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handoutMasterIdLst>
    <p:handoutMasterId r:id="rId88"/>
  </p:handoutMasterIdLst>
  <p:sldIdLst>
    <p:sldId id="256" r:id="rId2"/>
    <p:sldId id="352" r:id="rId3"/>
    <p:sldId id="308" r:id="rId4"/>
    <p:sldId id="303" r:id="rId5"/>
    <p:sldId id="365" r:id="rId6"/>
    <p:sldId id="362" r:id="rId7"/>
    <p:sldId id="305" r:id="rId8"/>
    <p:sldId id="578" r:id="rId9"/>
    <p:sldId id="363" r:id="rId10"/>
    <p:sldId id="364" r:id="rId11"/>
    <p:sldId id="326" r:id="rId12"/>
    <p:sldId id="357" r:id="rId13"/>
    <p:sldId id="323" r:id="rId14"/>
    <p:sldId id="358" r:id="rId15"/>
    <p:sldId id="257" r:id="rId16"/>
    <p:sldId id="600" r:id="rId17"/>
    <p:sldId id="359" r:id="rId18"/>
    <p:sldId id="601" r:id="rId19"/>
    <p:sldId id="603" r:id="rId20"/>
    <p:sldId id="602" r:id="rId21"/>
    <p:sldId id="350" r:id="rId22"/>
    <p:sldId id="579" r:id="rId23"/>
    <p:sldId id="580" r:id="rId24"/>
    <p:sldId id="258" r:id="rId25"/>
    <p:sldId id="606" r:id="rId26"/>
    <p:sldId id="583" r:id="rId27"/>
    <p:sldId id="581" r:id="rId28"/>
    <p:sldId id="582" r:id="rId29"/>
    <p:sldId id="585" r:id="rId30"/>
    <p:sldId id="604" r:id="rId31"/>
    <p:sldId id="605" r:id="rId32"/>
    <p:sldId id="607" r:id="rId33"/>
    <p:sldId id="319" r:id="rId34"/>
    <p:sldId id="342" r:id="rId35"/>
    <p:sldId id="587" r:id="rId36"/>
    <p:sldId id="584" r:id="rId37"/>
    <p:sldId id="324" r:id="rId38"/>
    <p:sldId id="328" r:id="rId39"/>
    <p:sldId id="327" r:id="rId40"/>
    <p:sldId id="586" r:id="rId41"/>
    <p:sldId id="589" r:id="rId42"/>
    <p:sldId id="343" r:id="rId43"/>
    <p:sldId id="344" r:id="rId44"/>
    <p:sldId id="588" r:id="rId45"/>
    <p:sldId id="608" r:id="rId46"/>
    <p:sldId id="345" r:id="rId47"/>
    <p:sldId id="609" r:id="rId48"/>
    <p:sldId id="346" r:id="rId49"/>
    <p:sldId id="347" r:id="rId50"/>
    <p:sldId id="334" r:id="rId51"/>
    <p:sldId id="348" r:id="rId52"/>
    <p:sldId id="336" r:id="rId53"/>
    <p:sldId id="590" r:id="rId54"/>
    <p:sldId id="349" r:id="rId55"/>
    <p:sldId id="338" r:id="rId56"/>
    <p:sldId id="611" r:id="rId57"/>
    <p:sldId id="616" r:id="rId58"/>
    <p:sldId id="617" r:id="rId59"/>
    <p:sldId id="612" r:id="rId60"/>
    <p:sldId id="265" r:id="rId61"/>
    <p:sldId id="361" r:id="rId62"/>
    <p:sldId id="591" r:id="rId63"/>
    <p:sldId id="592" r:id="rId64"/>
    <p:sldId id="596" r:id="rId65"/>
    <p:sldId id="593" r:id="rId66"/>
    <p:sldId id="597" r:id="rId67"/>
    <p:sldId id="598" r:id="rId68"/>
    <p:sldId id="331" r:id="rId69"/>
    <p:sldId id="614" r:id="rId70"/>
    <p:sldId id="613" r:id="rId71"/>
    <p:sldId id="274" r:id="rId72"/>
    <p:sldId id="594" r:id="rId73"/>
    <p:sldId id="615" r:id="rId74"/>
    <p:sldId id="599" r:id="rId75"/>
    <p:sldId id="293" r:id="rId76"/>
    <p:sldId id="294" r:id="rId77"/>
    <p:sldId id="295" r:id="rId78"/>
    <p:sldId id="296" r:id="rId79"/>
    <p:sldId id="297" r:id="rId80"/>
    <p:sldId id="298" r:id="rId81"/>
    <p:sldId id="299" r:id="rId82"/>
    <p:sldId id="300" r:id="rId83"/>
    <p:sldId id="301" r:id="rId84"/>
    <p:sldId id="302" r:id="rId85"/>
    <p:sldId id="307" r:id="rId8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D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7" autoAdjust="0"/>
    <p:restoredTop sz="94673"/>
  </p:normalViewPr>
  <p:slideViewPr>
    <p:cSldViewPr>
      <p:cViewPr varScale="1">
        <p:scale>
          <a:sx n="62" d="100"/>
          <a:sy n="62" d="100"/>
        </p:scale>
        <p:origin x="156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CF6E6C1-68D7-44B0-BECF-AAF32AF45E87}" type="datetimeFigureOut">
              <a:rPr lang="en-US" smtClean="0"/>
              <a:t>10/22/2024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925C38FC-B69C-43E0-835B-7797B527BE55}" type="slidenum">
              <a:rPr lang="en-US" smtClean="0"/>
              <a:t>‹#›</a:t>
            </a:fld>
            <a:endParaRPr lang="en-US"/>
          </a:p>
        </p:txBody>
      </p:sp>
    </p:spTree>
    <p:extLst>
      <p:ext uri="{BB962C8B-B14F-4D97-AF65-F5344CB8AC3E}">
        <p14:creationId xmlns:p14="http://schemas.microsoft.com/office/powerpoint/2010/main" val="589807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A1F14B87-0059-416C-9836-F950C06D9DFA}" type="datetimeFigureOut">
              <a:rPr lang="en-US" smtClean="0"/>
              <a:t>10/22/2024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516BE647-2E33-4F2A-B6F2-E84468889D35}" type="slidenum">
              <a:rPr lang="en-US" smtClean="0"/>
              <a:t>‹#›</a:t>
            </a:fld>
            <a:endParaRPr lang="en-US"/>
          </a:p>
        </p:txBody>
      </p:sp>
    </p:spTree>
    <p:extLst>
      <p:ext uri="{BB962C8B-B14F-4D97-AF65-F5344CB8AC3E}">
        <p14:creationId xmlns:p14="http://schemas.microsoft.com/office/powerpoint/2010/main" val="3997830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6BE647-2E33-4F2A-B6F2-E84468889D35}" type="slidenum">
              <a:rPr lang="en-US" smtClean="0"/>
              <a:t>46</a:t>
            </a:fld>
            <a:endParaRPr lang="en-US"/>
          </a:p>
        </p:txBody>
      </p:sp>
    </p:spTree>
    <p:extLst>
      <p:ext uri="{BB962C8B-B14F-4D97-AF65-F5344CB8AC3E}">
        <p14:creationId xmlns:p14="http://schemas.microsoft.com/office/powerpoint/2010/main" val="3025318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EAE47D3-40A4-43E1-994B-1359B8E45031}" type="datetimeFigureOut">
              <a:rPr lang="en-US" smtClean="0"/>
              <a:t>10/22/2024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C606B2C9-E4A0-42A0-A0EE-F7A9D5AC31C1}"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E47D3-40A4-43E1-994B-1359B8E45031}"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6B2C9-E4A0-42A0-A0EE-F7A9D5AC31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AE47D3-40A4-43E1-994B-1359B8E45031}"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C606B2C9-E4A0-42A0-A0EE-F7A9D5AC31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AE47D3-40A4-43E1-994B-1359B8E45031}"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06B2C9-E4A0-42A0-A0EE-F7A9D5AC31C1}"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EAE47D3-40A4-43E1-994B-1359B8E45031}" type="datetimeFigureOut">
              <a:rPr lang="en-US" smtClean="0"/>
              <a:t>10/22/2024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C606B2C9-E4A0-42A0-A0EE-F7A9D5AC31C1}"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AE47D3-40A4-43E1-994B-1359B8E45031}"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06B2C9-E4A0-42A0-A0EE-F7A9D5AC31C1}"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AE47D3-40A4-43E1-994B-1359B8E45031}"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06B2C9-E4A0-42A0-A0EE-F7A9D5AC31C1}"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E47D3-40A4-43E1-994B-1359B8E45031}"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06B2C9-E4A0-42A0-A0EE-F7A9D5AC31C1}"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EAE47D3-40A4-43E1-994B-1359B8E45031}"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06B2C9-E4A0-42A0-A0EE-F7A9D5AC31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AE47D3-40A4-43E1-994B-1359B8E45031}"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C606B2C9-E4A0-42A0-A0EE-F7A9D5AC31C1}"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AE47D3-40A4-43E1-994B-1359B8E45031}"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06B2C9-E4A0-42A0-A0EE-F7A9D5AC31C1}"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EAE47D3-40A4-43E1-994B-1359B8E45031}" type="datetimeFigureOut">
              <a:rPr lang="en-US" smtClean="0"/>
              <a:t>10/22/2024</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C606B2C9-E4A0-42A0-A0EE-F7A9D5AC31C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hyperlink" Target="https://www.youtube.com/watch?v=qMXqg2PKJZU"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7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title"/>
          </p:nvPr>
        </p:nvSpPr>
        <p:spPr>
          <a:ln>
            <a:solidFill>
              <a:schemeClr val="bg2"/>
            </a:solidFill>
          </a:ln>
        </p:spPr>
        <p:txBody>
          <a:bodyPr/>
          <a:lstStyle/>
          <a:p>
            <a:r>
              <a:rPr lang="en-US" dirty="0"/>
              <a:t>Age of Jefferson: A Political Revolution?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2133600"/>
            <a:ext cx="1891780" cy="2152650"/>
          </a:xfrm>
          <a:prstGeom prst="rect">
            <a:avLst/>
          </a:prstGeom>
        </p:spPr>
      </p:pic>
      <p:sp>
        <p:nvSpPr>
          <p:cNvPr id="5" name="TextBox 4"/>
          <p:cNvSpPr txBox="1"/>
          <p:nvPr/>
        </p:nvSpPr>
        <p:spPr>
          <a:xfrm>
            <a:off x="1447800" y="4114800"/>
            <a:ext cx="4572000" cy="1200329"/>
          </a:xfrm>
          <a:prstGeom prst="rect">
            <a:avLst/>
          </a:prstGeom>
          <a:noFill/>
          <a:ln>
            <a:solidFill>
              <a:schemeClr val="bg2"/>
            </a:solidFill>
          </a:ln>
        </p:spPr>
        <p:txBody>
          <a:bodyPr wrap="square" rtlCol="0">
            <a:spAutoFit/>
          </a:bodyPr>
          <a:lstStyle/>
          <a:p>
            <a:pPr algn="ctr"/>
            <a:r>
              <a:rPr lang="en-US" sz="3600" dirty="0">
                <a:solidFill>
                  <a:srgbClr val="FFC000"/>
                </a:solidFill>
              </a:rPr>
              <a:t>Unit IV </a:t>
            </a:r>
          </a:p>
          <a:p>
            <a:pPr algn="ctr"/>
            <a:r>
              <a:rPr lang="en-US" sz="3600" dirty="0">
                <a:solidFill>
                  <a:srgbClr val="FFC000"/>
                </a:solidFill>
              </a:rPr>
              <a:t>1800-1848</a:t>
            </a:r>
          </a:p>
        </p:txBody>
      </p:sp>
    </p:spTree>
    <p:extLst>
      <p:ext uri="{BB962C8B-B14F-4D97-AF65-F5344CB8AC3E}">
        <p14:creationId xmlns:p14="http://schemas.microsoft.com/office/powerpoint/2010/main" val="897068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D36962-4403-E44D-AA5E-9CAC3B9BF36C}"/>
              </a:ext>
            </a:extLst>
          </p:cNvPr>
          <p:cNvSpPr>
            <a:spLocks noGrp="1"/>
          </p:cNvSpPr>
          <p:nvPr>
            <p:ph idx="1"/>
          </p:nvPr>
        </p:nvSpPr>
        <p:spPr>
          <a:solidFill>
            <a:schemeClr val="bg1"/>
          </a:solidFill>
          <a:ln>
            <a:solidFill>
              <a:srgbClr val="002060"/>
            </a:solidFill>
          </a:ln>
        </p:spPr>
        <p:txBody>
          <a:bodyPr/>
          <a:lstStyle/>
          <a:p>
            <a:r>
              <a:rPr lang="en-US" dirty="0"/>
              <a:t>Background surrounding the Election of 1800 – put the history in context of the moment in time </a:t>
            </a:r>
          </a:p>
        </p:txBody>
      </p:sp>
      <p:sp>
        <p:nvSpPr>
          <p:cNvPr id="3" name="Title 2">
            <a:extLst>
              <a:ext uri="{FF2B5EF4-FFF2-40B4-BE49-F238E27FC236}">
                <a16:creationId xmlns:a16="http://schemas.microsoft.com/office/drawing/2014/main" id="{9621E266-F694-CA4A-802F-6BCCF3193870}"/>
              </a:ext>
            </a:extLst>
          </p:cNvPr>
          <p:cNvSpPr>
            <a:spLocks noGrp="1"/>
          </p:cNvSpPr>
          <p:nvPr>
            <p:ph type="title"/>
          </p:nvPr>
        </p:nvSpPr>
        <p:spPr>
          <a:xfrm>
            <a:off x="381000" y="355847"/>
            <a:ext cx="8381260" cy="787153"/>
          </a:xfrm>
        </p:spPr>
        <p:txBody>
          <a:bodyPr/>
          <a:lstStyle/>
          <a:p>
            <a:r>
              <a:rPr lang="en-US" dirty="0"/>
              <a:t>Election of 1800 - Contextualized</a:t>
            </a:r>
          </a:p>
        </p:txBody>
      </p:sp>
      <p:pic>
        <p:nvPicPr>
          <p:cNvPr id="4" name="Picture 3">
            <a:extLst>
              <a:ext uri="{FF2B5EF4-FFF2-40B4-BE49-F238E27FC236}">
                <a16:creationId xmlns:a16="http://schemas.microsoft.com/office/drawing/2014/main" id="{0AEFDBCA-8081-3A4C-8502-3B63A4F6E3F0}"/>
              </a:ext>
            </a:extLst>
          </p:cNvPr>
          <p:cNvPicPr>
            <a:picLocks noChangeAspect="1"/>
          </p:cNvPicPr>
          <p:nvPr/>
        </p:nvPicPr>
        <p:blipFill>
          <a:blip r:embed="rId2"/>
          <a:stretch>
            <a:fillRect/>
          </a:stretch>
        </p:blipFill>
        <p:spPr>
          <a:xfrm>
            <a:off x="5333999" y="2514600"/>
            <a:ext cx="3537857" cy="2971800"/>
          </a:xfrm>
          <a:prstGeom prst="rect">
            <a:avLst/>
          </a:prstGeom>
        </p:spPr>
      </p:pic>
      <p:sp>
        <p:nvSpPr>
          <p:cNvPr id="5" name="Rectangle 4">
            <a:extLst>
              <a:ext uri="{FF2B5EF4-FFF2-40B4-BE49-F238E27FC236}">
                <a16:creationId xmlns:a16="http://schemas.microsoft.com/office/drawing/2014/main" id="{CE8D2E01-8754-9049-9786-3DC28968320A}"/>
              </a:ext>
            </a:extLst>
          </p:cNvPr>
          <p:cNvSpPr/>
          <p:nvPr/>
        </p:nvSpPr>
        <p:spPr>
          <a:xfrm>
            <a:off x="228600" y="2514600"/>
            <a:ext cx="4724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What is a theme to build and connect events?</a:t>
            </a:r>
          </a:p>
        </p:txBody>
      </p:sp>
      <p:sp>
        <p:nvSpPr>
          <p:cNvPr id="6" name="Rectangle 5">
            <a:extLst>
              <a:ext uri="{FF2B5EF4-FFF2-40B4-BE49-F238E27FC236}">
                <a16:creationId xmlns:a16="http://schemas.microsoft.com/office/drawing/2014/main" id="{FFC06EB5-A440-7B45-8C3F-D052693D01E0}"/>
              </a:ext>
            </a:extLst>
          </p:cNvPr>
          <p:cNvSpPr/>
          <p:nvPr/>
        </p:nvSpPr>
        <p:spPr>
          <a:xfrm>
            <a:off x="762000" y="3429000"/>
            <a:ext cx="4191000" cy="6858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Causation: An event prior to 1790</a:t>
            </a:r>
          </a:p>
        </p:txBody>
      </p:sp>
      <p:sp>
        <p:nvSpPr>
          <p:cNvPr id="7" name="Rectangle 6">
            <a:extLst>
              <a:ext uri="{FF2B5EF4-FFF2-40B4-BE49-F238E27FC236}">
                <a16:creationId xmlns:a16="http://schemas.microsoft.com/office/drawing/2014/main" id="{26078671-9014-6542-9B7C-B7ACB48BB955}"/>
              </a:ext>
            </a:extLst>
          </p:cNvPr>
          <p:cNvSpPr/>
          <p:nvPr/>
        </p:nvSpPr>
        <p:spPr>
          <a:xfrm>
            <a:off x="762000" y="4265141"/>
            <a:ext cx="4191000" cy="6858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Immediate Effect: An event during 1796-1800</a:t>
            </a:r>
          </a:p>
        </p:txBody>
      </p:sp>
      <p:sp>
        <p:nvSpPr>
          <p:cNvPr id="8" name="Rectangle 7">
            <a:extLst>
              <a:ext uri="{FF2B5EF4-FFF2-40B4-BE49-F238E27FC236}">
                <a16:creationId xmlns:a16="http://schemas.microsoft.com/office/drawing/2014/main" id="{56095086-5A55-D44C-A096-E4C93C4B8213}"/>
              </a:ext>
            </a:extLst>
          </p:cNvPr>
          <p:cNvSpPr/>
          <p:nvPr/>
        </p:nvSpPr>
        <p:spPr>
          <a:xfrm>
            <a:off x="762000" y="5101282"/>
            <a:ext cx="4191000" cy="6858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Long Term Effect: An event after 1800</a:t>
            </a:r>
          </a:p>
        </p:txBody>
      </p:sp>
    </p:spTree>
    <p:extLst>
      <p:ext uri="{BB962C8B-B14F-4D97-AF65-F5344CB8AC3E}">
        <p14:creationId xmlns:p14="http://schemas.microsoft.com/office/powerpoint/2010/main" val="338319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i="1" dirty="0">
                <a:solidFill>
                  <a:srgbClr val="002060"/>
                </a:solidFill>
                <a:latin typeface="Times New Roman" panose="02020603050405020304" pitchFamily="18" charset="0"/>
                <a:cs typeface="Times New Roman" panose="02020603050405020304" pitchFamily="18" charset="0"/>
              </a:rPr>
              <a:t>Students can:</a:t>
            </a:r>
            <a:endParaRPr lang="en-US" b="1" dirty="0">
              <a:solidFill>
                <a:srgbClr val="002060"/>
              </a:solidFill>
              <a:latin typeface="Times New Roman" panose="02020603050405020304" pitchFamily="18" charset="0"/>
              <a:cs typeface="Times New Roman" panose="02020603050405020304" pitchFamily="18" charset="0"/>
            </a:endParaRPr>
          </a:p>
          <a:p>
            <a:r>
              <a:rPr lang="en-US" b="1" dirty="0">
                <a:solidFill>
                  <a:srgbClr val="002060"/>
                </a:solidFill>
                <a:latin typeface="Times New Roman" panose="02020603050405020304" pitchFamily="18" charset="0"/>
                <a:cs typeface="Times New Roman" panose="02020603050405020304" pitchFamily="18" charset="0"/>
              </a:rPr>
              <a:t>Agenda</a:t>
            </a:r>
          </a:p>
          <a:p>
            <a:pPr lvl="1"/>
            <a:r>
              <a:rPr lang="en-US" dirty="0">
                <a:solidFill>
                  <a:schemeClr val="tx1"/>
                </a:solidFill>
                <a:latin typeface="Times New Roman" panose="02020603050405020304" pitchFamily="18" charset="0"/>
                <a:cs typeface="Times New Roman" panose="02020603050405020304" pitchFamily="18" charset="0"/>
              </a:rPr>
              <a:t>Review Unit III</a:t>
            </a:r>
          </a:p>
          <a:p>
            <a:pPr lvl="1"/>
            <a:r>
              <a:rPr lang="en-US" dirty="0">
                <a:solidFill>
                  <a:schemeClr val="tx1"/>
                </a:solidFill>
                <a:latin typeface="Times New Roman" panose="02020603050405020304" pitchFamily="18" charset="0"/>
                <a:cs typeface="Times New Roman" panose="02020603050405020304" pitchFamily="18" charset="0"/>
              </a:rPr>
              <a:t>Unit III Test</a:t>
            </a:r>
          </a:p>
          <a:p>
            <a:r>
              <a:rPr lang="en-US" b="1" dirty="0">
                <a:solidFill>
                  <a:srgbClr val="C00000"/>
                </a:solidFill>
                <a:latin typeface="Times New Roman" panose="02020603050405020304" pitchFamily="18" charset="0"/>
                <a:cs typeface="Times New Roman" panose="02020603050405020304" pitchFamily="18" charset="0"/>
              </a:rPr>
              <a:t>Homework</a:t>
            </a:r>
          </a:p>
          <a:p>
            <a:pPr lvl="1"/>
            <a:r>
              <a:rPr lang="en-US" b="1" dirty="0">
                <a:solidFill>
                  <a:srgbClr val="C00000"/>
                </a:solidFill>
                <a:latin typeface="Times New Roman" panose="02020603050405020304" pitchFamily="18" charset="0"/>
                <a:cs typeface="Times New Roman" panose="02020603050405020304" pitchFamily="18" charset="0"/>
              </a:rPr>
              <a:t>Turning points – Washington’s inauguration to Jefferson</a:t>
            </a:r>
          </a:p>
          <a:p>
            <a:pPr lvl="1"/>
            <a:r>
              <a:rPr lang="en-US" b="1" dirty="0">
                <a:solidFill>
                  <a:srgbClr val="C00000"/>
                </a:solidFill>
                <a:latin typeface="Times New Roman" panose="02020603050405020304" pitchFamily="18" charset="0"/>
                <a:cs typeface="Times New Roman" panose="02020603050405020304" pitchFamily="18" charset="0"/>
              </a:rPr>
              <a:t>Unit III SAQ Thursday 10/31</a:t>
            </a:r>
          </a:p>
        </p:txBody>
      </p:sp>
      <p:sp>
        <p:nvSpPr>
          <p:cNvPr id="3" name="Title 2"/>
          <p:cNvSpPr>
            <a:spLocks noGrp="1"/>
          </p:cNvSpPr>
          <p:nvPr>
            <p:ph type="title"/>
          </p:nvPr>
        </p:nvSpPr>
        <p:spPr>
          <a:xfrm>
            <a:off x="381000" y="457199"/>
            <a:ext cx="8381260" cy="838201"/>
          </a:xfrm>
        </p:spPr>
        <p:txBody>
          <a:bodyPr/>
          <a:lstStyle/>
          <a:p>
            <a:pPr algn="l"/>
            <a:br>
              <a:rPr lang="en-US" sz="2000" i="1" dirty="0"/>
            </a:br>
            <a:r>
              <a:rPr lang="en-US" sz="1800" i="1" dirty="0">
                <a:solidFill>
                  <a:srgbClr val="FF0000"/>
                </a:solidFill>
                <a:latin typeface="Times New Roman" panose="02020603050405020304" pitchFamily="18" charset="0"/>
                <a:cs typeface="Times New Roman" panose="02020603050405020304" pitchFamily="18" charset="0"/>
              </a:rPr>
              <a:t>Essential Question:</a:t>
            </a:r>
            <a:r>
              <a:rPr lang="en-US" sz="1800" dirty="0">
                <a:latin typeface="Times New Roman" panose="02020603050405020304" pitchFamily="18" charset="0"/>
                <a:cs typeface="Times New Roman" panose="02020603050405020304" pitchFamily="18" charset="0"/>
              </a:rPr>
              <a:t> How did the development of the American republic demonstrates democratic debates over the proper authority of a governing body</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3539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614BF9-9175-4BBA-9F8D-88C409002A5B}"/>
              </a:ext>
            </a:extLst>
          </p:cNvPr>
          <p:cNvSpPr>
            <a:spLocks noGrp="1"/>
          </p:cNvSpPr>
          <p:nvPr>
            <p:ph idx="1"/>
          </p:nvPr>
        </p:nvSpPr>
        <p:spPr>
          <a:xfrm>
            <a:off x="380999" y="3124199"/>
            <a:ext cx="8407893" cy="3002279"/>
          </a:xfrm>
          <a:solidFill>
            <a:schemeClr val="bg1"/>
          </a:solidFill>
          <a:ln>
            <a:solidFill>
              <a:srgbClr val="002060"/>
            </a:solidFill>
          </a:ln>
        </p:spPr>
        <p:txBody>
          <a:bodyPr>
            <a:normAutofit/>
          </a:bodyPr>
          <a:lstStyle/>
          <a:p>
            <a:r>
              <a:rPr lang="en-US" sz="2400" dirty="0"/>
              <a:t>Use 50 words to debate the merits of whether the election of 1800 was a revolution.  Your answer must contain the following facts:</a:t>
            </a:r>
          </a:p>
          <a:p>
            <a:r>
              <a:rPr lang="en-US" sz="2400" dirty="0"/>
              <a:t>Louisiana Purchase</a:t>
            </a:r>
          </a:p>
          <a:p>
            <a:r>
              <a:rPr lang="en-US" sz="2400" dirty="0"/>
              <a:t>Marbury v. Madison</a:t>
            </a:r>
          </a:p>
          <a:p>
            <a:r>
              <a:rPr lang="en-US" sz="2400" dirty="0"/>
              <a:t>Naturalization Act </a:t>
            </a:r>
          </a:p>
          <a:p>
            <a:r>
              <a:rPr lang="en-US" sz="2400" dirty="0"/>
              <a:t>Albert </a:t>
            </a:r>
            <a:r>
              <a:rPr lang="en-US" sz="2400" dirty="0" err="1"/>
              <a:t>Galatin’s</a:t>
            </a:r>
            <a:r>
              <a:rPr lang="en-US" sz="2400" dirty="0"/>
              <a:t> Debt Refinance Plan</a:t>
            </a:r>
          </a:p>
          <a:p>
            <a:endParaRPr lang="en-US" sz="2400" dirty="0"/>
          </a:p>
        </p:txBody>
      </p:sp>
      <p:sp>
        <p:nvSpPr>
          <p:cNvPr id="3" name="Title 2">
            <a:extLst>
              <a:ext uri="{FF2B5EF4-FFF2-40B4-BE49-F238E27FC236}">
                <a16:creationId xmlns:a16="http://schemas.microsoft.com/office/drawing/2014/main" id="{64CEED0C-06F5-4617-B17A-6FC720FF7FFE}"/>
              </a:ext>
            </a:extLst>
          </p:cNvPr>
          <p:cNvSpPr>
            <a:spLocks noGrp="1"/>
          </p:cNvSpPr>
          <p:nvPr>
            <p:ph type="title"/>
          </p:nvPr>
        </p:nvSpPr>
        <p:spPr/>
        <p:txBody>
          <a:bodyPr/>
          <a:lstStyle/>
          <a:p>
            <a:r>
              <a:rPr lang="en-US" dirty="0"/>
              <a:t>The Revolution of 1800</a:t>
            </a:r>
          </a:p>
        </p:txBody>
      </p:sp>
      <p:sp>
        <p:nvSpPr>
          <p:cNvPr id="4" name="Rectangle 3">
            <a:extLst>
              <a:ext uri="{FF2B5EF4-FFF2-40B4-BE49-F238E27FC236}">
                <a16:creationId xmlns:a16="http://schemas.microsoft.com/office/drawing/2014/main" id="{AF6FE59F-554C-42CD-B770-BCDFFF84E1BC}"/>
              </a:ext>
            </a:extLst>
          </p:cNvPr>
          <p:cNvSpPr/>
          <p:nvPr/>
        </p:nvSpPr>
        <p:spPr>
          <a:xfrm>
            <a:off x="304800" y="1719070"/>
            <a:ext cx="8686800" cy="125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Historians have labeled the election of 1800 as the Revolution of 1800.  To what extent did Jeffersonian democracy uphold the idea that the election of 1800 was a revolution?</a:t>
            </a:r>
          </a:p>
        </p:txBody>
      </p:sp>
    </p:spTree>
    <p:extLst>
      <p:ext uri="{BB962C8B-B14F-4D97-AF65-F5344CB8AC3E}">
        <p14:creationId xmlns:p14="http://schemas.microsoft.com/office/powerpoint/2010/main" val="350279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1800" b="1" i="1" dirty="0">
                <a:solidFill>
                  <a:srgbClr val="002060"/>
                </a:solidFill>
                <a:latin typeface="Times New Roman" panose="02020603050405020304" pitchFamily="18" charset="0"/>
                <a:cs typeface="Times New Roman" panose="02020603050405020304" pitchFamily="18" charset="0"/>
              </a:rPr>
              <a:t>Topic 4.2: Decipher how the development of a modern democracy and celebration of new culture further spur sectional differences from 1800-1848</a:t>
            </a:r>
          </a:p>
          <a:p>
            <a:r>
              <a:rPr lang="en-US" sz="1800" b="1" i="1" dirty="0">
                <a:solidFill>
                  <a:srgbClr val="002060"/>
                </a:solidFill>
                <a:latin typeface="Times New Roman" panose="02020603050405020304" pitchFamily="18" charset="0"/>
                <a:cs typeface="Times New Roman" panose="02020603050405020304" pitchFamily="18" charset="0"/>
              </a:rPr>
              <a:t>Topic 4.2: Explain the cause and effects of policy debates in the early republic </a:t>
            </a:r>
          </a:p>
          <a:p>
            <a:r>
              <a:rPr lang="en-US" b="1" i="1" dirty="0">
                <a:solidFill>
                  <a:srgbClr val="002060"/>
                </a:solidFill>
                <a:latin typeface="Times New Roman" panose="02020603050405020304" pitchFamily="18" charset="0"/>
                <a:cs typeface="Times New Roman" panose="02020603050405020304" pitchFamily="18" charset="0"/>
              </a:rPr>
              <a:t>Students can:</a:t>
            </a:r>
            <a:endParaRPr lang="en-US" b="1" dirty="0">
              <a:solidFill>
                <a:srgbClr val="002060"/>
              </a:solidFill>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Explain the cause and effects of policy debates during Jeffersonian democracy from 1800-1817 </a:t>
            </a:r>
          </a:p>
          <a:p>
            <a:pPr lvl="1"/>
            <a:r>
              <a:rPr lang="en-US" dirty="0">
                <a:latin typeface="Times New Roman" panose="02020603050405020304" pitchFamily="18" charset="0"/>
                <a:cs typeface="Times New Roman" panose="02020603050405020304" pitchFamily="18" charset="0"/>
              </a:rPr>
              <a:t>Explain the context in which the republic developed from 1800-1848</a:t>
            </a:r>
          </a:p>
          <a:p>
            <a:r>
              <a:rPr lang="en-US" b="1" dirty="0">
                <a:solidFill>
                  <a:schemeClr val="tx1"/>
                </a:solidFill>
                <a:latin typeface="Times New Roman" panose="02020603050405020304" pitchFamily="18" charset="0"/>
                <a:cs typeface="Times New Roman" panose="02020603050405020304" pitchFamily="18" charset="0"/>
              </a:rPr>
              <a:t>Agenda</a:t>
            </a:r>
          </a:p>
          <a:p>
            <a:pPr lvl="1"/>
            <a:r>
              <a:rPr lang="en-US" sz="2000" b="1" dirty="0">
                <a:solidFill>
                  <a:srgbClr val="002060"/>
                </a:solidFill>
                <a:latin typeface="Times New Roman" panose="02020603050405020304" pitchFamily="18" charset="0"/>
                <a:cs typeface="Times New Roman" panose="02020603050405020304" pitchFamily="18" charset="0"/>
              </a:rPr>
              <a:t>CCOT Jefferson</a:t>
            </a:r>
          </a:p>
          <a:p>
            <a:pPr lvl="1"/>
            <a:r>
              <a:rPr lang="en-US" sz="2000" b="1" dirty="0">
                <a:solidFill>
                  <a:srgbClr val="002060"/>
                </a:solidFill>
                <a:latin typeface="Times New Roman" panose="02020603050405020304" pitchFamily="18" charset="0"/>
                <a:cs typeface="Times New Roman" panose="02020603050405020304" pitchFamily="18" charset="0"/>
              </a:rPr>
              <a:t>Jeffersonian Public Policies</a:t>
            </a:r>
          </a:p>
          <a:p>
            <a:pPr lvl="1"/>
            <a:r>
              <a:rPr lang="en-US" sz="2000" b="1" dirty="0">
                <a:solidFill>
                  <a:srgbClr val="002060"/>
                </a:solidFill>
                <a:latin typeface="Times New Roman" panose="02020603050405020304" pitchFamily="18" charset="0"/>
                <a:cs typeface="Times New Roman" panose="02020603050405020304" pitchFamily="18" charset="0"/>
              </a:rPr>
              <a:t>Staying true to Jeffersonian Beliefs</a:t>
            </a:r>
          </a:p>
          <a:p>
            <a:r>
              <a:rPr lang="en-US" b="1" dirty="0">
                <a:solidFill>
                  <a:schemeClr val="tx1"/>
                </a:solidFill>
                <a:latin typeface="Times New Roman" panose="02020603050405020304" pitchFamily="18" charset="0"/>
                <a:cs typeface="Times New Roman" panose="02020603050405020304" pitchFamily="18" charset="0"/>
              </a:rPr>
              <a:t>Homework: </a:t>
            </a:r>
            <a:r>
              <a:rPr lang="en-US" sz="2400" b="1" dirty="0">
                <a:solidFill>
                  <a:srgbClr val="C00000"/>
                </a:solidFill>
                <a:latin typeface="Times New Roman" panose="02020603050405020304" pitchFamily="18" charset="0"/>
                <a:cs typeface="Times New Roman" panose="02020603050405020304" pitchFamily="18" charset="0"/>
              </a:rPr>
              <a:t>Jeffersonian Thesis </a:t>
            </a:r>
          </a:p>
        </p:txBody>
      </p:sp>
      <p:sp>
        <p:nvSpPr>
          <p:cNvPr id="3" name="Title 2"/>
          <p:cNvSpPr>
            <a:spLocks noGrp="1"/>
          </p:cNvSpPr>
          <p:nvPr>
            <p:ph type="title"/>
          </p:nvPr>
        </p:nvSpPr>
        <p:spPr>
          <a:xfrm>
            <a:off x="381000" y="152401"/>
            <a:ext cx="8381260" cy="1143000"/>
          </a:xfrm>
        </p:spPr>
        <p:txBody>
          <a:bodyPr/>
          <a:lstStyle/>
          <a:p>
            <a:pPr algn="l"/>
            <a:br>
              <a:rPr lang="en-US" sz="2000" i="1" dirty="0"/>
            </a:br>
            <a:r>
              <a:rPr lang="en-US" sz="1800" i="1" dirty="0">
                <a:solidFill>
                  <a:srgbClr val="FF0000"/>
                </a:solidFill>
                <a:latin typeface="Times New Roman" panose="02020603050405020304" pitchFamily="18" charset="0"/>
                <a:cs typeface="Times New Roman" panose="02020603050405020304" pitchFamily="18" charset="0"/>
              </a:rPr>
              <a:t>Essential Question:</a:t>
            </a:r>
            <a:r>
              <a:rPr lang="en-US" sz="1800" dirty="0">
                <a:latin typeface="Times New Roman" panose="02020603050405020304" pitchFamily="18" charset="0"/>
                <a:cs typeface="Times New Roman" panose="02020603050405020304" pitchFamily="18" charset="0"/>
              </a:rPr>
              <a:t> How did political ideological change transform public policy during Jeffersonian democracy?</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8037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FDDE4A-55E2-451C-84B0-8C5C564E15B1}"/>
              </a:ext>
            </a:extLst>
          </p:cNvPr>
          <p:cNvSpPr>
            <a:spLocks noGrp="1"/>
          </p:cNvSpPr>
          <p:nvPr>
            <p:ph idx="1"/>
          </p:nvPr>
        </p:nvSpPr>
        <p:spPr>
          <a:xfrm>
            <a:off x="381000" y="1181100"/>
            <a:ext cx="8407893" cy="4902708"/>
          </a:xfrm>
          <a:solidFill>
            <a:schemeClr val="bg1"/>
          </a:solidFill>
          <a:ln>
            <a:solidFill>
              <a:schemeClr val="tx1"/>
            </a:solidFill>
          </a:ln>
        </p:spPr>
        <p:txBody>
          <a:bodyPr/>
          <a:lstStyle/>
          <a:p>
            <a:r>
              <a:rPr lang="en-US" dirty="0"/>
              <a:t>Change or continuity over time (CCOT): analyze how changes or continuities influence the development of the United States.</a:t>
            </a:r>
          </a:p>
        </p:txBody>
      </p:sp>
      <p:sp>
        <p:nvSpPr>
          <p:cNvPr id="3" name="Title 2">
            <a:extLst>
              <a:ext uri="{FF2B5EF4-FFF2-40B4-BE49-F238E27FC236}">
                <a16:creationId xmlns:a16="http://schemas.microsoft.com/office/drawing/2014/main" id="{D0DD57C1-09E2-4A22-89A5-F36842C9A820}"/>
              </a:ext>
            </a:extLst>
          </p:cNvPr>
          <p:cNvSpPr>
            <a:spLocks noGrp="1"/>
          </p:cNvSpPr>
          <p:nvPr>
            <p:ph type="title"/>
          </p:nvPr>
        </p:nvSpPr>
        <p:spPr>
          <a:xfrm>
            <a:off x="381000" y="355847"/>
            <a:ext cx="8381260" cy="825253"/>
          </a:xfrm>
        </p:spPr>
        <p:txBody>
          <a:bodyPr/>
          <a:lstStyle/>
          <a:p>
            <a:r>
              <a:rPr lang="en-US" sz="4000" dirty="0"/>
              <a:t>CCOT</a:t>
            </a:r>
          </a:p>
        </p:txBody>
      </p:sp>
      <p:pic>
        <p:nvPicPr>
          <p:cNvPr id="5" name="Picture 4" descr="A person looking at the camera&#10;&#10;Description automatically generated">
            <a:extLst>
              <a:ext uri="{FF2B5EF4-FFF2-40B4-BE49-F238E27FC236}">
                <a16:creationId xmlns:a16="http://schemas.microsoft.com/office/drawing/2014/main" id="{D14D2406-AB7A-4564-8226-5703AEF80E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4949" y="2025119"/>
            <a:ext cx="1779820" cy="2133600"/>
          </a:xfrm>
          <a:prstGeom prst="rect">
            <a:avLst/>
          </a:prstGeom>
        </p:spPr>
      </p:pic>
      <p:pic>
        <p:nvPicPr>
          <p:cNvPr id="7" name="Picture 6" descr="A person wearing a suit and tie&#10;&#10;Description automatically generated">
            <a:extLst>
              <a:ext uri="{FF2B5EF4-FFF2-40B4-BE49-F238E27FC236}">
                <a16:creationId xmlns:a16="http://schemas.microsoft.com/office/drawing/2014/main" id="{2F8C869C-BEC5-4AFA-AEAA-19DAAEF911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4346" y="2050265"/>
            <a:ext cx="1779820" cy="2133600"/>
          </a:xfrm>
          <a:prstGeom prst="rect">
            <a:avLst/>
          </a:prstGeom>
        </p:spPr>
      </p:pic>
      <p:pic>
        <p:nvPicPr>
          <p:cNvPr id="9" name="Picture 8" descr="A person wearing a suit and tie&#10;&#10;Description automatically generated">
            <a:extLst>
              <a:ext uri="{FF2B5EF4-FFF2-40B4-BE49-F238E27FC236}">
                <a16:creationId xmlns:a16="http://schemas.microsoft.com/office/drawing/2014/main" id="{10753E98-12B9-4440-B878-205960230D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81" y="2216239"/>
            <a:ext cx="1779820" cy="2117766"/>
          </a:xfrm>
          <a:prstGeom prst="rect">
            <a:avLst/>
          </a:prstGeom>
        </p:spPr>
      </p:pic>
      <p:sp>
        <p:nvSpPr>
          <p:cNvPr id="10" name="Rectangle 9">
            <a:extLst>
              <a:ext uri="{FF2B5EF4-FFF2-40B4-BE49-F238E27FC236}">
                <a16:creationId xmlns:a16="http://schemas.microsoft.com/office/drawing/2014/main" id="{AC2F86E7-AA3E-4D2B-9AFE-64299DA4E88B}"/>
              </a:ext>
            </a:extLst>
          </p:cNvPr>
          <p:cNvSpPr/>
          <p:nvPr/>
        </p:nvSpPr>
        <p:spPr>
          <a:xfrm>
            <a:off x="743617" y="3905961"/>
            <a:ext cx="1981200" cy="418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1789-1797</a:t>
            </a:r>
          </a:p>
        </p:txBody>
      </p:sp>
      <p:sp>
        <p:nvSpPr>
          <p:cNvPr id="11" name="Rectangle 10">
            <a:extLst>
              <a:ext uri="{FF2B5EF4-FFF2-40B4-BE49-F238E27FC236}">
                <a16:creationId xmlns:a16="http://schemas.microsoft.com/office/drawing/2014/main" id="{A3374249-0446-4EF3-8B34-0489AEA8F6BC}"/>
              </a:ext>
            </a:extLst>
          </p:cNvPr>
          <p:cNvSpPr/>
          <p:nvPr/>
        </p:nvSpPr>
        <p:spPr>
          <a:xfrm>
            <a:off x="3670547" y="4012955"/>
            <a:ext cx="1981200" cy="418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1797-1801</a:t>
            </a:r>
          </a:p>
        </p:txBody>
      </p:sp>
      <p:sp>
        <p:nvSpPr>
          <p:cNvPr id="12" name="Rectangle 11">
            <a:extLst>
              <a:ext uri="{FF2B5EF4-FFF2-40B4-BE49-F238E27FC236}">
                <a16:creationId xmlns:a16="http://schemas.microsoft.com/office/drawing/2014/main" id="{CADC449D-CBAF-414A-A42C-E4D1A3E6D717}"/>
              </a:ext>
            </a:extLst>
          </p:cNvPr>
          <p:cNvSpPr/>
          <p:nvPr/>
        </p:nvSpPr>
        <p:spPr>
          <a:xfrm>
            <a:off x="6584949" y="3902218"/>
            <a:ext cx="1981200" cy="418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1801-1809</a:t>
            </a:r>
          </a:p>
        </p:txBody>
      </p:sp>
      <p:sp>
        <p:nvSpPr>
          <p:cNvPr id="4" name="Rectangle 3">
            <a:extLst>
              <a:ext uri="{FF2B5EF4-FFF2-40B4-BE49-F238E27FC236}">
                <a16:creationId xmlns:a16="http://schemas.microsoft.com/office/drawing/2014/main" id="{E150E69E-1B9B-E845-B918-34497804D0F3}"/>
              </a:ext>
            </a:extLst>
          </p:cNvPr>
          <p:cNvSpPr/>
          <p:nvPr/>
        </p:nvSpPr>
        <p:spPr>
          <a:xfrm>
            <a:off x="914400" y="4572000"/>
            <a:ext cx="7651749" cy="211776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400" dirty="0">
              <a:solidFill>
                <a:schemeClr val="bg1"/>
              </a:solidFill>
              <a:latin typeface="Times" panose="02020603050405020304" pitchFamily="18" charset="0"/>
              <a:cs typeface="Times" panose="02020603050405020304" pitchFamily="18" charset="0"/>
            </a:endParaRPr>
          </a:p>
          <a:p>
            <a:r>
              <a:rPr lang="en-US" sz="2400" dirty="0">
                <a:solidFill>
                  <a:schemeClr val="bg1"/>
                </a:solidFill>
                <a:latin typeface="Times" panose="02020603050405020304" pitchFamily="18" charset="0"/>
                <a:cs typeface="Times" panose="02020603050405020304" pitchFamily="18" charset="0"/>
              </a:rPr>
              <a:t>Explain whether the following demonstrate Jeffersonian policies continuity or change from Federalist policies.</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Louisiana Purchase </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Marbury v. Madison </a:t>
            </a:r>
          </a:p>
          <a:p>
            <a:endParaRPr lang="en-US" sz="2400" dirty="0">
              <a:solidFill>
                <a:schemeClr val="bg1"/>
              </a:solidFill>
              <a:latin typeface="Times" panose="02020603050405020304" pitchFamily="18" charset="0"/>
              <a:cs typeface="Times" panose="02020603050405020304" pitchFamily="18" charset="0"/>
            </a:endParaRPr>
          </a:p>
          <a:p>
            <a:endParaRPr lang="en-US" sz="2400" dirty="0">
              <a:solidFill>
                <a:schemeClr val="bg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065037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971800"/>
            <a:ext cx="8407893" cy="3420838"/>
          </a:xfrm>
          <a:solidFill>
            <a:schemeClr val="bg1"/>
          </a:solidFill>
          <a:ln>
            <a:solidFill>
              <a:srgbClr val="002060"/>
            </a:solidFill>
          </a:ln>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Less federal government </a:t>
            </a:r>
          </a:p>
          <a:p>
            <a:pPr marL="690563" indent="-457200">
              <a:buFont typeface="Arial" panose="020B0604020202020204" pitchFamily="34" charset="0"/>
              <a:buChar char="•"/>
            </a:pPr>
            <a:r>
              <a:rPr lang="en-US" sz="2400" b="1" u="sng" dirty="0">
                <a:solidFill>
                  <a:srgbClr val="FF0000"/>
                </a:solidFill>
                <a:latin typeface="Times New Roman" panose="02020603050405020304" pitchFamily="18" charset="0"/>
                <a:cs typeface="Times New Roman" panose="02020603050405020304" pitchFamily="18" charset="0"/>
              </a:rPr>
              <a:t>Strict constructionist view</a:t>
            </a:r>
          </a:p>
          <a:p>
            <a:pPr marL="690563" indent="-457200">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Limit federal power and promote state government authority</a:t>
            </a:r>
          </a:p>
          <a:p>
            <a:pPr marL="690563" indent="-4572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Pay down the debt instead of financing it</a:t>
            </a:r>
          </a:p>
          <a:p>
            <a:pPr marL="690563" indent="-4572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a:t>
            </a:r>
            <a:r>
              <a:rPr lang="en-US" sz="2400" dirty="0">
                <a:latin typeface="Times New Roman" panose="02020603050405020304" pitchFamily="18" charset="0"/>
                <a:cs typeface="Times New Roman" panose="02020603050405020304" pitchFamily="18" charset="0"/>
              </a:rPr>
              <a:t> </a:t>
            </a:r>
            <a:r>
              <a:rPr lang="en-US" sz="2400" i="1" u="sng" dirty="0">
                <a:solidFill>
                  <a:srgbClr val="C00000"/>
                </a:solidFill>
                <a:latin typeface="Times New Roman" panose="02020603050405020304" pitchFamily="18" charset="0"/>
                <a:cs typeface="Times New Roman" panose="02020603050405020304" pitchFamily="18" charset="0"/>
              </a:rPr>
              <a:t>“</a:t>
            </a:r>
            <a:r>
              <a:rPr lang="en-US" sz="2400" b="1" i="1" u="sng" dirty="0">
                <a:solidFill>
                  <a:srgbClr val="C00000"/>
                </a:solidFill>
                <a:latin typeface="Times New Roman" panose="02020603050405020304" pitchFamily="18" charset="0"/>
                <a:cs typeface="Times New Roman" panose="02020603050405020304" pitchFamily="18" charset="0"/>
              </a:rPr>
              <a:t>common man</a:t>
            </a:r>
            <a:r>
              <a:rPr lang="en-US" sz="2400" i="1" u="sng" dirty="0">
                <a:solidFill>
                  <a:srgbClr val="C00000"/>
                </a:solidFill>
                <a:latin typeface="Times New Roman" panose="02020603050405020304" pitchFamily="18" charset="0"/>
                <a:cs typeface="Times New Roman" panose="02020603050405020304" pitchFamily="18" charset="0"/>
              </a:rPr>
              <a: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more important than wealthy</a:t>
            </a:r>
          </a:p>
          <a:p>
            <a:pPr marL="690563" indent="-4572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No formal aristocrat</a:t>
            </a:r>
          </a:p>
          <a:p>
            <a:pPr marL="233363" indent="0">
              <a:buNone/>
            </a:pPr>
            <a:endParaRPr lang="en-US"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lstStyle/>
          <a:p>
            <a:r>
              <a:rPr lang="en-US" dirty="0"/>
              <a:t>Democratic-Republican Ideology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143000"/>
            <a:ext cx="7467600" cy="1676400"/>
          </a:xfrm>
          <a:prstGeom prst="rect">
            <a:avLst/>
          </a:prstGeom>
          <a:ln>
            <a:solidFill>
              <a:srgbClr val="FF0000"/>
            </a:solidFill>
          </a:ln>
        </p:spPr>
      </p:pic>
    </p:spTree>
    <p:extLst>
      <p:ext uri="{BB962C8B-B14F-4D97-AF65-F5344CB8AC3E}">
        <p14:creationId xmlns:p14="http://schemas.microsoft.com/office/powerpoint/2010/main" val="4086082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7A8A6F-9CD4-2889-C7B7-D333C7926DDE}"/>
              </a:ext>
            </a:extLst>
          </p:cNvPr>
          <p:cNvSpPr>
            <a:spLocks noGrp="1"/>
          </p:cNvSpPr>
          <p:nvPr>
            <p:ph idx="1"/>
          </p:nvPr>
        </p:nvSpPr>
        <p:spPr>
          <a:solidFill>
            <a:schemeClr val="bg1"/>
          </a:solidFill>
          <a:ln>
            <a:solidFill>
              <a:srgbClr val="002060"/>
            </a:solidFill>
          </a:ln>
        </p:spPr>
        <p:txBody>
          <a:bodyPr>
            <a:normAutofit/>
          </a:bodyPr>
          <a:lstStyle/>
          <a:p>
            <a:pPr marL="45720" indent="0">
              <a:buNone/>
            </a:pPr>
            <a:r>
              <a:rPr lang="en-US" sz="2400" dirty="0">
                <a:solidFill>
                  <a:schemeClr val="tx1"/>
                </a:solidFill>
              </a:rPr>
              <a:t>New Secretary of Treasury: </a:t>
            </a:r>
            <a:r>
              <a:rPr lang="en-US" sz="2400" i="1" u="sng" dirty="0">
                <a:solidFill>
                  <a:srgbClr val="002060"/>
                </a:solidFill>
              </a:rPr>
              <a:t>Albert Gallatin </a:t>
            </a:r>
          </a:p>
        </p:txBody>
      </p:sp>
      <p:sp>
        <p:nvSpPr>
          <p:cNvPr id="3" name="Title 2">
            <a:extLst>
              <a:ext uri="{FF2B5EF4-FFF2-40B4-BE49-F238E27FC236}">
                <a16:creationId xmlns:a16="http://schemas.microsoft.com/office/drawing/2014/main" id="{F821AD30-4D13-0257-915B-8D601EB290A2}"/>
              </a:ext>
            </a:extLst>
          </p:cNvPr>
          <p:cNvSpPr>
            <a:spLocks noGrp="1"/>
          </p:cNvSpPr>
          <p:nvPr>
            <p:ph type="title"/>
          </p:nvPr>
        </p:nvSpPr>
        <p:spPr>
          <a:xfrm>
            <a:off x="381000" y="355847"/>
            <a:ext cx="8381260" cy="634753"/>
          </a:xfrm>
        </p:spPr>
        <p:txBody>
          <a:bodyPr/>
          <a:lstStyle/>
          <a:p>
            <a:r>
              <a:rPr lang="en-US" dirty="0"/>
              <a:t>The Gallatin Plan</a:t>
            </a:r>
          </a:p>
        </p:txBody>
      </p:sp>
      <p:pic>
        <p:nvPicPr>
          <p:cNvPr id="5" name="Content Placeholder 6">
            <a:extLst>
              <a:ext uri="{FF2B5EF4-FFF2-40B4-BE49-F238E27FC236}">
                <a16:creationId xmlns:a16="http://schemas.microsoft.com/office/drawing/2014/main" id="{047187C2-2AD9-431E-77BC-C35EC20E13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77" y="2247359"/>
            <a:ext cx="3810000" cy="4191000"/>
          </a:xfrm>
          <a:prstGeom prst="rect">
            <a:avLst/>
          </a:prstGeom>
          <a:ln>
            <a:solidFill>
              <a:srgbClr val="002060"/>
            </a:solidFill>
          </a:ln>
        </p:spPr>
      </p:pic>
      <p:sp>
        <p:nvSpPr>
          <p:cNvPr id="6" name="Rectangle 5">
            <a:extLst>
              <a:ext uri="{FF2B5EF4-FFF2-40B4-BE49-F238E27FC236}">
                <a16:creationId xmlns:a16="http://schemas.microsoft.com/office/drawing/2014/main" id="{3DF22101-3AD1-8A81-F3C4-14E1BBA7FC0A}"/>
              </a:ext>
            </a:extLst>
          </p:cNvPr>
          <p:cNvSpPr/>
          <p:nvPr/>
        </p:nvSpPr>
        <p:spPr>
          <a:xfrm>
            <a:off x="4267200" y="2286000"/>
            <a:ext cx="4648200" cy="1524000"/>
          </a:xfrm>
          <a:prstGeom prst="rect">
            <a:avLst/>
          </a:prstGeom>
          <a:solidFill>
            <a:schemeClr val="bg2"/>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Times" panose="02020603050405020304" pitchFamily="18" charset="0"/>
                <a:cs typeface="Times" panose="02020603050405020304" pitchFamily="18" charset="0"/>
              </a:rPr>
              <a:t>Dealing with American Debt</a:t>
            </a:r>
          </a:p>
          <a:p>
            <a:pPr marL="342900" indent="-342900">
              <a:buFont typeface="Arial" panose="020B0604020202020204" pitchFamily="34" charset="0"/>
              <a:buChar char="•"/>
            </a:pPr>
            <a:r>
              <a:rPr lang="en-US" sz="2400" dirty="0">
                <a:solidFill>
                  <a:srgbClr val="002060"/>
                </a:solidFill>
                <a:latin typeface="Times" panose="02020603050405020304" pitchFamily="18" charset="0"/>
                <a:cs typeface="Times" panose="02020603050405020304" pitchFamily="18" charset="0"/>
              </a:rPr>
              <a:t>Repeals the </a:t>
            </a:r>
            <a:r>
              <a:rPr lang="en-US" sz="2400" b="1" u="sng" dirty="0">
                <a:solidFill>
                  <a:srgbClr val="002060"/>
                </a:solidFill>
                <a:latin typeface="Times" panose="02020603050405020304" pitchFamily="18" charset="0"/>
                <a:cs typeface="Times" panose="02020603050405020304" pitchFamily="18" charset="0"/>
              </a:rPr>
              <a:t>Whiskey Tax</a:t>
            </a:r>
          </a:p>
          <a:p>
            <a:pPr marL="342900" indent="-342900">
              <a:buFont typeface="Arial" panose="020B0604020202020204" pitchFamily="34" charset="0"/>
              <a:buChar char="•"/>
            </a:pPr>
            <a:r>
              <a:rPr lang="en-US" sz="2400" b="1" u="sng" dirty="0">
                <a:solidFill>
                  <a:srgbClr val="002060"/>
                </a:solidFill>
                <a:latin typeface="Times" panose="02020603050405020304" pitchFamily="18" charset="0"/>
                <a:cs typeface="Times" panose="02020603050405020304" pitchFamily="18" charset="0"/>
              </a:rPr>
              <a:t>Pays down the debt</a:t>
            </a:r>
          </a:p>
        </p:txBody>
      </p:sp>
      <p:sp>
        <p:nvSpPr>
          <p:cNvPr id="7" name="Rectangle 6">
            <a:extLst>
              <a:ext uri="{FF2B5EF4-FFF2-40B4-BE49-F238E27FC236}">
                <a16:creationId xmlns:a16="http://schemas.microsoft.com/office/drawing/2014/main" id="{106510CD-8F36-91F3-1BCF-4EB66414FE63}"/>
              </a:ext>
            </a:extLst>
          </p:cNvPr>
          <p:cNvSpPr/>
          <p:nvPr/>
        </p:nvSpPr>
        <p:spPr>
          <a:xfrm>
            <a:off x="4267200" y="3922775"/>
            <a:ext cx="4648200" cy="615696"/>
          </a:xfrm>
          <a:prstGeom prst="rect">
            <a:avLst/>
          </a:prstGeom>
          <a:solidFill>
            <a:schemeClr val="bg2"/>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Times" panose="02020603050405020304" pitchFamily="18" charset="0"/>
                <a:cs typeface="Times" panose="02020603050405020304" pitchFamily="18" charset="0"/>
              </a:rPr>
              <a:t>Keeps the </a:t>
            </a:r>
            <a:r>
              <a:rPr lang="en-US" sz="2400" b="1" u="sng" dirty="0">
                <a:solidFill>
                  <a:srgbClr val="002060"/>
                </a:solidFill>
                <a:latin typeface="Times" panose="02020603050405020304" pitchFamily="18" charset="0"/>
                <a:cs typeface="Times" panose="02020603050405020304" pitchFamily="18" charset="0"/>
              </a:rPr>
              <a:t>National Bank</a:t>
            </a:r>
          </a:p>
        </p:txBody>
      </p:sp>
      <p:sp>
        <p:nvSpPr>
          <p:cNvPr id="8" name="Rectangle 7">
            <a:extLst>
              <a:ext uri="{FF2B5EF4-FFF2-40B4-BE49-F238E27FC236}">
                <a16:creationId xmlns:a16="http://schemas.microsoft.com/office/drawing/2014/main" id="{C0DBCC4F-3802-A146-080C-32E958FD8861}"/>
              </a:ext>
            </a:extLst>
          </p:cNvPr>
          <p:cNvSpPr/>
          <p:nvPr/>
        </p:nvSpPr>
        <p:spPr>
          <a:xfrm>
            <a:off x="3276600" y="4953000"/>
            <a:ext cx="5512292" cy="117347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Explain whether Gallatin’s Plan demonstrates continuity or change with Federalist’s policies </a:t>
            </a:r>
          </a:p>
        </p:txBody>
      </p:sp>
    </p:spTree>
    <p:extLst>
      <p:ext uri="{BB962C8B-B14F-4D97-AF65-F5344CB8AC3E}">
        <p14:creationId xmlns:p14="http://schemas.microsoft.com/office/powerpoint/2010/main" val="624791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72D5174-52E0-4E2B-9A4F-387A88C9DD63}"/>
              </a:ext>
            </a:extLst>
          </p:cNvPr>
          <p:cNvSpPr>
            <a:spLocks noGrp="1"/>
          </p:cNvSpPr>
          <p:nvPr>
            <p:ph idx="1"/>
          </p:nvPr>
        </p:nvSpPr>
        <p:spPr>
          <a:solidFill>
            <a:schemeClr val="bg1"/>
          </a:solidFill>
        </p:spPr>
        <p:txBody>
          <a:bodyPr>
            <a:normAutofit/>
          </a:bodyPr>
          <a:lstStyle/>
          <a:p>
            <a:r>
              <a:rPr lang="en-US" sz="2400" b="1" dirty="0">
                <a:solidFill>
                  <a:srgbClr val="002060"/>
                </a:solidFill>
              </a:rPr>
              <a:t>Jefferson’s support for innovation  </a:t>
            </a:r>
          </a:p>
        </p:txBody>
      </p:sp>
      <p:sp>
        <p:nvSpPr>
          <p:cNvPr id="5" name="Title 4">
            <a:extLst>
              <a:ext uri="{FF2B5EF4-FFF2-40B4-BE49-F238E27FC236}">
                <a16:creationId xmlns:a16="http://schemas.microsoft.com/office/drawing/2014/main" id="{DD7EE8E0-414E-4A93-9407-433E67F0760E}"/>
              </a:ext>
            </a:extLst>
          </p:cNvPr>
          <p:cNvSpPr>
            <a:spLocks noGrp="1"/>
          </p:cNvSpPr>
          <p:nvPr>
            <p:ph type="title"/>
          </p:nvPr>
        </p:nvSpPr>
        <p:spPr/>
        <p:txBody>
          <a:bodyPr/>
          <a:lstStyle/>
          <a:p>
            <a:r>
              <a:rPr lang="en-US" dirty="0"/>
              <a:t>Changing Economy</a:t>
            </a:r>
          </a:p>
        </p:txBody>
      </p:sp>
      <p:pic>
        <p:nvPicPr>
          <p:cNvPr id="8" name="Picture 7" descr="A picture containing bed&#10;&#10;Description automatically generated">
            <a:extLst>
              <a:ext uri="{FF2B5EF4-FFF2-40B4-BE49-F238E27FC236}">
                <a16:creationId xmlns:a16="http://schemas.microsoft.com/office/drawing/2014/main" id="{9C6E10A5-1028-4FA9-B425-5168336B5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43" y="2177806"/>
            <a:ext cx="3810000" cy="2743200"/>
          </a:xfrm>
          <a:prstGeom prst="rect">
            <a:avLst/>
          </a:prstGeom>
          <a:ln>
            <a:solidFill>
              <a:srgbClr val="002060"/>
            </a:solidFill>
          </a:ln>
        </p:spPr>
      </p:pic>
      <p:pic>
        <p:nvPicPr>
          <p:cNvPr id="10" name="Picture 9" descr="A picture containing meter&#10;&#10;Description automatically generated">
            <a:extLst>
              <a:ext uri="{FF2B5EF4-FFF2-40B4-BE49-F238E27FC236}">
                <a16:creationId xmlns:a16="http://schemas.microsoft.com/office/drawing/2014/main" id="{991562E3-2757-479B-AB8F-AAC9CCE51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630" y="2209800"/>
            <a:ext cx="4129185" cy="2765961"/>
          </a:xfrm>
          <a:prstGeom prst="rect">
            <a:avLst/>
          </a:prstGeom>
          <a:ln>
            <a:solidFill>
              <a:srgbClr val="002060"/>
            </a:solidFill>
          </a:ln>
        </p:spPr>
      </p:pic>
      <p:sp>
        <p:nvSpPr>
          <p:cNvPr id="11" name="Rectangle 10">
            <a:extLst>
              <a:ext uri="{FF2B5EF4-FFF2-40B4-BE49-F238E27FC236}">
                <a16:creationId xmlns:a16="http://schemas.microsoft.com/office/drawing/2014/main" id="{DE439AAD-C71D-4FDB-9318-2A89F8E315BB}"/>
              </a:ext>
            </a:extLst>
          </p:cNvPr>
          <p:cNvSpPr/>
          <p:nvPr/>
        </p:nvSpPr>
        <p:spPr>
          <a:xfrm>
            <a:off x="914400" y="4800600"/>
            <a:ext cx="3200400" cy="3810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chemeClr val="tx1"/>
                </a:solidFill>
              </a:rPr>
              <a:t>Cotton Gin 1793</a:t>
            </a:r>
          </a:p>
        </p:txBody>
      </p:sp>
      <p:sp>
        <p:nvSpPr>
          <p:cNvPr id="12" name="Rectangle 11">
            <a:extLst>
              <a:ext uri="{FF2B5EF4-FFF2-40B4-BE49-F238E27FC236}">
                <a16:creationId xmlns:a16="http://schemas.microsoft.com/office/drawing/2014/main" id="{30A8242D-6FB4-4609-8972-058773BE1798}"/>
              </a:ext>
            </a:extLst>
          </p:cNvPr>
          <p:cNvSpPr/>
          <p:nvPr/>
        </p:nvSpPr>
        <p:spPr>
          <a:xfrm>
            <a:off x="4648201" y="4800600"/>
            <a:ext cx="4052614" cy="3810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chemeClr val="tx1"/>
                </a:solidFill>
              </a:rPr>
              <a:t>Interchangeable Parts 1801</a:t>
            </a:r>
          </a:p>
        </p:txBody>
      </p:sp>
      <p:pic>
        <p:nvPicPr>
          <p:cNvPr id="15" name="Picture 14" descr="A close up of a person&#10;&#10;Description automatically generated">
            <a:extLst>
              <a:ext uri="{FF2B5EF4-FFF2-40B4-BE49-F238E27FC236}">
                <a16:creationId xmlns:a16="http://schemas.microsoft.com/office/drawing/2014/main" id="{36739514-FC67-46F6-8AB3-C4BBC41B09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317" y="2459346"/>
            <a:ext cx="1346596" cy="1731654"/>
          </a:xfrm>
          <a:prstGeom prst="rect">
            <a:avLst/>
          </a:prstGeom>
          <a:ln>
            <a:solidFill>
              <a:srgbClr val="002060"/>
            </a:solidFill>
          </a:ln>
        </p:spPr>
      </p:pic>
      <p:sp>
        <p:nvSpPr>
          <p:cNvPr id="16" name="Rectangle 15">
            <a:extLst>
              <a:ext uri="{FF2B5EF4-FFF2-40B4-BE49-F238E27FC236}">
                <a16:creationId xmlns:a16="http://schemas.microsoft.com/office/drawing/2014/main" id="{E0585D7D-CD56-4DB3-B614-B838384766A7}"/>
              </a:ext>
            </a:extLst>
          </p:cNvPr>
          <p:cNvSpPr/>
          <p:nvPr/>
        </p:nvSpPr>
        <p:spPr>
          <a:xfrm>
            <a:off x="3505200" y="4038600"/>
            <a:ext cx="1828800" cy="3810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chemeClr val="tx1"/>
                </a:solidFill>
              </a:rPr>
              <a:t>Eli Whitney</a:t>
            </a:r>
          </a:p>
        </p:txBody>
      </p:sp>
      <p:sp>
        <p:nvSpPr>
          <p:cNvPr id="17" name="Rectangle 16">
            <a:extLst>
              <a:ext uri="{FF2B5EF4-FFF2-40B4-BE49-F238E27FC236}">
                <a16:creationId xmlns:a16="http://schemas.microsoft.com/office/drawing/2014/main" id="{CD8DC477-2790-4D31-A34B-9D4CE3304C5A}"/>
              </a:ext>
            </a:extLst>
          </p:cNvPr>
          <p:cNvSpPr/>
          <p:nvPr/>
        </p:nvSpPr>
        <p:spPr>
          <a:xfrm>
            <a:off x="609600" y="5486400"/>
            <a:ext cx="8091215" cy="889625"/>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Growth of a SECTIONAL economy: </a:t>
            </a:r>
            <a:r>
              <a:rPr lang="en-US" sz="2400" b="1" dirty="0">
                <a:solidFill>
                  <a:schemeClr val="tx1"/>
                </a:solidFill>
                <a:latin typeface="Times New Roman" panose="02020603050405020304" pitchFamily="18" charset="0"/>
                <a:cs typeface="Times New Roman" panose="02020603050405020304" pitchFamily="18" charset="0"/>
              </a:rPr>
              <a:t>Southern (King Cotton) v. Northern Industrialism</a:t>
            </a:r>
          </a:p>
        </p:txBody>
      </p:sp>
    </p:spTree>
    <p:extLst>
      <p:ext uri="{BB962C8B-B14F-4D97-AF65-F5344CB8AC3E}">
        <p14:creationId xmlns:p14="http://schemas.microsoft.com/office/powerpoint/2010/main" val="302551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9B419B-E7C0-AA7D-1747-5446B57C46AC}"/>
              </a:ext>
            </a:extLst>
          </p:cNvPr>
          <p:cNvSpPr>
            <a:spLocks noGrp="1"/>
          </p:cNvSpPr>
          <p:nvPr>
            <p:ph idx="1"/>
          </p:nvPr>
        </p:nvSpPr>
        <p:spPr>
          <a:solidFill>
            <a:schemeClr val="bg1"/>
          </a:solidFill>
          <a:ln>
            <a:solidFill>
              <a:srgbClr val="002060"/>
            </a:solidFill>
          </a:ln>
        </p:spPr>
        <p:txBody>
          <a:bodyPr>
            <a:normAutofit/>
          </a:bodyPr>
          <a:lstStyle/>
          <a:p>
            <a:pPr marL="45720" indent="0">
              <a:buNone/>
            </a:pPr>
            <a:r>
              <a:rPr lang="en-US" sz="2400" b="1" dirty="0">
                <a:solidFill>
                  <a:schemeClr val="tx1"/>
                </a:solidFill>
                <a:latin typeface="Times" panose="02020603050405020304" pitchFamily="18" charset="0"/>
                <a:cs typeface="Times" panose="02020603050405020304" pitchFamily="18" charset="0"/>
              </a:rPr>
              <a:t>Prompt:</a:t>
            </a:r>
            <a:r>
              <a:rPr lang="en-US" sz="2400" dirty="0">
                <a:solidFill>
                  <a:schemeClr val="tx1"/>
                </a:solidFill>
                <a:latin typeface="Times" panose="02020603050405020304" pitchFamily="18" charset="0"/>
                <a:cs typeface="Times" panose="02020603050405020304" pitchFamily="18" charset="0"/>
              </a:rPr>
              <a:t> Evaluate to which extent to which the Jeffersonian Republicans remained faithful to their principles of Constitutional interpretations in the years 1801-1817.</a:t>
            </a:r>
          </a:p>
        </p:txBody>
      </p:sp>
      <p:sp>
        <p:nvSpPr>
          <p:cNvPr id="3" name="Title 2">
            <a:extLst>
              <a:ext uri="{FF2B5EF4-FFF2-40B4-BE49-F238E27FC236}">
                <a16:creationId xmlns:a16="http://schemas.microsoft.com/office/drawing/2014/main" id="{2F84645D-DEDF-C8B8-1E86-566F7C628E6A}"/>
              </a:ext>
            </a:extLst>
          </p:cNvPr>
          <p:cNvSpPr>
            <a:spLocks noGrp="1"/>
          </p:cNvSpPr>
          <p:nvPr>
            <p:ph type="title"/>
          </p:nvPr>
        </p:nvSpPr>
        <p:spPr/>
        <p:txBody>
          <a:bodyPr/>
          <a:lstStyle/>
          <a:p>
            <a:r>
              <a:rPr lang="en-US" dirty="0"/>
              <a:t>Jeffersonian Democracy</a:t>
            </a:r>
          </a:p>
        </p:txBody>
      </p:sp>
      <p:sp>
        <p:nvSpPr>
          <p:cNvPr id="5" name="Rectangle 4">
            <a:extLst>
              <a:ext uri="{FF2B5EF4-FFF2-40B4-BE49-F238E27FC236}">
                <a16:creationId xmlns:a16="http://schemas.microsoft.com/office/drawing/2014/main" id="{E0F06AD1-183F-653C-609B-FDEF0EAE0BEF}"/>
              </a:ext>
            </a:extLst>
          </p:cNvPr>
          <p:cNvSpPr/>
          <p:nvPr/>
        </p:nvSpPr>
        <p:spPr>
          <a:xfrm>
            <a:off x="685800" y="3429000"/>
            <a:ext cx="7543800" cy="533400"/>
          </a:xfrm>
          <a:prstGeom prst="rect">
            <a:avLst/>
          </a:prstGeom>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anose="02020603050405020304" pitchFamily="18" charset="0"/>
                <a:cs typeface="Times" panose="02020603050405020304" pitchFamily="18" charset="0"/>
              </a:rPr>
              <a:t>Simplify the question</a:t>
            </a:r>
          </a:p>
        </p:txBody>
      </p:sp>
      <p:sp>
        <p:nvSpPr>
          <p:cNvPr id="6" name="Rectangle 5">
            <a:extLst>
              <a:ext uri="{FF2B5EF4-FFF2-40B4-BE49-F238E27FC236}">
                <a16:creationId xmlns:a16="http://schemas.microsoft.com/office/drawing/2014/main" id="{402CCDC3-370D-7C34-655A-0DAAFD91FB3A}"/>
              </a:ext>
            </a:extLst>
          </p:cNvPr>
          <p:cNvSpPr/>
          <p:nvPr/>
        </p:nvSpPr>
        <p:spPr>
          <a:xfrm>
            <a:off x="685800" y="4114800"/>
            <a:ext cx="7543800" cy="1862329"/>
          </a:xfrm>
          <a:prstGeom prst="rect">
            <a:avLst/>
          </a:prstGeom>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anose="02020603050405020304" pitchFamily="18" charset="0"/>
                <a:cs typeface="Times" panose="02020603050405020304" pitchFamily="18" charset="0"/>
              </a:rPr>
              <a:t>Documents</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Identify main idea</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Identify the implied fact and explain how it responds to the prompt</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HIPP or HAPPY the documents</a:t>
            </a:r>
          </a:p>
        </p:txBody>
      </p:sp>
    </p:spTree>
    <p:extLst>
      <p:ext uri="{BB962C8B-B14F-4D97-AF65-F5344CB8AC3E}">
        <p14:creationId xmlns:p14="http://schemas.microsoft.com/office/powerpoint/2010/main" val="280455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02835-035D-3F3A-58BF-67E9F4A38C3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54AB9A-98E1-4AD1-D766-271AFF767133}"/>
              </a:ext>
            </a:extLst>
          </p:cNvPr>
          <p:cNvSpPr>
            <a:spLocks noGrp="1"/>
          </p:cNvSpPr>
          <p:nvPr>
            <p:ph type="title"/>
          </p:nvPr>
        </p:nvSpPr>
        <p:spPr>
          <a:xfrm>
            <a:off x="381000" y="355847"/>
            <a:ext cx="8381260" cy="863353"/>
          </a:xfrm>
        </p:spPr>
        <p:txBody>
          <a:bodyPr/>
          <a:lstStyle/>
          <a:p>
            <a:r>
              <a:rPr lang="en-US" dirty="0"/>
              <a:t>HIPP the Historic Contextualization</a:t>
            </a:r>
          </a:p>
        </p:txBody>
      </p:sp>
      <p:sp>
        <p:nvSpPr>
          <p:cNvPr id="6" name="Content Placeholder 5">
            <a:extLst>
              <a:ext uri="{FF2B5EF4-FFF2-40B4-BE49-F238E27FC236}">
                <a16:creationId xmlns:a16="http://schemas.microsoft.com/office/drawing/2014/main" id="{A9264CEA-D827-D4B7-5C60-9DFC5A65FD9D}"/>
              </a:ext>
            </a:extLst>
          </p:cNvPr>
          <p:cNvSpPr>
            <a:spLocks noGrp="1"/>
          </p:cNvSpPr>
          <p:nvPr>
            <p:ph idx="1"/>
          </p:nvPr>
        </p:nvSpPr>
        <p:spPr/>
        <p:txBody>
          <a:bodyPr/>
          <a:lstStyle/>
          <a:p>
            <a:endParaRPr lang="en-US" dirty="0"/>
          </a:p>
        </p:txBody>
      </p:sp>
      <p:pic>
        <p:nvPicPr>
          <p:cNvPr id="7" name="Content Placeholder 3">
            <a:extLst>
              <a:ext uri="{FF2B5EF4-FFF2-40B4-BE49-F238E27FC236}">
                <a16:creationId xmlns:a16="http://schemas.microsoft.com/office/drawing/2014/main" id="{8704DB27-3E44-9B0A-A557-8FAAA4D25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66800"/>
            <a:ext cx="8458200" cy="5029200"/>
          </a:xfrm>
          <a:prstGeom prst="rect">
            <a:avLst/>
          </a:prstGeom>
        </p:spPr>
      </p:pic>
      <p:sp>
        <p:nvSpPr>
          <p:cNvPr id="8" name="Rectangle 7">
            <a:extLst>
              <a:ext uri="{FF2B5EF4-FFF2-40B4-BE49-F238E27FC236}">
                <a16:creationId xmlns:a16="http://schemas.microsoft.com/office/drawing/2014/main" id="{2562AC8A-3E4D-23EC-976A-DA2A726847D3}"/>
              </a:ext>
            </a:extLst>
          </p:cNvPr>
          <p:cNvSpPr/>
          <p:nvPr/>
        </p:nvSpPr>
        <p:spPr>
          <a:xfrm>
            <a:off x="2438400" y="5781456"/>
            <a:ext cx="6400800" cy="609600"/>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t>
            </a:r>
            <a:r>
              <a:rPr lang="en-US" sz="2400" dirty="0" err="1"/>
              <a:t>Ograbme</a:t>
            </a:r>
            <a:r>
              <a:rPr lang="en-US" sz="2400" dirty="0"/>
              <a:t>” by Alexander Anderson 1807</a:t>
            </a:r>
          </a:p>
        </p:txBody>
      </p:sp>
      <p:sp>
        <p:nvSpPr>
          <p:cNvPr id="2" name="Rectangle 1">
            <a:extLst>
              <a:ext uri="{FF2B5EF4-FFF2-40B4-BE49-F238E27FC236}">
                <a16:creationId xmlns:a16="http://schemas.microsoft.com/office/drawing/2014/main" id="{64888434-CF75-AF02-6ABC-F5477656FBF7}"/>
              </a:ext>
            </a:extLst>
          </p:cNvPr>
          <p:cNvSpPr/>
          <p:nvPr/>
        </p:nvSpPr>
        <p:spPr>
          <a:xfrm>
            <a:off x="304800" y="4625880"/>
            <a:ext cx="2209800" cy="5334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License</a:t>
            </a:r>
          </a:p>
        </p:txBody>
      </p:sp>
      <p:sp>
        <p:nvSpPr>
          <p:cNvPr id="4" name="Arrow: Right 3">
            <a:extLst>
              <a:ext uri="{FF2B5EF4-FFF2-40B4-BE49-F238E27FC236}">
                <a16:creationId xmlns:a16="http://schemas.microsoft.com/office/drawing/2014/main" id="{F0DF1FA5-E9AD-64CE-8916-923FCDDB0DBF}"/>
              </a:ext>
            </a:extLst>
          </p:cNvPr>
          <p:cNvSpPr/>
          <p:nvPr/>
        </p:nvSpPr>
        <p:spPr>
          <a:xfrm>
            <a:off x="2133600" y="4724400"/>
            <a:ext cx="68580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4DF5101-2C50-48F7-EC50-66774474C288}"/>
              </a:ext>
            </a:extLst>
          </p:cNvPr>
          <p:cNvSpPr/>
          <p:nvPr/>
        </p:nvSpPr>
        <p:spPr>
          <a:xfrm>
            <a:off x="5105400" y="3314700"/>
            <a:ext cx="2209800" cy="5334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Superfine</a:t>
            </a:r>
          </a:p>
        </p:txBody>
      </p:sp>
      <p:sp>
        <p:nvSpPr>
          <p:cNvPr id="10" name="Arrow: Down 9">
            <a:extLst>
              <a:ext uri="{FF2B5EF4-FFF2-40B4-BE49-F238E27FC236}">
                <a16:creationId xmlns:a16="http://schemas.microsoft.com/office/drawing/2014/main" id="{06F3EBC9-862C-B93E-E613-385D813D9368}"/>
              </a:ext>
            </a:extLst>
          </p:cNvPr>
          <p:cNvSpPr/>
          <p:nvPr/>
        </p:nvSpPr>
        <p:spPr>
          <a:xfrm rot="10800000">
            <a:off x="5257800" y="3157428"/>
            <a:ext cx="228600" cy="42397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320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986528"/>
          </a:xfrm>
        </p:spPr>
        <p:txBody>
          <a:bodyPr>
            <a:normAutofit/>
          </a:bodyPr>
          <a:lstStyle/>
          <a:p>
            <a:pPr marL="45720" indent="0" algn="l">
              <a:buNone/>
            </a:pPr>
            <a:r>
              <a:rPr lang="en-US" sz="2400" b="1" i="0" dirty="0">
                <a:solidFill>
                  <a:srgbClr val="0C05B3"/>
                </a:solidFill>
                <a:effectLst/>
                <a:latin typeface="Times" panose="02020603050405020304" pitchFamily="18" charset="0"/>
                <a:cs typeface="Times" panose="02020603050405020304" pitchFamily="18" charset="0"/>
              </a:rPr>
              <a:t>Essential Question:</a:t>
            </a:r>
            <a:r>
              <a:rPr lang="en-US" sz="2400" b="0" i="0" dirty="0">
                <a:solidFill>
                  <a:srgbClr val="000000"/>
                </a:solidFill>
                <a:effectLst/>
                <a:latin typeface="Times" panose="02020603050405020304" pitchFamily="18" charset="0"/>
                <a:cs typeface="Times" panose="02020603050405020304" pitchFamily="18" charset="0"/>
              </a:rPr>
              <a:t> Explain the causes and effects of policy debates in the early republic.</a:t>
            </a:r>
            <a:endParaRPr lang="en-US" sz="2400" b="0" i="0" dirty="0">
              <a:solidFill>
                <a:srgbClr val="2D3B45"/>
              </a:solidFill>
              <a:effectLst/>
              <a:latin typeface="Times" panose="02020603050405020304" pitchFamily="18" charset="0"/>
              <a:cs typeface="Times" panose="02020603050405020304" pitchFamily="18" charset="0"/>
            </a:endParaRPr>
          </a:p>
          <a:p>
            <a:pPr marL="45720" indent="0" algn="l">
              <a:buNone/>
            </a:pPr>
            <a:r>
              <a:rPr lang="en-US" sz="2400" b="1" i="0" dirty="0">
                <a:solidFill>
                  <a:srgbClr val="E03E2D"/>
                </a:solidFill>
                <a:effectLst/>
                <a:latin typeface="Times" panose="02020603050405020304" pitchFamily="18" charset="0"/>
                <a:cs typeface="Times" panose="02020603050405020304" pitchFamily="18" charset="0"/>
              </a:rPr>
              <a:t>Students Can:</a:t>
            </a:r>
            <a:endParaRPr lang="en-US" sz="2400" b="0" i="0" dirty="0">
              <a:solidFill>
                <a:srgbClr val="2D3B45"/>
              </a:solidFill>
              <a:effectLst/>
              <a:latin typeface="Times" panose="02020603050405020304" pitchFamily="18" charset="0"/>
              <a:cs typeface="Times" panose="02020603050405020304" pitchFamily="18" charset="0"/>
            </a:endParaRPr>
          </a:p>
          <a:p>
            <a:pPr algn="l">
              <a:buFont typeface="Arial" panose="020B0604020202020204" pitchFamily="34" charset="0"/>
              <a:buChar char="•"/>
            </a:pPr>
            <a:r>
              <a:rPr lang="en-US" sz="2400" b="0" i="0" dirty="0">
                <a:solidFill>
                  <a:srgbClr val="000000"/>
                </a:solidFill>
                <a:effectLst/>
                <a:latin typeface="Times" panose="02020603050405020304" pitchFamily="18" charset="0"/>
                <a:cs typeface="Times" panose="02020603050405020304" pitchFamily="18" charset="0"/>
              </a:rPr>
              <a:t>Determine whether the Revolution of 1800 resolved political conflicts over Constitutional authority</a:t>
            </a:r>
            <a:endParaRPr lang="en-US" sz="2400" b="0" i="0" dirty="0">
              <a:solidFill>
                <a:srgbClr val="2D3B45"/>
              </a:solidFill>
              <a:effectLst/>
              <a:latin typeface="Times" panose="02020603050405020304" pitchFamily="18" charset="0"/>
              <a:cs typeface="Times" panose="02020603050405020304" pitchFamily="18" charset="0"/>
            </a:endParaRPr>
          </a:p>
          <a:p>
            <a:r>
              <a:rPr lang="en-US" sz="2400" b="1" dirty="0">
                <a:solidFill>
                  <a:srgbClr val="002060"/>
                </a:solidFill>
                <a:latin typeface="Times New Roman" panose="02020603050405020304" pitchFamily="18" charset="0"/>
                <a:cs typeface="Times New Roman" panose="02020603050405020304" pitchFamily="18" charset="0"/>
              </a:rPr>
              <a:t>Agenda</a:t>
            </a:r>
          </a:p>
          <a:p>
            <a:pPr lvl="1"/>
            <a:r>
              <a:rPr lang="en-US" sz="2400" b="1" dirty="0">
                <a:solidFill>
                  <a:srgbClr val="002060"/>
                </a:solidFill>
                <a:latin typeface="Times New Roman" panose="02020603050405020304" pitchFamily="18" charset="0"/>
                <a:cs typeface="Times New Roman" panose="02020603050405020304" pitchFamily="18" charset="0"/>
              </a:rPr>
              <a:t>Quick Review </a:t>
            </a:r>
          </a:p>
          <a:p>
            <a:pPr lvl="1"/>
            <a:r>
              <a:rPr lang="en-US" sz="2400" b="1" dirty="0">
                <a:solidFill>
                  <a:srgbClr val="002060"/>
                </a:solidFill>
                <a:latin typeface="Times New Roman" panose="02020603050405020304" pitchFamily="18" charset="0"/>
                <a:cs typeface="Times New Roman" panose="02020603050405020304" pitchFamily="18" charset="0"/>
              </a:rPr>
              <a:t>Unit III Test </a:t>
            </a:r>
          </a:p>
          <a:p>
            <a:r>
              <a:rPr lang="en-US" b="1" dirty="0">
                <a:solidFill>
                  <a:srgbClr val="C00000"/>
                </a:solidFill>
                <a:latin typeface="Times New Roman" panose="02020603050405020304" pitchFamily="18" charset="0"/>
                <a:cs typeface="Times New Roman" panose="02020603050405020304" pitchFamily="18" charset="0"/>
              </a:rPr>
              <a:t>Homework</a:t>
            </a:r>
          </a:p>
          <a:p>
            <a:pPr lvl="1"/>
            <a:r>
              <a:rPr lang="en-US" sz="2400" dirty="0">
                <a:solidFill>
                  <a:srgbClr val="002060"/>
                </a:solidFill>
                <a:latin typeface="Times New Roman" panose="02020603050405020304" pitchFamily="18" charset="0"/>
                <a:cs typeface="Times New Roman" panose="02020603050405020304" pitchFamily="18" charset="0"/>
              </a:rPr>
              <a:t>Jeffersonian Democracy </a:t>
            </a:r>
          </a:p>
        </p:txBody>
      </p:sp>
      <p:sp>
        <p:nvSpPr>
          <p:cNvPr id="3" name="Title 2"/>
          <p:cNvSpPr>
            <a:spLocks noGrp="1"/>
          </p:cNvSpPr>
          <p:nvPr>
            <p:ph type="title"/>
          </p:nvPr>
        </p:nvSpPr>
        <p:spPr>
          <a:xfrm>
            <a:off x="381000" y="152401"/>
            <a:ext cx="8381260" cy="1143000"/>
          </a:xfrm>
        </p:spPr>
        <p:txBody>
          <a:bodyPr/>
          <a:lstStyle/>
          <a:p>
            <a:pPr algn="l"/>
            <a:br>
              <a:rPr lang="en-US" sz="2000" i="1" dirty="0"/>
            </a:br>
            <a:r>
              <a:rPr lang="en-US" sz="1800" i="1" dirty="0">
                <a:solidFill>
                  <a:srgbClr val="FF0000"/>
                </a:solidFill>
                <a:latin typeface="Times New Roman" panose="02020603050405020304" pitchFamily="18" charset="0"/>
                <a:cs typeface="Times New Roman" panose="02020603050405020304" pitchFamily="18" charset="0"/>
              </a:rPr>
              <a:t>Essential Question:</a:t>
            </a:r>
            <a:r>
              <a:rPr lang="en-US" sz="1800" dirty="0">
                <a:latin typeface="Times New Roman" panose="02020603050405020304" pitchFamily="18" charset="0"/>
                <a:cs typeface="Times New Roman" panose="02020603050405020304" pitchFamily="18" charset="0"/>
              </a:rPr>
              <a:t> How did political ideological change transform public policy during Jeffersonian democracy?</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0512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E166C-CBE2-6558-07BD-3EFB5744C3D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3C6E4F-3AE0-3BFB-F885-248ADA335AD1}"/>
              </a:ext>
            </a:extLst>
          </p:cNvPr>
          <p:cNvSpPr>
            <a:spLocks noGrp="1"/>
          </p:cNvSpPr>
          <p:nvPr>
            <p:ph idx="1"/>
          </p:nvPr>
        </p:nvSpPr>
        <p:spPr>
          <a:solidFill>
            <a:schemeClr val="bg1"/>
          </a:solidFill>
          <a:ln>
            <a:solidFill>
              <a:srgbClr val="002060"/>
            </a:solidFill>
          </a:ln>
        </p:spPr>
        <p:txBody>
          <a:bodyPr>
            <a:normAutofit/>
          </a:bodyPr>
          <a:lstStyle/>
          <a:p>
            <a:pPr marL="45720" indent="0">
              <a:buNone/>
            </a:pPr>
            <a:r>
              <a:rPr lang="en-US" sz="2400" b="1" dirty="0">
                <a:solidFill>
                  <a:schemeClr val="tx1"/>
                </a:solidFill>
                <a:latin typeface="Times" panose="02020603050405020304" pitchFamily="18" charset="0"/>
                <a:cs typeface="Times" panose="02020603050405020304" pitchFamily="18" charset="0"/>
              </a:rPr>
              <a:t>Prompt:</a:t>
            </a:r>
            <a:r>
              <a:rPr lang="en-US" sz="2400" dirty="0">
                <a:solidFill>
                  <a:schemeClr val="tx1"/>
                </a:solidFill>
                <a:latin typeface="Times" panose="02020603050405020304" pitchFamily="18" charset="0"/>
                <a:cs typeface="Times" panose="02020603050405020304" pitchFamily="18" charset="0"/>
              </a:rPr>
              <a:t> Evaluate to which extent to which the Jeffersonian Republicans remained faithful to their principles of Constitutional interpretations in the years 1801-1817.</a:t>
            </a:r>
          </a:p>
        </p:txBody>
      </p:sp>
      <p:sp>
        <p:nvSpPr>
          <p:cNvPr id="3" name="Title 2">
            <a:extLst>
              <a:ext uri="{FF2B5EF4-FFF2-40B4-BE49-F238E27FC236}">
                <a16:creationId xmlns:a16="http://schemas.microsoft.com/office/drawing/2014/main" id="{2F869FB3-F6A3-9D4A-217B-3775F42A1956}"/>
              </a:ext>
            </a:extLst>
          </p:cNvPr>
          <p:cNvSpPr>
            <a:spLocks noGrp="1"/>
          </p:cNvSpPr>
          <p:nvPr>
            <p:ph type="title"/>
          </p:nvPr>
        </p:nvSpPr>
        <p:spPr/>
        <p:txBody>
          <a:bodyPr/>
          <a:lstStyle/>
          <a:p>
            <a:r>
              <a:rPr lang="en-US" dirty="0"/>
              <a:t>Jeffersonian Democracy</a:t>
            </a:r>
          </a:p>
        </p:txBody>
      </p:sp>
      <p:sp>
        <p:nvSpPr>
          <p:cNvPr id="5" name="Rectangle 4">
            <a:extLst>
              <a:ext uri="{FF2B5EF4-FFF2-40B4-BE49-F238E27FC236}">
                <a16:creationId xmlns:a16="http://schemas.microsoft.com/office/drawing/2014/main" id="{4B588866-140C-A170-D961-F2F5EF8F7084}"/>
              </a:ext>
            </a:extLst>
          </p:cNvPr>
          <p:cNvSpPr/>
          <p:nvPr/>
        </p:nvSpPr>
        <p:spPr>
          <a:xfrm>
            <a:off x="3581303" y="3162300"/>
            <a:ext cx="2057400" cy="533400"/>
          </a:xfrm>
          <a:prstGeom prst="rect">
            <a:avLst/>
          </a:prstGeom>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panose="02020603050405020304" pitchFamily="18" charset="0"/>
                <a:cs typeface="Times" panose="02020603050405020304" pitchFamily="18" charset="0"/>
              </a:rPr>
              <a:t>3 Categories </a:t>
            </a:r>
          </a:p>
        </p:txBody>
      </p:sp>
      <p:sp>
        <p:nvSpPr>
          <p:cNvPr id="6" name="Rectangle 5">
            <a:extLst>
              <a:ext uri="{FF2B5EF4-FFF2-40B4-BE49-F238E27FC236}">
                <a16:creationId xmlns:a16="http://schemas.microsoft.com/office/drawing/2014/main" id="{2D00495F-4440-B891-558F-46EA5F503A88}"/>
              </a:ext>
            </a:extLst>
          </p:cNvPr>
          <p:cNvSpPr/>
          <p:nvPr/>
        </p:nvSpPr>
        <p:spPr>
          <a:xfrm>
            <a:off x="213716" y="4534074"/>
            <a:ext cx="2971800" cy="1587235"/>
          </a:xfrm>
          <a:prstGeom prst="rect">
            <a:avLst/>
          </a:prstGeom>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400" dirty="0">
              <a:solidFill>
                <a:schemeClr val="bg1"/>
              </a:solidFill>
              <a:latin typeface="Times" panose="02020603050405020304" pitchFamily="18" charset="0"/>
              <a:cs typeface="Times" panose="02020603050405020304" pitchFamily="18" charset="0"/>
            </a:endParaRPr>
          </a:p>
        </p:txBody>
      </p:sp>
      <p:sp>
        <p:nvSpPr>
          <p:cNvPr id="4" name="Rectangle 3">
            <a:extLst>
              <a:ext uri="{FF2B5EF4-FFF2-40B4-BE49-F238E27FC236}">
                <a16:creationId xmlns:a16="http://schemas.microsoft.com/office/drawing/2014/main" id="{A24B6157-58C7-D9DC-4689-FF1C26F920D5}"/>
              </a:ext>
            </a:extLst>
          </p:cNvPr>
          <p:cNvSpPr/>
          <p:nvPr/>
        </p:nvSpPr>
        <p:spPr>
          <a:xfrm>
            <a:off x="3314667" y="4534074"/>
            <a:ext cx="2971800" cy="1587235"/>
          </a:xfrm>
          <a:prstGeom prst="rect">
            <a:avLst/>
          </a:prstGeom>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400" dirty="0">
              <a:solidFill>
                <a:schemeClr val="bg1"/>
              </a:solidFill>
              <a:latin typeface="Times" panose="02020603050405020304" pitchFamily="18" charset="0"/>
              <a:cs typeface="Times" panose="02020603050405020304" pitchFamily="18" charset="0"/>
            </a:endParaRPr>
          </a:p>
        </p:txBody>
      </p:sp>
      <p:sp>
        <p:nvSpPr>
          <p:cNvPr id="7" name="Rectangle 6">
            <a:extLst>
              <a:ext uri="{FF2B5EF4-FFF2-40B4-BE49-F238E27FC236}">
                <a16:creationId xmlns:a16="http://schemas.microsoft.com/office/drawing/2014/main" id="{98C5BED7-AC55-4C6B-9023-1EE30361F619}"/>
              </a:ext>
            </a:extLst>
          </p:cNvPr>
          <p:cNvSpPr/>
          <p:nvPr/>
        </p:nvSpPr>
        <p:spPr>
          <a:xfrm>
            <a:off x="6415618" y="4536659"/>
            <a:ext cx="2728382" cy="1587235"/>
          </a:xfrm>
          <a:prstGeom prst="rect">
            <a:avLst/>
          </a:prstGeom>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400" dirty="0">
              <a:solidFill>
                <a:schemeClr val="bg1"/>
              </a:solidFill>
              <a:latin typeface="Times" panose="02020603050405020304" pitchFamily="18" charset="0"/>
              <a:cs typeface="Times" panose="02020603050405020304" pitchFamily="18" charset="0"/>
            </a:endParaRPr>
          </a:p>
        </p:txBody>
      </p:sp>
      <p:sp>
        <p:nvSpPr>
          <p:cNvPr id="8" name="Rectangle 7">
            <a:extLst>
              <a:ext uri="{FF2B5EF4-FFF2-40B4-BE49-F238E27FC236}">
                <a16:creationId xmlns:a16="http://schemas.microsoft.com/office/drawing/2014/main" id="{3D6893EF-6FDA-4951-2273-38DE3F1A23BD}"/>
              </a:ext>
            </a:extLst>
          </p:cNvPr>
          <p:cNvSpPr/>
          <p:nvPr/>
        </p:nvSpPr>
        <p:spPr>
          <a:xfrm>
            <a:off x="355108" y="3810001"/>
            <a:ext cx="2616692" cy="5334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Times" panose="02020603050405020304" pitchFamily="18" charset="0"/>
                <a:cs typeface="Times" panose="02020603050405020304" pitchFamily="18" charset="0"/>
              </a:rPr>
              <a:t>Category 1</a:t>
            </a:r>
          </a:p>
        </p:txBody>
      </p:sp>
      <p:sp>
        <p:nvSpPr>
          <p:cNvPr id="9" name="Rectangle 8">
            <a:extLst>
              <a:ext uri="{FF2B5EF4-FFF2-40B4-BE49-F238E27FC236}">
                <a16:creationId xmlns:a16="http://schemas.microsoft.com/office/drawing/2014/main" id="{76E2FF15-5A2C-0807-4A51-B10E8258CDEC}"/>
              </a:ext>
            </a:extLst>
          </p:cNvPr>
          <p:cNvSpPr/>
          <p:nvPr/>
        </p:nvSpPr>
        <p:spPr>
          <a:xfrm>
            <a:off x="3492221" y="3848187"/>
            <a:ext cx="2616692" cy="5334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Times" panose="02020603050405020304" pitchFamily="18" charset="0"/>
                <a:cs typeface="Times" panose="02020603050405020304" pitchFamily="18" charset="0"/>
              </a:rPr>
              <a:t>Category 2</a:t>
            </a:r>
          </a:p>
        </p:txBody>
      </p:sp>
      <p:sp>
        <p:nvSpPr>
          <p:cNvPr id="10" name="Rectangle 9">
            <a:extLst>
              <a:ext uri="{FF2B5EF4-FFF2-40B4-BE49-F238E27FC236}">
                <a16:creationId xmlns:a16="http://schemas.microsoft.com/office/drawing/2014/main" id="{181C4BF9-253E-82C0-3B5D-072205C1B66D}"/>
              </a:ext>
            </a:extLst>
          </p:cNvPr>
          <p:cNvSpPr/>
          <p:nvPr/>
        </p:nvSpPr>
        <p:spPr>
          <a:xfrm>
            <a:off x="6415618" y="3848187"/>
            <a:ext cx="2616692" cy="5334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Times" panose="02020603050405020304" pitchFamily="18" charset="0"/>
                <a:cs typeface="Times" panose="02020603050405020304" pitchFamily="18" charset="0"/>
              </a:rPr>
              <a:t>Category 3</a:t>
            </a:r>
          </a:p>
        </p:txBody>
      </p:sp>
    </p:spTree>
    <p:extLst>
      <p:ext uri="{BB962C8B-B14F-4D97-AF65-F5344CB8AC3E}">
        <p14:creationId xmlns:p14="http://schemas.microsoft.com/office/powerpoint/2010/main" val="3956956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8381260" cy="939553"/>
          </a:xfrm>
        </p:spPr>
        <p:txBody>
          <a:bodyPr/>
          <a:lstStyle/>
          <a:p>
            <a:r>
              <a:rPr lang="en-US" dirty="0"/>
              <a:t>Revolutionary Jefferson</a:t>
            </a:r>
          </a:p>
        </p:txBody>
      </p:sp>
      <p:sp>
        <p:nvSpPr>
          <p:cNvPr id="4" name="Rectangle 3"/>
          <p:cNvSpPr/>
          <p:nvPr/>
        </p:nvSpPr>
        <p:spPr>
          <a:xfrm>
            <a:off x="329540" y="1417023"/>
            <a:ext cx="2819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Change</a:t>
            </a:r>
          </a:p>
        </p:txBody>
      </p:sp>
      <p:sp>
        <p:nvSpPr>
          <p:cNvPr id="6" name="Rectangle 5"/>
          <p:cNvSpPr/>
          <p:nvPr/>
        </p:nvSpPr>
        <p:spPr>
          <a:xfrm>
            <a:off x="5995060" y="1417023"/>
            <a:ext cx="2819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Continuity</a:t>
            </a:r>
          </a:p>
        </p:txBody>
      </p:sp>
      <p:sp>
        <p:nvSpPr>
          <p:cNvPr id="7" name="Rectangle 6"/>
          <p:cNvSpPr/>
          <p:nvPr/>
        </p:nvSpPr>
        <p:spPr>
          <a:xfrm>
            <a:off x="3148940" y="1860269"/>
            <a:ext cx="2819401" cy="4602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bg1"/>
              </a:solidFill>
            </a:endParaRPr>
          </a:p>
          <a:p>
            <a:endParaRPr lang="en-US" sz="2000" dirty="0">
              <a:solidFill>
                <a:schemeClr val="bg1"/>
              </a:solidFill>
            </a:endParaRPr>
          </a:p>
          <a:p>
            <a:r>
              <a:rPr lang="en-US" sz="2000" dirty="0">
                <a:solidFill>
                  <a:schemeClr val="bg1"/>
                </a:solidFill>
              </a:rPr>
              <a:t>The Common man</a:t>
            </a:r>
          </a:p>
          <a:p>
            <a:r>
              <a:rPr lang="en-US" sz="2000" dirty="0">
                <a:solidFill>
                  <a:schemeClr val="bg1"/>
                </a:solidFill>
              </a:rPr>
              <a:t>Marbury V. Madison</a:t>
            </a:r>
          </a:p>
          <a:p>
            <a:r>
              <a:rPr lang="en-US" sz="2000" dirty="0">
                <a:solidFill>
                  <a:schemeClr val="bg1"/>
                </a:solidFill>
              </a:rPr>
              <a:t>Alien Act </a:t>
            </a:r>
          </a:p>
          <a:p>
            <a:r>
              <a:rPr lang="en-US" sz="2000" dirty="0">
                <a:solidFill>
                  <a:schemeClr val="bg1"/>
                </a:solidFill>
              </a:rPr>
              <a:t>Sedition Act</a:t>
            </a:r>
          </a:p>
          <a:p>
            <a:r>
              <a:rPr lang="en-US" sz="2000" dirty="0">
                <a:solidFill>
                  <a:schemeClr val="bg1"/>
                </a:solidFill>
              </a:rPr>
              <a:t>Louisiana Purchase</a:t>
            </a:r>
          </a:p>
          <a:p>
            <a:r>
              <a:rPr lang="en-US" sz="2000" dirty="0">
                <a:solidFill>
                  <a:schemeClr val="bg1"/>
                </a:solidFill>
              </a:rPr>
              <a:t>Tripolitania War</a:t>
            </a:r>
          </a:p>
          <a:p>
            <a:r>
              <a:rPr lang="en-US" sz="2000" dirty="0">
                <a:solidFill>
                  <a:schemeClr val="bg1"/>
                </a:solidFill>
              </a:rPr>
              <a:t>Mosquito Fleet</a:t>
            </a:r>
          </a:p>
          <a:p>
            <a:r>
              <a:rPr lang="en-US" sz="2000" dirty="0">
                <a:solidFill>
                  <a:schemeClr val="bg1"/>
                </a:solidFill>
              </a:rPr>
              <a:t>Impeachment of Samuel Chase</a:t>
            </a:r>
          </a:p>
          <a:p>
            <a:r>
              <a:rPr lang="en-US" sz="2000" dirty="0">
                <a:solidFill>
                  <a:schemeClr val="bg1"/>
                </a:solidFill>
              </a:rPr>
              <a:t>National Bank</a:t>
            </a:r>
          </a:p>
          <a:p>
            <a:r>
              <a:rPr lang="en-US" sz="2000" dirty="0">
                <a:solidFill>
                  <a:schemeClr val="bg1"/>
                </a:solidFill>
              </a:rPr>
              <a:t>Nation Debt</a:t>
            </a:r>
          </a:p>
          <a:p>
            <a:r>
              <a:rPr lang="en-US" sz="2000" dirty="0">
                <a:solidFill>
                  <a:schemeClr val="bg1"/>
                </a:solidFill>
              </a:rPr>
              <a:t>Excise Tax</a:t>
            </a:r>
          </a:p>
          <a:p>
            <a:r>
              <a:rPr lang="en-US" sz="2000" dirty="0">
                <a:solidFill>
                  <a:schemeClr val="bg1"/>
                </a:solidFill>
              </a:rPr>
              <a:t>Embargo Act</a:t>
            </a:r>
          </a:p>
          <a:p>
            <a:r>
              <a:rPr lang="en-US" sz="2000" dirty="0">
                <a:solidFill>
                  <a:schemeClr val="bg1"/>
                </a:solidFill>
              </a:rPr>
              <a:t>Non-intercourse act</a:t>
            </a: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2630627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986528"/>
          </a:xfrm>
          <a:solidFill>
            <a:schemeClr val="bg1"/>
          </a:solidFill>
        </p:spPr>
        <p:txBody>
          <a:bodyPr>
            <a:normAutofit/>
          </a:bodyPr>
          <a:lstStyle/>
          <a:p>
            <a:pPr marL="45720" indent="0" algn="l">
              <a:buNone/>
            </a:pPr>
            <a:r>
              <a:rPr lang="en-US" sz="1800" b="1" i="0" dirty="0">
                <a:solidFill>
                  <a:srgbClr val="E03E2D"/>
                </a:solidFill>
                <a:effectLst/>
                <a:latin typeface="Times" panose="02020603050405020304" pitchFamily="18" charset="0"/>
                <a:cs typeface="Times" panose="02020603050405020304" pitchFamily="18" charset="0"/>
              </a:rPr>
              <a:t>Students Can:</a:t>
            </a:r>
            <a:endParaRPr lang="en-US" sz="2000" b="0" i="0" dirty="0">
              <a:solidFill>
                <a:srgbClr val="2D3B45"/>
              </a:solidFill>
              <a:effectLst/>
              <a:latin typeface="Times" panose="02020603050405020304" pitchFamily="18" charset="0"/>
              <a:cs typeface="Times" panose="02020603050405020304" pitchFamily="18" charset="0"/>
            </a:endParaRPr>
          </a:p>
          <a:p>
            <a:pPr algn="l">
              <a:buFont typeface="Arial" panose="020B0604020202020204" pitchFamily="34" charset="0"/>
              <a:buChar char="•"/>
            </a:pPr>
            <a:r>
              <a:rPr lang="en-US" sz="1800" b="0" i="0" dirty="0">
                <a:solidFill>
                  <a:srgbClr val="000000"/>
                </a:solidFill>
                <a:effectLst/>
                <a:latin typeface="Times" panose="02020603050405020304" pitchFamily="18" charset="0"/>
                <a:cs typeface="Times" panose="02020603050405020304" pitchFamily="18" charset="0"/>
              </a:rPr>
              <a:t>Determine whether the Revolution of 1800 resolved political conflicts over Constitutional authority</a:t>
            </a:r>
            <a:endParaRPr lang="en-US" sz="2000" b="0" i="0" dirty="0">
              <a:solidFill>
                <a:srgbClr val="2D3B45"/>
              </a:solidFill>
              <a:effectLst/>
              <a:latin typeface="Times" panose="02020603050405020304" pitchFamily="18" charset="0"/>
              <a:cs typeface="Times" panose="02020603050405020304" pitchFamily="18" charset="0"/>
            </a:endParaRPr>
          </a:p>
          <a:p>
            <a:pPr algn="l">
              <a:buFont typeface="Arial" panose="020B0604020202020204" pitchFamily="34" charset="0"/>
              <a:buChar char="•"/>
            </a:pPr>
            <a:r>
              <a:rPr lang="en-US" sz="1800" b="0" i="0" dirty="0">
                <a:solidFill>
                  <a:srgbClr val="000000"/>
                </a:solidFill>
                <a:effectLst/>
                <a:latin typeface="Times" panose="02020603050405020304" pitchFamily="18" charset="0"/>
                <a:cs typeface="Times" panose="02020603050405020304" pitchFamily="18" charset="0"/>
              </a:rPr>
              <a:t>Decipher how the Judiciary Branch of the national government define the authority of the federal government in comparison to the states</a:t>
            </a:r>
            <a:endParaRPr lang="en-US" sz="2000" b="0" i="0" dirty="0">
              <a:solidFill>
                <a:srgbClr val="2D3B45"/>
              </a:solidFill>
              <a:effectLst/>
              <a:latin typeface="Times" panose="02020603050405020304" pitchFamily="18" charset="0"/>
              <a:cs typeface="Times" panose="02020603050405020304" pitchFamily="18" charset="0"/>
            </a:endParaRPr>
          </a:p>
          <a:p>
            <a:pPr algn="l">
              <a:buFont typeface="Arial" panose="020B0604020202020204" pitchFamily="34" charset="0"/>
              <a:buChar char="•"/>
            </a:pPr>
            <a:r>
              <a:rPr lang="en-US" sz="1800" b="0" i="0" dirty="0">
                <a:solidFill>
                  <a:srgbClr val="000000"/>
                </a:solidFill>
                <a:effectLst/>
                <a:latin typeface="Times" panose="02020603050405020304" pitchFamily="18" charset="0"/>
                <a:cs typeface="Times" panose="02020603050405020304" pitchFamily="18" charset="0"/>
              </a:rPr>
              <a:t>Explain how the Louisiana Purchase influenced the development of the United States </a:t>
            </a:r>
            <a:endParaRPr lang="en-US" sz="2000" b="0" i="0" dirty="0">
              <a:solidFill>
                <a:srgbClr val="2D3B45"/>
              </a:solidFill>
              <a:effectLst/>
              <a:latin typeface="Times" panose="02020603050405020304" pitchFamily="18" charset="0"/>
              <a:cs typeface="Times" panose="02020603050405020304" pitchFamily="18" charset="0"/>
            </a:endParaRPr>
          </a:p>
          <a:p>
            <a:r>
              <a:rPr lang="en-US" sz="2400" b="1" dirty="0">
                <a:solidFill>
                  <a:srgbClr val="002060"/>
                </a:solidFill>
                <a:latin typeface="Times New Roman" panose="02020603050405020304" pitchFamily="18" charset="0"/>
                <a:cs typeface="Times New Roman" panose="02020603050405020304" pitchFamily="18" charset="0"/>
              </a:rPr>
              <a:t>Agenda</a:t>
            </a:r>
          </a:p>
          <a:p>
            <a:pPr lvl="1"/>
            <a:r>
              <a:rPr lang="en-US" sz="2400" b="1" dirty="0">
                <a:solidFill>
                  <a:srgbClr val="002060"/>
                </a:solidFill>
                <a:latin typeface="Times New Roman" panose="02020603050405020304" pitchFamily="18" charset="0"/>
                <a:cs typeface="Times New Roman" panose="02020603050405020304" pitchFamily="18" charset="0"/>
              </a:rPr>
              <a:t>HAPPY Jefferson</a:t>
            </a:r>
          </a:p>
          <a:p>
            <a:pPr lvl="1"/>
            <a:r>
              <a:rPr lang="en-US" sz="2400" b="1" dirty="0">
                <a:solidFill>
                  <a:srgbClr val="002060"/>
                </a:solidFill>
                <a:latin typeface="Times New Roman" panose="02020603050405020304" pitchFamily="18" charset="0"/>
                <a:cs typeface="Times New Roman" panose="02020603050405020304" pitchFamily="18" charset="0"/>
              </a:rPr>
              <a:t>Jeffersonian Policy</a:t>
            </a:r>
          </a:p>
          <a:p>
            <a:pPr lvl="1"/>
            <a:r>
              <a:rPr lang="en-US" sz="2400" b="1" dirty="0">
                <a:solidFill>
                  <a:srgbClr val="002060"/>
                </a:solidFill>
                <a:latin typeface="Times New Roman" panose="02020603050405020304" pitchFamily="18" charset="0"/>
                <a:cs typeface="Times New Roman" panose="02020603050405020304" pitchFamily="18" charset="0"/>
              </a:rPr>
              <a:t>A Revolution or Just a Federalist</a:t>
            </a:r>
          </a:p>
          <a:p>
            <a:r>
              <a:rPr lang="en-US" b="1" dirty="0">
                <a:solidFill>
                  <a:srgbClr val="C00000"/>
                </a:solidFill>
                <a:latin typeface="Times New Roman" panose="02020603050405020304" pitchFamily="18" charset="0"/>
                <a:cs typeface="Times New Roman" panose="02020603050405020304" pitchFamily="18" charset="0"/>
              </a:rPr>
              <a:t>Homework: Jeffersonian Foreign Policy (Reading 182-184 on AMSCO)</a:t>
            </a:r>
          </a:p>
        </p:txBody>
      </p:sp>
      <p:sp>
        <p:nvSpPr>
          <p:cNvPr id="5" name="Title 4">
            <a:extLst>
              <a:ext uri="{FF2B5EF4-FFF2-40B4-BE49-F238E27FC236}">
                <a16:creationId xmlns:a16="http://schemas.microsoft.com/office/drawing/2014/main" id="{03D37E82-6662-8CB1-AFC8-22B12DF5FD8B}"/>
              </a:ext>
            </a:extLst>
          </p:cNvPr>
          <p:cNvSpPr>
            <a:spLocks noGrp="1"/>
          </p:cNvSpPr>
          <p:nvPr>
            <p:ph type="title"/>
          </p:nvPr>
        </p:nvSpPr>
        <p:spPr>
          <a:xfrm>
            <a:off x="114300" y="304800"/>
            <a:ext cx="8915400" cy="1054394"/>
          </a:xfrm>
          <a:solidFill>
            <a:schemeClr val="bg1"/>
          </a:solidFill>
          <a:ln>
            <a:solidFill>
              <a:srgbClr val="002060"/>
            </a:solidFill>
          </a:ln>
        </p:spPr>
        <p:txBody>
          <a:bodyPr/>
          <a:lstStyle/>
          <a:p>
            <a:pPr algn="l"/>
            <a:br>
              <a:rPr lang="en-US" sz="2200" b="1" dirty="0">
                <a:solidFill>
                  <a:srgbClr val="0C05B3"/>
                </a:solidFill>
                <a:latin typeface="Times" panose="02020603050405020304" pitchFamily="18" charset="0"/>
                <a:cs typeface="Times" panose="02020603050405020304" pitchFamily="18" charset="0"/>
              </a:rPr>
            </a:br>
            <a:r>
              <a:rPr lang="en-US" sz="2200" b="1" dirty="0">
                <a:solidFill>
                  <a:srgbClr val="0C05B3"/>
                </a:solidFill>
                <a:latin typeface="Times" panose="02020603050405020304" pitchFamily="18" charset="0"/>
                <a:cs typeface="Times" panose="02020603050405020304" pitchFamily="18" charset="0"/>
              </a:rPr>
              <a:t>Essential Question:</a:t>
            </a:r>
            <a:r>
              <a:rPr lang="en-US" sz="2200" dirty="0">
                <a:solidFill>
                  <a:srgbClr val="000000"/>
                </a:solidFill>
                <a:latin typeface="Times" panose="02020603050405020304" pitchFamily="18" charset="0"/>
                <a:cs typeface="Times" panose="02020603050405020304" pitchFamily="18" charset="0"/>
              </a:rPr>
              <a:t> Explain the causes and effects of policy debates in the early republic.</a:t>
            </a:r>
            <a:br>
              <a:rPr lang="en-US" sz="2200" dirty="0">
                <a:solidFill>
                  <a:srgbClr val="2D3B45"/>
                </a:solidFill>
                <a:latin typeface="Times" panose="02020603050405020304" pitchFamily="18" charset="0"/>
                <a:cs typeface="Times" panose="02020603050405020304" pitchFamily="18" charset="0"/>
              </a:rPr>
            </a:br>
            <a:endParaRPr lang="en-US" sz="2200" dirty="0"/>
          </a:p>
        </p:txBody>
      </p:sp>
    </p:spTree>
    <p:extLst>
      <p:ext uri="{BB962C8B-B14F-4D97-AF65-F5344CB8AC3E}">
        <p14:creationId xmlns:p14="http://schemas.microsoft.com/office/powerpoint/2010/main" val="3119433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3200" dirty="0"/>
          </a:p>
          <a:p>
            <a:endParaRPr lang="en-US" sz="3200" dirty="0"/>
          </a:p>
          <a:p>
            <a:r>
              <a:rPr lang="en-US" sz="2400" dirty="0"/>
              <a:t>How effective was the Revolution of 1800 at bringing about democratic change during a period of rapid transformation in the United States?</a:t>
            </a:r>
          </a:p>
          <a:p>
            <a:endParaRPr lang="en-US" dirty="0"/>
          </a:p>
        </p:txBody>
      </p:sp>
      <p:sp>
        <p:nvSpPr>
          <p:cNvPr id="3" name="Title 2"/>
          <p:cNvSpPr>
            <a:spLocks noGrp="1"/>
          </p:cNvSpPr>
          <p:nvPr>
            <p:ph type="title"/>
          </p:nvPr>
        </p:nvSpPr>
        <p:spPr/>
        <p:txBody>
          <a:bodyPr/>
          <a:lstStyle/>
          <a:p>
            <a:r>
              <a:rPr lang="en-US" dirty="0"/>
              <a:t>Essential Question </a:t>
            </a:r>
          </a:p>
        </p:txBody>
      </p:sp>
      <p:sp>
        <p:nvSpPr>
          <p:cNvPr id="4" name="Rectangle 3"/>
          <p:cNvSpPr/>
          <p:nvPr/>
        </p:nvSpPr>
        <p:spPr>
          <a:xfrm>
            <a:off x="1919842" y="1828800"/>
            <a:ext cx="5000408" cy="923330"/>
          </a:xfrm>
          <a:prstGeom prst="rect">
            <a:avLst/>
          </a:prstGeom>
          <a:noFill/>
        </p:spPr>
        <p:txBody>
          <a:bodyPr wrap="none" lIns="91440" tIns="45720" rIns="91440" bIns="45720">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Age of Jefferson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3733800"/>
            <a:ext cx="2333625" cy="2857500"/>
          </a:xfrm>
          <a:prstGeom prst="rect">
            <a:avLst/>
          </a:prstGeom>
        </p:spPr>
      </p:pic>
    </p:spTree>
    <p:extLst>
      <p:ext uri="{BB962C8B-B14F-4D97-AF65-F5344CB8AC3E}">
        <p14:creationId xmlns:p14="http://schemas.microsoft.com/office/powerpoint/2010/main" val="1097512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b="1" dirty="0">
                <a:solidFill>
                  <a:srgbClr val="002060"/>
                </a:solidFill>
                <a:latin typeface="Times New Roman" panose="02020603050405020304" pitchFamily="18" charset="0"/>
                <a:cs typeface="Times New Roman" panose="02020603050405020304" pitchFamily="18" charset="0"/>
              </a:rPr>
              <a:t>Midnight Judges</a:t>
            </a:r>
            <a:r>
              <a:rPr lang="en-US" sz="2000" dirty="0">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Adams places the federal court under Federalist control </a:t>
            </a:r>
            <a:r>
              <a:rPr lang="en-US" sz="2000" b="1" i="1" dirty="0">
                <a:solidFill>
                  <a:srgbClr val="C00000"/>
                </a:solidFill>
                <a:latin typeface="Times New Roman" panose="02020603050405020304" pitchFamily="18" charset="0"/>
                <a:cs typeface="Times New Roman" panose="02020603050405020304" pitchFamily="18" charset="0"/>
              </a:rPr>
              <a:t>(Judiciary Act of 1801)</a:t>
            </a:r>
          </a:p>
          <a:p>
            <a:pPr lvl="1"/>
            <a:r>
              <a:rPr lang="en-US" b="1" i="1" dirty="0">
                <a:solidFill>
                  <a:srgbClr val="C00000"/>
                </a:solidFill>
                <a:latin typeface="Times New Roman" panose="02020603050405020304" pitchFamily="18" charset="0"/>
                <a:cs typeface="Times New Roman" panose="02020603050405020304" pitchFamily="18" charset="0"/>
              </a:rPr>
              <a:t>Justice John Marshall</a:t>
            </a:r>
          </a:p>
          <a:p>
            <a:pPr lvl="1"/>
            <a:r>
              <a:rPr lang="en-US" dirty="0">
                <a:solidFill>
                  <a:schemeClr val="tx1"/>
                </a:solidFill>
                <a:latin typeface="Times New Roman" panose="02020603050405020304" pitchFamily="18" charset="0"/>
                <a:cs typeface="Times New Roman" panose="02020603050405020304" pitchFamily="18" charset="0"/>
              </a:rPr>
              <a:t>Marshall precedents expand federal power</a:t>
            </a:r>
          </a:p>
          <a:p>
            <a:r>
              <a:rPr lang="en-US" sz="2000" b="1" dirty="0">
                <a:solidFill>
                  <a:srgbClr val="002060"/>
                </a:solidFill>
                <a:latin typeface="Times New Roman" panose="02020603050405020304" pitchFamily="18" charset="0"/>
                <a:cs typeface="Times New Roman" panose="02020603050405020304" pitchFamily="18" charset="0"/>
              </a:rPr>
              <a:t>Marbury v. Madison 1803: </a:t>
            </a:r>
            <a:r>
              <a:rPr lang="en-US" sz="2000" b="1" i="1" dirty="0">
                <a:solidFill>
                  <a:srgbClr val="C00000"/>
                </a:solidFill>
                <a:latin typeface="Times New Roman" panose="02020603050405020304" pitchFamily="18" charset="0"/>
                <a:cs typeface="Times New Roman" panose="02020603050405020304" pitchFamily="18" charset="0"/>
              </a:rPr>
              <a:t>Judicial Review – </a:t>
            </a:r>
            <a:r>
              <a:rPr lang="en-US" sz="2000" dirty="0">
                <a:solidFill>
                  <a:schemeClr val="tx1"/>
                </a:solidFill>
                <a:latin typeface="Times New Roman" panose="02020603050405020304" pitchFamily="18" charset="0"/>
                <a:cs typeface="Times New Roman" panose="02020603050405020304" pitchFamily="18" charset="0"/>
              </a:rPr>
              <a:t>US Supreme Court can declare laws unconstitutional</a:t>
            </a:r>
          </a:p>
          <a:p>
            <a:pPr lvl="1"/>
            <a:r>
              <a:rPr lang="en-US" i="1" dirty="0">
                <a:solidFill>
                  <a:srgbClr val="002060"/>
                </a:solidFill>
                <a:latin typeface="Times New Roman" panose="02020603050405020304" pitchFamily="18" charset="0"/>
                <a:cs typeface="Times New Roman" panose="02020603050405020304" pitchFamily="18" charset="0"/>
              </a:rPr>
              <a:t>Loose Constructionism </a:t>
            </a:r>
          </a:p>
        </p:txBody>
      </p:sp>
      <p:sp>
        <p:nvSpPr>
          <p:cNvPr id="4" name="Title 3"/>
          <p:cNvSpPr>
            <a:spLocks noGrp="1"/>
          </p:cNvSpPr>
          <p:nvPr>
            <p:ph type="title"/>
          </p:nvPr>
        </p:nvSpPr>
        <p:spPr/>
        <p:txBody>
          <a:bodyPr/>
          <a:lstStyle/>
          <a:p>
            <a:r>
              <a:rPr lang="en-US" dirty="0"/>
              <a:t>Federalist Political Play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907" y="3505200"/>
            <a:ext cx="3454893" cy="2057400"/>
          </a:xfrm>
          <a:prstGeom prst="rect">
            <a:avLst/>
          </a:prstGeom>
          <a:ln>
            <a:solidFill>
              <a:srgbClr val="FF0000"/>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267199"/>
            <a:ext cx="1830705" cy="2168109"/>
          </a:xfrm>
          <a:prstGeom prst="rect">
            <a:avLst/>
          </a:prstGeom>
        </p:spPr>
      </p:pic>
      <p:sp>
        <p:nvSpPr>
          <p:cNvPr id="9" name="Rectangle 8"/>
          <p:cNvSpPr/>
          <p:nvPr/>
        </p:nvSpPr>
        <p:spPr>
          <a:xfrm>
            <a:off x="1752600" y="4073109"/>
            <a:ext cx="3326908" cy="133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“It is emphatically the province and duty of the judicial department to say what the law is” – Marbury v. Madison 1803</a:t>
            </a:r>
          </a:p>
        </p:txBody>
      </p:sp>
      <p:sp>
        <p:nvSpPr>
          <p:cNvPr id="10" name="TextBox 9"/>
          <p:cNvSpPr txBox="1"/>
          <p:nvPr/>
        </p:nvSpPr>
        <p:spPr>
          <a:xfrm>
            <a:off x="2376098" y="5681451"/>
            <a:ext cx="6096000" cy="1015663"/>
          </a:xfrm>
          <a:prstGeom prst="rect">
            <a:avLst/>
          </a:prstGeom>
          <a:noFill/>
        </p:spPr>
        <p:txBody>
          <a:bodyPr wrap="square" rtlCol="0">
            <a:spAutoFit/>
          </a:bodyPr>
          <a:lstStyle/>
          <a:p>
            <a:r>
              <a:rPr lang="en-US" sz="2000" b="1" dirty="0">
                <a:solidFill>
                  <a:srgbClr val="002060"/>
                </a:solidFill>
                <a:latin typeface="Times New Roman" panose="02020603050405020304" pitchFamily="18" charset="0"/>
                <a:cs typeface="Times New Roman" panose="02020603050405020304" pitchFamily="18" charset="0"/>
              </a:rPr>
              <a:t>Impeachment of Samuel P. Chase </a:t>
            </a:r>
            <a:r>
              <a:rPr lang="en-US" sz="2000" dirty="0">
                <a:latin typeface="Times New Roman" panose="02020603050405020304" pitchFamily="18" charset="0"/>
                <a:cs typeface="Times New Roman" panose="02020603050405020304" pitchFamily="18" charset="0"/>
              </a:rPr>
              <a:t>– </a:t>
            </a:r>
            <a:r>
              <a:rPr lang="en-US" sz="2000" i="1" dirty="0">
                <a:solidFill>
                  <a:srgbClr val="C00000"/>
                </a:solidFill>
                <a:latin typeface="Times New Roman" panose="02020603050405020304" pitchFamily="18" charset="0"/>
                <a:cs typeface="Times New Roman" panose="02020603050405020304" pitchFamily="18" charset="0"/>
              </a:rPr>
              <a:t>Sedition against Democratic-Republicans</a:t>
            </a:r>
            <a:r>
              <a:rPr lang="en-US" sz="2000" dirty="0">
                <a:latin typeface="Times New Roman" panose="02020603050405020304" pitchFamily="18" charset="0"/>
                <a:cs typeface="Times New Roman" panose="02020603050405020304" pitchFamily="18" charset="0"/>
              </a:rPr>
              <a:t> – Establish the independent judiciary </a:t>
            </a:r>
          </a:p>
        </p:txBody>
      </p:sp>
    </p:spTree>
    <p:extLst>
      <p:ext uri="{BB962C8B-B14F-4D97-AF65-F5344CB8AC3E}">
        <p14:creationId xmlns:p14="http://schemas.microsoft.com/office/powerpoint/2010/main" val="2984439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898BA-3656-07C1-A25C-D647CDA13AF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D77ACB-68E7-7979-99BB-C4C1D00192AA}"/>
              </a:ext>
            </a:extLst>
          </p:cNvPr>
          <p:cNvSpPr>
            <a:spLocks noGrp="1"/>
          </p:cNvSpPr>
          <p:nvPr>
            <p:ph idx="1"/>
          </p:nvPr>
        </p:nvSpPr>
        <p:spPr/>
        <p:txBody>
          <a:bodyPr>
            <a:normAutofit/>
          </a:bodyPr>
          <a:lstStyle/>
          <a:p>
            <a:r>
              <a:rPr lang="en-US" sz="2400" b="1" i="1" dirty="0">
                <a:solidFill>
                  <a:srgbClr val="002060"/>
                </a:solidFill>
                <a:latin typeface="Times New Roman" panose="02020603050405020304" pitchFamily="18" charset="0"/>
                <a:cs typeface="Times New Roman" panose="02020603050405020304" pitchFamily="18" charset="0"/>
              </a:rPr>
              <a:t>Students can:</a:t>
            </a:r>
            <a:endParaRPr lang="en-US" sz="2400" b="1" dirty="0">
              <a:solidFill>
                <a:srgbClr val="002060"/>
              </a:solidFill>
              <a:latin typeface="Times New Roman" panose="02020603050405020304" pitchFamily="18" charset="0"/>
              <a:cs typeface="Times New Roman" panose="02020603050405020304" pitchFamily="18" charset="0"/>
            </a:endParaRPr>
          </a:p>
          <a:p>
            <a:pPr lvl="1"/>
            <a:r>
              <a:rPr lang="en-US" sz="2400" dirty="0">
                <a:solidFill>
                  <a:schemeClr val="tx1"/>
                </a:solidFill>
                <a:latin typeface="Times New Roman" panose="02020603050405020304" pitchFamily="18" charset="0"/>
                <a:cs typeface="Times New Roman" panose="02020603050405020304" pitchFamily="18" charset="0"/>
              </a:rPr>
              <a:t>Explain the cause and effects of policy debates during Jeffersonian democracy from 1800-1817 </a:t>
            </a:r>
          </a:p>
          <a:p>
            <a:pPr lvl="1"/>
            <a:r>
              <a:rPr lang="en-US" sz="2400" dirty="0">
                <a:solidFill>
                  <a:schemeClr val="tx1"/>
                </a:solidFill>
                <a:latin typeface="Times New Roman" panose="02020603050405020304" pitchFamily="18" charset="0"/>
                <a:cs typeface="Times New Roman" panose="02020603050405020304" pitchFamily="18" charset="0"/>
              </a:rPr>
              <a:t>Explain the context in which the republic developed from 1800-1848</a:t>
            </a:r>
          </a:p>
          <a:p>
            <a:r>
              <a:rPr lang="en-US" sz="2400" b="1" dirty="0">
                <a:solidFill>
                  <a:schemeClr val="tx1"/>
                </a:solidFill>
                <a:latin typeface="Times New Roman" panose="02020603050405020304" pitchFamily="18" charset="0"/>
                <a:cs typeface="Times New Roman" panose="02020603050405020304" pitchFamily="18" charset="0"/>
              </a:rPr>
              <a:t>Agenda</a:t>
            </a:r>
          </a:p>
          <a:p>
            <a:pPr lvl="1"/>
            <a:r>
              <a:rPr lang="en-US" sz="2400" b="1" dirty="0">
                <a:solidFill>
                  <a:srgbClr val="002060"/>
                </a:solidFill>
                <a:latin typeface="Times New Roman" panose="02020603050405020304" pitchFamily="18" charset="0"/>
                <a:cs typeface="Times New Roman" panose="02020603050405020304" pitchFamily="18" charset="0"/>
              </a:rPr>
              <a:t>HAPPY Jefferson</a:t>
            </a:r>
          </a:p>
          <a:p>
            <a:pPr lvl="1"/>
            <a:r>
              <a:rPr lang="en-US" sz="2400" b="1" dirty="0">
                <a:solidFill>
                  <a:srgbClr val="002060"/>
                </a:solidFill>
                <a:latin typeface="Times New Roman" panose="02020603050405020304" pitchFamily="18" charset="0"/>
                <a:cs typeface="Times New Roman" panose="02020603050405020304" pitchFamily="18" charset="0"/>
              </a:rPr>
              <a:t>Jeffersonian Foreign Policies</a:t>
            </a:r>
          </a:p>
          <a:p>
            <a:pPr lvl="1"/>
            <a:r>
              <a:rPr lang="en-US" sz="2400" b="1" dirty="0">
                <a:solidFill>
                  <a:srgbClr val="002060"/>
                </a:solidFill>
                <a:latin typeface="Times New Roman" panose="02020603050405020304" pitchFamily="18" charset="0"/>
                <a:cs typeface="Times New Roman" panose="02020603050405020304" pitchFamily="18" charset="0"/>
              </a:rPr>
              <a:t>A Revolution or Just a Federalist</a:t>
            </a:r>
          </a:p>
          <a:p>
            <a:r>
              <a:rPr lang="en-US" sz="2400" b="1" dirty="0">
                <a:solidFill>
                  <a:schemeClr val="tx1"/>
                </a:solidFill>
                <a:latin typeface="Times New Roman" panose="02020603050405020304" pitchFamily="18" charset="0"/>
                <a:cs typeface="Times New Roman" panose="02020603050405020304" pitchFamily="18" charset="0"/>
              </a:rPr>
              <a:t>Homework: </a:t>
            </a:r>
            <a:r>
              <a:rPr lang="en-US" sz="2400" b="1" dirty="0">
                <a:solidFill>
                  <a:srgbClr val="FF0000"/>
                </a:solidFill>
                <a:latin typeface="Times New Roman" panose="02020603050405020304" pitchFamily="18" charset="0"/>
                <a:cs typeface="Times New Roman" panose="02020603050405020304" pitchFamily="18" charset="0"/>
              </a:rPr>
              <a:t>Finish Jeffersonian DBQ</a:t>
            </a:r>
          </a:p>
        </p:txBody>
      </p:sp>
      <p:sp>
        <p:nvSpPr>
          <p:cNvPr id="3" name="Title 2">
            <a:extLst>
              <a:ext uri="{FF2B5EF4-FFF2-40B4-BE49-F238E27FC236}">
                <a16:creationId xmlns:a16="http://schemas.microsoft.com/office/drawing/2014/main" id="{D1EB8DED-6C99-020E-C8CD-0D3D3B67D676}"/>
              </a:ext>
            </a:extLst>
          </p:cNvPr>
          <p:cNvSpPr>
            <a:spLocks noGrp="1"/>
          </p:cNvSpPr>
          <p:nvPr>
            <p:ph type="title"/>
          </p:nvPr>
        </p:nvSpPr>
        <p:spPr>
          <a:xfrm>
            <a:off x="381000" y="152401"/>
            <a:ext cx="8381260" cy="1143000"/>
          </a:xfrm>
        </p:spPr>
        <p:txBody>
          <a:bodyPr/>
          <a:lstStyle/>
          <a:p>
            <a:pPr algn="l"/>
            <a:br>
              <a:rPr lang="en-US" sz="2000" i="1" dirty="0"/>
            </a:br>
            <a:r>
              <a:rPr lang="en-US" sz="1800" i="1" dirty="0">
                <a:solidFill>
                  <a:srgbClr val="FF0000"/>
                </a:solidFill>
                <a:latin typeface="Times New Roman" panose="02020603050405020304" pitchFamily="18" charset="0"/>
                <a:cs typeface="Times New Roman" panose="02020603050405020304" pitchFamily="18" charset="0"/>
              </a:rPr>
              <a:t>Essential Question:</a:t>
            </a:r>
            <a:r>
              <a:rPr lang="en-US" sz="1800" dirty="0">
                <a:latin typeface="Times New Roman" panose="02020603050405020304" pitchFamily="18" charset="0"/>
                <a:cs typeface="Times New Roman" panose="02020603050405020304" pitchFamily="18" charset="0"/>
              </a:rPr>
              <a:t> How did political ideological change transform public policy during Jeffersonian democracy?</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189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AE3F73-D7C3-2638-BF7C-E75EEC52D8EE}"/>
              </a:ext>
            </a:extLst>
          </p:cNvPr>
          <p:cNvSpPr>
            <a:spLocks noGrp="1"/>
          </p:cNvSpPr>
          <p:nvPr>
            <p:ph idx="1"/>
          </p:nvPr>
        </p:nvSpPr>
        <p:spPr>
          <a:xfrm>
            <a:off x="152400" y="1719071"/>
            <a:ext cx="8839199" cy="4783082"/>
          </a:xfrm>
          <a:solidFill>
            <a:schemeClr val="bg1"/>
          </a:solidFill>
          <a:ln>
            <a:solidFill>
              <a:srgbClr val="002060"/>
            </a:solidFill>
          </a:ln>
        </p:spPr>
        <p:txBody>
          <a:bodyPr>
            <a:normAutofit lnSpcReduction="10000"/>
          </a:bodyPr>
          <a:lstStyle/>
          <a:p>
            <a:pPr marL="45720" indent="0">
              <a:buNone/>
            </a:pPr>
            <a:r>
              <a:rPr lang="en-US" sz="2200" b="0" i="0" dirty="0">
                <a:solidFill>
                  <a:srgbClr val="282828"/>
                </a:solidFill>
                <a:effectLst/>
                <a:latin typeface="Times" panose="02020603050405020304" pitchFamily="18" charset="0"/>
                <a:cs typeface="Times" panose="02020603050405020304" pitchFamily="18" charset="0"/>
              </a:rPr>
              <a:t>But I suppose they must then appeal to the nation for an additional article to the Constitution, approving &amp; confirming an act which the nation had not previously authorized. The Constitution has made no provision for our holding foreign territory, still less for incorporating foreign nations into our Union. The Executive in seizing the fugitive occurrence which so much advances the good of their country, have done an act beyond the Constitution. The Legislature in casting behind them metaphysical subtleties, and risking themselves like faithful servants, must ratify &amp; pay for it, and throw themselves on their country for doing for them unauthorized what we know they would have done for themselves had they been in a situation to do it. It is the case of a guardian, investing the money of his ward in purchasing an important adjacent territory; </a:t>
            </a:r>
          </a:p>
          <a:p>
            <a:pPr marL="45720" indent="0">
              <a:buNone/>
            </a:pPr>
            <a:r>
              <a:rPr lang="en-US" dirty="0">
                <a:solidFill>
                  <a:srgbClr val="282828"/>
                </a:solidFill>
                <a:latin typeface="Times" panose="02020603050405020304" pitchFamily="18" charset="0"/>
                <a:cs typeface="Times" panose="02020603050405020304" pitchFamily="18" charset="0"/>
              </a:rPr>
              <a:t>	</a:t>
            </a:r>
            <a:r>
              <a:rPr lang="en-US" b="1" dirty="0">
                <a:solidFill>
                  <a:srgbClr val="282828"/>
                </a:solidFill>
                <a:latin typeface="Times" panose="02020603050405020304" pitchFamily="18" charset="0"/>
                <a:cs typeface="Times" panose="02020603050405020304" pitchFamily="18" charset="0"/>
              </a:rPr>
              <a:t>- </a:t>
            </a:r>
            <a:r>
              <a:rPr lang="en-US" b="1" i="1" dirty="0">
                <a:solidFill>
                  <a:srgbClr val="282828"/>
                </a:solidFill>
                <a:latin typeface="Times" panose="02020603050405020304" pitchFamily="18" charset="0"/>
                <a:cs typeface="Times" panose="02020603050405020304" pitchFamily="18" charset="0"/>
              </a:rPr>
              <a:t>Letter from Thomas Jefferson to John Breckinridge, 1803</a:t>
            </a:r>
            <a:endParaRPr lang="en-US" b="1" i="1" dirty="0">
              <a:latin typeface="Times" panose="02020603050405020304" pitchFamily="18" charset="0"/>
              <a:cs typeface="Times" panose="02020603050405020304" pitchFamily="18" charset="0"/>
            </a:endParaRPr>
          </a:p>
        </p:txBody>
      </p:sp>
      <p:sp>
        <p:nvSpPr>
          <p:cNvPr id="3" name="Title 2">
            <a:extLst>
              <a:ext uri="{FF2B5EF4-FFF2-40B4-BE49-F238E27FC236}">
                <a16:creationId xmlns:a16="http://schemas.microsoft.com/office/drawing/2014/main" id="{50AC3CC2-F7CD-5A87-324E-AD74F708EA05}"/>
              </a:ext>
            </a:extLst>
          </p:cNvPr>
          <p:cNvSpPr>
            <a:spLocks noGrp="1"/>
          </p:cNvSpPr>
          <p:nvPr>
            <p:ph type="title"/>
          </p:nvPr>
        </p:nvSpPr>
        <p:spPr/>
        <p:txBody>
          <a:bodyPr/>
          <a:lstStyle/>
          <a:p>
            <a:r>
              <a:rPr lang="en-US" dirty="0"/>
              <a:t>Jeffersonian Democracy Test</a:t>
            </a:r>
          </a:p>
        </p:txBody>
      </p:sp>
      <p:sp>
        <p:nvSpPr>
          <p:cNvPr id="4" name="Rectangle 3">
            <a:extLst>
              <a:ext uri="{FF2B5EF4-FFF2-40B4-BE49-F238E27FC236}">
                <a16:creationId xmlns:a16="http://schemas.microsoft.com/office/drawing/2014/main" id="{1FD43162-2A7F-57DA-5CB4-7CFCF895D716}"/>
              </a:ext>
            </a:extLst>
          </p:cNvPr>
          <p:cNvSpPr/>
          <p:nvPr/>
        </p:nvSpPr>
        <p:spPr>
          <a:xfrm>
            <a:off x="533400" y="1067341"/>
            <a:ext cx="7772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HAPPY the document and write a HIPP statement</a:t>
            </a:r>
          </a:p>
        </p:txBody>
      </p:sp>
      <p:sp>
        <p:nvSpPr>
          <p:cNvPr id="5" name="Rectangle 4">
            <a:extLst>
              <a:ext uri="{FF2B5EF4-FFF2-40B4-BE49-F238E27FC236}">
                <a16:creationId xmlns:a16="http://schemas.microsoft.com/office/drawing/2014/main" id="{260ADD23-F3CE-D803-DD34-6745CD2BE41D}"/>
              </a:ext>
            </a:extLst>
          </p:cNvPr>
          <p:cNvSpPr/>
          <p:nvPr/>
        </p:nvSpPr>
        <p:spPr>
          <a:xfrm>
            <a:off x="838200" y="2514600"/>
            <a:ext cx="7772400" cy="24384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457200" indent="-457200">
              <a:buAutoNum type="arabicPeriod"/>
            </a:pPr>
            <a:r>
              <a:rPr lang="en-US" sz="2400" dirty="0">
                <a:latin typeface="Times" panose="02020603050405020304" pitchFamily="18" charset="0"/>
                <a:cs typeface="Times" panose="02020603050405020304" pitchFamily="18" charset="0"/>
              </a:rPr>
              <a:t>Use facts stated and implied in the document </a:t>
            </a:r>
          </a:p>
          <a:p>
            <a:pPr marL="457200" indent="-457200">
              <a:buAutoNum type="arabicPeriod"/>
            </a:pPr>
            <a:r>
              <a:rPr lang="en-US" sz="2400" dirty="0">
                <a:latin typeface="Times" panose="02020603050405020304" pitchFamily="18" charset="0"/>
                <a:cs typeface="Times" panose="02020603050405020304" pitchFamily="18" charset="0"/>
              </a:rPr>
              <a:t>Explain the relevance of one of the following </a:t>
            </a:r>
          </a:p>
          <a:p>
            <a:pPr marL="682625"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Historical Context</a:t>
            </a:r>
          </a:p>
          <a:p>
            <a:pPr marL="682625"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Intended Audience</a:t>
            </a:r>
          </a:p>
          <a:p>
            <a:pPr marL="682625"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Point of view </a:t>
            </a:r>
          </a:p>
          <a:p>
            <a:pPr marL="682625"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Purpose</a:t>
            </a:r>
          </a:p>
        </p:txBody>
      </p:sp>
    </p:spTree>
    <p:extLst>
      <p:ext uri="{BB962C8B-B14F-4D97-AF65-F5344CB8AC3E}">
        <p14:creationId xmlns:p14="http://schemas.microsoft.com/office/powerpoint/2010/main" val="11904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0999" y="1295401"/>
            <a:ext cx="8407893" cy="1295399"/>
          </a:xfrm>
          <a:solidFill>
            <a:schemeClr val="bg1"/>
          </a:solidFill>
          <a:ln>
            <a:solidFill>
              <a:srgbClr val="002060"/>
            </a:solidFill>
          </a:ln>
        </p:spPr>
        <p:txBody>
          <a:bodyPr/>
          <a:lstStyle/>
          <a:p>
            <a:pPr marL="45720" indent="0">
              <a:buNone/>
            </a:pPr>
            <a:r>
              <a:rPr lang="en-US" sz="2400" b="1" i="1" u="sng" dirty="0">
                <a:solidFill>
                  <a:srgbClr val="002060"/>
                </a:solidFill>
                <a:latin typeface="Times New Roman" panose="02020603050405020304" pitchFamily="18" charset="0"/>
                <a:cs typeface="Times New Roman" panose="02020603050405020304" pitchFamily="18" charset="0"/>
              </a:rPr>
              <a:t>Louisiana Purchase 1803</a:t>
            </a:r>
          </a:p>
          <a:p>
            <a:r>
              <a:rPr lang="en-US" sz="2400" dirty="0">
                <a:solidFill>
                  <a:schemeClr val="tx1"/>
                </a:solidFill>
                <a:latin typeface="Times New Roman" panose="02020603050405020304" pitchFamily="18" charset="0"/>
                <a:cs typeface="Times New Roman" panose="02020603050405020304" pitchFamily="18" charset="0"/>
              </a:rPr>
              <a:t>Pinkney Treaty nullified (France regains the Louisiana territory </a:t>
            </a:r>
          </a:p>
        </p:txBody>
      </p:sp>
      <p:sp>
        <p:nvSpPr>
          <p:cNvPr id="5" name="Title 4"/>
          <p:cNvSpPr>
            <a:spLocks noGrp="1"/>
          </p:cNvSpPr>
          <p:nvPr>
            <p:ph type="title"/>
          </p:nvPr>
        </p:nvSpPr>
        <p:spPr/>
        <p:txBody>
          <a:bodyPr/>
          <a:lstStyle/>
          <a:p>
            <a:r>
              <a:rPr lang="en-US" dirty="0"/>
              <a:t>Louisiana Purchase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2732576"/>
            <a:ext cx="4038600" cy="2982424"/>
          </a:xfrm>
          <a:prstGeom prst="rect">
            <a:avLst/>
          </a:prstGeom>
          <a:ln>
            <a:solidFill>
              <a:srgbClr val="FF0000"/>
            </a:solidFill>
          </a:ln>
        </p:spPr>
      </p:pic>
      <p:sp>
        <p:nvSpPr>
          <p:cNvPr id="2" name="Rectangle 1">
            <a:extLst>
              <a:ext uri="{FF2B5EF4-FFF2-40B4-BE49-F238E27FC236}">
                <a16:creationId xmlns:a16="http://schemas.microsoft.com/office/drawing/2014/main" id="{DF63B69A-D3DB-6FB4-4E31-EB108EB6905A}"/>
              </a:ext>
            </a:extLst>
          </p:cNvPr>
          <p:cNvSpPr/>
          <p:nvPr/>
        </p:nvSpPr>
        <p:spPr>
          <a:xfrm>
            <a:off x="4724401" y="2732577"/>
            <a:ext cx="4267200" cy="267762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latin typeface="Times" panose="02020603050405020304" pitchFamily="18" charset="0"/>
                <a:cs typeface="Times" panose="02020603050405020304" pitchFamily="18" charset="0"/>
              </a:rPr>
              <a:t>Jefferson Dilemma</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Common man needs access to Mississippi River/Port of New Orleans (Cash Crop Agriculture)</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NO Constitutional authority to buy land</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238130" y="4978153"/>
            <a:ext cx="1333500" cy="1524000"/>
          </a:xfrm>
          <a:prstGeom prst="rect">
            <a:avLst/>
          </a:prstGeom>
          <a:ln>
            <a:solidFill>
              <a:srgbClr val="FF0000"/>
            </a:solidFill>
          </a:ln>
        </p:spPr>
      </p:pic>
      <p:sp>
        <p:nvSpPr>
          <p:cNvPr id="3" name="Thought Bubble: Cloud 2">
            <a:extLst>
              <a:ext uri="{FF2B5EF4-FFF2-40B4-BE49-F238E27FC236}">
                <a16:creationId xmlns:a16="http://schemas.microsoft.com/office/drawing/2014/main" id="{8FDEFBC9-A865-864B-E443-FF6C6EE53AE1}"/>
              </a:ext>
            </a:extLst>
          </p:cNvPr>
          <p:cNvSpPr/>
          <p:nvPr/>
        </p:nvSpPr>
        <p:spPr>
          <a:xfrm>
            <a:off x="1427073" y="4866176"/>
            <a:ext cx="1600200" cy="990600"/>
          </a:xfrm>
          <a:prstGeom prst="cloudCallout">
            <a:avLst>
              <a:gd name="adj1" fmla="val 74718"/>
              <a:gd name="adj2" fmla="val 18616"/>
            </a:avLst>
          </a:prstGeom>
          <a:ln w="3175"/>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panose="02020603050405020304" pitchFamily="18" charset="0"/>
                <a:cs typeface="Times" panose="02020603050405020304" pitchFamily="18" charset="0"/>
              </a:rPr>
              <a:t>What to do? </a:t>
            </a:r>
          </a:p>
        </p:txBody>
      </p:sp>
    </p:spTree>
    <p:extLst>
      <p:ext uri="{BB962C8B-B14F-4D97-AF65-F5344CB8AC3E}">
        <p14:creationId xmlns:p14="http://schemas.microsoft.com/office/powerpoint/2010/main" val="315151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18E1D50-46A0-15B3-FD1C-ED003E993796}"/>
              </a:ext>
            </a:extLst>
          </p:cNvPr>
          <p:cNvSpPr>
            <a:spLocks noGrp="1"/>
          </p:cNvSpPr>
          <p:nvPr>
            <p:ph idx="1"/>
          </p:nvPr>
        </p:nvSpPr>
        <p:spPr>
          <a:xfrm>
            <a:off x="367683" y="1165861"/>
            <a:ext cx="8407893" cy="4831079"/>
          </a:xfrm>
          <a:solidFill>
            <a:schemeClr val="bg1"/>
          </a:solidFill>
        </p:spPr>
        <p:txBody>
          <a:bodyPr>
            <a:normAutofit/>
          </a:bodyPr>
          <a:lstStyle/>
          <a:p>
            <a:r>
              <a:rPr lang="en-US" sz="2400" dirty="0"/>
              <a:t>How does the Louisiana Purchase impact the development of the United States? </a:t>
            </a:r>
          </a:p>
        </p:txBody>
      </p:sp>
      <p:sp>
        <p:nvSpPr>
          <p:cNvPr id="4" name="Title 3"/>
          <p:cNvSpPr>
            <a:spLocks noGrp="1"/>
          </p:cNvSpPr>
          <p:nvPr>
            <p:ph type="title"/>
          </p:nvPr>
        </p:nvSpPr>
        <p:spPr/>
        <p:txBody>
          <a:bodyPr/>
          <a:lstStyle/>
          <a:p>
            <a:r>
              <a:rPr lang="en-US" dirty="0"/>
              <a:t>LET’s grow America</a:t>
            </a:r>
          </a:p>
        </p:txBody>
      </p:sp>
      <p:pic>
        <p:nvPicPr>
          <p:cNvPr id="9" name="Content Placeholder 4">
            <a:extLst>
              <a:ext uri="{FF2B5EF4-FFF2-40B4-BE49-F238E27FC236}">
                <a16:creationId xmlns:a16="http://schemas.microsoft.com/office/drawing/2014/main" id="{45C25256-2C7A-7361-A92F-1FE19975A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71" y="2193145"/>
            <a:ext cx="4447706" cy="4207656"/>
          </a:xfrm>
          <a:prstGeom prst="rect">
            <a:avLst/>
          </a:prstGeom>
          <a:ln>
            <a:solidFill>
              <a:srgbClr val="002060"/>
            </a:solidFill>
          </a:ln>
        </p:spPr>
      </p:pic>
      <p:sp>
        <p:nvSpPr>
          <p:cNvPr id="10" name="Rectangle 9">
            <a:extLst>
              <a:ext uri="{FF2B5EF4-FFF2-40B4-BE49-F238E27FC236}">
                <a16:creationId xmlns:a16="http://schemas.microsoft.com/office/drawing/2014/main" id="{E296E902-542A-B456-E882-893C1CABC960}"/>
              </a:ext>
            </a:extLst>
          </p:cNvPr>
          <p:cNvSpPr/>
          <p:nvPr/>
        </p:nvSpPr>
        <p:spPr>
          <a:xfrm>
            <a:off x="4815389" y="1981201"/>
            <a:ext cx="4176211" cy="44196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US" sz="2400" dirty="0">
              <a:solidFill>
                <a:schemeClr val="bg1"/>
              </a:solidFill>
              <a:latin typeface="Times" panose="02020603050405020304" pitchFamily="18" charset="0"/>
              <a:cs typeface="Times" panose="02020603050405020304" pitchFamily="18" charset="0"/>
            </a:endParaRP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Doubles the size of the U.S.</a:t>
            </a:r>
          </a:p>
          <a:p>
            <a:pPr marL="342900" indent="-342900">
              <a:buFont typeface="Arial" panose="020B0604020202020204" pitchFamily="34" charset="0"/>
              <a:buChar char="•"/>
            </a:pPr>
            <a:r>
              <a:rPr lang="en-US" sz="2400" b="1" i="1" u="sng" dirty="0">
                <a:solidFill>
                  <a:srgbClr val="002060"/>
                </a:solidFill>
                <a:latin typeface="Times" panose="02020603050405020304" pitchFamily="18" charset="0"/>
                <a:cs typeface="Times" panose="02020603050405020304" pitchFamily="18" charset="0"/>
              </a:rPr>
              <a:t>Lewis &amp; Clark Expedition (Oregon claim)</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Expands </a:t>
            </a:r>
            <a:r>
              <a:rPr lang="en-US" sz="2400" b="1" i="1" u="sng" dirty="0">
                <a:solidFill>
                  <a:srgbClr val="002060"/>
                </a:solidFill>
                <a:latin typeface="Times" panose="02020603050405020304" pitchFamily="18" charset="0"/>
                <a:cs typeface="Times" panose="02020603050405020304" pitchFamily="18" charset="0"/>
              </a:rPr>
              <a:t>SECTIONAL TENSIONS </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Maintains American neutrality</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Encourages further desire for westward expansion (</a:t>
            </a:r>
            <a:r>
              <a:rPr lang="en-US" sz="2400" i="1" dirty="0">
                <a:solidFill>
                  <a:srgbClr val="002060"/>
                </a:solidFill>
                <a:latin typeface="Times" panose="02020603050405020304" pitchFamily="18" charset="0"/>
                <a:cs typeface="Times" panose="02020603050405020304" pitchFamily="18" charset="0"/>
              </a:rPr>
              <a:t>Zebulon Pike Expedition – Colorado, Texas,  &amp; New Mexico</a:t>
            </a:r>
            <a:r>
              <a:rPr lang="en-US" sz="2400" dirty="0">
                <a:solidFill>
                  <a:schemeClr val="bg1"/>
                </a:solidFill>
                <a:latin typeface="Times" panose="02020603050405020304" pitchFamily="18" charset="0"/>
                <a:cs typeface="Times" panose="02020603050405020304" pitchFamily="18" charset="0"/>
              </a:rPr>
              <a:t>)</a:t>
            </a:r>
          </a:p>
          <a:p>
            <a:pPr marL="342900" indent="-342900">
              <a:buFont typeface="Arial" panose="020B0604020202020204" pitchFamily="34" charset="0"/>
              <a:buChar char="•"/>
            </a:pPr>
            <a:endParaRPr lang="en-US" sz="2400" dirty="0">
              <a:solidFill>
                <a:schemeClr val="bg1"/>
              </a:solidFill>
              <a:latin typeface="Times" panose="02020603050405020304" pitchFamily="18" charset="0"/>
              <a:cs typeface="Times" panose="02020603050405020304" pitchFamily="18" charset="0"/>
            </a:endParaRPr>
          </a:p>
        </p:txBody>
      </p:sp>
      <p:sp>
        <p:nvSpPr>
          <p:cNvPr id="11" name="Rectangle 10">
            <a:extLst>
              <a:ext uri="{FF2B5EF4-FFF2-40B4-BE49-F238E27FC236}">
                <a16:creationId xmlns:a16="http://schemas.microsoft.com/office/drawing/2014/main" id="{828D2764-C008-E461-B7AF-9EED74BE5A5C}"/>
              </a:ext>
            </a:extLst>
          </p:cNvPr>
          <p:cNvSpPr/>
          <p:nvPr/>
        </p:nvSpPr>
        <p:spPr>
          <a:xfrm>
            <a:off x="633647" y="5730240"/>
            <a:ext cx="3733800" cy="5334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Garamond" panose="02020404030301010803" pitchFamily="18" charset="0"/>
              </a:rPr>
              <a:t>WESTWARD EXPANSION</a:t>
            </a:r>
          </a:p>
        </p:txBody>
      </p:sp>
      <p:sp>
        <p:nvSpPr>
          <p:cNvPr id="2" name="Rectangle 1">
            <a:extLst>
              <a:ext uri="{FF2B5EF4-FFF2-40B4-BE49-F238E27FC236}">
                <a16:creationId xmlns:a16="http://schemas.microsoft.com/office/drawing/2014/main" id="{0C418FE9-F619-5427-0F43-33E65E08792B}"/>
              </a:ext>
            </a:extLst>
          </p:cNvPr>
          <p:cNvSpPr/>
          <p:nvPr/>
        </p:nvSpPr>
        <p:spPr>
          <a:xfrm>
            <a:off x="151659" y="3618792"/>
            <a:ext cx="1933106" cy="685800"/>
          </a:xfrm>
          <a:prstGeom prst="rect">
            <a:avLst/>
          </a:prstGeom>
          <a:solidFill>
            <a:srgbClr val="002060"/>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US Oregon Claim</a:t>
            </a:r>
          </a:p>
        </p:txBody>
      </p:sp>
      <p:sp>
        <p:nvSpPr>
          <p:cNvPr id="3" name="Arrow: Down 2">
            <a:extLst>
              <a:ext uri="{FF2B5EF4-FFF2-40B4-BE49-F238E27FC236}">
                <a16:creationId xmlns:a16="http://schemas.microsoft.com/office/drawing/2014/main" id="{458C0563-35A4-C607-E9BD-3371487C63D9}"/>
              </a:ext>
            </a:extLst>
          </p:cNvPr>
          <p:cNvSpPr/>
          <p:nvPr/>
        </p:nvSpPr>
        <p:spPr>
          <a:xfrm rot="10800000">
            <a:off x="723900" y="3104796"/>
            <a:ext cx="381000" cy="533400"/>
          </a:xfrm>
          <a:prstGeom prst="downArrow">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80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1"/>
          </a:solidFill>
        </p:spPr>
        <p:txBody>
          <a:bodyPr>
            <a:normAutofit/>
          </a:bodyPr>
          <a:lstStyle/>
          <a:p>
            <a:pPr marL="45720" indent="0">
              <a:buNone/>
            </a:pPr>
            <a:r>
              <a:rPr lang="en-US" sz="2400" b="1" dirty="0">
                <a:solidFill>
                  <a:srgbClr val="002060"/>
                </a:solidFill>
                <a:latin typeface="Times New Roman" panose="02020603050405020304" pitchFamily="18" charset="0"/>
                <a:cs typeface="Times New Roman" panose="02020603050405020304" pitchFamily="18" charset="0"/>
              </a:rPr>
              <a:t>Jefferson’s Dilemma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maintaining his democratic values with a growing nation</a:t>
            </a:r>
          </a:p>
          <a:p>
            <a:r>
              <a:rPr lang="en-US" sz="2400" dirty="0">
                <a:solidFill>
                  <a:schemeClr val="tx1"/>
                </a:solidFill>
                <a:latin typeface="Times New Roman" panose="02020603050405020304" pitchFamily="18" charset="0"/>
                <a:cs typeface="Times New Roman" panose="02020603050405020304" pitchFamily="18" charset="0"/>
              </a:rPr>
              <a:t>U.S. Economy v. U.S. Military </a:t>
            </a:r>
          </a:p>
        </p:txBody>
      </p:sp>
      <p:sp>
        <p:nvSpPr>
          <p:cNvPr id="3" name="Title 2"/>
          <p:cNvSpPr>
            <a:spLocks noGrp="1"/>
          </p:cNvSpPr>
          <p:nvPr>
            <p:ph type="title"/>
          </p:nvPr>
        </p:nvSpPr>
        <p:spPr/>
        <p:txBody>
          <a:bodyPr/>
          <a:lstStyle/>
          <a:p>
            <a:r>
              <a:rPr lang="en-US" dirty="0"/>
              <a:t>Maintaining American Neutrality</a:t>
            </a:r>
          </a:p>
        </p:txBody>
      </p:sp>
      <p:sp>
        <p:nvSpPr>
          <p:cNvPr id="4" name="Rectangle 3">
            <a:extLst>
              <a:ext uri="{FF2B5EF4-FFF2-40B4-BE49-F238E27FC236}">
                <a16:creationId xmlns:a16="http://schemas.microsoft.com/office/drawing/2014/main" id="{1281D0D4-62AA-868D-7089-281BC0B957C8}"/>
              </a:ext>
            </a:extLst>
          </p:cNvPr>
          <p:cNvSpPr/>
          <p:nvPr/>
        </p:nvSpPr>
        <p:spPr>
          <a:xfrm>
            <a:off x="152400" y="2932175"/>
            <a:ext cx="5181601" cy="1981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Issue: </a:t>
            </a:r>
            <a:r>
              <a:rPr lang="en-US" sz="2400" b="1" i="1" u="sng" dirty="0">
                <a:solidFill>
                  <a:srgbClr val="002060"/>
                </a:solidFill>
                <a:latin typeface="Times" panose="02020603050405020304" pitchFamily="18" charset="0"/>
                <a:cs typeface="Times" panose="02020603050405020304" pitchFamily="18" charset="0"/>
              </a:rPr>
              <a:t>Impressment</a:t>
            </a:r>
            <a:r>
              <a:rPr lang="en-US" sz="2400" dirty="0">
                <a:latin typeface="Times" panose="02020603050405020304" pitchFamily="18" charset="0"/>
                <a:cs typeface="Times" panose="02020603050405020304" pitchFamily="18" charset="0"/>
              </a:rPr>
              <a:t> – (France, England, &amp; Barbary Pirates)</a:t>
            </a:r>
          </a:p>
          <a:p>
            <a:pPr marL="342900" indent="-342900">
              <a:buFontTx/>
              <a:buChar char="-"/>
            </a:pPr>
            <a:r>
              <a:rPr lang="en-US" sz="2400" dirty="0">
                <a:latin typeface="Times" panose="02020603050405020304" pitchFamily="18" charset="0"/>
                <a:cs typeface="Times" panose="02020603050405020304" pitchFamily="18" charset="0"/>
              </a:rPr>
              <a:t>U.S. needs trade </a:t>
            </a:r>
          </a:p>
          <a:p>
            <a:pPr marL="342900" indent="-342900">
              <a:buFontTx/>
              <a:buChar char="-"/>
            </a:pPr>
            <a:r>
              <a:rPr lang="en-US" sz="2400" dirty="0">
                <a:latin typeface="Times" panose="02020603050405020304" pitchFamily="18" charset="0"/>
                <a:cs typeface="Times" panose="02020603050405020304" pitchFamily="18" charset="0"/>
              </a:rPr>
              <a:t>Jefferson fears </a:t>
            </a:r>
            <a:r>
              <a:rPr lang="en-US" sz="2400" b="1" i="1" u="sng" dirty="0">
                <a:solidFill>
                  <a:srgbClr val="002060"/>
                </a:solidFill>
                <a:latin typeface="Times" panose="02020603050405020304" pitchFamily="18" charset="0"/>
                <a:cs typeface="Times" panose="02020603050405020304" pitchFamily="18" charset="0"/>
              </a:rPr>
              <a:t>military power (Establishes the Mosquito Fleet</a:t>
            </a:r>
            <a:r>
              <a:rPr lang="en-US" sz="2400" dirty="0">
                <a:latin typeface="Times" panose="02020603050405020304" pitchFamily="18" charset="0"/>
                <a:cs typeface="Times" panose="02020603050405020304" pitchFamily="18" charset="0"/>
              </a:rPr>
              <a:t>) </a:t>
            </a:r>
          </a:p>
        </p:txBody>
      </p:sp>
      <p:pic>
        <p:nvPicPr>
          <p:cNvPr id="1026" name="Picture 2" descr="First Barbary War - Wikipedia">
            <a:extLst>
              <a:ext uri="{FF2B5EF4-FFF2-40B4-BE49-F238E27FC236}">
                <a16:creationId xmlns:a16="http://schemas.microsoft.com/office/drawing/2014/main" id="{A9BCFFE9-E75E-DE96-FEE8-5D0602515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367" y="2396919"/>
            <a:ext cx="3620124" cy="30517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0553B06-00B2-7975-7E0E-1A5841F81056}"/>
              </a:ext>
            </a:extLst>
          </p:cNvPr>
          <p:cNvSpPr/>
          <p:nvPr/>
        </p:nvSpPr>
        <p:spPr>
          <a:xfrm>
            <a:off x="533400" y="5181600"/>
            <a:ext cx="8407893" cy="12537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b="1" i="1" u="sng" dirty="0">
                <a:latin typeface="Times New Roman" panose="02020603050405020304" pitchFamily="18" charset="0"/>
                <a:cs typeface="Times New Roman" panose="02020603050405020304" pitchFamily="18" charset="0"/>
              </a:rPr>
              <a:t>Tripolitan War (1801-1805)</a:t>
            </a:r>
            <a:r>
              <a:rPr lang="en-US" sz="2400" b="1"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Jefferson enlarges the Navy to blockade the Mediterranean Sea and defeat the Barbary Pirates </a:t>
            </a:r>
          </a:p>
          <a:p>
            <a:r>
              <a:rPr lang="en-US" sz="2400" dirty="0">
                <a:latin typeface="Times New Roman" panose="02020603050405020304" pitchFamily="18" charset="0"/>
                <a:cs typeface="Times New Roman" panose="02020603050405020304" pitchFamily="18" charset="0"/>
              </a:rPr>
              <a:t>- Allows the U.S. to maintain </a:t>
            </a:r>
            <a:r>
              <a:rPr lang="en-US" sz="2400" b="1" i="1" u="sng" dirty="0">
                <a:solidFill>
                  <a:srgbClr val="FFFF00"/>
                </a:solidFill>
                <a:latin typeface="Times New Roman" panose="02020603050405020304" pitchFamily="18" charset="0"/>
                <a:cs typeface="Times New Roman" panose="02020603050405020304" pitchFamily="18" charset="0"/>
              </a:rPr>
              <a:t>neutrality</a:t>
            </a:r>
          </a:p>
        </p:txBody>
      </p:sp>
    </p:spTree>
    <p:extLst>
      <p:ext uri="{BB962C8B-B14F-4D97-AF65-F5344CB8AC3E}">
        <p14:creationId xmlns:p14="http://schemas.microsoft.com/office/powerpoint/2010/main" val="2189251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3200" dirty="0"/>
          </a:p>
          <a:p>
            <a:endParaRPr lang="en-US" sz="3200" dirty="0"/>
          </a:p>
          <a:p>
            <a:r>
              <a:rPr lang="en-US" sz="2400" dirty="0"/>
              <a:t>How effective was the Revolution of 1800 at bringing about democratic change during a period of rapid transformation in the United States?</a:t>
            </a:r>
          </a:p>
          <a:p>
            <a:endParaRPr lang="en-US" dirty="0"/>
          </a:p>
        </p:txBody>
      </p:sp>
      <p:sp>
        <p:nvSpPr>
          <p:cNvPr id="3" name="Title 2"/>
          <p:cNvSpPr>
            <a:spLocks noGrp="1"/>
          </p:cNvSpPr>
          <p:nvPr>
            <p:ph type="title"/>
          </p:nvPr>
        </p:nvSpPr>
        <p:spPr/>
        <p:txBody>
          <a:bodyPr/>
          <a:lstStyle/>
          <a:p>
            <a:r>
              <a:rPr lang="en-US" dirty="0"/>
              <a:t>Essential Question </a:t>
            </a:r>
          </a:p>
        </p:txBody>
      </p:sp>
      <p:sp>
        <p:nvSpPr>
          <p:cNvPr id="4" name="Rectangle 3"/>
          <p:cNvSpPr/>
          <p:nvPr/>
        </p:nvSpPr>
        <p:spPr>
          <a:xfrm>
            <a:off x="1919842" y="1828800"/>
            <a:ext cx="5000408" cy="923330"/>
          </a:xfrm>
          <a:prstGeom prst="rect">
            <a:avLst/>
          </a:prstGeom>
          <a:noFill/>
        </p:spPr>
        <p:txBody>
          <a:bodyPr wrap="none" lIns="91440" tIns="45720" rIns="91440" bIns="45720">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Age of Jefferson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3733800"/>
            <a:ext cx="2333625" cy="2857500"/>
          </a:xfrm>
          <a:prstGeom prst="rect">
            <a:avLst/>
          </a:prstGeom>
        </p:spPr>
      </p:pic>
    </p:spTree>
    <p:extLst>
      <p:ext uri="{BB962C8B-B14F-4D97-AF65-F5344CB8AC3E}">
        <p14:creationId xmlns:p14="http://schemas.microsoft.com/office/powerpoint/2010/main" val="2939679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F36363-FBD7-6F67-94C4-190F185240E6}"/>
              </a:ext>
            </a:extLst>
          </p:cNvPr>
          <p:cNvSpPr>
            <a:spLocks noGrp="1"/>
          </p:cNvSpPr>
          <p:nvPr>
            <p:ph idx="1"/>
          </p:nvPr>
        </p:nvSpPr>
        <p:spPr>
          <a:xfrm>
            <a:off x="380999" y="1290234"/>
            <a:ext cx="8407893" cy="4836245"/>
          </a:xfrm>
          <a:solidFill>
            <a:schemeClr val="bg1"/>
          </a:solidFill>
          <a:ln>
            <a:solidFill>
              <a:srgbClr val="002060"/>
            </a:solidFill>
          </a:ln>
        </p:spPr>
        <p:txBody>
          <a:bodyPr>
            <a:normAutofit/>
          </a:bodyPr>
          <a:lstStyle/>
          <a:p>
            <a:pPr marL="45720" indent="0">
              <a:buNone/>
            </a:pPr>
            <a:r>
              <a:rPr lang="en-US" sz="2400" b="1" dirty="0">
                <a:solidFill>
                  <a:schemeClr val="accent1">
                    <a:lumMod val="50000"/>
                  </a:schemeClr>
                </a:solidFill>
                <a:latin typeface="Times" panose="02020603050405020304" pitchFamily="18" charset="0"/>
                <a:cs typeface="Times" panose="02020603050405020304" pitchFamily="18" charset="0"/>
              </a:rPr>
              <a:t>Napoleonic Wars (Britain v. France)</a:t>
            </a:r>
          </a:p>
          <a:p>
            <a:pPr>
              <a:buFont typeface="Wingdings" panose="05000000000000000000" pitchFamily="2" charset="2"/>
              <a:buChar char="§"/>
            </a:pPr>
            <a:r>
              <a:rPr lang="en-US" sz="2400" b="1" u="sng" dirty="0">
                <a:solidFill>
                  <a:srgbClr val="002060"/>
                </a:solidFill>
                <a:latin typeface="Times" panose="02020603050405020304" pitchFamily="18" charset="0"/>
                <a:cs typeface="Times" panose="02020603050405020304" pitchFamily="18" charset="0"/>
              </a:rPr>
              <a:t>Orders of Council</a:t>
            </a:r>
            <a:r>
              <a:rPr lang="en-US" sz="2400" b="1" dirty="0">
                <a:solidFill>
                  <a:srgbClr val="002060"/>
                </a:solidFill>
                <a:latin typeface="Times" panose="02020603050405020304" pitchFamily="18" charset="0"/>
                <a:cs typeface="Times" panose="02020603050405020304" pitchFamily="18" charset="0"/>
              </a:rPr>
              <a:t> </a:t>
            </a:r>
            <a:r>
              <a:rPr lang="en-US" sz="2400" dirty="0">
                <a:solidFill>
                  <a:schemeClr val="tx1">
                    <a:lumMod val="95000"/>
                    <a:lumOff val="5000"/>
                  </a:schemeClr>
                </a:solidFill>
                <a:latin typeface="Times" panose="02020603050405020304" pitchFamily="18" charset="0"/>
                <a:cs typeface="Times" panose="02020603050405020304" pitchFamily="18" charset="0"/>
              </a:rPr>
              <a:t>– impressment by French &amp; English of U.S. sailors (</a:t>
            </a:r>
            <a:r>
              <a:rPr lang="en-US" sz="2400" b="1" i="1" dirty="0">
                <a:solidFill>
                  <a:srgbClr val="FF0000"/>
                </a:solidFill>
                <a:latin typeface="Times" panose="02020603050405020304" pitchFamily="18" charset="0"/>
                <a:cs typeface="Times" panose="02020603050405020304" pitchFamily="18" charset="0"/>
              </a:rPr>
              <a:t>Chesapeake &amp; Leopard Incident 1807 – Britain sinks a US ship</a:t>
            </a:r>
            <a:r>
              <a:rPr lang="en-US" sz="2400" dirty="0">
                <a:solidFill>
                  <a:schemeClr val="tx1">
                    <a:lumMod val="95000"/>
                    <a:lumOff val="5000"/>
                  </a:schemeClr>
                </a:solidFill>
                <a:latin typeface="Times" panose="02020603050405020304" pitchFamily="18" charset="0"/>
                <a:cs typeface="Times" panose="02020603050405020304" pitchFamily="18" charset="0"/>
              </a:rPr>
              <a:t>)</a:t>
            </a:r>
          </a:p>
          <a:p>
            <a:pPr>
              <a:buFont typeface="Wingdings" panose="05000000000000000000" pitchFamily="2" charset="2"/>
              <a:buChar char="§"/>
            </a:pPr>
            <a:r>
              <a:rPr lang="en-US" sz="2400" b="1" u="sng" dirty="0">
                <a:solidFill>
                  <a:srgbClr val="002060"/>
                </a:solidFill>
                <a:latin typeface="Times" panose="02020603050405020304" pitchFamily="18" charset="0"/>
                <a:cs typeface="Times" panose="02020603050405020304" pitchFamily="18" charset="0"/>
              </a:rPr>
              <a:t>Embargo Act 1807</a:t>
            </a:r>
            <a:r>
              <a:rPr lang="en-US" sz="2400" b="1" dirty="0">
                <a:solidFill>
                  <a:srgbClr val="002060"/>
                </a:solidFill>
                <a:latin typeface="Times" panose="02020603050405020304" pitchFamily="18" charset="0"/>
                <a:cs typeface="Times" panose="02020603050405020304" pitchFamily="18" charset="0"/>
              </a:rPr>
              <a:t> </a:t>
            </a:r>
            <a:r>
              <a:rPr lang="en-US" sz="2400" dirty="0">
                <a:solidFill>
                  <a:schemeClr val="tx1">
                    <a:lumMod val="95000"/>
                    <a:lumOff val="5000"/>
                  </a:schemeClr>
                </a:solidFill>
                <a:latin typeface="Times" panose="02020603050405020304" pitchFamily="18" charset="0"/>
                <a:cs typeface="Times" panose="02020603050405020304" pitchFamily="18" charset="0"/>
              </a:rPr>
              <a:t>– Refusal to trade with any nation</a:t>
            </a:r>
          </a:p>
        </p:txBody>
      </p:sp>
      <p:sp>
        <p:nvSpPr>
          <p:cNvPr id="3" name="Title 2">
            <a:extLst>
              <a:ext uri="{FF2B5EF4-FFF2-40B4-BE49-F238E27FC236}">
                <a16:creationId xmlns:a16="http://schemas.microsoft.com/office/drawing/2014/main" id="{3DA56BAC-81BA-69F5-503B-0568C711A1D1}"/>
              </a:ext>
            </a:extLst>
          </p:cNvPr>
          <p:cNvSpPr>
            <a:spLocks noGrp="1"/>
          </p:cNvSpPr>
          <p:nvPr>
            <p:ph type="title"/>
          </p:nvPr>
        </p:nvSpPr>
        <p:spPr/>
        <p:txBody>
          <a:bodyPr/>
          <a:lstStyle/>
          <a:p>
            <a:r>
              <a:rPr lang="en-US" dirty="0"/>
              <a:t>Peaceful Coercion</a:t>
            </a:r>
          </a:p>
        </p:txBody>
      </p:sp>
      <p:pic>
        <p:nvPicPr>
          <p:cNvPr id="4" name="Picture 3">
            <a:extLst>
              <a:ext uri="{FF2B5EF4-FFF2-40B4-BE49-F238E27FC236}">
                <a16:creationId xmlns:a16="http://schemas.microsoft.com/office/drawing/2014/main" id="{1E8C685C-0076-D7CF-D35F-05C9F0CF9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3367781"/>
            <a:ext cx="3733800" cy="3134372"/>
          </a:xfrm>
          <a:prstGeom prst="rect">
            <a:avLst/>
          </a:prstGeom>
        </p:spPr>
      </p:pic>
      <p:pic>
        <p:nvPicPr>
          <p:cNvPr id="6" name="Content Placeholder 3">
            <a:extLst>
              <a:ext uri="{FF2B5EF4-FFF2-40B4-BE49-F238E27FC236}">
                <a16:creationId xmlns:a16="http://schemas.microsoft.com/office/drawing/2014/main" id="{FB7439A7-1D85-042C-3895-813A8222D3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66" y="3450955"/>
            <a:ext cx="4217234" cy="2507545"/>
          </a:xfrm>
          <a:prstGeom prst="rect">
            <a:avLst/>
          </a:prstGeom>
        </p:spPr>
      </p:pic>
      <p:sp>
        <p:nvSpPr>
          <p:cNvPr id="5" name="Rectangle 4">
            <a:extLst>
              <a:ext uri="{FF2B5EF4-FFF2-40B4-BE49-F238E27FC236}">
                <a16:creationId xmlns:a16="http://schemas.microsoft.com/office/drawing/2014/main" id="{2B506DF3-D8AB-6B4D-5607-B1BAD0B4BF1A}"/>
              </a:ext>
            </a:extLst>
          </p:cNvPr>
          <p:cNvSpPr/>
          <p:nvPr/>
        </p:nvSpPr>
        <p:spPr>
          <a:xfrm>
            <a:off x="4571630" y="5425101"/>
            <a:ext cx="3657600" cy="533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panose="02020603050405020304" pitchFamily="18" charset="0"/>
                <a:cs typeface="Times" panose="02020603050405020304" pitchFamily="18" charset="0"/>
              </a:rPr>
              <a:t>Impact on U.S. Economy</a:t>
            </a:r>
          </a:p>
        </p:txBody>
      </p:sp>
    </p:spTree>
    <p:extLst>
      <p:ext uri="{BB962C8B-B14F-4D97-AF65-F5344CB8AC3E}">
        <p14:creationId xmlns:p14="http://schemas.microsoft.com/office/powerpoint/2010/main" val="685635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8DD93-2B32-F6C4-0BAC-C81D75E688D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85F098-B24E-76B2-E76A-5EEAAA74C7BC}"/>
              </a:ext>
            </a:extLst>
          </p:cNvPr>
          <p:cNvSpPr>
            <a:spLocks noGrp="1"/>
          </p:cNvSpPr>
          <p:nvPr>
            <p:ph idx="1"/>
          </p:nvPr>
        </p:nvSpPr>
        <p:spPr>
          <a:solidFill>
            <a:schemeClr val="bg1"/>
          </a:solidFill>
          <a:ln>
            <a:solidFill>
              <a:srgbClr val="002060"/>
            </a:solidFill>
          </a:ln>
        </p:spPr>
        <p:txBody>
          <a:bodyPr>
            <a:normAutofit/>
          </a:bodyPr>
          <a:lstStyle/>
          <a:p>
            <a:pPr marL="45720" indent="0">
              <a:buNone/>
            </a:pPr>
            <a:r>
              <a:rPr lang="en-US" sz="2400" b="1" dirty="0">
                <a:solidFill>
                  <a:schemeClr val="tx1"/>
                </a:solidFill>
                <a:latin typeface="Times" panose="02020603050405020304" pitchFamily="18" charset="0"/>
                <a:cs typeface="Times" panose="02020603050405020304" pitchFamily="18" charset="0"/>
              </a:rPr>
              <a:t>Prompt:</a:t>
            </a:r>
            <a:r>
              <a:rPr lang="en-US" sz="2400" dirty="0">
                <a:solidFill>
                  <a:schemeClr val="tx1"/>
                </a:solidFill>
                <a:latin typeface="Times" panose="02020603050405020304" pitchFamily="18" charset="0"/>
                <a:cs typeface="Times" panose="02020603050405020304" pitchFamily="18" charset="0"/>
              </a:rPr>
              <a:t> Evaluate to which extent to which the Jeffersonian Republicans remained faithful to their principles of Constitutional interpretations in the years 1801-1817.</a:t>
            </a:r>
          </a:p>
        </p:txBody>
      </p:sp>
      <p:sp>
        <p:nvSpPr>
          <p:cNvPr id="3" name="Title 2">
            <a:extLst>
              <a:ext uri="{FF2B5EF4-FFF2-40B4-BE49-F238E27FC236}">
                <a16:creationId xmlns:a16="http://schemas.microsoft.com/office/drawing/2014/main" id="{86779697-1E1D-62F7-389F-AA4C45113E2F}"/>
              </a:ext>
            </a:extLst>
          </p:cNvPr>
          <p:cNvSpPr>
            <a:spLocks noGrp="1"/>
          </p:cNvSpPr>
          <p:nvPr>
            <p:ph type="title"/>
          </p:nvPr>
        </p:nvSpPr>
        <p:spPr/>
        <p:txBody>
          <a:bodyPr/>
          <a:lstStyle/>
          <a:p>
            <a:r>
              <a:rPr lang="en-US" dirty="0"/>
              <a:t>Jeffersonian Democracy</a:t>
            </a:r>
          </a:p>
        </p:txBody>
      </p:sp>
      <p:sp>
        <p:nvSpPr>
          <p:cNvPr id="5" name="Rectangle 4">
            <a:extLst>
              <a:ext uri="{FF2B5EF4-FFF2-40B4-BE49-F238E27FC236}">
                <a16:creationId xmlns:a16="http://schemas.microsoft.com/office/drawing/2014/main" id="{7E4F2EE4-F35C-7FC1-DB7B-894FA1A147C8}"/>
              </a:ext>
            </a:extLst>
          </p:cNvPr>
          <p:cNvSpPr/>
          <p:nvPr/>
        </p:nvSpPr>
        <p:spPr>
          <a:xfrm>
            <a:off x="3581303" y="3162300"/>
            <a:ext cx="2057400" cy="533400"/>
          </a:xfrm>
          <a:prstGeom prst="rect">
            <a:avLst/>
          </a:prstGeom>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panose="02020603050405020304" pitchFamily="18" charset="0"/>
                <a:cs typeface="Times" panose="02020603050405020304" pitchFamily="18" charset="0"/>
              </a:rPr>
              <a:t>3 Categories </a:t>
            </a:r>
          </a:p>
        </p:txBody>
      </p:sp>
      <p:sp>
        <p:nvSpPr>
          <p:cNvPr id="6" name="Rectangle 5">
            <a:extLst>
              <a:ext uri="{FF2B5EF4-FFF2-40B4-BE49-F238E27FC236}">
                <a16:creationId xmlns:a16="http://schemas.microsoft.com/office/drawing/2014/main" id="{817BE9DF-8BB7-8DCB-FD8D-BC9F3AA34E33}"/>
              </a:ext>
            </a:extLst>
          </p:cNvPr>
          <p:cNvSpPr/>
          <p:nvPr/>
        </p:nvSpPr>
        <p:spPr>
          <a:xfrm>
            <a:off x="213716" y="4534074"/>
            <a:ext cx="2971800" cy="1587235"/>
          </a:xfrm>
          <a:prstGeom prst="rect">
            <a:avLst/>
          </a:prstGeom>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400" dirty="0">
              <a:solidFill>
                <a:schemeClr val="bg1"/>
              </a:solidFill>
              <a:latin typeface="Times" panose="02020603050405020304" pitchFamily="18" charset="0"/>
              <a:cs typeface="Times" panose="02020603050405020304" pitchFamily="18" charset="0"/>
            </a:endParaRPr>
          </a:p>
        </p:txBody>
      </p:sp>
      <p:sp>
        <p:nvSpPr>
          <p:cNvPr id="4" name="Rectangle 3">
            <a:extLst>
              <a:ext uri="{FF2B5EF4-FFF2-40B4-BE49-F238E27FC236}">
                <a16:creationId xmlns:a16="http://schemas.microsoft.com/office/drawing/2014/main" id="{2CB7B73E-79AE-87E4-C036-FE3A202F5B49}"/>
              </a:ext>
            </a:extLst>
          </p:cNvPr>
          <p:cNvSpPr/>
          <p:nvPr/>
        </p:nvSpPr>
        <p:spPr>
          <a:xfrm>
            <a:off x="3314667" y="4534074"/>
            <a:ext cx="2971800" cy="1587235"/>
          </a:xfrm>
          <a:prstGeom prst="rect">
            <a:avLst/>
          </a:prstGeom>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400" dirty="0">
              <a:solidFill>
                <a:schemeClr val="bg1"/>
              </a:solidFill>
              <a:latin typeface="Times" panose="02020603050405020304" pitchFamily="18" charset="0"/>
              <a:cs typeface="Times" panose="02020603050405020304" pitchFamily="18" charset="0"/>
            </a:endParaRPr>
          </a:p>
        </p:txBody>
      </p:sp>
      <p:sp>
        <p:nvSpPr>
          <p:cNvPr id="7" name="Rectangle 6">
            <a:extLst>
              <a:ext uri="{FF2B5EF4-FFF2-40B4-BE49-F238E27FC236}">
                <a16:creationId xmlns:a16="http://schemas.microsoft.com/office/drawing/2014/main" id="{5A5BFF77-62B3-75D4-2ABA-32F132C244D1}"/>
              </a:ext>
            </a:extLst>
          </p:cNvPr>
          <p:cNvSpPr/>
          <p:nvPr/>
        </p:nvSpPr>
        <p:spPr>
          <a:xfrm>
            <a:off x="6415618" y="4536659"/>
            <a:ext cx="2728382" cy="1587235"/>
          </a:xfrm>
          <a:prstGeom prst="rect">
            <a:avLst/>
          </a:prstGeom>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400" dirty="0">
              <a:solidFill>
                <a:schemeClr val="bg1"/>
              </a:solidFill>
              <a:latin typeface="Times" panose="02020603050405020304" pitchFamily="18" charset="0"/>
              <a:cs typeface="Times" panose="02020603050405020304" pitchFamily="18" charset="0"/>
            </a:endParaRPr>
          </a:p>
        </p:txBody>
      </p:sp>
      <p:sp>
        <p:nvSpPr>
          <p:cNvPr id="8" name="Rectangle 7">
            <a:extLst>
              <a:ext uri="{FF2B5EF4-FFF2-40B4-BE49-F238E27FC236}">
                <a16:creationId xmlns:a16="http://schemas.microsoft.com/office/drawing/2014/main" id="{82DEC07A-0B29-1D82-9882-F4A64B3726C7}"/>
              </a:ext>
            </a:extLst>
          </p:cNvPr>
          <p:cNvSpPr/>
          <p:nvPr/>
        </p:nvSpPr>
        <p:spPr>
          <a:xfrm>
            <a:off x="355108" y="3810001"/>
            <a:ext cx="2616692" cy="5334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Times" panose="02020603050405020304" pitchFamily="18" charset="0"/>
                <a:cs typeface="Times" panose="02020603050405020304" pitchFamily="18" charset="0"/>
              </a:rPr>
              <a:t>Category 1</a:t>
            </a:r>
          </a:p>
        </p:txBody>
      </p:sp>
      <p:sp>
        <p:nvSpPr>
          <p:cNvPr id="9" name="Rectangle 8">
            <a:extLst>
              <a:ext uri="{FF2B5EF4-FFF2-40B4-BE49-F238E27FC236}">
                <a16:creationId xmlns:a16="http://schemas.microsoft.com/office/drawing/2014/main" id="{7AF991E1-2182-7C31-E920-43D3B404FC8F}"/>
              </a:ext>
            </a:extLst>
          </p:cNvPr>
          <p:cNvSpPr/>
          <p:nvPr/>
        </p:nvSpPr>
        <p:spPr>
          <a:xfrm>
            <a:off x="3492221" y="3848187"/>
            <a:ext cx="2616692" cy="5334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Times" panose="02020603050405020304" pitchFamily="18" charset="0"/>
                <a:cs typeface="Times" panose="02020603050405020304" pitchFamily="18" charset="0"/>
              </a:rPr>
              <a:t>Category 2</a:t>
            </a:r>
          </a:p>
        </p:txBody>
      </p:sp>
      <p:sp>
        <p:nvSpPr>
          <p:cNvPr id="10" name="Rectangle 9">
            <a:extLst>
              <a:ext uri="{FF2B5EF4-FFF2-40B4-BE49-F238E27FC236}">
                <a16:creationId xmlns:a16="http://schemas.microsoft.com/office/drawing/2014/main" id="{E6BDB2FD-93CE-1AB9-4A09-2950DE1C2C23}"/>
              </a:ext>
            </a:extLst>
          </p:cNvPr>
          <p:cNvSpPr/>
          <p:nvPr/>
        </p:nvSpPr>
        <p:spPr>
          <a:xfrm>
            <a:off x="6415618" y="3848187"/>
            <a:ext cx="2616692" cy="5334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Times" panose="02020603050405020304" pitchFamily="18" charset="0"/>
                <a:cs typeface="Times" panose="02020603050405020304" pitchFamily="18" charset="0"/>
              </a:rPr>
              <a:t>Category 3</a:t>
            </a:r>
          </a:p>
        </p:txBody>
      </p:sp>
      <p:sp>
        <p:nvSpPr>
          <p:cNvPr id="11" name="Rectangle 10">
            <a:extLst>
              <a:ext uri="{FF2B5EF4-FFF2-40B4-BE49-F238E27FC236}">
                <a16:creationId xmlns:a16="http://schemas.microsoft.com/office/drawing/2014/main" id="{F565A9A8-9882-493F-2DF1-D4709DB61E83}"/>
              </a:ext>
            </a:extLst>
          </p:cNvPr>
          <p:cNvSpPr/>
          <p:nvPr/>
        </p:nvSpPr>
        <p:spPr>
          <a:xfrm>
            <a:off x="213716" y="1649596"/>
            <a:ext cx="8677202" cy="671745"/>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Thesis = Although X, A + B claim y </a:t>
            </a:r>
          </a:p>
        </p:txBody>
      </p:sp>
    </p:spTree>
    <p:extLst>
      <p:ext uri="{BB962C8B-B14F-4D97-AF65-F5344CB8AC3E}">
        <p14:creationId xmlns:p14="http://schemas.microsoft.com/office/powerpoint/2010/main" val="319293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DEC385-B11F-8785-C6A5-7E1327CDBF46}"/>
              </a:ext>
            </a:extLst>
          </p:cNvPr>
          <p:cNvSpPr>
            <a:spLocks noGrp="1"/>
          </p:cNvSpPr>
          <p:nvPr>
            <p:ph idx="1"/>
          </p:nvPr>
        </p:nvSpPr>
        <p:spPr>
          <a:xfrm>
            <a:off x="380999" y="914400"/>
            <a:ext cx="8407893" cy="5212079"/>
          </a:xfrm>
          <a:solidFill>
            <a:schemeClr val="bg1"/>
          </a:solidFill>
          <a:ln>
            <a:solidFill>
              <a:srgbClr val="FF0000"/>
            </a:solidFill>
          </a:ln>
        </p:spPr>
        <p:txBody>
          <a:bodyPr>
            <a:normAutofit/>
          </a:bodyPr>
          <a:lstStyle/>
          <a:p>
            <a:pPr marL="45720" indent="0">
              <a:buNone/>
            </a:pPr>
            <a:r>
              <a:rPr lang="en-US" sz="2400" b="1" dirty="0"/>
              <a:t>Historical contextualization </a:t>
            </a:r>
            <a:r>
              <a:rPr lang="en-US" sz="2400" dirty="0"/>
              <a:t>– sets the scene for the time period of the prompt (think larger picture)</a:t>
            </a:r>
          </a:p>
          <a:p>
            <a:pPr>
              <a:buFontTx/>
              <a:buChar char="-"/>
            </a:pPr>
            <a:r>
              <a:rPr lang="en-US" sz="2400" dirty="0"/>
              <a:t>Causation: What happened prior to 1801 that led to the rise of Jeffersonian democracy. </a:t>
            </a:r>
          </a:p>
          <a:p>
            <a:pPr lvl="1">
              <a:buFontTx/>
              <a:buChar char="-"/>
            </a:pPr>
            <a:r>
              <a:rPr lang="en-US" sz="2200" dirty="0"/>
              <a:t>Identify an event or idea relevant to the idea of the prompt (Theme – which of the following themes are relevant to the question) (remember your isms and </a:t>
            </a:r>
            <a:r>
              <a:rPr lang="en-US" sz="2200" dirty="0" err="1"/>
              <a:t>ations</a:t>
            </a:r>
            <a:r>
              <a:rPr lang="en-US" sz="2200" dirty="0"/>
              <a:t> words)</a:t>
            </a:r>
          </a:p>
          <a:p>
            <a:pPr lvl="1">
              <a:buFontTx/>
              <a:buChar char="-"/>
            </a:pPr>
            <a:r>
              <a:rPr lang="en-US" sz="2200" dirty="0"/>
              <a:t>Explain how the idea or event set the stage for your argument </a:t>
            </a:r>
          </a:p>
        </p:txBody>
      </p:sp>
      <p:sp>
        <p:nvSpPr>
          <p:cNvPr id="3" name="Title 2">
            <a:extLst>
              <a:ext uri="{FF2B5EF4-FFF2-40B4-BE49-F238E27FC236}">
                <a16:creationId xmlns:a16="http://schemas.microsoft.com/office/drawing/2014/main" id="{3CB1BD55-74C2-6FF5-5039-22FDC2E21572}"/>
              </a:ext>
            </a:extLst>
          </p:cNvPr>
          <p:cNvSpPr>
            <a:spLocks noGrp="1"/>
          </p:cNvSpPr>
          <p:nvPr>
            <p:ph type="title"/>
          </p:nvPr>
        </p:nvSpPr>
        <p:spPr>
          <a:xfrm>
            <a:off x="381000" y="355847"/>
            <a:ext cx="8381260" cy="454099"/>
          </a:xfrm>
        </p:spPr>
        <p:txBody>
          <a:bodyPr/>
          <a:lstStyle/>
          <a:p>
            <a:r>
              <a:rPr lang="en-US" dirty="0"/>
              <a:t>Historical Contextualization </a:t>
            </a:r>
          </a:p>
        </p:txBody>
      </p:sp>
      <p:sp>
        <p:nvSpPr>
          <p:cNvPr id="4" name="Rectangle 3">
            <a:extLst>
              <a:ext uri="{FF2B5EF4-FFF2-40B4-BE49-F238E27FC236}">
                <a16:creationId xmlns:a16="http://schemas.microsoft.com/office/drawing/2014/main" id="{3378C947-F2E4-30FC-2818-E2716A58F038}"/>
              </a:ext>
            </a:extLst>
          </p:cNvPr>
          <p:cNvSpPr/>
          <p:nvPr/>
        </p:nvSpPr>
        <p:spPr>
          <a:xfrm>
            <a:off x="139485" y="4706933"/>
            <a:ext cx="8609860" cy="1828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a:latin typeface="Times" panose="02020603050405020304" pitchFamily="18" charset="0"/>
                <a:cs typeface="Times" panose="02020603050405020304" pitchFamily="18" charset="0"/>
              </a:rPr>
              <a:t>Themes </a:t>
            </a:r>
          </a:p>
          <a:p>
            <a:pPr marL="342900" indent="-342900">
              <a:buFontTx/>
              <a:buChar char="-"/>
            </a:pPr>
            <a:r>
              <a:rPr lang="en-US" sz="2400" dirty="0">
                <a:latin typeface="Times" panose="02020603050405020304" pitchFamily="18" charset="0"/>
                <a:cs typeface="Times" panose="02020603050405020304" pitchFamily="18" charset="0"/>
              </a:rPr>
              <a:t>Politics and Power			- American &amp; National identity</a:t>
            </a:r>
          </a:p>
          <a:p>
            <a:pPr marL="342900" indent="-342900">
              <a:buFontTx/>
              <a:buChar char="-"/>
            </a:pPr>
            <a:r>
              <a:rPr lang="en-US" sz="2400" dirty="0">
                <a:latin typeface="Times" panose="02020603050405020304" pitchFamily="18" charset="0"/>
                <a:cs typeface="Times" panose="02020603050405020304" pitchFamily="18" charset="0"/>
              </a:rPr>
              <a:t>Work, Exchange, Economy	- Geography &amp; environment</a:t>
            </a:r>
          </a:p>
          <a:p>
            <a:pPr marL="342900" indent="-342900">
              <a:buFontTx/>
              <a:buChar char="-"/>
            </a:pPr>
            <a:r>
              <a:rPr lang="en-US" sz="2400" dirty="0">
                <a:latin typeface="Times" panose="02020603050405020304" pitchFamily="18" charset="0"/>
                <a:cs typeface="Times" panose="02020603050405020304" pitchFamily="18" charset="0"/>
              </a:rPr>
              <a:t>Migration and settlement		- America in the World</a:t>
            </a:r>
          </a:p>
          <a:p>
            <a:pPr marL="342900" indent="-342900">
              <a:buFontTx/>
              <a:buChar char="-"/>
            </a:pPr>
            <a:r>
              <a:rPr lang="en-US" sz="2400" dirty="0">
                <a:latin typeface="Times" panose="02020603050405020304" pitchFamily="18" charset="0"/>
                <a:cs typeface="Times" panose="02020603050405020304" pitchFamily="18" charset="0"/>
              </a:rPr>
              <a:t>Regional culture			- 	</a:t>
            </a:r>
          </a:p>
        </p:txBody>
      </p:sp>
    </p:spTree>
    <p:extLst>
      <p:ext uri="{BB962C8B-B14F-4D97-AF65-F5344CB8AC3E}">
        <p14:creationId xmlns:p14="http://schemas.microsoft.com/office/powerpoint/2010/main" val="201357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Killing the Federalists</a:t>
            </a:r>
          </a:p>
        </p:txBody>
      </p:sp>
      <p:pic>
        <p:nvPicPr>
          <p:cNvPr id="1026" name="Picture 2" descr="Image result for burr hamilton du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287778"/>
            <a:ext cx="4219575" cy="48387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13157" y="1250175"/>
            <a:ext cx="4114800" cy="1836422"/>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Hamilton discredits Burr</a:t>
            </a:r>
          </a:p>
          <a:p>
            <a:pPr marL="285750" indent="-285750">
              <a:buFontTx/>
              <a:buChar char="-"/>
            </a:pPr>
            <a:r>
              <a:rPr lang="en-US" sz="2400" dirty="0">
                <a:latin typeface="Times New Roman" panose="02020603050405020304" pitchFamily="18" charset="0"/>
                <a:cs typeface="Times New Roman" panose="02020603050405020304" pitchFamily="18" charset="0"/>
              </a:rPr>
              <a:t>Election of 1800</a:t>
            </a:r>
          </a:p>
          <a:p>
            <a:pPr marL="285750" indent="-285750">
              <a:buFontTx/>
              <a:buChar char="-"/>
            </a:pPr>
            <a:r>
              <a:rPr lang="en-US" sz="2400" dirty="0">
                <a:latin typeface="Times New Roman" panose="02020603050405020304" pitchFamily="18" charset="0"/>
                <a:cs typeface="Times New Roman" panose="02020603050405020304" pitchFamily="18" charset="0"/>
              </a:rPr>
              <a:t>Smear campaign against Burr 1805 NY governor’s race</a:t>
            </a:r>
          </a:p>
        </p:txBody>
      </p:sp>
      <p:sp>
        <p:nvSpPr>
          <p:cNvPr id="8" name="Rectangle 7"/>
          <p:cNvSpPr/>
          <p:nvPr/>
        </p:nvSpPr>
        <p:spPr>
          <a:xfrm>
            <a:off x="4724400" y="3345179"/>
            <a:ext cx="4114800" cy="2262646"/>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u="sng" dirty="0">
                <a:solidFill>
                  <a:srgbClr val="002060"/>
                </a:solidFill>
                <a:latin typeface="Times New Roman" panose="02020603050405020304" pitchFamily="18" charset="0"/>
                <a:cs typeface="Times New Roman" panose="02020603050405020304" pitchFamily="18" charset="0"/>
              </a:rPr>
              <a:t>Hamilton-Burr Duel</a:t>
            </a:r>
          </a:p>
          <a:p>
            <a:pPr marL="285750" indent="-285750">
              <a:buFontTx/>
              <a:buChar char="-"/>
            </a:pPr>
            <a:r>
              <a:rPr lang="en-US" sz="2400" b="1" dirty="0">
                <a:solidFill>
                  <a:srgbClr val="002060"/>
                </a:solidFill>
                <a:latin typeface="Times New Roman" panose="02020603050405020304" pitchFamily="18" charset="0"/>
                <a:cs typeface="Times New Roman" panose="02020603050405020304" pitchFamily="18" charset="0"/>
              </a:rPr>
              <a:t>Further weakens the Federalist Party </a:t>
            </a:r>
          </a:p>
          <a:p>
            <a:pPr marL="285750" indent="-285750">
              <a:buFontTx/>
              <a:buChar char="-"/>
            </a:pPr>
            <a:r>
              <a:rPr lang="en-US" sz="2400" dirty="0">
                <a:latin typeface="Times New Roman" panose="02020603050405020304" pitchFamily="18" charset="0"/>
                <a:cs typeface="Times New Roman" panose="02020603050405020304" pitchFamily="18" charset="0"/>
              </a:rPr>
              <a:t>Burr plots against the US (western secession) – acquitted of treason</a:t>
            </a:r>
          </a:p>
        </p:txBody>
      </p:sp>
    </p:spTree>
    <p:extLst>
      <p:ext uri="{BB962C8B-B14F-4D97-AF65-F5344CB8AC3E}">
        <p14:creationId xmlns:p14="http://schemas.microsoft.com/office/powerpoint/2010/main" val="557143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55847"/>
            <a:ext cx="8381260" cy="634753"/>
          </a:xfrm>
        </p:spPr>
        <p:txBody>
          <a:bodyPr/>
          <a:lstStyle/>
          <a:p>
            <a:r>
              <a:rPr lang="en-US" dirty="0"/>
              <a:t>A Revolution or a Lie</a:t>
            </a:r>
          </a:p>
        </p:txBody>
      </p:sp>
      <p:sp>
        <p:nvSpPr>
          <p:cNvPr id="6" name="Rectangle 5"/>
          <p:cNvSpPr/>
          <p:nvPr/>
        </p:nvSpPr>
        <p:spPr>
          <a:xfrm>
            <a:off x="228600" y="1752600"/>
            <a:ext cx="8610600" cy="914400"/>
          </a:xfrm>
          <a:prstGeom prst="rect">
            <a:avLst/>
          </a:prstGeom>
          <a:solidFill>
            <a:srgbClr val="00B0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Prompt: To what extent was the Revolution of 1800 aptly name? Focus on the time period of 1800 to 1815.</a:t>
            </a:r>
          </a:p>
        </p:txBody>
      </p:sp>
      <p:sp>
        <p:nvSpPr>
          <p:cNvPr id="7" name="Rectangle 6"/>
          <p:cNvSpPr/>
          <p:nvPr/>
        </p:nvSpPr>
        <p:spPr>
          <a:xfrm>
            <a:off x="228600" y="2910254"/>
            <a:ext cx="5867400" cy="1905000"/>
          </a:xfrm>
          <a:prstGeom prst="rect">
            <a:avLst/>
          </a:prstGeom>
          <a:solidFill>
            <a:srgbClr val="00B0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Requirements:</a:t>
            </a:r>
          </a:p>
          <a:p>
            <a:pPr marL="342900" indent="-342900">
              <a:buFont typeface="Arial" panose="020B0604020202020204" pitchFamily="34" charset="0"/>
              <a:buChar char="•"/>
            </a:pPr>
            <a:r>
              <a:rPr lang="en-US" sz="2400" dirty="0"/>
              <a:t>Work with a partner</a:t>
            </a:r>
          </a:p>
          <a:p>
            <a:pPr marL="342900" indent="-342900">
              <a:buFont typeface="Arial" panose="020B0604020202020204" pitchFamily="34" charset="0"/>
              <a:buChar char="•"/>
            </a:pPr>
            <a:r>
              <a:rPr lang="en-US" sz="2400" dirty="0"/>
              <a:t>Thesis</a:t>
            </a:r>
          </a:p>
          <a:p>
            <a:pPr marL="342900" indent="-342900">
              <a:buFont typeface="Arial" panose="020B0604020202020204" pitchFamily="34" charset="0"/>
              <a:buChar char="•"/>
            </a:pPr>
            <a:r>
              <a:rPr lang="en-US" sz="2400" dirty="0"/>
              <a:t>12 fact statements organized based on your thesis </a:t>
            </a:r>
          </a:p>
        </p:txBody>
      </p:sp>
      <p:sp>
        <p:nvSpPr>
          <p:cNvPr id="8" name="Rectangle 7"/>
          <p:cNvSpPr/>
          <p:nvPr/>
        </p:nvSpPr>
        <p:spPr>
          <a:xfrm>
            <a:off x="228600" y="5058508"/>
            <a:ext cx="7543800" cy="1371600"/>
          </a:xfrm>
          <a:prstGeom prst="rect">
            <a:avLst/>
          </a:prstGeom>
          <a:solidFill>
            <a:srgbClr val="00B0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Thesis</a:t>
            </a:r>
          </a:p>
          <a:p>
            <a:pPr marL="342900" indent="-342900">
              <a:buFont typeface="Arial" panose="020B0604020202020204" pitchFamily="34" charset="0"/>
              <a:buChar char="•"/>
            </a:pPr>
            <a:r>
              <a:rPr lang="en-US" sz="2400" dirty="0"/>
              <a:t>Argument assertion that answers the prompt</a:t>
            </a:r>
          </a:p>
          <a:p>
            <a:pPr marL="342900" indent="-342900">
              <a:buFont typeface="Arial" panose="020B0604020202020204" pitchFamily="34" charset="0"/>
              <a:buChar char="•"/>
            </a:pPr>
            <a:r>
              <a:rPr lang="en-US" sz="2400" dirty="0"/>
              <a:t>Three ways that you will prove your assertion correct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2814637"/>
            <a:ext cx="2714810" cy="2062163"/>
          </a:xfrm>
          <a:prstGeom prst="rect">
            <a:avLst/>
          </a:prstGeom>
        </p:spPr>
      </p:pic>
    </p:spTree>
    <p:extLst>
      <p:ext uri="{BB962C8B-B14F-4D97-AF65-F5344CB8AC3E}">
        <p14:creationId xmlns:p14="http://schemas.microsoft.com/office/powerpoint/2010/main" val="3318905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986528"/>
          </a:xfrm>
          <a:solidFill>
            <a:schemeClr val="bg1"/>
          </a:solidFill>
        </p:spPr>
        <p:txBody>
          <a:bodyPr>
            <a:normAutofit/>
          </a:bodyPr>
          <a:lstStyle/>
          <a:p>
            <a:pPr marL="45720" indent="0" algn="l">
              <a:buNone/>
            </a:pPr>
            <a:r>
              <a:rPr lang="en-US" sz="1800" b="1" i="0" dirty="0">
                <a:solidFill>
                  <a:srgbClr val="E03E2D"/>
                </a:solidFill>
                <a:effectLst/>
                <a:latin typeface="Times" panose="02020603050405020304" pitchFamily="18" charset="0"/>
                <a:cs typeface="Times" panose="02020603050405020304" pitchFamily="18" charset="0"/>
              </a:rPr>
              <a:t>Students Can:</a:t>
            </a:r>
            <a:endParaRPr lang="en-US" sz="2000" b="0" i="0" dirty="0">
              <a:solidFill>
                <a:srgbClr val="2D3B45"/>
              </a:solidFill>
              <a:effectLst/>
              <a:latin typeface="Times" panose="02020603050405020304" pitchFamily="18" charset="0"/>
              <a:cs typeface="Times" panose="02020603050405020304" pitchFamily="18" charset="0"/>
            </a:endParaRPr>
          </a:p>
          <a:p>
            <a:pPr algn="l">
              <a:buFont typeface="Arial" panose="020B0604020202020204" pitchFamily="34" charset="0"/>
              <a:buChar char="•"/>
            </a:pPr>
            <a:r>
              <a:rPr lang="en-US" sz="1800" b="0" i="0" dirty="0">
                <a:solidFill>
                  <a:srgbClr val="000000"/>
                </a:solidFill>
                <a:effectLst/>
                <a:latin typeface="Times" panose="02020603050405020304" pitchFamily="18" charset="0"/>
                <a:cs typeface="Times" panose="02020603050405020304" pitchFamily="18" charset="0"/>
              </a:rPr>
              <a:t>Determine whether the Revolution of 1800 resolved political conflicts over Constitutional authority</a:t>
            </a:r>
            <a:endParaRPr lang="en-US" sz="2000" b="0" i="0" dirty="0">
              <a:solidFill>
                <a:srgbClr val="2D3B45"/>
              </a:solidFill>
              <a:effectLst/>
              <a:latin typeface="Times" panose="02020603050405020304" pitchFamily="18" charset="0"/>
              <a:cs typeface="Times" panose="02020603050405020304" pitchFamily="18" charset="0"/>
            </a:endParaRPr>
          </a:p>
          <a:p>
            <a:pPr algn="l">
              <a:buFont typeface="Arial" panose="020B0604020202020204" pitchFamily="34" charset="0"/>
              <a:buChar char="•"/>
            </a:pPr>
            <a:r>
              <a:rPr lang="en-US" sz="1800" b="0" i="0" dirty="0">
                <a:solidFill>
                  <a:srgbClr val="000000"/>
                </a:solidFill>
                <a:effectLst/>
                <a:latin typeface="Times" panose="02020603050405020304" pitchFamily="18" charset="0"/>
                <a:cs typeface="Times" panose="02020603050405020304" pitchFamily="18" charset="0"/>
              </a:rPr>
              <a:t>Decipher how the Judiciary Branch of the national government define the authority of the federal government in comparison to the states</a:t>
            </a:r>
            <a:endParaRPr lang="en-US" sz="2000" b="0" i="0" dirty="0">
              <a:solidFill>
                <a:srgbClr val="2D3B45"/>
              </a:solidFill>
              <a:effectLst/>
              <a:latin typeface="Times" panose="02020603050405020304" pitchFamily="18" charset="0"/>
              <a:cs typeface="Times" panose="02020603050405020304" pitchFamily="18" charset="0"/>
            </a:endParaRPr>
          </a:p>
          <a:p>
            <a:pPr algn="l">
              <a:buFont typeface="Arial" panose="020B0604020202020204" pitchFamily="34" charset="0"/>
              <a:buChar char="•"/>
            </a:pPr>
            <a:r>
              <a:rPr lang="en-US" sz="1800" b="0" i="0" dirty="0">
                <a:solidFill>
                  <a:srgbClr val="000000"/>
                </a:solidFill>
                <a:effectLst/>
                <a:latin typeface="Times" panose="02020603050405020304" pitchFamily="18" charset="0"/>
                <a:cs typeface="Times" panose="02020603050405020304" pitchFamily="18" charset="0"/>
              </a:rPr>
              <a:t>Explain how the Louisiana Purchase influenced the development of the United States </a:t>
            </a:r>
            <a:endParaRPr lang="en-US" sz="2000" b="0" i="0" dirty="0">
              <a:solidFill>
                <a:srgbClr val="2D3B45"/>
              </a:solidFill>
              <a:effectLst/>
              <a:latin typeface="Times" panose="02020603050405020304" pitchFamily="18" charset="0"/>
              <a:cs typeface="Times" panose="02020603050405020304" pitchFamily="18" charset="0"/>
            </a:endParaRPr>
          </a:p>
          <a:p>
            <a:r>
              <a:rPr lang="en-US" sz="2400" b="1" dirty="0">
                <a:solidFill>
                  <a:srgbClr val="002060"/>
                </a:solidFill>
                <a:latin typeface="Times New Roman" panose="02020603050405020304" pitchFamily="18" charset="0"/>
                <a:cs typeface="Times New Roman" panose="02020603050405020304" pitchFamily="18" charset="0"/>
              </a:rPr>
              <a:t>Agenda</a:t>
            </a:r>
          </a:p>
          <a:p>
            <a:pPr lvl="1"/>
            <a:r>
              <a:rPr lang="en-US" sz="2400" b="1" dirty="0" err="1">
                <a:solidFill>
                  <a:srgbClr val="002060"/>
                </a:solidFill>
                <a:latin typeface="Times New Roman" panose="02020603050405020304" pitchFamily="18" charset="0"/>
                <a:cs typeface="Times New Roman" panose="02020603050405020304" pitchFamily="18" charset="0"/>
              </a:rPr>
              <a:t>Ograbme</a:t>
            </a:r>
            <a:r>
              <a:rPr lang="en-US" sz="2400" b="1" dirty="0">
                <a:solidFill>
                  <a:srgbClr val="002060"/>
                </a:solidFill>
                <a:latin typeface="Times New Roman" panose="02020603050405020304" pitchFamily="18" charset="0"/>
                <a:cs typeface="Times New Roman" panose="02020603050405020304" pitchFamily="18" charset="0"/>
              </a:rPr>
              <a:t> Historic Contextualization</a:t>
            </a:r>
          </a:p>
          <a:p>
            <a:pPr lvl="1"/>
            <a:r>
              <a:rPr lang="en-US" sz="2400" b="1" dirty="0">
                <a:solidFill>
                  <a:srgbClr val="002060"/>
                </a:solidFill>
                <a:latin typeface="Times New Roman" panose="02020603050405020304" pitchFamily="18" charset="0"/>
                <a:cs typeface="Times New Roman" panose="02020603050405020304" pitchFamily="18" charset="0"/>
              </a:rPr>
              <a:t>Jeffersonian Foreign Policy</a:t>
            </a:r>
          </a:p>
          <a:p>
            <a:pPr lvl="1"/>
            <a:r>
              <a:rPr lang="en-US" sz="2400" b="1" dirty="0">
                <a:solidFill>
                  <a:srgbClr val="002060"/>
                </a:solidFill>
                <a:latin typeface="Times New Roman" panose="02020603050405020304" pitchFamily="18" charset="0"/>
                <a:cs typeface="Times New Roman" panose="02020603050405020304" pitchFamily="18" charset="0"/>
              </a:rPr>
              <a:t>A Revolution or Just a Federalist</a:t>
            </a:r>
          </a:p>
          <a:p>
            <a:r>
              <a:rPr lang="en-US" b="1" dirty="0">
                <a:solidFill>
                  <a:srgbClr val="C00000"/>
                </a:solidFill>
                <a:latin typeface="Times New Roman" panose="02020603050405020304" pitchFamily="18" charset="0"/>
                <a:cs typeface="Times New Roman" panose="02020603050405020304" pitchFamily="18" charset="0"/>
              </a:rPr>
              <a:t>Homework: Read article on Judicial Nationalism </a:t>
            </a:r>
          </a:p>
        </p:txBody>
      </p:sp>
      <p:sp>
        <p:nvSpPr>
          <p:cNvPr id="5" name="Title 4">
            <a:extLst>
              <a:ext uri="{FF2B5EF4-FFF2-40B4-BE49-F238E27FC236}">
                <a16:creationId xmlns:a16="http://schemas.microsoft.com/office/drawing/2014/main" id="{03D37E82-6662-8CB1-AFC8-22B12DF5FD8B}"/>
              </a:ext>
            </a:extLst>
          </p:cNvPr>
          <p:cNvSpPr>
            <a:spLocks noGrp="1"/>
          </p:cNvSpPr>
          <p:nvPr>
            <p:ph type="title"/>
          </p:nvPr>
        </p:nvSpPr>
        <p:spPr>
          <a:xfrm>
            <a:off x="114300" y="304800"/>
            <a:ext cx="8915400" cy="1054394"/>
          </a:xfrm>
          <a:solidFill>
            <a:schemeClr val="bg1"/>
          </a:solidFill>
          <a:ln>
            <a:solidFill>
              <a:srgbClr val="002060"/>
            </a:solidFill>
          </a:ln>
        </p:spPr>
        <p:txBody>
          <a:bodyPr/>
          <a:lstStyle/>
          <a:p>
            <a:pPr algn="l"/>
            <a:br>
              <a:rPr lang="en-US" sz="2200" b="1" dirty="0">
                <a:solidFill>
                  <a:srgbClr val="0C05B3"/>
                </a:solidFill>
                <a:latin typeface="Times" panose="02020603050405020304" pitchFamily="18" charset="0"/>
                <a:cs typeface="Times" panose="02020603050405020304" pitchFamily="18" charset="0"/>
              </a:rPr>
            </a:br>
            <a:r>
              <a:rPr lang="en-US" sz="2200" b="1" dirty="0">
                <a:solidFill>
                  <a:srgbClr val="0C05B3"/>
                </a:solidFill>
                <a:latin typeface="Times" panose="02020603050405020304" pitchFamily="18" charset="0"/>
                <a:cs typeface="Times" panose="02020603050405020304" pitchFamily="18" charset="0"/>
              </a:rPr>
              <a:t>Essential Question:</a:t>
            </a:r>
            <a:r>
              <a:rPr lang="en-US" sz="2200" dirty="0">
                <a:solidFill>
                  <a:srgbClr val="000000"/>
                </a:solidFill>
                <a:latin typeface="Times" panose="02020603050405020304" pitchFamily="18" charset="0"/>
                <a:cs typeface="Times" panose="02020603050405020304" pitchFamily="18" charset="0"/>
              </a:rPr>
              <a:t> Explain the causes and effects of policy debates in the early republic.</a:t>
            </a:r>
            <a:br>
              <a:rPr lang="en-US" sz="2200" dirty="0">
                <a:solidFill>
                  <a:srgbClr val="2D3B45"/>
                </a:solidFill>
                <a:latin typeface="Times" panose="02020603050405020304" pitchFamily="18" charset="0"/>
                <a:cs typeface="Times" panose="02020603050405020304" pitchFamily="18" charset="0"/>
              </a:rPr>
            </a:br>
            <a:endParaRPr lang="en-US" sz="2200" dirty="0"/>
          </a:p>
        </p:txBody>
      </p:sp>
    </p:spTree>
    <p:extLst>
      <p:ext uri="{BB962C8B-B14F-4D97-AF65-F5344CB8AC3E}">
        <p14:creationId xmlns:p14="http://schemas.microsoft.com/office/powerpoint/2010/main" val="2209712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8381260" cy="863353"/>
          </a:xfrm>
        </p:spPr>
        <p:txBody>
          <a:bodyPr/>
          <a:lstStyle/>
          <a:p>
            <a:r>
              <a:rPr lang="en-US" dirty="0"/>
              <a:t>HIPP the Historic Contextualization</a:t>
            </a:r>
          </a:p>
        </p:txBody>
      </p:sp>
      <p:sp>
        <p:nvSpPr>
          <p:cNvPr id="6" name="Content Placeholder 5">
            <a:extLst>
              <a:ext uri="{FF2B5EF4-FFF2-40B4-BE49-F238E27FC236}">
                <a16:creationId xmlns:a16="http://schemas.microsoft.com/office/drawing/2014/main" id="{F307022C-DE95-C025-E205-CDA71E95DBC5}"/>
              </a:ext>
            </a:extLst>
          </p:cNvPr>
          <p:cNvSpPr>
            <a:spLocks noGrp="1"/>
          </p:cNvSpPr>
          <p:nvPr>
            <p:ph idx="1"/>
          </p:nvPr>
        </p:nvSpPr>
        <p:spPr/>
        <p:txBody>
          <a:bodyPr/>
          <a:lstStyle/>
          <a:p>
            <a:endParaRPr lang="en-US" dirty="0"/>
          </a:p>
        </p:txBody>
      </p:sp>
      <p:pic>
        <p:nvPicPr>
          <p:cNvPr id="7" name="Content Placeholder 3">
            <a:extLst>
              <a:ext uri="{FF2B5EF4-FFF2-40B4-BE49-F238E27FC236}">
                <a16:creationId xmlns:a16="http://schemas.microsoft.com/office/drawing/2014/main" id="{C52B9C83-DC30-17C8-307A-D83C04D2C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752600"/>
            <a:ext cx="8458200" cy="4343400"/>
          </a:xfrm>
          <a:prstGeom prst="rect">
            <a:avLst/>
          </a:prstGeom>
        </p:spPr>
      </p:pic>
      <p:sp>
        <p:nvSpPr>
          <p:cNvPr id="8" name="Rectangle 7">
            <a:extLst>
              <a:ext uri="{FF2B5EF4-FFF2-40B4-BE49-F238E27FC236}">
                <a16:creationId xmlns:a16="http://schemas.microsoft.com/office/drawing/2014/main" id="{7F3F3EE1-9B30-AB9D-5CB3-5D0DD8454520}"/>
              </a:ext>
            </a:extLst>
          </p:cNvPr>
          <p:cNvSpPr/>
          <p:nvPr/>
        </p:nvSpPr>
        <p:spPr>
          <a:xfrm>
            <a:off x="2438400" y="5781456"/>
            <a:ext cx="640080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Ograbme</a:t>
            </a:r>
            <a:r>
              <a:rPr lang="en-US" sz="2400" dirty="0"/>
              <a:t> by Alexander Anderson 1807</a:t>
            </a:r>
          </a:p>
        </p:txBody>
      </p:sp>
      <p:sp>
        <p:nvSpPr>
          <p:cNvPr id="9" name="Rectangle 8">
            <a:extLst>
              <a:ext uri="{FF2B5EF4-FFF2-40B4-BE49-F238E27FC236}">
                <a16:creationId xmlns:a16="http://schemas.microsoft.com/office/drawing/2014/main" id="{6673560D-935B-D26C-D846-D3F4D9A65A61}"/>
              </a:ext>
            </a:extLst>
          </p:cNvPr>
          <p:cNvSpPr/>
          <p:nvPr/>
        </p:nvSpPr>
        <p:spPr>
          <a:xfrm>
            <a:off x="685800" y="1073494"/>
            <a:ext cx="7848600" cy="762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Historic contextualization: evaluate why the document is written in 1807.</a:t>
            </a:r>
          </a:p>
        </p:txBody>
      </p:sp>
    </p:spTree>
    <p:extLst>
      <p:ext uri="{BB962C8B-B14F-4D97-AF65-F5344CB8AC3E}">
        <p14:creationId xmlns:p14="http://schemas.microsoft.com/office/powerpoint/2010/main" val="6864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1130" y="1752600"/>
            <a:ext cx="8001000" cy="3200400"/>
          </a:xfrm>
        </p:spPr>
      </p:pic>
      <p:sp>
        <p:nvSpPr>
          <p:cNvPr id="3" name="Title 2"/>
          <p:cNvSpPr>
            <a:spLocks noGrp="1"/>
          </p:cNvSpPr>
          <p:nvPr>
            <p:ph type="title"/>
          </p:nvPr>
        </p:nvSpPr>
        <p:spPr>
          <a:xfrm>
            <a:off x="381000" y="355847"/>
            <a:ext cx="8381260" cy="863353"/>
          </a:xfrm>
        </p:spPr>
        <p:txBody>
          <a:bodyPr/>
          <a:lstStyle/>
          <a:p>
            <a:r>
              <a:rPr lang="en-US" dirty="0"/>
              <a:t>Supporting Dem-Rep Values?</a:t>
            </a:r>
          </a:p>
        </p:txBody>
      </p:sp>
      <p:sp>
        <p:nvSpPr>
          <p:cNvPr id="5" name="Rectangle 4"/>
          <p:cNvSpPr/>
          <p:nvPr/>
        </p:nvSpPr>
        <p:spPr>
          <a:xfrm>
            <a:off x="838200" y="5029200"/>
            <a:ext cx="74676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Times New Roman" panose="02020603050405020304" pitchFamily="18" charset="0"/>
                <a:cs typeface="Times New Roman" panose="02020603050405020304" pitchFamily="18" charset="0"/>
              </a:rPr>
              <a:t>Historic parallel (synthesis) – compare Jefferson’s Louisiana Purchase to Hamilton’s debt finance plan </a:t>
            </a: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Use facts to support your conclusions </a:t>
            </a:r>
          </a:p>
          <a:p>
            <a:pPr marL="342900"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Comparisons between Hamilton &amp; Jefferson</a:t>
            </a:r>
          </a:p>
        </p:txBody>
      </p:sp>
    </p:spTree>
    <p:extLst>
      <p:ext uri="{BB962C8B-B14F-4D97-AF65-F5344CB8AC3E}">
        <p14:creationId xmlns:p14="http://schemas.microsoft.com/office/powerpoint/2010/main" val="2087794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977" y="2247359"/>
            <a:ext cx="3810000" cy="4191000"/>
          </a:xfrm>
        </p:spPr>
      </p:pic>
      <p:sp>
        <p:nvSpPr>
          <p:cNvPr id="5" name="Title 4"/>
          <p:cNvSpPr>
            <a:spLocks noGrp="1"/>
          </p:cNvSpPr>
          <p:nvPr>
            <p:ph type="title"/>
          </p:nvPr>
        </p:nvSpPr>
        <p:spPr/>
        <p:txBody>
          <a:bodyPr/>
          <a:lstStyle/>
          <a:p>
            <a:r>
              <a:rPr lang="en-US" sz="2800" dirty="0"/>
              <a:t>Promoting Democrat Republicanism</a:t>
            </a:r>
          </a:p>
        </p:txBody>
      </p:sp>
      <p:sp>
        <p:nvSpPr>
          <p:cNvPr id="8" name="TextBox 7"/>
          <p:cNvSpPr txBox="1"/>
          <p:nvPr/>
        </p:nvSpPr>
        <p:spPr>
          <a:xfrm>
            <a:off x="242485" y="1616692"/>
            <a:ext cx="7391400"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Promoting the Common Man</a:t>
            </a:r>
          </a:p>
        </p:txBody>
      </p:sp>
      <p:sp>
        <p:nvSpPr>
          <p:cNvPr id="9" name="Rectangle 8"/>
          <p:cNvSpPr/>
          <p:nvPr/>
        </p:nvSpPr>
        <p:spPr>
          <a:xfrm>
            <a:off x="4267200" y="1410242"/>
            <a:ext cx="4343400" cy="1696374"/>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Restoring the Common Man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Pardons all sentence under the Sedition Act</a:t>
            </a:r>
          </a:p>
          <a:p>
            <a:pPr marL="342900" indent="-342900">
              <a:buFont typeface="Arial" panose="020B0604020202020204" pitchFamily="34" charset="0"/>
              <a:buChar char="•"/>
            </a:pPr>
            <a:r>
              <a:rPr lang="en-US" sz="2400" b="1" dirty="0">
                <a:solidFill>
                  <a:srgbClr val="002060"/>
                </a:solidFill>
                <a:latin typeface="Times New Roman" panose="02020603050405020304" pitchFamily="18" charset="0"/>
                <a:cs typeface="Times New Roman" panose="02020603050405020304" pitchFamily="18" charset="0"/>
              </a:rPr>
              <a:t>Naturalization Act of 1802</a:t>
            </a:r>
          </a:p>
        </p:txBody>
      </p:sp>
      <p:sp>
        <p:nvSpPr>
          <p:cNvPr id="10" name="Rectangle 9"/>
          <p:cNvSpPr/>
          <p:nvPr/>
        </p:nvSpPr>
        <p:spPr>
          <a:xfrm>
            <a:off x="4267200" y="3276600"/>
            <a:ext cx="4343400" cy="15240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2060"/>
                </a:solidFill>
                <a:latin typeface="Times New Roman" panose="02020603050405020304" pitchFamily="18" charset="0"/>
                <a:cs typeface="Times New Roman" panose="02020603050405020304" pitchFamily="18" charset="0"/>
              </a:rPr>
              <a:t>Albert Gallatin’s Financial Plan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Repeals the Excise Tax</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Pay down the debt </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Keeps the National Bank </a:t>
            </a:r>
          </a:p>
        </p:txBody>
      </p:sp>
      <p:sp>
        <p:nvSpPr>
          <p:cNvPr id="11" name="TextBox 10"/>
          <p:cNvSpPr txBox="1"/>
          <p:nvPr/>
        </p:nvSpPr>
        <p:spPr>
          <a:xfrm>
            <a:off x="4267200" y="5029200"/>
            <a:ext cx="4495060" cy="1200329"/>
          </a:xfrm>
          <a:prstGeom prst="rect">
            <a:avLst/>
          </a:prstGeom>
          <a:solidFill>
            <a:schemeClr val="bg1"/>
          </a:solidFill>
          <a:ln>
            <a:solidFill>
              <a:srgbClr val="C00000"/>
            </a:solidFill>
          </a:ln>
        </p:spPr>
        <p:txBody>
          <a:bodyPr wrap="square" rtlCol="0">
            <a:spAutoFit/>
          </a:bodyPr>
          <a:lstStyle/>
          <a:p>
            <a:r>
              <a:rPr lang="en-US" dirty="0">
                <a:latin typeface="Times New Roman" panose="02020603050405020304" pitchFamily="18" charset="0"/>
                <a:cs typeface="Times New Roman" panose="02020603050405020304" pitchFamily="18" charset="0"/>
              </a:rPr>
              <a:t>“Experience hath shewn, that even under the best forms of government those entrusted with power have, in time, and by slow operations, perverted it into tyranny.”</a:t>
            </a:r>
          </a:p>
        </p:txBody>
      </p:sp>
    </p:spTree>
    <p:extLst>
      <p:ext uri="{BB962C8B-B14F-4D97-AF65-F5344CB8AC3E}">
        <p14:creationId xmlns:p14="http://schemas.microsoft.com/office/powerpoint/2010/main" val="435014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485" y="3200400"/>
            <a:ext cx="9121515" cy="3301753"/>
          </a:xfrm>
          <a:solidFill>
            <a:schemeClr val="bg1"/>
          </a:solidFill>
        </p:spPr>
        <p:txBody>
          <a:bodyPr>
            <a:normAutofit lnSpcReduction="10000"/>
          </a:bodyPr>
          <a:lstStyle/>
          <a:p>
            <a:pPr marL="45720" indent="0">
              <a:buNone/>
            </a:pPr>
            <a:r>
              <a:rPr lang="en-US" sz="2000" b="1" dirty="0">
                <a:solidFill>
                  <a:schemeClr val="tx1"/>
                </a:solidFill>
                <a:latin typeface="Times New Roman" panose="02020603050405020304" pitchFamily="18" charset="0"/>
                <a:cs typeface="Times New Roman" panose="02020603050405020304" pitchFamily="18" charset="0"/>
              </a:rPr>
              <a:t>Terminology: </a:t>
            </a:r>
          </a:p>
          <a:p>
            <a:pPr>
              <a:buFontTx/>
              <a:buChar char="-"/>
            </a:pPr>
            <a:r>
              <a:rPr lang="en-US" sz="2000" dirty="0">
                <a:solidFill>
                  <a:schemeClr val="tx1"/>
                </a:solidFill>
                <a:latin typeface="Times New Roman" panose="02020603050405020304" pitchFamily="18" charset="0"/>
                <a:cs typeface="Times New Roman" panose="02020603050405020304" pitchFamily="18" charset="0"/>
              </a:rPr>
              <a:t>Revolution of 1800	</a:t>
            </a:r>
            <a:r>
              <a:rPr lang="en-US" dirty="0">
                <a:solidFill>
                  <a:schemeClr val="tx1"/>
                </a:solidFill>
                <a:latin typeface="Times New Roman" panose="02020603050405020304" pitchFamily="18" charset="0"/>
                <a:cs typeface="Times New Roman" panose="02020603050405020304" pitchFamily="18" charset="0"/>
              </a:rPr>
              <a:t>- Doctrine of Nullification  - 12</a:t>
            </a:r>
            <a:r>
              <a:rPr lang="en-US" baseline="30000" dirty="0">
                <a:solidFill>
                  <a:schemeClr val="tx1"/>
                </a:solidFill>
                <a:latin typeface="Times New Roman" panose="02020603050405020304" pitchFamily="18" charset="0"/>
                <a:cs typeface="Times New Roman" panose="02020603050405020304" pitchFamily="18" charset="0"/>
              </a:rPr>
              <a:t>th</a:t>
            </a:r>
            <a:r>
              <a:rPr lang="en-US" dirty="0">
                <a:solidFill>
                  <a:schemeClr val="tx1"/>
                </a:solidFill>
                <a:latin typeface="Times New Roman" panose="02020603050405020304" pitchFamily="18" charset="0"/>
                <a:cs typeface="Times New Roman" panose="02020603050405020304" pitchFamily="18" charset="0"/>
              </a:rPr>
              <a:t> Amendment</a:t>
            </a:r>
          </a:p>
          <a:p>
            <a:pPr>
              <a:buFontTx/>
              <a:buChar char="-"/>
            </a:pPr>
            <a:r>
              <a:rPr lang="en-US" sz="2000" dirty="0">
                <a:solidFill>
                  <a:schemeClr val="tx1"/>
                </a:solidFill>
                <a:latin typeface="Times New Roman" panose="02020603050405020304" pitchFamily="18" charset="0"/>
                <a:cs typeface="Times New Roman" panose="02020603050405020304" pitchFamily="18" charset="0"/>
              </a:rPr>
              <a:t>Judicial nationalism	- Louisiana Purchase	       -</a:t>
            </a:r>
            <a:r>
              <a:rPr lang="en-US" dirty="0">
                <a:solidFill>
                  <a:schemeClr val="tx1"/>
                </a:solidFill>
                <a:latin typeface="Times New Roman" panose="02020603050405020304" pitchFamily="18" charset="0"/>
                <a:cs typeface="Times New Roman" panose="02020603050405020304" pitchFamily="18" charset="0"/>
              </a:rPr>
              <a:t> Mosquito Fleet</a:t>
            </a:r>
          </a:p>
          <a:p>
            <a:pPr>
              <a:buFontTx/>
              <a:buChar char="-"/>
            </a:pPr>
            <a:r>
              <a:rPr lang="en-US" sz="2000" dirty="0">
                <a:solidFill>
                  <a:schemeClr val="tx1"/>
                </a:solidFill>
                <a:latin typeface="Times New Roman" panose="02020603050405020304" pitchFamily="18" charset="0"/>
                <a:cs typeface="Times New Roman" panose="02020603050405020304" pitchFamily="18" charset="0"/>
              </a:rPr>
              <a:t>Tripolitan War	- Embargo Act (1807)	       - Non-intercourse Act</a:t>
            </a:r>
          </a:p>
          <a:p>
            <a:pPr>
              <a:buFontTx/>
              <a:buChar char="-"/>
            </a:pPr>
            <a:r>
              <a:rPr lang="en-US" dirty="0">
                <a:solidFill>
                  <a:schemeClr val="tx1"/>
                </a:solidFill>
                <a:latin typeface="Times New Roman" panose="02020603050405020304" pitchFamily="18" charset="0"/>
                <a:cs typeface="Times New Roman" panose="02020603050405020304" pitchFamily="18" charset="0"/>
              </a:rPr>
              <a:t>Macon’s Bill #2	- Marbury v. Madison	       - Fletcher v. Peck</a:t>
            </a:r>
          </a:p>
          <a:p>
            <a:pPr>
              <a:buFontTx/>
              <a:buChar char="-"/>
            </a:pPr>
            <a:r>
              <a:rPr lang="en-US" sz="2000" dirty="0">
                <a:solidFill>
                  <a:schemeClr val="tx1"/>
                </a:solidFill>
                <a:latin typeface="Times New Roman" panose="02020603050405020304" pitchFamily="18" charset="0"/>
                <a:cs typeface="Times New Roman" panose="02020603050405020304" pitchFamily="18" charset="0"/>
              </a:rPr>
              <a:t>Impressment		- Martin v. Hunter-Lessee   - Nation Bank </a:t>
            </a:r>
          </a:p>
          <a:p>
            <a:pPr>
              <a:buFontTx/>
              <a:buChar char="-"/>
            </a:pPr>
            <a:r>
              <a:rPr lang="en-US" sz="2000" dirty="0">
                <a:solidFill>
                  <a:schemeClr val="tx1"/>
                </a:solidFill>
                <a:latin typeface="Times New Roman" panose="02020603050405020304" pitchFamily="18" charset="0"/>
                <a:cs typeface="Times New Roman" panose="02020603050405020304" pitchFamily="18" charset="0"/>
              </a:rPr>
              <a:t>Naturalization Act of 1802	- Albert Gatlin's Debt Refinance Plan</a:t>
            </a:r>
          </a:p>
          <a:p>
            <a:pPr>
              <a:buFontTx/>
              <a:buChar char="-"/>
            </a:pPr>
            <a:r>
              <a:rPr lang="en-US" sz="2000" dirty="0">
                <a:solidFill>
                  <a:schemeClr val="tx1"/>
                </a:solidFill>
                <a:latin typeface="Times New Roman" panose="02020603050405020304" pitchFamily="18" charset="0"/>
                <a:cs typeface="Times New Roman" panose="02020603050405020304" pitchFamily="18" charset="0"/>
              </a:rPr>
              <a:t>Impeachment of Salmon P. Chase	- War of 1812</a:t>
            </a:r>
          </a:p>
          <a:p>
            <a:pPr>
              <a:buFontTx/>
              <a:buChar char="-"/>
            </a:pPr>
            <a:r>
              <a:rPr lang="en-US" sz="2000" dirty="0">
                <a:solidFill>
                  <a:schemeClr val="tx1"/>
                </a:solidFill>
                <a:latin typeface="Times New Roman" panose="02020603050405020304" pitchFamily="18" charset="0"/>
                <a:cs typeface="Times New Roman" panose="02020603050405020304" pitchFamily="18" charset="0"/>
              </a:rPr>
              <a:t>Tecumseh		- Battle of Tippecanoe	        - War Hawks </a:t>
            </a:r>
          </a:p>
        </p:txBody>
      </p:sp>
      <p:sp>
        <p:nvSpPr>
          <p:cNvPr id="3" name="Title 2"/>
          <p:cNvSpPr>
            <a:spLocks noGrp="1"/>
          </p:cNvSpPr>
          <p:nvPr>
            <p:ph type="title"/>
          </p:nvPr>
        </p:nvSpPr>
        <p:spPr/>
        <p:txBody>
          <a:bodyPr/>
          <a:lstStyle/>
          <a:p>
            <a:r>
              <a:rPr lang="en-US" dirty="0"/>
              <a:t>A Revolution or Same Old Story</a:t>
            </a:r>
          </a:p>
        </p:txBody>
      </p:sp>
      <p:sp>
        <p:nvSpPr>
          <p:cNvPr id="4" name="Rectangle 3">
            <a:extLst>
              <a:ext uri="{FF2B5EF4-FFF2-40B4-BE49-F238E27FC236}">
                <a16:creationId xmlns:a16="http://schemas.microsoft.com/office/drawing/2014/main" id="{A762ED19-EEF2-1BA3-33F8-1ABC48DA4E21}"/>
              </a:ext>
            </a:extLst>
          </p:cNvPr>
          <p:cNvSpPr/>
          <p:nvPr/>
        </p:nvSpPr>
        <p:spPr>
          <a:xfrm>
            <a:off x="228600" y="1676400"/>
            <a:ext cx="8686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effectLst/>
                <a:latin typeface="Times New Roman" panose="02020603050405020304" pitchFamily="18" charset="0"/>
                <a:ea typeface="Calibri" panose="020F0502020204030204" pitchFamily="34" charset="0"/>
              </a:rPr>
              <a:t>Prompt: </a:t>
            </a:r>
            <a:r>
              <a:rPr lang="en-US" sz="2400" dirty="0">
                <a:effectLst/>
                <a:latin typeface="Times New Roman" panose="02020603050405020304" pitchFamily="18" charset="0"/>
                <a:ea typeface="Calibri" panose="020F0502020204030204" pitchFamily="34" charset="0"/>
              </a:rPr>
              <a:t>Historians have labeled the election of 1800 as the Revolution of 1800.  To what extent did Jeffersonian democracy uphold the idea that the election of 1800 was a revolution.</a:t>
            </a:r>
            <a:endParaRPr lang="en-US" sz="2400" dirty="0"/>
          </a:p>
        </p:txBody>
      </p:sp>
    </p:spTree>
    <p:extLst>
      <p:ext uri="{BB962C8B-B14F-4D97-AF65-F5344CB8AC3E}">
        <p14:creationId xmlns:p14="http://schemas.microsoft.com/office/powerpoint/2010/main" val="3596794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2761" y="838200"/>
            <a:ext cx="8407893" cy="3886199"/>
          </a:xfrm>
          <a:solidFill>
            <a:schemeClr val="bg1"/>
          </a:solidFill>
          <a:ln>
            <a:solidFill>
              <a:srgbClr val="002060"/>
            </a:solidFill>
          </a:ln>
        </p:spPr>
        <p:txBody>
          <a:bodyPr>
            <a:noAutofit/>
          </a:bodyPr>
          <a:lstStyle/>
          <a:p>
            <a:pPr marL="45720" indent="0">
              <a:buNone/>
            </a:pPr>
            <a:r>
              <a:rPr lang="en-US" b="1" dirty="0">
                <a:solidFill>
                  <a:srgbClr val="002060"/>
                </a:solidFill>
                <a:latin typeface="Times New Roman" panose="02020603050405020304" pitchFamily="18" charset="0"/>
                <a:cs typeface="Times New Roman" panose="02020603050405020304" pitchFamily="18" charset="0"/>
              </a:rPr>
              <a:t>We are all Republicans; we are all Federalists.</a:t>
            </a:r>
            <a:r>
              <a:rPr lang="en-US" dirty="0">
                <a:solidFill>
                  <a:srgbClr val="002060"/>
                </a:solidFill>
                <a:latin typeface="Times New Roman" panose="02020603050405020304" pitchFamily="18" charset="0"/>
                <a:cs typeface="Times New Roman" panose="02020603050405020304" pitchFamily="18" charset="0"/>
              </a:rPr>
              <a:t> If there be any among us who would wish to dissolve this Union or to change its republican form, let them stand undisturbed as monuments of the safety with which error of opinion may be tolerated where reason is left free to combat it. </a:t>
            </a:r>
            <a:r>
              <a:rPr lang="en-US" b="1" dirty="0">
                <a:solidFill>
                  <a:srgbClr val="002060"/>
                </a:solidFill>
                <a:latin typeface="Times New Roman" panose="02020603050405020304" pitchFamily="18" charset="0"/>
                <a:cs typeface="Times New Roman" panose="02020603050405020304" pitchFamily="18" charset="0"/>
              </a:rPr>
              <a:t>I know, indeed, that some honest men fear that a republican government can not be strong, that this Government is not strong enough; but would the honest patriot, in the full tide of successful experiment, abandon a government which has so far kept us free and firm on the theoretic and visionary fear that this Government, the world's best hope, may by possibility want energy to preserve itself? I trust not.</a:t>
            </a:r>
            <a:r>
              <a:rPr lang="en-US" dirty="0">
                <a:solidFill>
                  <a:srgbClr val="002060"/>
                </a:solidFill>
                <a:latin typeface="Times New Roman" panose="02020603050405020304" pitchFamily="18" charset="0"/>
                <a:cs typeface="Times New Roman" panose="02020603050405020304" pitchFamily="18" charset="0"/>
              </a:rPr>
              <a:t> I believe this, on the contrary, the strongest Government on earth</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372761" y="176237"/>
            <a:ext cx="8381260" cy="509564"/>
          </a:xfrm>
        </p:spPr>
        <p:txBody>
          <a:bodyPr/>
          <a:lstStyle/>
          <a:p>
            <a:r>
              <a:rPr lang="en-US" sz="2800" dirty="0"/>
              <a:t>Thomas Jefferson's Inauguration 1801</a:t>
            </a:r>
          </a:p>
        </p:txBody>
      </p:sp>
      <p:sp>
        <p:nvSpPr>
          <p:cNvPr id="4" name="Rectangle 3">
            <a:extLst>
              <a:ext uri="{FF2B5EF4-FFF2-40B4-BE49-F238E27FC236}">
                <a16:creationId xmlns:a16="http://schemas.microsoft.com/office/drawing/2014/main" id="{F0B04D0C-3395-6E44-B083-238F6590F005}"/>
              </a:ext>
            </a:extLst>
          </p:cNvPr>
          <p:cNvSpPr/>
          <p:nvPr/>
        </p:nvSpPr>
        <p:spPr>
          <a:xfrm>
            <a:off x="313778" y="4876798"/>
            <a:ext cx="8381260" cy="1777754"/>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itchFamily="2" charset="0"/>
              </a:rPr>
              <a:t>Evaluating a primary source document:</a:t>
            </a:r>
          </a:p>
          <a:p>
            <a:pPr marL="342900" indent="-342900">
              <a:buFont typeface="Arial" panose="020B0604020202020204" pitchFamily="34" charset="0"/>
              <a:buChar char="•"/>
            </a:pPr>
            <a:r>
              <a:rPr lang="en-US" sz="2400" dirty="0">
                <a:solidFill>
                  <a:schemeClr val="bg1"/>
                </a:solidFill>
                <a:latin typeface="Times" pitchFamily="2" charset="0"/>
              </a:rPr>
              <a:t>Why does Jefferson state the bolded words? </a:t>
            </a:r>
          </a:p>
          <a:p>
            <a:pPr marL="342900" indent="-342900">
              <a:buFont typeface="Arial" panose="020B0604020202020204" pitchFamily="34" charset="0"/>
              <a:buChar char="•"/>
            </a:pPr>
            <a:r>
              <a:rPr lang="en-US" sz="2400" dirty="0">
                <a:solidFill>
                  <a:schemeClr val="bg1"/>
                </a:solidFill>
                <a:latin typeface="Times" pitchFamily="2" charset="0"/>
              </a:rPr>
              <a:t>What is Thomas Jefferson attempting to do with his word choice?</a:t>
            </a:r>
          </a:p>
          <a:p>
            <a:pPr marL="342900" indent="-342900">
              <a:buFont typeface="Arial" panose="020B0604020202020204" pitchFamily="34" charset="0"/>
              <a:buChar char="•"/>
            </a:pPr>
            <a:r>
              <a:rPr lang="en-US" sz="2400" dirty="0">
                <a:solidFill>
                  <a:schemeClr val="bg1"/>
                </a:solidFill>
                <a:latin typeface="Times" pitchFamily="2" charset="0"/>
              </a:rPr>
              <a:t>What evidence supports our understanding of Jefferson’s words</a:t>
            </a:r>
          </a:p>
        </p:txBody>
      </p:sp>
      <p:sp>
        <p:nvSpPr>
          <p:cNvPr id="5" name="Rectangle 4">
            <a:extLst>
              <a:ext uri="{FF2B5EF4-FFF2-40B4-BE49-F238E27FC236}">
                <a16:creationId xmlns:a16="http://schemas.microsoft.com/office/drawing/2014/main" id="{58A85F3D-3BB5-A246-82A8-359A3469E5D2}"/>
              </a:ext>
            </a:extLst>
          </p:cNvPr>
          <p:cNvSpPr/>
          <p:nvPr/>
        </p:nvSpPr>
        <p:spPr>
          <a:xfrm>
            <a:off x="609600" y="1295400"/>
            <a:ext cx="2362200" cy="5334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Election of 1800</a:t>
            </a:r>
          </a:p>
        </p:txBody>
      </p:sp>
      <p:sp>
        <p:nvSpPr>
          <p:cNvPr id="6" name="Rectangle 5">
            <a:extLst>
              <a:ext uri="{FF2B5EF4-FFF2-40B4-BE49-F238E27FC236}">
                <a16:creationId xmlns:a16="http://schemas.microsoft.com/office/drawing/2014/main" id="{8215669C-DA1A-FF42-A0FE-26AF50214D7E}"/>
              </a:ext>
            </a:extLst>
          </p:cNvPr>
          <p:cNvSpPr/>
          <p:nvPr/>
        </p:nvSpPr>
        <p:spPr>
          <a:xfrm>
            <a:off x="3514026" y="1295400"/>
            <a:ext cx="3496373" cy="5334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Federalist v. Democratic Republicans</a:t>
            </a:r>
          </a:p>
        </p:txBody>
      </p:sp>
      <p:sp>
        <p:nvSpPr>
          <p:cNvPr id="7" name="Rectangle 6">
            <a:extLst>
              <a:ext uri="{FF2B5EF4-FFF2-40B4-BE49-F238E27FC236}">
                <a16:creationId xmlns:a16="http://schemas.microsoft.com/office/drawing/2014/main" id="{BCDD2D2E-2B01-4740-A3F9-0837100007DF}"/>
              </a:ext>
            </a:extLst>
          </p:cNvPr>
          <p:cNvSpPr/>
          <p:nvPr/>
        </p:nvSpPr>
        <p:spPr>
          <a:xfrm>
            <a:off x="914400" y="3581400"/>
            <a:ext cx="2362200" cy="5334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Alien &amp; Sedition Acts</a:t>
            </a:r>
          </a:p>
        </p:txBody>
      </p:sp>
      <p:sp>
        <p:nvSpPr>
          <p:cNvPr id="8" name="Rectangle 7">
            <a:extLst>
              <a:ext uri="{FF2B5EF4-FFF2-40B4-BE49-F238E27FC236}">
                <a16:creationId xmlns:a16="http://schemas.microsoft.com/office/drawing/2014/main" id="{FA910B54-E532-264C-9545-BD52AE96F140}"/>
              </a:ext>
            </a:extLst>
          </p:cNvPr>
          <p:cNvSpPr/>
          <p:nvPr/>
        </p:nvSpPr>
        <p:spPr>
          <a:xfrm>
            <a:off x="5262212" y="3048000"/>
            <a:ext cx="2362200" cy="5334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Virginia &amp; Kentucky Resolutions</a:t>
            </a:r>
          </a:p>
        </p:txBody>
      </p:sp>
      <p:sp>
        <p:nvSpPr>
          <p:cNvPr id="9" name="Rectangle 8">
            <a:extLst>
              <a:ext uri="{FF2B5EF4-FFF2-40B4-BE49-F238E27FC236}">
                <a16:creationId xmlns:a16="http://schemas.microsoft.com/office/drawing/2014/main" id="{7EC1459C-C79B-124C-9085-94F7BC274935}"/>
              </a:ext>
            </a:extLst>
          </p:cNvPr>
          <p:cNvSpPr/>
          <p:nvPr/>
        </p:nvSpPr>
        <p:spPr>
          <a:xfrm>
            <a:off x="5262212" y="3886199"/>
            <a:ext cx="2362200" cy="5334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Whiskey Rebellion</a:t>
            </a:r>
          </a:p>
        </p:txBody>
      </p:sp>
      <p:sp>
        <p:nvSpPr>
          <p:cNvPr id="10" name="Rectangle 9">
            <a:extLst>
              <a:ext uri="{FF2B5EF4-FFF2-40B4-BE49-F238E27FC236}">
                <a16:creationId xmlns:a16="http://schemas.microsoft.com/office/drawing/2014/main" id="{AEF288DC-C5DF-5D43-9D41-35F64CC6D13C}"/>
              </a:ext>
            </a:extLst>
          </p:cNvPr>
          <p:cNvSpPr/>
          <p:nvPr/>
        </p:nvSpPr>
        <p:spPr>
          <a:xfrm>
            <a:off x="1805116" y="2347784"/>
            <a:ext cx="2362200" cy="5334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r>
              <a:rPr lang="en-US" baseline="30000" dirty="0">
                <a:solidFill>
                  <a:schemeClr val="bg1"/>
                </a:solidFill>
              </a:rPr>
              <a:t>st</a:t>
            </a:r>
            <a:r>
              <a:rPr lang="en-US" dirty="0">
                <a:solidFill>
                  <a:schemeClr val="bg1"/>
                </a:solidFill>
              </a:rPr>
              <a:t> Amendment - </a:t>
            </a:r>
            <a:r>
              <a:rPr lang="en-US">
                <a:solidFill>
                  <a:schemeClr val="bg1"/>
                </a:solidFill>
              </a:rPr>
              <a:t>Free Speech</a:t>
            </a:r>
            <a:endParaRPr lang="en-US" dirty="0">
              <a:solidFill>
                <a:schemeClr val="bg1"/>
              </a:solidFill>
            </a:endParaRPr>
          </a:p>
        </p:txBody>
      </p:sp>
    </p:spTree>
    <p:extLst>
      <p:ext uri="{BB962C8B-B14F-4D97-AF65-F5344CB8AC3E}">
        <p14:creationId xmlns:p14="http://schemas.microsoft.com/office/powerpoint/2010/main" val="29867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485" y="3200400"/>
            <a:ext cx="9121515" cy="3301753"/>
          </a:xfrm>
          <a:solidFill>
            <a:schemeClr val="bg1"/>
          </a:solidFill>
        </p:spPr>
        <p:txBody>
          <a:bodyPr>
            <a:normAutofit/>
          </a:bodyPr>
          <a:lstStyle/>
          <a:p>
            <a:pPr marL="45720" indent="0">
              <a:buNone/>
            </a:pPr>
            <a:r>
              <a:rPr lang="en-US" sz="2000" b="1" dirty="0">
                <a:solidFill>
                  <a:srgbClr val="002060"/>
                </a:solidFill>
                <a:latin typeface="Times New Roman" panose="02020603050405020304" pitchFamily="18" charset="0"/>
                <a:cs typeface="Times New Roman" panose="02020603050405020304" pitchFamily="18" charset="0"/>
              </a:rPr>
              <a:t>Alien Act</a:t>
            </a:r>
            <a:r>
              <a:rPr lang="en-US" sz="2000" dirty="0">
                <a:solidFill>
                  <a:schemeClr val="tx1"/>
                </a:solidFill>
                <a:latin typeface="Times New Roman" panose="02020603050405020304" pitchFamily="18" charset="0"/>
                <a:cs typeface="Times New Roman" panose="02020603050405020304" pitchFamily="18" charset="0"/>
              </a:rPr>
              <a:t>: The </a:t>
            </a:r>
            <a:r>
              <a:rPr lang="en-US" sz="2000" b="1" i="1" dirty="0">
                <a:solidFill>
                  <a:schemeClr val="tx1"/>
                </a:solidFill>
                <a:latin typeface="Times New Roman" panose="02020603050405020304" pitchFamily="18" charset="0"/>
                <a:cs typeface="Times New Roman" panose="02020603050405020304" pitchFamily="18" charset="0"/>
              </a:rPr>
              <a:t>Naturalization Act of 1801 </a:t>
            </a:r>
            <a:r>
              <a:rPr lang="en-US" sz="2000" dirty="0">
                <a:solidFill>
                  <a:schemeClr val="tx1"/>
                </a:solidFill>
                <a:latin typeface="Times New Roman" panose="02020603050405020304" pitchFamily="18" charset="0"/>
                <a:cs typeface="Times New Roman" panose="02020603050405020304" pitchFamily="18" charset="0"/>
              </a:rPr>
              <a:t>supported the pathway for </a:t>
            </a:r>
            <a:r>
              <a:rPr lang="en-US" sz="2000" b="1" i="1" dirty="0">
                <a:solidFill>
                  <a:schemeClr val="tx1"/>
                </a:solidFill>
                <a:latin typeface="Times New Roman" panose="02020603050405020304" pitchFamily="18" charset="0"/>
                <a:cs typeface="Times New Roman" panose="02020603050405020304" pitchFamily="18" charset="0"/>
              </a:rPr>
              <a:t>immigrants</a:t>
            </a:r>
            <a:r>
              <a:rPr lang="en-US" sz="2000" dirty="0">
                <a:solidFill>
                  <a:schemeClr val="tx1"/>
                </a:solidFill>
                <a:latin typeface="Times New Roman" panose="02020603050405020304" pitchFamily="18" charset="0"/>
                <a:cs typeface="Times New Roman" panose="02020603050405020304" pitchFamily="18" charset="0"/>
              </a:rPr>
              <a:t> to become </a:t>
            </a:r>
            <a:r>
              <a:rPr lang="en-US" sz="2000" b="1" i="1" dirty="0">
                <a:solidFill>
                  <a:schemeClr val="tx1"/>
                </a:solidFill>
                <a:latin typeface="Times New Roman" panose="02020603050405020304" pitchFamily="18" charset="0"/>
                <a:cs typeface="Times New Roman" panose="02020603050405020304" pitchFamily="18" charset="0"/>
              </a:rPr>
              <a:t>citizens</a:t>
            </a:r>
            <a:r>
              <a:rPr lang="en-US" sz="2000" dirty="0">
                <a:solidFill>
                  <a:schemeClr val="tx1"/>
                </a:solidFill>
                <a:latin typeface="Times New Roman" panose="02020603050405020304" pitchFamily="18" charset="0"/>
                <a:cs typeface="Times New Roman" panose="02020603050405020304" pitchFamily="18" charset="0"/>
              </a:rPr>
              <a:t>, therefore the </a:t>
            </a:r>
            <a:r>
              <a:rPr lang="en-US" sz="2000" b="1" i="1" dirty="0">
                <a:solidFill>
                  <a:schemeClr val="tx1"/>
                </a:solidFill>
                <a:latin typeface="Times New Roman" panose="02020603050405020304" pitchFamily="18" charset="0"/>
                <a:cs typeface="Times New Roman" panose="02020603050405020304" pitchFamily="18" charset="0"/>
              </a:rPr>
              <a:t>common man</a:t>
            </a:r>
            <a:r>
              <a:rPr lang="en-US" sz="2000" dirty="0">
                <a:solidFill>
                  <a:schemeClr val="tx1"/>
                </a:solidFill>
                <a:latin typeface="Times New Roman" panose="02020603050405020304" pitchFamily="18" charset="0"/>
                <a:cs typeface="Times New Roman" panose="02020603050405020304" pitchFamily="18" charset="0"/>
              </a:rPr>
              <a:t>, by returning the process to back to a five-year period.  (Change)</a:t>
            </a:r>
          </a:p>
          <a:p>
            <a:pPr marL="45720" indent="0">
              <a:buNone/>
            </a:pPr>
            <a:endParaRPr lang="en-US" dirty="0">
              <a:solidFill>
                <a:schemeClr val="tx1"/>
              </a:solidFill>
              <a:latin typeface="Times New Roman" panose="02020603050405020304" pitchFamily="18" charset="0"/>
              <a:cs typeface="Times New Roman" panose="02020603050405020304" pitchFamily="18" charset="0"/>
            </a:endParaRPr>
          </a:p>
          <a:p>
            <a:pPr marL="45720" indent="0">
              <a:buNone/>
            </a:pPr>
            <a:r>
              <a:rPr lang="en-US" sz="2000" b="1" dirty="0">
                <a:solidFill>
                  <a:srgbClr val="002060"/>
                </a:solidFill>
                <a:latin typeface="Times New Roman" panose="02020603050405020304" pitchFamily="18" charset="0"/>
                <a:cs typeface="Times New Roman" panose="02020603050405020304" pitchFamily="18" charset="0"/>
              </a:rPr>
              <a:t>The creation of the 1</a:t>
            </a:r>
            <a:r>
              <a:rPr lang="en-US" sz="2000" b="1" baseline="30000" dirty="0">
                <a:solidFill>
                  <a:srgbClr val="002060"/>
                </a:solidFill>
                <a:latin typeface="Times New Roman" panose="02020603050405020304" pitchFamily="18" charset="0"/>
                <a:cs typeface="Times New Roman" panose="02020603050405020304" pitchFamily="18" charset="0"/>
              </a:rPr>
              <a:t>st</a:t>
            </a:r>
            <a:r>
              <a:rPr lang="en-US" sz="2000" b="1" dirty="0">
                <a:solidFill>
                  <a:srgbClr val="002060"/>
                </a:solidFill>
                <a:latin typeface="Times New Roman" panose="02020603050405020304" pitchFamily="18" charset="0"/>
                <a:cs typeface="Times New Roman" panose="02020603050405020304" pitchFamily="18" charset="0"/>
              </a:rPr>
              <a:t> National Bank</a:t>
            </a:r>
            <a:r>
              <a:rPr lang="en-US" sz="2000" dirty="0">
                <a:solidFill>
                  <a:schemeClr val="tx1"/>
                </a:solidFill>
                <a:latin typeface="Times New Roman" panose="02020603050405020304" pitchFamily="18" charset="0"/>
                <a:cs typeface="Times New Roman" panose="02020603050405020304" pitchFamily="18" charset="0"/>
              </a:rPr>
              <a:t>: </a:t>
            </a:r>
          </a:p>
        </p:txBody>
      </p:sp>
      <p:sp>
        <p:nvSpPr>
          <p:cNvPr id="3" name="Title 2"/>
          <p:cNvSpPr>
            <a:spLocks noGrp="1"/>
          </p:cNvSpPr>
          <p:nvPr>
            <p:ph type="title"/>
          </p:nvPr>
        </p:nvSpPr>
        <p:spPr/>
        <p:txBody>
          <a:bodyPr/>
          <a:lstStyle/>
          <a:p>
            <a:r>
              <a:rPr lang="en-US" dirty="0"/>
              <a:t>A Revolution or Same Old Story</a:t>
            </a:r>
          </a:p>
        </p:txBody>
      </p:sp>
      <p:sp>
        <p:nvSpPr>
          <p:cNvPr id="4" name="Rectangle 3">
            <a:extLst>
              <a:ext uri="{FF2B5EF4-FFF2-40B4-BE49-F238E27FC236}">
                <a16:creationId xmlns:a16="http://schemas.microsoft.com/office/drawing/2014/main" id="{A762ED19-EEF2-1BA3-33F8-1ABC48DA4E21}"/>
              </a:ext>
            </a:extLst>
          </p:cNvPr>
          <p:cNvSpPr/>
          <p:nvPr/>
        </p:nvSpPr>
        <p:spPr>
          <a:xfrm>
            <a:off x="228600" y="1676400"/>
            <a:ext cx="8686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effectLst/>
                <a:latin typeface="Times New Roman" panose="02020603050405020304" pitchFamily="18" charset="0"/>
                <a:ea typeface="Calibri" panose="020F0502020204030204" pitchFamily="34" charset="0"/>
              </a:rPr>
              <a:t>Prompt: </a:t>
            </a:r>
            <a:r>
              <a:rPr lang="en-US" sz="2400" dirty="0">
                <a:effectLst/>
                <a:latin typeface="Times New Roman" panose="02020603050405020304" pitchFamily="18" charset="0"/>
                <a:ea typeface="Calibri" panose="020F0502020204030204" pitchFamily="34" charset="0"/>
              </a:rPr>
              <a:t>Historians have labeled the election of 1800 as the Revolution of 1800.  To what extent did Jeffersonian democracy uphold the idea that the election of 1800 was a revolution.</a:t>
            </a:r>
            <a:endParaRPr lang="en-US" sz="2400" dirty="0"/>
          </a:p>
        </p:txBody>
      </p:sp>
    </p:spTree>
    <p:extLst>
      <p:ext uri="{BB962C8B-B14F-4D97-AF65-F5344CB8AC3E}">
        <p14:creationId xmlns:p14="http://schemas.microsoft.com/office/powerpoint/2010/main" val="3631100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200400"/>
            <a:ext cx="8686800" cy="3301753"/>
          </a:xfrm>
          <a:solidFill>
            <a:schemeClr val="bg1"/>
          </a:solidFill>
        </p:spPr>
        <p:txBody>
          <a:bodyPr>
            <a:normAutofit/>
          </a:bodyPr>
          <a:lstStyle/>
          <a:p>
            <a:pPr marL="45720" indent="0">
              <a:buNone/>
            </a:pPr>
            <a:r>
              <a:rPr lang="en-US" sz="2000" dirty="0">
                <a:solidFill>
                  <a:schemeClr val="tx1"/>
                </a:solidFill>
                <a:latin typeface="Times New Roman" panose="02020603050405020304" pitchFamily="18" charset="0"/>
                <a:cs typeface="Times New Roman" panose="02020603050405020304" pitchFamily="18" charset="0"/>
              </a:rPr>
              <a:t>Thesis: </a:t>
            </a:r>
          </a:p>
          <a:p>
            <a:r>
              <a:rPr lang="en-US" dirty="0">
                <a:solidFill>
                  <a:schemeClr val="tx1"/>
                </a:solidFill>
                <a:latin typeface="Times New Roman" panose="02020603050405020304" pitchFamily="18" charset="0"/>
                <a:cs typeface="Times New Roman" panose="02020603050405020304" pitchFamily="18" charset="0"/>
              </a:rPr>
              <a:t>Two sentences (MAX)</a:t>
            </a:r>
          </a:p>
          <a:p>
            <a:r>
              <a:rPr lang="en-US" sz="2000" dirty="0">
                <a:solidFill>
                  <a:schemeClr val="tx1"/>
                </a:solidFill>
                <a:latin typeface="Times New Roman" panose="02020603050405020304" pitchFamily="18" charset="0"/>
                <a:cs typeface="Times New Roman" panose="02020603050405020304" pitchFamily="18" charset="0"/>
              </a:rPr>
              <a:t>Thesis formula: Claim (must respond and NOT restate the prompt) because A (reason 1) and B (reason 2). However X (Counter-claim and reason)</a:t>
            </a:r>
          </a:p>
          <a:p>
            <a:endParaRPr lang="en-US"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Type of prompt = Continuity or Change (Thesis – claim must support either change or continuity)</a:t>
            </a:r>
          </a:p>
        </p:txBody>
      </p:sp>
      <p:sp>
        <p:nvSpPr>
          <p:cNvPr id="3" name="Title 2"/>
          <p:cNvSpPr>
            <a:spLocks noGrp="1"/>
          </p:cNvSpPr>
          <p:nvPr>
            <p:ph type="title"/>
          </p:nvPr>
        </p:nvSpPr>
        <p:spPr/>
        <p:txBody>
          <a:bodyPr/>
          <a:lstStyle/>
          <a:p>
            <a:r>
              <a:rPr lang="en-US" dirty="0"/>
              <a:t>A Revolution or Same Old Story</a:t>
            </a:r>
          </a:p>
        </p:txBody>
      </p:sp>
      <p:sp>
        <p:nvSpPr>
          <p:cNvPr id="4" name="Rectangle 3">
            <a:extLst>
              <a:ext uri="{FF2B5EF4-FFF2-40B4-BE49-F238E27FC236}">
                <a16:creationId xmlns:a16="http://schemas.microsoft.com/office/drawing/2014/main" id="{A762ED19-EEF2-1BA3-33F8-1ABC48DA4E21}"/>
              </a:ext>
            </a:extLst>
          </p:cNvPr>
          <p:cNvSpPr/>
          <p:nvPr/>
        </p:nvSpPr>
        <p:spPr>
          <a:xfrm>
            <a:off x="228600" y="1676400"/>
            <a:ext cx="8686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effectLst/>
                <a:latin typeface="Times New Roman" panose="02020603050405020304" pitchFamily="18" charset="0"/>
                <a:ea typeface="Calibri" panose="020F0502020204030204" pitchFamily="34" charset="0"/>
              </a:rPr>
              <a:t>Prompt: </a:t>
            </a:r>
            <a:r>
              <a:rPr lang="en-US" sz="2400" dirty="0">
                <a:effectLst/>
                <a:latin typeface="Times New Roman" panose="02020603050405020304" pitchFamily="18" charset="0"/>
                <a:ea typeface="Calibri" panose="020F0502020204030204" pitchFamily="34" charset="0"/>
              </a:rPr>
              <a:t>Historians have labeled the election of 1800 as the Revolution of 1800.  To what extent did Jeffersonian democracy uphold the idea that the election of 1800 was a revolution.</a:t>
            </a:r>
            <a:endParaRPr lang="en-US" sz="2400" dirty="0"/>
          </a:p>
        </p:txBody>
      </p:sp>
    </p:spTree>
    <p:extLst>
      <p:ext uri="{BB962C8B-B14F-4D97-AF65-F5344CB8AC3E}">
        <p14:creationId xmlns:p14="http://schemas.microsoft.com/office/powerpoint/2010/main" val="1414035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55847"/>
            <a:ext cx="8381260" cy="634753"/>
          </a:xfrm>
        </p:spPr>
        <p:txBody>
          <a:bodyPr/>
          <a:lstStyle/>
          <a:p>
            <a:r>
              <a:rPr lang="en-US" dirty="0"/>
              <a:t>A Revolution or a Lie</a:t>
            </a:r>
          </a:p>
        </p:txBody>
      </p:sp>
      <p:sp>
        <p:nvSpPr>
          <p:cNvPr id="6" name="Rectangle 5"/>
          <p:cNvSpPr/>
          <p:nvPr/>
        </p:nvSpPr>
        <p:spPr>
          <a:xfrm>
            <a:off x="228600" y="1752600"/>
            <a:ext cx="8610600" cy="914400"/>
          </a:xfrm>
          <a:prstGeom prst="rect">
            <a:avLst/>
          </a:prstGeom>
          <a:solidFill>
            <a:srgbClr val="00B0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Prompt: To what extent was the Revolution of 1800 aptly name? Focus on the time period of 1800 to 1815.</a:t>
            </a:r>
          </a:p>
        </p:txBody>
      </p:sp>
      <p:sp>
        <p:nvSpPr>
          <p:cNvPr id="7" name="Rectangle 6"/>
          <p:cNvSpPr/>
          <p:nvPr/>
        </p:nvSpPr>
        <p:spPr>
          <a:xfrm>
            <a:off x="228600" y="2910254"/>
            <a:ext cx="5867400" cy="1905000"/>
          </a:xfrm>
          <a:prstGeom prst="rect">
            <a:avLst/>
          </a:prstGeom>
          <a:solidFill>
            <a:srgbClr val="00B0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Requirements:</a:t>
            </a:r>
          </a:p>
          <a:p>
            <a:pPr marL="342900" indent="-342900">
              <a:buFont typeface="Arial" panose="020B0604020202020204" pitchFamily="34" charset="0"/>
              <a:buChar char="•"/>
            </a:pPr>
            <a:r>
              <a:rPr lang="en-US" sz="2400" dirty="0"/>
              <a:t>Work with a partner</a:t>
            </a:r>
          </a:p>
          <a:p>
            <a:pPr marL="342900" indent="-342900">
              <a:buFont typeface="Arial" panose="020B0604020202020204" pitchFamily="34" charset="0"/>
              <a:buChar char="•"/>
            </a:pPr>
            <a:r>
              <a:rPr lang="en-US" sz="2400" dirty="0"/>
              <a:t>Thesis</a:t>
            </a:r>
          </a:p>
          <a:p>
            <a:pPr marL="342900" indent="-342900">
              <a:buFont typeface="Arial" panose="020B0604020202020204" pitchFamily="34" charset="0"/>
              <a:buChar char="•"/>
            </a:pPr>
            <a:r>
              <a:rPr lang="en-US" sz="2400" dirty="0"/>
              <a:t>12 fact statements organized based on your thesis </a:t>
            </a:r>
          </a:p>
        </p:txBody>
      </p:sp>
      <p:sp>
        <p:nvSpPr>
          <p:cNvPr id="8" name="Rectangle 7"/>
          <p:cNvSpPr/>
          <p:nvPr/>
        </p:nvSpPr>
        <p:spPr>
          <a:xfrm>
            <a:off x="228600" y="5058508"/>
            <a:ext cx="7543800" cy="1371600"/>
          </a:xfrm>
          <a:prstGeom prst="rect">
            <a:avLst/>
          </a:prstGeom>
          <a:solidFill>
            <a:srgbClr val="00B0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Thesis</a:t>
            </a:r>
          </a:p>
          <a:p>
            <a:pPr marL="342900" indent="-342900">
              <a:buFont typeface="Arial" panose="020B0604020202020204" pitchFamily="34" charset="0"/>
              <a:buChar char="•"/>
            </a:pPr>
            <a:r>
              <a:rPr lang="en-US" sz="2400" dirty="0"/>
              <a:t>Argument assertion that answers the prompt</a:t>
            </a:r>
          </a:p>
          <a:p>
            <a:pPr marL="342900" indent="-342900">
              <a:buFont typeface="Arial" panose="020B0604020202020204" pitchFamily="34" charset="0"/>
              <a:buChar char="•"/>
            </a:pPr>
            <a:r>
              <a:rPr lang="en-US" sz="2400" dirty="0"/>
              <a:t>Three ways that you will prove your assertion correct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2814637"/>
            <a:ext cx="2714810" cy="2062163"/>
          </a:xfrm>
          <a:prstGeom prst="rect">
            <a:avLst/>
          </a:prstGeom>
        </p:spPr>
      </p:pic>
    </p:spTree>
    <p:extLst>
      <p:ext uri="{BB962C8B-B14F-4D97-AF65-F5344CB8AC3E}">
        <p14:creationId xmlns:p14="http://schemas.microsoft.com/office/powerpoint/2010/main" val="1518051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400" b="1" i="1" dirty="0">
                <a:solidFill>
                  <a:srgbClr val="002060"/>
                </a:solidFill>
                <a:latin typeface="Times New Roman" panose="02020603050405020304" pitchFamily="18" charset="0"/>
                <a:cs typeface="Times New Roman" panose="02020603050405020304" pitchFamily="18" charset="0"/>
              </a:rPr>
              <a:t>Students can:</a:t>
            </a:r>
            <a:endParaRPr lang="en-US" sz="2400" b="1" dirty="0">
              <a:solidFill>
                <a:srgbClr val="002060"/>
              </a:solidFill>
              <a:latin typeface="Times New Roman" panose="02020603050405020304" pitchFamily="18" charset="0"/>
              <a:cs typeface="Times New Roman" panose="02020603050405020304" pitchFamily="18" charset="0"/>
            </a:endParaRPr>
          </a:p>
          <a:p>
            <a:pPr lvl="1"/>
            <a:r>
              <a:rPr lang="en-US" sz="2000" i="1" dirty="0">
                <a:solidFill>
                  <a:srgbClr val="002060"/>
                </a:solidFill>
                <a:latin typeface="Times New Roman" panose="02020603050405020304" pitchFamily="18" charset="0"/>
                <a:cs typeface="Times New Roman" panose="02020603050405020304" pitchFamily="18" charset="0"/>
              </a:rPr>
              <a:t>Determine how the development of a national culture influences the development of the United States </a:t>
            </a:r>
          </a:p>
          <a:p>
            <a:pPr lvl="1"/>
            <a:r>
              <a:rPr lang="en-US" sz="2000" i="1" dirty="0">
                <a:solidFill>
                  <a:srgbClr val="002060"/>
                </a:solidFill>
                <a:latin typeface="Times New Roman" panose="02020603050405020304" pitchFamily="18" charset="0"/>
                <a:cs typeface="Times New Roman" panose="02020603050405020304" pitchFamily="18" charset="0"/>
              </a:rPr>
              <a:t>Evaluate how America’s struggle to establish independent global presence leads to seek territorial expansion</a:t>
            </a:r>
          </a:p>
          <a:p>
            <a:r>
              <a:rPr lang="en-US" sz="2400" b="1" dirty="0">
                <a:solidFill>
                  <a:srgbClr val="002060"/>
                </a:solidFill>
                <a:latin typeface="Times New Roman" panose="02020603050405020304" pitchFamily="18" charset="0"/>
                <a:cs typeface="Times New Roman" panose="02020603050405020304" pitchFamily="18" charset="0"/>
              </a:rPr>
              <a:t>Agenda</a:t>
            </a:r>
          </a:p>
          <a:p>
            <a:pPr lvl="1"/>
            <a:r>
              <a:rPr lang="en-US" sz="2400" dirty="0">
                <a:solidFill>
                  <a:schemeClr val="tx1"/>
                </a:solidFill>
                <a:latin typeface="Times New Roman" panose="02020603050405020304" pitchFamily="18" charset="0"/>
                <a:cs typeface="Times New Roman" panose="02020603050405020304" pitchFamily="18" charset="0"/>
              </a:rPr>
              <a:t>Causation of the War of 1812</a:t>
            </a:r>
          </a:p>
          <a:p>
            <a:pPr lvl="1"/>
            <a:r>
              <a:rPr lang="en-US" sz="2400" dirty="0">
                <a:solidFill>
                  <a:schemeClr val="tx1"/>
                </a:solidFill>
                <a:latin typeface="Times New Roman" panose="02020603050405020304" pitchFamily="18" charset="0"/>
                <a:cs typeface="Times New Roman" panose="02020603050405020304" pitchFamily="18" charset="0"/>
              </a:rPr>
              <a:t>The effects of 1812</a:t>
            </a:r>
          </a:p>
          <a:p>
            <a:pPr lvl="1"/>
            <a:r>
              <a:rPr lang="en-US" sz="2400" dirty="0">
                <a:solidFill>
                  <a:schemeClr val="tx1"/>
                </a:solidFill>
                <a:latin typeface="Times New Roman" panose="02020603050405020304" pitchFamily="18" charset="0"/>
                <a:cs typeface="Times New Roman" panose="02020603050405020304" pitchFamily="18" charset="0"/>
              </a:rPr>
              <a:t>The truth and lie of war</a:t>
            </a:r>
          </a:p>
          <a:p>
            <a:r>
              <a:rPr lang="en-US" sz="2400" b="1" dirty="0">
                <a:solidFill>
                  <a:srgbClr val="C00000"/>
                </a:solidFill>
                <a:latin typeface="Times New Roman" panose="02020603050405020304" pitchFamily="18" charset="0"/>
                <a:cs typeface="Times New Roman" panose="02020603050405020304" pitchFamily="18" charset="0"/>
              </a:rPr>
              <a:t>Homework</a:t>
            </a:r>
          </a:p>
          <a:p>
            <a:r>
              <a:rPr lang="en-US" sz="2400" b="1" dirty="0">
                <a:solidFill>
                  <a:srgbClr val="C00000"/>
                </a:solidFill>
                <a:latin typeface="Times New Roman" panose="02020603050405020304" pitchFamily="18" charset="0"/>
                <a:cs typeface="Times New Roman" panose="02020603050405020304" pitchFamily="18" charset="0"/>
              </a:rPr>
              <a:t>Political Factionalism in the Era of Good Feelings (</a:t>
            </a:r>
            <a:r>
              <a:rPr lang="en-US" sz="2400" b="1" dirty="0" err="1">
                <a:solidFill>
                  <a:srgbClr val="C00000"/>
                </a:solidFill>
                <a:latin typeface="Times New Roman" panose="02020603050405020304" pitchFamily="18" charset="0"/>
                <a:cs typeface="Times New Roman" panose="02020603050405020304" pitchFamily="18" charset="0"/>
              </a:rPr>
              <a:t>onlinf</a:t>
            </a:r>
            <a:r>
              <a:rPr lang="en-US" sz="2400" b="1" dirty="0">
                <a:solidFill>
                  <a:srgbClr val="C00000"/>
                </a:solidFill>
                <a:latin typeface="Times New Roman" panose="02020603050405020304" pitchFamily="18" charset="0"/>
                <a:cs typeface="Times New Roman" panose="02020603050405020304" pitchFamily="18" charset="0"/>
              </a:rPr>
              <a:t> under Unit IV)</a:t>
            </a:r>
          </a:p>
        </p:txBody>
      </p:sp>
      <p:sp>
        <p:nvSpPr>
          <p:cNvPr id="3" name="Title 2"/>
          <p:cNvSpPr>
            <a:spLocks noGrp="1"/>
          </p:cNvSpPr>
          <p:nvPr>
            <p:ph type="title"/>
          </p:nvPr>
        </p:nvSpPr>
        <p:spPr>
          <a:xfrm>
            <a:off x="381000" y="457199"/>
            <a:ext cx="8381260" cy="838201"/>
          </a:xfrm>
        </p:spPr>
        <p:txBody>
          <a:bodyPr/>
          <a:lstStyle/>
          <a:p>
            <a:pPr algn="l"/>
            <a:br>
              <a:rPr lang="en-US" sz="2000" i="1" dirty="0"/>
            </a:br>
            <a:r>
              <a:rPr lang="en-US" sz="1800" i="1" dirty="0">
                <a:solidFill>
                  <a:srgbClr val="FF0000"/>
                </a:solidFill>
                <a:latin typeface="Times New Roman" panose="02020603050405020304" pitchFamily="18" charset="0"/>
                <a:cs typeface="Times New Roman" panose="02020603050405020304" pitchFamily="18" charset="0"/>
              </a:rPr>
              <a:t>Essential Question:</a:t>
            </a:r>
            <a:r>
              <a:rPr lang="en-US" sz="1800" dirty="0">
                <a:latin typeface="Times New Roman" panose="02020603050405020304" pitchFamily="18" charset="0"/>
                <a:cs typeface="Times New Roman" panose="02020603050405020304" pitchFamily="18" charset="0"/>
              </a:rPr>
              <a:t> How did the growth of new republic promote political, social, and economical change, yet create division within America?</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9542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986528"/>
          </a:xfrm>
          <a:solidFill>
            <a:schemeClr val="bg1"/>
          </a:solidFill>
        </p:spPr>
        <p:txBody>
          <a:bodyPr>
            <a:normAutofit lnSpcReduction="10000"/>
          </a:bodyPr>
          <a:lstStyle/>
          <a:p>
            <a:pPr marL="45720" indent="0" algn="l">
              <a:buNone/>
            </a:pPr>
            <a:r>
              <a:rPr lang="en-US" sz="1800" b="1" i="0" dirty="0">
                <a:solidFill>
                  <a:srgbClr val="E03E2D"/>
                </a:solidFill>
                <a:effectLst/>
                <a:latin typeface="Times" panose="02020603050405020304" pitchFamily="18" charset="0"/>
                <a:cs typeface="Times" panose="02020603050405020304" pitchFamily="18" charset="0"/>
              </a:rPr>
              <a:t>Students Can:</a:t>
            </a:r>
            <a:endParaRPr lang="en-US" sz="2000" b="0" i="0" dirty="0">
              <a:solidFill>
                <a:srgbClr val="2D3B45"/>
              </a:solidFill>
              <a:effectLst/>
              <a:latin typeface="Times" panose="02020603050405020304" pitchFamily="18" charset="0"/>
              <a:cs typeface="Times" panose="02020603050405020304" pitchFamily="18" charset="0"/>
            </a:endParaRPr>
          </a:p>
          <a:p>
            <a:pPr algn="l">
              <a:buFont typeface="Arial" panose="020B0604020202020204" pitchFamily="34" charset="0"/>
              <a:buChar char="•"/>
            </a:pPr>
            <a:r>
              <a:rPr lang="en-US" sz="1800" b="0" i="0" dirty="0">
                <a:solidFill>
                  <a:srgbClr val="000000"/>
                </a:solidFill>
                <a:effectLst/>
                <a:latin typeface="Times" panose="02020603050405020304" pitchFamily="18" charset="0"/>
                <a:cs typeface="Times" panose="02020603050405020304" pitchFamily="18" charset="0"/>
              </a:rPr>
              <a:t>Determine whether the Revolution of 1800 resolved political conflicts over Constitutional authority</a:t>
            </a:r>
            <a:endParaRPr lang="en-US" sz="2000" b="0" i="0" dirty="0">
              <a:solidFill>
                <a:srgbClr val="2D3B45"/>
              </a:solidFill>
              <a:effectLst/>
              <a:latin typeface="Times" panose="02020603050405020304" pitchFamily="18" charset="0"/>
              <a:cs typeface="Times" panose="02020603050405020304" pitchFamily="18" charset="0"/>
            </a:endParaRPr>
          </a:p>
          <a:p>
            <a:pPr algn="l">
              <a:buFont typeface="Arial" panose="020B0604020202020204" pitchFamily="34" charset="0"/>
              <a:buChar char="•"/>
            </a:pPr>
            <a:r>
              <a:rPr lang="en-US" sz="1800" b="0" i="0" dirty="0">
                <a:solidFill>
                  <a:srgbClr val="000000"/>
                </a:solidFill>
                <a:effectLst/>
                <a:latin typeface="Times" panose="02020603050405020304" pitchFamily="18" charset="0"/>
                <a:cs typeface="Times" panose="02020603050405020304" pitchFamily="18" charset="0"/>
              </a:rPr>
              <a:t>Decipher how the Judiciary Branch of the national government define the authority of the federal government in comparison to the states</a:t>
            </a:r>
            <a:endParaRPr lang="en-US" sz="2000" b="0" i="0" dirty="0">
              <a:solidFill>
                <a:srgbClr val="2D3B45"/>
              </a:solidFill>
              <a:effectLst/>
              <a:latin typeface="Times" panose="02020603050405020304" pitchFamily="18" charset="0"/>
              <a:cs typeface="Times" panose="02020603050405020304" pitchFamily="18" charset="0"/>
            </a:endParaRPr>
          </a:p>
          <a:p>
            <a:pPr algn="l">
              <a:buFont typeface="Arial" panose="020B0604020202020204" pitchFamily="34" charset="0"/>
              <a:buChar char="•"/>
            </a:pPr>
            <a:r>
              <a:rPr lang="en-US" sz="1800" b="0" i="0" dirty="0">
                <a:solidFill>
                  <a:srgbClr val="000000"/>
                </a:solidFill>
                <a:effectLst/>
                <a:latin typeface="Times" panose="02020603050405020304" pitchFamily="18" charset="0"/>
                <a:cs typeface="Times" panose="02020603050405020304" pitchFamily="18" charset="0"/>
              </a:rPr>
              <a:t>Explain how the Louisiana Purchase influenced the development of the United States </a:t>
            </a:r>
          </a:p>
          <a:p>
            <a:pPr algn="l">
              <a:buFont typeface="Arial" panose="020B0604020202020204" pitchFamily="34" charset="0"/>
              <a:buChar char="•"/>
            </a:pPr>
            <a:r>
              <a:rPr lang="en-US" sz="1800" dirty="0">
                <a:solidFill>
                  <a:srgbClr val="000000"/>
                </a:solidFill>
                <a:latin typeface="Times" panose="02020603050405020304" pitchFamily="18" charset="0"/>
                <a:cs typeface="Times" panose="02020603050405020304" pitchFamily="18" charset="0"/>
              </a:rPr>
              <a:t>Explain how and why American foreign policy developed and expanded overtime</a:t>
            </a:r>
            <a:endParaRPr lang="en-US" sz="2000" b="0" i="0" dirty="0">
              <a:solidFill>
                <a:srgbClr val="2D3B45"/>
              </a:solidFill>
              <a:effectLst/>
              <a:latin typeface="Times" panose="02020603050405020304" pitchFamily="18" charset="0"/>
              <a:cs typeface="Times" panose="02020603050405020304" pitchFamily="18" charset="0"/>
            </a:endParaRPr>
          </a:p>
          <a:p>
            <a:r>
              <a:rPr lang="en-US" sz="2400" b="1" dirty="0">
                <a:solidFill>
                  <a:srgbClr val="002060"/>
                </a:solidFill>
                <a:latin typeface="Times New Roman" panose="02020603050405020304" pitchFamily="18" charset="0"/>
                <a:cs typeface="Times New Roman" panose="02020603050405020304" pitchFamily="18" charset="0"/>
              </a:rPr>
              <a:t>Agenda</a:t>
            </a:r>
          </a:p>
          <a:p>
            <a:pPr lvl="1"/>
            <a:r>
              <a:rPr lang="en-US" sz="2400" b="1" dirty="0">
                <a:solidFill>
                  <a:srgbClr val="002060"/>
                </a:solidFill>
                <a:latin typeface="Times New Roman" panose="02020603050405020304" pitchFamily="18" charset="0"/>
                <a:cs typeface="Times New Roman" panose="02020603050405020304" pitchFamily="18" charset="0"/>
              </a:rPr>
              <a:t>The Democrat-Republic Philosophy</a:t>
            </a:r>
          </a:p>
          <a:p>
            <a:pPr lvl="1"/>
            <a:r>
              <a:rPr lang="en-US" sz="2400" b="1" dirty="0">
                <a:solidFill>
                  <a:srgbClr val="002060"/>
                </a:solidFill>
                <a:latin typeface="Times New Roman" panose="02020603050405020304" pitchFamily="18" charset="0"/>
                <a:cs typeface="Times New Roman" panose="02020603050405020304" pitchFamily="18" charset="0"/>
              </a:rPr>
              <a:t>Rise of War in 1812</a:t>
            </a:r>
          </a:p>
          <a:p>
            <a:pPr lvl="1"/>
            <a:r>
              <a:rPr lang="en-US" sz="2400" b="1" dirty="0">
                <a:solidFill>
                  <a:srgbClr val="002060"/>
                </a:solidFill>
                <a:latin typeface="Times New Roman" panose="02020603050405020304" pitchFamily="18" charset="0"/>
                <a:cs typeface="Times New Roman" panose="02020603050405020304" pitchFamily="18" charset="0"/>
              </a:rPr>
              <a:t>Thesis Writing</a:t>
            </a:r>
          </a:p>
          <a:p>
            <a:r>
              <a:rPr lang="en-US" b="1" dirty="0">
                <a:solidFill>
                  <a:srgbClr val="C00000"/>
                </a:solidFill>
                <a:latin typeface="Times New Roman" panose="02020603050405020304" pitchFamily="18" charset="0"/>
                <a:cs typeface="Times New Roman" panose="02020603050405020304" pitchFamily="18" charset="0"/>
              </a:rPr>
              <a:t>Homework: Read The Rise of Political Factionalism and Sectionalism</a:t>
            </a:r>
          </a:p>
        </p:txBody>
      </p:sp>
      <p:sp>
        <p:nvSpPr>
          <p:cNvPr id="5" name="Title 4">
            <a:extLst>
              <a:ext uri="{FF2B5EF4-FFF2-40B4-BE49-F238E27FC236}">
                <a16:creationId xmlns:a16="http://schemas.microsoft.com/office/drawing/2014/main" id="{03D37E82-6662-8CB1-AFC8-22B12DF5FD8B}"/>
              </a:ext>
            </a:extLst>
          </p:cNvPr>
          <p:cNvSpPr>
            <a:spLocks noGrp="1"/>
          </p:cNvSpPr>
          <p:nvPr>
            <p:ph type="title"/>
          </p:nvPr>
        </p:nvSpPr>
        <p:spPr>
          <a:xfrm>
            <a:off x="114300" y="304800"/>
            <a:ext cx="8915400" cy="1054394"/>
          </a:xfrm>
          <a:solidFill>
            <a:schemeClr val="bg1"/>
          </a:solidFill>
          <a:ln>
            <a:solidFill>
              <a:srgbClr val="002060"/>
            </a:solidFill>
          </a:ln>
        </p:spPr>
        <p:txBody>
          <a:bodyPr/>
          <a:lstStyle/>
          <a:p>
            <a:pPr algn="l"/>
            <a:br>
              <a:rPr lang="en-US" sz="2200" b="1" dirty="0">
                <a:solidFill>
                  <a:srgbClr val="0C05B3"/>
                </a:solidFill>
                <a:latin typeface="Times" panose="02020603050405020304" pitchFamily="18" charset="0"/>
                <a:cs typeface="Times" panose="02020603050405020304" pitchFamily="18" charset="0"/>
              </a:rPr>
            </a:br>
            <a:r>
              <a:rPr lang="en-US" sz="2200" b="1" dirty="0">
                <a:solidFill>
                  <a:srgbClr val="0C05B3"/>
                </a:solidFill>
                <a:latin typeface="Times" panose="02020603050405020304" pitchFamily="18" charset="0"/>
                <a:cs typeface="Times" panose="02020603050405020304" pitchFamily="18" charset="0"/>
              </a:rPr>
              <a:t>Essential Question:</a:t>
            </a:r>
            <a:r>
              <a:rPr lang="en-US" sz="2200" dirty="0">
                <a:solidFill>
                  <a:srgbClr val="000000"/>
                </a:solidFill>
                <a:latin typeface="Times" panose="02020603050405020304" pitchFamily="18" charset="0"/>
                <a:cs typeface="Times" panose="02020603050405020304" pitchFamily="18" charset="0"/>
              </a:rPr>
              <a:t> Explain the causes and effects of policy debates in the early republic.</a:t>
            </a:r>
            <a:br>
              <a:rPr lang="en-US" sz="2200" dirty="0">
                <a:solidFill>
                  <a:srgbClr val="2D3B45"/>
                </a:solidFill>
                <a:latin typeface="Times" panose="02020603050405020304" pitchFamily="18" charset="0"/>
                <a:cs typeface="Times" panose="02020603050405020304" pitchFamily="18" charset="0"/>
              </a:rPr>
            </a:br>
            <a:endParaRPr lang="en-US" sz="2200" dirty="0"/>
          </a:p>
        </p:txBody>
      </p:sp>
    </p:spTree>
    <p:extLst>
      <p:ext uri="{BB962C8B-B14F-4D97-AF65-F5344CB8AC3E}">
        <p14:creationId xmlns:p14="http://schemas.microsoft.com/office/powerpoint/2010/main" val="352626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05015-F63B-2A31-D334-847340018EF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D8AA40-FDC0-6B36-4A9E-84625641D205}"/>
              </a:ext>
            </a:extLst>
          </p:cNvPr>
          <p:cNvSpPr>
            <a:spLocks noGrp="1"/>
          </p:cNvSpPr>
          <p:nvPr>
            <p:ph idx="1"/>
          </p:nvPr>
        </p:nvSpPr>
        <p:spPr>
          <a:solidFill>
            <a:schemeClr val="bg1"/>
          </a:solidFill>
          <a:ln>
            <a:solidFill>
              <a:srgbClr val="002060"/>
            </a:solidFill>
          </a:ln>
        </p:spPr>
        <p:txBody>
          <a:bodyPr>
            <a:normAutofit/>
          </a:bodyPr>
          <a:lstStyle/>
          <a:p>
            <a:r>
              <a:rPr lang="en-US" sz="2400" b="1" i="1" dirty="0">
                <a:solidFill>
                  <a:srgbClr val="002060"/>
                </a:solidFill>
                <a:latin typeface="Times New Roman" panose="02020603050405020304" pitchFamily="18" charset="0"/>
                <a:cs typeface="Times New Roman" panose="02020603050405020304" pitchFamily="18" charset="0"/>
              </a:rPr>
              <a:t>Students can:</a:t>
            </a:r>
            <a:endParaRPr lang="en-US" sz="2400" b="1" dirty="0">
              <a:solidFill>
                <a:srgbClr val="002060"/>
              </a:solidFill>
              <a:latin typeface="Times New Roman" panose="02020603050405020304" pitchFamily="18" charset="0"/>
              <a:cs typeface="Times New Roman" panose="02020603050405020304" pitchFamily="18" charset="0"/>
            </a:endParaRPr>
          </a:p>
          <a:p>
            <a:pPr lvl="1"/>
            <a:r>
              <a:rPr lang="en-US" sz="2400" dirty="0">
                <a:solidFill>
                  <a:schemeClr val="tx1"/>
                </a:solidFill>
                <a:latin typeface="Times New Roman" panose="02020603050405020304" pitchFamily="18" charset="0"/>
                <a:cs typeface="Times New Roman" panose="02020603050405020304" pitchFamily="18" charset="0"/>
              </a:rPr>
              <a:t>Explain the cause and effects of policy debates during Jeffersonian democracy from 1800-1817 </a:t>
            </a:r>
          </a:p>
          <a:p>
            <a:pPr lvl="1"/>
            <a:r>
              <a:rPr lang="en-US" sz="2400" dirty="0">
                <a:solidFill>
                  <a:schemeClr val="tx1"/>
                </a:solidFill>
                <a:latin typeface="Times New Roman" panose="02020603050405020304" pitchFamily="18" charset="0"/>
                <a:cs typeface="Times New Roman" panose="02020603050405020304" pitchFamily="18" charset="0"/>
              </a:rPr>
              <a:t>Explain the context in which the republic developed from 1800-1848</a:t>
            </a:r>
          </a:p>
          <a:p>
            <a:r>
              <a:rPr lang="en-US" sz="2400" b="1" dirty="0">
                <a:solidFill>
                  <a:schemeClr val="tx1"/>
                </a:solidFill>
                <a:latin typeface="Times New Roman" panose="02020603050405020304" pitchFamily="18" charset="0"/>
                <a:cs typeface="Times New Roman" panose="02020603050405020304" pitchFamily="18" charset="0"/>
              </a:rPr>
              <a:t>Agenda</a:t>
            </a:r>
          </a:p>
          <a:p>
            <a:pPr lvl="1"/>
            <a:r>
              <a:rPr lang="en-US" sz="2400" b="1" dirty="0">
                <a:solidFill>
                  <a:srgbClr val="002060"/>
                </a:solidFill>
                <a:latin typeface="Times New Roman" panose="02020603050405020304" pitchFamily="18" charset="0"/>
                <a:cs typeface="Times New Roman" panose="02020603050405020304" pitchFamily="18" charset="0"/>
              </a:rPr>
              <a:t>The Jefferson Impact</a:t>
            </a:r>
          </a:p>
          <a:p>
            <a:pPr lvl="1"/>
            <a:r>
              <a:rPr lang="en-US" sz="2400" b="1" dirty="0">
                <a:solidFill>
                  <a:srgbClr val="002060"/>
                </a:solidFill>
                <a:latin typeface="Times New Roman" panose="02020603050405020304" pitchFamily="18" charset="0"/>
                <a:cs typeface="Times New Roman" panose="02020603050405020304" pitchFamily="18" charset="0"/>
              </a:rPr>
              <a:t>Causes of War</a:t>
            </a:r>
          </a:p>
          <a:p>
            <a:pPr lvl="1"/>
            <a:r>
              <a:rPr lang="en-US" sz="2400" b="1" dirty="0">
                <a:solidFill>
                  <a:srgbClr val="002060"/>
                </a:solidFill>
                <a:latin typeface="Times New Roman" panose="02020603050405020304" pitchFamily="18" charset="0"/>
                <a:cs typeface="Times New Roman" panose="02020603050405020304" pitchFamily="18" charset="0"/>
              </a:rPr>
              <a:t>Perspective on War with England</a:t>
            </a:r>
          </a:p>
          <a:p>
            <a:r>
              <a:rPr lang="en-US" sz="2400" b="1" dirty="0">
                <a:solidFill>
                  <a:schemeClr val="tx1"/>
                </a:solidFill>
                <a:latin typeface="Times New Roman" panose="02020603050405020304" pitchFamily="18" charset="0"/>
                <a:cs typeface="Times New Roman" panose="02020603050405020304" pitchFamily="18" charset="0"/>
              </a:rPr>
              <a:t>Homework: </a:t>
            </a:r>
            <a:r>
              <a:rPr lang="en-US" sz="2400" b="1" dirty="0">
                <a:solidFill>
                  <a:srgbClr val="FF0000"/>
                </a:solidFill>
                <a:latin typeface="Times New Roman" panose="02020603050405020304" pitchFamily="18" charset="0"/>
                <a:cs typeface="Times New Roman" panose="02020603050405020304" pitchFamily="18" charset="0"/>
              </a:rPr>
              <a:t>War of 1812 Debate</a:t>
            </a:r>
          </a:p>
        </p:txBody>
      </p:sp>
      <p:sp>
        <p:nvSpPr>
          <p:cNvPr id="3" name="Title 2">
            <a:extLst>
              <a:ext uri="{FF2B5EF4-FFF2-40B4-BE49-F238E27FC236}">
                <a16:creationId xmlns:a16="http://schemas.microsoft.com/office/drawing/2014/main" id="{AD3DBA7E-6D92-8BD7-C7F2-C76A940AE4AE}"/>
              </a:ext>
            </a:extLst>
          </p:cNvPr>
          <p:cNvSpPr>
            <a:spLocks noGrp="1"/>
          </p:cNvSpPr>
          <p:nvPr>
            <p:ph type="title"/>
          </p:nvPr>
        </p:nvSpPr>
        <p:spPr>
          <a:xfrm>
            <a:off x="381000" y="152401"/>
            <a:ext cx="8381260" cy="1143000"/>
          </a:xfrm>
        </p:spPr>
        <p:txBody>
          <a:bodyPr/>
          <a:lstStyle/>
          <a:p>
            <a:pPr algn="l"/>
            <a:br>
              <a:rPr lang="en-US" sz="2000" i="1" dirty="0"/>
            </a:br>
            <a:r>
              <a:rPr lang="en-US" sz="1800" i="1" dirty="0">
                <a:solidFill>
                  <a:srgbClr val="FF0000"/>
                </a:solidFill>
                <a:latin typeface="Times New Roman" panose="02020603050405020304" pitchFamily="18" charset="0"/>
                <a:cs typeface="Times New Roman" panose="02020603050405020304" pitchFamily="18" charset="0"/>
              </a:rPr>
              <a:t>Essential Question:</a:t>
            </a:r>
            <a:r>
              <a:rPr lang="en-US" sz="1800" dirty="0">
                <a:latin typeface="Times New Roman" panose="02020603050405020304" pitchFamily="18" charset="0"/>
                <a:cs typeface="Times New Roman" panose="02020603050405020304" pitchFamily="18" charset="0"/>
              </a:rPr>
              <a:t> How did political ideological change transform public policy during Jeffersonian democracy?</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9642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Constitutional Republic</a:t>
            </a:r>
          </a:p>
        </p:txBody>
      </p:sp>
      <p:sp>
        <p:nvSpPr>
          <p:cNvPr id="6" name="Content Placeholder 5">
            <a:extLst>
              <a:ext uri="{FF2B5EF4-FFF2-40B4-BE49-F238E27FC236}">
                <a16:creationId xmlns:a16="http://schemas.microsoft.com/office/drawing/2014/main" id="{59B90B82-78B9-1328-6771-1AC5A629F0B1}"/>
              </a:ext>
            </a:extLst>
          </p:cNvPr>
          <p:cNvSpPr>
            <a:spLocks noGrp="1"/>
          </p:cNvSpPr>
          <p:nvPr>
            <p:ph idx="1"/>
          </p:nvPr>
        </p:nvSpPr>
        <p:spPr>
          <a:xfrm>
            <a:off x="381000" y="1752600"/>
            <a:ext cx="8407893" cy="4407408"/>
          </a:xfrm>
          <a:solidFill>
            <a:schemeClr val="bg1"/>
          </a:solidFill>
          <a:ln>
            <a:solidFill>
              <a:schemeClr val="tx1"/>
            </a:solidFill>
          </a:ln>
        </p:spPr>
        <p:txBody>
          <a:bodyPr>
            <a:normAutofit/>
          </a:bodyPr>
          <a:lstStyle/>
          <a:p>
            <a:pPr marL="45720" indent="0">
              <a:buNone/>
            </a:pPr>
            <a:r>
              <a:rPr lang="en-US" sz="2400" dirty="0">
                <a:solidFill>
                  <a:schemeClr val="tx1"/>
                </a:solidFill>
                <a:latin typeface="Times" panose="02020603050405020304" pitchFamily="18" charset="0"/>
                <a:cs typeface="Times" panose="02020603050405020304" pitchFamily="18" charset="0"/>
              </a:rPr>
              <a:t>Evaluate how Jeffersonian Democracy has transformed the United States.  Choose </a:t>
            </a:r>
            <a:r>
              <a:rPr lang="en-US" sz="2400" b="1" u="sng" dirty="0">
                <a:solidFill>
                  <a:schemeClr val="tx1"/>
                </a:solidFill>
                <a:latin typeface="Times" panose="02020603050405020304" pitchFamily="18" charset="0"/>
                <a:cs typeface="Times" panose="02020603050405020304" pitchFamily="18" charset="0"/>
              </a:rPr>
              <a:t>THREE</a:t>
            </a:r>
            <a:r>
              <a:rPr lang="en-US" sz="2400" dirty="0">
                <a:solidFill>
                  <a:schemeClr val="tx1"/>
                </a:solidFill>
                <a:latin typeface="Times" panose="02020603050405020304" pitchFamily="18" charset="0"/>
                <a:cs typeface="Times" panose="02020603050405020304" pitchFamily="18" charset="0"/>
              </a:rPr>
              <a:t> of the following and explain how they impacted the development of the U.S.</a:t>
            </a:r>
          </a:p>
          <a:p>
            <a:r>
              <a:rPr lang="en-US" sz="2400" b="1" dirty="0">
                <a:solidFill>
                  <a:srgbClr val="002060"/>
                </a:solidFill>
                <a:latin typeface="Times" panose="02020603050405020304" pitchFamily="18" charset="0"/>
                <a:cs typeface="Times" panose="02020603050405020304" pitchFamily="18" charset="0"/>
              </a:rPr>
              <a:t>Louisiana Purchase</a:t>
            </a:r>
          </a:p>
          <a:p>
            <a:r>
              <a:rPr lang="en-US" sz="2400" b="1" dirty="0">
                <a:solidFill>
                  <a:srgbClr val="002060"/>
                </a:solidFill>
                <a:latin typeface="Times" panose="02020603050405020304" pitchFamily="18" charset="0"/>
                <a:cs typeface="Times" panose="02020603050405020304" pitchFamily="18" charset="0"/>
              </a:rPr>
              <a:t>Embargo Act</a:t>
            </a:r>
          </a:p>
          <a:p>
            <a:r>
              <a:rPr lang="en-US" sz="2400" b="1" dirty="0">
                <a:solidFill>
                  <a:srgbClr val="002060"/>
                </a:solidFill>
                <a:latin typeface="Times" panose="02020603050405020304" pitchFamily="18" charset="0"/>
                <a:cs typeface="Times" panose="02020603050405020304" pitchFamily="18" charset="0"/>
              </a:rPr>
              <a:t>Midnight Judges </a:t>
            </a:r>
          </a:p>
          <a:p>
            <a:r>
              <a:rPr lang="en-US" sz="2400" b="1" dirty="0">
                <a:solidFill>
                  <a:srgbClr val="002060"/>
                </a:solidFill>
                <a:latin typeface="Times" panose="02020603050405020304" pitchFamily="18" charset="0"/>
                <a:cs typeface="Times" panose="02020603050405020304" pitchFamily="18" charset="0"/>
              </a:rPr>
              <a:t>Marbury v. Madison</a:t>
            </a:r>
          </a:p>
          <a:p>
            <a:r>
              <a:rPr lang="en-US" sz="2400" b="1" dirty="0">
                <a:solidFill>
                  <a:srgbClr val="002060"/>
                </a:solidFill>
                <a:latin typeface="Times" panose="02020603050405020304" pitchFamily="18" charset="0"/>
                <a:cs typeface="Times" panose="02020603050405020304" pitchFamily="18" charset="0"/>
              </a:rPr>
              <a:t>The Gallatin Plan</a:t>
            </a:r>
          </a:p>
          <a:p>
            <a:r>
              <a:rPr lang="en-US" sz="2400" b="1" dirty="0">
                <a:solidFill>
                  <a:srgbClr val="002060"/>
                </a:solidFill>
                <a:latin typeface="Times" panose="02020603050405020304" pitchFamily="18" charset="0"/>
                <a:cs typeface="Times" panose="02020603050405020304" pitchFamily="18" charset="0"/>
              </a:rPr>
              <a:t>Revolution of 1800</a:t>
            </a:r>
          </a:p>
          <a:p>
            <a:r>
              <a:rPr lang="en-US" sz="2400" b="1" dirty="0">
                <a:solidFill>
                  <a:srgbClr val="002060"/>
                </a:solidFill>
                <a:latin typeface="Times" panose="02020603050405020304" pitchFamily="18" charset="0"/>
                <a:cs typeface="Times" panose="02020603050405020304" pitchFamily="18" charset="0"/>
              </a:rPr>
              <a:t>Judicial Impeachments </a:t>
            </a:r>
          </a:p>
          <a:p>
            <a:endParaRPr lang="en-US" sz="2400" dirty="0">
              <a:latin typeface="Times" panose="02020603050405020304" pitchFamily="18" charset="0"/>
              <a:cs typeface="Times" panose="02020603050405020304" pitchFamily="18" charset="0"/>
            </a:endParaRPr>
          </a:p>
          <a:p>
            <a:endParaRPr lang="en-US" sz="2400" dirty="0">
              <a:latin typeface="Times" panose="02020603050405020304" pitchFamily="18" charset="0"/>
              <a:cs typeface="Times" panose="02020603050405020304" pitchFamily="18" charset="0"/>
            </a:endParaRPr>
          </a:p>
        </p:txBody>
      </p:sp>
      <p:pic>
        <p:nvPicPr>
          <p:cNvPr id="8" name="Picture 7">
            <a:extLst>
              <a:ext uri="{FF2B5EF4-FFF2-40B4-BE49-F238E27FC236}">
                <a16:creationId xmlns:a16="http://schemas.microsoft.com/office/drawing/2014/main" id="{76DAEF3E-39FA-1973-750F-FA226CD905DC}"/>
              </a:ext>
            </a:extLst>
          </p:cNvPr>
          <p:cNvPicPr>
            <a:picLocks noChangeAspect="1"/>
          </p:cNvPicPr>
          <p:nvPr/>
        </p:nvPicPr>
        <p:blipFill>
          <a:blip r:embed="rId3"/>
          <a:stretch>
            <a:fillRect/>
          </a:stretch>
        </p:blipFill>
        <p:spPr>
          <a:xfrm>
            <a:off x="6324600" y="4648200"/>
            <a:ext cx="1485900" cy="1948348"/>
          </a:xfrm>
          <a:prstGeom prst="rect">
            <a:avLst/>
          </a:prstGeom>
        </p:spPr>
      </p:pic>
      <p:sp>
        <p:nvSpPr>
          <p:cNvPr id="9" name="Thought Bubble: Cloud 8">
            <a:extLst>
              <a:ext uri="{FF2B5EF4-FFF2-40B4-BE49-F238E27FC236}">
                <a16:creationId xmlns:a16="http://schemas.microsoft.com/office/drawing/2014/main" id="{FEBC59ED-FEAA-8701-8DC2-455C92A9F35F}"/>
              </a:ext>
            </a:extLst>
          </p:cNvPr>
          <p:cNvSpPr/>
          <p:nvPr/>
        </p:nvSpPr>
        <p:spPr>
          <a:xfrm>
            <a:off x="6781800" y="3173913"/>
            <a:ext cx="2133600" cy="1855287"/>
          </a:xfrm>
          <a:prstGeom prst="cloudCallout">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Democrat-Republican </a:t>
            </a:r>
            <a:r>
              <a:rPr lang="en-US">
                <a:solidFill>
                  <a:schemeClr val="tx1"/>
                </a:solidFill>
                <a:latin typeface="Times New Roman" panose="02020603050405020304" pitchFamily="18" charset="0"/>
                <a:cs typeface="Times New Roman" panose="02020603050405020304" pitchFamily="18" charset="0"/>
              </a:rPr>
              <a:t>or Federalist?</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4610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F77A9F-17E2-8658-3656-362686A202EA}"/>
              </a:ext>
            </a:extLst>
          </p:cNvPr>
          <p:cNvSpPr>
            <a:spLocks noGrp="1"/>
          </p:cNvSpPr>
          <p:nvPr>
            <p:ph idx="1"/>
          </p:nvPr>
        </p:nvSpPr>
        <p:spPr>
          <a:solidFill>
            <a:schemeClr val="bg1"/>
          </a:solidFill>
          <a:ln>
            <a:solidFill>
              <a:srgbClr val="002060"/>
            </a:solidFill>
          </a:ln>
        </p:spPr>
        <p:txBody>
          <a:bodyPr>
            <a:normAutofit fontScale="92500" lnSpcReduction="10000"/>
          </a:bodyPr>
          <a:lstStyle/>
          <a:p>
            <a:pPr marL="45720" indent="0">
              <a:buNone/>
            </a:pPr>
            <a:r>
              <a:rPr lang="en-US" sz="2400" dirty="0">
                <a:solidFill>
                  <a:schemeClr val="tx1">
                    <a:lumMod val="95000"/>
                    <a:lumOff val="5000"/>
                  </a:schemeClr>
                </a:solidFill>
                <a:latin typeface="Times" panose="02020603050405020304" pitchFamily="18" charset="0"/>
                <a:cs typeface="Times" panose="02020603050405020304" pitchFamily="18" charset="0"/>
              </a:rPr>
              <a:t>Writing HIPP statements</a:t>
            </a:r>
          </a:p>
          <a:p>
            <a:pPr>
              <a:buFontTx/>
              <a:buChar char="-"/>
            </a:pPr>
            <a:r>
              <a:rPr lang="en-US" sz="2400" b="1" dirty="0">
                <a:solidFill>
                  <a:srgbClr val="FF0000"/>
                </a:solidFill>
                <a:latin typeface="Times" panose="02020603050405020304" pitchFamily="18" charset="0"/>
                <a:cs typeface="Times" panose="02020603050405020304" pitchFamily="18" charset="0"/>
              </a:rPr>
              <a:t>Words to avoid</a:t>
            </a:r>
            <a:r>
              <a:rPr lang="en-US" sz="2400" dirty="0">
                <a:solidFill>
                  <a:schemeClr val="tx1">
                    <a:lumMod val="95000"/>
                    <a:lumOff val="5000"/>
                  </a:schemeClr>
                </a:solidFill>
                <a:latin typeface="Times" panose="02020603050405020304" pitchFamily="18" charset="0"/>
                <a:cs typeface="Times" panose="02020603050405020304" pitchFamily="18" charset="0"/>
              </a:rPr>
              <a:t>: “in the document” (Any part of HIPP – The Contextualization)</a:t>
            </a:r>
          </a:p>
          <a:p>
            <a:pPr marL="45720" indent="0">
              <a:buNone/>
            </a:pPr>
            <a:endParaRPr lang="en-US" sz="2400" dirty="0">
              <a:solidFill>
                <a:schemeClr val="tx1">
                  <a:lumMod val="95000"/>
                  <a:lumOff val="5000"/>
                </a:schemeClr>
              </a:solidFill>
              <a:latin typeface="Times" panose="02020603050405020304" pitchFamily="18" charset="0"/>
              <a:cs typeface="Times" panose="02020603050405020304" pitchFamily="18" charset="0"/>
            </a:endParaRPr>
          </a:p>
          <a:p>
            <a:pPr marL="45720" indent="0">
              <a:buNone/>
            </a:pPr>
            <a:r>
              <a:rPr lang="en-US" sz="2400" dirty="0">
                <a:solidFill>
                  <a:schemeClr val="tx1">
                    <a:lumMod val="95000"/>
                    <a:lumOff val="5000"/>
                  </a:schemeClr>
                </a:solidFill>
                <a:latin typeface="Times" panose="02020603050405020304" pitchFamily="18" charset="0"/>
                <a:cs typeface="Times" panose="02020603050405020304" pitchFamily="18" charset="0"/>
              </a:rPr>
              <a:t>Ways around</a:t>
            </a:r>
          </a:p>
          <a:p>
            <a:pPr marL="45720" indent="0">
              <a:buNone/>
            </a:pPr>
            <a:r>
              <a:rPr lang="en-US" sz="2400" b="1" dirty="0">
                <a:solidFill>
                  <a:srgbClr val="002060"/>
                </a:solidFill>
                <a:latin typeface="Times" panose="02020603050405020304" pitchFamily="18" charset="0"/>
                <a:cs typeface="Times" panose="02020603050405020304" pitchFamily="18" charset="0"/>
              </a:rPr>
              <a:t>In Jeffersons Letter to John Breckinridge in 1803</a:t>
            </a:r>
          </a:p>
          <a:p>
            <a:pPr marL="45720" indent="0">
              <a:buNone/>
            </a:pPr>
            <a:endParaRPr lang="en-US" sz="2400" dirty="0">
              <a:solidFill>
                <a:schemeClr val="tx1">
                  <a:lumMod val="95000"/>
                  <a:lumOff val="5000"/>
                </a:schemeClr>
              </a:solidFill>
              <a:latin typeface="Times" panose="02020603050405020304" pitchFamily="18" charset="0"/>
              <a:cs typeface="Times" panose="02020603050405020304" pitchFamily="18" charset="0"/>
            </a:endParaRPr>
          </a:p>
          <a:p>
            <a:pPr marL="45720" indent="0">
              <a:buNone/>
            </a:pPr>
            <a:r>
              <a:rPr lang="en-US" sz="2400" dirty="0">
                <a:solidFill>
                  <a:schemeClr val="tx1">
                    <a:lumMod val="95000"/>
                    <a:lumOff val="5000"/>
                  </a:schemeClr>
                </a:solidFill>
                <a:latin typeface="Times" panose="02020603050405020304" pitchFamily="18" charset="0"/>
                <a:cs typeface="Times" panose="02020603050405020304" pitchFamily="18" charset="0"/>
              </a:rPr>
              <a:t>Make sure your document actually explains the document.</a:t>
            </a:r>
          </a:p>
          <a:p>
            <a:pPr>
              <a:buFontTx/>
              <a:buChar char="-"/>
            </a:pPr>
            <a:r>
              <a:rPr lang="en-US" sz="2400" dirty="0">
                <a:solidFill>
                  <a:schemeClr val="tx1">
                    <a:lumMod val="95000"/>
                    <a:lumOff val="5000"/>
                  </a:schemeClr>
                </a:solidFill>
                <a:latin typeface="Times" panose="02020603050405020304" pitchFamily="18" charset="0"/>
                <a:cs typeface="Times" panose="02020603050405020304" pitchFamily="18" charset="0"/>
              </a:rPr>
              <a:t>Louisiana Purchase </a:t>
            </a:r>
          </a:p>
          <a:p>
            <a:pPr>
              <a:buFontTx/>
              <a:buChar char="-"/>
            </a:pPr>
            <a:r>
              <a:rPr lang="en-US" sz="2400" dirty="0">
                <a:solidFill>
                  <a:schemeClr val="tx1">
                    <a:lumMod val="95000"/>
                    <a:lumOff val="5000"/>
                  </a:schemeClr>
                </a:solidFill>
                <a:latin typeface="Times" panose="02020603050405020304" pitchFamily="18" charset="0"/>
                <a:cs typeface="Times" panose="02020603050405020304" pitchFamily="18" charset="0"/>
              </a:rPr>
              <a:t>Loose Constructionism </a:t>
            </a:r>
          </a:p>
          <a:p>
            <a:pPr>
              <a:buFontTx/>
              <a:buChar char="-"/>
            </a:pPr>
            <a:r>
              <a:rPr lang="en-US" sz="2400" dirty="0">
                <a:solidFill>
                  <a:schemeClr val="tx1">
                    <a:lumMod val="95000"/>
                    <a:lumOff val="5000"/>
                  </a:schemeClr>
                </a:solidFill>
                <a:latin typeface="Times" panose="02020603050405020304" pitchFamily="18" charset="0"/>
                <a:cs typeface="Times" panose="02020603050405020304" pitchFamily="18" charset="0"/>
              </a:rPr>
              <a:t>Amending the Constitution to allow him to purchase the Louisiana territory </a:t>
            </a:r>
          </a:p>
        </p:txBody>
      </p:sp>
      <p:sp>
        <p:nvSpPr>
          <p:cNvPr id="3" name="Title 2">
            <a:extLst>
              <a:ext uri="{FF2B5EF4-FFF2-40B4-BE49-F238E27FC236}">
                <a16:creationId xmlns:a16="http://schemas.microsoft.com/office/drawing/2014/main" id="{AD1769F9-C930-E6B0-E431-D3BCCB3CB33E}"/>
              </a:ext>
            </a:extLst>
          </p:cNvPr>
          <p:cNvSpPr>
            <a:spLocks noGrp="1"/>
          </p:cNvSpPr>
          <p:nvPr>
            <p:ph type="title"/>
          </p:nvPr>
        </p:nvSpPr>
        <p:spPr/>
        <p:txBody>
          <a:bodyPr/>
          <a:lstStyle/>
          <a:p>
            <a:r>
              <a:rPr lang="en-US" dirty="0"/>
              <a:t>HIPP Statements</a:t>
            </a:r>
          </a:p>
        </p:txBody>
      </p:sp>
    </p:spTree>
    <p:extLst>
      <p:ext uri="{BB962C8B-B14F-4D97-AF65-F5344CB8AC3E}">
        <p14:creationId xmlns:p14="http://schemas.microsoft.com/office/powerpoint/2010/main" val="1928287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0" y="1828800"/>
            <a:ext cx="2857500" cy="1676400"/>
          </a:xfrm>
        </p:spPr>
      </p:pic>
      <p:sp>
        <p:nvSpPr>
          <p:cNvPr id="3" name="Title 2"/>
          <p:cNvSpPr>
            <a:spLocks noGrp="1"/>
          </p:cNvSpPr>
          <p:nvPr>
            <p:ph type="title"/>
          </p:nvPr>
        </p:nvSpPr>
        <p:spPr>
          <a:xfrm>
            <a:off x="381000" y="355847"/>
            <a:ext cx="8381260" cy="710953"/>
          </a:xfrm>
        </p:spPr>
        <p:txBody>
          <a:bodyPr/>
          <a:lstStyle/>
          <a:p>
            <a:r>
              <a:rPr lang="en-US" dirty="0"/>
              <a:t>Factors for the War of 1812</a:t>
            </a:r>
          </a:p>
        </p:txBody>
      </p:sp>
      <p:sp>
        <p:nvSpPr>
          <p:cNvPr id="5" name="Rectangle 4"/>
          <p:cNvSpPr/>
          <p:nvPr/>
        </p:nvSpPr>
        <p:spPr>
          <a:xfrm>
            <a:off x="652620" y="3681046"/>
            <a:ext cx="1676400" cy="762000"/>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Trade</a:t>
            </a:r>
          </a:p>
        </p:txBody>
      </p:sp>
      <p:sp>
        <p:nvSpPr>
          <p:cNvPr id="6" name="Rectangle 5"/>
          <p:cNvSpPr/>
          <p:nvPr/>
        </p:nvSpPr>
        <p:spPr>
          <a:xfrm>
            <a:off x="2573739" y="4038600"/>
            <a:ext cx="1844396" cy="762000"/>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Nationalism</a:t>
            </a:r>
          </a:p>
        </p:txBody>
      </p:sp>
      <p:sp>
        <p:nvSpPr>
          <p:cNvPr id="7" name="Rectangle 6"/>
          <p:cNvSpPr/>
          <p:nvPr/>
        </p:nvSpPr>
        <p:spPr>
          <a:xfrm>
            <a:off x="4616485" y="4038600"/>
            <a:ext cx="1844396" cy="990600"/>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Western Expansion</a:t>
            </a:r>
          </a:p>
        </p:txBody>
      </p:sp>
      <p:sp>
        <p:nvSpPr>
          <p:cNvPr id="8" name="Rectangle 7"/>
          <p:cNvSpPr/>
          <p:nvPr/>
        </p:nvSpPr>
        <p:spPr>
          <a:xfrm>
            <a:off x="6814980" y="3681046"/>
            <a:ext cx="1676400" cy="762000"/>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Neutrality</a:t>
            </a:r>
          </a:p>
        </p:txBody>
      </p:sp>
      <p:sp>
        <p:nvSpPr>
          <p:cNvPr id="9" name="Down Arrow 8"/>
          <p:cNvSpPr/>
          <p:nvPr/>
        </p:nvSpPr>
        <p:spPr>
          <a:xfrm>
            <a:off x="3323734" y="3505200"/>
            <a:ext cx="382465" cy="457200"/>
          </a:xfrm>
          <a:prstGeom prst="down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310298" y="3512284"/>
            <a:ext cx="382465" cy="457200"/>
          </a:xfrm>
          <a:prstGeom prst="down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3787563">
            <a:off x="2396893" y="3090820"/>
            <a:ext cx="382465" cy="457200"/>
          </a:xfrm>
          <a:prstGeom prst="down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8504812">
            <a:off x="6113061" y="3128709"/>
            <a:ext cx="382465" cy="457200"/>
          </a:xfrm>
          <a:prstGeom prst="downArrow">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F5D0743-697B-4C60-A4E9-ED767EB8A454}"/>
              </a:ext>
            </a:extLst>
          </p:cNvPr>
          <p:cNvSpPr/>
          <p:nvPr/>
        </p:nvSpPr>
        <p:spPr>
          <a:xfrm>
            <a:off x="381000" y="5562600"/>
            <a:ext cx="8381260" cy="76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Construct a SHE statement that explains how each of the above items were contributing causes of the War of 1812.</a:t>
            </a:r>
          </a:p>
        </p:txBody>
      </p:sp>
    </p:spTree>
    <p:extLst>
      <p:ext uri="{BB962C8B-B14F-4D97-AF65-F5344CB8AC3E}">
        <p14:creationId xmlns:p14="http://schemas.microsoft.com/office/powerpoint/2010/main" val="627894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1"/>
          </a:solidFill>
          <a:ln>
            <a:solidFill>
              <a:srgbClr val="7030A0"/>
            </a:solidFill>
          </a:ln>
        </p:spPr>
        <p:txBody>
          <a:bodyPr>
            <a:normAutofit/>
          </a:bodyPr>
          <a:lstStyle/>
          <a:p>
            <a:r>
              <a:rPr lang="en-US" sz="2400" b="1" dirty="0">
                <a:solidFill>
                  <a:srgbClr val="002060"/>
                </a:solidFill>
              </a:rPr>
              <a:t>Napoleonic War</a:t>
            </a:r>
            <a:r>
              <a:rPr lang="en-US" sz="2400" dirty="0"/>
              <a:t>: England in all out war with France</a:t>
            </a:r>
          </a:p>
          <a:p>
            <a:r>
              <a:rPr lang="en-US" sz="2400" dirty="0"/>
              <a:t>Factors:</a:t>
            </a:r>
          </a:p>
          <a:p>
            <a:pPr lvl="1"/>
            <a:r>
              <a:rPr lang="en-US" sz="2200" b="1" dirty="0">
                <a:solidFill>
                  <a:srgbClr val="002060"/>
                </a:solidFill>
              </a:rPr>
              <a:t>Impressment</a:t>
            </a:r>
            <a:r>
              <a:rPr lang="en-US" sz="2200" dirty="0"/>
              <a:t>: need sailors to fight (</a:t>
            </a:r>
            <a:r>
              <a:rPr lang="en-US" sz="2200" b="1" dirty="0">
                <a:solidFill>
                  <a:srgbClr val="FF0000"/>
                </a:solidFill>
              </a:rPr>
              <a:t>Chesapeake and Leopold Incident</a:t>
            </a:r>
            <a:r>
              <a:rPr lang="en-US" sz="2200" dirty="0"/>
              <a:t>)</a:t>
            </a:r>
          </a:p>
          <a:p>
            <a:pPr lvl="1"/>
            <a:r>
              <a:rPr lang="en-US" sz="2200" b="1" dirty="0">
                <a:solidFill>
                  <a:srgbClr val="002060"/>
                </a:solidFill>
              </a:rPr>
              <a:t>Orders of Council</a:t>
            </a:r>
            <a:r>
              <a:rPr lang="en-US" sz="2200" dirty="0"/>
              <a:t>: Maintain trade supremacy (stop American </a:t>
            </a:r>
            <a:r>
              <a:rPr lang="en-US" sz="2200" b="1" dirty="0">
                <a:solidFill>
                  <a:srgbClr val="002060"/>
                </a:solidFill>
              </a:rPr>
              <a:t>re-exporting</a:t>
            </a:r>
            <a:r>
              <a:rPr lang="en-US" sz="2200" dirty="0"/>
              <a:t> in the West Indies)</a:t>
            </a:r>
          </a:p>
        </p:txBody>
      </p:sp>
      <p:sp>
        <p:nvSpPr>
          <p:cNvPr id="3" name="Title 2"/>
          <p:cNvSpPr>
            <a:spLocks noGrp="1"/>
          </p:cNvSpPr>
          <p:nvPr>
            <p:ph type="title"/>
          </p:nvPr>
        </p:nvSpPr>
        <p:spPr/>
        <p:txBody>
          <a:bodyPr/>
          <a:lstStyle/>
          <a:p>
            <a:r>
              <a:rPr lang="en-US" dirty="0"/>
              <a:t>Trade</a:t>
            </a:r>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4114800"/>
            <a:ext cx="7162800" cy="2514600"/>
          </a:xfrm>
          <a:prstGeom prst="rect">
            <a:avLst/>
          </a:prstGeom>
          <a:ln>
            <a:solidFill>
              <a:srgbClr val="C00000"/>
            </a:solidFill>
          </a:ln>
        </p:spPr>
      </p:pic>
    </p:spTree>
    <p:extLst>
      <p:ext uri="{BB962C8B-B14F-4D97-AF65-F5344CB8AC3E}">
        <p14:creationId xmlns:p14="http://schemas.microsoft.com/office/powerpoint/2010/main" val="4290234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670EC3-771E-3848-8C31-219601E86BCB}"/>
              </a:ext>
            </a:extLst>
          </p:cNvPr>
          <p:cNvSpPr>
            <a:spLocks noGrp="1"/>
          </p:cNvSpPr>
          <p:nvPr>
            <p:ph idx="1"/>
          </p:nvPr>
        </p:nvSpPr>
        <p:spPr>
          <a:solidFill>
            <a:schemeClr val="bg1"/>
          </a:solidFill>
        </p:spPr>
        <p:txBody>
          <a:bodyPr/>
          <a:lstStyle/>
          <a:p>
            <a:r>
              <a:rPr lang="en-US" dirty="0"/>
              <a:t>History Repeats</a:t>
            </a:r>
          </a:p>
        </p:txBody>
      </p:sp>
      <p:sp>
        <p:nvSpPr>
          <p:cNvPr id="3" name="Title 2">
            <a:extLst>
              <a:ext uri="{FF2B5EF4-FFF2-40B4-BE49-F238E27FC236}">
                <a16:creationId xmlns:a16="http://schemas.microsoft.com/office/drawing/2014/main" id="{B96F3401-C669-924F-915B-A040E40A7EB1}"/>
              </a:ext>
            </a:extLst>
          </p:cNvPr>
          <p:cNvSpPr>
            <a:spLocks noGrp="1"/>
          </p:cNvSpPr>
          <p:nvPr>
            <p:ph type="title"/>
          </p:nvPr>
        </p:nvSpPr>
        <p:spPr/>
        <p:txBody>
          <a:bodyPr/>
          <a:lstStyle/>
          <a:p>
            <a:r>
              <a:rPr lang="en-US" dirty="0"/>
              <a:t>Election 2020</a:t>
            </a:r>
          </a:p>
        </p:txBody>
      </p:sp>
      <p:pic>
        <p:nvPicPr>
          <p:cNvPr id="4" name="Picture 3">
            <a:extLst>
              <a:ext uri="{FF2B5EF4-FFF2-40B4-BE49-F238E27FC236}">
                <a16:creationId xmlns:a16="http://schemas.microsoft.com/office/drawing/2014/main" id="{11F0FFC9-E6CE-BD4F-8F98-9C4D3C3AA79C}"/>
              </a:ext>
            </a:extLst>
          </p:cNvPr>
          <p:cNvPicPr>
            <a:picLocks noChangeAspect="1"/>
          </p:cNvPicPr>
          <p:nvPr/>
        </p:nvPicPr>
        <p:blipFill>
          <a:blip r:embed="rId2"/>
          <a:stretch>
            <a:fillRect/>
          </a:stretch>
        </p:blipFill>
        <p:spPr>
          <a:xfrm>
            <a:off x="2819399" y="1343397"/>
            <a:ext cx="6323861" cy="2743200"/>
          </a:xfrm>
          <a:prstGeom prst="rect">
            <a:avLst/>
          </a:prstGeom>
          <a:ln>
            <a:solidFill>
              <a:srgbClr val="002060"/>
            </a:solidFill>
          </a:ln>
        </p:spPr>
      </p:pic>
      <p:pic>
        <p:nvPicPr>
          <p:cNvPr id="5" name="Picture 4">
            <a:extLst>
              <a:ext uri="{FF2B5EF4-FFF2-40B4-BE49-F238E27FC236}">
                <a16:creationId xmlns:a16="http://schemas.microsoft.com/office/drawing/2014/main" id="{883867D3-9852-C040-89BC-CA40479C1277}"/>
              </a:ext>
            </a:extLst>
          </p:cNvPr>
          <p:cNvPicPr>
            <a:picLocks noChangeAspect="1"/>
          </p:cNvPicPr>
          <p:nvPr/>
        </p:nvPicPr>
        <p:blipFill>
          <a:blip r:embed="rId3"/>
          <a:stretch>
            <a:fillRect/>
          </a:stretch>
        </p:blipFill>
        <p:spPr>
          <a:xfrm>
            <a:off x="914399" y="2600949"/>
            <a:ext cx="1371600" cy="1651000"/>
          </a:xfrm>
          <a:prstGeom prst="rect">
            <a:avLst/>
          </a:prstGeom>
        </p:spPr>
      </p:pic>
      <p:sp>
        <p:nvSpPr>
          <p:cNvPr id="6" name="Rectangle 5">
            <a:extLst>
              <a:ext uri="{FF2B5EF4-FFF2-40B4-BE49-F238E27FC236}">
                <a16:creationId xmlns:a16="http://schemas.microsoft.com/office/drawing/2014/main" id="{020CD1F7-8050-DC44-AA3F-DD32905A1A1B}"/>
              </a:ext>
            </a:extLst>
          </p:cNvPr>
          <p:cNvSpPr/>
          <p:nvPr/>
        </p:nvSpPr>
        <p:spPr>
          <a:xfrm>
            <a:off x="838200" y="4644100"/>
            <a:ext cx="8077200" cy="18580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“To those who voted for President Trump, I understand your disappointment tonight. I’ve lost a couple of elections myself,” “But now, let’s give each other a chance. It’s time to put away the harsh rhetoric. To lower the temperature. To see each other again.” “To listen to each other again. To make progress, we must stop treating our opponents as our enemy. We are not enemies. We are Americans.”</a:t>
            </a:r>
          </a:p>
          <a:p>
            <a:r>
              <a:rPr lang="en-US" dirty="0"/>
              <a:t>	- President Elect Joe Biden, 11/7/20</a:t>
            </a:r>
          </a:p>
        </p:txBody>
      </p:sp>
    </p:spTree>
    <p:extLst>
      <p:ext uri="{BB962C8B-B14F-4D97-AF65-F5344CB8AC3E}">
        <p14:creationId xmlns:p14="http://schemas.microsoft.com/office/powerpoint/2010/main" val="18655123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Growth of the American Economy</a:t>
            </a:r>
          </a:p>
        </p:txBody>
      </p:sp>
      <p:sp>
        <p:nvSpPr>
          <p:cNvPr id="5" name="Rectangle 4"/>
          <p:cNvSpPr/>
          <p:nvPr/>
        </p:nvSpPr>
        <p:spPr>
          <a:xfrm>
            <a:off x="228600" y="2057399"/>
            <a:ext cx="4648200" cy="3900121"/>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a:p>
            <a:pPr algn="ctr"/>
            <a:r>
              <a:rPr lang="en-US" sz="2200" dirty="0">
                <a:solidFill>
                  <a:schemeClr val="tx1"/>
                </a:solidFill>
                <a:latin typeface="Times New Roman" panose="02020603050405020304" pitchFamily="18" charset="0"/>
                <a:cs typeface="Times New Roman" panose="02020603050405020304" pitchFamily="18" charset="0"/>
              </a:rPr>
              <a:t>Trade: US challenging England’s trade</a:t>
            </a:r>
          </a:p>
          <a:p>
            <a:pPr marL="342900" indent="-342900">
              <a:buFont typeface="Arial" panose="020B0604020202020204" pitchFamily="34" charset="0"/>
              <a:buChar char="•"/>
            </a:pPr>
            <a:r>
              <a:rPr lang="en-US" sz="2200" b="1" u="sng" dirty="0">
                <a:solidFill>
                  <a:srgbClr val="FF0000"/>
                </a:solidFill>
                <a:latin typeface="Times New Roman" panose="02020603050405020304" pitchFamily="18" charset="0"/>
                <a:cs typeface="Times New Roman" panose="02020603050405020304" pitchFamily="18" charset="0"/>
              </a:rPr>
              <a:t>Impressment</a:t>
            </a:r>
            <a:r>
              <a:rPr lang="en-US" sz="2200" u="sng" dirty="0">
                <a:solidFill>
                  <a:srgbClr val="FF0000"/>
                </a:solidFill>
                <a:latin typeface="Times New Roman" panose="02020603050405020304" pitchFamily="18" charset="0"/>
                <a:cs typeface="Times New Roman" panose="02020603050405020304" pitchFamily="18" charset="0"/>
              </a:rPr>
              <a:t>  </a:t>
            </a:r>
            <a:r>
              <a:rPr lang="en-US" sz="2200" b="1" u="sng" dirty="0">
                <a:solidFill>
                  <a:srgbClr val="FF0000"/>
                </a:solidFill>
                <a:latin typeface="Times New Roman" panose="02020603050405020304" pitchFamily="18" charset="0"/>
                <a:cs typeface="Times New Roman" panose="02020603050405020304" pitchFamily="18" charset="0"/>
              </a:rPr>
              <a:t>&amp; the Orders of Council</a:t>
            </a:r>
            <a:r>
              <a:rPr lang="en-US" sz="2200" u="sng" dirty="0">
                <a:solidFill>
                  <a:srgbClr val="FF0000"/>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(Napoleonic Wars)</a:t>
            </a:r>
          </a:p>
          <a:p>
            <a:pPr marL="342900" indent="-342900">
              <a:buFont typeface="Arial" panose="020B0604020202020204" pitchFamily="34" charset="0"/>
              <a:buChar char="•"/>
            </a:pPr>
            <a:r>
              <a:rPr lang="en-US" sz="2200" b="1" u="sng" dirty="0">
                <a:solidFill>
                  <a:srgbClr val="002060"/>
                </a:solidFill>
                <a:latin typeface="Times New Roman" panose="02020603050405020304" pitchFamily="18" charset="0"/>
                <a:cs typeface="Times New Roman" panose="02020603050405020304" pitchFamily="18" charset="0"/>
              </a:rPr>
              <a:t>Embargo Act of 1807 </a:t>
            </a:r>
            <a:r>
              <a:rPr lang="en-US" sz="2200" dirty="0">
                <a:solidFill>
                  <a:schemeClr val="tx1"/>
                </a:solidFill>
                <a:latin typeface="Times New Roman" panose="02020603050405020304" pitchFamily="18" charset="0"/>
                <a:cs typeface="Times New Roman" panose="02020603050405020304" pitchFamily="18" charset="0"/>
              </a:rPr>
              <a:t>(</a:t>
            </a:r>
            <a:r>
              <a:rPr lang="en-US" sz="2200" i="1" dirty="0">
                <a:solidFill>
                  <a:schemeClr val="tx1"/>
                </a:solidFill>
                <a:latin typeface="Times New Roman" panose="02020603050405020304" pitchFamily="18" charset="0"/>
                <a:cs typeface="Times New Roman" panose="02020603050405020304" pitchFamily="18" charset="0"/>
              </a:rPr>
              <a:t>No Trade with anybody</a:t>
            </a:r>
            <a:r>
              <a:rPr lang="en-US" sz="2200" dirty="0">
                <a:solidFill>
                  <a:schemeClr val="tx1"/>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200" b="1" u="sng" dirty="0">
                <a:solidFill>
                  <a:srgbClr val="002060"/>
                </a:solidFill>
                <a:latin typeface="Times New Roman" panose="02020603050405020304" pitchFamily="18" charset="0"/>
                <a:cs typeface="Times New Roman" panose="02020603050405020304" pitchFamily="18" charset="0"/>
              </a:rPr>
              <a:t>Non-intercourse Act 1809 </a:t>
            </a:r>
            <a:r>
              <a:rPr lang="en-US" sz="2200" dirty="0">
                <a:solidFill>
                  <a:schemeClr val="tx1"/>
                </a:solidFill>
                <a:latin typeface="Times New Roman" panose="02020603050405020304" pitchFamily="18" charset="0"/>
                <a:cs typeface="Times New Roman" panose="02020603050405020304" pitchFamily="18" charset="0"/>
              </a:rPr>
              <a:t>(Trade with everybody but England &amp; France)</a:t>
            </a:r>
          </a:p>
          <a:p>
            <a:pPr marL="342900" indent="-342900">
              <a:buFont typeface="Arial" panose="020B0604020202020204" pitchFamily="34" charset="0"/>
              <a:buChar char="•"/>
            </a:pPr>
            <a:r>
              <a:rPr lang="en-US" sz="2200" b="1" u="sng" dirty="0">
                <a:solidFill>
                  <a:srgbClr val="FF0000"/>
                </a:solidFill>
                <a:latin typeface="Times New Roman" panose="02020603050405020304" pitchFamily="18" charset="0"/>
                <a:cs typeface="Times New Roman" panose="02020603050405020304" pitchFamily="18" charset="0"/>
              </a:rPr>
              <a:t>Macon’s Bill #2 </a:t>
            </a:r>
            <a:r>
              <a:rPr lang="en-US" sz="2200" dirty="0">
                <a:solidFill>
                  <a:schemeClr val="tx1"/>
                </a:solidFill>
                <a:latin typeface="Times New Roman" panose="02020603050405020304" pitchFamily="18" charset="0"/>
                <a:cs typeface="Times New Roman" panose="02020603050405020304" pitchFamily="18" charset="0"/>
              </a:rPr>
              <a:t>(trade with whoever stops their </a:t>
            </a:r>
            <a:r>
              <a:rPr lang="en-US" sz="2200" b="1" i="1" u="sng" dirty="0">
                <a:solidFill>
                  <a:srgbClr val="002060"/>
                </a:solidFill>
                <a:latin typeface="Times New Roman" panose="02020603050405020304" pitchFamily="18" charset="0"/>
                <a:cs typeface="Times New Roman" panose="02020603050405020304" pitchFamily="18" charset="0"/>
              </a:rPr>
              <a:t>order of council</a:t>
            </a:r>
            <a:r>
              <a:rPr lang="en-US" sz="2200" dirty="0">
                <a:solidFill>
                  <a:schemeClr val="tx1"/>
                </a:solidFill>
                <a:latin typeface="Times New Roman" panose="02020603050405020304" pitchFamily="18" charset="0"/>
                <a:cs typeface="Times New Roman" panose="02020603050405020304" pitchFamily="18" charset="0"/>
              </a:rPr>
              <a:t>)</a:t>
            </a:r>
          </a:p>
          <a:p>
            <a:pPr algn="ct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4125" y="1667645"/>
            <a:ext cx="3733800" cy="3900121"/>
          </a:xfrm>
          <a:prstGeom prst="rect">
            <a:avLst/>
          </a:prstGeom>
        </p:spPr>
      </p:pic>
      <p:sp>
        <p:nvSpPr>
          <p:cNvPr id="8" name="Right Arrow 7"/>
          <p:cNvSpPr/>
          <p:nvPr/>
        </p:nvSpPr>
        <p:spPr>
          <a:xfrm>
            <a:off x="4572000" y="3376246"/>
            <a:ext cx="2743200" cy="20515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572000" y="3757246"/>
            <a:ext cx="3276600" cy="20515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21195715">
            <a:off x="4531494" y="4574560"/>
            <a:ext cx="3953048" cy="21632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D8C1E3E-FB47-285C-E977-77698ADFBE92}"/>
              </a:ext>
            </a:extLst>
          </p:cNvPr>
          <p:cNvSpPr/>
          <p:nvPr/>
        </p:nvSpPr>
        <p:spPr>
          <a:xfrm>
            <a:off x="161146" y="1337825"/>
            <a:ext cx="4982979" cy="585829"/>
          </a:xfrm>
          <a:prstGeom prst="rect">
            <a:avLst/>
          </a:prstGeom>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Jefferson’s policy of </a:t>
            </a:r>
            <a:r>
              <a:rPr lang="en-US" sz="2400" b="1" i="1" u="sng" dirty="0">
                <a:latin typeface="Times" panose="02020603050405020304" pitchFamily="18" charset="0"/>
                <a:cs typeface="Times" panose="02020603050405020304" pitchFamily="18" charset="0"/>
              </a:rPr>
              <a:t>peaceful coercion </a:t>
            </a:r>
          </a:p>
        </p:txBody>
      </p:sp>
      <p:sp>
        <p:nvSpPr>
          <p:cNvPr id="4" name="Rectangle 3">
            <a:extLst>
              <a:ext uri="{FF2B5EF4-FFF2-40B4-BE49-F238E27FC236}">
                <a16:creationId xmlns:a16="http://schemas.microsoft.com/office/drawing/2014/main" id="{CF03FDF4-BA37-0A5A-ECB0-016E7FC2D800}"/>
              </a:ext>
            </a:extLst>
          </p:cNvPr>
          <p:cNvSpPr/>
          <p:nvPr/>
        </p:nvSpPr>
        <p:spPr>
          <a:xfrm>
            <a:off x="4572000" y="5791209"/>
            <a:ext cx="4394190" cy="5585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Destroys the American Economy</a:t>
            </a:r>
          </a:p>
        </p:txBody>
      </p:sp>
      <p:sp>
        <p:nvSpPr>
          <p:cNvPr id="6" name="Arrow: Down 5">
            <a:extLst>
              <a:ext uri="{FF2B5EF4-FFF2-40B4-BE49-F238E27FC236}">
                <a16:creationId xmlns:a16="http://schemas.microsoft.com/office/drawing/2014/main" id="{45B21704-1B12-8355-BBDE-47A870DC00E5}"/>
              </a:ext>
            </a:extLst>
          </p:cNvPr>
          <p:cNvSpPr/>
          <p:nvPr/>
        </p:nvSpPr>
        <p:spPr>
          <a:xfrm rot="10800000">
            <a:off x="6210300" y="5221465"/>
            <a:ext cx="1066800" cy="619317"/>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534FDCB-1BAC-30E6-C03F-60A84EB57CEC}"/>
              </a:ext>
            </a:extLst>
          </p:cNvPr>
          <p:cNvSpPr/>
          <p:nvPr/>
        </p:nvSpPr>
        <p:spPr>
          <a:xfrm>
            <a:off x="1777160" y="5664605"/>
            <a:ext cx="2514600" cy="585829"/>
          </a:xfrm>
          <a:prstGeom prst="rect">
            <a:avLst/>
          </a:prstGeom>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b="1" dirty="0">
                <a:latin typeface="Times" panose="02020603050405020304" pitchFamily="18" charset="0"/>
                <a:cs typeface="Times" panose="02020603050405020304" pitchFamily="18" charset="0"/>
              </a:rPr>
              <a:t>FAILED</a:t>
            </a:r>
          </a:p>
        </p:txBody>
      </p:sp>
    </p:spTree>
    <p:extLst>
      <p:ext uri="{BB962C8B-B14F-4D97-AF65-F5344CB8AC3E}">
        <p14:creationId xmlns:p14="http://schemas.microsoft.com/office/powerpoint/2010/main" val="16474921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213" y="1178329"/>
            <a:ext cx="3410712" cy="2093976"/>
          </a:xfrm>
        </p:spPr>
      </p:pic>
      <p:sp>
        <p:nvSpPr>
          <p:cNvPr id="3" name="Title 2"/>
          <p:cNvSpPr>
            <a:spLocks noGrp="1"/>
          </p:cNvSpPr>
          <p:nvPr>
            <p:ph type="title"/>
          </p:nvPr>
        </p:nvSpPr>
        <p:spPr/>
        <p:txBody>
          <a:bodyPr/>
          <a:lstStyle/>
          <a:p>
            <a:r>
              <a:rPr lang="en-US" dirty="0"/>
              <a:t>Nationalism </a:t>
            </a:r>
          </a:p>
        </p:txBody>
      </p:sp>
      <p:sp>
        <p:nvSpPr>
          <p:cNvPr id="5" name="Rectangle 4"/>
          <p:cNvSpPr/>
          <p:nvPr/>
        </p:nvSpPr>
        <p:spPr>
          <a:xfrm>
            <a:off x="2338754" y="2929405"/>
            <a:ext cx="2004646" cy="685800"/>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a:solidFill>
                  <a:schemeClr val="bg1"/>
                </a:solidFill>
              </a:rPr>
              <a:t>John C. Calhoun</a:t>
            </a:r>
          </a:p>
          <a:p>
            <a:pPr algn="ctr"/>
            <a:r>
              <a:rPr lang="en-US" sz="2000" dirty="0">
                <a:solidFill>
                  <a:schemeClr val="bg1"/>
                </a:solidFill>
              </a:rPr>
              <a:t>S.C. Senator</a:t>
            </a:r>
          </a:p>
        </p:txBody>
      </p:sp>
      <p:sp>
        <p:nvSpPr>
          <p:cNvPr id="6" name="Rectangle 5"/>
          <p:cNvSpPr/>
          <p:nvPr/>
        </p:nvSpPr>
        <p:spPr>
          <a:xfrm>
            <a:off x="304051" y="2929405"/>
            <a:ext cx="1711569" cy="685800"/>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a:solidFill>
                  <a:schemeClr val="bg1"/>
                </a:solidFill>
              </a:rPr>
              <a:t>Henry Clay</a:t>
            </a:r>
          </a:p>
          <a:p>
            <a:pPr algn="ctr"/>
            <a:r>
              <a:rPr lang="en-US" sz="2000" dirty="0">
                <a:solidFill>
                  <a:schemeClr val="bg1"/>
                </a:solidFill>
              </a:rPr>
              <a:t>K.Y. Senator</a:t>
            </a:r>
          </a:p>
        </p:txBody>
      </p:sp>
      <p:sp>
        <p:nvSpPr>
          <p:cNvPr id="7" name="Rectangle 6"/>
          <p:cNvSpPr/>
          <p:nvPr/>
        </p:nvSpPr>
        <p:spPr>
          <a:xfrm>
            <a:off x="4430328" y="1600200"/>
            <a:ext cx="4418860" cy="44002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rgbClr val="002060"/>
                </a:solidFill>
                <a:latin typeface="Times New Roman" panose="02020603050405020304" pitchFamily="18" charset="0"/>
                <a:cs typeface="Times New Roman" panose="02020603050405020304" pitchFamily="18" charset="0"/>
              </a:rPr>
              <a:t>War Hawks</a:t>
            </a:r>
            <a:r>
              <a:rPr lang="en-US" sz="2400" b="1" dirty="0">
                <a:solidFill>
                  <a:srgbClr val="00206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New breed of Senators &amp; Rep. from the West &amp; South</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Want war with England (prove themselves &amp; gain </a:t>
            </a:r>
            <a:r>
              <a:rPr lang="en-US" sz="2400" b="1" i="1" dirty="0">
                <a:solidFill>
                  <a:srgbClr val="002060"/>
                </a:solidFill>
                <a:latin typeface="Times New Roman" panose="02020603050405020304" pitchFamily="18" charset="0"/>
                <a:cs typeface="Times New Roman" panose="02020603050405020304" pitchFamily="18" charset="0"/>
              </a:rPr>
              <a:t>RESPECT</a:t>
            </a:r>
            <a:r>
              <a:rPr lang="en-US" sz="2400" dirty="0">
                <a:solidFill>
                  <a:schemeClr val="tx1"/>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End </a:t>
            </a:r>
            <a:r>
              <a:rPr lang="en-US" sz="2400" b="1" u="sng" dirty="0">
                <a:solidFill>
                  <a:srgbClr val="002060"/>
                </a:solidFill>
                <a:latin typeface="Times New Roman" panose="02020603050405020304" pitchFamily="18" charset="0"/>
                <a:cs typeface="Times New Roman" panose="02020603050405020304" pitchFamily="18" charset="0"/>
              </a:rPr>
              <a:t>British gun running</a:t>
            </a:r>
            <a:r>
              <a:rPr lang="en-US" sz="2400" dirty="0">
                <a:solidFill>
                  <a:schemeClr val="tx1"/>
                </a:solidFill>
                <a:latin typeface="Times New Roman" panose="02020603050405020304" pitchFamily="18" charset="0"/>
                <a:cs typeface="Times New Roman" panose="02020603050405020304" pitchFamily="18" charset="0"/>
              </a:rPr>
              <a:t> to Native Americans in the </a:t>
            </a:r>
            <a:r>
              <a:rPr lang="en-US" sz="2400" b="1" u="sng" dirty="0">
                <a:solidFill>
                  <a:srgbClr val="002060"/>
                </a:solidFill>
                <a:latin typeface="Times New Roman" panose="02020603050405020304" pitchFamily="18" charset="0"/>
                <a:cs typeface="Times New Roman" panose="02020603050405020304" pitchFamily="18" charset="0"/>
              </a:rPr>
              <a:t>Ohio River Valley</a:t>
            </a:r>
          </a:p>
          <a:p>
            <a:pPr marL="342900" indent="-342900">
              <a:buFont typeface="Arial" panose="020B0604020202020204" pitchFamily="34" charset="0"/>
              <a:buChar char="•"/>
            </a:pPr>
            <a:r>
              <a:rPr lang="en-US" sz="2400" b="1" u="sng" dirty="0">
                <a:solidFill>
                  <a:srgbClr val="002060"/>
                </a:solidFill>
                <a:latin typeface="Times New Roman" panose="02020603050405020304" pitchFamily="18" charset="0"/>
                <a:cs typeface="Times New Roman" panose="02020603050405020304" pitchFamily="18" charset="0"/>
              </a:rPr>
              <a:t>Nationalism</a:t>
            </a:r>
            <a:r>
              <a:rPr lang="en-US" sz="2400" b="1" dirty="0">
                <a:solidFill>
                  <a:srgbClr val="00206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i="1" dirty="0">
                <a:solidFill>
                  <a:schemeClr val="tx1"/>
                </a:solidFill>
                <a:latin typeface="Times New Roman" panose="02020603050405020304" pitchFamily="18" charset="0"/>
                <a:cs typeface="Times New Roman" panose="02020603050405020304" pitchFamily="18" charset="0"/>
              </a:rPr>
              <a:t>Proud to be American</a:t>
            </a:r>
          </a:p>
        </p:txBody>
      </p:sp>
      <p:pic>
        <p:nvPicPr>
          <p:cNvPr id="1026" name="Picture 2" descr="The War of 1812: The War Hawks">
            <a:extLst>
              <a:ext uri="{FF2B5EF4-FFF2-40B4-BE49-F238E27FC236}">
                <a16:creationId xmlns:a16="http://schemas.microsoft.com/office/drawing/2014/main" id="{73EA0277-C8F8-4827-9B31-EE07C3590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732" y="3854592"/>
            <a:ext cx="2791193" cy="264756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6426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1"/>
          </a:solidFill>
        </p:spPr>
        <p:txBody>
          <a:bodyPr/>
          <a:lstStyle/>
          <a:p>
            <a:r>
              <a:rPr lang="en-US" sz="2200" b="1" u="sng" dirty="0">
                <a:solidFill>
                  <a:srgbClr val="7030A0"/>
                </a:solidFill>
                <a:latin typeface="Times New Roman" panose="02020603050405020304" pitchFamily="18" charset="0"/>
                <a:cs typeface="Times New Roman" panose="02020603050405020304" pitchFamily="18" charset="0"/>
              </a:rPr>
              <a:t>Louisiana Purchase</a:t>
            </a:r>
            <a:r>
              <a:rPr lang="en-US" sz="2200" dirty="0">
                <a:solidFill>
                  <a:schemeClr val="tx1"/>
                </a:solidFill>
                <a:latin typeface="Times New Roman" panose="02020603050405020304" pitchFamily="18" charset="0"/>
                <a:cs typeface="Times New Roman" panose="02020603050405020304" pitchFamily="18" charset="0"/>
              </a:rPr>
              <a:t> leads to western expansion</a:t>
            </a:r>
          </a:p>
          <a:p>
            <a:r>
              <a:rPr lang="en-US" sz="2200" dirty="0">
                <a:solidFill>
                  <a:schemeClr val="tx1"/>
                </a:solidFill>
                <a:latin typeface="Times New Roman" panose="02020603050405020304" pitchFamily="18" charset="0"/>
                <a:cs typeface="Times New Roman" panose="02020603050405020304" pitchFamily="18" charset="0"/>
              </a:rPr>
              <a:t>Native American conflicts</a:t>
            </a:r>
          </a:p>
          <a:p>
            <a:pPr lvl="1"/>
            <a:r>
              <a:rPr lang="en-US" sz="2200" b="1" u="sng" dirty="0">
                <a:solidFill>
                  <a:srgbClr val="002060"/>
                </a:solidFill>
                <a:latin typeface="Times New Roman" panose="02020603050405020304" pitchFamily="18" charset="0"/>
                <a:cs typeface="Times New Roman" panose="02020603050405020304" pitchFamily="18" charset="0"/>
              </a:rPr>
              <a:t>Tecumseh</a:t>
            </a:r>
            <a:r>
              <a:rPr lang="en-US" sz="2200" b="1" dirty="0">
                <a:solidFill>
                  <a:srgbClr val="002060"/>
                </a:solidFill>
                <a:latin typeface="Times New Roman" panose="02020603050405020304" pitchFamily="18" charset="0"/>
                <a:cs typeface="Times New Roman" panose="02020603050405020304" pitchFamily="18" charset="0"/>
              </a:rPr>
              <a:t> &amp; </a:t>
            </a:r>
            <a:r>
              <a:rPr lang="en-US" sz="2200" b="1" u="sng" dirty="0" err="1">
                <a:solidFill>
                  <a:srgbClr val="002060"/>
                </a:solidFill>
                <a:latin typeface="Times New Roman" panose="02020603050405020304" pitchFamily="18" charset="0"/>
                <a:cs typeface="Times New Roman" panose="02020603050405020304" pitchFamily="18" charset="0"/>
              </a:rPr>
              <a:t>Tenskwatawa</a:t>
            </a:r>
            <a:r>
              <a:rPr lang="en-US" sz="2200" dirty="0">
                <a:solidFill>
                  <a:schemeClr val="tx1"/>
                </a:solidFill>
                <a:latin typeface="Times New Roman" panose="02020603050405020304" pitchFamily="18" charset="0"/>
                <a:cs typeface="Times New Roman" panose="02020603050405020304" pitchFamily="18" charset="0"/>
              </a:rPr>
              <a:t> (</a:t>
            </a:r>
            <a:r>
              <a:rPr lang="en-US" sz="2200" i="1" dirty="0">
                <a:solidFill>
                  <a:srgbClr val="C00000"/>
                </a:solidFill>
                <a:latin typeface="Times New Roman" panose="02020603050405020304" pitchFamily="18" charset="0"/>
                <a:cs typeface="Times New Roman" panose="02020603050405020304" pitchFamily="18" charset="0"/>
              </a:rPr>
              <a:t>The Prophets</a:t>
            </a:r>
            <a:r>
              <a:rPr lang="en-US" sz="2200" dirty="0">
                <a:solidFill>
                  <a:schemeClr val="tx1"/>
                </a:solidFill>
                <a:latin typeface="Times New Roman" panose="02020603050405020304" pitchFamily="18" charset="0"/>
                <a:cs typeface="Times New Roman" panose="02020603050405020304" pitchFamily="18" charset="0"/>
              </a:rPr>
              <a:t>): preserve Native culture and stop western expansion </a:t>
            </a:r>
          </a:p>
          <a:p>
            <a:pPr lvl="1"/>
            <a:r>
              <a:rPr lang="en-US" sz="2200" b="1" u="sng" dirty="0">
                <a:solidFill>
                  <a:srgbClr val="002060"/>
                </a:solidFill>
                <a:latin typeface="Times New Roman" panose="02020603050405020304" pitchFamily="18" charset="0"/>
                <a:cs typeface="Times New Roman" panose="02020603050405020304" pitchFamily="18" charset="0"/>
              </a:rPr>
              <a:t>Battle of Tippecanoe</a:t>
            </a:r>
            <a:r>
              <a:rPr lang="en-US" sz="2200" b="1" dirty="0">
                <a:solidFill>
                  <a:srgbClr val="002060"/>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a:t>
            </a:r>
            <a:r>
              <a:rPr lang="en-US" sz="2200" i="1" dirty="0">
                <a:solidFill>
                  <a:srgbClr val="FF0000"/>
                </a:solidFill>
                <a:latin typeface="Times New Roman" panose="02020603050405020304" pitchFamily="18" charset="0"/>
                <a:cs typeface="Times New Roman" panose="02020603050405020304" pitchFamily="18" charset="0"/>
              </a:rPr>
              <a:t>William Henry Harrison – War Hero</a:t>
            </a:r>
            <a:r>
              <a:rPr lang="en-US" sz="2200" dirty="0">
                <a:solidFill>
                  <a:schemeClr val="tx1"/>
                </a:solidFill>
                <a:latin typeface="Times New Roman" panose="02020603050405020304" pitchFamily="18" charset="0"/>
                <a:cs typeface="Times New Roman" panose="02020603050405020304" pitchFamily="18" charset="0"/>
              </a:rPr>
              <a:t>)</a:t>
            </a:r>
          </a:p>
          <a:p>
            <a:pPr lvl="1"/>
            <a:endParaRPr lang="en-US" dirty="0">
              <a:solidFill>
                <a:schemeClr val="tx1"/>
              </a:solidFill>
              <a:latin typeface="Times New Roman" panose="02020603050405020304" pitchFamily="18" charset="0"/>
              <a:cs typeface="Times New Roman" panose="02020603050405020304" pitchFamily="18" charset="0"/>
            </a:endParaRPr>
          </a:p>
          <a:p>
            <a:pPr lvl="1"/>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a:t>Native American Conflict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403" y="3733800"/>
            <a:ext cx="4495800" cy="2811294"/>
          </a:xfrm>
          <a:prstGeom prst="rect">
            <a:avLst/>
          </a:prstGeom>
          <a:ln>
            <a:solidFill>
              <a:srgbClr val="00206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37" y="4419600"/>
            <a:ext cx="1941242" cy="2182264"/>
          </a:xfrm>
          <a:prstGeom prst="rect">
            <a:avLst/>
          </a:prstGeom>
        </p:spPr>
      </p:pic>
      <p:sp>
        <p:nvSpPr>
          <p:cNvPr id="6" name="Rectangle 5"/>
          <p:cNvSpPr/>
          <p:nvPr/>
        </p:nvSpPr>
        <p:spPr>
          <a:xfrm>
            <a:off x="966184" y="3733800"/>
            <a:ext cx="3326908"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C00000"/>
                </a:solidFill>
                <a:latin typeface="Times New Roman" panose="02020603050405020304" pitchFamily="18" charset="0"/>
                <a:cs typeface="Times New Roman" panose="02020603050405020304" pitchFamily="18" charset="0"/>
              </a:rPr>
              <a:t>“Let us form one body, one heart, and defend to the last warrior, our country, our homes, our liberty, and the graves of our fathers</a:t>
            </a:r>
          </a:p>
        </p:txBody>
      </p:sp>
    </p:spTree>
    <p:extLst>
      <p:ext uri="{BB962C8B-B14F-4D97-AF65-F5344CB8AC3E}">
        <p14:creationId xmlns:p14="http://schemas.microsoft.com/office/powerpoint/2010/main" val="10696368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200400"/>
            <a:ext cx="8686800" cy="3301753"/>
          </a:xfrm>
          <a:solidFill>
            <a:schemeClr val="bg1"/>
          </a:solidFill>
        </p:spPr>
        <p:txBody>
          <a:bodyPr>
            <a:normAutofit/>
          </a:bodyPr>
          <a:lstStyle/>
          <a:p>
            <a:pPr marL="45720" indent="0">
              <a:buNone/>
            </a:pPr>
            <a:r>
              <a:rPr lang="en-US" sz="2000" dirty="0">
                <a:solidFill>
                  <a:schemeClr val="tx1"/>
                </a:solidFill>
                <a:latin typeface="Times New Roman" panose="02020603050405020304" pitchFamily="18" charset="0"/>
                <a:cs typeface="Times New Roman" panose="02020603050405020304" pitchFamily="18" charset="0"/>
              </a:rPr>
              <a:t>Thesis: </a:t>
            </a:r>
          </a:p>
          <a:p>
            <a:r>
              <a:rPr lang="en-US" dirty="0">
                <a:solidFill>
                  <a:schemeClr val="tx1"/>
                </a:solidFill>
                <a:latin typeface="Times New Roman" panose="02020603050405020304" pitchFamily="18" charset="0"/>
                <a:cs typeface="Times New Roman" panose="02020603050405020304" pitchFamily="18" charset="0"/>
              </a:rPr>
              <a:t>Two sentences (MAX)</a:t>
            </a:r>
          </a:p>
          <a:p>
            <a:r>
              <a:rPr lang="en-US" sz="2000" dirty="0">
                <a:solidFill>
                  <a:schemeClr val="tx1"/>
                </a:solidFill>
                <a:latin typeface="Times New Roman" panose="02020603050405020304" pitchFamily="18" charset="0"/>
                <a:cs typeface="Times New Roman" panose="02020603050405020304" pitchFamily="18" charset="0"/>
              </a:rPr>
              <a:t>Thesis formula: Claim (must respond and NOT restate the prompt) because A (reason 1) and B (reason 2). However X (Counter-claim and reason)</a:t>
            </a:r>
          </a:p>
          <a:p>
            <a:endParaRPr lang="en-US"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Type of prompt = Continuity or Change (Thesis – claim must support either change or continuity)</a:t>
            </a:r>
          </a:p>
        </p:txBody>
      </p:sp>
      <p:sp>
        <p:nvSpPr>
          <p:cNvPr id="3" name="Title 2"/>
          <p:cNvSpPr>
            <a:spLocks noGrp="1"/>
          </p:cNvSpPr>
          <p:nvPr>
            <p:ph type="title"/>
          </p:nvPr>
        </p:nvSpPr>
        <p:spPr/>
        <p:txBody>
          <a:bodyPr/>
          <a:lstStyle/>
          <a:p>
            <a:r>
              <a:rPr lang="en-US" dirty="0"/>
              <a:t>A Revolution or Same Old Story</a:t>
            </a:r>
          </a:p>
        </p:txBody>
      </p:sp>
      <p:sp>
        <p:nvSpPr>
          <p:cNvPr id="4" name="Rectangle 3">
            <a:extLst>
              <a:ext uri="{FF2B5EF4-FFF2-40B4-BE49-F238E27FC236}">
                <a16:creationId xmlns:a16="http://schemas.microsoft.com/office/drawing/2014/main" id="{A762ED19-EEF2-1BA3-33F8-1ABC48DA4E21}"/>
              </a:ext>
            </a:extLst>
          </p:cNvPr>
          <p:cNvSpPr/>
          <p:nvPr/>
        </p:nvSpPr>
        <p:spPr>
          <a:xfrm>
            <a:off x="228600" y="1676400"/>
            <a:ext cx="8686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effectLst/>
                <a:latin typeface="Times New Roman" panose="02020603050405020304" pitchFamily="18" charset="0"/>
                <a:ea typeface="Calibri" panose="020F0502020204030204" pitchFamily="34" charset="0"/>
              </a:rPr>
              <a:t>Prompt: </a:t>
            </a:r>
            <a:r>
              <a:rPr lang="en-US" sz="2400" dirty="0">
                <a:effectLst/>
                <a:latin typeface="Times New Roman" panose="02020603050405020304" pitchFamily="18" charset="0"/>
                <a:ea typeface="Calibri" panose="020F0502020204030204" pitchFamily="34" charset="0"/>
              </a:rPr>
              <a:t>Historians have labeled the election of 1800 as the Revolution of 1800.  To what extent did Jeffersonian democracy uphold the idea that the election of 1800 was a revolution.</a:t>
            </a:r>
            <a:endParaRPr lang="en-US" sz="2400" dirty="0"/>
          </a:p>
        </p:txBody>
      </p:sp>
      <p:sp>
        <p:nvSpPr>
          <p:cNvPr id="5" name="Rectangle 4">
            <a:extLst>
              <a:ext uri="{FF2B5EF4-FFF2-40B4-BE49-F238E27FC236}">
                <a16:creationId xmlns:a16="http://schemas.microsoft.com/office/drawing/2014/main" id="{9BC6E9E7-96B1-E4B4-EA6C-1A9E74E6D594}"/>
              </a:ext>
            </a:extLst>
          </p:cNvPr>
          <p:cNvSpPr/>
          <p:nvPr/>
        </p:nvSpPr>
        <p:spPr>
          <a:xfrm>
            <a:off x="254833" y="4343400"/>
            <a:ext cx="8534400" cy="1828800"/>
          </a:xfrm>
          <a:prstGeom prst="rect">
            <a:avLst/>
          </a:prstGeom>
          <a:solidFill>
            <a:schemeClr val="accent6">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anose="02020603050405020304" pitchFamily="18" charset="0"/>
                <a:cs typeface="Times" panose="02020603050405020304" pitchFamily="18" charset="0"/>
              </a:rPr>
              <a:t>Jeffersonian democracy from 1800 to 1824 promoted major change because it supported the rise in status of the common man and sought to restrict the authority of the national government.  However, because of the rise of judicial nationalism the Federalist ideas continued. </a:t>
            </a:r>
          </a:p>
        </p:txBody>
      </p:sp>
    </p:spTree>
    <p:extLst>
      <p:ext uri="{BB962C8B-B14F-4D97-AF65-F5344CB8AC3E}">
        <p14:creationId xmlns:p14="http://schemas.microsoft.com/office/powerpoint/2010/main" val="384760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55847"/>
            <a:ext cx="8381260" cy="634753"/>
          </a:xfrm>
        </p:spPr>
        <p:txBody>
          <a:bodyPr/>
          <a:lstStyle/>
          <a:p>
            <a:r>
              <a:rPr lang="en-US" dirty="0"/>
              <a:t>A Revolution or a Lie</a:t>
            </a:r>
          </a:p>
        </p:txBody>
      </p:sp>
      <p:sp>
        <p:nvSpPr>
          <p:cNvPr id="6" name="Rectangle 5"/>
          <p:cNvSpPr/>
          <p:nvPr/>
        </p:nvSpPr>
        <p:spPr>
          <a:xfrm>
            <a:off x="228600" y="1752600"/>
            <a:ext cx="8610600" cy="914400"/>
          </a:xfrm>
          <a:prstGeom prst="rect">
            <a:avLst/>
          </a:prstGeom>
          <a:solidFill>
            <a:srgbClr val="00B0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Prompt: To what extent was the Revolution of 1800 aptly name? Focus on the time period of 1800 to 1815.</a:t>
            </a:r>
          </a:p>
        </p:txBody>
      </p:sp>
      <p:sp>
        <p:nvSpPr>
          <p:cNvPr id="7" name="Rectangle 6"/>
          <p:cNvSpPr/>
          <p:nvPr/>
        </p:nvSpPr>
        <p:spPr>
          <a:xfrm>
            <a:off x="228600" y="2910254"/>
            <a:ext cx="5867400" cy="1905000"/>
          </a:xfrm>
          <a:prstGeom prst="rect">
            <a:avLst/>
          </a:prstGeom>
          <a:solidFill>
            <a:srgbClr val="00B0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Requirements:</a:t>
            </a:r>
          </a:p>
          <a:p>
            <a:pPr marL="342900" indent="-342900">
              <a:buFont typeface="Arial" panose="020B0604020202020204" pitchFamily="34" charset="0"/>
              <a:buChar char="•"/>
            </a:pPr>
            <a:r>
              <a:rPr lang="en-US" sz="2400" dirty="0"/>
              <a:t>Work with a partner</a:t>
            </a:r>
          </a:p>
          <a:p>
            <a:pPr marL="342900" indent="-342900">
              <a:buFont typeface="Arial" panose="020B0604020202020204" pitchFamily="34" charset="0"/>
              <a:buChar char="•"/>
            </a:pPr>
            <a:r>
              <a:rPr lang="en-US" sz="2400" dirty="0"/>
              <a:t>Thesis: claim + A + B, However C</a:t>
            </a:r>
          </a:p>
        </p:txBody>
      </p:sp>
      <p:sp>
        <p:nvSpPr>
          <p:cNvPr id="8" name="Rectangle 7"/>
          <p:cNvSpPr/>
          <p:nvPr/>
        </p:nvSpPr>
        <p:spPr>
          <a:xfrm>
            <a:off x="228600" y="5058508"/>
            <a:ext cx="7543800" cy="1371600"/>
          </a:xfrm>
          <a:prstGeom prst="rect">
            <a:avLst/>
          </a:prstGeom>
          <a:solidFill>
            <a:srgbClr val="00B0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Thesis</a:t>
            </a:r>
          </a:p>
          <a:p>
            <a:pPr marL="342900" indent="-342900">
              <a:buFont typeface="Arial" panose="020B0604020202020204" pitchFamily="34" charset="0"/>
              <a:buChar char="•"/>
            </a:pPr>
            <a:r>
              <a:rPr lang="en-US" sz="2400" dirty="0"/>
              <a:t>Argument assertion that answers the prompt</a:t>
            </a:r>
          </a:p>
          <a:p>
            <a:pPr marL="342900" indent="-342900">
              <a:buFont typeface="Arial" panose="020B0604020202020204" pitchFamily="34" charset="0"/>
              <a:buChar char="•"/>
            </a:pPr>
            <a:r>
              <a:rPr lang="en-US" sz="2400" dirty="0"/>
              <a:t>Three ways that you will prove your assertion correct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2814637"/>
            <a:ext cx="2714810" cy="2062163"/>
          </a:xfrm>
          <a:prstGeom prst="rect">
            <a:avLst/>
          </a:prstGeom>
        </p:spPr>
      </p:pic>
    </p:spTree>
    <p:extLst>
      <p:ext uri="{BB962C8B-B14F-4D97-AF65-F5344CB8AC3E}">
        <p14:creationId xmlns:p14="http://schemas.microsoft.com/office/powerpoint/2010/main" val="6934504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i="1" dirty="0">
                <a:solidFill>
                  <a:srgbClr val="002060"/>
                </a:solidFill>
                <a:latin typeface="Times New Roman" panose="02020603050405020304" pitchFamily="18" charset="0"/>
                <a:cs typeface="Times New Roman" panose="02020603050405020304" pitchFamily="18" charset="0"/>
              </a:rPr>
              <a:t>Students can:</a:t>
            </a:r>
            <a:endParaRPr lang="en-US" b="1" dirty="0">
              <a:solidFill>
                <a:srgbClr val="002060"/>
              </a:solidFill>
              <a:latin typeface="Times New Roman" panose="02020603050405020304" pitchFamily="18" charset="0"/>
              <a:cs typeface="Times New Roman" panose="02020603050405020304" pitchFamily="18" charset="0"/>
            </a:endParaRPr>
          </a:p>
          <a:p>
            <a:pPr lvl="1"/>
            <a:r>
              <a:rPr lang="en-US" sz="2000" dirty="0">
                <a:solidFill>
                  <a:schemeClr val="tx1"/>
                </a:solidFill>
                <a:latin typeface="Times New Roman" panose="02020603050405020304" pitchFamily="18" charset="0"/>
                <a:cs typeface="Times New Roman" panose="02020603050405020304" pitchFamily="18" charset="0"/>
              </a:rPr>
              <a:t>Evaluate how the U.S. government sought to gain influence over the western hemisphere</a:t>
            </a:r>
          </a:p>
          <a:p>
            <a:pPr lvl="1"/>
            <a:r>
              <a:rPr lang="en-US" sz="2000" dirty="0">
                <a:solidFill>
                  <a:schemeClr val="tx1"/>
                </a:solidFill>
                <a:latin typeface="Times New Roman" panose="02020603050405020304" pitchFamily="18" charset="0"/>
                <a:cs typeface="Times New Roman" panose="02020603050405020304" pitchFamily="18" charset="0"/>
              </a:rPr>
              <a:t>Decipher how the War of 1812 was a crucial factor in insuring the viability of the United States</a:t>
            </a:r>
          </a:p>
          <a:p>
            <a:pPr lvl="1"/>
            <a:r>
              <a:rPr lang="en-US" sz="2000" dirty="0">
                <a:solidFill>
                  <a:schemeClr val="tx1"/>
                </a:solidFill>
                <a:latin typeface="Times New Roman" panose="02020603050405020304" pitchFamily="18" charset="0"/>
                <a:cs typeface="Times New Roman" panose="02020603050405020304" pitchFamily="18" charset="0"/>
              </a:rPr>
              <a:t>Discern factors that led to the development of a national culture </a:t>
            </a:r>
          </a:p>
          <a:p>
            <a:r>
              <a:rPr lang="en-US" b="1" dirty="0">
                <a:solidFill>
                  <a:srgbClr val="002060"/>
                </a:solidFill>
                <a:latin typeface="Times New Roman" panose="02020603050405020304" pitchFamily="18" charset="0"/>
                <a:cs typeface="Times New Roman" panose="02020603050405020304" pitchFamily="18" charset="0"/>
              </a:rPr>
              <a:t>Agenda</a:t>
            </a:r>
          </a:p>
          <a:p>
            <a:pPr lvl="1"/>
            <a:r>
              <a:rPr lang="en-US" sz="2000" dirty="0">
                <a:solidFill>
                  <a:schemeClr val="tx1"/>
                </a:solidFill>
                <a:latin typeface="Times New Roman" panose="02020603050405020304" pitchFamily="18" charset="0"/>
                <a:cs typeface="Times New Roman" panose="02020603050405020304" pitchFamily="18" charset="0"/>
              </a:rPr>
              <a:t>Another Bloody Nose for John Bull</a:t>
            </a:r>
          </a:p>
          <a:p>
            <a:pPr lvl="1"/>
            <a:r>
              <a:rPr lang="en-US" sz="2000" dirty="0">
                <a:solidFill>
                  <a:schemeClr val="tx1"/>
                </a:solidFill>
                <a:latin typeface="Times New Roman" panose="02020603050405020304" pitchFamily="18" charset="0"/>
                <a:cs typeface="Times New Roman" panose="02020603050405020304" pitchFamily="18" charset="0"/>
              </a:rPr>
              <a:t>The Reality of History and War</a:t>
            </a:r>
          </a:p>
          <a:p>
            <a:pPr lvl="1"/>
            <a:r>
              <a:rPr lang="en-US" sz="2000" dirty="0">
                <a:solidFill>
                  <a:schemeClr val="tx1"/>
                </a:solidFill>
                <a:latin typeface="Times New Roman" panose="02020603050405020304" pitchFamily="18" charset="0"/>
                <a:cs typeface="Times New Roman" panose="02020603050405020304" pitchFamily="18" charset="0"/>
              </a:rPr>
              <a:t>Jeffersonian Revolution?</a:t>
            </a:r>
          </a:p>
          <a:p>
            <a:r>
              <a:rPr lang="en-US" b="1" dirty="0">
                <a:solidFill>
                  <a:srgbClr val="C00000"/>
                </a:solidFill>
                <a:latin typeface="Times New Roman" panose="02020603050405020304" pitchFamily="18" charset="0"/>
                <a:cs typeface="Times New Roman" panose="02020603050405020304" pitchFamily="18" charset="0"/>
              </a:rPr>
              <a:t>Homework</a:t>
            </a:r>
          </a:p>
          <a:p>
            <a:pPr lvl="1"/>
            <a:r>
              <a:rPr lang="en-US" sz="2400" b="1" dirty="0">
                <a:solidFill>
                  <a:srgbClr val="C00000"/>
                </a:solidFill>
                <a:latin typeface="Times New Roman" panose="02020603050405020304" pitchFamily="18" charset="0"/>
                <a:cs typeface="Times New Roman" panose="02020603050405020304" pitchFamily="18" charset="0"/>
              </a:rPr>
              <a:t>Defining the Period: Era of Good Feelings </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381000" y="457199"/>
            <a:ext cx="8381260" cy="838201"/>
          </a:xfrm>
        </p:spPr>
        <p:txBody>
          <a:bodyPr/>
          <a:lstStyle/>
          <a:p>
            <a:pPr algn="l"/>
            <a:br>
              <a:rPr lang="en-US" sz="2000" i="1" dirty="0"/>
            </a:br>
            <a:r>
              <a:rPr lang="en-US" sz="1800" i="1" dirty="0">
                <a:solidFill>
                  <a:srgbClr val="FF0000"/>
                </a:solidFill>
                <a:latin typeface="Times New Roman" panose="02020603050405020304" pitchFamily="18" charset="0"/>
                <a:cs typeface="Times New Roman" panose="02020603050405020304" pitchFamily="18" charset="0"/>
              </a:rPr>
              <a:t>Essential Question:</a:t>
            </a:r>
            <a:r>
              <a:rPr lang="en-US" sz="1800" dirty="0">
                <a:latin typeface="Times New Roman" panose="02020603050405020304" pitchFamily="18" charset="0"/>
                <a:cs typeface="Times New Roman" panose="02020603050405020304" pitchFamily="18" charset="0"/>
              </a:rPr>
              <a:t> How did the growth of new republic promote political, social, and economical change, yet create division within America?</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0579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13158-6820-2712-D5E8-AF082C0900A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A016E4-B7C7-2591-A502-E5350C4DEE2D}"/>
              </a:ext>
            </a:extLst>
          </p:cNvPr>
          <p:cNvSpPr>
            <a:spLocks noGrp="1"/>
          </p:cNvSpPr>
          <p:nvPr>
            <p:ph idx="1"/>
          </p:nvPr>
        </p:nvSpPr>
        <p:spPr>
          <a:solidFill>
            <a:schemeClr val="bg1"/>
          </a:solidFill>
          <a:ln>
            <a:solidFill>
              <a:srgbClr val="002060"/>
            </a:solidFill>
          </a:ln>
        </p:spPr>
        <p:txBody>
          <a:bodyPr>
            <a:normAutofit/>
          </a:bodyPr>
          <a:lstStyle/>
          <a:p>
            <a:r>
              <a:rPr lang="en-US" sz="2400" b="1" i="1" dirty="0">
                <a:solidFill>
                  <a:srgbClr val="002060"/>
                </a:solidFill>
                <a:latin typeface="Times New Roman" panose="02020603050405020304" pitchFamily="18" charset="0"/>
                <a:cs typeface="Times New Roman" panose="02020603050405020304" pitchFamily="18" charset="0"/>
              </a:rPr>
              <a:t>Students can:</a:t>
            </a:r>
            <a:endParaRPr lang="en-US" sz="2400" b="1" dirty="0">
              <a:solidFill>
                <a:srgbClr val="002060"/>
              </a:solidFill>
              <a:latin typeface="Times New Roman" panose="02020603050405020304" pitchFamily="18" charset="0"/>
              <a:cs typeface="Times New Roman" panose="02020603050405020304" pitchFamily="18" charset="0"/>
            </a:endParaRPr>
          </a:p>
          <a:p>
            <a:pPr lvl="1"/>
            <a:r>
              <a:rPr lang="en-US" sz="2400" dirty="0">
                <a:solidFill>
                  <a:schemeClr val="tx1"/>
                </a:solidFill>
                <a:latin typeface="Times New Roman" panose="02020603050405020304" pitchFamily="18" charset="0"/>
                <a:cs typeface="Times New Roman" panose="02020603050405020304" pitchFamily="18" charset="0"/>
              </a:rPr>
              <a:t>Explain the cause and effects of policy debates during Jeffersonian democracy from 1800-1817</a:t>
            </a:r>
          </a:p>
          <a:p>
            <a:pPr lvl="1"/>
            <a:r>
              <a:rPr lang="en-US" sz="2400" dirty="0">
                <a:solidFill>
                  <a:schemeClr val="tx1"/>
                </a:solidFill>
                <a:latin typeface="Times New Roman" panose="02020603050405020304" pitchFamily="18" charset="0"/>
                <a:cs typeface="Times New Roman" panose="02020603050405020304" pitchFamily="18" charset="0"/>
              </a:rPr>
              <a:t>Explain how and why American foreign policy developed and expanded over time.  </a:t>
            </a:r>
          </a:p>
          <a:p>
            <a:r>
              <a:rPr lang="en-US" sz="2400" b="1" dirty="0">
                <a:solidFill>
                  <a:schemeClr val="tx1"/>
                </a:solidFill>
                <a:latin typeface="Times New Roman" panose="02020603050405020304" pitchFamily="18" charset="0"/>
                <a:cs typeface="Times New Roman" panose="02020603050405020304" pitchFamily="18" charset="0"/>
              </a:rPr>
              <a:t>Agenda</a:t>
            </a:r>
          </a:p>
          <a:p>
            <a:pPr lvl="1"/>
            <a:r>
              <a:rPr lang="en-US" sz="2400" b="1" dirty="0">
                <a:solidFill>
                  <a:srgbClr val="002060"/>
                </a:solidFill>
                <a:latin typeface="Times New Roman" panose="02020603050405020304" pitchFamily="18" charset="0"/>
                <a:cs typeface="Times New Roman" panose="02020603050405020304" pitchFamily="18" charset="0"/>
              </a:rPr>
              <a:t>HIPP STATEMENT PRACTICE</a:t>
            </a:r>
          </a:p>
          <a:p>
            <a:pPr lvl="1"/>
            <a:r>
              <a:rPr lang="en-US" sz="2400" b="1" dirty="0">
                <a:solidFill>
                  <a:srgbClr val="002060"/>
                </a:solidFill>
                <a:latin typeface="Times New Roman" panose="02020603050405020304" pitchFamily="18" charset="0"/>
                <a:cs typeface="Times New Roman" panose="02020603050405020304" pitchFamily="18" charset="0"/>
              </a:rPr>
              <a:t>War of 1812 Effects</a:t>
            </a:r>
          </a:p>
          <a:p>
            <a:pPr lvl="1"/>
            <a:r>
              <a:rPr lang="en-US" sz="2400" b="1" dirty="0">
                <a:solidFill>
                  <a:srgbClr val="002060"/>
                </a:solidFill>
                <a:latin typeface="Times New Roman" panose="02020603050405020304" pitchFamily="18" charset="0"/>
                <a:cs typeface="Times New Roman" panose="02020603050405020304" pitchFamily="18" charset="0"/>
              </a:rPr>
              <a:t>Debating the legitimacy of the War of 1812</a:t>
            </a:r>
          </a:p>
          <a:p>
            <a:r>
              <a:rPr lang="en-US" sz="2400" b="1" dirty="0">
                <a:solidFill>
                  <a:schemeClr val="tx1"/>
                </a:solidFill>
                <a:latin typeface="Times New Roman" panose="02020603050405020304" pitchFamily="18" charset="0"/>
                <a:cs typeface="Times New Roman" panose="02020603050405020304" pitchFamily="18" charset="0"/>
              </a:rPr>
              <a:t>Homework: </a:t>
            </a:r>
            <a:r>
              <a:rPr lang="en-US" sz="2400" b="1" dirty="0">
                <a:solidFill>
                  <a:srgbClr val="FF0000"/>
                </a:solidFill>
                <a:latin typeface="Times New Roman" panose="02020603050405020304" pitchFamily="18" charset="0"/>
                <a:cs typeface="Times New Roman" panose="02020603050405020304" pitchFamily="18" charset="0"/>
              </a:rPr>
              <a:t>Reading Questions 3</a:t>
            </a:r>
          </a:p>
        </p:txBody>
      </p:sp>
      <p:sp>
        <p:nvSpPr>
          <p:cNvPr id="3" name="Title 2">
            <a:extLst>
              <a:ext uri="{FF2B5EF4-FFF2-40B4-BE49-F238E27FC236}">
                <a16:creationId xmlns:a16="http://schemas.microsoft.com/office/drawing/2014/main" id="{EF6B5EDB-43BF-60AA-CE1A-694E23663BC1}"/>
              </a:ext>
            </a:extLst>
          </p:cNvPr>
          <p:cNvSpPr>
            <a:spLocks noGrp="1"/>
          </p:cNvSpPr>
          <p:nvPr>
            <p:ph type="title"/>
          </p:nvPr>
        </p:nvSpPr>
        <p:spPr>
          <a:xfrm>
            <a:off x="381000" y="152401"/>
            <a:ext cx="8381260" cy="1143000"/>
          </a:xfrm>
        </p:spPr>
        <p:txBody>
          <a:bodyPr/>
          <a:lstStyle/>
          <a:p>
            <a:pPr algn="l"/>
            <a:br>
              <a:rPr lang="en-US" sz="2000" i="1" dirty="0"/>
            </a:br>
            <a:r>
              <a:rPr lang="en-US" sz="1800" i="1" dirty="0">
                <a:solidFill>
                  <a:srgbClr val="FF0000"/>
                </a:solidFill>
                <a:latin typeface="Times New Roman" panose="02020603050405020304" pitchFamily="18" charset="0"/>
                <a:cs typeface="Times New Roman" panose="02020603050405020304" pitchFamily="18" charset="0"/>
              </a:rPr>
              <a:t>Essential Question:</a:t>
            </a:r>
            <a:r>
              <a:rPr lang="en-US" sz="1800" dirty="0">
                <a:latin typeface="Times New Roman" panose="02020603050405020304" pitchFamily="18" charset="0"/>
                <a:cs typeface="Times New Roman" panose="02020603050405020304" pitchFamily="18" charset="0"/>
              </a:rPr>
              <a:t> How did political ideological change transform public policy during Jeffersonian democracy?</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3864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5C4ABD-94D2-4654-2B4B-466B93561ABC}"/>
              </a:ext>
            </a:extLst>
          </p:cNvPr>
          <p:cNvSpPr>
            <a:spLocks noGrp="1"/>
          </p:cNvSpPr>
          <p:nvPr>
            <p:ph idx="1"/>
          </p:nvPr>
        </p:nvSpPr>
        <p:spPr>
          <a:xfrm>
            <a:off x="381000" y="1410241"/>
            <a:ext cx="8153401" cy="4983479"/>
          </a:xfrm>
          <a:solidFill>
            <a:schemeClr val="bg1"/>
          </a:solidFill>
        </p:spPr>
        <p:txBody>
          <a:bodyPr>
            <a:normAutofit/>
          </a:bodyPr>
          <a:lstStyle/>
          <a:p>
            <a:pPr marL="45720" indent="0">
              <a:buNone/>
            </a:pPr>
            <a:r>
              <a:rPr lang="en-US" sz="2400" b="1" dirty="0">
                <a:solidFill>
                  <a:schemeClr val="tx1">
                    <a:lumMod val="95000"/>
                    <a:lumOff val="5000"/>
                  </a:schemeClr>
                </a:solidFill>
                <a:latin typeface="Times" panose="02020603050405020304" pitchFamily="18" charset="0"/>
                <a:cs typeface="Times" panose="02020603050405020304" pitchFamily="18" charset="0"/>
              </a:rPr>
              <a:t>Objective Reading Assignment</a:t>
            </a:r>
          </a:p>
          <a:p>
            <a:r>
              <a:rPr lang="en-US" sz="2400" b="1" dirty="0">
                <a:solidFill>
                  <a:schemeClr val="tx1">
                    <a:lumMod val="95000"/>
                    <a:lumOff val="5000"/>
                  </a:schemeClr>
                </a:solidFill>
                <a:latin typeface="Times" panose="02020603050405020304" pitchFamily="18" charset="0"/>
                <a:cs typeface="Times" panose="02020603050405020304" pitchFamily="18" charset="0"/>
              </a:rPr>
              <a:t>Reading covers 5 questions </a:t>
            </a:r>
          </a:p>
          <a:p>
            <a:r>
              <a:rPr lang="en-US" sz="2400" b="1" dirty="0">
                <a:solidFill>
                  <a:schemeClr val="tx1">
                    <a:lumMod val="95000"/>
                    <a:lumOff val="5000"/>
                  </a:schemeClr>
                </a:solidFill>
                <a:latin typeface="Times" panose="02020603050405020304" pitchFamily="18" charset="0"/>
                <a:cs typeface="Times" panose="02020603050405020304" pitchFamily="18" charset="0"/>
              </a:rPr>
              <a:t>Answering questions – need to be a written paragraph that answers all parts of the prompt</a:t>
            </a:r>
          </a:p>
          <a:p>
            <a:r>
              <a:rPr lang="en-US" sz="2400" b="1" dirty="0">
                <a:solidFill>
                  <a:schemeClr val="tx1">
                    <a:lumMod val="95000"/>
                    <a:lumOff val="5000"/>
                  </a:schemeClr>
                </a:solidFill>
                <a:latin typeface="Times" panose="02020603050405020304" pitchFamily="18" charset="0"/>
                <a:cs typeface="Times" panose="02020603050405020304" pitchFamily="18" charset="0"/>
              </a:rPr>
              <a:t>Must be historically accurate and historically defensible </a:t>
            </a:r>
          </a:p>
          <a:p>
            <a:r>
              <a:rPr lang="en-US" sz="2400" b="1" dirty="0">
                <a:solidFill>
                  <a:schemeClr val="tx1">
                    <a:lumMod val="95000"/>
                    <a:lumOff val="5000"/>
                  </a:schemeClr>
                </a:solidFill>
                <a:latin typeface="Times" panose="02020603050405020304" pitchFamily="18" charset="0"/>
                <a:cs typeface="Times" panose="02020603050405020304" pitchFamily="18" charset="0"/>
              </a:rPr>
              <a:t>Must use TWO pieces of evidence to support your response</a:t>
            </a:r>
          </a:p>
          <a:p>
            <a:r>
              <a:rPr lang="en-US" sz="2400" b="1" dirty="0">
                <a:solidFill>
                  <a:schemeClr val="tx1">
                    <a:lumMod val="95000"/>
                    <a:lumOff val="5000"/>
                  </a:schemeClr>
                </a:solidFill>
                <a:latin typeface="Times" panose="02020603050405020304" pitchFamily="18" charset="0"/>
                <a:cs typeface="Times" panose="02020603050405020304" pitchFamily="18" charset="0"/>
              </a:rPr>
              <a:t>One the day it is due – you will be assigned one at </a:t>
            </a:r>
            <a:r>
              <a:rPr lang="en-US" sz="2400" b="1" u="sng" dirty="0">
                <a:solidFill>
                  <a:srgbClr val="FF0000"/>
                </a:solidFill>
                <a:latin typeface="Times" panose="02020603050405020304" pitchFamily="18" charset="0"/>
                <a:cs typeface="Times" panose="02020603050405020304" pitchFamily="18" charset="0"/>
              </a:rPr>
              <a:t>random</a:t>
            </a:r>
            <a:r>
              <a:rPr lang="en-US" sz="2400" b="1" dirty="0">
                <a:solidFill>
                  <a:schemeClr val="tx1">
                    <a:lumMod val="95000"/>
                    <a:lumOff val="5000"/>
                  </a:schemeClr>
                </a:solidFill>
                <a:latin typeface="Times" panose="02020603050405020304" pitchFamily="18" charset="0"/>
                <a:cs typeface="Times" panose="02020603050405020304" pitchFamily="18" charset="0"/>
              </a:rPr>
              <a:t> to respond to (NO NOTES OR PRE-WRITTEN RESPONSES)</a:t>
            </a:r>
          </a:p>
        </p:txBody>
      </p:sp>
      <p:sp>
        <p:nvSpPr>
          <p:cNvPr id="3" name="Title 2">
            <a:extLst>
              <a:ext uri="{FF2B5EF4-FFF2-40B4-BE49-F238E27FC236}">
                <a16:creationId xmlns:a16="http://schemas.microsoft.com/office/drawing/2014/main" id="{0A6D305D-2E43-5FEB-F473-3FCE0017742E}"/>
              </a:ext>
            </a:extLst>
          </p:cNvPr>
          <p:cNvSpPr>
            <a:spLocks noGrp="1"/>
          </p:cNvSpPr>
          <p:nvPr>
            <p:ph type="title"/>
          </p:nvPr>
        </p:nvSpPr>
        <p:spPr/>
        <p:txBody>
          <a:bodyPr/>
          <a:lstStyle/>
          <a:p>
            <a:r>
              <a:rPr lang="en-US" dirty="0"/>
              <a:t>New Homework Policy</a:t>
            </a:r>
          </a:p>
        </p:txBody>
      </p:sp>
    </p:spTree>
    <p:extLst>
      <p:ext uri="{BB962C8B-B14F-4D97-AF65-F5344CB8AC3E}">
        <p14:creationId xmlns:p14="http://schemas.microsoft.com/office/powerpoint/2010/main" val="19063271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108C1-ED5E-8BFF-9494-F82F0A3B34D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400E2A-3779-691D-3EFE-2AA01DCE5283}"/>
              </a:ext>
            </a:extLst>
          </p:cNvPr>
          <p:cNvSpPr>
            <a:spLocks noGrp="1"/>
          </p:cNvSpPr>
          <p:nvPr>
            <p:ph idx="1"/>
          </p:nvPr>
        </p:nvSpPr>
        <p:spPr>
          <a:xfrm>
            <a:off x="392624" y="1325290"/>
            <a:ext cx="8153401" cy="4983479"/>
          </a:xfrm>
          <a:solidFill>
            <a:schemeClr val="bg1"/>
          </a:solidFill>
        </p:spPr>
        <p:txBody>
          <a:bodyPr>
            <a:normAutofit/>
          </a:bodyPr>
          <a:lstStyle/>
          <a:p>
            <a:pPr marL="45720" indent="0">
              <a:buNone/>
            </a:pPr>
            <a:r>
              <a:rPr lang="en-US" sz="2400" b="1" dirty="0">
                <a:solidFill>
                  <a:schemeClr val="tx1">
                    <a:lumMod val="95000"/>
                    <a:lumOff val="5000"/>
                  </a:schemeClr>
                </a:solidFill>
                <a:latin typeface="Times" panose="02020603050405020304" pitchFamily="18" charset="0"/>
                <a:cs typeface="Times" panose="02020603050405020304" pitchFamily="18" charset="0"/>
              </a:rPr>
              <a:t>Question 1 – Completed in class on Tuesday</a:t>
            </a:r>
          </a:p>
          <a:p>
            <a:pPr marL="45720" indent="0">
              <a:buNone/>
            </a:pPr>
            <a:r>
              <a:rPr lang="en-US" sz="2400" b="1" dirty="0">
                <a:solidFill>
                  <a:schemeClr val="tx1">
                    <a:lumMod val="95000"/>
                    <a:lumOff val="5000"/>
                  </a:schemeClr>
                </a:solidFill>
                <a:latin typeface="Times" panose="02020603050405020304" pitchFamily="18" charset="0"/>
                <a:cs typeface="Times" panose="02020603050405020304" pitchFamily="18" charset="0"/>
              </a:rPr>
              <a:t>Question 2 – Completed in class on Wednesday</a:t>
            </a:r>
          </a:p>
          <a:p>
            <a:pPr marL="45720" indent="0">
              <a:buNone/>
            </a:pPr>
            <a:r>
              <a:rPr lang="en-US" sz="2400" b="1" dirty="0">
                <a:solidFill>
                  <a:schemeClr val="tx1">
                    <a:lumMod val="95000"/>
                    <a:lumOff val="5000"/>
                  </a:schemeClr>
                </a:solidFill>
                <a:latin typeface="Times" panose="02020603050405020304" pitchFamily="18" charset="0"/>
                <a:cs typeface="Times" panose="02020603050405020304" pitchFamily="18" charset="0"/>
              </a:rPr>
              <a:t>Question 3-5: complete for homework during the week</a:t>
            </a:r>
          </a:p>
          <a:p>
            <a:pPr marL="45720" indent="0">
              <a:buNone/>
            </a:pPr>
            <a:endParaRPr lang="en-US" sz="2400" b="1" dirty="0">
              <a:solidFill>
                <a:schemeClr val="tx1">
                  <a:lumMod val="95000"/>
                  <a:lumOff val="5000"/>
                </a:schemeClr>
              </a:solidFill>
              <a:latin typeface="Times" panose="02020603050405020304" pitchFamily="18" charset="0"/>
              <a:cs typeface="Times" panose="02020603050405020304" pitchFamily="18" charset="0"/>
            </a:endParaRPr>
          </a:p>
          <a:p>
            <a:pPr marL="45720" indent="0">
              <a:buNone/>
            </a:pPr>
            <a:r>
              <a:rPr lang="en-US" sz="2400" b="1" dirty="0">
                <a:solidFill>
                  <a:schemeClr val="tx1">
                    <a:lumMod val="95000"/>
                    <a:lumOff val="5000"/>
                  </a:schemeClr>
                </a:solidFill>
                <a:latin typeface="Times" panose="02020603050405020304" pitchFamily="18" charset="0"/>
                <a:cs typeface="Times" panose="02020603050405020304" pitchFamily="18" charset="0"/>
              </a:rPr>
              <a:t>DUE date: Monday 10/28 </a:t>
            </a:r>
          </a:p>
        </p:txBody>
      </p:sp>
      <p:sp>
        <p:nvSpPr>
          <p:cNvPr id="3" name="Title 2">
            <a:extLst>
              <a:ext uri="{FF2B5EF4-FFF2-40B4-BE49-F238E27FC236}">
                <a16:creationId xmlns:a16="http://schemas.microsoft.com/office/drawing/2014/main" id="{038CC083-D822-F02E-2DE0-C249FBFBE242}"/>
              </a:ext>
            </a:extLst>
          </p:cNvPr>
          <p:cNvSpPr>
            <a:spLocks noGrp="1"/>
          </p:cNvSpPr>
          <p:nvPr>
            <p:ph type="title"/>
          </p:nvPr>
        </p:nvSpPr>
        <p:spPr/>
        <p:txBody>
          <a:bodyPr/>
          <a:lstStyle/>
          <a:p>
            <a:r>
              <a:rPr lang="en-US" dirty="0"/>
              <a:t>Schedule for this Week</a:t>
            </a:r>
          </a:p>
        </p:txBody>
      </p:sp>
      <p:pic>
        <p:nvPicPr>
          <p:cNvPr id="1028" name="Picture 4" descr="Homework | Spin the Wheel - Random Picker">
            <a:extLst>
              <a:ext uri="{FF2B5EF4-FFF2-40B4-BE49-F238E27FC236}">
                <a16:creationId xmlns:a16="http://schemas.microsoft.com/office/drawing/2014/main" id="{C4BF6CDB-2071-5D6B-ABD0-C853A43CE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429000"/>
            <a:ext cx="2643557"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re's how Pat Sajak signed off his ...">
            <a:extLst>
              <a:ext uri="{FF2B5EF4-FFF2-40B4-BE49-F238E27FC236}">
                <a16:creationId xmlns:a16="http://schemas.microsoft.com/office/drawing/2014/main" id="{CA9CA475-1CC9-D550-4876-57609FF5F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359028"/>
            <a:ext cx="1981200"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25A1351B-6433-1FFF-35D9-9FB3F6006393}"/>
              </a:ext>
            </a:extLst>
          </p:cNvPr>
          <p:cNvSpPr/>
          <p:nvPr/>
        </p:nvSpPr>
        <p:spPr>
          <a:xfrm>
            <a:off x="2669936" y="4054228"/>
            <a:ext cx="2892664" cy="1054394"/>
          </a:xfrm>
          <a:prstGeom prst="wedgeEllipseCallout">
            <a:avLst>
              <a:gd name="adj1" fmla="val -58873"/>
              <a:gd name="adj2" fmla="val 40452"/>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Wheel will decide the question</a:t>
            </a:r>
          </a:p>
        </p:txBody>
      </p:sp>
    </p:spTree>
    <p:extLst>
      <p:ext uri="{BB962C8B-B14F-4D97-AF65-F5344CB8AC3E}">
        <p14:creationId xmlns:p14="http://schemas.microsoft.com/office/powerpoint/2010/main" val="41176449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DA1C95-987C-27EC-ED90-56EC538E25E4}"/>
              </a:ext>
            </a:extLst>
          </p:cNvPr>
          <p:cNvSpPr>
            <a:spLocks noGrp="1"/>
          </p:cNvSpPr>
          <p:nvPr>
            <p:ph idx="1"/>
          </p:nvPr>
        </p:nvSpPr>
        <p:spPr>
          <a:solidFill>
            <a:schemeClr val="bg1"/>
          </a:solidFill>
          <a:ln>
            <a:solidFill>
              <a:srgbClr val="002060"/>
            </a:solidFill>
          </a:ln>
        </p:spPr>
        <p:txBody>
          <a:bodyPr>
            <a:normAutofit/>
          </a:bodyPr>
          <a:lstStyle/>
          <a:p>
            <a:pPr marL="45720" indent="0">
              <a:buNone/>
            </a:pPr>
            <a:r>
              <a:rPr lang="en-US" sz="2400" b="0" i="0" dirty="0">
                <a:solidFill>
                  <a:schemeClr val="tx1"/>
                </a:solidFill>
                <a:effectLst/>
                <a:latin typeface="Georgia" panose="02040502050405020303" pitchFamily="18" charset="0"/>
              </a:rPr>
              <a:t>That, after the experience which the United States have had of the great injustice of the British Government towards them, exemplified by so many acts of violence and oppression, it will be more difficult to justify to the impartial world their patient forbearance than the measures to which it has become necessary to resort, to avenge the wrongs, and vindicate the rights and honor of the nation.</a:t>
            </a:r>
          </a:p>
          <a:p>
            <a:r>
              <a:rPr lang="en-US" sz="2400" b="1" i="1" u="sng" dirty="0">
                <a:solidFill>
                  <a:schemeClr val="tx1"/>
                </a:solidFill>
                <a:latin typeface="Georgia" panose="02040502050405020303" pitchFamily="18" charset="0"/>
              </a:rPr>
              <a:t>John C. Calhoun, Report to the Committee on Foreign Relations, 1812</a:t>
            </a:r>
            <a:r>
              <a:rPr lang="en-US" sz="2400" b="1" i="0" dirty="0">
                <a:solidFill>
                  <a:schemeClr val="tx1"/>
                </a:solidFill>
                <a:effectLst/>
                <a:latin typeface="Georgia" panose="02040502050405020303" pitchFamily="18" charset="0"/>
              </a:rPr>
              <a:t> </a:t>
            </a:r>
            <a:endParaRPr lang="en-US" sz="2400" b="1" dirty="0">
              <a:solidFill>
                <a:schemeClr val="tx1"/>
              </a:solidFill>
            </a:endParaRPr>
          </a:p>
        </p:txBody>
      </p:sp>
      <p:sp>
        <p:nvSpPr>
          <p:cNvPr id="3" name="Title 2">
            <a:extLst>
              <a:ext uri="{FF2B5EF4-FFF2-40B4-BE49-F238E27FC236}">
                <a16:creationId xmlns:a16="http://schemas.microsoft.com/office/drawing/2014/main" id="{00746FCA-CE15-E314-0D5C-E410D0816788}"/>
              </a:ext>
            </a:extLst>
          </p:cNvPr>
          <p:cNvSpPr>
            <a:spLocks noGrp="1"/>
          </p:cNvSpPr>
          <p:nvPr>
            <p:ph type="title"/>
          </p:nvPr>
        </p:nvSpPr>
        <p:spPr>
          <a:xfrm>
            <a:off x="381000" y="355847"/>
            <a:ext cx="8381260" cy="710953"/>
          </a:xfrm>
        </p:spPr>
        <p:txBody>
          <a:bodyPr/>
          <a:lstStyle/>
          <a:p>
            <a:r>
              <a:rPr lang="en-US" dirty="0"/>
              <a:t>HIPP Construction </a:t>
            </a:r>
          </a:p>
        </p:txBody>
      </p:sp>
      <p:sp>
        <p:nvSpPr>
          <p:cNvPr id="4" name="Rectangle 3">
            <a:extLst>
              <a:ext uri="{FF2B5EF4-FFF2-40B4-BE49-F238E27FC236}">
                <a16:creationId xmlns:a16="http://schemas.microsoft.com/office/drawing/2014/main" id="{B36B483D-6F2C-78B4-276B-CFF53DEF0AC4}"/>
              </a:ext>
            </a:extLst>
          </p:cNvPr>
          <p:cNvSpPr/>
          <p:nvPr/>
        </p:nvSpPr>
        <p:spPr>
          <a:xfrm>
            <a:off x="407632" y="5638800"/>
            <a:ext cx="8583968" cy="8633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anose="02020603050405020304" pitchFamily="18" charset="0"/>
                <a:cs typeface="Times" panose="02020603050405020304" pitchFamily="18" charset="0"/>
              </a:rPr>
              <a:t>HIPP STATEMENT: Start with the Name of the Document – describe its purpose with an implies and stated fact. </a:t>
            </a:r>
          </a:p>
        </p:txBody>
      </p:sp>
      <p:sp>
        <p:nvSpPr>
          <p:cNvPr id="5" name="Rectangle 4">
            <a:extLst>
              <a:ext uri="{FF2B5EF4-FFF2-40B4-BE49-F238E27FC236}">
                <a16:creationId xmlns:a16="http://schemas.microsoft.com/office/drawing/2014/main" id="{B2FEB6D4-A1A5-B29D-C505-64F9B0C7AAD7}"/>
              </a:ext>
            </a:extLst>
          </p:cNvPr>
          <p:cNvSpPr/>
          <p:nvPr/>
        </p:nvSpPr>
        <p:spPr>
          <a:xfrm>
            <a:off x="355108" y="1905000"/>
            <a:ext cx="8583968" cy="16764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Identify at least ONE implied fact </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What is the document about?</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Why was it written</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Whose perspective is written from &amp; Why is that important  </a:t>
            </a:r>
          </a:p>
        </p:txBody>
      </p:sp>
      <p:sp>
        <p:nvSpPr>
          <p:cNvPr id="6" name="Rectangle 5">
            <a:extLst>
              <a:ext uri="{FF2B5EF4-FFF2-40B4-BE49-F238E27FC236}">
                <a16:creationId xmlns:a16="http://schemas.microsoft.com/office/drawing/2014/main" id="{EC31D025-382C-F917-5914-A7EFDCC15492}"/>
              </a:ext>
            </a:extLst>
          </p:cNvPr>
          <p:cNvSpPr/>
          <p:nvPr/>
        </p:nvSpPr>
        <p:spPr>
          <a:xfrm>
            <a:off x="4876800" y="1719071"/>
            <a:ext cx="3885460" cy="11003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panose="02020603050405020304" pitchFamily="18" charset="0"/>
                <a:cs typeface="Times" panose="02020603050405020304" pitchFamily="18" charset="0"/>
              </a:rPr>
              <a:t>USE the APUSH vocabulary of the time period </a:t>
            </a:r>
          </a:p>
        </p:txBody>
      </p:sp>
    </p:spTree>
    <p:extLst>
      <p:ext uri="{BB962C8B-B14F-4D97-AF65-F5344CB8AC3E}">
        <p14:creationId xmlns:p14="http://schemas.microsoft.com/office/powerpoint/2010/main" val="185677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2696B6-BCF7-D145-8846-308CB0FD7C2B}"/>
              </a:ext>
            </a:extLst>
          </p:cNvPr>
          <p:cNvSpPr>
            <a:spLocks noGrp="1"/>
          </p:cNvSpPr>
          <p:nvPr>
            <p:ph type="title"/>
          </p:nvPr>
        </p:nvSpPr>
        <p:spPr/>
        <p:txBody>
          <a:bodyPr/>
          <a:lstStyle/>
          <a:p>
            <a:r>
              <a:rPr lang="en-US" dirty="0"/>
              <a:t>A Revolution of 1800</a:t>
            </a:r>
          </a:p>
        </p:txBody>
      </p:sp>
      <p:sp>
        <p:nvSpPr>
          <p:cNvPr id="7" name="Content Placeholder 6">
            <a:extLst>
              <a:ext uri="{FF2B5EF4-FFF2-40B4-BE49-F238E27FC236}">
                <a16:creationId xmlns:a16="http://schemas.microsoft.com/office/drawing/2014/main" id="{6661B397-1DD0-A24C-8CE8-22FBCD0DDF1F}"/>
              </a:ext>
            </a:extLst>
          </p:cNvPr>
          <p:cNvSpPr>
            <a:spLocks noGrp="1"/>
          </p:cNvSpPr>
          <p:nvPr>
            <p:ph idx="1"/>
          </p:nvPr>
        </p:nvSpPr>
        <p:spPr>
          <a:xfrm>
            <a:off x="380999" y="1719071"/>
            <a:ext cx="3810001" cy="4407408"/>
          </a:xfrm>
          <a:solidFill>
            <a:schemeClr val="bg1"/>
          </a:solidFill>
          <a:ln>
            <a:solidFill>
              <a:srgbClr val="002060"/>
            </a:solidFill>
          </a:ln>
        </p:spPr>
        <p:txBody>
          <a:bodyPr/>
          <a:lstStyle/>
          <a:p>
            <a:r>
              <a:rPr lang="en-US" u="sng" dirty="0">
                <a:solidFill>
                  <a:srgbClr val="002060"/>
                </a:solidFill>
              </a:rPr>
              <a:t>Revolution</a:t>
            </a:r>
            <a:r>
              <a:rPr lang="en-US" dirty="0"/>
              <a:t>  = 1</a:t>
            </a:r>
            <a:r>
              <a:rPr lang="en-US" baseline="30000" dirty="0"/>
              <a:t>st</a:t>
            </a:r>
            <a:r>
              <a:rPr lang="en-US" dirty="0"/>
              <a:t> Peaceful transition between political parties </a:t>
            </a:r>
          </a:p>
          <a:p>
            <a:r>
              <a:rPr lang="en-US" u="sng" dirty="0">
                <a:solidFill>
                  <a:srgbClr val="002060"/>
                </a:solidFill>
              </a:rPr>
              <a:t>Issue</a:t>
            </a:r>
            <a:r>
              <a:rPr lang="en-US" dirty="0"/>
              <a:t> – Tie between Thomas Jefferson &amp; Aaron Burr</a:t>
            </a:r>
          </a:p>
        </p:txBody>
      </p:sp>
      <p:pic>
        <p:nvPicPr>
          <p:cNvPr id="5" name="Picture 4">
            <a:extLst>
              <a:ext uri="{FF2B5EF4-FFF2-40B4-BE49-F238E27FC236}">
                <a16:creationId xmlns:a16="http://schemas.microsoft.com/office/drawing/2014/main" id="{588EC1F1-D0D1-5446-8DE6-F67ECC8B98CE}"/>
              </a:ext>
            </a:extLst>
          </p:cNvPr>
          <p:cNvPicPr>
            <a:picLocks noChangeAspect="1"/>
          </p:cNvPicPr>
          <p:nvPr/>
        </p:nvPicPr>
        <p:blipFill>
          <a:blip r:embed="rId2"/>
          <a:stretch>
            <a:fillRect/>
          </a:stretch>
        </p:blipFill>
        <p:spPr>
          <a:xfrm>
            <a:off x="4320586" y="1219200"/>
            <a:ext cx="4484782" cy="4783082"/>
          </a:xfrm>
          <a:prstGeom prst="rect">
            <a:avLst/>
          </a:prstGeom>
        </p:spPr>
      </p:pic>
      <p:sp>
        <p:nvSpPr>
          <p:cNvPr id="8" name="Rectangle 7">
            <a:extLst>
              <a:ext uri="{FF2B5EF4-FFF2-40B4-BE49-F238E27FC236}">
                <a16:creationId xmlns:a16="http://schemas.microsoft.com/office/drawing/2014/main" id="{31D58672-EB94-3D48-85AA-B3781AF25ADD}"/>
              </a:ext>
            </a:extLst>
          </p:cNvPr>
          <p:cNvSpPr/>
          <p:nvPr/>
        </p:nvSpPr>
        <p:spPr>
          <a:xfrm>
            <a:off x="762000" y="3810000"/>
            <a:ext cx="3962400" cy="11430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House of Representatives elects Jefferson (</a:t>
            </a:r>
            <a:r>
              <a:rPr lang="en-US" sz="2400" b="1" i="1" u="sng" dirty="0"/>
              <a:t>Alexander Hamilton</a:t>
            </a:r>
            <a:r>
              <a:rPr lang="en-US" sz="2400" dirty="0"/>
              <a:t>)</a:t>
            </a:r>
          </a:p>
        </p:txBody>
      </p:sp>
      <p:sp>
        <p:nvSpPr>
          <p:cNvPr id="9" name="Rectangle 8">
            <a:extLst>
              <a:ext uri="{FF2B5EF4-FFF2-40B4-BE49-F238E27FC236}">
                <a16:creationId xmlns:a16="http://schemas.microsoft.com/office/drawing/2014/main" id="{79C6682B-1514-0E47-9C21-8F9182362A7F}"/>
              </a:ext>
            </a:extLst>
          </p:cNvPr>
          <p:cNvSpPr/>
          <p:nvPr/>
        </p:nvSpPr>
        <p:spPr>
          <a:xfrm>
            <a:off x="762000" y="5151636"/>
            <a:ext cx="3962400" cy="11430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rgbClr val="002060"/>
                </a:solidFill>
              </a:rPr>
              <a:t>12</a:t>
            </a:r>
            <a:r>
              <a:rPr lang="en-US" sz="2400" b="1" u="sng" baseline="30000" dirty="0">
                <a:solidFill>
                  <a:srgbClr val="002060"/>
                </a:solidFill>
              </a:rPr>
              <a:t>th</a:t>
            </a:r>
            <a:r>
              <a:rPr lang="en-US" sz="2400" b="1" u="sng" dirty="0">
                <a:solidFill>
                  <a:srgbClr val="002060"/>
                </a:solidFill>
              </a:rPr>
              <a:t> Amendment</a:t>
            </a:r>
            <a:r>
              <a:rPr lang="en-US" sz="2400" dirty="0"/>
              <a:t>: President &amp; Vice President run together</a:t>
            </a:r>
          </a:p>
        </p:txBody>
      </p:sp>
    </p:spTree>
    <p:extLst>
      <p:ext uri="{BB962C8B-B14F-4D97-AF65-F5344CB8AC3E}">
        <p14:creationId xmlns:p14="http://schemas.microsoft.com/office/powerpoint/2010/main" val="244272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719263"/>
            <a:ext cx="8305060" cy="4406900"/>
          </a:xfrm>
          <a:ln>
            <a:solidFill>
              <a:srgbClr val="FF0000"/>
            </a:solidFill>
          </a:ln>
        </p:spPr>
      </p:pic>
      <p:sp>
        <p:nvSpPr>
          <p:cNvPr id="4" name="Title 3"/>
          <p:cNvSpPr>
            <a:spLocks noGrp="1"/>
          </p:cNvSpPr>
          <p:nvPr>
            <p:ph type="title"/>
          </p:nvPr>
        </p:nvSpPr>
        <p:spPr/>
        <p:txBody>
          <a:bodyPr/>
          <a:lstStyle/>
          <a:p>
            <a:r>
              <a:rPr lang="en-US" dirty="0"/>
              <a:t>James Madison – President #4</a:t>
            </a:r>
          </a:p>
        </p:txBody>
      </p:sp>
    </p:spTree>
    <p:extLst>
      <p:ext uri="{BB962C8B-B14F-4D97-AF65-F5344CB8AC3E}">
        <p14:creationId xmlns:p14="http://schemas.microsoft.com/office/powerpoint/2010/main" val="19628043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89DB8E-1E35-4D5A-9D50-368D5BB528CE}"/>
              </a:ext>
            </a:extLst>
          </p:cNvPr>
          <p:cNvSpPr>
            <a:spLocks noGrp="1"/>
          </p:cNvSpPr>
          <p:nvPr>
            <p:ph idx="1"/>
          </p:nvPr>
        </p:nvSpPr>
        <p:spPr>
          <a:solidFill>
            <a:schemeClr val="bg1"/>
          </a:solidFill>
        </p:spPr>
        <p:txBody>
          <a:bodyPr>
            <a:normAutofit/>
          </a:bodyPr>
          <a:lstStyle/>
          <a:p>
            <a:r>
              <a:rPr lang="en-US" sz="2400" dirty="0">
                <a:solidFill>
                  <a:schemeClr val="tx1"/>
                </a:solidFill>
                <a:latin typeface="Times" panose="02020603050405020304" pitchFamily="18" charset="0"/>
                <a:cs typeface="Times" panose="02020603050405020304" pitchFamily="18" charset="0"/>
              </a:rPr>
              <a:t>America’s 2</a:t>
            </a:r>
            <a:r>
              <a:rPr lang="en-US" sz="2400" baseline="30000" dirty="0">
                <a:solidFill>
                  <a:schemeClr val="tx1"/>
                </a:solidFill>
                <a:latin typeface="Times" panose="02020603050405020304" pitchFamily="18" charset="0"/>
                <a:cs typeface="Times" panose="02020603050405020304" pitchFamily="18" charset="0"/>
              </a:rPr>
              <a:t>nd</a:t>
            </a:r>
            <a:r>
              <a:rPr lang="en-US" sz="2400" dirty="0">
                <a:solidFill>
                  <a:schemeClr val="tx1"/>
                </a:solidFill>
                <a:latin typeface="Times" panose="02020603050405020304" pitchFamily="18" charset="0"/>
                <a:cs typeface="Times" panose="02020603050405020304" pitchFamily="18" charset="0"/>
              </a:rPr>
              <a:t> Revolutionary War: challenge to the United States stability as a young nation </a:t>
            </a:r>
          </a:p>
        </p:txBody>
      </p:sp>
      <p:sp>
        <p:nvSpPr>
          <p:cNvPr id="3" name="Title 2">
            <a:extLst>
              <a:ext uri="{FF2B5EF4-FFF2-40B4-BE49-F238E27FC236}">
                <a16:creationId xmlns:a16="http://schemas.microsoft.com/office/drawing/2014/main" id="{72605952-9CD0-4B78-AD59-5B101061DF6F}"/>
              </a:ext>
            </a:extLst>
          </p:cNvPr>
          <p:cNvSpPr>
            <a:spLocks noGrp="1"/>
          </p:cNvSpPr>
          <p:nvPr>
            <p:ph type="title"/>
          </p:nvPr>
        </p:nvSpPr>
        <p:spPr/>
        <p:txBody>
          <a:bodyPr/>
          <a:lstStyle/>
          <a:p>
            <a:r>
              <a:rPr lang="en-US" dirty="0"/>
              <a:t>War of 1812</a:t>
            </a:r>
          </a:p>
        </p:txBody>
      </p:sp>
      <p:pic>
        <p:nvPicPr>
          <p:cNvPr id="5" name="Picture 4" descr="A picture containing grass, standing, group, painting&#10;&#10;Description automatically generated">
            <a:extLst>
              <a:ext uri="{FF2B5EF4-FFF2-40B4-BE49-F238E27FC236}">
                <a16:creationId xmlns:a16="http://schemas.microsoft.com/office/drawing/2014/main" id="{0EC79ADC-F867-4A2E-9622-D7FC5FC2B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230" y="3048000"/>
            <a:ext cx="3962400" cy="2385919"/>
          </a:xfrm>
          <a:prstGeom prst="rect">
            <a:avLst/>
          </a:prstGeom>
        </p:spPr>
      </p:pic>
      <p:sp>
        <p:nvSpPr>
          <p:cNvPr id="6" name="Rectangle 5">
            <a:extLst>
              <a:ext uri="{FF2B5EF4-FFF2-40B4-BE49-F238E27FC236}">
                <a16:creationId xmlns:a16="http://schemas.microsoft.com/office/drawing/2014/main" id="{ABE4AAED-F9D4-4D65-8603-BF42B1F19BDD}"/>
              </a:ext>
            </a:extLst>
          </p:cNvPr>
          <p:cNvSpPr/>
          <p:nvPr/>
        </p:nvSpPr>
        <p:spPr>
          <a:xfrm>
            <a:off x="1207478" y="5169238"/>
            <a:ext cx="3505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Burning of Washington D.C. 1814</a:t>
            </a:r>
          </a:p>
        </p:txBody>
      </p:sp>
      <p:pic>
        <p:nvPicPr>
          <p:cNvPr id="8" name="Picture 7" descr="A group of people&#10;&#10;Description automatically generated">
            <a:extLst>
              <a:ext uri="{FF2B5EF4-FFF2-40B4-BE49-F238E27FC236}">
                <a16:creationId xmlns:a16="http://schemas.microsoft.com/office/drawing/2014/main" id="{9DF0B8FD-BC95-4081-A581-F358E6601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725" y="2491569"/>
            <a:ext cx="3952875" cy="2218450"/>
          </a:xfrm>
          <a:prstGeom prst="rect">
            <a:avLst/>
          </a:prstGeom>
        </p:spPr>
      </p:pic>
      <p:sp>
        <p:nvSpPr>
          <p:cNvPr id="9" name="Rectangle 8">
            <a:extLst>
              <a:ext uri="{FF2B5EF4-FFF2-40B4-BE49-F238E27FC236}">
                <a16:creationId xmlns:a16="http://schemas.microsoft.com/office/drawing/2014/main" id="{78306AE9-A38B-404F-9AB6-197CABB43134}"/>
              </a:ext>
            </a:extLst>
          </p:cNvPr>
          <p:cNvSpPr/>
          <p:nvPr/>
        </p:nvSpPr>
        <p:spPr>
          <a:xfrm>
            <a:off x="5257060" y="4443319"/>
            <a:ext cx="3505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Victory at the Battle of New Orleans</a:t>
            </a:r>
          </a:p>
        </p:txBody>
      </p:sp>
      <p:sp>
        <p:nvSpPr>
          <p:cNvPr id="10" name="Rectangle 9">
            <a:extLst>
              <a:ext uri="{FF2B5EF4-FFF2-40B4-BE49-F238E27FC236}">
                <a16:creationId xmlns:a16="http://schemas.microsoft.com/office/drawing/2014/main" id="{0921D4D7-AE48-4D10-B4BF-DB18EC1CD98B}"/>
              </a:ext>
            </a:extLst>
          </p:cNvPr>
          <p:cNvSpPr/>
          <p:nvPr/>
        </p:nvSpPr>
        <p:spPr>
          <a:xfrm>
            <a:off x="864762" y="5943600"/>
            <a:ext cx="7593438" cy="491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hlinkClick r:id="rId4">
                  <a:extLst>
                    <a:ext uri="{A12FA001-AC4F-418D-AE19-62706E023703}">
                      <ahyp:hlinkClr xmlns:ahyp="http://schemas.microsoft.com/office/drawing/2018/hyperlinkcolor" val="tx"/>
                    </a:ext>
                  </a:extLst>
                </a:hlinkClick>
              </a:rPr>
              <a:t>War of 1812 in four minutes</a:t>
            </a:r>
            <a:endParaRPr lang="en-US" sz="2400" dirty="0">
              <a:solidFill>
                <a:srgbClr val="002060"/>
              </a:solidFill>
            </a:endParaRPr>
          </a:p>
        </p:txBody>
      </p:sp>
    </p:spTree>
    <p:extLst>
      <p:ext uri="{BB962C8B-B14F-4D97-AF65-F5344CB8AC3E}">
        <p14:creationId xmlns:p14="http://schemas.microsoft.com/office/powerpoint/2010/main" val="17993693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8EBED2-F44A-74BF-42D6-429FFE267071}"/>
              </a:ext>
            </a:extLst>
          </p:cNvPr>
          <p:cNvSpPr>
            <a:spLocks noGrp="1"/>
          </p:cNvSpPr>
          <p:nvPr>
            <p:ph idx="1"/>
          </p:nvPr>
        </p:nvSpPr>
        <p:spPr>
          <a:xfrm>
            <a:off x="380999" y="1410241"/>
            <a:ext cx="8407893" cy="4716238"/>
          </a:xfrm>
          <a:solidFill>
            <a:schemeClr val="bg1"/>
          </a:solidFill>
        </p:spPr>
        <p:txBody>
          <a:bodyPr>
            <a:normAutofit/>
          </a:bodyPr>
          <a:lstStyle/>
          <a:p>
            <a:pPr marL="45720" indent="0">
              <a:buNone/>
            </a:pPr>
            <a:r>
              <a:rPr lang="en-US" sz="2400" b="1" dirty="0">
                <a:solidFill>
                  <a:srgbClr val="C00000"/>
                </a:solidFill>
                <a:latin typeface="Times" panose="02020603050405020304" pitchFamily="18" charset="0"/>
                <a:cs typeface="Times" panose="02020603050405020304" pitchFamily="18" charset="0"/>
              </a:rPr>
              <a:t>U.S. a VIABLE NATION</a:t>
            </a:r>
          </a:p>
        </p:txBody>
      </p:sp>
      <p:sp>
        <p:nvSpPr>
          <p:cNvPr id="3" name="Title 2">
            <a:extLst>
              <a:ext uri="{FF2B5EF4-FFF2-40B4-BE49-F238E27FC236}">
                <a16:creationId xmlns:a16="http://schemas.microsoft.com/office/drawing/2014/main" id="{15BF14E3-FEC4-4960-2357-0079E646230E}"/>
              </a:ext>
            </a:extLst>
          </p:cNvPr>
          <p:cNvSpPr>
            <a:spLocks noGrp="1"/>
          </p:cNvSpPr>
          <p:nvPr>
            <p:ph type="title"/>
          </p:nvPr>
        </p:nvSpPr>
        <p:spPr/>
        <p:txBody>
          <a:bodyPr/>
          <a:lstStyle/>
          <a:p>
            <a:r>
              <a:rPr lang="en-US" dirty="0"/>
              <a:t>Influence of the war of 1812</a:t>
            </a:r>
          </a:p>
        </p:txBody>
      </p:sp>
      <p:pic>
        <p:nvPicPr>
          <p:cNvPr id="1026" name="Picture 2">
            <a:extLst>
              <a:ext uri="{FF2B5EF4-FFF2-40B4-BE49-F238E27FC236}">
                <a16:creationId xmlns:a16="http://schemas.microsoft.com/office/drawing/2014/main" id="{E8520DC2-23E2-FD1D-DE65-A892E1525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00287"/>
            <a:ext cx="3137403" cy="41350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2BBE4F9-42DD-BBD8-3E21-34AE8109353A}"/>
              </a:ext>
            </a:extLst>
          </p:cNvPr>
          <p:cNvSpPr/>
          <p:nvPr/>
        </p:nvSpPr>
        <p:spPr>
          <a:xfrm>
            <a:off x="3961659" y="2005761"/>
            <a:ext cx="5055833" cy="1118439"/>
          </a:xfrm>
          <a:prstGeom prst="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panose="02020603050405020304" pitchFamily="18" charset="0"/>
                <a:cs typeface="Times" panose="02020603050405020304" pitchFamily="18" charset="0"/>
              </a:rPr>
              <a:t>Nationalism</a:t>
            </a:r>
            <a:r>
              <a:rPr lang="en-US" sz="2400" dirty="0">
                <a:latin typeface="Times" panose="02020603050405020304" pitchFamily="18" charset="0"/>
                <a:cs typeface="Times" panose="02020603050405020304" pitchFamily="18" charset="0"/>
              </a:rPr>
              <a:t>: Americans believe in America (</a:t>
            </a:r>
            <a:r>
              <a:rPr lang="en-US" sz="2400" b="1" i="1" dirty="0">
                <a:solidFill>
                  <a:srgbClr val="FFFF00"/>
                </a:solidFill>
                <a:latin typeface="Times" panose="02020603050405020304" pitchFamily="18" charset="0"/>
                <a:cs typeface="Times" panose="02020603050405020304" pitchFamily="18" charset="0"/>
              </a:rPr>
              <a:t>National Anthem by Francis Scott Keys</a:t>
            </a:r>
            <a:r>
              <a:rPr lang="en-US" sz="2400" dirty="0">
                <a:latin typeface="Times" panose="02020603050405020304" pitchFamily="18" charset="0"/>
                <a:cs typeface="Times" panose="02020603050405020304" pitchFamily="18" charset="0"/>
              </a:rPr>
              <a:t>)</a:t>
            </a:r>
          </a:p>
        </p:txBody>
      </p:sp>
      <p:sp>
        <p:nvSpPr>
          <p:cNvPr id="5" name="Rectangle 4">
            <a:extLst>
              <a:ext uri="{FF2B5EF4-FFF2-40B4-BE49-F238E27FC236}">
                <a16:creationId xmlns:a16="http://schemas.microsoft.com/office/drawing/2014/main" id="{237CD0AA-C5D6-166D-08A7-5221D58BBFDC}"/>
              </a:ext>
            </a:extLst>
          </p:cNvPr>
          <p:cNvSpPr/>
          <p:nvPr/>
        </p:nvSpPr>
        <p:spPr>
          <a:xfrm>
            <a:off x="3505200" y="3272028"/>
            <a:ext cx="5512291" cy="1452371"/>
          </a:xfrm>
          <a:prstGeom prst="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panose="02020603050405020304" pitchFamily="18" charset="0"/>
                <a:cs typeface="Times" panose="02020603050405020304" pitchFamily="18" charset="0"/>
              </a:rPr>
              <a:t>Market Revolution</a:t>
            </a:r>
            <a:r>
              <a:rPr lang="en-US" sz="2400" dirty="0">
                <a:latin typeface="Times" panose="02020603050405020304" pitchFamily="18" charset="0"/>
                <a:cs typeface="Times" panose="02020603050405020304" pitchFamily="18" charset="0"/>
              </a:rPr>
              <a:t>: transformation of the American economy (mass production)</a:t>
            </a:r>
          </a:p>
          <a:p>
            <a:pPr marL="342900" indent="-342900">
              <a:buFont typeface="Arial" panose="020B0604020202020204" pitchFamily="34" charset="0"/>
              <a:buChar char="•"/>
            </a:pPr>
            <a:r>
              <a:rPr lang="en-US" sz="2400" b="1" i="1" dirty="0">
                <a:solidFill>
                  <a:srgbClr val="FFFF00"/>
                </a:solidFill>
                <a:latin typeface="Times" panose="02020603050405020304" pitchFamily="18" charset="0"/>
                <a:cs typeface="Times" panose="02020603050405020304" pitchFamily="18" charset="0"/>
              </a:rPr>
              <a:t>Blockage of trade spurs industrialization</a:t>
            </a:r>
          </a:p>
        </p:txBody>
      </p:sp>
      <p:sp>
        <p:nvSpPr>
          <p:cNvPr id="6" name="Rectangle 5">
            <a:extLst>
              <a:ext uri="{FF2B5EF4-FFF2-40B4-BE49-F238E27FC236}">
                <a16:creationId xmlns:a16="http://schemas.microsoft.com/office/drawing/2014/main" id="{4AC4F57A-8B7C-402C-743A-78E16AE39D96}"/>
              </a:ext>
            </a:extLst>
          </p:cNvPr>
          <p:cNvSpPr/>
          <p:nvPr/>
        </p:nvSpPr>
        <p:spPr>
          <a:xfrm>
            <a:off x="3505200" y="4852239"/>
            <a:ext cx="5526237" cy="1274239"/>
          </a:xfrm>
          <a:prstGeom prst="rect">
            <a:avLst/>
          </a:prstGeom>
          <a:solidFill>
            <a:schemeClr val="tx2">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panose="02020603050405020304" pitchFamily="18" charset="0"/>
                <a:cs typeface="Times" panose="02020603050405020304" pitchFamily="18" charset="0"/>
              </a:rPr>
              <a:t>Factionalism/</a:t>
            </a:r>
            <a:r>
              <a:rPr lang="en-US" sz="2400" b="1" u="sng" dirty="0" err="1">
                <a:latin typeface="Times" panose="02020603050405020304" pitchFamily="18" charset="0"/>
                <a:cs typeface="Times" panose="02020603050405020304" pitchFamily="18" charset="0"/>
              </a:rPr>
              <a:t>Secitonalism</a:t>
            </a:r>
            <a:r>
              <a:rPr lang="en-US" sz="2400" dirty="0">
                <a:latin typeface="Times" panose="02020603050405020304" pitchFamily="18" charset="0"/>
                <a:cs typeface="Times" panose="02020603050405020304" pitchFamily="18" charset="0"/>
              </a:rPr>
              <a:t>:</a:t>
            </a:r>
          </a:p>
          <a:p>
            <a:pPr marL="342900" indent="-342900">
              <a:buFont typeface="Arial" panose="020B0604020202020204" pitchFamily="34" charset="0"/>
              <a:buChar char="•"/>
            </a:pPr>
            <a:r>
              <a:rPr lang="en-US" sz="2400" b="1" u="sng" dirty="0">
                <a:solidFill>
                  <a:srgbClr val="FFFF00"/>
                </a:solidFill>
                <a:latin typeface="Times" panose="02020603050405020304" pitchFamily="18" charset="0"/>
                <a:cs typeface="Times" panose="02020603050405020304" pitchFamily="18" charset="0"/>
              </a:rPr>
              <a:t>Warhawks</a:t>
            </a:r>
            <a:r>
              <a:rPr lang="en-US" sz="2400" dirty="0">
                <a:latin typeface="Times" panose="02020603050405020304" pitchFamily="18" charset="0"/>
                <a:cs typeface="Times" panose="02020603050405020304" pitchFamily="18" charset="0"/>
              </a:rPr>
              <a:t> (</a:t>
            </a:r>
            <a:r>
              <a:rPr lang="en-US" sz="2400" b="1" i="1" dirty="0">
                <a:solidFill>
                  <a:srgbClr val="FFFF00"/>
                </a:solidFill>
                <a:latin typeface="Times" panose="02020603050405020304" pitchFamily="18" charset="0"/>
                <a:cs typeface="Times" panose="02020603050405020304" pitchFamily="18" charset="0"/>
              </a:rPr>
              <a:t>South &amp; West</a:t>
            </a:r>
            <a:r>
              <a:rPr lang="en-US" sz="2400" dirty="0">
                <a:latin typeface="Times" panose="02020603050405020304" pitchFamily="18" charset="0"/>
                <a:cs typeface="Times" panose="02020603050405020304" pitchFamily="18" charset="0"/>
              </a:rPr>
              <a:t>) want war</a:t>
            </a:r>
          </a:p>
          <a:p>
            <a:pPr marL="342900" indent="-342900">
              <a:buFont typeface="Arial" panose="020B0604020202020204" pitchFamily="34" charset="0"/>
              <a:buChar char="•"/>
            </a:pPr>
            <a:r>
              <a:rPr lang="en-US" sz="2400" b="1" u="sng" dirty="0">
                <a:solidFill>
                  <a:srgbClr val="92D050"/>
                </a:solidFill>
                <a:latin typeface="Times" panose="02020603050405020304" pitchFamily="18" charset="0"/>
                <a:cs typeface="Times" panose="02020603050405020304" pitchFamily="18" charset="0"/>
              </a:rPr>
              <a:t>New England</a:t>
            </a:r>
            <a:r>
              <a:rPr lang="en-US" sz="2400" dirty="0">
                <a:latin typeface="Times" panose="02020603050405020304" pitchFamily="18" charset="0"/>
                <a:cs typeface="Times" panose="02020603050405020304" pitchFamily="18" charset="0"/>
              </a:rPr>
              <a:t> (</a:t>
            </a:r>
            <a:r>
              <a:rPr lang="en-US" sz="2400" b="1" i="1" dirty="0">
                <a:solidFill>
                  <a:srgbClr val="92D050"/>
                </a:solidFill>
                <a:latin typeface="Times" panose="02020603050405020304" pitchFamily="18" charset="0"/>
                <a:cs typeface="Times" panose="02020603050405020304" pitchFamily="18" charset="0"/>
              </a:rPr>
              <a:t>Federalists</a:t>
            </a:r>
            <a:r>
              <a:rPr lang="en-US" sz="2400" dirty="0">
                <a:latin typeface="Times" panose="02020603050405020304" pitchFamily="18" charset="0"/>
                <a:cs typeface="Times" panose="02020603050405020304" pitchFamily="18" charset="0"/>
              </a:rPr>
              <a:t>) against it</a:t>
            </a:r>
          </a:p>
        </p:txBody>
      </p:sp>
    </p:spTree>
    <p:extLst>
      <p:ext uri="{BB962C8B-B14F-4D97-AF65-F5344CB8AC3E}">
        <p14:creationId xmlns:p14="http://schemas.microsoft.com/office/powerpoint/2010/main" val="363161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F1A9AE-D6AA-3516-EAFC-0BBADC43CECE}"/>
              </a:ext>
            </a:extLst>
          </p:cNvPr>
          <p:cNvSpPr>
            <a:spLocks noGrp="1"/>
          </p:cNvSpPr>
          <p:nvPr>
            <p:ph idx="1"/>
          </p:nvPr>
        </p:nvSpPr>
        <p:spPr>
          <a:xfrm>
            <a:off x="380999" y="1379564"/>
            <a:ext cx="8407893" cy="4746915"/>
          </a:xfrm>
          <a:solidFill>
            <a:schemeClr val="bg1"/>
          </a:solidFill>
        </p:spPr>
        <p:txBody>
          <a:bodyPr>
            <a:normAutofit/>
          </a:bodyPr>
          <a:lstStyle/>
          <a:p>
            <a:pPr marL="45720" indent="0">
              <a:buNone/>
            </a:pPr>
            <a:r>
              <a:rPr lang="en-US" sz="2400" b="1" dirty="0">
                <a:solidFill>
                  <a:srgbClr val="C00000"/>
                </a:solidFill>
                <a:latin typeface="Times" panose="02020603050405020304" pitchFamily="18" charset="0"/>
                <a:cs typeface="Times" panose="02020603050405020304" pitchFamily="18" charset="0"/>
              </a:rPr>
              <a:t>A Resounding Victory that WASN’T </a:t>
            </a:r>
          </a:p>
          <a:p>
            <a:pPr marL="45720" indent="0">
              <a:buNone/>
            </a:pPr>
            <a:endParaRPr lang="en-US" sz="2400" b="1" dirty="0">
              <a:solidFill>
                <a:srgbClr val="C00000"/>
              </a:solidFill>
              <a:latin typeface="Times" panose="02020603050405020304" pitchFamily="18" charset="0"/>
              <a:cs typeface="Times" panose="02020603050405020304" pitchFamily="18" charset="0"/>
            </a:endParaRPr>
          </a:p>
          <a:p>
            <a:pPr marL="45720" indent="0">
              <a:buNone/>
            </a:pPr>
            <a:endParaRPr lang="en-US" sz="2400" b="1" dirty="0">
              <a:solidFill>
                <a:srgbClr val="C00000"/>
              </a:solidFill>
              <a:latin typeface="Times" panose="02020603050405020304" pitchFamily="18" charset="0"/>
              <a:cs typeface="Times" panose="02020603050405020304" pitchFamily="18" charset="0"/>
            </a:endParaRPr>
          </a:p>
          <a:p>
            <a:pPr marL="45720" indent="0">
              <a:buNone/>
            </a:pPr>
            <a:endParaRPr lang="en-US" sz="2400" b="1" dirty="0">
              <a:solidFill>
                <a:srgbClr val="C00000"/>
              </a:solidFill>
              <a:latin typeface="Times" panose="02020603050405020304" pitchFamily="18" charset="0"/>
              <a:cs typeface="Times" panose="02020603050405020304" pitchFamily="18" charset="0"/>
            </a:endParaRPr>
          </a:p>
          <a:p>
            <a:pPr marL="45720" indent="0">
              <a:buNone/>
            </a:pPr>
            <a:endParaRPr lang="en-US" sz="2400" b="1" dirty="0">
              <a:solidFill>
                <a:srgbClr val="C00000"/>
              </a:solidFill>
              <a:latin typeface="Times" panose="02020603050405020304" pitchFamily="18" charset="0"/>
              <a:cs typeface="Times" panose="02020603050405020304" pitchFamily="18" charset="0"/>
            </a:endParaRPr>
          </a:p>
          <a:p>
            <a:pPr marL="45720" indent="0">
              <a:buNone/>
            </a:pPr>
            <a:endParaRPr lang="en-US" sz="2400" b="1" dirty="0">
              <a:solidFill>
                <a:srgbClr val="C00000"/>
              </a:solidFill>
              <a:latin typeface="Times" panose="02020603050405020304" pitchFamily="18" charset="0"/>
              <a:cs typeface="Times" panose="02020603050405020304" pitchFamily="18" charset="0"/>
            </a:endParaRPr>
          </a:p>
        </p:txBody>
      </p:sp>
      <p:sp>
        <p:nvSpPr>
          <p:cNvPr id="3" name="Title 2">
            <a:extLst>
              <a:ext uri="{FF2B5EF4-FFF2-40B4-BE49-F238E27FC236}">
                <a16:creationId xmlns:a16="http://schemas.microsoft.com/office/drawing/2014/main" id="{B5E51BF8-20FC-955A-9158-C66460095A94}"/>
              </a:ext>
            </a:extLst>
          </p:cNvPr>
          <p:cNvSpPr>
            <a:spLocks noGrp="1"/>
          </p:cNvSpPr>
          <p:nvPr>
            <p:ph type="title"/>
          </p:nvPr>
        </p:nvSpPr>
        <p:spPr/>
        <p:txBody>
          <a:bodyPr/>
          <a:lstStyle/>
          <a:p>
            <a:r>
              <a:rPr lang="en-US" dirty="0"/>
              <a:t>Victory???</a:t>
            </a:r>
          </a:p>
        </p:txBody>
      </p:sp>
      <p:sp>
        <p:nvSpPr>
          <p:cNvPr id="4" name="Rectangle 3">
            <a:extLst>
              <a:ext uri="{FF2B5EF4-FFF2-40B4-BE49-F238E27FC236}">
                <a16:creationId xmlns:a16="http://schemas.microsoft.com/office/drawing/2014/main" id="{DDAB8DD2-730B-8DF4-FC15-83F8AC3ADBCD}"/>
              </a:ext>
            </a:extLst>
          </p:cNvPr>
          <p:cNvSpPr/>
          <p:nvPr/>
        </p:nvSpPr>
        <p:spPr>
          <a:xfrm>
            <a:off x="228600" y="1835774"/>
            <a:ext cx="3581400" cy="838200"/>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chemeClr val="bg1"/>
                </a:solidFill>
                <a:latin typeface="Times" panose="02020603050405020304" pitchFamily="18" charset="0"/>
                <a:cs typeface="Times" panose="02020603050405020304" pitchFamily="18" charset="0"/>
              </a:rPr>
              <a:t>Battle of New Orleans</a:t>
            </a:r>
            <a:r>
              <a:rPr lang="en-US" sz="2400" dirty="0">
                <a:solidFill>
                  <a:schemeClr val="bg1"/>
                </a:solidFill>
                <a:latin typeface="Times" panose="02020603050405020304" pitchFamily="18" charset="0"/>
                <a:cs typeface="Times" panose="02020603050405020304" pitchFamily="18" charset="0"/>
              </a:rPr>
              <a:t> (1815)</a:t>
            </a:r>
          </a:p>
        </p:txBody>
      </p:sp>
      <p:sp>
        <p:nvSpPr>
          <p:cNvPr id="5" name="Rectangle 4">
            <a:extLst>
              <a:ext uri="{FF2B5EF4-FFF2-40B4-BE49-F238E27FC236}">
                <a16:creationId xmlns:a16="http://schemas.microsoft.com/office/drawing/2014/main" id="{84B85BAD-E744-E3B1-819B-16A790C6AD5F}"/>
              </a:ext>
            </a:extLst>
          </p:cNvPr>
          <p:cNvSpPr/>
          <p:nvPr/>
        </p:nvSpPr>
        <p:spPr>
          <a:xfrm>
            <a:off x="4991100" y="1813289"/>
            <a:ext cx="3581400" cy="615011"/>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chemeClr val="bg1"/>
                </a:solidFill>
                <a:latin typeface="Times" panose="02020603050405020304" pitchFamily="18" charset="0"/>
                <a:cs typeface="Times" panose="02020603050405020304" pitchFamily="18" charset="0"/>
              </a:rPr>
              <a:t>Treaty of Ghent (1815)</a:t>
            </a:r>
          </a:p>
        </p:txBody>
      </p:sp>
      <p:pic>
        <p:nvPicPr>
          <p:cNvPr id="2050" name="Picture 2" descr="Battle of New Orleans - 64 Parishes">
            <a:extLst>
              <a:ext uri="{FF2B5EF4-FFF2-40B4-BE49-F238E27FC236}">
                <a16:creationId xmlns:a16="http://schemas.microsoft.com/office/drawing/2014/main" id="{6014897A-1C4D-B50E-E119-411C6C27B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64" y="2746200"/>
            <a:ext cx="3581400" cy="24479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4DF829A-675B-045A-CBEE-B1861C8345A2}"/>
              </a:ext>
            </a:extLst>
          </p:cNvPr>
          <p:cNvSpPr/>
          <p:nvPr/>
        </p:nvSpPr>
        <p:spPr>
          <a:xfrm>
            <a:off x="207364" y="5266352"/>
            <a:ext cx="3810001" cy="978409"/>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panose="02020603050405020304" pitchFamily="18" charset="0"/>
                <a:cs typeface="Times" panose="02020603050405020304" pitchFamily="18" charset="0"/>
              </a:rPr>
              <a:t>Andrew Jackson</a:t>
            </a:r>
            <a:r>
              <a:rPr lang="en-US" sz="2400" dirty="0">
                <a:latin typeface="Times" panose="02020603050405020304" pitchFamily="18" charset="0"/>
                <a:cs typeface="Times" panose="02020603050405020304" pitchFamily="18" charset="0"/>
              </a:rPr>
              <a:t> leads Americans to a major victory of British Troops</a:t>
            </a:r>
          </a:p>
        </p:txBody>
      </p:sp>
      <p:sp>
        <p:nvSpPr>
          <p:cNvPr id="7" name="Rectangle 6">
            <a:extLst>
              <a:ext uri="{FF2B5EF4-FFF2-40B4-BE49-F238E27FC236}">
                <a16:creationId xmlns:a16="http://schemas.microsoft.com/office/drawing/2014/main" id="{8CD237D4-0C8C-3020-894E-ED4CE1289D30}"/>
              </a:ext>
            </a:extLst>
          </p:cNvPr>
          <p:cNvSpPr/>
          <p:nvPr/>
        </p:nvSpPr>
        <p:spPr>
          <a:xfrm>
            <a:off x="2463384" y="5992495"/>
            <a:ext cx="2362200" cy="660647"/>
          </a:xfrm>
          <a:prstGeom prst="rect">
            <a:avLst/>
          </a:prstGeom>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bg1"/>
                </a:solidFill>
                <a:latin typeface="Times" panose="02020603050405020304" pitchFamily="18" charset="0"/>
                <a:cs typeface="Times" panose="02020603050405020304" pitchFamily="18" charset="0"/>
              </a:rPr>
              <a:t>Two Weeks after the war was over</a:t>
            </a:r>
          </a:p>
        </p:txBody>
      </p:sp>
      <p:pic>
        <p:nvPicPr>
          <p:cNvPr id="8" name="Picture 7">
            <a:extLst>
              <a:ext uri="{FF2B5EF4-FFF2-40B4-BE49-F238E27FC236}">
                <a16:creationId xmlns:a16="http://schemas.microsoft.com/office/drawing/2014/main" id="{2449E531-6428-D94E-0046-F4C4731174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920" y="2484095"/>
            <a:ext cx="3935427" cy="2362220"/>
          </a:xfrm>
          <a:prstGeom prst="rect">
            <a:avLst/>
          </a:prstGeom>
          <a:ln>
            <a:solidFill>
              <a:srgbClr val="002060"/>
            </a:solidFill>
          </a:ln>
        </p:spPr>
      </p:pic>
      <p:sp>
        <p:nvSpPr>
          <p:cNvPr id="9" name="Rectangle 8">
            <a:extLst>
              <a:ext uri="{FF2B5EF4-FFF2-40B4-BE49-F238E27FC236}">
                <a16:creationId xmlns:a16="http://schemas.microsoft.com/office/drawing/2014/main" id="{5D9F34F6-EEB3-14ED-151E-0C01F72F65C4}"/>
              </a:ext>
            </a:extLst>
          </p:cNvPr>
          <p:cNvSpPr/>
          <p:nvPr/>
        </p:nvSpPr>
        <p:spPr>
          <a:xfrm>
            <a:off x="4984996" y="4724400"/>
            <a:ext cx="3810001" cy="1719979"/>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Ends War</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Treaty does not resolve cause of the war nor change anything</a:t>
            </a:r>
          </a:p>
        </p:txBody>
      </p:sp>
    </p:spTree>
    <p:extLst>
      <p:ext uri="{BB962C8B-B14F-4D97-AF65-F5344CB8AC3E}">
        <p14:creationId xmlns:p14="http://schemas.microsoft.com/office/powerpoint/2010/main" val="200465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CA78A4-1706-A9D2-6161-47EF015D61AC}"/>
              </a:ext>
            </a:extLst>
          </p:cNvPr>
          <p:cNvSpPr>
            <a:spLocks noGrp="1"/>
          </p:cNvSpPr>
          <p:nvPr>
            <p:ph idx="1"/>
          </p:nvPr>
        </p:nvSpPr>
        <p:spPr>
          <a:solidFill>
            <a:schemeClr val="bg1"/>
          </a:solidFill>
        </p:spPr>
        <p:txBody>
          <a:bodyPr>
            <a:normAutofit/>
          </a:bodyPr>
          <a:lstStyle/>
          <a:p>
            <a:pPr marL="45720" indent="0">
              <a:buNone/>
            </a:pPr>
            <a:r>
              <a:rPr lang="en-US" sz="2400" dirty="0">
                <a:solidFill>
                  <a:schemeClr val="tx1"/>
                </a:solidFill>
                <a:latin typeface="Times" panose="02020603050405020304" pitchFamily="18" charset="0"/>
                <a:cs typeface="Times" panose="02020603050405020304" pitchFamily="18" charset="0"/>
              </a:rPr>
              <a:t>Debate: Evaluate whether fighting the War of 1812 was valid foreign policy decision by the United States.</a:t>
            </a:r>
          </a:p>
          <a:p>
            <a:pPr marL="45720" indent="0">
              <a:buNone/>
            </a:pPr>
            <a:endParaRPr lang="en-US" sz="2400" dirty="0">
              <a:solidFill>
                <a:schemeClr val="tx1"/>
              </a:solidFill>
              <a:latin typeface="Times" panose="02020603050405020304" pitchFamily="18" charset="0"/>
              <a:cs typeface="Times" panose="02020603050405020304" pitchFamily="18" charset="0"/>
            </a:endParaRPr>
          </a:p>
        </p:txBody>
      </p:sp>
      <p:sp>
        <p:nvSpPr>
          <p:cNvPr id="3" name="Title 2">
            <a:extLst>
              <a:ext uri="{FF2B5EF4-FFF2-40B4-BE49-F238E27FC236}">
                <a16:creationId xmlns:a16="http://schemas.microsoft.com/office/drawing/2014/main" id="{EBA1576B-4583-0E58-00F9-ACCF23483965}"/>
              </a:ext>
            </a:extLst>
          </p:cNvPr>
          <p:cNvSpPr>
            <a:spLocks noGrp="1"/>
          </p:cNvSpPr>
          <p:nvPr>
            <p:ph type="title"/>
          </p:nvPr>
        </p:nvSpPr>
        <p:spPr>
          <a:xfrm>
            <a:off x="381000" y="355847"/>
            <a:ext cx="8381260" cy="787153"/>
          </a:xfrm>
        </p:spPr>
        <p:txBody>
          <a:bodyPr/>
          <a:lstStyle/>
          <a:p>
            <a:r>
              <a:rPr lang="en-US" dirty="0"/>
              <a:t>War of 1812</a:t>
            </a:r>
          </a:p>
        </p:txBody>
      </p:sp>
      <p:sp>
        <p:nvSpPr>
          <p:cNvPr id="4" name="Rectangle 3">
            <a:extLst>
              <a:ext uri="{FF2B5EF4-FFF2-40B4-BE49-F238E27FC236}">
                <a16:creationId xmlns:a16="http://schemas.microsoft.com/office/drawing/2014/main" id="{3E08E12D-564F-4A82-438F-EC6833546233}"/>
              </a:ext>
            </a:extLst>
          </p:cNvPr>
          <p:cNvSpPr/>
          <p:nvPr/>
        </p:nvSpPr>
        <p:spPr>
          <a:xfrm>
            <a:off x="609600" y="2667000"/>
            <a:ext cx="3581400" cy="609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War Hawks</a:t>
            </a:r>
          </a:p>
        </p:txBody>
      </p:sp>
      <p:sp>
        <p:nvSpPr>
          <p:cNvPr id="5" name="Rectangle 4">
            <a:extLst>
              <a:ext uri="{FF2B5EF4-FFF2-40B4-BE49-F238E27FC236}">
                <a16:creationId xmlns:a16="http://schemas.microsoft.com/office/drawing/2014/main" id="{ECBC4EA6-7D4A-A5F1-8A22-8D3DC702818A}"/>
              </a:ext>
            </a:extLst>
          </p:cNvPr>
          <p:cNvSpPr/>
          <p:nvPr/>
        </p:nvSpPr>
        <p:spPr>
          <a:xfrm>
            <a:off x="609600" y="3429000"/>
            <a:ext cx="3581400" cy="609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Naval Incursion</a:t>
            </a:r>
          </a:p>
        </p:txBody>
      </p:sp>
      <p:sp>
        <p:nvSpPr>
          <p:cNvPr id="6" name="Rectangle 5">
            <a:extLst>
              <a:ext uri="{FF2B5EF4-FFF2-40B4-BE49-F238E27FC236}">
                <a16:creationId xmlns:a16="http://schemas.microsoft.com/office/drawing/2014/main" id="{8D22EB41-6519-2A3C-0007-954D29099B91}"/>
              </a:ext>
            </a:extLst>
          </p:cNvPr>
          <p:cNvSpPr/>
          <p:nvPr/>
        </p:nvSpPr>
        <p:spPr>
          <a:xfrm>
            <a:off x="582118" y="4224529"/>
            <a:ext cx="3581400" cy="609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Diplomatic Delay</a:t>
            </a:r>
          </a:p>
        </p:txBody>
      </p:sp>
      <p:sp>
        <p:nvSpPr>
          <p:cNvPr id="7" name="Rectangle 6">
            <a:extLst>
              <a:ext uri="{FF2B5EF4-FFF2-40B4-BE49-F238E27FC236}">
                <a16:creationId xmlns:a16="http://schemas.microsoft.com/office/drawing/2014/main" id="{28AA099E-8C66-6897-F001-4378E01C2770}"/>
              </a:ext>
            </a:extLst>
          </p:cNvPr>
          <p:cNvSpPr/>
          <p:nvPr/>
        </p:nvSpPr>
        <p:spPr>
          <a:xfrm>
            <a:off x="582118" y="5020058"/>
            <a:ext cx="3581400" cy="609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Federalists</a:t>
            </a:r>
          </a:p>
        </p:txBody>
      </p:sp>
      <p:pic>
        <p:nvPicPr>
          <p:cNvPr id="3074" name="Picture 2" descr="Factors that Influenced James Madison to Declare the War of 1812">
            <a:extLst>
              <a:ext uri="{FF2B5EF4-FFF2-40B4-BE49-F238E27FC236}">
                <a16:creationId xmlns:a16="http://schemas.microsoft.com/office/drawing/2014/main" id="{A876FC51-CF53-A421-A407-C23697FBC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1" y="2666999"/>
            <a:ext cx="4114799" cy="383515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1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2888FA-C830-579F-7754-6234B641AAF0}"/>
              </a:ext>
            </a:extLst>
          </p:cNvPr>
          <p:cNvSpPr>
            <a:spLocks noGrp="1"/>
          </p:cNvSpPr>
          <p:nvPr>
            <p:ph idx="1"/>
          </p:nvPr>
        </p:nvSpPr>
        <p:spPr>
          <a:xfrm>
            <a:off x="228601" y="1410241"/>
            <a:ext cx="5029200" cy="4831079"/>
          </a:xfrm>
          <a:solidFill>
            <a:schemeClr val="bg1"/>
          </a:solidFill>
          <a:ln>
            <a:solidFill>
              <a:srgbClr val="002060"/>
            </a:solidFill>
          </a:ln>
        </p:spPr>
        <p:txBody>
          <a:bodyPr>
            <a:normAutofit/>
          </a:bodyPr>
          <a:lstStyle/>
          <a:p>
            <a:pPr marL="45720" indent="0">
              <a:buNone/>
            </a:pPr>
            <a:r>
              <a:rPr lang="en-US" sz="2400" b="1" dirty="0">
                <a:solidFill>
                  <a:srgbClr val="C00000"/>
                </a:solidFill>
                <a:latin typeface="Times" panose="02020603050405020304" pitchFamily="18" charset="0"/>
                <a:cs typeface="Times" panose="02020603050405020304" pitchFamily="18" charset="0"/>
              </a:rPr>
              <a:t>Westward Expansion</a:t>
            </a:r>
          </a:p>
          <a:p>
            <a:r>
              <a:rPr lang="en-US" sz="2400" dirty="0">
                <a:solidFill>
                  <a:schemeClr val="tx1"/>
                </a:solidFill>
                <a:latin typeface="Times" panose="02020603050405020304" pitchFamily="18" charset="0"/>
                <a:cs typeface="Times" panose="02020603050405020304" pitchFamily="18" charset="0"/>
              </a:rPr>
              <a:t>Ohio River Valley open for statehood</a:t>
            </a:r>
          </a:p>
          <a:p>
            <a:pPr marL="45720" indent="0">
              <a:buNone/>
            </a:pPr>
            <a:r>
              <a:rPr lang="en-US" sz="2400" dirty="0">
                <a:solidFill>
                  <a:schemeClr val="tx1"/>
                </a:solidFill>
                <a:latin typeface="Times" panose="02020603050405020304" pitchFamily="18" charset="0"/>
                <a:cs typeface="Times" panose="02020603050405020304" pitchFamily="18" charset="0"/>
              </a:rPr>
              <a:t>  (</a:t>
            </a:r>
            <a:r>
              <a:rPr lang="en-US" sz="2400" b="1" i="1" dirty="0">
                <a:solidFill>
                  <a:srgbClr val="002060"/>
                </a:solidFill>
                <a:latin typeface="Times" panose="02020603050405020304" pitchFamily="18" charset="0"/>
                <a:cs typeface="Times" panose="02020603050405020304" pitchFamily="18" charset="0"/>
              </a:rPr>
              <a:t>Indiana, Illinois, Alabama, &amp; Mississippi</a:t>
            </a:r>
            <a:r>
              <a:rPr lang="en-US" sz="2400" dirty="0">
                <a:solidFill>
                  <a:schemeClr val="tx1"/>
                </a:solidFill>
                <a:latin typeface="Times" panose="02020603050405020304" pitchFamily="18" charset="0"/>
                <a:cs typeface="Times" panose="02020603050405020304" pitchFamily="18" charset="0"/>
              </a:rPr>
              <a:t>)</a:t>
            </a:r>
          </a:p>
          <a:p>
            <a:r>
              <a:rPr lang="en-US" sz="2400" b="1" dirty="0">
                <a:solidFill>
                  <a:srgbClr val="002060"/>
                </a:solidFill>
                <a:latin typeface="Times New Roman" panose="02020603050405020304" pitchFamily="18" charset="0"/>
                <a:cs typeface="Times New Roman" panose="02020603050405020304" pitchFamily="18" charset="0"/>
              </a:rPr>
              <a:t>Treaty of 1818</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Northern border with Canada</a:t>
            </a:r>
          </a:p>
          <a:p>
            <a:r>
              <a:rPr lang="en-US" sz="2400" dirty="0">
                <a:solidFill>
                  <a:schemeClr val="tx1"/>
                </a:solidFill>
                <a:latin typeface="Times" panose="02020603050405020304" pitchFamily="18" charset="0"/>
                <a:cs typeface="Times" panose="02020603050405020304" pitchFamily="18" charset="0"/>
              </a:rPr>
              <a:t>Connecting the east with the west</a:t>
            </a:r>
          </a:p>
          <a:p>
            <a:pPr lvl="1"/>
            <a:r>
              <a:rPr lang="en-US" sz="2200" b="1" i="1" u="sng" dirty="0">
                <a:solidFill>
                  <a:srgbClr val="C00000"/>
                </a:solidFill>
                <a:latin typeface="Times" panose="02020603050405020304" pitchFamily="18" charset="0"/>
                <a:cs typeface="Times" panose="02020603050405020304" pitchFamily="18" charset="0"/>
              </a:rPr>
              <a:t>Bonus Bill</a:t>
            </a:r>
            <a:r>
              <a:rPr lang="en-US" sz="2200" dirty="0">
                <a:solidFill>
                  <a:schemeClr val="tx1"/>
                </a:solidFill>
                <a:latin typeface="Times" panose="02020603050405020304" pitchFamily="18" charset="0"/>
                <a:cs typeface="Times" panose="02020603050405020304" pitchFamily="18" charset="0"/>
              </a:rPr>
              <a:t>: build infrastructure (roads &amp; canals) </a:t>
            </a:r>
          </a:p>
          <a:p>
            <a:pPr marL="45720" indent="0">
              <a:buNone/>
            </a:pPr>
            <a:endParaRPr lang="en-US" sz="2400" dirty="0">
              <a:solidFill>
                <a:schemeClr val="tx1"/>
              </a:solidFill>
              <a:latin typeface="Times" panose="02020603050405020304" pitchFamily="18" charset="0"/>
              <a:cs typeface="Times" panose="02020603050405020304" pitchFamily="18" charset="0"/>
            </a:endParaRPr>
          </a:p>
        </p:txBody>
      </p:sp>
      <p:sp>
        <p:nvSpPr>
          <p:cNvPr id="3" name="Title 2">
            <a:extLst>
              <a:ext uri="{FF2B5EF4-FFF2-40B4-BE49-F238E27FC236}">
                <a16:creationId xmlns:a16="http://schemas.microsoft.com/office/drawing/2014/main" id="{05C9E784-8470-DEA3-7A82-398B05C3A0B6}"/>
              </a:ext>
            </a:extLst>
          </p:cNvPr>
          <p:cNvSpPr>
            <a:spLocks noGrp="1"/>
          </p:cNvSpPr>
          <p:nvPr>
            <p:ph type="title"/>
          </p:nvPr>
        </p:nvSpPr>
        <p:spPr/>
        <p:txBody>
          <a:bodyPr/>
          <a:lstStyle/>
          <a:p>
            <a:r>
              <a:rPr lang="en-US" dirty="0"/>
              <a:t>War of 1812 Effect</a:t>
            </a:r>
          </a:p>
        </p:txBody>
      </p:sp>
      <p:pic>
        <p:nvPicPr>
          <p:cNvPr id="1026" name="Picture 2" descr="Expansion/Economy - War of 1812">
            <a:extLst>
              <a:ext uri="{FF2B5EF4-FFF2-40B4-BE49-F238E27FC236}">
                <a16:creationId xmlns:a16="http://schemas.microsoft.com/office/drawing/2014/main" id="{088494B6-9E09-765E-679B-D192A154D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506" y="1615535"/>
            <a:ext cx="4200893" cy="3489865"/>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14CBF87-4D6C-E49F-516F-B1DFC5092087}"/>
              </a:ext>
            </a:extLst>
          </p:cNvPr>
          <p:cNvSpPr/>
          <p:nvPr/>
        </p:nvSpPr>
        <p:spPr>
          <a:xfrm>
            <a:off x="3282270" y="5479320"/>
            <a:ext cx="464253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latin typeface="Times" panose="02020603050405020304" pitchFamily="18" charset="0"/>
                <a:cs typeface="Times" panose="02020603050405020304" pitchFamily="18" charset="0"/>
              </a:rPr>
              <a:t>Vetoed</a:t>
            </a:r>
            <a:r>
              <a:rPr lang="en-US" sz="2400" dirty="0">
                <a:latin typeface="Times" panose="02020603050405020304" pitchFamily="18" charset="0"/>
                <a:cs typeface="Times" panose="02020603050405020304" pitchFamily="18" charset="0"/>
              </a:rPr>
              <a:t> – Madison (Dem. Rep. against expanding federal power)</a:t>
            </a:r>
          </a:p>
        </p:txBody>
      </p:sp>
    </p:spTree>
    <p:extLst>
      <p:ext uri="{BB962C8B-B14F-4D97-AF65-F5344CB8AC3E}">
        <p14:creationId xmlns:p14="http://schemas.microsoft.com/office/powerpoint/2010/main" val="315029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A2C42CD-617F-E668-3C94-44EB5156B643}"/>
              </a:ext>
            </a:extLst>
          </p:cNvPr>
          <p:cNvSpPr>
            <a:spLocks noGrp="1"/>
          </p:cNvSpPr>
          <p:nvPr>
            <p:ph idx="1"/>
          </p:nvPr>
        </p:nvSpPr>
        <p:spPr>
          <a:xfrm>
            <a:off x="152400" y="542853"/>
            <a:ext cx="8991599" cy="6019800"/>
          </a:xfrm>
          <a:solidFill>
            <a:schemeClr val="bg1"/>
          </a:solidFill>
          <a:ln>
            <a:solidFill>
              <a:srgbClr val="002060"/>
            </a:solidFill>
          </a:ln>
        </p:spPr>
        <p:txBody>
          <a:bodyPr>
            <a:noAutofit/>
          </a:bodyPr>
          <a:lstStyle/>
          <a:p>
            <a:pPr marL="45720" indent="0">
              <a:buNone/>
            </a:pPr>
            <a:r>
              <a:rPr lang="en-US" sz="1700" b="1" dirty="0">
                <a:solidFill>
                  <a:srgbClr val="C00000"/>
                </a:solidFill>
                <a:latin typeface="Times" panose="02020603050405020304" pitchFamily="18" charset="0"/>
                <a:cs typeface="Times" panose="02020603050405020304" pitchFamily="18" charset="0"/>
              </a:rPr>
              <a:t>Team 1	</a:t>
            </a:r>
            <a:r>
              <a:rPr lang="en-US" sz="1700" b="1" dirty="0">
                <a:solidFill>
                  <a:schemeClr val="tx1"/>
                </a:solidFill>
                <a:latin typeface="Times" panose="02020603050405020304" pitchFamily="18" charset="0"/>
                <a:cs typeface="Times" panose="02020603050405020304" pitchFamily="18" charset="0"/>
              </a:rPr>
              <a:t>			</a:t>
            </a:r>
            <a:r>
              <a:rPr lang="en-US" sz="1700" b="1" dirty="0">
                <a:solidFill>
                  <a:srgbClr val="C00000"/>
                </a:solidFill>
                <a:latin typeface="Times" panose="02020603050405020304" pitchFamily="18" charset="0"/>
                <a:cs typeface="Times" panose="02020603050405020304" pitchFamily="18" charset="0"/>
              </a:rPr>
              <a:t>Team 2			Team 3	</a:t>
            </a:r>
          </a:p>
          <a:p>
            <a:pPr marL="45720" indent="0">
              <a:buNone/>
            </a:pPr>
            <a:r>
              <a:rPr lang="en-US" sz="1700" b="1" dirty="0" err="1">
                <a:solidFill>
                  <a:schemeClr val="tx1"/>
                </a:solidFill>
                <a:latin typeface="Times" panose="02020603050405020304" pitchFamily="18" charset="0"/>
                <a:cs typeface="Times" panose="02020603050405020304" pitchFamily="18" charset="0"/>
              </a:rPr>
              <a:t>Thielen</a:t>
            </a:r>
            <a:r>
              <a:rPr lang="en-US" sz="1700" b="1" dirty="0">
                <a:solidFill>
                  <a:schemeClr val="tx1"/>
                </a:solidFill>
                <a:latin typeface="Times" panose="02020603050405020304" pitchFamily="18" charset="0"/>
                <a:cs typeface="Times" panose="02020603050405020304" pitchFamily="18" charset="0"/>
              </a:rPr>
              <a:t> Leach			Strider Parrish 		Bruce Ankney</a:t>
            </a:r>
          </a:p>
          <a:p>
            <a:pPr marL="45720" indent="0">
              <a:buNone/>
            </a:pPr>
            <a:r>
              <a:rPr lang="en-US" sz="1700" b="1" dirty="0">
                <a:solidFill>
                  <a:schemeClr val="tx1"/>
                </a:solidFill>
                <a:latin typeface="Times" panose="02020603050405020304" pitchFamily="18" charset="0"/>
                <a:cs typeface="Times" panose="02020603050405020304" pitchFamily="18" charset="0"/>
              </a:rPr>
              <a:t>Aidan Rajesh			Chloe Horn		Parker Peters</a:t>
            </a:r>
          </a:p>
          <a:p>
            <a:pPr marL="45720" indent="0">
              <a:buNone/>
            </a:pPr>
            <a:r>
              <a:rPr lang="en-US" sz="1700" b="1" dirty="0">
                <a:solidFill>
                  <a:schemeClr val="tx1"/>
                </a:solidFill>
                <a:latin typeface="Times" panose="02020603050405020304" pitchFamily="18" charset="0"/>
                <a:cs typeface="Times" panose="02020603050405020304" pitchFamily="18" charset="0"/>
              </a:rPr>
              <a:t>Claire Wong			Trevor </a:t>
            </a:r>
            <a:r>
              <a:rPr lang="en-US" sz="1700" b="1" dirty="0" err="1">
                <a:solidFill>
                  <a:schemeClr val="tx1"/>
                </a:solidFill>
                <a:latin typeface="Times" panose="02020603050405020304" pitchFamily="18" charset="0"/>
                <a:cs typeface="Times" panose="02020603050405020304" pitchFamily="18" charset="0"/>
              </a:rPr>
              <a:t>Ringhisen</a:t>
            </a:r>
            <a:r>
              <a:rPr lang="en-US" sz="1700" b="1" dirty="0">
                <a:solidFill>
                  <a:schemeClr val="tx1"/>
                </a:solidFill>
                <a:latin typeface="Times" panose="02020603050405020304" pitchFamily="18" charset="0"/>
                <a:cs typeface="Times" panose="02020603050405020304" pitchFamily="18" charset="0"/>
              </a:rPr>
              <a:t> 	Addison Smith</a:t>
            </a:r>
          </a:p>
          <a:p>
            <a:pPr marL="45720" indent="0">
              <a:buNone/>
            </a:pPr>
            <a:r>
              <a:rPr lang="en-US" sz="1700" b="1" dirty="0" err="1">
                <a:solidFill>
                  <a:schemeClr val="tx1"/>
                </a:solidFill>
                <a:latin typeface="Times" panose="02020603050405020304" pitchFamily="18" charset="0"/>
                <a:cs typeface="Times" panose="02020603050405020304" pitchFamily="18" charset="0"/>
              </a:rPr>
              <a:t>Xaiver</a:t>
            </a:r>
            <a:r>
              <a:rPr lang="en-US" sz="1700" b="1" dirty="0">
                <a:solidFill>
                  <a:schemeClr val="tx1"/>
                </a:solidFill>
                <a:latin typeface="Times" panose="02020603050405020304" pitchFamily="18" charset="0"/>
                <a:cs typeface="Times" panose="02020603050405020304" pitchFamily="18" charset="0"/>
              </a:rPr>
              <a:t> Dawkins-Baptiste	Jaylen Hanna		Merilissa Bewry</a:t>
            </a:r>
          </a:p>
          <a:p>
            <a:pPr marL="45720" indent="0">
              <a:buNone/>
            </a:pPr>
            <a:r>
              <a:rPr lang="en-US" sz="1700" b="1" dirty="0">
                <a:solidFill>
                  <a:schemeClr val="tx1"/>
                </a:solidFill>
                <a:latin typeface="Times" panose="02020603050405020304" pitchFamily="18" charset="0"/>
                <a:cs typeface="Times" panose="02020603050405020304" pitchFamily="18" charset="0"/>
              </a:rPr>
              <a:t>							Miquel Rosas-Zavala</a:t>
            </a:r>
          </a:p>
          <a:p>
            <a:pPr marL="45720" indent="0">
              <a:buNone/>
            </a:pPr>
            <a:endParaRPr lang="en-US" sz="1700" b="1" dirty="0">
              <a:solidFill>
                <a:schemeClr val="tx1"/>
              </a:solidFill>
              <a:latin typeface="Times" panose="02020603050405020304" pitchFamily="18" charset="0"/>
              <a:cs typeface="Times" panose="02020603050405020304" pitchFamily="18" charset="0"/>
            </a:endParaRPr>
          </a:p>
          <a:p>
            <a:pPr marL="45720" indent="0">
              <a:buNone/>
            </a:pPr>
            <a:r>
              <a:rPr lang="en-US" sz="1700" b="1" dirty="0">
                <a:solidFill>
                  <a:srgbClr val="C00000"/>
                </a:solidFill>
                <a:latin typeface="Times" panose="02020603050405020304" pitchFamily="18" charset="0"/>
                <a:cs typeface="Times" panose="02020603050405020304" pitchFamily="18" charset="0"/>
              </a:rPr>
              <a:t>Team 4				Team 5			Team 6</a:t>
            </a:r>
          </a:p>
          <a:p>
            <a:pPr marL="45720" indent="0">
              <a:buNone/>
            </a:pPr>
            <a:r>
              <a:rPr lang="en-US" sz="1700" b="1" dirty="0" err="1">
                <a:solidFill>
                  <a:schemeClr val="tx1"/>
                </a:solidFill>
                <a:latin typeface="Times" panose="02020603050405020304" pitchFamily="18" charset="0"/>
                <a:cs typeface="Times" panose="02020603050405020304" pitchFamily="18" charset="0"/>
              </a:rPr>
              <a:t>Kalaura</a:t>
            </a:r>
            <a:r>
              <a:rPr lang="en-US" sz="1700" b="1" dirty="0">
                <a:solidFill>
                  <a:schemeClr val="tx1"/>
                </a:solidFill>
                <a:latin typeface="Times" panose="02020603050405020304" pitchFamily="18" charset="0"/>
                <a:cs typeface="Times" panose="02020603050405020304" pitchFamily="18" charset="0"/>
              </a:rPr>
              <a:t> Jones			Lily Mitchell		</a:t>
            </a:r>
            <a:r>
              <a:rPr lang="en-US" sz="1700" b="1" dirty="0" err="1">
                <a:solidFill>
                  <a:schemeClr val="tx1"/>
                </a:solidFill>
                <a:latin typeface="Times" panose="02020603050405020304" pitchFamily="18" charset="0"/>
                <a:cs typeface="Times" panose="02020603050405020304" pitchFamily="18" charset="0"/>
              </a:rPr>
              <a:t>Teag</a:t>
            </a:r>
            <a:r>
              <a:rPr lang="en-US" sz="1700" b="1" dirty="0">
                <a:solidFill>
                  <a:schemeClr val="tx1"/>
                </a:solidFill>
                <a:latin typeface="Times" panose="02020603050405020304" pitchFamily="18" charset="0"/>
                <a:cs typeface="Times" panose="02020603050405020304" pitchFamily="18" charset="0"/>
              </a:rPr>
              <a:t> </a:t>
            </a:r>
            <a:r>
              <a:rPr lang="en-US" sz="1700" b="1" dirty="0" err="1">
                <a:solidFill>
                  <a:schemeClr val="tx1"/>
                </a:solidFill>
                <a:latin typeface="Times" panose="02020603050405020304" pitchFamily="18" charset="0"/>
                <a:cs typeface="Times" panose="02020603050405020304" pitchFamily="18" charset="0"/>
              </a:rPr>
              <a:t>Molitoris</a:t>
            </a:r>
            <a:endParaRPr lang="en-US" sz="1700" b="1" dirty="0">
              <a:solidFill>
                <a:schemeClr val="tx1"/>
              </a:solidFill>
              <a:latin typeface="Times" panose="02020603050405020304" pitchFamily="18" charset="0"/>
              <a:cs typeface="Times" panose="02020603050405020304" pitchFamily="18" charset="0"/>
            </a:endParaRPr>
          </a:p>
          <a:p>
            <a:pPr marL="45720" indent="0">
              <a:buNone/>
            </a:pPr>
            <a:r>
              <a:rPr lang="en-US" sz="1700" b="1" dirty="0" err="1">
                <a:solidFill>
                  <a:schemeClr val="tx1"/>
                </a:solidFill>
                <a:latin typeface="Times" panose="02020603050405020304" pitchFamily="18" charset="0"/>
                <a:cs typeface="Times" panose="02020603050405020304" pitchFamily="18" charset="0"/>
              </a:rPr>
              <a:t>Krish</a:t>
            </a:r>
            <a:r>
              <a:rPr lang="en-US" sz="1700" b="1" dirty="0">
                <a:solidFill>
                  <a:schemeClr val="tx1"/>
                </a:solidFill>
                <a:latin typeface="Times" panose="02020603050405020304" pitchFamily="18" charset="0"/>
                <a:cs typeface="Times" panose="02020603050405020304" pitchFamily="18" charset="0"/>
              </a:rPr>
              <a:t> Jinwala 			Jeffrey Gentry		Emily Kemper</a:t>
            </a:r>
          </a:p>
          <a:p>
            <a:pPr marL="45720" indent="0">
              <a:buNone/>
            </a:pPr>
            <a:r>
              <a:rPr lang="en-US" sz="1700" b="1" dirty="0">
                <a:solidFill>
                  <a:schemeClr val="tx1"/>
                </a:solidFill>
                <a:latin typeface="Times" panose="02020603050405020304" pitchFamily="18" charset="0"/>
                <a:cs typeface="Times" panose="02020603050405020304" pitchFamily="18" charset="0"/>
              </a:rPr>
              <a:t>William Quintana		Angelica Garcia 	Claire Lankford</a:t>
            </a:r>
          </a:p>
          <a:p>
            <a:pPr marL="45720" indent="0">
              <a:buNone/>
            </a:pPr>
            <a:r>
              <a:rPr lang="en-US" sz="1700" b="1" dirty="0">
                <a:solidFill>
                  <a:schemeClr val="tx1"/>
                </a:solidFill>
                <a:latin typeface="Times" panose="02020603050405020304" pitchFamily="18" charset="0"/>
                <a:cs typeface="Times" panose="02020603050405020304" pitchFamily="18" charset="0"/>
              </a:rPr>
              <a:t>Amelia Naughton 		Dane Kratovil		Wyatt McHenry</a:t>
            </a:r>
          </a:p>
          <a:p>
            <a:pPr marL="45720" indent="0">
              <a:buNone/>
            </a:pPr>
            <a:endParaRPr lang="en-US" sz="1700" b="1" dirty="0">
              <a:solidFill>
                <a:schemeClr val="tx1"/>
              </a:solidFill>
              <a:latin typeface="Times" panose="02020603050405020304" pitchFamily="18" charset="0"/>
              <a:cs typeface="Times" panose="02020603050405020304" pitchFamily="18" charset="0"/>
            </a:endParaRPr>
          </a:p>
          <a:p>
            <a:pPr marL="45720" indent="0">
              <a:buNone/>
            </a:pPr>
            <a:r>
              <a:rPr lang="en-US" sz="1700" b="1" dirty="0">
                <a:solidFill>
                  <a:srgbClr val="C00000"/>
                </a:solidFill>
                <a:latin typeface="Times" panose="02020603050405020304" pitchFamily="18" charset="0"/>
                <a:cs typeface="Times" panose="02020603050405020304" pitchFamily="18" charset="0"/>
              </a:rPr>
              <a:t>Team 7</a:t>
            </a:r>
          </a:p>
          <a:p>
            <a:pPr marL="45720" indent="0">
              <a:buNone/>
            </a:pPr>
            <a:r>
              <a:rPr lang="en-US" sz="1700" b="1" dirty="0">
                <a:solidFill>
                  <a:schemeClr val="tx1"/>
                </a:solidFill>
                <a:latin typeface="Times" panose="02020603050405020304" pitchFamily="18" charset="0"/>
                <a:cs typeface="Times" panose="02020603050405020304" pitchFamily="18" charset="0"/>
              </a:rPr>
              <a:t>Stephen Voight		</a:t>
            </a:r>
          </a:p>
          <a:p>
            <a:pPr marL="45720" indent="0">
              <a:buNone/>
            </a:pPr>
            <a:r>
              <a:rPr lang="en-US" sz="1700" b="1" dirty="0">
                <a:solidFill>
                  <a:schemeClr val="tx1"/>
                </a:solidFill>
                <a:latin typeface="Times" panose="02020603050405020304" pitchFamily="18" charset="0"/>
                <a:cs typeface="Times" panose="02020603050405020304" pitchFamily="18" charset="0"/>
              </a:rPr>
              <a:t>Emma Adams</a:t>
            </a:r>
          </a:p>
          <a:p>
            <a:pPr marL="45720" indent="0">
              <a:buNone/>
            </a:pPr>
            <a:r>
              <a:rPr lang="en-US" sz="1700" b="1" dirty="0">
                <a:solidFill>
                  <a:schemeClr val="tx1"/>
                </a:solidFill>
                <a:latin typeface="Times" panose="02020603050405020304" pitchFamily="18" charset="0"/>
                <a:cs typeface="Times" panose="02020603050405020304" pitchFamily="18" charset="0"/>
              </a:rPr>
              <a:t>Libby Vietor		</a:t>
            </a:r>
          </a:p>
          <a:p>
            <a:pPr marL="45720" indent="0">
              <a:buNone/>
            </a:pPr>
            <a:r>
              <a:rPr lang="en-US" sz="1700" b="1" dirty="0" err="1">
                <a:solidFill>
                  <a:schemeClr val="tx1"/>
                </a:solidFill>
                <a:latin typeface="Times" panose="02020603050405020304" pitchFamily="18" charset="0"/>
                <a:cs typeface="Times" panose="02020603050405020304" pitchFamily="18" charset="0"/>
              </a:rPr>
              <a:t>Aanish</a:t>
            </a:r>
            <a:r>
              <a:rPr lang="en-US" sz="1700" b="1" dirty="0">
                <a:solidFill>
                  <a:schemeClr val="tx1"/>
                </a:solidFill>
                <a:latin typeface="Times" panose="02020603050405020304" pitchFamily="18" charset="0"/>
                <a:cs typeface="Times" panose="02020603050405020304" pitchFamily="18" charset="0"/>
              </a:rPr>
              <a:t> </a:t>
            </a:r>
            <a:r>
              <a:rPr lang="en-US" sz="1700" b="1" dirty="0" err="1">
                <a:solidFill>
                  <a:schemeClr val="tx1"/>
                </a:solidFill>
                <a:latin typeface="Times" panose="02020603050405020304" pitchFamily="18" charset="0"/>
                <a:cs typeface="Times" panose="02020603050405020304" pitchFamily="18" charset="0"/>
              </a:rPr>
              <a:t>Oza</a:t>
            </a:r>
            <a:r>
              <a:rPr lang="en-US" sz="1700" b="1" dirty="0">
                <a:solidFill>
                  <a:schemeClr val="tx1"/>
                </a:solidFill>
                <a:latin typeface="Times" panose="02020603050405020304" pitchFamily="18" charset="0"/>
                <a:cs typeface="Times" panose="02020603050405020304" pitchFamily="18" charset="0"/>
              </a:rPr>
              <a:t> </a:t>
            </a:r>
          </a:p>
          <a:p>
            <a:pPr marL="45720" indent="0">
              <a:buNone/>
            </a:pPr>
            <a:endParaRPr lang="en-US" sz="1700" b="1" dirty="0">
              <a:solidFill>
                <a:schemeClr val="tx1"/>
              </a:solidFill>
              <a:latin typeface="Times" panose="02020603050405020304" pitchFamily="18" charset="0"/>
              <a:cs typeface="Times" panose="02020603050405020304" pitchFamily="18" charset="0"/>
            </a:endParaRPr>
          </a:p>
          <a:p>
            <a:pPr marL="45720" indent="0">
              <a:buNone/>
            </a:pPr>
            <a:endParaRPr lang="en-US" sz="1700" b="1" dirty="0">
              <a:solidFill>
                <a:schemeClr val="tx1"/>
              </a:solidFill>
              <a:latin typeface="Times" panose="02020603050405020304" pitchFamily="18" charset="0"/>
              <a:cs typeface="Times" panose="02020603050405020304" pitchFamily="18" charset="0"/>
            </a:endParaRPr>
          </a:p>
        </p:txBody>
      </p:sp>
      <p:sp>
        <p:nvSpPr>
          <p:cNvPr id="5" name="Title 4">
            <a:extLst>
              <a:ext uri="{FF2B5EF4-FFF2-40B4-BE49-F238E27FC236}">
                <a16:creationId xmlns:a16="http://schemas.microsoft.com/office/drawing/2014/main" id="{77D43A64-719B-35F8-14AB-7807D5181BD6}"/>
              </a:ext>
            </a:extLst>
          </p:cNvPr>
          <p:cNvSpPr>
            <a:spLocks noGrp="1"/>
          </p:cNvSpPr>
          <p:nvPr>
            <p:ph type="title"/>
          </p:nvPr>
        </p:nvSpPr>
        <p:spPr>
          <a:xfrm>
            <a:off x="430117" y="158646"/>
            <a:ext cx="8381260" cy="384207"/>
          </a:xfrm>
        </p:spPr>
        <p:txBody>
          <a:bodyPr/>
          <a:lstStyle/>
          <a:p>
            <a:r>
              <a:rPr lang="en-US" dirty="0"/>
              <a:t>DBQ Teams</a:t>
            </a:r>
          </a:p>
        </p:txBody>
      </p:sp>
    </p:spTree>
    <p:extLst>
      <p:ext uri="{BB962C8B-B14F-4D97-AF65-F5344CB8AC3E}">
        <p14:creationId xmlns:p14="http://schemas.microsoft.com/office/powerpoint/2010/main" val="41908606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A2C42CD-617F-E668-3C94-44EB5156B643}"/>
              </a:ext>
            </a:extLst>
          </p:cNvPr>
          <p:cNvSpPr>
            <a:spLocks noGrp="1"/>
          </p:cNvSpPr>
          <p:nvPr>
            <p:ph idx="1"/>
          </p:nvPr>
        </p:nvSpPr>
        <p:spPr>
          <a:xfrm>
            <a:off x="152400" y="542853"/>
            <a:ext cx="8991599" cy="6019800"/>
          </a:xfrm>
          <a:solidFill>
            <a:schemeClr val="bg1"/>
          </a:solidFill>
          <a:ln>
            <a:solidFill>
              <a:srgbClr val="002060"/>
            </a:solidFill>
          </a:ln>
        </p:spPr>
        <p:txBody>
          <a:bodyPr>
            <a:noAutofit/>
          </a:bodyPr>
          <a:lstStyle/>
          <a:p>
            <a:pPr marL="45720" indent="0">
              <a:buNone/>
            </a:pPr>
            <a:r>
              <a:rPr lang="en-US" b="1" dirty="0">
                <a:solidFill>
                  <a:srgbClr val="C00000"/>
                </a:solidFill>
                <a:latin typeface="Times" panose="02020603050405020304" pitchFamily="18" charset="0"/>
                <a:cs typeface="Times" panose="02020603050405020304" pitchFamily="18" charset="0"/>
              </a:rPr>
              <a:t>Team 1			Team 2			Team 3</a:t>
            </a:r>
          </a:p>
          <a:p>
            <a:pPr marL="45720" indent="0">
              <a:buNone/>
            </a:pPr>
            <a:r>
              <a:rPr lang="en-US" b="1" dirty="0">
                <a:solidFill>
                  <a:schemeClr val="tx1"/>
                </a:solidFill>
                <a:latin typeface="Times" panose="02020603050405020304" pitchFamily="18" charset="0"/>
                <a:cs typeface="Times" panose="02020603050405020304" pitchFamily="18" charset="0"/>
              </a:rPr>
              <a:t>Aubrie Bowman		Addison Tuttle	Elijah Breedlove</a:t>
            </a:r>
          </a:p>
          <a:p>
            <a:pPr marL="45720" indent="0">
              <a:buNone/>
            </a:pPr>
            <a:r>
              <a:rPr lang="en-US" b="1" dirty="0">
                <a:solidFill>
                  <a:schemeClr val="tx1"/>
                </a:solidFill>
                <a:latin typeface="Times" panose="02020603050405020304" pitchFamily="18" charset="0"/>
                <a:cs typeface="Times" panose="02020603050405020304" pitchFamily="18" charset="0"/>
              </a:rPr>
              <a:t>Owen Rattray			Miriam </a:t>
            </a:r>
            <a:r>
              <a:rPr lang="en-US" b="1" dirty="0" err="1">
                <a:solidFill>
                  <a:schemeClr val="tx1"/>
                </a:solidFill>
                <a:latin typeface="Times" panose="02020603050405020304" pitchFamily="18" charset="0"/>
                <a:cs typeface="Times" panose="02020603050405020304" pitchFamily="18" charset="0"/>
              </a:rPr>
              <a:t>Rheder</a:t>
            </a:r>
            <a:r>
              <a:rPr lang="en-US" b="1" dirty="0">
                <a:solidFill>
                  <a:schemeClr val="tx1"/>
                </a:solidFill>
                <a:latin typeface="Times" panose="02020603050405020304" pitchFamily="18" charset="0"/>
                <a:cs typeface="Times" panose="02020603050405020304" pitchFamily="18" charset="0"/>
              </a:rPr>
              <a:t>	Julia Outlaw</a:t>
            </a:r>
          </a:p>
          <a:p>
            <a:pPr marL="45720" indent="0">
              <a:buNone/>
            </a:pPr>
            <a:r>
              <a:rPr lang="en-US" b="1" dirty="0" err="1">
                <a:solidFill>
                  <a:schemeClr val="tx1"/>
                </a:solidFill>
                <a:latin typeface="Times" panose="02020603050405020304" pitchFamily="18" charset="0"/>
                <a:cs typeface="Times" panose="02020603050405020304" pitchFamily="18" charset="0"/>
              </a:rPr>
              <a:t>Phyo</a:t>
            </a:r>
            <a:r>
              <a:rPr lang="en-US" b="1" dirty="0">
                <a:solidFill>
                  <a:schemeClr val="tx1"/>
                </a:solidFill>
                <a:latin typeface="Times" panose="02020603050405020304" pitchFamily="18" charset="0"/>
                <a:cs typeface="Times" panose="02020603050405020304" pitchFamily="18" charset="0"/>
              </a:rPr>
              <a:t> Naing			Dante Spinazzola	Gabriella Harvey</a:t>
            </a:r>
          </a:p>
          <a:p>
            <a:pPr marL="45720" indent="0">
              <a:buNone/>
            </a:pPr>
            <a:endParaRPr lang="en-US" b="1" dirty="0">
              <a:solidFill>
                <a:schemeClr val="tx1"/>
              </a:solidFill>
              <a:latin typeface="Times" panose="02020603050405020304" pitchFamily="18" charset="0"/>
              <a:cs typeface="Times" panose="02020603050405020304" pitchFamily="18" charset="0"/>
            </a:endParaRPr>
          </a:p>
          <a:p>
            <a:pPr marL="45720" indent="0">
              <a:buNone/>
            </a:pPr>
            <a:r>
              <a:rPr lang="en-US" b="1" dirty="0">
                <a:solidFill>
                  <a:srgbClr val="C00000"/>
                </a:solidFill>
                <a:latin typeface="Times" panose="02020603050405020304" pitchFamily="18" charset="0"/>
                <a:cs typeface="Times" panose="02020603050405020304" pitchFamily="18" charset="0"/>
              </a:rPr>
              <a:t>Team 4</a:t>
            </a:r>
            <a:r>
              <a:rPr lang="en-US" b="1" dirty="0">
                <a:solidFill>
                  <a:schemeClr val="tx1"/>
                </a:solidFill>
                <a:latin typeface="Times" panose="02020603050405020304" pitchFamily="18" charset="0"/>
                <a:cs typeface="Times" panose="02020603050405020304" pitchFamily="18" charset="0"/>
              </a:rPr>
              <a:t>			</a:t>
            </a:r>
            <a:r>
              <a:rPr lang="en-US" b="1" dirty="0">
                <a:solidFill>
                  <a:srgbClr val="C00000"/>
                </a:solidFill>
                <a:latin typeface="Times" panose="02020603050405020304" pitchFamily="18" charset="0"/>
                <a:cs typeface="Times" panose="02020603050405020304" pitchFamily="18" charset="0"/>
              </a:rPr>
              <a:t>Team 5	</a:t>
            </a:r>
            <a:r>
              <a:rPr lang="en-US" b="1" dirty="0">
                <a:solidFill>
                  <a:schemeClr val="tx1"/>
                </a:solidFill>
                <a:latin typeface="Times" panose="02020603050405020304" pitchFamily="18" charset="0"/>
                <a:cs typeface="Times" panose="02020603050405020304" pitchFamily="18" charset="0"/>
              </a:rPr>
              <a:t>		</a:t>
            </a:r>
            <a:r>
              <a:rPr lang="en-US" b="1" dirty="0">
                <a:solidFill>
                  <a:srgbClr val="C00000"/>
                </a:solidFill>
                <a:latin typeface="Times" panose="02020603050405020304" pitchFamily="18" charset="0"/>
                <a:cs typeface="Times" panose="02020603050405020304" pitchFamily="18" charset="0"/>
              </a:rPr>
              <a:t>Team 6</a:t>
            </a:r>
          </a:p>
          <a:p>
            <a:pPr marL="45720" indent="0">
              <a:buNone/>
            </a:pPr>
            <a:r>
              <a:rPr lang="en-US" b="1" dirty="0">
                <a:solidFill>
                  <a:schemeClr val="tx1"/>
                </a:solidFill>
                <a:latin typeface="Times" panose="02020603050405020304" pitchFamily="18" charset="0"/>
                <a:cs typeface="Times" panose="02020603050405020304" pitchFamily="18" charset="0"/>
              </a:rPr>
              <a:t>Audrey Lokers		Sydney Hennessey	Olivia Powell</a:t>
            </a:r>
          </a:p>
          <a:p>
            <a:pPr marL="45720" indent="0">
              <a:buNone/>
            </a:pPr>
            <a:r>
              <a:rPr lang="en-US" b="1" dirty="0">
                <a:solidFill>
                  <a:schemeClr val="tx1"/>
                </a:solidFill>
                <a:latin typeface="Times" panose="02020603050405020304" pitchFamily="18" charset="0"/>
                <a:cs typeface="Times" panose="02020603050405020304" pitchFamily="18" charset="0"/>
              </a:rPr>
              <a:t>Elliott Flowers		Alexa Cox		Raina </a:t>
            </a:r>
            <a:r>
              <a:rPr lang="en-US" b="1" dirty="0" err="1">
                <a:solidFill>
                  <a:schemeClr val="tx1"/>
                </a:solidFill>
                <a:latin typeface="Times" panose="02020603050405020304" pitchFamily="18" charset="0"/>
                <a:cs typeface="Times" panose="02020603050405020304" pitchFamily="18" charset="0"/>
              </a:rPr>
              <a:t>Laissisi</a:t>
            </a:r>
            <a:endParaRPr lang="en-US" b="1" dirty="0">
              <a:solidFill>
                <a:schemeClr val="tx1"/>
              </a:solidFill>
              <a:latin typeface="Times" panose="02020603050405020304" pitchFamily="18" charset="0"/>
              <a:cs typeface="Times" panose="02020603050405020304" pitchFamily="18" charset="0"/>
            </a:endParaRPr>
          </a:p>
          <a:p>
            <a:pPr marL="45720" indent="0">
              <a:buNone/>
            </a:pPr>
            <a:r>
              <a:rPr lang="en-US" b="1" dirty="0">
                <a:solidFill>
                  <a:schemeClr val="tx1"/>
                </a:solidFill>
                <a:latin typeface="Times" panose="02020603050405020304" pitchFamily="18" charset="0"/>
                <a:cs typeface="Times" panose="02020603050405020304" pitchFamily="18" charset="0"/>
              </a:rPr>
              <a:t>Siena Weld			Luisa Molina		Owen Gross</a:t>
            </a:r>
          </a:p>
          <a:p>
            <a:pPr marL="45720" indent="0">
              <a:buNone/>
            </a:pPr>
            <a:endParaRPr lang="en-US" b="1" dirty="0">
              <a:solidFill>
                <a:schemeClr val="tx1"/>
              </a:solidFill>
              <a:latin typeface="Times" panose="02020603050405020304" pitchFamily="18" charset="0"/>
              <a:cs typeface="Times" panose="02020603050405020304" pitchFamily="18" charset="0"/>
            </a:endParaRPr>
          </a:p>
          <a:p>
            <a:pPr marL="45720" indent="0">
              <a:buNone/>
            </a:pPr>
            <a:r>
              <a:rPr lang="en-US" b="1" dirty="0">
                <a:solidFill>
                  <a:srgbClr val="C00000"/>
                </a:solidFill>
                <a:latin typeface="Times" panose="02020603050405020304" pitchFamily="18" charset="0"/>
                <a:cs typeface="Times" panose="02020603050405020304" pitchFamily="18" charset="0"/>
              </a:rPr>
              <a:t>Team 7</a:t>
            </a:r>
          </a:p>
          <a:p>
            <a:pPr marL="45720" indent="0">
              <a:buNone/>
            </a:pPr>
            <a:r>
              <a:rPr lang="en-US" b="1" dirty="0">
                <a:solidFill>
                  <a:schemeClr val="tx1"/>
                </a:solidFill>
                <a:latin typeface="Times" panose="02020603050405020304" pitchFamily="18" charset="0"/>
                <a:cs typeface="Times" panose="02020603050405020304" pitchFamily="18" charset="0"/>
              </a:rPr>
              <a:t>Taylor Claassen</a:t>
            </a:r>
          </a:p>
          <a:p>
            <a:pPr marL="45720" indent="0">
              <a:buNone/>
            </a:pPr>
            <a:r>
              <a:rPr lang="en-US" b="1" dirty="0">
                <a:solidFill>
                  <a:schemeClr val="tx1"/>
                </a:solidFill>
                <a:latin typeface="Times" panose="02020603050405020304" pitchFamily="18" charset="0"/>
                <a:cs typeface="Times" panose="02020603050405020304" pitchFamily="18" charset="0"/>
              </a:rPr>
              <a:t>Samuel Plunkett</a:t>
            </a:r>
          </a:p>
          <a:p>
            <a:pPr marL="45720" indent="0">
              <a:buNone/>
            </a:pPr>
            <a:r>
              <a:rPr lang="en-US" b="1" dirty="0">
                <a:solidFill>
                  <a:schemeClr val="tx1"/>
                </a:solidFill>
                <a:latin typeface="Times" panose="02020603050405020304" pitchFamily="18" charset="0"/>
                <a:cs typeface="Times" panose="02020603050405020304" pitchFamily="18" charset="0"/>
              </a:rPr>
              <a:t>Zachary Dick</a:t>
            </a:r>
          </a:p>
          <a:p>
            <a:pPr marL="45720" indent="0">
              <a:buNone/>
            </a:pPr>
            <a:r>
              <a:rPr lang="en-US" b="1" dirty="0">
                <a:solidFill>
                  <a:schemeClr val="tx1"/>
                </a:solidFill>
                <a:latin typeface="Times" panose="02020603050405020304" pitchFamily="18" charset="0"/>
                <a:cs typeface="Times" panose="02020603050405020304" pitchFamily="18" charset="0"/>
              </a:rPr>
              <a:t>Bella Barrios</a:t>
            </a:r>
          </a:p>
          <a:p>
            <a:pPr marL="45720" indent="0">
              <a:buNone/>
            </a:pPr>
            <a:endParaRPr lang="en-US" sz="1700" b="1" dirty="0">
              <a:solidFill>
                <a:schemeClr val="tx1"/>
              </a:solidFill>
              <a:latin typeface="Times" panose="02020603050405020304" pitchFamily="18" charset="0"/>
              <a:cs typeface="Times" panose="02020603050405020304" pitchFamily="18" charset="0"/>
            </a:endParaRPr>
          </a:p>
        </p:txBody>
      </p:sp>
      <p:sp>
        <p:nvSpPr>
          <p:cNvPr id="5" name="Title 4">
            <a:extLst>
              <a:ext uri="{FF2B5EF4-FFF2-40B4-BE49-F238E27FC236}">
                <a16:creationId xmlns:a16="http://schemas.microsoft.com/office/drawing/2014/main" id="{77D43A64-719B-35F8-14AB-7807D5181BD6}"/>
              </a:ext>
            </a:extLst>
          </p:cNvPr>
          <p:cNvSpPr>
            <a:spLocks noGrp="1"/>
          </p:cNvSpPr>
          <p:nvPr>
            <p:ph type="title"/>
          </p:nvPr>
        </p:nvSpPr>
        <p:spPr>
          <a:xfrm>
            <a:off x="430117" y="158646"/>
            <a:ext cx="8381260" cy="384207"/>
          </a:xfrm>
        </p:spPr>
        <p:txBody>
          <a:bodyPr/>
          <a:lstStyle/>
          <a:p>
            <a:r>
              <a:rPr lang="en-US" dirty="0"/>
              <a:t>DBQ Teams</a:t>
            </a:r>
          </a:p>
        </p:txBody>
      </p:sp>
    </p:spTree>
    <p:extLst>
      <p:ext uri="{BB962C8B-B14F-4D97-AF65-F5344CB8AC3E}">
        <p14:creationId xmlns:p14="http://schemas.microsoft.com/office/powerpoint/2010/main" val="16048013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8381260" cy="558553"/>
          </a:xfrm>
          <a:ln>
            <a:solidFill>
              <a:srgbClr val="FF0000"/>
            </a:solidFill>
          </a:ln>
        </p:spPr>
        <p:txBody>
          <a:bodyPr/>
          <a:lstStyle/>
          <a:p>
            <a:r>
              <a:rPr lang="en-US" dirty="0"/>
              <a:t>Reality of the War of 1812</a:t>
            </a:r>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430" y="1066800"/>
            <a:ext cx="8534400" cy="3962400"/>
          </a:xfrm>
          <a:prstGeom prst="rect">
            <a:avLst/>
          </a:prstGeom>
          <a:ln>
            <a:solidFill>
              <a:srgbClr val="FF0000"/>
            </a:solidFill>
          </a:ln>
        </p:spPr>
      </p:pic>
      <p:sp>
        <p:nvSpPr>
          <p:cNvPr id="7" name="Rectangle 6"/>
          <p:cNvSpPr/>
          <p:nvPr/>
        </p:nvSpPr>
        <p:spPr>
          <a:xfrm>
            <a:off x="609600" y="5638800"/>
            <a:ext cx="792406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Times New Roman" panose="02020603050405020304" pitchFamily="18" charset="0"/>
                <a:cs typeface="Times New Roman" panose="02020603050405020304" pitchFamily="18" charset="0"/>
              </a:rPr>
              <a:t>Evaluate whether the political carton “A Boxing Match, or another Bloody Nose for John Bull” is an accurate depiction of the War of 1812.</a:t>
            </a:r>
          </a:p>
        </p:txBody>
      </p:sp>
      <p:sp>
        <p:nvSpPr>
          <p:cNvPr id="2" name="Rectangle 1"/>
          <p:cNvSpPr/>
          <p:nvPr/>
        </p:nvSpPr>
        <p:spPr>
          <a:xfrm>
            <a:off x="1828800" y="4876800"/>
            <a:ext cx="5638800" cy="6858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Another Bloody Nose for John Bull, by William Charles, 1813 </a:t>
            </a:r>
          </a:p>
        </p:txBody>
      </p:sp>
    </p:spTree>
    <p:extLst>
      <p:ext uri="{BB962C8B-B14F-4D97-AF65-F5344CB8AC3E}">
        <p14:creationId xmlns:p14="http://schemas.microsoft.com/office/powerpoint/2010/main" val="8222727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51480-ED00-694F-82ED-B72324A7553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160C36-774C-3A09-CDAC-A2E6DB6AC021}"/>
              </a:ext>
            </a:extLst>
          </p:cNvPr>
          <p:cNvSpPr>
            <a:spLocks noGrp="1"/>
          </p:cNvSpPr>
          <p:nvPr>
            <p:ph idx="1"/>
          </p:nvPr>
        </p:nvSpPr>
        <p:spPr>
          <a:solidFill>
            <a:schemeClr val="bg1"/>
          </a:solidFill>
          <a:ln>
            <a:solidFill>
              <a:srgbClr val="002060"/>
            </a:solidFill>
          </a:ln>
        </p:spPr>
        <p:txBody>
          <a:bodyPr>
            <a:normAutofit/>
          </a:bodyPr>
          <a:lstStyle/>
          <a:p>
            <a:r>
              <a:rPr lang="en-US" sz="2400" b="1" i="1" dirty="0">
                <a:solidFill>
                  <a:srgbClr val="002060"/>
                </a:solidFill>
                <a:latin typeface="Times New Roman" panose="02020603050405020304" pitchFamily="18" charset="0"/>
                <a:cs typeface="Times New Roman" panose="02020603050405020304" pitchFamily="18" charset="0"/>
              </a:rPr>
              <a:t>Students can:</a:t>
            </a:r>
            <a:endParaRPr lang="en-US" sz="2400" b="1" dirty="0">
              <a:solidFill>
                <a:srgbClr val="002060"/>
              </a:solidFill>
              <a:latin typeface="Times New Roman" panose="02020603050405020304" pitchFamily="18" charset="0"/>
              <a:cs typeface="Times New Roman" panose="02020603050405020304" pitchFamily="18" charset="0"/>
            </a:endParaRPr>
          </a:p>
          <a:p>
            <a:pPr lvl="1"/>
            <a:r>
              <a:rPr lang="en-US" sz="2400" dirty="0">
                <a:solidFill>
                  <a:schemeClr val="tx1"/>
                </a:solidFill>
                <a:latin typeface="Times New Roman" panose="02020603050405020304" pitchFamily="18" charset="0"/>
                <a:cs typeface="Times New Roman" panose="02020603050405020304" pitchFamily="18" charset="0"/>
              </a:rPr>
              <a:t>Explain the cause and effects of policy debates during Jeffersonian democracy from 1800-1817 </a:t>
            </a:r>
          </a:p>
          <a:p>
            <a:pPr lvl="1"/>
            <a:r>
              <a:rPr lang="en-US" sz="2400" dirty="0">
                <a:solidFill>
                  <a:schemeClr val="tx1"/>
                </a:solidFill>
                <a:latin typeface="Times New Roman" panose="02020603050405020304" pitchFamily="18" charset="0"/>
                <a:cs typeface="Times New Roman" panose="02020603050405020304" pitchFamily="18" charset="0"/>
              </a:rPr>
              <a:t>Explain the context in which the republic developed from 1800-1848</a:t>
            </a:r>
          </a:p>
          <a:p>
            <a:r>
              <a:rPr lang="en-US" sz="2400" b="1" dirty="0">
                <a:solidFill>
                  <a:schemeClr val="tx1"/>
                </a:solidFill>
                <a:latin typeface="Times New Roman" panose="02020603050405020304" pitchFamily="18" charset="0"/>
                <a:cs typeface="Times New Roman" panose="02020603050405020304" pitchFamily="18" charset="0"/>
              </a:rPr>
              <a:t>Agenda</a:t>
            </a:r>
          </a:p>
          <a:p>
            <a:pPr lvl="1"/>
            <a:r>
              <a:rPr lang="en-US" sz="2400" b="1" dirty="0">
                <a:solidFill>
                  <a:srgbClr val="002060"/>
                </a:solidFill>
                <a:latin typeface="Times New Roman" panose="02020603050405020304" pitchFamily="18" charset="0"/>
                <a:cs typeface="Times New Roman" panose="02020603050405020304" pitchFamily="18" charset="0"/>
              </a:rPr>
              <a:t>Jeffersonian Democracy Objective</a:t>
            </a:r>
          </a:p>
          <a:p>
            <a:pPr lvl="1"/>
            <a:r>
              <a:rPr lang="en-US" sz="2400" b="1" dirty="0">
                <a:solidFill>
                  <a:srgbClr val="002060"/>
                </a:solidFill>
                <a:latin typeface="Times New Roman" panose="02020603050405020304" pitchFamily="18" charset="0"/>
                <a:cs typeface="Times New Roman" panose="02020603050405020304" pitchFamily="18" charset="0"/>
              </a:rPr>
              <a:t>The Death of the Federalist Party</a:t>
            </a:r>
          </a:p>
          <a:p>
            <a:pPr lvl="1"/>
            <a:r>
              <a:rPr lang="en-US" sz="2400" b="1" dirty="0">
                <a:solidFill>
                  <a:srgbClr val="002060"/>
                </a:solidFill>
                <a:latin typeface="Times New Roman" panose="02020603050405020304" pitchFamily="18" charset="0"/>
                <a:cs typeface="Times New Roman" panose="02020603050405020304" pitchFamily="18" charset="0"/>
              </a:rPr>
              <a:t>Tombstone for the Federalist Party </a:t>
            </a:r>
          </a:p>
          <a:p>
            <a:r>
              <a:rPr lang="en-US" sz="2400" b="1" dirty="0">
                <a:solidFill>
                  <a:schemeClr val="tx1"/>
                </a:solidFill>
                <a:latin typeface="Times New Roman" panose="02020603050405020304" pitchFamily="18" charset="0"/>
                <a:cs typeface="Times New Roman" panose="02020603050405020304" pitchFamily="18" charset="0"/>
              </a:rPr>
              <a:t>Homework: Reading Questions</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68FA3C73-EF37-E242-366D-0E4877677C03}"/>
              </a:ext>
            </a:extLst>
          </p:cNvPr>
          <p:cNvSpPr>
            <a:spLocks noGrp="1"/>
          </p:cNvSpPr>
          <p:nvPr>
            <p:ph type="title"/>
          </p:nvPr>
        </p:nvSpPr>
        <p:spPr>
          <a:xfrm>
            <a:off x="381000" y="152401"/>
            <a:ext cx="8381260" cy="1143000"/>
          </a:xfrm>
        </p:spPr>
        <p:txBody>
          <a:bodyPr/>
          <a:lstStyle/>
          <a:p>
            <a:pPr algn="l"/>
            <a:br>
              <a:rPr lang="en-US" sz="2000" i="1" dirty="0"/>
            </a:br>
            <a:r>
              <a:rPr lang="en-US" sz="1800" i="1" dirty="0">
                <a:solidFill>
                  <a:srgbClr val="FF0000"/>
                </a:solidFill>
                <a:latin typeface="Times New Roman" panose="02020603050405020304" pitchFamily="18" charset="0"/>
                <a:cs typeface="Times New Roman" panose="02020603050405020304" pitchFamily="18" charset="0"/>
              </a:rPr>
              <a:t>Essential Question:</a:t>
            </a:r>
            <a:r>
              <a:rPr lang="en-US" sz="1800" dirty="0">
                <a:latin typeface="Times New Roman" panose="02020603050405020304" pitchFamily="18" charset="0"/>
                <a:cs typeface="Times New Roman" panose="02020603050405020304" pitchFamily="18" charset="0"/>
              </a:rPr>
              <a:t> How did political ideological change transform public policy during Jeffersonian democracy?</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8364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Revolution of 1800</a:t>
            </a:r>
          </a:p>
        </p:txBody>
      </p:sp>
      <p:sp>
        <p:nvSpPr>
          <p:cNvPr id="7" name="Rectangle 6"/>
          <p:cNvSpPr/>
          <p:nvPr/>
        </p:nvSpPr>
        <p:spPr>
          <a:xfrm>
            <a:off x="381000" y="1905000"/>
            <a:ext cx="4038600" cy="1219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lvl="1" indent="-182563" algn="ctr"/>
            <a:r>
              <a:rPr lang="en-US" sz="2000" b="1" u="sng" dirty="0">
                <a:solidFill>
                  <a:srgbClr val="EB7D1A"/>
                </a:solidFill>
                <a:latin typeface="Times New Roman" panose="02020603050405020304" pitchFamily="18" charset="0"/>
                <a:cs typeface="Times New Roman" panose="02020603050405020304" pitchFamily="18" charset="0"/>
              </a:rPr>
              <a:t>1</a:t>
            </a:r>
            <a:r>
              <a:rPr lang="en-US" sz="2000" b="1" u="sng" baseline="30000" dirty="0">
                <a:solidFill>
                  <a:srgbClr val="EB7D1A"/>
                </a:solidFill>
                <a:latin typeface="Times New Roman" panose="02020603050405020304" pitchFamily="18" charset="0"/>
                <a:cs typeface="Times New Roman" panose="02020603050405020304" pitchFamily="18" charset="0"/>
              </a:rPr>
              <a:t>st</a:t>
            </a:r>
            <a:r>
              <a:rPr lang="en-US" sz="2000" b="1" u="sng" dirty="0">
                <a:solidFill>
                  <a:srgbClr val="EB7D1A"/>
                </a:solidFill>
                <a:latin typeface="Times New Roman" panose="02020603050405020304" pitchFamily="18" charset="0"/>
                <a:cs typeface="Times New Roman" panose="02020603050405020304" pitchFamily="18" charset="0"/>
              </a:rPr>
              <a:t> Critical Election</a:t>
            </a:r>
            <a:r>
              <a:rPr lang="en-US" sz="2000" b="1" dirty="0">
                <a:solidFill>
                  <a:srgbClr val="EB7D1A"/>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in the U.S.</a:t>
            </a:r>
          </a:p>
          <a:p>
            <a:pPr marL="395287" lvl="1" indent="-342900">
              <a:buFont typeface="Arial" panose="020B0604020202020204" pitchFamily="34" charset="0"/>
              <a:buChar char="•"/>
            </a:pPr>
            <a:r>
              <a:rPr lang="en-US" sz="2000" b="1" dirty="0">
                <a:solidFill>
                  <a:srgbClr val="FFFF00"/>
                </a:solidFill>
                <a:latin typeface="Times New Roman" panose="02020603050405020304" pitchFamily="18" charset="0"/>
                <a:cs typeface="Times New Roman" panose="02020603050405020304" pitchFamily="18" charset="0"/>
              </a:rPr>
              <a:t>Revolution of 1800 </a:t>
            </a:r>
            <a:r>
              <a:rPr lang="en-US" sz="2000" dirty="0">
                <a:latin typeface="Times New Roman" panose="02020603050405020304" pitchFamily="18" charset="0"/>
                <a:cs typeface="Times New Roman" panose="02020603050405020304" pitchFamily="18" charset="0"/>
              </a:rPr>
              <a:t>– 1</a:t>
            </a:r>
            <a:r>
              <a:rPr lang="en-US" sz="2000" baseline="30000" dirty="0">
                <a:latin typeface="Times New Roman" panose="02020603050405020304" pitchFamily="18" charset="0"/>
                <a:cs typeface="Times New Roman" panose="02020603050405020304" pitchFamily="18" charset="0"/>
              </a:rPr>
              <a:t>st</a:t>
            </a:r>
            <a:r>
              <a:rPr lang="en-US" sz="2000" dirty="0">
                <a:latin typeface="Times New Roman" panose="02020603050405020304" pitchFamily="18" charset="0"/>
                <a:cs typeface="Times New Roman" panose="02020603050405020304" pitchFamily="18" charset="0"/>
              </a:rPr>
              <a:t> peaceful transition of political power</a:t>
            </a:r>
          </a:p>
        </p:txBody>
      </p:sp>
      <p:sp>
        <p:nvSpPr>
          <p:cNvPr id="8" name="Rectangle 7"/>
          <p:cNvSpPr/>
          <p:nvPr/>
        </p:nvSpPr>
        <p:spPr>
          <a:xfrm>
            <a:off x="381000" y="3238500"/>
            <a:ext cx="4038600" cy="5334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5287"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Disruption in the political order</a:t>
            </a:r>
          </a:p>
        </p:txBody>
      </p:sp>
      <p:sp>
        <p:nvSpPr>
          <p:cNvPr id="10" name="Rectangle 9"/>
          <p:cNvSpPr/>
          <p:nvPr/>
        </p:nvSpPr>
        <p:spPr>
          <a:xfrm>
            <a:off x="381000" y="3886200"/>
            <a:ext cx="4038600" cy="5334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5287"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Usually caused by a divisive issue &amp; expansion of suffrage</a:t>
            </a:r>
          </a:p>
        </p:txBody>
      </p:sp>
      <p:sp>
        <p:nvSpPr>
          <p:cNvPr id="11" name="Rectangle 10"/>
          <p:cNvSpPr/>
          <p:nvPr/>
        </p:nvSpPr>
        <p:spPr>
          <a:xfrm>
            <a:off x="381000" y="4533900"/>
            <a:ext cx="4038600" cy="5334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5287"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shift in voter support</a:t>
            </a:r>
          </a:p>
        </p:txBody>
      </p:sp>
      <p:sp>
        <p:nvSpPr>
          <p:cNvPr id="12" name="Rectangle 11"/>
          <p:cNvSpPr/>
          <p:nvPr/>
        </p:nvSpPr>
        <p:spPr>
          <a:xfrm>
            <a:off x="363415" y="5164015"/>
            <a:ext cx="4038600" cy="5334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5287"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Causes a major change in policy</a:t>
            </a:r>
          </a:p>
        </p:txBody>
      </p:sp>
      <p:sp>
        <p:nvSpPr>
          <p:cNvPr id="13" name="Rectangle 12"/>
          <p:cNvSpPr/>
          <p:nvPr/>
        </p:nvSpPr>
        <p:spPr>
          <a:xfrm>
            <a:off x="345830" y="5794130"/>
            <a:ext cx="4038600" cy="83527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5287"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Causes an enduring change in voter coalitions or the death of a political party</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630" y="1905000"/>
            <a:ext cx="4190630" cy="4495800"/>
          </a:xfrm>
          <a:prstGeom prst="rect">
            <a:avLst/>
          </a:prstGeom>
          <a:ln>
            <a:solidFill>
              <a:srgbClr val="C00000"/>
            </a:solidFill>
          </a:ln>
        </p:spPr>
      </p:pic>
    </p:spTree>
    <p:extLst>
      <p:ext uri="{BB962C8B-B14F-4D97-AF65-F5344CB8AC3E}">
        <p14:creationId xmlns:p14="http://schemas.microsoft.com/office/powerpoint/2010/main" val="116132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2D46AB-EDBA-596B-66F0-0B87BC2668EE}"/>
              </a:ext>
            </a:extLst>
          </p:cNvPr>
          <p:cNvSpPr>
            <a:spLocks noGrp="1"/>
          </p:cNvSpPr>
          <p:nvPr>
            <p:ph idx="1"/>
          </p:nvPr>
        </p:nvSpPr>
        <p:spPr>
          <a:solidFill>
            <a:schemeClr val="bg1"/>
          </a:solidFill>
        </p:spPr>
        <p:txBody>
          <a:bodyPr>
            <a:normAutofit/>
          </a:bodyPr>
          <a:lstStyle/>
          <a:p>
            <a:pPr marL="45720" indent="0">
              <a:buNone/>
            </a:pPr>
            <a:r>
              <a:rPr lang="en-US" sz="2400" dirty="0">
                <a:solidFill>
                  <a:schemeClr val="tx1">
                    <a:lumMod val="95000"/>
                    <a:lumOff val="5000"/>
                  </a:schemeClr>
                </a:solidFill>
              </a:rPr>
              <a:t>Objective Question: </a:t>
            </a:r>
          </a:p>
          <a:p>
            <a:pPr marL="45720" indent="0">
              <a:buNone/>
            </a:pPr>
            <a:r>
              <a:rPr lang="en-US" sz="2400" b="1" dirty="0">
                <a:solidFill>
                  <a:srgbClr val="002060"/>
                </a:solidFill>
                <a:effectLst/>
                <a:latin typeface="Times New Roman" panose="02020603050405020304" pitchFamily="18" charset="0"/>
                <a:ea typeface="Calibri" panose="020F0502020204030204" pitchFamily="34" charset="0"/>
              </a:rPr>
              <a:t>Thomas Jefferson’s actions as president contradicted his Democratic-Republican Political beliefs. Evaluate the legitimacy of this statement, providing 2 examples that support each side of the argument. </a:t>
            </a:r>
            <a:endParaRPr lang="en-US" sz="2400" dirty="0">
              <a:solidFill>
                <a:srgbClr val="002060"/>
              </a:solidFill>
            </a:endParaRPr>
          </a:p>
        </p:txBody>
      </p:sp>
      <p:sp>
        <p:nvSpPr>
          <p:cNvPr id="3" name="Title 2">
            <a:extLst>
              <a:ext uri="{FF2B5EF4-FFF2-40B4-BE49-F238E27FC236}">
                <a16:creationId xmlns:a16="http://schemas.microsoft.com/office/drawing/2014/main" id="{A1E504AE-C869-899A-0725-956E2838D0B5}"/>
              </a:ext>
            </a:extLst>
          </p:cNvPr>
          <p:cNvSpPr>
            <a:spLocks noGrp="1"/>
          </p:cNvSpPr>
          <p:nvPr>
            <p:ph type="title"/>
          </p:nvPr>
        </p:nvSpPr>
        <p:spPr/>
        <p:txBody>
          <a:bodyPr/>
          <a:lstStyle/>
          <a:p>
            <a:r>
              <a:rPr lang="en-US" dirty="0"/>
              <a:t>Jeffersonian America</a:t>
            </a:r>
          </a:p>
        </p:txBody>
      </p:sp>
    </p:spTree>
    <p:extLst>
      <p:ext uri="{BB962C8B-B14F-4D97-AF65-F5344CB8AC3E}">
        <p14:creationId xmlns:p14="http://schemas.microsoft.com/office/powerpoint/2010/main" val="22158484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733800" y="1719072"/>
            <a:ext cx="4953000" cy="4681728"/>
          </a:xfrm>
          <a:solidFill>
            <a:schemeClr val="bg1"/>
          </a:solidFill>
          <a:ln>
            <a:solidFill>
              <a:srgbClr val="002060"/>
            </a:solidFill>
          </a:ln>
        </p:spPr>
        <p:txBody>
          <a:bodyPr>
            <a:normAutofit lnSpcReduction="10000"/>
          </a:bodyPr>
          <a:lstStyle/>
          <a:p>
            <a:r>
              <a:rPr lang="en-US" sz="2400" b="1" u="sng" dirty="0">
                <a:solidFill>
                  <a:srgbClr val="002060"/>
                </a:solidFill>
                <a:latin typeface="Times New Roman" panose="02020603050405020304" pitchFamily="18" charset="0"/>
                <a:cs typeface="Times New Roman" panose="02020603050405020304" pitchFamily="18" charset="0"/>
              </a:rPr>
              <a:t>Hartford Convention of 1814 </a:t>
            </a:r>
            <a:r>
              <a:rPr lang="en-US" sz="2400" dirty="0">
                <a:solidFill>
                  <a:srgbClr val="002060"/>
                </a:solidFill>
                <a:latin typeface="Times New Roman" panose="02020603050405020304" pitchFamily="18" charset="0"/>
                <a:cs typeface="Times New Roman" panose="02020603050405020304" pitchFamily="18" charset="0"/>
              </a:rPr>
              <a:t>(Federalist)</a:t>
            </a:r>
          </a:p>
          <a:p>
            <a:pPr lvl="1"/>
            <a:r>
              <a:rPr lang="en-US" dirty="0">
                <a:solidFill>
                  <a:schemeClr val="tx1"/>
                </a:solidFill>
                <a:latin typeface="Times New Roman" panose="02020603050405020304" pitchFamily="18" charset="0"/>
                <a:cs typeface="Times New Roman" panose="02020603050405020304" pitchFamily="18" charset="0"/>
              </a:rPr>
              <a:t>Northeast consider secession from the Union</a:t>
            </a:r>
          </a:p>
          <a:p>
            <a:pPr lvl="1"/>
            <a:r>
              <a:rPr lang="en-US" dirty="0">
                <a:solidFill>
                  <a:schemeClr val="tx1"/>
                </a:solidFill>
                <a:latin typeface="Times New Roman" panose="02020603050405020304" pitchFamily="18" charset="0"/>
                <a:cs typeface="Times New Roman" panose="02020603050405020304" pitchFamily="18" charset="0"/>
              </a:rPr>
              <a:t>Demand compensation for losses due to Embargo Act</a:t>
            </a:r>
          </a:p>
          <a:p>
            <a:pPr lvl="1"/>
            <a:r>
              <a:rPr lang="en-US" dirty="0">
                <a:solidFill>
                  <a:schemeClr val="tx1"/>
                </a:solidFill>
                <a:latin typeface="Times New Roman" panose="02020603050405020304" pitchFamily="18" charset="0"/>
                <a:cs typeface="Times New Roman" panose="02020603050405020304" pitchFamily="18" charset="0"/>
              </a:rPr>
              <a:t>Limit the President to one term if they are from the same state (end the </a:t>
            </a:r>
            <a:r>
              <a:rPr lang="en-US" b="1" u="sng" dirty="0">
                <a:solidFill>
                  <a:schemeClr val="tx1"/>
                </a:solidFill>
                <a:latin typeface="Times New Roman" panose="02020603050405020304" pitchFamily="18" charset="0"/>
                <a:cs typeface="Times New Roman" panose="02020603050405020304" pitchFamily="18" charset="0"/>
              </a:rPr>
              <a:t>Virginia Dynasty</a:t>
            </a:r>
            <a:r>
              <a:rPr lang="en-US" dirty="0">
                <a:solidFill>
                  <a:schemeClr val="tx1"/>
                </a:solidFill>
                <a:latin typeface="Times New Roman" panose="02020603050405020304" pitchFamily="18" charset="0"/>
                <a:cs typeface="Times New Roman" panose="02020603050405020304" pitchFamily="18" charset="0"/>
              </a:rPr>
              <a:t>)</a:t>
            </a:r>
          </a:p>
          <a:p>
            <a:endParaRPr lang="en-US" sz="2000" dirty="0">
              <a:solidFill>
                <a:schemeClr val="tx1"/>
              </a:solidFill>
              <a:latin typeface="Times New Roman" panose="02020603050405020304" pitchFamily="18" charset="0"/>
              <a:cs typeface="Times New Roman" panose="02020603050405020304" pitchFamily="18" charset="0"/>
            </a:endParaRPr>
          </a:p>
          <a:p>
            <a:r>
              <a:rPr lang="en-US" sz="2400" b="1" dirty="0">
                <a:solidFill>
                  <a:srgbClr val="002060"/>
                </a:solidFill>
                <a:latin typeface="Times New Roman" panose="02020603050405020304" pitchFamily="18" charset="0"/>
                <a:cs typeface="Times New Roman" panose="02020603050405020304" pitchFamily="18" charset="0"/>
              </a:rPr>
              <a:t>Effect:</a:t>
            </a:r>
            <a:r>
              <a:rPr lang="en-US" sz="2400" dirty="0">
                <a:solidFill>
                  <a:schemeClr val="tx1"/>
                </a:solidFill>
                <a:latin typeface="Times New Roman" panose="02020603050405020304" pitchFamily="18" charset="0"/>
                <a:cs typeface="Times New Roman" panose="02020603050405020304" pitchFamily="18" charset="0"/>
              </a:rPr>
              <a:t> War of 1812 victory kills the Federalist Party</a:t>
            </a:r>
          </a:p>
        </p:txBody>
      </p:sp>
      <p:sp>
        <p:nvSpPr>
          <p:cNvPr id="4" name="Title 3"/>
          <p:cNvSpPr>
            <a:spLocks noGrp="1"/>
          </p:cNvSpPr>
          <p:nvPr>
            <p:ph type="title"/>
          </p:nvPr>
        </p:nvSpPr>
        <p:spPr/>
        <p:txBody>
          <a:bodyPr/>
          <a:lstStyle/>
          <a:p>
            <a:r>
              <a:rPr lang="en-US" dirty="0"/>
              <a:t>Hartford kills the federalist</a:t>
            </a:r>
          </a:p>
        </p:txBody>
      </p:sp>
      <p:sp>
        <p:nvSpPr>
          <p:cNvPr id="6" name="Content Placeholder 5">
            <a:extLst>
              <a:ext uri="{FF2B5EF4-FFF2-40B4-BE49-F238E27FC236}">
                <a16:creationId xmlns:a16="http://schemas.microsoft.com/office/drawing/2014/main" id="{69CFB354-46DD-ED6C-0E8C-F93C5B6A0759}"/>
              </a:ext>
            </a:extLst>
          </p:cNvPr>
          <p:cNvSpPr>
            <a:spLocks noGrp="1"/>
          </p:cNvSpPr>
          <p:nvPr>
            <p:ph sz="half" idx="1"/>
          </p:nvPr>
        </p:nvSpPr>
        <p:spPr/>
        <p:txBody>
          <a:bodyPr/>
          <a:lstStyle/>
          <a:p>
            <a:endParaRPr lang="en-US"/>
          </a:p>
        </p:txBody>
      </p:sp>
      <p:pic>
        <p:nvPicPr>
          <p:cNvPr id="7" name="Picture 6" descr="War of 1812: Hartford Convention Satirical Cartoon by William | Lot #43026  | Heritage Auctions">
            <a:extLst>
              <a:ext uri="{FF2B5EF4-FFF2-40B4-BE49-F238E27FC236}">
                <a16:creationId xmlns:a16="http://schemas.microsoft.com/office/drawing/2014/main" id="{ED2C8B8B-D218-E228-C815-AEFEB63BAA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19072"/>
            <a:ext cx="3306305" cy="428781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1069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4B24FC-5FD8-B052-6907-0524615D5AB9}"/>
              </a:ext>
            </a:extLst>
          </p:cNvPr>
          <p:cNvSpPr>
            <a:spLocks noGrp="1"/>
          </p:cNvSpPr>
          <p:nvPr>
            <p:ph idx="1"/>
          </p:nvPr>
        </p:nvSpPr>
        <p:spPr>
          <a:xfrm>
            <a:off x="519594" y="1676400"/>
            <a:ext cx="8407893" cy="4407408"/>
          </a:xfrm>
          <a:solidFill>
            <a:schemeClr val="bg1"/>
          </a:solidFill>
          <a:ln>
            <a:solidFill>
              <a:srgbClr val="002060"/>
            </a:solidFill>
          </a:ln>
        </p:spPr>
        <p:txBody>
          <a:bodyPr>
            <a:normAutofit/>
          </a:bodyPr>
          <a:lstStyle/>
          <a:p>
            <a:pPr marL="45720" indent="0">
              <a:buNone/>
            </a:pPr>
            <a:r>
              <a:rPr lang="en-US" sz="2400" dirty="0">
                <a:solidFill>
                  <a:schemeClr val="tx1"/>
                </a:solidFill>
                <a:latin typeface="Times" panose="02020603050405020304" pitchFamily="18" charset="0"/>
                <a:cs typeface="Times" panose="02020603050405020304" pitchFamily="18" charset="0"/>
              </a:rPr>
              <a:t>Rise of </a:t>
            </a:r>
            <a:r>
              <a:rPr lang="en-US" sz="2400" b="1" u="sng" dirty="0">
                <a:solidFill>
                  <a:schemeClr val="tx1"/>
                </a:solidFill>
                <a:latin typeface="Times" panose="02020603050405020304" pitchFamily="18" charset="0"/>
                <a:cs typeface="Times" panose="02020603050405020304" pitchFamily="18" charset="0"/>
              </a:rPr>
              <a:t>nascent nationalism</a:t>
            </a:r>
            <a:r>
              <a:rPr lang="en-US" sz="2400" b="1" dirty="0">
                <a:solidFill>
                  <a:schemeClr val="tx1"/>
                </a:solidFill>
                <a:latin typeface="Times" panose="02020603050405020304" pitchFamily="18" charset="0"/>
                <a:cs typeface="Times" panose="02020603050405020304" pitchFamily="18" charset="0"/>
              </a:rPr>
              <a:t> </a:t>
            </a:r>
            <a:r>
              <a:rPr lang="en-US" sz="2400" dirty="0">
                <a:solidFill>
                  <a:schemeClr val="tx1"/>
                </a:solidFill>
                <a:latin typeface="Times" panose="02020603050405020304" pitchFamily="18" charset="0"/>
                <a:cs typeface="Times" panose="02020603050405020304" pitchFamily="18" charset="0"/>
              </a:rPr>
              <a:t>– The </a:t>
            </a:r>
            <a:r>
              <a:rPr lang="en-US" sz="2400" b="1" u="sng" dirty="0">
                <a:solidFill>
                  <a:srgbClr val="002060"/>
                </a:solidFill>
                <a:latin typeface="Times" panose="02020603050405020304" pitchFamily="18" charset="0"/>
                <a:cs typeface="Times" panose="02020603050405020304" pitchFamily="18" charset="0"/>
              </a:rPr>
              <a:t>Era of Good Feelings 1815 – 1824</a:t>
            </a:r>
          </a:p>
          <a:p>
            <a:r>
              <a:rPr lang="en-US" sz="2400" dirty="0">
                <a:solidFill>
                  <a:srgbClr val="002060"/>
                </a:solidFill>
                <a:latin typeface="Times" panose="02020603050405020304" pitchFamily="18" charset="0"/>
                <a:cs typeface="Times" panose="02020603050405020304" pitchFamily="18" charset="0"/>
              </a:rPr>
              <a:t>Pride in being American (National Anthem, Celebrating the 4</a:t>
            </a:r>
            <a:r>
              <a:rPr lang="en-US" sz="2400" baseline="30000" dirty="0">
                <a:solidFill>
                  <a:srgbClr val="002060"/>
                </a:solidFill>
                <a:latin typeface="Times" panose="02020603050405020304" pitchFamily="18" charset="0"/>
                <a:cs typeface="Times" panose="02020603050405020304" pitchFamily="18" charset="0"/>
              </a:rPr>
              <a:t>th</a:t>
            </a:r>
            <a:r>
              <a:rPr lang="en-US" sz="2400" dirty="0">
                <a:solidFill>
                  <a:srgbClr val="002060"/>
                </a:solidFill>
                <a:latin typeface="Times" panose="02020603050405020304" pitchFamily="18" charset="0"/>
                <a:cs typeface="Times" panose="02020603050405020304" pitchFamily="18" charset="0"/>
              </a:rPr>
              <a:t> of July, &amp; enlarging the military)</a:t>
            </a:r>
          </a:p>
          <a:p>
            <a:r>
              <a:rPr lang="en-US" sz="2400" dirty="0">
                <a:solidFill>
                  <a:srgbClr val="002060"/>
                </a:solidFill>
                <a:latin typeface="Times" panose="02020603050405020304" pitchFamily="18" charset="0"/>
                <a:cs typeface="Times" panose="02020603050405020304" pitchFamily="18" charset="0"/>
              </a:rPr>
              <a:t>Heroes of the War of 1812 become future President </a:t>
            </a:r>
          </a:p>
        </p:txBody>
      </p:sp>
      <p:sp>
        <p:nvSpPr>
          <p:cNvPr id="5" name="Title 4">
            <a:extLst>
              <a:ext uri="{FF2B5EF4-FFF2-40B4-BE49-F238E27FC236}">
                <a16:creationId xmlns:a16="http://schemas.microsoft.com/office/drawing/2014/main" id="{A1FE34D4-DF77-5A5B-E5D1-5925BB1ADE60}"/>
              </a:ext>
            </a:extLst>
          </p:cNvPr>
          <p:cNvSpPr>
            <a:spLocks noGrp="1"/>
          </p:cNvSpPr>
          <p:nvPr>
            <p:ph type="title"/>
          </p:nvPr>
        </p:nvSpPr>
        <p:spPr/>
        <p:txBody>
          <a:bodyPr/>
          <a:lstStyle/>
          <a:p>
            <a:r>
              <a:rPr lang="en-US" dirty="0"/>
              <a:t>Political Effect</a:t>
            </a:r>
          </a:p>
        </p:txBody>
      </p:sp>
      <p:pic>
        <p:nvPicPr>
          <p:cNvPr id="2050" name="Picture 2" descr="William Henry Harrison | Biography, Presidency, &amp; Facts | Britannica">
            <a:extLst>
              <a:ext uri="{FF2B5EF4-FFF2-40B4-BE49-F238E27FC236}">
                <a16:creationId xmlns:a16="http://schemas.microsoft.com/office/drawing/2014/main" id="{9E791D17-AF9F-BACE-654A-BBDD1797B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231451"/>
            <a:ext cx="1424534"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C2E2ED4-4632-D6A8-6762-23E28CF76F88}"/>
              </a:ext>
            </a:extLst>
          </p:cNvPr>
          <p:cNvSpPr/>
          <p:nvPr/>
        </p:nvSpPr>
        <p:spPr>
          <a:xfrm>
            <a:off x="5867401" y="5639014"/>
            <a:ext cx="2894860" cy="863139"/>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Times" panose="02020603050405020304" pitchFamily="18" charset="0"/>
                <a:cs typeface="Times" panose="02020603050405020304" pitchFamily="18" charset="0"/>
              </a:rPr>
              <a:t>William Henry Harrison (9</a:t>
            </a:r>
            <a:r>
              <a:rPr lang="en-US" sz="2200" baseline="30000" dirty="0">
                <a:latin typeface="Times" panose="02020603050405020304" pitchFamily="18" charset="0"/>
                <a:cs typeface="Times" panose="02020603050405020304" pitchFamily="18" charset="0"/>
              </a:rPr>
              <a:t>th</a:t>
            </a:r>
            <a:r>
              <a:rPr lang="en-US" sz="2200" dirty="0">
                <a:latin typeface="Times" panose="02020603050405020304" pitchFamily="18" charset="0"/>
                <a:cs typeface="Times" panose="02020603050405020304" pitchFamily="18" charset="0"/>
              </a:rPr>
              <a:t> President) </a:t>
            </a:r>
          </a:p>
        </p:txBody>
      </p:sp>
      <p:pic>
        <p:nvPicPr>
          <p:cNvPr id="2052" name="Picture 4" descr="The Life and Times of Andrew Jackson">
            <a:extLst>
              <a:ext uri="{FF2B5EF4-FFF2-40B4-BE49-F238E27FC236}">
                <a16:creationId xmlns:a16="http://schemas.microsoft.com/office/drawing/2014/main" id="{6D974613-1AC0-7087-2F2B-D73A7A5BE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368" y="3880104"/>
            <a:ext cx="1424533" cy="20083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EC0D79E-808B-B78F-7298-95253B3183EB}"/>
              </a:ext>
            </a:extLst>
          </p:cNvPr>
          <p:cNvSpPr/>
          <p:nvPr/>
        </p:nvSpPr>
        <p:spPr>
          <a:xfrm>
            <a:off x="3276600" y="5639014"/>
            <a:ext cx="2104360" cy="710953"/>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Times" panose="02020603050405020304" pitchFamily="18" charset="0"/>
                <a:cs typeface="Times" panose="02020603050405020304" pitchFamily="18" charset="0"/>
              </a:rPr>
              <a:t>Andrew Jackson (7</a:t>
            </a:r>
            <a:r>
              <a:rPr lang="en-US" sz="2200" baseline="30000" dirty="0">
                <a:latin typeface="Times" panose="02020603050405020304" pitchFamily="18" charset="0"/>
                <a:cs typeface="Times" panose="02020603050405020304" pitchFamily="18" charset="0"/>
              </a:rPr>
              <a:t>th</a:t>
            </a:r>
            <a:r>
              <a:rPr lang="en-US" sz="2200" dirty="0">
                <a:latin typeface="Times" panose="02020603050405020304" pitchFamily="18" charset="0"/>
                <a:cs typeface="Times" panose="02020603050405020304" pitchFamily="18" charset="0"/>
              </a:rPr>
              <a:t> President) </a:t>
            </a:r>
          </a:p>
        </p:txBody>
      </p:sp>
      <p:pic>
        <p:nvPicPr>
          <p:cNvPr id="4" name="Picture 4" descr="Patriotic America | The Era of Good Feelings">
            <a:extLst>
              <a:ext uri="{FF2B5EF4-FFF2-40B4-BE49-F238E27FC236}">
                <a16:creationId xmlns:a16="http://schemas.microsoft.com/office/drawing/2014/main" id="{EAB78320-AF5F-B858-7E79-53D90496FE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153" y="3797677"/>
            <a:ext cx="3326567" cy="2328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8758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355983-BC9F-8099-F4D6-7B16234E2E4F}"/>
              </a:ext>
            </a:extLst>
          </p:cNvPr>
          <p:cNvSpPr>
            <a:spLocks noGrp="1"/>
          </p:cNvSpPr>
          <p:nvPr>
            <p:ph sz="half" idx="1"/>
          </p:nvPr>
        </p:nvSpPr>
        <p:spPr>
          <a:solidFill>
            <a:schemeClr val="bg1"/>
          </a:solidFill>
        </p:spPr>
        <p:txBody>
          <a:bodyPr>
            <a:normAutofit/>
          </a:bodyPr>
          <a:lstStyle/>
          <a:p>
            <a:pPr marL="45720" indent="0">
              <a:buNone/>
            </a:pPr>
            <a:r>
              <a:rPr lang="en-US" sz="2400" dirty="0">
                <a:solidFill>
                  <a:schemeClr val="tx1"/>
                </a:solidFill>
                <a:latin typeface="Times" panose="02020603050405020304" pitchFamily="18" charset="0"/>
                <a:cs typeface="Times" panose="02020603050405020304" pitchFamily="18" charset="0"/>
              </a:rPr>
              <a:t>In 1815 the Federalist Party died</a:t>
            </a:r>
          </a:p>
          <a:p>
            <a:r>
              <a:rPr lang="en-US" sz="2400" dirty="0">
                <a:solidFill>
                  <a:schemeClr val="tx1"/>
                </a:solidFill>
                <a:latin typeface="Times" panose="02020603050405020304" pitchFamily="18" charset="0"/>
                <a:cs typeface="Times" panose="02020603050405020304" pitchFamily="18" charset="0"/>
              </a:rPr>
              <a:t>Develop a Eulogy that honors the contributions of the Federalist Party (1787 – 1815)</a:t>
            </a:r>
          </a:p>
        </p:txBody>
      </p:sp>
      <p:sp>
        <p:nvSpPr>
          <p:cNvPr id="3" name="Content Placeholder 2">
            <a:extLst>
              <a:ext uri="{FF2B5EF4-FFF2-40B4-BE49-F238E27FC236}">
                <a16:creationId xmlns:a16="http://schemas.microsoft.com/office/drawing/2014/main" id="{BB2684FA-A5FB-DD92-8201-FC5A84ABF271}"/>
              </a:ext>
            </a:extLst>
          </p:cNvPr>
          <p:cNvSpPr>
            <a:spLocks noGrp="1"/>
          </p:cNvSpPr>
          <p:nvPr>
            <p:ph sz="half" idx="2"/>
          </p:nvPr>
        </p:nvSpPr>
        <p:spPr>
          <a:solidFill>
            <a:schemeClr val="tx1"/>
          </a:solidFill>
        </p:spPr>
        <p:txBody>
          <a:bodyPr/>
          <a:lstStyle/>
          <a:p>
            <a:endParaRPr lang="en-US" dirty="0"/>
          </a:p>
        </p:txBody>
      </p:sp>
      <p:sp>
        <p:nvSpPr>
          <p:cNvPr id="4" name="Title 3">
            <a:extLst>
              <a:ext uri="{FF2B5EF4-FFF2-40B4-BE49-F238E27FC236}">
                <a16:creationId xmlns:a16="http://schemas.microsoft.com/office/drawing/2014/main" id="{661EF76F-9187-AFBE-2D27-D32961F9B7F7}"/>
              </a:ext>
            </a:extLst>
          </p:cNvPr>
          <p:cNvSpPr>
            <a:spLocks noGrp="1"/>
          </p:cNvSpPr>
          <p:nvPr>
            <p:ph type="title"/>
          </p:nvPr>
        </p:nvSpPr>
        <p:spPr/>
        <p:txBody>
          <a:bodyPr/>
          <a:lstStyle/>
          <a:p>
            <a:r>
              <a:rPr lang="en-US" dirty="0"/>
              <a:t>Federalist Tombstone</a:t>
            </a:r>
          </a:p>
        </p:txBody>
      </p:sp>
      <p:pic>
        <p:nvPicPr>
          <p:cNvPr id="1028" name="Picture 4" descr="Grim Reaper by Theartofsketching on DeviantArt">
            <a:extLst>
              <a:ext uri="{FF2B5EF4-FFF2-40B4-BE49-F238E27FC236}">
                <a16:creationId xmlns:a16="http://schemas.microsoft.com/office/drawing/2014/main" id="{15D4DDB6-6F4F-B2FA-2E6A-BE65D4801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0" y="2057400"/>
            <a:ext cx="184785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nk Tombstone Stock Illustration ...">
            <a:extLst>
              <a:ext uri="{FF2B5EF4-FFF2-40B4-BE49-F238E27FC236}">
                <a16:creationId xmlns:a16="http://schemas.microsoft.com/office/drawing/2014/main" id="{53724AE5-D7B2-405B-262C-EDF4189F2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848100"/>
            <a:ext cx="2181225" cy="2095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A8C1FFE-04E3-B321-F272-AE67E97E068F}"/>
              </a:ext>
            </a:extLst>
          </p:cNvPr>
          <p:cNvSpPr/>
          <p:nvPr/>
        </p:nvSpPr>
        <p:spPr>
          <a:xfrm>
            <a:off x="4495800" y="4419600"/>
            <a:ext cx="1295400" cy="9144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Baskerville Old Face" panose="02020602080505020303" pitchFamily="18" charset="0"/>
                <a:cs typeface="Times" panose="02020603050405020304" pitchFamily="18" charset="0"/>
              </a:rPr>
              <a:t>Federalist Party </a:t>
            </a:r>
          </a:p>
          <a:p>
            <a:pPr algn="ctr"/>
            <a:r>
              <a:rPr lang="en-US" dirty="0">
                <a:latin typeface="Baskerville Old Face" panose="02020602080505020303" pitchFamily="18" charset="0"/>
                <a:cs typeface="Times" panose="02020603050405020304" pitchFamily="18" charset="0"/>
              </a:rPr>
              <a:t>1787-1815</a:t>
            </a:r>
          </a:p>
        </p:txBody>
      </p:sp>
      <p:sp>
        <p:nvSpPr>
          <p:cNvPr id="5" name="Rectangle 4">
            <a:extLst>
              <a:ext uri="{FF2B5EF4-FFF2-40B4-BE49-F238E27FC236}">
                <a16:creationId xmlns:a16="http://schemas.microsoft.com/office/drawing/2014/main" id="{9C192ED3-CE40-9565-FCD9-6704DC40DBAF}"/>
              </a:ext>
            </a:extLst>
          </p:cNvPr>
          <p:cNvSpPr/>
          <p:nvPr/>
        </p:nvSpPr>
        <p:spPr>
          <a:xfrm>
            <a:off x="228600" y="4267200"/>
            <a:ext cx="4095750" cy="20955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panose="02020603050405020304" pitchFamily="18" charset="0"/>
                <a:cs typeface="Times" panose="02020603050405020304" pitchFamily="18" charset="0"/>
              </a:rPr>
              <a:t>Requirements</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Identify two members</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Explain their political views</a:t>
            </a:r>
          </a:p>
          <a:p>
            <a:pPr marL="342900" indent="-342900">
              <a:buFont typeface="Arial" panose="020B0604020202020204" pitchFamily="34" charset="0"/>
              <a:buChar char="•"/>
            </a:pPr>
            <a:r>
              <a:rPr lang="en-US" sz="2400" dirty="0">
                <a:solidFill>
                  <a:schemeClr val="bg1"/>
                </a:solidFill>
                <a:latin typeface="Times" panose="02020603050405020304" pitchFamily="18" charset="0"/>
                <a:cs typeface="Times" panose="02020603050405020304" pitchFamily="18" charset="0"/>
              </a:rPr>
              <a:t>Identify and explains three major accomplishment of the Federalists</a:t>
            </a:r>
          </a:p>
        </p:txBody>
      </p:sp>
    </p:spTree>
    <p:extLst>
      <p:ext uri="{BB962C8B-B14F-4D97-AF65-F5344CB8AC3E}">
        <p14:creationId xmlns:p14="http://schemas.microsoft.com/office/powerpoint/2010/main" val="19919444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0B042E0-DC67-33F5-823A-AABA09421B8C}"/>
              </a:ext>
            </a:extLst>
          </p:cNvPr>
          <p:cNvSpPr>
            <a:spLocks noGrp="1"/>
          </p:cNvSpPr>
          <p:nvPr>
            <p:ph idx="1"/>
          </p:nvPr>
        </p:nvSpPr>
        <p:spPr>
          <a:xfrm>
            <a:off x="381000" y="1752600"/>
            <a:ext cx="8407893" cy="4407408"/>
          </a:xfrm>
          <a:solidFill>
            <a:schemeClr val="bg1"/>
          </a:solidFill>
        </p:spPr>
        <p:txBody>
          <a:bodyPr>
            <a:normAutofit/>
          </a:bodyPr>
          <a:lstStyle/>
          <a:p>
            <a:pPr marL="45720" indent="0">
              <a:buNone/>
            </a:pPr>
            <a:r>
              <a:rPr lang="en-US" sz="2400" b="1" dirty="0">
                <a:solidFill>
                  <a:srgbClr val="FF0000"/>
                </a:solidFill>
                <a:latin typeface="Times" panose="02020603050405020304" pitchFamily="18" charset="0"/>
                <a:cs typeface="Times" panose="02020603050405020304" pitchFamily="18" charset="0"/>
              </a:rPr>
              <a:t>Era of Good Feelings (1816-1824) </a:t>
            </a:r>
          </a:p>
        </p:txBody>
      </p:sp>
      <p:sp>
        <p:nvSpPr>
          <p:cNvPr id="5" name="Title 4">
            <a:extLst>
              <a:ext uri="{FF2B5EF4-FFF2-40B4-BE49-F238E27FC236}">
                <a16:creationId xmlns:a16="http://schemas.microsoft.com/office/drawing/2014/main" id="{B6A33346-23B2-3FA5-6AD5-A3A4B9530B39}"/>
              </a:ext>
            </a:extLst>
          </p:cNvPr>
          <p:cNvSpPr>
            <a:spLocks noGrp="1"/>
          </p:cNvSpPr>
          <p:nvPr>
            <p:ph type="title"/>
          </p:nvPr>
        </p:nvSpPr>
        <p:spPr/>
        <p:txBody>
          <a:bodyPr/>
          <a:lstStyle/>
          <a:p>
            <a:r>
              <a:rPr lang="en-US" dirty="0"/>
              <a:t>The Era of Good Feeling</a:t>
            </a:r>
          </a:p>
        </p:txBody>
      </p:sp>
      <p:pic>
        <p:nvPicPr>
          <p:cNvPr id="1026" name="Picture 2" descr="James Monroe | The White House">
            <a:extLst>
              <a:ext uri="{FF2B5EF4-FFF2-40B4-BE49-F238E27FC236}">
                <a16:creationId xmlns:a16="http://schemas.microsoft.com/office/drawing/2014/main" id="{3856F98D-D309-86BA-0276-01FB49BA0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33" y="2979412"/>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8C49136-70FC-22ED-82A2-1151B46BE2C9}"/>
              </a:ext>
            </a:extLst>
          </p:cNvPr>
          <p:cNvSpPr/>
          <p:nvPr/>
        </p:nvSpPr>
        <p:spPr>
          <a:xfrm>
            <a:off x="2362200" y="3136574"/>
            <a:ext cx="2209800" cy="914400"/>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panose="02020603050405020304" pitchFamily="18" charset="0"/>
                <a:cs typeface="Times" panose="02020603050405020304" pitchFamily="18" charset="0"/>
              </a:rPr>
              <a:t>President #5 - </a:t>
            </a:r>
            <a:r>
              <a:rPr lang="en-US" sz="2400" b="1" dirty="0">
                <a:solidFill>
                  <a:schemeClr val="bg1"/>
                </a:solidFill>
                <a:latin typeface="Times" panose="02020603050405020304" pitchFamily="18" charset="0"/>
                <a:cs typeface="Times" panose="02020603050405020304" pitchFamily="18" charset="0"/>
              </a:rPr>
              <a:t>James Monroe </a:t>
            </a:r>
          </a:p>
        </p:txBody>
      </p:sp>
      <p:sp>
        <p:nvSpPr>
          <p:cNvPr id="8" name="Rectangle 7">
            <a:extLst>
              <a:ext uri="{FF2B5EF4-FFF2-40B4-BE49-F238E27FC236}">
                <a16:creationId xmlns:a16="http://schemas.microsoft.com/office/drawing/2014/main" id="{5E0180AB-73A0-F352-97BF-BECCD38C3B35}"/>
              </a:ext>
            </a:extLst>
          </p:cNvPr>
          <p:cNvSpPr/>
          <p:nvPr/>
        </p:nvSpPr>
        <p:spPr>
          <a:xfrm>
            <a:off x="616413" y="2242455"/>
            <a:ext cx="7910434" cy="65837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Times" panose="02020603050405020304" pitchFamily="18" charset="0"/>
                <a:cs typeface="Times" panose="02020603050405020304" pitchFamily="18" charset="0"/>
              </a:rPr>
              <a:t>Period on national purpose and unity in the United States </a:t>
            </a:r>
          </a:p>
        </p:txBody>
      </p:sp>
      <p:sp>
        <p:nvSpPr>
          <p:cNvPr id="9" name="Rectangle 8">
            <a:extLst>
              <a:ext uri="{FF2B5EF4-FFF2-40B4-BE49-F238E27FC236}">
                <a16:creationId xmlns:a16="http://schemas.microsoft.com/office/drawing/2014/main" id="{6589C38B-E654-2CCA-0ED1-B469100A4971}"/>
              </a:ext>
            </a:extLst>
          </p:cNvPr>
          <p:cNvSpPr/>
          <p:nvPr/>
        </p:nvSpPr>
        <p:spPr>
          <a:xfrm>
            <a:off x="228600" y="5279699"/>
            <a:ext cx="8686060" cy="1203651"/>
          </a:xfrm>
          <a:prstGeom prst="rect">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a:lnSpc>
                <a:spcPct val="107000"/>
              </a:lnSpc>
              <a:spcBef>
                <a:spcPts val="0"/>
              </a:spcBef>
              <a:spcAft>
                <a:spcPts val="800"/>
              </a:spcAft>
            </a:pP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Prompt: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Historians have traditionally labeled the period after the War of 1812 the “Era of Good Feelings.”  Evaluate the accuracy of this label, considering the emergence of nationalism and sectionalism.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Patriotic America | The Era of Good Feelings">
            <a:extLst>
              <a:ext uri="{FF2B5EF4-FFF2-40B4-BE49-F238E27FC236}">
                <a16:creationId xmlns:a16="http://schemas.microsoft.com/office/drawing/2014/main" id="{BB54FC82-6120-343E-A4E6-F5E6BD528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599" y="2794215"/>
            <a:ext cx="3326567" cy="2328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393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lvl="0"/>
            <a:r>
              <a:rPr lang="en-US" dirty="0"/>
              <a:t>The positions of loose construction and strict construction of the Constitution were first established in letters written by Hamilton and Jefferson to President Washington. The letters concerned?</a:t>
            </a:r>
          </a:p>
          <a:p>
            <a:pPr lvl="0"/>
            <a:br>
              <a:rPr lang="en-US" dirty="0"/>
            </a:br>
            <a:r>
              <a:rPr lang="en-US" dirty="0"/>
              <a:t>A. consolidating the national, state, and foreign debt and paying them at face value</a:t>
            </a:r>
          </a:p>
          <a:p>
            <a:pPr lvl="0"/>
            <a:r>
              <a:rPr lang="en-US" dirty="0"/>
              <a:t>B. an appropriate response to the Whiskey Rebellion</a:t>
            </a:r>
          </a:p>
          <a:p>
            <a:pPr lvl="0"/>
            <a:r>
              <a:rPr lang="en-US" dirty="0"/>
              <a:t>C. our obligations to France under the Treaty of 1778</a:t>
            </a:r>
          </a:p>
          <a:p>
            <a:pPr lvl="0"/>
            <a:r>
              <a:rPr lang="en-US" dirty="0"/>
              <a:t>D. the issue of creating a Bank of the United States</a:t>
            </a:r>
          </a:p>
          <a:p>
            <a:endParaRPr lang="en-US" dirty="0"/>
          </a:p>
        </p:txBody>
      </p:sp>
      <p:sp>
        <p:nvSpPr>
          <p:cNvPr id="5" name="Title 4"/>
          <p:cNvSpPr>
            <a:spLocks noGrp="1"/>
          </p:cNvSpPr>
          <p:nvPr>
            <p:ph type="title"/>
          </p:nvPr>
        </p:nvSpPr>
        <p:spPr/>
        <p:txBody>
          <a:bodyPr/>
          <a:lstStyle/>
          <a:p>
            <a:r>
              <a:rPr lang="en-US" dirty="0"/>
              <a:t>Are You Ready</a:t>
            </a:r>
          </a:p>
        </p:txBody>
      </p:sp>
    </p:spTree>
    <p:extLst>
      <p:ext uri="{BB962C8B-B14F-4D97-AF65-F5344CB8AC3E}">
        <p14:creationId xmlns:p14="http://schemas.microsoft.com/office/powerpoint/2010/main" val="30799650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What did Washington's Farewell Address in 1796 state?</a:t>
            </a:r>
          </a:p>
          <a:p>
            <a:pPr lvl="0"/>
            <a:r>
              <a:rPr lang="en-US" dirty="0"/>
              <a:t>A. warmly endorsed the appearance of two contending political parties in America</a:t>
            </a:r>
          </a:p>
          <a:p>
            <a:pPr lvl="0"/>
            <a:r>
              <a:rPr lang="en-US" dirty="0"/>
              <a:t>B. warned against the dangers of permanent foreign alliances</a:t>
            </a:r>
          </a:p>
          <a:p>
            <a:pPr lvl="0"/>
            <a:r>
              <a:rPr lang="en-US" dirty="0"/>
              <a:t>C. was delivered to a joint session of Congress by Washington himself</a:t>
            </a:r>
          </a:p>
          <a:p>
            <a:pPr lvl="0"/>
            <a:r>
              <a:rPr lang="en-US" dirty="0"/>
              <a:t>D. proposed a two-term limitation on the presidency</a:t>
            </a:r>
          </a:p>
          <a:p>
            <a:endParaRPr lang="en-US" dirty="0"/>
          </a:p>
        </p:txBody>
      </p:sp>
      <p:sp>
        <p:nvSpPr>
          <p:cNvPr id="3" name="Title 2"/>
          <p:cNvSpPr>
            <a:spLocks noGrp="1"/>
          </p:cNvSpPr>
          <p:nvPr>
            <p:ph type="title"/>
          </p:nvPr>
        </p:nvSpPr>
        <p:spPr/>
        <p:txBody>
          <a:bodyPr/>
          <a:lstStyle/>
          <a:p>
            <a:r>
              <a:rPr lang="en-US" dirty="0"/>
              <a:t>Question 2</a:t>
            </a:r>
          </a:p>
        </p:txBody>
      </p:sp>
    </p:spTree>
    <p:extLst>
      <p:ext uri="{BB962C8B-B14F-4D97-AF65-F5344CB8AC3E}">
        <p14:creationId xmlns:p14="http://schemas.microsoft.com/office/powerpoint/2010/main" val="18715995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The international incident known as the XYZ Affair involved?</a:t>
            </a:r>
          </a:p>
          <a:p>
            <a:pPr lvl="0"/>
            <a:r>
              <a:rPr lang="en-US" dirty="0"/>
              <a:t>A. a French foreign minister's demand for a bribe before he would meet with American envoys</a:t>
            </a:r>
          </a:p>
          <a:p>
            <a:pPr lvl="0"/>
            <a:r>
              <a:rPr lang="en-US" dirty="0"/>
              <a:t>B. the British refused to evacuate their forts on American territory</a:t>
            </a:r>
          </a:p>
          <a:p>
            <a:pPr lvl="0"/>
            <a:r>
              <a:rPr lang="en-US" dirty="0"/>
              <a:t>C. the British seizure of American crewmen from a U. S. Navy warship in Chesapeake Bay</a:t>
            </a:r>
          </a:p>
          <a:p>
            <a:pPr lvl="0"/>
            <a:r>
              <a:rPr lang="en-US" dirty="0"/>
              <a:t>D. General Andrew Jackson's incursion into Spanish-held Florida</a:t>
            </a:r>
          </a:p>
          <a:p>
            <a:endParaRPr lang="en-US" dirty="0"/>
          </a:p>
        </p:txBody>
      </p:sp>
      <p:sp>
        <p:nvSpPr>
          <p:cNvPr id="3" name="Title 2"/>
          <p:cNvSpPr>
            <a:spLocks noGrp="1"/>
          </p:cNvSpPr>
          <p:nvPr>
            <p:ph type="title"/>
          </p:nvPr>
        </p:nvSpPr>
        <p:spPr/>
        <p:txBody>
          <a:bodyPr/>
          <a:lstStyle/>
          <a:p>
            <a:r>
              <a:rPr lang="en-US" dirty="0"/>
              <a:t>Question 3</a:t>
            </a:r>
          </a:p>
        </p:txBody>
      </p:sp>
    </p:spTree>
    <p:extLst>
      <p:ext uri="{BB962C8B-B14F-4D97-AF65-F5344CB8AC3E}">
        <p14:creationId xmlns:p14="http://schemas.microsoft.com/office/powerpoint/2010/main" val="34855895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Which of the following granted the United States access to the Mississippi and the Port of New Orleans in exchange for Florida?</a:t>
            </a:r>
          </a:p>
          <a:p>
            <a:r>
              <a:rPr lang="en-US" dirty="0"/>
              <a:t>A. Jay Treaty</a:t>
            </a:r>
          </a:p>
          <a:p>
            <a:r>
              <a:rPr lang="en-US" dirty="0"/>
              <a:t>B. Pinckney Treaty</a:t>
            </a:r>
          </a:p>
          <a:p>
            <a:r>
              <a:rPr lang="en-US" dirty="0"/>
              <a:t>C. Treaty of Ghent</a:t>
            </a:r>
          </a:p>
          <a:p>
            <a:r>
              <a:rPr lang="en-US" dirty="0"/>
              <a:t>D. Adams-</a:t>
            </a:r>
            <a:r>
              <a:rPr lang="en-US" dirty="0" err="1"/>
              <a:t>Onis</a:t>
            </a:r>
            <a:r>
              <a:rPr lang="en-US" dirty="0"/>
              <a:t> Treaty</a:t>
            </a:r>
          </a:p>
        </p:txBody>
      </p:sp>
      <p:sp>
        <p:nvSpPr>
          <p:cNvPr id="3" name="Title 2"/>
          <p:cNvSpPr>
            <a:spLocks noGrp="1"/>
          </p:cNvSpPr>
          <p:nvPr>
            <p:ph type="title"/>
          </p:nvPr>
        </p:nvSpPr>
        <p:spPr/>
        <p:txBody>
          <a:bodyPr/>
          <a:lstStyle/>
          <a:p>
            <a:r>
              <a:rPr lang="en-US" dirty="0"/>
              <a:t>Question 4</a:t>
            </a:r>
          </a:p>
        </p:txBody>
      </p:sp>
    </p:spTree>
    <p:extLst>
      <p:ext uri="{BB962C8B-B14F-4D97-AF65-F5344CB8AC3E}">
        <p14:creationId xmlns:p14="http://schemas.microsoft.com/office/powerpoint/2010/main" val="11016455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What is the Revolution of 1800 referring to?</a:t>
            </a:r>
          </a:p>
          <a:p>
            <a:r>
              <a:rPr lang="en-US" dirty="0"/>
              <a:t>A. The election of Thomas Jefferson</a:t>
            </a:r>
          </a:p>
          <a:p>
            <a:r>
              <a:rPr lang="en-US" dirty="0"/>
              <a:t>B. The French Revolution that brought democracy to the country</a:t>
            </a:r>
          </a:p>
          <a:p>
            <a:r>
              <a:rPr lang="en-US" dirty="0"/>
              <a:t>C. John Marshall’s establishment of judicial review</a:t>
            </a:r>
          </a:p>
          <a:p>
            <a:r>
              <a:rPr lang="en-US" dirty="0"/>
              <a:t>D. The peaceful transition of power from one party to another</a:t>
            </a:r>
          </a:p>
          <a:p>
            <a:endParaRPr lang="en-US" dirty="0"/>
          </a:p>
        </p:txBody>
      </p:sp>
      <p:sp>
        <p:nvSpPr>
          <p:cNvPr id="3" name="Title 2"/>
          <p:cNvSpPr>
            <a:spLocks noGrp="1"/>
          </p:cNvSpPr>
          <p:nvPr>
            <p:ph type="title"/>
          </p:nvPr>
        </p:nvSpPr>
        <p:spPr/>
        <p:txBody>
          <a:bodyPr/>
          <a:lstStyle/>
          <a:p>
            <a:r>
              <a:rPr lang="en-US" dirty="0"/>
              <a:t>Question 5</a:t>
            </a:r>
          </a:p>
        </p:txBody>
      </p:sp>
    </p:spTree>
    <p:extLst>
      <p:ext uri="{BB962C8B-B14F-4D97-AF65-F5344CB8AC3E}">
        <p14:creationId xmlns:p14="http://schemas.microsoft.com/office/powerpoint/2010/main" val="114804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CA0FA-CF28-5290-743A-2AA98C3FABCD}"/>
              </a:ext>
            </a:extLst>
          </p:cNvPr>
          <p:cNvSpPr>
            <a:spLocks noGrp="1"/>
          </p:cNvSpPr>
          <p:nvPr>
            <p:ph type="title"/>
          </p:nvPr>
        </p:nvSpPr>
        <p:spPr>
          <a:xfrm>
            <a:off x="457200" y="274638"/>
            <a:ext cx="8229600" cy="715962"/>
          </a:xfrm>
          <a:solidFill>
            <a:schemeClr val="bg1"/>
          </a:solidFill>
          <a:ln>
            <a:solidFill>
              <a:srgbClr val="002060"/>
            </a:solidFill>
          </a:ln>
        </p:spPr>
        <p:txBody>
          <a:bodyPr>
            <a:normAutofit/>
          </a:bodyPr>
          <a:lstStyle/>
          <a:p>
            <a:r>
              <a:rPr lang="en-US" b="1" dirty="0">
                <a:solidFill>
                  <a:srgbClr val="FF0000"/>
                </a:solidFill>
                <a:latin typeface="Baskerville Old Face" panose="02020602080505020303" pitchFamily="18" charset="0"/>
              </a:rPr>
              <a:t>Defining a Constitution</a:t>
            </a:r>
          </a:p>
        </p:txBody>
      </p:sp>
      <p:sp>
        <p:nvSpPr>
          <p:cNvPr id="3" name="Content Placeholder 2">
            <a:extLst>
              <a:ext uri="{FF2B5EF4-FFF2-40B4-BE49-F238E27FC236}">
                <a16:creationId xmlns:a16="http://schemas.microsoft.com/office/drawing/2014/main" id="{CC9C8FDA-CB97-592A-1EB8-72FF878BFF44}"/>
              </a:ext>
            </a:extLst>
          </p:cNvPr>
          <p:cNvSpPr>
            <a:spLocks noGrp="1"/>
          </p:cNvSpPr>
          <p:nvPr>
            <p:ph idx="1"/>
          </p:nvPr>
        </p:nvSpPr>
        <p:spPr>
          <a:xfrm>
            <a:off x="304800" y="1295400"/>
            <a:ext cx="8686800" cy="4830763"/>
          </a:xfrm>
          <a:solidFill>
            <a:schemeClr val="bg1"/>
          </a:solidFill>
          <a:ln>
            <a:solidFill>
              <a:srgbClr val="002060"/>
            </a:solidFill>
          </a:ln>
        </p:spPr>
        <p:txBody>
          <a:bodyPr/>
          <a:lstStyle/>
          <a:p>
            <a:pPr marL="0" indent="0">
              <a:buNone/>
            </a:pP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Prompt: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Explain the issues that created the greatest controversies during the ratification of the United States Constitution (1787–1788) and analyze how those issues continued to divide the nation during the two decades following ratification (1789–1800).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3074" name="Picture 2" descr="U.S. Constitution Poster: Single Page Full Size – National Archives Store">
            <a:extLst>
              <a:ext uri="{FF2B5EF4-FFF2-40B4-BE49-F238E27FC236}">
                <a16:creationId xmlns:a16="http://schemas.microsoft.com/office/drawing/2014/main" id="{15FBF00B-A204-AAE3-B484-498D4C7A0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00400"/>
            <a:ext cx="2438400" cy="338296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BE3E255-7FD5-489C-A359-8306D2D0B812}"/>
              </a:ext>
            </a:extLst>
          </p:cNvPr>
          <p:cNvSpPr/>
          <p:nvPr/>
        </p:nvSpPr>
        <p:spPr>
          <a:xfrm>
            <a:off x="3048000" y="3402767"/>
            <a:ext cx="5486400" cy="1752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Develop a historic contextualization and thesis for the prompt</a:t>
            </a:r>
          </a:p>
        </p:txBody>
      </p:sp>
    </p:spTree>
    <p:extLst>
      <p:ext uri="{BB962C8B-B14F-4D97-AF65-F5344CB8AC3E}">
        <p14:creationId xmlns:p14="http://schemas.microsoft.com/office/powerpoint/2010/main" val="4981269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The continued impressment of American sailors resulted in which of the following?</a:t>
            </a:r>
          </a:p>
          <a:p>
            <a:r>
              <a:rPr lang="en-US" dirty="0"/>
              <a:t>A. The election of the War Hawks into Congress in 1810.</a:t>
            </a:r>
          </a:p>
          <a:p>
            <a:r>
              <a:rPr lang="en-US" dirty="0"/>
              <a:t>B. The loss of Spanish held Florida to the Americans.</a:t>
            </a:r>
          </a:p>
          <a:p>
            <a:r>
              <a:rPr lang="en-US" dirty="0"/>
              <a:t>C. The increased popularity of the Federalist party.</a:t>
            </a:r>
          </a:p>
          <a:p>
            <a:r>
              <a:rPr lang="en-US" dirty="0"/>
              <a:t>D. Thomas Jefferson losing the election when he ran for president a second time. </a:t>
            </a:r>
          </a:p>
        </p:txBody>
      </p:sp>
      <p:sp>
        <p:nvSpPr>
          <p:cNvPr id="3" name="Title 2"/>
          <p:cNvSpPr>
            <a:spLocks noGrp="1"/>
          </p:cNvSpPr>
          <p:nvPr>
            <p:ph type="title"/>
          </p:nvPr>
        </p:nvSpPr>
        <p:spPr/>
        <p:txBody>
          <a:bodyPr/>
          <a:lstStyle/>
          <a:p>
            <a:r>
              <a:rPr lang="en-US" dirty="0"/>
              <a:t>Question 6</a:t>
            </a:r>
          </a:p>
        </p:txBody>
      </p:sp>
    </p:spTree>
    <p:extLst>
      <p:ext uri="{BB962C8B-B14F-4D97-AF65-F5344CB8AC3E}">
        <p14:creationId xmlns:p14="http://schemas.microsoft.com/office/powerpoint/2010/main" val="27428736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Why was the war of 1812 significant to the United State?</a:t>
            </a:r>
          </a:p>
          <a:p>
            <a:r>
              <a:rPr lang="en-US" dirty="0"/>
              <a:t>A. it showed that the nation seemed sure to endure.</a:t>
            </a:r>
          </a:p>
          <a:p>
            <a:r>
              <a:rPr lang="en-US" dirty="0"/>
              <a:t>B. it represented a clear victory over the British forces.</a:t>
            </a:r>
          </a:p>
          <a:p>
            <a:r>
              <a:rPr lang="en-US" dirty="0"/>
              <a:t>C. it allowed the Federalists to regain political power.</a:t>
            </a:r>
          </a:p>
          <a:p>
            <a:r>
              <a:rPr lang="en-US" dirty="0"/>
              <a:t>D. it launched a new wave of Indian resistance. </a:t>
            </a:r>
          </a:p>
        </p:txBody>
      </p:sp>
      <p:sp>
        <p:nvSpPr>
          <p:cNvPr id="3" name="Title 2"/>
          <p:cNvSpPr>
            <a:spLocks noGrp="1"/>
          </p:cNvSpPr>
          <p:nvPr>
            <p:ph type="title"/>
          </p:nvPr>
        </p:nvSpPr>
        <p:spPr/>
        <p:txBody>
          <a:bodyPr/>
          <a:lstStyle/>
          <a:p>
            <a:r>
              <a:rPr lang="en-US" dirty="0"/>
              <a:t>Question 7</a:t>
            </a:r>
          </a:p>
        </p:txBody>
      </p:sp>
    </p:spTree>
    <p:extLst>
      <p:ext uri="{BB962C8B-B14F-4D97-AF65-F5344CB8AC3E}">
        <p14:creationId xmlns:p14="http://schemas.microsoft.com/office/powerpoint/2010/main" val="29788885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Which of the following laws is this political cartoon attacking?</a:t>
            </a:r>
          </a:p>
          <a:p>
            <a:r>
              <a:rPr lang="en-US" dirty="0"/>
              <a:t>A. Proclamation of Neutrality</a:t>
            </a:r>
          </a:p>
          <a:p>
            <a:r>
              <a:rPr lang="en-US" dirty="0"/>
              <a:t>B. Alien Act</a:t>
            </a:r>
          </a:p>
          <a:p>
            <a:r>
              <a:rPr lang="en-US" dirty="0"/>
              <a:t>C. Embargo Act</a:t>
            </a:r>
          </a:p>
          <a:p>
            <a:r>
              <a:rPr lang="en-US" dirty="0"/>
              <a:t>D. Sedition Act</a:t>
            </a:r>
          </a:p>
          <a:p>
            <a:endParaRPr lang="en-US" dirty="0"/>
          </a:p>
        </p:txBody>
      </p:sp>
      <p:sp>
        <p:nvSpPr>
          <p:cNvPr id="3" name="Title 2"/>
          <p:cNvSpPr>
            <a:spLocks noGrp="1"/>
          </p:cNvSpPr>
          <p:nvPr>
            <p:ph type="title"/>
          </p:nvPr>
        </p:nvSpPr>
        <p:spPr/>
        <p:txBody>
          <a:bodyPr/>
          <a:lstStyle/>
          <a:p>
            <a:r>
              <a:rPr lang="en-US" dirty="0"/>
              <a:t>Question 8</a:t>
            </a:r>
          </a:p>
        </p:txBody>
      </p:sp>
      <p:pic>
        <p:nvPicPr>
          <p:cNvPr id="4" name="Picture 3"/>
          <p:cNvPicPr/>
          <p:nvPr/>
        </p:nvPicPr>
        <p:blipFill>
          <a:blip r:embed="rId2" cstate="print"/>
          <a:srcRect/>
          <a:stretch>
            <a:fillRect/>
          </a:stretch>
        </p:blipFill>
        <p:spPr bwMode="auto">
          <a:xfrm>
            <a:off x="1143000" y="3657600"/>
            <a:ext cx="7162800" cy="2957513"/>
          </a:xfrm>
          <a:prstGeom prst="rect">
            <a:avLst/>
          </a:prstGeom>
          <a:noFill/>
          <a:ln w="9525">
            <a:noFill/>
            <a:miter lim="800000"/>
            <a:headEnd/>
            <a:tailEnd/>
          </a:ln>
        </p:spPr>
      </p:pic>
    </p:spTree>
    <p:extLst>
      <p:ext uri="{BB962C8B-B14F-4D97-AF65-F5344CB8AC3E}">
        <p14:creationId xmlns:p14="http://schemas.microsoft.com/office/powerpoint/2010/main" val="2101190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Match the individual with his office in the new government.</a:t>
            </a:r>
          </a:p>
          <a:p>
            <a:r>
              <a:rPr lang="en-US" dirty="0"/>
              <a:t>A-  Thomas Jefferson</a:t>
            </a:r>
          </a:p>
          <a:p>
            <a:r>
              <a:rPr lang="en-US" dirty="0"/>
              <a:t>B -  Alexander Hamilton </a:t>
            </a:r>
          </a:p>
          <a:p>
            <a:r>
              <a:rPr lang="en-US" dirty="0"/>
              <a:t>C -  Henry Knox	</a:t>
            </a:r>
          </a:p>
          <a:p>
            <a:r>
              <a:rPr lang="en-US" dirty="0"/>
              <a:t>			</a:t>
            </a:r>
          </a:p>
          <a:p>
            <a:r>
              <a:rPr lang="en-US" dirty="0"/>
              <a:t>1. attorney general</a:t>
            </a:r>
          </a:p>
          <a:p>
            <a:r>
              <a:rPr lang="en-US" dirty="0"/>
              <a:t>2. secretary of state</a:t>
            </a:r>
          </a:p>
          <a:p>
            <a:r>
              <a:rPr lang="en-US" dirty="0"/>
              <a:t>3. secretary of war</a:t>
            </a:r>
          </a:p>
          <a:p>
            <a:r>
              <a:rPr lang="en-US" dirty="0"/>
              <a:t>4. secretary of treasury</a:t>
            </a:r>
          </a:p>
          <a:p>
            <a:endParaRPr lang="en-US" dirty="0"/>
          </a:p>
        </p:txBody>
      </p:sp>
      <p:sp>
        <p:nvSpPr>
          <p:cNvPr id="3" name="Title 2"/>
          <p:cNvSpPr>
            <a:spLocks noGrp="1"/>
          </p:cNvSpPr>
          <p:nvPr>
            <p:ph type="title"/>
          </p:nvPr>
        </p:nvSpPr>
        <p:spPr/>
        <p:txBody>
          <a:bodyPr/>
          <a:lstStyle/>
          <a:p>
            <a:r>
              <a:rPr lang="en-US" dirty="0"/>
              <a:t>Question 9</a:t>
            </a:r>
          </a:p>
        </p:txBody>
      </p:sp>
    </p:spTree>
    <p:extLst>
      <p:ext uri="{BB962C8B-B14F-4D97-AF65-F5344CB8AC3E}">
        <p14:creationId xmlns:p14="http://schemas.microsoft.com/office/powerpoint/2010/main" val="1176320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The Virginia and Kentucky Resolutions were based on which principle?</a:t>
            </a:r>
          </a:p>
          <a:p>
            <a:r>
              <a:rPr lang="en-US" dirty="0"/>
              <a:t>A.  the states’ right to nullify acts of the federal government</a:t>
            </a:r>
          </a:p>
          <a:p>
            <a:r>
              <a:rPr lang="en-US" dirty="0"/>
              <a:t>B.  the Supreme Court’s right to nullify acts of Congress</a:t>
            </a:r>
          </a:p>
          <a:p>
            <a:r>
              <a:rPr lang="en-US" dirty="0"/>
              <a:t>C.  Congress’ right to nullify acts of the states</a:t>
            </a:r>
          </a:p>
          <a:p>
            <a:r>
              <a:rPr lang="en-US" dirty="0"/>
              <a:t>D.  the president’s right to nullify rulings of the Supreme Court</a:t>
            </a:r>
          </a:p>
          <a:p>
            <a:endParaRPr lang="en-US" dirty="0"/>
          </a:p>
        </p:txBody>
      </p:sp>
      <p:sp>
        <p:nvSpPr>
          <p:cNvPr id="3" name="Title 2"/>
          <p:cNvSpPr>
            <a:spLocks noGrp="1"/>
          </p:cNvSpPr>
          <p:nvPr>
            <p:ph type="title"/>
          </p:nvPr>
        </p:nvSpPr>
        <p:spPr/>
        <p:txBody>
          <a:bodyPr/>
          <a:lstStyle/>
          <a:p>
            <a:r>
              <a:rPr lang="en-US" dirty="0"/>
              <a:t>Question 10</a:t>
            </a:r>
          </a:p>
        </p:txBody>
      </p:sp>
    </p:spTree>
    <p:extLst>
      <p:ext uri="{BB962C8B-B14F-4D97-AF65-F5344CB8AC3E}">
        <p14:creationId xmlns:p14="http://schemas.microsoft.com/office/powerpoint/2010/main" val="23712552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724400" cy="4407408"/>
          </a:xfrm>
        </p:spPr>
        <p:txBody>
          <a:bodyPr>
            <a:normAutofit/>
          </a:bodyPr>
          <a:lstStyle/>
          <a:p>
            <a:r>
              <a:rPr lang="en-US" sz="2000" dirty="0"/>
              <a:t>Research the following Marshall’s decisions.</a:t>
            </a:r>
          </a:p>
          <a:p>
            <a:pPr lvl="1"/>
            <a:r>
              <a:rPr lang="en-US" sz="1600" dirty="0"/>
              <a:t>Marbury v. Madison 1803</a:t>
            </a:r>
          </a:p>
          <a:p>
            <a:pPr lvl="1"/>
            <a:r>
              <a:rPr lang="en-US" sz="1600" dirty="0"/>
              <a:t>McCulloch v. Maryland 1819</a:t>
            </a:r>
          </a:p>
          <a:p>
            <a:pPr lvl="1"/>
            <a:r>
              <a:rPr lang="en-US" sz="1600" dirty="0"/>
              <a:t>Gibbons v. Ogden 1824</a:t>
            </a:r>
          </a:p>
          <a:p>
            <a:pPr marL="182563" lvl="1" indent="-182563"/>
            <a:r>
              <a:rPr lang="en-US" sz="2000" dirty="0"/>
              <a:t>Explain the precedent and its significance to the United States?</a:t>
            </a:r>
          </a:p>
          <a:p>
            <a:pPr marL="285750" lvl="1" indent="-285750"/>
            <a:r>
              <a:rPr lang="en-US" sz="2000" dirty="0"/>
              <a:t>How did Adams appointment of the Midnight Judges impact the United States? (be sure to support with examples)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24500" y="2398713"/>
            <a:ext cx="3048000" cy="3048000"/>
          </a:xfrm>
        </p:spPr>
      </p:pic>
      <p:sp>
        <p:nvSpPr>
          <p:cNvPr id="4" name="Title 3"/>
          <p:cNvSpPr>
            <a:spLocks noGrp="1"/>
          </p:cNvSpPr>
          <p:nvPr>
            <p:ph type="title"/>
          </p:nvPr>
        </p:nvSpPr>
        <p:spPr/>
        <p:txBody>
          <a:bodyPr/>
          <a:lstStyle/>
          <a:p>
            <a:r>
              <a:rPr lang="en-US" dirty="0"/>
              <a:t>Marshall’s Influence</a:t>
            </a:r>
          </a:p>
        </p:txBody>
      </p:sp>
    </p:spTree>
    <p:extLst>
      <p:ext uri="{BB962C8B-B14F-4D97-AF65-F5344CB8AC3E}">
        <p14:creationId xmlns:p14="http://schemas.microsoft.com/office/powerpoint/2010/main" val="4018193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6DFCCA-151E-5245-8FD4-AF561BED941B}"/>
              </a:ext>
            </a:extLst>
          </p:cNvPr>
          <p:cNvSpPr>
            <a:spLocks noGrp="1"/>
          </p:cNvSpPr>
          <p:nvPr>
            <p:ph type="title"/>
          </p:nvPr>
        </p:nvSpPr>
        <p:spPr>
          <a:xfrm>
            <a:off x="381000" y="355847"/>
            <a:ext cx="8381260" cy="787153"/>
          </a:xfrm>
        </p:spPr>
        <p:txBody>
          <a:bodyPr/>
          <a:lstStyle/>
          <a:p>
            <a:r>
              <a:rPr lang="en-US" dirty="0"/>
              <a:t>Federalist or Democrat- Republican</a:t>
            </a:r>
          </a:p>
        </p:txBody>
      </p:sp>
      <p:sp>
        <p:nvSpPr>
          <p:cNvPr id="6" name="Content Placeholder 5">
            <a:extLst>
              <a:ext uri="{FF2B5EF4-FFF2-40B4-BE49-F238E27FC236}">
                <a16:creationId xmlns:a16="http://schemas.microsoft.com/office/drawing/2014/main" id="{F9EEE6A6-7735-2D49-96C2-8E25605692EA}"/>
              </a:ext>
            </a:extLst>
          </p:cNvPr>
          <p:cNvSpPr>
            <a:spLocks noGrp="1"/>
          </p:cNvSpPr>
          <p:nvPr>
            <p:ph idx="1"/>
          </p:nvPr>
        </p:nvSpPr>
        <p:spPr>
          <a:solidFill>
            <a:schemeClr val="bg1"/>
          </a:solidFill>
        </p:spPr>
        <p:txBody>
          <a:bodyPr/>
          <a:lstStyle/>
          <a:p>
            <a:r>
              <a:rPr lang="en-US" dirty="0"/>
              <a:t>Election of 1800 – Taking Sides: Explain whose vision for the United States is correct at the turn of the 19</a:t>
            </a:r>
            <a:r>
              <a:rPr lang="en-US" baseline="30000" dirty="0"/>
              <a:t>th</a:t>
            </a:r>
            <a:r>
              <a:rPr lang="en-US" dirty="0"/>
              <a:t> century.  </a:t>
            </a:r>
          </a:p>
          <a:p>
            <a:pPr marL="45720" indent="0">
              <a:buNone/>
            </a:pPr>
            <a:endParaRPr lang="en-US" dirty="0"/>
          </a:p>
        </p:txBody>
      </p:sp>
      <p:sp>
        <p:nvSpPr>
          <p:cNvPr id="11" name="Rectangle 10">
            <a:extLst>
              <a:ext uri="{FF2B5EF4-FFF2-40B4-BE49-F238E27FC236}">
                <a16:creationId xmlns:a16="http://schemas.microsoft.com/office/drawing/2014/main" id="{BDC037F4-554C-B547-89A7-D58DF751FD7D}"/>
              </a:ext>
            </a:extLst>
          </p:cNvPr>
          <p:cNvSpPr/>
          <p:nvPr/>
        </p:nvSpPr>
        <p:spPr>
          <a:xfrm>
            <a:off x="515887" y="2675124"/>
            <a:ext cx="3733800" cy="4027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Arguments against the FEDERALISTS</a:t>
            </a:r>
          </a:p>
        </p:txBody>
      </p:sp>
      <p:pic>
        <p:nvPicPr>
          <p:cNvPr id="9" name="Picture 8">
            <a:extLst>
              <a:ext uri="{FF2B5EF4-FFF2-40B4-BE49-F238E27FC236}">
                <a16:creationId xmlns:a16="http://schemas.microsoft.com/office/drawing/2014/main" id="{1242EBF4-E7FD-CE4A-973E-0B6BC87A2FCE}"/>
              </a:ext>
            </a:extLst>
          </p:cNvPr>
          <p:cNvPicPr>
            <a:picLocks noChangeAspect="1"/>
          </p:cNvPicPr>
          <p:nvPr/>
        </p:nvPicPr>
        <p:blipFill>
          <a:blip r:embed="rId2"/>
          <a:stretch>
            <a:fillRect/>
          </a:stretch>
        </p:blipFill>
        <p:spPr>
          <a:xfrm>
            <a:off x="687337" y="2362199"/>
            <a:ext cx="1695450" cy="2008203"/>
          </a:xfrm>
          <a:prstGeom prst="rect">
            <a:avLst/>
          </a:prstGeom>
        </p:spPr>
      </p:pic>
      <p:sp>
        <p:nvSpPr>
          <p:cNvPr id="12" name="Rectangle 11">
            <a:extLst>
              <a:ext uri="{FF2B5EF4-FFF2-40B4-BE49-F238E27FC236}">
                <a16:creationId xmlns:a16="http://schemas.microsoft.com/office/drawing/2014/main" id="{DDF48C74-9AB2-B141-9EEF-D62CB3F9B2C8}"/>
              </a:ext>
            </a:extLst>
          </p:cNvPr>
          <p:cNvSpPr/>
          <p:nvPr/>
        </p:nvSpPr>
        <p:spPr>
          <a:xfrm>
            <a:off x="5061411" y="2695719"/>
            <a:ext cx="3733800" cy="40274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Arguments against Democrat-Republicans</a:t>
            </a:r>
          </a:p>
        </p:txBody>
      </p:sp>
      <p:pic>
        <p:nvPicPr>
          <p:cNvPr id="10" name="Picture 9">
            <a:extLst>
              <a:ext uri="{FF2B5EF4-FFF2-40B4-BE49-F238E27FC236}">
                <a16:creationId xmlns:a16="http://schemas.microsoft.com/office/drawing/2014/main" id="{D215D088-8078-9C4D-B174-652D26732D95}"/>
              </a:ext>
            </a:extLst>
          </p:cNvPr>
          <p:cNvPicPr>
            <a:picLocks noChangeAspect="1"/>
          </p:cNvPicPr>
          <p:nvPr/>
        </p:nvPicPr>
        <p:blipFill>
          <a:blip r:embed="rId3"/>
          <a:stretch>
            <a:fillRect/>
          </a:stretch>
        </p:blipFill>
        <p:spPr>
          <a:xfrm>
            <a:off x="6791325" y="2362200"/>
            <a:ext cx="1665338" cy="2008202"/>
          </a:xfrm>
          <a:prstGeom prst="rect">
            <a:avLst/>
          </a:prstGeom>
        </p:spPr>
      </p:pic>
      <p:sp>
        <p:nvSpPr>
          <p:cNvPr id="13" name="Rectangle 12">
            <a:extLst>
              <a:ext uri="{FF2B5EF4-FFF2-40B4-BE49-F238E27FC236}">
                <a16:creationId xmlns:a16="http://schemas.microsoft.com/office/drawing/2014/main" id="{1991BA56-7ED0-314F-AC21-91F0C94994A4}"/>
              </a:ext>
            </a:extLst>
          </p:cNvPr>
          <p:cNvSpPr/>
          <p:nvPr/>
        </p:nvSpPr>
        <p:spPr>
          <a:xfrm>
            <a:off x="2532115" y="6074580"/>
            <a:ext cx="47244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is your thesis argument statement?</a:t>
            </a:r>
          </a:p>
        </p:txBody>
      </p:sp>
    </p:spTree>
    <p:extLst>
      <p:ext uri="{BB962C8B-B14F-4D97-AF65-F5344CB8AC3E}">
        <p14:creationId xmlns:p14="http://schemas.microsoft.com/office/powerpoint/2010/main" val="378482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16691</TotalTime>
  <Words>5400</Words>
  <Application>Microsoft Office PowerPoint</Application>
  <PresentationFormat>On-screen Show (4:3)</PresentationFormat>
  <Paragraphs>648</Paragraphs>
  <Slides>85</Slides>
  <Notes>1</Notes>
  <HiddenSlides>3</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85</vt:i4>
      </vt:variant>
    </vt:vector>
  </HeadingPairs>
  <TitlesOfParts>
    <vt:vector size="96" baseType="lpstr">
      <vt:lpstr>Arial</vt:lpstr>
      <vt:lpstr>Baskerville Old Face</vt:lpstr>
      <vt:lpstr>Calibri</vt:lpstr>
      <vt:lpstr>Franklin Gothic Medium</vt:lpstr>
      <vt:lpstr>Garamond</vt:lpstr>
      <vt:lpstr>Georgia</vt:lpstr>
      <vt:lpstr>Times</vt:lpstr>
      <vt:lpstr>Times New Roman</vt:lpstr>
      <vt:lpstr>Wingdings</vt:lpstr>
      <vt:lpstr>Wingdings 2</vt:lpstr>
      <vt:lpstr>Grid</vt:lpstr>
      <vt:lpstr>Age of Jefferson: A Political Revolution? </vt:lpstr>
      <vt:lpstr> Essential Question: How did political ideological change transform public policy during Jeffersonian democracy? </vt:lpstr>
      <vt:lpstr>Essential Question </vt:lpstr>
      <vt:lpstr>Thomas Jefferson's Inauguration 1801</vt:lpstr>
      <vt:lpstr>Election 2020</vt:lpstr>
      <vt:lpstr>A Revolution of 1800</vt:lpstr>
      <vt:lpstr>Revolution of 1800</vt:lpstr>
      <vt:lpstr>Defining a Constitution</vt:lpstr>
      <vt:lpstr>Federalist or Democrat- Republican</vt:lpstr>
      <vt:lpstr>Election of 1800 - Contextualized</vt:lpstr>
      <vt:lpstr> Essential Question: How did the development of the American republic demonstrates democratic debates over the proper authority of a governing body </vt:lpstr>
      <vt:lpstr>The Revolution of 1800</vt:lpstr>
      <vt:lpstr> Essential Question: How did political ideological change transform public policy during Jeffersonian democracy? </vt:lpstr>
      <vt:lpstr>CCOT</vt:lpstr>
      <vt:lpstr>Democratic-Republican Ideology</vt:lpstr>
      <vt:lpstr>The Gallatin Plan</vt:lpstr>
      <vt:lpstr>Changing Economy</vt:lpstr>
      <vt:lpstr>Jeffersonian Democracy</vt:lpstr>
      <vt:lpstr>HIPP the Historic Contextualization</vt:lpstr>
      <vt:lpstr>Jeffersonian Democracy</vt:lpstr>
      <vt:lpstr>Revolutionary Jefferson</vt:lpstr>
      <vt:lpstr> Essential Question: Explain the causes and effects of policy debates in the early republic. </vt:lpstr>
      <vt:lpstr>Essential Question </vt:lpstr>
      <vt:lpstr>Federalist Political Play</vt:lpstr>
      <vt:lpstr> Essential Question: How did political ideological change transform public policy during Jeffersonian democracy? </vt:lpstr>
      <vt:lpstr>Jeffersonian Democracy Test</vt:lpstr>
      <vt:lpstr>Louisiana Purchase</vt:lpstr>
      <vt:lpstr>LET’s grow America</vt:lpstr>
      <vt:lpstr>Maintaining American Neutrality</vt:lpstr>
      <vt:lpstr>Peaceful Coercion</vt:lpstr>
      <vt:lpstr>Jeffersonian Democracy</vt:lpstr>
      <vt:lpstr>Historical Contextualization </vt:lpstr>
      <vt:lpstr>Killing the Federalists</vt:lpstr>
      <vt:lpstr>A Revolution or a Lie</vt:lpstr>
      <vt:lpstr> Essential Question: Explain the causes and effects of policy debates in the early republic. </vt:lpstr>
      <vt:lpstr>HIPP the Historic Contextualization</vt:lpstr>
      <vt:lpstr>Supporting Dem-Rep Values?</vt:lpstr>
      <vt:lpstr>Promoting Democrat Republicanism</vt:lpstr>
      <vt:lpstr>A Revolution or Same Old Story</vt:lpstr>
      <vt:lpstr>A Revolution or Same Old Story</vt:lpstr>
      <vt:lpstr>A Revolution or Same Old Story</vt:lpstr>
      <vt:lpstr>A Revolution or a Lie</vt:lpstr>
      <vt:lpstr> Essential Question: How did the growth of new republic promote political, social, and economical change, yet create division within America? </vt:lpstr>
      <vt:lpstr> Essential Question: Explain the causes and effects of policy debates in the early republic. </vt:lpstr>
      <vt:lpstr> Essential Question: How did political ideological change transform public policy during Jeffersonian democracy? </vt:lpstr>
      <vt:lpstr>A Constitutional Republic</vt:lpstr>
      <vt:lpstr>HIPP Statements</vt:lpstr>
      <vt:lpstr>Factors for the War of 1812</vt:lpstr>
      <vt:lpstr>Trade</vt:lpstr>
      <vt:lpstr>Growth of the American Economy</vt:lpstr>
      <vt:lpstr>Nationalism </vt:lpstr>
      <vt:lpstr>Native American Conflict</vt:lpstr>
      <vt:lpstr>A Revolution or Same Old Story</vt:lpstr>
      <vt:lpstr>A Revolution or a Lie</vt:lpstr>
      <vt:lpstr> Essential Question: How did the growth of new republic promote political, social, and economical change, yet create division within America? </vt:lpstr>
      <vt:lpstr> Essential Question: How did political ideological change transform public policy during Jeffersonian democracy? </vt:lpstr>
      <vt:lpstr>New Homework Policy</vt:lpstr>
      <vt:lpstr>Schedule for this Week</vt:lpstr>
      <vt:lpstr>HIPP Construction </vt:lpstr>
      <vt:lpstr>James Madison – President #4</vt:lpstr>
      <vt:lpstr>War of 1812</vt:lpstr>
      <vt:lpstr>Influence of the war of 1812</vt:lpstr>
      <vt:lpstr>Victory???</vt:lpstr>
      <vt:lpstr>War of 1812</vt:lpstr>
      <vt:lpstr>War of 1812 Effect</vt:lpstr>
      <vt:lpstr>DBQ Teams</vt:lpstr>
      <vt:lpstr>DBQ Teams</vt:lpstr>
      <vt:lpstr>Reality of the War of 1812</vt:lpstr>
      <vt:lpstr> Essential Question: How did political ideological change transform public policy during Jeffersonian democracy? </vt:lpstr>
      <vt:lpstr>Jeffersonian America</vt:lpstr>
      <vt:lpstr>Hartford kills the federalist</vt:lpstr>
      <vt:lpstr>Political Effect</vt:lpstr>
      <vt:lpstr>Federalist Tombstone</vt:lpstr>
      <vt:lpstr>The Era of Good Feeling</vt:lpstr>
      <vt:lpstr>Are You Ready</vt:lpstr>
      <vt:lpstr>Question 2</vt:lpstr>
      <vt:lpstr>Question 3</vt:lpstr>
      <vt:lpstr>Question 4</vt:lpstr>
      <vt:lpstr>Question 5</vt:lpstr>
      <vt:lpstr>Question 6</vt:lpstr>
      <vt:lpstr>Question 7</vt:lpstr>
      <vt:lpstr>Question 8</vt:lpstr>
      <vt:lpstr>Question 9</vt:lpstr>
      <vt:lpstr>Question 10</vt:lpstr>
      <vt:lpstr>Marshall’s Influence</vt:lpstr>
    </vt:vector>
  </TitlesOfParts>
  <Company>Guilford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of Jefferson: A Political Revolution?</dc:title>
  <dc:creator>Hultberg, Andrew P</dc:creator>
  <cp:lastModifiedBy>Hultberg, Andrew P</cp:lastModifiedBy>
  <cp:revision>257</cp:revision>
  <cp:lastPrinted>2013-09-12T12:57:12Z</cp:lastPrinted>
  <dcterms:created xsi:type="dcterms:W3CDTF">2013-06-06T19:23:43Z</dcterms:created>
  <dcterms:modified xsi:type="dcterms:W3CDTF">2024-10-22T20:52:58Z</dcterms:modified>
</cp:coreProperties>
</file>