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5"/>
  </p:notesMasterIdLst>
  <p:sldIdLst>
    <p:sldId id="256" r:id="rId2"/>
    <p:sldId id="487" r:id="rId3"/>
    <p:sldId id="270" r:id="rId4"/>
    <p:sldId id="526" r:id="rId5"/>
    <p:sldId id="525" r:id="rId6"/>
    <p:sldId id="524" r:id="rId7"/>
    <p:sldId id="581" r:id="rId8"/>
    <p:sldId id="528" r:id="rId9"/>
    <p:sldId id="465" r:id="rId10"/>
    <p:sldId id="260" r:id="rId11"/>
    <p:sldId id="262" r:id="rId12"/>
    <p:sldId id="263" r:id="rId13"/>
    <p:sldId id="266" r:id="rId14"/>
    <p:sldId id="267" r:id="rId15"/>
    <p:sldId id="580" r:id="rId16"/>
    <p:sldId id="466" r:id="rId17"/>
    <p:sldId id="462" r:id="rId18"/>
    <p:sldId id="259" r:id="rId19"/>
    <p:sldId id="467" r:id="rId20"/>
    <p:sldId id="529" r:id="rId21"/>
    <p:sldId id="530" r:id="rId22"/>
    <p:sldId id="583" r:id="rId23"/>
    <p:sldId id="268" r:id="rId24"/>
    <p:sldId id="269" r:id="rId25"/>
    <p:sldId id="468" r:id="rId26"/>
    <p:sldId id="582" r:id="rId27"/>
    <p:sldId id="400" r:id="rId28"/>
    <p:sldId id="534" r:id="rId29"/>
    <p:sldId id="438" r:id="rId30"/>
    <p:sldId id="654" r:id="rId31"/>
    <p:sldId id="531" r:id="rId32"/>
    <p:sldId id="405" r:id="rId33"/>
    <p:sldId id="469" r:id="rId34"/>
    <p:sldId id="470" r:id="rId35"/>
    <p:sldId id="584" r:id="rId36"/>
    <p:sldId id="401" r:id="rId37"/>
    <p:sldId id="532" r:id="rId38"/>
    <p:sldId id="533" r:id="rId39"/>
    <p:sldId id="366" r:id="rId40"/>
    <p:sldId id="257" r:id="rId41"/>
    <p:sldId id="432" r:id="rId42"/>
    <p:sldId id="403" r:id="rId43"/>
    <p:sldId id="367" r:id="rId44"/>
    <p:sldId id="433" r:id="rId45"/>
    <p:sldId id="365" r:id="rId46"/>
    <p:sldId id="402" r:id="rId47"/>
    <p:sldId id="282" r:id="rId48"/>
    <p:sldId id="436" r:id="rId49"/>
    <p:sldId id="369" r:id="rId50"/>
    <p:sldId id="535" r:id="rId51"/>
    <p:sldId id="285" r:id="rId52"/>
    <p:sldId id="284" r:id="rId53"/>
    <p:sldId id="537" r:id="rId54"/>
    <p:sldId id="536" r:id="rId55"/>
    <p:sldId id="277" r:id="rId56"/>
    <p:sldId id="477" r:id="rId57"/>
    <p:sldId id="538" r:id="rId58"/>
    <p:sldId id="439" r:id="rId59"/>
    <p:sldId id="374" r:id="rId60"/>
    <p:sldId id="375" r:id="rId61"/>
    <p:sldId id="472" r:id="rId62"/>
    <p:sldId id="287" r:id="rId63"/>
    <p:sldId id="271" r:id="rId64"/>
    <p:sldId id="307" r:id="rId65"/>
    <p:sldId id="408" r:id="rId66"/>
    <p:sldId id="377" r:id="rId67"/>
    <p:sldId id="376" r:id="rId68"/>
    <p:sldId id="409" r:id="rId69"/>
    <p:sldId id="440" r:id="rId70"/>
    <p:sldId id="444" r:id="rId71"/>
    <p:sldId id="656" r:id="rId72"/>
    <p:sldId id="445" r:id="rId73"/>
    <p:sldId id="304" r:id="rId74"/>
    <p:sldId id="293" r:id="rId75"/>
    <p:sldId id="294" r:id="rId76"/>
    <p:sldId id="295" r:id="rId77"/>
    <p:sldId id="655" r:id="rId78"/>
    <p:sldId id="657" r:id="rId79"/>
    <p:sldId id="658" r:id="rId80"/>
    <p:sldId id="661" r:id="rId81"/>
    <p:sldId id="662" r:id="rId82"/>
    <p:sldId id="660" r:id="rId83"/>
    <p:sldId id="443" r:id="rId84"/>
    <p:sldId id="473" r:id="rId85"/>
    <p:sldId id="665" r:id="rId86"/>
    <p:sldId id="474" r:id="rId87"/>
    <p:sldId id="475" r:id="rId88"/>
    <p:sldId id="664" r:id="rId89"/>
    <p:sldId id="667" r:id="rId90"/>
    <p:sldId id="666" r:id="rId91"/>
    <p:sldId id="476" r:id="rId92"/>
    <p:sldId id="280" r:id="rId93"/>
    <p:sldId id="305" r:id="rId94"/>
    <p:sldId id="543" r:id="rId95"/>
    <p:sldId id="544" r:id="rId96"/>
    <p:sldId id="547" r:id="rId97"/>
    <p:sldId id="310" r:id="rId98"/>
    <p:sldId id="309" r:id="rId99"/>
    <p:sldId id="450" r:id="rId100"/>
    <p:sldId id="659" r:id="rId101"/>
    <p:sldId id="546" r:id="rId102"/>
    <p:sldId id="313" r:id="rId103"/>
    <p:sldId id="668" r:id="rId104"/>
    <p:sldId id="312" r:id="rId105"/>
    <p:sldId id="479" r:id="rId106"/>
    <p:sldId id="449" r:id="rId107"/>
    <p:sldId id="410" r:id="rId108"/>
    <p:sldId id="549" r:id="rId109"/>
    <p:sldId id="299" r:id="rId110"/>
    <p:sldId id="448" r:id="rId111"/>
    <p:sldId id="669" r:id="rId112"/>
    <p:sldId id="545" r:id="rId113"/>
    <p:sldId id="670" r:id="rId114"/>
    <p:sldId id="550" r:id="rId115"/>
    <p:sldId id="551" r:id="rId116"/>
    <p:sldId id="480" r:id="rId117"/>
    <p:sldId id="552" r:id="rId118"/>
    <p:sldId id="481" r:id="rId119"/>
    <p:sldId id="451" r:id="rId120"/>
    <p:sldId id="452" r:id="rId121"/>
    <p:sldId id="317" r:id="rId122"/>
    <p:sldId id="553" r:id="rId123"/>
    <p:sldId id="319" r:id="rId124"/>
    <p:sldId id="672" r:id="rId125"/>
    <p:sldId id="671" r:id="rId126"/>
    <p:sldId id="316" r:id="rId127"/>
    <p:sldId id="554" r:id="rId128"/>
    <p:sldId id="557" r:id="rId129"/>
    <p:sldId id="484" r:id="rId130"/>
    <p:sldId id="556" r:id="rId131"/>
    <p:sldId id="486" r:id="rId132"/>
    <p:sldId id="454" r:id="rId133"/>
    <p:sldId id="332" r:id="rId134"/>
    <p:sldId id="491" r:id="rId135"/>
    <p:sldId id="555" r:id="rId136"/>
    <p:sldId id="334" r:id="rId137"/>
    <p:sldId id="420" r:id="rId138"/>
    <p:sldId id="336" r:id="rId139"/>
    <p:sldId id="341" r:id="rId140"/>
    <p:sldId id="338" r:id="rId141"/>
    <p:sldId id="387" r:id="rId142"/>
    <p:sldId id="560" r:id="rId143"/>
    <p:sldId id="561" r:id="rId144"/>
    <p:sldId id="562" r:id="rId145"/>
    <p:sldId id="342" r:id="rId146"/>
    <p:sldId id="340" r:id="rId147"/>
    <p:sldId id="559" r:id="rId148"/>
    <p:sldId id="348" r:id="rId149"/>
    <p:sldId id="563" r:id="rId150"/>
    <p:sldId id="564" r:id="rId151"/>
    <p:sldId id="488" r:id="rId152"/>
    <p:sldId id="456" r:id="rId153"/>
    <p:sldId id="565" r:id="rId154"/>
    <p:sldId id="566" r:id="rId155"/>
    <p:sldId id="489" r:id="rId156"/>
    <p:sldId id="345" r:id="rId157"/>
    <p:sldId id="337" r:id="rId158"/>
    <p:sldId id="426" r:id="rId159"/>
    <p:sldId id="389" r:id="rId160"/>
    <p:sldId id="427" r:id="rId161"/>
    <p:sldId id="423" r:id="rId162"/>
    <p:sldId id="490" r:id="rId163"/>
    <p:sldId id="392" r:id="rId164"/>
    <p:sldId id="570" r:id="rId165"/>
    <p:sldId id="350" r:id="rId166"/>
    <p:sldId id="346" r:id="rId167"/>
    <p:sldId id="567" r:id="rId168"/>
    <p:sldId id="568" r:id="rId169"/>
    <p:sldId id="394" r:id="rId170"/>
    <p:sldId id="569" r:id="rId171"/>
    <p:sldId id="571" r:id="rId172"/>
    <p:sldId id="428" r:id="rId173"/>
    <p:sldId id="572" r:id="rId174"/>
    <p:sldId id="393" r:id="rId175"/>
    <p:sldId id="459" r:id="rId176"/>
    <p:sldId id="430" r:id="rId177"/>
    <p:sldId id="574" r:id="rId178"/>
    <p:sldId id="352" r:id="rId179"/>
    <p:sldId id="573" r:id="rId180"/>
    <p:sldId id="397" r:id="rId181"/>
    <p:sldId id="398" r:id="rId182"/>
    <p:sldId id="575" r:id="rId183"/>
    <p:sldId id="579" r:id="rId184"/>
    <p:sldId id="577" r:id="rId185"/>
    <p:sldId id="576" r:id="rId186"/>
    <p:sldId id="578" r:id="rId187"/>
    <p:sldId id="354" r:id="rId188"/>
    <p:sldId id="353" r:id="rId189"/>
    <p:sldId id="355" r:id="rId190"/>
    <p:sldId id="356" r:id="rId191"/>
    <p:sldId id="357" r:id="rId192"/>
    <p:sldId id="358" r:id="rId193"/>
    <p:sldId id="359" r:id="rId19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p:cViewPr varScale="1">
        <p:scale>
          <a:sx n="66" d="100"/>
          <a:sy n="66" d="100"/>
        </p:scale>
        <p:origin x="1422"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A9E94E1-84AA-4803-8A14-322BF71D4028}" type="datetimeFigureOut">
              <a:rPr lang="en-US" smtClean="0"/>
              <a:t>10/2/2024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EF549C4-3017-4464-B645-638AC08726F5}" type="slidenum">
              <a:rPr lang="en-US" smtClean="0"/>
              <a:t>‹#›</a:t>
            </a:fld>
            <a:endParaRPr lang="en-US"/>
          </a:p>
        </p:txBody>
      </p:sp>
    </p:spTree>
    <p:extLst>
      <p:ext uri="{BB962C8B-B14F-4D97-AF65-F5344CB8AC3E}">
        <p14:creationId xmlns:p14="http://schemas.microsoft.com/office/powerpoint/2010/main" val="198995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14</a:t>
            </a:fld>
            <a:endParaRPr lang="en-US"/>
          </a:p>
        </p:txBody>
      </p:sp>
    </p:spTree>
    <p:extLst>
      <p:ext uri="{BB962C8B-B14F-4D97-AF65-F5344CB8AC3E}">
        <p14:creationId xmlns:p14="http://schemas.microsoft.com/office/powerpoint/2010/main" val="146708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22</a:t>
            </a:fld>
            <a:endParaRPr lang="en-US"/>
          </a:p>
        </p:txBody>
      </p:sp>
    </p:spTree>
    <p:extLst>
      <p:ext uri="{BB962C8B-B14F-4D97-AF65-F5344CB8AC3E}">
        <p14:creationId xmlns:p14="http://schemas.microsoft.com/office/powerpoint/2010/main" val="117222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23</a:t>
            </a:fld>
            <a:endParaRPr lang="en-US"/>
          </a:p>
        </p:txBody>
      </p:sp>
    </p:spTree>
    <p:extLst>
      <p:ext uri="{BB962C8B-B14F-4D97-AF65-F5344CB8AC3E}">
        <p14:creationId xmlns:p14="http://schemas.microsoft.com/office/powerpoint/2010/main" val="146708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24</a:t>
            </a:fld>
            <a:endParaRPr lang="en-US"/>
          </a:p>
        </p:txBody>
      </p:sp>
    </p:spTree>
    <p:extLst>
      <p:ext uri="{BB962C8B-B14F-4D97-AF65-F5344CB8AC3E}">
        <p14:creationId xmlns:p14="http://schemas.microsoft.com/office/powerpoint/2010/main" val="146708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25</a:t>
            </a:fld>
            <a:endParaRPr lang="en-US"/>
          </a:p>
        </p:txBody>
      </p:sp>
    </p:spTree>
    <p:extLst>
      <p:ext uri="{BB962C8B-B14F-4D97-AF65-F5344CB8AC3E}">
        <p14:creationId xmlns:p14="http://schemas.microsoft.com/office/powerpoint/2010/main" val="374258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33</a:t>
            </a:fld>
            <a:endParaRPr lang="en-US"/>
          </a:p>
        </p:txBody>
      </p:sp>
    </p:spTree>
    <p:extLst>
      <p:ext uri="{BB962C8B-B14F-4D97-AF65-F5344CB8AC3E}">
        <p14:creationId xmlns:p14="http://schemas.microsoft.com/office/powerpoint/2010/main" val="385976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39</a:t>
            </a:fld>
            <a:endParaRPr lang="en-US"/>
          </a:p>
        </p:txBody>
      </p:sp>
    </p:spTree>
    <p:extLst>
      <p:ext uri="{BB962C8B-B14F-4D97-AF65-F5344CB8AC3E}">
        <p14:creationId xmlns:p14="http://schemas.microsoft.com/office/powerpoint/2010/main" val="378932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549C4-3017-4464-B645-638AC08726F5}" type="slidenum">
              <a:rPr lang="en-US" smtClean="0"/>
              <a:t>63</a:t>
            </a:fld>
            <a:endParaRPr lang="en-US"/>
          </a:p>
        </p:txBody>
      </p:sp>
    </p:spTree>
    <p:extLst>
      <p:ext uri="{BB962C8B-B14F-4D97-AF65-F5344CB8AC3E}">
        <p14:creationId xmlns:p14="http://schemas.microsoft.com/office/powerpoint/2010/main" val="3986951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08A2B0-3D32-4395-B345-D00D5754C004}"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1564865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8A2B0-3D32-4395-B345-D00D5754C004}"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36653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8A2B0-3D32-4395-B345-D00D5754C004}"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153874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8A2B0-3D32-4395-B345-D00D5754C004}"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408591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08A2B0-3D32-4395-B345-D00D5754C004}"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21722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08A2B0-3D32-4395-B345-D00D5754C004}"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347441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08A2B0-3D32-4395-B345-D00D5754C004}"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323061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08A2B0-3D32-4395-B345-D00D5754C004}"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72715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8A2B0-3D32-4395-B345-D00D5754C004}"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137718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08A2B0-3D32-4395-B345-D00D5754C004}"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273670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08A2B0-3D32-4395-B345-D00D5754C004}"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E4BAD-0481-4E94-91B8-986E4FE247D4}" type="slidenum">
              <a:rPr lang="en-US" smtClean="0"/>
              <a:t>‹#›</a:t>
            </a:fld>
            <a:endParaRPr lang="en-US"/>
          </a:p>
        </p:txBody>
      </p:sp>
    </p:spTree>
    <p:extLst>
      <p:ext uri="{BB962C8B-B14F-4D97-AF65-F5344CB8AC3E}">
        <p14:creationId xmlns:p14="http://schemas.microsoft.com/office/powerpoint/2010/main" val="328834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8A2B0-3D32-4395-B345-D00D5754C004}" type="datetimeFigureOut">
              <a:rPr lang="en-US" smtClean="0"/>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E4BAD-0481-4E94-91B8-986E4FE247D4}" type="slidenum">
              <a:rPr lang="en-US" smtClean="0"/>
              <a:t>‹#›</a:t>
            </a:fld>
            <a:endParaRPr lang="en-US"/>
          </a:p>
        </p:txBody>
      </p:sp>
    </p:spTree>
    <p:extLst>
      <p:ext uri="{BB962C8B-B14F-4D97-AF65-F5344CB8AC3E}">
        <p14:creationId xmlns:p14="http://schemas.microsoft.com/office/powerpoint/2010/main" val="363535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bing.com/videos/riverview/relatedvideo?&amp;q=Causes+of+Shays+Rebellion&amp;&amp;mid=4C200D4C38BF840896F34C200D4C38BF840896F3&amp;&amp;FORM=VRDGAR" TargetMode="External"/><Relationship Id="rId2" Type="http://schemas.openxmlformats.org/officeDocument/2006/relationships/hyperlink" Target="https://www.youtube.com/watch?v=ZtBh8LMrDY4" TargetMode="Externa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2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17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hyperlink" Target="https://www.bing.com/videos/search?q=election+of+1800&amp;&amp;view=detail&amp;mid=0DBAB6D5D3CDA58626220DBAB6D5D3CDA5862622&amp;&amp;FORM=VRDGAR"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BN1WwnEDWAM"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youtube.com/watch?v=yb7MI8NQLoo"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BN1WwnEDWAM"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bing.com/videos/search?q=The+Creation+of+the+Declaration+of+Independence&amp;&amp;view=detail&amp;mid=3477400C7CEDEDE28E893477400C7CEDEDE28E89&amp;&amp;FORM=VRDGA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bing.com/videos/search?q=The+Creation+of+the+Declaration+of+Independence&amp;&amp;view=detail&amp;mid=3477400C7CEDEDE28E893477400C7CEDEDE28E89&amp;&amp;FORM=VRDGAR"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19200"/>
            <a:ext cx="7772400" cy="1470025"/>
          </a:xfrm>
          <a:solidFill>
            <a:schemeClr val="bg1"/>
          </a:solidFill>
          <a:ln>
            <a:solidFill>
              <a:srgbClr val="FF0000"/>
            </a:solidFill>
          </a:ln>
        </p:spPr>
        <p:txBody>
          <a:bodyPr/>
          <a:lstStyle/>
          <a:p>
            <a:r>
              <a:rPr lang="en-US" b="1" dirty="0">
                <a:solidFill>
                  <a:srgbClr val="0070C0"/>
                </a:solidFill>
                <a:latin typeface="Garamond" panose="02020404030301010803" pitchFamily="18" charset="0"/>
              </a:rPr>
              <a:t>Building A Revolutionary Cause</a:t>
            </a:r>
          </a:p>
        </p:txBody>
      </p:sp>
      <p:sp>
        <p:nvSpPr>
          <p:cNvPr id="3" name="Subtitle 2"/>
          <p:cNvSpPr>
            <a:spLocks noGrp="1"/>
          </p:cNvSpPr>
          <p:nvPr>
            <p:ph type="subTitle" idx="1"/>
          </p:nvPr>
        </p:nvSpPr>
        <p:spPr>
          <a:solidFill>
            <a:schemeClr val="bg1"/>
          </a:solidFill>
          <a:ln>
            <a:solidFill>
              <a:srgbClr val="002060"/>
            </a:solidFill>
          </a:ln>
        </p:spPr>
        <p:txBody>
          <a:bodyPr/>
          <a:lstStyle/>
          <a:p>
            <a:r>
              <a:rPr lang="en-US" b="1" dirty="0">
                <a:solidFill>
                  <a:srgbClr val="FF0000"/>
                </a:solidFill>
                <a:latin typeface="Times New Roman" panose="02020603050405020304" pitchFamily="18" charset="0"/>
                <a:cs typeface="Times New Roman" panose="02020603050405020304" pitchFamily="18" charset="0"/>
              </a:rPr>
              <a:t>Unit III – 1754-1800</a:t>
            </a:r>
          </a:p>
        </p:txBody>
      </p:sp>
    </p:spTree>
    <p:extLst>
      <p:ext uri="{BB962C8B-B14F-4D97-AF65-F5344CB8AC3E}">
        <p14:creationId xmlns:p14="http://schemas.microsoft.com/office/powerpoint/2010/main" val="137923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a:ln>
            <a:solidFill>
              <a:srgbClr val="002060"/>
            </a:solidFill>
          </a:ln>
        </p:spPr>
        <p:txBody>
          <a:bodyPr/>
          <a:lstStyle/>
          <a:p>
            <a:r>
              <a:rPr lang="en-US" b="1" dirty="0">
                <a:solidFill>
                  <a:schemeClr val="bg1"/>
                </a:solidFill>
                <a:latin typeface="Garamond" panose="02020404030301010803" pitchFamily="18" charset="0"/>
              </a:rPr>
              <a:t>Battle for World’s #1</a:t>
            </a:r>
          </a:p>
        </p:txBody>
      </p:sp>
      <p:sp>
        <p:nvSpPr>
          <p:cNvPr id="3" name="Rectangle 2">
            <a:extLst>
              <a:ext uri="{FF2B5EF4-FFF2-40B4-BE49-F238E27FC236}">
                <a16:creationId xmlns:a16="http://schemas.microsoft.com/office/drawing/2014/main" id="{73BAC7EE-AB3D-4741-BE61-EE94EBDF8A2C}"/>
              </a:ext>
            </a:extLst>
          </p:cNvPr>
          <p:cNvSpPr/>
          <p:nvPr/>
        </p:nvSpPr>
        <p:spPr>
          <a:xfrm>
            <a:off x="592015" y="1219200"/>
            <a:ext cx="8229600" cy="8382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Increased </a:t>
            </a:r>
            <a:r>
              <a:rPr lang="en-US" sz="2400" b="1" u="sng" dirty="0">
                <a:latin typeface="Times" pitchFamily="2" charset="0"/>
              </a:rPr>
              <a:t>mercantilism</a:t>
            </a:r>
            <a:r>
              <a:rPr lang="en-US" sz="2400" dirty="0">
                <a:latin typeface="Times" pitchFamily="2" charset="0"/>
              </a:rPr>
              <a:t> competition: Britain, French, and Spain</a:t>
            </a:r>
          </a:p>
        </p:txBody>
      </p:sp>
      <p:sp>
        <p:nvSpPr>
          <p:cNvPr id="6" name="Rectangle 5">
            <a:extLst>
              <a:ext uri="{FF2B5EF4-FFF2-40B4-BE49-F238E27FC236}">
                <a16:creationId xmlns:a16="http://schemas.microsoft.com/office/drawing/2014/main" id="{FC669707-77F9-CF40-A5BD-270053F990D4}"/>
              </a:ext>
            </a:extLst>
          </p:cNvPr>
          <p:cNvSpPr/>
          <p:nvPr/>
        </p:nvSpPr>
        <p:spPr>
          <a:xfrm>
            <a:off x="4038599" y="2209800"/>
            <a:ext cx="4783015" cy="8382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 - </a:t>
            </a:r>
            <a:r>
              <a:rPr lang="en-US" sz="2400" b="1" dirty="0">
                <a:latin typeface="Times" pitchFamily="2" charset="0"/>
              </a:rPr>
              <a:t>King William’s War, Queen Anne’s War, &amp; King George’s War</a:t>
            </a:r>
          </a:p>
        </p:txBody>
      </p:sp>
      <p:sp>
        <p:nvSpPr>
          <p:cNvPr id="7" name="Rectangle 6">
            <a:extLst>
              <a:ext uri="{FF2B5EF4-FFF2-40B4-BE49-F238E27FC236}">
                <a16:creationId xmlns:a16="http://schemas.microsoft.com/office/drawing/2014/main" id="{01B17B97-F660-DC47-B60B-CEEC5B28DDB9}"/>
              </a:ext>
            </a:extLst>
          </p:cNvPr>
          <p:cNvSpPr/>
          <p:nvPr/>
        </p:nvSpPr>
        <p:spPr>
          <a:xfrm>
            <a:off x="4056184" y="3810000"/>
            <a:ext cx="4783015" cy="114299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French &amp; Indian War</a:t>
            </a:r>
            <a:r>
              <a:rPr lang="en-US" sz="2400" b="1" dirty="0">
                <a:latin typeface="Times" pitchFamily="2" charset="0"/>
              </a:rPr>
              <a:t> </a:t>
            </a:r>
            <a:r>
              <a:rPr lang="en-US" sz="2400" dirty="0">
                <a:latin typeface="Times" pitchFamily="2" charset="0"/>
              </a:rPr>
              <a:t>(Seven’s Year War) 1754-1763</a:t>
            </a:r>
          </a:p>
          <a:p>
            <a:pPr marL="342900" indent="-342900">
              <a:buFont typeface="Arial" panose="020B0604020202020204" pitchFamily="34" charset="0"/>
              <a:buChar char="•"/>
            </a:pPr>
            <a:r>
              <a:rPr lang="en-US" sz="2400" dirty="0">
                <a:latin typeface="Times" pitchFamily="2" charset="0"/>
              </a:rPr>
              <a:t>Defend the colonies ($$$    )</a:t>
            </a:r>
          </a:p>
        </p:txBody>
      </p:sp>
      <p:sp>
        <p:nvSpPr>
          <p:cNvPr id="8" name="Right Arrow 7">
            <a:extLst>
              <a:ext uri="{FF2B5EF4-FFF2-40B4-BE49-F238E27FC236}">
                <a16:creationId xmlns:a16="http://schemas.microsoft.com/office/drawing/2014/main" id="{843A7E85-A432-2644-8954-41000B2FE52D}"/>
              </a:ext>
            </a:extLst>
          </p:cNvPr>
          <p:cNvSpPr/>
          <p:nvPr/>
        </p:nvSpPr>
        <p:spPr>
          <a:xfrm rot="5400000">
            <a:off x="5989240" y="3078560"/>
            <a:ext cx="685800" cy="624681"/>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93C41CF-C7E0-BE4D-8BF5-67C32227DF07}"/>
              </a:ext>
            </a:extLst>
          </p:cNvPr>
          <p:cNvSpPr/>
          <p:nvPr/>
        </p:nvSpPr>
        <p:spPr>
          <a:xfrm rot="16200000">
            <a:off x="7208441" y="4338789"/>
            <a:ext cx="685800" cy="472281"/>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9FA86B-3286-C84D-9329-389CCFCD36B0}"/>
              </a:ext>
            </a:extLst>
          </p:cNvPr>
          <p:cNvPicPr>
            <a:picLocks noChangeAspect="1"/>
          </p:cNvPicPr>
          <p:nvPr/>
        </p:nvPicPr>
        <p:blipFill>
          <a:blip r:embed="rId2"/>
          <a:stretch>
            <a:fillRect/>
          </a:stretch>
        </p:blipFill>
        <p:spPr>
          <a:xfrm>
            <a:off x="76200" y="2223474"/>
            <a:ext cx="3810000" cy="4359888"/>
          </a:xfrm>
          <a:prstGeom prst="rect">
            <a:avLst/>
          </a:prstGeom>
          <a:solidFill>
            <a:srgbClr val="FFC000"/>
          </a:solidFill>
          <a:ln>
            <a:solidFill>
              <a:srgbClr val="002060"/>
            </a:solidFill>
          </a:ln>
        </p:spPr>
      </p:pic>
    </p:spTree>
    <p:extLst>
      <p:ext uri="{BB962C8B-B14F-4D97-AF65-F5344CB8AC3E}">
        <p14:creationId xmlns:p14="http://schemas.microsoft.com/office/powerpoint/2010/main" val="390690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b="1" dirty="0">
                <a:solidFill>
                  <a:schemeClr val="bg1"/>
                </a:solidFill>
                <a:latin typeface="Garamond" panose="02020404030301010803" pitchFamily="18" charset="0"/>
              </a:rPr>
              <a:t>Independence Achieved</a:t>
            </a:r>
          </a:p>
        </p:txBody>
      </p:sp>
      <p:sp>
        <p:nvSpPr>
          <p:cNvPr id="3" name="Content Placeholder 2"/>
          <p:cNvSpPr>
            <a:spLocks noGrp="1"/>
          </p:cNvSpPr>
          <p:nvPr>
            <p:ph idx="1"/>
          </p:nvPr>
        </p:nvSpPr>
        <p:spPr>
          <a:xfrm>
            <a:off x="457200" y="1295400"/>
            <a:ext cx="8458200" cy="4830763"/>
          </a:xfrm>
          <a:solidFill>
            <a:schemeClr val="bg1"/>
          </a:solidFill>
        </p:spPr>
        <p:txBody>
          <a:bodyPr>
            <a:normAutofit/>
          </a:bodyPr>
          <a:lstStyle/>
          <a:p>
            <a:r>
              <a:rPr lang="en-US" sz="2000" b="1" u="sng" dirty="0">
                <a:solidFill>
                  <a:srgbClr val="002060"/>
                </a:solidFill>
                <a:latin typeface="Times New Roman" panose="02020603050405020304" pitchFamily="18" charset="0"/>
                <a:cs typeface="Times New Roman" panose="02020603050405020304" pitchFamily="18" charset="0"/>
              </a:rPr>
              <a:t>Paris Peace Treaty 1783 </a:t>
            </a:r>
            <a:r>
              <a:rPr lang="en-US" sz="2000" dirty="0">
                <a:latin typeface="Times New Roman" panose="02020603050405020304" pitchFamily="18" charset="0"/>
                <a:cs typeface="Times New Roman" panose="02020603050405020304" pitchFamily="18" charset="0"/>
              </a:rPr>
              <a:t>(</a:t>
            </a:r>
            <a:r>
              <a:rPr lang="en-US" sz="2000" i="1" dirty="0">
                <a:solidFill>
                  <a:srgbClr val="C00000"/>
                </a:solidFill>
                <a:latin typeface="Times New Roman" panose="02020603050405020304" pitchFamily="18" charset="0"/>
                <a:cs typeface="Times New Roman" panose="02020603050405020304" pitchFamily="18" charset="0"/>
              </a:rPr>
              <a:t>John Jay negotiates without the French</a:t>
            </a:r>
            <a:r>
              <a:rPr lang="en-US" sz="2000"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TERMS </a:t>
            </a:r>
          </a:p>
          <a:p>
            <a:pPr lvl="1"/>
            <a:r>
              <a:rPr lang="en-US" sz="2000" dirty="0">
                <a:latin typeface="Times New Roman" panose="02020603050405020304" pitchFamily="18" charset="0"/>
                <a:cs typeface="Times New Roman" panose="02020603050405020304" pitchFamily="18" charset="0"/>
              </a:rPr>
              <a:t>Independence recognized </a:t>
            </a:r>
          </a:p>
          <a:p>
            <a:pPr lvl="1"/>
            <a:r>
              <a:rPr lang="en-US" sz="2000" b="1" u="sng" dirty="0">
                <a:solidFill>
                  <a:srgbClr val="002060"/>
                </a:solidFill>
                <a:latin typeface="Times New Roman" panose="02020603050405020304" pitchFamily="18" charset="0"/>
                <a:cs typeface="Times New Roman" panose="02020603050405020304" pitchFamily="18" charset="0"/>
              </a:rPr>
              <a:t>American boundaries</a:t>
            </a:r>
            <a:r>
              <a:rPr lang="en-US" sz="2000" b="1" dirty="0">
                <a:solidFill>
                  <a:srgbClr val="002060"/>
                </a:solidFill>
                <a:latin typeface="Times New Roman" panose="02020603050405020304" pitchFamily="18" charset="0"/>
                <a:cs typeface="Times New Roman" panose="02020603050405020304" pitchFamily="18" charset="0"/>
              </a:rPr>
              <a:t> </a:t>
            </a:r>
            <a:r>
              <a:rPr lang="en-US" sz="2000" dirty="0">
                <a:solidFill>
                  <a:srgbClr val="C00000"/>
                </a:solidFill>
                <a:latin typeface="Times New Roman" panose="02020603050405020304" pitchFamily="18" charset="0"/>
                <a:cs typeface="Times New Roman" panose="02020603050405020304" pitchFamily="18" charset="0"/>
              </a:rPr>
              <a:t>(Great Lakes, </a:t>
            </a:r>
          </a:p>
          <a:p>
            <a:pPr marL="457200" lvl="1" indent="0">
              <a:buNone/>
            </a:pPr>
            <a:r>
              <a:rPr lang="en-US" sz="2000" dirty="0">
                <a:solidFill>
                  <a:srgbClr val="C00000"/>
                </a:solidFill>
                <a:latin typeface="Times New Roman" panose="02020603050405020304" pitchFamily="18" charset="0"/>
                <a:cs typeface="Times New Roman" panose="02020603050405020304" pitchFamily="18" charset="0"/>
              </a:rPr>
              <a:t>     Mississippi River, &amp; Florida)</a:t>
            </a:r>
          </a:p>
          <a:p>
            <a:pPr lvl="1"/>
            <a:r>
              <a:rPr lang="en-US" sz="2000" b="1" u="sng" dirty="0">
                <a:solidFill>
                  <a:srgbClr val="002060"/>
                </a:solidFill>
                <a:latin typeface="Times New Roman" panose="02020603050405020304" pitchFamily="18" charset="0"/>
                <a:cs typeface="Times New Roman" panose="02020603050405020304" pitchFamily="18" charset="0"/>
              </a:rPr>
              <a:t>Recommended</a:t>
            </a:r>
            <a:r>
              <a:rPr lang="en-US" sz="2000" dirty="0">
                <a:latin typeface="Times New Roman" panose="02020603050405020304" pitchFamily="18" charset="0"/>
                <a:cs typeface="Times New Roman" panose="02020603050405020304" pitchFamily="18" charset="0"/>
              </a:rPr>
              <a:t> no persecution of </a:t>
            </a:r>
          </a:p>
          <a:p>
            <a:pPr marL="457200" lvl="1" indent="0">
              <a:buNone/>
            </a:pPr>
            <a:r>
              <a:rPr lang="en-US" sz="2000" dirty="0">
                <a:latin typeface="Times New Roman" panose="02020603050405020304" pitchFamily="18" charset="0"/>
                <a:cs typeface="Times New Roman" panose="02020603050405020304" pitchFamily="18" charset="0"/>
              </a:rPr>
              <a:t>     Loyalists</a:t>
            </a:r>
          </a:p>
          <a:p>
            <a:pPr marL="457200" lvl="1" indent="0">
              <a:buNone/>
            </a:pPr>
            <a:endParaRPr lang="en-US" sz="1600" dirty="0">
              <a:latin typeface="Times New Roman" panose="02020603050405020304" pitchFamily="18" charset="0"/>
              <a:cs typeface="Times New Roman" panose="02020603050405020304" pitchFamily="18" charset="0"/>
            </a:endParaRPr>
          </a:p>
          <a:p>
            <a:pPr lvl="1"/>
            <a:endParaRPr lang="en-US" sz="1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057400"/>
            <a:ext cx="3429000" cy="38782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962400"/>
            <a:ext cx="4648200" cy="2743200"/>
          </a:xfrm>
          <a:prstGeom prst="rect">
            <a:avLst/>
          </a:prstGeom>
          <a:ln>
            <a:solidFill>
              <a:schemeClr val="tx2"/>
            </a:solidFill>
          </a:ln>
        </p:spPr>
      </p:pic>
      <p:sp>
        <p:nvSpPr>
          <p:cNvPr id="6" name="Rectangle 5">
            <a:extLst>
              <a:ext uri="{FF2B5EF4-FFF2-40B4-BE49-F238E27FC236}">
                <a16:creationId xmlns:a16="http://schemas.microsoft.com/office/drawing/2014/main" id="{D003B674-4768-0A4D-A20F-0F8422640D30}"/>
              </a:ext>
            </a:extLst>
          </p:cNvPr>
          <p:cNvSpPr/>
          <p:nvPr/>
        </p:nvSpPr>
        <p:spPr>
          <a:xfrm>
            <a:off x="5029200" y="6030913"/>
            <a:ext cx="3581400" cy="66675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What issues does America face as a new nation?</a:t>
            </a:r>
          </a:p>
        </p:txBody>
      </p:sp>
    </p:spTree>
    <p:extLst>
      <p:ext uri="{BB962C8B-B14F-4D97-AF65-F5344CB8AC3E}">
        <p14:creationId xmlns:p14="http://schemas.microsoft.com/office/powerpoint/2010/main" val="24520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484C-AC33-44AC-537C-4267F7C4E581}"/>
              </a:ext>
            </a:extLst>
          </p:cNvPr>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dirty="0">
                <a:solidFill>
                  <a:schemeClr val="bg1"/>
                </a:solidFill>
                <a:latin typeface="Baskerville Old Face" panose="02020602080505020303" pitchFamily="18" charset="0"/>
              </a:rPr>
              <a:t>Articles of Confederation</a:t>
            </a:r>
          </a:p>
        </p:txBody>
      </p:sp>
      <p:sp>
        <p:nvSpPr>
          <p:cNvPr id="3" name="Content Placeholder 2">
            <a:extLst>
              <a:ext uri="{FF2B5EF4-FFF2-40B4-BE49-F238E27FC236}">
                <a16:creationId xmlns:a16="http://schemas.microsoft.com/office/drawing/2014/main" id="{BACDC62B-272A-AC02-7A3F-411C0230DA18}"/>
              </a:ext>
            </a:extLst>
          </p:cNvPr>
          <p:cNvSpPr>
            <a:spLocks noGrp="1"/>
          </p:cNvSpPr>
          <p:nvPr>
            <p:ph idx="1"/>
          </p:nvPr>
        </p:nvSpPr>
        <p:spPr>
          <a:xfrm>
            <a:off x="424070" y="1219200"/>
            <a:ext cx="8229600" cy="4906963"/>
          </a:xfrm>
          <a:solidFill>
            <a:schemeClr val="bg1"/>
          </a:solidFill>
          <a:ln>
            <a:solidFill>
              <a:srgbClr val="002060"/>
            </a:solidFill>
          </a:ln>
        </p:spPr>
        <p:txBody>
          <a:bodyPr>
            <a:normAutofit/>
          </a:bodyPr>
          <a:lstStyle/>
          <a:p>
            <a:r>
              <a:rPr lang="en-US" sz="2400" b="1" u="sng" dirty="0">
                <a:latin typeface="Times" panose="02020603050405020304" pitchFamily="18" charset="0"/>
                <a:cs typeface="Times" panose="02020603050405020304" pitchFamily="18" charset="0"/>
              </a:rPr>
              <a:t>Articles of Confederation</a:t>
            </a:r>
            <a:r>
              <a:rPr lang="en-US" sz="2400" b="1" dirty="0">
                <a:latin typeface="Times" panose="02020603050405020304" pitchFamily="18" charset="0"/>
                <a:cs typeface="Times" panose="02020603050405020304" pitchFamily="18" charset="0"/>
              </a:rPr>
              <a:t> (1777-1789) </a:t>
            </a:r>
            <a:r>
              <a:rPr lang="en-US" sz="2400" dirty="0">
                <a:latin typeface="Times" panose="02020603050405020304" pitchFamily="18" charset="0"/>
                <a:cs typeface="Times" panose="02020603050405020304" pitchFamily="18" charset="0"/>
              </a:rPr>
              <a:t>= alliance of 13 states (</a:t>
            </a:r>
            <a:r>
              <a:rPr lang="en-US" sz="2400" i="1" dirty="0">
                <a:solidFill>
                  <a:srgbClr val="C00000"/>
                </a:solidFill>
                <a:latin typeface="Times" panose="02020603050405020304" pitchFamily="18" charset="0"/>
                <a:cs typeface="Times" panose="02020603050405020304" pitchFamily="18" charset="0"/>
              </a:rPr>
              <a:t>not unified nation</a:t>
            </a:r>
            <a:r>
              <a:rPr lang="en-US" sz="2400" dirty="0">
                <a:latin typeface="Times" panose="02020603050405020304" pitchFamily="18" charset="0"/>
                <a:cs typeface="Times" panose="02020603050405020304" pitchFamily="18" charset="0"/>
              </a:rPr>
              <a:t>)  </a:t>
            </a:r>
          </a:p>
        </p:txBody>
      </p:sp>
      <p:pic>
        <p:nvPicPr>
          <p:cNvPr id="4" name="Picture 2">
            <a:extLst>
              <a:ext uri="{FF2B5EF4-FFF2-40B4-BE49-F238E27FC236}">
                <a16:creationId xmlns:a16="http://schemas.microsoft.com/office/drawing/2014/main" id="{3D1D72D0-89F1-958D-DE10-1E4DF32AD7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435" y="2209800"/>
            <a:ext cx="2514600" cy="37139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EA9DCF96-C815-82B1-EC00-B4C7B7C570DC}"/>
              </a:ext>
            </a:extLst>
          </p:cNvPr>
          <p:cNvSpPr/>
          <p:nvPr/>
        </p:nvSpPr>
        <p:spPr>
          <a:xfrm>
            <a:off x="3581400" y="1905000"/>
            <a:ext cx="5257800" cy="2743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AOC Structure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Unicameral Confederation Congress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Equal representation (1 vote per state)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Powers</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Wage War &amp; Negotiate Peace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 Foreign diplomacy </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Borrow Money</a:t>
            </a:r>
          </a:p>
        </p:txBody>
      </p:sp>
      <p:pic>
        <p:nvPicPr>
          <p:cNvPr id="6" name="Picture 4" descr="http://www.conservapedia.com/images/0/00/Federal_Superstructure.jpg">
            <a:extLst>
              <a:ext uri="{FF2B5EF4-FFF2-40B4-BE49-F238E27FC236}">
                <a16:creationId xmlns:a16="http://schemas.microsoft.com/office/drawing/2014/main" id="{8E87922E-41DD-879B-9462-32AFA4FCB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077" y="4807227"/>
            <a:ext cx="4867275" cy="168337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4A5176F-9D29-4CD9-8F26-702F8292A32A}"/>
              </a:ext>
            </a:extLst>
          </p:cNvPr>
          <p:cNvSpPr/>
          <p:nvPr/>
        </p:nvSpPr>
        <p:spPr>
          <a:xfrm>
            <a:off x="1219200" y="5181600"/>
            <a:ext cx="6858000" cy="74215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How effectively demonstrate the core values of the American identity formed in the colonial period? </a:t>
            </a:r>
          </a:p>
        </p:txBody>
      </p:sp>
    </p:spTree>
    <p:extLst>
      <p:ext uri="{BB962C8B-B14F-4D97-AF65-F5344CB8AC3E}">
        <p14:creationId xmlns:p14="http://schemas.microsoft.com/office/powerpoint/2010/main" val="409432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chemeClr val="tx1"/>
            </a:solidFill>
          </a:ln>
        </p:spPr>
        <p:txBody>
          <a:bodyPr>
            <a:normAutofit fontScale="90000"/>
          </a:bodyPr>
          <a:lstStyle/>
          <a:p>
            <a:r>
              <a:rPr lang="en-US" b="1" dirty="0">
                <a:solidFill>
                  <a:schemeClr val="bg1"/>
                </a:solidFill>
                <a:latin typeface="Garamond" panose="02020404030301010803" pitchFamily="18" charset="0"/>
              </a:rPr>
              <a:t>Achievements under the AOC </a:t>
            </a:r>
          </a:p>
        </p:txBody>
      </p:sp>
      <p:pic>
        <p:nvPicPr>
          <p:cNvPr id="4098" name="Picture 2" descr="Image result for Northwest Land Ord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 y="1066800"/>
            <a:ext cx="4267200" cy="55370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24400" y="1066800"/>
            <a:ext cx="42672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Confederation Congress land reform</a:t>
            </a:r>
          </a:p>
          <a:p>
            <a:pPr marL="342900" indent="-342900">
              <a:buFont typeface="Arial" panose="020B0604020202020204" pitchFamily="34" charset="0"/>
              <a:buChar char="•"/>
            </a:pPr>
            <a:r>
              <a:rPr lang="en-US" sz="2400" b="1" u="sng" dirty="0">
                <a:solidFill>
                  <a:srgbClr val="C00000"/>
                </a:solidFill>
                <a:latin typeface="Times New Roman" panose="02020603050405020304" pitchFamily="18" charset="0"/>
                <a:cs typeface="Times New Roman" panose="02020603050405020304" pitchFamily="18" charset="0"/>
              </a:rPr>
              <a:t>Land Ordinance 1784</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The west organize into 10 States </a:t>
            </a:r>
          </a:p>
        </p:txBody>
      </p:sp>
      <p:sp>
        <p:nvSpPr>
          <p:cNvPr id="6" name="Right Arrow 5"/>
          <p:cNvSpPr/>
          <p:nvPr/>
        </p:nvSpPr>
        <p:spPr>
          <a:xfrm rot="8792627">
            <a:off x="2029051" y="2507601"/>
            <a:ext cx="283059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09160" y="2895600"/>
            <a:ext cx="4267200" cy="13643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rgbClr val="C00000"/>
                </a:solidFill>
                <a:latin typeface="Times New Roman" panose="02020603050405020304" pitchFamily="18" charset="0"/>
                <a:cs typeface="Times New Roman" panose="02020603050405020304" pitchFamily="18" charset="0"/>
              </a:rPr>
              <a:t>Land Ordinance 1785</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Established a system for sales and settlement</a:t>
            </a:r>
          </a:p>
        </p:txBody>
      </p:sp>
      <p:sp>
        <p:nvSpPr>
          <p:cNvPr id="9" name="Rectangle 8"/>
          <p:cNvSpPr/>
          <p:nvPr/>
        </p:nvSpPr>
        <p:spPr>
          <a:xfrm>
            <a:off x="4724400" y="4343400"/>
            <a:ext cx="4267200" cy="20663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C00000"/>
                </a:solidFill>
                <a:latin typeface="Times New Roman" panose="02020603050405020304" pitchFamily="18" charset="0"/>
                <a:cs typeface="Times New Roman" panose="02020603050405020304" pitchFamily="18" charset="0"/>
              </a:rPr>
              <a:t>Northwest Land Ordinance 1787****</a:t>
            </a:r>
            <a:r>
              <a:rPr lang="en-US" sz="2400" b="1" dirty="0">
                <a:solidFill>
                  <a:srgbClr val="C00000"/>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dirty="0">
                <a:solidFill>
                  <a:schemeClr val="tx2"/>
                </a:solidFill>
                <a:latin typeface="Times New Roman" panose="02020603050405020304" pitchFamily="18" charset="0"/>
                <a:cs typeface="Times New Roman" panose="02020603050405020304" pitchFamily="18" charset="0"/>
              </a:rPr>
              <a:t>How territories become states</a:t>
            </a:r>
          </a:p>
          <a:p>
            <a:pPr marL="342900" indent="-342900">
              <a:buFont typeface="Arial" panose="020B0604020202020204" pitchFamily="34" charset="0"/>
              <a:buChar char="•"/>
            </a:pPr>
            <a:r>
              <a:rPr lang="en-US" sz="2400" dirty="0">
                <a:solidFill>
                  <a:schemeClr val="tx2"/>
                </a:solidFill>
                <a:latin typeface="Times New Roman" panose="02020603050405020304" pitchFamily="18" charset="0"/>
                <a:cs typeface="Times New Roman" panose="02020603050405020304" pitchFamily="18" charset="0"/>
              </a:rPr>
              <a:t>Rights of territories</a:t>
            </a:r>
          </a:p>
          <a:p>
            <a:pPr marL="342900" indent="-342900">
              <a:buFont typeface="Arial" panose="020B0604020202020204" pitchFamily="34" charset="0"/>
              <a:buChar char="•"/>
            </a:pPr>
            <a:r>
              <a:rPr lang="en-US" sz="2400" b="1" u="sng" dirty="0">
                <a:solidFill>
                  <a:srgbClr val="FF0000"/>
                </a:solidFill>
                <a:latin typeface="Times New Roman" panose="02020603050405020304" pitchFamily="18" charset="0"/>
                <a:cs typeface="Times New Roman" panose="02020603050405020304" pitchFamily="18" charset="0"/>
              </a:rPr>
              <a:t>NO SLAVERY</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allowed</a:t>
            </a:r>
          </a:p>
        </p:txBody>
      </p:sp>
    </p:spTree>
    <p:extLst>
      <p:ext uri="{BB962C8B-B14F-4D97-AF65-F5344CB8AC3E}">
        <p14:creationId xmlns:p14="http://schemas.microsoft.com/office/powerpoint/2010/main" val="8126156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D292-54BF-CF05-ECFE-D458DEC2CE1B}"/>
              </a:ext>
            </a:extLst>
          </p:cNvPr>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F8E2C26C-F6D9-D866-5C7F-F1528150F156}"/>
              </a:ext>
            </a:extLst>
          </p:cNvPr>
          <p:cNvSpPr>
            <a:spLocks noGrp="1"/>
          </p:cNvSpPr>
          <p:nvPr>
            <p:ph idx="1"/>
          </p:nvPr>
        </p:nvSpPr>
        <p:spPr>
          <a:xfrm>
            <a:off x="457200" y="1143000"/>
            <a:ext cx="8229600" cy="4983163"/>
          </a:xfrm>
          <a:solidFill>
            <a:schemeClr val="bg1"/>
          </a:solidFill>
        </p:spPr>
        <p:txBody>
          <a:bodyPr>
            <a:normAutofit fontScale="77500" lnSpcReduction="20000"/>
          </a:bodyPr>
          <a:lstStyle/>
          <a:p>
            <a:r>
              <a:rPr lang="en-US" dirty="0">
                <a:latin typeface="Times" panose="02020603050405020304" pitchFamily="18" charset="0"/>
                <a:cs typeface="Times" panose="02020603050405020304" pitchFamily="18" charset="0"/>
              </a:rPr>
              <a:t>Title – American Revolution DBQ</a:t>
            </a:r>
          </a:p>
          <a:p>
            <a:r>
              <a:rPr lang="en-US" dirty="0">
                <a:latin typeface="Times" panose="02020603050405020304" pitchFamily="18" charset="0"/>
                <a:cs typeface="Times" panose="02020603050405020304" pitchFamily="18" charset="0"/>
              </a:rPr>
              <a:t>Write Historic Contextualization</a:t>
            </a:r>
          </a:p>
          <a:p>
            <a:r>
              <a:rPr lang="en-US" dirty="0">
                <a:latin typeface="Times" panose="02020603050405020304" pitchFamily="18" charset="0"/>
                <a:cs typeface="Times" panose="02020603050405020304" pitchFamily="18" charset="0"/>
              </a:rPr>
              <a:t>Cut out and organize the documents </a:t>
            </a:r>
          </a:p>
          <a:p>
            <a:pPr lvl="1"/>
            <a:r>
              <a:rPr lang="en-US" dirty="0">
                <a:latin typeface="Times" panose="02020603050405020304" pitchFamily="18" charset="0"/>
                <a:cs typeface="Times" panose="02020603050405020304" pitchFamily="18" charset="0"/>
              </a:rPr>
              <a:t>Underneath document: explain how the document answers the prompt</a:t>
            </a:r>
          </a:p>
          <a:p>
            <a:pPr lvl="1"/>
            <a:r>
              <a:rPr lang="en-US" dirty="0">
                <a:latin typeface="Times" panose="02020603050405020304" pitchFamily="18" charset="0"/>
                <a:cs typeface="Times" panose="02020603050405020304" pitchFamily="18" charset="0"/>
              </a:rPr>
              <a:t>For 4 of the documents complete a HIPP analysis for one letter (i.e. H, I, P or P) </a:t>
            </a:r>
          </a:p>
          <a:p>
            <a:pPr lvl="1"/>
            <a:r>
              <a:rPr lang="en-US" dirty="0">
                <a:latin typeface="Times" panose="02020603050405020304" pitchFamily="18" charset="0"/>
                <a:cs typeface="Times" panose="02020603050405020304" pitchFamily="18" charset="0"/>
              </a:rPr>
              <a:t>For each of the document highlight an additional piece of evidence (not stated in the document) and explain how it answer the prompt</a:t>
            </a:r>
          </a:p>
          <a:p>
            <a:r>
              <a:rPr lang="en-US" dirty="0">
                <a:latin typeface="Times" panose="02020603050405020304" pitchFamily="18" charset="0"/>
                <a:cs typeface="Times" panose="02020603050405020304" pitchFamily="18" charset="0"/>
              </a:rPr>
              <a:t>Attach your brainstorm and outline to the poster</a:t>
            </a:r>
          </a:p>
          <a:p>
            <a:r>
              <a:rPr lang="en-US" dirty="0">
                <a:latin typeface="Times" panose="02020603050405020304" pitchFamily="18" charset="0"/>
                <a:cs typeface="Times" panose="02020603050405020304" pitchFamily="18" charset="0"/>
              </a:rPr>
              <a:t>Thesis at the bottom of the poster </a:t>
            </a:r>
          </a:p>
          <a:p>
            <a:r>
              <a:rPr lang="en-US" dirty="0">
                <a:latin typeface="Times" panose="02020603050405020304" pitchFamily="18" charset="0"/>
                <a:cs typeface="Times" panose="02020603050405020304" pitchFamily="18" charset="0"/>
              </a:rPr>
              <a:t>Make sure all group members are written on the back of the document</a:t>
            </a:r>
          </a:p>
        </p:txBody>
      </p:sp>
    </p:spTree>
    <p:extLst>
      <p:ext uri="{BB962C8B-B14F-4D97-AF65-F5344CB8AC3E}">
        <p14:creationId xmlns:p14="http://schemas.microsoft.com/office/powerpoint/2010/main" val="1388649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1409" y="228600"/>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Structure of AOC</a:t>
            </a:r>
          </a:p>
        </p:txBody>
      </p:sp>
      <p:sp>
        <p:nvSpPr>
          <p:cNvPr id="3" name="Content Placeholder 2"/>
          <p:cNvSpPr>
            <a:spLocks noGrp="1"/>
          </p:cNvSpPr>
          <p:nvPr>
            <p:ph idx="1"/>
          </p:nvPr>
        </p:nvSpPr>
        <p:spPr>
          <a:xfrm>
            <a:off x="457200" y="990600"/>
            <a:ext cx="8229600" cy="5135563"/>
          </a:xfrm>
          <a:solidFill>
            <a:schemeClr val="bg1"/>
          </a:solidFill>
        </p:spPr>
        <p:txBody>
          <a:bodyPr>
            <a:normAutofit/>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Decentralize government </a:t>
            </a:r>
            <a:r>
              <a:rPr lang="en-US" sz="2000" dirty="0">
                <a:latin typeface="Times New Roman" panose="02020603050405020304" pitchFamily="18" charset="0"/>
                <a:cs typeface="Times New Roman" panose="02020603050405020304" pitchFamily="18" charset="0"/>
              </a:rPr>
              <a:t>– state sovereignty</a:t>
            </a:r>
          </a:p>
          <a:p>
            <a:r>
              <a:rPr lang="en-US" sz="2000" dirty="0">
                <a:latin typeface="Times New Roman" panose="02020603050405020304" pitchFamily="18" charset="0"/>
                <a:cs typeface="Times New Roman" panose="02020603050405020304" pitchFamily="18" charset="0"/>
              </a:rPr>
              <a:t>Unicameral congress with equal representation</a:t>
            </a:r>
          </a:p>
          <a:p>
            <a:r>
              <a:rPr lang="en-US" sz="2000" b="1" dirty="0">
                <a:solidFill>
                  <a:srgbClr val="FF0000"/>
                </a:solidFill>
                <a:latin typeface="Times New Roman" panose="02020603050405020304" pitchFamily="18" charset="0"/>
                <a:cs typeface="Times New Roman" panose="02020603050405020304" pitchFamily="18" charset="0"/>
              </a:rPr>
              <a:t>Weaknesses:</a:t>
            </a:r>
          </a:p>
          <a:p>
            <a:pPr lvl="1"/>
            <a:r>
              <a:rPr lang="en-US" sz="1800" b="1" i="1" dirty="0">
                <a:solidFill>
                  <a:srgbClr val="FF0000"/>
                </a:solidFill>
                <a:latin typeface="Times New Roman" panose="02020603050405020304" pitchFamily="18" charset="0"/>
                <a:cs typeface="Times New Roman" panose="02020603050405020304" pitchFamily="18" charset="0"/>
              </a:rPr>
              <a:t>Cannot Tax</a:t>
            </a:r>
          </a:p>
          <a:p>
            <a:pPr lvl="1"/>
            <a:r>
              <a:rPr lang="en-US" sz="1800" b="1" i="1" dirty="0">
                <a:solidFill>
                  <a:srgbClr val="FF0000"/>
                </a:solidFill>
                <a:latin typeface="Times New Roman" panose="02020603050405020304" pitchFamily="18" charset="0"/>
                <a:cs typeface="Times New Roman" panose="02020603050405020304" pitchFamily="18" charset="0"/>
              </a:rPr>
              <a:t>Cannot Enforce Laws</a:t>
            </a:r>
          </a:p>
          <a:p>
            <a:pPr lvl="1"/>
            <a:r>
              <a:rPr lang="en-US" sz="1800" b="1" i="1" dirty="0">
                <a:solidFill>
                  <a:srgbClr val="FF0000"/>
                </a:solidFill>
                <a:latin typeface="Times New Roman" panose="02020603050405020304" pitchFamily="18" charset="0"/>
                <a:cs typeface="Times New Roman" panose="02020603050405020304" pitchFamily="18" charset="0"/>
              </a:rPr>
              <a:t>Cannot Regulate Commerce (Annapolis </a:t>
            </a:r>
          </a:p>
          <a:p>
            <a:pPr marL="457200" lvl="1" indent="0">
              <a:buNone/>
            </a:pPr>
            <a:r>
              <a:rPr lang="en-US" sz="1800" b="1" i="1" dirty="0">
                <a:solidFill>
                  <a:srgbClr val="FF0000"/>
                </a:solidFill>
                <a:latin typeface="Times New Roman" panose="02020603050405020304" pitchFamily="18" charset="0"/>
                <a:cs typeface="Times New Roman" panose="02020603050405020304" pitchFamily="18" charset="0"/>
              </a:rPr>
              <a:t>     Convention 1787</a:t>
            </a:r>
          </a:p>
          <a:p>
            <a:pPr lvl="1"/>
            <a:r>
              <a:rPr lang="en-US" sz="1800" b="1" i="1" dirty="0">
                <a:solidFill>
                  <a:srgbClr val="FF0000"/>
                </a:solidFill>
                <a:latin typeface="Times New Roman" panose="02020603050405020304" pitchFamily="18" charset="0"/>
                <a:cs typeface="Times New Roman" panose="02020603050405020304" pitchFamily="18" charset="0"/>
              </a:rPr>
              <a:t>No Standing Military (Shays Rebellion)</a:t>
            </a:r>
          </a:p>
          <a:p>
            <a:pPr lvl="1"/>
            <a:r>
              <a:rPr lang="en-US" sz="1800" b="1" i="1" dirty="0">
                <a:solidFill>
                  <a:srgbClr val="FF0000"/>
                </a:solidFill>
                <a:latin typeface="Times New Roman" panose="02020603050405020304" pitchFamily="18" charset="0"/>
                <a:cs typeface="Times New Roman" panose="02020603050405020304" pitchFamily="18" charset="0"/>
              </a:rPr>
              <a:t>No Leader</a:t>
            </a:r>
          </a:p>
          <a:p>
            <a:pPr lvl="1"/>
            <a:r>
              <a:rPr lang="en-US" sz="1800" b="1" i="1" dirty="0">
                <a:solidFill>
                  <a:srgbClr val="FF0000"/>
                </a:solidFill>
                <a:latin typeface="Times New Roman" panose="02020603050405020304" pitchFamily="18" charset="0"/>
                <a:cs typeface="Times New Roman" panose="02020603050405020304" pitchFamily="18" charset="0"/>
              </a:rPr>
              <a:t>No Courts</a:t>
            </a:r>
            <a:endParaRPr lang="en-US" sz="1800" i="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Constructed out of fear of tyranny of a </a:t>
            </a:r>
          </a:p>
          <a:p>
            <a:pPr marL="0" indent="0">
              <a:buNone/>
            </a:pPr>
            <a:r>
              <a:rPr lang="en-US" sz="2000" dirty="0">
                <a:latin typeface="Times New Roman" panose="02020603050405020304" pitchFamily="18" charset="0"/>
                <a:cs typeface="Times New Roman" panose="02020603050405020304" pitchFamily="18" charset="0"/>
              </a:rPr>
              <a:t>      centralized government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31337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0" y="1066800"/>
            <a:ext cx="3886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Type of Government: Confederation (alliance of states)</a:t>
            </a:r>
          </a:p>
        </p:txBody>
      </p:sp>
    </p:spTree>
    <p:extLst>
      <p:ext uri="{BB962C8B-B14F-4D97-AF65-F5344CB8AC3E}">
        <p14:creationId xmlns:p14="http://schemas.microsoft.com/office/powerpoint/2010/main" val="31318449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solidFill>
          <a:ln>
            <a:solidFill>
              <a:schemeClr val="tx1"/>
            </a:solidFill>
          </a:ln>
        </p:spPr>
        <p:txBody>
          <a:bodyPr/>
          <a:lstStyle/>
          <a:p>
            <a:r>
              <a:rPr lang="en-US" b="1" dirty="0">
                <a:solidFill>
                  <a:schemeClr val="bg1"/>
                </a:solidFill>
                <a:latin typeface="Garamond" panose="02020404030301010803" pitchFamily="18" charset="0"/>
              </a:rPr>
              <a:t>Fear of Tyranny</a:t>
            </a:r>
          </a:p>
        </p:txBody>
      </p:sp>
      <p:sp>
        <p:nvSpPr>
          <p:cNvPr id="3" name="Content Placeholder 2"/>
          <p:cNvSpPr>
            <a:spLocks noGrp="1"/>
          </p:cNvSpPr>
          <p:nvPr>
            <p:ph idx="1"/>
          </p:nvPr>
        </p:nvSpPr>
        <p:spPr>
          <a:xfrm>
            <a:off x="457200" y="1143000"/>
            <a:ext cx="8229600" cy="4983163"/>
          </a:xfrm>
          <a:solidFill>
            <a:schemeClr val="bg1"/>
          </a:solidFill>
          <a:ln>
            <a:solidFill>
              <a:srgbClr val="002060"/>
            </a:solidFill>
          </a:ln>
        </p:spPr>
        <p:txBody>
          <a:bodyPr>
            <a:normAutofit/>
          </a:bodyPr>
          <a:lstStyle/>
          <a:p>
            <a:pPr marL="0" indent="0">
              <a:buNone/>
            </a:pPr>
            <a:r>
              <a:rPr lang="en-US" sz="2400" b="1" dirty="0">
                <a:solidFill>
                  <a:schemeClr val="accent4">
                    <a:lumMod val="50000"/>
                  </a:schemeClr>
                </a:solidFill>
                <a:latin typeface="Times New Roman" panose="02020603050405020304" pitchFamily="18" charset="0"/>
                <a:cs typeface="Times New Roman" panose="02020603050405020304" pitchFamily="18" charset="0"/>
              </a:rPr>
              <a:t>ARTICLES OF CONFEDERATION </a:t>
            </a: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Decentralize Government </a:t>
            </a:r>
            <a:r>
              <a:rPr lang="en-US" sz="2400" dirty="0">
                <a:latin typeface="Times New Roman" panose="02020603050405020304" pitchFamily="18" charset="0"/>
                <a:cs typeface="Times New Roman" panose="02020603050405020304" pitchFamily="18" charset="0"/>
              </a:rPr>
              <a:t>(</a:t>
            </a:r>
            <a:r>
              <a:rPr lang="en-US" sz="2400" b="1" i="1" dirty="0">
                <a:solidFill>
                  <a:srgbClr val="C00000"/>
                </a:solidFill>
                <a:latin typeface="Times New Roman" panose="02020603050405020304" pitchFamily="18" charset="0"/>
                <a:cs typeface="Times New Roman" panose="02020603050405020304" pitchFamily="18" charset="0"/>
              </a:rPr>
              <a:t>power resides with the states</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Evaluate how British governance influenced the setup of the Articles of Confederation </a:t>
            </a:r>
          </a:p>
        </p:txBody>
      </p:sp>
      <p:pic>
        <p:nvPicPr>
          <p:cNvPr id="6" name="Picture 5">
            <a:extLst>
              <a:ext uri="{FF2B5EF4-FFF2-40B4-BE49-F238E27FC236}">
                <a16:creationId xmlns:a16="http://schemas.microsoft.com/office/drawing/2014/main" id="{3EEEC9D3-3550-AD40-9464-8A7D234D0D5B}"/>
              </a:ext>
            </a:extLst>
          </p:cNvPr>
          <p:cNvPicPr>
            <a:picLocks noChangeAspect="1"/>
          </p:cNvPicPr>
          <p:nvPr/>
        </p:nvPicPr>
        <p:blipFill>
          <a:blip r:embed="rId2"/>
          <a:stretch>
            <a:fillRect/>
          </a:stretch>
        </p:blipFill>
        <p:spPr>
          <a:xfrm>
            <a:off x="5257800" y="2590800"/>
            <a:ext cx="3048000" cy="3810000"/>
          </a:xfrm>
          <a:prstGeom prst="rect">
            <a:avLst/>
          </a:prstGeom>
        </p:spPr>
      </p:pic>
      <p:sp>
        <p:nvSpPr>
          <p:cNvPr id="7" name="Rectangle 6">
            <a:extLst>
              <a:ext uri="{FF2B5EF4-FFF2-40B4-BE49-F238E27FC236}">
                <a16:creationId xmlns:a16="http://schemas.microsoft.com/office/drawing/2014/main" id="{6F278C27-13AA-C544-846A-B4258CA42312}"/>
              </a:ext>
            </a:extLst>
          </p:cNvPr>
          <p:cNvSpPr/>
          <p:nvPr/>
        </p:nvSpPr>
        <p:spPr>
          <a:xfrm>
            <a:off x="192157" y="2922366"/>
            <a:ext cx="4648200" cy="7921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itchFamily="2" charset="0"/>
              </a:rPr>
              <a:t>British Monarchy abused power = No National Leader</a:t>
            </a:r>
          </a:p>
        </p:txBody>
      </p:sp>
      <p:sp>
        <p:nvSpPr>
          <p:cNvPr id="10" name="Rectangle 9">
            <a:extLst>
              <a:ext uri="{FF2B5EF4-FFF2-40B4-BE49-F238E27FC236}">
                <a16:creationId xmlns:a16="http://schemas.microsoft.com/office/drawing/2014/main" id="{975823DF-D5C3-6244-A489-6818DBFE59C3}"/>
              </a:ext>
            </a:extLst>
          </p:cNvPr>
          <p:cNvSpPr/>
          <p:nvPr/>
        </p:nvSpPr>
        <p:spPr>
          <a:xfrm>
            <a:off x="192157" y="3864417"/>
            <a:ext cx="4648200" cy="7921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pitchFamily="2" charset="0"/>
              </a:rPr>
              <a:t>Stamp Act, Townshend Duties = Confederation Congress Can’t Tax</a:t>
            </a:r>
          </a:p>
        </p:txBody>
      </p:sp>
      <p:sp>
        <p:nvSpPr>
          <p:cNvPr id="11" name="Rectangle 10">
            <a:extLst>
              <a:ext uri="{FF2B5EF4-FFF2-40B4-BE49-F238E27FC236}">
                <a16:creationId xmlns:a16="http://schemas.microsoft.com/office/drawing/2014/main" id="{153C9BE5-0C08-5440-81DB-7BA2C85D7850}"/>
              </a:ext>
            </a:extLst>
          </p:cNvPr>
          <p:cNvSpPr/>
          <p:nvPr/>
        </p:nvSpPr>
        <p:spPr>
          <a:xfrm>
            <a:off x="192157" y="4845155"/>
            <a:ext cx="4648200" cy="7921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pitchFamily="2" charset="0"/>
              </a:rPr>
              <a:t>Quarter Act/Boston Massacre = No National Military in Peace time</a:t>
            </a:r>
          </a:p>
        </p:txBody>
      </p:sp>
      <p:sp>
        <p:nvSpPr>
          <p:cNvPr id="12" name="Rectangle 11">
            <a:extLst>
              <a:ext uri="{FF2B5EF4-FFF2-40B4-BE49-F238E27FC236}">
                <a16:creationId xmlns:a16="http://schemas.microsoft.com/office/drawing/2014/main" id="{EDC78A2D-74FD-AC42-BD0E-14771BA826D9}"/>
              </a:ext>
            </a:extLst>
          </p:cNvPr>
          <p:cNvSpPr/>
          <p:nvPr/>
        </p:nvSpPr>
        <p:spPr>
          <a:xfrm>
            <a:off x="192157" y="5789717"/>
            <a:ext cx="4648200" cy="7921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itchFamily="2" charset="0"/>
              </a:rPr>
              <a:t>Navigation Acts = Confederation can’t regulate commerce</a:t>
            </a:r>
          </a:p>
        </p:txBody>
      </p:sp>
      <p:sp>
        <p:nvSpPr>
          <p:cNvPr id="8" name="Right Arrow 7">
            <a:extLst>
              <a:ext uri="{FF2B5EF4-FFF2-40B4-BE49-F238E27FC236}">
                <a16:creationId xmlns:a16="http://schemas.microsoft.com/office/drawing/2014/main" id="{581B4312-1041-F249-8973-3D238041440F}"/>
              </a:ext>
            </a:extLst>
          </p:cNvPr>
          <p:cNvSpPr/>
          <p:nvPr/>
        </p:nvSpPr>
        <p:spPr>
          <a:xfrm>
            <a:off x="4724400" y="3297512"/>
            <a:ext cx="533400" cy="331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DAAC26FC-D88A-4B45-9272-6F7B16951CC6}"/>
              </a:ext>
            </a:extLst>
          </p:cNvPr>
          <p:cNvSpPr/>
          <p:nvPr/>
        </p:nvSpPr>
        <p:spPr>
          <a:xfrm>
            <a:off x="4747591" y="4164196"/>
            <a:ext cx="533400" cy="331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AD49C3A9-E181-4749-83D8-CEEB98941453}"/>
              </a:ext>
            </a:extLst>
          </p:cNvPr>
          <p:cNvSpPr/>
          <p:nvPr/>
        </p:nvSpPr>
        <p:spPr>
          <a:xfrm>
            <a:off x="4747591" y="5128860"/>
            <a:ext cx="533400" cy="331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EE767B4D-088C-2C46-A29E-6FF4396969D6}"/>
              </a:ext>
            </a:extLst>
          </p:cNvPr>
          <p:cNvSpPr/>
          <p:nvPr/>
        </p:nvSpPr>
        <p:spPr>
          <a:xfrm>
            <a:off x="4724400" y="5999214"/>
            <a:ext cx="533400" cy="331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18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No Tyranny Allowed</a:t>
            </a:r>
          </a:p>
        </p:txBody>
      </p:sp>
      <p:sp>
        <p:nvSpPr>
          <p:cNvPr id="3" name="Content Placeholder 2"/>
          <p:cNvSpPr>
            <a:spLocks noGrp="1"/>
          </p:cNvSpPr>
          <p:nvPr>
            <p:ph idx="1"/>
          </p:nvPr>
        </p:nvSpPr>
        <p:spPr>
          <a:xfrm>
            <a:off x="457200" y="1143000"/>
            <a:ext cx="8229600" cy="4983163"/>
          </a:xfrm>
          <a:solidFill>
            <a:schemeClr val="bg1"/>
          </a:solidFill>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Critical Period 1781-1800</a:t>
            </a:r>
          </a:p>
          <a:p>
            <a:r>
              <a:rPr lang="en-US" sz="2400" dirty="0">
                <a:latin typeface="Times New Roman" panose="02020603050405020304" pitchFamily="18" charset="0"/>
                <a:cs typeface="Times New Roman" panose="02020603050405020304" pitchFamily="18" charset="0"/>
              </a:rPr>
              <a:t>Analyze the Articles of Confederation to determine how the founders established a decentralized government.</a:t>
            </a:r>
          </a:p>
          <a:p>
            <a:pPr lvl="1"/>
            <a:r>
              <a:rPr lang="en-US" sz="2000" dirty="0">
                <a:latin typeface="Times New Roman" panose="02020603050405020304" pitchFamily="18" charset="0"/>
                <a:cs typeface="Times New Roman" panose="02020603050405020304" pitchFamily="18" charset="0"/>
              </a:rPr>
              <a:t>Structure of government (setup)</a:t>
            </a:r>
          </a:p>
          <a:p>
            <a:pPr lvl="1"/>
            <a:r>
              <a:rPr lang="en-US" sz="2000" dirty="0">
                <a:latin typeface="Times New Roman" panose="02020603050405020304" pitchFamily="18" charset="0"/>
                <a:cs typeface="Times New Roman" panose="02020603050405020304" pitchFamily="18" charset="0"/>
              </a:rPr>
              <a:t>Explain why experiences with British Tyranny caused the founders to build a weak decentralized government </a:t>
            </a:r>
          </a:p>
          <a:p>
            <a:pPr lvl="1"/>
            <a:r>
              <a:rPr lang="en-US" sz="2000" dirty="0">
                <a:latin typeface="Times New Roman" panose="02020603050405020304" pitchFamily="18" charset="0"/>
                <a:cs typeface="Times New Roman" panose="02020603050405020304" pitchFamily="18" charset="0"/>
              </a:rPr>
              <a:t>Identify the AOC weaknesses and their side-effects on America during the critical period</a:t>
            </a:r>
          </a:p>
          <a:p>
            <a:pPr marL="0" lvl="1" indent="0">
              <a:buNone/>
            </a:pPr>
            <a:r>
              <a:rPr lang="en-US" sz="2000" dirty="0">
                <a:latin typeface="Times New Roman" panose="02020603050405020304" pitchFamily="18" charset="0"/>
                <a:cs typeface="Times New Roman" panose="02020603050405020304" pitchFamily="18" charset="0"/>
              </a:rPr>
              <a:t>Develop  a medicine advertisement that explains how the AOC was the cure for TYRANNY, but has nasty side-effects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4495800"/>
            <a:ext cx="3733800" cy="2087562"/>
          </a:xfrm>
          <a:prstGeom prst="rect">
            <a:avLst/>
          </a:prstGeom>
          <a:ln>
            <a:solidFill>
              <a:srgbClr val="002060"/>
            </a:solidFill>
          </a:ln>
        </p:spPr>
      </p:pic>
    </p:spTree>
    <p:extLst>
      <p:ext uri="{BB962C8B-B14F-4D97-AF65-F5344CB8AC3E}">
        <p14:creationId xmlns:p14="http://schemas.microsoft.com/office/powerpoint/2010/main" val="33651079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Governing in the Critical Period</a:t>
            </a:r>
          </a:p>
        </p:txBody>
      </p:sp>
      <p:sp>
        <p:nvSpPr>
          <p:cNvPr id="3" name="Content Placeholder 2"/>
          <p:cNvSpPr>
            <a:spLocks noGrp="1"/>
          </p:cNvSpPr>
          <p:nvPr>
            <p:ph idx="1"/>
          </p:nvPr>
        </p:nvSpPr>
        <p:spPr>
          <a:xfrm>
            <a:off x="457200" y="1143000"/>
            <a:ext cx="7239000" cy="4983163"/>
          </a:xfrm>
          <a:solidFill>
            <a:schemeClr val="bg1"/>
          </a:solidFill>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The Articles of Confederation – the response to Tyranny of the British Government </a:t>
            </a:r>
          </a:p>
          <a:p>
            <a:r>
              <a:rPr lang="en-US" sz="2400" dirty="0">
                <a:latin typeface="Times New Roman" panose="02020603050405020304" pitchFamily="18" charset="0"/>
                <a:cs typeface="Times New Roman" panose="02020603050405020304" pitchFamily="18" charset="0"/>
              </a:rPr>
              <a:t>Analyze the Articles of Confederation to determine how it was a setup to prevent the abuse of central government authority (national gov.)</a:t>
            </a:r>
          </a:p>
          <a:p>
            <a:r>
              <a:rPr lang="en-US" sz="2400" dirty="0">
                <a:latin typeface="Times New Roman" panose="02020603050405020304" pitchFamily="18" charset="0"/>
                <a:cs typeface="Times New Roman" panose="02020603050405020304" pitchFamily="18" charset="0"/>
              </a:rPr>
              <a:t>Structure of government: setup of government (Branches, State power vs. national power)</a:t>
            </a:r>
          </a:p>
          <a:p>
            <a:r>
              <a:rPr lang="en-US" sz="2400" dirty="0">
                <a:latin typeface="Times New Roman" panose="02020603050405020304" pitchFamily="18" charset="0"/>
                <a:cs typeface="Times New Roman" panose="02020603050405020304" pitchFamily="18" charset="0"/>
              </a:rPr>
              <a:t>Find an examples of English tyranny that explains why the AOC was an outgrowth of the American Revolution </a:t>
            </a:r>
          </a:p>
          <a:p>
            <a:r>
              <a:rPr lang="en-US" sz="2400" dirty="0">
                <a:latin typeface="Times New Roman" panose="02020603050405020304" pitchFamily="18" charset="0"/>
                <a:cs typeface="Times New Roman" panose="02020603050405020304" pitchFamily="18" charset="0"/>
              </a:rPr>
              <a:t>Identify the Articles of Confederation weaknesses that caused it to fail.</a:t>
            </a:r>
          </a:p>
          <a:p>
            <a:r>
              <a:rPr lang="en-US" sz="2400" dirty="0">
                <a:latin typeface="Times New Roman" panose="02020603050405020304" pitchFamily="18" charset="0"/>
                <a:cs typeface="Times New Roman" panose="02020603050405020304" pitchFamily="18" charset="0"/>
              </a:rPr>
              <a:t>How did specific events and developments at home and abroad create a call to strengthen the Articles of Confederation?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886200"/>
            <a:ext cx="1841500" cy="1981200"/>
          </a:xfrm>
          <a:prstGeom prst="rect">
            <a:avLst/>
          </a:prstGeom>
          <a:ln>
            <a:solidFill>
              <a:srgbClr val="002060"/>
            </a:solidFill>
          </a:ln>
        </p:spPr>
      </p:pic>
    </p:spTree>
    <p:extLst>
      <p:ext uri="{BB962C8B-B14F-4D97-AF65-F5344CB8AC3E}">
        <p14:creationId xmlns:p14="http://schemas.microsoft.com/office/powerpoint/2010/main" val="12465176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b="0" i="0" dirty="0">
              <a:solidFill>
                <a:srgbClr val="2D3B45"/>
              </a:solidFill>
              <a:effectLst/>
              <a:latin typeface="Times" panose="02020603050405020304" pitchFamily="18" charset="0"/>
              <a:cs typeface="Times"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Awakening to the Failures of the AOC </a:t>
            </a:r>
          </a:p>
          <a:p>
            <a:pPr>
              <a:spcBef>
                <a:spcPts val="0"/>
              </a:spcBef>
            </a:pPr>
            <a:r>
              <a:rPr lang="en-US" sz="2000" dirty="0">
                <a:latin typeface="Times New Roman" panose="02020603050405020304" pitchFamily="18" charset="0"/>
                <a:cs typeface="Times New Roman" panose="02020603050405020304" pitchFamily="18" charset="0"/>
              </a:rPr>
              <a:t>Rethinking Government </a:t>
            </a:r>
          </a:p>
          <a:p>
            <a:pPr>
              <a:spcBef>
                <a:spcPts val="0"/>
              </a:spcBef>
            </a:pPr>
            <a:r>
              <a:rPr lang="en-US" sz="2000" dirty="0">
                <a:latin typeface="Times New Roman" panose="02020603050405020304" pitchFamily="18" charset="0"/>
                <a:cs typeface="Times New Roman" panose="02020603050405020304" pitchFamily="18" charset="0"/>
              </a:rPr>
              <a:t>DBQ Poster</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Plans and Compromises (Read pages 123-126)</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Quiz on the American Revolution and French and Indian War – Thursday 10/3</a:t>
            </a:r>
            <a:endParaRPr lang="en-US" dirty="0">
              <a:solidFill>
                <a:srgbClr val="FF0000"/>
              </a:solidFill>
            </a:endParaRPr>
          </a:p>
        </p:txBody>
      </p:sp>
    </p:spTree>
    <p:extLst>
      <p:ext uri="{BB962C8B-B14F-4D97-AF65-F5344CB8AC3E}">
        <p14:creationId xmlns:p14="http://schemas.microsoft.com/office/powerpoint/2010/main" val="12406585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5969"/>
          </a:xfrm>
          <a:solidFill>
            <a:schemeClr val="accent2"/>
          </a:solidFill>
          <a:ln>
            <a:solidFill>
              <a:srgbClr val="002060"/>
            </a:solidFill>
          </a:ln>
        </p:spPr>
        <p:txBody>
          <a:bodyPr/>
          <a:lstStyle/>
          <a:p>
            <a:r>
              <a:rPr lang="en-US" b="1" dirty="0">
                <a:solidFill>
                  <a:schemeClr val="bg1"/>
                </a:solidFill>
                <a:latin typeface="Garamond" panose="02020404030301010803" pitchFamily="18" charset="0"/>
              </a:rPr>
              <a:t>Governing America</a:t>
            </a:r>
          </a:p>
        </p:txBody>
      </p:sp>
      <p:sp>
        <p:nvSpPr>
          <p:cNvPr id="3" name="Content Placeholder 2"/>
          <p:cNvSpPr>
            <a:spLocks noGrp="1"/>
          </p:cNvSpPr>
          <p:nvPr>
            <p:ph idx="1"/>
          </p:nvPr>
        </p:nvSpPr>
        <p:spPr>
          <a:xfrm>
            <a:off x="457200" y="1371600"/>
            <a:ext cx="8229600" cy="4754563"/>
          </a:xfrm>
          <a:solidFill>
            <a:schemeClr val="bg1"/>
          </a:solidFill>
        </p:spPr>
        <p:txBody>
          <a:bodyPr/>
          <a:lstStyle/>
          <a:p>
            <a:pPr lvl="0"/>
            <a:r>
              <a:rPr lang="en-US" sz="2400" dirty="0">
                <a:latin typeface="Times New Roman" panose="02020603050405020304" pitchFamily="18" charset="0"/>
                <a:cs typeface="Times New Roman" panose="02020603050405020304" pitchFamily="18" charset="0"/>
              </a:rPr>
              <a:t>Prompt: </a:t>
            </a:r>
            <a:r>
              <a:rPr lang="en-US" sz="2400" b="0" i="0" dirty="0">
                <a:effectLst/>
                <a:latin typeface="Times" panose="02020603050405020304" pitchFamily="18" charset="0"/>
                <a:cs typeface="Times" panose="02020603050405020304" pitchFamily="18" charset="0"/>
              </a:rPr>
              <a:t>Evaluate the extent to which the ratification of the United States Constitution fostered change in the function of the federal government in the period from 1776 to 1800.</a:t>
            </a:r>
            <a:endParaRPr lang="en-US" sz="2400" dirty="0">
              <a:latin typeface="Times" panose="02020603050405020304" pitchFamily="18" charset="0"/>
              <a:cs typeface="Times" panose="02020603050405020304" pitchFamily="18" charset="0"/>
            </a:endParaRPr>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971800"/>
            <a:ext cx="2037370" cy="371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conservapedia.com/images/0/00/Federal_Superstru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200400"/>
            <a:ext cx="4867275"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23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Ohio River Valley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3352800" cy="52762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191000" y="1523999"/>
            <a:ext cx="4495800" cy="152037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France vs. English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French connector to their empire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English colonization efforts</a:t>
            </a:r>
          </a:p>
        </p:txBody>
      </p:sp>
      <p:sp>
        <p:nvSpPr>
          <p:cNvPr id="8" name="Rectangle 7"/>
          <p:cNvSpPr/>
          <p:nvPr/>
        </p:nvSpPr>
        <p:spPr>
          <a:xfrm>
            <a:off x="4092396" y="3126923"/>
            <a:ext cx="4724400" cy="1143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Colonists: </a:t>
            </a:r>
            <a:r>
              <a:rPr lang="en-US" sz="2400" b="1" u="sng" dirty="0">
                <a:solidFill>
                  <a:srgbClr val="FFFF00"/>
                </a:solidFill>
                <a:latin typeface="Times New Roman" panose="02020603050405020304" pitchFamily="18" charset="0"/>
                <a:cs typeface="Times New Roman" panose="02020603050405020304" pitchFamily="18" charset="0"/>
              </a:rPr>
              <a:t>LAND SPECULTION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 – Ohio Company </a:t>
            </a:r>
            <a:r>
              <a:rPr lang="en-US" sz="2400" b="1" i="1" dirty="0">
                <a:solidFill>
                  <a:schemeClr val="tx1"/>
                </a:solidFill>
                <a:latin typeface="Times New Roman" panose="02020603050405020304" pitchFamily="18" charset="0"/>
                <a:cs typeface="Times New Roman" panose="02020603050405020304" pitchFamily="18" charset="0"/>
              </a:rPr>
              <a:t>(</a:t>
            </a:r>
            <a:r>
              <a:rPr lang="en-US" sz="2400" b="1" i="1" dirty="0">
                <a:solidFill>
                  <a:srgbClr val="FFFF00"/>
                </a:solidFill>
                <a:latin typeface="Times New Roman" panose="02020603050405020304" pitchFamily="18" charset="0"/>
                <a:cs typeface="Times New Roman" panose="02020603050405020304" pitchFamily="18" charset="0"/>
              </a:rPr>
              <a:t>George Washington</a:t>
            </a:r>
            <a:r>
              <a:rPr lang="en-US" sz="2400" b="1" i="1" dirty="0">
                <a:solidFill>
                  <a:schemeClr val="tx1"/>
                </a:solidFill>
                <a:latin typeface="Times New Roman" panose="02020603050405020304" pitchFamily="18" charset="0"/>
                <a:cs typeface="Times New Roman" panose="02020603050405020304" pitchFamily="18" charset="0"/>
              </a:rPr>
              <a:t>)</a:t>
            </a:r>
          </a:p>
        </p:txBody>
      </p:sp>
      <p:sp>
        <p:nvSpPr>
          <p:cNvPr id="9" name="Rectangle 8"/>
          <p:cNvSpPr/>
          <p:nvPr/>
        </p:nvSpPr>
        <p:spPr>
          <a:xfrm>
            <a:off x="4191000" y="4345215"/>
            <a:ext cx="4495800" cy="838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Native Americans</a:t>
            </a:r>
            <a:r>
              <a:rPr lang="en-US" sz="2400" dirty="0">
                <a:solidFill>
                  <a:schemeClr val="bg1"/>
                </a:solidFill>
                <a:latin typeface="Times New Roman" panose="02020603050405020304" pitchFamily="18" charset="0"/>
                <a:cs typeface="Times New Roman" panose="02020603050405020304" pitchFamily="18" charset="0"/>
              </a:rPr>
              <a:t>: </a:t>
            </a:r>
            <a:r>
              <a:rPr lang="en-US" sz="2400" b="1" i="1" dirty="0">
                <a:solidFill>
                  <a:schemeClr val="bg1"/>
                </a:solidFill>
                <a:latin typeface="Times New Roman" panose="02020603050405020304" pitchFamily="18" charset="0"/>
                <a:cs typeface="Times New Roman" panose="02020603050405020304" pitchFamily="18" charset="0"/>
              </a:rPr>
              <a:t>Home –losing land to European colonization</a:t>
            </a:r>
          </a:p>
        </p:txBody>
      </p:sp>
      <p:sp>
        <p:nvSpPr>
          <p:cNvPr id="4" name="Right Arrow 3"/>
          <p:cNvSpPr/>
          <p:nvPr/>
        </p:nvSpPr>
        <p:spPr>
          <a:xfrm rot="10800000">
            <a:off x="3657600" y="1905000"/>
            <a:ext cx="506730" cy="304800"/>
          </a:xfrm>
          <a:prstGeom prst="rightArrow">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3556635" y="3615871"/>
            <a:ext cx="506730" cy="304800"/>
          </a:xfrm>
          <a:prstGeom prst="rightArrow">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3730804" y="4459514"/>
            <a:ext cx="506730" cy="304800"/>
          </a:xfrm>
          <a:prstGeom prst="rightArrow">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53000" y="1032510"/>
            <a:ext cx="3200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Issues</a:t>
            </a:r>
          </a:p>
        </p:txBody>
      </p:sp>
      <p:sp>
        <p:nvSpPr>
          <p:cNvPr id="13" name="Rectangle 12"/>
          <p:cNvSpPr/>
          <p:nvPr/>
        </p:nvSpPr>
        <p:spPr>
          <a:xfrm>
            <a:off x="4568371" y="5410200"/>
            <a:ext cx="39624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1754 French &amp; Indian War</a:t>
            </a:r>
          </a:p>
          <a:p>
            <a:pPr algn="ctr"/>
            <a:r>
              <a:rPr lang="en-US" b="1" dirty="0">
                <a:solidFill>
                  <a:srgbClr val="FF0000"/>
                </a:solidFill>
                <a:latin typeface="Times New Roman" panose="02020603050405020304" pitchFamily="18" charset="0"/>
                <a:cs typeface="Times New Roman" panose="02020603050405020304" pitchFamily="18" charset="0"/>
              </a:rPr>
              <a:t>(War actually declared in 1756) </a:t>
            </a:r>
          </a:p>
        </p:txBody>
      </p:sp>
    </p:spTree>
    <p:extLst>
      <p:ext uri="{BB962C8B-B14F-4D97-AF65-F5344CB8AC3E}">
        <p14:creationId xmlns:p14="http://schemas.microsoft.com/office/powerpoint/2010/main" val="18615220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2C6C-5C92-4436-B6CA-FC0269B04C12}"/>
              </a:ext>
            </a:extLst>
          </p:cNvPr>
          <p:cNvSpPr>
            <a:spLocks noGrp="1"/>
          </p:cNvSpPr>
          <p:nvPr>
            <p:ph type="title"/>
          </p:nvPr>
        </p:nvSpPr>
        <p:spPr>
          <a:xfrm>
            <a:off x="457200" y="274638"/>
            <a:ext cx="8229600" cy="639762"/>
          </a:xfrm>
          <a:solidFill>
            <a:schemeClr val="accent2">
              <a:lumMod val="75000"/>
            </a:schemeClr>
          </a:solidFill>
        </p:spPr>
        <p:txBody>
          <a:bodyPr>
            <a:normAutofit fontScale="90000"/>
          </a:bodyPr>
          <a:lstStyle/>
          <a:p>
            <a:r>
              <a:rPr lang="en-US" dirty="0">
                <a:solidFill>
                  <a:schemeClr val="bg2"/>
                </a:solidFill>
                <a:latin typeface="Baskerville Old Face" panose="02020602080505020303" pitchFamily="18" charset="0"/>
              </a:rPr>
              <a:t>The SHAYSITE’S WARNING</a:t>
            </a:r>
          </a:p>
        </p:txBody>
      </p:sp>
      <p:sp>
        <p:nvSpPr>
          <p:cNvPr id="3" name="Content Placeholder 2">
            <a:extLst>
              <a:ext uri="{FF2B5EF4-FFF2-40B4-BE49-F238E27FC236}">
                <a16:creationId xmlns:a16="http://schemas.microsoft.com/office/drawing/2014/main" id="{8C61E50D-2C8F-406F-8B5F-67B120E92D69}"/>
              </a:ext>
            </a:extLst>
          </p:cNvPr>
          <p:cNvSpPr>
            <a:spLocks noGrp="1"/>
          </p:cNvSpPr>
          <p:nvPr>
            <p:ph idx="1"/>
          </p:nvPr>
        </p:nvSpPr>
        <p:spPr>
          <a:xfrm>
            <a:off x="434898" y="1295400"/>
            <a:ext cx="8229600" cy="4830763"/>
          </a:xfrm>
          <a:solidFill>
            <a:schemeClr val="bg1"/>
          </a:solidFill>
          <a:ln>
            <a:solidFill>
              <a:srgbClr val="002060"/>
            </a:solidFill>
          </a:ln>
        </p:spPr>
        <p:txBody>
          <a:bodyPr>
            <a:normAutofit/>
          </a:bodyPr>
          <a:lstStyle/>
          <a:p>
            <a:r>
              <a:rPr lang="en-US" sz="2400" b="1" dirty="0">
                <a:latin typeface="Baskerville Old Face" panose="02020602080505020303" pitchFamily="18" charset="0"/>
                <a:hlinkClick r:id="rId2"/>
              </a:rPr>
              <a:t>Shay’s Rebellion 1786-1787</a:t>
            </a:r>
            <a:endParaRPr lang="en-US" sz="2400" b="1" dirty="0">
              <a:latin typeface="Baskerville Old Face" panose="02020602080505020303" pitchFamily="18" charset="0"/>
            </a:endParaRPr>
          </a:p>
        </p:txBody>
      </p:sp>
      <p:sp>
        <p:nvSpPr>
          <p:cNvPr id="6" name="Rectangle 5">
            <a:extLst>
              <a:ext uri="{FF2B5EF4-FFF2-40B4-BE49-F238E27FC236}">
                <a16:creationId xmlns:a16="http://schemas.microsoft.com/office/drawing/2014/main" id="{0B204F9F-39FE-4206-9A1A-68BFA3871B41}"/>
              </a:ext>
            </a:extLst>
          </p:cNvPr>
          <p:cNvSpPr/>
          <p:nvPr/>
        </p:nvSpPr>
        <p:spPr>
          <a:xfrm>
            <a:off x="838200" y="4784299"/>
            <a:ext cx="7870902" cy="17210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does Shay’s Rebellion demonstrate that the Articles of Confederation decentralized government has failed?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was Shay’s Rebellion similar to the American Revolution? </a:t>
            </a:r>
          </a:p>
        </p:txBody>
      </p:sp>
      <p:sp>
        <p:nvSpPr>
          <p:cNvPr id="7" name="Rectangle 6">
            <a:extLst>
              <a:ext uri="{FF2B5EF4-FFF2-40B4-BE49-F238E27FC236}">
                <a16:creationId xmlns:a16="http://schemas.microsoft.com/office/drawing/2014/main" id="{8413DDAE-0963-4D9C-BDCD-AA0F6ED8AFC9}"/>
              </a:ext>
            </a:extLst>
          </p:cNvPr>
          <p:cNvSpPr/>
          <p:nvPr/>
        </p:nvSpPr>
        <p:spPr>
          <a:xfrm>
            <a:off x="2667000" y="1752599"/>
            <a:ext cx="5973337" cy="125079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I hold it that a little rebellion now and then is a good thing, and as necessary in the political world as storms in the physical</a:t>
            </a:r>
          </a:p>
          <a:p>
            <a:r>
              <a:rPr lang="en-US" sz="2000" b="1" dirty="0">
                <a:latin typeface="Times New Roman" panose="02020603050405020304" pitchFamily="18" charset="0"/>
                <a:cs typeface="Times New Roman" panose="02020603050405020304" pitchFamily="18" charset="0"/>
              </a:rPr>
              <a:t>    - Thomas Jefferson, 1787</a:t>
            </a:r>
            <a:endParaRPr lang="en-US" sz="2000" dirty="0">
              <a:latin typeface="Times New Roman" panose="02020603050405020304" pitchFamily="18" charset="0"/>
              <a:cs typeface="Times New Roman" panose="02020603050405020304" pitchFamily="18" charset="0"/>
            </a:endParaRPr>
          </a:p>
        </p:txBody>
      </p:sp>
      <p:pic>
        <p:nvPicPr>
          <p:cNvPr id="9" name="Picture 8" descr="A person wearing a hat&#10;&#10;Description automatically generated">
            <a:hlinkClick r:id="rId3"/>
            <a:extLst>
              <a:ext uri="{FF2B5EF4-FFF2-40B4-BE49-F238E27FC236}">
                <a16:creationId xmlns:a16="http://schemas.microsoft.com/office/drawing/2014/main" id="{D64AF462-5A20-4C9E-980E-AAF1AFD31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71" y="2053257"/>
            <a:ext cx="1838325" cy="2486025"/>
          </a:xfrm>
          <a:prstGeom prst="rect">
            <a:avLst/>
          </a:prstGeom>
        </p:spPr>
      </p:pic>
    </p:spTree>
    <p:extLst>
      <p:ext uri="{BB962C8B-B14F-4D97-AF65-F5344CB8AC3E}">
        <p14:creationId xmlns:p14="http://schemas.microsoft.com/office/powerpoint/2010/main" val="37969937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solidFill>
          <a:ln>
            <a:solidFill>
              <a:srgbClr val="002060"/>
            </a:solidFill>
          </a:ln>
        </p:spPr>
        <p:txBody>
          <a:bodyPr/>
          <a:lstStyle/>
          <a:p>
            <a:r>
              <a:rPr lang="en-US" b="1" dirty="0">
                <a:solidFill>
                  <a:schemeClr val="bg1"/>
                </a:solidFill>
                <a:latin typeface="Garamond" panose="02020404030301010803" pitchFamily="18" charset="0"/>
              </a:rPr>
              <a:t>Post Revolution issues</a:t>
            </a:r>
          </a:p>
        </p:txBody>
      </p:sp>
      <p:sp>
        <p:nvSpPr>
          <p:cNvPr id="3" name="Content Placeholder 2"/>
          <p:cNvSpPr>
            <a:spLocks noGrp="1"/>
          </p:cNvSpPr>
          <p:nvPr>
            <p:ph idx="1"/>
          </p:nvPr>
        </p:nvSpPr>
        <p:spPr>
          <a:xfrm>
            <a:off x="457200" y="1143000"/>
            <a:ext cx="8534400" cy="4983163"/>
          </a:xfrm>
          <a:solidFill>
            <a:schemeClr val="bg1"/>
          </a:solidFill>
          <a:ln>
            <a:solidFill>
              <a:srgbClr val="002060"/>
            </a:solidFill>
          </a:ln>
        </p:spPr>
        <p:txBody>
          <a:bodyPr>
            <a:normAutofit/>
          </a:bodyPr>
          <a:lstStyle/>
          <a:p>
            <a:pPr marL="0" indent="0">
              <a:buNone/>
            </a:pPr>
            <a:r>
              <a:rPr lang="en-US" sz="2200" b="1" dirty="0">
                <a:latin typeface="Times New Roman" panose="02020603050405020304" pitchFamily="18" charset="0"/>
                <a:cs typeface="Times New Roman" panose="02020603050405020304" pitchFamily="18" charset="0"/>
              </a:rPr>
              <a:t>The Crisis of the Articles of Confederation</a:t>
            </a:r>
          </a:p>
          <a:p>
            <a:r>
              <a:rPr lang="en-US" sz="2200" b="1" dirty="0">
                <a:solidFill>
                  <a:srgbClr val="FF0000"/>
                </a:solidFill>
                <a:latin typeface="Times New Roman" panose="02020603050405020304" pitchFamily="18" charset="0"/>
                <a:cs typeface="Times New Roman" panose="02020603050405020304" pitchFamily="18" charset="0"/>
              </a:rPr>
              <a:t>Debt</a:t>
            </a:r>
            <a:r>
              <a:rPr lang="en-US" sz="2200" dirty="0">
                <a:latin typeface="Times New Roman" panose="02020603050405020304" pitchFamily="18" charset="0"/>
                <a:cs typeface="Times New Roman" panose="02020603050405020304" pitchFamily="18" charset="0"/>
              </a:rPr>
              <a:t>: America owes </a:t>
            </a:r>
            <a:r>
              <a:rPr lang="en-US" sz="2200" i="1" u="sng" dirty="0">
                <a:solidFill>
                  <a:srgbClr val="FF0000"/>
                </a:solidFill>
                <a:latin typeface="Times New Roman" panose="02020603050405020304" pitchFamily="18" charset="0"/>
                <a:cs typeface="Times New Roman" panose="02020603050405020304" pitchFamily="18" charset="0"/>
              </a:rPr>
              <a:t>$77 Million</a:t>
            </a:r>
            <a:r>
              <a:rPr lang="en-US" sz="2200" dirty="0">
                <a:latin typeface="Times New Roman" panose="02020603050405020304" pitchFamily="18" charset="0"/>
                <a:cs typeface="Times New Roman" panose="02020603050405020304" pitchFamily="18" charset="0"/>
              </a:rPr>
              <a:t> between state and national government (</a:t>
            </a:r>
            <a:r>
              <a:rPr lang="en-US" sz="2200" b="1" u="sng" dirty="0">
                <a:solidFill>
                  <a:srgbClr val="002060"/>
                </a:solidFill>
                <a:latin typeface="Times New Roman" panose="02020603050405020304" pitchFamily="18" charset="0"/>
                <a:cs typeface="Times New Roman" panose="02020603050405020304" pitchFamily="18" charset="0"/>
              </a:rPr>
              <a:t>national gov. cannot tax</a:t>
            </a:r>
            <a:r>
              <a:rPr lang="en-US" sz="2200" dirty="0">
                <a:latin typeface="Times New Roman" panose="02020603050405020304" pitchFamily="18" charset="0"/>
                <a:cs typeface="Times New Roman" panose="02020603050405020304" pitchFamily="18" charset="0"/>
              </a:rPr>
              <a:t>) </a:t>
            </a:r>
          </a:p>
          <a:p>
            <a:r>
              <a:rPr lang="en-US" sz="2200" b="1" dirty="0">
                <a:solidFill>
                  <a:srgbClr val="FF0000"/>
                </a:solidFill>
                <a:latin typeface="Times New Roman" panose="02020603050405020304" pitchFamily="18" charset="0"/>
                <a:cs typeface="Times New Roman" panose="02020603050405020304" pitchFamily="18" charset="0"/>
              </a:rPr>
              <a:t>Shays Rebellion </a:t>
            </a:r>
            <a:r>
              <a:rPr lang="en-US" sz="2200" dirty="0">
                <a:latin typeface="Times New Roman" panose="02020603050405020304" pitchFamily="18" charset="0"/>
                <a:cs typeface="Times New Roman" panose="02020603050405020304" pitchFamily="18" charset="0"/>
              </a:rPr>
              <a:t>1786-1787 (</a:t>
            </a:r>
            <a:r>
              <a:rPr lang="en-US" sz="2200" b="1" dirty="0">
                <a:solidFill>
                  <a:srgbClr val="002060"/>
                </a:solidFill>
                <a:latin typeface="Times New Roman" panose="02020603050405020304" pitchFamily="18" charset="0"/>
                <a:cs typeface="Times New Roman" panose="02020603050405020304" pitchFamily="18" charset="0"/>
              </a:rPr>
              <a:t>no national military in peace time</a:t>
            </a:r>
            <a:r>
              <a:rPr lang="en-US" sz="2200" dirty="0">
                <a:latin typeface="Times New Roman" panose="02020603050405020304" pitchFamily="18" charset="0"/>
                <a:cs typeface="Times New Roman" panose="02020603050405020304" pitchFamily="18" charset="0"/>
              </a:rPr>
              <a:t>)</a:t>
            </a:r>
          </a:p>
          <a:p>
            <a:r>
              <a:rPr lang="en-US" sz="2200" b="1" dirty="0">
                <a:solidFill>
                  <a:srgbClr val="FF0000"/>
                </a:solidFill>
                <a:latin typeface="Times New Roman" panose="02020603050405020304" pitchFamily="18" charset="0"/>
                <a:cs typeface="Times New Roman" panose="02020603050405020304" pitchFamily="18" charset="0"/>
              </a:rPr>
              <a:t>Annapolis Convention </a:t>
            </a:r>
            <a:r>
              <a:rPr lang="en-US" sz="2200" dirty="0">
                <a:latin typeface="Times New Roman" panose="02020603050405020304" pitchFamily="18" charset="0"/>
                <a:cs typeface="Times New Roman" panose="02020603050405020304" pitchFamily="18" charset="0"/>
              </a:rPr>
              <a:t>1786 (</a:t>
            </a:r>
            <a:r>
              <a:rPr lang="en-US" sz="2200" b="1" dirty="0">
                <a:solidFill>
                  <a:srgbClr val="002060"/>
                </a:solidFill>
                <a:latin typeface="Times New Roman" panose="02020603050405020304" pitchFamily="18" charset="0"/>
                <a:cs typeface="Times New Roman" panose="02020603050405020304" pitchFamily="18" charset="0"/>
              </a:rPr>
              <a:t>national gov. cannot regulate interstate commerce, no standard currency, no court system</a:t>
            </a:r>
            <a:r>
              <a:rPr lang="en-US" sz="2200" dirty="0">
                <a:latin typeface="Times New Roman" panose="02020603050405020304" pitchFamily="18" charset="0"/>
                <a:cs typeface="Times New Roman" panose="02020603050405020304" pitchFamily="18" charset="0"/>
              </a:rPr>
              <a:t>)</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330" y="3429000"/>
            <a:ext cx="4572000" cy="253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844143" y="5661140"/>
            <a:ext cx="4114800" cy="609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Ben Franklin’s 1754 cartoon applies to America in 1781-1789</a:t>
            </a:r>
          </a:p>
        </p:txBody>
      </p:sp>
      <p:sp>
        <p:nvSpPr>
          <p:cNvPr id="6" name="Rectangle 5">
            <a:extLst>
              <a:ext uri="{FF2B5EF4-FFF2-40B4-BE49-F238E27FC236}">
                <a16:creationId xmlns:a16="http://schemas.microsoft.com/office/drawing/2014/main" id="{0F6DFA2F-BCCF-F2C5-155D-D686FCBC0314}"/>
              </a:ext>
            </a:extLst>
          </p:cNvPr>
          <p:cNvSpPr/>
          <p:nvPr/>
        </p:nvSpPr>
        <p:spPr>
          <a:xfrm>
            <a:off x="306070" y="3617006"/>
            <a:ext cx="4088130" cy="10668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Constitutional Convention 1787 </a:t>
            </a:r>
            <a:r>
              <a:rPr lang="en-US" sz="2400" dirty="0">
                <a:latin typeface="Times" panose="02020603050405020304" pitchFamily="18" charset="0"/>
                <a:cs typeface="Times" panose="02020603050405020304" pitchFamily="18" charset="0"/>
              </a:rPr>
              <a:t>– Goal edit the Articles of Confederation</a:t>
            </a:r>
          </a:p>
        </p:txBody>
      </p:sp>
      <p:pic>
        <p:nvPicPr>
          <p:cNvPr id="1026" name="Picture 2" descr="Constitutional Convention 1787">
            <a:extLst>
              <a:ext uri="{FF2B5EF4-FFF2-40B4-BE49-F238E27FC236}">
                <a16:creationId xmlns:a16="http://schemas.microsoft.com/office/drawing/2014/main" id="{72362A2F-89BE-F232-E022-FBF182FD6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304" y="444023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F7FB1421-4EBE-667B-EB9B-DDEF48868CFC}"/>
              </a:ext>
            </a:extLst>
          </p:cNvPr>
          <p:cNvSpPr/>
          <p:nvPr/>
        </p:nvSpPr>
        <p:spPr>
          <a:xfrm>
            <a:off x="2895600" y="4419600"/>
            <a:ext cx="2514600" cy="609600"/>
          </a:xfrm>
          <a:prstGeom prst="wedgeEllipseCallout">
            <a:avLst>
              <a:gd name="adj1" fmla="val -41035"/>
              <a:gd name="adj2" fmla="val 45833"/>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We need a new government!</a:t>
            </a:r>
          </a:p>
        </p:txBody>
      </p:sp>
    </p:spTree>
    <p:extLst>
      <p:ext uri="{BB962C8B-B14F-4D97-AF65-F5344CB8AC3E}">
        <p14:creationId xmlns:p14="http://schemas.microsoft.com/office/powerpoint/2010/main" val="12023563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CD8D-13DE-0B5D-B0C3-9D369CC0C396}"/>
              </a:ext>
            </a:extLst>
          </p:cNvPr>
          <p:cNvSpPr>
            <a:spLocks noGrp="1"/>
          </p:cNvSpPr>
          <p:nvPr>
            <p:ph type="title"/>
          </p:nvPr>
        </p:nvSpPr>
        <p:spPr>
          <a:xfrm>
            <a:off x="457200" y="274638"/>
            <a:ext cx="8229600" cy="715962"/>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Governing in the Era of Independence</a:t>
            </a:r>
          </a:p>
        </p:txBody>
      </p:sp>
      <p:sp>
        <p:nvSpPr>
          <p:cNvPr id="3" name="Content Placeholder 2">
            <a:extLst>
              <a:ext uri="{FF2B5EF4-FFF2-40B4-BE49-F238E27FC236}">
                <a16:creationId xmlns:a16="http://schemas.microsoft.com/office/drawing/2014/main" id="{BFD518FE-F8B9-D637-81B0-2E8E4B91F882}"/>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The Power of the State Government </a:t>
            </a:r>
          </a:p>
        </p:txBody>
      </p:sp>
      <p:pic>
        <p:nvPicPr>
          <p:cNvPr id="1026" name="Picture 2" descr="North Carolina State Flag - North Carolina State Commercial Grade Nylon Flag,  Made in the USA – Evangeline Specialties">
            <a:extLst>
              <a:ext uri="{FF2B5EF4-FFF2-40B4-BE49-F238E27FC236}">
                <a16:creationId xmlns:a16="http://schemas.microsoft.com/office/drawing/2014/main" id="{BA14F93E-9468-0C21-77DB-4D5859E39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90311"/>
            <a:ext cx="42672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FC611D-BBDD-FB1E-E4D9-67B6872A0FE7}"/>
              </a:ext>
            </a:extLst>
          </p:cNvPr>
          <p:cNvSpPr/>
          <p:nvPr/>
        </p:nvSpPr>
        <p:spPr>
          <a:xfrm>
            <a:off x="4648200" y="1600200"/>
            <a:ext cx="3505200" cy="7404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Mecklenburg Declaration of Independence - 1775</a:t>
            </a:r>
          </a:p>
        </p:txBody>
      </p:sp>
      <p:sp>
        <p:nvSpPr>
          <p:cNvPr id="5" name="Arrow: Down 4">
            <a:extLst>
              <a:ext uri="{FF2B5EF4-FFF2-40B4-BE49-F238E27FC236}">
                <a16:creationId xmlns:a16="http://schemas.microsoft.com/office/drawing/2014/main" id="{44ABC7BE-A4AC-5E04-FCCF-38FA603CB629}"/>
              </a:ext>
            </a:extLst>
          </p:cNvPr>
          <p:cNvSpPr/>
          <p:nvPr/>
        </p:nvSpPr>
        <p:spPr>
          <a:xfrm>
            <a:off x="4953000" y="2133600"/>
            <a:ext cx="381000" cy="4572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E94B53-85F2-03B2-9F65-BB0858098E58}"/>
              </a:ext>
            </a:extLst>
          </p:cNvPr>
          <p:cNvSpPr/>
          <p:nvPr/>
        </p:nvSpPr>
        <p:spPr>
          <a:xfrm>
            <a:off x="4658139" y="3907735"/>
            <a:ext cx="3505200" cy="5118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50405020304" pitchFamily="18" charset="0"/>
                <a:cs typeface="Times" panose="02020603050405020304" pitchFamily="18" charset="0"/>
              </a:rPr>
              <a:t>Halifax Resolves - 1776</a:t>
            </a:r>
          </a:p>
        </p:txBody>
      </p:sp>
      <p:sp>
        <p:nvSpPr>
          <p:cNvPr id="7" name="Arrow: Down 6">
            <a:extLst>
              <a:ext uri="{FF2B5EF4-FFF2-40B4-BE49-F238E27FC236}">
                <a16:creationId xmlns:a16="http://schemas.microsoft.com/office/drawing/2014/main" id="{6E6878C0-9B81-2F96-9E5B-5AAC456F2370}"/>
              </a:ext>
            </a:extLst>
          </p:cNvPr>
          <p:cNvSpPr/>
          <p:nvPr/>
        </p:nvSpPr>
        <p:spPr>
          <a:xfrm rot="10800000">
            <a:off x="4808883" y="3651387"/>
            <a:ext cx="381000" cy="4572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E9B05A-FD16-A0F0-FEC0-1552A0EAAF09}"/>
              </a:ext>
            </a:extLst>
          </p:cNvPr>
          <p:cNvSpPr/>
          <p:nvPr/>
        </p:nvSpPr>
        <p:spPr>
          <a:xfrm>
            <a:off x="228600" y="1828799"/>
            <a:ext cx="3886200" cy="4525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Commonalities of State Government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Forming their Constitution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Debate liberty vs. security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Creation of Bills of Rights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Establish separation of powers (3 Branches)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Voting qualifications – white, male, property owners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Govern by elites (Wealth rule)</a:t>
            </a:r>
          </a:p>
        </p:txBody>
      </p:sp>
      <p:sp>
        <p:nvSpPr>
          <p:cNvPr id="9" name="Rectangle 8">
            <a:extLst>
              <a:ext uri="{FF2B5EF4-FFF2-40B4-BE49-F238E27FC236}">
                <a16:creationId xmlns:a16="http://schemas.microsoft.com/office/drawing/2014/main" id="{992A08FE-7E06-3DB7-73F5-5AB8A1B5D81A}"/>
              </a:ext>
            </a:extLst>
          </p:cNvPr>
          <p:cNvSpPr/>
          <p:nvPr/>
        </p:nvSpPr>
        <p:spPr>
          <a:xfrm>
            <a:off x="3810000" y="4724400"/>
            <a:ext cx="5105400" cy="7159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does the Enlightenment influence the creation of state governments? </a:t>
            </a:r>
          </a:p>
        </p:txBody>
      </p:sp>
    </p:spTree>
    <p:extLst>
      <p:ext uri="{BB962C8B-B14F-4D97-AF65-F5344CB8AC3E}">
        <p14:creationId xmlns:p14="http://schemas.microsoft.com/office/powerpoint/2010/main" val="35265856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D292-54BF-CF05-ECFE-D458DEC2CE1B}"/>
              </a:ext>
            </a:extLst>
          </p:cNvPr>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F8E2C26C-F6D9-D866-5C7F-F1528150F156}"/>
              </a:ext>
            </a:extLst>
          </p:cNvPr>
          <p:cNvSpPr>
            <a:spLocks noGrp="1"/>
          </p:cNvSpPr>
          <p:nvPr>
            <p:ph idx="1"/>
          </p:nvPr>
        </p:nvSpPr>
        <p:spPr>
          <a:xfrm>
            <a:off x="457200" y="1143000"/>
            <a:ext cx="8229600" cy="4983163"/>
          </a:xfrm>
          <a:solidFill>
            <a:schemeClr val="bg1"/>
          </a:solidFill>
        </p:spPr>
        <p:txBody>
          <a:bodyPr>
            <a:normAutofit fontScale="77500" lnSpcReduction="20000"/>
          </a:bodyPr>
          <a:lstStyle/>
          <a:p>
            <a:r>
              <a:rPr lang="en-US" dirty="0">
                <a:latin typeface="Times" panose="02020603050405020304" pitchFamily="18" charset="0"/>
                <a:cs typeface="Times" panose="02020603050405020304" pitchFamily="18" charset="0"/>
              </a:rPr>
              <a:t>Title – American Revolution DBQ</a:t>
            </a:r>
          </a:p>
          <a:p>
            <a:r>
              <a:rPr lang="en-US" dirty="0">
                <a:latin typeface="Times" panose="02020603050405020304" pitchFamily="18" charset="0"/>
                <a:cs typeface="Times" panose="02020603050405020304" pitchFamily="18" charset="0"/>
              </a:rPr>
              <a:t>Write Historic Contextualization</a:t>
            </a:r>
          </a:p>
          <a:p>
            <a:r>
              <a:rPr lang="en-US" dirty="0">
                <a:latin typeface="Times" panose="02020603050405020304" pitchFamily="18" charset="0"/>
                <a:cs typeface="Times" panose="02020603050405020304" pitchFamily="18" charset="0"/>
              </a:rPr>
              <a:t>Cut out and organize the documents </a:t>
            </a:r>
          </a:p>
          <a:p>
            <a:pPr lvl="1"/>
            <a:r>
              <a:rPr lang="en-US" dirty="0">
                <a:latin typeface="Times" panose="02020603050405020304" pitchFamily="18" charset="0"/>
                <a:cs typeface="Times" panose="02020603050405020304" pitchFamily="18" charset="0"/>
              </a:rPr>
              <a:t>Underneath document: explain how the document answers the prompt</a:t>
            </a:r>
          </a:p>
          <a:p>
            <a:pPr lvl="1"/>
            <a:r>
              <a:rPr lang="en-US" dirty="0">
                <a:latin typeface="Times" panose="02020603050405020304" pitchFamily="18" charset="0"/>
                <a:cs typeface="Times" panose="02020603050405020304" pitchFamily="18" charset="0"/>
              </a:rPr>
              <a:t>For 4 of the documents complete a HIPP analysis for one letter (i.e. H, I, P or P) </a:t>
            </a:r>
          </a:p>
          <a:p>
            <a:pPr lvl="1"/>
            <a:r>
              <a:rPr lang="en-US" dirty="0">
                <a:latin typeface="Times" panose="02020603050405020304" pitchFamily="18" charset="0"/>
                <a:cs typeface="Times" panose="02020603050405020304" pitchFamily="18" charset="0"/>
              </a:rPr>
              <a:t>For each of the document highlight an additional piece of evidence (not stated in the document) and explain how it answer the prompt</a:t>
            </a:r>
          </a:p>
          <a:p>
            <a:r>
              <a:rPr lang="en-US" dirty="0">
                <a:latin typeface="Times" panose="02020603050405020304" pitchFamily="18" charset="0"/>
                <a:cs typeface="Times" panose="02020603050405020304" pitchFamily="18" charset="0"/>
              </a:rPr>
              <a:t>Attach your brainstorm and outline to the poster</a:t>
            </a:r>
          </a:p>
          <a:p>
            <a:r>
              <a:rPr lang="en-US" dirty="0">
                <a:latin typeface="Times" panose="02020603050405020304" pitchFamily="18" charset="0"/>
                <a:cs typeface="Times" panose="02020603050405020304" pitchFamily="18" charset="0"/>
              </a:rPr>
              <a:t>Thesis at the bottom of the poster </a:t>
            </a:r>
          </a:p>
          <a:p>
            <a:r>
              <a:rPr lang="en-US" dirty="0">
                <a:latin typeface="Times" panose="02020603050405020304" pitchFamily="18" charset="0"/>
                <a:cs typeface="Times" panose="02020603050405020304" pitchFamily="18" charset="0"/>
              </a:rPr>
              <a:t>Make sure all group members are written on the back of the document</a:t>
            </a:r>
          </a:p>
        </p:txBody>
      </p:sp>
    </p:spTree>
    <p:extLst>
      <p:ext uri="{BB962C8B-B14F-4D97-AF65-F5344CB8AC3E}">
        <p14:creationId xmlns:p14="http://schemas.microsoft.com/office/powerpoint/2010/main" val="4959562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11C5-17F3-E399-CF4F-DB804E08A1B7}"/>
              </a:ext>
            </a:extLst>
          </p:cNvPr>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Constitutional Scavenger Hunt</a:t>
            </a:r>
          </a:p>
        </p:txBody>
      </p:sp>
      <p:sp>
        <p:nvSpPr>
          <p:cNvPr id="3" name="Content Placeholder 2">
            <a:extLst>
              <a:ext uri="{FF2B5EF4-FFF2-40B4-BE49-F238E27FC236}">
                <a16:creationId xmlns:a16="http://schemas.microsoft.com/office/drawing/2014/main" id="{E0EACDF8-E6DE-9DE2-9D48-68B6B5286E3A}"/>
              </a:ext>
            </a:extLst>
          </p:cNvPr>
          <p:cNvSpPr>
            <a:spLocks noGrp="1"/>
          </p:cNvSpPr>
          <p:nvPr>
            <p:ph idx="1"/>
          </p:nvPr>
        </p:nvSpPr>
        <p:spPr>
          <a:xfrm>
            <a:off x="457200" y="1295400"/>
            <a:ext cx="8229600" cy="4830763"/>
          </a:xfrm>
          <a:solidFill>
            <a:schemeClr val="bg1"/>
          </a:solidFill>
        </p:spPr>
        <p:txBody>
          <a:bodyPr>
            <a:normAutofit/>
          </a:bodyPr>
          <a:lstStyle/>
          <a:p>
            <a:r>
              <a:rPr lang="en-US" sz="2400" b="1" dirty="0">
                <a:solidFill>
                  <a:srgbClr val="002060"/>
                </a:solidFill>
                <a:latin typeface="Times" panose="02020603050405020304" pitchFamily="18" charset="0"/>
                <a:cs typeface="Times" panose="02020603050405020304" pitchFamily="18" charset="0"/>
              </a:rPr>
              <a:t>U.S. Constitution (September 17, 1787)</a:t>
            </a:r>
          </a:p>
        </p:txBody>
      </p:sp>
      <p:pic>
        <p:nvPicPr>
          <p:cNvPr id="1026" name="Picture 2" descr="Benjamin Franklin (1706-90) available as Framed Prints, Photos, Wall Art  and Photo Gifts">
            <a:extLst>
              <a:ext uri="{FF2B5EF4-FFF2-40B4-BE49-F238E27FC236}">
                <a16:creationId xmlns:a16="http://schemas.microsoft.com/office/drawing/2014/main" id="{03C7F849-48AE-CCBF-7C40-C1F8EA213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1914525" cy="239077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EA7BB6E2-EAF8-E6DA-28A9-0164B99917C6}"/>
              </a:ext>
            </a:extLst>
          </p:cNvPr>
          <p:cNvSpPr/>
          <p:nvPr/>
        </p:nvSpPr>
        <p:spPr>
          <a:xfrm>
            <a:off x="1752600" y="1752600"/>
            <a:ext cx="3048000" cy="990600"/>
          </a:xfrm>
          <a:prstGeom prst="wedgeEllipseCallout">
            <a:avLst>
              <a:gd name="adj1" fmla="val -53141"/>
              <a:gd name="adj2" fmla="val 653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“It’s a REPUBLIC, if you can keep it!”</a:t>
            </a:r>
          </a:p>
        </p:txBody>
      </p:sp>
      <p:pic>
        <p:nvPicPr>
          <p:cNvPr id="1028" name="Picture 4" descr="On Constitution Day, honor our chief governing document as one of history's  highest political achievements | Fox News">
            <a:extLst>
              <a:ext uri="{FF2B5EF4-FFF2-40B4-BE49-F238E27FC236}">
                <a16:creationId xmlns:a16="http://schemas.microsoft.com/office/drawing/2014/main" id="{ADA60E04-A769-EB3F-2962-618161307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79563"/>
            <a:ext cx="3733800" cy="417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3635BF-7D3B-646E-F169-4AEDBA280354}"/>
              </a:ext>
            </a:extLst>
          </p:cNvPr>
          <p:cNvSpPr/>
          <p:nvPr/>
        </p:nvSpPr>
        <p:spPr>
          <a:xfrm>
            <a:off x="190500" y="4373563"/>
            <a:ext cx="48006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Utilize the Interactive Constitution from the U.S. Constitution Center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Evaluate the choices the founding fathers made in creation of a new social contract</a:t>
            </a:r>
          </a:p>
        </p:txBody>
      </p:sp>
    </p:spTree>
    <p:extLst>
      <p:ext uri="{BB962C8B-B14F-4D97-AF65-F5344CB8AC3E}">
        <p14:creationId xmlns:p14="http://schemas.microsoft.com/office/powerpoint/2010/main" val="11883879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11C5-17F3-E399-CF4F-DB804E08A1B7}"/>
              </a:ext>
            </a:extLst>
          </p:cNvPr>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Evaluating Parts of the Constitution</a:t>
            </a:r>
          </a:p>
        </p:txBody>
      </p:sp>
      <p:sp>
        <p:nvSpPr>
          <p:cNvPr id="3" name="Content Placeholder 2">
            <a:extLst>
              <a:ext uri="{FF2B5EF4-FFF2-40B4-BE49-F238E27FC236}">
                <a16:creationId xmlns:a16="http://schemas.microsoft.com/office/drawing/2014/main" id="{E0EACDF8-E6DE-9DE2-9D48-68B6B5286E3A}"/>
              </a:ext>
            </a:extLst>
          </p:cNvPr>
          <p:cNvSpPr>
            <a:spLocks noGrp="1"/>
          </p:cNvSpPr>
          <p:nvPr>
            <p:ph idx="1"/>
          </p:nvPr>
        </p:nvSpPr>
        <p:spPr>
          <a:xfrm>
            <a:off x="457200" y="1295400"/>
            <a:ext cx="8229600" cy="4830763"/>
          </a:xfrm>
          <a:solidFill>
            <a:schemeClr val="bg1"/>
          </a:solidFill>
        </p:spPr>
        <p:txBody>
          <a:bodyPr>
            <a:normAutofit/>
          </a:bodyPr>
          <a:lstStyle/>
          <a:p>
            <a:r>
              <a:rPr lang="en-US" sz="2400" b="1" dirty="0">
                <a:solidFill>
                  <a:srgbClr val="002060"/>
                </a:solidFill>
                <a:latin typeface="Times" panose="02020603050405020304" pitchFamily="18" charset="0"/>
                <a:cs typeface="Times" panose="02020603050405020304" pitchFamily="18" charset="0"/>
              </a:rPr>
              <a:t>U.S. Constitution (September 17, 1787)</a:t>
            </a:r>
          </a:p>
        </p:txBody>
      </p:sp>
      <p:sp>
        <p:nvSpPr>
          <p:cNvPr id="5" name="Rectangle 4">
            <a:extLst>
              <a:ext uri="{FF2B5EF4-FFF2-40B4-BE49-F238E27FC236}">
                <a16:creationId xmlns:a16="http://schemas.microsoft.com/office/drawing/2014/main" id="{1C3635BF-7D3B-646E-F169-4AEDBA280354}"/>
              </a:ext>
            </a:extLst>
          </p:cNvPr>
          <p:cNvSpPr/>
          <p:nvPr/>
        </p:nvSpPr>
        <p:spPr>
          <a:xfrm>
            <a:off x="914400" y="1881980"/>
            <a:ext cx="8077200" cy="36806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457200" indent="-457200">
              <a:buFont typeface="+mj-lt"/>
              <a:buAutoNum type="arabicPeriod"/>
            </a:pPr>
            <a:r>
              <a:rPr lang="en-US" sz="2400" dirty="0">
                <a:latin typeface="Times" panose="02020603050405020304" pitchFamily="18" charset="0"/>
                <a:cs typeface="Times" panose="02020603050405020304" pitchFamily="18" charset="0"/>
              </a:rPr>
              <a:t>Explain THREE ways the U.S. Constitution repaired issues of the Articles of Confederation. </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ONE way that the U.S. Constitution is different from the unitary government (King &amp; Parliament) of the British.</a:t>
            </a:r>
          </a:p>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how the </a:t>
            </a:r>
            <a:r>
              <a:rPr lang="en-US" sz="2400" b="1" u="sng" dirty="0">
                <a:latin typeface="Times" panose="02020603050405020304" pitchFamily="18" charset="0"/>
                <a:cs typeface="Times" panose="02020603050405020304" pitchFamily="18" charset="0"/>
              </a:rPr>
              <a:t>original U.S. Constitution </a:t>
            </a:r>
            <a:r>
              <a:rPr lang="en-US" sz="2400" dirty="0">
                <a:latin typeface="Times" panose="02020603050405020304" pitchFamily="18" charset="0"/>
                <a:cs typeface="Times" panose="02020603050405020304" pitchFamily="18" charset="0"/>
              </a:rPr>
              <a:t>upholds the following core value.</a:t>
            </a:r>
          </a:p>
          <a:p>
            <a:pPr marL="801688"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Popular Sovereignty </a:t>
            </a:r>
          </a:p>
        </p:txBody>
      </p:sp>
      <p:pic>
        <p:nvPicPr>
          <p:cNvPr id="2050" name="Picture 2" descr="The U.S. Constitution and Immigration">
            <a:extLst>
              <a:ext uri="{FF2B5EF4-FFF2-40B4-BE49-F238E27FC236}">
                <a16:creationId xmlns:a16="http://schemas.microsoft.com/office/drawing/2014/main" id="{3158E24F-6596-AD58-4281-468C57ECF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539455"/>
            <a:ext cx="2971800" cy="217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9322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5">
              <a:lumMod val="60000"/>
              <a:lumOff val="40000"/>
            </a:schemeClr>
          </a:solidFill>
        </p:spPr>
        <p:txBody>
          <a:bodyPr>
            <a:normAutofit fontScale="90000"/>
          </a:bodyPr>
          <a:lstStyle/>
          <a:p>
            <a:r>
              <a:rPr lang="en-US" dirty="0">
                <a:latin typeface="Garamond" panose="02020404030301010803" pitchFamily="18" charset="0"/>
              </a:rPr>
              <a:t>Temperament of America</a:t>
            </a:r>
          </a:p>
        </p:txBody>
      </p:sp>
      <p:sp>
        <p:nvSpPr>
          <p:cNvPr id="3" name="Content Placeholder 2"/>
          <p:cNvSpPr>
            <a:spLocks noGrp="1"/>
          </p:cNvSpPr>
          <p:nvPr>
            <p:ph idx="1"/>
          </p:nvPr>
        </p:nvSpPr>
        <p:spPr>
          <a:xfrm>
            <a:off x="457200" y="1143000"/>
            <a:ext cx="8229600" cy="4983163"/>
          </a:xfrm>
          <a:solidFill>
            <a:schemeClr val="bg1"/>
          </a:solidFill>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Critical Period 1781-1800</a:t>
            </a:r>
          </a:p>
          <a:p>
            <a:r>
              <a:rPr lang="en-US" sz="2400" dirty="0">
                <a:latin typeface="Times New Roman" panose="02020603050405020304" pitchFamily="18" charset="0"/>
                <a:cs typeface="Times New Roman" panose="02020603050405020304" pitchFamily="18" charset="0"/>
              </a:rPr>
              <a:t>Analyze the Jefferson’s view of Shay’s Rebellion and the plans to revise the Articles of Confederation</a:t>
            </a:r>
          </a:p>
          <a:p>
            <a:r>
              <a:rPr lang="en-US" sz="2400" dirty="0">
                <a:latin typeface="Times New Roman" panose="02020603050405020304" pitchFamily="18" charset="0"/>
                <a:cs typeface="Times New Roman" panose="02020603050405020304" pitchFamily="18" charset="0"/>
              </a:rPr>
              <a:t>Things to Remember</a:t>
            </a:r>
          </a:p>
          <a:p>
            <a:pPr lvl="1"/>
            <a:r>
              <a:rPr lang="en-US" sz="2400" dirty="0">
                <a:latin typeface="Times New Roman" panose="02020603050405020304" pitchFamily="18" charset="0"/>
                <a:cs typeface="Times New Roman" panose="02020603050405020304" pitchFamily="18" charset="0"/>
              </a:rPr>
              <a:t>Events that happened in the Critical Period 1781-1787</a:t>
            </a:r>
          </a:p>
          <a:p>
            <a:pPr lvl="1"/>
            <a:r>
              <a:rPr lang="en-US" sz="2400" dirty="0">
                <a:latin typeface="Times New Roman" panose="02020603050405020304" pitchFamily="18" charset="0"/>
                <a:cs typeface="Times New Roman" panose="02020603050405020304" pitchFamily="18" charset="0"/>
              </a:rPr>
              <a:t>Arguments made during the Revolutionary Period about self government </a:t>
            </a:r>
          </a:p>
          <a:p>
            <a:pPr lvl="1"/>
            <a:endParaRPr lang="en-US" sz="1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28731B-D796-A64C-B513-2B830D18D84F}"/>
              </a:ext>
            </a:extLst>
          </p:cNvPr>
          <p:cNvPicPr>
            <a:picLocks noChangeAspect="1"/>
          </p:cNvPicPr>
          <p:nvPr/>
        </p:nvPicPr>
        <p:blipFill>
          <a:blip r:embed="rId2"/>
          <a:stretch>
            <a:fillRect/>
          </a:stretch>
        </p:blipFill>
        <p:spPr>
          <a:xfrm>
            <a:off x="1143000" y="4127500"/>
            <a:ext cx="2362200" cy="2263366"/>
          </a:xfrm>
          <a:prstGeom prst="rect">
            <a:avLst/>
          </a:prstGeom>
        </p:spPr>
      </p:pic>
      <p:sp>
        <p:nvSpPr>
          <p:cNvPr id="6" name="Oval Callout 5">
            <a:extLst>
              <a:ext uri="{FF2B5EF4-FFF2-40B4-BE49-F238E27FC236}">
                <a16:creationId xmlns:a16="http://schemas.microsoft.com/office/drawing/2014/main" id="{064FAB8A-DAD3-094B-AE71-6C23FD2BB56E}"/>
              </a:ext>
            </a:extLst>
          </p:cNvPr>
          <p:cNvSpPr/>
          <p:nvPr/>
        </p:nvSpPr>
        <p:spPr>
          <a:xfrm>
            <a:off x="2971800" y="3989183"/>
            <a:ext cx="4267200" cy="1282700"/>
          </a:xfrm>
          <a:prstGeom prst="wedgeEllipseCallout">
            <a:avLst>
              <a:gd name="adj1" fmla="val -65888"/>
              <a:gd name="adj2" fmla="val 462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Times" pitchFamily="2" charset="0"/>
              </a:rPr>
              <a:t>We hold theses truths to be self-evident . . . That to secure these rights, Governments are instituted among Men</a:t>
            </a:r>
          </a:p>
        </p:txBody>
      </p:sp>
    </p:spTree>
    <p:extLst>
      <p:ext uri="{BB962C8B-B14F-4D97-AF65-F5344CB8AC3E}">
        <p14:creationId xmlns:p14="http://schemas.microsoft.com/office/powerpoint/2010/main" val="23777326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b="0" i="0" dirty="0">
              <a:solidFill>
                <a:srgbClr val="2D3B45"/>
              </a:solidFill>
              <a:effectLst/>
              <a:latin typeface="Times" panose="02020603050405020304" pitchFamily="18" charset="0"/>
              <a:cs typeface="Times"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Let’s Make A Deal </a:t>
            </a:r>
          </a:p>
          <a:p>
            <a:pPr>
              <a:spcBef>
                <a:spcPts val="0"/>
              </a:spcBef>
            </a:pPr>
            <a:r>
              <a:rPr lang="en-US" sz="2000" dirty="0">
                <a:latin typeface="Times New Roman" panose="02020603050405020304" pitchFamily="18" charset="0"/>
                <a:cs typeface="Times New Roman" panose="02020603050405020304" pitchFamily="18" charset="0"/>
              </a:rPr>
              <a:t>Building a Constitution </a:t>
            </a:r>
          </a:p>
          <a:p>
            <a:pPr>
              <a:spcBef>
                <a:spcPts val="0"/>
              </a:spcBef>
            </a:pPr>
            <a:r>
              <a:rPr lang="en-US" sz="2000" dirty="0">
                <a:latin typeface="Times New Roman" panose="02020603050405020304" pitchFamily="18" charset="0"/>
                <a:cs typeface="Times New Roman" panose="02020603050405020304" pitchFamily="18" charset="0"/>
              </a:rPr>
              <a:t>Ratification Rap Battle</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Study For Revolutionary Period Quiz </a:t>
            </a:r>
            <a:endParaRPr lang="en-US" dirty="0">
              <a:solidFill>
                <a:srgbClr val="FF0000"/>
              </a:solidFill>
            </a:endParaRPr>
          </a:p>
        </p:txBody>
      </p:sp>
    </p:spTree>
    <p:extLst>
      <p:ext uri="{BB962C8B-B14F-4D97-AF65-F5344CB8AC3E}">
        <p14:creationId xmlns:p14="http://schemas.microsoft.com/office/powerpoint/2010/main" val="4530841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solidFill>
          <a:ln>
            <a:solidFill>
              <a:schemeClr val="tx1"/>
            </a:solidFill>
          </a:ln>
        </p:spPr>
        <p:txBody>
          <a:bodyPr>
            <a:normAutofit fontScale="90000"/>
          </a:bodyPr>
          <a:lstStyle/>
          <a:p>
            <a:r>
              <a:rPr lang="en-US" b="1" dirty="0">
                <a:solidFill>
                  <a:schemeClr val="bg1"/>
                </a:solidFill>
                <a:latin typeface="Garamond" panose="02020404030301010803" pitchFamily="18" charset="0"/>
              </a:rPr>
              <a:t>Let’s Make a Deal </a:t>
            </a:r>
          </a:p>
        </p:txBody>
      </p:sp>
      <p:sp>
        <p:nvSpPr>
          <p:cNvPr id="3" name="Content Placeholder 2"/>
          <p:cNvSpPr>
            <a:spLocks noGrp="1"/>
          </p:cNvSpPr>
          <p:nvPr>
            <p:ph idx="1"/>
          </p:nvPr>
        </p:nvSpPr>
        <p:spPr>
          <a:xfrm>
            <a:off x="457200" y="1219200"/>
            <a:ext cx="8229600" cy="4906963"/>
          </a:xfrm>
          <a:solidFill>
            <a:schemeClr val="bg1"/>
          </a:solidFill>
          <a:ln>
            <a:solidFill>
              <a:schemeClr val="accent1"/>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Explain ONE factor that led to Founder’s to hold a Constitutional Convention.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Identify a compromise and explain how it balanced competing interest in the design of the U.S. Constitution in one of the following areas</a:t>
            </a:r>
          </a:p>
          <a:p>
            <a:pPr marL="914400"/>
            <a:r>
              <a:rPr lang="en-US" sz="2400" dirty="0">
                <a:latin typeface="Times New Roman" panose="02020603050405020304" pitchFamily="18" charset="0"/>
                <a:cs typeface="Times New Roman" panose="02020603050405020304" pitchFamily="18" charset="0"/>
              </a:rPr>
              <a:t>Representation </a:t>
            </a:r>
          </a:p>
          <a:p>
            <a:pPr marL="914400"/>
            <a:r>
              <a:rPr lang="en-US" sz="2400" dirty="0">
                <a:latin typeface="Times New Roman" panose="02020603050405020304" pitchFamily="18" charset="0"/>
                <a:cs typeface="Times New Roman" panose="02020603050405020304" pitchFamily="18" charset="0"/>
              </a:rPr>
              <a:t>Sectional differences </a:t>
            </a:r>
          </a:p>
          <a:p>
            <a:pPr marL="914400"/>
            <a:r>
              <a:rPr lang="en-US" sz="2400" dirty="0">
                <a:latin typeface="Times New Roman" panose="02020603050405020304" pitchFamily="18" charset="0"/>
                <a:cs typeface="Times New Roman" panose="02020603050405020304" pitchFamily="18" charset="0"/>
              </a:rPr>
              <a:t>Trade</a:t>
            </a:r>
          </a:p>
          <a:p>
            <a:pPr marL="914400"/>
            <a:r>
              <a:rPr lang="en-US" sz="2400" dirty="0">
                <a:latin typeface="Times New Roman" panose="02020603050405020304" pitchFamily="18" charset="0"/>
                <a:cs typeface="Times New Roman" panose="02020603050405020304" pitchFamily="18" charset="0"/>
              </a:rPr>
              <a:t>Voice of the people in </a:t>
            </a:r>
          </a:p>
          <a:p>
            <a:pPr marL="571500" indent="0">
              <a:buNone/>
            </a:pPr>
            <a:r>
              <a:rPr lang="en-US" sz="2400" dirty="0">
                <a:latin typeface="Times New Roman" panose="02020603050405020304" pitchFamily="18" charset="0"/>
                <a:cs typeface="Times New Roman" panose="02020603050405020304" pitchFamily="18" charset="0"/>
              </a:rPr>
              <a:t>     government </a:t>
            </a:r>
          </a:p>
        </p:txBody>
      </p:sp>
      <p:pic>
        <p:nvPicPr>
          <p:cNvPr id="5122" name="Picture 2" descr="The Constitutional Convention (LLPH) - Bill of Rights Institute">
            <a:extLst>
              <a:ext uri="{FF2B5EF4-FFF2-40B4-BE49-F238E27FC236}">
                <a16:creationId xmlns:a16="http://schemas.microsoft.com/office/drawing/2014/main" id="{C76AD650-7FEE-6B61-5837-88F9BEA8D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24200"/>
            <a:ext cx="3962400" cy="345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931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1714-C0C9-4EFB-BDEB-18A15EFFEC57}"/>
              </a:ext>
            </a:extLst>
          </p:cNvPr>
          <p:cNvSpPr>
            <a:spLocks noGrp="1"/>
          </p:cNvSpPr>
          <p:nvPr>
            <p:ph type="title"/>
          </p:nvPr>
        </p:nvSpPr>
        <p:spPr>
          <a:xfrm>
            <a:off x="486508" y="198437"/>
            <a:ext cx="8229600" cy="639763"/>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A Convention for the AOC</a:t>
            </a:r>
          </a:p>
        </p:txBody>
      </p:sp>
      <p:sp>
        <p:nvSpPr>
          <p:cNvPr id="3" name="Content Placeholder 2">
            <a:extLst>
              <a:ext uri="{FF2B5EF4-FFF2-40B4-BE49-F238E27FC236}">
                <a16:creationId xmlns:a16="http://schemas.microsoft.com/office/drawing/2014/main" id="{18C1480B-A7B5-472C-9621-7472F6256B3A}"/>
              </a:ext>
            </a:extLst>
          </p:cNvPr>
          <p:cNvSpPr>
            <a:spLocks noGrp="1"/>
          </p:cNvSpPr>
          <p:nvPr>
            <p:ph idx="1"/>
          </p:nvPr>
        </p:nvSpPr>
        <p:spPr>
          <a:xfrm>
            <a:off x="457200" y="1143000"/>
            <a:ext cx="8229600" cy="4983163"/>
          </a:xfrm>
          <a:solidFill>
            <a:schemeClr val="bg1"/>
          </a:solidFill>
          <a:ln>
            <a:solidFill>
              <a:srgbClr val="002060"/>
            </a:solidFill>
          </a:ln>
        </p:spPr>
        <p:txBody>
          <a:bodyPr>
            <a:normAutofit lnSpcReduction="10000"/>
          </a:bodyPr>
          <a:lstStyle/>
          <a:p>
            <a:pPr>
              <a:spcBef>
                <a:spcPts val="0"/>
              </a:spcBef>
            </a:pPr>
            <a:r>
              <a:rPr lang="en-US" sz="2400" b="1" dirty="0">
                <a:solidFill>
                  <a:schemeClr val="tx2"/>
                </a:solidFill>
                <a:latin typeface="Times New Roman" panose="02020603050405020304" pitchFamily="18" charset="0"/>
                <a:cs typeface="Times New Roman" panose="02020603050405020304" pitchFamily="18" charset="0"/>
              </a:rPr>
              <a:t>Constitutional Convention 1787</a:t>
            </a: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1800" b="1" dirty="0">
              <a:solidFill>
                <a:schemeClr val="tx2"/>
              </a:solidFill>
              <a:latin typeface="Times New Roman" panose="02020603050405020304" pitchFamily="18" charset="0"/>
              <a:cs typeface="Times New Roman" panose="02020603050405020304" pitchFamily="18" charset="0"/>
            </a:endParaRPr>
          </a:p>
          <a:p>
            <a:pPr>
              <a:spcBef>
                <a:spcPts val="0"/>
              </a:spcBef>
            </a:pPr>
            <a:r>
              <a:rPr lang="en-US" sz="2400" dirty="0">
                <a:latin typeface="Times New Roman" panose="02020603050405020304" pitchFamily="18" charset="0"/>
                <a:cs typeface="Times New Roman" panose="02020603050405020304" pitchFamily="18" charset="0"/>
              </a:rPr>
              <a:t>Purpose to repair the Articles of Confederation</a:t>
            </a:r>
          </a:p>
          <a:p>
            <a:pPr>
              <a:spcBef>
                <a:spcPts val="0"/>
              </a:spcBef>
            </a:pPr>
            <a:r>
              <a:rPr lang="en-US" sz="2400" dirty="0">
                <a:latin typeface="Times New Roman" panose="02020603050405020304" pitchFamily="18" charset="0"/>
                <a:cs typeface="Times New Roman" panose="02020603050405020304" pitchFamily="18" charset="0"/>
              </a:rPr>
              <a:t>Guidelines </a:t>
            </a:r>
          </a:p>
          <a:p>
            <a:pPr lvl="1">
              <a:spcBef>
                <a:spcPts val="0"/>
              </a:spcBef>
            </a:pPr>
            <a:r>
              <a:rPr lang="en-US" sz="2400" dirty="0">
                <a:latin typeface="Times New Roman" panose="02020603050405020304" pitchFamily="18" charset="0"/>
                <a:cs typeface="Times New Roman" panose="02020603050405020304" pitchFamily="18" charset="0"/>
              </a:rPr>
              <a:t>Washington chosen as Chair</a:t>
            </a:r>
          </a:p>
          <a:p>
            <a:pPr lvl="1">
              <a:spcBef>
                <a:spcPts val="0"/>
              </a:spcBef>
            </a:pPr>
            <a:r>
              <a:rPr lang="en-US" sz="2400" dirty="0">
                <a:latin typeface="Times New Roman" panose="02020603050405020304" pitchFamily="18" charset="0"/>
                <a:cs typeface="Times New Roman" panose="02020603050405020304" pitchFamily="18" charset="0"/>
              </a:rPr>
              <a:t>Rule of Secrecy</a:t>
            </a:r>
          </a:p>
          <a:p>
            <a:pPr lvl="1">
              <a:spcBef>
                <a:spcPts val="0"/>
              </a:spcBef>
            </a:pPr>
            <a:r>
              <a:rPr lang="en-US" sz="2400" dirty="0">
                <a:latin typeface="Times New Roman" panose="02020603050405020304" pitchFamily="18" charset="0"/>
                <a:cs typeface="Times New Roman" panose="02020603050405020304" pitchFamily="18" charset="0"/>
              </a:rPr>
              <a:t>Simple majority decides issues</a:t>
            </a:r>
          </a:p>
        </p:txBody>
      </p:sp>
      <p:sp>
        <p:nvSpPr>
          <p:cNvPr id="4" name="Rectangle 3">
            <a:extLst>
              <a:ext uri="{FF2B5EF4-FFF2-40B4-BE49-F238E27FC236}">
                <a16:creationId xmlns:a16="http://schemas.microsoft.com/office/drawing/2014/main" id="{52E2D0C2-C91E-4E0B-8939-1D9621162465}"/>
              </a:ext>
            </a:extLst>
          </p:cNvPr>
          <p:cNvSpPr/>
          <p:nvPr/>
        </p:nvSpPr>
        <p:spPr>
          <a:xfrm>
            <a:off x="304800" y="1570037"/>
            <a:ext cx="8534400" cy="2590800"/>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The members of the [constitutional] convention were certainly human, which is to say they were complex, unpredictable, paradoxical, compounded by rationality and irrationality, moved by selfishness and by altruism, by love and by hate and by anger—and by principle. If the convention succeeded, it was not simply because the members possessed a common economic or class interest but because they held common principles, principles learned in twenty years of British tyranny and American seeking, in colonial assemblies, in state legislatures and in Congress. . . . They agreed, to begin with, on the urgency of their task.</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 Edmund S. Morgan, </a:t>
            </a:r>
            <a:r>
              <a:rPr lang="en-US" i="1" dirty="0">
                <a:latin typeface="Times New Roman" panose="02020603050405020304" pitchFamily="18" charset="0"/>
                <a:cs typeface="Times New Roman" panose="02020603050405020304" pitchFamily="18" charset="0"/>
              </a:rPr>
              <a:t>The Birth of the Republic, 1763-89</a:t>
            </a:r>
            <a:endParaRPr lang="en-US" dirty="0">
              <a:latin typeface="Times New Roman" panose="02020603050405020304" pitchFamily="18" charset="0"/>
              <a:cs typeface="Times New Roman" panose="02020603050405020304" pitchFamily="18" charset="0"/>
            </a:endParaRPr>
          </a:p>
        </p:txBody>
      </p:sp>
      <p:pic>
        <p:nvPicPr>
          <p:cNvPr id="3074" name="Picture 2" descr="Virginia and the US Constitution">
            <a:extLst>
              <a:ext uri="{FF2B5EF4-FFF2-40B4-BE49-F238E27FC236}">
                <a16:creationId xmlns:a16="http://schemas.microsoft.com/office/drawing/2014/main" id="{B6AD22A4-A439-084F-D3EA-E86EF4EFB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865688"/>
            <a:ext cx="3581400" cy="1687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303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9694"/>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Albany Plan of Union</a:t>
            </a:r>
          </a:p>
        </p:txBody>
      </p:sp>
      <p:pic>
        <p:nvPicPr>
          <p:cNvPr id="3074" name="Picture 2" descr="Image result for join or 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1550"/>
            <a:ext cx="3665034" cy="36693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892866"/>
            <a:ext cx="4724400" cy="18743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i="1" u="sng" dirty="0">
                <a:solidFill>
                  <a:srgbClr val="FF0000"/>
                </a:solidFill>
                <a:latin typeface="Times New Roman" panose="02020603050405020304" pitchFamily="18" charset="0"/>
                <a:cs typeface="Times New Roman" panose="02020603050405020304" pitchFamily="18" charset="0"/>
              </a:rPr>
              <a:t>Albany Plan of Union</a:t>
            </a:r>
          </a:p>
          <a:p>
            <a:r>
              <a:rPr lang="en-US" sz="2200" dirty="0">
                <a:solidFill>
                  <a:schemeClr val="tx1"/>
                </a:solidFill>
                <a:latin typeface="Times New Roman" panose="02020603050405020304" pitchFamily="18" charset="0"/>
                <a:cs typeface="Times New Roman" panose="02020603050405020304" pitchFamily="18" charset="0"/>
              </a:rPr>
              <a:t>1754: (</a:t>
            </a:r>
            <a:r>
              <a:rPr lang="en-US" sz="2200" b="1" dirty="0">
                <a:solidFill>
                  <a:schemeClr val="tx2"/>
                </a:solidFill>
                <a:latin typeface="Times New Roman" panose="02020603050405020304" pitchFamily="18" charset="0"/>
                <a:cs typeface="Times New Roman" panose="02020603050405020304" pitchFamily="18" charset="0"/>
              </a:rPr>
              <a:t>Drafted by Ben Franklin</a:t>
            </a:r>
            <a:r>
              <a:rPr lang="en-US" sz="2200" dirty="0">
                <a:solidFill>
                  <a:schemeClr val="tx1"/>
                </a:solidFill>
                <a:latin typeface="Times New Roman" panose="02020603050405020304" pitchFamily="18" charset="0"/>
                <a:cs typeface="Times New Roman" panose="02020603050405020304" pitchFamily="18" charset="0"/>
              </a:rPr>
              <a:t>) A plan to unite the colonies under a continental assembly and a royal governor </a:t>
            </a:r>
          </a:p>
        </p:txBody>
      </p:sp>
      <p:sp>
        <p:nvSpPr>
          <p:cNvPr id="14" name="Rectangle 13"/>
          <p:cNvSpPr/>
          <p:nvPr/>
        </p:nvSpPr>
        <p:spPr>
          <a:xfrm>
            <a:off x="4114800" y="2819400"/>
            <a:ext cx="4724400" cy="236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0000"/>
                </a:solidFill>
                <a:latin typeface="Times New Roman" panose="02020603050405020304" pitchFamily="18" charset="0"/>
                <a:cs typeface="Times New Roman" panose="02020603050405020304" pitchFamily="18" charset="0"/>
              </a:rPr>
              <a:t>Failed: (Seeds of future colonial unity)</a:t>
            </a:r>
          </a:p>
          <a:p>
            <a:pPr marL="342900"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English Crown &amp; Parliament against it</a:t>
            </a:r>
          </a:p>
          <a:p>
            <a:pPr marL="342900"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Colonies not ready to unify under one government</a:t>
            </a:r>
          </a:p>
          <a:p>
            <a:pPr marL="342900" indent="-342900">
              <a:buFont typeface="Arial" panose="020B0604020202020204" pitchFamily="34" charset="0"/>
              <a:buChar char="•"/>
            </a:pPr>
            <a:r>
              <a:rPr lang="en-US" sz="2200" b="1" dirty="0">
                <a:solidFill>
                  <a:srgbClr val="002060"/>
                </a:solidFill>
                <a:latin typeface="Times New Roman" panose="02020603050405020304" pitchFamily="18" charset="0"/>
                <a:cs typeface="Times New Roman" panose="02020603050405020304" pitchFamily="18" charset="0"/>
              </a:rPr>
              <a:t>Iroquois Confederation </a:t>
            </a:r>
            <a:r>
              <a:rPr lang="en-US" sz="2200" dirty="0">
                <a:solidFill>
                  <a:schemeClr val="tx1"/>
                </a:solidFill>
                <a:latin typeface="Times New Roman" panose="02020603050405020304" pitchFamily="18" charset="0"/>
                <a:cs typeface="Times New Roman" panose="02020603050405020304" pitchFamily="18" charset="0"/>
              </a:rPr>
              <a:t>backed out</a:t>
            </a:r>
          </a:p>
        </p:txBody>
      </p:sp>
      <p:sp>
        <p:nvSpPr>
          <p:cNvPr id="7" name="Right Arrow 6"/>
          <p:cNvSpPr/>
          <p:nvPr/>
        </p:nvSpPr>
        <p:spPr>
          <a:xfrm>
            <a:off x="3668347" y="1232038"/>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741234" y="391726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6D45E1-DD4E-43A7-8C0F-9583CA261AF7}"/>
              </a:ext>
            </a:extLst>
          </p:cNvPr>
          <p:cNvSpPr/>
          <p:nvPr/>
        </p:nvSpPr>
        <p:spPr>
          <a:xfrm>
            <a:off x="304800" y="5295900"/>
            <a:ext cx="8763000" cy="14480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latin typeface="Times New Roman" panose="02020603050405020304" pitchFamily="18" charset="0"/>
                <a:cs typeface="Times New Roman" panose="02020603050405020304" pitchFamily="18" charset="0"/>
              </a:rPr>
              <a:t>What does the Albany Plan of Union in 1754 demonstrate about the American identity?</a:t>
            </a:r>
          </a:p>
          <a:p>
            <a:pPr marL="457200" indent="-457200">
              <a:buAutoNum type="arabicPeriod"/>
            </a:pPr>
            <a:r>
              <a:rPr lang="en-US" sz="2400" dirty="0">
                <a:latin typeface="Times New Roman" panose="02020603050405020304" pitchFamily="18" charset="0"/>
                <a:cs typeface="Times New Roman" panose="02020603050405020304" pitchFamily="18" charset="0"/>
              </a:rPr>
              <a:t>Evaluate whether this is a turning point in the relationship between the British and the Colonies.</a:t>
            </a:r>
          </a:p>
        </p:txBody>
      </p:sp>
    </p:spTree>
    <p:extLst>
      <p:ext uri="{BB962C8B-B14F-4D97-AF65-F5344CB8AC3E}">
        <p14:creationId xmlns:p14="http://schemas.microsoft.com/office/powerpoint/2010/main" val="232334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1714-C0C9-4EFB-BDEB-18A15EFFEC57}"/>
              </a:ext>
            </a:extLst>
          </p:cNvPr>
          <p:cNvSpPr>
            <a:spLocks noGrp="1"/>
          </p:cNvSpPr>
          <p:nvPr>
            <p:ph type="title"/>
          </p:nvPr>
        </p:nvSpPr>
        <p:spPr>
          <a:xfrm>
            <a:off x="457200" y="274638"/>
            <a:ext cx="8229600" cy="792162"/>
          </a:xfrm>
          <a:solidFill>
            <a:schemeClr val="accent2"/>
          </a:solidFill>
          <a:ln>
            <a:solidFill>
              <a:srgbClr val="002060"/>
            </a:solidFill>
          </a:ln>
        </p:spPr>
        <p:txBody>
          <a:bodyPr/>
          <a:lstStyle/>
          <a:p>
            <a:r>
              <a:rPr lang="en-US" b="1" dirty="0">
                <a:solidFill>
                  <a:schemeClr val="bg1"/>
                </a:solidFill>
                <a:latin typeface="Baskerville Old Face" panose="02020602080505020303" pitchFamily="18" charset="0"/>
              </a:rPr>
              <a:t>Compromise is KEY</a:t>
            </a:r>
          </a:p>
        </p:txBody>
      </p:sp>
      <p:sp>
        <p:nvSpPr>
          <p:cNvPr id="3" name="Content Placeholder 2">
            <a:extLst>
              <a:ext uri="{FF2B5EF4-FFF2-40B4-BE49-F238E27FC236}">
                <a16:creationId xmlns:a16="http://schemas.microsoft.com/office/drawing/2014/main" id="{18C1480B-A7B5-472C-9621-7472F6256B3A}"/>
              </a:ext>
            </a:extLst>
          </p:cNvPr>
          <p:cNvSpPr>
            <a:spLocks noGrp="1"/>
          </p:cNvSpPr>
          <p:nvPr>
            <p:ph idx="1"/>
          </p:nvPr>
        </p:nvSpPr>
        <p:spPr>
          <a:xfrm>
            <a:off x="457200" y="1295400"/>
            <a:ext cx="8229600" cy="4830763"/>
          </a:xfrm>
          <a:solidFill>
            <a:schemeClr val="bg1"/>
          </a:solidFill>
        </p:spPr>
        <p:txBody>
          <a:bodyPr>
            <a:normAutofit/>
          </a:bodyPr>
          <a:lstStyle/>
          <a:p>
            <a:pPr>
              <a:spcBef>
                <a:spcPts val="0"/>
              </a:spcBef>
            </a:pPr>
            <a:r>
              <a:rPr lang="en-US" sz="2400" b="1" dirty="0">
                <a:solidFill>
                  <a:schemeClr val="tx2"/>
                </a:solidFill>
                <a:latin typeface="Times New Roman" panose="02020603050405020304" pitchFamily="18" charset="0"/>
                <a:cs typeface="Times New Roman" panose="02020603050405020304" pitchFamily="18" charset="0"/>
              </a:rPr>
              <a:t>Plans of Government </a:t>
            </a: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2400" b="1" dirty="0">
              <a:solidFill>
                <a:schemeClr val="tx2"/>
              </a:solidFill>
              <a:latin typeface="Times New Roman" panose="02020603050405020304" pitchFamily="18" charset="0"/>
              <a:cs typeface="Times New Roman" panose="02020603050405020304" pitchFamily="18" charset="0"/>
            </a:endParaRPr>
          </a:p>
          <a:p>
            <a:pPr>
              <a:spcBef>
                <a:spcPts val="0"/>
              </a:spcBef>
            </a:pPr>
            <a:endParaRPr lang="en-US" sz="1800" b="1" dirty="0">
              <a:solidFill>
                <a:schemeClr val="tx2"/>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97B44E9-D9BA-448B-9E08-F6A61148D855}"/>
              </a:ext>
            </a:extLst>
          </p:cNvPr>
          <p:cNvSpPr/>
          <p:nvPr/>
        </p:nvSpPr>
        <p:spPr>
          <a:xfrm>
            <a:off x="762000" y="1749677"/>
            <a:ext cx="28194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Virginia Plan</a:t>
            </a:r>
          </a:p>
        </p:txBody>
      </p:sp>
      <p:sp>
        <p:nvSpPr>
          <p:cNvPr id="7" name="Rectangle 6">
            <a:extLst>
              <a:ext uri="{FF2B5EF4-FFF2-40B4-BE49-F238E27FC236}">
                <a16:creationId xmlns:a16="http://schemas.microsoft.com/office/drawing/2014/main" id="{0F0CB549-16C1-4E45-9D6E-1E160526CFD9}"/>
              </a:ext>
            </a:extLst>
          </p:cNvPr>
          <p:cNvSpPr/>
          <p:nvPr/>
        </p:nvSpPr>
        <p:spPr>
          <a:xfrm>
            <a:off x="5166125" y="1371600"/>
            <a:ext cx="28194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NJ Plan</a:t>
            </a:r>
          </a:p>
        </p:txBody>
      </p:sp>
      <p:pic>
        <p:nvPicPr>
          <p:cNvPr id="10" name="Picture 9" descr="A close up of an animal&#10;&#10;Description automatically generated">
            <a:extLst>
              <a:ext uri="{FF2B5EF4-FFF2-40B4-BE49-F238E27FC236}">
                <a16:creationId xmlns:a16="http://schemas.microsoft.com/office/drawing/2014/main" id="{795D133F-6F1A-4BC1-A91F-E54F1B2A2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2233613"/>
            <a:ext cx="2438400" cy="1304925"/>
          </a:xfrm>
          <a:prstGeom prst="rect">
            <a:avLst/>
          </a:prstGeom>
          <a:ln>
            <a:solidFill>
              <a:srgbClr val="C00000"/>
            </a:solidFill>
          </a:ln>
        </p:spPr>
      </p:pic>
      <p:sp>
        <p:nvSpPr>
          <p:cNvPr id="11" name="Rectangle 10">
            <a:extLst>
              <a:ext uri="{FF2B5EF4-FFF2-40B4-BE49-F238E27FC236}">
                <a16:creationId xmlns:a16="http://schemas.microsoft.com/office/drawing/2014/main" id="{D2A70F7C-7321-44BD-9418-29D96B115192}"/>
              </a:ext>
            </a:extLst>
          </p:cNvPr>
          <p:cNvSpPr/>
          <p:nvPr/>
        </p:nvSpPr>
        <p:spPr>
          <a:xfrm>
            <a:off x="304800" y="3640568"/>
            <a:ext cx="4229100" cy="149332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Bicameral Legislature - Representation by population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Add executive and judiciary</a:t>
            </a:r>
          </a:p>
        </p:txBody>
      </p:sp>
      <p:pic>
        <p:nvPicPr>
          <p:cNvPr id="13" name="Picture 12" descr="A close up of a map&#10;&#10;Description automatically generated">
            <a:extLst>
              <a:ext uri="{FF2B5EF4-FFF2-40B4-BE49-F238E27FC236}">
                <a16:creationId xmlns:a16="http://schemas.microsoft.com/office/drawing/2014/main" id="{ABDDFEB6-CD1F-49A5-85A7-FD2723BF9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835682"/>
            <a:ext cx="2133600" cy="1701299"/>
          </a:xfrm>
          <a:prstGeom prst="rect">
            <a:avLst/>
          </a:prstGeom>
          <a:ln>
            <a:solidFill>
              <a:srgbClr val="C00000"/>
            </a:solidFill>
          </a:ln>
        </p:spPr>
      </p:pic>
      <p:sp>
        <p:nvSpPr>
          <p:cNvPr id="14" name="Rectangle 13">
            <a:extLst>
              <a:ext uri="{FF2B5EF4-FFF2-40B4-BE49-F238E27FC236}">
                <a16:creationId xmlns:a16="http://schemas.microsoft.com/office/drawing/2014/main" id="{F35CAF76-41CE-4F35-8708-F52CEF7BD652}"/>
              </a:ext>
            </a:extLst>
          </p:cNvPr>
          <p:cNvSpPr/>
          <p:nvPr/>
        </p:nvSpPr>
        <p:spPr>
          <a:xfrm>
            <a:off x="4610100" y="3637506"/>
            <a:ext cx="4114800" cy="149332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Unicameral Legislature</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Equal Representation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Add executive &amp; judiciary</a:t>
            </a:r>
          </a:p>
        </p:txBody>
      </p:sp>
      <p:sp>
        <p:nvSpPr>
          <p:cNvPr id="15" name="Rectangle 14">
            <a:extLst>
              <a:ext uri="{FF2B5EF4-FFF2-40B4-BE49-F238E27FC236}">
                <a16:creationId xmlns:a16="http://schemas.microsoft.com/office/drawing/2014/main" id="{04F78CF3-03A7-4240-AE52-86934F4F3B87}"/>
              </a:ext>
            </a:extLst>
          </p:cNvPr>
          <p:cNvSpPr/>
          <p:nvPr/>
        </p:nvSpPr>
        <p:spPr>
          <a:xfrm>
            <a:off x="342900" y="5486400"/>
            <a:ext cx="8458200" cy="99227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The Great Compromise</a:t>
            </a:r>
            <a:r>
              <a:rPr lang="en-US" sz="2400" dirty="0">
                <a:solidFill>
                  <a:schemeClr val="bg1"/>
                </a:solidFill>
                <a:latin typeface="Times New Roman" panose="02020603050405020304" pitchFamily="18" charset="0"/>
                <a:cs typeface="Times New Roman" panose="02020603050405020304" pitchFamily="18" charset="0"/>
              </a:rPr>
              <a:t>: Bicameral legislature – one house representation by population &amp; one house with equal representation</a:t>
            </a:r>
          </a:p>
        </p:txBody>
      </p:sp>
      <p:sp>
        <p:nvSpPr>
          <p:cNvPr id="4" name="Right Arrow 3">
            <a:extLst>
              <a:ext uri="{FF2B5EF4-FFF2-40B4-BE49-F238E27FC236}">
                <a16:creationId xmlns:a16="http://schemas.microsoft.com/office/drawing/2014/main" id="{857E1C74-E9DF-6343-9164-F4BD13000F47}"/>
              </a:ext>
            </a:extLst>
          </p:cNvPr>
          <p:cNvSpPr/>
          <p:nvPr/>
        </p:nvSpPr>
        <p:spPr>
          <a:xfrm rot="5400000">
            <a:off x="1917712" y="5162057"/>
            <a:ext cx="551917" cy="48945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AAF5ED6-E88E-2245-B0BB-23BECAD7E4BA}"/>
              </a:ext>
            </a:extLst>
          </p:cNvPr>
          <p:cNvSpPr/>
          <p:nvPr/>
        </p:nvSpPr>
        <p:spPr>
          <a:xfrm rot="5400000">
            <a:off x="6391515" y="5123931"/>
            <a:ext cx="628175" cy="48945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6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687"/>
            <a:ext cx="8229600" cy="565150"/>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Compromise is KEY</a:t>
            </a:r>
          </a:p>
        </p:txBody>
      </p:sp>
      <p:sp>
        <p:nvSpPr>
          <p:cNvPr id="3" name="Content Placeholder 2"/>
          <p:cNvSpPr>
            <a:spLocks noGrp="1"/>
          </p:cNvSpPr>
          <p:nvPr>
            <p:ph idx="1"/>
          </p:nvPr>
        </p:nvSpPr>
        <p:spPr>
          <a:xfrm>
            <a:off x="457200" y="990600"/>
            <a:ext cx="8229600" cy="513556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Issue that forced compromise:</a:t>
            </a:r>
          </a:p>
        </p:txBody>
      </p:sp>
      <p:sp>
        <p:nvSpPr>
          <p:cNvPr id="6" name="Rectangle 5">
            <a:extLst>
              <a:ext uri="{FF2B5EF4-FFF2-40B4-BE49-F238E27FC236}">
                <a16:creationId xmlns:a16="http://schemas.microsoft.com/office/drawing/2014/main" id="{9BAC34A0-A1D4-410E-872B-93691B4BCE81}"/>
              </a:ext>
            </a:extLst>
          </p:cNvPr>
          <p:cNvSpPr/>
          <p:nvPr/>
        </p:nvSpPr>
        <p:spPr>
          <a:xfrm>
            <a:off x="228600" y="2379012"/>
            <a:ext cx="5257800" cy="76200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3/5</a:t>
            </a:r>
            <a:r>
              <a:rPr lang="en-US" sz="2400" b="1" u="sng" baseline="30000" dirty="0">
                <a:latin typeface="Times" panose="02020603050405020304" pitchFamily="18" charset="0"/>
                <a:cs typeface="Times" panose="02020603050405020304" pitchFamily="18" charset="0"/>
              </a:rPr>
              <a:t>th</a:t>
            </a:r>
            <a:r>
              <a:rPr lang="en-US" sz="2400" b="1" u="sng" dirty="0">
                <a:latin typeface="Times" panose="02020603050405020304" pitchFamily="18" charset="0"/>
                <a:cs typeface="Times" panose="02020603050405020304" pitchFamily="18" charset="0"/>
              </a:rPr>
              <a:t> Compromise</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issue: slavery &amp; representation</a:t>
            </a:r>
          </a:p>
        </p:txBody>
      </p:sp>
      <p:sp>
        <p:nvSpPr>
          <p:cNvPr id="7" name="Rectangle 6">
            <a:extLst>
              <a:ext uri="{FF2B5EF4-FFF2-40B4-BE49-F238E27FC236}">
                <a16:creationId xmlns:a16="http://schemas.microsoft.com/office/drawing/2014/main" id="{97AF14FC-3D3E-71CB-943F-52286304F8B9}"/>
              </a:ext>
            </a:extLst>
          </p:cNvPr>
          <p:cNvSpPr/>
          <p:nvPr/>
        </p:nvSpPr>
        <p:spPr>
          <a:xfrm>
            <a:off x="228600" y="3298715"/>
            <a:ext cx="5257800" cy="76200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Commerce Compromise</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issue: slavery &amp; trade</a:t>
            </a:r>
          </a:p>
        </p:txBody>
      </p:sp>
      <p:sp>
        <p:nvSpPr>
          <p:cNvPr id="8" name="Rectangle 7">
            <a:extLst>
              <a:ext uri="{FF2B5EF4-FFF2-40B4-BE49-F238E27FC236}">
                <a16:creationId xmlns:a16="http://schemas.microsoft.com/office/drawing/2014/main" id="{8B9A7D0C-5A64-61B1-A17B-9B110096F43B}"/>
              </a:ext>
            </a:extLst>
          </p:cNvPr>
          <p:cNvSpPr/>
          <p:nvPr/>
        </p:nvSpPr>
        <p:spPr>
          <a:xfrm>
            <a:off x="228600" y="1459310"/>
            <a:ext cx="5257800" cy="76200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Great Compromise</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issue: representation in Congress</a:t>
            </a:r>
          </a:p>
        </p:txBody>
      </p:sp>
      <p:sp>
        <p:nvSpPr>
          <p:cNvPr id="9" name="Rectangle 8">
            <a:extLst>
              <a:ext uri="{FF2B5EF4-FFF2-40B4-BE49-F238E27FC236}">
                <a16:creationId xmlns:a16="http://schemas.microsoft.com/office/drawing/2014/main" id="{2D79CDA6-D643-1FE4-25DF-AB174C2C15CC}"/>
              </a:ext>
            </a:extLst>
          </p:cNvPr>
          <p:cNvSpPr/>
          <p:nvPr/>
        </p:nvSpPr>
        <p:spPr>
          <a:xfrm>
            <a:off x="236806" y="4218418"/>
            <a:ext cx="5257800" cy="76200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Electoral College Compromise</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issue: choosing the President</a:t>
            </a:r>
          </a:p>
        </p:txBody>
      </p:sp>
      <p:pic>
        <p:nvPicPr>
          <p:cNvPr id="4098" name="Picture 2" descr="The Constitutional Convention | Teaching American History">
            <a:extLst>
              <a:ext uri="{FF2B5EF4-FFF2-40B4-BE49-F238E27FC236}">
                <a16:creationId xmlns:a16="http://schemas.microsoft.com/office/drawing/2014/main" id="{915E901F-C9EE-905D-051F-B4CE7B9FC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446" y="1527064"/>
            <a:ext cx="3176954" cy="2691353"/>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D4BA4C6C-FA64-D0DD-EECF-875E50D3A39D}"/>
              </a:ext>
            </a:extLst>
          </p:cNvPr>
          <p:cNvSpPr/>
          <p:nvPr/>
        </p:nvSpPr>
        <p:spPr>
          <a:xfrm>
            <a:off x="5486400" y="1752600"/>
            <a:ext cx="2133600" cy="762000"/>
          </a:xfrm>
          <a:prstGeom prst="wedgeEllipseCallout">
            <a:avLst>
              <a:gd name="adj1" fmla="val 12561"/>
              <a:gd name="adj2" fmla="val 7595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Let’s make a DEAL!</a:t>
            </a:r>
          </a:p>
        </p:txBody>
      </p:sp>
      <p:sp>
        <p:nvSpPr>
          <p:cNvPr id="11" name="Rectangle 10">
            <a:extLst>
              <a:ext uri="{FF2B5EF4-FFF2-40B4-BE49-F238E27FC236}">
                <a16:creationId xmlns:a16="http://schemas.microsoft.com/office/drawing/2014/main" id="{23637DEF-F0A6-0360-5942-FBAE5D872225}"/>
              </a:ext>
            </a:extLst>
          </p:cNvPr>
          <p:cNvSpPr/>
          <p:nvPr/>
        </p:nvSpPr>
        <p:spPr>
          <a:xfrm>
            <a:off x="245012" y="5257800"/>
            <a:ext cx="8678594" cy="102606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What issue was not resolved by the Constitutional Convention that will lead to future division in the United States?</a:t>
            </a:r>
          </a:p>
        </p:txBody>
      </p:sp>
    </p:spTree>
    <p:extLst>
      <p:ext uri="{BB962C8B-B14F-4D97-AF65-F5344CB8AC3E}">
        <p14:creationId xmlns:p14="http://schemas.microsoft.com/office/powerpoint/2010/main" val="27581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23A7-CD34-6A30-6E51-FFBF5871F736}"/>
              </a:ext>
            </a:extLst>
          </p:cNvPr>
          <p:cNvSpPr>
            <a:spLocks noGrp="1"/>
          </p:cNvSpPr>
          <p:nvPr>
            <p:ph type="title"/>
          </p:nvPr>
        </p:nvSpPr>
        <p:spPr>
          <a:xfrm>
            <a:off x="457200" y="274638"/>
            <a:ext cx="8229600" cy="715962"/>
          </a:xfrm>
          <a:solidFill>
            <a:schemeClr val="accent2"/>
          </a:solidFill>
          <a:ln>
            <a:solidFill>
              <a:schemeClr val="tx1"/>
            </a:solidFill>
          </a:ln>
        </p:spPr>
        <p:txBody>
          <a:bodyPr>
            <a:normAutofit fontScale="90000"/>
          </a:bodyPr>
          <a:lstStyle/>
          <a:p>
            <a:r>
              <a:rPr lang="en-US" b="1" dirty="0">
                <a:solidFill>
                  <a:schemeClr val="bg1"/>
                </a:solidFill>
                <a:latin typeface="Baskerville Old Face" panose="02020602080505020303" pitchFamily="18" charset="0"/>
              </a:rPr>
              <a:t>Principles of the Constitution</a:t>
            </a:r>
          </a:p>
        </p:txBody>
      </p:sp>
      <p:sp>
        <p:nvSpPr>
          <p:cNvPr id="3" name="Content Placeholder 2">
            <a:extLst>
              <a:ext uri="{FF2B5EF4-FFF2-40B4-BE49-F238E27FC236}">
                <a16:creationId xmlns:a16="http://schemas.microsoft.com/office/drawing/2014/main" id="{68558CA2-5F63-6D2C-A281-97BF3367D9F4}"/>
              </a:ext>
            </a:extLst>
          </p:cNvPr>
          <p:cNvSpPr>
            <a:spLocks noGrp="1"/>
          </p:cNvSpPr>
          <p:nvPr>
            <p:ph idx="1"/>
          </p:nvPr>
        </p:nvSpPr>
        <p:spPr>
          <a:xfrm>
            <a:off x="152400" y="4648200"/>
            <a:ext cx="8534400" cy="2133600"/>
          </a:xfrm>
          <a:solidFill>
            <a:schemeClr val="bg1"/>
          </a:solidFill>
          <a:ln>
            <a:solidFill>
              <a:schemeClr val="tx1"/>
            </a:solidFill>
          </a:ln>
        </p:spPr>
        <p:txBody>
          <a:bodyPr>
            <a:normAutofit lnSpcReduction="10000"/>
          </a:bodyPr>
          <a:lstStyle/>
          <a:p>
            <a:pPr marL="0" indent="0">
              <a:buNone/>
            </a:pPr>
            <a:r>
              <a:rPr lang="en-US" sz="2400" b="1" i="1" dirty="0">
                <a:solidFill>
                  <a:srgbClr val="FF0000"/>
                </a:solidFill>
                <a:latin typeface="Times" panose="02020603050405020304" pitchFamily="18" charset="0"/>
                <a:cs typeface="Times" panose="02020603050405020304" pitchFamily="18" charset="0"/>
              </a:rPr>
              <a:t>Auxiliary Precautions of the Constitution</a:t>
            </a:r>
          </a:p>
          <a:p>
            <a:r>
              <a:rPr lang="en-US" sz="2400" b="1" dirty="0">
                <a:latin typeface="Times" panose="02020603050405020304" pitchFamily="18" charset="0"/>
                <a:cs typeface="Times" panose="02020603050405020304" pitchFamily="18" charset="0"/>
              </a:rPr>
              <a:t>Separation of Powers </a:t>
            </a:r>
            <a:r>
              <a:rPr lang="en-US" sz="2400" dirty="0">
                <a:latin typeface="Times" panose="02020603050405020304" pitchFamily="18" charset="0"/>
                <a:cs typeface="Times" panose="02020603050405020304" pitchFamily="18" charset="0"/>
              </a:rPr>
              <a:t>(three branches of government)</a:t>
            </a:r>
          </a:p>
          <a:p>
            <a:r>
              <a:rPr lang="en-US" sz="2400" b="1" dirty="0">
                <a:latin typeface="Times" panose="02020603050405020304" pitchFamily="18" charset="0"/>
                <a:cs typeface="Times" panose="02020603050405020304" pitchFamily="18" charset="0"/>
              </a:rPr>
              <a:t>Checks &amp; Balances – </a:t>
            </a:r>
            <a:r>
              <a:rPr lang="en-US" sz="2400" dirty="0">
                <a:latin typeface="Times" panose="02020603050405020304" pitchFamily="18" charset="0"/>
                <a:cs typeface="Times" panose="02020603050405020304" pitchFamily="18" charset="0"/>
              </a:rPr>
              <a:t>restraints on the powers of the branches</a:t>
            </a:r>
          </a:p>
          <a:p>
            <a:r>
              <a:rPr lang="en-US" sz="2400" b="1" dirty="0">
                <a:latin typeface="Times" panose="02020603050405020304" pitchFamily="18" charset="0"/>
                <a:cs typeface="Times" panose="02020603050405020304" pitchFamily="18" charset="0"/>
              </a:rPr>
              <a:t>Federalism</a:t>
            </a:r>
            <a:r>
              <a:rPr lang="en-US" sz="2400" dirty="0">
                <a:latin typeface="Times" panose="02020603050405020304" pitchFamily="18" charset="0"/>
                <a:cs typeface="Times" panose="02020603050405020304" pitchFamily="18" charset="0"/>
              </a:rPr>
              <a:t> – division of power between the state and national governments </a:t>
            </a:r>
          </a:p>
        </p:txBody>
      </p:sp>
      <p:sp>
        <p:nvSpPr>
          <p:cNvPr id="4" name="Rectangle 3">
            <a:extLst>
              <a:ext uri="{FF2B5EF4-FFF2-40B4-BE49-F238E27FC236}">
                <a16:creationId xmlns:a16="http://schemas.microsoft.com/office/drawing/2014/main" id="{FC61F145-4355-F418-F476-0A4C8BD3784F}"/>
              </a:ext>
            </a:extLst>
          </p:cNvPr>
          <p:cNvSpPr/>
          <p:nvPr/>
        </p:nvSpPr>
        <p:spPr>
          <a:xfrm>
            <a:off x="152400" y="2362200"/>
            <a:ext cx="8534400" cy="213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0" i="0" dirty="0">
                <a:solidFill>
                  <a:schemeClr val="bg1"/>
                </a:solidFill>
                <a:effectLst/>
                <a:latin typeface="Merriweather" panose="00000500000000000000" pitchFamily="2"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the next place, oblige it to control itself.”</a:t>
            </a:r>
          </a:p>
          <a:p>
            <a:pPr algn="l"/>
            <a:r>
              <a:rPr lang="en-US" dirty="0">
                <a:solidFill>
                  <a:schemeClr val="bg1"/>
                </a:solidFill>
                <a:latin typeface="Merriweather" panose="00000500000000000000" pitchFamily="2" charset="0"/>
              </a:rPr>
              <a:t>	- </a:t>
            </a:r>
            <a:r>
              <a:rPr lang="en-US" b="1" dirty="0">
                <a:solidFill>
                  <a:schemeClr val="bg1"/>
                </a:solidFill>
                <a:latin typeface="Merriweather" panose="00000500000000000000" pitchFamily="2" charset="0"/>
              </a:rPr>
              <a:t>James Madison, Federalist 51, 1788</a:t>
            </a:r>
            <a:endParaRPr lang="en-US" b="1" i="0" dirty="0">
              <a:solidFill>
                <a:schemeClr val="bg1"/>
              </a:solidFill>
              <a:effectLst/>
              <a:latin typeface="Merriweather" panose="00000500000000000000" pitchFamily="2" charset="0"/>
            </a:endParaRPr>
          </a:p>
        </p:txBody>
      </p:sp>
      <p:sp>
        <p:nvSpPr>
          <p:cNvPr id="7" name="Rectangle 6">
            <a:extLst>
              <a:ext uri="{FF2B5EF4-FFF2-40B4-BE49-F238E27FC236}">
                <a16:creationId xmlns:a16="http://schemas.microsoft.com/office/drawing/2014/main" id="{B747A54C-0B47-3171-6F96-D52565B91B5F}"/>
              </a:ext>
            </a:extLst>
          </p:cNvPr>
          <p:cNvSpPr/>
          <p:nvPr/>
        </p:nvSpPr>
        <p:spPr>
          <a:xfrm>
            <a:off x="152400" y="1143000"/>
            <a:ext cx="8534400" cy="10668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did James Madison design the U.S. Constitution to prevent the abuse of power from a centralized government? </a:t>
            </a:r>
          </a:p>
        </p:txBody>
      </p:sp>
    </p:spTree>
    <p:extLst>
      <p:ext uri="{BB962C8B-B14F-4D97-AF65-F5344CB8AC3E}">
        <p14:creationId xmlns:p14="http://schemas.microsoft.com/office/powerpoint/2010/main" val="2434059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175419"/>
            <a:ext cx="8229600" cy="563562"/>
          </a:xfrm>
          <a:solidFill>
            <a:schemeClr val="accent2"/>
          </a:solidFill>
          <a:ln>
            <a:solidFill>
              <a:schemeClr val="tx1"/>
            </a:solidFill>
          </a:ln>
        </p:spPr>
        <p:txBody>
          <a:bodyPr>
            <a:normAutofit fontScale="90000"/>
          </a:bodyPr>
          <a:lstStyle/>
          <a:p>
            <a:r>
              <a:rPr lang="en-US" b="1" dirty="0">
                <a:solidFill>
                  <a:schemeClr val="bg1"/>
                </a:solidFill>
                <a:latin typeface="Garamond" panose="02020404030301010803" pitchFamily="18" charset="0"/>
              </a:rPr>
              <a:t>Demographics of Ratification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228" y="2266043"/>
            <a:ext cx="4299351" cy="4610100"/>
          </a:xfrm>
        </p:spPr>
      </p:pic>
      <p:sp>
        <p:nvSpPr>
          <p:cNvPr id="5" name="Rectangle 4"/>
          <p:cNvSpPr/>
          <p:nvPr/>
        </p:nvSpPr>
        <p:spPr>
          <a:xfrm>
            <a:off x="5076372" y="4076700"/>
            <a:ext cx="35814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0000"/>
                </a:solidFill>
                <a:latin typeface="Times New Roman" panose="02020603050405020304" pitchFamily="18" charset="0"/>
                <a:cs typeface="Times New Roman" panose="02020603050405020304" pitchFamily="18" charset="0"/>
              </a:rPr>
              <a:t>Anti-federalist</a:t>
            </a:r>
            <a:r>
              <a:rPr lang="en-US" sz="2400" dirty="0">
                <a:solidFill>
                  <a:schemeClr val="accent1">
                    <a:lumMod val="50000"/>
                  </a:schemeClr>
                </a:solidFill>
                <a:latin typeface="Times New Roman" panose="02020603050405020304" pitchFamily="18" charset="0"/>
                <a:cs typeface="Times New Roman" panose="02020603050405020304" pitchFamily="18" charset="0"/>
              </a:rPr>
              <a:t>: agrarian society </a:t>
            </a:r>
          </a:p>
        </p:txBody>
      </p:sp>
      <p:sp>
        <p:nvSpPr>
          <p:cNvPr id="6" name="Rectangle 5"/>
          <p:cNvSpPr/>
          <p:nvPr/>
        </p:nvSpPr>
        <p:spPr>
          <a:xfrm>
            <a:off x="5257800" y="2716552"/>
            <a:ext cx="35814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002060"/>
                </a:solidFill>
                <a:latin typeface="Times New Roman" panose="02020603050405020304" pitchFamily="18" charset="0"/>
                <a:cs typeface="Times New Roman" panose="02020603050405020304" pitchFamily="18" charset="0"/>
              </a:rPr>
              <a:t>Federalists</a:t>
            </a:r>
            <a:r>
              <a:rPr lang="en-US" sz="2400" dirty="0">
                <a:solidFill>
                  <a:schemeClr val="accent1">
                    <a:lumMod val="50000"/>
                  </a:schemeClr>
                </a:solidFill>
                <a:latin typeface="Times New Roman" panose="02020603050405020304" pitchFamily="18" charset="0"/>
                <a:cs typeface="Times New Roman" panose="02020603050405020304" pitchFamily="18" charset="0"/>
              </a:rPr>
              <a:t>: urban &amp; industrial society </a:t>
            </a:r>
          </a:p>
        </p:txBody>
      </p:sp>
      <p:sp>
        <p:nvSpPr>
          <p:cNvPr id="7" name="Arrow: Left 6"/>
          <p:cNvSpPr/>
          <p:nvPr/>
        </p:nvSpPr>
        <p:spPr>
          <a:xfrm>
            <a:off x="2971800" y="4876800"/>
            <a:ext cx="21336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p:cNvSpPr/>
          <p:nvPr/>
        </p:nvSpPr>
        <p:spPr>
          <a:xfrm>
            <a:off x="3985479" y="3570797"/>
            <a:ext cx="1600200" cy="266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681245-8A60-6147-BB46-DFD32E3AE284}"/>
              </a:ext>
            </a:extLst>
          </p:cNvPr>
          <p:cNvSpPr/>
          <p:nvPr/>
        </p:nvSpPr>
        <p:spPr>
          <a:xfrm>
            <a:off x="3505200" y="5562600"/>
            <a:ext cx="5181600" cy="9144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Agrarian vs. industrial economy a continuous debate in America</a:t>
            </a:r>
          </a:p>
        </p:txBody>
      </p:sp>
      <p:sp>
        <p:nvSpPr>
          <p:cNvPr id="9" name="Rectangle 8">
            <a:extLst>
              <a:ext uri="{FF2B5EF4-FFF2-40B4-BE49-F238E27FC236}">
                <a16:creationId xmlns:a16="http://schemas.microsoft.com/office/drawing/2014/main" id="{F62470E0-58DA-2D04-39BB-7331F20420B9}"/>
              </a:ext>
            </a:extLst>
          </p:cNvPr>
          <p:cNvSpPr/>
          <p:nvPr/>
        </p:nvSpPr>
        <p:spPr>
          <a:xfrm>
            <a:off x="457200" y="876300"/>
            <a:ext cx="8229600" cy="1143000"/>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002060"/>
                </a:solidFill>
                <a:latin typeface="Times" panose="02020603050405020304" pitchFamily="18" charset="0"/>
                <a:cs typeface="Times" panose="02020603050405020304" pitchFamily="18" charset="0"/>
              </a:rPr>
              <a:t>Ratification debate</a:t>
            </a:r>
            <a:r>
              <a:rPr lang="en-US" sz="2400" dirty="0">
                <a:solidFill>
                  <a:schemeClr val="tx1"/>
                </a:solidFill>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Federalists</a:t>
            </a:r>
            <a:r>
              <a:rPr lang="en-US" sz="2400" dirty="0">
                <a:solidFill>
                  <a:schemeClr val="tx1"/>
                </a:solidFill>
                <a:latin typeface="Times" panose="02020603050405020304" pitchFamily="18" charset="0"/>
                <a:cs typeface="Times" panose="02020603050405020304" pitchFamily="18" charset="0"/>
              </a:rPr>
              <a:t> v. </a:t>
            </a:r>
            <a:r>
              <a:rPr lang="en-US" sz="2400" b="1" dirty="0">
                <a:solidFill>
                  <a:srgbClr val="FF0000"/>
                </a:solidFill>
                <a:latin typeface="Times" panose="02020603050405020304" pitchFamily="18" charset="0"/>
                <a:cs typeface="Times" panose="02020603050405020304" pitchFamily="18" charset="0"/>
              </a:rPr>
              <a:t>Anti-federalist</a:t>
            </a:r>
            <a:r>
              <a:rPr lang="en-US" sz="2400" dirty="0">
                <a:solidFill>
                  <a:schemeClr val="tx1"/>
                </a:solidFill>
                <a:latin typeface="Times" panose="02020603050405020304" pitchFamily="18" charset="0"/>
                <a:cs typeface="Times" panose="02020603050405020304" pitchFamily="18" charset="0"/>
              </a:rPr>
              <a:t> arguments over whether the U.S. Constitution established a proper government </a:t>
            </a:r>
          </a:p>
        </p:txBody>
      </p:sp>
    </p:spTree>
    <p:extLst>
      <p:ext uri="{BB962C8B-B14F-4D97-AF65-F5344CB8AC3E}">
        <p14:creationId xmlns:p14="http://schemas.microsoft.com/office/powerpoint/2010/main" val="29140514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D292-54BF-CF05-ECFE-D458DEC2CE1B}"/>
              </a:ext>
            </a:extLst>
          </p:cNvPr>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F8E2C26C-F6D9-D866-5C7F-F1528150F156}"/>
              </a:ext>
            </a:extLst>
          </p:cNvPr>
          <p:cNvSpPr>
            <a:spLocks noGrp="1"/>
          </p:cNvSpPr>
          <p:nvPr>
            <p:ph idx="1"/>
          </p:nvPr>
        </p:nvSpPr>
        <p:spPr>
          <a:xfrm>
            <a:off x="457200" y="1143000"/>
            <a:ext cx="8229600" cy="4983163"/>
          </a:xfrm>
          <a:solidFill>
            <a:schemeClr val="bg1"/>
          </a:solidFill>
        </p:spPr>
        <p:txBody>
          <a:bodyPr>
            <a:normAutofit fontScale="77500" lnSpcReduction="20000"/>
          </a:bodyPr>
          <a:lstStyle/>
          <a:p>
            <a:r>
              <a:rPr lang="en-US" dirty="0">
                <a:latin typeface="Times" panose="02020603050405020304" pitchFamily="18" charset="0"/>
                <a:cs typeface="Times" panose="02020603050405020304" pitchFamily="18" charset="0"/>
              </a:rPr>
              <a:t>Title – American Revolution DBQ</a:t>
            </a:r>
          </a:p>
          <a:p>
            <a:r>
              <a:rPr lang="en-US" dirty="0">
                <a:latin typeface="Times" panose="02020603050405020304" pitchFamily="18" charset="0"/>
                <a:cs typeface="Times" panose="02020603050405020304" pitchFamily="18" charset="0"/>
              </a:rPr>
              <a:t>Write Historic Contextualization</a:t>
            </a:r>
          </a:p>
          <a:p>
            <a:r>
              <a:rPr lang="en-US" dirty="0">
                <a:latin typeface="Times" panose="02020603050405020304" pitchFamily="18" charset="0"/>
                <a:cs typeface="Times" panose="02020603050405020304" pitchFamily="18" charset="0"/>
              </a:rPr>
              <a:t>Cut out and organize the documents </a:t>
            </a:r>
          </a:p>
          <a:p>
            <a:pPr lvl="1"/>
            <a:r>
              <a:rPr lang="en-US" dirty="0">
                <a:latin typeface="Times" panose="02020603050405020304" pitchFamily="18" charset="0"/>
                <a:cs typeface="Times" panose="02020603050405020304" pitchFamily="18" charset="0"/>
              </a:rPr>
              <a:t>Underneath document: explain how the document answers the prompt</a:t>
            </a:r>
          </a:p>
          <a:p>
            <a:pPr lvl="1"/>
            <a:r>
              <a:rPr lang="en-US" dirty="0">
                <a:latin typeface="Times" panose="02020603050405020304" pitchFamily="18" charset="0"/>
                <a:cs typeface="Times" panose="02020603050405020304" pitchFamily="18" charset="0"/>
              </a:rPr>
              <a:t>For 4 of the documents complete a HIPP analysis for one letter (i.e. H, I, P or P) </a:t>
            </a:r>
          </a:p>
          <a:p>
            <a:pPr lvl="1"/>
            <a:r>
              <a:rPr lang="en-US" dirty="0">
                <a:latin typeface="Times" panose="02020603050405020304" pitchFamily="18" charset="0"/>
                <a:cs typeface="Times" panose="02020603050405020304" pitchFamily="18" charset="0"/>
              </a:rPr>
              <a:t>For each of the document highlight an additional piece of evidence (not stated in the document) and explain how it answer the prompt</a:t>
            </a:r>
          </a:p>
          <a:p>
            <a:r>
              <a:rPr lang="en-US" dirty="0">
                <a:latin typeface="Times" panose="02020603050405020304" pitchFamily="18" charset="0"/>
                <a:cs typeface="Times" panose="02020603050405020304" pitchFamily="18" charset="0"/>
              </a:rPr>
              <a:t>Attach your brainstorm and outline to the poster</a:t>
            </a:r>
          </a:p>
          <a:p>
            <a:r>
              <a:rPr lang="en-US" dirty="0">
                <a:latin typeface="Times" panose="02020603050405020304" pitchFamily="18" charset="0"/>
                <a:cs typeface="Times" panose="02020603050405020304" pitchFamily="18" charset="0"/>
              </a:rPr>
              <a:t>Thesis at the bottom of the poster </a:t>
            </a:r>
          </a:p>
          <a:p>
            <a:r>
              <a:rPr lang="en-US" dirty="0">
                <a:latin typeface="Times" panose="02020603050405020304" pitchFamily="18" charset="0"/>
                <a:cs typeface="Times" panose="02020603050405020304" pitchFamily="18" charset="0"/>
              </a:rPr>
              <a:t>Make sure all group members are written on the back of the document</a:t>
            </a:r>
          </a:p>
        </p:txBody>
      </p:sp>
    </p:spTree>
    <p:extLst>
      <p:ext uri="{BB962C8B-B14F-4D97-AF65-F5344CB8AC3E}">
        <p14:creationId xmlns:p14="http://schemas.microsoft.com/office/powerpoint/2010/main" val="35158630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FAFD-3E6C-970C-8ABE-816E9D311900}"/>
              </a:ext>
            </a:extLst>
          </p:cNvPr>
          <p:cNvSpPr>
            <a:spLocks noGrp="1"/>
          </p:cNvSpPr>
          <p:nvPr>
            <p:ph type="title"/>
          </p:nvPr>
        </p:nvSpPr>
        <p:spPr>
          <a:xfrm>
            <a:off x="152400" y="197304"/>
            <a:ext cx="8839200" cy="563562"/>
          </a:xfrm>
          <a:solidFill>
            <a:schemeClr val="accent2">
              <a:lumMod val="75000"/>
            </a:schemeClr>
          </a:solidFill>
          <a:ln>
            <a:solidFill>
              <a:srgbClr val="002060"/>
            </a:solidFill>
          </a:ln>
        </p:spPr>
        <p:txBody>
          <a:bodyPr>
            <a:noAutofit/>
          </a:bodyPr>
          <a:lstStyle/>
          <a:p>
            <a:r>
              <a:rPr lang="en-US" sz="3800" b="1" dirty="0">
                <a:solidFill>
                  <a:schemeClr val="bg1"/>
                </a:solidFill>
                <a:latin typeface="Garamond" panose="02020404030301010803" pitchFamily="18" charset="0"/>
              </a:rPr>
              <a:t>Anti-federalist Quorums with Ratification </a:t>
            </a:r>
          </a:p>
        </p:txBody>
      </p:sp>
      <p:sp>
        <p:nvSpPr>
          <p:cNvPr id="3" name="Content Placeholder 2">
            <a:extLst>
              <a:ext uri="{FF2B5EF4-FFF2-40B4-BE49-F238E27FC236}">
                <a16:creationId xmlns:a16="http://schemas.microsoft.com/office/drawing/2014/main" id="{AAB4F850-6C22-6454-A2C5-32E2D3BAFEFC}"/>
              </a:ext>
            </a:extLst>
          </p:cNvPr>
          <p:cNvSpPr>
            <a:spLocks noGrp="1"/>
          </p:cNvSpPr>
          <p:nvPr>
            <p:ph idx="1"/>
          </p:nvPr>
        </p:nvSpPr>
        <p:spPr>
          <a:xfrm>
            <a:off x="152400" y="990600"/>
            <a:ext cx="8763000" cy="51355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Evaluate why Anti-federalists feared ratification of the U.S. Constitution despite the failures of the Articles of Confederation </a:t>
            </a:r>
          </a:p>
        </p:txBody>
      </p:sp>
      <p:pic>
        <p:nvPicPr>
          <p:cNvPr id="1026" name="Picture 2" descr="Patrick Henry: The Anti-Madison">
            <a:extLst>
              <a:ext uri="{FF2B5EF4-FFF2-40B4-BE49-F238E27FC236}">
                <a16:creationId xmlns:a16="http://schemas.microsoft.com/office/drawing/2014/main" id="{546CE7D1-A5C2-EF15-015F-B22139B6E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15794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bert Yates Storms Out Of The ...">
            <a:extLst>
              <a:ext uri="{FF2B5EF4-FFF2-40B4-BE49-F238E27FC236}">
                <a16:creationId xmlns:a16="http://schemas.microsoft.com/office/drawing/2014/main" id="{F9B8A408-9B83-0FA3-5E21-91988989C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018" y="1981201"/>
            <a:ext cx="15794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uel Adams and the Constitution ...">
            <a:extLst>
              <a:ext uri="{FF2B5EF4-FFF2-40B4-BE49-F238E27FC236}">
                <a16:creationId xmlns:a16="http://schemas.microsoft.com/office/drawing/2014/main" id="{6CD8D0D2-411A-9FAD-9EBF-F74BE01D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791" y="1981200"/>
            <a:ext cx="1579418"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24A04E-F007-EB8D-547B-5902FC42B790}"/>
              </a:ext>
            </a:extLst>
          </p:cNvPr>
          <p:cNvSpPr/>
          <p:nvPr/>
        </p:nvSpPr>
        <p:spPr>
          <a:xfrm>
            <a:off x="609600" y="4038600"/>
            <a:ext cx="7924800" cy="16764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Sourcing document: Read the following excerpts from Brutus, Montezuma, Patrick Henry, and A Farmer</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Explain their POINT OF VIEW using at least ONE implied fact </a:t>
            </a:r>
          </a:p>
        </p:txBody>
      </p:sp>
      <p:pic>
        <p:nvPicPr>
          <p:cNvPr id="1034" name="Picture 10" descr="George Mason - Wikipedia">
            <a:extLst>
              <a:ext uri="{FF2B5EF4-FFF2-40B4-BE49-F238E27FC236}">
                <a16:creationId xmlns:a16="http://schemas.microsoft.com/office/drawing/2014/main" id="{E0557972-2A6C-6F51-510F-28C0FECAD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866" y="1981200"/>
            <a:ext cx="1579418" cy="182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35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solidFill>
          <a:ln>
            <a:solidFill>
              <a:schemeClr val="tx1"/>
            </a:solidFill>
          </a:ln>
        </p:spPr>
        <p:txBody>
          <a:bodyPr/>
          <a:lstStyle/>
          <a:p>
            <a:r>
              <a:rPr lang="en-US" b="1" dirty="0" err="1">
                <a:solidFill>
                  <a:schemeClr val="bg1"/>
                </a:solidFill>
                <a:latin typeface="Garamond" panose="02020404030301010803" pitchFamily="18" charset="0"/>
              </a:rPr>
              <a:t>Madisonian</a:t>
            </a:r>
            <a:r>
              <a:rPr lang="en-US" b="1" dirty="0">
                <a:solidFill>
                  <a:schemeClr val="bg1"/>
                </a:solidFill>
                <a:latin typeface="Garamond" panose="02020404030301010803" pitchFamily="18" charset="0"/>
              </a:rPr>
              <a:t> Model</a:t>
            </a:r>
          </a:p>
        </p:txBody>
      </p:sp>
      <p:sp>
        <p:nvSpPr>
          <p:cNvPr id="3" name="Content Placeholder 2"/>
          <p:cNvSpPr>
            <a:spLocks noGrp="1"/>
          </p:cNvSpPr>
          <p:nvPr>
            <p:ph idx="1"/>
          </p:nvPr>
        </p:nvSpPr>
        <p:spPr>
          <a:xfrm>
            <a:off x="457200" y="1143000"/>
            <a:ext cx="8229600" cy="4983163"/>
          </a:xfrm>
          <a:solidFill>
            <a:schemeClr val="bg1">
              <a:lumMod val="85000"/>
            </a:schemeClr>
          </a:solidFill>
          <a:ln>
            <a:solidFill>
              <a:srgbClr val="002060"/>
            </a:solidFill>
          </a:ln>
        </p:spPr>
        <p:txBody>
          <a:bodyPr>
            <a:normAutofit/>
          </a:bodyPr>
          <a:lstStyle/>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1552331"/>
            <a:ext cx="2443316" cy="4127500"/>
          </a:xfrm>
          <a:prstGeom prst="rect">
            <a:avLst/>
          </a:prstGeom>
        </p:spPr>
      </p:pic>
      <p:sp>
        <p:nvSpPr>
          <p:cNvPr id="5" name="Rectangle 4"/>
          <p:cNvSpPr/>
          <p:nvPr/>
        </p:nvSpPr>
        <p:spPr>
          <a:xfrm>
            <a:off x="2971800" y="4113181"/>
            <a:ext cx="5562598"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latin typeface="Times New Roman" panose="02020603050405020304" pitchFamily="18" charset="0"/>
                <a:cs typeface="Times New Roman" panose="02020603050405020304" pitchFamily="18" charset="0"/>
              </a:rPr>
              <a:t>1. Separate the powers of government (3 branches of government &amp; federalism) </a:t>
            </a:r>
          </a:p>
        </p:txBody>
      </p:sp>
      <p:sp>
        <p:nvSpPr>
          <p:cNvPr id="7" name="Rectangle 6"/>
          <p:cNvSpPr/>
          <p:nvPr/>
        </p:nvSpPr>
        <p:spPr>
          <a:xfrm>
            <a:off x="2971800" y="4873562"/>
            <a:ext cx="5562598" cy="75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latin typeface="Times New Roman" panose="02020603050405020304" pitchFamily="18" charset="0"/>
                <a:cs typeface="Times New Roman" panose="02020603050405020304" pitchFamily="18" charset="0"/>
              </a:rPr>
              <a:t>2. Checks &amp; balances (presidential veto, Congressional override, &amp; judicial review)</a:t>
            </a:r>
          </a:p>
        </p:txBody>
      </p:sp>
      <p:sp>
        <p:nvSpPr>
          <p:cNvPr id="8" name="Rectangle 7"/>
          <p:cNvSpPr/>
          <p:nvPr/>
        </p:nvSpPr>
        <p:spPr>
          <a:xfrm>
            <a:off x="2971800" y="5715000"/>
            <a:ext cx="5562599"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latin typeface="Times New Roman" panose="02020603050405020304" pitchFamily="18" charset="0"/>
                <a:cs typeface="Times New Roman" panose="02020603050405020304" pitchFamily="18" charset="0"/>
              </a:rPr>
              <a:t>3. Stop the tyranny of the mob (</a:t>
            </a:r>
            <a:r>
              <a:rPr lang="en-US" sz="2000" i="1" dirty="0">
                <a:solidFill>
                  <a:srgbClr val="C00000"/>
                </a:solidFill>
                <a:latin typeface="Times New Roman" panose="02020603050405020304" pitchFamily="18" charset="0"/>
                <a:cs typeface="Times New Roman" panose="02020603050405020304" pitchFamily="18" charset="0"/>
              </a:rPr>
              <a:t>Shays Rebellion</a:t>
            </a:r>
            <a:r>
              <a:rPr lang="en-US" sz="2000" dirty="0">
                <a:solidFill>
                  <a:srgbClr val="002060"/>
                </a:solidFill>
                <a:latin typeface="Times New Roman" panose="02020603050405020304" pitchFamily="18" charset="0"/>
                <a:cs typeface="Times New Roman" panose="02020603050405020304" pitchFamily="18" charset="0"/>
              </a:rPr>
              <a:t>) (republicanism, Electoral College)</a:t>
            </a:r>
          </a:p>
        </p:txBody>
      </p:sp>
      <p:sp>
        <p:nvSpPr>
          <p:cNvPr id="6" name="Rounded Rectangular Callout 5">
            <a:extLst>
              <a:ext uri="{FF2B5EF4-FFF2-40B4-BE49-F238E27FC236}">
                <a16:creationId xmlns:a16="http://schemas.microsoft.com/office/drawing/2014/main" id="{2A8118AD-ADC4-1349-B3AA-6F6E4531B1E8}"/>
              </a:ext>
            </a:extLst>
          </p:cNvPr>
          <p:cNvSpPr/>
          <p:nvPr/>
        </p:nvSpPr>
        <p:spPr>
          <a:xfrm>
            <a:off x="2286000" y="1304500"/>
            <a:ext cx="6553200" cy="2124500"/>
          </a:xfrm>
          <a:prstGeom prst="wedgeRoundRectCallout">
            <a:avLst>
              <a:gd name="adj1" fmla="val -59430"/>
              <a:gd name="adj2" fmla="val 3402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Times" pitchFamily="2" charset="0"/>
            </a:endParaRPr>
          </a:p>
          <a:p>
            <a:r>
              <a:rPr lang="en-US" dirty="0">
                <a:solidFill>
                  <a:schemeClr val="tx1"/>
                </a:solidFill>
                <a:latin typeface="Times" pitchFamily="2"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the next place, oblige it to control itself.”</a:t>
            </a:r>
          </a:p>
          <a:p>
            <a:r>
              <a:rPr lang="en-US" dirty="0">
                <a:solidFill>
                  <a:schemeClr val="tx1"/>
                </a:solidFill>
                <a:latin typeface="Times" pitchFamily="2" charset="0"/>
              </a:rPr>
              <a:t>	- James Madison, Federalist 51, 1788</a:t>
            </a:r>
          </a:p>
          <a:p>
            <a:pPr algn="ctr"/>
            <a:endParaRPr lang="en-US" dirty="0">
              <a:solidFill>
                <a:schemeClr val="tx1"/>
              </a:solidFill>
            </a:endParaRPr>
          </a:p>
        </p:txBody>
      </p:sp>
      <p:sp>
        <p:nvSpPr>
          <p:cNvPr id="9" name="Rectangle 8">
            <a:extLst>
              <a:ext uri="{FF2B5EF4-FFF2-40B4-BE49-F238E27FC236}">
                <a16:creationId xmlns:a16="http://schemas.microsoft.com/office/drawing/2014/main" id="{48E12A2A-4736-6E47-9571-1437255F20EC}"/>
              </a:ext>
            </a:extLst>
          </p:cNvPr>
          <p:cNvSpPr/>
          <p:nvPr/>
        </p:nvSpPr>
        <p:spPr>
          <a:xfrm>
            <a:off x="2877070" y="3516774"/>
            <a:ext cx="5962130" cy="52182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3 GOALS OF THE U.S. CONSTITUTION</a:t>
            </a:r>
          </a:p>
        </p:txBody>
      </p:sp>
    </p:spTree>
    <p:extLst>
      <p:ext uri="{BB962C8B-B14F-4D97-AF65-F5344CB8AC3E}">
        <p14:creationId xmlns:p14="http://schemas.microsoft.com/office/powerpoint/2010/main" val="76775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b="0" i="0" dirty="0">
              <a:solidFill>
                <a:srgbClr val="2D3B45"/>
              </a:solidFill>
              <a:effectLst/>
              <a:latin typeface="Times" panose="02020603050405020304" pitchFamily="18" charset="0"/>
              <a:cs typeface="Times"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The Power of Point of View</a:t>
            </a:r>
          </a:p>
          <a:p>
            <a:pPr>
              <a:spcBef>
                <a:spcPts val="0"/>
              </a:spcBef>
            </a:pPr>
            <a:r>
              <a:rPr lang="en-US" sz="2000" dirty="0">
                <a:latin typeface="Times New Roman" panose="02020603050405020304" pitchFamily="18" charset="0"/>
                <a:cs typeface="Times New Roman" panose="02020603050405020304" pitchFamily="18" charset="0"/>
              </a:rPr>
              <a:t>Meet the Federalists &amp; Anti-federalists </a:t>
            </a:r>
          </a:p>
          <a:p>
            <a:pPr>
              <a:spcBef>
                <a:spcPts val="0"/>
              </a:spcBef>
            </a:pPr>
            <a:r>
              <a:rPr lang="en-US" sz="2000" dirty="0">
                <a:latin typeface="Times New Roman" panose="02020603050405020304" pitchFamily="18" charset="0"/>
                <a:cs typeface="Times New Roman" panose="02020603050405020304" pitchFamily="18" charset="0"/>
              </a:rPr>
              <a:t>Ratification Rap</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A Washingtonian Presidential Review read pages of 135 -141 and explain the significance of the terms </a:t>
            </a:r>
            <a:endParaRPr lang="en-US" dirty="0">
              <a:solidFill>
                <a:srgbClr val="FF0000"/>
              </a:solidFill>
            </a:endParaRPr>
          </a:p>
        </p:txBody>
      </p:sp>
    </p:spTree>
    <p:extLst>
      <p:ext uri="{BB962C8B-B14F-4D97-AF65-F5344CB8AC3E}">
        <p14:creationId xmlns:p14="http://schemas.microsoft.com/office/powerpoint/2010/main" val="36026532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604592"/>
          </a:xfrm>
          <a:solidFill>
            <a:schemeClr val="accent2"/>
          </a:solidFill>
          <a:ln>
            <a:solidFill>
              <a:schemeClr val="tx1"/>
            </a:solidFill>
          </a:ln>
        </p:spPr>
        <p:txBody>
          <a:bodyPr>
            <a:normAutofit/>
          </a:bodyPr>
          <a:lstStyle/>
          <a:p>
            <a:r>
              <a:rPr lang="en-US" sz="3200" b="1" dirty="0">
                <a:solidFill>
                  <a:schemeClr val="bg1"/>
                </a:solidFill>
                <a:latin typeface="Garamond" panose="02020404030301010803" pitchFamily="18" charset="0"/>
              </a:rPr>
              <a:t>Describe the POV of the following statements</a:t>
            </a:r>
          </a:p>
        </p:txBody>
      </p:sp>
      <p:sp>
        <p:nvSpPr>
          <p:cNvPr id="10" name="Content Placeholder 9">
            <a:extLst>
              <a:ext uri="{FF2B5EF4-FFF2-40B4-BE49-F238E27FC236}">
                <a16:creationId xmlns:a16="http://schemas.microsoft.com/office/drawing/2014/main" id="{A49C1501-C556-C6A2-FFCD-76DF16EDA05A}"/>
              </a:ext>
            </a:extLst>
          </p:cNvPr>
          <p:cNvSpPr>
            <a:spLocks noGrp="1"/>
          </p:cNvSpPr>
          <p:nvPr>
            <p:ph idx="1"/>
          </p:nvPr>
        </p:nvSpPr>
        <p:spPr>
          <a:xfrm>
            <a:off x="261425" y="914400"/>
            <a:ext cx="8471095" cy="5417344"/>
          </a:xfrm>
          <a:solidFill>
            <a:schemeClr val="bg1"/>
          </a:solidFill>
          <a:ln>
            <a:solidFill>
              <a:schemeClr val="tx1"/>
            </a:solidFill>
          </a:ln>
        </p:spPr>
        <p:txBody>
          <a:bodyPr>
            <a:normAutofit fontScale="70000" lnSpcReduction="20000"/>
          </a:bodyPr>
          <a:lstStyle/>
          <a:p>
            <a:pPr marL="0" marR="0" indent="0">
              <a:lnSpc>
                <a:spcPct val="115000"/>
              </a:lnSpc>
              <a:spcBef>
                <a:spcPts val="0"/>
              </a:spcBef>
              <a:spcAft>
                <a:spcPts val="1000"/>
              </a:spcAft>
              <a:buNone/>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__ 1. "The powers given by the proposed Constitution to the federal government are few and defined. </a:t>
            </a:r>
          </a:p>
          <a:p>
            <a:pPr marL="0" indent="0">
              <a:lnSpc>
                <a:spcPct val="115000"/>
              </a:lnSpc>
              <a:spcAft>
                <a:spcPts val="1000"/>
              </a:spcAft>
              <a:buNone/>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__ 2. "I am confident it must be, and that it is, the sincere wish of every true friend to the United States, that there should be a confederated national government, but that it should be one which would have a control over national and external matters only, and not interfere with the internal regulations and police of the different states in the union. </a:t>
            </a:r>
          </a:p>
          <a:p>
            <a:pPr marL="0" indent="0">
              <a:lnSpc>
                <a:spcPct val="115000"/>
              </a:lnSpc>
              <a:spcAft>
                <a:spcPts val="1000"/>
              </a:spcAft>
              <a:buNone/>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__ 3. "...the power vested in congress of sending troops for suppressing insurrections will always enable them to stifle the first struggles of freedom.“</a:t>
            </a:r>
          </a:p>
          <a:p>
            <a:pPr marL="0" indent="0">
              <a:lnSpc>
                <a:spcPct val="115000"/>
              </a:lnSpc>
              <a:spcAft>
                <a:spcPts val="1000"/>
              </a:spcAft>
              <a:buNone/>
            </a:pPr>
            <a:r>
              <a:rPr lang="en-US" sz="2900" dirty="0">
                <a:effectLst/>
                <a:latin typeface="Times New Roman" panose="02020603050405020304" pitchFamily="18" charset="0"/>
                <a:ea typeface="Calibri" panose="020F0502020204030204" pitchFamily="34" charset="0"/>
                <a:cs typeface="Times New Roman" panose="02020603050405020304" pitchFamily="18" charset="0"/>
              </a:rPr>
              <a:t>___ 4. House of Representatives . . . can make no law which will not have its full operation on themselves and their friends, as well as the great mass of society. This has always been deemed one of the strongest bonds by which human policy can connect the rulers and the people together. It creates between them that communion of interest, and sympathy of sentiments, of which few governments have furnished examples; but without which every government degenerates into tyranny.</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66505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0962-9827-AB4C-9DFD-8508643E6C2B}"/>
              </a:ext>
            </a:extLst>
          </p:cNvPr>
          <p:cNvSpPr>
            <a:spLocks noGrp="1"/>
          </p:cNvSpPr>
          <p:nvPr>
            <p:ph type="title"/>
          </p:nvPr>
        </p:nvSpPr>
        <p:spPr>
          <a:xfrm>
            <a:off x="457200" y="274638"/>
            <a:ext cx="8229600" cy="792162"/>
          </a:xfrm>
          <a:solidFill>
            <a:schemeClr val="accent2"/>
          </a:solidFill>
          <a:ln>
            <a:solidFill>
              <a:schemeClr val="tx1"/>
            </a:solidFill>
          </a:ln>
        </p:spPr>
        <p:txBody>
          <a:bodyPr/>
          <a:lstStyle/>
          <a:p>
            <a:r>
              <a:rPr lang="en-US" b="1" dirty="0">
                <a:solidFill>
                  <a:schemeClr val="bg1"/>
                </a:solidFill>
                <a:latin typeface="Baskerville Old Face" panose="02020602080505020303" pitchFamily="18" charset="77"/>
              </a:rPr>
              <a:t>Constitutional Debate</a:t>
            </a:r>
          </a:p>
        </p:txBody>
      </p:sp>
      <p:sp>
        <p:nvSpPr>
          <p:cNvPr id="3" name="Content Placeholder 2">
            <a:extLst>
              <a:ext uri="{FF2B5EF4-FFF2-40B4-BE49-F238E27FC236}">
                <a16:creationId xmlns:a16="http://schemas.microsoft.com/office/drawing/2014/main" id="{5A53A9FF-8530-7444-B3CB-BCDD1FCCFFA6}"/>
              </a:ext>
            </a:extLst>
          </p:cNvPr>
          <p:cNvSpPr>
            <a:spLocks noGrp="1"/>
          </p:cNvSpPr>
          <p:nvPr>
            <p:ph idx="1"/>
          </p:nvPr>
        </p:nvSpPr>
        <p:spPr>
          <a:xfrm>
            <a:off x="457200" y="1295400"/>
            <a:ext cx="8229600" cy="4830763"/>
          </a:xfrm>
          <a:solidFill>
            <a:schemeClr val="bg1"/>
          </a:solidFill>
        </p:spPr>
        <p:txBody>
          <a:bodyPr>
            <a:normAutofit/>
          </a:bodyPr>
          <a:lstStyle/>
          <a:p>
            <a:r>
              <a:rPr lang="en-US" sz="2400" dirty="0">
                <a:latin typeface="Times" pitchFamily="2" charset="0"/>
              </a:rPr>
              <a:t>Issues between the Federalists &amp; Anti-federalists</a:t>
            </a:r>
          </a:p>
        </p:txBody>
      </p:sp>
      <p:sp>
        <p:nvSpPr>
          <p:cNvPr id="4" name="Rectangle 3">
            <a:extLst>
              <a:ext uri="{FF2B5EF4-FFF2-40B4-BE49-F238E27FC236}">
                <a16:creationId xmlns:a16="http://schemas.microsoft.com/office/drawing/2014/main" id="{B6A6437B-399F-4D42-B452-649B1D40AD92}"/>
              </a:ext>
            </a:extLst>
          </p:cNvPr>
          <p:cNvSpPr/>
          <p:nvPr/>
        </p:nvSpPr>
        <p:spPr>
          <a:xfrm>
            <a:off x="228600" y="1676400"/>
            <a:ext cx="8686800" cy="2743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Times" pitchFamily="2" charset="0"/>
              </a:rPr>
              <a:t>“a general convention of the United States was proposed to be held, and deputies were accordingly appointed by twelve of the states charged with power to revise, alter, and amend the Articles of Confederation. When these deputies met, instead of confining themselves to the powers with which they were entrusted, they pronounced all amendments to the Articles of Confederation wholly impracticable; and with a spirit of amity and concession truly remarkable proceeded to form a government entirely new, and totally different in its principles and its organization. Instead of a congress whose members could serve but three years out of six-and then to return to a level with their fellow citizens; and who were liable at all times, whenever the states might deem it necessary, to be recalled-- Congress, by this new constitution, will be composed of a body whose members during the time they are appointed to serve, can receive no check from their constituents.” </a:t>
            </a:r>
          </a:p>
          <a:p>
            <a:r>
              <a:rPr lang="en-US" sz="1600" dirty="0">
                <a:latin typeface="Times" pitchFamily="2" charset="0"/>
              </a:rPr>
              <a:t>	- </a:t>
            </a:r>
            <a:r>
              <a:rPr lang="en-US" sz="1600" b="1" dirty="0">
                <a:latin typeface="Times" pitchFamily="2" charset="0"/>
              </a:rPr>
              <a:t>Anti-federalist 8, A Federal Republican, 1788</a:t>
            </a:r>
          </a:p>
        </p:txBody>
      </p:sp>
      <p:sp>
        <p:nvSpPr>
          <p:cNvPr id="5" name="Rectangle 4">
            <a:extLst>
              <a:ext uri="{FF2B5EF4-FFF2-40B4-BE49-F238E27FC236}">
                <a16:creationId xmlns:a16="http://schemas.microsoft.com/office/drawing/2014/main" id="{90D07D72-532F-F447-A385-32F2D58AE5C3}"/>
              </a:ext>
            </a:extLst>
          </p:cNvPr>
          <p:cNvSpPr/>
          <p:nvPr/>
        </p:nvSpPr>
        <p:spPr>
          <a:xfrm>
            <a:off x="228600" y="4572000"/>
            <a:ext cx="8686800" cy="1905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Times" pitchFamily="2" charset="0"/>
              </a:rPr>
              <a:t>“The powers delegated by the proposed Constitution to the federal government, are few and defined. Those which are to remain in the State governments are numerous and indefinite. The former will be exercised principally on external objects, as war, peace, negotiation, and foreign commerce; with which last the power of taxation will, for the most part, be connected. The powers reserved to the several States will extend to all the objects which, in the ordinary course of affairs, concern the lives, liberties, and properties of the people, and the internal order, improvement, and prosperity of the State”</a:t>
            </a:r>
          </a:p>
          <a:p>
            <a:r>
              <a:rPr lang="en-US" sz="1600" dirty="0">
                <a:latin typeface="Times" pitchFamily="2" charset="0"/>
              </a:rPr>
              <a:t>	- Federalist 45, James Madison, 1788</a:t>
            </a:r>
          </a:p>
        </p:txBody>
      </p:sp>
      <p:sp>
        <p:nvSpPr>
          <p:cNvPr id="6" name="Rectangle 5">
            <a:extLst>
              <a:ext uri="{FF2B5EF4-FFF2-40B4-BE49-F238E27FC236}">
                <a16:creationId xmlns:a16="http://schemas.microsoft.com/office/drawing/2014/main" id="{9951C66D-79EC-4D4E-B511-149F5164D933}"/>
              </a:ext>
            </a:extLst>
          </p:cNvPr>
          <p:cNvSpPr/>
          <p:nvPr/>
        </p:nvSpPr>
        <p:spPr>
          <a:xfrm>
            <a:off x="6858000" y="1981200"/>
            <a:ext cx="1828800" cy="457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Article of Confederation</a:t>
            </a:r>
          </a:p>
        </p:txBody>
      </p:sp>
      <p:sp>
        <p:nvSpPr>
          <p:cNvPr id="7" name="Rectangle 6">
            <a:extLst>
              <a:ext uri="{FF2B5EF4-FFF2-40B4-BE49-F238E27FC236}">
                <a16:creationId xmlns:a16="http://schemas.microsoft.com/office/drawing/2014/main" id="{A64B3B29-E1D6-114A-AC9D-8E2A722F0A70}"/>
              </a:ext>
            </a:extLst>
          </p:cNvPr>
          <p:cNvSpPr/>
          <p:nvPr/>
        </p:nvSpPr>
        <p:spPr>
          <a:xfrm>
            <a:off x="1600200" y="1969477"/>
            <a:ext cx="1828800" cy="457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Constitution Convention</a:t>
            </a:r>
          </a:p>
        </p:txBody>
      </p:sp>
      <p:sp>
        <p:nvSpPr>
          <p:cNvPr id="8" name="Rectangle 7">
            <a:extLst>
              <a:ext uri="{FF2B5EF4-FFF2-40B4-BE49-F238E27FC236}">
                <a16:creationId xmlns:a16="http://schemas.microsoft.com/office/drawing/2014/main" id="{3318D623-0640-5846-87ED-C85D03BAC3FF}"/>
              </a:ext>
            </a:extLst>
          </p:cNvPr>
          <p:cNvSpPr/>
          <p:nvPr/>
        </p:nvSpPr>
        <p:spPr>
          <a:xfrm>
            <a:off x="1623646" y="2848707"/>
            <a:ext cx="4777154" cy="457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Confederation Congress delegate must be re-elected every three years</a:t>
            </a:r>
          </a:p>
        </p:txBody>
      </p:sp>
      <p:sp>
        <p:nvSpPr>
          <p:cNvPr id="9" name="Rectangle 8">
            <a:extLst>
              <a:ext uri="{FF2B5EF4-FFF2-40B4-BE49-F238E27FC236}">
                <a16:creationId xmlns:a16="http://schemas.microsoft.com/office/drawing/2014/main" id="{5124E63D-618F-FE41-BCF5-79772B6D2DAA}"/>
              </a:ext>
            </a:extLst>
          </p:cNvPr>
          <p:cNvSpPr/>
          <p:nvPr/>
        </p:nvSpPr>
        <p:spPr>
          <a:xfrm>
            <a:off x="3909646" y="3598983"/>
            <a:ext cx="4777154" cy="457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Senate terms are 6 years &amp; not directly elected by the people</a:t>
            </a:r>
          </a:p>
        </p:txBody>
      </p:sp>
      <p:sp>
        <p:nvSpPr>
          <p:cNvPr id="10" name="Rectangle 9">
            <a:extLst>
              <a:ext uri="{FF2B5EF4-FFF2-40B4-BE49-F238E27FC236}">
                <a16:creationId xmlns:a16="http://schemas.microsoft.com/office/drawing/2014/main" id="{C3D69519-E517-E048-8F38-9043D8BA8621}"/>
              </a:ext>
            </a:extLst>
          </p:cNvPr>
          <p:cNvSpPr/>
          <p:nvPr/>
        </p:nvSpPr>
        <p:spPr>
          <a:xfrm>
            <a:off x="3429000" y="4953000"/>
            <a:ext cx="1828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U.S. Constitution</a:t>
            </a:r>
          </a:p>
        </p:txBody>
      </p:sp>
      <p:sp>
        <p:nvSpPr>
          <p:cNvPr id="11" name="Rectangle 10">
            <a:extLst>
              <a:ext uri="{FF2B5EF4-FFF2-40B4-BE49-F238E27FC236}">
                <a16:creationId xmlns:a16="http://schemas.microsoft.com/office/drawing/2014/main" id="{7E337193-D721-9848-9E72-A9DFE8B1C5BA}"/>
              </a:ext>
            </a:extLst>
          </p:cNvPr>
          <p:cNvSpPr/>
          <p:nvPr/>
        </p:nvSpPr>
        <p:spPr>
          <a:xfrm>
            <a:off x="838200" y="4911968"/>
            <a:ext cx="1828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Enumerated powers</a:t>
            </a:r>
          </a:p>
        </p:txBody>
      </p:sp>
      <p:sp>
        <p:nvSpPr>
          <p:cNvPr id="12" name="Rectangle 11">
            <a:extLst>
              <a:ext uri="{FF2B5EF4-FFF2-40B4-BE49-F238E27FC236}">
                <a16:creationId xmlns:a16="http://schemas.microsoft.com/office/drawing/2014/main" id="{0B66A600-0A78-BA41-8939-2AA8451F0422}"/>
              </a:ext>
            </a:extLst>
          </p:cNvPr>
          <p:cNvSpPr/>
          <p:nvPr/>
        </p:nvSpPr>
        <p:spPr>
          <a:xfrm>
            <a:off x="5949462" y="5621642"/>
            <a:ext cx="1828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Reserved powers</a:t>
            </a:r>
          </a:p>
        </p:txBody>
      </p:sp>
      <p:sp>
        <p:nvSpPr>
          <p:cNvPr id="13" name="Rectangle 12">
            <a:extLst>
              <a:ext uri="{FF2B5EF4-FFF2-40B4-BE49-F238E27FC236}">
                <a16:creationId xmlns:a16="http://schemas.microsoft.com/office/drawing/2014/main" id="{AF45C2EC-FA7D-5A48-B5A0-75B16FC84A45}"/>
              </a:ext>
            </a:extLst>
          </p:cNvPr>
          <p:cNvSpPr/>
          <p:nvPr/>
        </p:nvSpPr>
        <p:spPr>
          <a:xfrm>
            <a:off x="4572000" y="6190639"/>
            <a:ext cx="1828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Federalism</a:t>
            </a:r>
          </a:p>
        </p:txBody>
      </p:sp>
    </p:spTree>
    <p:extLst>
      <p:ext uri="{BB962C8B-B14F-4D97-AF65-F5344CB8AC3E}">
        <p14:creationId xmlns:p14="http://schemas.microsoft.com/office/powerpoint/2010/main" val="14769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lumMod val="75000"/>
            </a:schemeClr>
          </a:solidFill>
        </p:spPr>
        <p:txBody>
          <a:bodyPr>
            <a:normAutofit fontScale="90000"/>
          </a:bodyPr>
          <a:lstStyle/>
          <a:p>
            <a:r>
              <a:rPr lang="en-US" b="1" dirty="0">
                <a:solidFill>
                  <a:schemeClr val="bg1">
                    <a:lumMod val="85000"/>
                  </a:schemeClr>
                </a:solidFill>
                <a:latin typeface="Garamond" panose="02020404030301010803" pitchFamily="18" charset="0"/>
              </a:rPr>
              <a:t>War timeline</a:t>
            </a:r>
          </a:p>
        </p:txBody>
      </p:sp>
      <p:sp>
        <p:nvSpPr>
          <p:cNvPr id="3" name="Content Placeholder 2"/>
          <p:cNvSpPr>
            <a:spLocks noGrp="1"/>
          </p:cNvSpPr>
          <p:nvPr>
            <p:ph idx="1"/>
          </p:nvPr>
        </p:nvSpPr>
        <p:spPr>
          <a:xfrm>
            <a:off x="457200" y="1371600"/>
            <a:ext cx="8229600" cy="4754563"/>
          </a:xfrm>
          <a:solidFill>
            <a:schemeClr val="bg2"/>
          </a:solidFill>
        </p:spPr>
        <p:txBody>
          <a:bodyPr>
            <a:normAutofit/>
          </a:bodyPr>
          <a:lstStyle/>
          <a:p>
            <a:endParaRPr lang="en-US" sz="20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143000"/>
            <a:ext cx="495300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572000" y="1371600"/>
            <a:ext cx="42672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2060"/>
                </a:solidFill>
                <a:latin typeface="Times New Roman" panose="02020603050405020304" pitchFamily="18" charset="0"/>
                <a:cs typeface="Times New Roman" panose="02020603050405020304" pitchFamily="18" charset="0"/>
              </a:rPr>
              <a:t>Braddock’s Blunder 1755</a:t>
            </a:r>
            <a:r>
              <a:rPr lang="en-US" sz="2200" dirty="0">
                <a:solidFill>
                  <a:srgbClr val="002060"/>
                </a:solidFill>
                <a:latin typeface="Times New Roman" panose="02020603050405020304" pitchFamily="18" charset="0"/>
                <a:cs typeface="Times New Roman" panose="02020603050405020304" pitchFamily="18" charset="0"/>
              </a:rPr>
              <a:t>: his failure leaves the American colonial frontier undefended</a:t>
            </a:r>
          </a:p>
        </p:txBody>
      </p:sp>
      <p:sp>
        <p:nvSpPr>
          <p:cNvPr id="7" name="Rectangle 6"/>
          <p:cNvSpPr/>
          <p:nvPr/>
        </p:nvSpPr>
        <p:spPr>
          <a:xfrm>
            <a:off x="4594860" y="2590800"/>
            <a:ext cx="424434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2060"/>
                </a:solidFill>
                <a:latin typeface="Times New Roman" panose="02020603050405020304" pitchFamily="18" charset="0"/>
                <a:cs typeface="Times New Roman" panose="02020603050405020304" pitchFamily="18" charset="0"/>
              </a:rPr>
              <a:t>British invasion of Canada 1756</a:t>
            </a:r>
            <a:endParaRPr lang="en-US" sz="2200"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72000" y="3657600"/>
            <a:ext cx="427863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2060"/>
                </a:solidFill>
                <a:latin typeface="Times New Roman" panose="02020603050405020304" pitchFamily="18" charset="0"/>
                <a:cs typeface="Times New Roman" panose="02020603050405020304" pitchFamily="18" charset="0"/>
              </a:rPr>
              <a:t>Lord Pitt replaces Loudoun 1757: </a:t>
            </a:r>
            <a:r>
              <a:rPr lang="en-US" sz="2200" dirty="0">
                <a:solidFill>
                  <a:srgbClr val="002060"/>
                </a:solidFill>
                <a:latin typeface="Times New Roman" panose="02020603050405020304" pitchFamily="18" charset="0"/>
                <a:cs typeface="Times New Roman" panose="02020603050405020304" pitchFamily="18" charset="0"/>
              </a:rPr>
              <a:t>promise to reimburse colonial legislature for $$ spent on the war </a:t>
            </a:r>
          </a:p>
        </p:txBody>
      </p:sp>
      <p:sp>
        <p:nvSpPr>
          <p:cNvPr id="9" name="Rectangle 8"/>
          <p:cNvSpPr/>
          <p:nvPr/>
        </p:nvSpPr>
        <p:spPr>
          <a:xfrm>
            <a:off x="4594860" y="4945380"/>
            <a:ext cx="427863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2060"/>
                </a:solidFill>
                <a:latin typeface="Times New Roman" panose="02020603050405020304" pitchFamily="18" charset="0"/>
                <a:cs typeface="Times New Roman" panose="02020603050405020304" pitchFamily="18" charset="0"/>
              </a:rPr>
              <a:t>Fall of Montreal 1760: </a:t>
            </a:r>
            <a:r>
              <a:rPr lang="en-US" sz="2200" dirty="0">
                <a:solidFill>
                  <a:srgbClr val="002060"/>
                </a:solidFill>
                <a:latin typeface="Times New Roman" panose="02020603050405020304" pitchFamily="18" charset="0"/>
                <a:cs typeface="Times New Roman" panose="02020603050405020304" pitchFamily="18" charset="0"/>
              </a:rPr>
              <a:t>James Wolfe leads the British to victory</a:t>
            </a:r>
          </a:p>
        </p:txBody>
      </p:sp>
    </p:spTree>
    <p:extLst>
      <p:ext uri="{BB962C8B-B14F-4D97-AF65-F5344CB8AC3E}">
        <p14:creationId xmlns:p14="http://schemas.microsoft.com/office/powerpoint/2010/main" val="3109852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0193-77B8-0844-9C99-34D31C1ADA22}"/>
              </a:ext>
            </a:extLst>
          </p:cNvPr>
          <p:cNvSpPr>
            <a:spLocks noGrp="1"/>
          </p:cNvSpPr>
          <p:nvPr>
            <p:ph type="title"/>
          </p:nvPr>
        </p:nvSpPr>
        <p:spPr>
          <a:xfrm>
            <a:off x="457200" y="274638"/>
            <a:ext cx="8229600" cy="715962"/>
          </a:xfrm>
          <a:solidFill>
            <a:schemeClr val="accent2"/>
          </a:solidFill>
          <a:ln>
            <a:solidFill>
              <a:schemeClr val="tx1"/>
            </a:solidFill>
          </a:ln>
        </p:spPr>
        <p:txBody>
          <a:bodyPr>
            <a:normAutofit fontScale="90000"/>
          </a:bodyPr>
          <a:lstStyle/>
          <a:p>
            <a:r>
              <a:rPr lang="en-US" b="1" dirty="0">
                <a:solidFill>
                  <a:schemeClr val="bg1"/>
                </a:solidFill>
                <a:latin typeface="Baskerville Old Face" panose="02020602080505020303" pitchFamily="18" charset="77"/>
              </a:rPr>
              <a:t>Madison’s Argument</a:t>
            </a:r>
          </a:p>
        </p:txBody>
      </p:sp>
      <p:sp>
        <p:nvSpPr>
          <p:cNvPr id="3" name="Content Placeholder 2">
            <a:extLst>
              <a:ext uri="{FF2B5EF4-FFF2-40B4-BE49-F238E27FC236}">
                <a16:creationId xmlns:a16="http://schemas.microsoft.com/office/drawing/2014/main" id="{9929816D-0EF7-6545-B10F-06F716C02BB4}"/>
              </a:ext>
            </a:extLst>
          </p:cNvPr>
          <p:cNvSpPr>
            <a:spLocks noGrp="1"/>
          </p:cNvSpPr>
          <p:nvPr>
            <p:ph idx="1"/>
          </p:nvPr>
        </p:nvSpPr>
        <p:spPr>
          <a:xfrm>
            <a:off x="457200" y="2286000"/>
            <a:ext cx="8229600" cy="4114800"/>
          </a:xfrm>
          <a:solidFill>
            <a:schemeClr val="bg2"/>
          </a:solidFill>
          <a:ln>
            <a:solidFill>
              <a:srgbClr val="002060"/>
            </a:solidFill>
          </a:ln>
        </p:spPr>
        <p:txBody>
          <a:bodyPr>
            <a:normAutofit fontScale="92500" lnSpcReduction="20000"/>
          </a:bodyPr>
          <a:lstStyle/>
          <a:p>
            <a:pPr marL="0" indent="0">
              <a:buNone/>
            </a:pPr>
            <a:r>
              <a:rPr lang="en-US" sz="2400" b="1" dirty="0">
                <a:latin typeface="Times" pitchFamily="2" charset="0"/>
              </a:rPr>
              <a:t>Ratification Debate: </a:t>
            </a:r>
            <a:r>
              <a:rPr lang="en-US" sz="2400" b="1" dirty="0">
                <a:solidFill>
                  <a:srgbClr val="002060"/>
                </a:solidFill>
                <a:latin typeface="Times" pitchFamily="2" charset="0"/>
              </a:rPr>
              <a:t>Federalists</a:t>
            </a:r>
            <a:r>
              <a:rPr lang="en-US" sz="2400" dirty="0">
                <a:latin typeface="Times" pitchFamily="2" charset="0"/>
              </a:rPr>
              <a:t> vs. </a:t>
            </a:r>
            <a:r>
              <a:rPr lang="en-US" sz="2400" b="1" dirty="0">
                <a:solidFill>
                  <a:srgbClr val="C00000"/>
                </a:solidFill>
                <a:latin typeface="Times" pitchFamily="2" charset="0"/>
              </a:rPr>
              <a:t>Anti-federalists</a:t>
            </a:r>
            <a:r>
              <a:rPr lang="en-US" sz="2400" dirty="0">
                <a:latin typeface="Times" pitchFamily="2" charset="0"/>
              </a:rPr>
              <a:t> over the adoption of the U.S. Constitution</a:t>
            </a: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1200" dirty="0">
              <a:latin typeface="Times" pitchFamily="2" charset="0"/>
            </a:endParaRPr>
          </a:p>
          <a:p>
            <a:pPr marL="0" indent="0">
              <a:buNone/>
            </a:pPr>
            <a:r>
              <a:rPr lang="en-US" sz="2400" b="1" dirty="0">
                <a:latin typeface="Times" pitchFamily="2" charset="0"/>
              </a:rPr>
              <a:t>Ratification Rap – use the arguments in documents provided to demonstrate the different perspectives of the Federalists and Anti-federalist</a:t>
            </a:r>
            <a:endParaRPr lang="en-US" sz="2400" dirty="0">
              <a:latin typeface="Times" pitchFamily="2" charset="0"/>
            </a:endParaRPr>
          </a:p>
        </p:txBody>
      </p:sp>
      <p:sp>
        <p:nvSpPr>
          <p:cNvPr id="4" name="Rectangle 3">
            <a:extLst>
              <a:ext uri="{FF2B5EF4-FFF2-40B4-BE49-F238E27FC236}">
                <a16:creationId xmlns:a16="http://schemas.microsoft.com/office/drawing/2014/main" id="{4CBDD538-BA8B-9540-94CB-1392D2597871}"/>
              </a:ext>
            </a:extLst>
          </p:cNvPr>
          <p:cNvSpPr/>
          <p:nvPr/>
        </p:nvSpPr>
        <p:spPr>
          <a:xfrm>
            <a:off x="381000" y="1143000"/>
            <a:ext cx="8382000" cy="990600"/>
          </a:xfrm>
          <a:prstGeom prst="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itchFamily="2" charset="0"/>
              </a:rPr>
              <a:t>“The Ratification of the Conventions of nine States, shall be sufficient for the Establishment of this Constitution between the States so ratifying the same</a:t>
            </a:r>
            <a:r>
              <a:rPr lang="en-US" dirty="0">
                <a:solidFill>
                  <a:schemeClr val="tx1"/>
                </a:solidFill>
              </a:rPr>
              <a:t>.”</a:t>
            </a:r>
          </a:p>
          <a:p>
            <a:r>
              <a:rPr lang="en-US" dirty="0">
                <a:solidFill>
                  <a:schemeClr val="tx1"/>
                </a:solidFill>
              </a:rPr>
              <a:t>	</a:t>
            </a:r>
            <a:r>
              <a:rPr lang="en-US" dirty="0">
                <a:solidFill>
                  <a:schemeClr val="tx1"/>
                </a:solidFill>
                <a:latin typeface="Times" pitchFamily="2" charset="0"/>
              </a:rPr>
              <a:t>- </a:t>
            </a:r>
            <a:r>
              <a:rPr lang="en-US" b="1" dirty="0">
                <a:solidFill>
                  <a:schemeClr val="tx1"/>
                </a:solidFill>
                <a:latin typeface="Times" pitchFamily="2" charset="0"/>
              </a:rPr>
              <a:t>Article VII, U.S. Constitution</a:t>
            </a:r>
          </a:p>
        </p:txBody>
      </p:sp>
      <p:sp>
        <p:nvSpPr>
          <p:cNvPr id="5" name="Rectangle 4">
            <a:extLst>
              <a:ext uri="{FF2B5EF4-FFF2-40B4-BE49-F238E27FC236}">
                <a16:creationId xmlns:a16="http://schemas.microsoft.com/office/drawing/2014/main" id="{769E8F60-D581-3D43-8A7E-893FB789ED04}"/>
              </a:ext>
            </a:extLst>
          </p:cNvPr>
          <p:cNvSpPr/>
          <p:nvPr/>
        </p:nvSpPr>
        <p:spPr>
          <a:xfrm>
            <a:off x="228600" y="3139281"/>
            <a:ext cx="3342968"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latin typeface="Times New Roman" panose="02020603050405020304" pitchFamily="18" charset="0"/>
                <a:cs typeface="Times New Roman" panose="02020603050405020304" pitchFamily="18" charset="0"/>
              </a:rPr>
              <a:t>FEDERALISTS (James Madison, Alexander Hamilton, &amp; John Jay)</a:t>
            </a:r>
          </a:p>
          <a:p>
            <a:r>
              <a:rPr lang="en-US" dirty="0">
                <a:solidFill>
                  <a:schemeClr val="tx2"/>
                </a:solidFill>
                <a:latin typeface="Times New Roman" panose="02020603050405020304" pitchFamily="18" charset="0"/>
                <a:cs typeface="Times New Roman" panose="02020603050405020304" pitchFamily="18" charset="0"/>
              </a:rPr>
              <a:t>Beliefs:</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Strong central government </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Support the US Constitution</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No Bill of Rights</a:t>
            </a:r>
          </a:p>
        </p:txBody>
      </p:sp>
      <p:sp>
        <p:nvSpPr>
          <p:cNvPr id="6" name="Rectangle 5">
            <a:extLst>
              <a:ext uri="{FF2B5EF4-FFF2-40B4-BE49-F238E27FC236}">
                <a16:creationId xmlns:a16="http://schemas.microsoft.com/office/drawing/2014/main" id="{E00AC3A1-7FA6-EF43-9490-65ADEF444BD6}"/>
              </a:ext>
            </a:extLst>
          </p:cNvPr>
          <p:cNvSpPr/>
          <p:nvPr/>
        </p:nvSpPr>
        <p:spPr>
          <a:xfrm>
            <a:off x="5595880" y="3113331"/>
            <a:ext cx="3342968"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latin typeface="Times New Roman" panose="02020603050405020304" pitchFamily="18" charset="0"/>
                <a:cs typeface="Times New Roman" panose="02020603050405020304" pitchFamily="18" charset="0"/>
              </a:rPr>
              <a:t>ANTI-FEDERALISTS (Robert Yates, John Lansing, &amp; Richard Lee)</a:t>
            </a:r>
          </a:p>
          <a:p>
            <a:r>
              <a:rPr lang="en-US" dirty="0">
                <a:solidFill>
                  <a:srgbClr val="C00000"/>
                </a:solidFill>
                <a:latin typeface="Times New Roman" panose="02020603050405020304" pitchFamily="18" charset="0"/>
                <a:cs typeface="Times New Roman" panose="02020603050405020304" pitchFamily="18" charset="0"/>
              </a:rPr>
              <a:t>Beliefs:</a:t>
            </a:r>
          </a:p>
          <a:p>
            <a:pPr marL="285750" indent="-285750">
              <a:buFont typeface="Arial" panose="020B0604020202020204" pitchFamily="34" charset="0"/>
              <a:buChar char="•"/>
            </a:pPr>
            <a:r>
              <a:rPr lang="en-US" dirty="0">
                <a:solidFill>
                  <a:srgbClr val="C00000"/>
                </a:solidFill>
                <a:latin typeface="Times New Roman" panose="02020603050405020304" pitchFamily="18" charset="0"/>
                <a:cs typeface="Times New Roman" panose="02020603050405020304" pitchFamily="18" charset="0"/>
              </a:rPr>
              <a:t>Strong state government </a:t>
            </a:r>
          </a:p>
          <a:p>
            <a:pPr marL="285750" indent="-285750">
              <a:buFont typeface="Arial" panose="020B0604020202020204" pitchFamily="34" charset="0"/>
              <a:buChar char="•"/>
            </a:pPr>
            <a:r>
              <a:rPr lang="en-US" dirty="0">
                <a:solidFill>
                  <a:srgbClr val="C00000"/>
                </a:solidFill>
                <a:latin typeface="Times New Roman" panose="02020603050405020304" pitchFamily="18" charset="0"/>
                <a:cs typeface="Times New Roman" panose="02020603050405020304" pitchFamily="18" charset="0"/>
              </a:rPr>
              <a:t>Against the US Constitution</a:t>
            </a:r>
          </a:p>
          <a:p>
            <a:pPr marL="285750" indent="-285750">
              <a:buFont typeface="Arial" panose="020B0604020202020204" pitchFamily="34" charset="0"/>
              <a:buChar char="•"/>
            </a:pPr>
            <a:r>
              <a:rPr lang="en-US" dirty="0">
                <a:solidFill>
                  <a:srgbClr val="C00000"/>
                </a:solidFill>
                <a:latin typeface="Times New Roman" panose="02020603050405020304" pitchFamily="18" charset="0"/>
                <a:cs typeface="Times New Roman" panose="02020603050405020304" pitchFamily="18" charset="0"/>
              </a:rPr>
              <a:t>Want a Bill of Rights</a:t>
            </a:r>
          </a:p>
        </p:txBody>
      </p:sp>
      <p:pic>
        <p:nvPicPr>
          <p:cNvPr id="7" name="Picture 6">
            <a:extLst>
              <a:ext uri="{FF2B5EF4-FFF2-40B4-BE49-F238E27FC236}">
                <a16:creationId xmlns:a16="http://schemas.microsoft.com/office/drawing/2014/main" id="{8706EDCF-A26C-2D4A-B573-A59B40263299}"/>
              </a:ext>
            </a:extLst>
          </p:cNvPr>
          <p:cNvPicPr>
            <a:picLocks noChangeAspect="1"/>
          </p:cNvPicPr>
          <p:nvPr/>
        </p:nvPicPr>
        <p:blipFill>
          <a:blip r:embed="rId2"/>
          <a:stretch>
            <a:fillRect/>
          </a:stretch>
        </p:blipFill>
        <p:spPr>
          <a:xfrm>
            <a:off x="3690880" y="3139281"/>
            <a:ext cx="1790700" cy="2133600"/>
          </a:xfrm>
          <a:prstGeom prst="rect">
            <a:avLst/>
          </a:prstGeom>
          <a:ln>
            <a:solidFill>
              <a:srgbClr val="002060"/>
            </a:solidFill>
          </a:ln>
        </p:spPr>
      </p:pic>
    </p:spTree>
    <p:extLst>
      <p:ext uri="{BB962C8B-B14F-4D97-AF65-F5344CB8AC3E}">
        <p14:creationId xmlns:p14="http://schemas.microsoft.com/office/powerpoint/2010/main" val="31815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Constitutional issues for the future</a:t>
            </a:r>
          </a:p>
        </p:txBody>
      </p:sp>
      <p:sp>
        <p:nvSpPr>
          <p:cNvPr id="9" name="Content Placeholder 8">
            <a:extLst>
              <a:ext uri="{FF2B5EF4-FFF2-40B4-BE49-F238E27FC236}">
                <a16:creationId xmlns:a16="http://schemas.microsoft.com/office/drawing/2014/main" id="{BC96C05C-98CF-4B18-B7DF-C1970D1AA3D8}"/>
              </a:ext>
            </a:extLst>
          </p:cNvPr>
          <p:cNvSpPr>
            <a:spLocks noGrp="1"/>
          </p:cNvSpPr>
          <p:nvPr>
            <p:ph idx="1"/>
          </p:nvPr>
        </p:nvSpPr>
        <p:spPr>
          <a:xfrm>
            <a:off x="457200" y="1143000"/>
            <a:ext cx="8077200" cy="49831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Ratification debate brought forth many issues dealing with the U.S. Constitution and its ability to govern the nation</a:t>
            </a:r>
          </a:p>
          <a:p>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9F31CF8-5A85-F740-9204-ABDA105BACBE}"/>
              </a:ext>
            </a:extLst>
          </p:cNvPr>
          <p:cNvSpPr/>
          <p:nvPr/>
        </p:nvSpPr>
        <p:spPr>
          <a:xfrm>
            <a:off x="304800" y="2057400"/>
            <a:ext cx="8610600" cy="1371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How will the ratification debate over the powers of government under the U.S. Constitution influence Washington as he implements the powers of the national government? </a:t>
            </a:r>
          </a:p>
        </p:txBody>
      </p:sp>
      <p:pic>
        <p:nvPicPr>
          <p:cNvPr id="4" name="Picture 3">
            <a:extLst>
              <a:ext uri="{FF2B5EF4-FFF2-40B4-BE49-F238E27FC236}">
                <a16:creationId xmlns:a16="http://schemas.microsoft.com/office/drawing/2014/main" id="{EEA83B2A-1EBB-DC45-9DE2-ABBAF079FC37}"/>
              </a:ext>
            </a:extLst>
          </p:cNvPr>
          <p:cNvPicPr>
            <a:picLocks noChangeAspect="1"/>
          </p:cNvPicPr>
          <p:nvPr/>
        </p:nvPicPr>
        <p:blipFill>
          <a:blip r:embed="rId2"/>
          <a:stretch>
            <a:fillRect/>
          </a:stretch>
        </p:blipFill>
        <p:spPr>
          <a:xfrm>
            <a:off x="701919" y="3657600"/>
            <a:ext cx="2596662" cy="2286000"/>
          </a:xfrm>
          <a:prstGeom prst="rect">
            <a:avLst/>
          </a:prstGeom>
        </p:spPr>
      </p:pic>
      <p:pic>
        <p:nvPicPr>
          <p:cNvPr id="5" name="Picture 4">
            <a:extLst>
              <a:ext uri="{FF2B5EF4-FFF2-40B4-BE49-F238E27FC236}">
                <a16:creationId xmlns:a16="http://schemas.microsoft.com/office/drawing/2014/main" id="{126AC971-5E05-4F42-BCF4-5BA792029FAF}"/>
              </a:ext>
            </a:extLst>
          </p:cNvPr>
          <p:cNvPicPr>
            <a:picLocks noChangeAspect="1"/>
          </p:cNvPicPr>
          <p:nvPr/>
        </p:nvPicPr>
        <p:blipFill>
          <a:blip r:embed="rId3"/>
          <a:stretch>
            <a:fillRect/>
          </a:stretch>
        </p:blipFill>
        <p:spPr>
          <a:xfrm>
            <a:off x="6298223" y="3529622"/>
            <a:ext cx="2617177" cy="2032977"/>
          </a:xfrm>
          <a:prstGeom prst="rect">
            <a:avLst/>
          </a:prstGeom>
        </p:spPr>
      </p:pic>
      <p:sp>
        <p:nvSpPr>
          <p:cNvPr id="6" name="Rectangle 5">
            <a:extLst>
              <a:ext uri="{FF2B5EF4-FFF2-40B4-BE49-F238E27FC236}">
                <a16:creationId xmlns:a16="http://schemas.microsoft.com/office/drawing/2014/main" id="{FB64E098-E2C8-9A42-B486-C2F569FA8DFE}"/>
              </a:ext>
            </a:extLst>
          </p:cNvPr>
          <p:cNvSpPr/>
          <p:nvPr/>
        </p:nvSpPr>
        <p:spPr>
          <a:xfrm>
            <a:off x="1676400" y="5562599"/>
            <a:ext cx="3124200" cy="563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Times" pitchFamily="2" charset="0"/>
              </a:rPr>
              <a:t>1</a:t>
            </a:r>
            <a:r>
              <a:rPr lang="en-US" baseline="30000" dirty="0">
                <a:solidFill>
                  <a:srgbClr val="C00000"/>
                </a:solidFill>
                <a:latin typeface="Times" pitchFamily="2" charset="0"/>
              </a:rPr>
              <a:t>st</a:t>
            </a:r>
            <a:r>
              <a:rPr lang="en-US" dirty="0">
                <a:solidFill>
                  <a:srgbClr val="C00000"/>
                </a:solidFill>
                <a:latin typeface="Times" pitchFamily="2" charset="0"/>
              </a:rPr>
              <a:t> President: George Washington</a:t>
            </a:r>
          </a:p>
        </p:txBody>
      </p:sp>
      <p:sp>
        <p:nvSpPr>
          <p:cNvPr id="7" name="Rectangular Callout 6">
            <a:extLst>
              <a:ext uri="{FF2B5EF4-FFF2-40B4-BE49-F238E27FC236}">
                <a16:creationId xmlns:a16="http://schemas.microsoft.com/office/drawing/2014/main" id="{2F0BE683-3821-B547-AA76-E7DFF0A4E9F4}"/>
              </a:ext>
            </a:extLst>
          </p:cNvPr>
          <p:cNvSpPr/>
          <p:nvPr/>
        </p:nvSpPr>
        <p:spPr>
          <a:xfrm>
            <a:off x="2819400" y="3733800"/>
            <a:ext cx="3341076" cy="1143000"/>
          </a:xfrm>
          <a:prstGeom prst="wedgeRectCallout">
            <a:avLst>
              <a:gd name="adj1" fmla="val -67149"/>
              <a:gd name="adj2" fmla="val 264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imes" pitchFamily="2" charset="0"/>
              </a:rPr>
              <a:t>“We should not look back unless it is to derive useful lessons from past errors and for the purpose of profiting by dearly bought experience.”</a:t>
            </a:r>
          </a:p>
        </p:txBody>
      </p:sp>
    </p:spTree>
    <p:extLst>
      <p:ext uri="{BB962C8B-B14F-4D97-AF65-F5344CB8AC3E}">
        <p14:creationId xmlns:p14="http://schemas.microsoft.com/office/powerpoint/2010/main" val="10281610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5">
              <a:lumMod val="60000"/>
              <a:lumOff val="40000"/>
            </a:schemeClr>
          </a:solidFill>
        </p:spPr>
        <p:txBody>
          <a:bodyPr>
            <a:normAutofit/>
          </a:bodyPr>
          <a:lstStyle/>
          <a:p>
            <a:r>
              <a:rPr lang="en-US" b="1" dirty="0">
                <a:solidFill>
                  <a:schemeClr val="tx2"/>
                </a:solidFill>
                <a:latin typeface="Garamond" panose="02020404030301010803" pitchFamily="18" charset="0"/>
              </a:rPr>
              <a:t>Objections of Brutus</a:t>
            </a:r>
          </a:p>
        </p:txBody>
      </p:sp>
      <p:sp>
        <p:nvSpPr>
          <p:cNvPr id="9" name="Content Placeholder 8">
            <a:extLst>
              <a:ext uri="{FF2B5EF4-FFF2-40B4-BE49-F238E27FC236}">
                <a16:creationId xmlns:a16="http://schemas.microsoft.com/office/drawing/2014/main" id="{BC96C05C-98CF-4B18-B7DF-C1970D1AA3D8}"/>
              </a:ext>
            </a:extLst>
          </p:cNvPr>
          <p:cNvSpPr>
            <a:spLocks noGrp="1"/>
          </p:cNvSpPr>
          <p:nvPr>
            <p:ph idx="1"/>
          </p:nvPr>
        </p:nvSpPr>
        <p:spPr>
          <a:xfrm>
            <a:off x="457200" y="1371600"/>
            <a:ext cx="8077200" cy="47545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Summarize the objections to the Constitution </a:t>
            </a:r>
          </a:p>
        </p:txBody>
      </p:sp>
      <p:sp>
        <p:nvSpPr>
          <p:cNvPr id="10" name="Rectangle 9">
            <a:extLst>
              <a:ext uri="{FF2B5EF4-FFF2-40B4-BE49-F238E27FC236}">
                <a16:creationId xmlns:a16="http://schemas.microsoft.com/office/drawing/2014/main" id="{E60F12C6-F348-49DD-8525-513701C98353}"/>
              </a:ext>
            </a:extLst>
          </p:cNvPr>
          <p:cNvSpPr/>
          <p:nvPr/>
        </p:nvSpPr>
        <p:spPr>
          <a:xfrm>
            <a:off x="609600" y="2239962"/>
            <a:ext cx="3429000" cy="1951038"/>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Brutus:</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CA06F37-6A32-4794-A11D-DBA40C5F2EEC}"/>
              </a:ext>
            </a:extLst>
          </p:cNvPr>
          <p:cNvSpPr/>
          <p:nvPr/>
        </p:nvSpPr>
        <p:spPr>
          <a:xfrm>
            <a:off x="4222595" y="2239962"/>
            <a:ext cx="3429000" cy="1951038"/>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Montezuma:</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EFCD88F-0DA3-40FE-AAB6-F64FB831A40C}"/>
              </a:ext>
            </a:extLst>
          </p:cNvPr>
          <p:cNvSpPr/>
          <p:nvPr/>
        </p:nvSpPr>
        <p:spPr>
          <a:xfrm>
            <a:off x="609600" y="4368413"/>
            <a:ext cx="3429000" cy="1951038"/>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Patrick Henry:</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A58389F-27B9-41E0-B081-3A1467B31DB5}"/>
              </a:ext>
            </a:extLst>
          </p:cNvPr>
          <p:cNvSpPr/>
          <p:nvPr/>
        </p:nvSpPr>
        <p:spPr>
          <a:xfrm>
            <a:off x="4222595" y="4368413"/>
            <a:ext cx="3429000" cy="1951038"/>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A Farmer:</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3971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a:solidFill>
            <a:schemeClr val="accent5">
              <a:lumMod val="60000"/>
              <a:lumOff val="40000"/>
            </a:schemeClr>
          </a:solidFill>
        </p:spPr>
        <p:txBody>
          <a:bodyPr/>
          <a:lstStyle/>
          <a:p>
            <a:r>
              <a:rPr lang="en-US" b="1" dirty="0">
                <a:solidFill>
                  <a:srgbClr val="002060"/>
                </a:solidFill>
                <a:latin typeface="Garamond" panose="02020404030301010803" pitchFamily="18" charset="0"/>
              </a:rPr>
              <a:t>In the Mind of the Framers</a:t>
            </a:r>
          </a:p>
        </p:txBody>
      </p:sp>
      <p:sp>
        <p:nvSpPr>
          <p:cNvPr id="8" name="Content Placeholder 7"/>
          <p:cNvSpPr>
            <a:spLocks noGrp="1"/>
          </p:cNvSpPr>
          <p:nvPr>
            <p:ph idx="1"/>
          </p:nvPr>
        </p:nvSpPr>
        <p:spPr>
          <a:xfrm>
            <a:off x="457200" y="1295400"/>
            <a:ext cx="8229600" cy="4830763"/>
          </a:xfrm>
          <a:solidFill>
            <a:schemeClr val="bg1"/>
          </a:solidFill>
          <a:ln>
            <a:solidFill>
              <a:srgbClr val="002060"/>
            </a:solidFill>
          </a:ln>
        </p:spPr>
        <p:txBody>
          <a:bodyPr>
            <a:normAutofit/>
          </a:bodyPr>
          <a:lstStyle/>
          <a:p>
            <a:r>
              <a:rPr lang="en-US" sz="2000" dirty="0">
                <a:latin typeface="Times New Roman" panose="02020603050405020304" pitchFamily="18" charset="0"/>
                <a:cs typeface="Times New Roman" panose="02020603050405020304" pitchFamily="18" charset="0"/>
              </a:rPr>
              <a:t>"Time and changes in the condition and constitution of society may require occasional and corresponding modifications." --Thomas Jefferson to Edward Livingston, 1825. </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Evaluate how we have altered the Constitution to fit our modern times and determine whether that upholds the Conservative view of the Constitution (We need government to control the masses because they are untrustworthy) or a Liberal view (Constitution upholds the American core values and prevent tyrannical government encroachment upon them)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981200"/>
            <a:ext cx="2857500" cy="2181225"/>
          </a:xfrm>
          <a:prstGeom prst="rect">
            <a:avLst/>
          </a:prstGeom>
        </p:spPr>
      </p:pic>
    </p:spTree>
    <p:extLst>
      <p:ext uri="{BB962C8B-B14F-4D97-AF65-F5344CB8AC3E}">
        <p14:creationId xmlns:p14="http://schemas.microsoft.com/office/powerpoint/2010/main" val="5530199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A86D-9CD9-B040-A7B3-83E2B7A00B8F}"/>
              </a:ext>
            </a:extLst>
          </p:cNvPr>
          <p:cNvSpPr>
            <a:spLocks noGrp="1"/>
          </p:cNvSpPr>
          <p:nvPr>
            <p:ph type="title"/>
          </p:nvPr>
        </p:nvSpPr>
        <p:spPr>
          <a:xfrm>
            <a:off x="457200" y="274638"/>
            <a:ext cx="8229600" cy="792162"/>
          </a:xfrm>
          <a:solidFill>
            <a:schemeClr val="bg1"/>
          </a:solidFill>
          <a:ln>
            <a:solidFill>
              <a:schemeClr val="accent1"/>
            </a:solidFill>
          </a:ln>
        </p:spPr>
        <p:txBody>
          <a:bodyPr/>
          <a:lstStyle/>
          <a:p>
            <a:r>
              <a:rPr lang="en-US" b="1" dirty="0">
                <a:solidFill>
                  <a:srgbClr val="FF0000"/>
                </a:solidFill>
                <a:latin typeface="Baskerville Old Face" panose="02020602080505020303" pitchFamily="18" charset="77"/>
              </a:rPr>
              <a:t>SHE Statements</a:t>
            </a:r>
          </a:p>
        </p:txBody>
      </p:sp>
      <p:sp>
        <p:nvSpPr>
          <p:cNvPr id="3" name="Content Placeholder 2">
            <a:extLst>
              <a:ext uri="{FF2B5EF4-FFF2-40B4-BE49-F238E27FC236}">
                <a16:creationId xmlns:a16="http://schemas.microsoft.com/office/drawing/2014/main" id="{A520508B-AFAB-774B-AD00-B8E356378D7C}"/>
              </a:ext>
            </a:extLst>
          </p:cNvPr>
          <p:cNvSpPr>
            <a:spLocks noGrp="1"/>
          </p:cNvSpPr>
          <p:nvPr>
            <p:ph idx="1"/>
          </p:nvPr>
        </p:nvSpPr>
        <p:spPr>
          <a:xfrm>
            <a:off x="457200" y="1295400"/>
            <a:ext cx="8229600" cy="4830763"/>
          </a:xfrm>
          <a:solidFill>
            <a:schemeClr val="bg1"/>
          </a:solidFill>
          <a:ln>
            <a:solidFill>
              <a:schemeClr val="accent1"/>
            </a:solidFill>
          </a:ln>
        </p:spPr>
        <p:txBody>
          <a:bodyPr>
            <a:normAutofit/>
          </a:bodyPr>
          <a:lstStyle/>
          <a:p>
            <a:r>
              <a:rPr lang="en-US" sz="2400" b="1" u="sng" dirty="0">
                <a:solidFill>
                  <a:srgbClr val="002060"/>
                </a:solidFill>
                <a:latin typeface="Times" pitchFamily="2" charset="0"/>
              </a:rPr>
              <a:t>SHE (Specific Historic Evidence) statements</a:t>
            </a:r>
            <a:r>
              <a:rPr lang="en-US" sz="2400" b="1" dirty="0">
                <a:solidFill>
                  <a:srgbClr val="002060"/>
                </a:solidFill>
                <a:latin typeface="Times" pitchFamily="2" charset="0"/>
              </a:rPr>
              <a:t> </a:t>
            </a:r>
            <a:r>
              <a:rPr lang="en-US" sz="2400" dirty="0">
                <a:latin typeface="Times" pitchFamily="2" charset="0"/>
              </a:rPr>
              <a:t>– use FACTS to support claim</a:t>
            </a:r>
          </a:p>
          <a:p>
            <a:r>
              <a:rPr lang="en-US" sz="2400" dirty="0">
                <a:latin typeface="Times" pitchFamily="2" charset="0"/>
              </a:rPr>
              <a:t>Example: </a:t>
            </a:r>
            <a:r>
              <a:rPr lang="en-US" sz="2400" b="1" u="sng" dirty="0">
                <a:solidFill>
                  <a:srgbClr val="FF0000"/>
                </a:solidFill>
                <a:latin typeface="Times" pitchFamily="2" charset="0"/>
              </a:rPr>
              <a:t>President George Washington</a:t>
            </a:r>
            <a:r>
              <a:rPr lang="en-US" sz="2400" dirty="0">
                <a:latin typeface="Times" pitchFamily="2" charset="0"/>
              </a:rPr>
              <a:t> supported the </a:t>
            </a:r>
            <a:r>
              <a:rPr lang="en-US" sz="2400" b="1" u="sng" dirty="0">
                <a:solidFill>
                  <a:srgbClr val="FF0000"/>
                </a:solidFill>
                <a:latin typeface="Times" pitchFamily="2" charset="0"/>
              </a:rPr>
              <a:t>constitutional principle</a:t>
            </a:r>
            <a:r>
              <a:rPr lang="en-US" sz="2400" dirty="0">
                <a:latin typeface="Times" pitchFamily="2" charset="0"/>
              </a:rPr>
              <a:t> of </a:t>
            </a:r>
            <a:r>
              <a:rPr lang="en-US" sz="2400" b="1" u="sng" dirty="0">
                <a:solidFill>
                  <a:srgbClr val="FF0000"/>
                </a:solidFill>
                <a:latin typeface="Times" pitchFamily="2" charset="0"/>
              </a:rPr>
              <a:t>limited government</a:t>
            </a:r>
            <a:r>
              <a:rPr lang="en-US" sz="2400" dirty="0">
                <a:latin typeface="Times" pitchFamily="2" charset="0"/>
              </a:rPr>
              <a:t> by establishing the </a:t>
            </a:r>
            <a:r>
              <a:rPr lang="en-US" sz="2400" b="1" u="sng" dirty="0">
                <a:solidFill>
                  <a:srgbClr val="FF0000"/>
                </a:solidFill>
                <a:latin typeface="Times" pitchFamily="2" charset="0"/>
              </a:rPr>
              <a:t>two-term presidency precedent</a:t>
            </a:r>
            <a:r>
              <a:rPr lang="en-US" sz="2400" dirty="0">
                <a:latin typeface="Times" pitchFamily="2" charset="0"/>
              </a:rPr>
              <a:t> and returning power to the people.</a:t>
            </a: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r>
              <a:rPr lang="en-US" sz="2400" dirty="0">
                <a:latin typeface="Times" pitchFamily="2" charset="0"/>
              </a:rPr>
              <a:t>Same idea for short answer questions – you must always write statements using factual evidence.</a:t>
            </a:r>
          </a:p>
        </p:txBody>
      </p:sp>
      <p:pic>
        <p:nvPicPr>
          <p:cNvPr id="4" name="Picture 3">
            <a:extLst>
              <a:ext uri="{FF2B5EF4-FFF2-40B4-BE49-F238E27FC236}">
                <a16:creationId xmlns:a16="http://schemas.microsoft.com/office/drawing/2014/main" id="{5E3D09CC-EDA3-2D46-93A5-428438ED8DFC}"/>
              </a:ext>
            </a:extLst>
          </p:cNvPr>
          <p:cNvPicPr>
            <a:picLocks noChangeAspect="1"/>
          </p:cNvPicPr>
          <p:nvPr/>
        </p:nvPicPr>
        <p:blipFill>
          <a:blip r:embed="rId2"/>
          <a:stretch>
            <a:fillRect/>
          </a:stretch>
        </p:blipFill>
        <p:spPr>
          <a:xfrm>
            <a:off x="4876800" y="3429000"/>
            <a:ext cx="3505200" cy="1524000"/>
          </a:xfrm>
          <a:prstGeom prst="rect">
            <a:avLst/>
          </a:prstGeom>
          <a:ln>
            <a:solidFill>
              <a:srgbClr val="002060"/>
            </a:solidFill>
          </a:ln>
        </p:spPr>
      </p:pic>
    </p:spTree>
    <p:extLst>
      <p:ext uri="{BB962C8B-B14F-4D97-AF65-F5344CB8AC3E}">
        <p14:creationId xmlns:p14="http://schemas.microsoft.com/office/powerpoint/2010/main" val="34276886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b="0" i="0" dirty="0">
              <a:solidFill>
                <a:srgbClr val="2D3B45"/>
              </a:solidFill>
              <a:effectLst/>
              <a:latin typeface="Times" panose="02020603050405020304" pitchFamily="18" charset="0"/>
              <a:cs typeface="Times"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Events of a 1</a:t>
            </a:r>
            <a:r>
              <a:rPr lang="en-US" sz="2000" baseline="30000" dirty="0">
                <a:latin typeface="Times New Roman" panose="02020603050405020304" pitchFamily="18" charset="0"/>
                <a:cs typeface="Times New Roman" panose="02020603050405020304" pitchFamily="18" charset="0"/>
              </a:rPr>
              <a:t>st</a:t>
            </a:r>
            <a:r>
              <a:rPr lang="en-US" sz="2000" dirty="0">
                <a:latin typeface="Times New Roman" panose="02020603050405020304" pitchFamily="18" charset="0"/>
                <a:cs typeface="Times New Roman" panose="02020603050405020304" pitchFamily="18" charset="0"/>
              </a:rPr>
              <a:t> President</a:t>
            </a:r>
          </a:p>
          <a:p>
            <a:pPr>
              <a:spcBef>
                <a:spcPts val="0"/>
              </a:spcBef>
            </a:pPr>
            <a:r>
              <a:rPr lang="en-US" sz="2000" dirty="0">
                <a:latin typeface="Times New Roman" panose="02020603050405020304" pitchFamily="18" charset="0"/>
                <a:cs typeface="Times New Roman" panose="02020603050405020304" pitchFamily="18" charset="0"/>
              </a:rPr>
              <a:t>America’s First Executive</a:t>
            </a:r>
          </a:p>
          <a:p>
            <a:pPr>
              <a:spcBef>
                <a:spcPts val="0"/>
              </a:spcBef>
            </a:pPr>
            <a:r>
              <a:rPr lang="en-US" sz="2000" dirty="0">
                <a:latin typeface="Times New Roman" panose="02020603050405020304" pitchFamily="18" charset="0"/>
                <a:cs typeface="Times New Roman" panose="02020603050405020304" pitchFamily="18" charset="0"/>
              </a:rPr>
              <a:t>Achieving Goals of Stabilization</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A Washingtonian Presidential Review</a:t>
            </a:r>
            <a:endParaRPr lang="en-US" dirty="0">
              <a:solidFill>
                <a:srgbClr val="FF0000"/>
              </a:solidFill>
            </a:endParaRPr>
          </a:p>
        </p:txBody>
      </p:sp>
    </p:spTree>
    <p:extLst>
      <p:ext uri="{BB962C8B-B14F-4D97-AF65-F5344CB8AC3E}">
        <p14:creationId xmlns:p14="http://schemas.microsoft.com/office/powerpoint/2010/main" val="26403502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5002"/>
            <a:ext cx="7772400" cy="1470025"/>
          </a:xfrm>
          <a:solidFill>
            <a:schemeClr val="bg1"/>
          </a:solidFill>
          <a:ln>
            <a:solidFill>
              <a:srgbClr val="FF0000"/>
            </a:solidFill>
          </a:ln>
        </p:spPr>
        <p:txBody>
          <a:bodyPr/>
          <a:lstStyle/>
          <a:p>
            <a:r>
              <a:rPr lang="en-US" dirty="0">
                <a:solidFill>
                  <a:srgbClr val="0070C0"/>
                </a:solidFill>
                <a:latin typeface="Gabriola" panose="04040605051002020D02" pitchFamily="82" charset="0"/>
              </a:rPr>
              <a:t>A Constitutional Reality</a:t>
            </a:r>
            <a:br>
              <a:rPr lang="en-US" dirty="0">
                <a:solidFill>
                  <a:srgbClr val="0070C0"/>
                </a:solidFill>
                <a:latin typeface="Gabriola" panose="04040605051002020D02" pitchFamily="82" charset="0"/>
              </a:rPr>
            </a:br>
            <a:r>
              <a:rPr lang="en-US" dirty="0">
                <a:solidFill>
                  <a:srgbClr val="0070C0"/>
                </a:solidFill>
                <a:latin typeface="Times New Roman" panose="02020603050405020304" pitchFamily="18" charset="0"/>
                <a:cs typeface="Times New Roman" panose="02020603050405020304" pitchFamily="18" charset="0"/>
              </a:rPr>
              <a:t>Part III – Unit III</a:t>
            </a:r>
            <a:endParaRPr lang="en-US" dirty="0">
              <a:solidFill>
                <a:srgbClr val="0070C0"/>
              </a:solidFill>
            </a:endParaRPr>
          </a:p>
        </p:txBody>
      </p:sp>
      <p:sp>
        <p:nvSpPr>
          <p:cNvPr id="5" name="Subtitle 4"/>
          <p:cNvSpPr>
            <a:spLocks noGrp="1"/>
          </p:cNvSpPr>
          <p:nvPr>
            <p:ph type="subTitle" idx="1"/>
          </p:nvPr>
        </p:nvSpPr>
        <p:spPr>
          <a:xfrm>
            <a:off x="685800" y="2133600"/>
            <a:ext cx="7772400" cy="1752600"/>
          </a:xfrm>
          <a:solidFill>
            <a:schemeClr val="bg1"/>
          </a:solidFill>
          <a:ln>
            <a:solidFill>
              <a:srgbClr val="FF0000"/>
            </a:solidFill>
          </a:ln>
        </p:spPr>
        <p:txBody>
          <a:bodyPr>
            <a:normAutofit fontScale="92500" lnSpcReduction="10000"/>
          </a:bodyPr>
          <a:lstStyle/>
          <a:p>
            <a:pPr algn="l"/>
            <a:r>
              <a:rPr lang="en-US" b="1" dirty="0">
                <a:solidFill>
                  <a:srgbClr val="C00000"/>
                </a:solidFill>
                <a:latin typeface="Garamond" panose="02020404030301010803" pitchFamily="18" charset="0"/>
              </a:rPr>
              <a:t>Essential Question: </a:t>
            </a:r>
            <a:r>
              <a:rPr lang="en-US" dirty="0">
                <a:solidFill>
                  <a:srgbClr val="002060"/>
                </a:solidFill>
                <a:latin typeface="Garamond" panose="02020404030301010803" pitchFamily="18" charset="0"/>
              </a:rPr>
              <a:t>Evaluate to what extent the new republic, formed by the United States Constitution, demonstrate a continued argument over the ideas of proper government.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094773"/>
            <a:ext cx="3124200" cy="2505075"/>
          </a:xfrm>
          <a:prstGeom prst="rect">
            <a:avLst/>
          </a:prstGeom>
        </p:spPr>
      </p:pic>
    </p:spTree>
    <p:extLst>
      <p:ext uri="{BB962C8B-B14F-4D97-AF65-F5344CB8AC3E}">
        <p14:creationId xmlns:p14="http://schemas.microsoft.com/office/powerpoint/2010/main" val="36947949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B339-3860-4F63-9BD9-456CE4081DCF}"/>
              </a:ext>
            </a:extLst>
          </p:cNvPr>
          <p:cNvSpPr>
            <a:spLocks noGrp="1"/>
          </p:cNvSpPr>
          <p:nvPr>
            <p:ph type="title"/>
          </p:nvPr>
        </p:nvSpPr>
        <p:spPr>
          <a:xfrm>
            <a:off x="457200" y="274638"/>
            <a:ext cx="8229600" cy="792162"/>
          </a:xfrm>
          <a:solidFill>
            <a:schemeClr val="bg1"/>
          </a:solidFill>
          <a:ln>
            <a:solidFill>
              <a:schemeClr val="accent1"/>
            </a:solidFill>
          </a:ln>
        </p:spPr>
        <p:txBody>
          <a:bodyPr/>
          <a:lstStyle/>
          <a:p>
            <a:r>
              <a:rPr lang="en-US" b="1" dirty="0">
                <a:solidFill>
                  <a:srgbClr val="FF0000"/>
                </a:solidFill>
                <a:latin typeface="Garamond" panose="02020404030301010803" pitchFamily="18" charset="0"/>
              </a:rPr>
              <a:t>Washington’s Challenges </a:t>
            </a:r>
          </a:p>
        </p:txBody>
      </p:sp>
      <p:sp>
        <p:nvSpPr>
          <p:cNvPr id="3" name="Content Placeholder 2">
            <a:extLst>
              <a:ext uri="{FF2B5EF4-FFF2-40B4-BE49-F238E27FC236}">
                <a16:creationId xmlns:a16="http://schemas.microsoft.com/office/drawing/2014/main" id="{287AC537-D00E-48EE-B4AD-A1FEE85C28DF}"/>
              </a:ext>
            </a:extLst>
          </p:cNvPr>
          <p:cNvSpPr>
            <a:spLocks noGrp="1"/>
          </p:cNvSpPr>
          <p:nvPr>
            <p:ph idx="1"/>
          </p:nvPr>
        </p:nvSpPr>
        <p:spPr>
          <a:xfrm>
            <a:off x="475957" y="1246163"/>
            <a:ext cx="8229600" cy="4830763"/>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Identify challenges Washington face as President of the United States </a:t>
            </a:r>
          </a:p>
        </p:txBody>
      </p:sp>
      <p:pic>
        <p:nvPicPr>
          <p:cNvPr id="5" name="Picture 4" descr="A person wearing a suit and tie&#10;&#10;Description generated with very high confidence">
            <a:extLst>
              <a:ext uri="{FF2B5EF4-FFF2-40B4-BE49-F238E27FC236}">
                <a16:creationId xmlns:a16="http://schemas.microsoft.com/office/drawing/2014/main" id="{94A1EC04-ABC6-4386-8533-3ECAFBC456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803" y="2209800"/>
            <a:ext cx="1989375" cy="2438400"/>
          </a:xfrm>
          <a:prstGeom prst="rect">
            <a:avLst/>
          </a:prstGeom>
        </p:spPr>
      </p:pic>
      <p:sp>
        <p:nvSpPr>
          <p:cNvPr id="6" name="Rectangle 5">
            <a:extLst>
              <a:ext uri="{FF2B5EF4-FFF2-40B4-BE49-F238E27FC236}">
                <a16:creationId xmlns:a16="http://schemas.microsoft.com/office/drawing/2014/main" id="{A379E8DC-A5AE-4B41-90F1-5852F9073EB6}"/>
              </a:ext>
            </a:extLst>
          </p:cNvPr>
          <p:cNvSpPr/>
          <p:nvPr/>
        </p:nvSpPr>
        <p:spPr>
          <a:xfrm>
            <a:off x="613688" y="2062248"/>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Native Americans </a:t>
            </a:r>
          </a:p>
        </p:txBody>
      </p:sp>
      <p:sp>
        <p:nvSpPr>
          <p:cNvPr id="7" name="Rectangle 6">
            <a:extLst>
              <a:ext uri="{FF2B5EF4-FFF2-40B4-BE49-F238E27FC236}">
                <a16:creationId xmlns:a16="http://schemas.microsoft.com/office/drawing/2014/main" id="{55C6C607-E25D-4B65-ADB2-B1D4617A7520}"/>
              </a:ext>
            </a:extLst>
          </p:cNvPr>
          <p:cNvSpPr/>
          <p:nvPr/>
        </p:nvSpPr>
        <p:spPr>
          <a:xfrm>
            <a:off x="590843" y="3190863"/>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Trade</a:t>
            </a:r>
          </a:p>
        </p:txBody>
      </p:sp>
      <p:sp>
        <p:nvSpPr>
          <p:cNvPr id="8" name="Rectangle 7">
            <a:extLst>
              <a:ext uri="{FF2B5EF4-FFF2-40B4-BE49-F238E27FC236}">
                <a16:creationId xmlns:a16="http://schemas.microsoft.com/office/drawing/2014/main" id="{FA3438B9-197D-4CBC-B007-BB9F14825B54}"/>
              </a:ext>
            </a:extLst>
          </p:cNvPr>
          <p:cNvSpPr/>
          <p:nvPr/>
        </p:nvSpPr>
        <p:spPr>
          <a:xfrm>
            <a:off x="613688" y="4319478"/>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Foreign Relations </a:t>
            </a:r>
          </a:p>
        </p:txBody>
      </p:sp>
      <p:sp>
        <p:nvSpPr>
          <p:cNvPr id="9" name="Rectangle 8">
            <a:extLst>
              <a:ext uri="{FF2B5EF4-FFF2-40B4-BE49-F238E27FC236}">
                <a16:creationId xmlns:a16="http://schemas.microsoft.com/office/drawing/2014/main" id="{E8D3E33B-B5CA-41A5-B900-86B39A8A80A8}"/>
              </a:ext>
            </a:extLst>
          </p:cNvPr>
          <p:cNvSpPr/>
          <p:nvPr/>
        </p:nvSpPr>
        <p:spPr>
          <a:xfrm>
            <a:off x="6019800" y="1954906"/>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Debt</a:t>
            </a:r>
          </a:p>
        </p:txBody>
      </p:sp>
      <p:sp>
        <p:nvSpPr>
          <p:cNvPr id="10" name="Rectangle 9">
            <a:extLst>
              <a:ext uri="{FF2B5EF4-FFF2-40B4-BE49-F238E27FC236}">
                <a16:creationId xmlns:a16="http://schemas.microsoft.com/office/drawing/2014/main" id="{C99ACBAC-88EF-46EE-8570-2667802E8DB3}"/>
              </a:ext>
            </a:extLst>
          </p:cNvPr>
          <p:cNvSpPr/>
          <p:nvPr/>
        </p:nvSpPr>
        <p:spPr>
          <a:xfrm>
            <a:off x="6019800" y="3173706"/>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Rebellion</a:t>
            </a:r>
          </a:p>
        </p:txBody>
      </p:sp>
      <p:sp>
        <p:nvSpPr>
          <p:cNvPr id="11" name="Rectangle 10">
            <a:extLst>
              <a:ext uri="{FF2B5EF4-FFF2-40B4-BE49-F238E27FC236}">
                <a16:creationId xmlns:a16="http://schemas.microsoft.com/office/drawing/2014/main" id="{F918947D-0509-4483-AB53-B83E5B81F19F}"/>
              </a:ext>
            </a:extLst>
          </p:cNvPr>
          <p:cNvSpPr/>
          <p:nvPr/>
        </p:nvSpPr>
        <p:spPr>
          <a:xfrm>
            <a:off x="6024489" y="4319478"/>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Interpreting the Constitution </a:t>
            </a:r>
          </a:p>
        </p:txBody>
      </p:sp>
      <p:sp>
        <p:nvSpPr>
          <p:cNvPr id="12" name="Rectangle 11">
            <a:extLst>
              <a:ext uri="{FF2B5EF4-FFF2-40B4-BE49-F238E27FC236}">
                <a16:creationId xmlns:a16="http://schemas.microsoft.com/office/drawing/2014/main" id="{668A274B-4B56-4291-8014-F7EDCD2A5047}"/>
              </a:ext>
            </a:extLst>
          </p:cNvPr>
          <p:cNvSpPr/>
          <p:nvPr/>
        </p:nvSpPr>
        <p:spPr>
          <a:xfrm>
            <a:off x="3340490" y="4860388"/>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Establishing the Executive</a:t>
            </a:r>
          </a:p>
        </p:txBody>
      </p:sp>
      <p:sp>
        <p:nvSpPr>
          <p:cNvPr id="13" name="Rectangle 12">
            <a:extLst>
              <a:ext uri="{FF2B5EF4-FFF2-40B4-BE49-F238E27FC236}">
                <a16:creationId xmlns:a16="http://schemas.microsoft.com/office/drawing/2014/main" id="{3DFE7301-D17E-400C-A4BF-D30BE838122F}"/>
              </a:ext>
            </a:extLst>
          </p:cNvPr>
          <p:cNvSpPr/>
          <p:nvPr/>
        </p:nvSpPr>
        <p:spPr>
          <a:xfrm>
            <a:off x="3340490" y="5788621"/>
            <a:ext cx="2286000" cy="70221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Compromise</a:t>
            </a:r>
          </a:p>
        </p:txBody>
      </p:sp>
    </p:spTree>
    <p:extLst>
      <p:ext uri="{BB962C8B-B14F-4D97-AF65-F5344CB8AC3E}">
        <p14:creationId xmlns:p14="http://schemas.microsoft.com/office/powerpoint/2010/main" val="40548482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solidFill>
          <a:ln>
            <a:solidFill>
              <a:schemeClr val="accent1"/>
            </a:solidFill>
          </a:ln>
        </p:spPr>
        <p:txBody>
          <a:bodyPr>
            <a:normAutofit/>
          </a:bodyPr>
          <a:lstStyle/>
          <a:p>
            <a:r>
              <a:rPr lang="en-US" b="1" dirty="0">
                <a:solidFill>
                  <a:srgbClr val="FF0000"/>
                </a:solidFill>
                <a:latin typeface="Garamond" panose="02020404030301010803" pitchFamily="18" charset="0"/>
              </a:rPr>
              <a:t>The Threats to a New Nation</a:t>
            </a:r>
          </a:p>
        </p:txBody>
      </p:sp>
      <p:sp>
        <p:nvSpPr>
          <p:cNvPr id="4" name="Text Placeholder 3"/>
          <p:cNvSpPr>
            <a:spLocks noGrp="1"/>
          </p:cNvSpPr>
          <p:nvPr>
            <p:ph type="body" idx="1"/>
          </p:nvPr>
        </p:nvSpPr>
        <p:spPr>
          <a:xfrm>
            <a:off x="457200" y="1371601"/>
            <a:ext cx="4040188" cy="609600"/>
          </a:xfrm>
          <a:solidFill>
            <a:srgbClr val="FF0000"/>
          </a:solidFill>
          <a:ln>
            <a:solidFill>
              <a:srgbClr val="002060"/>
            </a:solidFill>
          </a:ln>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Issues Washington faces</a:t>
            </a:r>
          </a:p>
        </p:txBody>
      </p:sp>
      <p:sp>
        <p:nvSpPr>
          <p:cNvPr id="5" name="Content Placeholder 4"/>
          <p:cNvSpPr>
            <a:spLocks noGrp="1"/>
          </p:cNvSpPr>
          <p:nvPr>
            <p:ph sz="half" idx="2"/>
          </p:nvPr>
        </p:nvSpPr>
        <p:spPr>
          <a:solidFill>
            <a:schemeClr val="bg1"/>
          </a:solidFill>
          <a:ln>
            <a:solidFill>
              <a:srgbClr val="002060"/>
            </a:solidFill>
          </a:ln>
        </p:spPr>
        <p:txBody>
          <a:bodyPr>
            <a:normAutofit/>
          </a:bodyPr>
          <a:lstStyle/>
          <a:p>
            <a:r>
              <a:rPr lang="en-US" dirty="0">
                <a:latin typeface="Times New Roman" panose="02020603050405020304" pitchFamily="18" charset="0"/>
                <a:cs typeface="Times New Roman" panose="02020603050405020304" pitchFamily="18" charset="0"/>
              </a:rPr>
              <a:t>Vague Constitution</a:t>
            </a:r>
          </a:p>
          <a:p>
            <a:r>
              <a:rPr lang="en-US" dirty="0">
                <a:latin typeface="Times New Roman" panose="02020603050405020304" pitchFamily="18" charset="0"/>
                <a:cs typeface="Times New Roman" panose="02020603050405020304" pitchFamily="18" charset="0"/>
              </a:rPr>
              <a:t>Debt - $54 Million</a:t>
            </a:r>
          </a:p>
          <a:p>
            <a:r>
              <a:rPr lang="en-US" dirty="0">
                <a:latin typeface="Times New Roman" panose="02020603050405020304" pitchFamily="18" charset="0"/>
                <a:cs typeface="Times New Roman" panose="02020603050405020304" pitchFamily="18" charset="0"/>
              </a:rPr>
              <a:t>Agriculture based economy</a:t>
            </a:r>
          </a:p>
          <a:p>
            <a:r>
              <a:rPr lang="en-US" dirty="0">
                <a:latin typeface="Times New Roman" panose="02020603050405020304" pitchFamily="18" charset="0"/>
                <a:cs typeface="Times New Roman" panose="02020603050405020304" pitchFamily="18" charset="0"/>
              </a:rPr>
              <a:t>Weak army &amp; No Navy</a:t>
            </a:r>
          </a:p>
          <a:p>
            <a:r>
              <a:rPr lang="en-US" dirty="0">
                <a:latin typeface="Times New Roman" panose="02020603050405020304" pitchFamily="18" charset="0"/>
                <a:cs typeface="Times New Roman" panose="02020603050405020304" pitchFamily="18" charset="0"/>
              </a:rPr>
              <a:t>USA = No Respect</a:t>
            </a:r>
          </a:p>
          <a:p>
            <a:r>
              <a:rPr lang="en-US" dirty="0">
                <a:latin typeface="Times New Roman" panose="02020603050405020304" pitchFamily="18" charset="0"/>
                <a:cs typeface="Times New Roman" panose="02020603050405020304" pitchFamily="18" charset="0"/>
              </a:rPr>
              <a:t>British in America</a:t>
            </a:r>
          </a:p>
          <a:p>
            <a:r>
              <a:rPr lang="en-US" dirty="0">
                <a:latin typeface="Times New Roman" panose="02020603050405020304" pitchFamily="18" charset="0"/>
                <a:cs typeface="Times New Roman" panose="02020603050405020304" pitchFamily="18" charset="0"/>
              </a:rPr>
              <a:t>Mississippi closed</a:t>
            </a:r>
          </a:p>
        </p:txBody>
      </p:sp>
      <p:sp>
        <p:nvSpPr>
          <p:cNvPr id="6" name="Text Placeholder 5"/>
          <p:cNvSpPr>
            <a:spLocks noGrp="1"/>
          </p:cNvSpPr>
          <p:nvPr>
            <p:ph type="body" sz="quarter" idx="3"/>
          </p:nvPr>
        </p:nvSpPr>
        <p:spPr>
          <a:xfrm>
            <a:off x="4645025" y="1371601"/>
            <a:ext cx="4041775" cy="609599"/>
          </a:xfrm>
          <a:solidFill>
            <a:schemeClr val="tx2"/>
          </a:solidFill>
          <a:ln>
            <a:solidFill>
              <a:srgbClr val="FF0000"/>
            </a:solidFill>
          </a:ln>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Advantages</a:t>
            </a:r>
          </a:p>
        </p:txBody>
      </p:sp>
      <p:sp>
        <p:nvSpPr>
          <p:cNvPr id="7" name="Content Placeholder 6"/>
          <p:cNvSpPr>
            <a:spLocks noGrp="1"/>
          </p:cNvSpPr>
          <p:nvPr>
            <p:ph sz="quarter" idx="4"/>
          </p:nvPr>
        </p:nvSpPr>
        <p:spPr>
          <a:solidFill>
            <a:schemeClr val="bg1"/>
          </a:solidFill>
          <a:ln>
            <a:solidFill>
              <a:srgbClr val="002060"/>
            </a:solidFill>
          </a:ln>
        </p:spPr>
        <p:txBody>
          <a:bodyPr>
            <a:normAutofit/>
          </a:bodyPr>
          <a:lstStyle/>
          <a:p>
            <a:r>
              <a:rPr lang="en-US" dirty="0">
                <a:latin typeface="Times New Roman" panose="02020603050405020304" pitchFamily="18" charset="0"/>
                <a:cs typeface="Times New Roman" panose="02020603050405020304" pitchFamily="18" charset="0"/>
              </a:rPr>
              <a:t>Strong leadership (Washington)</a:t>
            </a:r>
          </a:p>
          <a:p>
            <a:r>
              <a:rPr lang="en-US" dirty="0">
                <a:latin typeface="Times New Roman" panose="02020603050405020304" pitchFamily="18" charset="0"/>
                <a:cs typeface="Times New Roman" panose="02020603050405020304" pitchFamily="18" charset="0"/>
              </a:rPr>
              <a:t>Few rules on how to govern</a:t>
            </a:r>
          </a:p>
        </p:txBody>
      </p:sp>
      <p:pic>
        <p:nvPicPr>
          <p:cNvPr id="2050" name="Picture 2" descr="http://2.bp.blogspot.com/-TLb-0NzMcIA/Trm06usy0yI/AAAAAAAABLs/ddGJl6T73k4/s400/IMG_31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826" y="3657599"/>
            <a:ext cx="3810000" cy="3108623"/>
          </a:xfrm>
          <a:prstGeom prst="rect">
            <a:avLst/>
          </a:prstGeom>
          <a:solidFill>
            <a:schemeClr val="tx2"/>
          </a:solidFill>
          <a:ln>
            <a:solidFill>
              <a:srgbClr val="002060"/>
            </a:solidFill>
          </a:ln>
        </p:spPr>
      </p:pic>
      <p:sp>
        <p:nvSpPr>
          <p:cNvPr id="8" name="Rectangle 7"/>
          <p:cNvSpPr/>
          <p:nvPr/>
        </p:nvSpPr>
        <p:spPr>
          <a:xfrm>
            <a:off x="5805373" y="5758331"/>
            <a:ext cx="3039615" cy="461665"/>
          </a:xfrm>
          <a:prstGeom prst="rect">
            <a:avLst/>
          </a:prstGeom>
          <a:solidFill>
            <a:srgbClr val="FF0000"/>
          </a:solidFill>
          <a:ln>
            <a:solidFill>
              <a:srgbClr val="FF0000"/>
            </a:solidFill>
          </a:ln>
        </p:spPr>
        <p:txBody>
          <a:bodyPr wrap="non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All Hail, Cincinnatus </a:t>
            </a:r>
          </a:p>
        </p:txBody>
      </p:sp>
    </p:spTree>
    <p:extLst>
      <p:ext uri="{BB962C8B-B14F-4D97-AF65-F5344CB8AC3E}">
        <p14:creationId xmlns:p14="http://schemas.microsoft.com/office/powerpoint/2010/main" val="18229800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Washington Defines the Presidency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16" y="1143000"/>
            <a:ext cx="3810000" cy="2286000"/>
          </a:xfrm>
        </p:spPr>
      </p:pic>
      <p:sp>
        <p:nvSpPr>
          <p:cNvPr id="6" name="TextBox 5"/>
          <p:cNvSpPr txBox="1"/>
          <p:nvPr/>
        </p:nvSpPr>
        <p:spPr>
          <a:xfrm>
            <a:off x="4419600" y="1371600"/>
            <a:ext cx="4267200" cy="2308324"/>
          </a:xfrm>
          <a:prstGeom prst="rect">
            <a:avLst/>
          </a:prstGeom>
          <a:solidFill>
            <a:schemeClr val="bg1"/>
          </a:solidFill>
          <a:ln>
            <a:solidFill>
              <a:schemeClr val="accent1"/>
            </a:solidFill>
          </a:ln>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Precedents of Washington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Establishes the Cabinet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term presidency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Proclamation of Neutrality “avoiding entangling alliances”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116" y="3809999"/>
            <a:ext cx="4109884" cy="2301535"/>
          </a:xfrm>
          <a:prstGeom prst="rect">
            <a:avLst/>
          </a:prstGeom>
        </p:spPr>
      </p:pic>
      <p:sp>
        <p:nvSpPr>
          <p:cNvPr id="9" name="TextBox 8"/>
          <p:cNvSpPr txBox="1"/>
          <p:nvPr/>
        </p:nvSpPr>
        <p:spPr>
          <a:xfrm>
            <a:off x="1138084" y="4343400"/>
            <a:ext cx="3433916" cy="830997"/>
          </a:xfrm>
          <a:prstGeom prst="rect">
            <a:avLst/>
          </a:prstGeom>
          <a:solidFill>
            <a:schemeClr val="bg1"/>
          </a:solidFill>
          <a:ln>
            <a:solidFill>
              <a:schemeClr val="accent1"/>
            </a:solidFill>
          </a:ln>
        </p:spPr>
        <p:txBody>
          <a:bodyPr wrap="squar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B</a:t>
            </a:r>
            <a:r>
              <a:rPr lang="en-US" sz="2400" b="1" dirty="0">
                <a:solidFill>
                  <a:srgbClr val="002060"/>
                </a:solidFill>
                <a:latin typeface="Times New Roman" panose="02020603050405020304" pitchFamily="18" charset="0"/>
                <a:cs typeface="Times New Roman" panose="02020603050405020304" pitchFamily="18" charset="0"/>
              </a:rPr>
              <a:t>ill of Rights added to the Constitution in 1791</a:t>
            </a:r>
          </a:p>
        </p:txBody>
      </p:sp>
    </p:spTree>
    <p:extLst>
      <p:ext uri="{BB962C8B-B14F-4D97-AF65-F5344CB8AC3E}">
        <p14:creationId xmlns:p14="http://schemas.microsoft.com/office/powerpoint/2010/main" val="1572249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a:ln>
            <a:solidFill>
              <a:srgbClr val="002060"/>
            </a:solidFill>
          </a:ln>
        </p:spPr>
        <p:txBody>
          <a:bodyPr/>
          <a:lstStyle/>
          <a:p>
            <a:r>
              <a:rPr lang="en-US" b="1" dirty="0">
                <a:solidFill>
                  <a:schemeClr val="bg1"/>
                </a:solidFill>
                <a:latin typeface="Garamond" panose="02020404030301010803" pitchFamily="18" charset="0"/>
              </a:rPr>
              <a:t>Treaty of Paris 1763</a:t>
            </a:r>
          </a:p>
        </p:txBody>
      </p:sp>
      <p:sp>
        <p:nvSpPr>
          <p:cNvPr id="3" name="Content Placeholder 2"/>
          <p:cNvSpPr>
            <a:spLocks noGrp="1"/>
          </p:cNvSpPr>
          <p:nvPr>
            <p:ph idx="1"/>
          </p:nvPr>
        </p:nvSpPr>
        <p:spPr/>
        <p:txBody>
          <a:bodyPr>
            <a:normAutofit/>
          </a:bodyPr>
          <a:lstStyle/>
          <a:p>
            <a:r>
              <a:rPr lang="en-US" sz="2000" b="1" dirty="0">
                <a:solidFill>
                  <a:srgbClr val="002060"/>
                </a:solidFill>
                <a:latin typeface="Times New Roman" panose="02020603050405020304" pitchFamily="18" charset="0"/>
                <a:cs typeface="Times New Roman" panose="02020603050405020304" pitchFamily="18" charset="0"/>
              </a:rPr>
              <a:t>Treaty of Paris 1763</a:t>
            </a:r>
          </a:p>
        </p:txBody>
      </p:sp>
      <p:pic>
        <p:nvPicPr>
          <p:cNvPr id="6146" name="Picture 2" descr="Image result for 1763 map of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95400"/>
            <a:ext cx="4952999"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53000" y="1371600"/>
            <a:ext cx="3429000" cy="7921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France loses all territorial holdings in America</a:t>
            </a:r>
          </a:p>
        </p:txBody>
      </p:sp>
      <p:sp>
        <p:nvSpPr>
          <p:cNvPr id="6" name="Right Arrow 5"/>
          <p:cNvSpPr/>
          <p:nvPr/>
        </p:nvSpPr>
        <p:spPr>
          <a:xfrm>
            <a:off x="8225971" y="1676399"/>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285999"/>
            <a:ext cx="3657600" cy="15235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002060"/>
                </a:solidFill>
                <a:latin typeface="Times New Roman" panose="02020603050405020304" pitchFamily="18" charset="0"/>
                <a:cs typeface="Times New Roman" panose="02020603050405020304" pitchFamily="18" charset="0"/>
              </a:rPr>
              <a:t>England</a:t>
            </a:r>
            <a:r>
              <a:rPr lang="en-US" sz="2400" dirty="0">
                <a:solidFill>
                  <a:srgbClr val="002060"/>
                </a:solidFill>
                <a:latin typeface="Times New Roman" panose="02020603050405020304" pitchFamily="18" charset="0"/>
                <a:cs typeface="Times New Roman" panose="02020603050405020304" pitchFamily="18" charset="0"/>
              </a:rPr>
              <a:t> gains territory west to the Mississippi River,  north into Canada &amp; South to Florida</a:t>
            </a:r>
          </a:p>
        </p:txBody>
      </p:sp>
      <p:sp>
        <p:nvSpPr>
          <p:cNvPr id="9" name="Right Arrow 8"/>
          <p:cNvSpPr/>
          <p:nvPr/>
        </p:nvSpPr>
        <p:spPr>
          <a:xfrm rot="10800000">
            <a:off x="4495800" y="2868499"/>
            <a:ext cx="838200" cy="26670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78496" y="4508728"/>
            <a:ext cx="3886200" cy="9182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Spain gains territory west of the Mississippi River. </a:t>
            </a:r>
          </a:p>
        </p:txBody>
      </p:sp>
      <p:sp>
        <p:nvSpPr>
          <p:cNvPr id="11" name="Right Arrow 10"/>
          <p:cNvSpPr/>
          <p:nvPr/>
        </p:nvSpPr>
        <p:spPr>
          <a:xfrm rot="10800000">
            <a:off x="964096" y="4754142"/>
            <a:ext cx="9144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90308"/>
            <a:ext cx="2380187" cy="1857693"/>
          </a:xfrm>
          <a:prstGeom prst="rect">
            <a:avLst/>
          </a:prstGeom>
          <a:ln>
            <a:solidFill>
              <a:srgbClr val="002060"/>
            </a:solidFill>
          </a:ln>
        </p:spPr>
      </p:pic>
      <p:sp>
        <p:nvSpPr>
          <p:cNvPr id="4" name="Rectangle 3">
            <a:extLst>
              <a:ext uri="{FF2B5EF4-FFF2-40B4-BE49-F238E27FC236}">
                <a16:creationId xmlns:a16="http://schemas.microsoft.com/office/drawing/2014/main" id="{354AEB2A-40D2-E078-E4E5-41A40308FCF3}"/>
              </a:ext>
            </a:extLst>
          </p:cNvPr>
          <p:cNvSpPr/>
          <p:nvPr/>
        </p:nvSpPr>
        <p:spPr>
          <a:xfrm>
            <a:off x="304802" y="5672352"/>
            <a:ext cx="8534398" cy="91101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will the Treaty of Paris cause conflict between the colonists and the Native Americans and the British and the Colonists? </a:t>
            </a:r>
          </a:p>
        </p:txBody>
      </p:sp>
    </p:spTree>
    <p:extLst>
      <p:ext uri="{BB962C8B-B14F-4D97-AF65-F5344CB8AC3E}">
        <p14:creationId xmlns:p14="http://schemas.microsoft.com/office/powerpoint/2010/main" val="35669027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Building a Sound Economy</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000" b="1" dirty="0">
                <a:latin typeface="Times New Roman" panose="02020603050405020304" pitchFamily="18" charset="0"/>
                <a:cs typeface="Times New Roman" panose="02020603050405020304" pitchFamily="18" charset="0"/>
              </a:rPr>
              <a:t>America owes $54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76400"/>
            <a:ext cx="3276600" cy="3581400"/>
          </a:xfrm>
          <a:prstGeom prst="rect">
            <a:avLst/>
          </a:prstGeom>
        </p:spPr>
      </p:pic>
      <p:sp>
        <p:nvSpPr>
          <p:cNvPr id="5" name="Rectangle 4"/>
          <p:cNvSpPr/>
          <p:nvPr/>
        </p:nvSpPr>
        <p:spPr>
          <a:xfrm>
            <a:off x="4038600" y="1811214"/>
            <a:ext cx="4572000" cy="128367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FF00"/>
                </a:solidFill>
                <a:latin typeface="Times New Roman" panose="02020603050405020304" pitchFamily="18" charset="0"/>
                <a:cs typeface="Times New Roman" panose="02020603050405020304" pitchFamily="18" charset="0"/>
              </a:rPr>
              <a:t>National Bank </a:t>
            </a:r>
            <a:r>
              <a:rPr lang="en-US" sz="2200" dirty="0">
                <a:latin typeface="Times New Roman" panose="02020603050405020304" pitchFamily="18" charset="0"/>
                <a:cs typeface="Times New Roman" panose="02020603050405020304" pitchFamily="18" charset="0"/>
              </a:rPr>
              <a:t>(</a:t>
            </a:r>
            <a:r>
              <a:rPr lang="en-US" sz="2200" i="1" dirty="0">
                <a:solidFill>
                  <a:srgbClr val="FFC000"/>
                </a:solidFill>
                <a:latin typeface="Times New Roman" panose="02020603050405020304" pitchFamily="18" charset="0"/>
                <a:cs typeface="Times New Roman" panose="02020603050405020304" pitchFamily="18" charset="0"/>
              </a:rPr>
              <a:t>Necessary &amp; Proper Clause</a:t>
            </a:r>
            <a:r>
              <a:rPr lang="en-US" sz="2200" dirty="0">
                <a:latin typeface="Times New Roman" panose="02020603050405020304" pitchFamily="18" charset="0"/>
                <a:cs typeface="Times New Roman" panose="02020603050405020304" pitchFamily="18" charset="0"/>
              </a:rPr>
              <a:t>) – </a:t>
            </a:r>
            <a:r>
              <a:rPr lang="en-US" sz="2200" b="1" u="sng" dirty="0">
                <a:solidFill>
                  <a:srgbClr val="FFFF00"/>
                </a:solidFill>
                <a:latin typeface="Times New Roman" panose="02020603050405020304" pitchFamily="18" charset="0"/>
                <a:cs typeface="Times New Roman" panose="02020603050405020304" pitchFamily="18" charset="0"/>
              </a:rPr>
              <a:t>loose constructionist view </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Finance the debt </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Pay all debts in full</a:t>
            </a:r>
          </a:p>
        </p:txBody>
      </p:sp>
      <p:sp>
        <p:nvSpPr>
          <p:cNvPr id="6" name="Rectangle 5"/>
          <p:cNvSpPr/>
          <p:nvPr/>
        </p:nvSpPr>
        <p:spPr>
          <a:xfrm>
            <a:off x="4038600" y="3280995"/>
            <a:ext cx="4572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anose="02020603050405020304" pitchFamily="18" charset="0"/>
                <a:cs typeface="Times New Roman" panose="02020603050405020304" pitchFamily="18" charset="0"/>
              </a:rPr>
              <a:t>Tax– </a:t>
            </a:r>
            <a:r>
              <a:rPr lang="en-US" sz="2200" b="1" dirty="0">
                <a:solidFill>
                  <a:srgbClr val="FFFF00"/>
                </a:solidFill>
                <a:latin typeface="Times New Roman" panose="02020603050405020304" pitchFamily="18" charset="0"/>
                <a:cs typeface="Times New Roman" panose="02020603050405020304" pitchFamily="18" charset="0"/>
              </a:rPr>
              <a:t>Excise tax </a:t>
            </a:r>
            <a:r>
              <a:rPr lang="en-US" sz="2200" dirty="0">
                <a:latin typeface="Times New Roman" panose="02020603050405020304" pitchFamily="18" charset="0"/>
                <a:cs typeface="Times New Roman" panose="02020603050405020304" pitchFamily="18" charset="0"/>
              </a:rPr>
              <a:t>on whiskey &amp; </a:t>
            </a:r>
            <a:r>
              <a:rPr lang="en-US" sz="2200" b="1" dirty="0">
                <a:solidFill>
                  <a:srgbClr val="FFFF00"/>
                </a:solidFill>
                <a:latin typeface="Times New Roman" panose="02020603050405020304" pitchFamily="18" charset="0"/>
                <a:cs typeface="Times New Roman" panose="02020603050405020304" pitchFamily="18" charset="0"/>
              </a:rPr>
              <a:t>Tariff of 1789 </a:t>
            </a:r>
            <a:r>
              <a:rPr lang="en-US" sz="2200" dirty="0">
                <a:latin typeface="Times New Roman" panose="02020603050405020304" pitchFamily="18" charset="0"/>
                <a:cs typeface="Times New Roman" panose="02020603050405020304" pitchFamily="18" charset="0"/>
              </a:rPr>
              <a:t>(promote an industrial economy</a:t>
            </a:r>
            <a:r>
              <a:rPr lang="en-US" sz="2000" dirty="0">
                <a:latin typeface="Times New Roman" panose="02020603050405020304" pitchFamily="18" charset="0"/>
                <a:cs typeface="Times New Roman" panose="02020603050405020304" pitchFamily="18" charset="0"/>
              </a:rPr>
              <a:t>)</a:t>
            </a:r>
          </a:p>
        </p:txBody>
      </p:sp>
      <p:sp>
        <p:nvSpPr>
          <p:cNvPr id="7" name="Rectangle 6"/>
          <p:cNvSpPr/>
          <p:nvPr/>
        </p:nvSpPr>
        <p:spPr>
          <a:xfrm>
            <a:off x="4038600" y="4381500"/>
            <a:ext cx="4572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FF00"/>
                </a:solidFill>
                <a:latin typeface="Times New Roman" panose="02020603050405020304" pitchFamily="18" charset="0"/>
                <a:cs typeface="Times New Roman" panose="02020603050405020304" pitchFamily="18" charset="0"/>
              </a:rPr>
              <a:t>Assumption Plan: </a:t>
            </a:r>
            <a:r>
              <a:rPr lang="en-US" sz="2200" dirty="0">
                <a:latin typeface="Times New Roman" panose="02020603050405020304" pitchFamily="18" charset="0"/>
                <a:cs typeface="Times New Roman" panose="02020603050405020304" pitchFamily="18" charset="0"/>
              </a:rPr>
              <a:t>Federal government assumes all state debts ($21 million)</a:t>
            </a:r>
          </a:p>
        </p:txBody>
      </p:sp>
      <p:sp>
        <p:nvSpPr>
          <p:cNvPr id="8" name="Rectangle 7"/>
          <p:cNvSpPr/>
          <p:nvPr/>
        </p:nvSpPr>
        <p:spPr>
          <a:xfrm>
            <a:off x="5029200" y="1101969"/>
            <a:ext cx="2590800" cy="498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New Roman" panose="02020603050405020304" pitchFamily="18" charset="0"/>
                <a:cs typeface="Times New Roman" panose="02020603050405020304" pitchFamily="18" charset="0"/>
              </a:rPr>
              <a:t>Promote the interest of the Wealthy</a:t>
            </a:r>
          </a:p>
        </p:txBody>
      </p:sp>
      <p:sp>
        <p:nvSpPr>
          <p:cNvPr id="9" name="Rectangle 8">
            <a:extLst>
              <a:ext uri="{FF2B5EF4-FFF2-40B4-BE49-F238E27FC236}">
                <a16:creationId xmlns:a16="http://schemas.microsoft.com/office/drawing/2014/main" id="{90F02CF8-C43E-4DF5-B2E9-263A483804B5}"/>
              </a:ext>
            </a:extLst>
          </p:cNvPr>
          <p:cNvSpPr/>
          <p:nvPr/>
        </p:nvSpPr>
        <p:spPr>
          <a:xfrm>
            <a:off x="533400" y="5562600"/>
            <a:ext cx="8077200" cy="1020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Evaluate whether Hamilton’s use of the Constitution meets a liberal revolution or conservative rejections</a:t>
            </a:r>
          </a:p>
        </p:txBody>
      </p:sp>
      <p:sp>
        <p:nvSpPr>
          <p:cNvPr id="10" name="Rectangle 9">
            <a:extLst>
              <a:ext uri="{FF2B5EF4-FFF2-40B4-BE49-F238E27FC236}">
                <a16:creationId xmlns:a16="http://schemas.microsoft.com/office/drawing/2014/main" id="{D3B616E1-CB79-5A4D-8C02-447667512DB6}"/>
              </a:ext>
            </a:extLst>
          </p:cNvPr>
          <p:cNvSpPr/>
          <p:nvPr/>
        </p:nvSpPr>
        <p:spPr>
          <a:xfrm>
            <a:off x="685800" y="3278066"/>
            <a:ext cx="2971800" cy="6858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askerville Old Face" panose="02020602080505020303" pitchFamily="18" charset="77"/>
              </a:rPr>
              <a:t>Hamilton’s Debt Refinance Plan</a:t>
            </a:r>
          </a:p>
        </p:txBody>
      </p:sp>
      <p:sp>
        <p:nvSpPr>
          <p:cNvPr id="11" name="Right Arrow 10">
            <a:extLst>
              <a:ext uri="{FF2B5EF4-FFF2-40B4-BE49-F238E27FC236}">
                <a16:creationId xmlns:a16="http://schemas.microsoft.com/office/drawing/2014/main" id="{576EAA9D-7FFF-E549-A839-5E546545FF1C}"/>
              </a:ext>
            </a:extLst>
          </p:cNvPr>
          <p:cNvSpPr/>
          <p:nvPr/>
        </p:nvSpPr>
        <p:spPr>
          <a:xfrm>
            <a:off x="3505200" y="3458310"/>
            <a:ext cx="533400" cy="21437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5558052-8AAC-8747-AAFB-EBCB28B65B67}"/>
              </a:ext>
            </a:extLst>
          </p:cNvPr>
          <p:cNvSpPr/>
          <p:nvPr/>
        </p:nvSpPr>
        <p:spPr>
          <a:xfrm rot="3132564">
            <a:off x="3463221" y="4045351"/>
            <a:ext cx="597823" cy="23612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FD7E920-6FEB-6E49-BD49-2D6E5ABD9FD7}"/>
              </a:ext>
            </a:extLst>
          </p:cNvPr>
          <p:cNvSpPr/>
          <p:nvPr/>
        </p:nvSpPr>
        <p:spPr>
          <a:xfrm rot="19490521">
            <a:off x="3520835" y="3025590"/>
            <a:ext cx="533400" cy="21437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8794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Division in Politics</a:t>
            </a:r>
          </a:p>
        </p:txBody>
      </p:sp>
      <p:sp>
        <p:nvSpPr>
          <p:cNvPr id="9" name="Rectangle 8"/>
          <p:cNvSpPr/>
          <p:nvPr/>
        </p:nvSpPr>
        <p:spPr>
          <a:xfrm>
            <a:off x="228600" y="1115500"/>
            <a:ext cx="6477000" cy="534451"/>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95000"/>
                  </a:schemeClr>
                </a:solidFill>
                <a:latin typeface="Times New Roman" panose="02020603050405020304" pitchFamily="18" charset="0"/>
                <a:cs typeface="Times New Roman" panose="02020603050405020304" pitchFamily="18" charset="0"/>
              </a:rPr>
              <a:t>Impact of the Hamilton Debt Re-finance Plan</a:t>
            </a:r>
          </a:p>
        </p:txBody>
      </p:sp>
      <p:pic>
        <p:nvPicPr>
          <p:cNvPr id="12" name="Picture 11"/>
          <p:cNvPicPr>
            <a:picLocks noChangeAspect="1"/>
          </p:cNvPicPr>
          <p:nvPr/>
        </p:nvPicPr>
        <p:blipFill>
          <a:blip r:embed="rId2"/>
          <a:stretch>
            <a:fillRect/>
          </a:stretch>
        </p:blipFill>
        <p:spPr>
          <a:xfrm>
            <a:off x="228600" y="1986841"/>
            <a:ext cx="1828800" cy="2943340"/>
          </a:xfrm>
          <a:prstGeom prst="rect">
            <a:avLst/>
          </a:prstGeom>
        </p:spPr>
      </p:pic>
      <p:sp>
        <p:nvSpPr>
          <p:cNvPr id="13" name="Rectangle 12"/>
          <p:cNvSpPr/>
          <p:nvPr/>
        </p:nvSpPr>
        <p:spPr>
          <a:xfrm>
            <a:off x="2316296" y="1817996"/>
            <a:ext cx="6248400" cy="1648301"/>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C000"/>
                </a:solidFill>
                <a:latin typeface="Times New Roman" panose="02020603050405020304" pitchFamily="18" charset="0"/>
                <a:cs typeface="Times New Roman" panose="02020603050405020304" pitchFamily="18" charset="0"/>
              </a:rPr>
              <a:t>Hamilton/Jefferson Compromise 1790</a:t>
            </a:r>
            <a:r>
              <a:rPr lang="en-US" sz="2200" dirty="0">
                <a:latin typeface="Times New Roman" panose="02020603050405020304" pitchFamily="18" charset="0"/>
                <a:cs typeface="Times New Roman" panose="02020603050405020304" pitchFamily="18" charset="0"/>
              </a:rPr>
              <a:t>: (Assumption plan)</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Federal gov. assumes state debts</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Washington DC the Capital – the seat of government in the South</a:t>
            </a:r>
          </a:p>
        </p:txBody>
      </p:sp>
      <p:sp>
        <p:nvSpPr>
          <p:cNvPr id="14" name="Rectangle 13"/>
          <p:cNvSpPr/>
          <p:nvPr/>
        </p:nvSpPr>
        <p:spPr>
          <a:xfrm>
            <a:off x="2335053" y="3563176"/>
            <a:ext cx="6248400" cy="17301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2060"/>
                </a:solidFill>
                <a:latin typeface="Times New Roman" panose="02020603050405020304" pitchFamily="18" charset="0"/>
                <a:cs typeface="Times New Roman" panose="02020603050405020304" pitchFamily="18" charset="0"/>
              </a:rPr>
              <a:t>National Bank</a:t>
            </a:r>
          </a:p>
          <a:p>
            <a:pPr marL="285750" indent="-285750">
              <a:buFont typeface="Arial" panose="020B0604020202020204" pitchFamily="34" charset="0"/>
              <a:buChar char="•"/>
            </a:pPr>
            <a:r>
              <a:rPr lang="en-US" sz="2200" dirty="0">
                <a:solidFill>
                  <a:srgbClr val="002060"/>
                </a:solidFill>
                <a:latin typeface="Times New Roman" panose="02020603050405020304" pitchFamily="18" charset="0"/>
                <a:cs typeface="Times New Roman" panose="02020603050405020304" pitchFamily="18" charset="0"/>
              </a:rPr>
              <a:t>Jefferson quits Washington’s administration </a:t>
            </a:r>
          </a:p>
          <a:p>
            <a:pPr marL="285750" indent="-285750">
              <a:buFont typeface="Arial" panose="020B0604020202020204" pitchFamily="34" charset="0"/>
              <a:buChar char="•"/>
            </a:pPr>
            <a:r>
              <a:rPr lang="en-US" sz="2200" dirty="0">
                <a:solidFill>
                  <a:srgbClr val="002060"/>
                </a:solidFill>
                <a:latin typeface="Times New Roman" panose="02020603050405020304" pitchFamily="18" charset="0"/>
                <a:cs typeface="Times New Roman" panose="02020603050405020304" pitchFamily="18" charset="0"/>
              </a:rPr>
              <a:t>Forms the </a:t>
            </a:r>
            <a:r>
              <a:rPr lang="en-US" sz="2200" b="1" dirty="0">
                <a:solidFill>
                  <a:srgbClr val="FF0000"/>
                </a:solidFill>
                <a:latin typeface="Times New Roman" panose="02020603050405020304" pitchFamily="18" charset="0"/>
                <a:cs typeface="Times New Roman" panose="02020603050405020304" pitchFamily="18" charset="0"/>
              </a:rPr>
              <a:t>Democrat Republicans        </a:t>
            </a:r>
            <a:r>
              <a:rPr lang="en-US" sz="2200" dirty="0">
                <a:solidFill>
                  <a:srgbClr val="002060"/>
                </a:solidFill>
                <a:latin typeface="Times New Roman" panose="02020603050405020304" pitchFamily="18" charset="0"/>
                <a:cs typeface="Times New Roman" panose="02020603050405020304" pitchFamily="18" charset="0"/>
              </a:rPr>
              <a:t>platform </a:t>
            </a:r>
            <a:r>
              <a:rPr lang="en-US" sz="2200" b="1" dirty="0">
                <a:solidFill>
                  <a:srgbClr val="FF0000"/>
                </a:solidFill>
                <a:latin typeface="Times New Roman" panose="02020603050405020304" pitchFamily="18" charset="0"/>
                <a:cs typeface="Times New Roman" panose="02020603050405020304" pitchFamily="18" charset="0"/>
              </a:rPr>
              <a:t>strict constructionist (Beginning of America’s TWO-PARTY SYSTEM)</a:t>
            </a:r>
          </a:p>
        </p:txBody>
      </p:sp>
      <p:sp>
        <p:nvSpPr>
          <p:cNvPr id="15" name="Right Arrow 14"/>
          <p:cNvSpPr/>
          <p:nvPr/>
        </p:nvSpPr>
        <p:spPr>
          <a:xfrm>
            <a:off x="6759526" y="4414664"/>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7200" y="5338501"/>
            <a:ext cx="5486400" cy="136709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bg1"/>
              </a:solidFill>
              <a:latin typeface="Times New Roman" panose="02020603050405020304" pitchFamily="18" charset="0"/>
              <a:cs typeface="Times New Roman" panose="02020603050405020304" pitchFamily="18" charset="0"/>
            </a:endParaRPr>
          </a:p>
          <a:p>
            <a:r>
              <a:rPr lang="en-US" sz="2200" dirty="0">
                <a:solidFill>
                  <a:schemeClr val="bg1"/>
                </a:solidFill>
                <a:latin typeface="Times New Roman" panose="02020603050405020304" pitchFamily="18" charset="0"/>
                <a:cs typeface="Times New Roman" panose="02020603050405020304" pitchFamily="18" charset="0"/>
              </a:rPr>
              <a:t>Excise Tax: </a:t>
            </a:r>
            <a:r>
              <a:rPr lang="en-US" sz="2200" b="1" dirty="0">
                <a:solidFill>
                  <a:schemeClr val="bg1"/>
                </a:solidFill>
                <a:latin typeface="Times New Roman" panose="02020603050405020304" pitchFamily="18" charset="0"/>
                <a:cs typeface="Times New Roman" panose="02020603050405020304" pitchFamily="18" charset="0"/>
              </a:rPr>
              <a:t>Whiskey Rebellion        tar &amp; feathering of tax collectors</a:t>
            </a:r>
          </a:p>
          <a:p>
            <a:pPr marL="342900" indent="-342900">
              <a:buFont typeface="Arial" panose="020B0604020202020204" pitchFamily="34" charset="0"/>
              <a:buChar char="•"/>
            </a:pPr>
            <a:r>
              <a:rPr lang="en-US" sz="2200" i="1" dirty="0">
                <a:solidFill>
                  <a:schemeClr val="bg1"/>
                </a:solidFill>
                <a:latin typeface="Times New Roman" panose="02020603050405020304" pitchFamily="18" charset="0"/>
                <a:cs typeface="Times New Roman" panose="02020603050405020304" pitchFamily="18" charset="0"/>
              </a:rPr>
              <a:t>Washington use military to crush the rebellion</a:t>
            </a:r>
          </a:p>
          <a:p>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8" name="Right Arrow 17"/>
          <p:cNvSpPr/>
          <p:nvPr/>
        </p:nvSpPr>
        <p:spPr>
          <a:xfrm>
            <a:off x="4358640" y="5419106"/>
            <a:ext cx="3048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2007" y="4930181"/>
            <a:ext cx="2630598" cy="1902799"/>
          </a:xfrm>
        </p:spPr>
      </p:pic>
    </p:spTree>
    <p:extLst>
      <p:ext uri="{BB962C8B-B14F-4D97-AF65-F5344CB8AC3E}">
        <p14:creationId xmlns:p14="http://schemas.microsoft.com/office/powerpoint/2010/main" val="17958370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EF51-670E-E9FD-0CDC-D1F75D19B135}"/>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b="1" dirty="0">
                <a:solidFill>
                  <a:srgbClr val="FF0000"/>
                </a:solidFill>
                <a:latin typeface="Baskerville Old Face" panose="02020602080505020303" pitchFamily="18" charset="0"/>
              </a:rPr>
              <a:t>Evaluating Washington</a:t>
            </a:r>
          </a:p>
        </p:txBody>
      </p:sp>
      <p:sp>
        <p:nvSpPr>
          <p:cNvPr id="3" name="Content Placeholder 2">
            <a:extLst>
              <a:ext uri="{FF2B5EF4-FFF2-40B4-BE49-F238E27FC236}">
                <a16:creationId xmlns:a16="http://schemas.microsoft.com/office/drawing/2014/main" id="{F4DA0030-0ABF-BE8F-1AEA-9C222FC4661E}"/>
              </a:ext>
            </a:extLst>
          </p:cNvPr>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effectLst/>
                <a:latin typeface="Times New Roman" panose="02020603050405020304" pitchFamily="18" charset="0"/>
                <a:ea typeface="Calibri" panose="020F0502020204030204" pitchFamily="34" charset="0"/>
              </a:rPr>
              <a:t>Evaluate to what extent George Washington, as the nations first president, maintained the proper balance of power under the U.S. Constitution. </a:t>
            </a: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AD1449C1-8641-6DC1-0123-C4825E6DB4B8}"/>
              </a:ext>
            </a:extLst>
          </p:cNvPr>
          <p:cNvSpPr/>
          <p:nvPr/>
        </p:nvSpPr>
        <p:spPr>
          <a:xfrm>
            <a:off x="685800" y="2791265"/>
            <a:ext cx="3124200" cy="4572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Side 1</a:t>
            </a:r>
          </a:p>
        </p:txBody>
      </p:sp>
      <p:sp>
        <p:nvSpPr>
          <p:cNvPr id="5" name="Rectangle 4">
            <a:extLst>
              <a:ext uri="{FF2B5EF4-FFF2-40B4-BE49-F238E27FC236}">
                <a16:creationId xmlns:a16="http://schemas.microsoft.com/office/drawing/2014/main" id="{3098BB12-EF60-4D44-EDD4-A2619FA72238}"/>
              </a:ext>
            </a:extLst>
          </p:cNvPr>
          <p:cNvSpPr/>
          <p:nvPr/>
        </p:nvSpPr>
        <p:spPr>
          <a:xfrm>
            <a:off x="5105400" y="2791265"/>
            <a:ext cx="3124200" cy="45720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Side 2</a:t>
            </a:r>
          </a:p>
        </p:txBody>
      </p:sp>
      <p:cxnSp>
        <p:nvCxnSpPr>
          <p:cNvPr id="7" name="Straight Connector 6">
            <a:extLst>
              <a:ext uri="{FF2B5EF4-FFF2-40B4-BE49-F238E27FC236}">
                <a16:creationId xmlns:a16="http://schemas.microsoft.com/office/drawing/2014/main" id="{3A2C42D8-8303-418C-65F7-718BD13EB947}"/>
              </a:ext>
            </a:extLst>
          </p:cNvPr>
          <p:cNvCxnSpPr/>
          <p:nvPr/>
        </p:nvCxnSpPr>
        <p:spPr>
          <a:xfrm>
            <a:off x="762000" y="3429000"/>
            <a:ext cx="7467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744B89-F4CA-CDAB-6E8B-B319EAE94B10}"/>
              </a:ext>
            </a:extLst>
          </p:cNvPr>
          <p:cNvCxnSpPr/>
          <p:nvPr/>
        </p:nvCxnSpPr>
        <p:spPr>
          <a:xfrm>
            <a:off x="4572000" y="2791265"/>
            <a:ext cx="0" cy="3152335"/>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51623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b="0" i="0" dirty="0">
              <a:solidFill>
                <a:srgbClr val="2D3B45"/>
              </a:solidFill>
              <a:effectLst/>
              <a:latin typeface="Times" panose="02020603050405020304" pitchFamily="18" charset="0"/>
              <a:cs typeface="Times"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President Review</a:t>
            </a:r>
          </a:p>
          <a:p>
            <a:pPr>
              <a:spcBef>
                <a:spcPts val="0"/>
              </a:spcBef>
            </a:pPr>
            <a:r>
              <a:rPr lang="en-US" sz="2000" dirty="0">
                <a:latin typeface="Times New Roman" panose="02020603050405020304" pitchFamily="18" charset="0"/>
                <a:cs typeface="Times New Roman" panose="02020603050405020304" pitchFamily="18" charset="0"/>
              </a:rPr>
              <a:t>Foreign policy</a:t>
            </a:r>
          </a:p>
          <a:p>
            <a:pPr>
              <a:spcBef>
                <a:spcPts val="0"/>
              </a:spcBef>
            </a:pPr>
            <a:r>
              <a:rPr lang="en-US" sz="2000" dirty="0">
                <a:latin typeface="Times New Roman" panose="02020603050405020304" pitchFamily="18" charset="0"/>
                <a:cs typeface="Times New Roman" panose="02020603050405020304" pitchFamily="18" charset="0"/>
              </a:rPr>
              <a:t>Achieving Goals of Stabilization</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A Washingtonian Presidential Review</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Unit III Test – Tuesday, October 31</a:t>
            </a:r>
            <a:endParaRPr lang="en-US" dirty="0">
              <a:solidFill>
                <a:srgbClr val="FF0000"/>
              </a:solidFill>
            </a:endParaRPr>
          </a:p>
        </p:txBody>
      </p:sp>
    </p:spTree>
    <p:extLst>
      <p:ext uri="{BB962C8B-B14F-4D97-AF65-F5344CB8AC3E}">
        <p14:creationId xmlns:p14="http://schemas.microsoft.com/office/powerpoint/2010/main" val="25520349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9F2A-B90E-2AA7-53C9-191FDCAA9DFD}"/>
              </a:ext>
            </a:extLst>
          </p:cNvPr>
          <p:cNvSpPr>
            <a:spLocks noGrp="1"/>
          </p:cNvSpPr>
          <p:nvPr>
            <p:ph type="title"/>
          </p:nvPr>
        </p:nvSpPr>
        <p:spPr>
          <a:xfrm>
            <a:off x="457200" y="274638"/>
            <a:ext cx="8229600" cy="715962"/>
          </a:xfrm>
          <a:solidFill>
            <a:schemeClr val="bg1"/>
          </a:solidFill>
          <a:ln>
            <a:solidFill>
              <a:schemeClr val="tx2"/>
            </a:solidFill>
          </a:ln>
        </p:spPr>
        <p:txBody>
          <a:bodyPr>
            <a:normAutofit fontScale="90000"/>
          </a:bodyPr>
          <a:lstStyle/>
          <a:p>
            <a:r>
              <a:rPr lang="en-US" b="1" dirty="0">
                <a:solidFill>
                  <a:srgbClr val="FF0000"/>
                </a:solidFill>
                <a:latin typeface="Baskerville Old Face" panose="02020602080505020303" pitchFamily="18" charset="0"/>
              </a:rPr>
              <a:t>Presidential Review</a:t>
            </a:r>
          </a:p>
        </p:txBody>
      </p:sp>
      <p:sp>
        <p:nvSpPr>
          <p:cNvPr id="3" name="Content Placeholder 2">
            <a:extLst>
              <a:ext uri="{FF2B5EF4-FFF2-40B4-BE49-F238E27FC236}">
                <a16:creationId xmlns:a16="http://schemas.microsoft.com/office/drawing/2014/main" id="{1FE77E0E-FABF-C5C3-1CFB-CC032D11691F}"/>
              </a:ext>
            </a:extLst>
          </p:cNvPr>
          <p:cNvSpPr>
            <a:spLocks noGrp="1"/>
          </p:cNvSpPr>
          <p:nvPr>
            <p:ph idx="1"/>
          </p:nvPr>
        </p:nvSpPr>
        <p:spPr>
          <a:xfrm>
            <a:off x="457200" y="1295400"/>
            <a:ext cx="8229600" cy="4830763"/>
          </a:xfrm>
          <a:solidFill>
            <a:schemeClr val="bg1"/>
          </a:solidFill>
          <a:ln>
            <a:solidFill>
              <a:schemeClr val="tx2"/>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Construct specific historic evaluation of George Washington for the following two categories. </a:t>
            </a:r>
          </a:p>
          <a:p>
            <a:pPr marL="0" indent="0">
              <a:buNone/>
            </a:pP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Evaluate to what extent President George Washington was able to stabilize the nation economy.</a:t>
            </a:r>
          </a:p>
          <a:p>
            <a:r>
              <a:rPr lang="en-US" sz="2400" dirty="0">
                <a:latin typeface="Times" panose="02020603050405020304" pitchFamily="18" charset="0"/>
                <a:cs typeface="Times" panose="02020603050405020304" pitchFamily="18" charset="0"/>
              </a:rPr>
              <a:t>Evaluate to what extent President George Washington was able to unite the nation under his presidency </a:t>
            </a:r>
          </a:p>
        </p:txBody>
      </p:sp>
    </p:spTree>
    <p:extLst>
      <p:ext uri="{BB962C8B-B14F-4D97-AF65-F5344CB8AC3E}">
        <p14:creationId xmlns:p14="http://schemas.microsoft.com/office/powerpoint/2010/main" val="38059395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French Revolution</a:t>
            </a:r>
          </a:p>
        </p:txBody>
      </p:sp>
      <p:sp>
        <p:nvSpPr>
          <p:cNvPr id="5" name="Rectangle 4"/>
          <p:cNvSpPr/>
          <p:nvPr/>
        </p:nvSpPr>
        <p:spPr>
          <a:xfrm>
            <a:off x="4606413" y="1295400"/>
            <a:ext cx="4191000" cy="2057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C000"/>
                </a:solidFill>
                <a:latin typeface="Times New Roman" panose="02020603050405020304" pitchFamily="18" charset="0"/>
                <a:cs typeface="Times New Roman" panose="02020603050405020304" pitchFamily="18" charset="0"/>
              </a:rPr>
              <a:t>French Revolution </a:t>
            </a:r>
            <a:r>
              <a:rPr lang="en-US" sz="2000" dirty="0">
                <a:solidFill>
                  <a:schemeClr val="bg1"/>
                </a:solidFill>
                <a:latin typeface="Times New Roman" panose="02020603050405020304" pitchFamily="18" charset="0"/>
                <a:cs typeface="Times New Roman" panose="02020603050405020304" pitchFamily="18" charset="0"/>
              </a:rPr>
              <a:t>– England declares war on France execution of their Monarch</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Jefferson Democrat-Republicans pro French</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Federalist pro-English</a:t>
            </a:r>
          </a:p>
          <a:p>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621161" y="3505199"/>
            <a:ext cx="41910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latin typeface="Times New Roman" panose="02020603050405020304" pitchFamily="18" charset="0"/>
                <a:cs typeface="Times New Roman" panose="02020603050405020304" pitchFamily="18" charset="0"/>
              </a:rPr>
              <a:t>Proclamation of Neutrality1793</a:t>
            </a:r>
          </a:p>
          <a:p>
            <a:pPr marL="342900" indent="-342900">
              <a:buFontTx/>
              <a:buChar char="-"/>
            </a:pPr>
            <a:r>
              <a:rPr lang="en-US" sz="2000" dirty="0">
                <a:solidFill>
                  <a:schemeClr val="tx1"/>
                </a:solidFill>
                <a:latin typeface="Times New Roman" panose="02020603050405020304" pitchFamily="18" charset="0"/>
                <a:cs typeface="Times New Roman" panose="02020603050405020304" pitchFamily="18" charset="0"/>
              </a:rPr>
              <a:t>America is too weak </a:t>
            </a:r>
          </a:p>
          <a:p>
            <a:pPr marL="342900" indent="-342900">
              <a:buFontTx/>
              <a:buChar char="-"/>
            </a:pPr>
            <a:r>
              <a:rPr lang="en-US" sz="2000" dirty="0">
                <a:solidFill>
                  <a:schemeClr val="tx1"/>
                </a:solidFill>
                <a:latin typeface="Times New Roman" panose="02020603050405020304" pitchFamily="18" charset="0"/>
                <a:cs typeface="Times New Roman" panose="02020603050405020304" pitchFamily="18" charset="0"/>
              </a:rPr>
              <a:t>British seize American ships </a:t>
            </a:r>
            <a:r>
              <a:rPr lang="en-US" sz="2000" i="1" dirty="0">
                <a:solidFill>
                  <a:srgbClr val="FF0000"/>
                </a:solidFill>
                <a:latin typeface="Times New Roman" panose="02020603050405020304" pitchFamily="18" charset="0"/>
                <a:cs typeface="Times New Roman" panose="02020603050405020304" pitchFamily="18" charset="0"/>
              </a:rPr>
              <a:t>(</a:t>
            </a:r>
            <a:r>
              <a:rPr lang="en-US" sz="2000" b="1" i="1" u="sng" dirty="0">
                <a:solidFill>
                  <a:srgbClr val="002060"/>
                </a:solidFill>
                <a:latin typeface="Times New Roman" panose="02020603050405020304" pitchFamily="18" charset="0"/>
                <a:cs typeface="Times New Roman" panose="02020603050405020304" pitchFamily="18" charset="0"/>
              </a:rPr>
              <a:t>impressment</a:t>
            </a:r>
            <a:r>
              <a:rPr lang="en-US" sz="2000" b="1" i="1" u="sng" dirty="0">
                <a:solidFill>
                  <a:srgbClr val="FF0000"/>
                </a:solidFill>
                <a:latin typeface="Times New Roman" panose="02020603050405020304" pitchFamily="18" charset="0"/>
                <a:cs typeface="Times New Roman" panose="02020603050405020304" pitchFamily="18" charset="0"/>
              </a:rPr>
              <a: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i="1" dirty="0">
                <a:solidFill>
                  <a:srgbClr val="FF0000"/>
                </a:solidFill>
                <a:latin typeface="Times New Roman" panose="02020603050405020304" pitchFamily="18" charset="0"/>
                <a:cs typeface="Times New Roman" panose="02020603050405020304" pitchFamily="18" charset="0"/>
              </a:rPr>
              <a:t>kidnapping of American sailors)</a:t>
            </a:r>
          </a:p>
          <a:p>
            <a:pPr marL="342900" indent="-342900">
              <a:buFontTx/>
              <a:buChar char="-"/>
            </a:pPr>
            <a:r>
              <a:rPr lang="en-US" sz="2000" b="1" dirty="0">
                <a:solidFill>
                  <a:srgbClr val="002060"/>
                </a:solidFill>
                <a:latin typeface="Times New Roman" panose="02020603050405020304" pitchFamily="18" charset="0"/>
                <a:cs typeface="Times New Roman" panose="02020603050405020304" pitchFamily="18" charset="0"/>
              </a:rPr>
              <a:t>Citizen Genet Affair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39" y="1447800"/>
            <a:ext cx="3925221" cy="4511777"/>
          </a:xfrm>
          <a:prstGeom prst="rect">
            <a:avLst/>
          </a:prstGeom>
        </p:spPr>
      </p:pic>
    </p:spTree>
    <p:extLst>
      <p:ext uri="{BB962C8B-B14F-4D97-AF65-F5344CB8AC3E}">
        <p14:creationId xmlns:p14="http://schemas.microsoft.com/office/powerpoint/2010/main" val="41528890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Controlling America</a:t>
            </a:r>
          </a:p>
        </p:txBody>
      </p:sp>
      <p:sp>
        <p:nvSpPr>
          <p:cNvPr id="3" name="Content Placeholder 2"/>
          <p:cNvSpPr>
            <a:spLocks noGrp="1"/>
          </p:cNvSpPr>
          <p:nvPr>
            <p:ph idx="1"/>
          </p:nvPr>
        </p:nvSpPr>
        <p:spPr>
          <a:xfrm>
            <a:off x="457200" y="1219200"/>
            <a:ext cx="8229600" cy="4906963"/>
          </a:xfrm>
          <a:solidFill>
            <a:schemeClr val="bg1"/>
          </a:solidFill>
        </p:spPr>
        <p:txBody>
          <a:bodyPr>
            <a:normAutofit lnSpcReduction="10000"/>
          </a:bodyPr>
          <a:lstStyle/>
          <a:p>
            <a:r>
              <a:rPr lang="en-US" sz="2000" b="1" dirty="0">
                <a:solidFill>
                  <a:srgbClr val="C00000"/>
                </a:solidFill>
                <a:latin typeface="Times New Roman" panose="02020603050405020304" pitchFamily="18" charset="0"/>
                <a:cs typeface="Times New Roman" panose="02020603050405020304" pitchFamily="18" charset="0"/>
              </a:rPr>
              <a:t>Fighting for Respect </a:t>
            </a:r>
          </a:p>
          <a:p>
            <a:r>
              <a:rPr lang="en-US" sz="2000" b="1" dirty="0">
                <a:solidFill>
                  <a:srgbClr val="002060"/>
                </a:solidFill>
                <a:latin typeface="Times New Roman" panose="02020603050405020304" pitchFamily="18" charset="0"/>
                <a:cs typeface="Times New Roman" panose="02020603050405020304" pitchFamily="18" charset="0"/>
              </a:rPr>
              <a:t>Battle of Fallen Timbers 1794 </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Controlling</a:t>
            </a:r>
          </a:p>
          <a:p>
            <a:pPr marL="0" indent="0">
              <a:buNone/>
            </a:pPr>
            <a:r>
              <a:rPr lang="en-US" sz="2000" dirty="0">
                <a:latin typeface="Times New Roman" panose="02020603050405020304" pitchFamily="18" charset="0"/>
                <a:cs typeface="Times New Roman" panose="02020603050405020304" pitchFamily="18" charset="0"/>
              </a:rPr>
              <a:t>     the NW Territory against Native Americans </a:t>
            </a:r>
          </a:p>
          <a:p>
            <a:pPr lvl="1"/>
            <a:r>
              <a:rPr lang="en-US" sz="2000" b="1" dirty="0">
                <a:solidFill>
                  <a:srgbClr val="C00000"/>
                </a:solidFill>
                <a:latin typeface="Times New Roman" panose="02020603050405020304" pitchFamily="18" charset="0"/>
                <a:cs typeface="Times New Roman" panose="02020603050405020304" pitchFamily="18" charset="0"/>
              </a:rPr>
              <a:t>Treaty of Greenville: </a:t>
            </a:r>
            <a:r>
              <a:rPr lang="en-US" sz="1800" dirty="0">
                <a:latin typeface="Times New Roman" panose="02020603050405020304" pitchFamily="18" charset="0"/>
                <a:cs typeface="Times New Roman" panose="02020603050405020304" pitchFamily="18" charset="0"/>
              </a:rPr>
              <a:t>US controls the </a:t>
            </a:r>
          </a:p>
          <a:p>
            <a:pPr marL="457200" lvl="1" indent="0">
              <a:buNone/>
            </a:pPr>
            <a:r>
              <a:rPr lang="en-US" sz="1800" dirty="0">
                <a:latin typeface="Times New Roman" panose="02020603050405020304" pitchFamily="18" charset="0"/>
                <a:cs typeface="Times New Roman" panose="02020603050405020304" pitchFamily="18" charset="0"/>
              </a:rPr>
              <a:t>     Ohio River Valley</a:t>
            </a:r>
          </a:p>
          <a:p>
            <a:r>
              <a:rPr lang="en-US" sz="2000" b="1" dirty="0">
                <a:solidFill>
                  <a:srgbClr val="002060"/>
                </a:solidFill>
                <a:latin typeface="Times New Roman" panose="02020603050405020304" pitchFamily="18" charset="0"/>
                <a:cs typeface="Times New Roman" panose="02020603050405020304" pitchFamily="18" charset="0"/>
              </a:rPr>
              <a:t>Pinckney Treaty 1795 </a:t>
            </a:r>
            <a:r>
              <a:rPr lang="en-US" sz="2000" dirty="0">
                <a:latin typeface="Times New Roman" panose="02020603050405020304" pitchFamily="18" charset="0"/>
                <a:cs typeface="Times New Roman" panose="02020603050405020304" pitchFamily="18" charset="0"/>
              </a:rPr>
              <a:t>(establish trade route </a:t>
            </a:r>
          </a:p>
          <a:p>
            <a:pPr marL="0" indent="0">
              <a:buNone/>
            </a:pPr>
            <a:r>
              <a:rPr lang="en-US" sz="2000" dirty="0">
                <a:latin typeface="Times New Roman" panose="02020603050405020304" pitchFamily="18" charset="0"/>
                <a:cs typeface="Times New Roman" panose="02020603050405020304" pitchFamily="18" charset="0"/>
              </a:rPr>
              <a:t>      via the Mississippi River &amp; Port of</a:t>
            </a:r>
          </a:p>
          <a:p>
            <a:pPr marL="0" indent="0">
              <a:buNone/>
            </a:pPr>
            <a:r>
              <a:rPr lang="en-US" sz="2000" dirty="0">
                <a:latin typeface="Times New Roman" panose="02020603050405020304" pitchFamily="18" charset="0"/>
                <a:cs typeface="Times New Roman" panose="02020603050405020304" pitchFamily="18" charset="0"/>
              </a:rPr>
              <a:t>      New Orleans)</a:t>
            </a:r>
          </a:p>
          <a:p>
            <a:r>
              <a:rPr lang="en-US" sz="2000" b="1" dirty="0">
                <a:solidFill>
                  <a:srgbClr val="002060"/>
                </a:solidFill>
                <a:latin typeface="Times New Roman" panose="02020603050405020304" pitchFamily="18" charset="0"/>
                <a:cs typeface="Times New Roman" panose="02020603050405020304" pitchFamily="18" charset="0"/>
              </a:rPr>
              <a:t>Jays Treaty 1794</a:t>
            </a:r>
            <a:r>
              <a:rPr lang="en-US" sz="2000" dirty="0">
                <a:latin typeface="Times New Roman" panose="02020603050405020304" pitchFamily="18" charset="0"/>
                <a:cs typeface="Times New Roman" panose="02020603050405020304" pitchFamily="18" charset="0"/>
              </a:rPr>
              <a:t> (England &amp; America)</a:t>
            </a:r>
          </a:p>
          <a:p>
            <a:pPr lvl="1"/>
            <a:r>
              <a:rPr lang="en-US" sz="1800" dirty="0">
                <a:latin typeface="Times New Roman" panose="02020603050405020304" pitchFamily="18" charset="0"/>
                <a:cs typeface="Times New Roman" panose="02020603050405020304" pitchFamily="18" charset="0"/>
              </a:rPr>
              <a:t>Washington use </a:t>
            </a:r>
            <a:r>
              <a:rPr lang="en-US" sz="1800" b="1" dirty="0">
                <a:solidFill>
                  <a:srgbClr val="002060"/>
                </a:solidFill>
                <a:latin typeface="Times New Roman" panose="02020603050405020304" pitchFamily="18" charset="0"/>
                <a:cs typeface="Times New Roman" panose="02020603050405020304" pitchFamily="18" charset="0"/>
              </a:rPr>
              <a:t>executive privilege </a:t>
            </a:r>
          </a:p>
          <a:p>
            <a:pPr marL="457200" lvl="1" indent="0">
              <a:buNone/>
            </a:pPr>
            <a:r>
              <a:rPr lang="en-US" sz="1800" b="1" dirty="0">
                <a:solidFill>
                  <a:srgbClr val="002060"/>
                </a:solidFill>
                <a:latin typeface="Times New Roman" panose="02020603050405020304" pitchFamily="18" charset="0"/>
                <a:cs typeface="Times New Roman" panose="02020603050405020304" pitchFamily="18" charset="0"/>
              </a:rPr>
              <a:t>     (expands the power of the Presidency) </a:t>
            </a:r>
            <a:r>
              <a:rPr lang="en-US" sz="1800" dirty="0">
                <a:latin typeface="Times New Roman" panose="02020603050405020304" pitchFamily="18" charset="0"/>
                <a:cs typeface="Times New Roman" panose="02020603050405020304" pitchFamily="18" charset="0"/>
              </a:rPr>
              <a:t>to </a:t>
            </a:r>
          </a:p>
          <a:p>
            <a:pPr marL="457200" lvl="1" indent="0">
              <a:buNone/>
            </a:pPr>
            <a:r>
              <a:rPr lang="en-US" sz="1800" dirty="0">
                <a:latin typeface="Times New Roman" panose="02020603050405020304" pitchFamily="18" charset="0"/>
                <a:cs typeface="Times New Roman" panose="02020603050405020304" pitchFamily="18" charset="0"/>
              </a:rPr>
              <a:t>     block Congress access to the negotiations</a:t>
            </a:r>
          </a:p>
          <a:p>
            <a:pPr lvl="1"/>
            <a:r>
              <a:rPr lang="en-US" sz="1800" b="1" dirty="0">
                <a:solidFill>
                  <a:srgbClr val="C00000"/>
                </a:solidFill>
                <a:latin typeface="Times New Roman" panose="02020603050405020304" pitchFamily="18" charset="0"/>
                <a:cs typeface="Times New Roman" panose="02020603050405020304" pitchFamily="18" charset="0"/>
              </a:rPr>
              <a:t>Quasi War 1789-1800 </a:t>
            </a:r>
            <a:r>
              <a:rPr lang="en-US" sz="1800" dirty="0">
                <a:latin typeface="Times New Roman" panose="02020603050405020304" pitchFamily="18" charset="0"/>
                <a:cs typeface="Times New Roman" panose="02020603050405020304" pitchFamily="18" charset="0"/>
              </a:rPr>
              <a:t>(Undeclared war </a:t>
            </a:r>
          </a:p>
          <a:p>
            <a:pPr marL="457200" lvl="1" indent="0">
              <a:buNone/>
            </a:pPr>
            <a:r>
              <a:rPr lang="en-US" sz="1800" dirty="0">
                <a:latin typeface="Times New Roman" panose="02020603050405020304" pitchFamily="18" charset="0"/>
                <a:cs typeface="Times New Roman" panose="02020603050405020304" pitchFamily="18" charset="0"/>
              </a:rPr>
              <a:t>     with the French)</a:t>
            </a:r>
          </a:p>
          <a:p>
            <a:pPr lvl="1"/>
            <a:endParaRPr lang="en-US" sz="1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143001"/>
            <a:ext cx="3276600" cy="5410200"/>
          </a:xfrm>
          <a:prstGeom prst="rect">
            <a:avLst/>
          </a:prstGeom>
          <a:ln>
            <a:solidFill>
              <a:srgbClr val="002060"/>
            </a:solidFill>
          </a:ln>
        </p:spPr>
      </p:pic>
      <p:sp>
        <p:nvSpPr>
          <p:cNvPr id="5" name="Right Arrow 4"/>
          <p:cNvSpPr/>
          <p:nvPr/>
        </p:nvSpPr>
        <p:spPr>
          <a:xfrm rot="2487510">
            <a:off x="5135888" y="2768520"/>
            <a:ext cx="1371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686300" y="3657361"/>
            <a:ext cx="1371600" cy="254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883737">
            <a:off x="5210567" y="4496493"/>
            <a:ext cx="1675409" cy="190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0122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CD24-F878-1033-AF03-E28FB47E2C7A}"/>
              </a:ext>
            </a:extLst>
          </p:cNvPr>
          <p:cNvSpPr>
            <a:spLocks noGrp="1"/>
          </p:cNvSpPr>
          <p:nvPr>
            <p:ph type="title"/>
          </p:nvPr>
        </p:nvSpPr>
        <p:spPr>
          <a:xfrm>
            <a:off x="457200" y="152400"/>
            <a:ext cx="8229600" cy="715962"/>
          </a:xfrm>
          <a:solidFill>
            <a:schemeClr val="bg1"/>
          </a:solidFill>
          <a:ln>
            <a:solidFill>
              <a:srgbClr val="002060"/>
            </a:solidFill>
          </a:ln>
        </p:spPr>
        <p:txBody>
          <a:bodyPr>
            <a:normAutofit fontScale="90000"/>
          </a:bodyPr>
          <a:lstStyle/>
          <a:p>
            <a:r>
              <a:rPr lang="en-US" dirty="0">
                <a:solidFill>
                  <a:srgbClr val="FF0000"/>
                </a:solidFill>
                <a:latin typeface="Baskerville Old Face" panose="02020602080505020303" pitchFamily="18" charset="0"/>
              </a:rPr>
              <a:t>Oh, Hail Cincinnatus</a:t>
            </a:r>
          </a:p>
        </p:txBody>
      </p:sp>
      <p:sp>
        <p:nvSpPr>
          <p:cNvPr id="3" name="Content Placeholder 2">
            <a:extLst>
              <a:ext uri="{FF2B5EF4-FFF2-40B4-BE49-F238E27FC236}">
                <a16:creationId xmlns:a16="http://schemas.microsoft.com/office/drawing/2014/main" id="{2864FFA6-6DC4-194C-0538-19EB6696A96E}"/>
              </a:ext>
            </a:extLst>
          </p:cNvPr>
          <p:cNvSpPr>
            <a:spLocks noGrp="1"/>
          </p:cNvSpPr>
          <p:nvPr>
            <p:ph idx="1"/>
          </p:nvPr>
        </p:nvSpPr>
        <p:spPr>
          <a:xfrm>
            <a:off x="457200" y="1219200"/>
            <a:ext cx="8229600" cy="5364162"/>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Prompt: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Evaluate to what extent President Washington stabilized the nation from 1789-1797.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pic>
        <p:nvPicPr>
          <p:cNvPr id="1028" name="Picture 4" descr="Fact check: Washington quote on Second Amendment taken out of context">
            <a:extLst>
              <a:ext uri="{FF2B5EF4-FFF2-40B4-BE49-F238E27FC236}">
                <a16:creationId xmlns:a16="http://schemas.microsoft.com/office/drawing/2014/main" id="{FDCD6B7F-5FFB-FA52-FBB0-F3FF5A24A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858" y="1735931"/>
            <a:ext cx="1712742" cy="3386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59E037A-39A6-9CA1-6C00-E5E4A68420FD}"/>
              </a:ext>
            </a:extLst>
          </p:cNvPr>
          <p:cNvSpPr/>
          <p:nvPr/>
        </p:nvSpPr>
        <p:spPr>
          <a:xfrm>
            <a:off x="304800" y="1981200"/>
            <a:ext cx="6705600" cy="46021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America is a united nation at the end of Washington’s two terms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America is protected itself from European influenced by 1796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powers of the Constitution have been strictly defined by the founding fathers by the end of Washington’s presidency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United States has gone from being unstable to a highly stable republic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Washington has maintained a proper balance between the ideas of the Federalists and those of the Anti-federalists.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national economy must be changed from unstable to stable and promote growth for years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Washington was the perfect first president for the United States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3327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The Father of our Nation</a:t>
            </a:r>
          </a:p>
        </p:txBody>
      </p:sp>
      <p:sp>
        <p:nvSpPr>
          <p:cNvPr id="3" name="Content Placeholder 2"/>
          <p:cNvSpPr>
            <a:spLocks noGrp="1"/>
          </p:cNvSpPr>
          <p:nvPr>
            <p:ph idx="1"/>
          </p:nvPr>
        </p:nvSpPr>
        <p:spPr>
          <a:xfrm>
            <a:off x="152400" y="1295400"/>
            <a:ext cx="8534400" cy="4830763"/>
          </a:xfrm>
          <a:solidFill>
            <a:schemeClr val="bg1"/>
          </a:solidFill>
        </p:spPr>
        <p:txBody>
          <a:bodyPr>
            <a:normAutofit/>
          </a:bodyPr>
          <a:lstStyle/>
          <a:p>
            <a:r>
              <a:rPr lang="en-US" sz="2000" dirty="0">
                <a:latin typeface="Times New Roman" panose="02020603050405020304" pitchFamily="18" charset="0"/>
                <a:cs typeface="Times New Roman" panose="02020603050405020304" pitchFamily="18" charset="0"/>
              </a:rPr>
              <a:t>President Washington has been given the title of “Father of our Nation” </a:t>
            </a:r>
          </a:p>
          <a:p>
            <a:r>
              <a:rPr lang="en-US" sz="2000" dirty="0">
                <a:latin typeface="Times New Roman" panose="02020603050405020304" pitchFamily="18" charset="0"/>
                <a:cs typeface="Times New Roman" panose="02020603050405020304" pitchFamily="18" charset="0"/>
              </a:rPr>
              <a:t>Is this an appropriate title considering the work he did as President of the United States</a:t>
            </a:r>
          </a:p>
          <a:p>
            <a:r>
              <a:rPr lang="en-US" sz="2000" dirty="0">
                <a:latin typeface="Times New Roman" panose="02020603050405020304" pitchFamily="18" charset="0"/>
                <a:cs typeface="Times New Roman" panose="02020603050405020304" pitchFamily="18" charset="0"/>
              </a:rPr>
              <a:t>Factors to evaluate</a:t>
            </a:r>
          </a:p>
          <a:p>
            <a:pPr marL="628650" lvl="2"/>
            <a:r>
              <a:rPr lang="en-US" sz="2000" dirty="0">
                <a:latin typeface="Times New Roman" panose="02020603050405020304" pitchFamily="18" charset="0"/>
                <a:cs typeface="Times New Roman" panose="02020603050405020304" pitchFamily="18" charset="0"/>
              </a:rPr>
              <a:t>Securing our nation</a:t>
            </a:r>
          </a:p>
          <a:p>
            <a:pPr marL="628650" lvl="2"/>
            <a:r>
              <a:rPr lang="en-US" sz="2000" dirty="0">
                <a:latin typeface="Times New Roman" panose="02020603050405020304" pitchFamily="18" charset="0"/>
                <a:cs typeface="Times New Roman" panose="02020603050405020304" pitchFamily="18" charset="0"/>
              </a:rPr>
              <a:t>Building a nation economy</a:t>
            </a:r>
          </a:p>
          <a:p>
            <a:pPr marL="628650" lvl="2"/>
            <a:r>
              <a:rPr lang="en-US" sz="2000" dirty="0">
                <a:latin typeface="Times New Roman" panose="02020603050405020304" pitchFamily="18" charset="0"/>
                <a:cs typeface="Times New Roman" panose="02020603050405020304" pitchFamily="18" charset="0"/>
              </a:rPr>
              <a:t>Promoting unity </a:t>
            </a:r>
          </a:p>
          <a:p>
            <a:pPr marL="628650" lvl="2"/>
            <a:r>
              <a:rPr lang="en-US" sz="2000" dirty="0">
                <a:latin typeface="Times New Roman" panose="02020603050405020304" pitchFamily="18" charset="0"/>
                <a:cs typeface="Times New Roman" panose="02020603050405020304" pitchFamily="18" charset="0"/>
              </a:rPr>
              <a:t>Using Constitutional authority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286000"/>
            <a:ext cx="4848225" cy="4144963"/>
          </a:xfrm>
          <a:prstGeom prst="rect">
            <a:avLst/>
          </a:prstGeom>
          <a:ln>
            <a:solidFill>
              <a:schemeClr val="accent1"/>
            </a:solidFill>
          </a:ln>
        </p:spPr>
      </p:pic>
      <p:sp>
        <p:nvSpPr>
          <p:cNvPr id="4" name="Rectangle 3"/>
          <p:cNvSpPr/>
          <p:nvPr/>
        </p:nvSpPr>
        <p:spPr>
          <a:xfrm>
            <a:off x="480152" y="4393368"/>
            <a:ext cx="3886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Apotheosis of Washington </a:t>
            </a:r>
          </a:p>
        </p:txBody>
      </p:sp>
      <p:sp>
        <p:nvSpPr>
          <p:cNvPr id="6" name="Rectangle 5"/>
          <p:cNvSpPr/>
          <p:nvPr/>
        </p:nvSpPr>
        <p:spPr>
          <a:xfrm>
            <a:off x="480152" y="5031165"/>
            <a:ext cx="3429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Apotheosis: rise of a person to the rank of god </a:t>
            </a:r>
          </a:p>
        </p:txBody>
      </p:sp>
    </p:spTree>
    <p:extLst>
      <p:ext uri="{BB962C8B-B14F-4D97-AF65-F5344CB8AC3E}">
        <p14:creationId xmlns:p14="http://schemas.microsoft.com/office/powerpoint/2010/main" val="27678877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EF51-670E-E9FD-0CDC-D1F75D19B135}"/>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b="1" dirty="0">
                <a:solidFill>
                  <a:srgbClr val="FF0000"/>
                </a:solidFill>
                <a:latin typeface="Baskerville Old Face" panose="02020602080505020303" pitchFamily="18" charset="0"/>
              </a:rPr>
              <a:t>Evaluating Washington</a:t>
            </a:r>
          </a:p>
        </p:txBody>
      </p:sp>
      <p:sp>
        <p:nvSpPr>
          <p:cNvPr id="3" name="Content Placeholder 2">
            <a:extLst>
              <a:ext uri="{FF2B5EF4-FFF2-40B4-BE49-F238E27FC236}">
                <a16:creationId xmlns:a16="http://schemas.microsoft.com/office/drawing/2014/main" id="{F4DA0030-0ABF-BE8F-1AEA-9C222FC4661E}"/>
              </a:ext>
            </a:extLst>
          </p:cNvPr>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effectLst/>
                <a:latin typeface="Times New Roman" panose="02020603050405020304" pitchFamily="18" charset="0"/>
                <a:ea typeface="Calibri" panose="020F0502020204030204" pitchFamily="34" charset="0"/>
              </a:rPr>
              <a:t>Evaluate to what extent George Washington, as the nations first president, maintained the proper balance of power under the U.S. Constitution. </a:t>
            </a: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AD1449C1-8641-6DC1-0123-C4825E6DB4B8}"/>
              </a:ext>
            </a:extLst>
          </p:cNvPr>
          <p:cNvSpPr/>
          <p:nvPr/>
        </p:nvSpPr>
        <p:spPr>
          <a:xfrm>
            <a:off x="685800" y="2791265"/>
            <a:ext cx="3124200" cy="4572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Side 1</a:t>
            </a:r>
          </a:p>
        </p:txBody>
      </p:sp>
      <p:sp>
        <p:nvSpPr>
          <p:cNvPr id="5" name="Rectangle 4">
            <a:extLst>
              <a:ext uri="{FF2B5EF4-FFF2-40B4-BE49-F238E27FC236}">
                <a16:creationId xmlns:a16="http://schemas.microsoft.com/office/drawing/2014/main" id="{3098BB12-EF60-4D44-EDD4-A2619FA72238}"/>
              </a:ext>
            </a:extLst>
          </p:cNvPr>
          <p:cNvSpPr/>
          <p:nvPr/>
        </p:nvSpPr>
        <p:spPr>
          <a:xfrm>
            <a:off x="5105400" y="2791265"/>
            <a:ext cx="3124200" cy="45720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Side 2</a:t>
            </a:r>
          </a:p>
        </p:txBody>
      </p:sp>
      <p:cxnSp>
        <p:nvCxnSpPr>
          <p:cNvPr id="7" name="Straight Connector 6">
            <a:extLst>
              <a:ext uri="{FF2B5EF4-FFF2-40B4-BE49-F238E27FC236}">
                <a16:creationId xmlns:a16="http://schemas.microsoft.com/office/drawing/2014/main" id="{3A2C42D8-8303-418C-65F7-718BD13EB947}"/>
              </a:ext>
            </a:extLst>
          </p:cNvPr>
          <p:cNvCxnSpPr/>
          <p:nvPr/>
        </p:nvCxnSpPr>
        <p:spPr>
          <a:xfrm>
            <a:off x="762000" y="3429000"/>
            <a:ext cx="7467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744B89-F4CA-CDAB-6E8B-B319EAE94B10}"/>
              </a:ext>
            </a:extLst>
          </p:cNvPr>
          <p:cNvCxnSpPr/>
          <p:nvPr/>
        </p:nvCxnSpPr>
        <p:spPr>
          <a:xfrm>
            <a:off x="4572000" y="2791265"/>
            <a:ext cx="0" cy="3152335"/>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58584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1FE-421F-0A23-E528-837B903C3B20}"/>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Turning Point in History </a:t>
            </a:r>
          </a:p>
        </p:txBody>
      </p:sp>
      <p:sp>
        <p:nvSpPr>
          <p:cNvPr id="3" name="Content Placeholder 2">
            <a:extLst>
              <a:ext uri="{FF2B5EF4-FFF2-40B4-BE49-F238E27FC236}">
                <a16:creationId xmlns:a16="http://schemas.microsoft.com/office/drawing/2014/main" id="{49D4C667-CC15-19F8-6175-4A96FF2D44D1}"/>
              </a:ext>
            </a:extLst>
          </p:cNvPr>
          <p:cNvSpPr>
            <a:spLocks noGrp="1"/>
          </p:cNvSpPr>
          <p:nvPr>
            <p:ph idx="1"/>
          </p:nvPr>
        </p:nvSpPr>
        <p:spPr>
          <a:xfrm>
            <a:off x="457200" y="1219200"/>
            <a:ext cx="8229600" cy="4906963"/>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p:txBody>
      </p:sp>
      <p:sp>
        <p:nvSpPr>
          <p:cNvPr id="4" name="Rectangle 3">
            <a:extLst>
              <a:ext uri="{FF2B5EF4-FFF2-40B4-BE49-F238E27FC236}">
                <a16:creationId xmlns:a16="http://schemas.microsoft.com/office/drawing/2014/main" id="{D0C09C61-76B2-E1B4-718A-098C16E67118}"/>
              </a:ext>
            </a:extLst>
          </p:cNvPr>
          <p:cNvSpPr/>
          <p:nvPr/>
        </p:nvSpPr>
        <p:spPr>
          <a:xfrm>
            <a:off x="188686" y="2946400"/>
            <a:ext cx="6288314" cy="63976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1. What type of question is the above prompt? </a:t>
            </a:r>
          </a:p>
        </p:txBody>
      </p:sp>
      <p:sp>
        <p:nvSpPr>
          <p:cNvPr id="5" name="Rectangle 4">
            <a:extLst>
              <a:ext uri="{FF2B5EF4-FFF2-40B4-BE49-F238E27FC236}">
                <a16:creationId xmlns:a16="http://schemas.microsoft.com/office/drawing/2014/main" id="{FF7D738F-3276-3A7B-71D2-A2B503B21F55}"/>
              </a:ext>
            </a:extLst>
          </p:cNvPr>
          <p:cNvSpPr/>
          <p:nvPr/>
        </p:nvSpPr>
        <p:spPr>
          <a:xfrm>
            <a:off x="188686" y="3890962"/>
            <a:ext cx="6288314" cy="83343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2. What is the question asking me? (simplify the question)</a:t>
            </a:r>
          </a:p>
        </p:txBody>
      </p:sp>
    </p:spTree>
    <p:extLst>
      <p:ext uri="{BB962C8B-B14F-4D97-AF65-F5344CB8AC3E}">
        <p14:creationId xmlns:p14="http://schemas.microsoft.com/office/powerpoint/2010/main" val="14862006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EF51-670E-E9FD-0CDC-D1F75D19B135}"/>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b="1" dirty="0">
                <a:solidFill>
                  <a:srgbClr val="FF0000"/>
                </a:solidFill>
                <a:latin typeface="Baskerville Old Face" panose="02020602080505020303" pitchFamily="18" charset="0"/>
              </a:rPr>
              <a:t>Evaluating Washington</a:t>
            </a:r>
          </a:p>
        </p:txBody>
      </p:sp>
      <p:sp>
        <p:nvSpPr>
          <p:cNvPr id="3" name="Content Placeholder 2">
            <a:extLst>
              <a:ext uri="{FF2B5EF4-FFF2-40B4-BE49-F238E27FC236}">
                <a16:creationId xmlns:a16="http://schemas.microsoft.com/office/drawing/2014/main" id="{F4DA0030-0ABF-BE8F-1AEA-9C222FC4661E}"/>
              </a:ext>
            </a:extLst>
          </p:cNvPr>
          <p:cNvSpPr>
            <a:spLocks noGrp="1"/>
          </p:cNvSpPr>
          <p:nvPr>
            <p:ph idx="1"/>
          </p:nvPr>
        </p:nvSpPr>
        <p:spPr>
          <a:xfrm>
            <a:off x="463062" y="1371600"/>
            <a:ext cx="8229600" cy="4754563"/>
          </a:xfrm>
          <a:solidFill>
            <a:schemeClr val="bg1"/>
          </a:solidFill>
          <a:ln>
            <a:solidFill>
              <a:srgbClr val="002060"/>
            </a:solidFill>
          </a:ln>
        </p:spPr>
        <p:txBody>
          <a:bodyPr>
            <a:normAutofit fontScale="92500" lnSpcReduction="10000"/>
          </a:bodyPr>
          <a:lstStyle/>
          <a:p>
            <a:pPr marL="0" indent="0">
              <a:buNone/>
            </a:pPr>
            <a:r>
              <a:rPr lang="en-US" sz="2400" b="1" dirty="0">
                <a:latin typeface="Times" panose="02020603050405020304" pitchFamily="18" charset="0"/>
                <a:cs typeface="Times" panose="02020603050405020304" pitchFamily="18" charset="0"/>
              </a:rPr>
              <a:t>Prompt: </a:t>
            </a:r>
            <a:r>
              <a:rPr lang="en-US" sz="2400" dirty="0">
                <a:effectLst/>
                <a:latin typeface="Times New Roman" panose="02020603050405020304" pitchFamily="18" charset="0"/>
                <a:ea typeface="Calibri" panose="020F0502020204030204" pitchFamily="34" charset="0"/>
              </a:rPr>
              <a:t>Evaluate to what extent George Washington, as the nations first president, maintained the proper balance of power under the U.S. Constitution. </a:t>
            </a:r>
          </a:p>
          <a:p>
            <a:pPr marL="0" indent="0">
              <a:buNone/>
            </a:pPr>
            <a:r>
              <a:rPr lang="en-US" sz="2400" b="1" dirty="0">
                <a:latin typeface="Times New Roman" panose="02020603050405020304" pitchFamily="18" charset="0"/>
                <a:cs typeface="Times" panose="02020603050405020304" pitchFamily="18" charset="0"/>
              </a:rPr>
              <a:t>Thesis Statement: Jackson weaken the plight of the common man </a:t>
            </a:r>
            <a:r>
              <a:rPr lang="en-US" sz="2400" dirty="0">
                <a:latin typeface="Times New Roman" panose="02020603050405020304" pitchFamily="18" charset="0"/>
                <a:cs typeface="Times" panose="02020603050405020304" pitchFamily="18" charset="0"/>
              </a:rPr>
              <a:t>because he </a:t>
            </a:r>
            <a:r>
              <a:rPr lang="en-US" sz="2400" b="1" dirty="0">
                <a:solidFill>
                  <a:schemeClr val="accent3">
                    <a:lumMod val="50000"/>
                  </a:schemeClr>
                </a:solidFill>
                <a:latin typeface="Times New Roman" panose="02020603050405020304" pitchFamily="18" charset="0"/>
                <a:cs typeface="Times" panose="02020603050405020304" pitchFamily="18" charset="0"/>
              </a:rPr>
              <a:t>expanded federal power</a:t>
            </a:r>
            <a:r>
              <a:rPr lang="en-US" sz="2400" dirty="0">
                <a:latin typeface="Times New Roman" panose="02020603050405020304" pitchFamily="18" charset="0"/>
                <a:cs typeface="Times" panose="02020603050405020304" pitchFamily="18" charset="0"/>
              </a:rPr>
              <a:t> and </a:t>
            </a:r>
            <a:r>
              <a:rPr lang="en-US" sz="2400" b="1" dirty="0">
                <a:solidFill>
                  <a:srgbClr val="002060"/>
                </a:solidFill>
                <a:latin typeface="Times New Roman" panose="02020603050405020304" pitchFamily="18" charset="0"/>
                <a:cs typeface="Times" panose="02020603050405020304" pitchFamily="18" charset="0"/>
              </a:rPr>
              <a:t>drove the economy into a panic</a:t>
            </a:r>
            <a:r>
              <a:rPr lang="en-US" sz="2400" dirty="0">
                <a:latin typeface="Times New Roman" panose="02020603050405020304" pitchFamily="18" charset="0"/>
                <a:cs typeface="Times" panose="02020603050405020304" pitchFamily="18" charset="0"/>
              </a:rPr>
              <a:t>.  However, Jackson did </a:t>
            </a:r>
            <a:r>
              <a:rPr lang="en-US" sz="2400" b="1" dirty="0">
                <a:solidFill>
                  <a:srgbClr val="C00000"/>
                </a:solidFill>
                <a:latin typeface="Times New Roman" panose="02020603050405020304" pitchFamily="18" charset="0"/>
                <a:cs typeface="Times" panose="02020603050405020304" pitchFamily="18" charset="0"/>
              </a:rPr>
              <a:t>extend the representation of the common man</a:t>
            </a:r>
            <a:r>
              <a:rPr lang="en-US" sz="2400" dirty="0">
                <a:latin typeface="Times New Roman" panose="02020603050405020304" pitchFamily="18" charset="0"/>
                <a:cs typeface="Times" panose="02020603050405020304" pitchFamily="18" charset="0"/>
              </a:rPr>
              <a:t> in the national government.</a:t>
            </a:r>
          </a:p>
          <a:p>
            <a:pPr marL="0" indent="0">
              <a:buNone/>
            </a:pPr>
            <a:r>
              <a:rPr lang="en-US" sz="2400" b="1" dirty="0">
                <a:solidFill>
                  <a:schemeClr val="accent3">
                    <a:lumMod val="50000"/>
                  </a:schemeClr>
                </a:solidFill>
                <a:latin typeface="Times New Roman" panose="02020603050405020304" pitchFamily="18" charset="0"/>
                <a:cs typeface="Times" panose="02020603050405020304" pitchFamily="18" charset="0"/>
              </a:rPr>
              <a:t>Expanded federal power (A bases)</a:t>
            </a:r>
          </a:p>
          <a:p>
            <a:r>
              <a:rPr lang="en-US" sz="2400" dirty="0">
                <a:latin typeface="Times New Roman" panose="02020603050405020304" pitchFamily="18" charset="0"/>
                <a:cs typeface="Times" panose="02020603050405020304" pitchFamily="18" charset="0"/>
              </a:rPr>
              <a:t>Ignore SCOTUS decision in Georgia v. Worchester</a:t>
            </a:r>
          </a:p>
          <a:p>
            <a:r>
              <a:rPr lang="en-US" sz="2400" dirty="0">
                <a:latin typeface="Times New Roman" panose="02020603050405020304" pitchFamily="18" charset="0"/>
                <a:cs typeface="Times" panose="02020603050405020304" pitchFamily="18" charset="0"/>
              </a:rPr>
              <a:t>Chief Justice John Marshall</a:t>
            </a:r>
          </a:p>
          <a:p>
            <a:r>
              <a:rPr lang="en-US" sz="2400" dirty="0">
                <a:latin typeface="Times New Roman" panose="02020603050405020304" pitchFamily="18" charset="0"/>
                <a:cs typeface="Times" panose="02020603050405020304" pitchFamily="18" charset="0"/>
              </a:rPr>
              <a:t>5 Civilized Tribes </a:t>
            </a:r>
          </a:p>
          <a:p>
            <a:r>
              <a:rPr lang="en-US" sz="2400" dirty="0">
                <a:latin typeface="Times New Roman" panose="02020603050405020304" pitchFamily="18" charset="0"/>
                <a:cs typeface="Times" panose="02020603050405020304" pitchFamily="18" charset="0"/>
              </a:rPr>
              <a:t>Indian Removal  Act of 1830</a:t>
            </a:r>
          </a:p>
          <a:p>
            <a:r>
              <a:rPr lang="en-US" sz="2400" dirty="0">
                <a:latin typeface="Times New Roman" panose="02020603050405020304" pitchFamily="18" charset="0"/>
                <a:cs typeface="Times" panose="02020603050405020304" pitchFamily="18" charset="0"/>
              </a:rPr>
              <a:t>Trail of tears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3107975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Constitutional Challenge</a:t>
            </a:r>
          </a:p>
        </p:txBody>
      </p:sp>
      <p:sp>
        <p:nvSpPr>
          <p:cNvPr id="3" name="Content Placeholder 2"/>
          <p:cNvSpPr>
            <a:spLocks noGrp="1"/>
          </p:cNvSpPr>
          <p:nvPr>
            <p:ph idx="1"/>
          </p:nvPr>
        </p:nvSpPr>
        <p:spPr>
          <a:xfrm>
            <a:off x="457200" y="1219200"/>
            <a:ext cx="8229600" cy="4906963"/>
          </a:xfrm>
        </p:spPr>
        <p:txBody>
          <a:bodyPr>
            <a:normAutofit/>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623579-565E-A747-BF84-C5BEF5002C23}"/>
              </a:ext>
            </a:extLst>
          </p:cNvPr>
          <p:cNvPicPr>
            <a:picLocks noChangeAspect="1"/>
          </p:cNvPicPr>
          <p:nvPr/>
        </p:nvPicPr>
        <p:blipFill>
          <a:blip r:embed="rId2"/>
          <a:stretch>
            <a:fillRect/>
          </a:stretch>
        </p:blipFill>
        <p:spPr>
          <a:xfrm>
            <a:off x="609600" y="1371600"/>
            <a:ext cx="1600200" cy="1981200"/>
          </a:xfrm>
          <a:prstGeom prst="rect">
            <a:avLst/>
          </a:prstGeom>
        </p:spPr>
      </p:pic>
      <p:sp>
        <p:nvSpPr>
          <p:cNvPr id="7" name="Oval Callout 6">
            <a:extLst>
              <a:ext uri="{FF2B5EF4-FFF2-40B4-BE49-F238E27FC236}">
                <a16:creationId xmlns:a16="http://schemas.microsoft.com/office/drawing/2014/main" id="{868E0698-5AF7-8046-9F91-A032E6743281}"/>
              </a:ext>
            </a:extLst>
          </p:cNvPr>
          <p:cNvSpPr/>
          <p:nvPr/>
        </p:nvSpPr>
        <p:spPr>
          <a:xfrm>
            <a:off x="1600200" y="1219200"/>
            <a:ext cx="5029200" cy="1066800"/>
          </a:xfrm>
          <a:prstGeom prst="wedgeEllipseCallout">
            <a:avLst>
              <a:gd name="adj1" fmla="val -49971"/>
              <a:gd name="adj2" fmla="val 603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“The Constitution is the guide which I will never abandon.”</a:t>
            </a:r>
          </a:p>
        </p:txBody>
      </p:sp>
      <p:sp>
        <p:nvSpPr>
          <p:cNvPr id="9" name="Rectangle 8">
            <a:extLst>
              <a:ext uri="{FF2B5EF4-FFF2-40B4-BE49-F238E27FC236}">
                <a16:creationId xmlns:a16="http://schemas.microsoft.com/office/drawing/2014/main" id="{AC5EF33A-BA99-FD43-8368-B29D5DBF76C1}"/>
              </a:ext>
            </a:extLst>
          </p:cNvPr>
          <p:cNvSpPr/>
          <p:nvPr/>
        </p:nvSpPr>
        <p:spPr>
          <a:xfrm>
            <a:off x="2362200" y="2590800"/>
            <a:ext cx="6172200" cy="41148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rPr>
              <a:t>  </a:t>
            </a:r>
            <a:r>
              <a:rPr lang="en-US" b="1" dirty="0">
                <a:solidFill>
                  <a:srgbClr val="002060"/>
                </a:solidFill>
                <a:latin typeface="Times" pitchFamily="2" charset="0"/>
              </a:rPr>
              <a:t>Maintaining a Revolutionary </a:t>
            </a:r>
            <a:r>
              <a:rPr lang="en-US" b="1" dirty="0">
                <a:solidFill>
                  <a:schemeClr val="tx1"/>
                </a:solidFill>
                <a:latin typeface="Times" pitchFamily="2" charset="0"/>
              </a:rPr>
              <a:t>	</a:t>
            </a:r>
            <a:r>
              <a:rPr lang="en-US" b="1" dirty="0">
                <a:solidFill>
                  <a:srgbClr val="C00000"/>
                </a:solidFill>
                <a:latin typeface="Times" pitchFamily="2" charset="0"/>
              </a:rPr>
              <a:t>Establishing Tyrannical</a:t>
            </a:r>
          </a:p>
          <a:p>
            <a:r>
              <a:rPr lang="en-US" b="1" dirty="0">
                <a:solidFill>
                  <a:schemeClr val="tx1"/>
                </a:solidFill>
                <a:latin typeface="Times" pitchFamily="2" charset="0"/>
              </a:rPr>
              <a:t>            </a:t>
            </a:r>
            <a:r>
              <a:rPr lang="en-US" b="1" dirty="0">
                <a:solidFill>
                  <a:srgbClr val="002060"/>
                </a:solidFill>
                <a:latin typeface="Times" pitchFamily="2" charset="0"/>
              </a:rPr>
              <a:t>Government</a:t>
            </a:r>
            <a:r>
              <a:rPr lang="en-US" b="1" dirty="0">
                <a:solidFill>
                  <a:schemeClr val="tx1"/>
                </a:solidFill>
                <a:latin typeface="Times" pitchFamily="2" charset="0"/>
              </a:rPr>
              <a:t>		       </a:t>
            </a:r>
            <a:r>
              <a:rPr lang="en-US" b="1" dirty="0">
                <a:solidFill>
                  <a:srgbClr val="C00000"/>
                </a:solidFill>
                <a:latin typeface="Times" pitchFamily="2" charset="0"/>
              </a:rPr>
              <a:t>Government</a:t>
            </a: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latin typeface="Times" pitchFamily="2" charset="0"/>
            </a:endParaRPr>
          </a:p>
        </p:txBody>
      </p:sp>
      <p:cxnSp>
        <p:nvCxnSpPr>
          <p:cNvPr id="11" name="Straight Connector 10">
            <a:extLst>
              <a:ext uri="{FF2B5EF4-FFF2-40B4-BE49-F238E27FC236}">
                <a16:creationId xmlns:a16="http://schemas.microsoft.com/office/drawing/2014/main" id="{457B136A-A2B3-934B-97B0-AAA085338169}"/>
              </a:ext>
            </a:extLst>
          </p:cNvPr>
          <p:cNvCxnSpPr/>
          <p:nvPr/>
        </p:nvCxnSpPr>
        <p:spPr>
          <a:xfrm>
            <a:off x="5638800" y="2743200"/>
            <a:ext cx="0" cy="3733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9BB3CE-2ED6-0D4D-A361-0C536ABFBFAF}"/>
              </a:ext>
            </a:extLst>
          </p:cNvPr>
          <p:cNvCxnSpPr/>
          <p:nvPr/>
        </p:nvCxnSpPr>
        <p:spPr>
          <a:xfrm>
            <a:off x="2590800" y="3352800"/>
            <a:ext cx="58674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3260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37CC-9454-449C-9AD9-9961915912C8}"/>
              </a:ext>
            </a:extLst>
          </p:cNvPr>
          <p:cNvSpPr>
            <a:spLocks noGrp="1"/>
          </p:cNvSpPr>
          <p:nvPr>
            <p:ph type="title"/>
          </p:nvPr>
        </p:nvSpPr>
        <p:spPr>
          <a:xfrm>
            <a:off x="457200" y="274638"/>
            <a:ext cx="8229600" cy="792162"/>
          </a:xfrm>
          <a:solidFill>
            <a:schemeClr val="bg1"/>
          </a:solidFill>
          <a:ln>
            <a:solidFill>
              <a:schemeClr val="accent1"/>
            </a:solidFill>
          </a:ln>
        </p:spPr>
        <p:txBody>
          <a:bodyPr/>
          <a:lstStyle/>
          <a:p>
            <a:r>
              <a:rPr lang="en-US" dirty="0">
                <a:solidFill>
                  <a:srgbClr val="FF0000"/>
                </a:solidFill>
                <a:latin typeface="Garamond" panose="02020404030301010803" pitchFamily="18" charset="0"/>
              </a:rPr>
              <a:t>The Legacy of Washington</a:t>
            </a:r>
          </a:p>
        </p:txBody>
      </p:sp>
      <p:sp>
        <p:nvSpPr>
          <p:cNvPr id="3" name="Content Placeholder 2">
            <a:extLst>
              <a:ext uri="{FF2B5EF4-FFF2-40B4-BE49-F238E27FC236}">
                <a16:creationId xmlns:a16="http://schemas.microsoft.com/office/drawing/2014/main" id="{4A840B67-8FD4-4716-BA10-1C804919C99A}"/>
              </a:ext>
            </a:extLst>
          </p:cNvPr>
          <p:cNvSpPr>
            <a:spLocks noGrp="1"/>
          </p:cNvSpPr>
          <p:nvPr>
            <p:ph idx="1"/>
          </p:nvPr>
        </p:nvSpPr>
        <p:spPr>
          <a:solidFill>
            <a:schemeClr val="bg1"/>
          </a:solidFill>
          <a:ln>
            <a:solidFill>
              <a:schemeClr val="accent1"/>
            </a:solidFill>
          </a:ln>
        </p:spPr>
        <p:txBody>
          <a:bodyPr/>
          <a:lstStyle/>
          <a:p>
            <a:r>
              <a:rPr lang="en-US" sz="2400" dirty="0">
                <a:latin typeface="Times New Roman" panose="02020603050405020304" pitchFamily="18" charset="0"/>
                <a:cs typeface="Times New Roman" panose="02020603050405020304" pitchFamily="18" charset="0"/>
              </a:rPr>
              <a:t>Evaluate whether Washington was able to uphold the idea of balance government instead tyranny in fifty words or less.  Your response must include the following terms.</a:t>
            </a:r>
          </a:p>
          <a:p>
            <a:endParaRPr lang="en-US" sz="2400" dirty="0">
              <a:latin typeface="Times New Roman" panose="02020603050405020304" pitchFamily="18" charset="0"/>
              <a:cs typeface="Times New Roman" panose="02020603050405020304" pitchFamily="18" charset="0"/>
            </a:endParaRPr>
          </a:p>
          <a:p>
            <a:endParaRPr lang="en-US" dirty="0"/>
          </a:p>
        </p:txBody>
      </p:sp>
      <p:pic>
        <p:nvPicPr>
          <p:cNvPr id="5" name="Picture 4" descr="A picture containing shirt&#10;&#10;Description automatically generated">
            <a:extLst>
              <a:ext uri="{FF2B5EF4-FFF2-40B4-BE49-F238E27FC236}">
                <a16:creationId xmlns:a16="http://schemas.microsoft.com/office/drawing/2014/main" id="{60539013-49D3-48B0-B00E-8DAEE1F4B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123" y="2895600"/>
            <a:ext cx="3048000" cy="3488788"/>
          </a:xfrm>
          <a:prstGeom prst="rect">
            <a:avLst/>
          </a:prstGeom>
          <a:ln>
            <a:solidFill>
              <a:schemeClr val="tx2"/>
            </a:solidFill>
          </a:ln>
        </p:spPr>
      </p:pic>
      <p:sp>
        <p:nvSpPr>
          <p:cNvPr id="4" name="Rectangle 3">
            <a:extLst>
              <a:ext uri="{FF2B5EF4-FFF2-40B4-BE49-F238E27FC236}">
                <a16:creationId xmlns:a16="http://schemas.microsoft.com/office/drawing/2014/main" id="{2DE037EE-E79C-464D-A56B-7A25A82F242F}"/>
              </a:ext>
            </a:extLst>
          </p:cNvPr>
          <p:cNvSpPr/>
          <p:nvPr/>
        </p:nvSpPr>
        <p:spPr>
          <a:xfrm>
            <a:off x="685800" y="3124200"/>
            <a:ext cx="4572000" cy="213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Hamilton’s Debt Refinance Plan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Whiskey Rebellion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Jay’s Treaty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Proclamation of Neutrality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Two Terms Precedent</a:t>
            </a:r>
          </a:p>
        </p:txBody>
      </p:sp>
    </p:spTree>
    <p:extLst>
      <p:ext uri="{BB962C8B-B14F-4D97-AF65-F5344CB8AC3E}">
        <p14:creationId xmlns:p14="http://schemas.microsoft.com/office/powerpoint/2010/main" val="3141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b="0" i="0" dirty="0">
              <a:solidFill>
                <a:srgbClr val="2D3B45"/>
              </a:solidFill>
              <a:effectLst/>
              <a:latin typeface="Times" panose="02020603050405020304" pitchFamily="18" charset="0"/>
              <a:cs typeface="Times"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Unit III Check-in</a:t>
            </a:r>
          </a:p>
          <a:p>
            <a:pPr>
              <a:spcBef>
                <a:spcPts val="0"/>
              </a:spcBef>
            </a:pPr>
            <a:r>
              <a:rPr lang="en-US" sz="2000" dirty="0">
                <a:latin typeface="Times New Roman" panose="02020603050405020304" pitchFamily="18" charset="0"/>
                <a:cs typeface="Times New Roman" panose="02020603050405020304" pitchFamily="18" charset="0"/>
              </a:rPr>
              <a:t>Washington’s Farewell</a:t>
            </a:r>
          </a:p>
          <a:p>
            <a:pPr>
              <a:spcBef>
                <a:spcPts val="0"/>
              </a:spcBef>
            </a:pPr>
            <a:r>
              <a:rPr lang="en-US" sz="2000" dirty="0">
                <a:latin typeface="Times New Roman" panose="02020603050405020304" pitchFamily="18" charset="0"/>
                <a:cs typeface="Times New Roman" panose="02020603050405020304" pitchFamily="18" charset="0"/>
              </a:rPr>
              <a:t>Heeding Washington’s Warning</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An American Identity – read pages 145-147, 149-153 respond to the discussion prompt</a:t>
            </a:r>
          </a:p>
          <a:p>
            <a:pPr>
              <a:spcBef>
                <a:spcPts val="0"/>
              </a:spcBef>
            </a:pPr>
            <a:r>
              <a:rPr lang="en-US" sz="2000" b="1" dirty="0">
                <a:solidFill>
                  <a:srgbClr val="FF0000"/>
                </a:solidFill>
                <a:latin typeface="Times New Roman" panose="02020603050405020304" pitchFamily="18" charset="0"/>
                <a:cs typeface="Times New Roman" panose="02020603050405020304" pitchFamily="18" charset="0"/>
              </a:rPr>
              <a:t>Unit III Test – Tuesday, 10/31</a:t>
            </a:r>
            <a:endParaRPr lang="en-US" dirty="0">
              <a:solidFill>
                <a:srgbClr val="FF0000"/>
              </a:solidFill>
            </a:endParaRPr>
          </a:p>
        </p:txBody>
      </p:sp>
    </p:spTree>
    <p:extLst>
      <p:ext uri="{BB962C8B-B14F-4D97-AF65-F5344CB8AC3E}">
        <p14:creationId xmlns:p14="http://schemas.microsoft.com/office/powerpoint/2010/main" val="40779431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Farwell Address 1796</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Read Washington’s Farewell Address and HIPP the document </a:t>
            </a:r>
          </a:p>
          <a:p>
            <a:r>
              <a:rPr lang="en-US" sz="2000" dirty="0">
                <a:latin typeface="Times New Roman" panose="02020603050405020304" pitchFamily="18" charset="0"/>
                <a:cs typeface="Times New Roman" panose="02020603050405020304" pitchFamily="18" charset="0"/>
              </a:rPr>
              <a:t>Why is Washington’s Farewell Address a significant statement at the time it was given?</a:t>
            </a:r>
          </a:p>
          <a:p>
            <a:r>
              <a:rPr lang="en-US" sz="2000" dirty="0">
                <a:latin typeface="Times New Roman" panose="02020603050405020304" pitchFamily="18" charset="0"/>
                <a:cs typeface="Times New Roman" panose="02020603050405020304" pitchFamily="18" charset="0"/>
              </a:rPr>
              <a:t>What are some issues with the address as given?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102" y="3810000"/>
            <a:ext cx="3923298" cy="2781300"/>
          </a:xfrm>
          <a:prstGeom prst="rect">
            <a:avLst/>
          </a:prstGeom>
          <a:ln>
            <a:solidFill>
              <a:srgbClr val="002060"/>
            </a:solidFill>
          </a:ln>
        </p:spPr>
      </p:pic>
      <p:sp>
        <p:nvSpPr>
          <p:cNvPr id="5" name="Rectangle 4"/>
          <p:cNvSpPr/>
          <p:nvPr/>
        </p:nvSpPr>
        <p:spPr>
          <a:xfrm>
            <a:off x="609600" y="1295400"/>
            <a:ext cx="807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“Political parties are likely to become potent engines, by which cunning, ambitious and unprincipled men will be enabled to subvert the power of the people and to usurp for themselves the reins of government” </a:t>
            </a:r>
          </a:p>
        </p:txBody>
      </p:sp>
    </p:spTree>
    <p:extLst>
      <p:ext uri="{BB962C8B-B14F-4D97-AF65-F5344CB8AC3E}">
        <p14:creationId xmlns:p14="http://schemas.microsoft.com/office/powerpoint/2010/main" val="29383930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Farwell Address 1796</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Read excerpts under Washington’s Farwell Warnings Link</a:t>
            </a:r>
          </a:p>
          <a:p>
            <a:r>
              <a:rPr lang="en-US" sz="2000" dirty="0">
                <a:latin typeface="Times New Roman" panose="02020603050405020304" pitchFamily="18" charset="0"/>
                <a:cs typeface="Times New Roman" panose="02020603050405020304" pitchFamily="18" charset="0"/>
              </a:rPr>
              <a:t>Construct a </a:t>
            </a:r>
            <a:r>
              <a:rPr lang="en-US" sz="2000" dirty="0" err="1">
                <a:latin typeface="Times New Roman" panose="02020603050405020304" pitchFamily="18" charset="0"/>
                <a:cs typeface="Times New Roman" panose="02020603050405020304" pitchFamily="18" charset="0"/>
              </a:rPr>
              <a:t>Hipp</a:t>
            </a:r>
            <a:r>
              <a:rPr lang="en-US" sz="2000" dirty="0">
                <a:latin typeface="Times New Roman" panose="02020603050405020304" pitchFamily="18" charset="0"/>
                <a:cs typeface="Times New Roman" panose="02020603050405020304" pitchFamily="18" charset="0"/>
              </a:rPr>
              <a:t> analysis statement on the focus of Washington’s message</a:t>
            </a:r>
          </a:p>
          <a:p>
            <a:r>
              <a:rPr lang="en-US" sz="2000" b="1" dirty="0">
                <a:latin typeface="Times New Roman" panose="02020603050405020304" pitchFamily="18" charset="0"/>
                <a:cs typeface="Times New Roman" panose="02020603050405020304" pitchFamily="18" charset="0"/>
              </a:rPr>
              <a:t>HIPP statement formula: </a:t>
            </a:r>
            <a:r>
              <a:rPr lang="en-US" sz="2000" dirty="0">
                <a:latin typeface="Times New Roman" panose="02020603050405020304" pitchFamily="18" charset="0"/>
                <a:cs typeface="Times New Roman" panose="02020603050405020304" pitchFamily="18" charset="0"/>
              </a:rPr>
              <a:t>POV + Historic Contextualization + intended audience + purpose (must use three facts to support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886200"/>
            <a:ext cx="3923298" cy="2615100"/>
          </a:xfrm>
          <a:prstGeom prst="rect">
            <a:avLst/>
          </a:prstGeom>
          <a:ln>
            <a:solidFill>
              <a:srgbClr val="002060"/>
            </a:solidFill>
          </a:ln>
        </p:spPr>
      </p:pic>
      <p:sp>
        <p:nvSpPr>
          <p:cNvPr id="5" name="Rectangle 4"/>
          <p:cNvSpPr/>
          <p:nvPr/>
        </p:nvSpPr>
        <p:spPr>
          <a:xfrm>
            <a:off x="609600" y="1295400"/>
            <a:ext cx="807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“Political parties are likely to become potent engines, by which cunning, ambitious and unprincipled men will be enabled to subvert the power of the people and to usurp for themselves the reins of government” </a:t>
            </a:r>
          </a:p>
        </p:txBody>
      </p:sp>
      <p:sp>
        <p:nvSpPr>
          <p:cNvPr id="6" name="Rectangle 5">
            <a:extLst>
              <a:ext uri="{FF2B5EF4-FFF2-40B4-BE49-F238E27FC236}">
                <a16:creationId xmlns:a16="http://schemas.microsoft.com/office/drawing/2014/main" id="{0F54FD56-6464-C242-8BF7-FD8CEE9375B4}"/>
              </a:ext>
            </a:extLst>
          </p:cNvPr>
          <p:cNvSpPr/>
          <p:nvPr/>
        </p:nvSpPr>
        <p:spPr>
          <a:xfrm>
            <a:off x="5029200" y="4484932"/>
            <a:ext cx="36576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Times" pitchFamily="2" charset="0"/>
              </a:rPr>
              <a:t>Avoid Political Parties</a:t>
            </a:r>
          </a:p>
        </p:txBody>
      </p:sp>
      <p:sp>
        <p:nvSpPr>
          <p:cNvPr id="7" name="Rectangle 6">
            <a:extLst>
              <a:ext uri="{FF2B5EF4-FFF2-40B4-BE49-F238E27FC236}">
                <a16:creationId xmlns:a16="http://schemas.microsoft.com/office/drawing/2014/main" id="{1E75C5DA-30C4-5140-A390-543CE8AE7864}"/>
              </a:ext>
            </a:extLst>
          </p:cNvPr>
          <p:cNvSpPr/>
          <p:nvPr/>
        </p:nvSpPr>
        <p:spPr>
          <a:xfrm>
            <a:off x="5029200" y="5132632"/>
            <a:ext cx="36576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Times" pitchFamily="2" charset="0"/>
              </a:rPr>
              <a:t>Maintain Neutrality – avoid entangling alliances</a:t>
            </a:r>
          </a:p>
        </p:txBody>
      </p:sp>
      <p:sp>
        <p:nvSpPr>
          <p:cNvPr id="8" name="Rectangle 7">
            <a:extLst>
              <a:ext uri="{FF2B5EF4-FFF2-40B4-BE49-F238E27FC236}">
                <a16:creationId xmlns:a16="http://schemas.microsoft.com/office/drawing/2014/main" id="{33AED9D4-F0FA-1743-AABF-75D785C5AEC8}"/>
              </a:ext>
            </a:extLst>
          </p:cNvPr>
          <p:cNvSpPr/>
          <p:nvPr/>
        </p:nvSpPr>
        <p:spPr>
          <a:xfrm>
            <a:off x="5017477" y="5821363"/>
            <a:ext cx="36576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Times" pitchFamily="2" charset="0"/>
              </a:rPr>
              <a:t>Avoid sectional differences</a:t>
            </a:r>
          </a:p>
        </p:txBody>
      </p:sp>
      <p:sp>
        <p:nvSpPr>
          <p:cNvPr id="9" name="Rectangle 8">
            <a:extLst>
              <a:ext uri="{FF2B5EF4-FFF2-40B4-BE49-F238E27FC236}">
                <a16:creationId xmlns:a16="http://schemas.microsoft.com/office/drawing/2014/main" id="{2B965DBB-3C53-BF4A-B269-CA6D26B15A08}"/>
              </a:ext>
            </a:extLst>
          </p:cNvPr>
          <p:cNvSpPr/>
          <p:nvPr/>
        </p:nvSpPr>
        <p:spPr>
          <a:xfrm>
            <a:off x="5029200" y="3854817"/>
            <a:ext cx="36576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Washington’s Warnings</a:t>
            </a:r>
          </a:p>
        </p:txBody>
      </p:sp>
    </p:spTree>
    <p:extLst>
      <p:ext uri="{BB962C8B-B14F-4D97-AF65-F5344CB8AC3E}">
        <p14:creationId xmlns:p14="http://schemas.microsoft.com/office/powerpoint/2010/main" val="7593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Heeding Washington’s Warnings</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514" y="2686929"/>
            <a:ext cx="3923298" cy="3314700"/>
          </a:xfrm>
          <a:prstGeom prst="rect">
            <a:avLst/>
          </a:prstGeom>
          <a:ln>
            <a:solidFill>
              <a:srgbClr val="002060"/>
            </a:solidFill>
          </a:ln>
        </p:spPr>
      </p:pic>
      <p:sp>
        <p:nvSpPr>
          <p:cNvPr id="5" name="Rectangle 4"/>
          <p:cNvSpPr/>
          <p:nvPr/>
        </p:nvSpPr>
        <p:spPr>
          <a:xfrm>
            <a:off x="609600" y="1295400"/>
            <a:ext cx="8077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“The unity of Government which constitutes you one people . . . is a main pillar in the edifice of your real Independence, the support of your tranquility at home, your peace abroad; of your safety; of your prosperity; of that very liberty which you so highly prize.”</a:t>
            </a:r>
          </a:p>
        </p:txBody>
      </p:sp>
      <p:sp>
        <p:nvSpPr>
          <p:cNvPr id="6" name="Rectangle 5">
            <a:extLst>
              <a:ext uri="{FF2B5EF4-FFF2-40B4-BE49-F238E27FC236}">
                <a16:creationId xmlns:a16="http://schemas.microsoft.com/office/drawing/2014/main" id="{76C2B98B-2691-240F-5842-9655C6410532}"/>
              </a:ext>
            </a:extLst>
          </p:cNvPr>
          <p:cNvSpPr/>
          <p:nvPr/>
        </p:nvSpPr>
        <p:spPr>
          <a:xfrm>
            <a:off x="212188" y="2658794"/>
            <a:ext cx="4551314" cy="2628899"/>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Contrast Washington’s Farewell Address to the following: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Monroe Doctrine 1823</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Roosevelt Corollary 1907</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Truman Doctrine 1947</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Eisenhower Doctrine 1957</a:t>
            </a:r>
          </a:p>
        </p:txBody>
      </p:sp>
      <p:sp>
        <p:nvSpPr>
          <p:cNvPr id="7" name="Rectangle 6">
            <a:extLst>
              <a:ext uri="{FF2B5EF4-FFF2-40B4-BE49-F238E27FC236}">
                <a16:creationId xmlns:a16="http://schemas.microsoft.com/office/drawing/2014/main" id="{31D07C0C-8360-0361-8209-80C02219FB86}"/>
              </a:ext>
            </a:extLst>
          </p:cNvPr>
          <p:cNvSpPr/>
          <p:nvPr/>
        </p:nvSpPr>
        <p:spPr>
          <a:xfrm>
            <a:off x="609600" y="5638800"/>
            <a:ext cx="7620000" cy="715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Evaluate how well we heeded Washington’s warnings using examples from the other four documents.</a:t>
            </a:r>
          </a:p>
        </p:txBody>
      </p:sp>
    </p:spTree>
    <p:extLst>
      <p:ext uri="{BB962C8B-B14F-4D97-AF65-F5344CB8AC3E}">
        <p14:creationId xmlns:p14="http://schemas.microsoft.com/office/powerpoint/2010/main" val="19891356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The Legacy of Washington</a:t>
            </a:r>
          </a:p>
        </p:txBody>
      </p:sp>
      <p:sp>
        <p:nvSpPr>
          <p:cNvPr id="5" name="Content Placeholder 4"/>
          <p:cNvSpPr>
            <a:spLocks noGrp="1"/>
          </p:cNvSpPr>
          <p:nvPr>
            <p:ph idx="1"/>
          </p:nvPr>
        </p:nvSpPr>
        <p:spPr>
          <a:xfrm>
            <a:off x="457200" y="1143000"/>
            <a:ext cx="8229600" cy="4983163"/>
          </a:xfrm>
          <a:solidFill>
            <a:schemeClr val="bg1"/>
          </a:solidFill>
          <a:ln>
            <a:solidFill>
              <a:srgbClr val="002060"/>
            </a:solidFill>
          </a:ln>
        </p:spPr>
        <p:txBody>
          <a:bodyPr>
            <a:normAutofit/>
          </a:bodyPr>
          <a:lstStyle/>
          <a:p>
            <a:pPr marL="0" indent="0" algn="ctr">
              <a:buNone/>
            </a:pPr>
            <a:r>
              <a:rPr lang="en-US" sz="2000" b="1" dirty="0">
                <a:solidFill>
                  <a:srgbClr val="FF0000"/>
                </a:solidFill>
                <a:latin typeface="Times New Roman" panose="02020603050405020304" pitchFamily="18" charset="0"/>
                <a:cs typeface="Times New Roman" panose="02020603050405020304" pitchFamily="18" charset="0"/>
              </a:rPr>
              <a:t>Presidential Approval Rating: </a:t>
            </a:r>
          </a:p>
          <a:p>
            <a:r>
              <a:rPr lang="en-US" sz="2000" dirty="0">
                <a:latin typeface="Times New Roman" panose="02020603050405020304" pitchFamily="18" charset="0"/>
                <a:cs typeface="Times New Roman" panose="02020603050405020304" pitchFamily="18" charset="0"/>
              </a:rPr>
              <a:t>Evaluate Washington’s presidency and his ability to guide the nation towards the liberal hopes of the Revolutionary period</a:t>
            </a:r>
          </a:p>
          <a:p>
            <a:pPr lvl="1"/>
            <a:r>
              <a:rPr lang="en-US" sz="1800" dirty="0">
                <a:latin typeface="Times New Roman" panose="02020603050405020304" pitchFamily="18" charset="0"/>
                <a:cs typeface="Times New Roman" panose="02020603050405020304" pitchFamily="18" charset="0"/>
              </a:rPr>
              <a:t>2 ways that he upheld the idea of the American Revolution</a:t>
            </a:r>
          </a:p>
          <a:p>
            <a:pPr lvl="1"/>
            <a:r>
              <a:rPr lang="en-US" sz="1800" dirty="0">
                <a:latin typeface="Times New Roman" panose="02020603050405020304" pitchFamily="18" charset="0"/>
                <a:cs typeface="Times New Roman" panose="02020603050405020304" pitchFamily="18" charset="0"/>
              </a:rPr>
              <a:t>2 ways that he failed to maintain ideas of the American Revolution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352800"/>
            <a:ext cx="2514600" cy="3276599"/>
          </a:xfrm>
          <a:prstGeom prst="rect">
            <a:avLst/>
          </a:prstGeom>
        </p:spPr>
      </p:pic>
      <p:pic>
        <p:nvPicPr>
          <p:cNvPr id="3076" name="Picture 4" descr="https://theactsoflife.files.wordpress.com/2011/09/president-approva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81400"/>
            <a:ext cx="6400800" cy="214312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9519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00206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Warnings for America</a:t>
            </a:r>
          </a:p>
          <a:p>
            <a:pPr>
              <a:spcBef>
                <a:spcPts val="0"/>
              </a:spcBef>
            </a:pPr>
            <a:r>
              <a:rPr lang="en-US" sz="2000" dirty="0">
                <a:latin typeface="Times New Roman" panose="02020603050405020304" pitchFamily="18" charset="0"/>
                <a:cs typeface="Times New Roman" panose="02020603050405020304" pitchFamily="18" charset="0"/>
              </a:rPr>
              <a:t>Conservativism vs. liberalism </a:t>
            </a:r>
          </a:p>
          <a:p>
            <a:pPr>
              <a:spcBef>
                <a:spcPts val="0"/>
              </a:spcBef>
            </a:pPr>
            <a:r>
              <a:rPr lang="en-US" sz="2000" dirty="0">
                <a:latin typeface="Times New Roman" panose="02020603050405020304" pitchFamily="18" charset="0"/>
                <a:cs typeface="Times New Roman" panose="02020603050405020304" pitchFamily="18" charset="0"/>
              </a:rPr>
              <a:t>The Legacy of Washington</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dirty="0">
                <a:latin typeface="Times New Roman" panose="02020603050405020304" pitchFamily="18" charset="0"/>
                <a:cs typeface="Times New Roman" panose="02020603050405020304" pitchFamily="18" charset="0"/>
              </a:rPr>
              <a:t>Study for the Critical Period Quiz</a:t>
            </a:r>
          </a:p>
          <a:p>
            <a:pPr marL="0" indent="0">
              <a:spcBef>
                <a:spcPts val="0"/>
              </a:spcBef>
              <a:buNone/>
            </a:pPr>
            <a:endParaRPr lang="en-US" dirty="0"/>
          </a:p>
        </p:txBody>
      </p:sp>
    </p:spTree>
    <p:extLst>
      <p:ext uri="{BB962C8B-B14F-4D97-AF65-F5344CB8AC3E}">
        <p14:creationId xmlns:p14="http://schemas.microsoft.com/office/powerpoint/2010/main" val="36266325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dirty="0">
                <a:solidFill>
                  <a:srgbClr val="FF0000"/>
                </a:solidFill>
                <a:latin typeface="Garamond" panose="02020404030301010803" pitchFamily="18" charset="0"/>
              </a:rPr>
              <a:t>Heed the Warning</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POV PRACTICE</a:t>
            </a:r>
          </a:p>
          <a:p>
            <a:r>
              <a:rPr lang="en-US" sz="2400" dirty="0">
                <a:latin typeface="Times New Roman" panose="02020603050405020304" pitchFamily="18" charset="0"/>
                <a:cs typeface="Times New Roman" panose="02020603050405020304" pitchFamily="18" charset="0"/>
              </a:rPr>
              <a:t>Summarize what Washington’s three warnings in his Farewell Address promoted within the U.S.?</a:t>
            </a:r>
          </a:p>
          <a:p>
            <a:r>
              <a:rPr lang="en-US" sz="2400" dirty="0">
                <a:latin typeface="Times New Roman" panose="02020603050405020304" pitchFamily="18" charset="0"/>
                <a:cs typeface="Times New Roman" panose="02020603050405020304" pitchFamily="18" charset="0"/>
              </a:rPr>
              <a:t>Evaluate whether that supported or rejected the ideology of the American Revolution.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09999"/>
            <a:ext cx="2508314" cy="2890451"/>
          </a:xfrm>
          <a:prstGeom prst="rect">
            <a:avLst/>
          </a:prstGeom>
        </p:spPr>
      </p:pic>
      <p:sp>
        <p:nvSpPr>
          <p:cNvPr id="6" name="Speech Bubble: Oval 5">
            <a:extLst>
              <a:ext uri="{FF2B5EF4-FFF2-40B4-BE49-F238E27FC236}">
                <a16:creationId xmlns:a16="http://schemas.microsoft.com/office/drawing/2014/main" id="{1D983B62-42B2-4EE5-8F38-36785D7E916D}"/>
              </a:ext>
            </a:extLst>
          </p:cNvPr>
          <p:cNvSpPr/>
          <p:nvPr/>
        </p:nvSpPr>
        <p:spPr>
          <a:xfrm>
            <a:off x="2133600" y="3657600"/>
            <a:ext cx="2895600" cy="762000"/>
          </a:xfrm>
          <a:prstGeom prst="wedgeEllipseCallout">
            <a:avLst>
              <a:gd name="adj1" fmla="val -35467"/>
              <a:gd name="adj2" fmla="val 82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You should have listen to my advice!</a:t>
            </a:r>
          </a:p>
        </p:txBody>
      </p:sp>
    </p:spTree>
    <p:extLst>
      <p:ext uri="{BB962C8B-B14F-4D97-AF65-F5344CB8AC3E}">
        <p14:creationId xmlns:p14="http://schemas.microsoft.com/office/powerpoint/2010/main" val="3599037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p:spPr>
        <p:txBody>
          <a:bodyPr>
            <a:normAutofit/>
          </a:bodyPr>
          <a:lstStyle/>
          <a:p>
            <a:r>
              <a:rPr lang="en-US" sz="3200" dirty="0">
                <a:solidFill>
                  <a:schemeClr val="bg1">
                    <a:lumMod val="85000"/>
                  </a:schemeClr>
                </a:solidFill>
                <a:latin typeface="Baskerville Old Face" panose="02020602080505020303" pitchFamily="18" charset="77"/>
              </a:rPr>
              <a:t>Historical Contextualization</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1066800"/>
            <a:ext cx="8229600" cy="5059363"/>
          </a:xfrm>
          <a:solidFill>
            <a:schemeClr val="bg1"/>
          </a:solidFill>
          <a:ln>
            <a:solidFill>
              <a:schemeClr val="tx2"/>
            </a:solidFill>
          </a:ln>
        </p:spPr>
        <p:txBody>
          <a:bodyPr>
            <a:normAutofit/>
          </a:bodyPr>
          <a:lstStyle/>
          <a:p>
            <a:r>
              <a:rPr lang="en-US" sz="2400" b="1" dirty="0">
                <a:solidFill>
                  <a:srgbClr val="C00000"/>
                </a:solidFill>
                <a:latin typeface="Times" pitchFamily="2" charset="0"/>
              </a:rPr>
              <a:t>Immediate Effect:</a:t>
            </a:r>
            <a:r>
              <a:rPr lang="en-US" sz="2400" dirty="0">
                <a:latin typeface="Times" pitchFamily="2" charset="0"/>
              </a:rPr>
              <a:t> Evaluating factors from the Revolutionary Period the feed American separation from England</a:t>
            </a:r>
          </a:p>
        </p:txBody>
      </p:sp>
      <p:sp>
        <p:nvSpPr>
          <p:cNvPr id="5" name="Rectangle 4">
            <a:extLst>
              <a:ext uri="{FF2B5EF4-FFF2-40B4-BE49-F238E27FC236}">
                <a16:creationId xmlns:a16="http://schemas.microsoft.com/office/drawing/2014/main" id="{896B67C1-E84A-3F4A-8641-15920F9F12BC}"/>
              </a:ext>
            </a:extLst>
          </p:cNvPr>
          <p:cNvSpPr/>
          <p:nvPr/>
        </p:nvSpPr>
        <p:spPr>
          <a:xfrm>
            <a:off x="3749919" y="3120047"/>
            <a:ext cx="4495800" cy="8382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Immediate Effects factors must be from  1754 -1781</a:t>
            </a:r>
          </a:p>
        </p:txBody>
      </p:sp>
      <p:sp>
        <p:nvSpPr>
          <p:cNvPr id="7" name="Rectangle 6">
            <a:extLst>
              <a:ext uri="{FF2B5EF4-FFF2-40B4-BE49-F238E27FC236}">
                <a16:creationId xmlns:a16="http://schemas.microsoft.com/office/drawing/2014/main" id="{2146A52E-5D84-1E44-92D2-1BEAA7FBD5E3}"/>
              </a:ext>
            </a:extLst>
          </p:cNvPr>
          <p:cNvSpPr/>
          <p:nvPr/>
        </p:nvSpPr>
        <p:spPr>
          <a:xfrm>
            <a:off x="3560886" y="4193746"/>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French &amp; Indian War</a:t>
            </a:r>
          </a:p>
        </p:txBody>
      </p:sp>
      <p:sp>
        <p:nvSpPr>
          <p:cNvPr id="8" name="Rectangle 7">
            <a:extLst>
              <a:ext uri="{FF2B5EF4-FFF2-40B4-BE49-F238E27FC236}">
                <a16:creationId xmlns:a16="http://schemas.microsoft.com/office/drawing/2014/main" id="{A2CE5B80-77F2-2749-BAB1-3B0B8C30EAA3}"/>
              </a:ext>
            </a:extLst>
          </p:cNvPr>
          <p:cNvSpPr/>
          <p:nvPr/>
        </p:nvSpPr>
        <p:spPr>
          <a:xfrm>
            <a:off x="6021265" y="4197531"/>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War Debt</a:t>
            </a:r>
          </a:p>
        </p:txBody>
      </p:sp>
      <p:sp>
        <p:nvSpPr>
          <p:cNvPr id="9" name="Rectangle 8">
            <a:extLst>
              <a:ext uri="{FF2B5EF4-FFF2-40B4-BE49-F238E27FC236}">
                <a16:creationId xmlns:a16="http://schemas.microsoft.com/office/drawing/2014/main" id="{522B6F3D-B30A-E246-9430-3A4444D24F87}"/>
              </a:ext>
            </a:extLst>
          </p:cNvPr>
          <p:cNvSpPr/>
          <p:nvPr/>
        </p:nvSpPr>
        <p:spPr>
          <a:xfrm>
            <a:off x="3560886" y="5687584"/>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Populism</a:t>
            </a:r>
          </a:p>
        </p:txBody>
      </p:sp>
      <p:sp>
        <p:nvSpPr>
          <p:cNvPr id="10" name="Rectangle 9">
            <a:extLst>
              <a:ext uri="{FF2B5EF4-FFF2-40B4-BE49-F238E27FC236}">
                <a16:creationId xmlns:a16="http://schemas.microsoft.com/office/drawing/2014/main" id="{7D78F5EE-B674-714B-8A88-CF82685F75D8}"/>
              </a:ext>
            </a:extLst>
          </p:cNvPr>
          <p:cNvSpPr/>
          <p:nvPr/>
        </p:nvSpPr>
        <p:spPr>
          <a:xfrm>
            <a:off x="533400" y="1871140"/>
            <a:ext cx="8077200" cy="9830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200" b="1" dirty="0">
                <a:latin typeface="Times" pitchFamily="2" charset="0"/>
              </a:rPr>
              <a:t>Prompt: To what extent was the French and Indian War a turning point in the relationship between the American colonies and their British mother?  </a:t>
            </a:r>
          </a:p>
          <a:p>
            <a:r>
              <a:rPr lang="en-US" sz="2400" dirty="0">
                <a:latin typeface="Times" pitchFamily="2" charset="0"/>
              </a:rPr>
              <a:t> </a:t>
            </a:r>
          </a:p>
        </p:txBody>
      </p:sp>
      <p:sp>
        <p:nvSpPr>
          <p:cNvPr id="12" name="Rectangle 11">
            <a:extLst>
              <a:ext uri="{FF2B5EF4-FFF2-40B4-BE49-F238E27FC236}">
                <a16:creationId xmlns:a16="http://schemas.microsoft.com/office/drawing/2014/main" id="{83F54282-666F-8942-9DF1-CF40B2C6FC0A}"/>
              </a:ext>
            </a:extLst>
          </p:cNvPr>
          <p:cNvSpPr/>
          <p:nvPr/>
        </p:nvSpPr>
        <p:spPr>
          <a:xfrm>
            <a:off x="6021265" y="4940665"/>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Tyranny</a:t>
            </a:r>
          </a:p>
        </p:txBody>
      </p:sp>
      <p:pic>
        <p:nvPicPr>
          <p:cNvPr id="11" name="Picture 10">
            <a:extLst>
              <a:ext uri="{FF2B5EF4-FFF2-40B4-BE49-F238E27FC236}">
                <a16:creationId xmlns:a16="http://schemas.microsoft.com/office/drawing/2014/main" id="{66DCF666-D9F9-2646-B1D7-939EF5996D1B}"/>
              </a:ext>
            </a:extLst>
          </p:cNvPr>
          <p:cNvPicPr>
            <a:picLocks noChangeAspect="1"/>
          </p:cNvPicPr>
          <p:nvPr/>
        </p:nvPicPr>
        <p:blipFill>
          <a:blip r:embed="rId2"/>
          <a:stretch>
            <a:fillRect/>
          </a:stretch>
        </p:blipFill>
        <p:spPr>
          <a:xfrm>
            <a:off x="886558" y="3006601"/>
            <a:ext cx="2422280" cy="3271962"/>
          </a:xfrm>
          <a:prstGeom prst="rect">
            <a:avLst/>
          </a:prstGeom>
          <a:ln>
            <a:solidFill>
              <a:schemeClr val="tx2"/>
            </a:solidFill>
          </a:ln>
        </p:spPr>
      </p:pic>
      <p:sp>
        <p:nvSpPr>
          <p:cNvPr id="14" name="Rectangle 13">
            <a:extLst>
              <a:ext uri="{FF2B5EF4-FFF2-40B4-BE49-F238E27FC236}">
                <a16:creationId xmlns:a16="http://schemas.microsoft.com/office/drawing/2014/main" id="{1C3BF909-C650-6A4D-AA71-6497EDC37B1C}"/>
              </a:ext>
            </a:extLst>
          </p:cNvPr>
          <p:cNvSpPr/>
          <p:nvPr/>
        </p:nvSpPr>
        <p:spPr>
          <a:xfrm>
            <a:off x="3549162" y="4940665"/>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Land Speculation</a:t>
            </a:r>
          </a:p>
        </p:txBody>
      </p:sp>
    </p:spTree>
    <p:extLst>
      <p:ext uri="{BB962C8B-B14F-4D97-AF65-F5344CB8AC3E}">
        <p14:creationId xmlns:p14="http://schemas.microsoft.com/office/powerpoint/2010/main" val="11417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4"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70C0"/>
            </a:solidFill>
          </a:ln>
        </p:spPr>
        <p:txBody>
          <a:bodyPr>
            <a:normAutofit fontScale="90000"/>
          </a:bodyPr>
          <a:lstStyle/>
          <a:p>
            <a:r>
              <a:rPr lang="en-US" dirty="0">
                <a:solidFill>
                  <a:srgbClr val="FF0000"/>
                </a:solidFill>
                <a:latin typeface="Garamond" panose="02020404030301010803" pitchFamily="18" charset="0"/>
              </a:rPr>
              <a:t>Washington’s administration </a:t>
            </a:r>
          </a:p>
        </p:txBody>
      </p:sp>
      <p:sp>
        <p:nvSpPr>
          <p:cNvPr id="3" name="Content Placeholder 2"/>
          <p:cNvSpPr>
            <a:spLocks noGrp="1"/>
          </p:cNvSpPr>
          <p:nvPr>
            <p:ph idx="1"/>
          </p:nvPr>
        </p:nvSpPr>
        <p:spPr>
          <a:solidFill>
            <a:schemeClr val="bg1"/>
          </a:solidFill>
          <a:ln>
            <a:solidFill>
              <a:srgbClr val="0070C0"/>
            </a:solidFill>
          </a:ln>
        </p:spPr>
        <p:txBody>
          <a:bodyPr>
            <a:normAutofit/>
          </a:bodyPr>
          <a:lstStyle/>
          <a:p>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From groups of four</a:t>
            </a:r>
          </a:p>
          <a:p>
            <a:r>
              <a:rPr lang="en-US" sz="2400" dirty="0">
                <a:latin typeface="Times New Roman" panose="02020603050405020304" pitchFamily="18" charset="0"/>
                <a:cs typeface="Times New Roman" panose="02020603050405020304" pitchFamily="18" charset="0"/>
              </a:rPr>
              <a:t>Two categories </a:t>
            </a:r>
          </a:p>
          <a:p>
            <a:r>
              <a:rPr lang="en-US" sz="2400" dirty="0">
                <a:latin typeface="Times New Roman" panose="02020603050405020304" pitchFamily="18" charset="0"/>
                <a:cs typeface="Times New Roman" panose="02020603050405020304" pitchFamily="18" charset="0"/>
              </a:rPr>
              <a:t>Evaluate terms as evidence </a:t>
            </a:r>
          </a:p>
        </p:txBody>
      </p:sp>
      <p:sp>
        <p:nvSpPr>
          <p:cNvPr id="4" name="Content Placeholder 7"/>
          <p:cNvSpPr txBox="1">
            <a:spLocks/>
          </p:cNvSpPr>
          <p:nvPr/>
        </p:nvSpPr>
        <p:spPr>
          <a:xfrm>
            <a:off x="228600" y="1371601"/>
            <a:ext cx="8915400" cy="914399"/>
          </a:xfrm>
          <a:prstGeom prst="rect">
            <a:avLst/>
          </a:prstGeom>
          <a:solidFill>
            <a:schemeClr val="accent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FFFF00"/>
                </a:solidFill>
                <a:latin typeface="Times New Roman" panose="02020603050405020304" pitchFamily="18" charset="0"/>
                <a:cs typeface="Times New Roman" panose="02020603050405020304" pitchFamily="18" charset="0"/>
              </a:rPr>
              <a:t>Prompt: </a:t>
            </a:r>
            <a:r>
              <a:rPr lang="en-US" sz="2400" dirty="0">
                <a:solidFill>
                  <a:schemeClr val="bg1"/>
                </a:solidFill>
                <a:latin typeface="Times New Roman" panose="02020603050405020304" pitchFamily="18" charset="0"/>
                <a:cs typeface="Times New Roman" panose="02020603050405020304" pitchFamily="18" charset="0"/>
              </a:rPr>
              <a:t>Evaluate to what extent the Federalists Era was a conservative move away from the more liberal Revolutionary period.</a:t>
            </a:r>
          </a:p>
        </p:txBody>
      </p:sp>
      <p:sp>
        <p:nvSpPr>
          <p:cNvPr id="5" name="Rectangle 4">
            <a:extLst>
              <a:ext uri="{FF2B5EF4-FFF2-40B4-BE49-F238E27FC236}">
                <a16:creationId xmlns:a16="http://schemas.microsoft.com/office/drawing/2014/main" id="{3757AACB-88AC-4739-8D44-4FDFA253DEEE}"/>
              </a:ext>
            </a:extLst>
          </p:cNvPr>
          <p:cNvSpPr/>
          <p:nvPr/>
        </p:nvSpPr>
        <p:spPr>
          <a:xfrm>
            <a:off x="828907" y="3828586"/>
            <a:ext cx="2590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F25A74-B2C5-4584-9B8A-D47A5E592835}"/>
              </a:ext>
            </a:extLst>
          </p:cNvPr>
          <p:cNvSpPr/>
          <p:nvPr/>
        </p:nvSpPr>
        <p:spPr>
          <a:xfrm>
            <a:off x="5724295" y="3825081"/>
            <a:ext cx="2590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5298B8-4CBD-4866-B1F9-211822F7C9DF}"/>
              </a:ext>
            </a:extLst>
          </p:cNvPr>
          <p:cNvSpPr/>
          <p:nvPr/>
        </p:nvSpPr>
        <p:spPr>
          <a:xfrm>
            <a:off x="609600" y="4572001"/>
            <a:ext cx="3810000" cy="21335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095E40-3201-4019-A989-A2A6BCD6E15D}"/>
              </a:ext>
            </a:extLst>
          </p:cNvPr>
          <p:cNvSpPr/>
          <p:nvPr/>
        </p:nvSpPr>
        <p:spPr>
          <a:xfrm>
            <a:off x="4953000" y="4572001"/>
            <a:ext cx="3810000" cy="21335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833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a:solidFill>
            <a:schemeClr val="bg1"/>
          </a:solidFill>
          <a:ln>
            <a:solidFill>
              <a:schemeClr val="accent1"/>
            </a:solidFill>
          </a:ln>
        </p:spPr>
        <p:txBody>
          <a:bodyPr/>
          <a:lstStyle/>
          <a:p>
            <a:r>
              <a:rPr lang="en-US" dirty="0">
                <a:solidFill>
                  <a:srgbClr val="FF0000"/>
                </a:solidFill>
                <a:latin typeface="Garamond" panose="02020404030301010803" pitchFamily="18" charset="0"/>
              </a:rPr>
              <a:t>Enacting Self Government </a:t>
            </a:r>
          </a:p>
        </p:txBody>
      </p:sp>
      <p:sp>
        <p:nvSpPr>
          <p:cNvPr id="8" name="Content Placeholder 7"/>
          <p:cNvSpPr>
            <a:spLocks noGrp="1"/>
          </p:cNvSpPr>
          <p:nvPr>
            <p:ph idx="1"/>
          </p:nvPr>
        </p:nvSpPr>
        <p:spPr>
          <a:xfrm>
            <a:off x="457200" y="1371601"/>
            <a:ext cx="8229600" cy="1219199"/>
          </a:xfrm>
          <a:solidFill>
            <a:schemeClr val="accent1"/>
          </a:solidFill>
          <a:ln>
            <a:solidFill>
              <a:schemeClr val="bg1"/>
            </a:solidFill>
          </a:ln>
        </p:spPr>
        <p:txBody>
          <a:bodyPr>
            <a:normAutofit/>
          </a:bodyPr>
          <a:lstStyle/>
          <a:p>
            <a:pPr marL="0" indent="0">
              <a:buNone/>
            </a:pPr>
            <a:r>
              <a:rPr lang="en-US" sz="2400" dirty="0">
                <a:solidFill>
                  <a:schemeClr val="bg1"/>
                </a:solidFill>
                <a:latin typeface="Times New Roman" panose="02020603050405020304" pitchFamily="18" charset="0"/>
                <a:cs typeface="Times New Roman" panose="02020603050405020304" pitchFamily="18" charset="0"/>
              </a:rPr>
              <a:t>Prompt: Evaluate to what extent the Federalist Era was a conservative move away from the more liberal Revolutionary period.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209800"/>
            <a:ext cx="3028950" cy="2019300"/>
          </a:xfrm>
          <a:prstGeom prst="rect">
            <a:avLst/>
          </a:prstGeom>
          <a:ln>
            <a:solidFill>
              <a:srgbClr val="FF0000"/>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10972"/>
            <a:ext cx="3185494" cy="2479868"/>
          </a:xfrm>
          <a:prstGeom prst="rect">
            <a:avLst/>
          </a:prstGeom>
          <a:ln>
            <a:solidFill>
              <a:srgbClr val="FF0000"/>
            </a:solidFill>
          </a:ln>
        </p:spPr>
      </p:pic>
      <p:sp>
        <p:nvSpPr>
          <p:cNvPr id="11" name="Rectangle 10"/>
          <p:cNvSpPr/>
          <p:nvPr/>
        </p:nvSpPr>
        <p:spPr>
          <a:xfrm>
            <a:off x="457200" y="4920611"/>
            <a:ext cx="8229600" cy="186118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Construct a claim to the prompt: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Answer the question (Don’t answer yes or no)</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Give a clear statement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Ex. The Civil War represented a revolution in American society</a:t>
            </a:r>
          </a:p>
        </p:txBody>
      </p:sp>
    </p:spTree>
    <p:extLst>
      <p:ext uri="{BB962C8B-B14F-4D97-AF65-F5344CB8AC3E}">
        <p14:creationId xmlns:p14="http://schemas.microsoft.com/office/powerpoint/2010/main" val="23712950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A86D-9CD9-B040-A7B3-83E2B7A00B8F}"/>
              </a:ext>
            </a:extLst>
          </p:cNvPr>
          <p:cNvSpPr>
            <a:spLocks noGrp="1"/>
          </p:cNvSpPr>
          <p:nvPr>
            <p:ph type="title"/>
          </p:nvPr>
        </p:nvSpPr>
        <p:spPr>
          <a:xfrm>
            <a:off x="457200" y="274638"/>
            <a:ext cx="8229600" cy="792162"/>
          </a:xfrm>
          <a:solidFill>
            <a:schemeClr val="bg1"/>
          </a:solidFill>
          <a:ln>
            <a:solidFill>
              <a:schemeClr val="accent1"/>
            </a:solidFill>
          </a:ln>
        </p:spPr>
        <p:txBody>
          <a:bodyPr/>
          <a:lstStyle/>
          <a:p>
            <a:r>
              <a:rPr lang="en-US" b="1" dirty="0">
                <a:solidFill>
                  <a:srgbClr val="FF0000"/>
                </a:solidFill>
                <a:latin typeface="Baskerville Old Face" panose="02020602080505020303" pitchFamily="18" charset="77"/>
              </a:rPr>
              <a:t>SHE Statements</a:t>
            </a:r>
          </a:p>
        </p:txBody>
      </p:sp>
      <p:sp>
        <p:nvSpPr>
          <p:cNvPr id="3" name="Content Placeholder 2">
            <a:extLst>
              <a:ext uri="{FF2B5EF4-FFF2-40B4-BE49-F238E27FC236}">
                <a16:creationId xmlns:a16="http://schemas.microsoft.com/office/drawing/2014/main" id="{A520508B-AFAB-774B-AD00-B8E356378D7C}"/>
              </a:ext>
            </a:extLst>
          </p:cNvPr>
          <p:cNvSpPr>
            <a:spLocks noGrp="1"/>
          </p:cNvSpPr>
          <p:nvPr>
            <p:ph idx="1"/>
          </p:nvPr>
        </p:nvSpPr>
        <p:spPr>
          <a:xfrm>
            <a:off x="457200" y="1295400"/>
            <a:ext cx="8229600" cy="4830763"/>
          </a:xfrm>
          <a:solidFill>
            <a:schemeClr val="bg1"/>
          </a:solidFill>
          <a:ln>
            <a:solidFill>
              <a:schemeClr val="accent1"/>
            </a:solidFill>
          </a:ln>
        </p:spPr>
        <p:txBody>
          <a:bodyPr>
            <a:normAutofit/>
          </a:bodyPr>
          <a:lstStyle/>
          <a:p>
            <a:r>
              <a:rPr lang="en-US" sz="2400" b="1" u="sng" dirty="0">
                <a:solidFill>
                  <a:srgbClr val="002060"/>
                </a:solidFill>
                <a:latin typeface="Times" pitchFamily="2" charset="0"/>
              </a:rPr>
              <a:t>SHE (Specific Historic Evidence) statements</a:t>
            </a:r>
            <a:r>
              <a:rPr lang="en-US" sz="2400" b="1" dirty="0">
                <a:solidFill>
                  <a:srgbClr val="002060"/>
                </a:solidFill>
                <a:latin typeface="Times" pitchFamily="2" charset="0"/>
              </a:rPr>
              <a:t> </a:t>
            </a:r>
            <a:r>
              <a:rPr lang="en-US" sz="2400" dirty="0">
                <a:latin typeface="Times" pitchFamily="2" charset="0"/>
              </a:rPr>
              <a:t>– use FACTS to support claim</a:t>
            </a:r>
          </a:p>
          <a:p>
            <a:r>
              <a:rPr lang="en-US" sz="2400" dirty="0">
                <a:latin typeface="Times" pitchFamily="2" charset="0"/>
              </a:rPr>
              <a:t>Example: </a:t>
            </a:r>
            <a:r>
              <a:rPr lang="en-US" sz="2400" b="1" u="sng" dirty="0">
                <a:solidFill>
                  <a:srgbClr val="FF0000"/>
                </a:solidFill>
                <a:latin typeface="Times" pitchFamily="2" charset="0"/>
              </a:rPr>
              <a:t>President George Washington</a:t>
            </a:r>
            <a:r>
              <a:rPr lang="en-US" sz="2400" dirty="0">
                <a:latin typeface="Times" pitchFamily="2" charset="0"/>
              </a:rPr>
              <a:t> supported the </a:t>
            </a:r>
            <a:r>
              <a:rPr lang="en-US" sz="2400" b="1" u="sng" dirty="0">
                <a:solidFill>
                  <a:srgbClr val="FF0000"/>
                </a:solidFill>
                <a:latin typeface="Times" pitchFamily="2" charset="0"/>
              </a:rPr>
              <a:t>constitutional principle</a:t>
            </a:r>
            <a:r>
              <a:rPr lang="en-US" sz="2400" dirty="0">
                <a:latin typeface="Times" pitchFamily="2" charset="0"/>
              </a:rPr>
              <a:t> of </a:t>
            </a:r>
            <a:r>
              <a:rPr lang="en-US" sz="2400" b="1" u="sng" dirty="0">
                <a:solidFill>
                  <a:srgbClr val="FF0000"/>
                </a:solidFill>
                <a:latin typeface="Times" pitchFamily="2" charset="0"/>
              </a:rPr>
              <a:t>limited government</a:t>
            </a:r>
            <a:r>
              <a:rPr lang="en-US" sz="2400" dirty="0">
                <a:latin typeface="Times" pitchFamily="2" charset="0"/>
              </a:rPr>
              <a:t> by establishing the </a:t>
            </a:r>
            <a:r>
              <a:rPr lang="en-US" sz="2400" b="1" u="sng" dirty="0">
                <a:solidFill>
                  <a:srgbClr val="FF0000"/>
                </a:solidFill>
                <a:latin typeface="Times" pitchFamily="2" charset="0"/>
              </a:rPr>
              <a:t>two-term presidency precedent</a:t>
            </a:r>
            <a:r>
              <a:rPr lang="en-US" sz="2400" dirty="0">
                <a:latin typeface="Times" pitchFamily="2" charset="0"/>
              </a:rPr>
              <a:t> and returning power to the people.</a:t>
            </a:r>
          </a:p>
          <a:p>
            <a:endParaRPr lang="en-US" sz="2400" dirty="0">
              <a:latin typeface="Times" pitchFamily="2" charset="0"/>
            </a:endParaRPr>
          </a:p>
          <a:p>
            <a:endParaRPr lang="en-US" sz="2400" dirty="0">
              <a:latin typeface="Times" pitchFamily="2" charset="0"/>
            </a:endParaRPr>
          </a:p>
          <a:p>
            <a:endParaRPr lang="en-US" sz="2400" dirty="0">
              <a:latin typeface="Times" pitchFamily="2" charset="0"/>
            </a:endParaRPr>
          </a:p>
          <a:p>
            <a:r>
              <a:rPr lang="en-US" sz="2400" dirty="0">
                <a:latin typeface="Times" pitchFamily="2" charset="0"/>
              </a:rPr>
              <a:t>Same idea for short answer questions – you must always write statements using factual evidence.</a:t>
            </a:r>
          </a:p>
        </p:txBody>
      </p:sp>
      <p:pic>
        <p:nvPicPr>
          <p:cNvPr id="4" name="Picture 3">
            <a:extLst>
              <a:ext uri="{FF2B5EF4-FFF2-40B4-BE49-F238E27FC236}">
                <a16:creationId xmlns:a16="http://schemas.microsoft.com/office/drawing/2014/main" id="{5E3D09CC-EDA3-2D46-93A5-428438ED8DFC}"/>
              </a:ext>
            </a:extLst>
          </p:cNvPr>
          <p:cNvPicPr>
            <a:picLocks noChangeAspect="1"/>
          </p:cNvPicPr>
          <p:nvPr/>
        </p:nvPicPr>
        <p:blipFill>
          <a:blip r:embed="rId2"/>
          <a:stretch>
            <a:fillRect/>
          </a:stretch>
        </p:blipFill>
        <p:spPr>
          <a:xfrm>
            <a:off x="4876800" y="3429000"/>
            <a:ext cx="3505200" cy="1524000"/>
          </a:xfrm>
          <a:prstGeom prst="rect">
            <a:avLst/>
          </a:prstGeom>
          <a:ln>
            <a:solidFill>
              <a:srgbClr val="002060"/>
            </a:solidFill>
          </a:ln>
        </p:spPr>
      </p:pic>
    </p:spTree>
    <p:extLst>
      <p:ext uri="{BB962C8B-B14F-4D97-AF65-F5344CB8AC3E}">
        <p14:creationId xmlns:p14="http://schemas.microsoft.com/office/powerpoint/2010/main" val="21318914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FF000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the new republic, formed by the United States Constitution, demonstrate a continued argument over the ideas of proper government?</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r>
              <a:rPr lang="en-US" sz="2000" dirty="0">
                <a:latin typeface="Times New Roman" panose="02020603050405020304" pitchFamily="18" charset="0"/>
                <a:cs typeface="Times New Roman" panose="02020603050405020304" pitchFamily="18" charset="0"/>
              </a:rPr>
              <a:t>Evaluate how effective the Federalist were in instituting our republic and developing a new nation</a:t>
            </a:r>
          </a:p>
          <a:p>
            <a:pPr lvl="0"/>
            <a:r>
              <a:rPr lang="en-US" sz="2000" dirty="0">
                <a:latin typeface="Times New Roman" panose="02020603050405020304" pitchFamily="18" charset="0"/>
                <a:cs typeface="Times New Roman" panose="02020603050405020304" pitchFamily="18" charset="0"/>
              </a:rPr>
              <a:t>Decipher factors that contributed to the Revolution of 1800</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400" dirty="0">
                <a:latin typeface="Times New Roman" panose="02020603050405020304" pitchFamily="18" charset="0"/>
                <a:cs typeface="Times New Roman" panose="02020603050405020304" pitchFamily="18" charset="0"/>
              </a:rPr>
              <a:t>Heeding Washington’s Warning</a:t>
            </a:r>
          </a:p>
          <a:p>
            <a:pPr>
              <a:spcBef>
                <a:spcPts val="0"/>
              </a:spcBef>
            </a:pPr>
            <a:r>
              <a:rPr lang="en-US" sz="2400" dirty="0">
                <a:latin typeface="Times New Roman" panose="02020603050405020304" pitchFamily="18" charset="0"/>
                <a:cs typeface="Times New Roman" panose="02020603050405020304" pitchFamily="18" charset="0"/>
              </a:rPr>
              <a:t>Adam’s Falls on the Sword of the Greater Good</a:t>
            </a:r>
          </a:p>
          <a:p>
            <a:pPr>
              <a:spcBef>
                <a:spcPts val="0"/>
              </a:spcBef>
            </a:pPr>
            <a:r>
              <a:rPr lang="en-US" sz="2400" dirty="0">
                <a:latin typeface="Times New Roman" panose="02020603050405020304" pitchFamily="18" charset="0"/>
                <a:cs typeface="Times New Roman" panose="02020603050405020304" pitchFamily="18" charset="0"/>
              </a:rPr>
              <a:t>Political Controversy</a:t>
            </a:r>
          </a:p>
          <a:p>
            <a:pPr marL="0" indent="0">
              <a:spcBef>
                <a:spcPts val="0"/>
              </a:spcBef>
              <a:buNone/>
            </a:pPr>
            <a:endParaRPr lang="en-US" sz="2400" b="1" dirty="0">
              <a:solidFill>
                <a:srgbClr val="C00000"/>
              </a:solidFill>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C00000"/>
                </a:solidFill>
                <a:latin typeface="Times" pitchFamily="2" charset="0"/>
              </a:rPr>
              <a:t>Document Analysis </a:t>
            </a:r>
          </a:p>
          <a:p>
            <a:pPr>
              <a:spcBef>
                <a:spcPts val="0"/>
              </a:spcBef>
            </a:pPr>
            <a:r>
              <a:rPr lang="en-US" sz="2400" b="1" dirty="0">
                <a:solidFill>
                  <a:srgbClr val="C00000"/>
                </a:solidFill>
                <a:latin typeface="Times" pitchFamily="2" charset="0"/>
              </a:rPr>
              <a:t>UNIT III TEST – Tuesday 10/31</a:t>
            </a:r>
          </a:p>
        </p:txBody>
      </p:sp>
    </p:spTree>
    <p:extLst>
      <p:ext uri="{BB962C8B-B14F-4D97-AF65-F5344CB8AC3E}">
        <p14:creationId xmlns:p14="http://schemas.microsoft.com/office/powerpoint/2010/main" val="41257744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A86D-9CD9-B040-A7B3-83E2B7A00B8F}"/>
              </a:ext>
            </a:extLst>
          </p:cNvPr>
          <p:cNvSpPr>
            <a:spLocks noGrp="1"/>
          </p:cNvSpPr>
          <p:nvPr>
            <p:ph type="title"/>
          </p:nvPr>
        </p:nvSpPr>
        <p:spPr>
          <a:xfrm>
            <a:off x="457200" y="274638"/>
            <a:ext cx="8229600" cy="792162"/>
          </a:xfrm>
          <a:solidFill>
            <a:schemeClr val="bg1"/>
          </a:solidFill>
          <a:ln>
            <a:solidFill>
              <a:schemeClr val="accent1"/>
            </a:solidFill>
          </a:ln>
        </p:spPr>
        <p:txBody>
          <a:bodyPr/>
          <a:lstStyle/>
          <a:p>
            <a:r>
              <a:rPr lang="en-US" b="1" dirty="0">
                <a:solidFill>
                  <a:srgbClr val="FF0000"/>
                </a:solidFill>
                <a:latin typeface="Baskerville Old Face" panose="02020602080505020303" pitchFamily="18" charset="77"/>
              </a:rPr>
              <a:t>Heeding Washington’s Warning</a:t>
            </a:r>
          </a:p>
        </p:txBody>
      </p:sp>
      <p:sp>
        <p:nvSpPr>
          <p:cNvPr id="3" name="Content Placeholder 2">
            <a:extLst>
              <a:ext uri="{FF2B5EF4-FFF2-40B4-BE49-F238E27FC236}">
                <a16:creationId xmlns:a16="http://schemas.microsoft.com/office/drawing/2014/main" id="{A520508B-AFAB-774B-AD00-B8E356378D7C}"/>
              </a:ext>
            </a:extLst>
          </p:cNvPr>
          <p:cNvSpPr>
            <a:spLocks noGrp="1"/>
          </p:cNvSpPr>
          <p:nvPr>
            <p:ph idx="1"/>
          </p:nvPr>
        </p:nvSpPr>
        <p:spPr>
          <a:xfrm>
            <a:off x="457200" y="1295400"/>
            <a:ext cx="8229600" cy="4830763"/>
          </a:xfrm>
          <a:solidFill>
            <a:schemeClr val="bg1"/>
          </a:solidFill>
          <a:ln>
            <a:solidFill>
              <a:schemeClr val="accent1"/>
            </a:solidFill>
          </a:ln>
        </p:spPr>
        <p:txBody>
          <a:bodyPr>
            <a:normAutofit/>
          </a:bodyPr>
          <a:lstStyle/>
          <a:p>
            <a:r>
              <a:rPr lang="en-US" sz="2400" dirty="0">
                <a:latin typeface="Times" pitchFamily="2" charset="0"/>
              </a:rPr>
              <a:t>Evaluate whether the United States heeding Washington’s Warnings in his farewell address</a:t>
            </a:r>
          </a:p>
        </p:txBody>
      </p:sp>
      <p:sp>
        <p:nvSpPr>
          <p:cNvPr id="5" name="Rectangle 4">
            <a:extLst>
              <a:ext uri="{FF2B5EF4-FFF2-40B4-BE49-F238E27FC236}">
                <a16:creationId xmlns:a16="http://schemas.microsoft.com/office/drawing/2014/main" id="{BD8AEF8C-B6AC-1B25-D4EB-87CAB96D1535}"/>
              </a:ext>
            </a:extLst>
          </p:cNvPr>
          <p:cNvSpPr/>
          <p:nvPr/>
        </p:nvSpPr>
        <p:spPr>
          <a:xfrm>
            <a:off x="457200" y="2215637"/>
            <a:ext cx="3810000" cy="32004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Washington’s Warnings</a:t>
            </a:r>
          </a:p>
          <a:p>
            <a:endParaRPr lang="en-US" sz="2400" b="1"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55B7C153-7386-1DA2-7159-0D16B052D097}"/>
              </a:ext>
            </a:extLst>
          </p:cNvPr>
          <p:cNvSpPr/>
          <p:nvPr/>
        </p:nvSpPr>
        <p:spPr>
          <a:xfrm>
            <a:off x="4572000" y="2286000"/>
            <a:ext cx="4419600" cy="685800"/>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Monroe Doctrine (1823)</a:t>
            </a:r>
          </a:p>
        </p:txBody>
      </p:sp>
      <p:sp>
        <p:nvSpPr>
          <p:cNvPr id="7" name="Rectangle 6">
            <a:extLst>
              <a:ext uri="{FF2B5EF4-FFF2-40B4-BE49-F238E27FC236}">
                <a16:creationId xmlns:a16="http://schemas.microsoft.com/office/drawing/2014/main" id="{33577780-ADBF-63A0-7001-4D2F54E43395}"/>
              </a:ext>
            </a:extLst>
          </p:cNvPr>
          <p:cNvSpPr/>
          <p:nvPr/>
        </p:nvSpPr>
        <p:spPr>
          <a:xfrm>
            <a:off x="4572000" y="3086100"/>
            <a:ext cx="4419600" cy="685800"/>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Roosevelt Corollary (1907)</a:t>
            </a:r>
          </a:p>
        </p:txBody>
      </p:sp>
      <p:sp>
        <p:nvSpPr>
          <p:cNvPr id="8" name="Rectangle 7">
            <a:extLst>
              <a:ext uri="{FF2B5EF4-FFF2-40B4-BE49-F238E27FC236}">
                <a16:creationId xmlns:a16="http://schemas.microsoft.com/office/drawing/2014/main" id="{01FED803-8DCF-3C99-1548-B80CEED34D0C}"/>
              </a:ext>
            </a:extLst>
          </p:cNvPr>
          <p:cNvSpPr/>
          <p:nvPr/>
        </p:nvSpPr>
        <p:spPr>
          <a:xfrm>
            <a:off x="4572000" y="3886200"/>
            <a:ext cx="4419600" cy="685800"/>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Truman Doctrine (1947)</a:t>
            </a:r>
          </a:p>
        </p:txBody>
      </p:sp>
      <p:sp>
        <p:nvSpPr>
          <p:cNvPr id="9" name="Rectangle 8">
            <a:extLst>
              <a:ext uri="{FF2B5EF4-FFF2-40B4-BE49-F238E27FC236}">
                <a16:creationId xmlns:a16="http://schemas.microsoft.com/office/drawing/2014/main" id="{6992FAB5-9690-5E26-E1EF-D2C2E616801A}"/>
              </a:ext>
            </a:extLst>
          </p:cNvPr>
          <p:cNvSpPr/>
          <p:nvPr/>
        </p:nvSpPr>
        <p:spPr>
          <a:xfrm>
            <a:off x="4572000" y="4710918"/>
            <a:ext cx="4419600" cy="685800"/>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Eisenhower Doctrine (1957)</a:t>
            </a:r>
          </a:p>
        </p:txBody>
      </p:sp>
      <p:sp>
        <p:nvSpPr>
          <p:cNvPr id="10" name="Rectangle 9">
            <a:extLst>
              <a:ext uri="{FF2B5EF4-FFF2-40B4-BE49-F238E27FC236}">
                <a16:creationId xmlns:a16="http://schemas.microsoft.com/office/drawing/2014/main" id="{4B2A2267-74D7-6214-74AD-168594C2750A}"/>
              </a:ext>
            </a:extLst>
          </p:cNvPr>
          <p:cNvSpPr/>
          <p:nvPr/>
        </p:nvSpPr>
        <p:spPr>
          <a:xfrm>
            <a:off x="762000" y="5624122"/>
            <a:ext cx="7620000" cy="1143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Explain whether these foreign policy plans follow the ideas of Washington.  Provide evidence that supports your conclusion.</a:t>
            </a:r>
          </a:p>
        </p:txBody>
      </p:sp>
    </p:spTree>
    <p:extLst>
      <p:ext uri="{BB962C8B-B14F-4D97-AF65-F5344CB8AC3E}">
        <p14:creationId xmlns:p14="http://schemas.microsoft.com/office/powerpoint/2010/main" val="41354522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A War Response</a:t>
            </a:r>
          </a:p>
        </p:txBody>
      </p:sp>
      <p:sp>
        <p:nvSpPr>
          <p:cNvPr id="4" name="Rectangle 3"/>
          <p:cNvSpPr/>
          <p:nvPr/>
        </p:nvSpPr>
        <p:spPr>
          <a:xfrm>
            <a:off x="152400" y="1143000"/>
            <a:ext cx="88392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SEC. 1 Be it enacted . . .That it shall be lawful for the President of the United States at any time during the continuance of this act, to order all such aliens as he shall judge dangerous to the peace and safety of the United States, or shall have reasonable grounds to suspect are concerned in any treasonable or secret machinations against the government thereof to depart out of the territory of the United States …..       - Alien Act 1798</a:t>
            </a:r>
          </a:p>
        </p:txBody>
      </p:sp>
      <p:sp>
        <p:nvSpPr>
          <p:cNvPr id="5" name="Rectangle 4"/>
          <p:cNvSpPr/>
          <p:nvPr/>
        </p:nvSpPr>
        <p:spPr>
          <a:xfrm>
            <a:off x="152400" y="3429000"/>
            <a:ext cx="8839200" cy="3006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SEC. 2. That if any person shall write, print, utter. Or publish, or shall cause or procure to be written, printed, uttered or published, or shall knowingly and willingly assist or aid in writing, printing, uttering or publishing any false, scandalous and malicious writing or writings against the government of the United States, or either house of the Congress of the United States, or the President of the United States, with intent to defame the said government, . . . . or to excite against them, or either or any of them, the hatred of the good people of the United States,. . . . to resist, oppose, or defeat any such law or act, or to aid, encourage or abet any hostile designs of any foreign nation against the United States,  . . . . convicted before any court of the United States having jurisdiction thereof, shall be punished by a fine not exceeding two thousand dollars, and by imprisonment not exceeding two years.…..       - Sedition Act 1798</a:t>
            </a:r>
          </a:p>
        </p:txBody>
      </p:sp>
      <p:sp>
        <p:nvSpPr>
          <p:cNvPr id="3" name="Rectangle 2"/>
          <p:cNvSpPr/>
          <p:nvPr/>
        </p:nvSpPr>
        <p:spPr>
          <a:xfrm>
            <a:off x="4114800" y="3429000"/>
            <a:ext cx="4495800" cy="762000"/>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Limits 1</a:t>
            </a:r>
            <a:r>
              <a:rPr lang="en-US" sz="2400" baseline="30000" dirty="0">
                <a:solidFill>
                  <a:srgbClr val="002060"/>
                </a:solidFill>
                <a:latin typeface="Times New Roman" panose="02020603050405020304" pitchFamily="18" charset="0"/>
                <a:cs typeface="Times New Roman" panose="02020603050405020304" pitchFamily="18" charset="0"/>
              </a:rPr>
              <a:t>st</a:t>
            </a:r>
            <a:r>
              <a:rPr lang="en-US" sz="2400" dirty="0">
                <a:solidFill>
                  <a:srgbClr val="002060"/>
                </a:solidFill>
                <a:latin typeface="Times New Roman" panose="02020603050405020304" pitchFamily="18" charset="0"/>
                <a:cs typeface="Times New Roman" panose="02020603050405020304" pitchFamily="18" charset="0"/>
              </a:rPr>
              <a:t> Amendment free speech &amp; press</a:t>
            </a:r>
          </a:p>
        </p:txBody>
      </p:sp>
      <p:sp>
        <p:nvSpPr>
          <p:cNvPr id="6" name="Rectangle 5"/>
          <p:cNvSpPr/>
          <p:nvPr/>
        </p:nvSpPr>
        <p:spPr>
          <a:xfrm>
            <a:off x="2743200" y="1031631"/>
            <a:ext cx="6096000" cy="990600"/>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Requires a longer naturalization process and easies protections for </a:t>
            </a:r>
            <a:r>
              <a:rPr lang="en-US" sz="2400" b="1" dirty="0">
                <a:solidFill>
                  <a:srgbClr val="002060"/>
                </a:solidFill>
                <a:latin typeface="Times New Roman" panose="02020603050405020304" pitchFamily="18" charset="0"/>
                <a:cs typeface="Times New Roman" panose="02020603050405020304" pitchFamily="18" charset="0"/>
              </a:rPr>
              <a:t>immigrants</a:t>
            </a:r>
            <a:r>
              <a:rPr lang="en-US" sz="2400" dirty="0">
                <a:solidFill>
                  <a:srgbClr val="002060"/>
                </a:solidFill>
                <a:latin typeface="Times New Roman" panose="02020603050405020304" pitchFamily="18" charset="0"/>
                <a:cs typeface="Times New Roman" panose="02020603050405020304" pitchFamily="18" charset="0"/>
              </a:rPr>
              <a:t> (Democrat-Republican supporters)</a:t>
            </a:r>
          </a:p>
        </p:txBody>
      </p:sp>
      <p:sp>
        <p:nvSpPr>
          <p:cNvPr id="7" name="Rectangle 6">
            <a:extLst>
              <a:ext uri="{FF2B5EF4-FFF2-40B4-BE49-F238E27FC236}">
                <a16:creationId xmlns:a16="http://schemas.microsoft.com/office/drawing/2014/main" id="{AC81B7FD-4CAD-F6D0-65D5-C7A9336A06A6}"/>
              </a:ext>
            </a:extLst>
          </p:cNvPr>
          <p:cNvSpPr/>
          <p:nvPr/>
        </p:nvSpPr>
        <p:spPr>
          <a:xfrm>
            <a:off x="609600" y="5787683"/>
            <a:ext cx="8229600" cy="990600"/>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Evaluate whether the federal government can deny rights in response to crisis??????</a:t>
            </a:r>
          </a:p>
        </p:txBody>
      </p:sp>
    </p:spTree>
    <p:extLst>
      <p:ext uri="{BB962C8B-B14F-4D97-AF65-F5344CB8AC3E}">
        <p14:creationId xmlns:p14="http://schemas.microsoft.com/office/powerpoint/2010/main" val="8700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Growth of the </a:t>
            </a:r>
            <a:r>
              <a:rPr lang="en-US" b="1" dirty="0" err="1">
                <a:solidFill>
                  <a:srgbClr val="FF0000"/>
                </a:solidFill>
                <a:latin typeface="Garamond" panose="02020404030301010803" pitchFamily="18" charset="0"/>
              </a:rPr>
              <a:t>TWO-Party</a:t>
            </a:r>
            <a:r>
              <a:rPr lang="en-US" b="1" dirty="0">
                <a:solidFill>
                  <a:srgbClr val="FF0000"/>
                </a:solidFill>
                <a:latin typeface="Garamond" panose="02020404030301010803" pitchFamily="18" charset="0"/>
              </a:rPr>
              <a:t> System </a:t>
            </a:r>
          </a:p>
        </p:txBody>
      </p:sp>
      <p:sp>
        <p:nvSpPr>
          <p:cNvPr id="3" name="Content Placeholder 2"/>
          <p:cNvSpPr>
            <a:spLocks noGrp="1"/>
          </p:cNvSpPr>
          <p:nvPr>
            <p:ph idx="1"/>
          </p:nvPr>
        </p:nvSpPr>
        <p:spPr>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1796 </a:t>
            </a:r>
            <a:r>
              <a:rPr lang="en-US" sz="2400" b="1" i="1" u="sng" dirty="0">
                <a:latin typeface="Times New Roman" panose="02020603050405020304" pitchFamily="18" charset="0"/>
                <a:cs typeface="Times New Roman" panose="02020603050405020304" pitchFamily="18" charset="0"/>
              </a:rPr>
              <a:t>John Adams (Federalist)</a:t>
            </a:r>
            <a:r>
              <a:rPr lang="en-US" sz="2400" dirty="0">
                <a:latin typeface="Times New Roman" panose="02020603050405020304" pitchFamily="18" charset="0"/>
                <a:cs typeface="Times New Roman" panose="02020603050405020304" pitchFamily="18" charset="0"/>
              </a:rPr>
              <a:t> elected President (</a:t>
            </a:r>
            <a:r>
              <a:rPr lang="en-US" sz="2400" b="1" i="1" u="sng" dirty="0">
                <a:latin typeface="Times New Roman" panose="02020603050405020304" pitchFamily="18" charset="0"/>
                <a:cs typeface="Times New Roman" panose="02020603050405020304" pitchFamily="18" charset="0"/>
              </a:rPr>
              <a:t>Thomas Jefferson Vice President – Democrat-Republican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Alexander Hamilton – leader of the Federalist Party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971800"/>
            <a:ext cx="4572000" cy="3763963"/>
          </a:xfrm>
          <a:prstGeom prst="rect">
            <a:avLst/>
          </a:prstGeom>
        </p:spPr>
      </p:pic>
      <p:sp>
        <p:nvSpPr>
          <p:cNvPr id="5" name="Rectangle 4"/>
          <p:cNvSpPr/>
          <p:nvPr/>
        </p:nvSpPr>
        <p:spPr>
          <a:xfrm>
            <a:off x="152400" y="3505200"/>
            <a:ext cx="5029200" cy="1524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Party Division (Sectional Economy)</a:t>
            </a:r>
          </a:p>
          <a:p>
            <a:pPr marL="342900" indent="-342900">
              <a:buFontTx/>
              <a:buChar char="-"/>
            </a:pPr>
            <a:r>
              <a:rPr lang="en-US" sz="2400" dirty="0">
                <a:latin typeface="Times New Roman" panose="02020603050405020304" pitchFamily="18" charset="0"/>
                <a:cs typeface="Times New Roman" panose="02020603050405020304" pitchFamily="18" charset="0"/>
              </a:rPr>
              <a:t>Industrial north </a:t>
            </a:r>
            <a:r>
              <a:rPr lang="en-US" sz="2400" i="1" dirty="0">
                <a:latin typeface="Times New Roman" panose="02020603050405020304" pitchFamily="18" charset="0"/>
                <a:cs typeface="Times New Roman" panose="02020603050405020304" pitchFamily="18" charset="0"/>
              </a:rPr>
              <a:t>(Federalist)</a:t>
            </a:r>
          </a:p>
          <a:p>
            <a:pPr marL="342900" indent="-342900">
              <a:buFontTx/>
              <a:buChar char="-"/>
            </a:pPr>
            <a:r>
              <a:rPr lang="en-US" sz="2400" dirty="0">
                <a:latin typeface="Times New Roman" panose="02020603050405020304" pitchFamily="18" charset="0"/>
                <a:cs typeface="Times New Roman" panose="02020603050405020304" pitchFamily="18" charset="0"/>
              </a:rPr>
              <a:t>Agrarian south </a:t>
            </a:r>
            <a:r>
              <a:rPr lang="en-US" sz="2400" i="1" dirty="0">
                <a:latin typeface="Times New Roman" panose="02020603050405020304" pitchFamily="18" charset="0"/>
                <a:cs typeface="Times New Roman" panose="02020603050405020304" pitchFamily="18" charset="0"/>
              </a:rPr>
              <a:t>(Democrat-Republicans</a:t>
            </a:r>
          </a:p>
        </p:txBody>
      </p:sp>
    </p:spTree>
    <p:extLst>
      <p:ext uri="{BB962C8B-B14F-4D97-AF65-F5344CB8AC3E}">
        <p14:creationId xmlns:p14="http://schemas.microsoft.com/office/powerpoint/2010/main" val="33829135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A National Security Threat </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Franco-American Alliance</a:t>
            </a:r>
            <a:r>
              <a:rPr lang="en-US" sz="2400" dirty="0">
                <a:latin typeface="Times New Roman" panose="02020603050405020304" pitchFamily="18" charset="0"/>
                <a:cs typeface="Times New Roman" panose="02020603050405020304" pitchFamily="18" charset="0"/>
              </a:rPr>
              <a:t> of 1778 ends with the </a:t>
            </a:r>
            <a:r>
              <a:rPr lang="en-US" sz="2400" b="1" dirty="0">
                <a:solidFill>
                  <a:srgbClr val="002060"/>
                </a:solidFill>
                <a:latin typeface="Times New Roman" panose="02020603050405020304" pitchFamily="18" charset="0"/>
                <a:cs typeface="Times New Roman" panose="02020603050405020304" pitchFamily="18" charset="0"/>
              </a:rPr>
              <a:t>Jays Treaty 1794</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Granted limited trading rights with England</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America refusal to pay war debts to France</a:t>
            </a:r>
          </a:p>
          <a:p>
            <a:endParaRPr lang="en-US" sz="2000" b="1" dirty="0">
              <a:solidFill>
                <a:srgbClr val="C00000"/>
              </a:solidFill>
              <a:latin typeface="Times New Roman" panose="02020603050405020304" pitchFamily="18" charset="0"/>
              <a:cs typeface="Times New Roman" panose="02020603050405020304" pitchFamily="18" charset="0"/>
            </a:endParaRPr>
          </a:p>
          <a:p>
            <a:endParaRPr lang="en-US" sz="2000" b="1" dirty="0">
              <a:solidFill>
                <a:srgbClr val="C00000"/>
              </a:solidFill>
              <a:latin typeface="Times New Roman" panose="02020603050405020304" pitchFamily="18" charset="0"/>
              <a:cs typeface="Times New Roman" panose="02020603050405020304" pitchFamily="18" charset="0"/>
            </a:endParaRPr>
          </a:p>
          <a:p>
            <a:endParaRPr lang="en-US" sz="2000" b="1" dirty="0">
              <a:solidFill>
                <a:srgbClr val="C00000"/>
              </a:solidFill>
              <a:latin typeface="Times New Roman" panose="02020603050405020304" pitchFamily="18" charset="0"/>
              <a:cs typeface="Times New Roman" panose="02020603050405020304" pitchFamily="18" charset="0"/>
            </a:endParaRPr>
          </a:p>
          <a:p>
            <a:endParaRPr lang="en-US" sz="2000" b="1" dirty="0">
              <a:solidFill>
                <a:srgbClr val="C00000"/>
              </a:solidFill>
              <a:latin typeface="Times New Roman" panose="02020603050405020304" pitchFamily="18" charset="0"/>
              <a:cs typeface="Times New Roman" panose="02020603050405020304" pitchFamily="18" charset="0"/>
            </a:endParaRPr>
          </a:p>
          <a:p>
            <a:endParaRPr lang="en-US" sz="20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Amazon.com: Cartoon French War 1798 NCinque-Tetes Or The Paris Monster An  American Cartoon On The Xyz Affair The Five-Man Directory Ruling France  Demands Money At DaggerS Point From The American Commisioners Cart:">
            <a:extLst>
              <a:ext uri="{FF2B5EF4-FFF2-40B4-BE49-F238E27FC236}">
                <a16:creationId xmlns:a16="http://schemas.microsoft.com/office/drawing/2014/main" id="{166B4A6E-6E05-77FD-98E7-EF2F0548A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971800"/>
            <a:ext cx="4257675" cy="27717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2E9FC70-F325-1C4B-05DC-606FE975600C}"/>
              </a:ext>
            </a:extLst>
          </p:cNvPr>
          <p:cNvSpPr/>
          <p:nvPr/>
        </p:nvSpPr>
        <p:spPr>
          <a:xfrm>
            <a:off x="4714875" y="2958905"/>
            <a:ext cx="4257675" cy="243840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Impact:</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Impressment</a:t>
            </a:r>
            <a:r>
              <a:rPr lang="en-US" sz="2400" dirty="0">
                <a:latin typeface="Times" panose="02020603050405020304" pitchFamily="18" charset="0"/>
                <a:cs typeface="Times" panose="02020603050405020304" pitchFamily="18" charset="0"/>
              </a:rPr>
              <a:t> of American  merchant ships</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XYZ Affair</a:t>
            </a:r>
            <a:r>
              <a:rPr lang="en-US" sz="2400" dirty="0">
                <a:latin typeface="Times" panose="02020603050405020304" pitchFamily="18" charset="0"/>
                <a:cs typeface="Times" panose="02020603050405020304" pitchFamily="18" charset="0"/>
              </a:rPr>
              <a:t> (France demands bribes to negotiate peace)</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Quasi War </a:t>
            </a:r>
          </a:p>
        </p:txBody>
      </p:sp>
      <p:sp>
        <p:nvSpPr>
          <p:cNvPr id="11" name="Rectangle 10">
            <a:extLst>
              <a:ext uri="{FF2B5EF4-FFF2-40B4-BE49-F238E27FC236}">
                <a16:creationId xmlns:a16="http://schemas.microsoft.com/office/drawing/2014/main" id="{09EE787D-3107-2EAA-312E-7FD228FF3B8F}"/>
              </a:ext>
            </a:extLst>
          </p:cNvPr>
          <p:cNvSpPr/>
          <p:nvPr/>
        </p:nvSpPr>
        <p:spPr>
          <a:xfrm>
            <a:off x="641545" y="5768182"/>
            <a:ext cx="8286750" cy="7159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will the Adams administration to the Quasi War in order to secure the United States? </a:t>
            </a:r>
          </a:p>
        </p:txBody>
      </p:sp>
    </p:spTree>
    <p:extLst>
      <p:ext uri="{BB962C8B-B14F-4D97-AF65-F5344CB8AC3E}">
        <p14:creationId xmlns:p14="http://schemas.microsoft.com/office/powerpoint/2010/main" val="28504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C619D-DC55-C2BB-52E4-C84BFDC7F382}"/>
              </a:ext>
            </a:extLst>
          </p:cNvPr>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Constitutional Challenge</a:t>
            </a:r>
          </a:p>
        </p:txBody>
      </p:sp>
      <p:sp>
        <p:nvSpPr>
          <p:cNvPr id="3" name="Content Placeholder 2">
            <a:extLst>
              <a:ext uri="{FF2B5EF4-FFF2-40B4-BE49-F238E27FC236}">
                <a16:creationId xmlns:a16="http://schemas.microsoft.com/office/drawing/2014/main" id="{20D55807-7DB0-C11E-20C6-85AADD770881}"/>
              </a:ext>
            </a:extLst>
          </p:cNvPr>
          <p:cNvSpPr>
            <a:spLocks noGrp="1"/>
          </p:cNvSpPr>
          <p:nvPr>
            <p:ph idx="1"/>
          </p:nvPr>
        </p:nvSpPr>
        <p:spPr>
          <a:xfrm>
            <a:off x="457200" y="1143000"/>
            <a:ext cx="8229600" cy="49831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how President Adam’s (Federalist Party) use of federal power leads to a constitutional debate over federalism.</a:t>
            </a:r>
          </a:p>
        </p:txBody>
      </p:sp>
      <p:sp>
        <p:nvSpPr>
          <p:cNvPr id="4" name="Rectangle 3">
            <a:extLst>
              <a:ext uri="{FF2B5EF4-FFF2-40B4-BE49-F238E27FC236}">
                <a16:creationId xmlns:a16="http://schemas.microsoft.com/office/drawing/2014/main" id="{FF5C9B86-4B8C-DA54-C9FF-24EFF68609E3}"/>
              </a:ext>
            </a:extLst>
          </p:cNvPr>
          <p:cNvSpPr/>
          <p:nvPr/>
        </p:nvSpPr>
        <p:spPr>
          <a:xfrm>
            <a:off x="153572" y="2032782"/>
            <a:ext cx="44958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Passages of the of:</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Alien &amp; Sedition Acts of 1798</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Naturalization Acts </a:t>
            </a:r>
          </a:p>
        </p:txBody>
      </p:sp>
      <p:sp>
        <p:nvSpPr>
          <p:cNvPr id="5" name="Rectangle 4">
            <a:extLst>
              <a:ext uri="{FF2B5EF4-FFF2-40B4-BE49-F238E27FC236}">
                <a16:creationId xmlns:a16="http://schemas.microsoft.com/office/drawing/2014/main" id="{E0053138-29CF-15D9-5E95-F0CF29D82C54}"/>
              </a:ext>
            </a:extLst>
          </p:cNvPr>
          <p:cNvSpPr/>
          <p:nvPr/>
        </p:nvSpPr>
        <p:spPr>
          <a:xfrm>
            <a:off x="153572" y="3505199"/>
            <a:ext cx="4951828" cy="26209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Democrat-Republican</a:t>
            </a:r>
            <a:r>
              <a:rPr lang="en-US" sz="2400" dirty="0">
                <a:latin typeface="Times" panose="02020603050405020304" pitchFamily="18" charset="0"/>
                <a:cs typeface="Times" panose="02020603050405020304" pitchFamily="18" charset="0"/>
              </a:rPr>
              <a:t> (Thomas Jefferson &amp; James Madison)</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Virginia &amp; Kentucky Resolutions</a:t>
            </a:r>
            <a:r>
              <a:rPr lang="en-US" sz="2400" dirty="0">
                <a:solidFill>
                  <a:srgbClr val="FFFF00"/>
                </a:solidFill>
                <a:latin typeface="Times" panose="02020603050405020304" pitchFamily="18" charset="0"/>
                <a:cs typeface="Times" panose="02020603050405020304" pitchFamily="18" charset="0"/>
              </a:rPr>
              <a:t>:</a:t>
            </a:r>
            <a:r>
              <a:rPr lang="en-US" sz="2400" dirty="0">
                <a:solidFill>
                  <a:schemeClr val="bg1"/>
                </a:solidFill>
                <a:latin typeface="Times" panose="02020603050405020304" pitchFamily="18" charset="0"/>
                <a:cs typeface="Times" panose="02020603050405020304" pitchFamily="18" charset="0"/>
              </a:rPr>
              <a:t> state can NULLIFY a federal law if it’s unconstitutional </a:t>
            </a:r>
            <a:endParaRPr lang="en-US" sz="2400" b="1" i="1" u="sng" dirty="0">
              <a:solidFill>
                <a:srgbClr val="FFFF0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State Compact Theory:</a:t>
            </a:r>
            <a:r>
              <a:rPr lang="en-US" sz="2400"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state created the Constitution </a:t>
            </a:r>
            <a:endParaRPr lang="en-US" sz="2400" b="1" i="1" u="sng" dirty="0">
              <a:solidFill>
                <a:schemeClr val="bg1"/>
              </a:solidFill>
              <a:latin typeface="Times" panose="02020603050405020304" pitchFamily="18" charset="0"/>
              <a:cs typeface="Times" panose="02020603050405020304" pitchFamily="18" charset="0"/>
            </a:endParaRPr>
          </a:p>
        </p:txBody>
      </p:sp>
      <p:pic>
        <p:nvPicPr>
          <p:cNvPr id="2050" name="Picture 2" descr="Alien and Sedition Acts - History Dilemmas">
            <a:extLst>
              <a:ext uri="{FF2B5EF4-FFF2-40B4-BE49-F238E27FC236}">
                <a16:creationId xmlns:a16="http://schemas.microsoft.com/office/drawing/2014/main" id="{7B47796B-02E9-53C1-8F24-A9F70DE7A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2009337"/>
            <a:ext cx="3732628" cy="457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End of the Quasi War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49357"/>
            <a:ext cx="3581400" cy="2819400"/>
          </a:xfrm>
        </p:spPr>
      </p:pic>
      <p:sp>
        <p:nvSpPr>
          <p:cNvPr id="5" name="Rectangle 4"/>
          <p:cNvSpPr/>
          <p:nvPr/>
        </p:nvSpPr>
        <p:spPr>
          <a:xfrm>
            <a:off x="3962400" y="1066801"/>
            <a:ext cx="4953000" cy="22097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Conventions of 1800</a:t>
            </a:r>
            <a:r>
              <a:rPr lang="en-US" sz="2400" dirty="0">
                <a:latin typeface="Times New Roman" panose="02020603050405020304" pitchFamily="18" charset="0"/>
                <a:cs typeface="Times New Roman" panose="02020603050405020304" pitchFamily="18" charset="0"/>
              </a:rPr>
              <a:t>: ends the Quasi War and maintains </a:t>
            </a:r>
            <a:r>
              <a:rPr lang="en-US" sz="2400" b="1" u="sng" dirty="0">
                <a:latin typeface="Times New Roman" panose="02020603050405020304" pitchFamily="18" charset="0"/>
                <a:cs typeface="Times New Roman" panose="02020603050405020304" pitchFamily="18" charset="0"/>
              </a:rPr>
              <a:t>U.S. Proclamation of Neutrality</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Officially ends the </a:t>
            </a:r>
            <a:r>
              <a:rPr lang="en-US" sz="2400" b="1" u="sng" dirty="0">
                <a:latin typeface="Times New Roman" panose="02020603050405020304" pitchFamily="18" charset="0"/>
                <a:cs typeface="Times New Roman" panose="02020603050405020304" pitchFamily="18" charset="0"/>
              </a:rPr>
              <a:t>Franco-American Alliance</a:t>
            </a:r>
          </a:p>
        </p:txBody>
      </p:sp>
      <p:sp>
        <p:nvSpPr>
          <p:cNvPr id="6" name="Rectangle 5"/>
          <p:cNvSpPr/>
          <p:nvPr/>
        </p:nvSpPr>
        <p:spPr>
          <a:xfrm>
            <a:off x="3948332" y="3851900"/>
            <a:ext cx="4572000" cy="220979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Reasons</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U.S. Navy success in sinking French ships</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Rise of Napoleon during the French Revolution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934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a:ln>
            <a:solidFill>
              <a:srgbClr val="002060"/>
            </a:solidFill>
          </a:ln>
        </p:spPr>
        <p:txBody>
          <a:bodyPr/>
          <a:lstStyle/>
          <a:p>
            <a:r>
              <a:rPr lang="en-US" b="1" dirty="0">
                <a:solidFill>
                  <a:schemeClr val="bg1"/>
                </a:solidFill>
                <a:latin typeface="Garamond" panose="02020404030301010803" pitchFamily="18" charset="0"/>
              </a:rPr>
              <a:t>The French Connection</a:t>
            </a:r>
          </a:p>
        </p:txBody>
      </p:sp>
      <p:pic>
        <p:nvPicPr>
          <p:cNvPr id="4" name="Picture 12" descr="NoAmer-1750"/>
          <p:cNvPicPr>
            <a:picLocks noGrp="1" noChangeAspect="1" noChangeArrowheads="1"/>
          </p:cNvPicPr>
          <p:nvPr>
            <p:ph idx="1"/>
          </p:nvPr>
        </p:nvPicPr>
        <p:blipFill>
          <a:blip r:embed="rId2">
            <a:lum bright="-12000" contrast="42000"/>
            <a:extLst>
              <a:ext uri="{28A0092B-C50C-407E-A947-70E740481C1C}">
                <a14:useLocalDpi xmlns:a14="http://schemas.microsoft.com/office/drawing/2010/main" val="0"/>
              </a:ext>
            </a:extLst>
          </a:blip>
          <a:stretch>
            <a:fillRect/>
          </a:stretch>
        </p:blipFill>
        <p:spPr bwMode="auto">
          <a:xfrm>
            <a:off x="609600" y="1219201"/>
            <a:ext cx="7924800" cy="3810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5181602"/>
            <a:ext cx="8534400" cy="1200329"/>
          </a:xfrm>
          <a:prstGeom prst="rect">
            <a:avLst/>
          </a:prstGeom>
          <a:solidFill>
            <a:schemeClr val="bg1"/>
          </a:solidFill>
          <a:ln>
            <a:solidFill>
              <a:srgbClr val="C00000"/>
            </a:solidFill>
          </a:ln>
        </p:spPr>
        <p:txBody>
          <a:bodyPr wrap="square" rtlCol="0">
            <a:spAutoFit/>
          </a:bodyPr>
          <a:lstStyle/>
          <a:p>
            <a:r>
              <a:rPr lang="en-US" sz="2400" b="1" i="1" dirty="0">
                <a:latin typeface="Times New Roman" panose="02020603050405020304" pitchFamily="18" charset="0"/>
                <a:cs typeface="Times New Roman" panose="02020603050405020304" pitchFamily="18" charset="0"/>
              </a:rPr>
              <a:t>Prompt</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 what extent was the French and Indian War a turning point in the relationship between the American colonies and their British mother?  </a:t>
            </a:r>
          </a:p>
        </p:txBody>
      </p:sp>
      <p:sp>
        <p:nvSpPr>
          <p:cNvPr id="3" name="Rectangle 2">
            <a:extLst>
              <a:ext uri="{FF2B5EF4-FFF2-40B4-BE49-F238E27FC236}">
                <a16:creationId xmlns:a16="http://schemas.microsoft.com/office/drawing/2014/main" id="{5A7588E5-80FC-F644-9ADC-080F74767602}"/>
              </a:ext>
            </a:extLst>
          </p:cNvPr>
          <p:cNvSpPr/>
          <p:nvPr/>
        </p:nvSpPr>
        <p:spPr>
          <a:xfrm>
            <a:off x="152400" y="1295400"/>
            <a:ext cx="4730262" cy="761999"/>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What are the Causes of the French &amp; Indian War 1754-1763?</a:t>
            </a:r>
          </a:p>
        </p:txBody>
      </p:sp>
      <p:sp>
        <p:nvSpPr>
          <p:cNvPr id="6" name="Rectangle 5">
            <a:extLst>
              <a:ext uri="{FF2B5EF4-FFF2-40B4-BE49-F238E27FC236}">
                <a16:creationId xmlns:a16="http://schemas.microsoft.com/office/drawing/2014/main" id="{452A56C0-ED4F-2344-83A3-32A3E0E80723}"/>
              </a:ext>
            </a:extLst>
          </p:cNvPr>
          <p:cNvSpPr/>
          <p:nvPr/>
        </p:nvSpPr>
        <p:spPr>
          <a:xfrm>
            <a:off x="152400" y="2274277"/>
            <a:ext cx="4730262" cy="761999"/>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What are effects of the French &amp; Indian War 1754-1763?</a:t>
            </a:r>
          </a:p>
        </p:txBody>
      </p:sp>
    </p:spTree>
    <p:extLst>
      <p:ext uri="{BB962C8B-B14F-4D97-AF65-F5344CB8AC3E}">
        <p14:creationId xmlns:p14="http://schemas.microsoft.com/office/powerpoint/2010/main" val="302701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A0FA-CF28-5290-743A-2AA98C3FABCD}"/>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Defining a Constitution</a:t>
            </a:r>
          </a:p>
        </p:txBody>
      </p:sp>
      <p:sp>
        <p:nvSpPr>
          <p:cNvPr id="3" name="Content Placeholder 2">
            <a:extLst>
              <a:ext uri="{FF2B5EF4-FFF2-40B4-BE49-F238E27FC236}">
                <a16:creationId xmlns:a16="http://schemas.microsoft.com/office/drawing/2014/main" id="{CC9C8FDA-CB97-592A-1EB8-72FF878BFF44}"/>
              </a:ext>
            </a:extLst>
          </p:cNvPr>
          <p:cNvSpPr>
            <a:spLocks noGrp="1"/>
          </p:cNvSpPr>
          <p:nvPr>
            <p:ph idx="1"/>
          </p:nvPr>
        </p:nvSpPr>
        <p:spPr>
          <a:xfrm>
            <a:off x="304800" y="1295400"/>
            <a:ext cx="8686800" cy="4830763"/>
          </a:xfrm>
          <a:solidFill>
            <a:schemeClr val="bg1"/>
          </a:solidFill>
          <a:ln>
            <a:solidFill>
              <a:srgbClr val="002060"/>
            </a:solidFill>
          </a:ln>
        </p:spPr>
        <p:txBody>
          <a:bodyPr/>
          <a:lstStyle/>
          <a:p>
            <a:pPr marL="0" indent="0">
              <a:buNone/>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Explain the issues that created the greatest controversies during the ratification of the United States Constitution (1787–1788) and analyze how those issues continued to divide the nation during the two decades following ratification (1789–1800).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3074" name="Picture 2" descr="U.S. Constitution Poster: Single Page Full Size – National Archives Store">
            <a:extLst>
              <a:ext uri="{FF2B5EF4-FFF2-40B4-BE49-F238E27FC236}">
                <a16:creationId xmlns:a16="http://schemas.microsoft.com/office/drawing/2014/main" id="{15FBF00B-A204-AAE3-B484-498D4C7A0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19400"/>
            <a:ext cx="3048000" cy="36115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4" descr="James Madison Lesson 1: Madison Was There - CIVICS RENEWAL NETWORK">
            <a:extLst>
              <a:ext uri="{FF2B5EF4-FFF2-40B4-BE49-F238E27FC236}">
                <a16:creationId xmlns:a16="http://schemas.microsoft.com/office/drawing/2014/main" id="{02A08C8C-FED5-BAA9-FC8C-ED896CD9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4"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2F40A8BE-018A-4B3C-D4A1-B297AA6FB004}"/>
              </a:ext>
            </a:extLst>
          </p:cNvPr>
          <p:cNvSpPr/>
          <p:nvPr/>
        </p:nvSpPr>
        <p:spPr>
          <a:xfrm>
            <a:off x="5943600" y="2971800"/>
            <a:ext cx="2895600" cy="1143000"/>
          </a:xfrm>
          <a:prstGeom prst="wedgeRoundRectCallout">
            <a:avLst>
              <a:gd name="adj1" fmla="val -44153"/>
              <a:gd name="adj2" fmla="val 84654"/>
              <a:gd name="adj3" fmla="val 16667"/>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Times" panose="02020603050405020304" pitchFamily="18" charset="0"/>
                <a:cs typeface="Times" panose="02020603050405020304" pitchFamily="18" charset="0"/>
              </a:rPr>
              <a:t>The purpose of the Constitution is to restrict the majority’s ability to harm a minority.</a:t>
            </a:r>
          </a:p>
        </p:txBody>
      </p:sp>
    </p:spTree>
    <p:extLst>
      <p:ext uri="{BB962C8B-B14F-4D97-AF65-F5344CB8AC3E}">
        <p14:creationId xmlns:p14="http://schemas.microsoft.com/office/powerpoint/2010/main" val="31331744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FF000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the new republic, formed by the United States Constitution, demonstrate a continued argument over the ideas of proper government?</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r>
              <a:rPr lang="en-US" sz="2000" dirty="0">
                <a:latin typeface="Times New Roman" panose="02020603050405020304" pitchFamily="18" charset="0"/>
                <a:cs typeface="Times New Roman" panose="02020603050405020304" pitchFamily="18" charset="0"/>
              </a:rPr>
              <a:t>Evaluate how effective the Federalist were in instituting our republic and developing a new nation</a:t>
            </a:r>
          </a:p>
          <a:p>
            <a:pPr lvl="0"/>
            <a:r>
              <a:rPr lang="en-US" sz="2000" dirty="0">
                <a:latin typeface="Times New Roman" panose="02020603050405020304" pitchFamily="18" charset="0"/>
                <a:cs typeface="Times New Roman" panose="02020603050405020304" pitchFamily="18" charset="0"/>
              </a:rPr>
              <a:t>Decipher factors that contributed to the Revolution of 1800</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400" dirty="0">
                <a:latin typeface="Times New Roman" panose="02020603050405020304" pitchFamily="18" charset="0"/>
                <a:cs typeface="Times New Roman" panose="02020603050405020304" pitchFamily="18" charset="0"/>
              </a:rPr>
              <a:t>Get Happy About Documents</a:t>
            </a:r>
          </a:p>
          <a:p>
            <a:pPr>
              <a:spcBef>
                <a:spcPts val="0"/>
              </a:spcBef>
            </a:pPr>
            <a:r>
              <a:rPr lang="en-US" sz="2400" dirty="0">
                <a:latin typeface="Times New Roman" panose="02020603050405020304" pitchFamily="18" charset="0"/>
                <a:cs typeface="Times New Roman" panose="02020603050405020304" pitchFamily="18" charset="0"/>
              </a:rPr>
              <a:t>A Revolution in 1800</a:t>
            </a:r>
          </a:p>
          <a:p>
            <a:pPr>
              <a:spcBef>
                <a:spcPts val="0"/>
              </a:spcBef>
            </a:pPr>
            <a:r>
              <a:rPr lang="en-US" sz="2400" dirty="0">
                <a:latin typeface="Times New Roman" panose="02020603050405020304" pitchFamily="18" charset="0"/>
                <a:cs typeface="Times New Roman" panose="02020603050405020304" pitchFamily="18" charset="0"/>
              </a:rPr>
              <a:t>Political Controversy</a:t>
            </a:r>
          </a:p>
          <a:p>
            <a:pPr marL="0" indent="0">
              <a:spcBef>
                <a:spcPts val="0"/>
              </a:spcBef>
              <a:buNone/>
            </a:pPr>
            <a:endParaRPr lang="en-US" sz="2400" b="1" dirty="0">
              <a:solidFill>
                <a:srgbClr val="C00000"/>
              </a:solidFill>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C00000"/>
                </a:solidFill>
                <a:latin typeface="Times" pitchFamily="2" charset="0"/>
              </a:rPr>
              <a:t>Document Analysis – E, F, G, H</a:t>
            </a:r>
          </a:p>
          <a:p>
            <a:pPr>
              <a:spcBef>
                <a:spcPts val="0"/>
              </a:spcBef>
            </a:pPr>
            <a:r>
              <a:rPr lang="en-US" sz="2400" b="1" dirty="0">
                <a:solidFill>
                  <a:srgbClr val="C00000"/>
                </a:solidFill>
                <a:latin typeface="Times" pitchFamily="2" charset="0"/>
              </a:rPr>
              <a:t>UNIT III TEST – Tuesday 10/31</a:t>
            </a:r>
          </a:p>
        </p:txBody>
      </p:sp>
    </p:spTree>
    <p:extLst>
      <p:ext uri="{BB962C8B-B14F-4D97-AF65-F5344CB8AC3E}">
        <p14:creationId xmlns:p14="http://schemas.microsoft.com/office/powerpoint/2010/main" val="21666146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CBFD-8B32-4103-A100-E7BE0E870B23}"/>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FF0000"/>
                </a:solidFill>
                <a:latin typeface="Garamond" panose="02020404030301010803" pitchFamily="18" charset="0"/>
              </a:rPr>
              <a:t>The Campaign for 1800</a:t>
            </a:r>
          </a:p>
        </p:txBody>
      </p:sp>
      <p:sp>
        <p:nvSpPr>
          <p:cNvPr id="7" name="Content Placeholder 7">
            <a:extLst>
              <a:ext uri="{FF2B5EF4-FFF2-40B4-BE49-F238E27FC236}">
                <a16:creationId xmlns:a16="http://schemas.microsoft.com/office/drawing/2014/main" id="{E798A8AB-5914-4B22-AE07-C56063D928A6}"/>
              </a:ext>
            </a:extLst>
          </p:cNvPr>
          <p:cNvSpPr txBox="1">
            <a:spLocks/>
          </p:cNvSpPr>
          <p:nvPr/>
        </p:nvSpPr>
        <p:spPr>
          <a:xfrm>
            <a:off x="114300" y="5682562"/>
            <a:ext cx="8915400" cy="914399"/>
          </a:xfrm>
          <a:prstGeom prst="rect">
            <a:avLst/>
          </a:prstGeom>
          <a:solidFill>
            <a:srgbClr val="002060"/>
          </a:solidFill>
          <a:ln>
            <a:solidFill>
              <a:srgbClr val="FF0000"/>
            </a:solid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Times" pitchFamily="2" charset="0"/>
              </a:rPr>
              <a:t>Prompt: To what extent did political differences over domestic and foreign affairs shape the government of the United States in the 1790s.</a:t>
            </a:r>
            <a:endParaRPr lang="en-US" sz="2400" dirty="0">
              <a:solidFill>
                <a:schemeClr val="bg1"/>
              </a:solidFill>
              <a:latin typeface="Times" pitchFamily="2" charset="0"/>
              <a:cs typeface="Times New Roman" panose="02020603050405020304" pitchFamily="18" charset="0"/>
            </a:endParaRPr>
          </a:p>
        </p:txBody>
      </p:sp>
      <p:sp>
        <p:nvSpPr>
          <p:cNvPr id="3" name="Rectangle 2">
            <a:extLst>
              <a:ext uri="{FF2B5EF4-FFF2-40B4-BE49-F238E27FC236}">
                <a16:creationId xmlns:a16="http://schemas.microsoft.com/office/drawing/2014/main" id="{CE314096-5A2B-7B41-9AF2-FCD01353C3D0}"/>
              </a:ext>
            </a:extLst>
          </p:cNvPr>
          <p:cNvSpPr/>
          <p:nvPr/>
        </p:nvSpPr>
        <p:spPr>
          <a:xfrm>
            <a:off x="457200" y="1143000"/>
            <a:ext cx="8458200" cy="43434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r>
              <a:rPr lang="en-US" dirty="0">
                <a:solidFill>
                  <a:schemeClr val="tx1"/>
                </a:solidFill>
                <a:latin typeface="Times" pitchFamily="2" charset="0"/>
              </a:rPr>
              <a:t>Americans must choose between following the lead of the Federalists Party under John Adams or making change to the Democrat-Republicans Party under Thomas Jefferson. Construct a campaign ad and weigh in on the election of 1800.</a:t>
            </a:r>
          </a:p>
          <a:p>
            <a:pPr marL="285750" indent="-285750">
              <a:buFont typeface="Arial" panose="020B0604020202020204" pitchFamily="34" charset="0"/>
              <a:buChar char="•"/>
            </a:pPr>
            <a:r>
              <a:rPr lang="en-US" dirty="0">
                <a:solidFill>
                  <a:schemeClr val="tx1"/>
                </a:solidFill>
                <a:latin typeface="Times" pitchFamily="2" charset="0"/>
              </a:rPr>
              <a:t>Campaign slogan – Thesis that responds to the prompt</a:t>
            </a:r>
          </a:p>
          <a:p>
            <a:pPr marL="285750" indent="-285750">
              <a:buFont typeface="Arial" panose="020B0604020202020204" pitchFamily="34" charset="0"/>
              <a:buChar char="•"/>
            </a:pPr>
            <a:r>
              <a:rPr lang="en-US" dirty="0">
                <a:solidFill>
                  <a:schemeClr val="tx1"/>
                </a:solidFill>
                <a:latin typeface="Times" pitchFamily="2" charset="0"/>
              </a:rPr>
              <a:t>Historic Contextualization paragraph – set the time period</a:t>
            </a:r>
          </a:p>
          <a:p>
            <a:pPr marL="285750" indent="-285750">
              <a:buFont typeface="Arial" panose="020B0604020202020204" pitchFamily="34" charset="0"/>
              <a:buChar char="•"/>
            </a:pPr>
            <a:r>
              <a:rPr lang="en-US" dirty="0">
                <a:solidFill>
                  <a:schemeClr val="tx1"/>
                </a:solidFill>
                <a:latin typeface="Times" pitchFamily="2" charset="0"/>
              </a:rPr>
              <a:t>Write four argumentative SHE statements supporting your thesis</a:t>
            </a:r>
          </a:p>
          <a:p>
            <a:pPr marL="285750" indent="-285750">
              <a:buFont typeface="Arial" panose="020B0604020202020204" pitchFamily="34" charset="0"/>
              <a:buChar char="•"/>
            </a:pPr>
            <a:r>
              <a:rPr lang="en-US" dirty="0">
                <a:solidFill>
                  <a:schemeClr val="tx1"/>
                </a:solidFill>
                <a:latin typeface="Times" pitchFamily="2" charset="0"/>
              </a:rPr>
              <a:t>Argue which party is better for the United States at the turn of the century</a:t>
            </a: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solidFill>
                <a:schemeClr val="tx1"/>
              </a:solidFill>
              <a:latin typeface="Times" pitchFamily="2" charset="0"/>
            </a:endParaRPr>
          </a:p>
          <a:p>
            <a:endParaRPr lang="en-US" dirty="0"/>
          </a:p>
        </p:txBody>
      </p:sp>
      <p:pic>
        <p:nvPicPr>
          <p:cNvPr id="10" name="Content Placeholder 9" descr="A person wearing a suit and tie&#10;&#10;Description generated with very high confidence">
            <a:extLst>
              <a:ext uri="{FF2B5EF4-FFF2-40B4-BE49-F238E27FC236}">
                <a16:creationId xmlns:a16="http://schemas.microsoft.com/office/drawing/2014/main" id="{9407B182-244A-4035-BA4B-002431BC805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3429000"/>
            <a:ext cx="2285997" cy="1828800"/>
          </a:xfrm>
          <a:solidFill>
            <a:schemeClr val="bg1"/>
          </a:solidFill>
          <a:ln>
            <a:solidFill>
              <a:srgbClr val="FF0000"/>
            </a:solidFill>
          </a:ln>
        </p:spPr>
      </p:pic>
      <p:pic>
        <p:nvPicPr>
          <p:cNvPr id="9" name="Picture 8">
            <a:extLst>
              <a:ext uri="{FF2B5EF4-FFF2-40B4-BE49-F238E27FC236}">
                <a16:creationId xmlns:a16="http://schemas.microsoft.com/office/drawing/2014/main" id="{E8BA5350-612C-8C41-8064-81A34727D070}"/>
              </a:ext>
            </a:extLst>
          </p:cNvPr>
          <p:cNvPicPr>
            <a:picLocks noChangeAspect="1"/>
          </p:cNvPicPr>
          <p:nvPr/>
        </p:nvPicPr>
        <p:blipFill>
          <a:blip r:embed="rId3"/>
          <a:stretch>
            <a:fillRect/>
          </a:stretch>
        </p:blipFill>
        <p:spPr>
          <a:xfrm>
            <a:off x="5715004" y="3428999"/>
            <a:ext cx="2285995" cy="1828799"/>
          </a:xfrm>
          <a:prstGeom prst="rect">
            <a:avLst/>
          </a:prstGeom>
        </p:spPr>
      </p:pic>
      <p:sp>
        <p:nvSpPr>
          <p:cNvPr id="11" name="Rectangle 10">
            <a:extLst>
              <a:ext uri="{FF2B5EF4-FFF2-40B4-BE49-F238E27FC236}">
                <a16:creationId xmlns:a16="http://schemas.microsoft.com/office/drawing/2014/main" id="{DF4921BA-B199-B44B-BC83-69E307F7C167}"/>
              </a:ext>
            </a:extLst>
          </p:cNvPr>
          <p:cNvSpPr/>
          <p:nvPr/>
        </p:nvSpPr>
        <p:spPr>
          <a:xfrm>
            <a:off x="1676397" y="4974881"/>
            <a:ext cx="2438400" cy="587718"/>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Federalist John Adams</a:t>
            </a:r>
          </a:p>
        </p:txBody>
      </p:sp>
      <p:sp>
        <p:nvSpPr>
          <p:cNvPr id="12" name="Rectangle 11">
            <a:extLst>
              <a:ext uri="{FF2B5EF4-FFF2-40B4-BE49-F238E27FC236}">
                <a16:creationId xmlns:a16="http://schemas.microsoft.com/office/drawing/2014/main" id="{C8181C5E-EDE6-174E-B44B-327A6E27F0C0}"/>
              </a:ext>
            </a:extLst>
          </p:cNvPr>
          <p:cNvSpPr/>
          <p:nvPr/>
        </p:nvSpPr>
        <p:spPr>
          <a:xfrm>
            <a:off x="6248400" y="4972732"/>
            <a:ext cx="2570290" cy="589867"/>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Dem-Republican Thomas Jefferson</a:t>
            </a:r>
          </a:p>
        </p:txBody>
      </p:sp>
    </p:spTree>
    <p:extLst>
      <p:ext uri="{BB962C8B-B14F-4D97-AF65-F5344CB8AC3E}">
        <p14:creationId xmlns:p14="http://schemas.microsoft.com/office/powerpoint/2010/main" val="9837280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A0FA-CF28-5290-743A-2AA98C3FABCD}"/>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Happy about Documents </a:t>
            </a:r>
          </a:p>
        </p:txBody>
      </p:sp>
      <p:sp>
        <p:nvSpPr>
          <p:cNvPr id="3" name="Content Placeholder 2">
            <a:extLst>
              <a:ext uri="{FF2B5EF4-FFF2-40B4-BE49-F238E27FC236}">
                <a16:creationId xmlns:a16="http://schemas.microsoft.com/office/drawing/2014/main" id="{CC9C8FDA-CB97-592A-1EB8-72FF878BFF44}"/>
              </a:ext>
            </a:extLst>
          </p:cNvPr>
          <p:cNvSpPr>
            <a:spLocks noGrp="1"/>
          </p:cNvSpPr>
          <p:nvPr>
            <p:ph idx="1"/>
          </p:nvPr>
        </p:nvSpPr>
        <p:spPr>
          <a:xfrm>
            <a:off x="228600" y="1295400"/>
            <a:ext cx="8686800" cy="48307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For your assigned document construct a HIPP statement that explains the document and demonstrate the relevance of the document in responding to the prompt.</a:t>
            </a:r>
          </a:p>
          <a:p>
            <a:pPr marL="0" indent="0">
              <a:buNone/>
            </a:pPr>
            <a:endParaRPr lang="en-US" sz="2400" dirty="0">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94EBF181-DF67-A386-EE8E-19EF6E678FFD}"/>
              </a:ext>
            </a:extLst>
          </p:cNvPr>
          <p:cNvSpPr/>
          <p:nvPr/>
        </p:nvSpPr>
        <p:spPr>
          <a:xfrm>
            <a:off x="152400" y="2514600"/>
            <a:ext cx="8534400" cy="1714500"/>
          </a:xfrm>
          <a:prstGeom prst="rect">
            <a:avLst/>
          </a:prstGeom>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Explain the issues that created the greatest controversies during the ratification of the United States Constitution (1787–1788) and analyze how those issues continued to divide the nation during the two decades following ratification (1789–1800).</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panose="02020603050405020304" pitchFamily="18" charset="0"/>
              <a:cs typeface="Times" panose="02020603050405020304" pitchFamily="18" charset="0"/>
            </a:endParaRPr>
          </a:p>
        </p:txBody>
      </p:sp>
      <p:pic>
        <p:nvPicPr>
          <p:cNvPr id="6" name="Picture 2" descr="U.S. Constitution Poster: Single Page Full Size – National Archives Store">
            <a:extLst>
              <a:ext uri="{FF2B5EF4-FFF2-40B4-BE49-F238E27FC236}">
                <a16:creationId xmlns:a16="http://schemas.microsoft.com/office/drawing/2014/main" id="{E4B007AD-674E-403D-E8FD-029E60B14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19600"/>
            <a:ext cx="2514600" cy="212963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7" name="Picture 4" descr="James Madison Lesson 1: Madison Was There - CIVICS RENEWAL NETWORK">
            <a:extLst>
              <a:ext uri="{FF2B5EF4-FFF2-40B4-BE49-F238E27FC236}">
                <a16:creationId xmlns:a16="http://schemas.microsoft.com/office/drawing/2014/main" id="{0D31B6B8-ECBD-DE15-EB90-49CF69B85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953000"/>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B0BB880D-311F-6183-533E-24AFABE3E2C2}"/>
              </a:ext>
            </a:extLst>
          </p:cNvPr>
          <p:cNvSpPr/>
          <p:nvPr/>
        </p:nvSpPr>
        <p:spPr>
          <a:xfrm>
            <a:off x="4938200" y="4394982"/>
            <a:ext cx="2895600" cy="1143000"/>
          </a:xfrm>
          <a:prstGeom prst="wedgeRoundRectCallout">
            <a:avLst>
              <a:gd name="adj1" fmla="val -44153"/>
              <a:gd name="adj2" fmla="val 84654"/>
              <a:gd name="adj3" fmla="val 16667"/>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Times" panose="02020603050405020304" pitchFamily="18" charset="0"/>
                <a:cs typeface="Times" panose="02020603050405020304" pitchFamily="18" charset="0"/>
              </a:rPr>
              <a:t>The purpose of the Constitution is to restrict the majority’s ability to harm a minority.</a:t>
            </a:r>
          </a:p>
        </p:txBody>
      </p:sp>
    </p:spTree>
    <p:extLst>
      <p:ext uri="{BB962C8B-B14F-4D97-AF65-F5344CB8AC3E}">
        <p14:creationId xmlns:p14="http://schemas.microsoft.com/office/powerpoint/2010/main" val="7362887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chemeClr val="bg1"/>
          </a:solidFill>
          <a:ln>
            <a:solidFill>
              <a:srgbClr val="002060"/>
            </a:solidFill>
          </a:ln>
        </p:spPr>
        <p:txBody>
          <a:bodyPr>
            <a:normAutofit fontScale="90000"/>
          </a:bodyPr>
          <a:lstStyle/>
          <a:p>
            <a:r>
              <a:rPr lang="en-US" b="1" dirty="0">
                <a:solidFill>
                  <a:srgbClr val="FF0000"/>
                </a:solidFill>
                <a:latin typeface="Garamond" panose="02020404030301010803" pitchFamily="18" charset="0"/>
              </a:rPr>
              <a:t>Contrasting Elections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990600"/>
            <a:ext cx="4267200" cy="4114800"/>
          </a:xfrm>
          <a:ln>
            <a:solidFill>
              <a:srgbClr val="00206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90600"/>
            <a:ext cx="4191000" cy="4114800"/>
          </a:xfrm>
          <a:prstGeom prst="rect">
            <a:avLst/>
          </a:prstGeom>
          <a:ln>
            <a:solidFill>
              <a:srgbClr val="002060"/>
            </a:solidFill>
          </a:ln>
        </p:spPr>
      </p:pic>
      <p:sp>
        <p:nvSpPr>
          <p:cNvPr id="6" name="Rectangle 5"/>
          <p:cNvSpPr/>
          <p:nvPr/>
        </p:nvSpPr>
        <p:spPr>
          <a:xfrm>
            <a:off x="4755614" y="4038600"/>
            <a:ext cx="1981200" cy="10644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Adams (F) 71  Electoral Votes</a:t>
            </a:r>
          </a:p>
        </p:txBody>
      </p:sp>
      <p:sp>
        <p:nvSpPr>
          <p:cNvPr id="7" name="Rectangle 6"/>
          <p:cNvSpPr/>
          <p:nvPr/>
        </p:nvSpPr>
        <p:spPr>
          <a:xfrm>
            <a:off x="6853409" y="4038600"/>
            <a:ext cx="1973855" cy="1064471"/>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Jefferson (D) 69 Electoral Votes</a:t>
            </a:r>
          </a:p>
        </p:txBody>
      </p:sp>
      <p:sp>
        <p:nvSpPr>
          <p:cNvPr id="8" name="Rectangle 7"/>
          <p:cNvSpPr/>
          <p:nvPr/>
        </p:nvSpPr>
        <p:spPr>
          <a:xfrm>
            <a:off x="685800" y="4267200"/>
            <a:ext cx="2803793" cy="8358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Washington (F) 69  Electoral Votes</a:t>
            </a:r>
          </a:p>
        </p:txBody>
      </p:sp>
      <p:sp>
        <p:nvSpPr>
          <p:cNvPr id="9" name="Rectangle 8"/>
          <p:cNvSpPr/>
          <p:nvPr/>
        </p:nvSpPr>
        <p:spPr>
          <a:xfrm>
            <a:off x="304800" y="5257800"/>
            <a:ext cx="8610600" cy="152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Contrast the election results from 1789 to 1796:</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Brief explain why </a:t>
            </a:r>
            <a:r>
              <a:rPr lang="en-US" sz="2000" b="1" u="sng" dirty="0">
                <a:latin typeface="Times New Roman" panose="02020603050405020304" pitchFamily="18" charset="0"/>
                <a:cs typeface="Times New Roman" panose="02020603050405020304" pitchFamily="18" charset="0"/>
              </a:rPr>
              <a:t>division</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has grown in the United States from 1789 to 1796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Brief explain ONE way </a:t>
            </a:r>
            <a:r>
              <a:rPr lang="en-US" sz="2000" b="1" u="sng" dirty="0">
                <a:latin typeface="Times New Roman" panose="02020603050405020304" pitchFamily="18" charset="0"/>
                <a:cs typeface="Times New Roman" panose="02020603050405020304" pitchFamily="18" charset="0"/>
              </a:rPr>
              <a:t>division</a:t>
            </a:r>
            <a:r>
              <a:rPr lang="en-US" sz="2000" dirty="0">
                <a:latin typeface="Times New Roman" panose="02020603050405020304" pitchFamily="18" charset="0"/>
                <a:cs typeface="Times New Roman" panose="02020603050405020304" pitchFamily="18" charset="0"/>
              </a:rPr>
              <a:t> will influence Adam’s presidency from 1797 to 1800.</a:t>
            </a:r>
          </a:p>
        </p:txBody>
      </p:sp>
    </p:spTree>
    <p:extLst>
      <p:ext uri="{BB962C8B-B14F-4D97-AF65-F5344CB8AC3E}">
        <p14:creationId xmlns:p14="http://schemas.microsoft.com/office/powerpoint/2010/main" val="34754953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CBFD-8B32-4103-A100-E7BE0E870B23}"/>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FF0000"/>
                </a:solidFill>
                <a:latin typeface="Garamond" panose="02020404030301010803" pitchFamily="18" charset="0"/>
              </a:rPr>
              <a:t>CCOT</a:t>
            </a:r>
          </a:p>
        </p:txBody>
      </p:sp>
      <p:pic>
        <p:nvPicPr>
          <p:cNvPr id="9" name="Content Placeholder 8" descr="A close up of a map&#10;&#10;Description automatically generated">
            <a:extLst>
              <a:ext uri="{FF2B5EF4-FFF2-40B4-BE49-F238E27FC236}">
                <a16:creationId xmlns:a16="http://schemas.microsoft.com/office/drawing/2014/main" id="{62DAC34A-57D8-41F8-93A9-76B558F0E1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493" y="1856658"/>
            <a:ext cx="3886200" cy="3429000"/>
          </a:xfrm>
          <a:ln>
            <a:solidFill>
              <a:srgbClr val="002060"/>
            </a:solidFill>
          </a:ln>
        </p:spPr>
      </p:pic>
      <p:pic>
        <p:nvPicPr>
          <p:cNvPr id="14" name="Picture 13" descr="A picture containing text, map&#10;&#10;Description automatically generated">
            <a:extLst>
              <a:ext uri="{FF2B5EF4-FFF2-40B4-BE49-F238E27FC236}">
                <a16:creationId xmlns:a16="http://schemas.microsoft.com/office/drawing/2014/main" id="{357A72EA-B767-4314-B818-C1A1261D1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856658"/>
            <a:ext cx="3695700" cy="3429000"/>
          </a:xfrm>
          <a:prstGeom prst="rect">
            <a:avLst/>
          </a:prstGeom>
          <a:ln>
            <a:solidFill>
              <a:srgbClr val="002060"/>
            </a:solidFill>
          </a:ln>
        </p:spPr>
      </p:pic>
      <p:pic>
        <p:nvPicPr>
          <p:cNvPr id="12" name="Picture 11" descr="A group of people posing for the camera&#10;&#10;Description automatically generated">
            <a:extLst>
              <a:ext uri="{FF2B5EF4-FFF2-40B4-BE49-F238E27FC236}">
                <a16:creationId xmlns:a16="http://schemas.microsoft.com/office/drawing/2014/main" id="{752AA8E3-9C01-4EBE-B28A-9C3957537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066800"/>
            <a:ext cx="2875156" cy="1239683"/>
          </a:xfrm>
          <a:prstGeom prst="rect">
            <a:avLst/>
          </a:prstGeom>
        </p:spPr>
      </p:pic>
      <p:sp>
        <p:nvSpPr>
          <p:cNvPr id="15" name="Arrow: Down 14">
            <a:extLst>
              <a:ext uri="{FF2B5EF4-FFF2-40B4-BE49-F238E27FC236}">
                <a16:creationId xmlns:a16="http://schemas.microsoft.com/office/drawing/2014/main" id="{C065CB96-295E-41F6-A61C-476066155005}"/>
              </a:ext>
            </a:extLst>
          </p:cNvPr>
          <p:cNvSpPr/>
          <p:nvPr/>
        </p:nvSpPr>
        <p:spPr>
          <a:xfrm rot="2996377">
            <a:off x="3512337" y="2076168"/>
            <a:ext cx="32208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7C96393-DE19-4D1C-93F5-EB04F843458C}"/>
              </a:ext>
            </a:extLst>
          </p:cNvPr>
          <p:cNvSpPr/>
          <p:nvPr/>
        </p:nvSpPr>
        <p:spPr>
          <a:xfrm rot="18891226">
            <a:off x="6295513" y="2100116"/>
            <a:ext cx="32208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3021A4-9965-43E1-88C2-D9BB2EDC3FBE}"/>
              </a:ext>
            </a:extLst>
          </p:cNvPr>
          <p:cNvSpPr/>
          <p:nvPr/>
        </p:nvSpPr>
        <p:spPr>
          <a:xfrm>
            <a:off x="457200" y="5353702"/>
            <a:ext cx="8534400" cy="15042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solidFill>
                  <a:schemeClr val="bg1"/>
                </a:solidFill>
                <a:latin typeface="Times New Roman" panose="02020603050405020304" pitchFamily="18" charset="0"/>
                <a:cs typeface="Times New Roman" panose="02020603050405020304" pitchFamily="18" charset="0"/>
              </a:rPr>
              <a:t>Explain why Americans shifted their political party preference from 1796 to 1800.</a:t>
            </a:r>
          </a:p>
          <a:p>
            <a:pPr marL="803275"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Include why John Adams won in 1796</a:t>
            </a:r>
          </a:p>
          <a:p>
            <a:pPr marL="803275"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Include why America’s preferred Jefferson in 1800</a:t>
            </a:r>
          </a:p>
        </p:txBody>
      </p:sp>
    </p:spTree>
    <p:extLst>
      <p:ext uri="{BB962C8B-B14F-4D97-AF65-F5344CB8AC3E}">
        <p14:creationId xmlns:p14="http://schemas.microsoft.com/office/powerpoint/2010/main" val="22382986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D839-CA11-4CED-ACD6-CB4A3456B0ED}"/>
              </a:ext>
            </a:extLst>
          </p:cNvPr>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dirty="0">
                <a:solidFill>
                  <a:srgbClr val="FF0000"/>
                </a:solidFill>
                <a:latin typeface="Garamond" panose="02020404030301010803" pitchFamily="18" charset="0"/>
              </a:rPr>
              <a:t>Hamilton’s Political Play</a:t>
            </a:r>
          </a:p>
        </p:txBody>
      </p:sp>
      <p:sp>
        <p:nvSpPr>
          <p:cNvPr id="3" name="Content Placeholder 2">
            <a:extLst>
              <a:ext uri="{FF2B5EF4-FFF2-40B4-BE49-F238E27FC236}">
                <a16:creationId xmlns:a16="http://schemas.microsoft.com/office/drawing/2014/main" id="{5341ECE9-8BB8-47EB-8F04-D1FAAA169F10}"/>
              </a:ext>
            </a:extLst>
          </p:cNvPr>
          <p:cNvSpPr>
            <a:spLocks noGrp="1"/>
          </p:cNvSpPr>
          <p:nvPr>
            <p:ph idx="1"/>
          </p:nvPr>
        </p:nvSpPr>
        <p:spPr>
          <a:xfrm>
            <a:off x="457200" y="1371600"/>
            <a:ext cx="8229600" cy="4754563"/>
          </a:xfrm>
          <a:solidFill>
            <a:schemeClr val="bg1"/>
          </a:solidFill>
        </p:spPr>
        <p:txBody>
          <a:bodyPr>
            <a:normAutofit/>
          </a:bodyPr>
          <a:lstStyle/>
          <a:p>
            <a:r>
              <a:rPr lang="en-US" sz="2400" b="1" dirty="0">
                <a:solidFill>
                  <a:srgbClr val="002060"/>
                </a:solidFill>
                <a:latin typeface="Times New Roman" panose="02020603050405020304" pitchFamily="18" charset="0"/>
                <a:cs typeface="Times New Roman" panose="02020603050405020304" pitchFamily="18" charset="0"/>
              </a:rPr>
              <a:t>Election of 1800 – A Constitutional Crisis </a:t>
            </a:r>
          </a:p>
        </p:txBody>
      </p:sp>
      <p:pic>
        <p:nvPicPr>
          <p:cNvPr id="5" name="Picture 4" descr="A person wearing a suit and tie&#10;&#10;Description generated with very high confidence">
            <a:hlinkClick r:id="rId2"/>
            <a:extLst>
              <a:ext uri="{FF2B5EF4-FFF2-40B4-BE49-F238E27FC236}">
                <a16:creationId xmlns:a16="http://schemas.microsoft.com/office/drawing/2014/main" id="{4291DD93-6E46-481C-83BA-153DA74A4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905000"/>
            <a:ext cx="5638800" cy="3383280"/>
          </a:xfrm>
          <a:prstGeom prst="rect">
            <a:avLst/>
          </a:prstGeom>
        </p:spPr>
      </p:pic>
    </p:spTree>
    <p:extLst>
      <p:ext uri="{BB962C8B-B14F-4D97-AF65-F5344CB8AC3E}">
        <p14:creationId xmlns:p14="http://schemas.microsoft.com/office/powerpoint/2010/main" val="42627681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8C81-9066-EA9C-6A3C-E4396AE6A8F1}"/>
              </a:ext>
            </a:extLst>
          </p:cNvPr>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Election of 1800</a:t>
            </a:r>
          </a:p>
        </p:txBody>
      </p:sp>
      <p:sp>
        <p:nvSpPr>
          <p:cNvPr id="3" name="Content Placeholder 2">
            <a:extLst>
              <a:ext uri="{FF2B5EF4-FFF2-40B4-BE49-F238E27FC236}">
                <a16:creationId xmlns:a16="http://schemas.microsoft.com/office/drawing/2014/main" id="{4CBADC5B-5A06-1815-313A-EE3A310BEEB0}"/>
              </a:ext>
            </a:extLst>
          </p:cNvPr>
          <p:cNvSpPr>
            <a:spLocks noGrp="1"/>
          </p:cNvSpPr>
          <p:nvPr>
            <p:ph idx="1"/>
          </p:nvPr>
        </p:nvSpPr>
        <p:spPr>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The </a:t>
            </a:r>
            <a:r>
              <a:rPr lang="en-US" sz="2400" b="1" u="sng" dirty="0">
                <a:solidFill>
                  <a:srgbClr val="C00000"/>
                </a:solidFill>
                <a:latin typeface="Times" panose="02020603050405020304" pitchFamily="18" charset="0"/>
                <a:cs typeface="Times" panose="02020603050405020304" pitchFamily="18" charset="0"/>
              </a:rPr>
              <a:t>Election of 1800 </a:t>
            </a:r>
            <a:r>
              <a:rPr lang="en-US" sz="2400" dirty="0">
                <a:latin typeface="Times" panose="02020603050405020304" pitchFamily="18" charset="0"/>
                <a:cs typeface="Times" panose="02020603050405020304" pitchFamily="18" charset="0"/>
              </a:rPr>
              <a:t>- </a:t>
            </a:r>
          </a:p>
        </p:txBody>
      </p:sp>
      <p:pic>
        <p:nvPicPr>
          <p:cNvPr id="1026" name="Picture 2" descr="United States presidential election of 1800 | Candidates, Results, &amp; Facts  | Britannica">
            <a:extLst>
              <a:ext uri="{FF2B5EF4-FFF2-40B4-BE49-F238E27FC236}">
                <a16:creationId xmlns:a16="http://schemas.microsoft.com/office/drawing/2014/main" id="{EA3214D6-B821-F3D1-7D9E-F1DC5B21AE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133600"/>
            <a:ext cx="4530725" cy="36576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5CC063-0C4A-5313-17F8-85C735EC9ED9}"/>
              </a:ext>
            </a:extLst>
          </p:cNvPr>
          <p:cNvSpPr/>
          <p:nvPr/>
        </p:nvSpPr>
        <p:spPr>
          <a:xfrm>
            <a:off x="4785360" y="1874043"/>
            <a:ext cx="4114800" cy="86915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Federalist</a:t>
            </a:r>
            <a:r>
              <a:rPr lang="en-US" sz="2400" dirty="0">
                <a:latin typeface="Times" panose="02020603050405020304" pitchFamily="18" charset="0"/>
                <a:cs typeface="Times" panose="02020603050405020304" pitchFamily="18" charset="0"/>
              </a:rPr>
              <a:t> – Adams defeated &amp; lost control of Congress  </a:t>
            </a:r>
          </a:p>
        </p:txBody>
      </p:sp>
      <p:sp>
        <p:nvSpPr>
          <p:cNvPr id="5" name="Rectangle 4">
            <a:extLst>
              <a:ext uri="{FF2B5EF4-FFF2-40B4-BE49-F238E27FC236}">
                <a16:creationId xmlns:a16="http://schemas.microsoft.com/office/drawing/2014/main" id="{EAC7CDE2-BDE9-1D94-C784-62DDA1103B88}"/>
              </a:ext>
            </a:extLst>
          </p:cNvPr>
          <p:cNvSpPr/>
          <p:nvPr/>
        </p:nvSpPr>
        <p:spPr>
          <a:xfrm>
            <a:off x="4781843" y="2994421"/>
            <a:ext cx="4114800" cy="19585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Democrat-Republicans</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Thomas Jefferson: 73 Electoral votes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Aaron Burr: 73 Electoral Votes</a:t>
            </a:r>
          </a:p>
        </p:txBody>
      </p:sp>
      <p:sp>
        <p:nvSpPr>
          <p:cNvPr id="6" name="Rectangle 5">
            <a:extLst>
              <a:ext uri="{FF2B5EF4-FFF2-40B4-BE49-F238E27FC236}">
                <a16:creationId xmlns:a16="http://schemas.microsoft.com/office/drawing/2014/main" id="{387D5689-6D94-456D-19AF-24CB219299E1}"/>
              </a:ext>
            </a:extLst>
          </p:cNvPr>
          <p:cNvSpPr/>
          <p:nvPr/>
        </p:nvSpPr>
        <p:spPr>
          <a:xfrm>
            <a:off x="4224997" y="5145257"/>
            <a:ext cx="4709160" cy="12019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House of Representatives choose the  President (Hamilton sways vote to Jefferson)</a:t>
            </a:r>
          </a:p>
        </p:txBody>
      </p:sp>
    </p:spTree>
    <p:extLst>
      <p:ext uri="{BB962C8B-B14F-4D97-AF65-F5344CB8AC3E}">
        <p14:creationId xmlns:p14="http://schemas.microsoft.com/office/powerpoint/2010/main" val="21744034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Election of 1800</a:t>
            </a:r>
          </a:p>
        </p:txBody>
      </p:sp>
      <p:sp>
        <p:nvSpPr>
          <p:cNvPr id="3" name="Content Placeholder 2"/>
          <p:cNvSpPr>
            <a:spLocks noGrp="1"/>
          </p:cNvSpPr>
          <p:nvPr>
            <p:ph idx="1"/>
          </p:nvPr>
        </p:nvSpPr>
        <p:spPr>
          <a:xfrm>
            <a:off x="228600" y="1219200"/>
            <a:ext cx="8458200" cy="4906963"/>
          </a:xfrm>
          <a:solidFill>
            <a:schemeClr val="bg1"/>
          </a:solidFill>
        </p:spPr>
        <p:txBody>
          <a:bodyPr>
            <a:normAutofit/>
          </a:bodyPr>
          <a:lstStyle/>
          <a:p>
            <a:pPr marL="342900" lvl="1" indent="-342900">
              <a:buFont typeface="Arial" panose="020B0604020202020204" pitchFamily="34" charset="0"/>
              <a:buChar char="•"/>
            </a:pPr>
            <a:r>
              <a:rPr lang="en-US" sz="2400" b="1" i="1" u="sng" dirty="0">
                <a:solidFill>
                  <a:schemeClr val="tx2"/>
                </a:solidFill>
                <a:latin typeface="Times New Roman" panose="02020603050405020304" pitchFamily="18" charset="0"/>
                <a:cs typeface="Times New Roman" panose="02020603050405020304" pitchFamily="18" charset="0"/>
              </a:rPr>
              <a:t>Election of 1800</a:t>
            </a:r>
            <a:r>
              <a:rPr lang="en-US" sz="2400" b="1" dirty="0">
                <a:solidFill>
                  <a:schemeClr val="tx2"/>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(Tie between </a:t>
            </a:r>
            <a:r>
              <a:rPr lang="en-US" sz="2400" i="1" dirty="0">
                <a:solidFill>
                  <a:srgbClr val="FF0000"/>
                </a:solidFill>
                <a:latin typeface="Times New Roman" panose="02020603050405020304" pitchFamily="18" charset="0"/>
                <a:cs typeface="Times New Roman" panose="02020603050405020304" pitchFamily="18" charset="0"/>
              </a:rPr>
              <a:t>Thomas Jefferson </a:t>
            </a:r>
            <a:r>
              <a:rPr lang="en-US" sz="2400" dirty="0">
                <a:latin typeface="Times New Roman" panose="02020603050405020304" pitchFamily="18" charset="0"/>
                <a:cs typeface="Times New Roman" panose="02020603050405020304" pitchFamily="18" charset="0"/>
              </a:rPr>
              <a:t>&amp; </a:t>
            </a:r>
            <a:r>
              <a:rPr lang="en-US" sz="2400" i="1" dirty="0">
                <a:solidFill>
                  <a:srgbClr val="002060"/>
                </a:solidFill>
                <a:latin typeface="Times New Roman" panose="02020603050405020304" pitchFamily="18" charset="0"/>
                <a:cs typeface="Times New Roman" panose="02020603050405020304" pitchFamily="18" charset="0"/>
              </a:rPr>
              <a:t>Aaron Burr</a:t>
            </a:r>
            <a:r>
              <a:rPr lang="en-US" sz="2400" dirty="0">
                <a:latin typeface="Times New Roman" panose="02020603050405020304" pitchFamily="18" charset="0"/>
                <a:cs typeface="Times New Roman" panose="02020603050405020304" pitchFamily="18" charset="0"/>
              </a:rPr>
              <a:t>) – 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presidential election not decided by the Electoral College</a:t>
            </a:r>
          </a:p>
          <a:p>
            <a:pPr marL="342900" lvl="1" indent="-342900">
              <a:buFont typeface="Arial" panose="020B0604020202020204" pitchFamily="34" charset="0"/>
              <a:buChar char="•"/>
            </a:pPr>
            <a:r>
              <a:rPr lang="en-US" sz="2400" b="1" i="1" u="sng" dirty="0">
                <a:solidFill>
                  <a:srgbClr val="FF0000"/>
                </a:solidFill>
                <a:latin typeface="Times New Roman" panose="02020603050405020304" pitchFamily="18" charset="0"/>
                <a:cs typeface="Times New Roman" panose="02020603050405020304" pitchFamily="18" charset="0"/>
              </a:rPr>
              <a:t>Revolution of 1800</a:t>
            </a:r>
            <a:r>
              <a:rPr lang="en-US" sz="2400" dirty="0">
                <a:latin typeface="Times New Roman" panose="02020603050405020304" pitchFamily="18" charset="0"/>
                <a:cs typeface="Times New Roman" panose="02020603050405020304" pitchFamily="18" charset="0"/>
              </a:rPr>
              <a:t> – Peaceful transition of power between political parties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925761"/>
            <a:ext cx="3810000" cy="3429001"/>
          </a:xfrm>
          <a:prstGeom prst="rect">
            <a:avLst/>
          </a:prstGeom>
          <a:ln>
            <a:solidFill>
              <a:schemeClr val="tx1"/>
            </a:solidFill>
          </a:ln>
        </p:spPr>
      </p:pic>
      <p:sp>
        <p:nvSpPr>
          <p:cNvPr id="7" name="Rectangle 6"/>
          <p:cNvSpPr/>
          <p:nvPr/>
        </p:nvSpPr>
        <p:spPr>
          <a:xfrm>
            <a:off x="4343400" y="2514600"/>
            <a:ext cx="4572000" cy="4068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Impact of the Election </a:t>
            </a:r>
          </a:p>
          <a:p>
            <a:pPr marL="285750" indent="-285750">
              <a:buFont typeface="Arial" panose="020B0604020202020204" pitchFamily="34" charset="0"/>
              <a:buChar char="•"/>
            </a:pPr>
            <a:r>
              <a:rPr lang="en-US" sz="2400" i="1" dirty="0">
                <a:solidFill>
                  <a:srgbClr val="FFFF00"/>
                </a:solidFill>
                <a:latin typeface="Times New Roman" panose="02020603050405020304" pitchFamily="18" charset="0"/>
                <a:cs typeface="Times New Roman" panose="02020603050405020304" pitchFamily="18" charset="0"/>
              </a:rPr>
              <a:t>House of Representatives breaks Electoral College tie </a:t>
            </a:r>
            <a:r>
              <a:rPr lang="en-US" sz="2400" dirty="0">
                <a:latin typeface="Times New Roman" panose="02020603050405020304" pitchFamily="18" charset="0"/>
                <a:cs typeface="Times New Roman" panose="02020603050405020304" pitchFamily="18" charset="0"/>
              </a:rPr>
              <a:t>- Jefferson WINS </a:t>
            </a:r>
          </a:p>
          <a:p>
            <a:pPr marL="285750" indent="-28575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12</a:t>
            </a:r>
            <a:r>
              <a:rPr lang="en-US" sz="2400" b="1" u="sng" baseline="30000" dirty="0">
                <a:solidFill>
                  <a:srgbClr val="FFFF00"/>
                </a:solidFill>
                <a:latin typeface="Times New Roman" panose="02020603050405020304" pitchFamily="18" charset="0"/>
                <a:cs typeface="Times New Roman" panose="02020603050405020304" pitchFamily="18" charset="0"/>
              </a:rPr>
              <a:t>th</a:t>
            </a:r>
            <a:r>
              <a:rPr lang="en-US" sz="2400" b="1" u="sng" dirty="0">
                <a:solidFill>
                  <a:srgbClr val="FFFF00"/>
                </a:solidFill>
                <a:latin typeface="Times New Roman" panose="02020603050405020304" pitchFamily="18" charset="0"/>
                <a:cs typeface="Times New Roman" panose="02020603050405020304" pitchFamily="18" charset="0"/>
              </a:rPr>
              <a:t> Amendment</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(President &amp; Vice President run together)</a:t>
            </a:r>
          </a:p>
          <a:p>
            <a:pPr marL="285750" indent="-28575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Revolution of 1800</a:t>
            </a:r>
            <a:r>
              <a:rPr lang="en-US" sz="2400" dirty="0">
                <a:latin typeface="Times New Roman" panose="02020603050405020304" pitchFamily="18" charset="0"/>
                <a:cs typeface="Times New Roman" panose="02020603050405020304" pitchFamily="18" charset="0"/>
              </a:rPr>
              <a:t>: peaceful transition of power between parties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Begins the death of the Federalist Party</a:t>
            </a:r>
          </a:p>
        </p:txBody>
      </p:sp>
    </p:spTree>
    <p:extLst>
      <p:ext uri="{BB962C8B-B14F-4D97-AF65-F5344CB8AC3E}">
        <p14:creationId xmlns:p14="http://schemas.microsoft.com/office/powerpoint/2010/main" val="11232818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A0FA-CF28-5290-743A-2AA98C3FABCD}"/>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Defining a Constitution</a:t>
            </a:r>
          </a:p>
        </p:txBody>
      </p:sp>
      <p:sp>
        <p:nvSpPr>
          <p:cNvPr id="3" name="Content Placeholder 2">
            <a:extLst>
              <a:ext uri="{FF2B5EF4-FFF2-40B4-BE49-F238E27FC236}">
                <a16:creationId xmlns:a16="http://schemas.microsoft.com/office/drawing/2014/main" id="{CC9C8FDA-CB97-592A-1EB8-72FF878BFF44}"/>
              </a:ext>
            </a:extLst>
          </p:cNvPr>
          <p:cNvSpPr>
            <a:spLocks noGrp="1"/>
          </p:cNvSpPr>
          <p:nvPr>
            <p:ph idx="1"/>
          </p:nvPr>
        </p:nvSpPr>
        <p:spPr>
          <a:xfrm>
            <a:off x="304800" y="1295400"/>
            <a:ext cx="8686800" cy="4830763"/>
          </a:xfrm>
          <a:solidFill>
            <a:schemeClr val="bg1"/>
          </a:solidFill>
          <a:ln>
            <a:solidFill>
              <a:srgbClr val="002060"/>
            </a:solidFill>
          </a:ln>
        </p:spPr>
        <p:txBody>
          <a:bodyPr/>
          <a:lstStyle/>
          <a:p>
            <a:pPr marL="0" indent="0">
              <a:buNone/>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Explain the issues that created the greatest controversies during the ratification of the United States Constitution (1787–1788) and analyze how those issues continued to divide the nation during the two decades following ratification (1789–1800).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3074" name="Picture 2" descr="U.S. Constitution Poster: Single Page Full Size – National Archives Store">
            <a:extLst>
              <a:ext uri="{FF2B5EF4-FFF2-40B4-BE49-F238E27FC236}">
                <a16:creationId xmlns:a16="http://schemas.microsoft.com/office/drawing/2014/main" id="{15FBF00B-A204-AAE3-B484-498D4C7A0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19400"/>
            <a:ext cx="3048000" cy="36115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4" descr="James Madison Lesson 1: Madison Was There - CIVICS RENEWAL NETWORK">
            <a:extLst>
              <a:ext uri="{FF2B5EF4-FFF2-40B4-BE49-F238E27FC236}">
                <a16:creationId xmlns:a16="http://schemas.microsoft.com/office/drawing/2014/main" id="{02A08C8C-FED5-BAA9-FC8C-ED896CD9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4"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2F40A8BE-018A-4B3C-D4A1-B297AA6FB004}"/>
              </a:ext>
            </a:extLst>
          </p:cNvPr>
          <p:cNvSpPr/>
          <p:nvPr/>
        </p:nvSpPr>
        <p:spPr>
          <a:xfrm>
            <a:off x="5943600" y="2971800"/>
            <a:ext cx="2895600" cy="1143000"/>
          </a:xfrm>
          <a:prstGeom prst="wedgeRoundRectCallout">
            <a:avLst>
              <a:gd name="adj1" fmla="val -44153"/>
              <a:gd name="adj2" fmla="val 84654"/>
              <a:gd name="adj3" fmla="val 16667"/>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Times" panose="02020603050405020304" pitchFamily="18" charset="0"/>
                <a:cs typeface="Times" panose="02020603050405020304" pitchFamily="18" charset="0"/>
              </a:rPr>
              <a:t>The purpose of the Constitution is to restrict the majority’s ability to harm a minority.</a:t>
            </a:r>
          </a:p>
        </p:txBody>
      </p:sp>
    </p:spTree>
    <p:extLst>
      <p:ext uri="{BB962C8B-B14F-4D97-AF65-F5344CB8AC3E}">
        <p14:creationId xmlns:p14="http://schemas.microsoft.com/office/powerpoint/2010/main" val="340940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90"/>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Imperialism Control of America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990600"/>
            <a:ext cx="8534400" cy="4486656"/>
          </a:xfrm>
          <a:prstGeom prst="rect">
            <a:avLst/>
          </a:prstGeom>
          <a:ln>
            <a:solidFill>
              <a:schemeClr val="tx2"/>
            </a:solidFill>
          </a:ln>
        </p:spPr>
      </p:pic>
      <p:sp>
        <p:nvSpPr>
          <p:cNvPr id="5" name="Rectangle 4"/>
          <p:cNvSpPr/>
          <p:nvPr/>
        </p:nvSpPr>
        <p:spPr>
          <a:xfrm>
            <a:off x="457200" y="5609304"/>
            <a:ext cx="8534400" cy="1096296"/>
          </a:xfrm>
          <a:prstGeom prst="rect">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Times New Roman" panose="02020603050405020304" pitchFamily="18" charset="0"/>
                <a:cs typeface="Times New Roman" panose="02020603050405020304" pitchFamily="18" charset="0"/>
              </a:rPr>
              <a:t>How will the change in control of America from 1754 to 1763 cause a rift in colonial relations between Americans and their English mother?</a:t>
            </a:r>
          </a:p>
        </p:txBody>
      </p:sp>
    </p:spTree>
    <p:extLst>
      <p:ext uri="{BB962C8B-B14F-4D97-AF65-F5344CB8AC3E}">
        <p14:creationId xmlns:p14="http://schemas.microsoft.com/office/powerpoint/2010/main" val="31109473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chemeClr val="accent1"/>
            </a:solidFill>
          </a:ln>
        </p:spPr>
        <p:txBody>
          <a:bodyPr/>
          <a:lstStyle/>
          <a:p>
            <a:r>
              <a:rPr lang="en-US" b="1" dirty="0">
                <a:solidFill>
                  <a:srgbClr val="FF0000"/>
                </a:solidFill>
                <a:latin typeface="Garamond" panose="02020404030301010803" pitchFamily="18" charset="0"/>
              </a:rPr>
              <a:t>Constitutional Government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101" y="1371600"/>
            <a:ext cx="1809750" cy="2124075"/>
          </a:xfrm>
          <a:ln>
            <a:solidFill>
              <a:schemeClr val="accent1"/>
            </a:solidFill>
          </a:ln>
        </p:spPr>
      </p:pic>
      <p:sp>
        <p:nvSpPr>
          <p:cNvPr id="5" name="AutoShape 2" descr="Image result for President Adams"/>
          <p:cNvSpPr>
            <a:spLocks noChangeAspect="1" noChangeArrowheads="1"/>
          </p:cNvSpPr>
          <p:nvPr/>
        </p:nvSpPr>
        <p:spPr bwMode="auto">
          <a:xfrm>
            <a:off x="63500" y="-838200"/>
            <a:ext cx="13430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447100" y="3800475"/>
            <a:ext cx="1809751" cy="2066925"/>
          </a:xfrm>
          <a:prstGeom prst="rect">
            <a:avLst/>
          </a:prstGeom>
          <a:ln>
            <a:solidFill>
              <a:schemeClr val="accent1"/>
            </a:solidFill>
          </a:ln>
        </p:spPr>
      </p:pic>
      <p:sp>
        <p:nvSpPr>
          <p:cNvPr id="7" name="Rectangle 6"/>
          <p:cNvSpPr/>
          <p:nvPr/>
        </p:nvSpPr>
        <p:spPr>
          <a:xfrm>
            <a:off x="2514600" y="1600200"/>
            <a:ext cx="6477000" cy="3962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Federalists Developed the United States</a:t>
            </a:r>
          </a:p>
          <a:p>
            <a:pPr marL="457200" indent="-457200">
              <a:buAutoNum type="arabicPeriod"/>
            </a:pPr>
            <a:r>
              <a:rPr lang="en-US" sz="2400" dirty="0">
                <a:solidFill>
                  <a:schemeClr val="bg1"/>
                </a:solidFill>
                <a:latin typeface="Times New Roman" panose="02020603050405020304" pitchFamily="18" charset="0"/>
                <a:cs typeface="Times New Roman" panose="02020603050405020304" pitchFamily="18" charset="0"/>
              </a:rPr>
              <a:t>Demonstrate how the Federalists’ president maintained and developed the United States through one of the following:</a:t>
            </a:r>
          </a:p>
          <a:p>
            <a:pPr marL="800100" lvl="1"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Developing a national economy</a:t>
            </a:r>
          </a:p>
          <a:p>
            <a:pPr marL="800100" lvl="1"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Maintaining the </a:t>
            </a:r>
            <a:r>
              <a:rPr lang="en-US" sz="2400" dirty="0" err="1">
                <a:solidFill>
                  <a:schemeClr val="bg1"/>
                </a:solidFill>
                <a:latin typeface="Times New Roman" panose="02020603050405020304" pitchFamily="18" charset="0"/>
                <a:cs typeface="Times New Roman" panose="02020603050405020304" pitchFamily="18" charset="0"/>
              </a:rPr>
              <a:t>madisonian</a:t>
            </a:r>
            <a:r>
              <a:rPr lang="en-US" sz="2400" dirty="0">
                <a:solidFill>
                  <a:schemeClr val="bg1"/>
                </a:solidFill>
                <a:latin typeface="Times New Roman" panose="02020603050405020304" pitchFamily="18" charset="0"/>
                <a:cs typeface="Times New Roman" panose="02020603050405020304" pitchFamily="18" charset="0"/>
              </a:rPr>
              <a:t> model of government </a:t>
            </a:r>
          </a:p>
          <a:p>
            <a:pPr marL="800100" lvl="1"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Protecting the national security of the U.S.</a:t>
            </a:r>
          </a:p>
          <a:p>
            <a:pPr marL="0" lvl="1"/>
            <a:r>
              <a:rPr lang="en-US" sz="2400" dirty="0">
                <a:solidFill>
                  <a:schemeClr val="bg1"/>
                </a:solidFill>
                <a:latin typeface="Times New Roman" panose="02020603050405020304" pitchFamily="18" charset="0"/>
                <a:cs typeface="Times New Roman" panose="02020603050405020304" pitchFamily="18" charset="0"/>
              </a:rPr>
              <a:t>In your answer you must demonstrate connections between three to five facts</a:t>
            </a:r>
          </a:p>
        </p:txBody>
      </p:sp>
    </p:spTree>
    <p:extLst>
      <p:ext uri="{BB962C8B-B14F-4D97-AF65-F5344CB8AC3E}">
        <p14:creationId xmlns:p14="http://schemas.microsoft.com/office/powerpoint/2010/main" val="3680028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b="1" dirty="0">
                <a:solidFill>
                  <a:srgbClr val="FF0000"/>
                </a:solidFill>
                <a:latin typeface="Garamond" panose="02020404030301010803" pitchFamily="18" charset="0"/>
              </a:rPr>
              <a:t>Fall of the Federalists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3505200" cy="5334000"/>
          </a:xfrm>
        </p:spPr>
      </p:pic>
      <p:sp>
        <p:nvSpPr>
          <p:cNvPr id="5" name="Rectangle 4"/>
          <p:cNvSpPr/>
          <p:nvPr/>
        </p:nvSpPr>
        <p:spPr>
          <a:xfrm>
            <a:off x="3810000" y="1524000"/>
            <a:ext cx="5105400" cy="2133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1. Why did America reject the Federalist Party in the Election of 1800s after leading the successful development of a nation? (Be sure to include historic facts to support your conclusions)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810000"/>
            <a:ext cx="2552700" cy="1924050"/>
          </a:xfrm>
          <a:prstGeom prst="rect">
            <a:avLst/>
          </a:prstGeom>
        </p:spPr>
      </p:pic>
      <p:sp>
        <p:nvSpPr>
          <p:cNvPr id="7" name="Rectangle 6"/>
          <p:cNvSpPr/>
          <p:nvPr/>
        </p:nvSpPr>
        <p:spPr>
          <a:xfrm>
            <a:off x="6362700" y="3810000"/>
            <a:ext cx="25527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I am the forgotten revolutionist!!!!!</a:t>
            </a:r>
          </a:p>
        </p:txBody>
      </p:sp>
    </p:spTree>
    <p:extLst>
      <p:ext uri="{BB962C8B-B14F-4D97-AF65-F5344CB8AC3E}">
        <p14:creationId xmlns:p14="http://schemas.microsoft.com/office/powerpoint/2010/main" val="5048154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FF000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the new republic, formed by the United States Constitution, demonstrate a continued argument over the ideas of proper government?</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r>
              <a:rPr lang="en-US" sz="2000" dirty="0">
                <a:latin typeface="Times New Roman" panose="02020603050405020304" pitchFamily="18" charset="0"/>
                <a:cs typeface="Times New Roman" panose="02020603050405020304" pitchFamily="18" charset="0"/>
              </a:rPr>
              <a:t>Evaluate how effective the Federalist were in instituting our republic and developing a new nation</a:t>
            </a:r>
          </a:p>
          <a:p>
            <a:pPr lvl="0"/>
            <a:r>
              <a:rPr lang="en-US" sz="2000" dirty="0">
                <a:latin typeface="Times New Roman" panose="02020603050405020304" pitchFamily="18" charset="0"/>
                <a:cs typeface="Times New Roman" panose="02020603050405020304" pitchFamily="18" charset="0"/>
              </a:rPr>
              <a:t>Decipher factors that contributed to the Revolution of 1800</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400" dirty="0">
                <a:latin typeface="Times New Roman" panose="02020603050405020304" pitchFamily="18" charset="0"/>
                <a:cs typeface="Times New Roman" panose="02020603050405020304" pitchFamily="18" charset="0"/>
              </a:rPr>
              <a:t>SAQ in Unit III</a:t>
            </a:r>
          </a:p>
          <a:p>
            <a:pPr>
              <a:spcBef>
                <a:spcPts val="0"/>
              </a:spcBef>
            </a:pPr>
            <a:r>
              <a:rPr lang="en-US" sz="2400" dirty="0">
                <a:latin typeface="Times New Roman" panose="02020603050405020304" pitchFamily="18" charset="0"/>
                <a:cs typeface="Times New Roman" panose="02020603050405020304" pitchFamily="18" charset="0"/>
              </a:rPr>
              <a:t>Adams Last Shot at Jefferson</a:t>
            </a:r>
          </a:p>
          <a:p>
            <a:pPr>
              <a:spcBef>
                <a:spcPts val="0"/>
              </a:spcBef>
            </a:pPr>
            <a:r>
              <a:rPr lang="en-US" sz="2400" dirty="0">
                <a:latin typeface="Times New Roman" panose="02020603050405020304" pitchFamily="18" charset="0"/>
                <a:cs typeface="Times New Roman" panose="02020603050405020304" pitchFamily="18" charset="0"/>
              </a:rPr>
              <a:t>Political Controversy</a:t>
            </a:r>
          </a:p>
          <a:p>
            <a:pPr marL="0" indent="0">
              <a:spcBef>
                <a:spcPts val="0"/>
              </a:spcBef>
              <a:buNone/>
            </a:pPr>
            <a:endParaRPr lang="en-US" sz="2400" b="1" dirty="0">
              <a:solidFill>
                <a:srgbClr val="C00000"/>
              </a:solidFill>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C00000"/>
                </a:solidFill>
                <a:latin typeface="Times" pitchFamily="2" charset="0"/>
              </a:rPr>
              <a:t>Progress Check</a:t>
            </a:r>
          </a:p>
          <a:p>
            <a:pPr>
              <a:spcBef>
                <a:spcPts val="0"/>
              </a:spcBef>
            </a:pPr>
            <a:r>
              <a:rPr lang="en-US" sz="2400" b="1" dirty="0">
                <a:solidFill>
                  <a:srgbClr val="C00000"/>
                </a:solidFill>
                <a:latin typeface="Times" pitchFamily="2" charset="0"/>
              </a:rPr>
              <a:t>UNIT III TEST – Tuesday 10/31</a:t>
            </a:r>
          </a:p>
        </p:txBody>
      </p:sp>
    </p:spTree>
    <p:extLst>
      <p:ext uri="{BB962C8B-B14F-4D97-AF65-F5344CB8AC3E}">
        <p14:creationId xmlns:p14="http://schemas.microsoft.com/office/powerpoint/2010/main" val="13326892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A0FA-CF28-5290-743A-2AA98C3FABCD}"/>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Defining a Constitution</a:t>
            </a:r>
          </a:p>
        </p:txBody>
      </p:sp>
      <p:sp>
        <p:nvSpPr>
          <p:cNvPr id="3" name="Content Placeholder 2">
            <a:extLst>
              <a:ext uri="{FF2B5EF4-FFF2-40B4-BE49-F238E27FC236}">
                <a16:creationId xmlns:a16="http://schemas.microsoft.com/office/drawing/2014/main" id="{CC9C8FDA-CB97-592A-1EB8-72FF878BFF44}"/>
              </a:ext>
            </a:extLst>
          </p:cNvPr>
          <p:cNvSpPr>
            <a:spLocks noGrp="1"/>
          </p:cNvSpPr>
          <p:nvPr>
            <p:ph idx="1"/>
          </p:nvPr>
        </p:nvSpPr>
        <p:spPr>
          <a:xfrm>
            <a:off x="304800" y="1295400"/>
            <a:ext cx="8686800" cy="4830763"/>
          </a:xfrm>
          <a:solidFill>
            <a:schemeClr val="bg1"/>
          </a:solidFill>
          <a:ln>
            <a:solidFill>
              <a:srgbClr val="002060"/>
            </a:solidFill>
          </a:ln>
        </p:spPr>
        <p:txBody>
          <a:bodyPr>
            <a:normAutofit/>
          </a:bodyPr>
          <a:lstStyle/>
          <a:p>
            <a:pPr marL="514350" indent="-514350">
              <a:buFont typeface="+mj-lt"/>
              <a:buAutoNum type="alphaUcPeriod"/>
            </a:pPr>
            <a:r>
              <a:rPr lang="en-US" sz="2800" dirty="0">
                <a:latin typeface="Times" panose="02020603050405020304" pitchFamily="18" charset="0"/>
                <a:cs typeface="Times" panose="02020603050405020304" pitchFamily="18" charset="0"/>
              </a:rPr>
              <a:t>Describe a significant event that assisted in defining the authority granted to the federal government by the Constitution during the period from 1789 to 1800.</a:t>
            </a:r>
          </a:p>
          <a:p>
            <a:pPr marL="514350" indent="-514350">
              <a:buFont typeface="+mj-lt"/>
              <a:buAutoNum type="alphaUcPeriod"/>
            </a:pPr>
            <a:r>
              <a:rPr lang="en-US" sz="2800" dirty="0">
                <a:latin typeface="Times" panose="02020603050405020304" pitchFamily="18" charset="0"/>
                <a:cs typeface="Times" panose="02020603050405020304" pitchFamily="18" charset="0"/>
              </a:rPr>
              <a:t>Explain how the Federalist Era from 1789 to 1800 resolved an issue of the critical period from 1781 to 1789.</a:t>
            </a:r>
          </a:p>
          <a:p>
            <a:pPr marL="514350" indent="-514350">
              <a:buFont typeface="+mj-lt"/>
              <a:buAutoNum type="alphaUcPeriod"/>
            </a:pPr>
            <a:r>
              <a:rPr lang="en-US" sz="2800" dirty="0">
                <a:latin typeface="Times" panose="02020603050405020304" pitchFamily="18" charset="0"/>
                <a:cs typeface="Times" panose="02020603050405020304" pitchFamily="18" charset="0"/>
              </a:rPr>
              <a:t>Explain how the Federalist Era promoted growing division in the United States from 1789 to 1800 </a:t>
            </a:r>
          </a:p>
          <a:p>
            <a:pPr marL="514350" indent="-514350">
              <a:buFont typeface="+mj-lt"/>
              <a:buAutoNum type="alphaUcPeriod"/>
            </a:pPr>
            <a:endParaRPr lang="en-US" sz="2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210137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BE56-E35D-CE70-936B-36309A8A5E66}"/>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Midnight Federalists </a:t>
            </a:r>
          </a:p>
        </p:txBody>
      </p:sp>
      <p:sp>
        <p:nvSpPr>
          <p:cNvPr id="3" name="Content Placeholder 2">
            <a:extLst>
              <a:ext uri="{FF2B5EF4-FFF2-40B4-BE49-F238E27FC236}">
                <a16:creationId xmlns:a16="http://schemas.microsoft.com/office/drawing/2014/main" id="{41C6BC6C-18EF-1923-C205-970BB7DEDD33}"/>
              </a:ext>
            </a:extLst>
          </p:cNvPr>
          <p:cNvSpPr>
            <a:spLocks noGrp="1"/>
          </p:cNvSpPr>
          <p:nvPr>
            <p:ph idx="1"/>
          </p:nvPr>
        </p:nvSpPr>
        <p:spPr>
          <a:xfrm>
            <a:off x="479474" y="3124200"/>
            <a:ext cx="8229600" cy="3306763"/>
          </a:xfrm>
          <a:solidFill>
            <a:schemeClr val="bg1"/>
          </a:solidFill>
        </p:spPr>
        <p:txBody>
          <a:bodyPr>
            <a:normAutofit/>
          </a:bodyPr>
          <a:lstStyle/>
          <a:p>
            <a:r>
              <a:rPr lang="en-US" sz="2400" b="1" u="sng" dirty="0">
                <a:solidFill>
                  <a:srgbClr val="C00000"/>
                </a:solidFill>
                <a:latin typeface="Times" panose="02020603050405020304" pitchFamily="18" charset="0"/>
                <a:cs typeface="Times" panose="02020603050405020304" pitchFamily="18" charset="0"/>
              </a:rPr>
              <a:t>Judiciary Act of 1801</a:t>
            </a:r>
            <a:r>
              <a:rPr lang="en-US" sz="2400" dirty="0">
                <a:latin typeface="Times" panose="02020603050405020304" pitchFamily="18" charset="0"/>
                <a:cs typeface="Times" panose="02020603050405020304" pitchFamily="18" charset="0"/>
              </a:rPr>
              <a:t>: expand the federal courts by creating 16 circuit courts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24183EDE-5B62-53AC-352D-4E4BF284CC5E}"/>
              </a:ext>
            </a:extLst>
          </p:cNvPr>
          <p:cNvSpPr/>
          <p:nvPr/>
        </p:nvSpPr>
        <p:spPr>
          <a:xfrm>
            <a:off x="457200" y="1143000"/>
            <a:ext cx="8229600" cy="1676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It is every point of view of such primary importance to carry the laws into prompt and faithful execution, and to render the part of administration of justice which the Constitution and laws devolve on the federal courts as convenient to the people as may consist with their present circumstance.” </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John Adams, 1800 </a:t>
            </a:r>
          </a:p>
        </p:txBody>
      </p:sp>
      <p:sp>
        <p:nvSpPr>
          <p:cNvPr id="5" name="Rectangle 4">
            <a:extLst>
              <a:ext uri="{FF2B5EF4-FFF2-40B4-BE49-F238E27FC236}">
                <a16:creationId xmlns:a16="http://schemas.microsoft.com/office/drawing/2014/main" id="{E427AB1C-9875-0987-54DB-BCA21B9DD04F}"/>
              </a:ext>
            </a:extLst>
          </p:cNvPr>
          <p:cNvSpPr/>
          <p:nvPr/>
        </p:nvSpPr>
        <p:spPr>
          <a:xfrm>
            <a:off x="304800" y="3977481"/>
            <a:ext cx="4648200" cy="167640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John Adams appoints federalist judges </a:t>
            </a:r>
            <a:r>
              <a:rPr lang="en-US" sz="2400" dirty="0">
                <a:solidFill>
                  <a:srgbClr val="FFFF00"/>
                </a:solidFill>
                <a:latin typeface="Times" panose="02020603050405020304" pitchFamily="18" charset="0"/>
                <a:cs typeface="Times" panose="02020603050405020304" pitchFamily="18" charset="0"/>
              </a:rPr>
              <a:t>(</a:t>
            </a:r>
            <a:r>
              <a:rPr lang="en-US" sz="2400" b="1" u="sng" dirty="0">
                <a:solidFill>
                  <a:srgbClr val="FFFF00"/>
                </a:solidFill>
                <a:latin typeface="Times" panose="02020603050405020304" pitchFamily="18" charset="0"/>
                <a:cs typeface="Times" panose="02020603050405020304" pitchFamily="18" charset="0"/>
              </a:rPr>
              <a:t>Midnight Judges)</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Loose constructionist view </a:t>
            </a:r>
            <a:r>
              <a:rPr lang="en-US" sz="2400" dirty="0">
                <a:solidFill>
                  <a:schemeClr val="bg1"/>
                </a:solidFill>
                <a:latin typeface="Times" panose="02020603050405020304" pitchFamily="18" charset="0"/>
                <a:cs typeface="Times" panose="02020603050405020304" pitchFamily="18" charset="0"/>
              </a:rPr>
              <a:t>dominates the court</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1026" name="Picture 2" descr="Midnight Judges, Judiciary Act 1801, Summary, Facts, Significance, APUSH">
            <a:extLst>
              <a:ext uri="{FF2B5EF4-FFF2-40B4-BE49-F238E27FC236}">
                <a16:creationId xmlns:a16="http://schemas.microsoft.com/office/drawing/2014/main" id="{FC4103BC-8250-DC90-0BB3-737908AB5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948" y="3810000"/>
            <a:ext cx="2022231"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0CE57DDE-E819-557E-1C27-A67D3BBD812A}"/>
              </a:ext>
            </a:extLst>
          </p:cNvPr>
          <p:cNvSpPr/>
          <p:nvPr/>
        </p:nvSpPr>
        <p:spPr>
          <a:xfrm>
            <a:off x="6629400" y="3614652"/>
            <a:ext cx="2438400" cy="1185948"/>
          </a:xfrm>
          <a:prstGeom prst="wedgeEllipseCallout">
            <a:avLst>
              <a:gd name="adj1" fmla="val -60302"/>
              <a:gd name="adj2" fmla="val 87731"/>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Expanding federal power in the age Dem. Reps.</a:t>
            </a:r>
          </a:p>
        </p:txBody>
      </p:sp>
    </p:spTree>
    <p:extLst>
      <p:ext uri="{BB962C8B-B14F-4D97-AF65-F5344CB8AC3E}">
        <p14:creationId xmlns:p14="http://schemas.microsoft.com/office/powerpoint/2010/main" val="28284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BE56-E35D-CE70-936B-36309A8A5E66}"/>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Marshalling the Power of Constitution</a:t>
            </a:r>
          </a:p>
        </p:txBody>
      </p:sp>
      <p:sp>
        <p:nvSpPr>
          <p:cNvPr id="3" name="Content Placeholder 2">
            <a:extLst>
              <a:ext uri="{FF2B5EF4-FFF2-40B4-BE49-F238E27FC236}">
                <a16:creationId xmlns:a16="http://schemas.microsoft.com/office/drawing/2014/main" id="{41C6BC6C-18EF-1923-C205-970BB7DEDD33}"/>
              </a:ext>
            </a:extLst>
          </p:cNvPr>
          <p:cNvSpPr>
            <a:spLocks noGrp="1"/>
          </p:cNvSpPr>
          <p:nvPr>
            <p:ph idx="1"/>
          </p:nvPr>
        </p:nvSpPr>
        <p:spPr>
          <a:xfrm>
            <a:off x="442062" y="1295400"/>
            <a:ext cx="8229600" cy="4775149"/>
          </a:xfrm>
          <a:solidFill>
            <a:schemeClr val="bg1"/>
          </a:solidFill>
        </p:spPr>
        <p:txBody>
          <a:bodyPr>
            <a:normAutofit/>
          </a:bodyPr>
          <a:lstStyle/>
          <a:p>
            <a:r>
              <a:rPr lang="en-US" sz="2400" b="1" dirty="0">
                <a:solidFill>
                  <a:srgbClr val="002060"/>
                </a:solidFill>
                <a:latin typeface="Times New Roman" panose="02020603050405020304" pitchFamily="18" charset="0"/>
                <a:cs typeface="Times New Roman" panose="02020603050405020304" pitchFamily="18" charset="0"/>
              </a:rPr>
              <a:t>Marbury v. Madison 1803: </a:t>
            </a:r>
            <a:r>
              <a:rPr lang="en-US" sz="2400" b="1" i="1" u="sng" dirty="0">
                <a:solidFill>
                  <a:srgbClr val="C00000"/>
                </a:solidFill>
                <a:latin typeface="Times New Roman" panose="02020603050405020304" pitchFamily="18" charset="0"/>
                <a:cs typeface="Times New Roman" panose="02020603050405020304" pitchFamily="18" charset="0"/>
              </a:rPr>
              <a:t>Judicial Review </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US Supreme Court can declare laws unconstitutional (</a:t>
            </a:r>
            <a:r>
              <a:rPr lang="en-US" sz="2400" b="1" i="1" dirty="0">
                <a:solidFill>
                  <a:srgbClr val="002060"/>
                </a:solidFill>
                <a:latin typeface="Times New Roman" panose="02020603050405020304" pitchFamily="18" charset="0"/>
                <a:cs typeface="Times New Roman" panose="02020603050405020304" pitchFamily="18" charset="0"/>
              </a:rPr>
              <a:t>nullify a law</a:t>
            </a:r>
            <a:r>
              <a:rPr lang="en-US" sz="2400" dirty="0">
                <a:solidFill>
                  <a:schemeClr val="tx1"/>
                </a:solidFill>
                <a:latin typeface="Times New Roman" panose="02020603050405020304" pitchFamily="18" charset="0"/>
                <a:cs typeface="Times New Roman" panose="02020603050405020304" pitchFamily="18" charset="0"/>
              </a:rPr>
              <a:t>)</a:t>
            </a:r>
          </a:p>
          <a:p>
            <a:pPr lvl="1"/>
            <a:r>
              <a:rPr lang="en-US" sz="2400" b="1" i="1" u="sng" dirty="0">
                <a:solidFill>
                  <a:srgbClr val="C00000"/>
                </a:solidFill>
                <a:latin typeface="Times New Roman" panose="02020603050405020304" pitchFamily="18" charset="0"/>
                <a:cs typeface="Times New Roman" panose="02020603050405020304" pitchFamily="18" charset="0"/>
              </a:rPr>
              <a:t>Loose Constructionism </a:t>
            </a:r>
            <a:r>
              <a:rPr lang="en-US" sz="2400" i="1" dirty="0">
                <a:solidFill>
                  <a:srgbClr val="002060"/>
                </a:solidFill>
                <a:latin typeface="Times New Roman" panose="02020603050405020304" pitchFamily="18" charset="0"/>
                <a:cs typeface="Times New Roman" panose="02020603050405020304" pitchFamily="18" charset="0"/>
              </a:rPr>
              <a:t>(new power added to the Supreme Court)</a:t>
            </a:r>
            <a:endParaRPr lang="en-US" sz="24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3D4B3C46-7419-1D18-B74F-31E094544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81485"/>
            <a:ext cx="1830705" cy="2481115"/>
          </a:xfrm>
          <a:prstGeom prst="rect">
            <a:avLst/>
          </a:prstGeom>
        </p:spPr>
      </p:pic>
      <p:sp>
        <p:nvSpPr>
          <p:cNvPr id="5" name="Rectangle 4">
            <a:extLst>
              <a:ext uri="{FF2B5EF4-FFF2-40B4-BE49-F238E27FC236}">
                <a16:creationId xmlns:a16="http://schemas.microsoft.com/office/drawing/2014/main" id="{C803F25A-6FB3-1E3B-0D41-992094B6B846}"/>
              </a:ext>
            </a:extLst>
          </p:cNvPr>
          <p:cNvSpPr/>
          <p:nvPr/>
        </p:nvSpPr>
        <p:spPr>
          <a:xfrm>
            <a:off x="2590800" y="2987017"/>
            <a:ext cx="5181600" cy="120398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“It is emphatically the province and duty of the judicial department to say what the law is”</a:t>
            </a:r>
          </a:p>
          <a:p>
            <a:r>
              <a:rPr lang="en-US" sz="2000" dirty="0">
                <a:solidFill>
                  <a:schemeClr val="bg1"/>
                </a:solidFill>
                <a:latin typeface="Times New Roman" panose="02020603050405020304" pitchFamily="18" charset="0"/>
                <a:cs typeface="Times New Roman" panose="02020603050405020304" pitchFamily="18" charset="0"/>
              </a:rPr>
              <a:t> – </a:t>
            </a:r>
            <a:r>
              <a:rPr lang="en-US" sz="2000" b="1" i="1" dirty="0">
                <a:solidFill>
                  <a:schemeClr val="bg1"/>
                </a:solidFill>
                <a:latin typeface="Times New Roman" panose="02020603050405020304" pitchFamily="18" charset="0"/>
                <a:cs typeface="Times New Roman" panose="02020603050405020304" pitchFamily="18" charset="0"/>
              </a:rPr>
              <a:t>Marbury v. Madison 1803</a:t>
            </a:r>
          </a:p>
        </p:txBody>
      </p:sp>
      <p:pic>
        <p:nvPicPr>
          <p:cNvPr id="6" name="Picture 5">
            <a:extLst>
              <a:ext uri="{FF2B5EF4-FFF2-40B4-BE49-F238E27FC236}">
                <a16:creationId xmlns:a16="http://schemas.microsoft.com/office/drawing/2014/main" id="{9FF27E52-F44D-4F50-4781-F6A1FB6D8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068762"/>
            <a:ext cx="3454893" cy="2408237"/>
          </a:xfrm>
          <a:prstGeom prst="rect">
            <a:avLst/>
          </a:prstGeom>
          <a:ln>
            <a:solidFill>
              <a:srgbClr val="FF0000"/>
            </a:solidFill>
          </a:ln>
        </p:spPr>
      </p:pic>
      <p:sp>
        <p:nvSpPr>
          <p:cNvPr id="7" name="Rectangle 6">
            <a:extLst>
              <a:ext uri="{FF2B5EF4-FFF2-40B4-BE49-F238E27FC236}">
                <a16:creationId xmlns:a16="http://schemas.microsoft.com/office/drawing/2014/main" id="{F5574F02-A201-5BB5-5486-27B487355CFB}"/>
              </a:ext>
            </a:extLst>
          </p:cNvPr>
          <p:cNvSpPr/>
          <p:nvPr/>
        </p:nvSpPr>
        <p:spPr>
          <a:xfrm>
            <a:off x="230505" y="5657067"/>
            <a:ext cx="5334000" cy="819931"/>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Marshall precedents (decisions) expand federal power</a:t>
            </a:r>
          </a:p>
        </p:txBody>
      </p:sp>
    </p:spTree>
    <p:extLst>
      <p:ext uri="{BB962C8B-B14F-4D97-AF65-F5344CB8AC3E}">
        <p14:creationId xmlns:p14="http://schemas.microsoft.com/office/powerpoint/2010/main" val="411040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A0FA-CF28-5290-743A-2AA98C3FABCD}"/>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b="1" dirty="0">
                <a:solidFill>
                  <a:srgbClr val="FF0000"/>
                </a:solidFill>
                <a:latin typeface="Baskerville Old Face" panose="02020602080505020303" pitchFamily="18" charset="0"/>
              </a:rPr>
              <a:t>Defining a Constitution</a:t>
            </a:r>
          </a:p>
        </p:txBody>
      </p:sp>
      <p:sp>
        <p:nvSpPr>
          <p:cNvPr id="3" name="Content Placeholder 2">
            <a:extLst>
              <a:ext uri="{FF2B5EF4-FFF2-40B4-BE49-F238E27FC236}">
                <a16:creationId xmlns:a16="http://schemas.microsoft.com/office/drawing/2014/main" id="{CC9C8FDA-CB97-592A-1EB8-72FF878BFF44}"/>
              </a:ext>
            </a:extLst>
          </p:cNvPr>
          <p:cNvSpPr>
            <a:spLocks noGrp="1"/>
          </p:cNvSpPr>
          <p:nvPr>
            <p:ph idx="1"/>
          </p:nvPr>
        </p:nvSpPr>
        <p:spPr>
          <a:xfrm>
            <a:off x="304800" y="1295400"/>
            <a:ext cx="8686800" cy="4830763"/>
          </a:xfrm>
          <a:solidFill>
            <a:schemeClr val="bg1"/>
          </a:solidFill>
          <a:ln>
            <a:solidFill>
              <a:srgbClr val="002060"/>
            </a:solidFill>
          </a:ln>
        </p:spPr>
        <p:txBody>
          <a:bodyPr/>
          <a:lstStyle/>
          <a:p>
            <a:pPr marL="0" indent="0">
              <a:buNone/>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Explain the issues that created the greatest controversies during the ratification of the United States Constitution (1787–1788) and analyze how those issues continued to divide the nation during the two decades following ratification (1789–1800).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3074" name="Picture 2" descr="U.S. Constitution Poster: Single Page Full Size – National Archives Store">
            <a:extLst>
              <a:ext uri="{FF2B5EF4-FFF2-40B4-BE49-F238E27FC236}">
                <a16:creationId xmlns:a16="http://schemas.microsoft.com/office/drawing/2014/main" id="{15FBF00B-A204-AAE3-B484-498D4C7A0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799"/>
            <a:ext cx="2438400" cy="36115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E3E255-7FD5-489C-A359-8306D2D0B812}"/>
              </a:ext>
            </a:extLst>
          </p:cNvPr>
          <p:cNvSpPr/>
          <p:nvPr/>
        </p:nvSpPr>
        <p:spPr>
          <a:xfrm>
            <a:off x="3173437" y="2985867"/>
            <a:ext cx="5486400" cy="1752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Complete HAPPY Analysis of Documents I &amp; J</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Develop a historic contextualization and thesis for the prompt</a:t>
            </a:r>
          </a:p>
        </p:txBody>
      </p:sp>
    </p:spTree>
    <p:extLst>
      <p:ext uri="{BB962C8B-B14F-4D97-AF65-F5344CB8AC3E}">
        <p14:creationId xmlns:p14="http://schemas.microsoft.com/office/powerpoint/2010/main" val="4981269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Essential Question: How did the new republic, formed by the United States Constitution, demonstrate a continued argument over the ideas of proper government?</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spcBef>
                <a:spcPts val="0"/>
              </a:spcBef>
            </a:pPr>
            <a:r>
              <a:rPr lang="en-US" sz="2000" dirty="0">
                <a:latin typeface="Times New Roman" panose="02020603050405020304" pitchFamily="18" charset="0"/>
                <a:cs typeface="Times New Roman" panose="02020603050405020304" pitchFamily="18" charset="0"/>
              </a:rPr>
              <a:t>Evaluate how effective the Federalist were in instituting our republic and developing a new nation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Adams is a Patriot or Leviathan</a:t>
            </a:r>
          </a:p>
          <a:p>
            <a:pPr>
              <a:spcBef>
                <a:spcPts val="0"/>
              </a:spcBef>
            </a:pPr>
            <a:r>
              <a:rPr lang="en-US" sz="2000" dirty="0">
                <a:latin typeface="Times New Roman" panose="02020603050405020304" pitchFamily="18" charset="0"/>
                <a:cs typeface="Times New Roman" panose="02020603050405020304" pitchFamily="18" charset="0"/>
              </a:rPr>
              <a:t>Federalist Era Review </a:t>
            </a:r>
          </a:p>
          <a:p>
            <a:pPr>
              <a:spcBef>
                <a:spcPts val="0"/>
              </a:spcBef>
            </a:pPr>
            <a:r>
              <a:rPr lang="en-US" sz="2000" dirty="0">
                <a:latin typeface="Times New Roman" panose="02020603050405020304" pitchFamily="18" charset="0"/>
                <a:cs typeface="Times New Roman" panose="02020603050405020304" pitchFamily="18" charset="0"/>
              </a:rPr>
              <a:t>Peer edit</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dirty="0">
                <a:latin typeface="Times New Roman" panose="02020603050405020304" pitchFamily="18" charset="0"/>
                <a:cs typeface="Times New Roman" panose="02020603050405020304" pitchFamily="18" charset="0"/>
              </a:rPr>
              <a:t>Federalist Era Review</a:t>
            </a:r>
          </a:p>
          <a:p>
            <a:pPr>
              <a:spcBef>
                <a:spcPts val="0"/>
              </a:spcBef>
            </a:pPr>
            <a:r>
              <a:rPr lang="en-US" sz="2000" dirty="0">
                <a:latin typeface="Times New Roman" panose="02020603050405020304" pitchFamily="18" charset="0"/>
                <a:cs typeface="Times New Roman" panose="02020603050405020304" pitchFamily="18" charset="0"/>
              </a:rPr>
              <a:t>Unit III Test – November 4</a:t>
            </a:r>
          </a:p>
          <a:p>
            <a:pPr marL="0" indent="0">
              <a:spcBef>
                <a:spcPts val="0"/>
              </a:spcBef>
              <a:buNone/>
            </a:pPr>
            <a:endParaRPr lang="en-US" dirty="0"/>
          </a:p>
        </p:txBody>
      </p:sp>
    </p:spTree>
    <p:extLst>
      <p:ext uri="{BB962C8B-B14F-4D97-AF65-F5344CB8AC3E}">
        <p14:creationId xmlns:p14="http://schemas.microsoft.com/office/powerpoint/2010/main" val="25857055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chemeClr val="accent1"/>
            </a:solidFill>
          </a:ln>
        </p:spPr>
        <p:txBody>
          <a:bodyPr/>
          <a:lstStyle/>
          <a:p>
            <a:r>
              <a:rPr lang="en-US" b="1" dirty="0">
                <a:solidFill>
                  <a:srgbClr val="FF0000"/>
                </a:solidFill>
                <a:latin typeface="Garamond" panose="02020404030301010803" pitchFamily="18" charset="0"/>
              </a:rPr>
              <a:t>Federalist Era Review</a:t>
            </a:r>
          </a:p>
        </p:txBody>
      </p:sp>
      <p:sp>
        <p:nvSpPr>
          <p:cNvPr id="3" name="Content Placeholder 2"/>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Guidelines for the Federalist Era Review</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Must have a thesis answers the prompt and provides general reasons for the rating of the overall performance</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Overall rating: you may use facts that you plan to use in other parts</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Evaluation part:</a:t>
            </a:r>
          </a:p>
          <a:p>
            <a:pPr lvl="1"/>
            <a:r>
              <a:rPr lang="en-US" sz="1800" dirty="0">
                <a:latin typeface="Times New Roman" panose="02020603050405020304" pitchFamily="18" charset="0"/>
                <a:cs typeface="Times New Roman" panose="02020603050405020304" pitchFamily="18" charset="0"/>
              </a:rPr>
              <a:t>Must explain how it supports the thesis</a:t>
            </a:r>
          </a:p>
          <a:p>
            <a:pPr lvl="1"/>
            <a:r>
              <a:rPr lang="en-US" sz="1800" dirty="0">
                <a:latin typeface="Times New Roman" panose="02020603050405020304" pitchFamily="18" charset="0"/>
                <a:cs typeface="Times New Roman" panose="02020603050405020304" pitchFamily="18" charset="0"/>
              </a:rPr>
              <a:t>Must include three facts</a:t>
            </a:r>
          </a:p>
          <a:p>
            <a:pPr lvl="1"/>
            <a:r>
              <a:rPr lang="en-US" sz="1800" dirty="0">
                <a:latin typeface="Times New Roman" panose="02020603050405020304" pitchFamily="18" charset="0"/>
                <a:cs typeface="Times New Roman" panose="02020603050405020304" pitchFamily="18" charset="0"/>
              </a:rPr>
              <a:t>Facts can only be used one time only</a:t>
            </a:r>
            <a:r>
              <a:rPr lang="en-US" sz="1600" dirty="0">
                <a:latin typeface="Times New Roman" panose="02020603050405020304" pitchFamily="18" charset="0"/>
                <a:cs typeface="Times New Roman" panose="02020603050405020304" pitchFamily="18" charset="0"/>
              </a:rPr>
              <a:t>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Historic Synthesis</a:t>
            </a:r>
          </a:p>
          <a:p>
            <a:pPr marL="685800" lvl="1"/>
            <a:r>
              <a:rPr lang="en-US" sz="1800" dirty="0">
                <a:latin typeface="Times New Roman" panose="02020603050405020304" pitchFamily="18" charset="0"/>
                <a:cs typeface="Times New Roman" panose="02020603050405020304" pitchFamily="18" charset="0"/>
              </a:rPr>
              <a:t>Must counter your thesis </a:t>
            </a:r>
          </a:p>
          <a:p>
            <a:pPr marL="685800" lvl="1"/>
            <a:r>
              <a:rPr lang="en-US" sz="1800" dirty="0">
                <a:latin typeface="Times New Roman" panose="02020603050405020304" pitchFamily="18" charset="0"/>
                <a:cs typeface="Times New Roman" panose="02020603050405020304" pitchFamily="18" charset="0"/>
              </a:rPr>
              <a:t>Must be based on three facts that have not been used in your support evaluations</a:t>
            </a:r>
          </a:p>
        </p:txBody>
      </p:sp>
    </p:spTree>
    <p:extLst>
      <p:ext uri="{BB962C8B-B14F-4D97-AF65-F5344CB8AC3E}">
        <p14:creationId xmlns:p14="http://schemas.microsoft.com/office/powerpoint/2010/main" val="19628920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a:bodyPr>
          <a:lstStyle/>
          <a:p>
            <a:r>
              <a:rPr lang="en-US" sz="3200" b="1" dirty="0">
                <a:solidFill>
                  <a:srgbClr val="FF0000"/>
                </a:solidFill>
                <a:latin typeface="Garamond" panose="02020404030301010803" pitchFamily="18" charset="0"/>
              </a:rPr>
              <a:t>The Father of our Nation – Foreign Policy</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1800" dirty="0">
                <a:latin typeface="Times New Roman" panose="02020603050405020304" pitchFamily="18" charset="0"/>
                <a:cs typeface="Times New Roman" panose="02020603050405020304" pitchFamily="18" charset="0"/>
              </a:rPr>
              <a:t>President Washington protected the United States as young nation from foreign intervention through proclaiming and defending neutrality.  Washington first passed the Proclamation of Neutrality in 1793 when France and England went to war with each other in response of the French Revolution, despite the Franco-American Treaty of 1787.  In order to further keep America neutrality, Washington signed the Jays Treaty in 1794 to remove British troops from the United States insuring that we would not have renewed hostilities between us and England.  Lastly, President Washington remind us of the importance of staying out of foreign entanglements during his Farwell Address in 1797.  This established a precedent that the United States would follow for over 100 years granting us time to develop as nation that could defend itself.</a:t>
            </a:r>
          </a:p>
        </p:txBody>
      </p:sp>
    </p:spTree>
    <p:extLst>
      <p:ext uri="{BB962C8B-B14F-4D97-AF65-F5344CB8AC3E}">
        <p14:creationId xmlns:p14="http://schemas.microsoft.com/office/powerpoint/2010/main" val="22730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53AA-D751-4999-819E-74EBA18E9E4C}"/>
              </a:ext>
            </a:extLst>
          </p:cNvPr>
          <p:cNvSpPr>
            <a:spLocks noGrp="1"/>
          </p:cNvSpPr>
          <p:nvPr>
            <p:ph type="title"/>
          </p:nvPr>
        </p:nvSpPr>
        <p:spPr>
          <a:xfrm>
            <a:off x="597458" y="152400"/>
            <a:ext cx="7632142" cy="932984"/>
          </a:xfrm>
          <a:solidFill>
            <a:schemeClr val="accent1">
              <a:lumMod val="50000"/>
            </a:schemeClr>
          </a:solidFill>
          <a:ln>
            <a:solidFill>
              <a:srgbClr val="FF0000"/>
            </a:solidFill>
          </a:ln>
        </p:spPr>
        <p:txBody>
          <a:bodyPr>
            <a:normAutofit/>
          </a:bodyPr>
          <a:lstStyle/>
          <a:p>
            <a:r>
              <a:rPr lang="en-US" b="1" dirty="0">
                <a:solidFill>
                  <a:schemeClr val="bg1"/>
                </a:solidFill>
                <a:latin typeface="Baskerville Old Face" panose="02020602080505020303" pitchFamily="18" charset="0"/>
              </a:rPr>
              <a:t>6 Degree of Separation</a:t>
            </a:r>
          </a:p>
        </p:txBody>
      </p:sp>
      <p:sp>
        <p:nvSpPr>
          <p:cNvPr id="3" name="Content Placeholder 2">
            <a:extLst>
              <a:ext uri="{FF2B5EF4-FFF2-40B4-BE49-F238E27FC236}">
                <a16:creationId xmlns:a16="http://schemas.microsoft.com/office/drawing/2014/main" id="{EA70EEAF-4A50-470E-85F4-3FE3F57C395A}"/>
              </a:ext>
            </a:extLst>
          </p:cNvPr>
          <p:cNvSpPr>
            <a:spLocks noGrp="1"/>
          </p:cNvSpPr>
          <p:nvPr>
            <p:ph idx="1"/>
          </p:nvPr>
        </p:nvSpPr>
        <p:spPr>
          <a:xfrm>
            <a:off x="402771" y="1295400"/>
            <a:ext cx="8338457" cy="4173385"/>
          </a:xfrm>
          <a:solidFill>
            <a:schemeClr val="bg1">
              <a:lumMod val="95000"/>
            </a:schemeClr>
          </a:solidFill>
          <a:ln>
            <a:solidFill>
              <a:srgbClr val="FF0000"/>
            </a:solidFill>
          </a:ln>
        </p:spPr>
        <p:txBody>
          <a:bodyPr>
            <a:normAutofit/>
          </a:bodyPr>
          <a:lstStyle/>
          <a:p>
            <a:r>
              <a:rPr lang="en-US" sz="2400" dirty="0">
                <a:latin typeface="Times New Roman" panose="02020603050405020304" pitchFamily="18" charset="0"/>
                <a:cs typeface="Times New Roman" panose="02020603050405020304" pitchFamily="18" charset="0"/>
              </a:rPr>
              <a:t>Connect 6 events after the French &amp; Indian War (1754-1763) that led America to declare independence in 1776</a:t>
            </a:r>
          </a:p>
        </p:txBody>
      </p:sp>
      <p:sp>
        <p:nvSpPr>
          <p:cNvPr id="7" name="Rectangle 6">
            <a:extLst>
              <a:ext uri="{FF2B5EF4-FFF2-40B4-BE49-F238E27FC236}">
                <a16:creationId xmlns:a16="http://schemas.microsoft.com/office/drawing/2014/main" id="{E68F1C64-0CCE-4691-B29D-54562303D988}"/>
              </a:ext>
            </a:extLst>
          </p:cNvPr>
          <p:cNvSpPr/>
          <p:nvPr/>
        </p:nvSpPr>
        <p:spPr>
          <a:xfrm>
            <a:off x="3205842" y="2440373"/>
            <a:ext cx="5730073" cy="9202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All events must be in chronological order and full the time period from 1763-1776</a:t>
            </a:r>
          </a:p>
        </p:txBody>
      </p:sp>
      <p:pic>
        <p:nvPicPr>
          <p:cNvPr id="8" name="Content Placeholder 3">
            <a:extLst>
              <a:ext uri="{FF2B5EF4-FFF2-40B4-BE49-F238E27FC236}">
                <a16:creationId xmlns:a16="http://schemas.microsoft.com/office/drawing/2014/main" id="{74A896DA-B7B0-42C7-A50B-8E32C74D7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84" y="2362200"/>
            <a:ext cx="2767902" cy="3813572"/>
          </a:xfrm>
          <a:prstGeom prst="rect">
            <a:avLst/>
          </a:prstGeom>
          <a:solidFill>
            <a:srgbClr val="002060"/>
          </a:solidFill>
          <a:ln>
            <a:solidFill>
              <a:srgbClr val="002060"/>
            </a:solidFill>
          </a:ln>
        </p:spPr>
      </p:pic>
      <p:sp>
        <p:nvSpPr>
          <p:cNvPr id="10" name="Rectangle 9">
            <a:extLst>
              <a:ext uri="{FF2B5EF4-FFF2-40B4-BE49-F238E27FC236}">
                <a16:creationId xmlns:a16="http://schemas.microsoft.com/office/drawing/2014/main" id="{198FCF4C-0F04-EA46-A451-4D4F46425E2D}"/>
              </a:ext>
            </a:extLst>
          </p:cNvPr>
          <p:cNvSpPr/>
          <p:nvPr/>
        </p:nvSpPr>
        <p:spPr>
          <a:xfrm>
            <a:off x="3205842" y="3568270"/>
            <a:ext cx="5730073" cy="85133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All 6 events factual and explain how they are encouraging a move towards independence</a:t>
            </a:r>
          </a:p>
        </p:txBody>
      </p:sp>
      <p:sp>
        <p:nvSpPr>
          <p:cNvPr id="11" name="Rectangle 10">
            <a:extLst>
              <a:ext uri="{FF2B5EF4-FFF2-40B4-BE49-F238E27FC236}">
                <a16:creationId xmlns:a16="http://schemas.microsoft.com/office/drawing/2014/main" id="{09DA5190-6563-FD4B-9263-D8AFE10B89BB}"/>
              </a:ext>
            </a:extLst>
          </p:cNvPr>
          <p:cNvSpPr/>
          <p:nvPr/>
        </p:nvSpPr>
        <p:spPr>
          <a:xfrm>
            <a:off x="3205842" y="4629616"/>
            <a:ext cx="5730073" cy="131398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Develop connections between events to demonstrate how the fracturing of the relationship over time</a:t>
            </a:r>
          </a:p>
        </p:txBody>
      </p:sp>
    </p:spTree>
    <p:extLst>
      <p:ext uri="{BB962C8B-B14F-4D97-AF65-F5344CB8AC3E}">
        <p14:creationId xmlns:p14="http://schemas.microsoft.com/office/powerpoint/2010/main" val="33115586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accent1"/>
            </a:solidFill>
          </a:ln>
        </p:spPr>
        <p:txBody>
          <a:bodyPr>
            <a:normAutofit fontScale="90000"/>
          </a:bodyPr>
          <a:lstStyle/>
          <a:p>
            <a:r>
              <a:rPr lang="en-US" sz="3200" b="1" dirty="0">
                <a:solidFill>
                  <a:srgbClr val="FF0000"/>
                </a:solidFill>
                <a:latin typeface="Garamond" panose="02020404030301010803" pitchFamily="18" charset="0"/>
              </a:rPr>
              <a:t>The Father of our Nation – Domestic Tranquility </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1800" dirty="0">
                <a:latin typeface="Times New Roman" panose="02020603050405020304" pitchFamily="18" charset="0"/>
                <a:cs typeface="Times New Roman" panose="02020603050405020304" pitchFamily="18" charset="0"/>
              </a:rPr>
              <a:t>In order to promote a peaceful society in America President Washington focused on protecting the security and expanding the nation.  During Washington’s Presidency he did not allow rebellion to damage our nation during a critical time of development.  In 1794 Washington used the power of the commander-in-chief to put down the Whiskey Rebellion in Pennsylvania.  This demonstrates the federal government willingness to use appropriate power, unlike the same circumstances in Shays Rebellion in 1786, which gripped the nation in fear.  He further used the military to stop Native American rebellion at the Battle of Fallen Timbers.  He then signed the Treaty of Greenville opening up the Ohio River Valley for expansion and to provide new opportunities, such as land speculation or agriculture, to a growing population.  </a:t>
            </a:r>
          </a:p>
        </p:txBody>
      </p:sp>
    </p:spTree>
    <p:extLst>
      <p:ext uri="{BB962C8B-B14F-4D97-AF65-F5344CB8AC3E}">
        <p14:creationId xmlns:p14="http://schemas.microsoft.com/office/powerpoint/2010/main" val="33311169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b="1" dirty="0">
                <a:solidFill>
                  <a:srgbClr val="FF0000"/>
                </a:solidFill>
                <a:latin typeface="Garamond" panose="02020404030301010803" pitchFamily="18" charset="0"/>
              </a:rPr>
              <a:t>Review Assessment </a:t>
            </a:r>
          </a:p>
        </p:txBody>
      </p:sp>
      <p:sp>
        <p:nvSpPr>
          <p:cNvPr id="3" name="Content Placeholder 2"/>
          <p:cNvSpPr>
            <a:spLocks noGrp="1"/>
          </p:cNvSpPr>
          <p:nvPr>
            <p:ph idx="1"/>
          </p:nvPr>
        </p:nvSpPr>
        <p:spPr>
          <a:xfrm>
            <a:off x="457200" y="1066800"/>
            <a:ext cx="8229600" cy="5059363"/>
          </a:xfrm>
        </p:spPr>
        <p:txBody>
          <a:bodyPr>
            <a:normAutofit/>
          </a:bodyPr>
          <a:lstStyle/>
          <a:p>
            <a:pPr marL="457200" indent="-457200">
              <a:buAutoNum type="arabicPeriod"/>
            </a:pPr>
            <a:r>
              <a:rPr lang="en-US" sz="2000" dirty="0">
                <a:latin typeface="Times New Roman" panose="02020603050405020304" pitchFamily="18" charset="0"/>
                <a:cs typeface="Times New Roman" panose="02020603050405020304" pitchFamily="18" charset="0"/>
              </a:rPr>
              <a:t>Which of the following most accurately describes the attitudes of the Founding Fathers towards political parties?</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Political parties are vehicles of ambition and self-interest that threaten the existence of republican government </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Parties are vehicles of democracy that provide citizens a voice in government </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Parties are necessary evils in any republic </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In a large republic; parties are the best means of creating effective coalitions of interest groups</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The two-party system is essential for a stable republic</a:t>
            </a:r>
          </a:p>
        </p:txBody>
      </p:sp>
    </p:spTree>
    <p:extLst>
      <p:ext uri="{BB962C8B-B14F-4D97-AF65-F5344CB8AC3E}">
        <p14:creationId xmlns:p14="http://schemas.microsoft.com/office/powerpoint/2010/main" val="23663729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b="1" dirty="0">
                <a:solidFill>
                  <a:srgbClr val="FF0000"/>
                </a:solidFill>
                <a:latin typeface="Garamond" panose="02020404030301010803" pitchFamily="18" charset="0"/>
              </a:rPr>
              <a:t>Review Assessment </a:t>
            </a:r>
          </a:p>
        </p:txBody>
      </p:sp>
      <p:sp>
        <p:nvSpPr>
          <p:cNvPr id="3" name="Content Placeholder 2"/>
          <p:cNvSpPr>
            <a:spLocks noGrp="1"/>
          </p:cNvSpPr>
          <p:nvPr>
            <p:ph idx="1"/>
          </p:nvPr>
        </p:nvSpPr>
        <p:spPr>
          <a:xfrm>
            <a:off x="457200" y="1066800"/>
            <a:ext cx="8229600" cy="5059363"/>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2. The Virginia and Kentucky Resolutions took the position  that ___________.</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The only the Supreme Court had the power to restrict freedom of the press and speech</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The authority of state governments include the power to decide whether or not an act of Congress was Constitutional</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Only fiscal measures enacted by state legislatures could be acted on by Congress</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Congress was responsible for maintaining the validity of a loyal opposition</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The supremacy clause of the Constitution only applied to foreign nations</a:t>
            </a:r>
          </a:p>
        </p:txBody>
      </p:sp>
    </p:spTree>
    <p:extLst>
      <p:ext uri="{BB962C8B-B14F-4D97-AF65-F5344CB8AC3E}">
        <p14:creationId xmlns:p14="http://schemas.microsoft.com/office/powerpoint/2010/main" val="227765530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b="1" dirty="0">
                <a:solidFill>
                  <a:srgbClr val="FF0000"/>
                </a:solidFill>
                <a:latin typeface="Garamond" panose="02020404030301010803" pitchFamily="18" charset="0"/>
              </a:rPr>
              <a:t>Review Assessment </a:t>
            </a:r>
          </a:p>
        </p:txBody>
      </p:sp>
      <p:sp>
        <p:nvSpPr>
          <p:cNvPr id="3" name="Content Placeholder 2"/>
          <p:cNvSpPr>
            <a:spLocks noGrp="1"/>
          </p:cNvSpPr>
          <p:nvPr>
            <p:ph idx="1"/>
          </p:nvPr>
        </p:nvSpPr>
        <p:spPr>
          <a:xfrm>
            <a:off x="457200" y="1066800"/>
            <a:ext cx="8229600" cy="5059363"/>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3. A major weakness of the Articles of Confederation was that they ___________.</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Created a too powerful chief executive</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Did not include mechanisms for their own amendment </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Made it difficult for the government to raise revenues through taxes and duties </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Denied the federal government the power to mediate disputes between states</a:t>
            </a:r>
          </a:p>
          <a:p>
            <a:pPr marL="1149350" indent="-457200">
              <a:buFont typeface="+mj-lt"/>
              <a:buAutoNum type="alphaUcPeriod"/>
            </a:pPr>
            <a:r>
              <a:rPr lang="en-US" sz="2000" dirty="0">
                <a:latin typeface="Times New Roman" panose="02020603050405020304" pitchFamily="18" charset="0"/>
                <a:cs typeface="Times New Roman" panose="02020603050405020304" pitchFamily="18" charset="0"/>
              </a:rPr>
              <a:t>Required the ratification of only a simple majority </a:t>
            </a:r>
            <a:r>
              <a:rPr lang="en-US" sz="2000">
                <a:latin typeface="Times New Roman" panose="02020603050405020304" pitchFamily="18" charset="0"/>
                <a:cs typeface="Times New Roman" panose="02020603050405020304" pitchFamily="18" charset="0"/>
              </a:rPr>
              <a:t>of states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65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F90C-9659-8949-99EB-30F41A23EC8D}"/>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b="1" dirty="0">
                <a:latin typeface="Baskerville Old Face" panose="02020602080505020303" pitchFamily="18" charset="77"/>
              </a:rPr>
              <a:t>SAQ</a:t>
            </a:r>
          </a:p>
        </p:txBody>
      </p:sp>
      <p:sp>
        <p:nvSpPr>
          <p:cNvPr id="3" name="Content Placeholder 2">
            <a:extLst>
              <a:ext uri="{FF2B5EF4-FFF2-40B4-BE49-F238E27FC236}">
                <a16:creationId xmlns:a16="http://schemas.microsoft.com/office/drawing/2014/main" id="{70D835A2-E27E-684C-99BB-82930EC81FE2}"/>
              </a:ext>
            </a:extLst>
          </p:cNvPr>
          <p:cNvSpPr>
            <a:spLocks noGrp="1"/>
          </p:cNvSpPr>
          <p:nvPr>
            <p:ph idx="1"/>
          </p:nvPr>
        </p:nvSpPr>
        <p:spPr>
          <a:solidFill>
            <a:schemeClr val="bg1"/>
          </a:solidFill>
          <a:ln>
            <a:solidFill>
              <a:schemeClr val="accent1"/>
            </a:solidFill>
          </a:ln>
        </p:spPr>
        <p:txBody>
          <a:bodyPr>
            <a:normAutofit fontScale="62500" lnSpcReduction="20000"/>
          </a:bodyPr>
          <a:lstStyle/>
          <a:p>
            <a:pPr marL="0" indent="0">
              <a:buNone/>
            </a:pPr>
            <a:r>
              <a:rPr lang="en-US" dirty="0">
                <a:latin typeface="Times" pitchFamily="2" charset="0"/>
              </a:rPr>
              <a:t>“Single acts of tyranny may be ascribed to the accidental opinion of a day; but a series of oppressions, begun at a distinguished period, and pursued unalterably through every change of ministers, too plainly prove a deliberate and systematical plan of reducing us to slavery.”</a:t>
            </a:r>
          </a:p>
          <a:p>
            <a:pPr lvl="0"/>
            <a:r>
              <a:rPr lang="en-US" i="1" dirty="0">
                <a:latin typeface="Times" pitchFamily="2" charset="0"/>
              </a:rPr>
              <a:t>A Summary View of the Rights of British America</a:t>
            </a:r>
            <a:r>
              <a:rPr lang="en-US" dirty="0">
                <a:latin typeface="Times" pitchFamily="2" charset="0"/>
              </a:rPr>
              <a:t>, Thomas Jefferson, 1774</a:t>
            </a:r>
          </a:p>
          <a:p>
            <a:pPr marL="0" indent="0">
              <a:buNone/>
            </a:pPr>
            <a:r>
              <a:rPr lang="en-US" dirty="0">
                <a:latin typeface="Times" pitchFamily="2" charset="0"/>
              </a:rPr>
              <a:t> </a:t>
            </a:r>
          </a:p>
          <a:p>
            <a:pPr marL="0" lvl="0" indent="0">
              <a:buNone/>
            </a:pPr>
            <a:r>
              <a:rPr lang="en-US" dirty="0">
                <a:latin typeface="Times" pitchFamily="2" charset="0"/>
              </a:rPr>
              <a:t>Use the excerpt above to respond to A, B, and C</a:t>
            </a:r>
          </a:p>
          <a:p>
            <a:pPr marL="514350" lvl="0" indent="-514350">
              <a:buFont typeface="+mj-lt"/>
              <a:buAutoNum type="alphaUcPeriod"/>
            </a:pPr>
            <a:r>
              <a:rPr lang="en-US" dirty="0">
                <a:latin typeface="Times" pitchFamily="2" charset="0"/>
              </a:rPr>
              <a:t>Briefly explain Thomas Jefferson’s point of view in the excerpt above and one factor that supports his view during the time period from 1763 – 1776.</a:t>
            </a:r>
          </a:p>
          <a:p>
            <a:pPr marL="514350" lvl="0" indent="-514350">
              <a:buFont typeface="+mj-lt"/>
              <a:buAutoNum type="alphaUcPeriod"/>
            </a:pPr>
            <a:r>
              <a:rPr lang="en-US" dirty="0">
                <a:latin typeface="Times" pitchFamily="2" charset="0"/>
              </a:rPr>
              <a:t>Explain ONE way that the Colonial Period from 1607-1754 had caused American colonist to develop ideas that separate them from the British</a:t>
            </a:r>
          </a:p>
          <a:p>
            <a:pPr marL="514350" lvl="0" indent="-514350">
              <a:buFont typeface="+mj-lt"/>
              <a:buAutoNum type="alphaUcPeriod"/>
            </a:pPr>
            <a:r>
              <a:rPr lang="en-US" dirty="0">
                <a:latin typeface="Times" pitchFamily="2" charset="0"/>
              </a:rPr>
              <a:t>Briefly explain ONE British’s counterargument to Thomas Jefferson point of view in the period from 1763-1776.  </a:t>
            </a:r>
          </a:p>
          <a:p>
            <a:pPr marL="0" indent="0">
              <a:buNone/>
            </a:pPr>
            <a:endParaRPr lang="en-US" sz="2400" dirty="0">
              <a:latin typeface="Times" pitchFamily="2" charset="0"/>
            </a:endParaRPr>
          </a:p>
        </p:txBody>
      </p:sp>
    </p:spTree>
    <p:extLst>
      <p:ext uri="{BB962C8B-B14F-4D97-AF65-F5344CB8AC3E}">
        <p14:creationId xmlns:p14="http://schemas.microsoft.com/office/powerpoint/2010/main" val="2220149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a:solidFill>
            <a:schemeClr val="bg1"/>
          </a:solidFill>
          <a:ln>
            <a:solidFill>
              <a:srgbClr val="00206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400" dirty="0">
                <a:latin typeface="Times New Roman" panose="02020603050405020304" pitchFamily="18" charset="0"/>
                <a:cs typeface="Times New Roman" panose="02020603050405020304" pitchFamily="18" charset="0"/>
              </a:rPr>
              <a:t>A Mad American </a:t>
            </a:r>
          </a:p>
          <a:p>
            <a:pPr>
              <a:spcBef>
                <a:spcPts val="0"/>
              </a:spcBef>
            </a:pPr>
            <a:r>
              <a:rPr lang="en-US" sz="2400" dirty="0">
                <a:latin typeface="Times New Roman" panose="02020603050405020304" pitchFamily="18" charset="0"/>
                <a:cs typeface="Times New Roman" panose="02020603050405020304" pitchFamily="18" charset="0"/>
              </a:rPr>
              <a:t>French &amp; Indian War effect</a:t>
            </a:r>
          </a:p>
          <a:p>
            <a:pPr>
              <a:spcBef>
                <a:spcPts val="0"/>
              </a:spcBef>
            </a:pPr>
            <a:r>
              <a:rPr lang="en-US" sz="2400" dirty="0">
                <a:latin typeface="Times New Roman" panose="02020603050405020304" pitchFamily="18" charset="0"/>
                <a:cs typeface="Times New Roman" panose="02020603050405020304" pitchFamily="18" charset="0"/>
              </a:rPr>
              <a:t>Continuity or Change </a:t>
            </a:r>
          </a:p>
          <a:p>
            <a:pPr marL="0" indent="0">
              <a:spcBef>
                <a:spcPts val="0"/>
              </a:spcBef>
              <a:buNone/>
            </a:pPr>
            <a:endParaRPr lang="en-US" sz="2000" b="1" dirty="0">
              <a:solidFill>
                <a:srgbClr val="C00000"/>
              </a:solidFill>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002060"/>
                </a:solidFill>
                <a:latin typeface="Times New Roman" panose="02020603050405020304" pitchFamily="18" charset="0"/>
                <a:cs typeface="Times New Roman" panose="02020603050405020304" pitchFamily="18" charset="0"/>
              </a:rPr>
              <a:t>Unit III SAQ</a:t>
            </a:r>
          </a:p>
        </p:txBody>
      </p:sp>
    </p:spTree>
    <p:extLst>
      <p:ext uri="{BB962C8B-B14F-4D97-AF65-F5344CB8AC3E}">
        <p14:creationId xmlns:p14="http://schemas.microsoft.com/office/powerpoint/2010/main" val="60612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Essential Question</a:t>
            </a:r>
          </a:p>
        </p:txBody>
      </p:sp>
      <p:sp>
        <p:nvSpPr>
          <p:cNvPr id="3" name="Content Placeholder 2"/>
          <p:cNvSpPr>
            <a:spLocks noGrp="1"/>
          </p:cNvSpPr>
          <p:nvPr>
            <p:ph idx="1"/>
          </p:nvPr>
        </p:nvSpPr>
        <p:spPr>
          <a:xfrm>
            <a:off x="457200" y="1143000"/>
            <a:ext cx="8229600" cy="4983163"/>
          </a:xfrm>
          <a:solidFill>
            <a:schemeClr val="bg1"/>
          </a:solidFill>
          <a:ln>
            <a:solidFill>
              <a:srgbClr val="002060"/>
            </a:solidFill>
          </a:ln>
        </p:spPr>
        <p:txBody>
          <a:bodyPr>
            <a:normAutofit/>
          </a:bodyPr>
          <a:lstStyle/>
          <a:p>
            <a:pPr marL="0" indent="0">
              <a:buNone/>
            </a:pPr>
            <a:r>
              <a:rPr lang="en-US" sz="2400" b="1" dirty="0">
                <a:solidFill>
                  <a:schemeClr val="tx2"/>
                </a:solidFill>
                <a:latin typeface="Times New Roman" panose="02020603050405020304" pitchFamily="18" charset="0"/>
                <a:cs typeface="Times New Roman" panose="02020603050405020304" pitchFamily="18" charset="0"/>
              </a:rPr>
              <a:t>Essential Question: </a:t>
            </a:r>
            <a:r>
              <a:rPr lang="en-US" sz="24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4" name="Picture 2" descr="Gadsden flag - Wikipedia">
            <a:extLst>
              <a:ext uri="{FF2B5EF4-FFF2-40B4-BE49-F238E27FC236}">
                <a16:creationId xmlns:a16="http://schemas.microsoft.com/office/drawing/2014/main" id="{EFCAD00A-F146-002F-0894-93FBDA329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62200"/>
            <a:ext cx="6096000" cy="3024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4F846A-2083-DD8D-2DB3-4B2FDCFBB362}"/>
              </a:ext>
            </a:extLst>
          </p:cNvPr>
          <p:cNvSpPr/>
          <p:nvPr/>
        </p:nvSpPr>
        <p:spPr>
          <a:xfrm>
            <a:off x="2514600" y="5182360"/>
            <a:ext cx="5410200" cy="6096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Gadsden Flag 1775</a:t>
            </a:r>
          </a:p>
        </p:txBody>
      </p:sp>
    </p:spTree>
    <p:extLst>
      <p:ext uri="{BB962C8B-B14F-4D97-AF65-F5344CB8AC3E}">
        <p14:creationId xmlns:p14="http://schemas.microsoft.com/office/powerpoint/2010/main" val="3596657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b="1" dirty="0">
                <a:solidFill>
                  <a:schemeClr val="bg1"/>
                </a:solidFill>
                <a:latin typeface="Garamond" panose="02020404030301010803" pitchFamily="18" charset="0"/>
              </a:rPr>
              <a:t>Mad American </a:t>
            </a:r>
          </a:p>
        </p:txBody>
      </p:sp>
      <p:sp>
        <p:nvSpPr>
          <p:cNvPr id="3" name="Content Placeholder 2"/>
          <p:cNvSpPr>
            <a:spLocks noGrp="1"/>
          </p:cNvSpPr>
          <p:nvPr>
            <p:ph idx="1"/>
          </p:nvPr>
        </p:nvSpPr>
        <p:spPr>
          <a:xfrm>
            <a:off x="457200" y="1447800"/>
            <a:ext cx="8229600" cy="4678363"/>
          </a:xfrm>
          <a:solidFill>
            <a:schemeClr val="bg1">
              <a:lumMod val="95000"/>
            </a:schemeClr>
          </a:solidFill>
          <a:ln>
            <a:solidFill>
              <a:srgbClr val="002060"/>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Identify and explain TWO actions by the British that have caused problems with the American colonies?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would the British state justifying as cause to end the policy of salutary neglect?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Explain ONE action that demonstrates the Americans are not seeking independence from 1763 to 1776.  </a:t>
            </a:r>
          </a:p>
        </p:txBody>
      </p:sp>
      <p:pic>
        <p:nvPicPr>
          <p:cNvPr id="5" name="Picture 2" descr="Gadsden flag - Wikipedia">
            <a:extLst>
              <a:ext uri="{FF2B5EF4-FFF2-40B4-BE49-F238E27FC236}">
                <a16:creationId xmlns:a16="http://schemas.microsoft.com/office/drawing/2014/main" id="{84C25203-7D7A-FF5D-0DEC-E7B9AC40A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29288"/>
            <a:ext cx="6096000" cy="264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058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b="1" dirty="0">
                <a:solidFill>
                  <a:schemeClr val="bg1"/>
                </a:solidFill>
                <a:latin typeface="Garamond" panose="02020404030301010803" pitchFamily="18" charset="0"/>
              </a:rPr>
              <a:t>French &amp; Indian War Effect</a:t>
            </a:r>
          </a:p>
        </p:txBody>
      </p:sp>
      <p:sp>
        <p:nvSpPr>
          <p:cNvPr id="3" name="Content Placeholder 2"/>
          <p:cNvSpPr>
            <a:spLocks noGrp="1"/>
          </p:cNvSpPr>
          <p:nvPr>
            <p:ph idx="1"/>
          </p:nvPr>
        </p:nvSpPr>
        <p:spPr>
          <a:solidFill>
            <a:schemeClr val="bg1">
              <a:lumMod val="95000"/>
            </a:schemeClr>
          </a:solidFill>
          <a:ln>
            <a:solidFill>
              <a:srgbClr val="002060"/>
            </a:solidFill>
          </a:ln>
        </p:spPr>
        <p:txBody>
          <a:bodyPr>
            <a:normAutofit lnSpcReduction="10000"/>
          </a:bodyPr>
          <a:lstStyle/>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C00000"/>
              </a:solidFill>
              <a:latin typeface="Times New Roman" panose="02020603050405020304" pitchFamily="18" charset="0"/>
              <a:cs typeface="Times New Roman" panose="02020603050405020304" pitchFamily="18" charset="0"/>
            </a:endParaRPr>
          </a:p>
          <a:p>
            <a:r>
              <a:rPr lang="en-US" sz="2000" b="1" dirty="0">
                <a:solidFill>
                  <a:srgbClr val="C00000"/>
                </a:solidFill>
                <a:latin typeface="Times New Roman" panose="02020603050405020304" pitchFamily="18" charset="0"/>
                <a:cs typeface="Times New Roman" panose="02020603050405020304" pitchFamily="18" charset="0"/>
              </a:rPr>
              <a:t>American colonists’ perspective</a:t>
            </a:r>
          </a:p>
          <a:p>
            <a:pPr lvl="1"/>
            <a:r>
              <a:rPr lang="en-US" sz="2400" dirty="0">
                <a:latin typeface="Times New Roman" panose="02020603050405020304" pitchFamily="18" charset="0"/>
                <a:cs typeface="Times New Roman" panose="02020603050405020304" pitchFamily="18" charset="0"/>
              </a:rPr>
              <a:t>Unified the colonies against a common enemy</a:t>
            </a:r>
          </a:p>
          <a:p>
            <a:pPr lvl="1"/>
            <a:r>
              <a:rPr lang="en-US" sz="2400" dirty="0">
                <a:latin typeface="Times New Roman" panose="02020603050405020304" pitchFamily="18" charset="0"/>
                <a:cs typeface="Times New Roman" panose="02020603050405020304" pitchFamily="18" charset="0"/>
              </a:rPr>
              <a:t>Bonding experience (soldiers from all the colonies)</a:t>
            </a:r>
          </a:p>
          <a:p>
            <a:pPr lvl="1"/>
            <a:r>
              <a:rPr lang="en-US" sz="2400" dirty="0">
                <a:latin typeface="Times New Roman" panose="02020603050405020304" pitchFamily="18" charset="0"/>
                <a:cs typeface="Times New Roman" panose="02020603050405020304" pitchFamily="18" charset="0"/>
              </a:rPr>
              <a:t>Contempt for England (American’s snubbed for leadership jobs)</a:t>
            </a:r>
          </a:p>
        </p:txBody>
      </p:sp>
      <p:pic>
        <p:nvPicPr>
          <p:cNvPr id="7170" name="Picture 2" descr="Image result for Stamp 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83" y="1219200"/>
            <a:ext cx="5410200" cy="24669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486400" y="1752600"/>
            <a:ext cx="34290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latin typeface="Times New Roman" panose="02020603050405020304" pitchFamily="18" charset="0"/>
                <a:cs typeface="Times New Roman" panose="02020603050405020304" pitchFamily="18" charset="0"/>
              </a:rPr>
              <a:t>English debt: $122 million pounds (interest $4.4 million)</a:t>
            </a:r>
          </a:p>
          <a:p>
            <a:pPr marL="342900" indent="-342900">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Contempt towards the colonies</a:t>
            </a:r>
          </a:p>
        </p:txBody>
      </p:sp>
      <p:sp>
        <p:nvSpPr>
          <p:cNvPr id="7" name="Rectangle 6"/>
          <p:cNvSpPr/>
          <p:nvPr/>
        </p:nvSpPr>
        <p:spPr>
          <a:xfrm>
            <a:off x="990600" y="3429000"/>
            <a:ext cx="38862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New Roman" panose="02020603050405020304" pitchFamily="18" charset="0"/>
                <a:cs typeface="Times New Roman" panose="02020603050405020304" pitchFamily="18" charset="0"/>
              </a:rPr>
              <a:t>American colonist turning their back on England</a:t>
            </a:r>
          </a:p>
        </p:txBody>
      </p:sp>
    </p:spTree>
    <p:extLst>
      <p:ext uri="{BB962C8B-B14F-4D97-AF65-F5344CB8AC3E}">
        <p14:creationId xmlns:p14="http://schemas.microsoft.com/office/powerpoint/2010/main" val="99876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78486"/>
            <a:ext cx="8229600" cy="792162"/>
          </a:xfrm>
          <a:solidFill>
            <a:schemeClr val="accent2">
              <a:lumMod val="75000"/>
            </a:schemeClr>
          </a:solidFill>
          <a:ln>
            <a:solidFill>
              <a:schemeClr val="tx1"/>
            </a:solidFill>
          </a:ln>
        </p:spPr>
        <p:txBody>
          <a:bodyPr/>
          <a:lstStyle/>
          <a:p>
            <a:r>
              <a:rPr lang="en-US" b="1" dirty="0">
                <a:solidFill>
                  <a:schemeClr val="bg1"/>
                </a:solidFill>
                <a:latin typeface="Garamond" panose="02020404030301010803" pitchFamily="18" charset="0"/>
              </a:rPr>
              <a:t>Pontiac’s Rebellion</a:t>
            </a:r>
          </a:p>
        </p:txBody>
      </p:sp>
      <p:sp>
        <p:nvSpPr>
          <p:cNvPr id="3" name="Content Placeholder 2"/>
          <p:cNvSpPr>
            <a:spLocks noGrp="1"/>
          </p:cNvSpPr>
          <p:nvPr>
            <p:ph idx="1"/>
          </p:nvPr>
        </p:nvSpPr>
        <p:spPr/>
        <p:txBody>
          <a:bodyPr>
            <a:normAutofit/>
          </a:bodyPr>
          <a:lstStyle/>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a:p>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8194" name="Picture 2" descr="Image result for pontiac's rebell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587819" cy="510539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3482965"/>
            <a:ext cx="4114800" cy="1569660"/>
          </a:xfrm>
          <a:prstGeom prst="rect">
            <a:avLst/>
          </a:prstGeom>
          <a:solidFill>
            <a:schemeClr val="bg1"/>
          </a:solidFill>
          <a:ln>
            <a:solidFill>
              <a:srgbClr val="002060"/>
            </a:solidFill>
          </a:ln>
        </p:spPr>
        <p:txBody>
          <a:bodyPr wrap="square" rtlCol="0">
            <a:spAutoFit/>
          </a:bodyPr>
          <a:lstStyle/>
          <a:p>
            <a:r>
              <a:rPr lang="en-US" sz="2400" b="1" u="sng" dirty="0">
                <a:solidFill>
                  <a:srgbClr val="002060"/>
                </a:solidFill>
                <a:latin typeface="Times New Roman" panose="02020603050405020304" pitchFamily="18" charset="0"/>
                <a:cs typeface="Times New Roman" panose="02020603050405020304" pitchFamily="18" charset="0"/>
              </a:rPr>
              <a:t>Pontiac’s Rebellion 1763</a:t>
            </a:r>
          </a:p>
          <a:p>
            <a:pPr marL="285750" indent="-285750">
              <a:buFont typeface="Arial" panose="020B0604020202020204" pitchFamily="34" charset="0"/>
              <a:buChar char="•"/>
            </a:pPr>
            <a:r>
              <a:rPr lang="en-US" sz="2400" b="1" u="sng" dirty="0">
                <a:solidFill>
                  <a:srgbClr val="C00000"/>
                </a:solidFill>
                <a:latin typeface="Times New Roman" panose="02020603050405020304" pitchFamily="18" charset="0"/>
                <a:cs typeface="Times New Roman" panose="02020603050405020304" pitchFamily="18" charset="0"/>
              </a:rPr>
              <a:t>Proclamation of 1763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No settling past the Appalachian Mtn</a:t>
            </a:r>
            <a:r>
              <a:rPr lang="en-US" sz="2400" dirty="0">
                <a:latin typeface="Times New Roman" panose="02020603050405020304" pitchFamily="18" charset="0"/>
                <a:cs typeface="Times New Roman" panose="02020603050405020304" pitchFamily="18" charset="0"/>
              </a:rPr>
              <a:t>.) </a:t>
            </a:r>
          </a:p>
        </p:txBody>
      </p:sp>
      <p:sp>
        <p:nvSpPr>
          <p:cNvPr id="8" name="Rectangle 7"/>
          <p:cNvSpPr/>
          <p:nvPr/>
        </p:nvSpPr>
        <p:spPr>
          <a:xfrm>
            <a:off x="5334000" y="1772896"/>
            <a:ext cx="3581400" cy="14731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American </a:t>
            </a:r>
            <a:r>
              <a:rPr lang="en-US" sz="2400" b="1" u="sng" dirty="0">
                <a:solidFill>
                  <a:srgbClr val="C00000"/>
                </a:solidFill>
                <a:latin typeface="Times New Roman" panose="02020603050405020304" pitchFamily="18" charset="0"/>
                <a:cs typeface="Times New Roman" panose="02020603050405020304" pitchFamily="18" charset="0"/>
              </a:rPr>
              <a:t>land speculation</a:t>
            </a:r>
            <a:r>
              <a:rPr lang="en-US" sz="2400" dirty="0">
                <a:solidFill>
                  <a:srgbClr val="002060"/>
                </a:solidFill>
                <a:latin typeface="Times New Roman" panose="02020603050405020304" pitchFamily="18" charset="0"/>
                <a:cs typeface="Times New Roman" panose="02020603050405020304" pitchFamily="18" charset="0"/>
              </a:rPr>
              <a:t> in </a:t>
            </a:r>
            <a:r>
              <a:rPr lang="en-US" sz="2400" b="1" u="sng" dirty="0">
                <a:solidFill>
                  <a:srgbClr val="C00000"/>
                </a:solidFill>
                <a:latin typeface="Times New Roman" panose="02020603050405020304" pitchFamily="18" charset="0"/>
                <a:cs typeface="Times New Roman" panose="02020603050405020304" pitchFamily="18" charset="0"/>
              </a:rPr>
              <a:t>Ohio River Valley</a:t>
            </a:r>
            <a:r>
              <a:rPr lang="en-US" sz="2400" dirty="0">
                <a:solidFill>
                  <a:srgbClr val="002060"/>
                </a:solidFill>
                <a:latin typeface="Times New Roman" panose="02020603050405020304" pitchFamily="18" charset="0"/>
                <a:cs typeface="Times New Roman" panose="02020603050405020304" pitchFamily="18" charset="0"/>
              </a:rPr>
              <a:t> post French &amp; Indian War</a:t>
            </a:r>
          </a:p>
        </p:txBody>
      </p:sp>
      <p:sp>
        <p:nvSpPr>
          <p:cNvPr id="9" name="Right Arrow 8"/>
          <p:cNvSpPr/>
          <p:nvPr/>
        </p:nvSpPr>
        <p:spPr>
          <a:xfrm rot="10800000">
            <a:off x="4648200" y="24765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8374501">
            <a:off x="4171964" y="3166628"/>
            <a:ext cx="109105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88504"/>
            <a:ext cx="2258875" cy="23002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Down Arrow 9"/>
          <p:cNvSpPr/>
          <p:nvPr/>
        </p:nvSpPr>
        <p:spPr>
          <a:xfrm>
            <a:off x="6789954" y="3214093"/>
            <a:ext cx="304800" cy="3472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05400" y="949613"/>
            <a:ext cx="3581400" cy="752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latin typeface="Times New Roman" panose="02020603050405020304" pitchFamily="18" charset="0"/>
                <a:cs typeface="Times New Roman" panose="02020603050405020304" pitchFamily="18" charset="0"/>
              </a:rPr>
              <a:t>English Debt: $122 million </a:t>
            </a:r>
          </a:p>
        </p:txBody>
      </p:sp>
      <p:sp>
        <p:nvSpPr>
          <p:cNvPr id="13" name="TextBox 12"/>
          <p:cNvSpPr txBox="1"/>
          <p:nvPr/>
        </p:nvSpPr>
        <p:spPr>
          <a:xfrm>
            <a:off x="4800600" y="5216382"/>
            <a:ext cx="4114800" cy="1569660"/>
          </a:xfrm>
          <a:prstGeom prst="rect">
            <a:avLst/>
          </a:prstGeom>
          <a:solidFill>
            <a:schemeClr val="bg1"/>
          </a:solidFill>
          <a:ln>
            <a:solidFill>
              <a:srgbClr val="002060"/>
            </a:solidFill>
          </a:ln>
        </p:spPr>
        <p:txBody>
          <a:bodyPr wrap="square" rtlCol="0">
            <a:spAutoFit/>
          </a:bodyPr>
          <a:lstStyle/>
          <a:p>
            <a:r>
              <a:rPr lang="en-US" sz="2400" b="1" u="sng" dirty="0">
                <a:solidFill>
                  <a:srgbClr val="002060"/>
                </a:solidFill>
                <a:latin typeface="Times New Roman" panose="02020603050405020304" pitchFamily="18" charset="0"/>
                <a:cs typeface="Times New Roman" panose="02020603050405020304" pitchFamily="18" charset="0"/>
              </a:rPr>
              <a:t>Paxton Boys Rebellion 1764</a:t>
            </a:r>
          </a:p>
          <a:p>
            <a:pPr marL="285750" indent="-285750">
              <a:buFont typeface="Arial" panose="020B0604020202020204" pitchFamily="34" charset="0"/>
              <a:buChar char="•"/>
            </a:pPr>
            <a:r>
              <a:rPr lang="en-US" sz="2400" dirty="0">
                <a:solidFill>
                  <a:srgbClr val="C00000"/>
                </a:solidFill>
                <a:latin typeface="Times New Roman" panose="02020603050405020304" pitchFamily="18" charset="0"/>
                <a:cs typeface="Times New Roman" panose="02020603050405020304" pitchFamily="18" charset="0"/>
              </a:rPr>
              <a:t>Attack Native Americans in Penn. Frontier (</a:t>
            </a:r>
            <a:r>
              <a:rPr lang="en-US" sz="2400" i="1" dirty="0">
                <a:solidFill>
                  <a:srgbClr val="C00000"/>
                </a:solidFill>
                <a:latin typeface="Times New Roman" panose="02020603050405020304" pitchFamily="18" charset="0"/>
                <a:cs typeface="Times New Roman" panose="02020603050405020304" pitchFamily="18" charset="0"/>
              </a:rPr>
              <a:t>OHIO RIVER VALLEY</a:t>
            </a:r>
            <a:r>
              <a:rPr lang="en-US" sz="2400" dirty="0">
                <a:solidFill>
                  <a:srgbClr val="C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1815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Growing Animosity</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endParaRPr lang="en-US" sz="2000" dirty="0">
              <a:latin typeface="Times New Roman" panose="02020603050405020304" pitchFamily="18" charset="0"/>
              <a:cs typeface="Times New Roman" panose="02020603050405020304" pitchFamily="18" charset="0"/>
            </a:endParaRPr>
          </a:p>
        </p:txBody>
      </p:sp>
      <p:pic>
        <p:nvPicPr>
          <p:cNvPr id="2050" name="Picture 2" descr="Image result for Violation of America political cartoon 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143000"/>
            <a:ext cx="8686801" cy="25858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8081" y="3219267"/>
            <a:ext cx="4126709" cy="738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English debt impact relations with America (</a:t>
            </a:r>
            <a:r>
              <a:rPr lang="en-US" sz="2000" b="1" i="1" dirty="0">
                <a:solidFill>
                  <a:schemeClr val="tx1"/>
                </a:solidFill>
                <a:latin typeface="Times New Roman" panose="02020603050405020304" pitchFamily="18" charset="0"/>
                <a:cs typeface="Times New Roman" panose="02020603050405020304" pitchFamily="18" charset="0"/>
              </a:rPr>
              <a:t>end of salutary neglect</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47660" y="3957453"/>
            <a:ext cx="8567740" cy="2585853"/>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Effects of English Debt</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Mercantilism      </a:t>
            </a:r>
            <a:r>
              <a:rPr lang="en-US" sz="2400" b="1" u="sng" dirty="0">
                <a:solidFill>
                  <a:srgbClr val="FFFF00"/>
                </a:solidFill>
                <a:latin typeface="Times New Roman" panose="02020603050405020304" pitchFamily="18" charset="0"/>
                <a:cs typeface="Times New Roman" panose="02020603050405020304" pitchFamily="18" charset="0"/>
              </a:rPr>
              <a:t>Navigation Acts</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enforcement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u="sng" dirty="0">
                <a:solidFill>
                  <a:srgbClr val="FFFF00"/>
                </a:solidFill>
                <a:latin typeface="Times New Roman" panose="02020603050405020304" pitchFamily="18" charset="0"/>
                <a:cs typeface="Times New Roman" panose="02020603050405020304" pitchFamily="18" charset="0"/>
              </a:rPr>
              <a:t>Writs of Assistance</a:t>
            </a:r>
            <a:r>
              <a:rPr lang="en-US" sz="2400" b="1" dirty="0">
                <a:solidFill>
                  <a:schemeClr val="bg1"/>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Debt:</a:t>
            </a:r>
          </a:p>
          <a:p>
            <a:pPr marL="800100" lvl="1"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Taxation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i="1" u="sng" dirty="0">
                <a:solidFill>
                  <a:srgbClr val="FFFF00"/>
                </a:solidFill>
                <a:latin typeface="Times New Roman" panose="02020603050405020304" pitchFamily="18" charset="0"/>
                <a:cs typeface="Times New Roman" panose="02020603050405020304" pitchFamily="18" charset="0"/>
              </a:rPr>
              <a:t>Sugar Act, Stamp Act, Townshend Duties, Tea Act</a:t>
            </a:r>
            <a:r>
              <a:rPr lang="en-US" sz="2400" b="1" dirty="0">
                <a:solidFill>
                  <a:schemeClr val="bg1"/>
                </a:solidFill>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Proclamation of 1763</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 NO WESTERN MIGRATION</a:t>
            </a:r>
          </a:p>
          <a:p>
            <a:pPr marL="342900" indent="-342900">
              <a:buFont typeface="Arial" panose="020B0604020202020204" pitchFamily="34" charset="0"/>
              <a:buChar char="•"/>
            </a:pP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47661" y="1066800"/>
            <a:ext cx="178593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Americans</a:t>
            </a:r>
          </a:p>
        </p:txBody>
      </p:sp>
      <p:sp>
        <p:nvSpPr>
          <p:cNvPr id="13" name="Rectangle 12"/>
          <p:cNvSpPr/>
          <p:nvPr/>
        </p:nvSpPr>
        <p:spPr>
          <a:xfrm>
            <a:off x="5638800" y="1066800"/>
            <a:ext cx="178593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English Crown</a:t>
            </a:r>
          </a:p>
        </p:txBody>
      </p:sp>
      <p:sp>
        <p:nvSpPr>
          <p:cNvPr id="7" name="Right Arrow 6">
            <a:extLst>
              <a:ext uri="{FF2B5EF4-FFF2-40B4-BE49-F238E27FC236}">
                <a16:creationId xmlns:a16="http://schemas.microsoft.com/office/drawing/2014/main" id="{C5DBE3B1-9167-764F-BC03-4612482D8E3B}"/>
              </a:ext>
            </a:extLst>
          </p:cNvPr>
          <p:cNvSpPr/>
          <p:nvPr/>
        </p:nvSpPr>
        <p:spPr>
          <a:xfrm>
            <a:off x="2590800" y="4737008"/>
            <a:ext cx="304800" cy="152400"/>
          </a:xfrm>
          <a:prstGeom prst="rightArrow">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513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A1E4-3A46-26EF-F460-2C85010FA01F}"/>
              </a:ext>
            </a:extLst>
          </p:cNvPr>
          <p:cNvSpPr>
            <a:spLocks noGrp="1"/>
          </p:cNvSpPr>
          <p:nvPr>
            <p:ph type="title"/>
          </p:nvPr>
        </p:nvSpPr>
        <p:spPr>
          <a:xfrm>
            <a:off x="453571" y="228600"/>
            <a:ext cx="8229600" cy="639762"/>
          </a:xfrm>
          <a:solidFill>
            <a:schemeClr val="accent2">
              <a:lumMod val="75000"/>
            </a:schemeClr>
          </a:solidFill>
          <a:ln>
            <a:solidFill>
              <a:schemeClr val="tx1">
                <a:lumMod val="95000"/>
                <a:lumOff val="5000"/>
              </a:schemeClr>
            </a:solidFill>
          </a:ln>
        </p:spPr>
        <p:txBody>
          <a:bodyPr>
            <a:normAutofit fontScale="90000"/>
          </a:bodyPr>
          <a:lstStyle/>
          <a:p>
            <a:r>
              <a:rPr lang="en-US" b="1" dirty="0">
                <a:solidFill>
                  <a:schemeClr val="bg1"/>
                </a:solidFill>
                <a:latin typeface="Garamond" panose="02020404030301010803" pitchFamily="18" charset="0"/>
              </a:rPr>
              <a:t>Continuity or Change</a:t>
            </a:r>
          </a:p>
        </p:txBody>
      </p:sp>
      <p:sp>
        <p:nvSpPr>
          <p:cNvPr id="3" name="Content Placeholder 2">
            <a:extLst>
              <a:ext uri="{FF2B5EF4-FFF2-40B4-BE49-F238E27FC236}">
                <a16:creationId xmlns:a16="http://schemas.microsoft.com/office/drawing/2014/main" id="{CAFB0F43-36B4-1779-D37B-DB5E32EAA6EB}"/>
              </a:ext>
            </a:extLst>
          </p:cNvPr>
          <p:cNvSpPr>
            <a:spLocks noGrp="1"/>
          </p:cNvSpPr>
          <p:nvPr>
            <p:ph idx="1"/>
          </p:nvPr>
        </p:nvSpPr>
        <p:spPr>
          <a:xfrm>
            <a:off x="457200" y="1066800"/>
            <a:ext cx="8229600" cy="5059363"/>
          </a:xfrm>
          <a:solidFill>
            <a:schemeClr val="bg1"/>
          </a:solidFill>
          <a:ln>
            <a:solidFill>
              <a:schemeClr val="tx1">
                <a:lumMod val="95000"/>
                <a:lumOff val="5000"/>
              </a:schemeClr>
            </a:solidFill>
          </a:ln>
        </p:spPr>
        <p:txBody>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a:p>
            <a:pPr marL="0" indent="0">
              <a:buNone/>
            </a:pPr>
            <a:endParaRPr lang="en-US" dirty="0"/>
          </a:p>
        </p:txBody>
      </p:sp>
      <p:sp>
        <p:nvSpPr>
          <p:cNvPr id="4" name="Rectangle 3">
            <a:extLst>
              <a:ext uri="{FF2B5EF4-FFF2-40B4-BE49-F238E27FC236}">
                <a16:creationId xmlns:a16="http://schemas.microsoft.com/office/drawing/2014/main" id="{0671B7B0-B378-C3B1-DD31-A77F42D49506}"/>
              </a:ext>
            </a:extLst>
          </p:cNvPr>
          <p:cNvSpPr/>
          <p:nvPr/>
        </p:nvSpPr>
        <p:spPr>
          <a:xfrm>
            <a:off x="762000" y="2743200"/>
            <a:ext cx="8229600" cy="3886200"/>
          </a:xfrm>
          <a:prstGeom prst="rect">
            <a:avLst/>
          </a:prstGeom>
          <a:solidFill>
            <a:schemeClr val="bg2"/>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83D04CF-B4EE-6BBD-1CC7-FF0F9050D690}"/>
              </a:ext>
            </a:extLst>
          </p:cNvPr>
          <p:cNvCxnSpPr>
            <a:cxnSpLocks/>
            <a:stCxn id="4" idx="1"/>
            <a:endCxn id="4" idx="3"/>
          </p:cNvCxnSpPr>
          <p:nvPr/>
        </p:nvCxnSpPr>
        <p:spPr>
          <a:xfrm>
            <a:off x="762000" y="4686300"/>
            <a:ext cx="8229600"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32F47A-B900-99F5-50AC-7DB155FB721D}"/>
              </a:ext>
            </a:extLst>
          </p:cNvPr>
          <p:cNvCxnSpPr>
            <a:cxnSpLocks/>
            <a:stCxn id="4" idx="0"/>
            <a:endCxn id="4" idx="2"/>
          </p:cNvCxnSpPr>
          <p:nvPr/>
        </p:nvCxnSpPr>
        <p:spPr>
          <a:xfrm>
            <a:off x="4876800" y="2743200"/>
            <a:ext cx="0" cy="388620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905F0B66-95CA-154C-16F7-27FF957583CF}"/>
              </a:ext>
            </a:extLst>
          </p:cNvPr>
          <p:cNvSpPr/>
          <p:nvPr/>
        </p:nvSpPr>
        <p:spPr>
          <a:xfrm>
            <a:off x="990602" y="2584792"/>
            <a:ext cx="3124198" cy="609596"/>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effectLst/>
                <a:latin typeface="Times New Roman" panose="02020603050405020304" pitchFamily="18" charset="0"/>
                <a:ea typeface="Aptos" panose="020B0004020202020204" pitchFamily="34" charset="0"/>
              </a:rPr>
              <a:t>Canassatego</a:t>
            </a:r>
            <a:endParaRPr lang="en-US" sz="2400" dirty="0">
              <a:solidFill>
                <a:schemeClr val="bg1"/>
              </a:solidFill>
              <a:latin typeface="Times" panose="02020603050405020304" pitchFamily="18" charset="0"/>
              <a:cs typeface="Times" panose="02020603050405020304" pitchFamily="18" charset="0"/>
            </a:endParaRPr>
          </a:p>
        </p:txBody>
      </p:sp>
      <p:sp>
        <p:nvSpPr>
          <p:cNvPr id="10" name="Rectangle 9">
            <a:extLst>
              <a:ext uri="{FF2B5EF4-FFF2-40B4-BE49-F238E27FC236}">
                <a16:creationId xmlns:a16="http://schemas.microsoft.com/office/drawing/2014/main" id="{0C568D58-0138-678D-0C69-261CE59BA715}"/>
              </a:ext>
            </a:extLst>
          </p:cNvPr>
          <p:cNvSpPr/>
          <p:nvPr/>
        </p:nvSpPr>
        <p:spPr>
          <a:xfrm>
            <a:off x="5105402" y="2584792"/>
            <a:ext cx="3124198" cy="609596"/>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effectLst/>
                <a:latin typeface="Times New Roman" panose="02020603050405020304" pitchFamily="18" charset="0"/>
                <a:ea typeface="Aptos" panose="020B0004020202020204" pitchFamily="34" charset="0"/>
              </a:rPr>
              <a:t>Robert Moses</a:t>
            </a:r>
            <a:endParaRPr lang="en-US" sz="2400" dirty="0">
              <a:solidFill>
                <a:schemeClr val="bg1"/>
              </a:solidFill>
              <a:latin typeface="Times" panose="02020603050405020304" pitchFamily="18" charset="0"/>
              <a:cs typeface="Times" panose="02020603050405020304" pitchFamily="18" charset="0"/>
            </a:endParaRPr>
          </a:p>
        </p:txBody>
      </p:sp>
      <p:sp>
        <p:nvSpPr>
          <p:cNvPr id="11" name="Rectangle 10">
            <a:extLst>
              <a:ext uri="{FF2B5EF4-FFF2-40B4-BE49-F238E27FC236}">
                <a16:creationId xmlns:a16="http://schemas.microsoft.com/office/drawing/2014/main" id="{49169A12-8600-26D4-4C78-F420574BD171}"/>
              </a:ext>
            </a:extLst>
          </p:cNvPr>
          <p:cNvSpPr/>
          <p:nvPr/>
        </p:nvSpPr>
        <p:spPr>
          <a:xfrm>
            <a:off x="990602" y="4407582"/>
            <a:ext cx="3124198" cy="609596"/>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effectLst/>
                <a:latin typeface="Times New Roman" panose="02020603050405020304" pitchFamily="18" charset="0"/>
                <a:ea typeface="Aptos" panose="020B0004020202020204" pitchFamily="34" charset="0"/>
              </a:rPr>
              <a:t>Minavavana</a:t>
            </a:r>
            <a:endParaRPr lang="en-US" sz="2400" dirty="0">
              <a:solidFill>
                <a:schemeClr val="bg1"/>
              </a:solidFill>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CE202A54-1629-22C1-AAC8-DD9119D10EDD}"/>
              </a:ext>
            </a:extLst>
          </p:cNvPr>
          <p:cNvSpPr/>
          <p:nvPr/>
        </p:nvSpPr>
        <p:spPr>
          <a:xfrm>
            <a:off x="5072745" y="4364039"/>
            <a:ext cx="3124198" cy="609596"/>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effectLst/>
                <a:latin typeface="Times New Roman" panose="02020603050405020304" pitchFamily="18" charset="0"/>
                <a:ea typeface="Aptos" panose="020B0004020202020204" pitchFamily="34" charset="0"/>
              </a:rPr>
              <a:t>Join or Die</a:t>
            </a:r>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31950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AB21-00A1-4F37-A8E5-C379C9BAD34C}"/>
              </a:ext>
            </a:extLst>
          </p:cNvPr>
          <p:cNvSpPr>
            <a:spLocks noGrp="1"/>
          </p:cNvSpPr>
          <p:nvPr>
            <p:ph type="title"/>
          </p:nvPr>
        </p:nvSpPr>
        <p:spPr>
          <a:xfrm>
            <a:off x="457200" y="274638"/>
            <a:ext cx="8229600" cy="868362"/>
          </a:xfrm>
          <a:solidFill>
            <a:schemeClr val="accent2">
              <a:lumMod val="75000"/>
            </a:schemeClr>
          </a:solidFill>
          <a:ln>
            <a:solidFill>
              <a:srgbClr val="002060"/>
            </a:solidFill>
          </a:ln>
        </p:spPr>
        <p:txBody>
          <a:bodyPr/>
          <a:lstStyle/>
          <a:p>
            <a:r>
              <a:rPr lang="en-US" b="1" dirty="0">
                <a:solidFill>
                  <a:schemeClr val="bg1"/>
                </a:solidFill>
                <a:latin typeface="Garamond" panose="02020404030301010803" pitchFamily="18" charset="0"/>
              </a:rPr>
              <a:t>Turning Point</a:t>
            </a:r>
          </a:p>
        </p:txBody>
      </p:sp>
      <p:pic>
        <p:nvPicPr>
          <p:cNvPr id="5" name="Content Placeholder 4" descr="A picture containing text, book, old, sitting&#10;&#10;Description generated with very high confidence">
            <a:extLst>
              <a:ext uri="{FF2B5EF4-FFF2-40B4-BE49-F238E27FC236}">
                <a16:creationId xmlns:a16="http://schemas.microsoft.com/office/drawing/2014/main" id="{C3A50543-72A3-4F10-BC1F-657E0E5E1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8077200" cy="3200400"/>
          </a:xfrm>
          <a:solidFill>
            <a:srgbClr val="002060"/>
          </a:solidFill>
          <a:ln>
            <a:solidFill>
              <a:srgbClr val="002060"/>
            </a:solidFill>
          </a:ln>
        </p:spPr>
      </p:pic>
      <p:sp>
        <p:nvSpPr>
          <p:cNvPr id="6" name="Rectangle 5">
            <a:extLst>
              <a:ext uri="{FF2B5EF4-FFF2-40B4-BE49-F238E27FC236}">
                <a16:creationId xmlns:a16="http://schemas.microsoft.com/office/drawing/2014/main" id="{C57DF20E-59A4-48BA-A652-99AFEE115AD6}"/>
              </a:ext>
            </a:extLst>
          </p:cNvPr>
          <p:cNvSpPr/>
          <p:nvPr/>
        </p:nvSpPr>
        <p:spPr>
          <a:xfrm>
            <a:off x="381000" y="4648200"/>
            <a:ext cx="8382000" cy="1828800"/>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Analyze the effect of the French and Indian War and its aftermath on the relationship between Great Britain and the British colonies. Confine your response to the period from 1754 to 1776.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Historic Contextualization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Thesis – Persia (CCOT – what has changed what has not)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2590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a:solidFill>
            <a:schemeClr val="bg1"/>
          </a:solidFill>
          <a:ln>
            <a:solidFill>
              <a:srgbClr val="00206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400" dirty="0">
                <a:latin typeface="Times New Roman" panose="02020603050405020304" pitchFamily="18" charset="0"/>
                <a:cs typeface="Times New Roman" panose="02020603050405020304" pitchFamily="18" charset="0"/>
              </a:rPr>
              <a:t>Who is at FAULT????????</a:t>
            </a:r>
          </a:p>
          <a:p>
            <a:pPr>
              <a:spcBef>
                <a:spcPts val="0"/>
              </a:spcBef>
            </a:pPr>
            <a:r>
              <a:rPr lang="en-US" sz="2400" dirty="0">
                <a:latin typeface="Times New Roman" panose="02020603050405020304" pitchFamily="18" charset="0"/>
                <a:cs typeface="Times New Roman" panose="02020603050405020304" pitchFamily="18" charset="0"/>
              </a:rPr>
              <a:t>A Divided Population </a:t>
            </a:r>
          </a:p>
          <a:p>
            <a:pPr>
              <a:spcBef>
                <a:spcPts val="0"/>
              </a:spcBef>
            </a:pPr>
            <a:r>
              <a:rPr lang="en-US" sz="2400" dirty="0">
                <a:latin typeface="Times New Roman" panose="02020603050405020304" pitchFamily="18" charset="0"/>
                <a:cs typeface="Times New Roman" panose="02020603050405020304" pitchFamily="18" charset="0"/>
              </a:rPr>
              <a:t>DBQ Poster </a:t>
            </a:r>
          </a:p>
          <a:p>
            <a:pPr marL="0" indent="0">
              <a:spcBef>
                <a:spcPts val="0"/>
              </a:spcBef>
              <a:buNone/>
            </a:pPr>
            <a:endParaRPr lang="en-US" sz="2000" b="1" dirty="0">
              <a:solidFill>
                <a:srgbClr val="C00000"/>
              </a:solidFill>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C00000"/>
                </a:solidFill>
                <a:latin typeface="Times New Roman" panose="02020603050405020304" pitchFamily="18" charset="0"/>
                <a:cs typeface="Times New Roman" panose="02020603050405020304" pitchFamily="18" charset="0"/>
              </a:rPr>
              <a:t>Declaration of Independence – Get HIPP</a:t>
            </a:r>
          </a:p>
        </p:txBody>
      </p:sp>
    </p:spTree>
    <p:extLst>
      <p:ext uri="{BB962C8B-B14F-4D97-AF65-F5344CB8AC3E}">
        <p14:creationId xmlns:p14="http://schemas.microsoft.com/office/powerpoint/2010/main" val="2780118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1A3D-171F-4D61-A51E-2608250401A5}"/>
              </a:ext>
            </a:extLst>
          </p:cNvPr>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dirty="0">
                <a:solidFill>
                  <a:schemeClr val="bg2"/>
                </a:solidFill>
                <a:latin typeface="Baskerville Old Face" panose="02020602080505020303" pitchFamily="18" charset="0"/>
              </a:rPr>
              <a:t>Being American</a:t>
            </a:r>
          </a:p>
        </p:txBody>
      </p:sp>
      <p:sp>
        <p:nvSpPr>
          <p:cNvPr id="3" name="Content Placeholder 2">
            <a:extLst>
              <a:ext uri="{FF2B5EF4-FFF2-40B4-BE49-F238E27FC236}">
                <a16:creationId xmlns:a16="http://schemas.microsoft.com/office/drawing/2014/main" id="{FA75701F-0F0B-4B20-B9DF-FE67153B8269}"/>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Diverse American population</a:t>
            </a:r>
          </a:p>
          <a:p>
            <a:r>
              <a:rPr lang="en-US" sz="2400" b="1" dirty="0">
                <a:latin typeface="Times New Roman" panose="02020603050405020304" pitchFamily="18" charset="0"/>
                <a:cs typeface="Times New Roman" panose="02020603050405020304" pitchFamily="18" charset="0"/>
              </a:rPr>
              <a:t>Average age: 18 years old</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descr="A picture containing text, map&#10;&#10;Description automatically generated">
            <a:extLst>
              <a:ext uri="{FF2B5EF4-FFF2-40B4-BE49-F238E27FC236}">
                <a16:creationId xmlns:a16="http://schemas.microsoft.com/office/drawing/2014/main" id="{63EA5994-52D6-465A-AB2C-5F906B3A6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027771"/>
            <a:ext cx="3843909" cy="4495800"/>
          </a:xfrm>
          <a:prstGeom prst="rect">
            <a:avLst/>
          </a:prstGeom>
          <a:ln>
            <a:solidFill>
              <a:srgbClr val="002060"/>
            </a:solidFill>
          </a:ln>
        </p:spPr>
      </p:pic>
      <p:sp>
        <p:nvSpPr>
          <p:cNvPr id="6" name="Rectangle 5">
            <a:extLst>
              <a:ext uri="{FF2B5EF4-FFF2-40B4-BE49-F238E27FC236}">
                <a16:creationId xmlns:a16="http://schemas.microsoft.com/office/drawing/2014/main" id="{7D1047C4-3502-4565-BCC8-2040E8B8F0B9}"/>
              </a:ext>
            </a:extLst>
          </p:cNvPr>
          <p:cNvSpPr/>
          <p:nvPr/>
        </p:nvSpPr>
        <p:spPr>
          <a:xfrm>
            <a:off x="159805" y="2140224"/>
            <a:ext cx="3733800" cy="3581401"/>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Factors feeding American identity:</a:t>
            </a:r>
          </a:p>
          <a:p>
            <a:pPr marL="342900" indent="-34290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Salutary Neglect</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led to the creation of an </a:t>
            </a:r>
            <a:r>
              <a:rPr lang="en-US" sz="2400" b="1" i="1" dirty="0">
                <a:solidFill>
                  <a:srgbClr val="FFFF00"/>
                </a:solidFill>
                <a:latin typeface="Times New Roman" panose="02020603050405020304" pitchFamily="18" charset="0"/>
                <a:cs typeface="Times New Roman" panose="02020603050405020304" pitchFamily="18" charset="0"/>
              </a:rPr>
              <a:t>American identity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American trade had become prosperous</a:t>
            </a:r>
          </a:p>
          <a:p>
            <a:pPr marL="342900" indent="-342900">
              <a:buFont typeface="Arial" panose="020B0604020202020204" pitchFamily="34" charset="0"/>
              <a:buChar char="•"/>
            </a:pPr>
            <a:r>
              <a:rPr lang="en-US" sz="2400" b="1" i="1" dirty="0">
                <a:solidFill>
                  <a:srgbClr val="FFFF00"/>
                </a:solidFill>
                <a:latin typeface="Times New Roman" panose="02020603050405020304" pitchFamily="18" charset="0"/>
                <a:cs typeface="Times New Roman" panose="02020603050405020304" pitchFamily="18" charset="0"/>
              </a:rPr>
              <a:t>Age of Enlightenment</a:t>
            </a:r>
          </a:p>
          <a:p>
            <a:pPr marL="342900" indent="-342900">
              <a:buFont typeface="Arial" panose="020B0604020202020204" pitchFamily="34" charset="0"/>
              <a:buChar char="•"/>
            </a:pPr>
            <a:r>
              <a:rPr lang="en-US" sz="2400" b="1" i="1" dirty="0">
                <a:solidFill>
                  <a:srgbClr val="FFFF00"/>
                </a:solidFill>
                <a:latin typeface="Times New Roman" panose="02020603050405020304" pitchFamily="18" charset="0"/>
                <a:cs typeface="Times New Roman" panose="02020603050405020304" pitchFamily="18" charset="0"/>
              </a:rPr>
              <a:t>1</a:t>
            </a:r>
            <a:r>
              <a:rPr lang="en-US" sz="2400" b="1" i="1" baseline="30000" dirty="0">
                <a:solidFill>
                  <a:srgbClr val="FFFF00"/>
                </a:solidFill>
                <a:latin typeface="Times New Roman" panose="02020603050405020304" pitchFamily="18" charset="0"/>
                <a:cs typeface="Times New Roman" panose="02020603050405020304" pitchFamily="18" charset="0"/>
              </a:rPr>
              <a:t>st</a:t>
            </a:r>
            <a:r>
              <a:rPr lang="en-US" sz="2400" b="1" i="1" dirty="0">
                <a:solidFill>
                  <a:srgbClr val="FFFF00"/>
                </a:solidFill>
                <a:latin typeface="Times New Roman" panose="02020603050405020304" pitchFamily="18" charset="0"/>
                <a:cs typeface="Times New Roman" panose="02020603050405020304" pitchFamily="18" charset="0"/>
              </a:rPr>
              <a:t> Great Awakening</a:t>
            </a:r>
          </a:p>
        </p:txBody>
      </p:sp>
      <p:pic>
        <p:nvPicPr>
          <p:cNvPr id="4098" name="Picture 2" descr="American Revolution: Daily Life During the Revolutionary War">
            <a:extLst>
              <a:ext uri="{FF2B5EF4-FFF2-40B4-BE49-F238E27FC236}">
                <a16:creationId xmlns:a16="http://schemas.microsoft.com/office/drawing/2014/main" id="{579F1A78-3087-67D9-65E6-2CAFA50B6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788693"/>
            <a:ext cx="2896225" cy="185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12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Unit I &amp; II Review </a:t>
            </a:r>
          </a:p>
          <a:p>
            <a:pPr>
              <a:spcBef>
                <a:spcPts val="0"/>
              </a:spcBef>
            </a:pPr>
            <a:r>
              <a:rPr lang="en-US" sz="2000" dirty="0">
                <a:latin typeface="Times New Roman" panose="02020603050405020304" pitchFamily="18" charset="0"/>
                <a:cs typeface="Times New Roman" panose="02020603050405020304" pitchFamily="18" charset="0"/>
              </a:rPr>
              <a:t>Unit I &amp; II Test </a:t>
            </a:r>
          </a:p>
          <a:p>
            <a:pPr>
              <a:spcBef>
                <a:spcPts val="0"/>
              </a:spcBef>
            </a:pPr>
            <a:r>
              <a:rPr lang="en-US" sz="2000" dirty="0">
                <a:latin typeface="Times New Roman" panose="02020603050405020304" pitchFamily="18" charset="0"/>
                <a:cs typeface="Times New Roman" panose="02020603050405020304" pitchFamily="18" charset="0"/>
              </a:rPr>
              <a:t>A Clash of Empires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FF0000"/>
                </a:solidFill>
                <a:latin typeface="Times New Roman" panose="02020603050405020304" pitchFamily="18" charset="0"/>
                <a:cs typeface="Times New Roman" panose="02020603050405020304" pitchFamily="18" charset="0"/>
              </a:rPr>
              <a:t>A Clash of Empires </a:t>
            </a:r>
          </a:p>
          <a:p>
            <a:endParaRPr lang="en-US" dirty="0"/>
          </a:p>
        </p:txBody>
      </p:sp>
    </p:spTree>
    <p:extLst>
      <p:ext uri="{BB962C8B-B14F-4D97-AF65-F5344CB8AC3E}">
        <p14:creationId xmlns:p14="http://schemas.microsoft.com/office/powerpoint/2010/main" val="98918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A998-E92F-30D6-0F9A-BAE82F058CA4}"/>
              </a:ext>
            </a:extLst>
          </p:cNvPr>
          <p:cNvSpPr>
            <a:spLocks noGrp="1"/>
          </p:cNvSpPr>
          <p:nvPr>
            <p:ph type="title"/>
          </p:nvPr>
        </p:nvSpPr>
        <p:spPr>
          <a:xfrm>
            <a:off x="613480" y="213773"/>
            <a:ext cx="7886700" cy="488155"/>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A Picture Paints 1000 Words</a:t>
            </a:r>
          </a:p>
        </p:txBody>
      </p:sp>
      <p:sp>
        <p:nvSpPr>
          <p:cNvPr id="3" name="Content Placeholder 2">
            <a:extLst>
              <a:ext uri="{FF2B5EF4-FFF2-40B4-BE49-F238E27FC236}">
                <a16:creationId xmlns:a16="http://schemas.microsoft.com/office/drawing/2014/main" id="{9B8AC70D-31A4-1BA9-398C-99F16FC88C96}"/>
              </a:ext>
            </a:extLst>
          </p:cNvPr>
          <p:cNvSpPr>
            <a:spLocks noGrp="1"/>
          </p:cNvSpPr>
          <p:nvPr>
            <p:ph idx="1"/>
          </p:nvPr>
        </p:nvSpPr>
        <p:spPr>
          <a:xfrm>
            <a:off x="180773" y="795388"/>
            <a:ext cx="8778170" cy="4646622"/>
          </a:xfrm>
          <a:solidFill>
            <a:schemeClr val="bg1"/>
          </a:solidFill>
        </p:spPr>
        <p:txBody>
          <a:bodyPr>
            <a:normAutofit/>
          </a:bodyPr>
          <a:lstStyle/>
          <a:p>
            <a:pPr marL="0" indent="0">
              <a:buNone/>
            </a:pPr>
            <a:r>
              <a:rPr lang="en-US" sz="2400" dirty="0">
                <a:latin typeface="Times" pitchFamily="2" charset="0"/>
              </a:rPr>
              <a:t>Explain who is at fault for causing American independence </a:t>
            </a:r>
          </a:p>
        </p:txBody>
      </p:sp>
      <p:pic>
        <p:nvPicPr>
          <p:cNvPr id="6" name="Picture 5" descr="A group of people in a city&#10;&#10;Description automatically generated">
            <a:extLst>
              <a:ext uri="{FF2B5EF4-FFF2-40B4-BE49-F238E27FC236}">
                <a16:creationId xmlns:a16="http://schemas.microsoft.com/office/drawing/2014/main" id="{588F869B-66B2-2450-8428-90B21AA887A6}"/>
              </a:ext>
            </a:extLst>
          </p:cNvPr>
          <p:cNvPicPr>
            <a:picLocks noChangeAspect="1"/>
          </p:cNvPicPr>
          <p:nvPr/>
        </p:nvPicPr>
        <p:blipFill>
          <a:blip r:embed="rId2"/>
          <a:stretch>
            <a:fillRect/>
          </a:stretch>
        </p:blipFill>
        <p:spPr>
          <a:xfrm>
            <a:off x="232886" y="1377691"/>
            <a:ext cx="4386943" cy="4646622"/>
          </a:xfrm>
          <a:prstGeom prst="rect">
            <a:avLst/>
          </a:prstGeom>
          <a:ln>
            <a:solidFill>
              <a:srgbClr val="002060"/>
            </a:solidFill>
          </a:ln>
        </p:spPr>
      </p:pic>
      <p:pic>
        <p:nvPicPr>
          <p:cNvPr id="4100" name="Picture 4" descr="Tarred and Feathered">
            <a:extLst>
              <a:ext uri="{FF2B5EF4-FFF2-40B4-BE49-F238E27FC236}">
                <a16:creationId xmlns:a16="http://schemas.microsoft.com/office/drawing/2014/main" id="{397FF4D6-D1E6-CDD1-18B8-49C9AA32E8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7691"/>
            <a:ext cx="4082143" cy="471830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018911-AE80-FBAB-0A94-B26CB39C28D2}"/>
              </a:ext>
            </a:extLst>
          </p:cNvPr>
          <p:cNvSpPr/>
          <p:nvPr/>
        </p:nvSpPr>
        <p:spPr>
          <a:xfrm>
            <a:off x="4700971" y="5966733"/>
            <a:ext cx="4339114" cy="68563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panose="02020603050405020304" pitchFamily="18" charset="0"/>
                <a:cs typeface="Times" panose="02020603050405020304" pitchFamily="18" charset="0"/>
              </a:rPr>
              <a:t>Bostonians Paying the Excise Man by Phillip Dawe, 1774</a:t>
            </a:r>
          </a:p>
        </p:txBody>
      </p:sp>
      <p:sp>
        <p:nvSpPr>
          <p:cNvPr id="4" name="Rectangle 3">
            <a:extLst>
              <a:ext uri="{FF2B5EF4-FFF2-40B4-BE49-F238E27FC236}">
                <a16:creationId xmlns:a16="http://schemas.microsoft.com/office/drawing/2014/main" id="{7C9D6C84-5BAC-14F8-D329-80AE50C75AA3}"/>
              </a:ext>
            </a:extLst>
          </p:cNvPr>
          <p:cNvSpPr/>
          <p:nvPr/>
        </p:nvSpPr>
        <p:spPr>
          <a:xfrm>
            <a:off x="180773" y="5988027"/>
            <a:ext cx="4343400" cy="68563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panose="02020603050405020304" pitchFamily="18" charset="0"/>
                <a:cs typeface="Times" panose="02020603050405020304" pitchFamily="18" charset="0"/>
              </a:rPr>
              <a:t>The Bloody Massacre on King Street by Paul Revere 1770</a:t>
            </a:r>
          </a:p>
        </p:txBody>
      </p:sp>
    </p:spTree>
    <p:extLst>
      <p:ext uri="{BB962C8B-B14F-4D97-AF65-F5344CB8AC3E}">
        <p14:creationId xmlns:p14="http://schemas.microsoft.com/office/powerpoint/2010/main" val="1244826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A Long Train of Usurpation</a:t>
            </a:r>
          </a:p>
        </p:txBody>
      </p:sp>
      <p:sp>
        <p:nvSpPr>
          <p:cNvPr id="3" name="Content Placeholder 2"/>
          <p:cNvSpPr>
            <a:spLocks noGrp="1"/>
          </p:cNvSpPr>
          <p:nvPr>
            <p:ph idx="1"/>
          </p:nvPr>
        </p:nvSpPr>
        <p:spPr>
          <a:xfrm>
            <a:off x="447261" y="3016250"/>
            <a:ext cx="8229600" cy="2697163"/>
          </a:xfrm>
          <a:solidFill>
            <a:schemeClr val="bg1"/>
          </a:solidFill>
          <a:ln>
            <a:solidFill>
              <a:srgbClr val="002060"/>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Index card – term on one side but an explanation for another term </a:t>
            </a:r>
          </a:p>
          <a:p>
            <a:pPr>
              <a:buFontTx/>
              <a:buChar char="-"/>
            </a:pPr>
            <a:r>
              <a:rPr lang="en-US" sz="2000" dirty="0">
                <a:latin typeface="Times New Roman" panose="02020603050405020304" pitchFamily="18" charset="0"/>
                <a:cs typeface="Times New Roman" panose="02020603050405020304" pitchFamily="18" charset="0"/>
              </a:rPr>
              <a:t>Find your match </a:t>
            </a:r>
          </a:p>
          <a:p>
            <a:pPr>
              <a:buFontTx/>
              <a:buChar char="-"/>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6B0D839-4DB4-607A-B170-B32161CAABE8}"/>
              </a:ext>
            </a:extLst>
          </p:cNvPr>
          <p:cNvSpPr/>
          <p:nvPr/>
        </p:nvSpPr>
        <p:spPr>
          <a:xfrm>
            <a:off x="304800" y="990600"/>
            <a:ext cx="85344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0" i="0" dirty="0">
                <a:solidFill>
                  <a:schemeClr val="bg1"/>
                </a:solidFill>
                <a:effectLst/>
                <a:latin typeface="Times" panose="02020603050405020304" pitchFamily="18" charset="0"/>
                <a:cs typeface="Times" panose="02020603050405020304" pitchFamily="18" charset="0"/>
              </a:rPr>
              <a:t>But when a long train of abuses and usurpations, pursuing invariably the same Object evinces a design to reduce them under absolute Despotism, it is their right, it is their duty, to throw off such Government, and to provide new Guards for their future security.</a:t>
            </a:r>
          </a:p>
          <a:p>
            <a:r>
              <a:rPr lang="en-US" sz="2400" dirty="0">
                <a:solidFill>
                  <a:schemeClr val="bg1"/>
                </a:solidFill>
                <a:latin typeface="Times" panose="02020603050405020304" pitchFamily="18" charset="0"/>
                <a:cs typeface="Times" panose="02020603050405020304" pitchFamily="18" charset="0"/>
              </a:rPr>
              <a:t>	- </a:t>
            </a:r>
            <a:r>
              <a:rPr lang="en-US" sz="2400" b="1" i="1" dirty="0">
                <a:solidFill>
                  <a:schemeClr val="bg1"/>
                </a:solidFill>
                <a:latin typeface="Times" panose="02020603050405020304" pitchFamily="18" charset="0"/>
                <a:cs typeface="Times" panose="02020603050405020304" pitchFamily="18" charset="0"/>
              </a:rPr>
              <a:t>Declaration of Independence </a:t>
            </a:r>
          </a:p>
        </p:txBody>
      </p:sp>
      <p:sp>
        <p:nvSpPr>
          <p:cNvPr id="7" name="Rectangle 6">
            <a:extLst>
              <a:ext uri="{FF2B5EF4-FFF2-40B4-BE49-F238E27FC236}">
                <a16:creationId xmlns:a16="http://schemas.microsoft.com/office/drawing/2014/main" id="{720ACFAB-ABD0-E76B-5194-FC8120D8D536}"/>
              </a:ext>
            </a:extLst>
          </p:cNvPr>
          <p:cNvSpPr/>
          <p:nvPr/>
        </p:nvSpPr>
        <p:spPr>
          <a:xfrm>
            <a:off x="569843" y="3810000"/>
            <a:ext cx="8153400" cy="897729"/>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Identify and explain factors that </a:t>
            </a:r>
            <a:r>
              <a:rPr lang="en-US" sz="2400" b="1" i="1" u="sng" dirty="0">
                <a:latin typeface="Times" panose="02020603050405020304" pitchFamily="18" charset="0"/>
                <a:cs typeface="Times" panose="02020603050405020304" pitchFamily="18" charset="0"/>
              </a:rPr>
              <a:t>CAUSES</a:t>
            </a:r>
            <a:r>
              <a:rPr lang="en-US" sz="2400" dirty="0">
                <a:latin typeface="Times" panose="02020603050405020304" pitchFamily="18" charset="0"/>
                <a:cs typeface="Times" panose="02020603050405020304" pitchFamily="18" charset="0"/>
              </a:rPr>
              <a:t> the desire for independence. (Categorize them and give examples) </a:t>
            </a:r>
          </a:p>
        </p:txBody>
      </p:sp>
    </p:spTree>
    <p:extLst>
      <p:ext uri="{BB962C8B-B14F-4D97-AF65-F5344CB8AC3E}">
        <p14:creationId xmlns:p14="http://schemas.microsoft.com/office/powerpoint/2010/main" val="21919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22238"/>
            <a:ext cx="8229600" cy="563562"/>
          </a:xfrm>
          <a:solidFill>
            <a:schemeClr val="accent2">
              <a:lumMod val="75000"/>
            </a:schemeClr>
          </a:solidFill>
          <a:ln>
            <a:solidFill>
              <a:srgbClr val="002060"/>
            </a:solidFill>
          </a:ln>
        </p:spPr>
        <p:txBody>
          <a:bodyPr>
            <a:normAutofit fontScale="90000"/>
          </a:bodyPr>
          <a:lstStyle/>
          <a:p>
            <a:r>
              <a:rPr lang="en-US" sz="3600" b="1" dirty="0">
                <a:solidFill>
                  <a:schemeClr val="bg1"/>
                </a:solidFill>
                <a:latin typeface="Garamond" panose="02020404030301010803" pitchFamily="18" charset="0"/>
              </a:rPr>
              <a:t>Demographics of Patriots vs. Loyalists</a:t>
            </a:r>
          </a:p>
        </p:txBody>
      </p:sp>
      <p:pic>
        <p:nvPicPr>
          <p:cNvPr id="1026" name="Picture 2" descr="Image result for Patriot v. Loyalist population in Amer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249362"/>
            <a:ext cx="3962401" cy="533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29100" y="1224643"/>
            <a:ext cx="4838699" cy="1143000"/>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LOYALISTS</a:t>
            </a:r>
            <a:r>
              <a:rPr lang="en-US" sz="2400" dirty="0">
                <a:latin typeface="Times New Roman" panose="02020603050405020304" pitchFamily="18" charset="0"/>
                <a:cs typeface="Times New Roman" panose="02020603050405020304" pitchFamily="18" charset="0"/>
              </a:rPr>
              <a:t>: about 30% of the population – personal gain or loyalty to the Crown</a:t>
            </a:r>
          </a:p>
        </p:txBody>
      </p:sp>
      <p:sp>
        <p:nvSpPr>
          <p:cNvPr id="11" name="Rectangle 10"/>
          <p:cNvSpPr/>
          <p:nvPr/>
        </p:nvSpPr>
        <p:spPr>
          <a:xfrm>
            <a:off x="4229099" y="2438400"/>
            <a:ext cx="4838699" cy="117021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PATRIOTS</a:t>
            </a:r>
            <a:r>
              <a:rPr lang="en-US" sz="2400" dirty="0">
                <a:latin typeface="Times New Roman" panose="02020603050405020304" pitchFamily="18" charset="0"/>
                <a:cs typeface="Times New Roman" panose="02020603050405020304" pitchFamily="18" charset="0"/>
              </a:rPr>
              <a:t>: less than 28% of the population – No alternative but to support independence</a:t>
            </a:r>
          </a:p>
        </p:txBody>
      </p:sp>
      <p:sp>
        <p:nvSpPr>
          <p:cNvPr id="12" name="Rectangle 11"/>
          <p:cNvSpPr/>
          <p:nvPr/>
        </p:nvSpPr>
        <p:spPr>
          <a:xfrm>
            <a:off x="4207328" y="3714750"/>
            <a:ext cx="4838699" cy="838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Fence Setters</a:t>
            </a:r>
            <a:r>
              <a:rPr lang="en-US" sz="2400" dirty="0">
                <a:latin typeface="Times New Roman" panose="02020603050405020304" pitchFamily="18" charset="0"/>
                <a:cs typeface="Times New Roman" panose="02020603050405020304" pitchFamily="18" charset="0"/>
              </a:rPr>
              <a:t>: 32% of the population – undecided and had to be persuaded</a:t>
            </a:r>
          </a:p>
        </p:txBody>
      </p:sp>
      <p:sp>
        <p:nvSpPr>
          <p:cNvPr id="10" name="Rectangle 9"/>
          <p:cNvSpPr/>
          <p:nvPr/>
        </p:nvSpPr>
        <p:spPr>
          <a:xfrm>
            <a:off x="5200650" y="776515"/>
            <a:ext cx="2895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latin typeface="Times New Roman" panose="02020603050405020304" pitchFamily="18" charset="0"/>
                <a:cs typeface="Times New Roman" panose="02020603050405020304" pitchFamily="18" charset="0"/>
              </a:rPr>
              <a:t>Divided Population</a:t>
            </a:r>
          </a:p>
        </p:txBody>
      </p:sp>
      <p:sp>
        <p:nvSpPr>
          <p:cNvPr id="15" name="Rectangle 14"/>
          <p:cNvSpPr/>
          <p:nvPr/>
        </p:nvSpPr>
        <p:spPr>
          <a:xfrm>
            <a:off x="3886201" y="4797652"/>
            <a:ext cx="5181600" cy="194604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0000"/>
                </a:solidFill>
                <a:latin typeface="Times New Roman" panose="02020603050405020304" pitchFamily="18" charset="0"/>
                <a:cs typeface="Times New Roman" panose="02020603050405020304" pitchFamily="18" charset="0"/>
              </a:rPr>
              <a:t>Training the Mob:</a:t>
            </a:r>
          </a:p>
          <a:p>
            <a:pPr marL="285750" indent="-285750">
              <a:buFont typeface="Arial" panose="020B0604020202020204" pitchFamily="34" charset="0"/>
              <a:buChar char="•"/>
            </a:pPr>
            <a:r>
              <a:rPr lang="en-US" sz="2400" b="1" u="sng" dirty="0">
                <a:solidFill>
                  <a:schemeClr val="tx1"/>
                </a:solidFill>
                <a:latin typeface="Times New Roman" panose="02020603050405020304" pitchFamily="18" charset="0"/>
                <a:cs typeface="Times New Roman" panose="02020603050405020304" pitchFamily="18" charset="0"/>
              </a:rPr>
              <a:t>Committee of </a:t>
            </a:r>
            <a:r>
              <a:rPr lang="en-US" sz="2400" b="1" u="sng" dirty="0" err="1">
                <a:solidFill>
                  <a:schemeClr val="tx1"/>
                </a:solidFill>
                <a:latin typeface="Times New Roman" panose="02020603050405020304" pitchFamily="18" charset="0"/>
                <a:cs typeface="Times New Roman" panose="02020603050405020304" pitchFamily="18" charset="0"/>
              </a:rPr>
              <a:t>Correspondance</a:t>
            </a:r>
            <a:r>
              <a:rPr lang="en-US" sz="2400" dirty="0">
                <a:solidFill>
                  <a:schemeClr val="tx1"/>
                </a:solidFill>
                <a:latin typeface="Times New Roman" panose="02020603050405020304" pitchFamily="18" charset="0"/>
                <a:cs typeface="Times New Roman" panose="02020603050405020304" pitchFamily="18" charset="0"/>
              </a:rPr>
              <a:t>: - convince America that independence is necessary (</a:t>
            </a:r>
            <a:r>
              <a:rPr lang="en-US" sz="2400" b="1" u="sng" dirty="0">
                <a:solidFill>
                  <a:srgbClr val="FF0000"/>
                </a:solidFill>
                <a:latin typeface="Times New Roman" panose="02020603050405020304" pitchFamily="18" charset="0"/>
                <a:cs typeface="Times New Roman" panose="02020603050405020304" pitchFamily="18" charset="0"/>
              </a:rPr>
              <a:t>Ex. Common Sense by Thomas Paine</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2" name="Arrow: Curved Right 1">
            <a:extLst>
              <a:ext uri="{FF2B5EF4-FFF2-40B4-BE49-F238E27FC236}">
                <a16:creationId xmlns:a16="http://schemas.microsoft.com/office/drawing/2014/main" id="{70BB19CF-E6D0-49A9-9659-83D6447A8C46}"/>
              </a:ext>
            </a:extLst>
          </p:cNvPr>
          <p:cNvSpPr/>
          <p:nvPr/>
        </p:nvSpPr>
        <p:spPr>
          <a:xfrm>
            <a:off x="3369128" y="3257550"/>
            <a:ext cx="838200" cy="28384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Up 2">
            <a:extLst>
              <a:ext uri="{FF2B5EF4-FFF2-40B4-BE49-F238E27FC236}">
                <a16:creationId xmlns:a16="http://schemas.microsoft.com/office/drawing/2014/main" id="{B4E5BDFB-DBE9-4079-9823-20DC63DC7D34}"/>
              </a:ext>
            </a:extLst>
          </p:cNvPr>
          <p:cNvSpPr/>
          <p:nvPr/>
        </p:nvSpPr>
        <p:spPr>
          <a:xfrm>
            <a:off x="7026727" y="4492852"/>
            <a:ext cx="381000" cy="609600"/>
          </a:xfrm>
          <a:prstGeom prst="up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95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Seeking Redress</a:t>
            </a:r>
          </a:p>
        </p:txBody>
      </p:sp>
      <p:sp>
        <p:nvSpPr>
          <p:cNvPr id="8" name="Rectangle 7">
            <a:extLst>
              <a:ext uri="{FF2B5EF4-FFF2-40B4-BE49-F238E27FC236}">
                <a16:creationId xmlns:a16="http://schemas.microsoft.com/office/drawing/2014/main" id="{EF6EE7A8-A811-F543-80EA-D14000F2FC9C}"/>
              </a:ext>
            </a:extLst>
          </p:cNvPr>
          <p:cNvSpPr/>
          <p:nvPr/>
        </p:nvSpPr>
        <p:spPr>
          <a:xfrm>
            <a:off x="76200" y="3341886"/>
            <a:ext cx="8991600" cy="2446931"/>
          </a:xfrm>
          <a:prstGeom prst="rect">
            <a:avLst/>
          </a:prstGeom>
          <a:solidFill>
            <a:schemeClr val="tx2">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Americans seek to maintain peaceful relations with Britain (</a:t>
            </a:r>
            <a:r>
              <a:rPr lang="en-US" sz="2400" i="1" dirty="0">
                <a:solidFill>
                  <a:srgbClr val="FFFF00"/>
                </a:solidFill>
                <a:latin typeface="Times" pitchFamily="2" charset="0"/>
              </a:rPr>
              <a:t>Civil disobedience</a:t>
            </a:r>
            <a:r>
              <a:rPr lang="en-US" sz="2400" dirty="0">
                <a:latin typeface="Times" pitchFamily="2" charset="0"/>
              </a:rPr>
              <a:t>)</a:t>
            </a:r>
          </a:p>
          <a:p>
            <a:r>
              <a:rPr lang="en-US" sz="2400" b="1" dirty="0">
                <a:latin typeface="Times" pitchFamily="2" charset="0"/>
              </a:rPr>
              <a:t>Stamp Act Congress 1765– “No Taxation without Representation”</a:t>
            </a:r>
          </a:p>
          <a:p>
            <a:pPr marL="342900" indent="-342900">
              <a:buFontTx/>
              <a:buChar char="-"/>
            </a:pPr>
            <a:r>
              <a:rPr lang="en-US" sz="2400" dirty="0">
                <a:latin typeface="Times" pitchFamily="2" charset="0"/>
              </a:rPr>
              <a:t>Petition: </a:t>
            </a:r>
            <a:r>
              <a:rPr lang="en-US" sz="2400" b="1" u="sng" dirty="0">
                <a:latin typeface="Times" pitchFamily="2" charset="0"/>
              </a:rPr>
              <a:t>Declaration of Rights 1765,</a:t>
            </a:r>
            <a:r>
              <a:rPr lang="en-US" sz="2400" b="1" dirty="0">
                <a:latin typeface="Times" pitchFamily="2" charset="0"/>
              </a:rPr>
              <a:t> </a:t>
            </a:r>
            <a:r>
              <a:rPr lang="en-US" sz="2400" b="1" u="sng" dirty="0">
                <a:latin typeface="Times" pitchFamily="2" charset="0"/>
              </a:rPr>
              <a:t>Declaration of Rights &amp; Grievances 1774</a:t>
            </a:r>
            <a:r>
              <a:rPr lang="en-US" sz="2400" b="1" dirty="0">
                <a:latin typeface="Times" pitchFamily="2" charset="0"/>
              </a:rPr>
              <a:t>, &amp; </a:t>
            </a:r>
            <a:r>
              <a:rPr lang="en-US" sz="2400" b="1" u="sng" dirty="0">
                <a:latin typeface="Times" pitchFamily="2" charset="0"/>
              </a:rPr>
              <a:t>Olive Branch Petition 1775</a:t>
            </a:r>
          </a:p>
          <a:p>
            <a:pPr marL="342900" indent="-342900">
              <a:buFontTx/>
              <a:buChar char="-"/>
            </a:pPr>
            <a:r>
              <a:rPr lang="en-US" sz="2400" b="1" u="sng" dirty="0">
                <a:latin typeface="Times" pitchFamily="2" charset="0"/>
              </a:rPr>
              <a:t>Non-importation Agreements </a:t>
            </a:r>
            <a:r>
              <a:rPr lang="en-US" sz="2400" b="1" dirty="0">
                <a:latin typeface="Times" pitchFamily="2" charset="0"/>
              </a:rPr>
              <a:t>(boycott)     </a:t>
            </a:r>
            <a:r>
              <a:rPr lang="en-US" sz="2400" b="1" u="sng" dirty="0">
                <a:latin typeface="Times" pitchFamily="2" charset="0"/>
              </a:rPr>
              <a:t>Home spun movement</a:t>
            </a:r>
          </a:p>
        </p:txBody>
      </p:sp>
      <p:pic>
        <p:nvPicPr>
          <p:cNvPr id="9" name="Picture 8">
            <a:extLst>
              <a:ext uri="{FF2B5EF4-FFF2-40B4-BE49-F238E27FC236}">
                <a16:creationId xmlns:a16="http://schemas.microsoft.com/office/drawing/2014/main" id="{F8483315-5FE1-FB4E-BEC8-2D90734310EB}"/>
              </a:ext>
            </a:extLst>
          </p:cNvPr>
          <p:cNvPicPr>
            <a:picLocks noChangeAspect="1"/>
          </p:cNvPicPr>
          <p:nvPr/>
        </p:nvPicPr>
        <p:blipFill>
          <a:blip r:embed="rId3"/>
          <a:stretch>
            <a:fillRect/>
          </a:stretch>
        </p:blipFill>
        <p:spPr>
          <a:xfrm>
            <a:off x="334108" y="1069182"/>
            <a:ext cx="8534400" cy="2359818"/>
          </a:xfrm>
          <a:prstGeom prst="rect">
            <a:avLst/>
          </a:prstGeom>
          <a:ln>
            <a:solidFill>
              <a:srgbClr val="C00000"/>
            </a:solidFill>
          </a:ln>
        </p:spPr>
      </p:pic>
      <p:sp>
        <p:nvSpPr>
          <p:cNvPr id="10" name="Rectangle 9">
            <a:extLst>
              <a:ext uri="{FF2B5EF4-FFF2-40B4-BE49-F238E27FC236}">
                <a16:creationId xmlns:a16="http://schemas.microsoft.com/office/drawing/2014/main" id="{7663675D-86F3-BC4C-808C-E98A43042913}"/>
              </a:ext>
            </a:extLst>
          </p:cNvPr>
          <p:cNvSpPr/>
          <p:nvPr/>
        </p:nvSpPr>
        <p:spPr>
          <a:xfrm>
            <a:off x="152400" y="5943600"/>
            <a:ext cx="8839200" cy="685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Declaratory Act 1766: Virtual Representation </a:t>
            </a:r>
            <a:r>
              <a:rPr lang="en-US" sz="2400" dirty="0">
                <a:solidFill>
                  <a:schemeClr val="bg1"/>
                </a:solidFill>
                <a:latin typeface="Times" pitchFamily="2" charset="0"/>
              </a:rPr>
              <a:t>–(English Response)</a:t>
            </a:r>
          </a:p>
        </p:txBody>
      </p:sp>
      <p:sp>
        <p:nvSpPr>
          <p:cNvPr id="14" name="Down Arrow 13">
            <a:extLst>
              <a:ext uri="{FF2B5EF4-FFF2-40B4-BE49-F238E27FC236}">
                <a16:creationId xmlns:a16="http://schemas.microsoft.com/office/drawing/2014/main" id="{122C7506-A891-794F-A0A1-00EB6E253EDE}"/>
              </a:ext>
            </a:extLst>
          </p:cNvPr>
          <p:cNvSpPr/>
          <p:nvPr/>
        </p:nvSpPr>
        <p:spPr>
          <a:xfrm>
            <a:off x="4038600" y="5701705"/>
            <a:ext cx="1066800" cy="47049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61E30678-5648-3B44-ABDD-1EC602CD8461}"/>
              </a:ext>
            </a:extLst>
          </p:cNvPr>
          <p:cNvSpPr/>
          <p:nvPr/>
        </p:nvSpPr>
        <p:spPr>
          <a:xfrm>
            <a:off x="5638800" y="5410200"/>
            <a:ext cx="304800" cy="204418"/>
          </a:xfrm>
          <a:prstGeom prst="rightArrow">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981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a:ln>
            <a:solidFill>
              <a:srgbClr val="002060"/>
            </a:solidFill>
          </a:ln>
        </p:spPr>
        <p:txBody>
          <a:bodyPr>
            <a:normAutofit/>
          </a:bodyPr>
          <a:lstStyle/>
          <a:p>
            <a:r>
              <a:rPr lang="en-US" b="1" dirty="0">
                <a:solidFill>
                  <a:schemeClr val="bg1">
                    <a:lumMod val="95000"/>
                  </a:schemeClr>
                </a:solidFill>
                <a:latin typeface="Garamond" panose="02020404030301010803" pitchFamily="18" charset="0"/>
              </a:rPr>
              <a:t>Training of the Mob</a:t>
            </a:r>
          </a:p>
        </p:txBody>
      </p:sp>
      <p:pic>
        <p:nvPicPr>
          <p:cNvPr id="17" name="Content Placeholder 16">
            <a:extLst>
              <a:ext uri="{FF2B5EF4-FFF2-40B4-BE49-F238E27FC236}">
                <a16:creationId xmlns:a16="http://schemas.microsoft.com/office/drawing/2014/main" id="{63BEA30C-DDA9-6B41-966A-AC79356C4D6E}"/>
              </a:ext>
            </a:extLst>
          </p:cNvPr>
          <p:cNvPicPr>
            <a:picLocks noGrp="1" noChangeAspect="1"/>
          </p:cNvPicPr>
          <p:nvPr>
            <p:ph idx="1"/>
          </p:nvPr>
        </p:nvPicPr>
        <p:blipFill>
          <a:blip r:embed="rId2"/>
          <a:stretch>
            <a:fillRect/>
          </a:stretch>
        </p:blipFill>
        <p:spPr>
          <a:xfrm>
            <a:off x="3881315" y="3886200"/>
            <a:ext cx="5004777" cy="2320131"/>
          </a:xfrm>
          <a:solidFill>
            <a:schemeClr val="bg1"/>
          </a:solidFill>
          <a:ln>
            <a:solidFill>
              <a:srgbClr val="002060"/>
            </a:solidFill>
          </a:ln>
        </p:spPr>
      </p:pic>
      <p:pic>
        <p:nvPicPr>
          <p:cNvPr id="3074" name="Picture 2" descr="Image result for Tar and feath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3276600" cy="521176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0D7B339-D987-7D48-9533-86B1D3A8D1B4}"/>
              </a:ext>
            </a:extLst>
          </p:cNvPr>
          <p:cNvSpPr/>
          <p:nvPr/>
        </p:nvSpPr>
        <p:spPr>
          <a:xfrm>
            <a:off x="3593123" y="1219200"/>
            <a:ext cx="5334000" cy="1981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latin typeface="Times" pitchFamily="2" charset="0"/>
            </a:endParaRPr>
          </a:p>
          <a:p>
            <a:r>
              <a:rPr lang="en-US" sz="2400" b="1" u="sng" dirty="0">
                <a:solidFill>
                  <a:srgbClr val="FFFF00"/>
                </a:solidFill>
                <a:latin typeface="Times" pitchFamily="2" charset="0"/>
              </a:rPr>
              <a:t>Sons of Liberty </a:t>
            </a:r>
            <a:r>
              <a:rPr lang="en-US" sz="2400" dirty="0">
                <a:latin typeface="Times" pitchFamily="2" charset="0"/>
              </a:rPr>
              <a:t>– Encourage Americans to seek independence</a:t>
            </a:r>
          </a:p>
          <a:p>
            <a:pPr marL="342900" indent="-342900">
              <a:buFont typeface="Arial" panose="020B0604020202020204" pitchFamily="34" charset="0"/>
              <a:buChar char="•"/>
            </a:pPr>
            <a:r>
              <a:rPr lang="en-US" sz="2400" b="1" u="sng" dirty="0">
                <a:solidFill>
                  <a:srgbClr val="FFFF00"/>
                </a:solidFill>
                <a:latin typeface="Times" pitchFamily="2" charset="0"/>
              </a:rPr>
              <a:t>Committee of Correspondence</a:t>
            </a:r>
            <a:r>
              <a:rPr lang="en-US" sz="2400" b="1" dirty="0">
                <a:solidFill>
                  <a:srgbClr val="FFFF00"/>
                </a:solidFill>
                <a:latin typeface="Times" pitchFamily="2" charset="0"/>
              </a:rPr>
              <a:t> </a:t>
            </a:r>
            <a:r>
              <a:rPr lang="en-US" sz="2400" dirty="0">
                <a:latin typeface="Times" pitchFamily="2" charset="0"/>
              </a:rPr>
              <a:t>(train the mob)</a:t>
            </a:r>
          </a:p>
          <a:p>
            <a:pPr marL="342900" indent="-342900">
              <a:buFont typeface="Arial" panose="020B0604020202020204" pitchFamily="34" charset="0"/>
              <a:buChar char="•"/>
            </a:pPr>
            <a:r>
              <a:rPr lang="en-US" sz="2400" b="1" u="sng" dirty="0">
                <a:solidFill>
                  <a:srgbClr val="FFFF00"/>
                </a:solidFill>
                <a:latin typeface="Times" pitchFamily="2" charset="0"/>
              </a:rPr>
              <a:t>Tar &amp; Feathering </a:t>
            </a:r>
          </a:p>
          <a:p>
            <a:endParaRPr lang="en-US" sz="2400" b="1" dirty="0">
              <a:latin typeface="Times" pitchFamily="2" charset="0"/>
            </a:endParaRPr>
          </a:p>
        </p:txBody>
      </p:sp>
      <p:sp>
        <p:nvSpPr>
          <p:cNvPr id="19" name="Rectangle 18">
            <a:extLst>
              <a:ext uri="{FF2B5EF4-FFF2-40B4-BE49-F238E27FC236}">
                <a16:creationId xmlns:a16="http://schemas.microsoft.com/office/drawing/2014/main" id="{EB79C0BD-6AFF-8B42-99D0-E7E9EA040C43}"/>
              </a:ext>
            </a:extLst>
          </p:cNvPr>
          <p:cNvSpPr/>
          <p:nvPr/>
        </p:nvSpPr>
        <p:spPr>
          <a:xfrm>
            <a:off x="4114800" y="3314700"/>
            <a:ext cx="4572000" cy="609601"/>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itchFamily="2" charset="0"/>
              </a:rPr>
              <a:t>Boston Massacre 1770</a:t>
            </a:r>
          </a:p>
        </p:txBody>
      </p:sp>
      <p:sp>
        <p:nvSpPr>
          <p:cNvPr id="20" name="Down Arrow 19">
            <a:extLst>
              <a:ext uri="{FF2B5EF4-FFF2-40B4-BE49-F238E27FC236}">
                <a16:creationId xmlns:a16="http://schemas.microsoft.com/office/drawing/2014/main" id="{595E0076-FE37-4E42-A4F6-2078EC7842A2}"/>
              </a:ext>
            </a:extLst>
          </p:cNvPr>
          <p:cNvSpPr/>
          <p:nvPr/>
        </p:nvSpPr>
        <p:spPr>
          <a:xfrm>
            <a:off x="6709229" y="2819400"/>
            <a:ext cx="762000" cy="609600"/>
          </a:xfrm>
          <a:prstGeom prst="down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0119D-CF89-0C4C-96D7-83E21A340F5F}"/>
              </a:ext>
            </a:extLst>
          </p:cNvPr>
          <p:cNvSpPr/>
          <p:nvPr/>
        </p:nvSpPr>
        <p:spPr>
          <a:xfrm>
            <a:off x="4572000" y="6096000"/>
            <a:ext cx="4114800" cy="609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pitchFamily="2" charset="0"/>
              </a:rPr>
              <a:t>Bloody Massacre on King St. by Paul Revere </a:t>
            </a:r>
          </a:p>
        </p:txBody>
      </p:sp>
      <p:sp>
        <p:nvSpPr>
          <p:cNvPr id="3" name="Rectangle 2">
            <a:extLst>
              <a:ext uri="{FF2B5EF4-FFF2-40B4-BE49-F238E27FC236}">
                <a16:creationId xmlns:a16="http://schemas.microsoft.com/office/drawing/2014/main" id="{40A89534-F11D-81CF-A931-2BA1B702D99A}"/>
              </a:ext>
            </a:extLst>
          </p:cNvPr>
          <p:cNvSpPr/>
          <p:nvPr/>
        </p:nvSpPr>
        <p:spPr>
          <a:xfrm>
            <a:off x="762000" y="5753101"/>
            <a:ext cx="3352800" cy="609600"/>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panose="02020603050405020304" pitchFamily="18" charset="0"/>
                <a:cs typeface="Times" panose="02020603050405020304" pitchFamily="18" charset="0"/>
              </a:rPr>
              <a:t>Bostonians Paying the Exciseman by Philip Dawe</a:t>
            </a:r>
          </a:p>
        </p:txBody>
      </p:sp>
    </p:spTree>
    <p:extLst>
      <p:ext uri="{BB962C8B-B14F-4D97-AF65-F5344CB8AC3E}">
        <p14:creationId xmlns:p14="http://schemas.microsoft.com/office/powerpoint/2010/main" val="2606814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1FE-421F-0A23-E528-837B903C3B20}"/>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49D4C667-CC15-19F8-6175-4A96FF2D44D1}"/>
              </a:ext>
            </a:extLst>
          </p:cNvPr>
          <p:cNvSpPr>
            <a:spLocks noGrp="1"/>
          </p:cNvSpPr>
          <p:nvPr>
            <p:ph idx="1"/>
          </p:nvPr>
        </p:nvSpPr>
        <p:spPr>
          <a:xfrm>
            <a:off x="457200" y="1219200"/>
            <a:ext cx="8229600" cy="4906963"/>
          </a:xfrm>
          <a:solidFill>
            <a:schemeClr val="bg1"/>
          </a:solidFill>
          <a:ln>
            <a:solidFill>
              <a:schemeClr val="tx1"/>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p:txBody>
      </p:sp>
      <p:sp>
        <p:nvSpPr>
          <p:cNvPr id="5" name="Rectangle 4">
            <a:extLst>
              <a:ext uri="{FF2B5EF4-FFF2-40B4-BE49-F238E27FC236}">
                <a16:creationId xmlns:a16="http://schemas.microsoft.com/office/drawing/2014/main" id="{FF7D738F-3276-3A7B-71D2-A2B503B21F55}"/>
              </a:ext>
            </a:extLst>
          </p:cNvPr>
          <p:cNvSpPr/>
          <p:nvPr/>
        </p:nvSpPr>
        <p:spPr>
          <a:xfrm>
            <a:off x="152400" y="3012280"/>
            <a:ext cx="7924800" cy="194072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latin typeface="Times" panose="02020603050405020304" pitchFamily="18" charset="0"/>
                <a:cs typeface="Times" panose="02020603050405020304" pitchFamily="18" charset="0"/>
              </a:rPr>
              <a:t>What is the question asking me? (simplify the question) </a:t>
            </a:r>
          </a:p>
          <a:p>
            <a:pPr algn="ctr"/>
            <a:r>
              <a:rPr lang="en-US" sz="2400" dirty="0">
                <a:latin typeface="Times" panose="02020603050405020304" pitchFamily="18" charset="0"/>
                <a:cs typeface="Times" panose="02020603050405020304" pitchFamily="18" charset="0"/>
              </a:rPr>
              <a:t>Remember AP = Answer the Prompt</a:t>
            </a:r>
          </a:p>
          <a:p>
            <a:r>
              <a:rPr lang="en-US" sz="2400" dirty="0">
                <a:latin typeface="Times" panose="02020603050405020304" pitchFamily="18" charset="0"/>
                <a:cs typeface="Times" panose="02020603050405020304" pitchFamily="18" charset="0"/>
              </a:rPr>
              <a:t>2. Brainstorm ideas that are reflex what it the prompt is asking and the historic thinking skills.</a:t>
            </a:r>
          </a:p>
          <a:p>
            <a:r>
              <a:rPr lang="en-US" sz="2400" dirty="0">
                <a:latin typeface="Times" panose="02020603050405020304" pitchFamily="18" charset="0"/>
                <a:cs typeface="Times" panose="02020603050405020304" pitchFamily="18" charset="0"/>
              </a:rPr>
              <a:t>3.  Read and annotate the documents  </a:t>
            </a:r>
          </a:p>
        </p:txBody>
      </p:sp>
    </p:spTree>
    <p:extLst>
      <p:ext uri="{BB962C8B-B14F-4D97-AF65-F5344CB8AC3E}">
        <p14:creationId xmlns:p14="http://schemas.microsoft.com/office/powerpoint/2010/main" val="2452632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C00000"/>
          </a:solidFill>
          <a:ln>
            <a:solidFill>
              <a:schemeClr val="bg2"/>
            </a:solidFill>
          </a:ln>
        </p:spPr>
        <p:txBody>
          <a:bodyPr>
            <a:noAutofit/>
          </a:bodyPr>
          <a:lstStyle/>
          <a:p>
            <a:r>
              <a:rPr lang="en-US" sz="3600" dirty="0">
                <a:solidFill>
                  <a:schemeClr val="bg2"/>
                </a:solidFill>
                <a:latin typeface="Baskerville Old Face" panose="02020602080505020303" pitchFamily="18" charset="0"/>
              </a:rPr>
              <a:t>The Truth is in the Eye of the Beholder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414" y="1295400"/>
            <a:ext cx="3778786" cy="4486275"/>
          </a:xfrm>
          <a:ln>
            <a:solidFill>
              <a:srgbClr val="002060"/>
            </a:solidFill>
          </a:ln>
        </p:spPr>
      </p:pic>
      <p:sp>
        <p:nvSpPr>
          <p:cNvPr id="5" name="Rectangle 4"/>
          <p:cNvSpPr/>
          <p:nvPr/>
        </p:nvSpPr>
        <p:spPr>
          <a:xfrm>
            <a:off x="282307" y="6019800"/>
            <a:ext cx="4191000" cy="533400"/>
          </a:xfrm>
          <a:prstGeom prst="rect">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“The Bloody Massacre Perpetuated in King Street, By Paul Revere, 1770 </a:t>
            </a:r>
          </a:p>
        </p:txBody>
      </p:sp>
      <p:sp>
        <p:nvSpPr>
          <p:cNvPr id="8" name="Rectangle 7"/>
          <p:cNvSpPr/>
          <p:nvPr/>
        </p:nvSpPr>
        <p:spPr>
          <a:xfrm>
            <a:off x="4518293" y="6019800"/>
            <a:ext cx="4191000" cy="533400"/>
          </a:xfrm>
          <a:prstGeom prst="rect">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Alonzo Chapel “The Boston Massacre”, 1868</a:t>
            </a:r>
          </a:p>
        </p:txBody>
      </p:sp>
      <p:pic>
        <p:nvPicPr>
          <p:cNvPr id="3074" name="Picture 2" descr="American Revolution History Guide &amp; Facts On The War of Independence |  HistoryExtra">
            <a:extLst>
              <a:ext uri="{FF2B5EF4-FFF2-40B4-BE49-F238E27FC236}">
                <a16:creationId xmlns:a16="http://schemas.microsoft.com/office/drawing/2014/main" id="{726E69BF-14B7-32A2-E500-53BFED719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607" y="1328530"/>
            <a:ext cx="3778786" cy="4486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5BE33D-CB96-4641-88CA-CA5982B0CB76}"/>
              </a:ext>
            </a:extLst>
          </p:cNvPr>
          <p:cNvSpPr/>
          <p:nvPr/>
        </p:nvSpPr>
        <p:spPr>
          <a:xfrm>
            <a:off x="1828800" y="1066800"/>
            <a:ext cx="5334000" cy="533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HIPP ANALYSIS – Explain the POINT OF VIEW of each document</a:t>
            </a:r>
          </a:p>
        </p:txBody>
      </p:sp>
      <p:sp>
        <p:nvSpPr>
          <p:cNvPr id="9" name="Down Arrow 8">
            <a:extLst>
              <a:ext uri="{FF2B5EF4-FFF2-40B4-BE49-F238E27FC236}">
                <a16:creationId xmlns:a16="http://schemas.microsoft.com/office/drawing/2014/main" id="{81EB8C60-9987-AC4B-92E9-CBF58594FB56}"/>
              </a:ext>
            </a:extLst>
          </p:cNvPr>
          <p:cNvSpPr/>
          <p:nvPr/>
        </p:nvSpPr>
        <p:spPr>
          <a:xfrm>
            <a:off x="6477000" y="1447800"/>
            <a:ext cx="457200" cy="457200"/>
          </a:xfrm>
          <a:prstGeom prst="down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0A372FE3-0B8D-2E41-A47A-7B843EADC01D}"/>
              </a:ext>
            </a:extLst>
          </p:cNvPr>
          <p:cNvSpPr/>
          <p:nvPr/>
        </p:nvSpPr>
        <p:spPr>
          <a:xfrm>
            <a:off x="2209800" y="1447800"/>
            <a:ext cx="457200" cy="457200"/>
          </a:xfrm>
          <a:prstGeom prst="down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915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a:bodyPr>
          <a:lstStyle/>
          <a:p>
            <a:r>
              <a:rPr lang="en-US" sz="3200" b="1" dirty="0">
                <a:solidFill>
                  <a:schemeClr val="bg1"/>
                </a:solidFill>
                <a:latin typeface="Baskerville Old Face" panose="02020602080505020303" pitchFamily="18" charset="77"/>
              </a:rPr>
              <a:t>Evaluation of a Historic Impact</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2275147"/>
            <a:ext cx="8229600" cy="3851016"/>
          </a:xfrm>
          <a:solidFill>
            <a:schemeClr val="bg1"/>
          </a:solidFill>
          <a:ln>
            <a:solidFill>
              <a:schemeClr val="tx2"/>
            </a:solidFill>
          </a:ln>
        </p:spPr>
        <p:txBody>
          <a:bodyPr>
            <a:normAutofit/>
          </a:bodyPr>
          <a:lstStyle/>
          <a:p>
            <a:r>
              <a:rPr lang="en-US" sz="2400" dirty="0">
                <a:latin typeface="Times" pitchFamily="2" charset="0"/>
              </a:rPr>
              <a:t>What type of prompt is this? (Cause, Comparison, or Change) </a:t>
            </a:r>
          </a:p>
        </p:txBody>
      </p:sp>
      <p:sp>
        <p:nvSpPr>
          <p:cNvPr id="10" name="Rectangle 9">
            <a:extLst>
              <a:ext uri="{FF2B5EF4-FFF2-40B4-BE49-F238E27FC236}">
                <a16:creationId xmlns:a16="http://schemas.microsoft.com/office/drawing/2014/main" id="{7D78F5EE-B674-714B-8A88-CF82685F75D8}"/>
              </a:ext>
            </a:extLst>
          </p:cNvPr>
          <p:cNvSpPr/>
          <p:nvPr/>
        </p:nvSpPr>
        <p:spPr>
          <a:xfrm>
            <a:off x="457200" y="1103243"/>
            <a:ext cx="8077200" cy="9830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200" b="1" dirty="0">
                <a:latin typeface="Times" pitchFamily="2" charset="0"/>
              </a:rPr>
              <a:t>Prompt: To what extent was the French and Indian War a turning point in the relationship between the American colonies and their British mother?  </a:t>
            </a:r>
          </a:p>
          <a:p>
            <a:r>
              <a:rPr lang="en-US" sz="2400" dirty="0">
                <a:latin typeface="Times" pitchFamily="2" charset="0"/>
              </a:rPr>
              <a:t> </a:t>
            </a:r>
          </a:p>
        </p:txBody>
      </p:sp>
      <p:pic>
        <p:nvPicPr>
          <p:cNvPr id="11" name="Picture 10">
            <a:extLst>
              <a:ext uri="{FF2B5EF4-FFF2-40B4-BE49-F238E27FC236}">
                <a16:creationId xmlns:a16="http://schemas.microsoft.com/office/drawing/2014/main" id="{66DCF666-D9F9-2646-B1D7-939EF5996D1B}"/>
              </a:ext>
            </a:extLst>
          </p:cNvPr>
          <p:cNvPicPr>
            <a:picLocks noChangeAspect="1"/>
          </p:cNvPicPr>
          <p:nvPr/>
        </p:nvPicPr>
        <p:blipFill>
          <a:blip r:embed="rId2"/>
          <a:stretch>
            <a:fillRect/>
          </a:stretch>
        </p:blipFill>
        <p:spPr>
          <a:xfrm>
            <a:off x="685800" y="2819400"/>
            <a:ext cx="2422280" cy="3652962"/>
          </a:xfrm>
          <a:prstGeom prst="rect">
            <a:avLst/>
          </a:prstGeom>
          <a:ln>
            <a:solidFill>
              <a:schemeClr val="tx2"/>
            </a:solidFill>
          </a:ln>
        </p:spPr>
      </p:pic>
      <p:cxnSp>
        <p:nvCxnSpPr>
          <p:cNvPr id="6" name="Straight Connector 5">
            <a:extLst>
              <a:ext uri="{FF2B5EF4-FFF2-40B4-BE49-F238E27FC236}">
                <a16:creationId xmlns:a16="http://schemas.microsoft.com/office/drawing/2014/main" id="{4F4F3587-0949-1741-5623-BF07090C1C7F}"/>
              </a:ext>
            </a:extLst>
          </p:cNvPr>
          <p:cNvCxnSpPr/>
          <p:nvPr/>
        </p:nvCxnSpPr>
        <p:spPr>
          <a:xfrm>
            <a:off x="3581400" y="3276600"/>
            <a:ext cx="4953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AAF5DE6-ADB7-309C-1C14-3BA44DB2D6E5}"/>
              </a:ext>
            </a:extLst>
          </p:cNvPr>
          <p:cNvCxnSpPr/>
          <p:nvPr/>
        </p:nvCxnSpPr>
        <p:spPr>
          <a:xfrm>
            <a:off x="5943600" y="2819400"/>
            <a:ext cx="0" cy="3124200"/>
          </a:xfrm>
          <a:prstGeom prst="line">
            <a:avLst/>
          </a:prstGeom>
          <a:ln w="28575"/>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759F3285-FBA8-145B-FEFF-22FEF005E448}"/>
              </a:ext>
            </a:extLst>
          </p:cNvPr>
          <p:cNvSpPr/>
          <p:nvPr/>
        </p:nvSpPr>
        <p:spPr>
          <a:xfrm>
            <a:off x="3314700" y="2737404"/>
            <a:ext cx="2422280" cy="457184"/>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Times" panose="02020603050405020304" pitchFamily="18" charset="0"/>
                <a:cs typeface="Times" panose="02020603050405020304" pitchFamily="18" charset="0"/>
              </a:rPr>
              <a:t>Side 1</a:t>
            </a:r>
          </a:p>
        </p:txBody>
      </p:sp>
      <p:sp>
        <p:nvSpPr>
          <p:cNvPr id="17" name="Rectangle 16">
            <a:extLst>
              <a:ext uri="{FF2B5EF4-FFF2-40B4-BE49-F238E27FC236}">
                <a16:creationId xmlns:a16="http://schemas.microsoft.com/office/drawing/2014/main" id="{80F95155-FC62-702B-DD0A-8C4C7DD1AD45}"/>
              </a:ext>
            </a:extLst>
          </p:cNvPr>
          <p:cNvSpPr/>
          <p:nvPr/>
        </p:nvSpPr>
        <p:spPr>
          <a:xfrm>
            <a:off x="6059557" y="2701809"/>
            <a:ext cx="2422280" cy="45718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Times" panose="02020603050405020304" pitchFamily="18" charset="0"/>
                <a:cs typeface="Times" panose="02020603050405020304" pitchFamily="18" charset="0"/>
              </a:rPr>
              <a:t>Side 2</a:t>
            </a:r>
          </a:p>
        </p:txBody>
      </p:sp>
    </p:spTree>
    <p:extLst>
      <p:ext uri="{BB962C8B-B14F-4D97-AF65-F5344CB8AC3E}">
        <p14:creationId xmlns:p14="http://schemas.microsoft.com/office/powerpoint/2010/main" val="3326110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a:bodyPr>
          <a:lstStyle/>
          <a:p>
            <a:r>
              <a:rPr lang="en-US" sz="3200" b="1" dirty="0">
                <a:solidFill>
                  <a:schemeClr val="bg1"/>
                </a:solidFill>
                <a:latin typeface="Baskerville Old Face" panose="02020602080505020303" pitchFamily="18" charset="77"/>
              </a:rPr>
              <a:t>Should I Stay, or Should I Go</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2275147"/>
            <a:ext cx="8229600" cy="3851016"/>
          </a:xfrm>
          <a:solidFill>
            <a:schemeClr val="bg1"/>
          </a:solidFill>
          <a:ln>
            <a:solidFill>
              <a:schemeClr val="tx2"/>
            </a:solidFill>
          </a:ln>
        </p:spPr>
        <p:txBody>
          <a:bodyPr>
            <a:normAutofit/>
          </a:bodyPr>
          <a:lstStyle/>
          <a:p>
            <a:pPr marL="457200" indent="-457200">
              <a:buAutoNum type="alphaUcPeriod"/>
            </a:pPr>
            <a:r>
              <a:rPr lang="en-US" sz="2400" dirty="0">
                <a:latin typeface="Times" pitchFamily="2" charset="0"/>
              </a:rPr>
              <a:t>Identify and explain TWO ways that colonists demonstrated that independence from Britain was necessary.</a:t>
            </a:r>
          </a:p>
          <a:p>
            <a:pPr marL="457200" indent="-457200">
              <a:buAutoNum type="alphaUcPeriod"/>
            </a:pPr>
            <a:r>
              <a:rPr lang="en-US" sz="2400" dirty="0">
                <a:latin typeface="Times" pitchFamily="2" charset="0"/>
              </a:rPr>
              <a:t>Identify and explain TWO ways that colonists demonstrated that they did NOT desire independence </a:t>
            </a:r>
          </a:p>
        </p:txBody>
      </p:sp>
      <p:sp>
        <p:nvSpPr>
          <p:cNvPr id="10" name="Rectangle 9">
            <a:extLst>
              <a:ext uri="{FF2B5EF4-FFF2-40B4-BE49-F238E27FC236}">
                <a16:creationId xmlns:a16="http://schemas.microsoft.com/office/drawing/2014/main" id="{7D78F5EE-B674-714B-8A88-CF82685F75D8}"/>
              </a:ext>
            </a:extLst>
          </p:cNvPr>
          <p:cNvSpPr/>
          <p:nvPr/>
        </p:nvSpPr>
        <p:spPr>
          <a:xfrm>
            <a:off x="457200" y="1103243"/>
            <a:ext cx="8077200" cy="9830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200" b="1" dirty="0">
                <a:latin typeface="Times" pitchFamily="2" charset="0"/>
              </a:rPr>
              <a:t>Prompt: To what extent was the French and Indian War a turning point in the relationship between the American colonies and their British mother?  </a:t>
            </a:r>
          </a:p>
          <a:p>
            <a:r>
              <a:rPr lang="en-US" sz="2400" dirty="0">
                <a:latin typeface="Times" pitchFamily="2" charset="0"/>
              </a:rPr>
              <a:t> </a:t>
            </a:r>
          </a:p>
        </p:txBody>
      </p:sp>
      <p:pic>
        <p:nvPicPr>
          <p:cNvPr id="1028" name="Picture 4" descr="London Calling (song) - Wikipedia">
            <a:extLst>
              <a:ext uri="{FF2B5EF4-FFF2-40B4-BE49-F238E27FC236}">
                <a16:creationId xmlns:a16="http://schemas.microsoft.com/office/drawing/2014/main" id="{7C714197-D734-1515-B68F-B014AC3B0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900479"/>
            <a:ext cx="3009900"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F69CD75A-51A0-E709-6A1D-F44E8FAFD7EC}"/>
              </a:ext>
            </a:extLst>
          </p:cNvPr>
          <p:cNvSpPr/>
          <p:nvPr/>
        </p:nvSpPr>
        <p:spPr>
          <a:xfrm>
            <a:off x="4305300" y="4197342"/>
            <a:ext cx="3771900" cy="1136658"/>
          </a:xfrm>
          <a:prstGeom prst="cloudCallout">
            <a:avLst>
              <a:gd name="adj1" fmla="val -69107"/>
              <a:gd name="adj2" fmla="val 19416"/>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hlinkClick r:id="rId3"/>
              </a:rPr>
              <a:t>One question – Should I Stay, or Should I Go?</a:t>
            </a: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99153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dirty="0">
                <a:solidFill>
                  <a:schemeClr val="bg2"/>
                </a:solidFill>
                <a:latin typeface="Garamond" panose="02020404030301010803" pitchFamily="18" charset="0"/>
              </a:rPr>
              <a:t>America post French &amp; Indian War</a:t>
            </a:r>
            <a:r>
              <a:rPr lang="en-US" dirty="0">
                <a:solidFill>
                  <a:schemeClr val="bg2"/>
                </a:solidFill>
              </a:rPr>
              <a:t> </a:t>
            </a:r>
          </a:p>
        </p:txBody>
      </p:sp>
      <p:sp>
        <p:nvSpPr>
          <p:cNvPr id="3" name="Content Placeholder 2"/>
          <p:cNvSpPr>
            <a:spLocks noGrp="1"/>
          </p:cNvSpPr>
          <p:nvPr>
            <p:ph idx="1"/>
          </p:nvPr>
        </p:nvSpPr>
        <p:spPr/>
        <p:txBody>
          <a:bodyPr/>
          <a:lstStyle/>
          <a:p>
            <a:endParaRPr lang="en-US"/>
          </a:p>
        </p:txBody>
      </p:sp>
      <p:pic>
        <p:nvPicPr>
          <p:cNvPr id="9218" name="Picture 2" descr="Image result for Benjamin Franklin Magna Britan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8153400" cy="4038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0" y="5715000"/>
            <a:ext cx="6934200" cy="6095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C00000"/>
                </a:solidFill>
                <a:latin typeface="Times New Roman" panose="02020603050405020304" pitchFamily="18" charset="0"/>
                <a:cs typeface="Times New Roman" panose="02020603050405020304" pitchFamily="18" charset="0"/>
              </a:rPr>
              <a:t>“Magna Britannia, Her Colonies Reduced”, 1766 Ben Franklin</a:t>
            </a:r>
          </a:p>
        </p:txBody>
      </p:sp>
      <p:sp>
        <p:nvSpPr>
          <p:cNvPr id="5" name="Rectangle 4"/>
          <p:cNvSpPr/>
          <p:nvPr/>
        </p:nvSpPr>
        <p:spPr>
          <a:xfrm>
            <a:off x="457200" y="1143000"/>
            <a:ext cx="8229600" cy="533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How does the political cartoon reflect America’s situation post French &amp; Indian War?</a:t>
            </a:r>
          </a:p>
        </p:txBody>
      </p:sp>
      <p:sp>
        <p:nvSpPr>
          <p:cNvPr id="6" name="Rectangle 5"/>
          <p:cNvSpPr/>
          <p:nvPr/>
        </p:nvSpPr>
        <p:spPr>
          <a:xfrm>
            <a:off x="3886200" y="2293620"/>
            <a:ext cx="34290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Roman hero reduced to a beggar when accused of treason</a:t>
            </a:r>
            <a:r>
              <a:rPr lang="en-US" dirty="0">
                <a:latin typeface="Times New Roman" panose="02020603050405020304" pitchFamily="18" charset="0"/>
                <a:cs typeface="Times New Roman" panose="02020603050405020304" pitchFamily="18" charset="0"/>
              </a:rPr>
              <a:t> </a:t>
            </a:r>
          </a:p>
        </p:txBody>
      </p:sp>
      <p:sp>
        <p:nvSpPr>
          <p:cNvPr id="7" name="Down Arrow 6"/>
          <p:cNvSpPr/>
          <p:nvPr/>
        </p:nvSpPr>
        <p:spPr>
          <a:xfrm>
            <a:off x="4267200" y="2903220"/>
            <a:ext cx="152400" cy="1059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95400" y="1752600"/>
            <a:ext cx="14478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America</a:t>
            </a:r>
          </a:p>
        </p:txBody>
      </p:sp>
      <p:sp>
        <p:nvSpPr>
          <p:cNvPr id="9" name="Right Arrow 8"/>
          <p:cNvSpPr/>
          <p:nvPr/>
        </p:nvSpPr>
        <p:spPr>
          <a:xfrm>
            <a:off x="2743200" y="1847850"/>
            <a:ext cx="2286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91200" y="3048000"/>
            <a:ext cx="12192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latin typeface="Times New Roman" panose="02020603050405020304" pitchFamily="18" charset="0"/>
                <a:cs typeface="Times New Roman" panose="02020603050405020304" pitchFamily="18" charset="0"/>
              </a:rPr>
              <a:t>England</a:t>
            </a:r>
          </a:p>
        </p:txBody>
      </p:sp>
      <p:sp>
        <p:nvSpPr>
          <p:cNvPr id="11" name="Down Arrow 10"/>
          <p:cNvSpPr/>
          <p:nvPr/>
        </p:nvSpPr>
        <p:spPr>
          <a:xfrm>
            <a:off x="6019800" y="34290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38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p:spPr>
        <p:txBody>
          <a:bodyPr>
            <a:normAutofit/>
          </a:bodyPr>
          <a:lstStyle/>
          <a:p>
            <a:r>
              <a:rPr lang="en-US" sz="3200" dirty="0">
                <a:solidFill>
                  <a:schemeClr val="bg1">
                    <a:lumMod val="85000"/>
                  </a:schemeClr>
                </a:solidFill>
                <a:latin typeface="Baskerville Old Face" panose="02020602080505020303" pitchFamily="18" charset="77"/>
              </a:rPr>
              <a:t>French &amp; Indian War Catalyst </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1093304"/>
            <a:ext cx="8229600" cy="5059363"/>
          </a:xfrm>
          <a:solidFill>
            <a:schemeClr val="bg1"/>
          </a:solidFill>
          <a:ln>
            <a:solidFill>
              <a:schemeClr val="tx2"/>
            </a:solidFill>
          </a:ln>
        </p:spPr>
        <p:txBody>
          <a:bodyPr>
            <a:normAutofit/>
          </a:bodyPr>
          <a:lstStyle/>
          <a:p>
            <a:r>
              <a:rPr lang="en-US" sz="2400" b="1" dirty="0">
                <a:solidFill>
                  <a:srgbClr val="C00000"/>
                </a:solidFill>
                <a:latin typeface="Times" pitchFamily="2" charset="0"/>
              </a:rPr>
              <a:t>Causation:</a:t>
            </a:r>
            <a:r>
              <a:rPr lang="en-US" sz="2400" dirty="0">
                <a:latin typeface="Times" pitchFamily="2" charset="0"/>
              </a:rPr>
              <a:t> Evaluate how the French &amp; Indian War was cause the American independence movement </a:t>
            </a:r>
          </a:p>
        </p:txBody>
      </p:sp>
      <p:sp>
        <p:nvSpPr>
          <p:cNvPr id="11" name="Rectangle 10">
            <a:extLst>
              <a:ext uri="{FF2B5EF4-FFF2-40B4-BE49-F238E27FC236}">
                <a16:creationId xmlns:a16="http://schemas.microsoft.com/office/drawing/2014/main" id="{2D70956C-FE53-B5C3-9F6D-A60646C614CC}"/>
              </a:ext>
            </a:extLst>
          </p:cNvPr>
          <p:cNvSpPr/>
          <p:nvPr/>
        </p:nvSpPr>
        <p:spPr>
          <a:xfrm>
            <a:off x="381000" y="1981200"/>
            <a:ext cx="4191000" cy="1143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atin typeface="Times" panose="02020603050405020304" pitchFamily="18" charset="0"/>
                <a:cs typeface="Times" panose="02020603050405020304" pitchFamily="18" charset="0"/>
              </a:rPr>
              <a:t>Cause 1:</a:t>
            </a:r>
          </a:p>
          <a:p>
            <a:pPr algn="ctr"/>
            <a:endParaRPr lang="en-US" dirty="0"/>
          </a:p>
          <a:p>
            <a:pPr algn="ctr"/>
            <a:endParaRPr lang="en-US" dirty="0"/>
          </a:p>
        </p:txBody>
      </p:sp>
      <p:sp>
        <p:nvSpPr>
          <p:cNvPr id="14" name="Rectangle 13">
            <a:extLst>
              <a:ext uri="{FF2B5EF4-FFF2-40B4-BE49-F238E27FC236}">
                <a16:creationId xmlns:a16="http://schemas.microsoft.com/office/drawing/2014/main" id="{6576CABF-9A6C-29CB-2F6B-93D722ECFD4B}"/>
              </a:ext>
            </a:extLst>
          </p:cNvPr>
          <p:cNvSpPr/>
          <p:nvPr/>
        </p:nvSpPr>
        <p:spPr>
          <a:xfrm>
            <a:off x="381000" y="3289852"/>
            <a:ext cx="4191000" cy="1143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atin typeface="Times" panose="02020603050405020304" pitchFamily="18" charset="0"/>
                <a:cs typeface="Times" panose="02020603050405020304" pitchFamily="18" charset="0"/>
              </a:rPr>
              <a:t>Cause 2:</a:t>
            </a:r>
          </a:p>
          <a:p>
            <a:pPr algn="ctr"/>
            <a:endParaRPr lang="en-US" dirty="0"/>
          </a:p>
          <a:p>
            <a:pPr algn="ctr"/>
            <a:endParaRPr lang="en-US" dirty="0"/>
          </a:p>
        </p:txBody>
      </p:sp>
      <p:sp>
        <p:nvSpPr>
          <p:cNvPr id="15" name="Rectangle 14">
            <a:extLst>
              <a:ext uri="{FF2B5EF4-FFF2-40B4-BE49-F238E27FC236}">
                <a16:creationId xmlns:a16="http://schemas.microsoft.com/office/drawing/2014/main" id="{E4302914-477E-BB7C-8EE1-F67164FF589C}"/>
              </a:ext>
            </a:extLst>
          </p:cNvPr>
          <p:cNvSpPr/>
          <p:nvPr/>
        </p:nvSpPr>
        <p:spPr>
          <a:xfrm>
            <a:off x="381000" y="4585252"/>
            <a:ext cx="4191000" cy="1143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atin typeface="Times" panose="02020603050405020304" pitchFamily="18" charset="0"/>
                <a:cs typeface="Times" panose="02020603050405020304" pitchFamily="18" charset="0"/>
              </a:rPr>
              <a:t>Cause 3:</a:t>
            </a:r>
          </a:p>
          <a:p>
            <a:pPr algn="ctr"/>
            <a:endParaRPr lang="en-US" dirty="0"/>
          </a:p>
          <a:p>
            <a:pPr algn="ctr"/>
            <a:endParaRPr lang="en-US" dirty="0"/>
          </a:p>
        </p:txBody>
      </p:sp>
      <p:sp>
        <p:nvSpPr>
          <p:cNvPr id="16" name="Rectangle 15">
            <a:extLst>
              <a:ext uri="{FF2B5EF4-FFF2-40B4-BE49-F238E27FC236}">
                <a16:creationId xmlns:a16="http://schemas.microsoft.com/office/drawing/2014/main" id="{6586C475-49DB-CB92-D8DC-3D49B3FEE975}"/>
              </a:ext>
            </a:extLst>
          </p:cNvPr>
          <p:cNvSpPr/>
          <p:nvPr/>
        </p:nvSpPr>
        <p:spPr>
          <a:xfrm>
            <a:off x="4800600" y="1981200"/>
            <a:ext cx="4191000" cy="1143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atin typeface="Times" panose="02020603050405020304" pitchFamily="18" charset="0"/>
                <a:cs typeface="Times" panose="02020603050405020304" pitchFamily="18" charset="0"/>
              </a:rPr>
              <a:t>Effect 1:</a:t>
            </a:r>
          </a:p>
          <a:p>
            <a:pPr algn="ctr"/>
            <a:endParaRPr lang="en-US" dirty="0"/>
          </a:p>
          <a:p>
            <a:pPr algn="ctr"/>
            <a:endParaRPr lang="en-US" dirty="0"/>
          </a:p>
        </p:txBody>
      </p:sp>
      <p:sp>
        <p:nvSpPr>
          <p:cNvPr id="17" name="Rectangle 16">
            <a:extLst>
              <a:ext uri="{FF2B5EF4-FFF2-40B4-BE49-F238E27FC236}">
                <a16:creationId xmlns:a16="http://schemas.microsoft.com/office/drawing/2014/main" id="{7BBE8D9D-AA56-EAEA-9A2C-1609C2F1BC1F}"/>
              </a:ext>
            </a:extLst>
          </p:cNvPr>
          <p:cNvSpPr/>
          <p:nvPr/>
        </p:nvSpPr>
        <p:spPr>
          <a:xfrm>
            <a:off x="4800600" y="3286539"/>
            <a:ext cx="4191000" cy="1143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atin typeface="Times" panose="02020603050405020304" pitchFamily="18" charset="0"/>
                <a:cs typeface="Times" panose="02020603050405020304" pitchFamily="18" charset="0"/>
              </a:rPr>
              <a:t>Effect 2:</a:t>
            </a:r>
          </a:p>
          <a:p>
            <a:pPr algn="ctr"/>
            <a:endParaRPr lang="en-US" dirty="0"/>
          </a:p>
          <a:p>
            <a:pPr algn="ctr"/>
            <a:endParaRPr lang="en-US" dirty="0"/>
          </a:p>
        </p:txBody>
      </p:sp>
      <p:sp>
        <p:nvSpPr>
          <p:cNvPr id="18" name="Rectangle 17">
            <a:extLst>
              <a:ext uri="{FF2B5EF4-FFF2-40B4-BE49-F238E27FC236}">
                <a16:creationId xmlns:a16="http://schemas.microsoft.com/office/drawing/2014/main" id="{7CF8CC3C-4649-9104-CAF8-138B55C35817}"/>
              </a:ext>
            </a:extLst>
          </p:cNvPr>
          <p:cNvSpPr/>
          <p:nvPr/>
        </p:nvSpPr>
        <p:spPr>
          <a:xfrm>
            <a:off x="4800600" y="4585252"/>
            <a:ext cx="4191000" cy="1143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atin typeface="Times" panose="02020603050405020304" pitchFamily="18" charset="0"/>
                <a:cs typeface="Times" panose="02020603050405020304" pitchFamily="18" charset="0"/>
              </a:rPr>
              <a:t>Effect 3:</a:t>
            </a:r>
          </a:p>
          <a:p>
            <a:pPr algn="ctr"/>
            <a:endParaRPr lang="en-US" dirty="0"/>
          </a:p>
          <a:p>
            <a:pPr algn="ctr"/>
            <a:endParaRPr lang="en-US" dirty="0"/>
          </a:p>
        </p:txBody>
      </p:sp>
    </p:spTree>
    <p:extLst>
      <p:ext uri="{BB962C8B-B14F-4D97-AF65-F5344CB8AC3E}">
        <p14:creationId xmlns:p14="http://schemas.microsoft.com/office/powerpoint/2010/main" val="373766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solidFill>
            <a:schemeClr val="accent2">
              <a:lumMod val="75000"/>
            </a:schemeClr>
          </a:solidFill>
          <a:ln>
            <a:solidFill>
              <a:srgbClr val="002060"/>
            </a:solidFill>
          </a:ln>
        </p:spPr>
        <p:txBody>
          <a:bodyPr/>
          <a:lstStyle/>
          <a:p>
            <a:r>
              <a:rPr lang="en-US" b="1" dirty="0">
                <a:solidFill>
                  <a:schemeClr val="bg1">
                    <a:lumMod val="95000"/>
                  </a:schemeClr>
                </a:solidFill>
                <a:latin typeface="Garamond" panose="02020404030301010803" pitchFamily="18" charset="0"/>
              </a:rPr>
              <a:t>“Join or Die”</a:t>
            </a:r>
          </a:p>
        </p:txBody>
      </p:sp>
      <p:sp>
        <p:nvSpPr>
          <p:cNvPr id="5" name="Rectangle 4"/>
          <p:cNvSpPr/>
          <p:nvPr/>
        </p:nvSpPr>
        <p:spPr>
          <a:xfrm>
            <a:off x="762000" y="5029200"/>
            <a:ext cx="7391400" cy="762000"/>
          </a:xfrm>
          <a:prstGeom prst="rec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Explain the relevance of </a:t>
            </a:r>
            <a:r>
              <a:rPr lang="en-US" b="1" dirty="0">
                <a:solidFill>
                  <a:srgbClr val="C00000"/>
                </a:solidFill>
                <a:latin typeface="Times New Roman" panose="02020603050405020304" pitchFamily="18" charset="0"/>
                <a:cs typeface="Times New Roman" panose="02020603050405020304" pitchFamily="18" charset="0"/>
              </a:rPr>
              <a:t>Ben Franklin’s </a:t>
            </a:r>
            <a:r>
              <a:rPr lang="en-US" dirty="0">
                <a:solidFill>
                  <a:schemeClr val="tx1"/>
                </a:solidFill>
                <a:latin typeface="Times New Roman" panose="02020603050405020304" pitchFamily="18" charset="0"/>
                <a:cs typeface="Times New Roman" panose="02020603050405020304" pitchFamily="18" charset="0"/>
              </a:rPr>
              <a:t>perspective in his famous political cartoon </a:t>
            </a:r>
            <a:r>
              <a:rPr lang="en-US" b="1" dirty="0">
                <a:solidFill>
                  <a:srgbClr val="C00000"/>
                </a:solidFill>
                <a:latin typeface="Times New Roman" panose="02020603050405020304" pitchFamily="18" charset="0"/>
                <a:cs typeface="Times New Roman" panose="02020603050405020304" pitchFamily="18" charset="0"/>
              </a:rPr>
              <a:t>“Join or Die” </a:t>
            </a:r>
            <a:r>
              <a:rPr lang="en-US" dirty="0">
                <a:solidFill>
                  <a:schemeClr val="tx1"/>
                </a:solidFill>
                <a:latin typeface="Times New Roman" panose="02020603050405020304" pitchFamily="18" charset="0"/>
                <a:cs typeface="Times New Roman" panose="02020603050405020304" pitchFamily="18" charset="0"/>
              </a:rPr>
              <a:t>from the </a:t>
            </a:r>
            <a:r>
              <a:rPr lang="en-US" b="1" dirty="0">
                <a:solidFill>
                  <a:srgbClr val="C00000"/>
                </a:solidFill>
                <a:latin typeface="Times New Roman" panose="02020603050405020304" pitchFamily="18" charset="0"/>
                <a:cs typeface="Times New Roman" panose="02020603050405020304" pitchFamily="18" charset="0"/>
              </a:rPr>
              <a:t>Pennsylvania Gazette May 9, 1754</a:t>
            </a:r>
            <a:r>
              <a:rPr lang="en-US" dirty="0">
                <a:solidFill>
                  <a:schemeClr val="tx1"/>
                </a:solidFill>
                <a:latin typeface="Times New Roman" panose="02020603050405020304" pitchFamily="18" charset="0"/>
                <a:cs typeface="Times New Roman" panose="02020603050405020304" pitchFamily="18" charset="0"/>
              </a:rPr>
              <a:t> (</a:t>
            </a:r>
            <a:r>
              <a:rPr lang="en-US" i="1" dirty="0">
                <a:solidFill>
                  <a:schemeClr val="tx1"/>
                </a:solidFill>
                <a:latin typeface="Times New Roman" panose="02020603050405020304" pitchFamily="18" charset="0"/>
                <a:cs typeface="Times New Roman" panose="02020603050405020304" pitchFamily="18" charset="0"/>
              </a:rPr>
              <a:t>Use HIPP</a:t>
            </a:r>
            <a:r>
              <a:rPr lang="en-US" dirty="0">
                <a:solidFill>
                  <a:schemeClr val="tx1"/>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305799" cy="3505200"/>
          </a:xfrm>
          <a:prstGeom prst="rect">
            <a:avLst/>
          </a:prstGeom>
          <a:ln>
            <a:solidFill>
              <a:srgbClr val="002060"/>
            </a:solidFill>
          </a:ln>
        </p:spPr>
      </p:pic>
      <p:sp>
        <p:nvSpPr>
          <p:cNvPr id="4" name="Rectangle 3">
            <a:extLst>
              <a:ext uri="{FF2B5EF4-FFF2-40B4-BE49-F238E27FC236}">
                <a16:creationId xmlns:a16="http://schemas.microsoft.com/office/drawing/2014/main" id="{BC7F438F-02AB-4776-89A5-FD943C3FFEEB}"/>
              </a:ext>
            </a:extLst>
          </p:cNvPr>
          <p:cNvSpPr/>
          <p:nvPr/>
        </p:nvSpPr>
        <p:spPr>
          <a:xfrm>
            <a:off x="457200" y="5943600"/>
            <a:ext cx="80772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563" lvl="1"/>
            <a:r>
              <a:rPr lang="en-US" sz="2400" dirty="0">
                <a:latin typeface="Times New Roman" panose="02020603050405020304" pitchFamily="18" charset="0"/>
                <a:cs typeface="Times New Roman" panose="02020603050405020304" pitchFamily="18" charset="0"/>
              </a:rPr>
              <a:t>Prompt: To what extent had the colonists developed a sense of their own identity as Americans by the eve of the Revolution? </a:t>
            </a:r>
          </a:p>
        </p:txBody>
      </p:sp>
    </p:spTree>
    <p:extLst>
      <p:ext uri="{BB962C8B-B14F-4D97-AF65-F5344CB8AC3E}">
        <p14:creationId xmlns:p14="http://schemas.microsoft.com/office/powerpoint/2010/main" val="3195763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53AA-D751-4999-819E-74EBA18E9E4C}"/>
              </a:ext>
            </a:extLst>
          </p:cNvPr>
          <p:cNvSpPr>
            <a:spLocks noGrp="1"/>
          </p:cNvSpPr>
          <p:nvPr>
            <p:ph type="title"/>
          </p:nvPr>
        </p:nvSpPr>
        <p:spPr>
          <a:xfrm>
            <a:off x="457200" y="274638"/>
            <a:ext cx="8229600" cy="715962"/>
          </a:xfrm>
          <a:solidFill>
            <a:schemeClr val="accent2">
              <a:lumMod val="75000"/>
            </a:schemeClr>
          </a:solidFill>
        </p:spPr>
        <p:txBody>
          <a:bodyPr>
            <a:normAutofit fontScale="90000"/>
          </a:bodyPr>
          <a:lstStyle/>
          <a:p>
            <a:r>
              <a:rPr lang="en-US" b="1" dirty="0">
                <a:solidFill>
                  <a:schemeClr val="bg1">
                    <a:lumMod val="75000"/>
                  </a:schemeClr>
                </a:solidFill>
                <a:latin typeface="Baskerville Old Face" panose="02020602080505020303" pitchFamily="18" charset="0"/>
              </a:rPr>
              <a:t>CCOT – America &amp; England</a:t>
            </a:r>
          </a:p>
        </p:txBody>
      </p:sp>
      <p:sp>
        <p:nvSpPr>
          <p:cNvPr id="3" name="Content Placeholder 2">
            <a:extLst>
              <a:ext uri="{FF2B5EF4-FFF2-40B4-BE49-F238E27FC236}">
                <a16:creationId xmlns:a16="http://schemas.microsoft.com/office/drawing/2014/main" id="{EA70EEAF-4A50-470E-85F4-3FE3F57C395A}"/>
              </a:ext>
            </a:extLst>
          </p:cNvPr>
          <p:cNvSpPr>
            <a:spLocks noGrp="1"/>
          </p:cNvSpPr>
          <p:nvPr>
            <p:ph idx="1"/>
          </p:nvPr>
        </p:nvSpPr>
        <p:spPr>
          <a:xfrm>
            <a:off x="457200" y="1143000"/>
            <a:ext cx="8229600" cy="4983163"/>
          </a:xfrm>
          <a:solidFill>
            <a:schemeClr val="bg1"/>
          </a:solidFill>
          <a:ln>
            <a:solidFill>
              <a:schemeClr val="tx1"/>
            </a:solidFill>
          </a:ln>
        </p:spPr>
        <p:txBody>
          <a:bodyPr>
            <a:normAutofit/>
          </a:bodyPr>
          <a:lstStyle/>
          <a:p>
            <a:r>
              <a:rPr lang="en-US" sz="2400" b="1" dirty="0">
                <a:latin typeface="Times New Roman" panose="02020603050405020304" pitchFamily="18" charset="0"/>
                <a:cs typeface="Times New Roman" panose="02020603050405020304" pitchFamily="18" charset="0"/>
              </a:rPr>
              <a:t>Prompt:</a:t>
            </a:r>
            <a:r>
              <a:rPr lang="en-US" sz="2400" dirty="0">
                <a:latin typeface="Times New Roman" panose="02020603050405020304" pitchFamily="18" charset="0"/>
                <a:cs typeface="Times New Roman" panose="02020603050405020304" pitchFamily="18" charset="0"/>
              </a:rPr>
              <a:t> To what extent had the colonists developed a sense of their own identity as Americans by the eve of the Revolution? </a:t>
            </a:r>
          </a:p>
          <a:p>
            <a:r>
              <a:rPr lang="en-US" sz="2400" dirty="0">
                <a:latin typeface="Times New Roman" panose="02020603050405020304" pitchFamily="18" charset="0"/>
                <a:cs typeface="Times New Roman" panose="02020603050405020304" pitchFamily="18" charset="0"/>
              </a:rPr>
              <a:t>Time period: 1650 – 1763</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F6B7D13-557A-45E9-A40D-CCB8882D9F1B}"/>
              </a:ext>
            </a:extLst>
          </p:cNvPr>
          <p:cNvSpPr/>
          <p:nvPr/>
        </p:nvSpPr>
        <p:spPr>
          <a:xfrm>
            <a:off x="304800" y="2486722"/>
            <a:ext cx="3581400" cy="40687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Continuities: How has the relationship stayed the same?</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68F1C64-0CCE-4691-B29D-54562303D988}"/>
              </a:ext>
            </a:extLst>
          </p:cNvPr>
          <p:cNvSpPr/>
          <p:nvPr/>
        </p:nvSpPr>
        <p:spPr>
          <a:xfrm>
            <a:off x="5257800" y="2499732"/>
            <a:ext cx="3581400" cy="40687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Changes: How has the relationship changed?</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8" name="Content Placeholder 3">
            <a:extLst>
              <a:ext uri="{FF2B5EF4-FFF2-40B4-BE49-F238E27FC236}">
                <a16:creationId xmlns:a16="http://schemas.microsoft.com/office/drawing/2014/main" id="{74A896DA-B7B0-42C7-A50B-8E32C74D7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4679858"/>
            <a:ext cx="2438400" cy="1888636"/>
          </a:xfrm>
          <a:prstGeom prst="rect">
            <a:avLst/>
          </a:prstGeom>
          <a:solidFill>
            <a:srgbClr val="002060"/>
          </a:solidFill>
          <a:ln>
            <a:solidFill>
              <a:srgbClr val="002060"/>
            </a:solidFill>
          </a:ln>
        </p:spPr>
      </p:pic>
      <p:sp>
        <p:nvSpPr>
          <p:cNvPr id="9" name="Arrow: Right 8">
            <a:extLst>
              <a:ext uri="{FF2B5EF4-FFF2-40B4-BE49-F238E27FC236}">
                <a16:creationId xmlns:a16="http://schemas.microsoft.com/office/drawing/2014/main" id="{A58A7BFF-E429-457D-A7D7-B6525781B4C9}"/>
              </a:ext>
            </a:extLst>
          </p:cNvPr>
          <p:cNvSpPr/>
          <p:nvPr/>
        </p:nvSpPr>
        <p:spPr>
          <a:xfrm>
            <a:off x="5753100" y="5486400"/>
            <a:ext cx="495300" cy="563563"/>
          </a:xfrm>
          <a:prstGeom prst="rightArrow">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674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CD09-BCA9-4BCF-B4DE-8D8E5E03EDFF}"/>
              </a:ext>
            </a:extLst>
          </p:cNvPr>
          <p:cNvSpPr>
            <a:spLocks noGrp="1"/>
          </p:cNvSpPr>
          <p:nvPr>
            <p:ph type="title"/>
          </p:nvPr>
        </p:nvSpPr>
        <p:spPr>
          <a:xfrm>
            <a:off x="457200" y="274638"/>
            <a:ext cx="8229600" cy="792162"/>
          </a:xfrm>
          <a:solidFill>
            <a:srgbClr val="002060"/>
          </a:solidFill>
        </p:spPr>
        <p:txBody>
          <a:bodyPr/>
          <a:lstStyle/>
          <a:p>
            <a:r>
              <a:rPr lang="en-US" dirty="0">
                <a:solidFill>
                  <a:schemeClr val="bg2"/>
                </a:solidFill>
                <a:latin typeface="Baskerville Old Face" panose="02020602080505020303" pitchFamily="18" charset="0"/>
              </a:rPr>
              <a:t>SAQ </a:t>
            </a:r>
          </a:p>
        </p:txBody>
      </p:sp>
      <p:sp>
        <p:nvSpPr>
          <p:cNvPr id="3" name="Content Placeholder 2">
            <a:extLst>
              <a:ext uri="{FF2B5EF4-FFF2-40B4-BE49-F238E27FC236}">
                <a16:creationId xmlns:a16="http://schemas.microsoft.com/office/drawing/2014/main" id="{E34B82DF-5181-4EC0-912C-C0C068408F34}"/>
              </a:ext>
            </a:extLst>
          </p:cNvPr>
          <p:cNvSpPr>
            <a:spLocks noGrp="1"/>
          </p:cNvSpPr>
          <p:nvPr>
            <p:ph idx="1"/>
          </p:nvPr>
        </p:nvSpPr>
        <p:spPr>
          <a:solidFill>
            <a:schemeClr val="bg2"/>
          </a:solidFill>
        </p:spPr>
        <p:txBody>
          <a:bodyPr>
            <a:normAutofit fontScale="92500" lnSpcReduction="20000"/>
          </a:bodyPr>
          <a:lstStyle/>
          <a:p>
            <a:pPr marL="0" lvl="0" indent="0">
              <a:buNone/>
            </a:pPr>
            <a:r>
              <a:rPr lang="en-US" sz="2800" dirty="0">
                <a:latin typeface="Times New Roman" panose="02020603050405020304" pitchFamily="18" charset="0"/>
                <a:cs typeface="Times New Roman" panose="02020603050405020304" pitchFamily="18" charset="0"/>
              </a:rPr>
              <a:t>1. From 1754 to 1776 America considered itself a very loyal part of the English Empire despite actions taken by the British monarchy and parliament.</a:t>
            </a:r>
          </a:p>
          <a:p>
            <a:pPr marL="514350" lvl="0" indent="-514350">
              <a:buFont typeface="+mj-lt"/>
              <a:buAutoNum type="alphaUcPeriod"/>
            </a:pPr>
            <a:r>
              <a:rPr lang="en-US" sz="2800" dirty="0">
                <a:latin typeface="Times New Roman" panose="02020603050405020304" pitchFamily="18" charset="0"/>
                <a:cs typeface="Times New Roman" panose="02020603050405020304" pitchFamily="18" charset="0"/>
              </a:rPr>
              <a:t>Demonstrate two ways that the British violated what American’s viewed as their natural rights espoused in the Declaration of Independence.</a:t>
            </a:r>
          </a:p>
          <a:p>
            <a:pPr marL="514350" lvl="0" indent="-514350">
              <a:buFont typeface="+mj-lt"/>
              <a:buAutoNum type="alphaUcPeriod"/>
            </a:pPr>
            <a:r>
              <a:rPr lang="en-US" sz="2800" dirty="0">
                <a:latin typeface="Times New Roman" panose="02020603050405020304" pitchFamily="18" charset="0"/>
                <a:cs typeface="Times New Roman" panose="02020603050405020304" pitchFamily="18" charset="0"/>
              </a:rPr>
              <a:t>Explain one action by the American colonists that demonstrates that they were not actively seeking independence prior to the creation of the Declaration of Independence in 1776.</a:t>
            </a:r>
          </a:p>
          <a:p>
            <a:pPr marL="514350" lvl="0" indent="-514350">
              <a:buFont typeface="+mj-lt"/>
              <a:buAutoNum type="alphaUcPeriod"/>
            </a:pPr>
            <a:r>
              <a:rPr lang="en-US" sz="2800" dirty="0">
                <a:latin typeface="Times New Roman" panose="02020603050405020304" pitchFamily="18" charset="0"/>
                <a:cs typeface="Times New Roman" panose="02020603050405020304" pitchFamily="18" charset="0"/>
              </a:rPr>
              <a:t>Explain one action by colonists that demonstrate that they were actively seeking independence prior to 1776.</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320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00206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Historical Moment of the Revolution</a:t>
            </a:r>
          </a:p>
          <a:p>
            <a:pPr>
              <a:spcBef>
                <a:spcPts val="0"/>
              </a:spcBef>
            </a:pPr>
            <a:r>
              <a:rPr lang="en-US" sz="2000" dirty="0">
                <a:latin typeface="Times New Roman" panose="02020603050405020304" pitchFamily="18" charset="0"/>
                <a:cs typeface="Times New Roman" panose="02020603050405020304" pitchFamily="18" charset="0"/>
              </a:rPr>
              <a:t>Conflicting Visions of Loyalty </a:t>
            </a:r>
          </a:p>
          <a:p>
            <a:pPr>
              <a:spcBef>
                <a:spcPts val="0"/>
              </a:spcBef>
            </a:pPr>
            <a:r>
              <a:rPr lang="en-US" sz="2000" dirty="0">
                <a:latin typeface="Times New Roman" panose="02020603050405020304" pitchFamily="18" charset="0"/>
                <a:cs typeface="Times New Roman" panose="02020603050405020304" pitchFamily="18" charset="0"/>
              </a:rPr>
              <a:t>In 50 Words or Less</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C00000"/>
                </a:solidFill>
                <a:latin typeface="Times New Roman" panose="02020603050405020304" pitchFamily="18" charset="0"/>
                <a:cs typeface="Times New Roman" panose="02020603050405020304" pitchFamily="18" charset="0"/>
              </a:rPr>
              <a:t>Annotate the Declaration of Independence</a:t>
            </a:r>
          </a:p>
        </p:txBody>
      </p:sp>
    </p:spTree>
    <p:extLst>
      <p:ext uri="{BB962C8B-B14F-4D97-AF65-F5344CB8AC3E}">
        <p14:creationId xmlns:p14="http://schemas.microsoft.com/office/powerpoint/2010/main" val="3733825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0424-0964-4C19-BDB8-C2E37C3386CB}"/>
              </a:ext>
            </a:extLst>
          </p:cNvPr>
          <p:cNvSpPr>
            <a:spLocks noGrp="1"/>
          </p:cNvSpPr>
          <p:nvPr>
            <p:ph type="title"/>
          </p:nvPr>
        </p:nvSpPr>
        <p:spPr>
          <a:xfrm>
            <a:off x="457200" y="274638"/>
            <a:ext cx="8229600" cy="792162"/>
          </a:xfrm>
          <a:solidFill>
            <a:schemeClr val="accent2">
              <a:lumMod val="75000"/>
            </a:schemeClr>
          </a:solidFill>
          <a:ln>
            <a:solidFill>
              <a:srgbClr val="002060"/>
            </a:solidFill>
          </a:ln>
        </p:spPr>
        <p:txBody>
          <a:bodyPr/>
          <a:lstStyle/>
          <a:p>
            <a:r>
              <a:rPr lang="en-US" dirty="0">
                <a:solidFill>
                  <a:schemeClr val="bg1"/>
                </a:solidFill>
                <a:latin typeface="Baskerville Old Face" panose="02020602080505020303" pitchFamily="18" charset="0"/>
              </a:rPr>
              <a:t>Debating the Legitimacy of a Claim</a:t>
            </a:r>
          </a:p>
        </p:txBody>
      </p:sp>
      <p:sp>
        <p:nvSpPr>
          <p:cNvPr id="3" name="Content Placeholder 2">
            <a:extLst>
              <a:ext uri="{FF2B5EF4-FFF2-40B4-BE49-F238E27FC236}">
                <a16:creationId xmlns:a16="http://schemas.microsoft.com/office/drawing/2014/main" id="{A597633F-6B7A-4BFE-BE65-86FA1C490CA4}"/>
              </a:ext>
            </a:extLst>
          </p:cNvPr>
          <p:cNvSpPr>
            <a:spLocks noGrp="1"/>
          </p:cNvSpPr>
          <p:nvPr>
            <p:ph idx="1"/>
          </p:nvPr>
        </p:nvSpPr>
        <p:spPr>
          <a:solidFill>
            <a:schemeClr val="bg1"/>
          </a:solidFill>
        </p:spPr>
        <p:txBody>
          <a:bodyPr>
            <a:normAutofit/>
          </a:bodyPr>
          <a:lstStyle/>
          <a:p>
            <a:r>
              <a:rPr lang="en-US" sz="2400" b="0" i="0" dirty="0">
                <a:effectLst/>
                <a:latin typeface="Times" panose="02020603050405020304" pitchFamily="18" charset="0"/>
                <a:cs typeface="Times" panose="02020603050405020304" pitchFamily="18" charset="0"/>
              </a:rPr>
              <a:t>Evaluate the </a:t>
            </a:r>
            <a:r>
              <a:rPr lang="en-US" sz="2400" dirty="0">
                <a:latin typeface="Times" panose="02020603050405020304" pitchFamily="18" charset="0"/>
                <a:cs typeface="Times" panose="02020603050405020304" pitchFamily="18" charset="0"/>
              </a:rPr>
              <a:t>legitimacy of American claims</a:t>
            </a:r>
            <a:r>
              <a:rPr lang="en-US" sz="2400" b="0" i="0" dirty="0">
                <a:effectLst/>
                <a:latin typeface="Times" panose="02020603050405020304" pitchFamily="18" charset="0"/>
                <a:cs typeface="Times" panose="02020603050405020304" pitchFamily="18" charset="0"/>
              </a:rPr>
              <a:t> stated in the Declaration of Independence based on the time period from 1754 to 1776. </a:t>
            </a:r>
            <a:endParaRPr lang="en-US" sz="2400" dirty="0">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7D1E926C-7389-47F3-BC48-CEA138A5DAD4}"/>
              </a:ext>
            </a:extLst>
          </p:cNvPr>
          <p:cNvSpPr/>
          <p:nvPr/>
        </p:nvSpPr>
        <p:spPr>
          <a:xfrm>
            <a:off x="2590800" y="5715000"/>
            <a:ext cx="5867400" cy="609600"/>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hlinkClick r:id="rId2"/>
              </a:rPr>
              <a:t>Declaration of Independence</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050" name="Picture 2" descr="Declaration of Independence - July 4, 1776 | Teaching American History">
            <a:extLst>
              <a:ext uri="{FF2B5EF4-FFF2-40B4-BE49-F238E27FC236}">
                <a16:creationId xmlns:a16="http://schemas.microsoft.com/office/drawing/2014/main" id="{20AE4BED-CFE9-D361-65E1-C7B0344D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59317"/>
            <a:ext cx="2971800" cy="27572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y Was the Declaration of Independence Written? | HISTORY">
            <a:extLst>
              <a:ext uri="{FF2B5EF4-FFF2-40B4-BE49-F238E27FC236}">
                <a16:creationId xmlns:a16="http://schemas.microsoft.com/office/drawing/2014/main" id="{AFFE2BF3-1BF4-B704-C3ED-7D7846633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28900"/>
            <a:ext cx="3657600" cy="275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437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1338" y="152400"/>
            <a:ext cx="8229600" cy="639762"/>
          </a:xfrm>
          <a:solidFill>
            <a:schemeClr val="accent2">
              <a:lumMod val="75000"/>
            </a:schemeClr>
          </a:solidFill>
          <a:ln>
            <a:solidFill>
              <a:schemeClr val="bg1">
                <a:lumMod val="95000"/>
              </a:schemeClr>
            </a:solidFill>
          </a:ln>
        </p:spPr>
        <p:txBody>
          <a:bodyPr>
            <a:normAutofit fontScale="90000"/>
          </a:bodyPr>
          <a:lstStyle/>
          <a:p>
            <a:r>
              <a:rPr lang="en-US" dirty="0">
                <a:solidFill>
                  <a:schemeClr val="bg1">
                    <a:lumMod val="95000"/>
                  </a:schemeClr>
                </a:solidFill>
                <a:latin typeface="Baskerville Old Face" panose="02020602080505020303" pitchFamily="18" charset="0"/>
              </a:rPr>
              <a:t>Historic Contextualization</a:t>
            </a:r>
          </a:p>
        </p:txBody>
      </p:sp>
      <p:sp>
        <p:nvSpPr>
          <p:cNvPr id="3" name="Content Placeholder 2"/>
          <p:cNvSpPr>
            <a:spLocks noGrp="1"/>
          </p:cNvSpPr>
          <p:nvPr>
            <p:ph idx="1"/>
          </p:nvPr>
        </p:nvSpPr>
        <p:spPr>
          <a:xfrm>
            <a:off x="457200" y="1981200"/>
            <a:ext cx="8229600" cy="4191000"/>
          </a:xfrm>
          <a:solidFill>
            <a:schemeClr val="accent5">
              <a:lumMod val="20000"/>
              <a:lumOff val="80000"/>
            </a:schemeClr>
          </a:solidFill>
        </p:spPr>
        <p:txBody>
          <a:bodyPr>
            <a:normAutofit fontScale="85000" lnSpcReduction="10000"/>
          </a:bodyPr>
          <a:lstStyle/>
          <a:p>
            <a:r>
              <a:rPr lang="en-US" sz="2400" dirty="0">
                <a:latin typeface="Times New Roman" panose="02020603050405020304" pitchFamily="18" charset="0"/>
                <a:cs typeface="Times New Roman" panose="02020603050405020304" pitchFamily="18" charset="0"/>
              </a:rPr>
              <a:t>Refers to the political, social, economic, and religious conditions that existed during a specific moment in history</a:t>
            </a:r>
          </a:p>
          <a:p>
            <a:r>
              <a:rPr lang="en-US" sz="2400" dirty="0">
                <a:latin typeface="Times New Roman" panose="02020603050405020304" pitchFamily="18" charset="0"/>
                <a:cs typeface="Times New Roman" panose="02020603050405020304" pitchFamily="18" charset="0"/>
              </a:rPr>
              <a:t>Allows us to interpret why historic events happen in a certain time period</a:t>
            </a:r>
          </a:p>
          <a:p>
            <a:pPr lvl="1"/>
            <a:r>
              <a:rPr lang="en-US" sz="2000" dirty="0">
                <a:latin typeface="Times New Roman" panose="02020603050405020304" pitchFamily="18" charset="0"/>
                <a:cs typeface="Times New Roman" panose="02020603050405020304" pitchFamily="18" charset="0"/>
              </a:rPr>
              <a:t>Example – The creation and signing of the Declaration of Independence, The passage of the Civil Rights Act, or even the Civil War</a:t>
            </a:r>
          </a:p>
          <a:p>
            <a:r>
              <a:rPr lang="en-US" sz="2400" dirty="0">
                <a:latin typeface="Times New Roman" panose="02020603050405020304" pitchFamily="18" charset="0"/>
                <a:cs typeface="Times New Roman" panose="02020603050405020304" pitchFamily="18" charset="0"/>
              </a:rPr>
              <a:t>Grade component of essay writing (found in the introduction)</a:t>
            </a:r>
          </a:p>
          <a:p>
            <a:pPr marL="0" indent="0">
              <a:buNone/>
            </a:pPr>
            <a:r>
              <a:rPr lang="en-US" sz="2400" i="1" dirty="0">
                <a:solidFill>
                  <a:srgbClr val="C00000"/>
                </a:solidFill>
              </a:rPr>
              <a:t>“The peculiar institution of slavery had been a part of America’s identity since the founding of the original English colony at Jamestown.  In the early years, compromise was key to avoiding the moral question, but as America entered the mid 19th century sectional tensions and crises with popular sovereignty, Kansas, and fugitive slaves made the issue increasingly unavoidable.  When the Civil War began, the war was transformed from one to simply save the Union to a battle for the future of slavery and freedom in the United States.”</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F3F02F0-ED50-0B45-825E-6163CD8284E1}"/>
              </a:ext>
            </a:extLst>
          </p:cNvPr>
          <p:cNvSpPr/>
          <p:nvPr/>
        </p:nvSpPr>
        <p:spPr>
          <a:xfrm>
            <a:off x="762000" y="5943600"/>
            <a:ext cx="7391400" cy="762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What is the historic contextualization for the Revolutionary period from 1763-1781?</a:t>
            </a:r>
          </a:p>
        </p:txBody>
      </p:sp>
      <p:sp>
        <p:nvSpPr>
          <p:cNvPr id="5" name="Rectangle 4">
            <a:extLst>
              <a:ext uri="{FF2B5EF4-FFF2-40B4-BE49-F238E27FC236}">
                <a16:creationId xmlns:a16="http://schemas.microsoft.com/office/drawing/2014/main" id="{3BDCE46E-A1A6-E84C-B137-5B17784CC87E}"/>
              </a:ext>
            </a:extLst>
          </p:cNvPr>
          <p:cNvSpPr/>
          <p:nvPr/>
        </p:nvSpPr>
        <p:spPr>
          <a:xfrm>
            <a:off x="451338" y="877565"/>
            <a:ext cx="8229600" cy="9830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200" b="1" dirty="0">
                <a:latin typeface="Times" pitchFamily="2" charset="0"/>
              </a:rPr>
              <a:t>Prompt: To what extent was the French and Indian War a turning point in the relationship between the American colonies and their British mother?  </a:t>
            </a:r>
          </a:p>
          <a:p>
            <a:r>
              <a:rPr lang="en-US" sz="2400" dirty="0">
                <a:latin typeface="Times" pitchFamily="2" charset="0"/>
              </a:rPr>
              <a:t> </a:t>
            </a:r>
          </a:p>
        </p:txBody>
      </p:sp>
    </p:spTree>
    <p:extLst>
      <p:ext uri="{BB962C8B-B14F-4D97-AF65-F5344CB8AC3E}">
        <p14:creationId xmlns:p14="http://schemas.microsoft.com/office/powerpoint/2010/main" val="746644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718E-3671-4129-9373-8E616FD5C2F5}"/>
              </a:ext>
            </a:extLst>
          </p:cNvPr>
          <p:cNvSpPr>
            <a:spLocks noGrp="1"/>
          </p:cNvSpPr>
          <p:nvPr>
            <p:ph type="title"/>
          </p:nvPr>
        </p:nvSpPr>
        <p:spPr>
          <a:solidFill>
            <a:schemeClr val="accent2">
              <a:lumMod val="75000"/>
            </a:schemeClr>
          </a:solidFill>
        </p:spPr>
        <p:txBody>
          <a:bodyPr/>
          <a:lstStyle/>
          <a:p>
            <a:r>
              <a:rPr lang="en-US" dirty="0">
                <a:solidFill>
                  <a:schemeClr val="bg2"/>
                </a:solidFill>
                <a:latin typeface="Baskerville Old Face" panose="02020602080505020303" pitchFamily="18" charset="0"/>
              </a:rPr>
              <a:t>American Response</a:t>
            </a:r>
          </a:p>
        </p:txBody>
      </p:sp>
      <p:pic>
        <p:nvPicPr>
          <p:cNvPr id="5" name="Content Placeholder 4">
            <a:extLst>
              <a:ext uri="{FF2B5EF4-FFF2-40B4-BE49-F238E27FC236}">
                <a16:creationId xmlns:a16="http://schemas.microsoft.com/office/drawing/2014/main" id="{FB85C63E-EA38-47BB-837B-06274B0E7C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0201"/>
            <a:ext cx="7924800" cy="3047999"/>
          </a:xfrm>
        </p:spPr>
      </p:pic>
      <p:sp>
        <p:nvSpPr>
          <p:cNvPr id="6" name="Rectangle 5">
            <a:extLst>
              <a:ext uri="{FF2B5EF4-FFF2-40B4-BE49-F238E27FC236}">
                <a16:creationId xmlns:a16="http://schemas.microsoft.com/office/drawing/2014/main" id="{D12BC7AB-F64B-4319-A2CB-340E5CAB6B07}"/>
              </a:ext>
            </a:extLst>
          </p:cNvPr>
          <p:cNvSpPr/>
          <p:nvPr/>
        </p:nvSpPr>
        <p:spPr>
          <a:xfrm>
            <a:off x="504092" y="4824901"/>
            <a:ext cx="8382000" cy="1143000"/>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Tea Act</a:t>
            </a:r>
            <a:r>
              <a:rPr lang="en-US" sz="2400" dirty="0">
                <a:latin typeface="Times New Roman" panose="02020603050405020304" pitchFamily="18" charset="0"/>
                <a:cs typeface="Times New Roman" panose="02020603050405020304" pitchFamily="18" charset="0"/>
              </a:rPr>
              <a:t>: Lowers tax on East India Tea Co. (</a:t>
            </a:r>
            <a:r>
              <a:rPr lang="en-US" sz="2400" i="1" dirty="0">
                <a:solidFill>
                  <a:srgbClr val="FF0000"/>
                </a:solidFill>
                <a:latin typeface="Times New Roman" panose="02020603050405020304" pitchFamily="18" charset="0"/>
                <a:cs typeface="Times New Roman" panose="02020603050405020304" pitchFamily="18" charset="0"/>
              </a:rPr>
              <a:t>Monopoly on Tea</a:t>
            </a:r>
            <a:r>
              <a:rPr lang="en-US" sz="2400" dirty="0">
                <a:latin typeface="Times New Roman" panose="02020603050405020304" pitchFamily="18" charset="0"/>
                <a:cs typeface="Times New Roman" panose="02020603050405020304" pitchFamily="18" charset="0"/>
              </a:rPr>
              <a:t>)</a:t>
            </a:r>
          </a:p>
          <a:p>
            <a:pPr marL="633413"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Boston Tea Party </a:t>
            </a:r>
            <a:r>
              <a:rPr lang="en-US" sz="2400" dirty="0">
                <a:latin typeface="Times New Roman" panose="02020603050405020304" pitchFamily="18" charset="0"/>
                <a:cs typeface="Times New Roman" panose="02020603050405020304" pitchFamily="18" charset="0"/>
              </a:rPr>
              <a:t>(Sons of Liberty)</a:t>
            </a:r>
          </a:p>
        </p:txBody>
      </p:sp>
    </p:spTree>
    <p:extLst>
      <p:ext uri="{BB962C8B-B14F-4D97-AF65-F5344CB8AC3E}">
        <p14:creationId xmlns:p14="http://schemas.microsoft.com/office/powerpoint/2010/main" val="4265744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lumMod val="75000"/>
            </a:schemeClr>
          </a:solidFill>
        </p:spPr>
        <p:txBody>
          <a:bodyPr>
            <a:normAutofit fontScale="90000"/>
          </a:bodyPr>
          <a:lstStyle/>
          <a:p>
            <a:r>
              <a:rPr lang="en-US" sz="3200" b="1" dirty="0">
                <a:solidFill>
                  <a:schemeClr val="bg1">
                    <a:lumMod val="95000"/>
                  </a:schemeClr>
                </a:solidFill>
                <a:latin typeface="Garamond" panose="02020404030301010803" pitchFamily="18" charset="0"/>
              </a:rPr>
              <a:t>Coercive Acts January 1774 (AKA Intolerable Acts)</a:t>
            </a:r>
          </a:p>
        </p:txBody>
      </p:sp>
      <p:sp>
        <p:nvSpPr>
          <p:cNvPr id="3" name="Content Placeholder 2"/>
          <p:cNvSpPr>
            <a:spLocks noGrp="1"/>
          </p:cNvSpPr>
          <p:nvPr>
            <p:ph idx="1"/>
          </p:nvPr>
        </p:nvSpPr>
        <p:spPr>
          <a:xfrm>
            <a:off x="457200" y="1143000"/>
            <a:ext cx="8229600" cy="4983163"/>
          </a:xfrm>
          <a:solidFill>
            <a:schemeClr val="bg1"/>
          </a:solidFill>
          <a:ln>
            <a:solidFill>
              <a:srgbClr val="002060"/>
            </a:solidFill>
          </a:ln>
        </p:spPr>
        <p:txBody>
          <a:bodyPr>
            <a:normAutofit/>
          </a:bodyPr>
          <a:lstStyle/>
          <a:p>
            <a:r>
              <a:rPr lang="en-US" sz="2200" b="1" dirty="0">
                <a:solidFill>
                  <a:srgbClr val="002060"/>
                </a:solidFill>
                <a:latin typeface="Times New Roman" panose="02020603050405020304" pitchFamily="18" charset="0"/>
                <a:cs typeface="Times New Roman" panose="02020603050405020304" pitchFamily="18" charset="0"/>
              </a:rPr>
              <a:t>Port Bill: </a:t>
            </a:r>
            <a:r>
              <a:rPr lang="en-US" sz="2200" dirty="0">
                <a:latin typeface="Times New Roman" panose="02020603050405020304" pitchFamily="18" charset="0"/>
                <a:cs typeface="Times New Roman" panose="02020603050405020304" pitchFamily="18" charset="0"/>
              </a:rPr>
              <a:t>Closed Boston Harbor</a:t>
            </a:r>
          </a:p>
          <a:p>
            <a:r>
              <a:rPr lang="en-US" sz="2200" b="1" dirty="0">
                <a:solidFill>
                  <a:srgbClr val="002060"/>
                </a:solidFill>
                <a:latin typeface="Times New Roman" panose="02020603050405020304" pitchFamily="18" charset="0"/>
                <a:cs typeface="Times New Roman" panose="02020603050405020304" pitchFamily="18" charset="0"/>
              </a:rPr>
              <a:t>Government Act: </a:t>
            </a:r>
            <a:r>
              <a:rPr lang="en-US" sz="2200" dirty="0">
                <a:latin typeface="Times New Roman" panose="02020603050405020304" pitchFamily="18" charset="0"/>
                <a:cs typeface="Times New Roman" panose="02020603050405020304" pitchFamily="18" charset="0"/>
              </a:rPr>
              <a:t>Town meetings forbidden, Gov. Council</a:t>
            </a:r>
          </a:p>
          <a:p>
            <a:r>
              <a:rPr lang="en-US" sz="2200" b="1" dirty="0">
                <a:solidFill>
                  <a:srgbClr val="002060"/>
                </a:solidFill>
                <a:latin typeface="Times New Roman" panose="02020603050405020304" pitchFamily="18" charset="0"/>
                <a:cs typeface="Times New Roman" panose="02020603050405020304" pitchFamily="18" charset="0"/>
              </a:rPr>
              <a:t>Administrative Justice Act: </a:t>
            </a:r>
            <a:r>
              <a:rPr lang="en-US" sz="2200" dirty="0">
                <a:latin typeface="Times New Roman" panose="02020603050405020304" pitchFamily="18" charset="0"/>
                <a:cs typeface="Times New Roman" panose="02020603050405020304" pitchFamily="18" charset="0"/>
              </a:rPr>
              <a:t>trials involving royal officials out of England</a:t>
            </a:r>
          </a:p>
          <a:p>
            <a:r>
              <a:rPr lang="en-US" sz="2200" b="1" dirty="0">
                <a:solidFill>
                  <a:srgbClr val="002060"/>
                </a:solidFill>
                <a:latin typeface="Times New Roman" panose="02020603050405020304" pitchFamily="18" charset="0"/>
                <a:cs typeface="Times New Roman" panose="02020603050405020304" pitchFamily="18" charset="0"/>
              </a:rPr>
              <a:t>New Quartering Act: </a:t>
            </a:r>
            <a:r>
              <a:rPr lang="en-US" sz="2200" dirty="0">
                <a:latin typeface="Times New Roman" panose="02020603050405020304" pitchFamily="18" charset="0"/>
                <a:cs typeface="Times New Roman" panose="02020603050405020304" pitchFamily="18" charset="0"/>
              </a:rPr>
              <a:t>uncompensated quartering of troops in colonists’ homes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166912"/>
            <a:ext cx="4838700" cy="2913847"/>
          </a:xfrm>
          <a:prstGeom prst="rect">
            <a:avLst/>
          </a:prstGeom>
          <a:ln>
            <a:solidFill>
              <a:schemeClr val="tx2"/>
            </a:solidFill>
          </a:ln>
        </p:spPr>
      </p:pic>
      <p:sp>
        <p:nvSpPr>
          <p:cNvPr id="6" name="Rectangle 5"/>
          <p:cNvSpPr/>
          <p:nvPr/>
        </p:nvSpPr>
        <p:spPr>
          <a:xfrm>
            <a:off x="1667613" y="5934670"/>
            <a:ext cx="6744987" cy="461665"/>
          </a:xfrm>
          <a:prstGeom prst="rect">
            <a:avLst/>
          </a:prstGeom>
          <a:solidFill>
            <a:schemeClr val="bg2"/>
          </a:solidFill>
          <a:ln>
            <a:solidFill>
              <a:schemeClr val="tx2"/>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“Bostonians in Distress” </a:t>
            </a:r>
            <a:r>
              <a:rPr lang="en-US" sz="11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attributed to Philip Dawe</a:t>
            </a:r>
          </a:p>
        </p:txBody>
      </p:sp>
      <p:sp>
        <p:nvSpPr>
          <p:cNvPr id="4" name="Rectangle 3"/>
          <p:cNvSpPr/>
          <p:nvPr/>
        </p:nvSpPr>
        <p:spPr>
          <a:xfrm>
            <a:off x="231227" y="3681158"/>
            <a:ext cx="2969173" cy="400110"/>
          </a:xfrm>
          <a:prstGeom prst="rect">
            <a:avLst/>
          </a:prstGeom>
          <a:solidFill>
            <a:schemeClr val="bg2"/>
          </a:solidFill>
          <a:ln>
            <a:solidFill>
              <a:srgbClr val="C00000"/>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Colonial response? Why?</a:t>
            </a:r>
          </a:p>
        </p:txBody>
      </p:sp>
    </p:spTree>
    <p:extLst>
      <p:ext uri="{BB962C8B-B14F-4D97-AF65-F5344CB8AC3E}">
        <p14:creationId xmlns:p14="http://schemas.microsoft.com/office/powerpoint/2010/main" val="80601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AB74-F819-4872-88CA-FAC882516E4C}"/>
              </a:ext>
            </a:extLst>
          </p:cNvPr>
          <p:cNvSpPr>
            <a:spLocks noGrp="1"/>
          </p:cNvSpPr>
          <p:nvPr>
            <p:ph type="title"/>
          </p:nvPr>
        </p:nvSpPr>
        <p:spPr>
          <a:xfrm>
            <a:off x="457200" y="274638"/>
            <a:ext cx="8229600" cy="944562"/>
          </a:xfrm>
          <a:solidFill>
            <a:schemeClr val="accent2">
              <a:lumMod val="75000"/>
            </a:schemeClr>
          </a:solidFill>
        </p:spPr>
        <p:txBody>
          <a:bodyPr/>
          <a:lstStyle/>
          <a:p>
            <a:r>
              <a:rPr lang="en-US" b="1" dirty="0">
                <a:solidFill>
                  <a:schemeClr val="bg2"/>
                </a:solidFill>
                <a:latin typeface="Baskerville Old Face" panose="02020602080505020303" pitchFamily="18" charset="0"/>
                <a:cs typeface="Times New Roman" panose="02020603050405020304" pitchFamily="18" charset="0"/>
              </a:rPr>
              <a:t>Burning the English Effigy </a:t>
            </a:r>
          </a:p>
        </p:txBody>
      </p:sp>
      <p:sp>
        <p:nvSpPr>
          <p:cNvPr id="3" name="Content Placeholder 2">
            <a:extLst>
              <a:ext uri="{FF2B5EF4-FFF2-40B4-BE49-F238E27FC236}">
                <a16:creationId xmlns:a16="http://schemas.microsoft.com/office/drawing/2014/main" id="{0D3FCF9D-F9C7-45CE-99BD-0EA0B84928A9}"/>
              </a:ext>
            </a:extLst>
          </p:cNvPr>
          <p:cNvSpPr>
            <a:spLocks noGrp="1"/>
          </p:cNvSpPr>
          <p:nvPr>
            <p:ph idx="1"/>
          </p:nvPr>
        </p:nvSpPr>
        <p:spPr>
          <a:xfrm>
            <a:off x="457200" y="2895599"/>
            <a:ext cx="8229600" cy="32305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Explain how the following impacted the relationship between England and the American colonies after 1763.  Your response needs to connect the following terms in 50 words or less.</a:t>
            </a:r>
          </a:p>
        </p:txBody>
      </p:sp>
      <p:sp>
        <p:nvSpPr>
          <p:cNvPr id="4" name="Rectangle 3">
            <a:extLst>
              <a:ext uri="{FF2B5EF4-FFF2-40B4-BE49-F238E27FC236}">
                <a16:creationId xmlns:a16="http://schemas.microsoft.com/office/drawing/2014/main" id="{0FB095E2-76A9-4EAA-960E-8D0C3356D101}"/>
              </a:ext>
            </a:extLst>
          </p:cNvPr>
          <p:cNvSpPr/>
          <p:nvPr/>
        </p:nvSpPr>
        <p:spPr>
          <a:xfrm>
            <a:off x="190500" y="1341862"/>
            <a:ext cx="8763000" cy="1295399"/>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a:p>
            <a:pPr algn="ctr"/>
            <a:endParaRPr lang="en-US"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Analyze the effect of the French and Indian War and its aftermath on the relationship between Great Britain and the British colonies. Confine your response to the period from 1754 to 1776. </a:t>
            </a:r>
          </a:p>
          <a:p>
            <a:endParaRPr lang="en-US" sz="2400" dirty="0">
              <a:latin typeface="Times New Roman" panose="02020603050405020304" pitchFamily="18" charset="0"/>
              <a:cs typeface="Times New Roman" panose="02020603050405020304" pitchFamily="18" charset="0"/>
            </a:endParaRPr>
          </a:p>
          <a:p>
            <a:pPr algn="ctr"/>
            <a:r>
              <a:rPr lang="en-US" dirty="0"/>
              <a:t> </a:t>
            </a:r>
          </a:p>
        </p:txBody>
      </p:sp>
      <p:sp>
        <p:nvSpPr>
          <p:cNvPr id="5" name="Rectangle 4">
            <a:extLst>
              <a:ext uri="{FF2B5EF4-FFF2-40B4-BE49-F238E27FC236}">
                <a16:creationId xmlns:a16="http://schemas.microsoft.com/office/drawing/2014/main" id="{60D38B65-EC51-4C64-916E-6E32B835B56B}"/>
              </a:ext>
            </a:extLst>
          </p:cNvPr>
          <p:cNvSpPr/>
          <p:nvPr/>
        </p:nvSpPr>
        <p:spPr>
          <a:xfrm>
            <a:off x="466494" y="4191001"/>
            <a:ext cx="4800600" cy="2489934"/>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pPr>
            <a:r>
              <a:rPr lang="en-US" sz="2400" b="1" dirty="0">
                <a:latin typeface="Times" pitchFamily="2" charset="0"/>
              </a:rPr>
              <a:t>Salutary neglect</a:t>
            </a:r>
            <a:endParaRPr lang="en-US" sz="2400" dirty="0">
              <a:latin typeface="Times" pitchFamily="2" charset="0"/>
            </a:endParaRPr>
          </a:p>
          <a:p>
            <a:pPr marL="342900" lvl="0" indent="-342900">
              <a:buFont typeface="Arial" panose="020B0604020202020204" pitchFamily="34" charset="0"/>
              <a:buChar char="•"/>
            </a:pPr>
            <a:r>
              <a:rPr lang="en-US" sz="2400" b="1" dirty="0">
                <a:latin typeface="Times" pitchFamily="2" charset="0"/>
              </a:rPr>
              <a:t>Proclamation of 1763 </a:t>
            </a:r>
            <a:endParaRPr lang="en-US" sz="2400" dirty="0">
              <a:latin typeface="Times" pitchFamily="2" charset="0"/>
            </a:endParaRPr>
          </a:p>
          <a:p>
            <a:pPr marL="342900" lvl="0" indent="-342900">
              <a:buFont typeface="Arial" panose="020B0604020202020204" pitchFamily="34" charset="0"/>
              <a:buChar char="•"/>
            </a:pPr>
            <a:r>
              <a:rPr lang="en-US" sz="2400" b="1" dirty="0">
                <a:latin typeface="Times" pitchFamily="2" charset="0"/>
              </a:rPr>
              <a:t>Stamp Act of 1765</a:t>
            </a:r>
            <a:endParaRPr lang="en-US" sz="2400" dirty="0">
              <a:latin typeface="Times" pitchFamily="2" charset="0"/>
            </a:endParaRPr>
          </a:p>
          <a:p>
            <a:pPr marL="342900" lvl="0" indent="-342900">
              <a:buFont typeface="Arial" panose="020B0604020202020204" pitchFamily="34" charset="0"/>
              <a:buChar char="•"/>
            </a:pPr>
            <a:r>
              <a:rPr lang="en-US" sz="2400" b="1" dirty="0">
                <a:latin typeface="Times" pitchFamily="2" charset="0"/>
              </a:rPr>
              <a:t>Declaration of Rights and Grievances </a:t>
            </a:r>
            <a:endParaRPr lang="en-US" sz="2400" dirty="0">
              <a:latin typeface="Times" pitchFamily="2" charset="0"/>
            </a:endParaRPr>
          </a:p>
          <a:p>
            <a:pPr marL="342900" lvl="0" indent="-342900">
              <a:buFont typeface="Arial" panose="020B0604020202020204" pitchFamily="34" charset="0"/>
              <a:buChar char="•"/>
            </a:pPr>
            <a:r>
              <a:rPr lang="en-US" sz="2400" b="1" dirty="0">
                <a:latin typeface="Times" pitchFamily="2" charset="0"/>
              </a:rPr>
              <a:t>Declaratory Acy of 1766</a:t>
            </a:r>
            <a:endParaRPr lang="en-US" sz="2400" dirty="0">
              <a:latin typeface="Times" pitchFamily="2" charset="0"/>
            </a:endParaRPr>
          </a:p>
        </p:txBody>
      </p:sp>
      <p:pic>
        <p:nvPicPr>
          <p:cNvPr id="7" name="Picture 6" descr="A group of people in front of a building&#10;&#10;Description automatically generated">
            <a:extLst>
              <a:ext uri="{FF2B5EF4-FFF2-40B4-BE49-F238E27FC236}">
                <a16:creationId xmlns:a16="http://schemas.microsoft.com/office/drawing/2014/main" id="{58DE03F3-D84B-42D4-90C9-F351FD0DF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4053652"/>
            <a:ext cx="3425688" cy="2663766"/>
          </a:xfrm>
          <a:prstGeom prst="rect">
            <a:avLst/>
          </a:prstGeom>
          <a:ln>
            <a:solidFill>
              <a:srgbClr val="002060"/>
            </a:solidFill>
          </a:ln>
        </p:spPr>
      </p:pic>
    </p:spTree>
    <p:extLst>
      <p:ext uri="{BB962C8B-B14F-4D97-AF65-F5344CB8AC3E}">
        <p14:creationId xmlns:p14="http://schemas.microsoft.com/office/powerpoint/2010/main" val="53501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002060"/>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Should I Stay, or Should I Go? </a:t>
            </a:r>
          </a:p>
          <a:p>
            <a:pPr>
              <a:spcBef>
                <a:spcPts val="0"/>
              </a:spcBef>
            </a:pPr>
            <a:r>
              <a:rPr lang="en-US" sz="2000" dirty="0">
                <a:latin typeface="Times New Roman" panose="02020603050405020304" pitchFamily="18" charset="0"/>
                <a:cs typeface="Times New Roman" panose="02020603050405020304" pitchFamily="18" charset="0"/>
              </a:rPr>
              <a:t>Influence the Argument for Independence</a:t>
            </a:r>
          </a:p>
          <a:p>
            <a:pPr>
              <a:spcBef>
                <a:spcPts val="0"/>
              </a:spcBef>
            </a:pPr>
            <a:r>
              <a:rPr lang="en-US" sz="2000" dirty="0">
                <a:latin typeface="Times New Roman" panose="02020603050405020304" pitchFamily="18" charset="0"/>
                <a:cs typeface="Times New Roman" panose="02020603050405020304" pitchFamily="18" charset="0"/>
              </a:rPr>
              <a:t>Debating the Legitimacy of Independence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C00000"/>
                </a:solidFill>
                <a:latin typeface="Times New Roman" panose="02020603050405020304" pitchFamily="18" charset="0"/>
                <a:cs typeface="Times New Roman" panose="02020603050405020304" pitchFamily="18" charset="0"/>
              </a:rPr>
              <a:t>Annotating the Declaration of Independence </a:t>
            </a:r>
          </a:p>
        </p:txBody>
      </p:sp>
    </p:spTree>
    <p:extLst>
      <p:ext uri="{BB962C8B-B14F-4D97-AF65-F5344CB8AC3E}">
        <p14:creationId xmlns:p14="http://schemas.microsoft.com/office/powerpoint/2010/main" val="127920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3">
              <a:lumMod val="20000"/>
              <a:lumOff val="80000"/>
            </a:schemeClr>
          </a:solidFill>
          <a:ln>
            <a:solidFill>
              <a:schemeClr val="tx2"/>
            </a:solidFill>
          </a:ln>
        </p:spPr>
        <p:txBody>
          <a:bodyPr>
            <a:normAutofit fontScale="90000"/>
          </a:bodyPr>
          <a:lstStyle/>
          <a:p>
            <a:r>
              <a:rPr lang="en-US" dirty="0">
                <a:solidFill>
                  <a:srgbClr val="002060"/>
                </a:solidFill>
                <a:latin typeface="Baskerville Old Face" panose="02020602080505020303" pitchFamily="18" charset="0"/>
              </a:rPr>
              <a:t>Thesis Thunder Dome</a:t>
            </a:r>
          </a:p>
        </p:txBody>
      </p:sp>
      <p:sp>
        <p:nvSpPr>
          <p:cNvPr id="4" name="Rectangle 3">
            <a:extLst>
              <a:ext uri="{FF2B5EF4-FFF2-40B4-BE49-F238E27FC236}">
                <a16:creationId xmlns:a16="http://schemas.microsoft.com/office/drawing/2014/main" id="{478F41FE-2EBC-415B-BD07-7462503B8283}"/>
              </a:ext>
            </a:extLst>
          </p:cNvPr>
          <p:cNvSpPr/>
          <p:nvPr/>
        </p:nvSpPr>
        <p:spPr>
          <a:xfrm>
            <a:off x="304800" y="1143000"/>
            <a:ext cx="8610600" cy="1466216"/>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Evaluate the relative importance of causes of population movement to colonial British America in the period from 1607 to 1754.</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A picture containing outdoor, text&#10;&#10;Description automatically generated">
            <a:extLst>
              <a:ext uri="{FF2B5EF4-FFF2-40B4-BE49-F238E27FC236}">
                <a16:creationId xmlns:a16="http://schemas.microsoft.com/office/drawing/2014/main" id="{050B4204-FD81-43C8-B3DA-485EFA593C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7152" y="2166937"/>
            <a:ext cx="4286250" cy="2524125"/>
          </a:xfrm>
          <a:ln>
            <a:solidFill>
              <a:srgbClr val="FFC000"/>
            </a:solidFill>
          </a:ln>
        </p:spPr>
      </p:pic>
      <p:sp>
        <p:nvSpPr>
          <p:cNvPr id="7" name="Rectangle 6">
            <a:extLst>
              <a:ext uri="{FF2B5EF4-FFF2-40B4-BE49-F238E27FC236}">
                <a16:creationId xmlns:a16="http://schemas.microsoft.com/office/drawing/2014/main" id="{82C72DF4-A35A-4857-AD5C-347682D9E56A}"/>
              </a:ext>
            </a:extLst>
          </p:cNvPr>
          <p:cNvSpPr/>
          <p:nvPr/>
        </p:nvSpPr>
        <p:spPr>
          <a:xfrm>
            <a:off x="422049" y="2713038"/>
            <a:ext cx="4114800" cy="487362"/>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Can your thesis survive?</a:t>
            </a:r>
          </a:p>
        </p:txBody>
      </p:sp>
      <p:sp>
        <p:nvSpPr>
          <p:cNvPr id="3" name="Rectangle 2">
            <a:extLst>
              <a:ext uri="{FF2B5EF4-FFF2-40B4-BE49-F238E27FC236}">
                <a16:creationId xmlns:a16="http://schemas.microsoft.com/office/drawing/2014/main" id="{0153BB54-2887-5848-E761-462ACA1059BE}"/>
              </a:ext>
            </a:extLst>
          </p:cNvPr>
          <p:cNvSpPr/>
          <p:nvPr/>
        </p:nvSpPr>
        <p:spPr>
          <a:xfrm>
            <a:off x="457200" y="3475036"/>
            <a:ext cx="3962400" cy="31083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panose="02020603050405020304" pitchFamily="18" charset="0"/>
                <a:cs typeface="Times" panose="02020603050405020304" pitchFamily="18" charset="0"/>
              </a:rPr>
              <a:t>Each group member construct a thesis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Claim that responds to the prompt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have a line of reasoning (bases that demonstrate how you will defend your claim)</a:t>
            </a:r>
          </a:p>
        </p:txBody>
      </p:sp>
      <p:sp>
        <p:nvSpPr>
          <p:cNvPr id="5" name="Rectangle 4">
            <a:extLst>
              <a:ext uri="{FF2B5EF4-FFF2-40B4-BE49-F238E27FC236}">
                <a16:creationId xmlns:a16="http://schemas.microsoft.com/office/drawing/2014/main" id="{EE5F2BBB-6657-4366-356C-152451B08E27}"/>
              </a:ext>
            </a:extLst>
          </p:cNvPr>
          <p:cNvSpPr/>
          <p:nvPr/>
        </p:nvSpPr>
        <p:spPr>
          <a:xfrm>
            <a:off x="4607152" y="5105400"/>
            <a:ext cx="428625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Evaluate which one is the best – An does not restate the prompt</a:t>
            </a:r>
          </a:p>
        </p:txBody>
      </p:sp>
    </p:spTree>
    <p:extLst>
      <p:ext uri="{BB962C8B-B14F-4D97-AF65-F5344CB8AC3E}">
        <p14:creationId xmlns:p14="http://schemas.microsoft.com/office/powerpoint/2010/main" val="1954962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a:bodyPr>
          <a:lstStyle/>
          <a:p>
            <a:r>
              <a:rPr lang="en-US" sz="3200" b="1" dirty="0">
                <a:solidFill>
                  <a:schemeClr val="bg1"/>
                </a:solidFill>
                <a:latin typeface="Baskerville Old Face" panose="02020602080505020303" pitchFamily="18" charset="77"/>
              </a:rPr>
              <a:t>Should I Stay, or Should I Go</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2275147"/>
            <a:ext cx="8229600" cy="3851016"/>
          </a:xfrm>
          <a:solidFill>
            <a:schemeClr val="bg1"/>
          </a:solidFill>
          <a:ln>
            <a:solidFill>
              <a:schemeClr val="tx2"/>
            </a:solidFill>
          </a:ln>
        </p:spPr>
        <p:txBody>
          <a:bodyPr>
            <a:normAutofit/>
          </a:bodyPr>
          <a:lstStyle/>
          <a:p>
            <a:pPr marL="457200" indent="-457200">
              <a:buAutoNum type="alphaUcPeriod"/>
            </a:pPr>
            <a:r>
              <a:rPr lang="en-US" sz="2400" dirty="0">
                <a:latin typeface="Times" pitchFamily="2" charset="0"/>
              </a:rPr>
              <a:t>Identify and explain TWO ways that colonists demonstrated that independence from Britain was necessary.</a:t>
            </a:r>
          </a:p>
          <a:p>
            <a:pPr marL="457200" indent="-457200">
              <a:buAutoNum type="alphaUcPeriod"/>
            </a:pPr>
            <a:r>
              <a:rPr lang="en-US" sz="2400" dirty="0">
                <a:latin typeface="Times" pitchFamily="2" charset="0"/>
              </a:rPr>
              <a:t>Identify and explain TWO ways that colonists demonstrated that they did NOT desire independence </a:t>
            </a:r>
          </a:p>
        </p:txBody>
      </p:sp>
      <p:sp>
        <p:nvSpPr>
          <p:cNvPr id="10" name="Rectangle 9">
            <a:extLst>
              <a:ext uri="{FF2B5EF4-FFF2-40B4-BE49-F238E27FC236}">
                <a16:creationId xmlns:a16="http://schemas.microsoft.com/office/drawing/2014/main" id="{7D78F5EE-B674-714B-8A88-CF82685F75D8}"/>
              </a:ext>
            </a:extLst>
          </p:cNvPr>
          <p:cNvSpPr/>
          <p:nvPr/>
        </p:nvSpPr>
        <p:spPr>
          <a:xfrm>
            <a:off x="457200" y="1103243"/>
            <a:ext cx="8077200" cy="9830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200" b="1" dirty="0">
                <a:latin typeface="Times" pitchFamily="2" charset="0"/>
              </a:rPr>
              <a:t>Prompt: To what extent was the French and Indian War a turning point in the relationship between the American colonies and their British mother?  </a:t>
            </a:r>
          </a:p>
          <a:p>
            <a:r>
              <a:rPr lang="en-US" sz="2400" dirty="0">
                <a:latin typeface="Times" pitchFamily="2" charset="0"/>
              </a:rPr>
              <a:t> </a:t>
            </a:r>
          </a:p>
        </p:txBody>
      </p:sp>
      <p:pic>
        <p:nvPicPr>
          <p:cNvPr id="1028" name="Picture 4" descr="London Calling (song) - Wikipedia">
            <a:extLst>
              <a:ext uri="{FF2B5EF4-FFF2-40B4-BE49-F238E27FC236}">
                <a16:creationId xmlns:a16="http://schemas.microsoft.com/office/drawing/2014/main" id="{7C714197-D734-1515-B68F-B014AC3B0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900479"/>
            <a:ext cx="3009900"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F69CD75A-51A0-E709-6A1D-F44E8FAFD7EC}"/>
              </a:ext>
            </a:extLst>
          </p:cNvPr>
          <p:cNvSpPr/>
          <p:nvPr/>
        </p:nvSpPr>
        <p:spPr>
          <a:xfrm>
            <a:off x="4305300" y="4197342"/>
            <a:ext cx="3771900" cy="1136658"/>
          </a:xfrm>
          <a:prstGeom prst="cloudCallout">
            <a:avLst>
              <a:gd name="adj1" fmla="val -69107"/>
              <a:gd name="adj2" fmla="val 19416"/>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hlinkClick r:id="rId3"/>
              </a:rPr>
              <a:t>One question – Should I Stay, or Should I Go?</a:t>
            </a: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37659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lumMod val="75000"/>
            </a:schemeClr>
          </a:solidFill>
        </p:spPr>
        <p:txBody>
          <a:bodyPr>
            <a:normAutofit fontScale="90000"/>
          </a:bodyPr>
          <a:lstStyle/>
          <a:p>
            <a:r>
              <a:rPr lang="en-US" b="1" dirty="0">
                <a:solidFill>
                  <a:schemeClr val="bg1">
                    <a:lumMod val="95000"/>
                  </a:schemeClr>
                </a:solidFill>
                <a:latin typeface="Garamond" panose="02020404030301010803" pitchFamily="18" charset="0"/>
                <a:cs typeface="Times New Roman" panose="02020603050405020304" pitchFamily="18" charset="0"/>
              </a:rPr>
              <a:t>First Continental Congress</a:t>
            </a:r>
          </a:p>
        </p:txBody>
      </p:sp>
      <p:sp>
        <p:nvSpPr>
          <p:cNvPr id="3" name="Content Placeholder 2"/>
          <p:cNvSpPr>
            <a:spLocks noGrp="1"/>
          </p:cNvSpPr>
          <p:nvPr>
            <p:ph idx="1"/>
          </p:nvPr>
        </p:nvSpPr>
        <p:spPr>
          <a:xfrm>
            <a:off x="457200" y="3276600"/>
            <a:ext cx="8229600" cy="2392363"/>
          </a:xfrm>
          <a:solidFill>
            <a:schemeClr val="bg1"/>
          </a:solidFill>
          <a:ln>
            <a:solidFill>
              <a:srgbClr val="002060"/>
            </a:solidFill>
          </a:ln>
        </p:spPr>
        <p:txBody>
          <a:bodyPr>
            <a:normAutofit/>
          </a:bodyPr>
          <a:lstStyle/>
          <a:p>
            <a:pPr marL="0" indent="0">
              <a:spcBef>
                <a:spcPts val="0"/>
              </a:spcBef>
              <a:buNone/>
            </a:pPr>
            <a:r>
              <a:rPr lang="en-US" sz="2000" b="1" dirty="0">
                <a:solidFill>
                  <a:srgbClr val="002060"/>
                </a:solidFill>
                <a:latin typeface="Times New Roman" panose="02020603050405020304" pitchFamily="18" charset="0"/>
                <a:cs typeface="Times New Roman" panose="02020603050405020304" pitchFamily="18" charset="0"/>
              </a:rPr>
              <a:t>1</a:t>
            </a:r>
            <a:r>
              <a:rPr lang="en-US" sz="2000" b="1" baseline="30000" dirty="0">
                <a:solidFill>
                  <a:srgbClr val="002060"/>
                </a:solidFill>
                <a:latin typeface="Times New Roman" panose="02020603050405020304" pitchFamily="18" charset="0"/>
                <a:cs typeface="Times New Roman" panose="02020603050405020304" pitchFamily="18" charset="0"/>
              </a:rPr>
              <a:t>st</a:t>
            </a:r>
            <a:r>
              <a:rPr lang="en-US" sz="2000" b="1" dirty="0">
                <a:solidFill>
                  <a:srgbClr val="002060"/>
                </a:solidFill>
                <a:latin typeface="Times New Roman" panose="02020603050405020304" pitchFamily="18" charset="0"/>
                <a:cs typeface="Times New Roman" panose="02020603050405020304" pitchFamily="18" charset="0"/>
              </a:rPr>
              <a:t> Continental Congress </a:t>
            </a:r>
            <a:r>
              <a:rPr lang="en-US" sz="2000" dirty="0">
                <a:latin typeface="Times New Roman" panose="02020603050405020304" pitchFamily="18" charset="0"/>
                <a:cs typeface="Times New Roman" panose="02020603050405020304" pitchFamily="18" charset="0"/>
              </a:rPr>
              <a:t>1774, met in </a:t>
            </a:r>
          </a:p>
          <a:p>
            <a:pPr marL="0" indent="0">
              <a:spcBef>
                <a:spcPts val="0"/>
              </a:spcBef>
              <a:buNone/>
            </a:pPr>
            <a:r>
              <a:rPr lang="en-US" sz="2000" dirty="0">
                <a:latin typeface="Times New Roman" panose="02020603050405020304" pitchFamily="18" charset="0"/>
                <a:cs typeface="Times New Roman" panose="02020603050405020304" pitchFamily="18" charset="0"/>
              </a:rPr>
              <a:t>response to the </a:t>
            </a:r>
            <a:r>
              <a:rPr lang="en-US" sz="2000" b="1" dirty="0">
                <a:solidFill>
                  <a:srgbClr val="C00000"/>
                </a:solidFill>
                <a:latin typeface="Times New Roman" panose="02020603050405020304" pitchFamily="18" charset="0"/>
                <a:cs typeface="Times New Roman" panose="02020603050405020304" pitchFamily="18" charset="0"/>
              </a:rPr>
              <a:t>Intolerable &amp; Quebec Acts</a:t>
            </a:r>
          </a:p>
          <a:p>
            <a:pPr>
              <a:spcBef>
                <a:spcPts val="0"/>
              </a:spcBef>
            </a:pPr>
            <a:r>
              <a:rPr lang="en-US" sz="2000" b="1" dirty="0">
                <a:solidFill>
                  <a:srgbClr val="002060"/>
                </a:solidFill>
                <a:latin typeface="Times New Roman" panose="02020603050405020304" pitchFamily="18" charset="0"/>
                <a:cs typeface="Times New Roman" panose="02020603050405020304" pitchFamily="18" charset="0"/>
              </a:rPr>
              <a:t>Petition to King George the III</a:t>
            </a:r>
          </a:p>
          <a:p>
            <a:pPr marL="0" indent="0">
              <a:spcBef>
                <a:spcPts val="0"/>
              </a:spcBef>
              <a:buNone/>
            </a:pPr>
            <a:r>
              <a:rPr lang="en-US" sz="2000" dirty="0">
                <a:latin typeface="Times New Roman" panose="02020603050405020304" pitchFamily="18" charset="0"/>
                <a:cs typeface="Times New Roman" panose="02020603050405020304" pitchFamily="18" charset="0"/>
              </a:rPr>
              <a:t>(petitions for the return of their rights)</a:t>
            </a:r>
          </a:p>
          <a:p>
            <a:pPr>
              <a:spcBef>
                <a:spcPts val="0"/>
              </a:spcBef>
            </a:pPr>
            <a:r>
              <a:rPr lang="en-US" sz="2000" b="1" dirty="0">
                <a:solidFill>
                  <a:srgbClr val="002060"/>
                </a:solidFill>
                <a:latin typeface="Times New Roman" panose="02020603050405020304" pitchFamily="18" charset="0"/>
                <a:cs typeface="Times New Roman" panose="02020603050405020304" pitchFamily="18" charset="0"/>
              </a:rPr>
              <a:t>Non-importation Agreements</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endParaRPr lang="en-US" sz="20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599" y="2983523"/>
            <a:ext cx="3877757"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1000" y="990599"/>
            <a:ext cx="8534400" cy="199292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endParaRPr lang="en-US" dirty="0">
              <a:latin typeface="Times" pitchFamily="2" charset="0"/>
            </a:endParaRPr>
          </a:p>
          <a:p>
            <a:r>
              <a:rPr lang="en-US" dirty="0">
                <a:latin typeface="Times" pitchFamily="2" charset="0"/>
              </a:rPr>
              <a:t>“Had our creator been pleased to give us existence in a land of slavery, the sense of our condition might have been mitigated by ignorance and habit; but, thanks be to his adorable goodness, we were born the heirs of freedom and ever enjoyed our rights under the auspices of your royal ancestors whose family was seated on the British throne to rescue and secure a pious and gallant nation from the popery and despotism of a superstitious and inexorable tyrant”</a:t>
            </a:r>
          </a:p>
          <a:p>
            <a:r>
              <a:rPr lang="en-US" dirty="0">
                <a:latin typeface="Times" pitchFamily="2" charset="0"/>
              </a:rPr>
              <a:t>	- The First Continental Congress, Petition to King George III</a:t>
            </a:r>
          </a:p>
          <a:p>
            <a:br>
              <a:rPr lang="en-US" dirty="0"/>
            </a:br>
            <a:endParaRPr lang="en-US" dirty="0">
              <a:effectLst/>
            </a:endParaRPr>
          </a:p>
        </p:txBody>
      </p:sp>
      <p:sp>
        <p:nvSpPr>
          <p:cNvPr id="4" name="Rectangle 3"/>
          <p:cNvSpPr/>
          <p:nvPr/>
        </p:nvSpPr>
        <p:spPr>
          <a:xfrm>
            <a:off x="1524000" y="5095968"/>
            <a:ext cx="4475905" cy="954107"/>
          </a:xfrm>
          <a:prstGeom prst="rect">
            <a:avLst/>
          </a:prstGeom>
          <a:solidFill>
            <a:schemeClr val="bg1"/>
          </a:solidFill>
          <a:ln>
            <a:solidFill>
              <a:srgbClr val="FF0000"/>
            </a:solidFill>
          </a:ln>
        </p:spPr>
        <p:txBody>
          <a:bodyPr wrap="none" lIns="91440" tIns="45720" rIns="91440" bIns="45720">
            <a:spAutoFit/>
          </a:bodyPr>
          <a:lstStyle/>
          <a:p>
            <a:pPr algn="ctr"/>
            <a:r>
              <a:rPr lang="en-US" sz="2800" b="1" cap="none" spc="0" dirty="0">
                <a:ln w="17780" cmpd="sng">
                  <a:solidFill>
                    <a:srgbClr val="FFFFFF"/>
                  </a:solidFill>
                  <a:prstDash val="solid"/>
                  <a:miter lim="800000"/>
                </a:ln>
                <a:solidFill>
                  <a:srgbClr val="002060"/>
                </a:solidFill>
                <a:effectLst>
                  <a:outerShdw blurRad="50800" algn="tl" rotWithShape="0">
                    <a:srgbClr val="000000"/>
                  </a:outerShdw>
                </a:effectLst>
                <a:latin typeface="Gadugi" panose="020B0502040204020203" pitchFamily="34" charset="0"/>
                <a:cs typeface="Times New Roman" panose="02020603050405020304" pitchFamily="18" charset="0"/>
              </a:rPr>
              <a:t>Britain – Colonies are in a</a:t>
            </a:r>
          </a:p>
          <a:p>
            <a:pPr algn="ctr"/>
            <a:r>
              <a:rPr lang="en-US" sz="2800" b="1" dirty="0">
                <a:ln w="17780" cmpd="sng">
                  <a:solidFill>
                    <a:srgbClr val="FFFFFF"/>
                  </a:solidFill>
                  <a:prstDash val="solid"/>
                  <a:miter lim="800000"/>
                </a:ln>
                <a:solidFill>
                  <a:srgbClr val="002060"/>
                </a:solidFill>
                <a:effectLst>
                  <a:outerShdw blurRad="50800" algn="tl" rotWithShape="0">
                    <a:srgbClr val="000000"/>
                  </a:outerShdw>
                </a:effectLst>
                <a:latin typeface="Gadugi" panose="020B0502040204020203" pitchFamily="34" charset="0"/>
                <a:cs typeface="Times New Roman" panose="02020603050405020304" pitchFamily="18" charset="0"/>
              </a:rPr>
              <a:t>State of REBELLION</a:t>
            </a:r>
            <a:endParaRPr lang="en-US" sz="2800" b="1" cap="none" spc="0" dirty="0">
              <a:ln w="17780" cmpd="sng">
                <a:solidFill>
                  <a:srgbClr val="FFFFFF"/>
                </a:solidFill>
                <a:prstDash val="solid"/>
                <a:miter lim="800000"/>
              </a:ln>
              <a:solidFill>
                <a:srgbClr val="002060"/>
              </a:solidFill>
              <a:effectLst>
                <a:outerShdw blurRad="50800" algn="tl" rotWithShape="0">
                  <a:srgbClr val="000000"/>
                </a:outerShdw>
              </a:effectLst>
              <a:latin typeface="Gadug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160092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cs typeface="Times New Roman" panose="02020603050405020304" pitchFamily="18" charset="0"/>
              </a:rPr>
              <a:t>Battle of Lexington &amp; Concord</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443940"/>
            <a:ext cx="8458200" cy="46822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248400" y="1981200"/>
            <a:ext cx="2590800" cy="1754326"/>
          </a:xfrm>
          <a:prstGeom prst="rect">
            <a:avLst/>
          </a:prstGeom>
          <a:noFill/>
        </p:spPr>
        <p:txBody>
          <a:bodyPr wrap="square" rtlCol="0">
            <a:spAutoFit/>
          </a:bodyPr>
          <a:lstStyle/>
          <a:p>
            <a:r>
              <a:rPr lang="en-US" dirty="0"/>
              <a:t>•</a:t>
            </a:r>
            <a:r>
              <a:rPr lang="en-US" b="1" dirty="0"/>
              <a:t>Paul Revere</a:t>
            </a:r>
            <a:endParaRPr lang="en-US" dirty="0"/>
          </a:p>
          <a:p>
            <a:r>
              <a:rPr lang="en-US" dirty="0"/>
              <a:t>•</a:t>
            </a:r>
            <a:r>
              <a:rPr lang="en-US" b="1" dirty="0"/>
              <a:t>William Dawes</a:t>
            </a:r>
            <a:endParaRPr lang="en-US" dirty="0"/>
          </a:p>
          <a:p>
            <a:r>
              <a:rPr lang="en-US" dirty="0"/>
              <a:t>•</a:t>
            </a:r>
            <a:r>
              <a:rPr lang="en-US" b="1" dirty="0"/>
              <a:t>Minutemen</a:t>
            </a:r>
            <a:endParaRPr lang="en-US" dirty="0"/>
          </a:p>
          <a:p>
            <a:r>
              <a:rPr lang="en-US" dirty="0"/>
              <a:t>•</a:t>
            </a:r>
            <a:r>
              <a:rPr lang="en-US" b="1" dirty="0"/>
              <a:t>Battle of Lexington</a:t>
            </a:r>
            <a:endParaRPr lang="en-US" dirty="0"/>
          </a:p>
          <a:p>
            <a:r>
              <a:rPr lang="en-US" dirty="0"/>
              <a:t>•</a:t>
            </a:r>
            <a:r>
              <a:rPr lang="en-US" b="1" dirty="0"/>
              <a:t>Battle of Concord</a:t>
            </a:r>
            <a:endParaRPr lang="en-US" dirty="0"/>
          </a:p>
          <a:p>
            <a:endParaRPr lang="en-US" dirty="0"/>
          </a:p>
        </p:txBody>
      </p:sp>
    </p:spTree>
    <p:extLst>
      <p:ext uri="{BB962C8B-B14F-4D97-AF65-F5344CB8AC3E}">
        <p14:creationId xmlns:p14="http://schemas.microsoft.com/office/powerpoint/2010/main" val="667983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a:bodyPr>
          <a:lstStyle/>
          <a:p>
            <a:r>
              <a:rPr lang="en-US" sz="3200" b="1" dirty="0">
                <a:solidFill>
                  <a:schemeClr val="bg1"/>
                </a:solidFill>
                <a:latin typeface="Baskerville Old Face" panose="02020602080505020303" pitchFamily="18" charset="77"/>
              </a:rPr>
              <a:t>God’s Plan </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1143000"/>
            <a:ext cx="8229600" cy="4983163"/>
          </a:xfrm>
          <a:solidFill>
            <a:schemeClr val="bg1"/>
          </a:solidFill>
          <a:ln>
            <a:solidFill>
              <a:schemeClr val="tx2"/>
            </a:solidFill>
          </a:ln>
        </p:spPr>
        <p:txBody>
          <a:bodyPr>
            <a:normAutofit/>
          </a:bodyPr>
          <a:lstStyle/>
          <a:p>
            <a:pPr marL="0" indent="0">
              <a:buNone/>
            </a:pPr>
            <a:r>
              <a:rPr lang="en-US" sz="2400" b="1" u="sng" dirty="0">
                <a:solidFill>
                  <a:srgbClr val="002060"/>
                </a:solidFill>
                <a:latin typeface="Times" pitchFamily="2" charset="0"/>
              </a:rPr>
              <a:t>Deism:</a:t>
            </a:r>
            <a:r>
              <a:rPr lang="en-US" sz="2400" b="1" dirty="0">
                <a:solidFill>
                  <a:srgbClr val="002060"/>
                </a:solidFill>
                <a:latin typeface="Times" pitchFamily="2" charset="0"/>
              </a:rPr>
              <a:t> </a:t>
            </a:r>
            <a:r>
              <a:rPr lang="en-US" sz="2400" dirty="0">
                <a:latin typeface="Times" pitchFamily="2" charset="0"/>
              </a:rPr>
              <a:t>The religious belief that God created natural laws that govern the universe, therefore did not intervene in human affairs</a:t>
            </a:r>
          </a:p>
        </p:txBody>
      </p:sp>
      <p:pic>
        <p:nvPicPr>
          <p:cNvPr id="2050" name="Picture 2" descr="Deism-Religion of Reason">
            <a:extLst>
              <a:ext uri="{FF2B5EF4-FFF2-40B4-BE49-F238E27FC236}">
                <a16:creationId xmlns:a16="http://schemas.microsoft.com/office/drawing/2014/main" id="{B3B108F3-29DB-146D-9CCE-AD26A1BF9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7400"/>
            <a:ext cx="3276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04381F7-8533-01F0-781C-A20E001121ED}"/>
              </a:ext>
            </a:extLst>
          </p:cNvPr>
          <p:cNvSpPr/>
          <p:nvPr/>
        </p:nvSpPr>
        <p:spPr>
          <a:xfrm>
            <a:off x="4406348" y="2057400"/>
            <a:ext cx="38862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Influences in the Age of Enlightenment </a:t>
            </a:r>
          </a:p>
        </p:txBody>
      </p:sp>
      <p:sp>
        <p:nvSpPr>
          <p:cNvPr id="10" name="Rectangle 9">
            <a:extLst>
              <a:ext uri="{FF2B5EF4-FFF2-40B4-BE49-F238E27FC236}">
                <a16:creationId xmlns:a16="http://schemas.microsoft.com/office/drawing/2014/main" id="{1E42299E-8C32-5B3F-414B-1F0AA5E46C72}"/>
              </a:ext>
            </a:extLst>
          </p:cNvPr>
          <p:cNvSpPr/>
          <p:nvPr/>
        </p:nvSpPr>
        <p:spPr>
          <a:xfrm>
            <a:off x="4379844" y="3081130"/>
            <a:ext cx="38862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Influences in the Founding Fathers (Patrick Henry)</a:t>
            </a:r>
          </a:p>
        </p:txBody>
      </p:sp>
    </p:spTree>
    <p:extLst>
      <p:ext uri="{BB962C8B-B14F-4D97-AF65-F5344CB8AC3E}">
        <p14:creationId xmlns:p14="http://schemas.microsoft.com/office/powerpoint/2010/main" val="1794914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a:bodyPr>
          <a:lstStyle/>
          <a:p>
            <a:r>
              <a:rPr lang="en-US" sz="3200" b="1" dirty="0">
                <a:solidFill>
                  <a:schemeClr val="bg1"/>
                </a:solidFill>
                <a:latin typeface="Baskerville Old Face" panose="02020602080505020303" pitchFamily="18" charset="77"/>
              </a:rPr>
              <a:t>Enlightenment Thought</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1143000"/>
            <a:ext cx="8229600" cy="4983163"/>
          </a:xfrm>
          <a:solidFill>
            <a:schemeClr val="bg1"/>
          </a:solidFill>
          <a:ln>
            <a:solidFill>
              <a:schemeClr val="tx2"/>
            </a:solidFill>
          </a:ln>
        </p:spPr>
        <p:txBody>
          <a:bodyPr>
            <a:normAutofit/>
          </a:bodyPr>
          <a:lstStyle/>
          <a:p>
            <a:pPr marL="0" indent="0">
              <a:buNone/>
            </a:pPr>
            <a:r>
              <a:rPr lang="en-US" sz="2400" b="1" i="1" u="sng" dirty="0">
                <a:solidFill>
                  <a:srgbClr val="002060"/>
                </a:solidFill>
                <a:latin typeface="Times" pitchFamily="2" charset="0"/>
              </a:rPr>
              <a:t>Age of Enlightenment</a:t>
            </a:r>
            <a:r>
              <a:rPr lang="en-US" sz="2400" dirty="0">
                <a:latin typeface="Times" pitchFamily="2" charset="0"/>
              </a:rPr>
              <a:t>: 17</a:t>
            </a:r>
            <a:r>
              <a:rPr lang="en-US" sz="2400" baseline="30000" dirty="0">
                <a:latin typeface="Times" pitchFamily="2" charset="0"/>
              </a:rPr>
              <a:t>th</a:t>
            </a:r>
            <a:r>
              <a:rPr lang="en-US" sz="2400" dirty="0">
                <a:latin typeface="Times" pitchFamily="2" charset="0"/>
              </a:rPr>
              <a:t> &amp; 18</a:t>
            </a:r>
            <a:r>
              <a:rPr lang="en-US" sz="2400" baseline="30000" dirty="0">
                <a:latin typeface="Times" pitchFamily="2" charset="0"/>
              </a:rPr>
              <a:t>th</a:t>
            </a:r>
            <a:r>
              <a:rPr lang="en-US" sz="2400" dirty="0">
                <a:latin typeface="Times" pitchFamily="2" charset="0"/>
              </a:rPr>
              <a:t> Century intellectual movement based on reason. (All things could be explained using rational thought) </a:t>
            </a:r>
          </a:p>
        </p:txBody>
      </p:sp>
      <p:sp>
        <p:nvSpPr>
          <p:cNvPr id="5" name="Rectangle 4">
            <a:extLst>
              <a:ext uri="{FF2B5EF4-FFF2-40B4-BE49-F238E27FC236}">
                <a16:creationId xmlns:a16="http://schemas.microsoft.com/office/drawing/2014/main" id="{E9D712BF-9DE6-00F0-5AB2-6613388793B6}"/>
              </a:ext>
            </a:extLst>
          </p:cNvPr>
          <p:cNvSpPr/>
          <p:nvPr/>
        </p:nvSpPr>
        <p:spPr>
          <a:xfrm>
            <a:off x="1149626" y="2315646"/>
            <a:ext cx="8001000" cy="1828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“MEN being . . . by nature, all free, equal, and independent, no one can be put out of this state, and subjected to the political power of another, without his own consent. The only way whereby anyone divests himself of his natural liberty, and puts on the bonds of civil society, is by agreeing with other men to join and unite into a community for their comfortable, safe, and peaceable living one amongst another”</a:t>
            </a:r>
          </a:p>
          <a:p>
            <a:r>
              <a:rPr lang="en-US" dirty="0">
                <a:latin typeface="Times" panose="02020603050405020304" pitchFamily="18" charset="0"/>
                <a:cs typeface="Times" panose="02020603050405020304" pitchFamily="18" charset="0"/>
              </a:rPr>
              <a:t>	- </a:t>
            </a:r>
            <a:r>
              <a:rPr lang="en-US" b="1" dirty="0">
                <a:latin typeface="Times" panose="02020603050405020304" pitchFamily="18" charset="0"/>
                <a:cs typeface="Times" panose="02020603050405020304" pitchFamily="18" charset="0"/>
              </a:rPr>
              <a:t>John Locke’s “Two Treatise on Government” </a:t>
            </a:r>
          </a:p>
        </p:txBody>
      </p:sp>
      <p:sp>
        <p:nvSpPr>
          <p:cNvPr id="6" name="Rectangle 5">
            <a:extLst>
              <a:ext uri="{FF2B5EF4-FFF2-40B4-BE49-F238E27FC236}">
                <a16:creationId xmlns:a16="http://schemas.microsoft.com/office/drawing/2014/main" id="{4150086B-EE89-E3DA-0561-BD6952F41EC0}"/>
              </a:ext>
            </a:extLst>
          </p:cNvPr>
          <p:cNvSpPr/>
          <p:nvPr/>
        </p:nvSpPr>
        <p:spPr>
          <a:xfrm>
            <a:off x="139148" y="4297363"/>
            <a:ext cx="7162800" cy="7318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does the Age of Enlightenment influence the American Revolution? </a:t>
            </a:r>
          </a:p>
        </p:txBody>
      </p:sp>
      <p:sp>
        <p:nvSpPr>
          <p:cNvPr id="7" name="Rectangle 6">
            <a:extLst>
              <a:ext uri="{FF2B5EF4-FFF2-40B4-BE49-F238E27FC236}">
                <a16:creationId xmlns:a16="http://schemas.microsoft.com/office/drawing/2014/main" id="{66B70A66-7955-7B58-B34A-0061F550B64D}"/>
              </a:ext>
            </a:extLst>
          </p:cNvPr>
          <p:cNvSpPr/>
          <p:nvPr/>
        </p:nvSpPr>
        <p:spPr>
          <a:xfrm>
            <a:off x="139148" y="5095289"/>
            <a:ext cx="2908852" cy="1454943"/>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Government power comes from the consent of the people – </a:t>
            </a:r>
            <a:r>
              <a:rPr lang="en-US" sz="2200" b="1" u="sng" dirty="0">
                <a:latin typeface="Times" panose="02020603050405020304" pitchFamily="18" charset="0"/>
                <a:cs typeface="Times" panose="02020603050405020304" pitchFamily="18" charset="0"/>
              </a:rPr>
              <a:t>SOCIAL CONTRACT </a:t>
            </a:r>
          </a:p>
        </p:txBody>
      </p:sp>
      <p:sp>
        <p:nvSpPr>
          <p:cNvPr id="8" name="Rectangle 7">
            <a:extLst>
              <a:ext uri="{FF2B5EF4-FFF2-40B4-BE49-F238E27FC236}">
                <a16:creationId xmlns:a16="http://schemas.microsoft.com/office/drawing/2014/main" id="{5829D2DB-955A-012B-F392-93FBC6ECB450}"/>
              </a:ext>
            </a:extLst>
          </p:cNvPr>
          <p:cNvSpPr/>
          <p:nvPr/>
        </p:nvSpPr>
        <p:spPr>
          <a:xfrm>
            <a:off x="3183835" y="5094944"/>
            <a:ext cx="2908852" cy="1454943"/>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Government purpose is to protect life, liberty, and property</a:t>
            </a:r>
          </a:p>
          <a:p>
            <a:endParaRPr lang="en-US" sz="2200" b="1" u="sng" dirty="0">
              <a:latin typeface="Times" panose="02020603050405020304" pitchFamily="18" charset="0"/>
              <a:cs typeface="Times" panose="02020603050405020304" pitchFamily="18" charset="0"/>
            </a:endParaRPr>
          </a:p>
        </p:txBody>
      </p:sp>
      <p:sp>
        <p:nvSpPr>
          <p:cNvPr id="9" name="Rectangle 8">
            <a:extLst>
              <a:ext uri="{FF2B5EF4-FFF2-40B4-BE49-F238E27FC236}">
                <a16:creationId xmlns:a16="http://schemas.microsoft.com/office/drawing/2014/main" id="{ABD39A4F-9DD3-38B3-C771-2F8AAB0BE043}"/>
              </a:ext>
            </a:extLst>
          </p:cNvPr>
          <p:cNvSpPr/>
          <p:nvPr/>
        </p:nvSpPr>
        <p:spPr>
          <a:xfrm>
            <a:off x="6228522" y="5094944"/>
            <a:ext cx="2776330" cy="1454943"/>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If government fails in its purpose – The people must abolish it</a:t>
            </a:r>
          </a:p>
          <a:p>
            <a:endParaRPr lang="en-US" sz="2200" b="1" u="sng" dirty="0">
              <a:latin typeface="Times" panose="02020603050405020304" pitchFamily="18" charset="0"/>
              <a:cs typeface="Times" panose="02020603050405020304" pitchFamily="18" charset="0"/>
            </a:endParaRPr>
          </a:p>
        </p:txBody>
      </p:sp>
      <p:sp>
        <p:nvSpPr>
          <p:cNvPr id="11" name="Arrow: Right 10">
            <a:extLst>
              <a:ext uri="{FF2B5EF4-FFF2-40B4-BE49-F238E27FC236}">
                <a16:creationId xmlns:a16="http://schemas.microsoft.com/office/drawing/2014/main" id="{6420060E-B2A1-A986-8E30-0C6E96DD6AC5}"/>
              </a:ext>
            </a:extLst>
          </p:cNvPr>
          <p:cNvSpPr/>
          <p:nvPr/>
        </p:nvSpPr>
        <p:spPr>
          <a:xfrm>
            <a:off x="2971800" y="5562600"/>
            <a:ext cx="212035" cy="381000"/>
          </a:xfrm>
          <a:prstGeom prst="rightArrow">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699E7E9-1676-6101-019F-4CD873F47BE6}"/>
              </a:ext>
            </a:extLst>
          </p:cNvPr>
          <p:cNvSpPr/>
          <p:nvPr/>
        </p:nvSpPr>
        <p:spPr>
          <a:xfrm>
            <a:off x="6033051" y="5562600"/>
            <a:ext cx="212035" cy="381000"/>
          </a:xfrm>
          <a:prstGeom prst="rightArrow">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Real John Locke—and Why He Matters">
            <a:extLst>
              <a:ext uri="{FF2B5EF4-FFF2-40B4-BE49-F238E27FC236}">
                <a16:creationId xmlns:a16="http://schemas.microsoft.com/office/drawing/2014/main" id="{4A3B9214-9F60-3D47-B413-D477B0CB3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8" y="2353746"/>
            <a:ext cx="983974"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88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85800"/>
          </a:xfrm>
          <a:solidFill>
            <a:schemeClr val="accent2">
              <a:lumMod val="75000"/>
            </a:schemeClr>
          </a:solidFill>
        </p:spPr>
        <p:txBody>
          <a:bodyPr>
            <a:normAutofit fontScale="90000"/>
          </a:bodyPr>
          <a:lstStyle/>
          <a:p>
            <a:r>
              <a:rPr lang="en-US" b="1" dirty="0">
                <a:solidFill>
                  <a:schemeClr val="bg1">
                    <a:lumMod val="95000"/>
                  </a:schemeClr>
                </a:solidFill>
                <a:latin typeface="Garamond" panose="02020404030301010803" pitchFamily="18" charset="0"/>
              </a:rPr>
              <a:t>Conflicting views on Citizenship</a:t>
            </a:r>
          </a:p>
        </p:txBody>
      </p:sp>
      <p:sp>
        <p:nvSpPr>
          <p:cNvPr id="4" name="Text Placeholder 3"/>
          <p:cNvSpPr>
            <a:spLocks noGrp="1"/>
          </p:cNvSpPr>
          <p:nvPr>
            <p:ph type="body" idx="1"/>
          </p:nvPr>
        </p:nvSpPr>
        <p:spPr>
          <a:xfrm>
            <a:off x="342900" y="1089817"/>
            <a:ext cx="4040188" cy="434181"/>
          </a:xfrm>
          <a:solidFill>
            <a:srgbClr val="002060"/>
          </a:solidFill>
          <a:ln>
            <a:solidFill>
              <a:srgbClr val="FF0000"/>
            </a:solidFill>
          </a:ln>
        </p:spPr>
        <p:txBody>
          <a:bodyPr>
            <a:noAutofit/>
          </a:bodyPr>
          <a:lstStyle/>
          <a:p>
            <a:pPr algn="ctr"/>
            <a:r>
              <a:rPr lang="en-US" dirty="0">
                <a:solidFill>
                  <a:schemeClr val="bg1"/>
                </a:solidFill>
                <a:latin typeface="Times New Roman" panose="02020603050405020304" pitchFamily="18" charset="0"/>
                <a:cs typeface="Times New Roman" panose="02020603050405020304" pitchFamily="18" charset="0"/>
              </a:rPr>
              <a:t>American Colonists</a:t>
            </a:r>
          </a:p>
        </p:txBody>
      </p:sp>
      <p:sp>
        <p:nvSpPr>
          <p:cNvPr id="5" name="Content Placeholder 4"/>
          <p:cNvSpPr>
            <a:spLocks noGrp="1"/>
          </p:cNvSpPr>
          <p:nvPr>
            <p:ph sz="half" idx="2"/>
          </p:nvPr>
        </p:nvSpPr>
        <p:spPr>
          <a:xfrm>
            <a:off x="228600" y="1699420"/>
            <a:ext cx="4268788" cy="4426744"/>
          </a:xfrm>
          <a:solidFill>
            <a:schemeClr val="bg1">
              <a:lumMod val="95000"/>
            </a:schemeClr>
          </a:solidFill>
          <a:ln>
            <a:solidFill>
              <a:schemeClr val="tx2"/>
            </a:solidFill>
          </a:ln>
        </p:spPr>
        <p:txBody>
          <a:bodyPr>
            <a:normAutofit/>
          </a:bodyPr>
          <a:lstStyle/>
          <a:p>
            <a:r>
              <a:rPr lang="en-US" sz="2000" dirty="0">
                <a:latin typeface="Times New Roman" panose="02020603050405020304" pitchFamily="18" charset="0"/>
                <a:cs typeface="Times New Roman" panose="02020603050405020304" pitchFamily="18" charset="0"/>
              </a:rPr>
              <a:t>Full English citizens with full rights</a:t>
            </a:r>
          </a:p>
          <a:p>
            <a:r>
              <a:rPr lang="en-US" sz="2000" dirty="0">
                <a:latin typeface="Times New Roman" panose="02020603050405020304" pitchFamily="18" charset="0"/>
                <a:cs typeface="Times New Roman" panose="02020603050405020304" pitchFamily="18" charset="0"/>
              </a:rPr>
              <a:t>Ex.</a:t>
            </a:r>
          </a:p>
          <a:p>
            <a:pPr lvl="1"/>
            <a:r>
              <a:rPr lang="en-US" b="1" dirty="0">
                <a:solidFill>
                  <a:srgbClr val="FF0000"/>
                </a:solidFill>
                <a:latin typeface="Times New Roman" panose="02020603050405020304" pitchFamily="18" charset="0"/>
                <a:cs typeface="Times New Roman" panose="02020603050405020304" pitchFamily="18" charset="0"/>
              </a:rPr>
              <a:t>No Taxation without representation </a:t>
            </a:r>
          </a:p>
          <a:p>
            <a:pPr lvl="1"/>
            <a:r>
              <a:rPr lang="en-US" dirty="0">
                <a:latin typeface="Times New Roman" panose="02020603050405020304" pitchFamily="18" charset="0"/>
                <a:cs typeface="Times New Roman" panose="02020603050405020304" pitchFamily="18" charset="0"/>
              </a:rPr>
              <a:t>Petition parliament through state and continental legislative bodies </a:t>
            </a:r>
          </a:p>
          <a:p>
            <a:pPr lvl="2"/>
            <a:r>
              <a:rPr lang="en-US" sz="2000" b="1" dirty="0">
                <a:solidFill>
                  <a:srgbClr val="FF0000"/>
                </a:solidFill>
                <a:latin typeface="Times New Roman" panose="02020603050405020304" pitchFamily="18" charset="0"/>
                <a:cs typeface="Times New Roman" panose="02020603050405020304" pitchFamily="18" charset="0"/>
              </a:rPr>
              <a:t>Declaration of Rights and Grievances</a:t>
            </a:r>
          </a:p>
          <a:p>
            <a:pPr lvl="2"/>
            <a:r>
              <a:rPr lang="en-US" sz="2000" b="1" dirty="0">
                <a:solidFill>
                  <a:srgbClr val="FF0000"/>
                </a:solidFill>
                <a:latin typeface="Times New Roman" panose="02020603050405020304" pitchFamily="18" charset="0"/>
                <a:cs typeface="Times New Roman" panose="02020603050405020304" pitchFamily="18" charset="0"/>
              </a:rPr>
              <a:t>Olive Branch Petition</a:t>
            </a:r>
          </a:p>
          <a:p>
            <a:pPr lvl="1"/>
            <a:r>
              <a:rPr lang="en-US" b="1" u="sng" dirty="0">
                <a:solidFill>
                  <a:srgbClr val="FF0000"/>
                </a:solidFill>
                <a:latin typeface="Times New Roman" panose="02020603050405020304" pitchFamily="18" charset="0"/>
                <a:cs typeface="Times New Roman" panose="02020603050405020304" pitchFamily="18" charset="0"/>
              </a:rPr>
              <a:t>Patriots vs. Loyalists vs. Fence sitters</a:t>
            </a:r>
          </a:p>
        </p:txBody>
      </p:sp>
      <p:sp>
        <p:nvSpPr>
          <p:cNvPr id="6" name="Text Placeholder 5"/>
          <p:cNvSpPr>
            <a:spLocks noGrp="1"/>
          </p:cNvSpPr>
          <p:nvPr>
            <p:ph type="body" sz="quarter" idx="3"/>
          </p:nvPr>
        </p:nvSpPr>
        <p:spPr>
          <a:xfrm>
            <a:off x="4648200" y="1089818"/>
            <a:ext cx="4041775" cy="434181"/>
          </a:xfrm>
          <a:solidFill>
            <a:schemeClr val="bg1"/>
          </a:solidFill>
          <a:ln>
            <a:solidFill>
              <a:srgbClr val="FF0000"/>
            </a:solidFill>
          </a:ln>
        </p:spPr>
        <p:txBody>
          <a:bodyPr>
            <a:normAutofit/>
          </a:bodyPr>
          <a:lstStyle/>
          <a:p>
            <a:pPr algn="ctr"/>
            <a:r>
              <a:rPr lang="en-US" sz="2000" dirty="0">
                <a:solidFill>
                  <a:srgbClr val="002060"/>
                </a:solidFill>
                <a:latin typeface="Times New Roman" panose="02020603050405020304" pitchFamily="18" charset="0"/>
                <a:cs typeface="Times New Roman" panose="02020603050405020304" pitchFamily="18" charset="0"/>
              </a:rPr>
              <a:t>English Parliament</a:t>
            </a:r>
          </a:p>
        </p:txBody>
      </p:sp>
      <p:sp>
        <p:nvSpPr>
          <p:cNvPr id="7" name="Content Placeholder 6"/>
          <p:cNvSpPr>
            <a:spLocks noGrp="1"/>
          </p:cNvSpPr>
          <p:nvPr>
            <p:ph sz="quarter" idx="4"/>
          </p:nvPr>
        </p:nvSpPr>
        <p:spPr>
          <a:xfrm>
            <a:off x="4648200" y="1699417"/>
            <a:ext cx="4041775" cy="4233071"/>
          </a:xfrm>
          <a:solidFill>
            <a:schemeClr val="bg1"/>
          </a:solidFill>
          <a:ln>
            <a:solidFill>
              <a:srgbClr val="FF0000"/>
            </a:solidFill>
          </a:ln>
        </p:spPr>
        <p:txBody>
          <a:bodyPr>
            <a:normAutofit/>
          </a:bodyPr>
          <a:lstStyle/>
          <a:p>
            <a:r>
              <a:rPr lang="en-US" sz="2000" dirty="0">
                <a:latin typeface="Times New Roman" panose="02020603050405020304" pitchFamily="18" charset="0"/>
                <a:cs typeface="Times New Roman" panose="02020603050405020304" pitchFamily="18" charset="0"/>
              </a:rPr>
              <a:t>Colonists are not citizens who are out of control &amp; subject to English rule</a:t>
            </a:r>
          </a:p>
          <a:p>
            <a:r>
              <a:rPr lang="en-US" sz="2000" dirty="0">
                <a:latin typeface="Times New Roman" panose="02020603050405020304" pitchFamily="18" charset="0"/>
                <a:cs typeface="Times New Roman" panose="02020603050405020304" pitchFamily="18" charset="0"/>
              </a:rPr>
              <a:t>Ex.</a:t>
            </a:r>
          </a:p>
          <a:p>
            <a:pPr lvl="1"/>
            <a:r>
              <a:rPr lang="en-US" b="1" dirty="0">
                <a:solidFill>
                  <a:srgbClr val="002060"/>
                </a:solidFill>
                <a:latin typeface="Times New Roman" panose="02020603050405020304" pitchFamily="18" charset="0"/>
                <a:cs typeface="Times New Roman" panose="02020603050405020304" pitchFamily="18" charset="0"/>
              </a:rPr>
              <a:t>Declaratory Act (Virtual representation) </a:t>
            </a:r>
          </a:p>
          <a:p>
            <a:pPr lvl="1"/>
            <a:r>
              <a:rPr lang="en-US" b="1" dirty="0">
                <a:solidFill>
                  <a:srgbClr val="002060"/>
                </a:solidFill>
                <a:latin typeface="Times New Roman" panose="02020603050405020304" pitchFamily="18" charset="0"/>
                <a:cs typeface="Times New Roman" panose="02020603050405020304" pitchFamily="18" charset="0"/>
              </a:rPr>
              <a:t>Quartering Act </a:t>
            </a:r>
          </a:p>
          <a:p>
            <a:pPr lvl="1"/>
            <a:r>
              <a:rPr lang="en-US" b="1" dirty="0">
                <a:solidFill>
                  <a:srgbClr val="002060"/>
                </a:solidFill>
                <a:latin typeface="Times New Roman" panose="02020603050405020304" pitchFamily="18" charset="0"/>
                <a:cs typeface="Times New Roman" panose="02020603050405020304" pitchFamily="18" charset="0"/>
              </a:rPr>
              <a:t>Coercive Acts (Intolerable Acts)</a:t>
            </a:r>
          </a:p>
        </p:txBody>
      </p:sp>
      <p:pic>
        <p:nvPicPr>
          <p:cNvPr id="1026" name="Picture 2" descr="Image result for English violate the American princess political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876800"/>
            <a:ext cx="3860852" cy="1828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Image result for society of patriotic ladies eden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539584"/>
            <a:ext cx="3352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678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8A5C2C-286B-F547-8F4E-F08E57D6ECF2}"/>
              </a:ext>
            </a:extLst>
          </p:cNvPr>
          <p:cNvSpPr>
            <a:spLocks noGrp="1"/>
          </p:cNvSpPr>
          <p:nvPr>
            <p:ph type="title"/>
          </p:nvPr>
        </p:nvSpPr>
        <p:spPr>
          <a:xfrm>
            <a:off x="457200" y="142081"/>
            <a:ext cx="8229600" cy="639762"/>
          </a:xfrm>
          <a:solidFill>
            <a:schemeClr val="accent2">
              <a:lumMod val="75000"/>
            </a:schemeClr>
          </a:solidFill>
        </p:spPr>
        <p:txBody>
          <a:bodyPr>
            <a:normAutofit fontScale="90000"/>
          </a:bodyPr>
          <a:lstStyle/>
          <a:p>
            <a:r>
              <a:rPr lang="en-US" dirty="0">
                <a:solidFill>
                  <a:schemeClr val="bg1">
                    <a:lumMod val="85000"/>
                  </a:schemeClr>
                </a:solidFill>
                <a:latin typeface="Baskerville Old Face" panose="02020602080505020303" pitchFamily="18" charset="77"/>
              </a:rPr>
              <a:t>Dueling Perspectives </a:t>
            </a:r>
          </a:p>
        </p:txBody>
      </p:sp>
      <p:sp>
        <p:nvSpPr>
          <p:cNvPr id="5" name="Text Placeholder 4">
            <a:extLst>
              <a:ext uri="{FF2B5EF4-FFF2-40B4-BE49-F238E27FC236}">
                <a16:creationId xmlns:a16="http://schemas.microsoft.com/office/drawing/2014/main" id="{AF92771F-9B5B-DB43-ADA2-ED378A19792E}"/>
              </a:ext>
            </a:extLst>
          </p:cNvPr>
          <p:cNvSpPr>
            <a:spLocks noGrp="1"/>
          </p:cNvSpPr>
          <p:nvPr>
            <p:ph type="body" idx="1"/>
          </p:nvPr>
        </p:nvSpPr>
        <p:spPr>
          <a:xfrm>
            <a:off x="451338" y="812401"/>
            <a:ext cx="4040188" cy="762001"/>
          </a:xfrm>
          <a:solidFill>
            <a:schemeClr val="tx2">
              <a:lumMod val="75000"/>
            </a:schemeClr>
          </a:solidFill>
          <a:ln>
            <a:solidFill>
              <a:schemeClr val="bg1"/>
            </a:solidFill>
          </a:ln>
        </p:spPr>
        <p:txBody>
          <a:bodyPr>
            <a:normAutofit fontScale="92500" lnSpcReduction="10000"/>
          </a:bodyPr>
          <a:lstStyle/>
          <a:p>
            <a:pPr algn="ctr"/>
            <a:r>
              <a:rPr lang="en-US" dirty="0">
                <a:solidFill>
                  <a:schemeClr val="bg1"/>
                </a:solidFill>
                <a:latin typeface="Times" pitchFamily="2" charset="0"/>
              </a:rPr>
              <a:t>PATRIOT – Thomas Paine’s “Common Sense”</a:t>
            </a:r>
          </a:p>
        </p:txBody>
      </p:sp>
      <p:sp>
        <p:nvSpPr>
          <p:cNvPr id="6" name="Content Placeholder 5">
            <a:extLst>
              <a:ext uri="{FF2B5EF4-FFF2-40B4-BE49-F238E27FC236}">
                <a16:creationId xmlns:a16="http://schemas.microsoft.com/office/drawing/2014/main" id="{9CD99772-2223-8F4C-9FF9-EDDC7A4FC371}"/>
              </a:ext>
            </a:extLst>
          </p:cNvPr>
          <p:cNvSpPr>
            <a:spLocks noGrp="1"/>
          </p:cNvSpPr>
          <p:nvPr>
            <p:ph sz="half" idx="2"/>
          </p:nvPr>
        </p:nvSpPr>
        <p:spPr>
          <a:xfrm>
            <a:off x="458788" y="1676400"/>
            <a:ext cx="4040188" cy="4144964"/>
          </a:xfrm>
          <a:solidFill>
            <a:schemeClr val="bg1"/>
          </a:solidFill>
          <a:ln>
            <a:solidFill>
              <a:schemeClr val="tx2">
                <a:lumMod val="50000"/>
              </a:schemeClr>
            </a:solidFill>
          </a:ln>
        </p:spPr>
        <p:txBody>
          <a:bodyPr>
            <a:normAutofit fontScale="92500"/>
          </a:bodyPr>
          <a:lstStyle/>
          <a:p>
            <a:pPr marL="0" indent="0">
              <a:buNone/>
            </a:pPr>
            <a:r>
              <a:rPr lang="en-US" dirty="0">
                <a:latin typeface="Times" pitchFamily="2" charset="0"/>
              </a:rPr>
              <a:t>A government of our own is our natural right. . . . Ye that oppose independence now, ye know not what ye do: ye are opening the door to eternal tyranny. . . . There are thousands and tens of thousands, who would think it glorious to expel from the Continent, that barbarous and hellish power, which hath stirred up the Indians and the Negroes to destroy us. . . .</a:t>
            </a:r>
          </a:p>
        </p:txBody>
      </p:sp>
      <p:sp>
        <p:nvSpPr>
          <p:cNvPr id="7" name="Text Placeholder 6">
            <a:extLst>
              <a:ext uri="{FF2B5EF4-FFF2-40B4-BE49-F238E27FC236}">
                <a16:creationId xmlns:a16="http://schemas.microsoft.com/office/drawing/2014/main" id="{C5A817DE-49A5-5A41-967F-71585F649047}"/>
              </a:ext>
            </a:extLst>
          </p:cNvPr>
          <p:cNvSpPr>
            <a:spLocks noGrp="1"/>
          </p:cNvSpPr>
          <p:nvPr>
            <p:ph type="body" sz="quarter" idx="3"/>
          </p:nvPr>
        </p:nvSpPr>
        <p:spPr>
          <a:xfrm>
            <a:off x="4645025" y="842960"/>
            <a:ext cx="4041775" cy="700882"/>
          </a:xfrm>
          <a:solidFill>
            <a:srgbClr val="C00000"/>
          </a:solidFill>
          <a:ln>
            <a:solidFill>
              <a:schemeClr val="bg1"/>
            </a:solidFill>
          </a:ln>
        </p:spPr>
        <p:txBody>
          <a:bodyPr>
            <a:normAutofit fontScale="92500" lnSpcReduction="10000"/>
          </a:bodyPr>
          <a:lstStyle/>
          <a:p>
            <a:pPr algn="ctr"/>
            <a:r>
              <a:rPr lang="en-US" dirty="0">
                <a:solidFill>
                  <a:schemeClr val="bg1"/>
                </a:solidFill>
                <a:latin typeface="Times" pitchFamily="2" charset="0"/>
              </a:rPr>
              <a:t>LOYALIST – Rev. Charles Inglis’ “Cracked Brain Zealot”</a:t>
            </a:r>
          </a:p>
        </p:txBody>
      </p:sp>
      <p:sp>
        <p:nvSpPr>
          <p:cNvPr id="8" name="Content Placeholder 7">
            <a:extLst>
              <a:ext uri="{FF2B5EF4-FFF2-40B4-BE49-F238E27FC236}">
                <a16:creationId xmlns:a16="http://schemas.microsoft.com/office/drawing/2014/main" id="{6C1C2777-4018-FE4F-9179-3DAEDB55644C}"/>
              </a:ext>
            </a:extLst>
          </p:cNvPr>
          <p:cNvSpPr>
            <a:spLocks noGrp="1"/>
          </p:cNvSpPr>
          <p:nvPr>
            <p:ph sz="quarter" idx="4"/>
          </p:nvPr>
        </p:nvSpPr>
        <p:spPr>
          <a:xfrm>
            <a:off x="4645025" y="1676400"/>
            <a:ext cx="4041775" cy="4144964"/>
          </a:xfrm>
          <a:solidFill>
            <a:schemeClr val="bg1"/>
          </a:solidFill>
          <a:ln>
            <a:solidFill>
              <a:srgbClr val="002060"/>
            </a:solidFill>
          </a:ln>
        </p:spPr>
        <p:txBody>
          <a:bodyPr>
            <a:normAutofit fontScale="92500"/>
          </a:bodyPr>
          <a:lstStyle/>
          <a:p>
            <a:pPr marL="0" indent="0">
              <a:buNone/>
            </a:pPr>
            <a:r>
              <a:rPr lang="en-US" dirty="0">
                <a:latin typeface="Times" pitchFamily="2" charset="0"/>
              </a:rPr>
              <a:t>By a Reconciliation with Great Britain, peace  that fairest offspring and gift of Heaven  will be restored. In one respect, peace is like health: we do not sufficiently know its value but by its absence. What uneasiness and anxiety, what evils has this short interruption of peace with the parent state brought on the whole British empire! </a:t>
            </a:r>
          </a:p>
          <a:p>
            <a:pPr marL="0" indent="0">
              <a:buNone/>
            </a:pPr>
            <a:endParaRPr lang="en-US" dirty="0"/>
          </a:p>
        </p:txBody>
      </p:sp>
      <p:pic>
        <p:nvPicPr>
          <p:cNvPr id="10" name="Picture 9" descr="A person wearing a suit and tie&#10;&#10;Description generated with very high confidence">
            <a:extLst>
              <a:ext uri="{FF2B5EF4-FFF2-40B4-BE49-F238E27FC236}">
                <a16:creationId xmlns:a16="http://schemas.microsoft.com/office/drawing/2014/main" id="{0EF12141-C6F6-244B-8AA7-F2E920E74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432" y="5425667"/>
            <a:ext cx="1414768" cy="1239864"/>
          </a:xfrm>
          <a:prstGeom prst="rect">
            <a:avLst/>
          </a:prstGeom>
        </p:spPr>
      </p:pic>
      <p:pic>
        <p:nvPicPr>
          <p:cNvPr id="11" name="Picture 10" descr="A person wearing a suit and tie&#10;&#10;Description generated with very high confidence">
            <a:extLst>
              <a:ext uri="{FF2B5EF4-FFF2-40B4-BE49-F238E27FC236}">
                <a16:creationId xmlns:a16="http://schemas.microsoft.com/office/drawing/2014/main" id="{3B179066-FA11-9E48-B23D-D9E214114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5425667"/>
            <a:ext cx="1566298" cy="1239864"/>
          </a:xfrm>
          <a:prstGeom prst="rect">
            <a:avLst/>
          </a:prstGeom>
        </p:spPr>
      </p:pic>
    </p:spTree>
    <p:extLst>
      <p:ext uri="{BB962C8B-B14F-4D97-AF65-F5344CB8AC3E}">
        <p14:creationId xmlns:p14="http://schemas.microsoft.com/office/powerpoint/2010/main" val="1385883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cs typeface="Times New Roman" panose="02020603050405020304" pitchFamily="18" charset="0"/>
              </a:rPr>
              <a:t>Second Continental Congress</a:t>
            </a:r>
          </a:p>
        </p:txBody>
      </p:sp>
      <p:sp>
        <p:nvSpPr>
          <p:cNvPr id="3" name="Content Placeholder 2"/>
          <p:cNvSpPr>
            <a:spLocks noGrp="1"/>
          </p:cNvSpPr>
          <p:nvPr>
            <p:ph idx="1"/>
          </p:nvPr>
        </p:nvSpPr>
        <p:spPr>
          <a:xfrm>
            <a:off x="457200" y="1447800"/>
            <a:ext cx="8153400" cy="4678363"/>
          </a:xfrm>
          <a:solidFill>
            <a:schemeClr val="bg1"/>
          </a:solidFill>
          <a:ln>
            <a:solidFill>
              <a:srgbClr val="002060"/>
            </a:solidFill>
          </a:ln>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2</a:t>
            </a:r>
            <a:r>
              <a:rPr lang="en-US" sz="2400" b="1" baseline="30000" dirty="0">
                <a:solidFill>
                  <a:srgbClr val="C00000"/>
                </a:solidFill>
                <a:latin typeface="Times New Roman" panose="02020603050405020304" pitchFamily="18" charset="0"/>
                <a:cs typeface="Times New Roman" panose="02020603050405020304" pitchFamily="18" charset="0"/>
              </a:rPr>
              <a:t>nd</a:t>
            </a:r>
            <a:r>
              <a:rPr lang="en-US" sz="2400" b="1" dirty="0">
                <a:solidFill>
                  <a:srgbClr val="C00000"/>
                </a:solidFill>
                <a:latin typeface="Times New Roman" panose="02020603050405020304" pitchFamily="18" charset="0"/>
                <a:cs typeface="Times New Roman" panose="02020603050405020304" pitchFamily="18" charset="0"/>
              </a:rPr>
              <a:t> Continental Congress</a:t>
            </a:r>
            <a:r>
              <a:rPr lang="en-US" sz="2400" dirty="0">
                <a:latin typeface="Times New Roman" panose="02020603050405020304" pitchFamily="18" charset="0"/>
                <a:cs typeface="Times New Roman" panose="02020603050405020304" pitchFamily="18" charset="0"/>
              </a:rPr>
              <a:t>: Not ready for Independence</a:t>
            </a:r>
          </a:p>
          <a:p>
            <a:pPr lvl="1"/>
            <a:r>
              <a:rPr lang="en-US" sz="2400" b="1" dirty="0">
                <a:solidFill>
                  <a:srgbClr val="002060"/>
                </a:solidFill>
                <a:latin typeface="Times New Roman" panose="02020603050405020304" pitchFamily="18" charset="0"/>
                <a:cs typeface="Times New Roman" panose="02020603050405020304" pitchFamily="18" charset="0"/>
              </a:rPr>
              <a:t>Olive Branch Petition 1775</a:t>
            </a:r>
          </a:p>
          <a:p>
            <a:pPr lvl="1"/>
            <a:r>
              <a:rPr lang="en-US" sz="2400" b="1" dirty="0">
                <a:solidFill>
                  <a:srgbClr val="002060"/>
                </a:solidFill>
                <a:latin typeface="Times New Roman" panose="02020603050405020304" pitchFamily="18" charset="0"/>
                <a:cs typeface="Times New Roman" panose="02020603050405020304" pitchFamily="18" charset="0"/>
              </a:rPr>
              <a:t>Patriots vs. Loyalists</a:t>
            </a:r>
            <a:r>
              <a:rPr lang="en-US" sz="2400" dirty="0">
                <a:latin typeface="Times New Roman" panose="02020603050405020304" pitchFamily="18" charset="0"/>
                <a:cs typeface="Times New Roman" panose="02020603050405020304" pitchFamily="18" charset="0"/>
              </a:rPr>
              <a:t> (America a divided population)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54" y="2743200"/>
            <a:ext cx="2238611" cy="3014663"/>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743200" y="2819399"/>
            <a:ext cx="5562600" cy="10667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Thomas Payne’s “Common Sense” </a:t>
            </a:r>
            <a:r>
              <a:rPr lang="en-US" sz="2400" dirty="0">
                <a:solidFill>
                  <a:schemeClr val="bg1"/>
                </a:solidFill>
                <a:latin typeface="Times New Roman" panose="02020603050405020304" pitchFamily="18" charset="0"/>
                <a:cs typeface="Times New Roman" panose="02020603050405020304" pitchFamily="18" charset="0"/>
              </a:rPr>
              <a:t>convinces the public that independence is necessary</a:t>
            </a:r>
          </a:p>
        </p:txBody>
      </p:sp>
      <p:sp>
        <p:nvSpPr>
          <p:cNvPr id="6" name="Rectangle 5"/>
          <p:cNvSpPr/>
          <p:nvPr/>
        </p:nvSpPr>
        <p:spPr>
          <a:xfrm>
            <a:off x="2794847" y="4180956"/>
            <a:ext cx="5562600" cy="212022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Declaration of Independence 1776:</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Based on Enlightenment Philosophy of </a:t>
            </a:r>
            <a:r>
              <a:rPr lang="en-US" sz="2400" b="1" dirty="0">
                <a:solidFill>
                  <a:srgbClr val="FFC000"/>
                </a:solidFill>
                <a:latin typeface="Times New Roman" panose="02020603050405020304" pitchFamily="18" charset="0"/>
                <a:cs typeface="Times New Roman" panose="02020603050405020304" pitchFamily="18" charset="0"/>
              </a:rPr>
              <a:t>John Locke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Argued that the King had violated American identity</a:t>
            </a:r>
          </a:p>
        </p:txBody>
      </p:sp>
      <p:sp>
        <p:nvSpPr>
          <p:cNvPr id="7" name="Down Arrow 6"/>
          <p:cNvSpPr/>
          <p:nvPr/>
        </p:nvSpPr>
        <p:spPr>
          <a:xfrm>
            <a:off x="5257800" y="3763535"/>
            <a:ext cx="533400" cy="5334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61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AB21-00A1-4F37-A8E5-C379C9BAD34C}"/>
              </a:ext>
            </a:extLst>
          </p:cNvPr>
          <p:cNvSpPr>
            <a:spLocks noGrp="1"/>
          </p:cNvSpPr>
          <p:nvPr>
            <p:ph type="title"/>
          </p:nvPr>
        </p:nvSpPr>
        <p:spPr>
          <a:xfrm>
            <a:off x="457200" y="274638"/>
            <a:ext cx="8229600" cy="868362"/>
          </a:xfrm>
          <a:solidFill>
            <a:schemeClr val="accent2">
              <a:lumMod val="75000"/>
            </a:schemeClr>
          </a:solidFill>
        </p:spPr>
        <p:txBody>
          <a:bodyPr>
            <a:noAutofit/>
          </a:bodyPr>
          <a:lstStyle/>
          <a:p>
            <a:r>
              <a:rPr lang="en-US" sz="3200" b="1" dirty="0">
                <a:solidFill>
                  <a:schemeClr val="bg1"/>
                </a:solidFill>
                <a:latin typeface="Garamond" panose="02020404030301010803" pitchFamily="18" charset="0"/>
              </a:rPr>
              <a:t>Debating the Legitimacy of Independence</a:t>
            </a:r>
          </a:p>
        </p:txBody>
      </p:sp>
      <p:pic>
        <p:nvPicPr>
          <p:cNvPr id="5" name="Content Placeholder 4" descr="A picture containing text, book, old, sitting&#10;&#10;Description generated with very high confidence">
            <a:extLst>
              <a:ext uri="{FF2B5EF4-FFF2-40B4-BE49-F238E27FC236}">
                <a16:creationId xmlns:a16="http://schemas.microsoft.com/office/drawing/2014/main" id="{C3A50543-72A3-4F10-BC1F-657E0E5E1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90" y="1295400"/>
            <a:ext cx="3863009" cy="3048000"/>
          </a:xfrm>
          <a:solidFill>
            <a:srgbClr val="002060"/>
          </a:solidFill>
          <a:ln>
            <a:solidFill>
              <a:schemeClr val="tx1">
                <a:lumMod val="95000"/>
                <a:lumOff val="5000"/>
              </a:schemeClr>
            </a:solidFill>
          </a:ln>
        </p:spPr>
      </p:pic>
      <p:sp>
        <p:nvSpPr>
          <p:cNvPr id="6" name="Rectangle 5">
            <a:extLst>
              <a:ext uri="{FF2B5EF4-FFF2-40B4-BE49-F238E27FC236}">
                <a16:creationId xmlns:a16="http://schemas.microsoft.com/office/drawing/2014/main" id="{C57DF20E-59A4-48BA-A652-99AFEE115AD6}"/>
              </a:ext>
            </a:extLst>
          </p:cNvPr>
          <p:cNvSpPr/>
          <p:nvPr/>
        </p:nvSpPr>
        <p:spPr>
          <a:xfrm>
            <a:off x="381000" y="5151438"/>
            <a:ext cx="8382000" cy="86836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Evaluate whether the chargers of the Declaration of Independence are legitimate.</a:t>
            </a:r>
          </a:p>
        </p:txBody>
      </p:sp>
      <p:pic>
        <p:nvPicPr>
          <p:cNvPr id="3074" name="Picture 2" descr="Cartoons Tell the Story | Teaching with Primary Sources | PBS LearningMedia">
            <a:extLst>
              <a:ext uri="{FF2B5EF4-FFF2-40B4-BE49-F238E27FC236}">
                <a16:creationId xmlns:a16="http://schemas.microsoft.com/office/drawing/2014/main" id="{34C1F3AD-7348-90D9-D8BE-867D35B6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3" y="1305338"/>
            <a:ext cx="3809997" cy="372386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A7AE328-C8DD-BA50-D929-49C52BC8B911}"/>
              </a:ext>
            </a:extLst>
          </p:cNvPr>
          <p:cNvSpPr/>
          <p:nvPr/>
        </p:nvSpPr>
        <p:spPr>
          <a:xfrm>
            <a:off x="5628861" y="4057167"/>
            <a:ext cx="3429000" cy="688768"/>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The Horse of America Throwing Off King George III</a:t>
            </a:r>
          </a:p>
        </p:txBody>
      </p:sp>
      <p:sp>
        <p:nvSpPr>
          <p:cNvPr id="4" name="Rectangle 3">
            <a:extLst>
              <a:ext uri="{FF2B5EF4-FFF2-40B4-BE49-F238E27FC236}">
                <a16:creationId xmlns:a16="http://schemas.microsoft.com/office/drawing/2014/main" id="{AA0BFB15-FE25-94BC-BBFE-63E82002B070}"/>
              </a:ext>
            </a:extLst>
          </p:cNvPr>
          <p:cNvSpPr/>
          <p:nvPr/>
        </p:nvSpPr>
        <p:spPr>
          <a:xfrm>
            <a:off x="621194" y="4151416"/>
            <a:ext cx="3429000" cy="688768"/>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America Swallowing the Bitter Draught</a:t>
            </a:r>
          </a:p>
        </p:txBody>
      </p:sp>
    </p:spTree>
    <p:extLst>
      <p:ext uri="{BB962C8B-B14F-4D97-AF65-F5344CB8AC3E}">
        <p14:creationId xmlns:p14="http://schemas.microsoft.com/office/powerpoint/2010/main" val="1980350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Thesis THUNDER DOME</a:t>
            </a:r>
            <a:endParaRPr lang="en-US" dirty="0">
              <a:solidFill>
                <a:schemeClr val="bg1">
                  <a:lumMod val="95000"/>
                </a:schemeClr>
              </a:solidFill>
              <a:latin typeface="Garamond" panose="02020404030301010803" pitchFamily="18" charset="0"/>
            </a:endParaRPr>
          </a:p>
        </p:txBody>
      </p:sp>
      <p:sp>
        <p:nvSpPr>
          <p:cNvPr id="3" name="Content Placeholder 2"/>
          <p:cNvSpPr>
            <a:spLocks noGrp="1"/>
          </p:cNvSpPr>
          <p:nvPr>
            <p:ph idx="1"/>
          </p:nvPr>
        </p:nvSpPr>
        <p:spPr>
          <a:xfrm>
            <a:off x="457200" y="1295400"/>
            <a:ext cx="8229600" cy="4830763"/>
          </a:xfrm>
          <a:solidFill>
            <a:schemeClr val="accent2">
              <a:lumMod val="20000"/>
              <a:lumOff val="80000"/>
            </a:schemeClr>
          </a:solidFill>
        </p:spPr>
        <p:txBody>
          <a:bodyPr>
            <a:normAutofit/>
          </a:bodyPr>
          <a:lstStyle/>
          <a:p>
            <a:r>
              <a:rPr lang="en-US" sz="2000" b="1" u="sng" dirty="0">
                <a:solidFill>
                  <a:srgbClr val="002060"/>
                </a:solidFill>
                <a:latin typeface="Times New Roman" panose="02020603050405020304" pitchFamily="18" charset="0"/>
                <a:cs typeface="Times New Roman" panose="02020603050405020304" pitchFamily="18" charset="0"/>
              </a:rPr>
              <a:t>Prompt:</a:t>
            </a:r>
            <a:r>
              <a:rPr lang="en-US" sz="2000" dirty="0">
                <a:solidFill>
                  <a:srgbClr val="002060"/>
                </a:solidFill>
                <a:latin typeface="Times New Roman" panose="02020603050405020304" pitchFamily="18" charset="0"/>
                <a:cs typeface="Times New Roman" panose="02020603050405020304" pitchFamily="18" charset="0"/>
              </a:rPr>
              <a:t> Analyze the effect of the French and Indian War and its aftermath on the relationship between Great Britain and the British colonies. Confine your response to the period from 1754 to 1776</a:t>
            </a:r>
            <a:r>
              <a:rPr lang="en-US" sz="2000" dirty="0">
                <a:latin typeface="Times New Roman" panose="02020603050405020304" pitchFamily="18" charset="0"/>
                <a:cs typeface="Times New Roman" panose="02020603050405020304" pitchFamily="18" charset="0"/>
              </a:rPr>
              <a:t>.</a:t>
            </a:r>
          </a:p>
          <a:p>
            <a:pPr lvl="1"/>
            <a:r>
              <a:rPr lang="en-US" sz="1800" dirty="0">
                <a:latin typeface="Times New Roman" panose="02020603050405020304" pitchFamily="18" charset="0"/>
                <a:cs typeface="Times New Roman" panose="02020603050405020304" pitchFamily="18" charset="0"/>
              </a:rPr>
              <a:t>Compete against your table mate to determine who has the better thesis </a:t>
            </a:r>
          </a:p>
          <a:p>
            <a:pPr lvl="1"/>
            <a:r>
              <a:rPr lang="en-US" sz="1800" dirty="0">
                <a:latin typeface="Times New Roman" panose="02020603050405020304" pitchFamily="18" charset="0"/>
                <a:cs typeface="Times New Roman" panose="02020603050405020304" pitchFamily="18" charset="0"/>
              </a:rPr>
              <a:t>Write out your reasons for your selection </a:t>
            </a:r>
          </a:p>
          <a:p>
            <a:pPr lvl="1"/>
            <a:r>
              <a:rPr lang="en-US" sz="1800" dirty="0">
                <a:latin typeface="Times New Roman" panose="02020603050405020304" pitchFamily="18" charset="0"/>
                <a:cs typeface="Times New Roman" panose="02020603050405020304" pitchFamily="18" charset="0"/>
              </a:rPr>
              <a:t>Winner advances to another face off (repeat process)</a:t>
            </a:r>
          </a:p>
          <a:p>
            <a:pPr marL="0" lvl="1" indent="0">
              <a:spcBef>
                <a:spcPts val="0"/>
              </a:spcBef>
              <a:buNone/>
            </a:pPr>
            <a:endParaRPr lang="en-US" sz="1800" dirty="0">
              <a:latin typeface="Times New Roman" panose="02020603050405020304" pitchFamily="18" charset="0"/>
              <a:cs typeface="Times New Roman" panose="02020603050405020304" pitchFamily="18" charset="0"/>
            </a:endParaRPr>
          </a:p>
        </p:txBody>
      </p:sp>
      <p:sp>
        <p:nvSpPr>
          <p:cNvPr id="4" name="Rectangle 3"/>
          <p:cNvSpPr/>
          <p:nvPr/>
        </p:nvSpPr>
        <p:spPr>
          <a:xfrm>
            <a:off x="810142" y="3707309"/>
            <a:ext cx="7615546" cy="769441"/>
          </a:xfrm>
          <a:prstGeom prst="rect">
            <a:avLst/>
          </a:prstGeom>
          <a:solidFill>
            <a:schemeClr val="bg2"/>
          </a:solidFill>
          <a:ln>
            <a:solidFill>
              <a:srgbClr val="002060"/>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THERE CAN ONLY BE ONE</a:t>
            </a:r>
          </a:p>
        </p:txBody>
      </p:sp>
      <p:pic>
        <p:nvPicPr>
          <p:cNvPr id="1026" name="Picture 2" descr="Image result for highlander There can only be 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290" y="4343400"/>
            <a:ext cx="2381250" cy="23812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08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60717" y="228600"/>
            <a:ext cx="8229600" cy="715962"/>
          </a:xfrm>
          <a:solidFill>
            <a:schemeClr val="bg2"/>
          </a:solidFill>
          <a:ln>
            <a:solidFill>
              <a:srgbClr val="002060"/>
            </a:solidFill>
          </a:ln>
        </p:spPr>
        <p:txBody>
          <a:bodyPr>
            <a:normAutofit fontScale="90000"/>
          </a:bodyPr>
          <a:lstStyle/>
          <a:p>
            <a:r>
              <a:rPr lang="en-US" b="1" dirty="0">
                <a:solidFill>
                  <a:srgbClr val="002060"/>
                </a:solidFill>
                <a:latin typeface="Baskerville Old Face" panose="02020602080505020303" pitchFamily="18" charset="0"/>
              </a:rPr>
              <a:t>Be FACTUAL</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304800" y="1066800"/>
            <a:ext cx="8382000" cy="4906963"/>
          </a:xfrm>
          <a:solidFill>
            <a:schemeClr val="bg1"/>
          </a:solidFill>
          <a:ln>
            <a:solidFill>
              <a:srgbClr val="002060"/>
            </a:solidFill>
          </a:ln>
        </p:spPr>
        <p:txBody>
          <a:bodyPr>
            <a:normAutofit/>
          </a:bodyPr>
          <a:lstStyle/>
          <a:p>
            <a:pPr marL="0" indent="0">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Evaluate the relative importance of causes of population movement to colonial British America in the period from 1607 to 1754.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solidFill>
                  <a:srgbClr val="002060"/>
                </a:solidFill>
                <a:latin typeface="Times" panose="02020603050405020304" pitchFamily="18" charset="0"/>
                <a:cs typeface="Times" panose="02020603050405020304" pitchFamily="18" charset="0"/>
              </a:rPr>
              <a:t>Use historic evidence to support your topic sentences (bases of your thesis) and explain how they validate your claim</a:t>
            </a:r>
          </a:p>
          <a:p>
            <a:pPr marL="0" indent="0">
              <a:buNone/>
            </a:pPr>
            <a:endParaRPr lang="en-US" sz="2400" b="1" dirty="0">
              <a:solidFill>
                <a:srgbClr val="002060"/>
              </a:solidFill>
              <a:latin typeface="Times" panose="02020603050405020304" pitchFamily="18" charset="0"/>
              <a:cs typeface="Times" panose="02020603050405020304" pitchFamily="18" charset="0"/>
            </a:endParaRPr>
          </a:p>
          <a:p>
            <a:pPr marL="0" indent="0">
              <a:buNone/>
            </a:pPr>
            <a:endParaRPr lang="en-US" sz="2400" b="1" dirty="0">
              <a:solidFill>
                <a:srgbClr val="002060"/>
              </a:solidFill>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76F3FC3E-2A4F-8718-96BA-69E76EE6321E}"/>
              </a:ext>
            </a:extLst>
          </p:cNvPr>
          <p:cNvSpPr/>
          <p:nvPr/>
        </p:nvSpPr>
        <p:spPr>
          <a:xfrm>
            <a:off x="609600" y="3124200"/>
            <a:ext cx="8229600" cy="7159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 Native Americans and early colonists had good relations </a:t>
            </a:r>
          </a:p>
        </p:txBody>
      </p:sp>
      <p:sp>
        <p:nvSpPr>
          <p:cNvPr id="5" name="Rectangle 4">
            <a:extLst>
              <a:ext uri="{FF2B5EF4-FFF2-40B4-BE49-F238E27FC236}">
                <a16:creationId xmlns:a16="http://schemas.microsoft.com/office/drawing/2014/main" id="{10D0B2D4-A33C-F53D-CFDD-D3AF824CBB36}"/>
              </a:ext>
            </a:extLst>
          </p:cNvPr>
          <p:cNvSpPr/>
          <p:nvPr/>
        </p:nvSpPr>
        <p:spPr>
          <a:xfrm>
            <a:off x="609600" y="3962400"/>
            <a:ext cx="82296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 Spanish </a:t>
            </a:r>
            <a:r>
              <a:rPr lang="en-US" sz="2400" b="1" u="sng" dirty="0">
                <a:latin typeface="Times" panose="02020603050405020304" pitchFamily="18" charset="0"/>
                <a:cs typeface="Times" panose="02020603050405020304" pitchFamily="18" charset="0"/>
              </a:rPr>
              <a:t>encomienda system</a:t>
            </a:r>
            <a:r>
              <a:rPr lang="en-US" sz="2400" dirty="0">
                <a:latin typeface="Times" panose="02020603050405020304" pitchFamily="18" charset="0"/>
                <a:cs typeface="Times" panose="02020603050405020304" pitchFamily="18" charset="0"/>
              </a:rPr>
              <a:t> enslaved </a:t>
            </a:r>
            <a:r>
              <a:rPr lang="en-US" sz="2400" b="1" u="sng" dirty="0">
                <a:latin typeface="Times" panose="02020603050405020304" pitchFamily="18" charset="0"/>
                <a:cs typeface="Times" panose="02020603050405020304" pitchFamily="18" charset="0"/>
              </a:rPr>
              <a:t>Native American</a:t>
            </a:r>
            <a:r>
              <a:rPr lang="en-US" sz="2400" dirty="0">
                <a:latin typeface="Times" panose="02020603050405020304" pitchFamily="18" charset="0"/>
                <a:cs typeface="Times" panose="02020603050405020304" pitchFamily="18" charset="0"/>
              </a:rPr>
              <a:t>s to support its desire to gain resources, such as </a:t>
            </a:r>
            <a:r>
              <a:rPr lang="en-US" sz="2400" b="1" i="1" u="sng" dirty="0">
                <a:latin typeface="Times" panose="02020603050405020304" pitchFamily="18" charset="0"/>
                <a:cs typeface="Times" panose="02020603050405020304" pitchFamily="18" charset="0"/>
              </a:rPr>
              <a:t>gold, silver, and sugar</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in </a:t>
            </a:r>
            <a:r>
              <a:rPr lang="en-US" sz="2400" b="1" u="sng" dirty="0">
                <a:latin typeface="Times" panose="02020603050405020304" pitchFamily="18" charset="0"/>
                <a:cs typeface="Times" panose="02020603050405020304" pitchFamily="18" charset="0"/>
              </a:rPr>
              <a:t>South America</a:t>
            </a:r>
            <a:r>
              <a:rPr lang="en-US" sz="2400" dirty="0">
                <a:latin typeface="Times" panose="02020603050405020304" pitchFamily="18" charset="0"/>
                <a:cs typeface="Times" panose="02020603050405020304" pitchFamily="18" charset="0"/>
              </a:rPr>
              <a:t> and the </a:t>
            </a:r>
            <a:r>
              <a:rPr lang="en-US" sz="2400" b="1" u="sng" dirty="0">
                <a:latin typeface="Times" panose="02020603050405020304" pitchFamily="18" charset="0"/>
                <a:cs typeface="Times" panose="02020603050405020304" pitchFamily="18" charset="0"/>
              </a:rPr>
              <a:t>Caribbean</a:t>
            </a:r>
            <a:r>
              <a:rPr lang="en-US" sz="2400" dirty="0">
                <a:latin typeface="Times" panose="02020603050405020304" pitchFamily="18" charset="0"/>
                <a:cs typeface="Times" panose="02020603050405020304" pitchFamily="18" charset="0"/>
              </a:rPr>
              <a:t>.  Therefore, Spanish relations with the American Indian population often resulted in conflict. </a:t>
            </a:r>
          </a:p>
        </p:txBody>
      </p:sp>
    </p:spTree>
    <p:extLst>
      <p:ext uri="{BB962C8B-B14F-4D97-AF65-F5344CB8AC3E}">
        <p14:creationId xmlns:p14="http://schemas.microsoft.com/office/powerpoint/2010/main" val="3461500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Periodization Challenge</a:t>
            </a:r>
          </a:p>
          <a:p>
            <a:pPr>
              <a:spcBef>
                <a:spcPts val="0"/>
              </a:spcBef>
            </a:pPr>
            <a:r>
              <a:rPr lang="en-US" sz="2000" dirty="0">
                <a:latin typeface="Times New Roman" panose="02020603050405020304" pitchFamily="18" charset="0"/>
                <a:cs typeface="Times New Roman" panose="02020603050405020304" pitchFamily="18" charset="0"/>
              </a:rPr>
              <a:t>Declaration of Independence </a:t>
            </a:r>
          </a:p>
          <a:p>
            <a:pPr>
              <a:spcBef>
                <a:spcPts val="0"/>
              </a:spcBef>
            </a:pPr>
            <a:r>
              <a:rPr lang="en-US" sz="2000" dirty="0">
                <a:latin typeface="Times New Roman" panose="02020603050405020304" pitchFamily="18" charset="0"/>
                <a:cs typeface="Times New Roman" panose="02020603050405020304" pitchFamily="18" charset="0"/>
              </a:rPr>
              <a:t>Prove your point</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dirty="0">
                <a:latin typeface="Times New Roman" panose="02020603050405020304" pitchFamily="18" charset="0"/>
                <a:cs typeface="Times New Roman" panose="02020603050405020304" pitchFamily="18" charset="0"/>
              </a:rPr>
              <a:t>Outline for Long Essay Question</a:t>
            </a:r>
          </a:p>
        </p:txBody>
      </p:sp>
    </p:spTree>
    <p:extLst>
      <p:ext uri="{BB962C8B-B14F-4D97-AF65-F5344CB8AC3E}">
        <p14:creationId xmlns:p14="http://schemas.microsoft.com/office/powerpoint/2010/main" val="13799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3562"/>
          </a:xfrm>
          <a:solidFill>
            <a:schemeClr val="accent2">
              <a:lumMod val="75000"/>
            </a:schemeClr>
          </a:solidFill>
        </p:spPr>
        <p:txBody>
          <a:bodyPr>
            <a:normAutofit fontScale="90000"/>
          </a:bodyPr>
          <a:lstStyle/>
          <a:p>
            <a:r>
              <a:rPr lang="en-US" dirty="0">
                <a:solidFill>
                  <a:schemeClr val="bg1">
                    <a:lumMod val="85000"/>
                  </a:schemeClr>
                </a:solidFill>
                <a:latin typeface="Times New Roman" panose="02020603050405020304" pitchFamily="18" charset="0"/>
                <a:cs typeface="Times New Roman" panose="02020603050405020304" pitchFamily="18" charset="0"/>
              </a:rPr>
              <a:t>The Declaration of Independence </a:t>
            </a:r>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7091" y="1143000"/>
            <a:ext cx="3739709" cy="4983163"/>
          </a:xfrm>
          <a:solidFill>
            <a:schemeClr val="bg2"/>
          </a:solidFill>
        </p:spPr>
      </p:pic>
      <p:sp>
        <p:nvSpPr>
          <p:cNvPr id="9" name="Rectangle 8"/>
          <p:cNvSpPr/>
          <p:nvPr/>
        </p:nvSpPr>
        <p:spPr>
          <a:xfrm>
            <a:off x="304800" y="2814884"/>
            <a:ext cx="6324600" cy="427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 long train of abuses and usurpations”</a:t>
            </a:r>
          </a:p>
        </p:txBody>
      </p:sp>
      <p:sp>
        <p:nvSpPr>
          <p:cNvPr id="10" name="Rectangle 9"/>
          <p:cNvSpPr/>
          <p:nvPr/>
        </p:nvSpPr>
        <p:spPr>
          <a:xfrm>
            <a:off x="304800" y="917332"/>
            <a:ext cx="8382000" cy="1841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cs typeface="Times New Roman" panose="02020603050405020304" pitchFamily="18" charset="0"/>
              </a:rPr>
              <a:t>“endowed by their Creator with certain unalienable Rights, that among these are Life, Liberty and the pursuit of Happiness. </a:t>
            </a:r>
            <a:r>
              <a:rPr lang="en-US" dirty="0">
                <a:latin typeface="Times" pitchFamily="2" charset="0"/>
              </a:rPr>
              <a:t>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endParaRPr lang="en-US" sz="2400" dirty="0">
              <a:latin typeface="Times" pitchFamily="2" charset="0"/>
              <a:cs typeface="Times New Roman" panose="02020603050405020304" pitchFamily="18" charset="0"/>
            </a:endParaRPr>
          </a:p>
        </p:txBody>
      </p:sp>
      <p:sp>
        <p:nvSpPr>
          <p:cNvPr id="11" name="Rectangle 10"/>
          <p:cNvSpPr/>
          <p:nvPr/>
        </p:nvSpPr>
        <p:spPr>
          <a:xfrm>
            <a:off x="304800" y="3318364"/>
            <a:ext cx="7239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“In every stage of these Oppressions We have Petitioned for Redress in the most humble terms: Our repeated Petitions have been answered only by repeated injury.” </a:t>
            </a:r>
          </a:p>
        </p:txBody>
      </p:sp>
      <p:sp>
        <p:nvSpPr>
          <p:cNvPr id="12" name="Rectangle 11"/>
          <p:cNvSpPr/>
          <p:nvPr/>
        </p:nvSpPr>
        <p:spPr>
          <a:xfrm>
            <a:off x="304800" y="4212981"/>
            <a:ext cx="7239000" cy="703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“that all political connection between them and the State of Great Britain, is and ought to be totally dissolved; and that as Free and Independent States”</a:t>
            </a:r>
          </a:p>
        </p:txBody>
      </p:sp>
      <p:sp>
        <p:nvSpPr>
          <p:cNvPr id="2" name="Rectangle 1">
            <a:extLst>
              <a:ext uri="{FF2B5EF4-FFF2-40B4-BE49-F238E27FC236}">
                <a16:creationId xmlns:a16="http://schemas.microsoft.com/office/drawing/2014/main" id="{239C73A4-6807-874F-BC12-D29FBA7EA5B2}"/>
              </a:ext>
            </a:extLst>
          </p:cNvPr>
          <p:cNvSpPr/>
          <p:nvPr/>
        </p:nvSpPr>
        <p:spPr>
          <a:xfrm>
            <a:off x="304800" y="5029200"/>
            <a:ext cx="8610600" cy="16763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itchFamily="2" charset="0"/>
              </a:rPr>
              <a:t>Looking at the Revolution through the Colonist’s eyes</a:t>
            </a:r>
          </a:p>
          <a:p>
            <a:pPr marL="342900" indent="-342900">
              <a:buFont typeface="Arial" panose="020B0604020202020204" pitchFamily="34" charset="0"/>
              <a:buChar char="•"/>
            </a:pPr>
            <a:r>
              <a:rPr lang="en-US" sz="2000" dirty="0">
                <a:latin typeface="Times" pitchFamily="2" charset="0"/>
              </a:rPr>
              <a:t>How has Jefferson defined the character of American colonists in the opening statement?</a:t>
            </a:r>
          </a:p>
          <a:p>
            <a:pPr marL="342900" indent="-342900">
              <a:buFont typeface="Arial" panose="020B0604020202020204" pitchFamily="34" charset="0"/>
              <a:buChar char="•"/>
            </a:pPr>
            <a:r>
              <a:rPr lang="en-US" sz="2000" dirty="0">
                <a:latin typeface="Times" pitchFamily="2" charset="0"/>
              </a:rPr>
              <a:t>Connect the idea of tyranny and long train of usurpations with the American colonists’ experience with Britain from 1763-1776</a:t>
            </a:r>
          </a:p>
        </p:txBody>
      </p:sp>
    </p:spTree>
    <p:extLst>
      <p:ext uri="{BB962C8B-B14F-4D97-AF65-F5344CB8AC3E}">
        <p14:creationId xmlns:p14="http://schemas.microsoft.com/office/powerpoint/2010/main" val="25208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Debating Independence</a:t>
            </a:r>
          </a:p>
        </p:txBody>
      </p:sp>
      <p:sp>
        <p:nvSpPr>
          <p:cNvPr id="3" name="Content Placeholder 2"/>
          <p:cNvSpPr>
            <a:spLocks noGrp="1"/>
          </p:cNvSpPr>
          <p:nvPr>
            <p:ph idx="1"/>
          </p:nvPr>
        </p:nvSpPr>
        <p:spPr>
          <a:solidFill>
            <a:schemeClr val="bg1"/>
          </a:solidFill>
        </p:spPr>
        <p:txBody>
          <a:bodyPr>
            <a:normAutofit/>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Break down the quotes and provide factual support for each side of the debate between Loyalists and Patriots over American Independence.</a:t>
            </a:r>
          </a:p>
        </p:txBody>
      </p:sp>
      <p:sp>
        <p:nvSpPr>
          <p:cNvPr id="4" name="Rectangle 3"/>
          <p:cNvSpPr/>
          <p:nvPr/>
        </p:nvSpPr>
        <p:spPr>
          <a:xfrm>
            <a:off x="381000" y="1371600"/>
            <a:ext cx="8382000" cy="12192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The history of the present King of Great Britain is a history of repeated injuries and usurpations, all having in direct object the establishment of an absolute Tyranny over these States. </a:t>
            </a:r>
          </a:p>
          <a:p>
            <a:r>
              <a:rPr lang="en-US" sz="2000" dirty="0">
                <a:solidFill>
                  <a:schemeClr val="bg1"/>
                </a:solidFill>
                <a:latin typeface="Times New Roman" panose="02020603050405020304" pitchFamily="18" charset="0"/>
                <a:cs typeface="Times New Roman" panose="02020603050405020304" pitchFamily="18" charset="0"/>
              </a:rPr>
              <a:t>		- Thomas Jefferson, Declaration of Independence, 1776</a:t>
            </a:r>
          </a:p>
        </p:txBody>
      </p:sp>
      <p:sp>
        <p:nvSpPr>
          <p:cNvPr id="5" name="Rectangle 4"/>
          <p:cNvSpPr/>
          <p:nvPr/>
        </p:nvSpPr>
        <p:spPr>
          <a:xfrm>
            <a:off x="384810" y="2819400"/>
            <a:ext cx="8382000" cy="18288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You have now pointed out to you, Gentlemen, two Roads  one evidently leading to Peace, </a:t>
            </a:r>
            <a:r>
              <a:rPr lang="en-US" dirty="0" err="1">
                <a:latin typeface="Times New Roman" panose="02020603050405020304" pitchFamily="18" charset="0"/>
                <a:cs typeface="Times New Roman" panose="02020603050405020304" pitchFamily="18" charset="0"/>
              </a:rPr>
              <a:t>Happi</a:t>
            </a:r>
            <a:r>
              <a:rPr lang="en-US" dirty="0">
                <a:latin typeface="Times New Roman" panose="02020603050405020304" pitchFamily="18" charset="0"/>
                <a:cs typeface="Times New Roman" panose="02020603050405020304" pitchFamily="18" charset="0"/>
              </a:rPr>
              <a:t>-ness and a Restoration of the public Tranquility  the other inevitably conducting you to Anarchy, Misery, and all the Horrors of a Civil War. Your Wisdom, your Prudence, and your Regard for the true Interests of the People, will be best known when you have shown to which Road you give the Preference. </a:t>
            </a:r>
            <a:r>
              <a:rPr lang="en-US" sz="2000" dirty="0">
                <a:latin typeface="Times New Roman" panose="02020603050405020304" pitchFamily="18" charset="0"/>
                <a:cs typeface="Times New Roman" panose="02020603050405020304" pitchFamily="18" charset="0"/>
              </a:rPr>
              <a:t>. </a:t>
            </a:r>
          </a:p>
          <a:p>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 Gov. William Franklin, 1775</a:t>
            </a:r>
          </a:p>
        </p:txBody>
      </p:sp>
    </p:spTree>
    <p:extLst>
      <p:ext uri="{BB962C8B-B14F-4D97-AF65-F5344CB8AC3E}">
        <p14:creationId xmlns:p14="http://schemas.microsoft.com/office/powerpoint/2010/main" val="1210963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dirty="0">
                <a:solidFill>
                  <a:schemeClr val="bg2"/>
                </a:solidFill>
                <a:latin typeface="Garamond" panose="02020404030301010803" pitchFamily="18" charset="0"/>
              </a:rPr>
              <a:t>America post French &amp; Indian War</a:t>
            </a:r>
            <a:r>
              <a:rPr lang="en-US" dirty="0">
                <a:solidFill>
                  <a:schemeClr val="bg2"/>
                </a:solidFill>
              </a:rPr>
              <a:t> </a:t>
            </a:r>
          </a:p>
        </p:txBody>
      </p:sp>
      <p:sp>
        <p:nvSpPr>
          <p:cNvPr id="3" name="Content Placeholder 2"/>
          <p:cNvSpPr>
            <a:spLocks noGrp="1"/>
          </p:cNvSpPr>
          <p:nvPr>
            <p:ph idx="1"/>
          </p:nvPr>
        </p:nvSpPr>
        <p:spPr/>
        <p:txBody>
          <a:bodyPr/>
          <a:lstStyle/>
          <a:p>
            <a:endParaRPr lang="en-US"/>
          </a:p>
        </p:txBody>
      </p:sp>
      <p:pic>
        <p:nvPicPr>
          <p:cNvPr id="9218" name="Picture 2" descr="Image result for Benjamin Franklin Magna Britan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8153400" cy="4038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0" y="5715000"/>
            <a:ext cx="6934200" cy="6095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C00000"/>
                </a:solidFill>
                <a:latin typeface="Times New Roman" panose="02020603050405020304" pitchFamily="18" charset="0"/>
                <a:cs typeface="Times New Roman" panose="02020603050405020304" pitchFamily="18" charset="0"/>
              </a:rPr>
              <a:t>“Magna Britannia, Her Colonies Reduced”, 1766 Ben Franklin</a:t>
            </a:r>
          </a:p>
        </p:txBody>
      </p:sp>
      <p:sp>
        <p:nvSpPr>
          <p:cNvPr id="5" name="Rectangle 4"/>
          <p:cNvSpPr/>
          <p:nvPr/>
        </p:nvSpPr>
        <p:spPr>
          <a:xfrm>
            <a:off x="457200" y="1143000"/>
            <a:ext cx="8229600" cy="533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How does the political cartoon reflect America’s situation post French &amp; Indian War?</a:t>
            </a:r>
          </a:p>
        </p:txBody>
      </p:sp>
      <p:sp>
        <p:nvSpPr>
          <p:cNvPr id="6" name="Rectangle 5"/>
          <p:cNvSpPr/>
          <p:nvPr/>
        </p:nvSpPr>
        <p:spPr>
          <a:xfrm>
            <a:off x="3886200" y="2293620"/>
            <a:ext cx="34290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Roman hero reduced to a beggar when accused of treason</a:t>
            </a:r>
            <a:r>
              <a:rPr lang="en-US" dirty="0">
                <a:latin typeface="Times New Roman" panose="02020603050405020304" pitchFamily="18" charset="0"/>
                <a:cs typeface="Times New Roman" panose="02020603050405020304" pitchFamily="18" charset="0"/>
              </a:rPr>
              <a:t> </a:t>
            </a:r>
          </a:p>
        </p:txBody>
      </p:sp>
      <p:sp>
        <p:nvSpPr>
          <p:cNvPr id="7" name="Down Arrow 6"/>
          <p:cNvSpPr/>
          <p:nvPr/>
        </p:nvSpPr>
        <p:spPr>
          <a:xfrm>
            <a:off x="4267200" y="2903220"/>
            <a:ext cx="152400" cy="1059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95400" y="1752600"/>
            <a:ext cx="14478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America</a:t>
            </a:r>
          </a:p>
        </p:txBody>
      </p:sp>
      <p:sp>
        <p:nvSpPr>
          <p:cNvPr id="9" name="Right Arrow 8"/>
          <p:cNvSpPr/>
          <p:nvPr/>
        </p:nvSpPr>
        <p:spPr>
          <a:xfrm>
            <a:off x="2743200" y="1847850"/>
            <a:ext cx="2286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9561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002060"/>
            </a:solidFill>
          </a:ln>
        </p:spPr>
        <p:txBody>
          <a:bodyPr>
            <a:normAutofit/>
          </a:bodyPr>
          <a:lstStyle/>
          <a:p>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Why did the Revolution encourage the American colonies to experiment with differing forms of government during the Critical Period?</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r>
              <a:rPr lang="en-US" sz="2000" dirty="0">
                <a:latin typeface="Times New Roman" panose="02020603050405020304" pitchFamily="18" charset="0"/>
                <a:cs typeface="Times New Roman" panose="02020603050405020304" pitchFamily="18" charset="0"/>
              </a:rPr>
              <a:t>Evaluate how ideas that inspired the revolutionary cause reflected new beliefs about politics, religion, and society that had developed during the 18</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b="1" dirty="0">
                <a:solidFill>
                  <a:schemeClr val="tx2"/>
                </a:solidFill>
                <a:latin typeface="Times New Roman" panose="02020603050405020304" pitchFamily="18" charset="0"/>
                <a:cs typeface="Times New Roman" panose="02020603050405020304" pitchFamily="18" charset="0"/>
              </a:rPr>
              <a:t>Periodization Challenge</a:t>
            </a:r>
          </a:p>
          <a:p>
            <a:pPr>
              <a:spcBef>
                <a:spcPts val="0"/>
              </a:spcBef>
            </a:pPr>
            <a:r>
              <a:rPr lang="en-US" sz="2000" b="1" dirty="0">
                <a:solidFill>
                  <a:schemeClr val="tx2"/>
                </a:solidFill>
                <a:latin typeface="Times New Roman" panose="02020603050405020304" pitchFamily="18" charset="0"/>
                <a:cs typeface="Times New Roman" panose="02020603050405020304" pitchFamily="18" charset="0"/>
              </a:rPr>
              <a:t>Enlighten ideas of government </a:t>
            </a:r>
          </a:p>
          <a:p>
            <a:pPr>
              <a:spcBef>
                <a:spcPts val="0"/>
              </a:spcBef>
            </a:pPr>
            <a:r>
              <a:rPr lang="en-US" sz="2000" b="1" dirty="0">
                <a:solidFill>
                  <a:schemeClr val="tx2"/>
                </a:solidFill>
                <a:latin typeface="Times New Roman" panose="02020603050405020304" pitchFamily="18" charset="0"/>
                <a:cs typeface="Times New Roman" panose="02020603050405020304" pitchFamily="18" charset="0"/>
              </a:rPr>
              <a:t>Thesis under construction </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p:txBody>
      </p:sp>
    </p:spTree>
    <p:extLst>
      <p:ext uri="{BB962C8B-B14F-4D97-AF65-F5344CB8AC3E}">
        <p14:creationId xmlns:p14="http://schemas.microsoft.com/office/powerpoint/2010/main" val="2070586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A Statement of Independence</a:t>
            </a:r>
          </a:p>
        </p:txBody>
      </p:sp>
      <p:sp>
        <p:nvSpPr>
          <p:cNvPr id="3" name="Content Placeholder 2"/>
          <p:cNvSpPr>
            <a:spLocks noGrp="1"/>
          </p:cNvSpPr>
          <p:nvPr>
            <p:ph sz="quarter"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Rectangle 3"/>
          <p:cNvSpPr/>
          <p:nvPr/>
        </p:nvSpPr>
        <p:spPr>
          <a:xfrm>
            <a:off x="191728" y="1447800"/>
            <a:ext cx="8799871" cy="2362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“but when a long train of abuses and usurpations pursuing invariably the same object, evinces a design to reduce under absolute Despotism, it is the right, it is the duty, to throw of such government &amp; to provide new guard for their future security.”  </a:t>
            </a:r>
            <a:r>
              <a:rPr lang="en-US" sz="2400" b="1" dirty="0">
                <a:solidFill>
                  <a:schemeClr val="bg1"/>
                </a:solidFill>
              </a:rPr>
              <a:t>Thomas Jefferson, </a:t>
            </a:r>
            <a:r>
              <a:rPr lang="en-US" sz="2400" b="1" i="1" dirty="0">
                <a:solidFill>
                  <a:schemeClr val="bg1"/>
                </a:solidFill>
              </a:rPr>
              <a:t>Declaration of Independence</a:t>
            </a:r>
            <a:r>
              <a:rPr lang="en-US" sz="2400" b="1" dirty="0">
                <a:solidFill>
                  <a:schemeClr val="bg1"/>
                </a:solidFill>
              </a:rPr>
              <a:t>, 1776 </a:t>
            </a:r>
          </a:p>
        </p:txBody>
      </p:sp>
      <p:pic>
        <p:nvPicPr>
          <p:cNvPr id="2050" name="Picture 2" descr="Image result for Thomas Jeffers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429000"/>
            <a:ext cx="1971675" cy="285750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6695" y="4114800"/>
            <a:ext cx="5912362" cy="1200329"/>
          </a:xfrm>
          <a:prstGeom prst="rect">
            <a:avLst/>
          </a:prstGeom>
          <a:solidFill>
            <a:srgbClr val="FFC000"/>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Explain how the Declaration of Independence establishes specific views of American government. </a:t>
            </a:r>
          </a:p>
        </p:txBody>
      </p:sp>
    </p:spTree>
    <p:extLst>
      <p:ext uri="{BB962C8B-B14F-4D97-AF65-F5344CB8AC3E}">
        <p14:creationId xmlns:p14="http://schemas.microsoft.com/office/powerpoint/2010/main" val="255746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5" y="243682"/>
            <a:ext cx="8229600" cy="639762"/>
          </a:xfrm>
          <a:solidFill>
            <a:srgbClr val="C00000"/>
          </a:solidFill>
          <a:ln>
            <a:solidFill>
              <a:schemeClr val="bg1">
                <a:lumMod val="95000"/>
              </a:schemeClr>
            </a:solidFill>
          </a:ln>
        </p:spPr>
        <p:txBody>
          <a:bodyPr>
            <a:normAutofit fontScale="90000"/>
          </a:bodyPr>
          <a:lstStyle/>
          <a:p>
            <a:r>
              <a:rPr lang="en-US" dirty="0">
                <a:solidFill>
                  <a:schemeClr val="bg1">
                    <a:lumMod val="95000"/>
                  </a:schemeClr>
                </a:solidFill>
                <a:latin typeface="Baskerville Old Face" panose="02020602080505020303" pitchFamily="18" charset="0"/>
              </a:rPr>
              <a:t>The Enlightenment</a:t>
            </a:r>
          </a:p>
        </p:txBody>
      </p:sp>
      <p:sp>
        <p:nvSpPr>
          <p:cNvPr id="3" name="Content Placeholder 2"/>
          <p:cNvSpPr>
            <a:spLocks noGrp="1"/>
          </p:cNvSpPr>
          <p:nvPr>
            <p:ph idx="1"/>
          </p:nvPr>
        </p:nvSpPr>
        <p:spPr>
          <a:xfrm>
            <a:off x="457200" y="1143000"/>
            <a:ext cx="8229600" cy="49831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t>
            </a:r>
            <a:r>
              <a:rPr lang="en-US" sz="2400" b="1" dirty="0">
                <a:solidFill>
                  <a:srgbClr val="7030A0"/>
                </a:solidFill>
                <a:latin typeface="Times New Roman" panose="02020603050405020304" pitchFamily="18" charset="0"/>
                <a:cs typeface="Times New Roman" panose="02020603050405020304" pitchFamily="18" charset="0"/>
              </a:rPr>
              <a:t>Age of Enlightenment </a:t>
            </a:r>
            <a:r>
              <a:rPr lang="en-US" sz="2400" dirty="0">
                <a:latin typeface="Times New Roman" panose="02020603050405020304" pitchFamily="18" charset="0"/>
                <a:cs typeface="Times New Roman" panose="02020603050405020304" pitchFamily="18" charset="0"/>
              </a:rPr>
              <a:t>-1700s (Age of Reasons)</a:t>
            </a:r>
          </a:p>
          <a:p>
            <a:r>
              <a:rPr lang="en-US" sz="2400" dirty="0">
                <a:latin typeface="Times New Roman" panose="02020603050405020304" pitchFamily="18" charset="0"/>
                <a:cs typeface="Times New Roman" panose="02020603050405020304" pitchFamily="18" charset="0"/>
              </a:rPr>
              <a:t>Intellectual &amp; philosophical movement of Europe</a:t>
            </a:r>
          </a:p>
          <a:p>
            <a:pPr lvl="1"/>
            <a:r>
              <a:rPr lang="en-US" sz="2000" dirty="0">
                <a:latin typeface="Times New Roman" panose="02020603050405020304" pitchFamily="18" charset="0"/>
                <a:cs typeface="Times New Roman" panose="02020603050405020304" pitchFamily="18" charset="0"/>
              </a:rPr>
              <a:t>John Locke (</a:t>
            </a:r>
            <a:r>
              <a:rPr lang="en-US" sz="2000" i="1" dirty="0">
                <a:solidFill>
                  <a:srgbClr val="7030A0"/>
                </a:solidFill>
                <a:latin typeface="Times New Roman" panose="02020603050405020304" pitchFamily="18" charset="0"/>
                <a:cs typeface="Times New Roman" panose="02020603050405020304" pitchFamily="18" charset="0"/>
              </a:rPr>
              <a:t>Social contract</a:t>
            </a:r>
            <a:r>
              <a:rPr lang="en-US" sz="2000" dirty="0">
                <a:latin typeface="Times New Roman" panose="02020603050405020304" pitchFamily="18" charset="0"/>
                <a:cs typeface="Times New Roman" panose="02020603050405020304" pitchFamily="18" charset="0"/>
              </a:rPr>
              <a:t>) </a:t>
            </a:r>
          </a:p>
          <a:p>
            <a:pPr lvl="1"/>
            <a:r>
              <a:rPr lang="en-US" sz="2000" dirty="0">
                <a:latin typeface="Times New Roman" panose="02020603050405020304" pitchFamily="18" charset="0"/>
                <a:cs typeface="Times New Roman" panose="02020603050405020304" pitchFamily="18" charset="0"/>
              </a:rPr>
              <a:t>Jean Jacques Rousseau (</a:t>
            </a:r>
            <a:r>
              <a:rPr lang="en-US" sz="2000" i="1" dirty="0">
                <a:solidFill>
                  <a:srgbClr val="7030A0"/>
                </a:solidFill>
                <a:latin typeface="Times New Roman" panose="02020603050405020304" pitchFamily="18" charset="0"/>
                <a:cs typeface="Times New Roman" panose="02020603050405020304" pitchFamily="18" charset="0"/>
              </a:rPr>
              <a:t>Social contract</a:t>
            </a:r>
            <a:r>
              <a:rPr lang="en-US" sz="2000" dirty="0">
                <a:latin typeface="Times New Roman" panose="02020603050405020304" pitchFamily="18" charset="0"/>
                <a:cs typeface="Times New Roman" panose="02020603050405020304" pitchFamily="18" charset="0"/>
              </a:rPr>
              <a:t>) </a:t>
            </a:r>
          </a:p>
          <a:p>
            <a:pPr lvl="1"/>
            <a:r>
              <a:rPr lang="en-US" sz="2000" dirty="0">
                <a:latin typeface="Times New Roman" panose="02020603050405020304" pitchFamily="18" charset="0"/>
                <a:cs typeface="Times New Roman" panose="02020603050405020304" pitchFamily="18" charset="0"/>
              </a:rPr>
              <a:t>Thomas Hobbes (</a:t>
            </a:r>
            <a:r>
              <a:rPr lang="en-US" sz="2000" i="1" dirty="0">
                <a:solidFill>
                  <a:srgbClr val="7030A0"/>
                </a:solidFill>
                <a:latin typeface="Times New Roman" panose="02020603050405020304" pitchFamily="18" charset="0"/>
                <a:cs typeface="Times New Roman" panose="02020603050405020304" pitchFamily="18" charset="0"/>
              </a:rPr>
              <a:t>tyranny of the mob</a:t>
            </a:r>
            <a:r>
              <a:rPr lang="en-US" sz="20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Baron von Montesquieu (</a:t>
            </a:r>
            <a:r>
              <a:rPr lang="en-US" sz="2000" i="1" dirty="0">
                <a:solidFill>
                  <a:srgbClr val="7030A0"/>
                </a:solidFill>
                <a:latin typeface="Times New Roman" panose="02020603050405020304" pitchFamily="18" charset="0"/>
                <a:cs typeface="Times New Roman" panose="02020603050405020304" pitchFamily="18" charset="0"/>
              </a:rPr>
              <a:t>Separation of powers</a:t>
            </a:r>
            <a:r>
              <a:rPr lang="en-US" sz="20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Adam Smith (</a:t>
            </a:r>
            <a:r>
              <a:rPr lang="en-US" sz="2000" i="1" dirty="0">
                <a:solidFill>
                  <a:srgbClr val="7030A0"/>
                </a:solidFill>
                <a:latin typeface="Times New Roman" panose="02020603050405020304" pitchFamily="18" charset="0"/>
                <a:cs typeface="Times New Roman" panose="02020603050405020304" pitchFamily="18" charset="0"/>
              </a:rPr>
              <a:t>Free market system – Laissez Faire</a:t>
            </a:r>
            <a:r>
              <a:rPr lang="en-US" sz="2000" dirty="0">
                <a:latin typeface="Times New Roman" panose="02020603050405020304" pitchFamily="18" charset="0"/>
                <a:cs typeface="Times New Roman" panose="02020603050405020304" pitchFamily="18" charset="0"/>
              </a:rPr>
              <a:t>)</a:t>
            </a:r>
          </a:p>
          <a:p>
            <a:pPr marL="3429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Influenced – Declaration of Independence, Constitution, &amp; Laissez Faire</a:t>
            </a:r>
          </a:p>
        </p:txBody>
      </p:sp>
      <p:sp>
        <p:nvSpPr>
          <p:cNvPr id="4" name="Rectangle 3"/>
          <p:cNvSpPr/>
          <p:nvPr/>
        </p:nvSpPr>
        <p:spPr>
          <a:xfrm>
            <a:off x="6153759" y="2286000"/>
            <a:ext cx="2057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Government  philosophers</a:t>
            </a:r>
          </a:p>
        </p:txBody>
      </p:sp>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191000"/>
            <a:ext cx="2968361" cy="2514600"/>
          </a:xfrm>
          <a:prstGeom prst="rect">
            <a:avLst/>
          </a:prstGeom>
          <a:solidFill>
            <a:srgbClr val="C00000"/>
          </a:solidFill>
          <a:ln>
            <a:solidFill>
              <a:srgbClr val="00206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0347" y="4191000"/>
            <a:ext cx="3202112" cy="2514599"/>
          </a:xfrm>
          <a:prstGeom prst="rect">
            <a:avLst/>
          </a:prstGeom>
          <a:ln>
            <a:solidFill>
              <a:srgbClr val="002060"/>
            </a:solidFill>
          </a:ln>
        </p:spPr>
      </p:pic>
    </p:spTree>
    <p:extLst>
      <p:ext uri="{BB962C8B-B14F-4D97-AF65-F5344CB8AC3E}">
        <p14:creationId xmlns:p14="http://schemas.microsoft.com/office/powerpoint/2010/main" val="1193427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chemeClr val="bg1">
                <a:lumMod val="95000"/>
              </a:schemeClr>
            </a:solidFill>
          </a:ln>
        </p:spPr>
        <p:txBody>
          <a:bodyPr>
            <a:normAutofit fontScale="90000"/>
          </a:bodyPr>
          <a:lstStyle/>
          <a:p>
            <a:r>
              <a:rPr lang="en-US" dirty="0">
                <a:solidFill>
                  <a:schemeClr val="bg1">
                    <a:lumMod val="95000"/>
                  </a:schemeClr>
                </a:solidFill>
                <a:latin typeface="Baskerville Old Face" panose="02020602080505020303" pitchFamily="18" charset="0"/>
              </a:rPr>
              <a:t>The Social Contract</a:t>
            </a:r>
          </a:p>
        </p:txBody>
      </p:sp>
      <p:sp>
        <p:nvSpPr>
          <p:cNvPr id="3" name="Content Placeholder 2"/>
          <p:cNvSpPr>
            <a:spLocks noGrp="1"/>
          </p:cNvSpPr>
          <p:nvPr>
            <p:ph idx="1"/>
          </p:nvPr>
        </p:nvSpPr>
        <p:spPr>
          <a:xfrm>
            <a:off x="457200" y="1143000"/>
            <a:ext cx="8229600" cy="4983163"/>
          </a:xfrm>
          <a:solidFill>
            <a:schemeClr val="bg1">
              <a:lumMod val="95000"/>
            </a:schemeClr>
          </a:solidFill>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"But if a long train of abuses, prevarications and artifices, all tending the same way, make the design visible to the people, and they cannot but feel, what they lie under, and whither they are going, 'tis not to be wondered, that they should then rouse themselves, and </a:t>
            </a:r>
            <a:r>
              <a:rPr lang="en-US" sz="2000" dirty="0" err="1">
                <a:latin typeface="Times New Roman" panose="02020603050405020304" pitchFamily="18" charset="0"/>
                <a:cs typeface="Times New Roman" panose="02020603050405020304" pitchFamily="18" charset="0"/>
              </a:rPr>
              <a:t>endeavour</a:t>
            </a:r>
            <a:r>
              <a:rPr lang="en-US" sz="2000" dirty="0">
                <a:latin typeface="Times New Roman" panose="02020603050405020304" pitchFamily="18" charset="0"/>
                <a:cs typeface="Times New Roman" panose="02020603050405020304" pitchFamily="18" charset="0"/>
              </a:rPr>
              <a:t> to put the rule into such hands, which may secure to them the ends for which government was at first enacted". </a:t>
            </a:r>
          </a:p>
          <a:p>
            <a:pPr marL="0" indent="0">
              <a:buNone/>
            </a:pPr>
            <a:r>
              <a:rPr lang="en-US" sz="2000" dirty="0">
                <a:latin typeface="Times New Roman" panose="02020603050405020304" pitchFamily="18" charset="0"/>
                <a:cs typeface="Times New Roman" panose="02020603050405020304" pitchFamily="18" charset="0"/>
              </a:rPr>
              <a:t>	- John Locke, Second Treatise of Civil Government, 1690 </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But when a long train of abuses and usurpations, pursuing invariably the same Object evinces a design to reduce them under absolute Despotism, it is their right, it is their duty, to throw off such Government, and to provide new Guards for their future security.</a:t>
            </a:r>
          </a:p>
          <a:p>
            <a:pPr marL="0" indent="0">
              <a:buNone/>
            </a:pPr>
            <a:r>
              <a:rPr lang="en-US" sz="2000" dirty="0">
                <a:latin typeface="Times New Roman" panose="02020603050405020304" pitchFamily="18" charset="0"/>
                <a:cs typeface="Times New Roman" panose="02020603050405020304" pitchFamily="18" charset="0"/>
              </a:rPr>
              <a:t>	- Thomas Jefferson, The Declaration of Independence, 1776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100" y="4953000"/>
            <a:ext cx="1028700" cy="1371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294" y="2770737"/>
            <a:ext cx="1183821" cy="1039263"/>
          </a:xfrm>
          <a:prstGeom prst="rect">
            <a:avLst/>
          </a:prstGeom>
        </p:spPr>
      </p:pic>
    </p:spTree>
    <p:extLst>
      <p:ext uri="{BB962C8B-B14F-4D97-AF65-F5344CB8AC3E}">
        <p14:creationId xmlns:p14="http://schemas.microsoft.com/office/powerpoint/2010/main" val="3921935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3562"/>
          </a:xfrm>
          <a:solidFill>
            <a:schemeClr val="accent2">
              <a:lumMod val="75000"/>
            </a:schemeClr>
          </a:solidFill>
        </p:spPr>
        <p:txBody>
          <a:bodyPr>
            <a:normAutofit fontScale="90000"/>
          </a:bodyPr>
          <a:lstStyle/>
          <a:p>
            <a:r>
              <a:rPr lang="en-US" dirty="0">
                <a:solidFill>
                  <a:schemeClr val="bg1">
                    <a:lumMod val="85000"/>
                  </a:schemeClr>
                </a:solidFill>
                <a:latin typeface="Times New Roman" panose="02020603050405020304" pitchFamily="18" charset="0"/>
                <a:cs typeface="Times New Roman" panose="02020603050405020304" pitchFamily="18" charset="0"/>
              </a:rPr>
              <a:t>The Declaration of Independence </a:t>
            </a:r>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7091" y="1143000"/>
            <a:ext cx="3739709" cy="4983163"/>
          </a:xfrm>
          <a:solidFill>
            <a:schemeClr val="bg2"/>
          </a:solidFill>
        </p:spPr>
      </p:pic>
      <p:sp>
        <p:nvSpPr>
          <p:cNvPr id="9" name="Rectangle 8"/>
          <p:cNvSpPr/>
          <p:nvPr/>
        </p:nvSpPr>
        <p:spPr>
          <a:xfrm>
            <a:off x="304800" y="2362200"/>
            <a:ext cx="3505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 long train of abuses and usurpations”</a:t>
            </a:r>
          </a:p>
        </p:txBody>
      </p:sp>
      <p:sp>
        <p:nvSpPr>
          <p:cNvPr id="10" name="Rectangle 9"/>
          <p:cNvSpPr/>
          <p:nvPr/>
        </p:nvSpPr>
        <p:spPr>
          <a:xfrm>
            <a:off x="304800" y="1295400"/>
            <a:ext cx="5029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“endowed by their Creator with certain unalienable Rights, that among these are Life, Liberty and the pursuit of Happiness.”</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304800" y="3276600"/>
            <a:ext cx="5029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“In every stage of these Oppressions We have Petitioned for Redress in the most humble terms: Our repeated Petitions have been answered only by repeated injury.” </a:t>
            </a:r>
          </a:p>
        </p:txBody>
      </p:sp>
      <p:sp>
        <p:nvSpPr>
          <p:cNvPr id="12" name="Rectangle 11"/>
          <p:cNvSpPr/>
          <p:nvPr/>
        </p:nvSpPr>
        <p:spPr>
          <a:xfrm>
            <a:off x="296537" y="4648200"/>
            <a:ext cx="4953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“that all political connection between them and the State of Great Britain, is and ought to be totally dissolved; and that as Free and Independent States”</a:t>
            </a:r>
          </a:p>
        </p:txBody>
      </p:sp>
    </p:spTree>
    <p:extLst>
      <p:ext uri="{BB962C8B-B14F-4D97-AF65-F5344CB8AC3E}">
        <p14:creationId xmlns:p14="http://schemas.microsoft.com/office/powerpoint/2010/main" val="26757423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AB21-00A1-4F37-A8E5-C379C9BAD34C}"/>
              </a:ext>
            </a:extLst>
          </p:cNvPr>
          <p:cNvSpPr>
            <a:spLocks noGrp="1"/>
          </p:cNvSpPr>
          <p:nvPr>
            <p:ph type="title"/>
          </p:nvPr>
        </p:nvSpPr>
        <p:spPr>
          <a:xfrm>
            <a:off x="457200" y="274638"/>
            <a:ext cx="8229600" cy="8683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Turning Point</a:t>
            </a:r>
          </a:p>
        </p:txBody>
      </p:sp>
      <p:pic>
        <p:nvPicPr>
          <p:cNvPr id="5" name="Content Placeholder 4" descr="A picture containing text, book, old, sitting&#10;&#10;Description generated with very high confidence">
            <a:extLst>
              <a:ext uri="{FF2B5EF4-FFF2-40B4-BE49-F238E27FC236}">
                <a16:creationId xmlns:a16="http://schemas.microsoft.com/office/drawing/2014/main" id="{C3A50543-72A3-4F10-BC1F-657E0E5E1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8077200" cy="3200400"/>
          </a:xfrm>
          <a:solidFill>
            <a:srgbClr val="002060"/>
          </a:solidFill>
          <a:ln>
            <a:solidFill>
              <a:srgbClr val="002060"/>
            </a:solidFill>
          </a:ln>
        </p:spPr>
      </p:pic>
      <p:sp>
        <p:nvSpPr>
          <p:cNvPr id="6" name="Rectangle 5">
            <a:extLst>
              <a:ext uri="{FF2B5EF4-FFF2-40B4-BE49-F238E27FC236}">
                <a16:creationId xmlns:a16="http://schemas.microsoft.com/office/drawing/2014/main" id="{C57DF20E-59A4-48BA-A652-99AFEE115AD6}"/>
              </a:ext>
            </a:extLst>
          </p:cNvPr>
          <p:cNvSpPr/>
          <p:nvPr/>
        </p:nvSpPr>
        <p:spPr>
          <a:xfrm>
            <a:off x="381000" y="4648200"/>
            <a:ext cx="8382000" cy="1828800"/>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Analyze the effect of the French and Indian War and its aftermath on the relationship between Great Britain and the British colonies. Confine your response to the period from 1754 to 1776.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763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a:solidFill>
            <a:schemeClr val="bg1"/>
          </a:solidFill>
          <a:ln>
            <a:solidFill>
              <a:schemeClr val="tx1"/>
            </a:solidFill>
          </a:ln>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Explain how growing economic and political competition between the British, French, colonists,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Historical Contextualization – Causation </a:t>
            </a:r>
          </a:p>
          <a:p>
            <a:pPr>
              <a:spcBef>
                <a:spcPts val="0"/>
              </a:spcBef>
            </a:pPr>
            <a:r>
              <a:rPr lang="en-US" sz="2000" dirty="0">
                <a:latin typeface="Times New Roman" panose="02020603050405020304" pitchFamily="18" charset="0"/>
                <a:cs typeface="Times New Roman" panose="02020603050405020304" pitchFamily="18" charset="0"/>
              </a:rPr>
              <a:t>War Shapes Colonial Perspective </a:t>
            </a:r>
          </a:p>
          <a:p>
            <a:pPr>
              <a:spcBef>
                <a:spcPts val="0"/>
              </a:spcBef>
            </a:pPr>
            <a:r>
              <a:rPr lang="en-US" sz="2000" dirty="0">
                <a:latin typeface="Times New Roman" panose="02020603050405020304" pitchFamily="18" charset="0"/>
                <a:cs typeface="Times New Roman" panose="02020603050405020304" pitchFamily="18" charset="0"/>
              </a:rPr>
              <a:t>Turning Point in History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C00000"/>
                </a:solidFill>
                <a:latin typeface="Times New Roman" panose="02020603050405020304" pitchFamily="18" charset="0"/>
                <a:cs typeface="Times New Roman" panose="02020603050405020304" pitchFamily="18" charset="0"/>
              </a:rPr>
              <a:t>6 Degrees of Independence </a:t>
            </a:r>
          </a:p>
        </p:txBody>
      </p:sp>
    </p:spTree>
    <p:extLst>
      <p:ext uri="{BB962C8B-B14F-4D97-AF65-F5344CB8AC3E}">
        <p14:creationId xmlns:p14="http://schemas.microsoft.com/office/powerpoint/2010/main" val="3447096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accent1"/>
            </a:solidFill>
          </a:ln>
        </p:spPr>
        <p:txBody>
          <a:bodyPr>
            <a:normAutofit/>
          </a:bodyPr>
          <a:lstStyle/>
          <a:p>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Why did the Revolution encourage the American colonies to experiment with differing forms of government during the Critical Period?</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r>
              <a:rPr lang="en-US" sz="2000" dirty="0">
                <a:latin typeface="Times New Roman" panose="02020603050405020304" pitchFamily="18" charset="0"/>
                <a:cs typeface="Times New Roman" panose="02020603050405020304" pitchFamily="18" charset="0"/>
              </a:rPr>
              <a:t>Evaluate how ideas that inspired the revolutionary cause reflected new beliefs about politics, religion, and society that had developed during the 18</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b="1" dirty="0">
                <a:solidFill>
                  <a:schemeClr val="tx2"/>
                </a:solidFill>
                <a:latin typeface="Times New Roman" panose="02020603050405020304" pitchFamily="18" charset="0"/>
                <a:cs typeface="Times New Roman" panose="02020603050405020304" pitchFamily="18" charset="0"/>
              </a:rPr>
              <a:t>MCQ Practice </a:t>
            </a:r>
          </a:p>
          <a:p>
            <a:pPr>
              <a:spcBef>
                <a:spcPts val="0"/>
              </a:spcBef>
            </a:pPr>
            <a:r>
              <a:rPr lang="en-US" sz="2000" b="1" dirty="0">
                <a:solidFill>
                  <a:schemeClr val="tx2"/>
                </a:solidFill>
                <a:latin typeface="Times New Roman" panose="02020603050405020304" pitchFamily="18" charset="0"/>
                <a:cs typeface="Times New Roman" panose="02020603050405020304" pitchFamily="18" charset="0"/>
              </a:rPr>
              <a:t>Say you want a REVOLUTION</a:t>
            </a:r>
          </a:p>
          <a:p>
            <a:pPr>
              <a:spcBef>
                <a:spcPts val="0"/>
              </a:spcBef>
            </a:pPr>
            <a:r>
              <a:rPr lang="en-US" sz="2000" b="1" dirty="0">
                <a:solidFill>
                  <a:schemeClr val="tx2"/>
                </a:solidFill>
                <a:latin typeface="Times New Roman" panose="02020603050405020304" pitchFamily="18" charset="0"/>
                <a:cs typeface="Times New Roman" panose="02020603050405020304" pitchFamily="18" charset="0"/>
              </a:rPr>
              <a:t>Debating a turning point</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C00000"/>
                </a:solidFill>
                <a:latin typeface="Times New Roman" panose="02020603050405020304" pitchFamily="18" charset="0"/>
                <a:cs typeface="Times New Roman" panose="02020603050405020304" pitchFamily="18" charset="0"/>
              </a:rPr>
              <a:t>DBQ Poster</a:t>
            </a:r>
          </a:p>
          <a:p>
            <a:pPr>
              <a:spcBef>
                <a:spcPts val="0"/>
              </a:spcBef>
            </a:pPr>
            <a:endParaRPr lang="en-US" sz="2400" dirty="0">
              <a:solidFill>
                <a:srgbClr val="C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46867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83B5-A4FA-8258-E502-B5CEFDE9D66D}"/>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fontScale="90000"/>
          </a:bodyPr>
          <a:lstStyle/>
          <a:p>
            <a:r>
              <a:rPr lang="en-US" dirty="0">
                <a:solidFill>
                  <a:schemeClr val="bg1"/>
                </a:solidFill>
                <a:latin typeface="Garamond" panose="02020404030301010803" pitchFamily="18" charset="0"/>
              </a:rPr>
              <a:t>Practice MCQ</a:t>
            </a:r>
          </a:p>
        </p:txBody>
      </p:sp>
      <p:sp>
        <p:nvSpPr>
          <p:cNvPr id="3" name="Content Placeholder 2">
            <a:extLst>
              <a:ext uri="{FF2B5EF4-FFF2-40B4-BE49-F238E27FC236}">
                <a16:creationId xmlns:a16="http://schemas.microsoft.com/office/drawing/2014/main" id="{318E6DAC-53D4-543D-6D51-445035F63FC8}"/>
              </a:ext>
            </a:extLst>
          </p:cNvPr>
          <p:cNvSpPr>
            <a:spLocks noGrp="1"/>
          </p:cNvSpPr>
          <p:nvPr>
            <p:ph idx="1"/>
          </p:nvPr>
        </p:nvSpPr>
        <p:spPr>
          <a:xfrm>
            <a:off x="152400" y="1219200"/>
            <a:ext cx="8763000" cy="5364162"/>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“When the natural rights of any of our fellow subjects are apparently at stake, every man has a right to judge for himself and to declare his sentiments, as far as plain conclusions of reason and common sense will fairly warrant. . .</a:t>
            </a:r>
          </a:p>
          <a:p>
            <a:pPr marL="0" indent="0">
              <a:buNone/>
            </a:pPr>
            <a:r>
              <a:rPr lang="en-US" sz="2400" dirty="0">
                <a:latin typeface="Times" panose="02020603050405020304" pitchFamily="18" charset="0"/>
                <a:cs typeface="Times" panose="02020603050405020304" pitchFamily="18" charset="0"/>
              </a:rPr>
              <a:t>“. . . As British subjects, whether in the Great Britain, Ireland, or the colonies, are equally free by the laws of Nature, they certainly are equally entitled to the same Natural Rights that are essential for their own preservation. . . .</a:t>
            </a:r>
          </a:p>
          <a:p>
            <a:pPr marL="0" indent="0">
              <a:buNone/>
            </a:pPr>
            <a:r>
              <a:rPr lang="en-US" sz="2400" dirty="0">
                <a:latin typeface="Times" panose="02020603050405020304" pitchFamily="18" charset="0"/>
                <a:cs typeface="Times" panose="02020603050405020304" pitchFamily="18" charset="0"/>
              </a:rPr>
              <a:t>“In every point of view, the making [of] laws for the subjects of any part of the British Empire, without their participation and assent, is INQUITOUS and therefore unlawful.”</a:t>
            </a:r>
          </a:p>
          <a:p>
            <a:pPr>
              <a:buFontTx/>
              <a:buChar char="-"/>
            </a:pPr>
            <a:r>
              <a:rPr lang="en-US" sz="2400" b="1" dirty="0">
                <a:latin typeface="Times" panose="02020603050405020304" pitchFamily="18" charset="0"/>
                <a:cs typeface="Times" panose="02020603050405020304" pitchFamily="18" charset="0"/>
              </a:rPr>
              <a:t>Granville Sharp, British social activist, “A Declaration of the People’s Natural Rights to a share in the Legislation” Pamphlet originally published in London and reprinted in British American newspapers, 1774</a:t>
            </a:r>
          </a:p>
          <a:p>
            <a:pPr>
              <a:buFontTx/>
              <a:buChar char="-"/>
            </a:pPr>
            <a:endParaRPr lang="en-US" sz="2400" b="1"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8E4838D4-3B5C-E6EC-CDA7-2673BC765E1E}"/>
              </a:ext>
            </a:extLst>
          </p:cNvPr>
          <p:cNvSpPr/>
          <p:nvPr/>
        </p:nvSpPr>
        <p:spPr>
          <a:xfrm>
            <a:off x="304800" y="1143000"/>
            <a:ext cx="8534400" cy="4572000"/>
          </a:xfrm>
          <a:prstGeom prst="rect">
            <a:avLst/>
          </a:prstGeom>
          <a:solidFill>
            <a:srgbClr val="00206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bg1"/>
                </a:solidFill>
                <a:latin typeface="Times" panose="02020603050405020304" pitchFamily="18" charset="0"/>
                <a:cs typeface="Times" panose="02020603050405020304" pitchFamily="18" charset="0"/>
              </a:rPr>
              <a:t>1. The publication of Sharp’s essay for the colonial American audience best reflect which of the following developments in the 1770? </a:t>
            </a:r>
          </a:p>
          <a:p>
            <a:pPr marL="457200" indent="-457200">
              <a:buFont typeface="+mj-lt"/>
              <a:buAutoNum type="alphaUcPeriod"/>
            </a:pPr>
            <a:r>
              <a:rPr lang="en-US" sz="2600" dirty="0">
                <a:solidFill>
                  <a:schemeClr val="bg1"/>
                </a:solidFill>
                <a:latin typeface="Times" panose="02020603050405020304" pitchFamily="18" charset="0"/>
                <a:cs typeface="Times" panose="02020603050405020304" pitchFamily="18" charset="0"/>
              </a:rPr>
              <a:t>The growing appeal of Loyalism among many colonists</a:t>
            </a:r>
          </a:p>
          <a:p>
            <a:pPr marL="457200" indent="-457200">
              <a:buFont typeface="+mj-lt"/>
              <a:buAutoNum type="alphaUcPeriod"/>
            </a:pPr>
            <a:r>
              <a:rPr lang="en-US" sz="2600" dirty="0">
                <a:solidFill>
                  <a:schemeClr val="bg1"/>
                </a:solidFill>
                <a:latin typeface="Times" panose="02020603050405020304" pitchFamily="18" charset="0"/>
                <a:cs typeface="Times" panose="02020603050405020304" pitchFamily="18" charset="0"/>
              </a:rPr>
              <a:t>The influence of religion on colonists’ ideas about natural law</a:t>
            </a:r>
          </a:p>
          <a:p>
            <a:pPr marL="457200" indent="-457200">
              <a:buFont typeface="+mj-lt"/>
              <a:buAutoNum type="alphaUcPeriod"/>
            </a:pPr>
            <a:r>
              <a:rPr lang="en-US" sz="2600" dirty="0">
                <a:solidFill>
                  <a:schemeClr val="bg1"/>
                </a:solidFill>
                <a:latin typeface="Times" panose="02020603050405020304" pitchFamily="18" charset="0"/>
                <a:cs typeface="Times" panose="02020603050405020304" pitchFamily="18" charset="0"/>
              </a:rPr>
              <a:t>The mobilization of ordinary men and women to pressure British colonial officials</a:t>
            </a:r>
          </a:p>
          <a:p>
            <a:pPr marL="457200" indent="-457200">
              <a:buFont typeface="+mj-lt"/>
              <a:buAutoNum type="alphaUcPeriod"/>
            </a:pPr>
            <a:r>
              <a:rPr lang="en-US" sz="2600" dirty="0">
                <a:solidFill>
                  <a:schemeClr val="bg1"/>
                </a:solidFill>
                <a:latin typeface="Times" panose="02020603050405020304" pitchFamily="18" charset="0"/>
                <a:cs typeface="Times" panose="02020603050405020304" pitchFamily="18" charset="0"/>
              </a:rPr>
              <a:t>The strategy emphasizing the rights of British subjects to oppose colonial taxation. </a:t>
            </a:r>
          </a:p>
          <a:p>
            <a:pPr marL="457200" indent="-457200">
              <a:buFont typeface="+mj-lt"/>
              <a:buAutoNum type="alphaUcPeriod"/>
            </a:pPr>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17803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lumMod val="75000"/>
            </a:schemeClr>
          </a:solidFill>
        </p:spPr>
        <p:txBody>
          <a:bodyPr>
            <a:normAutofit fontScale="90000"/>
          </a:bodyPr>
          <a:lstStyle/>
          <a:p>
            <a:r>
              <a:rPr lang="en-US" sz="3600" b="1" dirty="0">
                <a:solidFill>
                  <a:schemeClr val="bg1">
                    <a:lumMod val="95000"/>
                  </a:schemeClr>
                </a:solidFill>
                <a:latin typeface="Garamond" panose="02020404030301010803" pitchFamily="18" charset="0"/>
              </a:rPr>
              <a:t>The Horse America throwing his Master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30144"/>
            <a:ext cx="8229600" cy="3361056"/>
          </a:xfrm>
          <a:ln>
            <a:solidFill>
              <a:srgbClr val="002060"/>
            </a:solidFill>
          </a:ln>
        </p:spPr>
      </p:pic>
      <p:sp>
        <p:nvSpPr>
          <p:cNvPr id="5" name="Rectangle 4"/>
          <p:cNvSpPr/>
          <p:nvPr/>
        </p:nvSpPr>
        <p:spPr>
          <a:xfrm>
            <a:off x="316523" y="990600"/>
            <a:ext cx="8510954" cy="1363344"/>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Times New Roman" panose="02020603050405020304" pitchFamily="18" charset="0"/>
                <a:cs typeface="Times New Roman" panose="02020603050405020304" pitchFamily="18" charset="0"/>
              </a:rPr>
              <a:t>HIPP ANALYSIS: </a:t>
            </a:r>
            <a:r>
              <a:rPr lang="en-US" sz="2200" dirty="0">
                <a:solidFill>
                  <a:schemeClr val="bg1"/>
                </a:solidFill>
                <a:latin typeface="Times New Roman" panose="02020603050405020304" pitchFamily="18" charset="0"/>
                <a:cs typeface="Times New Roman" panose="02020603050405020304" pitchFamily="18" charset="0"/>
              </a:rPr>
              <a:t>“The Horse  AMERCIA, Throwing His Master” published by William White, 1779</a:t>
            </a:r>
          </a:p>
          <a:p>
            <a:r>
              <a:rPr lang="en-US" sz="2200" b="1" i="1" dirty="0">
                <a:solidFill>
                  <a:schemeClr val="bg1"/>
                </a:solidFill>
                <a:latin typeface="Times New Roman" panose="02020603050405020304" pitchFamily="18" charset="0"/>
                <a:cs typeface="Times New Roman" panose="02020603050405020304" pitchFamily="18" charset="0"/>
              </a:rPr>
              <a:t>HIPP STATEMENT –</a:t>
            </a:r>
            <a:r>
              <a:rPr lang="en-US" sz="2200" dirty="0">
                <a:solidFill>
                  <a:schemeClr val="bg1"/>
                </a:solidFill>
                <a:latin typeface="Times New Roman" panose="02020603050405020304" pitchFamily="18" charset="0"/>
                <a:cs typeface="Times New Roman" panose="02020603050405020304" pitchFamily="18" charset="0"/>
              </a:rPr>
              <a:t> must connect FOUR vocabulary terms and explain the POV of the political cartoonist</a:t>
            </a:r>
          </a:p>
        </p:txBody>
      </p:sp>
      <p:sp>
        <p:nvSpPr>
          <p:cNvPr id="7" name="Rectangle 6">
            <a:extLst>
              <a:ext uri="{FF2B5EF4-FFF2-40B4-BE49-F238E27FC236}">
                <a16:creationId xmlns:a16="http://schemas.microsoft.com/office/drawing/2014/main" id="{808138DD-42C4-E54F-AACF-2ABA7DE60180}"/>
              </a:ext>
            </a:extLst>
          </p:cNvPr>
          <p:cNvSpPr/>
          <p:nvPr/>
        </p:nvSpPr>
        <p:spPr>
          <a:xfrm>
            <a:off x="175846" y="5867399"/>
            <a:ext cx="8792308" cy="95543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pitchFamily="2" charset="0"/>
              </a:rPr>
              <a:t>HIPP Statement: POV + historic context + intended audience + purpose (YOU MUST USE FACTS within and implied in the document</a:t>
            </a:r>
          </a:p>
        </p:txBody>
      </p:sp>
    </p:spTree>
    <p:extLst>
      <p:ext uri="{BB962C8B-B14F-4D97-AF65-F5344CB8AC3E}">
        <p14:creationId xmlns:p14="http://schemas.microsoft.com/office/powerpoint/2010/main" val="1004799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Winning the Revolution</a:t>
            </a:r>
          </a:p>
        </p:txBody>
      </p:sp>
      <p:sp>
        <p:nvSpPr>
          <p:cNvPr id="3" name="Content Placeholder 2"/>
          <p:cNvSpPr>
            <a:spLocks noGrp="1"/>
          </p:cNvSpPr>
          <p:nvPr>
            <p:ph idx="1"/>
          </p:nvPr>
        </p:nvSpPr>
        <p:spPr>
          <a:xfrm>
            <a:off x="420944" y="1585783"/>
            <a:ext cx="8229600" cy="4525963"/>
          </a:xfrm>
          <a:solidFill>
            <a:schemeClr val="bg1"/>
          </a:solidFill>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Evaluate the following factors from most important to least important for assisting America in achieving victory in the Revolutionary War.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438400"/>
            <a:ext cx="2247900" cy="2247900"/>
          </a:xfrm>
          <a:prstGeom prst="rect">
            <a:avLst/>
          </a:prstGeom>
          <a:ln>
            <a:solidFill>
              <a:srgbClr val="002060"/>
            </a:solidFill>
          </a:ln>
        </p:spPr>
      </p:pic>
      <p:sp>
        <p:nvSpPr>
          <p:cNvPr id="5" name="Rectangle 4"/>
          <p:cNvSpPr/>
          <p:nvPr/>
        </p:nvSpPr>
        <p:spPr>
          <a:xfrm>
            <a:off x="6096000" y="2590800"/>
            <a:ext cx="2743200" cy="685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Distance between England &amp; America</a:t>
            </a:r>
          </a:p>
        </p:txBody>
      </p:sp>
      <p:sp>
        <p:nvSpPr>
          <p:cNvPr id="7" name="Rectangle 6"/>
          <p:cNvSpPr/>
          <p:nvPr/>
        </p:nvSpPr>
        <p:spPr>
          <a:xfrm>
            <a:off x="6096000" y="3668712"/>
            <a:ext cx="2743200" cy="685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America’s home field advantage</a:t>
            </a:r>
          </a:p>
        </p:txBody>
      </p:sp>
      <p:sp>
        <p:nvSpPr>
          <p:cNvPr id="8" name="Rectangle 7"/>
          <p:cNvSpPr/>
          <p:nvPr/>
        </p:nvSpPr>
        <p:spPr>
          <a:xfrm>
            <a:off x="6143932" y="4788693"/>
            <a:ext cx="2743200" cy="1554163"/>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Leaders: </a:t>
            </a:r>
            <a:r>
              <a:rPr lang="en-US" sz="2000" b="1" i="1" u="sng" dirty="0">
                <a:latin typeface="Times New Roman" panose="02020603050405020304" pitchFamily="18" charset="0"/>
                <a:cs typeface="Times New Roman" panose="02020603050405020304" pitchFamily="18" charset="0"/>
              </a:rPr>
              <a:t>Washington, Friedrich von </a:t>
            </a:r>
            <a:r>
              <a:rPr lang="en-US" sz="2000" b="1" i="1" u="sng" dirty="0" err="1">
                <a:latin typeface="Times New Roman" panose="02020603050405020304" pitchFamily="18" charset="0"/>
                <a:cs typeface="Times New Roman" panose="02020603050405020304" pitchFamily="18" charset="0"/>
              </a:rPr>
              <a:t>Stuebben</a:t>
            </a:r>
            <a:r>
              <a:rPr lang="en-US" sz="2000" b="1" i="1" u="sng" dirty="0">
                <a:latin typeface="Times New Roman" panose="02020603050405020304" pitchFamily="18" charset="0"/>
                <a:cs typeface="Times New Roman" panose="02020603050405020304" pitchFamily="18" charset="0"/>
              </a:rPr>
              <a:t>, Marquis de Lafayette, Ben Franklin</a:t>
            </a:r>
          </a:p>
        </p:txBody>
      </p:sp>
      <p:sp>
        <p:nvSpPr>
          <p:cNvPr id="9" name="Rectangle 8"/>
          <p:cNvSpPr/>
          <p:nvPr/>
        </p:nvSpPr>
        <p:spPr>
          <a:xfrm>
            <a:off x="3164144" y="5053217"/>
            <a:ext cx="2743200" cy="685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latin typeface="Times New Roman" panose="02020603050405020304" pitchFamily="18" charset="0"/>
                <a:cs typeface="Times New Roman" panose="02020603050405020304" pitchFamily="18" charset="0"/>
              </a:rPr>
              <a:t>British Debt</a:t>
            </a:r>
          </a:p>
        </p:txBody>
      </p:sp>
      <p:sp>
        <p:nvSpPr>
          <p:cNvPr id="10" name="Rectangle 9"/>
          <p:cNvSpPr/>
          <p:nvPr/>
        </p:nvSpPr>
        <p:spPr>
          <a:xfrm>
            <a:off x="234131" y="4974661"/>
            <a:ext cx="2743200" cy="685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latin typeface="Times New Roman" panose="02020603050405020304" pitchFamily="18" charset="0"/>
                <a:cs typeface="Times New Roman" panose="02020603050405020304" pitchFamily="18" charset="0"/>
              </a:rPr>
              <a:t>Alliance with France</a:t>
            </a:r>
          </a:p>
        </p:txBody>
      </p:sp>
      <p:sp>
        <p:nvSpPr>
          <p:cNvPr id="11" name="Rectangle 10"/>
          <p:cNvSpPr/>
          <p:nvPr/>
        </p:nvSpPr>
        <p:spPr>
          <a:xfrm>
            <a:off x="217566" y="3804796"/>
            <a:ext cx="2743200" cy="685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Fighting for a cause </a:t>
            </a:r>
          </a:p>
        </p:txBody>
      </p:sp>
      <p:sp>
        <p:nvSpPr>
          <p:cNvPr id="12" name="Rectangle 11"/>
          <p:cNvSpPr/>
          <p:nvPr/>
        </p:nvSpPr>
        <p:spPr>
          <a:xfrm>
            <a:off x="235974" y="2590799"/>
            <a:ext cx="2743200" cy="89931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Support of the </a:t>
            </a:r>
            <a:r>
              <a:rPr lang="en-US" sz="2000" b="1" i="1" dirty="0">
                <a:latin typeface="Times New Roman" panose="02020603050405020304" pitchFamily="18" charset="0"/>
                <a:cs typeface="Times New Roman" panose="02020603050405020304" pitchFamily="18" charset="0"/>
              </a:rPr>
              <a:t>Radical Whigs</a:t>
            </a:r>
            <a:r>
              <a:rPr lang="en-US" sz="2000" dirty="0">
                <a:latin typeface="Times New Roman" panose="02020603050405020304" pitchFamily="18" charset="0"/>
                <a:cs typeface="Times New Roman" panose="02020603050405020304" pitchFamily="18" charset="0"/>
              </a:rPr>
              <a:t> in English Parliament</a:t>
            </a:r>
          </a:p>
        </p:txBody>
      </p:sp>
      <p:sp>
        <p:nvSpPr>
          <p:cNvPr id="6" name="Arrow: Right 5"/>
          <p:cNvSpPr/>
          <p:nvPr/>
        </p:nvSpPr>
        <p:spPr>
          <a:xfrm>
            <a:off x="5707011" y="2721692"/>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5708240" y="3753515"/>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1644303">
            <a:off x="5707011" y="4544141"/>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p:cNvSpPr/>
          <p:nvPr/>
        </p:nvSpPr>
        <p:spPr>
          <a:xfrm rot="5400000">
            <a:off x="4276417" y="4748257"/>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p:cNvSpPr/>
          <p:nvPr/>
        </p:nvSpPr>
        <p:spPr>
          <a:xfrm rot="10800000">
            <a:off x="3012972" y="2849958"/>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rot="10800000">
            <a:off x="3044313" y="3951588"/>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p:cNvSpPr/>
          <p:nvPr/>
        </p:nvSpPr>
        <p:spPr>
          <a:xfrm rot="9003477">
            <a:off x="2954509" y="4554870"/>
            <a:ext cx="308487" cy="1905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433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4038600" cy="1162050"/>
          </a:xfrm>
          <a:solidFill>
            <a:schemeClr val="accent2">
              <a:lumMod val="75000"/>
            </a:schemeClr>
          </a:solidFill>
        </p:spPr>
        <p:txBody>
          <a:bodyPr>
            <a:normAutofit/>
          </a:bodyPr>
          <a:lstStyle/>
          <a:p>
            <a:r>
              <a:rPr lang="en-US" sz="3200" dirty="0">
                <a:solidFill>
                  <a:schemeClr val="bg1">
                    <a:lumMod val="95000"/>
                  </a:schemeClr>
                </a:solidFill>
                <a:latin typeface="Garamond" panose="02020404030301010803" pitchFamily="18" charset="0"/>
              </a:rPr>
              <a:t>Phase I of the War of Independence</a:t>
            </a: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24400" y="457200"/>
            <a:ext cx="4210986" cy="579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2F6EDA38-A54A-6046-82BC-29B5A398881D}"/>
              </a:ext>
            </a:extLst>
          </p:cNvPr>
          <p:cNvSpPr/>
          <p:nvPr/>
        </p:nvSpPr>
        <p:spPr>
          <a:xfrm>
            <a:off x="162231" y="4953000"/>
            <a:ext cx="4363386" cy="1295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Lord Dunmore’s Proclamation 1775 </a:t>
            </a:r>
            <a:r>
              <a:rPr lang="en-US" sz="2400" dirty="0">
                <a:latin typeface="Times" pitchFamily="2" charset="0"/>
              </a:rPr>
              <a:t>– slaves fight for England to earn your freedom</a:t>
            </a:r>
          </a:p>
        </p:txBody>
      </p:sp>
      <p:pic>
        <p:nvPicPr>
          <p:cNvPr id="5" name="Picture 4">
            <a:extLst>
              <a:ext uri="{FF2B5EF4-FFF2-40B4-BE49-F238E27FC236}">
                <a16:creationId xmlns:a16="http://schemas.microsoft.com/office/drawing/2014/main" id="{97167624-A3DB-9949-852D-462B6762A60C}"/>
              </a:ext>
            </a:extLst>
          </p:cNvPr>
          <p:cNvPicPr>
            <a:picLocks noChangeAspect="1"/>
          </p:cNvPicPr>
          <p:nvPr/>
        </p:nvPicPr>
        <p:blipFill>
          <a:blip r:embed="rId3"/>
          <a:stretch>
            <a:fillRect/>
          </a:stretch>
        </p:blipFill>
        <p:spPr>
          <a:xfrm>
            <a:off x="7124536" y="2209799"/>
            <a:ext cx="1881188" cy="2438401"/>
          </a:xfrm>
          <a:prstGeom prst="rect">
            <a:avLst/>
          </a:prstGeom>
        </p:spPr>
      </p:pic>
      <p:sp>
        <p:nvSpPr>
          <p:cNvPr id="7" name="Rectangle 6">
            <a:extLst>
              <a:ext uri="{FF2B5EF4-FFF2-40B4-BE49-F238E27FC236}">
                <a16:creationId xmlns:a16="http://schemas.microsoft.com/office/drawing/2014/main" id="{6B1D88E4-EE2B-F84F-9F6C-8890AC6BAF2F}"/>
              </a:ext>
            </a:extLst>
          </p:cNvPr>
          <p:cNvSpPr/>
          <p:nvPr/>
        </p:nvSpPr>
        <p:spPr>
          <a:xfrm>
            <a:off x="7291754" y="4419600"/>
            <a:ext cx="1772586" cy="4572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Times" pitchFamily="2" charset="0"/>
              </a:rPr>
              <a:t>Chief</a:t>
            </a:r>
            <a:r>
              <a:rPr lang="en-US" sz="1400" dirty="0">
                <a:latin typeface="Times" pitchFamily="2" charset="0"/>
              </a:rPr>
              <a:t> Corn Planter of the Seneca Tribe</a:t>
            </a:r>
          </a:p>
        </p:txBody>
      </p:sp>
      <p:sp>
        <p:nvSpPr>
          <p:cNvPr id="6" name="Text Placeholder 5"/>
          <p:cNvSpPr>
            <a:spLocks noGrp="1"/>
          </p:cNvSpPr>
          <p:nvPr>
            <p:ph type="body" idx="2"/>
          </p:nvPr>
        </p:nvSpPr>
        <p:spPr>
          <a:xfrm>
            <a:off x="457200" y="1676400"/>
            <a:ext cx="4648200" cy="2971799"/>
          </a:xfrm>
          <a:solidFill>
            <a:schemeClr val="bg1"/>
          </a:solidFill>
          <a:ln>
            <a:solidFill>
              <a:schemeClr val="accent1"/>
            </a:solidFill>
          </a:ln>
        </p:spPr>
        <p:txBody>
          <a:bodyPr>
            <a:noAutofit/>
          </a:bodyPr>
          <a:lstStyle/>
          <a:p>
            <a:r>
              <a:rPr lang="en-US" sz="2400" dirty="0">
                <a:solidFill>
                  <a:srgbClr val="002060"/>
                </a:solidFill>
                <a:latin typeface="Times New Roman" panose="02020603050405020304" pitchFamily="18" charset="0"/>
                <a:cs typeface="Times New Roman" panose="02020603050405020304" pitchFamily="18" charset="0"/>
              </a:rPr>
              <a:t>New England 1775-1776</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Early victories – </a:t>
            </a:r>
            <a:r>
              <a:rPr lang="en-US" sz="2400" b="1" i="1" dirty="0">
                <a:solidFill>
                  <a:srgbClr val="002060"/>
                </a:solidFill>
                <a:latin typeface="Times New Roman" panose="02020603050405020304" pitchFamily="18" charset="0"/>
                <a:cs typeface="Times New Roman" panose="02020603050405020304" pitchFamily="18" charset="0"/>
              </a:rPr>
              <a:t>Bunker Hill &amp; Ft. Ticonderoga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Failed invasion of Canada (Benedict Arnold)</a:t>
            </a:r>
          </a:p>
          <a:p>
            <a:pPr marL="285750" indent="-285750">
              <a:buFont typeface="Arial" panose="020B0604020202020204" pitchFamily="34" charset="0"/>
              <a:buChar char="•"/>
            </a:pPr>
            <a:r>
              <a:rPr lang="en-US" sz="2400" b="1" dirty="0">
                <a:solidFill>
                  <a:srgbClr val="002060"/>
                </a:solidFill>
                <a:latin typeface="Times New Roman" panose="02020603050405020304" pitchFamily="18" charset="0"/>
                <a:cs typeface="Times New Roman" panose="02020603050405020304" pitchFamily="18" charset="0"/>
              </a:rPr>
              <a:t>Declaration of Independence</a:t>
            </a:r>
          </a:p>
        </p:txBody>
      </p:sp>
      <p:pic>
        <p:nvPicPr>
          <p:cNvPr id="3" name="Picture 2">
            <a:extLst>
              <a:ext uri="{FF2B5EF4-FFF2-40B4-BE49-F238E27FC236}">
                <a16:creationId xmlns:a16="http://schemas.microsoft.com/office/drawing/2014/main" id="{BE81F216-5FF9-BB49-AC44-E02F5AABDAFA}"/>
              </a:ext>
            </a:extLst>
          </p:cNvPr>
          <p:cNvPicPr>
            <a:picLocks noChangeAspect="1"/>
          </p:cNvPicPr>
          <p:nvPr/>
        </p:nvPicPr>
        <p:blipFill>
          <a:blip r:embed="rId4"/>
          <a:stretch>
            <a:fillRect/>
          </a:stretch>
        </p:blipFill>
        <p:spPr>
          <a:xfrm>
            <a:off x="4800600" y="4419599"/>
            <a:ext cx="1676400" cy="2438401"/>
          </a:xfrm>
          <a:prstGeom prst="rect">
            <a:avLst/>
          </a:prstGeom>
        </p:spPr>
      </p:pic>
    </p:spTree>
    <p:extLst>
      <p:ext uri="{BB962C8B-B14F-4D97-AF65-F5344CB8AC3E}">
        <p14:creationId xmlns:p14="http://schemas.microsoft.com/office/powerpoint/2010/main" val="202460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lumMod val="75000"/>
            </a:schemeClr>
          </a:solidFill>
        </p:spPr>
        <p:txBody>
          <a:bodyPr>
            <a:normAutofit/>
          </a:bodyPr>
          <a:lstStyle/>
          <a:p>
            <a:r>
              <a:rPr lang="en-US" sz="4000" dirty="0">
                <a:solidFill>
                  <a:schemeClr val="bg1">
                    <a:lumMod val="95000"/>
                  </a:schemeClr>
                </a:solidFill>
                <a:latin typeface="Garamond" panose="02020404030301010803" pitchFamily="18" charset="0"/>
              </a:rPr>
              <a:t>Phase II</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38600" y="273050"/>
            <a:ext cx="4835987" cy="6356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Placeholder 5"/>
          <p:cNvSpPr>
            <a:spLocks noGrp="1"/>
          </p:cNvSpPr>
          <p:nvPr>
            <p:ph type="body" idx="2"/>
          </p:nvPr>
        </p:nvSpPr>
        <p:spPr>
          <a:xfrm>
            <a:off x="457200" y="1600200"/>
            <a:ext cx="4343400" cy="4984750"/>
          </a:xfrm>
          <a:solidFill>
            <a:schemeClr val="bg1"/>
          </a:solidFill>
          <a:ln>
            <a:solidFill>
              <a:schemeClr val="accent1"/>
            </a:solidFill>
          </a:ln>
        </p:spPr>
        <p:txBody>
          <a:bodyPr>
            <a:noAutofit/>
          </a:bodyPr>
          <a:lstStyle/>
          <a:p>
            <a:r>
              <a:rPr lang="en-US" sz="2400" dirty="0">
                <a:latin typeface="Times New Roman" panose="02020603050405020304" pitchFamily="18" charset="0"/>
                <a:cs typeface="Times New Roman" panose="02020603050405020304" pitchFamily="18" charset="0"/>
              </a:rPr>
              <a:t>War in the North 1776-1777</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Setbacks in America’s fight for Independence</a:t>
            </a:r>
          </a:p>
          <a:p>
            <a:pPr marL="342900" indent="-342900">
              <a:buFont typeface="Arial" panose="020B0604020202020204" pitchFamily="34" charset="0"/>
              <a:buChar char="•"/>
            </a:pPr>
            <a:r>
              <a:rPr lang="en-US" sz="2400" b="1" i="1" dirty="0">
                <a:solidFill>
                  <a:srgbClr val="FF0000"/>
                </a:solidFill>
                <a:latin typeface="Times New Roman" panose="02020603050405020304" pitchFamily="18" charset="0"/>
                <a:cs typeface="Times New Roman" panose="02020603050405020304" pitchFamily="18" charset="0"/>
              </a:rPr>
              <a:t>Articles of Confederation </a:t>
            </a:r>
            <a:r>
              <a:rPr lang="en-US" sz="2400" dirty="0">
                <a:latin typeface="Times New Roman" panose="02020603050405020304" pitchFamily="18" charset="0"/>
                <a:cs typeface="Times New Roman" panose="02020603050405020304" pitchFamily="18" charset="0"/>
              </a:rPr>
              <a:t>adopted</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Marquis de Lafayette  </a:t>
            </a:r>
          </a:p>
          <a:p>
            <a:pPr marL="342900" indent="-3429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Battle of Saratoga victory </a:t>
            </a:r>
            <a:r>
              <a:rPr lang="en-US" sz="2400" dirty="0">
                <a:latin typeface="Times New Roman" panose="02020603050405020304" pitchFamily="18" charset="0"/>
                <a:cs typeface="Times New Roman" panose="02020603050405020304" pitchFamily="18" charset="0"/>
              </a:rPr>
              <a:t>(</a:t>
            </a:r>
            <a:r>
              <a:rPr lang="en-US" sz="2400" i="1" dirty="0">
                <a:solidFill>
                  <a:srgbClr val="002060"/>
                </a:solidFill>
                <a:latin typeface="Times New Roman" panose="02020603050405020304" pitchFamily="18" charset="0"/>
                <a:cs typeface="Times New Roman" panose="02020603050405020304" pitchFamily="18" charset="0"/>
              </a:rPr>
              <a:t>France allies with America – </a:t>
            </a:r>
            <a:r>
              <a:rPr lang="en-US" sz="2400" b="1" dirty="0">
                <a:solidFill>
                  <a:srgbClr val="002060"/>
                </a:solidFill>
                <a:latin typeface="Times New Roman" panose="02020603050405020304" pitchFamily="18" charset="0"/>
                <a:cs typeface="Times New Roman" panose="02020603050405020304" pitchFamily="18" charset="0"/>
              </a:rPr>
              <a:t>FRANCO AMERMICAN ALLIANCE</a:t>
            </a:r>
            <a:r>
              <a:rPr lang="en-US"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Winter in Valley Forge</a:t>
            </a:r>
          </a:p>
        </p:txBody>
      </p:sp>
    </p:spTree>
    <p:extLst>
      <p:ext uri="{BB962C8B-B14F-4D97-AF65-F5344CB8AC3E}">
        <p14:creationId xmlns:p14="http://schemas.microsoft.com/office/powerpoint/2010/main" val="2528250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75000"/>
            </a:schemeClr>
          </a:solidFill>
        </p:spPr>
        <p:txBody>
          <a:bodyPr>
            <a:normAutofit/>
          </a:bodyPr>
          <a:lstStyle/>
          <a:p>
            <a:r>
              <a:rPr lang="en-US" sz="4000" dirty="0">
                <a:solidFill>
                  <a:schemeClr val="bg1">
                    <a:lumMod val="95000"/>
                  </a:schemeClr>
                </a:solidFill>
                <a:latin typeface="Garamond" panose="02020404030301010803" pitchFamily="18" charset="0"/>
              </a:rPr>
              <a:t>Phase III</a:t>
            </a:r>
          </a:p>
        </p:txBody>
      </p:sp>
      <p:sp>
        <p:nvSpPr>
          <p:cNvPr id="5" name="Text Placeholder 4"/>
          <p:cNvSpPr>
            <a:spLocks noGrp="1"/>
          </p:cNvSpPr>
          <p:nvPr>
            <p:ph type="body" idx="2"/>
          </p:nvPr>
        </p:nvSpPr>
        <p:spPr>
          <a:xfrm>
            <a:off x="457200" y="1755263"/>
            <a:ext cx="3657600" cy="2298700"/>
          </a:xfrm>
          <a:solidFill>
            <a:schemeClr val="bg1"/>
          </a:solidFill>
          <a:ln>
            <a:solidFill>
              <a:schemeClr val="accent1"/>
            </a:solidFill>
          </a:ln>
        </p:spPr>
        <p:txBody>
          <a:bodyPr>
            <a:normAutofit/>
          </a:bodyPr>
          <a:lstStyle/>
          <a:p>
            <a:r>
              <a:rPr lang="en-US" sz="2400" dirty="0">
                <a:latin typeface="Times New Roman" panose="02020603050405020304" pitchFamily="18" charset="0"/>
                <a:cs typeface="Times New Roman" panose="02020603050405020304" pitchFamily="18" charset="0"/>
              </a:rPr>
              <a:t>The War in the South 1778-1781</a:t>
            </a:r>
          </a:p>
          <a:p>
            <a:pPr marL="342900" indent="-342900">
              <a:buFont typeface="Arial" panose="020B0604020202020204" pitchFamily="34" charset="0"/>
              <a:buChar char="•"/>
            </a:pPr>
            <a:r>
              <a:rPr lang="en-US" sz="2400" b="1" dirty="0">
                <a:solidFill>
                  <a:srgbClr val="002060"/>
                </a:solidFill>
                <a:latin typeface="Times New Roman" panose="02020603050405020304" pitchFamily="18" charset="0"/>
                <a:cs typeface="Times New Roman" panose="02020603050405020304" pitchFamily="18" charset="0"/>
              </a:rPr>
              <a:t>Friedrich von </a:t>
            </a:r>
            <a:r>
              <a:rPr lang="en-US" sz="2400" b="1" dirty="0" err="1">
                <a:solidFill>
                  <a:srgbClr val="002060"/>
                </a:solidFill>
                <a:latin typeface="Times New Roman" panose="02020603050405020304" pitchFamily="18" charset="0"/>
                <a:cs typeface="Times New Roman" panose="02020603050405020304" pitchFamily="18" charset="0"/>
              </a:rPr>
              <a:t>Stuebben</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Yorktown victory</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67200" y="307463"/>
            <a:ext cx="4648200" cy="5194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10945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1FE-421F-0A23-E528-837B903C3B20}"/>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49D4C667-CC15-19F8-6175-4A96FF2D44D1}"/>
              </a:ext>
            </a:extLst>
          </p:cNvPr>
          <p:cNvSpPr>
            <a:spLocks noGrp="1"/>
          </p:cNvSpPr>
          <p:nvPr>
            <p:ph idx="1"/>
          </p:nvPr>
        </p:nvSpPr>
        <p:spPr>
          <a:xfrm>
            <a:off x="457200" y="1219200"/>
            <a:ext cx="8229600" cy="4906963"/>
          </a:xfrm>
          <a:solidFill>
            <a:schemeClr val="bg1"/>
          </a:solidFill>
          <a:ln>
            <a:solidFill>
              <a:schemeClr val="tx1"/>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p:txBody>
      </p:sp>
      <p:sp>
        <p:nvSpPr>
          <p:cNvPr id="5" name="Rectangle 4">
            <a:extLst>
              <a:ext uri="{FF2B5EF4-FFF2-40B4-BE49-F238E27FC236}">
                <a16:creationId xmlns:a16="http://schemas.microsoft.com/office/drawing/2014/main" id="{FF7D738F-3276-3A7B-71D2-A2B503B21F55}"/>
              </a:ext>
            </a:extLst>
          </p:cNvPr>
          <p:cNvSpPr/>
          <p:nvPr/>
        </p:nvSpPr>
        <p:spPr>
          <a:xfrm>
            <a:off x="152400" y="3012280"/>
            <a:ext cx="7924800" cy="194072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latin typeface="Times" panose="02020603050405020304" pitchFamily="18" charset="0"/>
                <a:cs typeface="Times" panose="02020603050405020304" pitchFamily="18" charset="0"/>
              </a:rPr>
              <a:t>Complete annotation of documents </a:t>
            </a:r>
          </a:p>
          <a:p>
            <a:pPr marL="457200" indent="-457200">
              <a:buAutoNum type="arabicPeriod"/>
            </a:pPr>
            <a:r>
              <a:rPr lang="en-US" sz="2400" dirty="0">
                <a:latin typeface="Times" panose="02020603050405020304" pitchFamily="18" charset="0"/>
                <a:cs typeface="Times" panose="02020603050405020304" pitchFamily="18" charset="0"/>
              </a:rPr>
              <a:t>Develop your thesis and outline </a:t>
            </a:r>
          </a:p>
          <a:p>
            <a:pPr marL="457200" indent="-457200">
              <a:buAutoNum type="arabicPeriod"/>
            </a:pPr>
            <a:r>
              <a:rPr lang="en-US" sz="2400" dirty="0">
                <a:latin typeface="Times" panose="02020603050405020304" pitchFamily="18" charset="0"/>
                <a:cs typeface="Times" panose="02020603050405020304" pitchFamily="18" charset="0"/>
              </a:rPr>
              <a:t>Cut out documents </a:t>
            </a:r>
          </a:p>
        </p:txBody>
      </p:sp>
    </p:spTree>
    <p:extLst>
      <p:ext uri="{BB962C8B-B14F-4D97-AF65-F5344CB8AC3E}">
        <p14:creationId xmlns:p14="http://schemas.microsoft.com/office/powerpoint/2010/main" val="3216726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1FE-421F-0A23-E528-837B903C3B20}"/>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49D4C667-CC15-19F8-6175-4A96FF2D44D1}"/>
              </a:ext>
            </a:extLst>
          </p:cNvPr>
          <p:cNvSpPr>
            <a:spLocks noGrp="1"/>
          </p:cNvSpPr>
          <p:nvPr>
            <p:ph idx="1"/>
          </p:nvPr>
        </p:nvSpPr>
        <p:spPr>
          <a:xfrm>
            <a:off x="457200" y="1219200"/>
            <a:ext cx="8229600" cy="4906963"/>
          </a:xfrm>
          <a:solidFill>
            <a:schemeClr val="bg1"/>
          </a:solidFill>
          <a:ln>
            <a:solidFill>
              <a:schemeClr val="tx1"/>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p:txBody>
      </p:sp>
      <p:sp>
        <p:nvSpPr>
          <p:cNvPr id="4" name="Rectangle 3">
            <a:extLst>
              <a:ext uri="{FF2B5EF4-FFF2-40B4-BE49-F238E27FC236}">
                <a16:creationId xmlns:a16="http://schemas.microsoft.com/office/drawing/2014/main" id="{79D7FEE7-2540-E8B5-99E9-187D9A3CD607}"/>
              </a:ext>
            </a:extLst>
          </p:cNvPr>
          <p:cNvSpPr/>
          <p:nvPr/>
        </p:nvSpPr>
        <p:spPr>
          <a:xfrm>
            <a:off x="341086" y="2895600"/>
            <a:ext cx="2242457" cy="5334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Category 1</a:t>
            </a:r>
          </a:p>
        </p:txBody>
      </p:sp>
      <p:sp>
        <p:nvSpPr>
          <p:cNvPr id="6" name="Rectangle 5">
            <a:extLst>
              <a:ext uri="{FF2B5EF4-FFF2-40B4-BE49-F238E27FC236}">
                <a16:creationId xmlns:a16="http://schemas.microsoft.com/office/drawing/2014/main" id="{A7BA3880-C384-D005-E731-9F452C7C40AB}"/>
              </a:ext>
            </a:extLst>
          </p:cNvPr>
          <p:cNvSpPr/>
          <p:nvPr/>
        </p:nvSpPr>
        <p:spPr>
          <a:xfrm>
            <a:off x="3352801" y="2895600"/>
            <a:ext cx="2242457" cy="5334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Category 2</a:t>
            </a:r>
          </a:p>
        </p:txBody>
      </p:sp>
      <p:sp>
        <p:nvSpPr>
          <p:cNvPr id="7" name="Rectangle 6">
            <a:extLst>
              <a:ext uri="{FF2B5EF4-FFF2-40B4-BE49-F238E27FC236}">
                <a16:creationId xmlns:a16="http://schemas.microsoft.com/office/drawing/2014/main" id="{213F41E2-CE5D-AFA8-90F4-32F5F0D5CDC0}"/>
              </a:ext>
            </a:extLst>
          </p:cNvPr>
          <p:cNvSpPr/>
          <p:nvPr/>
        </p:nvSpPr>
        <p:spPr>
          <a:xfrm>
            <a:off x="6553200" y="2895600"/>
            <a:ext cx="2242457" cy="5334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Category 3</a:t>
            </a:r>
          </a:p>
        </p:txBody>
      </p:sp>
      <p:sp>
        <p:nvSpPr>
          <p:cNvPr id="8" name="Rectangle 7">
            <a:extLst>
              <a:ext uri="{FF2B5EF4-FFF2-40B4-BE49-F238E27FC236}">
                <a16:creationId xmlns:a16="http://schemas.microsoft.com/office/drawing/2014/main" id="{01B14B7B-48A1-20B6-FDE4-A233B1305D6A}"/>
              </a:ext>
            </a:extLst>
          </p:cNvPr>
          <p:cNvSpPr/>
          <p:nvPr/>
        </p:nvSpPr>
        <p:spPr>
          <a:xfrm>
            <a:off x="152400" y="3650343"/>
            <a:ext cx="2705101" cy="21947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Evidence: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Rectangle 8">
            <a:extLst>
              <a:ext uri="{FF2B5EF4-FFF2-40B4-BE49-F238E27FC236}">
                <a16:creationId xmlns:a16="http://schemas.microsoft.com/office/drawing/2014/main" id="{536823A2-23F1-1E4D-7872-C07781F986DA}"/>
              </a:ext>
            </a:extLst>
          </p:cNvPr>
          <p:cNvSpPr/>
          <p:nvPr/>
        </p:nvSpPr>
        <p:spPr>
          <a:xfrm>
            <a:off x="3162301" y="3650342"/>
            <a:ext cx="2824839" cy="21947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Evidence: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0" name="Rectangle 9">
            <a:extLst>
              <a:ext uri="{FF2B5EF4-FFF2-40B4-BE49-F238E27FC236}">
                <a16:creationId xmlns:a16="http://schemas.microsoft.com/office/drawing/2014/main" id="{9BCC2EB4-AF46-9711-7E63-1BE7496AA319}"/>
              </a:ext>
            </a:extLst>
          </p:cNvPr>
          <p:cNvSpPr/>
          <p:nvPr/>
        </p:nvSpPr>
        <p:spPr>
          <a:xfrm>
            <a:off x="6324600" y="3650343"/>
            <a:ext cx="2667000" cy="21947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Evidence: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cxnSp>
        <p:nvCxnSpPr>
          <p:cNvPr id="12" name="Straight Connector 11">
            <a:extLst>
              <a:ext uri="{FF2B5EF4-FFF2-40B4-BE49-F238E27FC236}">
                <a16:creationId xmlns:a16="http://schemas.microsoft.com/office/drawing/2014/main" id="{87DFE502-9647-32A8-3CB3-8489E640F37E}"/>
              </a:ext>
            </a:extLst>
          </p:cNvPr>
          <p:cNvCxnSpPr/>
          <p:nvPr/>
        </p:nvCxnSpPr>
        <p:spPr>
          <a:xfrm>
            <a:off x="3048000" y="2895600"/>
            <a:ext cx="0" cy="310441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F6D3066-5EFD-7575-8E90-9F11D831D918}"/>
              </a:ext>
            </a:extLst>
          </p:cNvPr>
          <p:cNvCxnSpPr/>
          <p:nvPr/>
        </p:nvCxnSpPr>
        <p:spPr>
          <a:xfrm>
            <a:off x="6096000" y="2951843"/>
            <a:ext cx="0" cy="3104414"/>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76783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chemeClr val="accent1"/>
            </a:solidFill>
          </a:ln>
        </p:spPr>
        <p:txBody>
          <a:bodyPr>
            <a:normAutofit/>
          </a:bodyPr>
          <a:lstStyle/>
          <a:p>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Why did the Revolution encourage the American colonies to experiment with differing forms of government during the Critical Period?</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r>
              <a:rPr lang="en-US" sz="2000" dirty="0">
                <a:latin typeface="Times New Roman" panose="02020603050405020304" pitchFamily="18" charset="0"/>
                <a:cs typeface="Times New Roman" panose="02020603050405020304" pitchFamily="18" charset="0"/>
              </a:rPr>
              <a:t>Evaluate how ideas that inspired the revolutionary cause reflected new beliefs about politics, religion, and society that had developed during the 18</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400" b="1" dirty="0">
                <a:solidFill>
                  <a:schemeClr val="tx2"/>
                </a:solidFill>
                <a:latin typeface="Times New Roman" panose="02020603050405020304" pitchFamily="18" charset="0"/>
                <a:cs typeface="Times New Roman" panose="02020603050405020304" pitchFamily="18" charset="0"/>
              </a:rPr>
              <a:t>Cultural Questions of the Revolution </a:t>
            </a:r>
          </a:p>
          <a:p>
            <a:pPr>
              <a:spcBef>
                <a:spcPts val="0"/>
              </a:spcBef>
            </a:pPr>
            <a:r>
              <a:rPr lang="en-US" sz="2400" b="1" dirty="0">
                <a:solidFill>
                  <a:schemeClr val="tx2"/>
                </a:solidFill>
                <a:latin typeface="Times New Roman" panose="02020603050405020304" pitchFamily="18" charset="0"/>
                <a:cs typeface="Times New Roman" panose="02020603050405020304" pitchFamily="18" charset="0"/>
              </a:rPr>
              <a:t>Debating a turning point</a:t>
            </a:r>
          </a:p>
          <a:p>
            <a:pPr marL="0" indent="0">
              <a:spcBef>
                <a:spcPts val="0"/>
              </a:spcBef>
              <a:buNone/>
            </a:pPr>
            <a:endParaRPr lang="en-US" sz="2400" dirty="0">
              <a:latin typeface="Times New Roman" panose="02020603050405020304" pitchFamily="18" charset="0"/>
              <a:cs typeface="Times New Roman" panose="02020603050405020304" pitchFamily="18" charset="0"/>
            </a:endParaRP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400" b="1" dirty="0">
                <a:solidFill>
                  <a:srgbClr val="C00000"/>
                </a:solidFill>
                <a:latin typeface="Times New Roman" panose="02020603050405020304" pitchFamily="18" charset="0"/>
                <a:cs typeface="Times New Roman" panose="02020603050405020304" pitchFamily="18" charset="0"/>
              </a:rPr>
              <a:t>AOC a Decentralized Nightmare</a:t>
            </a:r>
          </a:p>
          <a:p>
            <a:pPr>
              <a:spcBef>
                <a:spcPts val="0"/>
              </a:spcBef>
            </a:pPr>
            <a:endParaRPr lang="en-US" sz="2400" dirty="0">
              <a:solidFill>
                <a:srgbClr val="C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4814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Essential Question</a:t>
            </a:r>
          </a:p>
        </p:txBody>
      </p:sp>
      <p:sp>
        <p:nvSpPr>
          <p:cNvPr id="3" name="Content Placeholder 2"/>
          <p:cNvSpPr>
            <a:spLocks noGrp="1"/>
          </p:cNvSpPr>
          <p:nvPr>
            <p:ph idx="1"/>
          </p:nvPr>
        </p:nvSpPr>
        <p:spPr>
          <a:xfrm>
            <a:off x="457200" y="1143000"/>
            <a:ext cx="8229600" cy="4983163"/>
          </a:xfrm>
          <a:solidFill>
            <a:schemeClr val="bg1"/>
          </a:solidFill>
          <a:ln>
            <a:solidFill>
              <a:srgbClr val="002060"/>
            </a:solidFill>
          </a:ln>
        </p:spPr>
        <p:txBody>
          <a:bodyPr>
            <a:normAutofit/>
          </a:bodyPr>
          <a:lstStyle/>
          <a:p>
            <a:pPr marL="0" indent="0">
              <a:buNone/>
            </a:pPr>
            <a:r>
              <a:rPr lang="en-US" sz="2400" b="1" dirty="0">
                <a:solidFill>
                  <a:schemeClr val="tx2"/>
                </a:solidFill>
                <a:latin typeface="Times New Roman" panose="02020603050405020304" pitchFamily="18" charset="0"/>
                <a:cs typeface="Times New Roman" panose="02020603050405020304" pitchFamily="18" charset="0"/>
              </a:rPr>
              <a:t>Essential Question: </a:t>
            </a:r>
            <a:r>
              <a:rPr lang="en-US" sz="24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4" name="Picture 2" descr="Gadsden flag - Wikipedia">
            <a:extLst>
              <a:ext uri="{FF2B5EF4-FFF2-40B4-BE49-F238E27FC236}">
                <a16:creationId xmlns:a16="http://schemas.microsoft.com/office/drawing/2014/main" id="{EFCAD00A-F146-002F-0894-93FBDA329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62200"/>
            <a:ext cx="6096000" cy="3024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4F846A-2083-DD8D-2DB3-4B2FDCFBB362}"/>
              </a:ext>
            </a:extLst>
          </p:cNvPr>
          <p:cNvSpPr/>
          <p:nvPr/>
        </p:nvSpPr>
        <p:spPr>
          <a:xfrm>
            <a:off x="2514600" y="5182360"/>
            <a:ext cx="5410200" cy="6096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Gadsden Flag 1775</a:t>
            </a:r>
          </a:p>
        </p:txBody>
      </p:sp>
    </p:spTree>
    <p:extLst>
      <p:ext uri="{BB962C8B-B14F-4D97-AF65-F5344CB8AC3E}">
        <p14:creationId xmlns:p14="http://schemas.microsoft.com/office/powerpoint/2010/main" val="2732244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8E11-4EAC-92F7-08FD-CCD7DCB21781}"/>
              </a:ext>
            </a:extLst>
          </p:cNvPr>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Remember the LADIES!</a:t>
            </a:r>
          </a:p>
        </p:txBody>
      </p:sp>
      <p:sp>
        <p:nvSpPr>
          <p:cNvPr id="3" name="Content Placeholder 2">
            <a:extLst>
              <a:ext uri="{FF2B5EF4-FFF2-40B4-BE49-F238E27FC236}">
                <a16:creationId xmlns:a16="http://schemas.microsoft.com/office/drawing/2014/main" id="{77F5D8F6-B1F4-9C77-4A15-4B79E2878973}"/>
              </a:ext>
            </a:extLst>
          </p:cNvPr>
          <p:cNvSpPr>
            <a:spLocks noGrp="1"/>
          </p:cNvSpPr>
          <p:nvPr>
            <p:ph idx="1"/>
          </p:nvPr>
        </p:nvSpPr>
        <p:spPr>
          <a:xfrm>
            <a:off x="457200" y="1219200"/>
            <a:ext cx="8229600" cy="49069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Ladies actively participants in the American Revolution </a:t>
            </a:r>
          </a:p>
        </p:txBody>
      </p:sp>
      <p:sp>
        <p:nvSpPr>
          <p:cNvPr id="4" name="Rectangle 3">
            <a:extLst>
              <a:ext uri="{FF2B5EF4-FFF2-40B4-BE49-F238E27FC236}">
                <a16:creationId xmlns:a16="http://schemas.microsoft.com/office/drawing/2014/main" id="{D36A2010-4166-25A4-1AD2-F5FC5F28A0F2}"/>
              </a:ext>
            </a:extLst>
          </p:cNvPr>
          <p:cNvSpPr/>
          <p:nvPr/>
        </p:nvSpPr>
        <p:spPr>
          <a:xfrm>
            <a:off x="609600" y="1752600"/>
            <a:ext cx="5029200" cy="1524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Daughters of the Revolution</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Home Spun Movement </a:t>
            </a:r>
            <a:r>
              <a:rPr lang="en-US" sz="2400" dirty="0">
                <a:latin typeface="Times" panose="02020603050405020304" pitchFamily="18" charset="0"/>
                <a:cs typeface="Times" panose="02020603050405020304" pitchFamily="18" charset="0"/>
              </a:rPr>
              <a:t>(</a:t>
            </a:r>
            <a:r>
              <a:rPr lang="en-US" sz="2400" i="1" dirty="0">
                <a:latin typeface="Times" panose="02020603050405020304" pitchFamily="18" charset="0"/>
                <a:cs typeface="Times" panose="02020603050405020304" pitchFamily="18" charset="0"/>
              </a:rPr>
              <a:t>Boycott</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Served in the military (</a:t>
            </a:r>
            <a:r>
              <a:rPr lang="en-US" sz="2400" i="1" dirty="0">
                <a:solidFill>
                  <a:srgbClr val="FFFF00"/>
                </a:solidFill>
                <a:latin typeface="Times" panose="02020603050405020304" pitchFamily="18" charset="0"/>
                <a:cs typeface="Times" panose="02020603050405020304" pitchFamily="18" charset="0"/>
              </a:rPr>
              <a:t>Molly McCauley &amp; Deborah Sampson</a:t>
            </a:r>
            <a:r>
              <a:rPr lang="en-US" sz="2400" dirty="0">
                <a:latin typeface="Times" panose="02020603050405020304" pitchFamily="18" charset="0"/>
                <a:cs typeface="Times" panose="02020603050405020304" pitchFamily="18" charset="0"/>
              </a:rPr>
              <a:t>)</a:t>
            </a:r>
          </a:p>
        </p:txBody>
      </p:sp>
      <p:pic>
        <p:nvPicPr>
          <p:cNvPr id="1026" name="Picture 2" descr="HONORING MOLLY PITCHER ...">
            <a:extLst>
              <a:ext uri="{FF2B5EF4-FFF2-40B4-BE49-F238E27FC236}">
                <a16:creationId xmlns:a16="http://schemas.microsoft.com/office/drawing/2014/main" id="{F7A6CF64-54F6-1479-793E-D31D6D7F7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58169"/>
            <a:ext cx="3352800" cy="1895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0C5BC-E1D0-FB75-406C-051ACB4A3858}"/>
              </a:ext>
            </a:extLst>
          </p:cNvPr>
          <p:cNvSpPr/>
          <p:nvPr/>
        </p:nvSpPr>
        <p:spPr>
          <a:xfrm>
            <a:off x="762000" y="3672681"/>
            <a:ext cx="7315200" cy="134223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“I desire you would remember the ladies and be more generous and favorable to them than your ancestors”</a:t>
            </a:r>
          </a:p>
          <a:p>
            <a:pPr marL="342900" indent="-342900">
              <a:buFont typeface="Arial" panose="020B0604020202020204" pitchFamily="34" charset="0"/>
              <a:buChar char="•"/>
            </a:pPr>
            <a:r>
              <a:rPr lang="en-US" sz="2400" b="1" i="1" dirty="0">
                <a:solidFill>
                  <a:schemeClr val="tx1"/>
                </a:solidFill>
                <a:latin typeface="Times" panose="02020603050405020304" pitchFamily="18" charset="0"/>
                <a:cs typeface="Times" panose="02020603050405020304" pitchFamily="18" charset="0"/>
              </a:rPr>
              <a:t>Abigail Adams </a:t>
            </a:r>
          </a:p>
        </p:txBody>
      </p:sp>
      <p:sp>
        <p:nvSpPr>
          <p:cNvPr id="7" name="Rectangle 6">
            <a:extLst>
              <a:ext uri="{FF2B5EF4-FFF2-40B4-BE49-F238E27FC236}">
                <a16:creationId xmlns:a16="http://schemas.microsoft.com/office/drawing/2014/main" id="{D569C7E8-C459-63DB-2F2F-309273F29174}"/>
              </a:ext>
            </a:extLst>
          </p:cNvPr>
          <p:cNvSpPr/>
          <p:nvPr/>
        </p:nvSpPr>
        <p:spPr>
          <a:xfrm>
            <a:off x="3200400" y="4572000"/>
            <a:ext cx="5791200" cy="13422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Republican Motherhood</a:t>
            </a:r>
            <a:r>
              <a:rPr lang="en-US" sz="2400" dirty="0">
                <a:latin typeface="Times" panose="02020603050405020304" pitchFamily="18" charset="0"/>
                <a:cs typeface="Times" panose="02020603050405020304" pitchFamily="18" charset="0"/>
              </a:rPr>
              <a:t>: educating women so they could teach children the values of a new republic </a:t>
            </a:r>
          </a:p>
        </p:txBody>
      </p:sp>
    </p:spTree>
    <p:extLst>
      <p:ext uri="{BB962C8B-B14F-4D97-AF65-F5344CB8AC3E}">
        <p14:creationId xmlns:p14="http://schemas.microsoft.com/office/powerpoint/2010/main" val="4081757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8E11-4EAC-92F7-08FD-CCD7DCB21781}"/>
              </a:ext>
            </a:extLst>
          </p:cNvPr>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Equality = Revolutionary Values </a:t>
            </a:r>
          </a:p>
        </p:txBody>
      </p:sp>
      <p:sp>
        <p:nvSpPr>
          <p:cNvPr id="3" name="Content Placeholder 2">
            <a:extLst>
              <a:ext uri="{FF2B5EF4-FFF2-40B4-BE49-F238E27FC236}">
                <a16:creationId xmlns:a16="http://schemas.microsoft.com/office/drawing/2014/main" id="{77F5D8F6-B1F4-9C77-4A15-4B79E2878973}"/>
              </a:ext>
            </a:extLst>
          </p:cNvPr>
          <p:cNvSpPr>
            <a:spLocks noGrp="1"/>
          </p:cNvSpPr>
          <p:nvPr>
            <p:ph idx="1"/>
          </p:nvPr>
        </p:nvSpPr>
        <p:spPr>
          <a:xfrm>
            <a:off x="152400" y="1219200"/>
            <a:ext cx="8534400" cy="49069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“We hold these truths to be self-evident, that all men are created equal”</a:t>
            </a:r>
          </a:p>
          <a:p>
            <a:pPr marL="0" indent="0">
              <a:buNone/>
            </a:pPr>
            <a:r>
              <a:rPr lang="en-US" sz="2400" dirty="0">
                <a:latin typeface="Times" panose="02020603050405020304" pitchFamily="18" charset="0"/>
                <a:cs typeface="Times" panose="02020603050405020304" pitchFamily="18" charset="0"/>
              </a:rPr>
              <a:t>	- </a:t>
            </a:r>
            <a:r>
              <a:rPr lang="en-US" sz="2400" b="1" i="1" dirty="0">
                <a:latin typeface="Times" panose="02020603050405020304" pitchFamily="18" charset="0"/>
                <a:cs typeface="Times" panose="02020603050405020304" pitchFamily="18" charset="0"/>
              </a:rPr>
              <a:t>Declaration of Independence</a:t>
            </a:r>
          </a:p>
        </p:txBody>
      </p:sp>
      <p:cxnSp>
        <p:nvCxnSpPr>
          <p:cNvPr id="8" name="Straight Connector 7">
            <a:extLst>
              <a:ext uri="{FF2B5EF4-FFF2-40B4-BE49-F238E27FC236}">
                <a16:creationId xmlns:a16="http://schemas.microsoft.com/office/drawing/2014/main" id="{EA2F5F00-103B-6746-648E-379375EE2AB8}"/>
              </a:ext>
            </a:extLst>
          </p:cNvPr>
          <p:cNvCxnSpPr>
            <a:cxnSpLocks/>
          </p:cNvCxnSpPr>
          <p:nvPr/>
        </p:nvCxnSpPr>
        <p:spPr>
          <a:xfrm flipH="1">
            <a:off x="3124200" y="419100"/>
            <a:ext cx="228600" cy="457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1DE27FD-14E0-829D-1C25-7622ED7F9209}"/>
              </a:ext>
            </a:extLst>
          </p:cNvPr>
          <p:cNvSpPr/>
          <p:nvPr/>
        </p:nvSpPr>
        <p:spPr>
          <a:xfrm>
            <a:off x="457200" y="2514600"/>
            <a:ext cx="8458200" cy="18288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Slave population of the colonies = 21.5% population</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Dunmore’s Proclamation 1775</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Confederation Congress bans slave trade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Northern States end slavery</a:t>
            </a:r>
          </a:p>
        </p:txBody>
      </p:sp>
      <p:pic>
        <p:nvPicPr>
          <p:cNvPr id="2050" name="Picture 2" descr="Black Loyalist in Colonial America, a story - African American Registry">
            <a:extLst>
              <a:ext uri="{FF2B5EF4-FFF2-40B4-BE49-F238E27FC236}">
                <a16:creationId xmlns:a16="http://schemas.microsoft.com/office/drawing/2014/main" id="{A50A4A02-86F5-0043-1FBE-DBDAF8961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213" y="3152775"/>
            <a:ext cx="183832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black and slave ...">
            <a:extLst>
              <a:ext uri="{FF2B5EF4-FFF2-40B4-BE49-F238E27FC236}">
                <a16:creationId xmlns:a16="http://schemas.microsoft.com/office/drawing/2014/main" id="{70C8302E-F915-BE28-2D2F-85F968C5F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98295"/>
            <a:ext cx="5281613" cy="228350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76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1FE-421F-0A23-E528-837B903C3B20}"/>
              </a:ext>
            </a:extLst>
          </p:cNvPr>
          <p:cNvSpPr>
            <a:spLocks noGrp="1"/>
          </p:cNvSpPr>
          <p:nvPr>
            <p:ph type="title"/>
          </p:nvPr>
        </p:nvSpPr>
        <p:spPr>
          <a:xfrm>
            <a:off x="457200" y="274638"/>
            <a:ext cx="8229600" cy="6397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Garamond" panose="02020404030301010803" pitchFamily="18" charset="0"/>
              </a:rPr>
              <a:t>DBQ Poster </a:t>
            </a:r>
          </a:p>
        </p:txBody>
      </p:sp>
      <p:sp>
        <p:nvSpPr>
          <p:cNvPr id="3" name="Content Placeholder 2">
            <a:extLst>
              <a:ext uri="{FF2B5EF4-FFF2-40B4-BE49-F238E27FC236}">
                <a16:creationId xmlns:a16="http://schemas.microsoft.com/office/drawing/2014/main" id="{49D4C667-CC15-19F8-6175-4A96FF2D44D1}"/>
              </a:ext>
            </a:extLst>
          </p:cNvPr>
          <p:cNvSpPr>
            <a:spLocks noGrp="1"/>
          </p:cNvSpPr>
          <p:nvPr>
            <p:ph idx="1"/>
          </p:nvPr>
        </p:nvSpPr>
        <p:spPr>
          <a:xfrm>
            <a:off x="457200" y="1219200"/>
            <a:ext cx="8229600" cy="4906963"/>
          </a:xfrm>
          <a:solidFill>
            <a:schemeClr val="bg1"/>
          </a:solidFill>
          <a:ln>
            <a:solidFill>
              <a:schemeClr val="tx1"/>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p:txBody>
      </p:sp>
      <p:sp>
        <p:nvSpPr>
          <p:cNvPr id="4" name="Rectangle 3">
            <a:extLst>
              <a:ext uri="{FF2B5EF4-FFF2-40B4-BE49-F238E27FC236}">
                <a16:creationId xmlns:a16="http://schemas.microsoft.com/office/drawing/2014/main" id="{79D7FEE7-2540-E8B5-99E9-187D9A3CD607}"/>
              </a:ext>
            </a:extLst>
          </p:cNvPr>
          <p:cNvSpPr/>
          <p:nvPr/>
        </p:nvSpPr>
        <p:spPr>
          <a:xfrm>
            <a:off x="341086" y="2895600"/>
            <a:ext cx="2242457" cy="5334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Category 1</a:t>
            </a:r>
          </a:p>
        </p:txBody>
      </p:sp>
      <p:sp>
        <p:nvSpPr>
          <p:cNvPr id="6" name="Rectangle 5">
            <a:extLst>
              <a:ext uri="{FF2B5EF4-FFF2-40B4-BE49-F238E27FC236}">
                <a16:creationId xmlns:a16="http://schemas.microsoft.com/office/drawing/2014/main" id="{A7BA3880-C384-D005-E731-9F452C7C40AB}"/>
              </a:ext>
            </a:extLst>
          </p:cNvPr>
          <p:cNvSpPr/>
          <p:nvPr/>
        </p:nvSpPr>
        <p:spPr>
          <a:xfrm>
            <a:off x="3352801" y="2895600"/>
            <a:ext cx="2242457" cy="5334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Category 2</a:t>
            </a:r>
          </a:p>
        </p:txBody>
      </p:sp>
      <p:sp>
        <p:nvSpPr>
          <p:cNvPr id="7" name="Rectangle 6">
            <a:extLst>
              <a:ext uri="{FF2B5EF4-FFF2-40B4-BE49-F238E27FC236}">
                <a16:creationId xmlns:a16="http://schemas.microsoft.com/office/drawing/2014/main" id="{213F41E2-CE5D-AFA8-90F4-32F5F0D5CDC0}"/>
              </a:ext>
            </a:extLst>
          </p:cNvPr>
          <p:cNvSpPr/>
          <p:nvPr/>
        </p:nvSpPr>
        <p:spPr>
          <a:xfrm>
            <a:off x="6553200" y="2895600"/>
            <a:ext cx="2242457" cy="5334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Category 3</a:t>
            </a:r>
          </a:p>
        </p:txBody>
      </p:sp>
      <p:sp>
        <p:nvSpPr>
          <p:cNvPr id="8" name="Rectangle 7">
            <a:extLst>
              <a:ext uri="{FF2B5EF4-FFF2-40B4-BE49-F238E27FC236}">
                <a16:creationId xmlns:a16="http://schemas.microsoft.com/office/drawing/2014/main" id="{01B14B7B-48A1-20B6-FDE4-A233B1305D6A}"/>
              </a:ext>
            </a:extLst>
          </p:cNvPr>
          <p:cNvSpPr/>
          <p:nvPr/>
        </p:nvSpPr>
        <p:spPr>
          <a:xfrm>
            <a:off x="152400" y="3650343"/>
            <a:ext cx="2705101" cy="21947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Evidence: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Rectangle 8">
            <a:extLst>
              <a:ext uri="{FF2B5EF4-FFF2-40B4-BE49-F238E27FC236}">
                <a16:creationId xmlns:a16="http://schemas.microsoft.com/office/drawing/2014/main" id="{536823A2-23F1-1E4D-7872-C07781F986DA}"/>
              </a:ext>
            </a:extLst>
          </p:cNvPr>
          <p:cNvSpPr/>
          <p:nvPr/>
        </p:nvSpPr>
        <p:spPr>
          <a:xfrm>
            <a:off x="3162301" y="3650342"/>
            <a:ext cx="2824839" cy="21947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Evidence: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0" name="Rectangle 9">
            <a:extLst>
              <a:ext uri="{FF2B5EF4-FFF2-40B4-BE49-F238E27FC236}">
                <a16:creationId xmlns:a16="http://schemas.microsoft.com/office/drawing/2014/main" id="{9BCC2EB4-AF46-9711-7E63-1BE7496AA319}"/>
              </a:ext>
            </a:extLst>
          </p:cNvPr>
          <p:cNvSpPr/>
          <p:nvPr/>
        </p:nvSpPr>
        <p:spPr>
          <a:xfrm>
            <a:off x="6324600" y="3650343"/>
            <a:ext cx="2667000" cy="219471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Evidence: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cxnSp>
        <p:nvCxnSpPr>
          <p:cNvPr id="12" name="Straight Connector 11">
            <a:extLst>
              <a:ext uri="{FF2B5EF4-FFF2-40B4-BE49-F238E27FC236}">
                <a16:creationId xmlns:a16="http://schemas.microsoft.com/office/drawing/2014/main" id="{87DFE502-9647-32A8-3CB3-8489E640F37E}"/>
              </a:ext>
            </a:extLst>
          </p:cNvPr>
          <p:cNvCxnSpPr/>
          <p:nvPr/>
        </p:nvCxnSpPr>
        <p:spPr>
          <a:xfrm>
            <a:off x="3048000" y="2895600"/>
            <a:ext cx="0" cy="310441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F6D3066-5EFD-7575-8E90-9F11D831D918}"/>
              </a:ext>
            </a:extLst>
          </p:cNvPr>
          <p:cNvCxnSpPr/>
          <p:nvPr/>
        </p:nvCxnSpPr>
        <p:spPr>
          <a:xfrm>
            <a:off x="6096000" y="2951843"/>
            <a:ext cx="0" cy="3104414"/>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30184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AB21-00A1-4F37-A8E5-C379C9BAD34C}"/>
              </a:ext>
            </a:extLst>
          </p:cNvPr>
          <p:cNvSpPr>
            <a:spLocks noGrp="1"/>
          </p:cNvSpPr>
          <p:nvPr>
            <p:ph type="title"/>
          </p:nvPr>
        </p:nvSpPr>
        <p:spPr>
          <a:xfrm>
            <a:off x="457200" y="274638"/>
            <a:ext cx="8229600" cy="8683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Thesis Challenge</a:t>
            </a:r>
          </a:p>
        </p:txBody>
      </p:sp>
      <p:sp>
        <p:nvSpPr>
          <p:cNvPr id="6" name="Rectangle 5">
            <a:extLst>
              <a:ext uri="{FF2B5EF4-FFF2-40B4-BE49-F238E27FC236}">
                <a16:creationId xmlns:a16="http://schemas.microsoft.com/office/drawing/2014/main" id="{C57DF20E-59A4-48BA-A652-99AFEE115AD6}"/>
              </a:ext>
            </a:extLst>
          </p:cNvPr>
          <p:cNvSpPr/>
          <p:nvPr/>
        </p:nvSpPr>
        <p:spPr>
          <a:xfrm>
            <a:off x="381000" y="4292756"/>
            <a:ext cx="8382000" cy="1574643"/>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cs typeface="Times New Roman" panose="02020603050405020304" pitchFamily="18" charset="0"/>
            </a:endParaRPr>
          </a:p>
          <a:p>
            <a:pPr marL="0" indent="0">
              <a:buNone/>
            </a:pPr>
            <a:r>
              <a:rPr lang="en-US" sz="2400" dirty="0">
                <a:latin typeface="Times" pitchFamily="2" charset="0"/>
              </a:rPr>
              <a:t> </a:t>
            </a: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a:p>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AFE931-5FE8-9248-985C-C76F57BC5052}"/>
              </a:ext>
            </a:extLst>
          </p:cNvPr>
          <p:cNvPicPr>
            <a:picLocks noChangeAspect="1"/>
          </p:cNvPicPr>
          <p:nvPr/>
        </p:nvPicPr>
        <p:blipFill>
          <a:blip r:embed="rId2"/>
          <a:stretch>
            <a:fillRect/>
          </a:stretch>
        </p:blipFill>
        <p:spPr>
          <a:xfrm>
            <a:off x="152400" y="1328458"/>
            <a:ext cx="8610600" cy="2862542"/>
          </a:xfrm>
          <a:prstGeom prst="rect">
            <a:avLst/>
          </a:prstGeom>
        </p:spPr>
      </p:pic>
      <p:sp>
        <p:nvSpPr>
          <p:cNvPr id="8" name="Rectangle 7">
            <a:extLst>
              <a:ext uri="{FF2B5EF4-FFF2-40B4-BE49-F238E27FC236}">
                <a16:creationId xmlns:a16="http://schemas.microsoft.com/office/drawing/2014/main" id="{372C9F0F-5BB4-754E-A080-B0DBE4C70FB6}"/>
              </a:ext>
            </a:extLst>
          </p:cNvPr>
          <p:cNvSpPr/>
          <p:nvPr/>
        </p:nvSpPr>
        <p:spPr>
          <a:xfrm>
            <a:off x="399143" y="6063343"/>
            <a:ext cx="83820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Thesis formula: Although X HOWEVER, A and B THEREFORE Claim (Use your THREE boxes as your line of reasoning) </a:t>
            </a:r>
          </a:p>
        </p:txBody>
      </p:sp>
    </p:spTree>
    <p:extLst>
      <p:ext uri="{BB962C8B-B14F-4D97-AF65-F5344CB8AC3E}">
        <p14:creationId xmlns:p14="http://schemas.microsoft.com/office/powerpoint/2010/main" val="1574249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7D23-1091-3546-89B1-0716AA7AB710}"/>
              </a:ext>
            </a:extLst>
          </p:cNvPr>
          <p:cNvSpPr>
            <a:spLocks noGrp="1"/>
          </p:cNvSpPr>
          <p:nvPr>
            <p:ph type="title"/>
          </p:nvPr>
        </p:nvSpPr>
        <p:spPr>
          <a:xfrm>
            <a:off x="457200" y="274638"/>
            <a:ext cx="8229600" cy="792162"/>
          </a:xfrm>
          <a:solidFill>
            <a:schemeClr val="accent2">
              <a:lumMod val="75000"/>
            </a:schemeClr>
          </a:solidFill>
        </p:spPr>
        <p:txBody>
          <a:bodyPr/>
          <a:lstStyle/>
          <a:p>
            <a:r>
              <a:rPr lang="en-US" dirty="0">
                <a:solidFill>
                  <a:schemeClr val="bg1">
                    <a:lumMod val="75000"/>
                  </a:schemeClr>
                </a:solidFill>
                <a:latin typeface="Baskerville Old Face" panose="02020602080505020303" pitchFamily="18" charset="77"/>
              </a:rPr>
              <a:t>Thesis that </a:t>
            </a:r>
            <a:r>
              <a:rPr lang="en-US" dirty="0" err="1">
                <a:solidFill>
                  <a:schemeClr val="bg1">
                    <a:lumMod val="75000"/>
                  </a:schemeClr>
                </a:solidFill>
                <a:latin typeface="Baskerville Old Face" panose="02020602080505020303" pitchFamily="18" charset="77"/>
              </a:rPr>
              <a:t>ain’t</a:t>
            </a:r>
            <a:r>
              <a:rPr lang="en-US" dirty="0">
                <a:solidFill>
                  <a:schemeClr val="bg1">
                    <a:lumMod val="75000"/>
                  </a:schemeClr>
                </a:solidFill>
                <a:latin typeface="Baskerville Old Face" panose="02020602080505020303" pitchFamily="18" charset="77"/>
              </a:rPr>
              <a:t> feces</a:t>
            </a:r>
          </a:p>
        </p:txBody>
      </p:sp>
      <p:sp>
        <p:nvSpPr>
          <p:cNvPr id="3" name="Content Placeholder 2">
            <a:extLst>
              <a:ext uri="{FF2B5EF4-FFF2-40B4-BE49-F238E27FC236}">
                <a16:creationId xmlns:a16="http://schemas.microsoft.com/office/drawing/2014/main" id="{8A5CBBF3-42F6-9940-825E-A40DCE370991}"/>
              </a:ext>
            </a:extLst>
          </p:cNvPr>
          <p:cNvSpPr>
            <a:spLocks noGrp="1"/>
          </p:cNvSpPr>
          <p:nvPr>
            <p:ph idx="1"/>
          </p:nvPr>
        </p:nvSpPr>
        <p:spPr>
          <a:xfrm>
            <a:off x="457200" y="1219200"/>
            <a:ext cx="8229600" cy="4906963"/>
          </a:xfrm>
          <a:solidFill>
            <a:schemeClr val="bg1"/>
          </a:solidFill>
          <a:ln>
            <a:solidFill>
              <a:schemeClr val="accent1"/>
            </a:solidFill>
          </a:ln>
        </p:spPr>
        <p:txBody>
          <a:bodyPr>
            <a:normAutofit fontScale="70000" lnSpcReduction="20000"/>
          </a:bodyPr>
          <a:lstStyle/>
          <a:p>
            <a:pPr marL="0" indent="0">
              <a:buNone/>
            </a:pPr>
            <a:r>
              <a:rPr lang="en-US" sz="2400" b="1" dirty="0">
                <a:latin typeface="Times" pitchFamily="2" charset="0"/>
              </a:rPr>
              <a:t>Prompt: </a:t>
            </a:r>
            <a:r>
              <a:rPr lang="en-US" sz="2400" dirty="0">
                <a:latin typeface="Times New Roman" panose="02020603050405020304" pitchFamily="18" charset="0"/>
                <a:cs typeface="Times New Roman" panose="02020603050405020304" pitchFamily="18" charset="0"/>
              </a:rPr>
              <a:t>Analyze the effect of the French and Indian War and its aftermath on the relationship between Great Britain and the British colonies. Confine your response to the period from 1754 to 1776. </a:t>
            </a:r>
          </a:p>
          <a:p>
            <a:pPr marL="0" indent="0">
              <a:buNone/>
            </a:pPr>
            <a:r>
              <a:rPr lang="en-US" sz="2400" b="1" dirty="0">
                <a:latin typeface="Times" pitchFamily="2" charset="0"/>
              </a:rPr>
              <a:t>THREE RULES:</a:t>
            </a:r>
          </a:p>
          <a:p>
            <a:pPr marL="457200" indent="-457200">
              <a:buAutoNum type="alphaUcPeriod"/>
            </a:pPr>
            <a:r>
              <a:rPr lang="en-US" sz="2400" dirty="0">
                <a:latin typeface="Times" pitchFamily="2" charset="0"/>
              </a:rPr>
              <a:t>Thesis must respond to the prompt</a:t>
            </a:r>
          </a:p>
          <a:p>
            <a:pPr marL="457200" indent="-457200">
              <a:buAutoNum type="alphaUcPeriod"/>
            </a:pPr>
            <a:r>
              <a:rPr lang="en-US" sz="2400" dirty="0">
                <a:latin typeface="Times" pitchFamily="2" charset="0"/>
              </a:rPr>
              <a:t>Cannot re-state the prompt – example: </a:t>
            </a:r>
            <a:r>
              <a:rPr lang="en-US" sz="2400" i="1" dirty="0">
                <a:solidFill>
                  <a:srgbClr val="C00000"/>
                </a:solidFill>
                <a:latin typeface="Times" pitchFamily="2" charset="0"/>
              </a:rPr>
              <a:t>The French &amp; Indian War and its aftermath had a big impact on the relationship between Great Britain and the British colonies</a:t>
            </a:r>
          </a:p>
          <a:p>
            <a:pPr marL="457200" indent="-457200">
              <a:buAutoNum type="alphaUcPeriod"/>
            </a:pPr>
            <a:r>
              <a:rPr lang="en-US" sz="2400" dirty="0">
                <a:latin typeface="Times" pitchFamily="2" charset="0"/>
              </a:rPr>
              <a:t>Must have a line of reasoning – layout how you will argue your point</a:t>
            </a:r>
          </a:p>
          <a:p>
            <a:pPr marL="0" indent="0">
              <a:buNone/>
            </a:pPr>
            <a:endParaRPr lang="en-US" sz="2400" dirty="0">
              <a:latin typeface="Times" pitchFamily="2" charset="0"/>
            </a:endParaRPr>
          </a:p>
          <a:p>
            <a:pPr marL="0" indent="0">
              <a:buNone/>
            </a:pPr>
            <a:r>
              <a:rPr lang="en-US" sz="2400" b="1" dirty="0">
                <a:latin typeface="Times" pitchFamily="2" charset="0"/>
              </a:rPr>
              <a:t>Formula for thesis writing: X. However, A and B. Therefore, Y.</a:t>
            </a:r>
            <a:endParaRPr lang="en-US" b="1" dirty="0"/>
          </a:p>
          <a:p>
            <a:r>
              <a:rPr lang="en-US" sz="2400" b="1" dirty="0">
                <a:solidFill>
                  <a:srgbClr val="C00000"/>
                </a:solidFill>
                <a:latin typeface="Times" pitchFamily="2" charset="0"/>
              </a:rPr>
              <a:t>X = </a:t>
            </a:r>
            <a:r>
              <a:rPr lang="en-US" sz="2400" dirty="0">
                <a:latin typeface="Times" pitchFamily="2" charset="0"/>
              </a:rPr>
              <a:t>represents the strongest point against your argument. We call this the counter-argument </a:t>
            </a:r>
          </a:p>
          <a:p>
            <a:r>
              <a:rPr lang="en-US" sz="2400" b="1" dirty="0">
                <a:solidFill>
                  <a:srgbClr val="C00000"/>
                </a:solidFill>
                <a:latin typeface="Times" pitchFamily="2" charset="0"/>
              </a:rPr>
              <a:t>A and B = </a:t>
            </a:r>
            <a:r>
              <a:rPr lang="en-US" sz="2400" dirty="0">
                <a:latin typeface="Times" pitchFamily="2" charset="0"/>
              </a:rPr>
              <a:t>represent the two strongest points for your argument. We call these your organization categories.</a:t>
            </a:r>
          </a:p>
          <a:p>
            <a:r>
              <a:rPr lang="en-US" sz="2400" b="1" dirty="0">
                <a:solidFill>
                  <a:srgbClr val="C00000"/>
                </a:solidFill>
                <a:latin typeface="Times" pitchFamily="2" charset="0"/>
              </a:rPr>
              <a:t>Y = </a:t>
            </a:r>
            <a:r>
              <a:rPr lang="en-US" sz="2600" dirty="0">
                <a:latin typeface="Times" pitchFamily="2" charset="0"/>
              </a:rPr>
              <a:t>represents the position you will be taking – in other words, your stand on the prompt. (your claim that responds to the prompt)</a:t>
            </a:r>
            <a:br>
              <a:rPr lang="en-US" dirty="0"/>
            </a:br>
            <a:br>
              <a:rPr lang="en-US" sz="2400" dirty="0">
                <a:latin typeface="Times" pitchFamily="2" charset="0"/>
              </a:rPr>
            </a:br>
            <a:endParaRPr lang="en-US" sz="2400" dirty="0">
              <a:latin typeface="Times" pitchFamily="2" charset="0"/>
            </a:endParaRPr>
          </a:p>
          <a:p>
            <a:endParaRPr lang="en-US" sz="2400" dirty="0">
              <a:latin typeface="Times" pitchFamily="2" charset="0"/>
            </a:endParaRPr>
          </a:p>
          <a:p>
            <a:endParaRPr lang="en-US" sz="2400" dirty="0"/>
          </a:p>
          <a:p>
            <a:pPr marL="0" indent="0">
              <a:buNone/>
            </a:pPr>
            <a:endParaRPr lang="en-US" sz="2400" dirty="0">
              <a:latin typeface="Times" pitchFamily="2" charset="0"/>
            </a:endParaRPr>
          </a:p>
        </p:txBody>
      </p:sp>
    </p:spTree>
    <p:extLst>
      <p:ext uri="{BB962C8B-B14F-4D97-AF65-F5344CB8AC3E}">
        <p14:creationId xmlns:p14="http://schemas.microsoft.com/office/powerpoint/2010/main" val="38609928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AB21-00A1-4F37-A8E5-C379C9BAD34C}"/>
              </a:ext>
            </a:extLst>
          </p:cNvPr>
          <p:cNvSpPr>
            <a:spLocks noGrp="1"/>
          </p:cNvSpPr>
          <p:nvPr>
            <p:ph type="title"/>
          </p:nvPr>
        </p:nvSpPr>
        <p:spPr>
          <a:xfrm>
            <a:off x="466271" y="148614"/>
            <a:ext cx="8229600" cy="639762"/>
          </a:xfrm>
          <a:solidFill>
            <a:schemeClr val="accent2">
              <a:lumMod val="75000"/>
            </a:schemeClr>
          </a:solidFill>
        </p:spPr>
        <p:txBody>
          <a:bodyPr>
            <a:normAutofit fontScale="90000"/>
          </a:bodyPr>
          <a:lstStyle/>
          <a:p>
            <a:r>
              <a:rPr lang="en-US" b="1" dirty="0">
                <a:solidFill>
                  <a:schemeClr val="bg1">
                    <a:lumMod val="95000"/>
                  </a:schemeClr>
                </a:solidFill>
                <a:latin typeface="Garamond" panose="02020404030301010803" pitchFamily="18" charset="0"/>
              </a:rPr>
              <a:t>Thesis Challenge</a:t>
            </a:r>
          </a:p>
        </p:txBody>
      </p:sp>
      <p:sp>
        <p:nvSpPr>
          <p:cNvPr id="6" name="Rectangle 5">
            <a:extLst>
              <a:ext uri="{FF2B5EF4-FFF2-40B4-BE49-F238E27FC236}">
                <a16:creationId xmlns:a16="http://schemas.microsoft.com/office/drawing/2014/main" id="{C57DF20E-59A4-48BA-A652-99AFEE115AD6}"/>
              </a:ext>
            </a:extLst>
          </p:cNvPr>
          <p:cNvSpPr/>
          <p:nvPr/>
        </p:nvSpPr>
        <p:spPr>
          <a:xfrm>
            <a:off x="455385" y="914400"/>
            <a:ext cx="8382000" cy="1574643"/>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cs typeface="Times New Roman" panose="02020603050405020304" pitchFamily="18" charset="0"/>
            </a:endParaRPr>
          </a:p>
          <a:p>
            <a:pPr marL="0" indent="0">
              <a:buNone/>
            </a:pPr>
            <a:r>
              <a:rPr lang="en-US" sz="2400" dirty="0">
                <a:latin typeface="Times" pitchFamily="2" charset="0"/>
              </a:rPr>
              <a:t> </a:t>
            </a: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a:t>
            </a:r>
          </a:p>
          <a:p>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72C9F0F-5BB4-754E-A080-B0DBE4C70FB6}"/>
              </a:ext>
            </a:extLst>
          </p:cNvPr>
          <p:cNvSpPr/>
          <p:nvPr/>
        </p:nvSpPr>
        <p:spPr>
          <a:xfrm>
            <a:off x="399143" y="6063343"/>
            <a:ext cx="83820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Thesis formula: Although X HOWEVER, A and B THEREFORE Claim (Use your THREE boxes as your line of reasoning) </a:t>
            </a:r>
          </a:p>
        </p:txBody>
      </p:sp>
      <p:sp>
        <p:nvSpPr>
          <p:cNvPr id="4" name="Rectangle 3">
            <a:extLst>
              <a:ext uri="{FF2B5EF4-FFF2-40B4-BE49-F238E27FC236}">
                <a16:creationId xmlns:a16="http://schemas.microsoft.com/office/drawing/2014/main" id="{BB1381C8-8D3B-0E99-6DEF-0DDCF8786991}"/>
              </a:ext>
            </a:extLst>
          </p:cNvPr>
          <p:cNvSpPr/>
          <p:nvPr/>
        </p:nvSpPr>
        <p:spPr>
          <a:xfrm>
            <a:off x="388256" y="2615067"/>
            <a:ext cx="8516257" cy="185420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chemeClr val="tx1"/>
                </a:solidFill>
                <a:latin typeface="Times" panose="02020603050405020304" pitchFamily="18" charset="0"/>
                <a:cs typeface="Times" panose="02020603050405020304" pitchFamily="18" charset="0"/>
              </a:rPr>
              <a:t>Although there was a loyalists’ movement within the colonies that rejected independence, ______________ and _______________ (claim-respond to the prompt) __________________</a:t>
            </a:r>
          </a:p>
        </p:txBody>
      </p:sp>
      <p:sp>
        <p:nvSpPr>
          <p:cNvPr id="5" name="Rectangle 4">
            <a:extLst>
              <a:ext uri="{FF2B5EF4-FFF2-40B4-BE49-F238E27FC236}">
                <a16:creationId xmlns:a16="http://schemas.microsoft.com/office/drawing/2014/main" id="{557610CD-952F-2132-B7D6-FE5158FA832A}"/>
              </a:ext>
            </a:extLst>
          </p:cNvPr>
          <p:cNvSpPr/>
          <p:nvPr/>
        </p:nvSpPr>
        <p:spPr>
          <a:xfrm>
            <a:off x="275771" y="4469268"/>
            <a:ext cx="8592457" cy="151787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Change words: </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Altered		- Adjusted			- Break</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Morphed		- Modified 			- Reversal </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Abolished		- Destroyed </a:t>
            </a:r>
          </a:p>
        </p:txBody>
      </p:sp>
    </p:spTree>
    <p:extLst>
      <p:ext uri="{BB962C8B-B14F-4D97-AF65-F5344CB8AC3E}">
        <p14:creationId xmlns:p14="http://schemas.microsoft.com/office/powerpoint/2010/main" val="1300481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7D23-1091-3546-89B1-0716AA7AB710}"/>
              </a:ext>
            </a:extLst>
          </p:cNvPr>
          <p:cNvSpPr>
            <a:spLocks noGrp="1"/>
          </p:cNvSpPr>
          <p:nvPr>
            <p:ph type="title"/>
          </p:nvPr>
        </p:nvSpPr>
        <p:spPr>
          <a:xfrm>
            <a:off x="457200" y="274638"/>
            <a:ext cx="8229600" cy="792162"/>
          </a:xfrm>
          <a:solidFill>
            <a:schemeClr val="accent2">
              <a:lumMod val="75000"/>
            </a:schemeClr>
          </a:solidFill>
        </p:spPr>
        <p:txBody>
          <a:bodyPr/>
          <a:lstStyle/>
          <a:p>
            <a:r>
              <a:rPr lang="en-US" dirty="0">
                <a:solidFill>
                  <a:schemeClr val="bg1">
                    <a:lumMod val="75000"/>
                  </a:schemeClr>
                </a:solidFill>
                <a:latin typeface="Baskerville Old Face" panose="02020602080505020303" pitchFamily="18" charset="77"/>
              </a:rPr>
              <a:t>DO I SCORE</a:t>
            </a:r>
          </a:p>
        </p:txBody>
      </p:sp>
      <p:sp>
        <p:nvSpPr>
          <p:cNvPr id="3" name="Content Placeholder 2">
            <a:extLst>
              <a:ext uri="{FF2B5EF4-FFF2-40B4-BE49-F238E27FC236}">
                <a16:creationId xmlns:a16="http://schemas.microsoft.com/office/drawing/2014/main" id="{8A5CBBF3-42F6-9940-825E-A40DCE370991}"/>
              </a:ext>
            </a:extLst>
          </p:cNvPr>
          <p:cNvSpPr>
            <a:spLocks noGrp="1"/>
          </p:cNvSpPr>
          <p:nvPr>
            <p:ph idx="1"/>
          </p:nvPr>
        </p:nvSpPr>
        <p:spPr>
          <a:xfrm>
            <a:off x="457200" y="1219200"/>
            <a:ext cx="8229600" cy="4906963"/>
          </a:xfrm>
          <a:solidFill>
            <a:schemeClr val="bg1"/>
          </a:solidFill>
          <a:ln>
            <a:solidFill>
              <a:schemeClr val="accent1"/>
            </a:solidFill>
          </a:ln>
        </p:spPr>
        <p:txBody>
          <a:bodyPr>
            <a:normAutofit/>
          </a:bodyPr>
          <a:lstStyle/>
          <a:p>
            <a:pPr marL="0" indent="0">
              <a:buNone/>
            </a:pPr>
            <a:r>
              <a:rPr lang="en-US" sz="2400" b="1" dirty="0">
                <a:latin typeface="Times" pitchFamily="2" charset="0"/>
              </a:rPr>
              <a:t>Prompt: </a:t>
            </a:r>
            <a:r>
              <a:rPr lang="en-US" sz="2400" dirty="0">
                <a:latin typeface="Times" pitchFamily="2" charset="0"/>
              </a:rPr>
              <a:t>Evaluate the extent to which debates over slavery in the period from 1830 to 1860 led the United States into the Civil War. </a:t>
            </a:r>
          </a:p>
          <a:p>
            <a:pPr marL="0" indent="0">
              <a:buNone/>
            </a:pPr>
            <a:br>
              <a:rPr lang="en-US" sz="2400" dirty="0">
                <a:latin typeface="Times" pitchFamily="2" charset="0"/>
              </a:rPr>
            </a:br>
            <a:endParaRPr lang="en-US" sz="2400" dirty="0">
              <a:latin typeface="Times" pitchFamily="2" charset="0"/>
            </a:endParaRPr>
          </a:p>
          <a:p>
            <a:endParaRPr lang="en-US" sz="2400" dirty="0">
              <a:latin typeface="Times" pitchFamily="2" charset="0"/>
            </a:endParaRPr>
          </a:p>
          <a:p>
            <a:endParaRPr lang="en-US" sz="2400" dirty="0"/>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218E88C8-63F4-B743-8E36-CBDD44601183}"/>
              </a:ext>
            </a:extLst>
          </p:cNvPr>
          <p:cNvSpPr/>
          <p:nvPr/>
        </p:nvSpPr>
        <p:spPr>
          <a:xfrm>
            <a:off x="457200" y="2209800"/>
            <a:ext cx="84582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Sample I: Slave was the main reason the Civil War happened</a:t>
            </a:r>
          </a:p>
        </p:txBody>
      </p:sp>
      <p:sp>
        <p:nvSpPr>
          <p:cNvPr id="5" name="Rectangle 4">
            <a:extLst>
              <a:ext uri="{FF2B5EF4-FFF2-40B4-BE49-F238E27FC236}">
                <a16:creationId xmlns:a16="http://schemas.microsoft.com/office/drawing/2014/main" id="{FF6EE332-5CA2-5F42-8E65-2E5FE09B047A}"/>
              </a:ext>
            </a:extLst>
          </p:cNvPr>
          <p:cNvSpPr/>
          <p:nvPr/>
        </p:nvSpPr>
        <p:spPr>
          <a:xfrm>
            <a:off x="457200" y="3253581"/>
            <a:ext cx="84582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Sample II: The debates over slavery somewhat caused the Civil War, because the North and South disagreed over it.</a:t>
            </a:r>
          </a:p>
        </p:txBody>
      </p:sp>
      <p:sp>
        <p:nvSpPr>
          <p:cNvPr id="6" name="Rectangle 5">
            <a:extLst>
              <a:ext uri="{FF2B5EF4-FFF2-40B4-BE49-F238E27FC236}">
                <a16:creationId xmlns:a16="http://schemas.microsoft.com/office/drawing/2014/main" id="{1B82E256-9DC5-AD4B-9BCD-6D96A8804A1E}"/>
              </a:ext>
            </a:extLst>
          </p:cNvPr>
          <p:cNvSpPr/>
          <p:nvPr/>
        </p:nvSpPr>
        <p:spPr>
          <a:xfrm>
            <a:off x="439615" y="4326242"/>
            <a:ext cx="8458200" cy="15411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Sample III: The rise of industrialism caused differences between northern and southern states, however arguments over free vs. slave territory and the rise of radical abolitionism were the main contributors to the Civil War in 1861.</a:t>
            </a:r>
          </a:p>
        </p:txBody>
      </p:sp>
    </p:spTree>
    <p:extLst>
      <p:ext uri="{BB962C8B-B14F-4D97-AF65-F5344CB8AC3E}">
        <p14:creationId xmlns:p14="http://schemas.microsoft.com/office/powerpoint/2010/main" val="59756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7D23-1091-3546-89B1-0716AA7AB710}"/>
              </a:ext>
            </a:extLst>
          </p:cNvPr>
          <p:cNvSpPr>
            <a:spLocks noGrp="1"/>
          </p:cNvSpPr>
          <p:nvPr>
            <p:ph type="title"/>
          </p:nvPr>
        </p:nvSpPr>
        <p:spPr>
          <a:xfrm>
            <a:off x="457200" y="274638"/>
            <a:ext cx="8229600" cy="792162"/>
          </a:xfrm>
          <a:solidFill>
            <a:schemeClr val="accent2">
              <a:lumMod val="75000"/>
            </a:schemeClr>
          </a:solidFill>
        </p:spPr>
        <p:txBody>
          <a:bodyPr/>
          <a:lstStyle/>
          <a:p>
            <a:r>
              <a:rPr lang="en-US" dirty="0">
                <a:solidFill>
                  <a:schemeClr val="bg1">
                    <a:lumMod val="75000"/>
                  </a:schemeClr>
                </a:solidFill>
                <a:latin typeface="Baskerville Old Face" panose="02020602080505020303" pitchFamily="18" charset="77"/>
              </a:rPr>
              <a:t>Thesis DISSECTION</a:t>
            </a:r>
          </a:p>
        </p:txBody>
      </p:sp>
      <p:sp>
        <p:nvSpPr>
          <p:cNvPr id="3" name="Content Placeholder 2">
            <a:extLst>
              <a:ext uri="{FF2B5EF4-FFF2-40B4-BE49-F238E27FC236}">
                <a16:creationId xmlns:a16="http://schemas.microsoft.com/office/drawing/2014/main" id="{8A5CBBF3-42F6-9940-825E-A40DCE370991}"/>
              </a:ext>
            </a:extLst>
          </p:cNvPr>
          <p:cNvSpPr>
            <a:spLocks noGrp="1"/>
          </p:cNvSpPr>
          <p:nvPr>
            <p:ph idx="1"/>
          </p:nvPr>
        </p:nvSpPr>
        <p:spPr>
          <a:xfrm>
            <a:off x="457200" y="1219200"/>
            <a:ext cx="8229600" cy="4906963"/>
          </a:xfrm>
          <a:solidFill>
            <a:schemeClr val="bg1"/>
          </a:solidFill>
          <a:ln>
            <a:solidFill>
              <a:schemeClr val="accent1"/>
            </a:solidFill>
          </a:ln>
        </p:spPr>
        <p:txBody>
          <a:bodyPr>
            <a:normAutofit/>
          </a:bodyPr>
          <a:lstStyle/>
          <a:p>
            <a:pPr marL="0" indent="0">
              <a:buNone/>
            </a:pPr>
            <a:r>
              <a:rPr lang="en-US" sz="2400" b="1" dirty="0">
                <a:latin typeface="Times" pitchFamily="2" charset="0"/>
              </a:rPr>
              <a:t>Prompt: </a:t>
            </a:r>
            <a:r>
              <a:rPr lang="en-US" sz="2400" dirty="0">
                <a:latin typeface="Times" pitchFamily="2" charset="0"/>
              </a:rPr>
              <a:t>Evaluate the extent to which debates over slavery in the period from 1830 to 1860 led the United States into the Civil War. </a:t>
            </a:r>
          </a:p>
          <a:p>
            <a:pPr marL="0" indent="0">
              <a:buNone/>
            </a:pPr>
            <a:br>
              <a:rPr lang="en-US" sz="2400" dirty="0">
                <a:latin typeface="Times" pitchFamily="2" charset="0"/>
              </a:rPr>
            </a:br>
            <a:r>
              <a:rPr lang="en-US" sz="2400" dirty="0">
                <a:solidFill>
                  <a:srgbClr val="FF0000"/>
                </a:solidFill>
                <a:latin typeface="Times" pitchFamily="2" charset="0"/>
              </a:rPr>
              <a:t>The rise of industrialism caused differences between northern and southern states </a:t>
            </a:r>
            <a:r>
              <a:rPr lang="en-US" sz="2400" b="1" dirty="0">
                <a:solidFill>
                  <a:srgbClr val="FF0000"/>
                </a:solidFill>
                <a:latin typeface="Times" pitchFamily="2" charset="0"/>
              </a:rPr>
              <a:t>(X-however – counter argument)</a:t>
            </a:r>
            <a:r>
              <a:rPr lang="en-US" sz="2400" b="1" dirty="0">
                <a:latin typeface="Times" pitchFamily="2" charset="0"/>
              </a:rPr>
              <a:t>, </a:t>
            </a:r>
            <a:r>
              <a:rPr lang="en-US" sz="2400" dirty="0">
                <a:latin typeface="Times" pitchFamily="2" charset="0"/>
              </a:rPr>
              <a:t>however </a:t>
            </a:r>
            <a:r>
              <a:rPr lang="en-US" sz="2400" b="1" dirty="0">
                <a:solidFill>
                  <a:srgbClr val="002060"/>
                </a:solidFill>
                <a:latin typeface="Times" pitchFamily="2" charset="0"/>
              </a:rPr>
              <a:t>arguments over free vs. slave territory (Category A) </a:t>
            </a:r>
            <a:r>
              <a:rPr lang="en-US" sz="2400" dirty="0">
                <a:latin typeface="Times" pitchFamily="2" charset="0"/>
              </a:rPr>
              <a:t>and </a:t>
            </a:r>
            <a:r>
              <a:rPr lang="en-US" sz="2400" b="1" dirty="0">
                <a:solidFill>
                  <a:schemeClr val="accent4">
                    <a:lumMod val="50000"/>
                  </a:schemeClr>
                </a:solidFill>
                <a:latin typeface="Times" pitchFamily="2" charset="0"/>
              </a:rPr>
              <a:t>the rise of radical abolitionism (category B) </a:t>
            </a:r>
            <a:r>
              <a:rPr lang="en-US" sz="2400" b="1" dirty="0">
                <a:solidFill>
                  <a:schemeClr val="accent3">
                    <a:lumMod val="50000"/>
                  </a:schemeClr>
                </a:solidFill>
                <a:latin typeface="Times" pitchFamily="2" charset="0"/>
              </a:rPr>
              <a:t>were </a:t>
            </a:r>
            <a:r>
              <a:rPr lang="en-US" sz="2400" b="1" u="sng" dirty="0">
                <a:solidFill>
                  <a:schemeClr val="accent3">
                    <a:lumMod val="50000"/>
                  </a:schemeClr>
                </a:solidFill>
                <a:latin typeface="Times" pitchFamily="2" charset="0"/>
              </a:rPr>
              <a:t>mainly</a:t>
            </a:r>
            <a:r>
              <a:rPr lang="en-US" sz="2400" b="1" dirty="0">
                <a:solidFill>
                  <a:schemeClr val="accent3">
                    <a:lumMod val="50000"/>
                  </a:schemeClr>
                </a:solidFill>
                <a:latin typeface="Times" pitchFamily="2" charset="0"/>
              </a:rPr>
              <a:t> (adverb modifier) the contributors to the Civil War in 1861. (Y – Claim)</a:t>
            </a:r>
          </a:p>
        </p:txBody>
      </p:sp>
    </p:spTree>
    <p:extLst>
      <p:ext uri="{BB962C8B-B14F-4D97-AF65-F5344CB8AC3E}">
        <p14:creationId xmlns:p14="http://schemas.microsoft.com/office/powerpoint/2010/main" val="19082363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Historic Contextualization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p:spPr>
        <p:txBody>
          <a:bodyPr>
            <a:normAutofit/>
          </a:bodyPr>
          <a:lstStyle/>
          <a:p>
            <a:pPr marL="0" indent="0">
              <a:buNone/>
            </a:pPr>
            <a:r>
              <a:rPr lang="en-US" sz="2400" b="1" i="1" dirty="0">
                <a:solidFill>
                  <a:srgbClr val="C00000"/>
                </a:solidFill>
                <a:latin typeface="Times" panose="02020603050405020304" pitchFamily="18" charset="0"/>
                <a:cs typeface="Times" panose="02020603050405020304" pitchFamily="18" charset="0"/>
              </a:rPr>
              <a:t>Prompt:</a:t>
            </a:r>
            <a:r>
              <a:rPr lang="en-US" sz="2400" b="1" dirty="0">
                <a:solidFill>
                  <a:srgbClr val="C0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The French and Indian War (1754-1763) impacted the relations between the American colonies and the British.  Evaluate to what extent the French and Indian War was a turning point in British colonial relations from 1754 to 1781. Historic contextualization: what was going on during the period that caused the historic event.  How did that historic event impact America, and what was its long-term effects?</a:t>
            </a:r>
          </a:p>
          <a:p>
            <a:r>
              <a:rPr lang="en-US" sz="2400" dirty="0">
                <a:latin typeface="Times" panose="02020603050405020304" pitchFamily="18" charset="0"/>
                <a:cs typeface="Times" panose="02020603050405020304" pitchFamily="18" charset="0"/>
              </a:rPr>
              <a:t>Remember your historic contextualization needs to connect to the ideas of setting up core values of American political culture  </a:t>
            </a:r>
          </a:p>
          <a:p>
            <a:endParaRPr lang="en-US" sz="2400" dirty="0">
              <a:latin typeface="Times"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F2EE11F5-1F26-443B-9E2B-644854039D74}"/>
              </a:ext>
            </a:extLst>
          </p:cNvPr>
          <p:cNvSpPr/>
          <p:nvPr/>
        </p:nvSpPr>
        <p:spPr>
          <a:xfrm>
            <a:off x="304800" y="4373562"/>
            <a:ext cx="8534400" cy="2209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b="1" dirty="0">
                <a:latin typeface="Times" panose="02020603050405020304" pitchFamily="18" charset="0"/>
                <a:cs typeface="Times" panose="02020603050405020304" pitchFamily="18" charset="0"/>
              </a:rPr>
              <a:t>Explain what caused French and Indian War to start happen before 1754?</a:t>
            </a:r>
          </a:p>
          <a:p>
            <a:pPr marL="342900" indent="-342900">
              <a:buFont typeface="+mj-lt"/>
              <a:buAutoNum type="arabicPeriod"/>
            </a:pPr>
            <a:r>
              <a:rPr lang="en-US" sz="2400" b="1" dirty="0">
                <a:latin typeface="Times" panose="02020603050405020304" pitchFamily="18" charset="0"/>
                <a:cs typeface="Times" panose="02020603050405020304" pitchFamily="18" charset="0"/>
              </a:rPr>
              <a:t>How did French &amp; Indian War influence the development of the of the relationship between Britain and the colonies?</a:t>
            </a:r>
          </a:p>
          <a:p>
            <a:pPr marL="342900" indent="-342900">
              <a:buFont typeface="+mj-lt"/>
              <a:buAutoNum type="arabicPeriod"/>
            </a:pPr>
            <a:r>
              <a:rPr lang="en-US" sz="2400" b="1" dirty="0">
                <a:latin typeface="Times" panose="02020603050405020304" pitchFamily="18" charset="0"/>
                <a:cs typeface="Times" panose="02020603050405020304" pitchFamily="18" charset="0"/>
              </a:rPr>
              <a:t>How did French &amp; Indian War change the America after 1781?</a:t>
            </a:r>
          </a:p>
        </p:txBody>
      </p:sp>
    </p:spTree>
    <p:extLst>
      <p:ext uri="{BB962C8B-B14F-4D97-AF65-F5344CB8AC3E}">
        <p14:creationId xmlns:p14="http://schemas.microsoft.com/office/powerpoint/2010/main" val="54520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Historic Contextualization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p:spPr>
        <p:txBody>
          <a:bodyPr>
            <a:normAutofit/>
          </a:bodyPr>
          <a:lstStyle/>
          <a:p>
            <a:pPr marL="342900" lvl="0" indent="-342900" algn="l" rtl="0">
              <a:lnSpc>
                <a:spcPct val="100000"/>
              </a:lnSpc>
              <a:spcBef>
                <a:spcPts val="0"/>
              </a:spcBef>
              <a:spcAft>
                <a:spcPts val="0"/>
              </a:spcAft>
              <a:buClr>
                <a:schemeClr val="dk1"/>
              </a:buClr>
              <a:buSzPts val="3200"/>
              <a:buFont typeface="Comic Sans MS"/>
              <a:buChar char="•"/>
            </a:pPr>
            <a:r>
              <a:rPr lang="en-US" sz="2800" dirty="0">
                <a:latin typeface="Times" panose="02020603050405020304" pitchFamily="18" charset="0"/>
                <a:cs typeface="Times" panose="02020603050405020304" pitchFamily="18" charset="0"/>
              </a:rPr>
              <a:t>Big picture/zoom OUT</a:t>
            </a:r>
          </a:p>
          <a:p>
            <a:pPr marL="342900" lvl="0" indent="-342900" algn="l" rtl="0">
              <a:lnSpc>
                <a:spcPct val="100000"/>
              </a:lnSpc>
              <a:spcBef>
                <a:spcPts val="640"/>
              </a:spcBef>
              <a:spcAft>
                <a:spcPts val="0"/>
              </a:spcAft>
              <a:buClr>
                <a:schemeClr val="dk1"/>
              </a:buClr>
              <a:buSzPts val="3200"/>
              <a:buFont typeface="Comic Sans MS"/>
              <a:buChar char="•"/>
            </a:pPr>
            <a:r>
              <a:rPr lang="en-US" sz="2800" dirty="0">
                <a:latin typeface="Times" panose="02020603050405020304" pitchFamily="18" charset="0"/>
                <a:cs typeface="Times" panose="02020603050405020304" pitchFamily="18" charset="0"/>
              </a:rPr>
              <a:t>1-2 facts that explain HOW and WHY the picture connects to the question</a:t>
            </a:r>
          </a:p>
          <a:p>
            <a:pPr marL="342900" lvl="0" indent="-342900" algn="l" rtl="0">
              <a:lnSpc>
                <a:spcPct val="100000"/>
              </a:lnSpc>
              <a:spcBef>
                <a:spcPts val="640"/>
              </a:spcBef>
              <a:spcAft>
                <a:spcPts val="0"/>
              </a:spcAft>
              <a:buClr>
                <a:schemeClr val="dk1"/>
              </a:buClr>
              <a:buSzPts val="3200"/>
              <a:buFont typeface="Comic Sans MS"/>
              <a:buChar char="•"/>
            </a:pPr>
            <a:r>
              <a:rPr lang="en-US" sz="2800" dirty="0">
                <a:latin typeface="Times" panose="02020603050405020304" pitchFamily="18" charset="0"/>
                <a:cs typeface="Times" panose="02020603050405020304" pitchFamily="18" charset="0"/>
              </a:rPr>
              <a:t>Statements, not an argument here</a:t>
            </a:r>
          </a:p>
          <a:p>
            <a:pPr marL="342900" lvl="0" indent="-342900" algn="l" rtl="0">
              <a:lnSpc>
                <a:spcPct val="100000"/>
              </a:lnSpc>
              <a:spcBef>
                <a:spcPts val="640"/>
              </a:spcBef>
              <a:spcAft>
                <a:spcPts val="0"/>
              </a:spcAft>
              <a:buClr>
                <a:schemeClr val="dk1"/>
              </a:buClr>
              <a:buSzPts val="3200"/>
              <a:buFont typeface="Comic Sans MS"/>
              <a:buChar char="•"/>
            </a:pPr>
            <a:r>
              <a:rPr lang="en-US" sz="2800" dirty="0">
                <a:latin typeface="Times" panose="02020603050405020304" pitchFamily="18" charset="0"/>
                <a:cs typeface="Times" panose="02020603050405020304" pitchFamily="18" charset="0"/>
              </a:rPr>
              <a:t>Before, during, or after time period</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60913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3CF-8A3E-334E-9C61-356D3A46B33C}"/>
              </a:ext>
            </a:extLst>
          </p:cNvPr>
          <p:cNvSpPr>
            <a:spLocks noGrp="1"/>
          </p:cNvSpPr>
          <p:nvPr>
            <p:ph type="title"/>
          </p:nvPr>
        </p:nvSpPr>
        <p:spPr>
          <a:xfrm>
            <a:off x="347870" y="270382"/>
            <a:ext cx="8229600" cy="639762"/>
          </a:xfrm>
          <a:solidFill>
            <a:schemeClr val="accent2">
              <a:lumMod val="75000"/>
            </a:schemeClr>
          </a:solidFill>
          <a:ln>
            <a:solidFill>
              <a:srgbClr val="002060"/>
            </a:solidFill>
          </a:ln>
        </p:spPr>
        <p:txBody>
          <a:bodyPr>
            <a:normAutofit/>
          </a:bodyPr>
          <a:lstStyle/>
          <a:p>
            <a:r>
              <a:rPr lang="en-US" sz="3200" b="1" dirty="0">
                <a:solidFill>
                  <a:schemeClr val="bg1"/>
                </a:solidFill>
                <a:latin typeface="Baskerville Old Face" panose="02020602080505020303" pitchFamily="18" charset="77"/>
              </a:rPr>
              <a:t>Historical Contextualization</a:t>
            </a:r>
          </a:p>
        </p:txBody>
      </p:sp>
      <p:sp>
        <p:nvSpPr>
          <p:cNvPr id="3" name="Content Placeholder 2">
            <a:extLst>
              <a:ext uri="{FF2B5EF4-FFF2-40B4-BE49-F238E27FC236}">
                <a16:creationId xmlns:a16="http://schemas.microsoft.com/office/drawing/2014/main" id="{875338F1-1EAA-DA4F-8DA1-8F65005FC102}"/>
              </a:ext>
            </a:extLst>
          </p:cNvPr>
          <p:cNvSpPr>
            <a:spLocks noGrp="1"/>
          </p:cNvSpPr>
          <p:nvPr>
            <p:ph idx="1"/>
          </p:nvPr>
        </p:nvSpPr>
        <p:spPr>
          <a:xfrm>
            <a:off x="457200" y="1066800"/>
            <a:ext cx="8229600" cy="5059363"/>
          </a:xfrm>
          <a:solidFill>
            <a:schemeClr val="bg1"/>
          </a:solidFill>
          <a:ln>
            <a:solidFill>
              <a:schemeClr val="tx2"/>
            </a:solidFill>
          </a:ln>
        </p:spPr>
        <p:txBody>
          <a:bodyPr>
            <a:normAutofit/>
          </a:bodyPr>
          <a:lstStyle/>
          <a:p>
            <a:r>
              <a:rPr lang="en-US" sz="2400" b="1" dirty="0">
                <a:solidFill>
                  <a:srgbClr val="C00000"/>
                </a:solidFill>
                <a:latin typeface="Times" pitchFamily="2" charset="0"/>
              </a:rPr>
              <a:t>Causation:</a:t>
            </a:r>
            <a:r>
              <a:rPr lang="en-US" sz="2400" dirty="0">
                <a:latin typeface="Times" pitchFamily="2" charset="0"/>
              </a:rPr>
              <a:t> Evaluating factors from the Colonial Period that cause the Revolutionary period from 1754-1781</a:t>
            </a:r>
          </a:p>
        </p:txBody>
      </p:sp>
      <p:pic>
        <p:nvPicPr>
          <p:cNvPr id="4" name="Picture 3">
            <a:extLst>
              <a:ext uri="{FF2B5EF4-FFF2-40B4-BE49-F238E27FC236}">
                <a16:creationId xmlns:a16="http://schemas.microsoft.com/office/drawing/2014/main" id="{097DAB07-8AED-3746-9828-54FC43151DC9}"/>
              </a:ext>
            </a:extLst>
          </p:cNvPr>
          <p:cNvPicPr>
            <a:picLocks noChangeAspect="1"/>
          </p:cNvPicPr>
          <p:nvPr/>
        </p:nvPicPr>
        <p:blipFill>
          <a:blip r:embed="rId2"/>
          <a:stretch>
            <a:fillRect/>
          </a:stretch>
        </p:blipFill>
        <p:spPr>
          <a:xfrm>
            <a:off x="782514" y="2913757"/>
            <a:ext cx="2514600" cy="3782769"/>
          </a:xfrm>
          <a:prstGeom prst="rect">
            <a:avLst/>
          </a:prstGeom>
        </p:spPr>
      </p:pic>
      <p:sp>
        <p:nvSpPr>
          <p:cNvPr id="5" name="Rectangle 4">
            <a:extLst>
              <a:ext uri="{FF2B5EF4-FFF2-40B4-BE49-F238E27FC236}">
                <a16:creationId xmlns:a16="http://schemas.microsoft.com/office/drawing/2014/main" id="{896B67C1-E84A-3F4A-8641-15920F9F12BC}"/>
              </a:ext>
            </a:extLst>
          </p:cNvPr>
          <p:cNvSpPr/>
          <p:nvPr/>
        </p:nvSpPr>
        <p:spPr>
          <a:xfrm>
            <a:off x="3749919" y="3120047"/>
            <a:ext cx="4495800" cy="8382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CAUSATION</a:t>
            </a:r>
            <a:r>
              <a:rPr lang="en-US" sz="2400" dirty="0">
                <a:latin typeface="Times" pitchFamily="2" charset="0"/>
              </a:rPr>
              <a:t> factors must be before  1754</a:t>
            </a:r>
          </a:p>
        </p:txBody>
      </p:sp>
      <p:sp>
        <p:nvSpPr>
          <p:cNvPr id="6" name="Rectangle 5">
            <a:extLst>
              <a:ext uri="{FF2B5EF4-FFF2-40B4-BE49-F238E27FC236}">
                <a16:creationId xmlns:a16="http://schemas.microsoft.com/office/drawing/2014/main" id="{62185277-D1AF-1942-B720-6E12C36501E2}"/>
              </a:ext>
            </a:extLst>
          </p:cNvPr>
          <p:cNvSpPr/>
          <p:nvPr/>
        </p:nvSpPr>
        <p:spPr>
          <a:xfrm>
            <a:off x="6163408" y="4138633"/>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Salutary Neglect</a:t>
            </a:r>
          </a:p>
        </p:txBody>
      </p:sp>
      <p:sp>
        <p:nvSpPr>
          <p:cNvPr id="7" name="Rectangle 6">
            <a:extLst>
              <a:ext uri="{FF2B5EF4-FFF2-40B4-BE49-F238E27FC236}">
                <a16:creationId xmlns:a16="http://schemas.microsoft.com/office/drawing/2014/main" id="{2146A52E-5D84-1E44-92D2-1BEAA7FBD5E3}"/>
              </a:ext>
            </a:extLst>
          </p:cNvPr>
          <p:cNvSpPr/>
          <p:nvPr/>
        </p:nvSpPr>
        <p:spPr>
          <a:xfrm>
            <a:off x="3607778" y="4976320"/>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Westward Expansion</a:t>
            </a:r>
          </a:p>
        </p:txBody>
      </p:sp>
      <p:sp>
        <p:nvSpPr>
          <p:cNvPr id="8" name="Rectangle 7">
            <a:extLst>
              <a:ext uri="{FF2B5EF4-FFF2-40B4-BE49-F238E27FC236}">
                <a16:creationId xmlns:a16="http://schemas.microsoft.com/office/drawing/2014/main" id="{A2CE5B80-77F2-2749-BAB1-3B0B8C30EAA3}"/>
              </a:ext>
            </a:extLst>
          </p:cNvPr>
          <p:cNvSpPr/>
          <p:nvPr/>
        </p:nvSpPr>
        <p:spPr>
          <a:xfrm>
            <a:off x="6151685" y="4944451"/>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Mercantilism</a:t>
            </a:r>
          </a:p>
        </p:txBody>
      </p:sp>
      <p:sp>
        <p:nvSpPr>
          <p:cNvPr id="9" name="Rectangle 8">
            <a:extLst>
              <a:ext uri="{FF2B5EF4-FFF2-40B4-BE49-F238E27FC236}">
                <a16:creationId xmlns:a16="http://schemas.microsoft.com/office/drawing/2014/main" id="{522B6F3D-B30A-E246-9430-3A4444D24F87}"/>
              </a:ext>
            </a:extLst>
          </p:cNvPr>
          <p:cNvSpPr/>
          <p:nvPr/>
        </p:nvSpPr>
        <p:spPr>
          <a:xfrm>
            <a:off x="3584332" y="5783505"/>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Navigation Acts 1660</a:t>
            </a:r>
          </a:p>
        </p:txBody>
      </p:sp>
      <p:sp>
        <p:nvSpPr>
          <p:cNvPr id="10" name="Rectangle 9">
            <a:extLst>
              <a:ext uri="{FF2B5EF4-FFF2-40B4-BE49-F238E27FC236}">
                <a16:creationId xmlns:a16="http://schemas.microsoft.com/office/drawing/2014/main" id="{7D78F5EE-B674-714B-8A88-CF82685F75D8}"/>
              </a:ext>
            </a:extLst>
          </p:cNvPr>
          <p:cNvSpPr/>
          <p:nvPr/>
        </p:nvSpPr>
        <p:spPr>
          <a:xfrm>
            <a:off x="533400" y="1871140"/>
            <a:ext cx="8077200" cy="9830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200" b="1" dirty="0">
                <a:latin typeface="Times" pitchFamily="2" charset="0"/>
              </a:rPr>
              <a:t>Prompt: To what extent was the French and Indian War a turning point in the relationship between the American colonies and their British mother?  </a:t>
            </a:r>
          </a:p>
          <a:p>
            <a:r>
              <a:rPr lang="en-US" sz="2400" dirty="0">
                <a:latin typeface="Times" pitchFamily="2" charset="0"/>
              </a:rPr>
              <a:t> </a:t>
            </a:r>
          </a:p>
        </p:txBody>
      </p:sp>
      <p:sp>
        <p:nvSpPr>
          <p:cNvPr id="12" name="Rectangle 11">
            <a:extLst>
              <a:ext uri="{FF2B5EF4-FFF2-40B4-BE49-F238E27FC236}">
                <a16:creationId xmlns:a16="http://schemas.microsoft.com/office/drawing/2014/main" id="{83F54282-666F-8942-9DF1-CF40B2C6FC0A}"/>
              </a:ext>
            </a:extLst>
          </p:cNvPr>
          <p:cNvSpPr/>
          <p:nvPr/>
        </p:nvSpPr>
        <p:spPr>
          <a:xfrm>
            <a:off x="6157547" y="5777401"/>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1</a:t>
            </a:r>
            <a:r>
              <a:rPr lang="en-US" sz="2400" baseline="30000" dirty="0">
                <a:latin typeface="Times" pitchFamily="2" charset="0"/>
              </a:rPr>
              <a:t>st</a:t>
            </a:r>
            <a:r>
              <a:rPr lang="en-US" sz="2400" dirty="0">
                <a:latin typeface="Times" pitchFamily="2" charset="0"/>
              </a:rPr>
              <a:t> Great Awakening</a:t>
            </a:r>
          </a:p>
        </p:txBody>
      </p:sp>
      <p:sp>
        <p:nvSpPr>
          <p:cNvPr id="13" name="Rectangle 12">
            <a:extLst>
              <a:ext uri="{FF2B5EF4-FFF2-40B4-BE49-F238E27FC236}">
                <a16:creationId xmlns:a16="http://schemas.microsoft.com/office/drawing/2014/main" id="{D6855E28-2353-A748-B5A0-8069E1F137FD}"/>
              </a:ext>
            </a:extLst>
          </p:cNvPr>
          <p:cNvSpPr/>
          <p:nvPr/>
        </p:nvSpPr>
        <p:spPr>
          <a:xfrm>
            <a:off x="3598982" y="4180858"/>
            <a:ext cx="2286002" cy="67407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Colonization</a:t>
            </a:r>
          </a:p>
        </p:txBody>
      </p:sp>
    </p:spTree>
    <p:extLst>
      <p:ext uri="{BB962C8B-B14F-4D97-AF65-F5344CB8AC3E}">
        <p14:creationId xmlns:p14="http://schemas.microsoft.com/office/powerpoint/2010/main" val="306062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C65-E396-4A3D-81BE-9235F130850B}"/>
              </a:ext>
            </a:extLst>
          </p:cNvPr>
          <p:cNvSpPr>
            <a:spLocks noGrp="1"/>
          </p:cNvSpPr>
          <p:nvPr>
            <p:ph type="title"/>
          </p:nvPr>
        </p:nvSpPr>
        <p:spPr>
          <a:xfrm>
            <a:off x="457200" y="274638"/>
            <a:ext cx="8229600" cy="715962"/>
          </a:xfrm>
          <a:solidFill>
            <a:schemeClr val="accent2">
              <a:lumMod val="75000"/>
            </a:schemeClr>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Historic Contextualization </a:t>
            </a:r>
          </a:p>
        </p:txBody>
      </p:sp>
      <p:sp>
        <p:nvSpPr>
          <p:cNvPr id="3" name="Content Placeholder 2">
            <a:extLst>
              <a:ext uri="{FF2B5EF4-FFF2-40B4-BE49-F238E27FC236}">
                <a16:creationId xmlns:a16="http://schemas.microsoft.com/office/drawing/2014/main" id="{F662B938-2E78-4056-998F-DEFE442BB8D8}"/>
              </a:ext>
            </a:extLst>
          </p:cNvPr>
          <p:cNvSpPr>
            <a:spLocks noGrp="1"/>
          </p:cNvSpPr>
          <p:nvPr>
            <p:ph idx="1"/>
          </p:nvPr>
        </p:nvSpPr>
        <p:spPr>
          <a:xfrm>
            <a:off x="457200" y="1219200"/>
            <a:ext cx="8229600" cy="4906963"/>
          </a:xfrm>
          <a:solidFill>
            <a:schemeClr val="bg1"/>
          </a:solidFill>
        </p:spPr>
        <p:txBody>
          <a:bodyPr>
            <a:normAutofit/>
          </a:bodyPr>
          <a:lstStyle/>
          <a:p>
            <a:pPr marL="0" lvl="0" indent="0" algn="l" rtl="0">
              <a:lnSpc>
                <a:spcPct val="100000"/>
              </a:lnSpc>
              <a:spcBef>
                <a:spcPts val="0"/>
              </a:spcBef>
              <a:spcAft>
                <a:spcPts val="0"/>
              </a:spcAft>
              <a:buClr>
                <a:schemeClr val="dk1"/>
              </a:buClr>
              <a:buSzPts val="2400"/>
              <a:buFont typeface="Comic Sans MS"/>
              <a:buNone/>
            </a:pPr>
            <a:r>
              <a:rPr lang="en-US" sz="2400" dirty="0">
                <a:latin typeface="Times" panose="02020603050405020304" pitchFamily="18" charset="0"/>
                <a:cs typeface="Times" panose="02020603050405020304" pitchFamily="18" charset="0"/>
              </a:rPr>
              <a:t>The Market </a:t>
            </a:r>
            <a:r>
              <a:rPr lang="en-US" sz="2400" dirty="0">
                <a:highlight>
                  <a:srgbClr val="FFFF00"/>
                </a:highlight>
                <a:latin typeface="Times" panose="02020603050405020304" pitchFamily="18" charset="0"/>
                <a:cs typeface="Times" panose="02020603050405020304" pitchFamily="18" charset="0"/>
              </a:rPr>
              <a:t>revolu</a:t>
            </a:r>
            <a:r>
              <a:rPr lang="en-US" sz="2400" b="1" dirty="0">
                <a:highlight>
                  <a:srgbClr val="FFFF00"/>
                </a:highlight>
                <a:latin typeface="Times" panose="02020603050405020304" pitchFamily="18" charset="0"/>
                <a:cs typeface="Times" panose="02020603050405020304" pitchFamily="18" charset="0"/>
              </a:rPr>
              <a:t>tion</a:t>
            </a:r>
            <a:r>
              <a:rPr lang="en-US" sz="2400" dirty="0">
                <a:highlight>
                  <a:srgbClr val="FFFF00"/>
                </a:highlight>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 time marked by technological advancements, such as the </a:t>
            </a:r>
            <a:r>
              <a:rPr lang="en-US" sz="2400" u="sng" dirty="0">
                <a:latin typeface="Times" panose="02020603050405020304" pitchFamily="18" charset="0"/>
                <a:cs typeface="Times" panose="02020603050405020304" pitchFamily="18" charset="0"/>
              </a:rPr>
              <a:t>cotton gin</a:t>
            </a:r>
            <a:r>
              <a:rPr lang="en-US" sz="2400" dirty="0">
                <a:latin typeface="Times" panose="02020603050405020304" pitchFamily="18" charset="0"/>
                <a:cs typeface="Times" panose="02020603050405020304" pitchFamily="18" charset="0"/>
              </a:rPr>
              <a:t>, infrastructure advancements, such as</a:t>
            </a:r>
            <a:r>
              <a:rPr lang="en-US" sz="2400" u="sng" dirty="0">
                <a:latin typeface="Times" panose="02020603050405020304" pitchFamily="18" charset="0"/>
                <a:cs typeface="Times" panose="02020603050405020304" pitchFamily="18" charset="0"/>
              </a:rPr>
              <a:t> canals</a:t>
            </a:r>
            <a:r>
              <a:rPr lang="en-US" sz="2400" dirty="0">
                <a:latin typeface="Times" panose="02020603050405020304" pitchFamily="18" charset="0"/>
                <a:cs typeface="Times" panose="02020603050405020304" pitchFamily="18" charset="0"/>
              </a:rPr>
              <a:t>, and societal changes, resulted in a</a:t>
            </a:r>
            <a:r>
              <a:rPr lang="en-US" sz="2400" u="sng" dirty="0">
                <a:latin typeface="Times" panose="02020603050405020304" pitchFamily="18" charset="0"/>
                <a:cs typeface="Times" panose="02020603050405020304" pitchFamily="18" charset="0"/>
              </a:rPr>
              <a:t> growing middle class</a:t>
            </a:r>
            <a:r>
              <a:rPr lang="en-US" sz="2400" dirty="0">
                <a:latin typeface="Times" panose="02020603050405020304" pitchFamily="18" charset="0"/>
                <a:cs typeface="Times" panose="02020603050405020304" pitchFamily="18" charset="0"/>
              </a:rPr>
              <a:t>, and </a:t>
            </a:r>
            <a:r>
              <a:rPr lang="en-US" sz="2400" u="sng" dirty="0">
                <a:latin typeface="Times" panose="02020603050405020304" pitchFamily="18" charset="0"/>
                <a:cs typeface="Times" panose="02020603050405020304" pitchFamily="18" charset="0"/>
              </a:rPr>
              <a:t>greater connectivity of the nation</a:t>
            </a:r>
            <a:r>
              <a:rPr lang="en-US" sz="2400" dirty="0">
                <a:latin typeface="Times" panose="02020603050405020304" pitchFamily="18" charset="0"/>
                <a:cs typeface="Times" panose="02020603050405020304" pitchFamily="18" charset="0"/>
              </a:rPr>
              <a:t> as well as the globe. With this the Second Great Awakening was able to occur. Religion, and the mindset that all</a:t>
            </a:r>
          </a:p>
          <a:p>
            <a:pPr marL="0" lvl="0" indent="0" algn="l" rtl="0">
              <a:lnSpc>
                <a:spcPct val="100000"/>
              </a:lnSpc>
              <a:spcBef>
                <a:spcPts val="480"/>
              </a:spcBef>
              <a:spcAft>
                <a:spcPts val="0"/>
              </a:spcAft>
              <a:buClr>
                <a:schemeClr val="dk1"/>
              </a:buClr>
              <a:buSzPts val="2400"/>
              <a:buFont typeface="Comic Sans MS"/>
              <a:buNone/>
            </a:pPr>
            <a:r>
              <a:rPr lang="en-US" sz="2400" dirty="0">
                <a:latin typeface="Times" panose="02020603050405020304" pitchFamily="18" charset="0"/>
                <a:cs typeface="Times" panose="02020603050405020304" pitchFamily="18" charset="0"/>
              </a:rPr>
              <a:t>people, men, women, and all races, were equal in the eyes of god, </a:t>
            </a:r>
            <a:r>
              <a:rPr lang="en-US" sz="2400" u="sng" dirty="0">
                <a:latin typeface="Times" panose="02020603050405020304" pitchFamily="18" charset="0"/>
                <a:cs typeface="Times" panose="02020603050405020304" pitchFamily="18" charset="0"/>
              </a:rPr>
              <a:t>were spread to more people than ever before.</a:t>
            </a:r>
            <a:r>
              <a:rPr lang="en-US" sz="2400" dirty="0">
                <a:latin typeface="Times" panose="02020603050405020304" pitchFamily="18" charset="0"/>
                <a:cs typeface="Times" panose="02020603050405020304" pitchFamily="18" charset="0"/>
              </a:rPr>
              <a:t> Power and knowledge were coming to groups that hadn’t had that privilege before and the </a:t>
            </a:r>
            <a:r>
              <a:rPr lang="en-US" sz="2400" u="sng" dirty="0">
                <a:latin typeface="Times" panose="02020603050405020304" pitchFamily="18" charset="0"/>
                <a:cs typeface="Times" panose="02020603050405020304" pitchFamily="18" charset="0"/>
              </a:rPr>
              <a:t>foundation for the age of reform was set.</a:t>
            </a: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017777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7D23-1091-3546-89B1-0716AA7AB710}"/>
              </a:ext>
            </a:extLst>
          </p:cNvPr>
          <p:cNvSpPr>
            <a:spLocks noGrp="1"/>
          </p:cNvSpPr>
          <p:nvPr>
            <p:ph type="title"/>
          </p:nvPr>
        </p:nvSpPr>
        <p:spPr>
          <a:xfrm>
            <a:off x="457200" y="274638"/>
            <a:ext cx="8229600" cy="792162"/>
          </a:xfrm>
          <a:solidFill>
            <a:schemeClr val="accent2">
              <a:lumMod val="75000"/>
            </a:schemeClr>
          </a:solidFill>
        </p:spPr>
        <p:txBody>
          <a:bodyPr/>
          <a:lstStyle/>
          <a:p>
            <a:r>
              <a:rPr lang="en-US">
                <a:solidFill>
                  <a:schemeClr val="bg1">
                    <a:lumMod val="75000"/>
                  </a:schemeClr>
                </a:solidFill>
                <a:latin typeface="Baskerville Old Face" panose="02020602080505020303" pitchFamily="18" charset="77"/>
              </a:rPr>
              <a:t>THESIS TOUGH!!</a:t>
            </a:r>
            <a:endParaRPr lang="en-US" dirty="0">
              <a:solidFill>
                <a:schemeClr val="bg1">
                  <a:lumMod val="75000"/>
                </a:schemeClr>
              </a:solidFill>
              <a:latin typeface="Baskerville Old Face" panose="02020602080505020303" pitchFamily="18" charset="77"/>
            </a:endParaRPr>
          </a:p>
        </p:txBody>
      </p:sp>
      <p:sp>
        <p:nvSpPr>
          <p:cNvPr id="3" name="Content Placeholder 2">
            <a:extLst>
              <a:ext uri="{FF2B5EF4-FFF2-40B4-BE49-F238E27FC236}">
                <a16:creationId xmlns:a16="http://schemas.microsoft.com/office/drawing/2014/main" id="{8A5CBBF3-42F6-9940-825E-A40DCE370991}"/>
              </a:ext>
            </a:extLst>
          </p:cNvPr>
          <p:cNvSpPr>
            <a:spLocks noGrp="1"/>
          </p:cNvSpPr>
          <p:nvPr>
            <p:ph idx="1"/>
          </p:nvPr>
        </p:nvSpPr>
        <p:spPr>
          <a:xfrm>
            <a:off x="457200" y="1219200"/>
            <a:ext cx="8229600" cy="4906963"/>
          </a:xfrm>
          <a:solidFill>
            <a:schemeClr val="bg1"/>
          </a:solidFill>
          <a:ln>
            <a:solidFill>
              <a:schemeClr val="accent1"/>
            </a:solidFill>
          </a:ln>
        </p:spPr>
        <p:txBody>
          <a:bodyPr>
            <a:normAutofit fontScale="70000" lnSpcReduction="20000"/>
          </a:bodyPr>
          <a:lstStyle/>
          <a:p>
            <a:pPr marL="0" indent="0">
              <a:buNone/>
            </a:pPr>
            <a:r>
              <a:rPr lang="en-US" sz="2400" b="1" dirty="0">
                <a:latin typeface="Times" pitchFamily="2" charset="0"/>
              </a:rPr>
              <a:t>Prompt: </a:t>
            </a:r>
            <a:r>
              <a:rPr lang="en-US" sz="2400" dirty="0">
                <a:latin typeface="Times New Roman" panose="02020603050405020304" pitchFamily="18" charset="0"/>
                <a:cs typeface="Times New Roman" panose="02020603050405020304" pitchFamily="18" charset="0"/>
              </a:rPr>
              <a:t>Analyze the effect of the French and Indian War and its aftermath on the relationship between Great Britain and the British colonies. Confine your response to the period from 1754 to 1776. </a:t>
            </a:r>
          </a:p>
          <a:p>
            <a:pPr marL="0" indent="0">
              <a:buNone/>
            </a:pPr>
            <a:r>
              <a:rPr lang="en-US" sz="2400" b="1" dirty="0">
                <a:latin typeface="Times" pitchFamily="2" charset="0"/>
              </a:rPr>
              <a:t>THREE RULES:</a:t>
            </a:r>
          </a:p>
          <a:p>
            <a:pPr marL="457200" indent="-457200">
              <a:buAutoNum type="alphaUcPeriod"/>
            </a:pPr>
            <a:r>
              <a:rPr lang="en-US" sz="2400" dirty="0">
                <a:latin typeface="Times" pitchFamily="2" charset="0"/>
              </a:rPr>
              <a:t>Thesis must respond to the prompt</a:t>
            </a:r>
          </a:p>
          <a:p>
            <a:pPr marL="457200" indent="-457200">
              <a:buAutoNum type="alphaUcPeriod"/>
            </a:pPr>
            <a:r>
              <a:rPr lang="en-US" sz="2400" dirty="0">
                <a:latin typeface="Times" pitchFamily="2" charset="0"/>
              </a:rPr>
              <a:t>Cannot re-state the prompt – example: </a:t>
            </a:r>
            <a:r>
              <a:rPr lang="en-US" sz="2400" i="1" dirty="0">
                <a:solidFill>
                  <a:srgbClr val="C00000"/>
                </a:solidFill>
                <a:latin typeface="Times" pitchFamily="2" charset="0"/>
              </a:rPr>
              <a:t>The French &amp; Indian War and its aftermath had a big impact on the relationship between Great Britain and the British colonies</a:t>
            </a:r>
          </a:p>
          <a:p>
            <a:pPr marL="457200" indent="-457200">
              <a:buAutoNum type="alphaUcPeriod"/>
            </a:pPr>
            <a:r>
              <a:rPr lang="en-US" sz="2400" dirty="0">
                <a:latin typeface="Times" pitchFamily="2" charset="0"/>
              </a:rPr>
              <a:t>Must have a line of reasoning – layout how you will argue your point</a:t>
            </a:r>
          </a:p>
          <a:p>
            <a:pPr marL="0" indent="0">
              <a:buNone/>
            </a:pPr>
            <a:endParaRPr lang="en-US" sz="2400" dirty="0">
              <a:latin typeface="Times" pitchFamily="2" charset="0"/>
            </a:endParaRPr>
          </a:p>
          <a:p>
            <a:pPr marL="0" indent="0">
              <a:buNone/>
            </a:pPr>
            <a:r>
              <a:rPr lang="en-US" sz="2400" b="1" dirty="0">
                <a:latin typeface="Times" pitchFamily="2" charset="0"/>
              </a:rPr>
              <a:t>Formula for thesis writing: X. However, A and B. Therefore, Y.</a:t>
            </a:r>
            <a:endParaRPr lang="en-US" b="1" dirty="0"/>
          </a:p>
          <a:p>
            <a:r>
              <a:rPr lang="en-US" sz="2400" b="1" dirty="0">
                <a:solidFill>
                  <a:srgbClr val="C00000"/>
                </a:solidFill>
                <a:latin typeface="Times" pitchFamily="2" charset="0"/>
              </a:rPr>
              <a:t>X = </a:t>
            </a:r>
            <a:r>
              <a:rPr lang="en-US" sz="2400" dirty="0">
                <a:latin typeface="Times" pitchFamily="2" charset="0"/>
              </a:rPr>
              <a:t>represents the strongest point against your argument. We call this the counter-argument </a:t>
            </a:r>
          </a:p>
          <a:p>
            <a:r>
              <a:rPr lang="en-US" sz="2400" b="1" dirty="0">
                <a:solidFill>
                  <a:srgbClr val="C00000"/>
                </a:solidFill>
                <a:latin typeface="Times" pitchFamily="2" charset="0"/>
              </a:rPr>
              <a:t>A and B = </a:t>
            </a:r>
            <a:r>
              <a:rPr lang="en-US" sz="2400" dirty="0">
                <a:latin typeface="Times" pitchFamily="2" charset="0"/>
              </a:rPr>
              <a:t>represent the two strongest points for your argument. We call these your organization categories.</a:t>
            </a:r>
          </a:p>
          <a:p>
            <a:r>
              <a:rPr lang="en-US" sz="2400" b="1" dirty="0">
                <a:solidFill>
                  <a:srgbClr val="C00000"/>
                </a:solidFill>
                <a:latin typeface="Times" pitchFamily="2" charset="0"/>
              </a:rPr>
              <a:t>Y = </a:t>
            </a:r>
            <a:r>
              <a:rPr lang="en-US" sz="2600" dirty="0">
                <a:latin typeface="Times" pitchFamily="2" charset="0"/>
              </a:rPr>
              <a:t>represents the position you will be taking – in other words, your stand on the prompt. (your claim that responds to the prompt)</a:t>
            </a:r>
            <a:br>
              <a:rPr lang="en-US" dirty="0"/>
            </a:br>
            <a:br>
              <a:rPr lang="en-US" sz="2400" dirty="0">
                <a:latin typeface="Times" pitchFamily="2" charset="0"/>
              </a:rPr>
            </a:br>
            <a:endParaRPr lang="en-US" sz="2400" dirty="0">
              <a:latin typeface="Times" pitchFamily="2" charset="0"/>
            </a:endParaRPr>
          </a:p>
          <a:p>
            <a:endParaRPr lang="en-US" sz="2400" dirty="0">
              <a:latin typeface="Times" pitchFamily="2" charset="0"/>
            </a:endParaRPr>
          </a:p>
          <a:p>
            <a:endParaRPr lang="en-US" sz="2400" dirty="0"/>
          </a:p>
          <a:p>
            <a:pPr marL="0" indent="0">
              <a:buNone/>
            </a:pPr>
            <a:endParaRPr lang="en-US" sz="2400" dirty="0">
              <a:latin typeface="Times" pitchFamily="2" charset="0"/>
            </a:endParaRPr>
          </a:p>
        </p:txBody>
      </p:sp>
    </p:spTree>
    <p:extLst>
      <p:ext uri="{BB962C8B-B14F-4D97-AF65-F5344CB8AC3E}">
        <p14:creationId xmlns:p14="http://schemas.microsoft.com/office/powerpoint/2010/main" val="6477318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lstStyle/>
          <a:p>
            <a:r>
              <a:rPr lang="en-US" b="1" dirty="0">
                <a:solidFill>
                  <a:schemeClr val="bg1">
                    <a:lumMod val="95000"/>
                  </a:schemeClr>
                </a:solidFill>
                <a:latin typeface="Garamond" panose="02020404030301010803" pitchFamily="18" charset="0"/>
              </a:rPr>
              <a:t>Synonyms for Worlds</a:t>
            </a:r>
            <a:endParaRPr lang="en-US" dirty="0">
              <a:solidFill>
                <a:schemeClr val="bg1">
                  <a:lumMod val="95000"/>
                </a:schemeClr>
              </a:solidFill>
              <a:latin typeface="Garamond" panose="02020404030301010803" pitchFamily="18" charset="0"/>
            </a:endParaRPr>
          </a:p>
        </p:txBody>
      </p:sp>
      <p:sp>
        <p:nvSpPr>
          <p:cNvPr id="3" name="Content Placeholder 2"/>
          <p:cNvSpPr>
            <a:spLocks noGrp="1"/>
          </p:cNvSpPr>
          <p:nvPr>
            <p:ph idx="1"/>
          </p:nvPr>
        </p:nvSpPr>
        <p:spPr>
          <a:xfrm>
            <a:off x="457200" y="1295400"/>
            <a:ext cx="8229600" cy="4830763"/>
          </a:xfrm>
          <a:solidFill>
            <a:schemeClr val="accent2">
              <a:lumMod val="20000"/>
              <a:lumOff val="80000"/>
            </a:schemeClr>
          </a:solidFill>
        </p:spPr>
        <p:txBody>
          <a:bodyPr>
            <a:normAutofit/>
          </a:bodyPr>
          <a:lstStyle/>
          <a:p>
            <a:r>
              <a:rPr lang="en-US" sz="2000" b="1" u="sng" dirty="0">
                <a:solidFill>
                  <a:srgbClr val="002060"/>
                </a:solidFill>
                <a:latin typeface="Times New Roman" panose="02020603050405020304" pitchFamily="18" charset="0"/>
                <a:cs typeface="Times New Roman" panose="02020603050405020304" pitchFamily="18" charset="0"/>
              </a:rPr>
              <a:t>Prompt:</a:t>
            </a:r>
            <a:r>
              <a:rPr lang="en-US" sz="2000" dirty="0">
                <a:solidFill>
                  <a:srgbClr val="002060"/>
                </a:solidFill>
                <a:latin typeface="Times New Roman" panose="02020603050405020304" pitchFamily="18" charset="0"/>
                <a:cs typeface="Times New Roman" panose="02020603050405020304" pitchFamily="18" charset="0"/>
              </a:rPr>
              <a:t> Analyze the effect of the French and Indian War and its aftermath on the relationship between Great Britain and the British colonies. Confine your response to the period from 1754 to 1776</a:t>
            </a:r>
            <a:r>
              <a:rPr lang="en-US" sz="20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Replace the words </a:t>
            </a:r>
          </a:p>
          <a:p>
            <a:r>
              <a:rPr lang="en-US" sz="2400" dirty="0">
                <a:latin typeface="Times New Roman" panose="02020603050405020304" pitchFamily="18" charset="0"/>
                <a:cs typeface="Times New Roman" panose="02020603050405020304" pitchFamily="18" charset="0"/>
              </a:rPr>
              <a:t>Political: (governing and government)</a:t>
            </a:r>
          </a:p>
          <a:p>
            <a:r>
              <a:rPr lang="en-US" sz="2400" dirty="0">
                <a:latin typeface="Times New Roman" panose="02020603050405020304" pitchFamily="18" charset="0"/>
                <a:cs typeface="Times New Roman" panose="02020603050405020304" pitchFamily="18" charset="0"/>
              </a:rPr>
              <a:t>Social: (Cultural icons)</a:t>
            </a:r>
          </a:p>
          <a:p>
            <a:r>
              <a:rPr lang="en-US" sz="2400" dirty="0">
                <a:latin typeface="Times New Roman" panose="02020603050405020304" pitchFamily="18" charset="0"/>
                <a:cs typeface="Times New Roman" panose="02020603050405020304" pitchFamily="18" charset="0"/>
              </a:rPr>
              <a:t>Economy: (money or trade) </a:t>
            </a:r>
          </a:p>
        </p:txBody>
      </p:sp>
    </p:spTree>
    <p:extLst>
      <p:ext uri="{BB962C8B-B14F-4D97-AF65-F5344CB8AC3E}">
        <p14:creationId xmlns:p14="http://schemas.microsoft.com/office/powerpoint/2010/main" val="23716407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75000"/>
            </a:schemeClr>
          </a:solidFill>
        </p:spPr>
        <p:txBody>
          <a:bodyPr>
            <a:normAutofit/>
          </a:bodyPr>
          <a:lstStyle/>
          <a:p>
            <a:r>
              <a:rPr lang="en-US" sz="3600" b="1" dirty="0">
                <a:solidFill>
                  <a:schemeClr val="bg1">
                    <a:lumMod val="95000"/>
                  </a:schemeClr>
                </a:solidFill>
                <a:latin typeface="Garamond" panose="02020404030301010803" pitchFamily="18" charset="0"/>
              </a:rPr>
              <a:t>The Horse America throwing her Master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59514"/>
            <a:ext cx="8229600" cy="4432455"/>
          </a:xfrm>
          <a:ln>
            <a:solidFill>
              <a:srgbClr val="002060"/>
            </a:solidFill>
          </a:ln>
        </p:spPr>
      </p:pic>
      <p:sp>
        <p:nvSpPr>
          <p:cNvPr id="5" name="Rectangle 4"/>
          <p:cNvSpPr/>
          <p:nvPr/>
        </p:nvSpPr>
        <p:spPr>
          <a:xfrm>
            <a:off x="457200" y="5715000"/>
            <a:ext cx="8229600" cy="838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solidFill>
                <a:latin typeface="Times New Roman" panose="02020603050405020304" pitchFamily="18" charset="0"/>
                <a:cs typeface="Times New Roman" panose="02020603050405020304" pitchFamily="18" charset="0"/>
              </a:rPr>
              <a:t>Thank you note – write a Jimmy Fallon thank you to the British for their influence on American independence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71" y="914400"/>
            <a:ext cx="2309875" cy="1365250"/>
          </a:xfrm>
          <a:prstGeom prst="rect">
            <a:avLst/>
          </a:prstGeom>
          <a:ln>
            <a:solidFill>
              <a:schemeClr val="tx2"/>
            </a:solidFill>
          </a:ln>
        </p:spPr>
      </p:pic>
      <p:sp>
        <p:nvSpPr>
          <p:cNvPr id="7" name="Rectangle 6"/>
          <p:cNvSpPr/>
          <p:nvPr/>
        </p:nvSpPr>
        <p:spPr>
          <a:xfrm>
            <a:off x="3048000" y="914401"/>
            <a:ext cx="5105400" cy="685800"/>
          </a:xfrm>
          <a:prstGeom prst="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C00000"/>
                </a:solidFill>
                <a:latin typeface="Times New Roman" panose="02020603050405020304" pitchFamily="18" charset="0"/>
                <a:cs typeface="Times New Roman" panose="02020603050405020304" pitchFamily="18" charset="0"/>
              </a:rPr>
              <a:t>Thank you Britain for - ______________________</a:t>
            </a:r>
          </a:p>
        </p:txBody>
      </p:sp>
    </p:spTree>
    <p:extLst>
      <p:ext uri="{BB962C8B-B14F-4D97-AF65-F5344CB8AC3E}">
        <p14:creationId xmlns:p14="http://schemas.microsoft.com/office/powerpoint/2010/main" val="416544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2BF0-3281-8FC7-9E82-0B7590EF4D6E}"/>
              </a:ext>
            </a:extLst>
          </p:cNvPr>
          <p:cNvSpPr>
            <a:spLocks noGrp="1"/>
          </p:cNvSpPr>
          <p:nvPr>
            <p:ph type="title"/>
          </p:nvPr>
        </p:nvSpPr>
        <p:spPr>
          <a:xfrm>
            <a:off x="430696" y="160337"/>
            <a:ext cx="8229600" cy="754063"/>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Debate Roles</a:t>
            </a:r>
          </a:p>
        </p:txBody>
      </p:sp>
      <p:sp>
        <p:nvSpPr>
          <p:cNvPr id="3" name="Content Placeholder 2">
            <a:extLst>
              <a:ext uri="{FF2B5EF4-FFF2-40B4-BE49-F238E27FC236}">
                <a16:creationId xmlns:a16="http://schemas.microsoft.com/office/drawing/2014/main" id="{717B84E1-7A6E-416E-7509-A2038198097B}"/>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Roles – everyone must take one</a:t>
            </a:r>
          </a:p>
          <a:p>
            <a:pPr>
              <a:buFontTx/>
              <a:buChar char="-"/>
            </a:pPr>
            <a:r>
              <a:rPr lang="en-US" sz="2400" dirty="0">
                <a:latin typeface="Times" panose="02020603050405020304" pitchFamily="18" charset="0"/>
                <a:cs typeface="Times" panose="02020603050405020304" pitchFamily="18" charset="0"/>
              </a:rPr>
              <a:t>Opener (1 per side) – 2 minutes</a:t>
            </a:r>
          </a:p>
          <a:p>
            <a:pPr>
              <a:buFontTx/>
              <a:buChar char="-"/>
            </a:pPr>
            <a:r>
              <a:rPr lang="en-US" sz="2400" dirty="0">
                <a:latin typeface="Times" panose="02020603050405020304" pitchFamily="18" charset="0"/>
                <a:cs typeface="Times" panose="02020603050405020304" pitchFamily="18" charset="0"/>
              </a:rPr>
              <a:t>Crossfire #1 – (2-4 per side) – 5 minutes of open debate</a:t>
            </a:r>
          </a:p>
          <a:p>
            <a:pPr>
              <a:buFontTx/>
              <a:buChar char="-"/>
            </a:pPr>
            <a:r>
              <a:rPr lang="en-US" sz="2400" dirty="0">
                <a:latin typeface="Times" panose="02020603050405020304" pitchFamily="18" charset="0"/>
                <a:cs typeface="Times" panose="02020603050405020304" pitchFamily="18" charset="0"/>
              </a:rPr>
              <a:t>Summarizer #1 - (1 per side) – 2 minutes</a:t>
            </a:r>
          </a:p>
          <a:p>
            <a:pPr>
              <a:buFontTx/>
              <a:buChar char="-"/>
            </a:pPr>
            <a:r>
              <a:rPr lang="en-US" sz="2400" dirty="0">
                <a:latin typeface="Times" panose="02020603050405020304" pitchFamily="18" charset="0"/>
                <a:cs typeface="Times" panose="02020603050405020304" pitchFamily="18" charset="0"/>
              </a:rPr>
              <a:t>Crossfire #2 – (2-4 per side) – 5 minutes of open debate</a:t>
            </a:r>
          </a:p>
          <a:p>
            <a:pPr>
              <a:buFontTx/>
              <a:buChar char="-"/>
            </a:pPr>
            <a:r>
              <a:rPr lang="en-US" sz="2400" dirty="0">
                <a:latin typeface="Times" panose="02020603050405020304" pitchFamily="18" charset="0"/>
                <a:cs typeface="Times" panose="02020603050405020304" pitchFamily="18" charset="0"/>
              </a:rPr>
              <a:t>Summarizer #2 - (1 per side) – 2 minutes</a:t>
            </a:r>
          </a:p>
          <a:p>
            <a:pPr>
              <a:buFontTx/>
              <a:buChar char="-"/>
            </a:pPr>
            <a:r>
              <a:rPr lang="en-US" sz="2400" dirty="0">
                <a:latin typeface="Times" panose="02020603050405020304" pitchFamily="18" charset="0"/>
                <a:cs typeface="Times" panose="02020603050405020304" pitchFamily="18" charset="0"/>
              </a:rPr>
              <a:t>Crossfire #3 – (2-4 per side) – 5 minutes of open debate</a:t>
            </a:r>
          </a:p>
          <a:p>
            <a:pPr>
              <a:buFontTx/>
              <a:buChar char="-"/>
            </a:pPr>
            <a:r>
              <a:rPr lang="en-US" sz="2400" dirty="0">
                <a:latin typeface="Times" panose="02020603050405020304" pitchFamily="18" charset="0"/>
                <a:cs typeface="Times" panose="02020603050405020304" pitchFamily="18" charset="0"/>
              </a:rPr>
              <a:t>Closer - (1 per side) – 2 minutes</a:t>
            </a:r>
          </a:p>
          <a:p>
            <a:pPr>
              <a:buFontTx/>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76766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lvl="0">
              <a:spcBef>
                <a:spcPts val="0"/>
              </a:spcBef>
            </a:pPr>
            <a:r>
              <a:rPr lang="en-US" sz="2000" dirty="0">
                <a:latin typeface="Times New Roman" panose="02020603050405020304" pitchFamily="18" charset="0"/>
                <a:cs typeface="Times New Roman" panose="02020603050405020304" pitchFamily="18" charset="0"/>
              </a:rPr>
              <a:t>Evaluate how growing economic and political competition between the British, French, and Indians created conflict in America</a:t>
            </a:r>
          </a:p>
          <a:p>
            <a:pPr lvl="0">
              <a:spcBef>
                <a:spcPts val="0"/>
              </a:spcBef>
            </a:pPr>
            <a:r>
              <a:rPr lang="en-US" sz="2000" dirty="0">
                <a:latin typeface="Times New Roman" panose="02020603050405020304" pitchFamily="18" charset="0"/>
                <a:cs typeface="Times New Roman" panose="02020603050405020304" pitchFamily="18" charset="0"/>
              </a:rPr>
              <a:t>Propose arguments as to how increase American interest in self-government in the face of renewed British imperialism led to colonial independence movement and war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Debate setup</a:t>
            </a:r>
          </a:p>
          <a:p>
            <a:pPr>
              <a:spcBef>
                <a:spcPts val="0"/>
              </a:spcBef>
            </a:pPr>
            <a:r>
              <a:rPr lang="en-US" sz="2000" dirty="0">
                <a:latin typeface="Times New Roman" panose="02020603050405020304" pitchFamily="18" charset="0"/>
                <a:cs typeface="Times New Roman" panose="02020603050405020304" pitchFamily="18" charset="0"/>
              </a:rPr>
              <a:t>Debate the legitimacy of the Independence Movement</a:t>
            </a:r>
          </a:p>
          <a:p>
            <a:pPr>
              <a:spcBef>
                <a:spcPts val="0"/>
              </a:spcBef>
            </a:pPr>
            <a:r>
              <a:rPr lang="en-US" sz="2000" dirty="0">
                <a:latin typeface="Times New Roman" panose="02020603050405020304" pitchFamily="18" charset="0"/>
                <a:cs typeface="Times New Roman" panose="02020603050405020304" pitchFamily="18" charset="0"/>
              </a:rPr>
              <a:t>Summary of viewpoints</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latin typeface="Times New Roman" panose="02020603050405020304" pitchFamily="18" charset="0"/>
                <a:cs typeface="Times New Roman" panose="02020603050405020304" pitchFamily="18" charset="0"/>
              </a:rPr>
              <a:t>Complete comparison of government </a:t>
            </a:r>
          </a:p>
          <a:p>
            <a:pPr>
              <a:spcBef>
                <a:spcPts val="0"/>
              </a:spcBef>
            </a:pPr>
            <a:r>
              <a:rPr lang="en-US" sz="2000" b="1" dirty="0">
                <a:solidFill>
                  <a:srgbClr val="002060"/>
                </a:solidFill>
                <a:latin typeface="Times New Roman" panose="02020603050405020304" pitchFamily="18" charset="0"/>
                <a:cs typeface="Times New Roman" panose="02020603050405020304" pitchFamily="18" charset="0"/>
              </a:rPr>
              <a:t>Read pages 117-120 in AMSCO</a:t>
            </a:r>
          </a:p>
          <a:p>
            <a:pPr marL="0" indent="0">
              <a:spcBef>
                <a:spcPts val="0"/>
              </a:spcBef>
              <a:buNone/>
            </a:pPr>
            <a:endParaRPr lang="en-US" dirty="0"/>
          </a:p>
        </p:txBody>
      </p:sp>
    </p:spTree>
    <p:extLst>
      <p:ext uri="{BB962C8B-B14F-4D97-AF65-F5344CB8AC3E}">
        <p14:creationId xmlns:p14="http://schemas.microsoft.com/office/powerpoint/2010/main" val="2034648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2BF0-3281-8FC7-9E82-0B7590EF4D6E}"/>
              </a:ext>
            </a:extLst>
          </p:cNvPr>
          <p:cNvSpPr>
            <a:spLocks noGrp="1"/>
          </p:cNvSpPr>
          <p:nvPr>
            <p:ph type="title"/>
          </p:nvPr>
        </p:nvSpPr>
        <p:spPr>
          <a:xfrm>
            <a:off x="430696" y="160337"/>
            <a:ext cx="8229600" cy="754063"/>
          </a:xfrm>
          <a:solidFill>
            <a:schemeClr val="accent2"/>
          </a:solidFill>
          <a:ln>
            <a:solidFill>
              <a:srgbClr val="002060"/>
            </a:solidFill>
          </a:ln>
        </p:spPr>
        <p:txBody>
          <a:bodyPr>
            <a:normAutofit fontScale="90000"/>
          </a:bodyPr>
          <a:lstStyle/>
          <a:p>
            <a:r>
              <a:rPr lang="en-US" b="1" dirty="0">
                <a:solidFill>
                  <a:schemeClr val="bg1"/>
                </a:solidFill>
                <a:latin typeface="Baskerville Old Face" panose="02020602080505020303" pitchFamily="18" charset="0"/>
              </a:rPr>
              <a:t>Debate Summary</a:t>
            </a:r>
          </a:p>
        </p:txBody>
      </p:sp>
      <p:sp>
        <p:nvSpPr>
          <p:cNvPr id="3" name="Content Placeholder 2">
            <a:extLst>
              <a:ext uri="{FF2B5EF4-FFF2-40B4-BE49-F238E27FC236}">
                <a16:creationId xmlns:a16="http://schemas.microsoft.com/office/drawing/2014/main" id="{717B84E1-7A6E-416E-7509-A2038198097B}"/>
              </a:ext>
            </a:extLst>
          </p:cNvPr>
          <p:cNvSpPr>
            <a:spLocks noGrp="1"/>
          </p:cNvSpPr>
          <p:nvPr>
            <p:ph idx="1"/>
          </p:nvPr>
        </p:nvSpPr>
        <p:spPr>
          <a:xfrm>
            <a:off x="457200" y="4134143"/>
            <a:ext cx="8229600" cy="2544763"/>
          </a:xfrm>
          <a:solidFill>
            <a:schemeClr val="bg1"/>
          </a:solidFill>
          <a:ln>
            <a:solidFill>
              <a:srgbClr val="002060"/>
            </a:solidFill>
          </a:ln>
        </p:spPr>
        <p:txBody>
          <a:bodyPr>
            <a:normAutofit/>
          </a:bodyPr>
          <a:lstStyle/>
          <a:p>
            <a:pPr marL="457200" indent="-457200">
              <a:buFont typeface="+mj-lt"/>
              <a:buAutoNum type="arabicPeriod"/>
            </a:pPr>
            <a:r>
              <a:rPr lang="en-US" sz="2400" dirty="0">
                <a:solidFill>
                  <a:srgbClr val="002060"/>
                </a:solidFill>
                <a:latin typeface="Times" panose="02020603050405020304" pitchFamily="18" charset="0"/>
                <a:cs typeface="Times" panose="02020603050405020304" pitchFamily="18" charset="0"/>
              </a:rPr>
              <a:t>Identify and explain three factors that supports the patriots claim that Independence is a necessary response to the actions of British authority? </a:t>
            </a:r>
          </a:p>
          <a:p>
            <a:pPr marL="457200" indent="-457200">
              <a:buFont typeface="+mj-lt"/>
              <a:buAutoNum type="arabicPeriod"/>
            </a:pPr>
            <a:r>
              <a:rPr lang="en-US" sz="2400" dirty="0">
                <a:solidFill>
                  <a:srgbClr val="002060"/>
                </a:solidFill>
                <a:latin typeface="Times" panose="02020603050405020304" pitchFamily="18" charset="0"/>
                <a:cs typeface="Times" panose="02020603050405020304" pitchFamily="18" charset="0"/>
              </a:rPr>
              <a:t>Identify and explain three factors that supports the British and Loyalists claims that British action was appropriate, therefore invalidating American claims to independence. </a:t>
            </a:r>
          </a:p>
        </p:txBody>
      </p:sp>
      <p:sp>
        <p:nvSpPr>
          <p:cNvPr id="4" name="Rectangle 3">
            <a:extLst>
              <a:ext uri="{FF2B5EF4-FFF2-40B4-BE49-F238E27FC236}">
                <a16:creationId xmlns:a16="http://schemas.microsoft.com/office/drawing/2014/main" id="{31A5BFFB-9FA7-AD12-651C-81F2749A54F5}"/>
              </a:ext>
            </a:extLst>
          </p:cNvPr>
          <p:cNvSpPr/>
          <p:nvPr/>
        </p:nvSpPr>
        <p:spPr>
          <a:xfrm>
            <a:off x="421318" y="1041008"/>
            <a:ext cx="8610600" cy="299759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0" i="0" dirty="0">
                <a:solidFill>
                  <a:schemeClr val="bg1"/>
                </a:solidFill>
                <a:effectLst/>
                <a:latin typeface="Times" panose="02020603050405020304" pitchFamily="18" charset="0"/>
                <a:cs typeface="Times" panose="02020603050405020304" pitchFamily="18" charset="0"/>
              </a:rPr>
              <a:t>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a:t>
            </a:r>
          </a:p>
          <a:p>
            <a:r>
              <a:rPr lang="en-US" sz="2400" dirty="0">
                <a:solidFill>
                  <a:schemeClr val="bg1"/>
                </a:solidFill>
                <a:latin typeface="Times" panose="02020603050405020304" pitchFamily="18" charset="0"/>
                <a:cs typeface="Times" panose="02020603050405020304" pitchFamily="18" charset="0"/>
              </a:rPr>
              <a:t>	- </a:t>
            </a:r>
            <a:r>
              <a:rPr lang="en-US" sz="2400" b="1" dirty="0">
                <a:solidFill>
                  <a:schemeClr val="bg1"/>
                </a:solidFill>
                <a:latin typeface="Times" panose="02020603050405020304" pitchFamily="18" charset="0"/>
                <a:cs typeface="Times" panose="02020603050405020304" pitchFamily="18" charset="0"/>
              </a:rPr>
              <a:t>Declaration of Independence, 1776</a:t>
            </a:r>
          </a:p>
        </p:txBody>
      </p:sp>
    </p:spTree>
    <p:extLst>
      <p:ext uri="{BB962C8B-B14F-4D97-AF65-F5344CB8AC3E}">
        <p14:creationId xmlns:p14="http://schemas.microsoft.com/office/powerpoint/2010/main" val="7252317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a:bodyPr>
          <a:lstStyle/>
          <a:p>
            <a:pPr marL="0" indent="0">
              <a:buNone/>
            </a:pPr>
            <a:r>
              <a:rPr lang="en-US" sz="2000" b="1" dirty="0">
                <a:solidFill>
                  <a:schemeClr val="tx2"/>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did growing debate over political and economic control over the colonies contribute to the separation between the English and America?</a:t>
            </a: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Students can:</a:t>
            </a: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Americans' ideas about government changed from the colonial period to the creation of the U.S. Constitution.</a:t>
            </a:r>
            <a:endParaRPr lang="en-US" sz="20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2000" b="0" i="0" dirty="0">
                <a:solidFill>
                  <a:srgbClr val="000000"/>
                </a:solidFill>
                <a:effectLst/>
                <a:latin typeface="Times" panose="02020603050405020304" pitchFamily="18" charset="0"/>
                <a:cs typeface="Times" panose="02020603050405020304" pitchFamily="18" charset="0"/>
              </a:rPr>
              <a:t>Evaluate how debates over state versus national power shaped the development of the United States from 1781 through 1800. </a:t>
            </a:r>
            <a:endParaRPr lang="en-US" sz="2000" dirty="0">
              <a:solidFill>
                <a:srgbClr val="2D3B45"/>
              </a:solidFill>
              <a:latin typeface="Times" panose="02020603050405020304" pitchFamily="18" charset="0"/>
              <a:cs typeface="Times" panose="02020603050405020304" pitchFamily="18" charset="0"/>
            </a:endParaRPr>
          </a:p>
          <a:p>
            <a:pPr algn="l">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chemeClr val="tx2"/>
                </a:solidFill>
                <a:latin typeface="Times New Roman" panose="02020603050405020304" pitchFamily="18" charset="0"/>
                <a:cs typeface="Times New Roman" panose="02020603050405020304" pitchFamily="18" charset="0"/>
              </a:rPr>
              <a:t>AGENDA</a:t>
            </a:r>
          </a:p>
          <a:p>
            <a:pPr>
              <a:spcBef>
                <a:spcPts val="0"/>
              </a:spcBef>
            </a:pPr>
            <a:r>
              <a:rPr lang="en-US" sz="2000" dirty="0">
                <a:latin typeface="Times New Roman" panose="02020603050405020304" pitchFamily="18" charset="0"/>
                <a:cs typeface="Times New Roman" panose="02020603050405020304" pitchFamily="18" charset="0"/>
              </a:rPr>
              <a:t>A Dangerous Mob</a:t>
            </a:r>
          </a:p>
          <a:p>
            <a:pPr>
              <a:spcBef>
                <a:spcPts val="0"/>
              </a:spcBef>
            </a:pPr>
            <a:r>
              <a:rPr lang="en-US" sz="2000" dirty="0">
                <a:latin typeface="Times New Roman" panose="02020603050405020304" pitchFamily="18" charset="0"/>
                <a:cs typeface="Times New Roman" panose="02020603050405020304" pitchFamily="18" charset="0"/>
              </a:rPr>
              <a:t>Governing under the AOC</a:t>
            </a:r>
          </a:p>
          <a:p>
            <a:pPr>
              <a:spcBef>
                <a:spcPts val="0"/>
              </a:spcBef>
            </a:pPr>
            <a:r>
              <a:rPr lang="en-US" sz="2000" dirty="0">
                <a:latin typeface="Times New Roman" panose="02020603050405020304" pitchFamily="18" charset="0"/>
                <a:cs typeface="Times New Roman" panose="02020603050405020304" pitchFamily="18" charset="0"/>
              </a:rPr>
              <a:t>DBQ Poster </a:t>
            </a:r>
          </a:p>
          <a:p>
            <a:pPr marL="0" indent="0">
              <a:spcBef>
                <a:spcPts val="0"/>
              </a:spcBef>
              <a:buNone/>
            </a:pPr>
            <a:endParaRPr lang="en-US" sz="600" dirty="0">
              <a:latin typeface="Times New Roman" panose="02020603050405020304" pitchFamily="18" charset="0"/>
              <a:cs typeface="Times New Roman" panose="02020603050405020304" pitchFamily="18" charset="0"/>
            </a:endParaRPr>
          </a:p>
          <a:p>
            <a:pPr marL="0" indent="0">
              <a:spcBef>
                <a:spcPts val="0"/>
              </a:spcBef>
              <a:buNone/>
            </a:pPr>
            <a:r>
              <a:rPr lang="en-US" sz="2000" b="1" dirty="0">
                <a:solidFill>
                  <a:srgbClr val="C00000"/>
                </a:solidFill>
                <a:latin typeface="Times New Roman" panose="02020603050405020304" pitchFamily="18" charset="0"/>
                <a:cs typeface="Times New Roman" panose="02020603050405020304" pitchFamily="18" charset="0"/>
              </a:rPr>
              <a:t>Homework</a:t>
            </a:r>
          </a:p>
          <a:p>
            <a:pPr>
              <a:spcBef>
                <a:spcPts val="0"/>
              </a:spcBef>
            </a:pPr>
            <a:r>
              <a:rPr lang="en-US" sz="2000" b="1" dirty="0">
                <a:solidFill>
                  <a:srgbClr val="002060"/>
                </a:solidFill>
                <a:latin typeface="Times New Roman" panose="02020603050405020304" pitchFamily="18" charset="0"/>
                <a:cs typeface="Times New Roman" panose="02020603050405020304" pitchFamily="18" charset="0"/>
              </a:rPr>
              <a:t>Quiz on the Revolutionary &amp; Critical Period Thursday 10/3</a:t>
            </a:r>
            <a:endParaRPr lang="en-US" dirty="0"/>
          </a:p>
        </p:txBody>
      </p:sp>
    </p:spTree>
    <p:extLst>
      <p:ext uri="{BB962C8B-B14F-4D97-AF65-F5344CB8AC3E}">
        <p14:creationId xmlns:p14="http://schemas.microsoft.com/office/powerpoint/2010/main" val="1592864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533400"/>
            <a:ext cx="7772400" cy="1470025"/>
          </a:xfrm>
          <a:solidFill>
            <a:schemeClr val="accent2">
              <a:lumMod val="75000"/>
            </a:schemeClr>
          </a:solidFill>
          <a:ln>
            <a:solidFill>
              <a:schemeClr val="tx2">
                <a:lumMod val="50000"/>
              </a:schemeClr>
            </a:solidFill>
          </a:ln>
        </p:spPr>
        <p:txBody>
          <a:bodyPr/>
          <a:lstStyle/>
          <a:p>
            <a:r>
              <a:rPr lang="en-US" dirty="0">
                <a:solidFill>
                  <a:schemeClr val="bg1"/>
                </a:solidFill>
                <a:latin typeface="Gabriola" panose="04040605051002020D02" pitchFamily="82" charset="0"/>
              </a:rPr>
              <a:t>A Government of Revolutionary Ideas</a:t>
            </a:r>
            <a:br>
              <a:rPr lang="en-US" dirty="0">
                <a:solidFill>
                  <a:schemeClr val="bg1"/>
                </a:solidFill>
                <a:latin typeface="Gabriola" panose="04040605051002020D02" pitchFamily="82" charset="0"/>
              </a:rPr>
            </a:br>
            <a:r>
              <a:rPr lang="en-US" dirty="0">
                <a:solidFill>
                  <a:schemeClr val="bg1"/>
                </a:solidFill>
                <a:latin typeface="Times New Roman" panose="02020603050405020304" pitchFamily="18" charset="0"/>
                <a:cs typeface="Times New Roman" panose="02020603050405020304" pitchFamily="18" charset="0"/>
              </a:rPr>
              <a:t>Part II – Unit III</a:t>
            </a:r>
            <a:endParaRPr lang="en-US" dirty="0">
              <a:solidFill>
                <a:schemeClr val="bg1"/>
              </a:solidFill>
              <a:latin typeface="Gabriola" panose="04040605051002020D02" pitchFamily="82" charset="0"/>
            </a:endParaRPr>
          </a:p>
        </p:txBody>
      </p:sp>
      <p:sp>
        <p:nvSpPr>
          <p:cNvPr id="5" name="Subtitle 4"/>
          <p:cNvSpPr>
            <a:spLocks noGrp="1"/>
          </p:cNvSpPr>
          <p:nvPr>
            <p:ph type="subTitle" idx="1"/>
          </p:nvPr>
        </p:nvSpPr>
        <p:spPr>
          <a:xfrm>
            <a:off x="293370" y="2133600"/>
            <a:ext cx="8534400" cy="1752600"/>
          </a:xfrm>
          <a:solidFill>
            <a:schemeClr val="bg1"/>
          </a:solidFill>
          <a:ln>
            <a:solidFill>
              <a:schemeClr val="tx2">
                <a:lumMod val="50000"/>
              </a:schemeClr>
            </a:solidFill>
          </a:ln>
        </p:spPr>
        <p:txBody>
          <a:bodyPr>
            <a:normAutofit lnSpcReduction="10000"/>
          </a:bodyPr>
          <a:lstStyle/>
          <a:p>
            <a:pPr algn="l"/>
            <a:r>
              <a:rPr lang="en-US" sz="2800" dirty="0">
                <a:solidFill>
                  <a:srgbClr val="002060"/>
                </a:solidFill>
                <a:latin typeface="Times New Roman" panose="02020603050405020304" pitchFamily="18" charset="0"/>
                <a:cs typeface="Times New Roman" panose="02020603050405020304" pitchFamily="18" charset="0"/>
              </a:rPr>
              <a:t>Essential Question: </a:t>
            </a:r>
            <a:r>
              <a:rPr lang="en-US" sz="2800" dirty="0">
                <a:solidFill>
                  <a:schemeClr val="tx1"/>
                </a:solidFill>
                <a:latin typeface="Times New Roman" panose="02020603050405020304" pitchFamily="18" charset="0"/>
                <a:cs typeface="Times New Roman" panose="02020603050405020304" pitchFamily="18" charset="0"/>
              </a:rPr>
              <a:t>How effective was post-Revolutionary America at instilling the ideas of the liberal movement that supported Independence in the governance of American society?</a:t>
            </a:r>
          </a:p>
        </p:txBody>
      </p:sp>
      <p:pic>
        <p:nvPicPr>
          <p:cNvPr id="1026" name="Picture 2" descr="Image result for Founders opinions on gover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733800"/>
            <a:ext cx="2895600" cy="297180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33800"/>
            <a:ext cx="2914650" cy="2990850"/>
          </a:xfrm>
          <a:prstGeom prst="rect">
            <a:avLst/>
          </a:prstGeom>
          <a:noFill/>
          <a:ln w="9525">
            <a:solidFill>
              <a:schemeClr val="tx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24709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79A0-A8FC-48A0-BD42-658A9431439D}"/>
              </a:ext>
            </a:extLst>
          </p:cNvPr>
          <p:cNvSpPr>
            <a:spLocks noGrp="1"/>
          </p:cNvSpPr>
          <p:nvPr>
            <p:ph type="title"/>
          </p:nvPr>
        </p:nvSpPr>
        <p:spPr>
          <a:xfrm>
            <a:off x="457200" y="274638"/>
            <a:ext cx="8229600" cy="639762"/>
          </a:xfrm>
          <a:solidFill>
            <a:schemeClr val="accent2">
              <a:lumMod val="75000"/>
            </a:schemeClr>
          </a:solidFill>
        </p:spPr>
        <p:txBody>
          <a:bodyPr>
            <a:normAutofit fontScale="90000"/>
          </a:bodyPr>
          <a:lstStyle/>
          <a:p>
            <a:r>
              <a:rPr lang="en-US" dirty="0">
                <a:solidFill>
                  <a:schemeClr val="bg2"/>
                </a:solidFill>
                <a:latin typeface="Baskerville Old Face" panose="02020602080505020303" pitchFamily="18" charset="0"/>
              </a:rPr>
              <a:t>Perspective of the Critical Period</a:t>
            </a:r>
          </a:p>
        </p:txBody>
      </p:sp>
      <p:sp>
        <p:nvSpPr>
          <p:cNvPr id="3" name="Content Placeholder 2">
            <a:extLst>
              <a:ext uri="{FF2B5EF4-FFF2-40B4-BE49-F238E27FC236}">
                <a16:creationId xmlns:a16="http://schemas.microsoft.com/office/drawing/2014/main" id="{81F6514F-C232-4B98-A88D-0E78E21A358A}"/>
              </a:ext>
            </a:extLst>
          </p:cNvPr>
          <p:cNvSpPr>
            <a:spLocks noGrp="1"/>
          </p:cNvSpPr>
          <p:nvPr>
            <p:ph idx="1"/>
          </p:nvPr>
        </p:nvSpPr>
        <p:spPr>
          <a:xfrm>
            <a:off x="457200" y="1219200"/>
            <a:ext cx="8229600" cy="5638800"/>
          </a:xfrm>
          <a:solidFill>
            <a:schemeClr val="bg1"/>
          </a:solidFill>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sz="2200" b="1" dirty="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Identify a piece of evidence that the document implies but never states and explain its connection to the document </a:t>
            </a:r>
          </a:p>
          <a:p>
            <a:r>
              <a:rPr lang="en-US" sz="2200" b="1" dirty="0">
                <a:latin typeface="Times New Roman" panose="02020603050405020304" pitchFamily="18" charset="0"/>
                <a:cs typeface="Times New Roman" panose="02020603050405020304" pitchFamily="18" charset="0"/>
              </a:rPr>
              <a:t>HIPP Analysis</a:t>
            </a:r>
            <a:r>
              <a:rPr lang="en-US" sz="2200" dirty="0">
                <a:latin typeface="Times New Roman" panose="02020603050405020304" pitchFamily="18" charset="0"/>
                <a:cs typeface="Times New Roman" panose="02020603050405020304" pitchFamily="18" charset="0"/>
              </a:rPr>
              <a:t>: Explain Washington’s point of view about America during the critical period </a:t>
            </a:r>
          </a:p>
          <a:p>
            <a:r>
              <a:rPr lang="en-US" sz="2200" b="1" dirty="0">
                <a:latin typeface="Times New Roman" panose="02020603050405020304" pitchFamily="18" charset="0"/>
                <a:cs typeface="Times New Roman" panose="02020603050405020304" pitchFamily="18" charset="0"/>
              </a:rPr>
              <a:t>HIPP STATEMENT</a:t>
            </a:r>
            <a:r>
              <a:rPr lang="en-US" sz="2200" dirty="0">
                <a:latin typeface="Times New Roman" panose="02020603050405020304" pitchFamily="18" charset="0"/>
                <a:cs typeface="Times New Roman" panose="02020603050405020304" pitchFamily="18" charset="0"/>
              </a:rPr>
              <a:t>: POV + Historic Context + Intended Audience + purpose (use 3-4 fact to support)</a:t>
            </a:r>
          </a:p>
        </p:txBody>
      </p:sp>
      <p:sp>
        <p:nvSpPr>
          <p:cNvPr id="4" name="Rectangle 3">
            <a:extLst>
              <a:ext uri="{FF2B5EF4-FFF2-40B4-BE49-F238E27FC236}">
                <a16:creationId xmlns:a16="http://schemas.microsoft.com/office/drawing/2014/main" id="{A57ACCA8-7931-43AA-BB54-D1ACC41C546B}"/>
              </a:ext>
            </a:extLst>
          </p:cNvPr>
          <p:cNvSpPr/>
          <p:nvPr/>
        </p:nvSpPr>
        <p:spPr>
          <a:xfrm>
            <a:off x="228600" y="914400"/>
            <a:ext cx="8686800" cy="4133385"/>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That </a:t>
            </a:r>
            <a:r>
              <a:rPr lang="en-US" b="1" u="sng" dirty="0">
                <a:latin typeface="Times New Roman" panose="02020603050405020304" pitchFamily="18" charset="0"/>
                <a:cs typeface="Times New Roman" panose="02020603050405020304" pitchFamily="18" charset="0"/>
              </a:rPr>
              <a:t>Great Britain </a:t>
            </a:r>
            <a:r>
              <a:rPr lang="en-US" dirty="0">
                <a:latin typeface="Times New Roman" panose="02020603050405020304" pitchFamily="18" charset="0"/>
                <a:cs typeface="Times New Roman" panose="02020603050405020304" pitchFamily="18" charset="0"/>
              </a:rPr>
              <a:t>will be an unconcerned Spectator of the </a:t>
            </a:r>
            <a:r>
              <a:rPr lang="en-US" b="1" u="sng" dirty="0">
                <a:latin typeface="Times New Roman" panose="02020603050405020304" pitchFamily="18" charset="0"/>
                <a:cs typeface="Times New Roman" panose="02020603050405020304" pitchFamily="18" charset="0"/>
              </a:rPr>
              <a:t>present insurrections</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(if they continue) is not to be expected. That she is at this moment sowing the Seeds of jealousy and </a:t>
            </a:r>
            <a:r>
              <a:rPr lang="en-US" b="1" u="sng" dirty="0">
                <a:latin typeface="Times New Roman" panose="02020603050405020304" pitchFamily="18" charset="0"/>
                <a:cs typeface="Times New Roman" panose="02020603050405020304" pitchFamily="18" charset="0"/>
              </a:rPr>
              <a:t>discontent among the various tribes of Indians on our frontier </a:t>
            </a:r>
            <a:r>
              <a:rPr lang="en-US" dirty="0">
                <a:latin typeface="Times New Roman" panose="02020603050405020304" pitchFamily="18" charset="0"/>
                <a:cs typeface="Times New Roman" panose="02020603050405020304" pitchFamily="18" charset="0"/>
              </a:rPr>
              <a:t>admits of no doubt, in my mind. And that she will improve every opportunity to foment the spirit of turbulence within the bowels of the United States, with a view of distracting our governments, and promoting divisions, is, with me, not less certain. Her first Maneuvers will, no doubt, be covert, and may remain so till the period shall arrive when a decided line of conduct may avail her. </a:t>
            </a:r>
            <a:r>
              <a:rPr lang="en-US" b="1" u="sng" dirty="0">
                <a:latin typeface="Times New Roman" panose="02020603050405020304" pitchFamily="18" charset="0"/>
                <a:cs typeface="Times New Roman" panose="02020603050405020304" pitchFamily="18" charset="0"/>
              </a:rPr>
              <a:t>Charges of violating the treaty</a:t>
            </a:r>
            <a:r>
              <a:rPr lang="en-US" dirty="0">
                <a:latin typeface="Times New Roman" panose="02020603050405020304" pitchFamily="18" charset="0"/>
                <a:cs typeface="Times New Roman" panose="02020603050405020304" pitchFamily="18" charset="0"/>
              </a:rPr>
              <a:t>, and other pretexts, will not then be wanting to color overt acts, tending to effect the great objects of which she has long been in </a:t>
            </a:r>
            <a:r>
              <a:rPr lang="en-US" dirty="0" err="1">
                <a:latin typeface="Times New Roman" panose="02020603050405020304" pitchFamily="18" charset="0"/>
                <a:cs typeface="Times New Roman" panose="02020603050405020304" pitchFamily="18" charset="0"/>
              </a:rPr>
              <a:t>labour</a:t>
            </a:r>
            <a:r>
              <a:rPr lang="en-US" dirty="0">
                <a:latin typeface="Times New Roman" panose="02020603050405020304" pitchFamily="18" charset="0"/>
                <a:cs typeface="Times New Roman" panose="02020603050405020304" pitchFamily="18" charset="0"/>
              </a:rPr>
              <a:t>....We ought not therefore to sleep nor to slumber. Vigilance in watching, and </a:t>
            </a:r>
            <a:r>
              <a:rPr lang="en-US" dirty="0" err="1">
                <a:latin typeface="Times New Roman" panose="02020603050405020304" pitchFamily="18" charset="0"/>
                <a:cs typeface="Times New Roman" panose="02020603050405020304" pitchFamily="18" charset="0"/>
              </a:rPr>
              <a:t>vigour</a:t>
            </a:r>
            <a:r>
              <a:rPr lang="en-US" dirty="0">
                <a:latin typeface="Times New Roman" panose="02020603050405020304" pitchFamily="18" charset="0"/>
                <a:cs typeface="Times New Roman" panose="02020603050405020304" pitchFamily="18" charset="0"/>
              </a:rPr>
              <a:t> in acting, is, in my opinion, become indispensably necessary. If the </a:t>
            </a:r>
            <a:r>
              <a:rPr lang="en-US" b="1" u="sng" dirty="0">
                <a:latin typeface="Times New Roman" panose="02020603050405020304" pitchFamily="18" charset="0"/>
                <a:cs typeface="Times New Roman" panose="02020603050405020304" pitchFamily="18" charset="0"/>
              </a:rPr>
              <a:t>powers are inadequate amend or alter them</a:t>
            </a:r>
            <a:r>
              <a:rPr lang="en-US" dirty="0">
                <a:latin typeface="Times New Roman" panose="02020603050405020304" pitchFamily="18" charset="0"/>
                <a:cs typeface="Times New Roman" panose="02020603050405020304" pitchFamily="18" charset="0"/>
              </a:rPr>
              <a:t>, but do not let us sink into the lowest state of humiliation and contempt, and become a byword in all the earth.</a:t>
            </a:r>
          </a:p>
          <a:p>
            <a:r>
              <a:rPr lang="en-US" dirty="0">
                <a:latin typeface="Times New Roman" panose="02020603050405020304" pitchFamily="18" charset="0"/>
                <a:cs typeface="Times New Roman" panose="02020603050405020304" pitchFamily="18" charset="0"/>
              </a:rPr>
              <a:t>	- </a:t>
            </a:r>
            <a:r>
              <a:rPr lang="en-US" b="1" u="sng" dirty="0">
                <a:latin typeface="Times New Roman" panose="02020603050405020304" pitchFamily="18" charset="0"/>
                <a:cs typeface="Times New Roman" panose="02020603050405020304" pitchFamily="18" charset="0"/>
              </a:rPr>
              <a:t>George Washington</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a:t>
            </a:r>
            <a:r>
              <a:rPr lang="en-US" b="1" u="sng" dirty="0">
                <a:latin typeface="Times New Roman" panose="02020603050405020304" pitchFamily="18" charset="0"/>
                <a:cs typeface="Times New Roman" panose="02020603050405020304" pitchFamily="18" charset="0"/>
              </a:rPr>
              <a:t>Henry Knox</a:t>
            </a:r>
            <a:r>
              <a:rPr lang="en-US"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1786</a:t>
            </a:r>
          </a:p>
        </p:txBody>
      </p:sp>
      <p:sp>
        <p:nvSpPr>
          <p:cNvPr id="5" name="Rectangle 4">
            <a:extLst>
              <a:ext uri="{FF2B5EF4-FFF2-40B4-BE49-F238E27FC236}">
                <a16:creationId xmlns:a16="http://schemas.microsoft.com/office/drawing/2014/main" id="{C80900DB-41C2-9C4F-AC4E-65EE5D90A0D5}"/>
              </a:ext>
            </a:extLst>
          </p:cNvPr>
          <p:cNvSpPr/>
          <p:nvPr/>
        </p:nvSpPr>
        <p:spPr>
          <a:xfrm>
            <a:off x="6781800" y="1447800"/>
            <a:ext cx="21336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Shays’ Rebellion</a:t>
            </a:r>
          </a:p>
        </p:txBody>
      </p:sp>
      <p:sp>
        <p:nvSpPr>
          <p:cNvPr id="6" name="Rectangle 5">
            <a:extLst>
              <a:ext uri="{FF2B5EF4-FFF2-40B4-BE49-F238E27FC236}">
                <a16:creationId xmlns:a16="http://schemas.microsoft.com/office/drawing/2014/main" id="{B27CA641-1112-0143-AEF7-5AD27625652B}"/>
              </a:ext>
            </a:extLst>
          </p:cNvPr>
          <p:cNvSpPr/>
          <p:nvPr/>
        </p:nvSpPr>
        <p:spPr>
          <a:xfrm>
            <a:off x="3505200" y="1981200"/>
            <a:ext cx="21336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British in the frontier</a:t>
            </a:r>
          </a:p>
        </p:txBody>
      </p:sp>
      <p:sp>
        <p:nvSpPr>
          <p:cNvPr id="7" name="Rectangle 6">
            <a:extLst>
              <a:ext uri="{FF2B5EF4-FFF2-40B4-BE49-F238E27FC236}">
                <a16:creationId xmlns:a16="http://schemas.microsoft.com/office/drawing/2014/main" id="{16EF7439-052D-A34A-AE4D-2D39D31FAF81}"/>
              </a:ext>
            </a:extLst>
          </p:cNvPr>
          <p:cNvSpPr/>
          <p:nvPr/>
        </p:nvSpPr>
        <p:spPr>
          <a:xfrm>
            <a:off x="1342292" y="3388824"/>
            <a:ext cx="21336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Paris Peace Treaty 1783</a:t>
            </a:r>
          </a:p>
        </p:txBody>
      </p:sp>
      <p:sp>
        <p:nvSpPr>
          <p:cNvPr id="8" name="Rectangle 7">
            <a:extLst>
              <a:ext uri="{FF2B5EF4-FFF2-40B4-BE49-F238E27FC236}">
                <a16:creationId xmlns:a16="http://schemas.microsoft.com/office/drawing/2014/main" id="{886DFA9B-A811-AF40-9953-69171114B3AF}"/>
              </a:ext>
            </a:extLst>
          </p:cNvPr>
          <p:cNvSpPr/>
          <p:nvPr/>
        </p:nvSpPr>
        <p:spPr>
          <a:xfrm>
            <a:off x="6781800" y="4150824"/>
            <a:ext cx="21336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Articles of Confederation</a:t>
            </a:r>
          </a:p>
        </p:txBody>
      </p:sp>
    </p:spTree>
    <p:extLst>
      <p:ext uri="{BB962C8B-B14F-4D97-AF65-F5344CB8AC3E}">
        <p14:creationId xmlns:p14="http://schemas.microsoft.com/office/powerpoint/2010/main" val="41777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33039</TotalTime>
  <Words>15240</Words>
  <Application>Microsoft Office PowerPoint</Application>
  <PresentationFormat>On-screen Show (4:3)</PresentationFormat>
  <Paragraphs>1591</Paragraphs>
  <Slides>193</Slides>
  <Notes>8</Notes>
  <HiddenSlides>33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193</vt:i4>
      </vt:variant>
    </vt:vector>
  </HeadingPairs>
  <TitlesOfParts>
    <vt:vector size="205" baseType="lpstr">
      <vt:lpstr>Arial</vt:lpstr>
      <vt:lpstr>Baskerville Old Face</vt:lpstr>
      <vt:lpstr>Calibri</vt:lpstr>
      <vt:lpstr>Comic Sans MS</vt:lpstr>
      <vt:lpstr>Gabriola</vt:lpstr>
      <vt:lpstr>Gadugi</vt:lpstr>
      <vt:lpstr>Garamond</vt:lpstr>
      <vt:lpstr>Merriweather</vt:lpstr>
      <vt:lpstr>Symbol</vt:lpstr>
      <vt:lpstr>Times</vt:lpstr>
      <vt:lpstr>Times New Roman</vt:lpstr>
      <vt:lpstr>Office Theme</vt:lpstr>
      <vt:lpstr>Building A Revolutionary Cause</vt:lpstr>
      <vt:lpstr>SAQ</vt:lpstr>
      <vt:lpstr>PowerPoint Presentation</vt:lpstr>
      <vt:lpstr>French &amp; Indian War Catalyst </vt:lpstr>
      <vt:lpstr>Thesis Thunder Dome</vt:lpstr>
      <vt:lpstr>Be FACTUAL</vt:lpstr>
      <vt:lpstr>PowerPoint Presentation</vt:lpstr>
      <vt:lpstr>Essential Question</vt:lpstr>
      <vt:lpstr>Historical Contextualization</vt:lpstr>
      <vt:lpstr>Battle for World’s #1</vt:lpstr>
      <vt:lpstr>Ohio River Valley</vt:lpstr>
      <vt:lpstr>Albany Plan of Union</vt:lpstr>
      <vt:lpstr>War timeline</vt:lpstr>
      <vt:lpstr>Treaty of Paris 1763</vt:lpstr>
      <vt:lpstr>Turning Point in History </vt:lpstr>
      <vt:lpstr>Historical Contextualization</vt:lpstr>
      <vt:lpstr>The French Connection</vt:lpstr>
      <vt:lpstr>Imperialism Control of America</vt:lpstr>
      <vt:lpstr>6 Degree of Separation</vt:lpstr>
      <vt:lpstr>PowerPoint Presentation</vt:lpstr>
      <vt:lpstr>Essential Question</vt:lpstr>
      <vt:lpstr>Mad American </vt:lpstr>
      <vt:lpstr>French &amp; Indian War Effect</vt:lpstr>
      <vt:lpstr>Pontiac’s Rebellion</vt:lpstr>
      <vt:lpstr>Growing Animosity</vt:lpstr>
      <vt:lpstr>Continuity or Change</vt:lpstr>
      <vt:lpstr>Turning Point</vt:lpstr>
      <vt:lpstr>PowerPoint Presentation</vt:lpstr>
      <vt:lpstr>Being American</vt:lpstr>
      <vt:lpstr>A Picture Paints 1000 Words</vt:lpstr>
      <vt:lpstr>A Long Train of Usurpation</vt:lpstr>
      <vt:lpstr>Demographics of Patriots vs. Loyalists</vt:lpstr>
      <vt:lpstr>Seeking Redress</vt:lpstr>
      <vt:lpstr>Training of the Mob</vt:lpstr>
      <vt:lpstr>DBQ Poster </vt:lpstr>
      <vt:lpstr>The Truth is in the Eye of the Beholder</vt:lpstr>
      <vt:lpstr>Evaluation of a Historic Impact</vt:lpstr>
      <vt:lpstr>Should I Stay, or Should I Go</vt:lpstr>
      <vt:lpstr>America post French &amp; Indian War </vt:lpstr>
      <vt:lpstr>“Join or Die”</vt:lpstr>
      <vt:lpstr>CCOT – America &amp; England</vt:lpstr>
      <vt:lpstr>SAQ </vt:lpstr>
      <vt:lpstr>PowerPoint Presentation</vt:lpstr>
      <vt:lpstr>Debating the Legitimacy of a Claim</vt:lpstr>
      <vt:lpstr>Historic Contextualization</vt:lpstr>
      <vt:lpstr>American Response</vt:lpstr>
      <vt:lpstr>Coercive Acts January 1774 (AKA Intolerable Acts)</vt:lpstr>
      <vt:lpstr>Burning the English Effigy </vt:lpstr>
      <vt:lpstr>PowerPoint Presentation</vt:lpstr>
      <vt:lpstr>Should I Stay, or Should I Go</vt:lpstr>
      <vt:lpstr>First Continental Congress</vt:lpstr>
      <vt:lpstr>Battle of Lexington &amp; Concord</vt:lpstr>
      <vt:lpstr>God’s Plan </vt:lpstr>
      <vt:lpstr>Enlightenment Thought</vt:lpstr>
      <vt:lpstr>Conflicting views on Citizenship</vt:lpstr>
      <vt:lpstr>Dueling Perspectives </vt:lpstr>
      <vt:lpstr>Second Continental Congress</vt:lpstr>
      <vt:lpstr>Debating the Legitimacy of Independence</vt:lpstr>
      <vt:lpstr>Thesis THUNDER DOME</vt:lpstr>
      <vt:lpstr>PowerPoint Presentation</vt:lpstr>
      <vt:lpstr>The Declaration of Independence </vt:lpstr>
      <vt:lpstr>Debating Independence</vt:lpstr>
      <vt:lpstr>America post French &amp; Indian War </vt:lpstr>
      <vt:lpstr>PowerPoint Presentation</vt:lpstr>
      <vt:lpstr>A Statement of Independence</vt:lpstr>
      <vt:lpstr>The Enlightenment</vt:lpstr>
      <vt:lpstr>The Social Contract</vt:lpstr>
      <vt:lpstr>The Declaration of Independence </vt:lpstr>
      <vt:lpstr>Turning Point</vt:lpstr>
      <vt:lpstr>PowerPoint Presentation</vt:lpstr>
      <vt:lpstr>Practice MCQ</vt:lpstr>
      <vt:lpstr>The Horse America throwing his Master</vt:lpstr>
      <vt:lpstr>Winning the Revolution</vt:lpstr>
      <vt:lpstr>Phase I of the War of Independence</vt:lpstr>
      <vt:lpstr>Phase II</vt:lpstr>
      <vt:lpstr>Phase III</vt:lpstr>
      <vt:lpstr>DBQ Poster </vt:lpstr>
      <vt:lpstr>DBQ Poster </vt:lpstr>
      <vt:lpstr>PowerPoint Presentation</vt:lpstr>
      <vt:lpstr>Remember the LADIES!</vt:lpstr>
      <vt:lpstr>Equality = Revolutionary Values </vt:lpstr>
      <vt:lpstr>DBQ Poster </vt:lpstr>
      <vt:lpstr>Thesis Challenge</vt:lpstr>
      <vt:lpstr>Thesis that ain’t feces</vt:lpstr>
      <vt:lpstr>Thesis Challenge</vt:lpstr>
      <vt:lpstr>DO I SCORE</vt:lpstr>
      <vt:lpstr>Thesis DISSECTION</vt:lpstr>
      <vt:lpstr>Historic Contextualization </vt:lpstr>
      <vt:lpstr>Historic Contextualization </vt:lpstr>
      <vt:lpstr>Historic Contextualization </vt:lpstr>
      <vt:lpstr>THESIS TOUGH!!</vt:lpstr>
      <vt:lpstr>Synonyms for Worlds</vt:lpstr>
      <vt:lpstr>The Horse America throwing her Master</vt:lpstr>
      <vt:lpstr>Debate Roles</vt:lpstr>
      <vt:lpstr>PowerPoint Presentation</vt:lpstr>
      <vt:lpstr>Debate Summary</vt:lpstr>
      <vt:lpstr>PowerPoint Presentation</vt:lpstr>
      <vt:lpstr>A Government of Revolutionary Ideas Part II – Unit III</vt:lpstr>
      <vt:lpstr>Perspective of the Critical Period</vt:lpstr>
      <vt:lpstr>Independence Achieved</vt:lpstr>
      <vt:lpstr>Articles of Confederation</vt:lpstr>
      <vt:lpstr>Achievements under the AOC </vt:lpstr>
      <vt:lpstr>DBQ Poster </vt:lpstr>
      <vt:lpstr>Structure of AOC</vt:lpstr>
      <vt:lpstr>Fear of Tyranny</vt:lpstr>
      <vt:lpstr>No Tyranny Allowed</vt:lpstr>
      <vt:lpstr>Governing in the Critical Period</vt:lpstr>
      <vt:lpstr>PowerPoint Presentation</vt:lpstr>
      <vt:lpstr>Governing America</vt:lpstr>
      <vt:lpstr>The SHAYSITE’S WARNING</vt:lpstr>
      <vt:lpstr>Post Revolution issues</vt:lpstr>
      <vt:lpstr>Governing in the Era of Independence</vt:lpstr>
      <vt:lpstr>DBQ Poster </vt:lpstr>
      <vt:lpstr>Constitutional Scavenger Hunt</vt:lpstr>
      <vt:lpstr>Evaluating Parts of the Constitution</vt:lpstr>
      <vt:lpstr>Temperament of America</vt:lpstr>
      <vt:lpstr>PowerPoint Presentation</vt:lpstr>
      <vt:lpstr>Let’s Make a Deal </vt:lpstr>
      <vt:lpstr>A Convention for the AOC</vt:lpstr>
      <vt:lpstr>Compromise is KEY</vt:lpstr>
      <vt:lpstr>Compromise is KEY</vt:lpstr>
      <vt:lpstr>Principles of the Constitution</vt:lpstr>
      <vt:lpstr>Demographics of Ratification</vt:lpstr>
      <vt:lpstr>DBQ Poster </vt:lpstr>
      <vt:lpstr>Anti-federalist Quorums with Ratification </vt:lpstr>
      <vt:lpstr>Madisonian Model</vt:lpstr>
      <vt:lpstr>PowerPoint Presentation</vt:lpstr>
      <vt:lpstr>Describe the POV of the following statements</vt:lpstr>
      <vt:lpstr>Constitutional Debate</vt:lpstr>
      <vt:lpstr>Madison’s Argument</vt:lpstr>
      <vt:lpstr>Constitutional issues for the future</vt:lpstr>
      <vt:lpstr>Objections of Brutus</vt:lpstr>
      <vt:lpstr>In the Mind of the Framers</vt:lpstr>
      <vt:lpstr>SHE Statements</vt:lpstr>
      <vt:lpstr>PowerPoint Presentation</vt:lpstr>
      <vt:lpstr>A Constitutional Reality Part III – Unit III</vt:lpstr>
      <vt:lpstr>Washington’s Challenges </vt:lpstr>
      <vt:lpstr>The Threats to a New Nation</vt:lpstr>
      <vt:lpstr>Washington Defines the Presidency</vt:lpstr>
      <vt:lpstr>Building a Sound Economy</vt:lpstr>
      <vt:lpstr>Division in Politics</vt:lpstr>
      <vt:lpstr>Evaluating Washington</vt:lpstr>
      <vt:lpstr>PowerPoint Presentation</vt:lpstr>
      <vt:lpstr>Presidential Review</vt:lpstr>
      <vt:lpstr>French Revolution</vt:lpstr>
      <vt:lpstr>Controlling America</vt:lpstr>
      <vt:lpstr>Oh, Hail Cincinnatus</vt:lpstr>
      <vt:lpstr>The Father of our Nation</vt:lpstr>
      <vt:lpstr>Evaluating Washington</vt:lpstr>
      <vt:lpstr>Evaluating Washington</vt:lpstr>
      <vt:lpstr>Constitutional Challenge</vt:lpstr>
      <vt:lpstr>The Legacy of Washington</vt:lpstr>
      <vt:lpstr>PowerPoint Presentation</vt:lpstr>
      <vt:lpstr>Farwell Address 1796</vt:lpstr>
      <vt:lpstr>Farwell Address 1796</vt:lpstr>
      <vt:lpstr>Heeding Washington’s Warnings</vt:lpstr>
      <vt:lpstr>The Legacy of Washington</vt:lpstr>
      <vt:lpstr>PowerPoint Presentation</vt:lpstr>
      <vt:lpstr>Heed the Warning</vt:lpstr>
      <vt:lpstr>Washington’s administration </vt:lpstr>
      <vt:lpstr>Enacting Self Government </vt:lpstr>
      <vt:lpstr>SHE Statements</vt:lpstr>
      <vt:lpstr>PowerPoint Presentation</vt:lpstr>
      <vt:lpstr>Heeding Washington’s Warning</vt:lpstr>
      <vt:lpstr>A War Response</vt:lpstr>
      <vt:lpstr>Growth of the TWO-Party System </vt:lpstr>
      <vt:lpstr>A National Security Threat </vt:lpstr>
      <vt:lpstr>Constitutional Challenge</vt:lpstr>
      <vt:lpstr>End of the Quasi War</vt:lpstr>
      <vt:lpstr>Defining a Constitution</vt:lpstr>
      <vt:lpstr>PowerPoint Presentation</vt:lpstr>
      <vt:lpstr>The Campaign for 1800</vt:lpstr>
      <vt:lpstr>Happy about Documents </vt:lpstr>
      <vt:lpstr>Contrasting Elections</vt:lpstr>
      <vt:lpstr>CCOT</vt:lpstr>
      <vt:lpstr>Hamilton’s Political Play</vt:lpstr>
      <vt:lpstr>Election of 1800</vt:lpstr>
      <vt:lpstr>Election of 1800</vt:lpstr>
      <vt:lpstr>Defining a Constitution</vt:lpstr>
      <vt:lpstr>Constitutional Government </vt:lpstr>
      <vt:lpstr>Fall of the Federalists</vt:lpstr>
      <vt:lpstr>PowerPoint Presentation</vt:lpstr>
      <vt:lpstr>Defining a Constitution</vt:lpstr>
      <vt:lpstr>Midnight Federalists </vt:lpstr>
      <vt:lpstr>Marshalling the Power of Constitution</vt:lpstr>
      <vt:lpstr>Defining a Constitution</vt:lpstr>
      <vt:lpstr>PowerPoint Presentation</vt:lpstr>
      <vt:lpstr>Federalist Era Review</vt:lpstr>
      <vt:lpstr>The Father of our Nation – Foreign Policy</vt:lpstr>
      <vt:lpstr>The Father of our Nation – Domestic Tranquility </vt:lpstr>
      <vt:lpstr>Review Assessment </vt:lpstr>
      <vt:lpstr>Review Assessment </vt:lpstr>
      <vt:lpstr>Review Assessment </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Republic</dc:title>
  <dc:creator>Hultberg, Andrew P</dc:creator>
  <cp:lastModifiedBy>Hultberg, Andrew P</cp:lastModifiedBy>
  <cp:revision>479</cp:revision>
  <cp:lastPrinted>2019-10-17T17:40:49Z</cp:lastPrinted>
  <dcterms:created xsi:type="dcterms:W3CDTF">2016-10-04T12:32:44Z</dcterms:created>
  <dcterms:modified xsi:type="dcterms:W3CDTF">2024-10-02T19:46:16Z</dcterms:modified>
</cp:coreProperties>
</file>