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1"/>
  </p:notesMasterIdLst>
  <p:sldIdLst>
    <p:sldId id="256" r:id="rId2"/>
    <p:sldId id="257" r:id="rId3"/>
    <p:sldId id="319" r:id="rId4"/>
    <p:sldId id="264" r:id="rId5"/>
    <p:sldId id="289" r:id="rId6"/>
    <p:sldId id="320" r:id="rId7"/>
    <p:sldId id="290" r:id="rId8"/>
    <p:sldId id="291" r:id="rId9"/>
    <p:sldId id="292" r:id="rId10"/>
    <p:sldId id="293" r:id="rId11"/>
    <p:sldId id="294" r:id="rId12"/>
    <p:sldId id="325" r:id="rId13"/>
    <p:sldId id="296" r:id="rId14"/>
    <p:sldId id="281" r:id="rId15"/>
    <p:sldId id="327" r:id="rId16"/>
    <p:sldId id="328" r:id="rId17"/>
    <p:sldId id="280" r:id="rId18"/>
    <p:sldId id="295" r:id="rId19"/>
    <p:sldId id="306" r:id="rId20"/>
    <p:sldId id="308" r:id="rId21"/>
    <p:sldId id="258" r:id="rId22"/>
    <p:sldId id="303" r:id="rId23"/>
    <p:sldId id="305" r:id="rId24"/>
    <p:sldId id="262" r:id="rId25"/>
    <p:sldId id="326" r:id="rId26"/>
    <p:sldId id="321" r:id="rId27"/>
    <p:sldId id="265" r:id="rId28"/>
    <p:sldId id="322" r:id="rId29"/>
    <p:sldId id="338" r:id="rId30"/>
    <p:sldId id="268" r:id="rId31"/>
    <p:sldId id="329" r:id="rId32"/>
    <p:sldId id="269" r:id="rId33"/>
    <p:sldId id="330" r:id="rId34"/>
    <p:sldId id="332" r:id="rId35"/>
    <p:sldId id="337" r:id="rId36"/>
    <p:sldId id="333" r:id="rId37"/>
    <p:sldId id="336" r:id="rId38"/>
    <p:sldId id="331" r:id="rId39"/>
    <p:sldId id="273" r:id="rId40"/>
    <p:sldId id="266" r:id="rId41"/>
    <p:sldId id="323" r:id="rId42"/>
    <p:sldId id="282" r:id="rId43"/>
    <p:sldId id="299" r:id="rId44"/>
    <p:sldId id="298" r:id="rId45"/>
    <p:sldId id="300" r:id="rId46"/>
    <p:sldId id="301" r:id="rId47"/>
    <p:sldId id="339" r:id="rId48"/>
    <p:sldId id="304" r:id="rId49"/>
    <p:sldId id="260" r:id="rId50"/>
    <p:sldId id="259" r:id="rId51"/>
    <p:sldId id="315" r:id="rId52"/>
    <p:sldId id="263" r:id="rId53"/>
    <p:sldId id="316" r:id="rId54"/>
    <p:sldId id="309" r:id="rId55"/>
    <p:sldId id="307" r:id="rId56"/>
    <p:sldId id="311" r:id="rId57"/>
    <p:sldId id="310" r:id="rId58"/>
    <p:sldId id="312" r:id="rId59"/>
    <p:sldId id="313" r:id="rId60"/>
    <p:sldId id="318" r:id="rId61"/>
    <p:sldId id="317" r:id="rId62"/>
    <p:sldId id="285" r:id="rId63"/>
    <p:sldId id="286" r:id="rId64"/>
    <p:sldId id="287" r:id="rId65"/>
    <p:sldId id="267" r:id="rId66"/>
    <p:sldId id="274" r:id="rId67"/>
    <p:sldId id="276" r:id="rId68"/>
    <p:sldId id="288" r:id="rId69"/>
    <p:sldId id="278"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81" d="100"/>
          <a:sy n="81" d="100"/>
        </p:scale>
        <p:origin x="121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AA271-0486-4C14-A5B6-4CD9217B65A7}" type="datetimeFigureOut">
              <a:rPr lang="en-US" smtClean="0"/>
              <a:t>1/24/2020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DAD0C-3CCE-4DF4-9912-D86F7B0A16F6}" type="slidenum">
              <a:rPr lang="en-US" smtClean="0"/>
              <a:t>‹#›</a:t>
            </a:fld>
            <a:endParaRPr lang="en-US"/>
          </a:p>
        </p:txBody>
      </p:sp>
    </p:spTree>
    <p:extLst>
      <p:ext uri="{BB962C8B-B14F-4D97-AF65-F5344CB8AC3E}">
        <p14:creationId xmlns:p14="http://schemas.microsoft.com/office/powerpoint/2010/main" val="1791815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DAD0C-3CCE-4DF4-9912-D86F7B0A16F6}" type="slidenum">
              <a:rPr lang="en-US" smtClean="0"/>
              <a:t>29</a:t>
            </a:fld>
            <a:endParaRPr lang="en-US"/>
          </a:p>
        </p:txBody>
      </p:sp>
    </p:spTree>
    <p:extLst>
      <p:ext uri="{BB962C8B-B14F-4D97-AF65-F5344CB8AC3E}">
        <p14:creationId xmlns:p14="http://schemas.microsoft.com/office/powerpoint/2010/main" val="346489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DAD0C-3CCE-4DF4-9912-D86F7B0A16F6}" type="slidenum">
              <a:rPr lang="en-US" smtClean="0"/>
              <a:t>40</a:t>
            </a:fld>
            <a:endParaRPr lang="en-US"/>
          </a:p>
        </p:txBody>
      </p:sp>
    </p:spTree>
    <p:extLst>
      <p:ext uri="{BB962C8B-B14F-4D97-AF65-F5344CB8AC3E}">
        <p14:creationId xmlns:p14="http://schemas.microsoft.com/office/powerpoint/2010/main" val="3538059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6E4A7B1-078B-4756-9DDB-22104606C96D}" type="datetimeFigureOut">
              <a:rPr lang="en-US" smtClean="0"/>
              <a:t>1/24/2020</a:t>
            </a:fld>
            <a:endParaRPr lang="en-US"/>
          </a:p>
        </p:txBody>
      </p:sp>
      <p:sp>
        <p:nvSpPr>
          <p:cNvPr id="8" name="Slide Number Placeholder 7"/>
          <p:cNvSpPr>
            <a:spLocks noGrp="1"/>
          </p:cNvSpPr>
          <p:nvPr>
            <p:ph type="sldNum" sz="quarter" idx="11"/>
          </p:nvPr>
        </p:nvSpPr>
        <p:spPr/>
        <p:txBody>
          <a:bodyPr/>
          <a:lstStyle/>
          <a:p>
            <a:fld id="{97961CEF-7021-475F-B43E-00C7E1644F0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E4A7B1-078B-4756-9DDB-22104606C96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61CEF-7021-475F-B43E-00C7E1644F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E4A7B1-078B-4756-9DDB-22104606C96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61CEF-7021-475F-B43E-00C7E1644F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E4A7B1-078B-4756-9DDB-22104606C96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61CEF-7021-475F-B43E-00C7E1644F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E4A7B1-078B-4756-9DDB-22104606C96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61CEF-7021-475F-B43E-00C7E1644F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E4A7B1-078B-4756-9DDB-22104606C96D}"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61CEF-7021-475F-B43E-00C7E1644F0E}"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6E4A7B1-078B-4756-9DDB-22104606C96D}"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61CEF-7021-475F-B43E-00C7E1644F0E}"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E4A7B1-078B-4756-9DDB-22104606C96D}"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61CEF-7021-475F-B43E-00C7E1644F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E4A7B1-078B-4756-9DDB-22104606C96D}"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61CEF-7021-475F-B43E-00C7E1644F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E4A7B1-078B-4756-9DDB-22104606C96D}"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61CEF-7021-475F-B43E-00C7E1644F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E4A7B1-078B-4756-9DDB-22104606C96D}"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61CEF-7021-475F-B43E-00C7E1644F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C6E4A7B1-078B-4756-9DDB-22104606C96D}" type="datetimeFigureOut">
              <a:rPr lang="en-US" smtClean="0"/>
              <a:t>1/24/2020</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97961CEF-7021-475F-B43E-00C7E1644F0E}"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5838825" cy="4195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14400" y="4266253"/>
            <a:ext cx="7315200" cy="1377849"/>
          </a:xfrm>
        </p:spPr>
        <p:txBody>
          <a:bodyPr>
            <a:normAutofit fontScale="90000"/>
          </a:bodyPr>
          <a:lstStyle/>
          <a:p>
            <a:r>
              <a:rPr lang="en-US" dirty="0"/>
              <a:t>Political Paralysis of the Gilded Age</a:t>
            </a:r>
          </a:p>
        </p:txBody>
      </p:sp>
      <p:sp>
        <p:nvSpPr>
          <p:cNvPr id="3" name="Subtitle 2"/>
          <p:cNvSpPr>
            <a:spLocks noGrp="1"/>
          </p:cNvSpPr>
          <p:nvPr>
            <p:ph type="subTitle" idx="1"/>
          </p:nvPr>
        </p:nvSpPr>
        <p:spPr>
          <a:xfrm>
            <a:off x="914400" y="5644102"/>
            <a:ext cx="7315200" cy="667060"/>
          </a:xfrm>
        </p:spPr>
        <p:txBody>
          <a:bodyPr/>
          <a:lstStyle/>
          <a:p>
            <a:r>
              <a:rPr lang="en-US" dirty="0"/>
              <a:t>Democracy in crisis</a:t>
            </a:r>
          </a:p>
        </p:txBody>
      </p:sp>
    </p:spTree>
    <p:extLst>
      <p:ext uri="{BB962C8B-B14F-4D97-AF65-F5344CB8AC3E}">
        <p14:creationId xmlns:p14="http://schemas.microsoft.com/office/powerpoint/2010/main" val="4128148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1"/>
            <a:ext cx="7315200" cy="761999"/>
          </a:xfrm>
          <a:solidFill>
            <a:schemeClr val="tx1">
              <a:lumMod val="95000"/>
            </a:schemeClr>
          </a:solidFill>
          <a:ln>
            <a:solidFill>
              <a:schemeClr val="tx2"/>
            </a:solidFill>
          </a:ln>
        </p:spPr>
        <p:txBody>
          <a:bodyPr/>
          <a:lstStyle/>
          <a:p>
            <a:r>
              <a:rPr lang="en-US" dirty="0">
                <a:solidFill>
                  <a:srgbClr val="00B0F0"/>
                </a:solidFill>
                <a:latin typeface="Broadway" panose="04040905080B02020502" pitchFamily="82" charset="0"/>
              </a:rPr>
              <a:t>Intense Loyalty</a:t>
            </a:r>
          </a:p>
        </p:txBody>
      </p:sp>
      <p:sp>
        <p:nvSpPr>
          <p:cNvPr id="4" name="Text Box 8"/>
          <p:cNvSpPr txBox="1">
            <a:spLocks noChangeArrowheads="1"/>
          </p:cNvSpPr>
          <p:nvPr/>
        </p:nvSpPr>
        <p:spPr bwMode="auto">
          <a:xfrm>
            <a:off x="457200" y="2895600"/>
            <a:ext cx="2819400" cy="3444875"/>
          </a:xfrm>
          <a:prstGeom prst="rect">
            <a:avLst/>
          </a:prstGeom>
          <a:solidFill>
            <a:srgbClr val="002060"/>
          </a:solidFill>
          <a:ln>
            <a:solidFill>
              <a:srgbClr val="FF0000"/>
            </a:solidFill>
          </a:ln>
        </p:spPr>
        <p:txBody>
          <a:bodyPr>
            <a:spAutoFit/>
          </a:bodyPr>
          <a:lstStyle>
            <a:lvl1pPr marL="339725" indent="-3397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C00000"/>
              </a:buClr>
              <a:buFont typeface="Wingdings" panose="05000000000000000000" pitchFamily="2" charset="2"/>
              <a:buChar char="«"/>
            </a:pPr>
            <a:r>
              <a:rPr lang="en-US" altLang="en-US" sz="2000" b="1" dirty="0">
                <a:latin typeface="Comic Sans MS" panose="030F0702030302020204" pitchFamily="66" charset="0"/>
              </a:rPr>
              <a:t>White southerners</a:t>
            </a:r>
            <a:br>
              <a:rPr lang="en-US" altLang="en-US" sz="2000" b="1" dirty="0">
                <a:latin typeface="Comic Sans MS" panose="030F0702030302020204" pitchFamily="66" charset="0"/>
              </a:rPr>
            </a:br>
            <a:r>
              <a:rPr lang="en-US" altLang="en-US" sz="2000" b="1" dirty="0">
                <a:latin typeface="Comic Sans MS" panose="030F0702030302020204" pitchFamily="66" charset="0"/>
              </a:rPr>
              <a:t>(preservation of</a:t>
            </a:r>
            <a:br>
              <a:rPr lang="en-US" altLang="en-US" sz="2000" b="1" dirty="0">
                <a:latin typeface="Comic Sans MS" panose="030F0702030302020204" pitchFamily="66" charset="0"/>
              </a:rPr>
            </a:br>
            <a:r>
              <a:rPr lang="en-US" altLang="en-US" sz="2000" b="1" dirty="0">
                <a:latin typeface="Comic Sans MS" panose="030F0702030302020204" pitchFamily="66" charset="0"/>
              </a:rPr>
              <a:t>white supremacy)</a:t>
            </a:r>
          </a:p>
          <a:p>
            <a:pPr eaLnBrk="1" hangingPunct="1">
              <a:spcBef>
                <a:spcPct val="50000"/>
              </a:spcBef>
              <a:buClr>
                <a:srgbClr val="C00000"/>
              </a:buClr>
              <a:buFont typeface="Wingdings" panose="05000000000000000000" pitchFamily="2" charset="2"/>
              <a:buChar char="«"/>
            </a:pPr>
            <a:r>
              <a:rPr lang="en-US" altLang="en-US" sz="2000" b="1" dirty="0">
                <a:latin typeface="Comic Sans MS" panose="030F0702030302020204" pitchFamily="66" charset="0"/>
              </a:rPr>
              <a:t>Catholics</a:t>
            </a:r>
          </a:p>
          <a:p>
            <a:pPr eaLnBrk="1" hangingPunct="1">
              <a:spcBef>
                <a:spcPct val="50000"/>
              </a:spcBef>
              <a:buClr>
                <a:srgbClr val="C00000"/>
              </a:buClr>
              <a:buFont typeface="Wingdings" panose="05000000000000000000" pitchFamily="2" charset="2"/>
              <a:buChar char="«"/>
            </a:pPr>
            <a:r>
              <a:rPr lang="en-US" altLang="en-US" sz="2000" b="1" dirty="0">
                <a:latin typeface="Comic Sans MS" panose="030F0702030302020204" pitchFamily="66" charset="0"/>
              </a:rPr>
              <a:t>Recent immigrants</a:t>
            </a:r>
            <a:br>
              <a:rPr lang="en-US" altLang="en-US" sz="2000" b="1" dirty="0">
                <a:latin typeface="Comic Sans MS" panose="030F0702030302020204" pitchFamily="66" charset="0"/>
              </a:rPr>
            </a:br>
            <a:r>
              <a:rPr lang="en-US" altLang="en-US" sz="2000" b="1" dirty="0">
                <a:latin typeface="Comic Sans MS" panose="030F0702030302020204" pitchFamily="66" charset="0"/>
              </a:rPr>
              <a:t>(esp. Jews)</a:t>
            </a:r>
          </a:p>
          <a:p>
            <a:pPr eaLnBrk="1" hangingPunct="1">
              <a:spcBef>
                <a:spcPct val="50000"/>
              </a:spcBef>
              <a:buClr>
                <a:srgbClr val="C00000"/>
              </a:buClr>
              <a:buFont typeface="Wingdings" panose="05000000000000000000" pitchFamily="2" charset="2"/>
              <a:buChar char="«"/>
            </a:pPr>
            <a:r>
              <a:rPr lang="en-US" altLang="en-US" sz="2000" b="1" dirty="0">
                <a:latin typeface="Comic Sans MS" panose="030F0702030302020204" pitchFamily="66" charset="0"/>
              </a:rPr>
              <a:t>Urban working </a:t>
            </a:r>
            <a:br>
              <a:rPr lang="en-US" altLang="en-US" sz="2000" b="1" dirty="0">
                <a:latin typeface="Comic Sans MS" panose="030F0702030302020204" pitchFamily="66" charset="0"/>
              </a:rPr>
            </a:br>
            <a:r>
              <a:rPr lang="en-US" altLang="en-US" sz="2000" b="1" dirty="0">
                <a:latin typeface="Comic Sans MS" panose="030F0702030302020204" pitchFamily="66" charset="0"/>
              </a:rPr>
              <a:t>poor (pro-labor)</a:t>
            </a:r>
          </a:p>
          <a:p>
            <a:pPr eaLnBrk="1" hangingPunct="1">
              <a:spcBef>
                <a:spcPct val="50000"/>
              </a:spcBef>
              <a:buClr>
                <a:srgbClr val="C00000"/>
              </a:buClr>
              <a:buFont typeface="Wingdings" panose="05000000000000000000" pitchFamily="2" charset="2"/>
              <a:buChar char="«"/>
            </a:pPr>
            <a:r>
              <a:rPr lang="en-US" altLang="en-US" sz="2000" b="1" dirty="0">
                <a:latin typeface="Comic Sans MS" panose="030F0702030302020204" pitchFamily="66" charset="0"/>
              </a:rPr>
              <a:t>Most farmers</a:t>
            </a:r>
          </a:p>
        </p:txBody>
      </p:sp>
      <p:sp>
        <p:nvSpPr>
          <p:cNvPr id="5" name="Rectangle 4"/>
          <p:cNvSpPr>
            <a:spLocks noChangeArrowheads="1"/>
          </p:cNvSpPr>
          <p:nvPr/>
        </p:nvSpPr>
        <p:spPr bwMode="auto">
          <a:xfrm>
            <a:off x="876300" y="1556238"/>
            <a:ext cx="1981200" cy="914400"/>
          </a:xfrm>
          <a:prstGeom prst="rect">
            <a:avLst/>
          </a:prstGeom>
          <a:solidFill>
            <a:srgbClr val="C00000"/>
          </a:solidFill>
          <a:ln>
            <a:noFill/>
          </a:ln>
          <a:effectLst>
            <a:prstShdw prst="shdw17" dist="17961" dir="2700000">
              <a:srgbClr val="73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latin typeface="Comic Sans MS" panose="030F0702030302020204" pitchFamily="66" charset="0"/>
              </a:rPr>
              <a:t>Democratic</a:t>
            </a:r>
            <a:br>
              <a:rPr lang="en-US" altLang="en-US" sz="2400" b="1" dirty="0">
                <a:latin typeface="Comic Sans MS" panose="030F0702030302020204" pitchFamily="66" charset="0"/>
              </a:rPr>
            </a:br>
            <a:r>
              <a:rPr lang="en-US" altLang="en-US" sz="2400" b="1" dirty="0">
                <a:latin typeface="Comic Sans MS" panose="030F0702030302020204" pitchFamily="66" charset="0"/>
              </a:rPr>
              <a:t>Bloc</a:t>
            </a:r>
          </a:p>
        </p:txBody>
      </p:sp>
      <p:sp>
        <p:nvSpPr>
          <p:cNvPr id="6" name="Down Arrow 5"/>
          <p:cNvSpPr/>
          <p:nvPr/>
        </p:nvSpPr>
        <p:spPr>
          <a:xfrm>
            <a:off x="1752600" y="2470638"/>
            <a:ext cx="228600" cy="42496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9"/>
          <p:cNvSpPr txBox="1">
            <a:spLocks noChangeArrowheads="1"/>
          </p:cNvSpPr>
          <p:nvPr/>
        </p:nvSpPr>
        <p:spPr bwMode="auto">
          <a:xfrm>
            <a:off x="4152900" y="2895600"/>
            <a:ext cx="3124200" cy="3749675"/>
          </a:xfrm>
          <a:prstGeom prst="rect">
            <a:avLst/>
          </a:prstGeom>
          <a:solidFill>
            <a:srgbClr val="C00000"/>
          </a:solidFill>
          <a:ln>
            <a:noFill/>
          </a:ln>
        </p:spPr>
        <p:txBody>
          <a:bodyPr>
            <a:spAutoFit/>
          </a:bodyPr>
          <a:lstStyle>
            <a:lvl1pPr marL="339725" indent="-3397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accent2"/>
              </a:buClr>
              <a:buFont typeface="Wingdings" panose="05000000000000000000" pitchFamily="2" charset="2"/>
              <a:buChar char="«"/>
            </a:pPr>
            <a:r>
              <a:rPr lang="en-US" altLang="en-US" sz="2000" b="1" dirty="0">
                <a:latin typeface="Comic Sans MS" panose="030F0702030302020204" pitchFamily="66" charset="0"/>
              </a:rPr>
              <a:t>Northern whites</a:t>
            </a:r>
            <a:br>
              <a:rPr lang="en-US" altLang="en-US" sz="2000" b="1" dirty="0">
                <a:latin typeface="Comic Sans MS" panose="030F0702030302020204" pitchFamily="66" charset="0"/>
              </a:rPr>
            </a:br>
            <a:r>
              <a:rPr lang="en-US" altLang="en-US" sz="2000" b="1" dirty="0">
                <a:latin typeface="Comic Sans MS" panose="030F0702030302020204" pitchFamily="66" charset="0"/>
              </a:rPr>
              <a:t>(pro-business)</a:t>
            </a:r>
          </a:p>
          <a:p>
            <a:pPr eaLnBrk="1" hangingPunct="1">
              <a:spcBef>
                <a:spcPct val="50000"/>
              </a:spcBef>
              <a:buClr>
                <a:schemeClr val="accent2"/>
              </a:buClr>
              <a:buFont typeface="Wingdings" panose="05000000000000000000" pitchFamily="2" charset="2"/>
              <a:buChar char="«"/>
            </a:pPr>
            <a:r>
              <a:rPr lang="en-US" altLang="en-US" sz="2000" b="1" dirty="0">
                <a:latin typeface="Comic Sans MS" panose="030F0702030302020204" pitchFamily="66" charset="0"/>
              </a:rPr>
              <a:t>African Americans</a:t>
            </a:r>
          </a:p>
          <a:p>
            <a:pPr eaLnBrk="1" hangingPunct="1">
              <a:spcBef>
                <a:spcPct val="50000"/>
              </a:spcBef>
              <a:buClr>
                <a:schemeClr val="accent2"/>
              </a:buClr>
              <a:buFont typeface="Wingdings" panose="05000000000000000000" pitchFamily="2" charset="2"/>
              <a:buChar char="«"/>
            </a:pPr>
            <a:r>
              <a:rPr lang="en-US" altLang="en-US" sz="2000" b="1" dirty="0">
                <a:latin typeface="Comic Sans MS" panose="030F0702030302020204" pitchFamily="66" charset="0"/>
              </a:rPr>
              <a:t>Northern </a:t>
            </a:r>
            <a:br>
              <a:rPr lang="en-US" altLang="en-US" sz="2000" b="1" dirty="0">
                <a:latin typeface="Comic Sans MS" panose="030F0702030302020204" pitchFamily="66" charset="0"/>
              </a:rPr>
            </a:br>
            <a:r>
              <a:rPr lang="en-US" altLang="en-US" sz="2000" b="1" dirty="0">
                <a:latin typeface="Comic Sans MS" panose="030F0702030302020204" pitchFamily="66" charset="0"/>
              </a:rPr>
              <a:t>Protestants</a:t>
            </a:r>
          </a:p>
          <a:p>
            <a:pPr eaLnBrk="1" hangingPunct="1">
              <a:spcBef>
                <a:spcPct val="50000"/>
              </a:spcBef>
              <a:buClr>
                <a:schemeClr val="accent2"/>
              </a:buClr>
              <a:buFont typeface="Wingdings" panose="05000000000000000000" pitchFamily="2" charset="2"/>
              <a:buChar char="«"/>
            </a:pPr>
            <a:r>
              <a:rPr lang="en-US" altLang="en-US" sz="2000" b="1" dirty="0">
                <a:latin typeface="Comic Sans MS" panose="030F0702030302020204" pitchFamily="66" charset="0"/>
              </a:rPr>
              <a:t>Old WASPs (support</a:t>
            </a:r>
            <a:br>
              <a:rPr lang="en-US" altLang="en-US" sz="2000" b="1" dirty="0">
                <a:latin typeface="Comic Sans MS" panose="030F0702030302020204" pitchFamily="66" charset="0"/>
              </a:rPr>
            </a:br>
            <a:r>
              <a:rPr lang="en-US" altLang="en-US" sz="2000" b="1" dirty="0">
                <a:latin typeface="Comic Sans MS" panose="030F0702030302020204" pitchFamily="66" charset="0"/>
              </a:rPr>
              <a:t>for anti-immigrant </a:t>
            </a:r>
            <a:br>
              <a:rPr lang="en-US" altLang="en-US" sz="2000" b="1" dirty="0">
                <a:latin typeface="Comic Sans MS" panose="030F0702030302020204" pitchFamily="66" charset="0"/>
              </a:rPr>
            </a:br>
            <a:r>
              <a:rPr lang="en-US" altLang="en-US" sz="2000" b="1" dirty="0">
                <a:latin typeface="Comic Sans MS" panose="030F0702030302020204" pitchFamily="66" charset="0"/>
              </a:rPr>
              <a:t>laws)</a:t>
            </a:r>
          </a:p>
          <a:p>
            <a:pPr eaLnBrk="1" hangingPunct="1">
              <a:spcBef>
                <a:spcPct val="50000"/>
              </a:spcBef>
              <a:buClr>
                <a:schemeClr val="accent2"/>
              </a:buClr>
              <a:buFont typeface="Wingdings" panose="05000000000000000000" pitchFamily="2" charset="2"/>
              <a:buChar char="«"/>
            </a:pPr>
            <a:r>
              <a:rPr lang="en-US" altLang="en-US" sz="2000" b="1" dirty="0">
                <a:latin typeface="Comic Sans MS" panose="030F0702030302020204" pitchFamily="66" charset="0"/>
              </a:rPr>
              <a:t>Most of the middle</a:t>
            </a:r>
            <a:br>
              <a:rPr lang="en-US" altLang="en-US" sz="2000" b="1" dirty="0">
                <a:latin typeface="Comic Sans MS" panose="030F0702030302020204" pitchFamily="66" charset="0"/>
              </a:rPr>
            </a:br>
            <a:r>
              <a:rPr lang="en-US" altLang="en-US" sz="2000" b="1" dirty="0">
                <a:latin typeface="Comic Sans MS" panose="030F0702030302020204" pitchFamily="66" charset="0"/>
              </a:rPr>
              <a:t>class</a:t>
            </a:r>
          </a:p>
        </p:txBody>
      </p:sp>
      <p:sp>
        <p:nvSpPr>
          <p:cNvPr id="8" name="Rectangle 5">
            <a:extLst>
              <a:ext uri="{FF2B5EF4-FFF2-40B4-BE49-F238E27FC236}">
                <a16:creationId xmlns:a16="http://schemas.microsoft.com/office/drawing/2014/main" id="{7984EE4B-C359-4B23-9DCE-FB2892A8FCA8}"/>
              </a:ext>
            </a:extLst>
          </p:cNvPr>
          <p:cNvSpPr>
            <a:spLocks noChangeArrowheads="1"/>
          </p:cNvSpPr>
          <p:nvPr/>
        </p:nvSpPr>
        <p:spPr bwMode="auto">
          <a:xfrm>
            <a:off x="4572000" y="1538653"/>
            <a:ext cx="1981200" cy="914400"/>
          </a:xfrm>
          <a:prstGeom prst="rect">
            <a:avLst/>
          </a:prstGeom>
          <a:solidFill>
            <a:srgbClr val="0070C0"/>
          </a:solidFill>
          <a:ln w="9525">
            <a:solidFill>
              <a:srgbClr val="0070C0"/>
            </a:solidFill>
            <a:miter lim="800000"/>
            <a:headEnd/>
            <a:tailEnd/>
          </a:ln>
          <a:effectLst>
            <a:prstShdw prst="shdw17" dist="17961" dir="2700000">
              <a:schemeClr val="accent2">
                <a:gamma/>
                <a:shade val="60000"/>
                <a:invGamma/>
              </a:schemeClr>
            </a:prstShdw>
          </a:effectLst>
        </p:spPr>
        <p:txBody>
          <a:bodyPr wrap="none" anchor="ctr"/>
          <a:lstStyle/>
          <a:p>
            <a:pPr algn="ctr" eaLnBrk="1" hangingPunct="1">
              <a:defRPr/>
            </a:pPr>
            <a:r>
              <a:rPr lang="en-US" sz="2400" b="1" dirty="0">
                <a:latin typeface="Comic Sans MS" pitchFamily="66" charset="0"/>
              </a:rPr>
              <a:t>Republican</a:t>
            </a:r>
            <a:br>
              <a:rPr lang="en-US" sz="2400" b="1" dirty="0">
                <a:latin typeface="Comic Sans MS" pitchFamily="66" charset="0"/>
              </a:rPr>
            </a:br>
            <a:r>
              <a:rPr lang="en-US" sz="2400" b="1" dirty="0">
                <a:latin typeface="Comic Sans MS" pitchFamily="66" charset="0"/>
              </a:rPr>
              <a:t>Bloc</a:t>
            </a:r>
          </a:p>
        </p:txBody>
      </p:sp>
      <p:sp>
        <p:nvSpPr>
          <p:cNvPr id="9" name="Down Arrow 8"/>
          <p:cNvSpPr/>
          <p:nvPr/>
        </p:nvSpPr>
        <p:spPr>
          <a:xfrm>
            <a:off x="5486400" y="2470638"/>
            <a:ext cx="228600" cy="42496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03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a:extLst>
              <a:ext uri="{FF2B5EF4-FFF2-40B4-BE49-F238E27FC236}">
                <a16:creationId xmlns:a16="http://schemas.microsoft.com/office/drawing/2014/main" id="{2CF31C00-D933-4613-ADAC-29D23063438A}"/>
              </a:ext>
            </a:extLst>
          </p:cNvPr>
          <p:cNvSpPr txBox="1">
            <a:spLocks noChangeArrowheads="1"/>
          </p:cNvSpPr>
          <p:nvPr/>
        </p:nvSpPr>
        <p:spPr bwMode="auto">
          <a:xfrm>
            <a:off x="228600" y="381000"/>
            <a:ext cx="7848600" cy="769441"/>
          </a:xfrm>
          <a:prstGeom prst="rect">
            <a:avLst/>
          </a:prstGeom>
          <a:solidFill>
            <a:schemeClr val="tx1">
              <a:lumMod val="95000"/>
            </a:schemeClr>
          </a:solidFill>
          <a:ln w="9525">
            <a:solidFill>
              <a:schemeClr val="tx2"/>
            </a:solidFill>
            <a:miter lim="800000"/>
            <a:headEnd/>
            <a:tailEnd/>
          </a:ln>
          <a:effectLst>
            <a:outerShdw dist="35921" dir="2700000" algn="ctr" rotWithShape="0">
              <a:srgbClr val="C00000"/>
            </a:outerShdw>
          </a:effectLst>
        </p:spPr>
        <p:txBody>
          <a:bodyPr>
            <a:spAutoFit/>
          </a:bodyPr>
          <a:lstStyle/>
          <a:p>
            <a:pPr algn="ctr" eaLnBrk="1" hangingPunct="1">
              <a:spcBef>
                <a:spcPct val="50000"/>
              </a:spcBef>
              <a:defRPr/>
            </a:pPr>
            <a:r>
              <a:rPr lang="en-US" sz="4400" b="1" dirty="0">
                <a:solidFill>
                  <a:schemeClr val="accent2"/>
                </a:solidFill>
                <a:effectLst>
                  <a:outerShdw blurRad="38100" dist="38100" dir="2700000" algn="tl">
                    <a:srgbClr val="C0C0C0"/>
                  </a:outerShdw>
                </a:effectLst>
                <a:latin typeface="StageCoach" pitchFamily="2" charset="0"/>
              </a:rPr>
              <a:t> </a:t>
            </a:r>
            <a:r>
              <a:rPr lang="en-US" sz="3200" b="1" u="sng" dirty="0">
                <a:solidFill>
                  <a:srgbClr val="00B0F0"/>
                </a:solidFill>
                <a:effectLst>
                  <a:outerShdw blurRad="38100" dist="38100" dir="2700000" algn="tl">
                    <a:srgbClr val="C0C0C0"/>
                  </a:outerShdw>
                </a:effectLst>
                <a:latin typeface="StageCoach" pitchFamily="2" charset="0"/>
              </a:rPr>
              <a:t>Very</a:t>
            </a:r>
            <a:r>
              <a:rPr lang="en-US" sz="3200" b="1" dirty="0">
                <a:solidFill>
                  <a:srgbClr val="00B0F0"/>
                </a:solidFill>
                <a:effectLst>
                  <a:outerShdw blurRad="38100" dist="38100" dir="2700000" algn="tl">
                    <a:srgbClr val="C0C0C0"/>
                  </a:outerShdw>
                </a:effectLst>
                <a:latin typeface="StageCoach" pitchFamily="2" charset="0"/>
              </a:rPr>
              <a:t> Laissez Faire Federal Govt.</a:t>
            </a:r>
          </a:p>
        </p:txBody>
      </p:sp>
      <p:sp>
        <p:nvSpPr>
          <p:cNvPr id="144391" name="Text Box 7"/>
          <p:cNvSpPr txBox="1">
            <a:spLocks noChangeArrowheads="1"/>
          </p:cNvSpPr>
          <p:nvPr/>
        </p:nvSpPr>
        <p:spPr bwMode="auto">
          <a:xfrm>
            <a:off x="228600" y="1371600"/>
            <a:ext cx="5257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98463" indent="-398463">
              <a:defRPr>
                <a:solidFill>
                  <a:schemeClr val="tx1"/>
                </a:solidFill>
                <a:latin typeface="Arial" panose="020B0604020202020204" pitchFamily="34" charset="0"/>
              </a:defRPr>
            </a:lvl1pPr>
            <a:lvl2pPr marL="973138" indent="-4016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C00000"/>
              </a:buClr>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From 1870-1900 </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Govt. did very</a:t>
            </a:r>
            <a:b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b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little domestically.</a:t>
            </a:r>
          </a:p>
          <a:p>
            <a:pPr eaLnBrk="1" hangingPunct="1">
              <a:spcBef>
                <a:spcPct val="50000"/>
              </a:spcBef>
              <a:buClr>
                <a:srgbClr val="C00000"/>
              </a:buClr>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Main duties of the federal govt.:</a:t>
            </a:r>
          </a:p>
          <a:p>
            <a:pPr lvl="1" eaLnBrk="1" hangingPunct="1">
              <a:spcBef>
                <a:spcPct val="50000"/>
              </a:spcBef>
              <a:buClr>
                <a:schemeClr val="accent2"/>
              </a:buClr>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Deliver the mail.</a:t>
            </a:r>
          </a:p>
          <a:p>
            <a:pPr lvl="1" eaLnBrk="1" hangingPunct="1">
              <a:spcBef>
                <a:spcPct val="50000"/>
              </a:spcBef>
              <a:buClr>
                <a:schemeClr val="accent2"/>
              </a:buClr>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Maintain a national military.</a:t>
            </a:r>
          </a:p>
          <a:p>
            <a:pPr lvl="1" eaLnBrk="1" hangingPunct="1">
              <a:spcBef>
                <a:spcPct val="50000"/>
              </a:spcBef>
              <a:buClr>
                <a:schemeClr val="accent2"/>
              </a:buClr>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Collect taxes &amp; tariffs.</a:t>
            </a:r>
          </a:p>
          <a:p>
            <a:pPr lvl="1" eaLnBrk="1" hangingPunct="1">
              <a:spcBef>
                <a:spcPct val="50000"/>
              </a:spcBef>
              <a:buClr>
                <a:schemeClr val="accent2"/>
              </a:buClr>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Conduct a foreign policy.</a:t>
            </a:r>
          </a:p>
          <a:p>
            <a:pPr eaLnBrk="1" hangingPunct="1">
              <a:spcBef>
                <a:spcPct val="50000"/>
              </a:spcBef>
              <a:buClr>
                <a:srgbClr val="C00000"/>
              </a:buClr>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Exception </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administer the annual </a:t>
            </a:r>
            <a:b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b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Civil War veterans’ pension.</a:t>
            </a:r>
            <a:endParaRPr lang="en-US" altLang="en-US" sz="24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752600"/>
            <a:ext cx="3657600" cy="3429000"/>
          </a:xfrm>
          <a:prstGeom prst="rect">
            <a:avLst/>
          </a:prstGeom>
        </p:spPr>
      </p:pic>
    </p:spTree>
    <p:extLst>
      <p:ext uri="{BB962C8B-B14F-4D97-AF65-F5344CB8AC3E}">
        <p14:creationId xmlns:p14="http://schemas.microsoft.com/office/powerpoint/2010/main" val="2933885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43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43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43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43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43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43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43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D1CE-BE28-4955-B0A0-426DBE0E522A}"/>
              </a:ext>
            </a:extLst>
          </p:cNvPr>
          <p:cNvSpPr>
            <a:spLocks noGrp="1"/>
          </p:cNvSpPr>
          <p:nvPr>
            <p:ph type="title"/>
          </p:nvPr>
        </p:nvSpPr>
        <p:spPr>
          <a:xfrm>
            <a:off x="533400" y="304801"/>
            <a:ext cx="7315200" cy="762000"/>
          </a:xfrm>
          <a:solidFill>
            <a:schemeClr val="tx1"/>
          </a:solidFill>
          <a:ln>
            <a:solidFill>
              <a:schemeClr val="tx2"/>
            </a:solidFill>
          </a:ln>
        </p:spPr>
        <p:txBody>
          <a:bodyPr/>
          <a:lstStyle/>
          <a:p>
            <a:r>
              <a:rPr lang="en-US" dirty="0">
                <a:solidFill>
                  <a:srgbClr val="00B0F0"/>
                </a:solidFill>
                <a:latin typeface="Broadway" panose="04040905080B02020502" pitchFamily="82" charset="0"/>
              </a:rPr>
              <a:t>Planks of Plutocracy</a:t>
            </a:r>
          </a:p>
        </p:txBody>
      </p:sp>
      <p:sp>
        <p:nvSpPr>
          <p:cNvPr id="4" name="Rectangle 3">
            <a:extLst>
              <a:ext uri="{FF2B5EF4-FFF2-40B4-BE49-F238E27FC236}">
                <a16:creationId xmlns:a16="http://schemas.microsoft.com/office/drawing/2014/main" id="{B37FE0EE-44B5-46AC-90FA-7E9B4CF63500}"/>
              </a:ext>
            </a:extLst>
          </p:cNvPr>
          <p:cNvSpPr/>
          <p:nvPr/>
        </p:nvSpPr>
        <p:spPr>
          <a:xfrm>
            <a:off x="533400" y="1295400"/>
            <a:ext cx="8153400" cy="1676400"/>
          </a:xfrm>
          <a:prstGeom prst="rect">
            <a:avLst/>
          </a:prstGeom>
          <a:solidFill>
            <a:schemeClr val="accent4">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“The external glitter of wealth conceals a corrupt political core that reflects the growing gap the very few rich and the very many poor”</a:t>
            </a:r>
          </a:p>
          <a:p>
            <a:r>
              <a:rPr lang="en-US" sz="2400" dirty="0">
                <a:solidFill>
                  <a:schemeClr val="tx1"/>
                </a:solidFill>
                <a:latin typeface="Times New Roman" panose="02020603050405020304" pitchFamily="18" charset="0"/>
                <a:cs typeface="Times New Roman" panose="02020603050405020304" pitchFamily="18" charset="0"/>
              </a:rPr>
              <a:t>	- Mark Twain, America in the 1870s-1890s </a:t>
            </a:r>
          </a:p>
        </p:txBody>
      </p:sp>
      <p:pic>
        <p:nvPicPr>
          <p:cNvPr id="6" name="Content Placeholder 5" descr="A person wearing a suit and tie&#10;&#10;Description automatically generated">
            <a:extLst>
              <a:ext uri="{FF2B5EF4-FFF2-40B4-BE49-F238E27FC236}">
                <a16:creationId xmlns:a16="http://schemas.microsoft.com/office/drawing/2014/main" id="{F3F7387C-4744-4ED0-8DA1-73C69EB64E5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86600" y="2306637"/>
            <a:ext cx="1524000" cy="1972915"/>
          </a:xfrm>
          <a:ln>
            <a:solidFill>
              <a:schemeClr val="tx2"/>
            </a:solidFill>
          </a:ln>
        </p:spPr>
      </p:pic>
      <p:sp>
        <p:nvSpPr>
          <p:cNvPr id="7" name="Rectangle 6">
            <a:extLst>
              <a:ext uri="{FF2B5EF4-FFF2-40B4-BE49-F238E27FC236}">
                <a16:creationId xmlns:a16="http://schemas.microsoft.com/office/drawing/2014/main" id="{8F4F03A2-766A-4E5F-B579-ED998C318CF4}"/>
              </a:ext>
            </a:extLst>
          </p:cNvPr>
          <p:cNvSpPr/>
          <p:nvPr/>
        </p:nvSpPr>
        <p:spPr>
          <a:xfrm>
            <a:off x="533400" y="3429000"/>
            <a:ext cx="6477000" cy="1972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New Roman" panose="02020603050405020304" pitchFamily="18" charset="0"/>
                <a:cs typeface="Times New Roman" panose="02020603050405020304" pitchFamily="18" charset="0"/>
              </a:rPr>
              <a:t>Explain Mark Twain’s point of view of the Gilded Age from 1870-1890.</a:t>
            </a:r>
          </a:p>
          <a:p>
            <a:pPr marL="342900"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Be sure to include at least two facts in your explanation that support his POV</a:t>
            </a:r>
          </a:p>
        </p:txBody>
      </p:sp>
    </p:spTree>
    <p:extLst>
      <p:ext uri="{BB962C8B-B14F-4D97-AF65-F5344CB8AC3E}">
        <p14:creationId xmlns:p14="http://schemas.microsoft.com/office/powerpoint/2010/main" val="88270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1"/>
            <a:ext cx="7315200" cy="762000"/>
          </a:xfrm>
          <a:solidFill>
            <a:schemeClr val="tx1">
              <a:lumMod val="95000"/>
            </a:schemeClr>
          </a:solidFill>
          <a:ln>
            <a:solidFill>
              <a:schemeClr val="tx2"/>
            </a:solidFill>
          </a:ln>
        </p:spPr>
        <p:txBody>
          <a:bodyPr/>
          <a:lstStyle/>
          <a:p>
            <a:r>
              <a:rPr lang="en-US" dirty="0">
                <a:solidFill>
                  <a:srgbClr val="00B0F0"/>
                </a:solidFill>
                <a:latin typeface="Broadway" panose="04040905080B02020502" pitchFamily="82" charset="0"/>
              </a:rPr>
              <a:t>Political Paralysis </a:t>
            </a:r>
          </a:p>
        </p:txBody>
      </p:sp>
      <p:sp>
        <p:nvSpPr>
          <p:cNvPr id="3" name="Content Placeholder 2"/>
          <p:cNvSpPr>
            <a:spLocks noGrp="1"/>
          </p:cNvSpPr>
          <p:nvPr>
            <p:ph idx="1"/>
          </p:nvPr>
        </p:nvSpPr>
        <p:spPr>
          <a:xfrm>
            <a:off x="304800" y="1371601"/>
            <a:ext cx="6705600" cy="4937760"/>
          </a:xfrm>
        </p:spPr>
        <p:txBody>
          <a:bodyPr>
            <a:normAutofit lnSpcReduction="10000"/>
          </a:bodyPr>
          <a:lstStyle/>
          <a:p>
            <a:r>
              <a:rPr lang="en-US" sz="2200" dirty="0">
                <a:latin typeface="Times New Roman" panose="02020603050405020304" pitchFamily="18" charset="0"/>
                <a:cs typeface="Times New Roman" panose="02020603050405020304" pitchFamily="18" charset="0"/>
              </a:rPr>
              <a:t>Waving the Bloody Shirt Campaign – Effectiveness of President Grant</a:t>
            </a:r>
          </a:p>
          <a:p>
            <a:r>
              <a:rPr lang="en-US" sz="2200" dirty="0">
                <a:latin typeface="Times New Roman" panose="02020603050405020304" pitchFamily="18" charset="0"/>
                <a:cs typeface="Times New Roman" panose="02020603050405020304" pitchFamily="18" charset="0"/>
              </a:rPr>
              <a:t>President Grant was a forgettable president as </a:t>
            </a:r>
            <a:r>
              <a:rPr lang="en-US" sz="2200">
                <a:latin typeface="Times New Roman" panose="02020603050405020304" pitchFamily="18" charset="0"/>
                <a:cs typeface="Times New Roman" panose="02020603050405020304" pitchFamily="18" charset="0"/>
              </a:rPr>
              <a:t>a result of </a:t>
            </a:r>
            <a:r>
              <a:rPr lang="en-US" sz="2200" dirty="0">
                <a:latin typeface="Times New Roman" panose="02020603050405020304" pitchFamily="18" charset="0"/>
                <a:cs typeface="Times New Roman" panose="02020603050405020304" pitchFamily="18" charset="0"/>
              </a:rPr>
              <a:t>no political experience and rampant corruption during his administration.  The Radical Republicans selected Grant because of hero status and sought the vote of the Grand Army of the Republic. They already had control of Reconstruction, as a result of the Military Reconstruction Act 1867 and thought Grant’s connections with the military would garner further support for their actions.  But Grant proved ineffective in dealing with graft, which can be seen through the Credit </a:t>
            </a:r>
            <a:r>
              <a:rPr lang="en-US" sz="2200" dirty="0" err="1">
                <a:latin typeface="Times New Roman" panose="02020603050405020304" pitchFamily="18" charset="0"/>
                <a:cs typeface="Times New Roman" panose="02020603050405020304" pitchFamily="18" charset="0"/>
              </a:rPr>
              <a:t>Mobilier</a:t>
            </a:r>
            <a:r>
              <a:rPr lang="en-US" sz="2200" dirty="0">
                <a:latin typeface="Times New Roman" panose="02020603050405020304" pitchFamily="18" charset="0"/>
                <a:cs typeface="Times New Roman" panose="02020603050405020304" pitchFamily="18" charset="0"/>
              </a:rPr>
              <a:t> and Whiskey Ring scandals.  Due to his lack of action in punishing political corruption, graft was renamed </a:t>
            </a:r>
            <a:r>
              <a:rPr lang="en-US" sz="2200" dirty="0" err="1">
                <a:latin typeface="Times New Roman" panose="02020603050405020304" pitchFamily="18" charset="0"/>
                <a:cs typeface="Times New Roman" panose="02020603050405020304" pitchFamily="18" charset="0"/>
              </a:rPr>
              <a:t>grantism</a:t>
            </a:r>
            <a:r>
              <a:rPr lang="en-US" sz="2200" dirty="0">
                <a:latin typeface="Times New Roman" panose="02020603050405020304" pitchFamily="18" charset="0"/>
                <a:cs typeface="Times New Roman" panose="02020603050405020304" pitchFamily="18" charset="0"/>
              </a:rPr>
              <a:t>.  </a:t>
            </a:r>
          </a:p>
        </p:txBody>
      </p:sp>
      <p:pic>
        <p:nvPicPr>
          <p:cNvPr id="4" name="Picture 5" descr="R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813561"/>
            <a:ext cx="2089714" cy="4495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555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7315200" cy="304799"/>
          </a:xfrm>
        </p:spPr>
        <p:txBody>
          <a:bodyPr>
            <a:normAutofit fontScale="90000"/>
          </a:bodyPr>
          <a:lstStyle/>
          <a:p>
            <a:r>
              <a:rPr lang="en-US" dirty="0">
                <a:latin typeface="Baskerville Old Face" panose="02020602080505020303" pitchFamily="18" charset="0"/>
              </a:rPr>
              <a:t>Today’s Focus</a:t>
            </a:r>
          </a:p>
        </p:txBody>
      </p:sp>
      <p:sp>
        <p:nvSpPr>
          <p:cNvPr id="3" name="Content Placeholder 2"/>
          <p:cNvSpPr>
            <a:spLocks noGrp="1"/>
          </p:cNvSpPr>
          <p:nvPr>
            <p:ph idx="1"/>
          </p:nvPr>
        </p:nvSpPr>
        <p:spPr>
          <a:xfrm>
            <a:off x="533400" y="1066801"/>
            <a:ext cx="7696200" cy="5242560"/>
          </a:xfrm>
        </p:spPr>
        <p:txBody>
          <a:bodyPr/>
          <a:lstStyle/>
          <a:p>
            <a:endParaRPr lang="en-US"/>
          </a:p>
        </p:txBody>
      </p:sp>
      <p:sp>
        <p:nvSpPr>
          <p:cNvPr id="4" name="Rectangle 3"/>
          <p:cNvSpPr/>
          <p:nvPr/>
        </p:nvSpPr>
        <p:spPr>
          <a:xfrm>
            <a:off x="304800" y="1066800"/>
            <a:ext cx="8458200" cy="5257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066800"/>
            <a:ext cx="8458200" cy="4985980"/>
          </a:xfrm>
          <a:prstGeom prst="rect">
            <a:avLst/>
          </a:prstGeom>
          <a:no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Period 6: 1865 – 1898</a:t>
            </a:r>
            <a:r>
              <a:rPr lang="en-US" sz="1200" dirty="0">
                <a:solidFill>
                  <a:schemeClr val="bg1"/>
                </a:solidFill>
                <a:latin typeface="Times New Roman" panose="02020603050405020304" pitchFamily="18" charset="0"/>
                <a:cs typeface="Times New Roman" panose="02020603050405020304" pitchFamily="18" charset="0"/>
              </a:rPr>
              <a:t> </a:t>
            </a:r>
            <a:r>
              <a:rPr lang="en-US" sz="1200" b="1"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The transformation of the United States from an agricultural to an increasingly industrialized and urbanized society brought about significant economic, political, diplomatic, social, environmental, and cultural changes.</a:t>
            </a:r>
          </a:p>
          <a:p>
            <a:endParaRPr lang="en-US" sz="800" dirty="0"/>
          </a:p>
          <a:p>
            <a:r>
              <a:rPr lang="en-US" b="1" i="1" dirty="0">
                <a:solidFill>
                  <a:schemeClr val="accent5"/>
                </a:solidFill>
                <a:latin typeface="Times New Roman" panose="02020603050405020304" pitchFamily="18" charset="0"/>
                <a:cs typeface="Times New Roman" panose="02020603050405020304" pitchFamily="18" charset="0"/>
              </a:rPr>
              <a:t>Essential Question: </a:t>
            </a:r>
            <a:r>
              <a:rPr lang="en-US" dirty="0">
                <a:solidFill>
                  <a:schemeClr val="bg1"/>
                </a:solidFill>
                <a:latin typeface="Times New Roman" panose="02020603050405020304" pitchFamily="18" charset="0"/>
                <a:cs typeface="Times New Roman" panose="02020603050405020304" pitchFamily="18" charset="0"/>
              </a:rPr>
              <a:t>How did rapid mechanization in industrial and agriculture American society transform the United States and bring it into the modern age?</a:t>
            </a:r>
          </a:p>
          <a:p>
            <a:r>
              <a:rPr lang="en-US" b="1" i="1" dirty="0">
                <a:solidFill>
                  <a:schemeClr val="accent5"/>
                </a:solidFill>
                <a:latin typeface="Times New Roman" panose="02020603050405020304" pitchFamily="18" charset="0"/>
                <a:cs typeface="Times New Roman" panose="02020603050405020304" pitchFamily="18" charset="0"/>
              </a:rPr>
              <a:t>Students can:</a:t>
            </a:r>
            <a:endParaRPr lang="en-US" dirty="0">
              <a:solidFill>
                <a:schemeClr val="accent5"/>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Discern how industrialization change Americans’ lives during the Gilded Age</a:t>
            </a: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Evaluate how and why did Americans struggle over the power and purpose of government </a:t>
            </a: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Assess whether this era should be considered the Gilded Age</a:t>
            </a:r>
          </a:p>
          <a:p>
            <a:endParaRPr lang="en-US" sz="600" b="1" i="1" dirty="0">
              <a:solidFill>
                <a:schemeClr val="accent5"/>
              </a:solidFill>
              <a:latin typeface="Times New Roman" panose="02020603050405020304" pitchFamily="18" charset="0"/>
              <a:cs typeface="Times New Roman" panose="02020603050405020304" pitchFamily="18" charset="0"/>
            </a:endParaRPr>
          </a:p>
          <a:p>
            <a:r>
              <a:rPr lang="en-US" b="1" i="1" dirty="0">
                <a:solidFill>
                  <a:schemeClr val="accent5"/>
                </a:solidFill>
                <a:latin typeface="Times New Roman" panose="02020603050405020304" pitchFamily="18" charset="0"/>
                <a:cs typeface="Times New Roman" panose="02020603050405020304" pitchFamily="18" charset="0"/>
              </a:rPr>
              <a:t>Agenda:</a:t>
            </a:r>
          </a:p>
          <a:p>
            <a:pPr marL="285750" indent="-285750">
              <a:buFontTx/>
              <a:buChar char="-"/>
            </a:pPr>
            <a:r>
              <a:rPr lang="en-US" dirty="0">
                <a:solidFill>
                  <a:schemeClr val="accent5"/>
                </a:solidFill>
                <a:latin typeface="Times New Roman" panose="02020603050405020304" pitchFamily="18" charset="0"/>
                <a:cs typeface="Times New Roman" panose="02020603050405020304" pitchFamily="18" charset="0"/>
              </a:rPr>
              <a:t>Reform </a:t>
            </a:r>
            <a:r>
              <a:rPr lang="en-US">
                <a:solidFill>
                  <a:schemeClr val="accent5"/>
                </a:solidFill>
                <a:latin typeface="Times New Roman" panose="02020603050405020304" pitchFamily="18" charset="0"/>
                <a:cs typeface="Times New Roman" panose="02020603050405020304" pitchFamily="18" charset="0"/>
              </a:rPr>
              <a:t>in the Gilded Age</a:t>
            </a:r>
            <a:endParaRPr lang="en-US" dirty="0">
              <a:solidFill>
                <a:schemeClr val="accent5"/>
              </a:solidFill>
              <a:latin typeface="Times New Roman" panose="02020603050405020304" pitchFamily="18" charset="0"/>
              <a:cs typeface="Times New Roman" panose="02020603050405020304" pitchFamily="18" charset="0"/>
            </a:endParaRPr>
          </a:p>
          <a:p>
            <a:pPr marL="285750" indent="-285750">
              <a:buFontTx/>
              <a:buChar char="-"/>
            </a:pPr>
            <a:r>
              <a:rPr lang="en-US" dirty="0">
                <a:solidFill>
                  <a:schemeClr val="accent5"/>
                </a:solidFill>
                <a:latin typeface="Times New Roman" panose="02020603050405020304" pitchFamily="18" charset="0"/>
                <a:cs typeface="Times New Roman" panose="02020603050405020304" pitchFamily="18" charset="0"/>
              </a:rPr>
              <a:t>The Crisis of the Gilded Age</a:t>
            </a:r>
          </a:p>
          <a:p>
            <a:pPr marL="285750" indent="-285750">
              <a:buFontTx/>
              <a:buChar char="-"/>
            </a:pPr>
            <a:r>
              <a:rPr lang="en-US" dirty="0">
                <a:solidFill>
                  <a:schemeClr val="accent5"/>
                </a:solidFill>
                <a:latin typeface="Times New Roman" panose="02020603050405020304" pitchFamily="18" charset="0"/>
                <a:cs typeface="Times New Roman" panose="02020603050405020304" pitchFamily="18" charset="0"/>
              </a:rPr>
              <a:t>Forgettable Democracy in the Gilded Age </a:t>
            </a:r>
          </a:p>
          <a:p>
            <a:r>
              <a:rPr lang="en-US" sz="1600" b="1" dirty="0">
                <a:solidFill>
                  <a:schemeClr val="accent5"/>
                </a:solidFill>
                <a:latin typeface="Times New Roman" panose="02020603050405020304" pitchFamily="18" charset="0"/>
                <a:cs typeface="Times New Roman" panose="02020603050405020304" pitchFamily="18" charset="0"/>
              </a:rPr>
              <a:t>Homework:</a:t>
            </a:r>
            <a:endParaRPr lang="en-US" sz="1600" b="1" dirty="0">
              <a:solidFill>
                <a:srgbClr val="F56F0B"/>
              </a:solidFill>
              <a:latin typeface="Times New Roman" panose="02020603050405020304" pitchFamily="18" charset="0"/>
              <a:cs typeface="Times New Roman" panose="02020603050405020304" pitchFamily="18" charset="0"/>
            </a:endParaRPr>
          </a:p>
          <a:p>
            <a:pPr marL="285750" indent="-285750">
              <a:buFontTx/>
              <a:buChar char="-"/>
            </a:pPr>
            <a:r>
              <a:rPr lang="en-US" sz="2400" b="1" dirty="0">
                <a:solidFill>
                  <a:srgbClr val="FF0000"/>
                </a:solidFill>
                <a:latin typeface="Times New Roman" panose="02020603050405020304" pitchFamily="18" charset="0"/>
                <a:cs typeface="Times New Roman" panose="02020603050405020304" pitchFamily="18" charset="0"/>
              </a:rPr>
              <a:t>Study for Unit V Test – Manifest Destiny, Sectional Crisis, Civil War, &amp; Reconstruction</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978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DC61-56F0-4A9A-AF9A-F4C3A6133F61}"/>
              </a:ext>
            </a:extLst>
          </p:cNvPr>
          <p:cNvSpPr>
            <a:spLocks noGrp="1"/>
          </p:cNvSpPr>
          <p:nvPr>
            <p:ph type="title"/>
          </p:nvPr>
        </p:nvSpPr>
        <p:spPr>
          <a:xfrm>
            <a:off x="457200" y="304801"/>
            <a:ext cx="7315200" cy="762000"/>
          </a:xfrm>
          <a:solidFill>
            <a:schemeClr val="tx1"/>
          </a:solidFill>
          <a:ln>
            <a:solidFill>
              <a:schemeClr val="tx2"/>
            </a:solidFill>
          </a:ln>
        </p:spPr>
        <p:txBody>
          <a:bodyPr/>
          <a:lstStyle/>
          <a:p>
            <a:r>
              <a:rPr lang="en-US" dirty="0">
                <a:solidFill>
                  <a:srgbClr val="00B0F0"/>
                </a:solidFill>
                <a:latin typeface="Broadway" panose="04040905080B02020502" pitchFamily="82" charset="0"/>
              </a:rPr>
              <a:t>Reform</a:t>
            </a:r>
          </a:p>
        </p:txBody>
      </p:sp>
      <p:sp>
        <p:nvSpPr>
          <p:cNvPr id="3" name="Content Placeholder 2">
            <a:extLst>
              <a:ext uri="{FF2B5EF4-FFF2-40B4-BE49-F238E27FC236}">
                <a16:creationId xmlns:a16="http://schemas.microsoft.com/office/drawing/2014/main" id="{18831172-0B4A-4028-A0AD-CC3D83E5AC59}"/>
              </a:ext>
            </a:extLst>
          </p:cNvPr>
          <p:cNvSpPr>
            <a:spLocks noGrp="1"/>
          </p:cNvSpPr>
          <p:nvPr>
            <p:ph idx="1"/>
          </p:nvPr>
        </p:nvSpPr>
        <p:spPr>
          <a:xfrm>
            <a:off x="258288" y="1219200"/>
            <a:ext cx="8382000" cy="2590800"/>
          </a:xfrm>
          <a:solidFill>
            <a:schemeClr val="accent4"/>
          </a:solidFill>
        </p:spPr>
        <p:txBody>
          <a:bodyPr/>
          <a:lstStyle/>
          <a:p>
            <a:pPr marL="45720" indent="0">
              <a:buNone/>
            </a:pPr>
            <a:r>
              <a:rPr lang="en-US" dirty="0">
                <a:latin typeface="Times New Roman" panose="02020603050405020304" pitchFamily="18" charset="0"/>
                <a:cs typeface="Times New Roman" panose="02020603050405020304" pitchFamily="18" charset="0"/>
              </a:rPr>
              <a:t>“competitive examinations for testing the fitness of applicants for the public service now classified or to be classified here- under. . . that no person in the public service is for that reason under any obligations to contribute to any political fund, or to render any political service, and that he will not be removed or otherwise prejudiced for refusing to do so. . . that no person in said service has any right to use his official authority or influence to coerce the political action of any person or body.”</a:t>
            </a:r>
          </a:p>
          <a:p>
            <a:pPr marL="45720" indent="0">
              <a:buNone/>
            </a:pP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Pendleton Act of 1883 </a:t>
            </a:r>
          </a:p>
        </p:txBody>
      </p:sp>
      <p:sp>
        <p:nvSpPr>
          <p:cNvPr id="4" name="Rectangle 3">
            <a:extLst>
              <a:ext uri="{FF2B5EF4-FFF2-40B4-BE49-F238E27FC236}">
                <a16:creationId xmlns:a16="http://schemas.microsoft.com/office/drawing/2014/main" id="{C7B650D9-A997-4A4F-BE91-1FD2D36860DD}"/>
              </a:ext>
            </a:extLst>
          </p:cNvPr>
          <p:cNvSpPr/>
          <p:nvPr/>
        </p:nvSpPr>
        <p:spPr>
          <a:xfrm>
            <a:off x="609600" y="3856512"/>
            <a:ext cx="8305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Prompt: To what extent was the power of the federal government diminished during the Gilded Age?</a:t>
            </a:r>
          </a:p>
          <a:p>
            <a:r>
              <a:rPr lang="en-US" sz="2400" dirty="0">
                <a:latin typeface="Times New Roman" panose="02020603050405020304" pitchFamily="18" charset="0"/>
                <a:cs typeface="Times New Roman" panose="02020603050405020304" pitchFamily="18" charset="0"/>
              </a:rPr>
              <a:t>Complete a HIPP analysis of document in contexts of the prompt above</a:t>
            </a:r>
          </a:p>
        </p:txBody>
      </p:sp>
    </p:spTree>
    <p:extLst>
      <p:ext uri="{BB962C8B-B14F-4D97-AF65-F5344CB8AC3E}">
        <p14:creationId xmlns:p14="http://schemas.microsoft.com/office/powerpoint/2010/main" val="290334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6C8A6-380E-4806-BBBA-17BF57E36119}"/>
              </a:ext>
            </a:extLst>
          </p:cNvPr>
          <p:cNvSpPr>
            <a:spLocks noGrp="1"/>
          </p:cNvSpPr>
          <p:nvPr>
            <p:ph type="title"/>
          </p:nvPr>
        </p:nvSpPr>
        <p:spPr>
          <a:xfrm>
            <a:off x="457200" y="304801"/>
            <a:ext cx="7315200" cy="762000"/>
          </a:xfrm>
        </p:spPr>
        <p:txBody>
          <a:bodyPr/>
          <a:lstStyle/>
          <a:p>
            <a:r>
              <a:rPr lang="en-US" dirty="0"/>
              <a:t>HIPP Analysis  - Purpose</a:t>
            </a:r>
          </a:p>
        </p:txBody>
      </p:sp>
      <p:sp>
        <p:nvSpPr>
          <p:cNvPr id="3" name="Content Placeholder 2">
            <a:extLst>
              <a:ext uri="{FF2B5EF4-FFF2-40B4-BE49-F238E27FC236}">
                <a16:creationId xmlns:a16="http://schemas.microsoft.com/office/drawing/2014/main" id="{51F6A249-34A9-4FBA-A064-609B172FD896}"/>
              </a:ext>
            </a:extLst>
          </p:cNvPr>
          <p:cNvSpPr>
            <a:spLocks noGrp="1"/>
          </p:cNvSpPr>
          <p:nvPr>
            <p:ph idx="1"/>
          </p:nvPr>
        </p:nvSpPr>
        <p:spPr>
          <a:xfrm>
            <a:off x="533400" y="1371600"/>
            <a:ext cx="8001000" cy="3539527"/>
          </a:xfrm>
          <a:solidFill>
            <a:schemeClr val="accent4"/>
          </a:solidFill>
        </p:spPr>
        <p:txBody>
          <a:bodyPr/>
          <a:lstStyle/>
          <a:p>
            <a:r>
              <a:rPr lang="en-US" dirty="0">
                <a:latin typeface="Times New Roman" panose="02020603050405020304" pitchFamily="18" charset="0"/>
                <a:cs typeface="Times New Roman" panose="02020603050405020304" pitchFamily="18" charset="0"/>
              </a:rPr>
              <a:t>President Chester Arthur sought the passage of the Pendleton Act to establish the Civil Service Commission to end the political practice of patronage during the Gilded Age.  The hope was to end political corruptions, such as the Whiskey Ring, and make the institutions of government work for the people.  However at first the Pendleton Act did not apply to many federal positions and nor did it deal with the issue of political machines, such as Tammany Hall in New York.</a:t>
            </a:r>
          </a:p>
          <a:p>
            <a:endParaRPr lang="en-US" dirty="0"/>
          </a:p>
        </p:txBody>
      </p:sp>
      <p:pic>
        <p:nvPicPr>
          <p:cNvPr id="5" name="Picture 4" descr="A picture containing text, book&#10;&#10;Description automatically generated">
            <a:extLst>
              <a:ext uri="{FF2B5EF4-FFF2-40B4-BE49-F238E27FC236}">
                <a16:creationId xmlns:a16="http://schemas.microsoft.com/office/drawing/2014/main" id="{28BC0904-52FC-45CC-81AF-329530431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800475"/>
            <a:ext cx="5638800" cy="2524125"/>
          </a:xfrm>
          <a:prstGeom prst="rect">
            <a:avLst/>
          </a:prstGeom>
        </p:spPr>
      </p:pic>
    </p:spTree>
    <p:extLst>
      <p:ext uri="{BB962C8B-B14F-4D97-AF65-F5344CB8AC3E}">
        <p14:creationId xmlns:p14="http://schemas.microsoft.com/office/powerpoint/2010/main" val="278182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1"/>
            <a:ext cx="7315200" cy="609600"/>
          </a:xfrm>
        </p:spPr>
        <p:txBody>
          <a:bodyPr>
            <a:normAutofit fontScale="90000"/>
          </a:bodyPr>
          <a:lstStyle/>
          <a:p>
            <a:r>
              <a:rPr lang="en-US" dirty="0">
                <a:latin typeface="Baskerville Old Face" panose="02020602080505020303" pitchFamily="18" charset="0"/>
              </a:rPr>
              <a:t>Political Conflicts</a:t>
            </a:r>
          </a:p>
        </p:txBody>
      </p:sp>
      <p:sp>
        <p:nvSpPr>
          <p:cNvPr id="3" name="Content Placeholder 2"/>
          <p:cNvSpPr>
            <a:spLocks noGrp="1"/>
          </p:cNvSpPr>
          <p:nvPr>
            <p:ph idx="1"/>
          </p:nvPr>
        </p:nvSpPr>
        <p:spPr>
          <a:xfrm>
            <a:off x="609600" y="1143001"/>
            <a:ext cx="7620000" cy="5166360"/>
          </a:xfrm>
        </p:spPr>
        <p:txBody>
          <a:bodyPr/>
          <a:lstStyle/>
          <a:p>
            <a:r>
              <a:rPr lang="en-US" dirty="0">
                <a:latin typeface="Times New Roman" panose="02020603050405020304" pitchFamily="18" charset="0"/>
                <a:cs typeface="Times New Roman" panose="02020603050405020304" pitchFamily="18" charset="0"/>
              </a:rPr>
              <a:t>Democracy is a government of the people 		“The Common Man”, but from 1870s to 1890s government becomes a </a:t>
            </a:r>
            <a:r>
              <a:rPr lang="en-US" b="1" dirty="0">
                <a:solidFill>
                  <a:schemeClr val="tx2"/>
                </a:solidFill>
                <a:latin typeface="Times New Roman" panose="02020603050405020304" pitchFamily="18" charset="0"/>
                <a:cs typeface="Times New Roman" panose="02020603050405020304" pitchFamily="18" charset="0"/>
              </a:rPr>
              <a:t>Plutocracy</a:t>
            </a:r>
            <a:r>
              <a:rPr lang="en-US" dirty="0">
                <a:latin typeface="Times New Roman" panose="02020603050405020304" pitchFamily="18" charset="0"/>
                <a:cs typeface="Times New Roman" panose="02020603050405020304" pitchFamily="18" charset="0"/>
              </a:rPr>
              <a:t> government of the wealth</a:t>
            </a:r>
          </a:p>
          <a:p>
            <a:r>
              <a:rPr lang="en-US" dirty="0">
                <a:latin typeface="Times New Roman" panose="02020603050405020304" pitchFamily="18" charset="0"/>
                <a:cs typeface="Times New Roman" panose="02020603050405020304" pitchFamily="18" charset="0"/>
              </a:rPr>
              <a:t>Politics of the Gilded </a:t>
            </a:r>
          </a:p>
          <a:p>
            <a:pPr lvl="1"/>
            <a:r>
              <a:rPr lang="en-US" dirty="0">
                <a:latin typeface="Times New Roman" panose="02020603050405020304" pitchFamily="18" charset="0"/>
                <a:cs typeface="Times New Roman" panose="02020603050405020304" pitchFamily="18" charset="0"/>
              </a:rPr>
              <a:t>Congress flips between Republican and Democrat control several times between 1870 -1900</a:t>
            </a:r>
          </a:p>
          <a:p>
            <a:pPr lvl="1"/>
            <a:r>
              <a:rPr lang="en-US" b="1" i="1" dirty="0">
                <a:latin typeface="Times New Roman" panose="02020603050405020304" pitchFamily="18" charset="0"/>
                <a:cs typeface="Times New Roman" panose="02020603050405020304" pitchFamily="18" charset="0"/>
              </a:rPr>
              <a:t>Forgettable Presidents </a:t>
            </a:r>
          </a:p>
          <a:p>
            <a:pPr lvl="1"/>
            <a:r>
              <a:rPr lang="en-US" dirty="0">
                <a:latin typeface="Times New Roman" panose="02020603050405020304" pitchFamily="18" charset="0"/>
                <a:cs typeface="Times New Roman" panose="02020603050405020304" pitchFamily="18" charset="0"/>
              </a:rPr>
              <a:t>Political Corruption </a:t>
            </a:r>
            <a:r>
              <a:rPr lang="en-US" b="1" dirty="0">
                <a:solidFill>
                  <a:schemeClr val="tx2"/>
                </a:solidFill>
                <a:latin typeface="Times New Roman" panose="02020603050405020304" pitchFamily="18" charset="0"/>
                <a:cs typeface="Times New Roman" panose="02020603050405020304" pitchFamily="18" charset="0"/>
              </a:rPr>
              <a:t>(THE ERA OF GOOD STEALINGS)</a:t>
            </a:r>
          </a:p>
          <a:p>
            <a:pPr lvl="2"/>
            <a:r>
              <a:rPr lang="en-US" sz="1800" dirty="0">
                <a:latin typeface="Times New Roman" panose="02020603050405020304" pitchFamily="18" charset="0"/>
                <a:cs typeface="Times New Roman" panose="02020603050405020304" pitchFamily="18" charset="0"/>
              </a:rPr>
              <a:t>(</a:t>
            </a:r>
            <a:r>
              <a:rPr lang="en-US" sz="1800" b="1" dirty="0">
                <a:solidFill>
                  <a:schemeClr val="tx2"/>
                </a:solidFill>
                <a:latin typeface="Times New Roman" panose="02020603050405020304" pitchFamily="18" charset="0"/>
                <a:cs typeface="Times New Roman" panose="02020603050405020304" pitchFamily="18" charset="0"/>
              </a:rPr>
              <a:t>Graft – </a:t>
            </a:r>
            <a:r>
              <a:rPr lang="en-US" sz="1800" b="1" dirty="0" err="1">
                <a:solidFill>
                  <a:schemeClr val="tx2"/>
                </a:solidFill>
                <a:latin typeface="Times New Roman" panose="02020603050405020304" pitchFamily="18" charset="0"/>
                <a:cs typeface="Times New Roman" panose="02020603050405020304" pitchFamily="18" charset="0"/>
              </a:rPr>
              <a:t>Grantism</a:t>
            </a:r>
            <a:r>
              <a:rPr lang="en-US" sz="1800" dirty="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Credit </a:t>
            </a:r>
            <a:r>
              <a:rPr lang="en-US" sz="1800" b="1" i="1" dirty="0" err="1">
                <a:latin typeface="Times New Roman" panose="02020603050405020304" pitchFamily="18" charset="0"/>
                <a:cs typeface="Times New Roman" panose="02020603050405020304" pitchFamily="18" charset="0"/>
              </a:rPr>
              <a:t>Mobilier</a:t>
            </a:r>
            <a:r>
              <a:rPr lang="en-US" sz="1800" b="1" i="1" dirty="0">
                <a:latin typeface="Times New Roman" panose="02020603050405020304" pitchFamily="18" charset="0"/>
                <a:cs typeface="Times New Roman" panose="02020603050405020304" pitchFamily="18" charset="0"/>
              </a:rPr>
              <a:t> &amp; Whiskey Ring</a:t>
            </a:r>
          </a:p>
          <a:p>
            <a:pPr lvl="2"/>
            <a:r>
              <a:rPr lang="en-US" sz="1800" b="1" dirty="0">
                <a:solidFill>
                  <a:schemeClr val="tx2"/>
                </a:solidFill>
                <a:latin typeface="Times New Roman" panose="02020603050405020304" pitchFamily="18" charset="0"/>
                <a:cs typeface="Times New Roman" panose="02020603050405020304" pitchFamily="18" charset="0"/>
              </a:rPr>
              <a:t>Political Machines</a:t>
            </a:r>
            <a:r>
              <a:rPr lang="en-US" sz="1800" dirty="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Tammany Hall &amp; Boss Tweed (Ward Boss) </a:t>
            </a:r>
          </a:p>
          <a:p>
            <a:pPr lvl="1"/>
            <a:endParaRPr lang="en-US" dirty="0">
              <a:latin typeface="Times New Roman" panose="02020603050405020304" pitchFamily="18" charset="0"/>
              <a:cs typeface="Times New Roman" panose="02020603050405020304" pitchFamily="18" charset="0"/>
            </a:endParaRPr>
          </a:p>
        </p:txBody>
      </p:sp>
      <p:sp>
        <p:nvSpPr>
          <p:cNvPr id="4" name="Right Arrow 3"/>
          <p:cNvSpPr/>
          <p:nvPr/>
        </p:nvSpPr>
        <p:spPr>
          <a:xfrm>
            <a:off x="5334000" y="122682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0"/>
            <a:ext cx="2971800" cy="2133600"/>
          </a:xfrm>
          <a:prstGeom prst="rect">
            <a:avLst/>
          </a:prstGeom>
          <a:ln>
            <a:solidFill>
              <a:srgbClr val="F56F0B"/>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4495799"/>
            <a:ext cx="4744253" cy="1897381"/>
          </a:xfrm>
          <a:prstGeom prst="rect">
            <a:avLst/>
          </a:prstGeom>
          <a:ln>
            <a:solidFill>
              <a:srgbClr val="F56F0B"/>
            </a:solidFill>
          </a:ln>
        </p:spPr>
      </p:pic>
      <p:sp>
        <p:nvSpPr>
          <p:cNvPr id="7" name="TextBox 6"/>
          <p:cNvSpPr txBox="1"/>
          <p:nvPr/>
        </p:nvSpPr>
        <p:spPr>
          <a:xfrm>
            <a:off x="4724400" y="6393181"/>
            <a:ext cx="3352800" cy="369332"/>
          </a:xfrm>
          <a:prstGeom prst="rect">
            <a:avLst/>
          </a:prstGeom>
          <a:solidFill>
            <a:srgbClr val="FF0000"/>
          </a:solidFill>
          <a:ln>
            <a:solidFill>
              <a:srgbClr val="F56F0B"/>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Credit </a:t>
            </a:r>
            <a:r>
              <a:rPr lang="en-US" b="1" dirty="0" err="1">
                <a:latin typeface="Times New Roman" panose="02020603050405020304" pitchFamily="18" charset="0"/>
                <a:cs typeface="Times New Roman" panose="02020603050405020304" pitchFamily="18" charset="0"/>
              </a:rPr>
              <a:t>Mobilier</a:t>
            </a:r>
            <a:r>
              <a:rPr lang="en-US" b="1" dirty="0">
                <a:latin typeface="Times New Roman" panose="02020603050405020304" pitchFamily="18" charset="0"/>
                <a:cs typeface="Times New Roman" panose="02020603050405020304" pitchFamily="18" charset="0"/>
              </a:rPr>
              <a:t> Scandal </a:t>
            </a:r>
          </a:p>
        </p:txBody>
      </p:sp>
    </p:spTree>
    <p:extLst>
      <p:ext uri="{BB962C8B-B14F-4D97-AF65-F5344CB8AC3E}">
        <p14:creationId xmlns:p14="http://schemas.microsoft.com/office/powerpoint/2010/main" val="1798058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1"/>
            <a:ext cx="7315200" cy="685800"/>
          </a:xfrm>
          <a:solidFill>
            <a:schemeClr val="tx1">
              <a:lumMod val="95000"/>
            </a:schemeClr>
          </a:solidFill>
          <a:ln>
            <a:solidFill>
              <a:schemeClr val="tx2"/>
            </a:solidFill>
          </a:ln>
        </p:spPr>
        <p:txBody>
          <a:bodyPr>
            <a:normAutofit fontScale="90000"/>
          </a:bodyPr>
          <a:lstStyle/>
          <a:p>
            <a:r>
              <a:rPr lang="en-US" dirty="0">
                <a:solidFill>
                  <a:srgbClr val="00B0F0"/>
                </a:solidFill>
                <a:latin typeface="Broadway" panose="04040905080B02020502" pitchFamily="82" charset="0"/>
              </a:rPr>
              <a:t>Symbolic Presidency</a:t>
            </a:r>
          </a:p>
        </p:txBody>
      </p:sp>
      <p:sp>
        <p:nvSpPr>
          <p:cNvPr id="3" name="Content Placeholder 2"/>
          <p:cNvSpPr>
            <a:spLocks noGrp="1"/>
          </p:cNvSpPr>
          <p:nvPr>
            <p:ph idx="1"/>
          </p:nvPr>
        </p:nvSpPr>
        <p:spPr>
          <a:xfrm>
            <a:off x="381000" y="1219200"/>
            <a:ext cx="8458200" cy="5410200"/>
          </a:xfrm>
        </p:spPr>
        <p:txBody>
          <a:bodyPr>
            <a:normAutofit lnSpcReduction="10000"/>
          </a:bodyPr>
          <a:lstStyle/>
          <a:p>
            <a:r>
              <a:rPr lang="en-US" sz="2400" b="1" u="sng" dirty="0">
                <a:solidFill>
                  <a:srgbClr val="00B0F0"/>
                </a:solidFill>
                <a:latin typeface="Times New Roman" panose="02020603050405020304" pitchFamily="18" charset="0"/>
                <a:cs typeface="Times New Roman" panose="02020603050405020304" pitchFamily="18" charset="0"/>
              </a:rPr>
              <a:t>Party Boss Rule</a:t>
            </a:r>
          </a:p>
          <a:p>
            <a:r>
              <a:rPr lang="en-US" sz="2400" dirty="0">
                <a:latin typeface="Times New Roman" panose="02020603050405020304" pitchFamily="18" charset="0"/>
                <a:cs typeface="Times New Roman" panose="02020603050405020304" pitchFamily="18" charset="0"/>
              </a:rPr>
              <a:t>President should avoid offending factions within the party</a:t>
            </a:r>
          </a:p>
          <a:p>
            <a:r>
              <a:rPr lang="en-US" sz="2400" b="1" u="sng" dirty="0">
                <a:solidFill>
                  <a:srgbClr val="00B0F0"/>
                </a:solidFill>
                <a:latin typeface="Times New Roman" panose="02020603050405020304" pitchFamily="18" charset="0"/>
                <a:cs typeface="Times New Roman" panose="02020603050405020304" pitchFamily="18" charset="0"/>
              </a:rPr>
              <a:t>Spoil System </a:t>
            </a:r>
            <a:r>
              <a:rPr lang="en-US" sz="2400" dirty="0">
                <a:latin typeface="Times New Roman" panose="02020603050405020304" pitchFamily="18" charset="0"/>
                <a:cs typeface="Times New Roman" panose="02020603050405020304" pitchFamily="18" charset="0"/>
              </a:rPr>
              <a:t>– dole out gov’t jobs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20040" lvl="1" indent="0">
              <a:spcBef>
                <a:spcPct val="50000"/>
              </a:spcBef>
              <a:buClr>
                <a:schemeClr val="accent2"/>
              </a:buClr>
              <a:buNone/>
            </a:pPr>
            <a:r>
              <a:rPr lang="en-US" altLang="en-US" sz="2000" b="1" dirty="0">
                <a:latin typeface="Comic Sans MS" panose="030F0702030302020204" pitchFamily="66" charset="0"/>
              </a:rPr>
              <a:t>Growth of Patronage</a:t>
            </a:r>
          </a:p>
          <a:p>
            <a:pPr lvl="1">
              <a:spcBef>
                <a:spcPct val="50000"/>
              </a:spcBef>
              <a:buClr>
                <a:schemeClr val="accent2"/>
              </a:buClr>
              <a:buFont typeface="Wingdings" panose="05000000000000000000" pitchFamily="2" charset="2"/>
              <a:buChar char="Ø"/>
            </a:pPr>
            <a:r>
              <a:rPr lang="en-US" altLang="en-US" sz="2000" b="1" dirty="0">
                <a:latin typeface="Comic Sans MS" panose="030F0702030302020204" pitchFamily="66" charset="0"/>
              </a:rPr>
              <a:t>1865 </a:t>
            </a:r>
            <a:r>
              <a:rPr lang="en-US" altLang="en-US" sz="2000" b="1" dirty="0">
                <a:latin typeface="Comic Sans MS" panose="030F0702030302020204" pitchFamily="66" charset="0"/>
                <a:sym typeface="Wingdings" panose="05000000000000000000" pitchFamily="2" charset="2"/>
              </a:rPr>
              <a:t> 53,000 people worked for the federal govt.</a:t>
            </a:r>
          </a:p>
          <a:p>
            <a:pPr lvl="1">
              <a:spcBef>
                <a:spcPct val="50000"/>
              </a:spcBef>
              <a:buClr>
                <a:schemeClr val="accent2"/>
              </a:buClr>
              <a:buFont typeface="Wingdings" panose="05000000000000000000" pitchFamily="2" charset="2"/>
              <a:buChar char="Ø"/>
            </a:pPr>
            <a:r>
              <a:rPr lang="en-US" altLang="en-US" sz="2000" b="1" dirty="0">
                <a:latin typeface="Comic Sans MS" panose="030F0702030302020204" pitchFamily="66" charset="0"/>
                <a:sym typeface="Wingdings" panose="05000000000000000000" pitchFamily="2" charset="2"/>
              </a:rPr>
              <a:t> 1890  166,000   “       “      “   “     “       “</a:t>
            </a:r>
            <a:endParaRPr lang="en-US" altLang="en-US" sz="2000" b="1" dirty="0">
              <a:latin typeface="Comic Sans MS" panose="030F0702030302020204" pitchFamily="66" charset="0"/>
            </a:endParaRPr>
          </a:p>
          <a:p>
            <a:endParaRPr lang="en-US" sz="2400" dirty="0">
              <a:latin typeface="Times New Roman" panose="02020603050405020304" pitchFamily="18" charset="0"/>
              <a:cs typeface="Times New Roman" panose="02020603050405020304" pitchFamily="18" charset="0"/>
            </a:endParaRPr>
          </a:p>
        </p:txBody>
      </p:sp>
      <p:pic>
        <p:nvPicPr>
          <p:cNvPr id="4" name="Picture 4" descr="roscoe_conkling"/>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2438"/>
          <a:stretch>
            <a:fillRect/>
          </a:stretch>
        </p:blipFill>
        <p:spPr bwMode="auto">
          <a:xfrm>
            <a:off x="5410200" y="2057400"/>
            <a:ext cx="2403475" cy="2667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240337" y="4774223"/>
            <a:ext cx="2743200" cy="533400"/>
          </a:xfrm>
          <a:prstGeom prst="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Times New Roman" panose="02020603050405020304" pitchFamily="18" charset="0"/>
                <a:cs typeface="Times New Roman" panose="02020603050405020304" pitchFamily="18" charset="0"/>
              </a:rPr>
              <a:t>Senator Roscoe Conklin</a:t>
            </a:r>
          </a:p>
          <a:p>
            <a:pPr algn="ctr"/>
            <a:r>
              <a:rPr lang="en-US" dirty="0">
                <a:solidFill>
                  <a:srgbClr val="7030A0"/>
                </a:solidFill>
                <a:latin typeface="Times New Roman" panose="02020603050405020304" pitchFamily="18" charset="0"/>
                <a:cs typeface="Times New Roman" panose="02020603050405020304" pitchFamily="18" charset="0"/>
              </a:rPr>
              <a:t>Leader of the Stalwarts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85" y="2667000"/>
            <a:ext cx="4276987" cy="2533650"/>
          </a:xfrm>
          <a:prstGeom prst="rect">
            <a:avLst/>
          </a:prstGeom>
          <a:ln>
            <a:solidFill>
              <a:srgbClr val="7030A0"/>
            </a:solidFill>
          </a:ln>
        </p:spPr>
      </p:pic>
    </p:spTree>
    <p:extLst>
      <p:ext uri="{BB962C8B-B14F-4D97-AF65-F5344CB8AC3E}">
        <p14:creationId xmlns:p14="http://schemas.microsoft.com/office/powerpoint/2010/main" val="326257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4916-542E-40D9-958B-6A1900C68B21}"/>
              </a:ext>
            </a:extLst>
          </p:cNvPr>
          <p:cNvSpPr>
            <a:spLocks noGrp="1"/>
          </p:cNvSpPr>
          <p:nvPr>
            <p:ph type="title"/>
          </p:nvPr>
        </p:nvSpPr>
        <p:spPr>
          <a:xfrm>
            <a:off x="457200" y="3810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The Politics of Gilded Age</a:t>
            </a:r>
          </a:p>
        </p:txBody>
      </p:sp>
      <p:sp>
        <p:nvSpPr>
          <p:cNvPr id="3" name="Content Placeholder 2">
            <a:extLst>
              <a:ext uri="{FF2B5EF4-FFF2-40B4-BE49-F238E27FC236}">
                <a16:creationId xmlns:a16="http://schemas.microsoft.com/office/drawing/2014/main" id="{E605F50A-0534-4A75-A146-422BD3C06327}"/>
              </a:ext>
            </a:extLst>
          </p:cNvPr>
          <p:cNvSpPr>
            <a:spLocks noGrp="1"/>
          </p:cNvSpPr>
          <p:nvPr>
            <p:ph idx="1"/>
          </p:nvPr>
        </p:nvSpPr>
        <p:spPr>
          <a:xfrm>
            <a:off x="914400" y="1447801"/>
            <a:ext cx="7315200" cy="4861560"/>
          </a:xfrm>
        </p:spPr>
        <p:txBody>
          <a:bodyPr>
            <a:normAutofit/>
          </a:bodyPr>
          <a:lstStyle/>
          <a:p>
            <a:r>
              <a:rPr lang="en-US" sz="2400" dirty="0">
                <a:latin typeface="Times New Roman" panose="02020603050405020304" pitchFamily="18" charset="0"/>
                <a:cs typeface="Times New Roman" panose="02020603050405020304" pitchFamily="18" charset="0"/>
              </a:rPr>
              <a:t>Republican Party divided over control of </a:t>
            </a:r>
            <a:r>
              <a:rPr lang="en-US" sz="2400" b="1" dirty="0">
                <a:solidFill>
                  <a:srgbClr val="FFFF00"/>
                </a:solidFill>
                <a:latin typeface="Times New Roman" panose="02020603050405020304" pitchFamily="18" charset="0"/>
                <a:cs typeface="Times New Roman" panose="02020603050405020304" pitchFamily="18" charset="0"/>
              </a:rPr>
              <a:t>patronage</a:t>
            </a:r>
          </a:p>
          <a:p>
            <a:endParaRPr lang="en-US" sz="2400" dirty="0">
              <a:latin typeface="Times New Roman" panose="02020603050405020304" pitchFamily="18" charset="0"/>
              <a:cs typeface="Times New Roman" panose="02020603050405020304" pitchFamily="18" charset="0"/>
            </a:endParaRPr>
          </a:p>
        </p:txBody>
      </p:sp>
      <p:pic>
        <p:nvPicPr>
          <p:cNvPr id="5" name="Picture 4" descr="A person wearing a suit and tie&#10;&#10;Description generated with very high confidence">
            <a:extLst>
              <a:ext uri="{FF2B5EF4-FFF2-40B4-BE49-F238E27FC236}">
                <a16:creationId xmlns:a16="http://schemas.microsoft.com/office/drawing/2014/main" id="{6F90F9F5-66DE-4607-9526-408147FDD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977681"/>
            <a:ext cx="2667000" cy="3048000"/>
          </a:xfrm>
          <a:prstGeom prst="rect">
            <a:avLst/>
          </a:prstGeom>
        </p:spPr>
      </p:pic>
      <p:pic>
        <p:nvPicPr>
          <p:cNvPr id="7" name="Picture 6" descr="A person wearing a suit and tie&#10;&#10;Description generated with very high confidence">
            <a:extLst>
              <a:ext uri="{FF2B5EF4-FFF2-40B4-BE49-F238E27FC236}">
                <a16:creationId xmlns:a16="http://schemas.microsoft.com/office/drawing/2014/main" id="{A40F2EC0-F7B7-4204-8F31-E0DF651B7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892" y="2009333"/>
            <a:ext cx="2545813" cy="3048000"/>
          </a:xfrm>
          <a:prstGeom prst="rect">
            <a:avLst/>
          </a:prstGeom>
        </p:spPr>
      </p:pic>
      <p:sp>
        <p:nvSpPr>
          <p:cNvPr id="8" name="Rectangle 7">
            <a:extLst>
              <a:ext uri="{FF2B5EF4-FFF2-40B4-BE49-F238E27FC236}">
                <a16:creationId xmlns:a16="http://schemas.microsoft.com/office/drawing/2014/main" id="{7101CD99-9F66-4A88-8424-900F82ED81CB}"/>
              </a:ext>
            </a:extLst>
          </p:cNvPr>
          <p:cNvSpPr/>
          <p:nvPr/>
        </p:nvSpPr>
        <p:spPr>
          <a:xfrm>
            <a:off x="457200" y="5168113"/>
            <a:ext cx="3276600" cy="533401"/>
          </a:xfrm>
          <a:prstGeom prst="rect">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latin typeface="Times New Roman" panose="02020603050405020304" pitchFamily="18" charset="0"/>
                <a:cs typeface="Times New Roman" panose="02020603050405020304" pitchFamily="18" charset="0"/>
              </a:rPr>
              <a:t>James Blaine – Party Boss</a:t>
            </a:r>
          </a:p>
          <a:p>
            <a:pPr algn="ctr"/>
            <a:r>
              <a:rPr lang="en-US" sz="2000" b="1" dirty="0">
                <a:solidFill>
                  <a:schemeClr val="accent4"/>
                </a:solidFill>
                <a:latin typeface="Times New Roman" panose="02020603050405020304" pitchFamily="18" charset="0"/>
                <a:cs typeface="Times New Roman" panose="02020603050405020304" pitchFamily="18" charset="0"/>
              </a:rPr>
              <a:t>Half-Breed</a:t>
            </a:r>
          </a:p>
        </p:txBody>
      </p:sp>
      <p:sp>
        <p:nvSpPr>
          <p:cNvPr id="9" name="Rectangle 8">
            <a:extLst>
              <a:ext uri="{FF2B5EF4-FFF2-40B4-BE49-F238E27FC236}">
                <a16:creationId xmlns:a16="http://schemas.microsoft.com/office/drawing/2014/main" id="{B1C00568-2A3A-4BEF-8D9B-AA9901DB30DE}"/>
              </a:ext>
            </a:extLst>
          </p:cNvPr>
          <p:cNvSpPr/>
          <p:nvPr/>
        </p:nvSpPr>
        <p:spPr>
          <a:xfrm>
            <a:off x="4771292" y="5168113"/>
            <a:ext cx="3458308" cy="533401"/>
          </a:xfrm>
          <a:prstGeom prst="rect">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latin typeface="Times New Roman" panose="02020603050405020304" pitchFamily="18" charset="0"/>
                <a:cs typeface="Times New Roman" panose="02020603050405020304" pitchFamily="18" charset="0"/>
              </a:rPr>
              <a:t>Roscoe Conkling – Party Boss</a:t>
            </a:r>
          </a:p>
          <a:p>
            <a:pPr algn="ctr"/>
            <a:r>
              <a:rPr lang="en-US" sz="2000" b="1" dirty="0">
                <a:solidFill>
                  <a:schemeClr val="accent4"/>
                </a:solidFill>
                <a:latin typeface="Times New Roman" panose="02020603050405020304" pitchFamily="18" charset="0"/>
                <a:cs typeface="Times New Roman" panose="02020603050405020304" pitchFamily="18" charset="0"/>
              </a:rPr>
              <a:t>Stalwart</a:t>
            </a:r>
          </a:p>
        </p:txBody>
      </p:sp>
      <p:sp>
        <p:nvSpPr>
          <p:cNvPr id="10" name="Rectangle 9">
            <a:extLst>
              <a:ext uri="{FF2B5EF4-FFF2-40B4-BE49-F238E27FC236}">
                <a16:creationId xmlns:a16="http://schemas.microsoft.com/office/drawing/2014/main" id="{E422B03B-DB31-4B8D-ABEF-F83F82C54666}"/>
              </a:ext>
            </a:extLst>
          </p:cNvPr>
          <p:cNvSpPr/>
          <p:nvPr/>
        </p:nvSpPr>
        <p:spPr>
          <a:xfrm>
            <a:off x="3810000" y="3733800"/>
            <a:ext cx="961292" cy="762000"/>
          </a:xfrm>
          <a:prstGeom prst="rect">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solidFill>
              </a:rPr>
              <a:t>VS.</a:t>
            </a:r>
          </a:p>
        </p:txBody>
      </p:sp>
    </p:spTree>
    <p:extLst>
      <p:ext uri="{BB962C8B-B14F-4D97-AF65-F5344CB8AC3E}">
        <p14:creationId xmlns:p14="http://schemas.microsoft.com/office/powerpoint/2010/main" val="34871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15200" cy="1154097"/>
          </a:xfrm>
        </p:spPr>
        <p:txBody>
          <a:bodyPr/>
          <a:lstStyle/>
          <a:p>
            <a:r>
              <a:rPr lang="en-US" dirty="0"/>
              <a:t>Essential Question</a:t>
            </a:r>
          </a:p>
        </p:txBody>
      </p:sp>
      <p:sp>
        <p:nvSpPr>
          <p:cNvPr id="3" name="Content Placeholder 2"/>
          <p:cNvSpPr>
            <a:spLocks noGrp="1"/>
          </p:cNvSpPr>
          <p:nvPr>
            <p:ph idx="1"/>
          </p:nvPr>
        </p:nvSpPr>
        <p:spPr>
          <a:xfrm>
            <a:off x="381000" y="1600201"/>
            <a:ext cx="8534400" cy="4709160"/>
          </a:xfrm>
        </p:spPr>
        <p:txBody>
          <a:bodyPr>
            <a:normAutofit/>
          </a:bodyPr>
          <a:lstStyle/>
          <a:p>
            <a:pPr marL="285750" lvl="0" indent="-285750">
              <a:buFont typeface="Arial" panose="020B0604020202020204" pitchFamily="34" charset="0"/>
              <a:buChar char="•"/>
            </a:pPr>
            <a:r>
              <a:rPr lang="en-US" sz="2800" dirty="0"/>
              <a:t> </a:t>
            </a:r>
            <a:r>
              <a:rPr lang="en-US" sz="2800" dirty="0">
                <a:latin typeface="Times New Roman" panose="02020603050405020304" pitchFamily="18" charset="0"/>
                <a:cs typeface="Times New Roman" panose="02020603050405020304" pitchFamily="18" charset="0"/>
              </a:rPr>
              <a:t>Discern how industrialization change Americans’ lives during the Gilded Age</a:t>
            </a: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Evaluate how and why did Americans struggle over the power and purpose of government </a:t>
            </a: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Assess whether this era should be considered the Gilded Age</a:t>
            </a:r>
          </a:p>
        </p:txBody>
      </p:sp>
    </p:spTree>
    <p:extLst>
      <p:ext uri="{BB962C8B-B14F-4D97-AF65-F5344CB8AC3E}">
        <p14:creationId xmlns:p14="http://schemas.microsoft.com/office/powerpoint/2010/main" val="1994546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4916-542E-40D9-958B-6A1900C68B21}"/>
              </a:ext>
            </a:extLst>
          </p:cNvPr>
          <p:cNvSpPr>
            <a:spLocks noGrp="1"/>
          </p:cNvSpPr>
          <p:nvPr>
            <p:ph type="title"/>
          </p:nvPr>
        </p:nvSpPr>
        <p:spPr>
          <a:xfrm>
            <a:off x="457200" y="3810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Death of the Spoil System</a:t>
            </a:r>
          </a:p>
        </p:txBody>
      </p:sp>
      <p:sp>
        <p:nvSpPr>
          <p:cNvPr id="3" name="Content Placeholder 2">
            <a:extLst>
              <a:ext uri="{FF2B5EF4-FFF2-40B4-BE49-F238E27FC236}">
                <a16:creationId xmlns:a16="http://schemas.microsoft.com/office/drawing/2014/main" id="{E605F50A-0534-4A75-A146-422BD3C06327}"/>
              </a:ext>
            </a:extLst>
          </p:cNvPr>
          <p:cNvSpPr>
            <a:spLocks noGrp="1"/>
          </p:cNvSpPr>
          <p:nvPr>
            <p:ph idx="1"/>
          </p:nvPr>
        </p:nvSpPr>
        <p:spPr>
          <a:xfrm>
            <a:off x="381000" y="1447801"/>
            <a:ext cx="7848600" cy="4861560"/>
          </a:xfrm>
        </p:spPr>
        <p:txBody>
          <a:bodyPr>
            <a:normAutofit/>
          </a:bodyPr>
          <a:lstStyle/>
          <a:p>
            <a:r>
              <a:rPr lang="en-US" sz="2400" dirty="0">
                <a:latin typeface="Times New Roman" panose="02020603050405020304" pitchFamily="18" charset="0"/>
                <a:cs typeface="Times New Roman" panose="02020603050405020304" pitchFamily="18" charset="0"/>
              </a:rPr>
              <a:t>James Garfield assassinated by Charles Guiteau – (Spoil System)</a:t>
            </a:r>
          </a:p>
          <a:p>
            <a:r>
              <a:rPr lang="en-US" sz="2400" dirty="0">
                <a:latin typeface="Times New Roman" panose="02020603050405020304" pitchFamily="18" charset="0"/>
                <a:cs typeface="Times New Roman" panose="02020603050405020304" pitchFamily="18" charset="0"/>
              </a:rPr>
              <a:t>President Chester Arthur (Stalwart) – </a:t>
            </a:r>
            <a:r>
              <a:rPr lang="en-US" sz="2400" b="1" dirty="0">
                <a:solidFill>
                  <a:srgbClr val="FFFF00"/>
                </a:solidFill>
                <a:latin typeface="Times New Roman" panose="02020603050405020304" pitchFamily="18" charset="0"/>
                <a:cs typeface="Times New Roman" panose="02020603050405020304" pitchFamily="18" charset="0"/>
              </a:rPr>
              <a:t>Pendleton Act 1883 (Reform)</a:t>
            </a:r>
          </a:p>
          <a:p>
            <a:pPr lvl="1"/>
            <a:r>
              <a:rPr lang="en-US" sz="2200" dirty="0">
                <a:latin typeface="Times New Roman" panose="02020603050405020304" pitchFamily="18" charset="0"/>
                <a:cs typeface="Times New Roman" panose="02020603050405020304" pitchFamily="18" charset="0"/>
              </a:rPr>
              <a:t>Established </a:t>
            </a:r>
            <a:r>
              <a:rPr lang="en-US" sz="2200" b="1" dirty="0">
                <a:solidFill>
                  <a:srgbClr val="FFFF00"/>
                </a:solidFill>
                <a:latin typeface="Times New Roman" panose="02020603050405020304" pitchFamily="18" charset="0"/>
                <a:cs typeface="Times New Roman" panose="02020603050405020304" pitchFamily="18" charset="0"/>
              </a:rPr>
              <a:t>Civil Service Commission</a:t>
            </a:r>
          </a:p>
          <a:p>
            <a:pPr lvl="1"/>
            <a:r>
              <a:rPr lang="en-US" sz="2200" dirty="0">
                <a:latin typeface="Times New Roman" panose="02020603050405020304" pitchFamily="18" charset="0"/>
                <a:cs typeface="Times New Roman" panose="02020603050405020304" pitchFamily="18" charset="0"/>
              </a:rPr>
              <a:t>Govt. jobs based on </a:t>
            </a:r>
            <a:r>
              <a:rPr lang="en-US" sz="2200" b="1" dirty="0">
                <a:solidFill>
                  <a:srgbClr val="FFFF00"/>
                </a:solidFill>
                <a:latin typeface="Times New Roman" panose="02020603050405020304" pitchFamily="18" charset="0"/>
                <a:cs typeface="Times New Roman" panose="02020603050405020304" pitchFamily="18" charset="0"/>
              </a:rPr>
              <a:t>merit</a:t>
            </a:r>
          </a:p>
        </p:txBody>
      </p:sp>
      <p:pic>
        <p:nvPicPr>
          <p:cNvPr id="5" name="Picture 4" descr="A group of people posing for a photo&#10;&#10;Description generated with high confidence">
            <a:extLst>
              <a:ext uri="{FF2B5EF4-FFF2-40B4-BE49-F238E27FC236}">
                <a16:creationId xmlns:a16="http://schemas.microsoft.com/office/drawing/2014/main" id="{907700F9-6272-48C8-9DCF-CF6148153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667000"/>
            <a:ext cx="3048000" cy="2098548"/>
          </a:xfrm>
          <a:prstGeom prst="rect">
            <a:avLst/>
          </a:prstGeom>
          <a:ln>
            <a:solidFill>
              <a:schemeClr val="accent4"/>
            </a:solidFill>
          </a:ln>
        </p:spPr>
      </p:pic>
      <p:sp>
        <p:nvSpPr>
          <p:cNvPr id="6" name="Rectangle 5">
            <a:extLst>
              <a:ext uri="{FF2B5EF4-FFF2-40B4-BE49-F238E27FC236}">
                <a16:creationId xmlns:a16="http://schemas.microsoft.com/office/drawing/2014/main" id="{4A36FA9A-28BA-450A-8EFE-CD723861BD6E}"/>
              </a:ext>
            </a:extLst>
          </p:cNvPr>
          <p:cNvSpPr/>
          <p:nvPr/>
        </p:nvSpPr>
        <p:spPr>
          <a:xfrm>
            <a:off x="4355123" y="5165215"/>
            <a:ext cx="4421945" cy="1311783"/>
          </a:xfrm>
          <a:prstGeom prst="rect">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buFont typeface="Arial" panose="020B0604020202020204" pitchFamily="34" charset="0"/>
              <a:buChar char="•"/>
            </a:pPr>
            <a:r>
              <a:rPr lang="en-US" sz="2200" dirty="0">
                <a:solidFill>
                  <a:schemeClr val="accent4"/>
                </a:solidFill>
                <a:latin typeface="Times New Roman" panose="02020603050405020304" pitchFamily="18" charset="0"/>
                <a:cs typeface="Times New Roman" panose="02020603050405020304" pitchFamily="18" charset="0"/>
              </a:rPr>
              <a:t>Only effects 14,000 out of 117,000 jobs (1883)</a:t>
            </a:r>
          </a:p>
          <a:p>
            <a:pPr marL="800100" lvl="1" indent="-342900">
              <a:buFont typeface="Arial" panose="020B0604020202020204" pitchFamily="34" charset="0"/>
              <a:buChar char="•"/>
            </a:pPr>
            <a:r>
              <a:rPr lang="en-US" sz="2200" dirty="0">
                <a:solidFill>
                  <a:schemeClr val="accent4"/>
                </a:solidFill>
                <a:latin typeface="Times New Roman" panose="02020603050405020304" pitchFamily="18" charset="0"/>
                <a:cs typeface="Times New Roman" panose="02020603050405020304" pitchFamily="18" charset="0"/>
              </a:rPr>
              <a:t>100,000 out of 200,000 by (1900)</a:t>
            </a:r>
          </a:p>
        </p:txBody>
      </p:sp>
      <p:pic>
        <p:nvPicPr>
          <p:cNvPr id="8" name="Picture 7" descr="A picture containing text, book&#10;&#10;Description generated with very high confidence">
            <a:extLst>
              <a:ext uri="{FF2B5EF4-FFF2-40B4-BE49-F238E27FC236}">
                <a16:creationId xmlns:a16="http://schemas.microsoft.com/office/drawing/2014/main" id="{B81CEE5C-8942-4FB9-8934-2016F8335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10" y="3886200"/>
            <a:ext cx="3814689" cy="2727960"/>
          </a:xfrm>
          <a:prstGeom prst="rect">
            <a:avLst/>
          </a:prstGeom>
        </p:spPr>
      </p:pic>
    </p:spTree>
    <p:extLst>
      <p:ext uri="{BB962C8B-B14F-4D97-AF65-F5344CB8AC3E}">
        <p14:creationId xmlns:p14="http://schemas.microsoft.com/office/powerpoint/2010/main" val="2344965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315200" cy="849297"/>
          </a:xfrm>
        </p:spPr>
        <p:txBody>
          <a:bodyPr>
            <a:normAutofit/>
          </a:bodyPr>
          <a:lstStyle/>
          <a:p>
            <a:r>
              <a:rPr lang="en-US" dirty="0">
                <a:latin typeface="Baskerville Old Face" panose="02020602080505020303" pitchFamily="18" charset="0"/>
              </a:rPr>
              <a:t>Social conflict</a:t>
            </a:r>
          </a:p>
        </p:txBody>
      </p:sp>
      <p:sp>
        <p:nvSpPr>
          <p:cNvPr id="3" name="Content Placeholder 2"/>
          <p:cNvSpPr>
            <a:spLocks noGrp="1"/>
          </p:cNvSpPr>
          <p:nvPr>
            <p:ph idx="1"/>
          </p:nvPr>
        </p:nvSpPr>
        <p:spPr>
          <a:xfrm>
            <a:off x="381000" y="1295400"/>
            <a:ext cx="7848600" cy="5013961"/>
          </a:xfrm>
        </p:spPr>
        <p:txBody>
          <a:bodyPr>
            <a:normAutofit/>
          </a:bodyPr>
          <a:lstStyle/>
          <a:p>
            <a:pPr>
              <a:spcBef>
                <a:spcPts val="0"/>
              </a:spcBef>
            </a:pPr>
            <a:r>
              <a:rPr lang="en-US" sz="2400" dirty="0">
                <a:latin typeface="Times New Roman" pitchFamily="18" charset="0"/>
                <a:cs typeface="Times New Roman" pitchFamily="18" charset="0"/>
              </a:rPr>
              <a:t>Class Conflict</a:t>
            </a:r>
          </a:p>
          <a:p>
            <a:pPr lvl="1">
              <a:spcBef>
                <a:spcPts val="0"/>
              </a:spcBef>
            </a:pPr>
            <a:r>
              <a:rPr lang="en-US" sz="2200" b="1" i="1" dirty="0">
                <a:solidFill>
                  <a:srgbClr val="FFC000"/>
                </a:solidFill>
                <a:latin typeface="Times New Roman" pitchFamily="18" charset="0"/>
                <a:cs typeface="Times New Roman" pitchFamily="18" charset="0"/>
              </a:rPr>
              <a:t>Great Railroad Strike of 1877:</a:t>
            </a:r>
            <a:r>
              <a:rPr lang="en-US" sz="2200" b="1" dirty="0">
                <a:solidFill>
                  <a:srgbClr val="FFC000"/>
                </a:solidFill>
                <a:latin typeface="Times New Roman" pitchFamily="18" charset="0"/>
                <a:cs typeface="Times New Roman" pitchFamily="18" charset="0"/>
              </a:rPr>
              <a:t> </a:t>
            </a:r>
            <a:r>
              <a:rPr lang="en-US" sz="2200" dirty="0">
                <a:latin typeface="Times New Roman" pitchFamily="18" charset="0"/>
                <a:cs typeface="Times New Roman" pitchFamily="18" charset="0"/>
              </a:rPr>
              <a:t>growing collusion between Corporate owners and labor (Presidents sides with entrepreneurs)</a:t>
            </a:r>
          </a:p>
          <a:p>
            <a:pPr>
              <a:spcBef>
                <a:spcPts val="0"/>
              </a:spcBef>
            </a:pPr>
            <a:r>
              <a:rPr lang="en-US" sz="2400" dirty="0">
                <a:latin typeface="Times New Roman" pitchFamily="18" charset="0"/>
                <a:cs typeface="Times New Roman" pitchFamily="18" charset="0"/>
              </a:rPr>
              <a:t>Ethic Conflict</a:t>
            </a:r>
          </a:p>
          <a:p>
            <a:pPr>
              <a:spcBef>
                <a:spcPts val="0"/>
              </a:spcBef>
            </a:pPr>
            <a:r>
              <a:rPr lang="en-US" sz="2400" dirty="0">
                <a:latin typeface="Times New Roman" pitchFamily="18" charset="0"/>
                <a:cs typeface="Times New Roman" pitchFamily="18" charset="0"/>
              </a:rPr>
              <a:t>Chinese v. Irish (job competition)</a:t>
            </a:r>
          </a:p>
          <a:p>
            <a:pPr lvl="1">
              <a:spcBef>
                <a:spcPts val="0"/>
              </a:spcBef>
            </a:pPr>
            <a:r>
              <a:rPr lang="en-US" sz="2200" dirty="0">
                <a:latin typeface="Times New Roman" pitchFamily="18" charset="0"/>
                <a:cs typeface="Times New Roman" pitchFamily="18" charset="0"/>
              </a:rPr>
              <a:t>Denis Kearney </a:t>
            </a:r>
          </a:p>
          <a:p>
            <a:pPr lvl="1">
              <a:spcBef>
                <a:spcPts val="0"/>
              </a:spcBef>
            </a:pPr>
            <a:r>
              <a:rPr lang="en-US" sz="2200" b="1" i="1" dirty="0">
                <a:solidFill>
                  <a:srgbClr val="FFC000"/>
                </a:solidFill>
                <a:latin typeface="Times New Roman" pitchFamily="18" charset="0"/>
                <a:cs typeface="Times New Roman" pitchFamily="18" charset="0"/>
              </a:rPr>
              <a:t>Chinese Exclusionary Act 1882: </a:t>
            </a:r>
          </a:p>
          <a:p>
            <a:pPr marL="320040" lvl="1" indent="0">
              <a:spcBef>
                <a:spcPts val="0"/>
              </a:spcBef>
              <a:buNone/>
            </a:pPr>
            <a:r>
              <a:rPr lang="en-US" sz="2200" dirty="0">
                <a:latin typeface="Times New Roman" pitchFamily="18" charset="0"/>
                <a:cs typeface="Times New Roman" pitchFamily="18" charset="0"/>
              </a:rPr>
              <a:t>1</a:t>
            </a:r>
            <a:r>
              <a:rPr lang="en-US" sz="2200" baseline="30000" dirty="0">
                <a:latin typeface="Times New Roman" pitchFamily="18" charset="0"/>
                <a:cs typeface="Times New Roman" pitchFamily="18" charset="0"/>
              </a:rPr>
              <a:t>st</a:t>
            </a:r>
            <a:r>
              <a:rPr lang="en-US" sz="2200" dirty="0">
                <a:latin typeface="Times New Roman" pitchFamily="18" charset="0"/>
                <a:cs typeface="Times New Roman" pitchFamily="18" charset="0"/>
              </a:rPr>
              <a:t> act to limit immigration to the </a:t>
            </a:r>
          </a:p>
          <a:p>
            <a:pPr marL="320040" lvl="1" indent="0">
              <a:spcBef>
                <a:spcPts val="0"/>
              </a:spcBef>
              <a:buNone/>
            </a:pPr>
            <a:r>
              <a:rPr lang="en-US" sz="2200" dirty="0">
                <a:latin typeface="Times New Roman" pitchFamily="18" charset="0"/>
                <a:cs typeface="Times New Roman" pitchFamily="18" charset="0"/>
              </a:rPr>
              <a:t>United States</a:t>
            </a:r>
          </a:p>
          <a:p>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742" y="2362200"/>
            <a:ext cx="3971617" cy="2705113"/>
          </a:xfrm>
          <a:prstGeom prst="rect">
            <a:avLst/>
          </a:prstGeom>
          <a:solidFill>
            <a:schemeClr val="accent2"/>
          </a:solidFill>
          <a:ln>
            <a:noFill/>
          </a:ln>
        </p:spPr>
      </p:pic>
      <p:pic>
        <p:nvPicPr>
          <p:cNvPr id="2053" name="Picture 5" descr="http://www.wyomingtalesandtrails.com/chinesehar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495800"/>
            <a:ext cx="2890701" cy="2209800"/>
          </a:xfrm>
          <a:prstGeom prst="rect">
            <a:avLst/>
          </a:prstGeom>
          <a:solidFill>
            <a:schemeClr val="tx2"/>
          </a:solidFill>
        </p:spPr>
      </p:pic>
    </p:spTree>
    <p:extLst>
      <p:ext uri="{BB962C8B-B14F-4D97-AF65-F5344CB8AC3E}">
        <p14:creationId xmlns:p14="http://schemas.microsoft.com/office/powerpoint/2010/main" val="29773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8A43-6AE9-4406-98D8-DF2A51E72371}"/>
              </a:ext>
            </a:extLst>
          </p:cNvPr>
          <p:cNvSpPr>
            <a:spLocks noGrp="1"/>
          </p:cNvSpPr>
          <p:nvPr>
            <p:ph type="title"/>
          </p:nvPr>
        </p:nvSpPr>
        <p:spPr>
          <a:xfrm>
            <a:off x="381000" y="4572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Class Conflict</a:t>
            </a:r>
          </a:p>
        </p:txBody>
      </p:sp>
      <p:sp>
        <p:nvSpPr>
          <p:cNvPr id="3" name="Content Placeholder 2">
            <a:extLst>
              <a:ext uri="{FF2B5EF4-FFF2-40B4-BE49-F238E27FC236}">
                <a16:creationId xmlns:a16="http://schemas.microsoft.com/office/drawing/2014/main" id="{04FD9739-827F-4CA6-8ACF-199C1BE146D5}"/>
              </a:ext>
            </a:extLst>
          </p:cNvPr>
          <p:cNvSpPr>
            <a:spLocks noGrp="1"/>
          </p:cNvSpPr>
          <p:nvPr>
            <p:ph idx="1"/>
          </p:nvPr>
        </p:nvSpPr>
        <p:spPr>
          <a:xfrm>
            <a:off x="533400" y="1447801"/>
            <a:ext cx="7696200" cy="4861560"/>
          </a:xfrm>
        </p:spPr>
        <p:txBody>
          <a:bodyPr>
            <a:normAutofit/>
          </a:bodyPr>
          <a:lstStyle/>
          <a:p>
            <a:r>
              <a:rPr lang="en-US" sz="2400" dirty="0">
                <a:latin typeface="Times New Roman" panose="02020603050405020304" pitchFamily="18" charset="0"/>
                <a:cs typeface="Times New Roman" panose="02020603050405020304" pitchFamily="18" charset="0"/>
              </a:rPr>
              <a:t>Great Railroad Strike of 1877</a:t>
            </a:r>
          </a:p>
          <a:p>
            <a:pPr lvl="1"/>
            <a:r>
              <a:rPr lang="en-US" sz="2200" dirty="0">
                <a:latin typeface="Times New Roman" panose="02020603050405020304" pitchFamily="18" charset="0"/>
                <a:cs typeface="Times New Roman" panose="02020603050405020304" pitchFamily="18" charset="0"/>
              </a:rPr>
              <a:t>4 Railroad companies cut workers’ wages by 10%</a:t>
            </a:r>
          </a:p>
          <a:p>
            <a:pPr lvl="1"/>
            <a:r>
              <a:rPr lang="en-US" sz="2200" dirty="0">
                <a:latin typeface="Times New Roman" panose="02020603050405020304" pitchFamily="18" charset="0"/>
                <a:cs typeface="Times New Roman" panose="02020603050405020304" pitchFamily="18" charset="0"/>
              </a:rPr>
              <a:t>Strike put down by federal troops (President Hayes)</a:t>
            </a:r>
          </a:p>
        </p:txBody>
      </p:sp>
      <p:pic>
        <p:nvPicPr>
          <p:cNvPr id="5" name="Picture 4" descr="A picture containing text, map&#10;&#10;Description generated with very high confidence">
            <a:extLst>
              <a:ext uri="{FF2B5EF4-FFF2-40B4-BE49-F238E27FC236}">
                <a16:creationId xmlns:a16="http://schemas.microsoft.com/office/drawing/2014/main" id="{962EAB6D-4E07-4B64-A054-E189BC0A7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2895599"/>
            <a:ext cx="7505700" cy="3133725"/>
          </a:xfrm>
          <a:prstGeom prst="rect">
            <a:avLst/>
          </a:prstGeom>
        </p:spPr>
      </p:pic>
      <p:sp>
        <p:nvSpPr>
          <p:cNvPr id="6" name="Rectangle 5">
            <a:extLst>
              <a:ext uri="{FF2B5EF4-FFF2-40B4-BE49-F238E27FC236}">
                <a16:creationId xmlns:a16="http://schemas.microsoft.com/office/drawing/2014/main" id="{34858925-E156-4FBE-BD99-339BC77E7514}"/>
              </a:ext>
            </a:extLst>
          </p:cNvPr>
          <p:cNvSpPr/>
          <p:nvPr/>
        </p:nvSpPr>
        <p:spPr>
          <a:xfrm>
            <a:off x="3124200" y="5943600"/>
            <a:ext cx="5105400" cy="457199"/>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solidFill>
                <a:latin typeface="Times New Roman" panose="02020603050405020304" pitchFamily="18" charset="0"/>
                <a:cs typeface="Times New Roman" panose="02020603050405020304" pitchFamily="18" charset="0"/>
              </a:rPr>
              <a:t>Labor movement ineffective</a:t>
            </a:r>
          </a:p>
        </p:txBody>
      </p:sp>
    </p:spTree>
    <p:extLst>
      <p:ext uri="{BB962C8B-B14F-4D97-AF65-F5344CB8AC3E}">
        <p14:creationId xmlns:p14="http://schemas.microsoft.com/office/powerpoint/2010/main" val="54967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4916-542E-40D9-958B-6A1900C68B21}"/>
              </a:ext>
            </a:extLst>
          </p:cNvPr>
          <p:cNvSpPr>
            <a:spLocks noGrp="1"/>
          </p:cNvSpPr>
          <p:nvPr>
            <p:ph type="title"/>
          </p:nvPr>
        </p:nvSpPr>
        <p:spPr>
          <a:xfrm>
            <a:off x="457200" y="3810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Class Conflict</a:t>
            </a:r>
          </a:p>
        </p:txBody>
      </p:sp>
      <p:sp>
        <p:nvSpPr>
          <p:cNvPr id="3" name="Content Placeholder 2">
            <a:extLst>
              <a:ext uri="{FF2B5EF4-FFF2-40B4-BE49-F238E27FC236}">
                <a16:creationId xmlns:a16="http://schemas.microsoft.com/office/drawing/2014/main" id="{E605F50A-0534-4A75-A146-422BD3C06327}"/>
              </a:ext>
            </a:extLst>
          </p:cNvPr>
          <p:cNvSpPr>
            <a:spLocks noGrp="1"/>
          </p:cNvSpPr>
          <p:nvPr>
            <p:ph idx="1"/>
          </p:nvPr>
        </p:nvSpPr>
        <p:spPr>
          <a:xfrm>
            <a:off x="914400" y="1447801"/>
            <a:ext cx="7315200" cy="4861560"/>
          </a:xfrm>
        </p:spPr>
        <p:txBody>
          <a:bodyPr>
            <a:normAutofit/>
          </a:bodyPr>
          <a:lstStyle/>
          <a:p>
            <a:r>
              <a:rPr lang="en-US" sz="2400" dirty="0">
                <a:latin typeface="Times New Roman" panose="02020603050405020304" pitchFamily="18" charset="0"/>
                <a:cs typeface="Times New Roman" panose="02020603050405020304" pitchFamily="18" charset="0"/>
              </a:rPr>
              <a:t>Railroad Boom – new immigrant: Chinese</a:t>
            </a:r>
          </a:p>
          <a:p>
            <a:pPr lvl="1"/>
            <a:r>
              <a:rPr lang="en-US" sz="2200" dirty="0">
                <a:latin typeface="Times New Roman" panose="02020603050405020304" pitchFamily="18" charset="0"/>
                <a:cs typeface="Times New Roman" panose="02020603050405020304" pitchFamily="18" charset="0"/>
              </a:rPr>
              <a:t>Issue: wage suppression &amp; job competition for Irish</a:t>
            </a:r>
          </a:p>
          <a:p>
            <a:pPr lvl="1"/>
            <a:r>
              <a:rPr lang="en-US" sz="2200" dirty="0">
                <a:latin typeface="Times New Roman" panose="02020603050405020304" pitchFamily="18" charset="0"/>
                <a:cs typeface="Times New Roman" panose="02020603050405020304" pitchFamily="18" charset="0"/>
              </a:rPr>
              <a:t>San Francisco: </a:t>
            </a:r>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Irish (Beefeaters) </a:t>
            </a:r>
            <a:r>
              <a:rPr lang="en-US" sz="2200" dirty="0">
                <a:latin typeface="Times New Roman" panose="02020603050405020304" pitchFamily="18" charset="0"/>
                <a:cs typeface="Times New Roman" panose="02020603050405020304" pitchFamily="18" charset="0"/>
              </a:rPr>
              <a:t>vs. </a:t>
            </a:r>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Chinese (Rice eaters)</a:t>
            </a:r>
          </a:p>
          <a:p>
            <a:r>
              <a:rPr lang="en-US" sz="2400" b="1" dirty="0">
                <a:solidFill>
                  <a:srgbClr val="FFC000"/>
                </a:solidFill>
                <a:latin typeface="Times New Roman" panose="02020603050405020304" pitchFamily="18" charset="0"/>
                <a:cs typeface="Times New Roman" panose="02020603050405020304" pitchFamily="18" charset="0"/>
              </a:rPr>
              <a:t>1882 Chinese Exclusion Act</a:t>
            </a:r>
            <a:r>
              <a:rPr lang="en-US" sz="2400" dirty="0">
                <a:latin typeface="Times New Roman" panose="02020603050405020304" pitchFamily="18" charset="0"/>
                <a:cs typeface="Times New Roman" panose="02020603050405020304" pitchFamily="18" charset="0"/>
              </a:rPr>
              <a:t>: 1</a:t>
            </a:r>
            <a:r>
              <a:rPr lang="en-US" sz="2400" baseline="30000" dirty="0">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 Anti-immigration Law</a:t>
            </a:r>
          </a:p>
        </p:txBody>
      </p:sp>
      <p:pic>
        <p:nvPicPr>
          <p:cNvPr id="5" name="Picture 4" descr="A picture containing text&#10;&#10;Description generated with high confidence">
            <a:extLst>
              <a:ext uri="{FF2B5EF4-FFF2-40B4-BE49-F238E27FC236}">
                <a16:creationId xmlns:a16="http://schemas.microsoft.com/office/drawing/2014/main" id="{9C926E0B-A232-48B7-9B84-6D82734E3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85211"/>
            <a:ext cx="2667000" cy="3028950"/>
          </a:xfrm>
          <a:prstGeom prst="rect">
            <a:avLst/>
          </a:prstGeom>
          <a:ln>
            <a:solidFill>
              <a:schemeClr val="accent4"/>
            </a:solidFill>
          </a:ln>
        </p:spPr>
      </p:pic>
      <p:pic>
        <p:nvPicPr>
          <p:cNvPr id="7" name="Picture 6" descr="A picture containing text, book, outdoor&#10;&#10;Description generated with very high confidence">
            <a:extLst>
              <a:ext uri="{FF2B5EF4-FFF2-40B4-BE49-F238E27FC236}">
                <a16:creationId xmlns:a16="http://schemas.microsoft.com/office/drawing/2014/main" id="{881F3931-DA7D-4F7F-8DF7-05D8C34A4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302" y="3585211"/>
            <a:ext cx="5207000" cy="2928938"/>
          </a:xfrm>
          <a:prstGeom prst="rect">
            <a:avLst/>
          </a:prstGeom>
          <a:ln>
            <a:solidFill>
              <a:schemeClr val="accent4"/>
            </a:solidFill>
          </a:ln>
        </p:spPr>
      </p:pic>
    </p:spTree>
    <p:extLst>
      <p:ext uri="{BB962C8B-B14F-4D97-AF65-F5344CB8AC3E}">
        <p14:creationId xmlns:p14="http://schemas.microsoft.com/office/powerpoint/2010/main" val="2209820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7315200" cy="838200"/>
          </a:xfrm>
        </p:spPr>
        <p:txBody>
          <a:bodyPr/>
          <a:lstStyle/>
          <a:p>
            <a:r>
              <a:rPr lang="en-US" dirty="0">
                <a:latin typeface="Baskerville Old Face" panose="02020602080505020303" pitchFamily="18" charset="0"/>
              </a:rPr>
              <a:t>Economic Conflicts</a:t>
            </a:r>
          </a:p>
        </p:txBody>
      </p:sp>
      <p:sp>
        <p:nvSpPr>
          <p:cNvPr id="3" name="Content Placeholder 2"/>
          <p:cNvSpPr>
            <a:spLocks noGrp="1"/>
          </p:cNvSpPr>
          <p:nvPr>
            <p:ph idx="1"/>
          </p:nvPr>
        </p:nvSpPr>
        <p:spPr>
          <a:xfrm>
            <a:off x="609600" y="1295400"/>
            <a:ext cx="7620000" cy="5063527"/>
          </a:xfrm>
        </p:spPr>
        <p:txBody>
          <a:bodyPr>
            <a:normAutofit/>
          </a:bodyPr>
          <a:lstStyle/>
          <a:p>
            <a:r>
              <a:rPr lang="en-US" sz="2400" dirty="0">
                <a:latin typeface="Times New Roman" pitchFamily="18" charset="0"/>
                <a:cs typeface="Times New Roman" pitchFamily="18" charset="0"/>
              </a:rPr>
              <a:t>Economic division over tariffs, currency, and laissez faire economics </a:t>
            </a:r>
          </a:p>
          <a:p>
            <a:pPr lvl="1"/>
            <a:r>
              <a:rPr lang="en-US" sz="2200" dirty="0">
                <a:latin typeface="Times New Roman" pitchFamily="18" charset="0"/>
                <a:cs typeface="Times New Roman" pitchFamily="18" charset="0"/>
              </a:rPr>
              <a:t>Tariffs: </a:t>
            </a:r>
            <a:r>
              <a:rPr lang="en-US" sz="2200" b="1" dirty="0">
                <a:solidFill>
                  <a:schemeClr val="tx2"/>
                </a:solidFill>
                <a:latin typeface="Times New Roman" pitchFamily="18" charset="0"/>
                <a:cs typeface="Times New Roman" pitchFamily="18" charset="0"/>
              </a:rPr>
              <a:t>McKinley Tariff 1890, Wilson-Gorman Tariff, and Dingley Tariffs</a:t>
            </a:r>
            <a:r>
              <a:rPr lang="en-US" sz="2200" b="1" dirty="0">
                <a:latin typeface="Times New Roman" pitchFamily="18" charset="0"/>
                <a:cs typeface="Times New Roman" pitchFamily="18" charset="0"/>
              </a:rPr>
              <a:t> </a:t>
            </a:r>
            <a:r>
              <a:rPr lang="en-US" sz="2200" dirty="0">
                <a:latin typeface="Times New Roman" pitchFamily="18" charset="0"/>
                <a:cs typeface="Times New Roman" pitchFamily="18" charset="0"/>
              </a:rPr>
              <a:t>(industrialism vs. farming)</a:t>
            </a:r>
          </a:p>
          <a:p>
            <a:pPr lvl="1"/>
            <a:r>
              <a:rPr lang="en-US" sz="2200" dirty="0">
                <a:latin typeface="Times New Roman" pitchFamily="18" charset="0"/>
                <a:cs typeface="Times New Roman" pitchFamily="18" charset="0"/>
              </a:rPr>
              <a:t>Currency: paper currency </a:t>
            </a:r>
            <a:r>
              <a:rPr lang="en-US" sz="2200" b="1" dirty="0">
                <a:solidFill>
                  <a:schemeClr val="tx2"/>
                </a:solidFill>
                <a:latin typeface="Times New Roman" pitchFamily="18" charset="0"/>
                <a:cs typeface="Times New Roman" pitchFamily="18" charset="0"/>
              </a:rPr>
              <a:t>(Greenbacks) and Gold v. Silver </a:t>
            </a:r>
            <a:r>
              <a:rPr lang="en-US" sz="2200" dirty="0">
                <a:latin typeface="Times New Roman" pitchFamily="18" charset="0"/>
                <a:cs typeface="Times New Roman" pitchFamily="18" charset="0"/>
              </a:rPr>
              <a:t>(wealth inequality and farmers vs. industrialism)</a:t>
            </a:r>
          </a:p>
          <a:p>
            <a:pPr lvl="1"/>
            <a:r>
              <a:rPr lang="en-US" sz="2200" dirty="0">
                <a:latin typeface="Times New Roman" pitchFamily="18" charset="0"/>
                <a:cs typeface="Times New Roman" pitchFamily="18" charset="0"/>
              </a:rPr>
              <a:t>Laissez faire: should government regulate monopolies, working conditions, &amp;  set minimums for wages </a:t>
            </a:r>
          </a:p>
        </p:txBody>
      </p:sp>
      <p:pic>
        <p:nvPicPr>
          <p:cNvPr id="3074" name="Picture 2" descr="http://images.fineartamerica.com/images-medium-large/3-free-silver-cartoon-1896-gra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343400"/>
            <a:ext cx="5981700" cy="2219326"/>
          </a:xfrm>
          <a:prstGeom prst="rect">
            <a:avLst/>
          </a:prstGeom>
          <a:solidFill>
            <a:schemeClr val="tx2"/>
          </a:solidFill>
          <a:ln w="12700">
            <a:solidFill>
              <a:schemeClr val="tx1"/>
            </a:solidFill>
          </a:ln>
        </p:spPr>
      </p:pic>
    </p:spTree>
    <p:extLst>
      <p:ext uri="{BB962C8B-B14F-4D97-AF65-F5344CB8AC3E}">
        <p14:creationId xmlns:p14="http://schemas.microsoft.com/office/powerpoint/2010/main" val="1035941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B47F-9DF6-4B0E-B8CB-3F69A4866641}"/>
              </a:ext>
            </a:extLst>
          </p:cNvPr>
          <p:cNvSpPr>
            <a:spLocks noGrp="1"/>
          </p:cNvSpPr>
          <p:nvPr>
            <p:ph type="title"/>
          </p:nvPr>
        </p:nvSpPr>
        <p:spPr>
          <a:xfrm>
            <a:off x="304800" y="304801"/>
            <a:ext cx="7315200" cy="762000"/>
          </a:xfrm>
          <a:solidFill>
            <a:schemeClr val="tx1"/>
          </a:solidFill>
          <a:ln>
            <a:solidFill>
              <a:schemeClr val="tx2"/>
            </a:solidFill>
          </a:ln>
        </p:spPr>
        <p:txBody>
          <a:bodyPr/>
          <a:lstStyle/>
          <a:p>
            <a:r>
              <a:rPr lang="en-US" dirty="0">
                <a:solidFill>
                  <a:srgbClr val="00B0F0"/>
                </a:solidFill>
                <a:latin typeface="Broadway" panose="04040905080B02020502" pitchFamily="82" charset="0"/>
              </a:rPr>
              <a:t>Forgettable Politics</a:t>
            </a:r>
          </a:p>
        </p:txBody>
      </p:sp>
      <p:sp>
        <p:nvSpPr>
          <p:cNvPr id="3" name="Content Placeholder 2">
            <a:extLst>
              <a:ext uri="{FF2B5EF4-FFF2-40B4-BE49-F238E27FC236}">
                <a16:creationId xmlns:a16="http://schemas.microsoft.com/office/drawing/2014/main" id="{3ADF6B6B-5D52-4688-BC43-E44BE1651B84}"/>
              </a:ext>
            </a:extLst>
          </p:cNvPr>
          <p:cNvSpPr>
            <a:spLocks noGrp="1"/>
          </p:cNvSpPr>
          <p:nvPr>
            <p:ph idx="1"/>
          </p:nvPr>
        </p:nvSpPr>
        <p:spPr>
          <a:xfrm>
            <a:off x="533400" y="1295400"/>
            <a:ext cx="8001000" cy="4572000"/>
          </a:xfrm>
        </p:spPr>
        <p:txBody>
          <a:bodyPr>
            <a:normAutofit/>
          </a:bodyPr>
          <a:lstStyle/>
          <a:p>
            <a:r>
              <a:rPr lang="en-US" sz="2400" dirty="0">
                <a:latin typeface="Times New Roman" panose="02020603050405020304" pitchFamily="18" charset="0"/>
                <a:cs typeface="Times New Roman" panose="02020603050405020304" pitchFamily="18" charset="0"/>
              </a:rPr>
              <a:t>Candidate: </a:t>
            </a:r>
          </a:p>
          <a:p>
            <a:r>
              <a:rPr lang="en-US" sz="2400" dirty="0">
                <a:latin typeface="Times New Roman" panose="02020603050405020304" pitchFamily="18" charset="0"/>
                <a:cs typeface="Times New Roman" panose="02020603050405020304" pitchFamily="18" charset="0"/>
              </a:rPr>
              <a:t>Planks: describe the either the failures or how they supported wrongs, such political corruption, inequality, currency issues, tariffs, etc. </a:t>
            </a:r>
          </a:p>
          <a:p>
            <a:r>
              <a:rPr lang="en-US" sz="2400" dirty="0">
                <a:latin typeface="Times New Roman" panose="02020603050405020304" pitchFamily="18" charset="0"/>
                <a:cs typeface="Times New Roman" panose="02020603050405020304" pitchFamily="18" charset="0"/>
              </a:rPr>
              <a:t>Document: Primary source document that represents how your candidate let down American during the Gilded Age – political cartoons are a good source</a:t>
            </a:r>
          </a:p>
          <a:p>
            <a:r>
              <a:rPr lang="en-US" sz="2400" dirty="0">
                <a:latin typeface="Times New Roman" panose="02020603050405020304" pitchFamily="18" charset="0"/>
                <a:cs typeface="Times New Roman" panose="02020603050405020304" pitchFamily="18" charset="0"/>
              </a:rPr>
              <a:t>Slogan – should represent the idea American prosperity and democracy is tainted </a:t>
            </a:r>
          </a:p>
        </p:txBody>
      </p:sp>
    </p:spTree>
    <p:extLst>
      <p:ext uri="{BB962C8B-B14F-4D97-AF65-F5344CB8AC3E}">
        <p14:creationId xmlns:p14="http://schemas.microsoft.com/office/powerpoint/2010/main" val="4257882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1"/>
            <a:ext cx="7315200" cy="762000"/>
          </a:xfrm>
        </p:spPr>
        <p:txBody>
          <a:bodyPr/>
          <a:lstStyle/>
          <a:p>
            <a:r>
              <a:rPr lang="en-US" b="1" dirty="0">
                <a:latin typeface="Baskerville Old Face" pitchFamily="18" charset="0"/>
              </a:rPr>
              <a:t>Historic Parallels</a:t>
            </a:r>
          </a:p>
        </p:txBody>
      </p:sp>
      <p:sp>
        <p:nvSpPr>
          <p:cNvPr id="3" name="Content Placeholder 2"/>
          <p:cNvSpPr>
            <a:spLocks noGrp="1"/>
          </p:cNvSpPr>
          <p:nvPr>
            <p:ph idx="1"/>
          </p:nvPr>
        </p:nvSpPr>
        <p:spPr>
          <a:xfrm>
            <a:off x="533400" y="1295401"/>
            <a:ext cx="8001000" cy="2514599"/>
          </a:xfrm>
        </p:spPr>
        <p:txBody>
          <a:bodyPr>
            <a:normAutofit/>
          </a:bodyPr>
          <a:lstStyle/>
          <a:p>
            <a:r>
              <a:rPr lang="en-US" sz="2400" dirty="0">
                <a:latin typeface="Times New Roman" pitchFamily="18" charset="0"/>
                <a:cs typeface="Times New Roman" pitchFamily="18" charset="0"/>
              </a:rPr>
              <a:t>Making historic connections across time periods and locations </a:t>
            </a:r>
          </a:p>
          <a:p>
            <a:r>
              <a:rPr lang="en-US" sz="2400" dirty="0">
                <a:latin typeface="Times New Roman" pitchFamily="18" charset="0"/>
                <a:cs typeface="Times New Roman" pitchFamily="18" charset="0"/>
              </a:rPr>
              <a:t>Must be written as a direct comparisons in paragraphs </a:t>
            </a:r>
          </a:p>
          <a:p>
            <a:r>
              <a:rPr lang="en-US" sz="2400" dirty="0">
                <a:latin typeface="Times New Roman" pitchFamily="18" charset="0"/>
                <a:cs typeface="Times New Roman" pitchFamily="18" charset="0"/>
              </a:rPr>
              <a:t>Requires three direct comparisons</a:t>
            </a:r>
          </a:p>
          <a:p>
            <a:pPr lvl="1"/>
            <a:r>
              <a:rPr lang="en-US" sz="2200" dirty="0">
                <a:latin typeface="Times New Roman" pitchFamily="18" charset="0"/>
                <a:cs typeface="Times New Roman" pitchFamily="18" charset="0"/>
              </a:rPr>
              <a:t>Ex. Age of Reform idea of combating immorality in America from 1820 to 1840 was similar to Progressive reforms of the late 1800s. </a:t>
            </a:r>
          </a:p>
          <a:p>
            <a:pPr marL="320040" lvl="1" indent="0">
              <a:buNone/>
            </a:pPr>
            <a:endParaRPr lang="en-US" sz="22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05647761"/>
              </p:ext>
            </p:extLst>
          </p:nvPr>
        </p:nvGraphicFramePr>
        <p:xfrm>
          <a:off x="457200" y="3886200"/>
          <a:ext cx="8382000" cy="259080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754602">
                <a:tc>
                  <a:txBody>
                    <a:bodyPr/>
                    <a:lstStyle/>
                    <a:p>
                      <a:pPr algn="ctr"/>
                      <a:r>
                        <a:rPr lang="en-US" sz="2400" dirty="0"/>
                        <a:t>Gilded</a:t>
                      </a:r>
                      <a:r>
                        <a:rPr lang="en-US" sz="2400" baseline="0" dirty="0"/>
                        <a:t> Age Politics</a:t>
                      </a:r>
                      <a:endParaRPr lang="en-US" sz="2400" dirty="0"/>
                    </a:p>
                  </a:txBody>
                  <a:tcPr/>
                </a:tc>
                <a:tc>
                  <a:txBody>
                    <a:bodyPr/>
                    <a:lstStyle/>
                    <a:p>
                      <a:pPr algn="ctr"/>
                      <a:r>
                        <a:rPr lang="en-US" sz="2400" dirty="0"/>
                        <a:t>Modern Politics</a:t>
                      </a:r>
                    </a:p>
                  </a:txBody>
                  <a:tcPr/>
                </a:tc>
                <a:extLst>
                  <a:ext uri="{0D108BD9-81ED-4DB2-BD59-A6C34878D82A}">
                    <a16:rowId xmlns:a16="http://schemas.microsoft.com/office/drawing/2014/main" val="10000"/>
                  </a:ext>
                </a:extLst>
              </a:tr>
              <a:tr h="612066">
                <a:tc>
                  <a:txBody>
                    <a:bodyPr/>
                    <a:lstStyle/>
                    <a:p>
                      <a:endParaRPr lang="en-US" sz="2400" dirty="0"/>
                    </a:p>
                  </a:txBody>
                  <a:tcPr/>
                </a:tc>
                <a:tc>
                  <a:txBody>
                    <a:bodyPr/>
                    <a:lstStyle/>
                    <a:p>
                      <a:endParaRPr lang="en-US" sz="2400"/>
                    </a:p>
                  </a:txBody>
                  <a:tcPr/>
                </a:tc>
                <a:extLst>
                  <a:ext uri="{0D108BD9-81ED-4DB2-BD59-A6C34878D82A}">
                    <a16:rowId xmlns:a16="http://schemas.microsoft.com/office/drawing/2014/main" val="10001"/>
                  </a:ext>
                </a:extLst>
              </a:tr>
              <a:tr h="612066">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2"/>
                  </a:ext>
                </a:extLst>
              </a:tr>
              <a:tr h="612066">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6986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1"/>
            <a:ext cx="7315200" cy="685800"/>
          </a:xfrm>
        </p:spPr>
        <p:txBody>
          <a:bodyPr>
            <a:normAutofit fontScale="90000"/>
          </a:bodyPr>
          <a:lstStyle/>
          <a:p>
            <a:r>
              <a:rPr lang="en-US" dirty="0">
                <a:latin typeface="Baskerville Old Face" panose="02020602080505020303" pitchFamily="18" charset="0"/>
              </a:rPr>
              <a:t>Politics in the Gilded Age</a:t>
            </a:r>
          </a:p>
        </p:txBody>
      </p:sp>
      <p:sp>
        <p:nvSpPr>
          <p:cNvPr id="3" name="Content Placeholder 2"/>
          <p:cNvSpPr>
            <a:spLocks noGrp="1"/>
          </p:cNvSpPr>
          <p:nvPr>
            <p:ph idx="1"/>
          </p:nvPr>
        </p:nvSpPr>
        <p:spPr>
          <a:xfrm>
            <a:off x="533400" y="1295401"/>
            <a:ext cx="7696200" cy="5013960"/>
          </a:xfrm>
        </p:spPr>
        <p:txBody>
          <a:bodyPr/>
          <a:lstStyle/>
          <a:p>
            <a:r>
              <a:rPr lang="en-US" b="1" dirty="0">
                <a:latin typeface="Times New Roman" panose="02020603050405020304" pitchFamily="18" charset="0"/>
                <a:cs typeface="Times New Roman" panose="02020603050405020304" pitchFamily="18" charset="0"/>
              </a:rPr>
              <a:t>Tournament of Democratic Champions</a:t>
            </a:r>
          </a:p>
          <a:p>
            <a:pPr marL="502920" indent="-457200">
              <a:buAutoNum type="arabicPeriod"/>
            </a:pPr>
            <a:r>
              <a:rPr lang="en-US" dirty="0">
                <a:solidFill>
                  <a:schemeClr val="tx2"/>
                </a:solidFill>
                <a:latin typeface="Times New Roman" panose="02020603050405020304" pitchFamily="18" charset="0"/>
                <a:cs typeface="Times New Roman" panose="02020603050405020304" pitchFamily="18" charset="0"/>
              </a:rPr>
              <a:t>Demonstrate one way your candidate championed democracy in the Gilded Age.</a:t>
            </a:r>
          </a:p>
          <a:p>
            <a:pPr marL="502920" indent="-457200">
              <a:buAutoNum type="arabicPeriod"/>
            </a:pPr>
            <a:r>
              <a:rPr lang="en-US" dirty="0">
                <a:solidFill>
                  <a:schemeClr val="tx2"/>
                </a:solidFill>
                <a:latin typeface="Times New Roman" panose="02020603050405020304" pitchFamily="18" charset="0"/>
                <a:cs typeface="Times New Roman" panose="02020603050405020304" pitchFamily="18" charset="0"/>
              </a:rPr>
              <a:t>Demonstrate one way your candidate reflected the darkness of the Gilded Age.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372" y="2819400"/>
            <a:ext cx="3973828" cy="2838449"/>
          </a:xfrm>
          <a:prstGeom prst="rect">
            <a:avLst/>
          </a:prstGeom>
          <a:solidFill>
            <a:schemeClr val="accent5"/>
          </a:solidFill>
          <a:ln>
            <a:solidFill>
              <a:schemeClr val="accent5"/>
            </a:solidFill>
          </a:ln>
        </p:spPr>
      </p:pic>
      <p:pic>
        <p:nvPicPr>
          <p:cNvPr id="2052" name="Picture 4" descr="http://blsciblogs.baruch.cuny.edu/his1005fall2010/files/2010/09/p2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33800"/>
            <a:ext cx="3605213" cy="2647950"/>
          </a:xfrm>
          <a:prstGeom prst="rect">
            <a:avLst/>
          </a:prstGeom>
          <a:solidFill>
            <a:schemeClr val="accent5"/>
          </a:solidFill>
          <a:ln>
            <a:solidFill>
              <a:schemeClr val="accent5"/>
            </a:solidFill>
          </a:ln>
        </p:spPr>
      </p:pic>
    </p:spTree>
    <p:extLst>
      <p:ext uri="{BB962C8B-B14F-4D97-AF65-F5344CB8AC3E}">
        <p14:creationId xmlns:p14="http://schemas.microsoft.com/office/powerpoint/2010/main" val="1792463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7315200" cy="304799"/>
          </a:xfrm>
        </p:spPr>
        <p:txBody>
          <a:bodyPr>
            <a:normAutofit fontScale="90000"/>
          </a:bodyPr>
          <a:lstStyle/>
          <a:p>
            <a:r>
              <a:rPr lang="en-US" dirty="0">
                <a:latin typeface="Baskerville Old Face" panose="02020602080505020303" pitchFamily="18" charset="0"/>
              </a:rPr>
              <a:t>Today’s Focus</a:t>
            </a:r>
          </a:p>
        </p:txBody>
      </p:sp>
      <p:sp>
        <p:nvSpPr>
          <p:cNvPr id="3" name="Content Placeholder 2"/>
          <p:cNvSpPr>
            <a:spLocks noGrp="1"/>
          </p:cNvSpPr>
          <p:nvPr>
            <p:ph idx="1"/>
          </p:nvPr>
        </p:nvSpPr>
        <p:spPr>
          <a:xfrm>
            <a:off x="533400" y="1066801"/>
            <a:ext cx="7696200" cy="5242560"/>
          </a:xfrm>
        </p:spPr>
        <p:txBody>
          <a:bodyPr/>
          <a:lstStyle/>
          <a:p>
            <a:endParaRPr lang="en-US"/>
          </a:p>
        </p:txBody>
      </p:sp>
      <p:sp>
        <p:nvSpPr>
          <p:cNvPr id="4" name="Rectangle 3"/>
          <p:cNvSpPr/>
          <p:nvPr/>
        </p:nvSpPr>
        <p:spPr>
          <a:xfrm>
            <a:off x="304800" y="1066800"/>
            <a:ext cx="8458200" cy="5257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066800"/>
            <a:ext cx="8458200" cy="4678204"/>
          </a:xfrm>
          <a:prstGeom prst="rect">
            <a:avLst/>
          </a:prstGeom>
          <a:no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Period 6: 1865 – 1898</a:t>
            </a:r>
            <a:r>
              <a:rPr lang="en-US" sz="1200" dirty="0">
                <a:solidFill>
                  <a:schemeClr val="bg1"/>
                </a:solidFill>
                <a:latin typeface="Times New Roman" panose="02020603050405020304" pitchFamily="18" charset="0"/>
                <a:cs typeface="Times New Roman" panose="02020603050405020304" pitchFamily="18" charset="0"/>
              </a:rPr>
              <a:t> </a:t>
            </a:r>
            <a:r>
              <a:rPr lang="en-US" sz="1200" b="1"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The transformation of the United States from an agricultural to an increasingly industrialized and urbanized society brought about significant economic, political, diplomatic, social, environmental, and cultural changes.</a:t>
            </a:r>
          </a:p>
          <a:p>
            <a:endParaRPr lang="en-US" sz="800" dirty="0"/>
          </a:p>
          <a:p>
            <a:r>
              <a:rPr lang="en-US" b="1" i="1" dirty="0">
                <a:solidFill>
                  <a:schemeClr val="accent5"/>
                </a:solidFill>
                <a:latin typeface="Times New Roman" panose="02020603050405020304" pitchFamily="18" charset="0"/>
                <a:cs typeface="Times New Roman" panose="02020603050405020304" pitchFamily="18" charset="0"/>
              </a:rPr>
              <a:t>Essential Question: </a:t>
            </a:r>
            <a:r>
              <a:rPr lang="en-US" dirty="0">
                <a:solidFill>
                  <a:schemeClr val="bg1"/>
                </a:solidFill>
                <a:latin typeface="Times New Roman" panose="02020603050405020304" pitchFamily="18" charset="0"/>
                <a:cs typeface="Times New Roman" panose="02020603050405020304" pitchFamily="18" charset="0"/>
              </a:rPr>
              <a:t>How did rapid mechanization in industrial and agriculture American society transform the United States and bring it into the modern age?</a:t>
            </a:r>
          </a:p>
          <a:p>
            <a:r>
              <a:rPr lang="en-US" b="1" i="1" dirty="0">
                <a:solidFill>
                  <a:schemeClr val="accent5"/>
                </a:solidFill>
                <a:latin typeface="Times New Roman" panose="02020603050405020304" pitchFamily="18" charset="0"/>
                <a:cs typeface="Times New Roman" panose="02020603050405020304" pitchFamily="18" charset="0"/>
              </a:rPr>
              <a:t>Students can:</a:t>
            </a:r>
            <a:endParaRPr lang="en-US" dirty="0">
              <a:solidFill>
                <a:schemeClr val="accent5"/>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Discern how industrialization change Americans’ lives during the Gilded Age</a:t>
            </a: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Evaluate how and why did Americans struggle over the power and purpose of government </a:t>
            </a: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Assess whether this era should be considered the Gilded Age</a:t>
            </a:r>
          </a:p>
          <a:p>
            <a:endParaRPr lang="en-US" sz="2000" b="1" i="1" dirty="0">
              <a:solidFill>
                <a:schemeClr val="accent5"/>
              </a:solidFill>
              <a:latin typeface="Times New Roman" panose="02020603050405020304" pitchFamily="18" charset="0"/>
              <a:cs typeface="Times New Roman" panose="02020603050405020304" pitchFamily="18" charset="0"/>
            </a:endParaRPr>
          </a:p>
          <a:p>
            <a:r>
              <a:rPr lang="en-US" sz="2000" b="1" i="1" dirty="0">
                <a:solidFill>
                  <a:schemeClr val="accent5"/>
                </a:solidFill>
                <a:latin typeface="Times New Roman" panose="02020603050405020304" pitchFamily="18" charset="0"/>
                <a:cs typeface="Times New Roman" panose="02020603050405020304" pitchFamily="18" charset="0"/>
              </a:rPr>
              <a:t>Agenda:</a:t>
            </a:r>
          </a:p>
          <a:p>
            <a:pPr marL="285750" indent="-285750">
              <a:buFontTx/>
              <a:buChar char="-"/>
            </a:pPr>
            <a:r>
              <a:rPr lang="en-US" sz="2000" dirty="0">
                <a:solidFill>
                  <a:schemeClr val="accent5"/>
                </a:solidFill>
                <a:latin typeface="Times New Roman" panose="02020603050405020304" pitchFamily="18" charset="0"/>
                <a:cs typeface="Times New Roman" panose="02020603050405020304" pitchFamily="18" charset="0"/>
              </a:rPr>
              <a:t>Drawing Parallels </a:t>
            </a:r>
          </a:p>
          <a:p>
            <a:pPr marL="285750" indent="-285750">
              <a:buFontTx/>
              <a:buChar char="-"/>
            </a:pPr>
            <a:r>
              <a:rPr lang="en-US" sz="2000" dirty="0">
                <a:solidFill>
                  <a:schemeClr val="accent5"/>
                </a:solidFill>
                <a:latin typeface="Times New Roman" panose="02020603050405020304" pitchFamily="18" charset="0"/>
                <a:cs typeface="Times New Roman" panose="02020603050405020304" pitchFamily="18" charset="0"/>
              </a:rPr>
              <a:t>Yellow Brick Road Littered with Farmers</a:t>
            </a:r>
          </a:p>
          <a:p>
            <a:pPr marL="285750" indent="-285750">
              <a:buFontTx/>
              <a:buChar char="-"/>
            </a:pPr>
            <a:r>
              <a:rPr lang="en-US" sz="2000" dirty="0">
                <a:solidFill>
                  <a:schemeClr val="accent5"/>
                </a:solidFill>
                <a:latin typeface="Times New Roman" panose="02020603050405020304" pitchFamily="18" charset="0"/>
                <a:cs typeface="Times New Roman" panose="02020603050405020304" pitchFamily="18" charset="0"/>
              </a:rPr>
              <a:t>Candidate for political paralysis</a:t>
            </a:r>
          </a:p>
          <a:p>
            <a:r>
              <a:rPr lang="en-US" sz="2000" b="1" dirty="0">
                <a:solidFill>
                  <a:schemeClr val="accent5"/>
                </a:solidFill>
                <a:latin typeface="Times New Roman" panose="02020603050405020304" pitchFamily="18" charset="0"/>
                <a:cs typeface="Times New Roman" panose="02020603050405020304" pitchFamily="18" charset="0"/>
              </a:rPr>
              <a:t>Homework:</a:t>
            </a:r>
            <a:endParaRPr lang="en-US" sz="2000" b="1" dirty="0">
              <a:solidFill>
                <a:srgbClr val="F56F0B"/>
              </a:solidFill>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Candidate for political paralysis due Friday</a:t>
            </a:r>
          </a:p>
        </p:txBody>
      </p:sp>
    </p:spTree>
    <p:extLst>
      <p:ext uri="{BB962C8B-B14F-4D97-AF65-F5344CB8AC3E}">
        <p14:creationId xmlns:p14="http://schemas.microsoft.com/office/powerpoint/2010/main" val="2853932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70D8-DA3C-4196-91D1-5E8140422F84}"/>
              </a:ext>
            </a:extLst>
          </p:cNvPr>
          <p:cNvSpPr>
            <a:spLocks noGrp="1"/>
          </p:cNvSpPr>
          <p:nvPr>
            <p:ph type="title"/>
          </p:nvPr>
        </p:nvSpPr>
        <p:spPr>
          <a:xfrm>
            <a:off x="457200" y="228601"/>
            <a:ext cx="7315200" cy="685800"/>
          </a:xfrm>
          <a:solidFill>
            <a:schemeClr val="tx1"/>
          </a:solidFill>
          <a:ln>
            <a:solidFill>
              <a:schemeClr val="tx2"/>
            </a:solidFill>
          </a:ln>
        </p:spPr>
        <p:txBody>
          <a:bodyPr>
            <a:noAutofit/>
          </a:bodyPr>
          <a:lstStyle/>
          <a:p>
            <a:r>
              <a:rPr lang="en-US" dirty="0">
                <a:solidFill>
                  <a:srgbClr val="00B0F0"/>
                </a:solidFill>
                <a:latin typeface="Broadway" panose="04040905080B02020502" pitchFamily="82" charset="0"/>
                <a:cs typeface="Times New Roman" panose="02020603050405020304" pitchFamily="18" charset="0"/>
              </a:rPr>
              <a:t>Drawing Parallels </a:t>
            </a:r>
          </a:p>
        </p:txBody>
      </p:sp>
      <p:pic>
        <p:nvPicPr>
          <p:cNvPr id="5" name="Content Placeholder 4" descr="A screenshot of a cell phone&#10;&#10;Description automatically generated">
            <a:extLst>
              <a:ext uri="{FF2B5EF4-FFF2-40B4-BE49-F238E27FC236}">
                <a16:creationId xmlns:a16="http://schemas.microsoft.com/office/drawing/2014/main" id="{09F0D438-5138-4955-9151-E85A4E9938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81100"/>
            <a:ext cx="3962400" cy="4495800"/>
          </a:xfrm>
        </p:spPr>
      </p:pic>
      <p:sp>
        <p:nvSpPr>
          <p:cNvPr id="6" name="Rectangle 5">
            <a:extLst>
              <a:ext uri="{FF2B5EF4-FFF2-40B4-BE49-F238E27FC236}">
                <a16:creationId xmlns:a16="http://schemas.microsoft.com/office/drawing/2014/main" id="{571D7D63-3B7F-416E-BE8F-FC8E3AFAF07A}"/>
              </a:ext>
            </a:extLst>
          </p:cNvPr>
          <p:cNvSpPr/>
          <p:nvPr/>
        </p:nvSpPr>
        <p:spPr>
          <a:xfrm>
            <a:off x="4716485" y="798615"/>
            <a:ext cx="4172195" cy="468778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a:latin typeface="Times New Roman" panose="02020603050405020304" pitchFamily="18" charset="0"/>
                <a:cs typeface="Times New Roman" panose="02020603050405020304" pitchFamily="18" charset="0"/>
              </a:rPr>
              <a:t>Second.—</a:t>
            </a:r>
            <a:r>
              <a:rPr lang="en-US" sz="1600" dirty="0">
                <a:latin typeface="Times New Roman" panose="02020603050405020304" pitchFamily="18" charset="0"/>
                <a:cs typeface="Times New Roman" panose="02020603050405020304" pitchFamily="18" charset="0"/>
              </a:rPr>
              <a:t>Wealth belongs to him who creates it, and every dollar taken from industry without an equivalent is robbery. </a:t>
            </a:r>
          </a:p>
          <a:p>
            <a:endParaRPr lang="en-US" sz="1600" i="1"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Third.—</a:t>
            </a:r>
            <a:r>
              <a:rPr lang="en-US" sz="1600" dirty="0">
                <a:latin typeface="Times New Roman" panose="02020603050405020304" pitchFamily="18" charset="0"/>
                <a:cs typeface="Times New Roman" panose="02020603050405020304" pitchFamily="18" charset="0"/>
              </a:rPr>
              <a:t>We believe that the time has come when the railroad corporations will either own the people or the people must own the railroads, and should the government enter upon the work of owning and managing all railroads</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We demand free and unlimited coinage of silver and gold at the present legal ratio of l6 to 1.</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LAND.—The land, including all the natural sources of wealth, is the heritage of the people, and should not be monopolized for speculative purposes, and alien ownership of land should be prohibited. </a:t>
            </a:r>
          </a:p>
          <a:p>
            <a:endParaRPr lang="en-US"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272FF28-70C1-4C84-BF03-42257674A90D}"/>
              </a:ext>
            </a:extLst>
          </p:cNvPr>
          <p:cNvSpPr/>
          <p:nvPr/>
        </p:nvSpPr>
        <p:spPr>
          <a:xfrm>
            <a:off x="236517" y="5486400"/>
            <a:ext cx="4324597" cy="6095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National Greenback Labor 1875</a:t>
            </a:r>
          </a:p>
        </p:txBody>
      </p:sp>
      <p:sp>
        <p:nvSpPr>
          <p:cNvPr id="8" name="Rectangle 7">
            <a:extLst>
              <a:ext uri="{FF2B5EF4-FFF2-40B4-BE49-F238E27FC236}">
                <a16:creationId xmlns:a16="http://schemas.microsoft.com/office/drawing/2014/main" id="{E9E9CE68-5690-48E8-A90F-F519635B9EA5}"/>
              </a:ext>
            </a:extLst>
          </p:cNvPr>
          <p:cNvSpPr/>
          <p:nvPr/>
        </p:nvSpPr>
        <p:spPr>
          <a:xfrm>
            <a:off x="4640283" y="5486399"/>
            <a:ext cx="4324597" cy="76200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Omaha Platform, the People’s Party, 1892</a:t>
            </a:r>
          </a:p>
        </p:txBody>
      </p:sp>
    </p:spTree>
    <p:extLst>
      <p:ext uri="{BB962C8B-B14F-4D97-AF65-F5344CB8AC3E}">
        <p14:creationId xmlns:p14="http://schemas.microsoft.com/office/powerpoint/2010/main" val="366596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7315200" cy="304799"/>
          </a:xfrm>
        </p:spPr>
        <p:txBody>
          <a:bodyPr>
            <a:normAutofit fontScale="90000"/>
          </a:bodyPr>
          <a:lstStyle/>
          <a:p>
            <a:r>
              <a:rPr lang="en-US" dirty="0">
                <a:latin typeface="Baskerville Old Face" panose="02020602080505020303" pitchFamily="18" charset="0"/>
              </a:rPr>
              <a:t>Today’s Focus</a:t>
            </a:r>
          </a:p>
        </p:txBody>
      </p:sp>
      <p:sp>
        <p:nvSpPr>
          <p:cNvPr id="3" name="Content Placeholder 2"/>
          <p:cNvSpPr>
            <a:spLocks noGrp="1"/>
          </p:cNvSpPr>
          <p:nvPr>
            <p:ph idx="1"/>
          </p:nvPr>
        </p:nvSpPr>
        <p:spPr>
          <a:xfrm>
            <a:off x="533400" y="1066801"/>
            <a:ext cx="7696200" cy="5242560"/>
          </a:xfrm>
        </p:spPr>
        <p:txBody>
          <a:bodyPr/>
          <a:lstStyle/>
          <a:p>
            <a:endParaRPr lang="en-US"/>
          </a:p>
        </p:txBody>
      </p:sp>
      <p:sp>
        <p:nvSpPr>
          <p:cNvPr id="4" name="Rectangle 3"/>
          <p:cNvSpPr/>
          <p:nvPr/>
        </p:nvSpPr>
        <p:spPr>
          <a:xfrm>
            <a:off x="304800" y="1066800"/>
            <a:ext cx="8458200" cy="5257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066800"/>
            <a:ext cx="8458200" cy="4647426"/>
          </a:xfrm>
          <a:prstGeom prst="rect">
            <a:avLst/>
          </a:prstGeom>
          <a:no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Period 6: 1865 – 1898</a:t>
            </a:r>
            <a:r>
              <a:rPr lang="en-US" sz="1200" dirty="0">
                <a:solidFill>
                  <a:schemeClr val="bg1"/>
                </a:solidFill>
                <a:latin typeface="Times New Roman" panose="02020603050405020304" pitchFamily="18" charset="0"/>
                <a:cs typeface="Times New Roman" panose="02020603050405020304" pitchFamily="18" charset="0"/>
              </a:rPr>
              <a:t> </a:t>
            </a:r>
            <a:r>
              <a:rPr lang="en-US" sz="1200" b="1"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The transformation of the United States from an agricultural to an increasingly industrialized and urbanized society brought about significant economic, political, diplomatic, social, environmental, and cultural changes.</a:t>
            </a:r>
          </a:p>
          <a:p>
            <a:endParaRPr lang="en-US" sz="800" dirty="0"/>
          </a:p>
          <a:p>
            <a:r>
              <a:rPr lang="en-US" b="1" i="1" dirty="0">
                <a:solidFill>
                  <a:schemeClr val="accent5"/>
                </a:solidFill>
                <a:latin typeface="Times New Roman" panose="02020603050405020304" pitchFamily="18" charset="0"/>
                <a:cs typeface="Times New Roman" panose="02020603050405020304" pitchFamily="18" charset="0"/>
              </a:rPr>
              <a:t>Essential Question: </a:t>
            </a:r>
            <a:r>
              <a:rPr lang="en-US" dirty="0">
                <a:solidFill>
                  <a:schemeClr val="bg1"/>
                </a:solidFill>
                <a:latin typeface="Times New Roman" panose="02020603050405020304" pitchFamily="18" charset="0"/>
                <a:cs typeface="Times New Roman" panose="02020603050405020304" pitchFamily="18" charset="0"/>
              </a:rPr>
              <a:t>How did rapid mechanization in industrial and agriculture American society transform the United States and bring it into the modern age?</a:t>
            </a:r>
          </a:p>
          <a:p>
            <a:r>
              <a:rPr lang="en-US" b="1" i="1" dirty="0">
                <a:solidFill>
                  <a:schemeClr val="accent5"/>
                </a:solidFill>
                <a:latin typeface="Times New Roman" panose="02020603050405020304" pitchFamily="18" charset="0"/>
                <a:cs typeface="Times New Roman" panose="02020603050405020304" pitchFamily="18" charset="0"/>
              </a:rPr>
              <a:t>Students can:</a:t>
            </a:r>
            <a:endParaRPr lang="en-US" dirty="0">
              <a:solidFill>
                <a:schemeClr val="accent5"/>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Discern how industrialization change Americans’ lives during the Gilded Age</a:t>
            </a: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Evaluate how and why did Americans struggle over the power and purpose of government </a:t>
            </a:r>
          </a:p>
          <a:p>
            <a:endParaRPr lang="en-US" sz="600" b="1" i="1" dirty="0">
              <a:solidFill>
                <a:schemeClr val="accent5"/>
              </a:solidFill>
              <a:latin typeface="Times New Roman" panose="02020603050405020304" pitchFamily="18" charset="0"/>
              <a:cs typeface="Times New Roman" panose="02020603050405020304" pitchFamily="18" charset="0"/>
            </a:endParaRPr>
          </a:p>
          <a:p>
            <a:r>
              <a:rPr lang="en-US" b="1" i="1" dirty="0">
                <a:solidFill>
                  <a:schemeClr val="accent5"/>
                </a:solidFill>
                <a:latin typeface="Times New Roman" panose="02020603050405020304" pitchFamily="18" charset="0"/>
                <a:cs typeface="Times New Roman" panose="02020603050405020304" pitchFamily="18" charset="0"/>
              </a:rPr>
              <a:t>Agenda:</a:t>
            </a:r>
          </a:p>
          <a:p>
            <a:pPr marL="285750" indent="-285750">
              <a:buFontTx/>
              <a:buChar char="-"/>
            </a:pPr>
            <a:r>
              <a:rPr lang="en-US" dirty="0">
                <a:solidFill>
                  <a:schemeClr val="accent5"/>
                </a:solidFill>
                <a:latin typeface="Times New Roman" panose="02020603050405020304" pitchFamily="18" charset="0"/>
                <a:cs typeface="Times New Roman" panose="02020603050405020304" pitchFamily="18" charset="0"/>
              </a:rPr>
              <a:t>DBQ Guidelines</a:t>
            </a:r>
          </a:p>
          <a:p>
            <a:pPr marL="285750" indent="-285750">
              <a:buFontTx/>
              <a:buChar char="-"/>
            </a:pPr>
            <a:r>
              <a:rPr lang="en-US" dirty="0">
                <a:solidFill>
                  <a:schemeClr val="accent5"/>
                </a:solidFill>
                <a:latin typeface="Times New Roman" panose="02020603050405020304" pitchFamily="18" charset="0"/>
                <a:cs typeface="Times New Roman" panose="02020603050405020304" pitchFamily="18" charset="0"/>
              </a:rPr>
              <a:t>Evaluation of Reconstruction </a:t>
            </a:r>
          </a:p>
          <a:p>
            <a:endParaRPr lang="en-US" sz="600" b="1" dirty="0">
              <a:solidFill>
                <a:schemeClr val="accent5"/>
              </a:solidFill>
              <a:latin typeface="Times New Roman" panose="02020603050405020304" pitchFamily="18" charset="0"/>
              <a:cs typeface="Times New Roman" panose="02020603050405020304" pitchFamily="18" charset="0"/>
            </a:endParaRPr>
          </a:p>
          <a:p>
            <a:r>
              <a:rPr lang="en-US" sz="2400" b="1" dirty="0">
                <a:solidFill>
                  <a:schemeClr val="accent5"/>
                </a:solidFill>
                <a:latin typeface="Times New Roman" panose="02020603050405020304" pitchFamily="18" charset="0"/>
                <a:cs typeface="Times New Roman" panose="02020603050405020304" pitchFamily="18" charset="0"/>
              </a:rPr>
              <a:t>Homework:</a:t>
            </a:r>
            <a:r>
              <a:rPr lang="en-US" sz="2400" b="1" dirty="0">
                <a:solidFill>
                  <a:srgbClr val="F56F0B"/>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b="1" dirty="0">
                <a:solidFill>
                  <a:srgbClr val="F56F0B"/>
                </a:solidFill>
                <a:latin typeface="Times New Roman" panose="02020603050405020304" pitchFamily="18" charset="0"/>
                <a:cs typeface="Times New Roman" panose="02020603050405020304" pitchFamily="18" charset="0"/>
              </a:rPr>
              <a:t>Read pages 380-392 (</a:t>
            </a:r>
            <a:r>
              <a:rPr lang="en-US" sz="2400" b="1" dirty="0" err="1">
                <a:solidFill>
                  <a:srgbClr val="F56F0B"/>
                </a:solidFill>
                <a:latin typeface="Times New Roman" panose="02020603050405020304" pitchFamily="18" charset="0"/>
                <a:cs typeface="Times New Roman" panose="02020603050405020304" pitchFamily="18" charset="0"/>
              </a:rPr>
              <a:t>Chpt</a:t>
            </a:r>
            <a:r>
              <a:rPr lang="en-US" sz="2400" b="1" dirty="0">
                <a:solidFill>
                  <a:srgbClr val="F56F0B"/>
                </a:solidFill>
                <a:latin typeface="Times New Roman" panose="02020603050405020304" pitchFamily="18" charset="0"/>
                <a:cs typeface="Times New Roman" panose="02020603050405020304" pitchFamily="18" charset="0"/>
              </a:rPr>
              <a:t>. 19) </a:t>
            </a:r>
            <a:r>
              <a:rPr lang="en-US" sz="2400" b="1" dirty="0" err="1">
                <a:solidFill>
                  <a:srgbClr val="F56F0B"/>
                </a:solidFill>
                <a:latin typeface="Times New Roman" panose="02020603050405020304" pitchFamily="18" charset="0"/>
                <a:cs typeface="Times New Roman" panose="02020603050405020304" pitchFamily="18" charset="0"/>
              </a:rPr>
              <a:t>Amesco</a:t>
            </a:r>
            <a:r>
              <a:rPr lang="en-US" sz="2400" b="1" dirty="0">
                <a:solidFill>
                  <a:srgbClr val="F56F0B"/>
                </a:solidFill>
                <a:latin typeface="Times New Roman" panose="02020603050405020304" pitchFamily="18" charset="0"/>
                <a:cs typeface="Times New Roman" panose="02020603050405020304" pitchFamily="18" charset="0"/>
              </a:rPr>
              <a:t> Book</a:t>
            </a:r>
          </a:p>
          <a:p>
            <a:pPr marL="342900" indent="-342900">
              <a:buFont typeface="Arial" panose="020B0604020202020204" pitchFamily="34" charset="0"/>
              <a:buChar char="•"/>
            </a:pPr>
            <a:r>
              <a:rPr lang="en-US" sz="2400" b="1" dirty="0">
                <a:solidFill>
                  <a:srgbClr val="F56F0B"/>
                </a:solidFill>
                <a:latin typeface="Times New Roman" panose="02020603050405020304" pitchFamily="18" charset="0"/>
                <a:cs typeface="Times New Roman" panose="02020603050405020304" pitchFamily="18" charset="0"/>
              </a:rPr>
              <a:t>Unit V Test – Wed. 1/15</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372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81000"/>
            <a:ext cx="7315200" cy="5928361"/>
          </a:xfrm>
        </p:spPr>
        <p:txBody>
          <a:bodyPr>
            <a:normAutofit/>
          </a:bodyPr>
          <a:lstStyle/>
          <a:p>
            <a:pPr marL="45720" indent="0">
              <a:buNone/>
            </a:pPr>
            <a:r>
              <a:rPr lang="en-US" sz="4400" dirty="0">
                <a:latin typeface="Aldhabi" panose="01000000000000000000" pitchFamily="2" charset="-78"/>
                <a:cs typeface="Aldhabi" panose="01000000000000000000" pitchFamily="2" charset="-78"/>
              </a:rPr>
              <a:t>The Goldbrick Road littered with FARMERS</a:t>
            </a:r>
          </a:p>
          <a:p>
            <a:endParaRPr lang="en-US" sz="4400" dirty="0">
              <a:latin typeface="Broadway" panose="04040905080B02020502" pitchFamily="82" charset="0"/>
            </a:endParaRPr>
          </a:p>
          <a:p>
            <a:endParaRPr lang="en-US" sz="4400" dirty="0">
              <a:latin typeface="Broadway" panose="04040905080B02020502" pitchFamily="82" charset="0"/>
            </a:endParaRPr>
          </a:p>
          <a:p>
            <a:endParaRPr lang="en-US" sz="4400" dirty="0">
              <a:latin typeface="Broadway" panose="04040905080B02020502" pitchFamily="82" charset="0"/>
            </a:endParaRPr>
          </a:p>
          <a:p>
            <a:endParaRPr lang="en-US" sz="4400" dirty="0">
              <a:latin typeface="Broadway" panose="04040905080B02020502" pitchFamily="82" charset="0"/>
            </a:endParaRPr>
          </a:p>
          <a:p>
            <a:endParaRPr lang="en-US" sz="4400" dirty="0">
              <a:latin typeface="Broadway" panose="04040905080B02020502" pitchFamily="82" charset="0"/>
            </a:endParaRPr>
          </a:p>
          <a:p>
            <a:endParaRPr lang="en-US" sz="4400" dirty="0">
              <a:latin typeface="Broadway" panose="04040905080B02020502" pitchFamily="82" charset="0"/>
            </a:endParaRPr>
          </a:p>
        </p:txBody>
      </p:sp>
      <p:pic>
        <p:nvPicPr>
          <p:cNvPr id="5" name="Picture 4" descr="A picture containing text, book, woman, man&#10;&#10;Description automatically generated">
            <a:extLst>
              <a:ext uri="{FF2B5EF4-FFF2-40B4-BE49-F238E27FC236}">
                <a16:creationId xmlns:a16="http://schemas.microsoft.com/office/drawing/2014/main" id="{C4BAD5E3-76D9-4351-8468-6B2BFB1D4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179616"/>
            <a:ext cx="3581400" cy="4763984"/>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71D00496-5DD2-4C55-AAF7-741AAB6EE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303985"/>
            <a:ext cx="4191000" cy="3039415"/>
          </a:xfrm>
          <a:prstGeom prst="rect">
            <a:avLst/>
          </a:prstGeom>
        </p:spPr>
      </p:pic>
      <p:sp>
        <p:nvSpPr>
          <p:cNvPr id="8" name="Rectangle 7">
            <a:extLst>
              <a:ext uri="{FF2B5EF4-FFF2-40B4-BE49-F238E27FC236}">
                <a16:creationId xmlns:a16="http://schemas.microsoft.com/office/drawing/2014/main" id="{FF539DEE-021B-4E42-9774-24B1FB5CF5B0}"/>
              </a:ext>
            </a:extLst>
          </p:cNvPr>
          <p:cNvSpPr/>
          <p:nvPr/>
        </p:nvSpPr>
        <p:spPr>
          <a:xfrm>
            <a:off x="1676400" y="4724400"/>
            <a:ext cx="7010400" cy="1752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C000"/>
                </a:solidFill>
                <a:latin typeface="Times New Roman" panose="02020603050405020304" pitchFamily="18" charset="0"/>
                <a:cs typeface="Times New Roman" panose="02020603050405020304" pitchFamily="18" charset="0"/>
              </a:rPr>
              <a:t>“It’s always best to start at the beginning.  And you do is follow the Yellow Brick Road” </a:t>
            </a:r>
          </a:p>
          <a:p>
            <a:r>
              <a:rPr lang="en-US" sz="2400" b="1" dirty="0">
                <a:solidFill>
                  <a:srgbClr val="FFC000"/>
                </a:solidFill>
                <a:latin typeface="Times New Roman" panose="02020603050405020304" pitchFamily="18" charset="0"/>
                <a:cs typeface="Times New Roman" panose="02020603050405020304" pitchFamily="18" charset="0"/>
              </a:rPr>
              <a:t>- The Wonderful Wizard of OZ, L. Frank Baum</a:t>
            </a:r>
          </a:p>
        </p:txBody>
      </p:sp>
    </p:spTree>
    <p:extLst>
      <p:ext uri="{BB962C8B-B14F-4D97-AF65-F5344CB8AC3E}">
        <p14:creationId xmlns:p14="http://schemas.microsoft.com/office/powerpoint/2010/main" val="482786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AA4C-E87F-4D3D-877A-485D73DFBA8A}"/>
              </a:ext>
            </a:extLst>
          </p:cNvPr>
          <p:cNvSpPr>
            <a:spLocks noGrp="1"/>
          </p:cNvSpPr>
          <p:nvPr>
            <p:ph type="title"/>
          </p:nvPr>
        </p:nvSpPr>
        <p:spPr>
          <a:xfrm>
            <a:off x="304800" y="381001"/>
            <a:ext cx="7315200" cy="838199"/>
          </a:xfrm>
          <a:solidFill>
            <a:schemeClr val="tx1"/>
          </a:solidFill>
          <a:ln>
            <a:solidFill>
              <a:schemeClr val="tx2"/>
            </a:solidFill>
          </a:ln>
        </p:spPr>
        <p:txBody>
          <a:bodyPr/>
          <a:lstStyle/>
          <a:p>
            <a:r>
              <a:rPr lang="en-US" dirty="0">
                <a:solidFill>
                  <a:srgbClr val="00B0F0"/>
                </a:solidFill>
                <a:latin typeface="Broadway" panose="04040905080B02020502" pitchFamily="82" charset="0"/>
              </a:rPr>
              <a:t>Farmer’s Dirty $$$</a:t>
            </a:r>
          </a:p>
        </p:txBody>
      </p:sp>
      <p:sp>
        <p:nvSpPr>
          <p:cNvPr id="3" name="Content Placeholder 2">
            <a:extLst>
              <a:ext uri="{FF2B5EF4-FFF2-40B4-BE49-F238E27FC236}">
                <a16:creationId xmlns:a16="http://schemas.microsoft.com/office/drawing/2014/main" id="{07EB8852-5E1B-44ED-8437-69B732D01A93}"/>
              </a:ext>
            </a:extLst>
          </p:cNvPr>
          <p:cNvSpPr>
            <a:spLocks noGrp="1"/>
          </p:cNvSpPr>
          <p:nvPr>
            <p:ph idx="1"/>
          </p:nvPr>
        </p:nvSpPr>
        <p:spPr>
          <a:xfrm>
            <a:off x="914400" y="1676401"/>
            <a:ext cx="7315200" cy="4632960"/>
          </a:xfrm>
        </p:spPr>
        <p:txBody>
          <a:bodyPr>
            <a:normAutofit/>
          </a:bodyPr>
          <a:lstStyle/>
          <a:p>
            <a:r>
              <a:rPr lang="en-US" sz="2400" dirty="0">
                <a:latin typeface="Times New Roman" panose="02020603050405020304" pitchFamily="18" charset="0"/>
                <a:cs typeface="Times New Roman" panose="02020603050405020304" pitchFamily="18" charset="0"/>
              </a:rPr>
              <a:t>Civil War 1861-1865 – federal government floods the market with GREENBACKS (paper currency)</a:t>
            </a:r>
          </a:p>
          <a:p>
            <a:r>
              <a:rPr lang="en-US" sz="2400" dirty="0">
                <a:latin typeface="Times New Roman" panose="02020603050405020304" pitchFamily="18" charset="0"/>
                <a:cs typeface="Times New Roman" panose="02020603050405020304" pitchFamily="18" charset="0"/>
              </a:rPr>
              <a:t>Supply is $	   Value is $      = </a:t>
            </a:r>
            <a:r>
              <a:rPr lang="en-US" sz="2400" b="1" dirty="0">
                <a:latin typeface="Times New Roman" panose="02020603050405020304" pitchFamily="18" charset="0"/>
                <a:cs typeface="Times New Roman" panose="02020603050405020304" pitchFamily="18" charset="0"/>
              </a:rPr>
              <a:t>INFLATION </a:t>
            </a:r>
          </a:p>
        </p:txBody>
      </p:sp>
      <p:sp>
        <p:nvSpPr>
          <p:cNvPr id="4" name="Arrow: Right 3">
            <a:extLst>
              <a:ext uri="{FF2B5EF4-FFF2-40B4-BE49-F238E27FC236}">
                <a16:creationId xmlns:a16="http://schemas.microsoft.com/office/drawing/2014/main" id="{F3CF95EA-0AC9-4995-91C9-3D80AF68B95B}"/>
              </a:ext>
            </a:extLst>
          </p:cNvPr>
          <p:cNvSpPr/>
          <p:nvPr/>
        </p:nvSpPr>
        <p:spPr>
          <a:xfrm rot="16200000">
            <a:off x="2590800" y="2590799"/>
            <a:ext cx="457200" cy="304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EDF0C33B-13B5-4F82-BD95-E152D912FDF0}"/>
              </a:ext>
            </a:extLst>
          </p:cNvPr>
          <p:cNvSpPr/>
          <p:nvPr/>
        </p:nvSpPr>
        <p:spPr>
          <a:xfrm rot="5400000">
            <a:off x="4191000" y="2590799"/>
            <a:ext cx="457200" cy="304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673AEFB2-B27B-4712-8D4B-31EBE860E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012" y="3149918"/>
            <a:ext cx="6986588" cy="2412682"/>
          </a:xfrm>
          <a:prstGeom prst="rect">
            <a:avLst/>
          </a:prstGeom>
        </p:spPr>
      </p:pic>
      <p:sp>
        <p:nvSpPr>
          <p:cNvPr id="8" name="Rectangle 7">
            <a:extLst>
              <a:ext uri="{FF2B5EF4-FFF2-40B4-BE49-F238E27FC236}">
                <a16:creationId xmlns:a16="http://schemas.microsoft.com/office/drawing/2014/main" id="{BBE5A5D7-9144-433E-803D-2A90F5829C57}"/>
              </a:ext>
            </a:extLst>
          </p:cNvPr>
          <p:cNvSpPr/>
          <p:nvPr/>
        </p:nvSpPr>
        <p:spPr>
          <a:xfrm>
            <a:off x="457200" y="5791200"/>
            <a:ext cx="8077200" cy="696280"/>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Good for farmers = easy to borrow $ &amp; pay it back</a:t>
            </a:r>
          </a:p>
        </p:txBody>
      </p:sp>
    </p:spTree>
    <p:extLst>
      <p:ext uri="{BB962C8B-B14F-4D97-AF65-F5344CB8AC3E}">
        <p14:creationId xmlns:p14="http://schemas.microsoft.com/office/powerpoint/2010/main" val="3857782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Panic of 1873</a:t>
            </a:r>
          </a:p>
        </p:txBody>
      </p:sp>
      <p:sp>
        <p:nvSpPr>
          <p:cNvPr id="3" name="Content Placeholder 2"/>
          <p:cNvSpPr>
            <a:spLocks noGrp="1"/>
          </p:cNvSpPr>
          <p:nvPr>
            <p:ph idx="1"/>
          </p:nvPr>
        </p:nvSpPr>
        <p:spPr>
          <a:xfrm>
            <a:off x="533400" y="1219201"/>
            <a:ext cx="7696200" cy="5090160"/>
          </a:xfrm>
        </p:spPr>
        <p:txBody>
          <a:bodyPr/>
          <a:lstStyle/>
          <a:p>
            <a:r>
              <a:rPr lang="en-US" b="1" dirty="0">
                <a:solidFill>
                  <a:schemeClr val="accent4">
                    <a:lumMod val="20000"/>
                    <a:lumOff val="80000"/>
                  </a:schemeClr>
                </a:solidFill>
                <a:latin typeface="Times New Roman" panose="02020603050405020304" pitchFamily="18" charset="0"/>
                <a:cs typeface="Times New Roman" panose="02020603050405020304" pitchFamily="18" charset="0"/>
              </a:rPr>
              <a:t>Causes:</a:t>
            </a:r>
            <a:r>
              <a:rPr lang="en-US" dirty="0">
                <a:latin typeface="Times New Roman" panose="02020603050405020304" pitchFamily="18" charset="0"/>
                <a:cs typeface="Times New Roman" panose="02020603050405020304" pitchFamily="18" charset="0"/>
              </a:rPr>
              <a:t> over speculation by railroads and factories</a:t>
            </a:r>
          </a:p>
          <a:p>
            <a:r>
              <a:rPr lang="en-US" b="1" i="1" dirty="0">
                <a:solidFill>
                  <a:schemeClr val="tx2"/>
                </a:solidFill>
                <a:latin typeface="Times New Roman" panose="02020603050405020304" pitchFamily="18" charset="0"/>
                <a:cs typeface="Times New Roman" panose="02020603050405020304" pitchFamily="18" charset="0"/>
              </a:rPr>
              <a:t>Cycle of Boom &amp; Busts</a:t>
            </a:r>
            <a:r>
              <a:rPr lang="en-US" dirty="0">
                <a:latin typeface="Times New Roman" panose="02020603050405020304" pitchFamily="18" charset="0"/>
                <a:cs typeface="Times New Roman" panose="02020603050405020304" pitchFamily="18" charset="0"/>
              </a:rPr>
              <a:t> – a cycle of panics every 20 caused by over speculation and ease of credit by banks (laissez faire – No one is regulating lending) </a:t>
            </a:r>
            <a:r>
              <a:rPr lang="en-US" b="1" dirty="0">
                <a:solidFill>
                  <a:schemeClr val="tx2"/>
                </a:solidFill>
                <a:latin typeface="Times New Roman" panose="02020603050405020304" pitchFamily="18" charset="0"/>
                <a:cs typeface="Times New Roman" panose="02020603050405020304" pitchFamily="18" charset="0"/>
              </a:rPr>
              <a:t>(Panics 1819, 1837, 1857, 1873, &amp; 1893)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76600"/>
            <a:ext cx="60579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493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AA4C-E87F-4D3D-877A-485D73DFBA8A}"/>
              </a:ext>
            </a:extLst>
          </p:cNvPr>
          <p:cNvSpPr>
            <a:spLocks noGrp="1"/>
          </p:cNvSpPr>
          <p:nvPr>
            <p:ph type="title"/>
          </p:nvPr>
        </p:nvSpPr>
        <p:spPr>
          <a:xfrm>
            <a:off x="304800" y="381001"/>
            <a:ext cx="7315200" cy="838199"/>
          </a:xfrm>
          <a:solidFill>
            <a:schemeClr val="tx1"/>
          </a:solidFill>
          <a:ln>
            <a:solidFill>
              <a:schemeClr val="tx2"/>
            </a:solidFill>
          </a:ln>
        </p:spPr>
        <p:txBody>
          <a:bodyPr/>
          <a:lstStyle/>
          <a:p>
            <a:r>
              <a:rPr lang="en-US" dirty="0">
                <a:solidFill>
                  <a:srgbClr val="00B0F0"/>
                </a:solidFill>
                <a:latin typeface="Broadway" panose="04040905080B02020502" pitchFamily="82" charset="0"/>
              </a:rPr>
              <a:t>A Death of a Greenback</a:t>
            </a:r>
          </a:p>
        </p:txBody>
      </p:sp>
      <p:sp>
        <p:nvSpPr>
          <p:cNvPr id="3" name="Content Placeholder 2">
            <a:extLst>
              <a:ext uri="{FF2B5EF4-FFF2-40B4-BE49-F238E27FC236}">
                <a16:creationId xmlns:a16="http://schemas.microsoft.com/office/drawing/2014/main" id="{07EB8852-5E1B-44ED-8437-69B732D01A93}"/>
              </a:ext>
            </a:extLst>
          </p:cNvPr>
          <p:cNvSpPr>
            <a:spLocks noGrp="1"/>
          </p:cNvSpPr>
          <p:nvPr>
            <p:ph idx="1"/>
          </p:nvPr>
        </p:nvSpPr>
        <p:spPr>
          <a:xfrm>
            <a:off x="914400" y="1447800"/>
            <a:ext cx="7315200" cy="4861561"/>
          </a:xfrm>
        </p:spPr>
        <p:txBody>
          <a:bodyPr>
            <a:normAutofit/>
          </a:bodyPr>
          <a:lstStyle/>
          <a:p>
            <a:r>
              <a:rPr lang="en-US" sz="2400" b="1" dirty="0">
                <a:solidFill>
                  <a:srgbClr val="FFC000"/>
                </a:solidFill>
                <a:latin typeface="Times New Roman" panose="02020603050405020304" pitchFamily="18" charset="0"/>
                <a:cs typeface="Times New Roman" panose="02020603050405020304" pitchFamily="18" charset="0"/>
              </a:rPr>
              <a:t>Panic of 1873 </a:t>
            </a:r>
          </a:p>
        </p:txBody>
      </p:sp>
      <p:pic>
        <p:nvPicPr>
          <p:cNvPr id="5" name="Picture 4" descr="A close up of text on a white background&#10;&#10;Description automatically generated">
            <a:extLst>
              <a:ext uri="{FF2B5EF4-FFF2-40B4-BE49-F238E27FC236}">
                <a16:creationId xmlns:a16="http://schemas.microsoft.com/office/drawing/2014/main" id="{B0E21CD2-08AC-4907-9F91-514707014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100" y="1371600"/>
            <a:ext cx="4953000" cy="2285999"/>
          </a:xfrm>
          <a:prstGeom prst="rect">
            <a:avLst/>
          </a:prstGeom>
        </p:spPr>
      </p:pic>
      <p:sp>
        <p:nvSpPr>
          <p:cNvPr id="6" name="Rectangle 5">
            <a:extLst>
              <a:ext uri="{FF2B5EF4-FFF2-40B4-BE49-F238E27FC236}">
                <a16:creationId xmlns:a16="http://schemas.microsoft.com/office/drawing/2014/main" id="{B4974A0D-5CF3-4E1B-904E-E556427C308B}"/>
              </a:ext>
            </a:extLst>
          </p:cNvPr>
          <p:cNvSpPr/>
          <p:nvPr/>
        </p:nvSpPr>
        <p:spPr>
          <a:xfrm>
            <a:off x="609600" y="1943099"/>
            <a:ext cx="3810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 speculation on land for RRs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Easy of credit by BANKS</a:t>
            </a:r>
          </a:p>
        </p:txBody>
      </p:sp>
      <p:sp>
        <p:nvSpPr>
          <p:cNvPr id="7" name="Rectangle 6">
            <a:extLst>
              <a:ext uri="{FF2B5EF4-FFF2-40B4-BE49-F238E27FC236}">
                <a16:creationId xmlns:a16="http://schemas.microsoft.com/office/drawing/2014/main" id="{E3E7CA27-74AE-4BF8-9C9F-32710EC55EFB}"/>
              </a:ext>
            </a:extLst>
          </p:cNvPr>
          <p:cNvSpPr/>
          <p:nvPr/>
        </p:nvSpPr>
        <p:spPr>
          <a:xfrm>
            <a:off x="457200" y="3474128"/>
            <a:ext cx="5943600" cy="300287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HARD CURRECY </a:t>
            </a:r>
            <a:r>
              <a:rPr lang="en-US" sz="2400" dirty="0">
                <a:solidFill>
                  <a:srgbClr val="FFC000"/>
                </a:solidFill>
                <a:latin typeface="Times New Roman" panose="02020603050405020304" pitchFamily="18" charset="0"/>
                <a:cs typeface="Times New Roman" panose="02020603050405020304" pitchFamily="18" charset="0"/>
              </a:rPr>
              <a:t>(GOLD)</a:t>
            </a: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Bankers and industrialists want – stabilize currency</a:t>
            </a:r>
          </a:p>
          <a:p>
            <a:pPr marL="342900" indent="-342900">
              <a:buFont typeface="Arial" panose="020B0604020202020204" pitchFamily="34" charset="0"/>
              <a:buChar char="•"/>
            </a:pPr>
            <a:r>
              <a:rPr lang="en-US" sz="2400" b="1" dirty="0">
                <a:solidFill>
                  <a:srgbClr val="FFC000"/>
                </a:solidFill>
                <a:latin typeface="Times New Roman" panose="02020603050405020304" pitchFamily="18" charset="0"/>
                <a:cs typeface="Times New Roman" panose="02020603050405020304" pitchFamily="18" charset="0"/>
              </a:rPr>
              <a:t>Bland Allison Act (Crime of 73) </a:t>
            </a:r>
            <a:r>
              <a:rPr lang="en-US" sz="2400" dirty="0">
                <a:solidFill>
                  <a:schemeClr val="tx1"/>
                </a:solidFill>
                <a:latin typeface="Times New Roman" panose="02020603050405020304" pitchFamily="18" charset="0"/>
                <a:cs typeface="Times New Roman" panose="02020603050405020304" pitchFamily="18" charset="0"/>
              </a:rPr>
              <a:t>– limits circulation of silver coinage </a:t>
            </a:r>
            <a:endParaRPr lang="en-US" sz="2400" dirty="0">
              <a:solidFill>
                <a:srgbClr val="FFC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FFC000"/>
                </a:solidFill>
                <a:latin typeface="Times New Roman" panose="02020603050405020304" pitchFamily="18" charset="0"/>
                <a:cs typeface="Times New Roman" panose="02020603050405020304" pitchFamily="18" charset="0"/>
              </a:rPr>
              <a:t>Resumption Act of 1879</a:t>
            </a:r>
            <a:r>
              <a:rPr lang="en-US" sz="2400" dirty="0">
                <a:solidFill>
                  <a:schemeClr val="tx1"/>
                </a:solidFill>
                <a:latin typeface="Times New Roman" panose="02020603050405020304" pitchFamily="18" charset="0"/>
                <a:cs typeface="Times New Roman" panose="02020603050405020304" pitchFamily="18" charset="0"/>
              </a:rPr>
              <a:t>: redeem paper money</a:t>
            </a:r>
          </a:p>
        </p:txBody>
      </p:sp>
      <p:pic>
        <p:nvPicPr>
          <p:cNvPr id="9" name="Picture 8" descr="A close up of text on a white background&#10;&#10;Description automatically generated">
            <a:extLst>
              <a:ext uri="{FF2B5EF4-FFF2-40B4-BE49-F238E27FC236}">
                <a16:creationId xmlns:a16="http://schemas.microsoft.com/office/drawing/2014/main" id="{0089B6F3-3E55-4BA0-98FC-69E50DAEB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548" y="3890878"/>
            <a:ext cx="2005252" cy="2814722"/>
          </a:xfrm>
          <a:prstGeom prst="rect">
            <a:avLst/>
          </a:prstGeom>
        </p:spPr>
      </p:pic>
    </p:spTree>
    <p:extLst>
      <p:ext uri="{BB962C8B-B14F-4D97-AF65-F5344CB8AC3E}">
        <p14:creationId xmlns:p14="http://schemas.microsoft.com/office/powerpoint/2010/main" val="2742534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AA4C-E87F-4D3D-877A-485D73DFBA8A}"/>
              </a:ext>
            </a:extLst>
          </p:cNvPr>
          <p:cNvSpPr>
            <a:spLocks noGrp="1"/>
          </p:cNvSpPr>
          <p:nvPr>
            <p:ph type="title"/>
          </p:nvPr>
        </p:nvSpPr>
        <p:spPr>
          <a:xfrm>
            <a:off x="304800" y="381001"/>
            <a:ext cx="7315200" cy="838199"/>
          </a:xfrm>
          <a:solidFill>
            <a:schemeClr val="tx1"/>
          </a:solidFill>
          <a:ln>
            <a:solidFill>
              <a:schemeClr val="tx2"/>
            </a:solidFill>
          </a:ln>
        </p:spPr>
        <p:txBody>
          <a:bodyPr>
            <a:normAutofit fontScale="90000"/>
          </a:bodyPr>
          <a:lstStyle/>
          <a:p>
            <a:r>
              <a:rPr lang="en-US" dirty="0">
                <a:solidFill>
                  <a:srgbClr val="00B0F0"/>
                </a:solidFill>
                <a:latin typeface="Broadway" panose="04040905080B02020502" pitchFamily="82" charset="0"/>
              </a:rPr>
              <a:t>Not Friends of Farmers.com</a:t>
            </a:r>
          </a:p>
        </p:txBody>
      </p:sp>
      <p:sp>
        <p:nvSpPr>
          <p:cNvPr id="3" name="Content Placeholder 2">
            <a:extLst>
              <a:ext uri="{FF2B5EF4-FFF2-40B4-BE49-F238E27FC236}">
                <a16:creationId xmlns:a16="http://schemas.microsoft.com/office/drawing/2014/main" id="{07EB8852-5E1B-44ED-8437-69B732D01A93}"/>
              </a:ext>
            </a:extLst>
          </p:cNvPr>
          <p:cNvSpPr>
            <a:spLocks noGrp="1"/>
          </p:cNvSpPr>
          <p:nvPr>
            <p:ph idx="1"/>
          </p:nvPr>
        </p:nvSpPr>
        <p:spPr>
          <a:xfrm>
            <a:off x="914400" y="1676401"/>
            <a:ext cx="7315200" cy="4632960"/>
          </a:xfrm>
        </p:spPr>
        <p:txBody>
          <a:bodyPr>
            <a:normAutofit/>
          </a:bodyPr>
          <a:lstStyle/>
          <a:p>
            <a:r>
              <a:rPr lang="en-US" sz="2400" dirty="0">
                <a:latin typeface="Times New Roman" panose="02020603050405020304" pitchFamily="18" charset="0"/>
                <a:cs typeface="Times New Roman" panose="02020603050405020304" pitchFamily="18" charset="0"/>
              </a:rPr>
              <a:t>Less money in circulation = No loans for farmers </a:t>
            </a:r>
          </a:p>
          <a:p>
            <a:r>
              <a:rPr lang="en-US" sz="2400" dirty="0">
                <a:latin typeface="Times New Roman" panose="02020603050405020304" pitchFamily="18" charset="0"/>
                <a:cs typeface="Times New Roman" panose="02020603050405020304" pitchFamily="18" charset="0"/>
              </a:rPr>
              <a:t>Crops sell for less</a:t>
            </a:r>
          </a:p>
          <a:p>
            <a:r>
              <a:rPr lang="en-US" sz="2400" dirty="0">
                <a:latin typeface="Times New Roman" panose="02020603050405020304" pitchFamily="18" charset="0"/>
                <a:cs typeface="Times New Roman" panose="02020603050405020304" pitchFamily="18" charset="0"/>
              </a:rPr>
              <a:t>Mortgages increase in cost</a:t>
            </a:r>
          </a:p>
        </p:txBody>
      </p:sp>
      <p:sp>
        <p:nvSpPr>
          <p:cNvPr id="4" name="Rectangle 3">
            <a:extLst>
              <a:ext uri="{FF2B5EF4-FFF2-40B4-BE49-F238E27FC236}">
                <a16:creationId xmlns:a16="http://schemas.microsoft.com/office/drawing/2014/main" id="{ECF2591D-19A7-4604-89D6-DED8BB5E03E9}"/>
              </a:ext>
            </a:extLst>
          </p:cNvPr>
          <p:cNvSpPr/>
          <p:nvPr/>
        </p:nvSpPr>
        <p:spPr>
          <a:xfrm>
            <a:off x="419100" y="3886198"/>
            <a:ext cx="8458200" cy="18288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Farmers organize: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Patrons of Husbandry 1867</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Grange 1874</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Farmer’s Alliance 1877</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Populist Party 1890</a:t>
            </a:r>
          </a:p>
        </p:txBody>
      </p:sp>
      <p:pic>
        <p:nvPicPr>
          <p:cNvPr id="6" name="Picture 5" descr="A painting on the wall&#10;&#10;Description automatically generated">
            <a:extLst>
              <a:ext uri="{FF2B5EF4-FFF2-40B4-BE49-F238E27FC236}">
                <a16:creationId xmlns:a16="http://schemas.microsoft.com/office/drawing/2014/main" id="{F0CF0C28-099E-47D0-B72C-0BF0B5B9E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430781"/>
            <a:ext cx="3970039" cy="3878580"/>
          </a:xfrm>
          <a:prstGeom prst="rect">
            <a:avLst/>
          </a:prstGeom>
        </p:spPr>
      </p:pic>
    </p:spTree>
    <p:extLst>
      <p:ext uri="{BB962C8B-B14F-4D97-AF65-F5344CB8AC3E}">
        <p14:creationId xmlns:p14="http://schemas.microsoft.com/office/powerpoint/2010/main" val="3576869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4916-542E-40D9-958B-6A1900C68B21}"/>
              </a:ext>
            </a:extLst>
          </p:cNvPr>
          <p:cNvSpPr>
            <a:spLocks noGrp="1"/>
          </p:cNvSpPr>
          <p:nvPr>
            <p:ph type="title"/>
          </p:nvPr>
        </p:nvSpPr>
        <p:spPr>
          <a:xfrm>
            <a:off x="457200" y="3810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Plight of the FARMER</a:t>
            </a:r>
          </a:p>
        </p:txBody>
      </p:sp>
      <p:sp>
        <p:nvSpPr>
          <p:cNvPr id="3" name="Content Placeholder 2">
            <a:extLst>
              <a:ext uri="{FF2B5EF4-FFF2-40B4-BE49-F238E27FC236}">
                <a16:creationId xmlns:a16="http://schemas.microsoft.com/office/drawing/2014/main" id="{E605F50A-0534-4A75-A146-422BD3C06327}"/>
              </a:ext>
            </a:extLst>
          </p:cNvPr>
          <p:cNvSpPr>
            <a:spLocks noGrp="1"/>
          </p:cNvSpPr>
          <p:nvPr>
            <p:ph idx="1"/>
          </p:nvPr>
        </p:nvSpPr>
        <p:spPr>
          <a:xfrm>
            <a:off x="914400" y="1447801"/>
            <a:ext cx="4724400" cy="4861560"/>
          </a:xfrm>
        </p:spPr>
        <p:txBody>
          <a:bodyPr>
            <a:normAutofit/>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Platform</a:t>
            </a:r>
          </a:p>
          <a:p>
            <a:pPr lvl="1"/>
            <a:r>
              <a:rPr lang="en-US" sz="2200" dirty="0">
                <a:latin typeface="Times New Roman" panose="02020603050405020304" pitchFamily="18" charset="0"/>
                <a:cs typeface="Times New Roman" panose="02020603050405020304" pitchFamily="18" charset="0"/>
              </a:rPr>
              <a:t>Graduated income tax</a:t>
            </a:r>
          </a:p>
          <a:p>
            <a:pPr lvl="1"/>
            <a:r>
              <a:rPr lang="en-US" sz="2200" dirty="0">
                <a:latin typeface="Times New Roman" panose="02020603050405020304" pitchFamily="18" charset="0"/>
                <a:cs typeface="Times New Roman" panose="02020603050405020304" pitchFamily="18" charset="0"/>
              </a:rPr>
              <a:t>Government </a:t>
            </a:r>
            <a:r>
              <a:rPr lang="en-US" sz="2200" b="1" dirty="0">
                <a:solidFill>
                  <a:srgbClr val="FFFF00"/>
                </a:solidFill>
                <a:latin typeface="Times New Roman" panose="02020603050405020304" pitchFamily="18" charset="0"/>
                <a:cs typeface="Times New Roman" panose="02020603050405020304" pitchFamily="18" charset="0"/>
              </a:rPr>
              <a:t>regulation</a:t>
            </a:r>
            <a:r>
              <a:rPr lang="en-US" sz="2200" dirty="0">
                <a:latin typeface="Times New Roman" panose="02020603050405020304" pitchFamily="18" charset="0"/>
                <a:cs typeface="Times New Roman" panose="02020603050405020304" pitchFamily="18" charset="0"/>
              </a:rPr>
              <a:t> of railroads, telegraph, and grain elevators</a:t>
            </a:r>
          </a:p>
          <a:p>
            <a:pPr lvl="1"/>
            <a:r>
              <a:rPr lang="en-US" sz="2200" b="1" dirty="0">
                <a:solidFill>
                  <a:srgbClr val="FFFF00"/>
                </a:solidFill>
                <a:latin typeface="Times New Roman" panose="02020603050405020304" pitchFamily="18" charset="0"/>
                <a:cs typeface="Times New Roman" panose="02020603050405020304" pitchFamily="18" charset="0"/>
              </a:rPr>
              <a:t>Soft money policies (SILVER)</a:t>
            </a:r>
          </a:p>
          <a:p>
            <a:pPr lvl="1"/>
            <a:r>
              <a:rPr lang="en-US" sz="2200" dirty="0">
                <a:latin typeface="Times New Roman" panose="02020603050405020304" pitchFamily="18" charset="0"/>
                <a:cs typeface="Times New Roman" panose="02020603050405020304" pitchFamily="18" charset="0"/>
              </a:rPr>
              <a:t>Political reform – </a:t>
            </a:r>
            <a:r>
              <a:rPr lang="en-US" sz="2200" b="1" dirty="0">
                <a:solidFill>
                  <a:srgbClr val="FFFF00"/>
                </a:solidFill>
                <a:latin typeface="Times New Roman" panose="02020603050405020304" pitchFamily="18" charset="0"/>
                <a:cs typeface="Times New Roman" panose="02020603050405020304" pitchFamily="18" charset="0"/>
              </a:rPr>
              <a:t>initiative &amp; referendum </a:t>
            </a:r>
          </a:p>
        </p:txBody>
      </p:sp>
      <p:sp>
        <p:nvSpPr>
          <p:cNvPr id="4" name="Rectangle 3">
            <a:extLst>
              <a:ext uri="{FF2B5EF4-FFF2-40B4-BE49-F238E27FC236}">
                <a16:creationId xmlns:a16="http://schemas.microsoft.com/office/drawing/2014/main" id="{45EBFCA1-77BD-407D-8908-8AD09736260C}"/>
              </a:ext>
            </a:extLst>
          </p:cNvPr>
          <p:cNvSpPr/>
          <p:nvPr/>
        </p:nvSpPr>
        <p:spPr>
          <a:xfrm>
            <a:off x="533400" y="1524000"/>
            <a:ext cx="6248400" cy="609600"/>
          </a:xfrm>
          <a:prstGeom prst="rect">
            <a:avLst/>
          </a:prstGeom>
          <a:solidFill>
            <a:schemeClr val="tx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Baskerville Old Face" panose="02020602080505020303" pitchFamily="18" charset="0"/>
              </a:rPr>
              <a:t>Populist Party 1892 – Farmers and REFORM</a:t>
            </a:r>
          </a:p>
        </p:txBody>
      </p:sp>
      <p:pic>
        <p:nvPicPr>
          <p:cNvPr id="6" name="Picture 5" descr="A picture containing text, book&#10;&#10;Description generated with very high confidence">
            <a:extLst>
              <a:ext uri="{FF2B5EF4-FFF2-40B4-BE49-F238E27FC236}">
                <a16:creationId xmlns:a16="http://schemas.microsoft.com/office/drawing/2014/main" id="{4068E343-D5AA-4AAA-8BDA-5F3A698B8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526322"/>
            <a:ext cx="3381632" cy="3993419"/>
          </a:xfrm>
          <a:prstGeom prst="rect">
            <a:avLst/>
          </a:prstGeom>
          <a:ln>
            <a:solidFill>
              <a:schemeClr val="accent4"/>
            </a:solidFill>
          </a:ln>
        </p:spPr>
      </p:pic>
      <p:sp>
        <p:nvSpPr>
          <p:cNvPr id="7" name="Rectangle 6">
            <a:extLst>
              <a:ext uri="{FF2B5EF4-FFF2-40B4-BE49-F238E27FC236}">
                <a16:creationId xmlns:a16="http://schemas.microsoft.com/office/drawing/2014/main" id="{8B48B5EA-A271-4886-9609-618626977492}"/>
              </a:ext>
            </a:extLst>
          </p:cNvPr>
          <p:cNvSpPr/>
          <p:nvPr/>
        </p:nvSpPr>
        <p:spPr>
          <a:xfrm>
            <a:off x="457200" y="5638800"/>
            <a:ext cx="4648200" cy="1051560"/>
          </a:xfrm>
          <a:prstGeom prst="rect">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4"/>
                </a:solidFill>
                <a:latin typeface="Times New Roman" panose="02020603050405020304" pitchFamily="18" charset="0"/>
                <a:cs typeface="Times New Roman" panose="02020603050405020304" pitchFamily="18" charset="0"/>
              </a:rPr>
              <a:t>Failed to get southern votes (reached out to black farmers)</a:t>
            </a:r>
          </a:p>
          <a:p>
            <a:r>
              <a:rPr lang="en-US" sz="2400" dirty="0">
                <a:solidFill>
                  <a:schemeClr val="accent4"/>
                </a:solidFill>
                <a:latin typeface="Times New Roman" panose="02020603050405020304" pitchFamily="18" charset="0"/>
                <a:cs typeface="Times New Roman" panose="02020603050405020304" pitchFamily="18" charset="0"/>
              </a:rPr>
              <a:t>- Literacy test &amp; poll taxes </a:t>
            </a:r>
          </a:p>
        </p:txBody>
      </p:sp>
      <p:sp>
        <p:nvSpPr>
          <p:cNvPr id="8" name="Arrow: Right 7">
            <a:extLst>
              <a:ext uri="{FF2B5EF4-FFF2-40B4-BE49-F238E27FC236}">
                <a16:creationId xmlns:a16="http://schemas.microsoft.com/office/drawing/2014/main" id="{1217563D-18A6-4858-B435-E8585044217D}"/>
              </a:ext>
            </a:extLst>
          </p:cNvPr>
          <p:cNvSpPr/>
          <p:nvPr/>
        </p:nvSpPr>
        <p:spPr>
          <a:xfrm rot="16200000">
            <a:off x="4227793" y="6117552"/>
            <a:ext cx="705145" cy="28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600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AA4C-E87F-4D3D-877A-485D73DFBA8A}"/>
              </a:ext>
            </a:extLst>
          </p:cNvPr>
          <p:cNvSpPr>
            <a:spLocks noGrp="1"/>
          </p:cNvSpPr>
          <p:nvPr>
            <p:ph type="title"/>
          </p:nvPr>
        </p:nvSpPr>
        <p:spPr>
          <a:xfrm>
            <a:off x="304800" y="381001"/>
            <a:ext cx="7315200" cy="838199"/>
          </a:xfrm>
          <a:solidFill>
            <a:schemeClr val="tx1"/>
          </a:solidFill>
          <a:ln>
            <a:solidFill>
              <a:schemeClr val="tx2"/>
            </a:solidFill>
          </a:ln>
        </p:spPr>
        <p:txBody>
          <a:bodyPr>
            <a:normAutofit/>
          </a:bodyPr>
          <a:lstStyle/>
          <a:p>
            <a:r>
              <a:rPr lang="en-US" dirty="0">
                <a:solidFill>
                  <a:srgbClr val="00B0F0"/>
                </a:solidFill>
                <a:latin typeface="Broadway" panose="04040905080B02020502" pitchFamily="82" charset="0"/>
              </a:rPr>
              <a:t>Jam to some Bimetallism</a:t>
            </a:r>
          </a:p>
        </p:txBody>
      </p:sp>
      <p:sp>
        <p:nvSpPr>
          <p:cNvPr id="3" name="Content Placeholder 2">
            <a:extLst>
              <a:ext uri="{FF2B5EF4-FFF2-40B4-BE49-F238E27FC236}">
                <a16:creationId xmlns:a16="http://schemas.microsoft.com/office/drawing/2014/main" id="{07EB8852-5E1B-44ED-8437-69B732D01A93}"/>
              </a:ext>
            </a:extLst>
          </p:cNvPr>
          <p:cNvSpPr>
            <a:spLocks noGrp="1"/>
          </p:cNvSpPr>
          <p:nvPr>
            <p:ph idx="1"/>
          </p:nvPr>
        </p:nvSpPr>
        <p:spPr>
          <a:xfrm>
            <a:off x="914400" y="1676401"/>
            <a:ext cx="7315200" cy="4632960"/>
          </a:xfrm>
        </p:spPr>
        <p:txBody>
          <a:bodyPr>
            <a:normAutofit/>
          </a:bodyPr>
          <a:lstStyle/>
          <a:p>
            <a:r>
              <a:rPr lang="en-US" sz="2400" b="1" dirty="0">
                <a:latin typeface="Times New Roman" panose="02020603050405020304" pitchFamily="18" charset="0"/>
                <a:cs typeface="Times New Roman" panose="02020603050405020304" pitchFamily="18" charset="0"/>
              </a:rPr>
              <a:t>Sherman Silver Purchase Act 1890</a:t>
            </a:r>
            <a:r>
              <a:rPr lang="en-US" sz="2400" dirty="0">
                <a:latin typeface="Times New Roman" panose="02020603050405020304" pitchFamily="18" charset="0"/>
                <a:cs typeface="Times New Roman" panose="02020603050405020304" pitchFamily="18" charset="0"/>
              </a:rPr>
              <a:t>: allowed for a limited amount of coinage of silver and gold</a:t>
            </a:r>
          </a:p>
          <a:p>
            <a:r>
              <a:rPr lang="en-US" sz="2400" dirty="0">
                <a:latin typeface="Times New Roman" panose="02020603050405020304" pitchFamily="18" charset="0"/>
                <a:cs typeface="Times New Roman" panose="02020603050405020304" pitchFamily="18" charset="0"/>
              </a:rPr>
              <a:t>Not enough to assist farmers </a:t>
            </a:r>
          </a:p>
        </p:txBody>
      </p:sp>
      <p:pic>
        <p:nvPicPr>
          <p:cNvPr id="5" name="Picture 4" descr="A picture containing text, book&#10;&#10;Description automatically generated">
            <a:extLst>
              <a:ext uri="{FF2B5EF4-FFF2-40B4-BE49-F238E27FC236}">
                <a16:creationId xmlns:a16="http://schemas.microsoft.com/office/drawing/2014/main" id="{43AE9021-232F-48B7-B7EA-B6423E647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2625675"/>
            <a:ext cx="2590800" cy="3683686"/>
          </a:xfrm>
          <a:prstGeom prst="rect">
            <a:avLst/>
          </a:prstGeom>
        </p:spPr>
      </p:pic>
      <p:pic>
        <p:nvPicPr>
          <p:cNvPr id="8" name="Picture 7" descr="A picture containing text, book&#10;&#10;Description automatically generated">
            <a:extLst>
              <a:ext uri="{FF2B5EF4-FFF2-40B4-BE49-F238E27FC236}">
                <a16:creationId xmlns:a16="http://schemas.microsoft.com/office/drawing/2014/main" id="{9494F8A4-3CC9-4969-AD23-FA1CFDE63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325" y="3135324"/>
            <a:ext cx="2428875" cy="3317925"/>
          </a:xfrm>
          <a:prstGeom prst="rect">
            <a:avLst/>
          </a:prstGeom>
        </p:spPr>
      </p:pic>
      <p:sp>
        <p:nvSpPr>
          <p:cNvPr id="6" name="Rectangle 5">
            <a:extLst>
              <a:ext uri="{FF2B5EF4-FFF2-40B4-BE49-F238E27FC236}">
                <a16:creationId xmlns:a16="http://schemas.microsoft.com/office/drawing/2014/main" id="{D141E685-9D0A-42EA-9980-B5AC17D052AA}"/>
              </a:ext>
            </a:extLst>
          </p:cNvPr>
          <p:cNvSpPr/>
          <p:nvPr/>
        </p:nvSpPr>
        <p:spPr>
          <a:xfrm>
            <a:off x="609600" y="3352800"/>
            <a:ext cx="2981325" cy="2590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Panic of 1893: </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Repeal of the </a:t>
            </a:r>
            <a:r>
              <a:rPr lang="en-US" sz="2400" b="1" dirty="0">
                <a:solidFill>
                  <a:schemeClr val="tx1"/>
                </a:solidFill>
                <a:latin typeface="Times New Roman" panose="02020603050405020304" pitchFamily="18" charset="0"/>
                <a:cs typeface="Times New Roman" panose="02020603050405020304" pitchFamily="18" charset="0"/>
              </a:rPr>
              <a:t>Sherman Silver Purchase Act </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U.S. Treasury running out of good</a:t>
            </a:r>
          </a:p>
        </p:txBody>
      </p:sp>
    </p:spTree>
    <p:extLst>
      <p:ext uri="{BB962C8B-B14F-4D97-AF65-F5344CB8AC3E}">
        <p14:creationId xmlns:p14="http://schemas.microsoft.com/office/powerpoint/2010/main" val="1689044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4916-542E-40D9-958B-6A1900C68B21}"/>
              </a:ext>
            </a:extLst>
          </p:cNvPr>
          <p:cNvSpPr>
            <a:spLocks noGrp="1"/>
          </p:cNvSpPr>
          <p:nvPr>
            <p:ph type="title"/>
          </p:nvPr>
        </p:nvSpPr>
        <p:spPr>
          <a:xfrm>
            <a:off x="457200" y="3810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Cross of Gold</a:t>
            </a:r>
          </a:p>
        </p:txBody>
      </p:sp>
      <p:sp>
        <p:nvSpPr>
          <p:cNvPr id="3" name="Content Placeholder 2">
            <a:extLst>
              <a:ext uri="{FF2B5EF4-FFF2-40B4-BE49-F238E27FC236}">
                <a16:creationId xmlns:a16="http://schemas.microsoft.com/office/drawing/2014/main" id="{E605F50A-0534-4A75-A146-422BD3C06327}"/>
              </a:ext>
            </a:extLst>
          </p:cNvPr>
          <p:cNvSpPr>
            <a:spLocks noGrp="1"/>
          </p:cNvSpPr>
          <p:nvPr>
            <p:ph idx="1"/>
          </p:nvPr>
        </p:nvSpPr>
        <p:spPr>
          <a:xfrm>
            <a:off x="304800" y="1615439"/>
            <a:ext cx="8686800" cy="4861560"/>
          </a:xfrm>
        </p:spPr>
        <p:txBody>
          <a:bodyPr>
            <a:norm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Debate over silver 	William Jennings Bryan </a:t>
            </a:r>
            <a:r>
              <a:rPr lang="en-US" sz="2400" b="1" dirty="0">
                <a:solidFill>
                  <a:srgbClr val="FFFF00"/>
                </a:solidFill>
                <a:latin typeface="Times New Roman" panose="02020603050405020304" pitchFamily="18" charset="0"/>
                <a:cs typeface="Times New Roman" panose="02020603050405020304" pitchFamily="18" charset="0"/>
              </a:rPr>
              <a:t>“Cross of Gold Speech” – </a:t>
            </a:r>
            <a:r>
              <a:rPr lang="en-US" sz="2400" b="1" dirty="0">
                <a:latin typeface="Times New Roman" panose="02020603050405020304" pitchFamily="18" charset="0"/>
                <a:cs typeface="Times New Roman" panose="02020603050405020304" pitchFamily="18" charset="0"/>
              </a:rPr>
              <a:t>speaks for the common man </a:t>
            </a:r>
          </a:p>
          <a:p>
            <a:endParaRPr lang="en-US" sz="2400" b="1" dirty="0">
              <a:solidFill>
                <a:srgbClr val="FFFF00"/>
              </a:solidFill>
              <a:latin typeface="Times New Roman" panose="02020603050405020304" pitchFamily="18" charset="0"/>
              <a:cs typeface="Times New Roman" panose="02020603050405020304" pitchFamily="18" charset="0"/>
            </a:endParaRPr>
          </a:p>
          <a:p>
            <a:endParaRPr lang="en-US" sz="2400" b="1" dirty="0">
              <a:solidFill>
                <a:srgbClr val="FFFF00"/>
              </a:solidFill>
              <a:latin typeface="Times New Roman" panose="02020603050405020304" pitchFamily="18" charset="0"/>
              <a:cs typeface="Times New Roman" panose="02020603050405020304" pitchFamily="18" charset="0"/>
            </a:endParaRPr>
          </a:p>
          <a:p>
            <a:endParaRPr lang="en-US" sz="2400" b="1" dirty="0">
              <a:solidFill>
                <a:srgbClr val="FFFF00"/>
              </a:solidFill>
              <a:latin typeface="Times New Roman" panose="02020603050405020304" pitchFamily="18" charset="0"/>
              <a:cs typeface="Times New Roman" panose="02020603050405020304" pitchFamily="18" charset="0"/>
            </a:endParaRPr>
          </a:p>
          <a:p>
            <a:endParaRPr lang="en-US" sz="2400" b="1" dirty="0">
              <a:solidFill>
                <a:srgbClr val="FFFF00"/>
              </a:solidFill>
              <a:latin typeface="Times New Roman" panose="02020603050405020304" pitchFamily="18" charset="0"/>
              <a:cs typeface="Times New Roman" panose="02020603050405020304" pitchFamily="18" charset="0"/>
            </a:endParaRPr>
          </a:p>
          <a:p>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CB41F46-A061-4182-B7D5-E009ADB07757}"/>
              </a:ext>
            </a:extLst>
          </p:cNvPr>
          <p:cNvSpPr/>
          <p:nvPr/>
        </p:nvSpPr>
        <p:spPr>
          <a:xfrm>
            <a:off x="457200" y="1364566"/>
            <a:ext cx="3657600" cy="5334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Panic of 1893</a:t>
            </a:r>
          </a:p>
        </p:txBody>
      </p:sp>
      <p:sp>
        <p:nvSpPr>
          <p:cNvPr id="5" name="Rectangle 4">
            <a:extLst>
              <a:ext uri="{FF2B5EF4-FFF2-40B4-BE49-F238E27FC236}">
                <a16:creationId xmlns:a16="http://schemas.microsoft.com/office/drawing/2014/main" id="{C7182CE5-4F2A-45E3-ADF7-F97F3E8826F5}"/>
              </a:ext>
            </a:extLst>
          </p:cNvPr>
          <p:cNvSpPr/>
          <p:nvPr/>
        </p:nvSpPr>
        <p:spPr>
          <a:xfrm>
            <a:off x="152400" y="3124200"/>
            <a:ext cx="6096000" cy="1302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“You shall not press down upon the brow of labor this crow of thrones; you shall not crucify mankind upon this cross of gold”</a:t>
            </a:r>
          </a:p>
          <a:p>
            <a:r>
              <a:rPr lang="en-US" sz="2000" b="1" dirty="0">
                <a:solidFill>
                  <a:schemeClr val="tx1"/>
                </a:solidFill>
                <a:latin typeface="Times New Roman" panose="02020603050405020304" pitchFamily="18" charset="0"/>
                <a:cs typeface="Times New Roman" panose="02020603050405020304" pitchFamily="18" charset="0"/>
              </a:rPr>
              <a:t>- William Jennings Bryan, 1895</a:t>
            </a:r>
          </a:p>
        </p:txBody>
      </p:sp>
      <p:pic>
        <p:nvPicPr>
          <p:cNvPr id="7" name="Picture 6" descr="A picture containing text, book&#10;&#10;Description generated with very high confidence">
            <a:extLst>
              <a:ext uri="{FF2B5EF4-FFF2-40B4-BE49-F238E27FC236}">
                <a16:creationId xmlns:a16="http://schemas.microsoft.com/office/drawing/2014/main" id="{AD8D47EE-6E79-4463-A537-A02279683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394" y="2666999"/>
            <a:ext cx="2511806" cy="3809999"/>
          </a:xfrm>
          <a:prstGeom prst="rect">
            <a:avLst/>
          </a:prstGeom>
          <a:solidFill>
            <a:schemeClr val="accent5">
              <a:lumMod val="75000"/>
            </a:schemeClr>
          </a:solidFill>
          <a:ln>
            <a:solidFill>
              <a:schemeClr val="accent4"/>
            </a:solidFill>
          </a:ln>
        </p:spPr>
      </p:pic>
      <p:sp>
        <p:nvSpPr>
          <p:cNvPr id="6" name="Rectangle 5">
            <a:extLst>
              <a:ext uri="{FF2B5EF4-FFF2-40B4-BE49-F238E27FC236}">
                <a16:creationId xmlns:a16="http://schemas.microsoft.com/office/drawing/2014/main" id="{3024FC77-DE3E-4029-AEB6-9E6AF9723F82}"/>
              </a:ext>
            </a:extLst>
          </p:cNvPr>
          <p:cNvSpPr/>
          <p:nvPr/>
        </p:nvSpPr>
        <p:spPr>
          <a:xfrm>
            <a:off x="571500" y="4616252"/>
            <a:ext cx="5562600" cy="914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Democrat &amp; Populist Nominee in 1896 for President</a:t>
            </a:r>
          </a:p>
        </p:txBody>
      </p:sp>
      <p:pic>
        <p:nvPicPr>
          <p:cNvPr id="9" name="Picture 8" descr="A person with the mouth open&#10;&#10;Description automatically generated">
            <a:extLst>
              <a:ext uri="{FF2B5EF4-FFF2-40B4-BE49-F238E27FC236}">
                <a16:creationId xmlns:a16="http://schemas.microsoft.com/office/drawing/2014/main" id="{A0ED893E-5917-421A-80D5-865B465EE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94018"/>
            <a:ext cx="1809750" cy="1897965"/>
          </a:xfrm>
          <a:prstGeom prst="rect">
            <a:avLst/>
          </a:prstGeom>
        </p:spPr>
      </p:pic>
      <p:sp>
        <p:nvSpPr>
          <p:cNvPr id="10" name="Rectangle 9">
            <a:extLst>
              <a:ext uri="{FF2B5EF4-FFF2-40B4-BE49-F238E27FC236}">
                <a16:creationId xmlns:a16="http://schemas.microsoft.com/office/drawing/2014/main" id="{7A440C6A-5B47-44A0-B042-AD19BA8280E6}"/>
              </a:ext>
            </a:extLst>
          </p:cNvPr>
          <p:cNvSpPr/>
          <p:nvPr/>
        </p:nvSpPr>
        <p:spPr>
          <a:xfrm>
            <a:off x="5867400" y="1631265"/>
            <a:ext cx="2971800" cy="4607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William Jennings Bryan</a:t>
            </a:r>
          </a:p>
        </p:txBody>
      </p:sp>
    </p:spTree>
    <p:extLst>
      <p:ext uri="{BB962C8B-B14F-4D97-AF65-F5344CB8AC3E}">
        <p14:creationId xmlns:p14="http://schemas.microsoft.com/office/powerpoint/2010/main" val="138550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AA4C-E87F-4D3D-877A-485D73DFBA8A}"/>
              </a:ext>
            </a:extLst>
          </p:cNvPr>
          <p:cNvSpPr>
            <a:spLocks noGrp="1"/>
          </p:cNvSpPr>
          <p:nvPr>
            <p:ph type="title"/>
          </p:nvPr>
        </p:nvSpPr>
        <p:spPr>
          <a:xfrm>
            <a:off x="304800" y="381001"/>
            <a:ext cx="7315200" cy="838199"/>
          </a:xfrm>
          <a:solidFill>
            <a:schemeClr val="tx1"/>
          </a:solidFill>
          <a:ln>
            <a:solidFill>
              <a:schemeClr val="tx2"/>
            </a:solidFill>
          </a:ln>
        </p:spPr>
        <p:txBody>
          <a:bodyPr>
            <a:normAutofit fontScale="90000"/>
          </a:bodyPr>
          <a:lstStyle/>
          <a:p>
            <a:r>
              <a:rPr lang="en-US" dirty="0">
                <a:solidFill>
                  <a:srgbClr val="00B0F0"/>
                </a:solidFill>
                <a:latin typeface="Broadway" panose="04040905080B02020502" pitchFamily="82" charset="0"/>
              </a:rPr>
              <a:t>Follow the Yellow Brick Road</a:t>
            </a:r>
          </a:p>
        </p:txBody>
      </p:sp>
      <p:pic>
        <p:nvPicPr>
          <p:cNvPr id="5" name="Content Placeholder 4" descr="A close up of a book&#10;&#10;Description automatically generated">
            <a:extLst>
              <a:ext uri="{FF2B5EF4-FFF2-40B4-BE49-F238E27FC236}">
                <a16:creationId xmlns:a16="http://schemas.microsoft.com/office/drawing/2014/main" id="{ED56A3BB-8992-4455-9A12-0EE627B244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5400" y="1524000"/>
            <a:ext cx="3556000" cy="4559300"/>
          </a:xfrm>
        </p:spPr>
      </p:pic>
      <p:sp>
        <p:nvSpPr>
          <p:cNvPr id="6" name="Rectangle 5">
            <a:extLst>
              <a:ext uri="{FF2B5EF4-FFF2-40B4-BE49-F238E27FC236}">
                <a16:creationId xmlns:a16="http://schemas.microsoft.com/office/drawing/2014/main" id="{F67DDDB6-6B31-41E3-971C-37427D6C0A69}"/>
              </a:ext>
            </a:extLst>
          </p:cNvPr>
          <p:cNvSpPr/>
          <p:nvPr/>
        </p:nvSpPr>
        <p:spPr>
          <a:xfrm>
            <a:off x="482600" y="1786826"/>
            <a:ext cx="5638800" cy="1032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Election of 1896: William McKinley (R) defeats William Jennings Bryan (D)</a:t>
            </a:r>
          </a:p>
        </p:txBody>
      </p:sp>
      <p:sp>
        <p:nvSpPr>
          <p:cNvPr id="7" name="Rectangle 6">
            <a:extLst>
              <a:ext uri="{FF2B5EF4-FFF2-40B4-BE49-F238E27FC236}">
                <a16:creationId xmlns:a16="http://schemas.microsoft.com/office/drawing/2014/main" id="{498BA089-FE28-41C9-A909-9D25292CE6D4}"/>
              </a:ext>
            </a:extLst>
          </p:cNvPr>
          <p:cNvSpPr/>
          <p:nvPr/>
        </p:nvSpPr>
        <p:spPr>
          <a:xfrm>
            <a:off x="482600" y="3020871"/>
            <a:ext cx="5638800" cy="103257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New Roman" panose="02020603050405020304" pitchFamily="18" charset="0"/>
                <a:cs typeface="Times New Roman" panose="02020603050405020304" pitchFamily="18" charset="0"/>
              </a:rPr>
              <a:t>Gold Standard Act 1900</a:t>
            </a:r>
            <a:r>
              <a:rPr lang="en-US" sz="2400" dirty="0">
                <a:solidFill>
                  <a:schemeClr val="bg1"/>
                </a:solidFill>
                <a:latin typeface="Times New Roman" panose="02020603050405020304" pitchFamily="18" charset="0"/>
                <a:cs typeface="Times New Roman" panose="02020603050405020304" pitchFamily="18" charset="0"/>
              </a:rPr>
              <a:t>: Gold the national currency of America</a:t>
            </a:r>
          </a:p>
        </p:txBody>
      </p:sp>
      <p:pic>
        <p:nvPicPr>
          <p:cNvPr id="9" name="Picture 8" descr="A picture containing text, book&#10;&#10;Description automatically generated">
            <a:extLst>
              <a:ext uri="{FF2B5EF4-FFF2-40B4-BE49-F238E27FC236}">
                <a16:creationId xmlns:a16="http://schemas.microsoft.com/office/drawing/2014/main" id="{8E87A9FD-B583-470B-9AD6-6C28A22DD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219290"/>
            <a:ext cx="3733800" cy="2438400"/>
          </a:xfrm>
          <a:prstGeom prst="rect">
            <a:avLst/>
          </a:prstGeom>
        </p:spPr>
      </p:pic>
      <p:sp>
        <p:nvSpPr>
          <p:cNvPr id="10" name="Rectangle 9">
            <a:extLst>
              <a:ext uri="{FF2B5EF4-FFF2-40B4-BE49-F238E27FC236}">
                <a16:creationId xmlns:a16="http://schemas.microsoft.com/office/drawing/2014/main" id="{51A2128F-359D-4157-A2B8-515BA8843C27}"/>
              </a:ext>
            </a:extLst>
          </p:cNvPr>
          <p:cNvSpPr/>
          <p:nvPr/>
        </p:nvSpPr>
        <p:spPr>
          <a:xfrm>
            <a:off x="4972050" y="5726255"/>
            <a:ext cx="3822700" cy="71409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Republican Party – Champions of Industry</a:t>
            </a:r>
          </a:p>
        </p:txBody>
      </p:sp>
    </p:spTree>
    <p:extLst>
      <p:ext uri="{BB962C8B-B14F-4D97-AF65-F5344CB8AC3E}">
        <p14:creationId xmlns:p14="http://schemas.microsoft.com/office/powerpoint/2010/main" val="2237824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1"/>
            <a:ext cx="7315200" cy="838199"/>
          </a:xfrm>
          <a:solidFill>
            <a:schemeClr val="tx1">
              <a:lumMod val="95000"/>
            </a:schemeClr>
          </a:solidFill>
          <a:ln>
            <a:solidFill>
              <a:schemeClr val="tx2"/>
            </a:solidFill>
          </a:ln>
        </p:spPr>
        <p:txBody>
          <a:bodyPr>
            <a:normAutofit/>
          </a:bodyPr>
          <a:lstStyle/>
          <a:p>
            <a:r>
              <a:rPr lang="en-US" dirty="0">
                <a:solidFill>
                  <a:srgbClr val="0070C0"/>
                </a:solidFill>
                <a:latin typeface="Broadway" panose="04040905080B02020502" pitchFamily="82" charset="0"/>
              </a:rPr>
              <a:t>Gold Standard Act 1900</a:t>
            </a:r>
          </a:p>
        </p:txBody>
      </p:sp>
      <p:sp>
        <p:nvSpPr>
          <p:cNvPr id="3" name="Content Placeholder 2"/>
          <p:cNvSpPr>
            <a:spLocks noGrp="1"/>
          </p:cNvSpPr>
          <p:nvPr>
            <p:ph idx="1"/>
          </p:nvPr>
        </p:nvSpPr>
        <p:spPr>
          <a:xfrm>
            <a:off x="533400" y="1371601"/>
            <a:ext cx="7696200" cy="4937760"/>
          </a:xfrm>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Election of 1896 – (R) McKinley  v. (D/Populist) Bryan</a:t>
            </a:r>
          </a:p>
          <a:p>
            <a:r>
              <a:rPr lang="en-US" dirty="0">
                <a:latin typeface="Times New Roman" panose="02020603050405020304" pitchFamily="18" charset="0"/>
                <a:cs typeface="Times New Roman" panose="02020603050405020304" pitchFamily="18" charset="0"/>
              </a:rPr>
              <a:t>Debate – </a:t>
            </a:r>
            <a:r>
              <a:rPr lang="en-US" b="1" dirty="0">
                <a:solidFill>
                  <a:schemeClr val="tx2"/>
                </a:solidFill>
                <a:latin typeface="Times New Roman" panose="02020603050405020304" pitchFamily="18" charset="0"/>
                <a:cs typeface="Times New Roman" panose="02020603050405020304" pitchFamily="18" charset="0"/>
              </a:rPr>
              <a:t>Gold bugs:</a:t>
            </a:r>
            <a:r>
              <a:rPr lang="en-US" dirty="0">
                <a:solidFill>
                  <a:schemeClr val="tx2"/>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supported the Gold standard for economic stability vs. </a:t>
            </a:r>
            <a:r>
              <a:rPr lang="en-US" b="1" dirty="0" err="1">
                <a:solidFill>
                  <a:schemeClr val="tx2"/>
                </a:solidFill>
                <a:latin typeface="Times New Roman" panose="02020603050405020304" pitchFamily="18" charset="0"/>
                <a:cs typeface="Times New Roman" panose="02020603050405020304" pitchFamily="18" charset="0"/>
              </a:rPr>
              <a:t>Silverites</a:t>
            </a:r>
            <a:r>
              <a:rPr lang="en-US" dirty="0">
                <a:latin typeface="Times New Roman" panose="02020603050405020304" pitchFamily="18" charset="0"/>
                <a:cs typeface="Times New Roman" panose="02020603050405020304" pitchFamily="18" charset="0"/>
              </a:rPr>
              <a:t>: Money redeemable in Gold or Silver to increase money in circulation  </a:t>
            </a:r>
          </a:p>
          <a:p>
            <a:r>
              <a:rPr lang="en-US" dirty="0">
                <a:latin typeface="Times New Roman" panose="02020603050405020304" pitchFamily="18" charset="0"/>
                <a:cs typeface="Times New Roman" panose="02020603050405020304" pitchFamily="18" charset="0"/>
              </a:rPr>
              <a:t>Farmer debts and contractionary policies of the US government caused currency to be a major issue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4572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Mckinley’s</a:t>
            </a:r>
            <a:r>
              <a:rPr lang="en-US" dirty="0">
                <a:latin typeface="Times New Roman" panose="02020603050405020304" pitchFamily="18" charset="0"/>
                <a:cs typeface="Times New Roman" panose="02020603050405020304" pitchFamily="18" charset="0"/>
              </a:rPr>
              <a:t> victory meant gold is the victor</a:t>
            </a:r>
          </a:p>
          <a:p>
            <a:r>
              <a:rPr lang="en-US" b="1" i="1" dirty="0">
                <a:latin typeface="Times New Roman" panose="02020603050405020304" pitchFamily="18" charset="0"/>
                <a:cs typeface="Times New Roman" panose="02020603050405020304" pitchFamily="18" charset="0"/>
              </a:rPr>
              <a:t>Gold Standard’s Act 1900 </a:t>
            </a:r>
            <a:r>
              <a:rPr lang="en-US" dirty="0">
                <a:latin typeface="Times New Roman" panose="02020603050405020304" pitchFamily="18" charset="0"/>
                <a:cs typeface="Times New Roman" panose="02020603050405020304" pitchFamily="18" charset="0"/>
              </a:rPr>
              <a:t>– Allows paper to be trade for gold </a:t>
            </a:r>
          </a:p>
          <a:p>
            <a:r>
              <a:rPr lang="en-US" b="1" i="1" dirty="0">
                <a:latin typeface="Times New Roman" panose="02020603050405020304" pitchFamily="18" charset="0"/>
                <a:cs typeface="Times New Roman" panose="02020603050405020304" pitchFamily="18" charset="0"/>
              </a:rPr>
              <a:t>Klondike Gold Rush </a:t>
            </a:r>
            <a:r>
              <a:rPr lang="en-US" dirty="0">
                <a:latin typeface="Times New Roman" panose="02020603050405020304" pitchFamily="18" charset="0"/>
                <a:cs typeface="Times New Roman" panose="02020603050405020304" pitchFamily="18" charset="0"/>
              </a:rPr>
              <a:t>(Alaska)</a:t>
            </a:r>
          </a:p>
          <a:p>
            <a:endParaRPr lang="en-US" dirty="0">
              <a:latin typeface="Times New Roman" panose="02020603050405020304" pitchFamily="18" charset="0"/>
              <a:cs typeface="Times New Roman" panose="02020603050405020304" pitchFamily="18" charset="0"/>
            </a:endParaRPr>
          </a:p>
        </p:txBody>
      </p:sp>
      <p:pic>
        <p:nvPicPr>
          <p:cNvPr id="1028" name="Picture 4" descr="http://1.bp.blogspot.com/-vpoGsoeXick/UKuWw2UW4lI/AAAAAAAAAtE/u-EqlQlUSzQ/s1600/Election+1896+Result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 y="2743200"/>
            <a:ext cx="7181850" cy="246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60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7315200" cy="304799"/>
          </a:xfrm>
        </p:spPr>
        <p:txBody>
          <a:bodyPr>
            <a:normAutofit fontScale="90000"/>
          </a:bodyPr>
          <a:lstStyle/>
          <a:p>
            <a:r>
              <a:rPr lang="en-US" dirty="0">
                <a:latin typeface="Baskerville Old Face" panose="02020602080505020303" pitchFamily="18" charset="0"/>
              </a:rPr>
              <a:t>Today’s Focus</a:t>
            </a:r>
          </a:p>
        </p:txBody>
      </p:sp>
      <p:sp>
        <p:nvSpPr>
          <p:cNvPr id="3" name="Content Placeholder 2"/>
          <p:cNvSpPr>
            <a:spLocks noGrp="1"/>
          </p:cNvSpPr>
          <p:nvPr>
            <p:ph idx="1"/>
          </p:nvPr>
        </p:nvSpPr>
        <p:spPr>
          <a:xfrm>
            <a:off x="533400" y="1066801"/>
            <a:ext cx="7696200" cy="5242560"/>
          </a:xfrm>
        </p:spPr>
        <p:txBody>
          <a:bodyPr/>
          <a:lstStyle/>
          <a:p>
            <a:endParaRPr lang="en-US"/>
          </a:p>
        </p:txBody>
      </p:sp>
      <p:sp>
        <p:nvSpPr>
          <p:cNvPr id="4" name="Rectangle 3"/>
          <p:cNvSpPr/>
          <p:nvPr/>
        </p:nvSpPr>
        <p:spPr>
          <a:xfrm>
            <a:off x="304800" y="1066800"/>
            <a:ext cx="8458200" cy="5257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066800"/>
            <a:ext cx="8458200" cy="4647426"/>
          </a:xfrm>
          <a:prstGeom prst="rect">
            <a:avLst/>
          </a:prstGeom>
          <a:no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Period 6: 1865 – 1898</a:t>
            </a:r>
            <a:r>
              <a:rPr lang="en-US" sz="1200" dirty="0">
                <a:solidFill>
                  <a:schemeClr val="bg1"/>
                </a:solidFill>
                <a:latin typeface="Times New Roman" panose="02020603050405020304" pitchFamily="18" charset="0"/>
                <a:cs typeface="Times New Roman" panose="02020603050405020304" pitchFamily="18" charset="0"/>
              </a:rPr>
              <a:t> </a:t>
            </a:r>
            <a:r>
              <a:rPr lang="en-US" sz="1200" b="1"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The transformation of the United States from an agricultural to an increasingly industrialized and urbanized society brought about significant economic, political, diplomatic, social, environmental, and cultural changes.</a:t>
            </a:r>
          </a:p>
          <a:p>
            <a:endParaRPr lang="en-US" sz="800" dirty="0"/>
          </a:p>
          <a:p>
            <a:r>
              <a:rPr lang="en-US" b="1" i="1" dirty="0">
                <a:solidFill>
                  <a:schemeClr val="accent5"/>
                </a:solidFill>
                <a:latin typeface="Times New Roman" panose="02020603050405020304" pitchFamily="18" charset="0"/>
                <a:cs typeface="Times New Roman" panose="02020603050405020304" pitchFamily="18" charset="0"/>
              </a:rPr>
              <a:t>Essential Question: </a:t>
            </a:r>
            <a:r>
              <a:rPr lang="en-US" dirty="0">
                <a:solidFill>
                  <a:schemeClr val="bg1"/>
                </a:solidFill>
                <a:latin typeface="Times New Roman" panose="02020603050405020304" pitchFamily="18" charset="0"/>
                <a:cs typeface="Times New Roman" panose="02020603050405020304" pitchFamily="18" charset="0"/>
              </a:rPr>
              <a:t>How did rapid mechanization in industrial and agriculture American society transform the United States and bring it into the modern age?</a:t>
            </a:r>
          </a:p>
          <a:p>
            <a:r>
              <a:rPr lang="en-US" b="1" i="1" dirty="0">
                <a:solidFill>
                  <a:schemeClr val="accent5"/>
                </a:solidFill>
                <a:latin typeface="Times New Roman" panose="02020603050405020304" pitchFamily="18" charset="0"/>
                <a:cs typeface="Times New Roman" panose="02020603050405020304" pitchFamily="18" charset="0"/>
              </a:rPr>
              <a:t>Students can:</a:t>
            </a:r>
            <a:endParaRPr lang="en-US" dirty="0">
              <a:solidFill>
                <a:schemeClr val="accent5"/>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Discern how industrialization change Americans’ lives during the Gilded Age</a:t>
            </a: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Evaluate how and why did Americans struggle over the power and purpose of government </a:t>
            </a:r>
          </a:p>
          <a:p>
            <a:endParaRPr lang="en-US" sz="600" b="1" i="1" dirty="0">
              <a:solidFill>
                <a:schemeClr val="accent5"/>
              </a:solidFill>
              <a:latin typeface="Times New Roman" panose="02020603050405020304" pitchFamily="18" charset="0"/>
              <a:cs typeface="Times New Roman" panose="02020603050405020304" pitchFamily="18" charset="0"/>
            </a:endParaRPr>
          </a:p>
          <a:p>
            <a:r>
              <a:rPr lang="en-US" b="1" i="1" dirty="0">
                <a:solidFill>
                  <a:schemeClr val="accent5"/>
                </a:solidFill>
                <a:latin typeface="Times New Roman" panose="02020603050405020304" pitchFamily="18" charset="0"/>
                <a:cs typeface="Times New Roman" panose="02020603050405020304" pitchFamily="18" charset="0"/>
              </a:rPr>
              <a:t>Agenda:</a:t>
            </a:r>
          </a:p>
          <a:p>
            <a:pPr marL="285750" indent="-285750">
              <a:buFontTx/>
              <a:buChar char="-"/>
            </a:pPr>
            <a:r>
              <a:rPr lang="en-US" dirty="0">
                <a:solidFill>
                  <a:schemeClr val="accent5"/>
                </a:solidFill>
                <a:latin typeface="Times New Roman" panose="02020603050405020304" pitchFamily="18" charset="0"/>
                <a:cs typeface="Times New Roman" panose="02020603050405020304" pitchFamily="18" charset="0"/>
              </a:rPr>
              <a:t>Under the Thumb</a:t>
            </a:r>
          </a:p>
          <a:p>
            <a:pPr marL="285750" indent="-285750">
              <a:buFontTx/>
              <a:buChar char="-"/>
            </a:pPr>
            <a:r>
              <a:rPr lang="en-US" dirty="0">
                <a:solidFill>
                  <a:schemeClr val="accent5"/>
                </a:solidFill>
                <a:latin typeface="Times New Roman" panose="02020603050405020304" pitchFamily="18" charset="0"/>
                <a:cs typeface="Times New Roman" panose="02020603050405020304" pitchFamily="18" charset="0"/>
              </a:rPr>
              <a:t>Gilded Politics</a:t>
            </a:r>
          </a:p>
          <a:p>
            <a:pPr marL="285750" indent="-285750">
              <a:buFontTx/>
              <a:buChar char="-"/>
            </a:pPr>
            <a:r>
              <a:rPr lang="en-US" dirty="0">
                <a:solidFill>
                  <a:schemeClr val="accent5"/>
                </a:solidFill>
                <a:latin typeface="Times New Roman" panose="02020603050405020304" pitchFamily="18" charset="0"/>
                <a:cs typeface="Times New Roman" panose="02020603050405020304" pitchFamily="18" charset="0"/>
              </a:rPr>
              <a:t>Campaign of Plutarchy </a:t>
            </a:r>
          </a:p>
          <a:p>
            <a:endParaRPr lang="en-US" sz="600" b="1" dirty="0">
              <a:solidFill>
                <a:schemeClr val="accent5"/>
              </a:solidFill>
              <a:latin typeface="Times New Roman" panose="02020603050405020304" pitchFamily="18" charset="0"/>
              <a:cs typeface="Times New Roman" panose="02020603050405020304" pitchFamily="18" charset="0"/>
            </a:endParaRPr>
          </a:p>
          <a:p>
            <a:r>
              <a:rPr lang="en-US" sz="2400" b="1" dirty="0">
                <a:solidFill>
                  <a:schemeClr val="accent5"/>
                </a:solidFill>
                <a:latin typeface="Times New Roman" panose="02020603050405020304" pitchFamily="18" charset="0"/>
                <a:cs typeface="Times New Roman" panose="02020603050405020304" pitchFamily="18" charset="0"/>
              </a:rPr>
              <a:t>Homework:</a:t>
            </a:r>
            <a:r>
              <a:rPr lang="en-US" sz="2400" b="1" dirty="0">
                <a:solidFill>
                  <a:srgbClr val="F56F0B"/>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solidFill>
                  <a:srgbClr val="C00000"/>
                </a:solidFill>
                <a:latin typeface="Times New Roman" panose="02020603050405020304" pitchFamily="18" charset="0"/>
                <a:cs typeface="Times New Roman" panose="02020603050405020304" pitchFamily="18" charset="0"/>
              </a:rPr>
              <a:t>Research </a:t>
            </a:r>
            <a:r>
              <a:rPr lang="en-US" sz="2400">
                <a:solidFill>
                  <a:srgbClr val="C00000"/>
                </a:solidFill>
                <a:latin typeface="Times New Roman" panose="02020603050405020304" pitchFamily="18" charset="0"/>
                <a:cs typeface="Times New Roman" panose="02020603050405020304" pitchFamily="18" charset="0"/>
              </a:rPr>
              <a:t>your candidate </a:t>
            </a:r>
            <a:endParaRPr lang="en-US" sz="2400" dirty="0">
              <a:solidFill>
                <a:srgbClr val="C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C00000"/>
                </a:solidFill>
                <a:latin typeface="Times New Roman" panose="02020603050405020304" pitchFamily="18" charset="0"/>
                <a:cs typeface="Times New Roman" panose="02020603050405020304" pitchFamily="18" charset="0"/>
              </a:rPr>
              <a:t>Unit V Test, Wednesday 1/15</a:t>
            </a:r>
          </a:p>
        </p:txBody>
      </p:sp>
    </p:spTree>
    <p:extLst>
      <p:ext uri="{BB962C8B-B14F-4D97-AF65-F5344CB8AC3E}">
        <p14:creationId xmlns:p14="http://schemas.microsoft.com/office/powerpoint/2010/main" val="3699728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7315200" cy="609599"/>
          </a:xfrm>
        </p:spPr>
        <p:txBody>
          <a:bodyPr>
            <a:normAutofit fontScale="90000"/>
          </a:bodyPr>
          <a:lstStyle/>
          <a:p>
            <a:r>
              <a:rPr lang="en-US" dirty="0">
                <a:latin typeface="Baskerville Old Face" panose="02020602080505020303" pitchFamily="18" charset="0"/>
              </a:rPr>
              <a:t>Today’s Focus</a:t>
            </a:r>
          </a:p>
        </p:txBody>
      </p:sp>
      <p:sp>
        <p:nvSpPr>
          <p:cNvPr id="3" name="Content Placeholder 2"/>
          <p:cNvSpPr>
            <a:spLocks noGrp="1"/>
          </p:cNvSpPr>
          <p:nvPr>
            <p:ph idx="1"/>
          </p:nvPr>
        </p:nvSpPr>
        <p:spPr>
          <a:xfrm>
            <a:off x="533400" y="1066801"/>
            <a:ext cx="7696200" cy="5242560"/>
          </a:xfrm>
        </p:spPr>
        <p:txBody>
          <a:bodyPr/>
          <a:lstStyle/>
          <a:p>
            <a:endParaRPr lang="en-US"/>
          </a:p>
        </p:txBody>
      </p:sp>
      <p:sp>
        <p:nvSpPr>
          <p:cNvPr id="4" name="Rectangle 3"/>
          <p:cNvSpPr/>
          <p:nvPr/>
        </p:nvSpPr>
        <p:spPr>
          <a:xfrm>
            <a:off x="304800" y="1066800"/>
            <a:ext cx="8458200" cy="5257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066800"/>
            <a:ext cx="8458200" cy="4339650"/>
          </a:xfrm>
          <a:prstGeom prst="rect">
            <a:avLst/>
          </a:prstGeom>
          <a:no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Period 6: 1865 – 1898</a:t>
            </a:r>
            <a:r>
              <a:rPr lang="en-US" sz="1200" dirty="0">
                <a:solidFill>
                  <a:schemeClr val="bg1"/>
                </a:solidFill>
                <a:latin typeface="Times New Roman" panose="02020603050405020304" pitchFamily="18" charset="0"/>
                <a:cs typeface="Times New Roman" panose="02020603050405020304" pitchFamily="18" charset="0"/>
              </a:rPr>
              <a:t> </a:t>
            </a:r>
            <a:r>
              <a:rPr lang="en-US" sz="1200" b="1"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The transformation of the United States from an agricultural to an increasingly industrialized and urbanized society brought about significant economic, political, diplomatic, social, environmental, and cultural changes.</a:t>
            </a:r>
          </a:p>
          <a:p>
            <a:endParaRPr lang="en-US" sz="400" dirty="0"/>
          </a:p>
          <a:p>
            <a:r>
              <a:rPr lang="en-US" b="1" i="1" dirty="0">
                <a:solidFill>
                  <a:schemeClr val="accent5"/>
                </a:solidFill>
                <a:latin typeface="Times New Roman" panose="02020603050405020304" pitchFamily="18" charset="0"/>
                <a:cs typeface="Times New Roman" panose="02020603050405020304" pitchFamily="18" charset="0"/>
              </a:rPr>
              <a:t>Essential Question: </a:t>
            </a:r>
            <a:r>
              <a:rPr lang="en-US" dirty="0">
                <a:solidFill>
                  <a:schemeClr val="bg1"/>
                </a:solidFill>
                <a:latin typeface="Times New Roman" panose="02020603050405020304" pitchFamily="18" charset="0"/>
                <a:cs typeface="Times New Roman" panose="02020603050405020304" pitchFamily="18" charset="0"/>
              </a:rPr>
              <a:t>How did rapid mechanization in industrial and agriculture American society transform the United States and bring it into the modern age?</a:t>
            </a:r>
          </a:p>
          <a:p>
            <a:r>
              <a:rPr lang="en-US" b="1" i="1" dirty="0">
                <a:solidFill>
                  <a:schemeClr val="accent5"/>
                </a:solidFill>
                <a:latin typeface="Times New Roman" panose="02020603050405020304" pitchFamily="18" charset="0"/>
                <a:cs typeface="Times New Roman" panose="02020603050405020304" pitchFamily="18" charset="0"/>
              </a:rPr>
              <a:t>Students can:</a:t>
            </a:r>
            <a:endParaRPr lang="en-US" dirty="0">
              <a:solidFill>
                <a:schemeClr val="accent5"/>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Gage how the influx of immigration in search of economic opportunity transform America culturally, economically,  and politically</a:t>
            </a: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Appraise cultural responses to the rise of the Gilded Age in the United States </a:t>
            </a:r>
          </a:p>
          <a:p>
            <a:endParaRPr lang="en-US" sz="600" b="1" i="1" dirty="0">
              <a:solidFill>
                <a:schemeClr val="accent5"/>
              </a:solidFill>
              <a:latin typeface="Times New Roman" panose="02020603050405020304" pitchFamily="18" charset="0"/>
              <a:cs typeface="Times New Roman" panose="02020603050405020304" pitchFamily="18" charset="0"/>
            </a:endParaRPr>
          </a:p>
          <a:p>
            <a:r>
              <a:rPr lang="en-US" sz="2000" b="1" i="1" dirty="0">
                <a:solidFill>
                  <a:schemeClr val="accent5"/>
                </a:solidFill>
                <a:latin typeface="Times New Roman" panose="02020603050405020304" pitchFamily="18" charset="0"/>
                <a:cs typeface="Times New Roman" panose="02020603050405020304" pitchFamily="18" charset="0"/>
              </a:rPr>
              <a:t>Agenda:</a:t>
            </a:r>
          </a:p>
          <a:p>
            <a:pPr marL="285750" indent="-285750">
              <a:buFontTx/>
              <a:buChar char="-"/>
            </a:pPr>
            <a:r>
              <a:rPr lang="en-US" sz="2000" dirty="0">
                <a:solidFill>
                  <a:schemeClr val="accent5"/>
                </a:solidFill>
                <a:latin typeface="Times New Roman" panose="02020603050405020304" pitchFamily="18" charset="0"/>
                <a:cs typeface="Times New Roman" panose="02020603050405020304" pitchFamily="18" charset="0"/>
              </a:rPr>
              <a:t>Gilded Age Misnomer?????</a:t>
            </a:r>
          </a:p>
          <a:p>
            <a:pPr marL="285750" indent="-285750">
              <a:buFontTx/>
              <a:buChar char="-"/>
            </a:pPr>
            <a:r>
              <a:rPr lang="en-US" sz="2000" dirty="0">
                <a:solidFill>
                  <a:schemeClr val="accent5"/>
                </a:solidFill>
                <a:latin typeface="Times New Roman" panose="02020603050405020304" pitchFamily="18" charset="0"/>
                <a:cs typeface="Times New Roman" panose="02020603050405020304" pitchFamily="18" charset="0"/>
              </a:rPr>
              <a:t>Inequality of social status</a:t>
            </a:r>
          </a:p>
          <a:p>
            <a:pPr marL="285750" indent="-285750">
              <a:buFontTx/>
              <a:buChar char="-"/>
            </a:pPr>
            <a:r>
              <a:rPr lang="en-US" sz="2000" dirty="0">
                <a:solidFill>
                  <a:schemeClr val="accent5"/>
                </a:solidFill>
                <a:latin typeface="Times New Roman" panose="02020603050405020304" pitchFamily="18" charset="0"/>
                <a:cs typeface="Times New Roman" panose="02020603050405020304" pitchFamily="18" charset="0"/>
              </a:rPr>
              <a:t>The Power of Political Paralysis</a:t>
            </a:r>
          </a:p>
          <a:p>
            <a:endParaRPr lang="en-US" sz="600" b="1" dirty="0">
              <a:solidFill>
                <a:schemeClr val="accent5"/>
              </a:solidFill>
              <a:latin typeface="Times New Roman" panose="02020603050405020304" pitchFamily="18" charset="0"/>
              <a:cs typeface="Times New Roman" panose="02020603050405020304" pitchFamily="18" charset="0"/>
            </a:endParaRPr>
          </a:p>
          <a:p>
            <a:r>
              <a:rPr lang="en-US" sz="2400" b="1" dirty="0">
                <a:solidFill>
                  <a:schemeClr val="accent5"/>
                </a:solidFill>
                <a:latin typeface="Times New Roman" panose="02020603050405020304" pitchFamily="18" charset="0"/>
                <a:cs typeface="Times New Roman" panose="02020603050405020304" pitchFamily="18" charset="0"/>
              </a:rPr>
              <a:t>Homework:</a:t>
            </a:r>
          </a:p>
          <a:p>
            <a:r>
              <a:rPr lang="en-US" sz="2400" b="1" dirty="0">
                <a:solidFill>
                  <a:schemeClr val="accent5"/>
                </a:solidFill>
                <a:latin typeface="Times New Roman" panose="02020603050405020304" pitchFamily="18" charset="0"/>
                <a:cs typeface="Times New Roman" panose="02020603050405020304" pitchFamily="18" charset="0"/>
              </a:rPr>
              <a:t>- </a:t>
            </a:r>
            <a:r>
              <a:rPr lang="en-US" sz="2400" b="1" dirty="0">
                <a:solidFill>
                  <a:schemeClr val="tx2"/>
                </a:solidFill>
                <a:latin typeface="Times New Roman" panose="02020603050405020304" pitchFamily="18" charset="0"/>
                <a:cs typeface="Times New Roman" panose="02020603050405020304" pitchFamily="18" charset="0"/>
              </a:rPr>
              <a:t>Read Chapter 16 The Rise of Industrial America p. 319-332</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116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BD72A-B303-4859-AE05-3858D9CF33CE}"/>
              </a:ext>
            </a:extLst>
          </p:cNvPr>
          <p:cNvSpPr>
            <a:spLocks noGrp="1"/>
          </p:cNvSpPr>
          <p:nvPr>
            <p:ph idx="1"/>
          </p:nvPr>
        </p:nvSpPr>
        <p:spPr>
          <a:xfrm>
            <a:off x="381000" y="533401"/>
            <a:ext cx="7848600" cy="5775960"/>
          </a:xfrm>
        </p:spPr>
        <p:txBody>
          <a:bodyPr/>
          <a:lstStyle/>
          <a:p>
            <a:endParaRPr lang="en-US" dirty="0"/>
          </a:p>
          <a:p>
            <a:endParaRPr lang="en-US" dirty="0"/>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3D9B3400-D35F-4043-B6F5-B98DED0FEDA2}"/>
              </a:ext>
            </a:extLst>
          </p:cNvPr>
          <p:cNvSpPr/>
          <p:nvPr/>
        </p:nvSpPr>
        <p:spPr>
          <a:xfrm>
            <a:off x="228600" y="457200"/>
            <a:ext cx="8610600" cy="1524000"/>
          </a:xfrm>
          <a:prstGeom prst="rect">
            <a:avLst/>
          </a:prstGeom>
          <a:solidFill>
            <a:schemeClr val="tx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2"/>
                </a:solidFill>
                <a:latin typeface="Times New Roman" panose="02020603050405020304" pitchFamily="18" charset="0"/>
                <a:cs typeface="Times New Roman" panose="02020603050405020304" pitchFamily="18" charset="0"/>
              </a:rPr>
              <a:t>Prompt: </a:t>
            </a:r>
            <a:r>
              <a:rPr lang="en-US" sz="2400" dirty="0">
                <a:solidFill>
                  <a:schemeClr val="bg1"/>
                </a:solidFill>
                <a:latin typeface="Times New Roman" panose="02020603050405020304" pitchFamily="18" charset="0"/>
                <a:cs typeface="Times New Roman" panose="02020603050405020304" pitchFamily="18" charset="0"/>
              </a:rPr>
              <a:t>To what extent was Mark Twain’s description of the United States during the latter half of the 18</a:t>
            </a:r>
            <a:r>
              <a:rPr lang="en-US" sz="2400" baseline="30000" dirty="0">
                <a:solidFill>
                  <a:schemeClr val="bg1"/>
                </a:solidFill>
                <a:latin typeface="Times New Roman" panose="02020603050405020304" pitchFamily="18" charset="0"/>
                <a:cs typeface="Times New Roman" panose="02020603050405020304" pitchFamily="18" charset="0"/>
              </a:rPr>
              <a:t>th</a:t>
            </a:r>
            <a:r>
              <a:rPr lang="en-US" sz="2400" dirty="0">
                <a:solidFill>
                  <a:schemeClr val="bg1"/>
                </a:solidFill>
                <a:latin typeface="Times New Roman" panose="02020603050405020304" pitchFamily="18" charset="0"/>
                <a:cs typeface="Times New Roman" panose="02020603050405020304" pitchFamily="18" charset="0"/>
              </a:rPr>
              <a:t> Century as the Gilded Age an accurate description of American politics?</a:t>
            </a:r>
          </a:p>
        </p:txBody>
      </p:sp>
      <p:sp>
        <p:nvSpPr>
          <p:cNvPr id="5" name="Arrow: Left-Right 4">
            <a:extLst>
              <a:ext uri="{FF2B5EF4-FFF2-40B4-BE49-F238E27FC236}">
                <a16:creationId xmlns:a16="http://schemas.microsoft.com/office/drawing/2014/main" id="{41CED55F-FF27-44B2-9797-F08ACEDCDA48}"/>
              </a:ext>
            </a:extLst>
          </p:cNvPr>
          <p:cNvSpPr/>
          <p:nvPr/>
        </p:nvSpPr>
        <p:spPr>
          <a:xfrm>
            <a:off x="457200" y="2514600"/>
            <a:ext cx="8229600" cy="609600"/>
          </a:xfrm>
          <a:prstGeom prst="lef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FA04B0-7BCA-4F60-9312-F49C94E95470}"/>
              </a:ext>
            </a:extLst>
          </p:cNvPr>
          <p:cNvSpPr/>
          <p:nvPr/>
        </p:nvSpPr>
        <p:spPr>
          <a:xfrm>
            <a:off x="228600" y="3352800"/>
            <a:ext cx="2209800" cy="914400"/>
          </a:xfrm>
          <a:prstGeom prst="rect">
            <a:avLst/>
          </a:prstGeom>
          <a:solidFill>
            <a:schemeClr val="tx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Political Paralysis</a:t>
            </a:r>
          </a:p>
        </p:txBody>
      </p:sp>
      <p:sp>
        <p:nvSpPr>
          <p:cNvPr id="7" name="Rectangle 6">
            <a:extLst>
              <a:ext uri="{FF2B5EF4-FFF2-40B4-BE49-F238E27FC236}">
                <a16:creationId xmlns:a16="http://schemas.microsoft.com/office/drawing/2014/main" id="{C73125FB-3486-4B0E-8CF2-15D2DE9D53C1}"/>
              </a:ext>
            </a:extLst>
          </p:cNvPr>
          <p:cNvSpPr/>
          <p:nvPr/>
        </p:nvSpPr>
        <p:spPr>
          <a:xfrm>
            <a:off x="6664712" y="3464312"/>
            <a:ext cx="2209800" cy="1107688"/>
          </a:xfrm>
          <a:prstGeom prst="rect">
            <a:avLst/>
          </a:prstGeom>
          <a:solidFill>
            <a:schemeClr val="tx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Progressive Government Reform</a:t>
            </a:r>
          </a:p>
        </p:txBody>
      </p:sp>
    </p:spTree>
    <p:extLst>
      <p:ext uri="{BB962C8B-B14F-4D97-AF65-F5344CB8AC3E}">
        <p14:creationId xmlns:p14="http://schemas.microsoft.com/office/powerpoint/2010/main" val="3340217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400" y="1234750"/>
            <a:ext cx="3364992" cy="621792"/>
          </a:xfrm>
          <a:solidFill>
            <a:schemeClr val="tx1"/>
          </a:solidFill>
        </p:spPr>
        <p:txBody>
          <a:bodyPr/>
          <a:lstStyle/>
          <a:p>
            <a:r>
              <a:rPr lang="en-US" dirty="0"/>
              <a:t>Gilded Age Politics</a:t>
            </a:r>
          </a:p>
        </p:txBody>
      </p:sp>
      <p:sp>
        <p:nvSpPr>
          <p:cNvPr id="5" name="Text Placeholder 4"/>
          <p:cNvSpPr>
            <a:spLocks noGrp="1"/>
          </p:cNvSpPr>
          <p:nvPr>
            <p:ph type="body" sz="quarter" idx="3"/>
          </p:nvPr>
        </p:nvSpPr>
        <p:spPr>
          <a:xfrm>
            <a:off x="4885825" y="1234750"/>
            <a:ext cx="3362062" cy="621792"/>
          </a:xfrm>
          <a:solidFill>
            <a:schemeClr val="tx1"/>
          </a:solidFill>
        </p:spPr>
        <p:txBody>
          <a:bodyPr/>
          <a:lstStyle/>
          <a:p>
            <a:r>
              <a:rPr lang="en-US" dirty="0"/>
              <a:t>Progressive Government </a:t>
            </a:r>
          </a:p>
        </p:txBody>
      </p:sp>
      <p:sp>
        <p:nvSpPr>
          <p:cNvPr id="2" name="Title 1"/>
          <p:cNvSpPr>
            <a:spLocks noGrp="1"/>
          </p:cNvSpPr>
          <p:nvPr>
            <p:ph type="title"/>
          </p:nvPr>
        </p:nvSpPr>
        <p:spPr>
          <a:xfrm>
            <a:off x="381000" y="304800"/>
            <a:ext cx="7315200" cy="665085"/>
          </a:xfrm>
        </p:spPr>
        <p:txBody>
          <a:bodyPr>
            <a:normAutofit/>
          </a:bodyPr>
          <a:lstStyle/>
          <a:p>
            <a:r>
              <a:rPr lang="en-US" sz="2800" dirty="0">
                <a:latin typeface="Baskerville Old Face" panose="02020602080505020303" pitchFamily="18" charset="0"/>
              </a:rPr>
              <a:t>Gilded Age Politics or Progressive Thinking</a:t>
            </a:r>
          </a:p>
        </p:txBody>
      </p:sp>
      <p:sp>
        <p:nvSpPr>
          <p:cNvPr id="6" name="Content Placeholder 5"/>
          <p:cNvSpPr>
            <a:spLocks noGrp="1"/>
          </p:cNvSpPr>
          <p:nvPr>
            <p:ph sz="quarter" idx="13"/>
          </p:nvPr>
        </p:nvSpPr>
        <p:spPr>
          <a:xfrm>
            <a:off x="533400" y="2209800"/>
            <a:ext cx="3566160" cy="4126992"/>
          </a:xfrm>
          <a:solidFill>
            <a:schemeClr val="tx1"/>
          </a:solidFill>
        </p:spPr>
        <p:txBody>
          <a:bodyPr/>
          <a:lstStyle/>
          <a:p>
            <a:r>
              <a:rPr lang="en-US" dirty="0">
                <a:solidFill>
                  <a:schemeClr val="bg1"/>
                </a:solidFill>
                <a:latin typeface="Times New Roman" panose="02020603050405020304" pitchFamily="18" charset="0"/>
                <a:cs typeface="Times New Roman" panose="02020603050405020304" pitchFamily="18" charset="0"/>
              </a:rPr>
              <a:t>The Era of Good </a:t>
            </a:r>
            <a:r>
              <a:rPr lang="en-US" dirty="0" err="1">
                <a:solidFill>
                  <a:schemeClr val="bg1"/>
                </a:solidFill>
                <a:latin typeface="Times New Roman" panose="02020603050405020304" pitchFamily="18" charset="0"/>
                <a:cs typeface="Times New Roman" panose="02020603050405020304" pitchFamily="18" charset="0"/>
              </a:rPr>
              <a:t>Stealings</a:t>
            </a: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Political Machines</a:t>
            </a:r>
          </a:p>
          <a:p>
            <a:r>
              <a:rPr lang="en-US" dirty="0" err="1">
                <a:solidFill>
                  <a:schemeClr val="bg1"/>
                </a:solidFill>
                <a:latin typeface="Times New Roman" panose="02020603050405020304" pitchFamily="18" charset="0"/>
                <a:cs typeface="Times New Roman" panose="02020603050405020304" pitchFamily="18" charset="0"/>
              </a:rPr>
              <a:t>Grantism</a:t>
            </a:r>
            <a:r>
              <a:rPr lang="en-US" dirty="0">
                <a:solidFill>
                  <a:schemeClr val="bg1"/>
                </a:solidFill>
                <a:latin typeface="Times New Roman" panose="02020603050405020304" pitchFamily="18" charset="0"/>
                <a:cs typeface="Times New Roman" panose="02020603050405020304" pitchFamily="18" charset="0"/>
              </a:rPr>
              <a:t> (Graft)</a:t>
            </a:r>
          </a:p>
          <a:p>
            <a:r>
              <a:rPr lang="en-US" dirty="0">
                <a:solidFill>
                  <a:schemeClr val="bg1"/>
                </a:solidFill>
                <a:latin typeface="Times New Roman" panose="02020603050405020304" pitchFamily="18" charset="0"/>
                <a:cs typeface="Times New Roman" panose="02020603050405020304" pitchFamily="18" charset="0"/>
              </a:rPr>
              <a:t>Stalwarts</a:t>
            </a:r>
          </a:p>
          <a:p>
            <a:r>
              <a:rPr lang="en-US" dirty="0">
                <a:solidFill>
                  <a:schemeClr val="bg1"/>
                </a:solidFill>
                <a:latin typeface="Times New Roman" panose="02020603050405020304" pitchFamily="18" charset="0"/>
                <a:cs typeface="Times New Roman" panose="02020603050405020304" pitchFamily="18" charset="0"/>
              </a:rPr>
              <a:t>Forgettable Presidents</a:t>
            </a:r>
          </a:p>
          <a:p>
            <a:r>
              <a:rPr lang="en-US" dirty="0">
                <a:solidFill>
                  <a:schemeClr val="bg1"/>
                </a:solidFill>
                <a:latin typeface="Times New Roman" panose="02020603050405020304" pitchFamily="18" charset="0"/>
                <a:cs typeface="Times New Roman" panose="02020603050405020304" pitchFamily="18" charset="0"/>
              </a:rPr>
              <a:t>Jim Crow</a:t>
            </a:r>
          </a:p>
          <a:p>
            <a:r>
              <a:rPr lang="en-US" dirty="0">
                <a:solidFill>
                  <a:schemeClr val="bg1"/>
                </a:solidFill>
                <a:latin typeface="Times New Roman" panose="02020603050405020304" pitchFamily="18" charset="0"/>
                <a:cs typeface="Times New Roman" panose="02020603050405020304" pitchFamily="18" charset="0"/>
              </a:rPr>
              <a:t>Chinese Exclusion Act</a:t>
            </a:r>
          </a:p>
          <a:p>
            <a:r>
              <a:rPr lang="en-US" dirty="0">
                <a:solidFill>
                  <a:schemeClr val="bg1"/>
                </a:solidFill>
                <a:latin typeface="Times New Roman" panose="02020603050405020304" pitchFamily="18" charset="0"/>
                <a:cs typeface="Times New Roman" panose="02020603050405020304" pitchFamily="18" charset="0"/>
              </a:rPr>
              <a:t>Laissez Faire (Robber Barons of Industry)</a:t>
            </a: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quarter" idx="14"/>
          </p:nvPr>
        </p:nvSpPr>
        <p:spPr>
          <a:xfrm>
            <a:off x="4885825" y="2209800"/>
            <a:ext cx="3362062" cy="4126992"/>
          </a:xfrm>
          <a:solidFill>
            <a:schemeClr val="tx1"/>
          </a:solidFill>
        </p:spPr>
        <p:txBody>
          <a:bodyPr/>
          <a:lstStyle/>
          <a:p>
            <a:r>
              <a:rPr lang="en-US" dirty="0">
                <a:solidFill>
                  <a:schemeClr val="bg1"/>
                </a:solidFill>
                <a:latin typeface="Times New Roman" panose="02020603050405020304" pitchFamily="18" charset="0"/>
                <a:cs typeface="Times New Roman" panose="02020603050405020304" pitchFamily="18" charset="0"/>
              </a:rPr>
              <a:t>Liberal Republican Party</a:t>
            </a:r>
          </a:p>
          <a:p>
            <a:r>
              <a:rPr lang="en-US" dirty="0">
                <a:solidFill>
                  <a:schemeClr val="bg1"/>
                </a:solidFill>
                <a:latin typeface="Times New Roman" panose="02020603050405020304" pitchFamily="18" charset="0"/>
                <a:cs typeface="Times New Roman" panose="02020603050405020304" pitchFamily="18" charset="0"/>
              </a:rPr>
              <a:t>Greenback Labor Party</a:t>
            </a:r>
          </a:p>
          <a:p>
            <a:r>
              <a:rPr lang="en-US" dirty="0">
                <a:solidFill>
                  <a:schemeClr val="bg1"/>
                </a:solidFill>
                <a:latin typeface="Times New Roman" panose="02020603050405020304" pitchFamily="18" charset="0"/>
                <a:cs typeface="Times New Roman" panose="02020603050405020304" pitchFamily="18" charset="0"/>
              </a:rPr>
              <a:t>Pendleton Act</a:t>
            </a:r>
          </a:p>
          <a:p>
            <a:r>
              <a:rPr lang="en-US" dirty="0">
                <a:solidFill>
                  <a:schemeClr val="bg1"/>
                </a:solidFill>
                <a:latin typeface="Times New Roman" panose="02020603050405020304" pitchFamily="18" charset="0"/>
                <a:cs typeface="Times New Roman" panose="02020603050405020304" pitchFamily="18" charset="0"/>
              </a:rPr>
              <a:t>Civil Service Commission</a:t>
            </a:r>
          </a:p>
          <a:p>
            <a:r>
              <a:rPr lang="en-US" dirty="0">
                <a:solidFill>
                  <a:schemeClr val="bg1"/>
                </a:solidFill>
                <a:latin typeface="Times New Roman" panose="02020603050405020304" pitchFamily="18" charset="0"/>
                <a:cs typeface="Times New Roman" panose="02020603050405020304" pitchFamily="18" charset="0"/>
              </a:rPr>
              <a:t>Farmers Alliance</a:t>
            </a:r>
          </a:p>
          <a:p>
            <a:r>
              <a:rPr lang="en-US" dirty="0">
                <a:solidFill>
                  <a:schemeClr val="bg1"/>
                </a:solidFill>
                <a:latin typeface="Times New Roman" panose="02020603050405020304" pitchFamily="18" charset="0"/>
                <a:cs typeface="Times New Roman" panose="02020603050405020304" pitchFamily="18" charset="0"/>
              </a:rPr>
              <a:t>Populist Party</a:t>
            </a:r>
          </a:p>
          <a:p>
            <a:r>
              <a:rPr lang="en-US" dirty="0">
                <a:solidFill>
                  <a:schemeClr val="bg1"/>
                </a:solidFill>
                <a:latin typeface="Times New Roman" panose="02020603050405020304" pitchFamily="18" charset="0"/>
                <a:cs typeface="Times New Roman" panose="02020603050405020304" pitchFamily="18" charset="0"/>
              </a:rPr>
              <a:t>Booker T. Washington</a:t>
            </a:r>
          </a:p>
          <a:p>
            <a:r>
              <a:rPr lang="en-US" dirty="0">
                <a:solidFill>
                  <a:schemeClr val="bg1"/>
                </a:solidFill>
                <a:latin typeface="Times New Roman" panose="02020603050405020304" pitchFamily="18" charset="0"/>
                <a:cs typeface="Times New Roman" panose="02020603050405020304" pitchFamily="18" charset="0"/>
              </a:rPr>
              <a:t>Thomas Nast </a:t>
            </a:r>
          </a:p>
        </p:txBody>
      </p:sp>
    </p:spTree>
    <p:extLst>
      <p:ext uri="{BB962C8B-B14F-4D97-AF65-F5344CB8AC3E}">
        <p14:creationId xmlns:p14="http://schemas.microsoft.com/office/powerpoint/2010/main" val="285375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8A43-6AE9-4406-98D8-DF2A51E72371}"/>
              </a:ext>
            </a:extLst>
          </p:cNvPr>
          <p:cNvSpPr>
            <a:spLocks noGrp="1"/>
          </p:cNvSpPr>
          <p:nvPr>
            <p:ph type="title"/>
          </p:nvPr>
        </p:nvSpPr>
        <p:spPr>
          <a:xfrm>
            <a:off x="381000" y="4572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Era of Good Stealing</a:t>
            </a:r>
          </a:p>
        </p:txBody>
      </p:sp>
      <p:sp>
        <p:nvSpPr>
          <p:cNvPr id="3" name="Content Placeholder 2">
            <a:extLst>
              <a:ext uri="{FF2B5EF4-FFF2-40B4-BE49-F238E27FC236}">
                <a16:creationId xmlns:a16="http://schemas.microsoft.com/office/drawing/2014/main" id="{04FD9739-827F-4CA6-8ACF-199C1BE146D5}"/>
              </a:ext>
            </a:extLst>
          </p:cNvPr>
          <p:cNvSpPr>
            <a:spLocks noGrp="1"/>
          </p:cNvSpPr>
          <p:nvPr>
            <p:ph idx="1"/>
          </p:nvPr>
        </p:nvSpPr>
        <p:spPr>
          <a:xfrm>
            <a:off x="533400" y="1524001"/>
            <a:ext cx="7696200" cy="4785360"/>
          </a:xfrm>
        </p:spPr>
        <p:txBody>
          <a:bodyPr>
            <a:normAutofit/>
          </a:bodyPr>
          <a:lstStyle/>
          <a:p>
            <a:r>
              <a:rPr lang="en-US" sz="2400" b="1" dirty="0">
                <a:solidFill>
                  <a:srgbClr val="FFC000"/>
                </a:solidFill>
                <a:latin typeface="Times New Roman" panose="02020603050405020304" pitchFamily="18" charset="0"/>
                <a:cs typeface="Times New Roman" panose="02020603050405020304" pitchFamily="18" charset="0"/>
              </a:rPr>
              <a:t>Era of Good Stealing </a:t>
            </a:r>
            <a:r>
              <a:rPr lang="en-US" sz="2400" dirty="0">
                <a:latin typeface="Times New Roman" panose="02020603050405020304" pitchFamily="18" charset="0"/>
                <a:cs typeface="Times New Roman" panose="02020603050405020304" pitchFamily="18" charset="0"/>
              </a:rPr>
              <a:t>– common theme from 1865-1900</a:t>
            </a:r>
          </a:p>
          <a:p>
            <a:r>
              <a:rPr lang="en-US" sz="2400" dirty="0">
                <a:latin typeface="Times New Roman" panose="02020603050405020304" pitchFamily="18" charset="0"/>
                <a:cs typeface="Times New Roman" panose="02020603050405020304" pitchFamily="18" charset="0"/>
              </a:rPr>
              <a:t>Graft (</a:t>
            </a:r>
            <a:r>
              <a:rPr lang="en-US" sz="2400" dirty="0" err="1">
                <a:latin typeface="Times New Roman" panose="02020603050405020304" pitchFamily="18" charset="0"/>
                <a:cs typeface="Times New Roman" panose="02020603050405020304" pitchFamily="18" charset="0"/>
              </a:rPr>
              <a:t>Grantism</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Stock price meddling</a:t>
            </a:r>
          </a:p>
          <a:p>
            <a:r>
              <a:rPr lang="en-US" sz="2400" dirty="0">
                <a:latin typeface="Times New Roman" panose="02020603050405020304" pitchFamily="18" charset="0"/>
                <a:cs typeface="Times New Roman" panose="02020603050405020304" pitchFamily="18" charset="0"/>
              </a:rPr>
              <a:t>Railroads (rebates &amp; pooling)</a:t>
            </a:r>
          </a:p>
          <a:p>
            <a:r>
              <a:rPr lang="en-US" sz="2400" dirty="0">
                <a:latin typeface="Times New Roman" panose="02020603050405020304" pitchFamily="18" charset="0"/>
                <a:cs typeface="Times New Roman" panose="02020603050405020304" pitchFamily="18" charset="0"/>
              </a:rPr>
              <a:t>Robber Barons (industrialist)</a:t>
            </a:r>
          </a:p>
          <a:p>
            <a:endParaRPr lang="en-US" sz="2400" dirty="0">
              <a:latin typeface="Times New Roman" panose="02020603050405020304" pitchFamily="18" charset="0"/>
              <a:cs typeface="Times New Roman" panose="02020603050405020304" pitchFamily="18" charset="0"/>
            </a:endParaRPr>
          </a:p>
        </p:txBody>
      </p:sp>
      <p:pic>
        <p:nvPicPr>
          <p:cNvPr id="5" name="Picture 4" descr="A picture containing text, book&#10;&#10;Description generated with high confidence">
            <a:extLst>
              <a:ext uri="{FF2B5EF4-FFF2-40B4-BE49-F238E27FC236}">
                <a16:creationId xmlns:a16="http://schemas.microsoft.com/office/drawing/2014/main" id="{80D155DC-7BE6-4A67-BFDD-64F799D9A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255521"/>
            <a:ext cx="4419600" cy="4358640"/>
          </a:xfrm>
          <a:prstGeom prst="rect">
            <a:avLst/>
          </a:prstGeom>
        </p:spPr>
      </p:pic>
      <p:sp>
        <p:nvSpPr>
          <p:cNvPr id="6" name="Arrow: Right 5">
            <a:extLst>
              <a:ext uri="{FF2B5EF4-FFF2-40B4-BE49-F238E27FC236}">
                <a16:creationId xmlns:a16="http://schemas.microsoft.com/office/drawing/2014/main" id="{E235D8EE-1845-40F1-9E7B-731FDC2AE6C4}"/>
              </a:ext>
            </a:extLst>
          </p:cNvPr>
          <p:cNvSpPr/>
          <p:nvPr/>
        </p:nvSpPr>
        <p:spPr>
          <a:xfrm>
            <a:off x="4400238" y="3383281"/>
            <a:ext cx="762000" cy="533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065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8A43-6AE9-4406-98D8-DF2A51E72371}"/>
              </a:ext>
            </a:extLst>
          </p:cNvPr>
          <p:cNvSpPr>
            <a:spLocks noGrp="1"/>
          </p:cNvSpPr>
          <p:nvPr>
            <p:ph type="title"/>
          </p:nvPr>
        </p:nvSpPr>
        <p:spPr>
          <a:xfrm>
            <a:off x="381000" y="4572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Tammany Tiger</a:t>
            </a:r>
          </a:p>
        </p:txBody>
      </p:sp>
      <p:sp>
        <p:nvSpPr>
          <p:cNvPr id="3" name="Content Placeholder 2">
            <a:extLst>
              <a:ext uri="{FF2B5EF4-FFF2-40B4-BE49-F238E27FC236}">
                <a16:creationId xmlns:a16="http://schemas.microsoft.com/office/drawing/2014/main" id="{04FD9739-827F-4CA6-8ACF-199C1BE146D5}"/>
              </a:ext>
            </a:extLst>
          </p:cNvPr>
          <p:cNvSpPr>
            <a:spLocks noGrp="1"/>
          </p:cNvSpPr>
          <p:nvPr>
            <p:ph idx="1"/>
          </p:nvPr>
        </p:nvSpPr>
        <p:spPr>
          <a:xfrm>
            <a:off x="640881" y="1379219"/>
            <a:ext cx="7696200" cy="4861561"/>
          </a:xfrm>
        </p:spPr>
        <p:txBody>
          <a:bodyPr>
            <a:normAutofit/>
          </a:bodyPr>
          <a:lstStyle/>
          <a:p>
            <a:r>
              <a:rPr lang="en-US" sz="2400" dirty="0">
                <a:latin typeface="Times New Roman" panose="02020603050405020304" pitchFamily="18" charset="0"/>
                <a:cs typeface="Times New Roman" panose="02020603050405020304" pitchFamily="18" charset="0"/>
              </a:rPr>
              <a:t>Local political corruption – </a:t>
            </a:r>
            <a:r>
              <a:rPr lang="en-US" sz="2400" b="1" u="sng" dirty="0">
                <a:solidFill>
                  <a:srgbClr val="FFC000"/>
                </a:solidFill>
                <a:latin typeface="Times New Roman" panose="02020603050405020304" pitchFamily="18" charset="0"/>
                <a:cs typeface="Times New Roman" panose="02020603050405020304" pitchFamily="18" charset="0"/>
              </a:rPr>
              <a:t>Boss Tweed &amp; Tammany Hall</a:t>
            </a:r>
          </a:p>
          <a:p>
            <a:r>
              <a:rPr lang="en-US" sz="2400" dirty="0">
                <a:latin typeface="Times New Roman" panose="02020603050405020304" pitchFamily="18" charset="0"/>
                <a:cs typeface="Times New Roman" panose="02020603050405020304" pitchFamily="18" charset="0"/>
              </a:rPr>
              <a:t>Used patronage, graft, exploitation of Irish immigrants, and fraudulent elections to steal over $2,000,000 from NYC in late 19</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a:t>
            </a:r>
          </a:p>
        </p:txBody>
      </p:sp>
      <p:pic>
        <p:nvPicPr>
          <p:cNvPr id="5" name="Picture 4" descr="A group of people posing for a photo&#10;&#10;Description generated with very high confidence">
            <a:extLst>
              <a:ext uri="{FF2B5EF4-FFF2-40B4-BE49-F238E27FC236}">
                <a16:creationId xmlns:a16="http://schemas.microsoft.com/office/drawing/2014/main" id="{710727EE-4EC2-4438-90FC-5B47BD3BA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310" y="3751897"/>
            <a:ext cx="3429000" cy="2771776"/>
          </a:xfrm>
          <a:prstGeom prst="rect">
            <a:avLst/>
          </a:prstGeom>
          <a:ln>
            <a:solidFill>
              <a:srgbClr val="7030A0"/>
            </a:solidFill>
          </a:ln>
        </p:spPr>
      </p:pic>
      <p:pic>
        <p:nvPicPr>
          <p:cNvPr id="7" name="Picture 6" descr="A group of people posing for a photo&#10;&#10;Description generated with very high confidence">
            <a:extLst>
              <a:ext uri="{FF2B5EF4-FFF2-40B4-BE49-F238E27FC236}">
                <a16:creationId xmlns:a16="http://schemas.microsoft.com/office/drawing/2014/main" id="{B8DA097D-C258-44E7-8D58-F975FE8AD2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802159"/>
            <a:ext cx="3285293" cy="3634866"/>
          </a:xfrm>
          <a:prstGeom prst="rect">
            <a:avLst/>
          </a:prstGeom>
          <a:ln>
            <a:solidFill>
              <a:srgbClr val="7030A0"/>
            </a:solidFill>
          </a:ln>
        </p:spPr>
      </p:pic>
      <p:sp>
        <p:nvSpPr>
          <p:cNvPr id="8" name="Rectangle 7">
            <a:extLst>
              <a:ext uri="{FF2B5EF4-FFF2-40B4-BE49-F238E27FC236}">
                <a16:creationId xmlns:a16="http://schemas.microsoft.com/office/drawing/2014/main" id="{E8ABA746-B408-4218-8A3B-779F627BF6E5}"/>
              </a:ext>
            </a:extLst>
          </p:cNvPr>
          <p:cNvSpPr/>
          <p:nvPr/>
        </p:nvSpPr>
        <p:spPr>
          <a:xfrm>
            <a:off x="409730" y="3048000"/>
            <a:ext cx="4162269" cy="7620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lumMod val="50000"/>
                  </a:schemeClr>
                </a:solidFill>
                <a:latin typeface="Times New Roman" panose="02020603050405020304" pitchFamily="18" charset="0"/>
                <a:cs typeface="Times New Roman" panose="02020603050405020304" pitchFamily="18" charset="0"/>
              </a:rPr>
              <a:t>Political Reform: </a:t>
            </a:r>
            <a:r>
              <a:rPr lang="en-US" sz="2000" b="1" dirty="0">
                <a:solidFill>
                  <a:schemeClr val="accent4">
                    <a:lumMod val="50000"/>
                  </a:schemeClr>
                </a:solidFill>
                <a:latin typeface="Times New Roman" panose="02020603050405020304" pitchFamily="18" charset="0"/>
                <a:cs typeface="Times New Roman" panose="02020603050405020304" pitchFamily="18" charset="0"/>
              </a:rPr>
              <a:t>Thomas Nast</a:t>
            </a:r>
            <a:r>
              <a:rPr lang="en-US" sz="2000" dirty="0">
                <a:solidFill>
                  <a:schemeClr val="accent4">
                    <a:lumMod val="50000"/>
                  </a:schemeClr>
                </a:solidFill>
                <a:latin typeface="Times New Roman" panose="02020603050405020304" pitchFamily="18" charset="0"/>
                <a:cs typeface="Times New Roman" panose="02020603050405020304" pitchFamily="18" charset="0"/>
              </a:rPr>
              <a:t>, political cartoon </a:t>
            </a:r>
          </a:p>
        </p:txBody>
      </p:sp>
      <p:sp>
        <p:nvSpPr>
          <p:cNvPr id="9" name="Arrow: Right 8">
            <a:extLst>
              <a:ext uri="{FF2B5EF4-FFF2-40B4-BE49-F238E27FC236}">
                <a16:creationId xmlns:a16="http://schemas.microsoft.com/office/drawing/2014/main" id="{FBB89BC9-A222-4BA0-8726-207FB06900D1}"/>
              </a:ext>
            </a:extLst>
          </p:cNvPr>
          <p:cNvSpPr/>
          <p:nvPr/>
        </p:nvSpPr>
        <p:spPr>
          <a:xfrm>
            <a:off x="4695669" y="3106103"/>
            <a:ext cx="485931" cy="322897"/>
          </a:xfrm>
          <a:prstGeom prst="rightArrow">
            <a:avLst/>
          </a:prstGeom>
          <a:solidFill>
            <a:schemeClr val="accent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865D69E-6B85-45D7-ABA4-230BB8A47770}"/>
              </a:ext>
            </a:extLst>
          </p:cNvPr>
          <p:cNvSpPr/>
          <p:nvPr/>
        </p:nvSpPr>
        <p:spPr>
          <a:xfrm rot="5400000">
            <a:off x="2655783" y="3789998"/>
            <a:ext cx="485931" cy="322897"/>
          </a:xfrm>
          <a:prstGeom prst="rightArrow">
            <a:avLst/>
          </a:prstGeom>
          <a:solidFill>
            <a:schemeClr val="accent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772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8A43-6AE9-4406-98D8-DF2A51E72371}"/>
              </a:ext>
            </a:extLst>
          </p:cNvPr>
          <p:cNvSpPr>
            <a:spLocks noGrp="1"/>
          </p:cNvSpPr>
          <p:nvPr>
            <p:ph type="title"/>
          </p:nvPr>
        </p:nvSpPr>
        <p:spPr>
          <a:xfrm>
            <a:off x="381000" y="4572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Carnival of Corruption</a:t>
            </a:r>
          </a:p>
        </p:txBody>
      </p:sp>
      <p:sp>
        <p:nvSpPr>
          <p:cNvPr id="3" name="Content Placeholder 2">
            <a:extLst>
              <a:ext uri="{FF2B5EF4-FFF2-40B4-BE49-F238E27FC236}">
                <a16:creationId xmlns:a16="http://schemas.microsoft.com/office/drawing/2014/main" id="{04FD9739-827F-4CA6-8ACF-199C1BE146D5}"/>
              </a:ext>
            </a:extLst>
          </p:cNvPr>
          <p:cNvSpPr>
            <a:spLocks noGrp="1"/>
          </p:cNvSpPr>
          <p:nvPr>
            <p:ph idx="1"/>
          </p:nvPr>
        </p:nvSpPr>
        <p:spPr>
          <a:xfrm>
            <a:off x="228600" y="1440554"/>
            <a:ext cx="5791200" cy="4937760"/>
          </a:xfrm>
        </p:spPr>
        <p:txBody>
          <a:bodyPr>
            <a:normAutofit/>
          </a:bodyPr>
          <a:lstStyle/>
          <a:p>
            <a:r>
              <a:rPr lang="en-US" sz="2400" dirty="0">
                <a:latin typeface="Times New Roman" panose="02020603050405020304" pitchFamily="18" charset="0"/>
                <a:cs typeface="Times New Roman" panose="02020603050405020304" pitchFamily="18" charset="0"/>
              </a:rPr>
              <a:t>Grant Administration weakened by political corruption </a:t>
            </a:r>
            <a:r>
              <a:rPr lang="en-US" sz="2400" b="1" i="1" dirty="0">
                <a:solidFill>
                  <a:srgbClr val="FFC000"/>
                </a:solidFill>
                <a:latin typeface="Times New Roman" panose="02020603050405020304" pitchFamily="18" charset="0"/>
                <a:cs typeface="Times New Roman" panose="02020603050405020304" pitchFamily="18" charset="0"/>
              </a:rPr>
              <a:t>(</a:t>
            </a:r>
            <a:r>
              <a:rPr lang="en-US" sz="2400" b="1" i="1" dirty="0" err="1">
                <a:solidFill>
                  <a:srgbClr val="FFC000"/>
                </a:solidFill>
                <a:latin typeface="Times New Roman" panose="02020603050405020304" pitchFamily="18" charset="0"/>
                <a:cs typeface="Times New Roman" panose="02020603050405020304" pitchFamily="18" charset="0"/>
              </a:rPr>
              <a:t>Grantism</a:t>
            </a:r>
            <a:r>
              <a:rPr lang="en-US" sz="2400" b="1" i="1" dirty="0">
                <a:solidFill>
                  <a:srgbClr val="FFC000"/>
                </a:solidFill>
                <a:latin typeface="Times New Roman" panose="02020603050405020304" pitchFamily="18" charset="0"/>
                <a:cs typeface="Times New Roman" panose="02020603050405020304" pitchFamily="18" charset="0"/>
              </a:rPr>
              <a:t>)</a:t>
            </a:r>
          </a:p>
          <a:p>
            <a:pPr lvl="1"/>
            <a:r>
              <a:rPr lang="en-US" sz="2200" b="1" dirty="0">
                <a:solidFill>
                  <a:srgbClr val="FFC000"/>
                </a:solidFill>
                <a:latin typeface="Times New Roman" panose="02020603050405020304" pitchFamily="18" charset="0"/>
                <a:cs typeface="Times New Roman" panose="02020603050405020304" pitchFamily="18" charset="0"/>
              </a:rPr>
              <a:t>Credit Mobilier Scandal</a:t>
            </a:r>
            <a:r>
              <a:rPr lang="en-US" sz="2200" dirty="0">
                <a:latin typeface="Times New Roman" panose="02020603050405020304" pitchFamily="18" charset="0"/>
                <a:cs typeface="Times New Roman" panose="02020603050405020304" pitchFamily="18" charset="0"/>
              </a:rPr>
              <a:t> – Transcontinental railroad graft </a:t>
            </a:r>
          </a:p>
          <a:p>
            <a:pPr lvl="1"/>
            <a:r>
              <a:rPr lang="en-US" sz="2200" b="1" dirty="0">
                <a:solidFill>
                  <a:srgbClr val="FFC000"/>
                </a:solidFill>
                <a:latin typeface="Times New Roman" panose="02020603050405020304" pitchFamily="18" charset="0"/>
                <a:cs typeface="Times New Roman" panose="02020603050405020304" pitchFamily="18" charset="0"/>
              </a:rPr>
              <a:t>Whiskey Ring </a:t>
            </a:r>
            <a:r>
              <a:rPr lang="en-US" sz="2200" dirty="0">
                <a:latin typeface="Times New Roman" panose="02020603050405020304" pitchFamily="18" charset="0"/>
                <a:cs typeface="Times New Roman" panose="02020603050405020304" pitchFamily="18" charset="0"/>
              </a:rPr>
              <a:t>– graft: Folks steals whiskey tax money</a:t>
            </a:r>
          </a:p>
          <a:p>
            <a:pPr lvl="1"/>
            <a:r>
              <a:rPr lang="en-US" sz="2200" b="1" dirty="0">
                <a:solidFill>
                  <a:srgbClr val="FFC000"/>
                </a:solidFill>
                <a:latin typeface="Times New Roman" panose="02020603050405020304" pitchFamily="18" charset="0"/>
                <a:cs typeface="Times New Roman" panose="02020603050405020304" pitchFamily="18" charset="0"/>
              </a:rPr>
              <a:t>Sec. of War, William Belknap</a:t>
            </a:r>
            <a:r>
              <a:rPr lang="en-US" sz="2200" dirty="0">
                <a:latin typeface="Times New Roman" panose="02020603050405020304" pitchFamily="18" charset="0"/>
                <a:cs typeface="Times New Roman" panose="02020603050405020304" pitchFamily="18" charset="0"/>
              </a:rPr>
              <a:t> – graft: selling trinkets to Native Americans </a:t>
            </a:r>
            <a:endParaRPr lang="en-US" sz="2200" b="1" dirty="0">
              <a:solidFill>
                <a:srgbClr val="FFC000"/>
              </a:solidFill>
              <a:latin typeface="Times New Roman" panose="02020603050405020304" pitchFamily="18" charset="0"/>
              <a:cs typeface="Times New Roman" panose="02020603050405020304" pitchFamily="18" charset="0"/>
            </a:endParaRPr>
          </a:p>
        </p:txBody>
      </p:sp>
      <p:pic>
        <p:nvPicPr>
          <p:cNvPr id="5" name="Picture 4" descr="A group of people posing for the camera&#10;&#10;Description generated with very high confidence">
            <a:extLst>
              <a:ext uri="{FF2B5EF4-FFF2-40B4-BE49-F238E27FC236}">
                <a16:creationId xmlns:a16="http://schemas.microsoft.com/office/drawing/2014/main" id="{3A776C91-ED2A-4B45-97FB-3ED1F8446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428999"/>
            <a:ext cx="3688080" cy="3170667"/>
          </a:xfrm>
          <a:prstGeom prst="rect">
            <a:avLst/>
          </a:prstGeom>
          <a:ln>
            <a:solidFill>
              <a:srgbClr val="7030A0"/>
            </a:solidFill>
          </a:ln>
        </p:spPr>
      </p:pic>
    </p:spTree>
    <p:extLst>
      <p:ext uri="{BB962C8B-B14F-4D97-AF65-F5344CB8AC3E}">
        <p14:creationId xmlns:p14="http://schemas.microsoft.com/office/powerpoint/2010/main" val="1901792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8A43-6AE9-4406-98D8-DF2A51E72371}"/>
              </a:ext>
            </a:extLst>
          </p:cNvPr>
          <p:cNvSpPr>
            <a:spLocks noGrp="1"/>
          </p:cNvSpPr>
          <p:nvPr>
            <p:ph type="title"/>
          </p:nvPr>
        </p:nvSpPr>
        <p:spPr>
          <a:xfrm>
            <a:off x="381000" y="457201"/>
            <a:ext cx="7315200" cy="762000"/>
          </a:xfrm>
          <a:solidFill>
            <a:schemeClr val="tx1">
              <a:lumMod val="95000"/>
            </a:schemeClr>
          </a:solidFill>
          <a:ln>
            <a:solidFill>
              <a:schemeClr val="tx2"/>
            </a:solidFill>
          </a:ln>
        </p:spPr>
        <p:txBody>
          <a:bodyPr>
            <a:normAutofit fontScale="90000"/>
          </a:bodyPr>
          <a:lstStyle/>
          <a:p>
            <a:r>
              <a:rPr lang="en-US" dirty="0">
                <a:solidFill>
                  <a:srgbClr val="0070C0"/>
                </a:solidFill>
                <a:latin typeface="Broadway" panose="04040905080B02020502" pitchFamily="82" charset="0"/>
              </a:rPr>
              <a:t>Liberal Republican Reform</a:t>
            </a:r>
          </a:p>
        </p:txBody>
      </p:sp>
      <p:sp>
        <p:nvSpPr>
          <p:cNvPr id="3" name="Content Placeholder 2">
            <a:extLst>
              <a:ext uri="{FF2B5EF4-FFF2-40B4-BE49-F238E27FC236}">
                <a16:creationId xmlns:a16="http://schemas.microsoft.com/office/drawing/2014/main" id="{04FD9739-827F-4CA6-8ACF-199C1BE146D5}"/>
              </a:ext>
            </a:extLst>
          </p:cNvPr>
          <p:cNvSpPr>
            <a:spLocks noGrp="1"/>
          </p:cNvSpPr>
          <p:nvPr>
            <p:ph idx="1"/>
          </p:nvPr>
        </p:nvSpPr>
        <p:spPr>
          <a:xfrm>
            <a:off x="609600" y="1447801"/>
            <a:ext cx="7620000" cy="4861560"/>
          </a:xfrm>
        </p:spPr>
        <p:txBody>
          <a:bodyPr>
            <a:normAutofit/>
          </a:bodyPr>
          <a:lstStyle/>
          <a:p>
            <a:r>
              <a:rPr lang="en-US" sz="2400" b="1" dirty="0">
                <a:solidFill>
                  <a:srgbClr val="FFFF00"/>
                </a:solidFill>
                <a:latin typeface="Times New Roman" panose="02020603050405020304" pitchFamily="18" charset="0"/>
                <a:cs typeface="Times New Roman" panose="02020603050405020304" pitchFamily="18" charset="0"/>
              </a:rPr>
              <a:t>Election of 1872:</a:t>
            </a:r>
            <a:r>
              <a:rPr lang="en-US" sz="2400" dirty="0">
                <a:latin typeface="Times New Roman" panose="02020603050405020304" pitchFamily="18" charset="0"/>
                <a:cs typeface="Times New Roman" panose="02020603050405020304" pitchFamily="18" charset="0"/>
              </a:rPr>
              <a:t> Grant vs. Horace Greeley (Liberal Republicans)</a:t>
            </a:r>
          </a:p>
          <a:p>
            <a:pPr lvl="1"/>
            <a:r>
              <a:rPr lang="en-US" sz="2200" dirty="0">
                <a:latin typeface="Times New Roman" panose="02020603050405020304" pitchFamily="18" charset="0"/>
                <a:cs typeface="Times New Roman" panose="02020603050405020304" pitchFamily="18" charset="0"/>
              </a:rPr>
              <a:t>Liberal Republicans Reform Platform</a:t>
            </a:r>
          </a:p>
          <a:p>
            <a:pPr marL="502920" lvl="2" indent="0">
              <a:buNone/>
            </a:pPr>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Impact</a:t>
            </a:r>
          </a:p>
          <a:p>
            <a:pPr lvl="1"/>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Amnesty Act of 1872 </a:t>
            </a:r>
          </a:p>
          <a:p>
            <a:pPr marL="320040" lvl="1" indent="0">
              <a:buNone/>
            </a:pPr>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(Redeemers)</a:t>
            </a:r>
          </a:p>
          <a:p>
            <a:pPr lvl="1"/>
            <a:r>
              <a:rPr lang="en-US" sz="2200" dirty="0">
                <a:latin typeface="Times New Roman" panose="02020603050405020304" pitchFamily="18" charset="0"/>
                <a:cs typeface="Times New Roman" panose="02020603050405020304" pitchFamily="18" charset="0"/>
              </a:rPr>
              <a:t>Reduce tariff</a:t>
            </a:r>
          </a:p>
          <a:p>
            <a:pPr lvl="1"/>
            <a:endParaRPr lang="en-US" sz="2200" dirty="0">
              <a:latin typeface="Times New Roman" panose="02020603050405020304" pitchFamily="18" charset="0"/>
              <a:cs typeface="Times New Roman" panose="02020603050405020304" pitchFamily="18" charset="0"/>
            </a:endParaRPr>
          </a:p>
        </p:txBody>
      </p:sp>
      <p:pic>
        <p:nvPicPr>
          <p:cNvPr id="5" name="Picture 4" descr="A close up of a map&#10;&#10;Description generated with high confidence">
            <a:extLst>
              <a:ext uri="{FF2B5EF4-FFF2-40B4-BE49-F238E27FC236}">
                <a16:creationId xmlns:a16="http://schemas.microsoft.com/office/drawing/2014/main" id="{B145034D-1C01-4C28-9720-BE55A595A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298" y="3505200"/>
            <a:ext cx="4768850" cy="3092450"/>
          </a:xfrm>
          <a:prstGeom prst="rect">
            <a:avLst/>
          </a:prstGeom>
          <a:solidFill>
            <a:schemeClr val="tx2"/>
          </a:solidFill>
          <a:ln>
            <a:solidFill>
              <a:schemeClr val="tx2"/>
            </a:solidFill>
          </a:ln>
        </p:spPr>
      </p:pic>
      <p:sp>
        <p:nvSpPr>
          <p:cNvPr id="4" name="Rectangle 3">
            <a:extLst>
              <a:ext uri="{FF2B5EF4-FFF2-40B4-BE49-F238E27FC236}">
                <a16:creationId xmlns:a16="http://schemas.microsoft.com/office/drawing/2014/main" id="{ABD8D419-8C28-414C-B8A4-94C8D11B3F8F}"/>
              </a:ext>
            </a:extLst>
          </p:cNvPr>
          <p:cNvSpPr/>
          <p:nvPr/>
        </p:nvSpPr>
        <p:spPr>
          <a:xfrm>
            <a:off x="5638800" y="1904999"/>
            <a:ext cx="3146348" cy="57150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End Reconstruction </a:t>
            </a:r>
          </a:p>
        </p:txBody>
      </p:sp>
      <p:sp>
        <p:nvSpPr>
          <p:cNvPr id="6" name="Rectangle 5">
            <a:extLst>
              <a:ext uri="{FF2B5EF4-FFF2-40B4-BE49-F238E27FC236}">
                <a16:creationId xmlns:a16="http://schemas.microsoft.com/office/drawing/2014/main" id="{FC40674B-78B9-4AC1-BC76-A040257F2C0C}"/>
              </a:ext>
            </a:extLst>
          </p:cNvPr>
          <p:cNvSpPr/>
          <p:nvPr/>
        </p:nvSpPr>
        <p:spPr>
          <a:xfrm>
            <a:off x="5638800" y="2617531"/>
            <a:ext cx="3146348" cy="57150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Civil Service Reform</a:t>
            </a:r>
          </a:p>
        </p:txBody>
      </p:sp>
      <p:sp>
        <p:nvSpPr>
          <p:cNvPr id="7" name="Arrow: Right 6">
            <a:extLst>
              <a:ext uri="{FF2B5EF4-FFF2-40B4-BE49-F238E27FC236}">
                <a16:creationId xmlns:a16="http://schemas.microsoft.com/office/drawing/2014/main" id="{357B1517-21E4-45D5-B9E3-3FE44282DA29}"/>
              </a:ext>
            </a:extLst>
          </p:cNvPr>
          <p:cNvSpPr/>
          <p:nvPr/>
        </p:nvSpPr>
        <p:spPr>
          <a:xfrm rot="19923176">
            <a:off x="5234469" y="2095497"/>
            <a:ext cx="609600" cy="19050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DAE964CE-9588-4517-9BC8-E52721590A6F}"/>
              </a:ext>
            </a:extLst>
          </p:cNvPr>
          <p:cNvSpPr/>
          <p:nvPr/>
        </p:nvSpPr>
        <p:spPr>
          <a:xfrm rot="1682977">
            <a:off x="5173763" y="2750649"/>
            <a:ext cx="609600" cy="19050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206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484F-FD48-4ADE-BA73-C1D6B5DB5326}"/>
              </a:ext>
            </a:extLst>
          </p:cNvPr>
          <p:cNvSpPr>
            <a:spLocks noGrp="1"/>
          </p:cNvSpPr>
          <p:nvPr>
            <p:ph type="title"/>
          </p:nvPr>
        </p:nvSpPr>
        <p:spPr>
          <a:xfrm>
            <a:off x="381000" y="381001"/>
            <a:ext cx="7315200" cy="838200"/>
          </a:xfrm>
          <a:solidFill>
            <a:schemeClr val="tx1"/>
          </a:solidFill>
          <a:ln>
            <a:solidFill>
              <a:schemeClr val="tx2"/>
            </a:solidFill>
          </a:ln>
        </p:spPr>
        <p:txBody>
          <a:bodyPr/>
          <a:lstStyle/>
          <a:p>
            <a:r>
              <a:rPr lang="en-US" dirty="0">
                <a:solidFill>
                  <a:srgbClr val="00B0F0"/>
                </a:solidFill>
                <a:latin typeface="Broadway" panose="04040905080B02020502" pitchFamily="82" charset="0"/>
              </a:rPr>
              <a:t>The 14</a:t>
            </a:r>
            <a:r>
              <a:rPr lang="en-US" baseline="30000" dirty="0">
                <a:solidFill>
                  <a:srgbClr val="00B0F0"/>
                </a:solidFill>
                <a:latin typeface="Broadway" panose="04040905080B02020502" pitchFamily="82" charset="0"/>
              </a:rPr>
              <a:t>th</a:t>
            </a:r>
            <a:r>
              <a:rPr lang="en-US" dirty="0">
                <a:solidFill>
                  <a:srgbClr val="00B0F0"/>
                </a:solidFill>
                <a:latin typeface="Broadway" panose="04040905080B02020502" pitchFamily="82" charset="0"/>
              </a:rPr>
              <a:t> Says WHAT</a:t>
            </a:r>
          </a:p>
        </p:txBody>
      </p:sp>
      <p:sp>
        <p:nvSpPr>
          <p:cNvPr id="3" name="Content Placeholder 2">
            <a:extLst>
              <a:ext uri="{FF2B5EF4-FFF2-40B4-BE49-F238E27FC236}">
                <a16:creationId xmlns:a16="http://schemas.microsoft.com/office/drawing/2014/main" id="{7C99DCFC-0BDA-475F-87DE-4BA5C775519C}"/>
              </a:ext>
            </a:extLst>
          </p:cNvPr>
          <p:cNvSpPr>
            <a:spLocks noGrp="1"/>
          </p:cNvSpPr>
          <p:nvPr>
            <p:ph idx="1"/>
          </p:nvPr>
        </p:nvSpPr>
        <p:spPr>
          <a:xfrm>
            <a:off x="609600" y="1447800"/>
            <a:ext cx="7620000" cy="4861561"/>
          </a:xfrm>
        </p:spPr>
        <p:txBody>
          <a:bodyPr>
            <a:normAutofit/>
          </a:bodyPr>
          <a:lstStyle/>
          <a:p>
            <a:r>
              <a:rPr lang="en-US" sz="2400" dirty="0">
                <a:latin typeface="Times New Roman" panose="02020603050405020304" pitchFamily="18" charset="0"/>
                <a:cs typeface="Times New Roman" panose="02020603050405020304" pitchFamily="18" charset="0"/>
              </a:rPr>
              <a:t>Interpreting the 14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Amendment: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DEC4640-4BD3-42E5-9A6E-62E4314FE382}"/>
              </a:ext>
            </a:extLst>
          </p:cNvPr>
          <p:cNvSpPr/>
          <p:nvPr/>
        </p:nvSpPr>
        <p:spPr>
          <a:xfrm>
            <a:off x="533400" y="1979198"/>
            <a:ext cx="8458200" cy="114300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b="1" dirty="0">
                <a:solidFill>
                  <a:srgbClr val="002060"/>
                </a:solidFill>
                <a:latin typeface="Times New Roman" panose="02020603050405020304" pitchFamily="18" charset="0"/>
                <a:cs typeface="Times New Roman" panose="02020603050405020304" pitchFamily="18" charset="0"/>
              </a:rPr>
              <a:t>Slaughter House Cases 1873</a:t>
            </a:r>
            <a:r>
              <a:rPr lang="en-US" sz="2400" dirty="0">
                <a:solidFill>
                  <a:srgbClr val="002060"/>
                </a:solidFill>
                <a:latin typeface="Times New Roman" panose="02020603050405020304" pitchFamily="18" charset="0"/>
                <a:cs typeface="Times New Roman" panose="02020603050405020304" pitchFamily="18" charset="0"/>
              </a:rPr>
              <a:t>: upholds a monopoly on slaughterhouse cases stating the 13</a:t>
            </a:r>
            <a:r>
              <a:rPr lang="en-US" sz="2400" baseline="30000" dirty="0">
                <a:solidFill>
                  <a:srgbClr val="002060"/>
                </a:solidFill>
                <a:latin typeface="Times New Roman" panose="02020603050405020304" pitchFamily="18" charset="0"/>
                <a:cs typeface="Times New Roman" panose="02020603050405020304" pitchFamily="18" charset="0"/>
              </a:rPr>
              <a:t>th</a:t>
            </a:r>
            <a:r>
              <a:rPr lang="en-US" sz="2400" dirty="0">
                <a:solidFill>
                  <a:srgbClr val="002060"/>
                </a:solidFill>
                <a:latin typeface="Times New Roman" panose="02020603050405020304" pitchFamily="18" charset="0"/>
                <a:cs typeface="Times New Roman" panose="02020603050405020304" pitchFamily="18" charset="0"/>
              </a:rPr>
              <a:t> &amp; 14</a:t>
            </a:r>
            <a:r>
              <a:rPr lang="en-US" sz="2400" baseline="30000" dirty="0">
                <a:solidFill>
                  <a:srgbClr val="002060"/>
                </a:solidFill>
                <a:latin typeface="Times New Roman" panose="02020603050405020304" pitchFamily="18" charset="0"/>
                <a:cs typeface="Times New Roman" panose="02020603050405020304" pitchFamily="18" charset="0"/>
              </a:rPr>
              <a:t>th</a:t>
            </a:r>
            <a:r>
              <a:rPr lang="en-US" sz="2400" dirty="0">
                <a:solidFill>
                  <a:srgbClr val="002060"/>
                </a:solidFill>
                <a:latin typeface="Times New Roman" panose="02020603050405020304" pitchFamily="18" charset="0"/>
                <a:cs typeface="Times New Roman" panose="02020603050405020304" pitchFamily="18" charset="0"/>
              </a:rPr>
              <a:t> Amendment only applies freedmen rights </a:t>
            </a:r>
          </a:p>
        </p:txBody>
      </p:sp>
      <p:sp>
        <p:nvSpPr>
          <p:cNvPr id="6" name="Rectangle 5">
            <a:extLst>
              <a:ext uri="{FF2B5EF4-FFF2-40B4-BE49-F238E27FC236}">
                <a16:creationId xmlns:a16="http://schemas.microsoft.com/office/drawing/2014/main" id="{F90A443F-8765-44E9-80DF-B2092B3B822E}"/>
              </a:ext>
            </a:extLst>
          </p:cNvPr>
          <p:cNvSpPr/>
          <p:nvPr/>
        </p:nvSpPr>
        <p:spPr>
          <a:xfrm>
            <a:off x="514597" y="3307080"/>
            <a:ext cx="8458200" cy="96012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b="1" dirty="0">
                <a:solidFill>
                  <a:srgbClr val="002060"/>
                </a:solidFill>
                <a:latin typeface="Times New Roman" panose="02020603050405020304" pitchFamily="18" charset="0"/>
                <a:cs typeface="Times New Roman" panose="02020603050405020304" pitchFamily="18" charset="0"/>
              </a:rPr>
              <a:t>U.S. v. Cruikshank 1873</a:t>
            </a:r>
            <a:r>
              <a:rPr lang="en-US" sz="2400" dirty="0">
                <a:solidFill>
                  <a:srgbClr val="002060"/>
                </a:solidFill>
                <a:latin typeface="Times New Roman" panose="02020603050405020304" pitchFamily="18" charset="0"/>
                <a:cs typeface="Times New Roman" panose="02020603050405020304" pitchFamily="18" charset="0"/>
              </a:rPr>
              <a:t>: 14</a:t>
            </a:r>
            <a:r>
              <a:rPr lang="en-US" sz="2400" baseline="30000" dirty="0">
                <a:solidFill>
                  <a:srgbClr val="002060"/>
                </a:solidFill>
                <a:latin typeface="Times New Roman" panose="02020603050405020304" pitchFamily="18" charset="0"/>
                <a:cs typeface="Times New Roman" panose="02020603050405020304" pitchFamily="18" charset="0"/>
              </a:rPr>
              <a:t>th</a:t>
            </a:r>
            <a:r>
              <a:rPr lang="en-US" sz="2400" dirty="0">
                <a:solidFill>
                  <a:srgbClr val="002060"/>
                </a:solidFill>
                <a:latin typeface="Times New Roman" panose="02020603050405020304" pitchFamily="18" charset="0"/>
                <a:cs typeface="Times New Roman" panose="02020603050405020304" pitchFamily="18" charset="0"/>
              </a:rPr>
              <a:t> Amendments is meant to restrict federal actions &amp; doesn’t apply to the states </a:t>
            </a:r>
          </a:p>
        </p:txBody>
      </p:sp>
      <p:pic>
        <p:nvPicPr>
          <p:cNvPr id="5" name="Picture 4">
            <a:extLst>
              <a:ext uri="{FF2B5EF4-FFF2-40B4-BE49-F238E27FC236}">
                <a16:creationId xmlns:a16="http://schemas.microsoft.com/office/drawing/2014/main" id="{12255C53-84F5-47EC-A641-2C74D1430EC8}"/>
              </a:ext>
            </a:extLst>
          </p:cNvPr>
          <p:cNvPicPr>
            <a:picLocks noChangeAspect="1"/>
          </p:cNvPicPr>
          <p:nvPr/>
        </p:nvPicPr>
        <p:blipFill>
          <a:blip r:embed="rId2"/>
          <a:stretch>
            <a:fillRect/>
          </a:stretch>
        </p:blipFill>
        <p:spPr>
          <a:xfrm>
            <a:off x="6477000" y="3799979"/>
            <a:ext cx="2485901" cy="2800350"/>
          </a:xfrm>
          <a:prstGeom prst="rect">
            <a:avLst/>
          </a:prstGeom>
        </p:spPr>
      </p:pic>
      <p:sp>
        <p:nvSpPr>
          <p:cNvPr id="7" name="Rectangle 6">
            <a:extLst>
              <a:ext uri="{FF2B5EF4-FFF2-40B4-BE49-F238E27FC236}">
                <a16:creationId xmlns:a16="http://schemas.microsoft.com/office/drawing/2014/main" id="{0F20B35D-88FA-4CCB-BBEC-11F6BA85F341}"/>
              </a:ext>
            </a:extLst>
          </p:cNvPr>
          <p:cNvSpPr/>
          <p:nvPr/>
        </p:nvSpPr>
        <p:spPr>
          <a:xfrm>
            <a:off x="609600" y="4572001"/>
            <a:ext cx="5257800" cy="99060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New Roman" panose="02020603050405020304" pitchFamily="18" charset="0"/>
                <a:cs typeface="Times New Roman" panose="02020603050405020304" pitchFamily="18" charset="0"/>
              </a:rPr>
              <a:t>Citizens’ rights under control of the state governments </a:t>
            </a:r>
          </a:p>
        </p:txBody>
      </p:sp>
      <p:sp>
        <p:nvSpPr>
          <p:cNvPr id="8" name="Arrow: Down 7">
            <a:extLst>
              <a:ext uri="{FF2B5EF4-FFF2-40B4-BE49-F238E27FC236}">
                <a16:creationId xmlns:a16="http://schemas.microsoft.com/office/drawing/2014/main" id="{D4BA59FC-B773-4BAD-9934-A12339DFAFEA}"/>
              </a:ext>
            </a:extLst>
          </p:cNvPr>
          <p:cNvSpPr/>
          <p:nvPr/>
        </p:nvSpPr>
        <p:spPr>
          <a:xfrm>
            <a:off x="3505200" y="4147282"/>
            <a:ext cx="685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075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DDAD3-4F56-484B-A861-78188C16DA7D}"/>
              </a:ext>
            </a:extLst>
          </p:cNvPr>
          <p:cNvSpPr>
            <a:spLocks noGrp="1"/>
          </p:cNvSpPr>
          <p:nvPr>
            <p:ph type="title"/>
          </p:nvPr>
        </p:nvSpPr>
        <p:spPr>
          <a:xfrm>
            <a:off x="381000" y="548641"/>
            <a:ext cx="7315200" cy="822960"/>
          </a:xfrm>
          <a:solidFill>
            <a:schemeClr val="tx1">
              <a:lumMod val="95000"/>
            </a:schemeClr>
          </a:solidFill>
          <a:ln>
            <a:solidFill>
              <a:schemeClr val="tx2"/>
            </a:solidFill>
          </a:ln>
        </p:spPr>
        <p:txBody>
          <a:bodyPr>
            <a:normAutofit fontScale="90000"/>
          </a:bodyPr>
          <a:lstStyle/>
          <a:p>
            <a:r>
              <a:rPr lang="en-US" dirty="0">
                <a:solidFill>
                  <a:srgbClr val="0070C0"/>
                </a:solidFill>
                <a:latin typeface="Broadway" panose="04040905080B02020502" pitchFamily="82" charset="0"/>
              </a:rPr>
              <a:t>Pallid Politics = Inequality</a:t>
            </a:r>
          </a:p>
        </p:txBody>
      </p:sp>
      <p:pic>
        <p:nvPicPr>
          <p:cNvPr id="5" name="Content Placeholder 4" descr="A picture containing text, book, photo&#10;&#10;Description generated with very high confidence">
            <a:extLst>
              <a:ext uri="{FF2B5EF4-FFF2-40B4-BE49-F238E27FC236}">
                <a16:creationId xmlns:a16="http://schemas.microsoft.com/office/drawing/2014/main" id="{D2F6FD93-4506-49B5-9459-85E03DDBEA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00200"/>
            <a:ext cx="8153400" cy="3105150"/>
          </a:xfrm>
          <a:ln>
            <a:solidFill>
              <a:schemeClr val="accent4"/>
            </a:solidFill>
          </a:ln>
        </p:spPr>
      </p:pic>
      <p:sp>
        <p:nvSpPr>
          <p:cNvPr id="6" name="Rectangle 5">
            <a:extLst>
              <a:ext uri="{FF2B5EF4-FFF2-40B4-BE49-F238E27FC236}">
                <a16:creationId xmlns:a16="http://schemas.microsoft.com/office/drawing/2014/main" id="{53993451-0C1C-4332-9348-73332CA0A56D}"/>
              </a:ext>
            </a:extLst>
          </p:cNvPr>
          <p:cNvSpPr/>
          <p:nvPr/>
        </p:nvSpPr>
        <p:spPr>
          <a:xfrm>
            <a:off x="762000" y="5029200"/>
            <a:ext cx="8001000" cy="1447800"/>
          </a:xfrm>
          <a:prstGeom prst="rect">
            <a:avLst/>
          </a:prstGeom>
          <a:solidFill>
            <a:schemeClr val="tx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70C0"/>
                </a:solidFill>
                <a:latin typeface="Times New Roman" panose="02020603050405020304" pitchFamily="18" charset="0"/>
                <a:cs typeface="Times New Roman" panose="02020603050405020304" pitchFamily="18" charset="0"/>
              </a:rPr>
              <a:t>Election of 1876: R.B. Hayes vs. Samuel Tilden </a:t>
            </a:r>
            <a:r>
              <a:rPr lang="en-US" sz="2400" b="1" i="1" dirty="0">
                <a:solidFill>
                  <a:srgbClr val="0070C0"/>
                </a:solidFill>
                <a:latin typeface="Times New Roman" panose="02020603050405020304" pitchFamily="18" charset="0"/>
                <a:cs typeface="Times New Roman" panose="02020603050405020304" pitchFamily="18" charset="0"/>
              </a:rPr>
              <a:t>(Electoral Tie)</a:t>
            </a:r>
          </a:p>
          <a:p>
            <a:r>
              <a:rPr lang="en-US" sz="2400" b="1" u="sng" dirty="0">
                <a:solidFill>
                  <a:schemeClr val="accent4"/>
                </a:solidFill>
                <a:latin typeface="Times New Roman" panose="02020603050405020304" pitchFamily="18" charset="0"/>
                <a:cs typeface="Times New Roman" panose="02020603050405020304" pitchFamily="18" charset="0"/>
              </a:rPr>
              <a:t>Compromise of 1877</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End of Reconstruction &amp; Redeemers </a:t>
            </a:r>
            <a:r>
              <a:rPr lang="en-US" sz="2400" b="1" dirty="0">
                <a:solidFill>
                  <a:srgbClr val="0070C0"/>
                </a:solidFill>
                <a:latin typeface="Times New Roman" panose="02020603050405020304" pitchFamily="18" charset="0"/>
                <a:cs typeface="Times New Roman" panose="02020603050405020304" pitchFamily="18" charset="0"/>
              </a:rPr>
              <a:t>(Solid South – Democrats)</a:t>
            </a:r>
          </a:p>
        </p:txBody>
      </p:sp>
    </p:spTree>
    <p:extLst>
      <p:ext uri="{BB962C8B-B14F-4D97-AF65-F5344CB8AC3E}">
        <p14:creationId xmlns:p14="http://schemas.microsoft.com/office/powerpoint/2010/main" val="3282600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315200" cy="620697"/>
          </a:xfrm>
          <a:solidFill>
            <a:schemeClr val="tx1">
              <a:lumMod val="95000"/>
            </a:schemeClr>
          </a:solidFill>
          <a:ln>
            <a:solidFill>
              <a:schemeClr val="tx2"/>
            </a:solidFill>
          </a:ln>
        </p:spPr>
        <p:txBody>
          <a:bodyPr>
            <a:normAutofit/>
          </a:bodyPr>
          <a:lstStyle/>
          <a:p>
            <a:r>
              <a:rPr lang="en-US" sz="3200" dirty="0">
                <a:solidFill>
                  <a:srgbClr val="0070C0"/>
                </a:solidFill>
                <a:latin typeface="Broadway" panose="04040905080B02020502" pitchFamily="82" charset="0"/>
              </a:rPr>
              <a:t>Jim Crow &amp; Segregation</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820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961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1"/>
            <a:ext cx="7315200" cy="762000"/>
          </a:xfrm>
          <a:solidFill>
            <a:schemeClr val="tx1">
              <a:lumMod val="95000"/>
            </a:schemeClr>
          </a:solidFill>
          <a:ln>
            <a:solidFill>
              <a:schemeClr val="tx2"/>
            </a:solidFill>
          </a:ln>
        </p:spPr>
        <p:txBody>
          <a:bodyPr/>
          <a:lstStyle/>
          <a:p>
            <a:r>
              <a:rPr lang="en-US" dirty="0">
                <a:latin typeface="Arial Black" panose="020B0A04020102020204" pitchFamily="34" charset="0"/>
              </a:rPr>
              <a:t>Under the Thumb</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71600"/>
            <a:ext cx="5410200" cy="4724400"/>
          </a:xfrm>
          <a:ln>
            <a:solidFill>
              <a:srgbClr val="7030A0"/>
            </a:solidFill>
          </a:ln>
        </p:spPr>
      </p:pic>
      <p:sp>
        <p:nvSpPr>
          <p:cNvPr id="5" name="Rectangle 4"/>
          <p:cNvSpPr/>
          <p:nvPr/>
        </p:nvSpPr>
        <p:spPr>
          <a:xfrm>
            <a:off x="4495800" y="1905000"/>
            <a:ext cx="4419600" cy="1219200"/>
          </a:xfrm>
          <a:prstGeom prst="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latin typeface="Times New Roman" panose="02020603050405020304" pitchFamily="18" charset="0"/>
                <a:cs typeface="Times New Roman" panose="02020603050405020304" pitchFamily="18" charset="0"/>
              </a:rPr>
              <a:t>Use HIPP to analyze how American’s viewed politics during the Gilded Age (Focus on POV)</a:t>
            </a:r>
          </a:p>
        </p:txBody>
      </p:sp>
      <p:sp>
        <p:nvSpPr>
          <p:cNvPr id="6" name="Rectangle 5"/>
          <p:cNvSpPr/>
          <p:nvPr/>
        </p:nvSpPr>
        <p:spPr>
          <a:xfrm>
            <a:off x="1219200" y="6096000"/>
            <a:ext cx="5943600" cy="533400"/>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70C0"/>
                </a:solidFill>
                <a:latin typeface="Times New Roman" panose="02020603050405020304" pitchFamily="18" charset="0"/>
                <a:cs typeface="Times New Roman" panose="02020603050405020304" pitchFamily="18" charset="0"/>
              </a:rPr>
              <a:t>“Under the Thumb” The Boss. “Well, what are you going to do about it”, Thomas Nast</a:t>
            </a:r>
          </a:p>
        </p:txBody>
      </p:sp>
    </p:spTree>
    <p:extLst>
      <p:ext uri="{BB962C8B-B14F-4D97-AF65-F5344CB8AC3E}">
        <p14:creationId xmlns:p14="http://schemas.microsoft.com/office/powerpoint/2010/main" val="1283205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7315200" cy="8382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cs typeface="Times New Roman" panose="02020603050405020304" pitchFamily="18" charset="0"/>
              </a:rPr>
              <a:t>Jim Crow &amp; Segregation</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3169860"/>
            <a:ext cx="6146257" cy="348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1394766"/>
            <a:ext cx="7772400" cy="1692771"/>
          </a:xfrm>
          <a:prstGeom prst="rect">
            <a:avLst/>
          </a:prstGeom>
          <a:solidFill>
            <a:schemeClr val="tx1">
              <a:lumMod val="95000"/>
            </a:schemeClr>
          </a:solidFill>
          <a:ln>
            <a:solidFill>
              <a:schemeClr val="accent4"/>
            </a:solidFill>
          </a:ln>
        </p:spPr>
        <p:txBody>
          <a:bodyPr wrap="square" rtlCol="0">
            <a:spAutoFit/>
          </a:bodyPr>
          <a:lstStyle/>
          <a:p>
            <a:pPr marL="285750" indent="-285750">
              <a:buFont typeface="Arial" panose="020B0604020202020204" pitchFamily="34" charset="0"/>
              <a:buChar char="•"/>
            </a:pPr>
            <a:r>
              <a:rPr lang="en-US" sz="2400" dirty="0">
                <a:solidFill>
                  <a:schemeClr val="accent4"/>
                </a:solidFill>
                <a:latin typeface="Times New Roman" panose="02020603050405020304" pitchFamily="18" charset="0"/>
                <a:cs typeface="Times New Roman" panose="02020603050405020304" pitchFamily="18" charset="0"/>
              </a:rPr>
              <a:t>Jim Crow  	</a:t>
            </a:r>
            <a:r>
              <a:rPr lang="en-US" sz="2400" i="1" dirty="0">
                <a:solidFill>
                  <a:schemeClr val="accent4"/>
                </a:solidFill>
                <a:latin typeface="Times New Roman" panose="02020603050405020304" pitchFamily="18" charset="0"/>
                <a:cs typeface="Times New Roman" panose="02020603050405020304" pitchFamily="18" charset="0"/>
              </a:rPr>
              <a:t>Plessy v. Ferguson </a:t>
            </a:r>
            <a:r>
              <a:rPr lang="en-US" sz="2400" dirty="0">
                <a:solidFill>
                  <a:schemeClr val="accent4"/>
                </a:solidFill>
                <a:latin typeface="Times New Roman" panose="02020603050405020304" pitchFamily="18" charset="0"/>
                <a:cs typeface="Times New Roman" panose="02020603050405020304" pitchFamily="18" charset="0"/>
              </a:rPr>
              <a:t>(1896)</a:t>
            </a:r>
            <a:endParaRPr lang="en-US" sz="2400" b="1" dirty="0">
              <a:solidFill>
                <a:schemeClr val="accent4"/>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solidFill>
                  <a:schemeClr val="accent2"/>
                </a:solidFill>
                <a:latin typeface="Times New Roman" panose="02020603050405020304" pitchFamily="18" charset="0"/>
                <a:cs typeface="Times New Roman" panose="02020603050405020304" pitchFamily="18" charset="0"/>
              </a:rPr>
              <a:t>Poll Tax</a:t>
            </a:r>
            <a:r>
              <a:rPr lang="en-US" sz="2000" dirty="0">
                <a:latin typeface="Times New Roman" panose="02020603050405020304" pitchFamily="18" charset="0"/>
                <a:cs typeface="Times New Roman" panose="02020603050405020304" pitchFamily="18" charset="0"/>
              </a:rPr>
              <a:t>			</a:t>
            </a:r>
            <a:r>
              <a:rPr lang="en-US" sz="2000" b="1" dirty="0">
                <a:solidFill>
                  <a:schemeClr val="accent4"/>
                </a:solidFill>
                <a:latin typeface="Times New Roman" panose="02020603050405020304" pitchFamily="18" charset="0"/>
                <a:cs typeface="Times New Roman" panose="02020603050405020304" pitchFamily="18" charset="0"/>
              </a:rPr>
              <a:t>effects</a:t>
            </a:r>
          </a:p>
          <a:p>
            <a:pPr marL="285750" indent="-285750">
              <a:buFont typeface="Arial" panose="020B0604020202020204" pitchFamily="34" charset="0"/>
              <a:buChar char="•"/>
            </a:pPr>
            <a:r>
              <a:rPr lang="en-US" sz="2000" dirty="0">
                <a:solidFill>
                  <a:schemeClr val="accent2"/>
                </a:solidFill>
                <a:latin typeface="Times New Roman" panose="02020603050405020304" pitchFamily="18" charset="0"/>
                <a:cs typeface="Times New Roman" panose="02020603050405020304" pitchFamily="18" charset="0"/>
              </a:rPr>
              <a:t>“literacy” test</a:t>
            </a:r>
            <a:r>
              <a:rPr lang="en-US" sz="2000" dirty="0">
                <a:latin typeface="Times New Roman" panose="02020603050405020304" pitchFamily="18" charset="0"/>
                <a:cs typeface="Times New Roman" panose="02020603050405020304" pitchFamily="18" charset="0"/>
              </a:rPr>
              <a:t>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a:solidFill>
                  <a:schemeClr val="accent4"/>
                </a:solidFill>
                <a:latin typeface="Times New Roman" panose="02020603050405020304" pitchFamily="18" charset="0"/>
                <a:cs typeface="Times New Roman" panose="02020603050405020304" pitchFamily="18" charset="0"/>
              </a:rPr>
              <a:t>lynching (</a:t>
            </a:r>
            <a:r>
              <a:rPr lang="en-US" sz="2000" i="1" dirty="0">
                <a:solidFill>
                  <a:schemeClr val="accent4"/>
                </a:solidFill>
                <a:latin typeface="Times New Roman" panose="02020603050405020304" pitchFamily="18" charset="0"/>
                <a:cs typeface="Times New Roman" panose="02020603050405020304" pitchFamily="18" charset="0"/>
              </a:rPr>
              <a:t>Ida B. Wells</a:t>
            </a:r>
            <a:r>
              <a:rPr lang="en-US" sz="2000" dirty="0">
                <a:solidFill>
                  <a:schemeClr val="accent4"/>
                </a:solidFill>
                <a:latin typeface="Times New Roman" panose="02020603050405020304" pitchFamily="18" charset="0"/>
                <a:cs typeface="Times New Roman" panose="02020603050405020304" pitchFamily="18" charset="0"/>
              </a:rPr>
              <a:t>) - reformer</a:t>
            </a:r>
          </a:p>
          <a:p>
            <a:pPr marL="285750" indent="-285750">
              <a:buFont typeface="Arial" panose="020B0604020202020204" pitchFamily="34" charset="0"/>
              <a:buChar char="•"/>
            </a:pPr>
            <a:r>
              <a:rPr lang="en-US" sz="2000" dirty="0">
                <a:solidFill>
                  <a:schemeClr val="accent2"/>
                </a:solidFill>
                <a:latin typeface="Times New Roman" panose="02020603050405020304" pitchFamily="18" charset="0"/>
                <a:cs typeface="Times New Roman" panose="02020603050405020304" pitchFamily="18" charset="0"/>
              </a:rPr>
              <a:t>grandfather laws</a:t>
            </a:r>
          </a:p>
          <a:p>
            <a:pPr marL="285750" indent="-285750">
              <a:buFont typeface="Arial" panose="020B0604020202020204" pitchFamily="34" charset="0"/>
              <a:buChar char="•"/>
            </a:pPr>
            <a:r>
              <a:rPr lang="en-US" sz="2000" dirty="0">
                <a:solidFill>
                  <a:schemeClr val="accent2"/>
                </a:solidFill>
                <a:latin typeface="Times New Roman" panose="02020603050405020304" pitchFamily="18" charset="0"/>
                <a:cs typeface="Times New Roman" panose="02020603050405020304" pitchFamily="18" charset="0"/>
              </a:rPr>
              <a:t>Growth of Sharecropping</a:t>
            </a:r>
          </a:p>
        </p:txBody>
      </p:sp>
      <p:sp>
        <p:nvSpPr>
          <p:cNvPr id="3" name="Arrow: Right 2">
            <a:extLst>
              <a:ext uri="{FF2B5EF4-FFF2-40B4-BE49-F238E27FC236}">
                <a16:creationId xmlns:a16="http://schemas.microsoft.com/office/drawing/2014/main" id="{DAA19F5F-B0D5-44AE-B5C8-B94A70B2CAD6}"/>
              </a:ext>
            </a:extLst>
          </p:cNvPr>
          <p:cNvSpPr/>
          <p:nvPr/>
        </p:nvSpPr>
        <p:spPr>
          <a:xfrm>
            <a:off x="2209800" y="1524000"/>
            <a:ext cx="228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861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7315200" cy="304799"/>
          </a:xfrm>
        </p:spPr>
        <p:txBody>
          <a:bodyPr>
            <a:normAutofit fontScale="90000"/>
          </a:bodyPr>
          <a:lstStyle/>
          <a:p>
            <a:r>
              <a:rPr lang="en-US" dirty="0">
                <a:latin typeface="Baskerville Old Face" panose="02020602080505020303" pitchFamily="18" charset="0"/>
              </a:rPr>
              <a:t>Today’s Focus</a:t>
            </a:r>
          </a:p>
        </p:txBody>
      </p:sp>
      <p:sp>
        <p:nvSpPr>
          <p:cNvPr id="3" name="Content Placeholder 2"/>
          <p:cNvSpPr>
            <a:spLocks noGrp="1"/>
          </p:cNvSpPr>
          <p:nvPr>
            <p:ph idx="1"/>
          </p:nvPr>
        </p:nvSpPr>
        <p:spPr>
          <a:xfrm>
            <a:off x="533400" y="1066801"/>
            <a:ext cx="7696200" cy="5242560"/>
          </a:xfrm>
        </p:spPr>
        <p:txBody>
          <a:bodyPr/>
          <a:lstStyle/>
          <a:p>
            <a:endParaRPr lang="en-US"/>
          </a:p>
        </p:txBody>
      </p:sp>
      <p:sp>
        <p:nvSpPr>
          <p:cNvPr id="4" name="Rectangle 3"/>
          <p:cNvSpPr/>
          <p:nvPr/>
        </p:nvSpPr>
        <p:spPr>
          <a:xfrm>
            <a:off x="304800" y="1066800"/>
            <a:ext cx="8458200" cy="5257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066800"/>
            <a:ext cx="8458200" cy="4462760"/>
          </a:xfrm>
          <a:prstGeom prst="rect">
            <a:avLst/>
          </a:prstGeom>
          <a:no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Period 6: 1865 – 1898</a:t>
            </a:r>
            <a:r>
              <a:rPr lang="en-US" sz="1200" dirty="0">
                <a:solidFill>
                  <a:schemeClr val="bg1"/>
                </a:solidFill>
                <a:latin typeface="Times New Roman" panose="02020603050405020304" pitchFamily="18" charset="0"/>
                <a:cs typeface="Times New Roman" panose="02020603050405020304" pitchFamily="18" charset="0"/>
              </a:rPr>
              <a:t> </a:t>
            </a:r>
            <a:r>
              <a:rPr lang="en-US" sz="1200" b="1"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The transformation of the United States from an agricultural to an increasingly industrialized and urbanized society brought about significant economic, political, diplomatic, social, environmental, and cultural changes.</a:t>
            </a:r>
          </a:p>
          <a:p>
            <a:endParaRPr lang="en-US" sz="800" dirty="0"/>
          </a:p>
          <a:p>
            <a:r>
              <a:rPr lang="en-US" b="1" i="1" dirty="0">
                <a:solidFill>
                  <a:schemeClr val="accent5"/>
                </a:solidFill>
                <a:latin typeface="Times New Roman" panose="02020603050405020304" pitchFamily="18" charset="0"/>
                <a:cs typeface="Times New Roman" panose="02020603050405020304" pitchFamily="18" charset="0"/>
              </a:rPr>
              <a:t>Essential Question: </a:t>
            </a:r>
            <a:r>
              <a:rPr lang="en-US" dirty="0">
                <a:solidFill>
                  <a:schemeClr val="bg1"/>
                </a:solidFill>
                <a:latin typeface="Times New Roman" panose="02020603050405020304" pitchFamily="18" charset="0"/>
                <a:cs typeface="Times New Roman" panose="02020603050405020304" pitchFamily="18" charset="0"/>
              </a:rPr>
              <a:t>How did rapid mechanization in industrial and agriculture American society transform the United States and bring it into the modern age?</a:t>
            </a:r>
          </a:p>
          <a:p>
            <a:r>
              <a:rPr lang="en-US" b="1" i="1" dirty="0">
                <a:solidFill>
                  <a:schemeClr val="accent5"/>
                </a:solidFill>
                <a:latin typeface="Times New Roman" panose="02020603050405020304" pitchFamily="18" charset="0"/>
                <a:cs typeface="Times New Roman" panose="02020603050405020304" pitchFamily="18" charset="0"/>
              </a:rPr>
              <a:t>Students can:</a:t>
            </a:r>
            <a:endParaRPr lang="en-US" dirty="0">
              <a:solidFill>
                <a:schemeClr val="accent5"/>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Discern how industrialization change Americans’ lives during the Gilded Age</a:t>
            </a: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Evaluate how and why did Americans struggle over the power and purpose of government </a:t>
            </a:r>
          </a:p>
          <a:p>
            <a:endParaRPr lang="en-US" sz="600" b="1" i="1" dirty="0">
              <a:solidFill>
                <a:schemeClr val="accent5"/>
              </a:solidFill>
              <a:latin typeface="Times New Roman" panose="02020603050405020304" pitchFamily="18" charset="0"/>
              <a:cs typeface="Times New Roman" panose="02020603050405020304" pitchFamily="18" charset="0"/>
            </a:endParaRPr>
          </a:p>
          <a:p>
            <a:r>
              <a:rPr lang="en-US" b="1" i="1" dirty="0">
                <a:solidFill>
                  <a:schemeClr val="accent5"/>
                </a:solidFill>
                <a:latin typeface="Times New Roman" panose="02020603050405020304" pitchFamily="18" charset="0"/>
                <a:cs typeface="Times New Roman" panose="02020603050405020304" pitchFamily="18" charset="0"/>
              </a:rPr>
              <a:t>Agenda:</a:t>
            </a:r>
          </a:p>
          <a:p>
            <a:pPr marL="285750" indent="-285750">
              <a:buFont typeface="Arial" panose="020B0604020202020204" pitchFamily="34" charset="0"/>
              <a:buChar char="•"/>
            </a:pPr>
            <a:r>
              <a:rPr lang="en-US" b="1" i="1" dirty="0">
                <a:solidFill>
                  <a:schemeClr val="accent5"/>
                </a:solidFill>
                <a:latin typeface="Times New Roman" panose="02020603050405020304" pitchFamily="18" charset="0"/>
                <a:cs typeface="Times New Roman" panose="02020603050405020304" pitchFamily="18" charset="0"/>
              </a:rPr>
              <a:t>The Gilded Age Concept</a:t>
            </a:r>
          </a:p>
          <a:p>
            <a:pPr marL="285750" indent="-285750">
              <a:buFont typeface="Arial" panose="020B0604020202020204" pitchFamily="34" charset="0"/>
              <a:buChar char="•"/>
            </a:pPr>
            <a:r>
              <a:rPr lang="en-US" b="1" i="1" dirty="0">
                <a:solidFill>
                  <a:schemeClr val="accent5"/>
                </a:solidFill>
                <a:latin typeface="Times New Roman" panose="02020603050405020304" pitchFamily="18" charset="0"/>
                <a:cs typeface="Times New Roman" panose="02020603050405020304" pitchFamily="18" charset="0"/>
              </a:rPr>
              <a:t>Democracy in Crisis</a:t>
            </a:r>
          </a:p>
          <a:p>
            <a:pPr marL="285750" indent="-285750">
              <a:buFont typeface="Arial" panose="020B0604020202020204" pitchFamily="34" charset="0"/>
              <a:buChar char="•"/>
            </a:pPr>
            <a:r>
              <a:rPr lang="en-US" b="1" i="1" dirty="0">
                <a:solidFill>
                  <a:schemeClr val="accent5"/>
                </a:solidFill>
                <a:latin typeface="Times New Roman" panose="02020603050405020304" pitchFamily="18" charset="0"/>
                <a:cs typeface="Times New Roman" panose="02020603050405020304" pitchFamily="18" charset="0"/>
              </a:rPr>
              <a:t>Debating the concept of Laissez Faire</a:t>
            </a:r>
          </a:p>
          <a:p>
            <a:endParaRPr lang="en-US" sz="600" b="1" dirty="0">
              <a:solidFill>
                <a:schemeClr val="accent5"/>
              </a:solidFill>
              <a:latin typeface="Times New Roman" panose="02020603050405020304" pitchFamily="18" charset="0"/>
              <a:cs typeface="Times New Roman" panose="02020603050405020304" pitchFamily="18" charset="0"/>
            </a:endParaRPr>
          </a:p>
          <a:p>
            <a:r>
              <a:rPr lang="en-US" sz="2400" b="1" dirty="0">
                <a:solidFill>
                  <a:schemeClr val="accent5"/>
                </a:solidFill>
                <a:latin typeface="Times New Roman" panose="02020603050405020304" pitchFamily="18" charset="0"/>
                <a:cs typeface="Times New Roman" panose="02020603050405020304" pitchFamily="18" charset="0"/>
              </a:rPr>
              <a:t>Homework:</a:t>
            </a:r>
            <a:r>
              <a:rPr lang="en-US" sz="2400" b="1" dirty="0">
                <a:solidFill>
                  <a:srgbClr val="F56F0B"/>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b="1" dirty="0">
                <a:solidFill>
                  <a:schemeClr val="tx2"/>
                </a:solidFill>
                <a:latin typeface="Times New Roman" panose="02020603050405020304" pitchFamily="18" charset="0"/>
                <a:cs typeface="Times New Roman" panose="02020603050405020304" pitchFamily="18" charset="0"/>
              </a:rPr>
              <a:t>Debating Laissez Faire </a:t>
            </a:r>
          </a:p>
          <a:p>
            <a:pPr marL="285750" indent="-285750">
              <a:buFont typeface="Arial" panose="020B0604020202020204" pitchFamily="34" charset="0"/>
              <a:buChar char="•"/>
            </a:pPr>
            <a:r>
              <a:rPr lang="en-US" b="1" dirty="0">
                <a:solidFill>
                  <a:schemeClr val="tx2"/>
                </a:solidFill>
                <a:latin typeface="Times New Roman" panose="02020603050405020304" pitchFamily="18" charset="0"/>
                <a:cs typeface="Times New Roman" panose="02020603050405020304" pitchFamily="18" charset="0"/>
              </a:rPr>
              <a:t>CRE 1/24/18 (Unit IV and Unit V)</a:t>
            </a:r>
          </a:p>
        </p:txBody>
      </p:sp>
    </p:spTree>
    <p:extLst>
      <p:ext uri="{BB962C8B-B14F-4D97-AF65-F5344CB8AC3E}">
        <p14:creationId xmlns:p14="http://schemas.microsoft.com/office/powerpoint/2010/main" val="11694270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The Gilded Age</a:t>
            </a:r>
          </a:p>
        </p:txBody>
      </p:sp>
      <p:sp>
        <p:nvSpPr>
          <p:cNvPr id="3" name="Content Placeholder 2"/>
          <p:cNvSpPr>
            <a:spLocks noGrp="1"/>
          </p:cNvSpPr>
          <p:nvPr>
            <p:ph idx="1"/>
          </p:nvPr>
        </p:nvSpPr>
        <p:spPr>
          <a:xfrm>
            <a:off x="533400" y="1447801"/>
            <a:ext cx="7696200" cy="4861560"/>
          </a:xfrm>
        </p:spPr>
        <p:txBody>
          <a:bodyPr/>
          <a:lstStyle/>
          <a:p>
            <a:r>
              <a:rPr lang="en-US" dirty="0">
                <a:latin typeface="Times New Roman" panose="02020603050405020304" pitchFamily="18" charset="0"/>
                <a:cs typeface="Times New Roman" panose="02020603050405020304" pitchFamily="18" charset="0"/>
              </a:rPr>
              <a:t>Mark Twain satirized the time period of </a:t>
            </a:r>
            <a:r>
              <a:rPr lang="en-US" b="1" dirty="0">
                <a:solidFill>
                  <a:schemeClr val="tx2"/>
                </a:solidFill>
                <a:latin typeface="Times New Roman" panose="02020603050405020304" pitchFamily="18" charset="0"/>
                <a:cs typeface="Times New Roman" panose="02020603050405020304" pitchFamily="18" charset="0"/>
              </a:rPr>
              <a:t>1866 to 1898 as an era covered in a thin layer of gold, but barely scratch the surface and you would fine darkness</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“No country can be well governed unless its citizens as a body keep religiously before their minds that they are the guardians of the law, and that the law officers are only the machinery for its execution, nothing more.”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Mark Twain, The Gilded Age, A Tale of Today, 1873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3013" y="4191000"/>
            <a:ext cx="2133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95800" y="4267200"/>
            <a:ext cx="4495800" cy="2346961"/>
          </a:xfrm>
          <a:prstGeom prst="rect">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Mark Twain called the period from 1865 to 1900 the Gilded Age, but is an accurate reflection of this era?</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5 ways it is </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5 ways it is not </a:t>
            </a:r>
          </a:p>
        </p:txBody>
      </p:sp>
    </p:spTree>
    <p:extLst>
      <p:ext uri="{BB962C8B-B14F-4D97-AF65-F5344CB8AC3E}">
        <p14:creationId xmlns:p14="http://schemas.microsoft.com/office/powerpoint/2010/main" val="26178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1"/>
            <a:ext cx="7315200" cy="762000"/>
          </a:xfrm>
          <a:solidFill>
            <a:schemeClr val="tx1">
              <a:lumMod val="95000"/>
            </a:schemeClr>
          </a:solidFill>
          <a:ln>
            <a:solidFill>
              <a:schemeClr val="tx2"/>
            </a:solidFill>
          </a:ln>
        </p:spPr>
        <p:txBody>
          <a:bodyPr>
            <a:normAutofit fontScale="90000"/>
          </a:bodyPr>
          <a:lstStyle/>
          <a:p>
            <a:r>
              <a:rPr lang="en-US" sz="3600" dirty="0">
                <a:solidFill>
                  <a:srgbClr val="00B0F0"/>
                </a:solidFill>
                <a:latin typeface="Broadway" panose="04040905080B02020502" pitchFamily="82" charset="0"/>
              </a:rPr>
              <a:t>A Reflection on the Gilded Age</a:t>
            </a:r>
          </a:p>
        </p:txBody>
      </p:sp>
      <p:sp>
        <p:nvSpPr>
          <p:cNvPr id="3" name="Content Placeholder 2"/>
          <p:cNvSpPr>
            <a:spLocks noGrp="1"/>
          </p:cNvSpPr>
          <p:nvPr>
            <p:ph idx="1"/>
          </p:nvPr>
        </p:nvSpPr>
        <p:spPr>
          <a:xfrm>
            <a:off x="533400" y="1676401"/>
            <a:ext cx="7696200" cy="4632960"/>
          </a:xfrm>
          <a:solidFill>
            <a:schemeClr val="bg1"/>
          </a:solidFill>
          <a:ln>
            <a:solidFill>
              <a:schemeClr val="accent5"/>
            </a:solidFill>
          </a:ln>
        </p:spPr>
        <p:txBody>
          <a:bodyPr>
            <a:normAutofit lnSpcReduction="10000"/>
          </a:bodyPr>
          <a:lstStyle/>
          <a:p>
            <a:r>
              <a:rPr lang="en-US" sz="2400" dirty="0">
                <a:solidFill>
                  <a:schemeClr val="tx2"/>
                </a:solidFill>
                <a:latin typeface="Times New Roman" panose="02020603050405020304" pitchFamily="18" charset="0"/>
                <a:cs typeface="Times New Roman" panose="02020603050405020304" pitchFamily="18" charset="0"/>
              </a:rPr>
              <a:t>Build a defense – develop a one paragraph defense of your assign bases</a:t>
            </a:r>
          </a:p>
          <a:p>
            <a:r>
              <a:rPr lang="en-US" sz="2400" dirty="0">
                <a:solidFill>
                  <a:schemeClr val="tx2"/>
                </a:solidFill>
                <a:latin typeface="Times New Roman" panose="02020603050405020304" pitchFamily="18" charset="0"/>
                <a:cs typeface="Times New Roman" panose="02020603050405020304" pitchFamily="18" charset="0"/>
              </a:rPr>
              <a:t>Topic sentences</a:t>
            </a:r>
          </a:p>
          <a:p>
            <a:pPr lvl="2"/>
            <a:r>
              <a:rPr lang="en-US" sz="2000" dirty="0">
                <a:latin typeface="Times New Roman" panose="02020603050405020304" pitchFamily="18" charset="0"/>
                <a:cs typeface="Times New Roman" panose="02020603050405020304" pitchFamily="18" charset="0"/>
              </a:rPr>
              <a:t>Gilded Age led to greater inequality in America </a:t>
            </a:r>
          </a:p>
          <a:p>
            <a:pPr lvl="2"/>
            <a:r>
              <a:rPr lang="en-US" sz="2000" dirty="0">
                <a:latin typeface="Times New Roman" panose="02020603050405020304" pitchFamily="18" charset="0"/>
                <a:cs typeface="Times New Roman" panose="02020603050405020304" pitchFamily="18" charset="0"/>
              </a:rPr>
              <a:t>Democracy in crisis is a misnomer (false point of view) during the Gilded Age </a:t>
            </a:r>
          </a:p>
          <a:p>
            <a:pPr lvl="2"/>
            <a:r>
              <a:rPr lang="en-US" sz="2000" dirty="0">
                <a:latin typeface="Times New Roman" panose="02020603050405020304" pitchFamily="18" charset="0"/>
                <a:cs typeface="Times New Roman" panose="02020603050405020304" pitchFamily="18" charset="0"/>
              </a:rPr>
              <a:t>Gilded Age demonstrated an overall lack of executive leadership in America</a:t>
            </a:r>
          </a:p>
          <a:p>
            <a:pPr lvl="2"/>
            <a:r>
              <a:rPr lang="en-US" sz="2000" dirty="0">
                <a:latin typeface="Times New Roman" panose="02020603050405020304" pitchFamily="18" charset="0"/>
                <a:cs typeface="Times New Roman" panose="02020603050405020304" pitchFamily="18" charset="0"/>
              </a:rPr>
              <a:t>The Era of Good Stealing was an accurate reflection of America during the Gilded Age</a:t>
            </a:r>
          </a:p>
          <a:p>
            <a:pPr lvl="2"/>
            <a:r>
              <a:rPr lang="en-US" sz="2000" dirty="0">
                <a:latin typeface="Times New Roman" panose="02020603050405020304" pitchFamily="18" charset="0"/>
                <a:cs typeface="Times New Roman" panose="02020603050405020304" pitchFamily="18" charset="0"/>
              </a:rPr>
              <a:t>Industrialist controlled American politics during the Gilded Age </a:t>
            </a:r>
          </a:p>
          <a:p>
            <a:pPr lvl="2"/>
            <a:r>
              <a:rPr lang="en-US" sz="2000" dirty="0">
                <a:latin typeface="Times New Roman" panose="02020603050405020304" pitchFamily="18" charset="0"/>
                <a:cs typeface="Times New Roman" panose="02020603050405020304" pitchFamily="18" charset="0"/>
              </a:rPr>
              <a:t>Economic crisis re-enforced political divisions during the Gilded Age</a:t>
            </a:r>
          </a:p>
          <a:p>
            <a:endParaRPr lang="en-US" sz="2400" dirty="0">
              <a:solidFill>
                <a:schemeClr val="tx2"/>
              </a:solidFill>
              <a:latin typeface="Times New Roman" panose="02020603050405020304" pitchFamily="18" charset="0"/>
              <a:cs typeface="Times New Roman" panose="02020603050405020304" pitchFamily="18" charset="0"/>
            </a:endParaRPr>
          </a:p>
          <a:p>
            <a:endParaRPr lang="en-US" sz="2400" dirty="0">
              <a:solidFill>
                <a:schemeClr val="tx2"/>
              </a:solidFill>
              <a:latin typeface="Times New Roman" panose="02020603050405020304" pitchFamily="18" charset="0"/>
              <a:cs typeface="Times New Roman" panose="02020603050405020304" pitchFamily="18" charset="0"/>
            </a:endParaRPr>
          </a:p>
          <a:p>
            <a:endParaRPr 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463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4916-542E-40D9-958B-6A1900C68B21}"/>
              </a:ext>
            </a:extLst>
          </p:cNvPr>
          <p:cNvSpPr>
            <a:spLocks noGrp="1"/>
          </p:cNvSpPr>
          <p:nvPr>
            <p:ph type="title"/>
          </p:nvPr>
        </p:nvSpPr>
        <p:spPr>
          <a:xfrm>
            <a:off x="457200" y="3810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Mudslinging in 1884</a:t>
            </a:r>
          </a:p>
        </p:txBody>
      </p:sp>
      <p:pic>
        <p:nvPicPr>
          <p:cNvPr id="5" name="Content Placeholder 4" descr="A picture containing text, book&#10;&#10;Description generated with very high confidence">
            <a:extLst>
              <a:ext uri="{FF2B5EF4-FFF2-40B4-BE49-F238E27FC236}">
                <a16:creationId xmlns:a16="http://schemas.microsoft.com/office/drawing/2014/main" id="{12F203FC-9F86-4350-85C7-CD361EFBD56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1" y="1937825"/>
            <a:ext cx="4267199" cy="4191000"/>
          </a:xfrm>
          <a:ln>
            <a:solidFill>
              <a:schemeClr val="accent4"/>
            </a:solidFill>
          </a:ln>
        </p:spPr>
      </p:pic>
      <p:sp>
        <p:nvSpPr>
          <p:cNvPr id="6" name="Rectangle 5">
            <a:extLst>
              <a:ext uri="{FF2B5EF4-FFF2-40B4-BE49-F238E27FC236}">
                <a16:creationId xmlns:a16="http://schemas.microsoft.com/office/drawing/2014/main" id="{D627BCB6-38FC-4C80-84B7-B73EFB83B427}"/>
              </a:ext>
            </a:extLst>
          </p:cNvPr>
          <p:cNvSpPr/>
          <p:nvPr/>
        </p:nvSpPr>
        <p:spPr>
          <a:xfrm>
            <a:off x="990600" y="1371600"/>
            <a:ext cx="4267199" cy="762000"/>
          </a:xfrm>
          <a:prstGeom prst="rect">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solidFill>
                <a:latin typeface="Times New Roman" panose="02020603050405020304" pitchFamily="18" charset="0"/>
                <a:cs typeface="Times New Roman" panose="02020603050405020304" pitchFamily="18" charset="0"/>
              </a:rPr>
              <a:t>James Blaine (R) vs. Grover Cleveland</a:t>
            </a:r>
          </a:p>
        </p:txBody>
      </p:sp>
      <p:sp>
        <p:nvSpPr>
          <p:cNvPr id="7" name="Rectangle 6">
            <a:extLst>
              <a:ext uri="{FF2B5EF4-FFF2-40B4-BE49-F238E27FC236}">
                <a16:creationId xmlns:a16="http://schemas.microsoft.com/office/drawing/2014/main" id="{109ACEE3-2579-4D79-A5FC-CEF4DA9D1716}"/>
              </a:ext>
            </a:extLst>
          </p:cNvPr>
          <p:cNvSpPr/>
          <p:nvPr/>
        </p:nvSpPr>
        <p:spPr>
          <a:xfrm>
            <a:off x="4953000" y="2438400"/>
            <a:ext cx="3886199" cy="2438400"/>
          </a:xfrm>
          <a:prstGeom prst="rect">
            <a:avLst/>
          </a:prstGeom>
          <a:solidFill>
            <a:schemeClr val="tx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b="1" dirty="0">
                <a:solidFill>
                  <a:schemeClr val="accent4"/>
                </a:solidFill>
                <a:latin typeface="Times New Roman" panose="02020603050405020304" pitchFamily="18" charset="0"/>
                <a:cs typeface="Times New Roman" panose="02020603050405020304" pitchFamily="18" charset="0"/>
              </a:rPr>
              <a:t>Mugwumps</a:t>
            </a:r>
            <a:r>
              <a:rPr lang="en-US" sz="2400" dirty="0">
                <a:solidFill>
                  <a:schemeClr val="accent4"/>
                </a:solidFill>
                <a:latin typeface="Times New Roman" panose="02020603050405020304" pitchFamily="18" charset="0"/>
                <a:cs typeface="Times New Roman" panose="02020603050405020304" pitchFamily="18" charset="0"/>
              </a:rPr>
              <a:t> abandon Blaine</a:t>
            </a:r>
          </a:p>
          <a:p>
            <a:pPr marL="285750" indent="-285750">
              <a:buFont typeface="Arial" panose="020B0604020202020204" pitchFamily="34" charset="0"/>
              <a:buChar char="•"/>
            </a:pPr>
            <a:r>
              <a:rPr lang="en-US" sz="2400" dirty="0">
                <a:solidFill>
                  <a:schemeClr val="accent4"/>
                </a:solidFill>
                <a:latin typeface="Times New Roman" panose="02020603050405020304" pitchFamily="18" charset="0"/>
                <a:cs typeface="Times New Roman" panose="02020603050405020304" pitchFamily="18" charset="0"/>
              </a:rPr>
              <a:t>Cleveland wins despite having a child out of wedlock scandal</a:t>
            </a:r>
          </a:p>
        </p:txBody>
      </p:sp>
    </p:spTree>
    <p:extLst>
      <p:ext uri="{BB962C8B-B14F-4D97-AF65-F5344CB8AC3E}">
        <p14:creationId xmlns:p14="http://schemas.microsoft.com/office/powerpoint/2010/main" val="4230454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4916-542E-40D9-958B-6A1900C68B21}"/>
              </a:ext>
            </a:extLst>
          </p:cNvPr>
          <p:cNvSpPr>
            <a:spLocks noGrp="1"/>
          </p:cNvSpPr>
          <p:nvPr>
            <p:ph type="title"/>
          </p:nvPr>
        </p:nvSpPr>
        <p:spPr>
          <a:xfrm>
            <a:off x="457200" y="3810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Old Grover</a:t>
            </a:r>
          </a:p>
        </p:txBody>
      </p:sp>
      <p:pic>
        <p:nvPicPr>
          <p:cNvPr id="5" name="Content Placeholder 4" descr="A picture containing text, book&#10;&#10;Description generated with very high confidence">
            <a:extLst>
              <a:ext uri="{FF2B5EF4-FFF2-40B4-BE49-F238E27FC236}">
                <a16:creationId xmlns:a16="http://schemas.microsoft.com/office/drawing/2014/main" id="{653F3EDE-F357-479C-B8C6-71F918E92C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099" y="1447800"/>
            <a:ext cx="3373902" cy="4860925"/>
          </a:xfrm>
        </p:spPr>
      </p:pic>
      <p:sp>
        <p:nvSpPr>
          <p:cNvPr id="6" name="Rectangle 5">
            <a:extLst>
              <a:ext uri="{FF2B5EF4-FFF2-40B4-BE49-F238E27FC236}">
                <a16:creationId xmlns:a16="http://schemas.microsoft.com/office/drawing/2014/main" id="{B4EC825F-97B4-4725-8675-29783B688D61}"/>
              </a:ext>
            </a:extLst>
          </p:cNvPr>
          <p:cNvSpPr/>
          <p:nvPr/>
        </p:nvSpPr>
        <p:spPr>
          <a:xfrm>
            <a:off x="4114800" y="1676400"/>
            <a:ext cx="4267200" cy="41148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4"/>
                </a:solidFill>
                <a:latin typeface="Times New Roman" panose="02020603050405020304" pitchFamily="18" charset="0"/>
                <a:cs typeface="Times New Roman" panose="02020603050405020304" pitchFamily="18" charset="0"/>
              </a:rPr>
              <a:t>Issues (Can’t unite the party)</a:t>
            </a:r>
          </a:p>
          <a:p>
            <a:pPr marL="342900" indent="-342900">
              <a:buFont typeface="Arial" panose="020B0604020202020204" pitchFamily="34" charset="0"/>
              <a:buChar char="•"/>
            </a:pPr>
            <a:r>
              <a:rPr lang="en-US" sz="2400" dirty="0">
                <a:solidFill>
                  <a:schemeClr val="accent4"/>
                </a:solidFill>
                <a:latin typeface="Times New Roman" panose="02020603050405020304" pitchFamily="18" charset="0"/>
                <a:cs typeface="Times New Roman" panose="02020603050405020304" pitchFamily="18" charset="0"/>
              </a:rPr>
              <a:t>Civil Service Reform </a:t>
            </a:r>
          </a:p>
          <a:p>
            <a:pPr marL="342900" indent="-342900">
              <a:buFont typeface="Arial" panose="020B0604020202020204" pitchFamily="34" charset="0"/>
              <a:buChar char="•"/>
            </a:pPr>
            <a:r>
              <a:rPr lang="en-US" sz="2400" b="1" dirty="0">
                <a:solidFill>
                  <a:schemeClr val="accent4"/>
                </a:solidFill>
                <a:latin typeface="Times New Roman" panose="02020603050405020304" pitchFamily="18" charset="0"/>
                <a:cs typeface="Times New Roman" panose="02020603050405020304" pitchFamily="18" charset="0"/>
              </a:rPr>
              <a:t>GAR military pension </a:t>
            </a:r>
            <a:r>
              <a:rPr lang="en-US" sz="2400" dirty="0">
                <a:solidFill>
                  <a:schemeClr val="accent4"/>
                </a:solidFill>
                <a:latin typeface="Times New Roman" panose="02020603050405020304" pitchFamily="18" charset="0"/>
                <a:cs typeface="Times New Roman" panose="02020603050405020304" pitchFamily="18" charset="0"/>
              </a:rPr>
              <a:t>(vetoed)</a:t>
            </a:r>
          </a:p>
          <a:p>
            <a:pPr marL="342900" indent="-342900">
              <a:buFont typeface="Arial" panose="020B0604020202020204" pitchFamily="34" charset="0"/>
              <a:buChar char="•"/>
            </a:pPr>
            <a:r>
              <a:rPr lang="en-US" sz="2400" b="1" dirty="0">
                <a:solidFill>
                  <a:schemeClr val="accent4"/>
                </a:solidFill>
                <a:latin typeface="Times New Roman" panose="02020603050405020304" pitchFamily="18" charset="0"/>
                <a:cs typeface="Times New Roman" panose="02020603050405020304" pitchFamily="18" charset="0"/>
              </a:rPr>
              <a:t>Tariff</a:t>
            </a:r>
            <a:r>
              <a:rPr lang="en-US" sz="2400" dirty="0">
                <a:solidFill>
                  <a:schemeClr val="accent4"/>
                </a:solidFill>
                <a:latin typeface="Times New Roman" panose="02020603050405020304" pitchFamily="18" charset="0"/>
                <a:cs typeface="Times New Roman" panose="02020603050405020304" pitchFamily="18" charset="0"/>
              </a:rPr>
              <a:t> (</a:t>
            </a:r>
            <a:r>
              <a:rPr lang="en-US" sz="2400" i="1" dirty="0">
                <a:solidFill>
                  <a:srgbClr val="FF0000"/>
                </a:solidFill>
                <a:latin typeface="Times New Roman" panose="02020603050405020304" pitchFamily="18" charset="0"/>
                <a:cs typeface="Times New Roman" panose="02020603050405020304" pitchFamily="18" charset="0"/>
              </a:rPr>
              <a:t>Budget surplus</a:t>
            </a:r>
            <a:r>
              <a:rPr lang="en-US" sz="2400" dirty="0">
                <a:solidFill>
                  <a:schemeClr val="accent4"/>
                </a:solidFill>
                <a:latin typeface="Times New Roman" panose="02020603050405020304" pitchFamily="18" charset="0"/>
                <a:cs typeface="Times New Roman" panose="02020603050405020304" pitchFamily="18" charset="0"/>
              </a:rPr>
              <a:t>): Democrats want to lower it vs. Republicans (industrialists) against it </a:t>
            </a:r>
          </a:p>
          <a:p>
            <a:r>
              <a:rPr lang="en-US" sz="2400" dirty="0">
                <a:solidFill>
                  <a:schemeClr val="accent4"/>
                </a:solidFill>
                <a:latin typeface="Times New Roman" panose="02020603050405020304" pitchFamily="18" charset="0"/>
                <a:cs typeface="Times New Roman" panose="02020603050405020304" pitchFamily="18" charset="0"/>
              </a:rPr>
              <a:t>Cleveland loses 1888 to Benjamin Harrison (tariff battle)</a:t>
            </a:r>
          </a:p>
        </p:txBody>
      </p:sp>
    </p:spTree>
    <p:extLst>
      <p:ext uri="{BB962C8B-B14F-4D97-AF65-F5344CB8AC3E}">
        <p14:creationId xmlns:p14="http://schemas.microsoft.com/office/powerpoint/2010/main" val="1095964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4916-542E-40D9-958B-6A1900C68B21}"/>
              </a:ext>
            </a:extLst>
          </p:cNvPr>
          <p:cNvSpPr>
            <a:spLocks noGrp="1"/>
          </p:cNvSpPr>
          <p:nvPr>
            <p:ph type="title"/>
          </p:nvPr>
        </p:nvSpPr>
        <p:spPr>
          <a:xfrm>
            <a:off x="457200" y="3810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Billion Dollar Congress</a:t>
            </a:r>
          </a:p>
        </p:txBody>
      </p:sp>
      <p:sp>
        <p:nvSpPr>
          <p:cNvPr id="7" name="Content Placeholder 6">
            <a:extLst>
              <a:ext uri="{FF2B5EF4-FFF2-40B4-BE49-F238E27FC236}">
                <a16:creationId xmlns:a16="http://schemas.microsoft.com/office/drawing/2014/main" id="{D2A1C4A0-F5E0-4A0A-BEB1-8397EF6997D9}"/>
              </a:ext>
            </a:extLst>
          </p:cNvPr>
          <p:cNvSpPr>
            <a:spLocks noGrp="1"/>
          </p:cNvSpPr>
          <p:nvPr>
            <p:ph idx="1"/>
          </p:nvPr>
        </p:nvSpPr>
        <p:spPr>
          <a:xfrm>
            <a:off x="685800" y="1447801"/>
            <a:ext cx="7543800" cy="4861560"/>
          </a:xfrm>
        </p:spPr>
        <p:txBody>
          <a:bodyPr>
            <a:normAutofit/>
          </a:bodyPr>
          <a:lstStyle/>
          <a:p>
            <a:r>
              <a:rPr lang="en-US" sz="2400" dirty="0">
                <a:latin typeface="Times New Roman" panose="02020603050405020304" pitchFamily="18" charset="0"/>
                <a:cs typeface="Times New Roman" panose="02020603050405020304" pitchFamily="18" charset="0"/>
              </a:rPr>
              <a:t>Republican Congress passes </a:t>
            </a:r>
            <a:r>
              <a:rPr lang="en-US" sz="2400" b="1" dirty="0">
                <a:solidFill>
                  <a:srgbClr val="FFFF00"/>
                </a:solidFill>
                <a:latin typeface="Times New Roman" panose="02020603050405020304" pitchFamily="18" charset="0"/>
                <a:cs typeface="Times New Roman" panose="02020603050405020304" pitchFamily="18" charset="0"/>
              </a:rPr>
              <a:t>BILLION DOLLAR BUDGET</a:t>
            </a:r>
            <a:r>
              <a:rPr lang="en-US" sz="2400" dirty="0">
                <a:latin typeface="Times New Roman" panose="02020603050405020304" pitchFamily="18" charset="0"/>
                <a:cs typeface="Times New Roman" panose="02020603050405020304" pitchFamily="18" charset="0"/>
              </a:rPr>
              <a:t> 1888</a:t>
            </a:r>
          </a:p>
          <a:p>
            <a:pPr lvl="1"/>
            <a:r>
              <a:rPr lang="en-US" sz="2200" dirty="0">
                <a:latin typeface="Times New Roman" panose="02020603050405020304" pitchFamily="18" charset="0"/>
                <a:cs typeface="Times New Roman" panose="02020603050405020304" pitchFamily="18" charset="0"/>
              </a:rPr>
              <a:t>Military Pensions raised </a:t>
            </a:r>
          </a:p>
          <a:p>
            <a:pPr lvl="1"/>
            <a:r>
              <a:rPr lang="en-US" sz="2200" b="1" dirty="0">
                <a:solidFill>
                  <a:srgbClr val="FFFF00"/>
                </a:solidFill>
                <a:latin typeface="Times New Roman" panose="02020603050405020304" pitchFamily="18" charset="0"/>
                <a:cs typeface="Times New Roman" panose="02020603050405020304" pitchFamily="18" charset="0"/>
              </a:rPr>
              <a:t>Sherman Silver Purchase Act 1890</a:t>
            </a:r>
          </a:p>
          <a:p>
            <a:pPr lvl="1"/>
            <a:r>
              <a:rPr lang="en-US" sz="2200" b="1" dirty="0">
                <a:solidFill>
                  <a:srgbClr val="FFFF00"/>
                </a:solidFill>
                <a:latin typeface="Times New Roman" panose="02020603050405020304" pitchFamily="18" charset="0"/>
                <a:cs typeface="Times New Roman" panose="02020603050405020304" pitchFamily="18" charset="0"/>
              </a:rPr>
              <a:t>McKinley Tariff 1890</a:t>
            </a:r>
            <a:r>
              <a:rPr lang="en-US" sz="2200" dirty="0">
                <a:latin typeface="Times New Roman" panose="02020603050405020304" pitchFamily="18" charset="0"/>
                <a:cs typeface="Times New Roman" panose="02020603050405020304" pitchFamily="18" charset="0"/>
              </a:rPr>
              <a:t> (raise 48%) – (protect industry)</a:t>
            </a:r>
          </a:p>
        </p:txBody>
      </p:sp>
      <p:pic>
        <p:nvPicPr>
          <p:cNvPr id="9" name="Picture 8" descr="A picture containing book, text&#10;&#10;Description generated with very high confidence">
            <a:extLst>
              <a:ext uri="{FF2B5EF4-FFF2-40B4-BE49-F238E27FC236}">
                <a16:creationId xmlns:a16="http://schemas.microsoft.com/office/drawing/2014/main" id="{AC13F11B-448C-40CE-9495-E1AF627AA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441895"/>
            <a:ext cx="5638800" cy="3035104"/>
          </a:xfrm>
          <a:prstGeom prst="rect">
            <a:avLst/>
          </a:prstGeom>
          <a:ln>
            <a:solidFill>
              <a:schemeClr val="tx2"/>
            </a:solidFill>
          </a:ln>
        </p:spPr>
      </p:pic>
    </p:spTree>
    <p:extLst>
      <p:ext uri="{BB962C8B-B14F-4D97-AF65-F5344CB8AC3E}">
        <p14:creationId xmlns:p14="http://schemas.microsoft.com/office/powerpoint/2010/main" val="1439897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4916-542E-40D9-958B-6A1900C68B21}"/>
              </a:ext>
            </a:extLst>
          </p:cNvPr>
          <p:cNvSpPr>
            <a:spLocks noGrp="1"/>
          </p:cNvSpPr>
          <p:nvPr>
            <p:ph type="title"/>
          </p:nvPr>
        </p:nvSpPr>
        <p:spPr>
          <a:xfrm>
            <a:off x="457200" y="3810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Plight of the FARMER</a:t>
            </a:r>
          </a:p>
        </p:txBody>
      </p:sp>
      <p:sp>
        <p:nvSpPr>
          <p:cNvPr id="3" name="Content Placeholder 2">
            <a:extLst>
              <a:ext uri="{FF2B5EF4-FFF2-40B4-BE49-F238E27FC236}">
                <a16:creationId xmlns:a16="http://schemas.microsoft.com/office/drawing/2014/main" id="{E605F50A-0534-4A75-A146-422BD3C06327}"/>
              </a:ext>
            </a:extLst>
          </p:cNvPr>
          <p:cNvSpPr>
            <a:spLocks noGrp="1"/>
          </p:cNvSpPr>
          <p:nvPr>
            <p:ph idx="1"/>
          </p:nvPr>
        </p:nvSpPr>
        <p:spPr>
          <a:xfrm>
            <a:off x="914400" y="1447801"/>
            <a:ext cx="4724400" cy="4861560"/>
          </a:xfrm>
        </p:spPr>
        <p:txBody>
          <a:bodyPr>
            <a:normAutofit/>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Platform</a:t>
            </a:r>
          </a:p>
          <a:p>
            <a:pPr lvl="1"/>
            <a:r>
              <a:rPr lang="en-US" sz="2200" dirty="0">
                <a:latin typeface="Times New Roman" panose="02020603050405020304" pitchFamily="18" charset="0"/>
                <a:cs typeface="Times New Roman" panose="02020603050405020304" pitchFamily="18" charset="0"/>
              </a:rPr>
              <a:t>Graduated income tax</a:t>
            </a:r>
          </a:p>
          <a:p>
            <a:pPr lvl="1"/>
            <a:r>
              <a:rPr lang="en-US" sz="2200" dirty="0">
                <a:latin typeface="Times New Roman" panose="02020603050405020304" pitchFamily="18" charset="0"/>
                <a:cs typeface="Times New Roman" panose="02020603050405020304" pitchFamily="18" charset="0"/>
              </a:rPr>
              <a:t>Government </a:t>
            </a:r>
            <a:r>
              <a:rPr lang="en-US" sz="2200" b="1" dirty="0">
                <a:solidFill>
                  <a:srgbClr val="FFFF00"/>
                </a:solidFill>
                <a:latin typeface="Times New Roman" panose="02020603050405020304" pitchFamily="18" charset="0"/>
                <a:cs typeface="Times New Roman" panose="02020603050405020304" pitchFamily="18" charset="0"/>
              </a:rPr>
              <a:t>regulation</a:t>
            </a:r>
            <a:r>
              <a:rPr lang="en-US" sz="2200" dirty="0">
                <a:latin typeface="Times New Roman" panose="02020603050405020304" pitchFamily="18" charset="0"/>
                <a:cs typeface="Times New Roman" panose="02020603050405020304" pitchFamily="18" charset="0"/>
              </a:rPr>
              <a:t> of railroads, telegraph, and grain elevators</a:t>
            </a:r>
          </a:p>
          <a:p>
            <a:pPr lvl="1"/>
            <a:r>
              <a:rPr lang="en-US" sz="2200" b="1" dirty="0">
                <a:solidFill>
                  <a:srgbClr val="FFFF00"/>
                </a:solidFill>
                <a:latin typeface="Times New Roman" panose="02020603050405020304" pitchFamily="18" charset="0"/>
                <a:cs typeface="Times New Roman" panose="02020603050405020304" pitchFamily="18" charset="0"/>
              </a:rPr>
              <a:t>Soft money policies (SILVER)</a:t>
            </a:r>
          </a:p>
          <a:p>
            <a:pPr lvl="1"/>
            <a:r>
              <a:rPr lang="en-US" sz="2200" dirty="0">
                <a:latin typeface="Times New Roman" panose="02020603050405020304" pitchFamily="18" charset="0"/>
                <a:cs typeface="Times New Roman" panose="02020603050405020304" pitchFamily="18" charset="0"/>
              </a:rPr>
              <a:t>Political reform – </a:t>
            </a:r>
            <a:r>
              <a:rPr lang="en-US" sz="2200" b="1" dirty="0">
                <a:solidFill>
                  <a:srgbClr val="FFFF00"/>
                </a:solidFill>
                <a:latin typeface="Times New Roman" panose="02020603050405020304" pitchFamily="18" charset="0"/>
                <a:cs typeface="Times New Roman" panose="02020603050405020304" pitchFamily="18" charset="0"/>
              </a:rPr>
              <a:t>initiative &amp; referendum </a:t>
            </a:r>
          </a:p>
        </p:txBody>
      </p:sp>
      <p:sp>
        <p:nvSpPr>
          <p:cNvPr id="4" name="Rectangle 3">
            <a:extLst>
              <a:ext uri="{FF2B5EF4-FFF2-40B4-BE49-F238E27FC236}">
                <a16:creationId xmlns:a16="http://schemas.microsoft.com/office/drawing/2014/main" id="{45EBFCA1-77BD-407D-8908-8AD09736260C}"/>
              </a:ext>
            </a:extLst>
          </p:cNvPr>
          <p:cNvSpPr/>
          <p:nvPr/>
        </p:nvSpPr>
        <p:spPr>
          <a:xfrm>
            <a:off x="533400" y="1524000"/>
            <a:ext cx="6248400" cy="609600"/>
          </a:xfrm>
          <a:prstGeom prst="rect">
            <a:avLst/>
          </a:prstGeom>
          <a:solidFill>
            <a:schemeClr val="tx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Baskerville Old Face" panose="02020602080505020303" pitchFamily="18" charset="0"/>
              </a:rPr>
              <a:t>Populist Party 1892 – Farmers and REFORM</a:t>
            </a:r>
          </a:p>
        </p:txBody>
      </p:sp>
      <p:pic>
        <p:nvPicPr>
          <p:cNvPr id="6" name="Picture 5" descr="A picture containing text, book&#10;&#10;Description generated with very high confidence">
            <a:extLst>
              <a:ext uri="{FF2B5EF4-FFF2-40B4-BE49-F238E27FC236}">
                <a16:creationId xmlns:a16="http://schemas.microsoft.com/office/drawing/2014/main" id="{4068E343-D5AA-4AAA-8BDA-5F3A698B8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526322"/>
            <a:ext cx="3381632" cy="3993419"/>
          </a:xfrm>
          <a:prstGeom prst="rect">
            <a:avLst/>
          </a:prstGeom>
          <a:ln>
            <a:solidFill>
              <a:schemeClr val="accent4"/>
            </a:solidFill>
          </a:ln>
        </p:spPr>
      </p:pic>
      <p:sp>
        <p:nvSpPr>
          <p:cNvPr id="7" name="Rectangle 6">
            <a:extLst>
              <a:ext uri="{FF2B5EF4-FFF2-40B4-BE49-F238E27FC236}">
                <a16:creationId xmlns:a16="http://schemas.microsoft.com/office/drawing/2014/main" id="{8B48B5EA-A271-4886-9609-618626977492}"/>
              </a:ext>
            </a:extLst>
          </p:cNvPr>
          <p:cNvSpPr/>
          <p:nvPr/>
        </p:nvSpPr>
        <p:spPr>
          <a:xfrm>
            <a:off x="457200" y="5638800"/>
            <a:ext cx="4648200" cy="1051560"/>
          </a:xfrm>
          <a:prstGeom prst="rect">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4"/>
                </a:solidFill>
                <a:latin typeface="Times New Roman" panose="02020603050405020304" pitchFamily="18" charset="0"/>
                <a:cs typeface="Times New Roman" panose="02020603050405020304" pitchFamily="18" charset="0"/>
              </a:rPr>
              <a:t>Failed to get southern votes (reached out to black farmers)</a:t>
            </a:r>
          </a:p>
          <a:p>
            <a:r>
              <a:rPr lang="en-US" sz="2400" dirty="0">
                <a:solidFill>
                  <a:schemeClr val="accent4"/>
                </a:solidFill>
                <a:latin typeface="Times New Roman" panose="02020603050405020304" pitchFamily="18" charset="0"/>
                <a:cs typeface="Times New Roman" panose="02020603050405020304" pitchFamily="18" charset="0"/>
              </a:rPr>
              <a:t>- Literacy test &amp; poll taxes </a:t>
            </a:r>
          </a:p>
        </p:txBody>
      </p:sp>
      <p:sp>
        <p:nvSpPr>
          <p:cNvPr id="8" name="Arrow: Right 7">
            <a:extLst>
              <a:ext uri="{FF2B5EF4-FFF2-40B4-BE49-F238E27FC236}">
                <a16:creationId xmlns:a16="http://schemas.microsoft.com/office/drawing/2014/main" id="{1217563D-18A6-4858-B435-E8585044217D}"/>
              </a:ext>
            </a:extLst>
          </p:cNvPr>
          <p:cNvSpPr/>
          <p:nvPr/>
        </p:nvSpPr>
        <p:spPr>
          <a:xfrm rot="16200000">
            <a:off x="4227793" y="6117552"/>
            <a:ext cx="705145" cy="28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135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4916-542E-40D9-958B-6A1900C68B21}"/>
              </a:ext>
            </a:extLst>
          </p:cNvPr>
          <p:cNvSpPr>
            <a:spLocks noGrp="1"/>
          </p:cNvSpPr>
          <p:nvPr>
            <p:ph type="title"/>
          </p:nvPr>
        </p:nvSpPr>
        <p:spPr>
          <a:xfrm>
            <a:off x="457200" y="381001"/>
            <a:ext cx="7315200" cy="762000"/>
          </a:xfrm>
          <a:solidFill>
            <a:schemeClr val="tx1">
              <a:lumMod val="95000"/>
            </a:schemeClr>
          </a:solidFill>
          <a:ln>
            <a:solidFill>
              <a:schemeClr val="tx2"/>
            </a:solidFill>
          </a:ln>
        </p:spPr>
        <p:txBody>
          <a:bodyPr/>
          <a:lstStyle/>
          <a:p>
            <a:r>
              <a:rPr lang="en-US" dirty="0">
                <a:solidFill>
                  <a:srgbClr val="0070C0"/>
                </a:solidFill>
                <a:latin typeface="Broadway" panose="04040905080B02020502" pitchFamily="82" charset="0"/>
              </a:rPr>
              <a:t>Cross of Gold</a:t>
            </a:r>
          </a:p>
        </p:txBody>
      </p:sp>
      <p:sp>
        <p:nvSpPr>
          <p:cNvPr id="3" name="Content Placeholder 2">
            <a:extLst>
              <a:ext uri="{FF2B5EF4-FFF2-40B4-BE49-F238E27FC236}">
                <a16:creationId xmlns:a16="http://schemas.microsoft.com/office/drawing/2014/main" id="{E605F50A-0534-4A75-A146-422BD3C06327}"/>
              </a:ext>
            </a:extLst>
          </p:cNvPr>
          <p:cNvSpPr>
            <a:spLocks noGrp="1"/>
          </p:cNvSpPr>
          <p:nvPr>
            <p:ph idx="1"/>
          </p:nvPr>
        </p:nvSpPr>
        <p:spPr>
          <a:xfrm>
            <a:off x="304800" y="1615439"/>
            <a:ext cx="8686800" cy="4861560"/>
          </a:xfrm>
        </p:spPr>
        <p:txBody>
          <a:bodyPr>
            <a:norm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Debate over silver 	William Jennings Bryan </a:t>
            </a:r>
            <a:r>
              <a:rPr lang="en-US" sz="2400" b="1" dirty="0">
                <a:solidFill>
                  <a:srgbClr val="FFFF00"/>
                </a:solidFill>
                <a:latin typeface="Times New Roman" panose="02020603050405020304" pitchFamily="18" charset="0"/>
                <a:cs typeface="Times New Roman" panose="02020603050405020304" pitchFamily="18" charset="0"/>
              </a:rPr>
              <a:t>“Cross of Gold Speech” – </a:t>
            </a:r>
            <a:r>
              <a:rPr lang="en-US" sz="2400" b="1" dirty="0">
                <a:latin typeface="Times New Roman" panose="02020603050405020304" pitchFamily="18" charset="0"/>
                <a:cs typeface="Times New Roman" panose="02020603050405020304" pitchFamily="18" charset="0"/>
              </a:rPr>
              <a:t>speaks for the common man </a:t>
            </a:r>
          </a:p>
          <a:p>
            <a:endParaRPr lang="en-US" sz="2400" b="1" dirty="0">
              <a:solidFill>
                <a:srgbClr val="FFFF00"/>
              </a:solidFill>
              <a:latin typeface="Times New Roman" panose="02020603050405020304" pitchFamily="18" charset="0"/>
              <a:cs typeface="Times New Roman" panose="02020603050405020304" pitchFamily="18" charset="0"/>
            </a:endParaRPr>
          </a:p>
          <a:p>
            <a:endParaRPr lang="en-US" sz="2400" b="1" dirty="0">
              <a:solidFill>
                <a:srgbClr val="FFFF00"/>
              </a:solidFill>
              <a:latin typeface="Times New Roman" panose="02020603050405020304" pitchFamily="18" charset="0"/>
              <a:cs typeface="Times New Roman" panose="02020603050405020304" pitchFamily="18" charset="0"/>
            </a:endParaRPr>
          </a:p>
          <a:p>
            <a:endParaRPr lang="en-US" sz="2400" b="1" dirty="0">
              <a:solidFill>
                <a:srgbClr val="FFFF00"/>
              </a:solidFill>
              <a:latin typeface="Times New Roman" panose="02020603050405020304" pitchFamily="18" charset="0"/>
              <a:cs typeface="Times New Roman" panose="02020603050405020304" pitchFamily="18" charset="0"/>
            </a:endParaRPr>
          </a:p>
          <a:p>
            <a:endParaRPr lang="en-US" sz="2400" b="1" dirty="0">
              <a:solidFill>
                <a:srgbClr val="FFFF00"/>
              </a:solidFill>
              <a:latin typeface="Times New Roman" panose="02020603050405020304" pitchFamily="18" charset="0"/>
              <a:cs typeface="Times New Roman" panose="02020603050405020304" pitchFamily="18" charset="0"/>
            </a:endParaRPr>
          </a:p>
          <a:p>
            <a:endParaRPr lang="en-US" sz="2400" b="1" dirty="0">
              <a:solidFill>
                <a:srgbClr val="FFFF00"/>
              </a:solidFill>
              <a:latin typeface="Times New Roman" panose="02020603050405020304" pitchFamily="18" charset="0"/>
              <a:cs typeface="Times New Roman" panose="02020603050405020304" pitchFamily="18" charset="0"/>
            </a:endParaRPr>
          </a:p>
          <a:p>
            <a:r>
              <a:rPr lang="en-US" sz="2400" b="1" dirty="0">
                <a:solidFill>
                  <a:srgbClr val="FFFF00"/>
                </a:solidFill>
                <a:latin typeface="Times New Roman" panose="02020603050405020304" pitchFamily="18" charset="0"/>
                <a:cs typeface="Times New Roman" panose="02020603050405020304" pitchFamily="18" charset="0"/>
              </a:rPr>
              <a:t>Sherman Silver Purchase Act repealed </a:t>
            </a:r>
          </a:p>
        </p:txBody>
      </p:sp>
      <p:sp>
        <p:nvSpPr>
          <p:cNvPr id="4" name="Rectangle 3">
            <a:extLst>
              <a:ext uri="{FF2B5EF4-FFF2-40B4-BE49-F238E27FC236}">
                <a16:creationId xmlns:a16="http://schemas.microsoft.com/office/drawing/2014/main" id="{FCB41F46-A061-4182-B7D5-E009ADB07757}"/>
              </a:ext>
            </a:extLst>
          </p:cNvPr>
          <p:cNvSpPr/>
          <p:nvPr/>
        </p:nvSpPr>
        <p:spPr>
          <a:xfrm>
            <a:off x="457200" y="1364566"/>
            <a:ext cx="3657600" cy="5334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Panic of 1893</a:t>
            </a:r>
          </a:p>
        </p:txBody>
      </p:sp>
      <p:sp>
        <p:nvSpPr>
          <p:cNvPr id="5" name="Rectangle 4">
            <a:extLst>
              <a:ext uri="{FF2B5EF4-FFF2-40B4-BE49-F238E27FC236}">
                <a16:creationId xmlns:a16="http://schemas.microsoft.com/office/drawing/2014/main" id="{C7182CE5-4F2A-45E3-ADF7-F97F3E8826F5}"/>
              </a:ext>
            </a:extLst>
          </p:cNvPr>
          <p:cNvSpPr/>
          <p:nvPr/>
        </p:nvSpPr>
        <p:spPr>
          <a:xfrm>
            <a:off x="152400" y="3124200"/>
            <a:ext cx="6096000" cy="1835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“You shall not press down upon the brow of labor this crow of thrones; you shall not crucify mankind upon this cross of gold”</a:t>
            </a:r>
          </a:p>
          <a:p>
            <a:r>
              <a:rPr lang="en-US" sz="2000" b="1" dirty="0">
                <a:solidFill>
                  <a:schemeClr val="tx1"/>
                </a:solidFill>
                <a:latin typeface="Times New Roman" panose="02020603050405020304" pitchFamily="18" charset="0"/>
                <a:cs typeface="Times New Roman" panose="02020603050405020304" pitchFamily="18" charset="0"/>
              </a:rPr>
              <a:t>- William Jennings Bryan, 1893</a:t>
            </a:r>
          </a:p>
        </p:txBody>
      </p:sp>
      <p:pic>
        <p:nvPicPr>
          <p:cNvPr id="7" name="Picture 6" descr="A picture containing text, book&#10;&#10;Description generated with very high confidence">
            <a:extLst>
              <a:ext uri="{FF2B5EF4-FFF2-40B4-BE49-F238E27FC236}">
                <a16:creationId xmlns:a16="http://schemas.microsoft.com/office/drawing/2014/main" id="{AD8D47EE-6E79-4463-A537-A02279683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394" y="2666999"/>
            <a:ext cx="2511806" cy="3809999"/>
          </a:xfrm>
          <a:prstGeom prst="rect">
            <a:avLst/>
          </a:prstGeom>
          <a:solidFill>
            <a:schemeClr val="accent5">
              <a:lumMod val="75000"/>
            </a:schemeClr>
          </a:solidFill>
          <a:ln>
            <a:solidFill>
              <a:schemeClr val="accent4"/>
            </a:solidFill>
          </a:ln>
        </p:spPr>
      </p:pic>
    </p:spTree>
    <p:extLst>
      <p:ext uri="{BB962C8B-B14F-4D97-AF65-F5344CB8AC3E}">
        <p14:creationId xmlns:p14="http://schemas.microsoft.com/office/powerpoint/2010/main" val="41867766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4916-542E-40D9-958B-6A1900C68B21}"/>
              </a:ext>
            </a:extLst>
          </p:cNvPr>
          <p:cNvSpPr>
            <a:spLocks noGrp="1"/>
          </p:cNvSpPr>
          <p:nvPr>
            <p:ph type="title"/>
          </p:nvPr>
        </p:nvSpPr>
        <p:spPr>
          <a:xfrm>
            <a:off x="457200" y="381001"/>
            <a:ext cx="7315200" cy="762000"/>
          </a:xfrm>
          <a:solidFill>
            <a:schemeClr val="tx1">
              <a:lumMod val="95000"/>
            </a:schemeClr>
          </a:solidFill>
          <a:ln>
            <a:solidFill>
              <a:schemeClr val="tx2"/>
            </a:solidFill>
          </a:ln>
        </p:spPr>
        <p:txBody>
          <a:bodyPr>
            <a:normAutofit/>
          </a:bodyPr>
          <a:lstStyle/>
          <a:p>
            <a:r>
              <a:rPr lang="en-US" dirty="0">
                <a:solidFill>
                  <a:srgbClr val="0070C0"/>
                </a:solidFill>
                <a:latin typeface="Broadway" panose="04040905080B02020502" pitchFamily="82" charset="0"/>
              </a:rPr>
              <a:t>Cleveland kills the Dems </a:t>
            </a:r>
          </a:p>
        </p:txBody>
      </p:sp>
      <p:sp>
        <p:nvSpPr>
          <p:cNvPr id="3" name="Content Placeholder 2">
            <a:extLst>
              <a:ext uri="{FF2B5EF4-FFF2-40B4-BE49-F238E27FC236}">
                <a16:creationId xmlns:a16="http://schemas.microsoft.com/office/drawing/2014/main" id="{E605F50A-0534-4A75-A146-422BD3C06327}"/>
              </a:ext>
            </a:extLst>
          </p:cNvPr>
          <p:cNvSpPr>
            <a:spLocks noGrp="1"/>
          </p:cNvSpPr>
          <p:nvPr>
            <p:ph idx="1"/>
          </p:nvPr>
        </p:nvSpPr>
        <p:spPr>
          <a:xfrm>
            <a:off x="914400" y="1447801"/>
            <a:ext cx="4343400" cy="4861560"/>
          </a:xfrm>
        </p:spPr>
        <p:txBody>
          <a:bodyPr>
            <a:normAutofit/>
          </a:bodyPr>
          <a:lstStyle/>
          <a:p>
            <a:r>
              <a:rPr lang="en-US" sz="2400" dirty="0">
                <a:latin typeface="Times New Roman" panose="02020603050405020304" pitchFamily="18" charset="0"/>
                <a:cs typeface="Times New Roman" panose="02020603050405020304" pitchFamily="18" charset="0"/>
              </a:rPr>
              <a:t>Down with Cleveland</a:t>
            </a:r>
          </a:p>
          <a:p>
            <a:pPr lvl="1"/>
            <a:r>
              <a:rPr lang="en-US" sz="2200" dirty="0">
                <a:latin typeface="Times New Roman" panose="02020603050405020304" pitchFamily="18" charset="0"/>
                <a:cs typeface="Times New Roman" panose="02020603050405020304" pitchFamily="18" charset="0"/>
              </a:rPr>
              <a:t>Blamed for Panic of 1893</a:t>
            </a:r>
          </a:p>
          <a:p>
            <a:pPr lvl="1"/>
            <a:r>
              <a:rPr lang="en-US" sz="2200" dirty="0">
                <a:latin typeface="Times New Roman" panose="02020603050405020304" pitchFamily="18" charset="0"/>
                <a:cs typeface="Times New Roman" panose="02020603050405020304" pitchFamily="18" charset="0"/>
              </a:rPr>
              <a:t>Defends the Gold Standard</a:t>
            </a:r>
          </a:p>
          <a:p>
            <a:pPr lvl="1"/>
            <a:r>
              <a:rPr lang="en-US" sz="2200" b="1" dirty="0">
                <a:latin typeface="Times New Roman" panose="02020603050405020304" pitchFamily="18" charset="0"/>
                <a:cs typeface="Times New Roman" panose="02020603050405020304" pitchFamily="18" charset="0"/>
              </a:rPr>
              <a:t>Use military to end the Pullman Strike</a:t>
            </a:r>
          </a:p>
          <a:p>
            <a:pPr lvl="1"/>
            <a:r>
              <a:rPr lang="en-US" sz="2200" b="1" dirty="0">
                <a:latin typeface="Times New Roman" panose="02020603050405020304" pitchFamily="18" charset="0"/>
                <a:cs typeface="Times New Roman" panose="02020603050405020304" pitchFamily="18" charset="0"/>
              </a:rPr>
              <a:t>Refuses to annex Hawaii</a:t>
            </a:r>
          </a:p>
          <a:p>
            <a:r>
              <a:rPr lang="en-US" sz="2400" b="1" dirty="0">
                <a:solidFill>
                  <a:srgbClr val="FFFF00"/>
                </a:solidFill>
                <a:latin typeface="Times New Roman" panose="02020603050405020304" pitchFamily="18" charset="0"/>
                <a:cs typeface="Times New Roman" panose="02020603050405020304" pitchFamily="18" charset="0"/>
              </a:rPr>
              <a:t>Wilson Gorman Tariff 1894 </a:t>
            </a:r>
          </a:p>
          <a:p>
            <a:pPr lvl="1"/>
            <a:r>
              <a:rPr lang="en-US" sz="2200" dirty="0">
                <a:latin typeface="Times New Roman" panose="02020603050405020304" pitchFamily="18" charset="0"/>
                <a:cs typeface="Times New Roman" panose="02020603050405020304" pitchFamily="18" charset="0"/>
              </a:rPr>
              <a:t>Barely changed McKinley Tariff</a:t>
            </a:r>
          </a:p>
          <a:p>
            <a:pPr lvl="1"/>
            <a:r>
              <a:rPr lang="en-US" sz="2200" dirty="0">
                <a:latin typeface="Times New Roman" panose="02020603050405020304" pitchFamily="18" charset="0"/>
                <a:cs typeface="Times New Roman" panose="02020603050405020304" pitchFamily="18" charset="0"/>
              </a:rPr>
              <a:t>2% income tax (</a:t>
            </a:r>
            <a:r>
              <a:rPr lang="en-US" sz="2200" b="1" dirty="0">
                <a:solidFill>
                  <a:srgbClr val="FFFF00"/>
                </a:solidFill>
                <a:latin typeface="Times New Roman" panose="02020603050405020304" pitchFamily="18" charset="0"/>
                <a:cs typeface="Times New Roman" panose="02020603050405020304" pitchFamily="18" charset="0"/>
              </a:rPr>
              <a:t>Pollock vs. Farm Loan &amp; Trust </a:t>
            </a:r>
            <a:r>
              <a:rPr lang="en-US" sz="2200" dirty="0">
                <a:latin typeface="Times New Roman" panose="02020603050405020304" pitchFamily="18" charset="0"/>
                <a:cs typeface="Times New Roman" panose="02020603050405020304" pitchFamily="18" charset="0"/>
              </a:rPr>
              <a:t>– declared unconstitutional)</a:t>
            </a:r>
          </a:p>
          <a:p>
            <a:pPr lvl="1"/>
            <a:endParaRPr lang="en-US" sz="2200" dirty="0">
              <a:latin typeface="Times New Roman" panose="02020603050405020304" pitchFamily="18" charset="0"/>
              <a:cs typeface="Times New Roman" panose="02020603050405020304" pitchFamily="18" charset="0"/>
            </a:endParaRPr>
          </a:p>
          <a:p>
            <a:pPr marL="320040" lvl="1" indent="0">
              <a:buNone/>
            </a:pPr>
            <a:endParaRPr lang="en-US" sz="2200" dirty="0">
              <a:latin typeface="Times New Roman" panose="02020603050405020304" pitchFamily="18" charset="0"/>
              <a:cs typeface="Times New Roman" panose="02020603050405020304" pitchFamily="18" charset="0"/>
            </a:endParaRPr>
          </a:p>
        </p:txBody>
      </p:sp>
      <p:pic>
        <p:nvPicPr>
          <p:cNvPr id="5" name="Picture 4" descr="A picture containing text, book, outdoor&#10;&#10;Description generated with very high confidence">
            <a:extLst>
              <a:ext uri="{FF2B5EF4-FFF2-40B4-BE49-F238E27FC236}">
                <a16:creationId xmlns:a16="http://schemas.microsoft.com/office/drawing/2014/main" id="{D50211B1-389D-42B0-B15D-C77CAE231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642111"/>
            <a:ext cx="3352800" cy="4667250"/>
          </a:xfrm>
          <a:prstGeom prst="rect">
            <a:avLst/>
          </a:prstGeom>
          <a:ln>
            <a:solidFill>
              <a:schemeClr val="accent4"/>
            </a:solidFill>
          </a:ln>
        </p:spPr>
      </p:pic>
    </p:spTree>
    <p:extLst>
      <p:ext uri="{BB962C8B-B14F-4D97-AF65-F5344CB8AC3E}">
        <p14:creationId xmlns:p14="http://schemas.microsoft.com/office/powerpoint/2010/main" val="415499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55C8-8B44-46AA-AA67-9B64B7D86EB8}"/>
              </a:ext>
            </a:extLst>
          </p:cNvPr>
          <p:cNvSpPr>
            <a:spLocks noGrp="1"/>
          </p:cNvSpPr>
          <p:nvPr>
            <p:ph type="title"/>
          </p:nvPr>
        </p:nvSpPr>
        <p:spPr>
          <a:xfrm>
            <a:off x="533400" y="457201"/>
            <a:ext cx="7315200" cy="762000"/>
          </a:xfrm>
          <a:solidFill>
            <a:schemeClr val="tx1"/>
          </a:solidFill>
          <a:ln>
            <a:solidFill>
              <a:schemeClr val="tx2"/>
            </a:solidFill>
          </a:ln>
        </p:spPr>
        <p:txBody>
          <a:bodyPr/>
          <a:lstStyle/>
          <a:p>
            <a:r>
              <a:rPr lang="en-US" dirty="0">
                <a:solidFill>
                  <a:srgbClr val="0070C0"/>
                </a:solidFill>
                <a:latin typeface="Broadway" panose="04040905080B02020502" pitchFamily="82" charset="0"/>
              </a:rPr>
              <a:t>Election of 1868</a:t>
            </a:r>
          </a:p>
        </p:txBody>
      </p:sp>
      <p:sp>
        <p:nvSpPr>
          <p:cNvPr id="3" name="Content Placeholder 2">
            <a:extLst>
              <a:ext uri="{FF2B5EF4-FFF2-40B4-BE49-F238E27FC236}">
                <a16:creationId xmlns:a16="http://schemas.microsoft.com/office/drawing/2014/main" id="{925512CC-0BA3-45E8-8DA6-0B3DB4226D80}"/>
              </a:ext>
            </a:extLst>
          </p:cNvPr>
          <p:cNvSpPr>
            <a:spLocks noGrp="1"/>
          </p:cNvSpPr>
          <p:nvPr>
            <p:ph idx="1"/>
          </p:nvPr>
        </p:nvSpPr>
        <p:spPr>
          <a:xfrm>
            <a:off x="914400" y="1447800"/>
            <a:ext cx="7315200" cy="3750963"/>
          </a:xfrm>
        </p:spPr>
        <p:txBody>
          <a:bodyPr>
            <a:normAutofit/>
          </a:bodyPr>
          <a:lstStyle/>
          <a:p>
            <a:r>
              <a:rPr lang="en-US" sz="2400" dirty="0">
                <a:latin typeface="Times New Roman" panose="02020603050405020304" pitchFamily="18" charset="0"/>
                <a:cs typeface="Times New Roman" panose="02020603050405020304" pitchFamily="18" charset="0"/>
              </a:rPr>
              <a:t>Wave the </a:t>
            </a:r>
            <a:r>
              <a:rPr lang="en-US" sz="2400" b="1" u="sng" dirty="0">
                <a:solidFill>
                  <a:schemeClr val="tx2"/>
                </a:solidFill>
                <a:latin typeface="Times New Roman" panose="02020603050405020304" pitchFamily="18" charset="0"/>
                <a:cs typeface="Times New Roman" panose="02020603050405020304" pitchFamily="18" charset="0"/>
              </a:rPr>
              <a:t>Bloody Red Shirt Campaign</a:t>
            </a:r>
          </a:p>
        </p:txBody>
      </p:sp>
      <p:pic>
        <p:nvPicPr>
          <p:cNvPr id="5" name="Picture 4" descr="A vintage photo of a group of people posing for the camera&#10;&#10;Description automatically generated">
            <a:extLst>
              <a:ext uri="{FF2B5EF4-FFF2-40B4-BE49-F238E27FC236}">
                <a16:creationId xmlns:a16="http://schemas.microsoft.com/office/drawing/2014/main" id="{D93B24C7-0B79-4217-AF2E-E1E197E8C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04" y="1981201"/>
            <a:ext cx="4191000" cy="4114799"/>
          </a:xfrm>
          <a:prstGeom prst="rect">
            <a:avLst/>
          </a:prstGeom>
        </p:spPr>
      </p:pic>
      <p:pic>
        <p:nvPicPr>
          <p:cNvPr id="7" name="Picture 6" descr="A person wearing a suit and tie&#10;&#10;Description automatically generated">
            <a:extLst>
              <a:ext uri="{FF2B5EF4-FFF2-40B4-BE49-F238E27FC236}">
                <a16:creationId xmlns:a16="http://schemas.microsoft.com/office/drawing/2014/main" id="{13D914E8-796C-482E-9069-28D949F58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297151"/>
            <a:ext cx="1210280" cy="1512850"/>
          </a:xfrm>
          <a:prstGeom prst="rect">
            <a:avLst/>
          </a:prstGeom>
        </p:spPr>
      </p:pic>
      <p:pic>
        <p:nvPicPr>
          <p:cNvPr id="9" name="Picture 8" descr="A person wearing a suit and tie&#10;&#10;Description automatically generated">
            <a:extLst>
              <a:ext uri="{FF2B5EF4-FFF2-40B4-BE49-F238E27FC236}">
                <a16:creationId xmlns:a16="http://schemas.microsoft.com/office/drawing/2014/main" id="{DCD7EACD-848C-4491-83C2-72078DC165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0272" y="2315738"/>
            <a:ext cx="1210280" cy="1512851"/>
          </a:xfrm>
          <a:prstGeom prst="rect">
            <a:avLst/>
          </a:prstGeom>
        </p:spPr>
      </p:pic>
      <p:sp>
        <p:nvSpPr>
          <p:cNvPr id="11" name="Rectangle 10">
            <a:extLst>
              <a:ext uri="{FF2B5EF4-FFF2-40B4-BE49-F238E27FC236}">
                <a16:creationId xmlns:a16="http://schemas.microsoft.com/office/drawing/2014/main" id="{05A34E29-6E5C-4718-B8EE-4C903E122B31}"/>
              </a:ext>
            </a:extLst>
          </p:cNvPr>
          <p:cNvSpPr/>
          <p:nvPr/>
        </p:nvSpPr>
        <p:spPr>
          <a:xfrm>
            <a:off x="4953000" y="4267200"/>
            <a:ext cx="3962400" cy="19812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African American vote critical to the election victory of Grant</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American supported Radical Reconstruction </a:t>
            </a:r>
          </a:p>
        </p:txBody>
      </p:sp>
      <p:sp>
        <p:nvSpPr>
          <p:cNvPr id="12" name="Rectangle 11">
            <a:extLst>
              <a:ext uri="{FF2B5EF4-FFF2-40B4-BE49-F238E27FC236}">
                <a16:creationId xmlns:a16="http://schemas.microsoft.com/office/drawing/2014/main" id="{73ECD70E-3499-4DD0-803B-F291A6F1C9C4}"/>
              </a:ext>
            </a:extLst>
          </p:cNvPr>
          <p:cNvSpPr/>
          <p:nvPr/>
        </p:nvSpPr>
        <p:spPr>
          <a:xfrm>
            <a:off x="4988312" y="3581401"/>
            <a:ext cx="1541472" cy="457200"/>
          </a:xfrm>
          <a:prstGeom prst="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Times New Roman" panose="02020603050405020304" pitchFamily="18" charset="0"/>
                <a:cs typeface="Times New Roman" panose="02020603050405020304" pitchFamily="18" charset="0"/>
              </a:rPr>
              <a:t>Ulysses Grant</a:t>
            </a:r>
            <a:endParaRPr lang="en-US"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A9315030-AA98-4A95-972A-64BDAFDCFE09}"/>
              </a:ext>
            </a:extLst>
          </p:cNvPr>
          <p:cNvSpPr/>
          <p:nvPr/>
        </p:nvSpPr>
        <p:spPr>
          <a:xfrm>
            <a:off x="7031028" y="3581401"/>
            <a:ext cx="1541472" cy="457200"/>
          </a:xfrm>
          <a:prstGeom prst="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Times New Roman" panose="02020603050405020304" pitchFamily="18" charset="0"/>
                <a:cs typeface="Times New Roman" panose="02020603050405020304" pitchFamily="18" charset="0"/>
              </a:rPr>
              <a:t>Horatio Seymour</a:t>
            </a:r>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407BEEB-B860-4D39-B0CB-84D0B673C27C}"/>
              </a:ext>
            </a:extLst>
          </p:cNvPr>
          <p:cNvSpPr/>
          <p:nvPr/>
        </p:nvSpPr>
        <p:spPr>
          <a:xfrm>
            <a:off x="381000" y="5638798"/>
            <a:ext cx="4343400" cy="106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Factors in Republican victories</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Grand Army of the Republic (GAR)</a:t>
            </a:r>
          </a:p>
        </p:txBody>
      </p:sp>
    </p:spTree>
    <p:extLst>
      <p:ext uri="{BB962C8B-B14F-4D97-AF65-F5344CB8AC3E}">
        <p14:creationId xmlns:p14="http://schemas.microsoft.com/office/powerpoint/2010/main" val="33211211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7315200" cy="304799"/>
          </a:xfrm>
        </p:spPr>
        <p:txBody>
          <a:bodyPr>
            <a:normAutofit fontScale="90000"/>
          </a:bodyPr>
          <a:lstStyle/>
          <a:p>
            <a:r>
              <a:rPr lang="en-US" dirty="0">
                <a:latin typeface="Baskerville Old Face" panose="02020602080505020303" pitchFamily="18" charset="0"/>
              </a:rPr>
              <a:t>Today’s Focus</a:t>
            </a:r>
          </a:p>
        </p:txBody>
      </p:sp>
      <p:sp>
        <p:nvSpPr>
          <p:cNvPr id="3" name="Content Placeholder 2"/>
          <p:cNvSpPr>
            <a:spLocks noGrp="1"/>
          </p:cNvSpPr>
          <p:nvPr>
            <p:ph idx="1"/>
          </p:nvPr>
        </p:nvSpPr>
        <p:spPr>
          <a:xfrm>
            <a:off x="533400" y="1066801"/>
            <a:ext cx="7696200" cy="5242560"/>
          </a:xfrm>
        </p:spPr>
        <p:txBody>
          <a:bodyPr/>
          <a:lstStyle/>
          <a:p>
            <a:endParaRPr lang="en-US"/>
          </a:p>
        </p:txBody>
      </p:sp>
      <p:sp>
        <p:nvSpPr>
          <p:cNvPr id="4" name="Rectangle 3"/>
          <p:cNvSpPr/>
          <p:nvPr/>
        </p:nvSpPr>
        <p:spPr>
          <a:xfrm>
            <a:off x="304800" y="1066800"/>
            <a:ext cx="8458200" cy="5257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066800"/>
            <a:ext cx="8458200" cy="4462760"/>
          </a:xfrm>
          <a:prstGeom prst="rect">
            <a:avLst/>
          </a:prstGeom>
          <a:no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Period 6: 1865 – 1898</a:t>
            </a:r>
            <a:r>
              <a:rPr lang="en-US" sz="1200" dirty="0">
                <a:solidFill>
                  <a:schemeClr val="bg1"/>
                </a:solidFill>
                <a:latin typeface="Times New Roman" panose="02020603050405020304" pitchFamily="18" charset="0"/>
                <a:cs typeface="Times New Roman" panose="02020603050405020304" pitchFamily="18" charset="0"/>
              </a:rPr>
              <a:t> </a:t>
            </a:r>
            <a:r>
              <a:rPr lang="en-US" sz="1200" b="1"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The transformation of the United States from an agricultural to an increasingly industrialized and urbanized society brought about significant economic, political, diplomatic, social, environmental, and cultural changes.</a:t>
            </a:r>
          </a:p>
          <a:p>
            <a:endParaRPr lang="en-US" sz="800" dirty="0"/>
          </a:p>
          <a:p>
            <a:r>
              <a:rPr lang="en-US" b="1" i="1" dirty="0">
                <a:solidFill>
                  <a:schemeClr val="accent5"/>
                </a:solidFill>
                <a:latin typeface="Times New Roman" panose="02020603050405020304" pitchFamily="18" charset="0"/>
                <a:cs typeface="Times New Roman" panose="02020603050405020304" pitchFamily="18" charset="0"/>
              </a:rPr>
              <a:t>Essential Question: </a:t>
            </a:r>
            <a:r>
              <a:rPr lang="en-US" dirty="0">
                <a:solidFill>
                  <a:schemeClr val="bg1"/>
                </a:solidFill>
                <a:latin typeface="Times New Roman" panose="02020603050405020304" pitchFamily="18" charset="0"/>
                <a:cs typeface="Times New Roman" panose="02020603050405020304" pitchFamily="18" charset="0"/>
              </a:rPr>
              <a:t>How did rapid mechanization in industrial and agriculture American society transform the United States and bring it into the modern age?</a:t>
            </a:r>
          </a:p>
          <a:p>
            <a:r>
              <a:rPr lang="en-US" b="1" i="1" dirty="0">
                <a:solidFill>
                  <a:schemeClr val="accent5"/>
                </a:solidFill>
                <a:latin typeface="Times New Roman" panose="02020603050405020304" pitchFamily="18" charset="0"/>
                <a:cs typeface="Times New Roman" panose="02020603050405020304" pitchFamily="18" charset="0"/>
              </a:rPr>
              <a:t>Students can:</a:t>
            </a:r>
            <a:endParaRPr lang="en-US" dirty="0">
              <a:solidFill>
                <a:schemeClr val="accent5"/>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Discern how industrialization change Americans’ lives during the Gilded Age</a:t>
            </a: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Evaluate how and why did Americans struggle over the power and purpose of government </a:t>
            </a:r>
          </a:p>
          <a:p>
            <a:endParaRPr lang="en-US" sz="600" b="1" i="1" dirty="0">
              <a:solidFill>
                <a:schemeClr val="accent5"/>
              </a:solidFill>
              <a:latin typeface="Times New Roman" panose="02020603050405020304" pitchFamily="18" charset="0"/>
              <a:cs typeface="Times New Roman" panose="02020603050405020304" pitchFamily="18" charset="0"/>
            </a:endParaRPr>
          </a:p>
          <a:p>
            <a:r>
              <a:rPr lang="en-US" b="1" i="1" dirty="0">
                <a:solidFill>
                  <a:schemeClr val="accent5"/>
                </a:solidFill>
                <a:latin typeface="Times New Roman" panose="02020603050405020304" pitchFamily="18" charset="0"/>
                <a:cs typeface="Times New Roman" panose="02020603050405020304" pitchFamily="18" charset="0"/>
              </a:rPr>
              <a:t>Agenda:</a:t>
            </a:r>
          </a:p>
          <a:p>
            <a:pPr marL="285750" indent="-285750">
              <a:buFont typeface="Arial" panose="020B0604020202020204" pitchFamily="34" charset="0"/>
              <a:buChar char="•"/>
            </a:pPr>
            <a:r>
              <a:rPr lang="en-US" b="1" i="1" dirty="0">
                <a:solidFill>
                  <a:schemeClr val="accent5"/>
                </a:solidFill>
                <a:latin typeface="Times New Roman" panose="02020603050405020304" pitchFamily="18" charset="0"/>
                <a:cs typeface="Times New Roman" panose="02020603050405020304" pitchFamily="18" charset="0"/>
              </a:rPr>
              <a:t>There is strength in counting</a:t>
            </a:r>
          </a:p>
          <a:p>
            <a:pPr marL="285750" indent="-285750">
              <a:buFont typeface="Arial" panose="020B0604020202020204" pitchFamily="34" charset="0"/>
              <a:buChar char="•"/>
            </a:pPr>
            <a:r>
              <a:rPr lang="en-US" b="1" i="1" dirty="0">
                <a:solidFill>
                  <a:schemeClr val="accent5"/>
                </a:solidFill>
                <a:latin typeface="Times New Roman" panose="02020603050405020304" pitchFamily="18" charset="0"/>
                <a:cs typeface="Times New Roman" panose="02020603050405020304" pitchFamily="18" charset="0"/>
              </a:rPr>
              <a:t>Democracy in Crisis</a:t>
            </a:r>
          </a:p>
          <a:p>
            <a:pPr marL="285750" indent="-285750">
              <a:buFont typeface="Arial" panose="020B0604020202020204" pitchFamily="34" charset="0"/>
              <a:buChar char="•"/>
            </a:pPr>
            <a:r>
              <a:rPr lang="en-US" b="1" i="1" dirty="0">
                <a:solidFill>
                  <a:schemeClr val="accent5"/>
                </a:solidFill>
                <a:latin typeface="Times New Roman" panose="02020603050405020304" pitchFamily="18" charset="0"/>
                <a:cs typeface="Times New Roman" panose="02020603050405020304" pitchFamily="18" charset="0"/>
              </a:rPr>
              <a:t>Defense initiative</a:t>
            </a:r>
          </a:p>
          <a:p>
            <a:endParaRPr lang="en-US" sz="600" b="1" dirty="0">
              <a:solidFill>
                <a:schemeClr val="accent5"/>
              </a:solidFill>
              <a:latin typeface="Times New Roman" panose="02020603050405020304" pitchFamily="18" charset="0"/>
              <a:cs typeface="Times New Roman" panose="02020603050405020304" pitchFamily="18" charset="0"/>
            </a:endParaRPr>
          </a:p>
          <a:p>
            <a:r>
              <a:rPr lang="en-US" sz="2400" b="1" dirty="0">
                <a:solidFill>
                  <a:schemeClr val="accent5"/>
                </a:solidFill>
                <a:latin typeface="Times New Roman" panose="02020603050405020304" pitchFamily="18" charset="0"/>
                <a:cs typeface="Times New Roman" panose="02020603050405020304" pitchFamily="18" charset="0"/>
              </a:rPr>
              <a:t>Homework:</a:t>
            </a:r>
            <a:r>
              <a:rPr lang="en-US" sz="2400" b="1" dirty="0">
                <a:solidFill>
                  <a:srgbClr val="F56F0B"/>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b="1" dirty="0">
                <a:solidFill>
                  <a:schemeClr val="tx2"/>
                </a:solidFill>
                <a:latin typeface="Times New Roman" panose="02020603050405020304" pitchFamily="18" charset="0"/>
                <a:cs typeface="Times New Roman" panose="02020603050405020304" pitchFamily="18" charset="0"/>
              </a:rPr>
              <a:t>Study for CRE</a:t>
            </a:r>
          </a:p>
          <a:p>
            <a:pPr marL="285750" indent="-285750">
              <a:buFont typeface="Arial" panose="020B0604020202020204" pitchFamily="34" charset="0"/>
              <a:buChar char="•"/>
            </a:pPr>
            <a:r>
              <a:rPr lang="en-US" b="1" dirty="0">
                <a:solidFill>
                  <a:schemeClr val="tx2"/>
                </a:solidFill>
                <a:latin typeface="Times New Roman" panose="02020603050405020304" pitchFamily="18" charset="0"/>
                <a:cs typeface="Times New Roman" panose="02020603050405020304" pitchFamily="18" charset="0"/>
              </a:rPr>
              <a:t>CRE 1/24/18 (Unit IV and Unit V)</a:t>
            </a:r>
          </a:p>
        </p:txBody>
      </p:sp>
    </p:spTree>
    <p:extLst>
      <p:ext uri="{BB962C8B-B14F-4D97-AF65-F5344CB8AC3E}">
        <p14:creationId xmlns:p14="http://schemas.microsoft.com/office/powerpoint/2010/main" val="1559470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7315200" cy="609600"/>
          </a:xfrm>
          <a:solidFill>
            <a:schemeClr val="tx1">
              <a:lumMod val="95000"/>
            </a:schemeClr>
          </a:solidFill>
        </p:spPr>
        <p:txBody>
          <a:bodyPr>
            <a:normAutofit fontScale="90000"/>
          </a:bodyPr>
          <a:lstStyle/>
          <a:p>
            <a:r>
              <a:rPr lang="en-US" dirty="0">
                <a:solidFill>
                  <a:srgbClr val="00B0F0"/>
                </a:solidFill>
                <a:latin typeface="Broadway" panose="04040905080B02020502" pitchFamily="82" charset="0"/>
              </a:rPr>
              <a:t>Politics of the Gilded Age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219200"/>
            <a:ext cx="5105400" cy="4724400"/>
          </a:xfrm>
        </p:spPr>
      </p:pic>
      <p:sp>
        <p:nvSpPr>
          <p:cNvPr id="5" name="Rectangle 4"/>
          <p:cNvSpPr/>
          <p:nvPr/>
        </p:nvSpPr>
        <p:spPr>
          <a:xfrm>
            <a:off x="228600" y="5638800"/>
            <a:ext cx="5791200" cy="762000"/>
          </a:xfrm>
          <a:prstGeom prst="rect">
            <a:avLst/>
          </a:prstGeom>
          <a:solidFill>
            <a:schemeClr val="tx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5"/>
                </a:solidFill>
                <a:latin typeface="Times New Roman" panose="02020603050405020304" pitchFamily="18" charset="0"/>
                <a:cs typeface="Times New Roman" panose="02020603050405020304" pitchFamily="18" charset="0"/>
              </a:rPr>
              <a:t>Boss Tweed “As long as I count the votes, what are you going to do about it? Say?”</a:t>
            </a:r>
          </a:p>
        </p:txBody>
      </p:sp>
      <p:sp>
        <p:nvSpPr>
          <p:cNvPr id="6" name="Rectangle 5"/>
          <p:cNvSpPr/>
          <p:nvPr/>
        </p:nvSpPr>
        <p:spPr>
          <a:xfrm>
            <a:off x="5867400" y="1676400"/>
            <a:ext cx="3124200" cy="3505200"/>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Complete a HIPP analysis of the political cartoon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Prior knowledge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Historic contextualization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Intended Audience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Purpose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POV</a:t>
            </a:r>
          </a:p>
        </p:txBody>
      </p:sp>
    </p:spTree>
    <p:extLst>
      <p:ext uri="{BB962C8B-B14F-4D97-AF65-F5344CB8AC3E}">
        <p14:creationId xmlns:p14="http://schemas.microsoft.com/office/powerpoint/2010/main" val="2647073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1"/>
            <a:ext cx="7315200" cy="762000"/>
          </a:xfrm>
        </p:spPr>
        <p:txBody>
          <a:bodyPr/>
          <a:lstStyle/>
          <a:p>
            <a:r>
              <a:rPr lang="en-US" dirty="0">
                <a:latin typeface="Times New Roman" panose="02020603050405020304" pitchFamily="18" charset="0"/>
                <a:cs typeface="Times New Roman" panose="02020603050405020304" pitchFamily="18" charset="0"/>
              </a:rPr>
              <a:t>Reforming Politics</a:t>
            </a:r>
          </a:p>
        </p:txBody>
      </p:sp>
      <p:sp>
        <p:nvSpPr>
          <p:cNvPr id="8" name="Content Placeholder 7"/>
          <p:cNvSpPr>
            <a:spLocks noGrp="1"/>
          </p:cNvSpPr>
          <p:nvPr>
            <p:ph idx="1"/>
          </p:nvPr>
        </p:nvSpPr>
        <p:spPr>
          <a:xfrm>
            <a:off x="914400" y="1219201"/>
            <a:ext cx="7315200" cy="5090160"/>
          </a:xfrm>
        </p:spPr>
        <p:txBody>
          <a:bodyPr/>
          <a:lstStyle/>
          <a:p>
            <a:r>
              <a:rPr lang="en-US" b="1" u="sng" dirty="0">
                <a:solidFill>
                  <a:schemeClr val="tx2"/>
                </a:solidFill>
                <a:latin typeface="Times New Roman" panose="02020603050405020304" pitchFamily="18" charset="0"/>
                <a:cs typeface="Times New Roman" panose="02020603050405020304" pitchFamily="18" charset="0"/>
              </a:rPr>
              <a:t>Liberal Republican Party 1872 </a:t>
            </a:r>
            <a:r>
              <a:rPr lang="en-US" dirty="0">
                <a:latin typeface="Times New Roman" panose="02020603050405020304" pitchFamily="18" charset="0"/>
                <a:cs typeface="Times New Roman" panose="02020603050405020304" pitchFamily="18" charset="0"/>
              </a:rPr>
              <a:t>(Horace Greeley) – ran against political corruption</a:t>
            </a:r>
          </a:p>
          <a:p>
            <a:r>
              <a:rPr lang="en-US" b="1" u="sng" dirty="0">
                <a:solidFill>
                  <a:schemeClr val="tx2"/>
                </a:solidFill>
                <a:latin typeface="Times New Roman" panose="02020603050405020304" pitchFamily="18" charset="0"/>
                <a:cs typeface="Times New Roman" panose="02020603050405020304" pitchFamily="18" charset="0"/>
              </a:rPr>
              <a:t>Greenback Labor Party 1878 </a:t>
            </a:r>
            <a:r>
              <a:rPr lang="en-US" dirty="0">
                <a:latin typeface="Times New Roman" panose="02020603050405020304" pitchFamily="18" charset="0"/>
                <a:cs typeface="Times New Roman" panose="02020603050405020304" pitchFamily="18" charset="0"/>
              </a:rPr>
              <a:t>– fought for cheap currency (Panic of 1873)</a:t>
            </a:r>
          </a:p>
          <a:p>
            <a:r>
              <a:rPr lang="en-US" b="1" u="sng" dirty="0">
                <a:solidFill>
                  <a:schemeClr val="tx2"/>
                </a:solidFill>
                <a:latin typeface="Times New Roman" panose="02020603050405020304" pitchFamily="18" charset="0"/>
                <a:cs typeface="Times New Roman" panose="02020603050405020304" pitchFamily="18" charset="0"/>
              </a:rPr>
              <a:t>Pendleton Act &amp; Civil Service Commission </a:t>
            </a:r>
            <a:r>
              <a:rPr lang="en-US" dirty="0">
                <a:latin typeface="Times New Roman" panose="02020603050405020304" pitchFamily="18" charset="0"/>
                <a:cs typeface="Times New Roman" panose="02020603050405020304" pitchFamily="18" charset="0"/>
              </a:rPr>
              <a:t>– hire government employees based on merit (James Garfield assassination 1881)</a:t>
            </a:r>
          </a:p>
          <a:p>
            <a:r>
              <a:rPr lang="en-US" b="1" dirty="0" err="1">
                <a:solidFill>
                  <a:schemeClr val="tx2"/>
                </a:solidFill>
                <a:latin typeface="Times New Roman" panose="02020603050405020304" pitchFamily="18" charset="0"/>
                <a:cs typeface="Times New Roman" panose="02020603050405020304" pitchFamily="18" charset="0"/>
              </a:rPr>
              <a:t>Mugwumps</a:t>
            </a:r>
            <a:r>
              <a:rPr lang="en-US" dirty="0">
                <a:latin typeface="Times New Roman" panose="02020603050405020304" pitchFamily="18" charset="0"/>
                <a:cs typeface="Times New Roman" panose="02020603050405020304" pitchFamily="18" charset="0"/>
              </a:rPr>
              <a:t> (Reformer Republicans 1884)</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3758419"/>
            <a:ext cx="2786951" cy="270334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766" y="3657599"/>
            <a:ext cx="3021834" cy="2651761"/>
          </a:xfrm>
          <a:prstGeom prst="rect">
            <a:avLst/>
          </a:prstGeom>
        </p:spPr>
      </p:pic>
    </p:spTree>
    <p:extLst>
      <p:ext uri="{BB962C8B-B14F-4D97-AF65-F5344CB8AC3E}">
        <p14:creationId xmlns:p14="http://schemas.microsoft.com/office/powerpoint/2010/main" val="3649598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1"/>
            <a:ext cx="7696200" cy="6004560"/>
          </a:xfrm>
        </p:spPr>
        <p:txBody>
          <a:bodyPr/>
          <a:lstStyle/>
          <a:p>
            <a:r>
              <a:rPr lang="en-US" b="1" dirty="0">
                <a:latin typeface="Times New Roman" panose="02020603050405020304" pitchFamily="18" charset="0"/>
                <a:cs typeface="Times New Roman" panose="02020603050405020304" pitchFamily="18" charset="0"/>
              </a:rPr>
              <a:t>“No country can be well governed unless its citizens as a body keep religiously before their minds that they are the guardians of the law, and that the law officers are only the machinery for its execution, nothing more.”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Mark Twain, The Gilded Age, A Tale of Today, 1873  </a:t>
            </a:r>
          </a:p>
          <a:p>
            <a:pPr marL="45720" indent="0">
              <a:buNone/>
            </a:pPr>
            <a:r>
              <a:rPr lang="en-US" dirty="0">
                <a:latin typeface="Times New Roman" panose="02020603050405020304" pitchFamily="18" charset="0"/>
                <a:cs typeface="Times New Roman" panose="02020603050405020304" pitchFamily="18" charset="0"/>
              </a:rPr>
              <a:t>__ 1. Why have many historians labeled the period following the Civil War until the turn of the century the Gilded Age?</a:t>
            </a:r>
          </a:p>
          <a:p>
            <a:pPr marL="502920" lvl="0" indent="-457200">
              <a:buFont typeface="+mj-lt"/>
              <a:buAutoNum type="alphaUcPeriod"/>
            </a:pPr>
            <a:r>
              <a:rPr lang="en-US" dirty="0">
                <a:latin typeface="Times New Roman" panose="02020603050405020304" pitchFamily="18" charset="0"/>
                <a:cs typeface="Times New Roman" panose="02020603050405020304" pitchFamily="18" charset="0"/>
              </a:rPr>
              <a:t>Most Americans saw a rise in the standard of living and greater prosperity</a:t>
            </a:r>
          </a:p>
          <a:p>
            <a:pPr marL="502920" lvl="0" indent="-457200">
              <a:buFont typeface="+mj-lt"/>
              <a:buAutoNum type="alphaUcPeriod"/>
            </a:pPr>
            <a:r>
              <a:rPr lang="en-US" dirty="0">
                <a:latin typeface="Times New Roman" panose="02020603050405020304" pitchFamily="18" charset="0"/>
                <a:cs typeface="Times New Roman" panose="02020603050405020304" pitchFamily="18" charset="0"/>
              </a:rPr>
              <a:t>The idea of equality becomes an achievable goal during this time period</a:t>
            </a:r>
          </a:p>
          <a:p>
            <a:pPr marL="502920" lvl="0" indent="-457200">
              <a:buFont typeface="+mj-lt"/>
              <a:buAutoNum type="alphaUcPeriod"/>
            </a:pPr>
            <a:r>
              <a:rPr lang="en-US" dirty="0">
                <a:latin typeface="Times New Roman" panose="02020603050405020304" pitchFamily="18" charset="0"/>
                <a:cs typeface="Times New Roman" panose="02020603050405020304" pitchFamily="18" charset="0"/>
              </a:rPr>
              <a:t>While the U.S. saw great prosperity many American’s lived in poverty and were taken advantage of by industrialization</a:t>
            </a:r>
          </a:p>
          <a:p>
            <a:pPr marL="502920" lvl="0" indent="-457200">
              <a:buFont typeface="+mj-lt"/>
              <a:buAutoNum type="alphaUcPeriod"/>
            </a:pPr>
            <a:r>
              <a:rPr lang="en-US" dirty="0">
                <a:latin typeface="Times New Roman" panose="02020603050405020304" pitchFamily="18" charset="0"/>
                <a:cs typeface="Times New Roman" panose="02020603050405020304" pitchFamily="18" charset="0"/>
              </a:rPr>
              <a:t>Labor unions were able to achieve improved working conditions, such as the eight hour work day</a:t>
            </a:r>
          </a:p>
          <a:p>
            <a:pPr marL="502920" lvl="0" indent="-457200">
              <a:buFont typeface="+mj-lt"/>
              <a:buAutoNum type="alphaUcPeriod"/>
            </a:pPr>
            <a:r>
              <a:rPr lang="en-US" dirty="0">
                <a:latin typeface="Times New Roman" panose="02020603050405020304" pitchFamily="18" charset="0"/>
                <a:cs typeface="Times New Roman" panose="02020603050405020304" pitchFamily="18" charset="0"/>
              </a:rPr>
              <a:t>America had survived a major internal conflict and look forward to the rebirth of Democracy</a:t>
            </a:r>
          </a:p>
          <a:p>
            <a:endParaRPr lang="en-US" dirty="0"/>
          </a:p>
        </p:txBody>
      </p:sp>
    </p:spTree>
    <p:extLst>
      <p:ext uri="{BB962C8B-B14F-4D97-AF65-F5344CB8AC3E}">
        <p14:creationId xmlns:p14="http://schemas.microsoft.com/office/powerpoint/2010/main" val="2146164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1"/>
            <a:ext cx="7696200" cy="6004560"/>
          </a:xfrm>
        </p:spPr>
        <p:txBody>
          <a:bodyPr/>
          <a:lstStyle/>
          <a:p>
            <a:r>
              <a:rPr lang="en-US" b="1" dirty="0">
                <a:latin typeface="Times New Roman" panose="02020603050405020304" pitchFamily="18" charset="0"/>
                <a:cs typeface="Times New Roman" panose="02020603050405020304" pitchFamily="18" charset="0"/>
              </a:rPr>
              <a:t>“No country can be well governed unless its citizens as a body keep religiously before their minds that they are the guardians of the law, and that the law officers are only the machinery for its execution, nothing more.”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Mark Twain, The Gilded Age, A Tale of Today, 1873  </a:t>
            </a:r>
          </a:p>
          <a:p>
            <a:pPr marL="45720" indent="0">
              <a:buNone/>
            </a:pPr>
            <a:endParaRPr lang="en-US" i="1" dirty="0">
              <a:latin typeface="Times New Roman" panose="02020603050405020304" pitchFamily="18" charset="0"/>
              <a:cs typeface="Times New Roman" panose="02020603050405020304" pitchFamily="18" charset="0"/>
            </a:endParaRPr>
          </a:p>
          <a:p>
            <a:pPr marL="45720" indent="0">
              <a:buNone/>
            </a:pPr>
            <a:r>
              <a:rPr lang="en-US" dirty="0">
                <a:latin typeface="Times New Roman" panose="02020603050405020304" pitchFamily="18" charset="0"/>
                <a:cs typeface="Times New Roman" panose="02020603050405020304" pitchFamily="18" charset="0"/>
              </a:rPr>
              <a:t>__ 2. Which of the following demonstrates politics of the Gilded Age at the national level of government?</a:t>
            </a:r>
          </a:p>
          <a:p>
            <a:pPr marL="502920" lvl="0" indent="-457200">
              <a:buFont typeface="+mj-lt"/>
              <a:buAutoNum type="alphaUcPeriod"/>
            </a:pPr>
            <a:r>
              <a:rPr lang="en-US" dirty="0">
                <a:latin typeface="Times New Roman" panose="02020603050405020304" pitchFamily="18" charset="0"/>
                <a:cs typeface="Times New Roman" panose="02020603050405020304" pitchFamily="18" charset="0"/>
              </a:rPr>
              <a:t>The Republican Party dominated both Congress and the presidency</a:t>
            </a:r>
          </a:p>
          <a:p>
            <a:pPr marL="502920" lvl="0" indent="-457200">
              <a:buFont typeface="+mj-lt"/>
              <a:buAutoNum type="alphaUcPeriod"/>
            </a:pPr>
            <a:r>
              <a:rPr lang="en-US" dirty="0">
                <a:latin typeface="Times New Roman" panose="02020603050405020304" pitchFamily="18" charset="0"/>
                <a:cs typeface="Times New Roman" panose="02020603050405020304" pitchFamily="18" charset="0"/>
              </a:rPr>
              <a:t>Democrats supported many reforms to make the national government more democratic</a:t>
            </a:r>
          </a:p>
          <a:p>
            <a:pPr marL="502920" lvl="0" indent="-457200">
              <a:buFont typeface="+mj-lt"/>
              <a:buAutoNum type="alphaUcPeriod"/>
            </a:pPr>
            <a:r>
              <a:rPr lang="en-US" dirty="0">
                <a:latin typeface="Times New Roman" panose="02020603050405020304" pitchFamily="18" charset="0"/>
                <a:cs typeface="Times New Roman" panose="02020603050405020304" pitchFamily="18" charset="0"/>
              </a:rPr>
              <a:t>Government was devoid of corruption and scandal from 1867 to 1897</a:t>
            </a:r>
          </a:p>
          <a:p>
            <a:pPr marL="502920" lvl="0" indent="-457200">
              <a:buFont typeface="+mj-lt"/>
              <a:buAutoNum type="alphaUcPeriod"/>
            </a:pPr>
            <a:r>
              <a:rPr lang="en-US" dirty="0">
                <a:latin typeface="Times New Roman" panose="02020603050405020304" pitchFamily="18" charset="0"/>
                <a:cs typeface="Times New Roman" panose="02020603050405020304" pitchFamily="18" charset="0"/>
              </a:rPr>
              <a:t>Democrats control both houses of Congress during this time period</a:t>
            </a:r>
          </a:p>
          <a:p>
            <a:pPr marL="502920" lvl="0" indent="-457200">
              <a:buFont typeface="+mj-lt"/>
              <a:buAutoNum type="alphaUcPeriod"/>
            </a:pPr>
            <a:r>
              <a:rPr lang="en-US" dirty="0">
                <a:latin typeface="Times New Roman" panose="02020603050405020304" pitchFamily="18" charset="0"/>
                <a:cs typeface="Times New Roman" panose="02020603050405020304" pitchFamily="18" charset="0"/>
              </a:rPr>
              <a:t>There was major gridlock between both parties in governing the United States</a:t>
            </a:r>
          </a:p>
          <a:p>
            <a:endParaRPr lang="en-US" dirty="0"/>
          </a:p>
        </p:txBody>
      </p:sp>
    </p:spTree>
    <p:extLst>
      <p:ext uri="{BB962C8B-B14F-4D97-AF65-F5344CB8AC3E}">
        <p14:creationId xmlns:p14="http://schemas.microsoft.com/office/powerpoint/2010/main" val="5057066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1"/>
            <a:ext cx="7315200" cy="685799"/>
          </a:xfrm>
        </p:spPr>
        <p:txBody>
          <a:bodyPr>
            <a:normAutofit fontScale="90000"/>
          </a:bodyPr>
          <a:lstStyle/>
          <a:p>
            <a:r>
              <a:rPr lang="en-US" dirty="0">
                <a:latin typeface="Baskerville Old Face" panose="02020602080505020303" pitchFamily="18" charset="0"/>
              </a:rPr>
              <a:t>Point of View</a:t>
            </a:r>
          </a:p>
        </p:txBody>
      </p:sp>
      <p:sp>
        <p:nvSpPr>
          <p:cNvPr id="3" name="Content Placeholder 2"/>
          <p:cNvSpPr>
            <a:spLocks noGrp="1"/>
          </p:cNvSpPr>
          <p:nvPr>
            <p:ph idx="1"/>
          </p:nvPr>
        </p:nvSpPr>
        <p:spPr>
          <a:xfrm>
            <a:off x="457200" y="1066800"/>
            <a:ext cx="7772400" cy="5242561"/>
          </a:xfrm>
        </p:spPr>
        <p:txBody>
          <a:bodyPr>
            <a:normAutofit/>
          </a:bodyPr>
          <a:lstStyle/>
          <a:p>
            <a:r>
              <a:rPr lang="en-US" dirty="0">
                <a:latin typeface="Times New Roman" panose="02020603050405020304" pitchFamily="18" charset="0"/>
                <a:cs typeface="Times New Roman" panose="02020603050405020304" pitchFamily="18" charset="0"/>
              </a:rPr>
              <a:t>“My Dear Nephew,</a:t>
            </a:r>
          </a:p>
          <a:p>
            <a:pPr marL="45720" indent="0">
              <a:buNone/>
            </a:pPr>
            <a:r>
              <a:rPr lang="en-US" dirty="0">
                <a:latin typeface="Times New Roman" panose="02020603050405020304" pitchFamily="18" charset="0"/>
                <a:cs typeface="Times New Roman" panose="02020603050405020304" pitchFamily="18" charset="0"/>
              </a:rPr>
              <a:t>	“Never allow yourself to lose sight of that fact that politics, and not poker, is our great American game.  If this could be beaten into the heads of some presumably well meaning but glaring unpractical people, we would hear less idiotic talk about reform in connection with politics.  Nobody ever dreams of organizing a reform movement in poker . . . </a:t>
            </a:r>
          </a:p>
          <a:p>
            <a:pPr marL="45720" indent="0">
              <a:buNone/>
            </a:pPr>
            <a:r>
              <a:rPr lang="en-US" dirty="0">
                <a:latin typeface="Times New Roman" panose="02020603050405020304" pitchFamily="18" charset="0"/>
                <a:cs typeface="Times New Roman" panose="02020603050405020304" pitchFamily="18" charset="0"/>
              </a:rPr>
              <a:t>	“Mr. Lincoln, a very estimable and justly popular, but in some respects an impracticable man, formulated widely different error regard to politics. He held that ours is a government of the people, by the people, for the people.  I maintain, on the contrary, that it is government of politicians, by politicians, for politicians.  If your political career is to be a success, you must understand and respect this distinction and difference.”</a:t>
            </a:r>
          </a:p>
          <a:p>
            <a:pPr marL="45720" indent="0">
              <a:buNone/>
            </a:pPr>
            <a:r>
              <a:rPr lang="en-US" dirty="0">
                <a:latin typeface="Times New Roman" panose="02020603050405020304" pitchFamily="18" charset="0"/>
                <a:cs typeface="Times New Roman" panose="02020603050405020304" pitchFamily="18" charset="0"/>
              </a:rPr>
              <a:t>		- </a:t>
            </a:r>
            <a:r>
              <a:rPr lang="en-US" dirty="0">
                <a:solidFill>
                  <a:schemeClr val="tx2"/>
                </a:solidFill>
                <a:latin typeface="Times New Roman" panose="02020603050405020304" pitchFamily="18" charset="0"/>
                <a:cs typeface="Times New Roman" panose="02020603050405020304" pitchFamily="18" charset="0"/>
              </a:rPr>
              <a:t>William McElroy, journalist, “An Old War Horse to a 		Young Politician,” published anonymously in the 			Atlantic Monthly, 1880</a:t>
            </a:r>
          </a:p>
        </p:txBody>
      </p:sp>
    </p:spTree>
    <p:extLst>
      <p:ext uri="{BB962C8B-B14F-4D97-AF65-F5344CB8AC3E}">
        <p14:creationId xmlns:p14="http://schemas.microsoft.com/office/powerpoint/2010/main" val="1134258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1"/>
            <a:ext cx="7315200" cy="838200"/>
          </a:xfrm>
        </p:spPr>
        <p:txBody>
          <a:bodyPr>
            <a:normAutofit/>
          </a:bodyPr>
          <a:lstStyle/>
          <a:p>
            <a:r>
              <a:rPr lang="en-US" sz="3600" dirty="0">
                <a:latin typeface="Baskerville Old Face" pitchFamily="18" charset="0"/>
              </a:rPr>
              <a:t>1800 Connections</a:t>
            </a:r>
          </a:p>
        </p:txBody>
      </p:sp>
      <p:sp>
        <p:nvSpPr>
          <p:cNvPr id="3" name="Content Placeholder 2"/>
          <p:cNvSpPr>
            <a:spLocks noGrp="1"/>
          </p:cNvSpPr>
          <p:nvPr>
            <p:ph idx="1"/>
          </p:nvPr>
        </p:nvSpPr>
        <p:spPr>
          <a:xfrm>
            <a:off x="533400" y="1447801"/>
            <a:ext cx="7696200" cy="4861560"/>
          </a:xfrm>
        </p:spPr>
        <p:txBody>
          <a:bodyPr/>
          <a:lstStyle/>
          <a:p>
            <a:r>
              <a:rPr lang="en-US" dirty="0">
                <a:latin typeface="Times New Roman" pitchFamily="18" charset="0"/>
                <a:cs typeface="Times New Roman" pitchFamily="18" charset="0"/>
              </a:rPr>
              <a:t>1. John L. O’Sullivan, Louisiana Purchase, and Treaty of Guadalupe Hidalgo</a:t>
            </a:r>
          </a:p>
          <a:p>
            <a:r>
              <a:rPr lang="en-US" dirty="0">
                <a:latin typeface="Times New Roman" pitchFamily="18" charset="0"/>
                <a:cs typeface="Times New Roman" pitchFamily="18" charset="0"/>
              </a:rPr>
              <a:t>2. Liberator, Denmark Vesey Rebellion, and Uncle Tom’s Cabin</a:t>
            </a:r>
          </a:p>
          <a:p>
            <a:r>
              <a:rPr lang="en-US" dirty="0">
                <a:latin typeface="Times New Roman" pitchFamily="18" charset="0"/>
                <a:cs typeface="Times New Roman" pitchFamily="18" charset="0"/>
              </a:rPr>
              <a:t>3. Compromise of 1850, Virginia and Kentucky Resolves, and Pet Banks</a:t>
            </a:r>
          </a:p>
          <a:p>
            <a:r>
              <a:rPr lang="en-US" dirty="0">
                <a:latin typeface="Times New Roman" pitchFamily="18" charset="0"/>
                <a:cs typeface="Times New Roman" pitchFamily="18" charset="0"/>
              </a:rPr>
              <a:t>4. Annexation of Texas, Adam-</a:t>
            </a:r>
            <a:r>
              <a:rPr lang="en-US" dirty="0" err="1">
                <a:latin typeface="Times New Roman" pitchFamily="18" charset="0"/>
                <a:cs typeface="Times New Roman" pitchFamily="18" charset="0"/>
              </a:rPr>
              <a:t>Onis</a:t>
            </a:r>
            <a:r>
              <a:rPr lang="en-US" dirty="0">
                <a:latin typeface="Times New Roman" pitchFamily="18" charset="0"/>
                <a:cs typeface="Times New Roman" pitchFamily="18" charset="0"/>
              </a:rPr>
              <a:t> Treaty, and Macon’s Bill #2</a:t>
            </a:r>
          </a:p>
          <a:p>
            <a:r>
              <a:rPr lang="en-US" dirty="0">
                <a:latin typeface="Times New Roman" pitchFamily="18" charset="0"/>
                <a:cs typeface="Times New Roman" pitchFamily="18" charset="0"/>
              </a:rPr>
              <a:t>5. Gag rule, Indian Removal Act, and Kansas Nebraska Acts</a:t>
            </a:r>
          </a:p>
          <a:p>
            <a:r>
              <a:rPr lang="en-US" dirty="0">
                <a:latin typeface="Times New Roman" pitchFamily="18" charset="0"/>
                <a:cs typeface="Times New Roman" pitchFamily="18" charset="0"/>
              </a:rPr>
              <a:t>6. Bank veto, Nullification Crisis, and Redeemers</a:t>
            </a:r>
          </a:p>
          <a:p>
            <a:r>
              <a:rPr lang="en-US" dirty="0">
                <a:latin typeface="Times New Roman" pitchFamily="18" charset="0"/>
                <a:cs typeface="Times New Roman" pitchFamily="18" charset="0"/>
              </a:rPr>
              <a:t>7. Brigham Young, German immigration, and King Cotton</a:t>
            </a:r>
          </a:p>
          <a:p>
            <a:r>
              <a:rPr lang="en-US" dirty="0">
                <a:latin typeface="Times New Roman" pitchFamily="18" charset="0"/>
                <a:cs typeface="Times New Roman" pitchFamily="18" charset="0"/>
              </a:rPr>
              <a:t>8. Sam Slater, American System, and Tariff </a:t>
            </a:r>
            <a:r>
              <a:rPr lang="en-US">
                <a:latin typeface="Times New Roman" pitchFamily="18" charset="0"/>
                <a:cs typeface="Times New Roman" pitchFamily="18" charset="0"/>
              </a:rPr>
              <a:t>of Abomination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348340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7315200" cy="609599"/>
          </a:xfrm>
        </p:spPr>
        <p:txBody>
          <a:bodyPr>
            <a:normAutofit fontScale="90000"/>
          </a:bodyPr>
          <a:lstStyle/>
          <a:p>
            <a:r>
              <a:rPr lang="en-US" dirty="0">
                <a:latin typeface="Baskerville Old Face" panose="02020602080505020303" pitchFamily="18" charset="0"/>
              </a:rPr>
              <a:t>Today’s Focus</a:t>
            </a:r>
          </a:p>
        </p:txBody>
      </p:sp>
      <p:sp>
        <p:nvSpPr>
          <p:cNvPr id="3" name="Content Placeholder 2"/>
          <p:cNvSpPr>
            <a:spLocks noGrp="1"/>
          </p:cNvSpPr>
          <p:nvPr>
            <p:ph idx="1"/>
          </p:nvPr>
        </p:nvSpPr>
        <p:spPr>
          <a:xfrm>
            <a:off x="533400" y="1066801"/>
            <a:ext cx="7696200" cy="5242560"/>
          </a:xfrm>
        </p:spPr>
        <p:txBody>
          <a:bodyPr/>
          <a:lstStyle/>
          <a:p>
            <a:endParaRPr lang="en-US"/>
          </a:p>
        </p:txBody>
      </p:sp>
      <p:sp>
        <p:nvSpPr>
          <p:cNvPr id="4" name="Rectangle 3"/>
          <p:cNvSpPr/>
          <p:nvPr/>
        </p:nvSpPr>
        <p:spPr>
          <a:xfrm>
            <a:off x="304800" y="1066800"/>
            <a:ext cx="8458200" cy="5257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066800"/>
            <a:ext cx="8458200" cy="5109091"/>
          </a:xfrm>
          <a:prstGeom prst="rect">
            <a:avLst/>
          </a:prstGeom>
          <a:no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Period 6: 1865 – 1898</a:t>
            </a:r>
            <a:r>
              <a:rPr lang="en-US" sz="1200" dirty="0">
                <a:solidFill>
                  <a:schemeClr val="bg1"/>
                </a:solidFill>
                <a:latin typeface="Times New Roman" panose="02020603050405020304" pitchFamily="18" charset="0"/>
                <a:cs typeface="Times New Roman" panose="02020603050405020304" pitchFamily="18" charset="0"/>
              </a:rPr>
              <a:t> </a:t>
            </a:r>
            <a:r>
              <a:rPr lang="en-US" sz="1200" b="1"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The transformation of the United States from an agricultural to an increasingly industrialized and urbanized society brought about significant economic, political, diplomatic, social, environmental, and cultural changes.</a:t>
            </a:r>
          </a:p>
          <a:p>
            <a:endParaRPr lang="en-US" sz="400" dirty="0"/>
          </a:p>
          <a:p>
            <a:r>
              <a:rPr lang="en-US" b="1" i="1" dirty="0">
                <a:solidFill>
                  <a:schemeClr val="accent5"/>
                </a:solidFill>
                <a:latin typeface="Times New Roman" panose="02020603050405020304" pitchFamily="18" charset="0"/>
                <a:cs typeface="Times New Roman" panose="02020603050405020304" pitchFamily="18" charset="0"/>
              </a:rPr>
              <a:t>Essential Question: </a:t>
            </a:r>
            <a:r>
              <a:rPr lang="en-US" dirty="0">
                <a:solidFill>
                  <a:schemeClr val="bg1"/>
                </a:solidFill>
                <a:latin typeface="Times New Roman" panose="02020603050405020304" pitchFamily="18" charset="0"/>
                <a:cs typeface="Times New Roman" panose="02020603050405020304" pitchFamily="18" charset="0"/>
              </a:rPr>
              <a:t>How did rapid mechanization in industrial and agriculture American society transform the United States and bring it into the modern age?</a:t>
            </a:r>
          </a:p>
          <a:p>
            <a:r>
              <a:rPr lang="en-US" b="1" i="1" dirty="0">
                <a:solidFill>
                  <a:schemeClr val="accent5"/>
                </a:solidFill>
                <a:latin typeface="Times New Roman" panose="02020603050405020304" pitchFamily="18" charset="0"/>
                <a:cs typeface="Times New Roman" panose="02020603050405020304" pitchFamily="18" charset="0"/>
              </a:rPr>
              <a:t>Students can:</a:t>
            </a:r>
            <a:endParaRPr lang="en-US" dirty="0">
              <a:solidFill>
                <a:schemeClr val="accent5"/>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Discern how industrialization change Americans’ lives during the Gilded Age</a:t>
            </a: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Evaluate how and why did Americans struggle over the power and purpose of government </a:t>
            </a: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Assess whether this era should be considered the Gilded Age</a:t>
            </a:r>
          </a:p>
          <a:p>
            <a:endParaRPr lang="en-US" sz="600" b="1" i="1" dirty="0">
              <a:solidFill>
                <a:schemeClr val="accent5"/>
              </a:solidFill>
              <a:latin typeface="Times New Roman" panose="02020603050405020304" pitchFamily="18" charset="0"/>
              <a:cs typeface="Times New Roman" panose="02020603050405020304" pitchFamily="18" charset="0"/>
            </a:endParaRPr>
          </a:p>
          <a:p>
            <a:r>
              <a:rPr lang="en-US" b="1" i="1" dirty="0">
                <a:solidFill>
                  <a:schemeClr val="accent5"/>
                </a:solidFill>
                <a:latin typeface="Times New Roman" panose="02020603050405020304" pitchFamily="18" charset="0"/>
                <a:cs typeface="Times New Roman" panose="02020603050405020304" pitchFamily="18" charset="0"/>
              </a:rPr>
              <a:t>Agenda:</a:t>
            </a:r>
          </a:p>
          <a:p>
            <a:pPr marL="285750" indent="-285750">
              <a:buFontTx/>
              <a:buChar char="-"/>
            </a:pPr>
            <a:r>
              <a:rPr lang="en-US" dirty="0">
                <a:solidFill>
                  <a:schemeClr val="accent5"/>
                </a:solidFill>
                <a:latin typeface="Times New Roman" panose="02020603050405020304" pitchFamily="18" charset="0"/>
                <a:cs typeface="Times New Roman" panose="02020603050405020304" pitchFamily="18" charset="0"/>
              </a:rPr>
              <a:t>Gilded politics</a:t>
            </a:r>
          </a:p>
          <a:p>
            <a:pPr marL="285750" indent="-285750">
              <a:buFontTx/>
              <a:buChar char="-"/>
            </a:pPr>
            <a:r>
              <a:rPr lang="en-US" dirty="0">
                <a:solidFill>
                  <a:schemeClr val="accent5"/>
                </a:solidFill>
                <a:latin typeface="Times New Roman" panose="02020603050405020304" pitchFamily="18" charset="0"/>
                <a:cs typeface="Times New Roman" panose="02020603050405020304" pitchFamily="18" charset="0"/>
              </a:rPr>
              <a:t>Overview of  $$$$ in the Gilded  Age</a:t>
            </a:r>
          </a:p>
          <a:p>
            <a:pPr marL="285750" indent="-285750">
              <a:buFontTx/>
              <a:buChar char="-"/>
            </a:pPr>
            <a:r>
              <a:rPr lang="en-US" dirty="0">
                <a:solidFill>
                  <a:schemeClr val="accent5"/>
                </a:solidFill>
                <a:latin typeface="Times New Roman" panose="02020603050405020304" pitchFamily="18" charset="0"/>
                <a:cs typeface="Times New Roman" panose="02020603050405020304" pitchFamily="18" charset="0"/>
              </a:rPr>
              <a:t>Economic Battle</a:t>
            </a:r>
          </a:p>
          <a:p>
            <a:endParaRPr lang="en-US" sz="600" b="1" dirty="0">
              <a:solidFill>
                <a:schemeClr val="accent5"/>
              </a:solidFill>
              <a:latin typeface="Times New Roman" panose="02020603050405020304" pitchFamily="18" charset="0"/>
              <a:cs typeface="Times New Roman" panose="02020603050405020304" pitchFamily="18" charset="0"/>
            </a:endParaRPr>
          </a:p>
          <a:p>
            <a:r>
              <a:rPr lang="en-US" sz="1600" b="1" dirty="0">
                <a:solidFill>
                  <a:schemeClr val="accent5"/>
                </a:solidFill>
                <a:latin typeface="Times New Roman" panose="02020603050405020304" pitchFamily="18" charset="0"/>
                <a:cs typeface="Times New Roman" panose="02020603050405020304" pitchFamily="18" charset="0"/>
              </a:rPr>
              <a:t>Homework:</a:t>
            </a:r>
          </a:p>
          <a:p>
            <a:pPr marL="285750" indent="-285750">
              <a:buFontTx/>
              <a:buChar char="-"/>
            </a:pPr>
            <a:r>
              <a:rPr lang="en-US" b="1" dirty="0">
                <a:solidFill>
                  <a:srgbClr val="C00000"/>
                </a:solidFill>
                <a:latin typeface="Times New Roman" panose="02020603050405020304" pitchFamily="18" charset="0"/>
                <a:cs typeface="Times New Roman" panose="02020603050405020304" pitchFamily="18" charset="0"/>
              </a:rPr>
              <a:t>Reading 1 (pages 530-538) and related terms (APUSH Link)</a:t>
            </a:r>
          </a:p>
          <a:p>
            <a:pPr marL="285750" indent="-285750">
              <a:buFontTx/>
              <a:buChar char="-"/>
            </a:pPr>
            <a:r>
              <a:rPr lang="en-US" b="1" dirty="0">
                <a:solidFill>
                  <a:srgbClr val="C00000"/>
                </a:solidFill>
                <a:latin typeface="Times New Roman" panose="02020603050405020304" pitchFamily="18" charset="0"/>
                <a:cs typeface="Times New Roman" panose="02020603050405020304" pitchFamily="18" charset="0"/>
              </a:rPr>
              <a:t>Industrialization Journal due Tuesday 1/31</a:t>
            </a:r>
          </a:p>
          <a:p>
            <a:pPr marL="285750" indent="-285750">
              <a:buFontTx/>
              <a:buChar char="-"/>
            </a:pPr>
            <a:r>
              <a:rPr lang="en-US" b="1" dirty="0">
                <a:solidFill>
                  <a:srgbClr val="C00000"/>
                </a:solidFill>
                <a:latin typeface="Times New Roman" panose="02020603050405020304" pitchFamily="18" charset="0"/>
                <a:cs typeface="Times New Roman" panose="02020603050405020304" pitchFamily="18" charset="0"/>
              </a:rPr>
              <a:t>Quiz on Chapter 23 &amp; 24 Wed</a:t>
            </a:r>
            <a:r>
              <a:rPr lang="en-US" b="1">
                <a:solidFill>
                  <a:srgbClr val="C00000"/>
                </a:solidFill>
                <a:latin typeface="Times New Roman" panose="02020603050405020304" pitchFamily="18" charset="0"/>
                <a:cs typeface="Times New Roman" panose="02020603050405020304" pitchFamily="18" charset="0"/>
              </a:rPr>
              <a:t>, Feb. </a:t>
            </a:r>
            <a:r>
              <a:rPr lang="en-US" b="1" dirty="0">
                <a:solidFill>
                  <a:srgbClr val="C00000"/>
                </a:solidFill>
                <a:latin typeface="Times New Roman" panose="02020603050405020304" pitchFamily="18" charset="0"/>
                <a:cs typeface="Times New Roman" panose="02020603050405020304" pitchFamily="18" charset="0"/>
              </a:rPr>
              <a:t>1</a:t>
            </a:r>
          </a:p>
          <a:p>
            <a:pPr marL="285750" indent="-285750">
              <a:buFontTx/>
              <a:buChar char="-"/>
            </a:pP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455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76200"/>
            <a:ext cx="6400800" cy="3475892"/>
          </a:xfrm>
        </p:spPr>
      </p:pic>
      <p:sp>
        <p:nvSpPr>
          <p:cNvPr id="5" name="Rectangle 4"/>
          <p:cNvSpPr/>
          <p:nvPr/>
        </p:nvSpPr>
        <p:spPr>
          <a:xfrm>
            <a:off x="5486400" y="152400"/>
            <a:ext cx="1600200" cy="381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The Ballot</a:t>
            </a:r>
          </a:p>
        </p:txBody>
      </p:sp>
      <p:sp>
        <p:nvSpPr>
          <p:cNvPr id="6" name="Rectangle 5"/>
          <p:cNvSpPr/>
          <p:nvPr/>
        </p:nvSpPr>
        <p:spPr>
          <a:xfrm>
            <a:off x="381000" y="3062653"/>
            <a:ext cx="7543800" cy="685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That’s What’s the Matter</a:t>
            </a:r>
          </a:p>
          <a:p>
            <a:pPr algn="ctr"/>
            <a:r>
              <a:rPr lang="en-US" dirty="0">
                <a:solidFill>
                  <a:schemeClr val="bg1"/>
                </a:solidFill>
                <a:latin typeface="Times New Roman" panose="02020603050405020304" pitchFamily="18" charset="0"/>
                <a:cs typeface="Times New Roman" panose="02020603050405020304" pitchFamily="18" charset="0"/>
              </a:rPr>
              <a:t>Boss Tweed, “As long as I count the Votes, what are you going to do about it?”</a:t>
            </a:r>
          </a:p>
        </p:txBody>
      </p:sp>
      <p:cxnSp>
        <p:nvCxnSpPr>
          <p:cNvPr id="8" name="Straight Arrow Connector 7"/>
          <p:cNvCxnSpPr>
            <a:stCxn id="5" idx="2"/>
          </p:cNvCxnSpPr>
          <p:nvPr/>
        </p:nvCxnSpPr>
        <p:spPr>
          <a:xfrm flipH="1">
            <a:off x="5715000" y="533400"/>
            <a:ext cx="571500" cy="3810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152400" y="3748453"/>
            <a:ext cx="8763000" cy="31095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2060"/>
                </a:solidFill>
                <a:latin typeface="Times New Roman" panose="02020603050405020304" pitchFamily="18" charset="0"/>
                <a:cs typeface="Times New Roman" panose="02020603050405020304" pitchFamily="18" charset="0"/>
              </a:rPr>
              <a:t>Use the image to answer A, B, and C</a:t>
            </a:r>
          </a:p>
          <a:p>
            <a:pPr marL="457200" indent="-457200">
              <a:buFont typeface="+mj-lt"/>
              <a:buAutoNum type="alphaUcPeriod"/>
            </a:pPr>
            <a:r>
              <a:rPr lang="en-US" sz="2000" dirty="0">
                <a:solidFill>
                  <a:srgbClr val="002060"/>
                </a:solidFill>
                <a:latin typeface="Times New Roman" panose="02020603050405020304" pitchFamily="18" charset="0"/>
                <a:cs typeface="Times New Roman" panose="02020603050405020304" pitchFamily="18" charset="0"/>
              </a:rPr>
              <a:t>Explain ONE way Thomas Nast’s political cartoon demonstrates the period from 1870-1900.</a:t>
            </a:r>
          </a:p>
          <a:p>
            <a:pPr marL="457200" indent="-457200">
              <a:buFont typeface="+mj-lt"/>
              <a:buAutoNum type="alphaUcPeriod"/>
            </a:pPr>
            <a:r>
              <a:rPr lang="en-US" sz="2000" dirty="0">
                <a:solidFill>
                  <a:srgbClr val="002060"/>
                </a:solidFill>
                <a:latin typeface="Times New Roman" panose="02020603050405020304" pitchFamily="18" charset="0"/>
                <a:cs typeface="Times New Roman" panose="02020603050405020304" pitchFamily="18" charset="0"/>
              </a:rPr>
              <a:t>Explain how Nast’s political cartoon demonstrates past experiences for ONE of the following groups.</a:t>
            </a:r>
          </a:p>
          <a:p>
            <a:pPr marL="914400" indent="-342900">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rPr>
              <a:t>Women</a:t>
            </a:r>
          </a:p>
          <a:p>
            <a:pPr marL="914400" indent="-342900">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rPr>
              <a:t>African Americans </a:t>
            </a:r>
          </a:p>
          <a:p>
            <a:pPr marL="914400" indent="-342900">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rPr>
              <a:t>Native Americans</a:t>
            </a:r>
          </a:p>
          <a:p>
            <a:r>
              <a:rPr lang="en-US" sz="2000" dirty="0">
                <a:solidFill>
                  <a:srgbClr val="002060"/>
                </a:solidFill>
                <a:latin typeface="Times New Roman" panose="02020603050405020304" pitchFamily="18" charset="0"/>
                <a:cs typeface="Times New Roman" panose="02020603050405020304" pitchFamily="18" charset="0"/>
              </a:rPr>
              <a:t>C.   Explain ONE way that Nast’s view of the period from 1870-1900 is a misnomer.</a:t>
            </a:r>
          </a:p>
        </p:txBody>
      </p:sp>
    </p:spTree>
    <p:extLst>
      <p:ext uri="{BB962C8B-B14F-4D97-AF65-F5344CB8AC3E}">
        <p14:creationId xmlns:p14="http://schemas.microsoft.com/office/powerpoint/2010/main" val="37140442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7315200" cy="609599"/>
          </a:xfrm>
        </p:spPr>
        <p:txBody>
          <a:bodyPr>
            <a:normAutofit fontScale="90000"/>
          </a:bodyPr>
          <a:lstStyle/>
          <a:p>
            <a:r>
              <a:rPr lang="en-US" dirty="0">
                <a:latin typeface="Baskerville Old Face" panose="02020602080505020303" pitchFamily="18" charset="0"/>
              </a:rPr>
              <a:t>Today’s Focus</a:t>
            </a:r>
          </a:p>
        </p:txBody>
      </p:sp>
      <p:sp>
        <p:nvSpPr>
          <p:cNvPr id="3" name="Content Placeholder 2"/>
          <p:cNvSpPr>
            <a:spLocks noGrp="1"/>
          </p:cNvSpPr>
          <p:nvPr>
            <p:ph idx="1"/>
          </p:nvPr>
        </p:nvSpPr>
        <p:spPr>
          <a:xfrm>
            <a:off x="533400" y="1066801"/>
            <a:ext cx="7696200" cy="5242560"/>
          </a:xfrm>
        </p:spPr>
        <p:txBody>
          <a:bodyPr/>
          <a:lstStyle/>
          <a:p>
            <a:endParaRPr lang="en-US"/>
          </a:p>
        </p:txBody>
      </p:sp>
      <p:sp>
        <p:nvSpPr>
          <p:cNvPr id="4" name="Rectangle 3"/>
          <p:cNvSpPr/>
          <p:nvPr/>
        </p:nvSpPr>
        <p:spPr>
          <a:xfrm>
            <a:off x="304800" y="1066800"/>
            <a:ext cx="8458200" cy="5257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066800"/>
            <a:ext cx="8458200" cy="4278094"/>
          </a:xfrm>
          <a:prstGeom prst="rect">
            <a:avLst/>
          </a:prstGeom>
          <a:no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Period 6: 1865 – 1898</a:t>
            </a:r>
            <a:r>
              <a:rPr lang="en-US" sz="1200" dirty="0">
                <a:solidFill>
                  <a:schemeClr val="bg1"/>
                </a:solidFill>
                <a:latin typeface="Times New Roman" panose="02020603050405020304" pitchFamily="18" charset="0"/>
                <a:cs typeface="Times New Roman" panose="02020603050405020304" pitchFamily="18" charset="0"/>
              </a:rPr>
              <a:t> </a:t>
            </a:r>
            <a:r>
              <a:rPr lang="en-US" sz="1200" b="1"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The transformation of the United States from an agricultural to an increasingly industrialized and urbanized society brought about significant economic, political, diplomatic, social, environmental, and cultural changes.</a:t>
            </a:r>
          </a:p>
          <a:p>
            <a:pPr lvl="0"/>
            <a:r>
              <a:rPr lang="en-US" sz="1200" b="1" dirty="0">
                <a:solidFill>
                  <a:schemeClr val="bg1"/>
                </a:solidFill>
                <a:latin typeface="Times New Roman" panose="02020603050405020304" pitchFamily="18" charset="0"/>
                <a:cs typeface="Times New Roman" panose="02020603050405020304" pitchFamily="18" charset="0"/>
              </a:rPr>
              <a:t>Key Concept 6.1: </a:t>
            </a:r>
            <a:r>
              <a:rPr lang="en-US" sz="1200" dirty="0">
                <a:solidFill>
                  <a:schemeClr val="bg1"/>
                </a:solidFill>
                <a:latin typeface="Times New Roman" panose="02020603050405020304" pitchFamily="18" charset="0"/>
                <a:cs typeface="Times New Roman" panose="02020603050405020304" pitchFamily="18" charset="0"/>
              </a:rPr>
              <a:t>Technological advances, large scale production methods, and the opening of new markets encouraged the rise of industrial capitalism in the United States </a:t>
            </a:r>
          </a:p>
          <a:p>
            <a:pPr lvl="0"/>
            <a:r>
              <a:rPr lang="en-US" sz="1200" b="1" dirty="0">
                <a:solidFill>
                  <a:schemeClr val="bg1"/>
                </a:solidFill>
                <a:latin typeface="Times New Roman" panose="02020603050405020304" pitchFamily="18" charset="0"/>
                <a:cs typeface="Times New Roman" panose="02020603050405020304" pitchFamily="18" charset="0"/>
              </a:rPr>
              <a:t>Key Concept 6.2: </a:t>
            </a:r>
            <a:r>
              <a:rPr lang="en-US" sz="1200" dirty="0">
                <a:solidFill>
                  <a:schemeClr val="bg1"/>
                </a:solidFill>
                <a:latin typeface="Times New Roman" panose="02020603050405020304" pitchFamily="18" charset="0"/>
                <a:cs typeface="Times New Roman" panose="02020603050405020304" pitchFamily="18" charset="0"/>
              </a:rPr>
              <a:t>The migration that accompanied industrialization transformed both urban and rural areas of the United States and caused dramatic social and cultural change</a:t>
            </a:r>
          </a:p>
          <a:p>
            <a:pPr lvl="0"/>
            <a:r>
              <a:rPr lang="en-US" sz="1200" b="1" dirty="0">
                <a:solidFill>
                  <a:schemeClr val="bg1"/>
                </a:solidFill>
                <a:latin typeface="Times New Roman" panose="02020603050405020304" pitchFamily="18" charset="0"/>
                <a:cs typeface="Times New Roman" panose="02020603050405020304" pitchFamily="18" charset="0"/>
              </a:rPr>
              <a:t>Key Concept 6.3: </a:t>
            </a:r>
            <a:r>
              <a:rPr lang="en-US" sz="1200" dirty="0">
                <a:solidFill>
                  <a:schemeClr val="bg1"/>
                </a:solidFill>
                <a:latin typeface="Times New Roman" panose="02020603050405020304" pitchFamily="18" charset="0"/>
                <a:cs typeface="Times New Roman" panose="02020603050405020304" pitchFamily="18" charset="0"/>
              </a:rPr>
              <a:t>The Gilded Age produced new cultural and intellectual movements, public reform effort, and political debates over economic and social policies </a:t>
            </a:r>
          </a:p>
          <a:p>
            <a:endParaRPr lang="en-US" sz="400" dirty="0"/>
          </a:p>
          <a:p>
            <a:r>
              <a:rPr lang="en-US" b="1" i="1" dirty="0">
                <a:solidFill>
                  <a:schemeClr val="accent5"/>
                </a:solidFill>
                <a:latin typeface="Times New Roman" panose="02020603050405020304" pitchFamily="18" charset="0"/>
                <a:cs typeface="Times New Roman" panose="02020603050405020304" pitchFamily="18" charset="0"/>
              </a:rPr>
              <a:t>Essential Question: </a:t>
            </a:r>
            <a:r>
              <a:rPr lang="en-US" dirty="0">
                <a:solidFill>
                  <a:schemeClr val="bg1"/>
                </a:solidFill>
                <a:latin typeface="Times New Roman" panose="02020603050405020304" pitchFamily="18" charset="0"/>
                <a:cs typeface="Times New Roman" panose="02020603050405020304" pitchFamily="18" charset="0"/>
              </a:rPr>
              <a:t>How did rapid mechanization in industrial and agriculture American society transform the United States and bring it into the modern age?</a:t>
            </a:r>
          </a:p>
          <a:p>
            <a:r>
              <a:rPr lang="en-US" b="1" i="1" dirty="0">
                <a:solidFill>
                  <a:schemeClr val="accent5"/>
                </a:solidFill>
                <a:latin typeface="Times New Roman" panose="02020603050405020304" pitchFamily="18" charset="0"/>
                <a:cs typeface="Times New Roman" panose="02020603050405020304" pitchFamily="18" charset="0"/>
              </a:rPr>
              <a:t>Students can:</a:t>
            </a:r>
            <a:endParaRPr lang="en-US" dirty="0">
              <a:solidFill>
                <a:schemeClr val="accent5"/>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Gage how the influx of immigration in search of economic opportunity transform America culturally, economically,  and politically</a:t>
            </a:r>
          </a:p>
          <a:p>
            <a:pPr marL="285750" lvl="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Appraise cultural responses to the rise of the Gilded Age in the United States </a:t>
            </a:r>
          </a:p>
          <a:p>
            <a:endParaRPr lang="en-US" sz="600" b="1" i="1" dirty="0">
              <a:solidFill>
                <a:schemeClr val="accent5"/>
              </a:solidFill>
              <a:latin typeface="Times New Roman" panose="02020603050405020304" pitchFamily="18" charset="0"/>
              <a:cs typeface="Times New Roman" panose="02020603050405020304" pitchFamily="18" charset="0"/>
            </a:endParaRPr>
          </a:p>
          <a:p>
            <a:r>
              <a:rPr lang="en-US" b="1" i="1" dirty="0">
                <a:solidFill>
                  <a:schemeClr val="accent5"/>
                </a:solidFill>
                <a:latin typeface="Times New Roman" panose="02020603050405020304" pitchFamily="18" charset="0"/>
                <a:cs typeface="Times New Roman" panose="02020603050405020304" pitchFamily="18" charset="0"/>
              </a:rPr>
              <a:t>Agenda:</a:t>
            </a:r>
          </a:p>
          <a:p>
            <a:pPr marL="285750" indent="-285750">
              <a:buFontTx/>
              <a:buChar char="-"/>
            </a:pPr>
            <a:r>
              <a:rPr lang="en-US" dirty="0">
                <a:solidFill>
                  <a:schemeClr val="accent5"/>
                </a:solidFill>
                <a:latin typeface="Times New Roman" panose="02020603050405020304" pitchFamily="18" charset="0"/>
                <a:cs typeface="Times New Roman" panose="02020603050405020304" pitchFamily="18" charset="0"/>
              </a:rPr>
              <a:t>Champions of Democracy Tourney</a:t>
            </a:r>
          </a:p>
          <a:p>
            <a:endParaRPr lang="en-US" sz="600" b="1" dirty="0">
              <a:solidFill>
                <a:schemeClr val="accent5"/>
              </a:solidFill>
              <a:latin typeface="Times New Roman" panose="02020603050405020304" pitchFamily="18" charset="0"/>
              <a:cs typeface="Times New Roman" panose="02020603050405020304" pitchFamily="18" charset="0"/>
            </a:endParaRPr>
          </a:p>
          <a:p>
            <a:r>
              <a:rPr lang="en-US" sz="1600" b="1" dirty="0">
                <a:solidFill>
                  <a:schemeClr val="accent5"/>
                </a:solidFill>
                <a:latin typeface="Times New Roman" panose="02020603050405020304" pitchFamily="18" charset="0"/>
                <a:cs typeface="Times New Roman" panose="02020603050405020304" pitchFamily="18" charset="0"/>
              </a:rPr>
              <a:t>Homework: </a:t>
            </a:r>
            <a:r>
              <a:rPr lang="en-US" sz="1600" b="1" dirty="0">
                <a:solidFill>
                  <a:schemeClr val="tx2"/>
                </a:solidFill>
                <a:latin typeface="Times New Roman" panose="02020603050405020304" pitchFamily="18" charset="0"/>
                <a:cs typeface="Times New Roman" panose="02020603050405020304" pitchFamily="18" charset="0"/>
              </a:rPr>
              <a:t>Read pages 558-572 add comparison of immigrants to graphic organizer</a:t>
            </a: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26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1"/>
            <a:ext cx="7315200" cy="533400"/>
          </a:xfrm>
          <a:solidFill>
            <a:schemeClr val="tx1">
              <a:lumMod val="95000"/>
            </a:schemeClr>
          </a:solidFill>
          <a:ln>
            <a:solidFill>
              <a:schemeClr val="tx2"/>
            </a:solidFill>
          </a:ln>
        </p:spPr>
        <p:txBody>
          <a:bodyPr>
            <a:normAutofit/>
          </a:bodyPr>
          <a:lstStyle/>
          <a:p>
            <a:r>
              <a:rPr lang="en-US" sz="2800" dirty="0">
                <a:solidFill>
                  <a:srgbClr val="0070C0"/>
                </a:solidFill>
                <a:latin typeface="Broadway" panose="04040905080B02020502" pitchFamily="82" charset="0"/>
              </a:rPr>
              <a:t>Contributor to Political Paralysis</a:t>
            </a:r>
          </a:p>
        </p:txBody>
      </p:sp>
      <p:sp>
        <p:nvSpPr>
          <p:cNvPr id="3" name="Content Placeholder 2"/>
          <p:cNvSpPr>
            <a:spLocks noGrp="1"/>
          </p:cNvSpPr>
          <p:nvPr>
            <p:ph idx="1"/>
          </p:nvPr>
        </p:nvSpPr>
        <p:spPr>
          <a:xfrm>
            <a:off x="533400" y="1295401"/>
            <a:ext cx="7696200" cy="5013960"/>
          </a:xfrm>
        </p:spPr>
        <p:txBody>
          <a:bodyPr>
            <a:normAutofit/>
          </a:bodyPr>
          <a:lstStyle/>
          <a:p>
            <a:r>
              <a:rPr lang="en-US" sz="2400" dirty="0">
                <a:latin typeface="Times New Roman" panose="02020603050405020304" pitchFamily="18" charset="0"/>
                <a:cs typeface="Times New Roman" panose="02020603050405020304" pitchFamily="18" charset="0"/>
              </a:rPr>
              <a:t>Politics of the Gilded Age</a:t>
            </a:r>
          </a:p>
          <a:p>
            <a:pPr lvl="1"/>
            <a:r>
              <a:rPr lang="en-US" sz="2200" b="1" u="sng" dirty="0">
                <a:latin typeface="Times New Roman" panose="02020603050405020304" pitchFamily="18" charset="0"/>
                <a:cs typeface="Times New Roman" panose="02020603050405020304" pitchFamily="18" charset="0"/>
              </a:rPr>
              <a:t>Graft (</a:t>
            </a:r>
            <a:r>
              <a:rPr lang="en-US" sz="2200" b="1" u="sng" dirty="0" err="1">
                <a:latin typeface="Times New Roman" panose="02020603050405020304" pitchFamily="18" charset="0"/>
                <a:cs typeface="Times New Roman" panose="02020603050405020304" pitchFamily="18" charset="0"/>
              </a:rPr>
              <a:t>Grantism</a:t>
            </a:r>
            <a:r>
              <a:rPr lang="en-US" sz="2200" b="1" u="sng" dirty="0">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corruption</a:t>
            </a:r>
          </a:p>
          <a:p>
            <a:pPr lvl="1"/>
            <a:r>
              <a:rPr lang="en-US" sz="2200" b="1" u="sng" dirty="0">
                <a:latin typeface="Times New Roman" panose="02020603050405020304" pitchFamily="18" charset="0"/>
                <a:cs typeface="Times New Roman" panose="02020603050405020304" pitchFamily="18" charset="0"/>
              </a:rPr>
              <a:t>Party Boss Rule </a:t>
            </a:r>
          </a:p>
          <a:p>
            <a:pPr lvl="1"/>
            <a:r>
              <a:rPr lang="en-US" sz="2200" b="1" u="sng" dirty="0">
                <a:latin typeface="Times New Roman" panose="02020603050405020304" pitchFamily="18" charset="0"/>
                <a:cs typeface="Times New Roman" panose="02020603050405020304" pitchFamily="18" charset="0"/>
              </a:rPr>
              <a:t>Spoil System</a:t>
            </a:r>
          </a:p>
          <a:p>
            <a:pPr lvl="1"/>
            <a:r>
              <a:rPr lang="en-US" sz="2200" dirty="0">
                <a:latin typeface="Times New Roman" panose="02020603050405020304" pitchFamily="18" charset="0"/>
                <a:cs typeface="Times New Roman" panose="02020603050405020304" pitchFamily="18" charset="0"/>
              </a:rPr>
              <a:t>Weak “</a:t>
            </a:r>
            <a:r>
              <a:rPr lang="en-US" sz="2200" b="1" u="sng" dirty="0">
                <a:latin typeface="Times New Roman" panose="02020603050405020304" pitchFamily="18" charset="0"/>
                <a:cs typeface="Times New Roman" panose="02020603050405020304" pitchFamily="18" charset="0"/>
              </a:rPr>
              <a:t>laissez faire</a:t>
            </a:r>
            <a:r>
              <a:rPr lang="en-US" sz="2200" dirty="0">
                <a:latin typeface="Times New Roman" panose="02020603050405020304" pitchFamily="18" charset="0"/>
                <a:cs typeface="Times New Roman" panose="02020603050405020304" pitchFamily="18" charset="0"/>
              </a:rPr>
              <a:t>” government</a:t>
            </a:r>
          </a:p>
          <a:p>
            <a:pPr lvl="1"/>
            <a:r>
              <a:rPr lang="en-US" sz="2200" dirty="0">
                <a:latin typeface="Times New Roman" panose="02020603050405020304" pitchFamily="18" charset="0"/>
                <a:cs typeface="Times New Roman" panose="02020603050405020304" pitchFamily="18" charset="0"/>
              </a:rPr>
              <a:t>Tariffs</a:t>
            </a:r>
          </a:p>
          <a:p>
            <a:pPr lvl="1"/>
            <a:r>
              <a:rPr lang="en-US" sz="2200" dirty="0">
                <a:latin typeface="Times New Roman" panose="02020603050405020304" pitchFamily="18" charset="0"/>
                <a:cs typeface="Times New Roman" panose="02020603050405020304" pitchFamily="18" charset="0"/>
              </a:rPr>
              <a:t>Currency Battles</a:t>
            </a:r>
          </a:p>
          <a:p>
            <a:pPr lvl="1"/>
            <a:r>
              <a:rPr lang="en-US" sz="2200" dirty="0">
                <a:latin typeface="Times New Roman" panose="02020603050405020304" pitchFamily="18" charset="0"/>
                <a:cs typeface="Times New Roman" panose="02020603050405020304" pitchFamily="18" charset="0"/>
              </a:rPr>
              <a:t>Two party stalemate</a:t>
            </a:r>
          </a:p>
          <a:p>
            <a:pPr lvl="1"/>
            <a:r>
              <a:rPr lang="en-US" sz="2200" dirty="0">
                <a:latin typeface="Times New Roman" panose="02020603050405020304" pitchFamily="18" charset="0"/>
                <a:cs typeface="Times New Roman" panose="02020603050405020304" pitchFamily="18" charset="0"/>
              </a:rPr>
              <a:t>Intense party loyalty</a:t>
            </a:r>
          </a:p>
          <a:p>
            <a:pPr lvl="1"/>
            <a:r>
              <a:rPr lang="en-US" sz="2200" dirty="0">
                <a:latin typeface="Times New Roman" panose="02020603050405020304" pitchFamily="18" charset="0"/>
                <a:cs typeface="Times New Roman" panose="02020603050405020304" pitchFamily="18" charset="0"/>
              </a:rPr>
              <a:t>Growth of Inequality </a:t>
            </a:r>
          </a:p>
        </p:txBody>
      </p:sp>
      <p:pic>
        <p:nvPicPr>
          <p:cNvPr id="4" name="Picture 3"/>
          <p:cNvPicPr>
            <a:picLocks noChangeAspect="1" noChangeArrowheads="1"/>
          </p:cNvPicPr>
          <p:nvPr/>
        </p:nvPicPr>
        <p:blipFill>
          <a:blip r:embed="rId2">
            <a:lum contrast="6000"/>
            <a:extLst>
              <a:ext uri="{28A0092B-C50C-407E-A947-70E740481C1C}">
                <a14:useLocalDpi xmlns:a14="http://schemas.microsoft.com/office/drawing/2010/main" val="0"/>
              </a:ext>
            </a:extLst>
          </a:blip>
          <a:srcRect l="16972" r="18137"/>
          <a:stretch>
            <a:fillRect/>
          </a:stretch>
        </p:blipFill>
        <p:spPr bwMode="auto">
          <a:xfrm>
            <a:off x="5029200" y="1295401"/>
            <a:ext cx="3810000" cy="31422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http://www.humanitiesweb.org/images/h310/h310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23" y="5486400"/>
            <a:ext cx="2700532" cy="121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083855" y="5029199"/>
            <a:ext cx="5029200" cy="1066800"/>
          </a:xfrm>
          <a:prstGeom prst="rect">
            <a:avLst/>
          </a:prstGeom>
          <a:solidFill>
            <a:srgbClr val="7030A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BUILDS MOMENTUM FOR REFORM</a:t>
            </a:r>
          </a:p>
        </p:txBody>
      </p:sp>
      <p:sp>
        <p:nvSpPr>
          <p:cNvPr id="7" name="Right Arrow 6"/>
          <p:cNvSpPr/>
          <p:nvPr/>
        </p:nvSpPr>
        <p:spPr>
          <a:xfrm rot="3884680">
            <a:off x="3691055" y="3900471"/>
            <a:ext cx="1761890" cy="465407"/>
          </a:xfrm>
          <a:prstGeom prst="right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32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7315200" cy="533399"/>
          </a:xfrm>
          <a:solidFill>
            <a:schemeClr val="tx1">
              <a:lumMod val="95000"/>
            </a:schemeClr>
          </a:solidFill>
          <a:ln>
            <a:solidFill>
              <a:schemeClr val="tx2"/>
            </a:solidFill>
          </a:ln>
        </p:spPr>
        <p:txBody>
          <a:bodyPr>
            <a:normAutofit fontScale="90000"/>
          </a:bodyPr>
          <a:lstStyle/>
          <a:p>
            <a:r>
              <a:rPr lang="en-US" sz="3200" dirty="0">
                <a:solidFill>
                  <a:srgbClr val="0070C0"/>
                </a:solidFill>
                <a:latin typeface="Broadway" panose="04040905080B02020502" pitchFamily="82" charset="0"/>
              </a:rPr>
              <a:t>So Forgettable</a:t>
            </a:r>
          </a:p>
        </p:txBody>
      </p:sp>
      <p:sp>
        <p:nvSpPr>
          <p:cNvPr id="3" name="Content Placeholder 2"/>
          <p:cNvSpPr>
            <a:spLocks noGrp="1"/>
          </p:cNvSpPr>
          <p:nvPr>
            <p:ph idx="1"/>
          </p:nvPr>
        </p:nvSpPr>
        <p:spPr>
          <a:xfrm>
            <a:off x="457200" y="1274100"/>
            <a:ext cx="8229600" cy="3865627"/>
          </a:xfrm>
        </p:spPr>
        <p:txBody>
          <a:bodyPr>
            <a:normAutofit/>
          </a:bodyPr>
          <a:lstStyle/>
          <a:p>
            <a:r>
              <a:rPr lang="en-US" sz="2400" b="1" dirty="0">
                <a:solidFill>
                  <a:schemeClr val="tx2"/>
                </a:solidFill>
                <a:latin typeface="Times New Roman" panose="02020603050405020304" pitchFamily="18" charset="0"/>
                <a:cs typeface="Times New Roman" panose="02020603050405020304" pitchFamily="18" charset="0"/>
              </a:rPr>
              <a:t>Forgettable Presidents </a:t>
            </a:r>
            <a:r>
              <a:rPr lang="en-US" sz="2400" dirty="0">
                <a:solidFill>
                  <a:schemeClr val="tx2"/>
                </a:solidFill>
                <a:latin typeface="Times New Roman" panose="02020603050405020304" pitchFamily="18" charset="0"/>
                <a:cs typeface="Times New Roman" panose="02020603050405020304" pitchFamily="18" charset="0"/>
              </a:rPr>
              <a:t>1865-1898 (</a:t>
            </a:r>
            <a:r>
              <a:rPr lang="en-US" sz="2400" i="1" dirty="0">
                <a:latin typeface="Times New Roman" panose="02020603050405020304" pitchFamily="18" charset="0"/>
                <a:cs typeface="Times New Roman" panose="02020603050405020304" pitchFamily="18" charset="0"/>
              </a:rPr>
              <a:t>Republican Ascendency</a:t>
            </a:r>
            <a:r>
              <a:rPr lang="en-US" sz="2400" dirty="0">
                <a:solidFill>
                  <a:schemeClr val="tx2"/>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885007"/>
            <a:ext cx="1447800" cy="1467794"/>
          </a:xfrm>
          <a:prstGeom prst="rect">
            <a:avLst/>
          </a:prstGeom>
        </p:spPr>
      </p:pic>
      <p:sp>
        <p:nvSpPr>
          <p:cNvPr id="5" name="Rectangle 4"/>
          <p:cNvSpPr/>
          <p:nvPr/>
        </p:nvSpPr>
        <p:spPr>
          <a:xfrm>
            <a:off x="252228" y="3466317"/>
            <a:ext cx="1957572" cy="493413"/>
          </a:xfrm>
          <a:prstGeom prst="rect">
            <a:avLst/>
          </a:prstGeom>
          <a:solidFill>
            <a:schemeClr val="tx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Andrew Johnson 1865-1869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929" y="1919593"/>
            <a:ext cx="1542757" cy="1467795"/>
          </a:xfrm>
          <a:prstGeom prst="rect">
            <a:avLst/>
          </a:prstGeom>
        </p:spPr>
      </p:pic>
      <p:sp>
        <p:nvSpPr>
          <p:cNvPr id="7" name="Rectangle 6"/>
          <p:cNvSpPr/>
          <p:nvPr/>
        </p:nvSpPr>
        <p:spPr>
          <a:xfrm>
            <a:off x="2414772" y="3484954"/>
            <a:ext cx="1738983" cy="493413"/>
          </a:xfrm>
          <a:prstGeom prst="rect">
            <a:avLst/>
          </a:prstGeom>
          <a:solidFill>
            <a:schemeClr val="tx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Ulysses Grant </a:t>
            </a:r>
          </a:p>
          <a:p>
            <a:pPr algn="ctr"/>
            <a:r>
              <a:rPr lang="en-US" sz="1600" b="1" dirty="0">
                <a:solidFill>
                  <a:srgbClr val="0070C0"/>
                </a:solidFill>
              </a:rPr>
              <a:t>1869-1877</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9077" y="1919593"/>
            <a:ext cx="1504523" cy="1467795"/>
          </a:xfrm>
          <a:prstGeom prst="rect">
            <a:avLst/>
          </a:prstGeom>
        </p:spPr>
      </p:pic>
      <p:sp>
        <p:nvSpPr>
          <p:cNvPr id="9" name="Rectangle 8"/>
          <p:cNvSpPr/>
          <p:nvPr/>
        </p:nvSpPr>
        <p:spPr>
          <a:xfrm>
            <a:off x="4287012" y="3480036"/>
            <a:ext cx="1977594" cy="493413"/>
          </a:xfrm>
          <a:prstGeom prst="rect">
            <a:avLst/>
          </a:prstGeom>
          <a:solidFill>
            <a:schemeClr val="tx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Rutherford Hayes  1877-1881</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1914315"/>
            <a:ext cx="1525985" cy="1473073"/>
          </a:xfrm>
          <a:prstGeom prst="rect">
            <a:avLst/>
          </a:prstGeom>
        </p:spPr>
      </p:pic>
      <p:sp>
        <p:nvSpPr>
          <p:cNvPr id="11" name="Rectangle 10"/>
          <p:cNvSpPr/>
          <p:nvPr/>
        </p:nvSpPr>
        <p:spPr>
          <a:xfrm>
            <a:off x="6553200" y="3494494"/>
            <a:ext cx="1728972" cy="493413"/>
          </a:xfrm>
          <a:prstGeom prst="rect">
            <a:avLst/>
          </a:prstGeom>
          <a:solidFill>
            <a:schemeClr val="tx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James Garfield </a:t>
            </a:r>
          </a:p>
          <a:p>
            <a:pPr algn="ctr"/>
            <a:r>
              <a:rPr lang="en-US" sz="1600" b="1" dirty="0">
                <a:solidFill>
                  <a:srgbClr val="0070C0"/>
                </a:solidFill>
              </a:rPr>
              <a:t>1881</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778" y="4122643"/>
            <a:ext cx="1647444" cy="1744757"/>
          </a:xfrm>
          <a:prstGeom prst="rect">
            <a:avLst/>
          </a:prstGeom>
        </p:spPr>
      </p:pic>
      <p:sp>
        <p:nvSpPr>
          <p:cNvPr id="13" name="Rectangle 12"/>
          <p:cNvSpPr/>
          <p:nvPr/>
        </p:nvSpPr>
        <p:spPr>
          <a:xfrm>
            <a:off x="304800" y="6030313"/>
            <a:ext cx="1905000" cy="493413"/>
          </a:xfrm>
          <a:prstGeom prst="rect">
            <a:avLst/>
          </a:prstGeom>
          <a:solidFill>
            <a:schemeClr val="tx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Chester Arthur </a:t>
            </a:r>
          </a:p>
          <a:p>
            <a:pPr algn="ctr"/>
            <a:r>
              <a:rPr lang="en-US" sz="1600" b="1" dirty="0">
                <a:solidFill>
                  <a:srgbClr val="0070C0"/>
                </a:solidFill>
              </a:rPr>
              <a:t>1881-1885</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2468" y="4140853"/>
            <a:ext cx="1731287" cy="1726547"/>
          </a:xfrm>
          <a:prstGeom prst="rect">
            <a:avLst/>
          </a:prstGeom>
        </p:spPr>
      </p:pic>
      <p:sp>
        <p:nvSpPr>
          <p:cNvPr id="15" name="Rectangle 14"/>
          <p:cNvSpPr/>
          <p:nvPr/>
        </p:nvSpPr>
        <p:spPr>
          <a:xfrm>
            <a:off x="2331763" y="6030313"/>
            <a:ext cx="1905000" cy="675287"/>
          </a:xfrm>
          <a:prstGeom prst="rect">
            <a:avLst/>
          </a:prstGeom>
          <a:solidFill>
            <a:schemeClr val="tx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Grover Cleveland</a:t>
            </a:r>
          </a:p>
          <a:p>
            <a:pPr algn="ctr"/>
            <a:r>
              <a:rPr lang="en-US" sz="1600" b="1" dirty="0">
                <a:solidFill>
                  <a:srgbClr val="0070C0"/>
                </a:solidFill>
              </a:rPr>
              <a:t>1885-1889 &amp; 1893-1897</a:t>
            </a:r>
          </a:p>
        </p:txBody>
      </p:sp>
      <p:sp>
        <p:nvSpPr>
          <p:cNvPr id="16" name="Rectangle 15"/>
          <p:cNvSpPr/>
          <p:nvPr/>
        </p:nvSpPr>
        <p:spPr>
          <a:xfrm>
            <a:off x="2590800" y="4140853"/>
            <a:ext cx="1425886" cy="20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Democrat</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9077" y="4140853"/>
            <a:ext cx="1687315" cy="1726548"/>
          </a:xfrm>
          <a:prstGeom prst="rect">
            <a:avLst/>
          </a:prstGeom>
        </p:spPr>
      </p:pic>
      <p:sp>
        <p:nvSpPr>
          <p:cNvPr id="19" name="Rectangle 18"/>
          <p:cNvSpPr/>
          <p:nvPr/>
        </p:nvSpPr>
        <p:spPr>
          <a:xfrm>
            <a:off x="4358726" y="6030312"/>
            <a:ext cx="2042074" cy="493413"/>
          </a:xfrm>
          <a:prstGeom prst="rect">
            <a:avLst/>
          </a:prstGeom>
          <a:solidFill>
            <a:schemeClr val="tx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Benjamin Harrison</a:t>
            </a:r>
          </a:p>
          <a:p>
            <a:pPr algn="ctr"/>
            <a:r>
              <a:rPr lang="en-US" sz="1600" b="1" dirty="0">
                <a:solidFill>
                  <a:srgbClr val="0070C0"/>
                </a:solidFill>
              </a:rPr>
              <a:t>1889-1893</a:t>
            </a: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37402" y="4140853"/>
            <a:ext cx="1560567" cy="1726547"/>
          </a:xfrm>
          <a:prstGeom prst="rect">
            <a:avLst/>
          </a:prstGeom>
        </p:spPr>
      </p:pic>
      <p:sp>
        <p:nvSpPr>
          <p:cNvPr id="21" name="Rectangle 20"/>
          <p:cNvSpPr/>
          <p:nvPr/>
        </p:nvSpPr>
        <p:spPr>
          <a:xfrm>
            <a:off x="6519375" y="6020346"/>
            <a:ext cx="2042074" cy="493413"/>
          </a:xfrm>
          <a:prstGeom prst="rect">
            <a:avLst/>
          </a:prstGeom>
          <a:solidFill>
            <a:schemeClr val="tx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William McKinley</a:t>
            </a:r>
          </a:p>
          <a:p>
            <a:pPr algn="ctr"/>
            <a:r>
              <a:rPr lang="en-US" sz="1600" b="1" dirty="0">
                <a:solidFill>
                  <a:srgbClr val="0070C0"/>
                </a:solidFill>
              </a:rPr>
              <a:t>1897- 1901</a:t>
            </a:r>
          </a:p>
        </p:txBody>
      </p:sp>
      <p:sp>
        <p:nvSpPr>
          <p:cNvPr id="22" name="Rectangle 21"/>
          <p:cNvSpPr/>
          <p:nvPr/>
        </p:nvSpPr>
        <p:spPr>
          <a:xfrm>
            <a:off x="6400800" y="1761369"/>
            <a:ext cx="1881372" cy="29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Assassinated</a:t>
            </a:r>
          </a:p>
        </p:txBody>
      </p:sp>
      <p:sp>
        <p:nvSpPr>
          <p:cNvPr id="23" name="Rectangle 22"/>
          <p:cNvSpPr/>
          <p:nvPr/>
        </p:nvSpPr>
        <p:spPr>
          <a:xfrm>
            <a:off x="6476999" y="4107025"/>
            <a:ext cx="1881372" cy="29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Assassinated</a:t>
            </a:r>
          </a:p>
        </p:txBody>
      </p:sp>
    </p:spTree>
    <p:extLst>
      <p:ext uri="{BB962C8B-B14F-4D97-AF65-F5344CB8AC3E}">
        <p14:creationId xmlns:p14="http://schemas.microsoft.com/office/powerpoint/2010/main" val="243009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1"/>
            <a:ext cx="7315200" cy="685799"/>
          </a:xfrm>
          <a:solidFill>
            <a:schemeClr val="tx1">
              <a:lumMod val="95000"/>
            </a:schemeClr>
          </a:solidFill>
          <a:ln>
            <a:solidFill>
              <a:schemeClr val="tx2"/>
            </a:solidFill>
          </a:ln>
        </p:spPr>
        <p:txBody>
          <a:bodyPr>
            <a:normAutofit fontScale="90000"/>
          </a:bodyPr>
          <a:lstStyle/>
          <a:p>
            <a:r>
              <a:rPr lang="en-US" dirty="0">
                <a:solidFill>
                  <a:srgbClr val="00B0F0"/>
                </a:solidFill>
                <a:latin typeface="Broadway" panose="04040905080B02020502" pitchFamily="82" charset="0"/>
              </a:rPr>
              <a:t>Who Runs America</a:t>
            </a:r>
          </a:p>
        </p:txBody>
      </p:sp>
      <p:pic>
        <p:nvPicPr>
          <p:cNvPr id="4" name="Picture 3" descr="pol_cartoon-1880s balance between 2 pol partie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81000" y="1295400"/>
            <a:ext cx="4422775" cy="53816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029200" y="1524000"/>
            <a:ext cx="3810000" cy="205740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B0F0"/>
                </a:solidFill>
                <a:latin typeface="Times New Roman" panose="02020603050405020304" pitchFamily="18" charset="0"/>
                <a:cs typeface="Times New Roman" panose="02020603050405020304" pitchFamily="18" charset="0"/>
              </a:rPr>
              <a:t>Congress – flips back forth between Republican &amp; Democrat control from 1870 1900</a:t>
            </a:r>
          </a:p>
        </p:txBody>
      </p:sp>
      <p:sp>
        <p:nvSpPr>
          <p:cNvPr id="6" name="Rectangle 5"/>
          <p:cNvSpPr/>
          <p:nvPr/>
        </p:nvSpPr>
        <p:spPr>
          <a:xfrm>
            <a:off x="990600" y="5715000"/>
            <a:ext cx="1601787" cy="457200"/>
          </a:xfrm>
          <a:prstGeom prst="rect">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Republicans</a:t>
            </a:r>
          </a:p>
        </p:txBody>
      </p:sp>
      <p:sp>
        <p:nvSpPr>
          <p:cNvPr id="7" name="Rectangle 6"/>
          <p:cNvSpPr/>
          <p:nvPr/>
        </p:nvSpPr>
        <p:spPr>
          <a:xfrm>
            <a:off x="3048000" y="5715000"/>
            <a:ext cx="1601787" cy="457200"/>
          </a:xfrm>
          <a:prstGeom prst="rect">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Democrats</a:t>
            </a:r>
          </a:p>
        </p:txBody>
      </p:sp>
    </p:spTree>
    <p:extLst>
      <p:ext uri="{BB962C8B-B14F-4D97-AF65-F5344CB8AC3E}">
        <p14:creationId xmlns:p14="http://schemas.microsoft.com/office/powerpoint/2010/main" val="3696766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emplate>
  <TotalTime>6883</TotalTime>
  <Words>4402</Words>
  <Application>Microsoft Office PowerPoint</Application>
  <PresentationFormat>On-screen Show (4:3)</PresentationFormat>
  <Paragraphs>581</Paragraphs>
  <Slides>69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Aldhabi</vt:lpstr>
      <vt:lpstr>Arial</vt:lpstr>
      <vt:lpstr>Arial Black</vt:lpstr>
      <vt:lpstr>Baskerville Old Face</vt:lpstr>
      <vt:lpstr>Broadway</vt:lpstr>
      <vt:lpstr>Calibri</vt:lpstr>
      <vt:lpstr>Comic Sans MS</vt:lpstr>
      <vt:lpstr>StageCoach</vt:lpstr>
      <vt:lpstr>Times New Roman</vt:lpstr>
      <vt:lpstr>Wingdings</vt:lpstr>
      <vt:lpstr>Perspective</vt:lpstr>
      <vt:lpstr>Political Paralysis of the Gilded Age</vt:lpstr>
      <vt:lpstr>Essential Question</vt:lpstr>
      <vt:lpstr>Today’s Focus</vt:lpstr>
      <vt:lpstr>Today’s Focus</vt:lpstr>
      <vt:lpstr>Under the Thumb</vt:lpstr>
      <vt:lpstr>Election of 1868</vt:lpstr>
      <vt:lpstr>Contributor to Political Paralysis</vt:lpstr>
      <vt:lpstr>So Forgettable</vt:lpstr>
      <vt:lpstr>Who Runs America</vt:lpstr>
      <vt:lpstr>Intense Loyalty</vt:lpstr>
      <vt:lpstr>PowerPoint Presentation</vt:lpstr>
      <vt:lpstr>Planks of Plutocracy</vt:lpstr>
      <vt:lpstr>Political Paralysis </vt:lpstr>
      <vt:lpstr>Today’s Focus</vt:lpstr>
      <vt:lpstr>Reform</vt:lpstr>
      <vt:lpstr>HIPP Analysis  - Purpose</vt:lpstr>
      <vt:lpstr>Political Conflicts</vt:lpstr>
      <vt:lpstr>Symbolic Presidency</vt:lpstr>
      <vt:lpstr>The Politics of Gilded Age</vt:lpstr>
      <vt:lpstr>Death of the Spoil System</vt:lpstr>
      <vt:lpstr>Social conflict</vt:lpstr>
      <vt:lpstr>Class Conflict</vt:lpstr>
      <vt:lpstr>Class Conflict</vt:lpstr>
      <vt:lpstr>Economic Conflicts</vt:lpstr>
      <vt:lpstr>Forgettable Politics</vt:lpstr>
      <vt:lpstr>Historic Parallels</vt:lpstr>
      <vt:lpstr>Politics in the Gilded Age</vt:lpstr>
      <vt:lpstr>Today’s Focus</vt:lpstr>
      <vt:lpstr>Drawing Parallels </vt:lpstr>
      <vt:lpstr>PowerPoint Presentation</vt:lpstr>
      <vt:lpstr>Farmer’s Dirty $$$</vt:lpstr>
      <vt:lpstr>Panic of 1873</vt:lpstr>
      <vt:lpstr>A Death of a Greenback</vt:lpstr>
      <vt:lpstr>Not Friends of Farmers.com</vt:lpstr>
      <vt:lpstr>Plight of the FARMER</vt:lpstr>
      <vt:lpstr>Jam to some Bimetallism</vt:lpstr>
      <vt:lpstr>Cross of Gold</vt:lpstr>
      <vt:lpstr>Follow the Yellow Brick Road</vt:lpstr>
      <vt:lpstr>Gold Standard Act 1900</vt:lpstr>
      <vt:lpstr>Today’s Focus</vt:lpstr>
      <vt:lpstr>PowerPoint Presentation</vt:lpstr>
      <vt:lpstr>Gilded Age Politics or Progressive Thinking</vt:lpstr>
      <vt:lpstr>Era of Good Stealing</vt:lpstr>
      <vt:lpstr>Tammany Tiger</vt:lpstr>
      <vt:lpstr>Carnival of Corruption</vt:lpstr>
      <vt:lpstr>Liberal Republican Reform</vt:lpstr>
      <vt:lpstr>The 14th Says WHAT</vt:lpstr>
      <vt:lpstr>Pallid Politics = Inequality</vt:lpstr>
      <vt:lpstr>Jim Crow &amp; Segregation</vt:lpstr>
      <vt:lpstr>Jim Crow &amp; Segregation</vt:lpstr>
      <vt:lpstr>Today’s Focus</vt:lpstr>
      <vt:lpstr>The Gilded Age</vt:lpstr>
      <vt:lpstr>A Reflection on the Gilded Age</vt:lpstr>
      <vt:lpstr>Mudslinging in 1884</vt:lpstr>
      <vt:lpstr>Old Grover</vt:lpstr>
      <vt:lpstr>Billion Dollar Congress</vt:lpstr>
      <vt:lpstr>Plight of the FARMER</vt:lpstr>
      <vt:lpstr>Cross of Gold</vt:lpstr>
      <vt:lpstr>Cleveland kills the Dems </vt:lpstr>
      <vt:lpstr>Today’s Focus</vt:lpstr>
      <vt:lpstr>Politics of the Gilded Age</vt:lpstr>
      <vt:lpstr>Reforming Politics</vt:lpstr>
      <vt:lpstr>PowerPoint Presentation</vt:lpstr>
      <vt:lpstr>PowerPoint Presentation</vt:lpstr>
      <vt:lpstr>Point of View</vt:lpstr>
      <vt:lpstr>1800 Connections</vt:lpstr>
      <vt:lpstr>Today’s Focus</vt:lpstr>
      <vt:lpstr>PowerPoint Presentation</vt:lpstr>
      <vt:lpstr>Today’s Focus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Paralysis of the Gilded Age</dc:title>
  <dc:creator>Andrew's Dogma</dc:creator>
  <cp:lastModifiedBy>Hultberg, Andrew P</cp:lastModifiedBy>
  <cp:revision>152</cp:revision>
  <dcterms:created xsi:type="dcterms:W3CDTF">2016-01-12T01:32:08Z</dcterms:created>
  <dcterms:modified xsi:type="dcterms:W3CDTF">2020-01-24T13:23:04Z</dcterms:modified>
</cp:coreProperties>
</file>