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5143500" type="screen16x9"/>
  <p:notesSz cx="6858000" cy="9144000"/>
  <p:embeddedFontLst>
    <p:embeddedFont>
      <p:font typeface="Dela Gothic One" panose="020B0604020202020204" charset="-128"/>
      <p:regular r:id="rId59"/>
    </p:embeddedFont>
    <p:embeddedFont>
      <p:font typeface="Barlow" panose="00000500000000000000" pitchFamily="2" charset="0"/>
      <p:regular r:id="rId60"/>
      <p:bold r:id="rId61"/>
      <p:italic r:id="rId62"/>
      <p:boldItalic r:id="rId63"/>
    </p:embeddedFont>
    <p:embeddedFont>
      <p:font typeface="Barlow Light" panose="00000400000000000000" pitchFamily="2" charset="0"/>
      <p:regular r:id="rId64"/>
    </p:embeddedFont>
    <p:embeddedFont>
      <p:font typeface="Bebas Neue" panose="020B0606020202050201" pitchFamily="34" charset="0"/>
      <p:regular r:id="rId65"/>
    </p:embeddedFont>
    <p:embeddedFont>
      <p:font typeface="Nunito Light" pitchFamily="2" charset="0"/>
      <p:regular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c221c4a33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c221c4a33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c221c4a33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c221c4a33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bdb09b3c3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bdb09b3c3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c221c4a33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c221c4a33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c221c4a33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c221c4a33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221c4a33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c221c4a33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c221c4a33d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c221c4a33d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c221c4a33d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c221c4a33d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221c4a33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221c4a33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221c4a33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c221c4a33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bdb09b3c3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bdb09b3c3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c221c4a33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c221c4a33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c4d4b0895c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c4d4b0895c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c221c4a33d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2c221c4a33d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c221c4a33d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c221c4a33d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c26b54bc5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c26b54bc51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c26b54bc5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c26b54bc5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c221c4a33d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c221c4a33d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c221c4a33d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c221c4a33d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c221c4a33d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c221c4a33d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db09b3c3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bdb09b3c3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221c4a33d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c221c4a33d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c221c4a33d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c221c4a33d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c221c4a33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c221c4a33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c221c4a33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2c221c4a33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c221c4a33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c221c4a33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221c4a33d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c221c4a33d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c221c4a33d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c221c4a33d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221c4a33d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2c221c4a33d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221c4a33d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c221c4a33d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221c4a33d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2c221c4a33d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c3d40d70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c3d40d70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c221c4a33d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2c221c4a33d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c221c4a33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c221c4a33d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c221c4a33d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c221c4a33d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221c4a33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2c221c4a33d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221c4a3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c221c4a3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c221c4a33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c221c4a33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2c221c4a33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2c221c4a33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c221c4a33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2c221c4a33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c221c4a33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2c221c4a33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c221c4a33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2c221c4a33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bdb09b3c3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bdb09b3c3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c221c4a33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2c221c4a33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c221c4a33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c221c4a33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c221c4a33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2c221c4a33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c221c4a33d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2c221c4a33d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bdb09b3c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bdb09b3c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2c221c4a33d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2c221c4a33d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c221c4a33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c221c4a33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bdb09b3c3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bdb09b3c3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c221c4a33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c221c4a33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4d4b089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c4d4b089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>
            <a:spLocks noGrp="1"/>
          </p:cNvSpPr>
          <p:nvPr>
            <p:ph type="pic" idx="2"/>
          </p:nvPr>
        </p:nvSpPr>
        <p:spPr>
          <a:xfrm>
            <a:off x="5643775" y="539500"/>
            <a:ext cx="2787000" cy="4064400"/>
          </a:xfrm>
          <a:prstGeom prst="round2DiagRect">
            <a:avLst>
              <a:gd name="adj1" fmla="val 0"/>
              <a:gd name="adj2" fmla="val 25190"/>
            </a:avLst>
          </a:prstGeom>
          <a:noFill/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551050"/>
            <a:ext cx="4861800" cy="237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3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89425" y="4177900"/>
            <a:ext cx="4303800" cy="426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>
            <a:spLocks noGrp="1"/>
          </p:cNvSpPr>
          <p:nvPr>
            <p:ph type="title" hasCustomPrompt="1"/>
          </p:nvPr>
        </p:nvSpPr>
        <p:spPr>
          <a:xfrm>
            <a:off x="846400" y="539500"/>
            <a:ext cx="6201900" cy="10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57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1"/>
          <p:cNvSpPr txBox="1">
            <a:spLocks noGrp="1"/>
          </p:cNvSpPr>
          <p:nvPr>
            <p:ph type="subTitle" idx="1"/>
          </p:nvPr>
        </p:nvSpPr>
        <p:spPr>
          <a:xfrm>
            <a:off x="846400" y="1549600"/>
            <a:ext cx="4569300" cy="448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1"/>
          <p:cNvSpPr>
            <a:spLocks noGrp="1"/>
          </p:cNvSpPr>
          <p:nvPr>
            <p:ph type="pic" idx="2"/>
          </p:nvPr>
        </p:nvSpPr>
        <p:spPr>
          <a:xfrm>
            <a:off x="846400" y="1996025"/>
            <a:ext cx="7584600" cy="2607900"/>
          </a:xfrm>
          <a:prstGeom prst="round2DiagRect">
            <a:avLst>
              <a:gd name="adj1" fmla="val 0"/>
              <a:gd name="adj2" fmla="val 25190"/>
            </a:avLst>
          </a:prstGeom>
          <a:noFill/>
          <a:ln>
            <a:noFill/>
          </a:ln>
        </p:spPr>
      </p:sp>
      <p:grpSp>
        <p:nvGrpSpPr>
          <p:cNvPr id="87" name="Google Shape;87;p11"/>
          <p:cNvGrpSpPr/>
          <p:nvPr/>
        </p:nvGrpSpPr>
        <p:grpSpPr>
          <a:xfrm>
            <a:off x="8430414" y="3496665"/>
            <a:ext cx="713255" cy="562082"/>
            <a:chOff x="6462925" y="2861075"/>
            <a:chExt cx="682475" cy="537775"/>
          </a:xfrm>
        </p:grpSpPr>
        <p:sp>
          <p:nvSpPr>
            <p:cNvPr id="88" name="Google Shape;88;p11"/>
            <p:cNvSpPr/>
            <p:nvPr/>
          </p:nvSpPr>
          <p:spPr>
            <a:xfrm>
              <a:off x="6462925" y="2861075"/>
              <a:ext cx="682475" cy="537775"/>
            </a:xfrm>
            <a:custGeom>
              <a:avLst/>
              <a:gdLst/>
              <a:ahLst/>
              <a:cxnLst/>
              <a:rect l="l" t="t" r="r" b="b"/>
              <a:pathLst>
                <a:path w="27299" h="21511" extrusionOk="0">
                  <a:moveTo>
                    <a:pt x="0" y="1"/>
                  </a:moveTo>
                  <a:lnTo>
                    <a:pt x="0" y="21511"/>
                  </a:lnTo>
                  <a:lnTo>
                    <a:pt x="27298" y="21511"/>
                  </a:lnTo>
                  <a:lnTo>
                    <a:pt x="272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1"/>
            <p:cNvSpPr/>
            <p:nvPr/>
          </p:nvSpPr>
          <p:spPr>
            <a:xfrm>
              <a:off x="6503250" y="2870825"/>
              <a:ext cx="201825" cy="528025"/>
            </a:xfrm>
            <a:custGeom>
              <a:avLst/>
              <a:gdLst/>
              <a:ahLst/>
              <a:cxnLst/>
              <a:rect l="l" t="t" r="r" b="b"/>
              <a:pathLst>
                <a:path w="8073" h="21121" extrusionOk="0">
                  <a:moveTo>
                    <a:pt x="4165" y="1"/>
                  </a:moveTo>
                  <a:lnTo>
                    <a:pt x="1" y="21121"/>
                  </a:lnTo>
                  <a:lnTo>
                    <a:pt x="8072" y="21121"/>
                  </a:lnTo>
                  <a:lnTo>
                    <a:pt x="41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1"/>
            <p:cNvSpPr/>
            <p:nvPr/>
          </p:nvSpPr>
          <p:spPr>
            <a:xfrm>
              <a:off x="67031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4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1"/>
            <p:cNvSpPr/>
            <p:nvPr/>
          </p:nvSpPr>
          <p:spPr>
            <a:xfrm>
              <a:off x="69030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6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11"/>
          <p:cNvGrpSpPr/>
          <p:nvPr/>
        </p:nvGrpSpPr>
        <p:grpSpPr>
          <a:xfrm>
            <a:off x="8430498" y="4052725"/>
            <a:ext cx="713268" cy="551142"/>
            <a:chOff x="5762775" y="2857825"/>
            <a:chExt cx="700175" cy="541025"/>
          </a:xfrm>
        </p:grpSpPr>
        <p:sp>
          <p:nvSpPr>
            <p:cNvPr id="93" name="Google Shape;93;p11"/>
            <p:cNvSpPr/>
            <p:nvPr/>
          </p:nvSpPr>
          <p:spPr>
            <a:xfrm>
              <a:off x="5762775" y="2857825"/>
              <a:ext cx="700175" cy="541025"/>
            </a:xfrm>
            <a:custGeom>
              <a:avLst/>
              <a:gdLst/>
              <a:ahLst/>
              <a:cxnLst/>
              <a:rect l="l" t="t" r="r" b="b"/>
              <a:pathLst>
                <a:path w="28007" h="21641" extrusionOk="0">
                  <a:moveTo>
                    <a:pt x="0" y="1"/>
                  </a:moveTo>
                  <a:lnTo>
                    <a:pt x="0" y="21641"/>
                  </a:lnTo>
                  <a:lnTo>
                    <a:pt x="28006" y="21641"/>
                  </a:lnTo>
                  <a:lnTo>
                    <a:pt x="280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5872475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1"/>
            <p:cNvSpPr/>
            <p:nvPr/>
          </p:nvSpPr>
          <p:spPr>
            <a:xfrm>
              <a:off x="6066950" y="2857825"/>
              <a:ext cx="91800" cy="540150"/>
            </a:xfrm>
            <a:custGeom>
              <a:avLst/>
              <a:gdLst/>
              <a:ahLst/>
              <a:cxnLst/>
              <a:rect l="l" t="t" r="r" b="b"/>
              <a:pathLst>
                <a:path w="3672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2" y="21605"/>
                  </a:lnTo>
                  <a:lnTo>
                    <a:pt x="3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6261450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 hasCustomPrompt="1"/>
          </p:nvPr>
        </p:nvSpPr>
        <p:spPr>
          <a:xfrm>
            <a:off x="818399" y="1328475"/>
            <a:ext cx="10740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818399" y="2838096"/>
            <a:ext cx="10740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3" hasCustomPrompt="1"/>
          </p:nvPr>
        </p:nvSpPr>
        <p:spPr>
          <a:xfrm>
            <a:off x="3517675" y="1328475"/>
            <a:ext cx="10740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3517674" y="2838096"/>
            <a:ext cx="10740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5" hasCustomPrompt="1"/>
          </p:nvPr>
        </p:nvSpPr>
        <p:spPr>
          <a:xfrm>
            <a:off x="6216950" y="1328475"/>
            <a:ext cx="10740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6216950" y="2838099"/>
            <a:ext cx="1074000" cy="447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720000" y="1906075"/>
            <a:ext cx="2118000" cy="68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7"/>
          </p:nvPr>
        </p:nvSpPr>
        <p:spPr>
          <a:xfrm>
            <a:off x="3419275" y="1906075"/>
            <a:ext cx="2118000" cy="68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8"/>
          </p:nvPr>
        </p:nvSpPr>
        <p:spPr>
          <a:xfrm>
            <a:off x="6118550" y="1906075"/>
            <a:ext cx="2118000" cy="68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9"/>
          </p:nvPr>
        </p:nvSpPr>
        <p:spPr>
          <a:xfrm>
            <a:off x="720000" y="3492050"/>
            <a:ext cx="2118000" cy="68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3"/>
          </p:nvPr>
        </p:nvSpPr>
        <p:spPr>
          <a:xfrm>
            <a:off x="3419275" y="3492050"/>
            <a:ext cx="2118000" cy="68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4"/>
          </p:nvPr>
        </p:nvSpPr>
        <p:spPr>
          <a:xfrm>
            <a:off x="6118550" y="3492050"/>
            <a:ext cx="2118000" cy="68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bg>
      <p:bgPr>
        <a:solidFill>
          <a:schemeClr val="dk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 rot="5400000" flipH="1">
            <a:off x="-1869615" y="4362847"/>
            <a:ext cx="2911500" cy="2911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14"/>
          <p:cNvGrpSpPr/>
          <p:nvPr/>
        </p:nvGrpSpPr>
        <p:grpSpPr>
          <a:xfrm>
            <a:off x="8561164" y="2900024"/>
            <a:ext cx="445544" cy="1727517"/>
            <a:chOff x="7930650" y="2691125"/>
            <a:chExt cx="493350" cy="1912875"/>
          </a:xfrm>
        </p:grpSpPr>
        <p:grpSp>
          <p:nvGrpSpPr>
            <p:cNvPr id="116" name="Google Shape;116;p14"/>
            <p:cNvGrpSpPr/>
            <p:nvPr/>
          </p:nvGrpSpPr>
          <p:grpSpPr>
            <a:xfrm>
              <a:off x="7930650" y="3970025"/>
              <a:ext cx="482350" cy="633975"/>
              <a:chOff x="4778250" y="4769400"/>
              <a:chExt cx="482350" cy="633975"/>
            </a:xfrm>
          </p:grpSpPr>
          <p:sp>
            <p:nvSpPr>
              <p:cNvPr id="117" name="Google Shape;117;p14"/>
              <p:cNvSpPr/>
              <p:nvPr/>
            </p:nvSpPr>
            <p:spPr>
              <a:xfrm>
                <a:off x="4778250" y="4769400"/>
                <a:ext cx="242300" cy="633975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25359" extrusionOk="0">
                    <a:moveTo>
                      <a:pt x="5001" y="1"/>
                    </a:moveTo>
                    <a:lnTo>
                      <a:pt x="1" y="25359"/>
                    </a:lnTo>
                    <a:lnTo>
                      <a:pt x="9691" y="25359"/>
                    </a:lnTo>
                    <a:lnTo>
                      <a:pt x="50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4"/>
              <p:cNvSpPr/>
              <p:nvPr/>
            </p:nvSpPr>
            <p:spPr>
              <a:xfrm>
                <a:off x="5018275" y="4769400"/>
                <a:ext cx="242325" cy="633975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25359" extrusionOk="0">
                    <a:moveTo>
                      <a:pt x="5001" y="1"/>
                    </a:moveTo>
                    <a:lnTo>
                      <a:pt x="1" y="25359"/>
                    </a:lnTo>
                    <a:lnTo>
                      <a:pt x="9692" y="25359"/>
                    </a:lnTo>
                    <a:lnTo>
                      <a:pt x="50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" name="Google Shape;119;p14"/>
            <p:cNvGrpSpPr/>
            <p:nvPr/>
          </p:nvGrpSpPr>
          <p:grpSpPr>
            <a:xfrm>
              <a:off x="7941650" y="2691125"/>
              <a:ext cx="482350" cy="633950"/>
              <a:chOff x="4789250" y="3490500"/>
              <a:chExt cx="482350" cy="633950"/>
            </a:xfrm>
          </p:grpSpPr>
          <p:sp>
            <p:nvSpPr>
              <p:cNvPr id="120" name="Google Shape;120;p14"/>
              <p:cNvSpPr/>
              <p:nvPr/>
            </p:nvSpPr>
            <p:spPr>
              <a:xfrm>
                <a:off x="4789250" y="3490500"/>
                <a:ext cx="242325" cy="63395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25358" extrusionOk="0">
                    <a:moveTo>
                      <a:pt x="5001" y="0"/>
                    </a:moveTo>
                    <a:lnTo>
                      <a:pt x="1" y="25358"/>
                    </a:lnTo>
                    <a:lnTo>
                      <a:pt x="9693" y="25358"/>
                    </a:lnTo>
                    <a:lnTo>
                      <a:pt x="50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4"/>
              <p:cNvSpPr/>
              <p:nvPr/>
            </p:nvSpPr>
            <p:spPr>
              <a:xfrm>
                <a:off x="5029300" y="3490500"/>
                <a:ext cx="242300" cy="63395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25358" extrusionOk="0">
                    <a:moveTo>
                      <a:pt x="5002" y="0"/>
                    </a:moveTo>
                    <a:lnTo>
                      <a:pt x="1" y="25358"/>
                    </a:lnTo>
                    <a:lnTo>
                      <a:pt x="9691" y="25358"/>
                    </a:lnTo>
                    <a:lnTo>
                      <a:pt x="50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4"/>
            <p:cNvGrpSpPr/>
            <p:nvPr/>
          </p:nvGrpSpPr>
          <p:grpSpPr>
            <a:xfrm>
              <a:off x="7941650" y="3330550"/>
              <a:ext cx="482350" cy="634000"/>
              <a:chOff x="4789250" y="4129925"/>
              <a:chExt cx="482350" cy="634000"/>
            </a:xfrm>
          </p:grpSpPr>
          <p:sp>
            <p:nvSpPr>
              <p:cNvPr id="123" name="Google Shape;123;p14"/>
              <p:cNvSpPr/>
              <p:nvPr/>
            </p:nvSpPr>
            <p:spPr>
              <a:xfrm>
                <a:off x="4789250" y="4129925"/>
                <a:ext cx="242325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9693" h="25360" extrusionOk="0">
                    <a:moveTo>
                      <a:pt x="5001" y="1"/>
                    </a:moveTo>
                    <a:lnTo>
                      <a:pt x="1" y="25360"/>
                    </a:lnTo>
                    <a:lnTo>
                      <a:pt x="9693" y="25360"/>
                    </a:lnTo>
                    <a:lnTo>
                      <a:pt x="50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4"/>
              <p:cNvSpPr/>
              <p:nvPr/>
            </p:nvSpPr>
            <p:spPr>
              <a:xfrm>
                <a:off x="5029300" y="4129925"/>
                <a:ext cx="242300" cy="634000"/>
              </a:xfrm>
              <a:custGeom>
                <a:avLst/>
                <a:gdLst/>
                <a:ahLst/>
                <a:cxnLst/>
                <a:rect l="l" t="t" r="r" b="b"/>
                <a:pathLst>
                  <a:path w="9692" h="25360" extrusionOk="0">
                    <a:moveTo>
                      <a:pt x="5002" y="1"/>
                    </a:moveTo>
                    <a:lnTo>
                      <a:pt x="1" y="25360"/>
                    </a:lnTo>
                    <a:lnTo>
                      <a:pt x="9691" y="25360"/>
                    </a:lnTo>
                    <a:lnTo>
                      <a:pt x="500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" name="Google Shape;125;p14"/>
          <p:cNvSpPr/>
          <p:nvPr/>
        </p:nvSpPr>
        <p:spPr>
          <a:xfrm>
            <a:off x="8561164" y="266766"/>
            <a:ext cx="218809" cy="218905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4"/>
          <p:cNvSpPr/>
          <p:nvPr/>
        </p:nvSpPr>
        <p:spPr>
          <a:xfrm>
            <a:off x="8680231" y="485681"/>
            <a:ext cx="326461" cy="326560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24837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1"/>
          </p:nvPr>
        </p:nvSpPr>
        <p:spPr>
          <a:xfrm>
            <a:off x="713225" y="1686100"/>
            <a:ext cx="2483700" cy="91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/>
          <p:nvPr/>
        </p:nvSpPr>
        <p:spPr>
          <a:xfrm>
            <a:off x="8232300" y="1418850"/>
            <a:ext cx="1755000" cy="1755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5"/>
          <p:cNvSpPr/>
          <p:nvPr/>
        </p:nvSpPr>
        <p:spPr>
          <a:xfrm>
            <a:off x="8863202" y="739650"/>
            <a:ext cx="493200" cy="493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5400000" flipH="1">
            <a:off x="7489010" y="3715622"/>
            <a:ext cx="2911500" cy="2911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6"/>
          <p:cNvSpPr txBox="1">
            <a:spLocks noGrp="1"/>
          </p:cNvSpPr>
          <p:nvPr>
            <p:ph type="title"/>
          </p:nvPr>
        </p:nvSpPr>
        <p:spPr>
          <a:xfrm>
            <a:off x="3724175" y="539500"/>
            <a:ext cx="4699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subTitle" idx="1"/>
          </p:nvPr>
        </p:nvSpPr>
        <p:spPr>
          <a:xfrm>
            <a:off x="3724175" y="1547550"/>
            <a:ext cx="46995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2"/>
          </p:nvPr>
        </p:nvSpPr>
        <p:spPr>
          <a:xfrm>
            <a:off x="3724175" y="2746375"/>
            <a:ext cx="46995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subTitle" idx="3"/>
          </p:nvPr>
        </p:nvSpPr>
        <p:spPr>
          <a:xfrm>
            <a:off x="3724175" y="3945200"/>
            <a:ext cx="46995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subTitle" idx="4"/>
          </p:nvPr>
        </p:nvSpPr>
        <p:spPr>
          <a:xfrm>
            <a:off x="3724175" y="1155400"/>
            <a:ext cx="4699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subTitle" idx="5"/>
          </p:nvPr>
        </p:nvSpPr>
        <p:spPr>
          <a:xfrm>
            <a:off x="3724175" y="2354225"/>
            <a:ext cx="4699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ubTitle" idx="6"/>
          </p:nvPr>
        </p:nvSpPr>
        <p:spPr>
          <a:xfrm>
            <a:off x="3724175" y="3553050"/>
            <a:ext cx="46995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1" name="Google Shape;141;p16"/>
          <p:cNvSpPr>
            <a:spLocks noGrp="1"/>
          </p:cNvSpPr>
          <p:nvPr>
            <p:ph type="pic" idx="7"/>
          </p:nvPr>
        </p:nvSpPr>
        <p:spPr>
          <a:xfrm flipH="1">
            <a:off x="713225" y="539550"/>
            <a:ext cx="2787000" cy="4064400"/>
          </a:xfrm>
          <a:prstGeom prst="round2DiagRect">
            <a:avLst>
              <a:gd name="adj1" fmla="val 0"/>
              <a:gd name="adj2" fmla="val 25190"/>
            </a:avLst>
          </a:prstGeom>
          <a:noFill/>
          <a:ln>
            <a:noFill/>
          </a:ln>
        </p:spPr>
      </p:sp>
      <p:grpSp>
        <p:nvGrpSpPr>
          <p:cNvPr id="142" name="Google Shape;142;p16"/>
          <p:cNvGrpSpPr/>
          <p:nvPr/>
        </p:nvGrpSpPr>
        <p:grpSpPr>
          <a:xfrm>
            <a:off x="8364135" y="142705"/>
            <a:ext cx="475699" cy="475683"/>
            <a:chOff x="2730225" y="2377075"/>
            <a:chExt cx="714800" cy="714775"/>
          </a:xfrm>
        </p:grpSpPr>
        <p:sp>
          <p:nvSpPr>
            <p:cNvPr id="143" name="Google Shape;143;p16"/>
            <p:cNvSpPr/>
            <p:nvPr/>
          </p:nvSpPr>
          <p:spPr>
            <a:xfrm>
              <a:off x="3087625" y="2377075"/>
              <a:ext cx="25" cy="714775"/>
            </a:xfrm>
            <a:custGeom>
              <a:avLst/>
              <a:gdLst/>
              <a:ahLst/>
              <a:cxnLst/>
              <a:rect l="l" t="t" r="r" b="b"/>
              <a:pathLst>
                <a:path w="1" h="28591" fill="none" extrusionOk="0">
                  <a:moveTo>
                    <a:pt x="1" y="0"/>
                  </a:moveTo>
                  <a:lnTo>
                    <a:pt x="1" y="2859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20217" y="20217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1" y="20217"/>
                  </a:moveTo>
                  <a:lnTo>
                    <a:pt x="20217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2937675" y="2410025"/>
              <a:ext cx="299925" cy="648825"/>
            </a:xfrm>
            <a:custGeom>
              <a:avLst/>
              <a:gdLst/>
              <a:ahLst/>
              <a:cxnLst/>
              <a:rect l="l" t="t" r="r" b="b"/>
              <a:pathLst>
                <a:path w="11997" h="25953" fill="none" extrusionOk="0">
                  <a:moveTo>
                    <a:pt x="1" y="1"/>
                  </a:moveTo>
                  <a:lnTo>
                    <a:pt x="11997" y="25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2964275" y="2399025"/>
              <a:ext cx="246725" cy="670850"/>
            </a:xfrm>
            <a:custGeom>
              <a:avLst/>
              <a:gdLst/>
              <a:ahLst/>
              <a:cxnLst/>
              <a:rect l="l" t="t" r="r" b="b"/>
              <a:pathLst>
                <a:path w="9869" h="26834" fill="none" extrusionOk="0">
                  <a:moveTo>
                    <a:pt x="9868" y="1"/>
                  </a:moveTo>
                  <a:lnTo>
                    <a:pt x="0" y="26834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763225" y="2584475"/>
              <a:ext cx="648825" cy="299925"/>
            </a:xfrm>
            <a:custGeom>
              <a:avLst/>
              <a:gdLst/>
              <a:ahLst/>
              <a:cxnLst/>
              <a:rect l="l" t="t" r="r" b="b"/>
              <a:pathLst>
                <a:path w="25953" h="11997" fill="none" extrusionOk="0">
                  <a:moveTo>
                    <a:pt x="25953" y="1"/>
                  </a:moveTo>
                  <a:lnTo>
                    <a:pt x="1" y="11997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2752200" y="2611100"/>
              <a:ext cx="670850" cy="246725"/>
            </a:xfrm>
            <a:custGeom>
              <a:avLst/>
              <a:gdLst/>
              <a:ahLst/>
              <a:cxnLst/>
              <a:rect l="l" t="t" r="r" b="b"/>
              <a:pathLst>
                <a:path w="26834" h="9869" fill="none" extrusionOk="0">
                  <a:moveTo>
                    <a:pt x="26834" y="9869"/>
                  </a:moveTo>
                  <a:lnTo>
                    <a:pt x="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bg>
      <p:bgPr>
        <a:solidFill>
          <a:schemeClr val="accent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720000" y="53942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ubTitle" idx="1"/>
          </p:nvPr>
        </p:nvSpPr>
        <p:spPr>
          <a:xfrm>
            <a:off x="720000" y="2063186"/>
            <a:ext cx="2656800" cy="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2"/>
          </p:nvPr>
        </p:nvSpPr>
        <p:spPr>
          <a:xfrm>
            <a:off x="3955621" y="2063186"/>
            <a:ext cx="2656800" cy="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ubTitle" idx="3"/>
          </p:nvPr>
        </p:nvSpPr>
        <p:spPr>
          <a:xfrm>
            <a:off x="720000" y="3693432"/>
            <a:ext cx="2656800" cy="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4"/>
          </p:nvPr>
        </p:nvSpPr>
        <p:spPr>
          <a:xfrm>
            <a:off x="3955621" y="3693432"/>
            <a:ext cx="2656800" cy="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5"/>
          </p:nvPr>
        </p:nvSpPr>
        <p:spPr>
          <a:xfrm>
            <a:off x="720000" y="1821785"/>
            <a:ext cx="26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2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6"/>
          </p:nvPr>
        </p:nvSpPr>
        <p:spPr>
          <a:xfrm>
            <a:off x="720000" y="3452098"/>
            <a:ext cx="26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2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7"/>
          </p:nvPr>
        </p:nvSpPr>
        <p:spPr>
          <a:xfrm>
            <a:off x="3955591" y="1821785"/>
            <a:ext cx="26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2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8"/>
          </p:nvPr>
        </p:nvSpPr>
        <p:spPr>
          <a:xfrm>
            <a:off x="3955591" y="3452098"/>
            <a:ext cx="26568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2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719991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ubTitle" idx="1"/>
          </p:nvPr>
        </p:nvSpPr>
        <p:spPr>
          <a:xfrm>
            <a:off x="719991" y="2057426"/>
            <a:ext cx="22851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2"/>
          </p:nvPr>
        </p:nvSpPr>
        <p:spPr>
          <a:xfrm>
            <a:off x="3429450" y="2057426"/>
            <a:ext cx="22851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subTitle" idx="3"/>
          </p:nvPr>
        </p:nvSpPr>
        <p:spPr>
          <a:xfrm>
            <a:off x="719991" y="3687250"/>
            <a:ext cx="22851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subTitle" idx="4"/>
          </p:nvPr>
        </p:nvSpPr>
        <p:spPr>
          <a:xfrm>
            <a:off x="3429450" y="3687250"/>
            <a:ext cx="22851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5"/>
          </p:nvPr>
        </p:nvSpPr>
        <p:spPr>
          <a:xfrm>
            <a:off x="6138891" y="2057426"/>
            <a:ext cx="22851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ubTitle" idx="6"/>
          </p:nvPr>
        </p:nvSpPr>
        <p:spPr>
          <a:xfrm>
            <a:off x="6138891" y="3687250"/>
            <a:ext cx="2285100" cy="8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7"/>
          </p:nvPr>
        </p:nvSpPr>
        <p:spPr>
          <a:xfrm>
            <a:off x="719991" y="1823800"/>
            <a:ext cx="2285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8"/>
          </p:nvPr>
        </p:nvSpPr>
        <p:spPr>
          <a:xfrm>
            <a:off x="3429450" y="1823800"/>
            <a:ext cx="2285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9"/>
          </p:nvPr>
        </p:nvSpPr>
        <p:spPr>
          <a:xfrm>
            <a:off x="6138891" y="1823800"/>
            <a:ext cx="2285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13"/>
          </p:nvPr>
        </p:nvSpPr>
        <p:spPr>
          <a:xfrm>
            <a:off x="719991" y="3450424"/>
            <a:ext cx="2285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14"/>
          </p:nvPr>
        </p:nvSpPr>
        <p:spPr>
          <a:xfrm>
            <a:off x="3429450" y="3450424"/>
            <a:ext cx="2285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15"/>
          </p:nvPr>
        </p:nvSpPr>
        <p:spPr>
          <a:xfrm>
            <a:off x="6138891" y="3450424"/>
            <a:ext cx="22851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6" name="Google Shape;176;p18"/>
          <p:cNvGrpSpPr/>
          <p:nvPr/>
        </p:nvGrpSpPr>
        <p:grpSpPr>
          <a:xfrm>
            <a:off x="-1717215" y="-155750"/>
            <a:ext cx="9108843" cy="7277697"/>
            <a:chOff x="-1717215" y="-155750"/>
            <a:chExt cx="9108843" cy="7277697"/>
          </a:xfrm>
        </p:grpSpPr>
        <p:sp>
          <p:nvSpPr>
            <p:cNvPr id="177" name="Google Shape;177;p18"/>
            <p:cNvSpPr/>
            <p:nvPr/>
          </p:nvSpPr>
          <p:spPr>
            <a:xfrm>
              <a:off x="6898427" y="-155750"/>
              <a:ext cx="493200" cy="493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120498" y="538462"/>
              <a:ext cx="416232" cy="416333"/>
            </a:xfrm>
            <a:custGeom>
              <a:avLst/>
              <a:gdLst/>
              <a:ahLst/>
              <a:cxnLst/>
              <a:rect l="l" t="t" r="r" b="b"/>
              <a:pathLst>
                <a:path w="35944" h="35945" extrusionOk="0">
                  <a:moveTo>
                    <a:pt x="17972" y="0"/>
                  </a:moveTo>
                  <a:lnTo>
                    <a:pt x="12765" y="12764"/>
                  </a:lnTo>
                  <a:lnTo>
                    <a:pt x="1" y="17972"/>
                  </a:lnTo>
                  <a:lnTo>
                    <a:pt x="12765" y="23180"/>
                  </a:lnTo>
                  <a:lnTo>
                    <a:pt x="17972" y="35944"/>
                  </a:lnTo>
                  <a:lnTo>
                    <a:pt x="23181" y="23180"/>
                  </a:lnTo>
                  <a:lnTo>
                    <a:pt x="35943" y="17972"/>
                  </a:lnTo>
                  <a:lnTo>
                    <a:pt x="23181" y="12764"/>
                  </a:lnTo>
                  <a:lnTo>
                    <a:pt x="17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8"/>
            <p:cNvSpPr/>
            <p:nvPr/>
          </p:nvSpPr>
          <p:spPr>
            <a:xfrm>
              <a:off x="326737" y="117802"/>
              <a:ext cx="279015" cy="279113"/>
            </a:xfrm>
            <a:custGeom>
              <a:avLst/>
              <a:gdLst/>
              <a:ahLst/>
              <a:cxnLst/>
              <a:rect l="l" t="t" r="r" b="b"/>
              <a:pathLst>
                <a:path w="35944" h="35945" extrusionOk="0">
                  <a:moveTo>
                    <a:pt x="17972" y="0"/>
                  </a:moveTo>
                  <a:lnTo>
                    <a:pt x="12765" y="12764"/>
                  </a:lnTo>
                  <a:lnTo>
                    <a:pt x="1" y="17972"/>
                  </a:lnTo>
                  <a:lnTo>
                    <a:pt x="12765" y="23180"/>
                  </a:lnTo>
                  <a:lnTo>
                    <a:pt x="17972" y="35944"/>
                  </a:lnTo>
                  <a:lnTo>
                    <a:pt x="23181" y="23180"/>
                  </a:lnTo>
                  <a:lnTo>
                    <a:pt x="35943" y="17972"/>
                  </a:lnTo>
                  <a:lnTo>
                    <a:pt x="23181" y="12764"/>
                  </a:lnTo>
                  <a:lnTo>
                    <a:pt x="179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8"/>
            <p:cNvSpPr/>
            <p:nvPr/>
          </p:nvSpPr>
          <p:spPr>
            <a:xfrm rot="5400000" flipH="1">
              <a:off x="-1717215" y="4210447"/>
              <a:ext cx="2911500" cy="29115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>
            <a:spLocks noGrp="1"/>
          </p:cNvSpPr>
          <p:nvPr>
            <p:ph type="title"/>
          </p:nvPr>
        </p:nvSpPr>
        <p:spPr>
          <a:xfrm>
            <a:off x="713264" y="539500"/>
            <a:ext cx="4589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1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1"/>
          </p:nvPr>
        </p:nvSpPr>
        <p:spPr>
          <a:xfrm>
            <a:off x="713225" y="1643725"/>
            <a:ext cx="4589100" cy="146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9"/>
          <p:cNvSpPr>
            <a:spLocks noGrp="1"/>
          </p:cNvSpPr>
          <p:nvPr>
            <p:ph type="pic" idx="2"/>
          </p:nvPr>
        </p:nvSpPr>
        <p:spPr>
          <a:xfrm>
            <a:off x="5643775" y="539500"/>
            <a:ext cx="2787000" cy="4064400"/>
          </a:xfrm>
          <a:prstGeom prst="round2DiagRect">
            <a:avLst>
              <a:gd name="adj1" fmla="val 0"/>
              <a:gd name="adj2" fmla="val 25190"/>
            </a:avLst>
          </a:prstGeom>
          <a:noFill/>
          <a:ln>
            <a:noFill/>
          </a:ln>
        </p:spPr>
      </p:sp>
      <p:sp>
        <p:nvSpPr>
          <p:cNvPr id="185" name="Google Shape;185;p19"/>
          <p:cNvSpPr txBox="1"/>
          <p:nvPr/>
        </p:nvSpPr>
        <p:spPr>
          <a:xfrm>
            <a:off x="713280" y="3829700"/>
            <a:ext cx="45891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endParaRPr sz="1200" b="1" u="sng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0"/>
          <p:cNvSpPr/>
          <p:nvPr/>
        </p:nvSpPr>
        <p:spPr>
          <a:xfrm>
            <a:off x="128498" y="4606162"/>
            <a:ext cx="416232" cy="41633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334737" y="4185502"/>
            <a:ext cx="279015" cy="27911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8544573" y="595212"/>
            <a:ext cx="416232" cy="41633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8750812" y="174552"/>
            <a:ext cx="279015" cy="27911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3970975" y="3087500"/>
            <a:ext cx="4459800" cy="15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70975" y="2007550"/>
            <a:ext cx="1557300" cy="841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>
            <a:spLocks noGrp="1"/>
          </p:cNvSpPr>
          <p:nvPr>
            <p:ph type="pic" idx="3"/>
          </p:nvPr>
        </p:nvSpPr>
        <p:spPr>
          <a:xfrm flipH="1">
            <a:off x="713225" y="539550"/>
            <a:ext cx="2787000" cy="4064400"/>
          </a:xfrm>
          <a:prstGeom prst="round2DiagRect">
            <a:avLst>
              <a:gd name="adj1" fmla="val 0"/>
              <a:gd name="adj2" fmla="val 2519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1"/>
          <p:cNvGrpSpPr/>
          <p:nvPr/>
        </p:nvGrpSpPr>
        <p:grpSpPr>
          <a:xfrm>
            <a:off x="-1717215" y="-1771528"/>
            <a:ext cx="12597800" cy="8893475"/>
            <a:chOff x="-1717215" y="-1771528"/>
            <a:chExt cx="12597800" cy="8893475"/>
          </a:xfrm>
        </p:grpSpPr>
        <p:sp>
          <p:nvSpPr>
            <p:cNvPr id="193" name="Google Shape;193;p21"/>
            <p:cNvSpPr/>
            <p:nvPr/>
          </p:nvSpPr>
          <p:spPr>
            <a:xfrm rot="5400000" flipH="1">
              <a:off x="-1717215" y="4210447"/>
              <a:ext cx="2911500" cy="29115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2768602" y="4887650"/>
              <a:ext cx="493200" cy="493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 rot="5400000" flipH="1">
              <a:off x="7969085" y="-1771528"/>
              <a:ext cx="2911500" cy="2911500"/>
            </a:xfrm>
            <a:prstGeom prst="ellipse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4933627" y="-230825"/>
              <a:ext cx="493200" cy="493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713225" y="3684500"/>
            <a:ext cx="4406100" cy="8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713225" y="2057825"/>
            <a:ext cx="4406100" cy="8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>
            <a:off x="713225" y="1636575"/>
            <a:ext cx="4406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713231" y="3263250"/>
            <a:ext cx="4406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l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/>
          <p:nvPr/>
        </p:nvSpPr>
        <p:spPr>
          <a:xfrm>
            <a:off x="6740727" y="-143500"/>
            <a:ext cx="493200" cy="493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/>
          <p:nvPr/>
        </p:nvSpPr>
        <p:spPr>
          <a:xfrm>
            <a:off x="392739" y="4593805"/>
            <a:ext cx="327270" cy="327369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6"/>
          <p:cNvSpPr/>
          <p:nvPr/>
        </p:nvSpPr>
        <p:spPr>
          <a:xfrm>
            <a:off x="216199" y="4286851"/>
            <a:ext cx="219348" cy="219444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6"/>
          <p:cNvSpPr/>
          <p:nvPr/>
        </p:nvSpPr>
        <p:spPr>
          <a:xfrm rot="10800000" flipH="1">
            <a:off x="7790600" y="-2155675"/>
            <a:ext cx="2911500" cy="2911500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2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713225" y="2205050"/>
            <a:ext cx="355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713225" y="2807300"/>
            <a:ext cx="3555300" cy="179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Barlow Light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>
            <a:spLocks noGrp="1"/>
          </p:cNvSpPr>
          <p:nvPr>
            <p:ph type="pic" idx="2"/>
          </p:nvPr>
        </p:nvSpPr>
        <p:spPr>
          <a:xfrm>
            <a:off x="5643775" y="539500"/>
            <a:ext cx="2787000" cy="4064400"/>
          </a:xfrm>
          <a:prstGeom prst="round2DiagRect">
            <a:avLst>
              <a:gd name="adj1" fmla="val 0"/>
              <a:gd name="adj2" fmla="val 2519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8501785" y="242830"/>
            <a:ext cx="475699" cy="475683"/>
            <a:chOff x="2730225" y="2377075"/>
            <a:chExt cx="714800" cy="714775"/>
          </a:xfrm>
        </p:grpSpPr>
        <p:sp>
          <p:nvSpPr>
            <p:cNvPr id="38" name="Google Shape;38;p8"/>
            <p:cNvSpPr/>
            <p:nvPr/>
          </p:nvSpPr>
          <p:spPr>
            <a:xfrm>
              <a:off x="3087625" y="2377075"/>
              <a:ext cx="25" cy="714775"/>
            </a:xfrm>
            <a:custGeom>
              <a:avLst/>
              <a:gdLst/>
              <a:ahLst/>
              <a:cxnLst/>
              <a:rect l="l" t="t" r="r" b="b"/>
              <a:pathLst>
                <a:path w="1" h="28591" fill="none" extrusionOk="0">
                  <a:moveTo>
                    <a:pt x="1" y="0"/>
                  </a:moveTo>
                  <a:lnTo>
                    <a:pt x="1" y="2859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8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20217" y="20217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8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1" y="20217"/>
                  </a:moveTo>
                  <a:lnTo>
                    <a:pt x="20217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8"/>
            <p:cNvSpPr/>
            <p:nvPr/>
          </p:nvSpPr>
          <p:spPr>
            <a:xfrm>
              <a:off x="2937675" y="2410025"/>
              <a:ext cx="299925" cy="648825"/>
            </a:xfrm>
            <a:custGeom>
              <a:avLst/>
              <a:gdLst/>
              <a:ahLst/>
              <a:cxnLst/>
              <a:rect l="l" t="t" r="r" b="b"/>
              <a:pathLst>
                <a:path w="11997" h="25953" fill="none" extrusionOk="0">
                  <a:moveTo>
                    <a:pt x="1" y="1"/>
                  </a:moveTo>
                  <a:lnTo>
                    <a:pt x="11997" y="25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8"/>
            <p:cNvSpPr/>
            <p:nvPr/>
          </p:nvSpPr>
          <p:spPr>
            <a:xfrm>
              <a:off x="2964275" y="2399025"/>
              <a:ext cx="246725" cy="670850"/>
            </a:xfrm>
            <a:custGeom>
              <a:avLst/>
              <a:gdLst/>
              <a:ahLst/>
              <a:cxnLst/>
              <a:rect l="l" t="t" r="r" b="b"/>
              <a:pathLst>
                <a:path w="9869" h="26834" fill="none" extrusionOk="0">
                  <a:moveTo>
                    <a:pt x="9868" y="1"/>
                  </a:moveTo>
                  <a:lnTo>
                    <a:pt x="0" y="26834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8"/>
            <p:cNvSpPr/>
            <p:nvPr/>
          </p:nvSpPr>
          <p:spPr>
            <a:xfrm>
              <a:off x="2763225" y="2584475"/>
              <a:ext cx="648825" cy="299925"/>
            </a:xfrm>
            <a:custGeom>
              <a:avLst/>
              <a:gdLst/>
              <a:ahLst/>
              <a:cxnLst/>
              <a:rect l="l" t="t" r="r" b="b"/>
              <a:pathLst>
                <a:path w="25953" h="11997" fill="none" extrusionOk="0">
                  <a:moveTo>
                    <a:pt x="25953" y="1"/>
                  </a:moveTo>
                  <a:lnTo>
                    <a:pt x="1" y="11997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8"/>
            <p:cNvSpPr/>
            <p:nvPr/>
          </p:nvSpPr>
          <p:spPr>
            <a:xfrm>
              <a:off x="2752200" y="2611100"/>
              <a:ext cx="670850" cy="246725"/>
            </a:xfrm>
            <a:custGeom>
              <a:avLst/>
              <a:gdLst/>
              <a:ahLst/>
              <a:cxnLst/>
              <a:rect l="l" t="t" r="r" b="b"/>
              <a:pathLst>
                <a:path w="26834" h="9869" fill="none" extrusionOk="0">
                  <a:moveTo>
                    <a:pt x="26834" y="9869"/>
                  </a:moveTo>
                  <a:lnTo>
                    <a:pt x="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8"/>
          <p:cNvGrpSpPr/>
          <p:nvPr/>
        </p:nvGrpSpPr>
        <p:grpSpPr>
          <a:xfrm>
            <a:off x="179585" y="4366155"/>
            <a:ext cx="475699" cy="475683"/>
            <a:chOff x="2730225" y="2377075"/>
            <a:chExt cx="714800" cy="714775"/>
          </a:xfrm>
        </p:grpSpPr>
        <p:sp>
          <p:nvSpPr>
            <p:cNvPr id="48" name="Google Shape;48;p8"/>
            <p:cNvSpPr/>
            <p:nvPr/>
          </p:nvSpPr>
          <p:spPr>
            <a:xfrm>
              <a:off x="3087625" y="2377075"/>
              <a:ext cx="25" cy="714775"/>
            </a:xfrm>
            <a:custGeom>
              <a:avLst/>
              <a:gdLst/>
              <a:ahLst/>
              <a:cxnLst/>
              <a:rect l="l" t="t" r="r" b="b"/>
              <a:pathLst>
                <a:path w="1" h="28591" fill="none" extrusionOk="0">
                  <a:moveTo>
                    <a:pt x="1" y="0"/>
                  </a:moveTo>
                  <a:lnTo>
                    <a:pt x="1" y="2859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8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8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8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20217" y="20217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8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1" y="20217"/>
                  </a:moveTo>
                  <a:lnTo>
                    <a:pt x="20217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>
              <a:off x="2937675" y="2410025"/>
              <a:ext cx="299925" cy="648825"/>
            </a:xfrm>
            <a:custGeom>
              <a:avLst/>
              <a:gdLst/>
              <a:ahLst/>
              <a:cxnLst/>
              <a:rect l="l" t="t" r="r" b="b"/>
              <a:pathLst>
                <a:path w="11997" h="25953" fill="none" extrusionOk="0">
                  <a:moveTo>
                    <a:pt x="1" y="1"/>
                  </a:moveTo>
                  <a:lnTo>
                    <a:pt x="11997" y="25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>
              <a:off x="2964275" y="2399025"/>
              <a:ext cx="246725" cy="670850"/>
            </a:xfrm>
            <a:custGeom>
              <a:avLst/>
              <a:gdLst/>
              <a:ahLst/>
              <a:cxnLst/>
              <a:rect l="l" t="t" r="r" b="b"/>
              <a:pathLst>
                <a:path w="9869" h="26834" fill="none" extrusionOk="0">
                  <a:moveTo>
                    <a:pt x="9868" y="1"/>
                  </a:moveTo>
                  <a:lnTo>
                    <a:pt x="0" y="26834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>
              <a:off x="2763225" y="2584475"/>
              <a:ext cx="648825" cy="299925"/>
            </a:xfrm>
            <a:custGeom>
              <a:avLst/>
              <a:gdLst/>
              <a:ahLst/>
              <a:cxnLst/>
              <a:rect l="l" t="t" r="r" b="b"/>
              <a:pathLst>
                <a:path w="25953" h="11997" fill="none" extrusionOk="0">
                  <a:moveTo>
                    <a:pt x="25953" y="1"/>
                  </a:moveTo>
                  <a:lnTo>
                    <a:pt x="1" y="11997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>
              <a:off x="2752200" y="2611100"/>
              <a:ext cx="670850" cy="246725"/>
            </a:xfrm>
            <a:custGeom>
              <a:avLst/>
              <a:gdLst/>
              <a:ahLst/>
              <a:cxnLst/>
              <a:rect l="l" t="t" r="r" b="b"/>
              <a:pathLst>
                <a:path w="26834" h="9869" fill="none" extrusionOk="0">
                  <a:moveTo>
                    <a:pt x="26834" y="9869"/>
                  </a:moveTo>
                  <a:lnTo>
                    <a:pt x="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60" name="Google Shape;60;p9"/>
          <p:cNvGrpSpPr/>
          <p:nvPr/>
        </p:nvGrpSpPr>
        <p:grpSpPr>
          <a:xfrm>
            <a:off x="8430773" y="4575875"/>
            <a:ext cx="750798" cy="580141"/>
            <a:chOff x="5762775" y="2857825"/>
            <a:chExt cx="700175" cy="541025"/>
          </a:xfrm>
        </p:grpSpPr>
        <p:sp>
          <p:nvSpPr>
            <p:cNvPr id="61" name="Google Shape;61;p9"/>
            <p:cNvSpPr/>
            <p:nvPr/>
          </p:nvSpPr>
          <p:spPr>
            <a:xfrm>
              <a:off x="5762775" y="2857825"/>
              <a:ext cx="700175" cy="541025"/>
            </a:xfrm>
            <a:custGeom>
              <a:avLst/>
              <a:gdLst/>
              <a:ahLst/>
              <a:cxnLst/>
              <a:rect l="l" t="t" r="r" b="b"/>
              <a:pathLst>
                <a:path w="28007" h="21641" extrusionOk="0">
                  <a:moveTo>
                    <a:pt x="0" y="1"/>
                  </a:moveTo>
                  <a:lnTo>
                    <a:pt x="0" y="21641"/>
                  </a:lnTo>
                  <a:lnTo>
                    <a:pt x="28006" y="21641"/>
                  </a:lnTo>
                  <a:lnTo>
                    <a:pt x="28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5872475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6066950" y="2857825"/>
              <a:ext cx="91800" cy="540150"/>
            </a:xfrm>
            <a:custGeom>
              <a:avLst/>
              <a:gdLst/>
              <a:ahLst/>
              <a:cxnLst/>
              <a:rect l="l" t="t" r="r" b="b"/>
              <a:pathLst>
                <a:path w="3672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2" y="21605"/>
                  </a:lnTo>
                  <a:lnTo>
                    <a:pt x="3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6261450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9"/>
          <p:cNvGrpSpPr/>
          <p:nvPr/>
        </p:nvGrpSpPr>
        <p:grpSpPr>
          <a:xfrm>
            <a:off x="8430787" y="3984262"/>
            <a:ext cx="750791" cy="591606"/>
            <a:chOff x="6462925" y="2861075"/>
            <a:chExt cx="682475" cy="537775"/>
          </a:xfrm>
        </p:grpSpPr>
        <p:sp>
          <p:nvSpPr>
            <p:cNvPr id="66" name="Google Shape;66;p9"/>
            <p:cNvSpPr/>
            <p:nvPr/>
          </p:nvSpPr>
          <p:spPr>
            <a:xfrm>
              <a:off x="6462925" y="2861075"/>
              <a:ext cx="682475" cy="537775"/>
            </a:xfrm>
            <a:custGeom>
              <a:avLst/>
              <a:gdLst/>
              <a:ahLst/>
              <a:cxnLst/>
              <a:rect l="l" t="t" r="r" b="b"/>
              <a:pathLst>
                <a:path w="27299" h="21511" extrusionOk="0">
                  <a:moveTo>
                    <a:pt x="0" y="1"/>
                  </a:moveTo>
                  <a:lnTo>
                    <a:pt x="0" y="21511"/>
                  </a:lnTo>
                  <a:lnTo>
                    <a:pt x="27298" y="21511"/>
                  </a:lnTo>
                  <a:lnTo>
                    <a:pt x="272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6503250" y="2870825"/>
              <a:ext cx="201825" cy="528025"/>
            </a:xfrm>
            <a:custGeom>
              <a:avLst/>
              <a:gdLst/>
              <a:ahLst/>
              <a:cxnLst/>
              <a:rect l="l" t="t" r="r" b="b"/>
              <a:pathLst>
                <a:path w="8073" h="21121" extrusionOk="0">
                  <a:moveTo>
                    <a:pt x="4165" y="1"/>
                  </a:moveTo>
                  <a:lnTo>
                    <a:pt x="1" y="21121"/>
                  </a:lnTo>
                  <a:lnTo>
                    <a:pt x="8072" y="21121"/>
                  </a:lnTo>
                  <a:lnTo>
                    <a:pt x="41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67031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4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69030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6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9"/>
          <p:cNvGrpSpPr/>
          <p:nvPr/>
        </p:nvGrpSpPr>
        <p:grpSpPr>
          <a:xfrm>
            <a:off x="-37577" y="572838"/>
            <a:ext cx="750798" cy="580141"/>
            <a:chOff x="5762775" y="2857825"/>
            <a:chExt cx="700175" cy="541025"/>
          </a:xfrm>
        </p:grpSpPr>
        <p:sp>
          <p:nvSpPr>
            <p:cNvPr id="71" name="Google Shape;71;p9"/>
            <p:cNvSpPr/>
            <p:nvPr/>
          </p:nvSpPr>
          <p:spPr>
            <a:xfrm>
              <a:off x="5762775" y="2857825"/>
              <a:ext cx="700175" cy="541025"/>
            </a:xfrm>
            <a:custGeom>
              <a:avLst/>
              <a:gdLst/>
              <a:ahLst/>
              <a:cxnLst/>
              <a:rect l="l" t="t" r="r" b="b"/>
              <a:pathLst>
                <a:path w="28007" h="21641" extrusionOk="0">
                  <a:moveTo>
                    <a:pt x="0" y="1"/>
                  </a:moveTo>
                  <a:lnTo>
                    <a:pt x="0" y="21641"/>
                  </a:lnTo>
                  <a:lnTo>
                    <a:pt x="28006" y="21641"/>
                  </a:lnTo>
                  <a:lnTo>
                    <a:pt x="28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5872475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6066950" y="2857825"/>
              <a:ext cx="91800" cy="540150"/>
            </a:xfrm>
            <a:custGeom>
              <a:avLst/>
              <a:gdLst/>
              <a:ahLst/>
              <a:cxnLst/>
              <a:rect l="l" t="t" r="r" b="b"/>
              <a:pathLst>
                <a:path w="3672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2" y="21605"/>
                  </a:lnTo>
                  <a:lnTo>
                    <a:pt x="3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6261450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9"/>
          <p:cNvGrpSpPr/>
          <p:nvPr/>
        </p:nvGrpSpPr>
        <p:grpSpPr>
          <a:xfrm>
            <a:off x="-37563" y="-18774"/>
            <a:ext cx="750791" cy="591606"/>
            <a:chOff x="6462925" y="2861075"/>
            <a:chExt cx="682475" cy="537775"/>
          </a:xfrm>
        </p:grpSpPr>
        <p:sp>
          <p:nvSpPr>
            <p:cNvPr id="76" name="Google Shape;76;p9"/>
            <p:cNvSpPr/>
            <p:nvPr/>
          </p:nvSpPr>
          <p:spPr>
            <a:xfrm>
              <a:off x="6462925" y="2861075"/>
              <a:ext cx="682475" cy="537775"/>
            </a:xfrm>
            <a:custGeom>
              <a:avLst/>
              <a:gdLst/>
              <a:ahLst/>
              <a:cxnLst/>
              <a:rect l="l" t="t" r="r" b="b"/>
              <a:pathLst>
                <a:path w="27299" h="21511" extrusionOk="0">
                  <a:moveTo>
                    <a:pt x="0" y="1"/>
                  </a:moveTo>
                  <a:lnTo>
                    <a:pt x="0" y="21511"/>
                  </a:lnTo>
                  <a:lnTo>
                    <a:pt x="27298" y="21511"/>
                  </a:lnTo>
                  <a:lnTo>
                    <a:pt x="272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6503250" y="2870825"/>
              <a:ext cx="201825" cy="528025"/>
            </a:xfrm>
            <a:custGeom>
              <a:avLst/>
              <a:gdLst/>
              <a:ahLst/>
              <a:cxnLst/>
              <a:rect l="l" t="t" r="r" b="b"/>
              <a:pathLst>
                <a:path w="8073" h="21121" extrusionOk="0">
                  <a:moveTo>
                    <a:pt x="4165" y="1"/>
                  </a:moveTo>
                  <a:lnTo>
                    <a:pt x="1" y="21121"/>
                  </a:lnTo>
                  <a:lnTo>
                    <a:pt x="8072" y="21121"/>
                  </a:lnTo>
                  <a:lnTo>
                    <a:pt x="41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67031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4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9"/>
            <p:cNvSpPr/>
            <p:nvPr/>
          </p:nvSpPr>
          <p:spPr>
            <a:xfrm>
              <a:off x="69030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6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>
            <a:spLocks noGrp="1"/>
          </p:cNvSpPr>
          <p:nvPr>
            <p:ph type="pic" idx="2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720000" y="4027472"/>
            <a:ext cx="7704000" cy="5727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Mvrq8hLjcRk?start=0&amp;end=14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embed/R4h7fyAU7GA?si=5AtiOm2gZBfg0hnl&amp;amp;start=37&amp;end=279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kVQtQEUMoQ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 rot="5400000" flipH="1">
            <a:off x="-1536165" y="-1424353"/>
            <a:ext cx="2911500" cy="2911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2"/>
          <p:cNvSpPr/>
          <p:nvPr/>
        </p:nvSpPr>
        <p:spPr>
          <a:xfrm rot="9664889">
            <a:off x="4090163" y="-2508469"/>
            <a:ext cx="7406228" cy="4813619"/>
          </a:xfrm>
          <a:custGeom>
            <a:avLst/>
            <a:gdLst/>
            <a:ahLst/>
            <a:cxnLst/>
            <a:rect l="l" t="t" r="r" b="b"/>
            <a:pathLst>
              <a:path w="92259" h="59963" fill="none" extrusionOk="0">
                <a:moveTo>
                  <a:pt x="31546" y="1"/>
                </a:moveTo>
                <a:cubicBezTo>
                  <a:pt x="22917" y="6816"/>
                  <a:pt x="14076" y="14119"/>
                  <a:pt x="9559" y="24144"/>
                </a:cubicBezTo>
                <a:cubicBezTo>
                  <a:pt x="8922" y="25558"/>
                  <a:pt x="8426" y="27361"/>
                  <a:pt x="9431" y="28544"/>
                </a:cubicBezTo>
                <a:cubicBezTo>
                  <a:pt x="10084" y="29313"/>
                  <a:pt x="11166" y="29538"/>
                  <a:pt x="12172" y="29632"/>
                </a:cubicBezTo>
                <a:cubicBezTo>
                  <a:pt x="15657" y="29957"/>
                  <a:pt x="19156" y="29260"/>
                  <a:pt x="22546" y="28380"/>
                </a:cubicBezTo>
                <a:cubicBezTo>
                  <a:pt x="35035" y="25136"/>
                  <a:pt x="44838" y="20795"/>
                  <a:pt x="55020" y="12867"/>
                </a:cubicBezTo>
                <a:cubicBezTo>
                  <a:pt x="57544" y="10902"/>
                  <a:pt x="63623" y="5790"/>
                  <a:pt x="62497" y="3780"/>
                </a:cubicBezTo>
                <a:cubicBezTo>
                  <a:pt x="60397" y="31"/>
                  <a:pt x="42032" y="8604"/>
                  <a:pt x="32139" y="13187"/>
                </a:cubicBezTo>
                <a:cubicBezTo>
                  <a:pt x="22247" y="17770"/>
                  <a:pt x="13171" y="24387"/>
                  <a:pt x="6573" y="33067"/>
                </a:cubicBezTo>
                <a:cubicBezTo>
                  <a:pt x="3837" y="36668"/>
                  <a:pt x="1505" y="40688"/>
                  <a:pt x="597" y="45117"/>
                </a:cubicBezTo>
                <a:cubicBezTo>
                  <a:pt x="1" y="48022"/>
                  <a:pt x="139" y="51336"/>
                  <a:pt x="2103" y="53557"/>
                </a:cubicBezTo>
                <a:cubicBezTo>
                  <a:pt x="4512" y="56279"/>
                  <a:pt x="8687" y="56386"/>
                  <a:pt x="12295" y="55942"/>
                </a:cubicBezTo>
                <a:cubicBezTo>
                  <a:pt x="21081" y="54862"/>
                  <a:pt x="29488" y="51776"/>
                  <a:pt x="37689" y="48444"/>
                </a:cubicBezTo>
                <a:cubicBezTo>
                  <a:pt x="47618" y="44408"/>
                  <a:pt x="57577" y="39846"/>
                  <a:pt x="65423" y="32547"/>
                </a:cubicBezTo>
                <a:cubicBezTo>
                  <a:pt x="69275" y="28963"/>
                  <a:pt x="72601" y="24672"/>
                  <a:pt x="74315" y="19698"/>
                </a:cubicBezTo>
                <a:cubicBezTo>
                  <a:pt x="75013" y="17669"/>
                  <a:pt x="75391" y="15278"/>
                  <a:pt x="74196" y="13495"/>
                </a:cubicBezTo>
                <a:cubicBezTo>
                  <a:pt x="72938" y="11616"/>
                  <a:pt x="70397" y="11110"/>
                  <a:pt x="68137" y="11144"/>
                </a:cubicBezTo>
                <a:cubicBezTo>
                  <a:pt x="64298" y="11203"/>
                  <a:pt x="60550" y="12344"/>
                  <a:pt x="57008" y="13823"/>
                </a:cubicBezTo>
                <a:cubicBezTo>
                  <a:pt x="48557" y="17351"/>
                  <a:pt x="40953" y="22887"/>
                  <a:pt x="35000" y="29844"/>
                </a:cubicBezTo>
                <a:cubicBezTo>
                  <a:pt x="32224" y="33087"/>
                  <a:pt x="29765" y="36716"/>
                  <a:pt x="28624" y="40831"/>
                </a:cubicBezTo>
                <a:cubicBezTo>
                  <a:pt x="28017" y="43023"/>
                  <a:pt x="27840" y="45518"/>
                  <a:pt x="29059" y="47438"/>
                </a:cubicBezTo>
                <a:cubicBezTo>
                  <a:pt x="30993" y="50488"/>
                  <a:pt x="35344" y="50674"/>
                  <a:pt x="38912" y="50124"/>
                </a:cubicBezTo>
                <a:cubicBezTo>
                  <a:pt x="44792" y="49218"/>
                  <a:pt x="52840" y="46931"/>
                  <a:pt x="58476" y="45030"/>
                </a:cubicBezTo>
                <a:cubicBezTo>
                  <a:pt x="71825" y="40528"/>
                  <a:pt x="92168" y="34095"/>
                  <a:pt x="92223" y="27092"/>
                </a:cubicBezTo>
                <a:cubicBezTo>
                  <a:pt x="92259" y="22616"/>
                  <a:pt x="83212" y="26666"/>
                  <a:pt x="79243" y="28739"/>
                </a:cubicBezTo>
                <a:cubicBezTo>
                  <a:pt x="75274" y="30809"/>
                  <a:pt x="71961" y="33929"/>
                  <a:pt x="68828" y="37127"/>
                </a:cubicBezTo>
                <a:cubicBezTo>
                  <a:pt x="62501" y="43586"/>
                  <a:pt x="56445" y="51032"/>
                  <a:pt x="55036" y="59962"/>
                </a:cubicBezTo>
              </a:path>
            </a:pathLst>
          </a:custGeom>
          <a:solidFill>
            <a:schemeClr val="accent1"/>
          </a:solidFill>
          <a:ln w="152400" cap="flat" cmpd="sng">
            <a:solidFill>
              <a:schemeClr val="accent1"/>
            </a:solidFill>
            <a:prstDash val="solid"/>
            <a:miter lim="131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2"/>
          <p:cNvSpPr/>
          <p:nvPr/>
        </p:nvSpPr>
        <p:spPr>
          <a:xfrm>
            <a:off x="6087594" y="1487161"/>
            <a:ext cx="304715" cy="304814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2"/>
          <p:cNvSpPr/>
          <p:nvPr/>
        </p:nvSpPr>
        <p:spPr>
          <a:xfrm>
            <a:off x="5957197" y="1211812"/>
            <a:ext cx="233546" cy="233642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22"/>
          <p:cNvGrpSpPr/>
          <p:nvPr/>
        </p:nvGrpSpPr>
        <p:grpSpPr>
          <a:xfrm>
            <a:off x="787900" y="1028500"/>
            <a:ext cx="2139000" cy="183300"/>
            <a:chOff x="1509650" y="722875"/>
            <a:chExt cx="2139000" cy="183300"/>
          </a:xfrm>
        </p:grpSpPr>
        <p:sp>
          <p:nvSpPr>
            <p:cNvPr id="206" name="Google Shape;206;p22"/>
            <p:cNvSpPr/>
            <p:nvPr/>
          </p:nvSpPr>
          <p:spPr>
            <a:xfrm>
              <a:off x="1509650" y="722875"/>
              <a:ext cx="183300" cy="183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1835600" y="722875"/>
              <a:ext cx="183300" cy="18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2161550" y="722875"/>
              <a:ext cx="183300" cy="183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2487500" y="722875"/>
              <a:ext cx="183300" cy="18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2813450" y="722875"/>
              <a:ext cx="183300" cy="183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3139400" y="722875"/>
              <a:ext cx="183300" cy="18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3465350" y="722875"/>
              <a:ext cx="183300" cy="183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2"/>
          <p:cNvSpPr txBox="1">
            <a:spLocks noGrp="1"/>
          </p:cNvSpPr>
          <p:nvPr>
            <p:ph type="ctrTitle"/>
          </p:nvPr>
        </p:nvSpPr>
        <p:spPr>
          <a:xfrm>
            <a:off x="713225" y="1551050"/>
            <a:ext cx="4861800" cy="237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EPF</a:t>
            </a:r>
            <a:endParaRPr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Unit 7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Wealth Building</a:t>
            </a:r>
            <a:endParaRPr sz="4000">
              <a:solidFill>
                <a:schemeClr val="accent1"/>
              </a:solidFill>
            </a:endParaRPr>
          </a:p>
        </p:txBody>
      </p:sp>
      <p:sp>
        <p:nvSpPr>
          <p:cNvPr id="214" name="Google Shape;214;p22"/>
          <p:cNvSpPr/>
          <p:nvPr/>
        </p:nvSpPr>
        <p:spPr>
          <a:xfrm>
            <a:off x="7937577" y="539500"/>
            <a:ext cx="493200" cy="4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22"/>
          <p:cNvGrpSpPr/>
          <p:nvPr/>
        </p:nvGrpSpPr>
        <p:grpSpPr>
          <a:xfrm>
            <a:off x="8430614" y="4052703"/>
            <a:ext cx="713198" cy="551088"/>
            <a:chOff x="5762775" y="2857825"/>
            <a:chExt cx="700175" cy="541025"/>
          </a:xfrm>
        </p:grpSpPr>
        <p:sp>
          <p:nvSpPr>
            <p:cNvPr id="216" name="Google Shape;216;p22"/>
            <p:cNvSpPr/>
            <p:nvPr/>
          </p:nvSpPr>
          <p:spPr>
            <a:xfrm>
              <a:off x="5762775" y="2857825"/>
              <a:ext cx="700175" cy="541025"/>
            </a:xfrm>
            <a:custGeom>
              <a:avLst/>
              <a:gdLst/>
              <a:ahLst/>
              <a:cxnLst/>
              <a:rect l="l" t="t" r="r" b="b"/>
              <a:pathLst>
                <a:path w="28007" h="21641" extrusionOk="0">
                  <a:moveTo>
                    <a:pt x="0" y="1"/>
                  </a:moveTo>
                  <a:lnTo>
                    <a:pt x="0" y="21641"/>
                  </a:lnTo>
                  <a:lnTo>
                    <a:pt x="28006" y="21641"/>
                  </a:lnTo>
                  <a:lnTo>
                    <a:pt x="280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5872475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6066950" y="2857825"/>
              <a:ext cx="91800" cy="540150"/>
            </a:xfrm>
            <a:custGeom>
              <a:avLst/>
              <a:gdLst/>
              <a:ahLst/>
              <a:cxnLst/>
              <a:rect l="l" t="t" r="r" b="b"/>
              <a:pathLst>
                <a:path w="3672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2" y="21605"/>
                  </a:lnTo>
                  <a:lnTo>
                    <a:pt x="36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2"/>
            <p:cNvSpPr/>
            <p:nvPr/>
          </p:nvSpPr>
          <p:spPr>
            <a:xfrm>
              <a:off x="6261450" y="2857825"/>
              <a:ext cx="91775" cy="540150"/>
            </a:xfrm>
            <a:custGeom>
              <a:avLst/>
              <a:gdLst/>
              <a:ahLst/>
              <a:cxnLst/>
              <a:rect l="l" t="t" r="r" b="b"/>
              <a:pathLst>
                <a:path w="3671" h="21606" extrusionOk="0">
                  <a:moveTo>
                    <a:pt x="1" y="1"/>
                  </a:moveTo>
                  <a:lnTo>
                    <a:pt x="1" y="21605"/>
                  </a:lnTo>
                  <a:lnTo>
                    <a:pt x="3671" y="21605"/>
                  </a:lnTo>
                  <a:lnTo>
                    <a:pt x="36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22"/>
          <p:cNvGrpSpPr/>
          <p:nvPr/>
        </p:nvGrpSpPr>
        <p:grpSpPr>
          <a:xfrm>
            <a:off x="8430553" y="3490676"/>
            <a:ext cx="713186" cy="561975"/>
            <a:chOff x="6462925" y="2861075"/>
            <a:chExt cx="682475" cy="537775"/>
          </a:xfrm>
        </p:grpSpPr>
        <p:sp>
          <p:nvSpPr>
            <p:cNvPr id="221" name="Google Shape;221;p22"/>
            <p:cNvSpPr/>
            <p:nvPr/>
          </p:nvSpPr>
          <p:spPr>
            <a:xfrm>
              <a:off x="6462925" y="2861075"/>
              <a:ext cx="682475" cy="537775"/>
            </a:xfrm>
            <a:custGeom>
              <a:avLst/>
              <a:gdLst/>
              <a:ahLst/>
              <a:cxnLst/>
              <a:rect l="l" t="t" r="r" b="b"/>
              <a:pathLst>
                <a:path w="27299" h="21511" extrusionOk="0">
                  <a:moveTo>
                    <a:pt x="0" y="1"/>
                  </a:moveTo>
                  <a:lnTo>
                    <a:pt x="0" y="21511"/>
                  </a:lnTo>
                  <a:lnTo>
                    <a:pt x="27298" y="21511"/>
                  </a:lnTo>
                  <a:lnTo>
                    <a:pt x="272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6503250" y="2870825"/>
              <a:ext cx="201825" cy="528025"/>
            </a:xfrm>
            <a:custGeom>
              <a:avLst/>
              <a:gdLst/>
              <a:ahLst/>
              <a:cxnLst/>
              <a:rect l="l" t="t" r="r" b="b"/>
              <a:pathLst>
                <a:path w="8073" h="21121" extrusionOk="0">
                  <a:moveTo>
                    <a:pt x="4165" y="1"/>
                  </a:moveTo>
                  <a:lnTo>
                    <a:pt x="1" y="21121"/>
                  </a:lnTo>
                  <a:lnTo>
                    <a:pt x="8072" y="21121"/>
                  </a:lnTo>
                  <a:lnTo>
                    <a:pt x="41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67031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4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6903075" y="2870825"/>
              <a:ext cx="201800" cy="528025"/>
            </a:xfrm>
            <a:custGeom>
              <a:avLst/>
              <a:gdLst/>
              <a:ahLst/>
              <a:cxnLst/>
              <a:rect l="l" t="t" r="r" b="b"/>
              <a:pathLst>
                <a:path w="8072" h="21121" extrusionOk="0">
                  <a:moveTo>
                    <a:pt x="4166" y="1"/>
                  </a:moveTo>
                  <a:lnTo>
                    <a:pt x="0" y="21121"/>
                  </a:lnTo>
                  <a:lnTo>
                    <a:pt x="8072" y="21121"/>
                  </a:lnTo>
                  <a:lnTo>
                    <a:pt x="41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5" name="Google Shape;225;p22"/>
          <p:cNvPicPr preferRelativeResize="0"/>
          <p:nvPr/>
        </p:nvPicPr>
        <p:blipFill rotWithShape="1">
          <a:blip r:embed="rId3">
            <a:alphaModFix/>
          </a:blip>
          <a:srcRect l="29036" t="17445" r="24675" b="23696"/>
          <a:stretch/>
        </p:blipFill>
        <p:spPr>
          <a:xfrm>
            <a:off x="5652475" y="1224250"/>
            <a:ext cx="3174502" cy="30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Financial Investing Institutions  </a:t>
            </a:r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body" idx="1"/>
          </p:nvPr>
        </p:nvSpPr>
        <p:spPr>
          <a:xfrm>
            <a:off x="0" y="1215750"/>
            <a:ext cx="9144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These are locations that serve to guide and manage consumers in decisions revolving around short and long term growth goals as related to finances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Goals such as: education, vehicles, personal growth, retirement, or lifestyle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Such locations would be Savings &amp; Loan (S&amp;L) Banks, Credit Unions, Stock Brokerages, Certified Personal Accountants (CPA), Insurance Companies, real-estate agencies, and/or lending companies</a:t>
            </a:r>
            <a:endParaRPr sz="1800"/>
          </a:p>
        </p:txBody>
      </p:sp>
      <p:pic>
        <p:nvPicPr>
          <p:cNvPr id="299" name="Google Shape;2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925" y="2823474"/>
            <a:ext cx="3495300" cy="23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Money Management Fees </a:t>
            </a:r>
            <a:endParaRPr/>
          </a:p>
        </p:txBody>
      </p:sp>
      <p:sp>
        <p:nvSpPr>
          <p:cNvPr id="305" name="Google Shape;305;p32"/>
          <p:cNvSpPr txBox="1">
            <a:spLocks noGrp="1"/>
          </p:cNvSpPr>
          <p:nvPr>
            <p:ph type="body" idx="1"/>
          </p:nvPr>
        </p:nvSpPr>
        <p:spPr>
          <a:xfrm>
            <a:off x="0" y="1409900"/>
            <a:ext cx="4946700" cy="368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Financial planning requires consistent diligence, feedback, and personal support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As an on-going service, the management of one’s financial accounts will require customers to continually pay for the maintenance and progression their advisor(s) give</a:t>
            </a:r>
            <a:endParaRPr sz="1800"/>
          </a:p>
        </p:txBody>
      </p:sp>
      <p:pic>
        <p:nvPicPr>
          <p:cNvPr id="306" name="Google Shape;3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371" y="1112200"/>
            <a:ext cx="4226629" cy="403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II</a:t>
            </a:r>
            <a:endParaRPr/>
          </a:p>
        </p:txBody>
      </p:sp>
      <p:sp>
        <p:nvSpPr>
          <p:cNvPr id="312" name="Google Shape;312;p33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Investment Strategies</a:t>
            </a:r>
            <a:endParaRPr sz="2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401K </a:t>
            </a:r>
            <a:endParaRPr/>
          </a:p>
        </p:txBody>
      </p:sp>
      <p:sp>
        <p:nvSpPr>
          <p:cNvPr id="318" name="Google Shape;318;p34"/>
          <p:cNvSpPr txBox="1">
            <a:spLocks noGrp="1"/>
          </p:cNvSpPr>
          <p:nvPr>
            <p:ph type="body" idx="1"/>
          </p:nvPr>
        </p:nvSpPr>
        <p:spPr>
          <a:xfrm>
            <a:off x="0" y="1215900"/>
            <a:ext cx="4673400" cy="3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Retirement savings plans where monetary amounts are pulled from your pre-taxed  income month to month, year by year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Can often be matched to a certain amount/% by employer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Penalties galore if you withdraw early!</a:t>
            </a:r>
            <a:endParaRPr sz="2500"/>
          </a:p>
        </p:txBody>
      </p:sp>
      <p:pic>
        <p:nvPicPr>
          <p:cNvPr id="319" name="Google Shape;31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0825" y="1661975"/>
            <a:ext cx="4553175" cy="303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Bonds </a:t>
            </a:r>
            <a:endParaRPr/>
          </a:p>
        </p:txBody>
      </p:sp>
      <p:sp>
        <p:nvSpPr>
          <p:cNvPr id="325" name="Google Shape;325;p35"/>
          <p:cNvSpPr txBox="1">
            <a:spLocks noGrp="1"/>
          </p:cNvSpPr>
          <p:nvPr>
            <p:ph type="body" idx="1"/>
          </p:nvPr>
        </p:nvSpPr>
        <p:spPr>
          <a:xfrm>
            <a:off x="0" y="1215750"/>
            <a:ext cx="4752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Specific type of investment of funds into the government instead of an independent business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Bonds </a:t>
            </a:r>
            <a:r>
              <a:rPr lang="en" sz="2000"/>
              <a:t>remain locked for a period of time until you can reclaim their appreciated value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Value will grow due to the bond value accruing interest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i="1"/>
              <a:t>Remember</a:t>
            </a:r>
            <a:r>
              <a:rPr lang="en" sz="2000"/>
              <a:t>: tied to the business cycle and monetary policy of the Fed</a:t>
            </a:r>
            <a:endParaRPr sz="2000"/>
          </a:p>
        </p:txBody>
      </p:sp>
      <p:pic>
        <p:nvPicPr>
          <p:cNvPr id="326" name="Google Shape;32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600" y="1112200"/>
            <a:ext cx="4218300" cy="350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4554000" y="4621325"/>
            <a:ext cx="4483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Some might say this type of investment is a knock out of the park.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Heh.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Stocks</a:t>
            </a:r>
            <a:endParaRPr/>
          </a:p>
        </p:txBody>
      </p:sp>
      <p:sp>
        <p:nvSpPr>
          <p:cNvPr id="333" name="Google Shape;333;p36"/>
          <p:cNvSpPr txBox="1">
            <a:spLocks noGrp="1"/>
          </p:cNvSpPr>
          <p:nvPr>
            <p:ph type="body" idx="1"/>
          </p:nvPr>
        </p:nvSpPr>
        <p:spPr>
          <a:xfrm>
            <a:off x="0" y="1215750"/>
            <a:ext cx="5247900" cy="3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Buying a </a:t>
            </a:r>
            <a:r>
              <a:rPr lang="en" sz="1700" b="1"/>
              <a:t>stock </a:t>
            </a:r>
            <a:r>
              <a:rPr lang="en" sz="1700"/>
              <a:t>serves as a form of unique investment strategy where money is paid to own a percentage of a publicly-traded business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The value of the stock rises and falls (Appreciates and depreciates) on a daily basis depending on market valuation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b="1"/>
              <a:t>The more shares one owns, the stronger their voice is in the company itself</a:t>
            </a:r>
            <a:endParaRPr sz="1700" b="1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This is a risky method of investment as many factors dictate the value of a business</a:t>
            </a:r>
            <a:r>
              <a:rPr lang="en" sz="1700" b="1"/>
              <a:t> </a:t>
            </a:r>
            <a:endParaRPr sz="1700" b="1"/>
          </a:p>
        </p:txBody>
      </p:sp>
      <p:pic>
        <p:nvPicPr>
          <p:cNvPr id="334" name="Google Shape;3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900" y="1408200"/>
            <a:ext cx="3896101" cy="245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Funds</a:t>
            </a:r>
            <a:endParaRPr/>
          </a:p>
        </p:txBody>
      </p:sp>
      <p:sp>
        <p:nvSpPr>
          <p:cNvPr id="340" name="Google Shape;340;p37"/>
          <p:cNvSpPr txBox="1">
            <a:spLocks noGrp="1"/>
          </p:cNvSpPr>
          <p:nvPr>
            <p:ph type="body" idx="1"/>
          </p:nvPr>
        </p:nvSpPr>
        <p:spPr>
          <a:xfrm>
            <a:off x="0" y="1215750"/>
            <a:ext cx="5926800" cy="3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b="1"/>
              <a:t>Index Funds</a:t>
            </a:r>
            <a:r>
              <a:rPr lang="en" sz="1900"/>
              <a:t> are unique forms of stock purchases where money invested aligns with a list of companies related to a certain category or industry, not a singular business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Typically Index Funds bring great value because of the diversity in businesses existing in the account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Drawbacks to these however is that there isn’t much flexibility - you can’t change which funds are in the index specifically</a:t>
            </a:r>
            <a:endParaRPr sz="1900"/>
          </a:p>
        </p:txBody>
      </p:sp>
      <p:pic>
        <p:nvPicPr>
          <p:cNvPr id="341" name="Google Shape;34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4225" y="912125"/>
            <a:ext cx="3299775" cy="364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Mutual Funds</a:t>
            </a:r>
            <a:endParaRPr/>
          </a:p>
        </p:txBody>
      </p:sp>
      <p:sp>
        <p:nvSpPr>
          <p:cNvPr id="347" name="Google Shape;347;p38"/>
          <p:cNvSpPr txBox="1">
            <a:spLocks noGrp="1"/>
          </p:cNvSpPr>
          <p:nvPr>
            <p:ph type="body" idx="1"/>
          </p:nvPr>
        </p:nvSpPr>
        <p:spPr>
          <a:xfrm>
            <a:off x="0" y="1215750"/>
            <a:ext cx="56265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Think stock trading with friends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Money from investors is pooled under the guidance of stock brokers who manage a massive account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success is shared rather than individual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Can invest in equities, gold, bonds, etc.</a:t>
            </a:r>
            <a:endParaRPr sz="2200"/>
          </a:p>
        </p:txBody>
      </p:sp>
      <p:pic>
        <p:nvPicPr>
          <p:cNvPr id="348" name="Google Shape;3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6500" y="1626000"/>
            <a:ext cx="3517500" cy="35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Roth v. Traditional IRA</a:t>
            </a:r>
            <a:endParaRPr/>
          </a:p>
        </p:txBody>
      </p:sp>
      <p:sp>
        <p:nvSpPr>
          <p:cNvPr id="354" name="Google Shape;354;p39"/>
          <p:cNvSpPr txBox="1">
            <a:spLocks noGrp="1"/>
          </p:cNvSpPr>
          <p:nvPr>
            <p:ph type="body" idx="1"/>
          </p:nvPr>
        </p:nvSpPr>
        <p:spPr>
          <a:xfrm>
            <a:off x="0" y="607800"/>
            <a:ext cx="9144000" cy="39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Both of these accounts serve as retirement funds that draw a percentage of income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The strategy focuses on the question of when you want taxes to be taken out from the money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 </a:t>
            </a:r>
            <a:r>
              <a:rPr lang="en" sz="1700" b="1"/>
              <a:t>Traditional IRA</a:t>
            </a:r>
            <a:r>
              <a:rPr lang="en" sz="1700"/>
              <a:t> will not apply taxes until you start the actual withdrawal of funds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A </a:t>
            </a:r>
            <a:r>
              <a:rPr lang="en" sz="1700" b="1"/>
              <a:t>Roth IRA</a:t>
            </a:r>
            <a:r>
              <a:rPr lang="en" sz="1700"/>
              <a:t> will apply taxes as the money is deposited into the account and is “tax free” when withdrawn</a:t>
            </a:r>
            <a:endParaRPr sz="1700"/>
          </a:p>
        </p:txBody>
      </p:sp>
      <p:pic>
        <p:nvPicPr>
          <p:cNvPr id="355" name="Google Shape;3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45375"/>
            <a:ext cx="9144000" cy="29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>
            <a:spLocks noGrp="1"/>
          </p:cNvSpPr>
          <p:nvPr>
            <p:ph type="title"/>
          </p:nvPr>
        </p:nvSpPr>
        <p:spPr>
          <a:xfrm>
            <a:off x="-4080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Savings Accounts and Money Market Accounts </a:t>
            </a:r>
            <a:endParaRPr/>
          </a:p>
        </p:txBody>
      </p:sp>
      <p:sp>
        <p:nvSpPr>
          <p:cNvPr id="361" name="Google Shape;361;p40"/>
          <p:cNvSpPr txBox="1">
            <a:spLocks noGrp="1"/>
          </p:cNvSpPr>
          <p:nvPr>
            <p:ph type="body" idx="1"/>
          </p:nvPr>
        </p:nvSpPr>
        <p:spPr>
          <a:xfrm>
            <a:off x="52150" y="1111325"/>
            <a:ext cx="5995500" cy="40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Simple purpose: to hold money, grow interest, and provide for future goals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Interest rates can/will dictate speed of growth depending on how much is in the account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b="1"/>
              <a:t>Money Market Accounts</a:t>
            </a:r>
            <a:r>
              <a:rPr lang="en" sz="2200"/>
              <a:t> can be drawn from similar to a checking account but with higher interest rate growth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Drawback to a Money Market is there are usually monthly limits on how much can be pulled for spending</a:t>
            </a:r>
            <a:endParaRPr sz="2200"/>
          </a:p>
        </p:txBody>
      </p:sp>
      <p:pic>
        <p:nvPicPr>
          <p:cNvPr id="362" name="Google Shape;3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9475" y="1318500"/>
            <a:ext cx="3284525" cy="34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I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Building Wealth</a:t>
            </a:r>
            <a:endParaRPr sz="23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Hedge Funds</a:t>
            </a:r>
            <a:endParaRPr/>
          </a:p>
        </p:txBody>
      </p:sp>
      <p:sp>
        <p:nvSpPr>
          <p:cNvPr id="368" name="Google Shape;368;p41"/>
          <p:cNvSpPr txBox="1">
            <a:spLocks noGrp="1"/>
          </p:cNvSpPr>
          <p:nvPr>
            <p:ph type="body" idx="1"/>
          </p:nvPr>
        </p:nvSpPr>
        <p:spPr>
          <a:xfrm>
            <a:off x="0" y="714425"/>
            <a:ext cx="5213700" cy="42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Another group-based investment approach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b="1"/>
              <a:t>Hedge funds</a:t>
            </a:r>
            <a:r>
              <a:rPr lang="en" sz="2100"/>
              <a:t> are investors pooling capital ($) to a hedge manager who will make aggressive investment practices 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Hedge funds, unlike Mutual Funds, deal in high amounts of money whereas mutual fund accounts cater to the average citizen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Greater risk, though with experience comes greater rewards…</a:t>
            </a:r>
            <a:r>
              <a:rPr lang="en" sz="2100" i="1"/>
              <a:t>most of the time</a:t>
            </a:r>
            <a:endParaRPr sz="2100" i="1"/>
          </a:p>
        </p:txBody>
      </p:sp>
      <p:pic>
        <p:nvPicPr>
          <p:cNvPr id="369" name="Google Shape;3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6750" y="546788"/>
            <a:ext cx="3287250" cy="404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Cryptocurrency</a:t>
            </a:r>
            <a:endParaRPr/>
          </a:p>
        </p:txBody>
      </p:sp>
      <p:sp>
        <p:nvSpPr>
          <p:cNvPr id="381" name="Google Shape;381;p43"/>
          <p:cNvSpPr txBox="1">
            <a:spLocks noGrp="1"/>
          </p:cNvSpPr>
          <p:nvPr>
            <p:ph type="body" idx="1"/>
          </p:nvPr>
        </p:nvSpPr>
        <p:spPr>
          <a:xfrm>
            <a:off x="0" y="676775"/>
            <a:ext cx="5950500" cy="3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 new-ish approach to financing and investment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Utilizes the premise of a digital medium to serve as a store of value and wealth that can be recognized over a network of computers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 theory, it offers immunity from government or bank authority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digital currency can be used to buy goods/services or trade for profit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HIGHLY </a:t>
            </a:r>
            <a:r>
              <a:rPr lang="en" sz="2200" b="1"/>
              <a:t>volatile </a:t>
            </a:r>
            <a:r>
              <a:rPr lang="en" sz="2200"/>
              <a:t>(appreciates and depreciates rapidly) over short and long term</a:t>
            </a:r>
            <a:endParaRPr sz="2200"/>
          </a:p>
        </p:txBody>
      </p:sp>
      <p:pic>
        <p:nvPicPr>
          <p:cNvPr id="382" name="Google Shape;38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500" y="1298875"/>
            <a:ext cx="3193500" cy="31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</a:t>
            </a:r>
            <a:endParaRPr/>
          </a:p>
        </p:txBody>
      </p:sp>
      <p:sp>
        <p:nvSpPr>
          <p:cNvPr id="388" name="Google Shape;388;p4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lvl="0" indent="-2794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An Introduction to Cryptocurrency </a:t>
            </a:r>
            <a:endParaRPr sz="2400"/>
          </a:p>
        </p:txBody>
      </p:sp>
      <p:grpSp>
        <p:nvGrpSpPr>
          <p:cNvPr id="389" name="Google Shape;389;p44"/>
          <p:cNvGrpSpPr/>
          <p:nvPr/>
        </p:nvGrpSpPr>
        <p:grpSpPr>
          <a:xfrm>
            <a:off x="8495423" y="2244050"/>
            <a:ext cx="0" cy="861060"/>
            <a:chOff x="291150" y="1486025"/>
            <a:chExt cx="0" cy="861325"/>
          </a:xfrm>
        </p:grpSpPr>
        <p:cxnSp>
          <p:nvCxnSpPr>
            <p:cNvPr id="390" name="Google Shape;390;p44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44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2" name="Google Shape;392;p44"/>
          <p:cNvGrpSpPr/>
          <p:nvPr/>
        </p:nvGrpSpPr>
        <p:grpSpPr>
          <a:xfrm>
            <a:off x="7748682" y="1336484"/>
            <a:ext cx="0" cy="861120"/>
            <a:chOff x="291150" y="1486025"/>
            <a:chExt cx="0" cy="861325"/>
          </a:xfrm>
        </p:grpSpPr>
        <p:cxnSp>
          <p:nvCxnSpPr>
            <p:cNvPr id="393" name="Google Shape;393;p44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44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5" name="Google Shape;395;p44"/>
          <p:cNvSpPr/>
          <p:nvPr/>
        </p:nvSpPr>
        <p:spPr>
          <a:xfrm rot="-467006">
            <a:off x="7977114" y="906037"/>
            <a:ext cx="1557802" cy="1237052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44"/>
          <p:cNvSpPr/>
          <p:nvPr/>
        </p:nvSpPr>
        <p:spPr>
          <a:xfrm rot="-685918">
            <a:off x="6395745" y="4106366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4"/>
          <p:cNvSpPr/>
          <p:nvPr/>
        </p:nvSpPr>
        <p:spPr>
          <a:xfrm>
            <a:off x="8007773" y="3581262"/>
            <a:ext cx="416232" cy="41633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44"/>
          <p:cNvGrpSpPr/>
          <p:nvPr/>
        </p:nvGrpSpPr>
        <p:grpSpPr>
          <a:xfrm>
            <a:off x="7484398" y="2602250"/>
            <a:ext cx="0" cy="861060"/>
            <a:chOff x="291150" y="1486025"/>
            <a:chExt cx="0" cy="861325"/>
          </a:xfrm>
        </p:grpSpPr>
        <p:cxnSp>
          <p:nvCxnSpPr>
            <p:cNvPr id="399" name="Google Shape;399;p44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44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01" name="Google Shape;401;p44"/>
          <p:cNvSpPr/>
          <p:nvPr/>
        </p:nvSpPr>
        <p:spPr>
          <a:xfrm rot="-685918">
            <a:off x="8487470" y="3940591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4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3" y="0"/>
            <a:ext cx="58782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Forms of Investing</a:t>
            </a:r>
            <a:endParaRPr/>
          </a:p>
        </p:txBody>
      </p:sp>
      <p:sp>
        <p:nvSpPr>
          <p:cNvPr id="421" name="Google Shape;421;p47"/>
          <p:cNvSpPr txBox="1">
            <a:spLocks noGrp="1"/>
          </p:cNvSpPr>
          <p:nvPr>
            <p:ph type="body" idx="1"/>
          </p:nvPr>
        </p:nvSpPr>
        <p:spPr>
          <a:xfrm>
            <a:off x="0" y="652300"/>
            <a:ext cx="9144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Art/Collectibles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Barlow"/>
              <a:buChar char="●"/>
            </a:pPr>
            <a:r>
              <a:rPr lang="en" sz="2000" b="1"/>
              <a:t>NFTs (Non-Fungible Tokens) </a:t>
            </a:r>
            <a:r>
              <a:rPr lang="en" sz="2000"/>
              <a:t>a digital marker of value that cannot be reproduced or sub-divided - basically a cryptocurrency in the form of a picture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Real Estate 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Commodities; gold/silver, corn, coal, sugar </a:t>
            </a:r>
            <a:endParaRPr sz="2000"/>
          </a:p>
        </p:txBody>
      </p:sp>
      <p:pic>
        <p:nvPicPr>
          <p:cNvPr id="422" name="Google Shape;4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2744" y="2603950"/>
            <a:ext cx="4444226" cy="25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2603950"/>
            <a:ext cx="1647122" cy="253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8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III</a:t>
            </a:r>
            <a:endParaRPr/>
          </a:p>
        </p:txBody>
      </p:sp>
      <p:sp>
        <p:nvSpPr>
          <p:cNvPr id="429" name="Google Shape;429;p48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The Stock Market </a:t>
            </a:r>
            <a:endParaRPr sz="23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invested $1,000 in Netflix stock 10 years ago, what do you think it would be worth today? </a:t>
            </a:r>
            <a:endParaRPr/>
          </a:p>
        </p:txBody>
      </p:sp>
      <p:sp>
        <p:nvSpPr>
          <p:cNvPr id="435" name="Google Shape;435;p49"/>
          <p:cNvSpPr txBox="1">
            <a:spLocks noGrp="1"/>
          </p:cNvSpPr>
          <p:nvPr>
            <p:ph type="body" idx="1"/>
          </p:nvPr>
        </p:nvSpPr>
        <p:spPr>
          <a:xfrm>
            <a:off x="80375" y="1510425"/>
            <a:ext cx="30711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/>
              <a:t>Answer: $10,131</a:t>
            </a:r>
            <a:endParaRPr sz="2800"/>
          </a:p>
        </p:txBody>
      </p:sp>
      <p:pic>
        <p:nvPicPr>
          <p:cNvPr id="436" name="Google Shape;436;p49"/>
          <p:cNvPicPr preferRelativeResize="0"/>
          <p:nvPr/>
        </p:nvPicPr>
        <p:blipFill rotWithShape="1">
          <a:blip r:embed="rId3">
            <a:alphaModFix/>
          </a:blip>
          <a:srcRect t="651" b="651"/>
          <a:stretch/>
        </p:blipFill>
        <p:spPr>
          <a:xfrm>
            <a:off x="3325572" y="1510425"/>
            <a:ext cx="5818425" cy="3600425"/>
          </a:xfrm>
          <a:prstGeom prst="rect">
            <a:avLst/>
          </a:prstGeom>
          <a:noFill/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</a:t>
            </a:r>
            <a:endParaRPr/>
          </a:p>
        </p:txBody>
      </p:sp>
      <p:sp>
        <p:nvSpPr>
          <p:cNvPr id="442" name="Google Shape;442;p50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lvl="0" indent="-311150" algn="l" rtl="0">
              <a:spcBef>
                <a:spcPts val="0"/>
              </a:spcBef>
              <a:spcAft>
                <a:spcPts val="0"/>
              </a:spcAft>
              <a:buSzPts val="2900"/>
              <a:buChar char="●"/>
            </a:pPr>
            <a:r>
              <a:rPr lang="en" sz="2900" u="sng">
                <a:solidFill>
                  <a:schemeClr val="hlink"/>
                </a:solidFill>
                <a:hlinkClick r:id="rId3"/>
              </a:rPr>
              <a:t>Investing Basics: Stocks </a:t>
            </a:r>
            <a:endParaRPr sz="2900"/>
          </a:p>
        </p:txBody>
      </p:sp>
      <p:grpSp>
        <p:nvGrpSpPr>
          <p:cNvPr id="443" name="Google Shape;443;p50"/>
          <p:cNvGrpSpPr/>
          <p:nvPr/>
        </p:nvGrpSpPr>
        <p:grpSpPr>
          <a:xfrm>
            <a:off x="8495423" y="2244050"/>
            <a:ext cx="0" cy="861060"/>
            <a:chOff x="291150" y="1486025"/>
            <a:chExt cx="0" cy="861325"/>
          </a:xfrm>
        </p:grpSpPr>
        <p:cxnSp>
          <p:nvCxnSpPr>
            <p:cNvPr id="444" name="Google Shape;444;p50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50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6" name="Google Shape;446;p50"/>
          <p:cNvGrpSpPr/>
          <p:nvPr/>
        </p:nvGrpSpPr>
        <p:grpSpPr>
          <a:xfrm>
            <a:off x="7748682" y="1336484"/>
            <a:ext cx="0" cy="861120"/>
            <a:chOff x="291150" y="1486025"/>
            <a:chExt cx="0" cy="861325"/>
          </a:xfrm>
        </p:grpSpPr>
        <p:cxnSp>
          <p:nvCxnSpPr>
            <p:cNvPr id="447" name="Google Shape;447;p50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50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49" name="Google Shape;449;p50"/>
          <p:cNvSpPr/>
          <p:nvPr/>
        </p:nvSpPr>
        <p:spPr>
          <a:xfrm rot="-467006">
            <a:off x="7977114" y="906037"/>
            <a:ext cx="1557802" cy="1237052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50"/>
          <p:cNvSpPr/>
          <p:nvPr/>
        </p:nvSpPr>
        <p:spPr>
          <a:xfrm rot="-685918">
            <a:off x="6395745" y="4106366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50"/>
          <p:cNvSpPr/>
          <p:nvPr/>
        </p:nvSpPr>
        <p:spPr>
          <a:xfrm>
            <a:off x="8007773" y="3581262"/>
            <a:ext cx="416232" cy="41633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" name="Google Shape;452;p50"/>
          <p:cNvGrpSpPr/>
          <p:nvPr/>
        </p:nvGrpSpPr>
        <p:grpSpPr>
          <a:xfrm>
            <a:off x="7484398" y="2602250"/>
            <a:ext cx="0" cy="861060"/>
            <a:chOff x="291150" y="1486025"/>
            <a:chExt cx="0" cy="861325"/>
          </a:xfrm>
        </p:grpSpPr>
        <p:cxnSp>
          <p:nvCxnSpPr>
            <p:cNvPr id="453" name="Google Shape;453;p50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50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55" name="Google Shape;455;p50"/>
          <p:cNvSpPr/>
          <p:nvPr/>
        </p:nvSpPr>
        <p:spPr>
          <a:xfrm rot="-685918">
            <a:off x="8487470" y="3940591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you invest? </a:t>
            </a:r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40485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Investing is a way to have your money make money and build wealth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That wealth can be used to satisfy wants and plan for retirement </a:t>
            </a:r>
            <a:endParaRPr sz="2300"/>
          </a:p>
        </p:txBody>
      </p:sp>
      <p:pic>
        <p:nvPicPr>
          <p:cNvPr id="238" name="Google Shape;2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147" y="1321837"/>
            <a:ext cx="4244475" cy="286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Stock Market? </a:t>
            </a:r>
            <a:endParaRPr/>
          </a:p>
        </p:txBody>
      </p:sp>
      <p:sp>
        <p:nvSpPr>
          <p:cNvPr id="461" name="Google Shape;461;p51"/>
          <p:cNvSpPr txBox="1">
            <a:spLocks noGrp="1"/>
          </p:cNvSpPr>
          <p:nvPr>
            <p:ph type="body" idx="1"/>
          </p:nvPr>
        </p:nvSpPr>
        <p:spPr>
          <a:xfrm>
            <a:off x="294675" y="1215750"/>
            <a:ext cx="3906900" cy="3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Purchasing a portion/share  of a company </a:t>
            </a:r>
            <a:endParaRPr sz="27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700"/>
              <a:t>This is a way for the corporation to raise money</a:t>
            </a:r>
            <a:r>
              <a:rPr lang="en" sz="2100"/>
              <a:t> </a:t>
            </a:r>
            <a:endParaRPr sz="2100"/>
          </a:p>
        </p:txBody>
      </p:sp>
      <p:pic>
        <p:nvPicPr>
          <p:cNvPr id="462" name="Google Shape;4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1425" y="1215750"/>
            <a:ext cx="4942575" cy="329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5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3"/>
          <p:cNvSpPr txBox="1"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earn money from the stock market? </a:t>
            </a:r>
            <a:endParaRPr/>
          </a:p>
        </p:txBody>
      </p:sp>
      <p:sp>
        <p:nvSpPr>
          <p:cNvPr id="475" name="Google Shape;475;p53"/>
          <p:cNvSpPr txBox="1">
            <a:spLocks noGrp="1"/>
          </p:cNvSpPr>
          <p:nvPr>
            <p:ph type="body" idx="1"/>
          </p:nvPr>
        </p:nvSpPr>
        <p:spPr>
          <a:xfrm>
            <a:off x="0" y="916850"/>
            <a:ext cx="54282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By 1 of 2 ways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 b="1"/>
              <a:t>Income/Value stocks-</a:t>
            </a:r>
            <a:r>
              <a:rPr lang="en" sz="2300"/>
              <a:t> which pay dividends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 b="1"/>
              <a:t>Dividends-</a:t>
            </a:r>
            <a:r>
              <a:rPr lang="en" sz="2300"/>
              <a:t> when a corporation pays out every quarter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 b="1"/>
              <a:t>Growth stocks-</a:t>
            </a:r>
            <a:r>
              <a:rPr lang="en" sz="2300"/>
              <a:t> all profit reinvested into the business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 b="1"/>
              <a:t>Capital Gain-</a:t>
            </a:r>
            <a:r>
              <a:rPr lang="en" sz="2300"/>
              <a:t> when you sell stock for more than you paid for it</a:t>
            </a:r>
            <a:endParaRPr sz="2300"/>
          </a:p>
          <a:p>
            <a:pPr marL="1371600" lvl="2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■"/>
            </a:pPr>
            <a:r>
              <a:rPr lang="en" sz="2300"/>
              <a:t>If you sell for less it its referred to as a </a:t>
            </a:r>
            <a:r>
              <a:rPr lang="en" sz="2300" b="1"/>
              <a:t>capital loss</a:t>
            </a:r>
            <a:endParaRPr sz="2300" b="1"/>
          </a:p>
        </p:txBody>
      </p:sp>
      <p:pic>
        <p:nvPicPr>
          <p:cNvPr id="476" name="Google Shape;4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325" y="916850"/>
            <a:ext cx="3650675" cy="365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Ownership of a Company </a:t>
            </a:r>
            <a:endParaRPr/>
          </a:p>
        </p:txBody>
      </p:sp>
      <p:sp>
        <p:nvSpPr>
          <p:cNvPr id="482" name="Google Shape;482;p54"/>
          <p:cNvSpPr txBox="1">
            <a:spLocks noGrp="1"/>
          </p:cNvSpPr>
          <p:nvPr>
            <p:ph type="body" idx="1"/>
          </p:nvPr>
        </p:nvSpPr>
        <p:spPr>
          <a:xfrm>
            <a:off x="0" y="1215750"/>
            <a:ext cx="38502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b="1"/>
              <a:t>Stockholders</a:t>
            </a:r>
            <a:r>
              <a:rPr lang="en" sz="2600"/>
              <a:t> are part owners, some have a say in the company, but most don’t 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Having a </a:t>
            </a:r>
            <a:r>
              <a:rPr lang="en" sz="2600" b="1"/>
              <a:t>controlling share</a:t>
            </a:r>
            <a:r>
              <a:rPr lang="en" sz="2600"/>
              <a:t> of a company means you control more than 50% of a company's stock </a:t>
            </a:r>
            <a:endParaRPr sz="26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3" name="Google Shape;48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175" y="1431600"/>
            <a:ext cx="5293825" cy="264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are stocks traded? </a:t>
            </a:r>
            <a:endParaRPr/>
          </a:p>
        </p:txBody>
      </p:sp>
      <p:sp>
        <p:nvSpPr>
          <p:cNvPr id="489" name="Google Shape;489;p5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81471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 b="1"/>
              <a:t>Stockbroker-</a:t>
            </a:r>
            <a:r>
              <a:rPr lang="en" sz="2300"/>
              <a:t> licensed seller of stocks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 b="1"/>
              <a:t>Brokerage firm-</a:t>
            </a:r>
            <a:r>
              <a:rPr lang="en" sz="2300"/>
              <a:t> businesses that specialize in trading stock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 b="1"/>
              <a:t>Day trader- </a:t>
            </a:r>
            <a:r>
              <a:rPr lang="en" sz="2300"/>
              <a:t>people who buy and sell stock quickly to turn a fast profit </a:t>
            </a:r>
            <a:endParaRPr sz="2300"/>
          </a:p>
        </p:txBody>
      </p:sp>
      <p:pic>
        <p:nvPicPr>
          <p:cNvPr id="490" name="Google Shape;490;p55"/>
          <p:cNvPicPr preferRelativeResize="0"/>
          <p:nvPr/>
        </p:nvPicPr>
        <p:blipFill rotWithShape="1">
          <a:blip r:embed="rId3">
            <a:alphaModFix/>
          </a:blip>
          <a:srcRect l="4274" r="4575"/>
          <a:stretch/>
        </p:blipFill>
        <p:spPr>
          <a:xfrm>
            <a:off x="3802900" y="2389700"/>
            <a:ext cx="4621101" cy="255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5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stock split? </a:t>
            </a:r>
            <a:endParaRPr/>
          </a:p>
        </p:txBody>
      </p:sp>
      <p:sp>
        <p:nvSpPr>
          <p:cNvPr id="496" name="Google Shape;496;p5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55176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 </a:t>
            </a:r>
            <a:r>
              <a:rPr lang="en" sz="2100" b="1"/>
              <a:t>stock split</a:t>
            </a:r>
            <a:r>
              <a:rPr lang="en" sz="2100"/>
              <a:t> is when a company increases the number of its outstanding shares to boost the stock's liquidity.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 company elects to perform a stock split to intentionally lower the price of a single share, making the company's stock more affordable without losing value.</a:t>
            </a:r>
            <a:endParaRPr sz="2100"/>
          </a:p>
        </p:txBody>
      </p:sp>
      <p:pic>
        <p:nvPicPr>
          <p:cNvPr id="497" name="Google Shape;497;p56"/>
          <p:cNvPicPr preferRelativeResize="0"/>
          <p:nvPr/>
        </p:nvPicPr>
        <p:blipFill rotWithShape="1">
          <a:blip r:embed="rId3">
            <a:alphaModFix/>
          </a:blip>
          <a:srcRect l="5024" t="8664" r="52822" b="1825"/>
          <a:stretch/>
        </p:blipFill>
        <p:spPr>
          <a:xfrm>
            <a:off x="6237450" y="269838"/>
            <a:ext cx="2376149" cy="460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57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4" name="Google Shape;50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0"/>
            <a:ext cx="9144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Easy to Use Stock Apps </a:t>
            </a:r>
            <a:endParaRPr/>
          </a:p>
        </p:txBody>
      </p:sp>
      <p:sp>
        <p:nvSpPr>
          <p:cNvPr id="510" name="Google Shape;510;p58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Robinhood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SoFi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J.P. Morgan 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Acorns 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E Trade</a:t>
            </a:r>
            <a:endParaRPr sz="2500"/>
          </a:p>
        </p:txBody>
      </p:sp>
      <p:pic>
        <p:nvPicPr>
          <p:cNvPr id="511" name="Google Shape;5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3969" y="3143725"/>
            <a:ext cx="3279275" cy="18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7850" y="234110"/>
            <a:ext cx="2113349" cy="1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9877" y="3335250"/>
            <a:ext cx="2271950" cy="11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8250" y="1299288"/>
            <a:ext cx="2762250" cy="16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18547" y="2273816"/>
            <a:ext cx="2271950" cy="1183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Bull v. Bear Market </a:t>
            </a:r>
            <a:endParaRPr/>
          </a:p>
        </p:txBody>
      </p:sp>
      <p:sp>
        <p:nvSpPr>
          <p:cNvPr id="521" name="Google Shape;521;p59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39816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b="1"/>
              <a:t>Bull Market-</a:t>
            </a:r>
            <a:r>
              <a:rPr lang="en" sz="2700"/>
              <a:t> steadily rising stock market</a:t>
            </a:r>
            <a:endParaRPr sz="2700"/>
          </a:p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 b="1"/>
              <a:t>Bear Market- </a:t>
            </a:r>
            <a:r>
              <a:rPr lang="en" sz="2700"/>
              <a:t>steadily failing stock market over time </a:t>
            </a:r>
            <a:endParaRPr sz="2700"/>
          </a:p>
        </p:txBody>
      </p:sp>
      <p:pic>
        <p:nvPicPr>
          <p:cNvPr id="522" name="Google Shape;522;p59"/>
          <p:cNvPicPr preferRelativeResize="0"/>
          <p:nvPr/>
        </p:nvPicPr>
        <p:blipFill rotWithShape="1">
          <a:blip r:embed="rId3">
            <a:alphaModFix/>
          </a:blip>
          <a:srcRect b="11111"/>
          <a:stretch/>
        </p:blipFill>
        <p:spPr>
          <a:xfrm>
            <a:off x="4701475" y="1264600"/>
            <a:ext cx="4290125" cy="331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6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Stock Performance Indexes</a:t>
            </a:r>
            <a:endParaRPr/>
          </a:p>
        </p:txBody>
      </p:sp>
      <p:sp>
        <p:nvSpPr>
          <p:cNvPr id="528" name="Google Shape;528;p60"/>
          <p:cNvSpPr txBox="1">
            <a:spLocks noGrp="1"/>
          </p:cNvSpPr>
          <p:nvPr>
            <p:ph type="body" idx="1"/>
          </p:nvPr>
        </p:nvSpPr>
        <p:spPr>
          <a:xfrm>
            <a:off x="192125" y="1215750"/>
            <a:ext cx="4094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" sz="2700"/>
              <a:t>Used to look at parts of the stock market to make a generalization about the market as a whole </a:t>
            </a:r>
            <a:endParaRPr sz="2700"/>
          </a:p>
        </p:txBody>
      </p:sp>
      <p:pic>
        <p:nvPicPr>
          <p:cNvPr id="529" name="Google Shape;52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275" y="1112200"/>
            <a:ext cx="3853626" cy="385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should you invest? </a:t>
            </a:r>
            <a:endParaRPr/>
          </a:p>
        </p:txBody>
      </p:sp>
      <p:sp>
        <p:nvSpPr>
          <p:cNvPr id="244" name="Google Shape;244;p2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40485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Beating inflation- investing helps counteract inflation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Passive income- your money generates returns </a:t>
            </a:r>
            <a:endParaRPr sz="2300"/>
          </a:p>
        </p:txBody>
      </p:sp>
      <p:pic>
        <p:nvPicPr>
          <p:cNvPr id="245" name="Google Shape;24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0900" y="1264600"/>
            <a:ext cx="4070701" cy="271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Stock Performance Indexes</a:t>
            </a:r>
            <a:endParaRPr/>
          </a:p>
        </p:txBody>
      </p:sp>
      <p:sp>
        <p:nvSpPr>
          <p:cNvPr id="535" name="Google Shape;535;p61"/>
          <p:cNvSpPr txBox="1">
            <a:spLocks noGrp="1"/>
          </p:cNvSpPr>
          <p:nvPr>
            <p:ph type="body" idx="1"/>
          </p:nvPr>
        </p:nvSpPr>
        <p:spPr>
          <a:xfrm>
            <a:off x="559275" y="1032450"/>
            <a:ext cx="70086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The </a:t>
            </a:r>
            <a:r>
              <a:rPr lang="en" sz="2000" b="1"/>
              <a:t>Dow Jones Industrial Average (DIJA) </a:t>
            </a:r>
            <a:r>
              <a:rPr lang="en" sz="2000"/>
              <a:t>is an index that shows how 30 companies in various industries change value from day to day </a:t>
            </a:r>
            <a:endParaRPr sz="2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36" name="Google Shape;53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7450" y="2216050"/>
            <a:ext cx="5587000" cy="27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6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Stock Performance Indexes</a:t>
            </a:r>
            <a:endParaRPr/>
          </a:p>
        </p:txBody>
      </p:sp>
      <p:sp>
        <p:nvSpPr>
          <p:cNvPr id="542" name="Google Shape;542;p6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0086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b="1"/>
              <a:t>S&amp;P 500</a:t>
            </a:r>
            <a:r>
              <a:rPr lang="en" sz="2200"/>
              <a:t> tracks the performance of 500 different stocks </a:t>
            </a:r>
            <a:endParaRPr sz="2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543" name="Google Shape;54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2025" y="1778525"/>
            <a:ext cx="5247200" cy="31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Stock Performance Indexes</a:t>
            </a:r>
            <a:endParaRPr/>
          </a:p>
        </p:txBody>
      </p:sp>
      <p:sp>
        <p:nvSpPr>
          <p:cNvPr id="549" name="Google Shape;549;p63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0086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</a:t>
            </a:r>
            <a:r>
              <a:rPr lang="en" sz="2100" b="1"/>
              <a:t>NASDAQ</a:t>
            </a:r>
            <a:r>
              <a:rPr lang="en" sz="2100"/>
              <a:t> Composite is a stock market index that includes almost all stocks listed on the Nasdaq stock exchange. Along with the Dow Jones Industrial Average and S&amp;P 500</a:t>
            </a:r>
            <a:endParaRPr sz="2100"/>
          </a:p>
        </p:txBody>
      </p:sp>
      <p:pic>
        <p:nvPicPr>
          <p:cNvPr id="550" name="Google Shape;5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475" y="2456472"/>
            <a:ext cx="4730949" cy="261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4"/>
          <p:cNvSpPr txBox="1">
            <a:spLocks noGrp="1"/>
          </p:cNvSpPr>
          <p:nvPr>
            <p:ph type="title"/>
          </p:nvPr>
        </p:nvSpPr>
        <p:spPr>
          <a:xfrm>
            <a:off x="720000" y="974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is it safe to invest in the stock market? </a:t>
            </a:r>
            <a:endParaRPr/>
          </a:p>
        </p:txBody>
      </p:sp>
      <p:sp>
        <p:nvSpPr>
          <p:cNvPr id="556" name="Google Shape;556;p6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4473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For the most part, yes. Especially if you have long-term goals (more than 5 years)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average stock market return is around 10% a year</a:t>
            </a:r>
            <a:endParaRPr sz="2400"/>
          </a:p>
        </p:txBody>
      </p:sp>
      <p:pic>
        <p:nvPicPr>
          <p:cNvPr id="557" name="Google Shape;55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050" y="822575"/>
            <a:ext cx="3798550" cy="37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5"/>
          <p:cNvSpPr txBox="1">
            <a:spLocks noGrp="1"/>
          </p:cNvSpPr>
          <p:nvPr>
            <p:ph type="title"/>
          </p:nvPr>
        </p:nvSpPr>
        <p:spPr>
          <a:xfrm>
            <a:off x="2135550" y="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IV</a:t>
            </a:r>
            <a:endParaRPr/>
          </a:p>
        </p:txBody>
      </p:sp>
      <p:sp>
        <p:nvSpPr>
          <p:cNvPr id="563" name="Google Shape;563;p65"/>
          <p:cNvSpPr txBox="1">
            <a:spLocks noGrp="1"/>
          </p:cNvSpPr>
          <p:nvPr>
            <p:ph type="subTitle" idx="1"/>
          </p:nvPr>
        </p:nvSpPr>
        <p:spPr>
          <a:xfrm>
            <a:off x="2135550" y="15168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Protecting Your Wealth/Estate Planning</a:t>
            </a:r>
            <a:endParaRPr sz="2300"/>
          </a:p>
        </p:txBody>
      </p:sp>
      <p:pic>
        <p:nvPicPr>
          <p:cNvPr id="564" name="Google Shape;564;p65"/>
          <p:cNvPicPr preferRelativeResize="0"/>
          <p:nvPr/>
        </p:nvPicPr>
        <p:blipFill rotWithShape="1">
          <a:blip r:embed="rId3">
            <a:alphaModFix/>
          </a:blip>
          <a:srcRect l="22916" t="22916"/>
          <a:stretch/>
        </p:blipFill>
        <p:spPr>
          <a:xfrm>
            <a:off x="3257063" y="2370171"/>
            <a:ext cx="2629875" cy="27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Generational Wealth </a:t>
            </a:r>
            <a:endParaRPr/>
          </a:p>
        </p:txBody>
      </p:sp>
      <p:sp>
        <p:nvSpPr>
          <p:cNvPr id="570" name="Google Shape;570;p66"/>
          <p:cNvSpPr txBox="1">
            <a:spLocks noGrp="1"/>
          </p:cNvSpPr>
          <p:nvPr>
            <p:ph type="body" idx="1"/>
          </p:nvPr>
        </p:nvSpPr>
        <p:spPr>
          <a:xfrm>
            <a:off x="0" y="705950"/>
            <a:ext cx="5527200" cy="4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Assets </a:t>
            </a:r>
            <a:r>
              <a:rPr lang="en" sz="2200" i="1"/>
              <a:t>passed </a:t>
            </a:r>
            <a:r>
              <a:rPr lang="en" sz="2200"/>
              <a:t>from one generation to the next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The wealth is typically passed down after death in the form of an inheritance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Between 1995-2016 more than 55% of inheritances were under $50,000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Historically this has contributed to the wealth gap between the rich and the poor 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In the U.S. the top 10% of the population holds 76% of the wealth, the bottom 50% holds only 1% of the wealth </a:t>
            </a:r>
            <a:endParaRPr sz="2200"/>
          </a:p>
        </p:txBody>
      </p:sp>
      <p:pic>
        <p:nvPicPr>
          <p:cNvPr id="571" name="Google Shape;57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875" y="0"/>
            <a:ext cx="3776125" cy="240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7875" y="2630672"/>
            <a:ext cx="3776125" cy="2512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7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beneficiary? </a:t>
            </a:r>
            <a:endParaRPr/>
          </a:p>
        </p:txBody>
      </p:sp>
      <p:sp>
        <p:nvSpPr>
          <p:cNvPr id="578" name="Google Shape;578;p67"/>
          <p:cNvSpPr txBox="1">
            <a:spLocks noGrp="1"/>
          </p:cNvSpPr>
          <p:nvPr>
            <p:ph type="body" idx="1"/>
          </p:nvPr>
        </p:nvSpPr>
        <p:spPr>
          <a:xfrm>
            <a:off x="0" y="719375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person(s) or entity designated by the owner of assets who will receive the benefits in the form of an inheritance via a trust, a will, or life insurance policy</a:t>
            </a:r>
            <a:endParaRPr sz="2400"/>
          </a:p>
        </p:txBody>
      </p:sp>
      <p:pic>
        <p:nvPicPr>
          <p:cNvPr id="579" name="Google Shape;57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9474" y="1997825"/>
            <a:ext cx="4103049" cy="314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68"/>
          <p:cNvSpPr txBox="1">
            <a:spLocks noGrp="1"/>
          </p:cNvSpPr>
          <p:nvPr>
            <p:ph type="title"/>
          </p:nvPr>
        </p:nvSpPr>
        <p:spPr>
          <a:xfrm>
            <a:off x="-4080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Estate Planning </a:t>
            </a:r>
            <a:endParaRPr/>
          </a:p>
        </p:txBody>
      </p:sp>
      <p:sp>
        <p:nvSpPr>
          <p:cNvPr id="585" name="Google Shape;585;p68"/>
          <p:cNvSpPr txBox="1">
            <a:spLocks noGrp="1"/>
          </p:cNvSpPr>
          <p:nvPr>
            <p:ph type="body" idx="1"/>
          </p:nvPr>
        </p:nvSpPr>
        <p:spPr>
          <a:xfrm>
            <a:off x="-40800" y="65230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The act of assessing how someone’s property, debts, and investments will be distributed in the event of their death or incapacitation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Items frequently distributed as part of one’s estate would be their: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Vehicle(s)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Home(s)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Stocks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Pension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Art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Debts</a:t>
            </a:r>
            <a:endParaRPr sz="2400"/>
          </a:p>
        </p:txBody>
      </p:sp>
      <p:pic>
        <p:nvPicPr>
          <p:cNvPr id="586" name="Google Shape;58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6625" y="2556350"/>
            <a:ext cx="3705225" cy="258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9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Last Will and Testament </a:t>
            </a:r>
            <a:endParaRPr/>
          </a:p>
        </p:txBody>
      </p:sp>
      <p:sp>
        <p:nvSpPr>
          <p:cNvPr id="592" name="Google Shape;592;p69"/>
          <p:cNvSpPr txBox="1">
            <a:spLocks noGrp="1"/>
          </p:cNvSpPr>
          <p:nvPr>
            <p:ph type="body" idx="1"/>
          </p:nvPr>
        </p:nvSpPr>
        <p:spPr>
          <a:xfrm>
            <a:off x="0" y="705950"/>
            <a:ext cx="9144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Your will and testament is a legally-established document that spells out specifically how your estate will be distributed upon your </a:t>
            </a:r>
            <a:r>
              <a:rPr lang="en" sz="1900" u="sng"/>
              <a:t>passing away/death</a:t>
            </a:r>
            <a:endParaRPr sz="1900" u="sng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Also establishes who will manage the document and execute the provisions when the time arises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 </a:t>
            </a:r>
            <a:r>
              <a:rPr lang="en" sz="1900" b="1"/>
              <a:t>Living Will </a:t>
            </a:r>
            <a:r>
              <a:rPr lang="en" sz="1900"/>
              <a:t>serves to provide instructions for how you are to be cared for medically while you’re </a:t>
            </a:r>
            <a:r>
              <a:rPr lang="en" sz="1900" u="sng"/>
              <a:t>alive</a:t>
            </a:r>
            <a:r>
              <a:rPr lang="en" sz="1900"/>
              <a:t>; degree of life-saving measures, event of a coma or brain death</a:t>
            </a:r>
            <a:endParaRPr sz="1900"/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A </a:t>
            </a:r>
            <a:r>
              <a:rPr lang="en" sz="1900" b="1"/>
              <a:t>Last Will And Testament</a:t>
            </a:r>
            <a:r>
              <a:rPr lang="en" sz="1900"/>
              <a:t> gives the final instructions as explained above once life has ended*</a:t>
            </a:r>
            <a:endParaRPr sz="1900"/>
          </a:p>
          <a:p>
            <a:pPr marL="914400" lvl="1" indent="-349250" algn="l" rtl="0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*Correlates with stipulations in your life insurance policy</a:t>
            </a:r>
            <a:endParaRPr sz="1900"/>
          </a:p>
        </p:txBody>
      </p:sp>
      <p:pic>
        <p:nvPicPr>
          <p:cNvPr id="593" name="Google Shape;59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850" y="3720300"/>
            <a:ext cx="2530150" cy="142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70"/>
          <p:cNvSpPr txBox="1">
            <a:spLocks noGrp="1"/>
          </p:cNvSpPr>
          <p:nvPr>
            <p:ph type="title"/>
          </p:nvPr>
        </p:nvSpPr>
        <p:spPr>
          <a:xfrm>
            <a:off x="0" y="-39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Living Will v Living Trust </a:t>
            </a:r>
            <a:endParaRPr/>
          </a:p>
        </p:txBody>
      </p:sp>
      <p:sp>
        <p:nvSpPr>
          <p:cNvPr id="599" name="Google Shape;599;p70"/>
          <p:cNvSpPr txBox="1">
            <a:spLocks noGrp="1"/>
          </p:cNvSpPr>
          <p:nvPr>
            <p:ph type="subTitle" idx="1"/>
          </p:nvPr>
        </p:nvSpPr>
        <p:spPr>
          <a:xfrm>
            <a:off x="0" y="3111125"/>
            <a:ext cx="4406100" cy="12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Occurs while you’re alive, difficult to alter or change, remains private and out of probate court, costly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Can grant power of ownership and decision-making ability</a:t>
            </a:r>
            <a:endParaRPr sz="1800"/>
          </a:p>
        </p:txBody>
      </p:sp>
      <p:sp>
        <p:nvSpPr>
          <p:cNvPr id="600" name="Google Shape;600;p70"/>
          <p:cNvSpPr txBox="1">
            <a:spLocks noGrp="1"/>
          </p:cNvSpPr>
          <p:nvPr>
            <p:ph type="subTitle" idx="2"/>
          </p:nvPr>
        </p:nvSpPr>
        <p:spPr>
          <a:xfrm>
            <a:off x="0" y="1229550"/>
            <a:ext cx="4406100" cy="8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Begin on time of death, easily adjusted/altered, can become public since it is handled in probate court, affordable in cost</a:t>
            </a:r>
            <a:endParaRPr sz="1800"/>
          </a:p>
        </p:txBody>
      </p:sp>
      <p:sp>
        <p:nvSpPr>
          <p:cNvPr id="601" name="Google Shape;601;p70"/>
          <p:cNvSpPr txBox="1">
            <a:spLocks noGrp="1"/>
          </p:cNvSpPr>
          <p:nvPr>
            <p:ph type="subTitle" idx="3"/>
          </p:nvPr>
        </p:nvSpPr>
        <p:spPr>
          <a:xfrm>
            <a:off x="0" y="670650"/>
            <a:ext cx="4406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Living Will</a:t>
            </a:r>
            <a:endParaRPr/>
          </a:p>
        </p:txBody>
      </p:sp>
      <p:sp>
        <p:nvSpPr>
          <p:cNvPr id="602" name="Google Shape;602;p70"/>
          <p:cNvSpPr txBox="1">
            <a:spLocks noGrp="1"/>
          </p:cNvSpPr>
          <p:nvPr>
            <p:ph type="subTitle" idx="4"/>
          </p:nvPr>
        </p:nvSpPr>
        <p:spPr>
          <a:xfrm>
            <a:off x="6" y="2552225"/>
            <a:ext cx="4406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Living Trust </a:t>
            </a:r>
            <a:endParaRPr/>
          </a:p>
        </p:txBody>
      </p:sp>
      <p:pic>
        <p:nvPicPr>
          <p:cNvPr id="603" name="Google Shape;60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6100" y="1284963"/>
            <a:ext cx="4433100" cy="33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v Reward Ratio</a:t>
            </a:r>
            <a:endParaRPr/>
          </a:p>
        </p:txBody>
      </p:sp>
      <p:sp>
        <p:nvSpPr>
          <p:cNvPr id="251" name="Google Shape;251;p2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54012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risk/reward ratio is used by traders and investors to manage their capital and risk of loss.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The ratio helps assess the expected return and risk of a given trade.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In general, the greater the risk, the greater the expected return demanded.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An appropriate risk reward ratio tends to be anything greater than 1:3.</a:t>
            </a:r>
            <a:endParaRPr sz="2100"/>
          </a:p>
        </p:txBody>
      </p:sp>
      <p:pic>
        <p:nvPicPr>
          <p:cNvPr id="252" name="Google Shape;2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8175" y="1653050"/>
            <a:ext cx="2870400" cy="2530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Codicil to Will</a:t>
            </a:r>
            <a:endParaRPr/>
          </a:p>
        </p:txBody>
      </p:sp>
      <p:sp>
        <p:nvSpPr>
          <p:cNvPr id="609" name="Google Shape;609;p71"/>
          <p:cNvSpPr txBox="1">
            <a:spLocks noGrp="1"/>
          </p:cNvSpPr>
          <p:nvPr>
            <p:ph type="body" idx="1"/>
          </p:nvPr>
        </p:nvSpPr>
        <p:spPr>
          <a:xfrm>
            <a:off x="0" y="1202350"/>
            <a:ext cx="4578600" cy="38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Process of adjusting provisions of your will without re-writing an entirely new document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Compare this to an amendment to the Constitution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EX: Might adjust beneficiaries as grandkids are born, amounts, ownership of property, etc.</a:t>
            </a:r>
            <a:endParaRPr sz="2300"/>
          </a:p>
        </p:txBody>
      </p:sp>
      <p:pic>
        <p:nvPicPr>
          <p:cNvPr id="610" name="Google Shape;61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1500" y="1228725"/>
            <a:ext cx="47625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Death Benefit </a:t>
            </a:r>
            <a:endParaRPr/>
          </a:p>
        </p:txBody>
      </p:sp>
      <p:sp>
        <p:nvSpPr>
          <p:cNvPr id="616" name="Google Shape;616;p72"/>
          <p:cNvSpPr txBox="1">
            <a:spLocks noGrp="1"/>
          </p:cNvSpPr>
          <p:nvPr>
            <p:ph type="body" idx="1"/>
          </p:nvPr>
        </p:nvSpPr>
        <p:spPr>
          <a:xfrm>
            <a:off x="0" y="1112200"/>
            <a:ext cx="9144000" cy="397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asset distributed to a beneficiary upon the passing away of a life insurance policy holder or guarantor of a last will and testament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EX: Upon Jessie’s death, she left behind in her will that each grandchild would receive 12% of her total wealth – the dollar amount is the death benefit each grand child receives</a:t>
            </a:r>
            <a:endParaRPr sz="1800"/>
          </a:p>
        </p:txBody>
      </p:sp>
      <p:pic>
        <p:nvPicPr>
          <p:cNvPr id="617" name="Google Shape;61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575" y="2369175"/>
            <a:ext cx="2774325" cy="277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3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 on Death Deed</a:t>
            </a:r>
            <a:endParaRPr/>
          </a:p>
        </p:txBody>
      </p:sp>
      <p:sp>
        <p:nvSpPr>
          <p:cNvPr id="623" name="Google Shape;623;p73"/>
          <p:cNvSpPr txBox="1">
            <a:spLocks noGrp="1"/>
          </p:cNvSpPr>
          <p:nvPr>
            <p:ph type="body" idx="1"/>
          </p:nvPr>
        </p:nvSpPr>
        <p:spPr>
          <a:xfrm>
            <a:off x="0" y="786450"/>
            <a:ext cx="9144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This document ensures that immediately upon death, the beneficiaries to someone’s estate receive the death benefits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Will circumvent the lonnnnnnnnng process common when a will must be reviewed in the courts (along with giving all related parties a chance to question or challenge provisions of a will</a:t>
            </a:r>
            <a:endParaRPr sz="2200"/>
          </a:p>
        </p:txBody>
      </p:sp>
      <p:pic>
        <p:nvPicPr>
          <p:cNvPr id="624" name="Google Shape;62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4700" y="2281975"/>
            <a:ext cx="2861525" cy="28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of Attorney </a:t>
            </a:r>
            <a:endParaRPr/>
          </a:p>
        </p:txBody>
      </p:sp>
      <p:sp>
        <p:nvSpPr>
          <p:cNvPr id="630" name="Google Shape;630;p74"/>
          <p:cNvSpPr txBox="1">
            <a:spLocks noGrp="1"/>
          </p:cNvSpPr>
          <p:nvPr>
            <p:ph type="body" idx="1"/>
          </p:nvPr>
        </p:nvSpPr>
        <p:spPr>
          <a:xfrm>
            <a:off x="0" y="1175500"/>
            <a:ext cx="9144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 legal document allowing someone to act on your behalf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There are 2 main types, financial and medical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Ultimately, both revolve around the concern that in the event of your incapacitation or inability to be reached, decisions can be made on your behalf by a close loved one familiar with your wishes</a:t>
            </a:r>
            <a:endParaRPr sz="1600"/>
          </a:p>
        </p:txBody>
      </p:sp>
      <p:pic>
        <p:nvPicPr>
          <p:cNvPr id="631" name="Google Shape;63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487" y="2338100"/>
            <a:ext cx="4685024" cy="28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7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76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/>
          </a:p>
        </p:txBody>
      </p:sp>
      <p:grpSp>
        <p:nvGrpSpPr>
          <p:cNvPr id="643" name="Google Shape;643;p76"/>
          <p:cNvGrpSpPr/>
          <p:nvPr/>
        </p:nvGrpSpPr>
        <p:grpSpPr>
          <a:xfrm>
            <a:off x="8495423" y="2244050"/>
            <a:ext cx="0" cy="861060"/>
            <a:chOff x="291150" y="1486025"/>
            <a:chExt cx="0" cy="861325"/>
          </a:xfrm>
        </p:grpSpPr>
        <p:cxnSp>
          <p:nvCxnSpPr>
            <p:cNvPr id="644" name="Google Shape;644;p76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76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6" name="Google Shape;646;p76"/>
          <p:cNvGrpSpPr/>
          <p:nvPr/>
        </p:nvGrpSpPr>
        <p:grpSpPr>
          <a:xfrm>
            <a:off x="7748682" y="1336484"/>
            <a:ext cx="0" cy="861120"/>
            <a:chOff x="291150" y="1486025"/>
            <a:chExt cx="0" cy="861325"/>
          </a:xfrm>
        </p:grpSpPr>
        <p:cxnSp>
          <p:nvCxnSpPr>
            <p:cNvPr id="647" name="Google Shape;647;p76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76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9" name="Google Shape;649;p76"/>
          <p:cNvSpPr/>
          <p:nvPr/>
        </p:nvSpPr>
        <p:spPr>
          <a:xfrm rot="-467006">
            <a:off x="7977114" y="906037"/>
            <a:ext cx="1557802" cy="1237052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76"/>
          <p:cNvSpPr/>
          <p:nvPr/>
        </p:nvSpPr>
        <p:spPr>
          <a:xfrm rot="-685918">
            <a:off x="6395745" y="4106366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76"/>
          <p:cNvSpPr/>
          <p:nvPr/>
        </p:nvSpPr>
        <p:spPr>
          <a:xfrm>
            <a:off x="8007773" y="3581262"/>
            <a:ext cx="416232" cy="41633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2" name="Google Shape;652;p76"/>
          <p:cNvGrpSpPr/>
          <p:nvPr/>
        </p:nvGrpSpPr>
        <p:grpSpPr>
          <a:xfrm>
            <a:off x="7484398" y="2602250"/>
            <a:ext cx="0" cy="861060"/>
            <a:chOff x="291150" y="1486025"/>
            <a:chExt cx="0" cy="861325"/>
          </a:xfrm>
        </p:grpSpPr>
        <p:cxnSp>
          <p:nvCxnSpPr>
            <p:cNvPr id="653" name="Google Shape;653;p76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4" name="Google Shape;654;p76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5" name="Google Shape;655;p76"/>
          <p:cNvSpPr/>
          <p:nvPr/>
        </p:nvSpPr>
        <p:spPr>
          <a:xfrm rot="-685918">
            <a:off x="8487470" y="3940591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7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61824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endParaRPr/>
          </a:p>
        </p:txBody>
      </p:sp>
      <p:sp>
        <p:nvSpPr>
          <p:cNvPr id="661" name="Google Shape;661;p7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77"/>
          <p:cNvSpPr/>
          <p:nvPr/>
        </p:nvSpPr>
        <p:spPr>
          <a:xfrm rot="-5400000" flipH="1">
            <a:off x="7605238" y="3535313"/>
            <a:ext cx="2911500" cy="29115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77"/>
          <p:cNvSpPr/>
          <p:nvPr/>
        </p:nvSpPr>
        <p:spPr>
          <a:xfrm rot="-5400000" flipH="1">
            <a:off x="8365463" y="3452638"/>
            <a:ext cx="376200" cy="376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77"/>
          <p:cNvSpPr/>
          <p:nvPr/>
        </p:nvSpPr>
        <p:spPr>
          <a:xfrm rot="-5400000" flipH="1">
            <a:off x="7846807" y="3896595"/>
            <a:ext cx="210900" cy="210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5" name="Google Shape;665;p77"/>
          <p:cNvGrpSpPr/>
          <p:nvPr/>
        </p:nvGrpSpPr>
        <p:grpSpPr>
          <a:xfrm rot="5400000">
            <a:off x="7371129" y="4547606"/>
            <a:ext cx="475699" cy="475683"/>
            <a:chOff x="2730225" y="2377075"/>
            <a:chExt cx="714800" cy="714775"/>
          </a:xfrm>
        </p:grpSpPr>
        <p:sp>
          <p:nvSpPr>
            <p:cNvPr id="666" name="Google Shape;666;p77"/>
            <p:cNvSpPr/>
            <p:nvPr/>
          </p:nvSpPr>
          <p:spPr>
            <a:xfrm>
              <a:off x="3087625" y="2377075"/>
              <a:ext cx="25" cy="714775"/>
            </a:xfrm>
            <a:custGeom>
              <a:avLst/>
              <a:gdLst/>
              <a:ahLst/>
              <a:cxnLst/>
              <a:rect l="l" t="t" r="r" b="b"/>
              <a:pathLst>
                <a:path w="1" h="28591" fill="none" extrusionOk="0">
                  <a:moveTo>
                    <a:pt x="1" y="0"/>
                  </a:moveTo>
                  <a:lnTo>
                    <a:pt x="1" y="2859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7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7"/>
            <p:cNvSpPr/>
            <p:nvPr/>
          </p:nvSpPr>
          <p:spPr>
            <a:xfrm>
              <a:off x="2730225" y="2734425"/>
              <a:ext cx="714800" cy="25"/>
            </a:xfrm>
            <a:custGeom>
              <a:avLst/>
              <a:gdLst/>
              <a:ahLst/>
              <a:cxnLst/>
              <a:rect l="l" t="t" r="r" b="b"/>
              <a:pathLst>
                <a:path w="28592" h="1" fill="none" extrusionOk="0">
                  <a:moveTo>
                    <a:pt x="28591" y="1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7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20217" y="20217"/>
                  </a:moveTo>
                  <a:lnTo>
                    <a:pt x="1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7"/>
            <p:cNvSpPr/>
            <p:nvPr/>
          </p:nvSpPr>
          <p:spPr>
            <a:xfrm>
              <a:off x="2834925" y="2481725"/>
              <a:ext cx="505425" cy="505425"/>
            </a:xfrm>
            <a:custGeom>
              <a:avLst/>
              <a:gdLst/>
              <a:ahLst/>
              <a:cxnLst/>
              <a:rect l="l" t="t" r="r" b="b"/>
              <a:pathLst>
                <a:path w="20217" h="20217" fill="none" extrusionOk="0">
                  <a:moveTo>
                    <a:pt x="1" y="20217"/>
                  </a:moveTo>
                  <a:lnTo>
                    <a:pt x="20217" y="1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7"/>
            <p:cNvSpPr/>
            <p:nvPr/>
          </p:nvSpPr>
          <p:spPr>
            <a:xfrm>
              <a:off x="2937675" y="2410025"/>
              <a:ext cx="299925" cy="648825"/>
            </a:xfrm>
            <a:custGeom>
              <a:avLst/>
              <a:gdLst/>
              <a:ahLst/>
              <a:cxnLst/>
              <a:rect l="l" t="t" r="r" b="b"/>
              <a:pathLst>
                <a:path w="11997" h="25953" fill="none" extrusionOk="0">
                  <a:moveTo>
                    <a:pt x="1" y="1"/>
                  </a:moveTo>
                  <a:lnTo>
                    <a:pt x="11997" y="25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7"/>
            <p:cNvSpPr/>
            <p:nvPr/>
          </p:nvSpPr>
          <p:spPr>
            <a:xfrm>
              <a:off x="2964275" y="2399025"/>
              <a:ext cx="246725" cy="670850"/>
            </a:xfrm>
            <a:custGeom>
              <a:avLst/>
              <a:gdLst/>
              <a:ahLst/>
              <a:cxnLst/>
              <a:rect l="l" t="t" r="r" b="b"/>
              <a:pathLst>
                <a:path w="9869" h="26834" fill="none" extrusionOk="0">
                  <a:moveTo>
                    <a:pt x="9868" y="1"/>
                  </a:moveTo>
                  <a:lnTo>
                    <a:pt x="0" y="26834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7"/>
            <p:cNvSpPr/>
            <p:nvPr/>
          </p:nvSpPr>
          <p:spPr>
            <a:xfrm>
              <a:off x="2763225" y="2584475"/>
              <a:ext cx="648825" cy="299925"/>
            </a:xfrm>
            <a:custGeom>
              <a:avLst/>
              <a:gdLst/>
              <a:ahLst/>
              <a:cxnLst/>
              <a:rect l="l" t="t" r="r" b="b"/>
              <a:pathLst>
                <a:path w="25953" h="11997" fill="none" extrusionOk="0">
                  <a:moveTo>
                    <a:pt x="25953" y="1"/>
                  </a:moveTo>
                  <a:lnTo>
                    <a:pt x="1" y="11997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7"/>
            <p:cNvSpPr/>
            <p:nvPr/>
          </p:nvSpPr>
          <p:spPr>
            <a:xfrm>
              <a:off x="2752200" y="2611100"/>
              <a:ext cx="670850" cy="246725"/>
            </a:xfrm>
            <a:custGeom>
              <a:avLst/>
              <a:gdLst/>
              <a:ahLst/>
              <a:cxnLst/>
              <a:rect l="l" t="t" r="r" b="b"/>
              <a:pathLst>
                <a:path w="26834" h="9869" fill="none" extrusionOk="0">
                  <a:moveTo>
                    <a:pt x="26834" y="9869"/>
                  </a:moveTo>
                  <a:lnTo>
                    <a:pt x="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13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5" name="Google Shape;675;p77"/>
          <p:cNvSpPr/>
          <p:nvPr/>
        </p:nvSpPr>
        <p:spPr>
          <a:xfrm rot="10800000" flipH="1">
            <a:off x="6633262" y="2255000"/>
            <a:ext cx="873522" cy="860163"/>
          </a:xfrm>
          <a:custGeom>
            <a:avLst/>
            <a:gdLst/>
            <a:ahLst/>
            <a:cxnLst/>
            <a:rect l="l" t="t" r="r" b="b"/>
            <a:pathLst>
              <a:path w="31042" h="30570" extrusionOk="0">
                <a:moveTo>
                  <a:pt x="10131" y="1"/>
                </a:moveTo>
                <a:lnTo>
                  <a:pt x="10457" y="8773"/>
                </a:lnTo>
                <a:lnTo>
                  <a:pt x="1873" y="6930"/>
                </a:lnTo>
                <a:lnTo>
                  <a:pt x="1873" y="6930"/>
                </a:lnTo>
                <a:lnTo>
                  <a:pt x="7761" y="13442"/>
                </a:lnTo>
                <a:lnTo>
                  <a:pt x="1" y="17547"/>
                </a:lnTo>
                <a:lnTo>
                  <a:pt x="8698" y="18749"/>
                </a:lnTo>
                <a:lnTo>
                  <a:pt x="5392" y="26883"/>
                </a:lnTo>
                <a:lnTo>
                  <a:pt x="12827" y="22214"/>
                </a:lnTo>
                <a:lnTo>
                  <a:pt x="15522" y="30570"/>
                </a:lnTo>
                <a:lnTo>
                  <a:pt x="18217" y="22214"/>
                </a:lnTo>
                <a:lnTo>
                  <a:pt x="25652" y="26883"/>
                </a:lnTo>
                <a:lnTo>
                  <a:pt x="25652" y="26883"/>
                </a:lnTo>
                <a:lnTo>
                  <a:pt x="22346" y="18749"/>
                </a:lnTo>
                <a:lnTo>
                  <a:pt x="31042" y="17547"/>
                </a:lnTo>
                <a:lnTo>
                  <a:pt x="23282" y="13442"/>
                </a:lnTo>
                <a:lnTo>
                  <a:pt x="29170" y="6930"/>
                </a:lnTo>
                <a:lnTo>
                  <a:pt x="29170" y="6930"/>
                </a:lnTo>
                <a:lnTo>
                  <a:pt x="20587" y="8773"/>
                </a:lnTo>
                <a:lnTo>
                  <a:pt x="20913" y="1"/>
                </a:lnTo>
                <a:lnTo>
                  <a:pt x="15522" y="6930"/>
                </a:lnTo>
                <a:lnTo>
                  <a:pt x="1013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77"/>
          <p:cNvSpPr/>
          <p:nvPr/>
        </p:nvSpPr>
        <p:spPr>
          <a:xfrm>
            <a:off x="5086398" y="4317262"/>
            <a:ext cx="416232" cy="41633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77"/>
          <p:cNvSpPr/>
          <p:nvPr/>
        </p:nvSpPr>
        <p:spPr>
          <a:xfrm>
            <a:off x="5292637" y="3896602"/>
            <a:ext cx="279015" cy="27911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Appreciation v Depreciation</a:t>
            </a:r>
            <a:endParaRPr/>
          </a:p>
        </p:txBody>
      </p:sp>
      <p:sp>
        <p:nvSpPr>
          <p:cNvPr id="258" name="Google Shape;258;p27"/>
          <p:cNvSpPr txBox="1">
            <a:spLocks noGrp="1"/>
          </p:cNvSpPr>
          <p:nvPr>
            <p:ph type="body" idx="1"/>
          </p:nvPr>
        </p:nvSpPr>
        <p:spPr>
          <a:xfrm>
            <a:off x="0" y="1215750"/>
            <a:ext cx="61878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Appreciation</a:t>
            </a:r>
            <a:r>
              <a:rPr lang="en" sz="1800"/>
              <a:t> is the eventual increase in value and/or usefulness of an asset over time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Ex: An older generation Ford mustang will yield high value due its rare nature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/>
              <a:t>Depreciation</a:t>
            </a:r>
            <a:r>
              <a:rPr lang="en" sz="1800"/>
              <a:t> is the loss of value or usefulness (utility) of an asset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Ex: With the emergence of streaming services, RedBox kiosks became depreciated in their desirability to consumers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Two  key elements to appreciation and depreciation is time and the wants and needs of consumers</a:t>
            </a:r>
            <a:endParaRPr sz="1800"/>
          </a:p>
        </p:txBody>
      </p:sp>
      <p:pic>
        <p:nvPicPr>
          <p:cNvPr id="259" name="Google Shape;2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0200" y="1490550"/>
            <a:ext cx="2803800" cy="280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>
            <a:spLocks noGrp="1"/>
          </p:cNvSpPr>
          <p:nvPr>
            <p:ph type="title"/>
          </p:nvPr>
        </p:nvSpPr>
        <p:spPr>
          <a:xfrm>
            <a:off x="425300" y="57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Diversification </a:t>
            </a:r>
            <a:endParaRPr/>
          </a:p>
        </p:txBody>
      </p:sp>
      <p:sp>
        <p:nvSpPr>
          <p:cNvPr id="265" name="Google Shape;265;p28"/>
          <p:cNvSpPr txBox="1">
            <a:spLocks noGrp="1"/>
          </p:cNvSpPr>
          <p:nvPr>
            <p:ph type="body" idx="1"/>
          </p:nvPr>
        </p:nvSpPr>
        <p:spPr>
          <a:xfrm>
            <a:off x="318175" y="559425"/>
            <a:ext cx="86829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Buying different types of investments to reduce the risk of marked decline </a:t>
            </a:r>
            <a:endParaRPr sz="2300"/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Ex- investing in stocks and bonds 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Owning a variety of assets minimizes the chances of any one asset hurting your portfolio</a:t>
            </a:r>
            <a:endParaRPr sz="2300"/>
          </a:p>
        </p:txBody>
      </p:sp>
      <p:pic>
        <p:nvPicPr>
          <p:cNvPr id="266" name="Google Shape;2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6225" y="2210100"/>
            <a:ext cx="5866799" cy="293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Compound Interest </a:t>
            </a:r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body" idx="1"/>
          </p:nvPr>
        </p:nvSpPr>
        <p:spPr>
          <a:xfrm>
            <a:off x="0" y="572700"/>
            <a:ext cx="9144000" cy="30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This type of interest can be either beneficial or problematic depending on what the principal is related to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b="1"/>
              <a:t>Compounding interest</a:t>
            </a:r>
            <a:r>
              <a:rPr lang="en" sz="2000"/>
              <a:t> is the continued growth of interest as it builds off of the original principal and interest amount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 snowball effect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Ex: Credit card debt constantly absorbing interest amounts and fees/penalties</a:t>
            </a:r>
            <a:endParaRPr sz="2000"/>
          </a:p>
        </p:txBody>
      </p:sp>
      <p:pic>
        <p:nvPicPr>
          <p:cNvPr id="273" name="Google Shape;27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338" y="2515550"/>
            <a:ext cx="3961325" cy="262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Video: Understanding Compound Interest</a:t>
            </a:r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body" idx="1"/>
          </p:nvPr>
        </p:nvSpPr>
        <p:spPr>
          <a:xfrm>
            <a:off x="720000" y="1687700"/>
            <a:ext cx="6182400" cy="26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41300" lvl="0" indent="-2476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 u="sng">
                <a:solidFill>
                  <a:schemeClr val="hlink"/>
                </a:solidFill>
                <a:hlinkClick r:id="rId3"/>
              </a:rPr>
              <a:t>https://www.youtube.com/watch?v=7kVQtQEUMoQ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0" name="Google Shape;280;p30"/>
          <p:cNvGrpSpPr/>
          <p:nvPr/>
        </p:nvGrpSpPr>
        <p:grpSpPr>
          <a:xfrm>
            <a:off x="8495423" y="2244050"/>
            <a:ext cx="0" cy="861060"/>
            <a:chOff x="291150" y="1486025"/>
            <a:chExt cx="0" cy="861325"/>
          </a:xfrm>
        </p:grpSpPr>
        <p:cxnSp>
          <p:nvCxnSpPr>
            <p:cNvPr id="281" name="Google Shape;281;p30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30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83" name="Google Shape;283;p30"/>
          <p:cNvGrpSpPr/>
          <p:nvPr/>
        </p:nvGrpSpPr>
        <p:grpSpPr>
          <a:xfrm>
            <a:off x="7748682" y="1336484"/>
            <a:ext cx="0" cy="861120"/>
            <a:chOff x="291150" y="1486025"/>
            <a:chExt cx="0" cy="861325"/>
          </a:xfrm>
        </p:grpSpPr>
        <p:cxnSp>
          <p:nvCxnSpPr>
            <p:cNvPr id="284" name="Google Shape;284;p30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30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6" name="Google Shape;286;p30"/>
          <p:cNvSpPr/>
          <p:nvPr/>
        </p:nvSpPr>
        <p:spPr>
          <a:xfrm rot="-467006">
            <a:off x="7977114" y="906037"/>
            <a:ext cx="1557802" cy="1237052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0"/>
          <p:cNvSpPr/>
          <p:nvPr/>
        </p:nvSpPr>
        <p:spPr>
          <a:xfrm rot="-685918">
            <a:off x="6395745" y="4106366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8007773" y="3581262"/>
            <a:ext cx="416232" cy="416333"/>
          </a:xfrm>
          <a:custGeom>
            <a:avLst/>
            <a:gdLst/>
            <a:ahLst/>
            <a:cxnLst/>
            <a:rect l="l" t="t" r="r" b="b"/>
            <a:pathLst>
              <a:path w="35944" h="35945" extrusionOk="0">
                <a:moveTo>
                  <a:pt x="17972" y="0"/>
                </a:moveTo>
                <a:lnTo>
                  <a:pt x="12765" y="12764"/>
                </a:lnTo>
                <a:lnTo>
                  <a:pt x="1" y="17972"/>
                </a:lnTo>
                <a:lnTo>
                  <a:pt x="12765" y="23180"/>
                </a:lnTo>
                <a:lnTo>
                  <a:pt x="17972" y="35944"/>
                </a:lnTo>
                <a:lnTo>
                  <a:pt x="23181" y="23180"/>
                </a:lnTo>
                <a:lnTo>
                  <a:pt x="35943" y="17972"/>
                </a:lnTo>
                <a:lnTo>
                  <a:pt x="23181" y="12764"/>
                </a:lnTo>
                <a:lnTo>
                  <a:pt x="1797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9" name="Google Shape;289;p30"/>
          <p:cNvGrpSpPr/>
          <p:nvPr/>
        </p:nvGrpSpPr>
        <p:grpSpPr>
          <a:xfrm>
            <a:off x="7484398" y="2602250"/>
            <a:ext cx="0" cy="861060"/>
            <a:chOff x="291150" y="1486025"/>
            <a:chExt cx="0" cy="861325"/>
          </a:xfrm>
        </p:grpSpPr>
        <p:cxnSp>
          <p:nvCxnSpPr>
            <p:cNvPr id="290" name="Google Shape;290;p30"/>
            <p:cNvCxnSpPr/>
            <p:nvPr/>
          </p:nvCxnSpPr>
          <p:spPr>
            <a:xfrm>
              <a:off x="291150" y="1486025"/>
              <a:ext cx="0" cy="4611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30"/>
            <p:cNvCxnSpPr/>
            <p:nvPr/>
          </p:nvCxnSpPr>
          <p:spPr>
            <a:xfrm>
              <a:off x="291150" y="2098650"/>
              <a:ext cx="0" cy="24870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2" name="Google Shape;292;p30"/>
          <p:cNvSpPr/>
          <p:nvPr/>
        </p:nvSpPr>
        <p:spPr>
          <a:xfrm rot="-685918">
            <a:off x="8487470" y="3940591"/>
            <a:ext cx="922830" cy="732820"/>
          </a:xfrm>
          <a:custGeom>
            <a:avLst/>
            <a:gdLst/>
            <a:ahLst/>
            <a:cxnLst/>
            <a:rect l="l" t="t" r="r" b="b"/>
            <a:pathLst>
              <a:path w="200448" h="159176" extrusionOk="0">
                <a:moveTo>
                  <a:pt x="172398" y="1"/>
                </a:moveTo>
                <a:cubicBezTo>
                  <a:pt x="171850" y="1"/>
                  <a:pt x="171280" y="82"/>
                  <a:pt x="170688" y="241"/>
                </a:cubicBezTo>
                <a:cubicBezTo>
                  <a:pt x="168451" y="843"/>
                  <a:pt x="167306" y="2584"/>
                  <a:pt x="166084" y="4254"/>
                </a:cubicBezTo>
                <a:cubicBezTo>
                  <a:pt x="155000" y="19388"/>
                  <a:pt x="143945" y="34547"/>
                  <a:pt x="132865" y="49682"/>
                </a:cubicBezTo>
                <a:cubicBezTo>
                  <a:pt x="129065" y="54873"/>
                  <a:pt x="125308" y="60098"/>
                  <a:pt x="121363" y="65173"/>
                </a:cubicBezTo>
                <a:cubicBezTo>
                  <a:pt x="119911" y="67043"/>
                  <a:pt x="118076" y="67962"/>
                  <a:pt x="116196" y="67962"/>
                </a:cubicBezTo>
                <a:cubicBezTo>
                  <a:pt x="114462" y="67962"/>
                  <a:pt x="112691" y="67181"/>
                  <a:pt x="111145" y="65645"/>
                </a:cubicBezTo>
                <a:cubicBezTo>
                  <a:pt x="110678" y="65183"/>
                  <a:pt x="110216" y="64706"/>
                  <a:pt x="109841" y="64177"/>
                </a:cubicBezTo>
                <a:cubicBezTo>
                  <a:pt x="105809" y="58496"/>
                  <a:pt x="101797" y="52800"/>
                  <a:pt x="97775" y="47113"/>
                </a:cubicBezTo>
                <a:cubicBezTo>
                  <a:pt x="96366" y="45122"/>
                  <a:pt x="95072" y="43029"/>
                  <a:pt x="93484" y="41186"/>
                </a:cubicBezTo>
                <a:cubicBezTo>
                  <a:pt x="92160" y="39652"/>
                  <a:pt x="90549" y="38898"/>
                  <a:pt x="88933" y="38898"/>
                </a:cubicBezTo>
                <a:cubicBezTo>
                  <a:pt x="87257" y="38898"/>
                  <a:pt x="85576" y="39709"/>
                  <a:pt x="84204" y="41302"/>
                </a:cubicBezTo>
                <a:cubicBezTo>
                  <a:pt x="83391" y="42249"/>
                  <a:pt x="82631" y="43245"/>
                  <a:pt x="81871" y="44236"/>
                </a:cubicBezTo>
                <a:cubicBezTo>
                  <a:pt x="69858" y="59867"/>
                  <a:pt x="57855" y="75507"/>
                  <a:pt x="45833" y="91132"/>
                </a:cubicBezTo>
                <a:cubicBezTo>
                  <a:pt x="31598" y="109635"/>
                  <a:pt x="17334" y="128118"/>
                  <a:pt x="3103" y="146625"/>
                </a:cubicBezTo>
                <a:cubicBezTo>
                  <a:pt x="0" y="150657"/>
                  <a:pt x="813" y="154476"/>
                  <a:pt x="5234" y="157074"/>
                </a:cubicBezTo>
                <a:cubicBezTo>
                  <a:pt x="7580" y="158453"/>
                  <a:pt x="9243" y="159175"/>
                  <a:pt x="10756" y="159175"/>
                </a:cubicBezTo>
                <a:cubicBezTo>
                  <a:pt x="12632" y="159175"/>
                  <a:pt x="14279" y="158066"/>
                  <a:pt x="16713" y="155722"/>
                </a:cubicBezTo>
                <a:cubicBezTo>
                  <a:pt x="34181" y="138899"/>
                  <a:pt x="51640" y="122056"/>
                  <a:pt x="69127" y="105252"/>
                </a:cubicBezTo>
                <a:cubicBezTo>
                  <a:pt x="71316" y="103155"/>
                  <a:pt x="73538" y="101052"/>
                  <a:pt x="75973" y="99258"/>
                </a:cubicBezTo>
                <a:cubicBezTo>
                  <a:pt x="77039" y="98473"/>
                  <a:pt x="78290" y="98106"/>
                  <a:pt x="79544" y="98106"/>
                </a:cubicBezTo>
                <a:cubicBezTo>
                  <a:pt x="81634" y="98106"/>
                  <a:pt x="83735" y="99123"/>
                  <a:pt x="85022" y="100918"/>
                </a:cubicBezTo>
                <a:cubicBezTo>
                  <a:pt x="85715" y="101880"/>
                  <a:pt x="86302" y="102924"/>
                  <a:pt x="86874" y="103968"/>
                </a:cubicBezTo>
                <a:cubicBezTo>
                  <a:pt x="90612" y="110804"/>
                  <a:pt x="94331" y="117654"/>
                  <a:pt x="98064" y="124495"/>
                </a:cubicBezTo>
                <a:cubicBezTo>
                  <a:pt x="98348" y="125020"/>
                  <a:pt x="98646" y="125539"/>
                  <a:pt x="99002" y="126011"/>
                </a:cubicBezTo>
                <a:cubicBezTo>
                  <a:pt x="100366" y="127817"/>
                  <a:pt x="102178" y="128774"/>
                  <a:pt x="104021" y="128774"/>
                </a:cubicBezTo>
                <a:cubicBezTo>
                  <a:pt x="105448" y="128774"/>
                  <a:pt x="106895" y="128200"/>
                  <a:pt x="108167" y="127002"/>
                </a:cubicBezTo>
                <a:cubicBezTo>
                  <a:pt x="113892" y="121609"/>
                  <a:pt x="119472" y="116067"/>
                  <a:pt x="125101" y="110578"/>
                </a:cubicBezTo>
                <a:cubicBezTo>
                  <a:pt x="149290" y="86985"/>
                  <a:pt x="173474" y="63393"/>
                  <a:pt x="197662" y="39806"/>
                </a:cubicBezTo>
                <a:cubicBezTo>
                  <a:pt x="199023" y="38479"/>
                  <a:pt x="200095" y="37022"/>
                  <a:pt x="200447" y="34811"/>
                </a:cubicBezTo>
                <a:lnTo>
                  <a:pt x="200447" y="34811"/>
                </a:lnTo>
                <a:cubicBezTo>
                  <a:pt x="200447" y="34811"/>
                  <a:pt x="200448" y="34812"/>
                  <a:pt x="200448" y="34812"/>
                </a:cubicBezTo>
                <a:lnTo>
                  <a:pt x="200448" y="34807"/>
                </a:lnTo>
                <a:cubicBezTo>
                  <a:pt x="200448" y="34808"/>
                  <a:pt x="200447" y="34810"/>
                  <a:pt x="200447" y="34811"/>
                </a:cubicBezTo>
                <a:lnTo>
                  <a:pt x="200447" y="34811"/>
                </a:lnTo>
                <a:cubicBezTo>
                  <a:pt x="199663" y="33185"/>
                  <a:pt x="199115" y="31386"/>
                  <a:pt x="198057" y="29972"/>
                </a:cubicBezTo>
                <a:cubicBezTo>
                  <a:pt x="191538" y="21236"/>
                  <a:pt x="184909" y="12586"/>
                  <a:pt x="178289" y="3922"/>
                </a:cubicBezTo>
                <a:cubicBezTo>
                  <a:pt x="177572" y="2984"/>
                  <a:pt x="176759" y="2089"/>
                  <a:pt x="175860" y="1324"/>
                </a:cubicBezTo>
                <a:cubicBezTo>
                  <a:pt x="174815" y="434"/>
                  <a:pt x="173665" y="1"/>
                  <a:pt x="17239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ind Instrument Makers Shop by Slidesgo">
  <a:themeElements>
    <a:clrScheme name="Simple Light">
      <a:dk1>
        <a:srgbClr val="2E3B38"/>
      </a:dk1>
      <a:lt1>
        <a:srgbClr val="F7EFF4"/>
      </a:lt1>
      <a:dk2>
        <a:srgbClr val="ECE0C3"/>
      </a:dk2>
      <a:lt2>
        <a:srgbClr val="FAA0CB"/>
      </a:lt2>
      <a:accent1>
        <a:srgbClr val="7E98EE"/>
      </a:accent1>
      <a:accent2>
        <a:srgbClr val="257863"/>
      </a:accent2>
      <a:accent3>
        <a:srgbClr val="FA6B44"/>
      </a:accent3>
      <a:accent4>
        <a:srgbClr val="91771E"/>
      </a:accent4>
      <a:accent5>
        <a:srgbClr val="FFFFFF"/>
      </a:accent5>
      <a:accent6>
        <a:srgbClr val="FFFFFF"/>
      </a:accent6>
      <a:hlink>
        <a:srgbClr val="2E3B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2037</Words>
  <Application>Microsoft Office PowerPoint</Application>
  <PresentationFormat>On-screen Show (16:9)</PresentationFormat>
  <Paragraphs>188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Dela Gothic One</vt:lpstr>
      <vt:lpstr>Bebas Neue</vt:lpstr>
      <vt:lpstr>Barlow</vt:lpstr>
      <vt:lpstr>Barlow Light</vt:lpstr>
      <vt:lpstr>Arial</vt:lpstr>
      <vt:lpstr>Nunito Light</vt:lpstr>
      <vt:lpstr>Wind Instrument Makers Shop by Slidesgo</vt:lpstr>
      <vt:lpstr>EPF Unit 7 Wealth Building</vt:lpstr>
      <vt:lpstr>Part I</vt:lpstr>
      <vt:lpstr>Why should you invest? </vt:lpstr>
      <vt:lpstr>Why should you invest? </vt:lpstr>
      <vt:lpstr>Risk v Reward Ratio</vt:lpstr>
      <vt:lpstr>Appreciation v Depreciation</vt:lpstr>
      <vt:lpstr>Diversification </vt:lpstr>
      <vt:lpstr>Compound Interest </vt:lpstr>
      <vt:lpstr>Video: Understanding Compound Interest</vt:lpstr>
      <vt:lpstr>Financial Investing Institutions  </vt:lpstr>
      <vt:lpstr>Money Management Fees </vt:lpstr>
      <vt:lpstr>Part II</vt:lpstr>
      <vt:lpstr>401K </vt:lpstr>
      <vt:lpstr>Bonds </vt:lpstr>
      <vt:lpstr>Stocks</vt:lpstr>
      <vt:lpstr>Index Funds</vt:lpstr>
      <vt:lpstr>Mutual Funds</vt:lpstr>
      <vt:lpstr>Roth v. Traditional IRA</vt:lpstr>
      <vt:lpstr>Savings Accounts and Money Market Accounts </vt:lpstr>
      <vt:lpstr>Hedge Funds</vt:lpstr>
      <vt:lpstr>PowerPoint Presentation</vt:lpstr>
      <vt:lpstr>Cryptocurrency</vt:lpstr>
      <vt:lpstr>Video</vt:lpstr>
      <vt:lpstr>PowerPoint Presentation</vt:lpstr>
      <vt:lpstr>PowerPoint Presentation</vt:lpstr>
      <vt:lpstr>Alternative Forms of Investing</vt:lpstr>
      <vt:lpstr>Part III</vt:lpstr>
      <vt:lpstr>If you invested $1,000 in Netflix stock 10 years ago, what do you think it would be worth today? </vt:lpstr>
      <vt:lpstr>Video </vt:lpstr>
      <vt:lpstr>What is the Stock Market? </vt:lpstr>
      <vt:lpstr>PowerPoint Presentation</vt:lpstr>
      <vt:lpstr>How do you earn money from the stock market? </vt:lpstr>
      <vt:lpstr>Ownership of a Company </vt:lpstr>
      <vt:lpstr>How are stocks traded? </vt:lpstr>
      <vt:lpstr>What is a stock split? </vt:lpstr>
      <vt:lpstr>PowerPoint Presentation</vt:lpstr>
      <vt:lpstr>Easy to Use Stock Apps </vt:lpstr>
      <vt:lpstr>Bull v. Bear Market </vt:lpstr>
      <vt:lpstr>Stock Performance Indexes</vt:lpstr>
      <vt:lpstr>Stock Performance Indexes</vt:lpstr>
      <vt:lpstr>Stock Performance Indexes</vt:lpstr>
      <vt:lpstr>Stock Performance Indexes</vt:lpstr>
      <vt:lpstr>So is it safe to invest in the stock market? </vt:lpstr>
      <vt:lpstr>Part IV</vt:lpstr>
      <vt:lpstr>Generational Wealth </vt:lpstr>
      <vt:lpstr>What is a beneficiary? </vt:lpstr>
      <vt:lpstr>Estate Planning </vt:lpstr>
      <vt:lpstr>Last Will and Testament </vt:lpstr>
      <vt:lpstr>Living Will v Living Trust </vt:lpstr>
      <vt:lpstr>Codicil to Will</vt:lpstr>
      <vt:lpstr>Death Benefit </vt:lpstr>
      <vt:lpstr>Transfer on Death Deed</vt:lpstr>
      <vt:lpstr>Power of Attorney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EPF Unit 7 Wealth Building</dc:title>
  <dc:creator>Hultberg, Andrew P</dc:creator>
  <cp:lastModifiedBy>Hultberg, Andrew P</cp:lastModifiedBy>
  <cp:revision>1</cp:revision>
  <dcterms:modified xsi:type="dcterms:W3CDTF">2024-04-01T14:07:13Z</dcterms:modified>
</cp:coreProperties>
</file>