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1" r:id="rId3"/>
    <p:sldId id="257" r:id="rId4"/>
    <p:sldId id="258" r:id="rId5"/>
    <p:sldId id="259" r:id="rId6"/>
    <p:sldId id="260" r:id="rId7"/>
    <p:sldId id="261" r:id="rId8"/>
    <p:sldId id="262" r:id="rId9"/>
    <p:sldId id="263" r:id="rId10"/>
    <p:sldId id="265" r:id="rId11"/>
    <p:sldId id="264" r:id="rId12"/>
    <p:sldId id="266" r:id="rId13"/>
    <p:sldId id="267" r:id="rId14"/>
    <p:sldId id="268" r:id="rId15"/>
    <p:sldId id="269" r:id="rId16"/>
    <p:sldId id="270" r:id="rId17"/>
    <p:sldId id="274" r:id="rId18"/>
    <p:sldId id="272" r:id="rId19"/>
    <p:sldId id="289" r:id="rId20"/>
    <p:sldId id="285" r:id="rId21"/>
    <p:sldId id="273" r:id="rId22"/>
    <p:sldId id="275" r:id="rId23"/>
    <p:sldId id="277" r:id="rId24"/>
    <p:sldId id="286" r:id="rId25"/>
    <p:sldId id="276" r:id="rId26"/>
    <p:sldId id="278" r:id="rId27"/>
    <p:sldId id="280" r:id="rId28"/>
    <p:sldId id="281" r:id="rId29"/>
    <p:sldId id="279" r:id="rId30"/>
    <p:sldId id="282" r:id="rId31"/>
    <p:sldId id="284" r:id="rId32"/>
    <p:sldId id="287" r:id="rId33"/>
    <p:sldId id="288" r:id="rId34"/>
    <p:sldId id="290" r:id="rId35"/>
    <p:sldId id="291" r:id="rId36"/>
    <p:sldId id="294" r:id="rId37"/>
    <p:sldId id="283" r:id="rId38"/>
    <p:sldId id="292" r:id="rId39"/>
    <p:sldId id="293" r:id="rId40"/>
    <p:sldId id="295" r:id="rId41"/>
    <p:sldId id="303" r:id="rId42"/>
    <p:sldId id="297" r:id="rId43"/>
    <p:sldId id="296" r:id="rId44"/>
    <p:sldId id="298" r:id="rId45"/>
    <p:sldId id="299" r:id="rId46"/>
    <p:sldId id="304" r:id="rId47"/>
    <p:sldId id="301" r:id="rId48"/>
    <p:sldId id="300" r:id="rId49"/>
    <p:sldId id="30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3D5269A-F1F2-4C0D-A1DD-00FBEFAD966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041B-8308-49F4-BE18-8FAC499591C6}"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D5269A-F1F2-4C0D-A1DD-00FBEFAD966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041B-8308-49F4-BE18-8FAC499591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D5269A-F1F2-4C0D-A1DD-00FBEFAD9664}" type="datetimeFigureOut">
              <a:rPr lang="en-US" smtClean="0"/>
              <a:t>4/18/2024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00C041B-8308-49F4-BE18-8FAC499591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D5269A-F1F2-4C0D-A1DD-00FBEFAD966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041B-8308-49F4-BE18-8FAC499591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3D5269A-F1F2-4C0D-A1DD-00FBEFAD966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041B-8308-49F4-BE18-8FAC499591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D5269A-F1F2-4C0D-A1DD-00FBEFAD966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C041B-8308-49F4-BE18-8FAC499591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3D5269A-F1F2-4C0D-A1DD-00FBEFAD966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C041B-8308-49F4-BE18-8FAC499591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3D5269A-F1F2-4C0D-A1DD-00FBEFAD966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C041B-8308-49F4-BE18-8FAC499591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5269A-F1F2-4C0D-A1DD-00FBEFAD966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C041B-8308-49F4-BE18-8FAC499591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3D5269A-F1F2-4C0D-A1DD-00FBEFAD966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C041B-8308-49F4-BE18-8FAC499591C6}"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3D5269A-F1F2-4C0D-A1DD-00FBEFAD9664}" type="datetimeFigureOut">
              <a:rPr lang="en-US" smtClean="0"/>
              <a:t>4/18/2024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00C041B-8308-49F4-BE18-8FAC499591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3D5269A-F1F2-4C0D-A1DD-00FBEFAD9664}" type="datetimeFigureOut">
              <a:rPr lang="en-US" smtClean="0"/>
              <a:t>4/18/2024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00C041B-8308-49F4-BE18-8FAC499591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ng.com/images/search?q=turbulent+60s&amp;view=detailv2&amp;&amp;id=93131AD085BB0B037AA4ED447A479BB7B57184E0&amp;selectedIndex=10&amp;ccid=uzG7giTv&amp;simid=608007623060557622&amp;thid=OIP.Mbb31bb8224ef186526e673d26cd7727fo0"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ing.com/videos/search?q=lbj+nuclear+bomb+campaign+commercial&amp;qpvt=LBJ+nuclear+bomb+campaign+commercial&amp;FORM=VDRE#view=detail&amp;mid=2F1BA0DF7107030F9AC12F1BA0DF7107030F9AC1"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3" Type="http://schemas.openxmlformats.org/officeDocument/2006/relationships/hyperlink" Target="http://www.bing.com/images/search?q=berkeley+free+speech+movement&amp;view=detailv2&amp;&amp;id=25BD9020791566DBCA12CE463572FA7E58C66461&amp;selectedIndex=3&amp;ccid=qtAI9RtR&amp;simid=608008563668288390&amp;thid=OIP.Maad008f51b51fa5432f3dbf236d6a653o0" TargetMode="External"/><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ing.com/images/search?q=Nixon+Vote+for+me&amp;view=detailv2&amp;&amp;id=BAE3B9F8D8F5A4B51DAFEEF5F380E08EC7629A58&amp;selectedIndex=18&amp;ccid=QO73X0Rg&amp;simid=608055915677551671&amp;thid=OIP.M40eef75f4460617189fdda75189e3203o2" TargetMode="Externa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bing.com/images/search?q=Nixon's+resignation&amp;view=detailv2&amp;&amp;id=9FBDA3838B923DB2BF3D0CC7DA545A89788D28DB&amp;selectedIndex=17&amp;ccid=pDBs53k9&amp;simid=607994385984260924&amp;thid=OIP.Ma4306ce7793d485ac247504f0e966d6co2" TargetMode="External"/><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Stormy 60s Liberal Challenge to the Status Quo</a:t>
            </a:r>
          </a:p>
        </p:txBody>
      </p:sp>
      <p:sp>
        <p:nvSpPr>
          <p:cNvPr id="3" name="Subtitle 2"/>
          <p:cNvSpPr>
            <a:spLocks noGrp="1"/>
          </p:cNvSpPr>
          <p:nvPr>
            <p:ph type="subTitle" idx="1"/>
          </p:nvPr>
        </p:nvSpPr>
        <p:spPr/>
        <p:txBody>
          <a:bodyPr/>
          <a:lstStyle/>
          <a:p>
            <a:r>
              <a:rPr lang="en-US" dirty="0"/>
              <a:t>Unit VIII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1066800"/>
            <a:ext cx="357632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se1.mm.bing.net/th?&amp;id=OIP.Mbb31bb8224ef186526e673d26cd7727fo0&amp;w=297&amp;h=189&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67200"/>
            <a:ext cx="28289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anforthnews.com/images/Mainpage/1960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52400"/>
            <a:ext cx="38100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26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March on Washington 1963</a:t>
            </a:r>
          </a:p>
        </p:txBody>
      </p:sp>
      <p:pic>
        <p:nvPicPr>
          <p:cNvPr id="7172" name="Picture 4" descr="http://www.bet.com/content/betcom/news/national/2013/08/23/since-1963-march-on-washington-black-americans-have-a-way-to-go/_jcr_content/featuredMedia/newsitemimage.custom1200x675x20.dimg/073013-national-march-on-washington-19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029402"/>
            <a:ext cx="4419599" cy="267619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1066800"/>
            <a:ext cx="4445000" cy="3365500"/>
          </a:xfrm>
        </p:spPr>
      </p:pic>
      <p:sp>
        <p:nvSpPr>
          <p:cNvPr id="6" name="TextBox 5"/>
          <p:cNvSpPr txBox="1"/>
          <p:nvPr/>
        </p:nvSpPr>
        <p:spPr>
          <a:xfrm>
            <a:off x="457200" y="1828800"/>
            <a:ext cx="3810000"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“Now is the time to make real the promises of democracy.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Now is the time to rise from the dark and desolate valley of segregation to the sunlit path of racial justice.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Now is the time to open the doors of opportunity to all of God's children. Now is the time to lift our nation from the quick sands of racial injustice to the solid rock of brotherhood.”</a:t>
            </a:r>
          </a:p>
          <a:p>
            <a:r>
              <a:rPr lang="en-US" sz="2000" dirty="0">
                <a:latin typeface="Times New Roman" panose="02020603050405020304" pitchFamily="18" charset="0"/>
                <a:cs typeface="Times New Roman" panose="02020603050405020304" pitchFamily="18" charset="0"/>
              </a:rPr>
              <a:t> - </a:t>
            </a:r>
            <a:r>
              <a:rPr lang="en-US" sz="2000" b="1" i="1" dirty="0">
                <a:solidFill>
                  <a:srgbClr val="002060"/>
                </a:solidFill>
                <a:latin typeface="Times New Roman" panose="02020603050405020304" pitchFamily="18" charset="0"/>
                <a:cs typeface="Times New Roman" panose="02020603050405020304" pitchFamily="18" charset="0"/>
              </a:rPr>
              <a:t>MLK, “I have A Dream Today” 1963</a:t>
            </a:r>
          </a:p>
        </p:txBody>
      </p:sp>
    </p:spTree>
    <p:extLst>
      <p:ext uri="{BB962C8B-B14F-4D97-AF65-F5344CB8AC3E}">
        <p14:creationId xmlns:p14="http://schemas.microsoft.com/office/powerpoint/2010/main" val="177110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lstStyle/>
          <a:p>
            <a:r>
              <a:rPr lang="en-US" dirty="0"/>
              <a:t>Setbacks to Civil Rights</a:t>
            </a:r>
          </a:p>
        </p:txBody>
      </p:sp>
      <p:sp>
        <p:nvSpPr>
          <p:cNvPr id="3" name="Content Placeholder 2"/>
          <p:cNvSpPr>
            <a:spLocks noGrp="1"/>
          </p:cNvSpPr>
          <p:nvPr>
            <p:ph idx="1"/>
          </p:nvPr>
        </p:nvSpPr>
        <p:spPr/>
        <p:txBody>
          <a:bodyPr>
            <a:normAutofit/>
          </a:bodyPr>
          <a:lstStyle/>
          <a:p>
            <a:pPr marL="118872" indent="0">
              <a:buNone/>
            </a:pPr>
            <a:r>
              <a:rPr lang="en-US" sz="2400" dirty="0">
                <a:solidFill>
                  <a:srgbClr val="002060"/>
                </a:solidFill>
                <a:latin typeface="+mj-lt"/>
                <a:cs typeface="Times New Roman" panose="02020603050405020304" pitchFamily="18" charset="0"/>
              </a:rPr>
              <a:t>“You can kill a man, but you can’t kill an idea” – Medgar Evers</a:t>
            </a:r>
          </a:p>
          <a:p>
            <a:pPr marL="118872" indent="0">
              <a:buNone/>
            </a:pPr>
            <a:endParaRPr lang="en-US" sz="400" dirty="0">
              <a:solidFill>
                <a:srgbClr val="002060"/>
              </a:solidFill>
              <a:latin typeface="+mj-lt"/>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Civil Rights loses leaders</a:t>
            </a:r>
          </a:p>
          <a:p>
            <a:pPr lvl="1"/>
            <a:r>
              <a:rPr lang="en-US" sz="1800" b="1" dirty="0">
                <a:solidFill>
                  <a:schemeClr val="accent1"/>
                </a:solidFill>
                <a:latin typeface="Times New Roman" panose="02020603050405020304" pitchFamily="18" charset="0"/>
                <a:cs typeface="Times New Roman" panose="02020603050405020304" pitchFamily="18" charset="0"/>
              </a:rPr>
              <a:t>Medgar Evers </a:t>
            </a:r>
            <a:r>
              <a:rPr lang="en-US" sz="1800" dirty="0">
                <a:solidFill>
                  <a:srgbClr val="002060"/>
                </a:solidFill>
                <a:latin typeface="Times New Roman" panose="02020603050405020304" pitchFamily="18" charset="0"/>
                <a:cs typeface="Times New Roman" panose="02020603050405020304" pitchFamily="18" charset="0"/>
              </a:rPr>
              <a:t>1963</a:t>
            </a:r>
          </a:p>
          <a:p>
            <a:pPr lvl="1"/>
            <a:r>
              <a:rPr lang="en-US" sz="1800" dirty="0">
                <a:solidFill>
                  <a:srgbClr val="002060"/>
                </a:solidFill>
                <a:latin typeface="Times New Roman" panose="02020603050405020304" pitchFamily="18" charset="0"/>
                <a:cs typeface="Times New Roman" panose="02020603050405020304" pitchFamily="18" charset="0"/>
              </a:rPr>
              <a:t>JFK assassination 1963</a:t>
            </a:r>
          </a:p>
          <a:p>
            <a:r>
              <a:rPr lang="en-US" sz="2000" b="1" dirty="0">
                <a:solidFill>
                  <a:srgbClr val="002060"/>
                </a:solidFill>
                <a:latin typeface="Times New Roman" panose="02020603050405020304" pitchFamily="18" charset="0"/>
                <a:cs typeface="Times New Roman" panose="02020603050405020304" pitchFamily="18" charset="0"/>
              </a:rPr>
              <a:t>Kennedy Assassination </a:t>
            </a:r>
          </a:p>
          <a:p>
            <a:pPr lvl="1">
              <a:spcBef>
                <a:spcPts val="0"/>
              </a:spcBef>
            </a:pPr>
            <a:r>
              <a:rPr lang="en-US" sz="1800" dirty="0">
                <a:latin typeface="Times New Roman" panose="02020603050405020304" pitchFamily="18" charset="0"/>
                <a:cs typeface="Times New Roman" panose="02020603050405020304" pitchFamily="18" charset="0"/>
              </a:rPr>
              <a:t>Warren Commission – </a:t>
            </a:r>
            <a:r>
              <a:rPr lang="en-US" sz="1800" b="1" dirty="0">
                <a:solidFill>
                  <a:schemeClr val="accent1"/>
                </a:solidFill>
                <a:latin typeface="Times New Roman" panose="02020603050405020304" pitchFamily="18" charset="0"/>
                <a:cs typeface="Times New Roman" panose="02020603050405020304" pitchFamily="18" charset="0"/>
              </a:rPr>
              <a:t>Lee Harvey Oswald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acted alone</a:t>
            </a:r>
          </a:p>
          <a:p>
            <a:pPr lvl="1">
              <a:spcBef>
                <a:spcPts val="0"/>
              </a:spcBef>
            </a:pPr>
            <a:r>
              <a:rPr lang="en-US" sz="1800" dirty="0">
                <a:latin typeface="Times New Roman" panose="02020603050405020304" pitchFamily="18" charset="0"/>
                <a:cs typeface="Times New Roman" panose="02020603050405020304" pitchFamily="18" charset="0"/>
              </a:rPr>
              <a:t>President Lyndon B. Johnson promise to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keep the Kennedy legacy alive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362201"/>
            <a:ext cx="2990850" cy="1524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1" y="4419600"/>
            <a:ext cx="4286250" cy="2085974"/>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97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Civil Rights Act of 1964</a:t>
            </a:r>
          </a:p>
        </p:txBody>
      </p:sp>
      <p:sp>
        <p:nvSpPr>
          <p:cNvPr id="3" name="Content Placeholder 2"/>
          <p:cNvSpPr>
            <a:spLocks noGrp="1"/>
          </p:cNvSpPr>
          <p:nvPr>
            <p:ph idx="1"/>
          </p:nvPr>
        </p:nvSpPr>
        <p:spPr/>
        <p:txBody>
          <a:bodyPr>
            <a:normAutofit/>
          </a:bodyPr>
          <a:lstStyle/>
          <a:p>
            <a:r>
              <a:rPr lang="en-US" sz="2400" b="1" dirty="0">
                <a:solidFill>
                  <a:srgbClr val="C00000"/>
                </a:solidFill>
                <a:latin typeface="Times New Roman" panose="02020603050405020304" pitchFamily="18" charset="0"/>
                <a:cs typeface="Times New Roman" panose="02020603050405020304" pitchFamily="18" charset="0"/>
              </a:rPr>
              <a:t>Liberal Johnson Agenda</a:t>
            </a:r>
          </a:p>
          <a:p>
            <a:pPr lvl="1"/>
            <a:r>
              <a:rPr lang="en-US" sz="2000" b="1" dirty="0">
                <a:solidFill>
                  <a:srgbClr val="7030A0"/>
                </a:solidFill>
                <a:latin typeface="Times New Roman" panose="02020603050405020304" pitchFamily="18" charset="0"/>
                <a:cs typeface="Times New Roman" panose="02020603050405020304" pitchFamily="18" charset="0"/>
              </a:rPr>
              <a:t>Civil Rights Act of 1964 </a:t>
            </a:r>
            <a:r>
              <a:rPr lang="en-US" sz="2000" dirty="0">
                <a:latin typeface="Times New Roman" panose="02020603050405020304" pitchFamily="18" charset="0"/>
                <a:cs typeface="Times New Roman" panose="02020603050405020304" pitchFamily="18" charset="0"/>
              </a:rPr>
              <a:t>(Kennedy Legacy) – no discrimination in public places &amp; increased federal power to stop it</a:t>
            </a:r>
          </a:p>
          <a:p>
            <a:pPr lvl="2"/>
            <a:r>
              <a:rPr lang="en-US" sz="1800" dirty="0">
                <a:latin typeface="Times New Roman" panose="02020603050405020304" pitchFamily="18" charset="0"/>
                <a:cs typeface="Times New Roman" panose="02020603050405020304" pitchFamily="18" charset="0"/>
              </a:rPr>
              <a:t>Equal Employment Opportunity Commission</a:t>
            </a:r>
          </a:p>
          <a:p>
            <a:pPr lvl="2"/>
            <a:r>
              <a:rPr lang="en-US" sz="1800" dirty="0">
                <a:latin typeface="Times New Roman" panose="02020603050405020304" pitchFamily="18" charset="0"/>
                <a:cs typeface="Times New Roman" panose="02020603050405020304" pitchFamily="18" charset="0"/>
              </a:rPr>
              <a:t>Title VII bans gender discrimination </a:t>
            </a:r>
          </a:p>
          <a:p>
            <a:pPr lvl="1"/>
            <a:r>
              <a:rPr lang="en-US" sz="2000" b="1" dirty="0">
                <a:solidFill>
                  <a:srgbClr val="002060"/>
                </a:solidFill>
                <a:latin typeface="Times New Roman" panose="02020603050405020304" pitchFamily="18" charset="0"/>
                <a:cs typeface="Times New Roman" panose="02020603050405020304" pitchFamily="18" charset="0"/>
              </a:rPr>
              <a:t>Executive Order 11246</a:t>
            </a:r>
            <a:r>
              <a:rPr lang="en-US" sz="2000" dirty="0">
                <a:latin typeface="Times New Roman" panose="02020603050405020304" pitchFamily="18" charset="0"/>
                <a:cs typeface="Times New Roman" panose="02020603050405020304" pitchFamily="18" charset="0"/>
              </a:rPr>
              <a:t>– </a:t>
            </a:r>
            <a:r>
              <a:rPr lang="en-US" sz="2000" i="1" dirty="0">
                <a:solidFill>
                  <a:srgbClr val="7030A0"/>
                </a:solidFill>
                <a:latin typeface="Times New Roman" panose="02020603050405020304" pitchFamily="18" charset="0"/>
                <a:cs typeface="Times New Roman" panose="02020603050405020304" pitchFamily="18" charset="0"/>
              </a:rPr>
              <a:t>Affirmative Action </a:t>
            </a:r>
            <a:r>
              <a:rPr lang="en-US" sz="2000" dirty="0">
                <a:latin typeface="Times New Roman" panose="02020603050405020304" pitchFamily="18" charset="0"/>
                <a:cs typeface="Times New Roman" panose="02020603050405020304" pitchFamily="18" charset="0"/>
              </a:rPr>
              <a:t>in hiring gov. contract</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929063"/>
            <a:ext cx="7155436"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lstStyle/>
          <a:p>
            <a:r>
              <a:rPr lang="en-US" dirty="0"/>
              <a:t>African American vote</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Winning the right to vote</a:t>
            </a:r>
          </a:p>
          <a:p>
            <a:r>
              <a:rPr lang="en-US" sz="2400" b="1" dirty="0">
                <a:solidFill>
                  <a:srgbClr val="C00000"/>
                </a:solidFill>
                <a:latin typeface="Times New Roman" panose="02020603050405020304" pitchFamily="18" charset="0"/>
                <a:cs typeface="Times New Roman" panose="02020603050405020304" pitchFamily="18" charset="0"/>
              </a:rPr>
              <a:t>Freedom Summer of 1964 </a:t>
            </a:r>
          </a:p>
          <a:p>
            <a:pPr lvl="1"/>
            <a:r>
              <a:rPr lang="en-US" sz="2000" dirty="0">
                <a:latin typeface="Times New Roman" panose="02020603050405020304" pitchFamily="18" charset="0"/>
                <a:cs typeface="Times New Roman" panose="02020603050405020304" pitchFamily="18" charset="0"/>
              </a:rPr>
              <a:t>Massive voter registration drive in Mississippi</a:t>
            </a:r>
          </a:p>
          <a:p>
            <a:pPr lvl="1"/>
            <a:r>
              <a:rPr lang="en-US" sz="2000" b="1" dirty="0">
                <a:solidFill>
                  <a:srgbClr val="C00000"/>
                </a:solidFill>
                <a:latin typeface="Times New Roman" panose="02020603050405020304" pitchFamily="18" charset="0"/>
                <a:cs typeface="Times New Roman" panose="02020603050405020304" pitchFamily="18" charset="0"/>
              </a:rPr>
              <a:t>Mississippi Freedom Democrats </a:t>
            </a:r>
            <a:r>
              <a:rPr lang="en-US" sz="2000" dirty="0">
                <a:latin typeface="Times New Roman" panose="02020603050405020304" pitchFamily="18" charset="0"/>
                <a:cs typeface="Times New Roman" panose="02020603050405020304" pitchFamily="18" charset="0"/>
              </a:rPr>
              <a:t>denied at National Convention</a:t>
            </a:r>
          </a:p>
          <a:p>
            <a:pPr lvl="1"/>
            <a:r>
              <a:rPr lang="en-US" sz="2000" b="1" dirty="0">
                <a:solidFill>
                  <a:srgbClr val="C00000"/>
                </a:solidFill>
                <a:latin typeface="Times New Roman" panose="02020603050405020304" pitchFamily="18" charset="0"/>
                <a:cs typeface="Times New Roman" panose="02020603050405020304" pitchFamily="18" charset="0"/>
              </a:rPr>
              <a:t>Selma March</a:t>
            </a:r>
          </a:p>
          <a:p>
            <a:pPr lvl="2"/>
            <a:r>
              <a:rPr lang="en-US" sz="1800" dirty="0">
                <a:latin typeface="Times New Roman" panose="02020603050405020304" pitchFamily="18" charset="0"/>
                <a:cs typeface="Times New Roman" panose="02020603050405020304" pitchFamily="18" charset="0"/>
              </a:rPr>
              <a:t>Bloody Sunday</a:t>
            </a:r>
          </a:p>
          <a:p>
            <a:pPr lvl="1"/>
            <a:endParaRPr lang="en-US" sz="2000" dirty="0">
              <a:latin typeface="Times New Roman" panose="02020603050405020304" pitchFamily="18" charset="0"/>
              <a:cs typeface="Times New Roman" panose="02020603050405020304" pitchFamily="18" charset="0"/>
            </a:endParaRPr>
          </a:p>
          <a:p>
            <a:r>
              <a:rPr lang="en-US" sz="2400" b="1" dirty="0">
                <a:solidFill>
                  <a:srgbClr val="7030A0"/>
                </a:solidFill>
                <a:latin typeface="Times New Roman" panose="02020603050405020304" pitchFamily="18" charset="0"/>
                <a:cs typeface="Times New Roman" panose="02020603050405020304" pitchFamily="18" charset="0"/>
              </a:rPr>
              <a:t>Voting Rights Act of 1965</a:t>
            </a:r>
          </a:p>
          <a:p>
            <a:r>
              <a:rPr lang="en-US" sz="2400" b="1" dirty="0">
                <a:solidFill>
                  <a:srgbClr val="7030A0"/>
                </a:solidFill>
                <a:latin typeface="Times New Roman" panose="02020603050405020304" pitchFamily="18" charset="0"/>
                <a:cs typeface="Times New Roman" panose="02020603050405020304" pitchFamily="18" charset="0"/>
              </a:rPr>
              <a:t>24</a:t>
            </a:r>
            <a:r>
              <a:rPr lang="en-US" sz="2400" b="1" baseline="30000" dirty="0">
                <a:solidFill>
                  <a:srgbClr val="7030A0"/>
                </a:solidFill>
                <a:latin typeface="Times New Roman" panose="02020603050405020304" pitchFamily="18" charset="0"/>
                <a:cs typeface="Times New Roman" panose="02020603050405020304" pitchFamily="18" charset="0"/>
              </a:rPr>
              <a:t>th</a:t>
            </a:r>
            <a:r>
              <a:rPr lang="en-US" sz="2400" b="1" dirty="0">
                <a:solidFill>
                  <a:srgbClr val="7030A0"/>
                </a:solidFill>
                <a:latin typeface="Times New Roman" panose="02020603050405020304" pitchFamily="18" charset="0"/>
                <a:cs typeface="Times New Roman" panose="02020603050405020304" pitchFamily="18" charset="0"/>
              </a:rPr>
              <a:t> Amendment</a:t>
            </a:r>
            <a:r>
              <a:rPr lang="en-US" sz="2400" dirty="0">
                <a:latin typeface="Times New Roman" panose="02020603050405020304" pitchFamily="18" charset="0"/>
                <a:cs typeface="Times New Roman" panose="02020603050405020304" pitchFamily="18" charset="0"/>
              </a:rPr>
              <a:t> (No poll taxes)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429" y="3809999"/>
            <a:ext cx="3677673" cy="235753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220" name="Picture 4" descr="https://scrc1.files.wordpress.com/2014/08/freedom-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838200"/>
            <a:ext cx="3522133" cy="1752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7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Black Militancy</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Watts &amp; Los Angeles Riots 1965 (issue poverty)</a:t>
            </a:r>
          </a:p>
          <a:p>
            <a:r>
              <a:rPr lang="en-US" sz="2000" b="1" dirty="0">
                <a:solidFill>
                  <a:srgbClr val="C00000"/>
                </a:solidFill>
                <a:latin typeface="Times New Roman" panose="02020603050405020304" pitchFamily="18" charset="0"/>
                <a:cs typeface="Times New Roman" panose="02020603050405020304" pitchFamily="18" charset="0"/>
              </a:rPr>
              <a:t>Black Power Movement </a:t>
            </a:r>
          </a:p>
          <a:p>
            <a:pPr lvl="1"/>
            <a:r>
              <a:rPr lang="en-US" sz="1800" b="1" dirty="0">
                <a:solidFill>
                  <a:srgbClr val="002060"/>
                </a:solidFill>
                <a:latin typeface="Times New Roman" panose="02020603050405020304" pitchFamily="18" charset="0"/>
                <a:cs typeface="Times New Roman" panose="02020603050405020304" pitchFamily="18" charset="0"/>
              </a:rPr>
              <a:t>Black Panthers </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Stokely</a:t>
            </a:r>
            <a:r>
              <a:rPr lang="en-US" sz="1800" dirty="0">
                <a:latin typeface="Times New Roman" panose="02020603050405020304" pitchFamily="18" charset="0"/>
                <a:cs typeface="Times New Roman" panose="02020603050405020304" pitchFamily="18" charset="0"/>
              </a:rPr>
              <a:t> Carmichael “ right to exercise new political &amp; economic rights”</a:t>
            </a:r>
          </a:p>
          <a:p>
            <a:pPr lvl="1"/>
            <a:r>
              <a:rPr lang="en-US" sz="1800" b="1" dirty="0">
                <a:solidFill>
                  <a:srgbClr val="002060"/>
                </a:solidFill>
                <a:latin typeface="Times New Roman" panose="02020603050405020304" pitchFamily="18" charset="0"/>
                <a:cs typeface="Times New Roman" panose="02020603050405020304" pitchFamily="18" charset="0"/>
              </a:rPr>
              <a:t>Nation of Islam &amp; Malcolm X</a:t>
            </a:r>
            <a:r>
              <a:rPr lang="en-US" sz="1800" dirty="0">
                <a:latin typeface="Times New Roman" panose="02020603050405020304" pitchFamily="18" charset="0"/>
                <a:cs typeface="Times New Roman" panose="02020603050405020304" pitchFamily="18" charset="0"/>
              </a:rPr>
              <a:t>: preached African American separation &amp; violent defense of their rights </a:t>
            </a:r>
          </a:p>
          <a:p>
            <a:r>
              <a:rPr lang="en-US" sz="2000" dirty="0">
                <a:latin typeface="Times New Roman" panose="02020603050405020304" pitchFamily="18" charset="0"/>
                <a:cs typeface="Times New Roman" panose="02020603050405020304" pitchFamily="18" charset="0"/>
              </a:rPr>
              <a:t>Martin Luther King assassinated 1968</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480" y="3505200"/>
            <a:ext cx="3390900" cy="19812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334000" y="5562600"/>
            <a:ext cx="2286000" cy="307777"/>
          </a:xfrm>
          <a:prstGeom prst="rect">
            <a:avLst/>
          </a:prstGeom>
          <a:noFill/>
        </p:spPr>
        <p:txBody>
          <a:bodyPr wrap="square" rtlCol="0">
            <a:spAutoFit/>
          </a:bodyPr>
          <a:lstStyle/>
          <a:p>
            <a:pPr algn="ctr"/>
            <a:r>
              <a:rPr lang="en-US" sz="1400" b="1" dirty="0">
                <a:solidFill>
                  <a:srgbClr val="002060"/>
                </a:solidFill>
                <a:latin typeface="Times New Roman" panose="02020603050405020304" pitchFamily="18" charset="0"/>
                <a:cs typeface="Times New Roman" panose="02020603050405020304" pitchFamily="18" charset="0"/>
              </a:rPr>
              <a:t>Black Panthers</a:t>
            </a:r>
          </a:p>
        </p:txBody>
      </p:sp>
      <p:pic>
        <p:nvPicPr>
          <p:cNvPr id="10244" name="Picture 4" descr="https://www.papermasters.com/images/black-power-mov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1743075" cy="1714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46" name="Picture 6" descr="http://www.blackvibes.com/images/bvc/75/15088-malcolm-x-quo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14800"/>
            <a:ext cx="4457247" cy="24155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54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Economic Inequality</a:t>
            </a:r>
          </a:p>
        </p:txBody>
      </p:sp>
      <p:sp>
        <p:nvSpPr>
          <p:cNvPr id="3" name="Content Placeholder 2"/>
          <p:cNvSpPr>
            <a:spLocks noGrp="1"/>
          </p:cNvSpPr>
          <p:nvPr>
            <p:ph idx="1"/>
          </p:nvPr>
        </p:nvSpPr>
        <p:spPr/>
        <p:txBody>
          <a:bodyPr/>
          <a:lstStyle/>
          <a:p>
            <a:endParaRPr lang="en-US"/>
          </a:p>
        </p:txBody>
      </p:sp>
      <p:pic>
        <p:nvPicPr>
          <p:cNvPr id="11266" name="Picture 2" descr="http://blackdemographics.com/wp-content/uploads/2013/01/Black-Poverty-2012-Statistics-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153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5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Why NOW</a:t>
            </a:r>
          </a:p>
        </p:txBody>
      </p:sp>
      <p:sp>
        <p:nvSpPr>
          <p:cNvPr id="3" name="Content Placeholder 2"/>
          <p:cNvSpPr>
            <a:spLocks noGrp="1"/>
          </p:cNvSpPr>
          <p:nvPr>
            <p:ph idx="1"/>
          </p:nvPr>
        </p:nvSpPr>
        <p:spPr/>
        <p:txBody>
          <a:bodyPr>
            <a:normAutofit/>
          </a:bodyPr>
          <a:lstStyle/>
          <a:p>
            <a:pPr marL="438912" lvl="1" indent="-320040">
              <a:spcBef>
                <a:spcPts val="0"/>
              </a:spcBef>
              <a:buClr>
                <a:schemeClr val="accent1"/>
              </a:buClr>
              <a:buSzPct val="80000"/>
              <a:buFont typeface="Wingdings 2"/>
              <a:buChar char=""/>
            </a:pPr>
            <a:r>
              <a:rPr lang="en-US" sz="2400" dirty="0">
                <a:latin typeface="Times New Roman" panose="02020603050405020304" pitchFamily="18" charset="0"/>
                <a:cs typeface="Times New Roman" panose="02020603050405020304" pitchFamily="18" charset="0"/>
              </a:rPr>
              <a:t>Why was the end of segregation and discriminatory practices within the United States achieved in the 1960s despite being afforded the rights of citizenship almost 100 years before?</a:t>
            </a:r>
          </a:p>
          <a:p>
            <a:pPr marL="438912" lvl="1" indent="-320040">
              <a:spcBef>
                <a:spcPts val="0"/>
              </a:spcBef>
              <a:buClr>
                <a:schemeClr val="accent1"/>
              </a:buClr>
              <a:buSzPct val="80000"/>
              <a:buFont typeface="Wingdings 2"/>
              <a:buChar char=""/>
            </a:pPr>
            <a:r>
              <a:rPr lang="en-US" sz="2400" dirty="0">
                <a:latin typeface="Times New Roman" panose="02020603050405020304" pitchFamily="18" charset="0"/>
                <a:cs typeface="Times New Roman" panose="02020603050405020304" pitchFamily="18" charset="0"/>
              </a:rPr>
              <a:t>Factors: </a:t>
            </a:r>
          </a:p>
          <a:p>
            <a:pPr marL="704088" lvl="2" indent="-320040">
              <a:spcBef>
                <a:spcPts val="0"/>
              </a:spcBef>
              <a:buClr>
                <a:schemeClr val="accent1"/>
              </a:buClr>
              <a:buSzPct val="80000"/>
              <a:buFont typeface="Wingdings 2"/>
              <a:buChar char=""/>
            </a:pPr>
            <a:r>
              <a:rPr lang="en-US" sz="2000" dirty="0">
                <a:latin typeface="Times New Roman" panose="02020603050405020304" pitchFamily="18" charset="0"/>
                <a:cs typeface="Times New Roman" panose="02020603050405020304" pitchFamily="18" charset="0"/>
              </a:rPr>
              <a:t>Grassroots Movements (the people took action)</a:t>
            </a:r>
          </a:p>
          <a:p>
            <a:pPr marL="704088" lvl="2" indent="-320040">
              <a:spcBef>
                <a:spcPts val="0"/>
              </a:spcBef>
              <a:buClr>
                <a:schemeClr val="accent1"/>
              </a:buClr>
              <a:buSzPct val="80000"/>
              <a:buFont typeface="Wingdings 2"/>
              <a:buChar char=""/>
            </a:pPr>
            <a:r>
              <a:rPr lang="en-US" sz="2000" dirty="0">
                <a:latin typeface="Times New Roman" panose="02020603050405020304" pitchFamily="18" charset="0"/>
                <a:cs typeface="Times New Roman" panose="02020603050405020304" pitchFamily="18" charset="0"/>
              </a:rPr>
              <a:t>Mass media</a:t>
            </a:r>
          </a:p>
          <a:p>
            <a:pPr marL="704088" lvl="2" indent="-320040">
              <a:spcBef>
                <a:spcPts val="0"/>
              </a:spcBef>
              <a:buClr>
                <a:schemeClr val="accent1"/>
              </a:buClr>
              <a:buSzPct val="80000"/>
              <a:buFont typeface="Wingdings 2"/>
              <a:buChar char=""/>
            </a:pPr>
            <a:r>
              <a:rPr lang="en-US" sz="2000" dirty="0">
                <a:latin typeface="Times New Roman" panose="02020603050405020304" pitchFamily="18" charset="0"/>
                <a:cs typeface="Times New Roman" panose="02020603050405020304" pitchFamily="18" charset="0"/>
              </a:rPr>
              <a:t>Black militancy (Black Power Movement)</a:t>
            </a:r>
          </a:p>
          <a:p>
            <a:pPr marL="704088" lvl="2" indent="-320040">
              <a:spcBef>
                <a:spcPts val="0"/>
              </a:spcBef>
              <a:buClr>
                <a:schemeClr val="accent1"/>
              </a:buClr>
              <a:buSzPct val="80000"/>
              <a:buFont typeface="Wingdings 2"/>
              <a:buChar char=""/>
            </a:pPr>
            <a:r>
              <a:rPr lang="en-US" sz="2000" dirty="0">
                <a:latin typeface="Times New Roman" panose="02020603050405020304" pitchFamily="18" charset="0"/>
                <a:cs typeface="Times New Roman" panose="02020603050405020304" pitchFamily="18" charset="0"/>
              </a:rPr>
              <a:t>Federal government intervention</a:t>
            </a:r>
          </a:p>
          <a:p>
            <a:pPr marL="704088" lvl="2" indent="-320040">
              <a:spcBef>
                <a:spcPts val="0"/>
              </a:spcBef>
              <a:buClr>
                <a:schemeClr val="accent1"/>
              </a:buClr>
              <a:buSzPct val="80000"/>
              <a:buFont typeface="Wingdings 2"/>
              <a:buChar char=""/>
            </a:pPr>
            <a:r>
              <a:rPr lang="en-US" sz="2000" dirty="0">
                <a:latin typeface="Times New Roman" panose="02020603050405020304" pitchFamily="18" charset="0"/>
                <a:cs typeface="Times New Roman" panose="02020603050405020304" pitchFamily="18" charset="0"/>
              </a:rPr>
              <a:t>Racism itself (the darkness of hate)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63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Vietnam Conflict</a:t>
            </a:r>
          </a:p>
        </p:txBody>
      </p:sp>
      <p:sp>
        <p:nvSpPr>
          <p:cNvPr id="5" name="Subtitle 4"/>
          <p:cNvSpPr>
            <a:spLocks noGrp="1"/>
          </p:cNvSpPr>
          <p:nvPr>
            <p:ph type="subTitle" idx="1"/>
          </p:nvPr>
        </p:nvSpPr>
        <p:spPr/>
        <p:txBody>
          <a:bodyPr>
            <a:normAutofit/>
          </a:bodyPr>
          <a:lstStyle/>
          <a:p>
            <a:r>
              <a:rPr lang="en-US" sz="4400" dirty="0"/>
              <a:t>Cold War Division</a:t>
            </a:r>
          </a:p>
        </p:txBody>
      </p:sp>
    </p:spTree>
    <p:extLst>
      <p:ext uri="{BB962C8B-B14F-4D97-AF65-F5344CB8AC3E}">
        <p14:creationId xmlns:p14="http://schemas.microsoft.com/office/powerpoint/2010/main" val="354383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8952"/>
          </a:xfrm>
        </p:spPr>
        <p:txBody>
          <a:bodyPr>
            <a:normAutofit fontScale="90000"/>
          </a:bodyPr>
          <a:lstStyle/>
          <a:p>
            <a:r>
              <a:rPr lang="en-US" dirty="0"/>
              <a:t>Agenda</a:t>
            </a:r>
          </a:p>
        </p:txBody>
      </p:sp>
      <p:sp>
        <p:nvSpPr>
          <p:cNvPr id="3" name="Content Placeholder 2"/>
          <p:cNvSpPr>
            <a:spLocks noGrp="1"/>
          </p:cNvSpPr>
          <p:nvPr>
            <p:ph idx="1"/>
          </p:nvPr>
        </p:nvSpPr>
        <p:spPr>
          <a:xfrm>
            <a:off x="457200" y="1524001"/>
            <a:ext cx="8229600" cy="4876800"/>
          </a:xfrm>
        </p:spPr>
        <p:txBody>
          <a:bodyPr>
            <a:normAutofit/>
          </a:bodyPr>
          <a:lstStyle/>
          <a:p>
            <a:pPr marL="118872" indent="0">
              <a:buNone/>
            </a:pPr>
            <a:r>
              <a:rPr lang="en-US" sz="1200" b="1" dirty="0">
                <a:latin typeface="Times New Roman" panose="02020603050405020304" pitchFamily="18" charset="0"/>
                <a:cs typeface="Times New Roman" panose="02020603050405020304" pitchFamily="18" charset="0"/>
              </a:rPr>
              <a:t>Period 8: 1945 – 1980</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After World War II, the United States grappled with prosperity and unfamiliar international responsibilities, while struggling to live up to its ideals.</a:t>
            </a:r>
            <a:r>
              <a:rPr lang="en-US" sz="1200" dirty="0">
                <a:latin typeface="Times New Roman" panose="02020603050405020304" pitchFamily="18" charset="0"/>
                <a:cs typeface="Times New Roman" panose="02020603050405020304" pitchFamily="18" charset="0"/>
              </a:rPr>
              <a:t> </a:t>
            </a:r>
          </a:p>
          <a:p>
            <a:pPr lvl="0"/>
            <a:r>
              <a:rPr lang="en-US" sz="1200" b="1" dirty="0">
                <a:latin typeface="Times New Roman" panose="02020603050405020304" pitchFamily="18" charset="0"/>
                <a:cs typeface="Times New Roman" panose="02020603050405020304" pitchFamily="18" charset="0"/>
              </a:rPr>
              <a:t>Key Concept 8.2: </a:t>
            </a:r>
            <a:r>
              <a:rPr lang="en-US" sz="1200" dirty="0">
                <a:latin typeface="Times New Roman" panose="02020603050405020304" pitchFamily="18" charset="0"/>
                <a:cs typeface="Times New Roman" panose="02020603050405020304" pitchFamily="18" charset="0"/>
              </a:rPr>
              <a:t>New movements in civil rights and liberal efforts to expand the role of government generated a range of political and cultural responses.</a:t>
            </a: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200" i="1" dirty="0">
                <a:latin typeface="Times New Roman" panose="02020603050405020304" pitchFamily="18" charset="0"/>
                <a:cs typeface="Times New Roman" panose="02020603050405020304" pitchFamily="18" charset="0"/>
              </a:rPr>
              <a:t>Essential Question:</a:t>
            </a:r>
            <a:r>
              <a:rPr lang="en-US" sz="1200" dirty="0">
                <a:latin typeface="Times New Roman" panose="02020603050405020304" pitchFamily="18" charset="0"/>
                <a:cs typeface="Times New Roman" panose="02020603050405020304" pitchFamily="18" charset="0"/>
              </a:rPr>
              <a:t> How was America’s national identity transformed domestically and international, as a result of the Cold War era?</a:t>
            </a:r>
          </a:p>
          <a:p>
            <a:pPr marL="118872" indent="0">
              <a:buNone/>
            </a:pPr>
            <a:r>
              <a:rPr lang="en-US" sz="1200" i="1" dirty="0">
                <a:latin typeface="Times New Roman" panose="02020603050405020304" pitchFamily="18" charset="0"/>
                <a:cs typeface="Times New Roman" panose="02020603050405020304" pitchFamily="18" charset="0"/>
              </a:rPr>
              <a:t>Students can:</a:t>
            </a:r>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Decipher how the rise Cold War brinksmanship impacts the United States power internationally and domestically</a:t>
            </a:r>
          </a:p>
          <a:p>
            <a:pPr lvl="0"/>
            <a:r>
              <a:rPr lang="en-US" sz="1200" b="1" dirty="0">
                <a:latin typeface="Times New Roman" panose="02020603050405020304" pitchFamily="18" charset="0"/>
                <a:cs typeface="Times New Roman" panose="02020603050405020304" pitchFamily="18" charset="0"/>
              </a:rPr>
              <a:t>Evaluate the rise of new liberalism influence American domestic policy both in the area of civil rights and the limited welfare state</a:t>
            </a:r>
            <a:endParaRPr lang="en-US" sz="1200" dirty="0">
              <a:latin typeface="Times New Roman" panose="02020603050405020304" pitchFamily="18" charset="0"/>
              <a:cs typeface="Times New Roman" panose="02020603050405020304" pitchFamily="18" charset="0"/>
            </a:endParaRPr>
          </a:p>
          <a:p>
            <a:pPr marL="118872" indent="0">
              <a:buNone/>
            </a:pPr>
            <a:r>
              <a:rPr lang="en-US" sz="1800" dirty="0">
                <a:latin typeface="Times New Roman" panose="02020603050405020304" pitchFamily="18" charset="0"/>
                <a:cs typeface="Times New Roman" panose="02020603050405020304" pitchFamily="18" charset="0"/>
              </a:rPr>
              <a:t>Agenda:</a:t>
            </a:r>
          </a:p>
          <a:p>
            <a:r>
              <a:rPr lang="en-US" sz="1800" dirty="0">
                <a:latin typeface="Times New Roman" panose="02020603050405020304" pitchFamily="18" charset="0"/>
                <a:cs typeface="Times New Roman" panose="02020603050405020304" pitchFamily="18" charset="0"/>
              </a:rPr>
              <a:t>Vietnam War opinion</a:t>
            </a:r>
          </a:p>
          <a:p>
            <a:r>
              <a:rPr lang="en-US" sz="1800" dirty="0">
                <a:latin typeface="Times New Roman" panose="02020603050405020304" pitchFamily="18" charset="0"/>
                <a:cs typeface="Times New Roman" panose="02020603050405020304" pitchFamily="18" charset="0"/>
              </a:rPr>
              <a:t>Rise of a protest culture</a:t>
            </a: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800" dirty="0">
                <a:latin typeface="Times New Roman" panose="02020603050405020304" pitchFamily="18" charset="0"/>
                <a:cs typeface="Times New Roman" panose="02020603050405020304" pitchFamily="18" charset="0"/>
              </a:rPr>
              <a:t>Homework </a:t>
            </a:r>
          </a:p>
          <a:p>
            <a:pPr lvl="0"/>
            <a:r>
              <a:rPr lang="en-US" sz="1800" b="1" dirty="0">
                <a:latin typeface="Times New Roman" panose="02020603050405020304" pitchFamily="18" charset="0"/>
                <a:cs typeface="Times New Roman" panose="02020603050405020304" pitchFamily="18" charset="0"/>
              </a:rPr>
              <a:t>933-937, 943-946 – Social Change in America due April 20</a:t>
            </a:r>
            <a:r>
              <a:rPr lang="en-US" sz="1800" dirty="0">
                <a:latin typeface="Times New Roman" panose="02020603050405020304" pitchFamily="18" charset="0"/>
                <a:cs typeface="Times New Roman" panose="02020603050405020304" pitchFamily="18" charset="0"/>
              </a:rPr>
              <a:t>: Determine how the idea of liberalism, established by FDR in the New Deal, challenges the ideas of conformity, liberty, equality, and environmental protection. (Don’t forget Civil Rights Movement)</a:t>
            </a:r>
          </a:p>
          <a:p>
            <a:pPr lvl="0"/>
            <a:r>
              <a:rPr lang="en-US" sz="1800" b="1" dirty="0">
                <a:solidFill>
                  <a:srgbClr val="FF0000"/>
                </a:solidFill>
                <a:latin typeface="Times New Roman" panose="02020603050405020304" pitchFamily="18" charset="0"/>
                <a:cs typeface="Times New Roman" panose="02020603050405020304" pitchFamily="18" charset="0"/>
              </a:rPr>
              <a:t>Protest propaganda due Thursday</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07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lstStyle/>
          <a:p>
            <a:r>
              <a:rPr lang="en-US" dirty="0"/>
              <a:t>Public Opinion Poll </a:t>
            </a:r>
          </a:p>
        </p:txBody>
      </p:sp>
      <p:sp>
        <p:nvSpPr>
          <p:cNvPr id="3" name="Content Placeholder 2"/>
          <p:cNvSpPr>
            <a:spLocks noGrp="1"/>
          </p:cNvSpPr>
          <p:nvPr>
            <p:ph idx="1"/>
          </p:nvPr>
        </p:nvSpPr>
        <p:spPr/>
        <p:txBody>
          <a:bodyPr/>
          <a:lstStyle/>
          <a:p>
            <a:endParaRPr lang="en-US"/>
          </a:p>
        </p:txBody>
      </p:sp>
      <p:pic>
        <p:nvPicPr>
          <p:cNvPr id="11268" name="Picture 4" descr="http://media.gallup.com/GPTB/goverPubli/20040615b_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7375"/>
            <a:ext cx="8077200"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58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8952"/>
          </a:xfrm>
        </p:spPr>
        <p:txBody>
          <a:bodyPr>
            <a:normAutofit fontScale="90000"/>
          </a:bodyPr>
          <a:lstStyle/>
          <a:p>
            <a:r>
              <a:rPr lang="en-US" dirty="0"/>
              <a:t>Agenda</a:t>
            </a:r>
          </a:p>
        </p:txBody>
      </p:sp>
      <p:sp>
        <p:nvSpPr>
          <p:cNvPr id="3" name="Content Placeholder 2"/>
          <p:cNvSpPr>
            <a:spLocks noGrp="1"/>
          </p:cNvSpPr>
          <p:nvPr>
            <p:ph idx="1"/>
          </p:nvPr>
        </p:nvSpPr>
        <p:spPr>
          <a:xfrm>
            <a:off x="457200" y="1524001"/>
            <a:ext cx="8229600" cy="4876800"/>
          </a:xfrm>
        </p:spPr>
        <p:txBody>
          <a:bodyPr>
            <a:normAutofit/>
          </a:bodyPr>
          <a:lstStyle/>
          <a:p>
            <a:pPr marL="118872" indent="0">
              <a:buNone/>
            </a:pPr>
            <a:r>
              <a:rPr lang="en-US" sz="1200" b="1" dirty="0">
                <a:latin typeface="Times New Roman" panose="02020603050405020304" pitchFamily="18" charset="0"/>
                <a:cs typeface="Times New Roman" panose="02020603050405020304" pitchFamily="18" charset="0"/>
              </a:rPr>
              <a:t>Period 8: 1945 – 1980</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After World War II, the United States grappled with prosperity and unfamiliar international responsibilities, while struggling to live up to its ideals.</a:t>
            </a:r>
            <a:r>
              <a:rPr lang="en-US" sz="1200" dirty="0">
                <a:latin typeface="Times New Roman" panose="02020603050405020304" pitchFamily="18" charset="0"/>
                <a:cs typeface="Times New Roman" panose="02020603050405020304" pitchFamily="18" charset="0"/>
              </a:rPr>
              <a:t> </a:t>
            </a:r>
          </a:p>
          <a:p>
            <a:pPr lvl="0"/>
            <a:r>
              <a:rPr lang="en-US" sz="1200" b="1" dirty="0">
                <a:latin typeface="Times New Roman" panose="02020603050405020304" pitchFamily="18" charset="0"/>
                <a:cs typeface="Times New Roman" panose="02020603050405020304" pitchFamily="18" charset="0"/>
              </a:rPr>
              <a:t>Key Concept 8.2: </a:t>
            </a:r>
            <a:r>
              <a:rPr lang="en-US" sz="1200" dirty="0">
                <a:latin typeface="Times New Roman" panose="02020603050405020304" pitchFamily="18" charset="0"/>
                <a:cs typeface="Times New Roman" panose="02020603050405020304" pitchFamily="18" charset="0"/>
              </a:rPr>
              <a:t>New movements in civil rights and liberal efforts to expand the role of government generated a range of political and cultural responses.</a:t>
            </a: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200" i="1" dirty="0">
                <a:latin typeface="Times New Roman" panose="02020603050405020304" pitchFamily="18" charset="0"/>
                <a:cs typeface="Times New Roman" panose="02020603050405020304" pitchFamily="18" charset="0"/>
              </a:rPr>
              <a:t>Essential Question:</a:t>
            </a:r>
            <a:r>
              <a:rPr lang="en-US" sz="1200" dirty="0">
                <a:latin typeface="Times New Roman" panose="02020603050405020304" pitchFamily="18" charset="0"/>
                <a:cs typeface="Times New Roman" panose="02020603050405020304" pitchFamily="18" charset="0"/>
              </a:rPr>
              <a:t> How was America’s national identity transformed domestically and international, as a result of the Cold War era?</a:t>
            </a:r>
          </a:p>
          <a:p>
            <a:pPr marL="118872" indent="0">
              <a:buNone/>
            </a:pPr>
            <a:r>
              <a:rPr lang="en-US" sz="1200" i="1" dirty="0">
                <a:latin typeface="Times New Roman" panose="02020603050405020304" pitchFamily="18" charset="0"/>
                <a:cs typeface="Times New Roman" panose="02020603050405020304" pitchFamily="18" charset="0"/>
              </a:rPr>
              <a:t>Students can:</a:t>
            </a:r>
            <a:endParaRPr lang="en-US" sz="1200" dirty="0">
              <a:latin typeface="Times New Roman" panose="02020603050405020304" pitchFamily="18" charset="0"/>
              <a:cs typeface="Times New Roman" panose="02020603050405020304" pitchFamily="18" charset="0"/>
            </a:endParaRPr>
          </a:p>
          <a:p>
            <a:pPr lvl="0"/>
            <a:r>
              <a:rPr lang="en-US" sz="1200" b="1" dirty="0">
                <a:latin typeface="Times New Roman" panose="02020603050405020304" pitchFamily="18" charset="0"/>
                <a:cs typeface="Times New Roman" panose="02020603050405020304" pitchFamily="18" charset="0"/>
              </a:rPr>
              <a:t>Evaluate the rise of new liberalism influence American domestic policy both in the area of civil rights and the limited welfare state</a:t>
            </a:r>
            <a:endParaRPr lang="en-US" sz="1200" dirty="0">
              <a:latin typeface="Times New Roman" panose="02020603050405020304" pitchFamily="18" charset="0"/>
              <a:cs typeface="Times New Roman" panose="02020603050405020304" pitchFamily="18" charset="0"/>
            </a:endParaRPr>
          </a:p>
          <a:p>
            <a:pPr lvl="0"/>
            <a:r>
              <a:rPr lang="en-US" sz="1200" b="1" dirty="0">
                <a:latin typeface="Times New Roman" panose="02020603050405020304" pitchFamily="18" charset="0"/>
                <a:cs typeface="Times New Roman" panose="02020603050405020304" pitchFamily="18" charset="0"/>
              </a:rPr>
              <a:t>Demonstrate how post WWII world transformed America socially, politically, and economically</a:t>
            </a:r>
            <a:endParaRPr lang="en-US" sz="1200" dirty="0">
              <a:latin typeface="Times New Roman" panose="02020603050405020304" pitchFamily="18" charset="0"/>
              <a:cs typeface="Times New Roman" panose="02020603050405020304" pitchFamily="18" charset="0"/>
            </a:endParaRP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800" dirty="0">
                <a:latin typeface="Times New Roman" panose="02020603050405020304" pitchFamily="18" charset="0"/>
                <a:cs typeface="Times New Roman" panose="02020603050405020304" pitchFamily="18" charset="0"/>
              </a:rPr>
              <a:t>Agenda:</a:t>
            </a:r>
          </a:p>
          <a:p>
            <a:r>
              <a:rPr lang="en-US" sz="1800" dirty="0">
                <a:latin typeface="Times New Roman" panose="02020603050405020304" pitchFamily="18" charset="0"/>
                <a:cs typeface="Times New Roman" panose="02020603050405020304" pitchFamily="18" charset="0"/>
              </a:rPr>
              <a:t>Turning points in African American History</a:t>
            </a:r>
          </a:p>
          <a:p>
            <a:r>
              <a:rPr lang="en-US" sz="1800" dirty="0">
                <a:latin typeface="Times New Roman" panose="02020603050405020304" pitchFamily="18" charset="0"/>
                <a:cs typeface="Times New Roman" panose="02020603050405020304" pitchFamily="18" charset="0"/>
              </a:rPr>
              <a:t>Why now?</a:t>
            </a: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800" dirty="0">
                <a:latin typeface="Times New Roman" panose="02020603050405020304" pitchFamily="18" charset="0"/>
                <a:cs typeface="Times New Roman" panose="02020603050405020304" pitchFamily="18" charset="0"/>
              </a:rPr>
              <a:t>Homework </a:t>
            </a:r>
          </a:p>
          <a:p>
            <a:pPr lvl="0"/>
            <a:r>
              <a:rPr lang="en-US" sz="1800" dirty="0">
                <a:latin typeface="Times New Roman" panose="02020603050405020304" pitchFamily="18" charset="0"/>
                <a:cs typeface="Times New Roman" panose="02020603050405020304" pitchFamily="18" charset="0"/>
              </a:rPr>
              <a:t>Vietnam Cold War Confrontation - </a:t>
            </a:r>
            <a:r>
              <a:rPr lang="en-US" sz="1800" b="1" dirty="0">
                <a:latin typeface="Times New Roman" panose="02020603050405020304" pitchFamily="18" charset="0"/>
                <a:cs typeface="Times New Roman" panose="02020603050405020304" pitchFamily="18" charset="0"/>
              </a:rPr>
              <a:t>912-916, 928-932, 940-942, 946-947, &amp; 952-953 – Vietnam, A Cold War Nightmare due April 19:</a:t>
            </a:r>
            <a:r>
              <a:rPr lang="en-US" sz="1800" dirty="0">
                <a:latin typeface="Times New Roman" panose="02020603050405020304" pitchFamily="18" charset="0"/>
                <a:cs typeface="Times New Roman" panose="02020603050405020304" pitchFamily="18" charset="0"/>
              </a:rPr>
              <a:t> Re-evaluating Cold War containment</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97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lstStyle/>
          <a:p>
            <a:r>
              <a:rPr lang="en-US" dirty="0"/>
              <a:t>1960s Cold War</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1961 – </a:t>
            </a:r>
            <a:r>
              <a:rPr lang="en-US" sz="2400" b="1" dirty="0">
                <a:solidFill>
                  <a:srgbClr val="FF0000"/>
                </a:solidFill>
                <a:latin typeface="Times New Roman" panose="02020603050405020304" pitchFamily="18" charset="0"/>
                <a:cs typeface="Times New Roman" panose="02020603050405020304" pitchFamily="18" charset="0"/>
              </a:rPr>
              <a:t>Berlin Wall </a:t>
            </a:r>
          </a:p>
          <a:p>
            <a:r>
              <a:rPr lang="en-US" sz="2400" dirty="0">
                <a:latin typeface="Times New Roman" panose="02020603050405020304" pitchFamily="18" charset="0"/>
                <a:cs typeface="Times New Roman" panose="02020603050405020304" pitchFamily="18" charset="0"/>
              </a:rPr>
              <a:t>Latin America</a:t>
            </a:r>
          </a:p>
          <a:p>
            <a:pPr lvl="1"/>
            <a:r>
              <a:rPr lang="en-US" sz="2000" b="1" dirty="0">
                <a:solidFill>
                  <a:srgbClr val="FF0000"/>
                </a:solidFill>
                <a:latin typeface="Times New Roman" panose="02020603050405020304" pitchFamily="18" charset="0"/>
                <a:cs typeface="Times New Roman" panose="02020603050405020304" pitchFamily="18" charset="0"/>
              </a:rPr>
              <a:t>Alliance for Progress </a:t>
            </a:r>
            <a:r>
              <a:rPr lang="en-US" sz="2000" dirty="0">
                <a:latin typeface="Times New Roman" panose="02020603050405020304" pitchFamily="18" charset="0"/>
                <a:cs typeface="Times New Roman" panose="02020603050405020304" pitchFamily="18" charset="0"/>
              </a:rPr>
              <a:t>(Marshall Plan)</a:t>
            </a:r>
          </a:p>
          <a:p>
            <a:pPr lvl="1"/>
            <a:r>
              <a:rPr lang="en-US" sz="2000" b="1" dirty="0">
                <a:solidFill>
                  <a:srgbClr val="FF0000"/>
                </a:solidFill>
                <a:latin typeface="Times New Roman" panose="02020603050405020304" pitchFamily="18" charset="0"/>
                <a:cs typeface="Times New Roman" panose="02020603050405020304" pitchFamily="18" charset="0"/>
              </a:rPr>
              <a:t>Bay Pigs Invasion </a:t>
            </a:r>
            <a:r>
              <a:rPr lang="en-US" sz="2000" dirty="0">
                <a:latin typeface="Times New Roman" panose="02020603050405020304" pitchFamily="18" charset="0"/>
                <a:cs typeface="Times New Roman" panose="02020603050405020304" pitchFamily="18" charset="0"/>
              </a:rPr>
              <a:t>(Cuba) 1961</a:t>
            </a:r>
          </a:p>
          <a:p>
            <a:pPr lvl="1"/>
            <a:r>
              <a:rPr lang="en-US" sz="2000" b="1" dirty="0">
                <a:solidFill>
                  <a:srgbClr val="FF0000"/>
                </a:solidFill>
                <a:latin typeface="Times New Roman" panose="02020603050405020304" pitchFamily="18" charset="0"/>
                <a:cs typeface="Times New Roman" panose="02020603050405020304" pitchFamily="18" charset="0"/>
              </a:rPr>
              <a:t>Cuban Missile Crisis 1962</a:t>
            </a:r>
          </a:p>
          <a:p>
            <a:pPr lvl="2"/>
            <a:r>
              <a:rPr lang="en-US" sz="1600" dirty="0">
                <a:latin typeface="Times New Roman" panose="02020603050405020304" pitchFamily="18" charset="0"/>
                <a:cs typeface="Times New Roman" panose="02020603050405020304" pitchFamily="18" charset="0"/>
              </a:rPr>
              <a:t>USSR promises no nuclear missiles in Cuba</a:t>
            </a:r>
          </a:p>
          <a:p>
            <a:pPr lvl="2"/>
            <a:r>
              <a:rPr lang="en-US" sz="1600" dirty="0">
                <a:latin typeface="Times New Roman" panose="02020603050405020304" pitchFamily="18" charset="0"/>
                <a:cs typeface="Times New Roman" panose="02020603050405020304" pitchFamily="18" charset="0"/>
              </a:rPr>
              <a:t>US promises never to attack Castro again</a:t>
            </a:r>
          </a:p>
          <a:p>
            <a:pPr lvl="2"/>
            <a:r>
              <a:rPr lang="en-US" sz="1600" dirty="0">
                <a:latin typeface="Times New Roman" panose="02020603050405020304" pitchFamily="18" charset="0"/>
                <a:cs typeface="Times New Roman" panose="02020603050405020304" pitchFamily="18" charset="0"/>
              </a:rPr>
              <a:t>US removes nuclear missiles from Turkey</a:t>
            </a:r>
          </a:p>
          <a:p>
            <a:r>
              <a:rPr lang="en-US" sz="2400" dirty="0">
                <a:latin typeface="Times New Roman" panose="02020603050405020304" pitchFamily="18" charset="0"/>
                <a:cs typeface="Times New Roman" panose="02020603050405020304" pitchFamily="18" charset="0"/>
              </a:rPr>
              <a:t>US – USSR relations</a:t>
            </a:r>
          </a:p>
          <a:p>
            <a:pPr lvl="1"/>
            <a:r>
              <a:rPr lang="en-US" sz="2000" dirty="0">
                <a:latin typeface="Times New Roman" panose="02020603050405020304" pitchFamily="18" charset="0"/>
                <a:cs typeface="Times New Roman" panose="02020603050405020304" pitchFamily="18" charset="0"/>
              </a:rPr>
              <a:t>Khrushchev out of power</a:t>
            </a:r>
          </a:p>
          <a:p>
            <a:pPr lvl="1"/>
            <a:r>
              <a:rPr lang="en-US" sz="2000" b="1" dirty="0">
                <a:solidFill>
                  <a:srgbClr val="FF0000"/>
                </a:solidFill>
                <a:latin typeface="Times New Roman" panose="02020603050405020304" pitchFamily="18" charset="0"/>
                <a:cs typeface="Times New Roman" panose="02020603050405020304" pitchFamily="18" charset="0"/>
              </a:rPr>
              <a:t>Détente policy</a:t>
            </a:r>
            <a:r>
              <a:rPr lang="en-US" sz="2000" dirty="0">
                <a:latin typeface="Times New Roman" panose="02020603050405020304" pitchFamily="18" charset="0"/>
                <a:cs typeface="Times New Roman" panose="02020603050405020304" pitchFamily="18" charset="0"/>
              </a:rPr>
              <a:t> – USSR not the devil</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702158"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15000" y="2743200"/>
            <a:ext cx="3168758"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Brandenburg Gate – Berlin Wall</a:t>
            </a:r>
          </a:p>
        </p:txBody>
      </p:sp>
      <p:pic>
        <p:nvPicPr>
          <p:cNvPr id="7172" name="Picture 4" descr="http://mitchellarchives.com/wp-content/uploads/2008/10/cuban-missle-crisis-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00400"/>
            <a:ext cx="2602484" cy="329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2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normAutofit/>
          </a:bodyPr>
          <a:lstStyle/>
          <a:p>
            <a:r>
              <a:rPr lang="en-US" sz="3600" dirty="0"/>
              <a:t>Vietnam Conflict Beginnings</a:t>
            </a:r>
          </a:p>
        </p:txBody>
      </p:sp>
      <p:sp>
        <p:nvSpPr>
          <p:cNvPr id="3" name="Content Placeholder 2"/>
          <p:cNvSpPr>
            <a:spLocks noGrp="1"/>
          </p:cNvSpPr>
          <p:nvPr>
            <p:ph idx="1"/>
          </p:nvPr>
        </p:nvSpPr>
        <p:spPr>
          <a:xfrm>
            <a:off x="457200" y="1600200"/>
            <a:ext cx="8229600" cy="4930409"/>
          </a:xfrm>
        </p:spPr>
        <p:txBody>
          <a:bodyPr>
            <a:normAutofit/>
          </a:bodyPr>
          <a:lstStyle/>
          <a:p>
            <a:r>
              <a:rPr lang="en-US" sz="2000" dirty="0">
                <a:latin typeface="Times New Roman" panose="02020603050405020304" pitchFamily="18" charset="0"/>
                <a:cs typeface="Times New Roman" panose="02020603050405020304" pitchFamily="18" charset="0"/>
              </a:rPr>
              <a:t>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Indo-China War (Ho Chi Minh v. France)</a:t>
            </a:r>
          </a:p>
          <a:p>
            <a:pPr lvl="1"/>
            <a:r>
              <a:rPr lang="en-US" sz="1800" dirty="0">
                <a:latin typeface="Times New Roman" panose="02020603050405020304" pitchFamily="18" charset="0"/>
                <a:cs typeface="Times New Roman" panose="02020603050405020304" pitchFamily="18" charset="0"/>
              </a:rPr>
              <a:t>Eisenhower send military aid </a:t>
            </a:r>
          </a:p>
          <a:p>
            <a:pPr lvl="1"/>
            <a:r>
              <a:rPr lang="en-US" sz="1800" dirty="0" err="1">
                <a:latin typeface="Times New Roman" panose="02020603050405020304" pitchFamily="18" charset="0"/>
                <a:cs typeface="Times New Roman" panose="02020603050405020304" pitchFamily="18" charset="0"/>
              </a:rPr>
              <a:t>Dien</a:t>
            </a:r>
            <a:r>
              <a:rPr lang="en-US" sz="1800" dirty="0">
                <a:latin typeface="Times New Roman" panose="02020603050405020304" pitchFamily="18" charset="0"/>
                <a:cs typeface="Times New Roman" panose="02020603050405020304" pitchFamily="18" charset="0"/>
              </a:rPr>
              <a:t> Bien </a:t>
            </a:r>
            <a:r>
              <a:rPr lang="en-US" sz="1800" dirty="0" err="1">
                <a:latin typeface="Times New Roman" panose="02020603050405020304" pitchFamily="18" charset="0"/>
                <a:cs typeface="Times New Roman" panose="02020603050405020304" pitchFamily="18" charset="0"/>
              </a:rPr>
              <a:t>Phu</a:t>
            </a:r>
            <a:r>
              <a:rPr lang="en-US" sz="1800" dirty="0">
                <a:latin typeface="Times New Roman" panose="02020603050405020304" pitchFamily="18" charset="0"/>
                <a:cs typeface="Times New Roman" panose="02020603050405020304" pitchFamily="18" charset="0"/>
              </a:rPr>
              <a:t> 1954</a:t>
            </a:r>
          </a:p>
          <a:p>
            <a:pPr lvl="1"/>
            <a:r>
              <a:rPr lang="en-US" sz="1800" b="1" dirty="0">
                <a:solidFill>
                  <a:srgbClr val="002060"/>
                </a:solidFill>
                <a:latin typeface="Times New Roman" panose="02020603050405020304" pitchFamily="18" charset="0"/>
                <a:cs typeface="Times New Roman" panose="02020603050405020304" pitchFamily="18" charset="0"/>
              </a:rPr>
              <a:t>Geneva Peace Accord 1954 </a:t>
            </a:r>
            <a:r>
              <a:rPr lang="en-US" sz="1800" dirty="0">
                <a:latin typeface="Times New Roman" panose="02020603050405020304" pitchFamily="18" charset="0"/>
                <a:cs typeface="Times New Roman" panose="02020603050405020304" pitchFamily="18" charset="0"/>
              </a:rPr>
              <a:t>– Vietnam divided at the 17</a:t>
            </a:r>
            <a:r>
              <a:rPr lang="en-US" sz="1800" baseline="30000"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 parallel</a:t>
            </a:r>
          </a:p>
          <a:p>
            <a:r>
              <a:rPr lang="en-US" sz="2000" dirty="0">
                <a:latin typeface="Times New Roman" panose="02020603050405020304" pitchFamily="18" charset="0"/>
                <a:cs typeface="Times New Roman" panose="02020603050405020304" pitchFamily="18" charset="0"/>
              </a:rPr>
              <a:t>US involvement escalates </a:t>
            </a:r>
          </a:p>
          <a:p>
            <a:pPr lvl="1"/>
            <a:r>
              <a:rPr lang="en-US" sz="1800" b="1" i="1" dirty="0">
                <a:solidFill>
                  <a:schemeClr val="accent1">
                    <a:lumMod val="60000"/>
                    <a:lumOff val="40000"/>
                  </a:schemeClr>
                </a:solidFill>
                <a:latin typeface="Times New Roman" panose="02020603050405020304" pitchFamily="18" charset="0"/>
                <a:cs typeface="Times New Roman" panose="02020603050405020304" pitchFamily="18" charset="0"/>
              </a:rPr>
              <a:t>President Diem</a:t>
            </a:r>
            <a:r>
              <a:rPr lang="en-US" sz="1600" dirty="0">
                <a:latin typeface="Times New Roman" panose="02020603050405020304" pitchFamily="18" charset="0"/>
                <a:cs typeface="Times New Roman" panose="02020603050405020304" pitchFamily="18" charset="0"/>
              </a:rPr>
              <a:t> – S. Vietnam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284" y="3020961"/>
            <a:ext cx="4762500" cy="31146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descr="http://o.quizlet.com/1wnFeD5b-5lxBXFLdmDyJQ_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33800"/>
            <a:ext cx="2590800" cy="295521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5919"/>
            <a:ext cx="1819275" cy="212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34200" y="2438400"/>
            <a:ext cx="1819275" cy="369332"/>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Ho Chi Minh</a:t>
            </a:r>
          </a:p>
        </p:txBody>
      </p:sp>
      <p:sp>
        <p:nvSpPr>
          <p:cNvPr id="8" name="TextBox 7"/>
          <p:cNvSpPr txBox="1"/>
          <p:nvPr/>
        </p:nvSpPr>
        <p:spPr>
          <a:xfrm>
            <a:off x="4572000" y="6319684"/>
            <a:ext cx="4181475" cy="369332"/>
          </a:xfrm>
          <a:prstGeom prst="rect">
            <a:avLst/>
          </a:prstGeom>
          <a:noFill/>
        </p:spPr>
        <p:txBody>
          <a:bodyPr wrap="square" rtlCol="0">
            <a:spAutoFit/>
          </a:bodyPr>
          <a:lstStyle/>
          <a:p>
            <a:pPr algn="ctr"/>
            <a:r>
              <a:rPr lang="en-US" b="1" dirty="0" err="1">
                <a:solidFill>
                  <a:srgbClr val="FF0000"/>
                </a:solidFill>
                <a:latin typeface="Times New Roman" pitchFamily="18" charset="0"/>
                <a:cs typeface="Times New Roman" pitchFamily="18" charset="0"/>
              </a:rPr>
              <a:t>Dien</a:t>
            </a:r>
            <a:r>
              <a:rPr lang="en-US" b="1" dirty="0">
                <a:solidFill>
                  <a:srgbClr val="FF0000"/>
                </a:solidFill>
                <a:latin typeface="Times New Roman" pitchFamily="18" charset="0"/>
                <a:cs typeface="Times New Roman" pitchFamily="18" charset="0"/>
              </a:rPr>
              <a:t> Bien </a:t>
            </a:r>
            <a:r>
              <a:rPr lang="en-US" b="1" dirty="0" err="1">
                <a:solidFill>
                  <a:srgbClr val="FF0000"/>
                </a:solidFill>
                <a:latin typeface="Times New Roman" pitchFamily="18" charset="0"/>
                <a:cs typeface="Times New Roman" pitchFamily="18" charset="0"/>
              </a:rPr>
              <a:t>Phu</a:t>
            </a:r>
            <a:r>
              <a:rPr lang="en-US" b="1" dirty="0">
                <a:solidFill>
                  <a:srgbClr val="FF0000"/>
                </a:solidFill>
                <a:latin typeface="Times New Roman" pitchFamily="18" charset="0"/>
                <a:cs typeface="Times New Roman" pitchFamily="18" charset="0"/>
              </a:rPr>
              <a:t> – “Hell in a </a:t>
            </a:r>
            <a:r>
              <a:rPr lang="en-US" b="1">
                <a:solidFill>
                  <a:srgbClr val="FF0000"/>
                </a:solidFill>
                <a:latin typeface="Times New Roman" pitchFamily="18" charset="0"/>
                <a:cs typeface="Times New Roman" pitchFamily="18" charset="0"/>
              </a:rPr>
              <a:t>Small Space” </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594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Indo-China War</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President Diem violates the Geneva Accords 1956 (Rise of the </a:t>
            </a:r>
            <a:r>
              <a:rPr lang="en-US" sz="2000" b="1" i="1" u="sng" dirty="0">
                <a:solidFill>
                  <a:schemeClr val="tx1">
                    <a:lumMod val="95000"/>
                    <a:lumOff val="5000"/>
                  </a:schemeClr>
                </a:solidFill>
                <a:latin typeface="Times New Roman" panose="02020603050405020304" pitchFamily="18" charset="0"/>
                <a:cs typeface="Times New Roman" panose="02020603050405020304" pitchFamily="18" charset="0"/>
              </a:rPr>
              <a:t>Viet Cong</a:t>
            </a:r>
            <a:r>
              <a:rPr lang="en-US" sz="2000" dirty="0">
                <a:latin typeface="Times New Roman" panose="02020603050405020304" pitchFamily="18" charset="0"/>
                <a:cs typeface="Times New Roman" panose="02020603050405020304" pitchFamily="18" charset="0"/>
              </a:rPr>
              <a:t>)</a:t>
            </a:r>
          </a:p>
          <a:p>
            <a:pPr lvl="1"/>
            <a:r>
              <a:rPr lang="en-US" sz="1800" dirty="0">
                <a:latin typeface="Times New Roman" panose="02020603050405020304" pitchFamily="18" charset="0"/>
                <a:cs typeface="Times New Roman" panose="02020603050405020304" pitchFamily="18" charset="0"/>
              </a:rPr>
              <a:t>Kennedy’s 	     </a:t>
            </a:r>
            <a:r>
              <a:rPr lang="en-US" sz="1800" dirty="0">
                <a:solidFill>
                  <a:srgbClr val="002060"/>
                </a:solidFill>
                <a:latin typeface="Times New Roman" panose="02020603050405020304" pitchFamily="18" charset="0"/>
                <a:cs typeface="Times New Roman" panose="02020603050405020304" pitchFamily="18" charset="0"/>
              </a:rPr>
              <a:t>Flexible Response (Green Berets)</a:t>
            </a:r>
          </a:p>
          <a:p>
            <a:r>
              <a:rPr lang="en-US" sz="2000" i="1" dirty="0">
                <a:solidFill>
                  <a:srgbClr val="C00000"/>
                </a:solidFill>
                <a:latin typeface="Times New Roman" panose="02020603050405020304" pitchFamily="18" charset="0"/>
                <a:cs typeface="Times New Roman" panose="02020603050405020304" pitchFamily="18" charset="0"/>
              </a:rPr>
              <a:t>Gulf of Tonkin Incident 1964 (USS Maddox Incident)</a:t>
            </a:r>
          </a:p>
          <a:p>
            <a:pPr lvl="1"/>
            <a:r>
              <a:rPr lang="en-US" sz="1800" b="1" dirty="0">
                <a:solidFill>
                  <a:srgbClr val="FF0000"/>
                </a:solidFill>
                <a:latin typeface="Times New Roman" panose="02020603050405020304" pitchFamily="18" charset="0"/>
                <a:cs typeface="Times New Roman" panose="02020603050405020304" pitchFamily="18" charset="0"/>
              </a:rPr>
              <a:t>Gulf of Tonkin Resolution</a:t>
            </a:r>
          </a:p>
          <a:p>
            <a:pPr lvl="1">
              <a:spcBef>
                <a:spcPts val="0"/>
              </a:spcBef>
            </a:pPr>
            <a:r>
              <a:rPr lang="en-US" sz="1800" dirty="0">
                <a:latin typeface="Times New Roman" panose="02020603050405020304" pitchFamily="18" charset="0"/>
                <a:cs typeface="Times New Roman" panose="02020603050405020304" pitchFamily="18" charset="0"/>
              </a:rPr>
              <a:t>2</a:t>
            </a:r>
            <a:r>
              <a:rPr lang="en-US" sz="1800" baseline="30000" dirty="0">
                <a:latin typeface="Times New Roman" panose="02020603050405020304" pitchFamily="18" charset="0"/>
                <a:cs typeface="Times New Roman" panose="02020603050405020304" pitchFamily="18" charset="0"/>
              </a:rPr>
              <a:t>nd</a:t>
            </a:r>
            <a:r>
              <a:rPr lang="en-US" sz="1800" dirty="0">
                <a:latin typeface="Times New Roman" panose="02020603050405020304" pitchFamily="18" charset="0"/>
                <a:cs typeface="Times New Roman" panose="02020603050405020304" pitchFamily="18" charset="0"/>
              </a:rPr>
              <a:t> undeclared war by United States</a:t>
            </a:r>
          </a:p>
          <a:p>
            <a:pPr lvl="1">
              <a:spcBef>
                <a:spcPts val="0"/>
              </a:spcBef>
            </a:pPr>
            <a:r>
              <a:rPr lang="en-US" sz="1800" b="1" dirty="0">
                <a:solidFill>
                  <a:srgbClr val="FF0000"/>
                </a:solidFill>
                <a:latin typeface="Times New Roman" panose="02020603050405020304" pitchFamily="18" charset="0"/>
                <a:cs typeface="Times New Roman" panose="02020603050405020304" pitchFamily="18" charset="0"/>
              </a:rPr>
              <a:t>Imperial presidency </a:t>
            </a:r>
            <a:r>
              <a:rPr lang="en-US" sz="1800" dirty="0">
                <a:latin typeface="Times New Roman" panose="02020603050405020304" pitchFamily="18" charset="0"/>
                <a:cs typeface="Times New Roman" panose="02020603050405020304" pitchFamily="18" charset="0"/>
              </a:rPr>
              <a:t>(use all means necessary to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defend </a:t>
            </a:r>
            <a:r>
              <a:rPr lang="en-US" sz="1800" b="1" dirty="0">
                <a:solidFill>
                  <a:srgbClr val="002060"/>
                </a:solidFill>
                <a:latin typeface="Times New Roman" panose="02020603050405020304" pitchFamily="18" charset="0"/>
                <a:cs typeface="Times New Roman" panose="02020603050405020304" pitchFamily="18" charset="0"/>
              </a:rPr>
              <a:t>Southeast Asia Collective Defense Treaty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86000"/>
            <a:ext cx="2485310" cy="22098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descr="http://media.gallup.com/GPTB/goverPubli/20031104b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5638800" cy="26193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a:off x="2286000" y="23622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86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1964</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Lyndon Johnson defeats Barry Goldwater (</a:t>
            </a:r>
            <a:r>
              <a:rPr lang="en-US" sz="2000" b="1" dirty="0">
                <a:solidFill>
                  <a:srgbClr val="7030A0"/>
                </a:solidFill>
                <a:latin typeface="Times New Roman" panose="02020603050405020304" pitchFamily="18" charset="0"/>
                <a:cs typeface="Times New Roman" panose="02020603050405020304" pitchFamily="18" charset="0"/>
              </a:rPr>
              <a:t>Conservative Revolution</a:t>
            </a:r>
            <a:r>
              <a:rPr lang="en-US" sz="2000" dirty="0">
                <a:latin typeface="Times New Roman" panose="02020603050405020304" pitchFamily="18" charset="0"/>
                <a:cs typeface="Times New Roman" panose="02020603050405020304" pitchFamily="18" charset="0"/>
              </a:rPr>
              <a:t>)     	attack against Johnson: expanding the welfare state, civil rights legislation, &amp; nuclear test ban</a:t>
            </a:r>
          </a:p>
        </p:txBody>
      </p:sp>
      <p:sp>
        <p:nvSpPr>
          <p:cNvPr id="4" name="Right Arrow 3"/>
          <p:cNvSpPr/>
          <p:nvPr/>
        </p:nvSpPr>
        <p:spPr>
          <a:xfrm>
            <a:off x="990600" y="22860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1964001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6629400" cy="3657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http://thegrio.files.wordpress.com/2012/02/daisy_ad.jpg?w=56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7308" y="2514601"/>
            <a:ext cx="1951892" cy="1676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15200" y="4267200"/>
            <a:ext cx="1524000" cy="523220"/>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Daisy political attack ad</a:t>
            </a:r>
          </a:p>
        </p:txBody>
      </p:sp>
    </p:spTree>
    <p:extLst>
      <p:ext uri="{BB962C8B-B14F-4D97-AF65-F5344CB8AC3E}">
        <p14:creationId xmlns:p14="http://schemas.microsoft.com/office/powerpoint/2010/main" val="199161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Society</a:t>
            </a:r>
          </a:p>
        </p:txBody>
      </p:sp>
      <p:sp>
        <p:nvSpPr>
          <p:cNvPr id="3" name="Content Placeholder 2"/>
          <p:cNvSpPr>
            <a:spLocks noGrp="1"/>
          </p:cNvSpPr>
          <p:nvPr>
            <p:ph idx="1"/>
          </p:nvPr>
        </p:nvSpPr>
        <p:spPr/>
        <p:txBody>
          <a:bodyPr>
            <a:normAutofit/>
          </a:bodyPr>
          <a:lstStyle/>
          <a:p>
            <a:r>
              <a:rPr lang="en-US" sz="2000" b="1" dirty="0">
                <a:solidFill>
                  <a:srgbClr val="FF0000"/>
                </a:solidFill>
                <a:latin typeface="Times New Roman" panose="02020603050405020304" pitchFamily="18" charset="0"/>
                <a:cs typeface="Times New Roman" panose="02020603050405020304" pitchFamily="18" charset="0"/>
              </a:rPr>
              <a:t>The Great Society </a:t>
            </a:r>
            <a:r>
              <a:rPr lang="en-US" sz="2000" dirty="0">
                <a:latin typeface="Times New Roman" panose="02020603050405020304" pitchFamily="18" charset="0"/>
                <a:cs typeface="Times New Roman" panose="02020603050405020304" pitchFamily="18" charset="0"/>
              </a:rPr>
              <a:t>(New Deal program) </a:t>
            </a:r>
          </a:p>
          <a:p>
            <a:r>
              <a:rPr lang="en-US" sz="2000" dirty="0">
                <a:latin typeface="Times New Roman" panose="02020603050405020304" pitchFamily="18" charset="0"/>
                <a:cs typeface="Times New Roman" panose="02020603050405020304" pitchFamily="18" charset="0"/>
              </a:rPr>
              <a:t>Programs (Expansion of the welfare state)</a:t>
            </a:r>
          </a:p>
          <a:p>
            <a:pPr lvl="1">
              <a:spcBef>
                <a:spcPts val="0"/>
              </a:spcBef>
            </a:pPr>
            <a:r>
              <a:rPr lang="en-US" sz="1800" b="1" dirty="0">
                <a:solidFill>
                  <a:srgbClr val="002060"/>
                </a:solidFill>
                <a:latin typeface="Times New Roman" panose="02020603050405020304" pitchFamily="18" charset="0"/>
                <a:cs typeface="Times New Roman" panose="02020603050405020304" pitchFamily="18" charset="0"/>
              </a:rPr>
              <a:t>War on poverty </a:t>
            </a:r>
            <a:r>
              <a:rPr lang="en-US" sz="1800" dirty="0">
                <a:latin typeface="Times New Roman" panose="02020603050405020304" pitchFamily="18" charset="0"/>
                <a:cs typeface="Times New Roman" panose="02020603050405020304" pitchFamily="18" charset="0"/>
              </a:rPr>
              <a:t>(Michael Harrington’s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“The Other America”)</a:t>
            </a:r>
          </a:p>
          <a:p>
            <a:pPr lvl="1">
              <a:spcBef>
                <a:spcPts val="0"/>
              </a:spcBef>
            </a:pPr>
            <a:r>
              <a:rPr lang="en-US" sz="1800" b="1" dirty="0">
                <a:solidFill>
                  <a:srgbClr val="002060"/>
                </a:solidFill>
                <a:latin typeface="Times New Roman" panose="02020603050405020304" pitchFamily="18" charset="0"/>
                <a:cs typeface="Times New Roman" panose="02020603050405020304" pitchFamily="18" charset="0"/>
              </a:rPr>
              <a:t>Medicare &amp; Medicaid insurance</a:t>
            </a:r>
          </a:p>
          <a:p>
            <a:pPr lvl="1">
              <a:spcBef>
                <a:spcPts val="0"/>
              </a:spcBef>
            </a:pPr>
            <a:r>
              <a:rPr lang="en-US" sz="1800" b="1" dirty="0">
                <a:solidFill>
                  <a:srgbClr val="002060"/>
                </a:solidFill>
                <a:latin typeface="Times New Roman" panose="02020603050405020304" pitchFamily="18" charset="0"/>
                <a:cs typeface="Times New Roman" panose="02020603050405020304" pitchFamily="18" charset="0"/>
              </a:rPr>
              <a:t>Immigration &amp; Nationality Act </a:t>
            </a:r>
          </a:p>
          <a:p>
            <a:pPr marL="457200" lvl="1" indent="0">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(no more quotas)</a:t>
            </a:r>
          </a:p>
          <a:p>
            <a:pPr lvl="1">
              <a:spcBef>
                <a:spcPts val="0"/>
              </a:spcBef>
            </a:pPr>
            <a:r>
              <a:rPr lang="en-US" sz="1800" b="1" dirty="0">
                <a:solidFill>
                  <a:srgbClr val="002060"/>
                </a:solidFill>
                <a:latin typeface="Times New Roman" panose="02020603050405020304" pitchFamily="18" charset="0"/>
                <a:cs typeface="Times New Roman" panose="02020603050405020304" pitchFamily="18" charset="0"/>
              </a:rPr>
              <a:t>Voting Rights Act of 1965</a:t>
            </a:r>
          </a:p>
          <a:p>
            <a:r>
              <a:rPr lang="en-US" sz="2000" dirty="0">
                <a:latin typeface="Times New Roman" panose="02020603050405020304" pitchFamily="18" charset="0"/>
                <a:cs typeface="Times New Roman" panose="02020603050405020304" pitchFamily="18" charset="0"/>
              </a:rPr>
              <a:t>Impact </a:t>
            </a:r>
          </a:p>
          <a:p>
            <a:pPr lvl="1">
              <a:spcBef>
                <a:spcPts val="0"/>
              </a:spcBef>
            </a:pPr>
            <a:r>
              <a:rPr lang="en-US" sz="1800" dirty="0">
                <a:latin typeface="Times New Roman" panose="02020603050405020304" pitchFamily="18" charset="0"/>
                <a:cs typeface="Times New Roman" panose="02020603050405020304" pitchFamily="18" charset="0"/>
              </a:rPr>
              <a:t>Infant mortality reduced</a:t>
            </a:r>
          </a:p>
          <a:p>
            <a:pPr lvl="1">
              <a:spcBef>
                <a:spcPts val="0"/>
              </a:spcBef>
            </a:pPr>
            <a:r>
              <a:rPr lang="en-US" sz="1800" dirty="0">
                <a:latin typeface="Times New Roman" panose="02020603050405020304" pitchFamily="18" charset="0"/>
                <a:cs typeface="Times New Roman" panose="02020603050405020304" pitchFamily="18" charset="0"/>
              </a:rPr>
              <a:t>Poverty reduced</a:t>
            </a:r>
          </a:p>
          <a:p>
            <a:pPr lvl="1">
              <a:spcBef>
                <a:spcPts val="0"/>
              </a:spcBef>
            </a:pPr>
            <a:r>
              <a:rPr lang="en-US" sz="1800" dirty="0">
                <a:latin typeface="Times New Roman" panose="02020603050405020304" pitchFamily="18" charset="0"/>
                <a:cs typeface="Times New Roman" panose="02020603050405020304" pitchFamily="18" charset="0"/>
              </a:rPr>
              <a:t>Head Start program</a:t>
            </a:r>
          </a:p>
          <a:p>
            <a:pPr lvl="1">
              <a:spcBef>
                <a:spcPts val="0"/>
              </a:spcBef>
            </a:pPr>
            <a:r>
              <a:rPr lang="en-US" sz="1800" dirty="0">
                <a:latin typeface="Times New Roman" panose="02020603050405020304" pitchFamily="18" charset="0"/>
                <a:cs typeface="Times New Roman" panose="02020603050405020304" pitchFamily="18" charset="0"/>
              </a:rPr>
              <a:t>Increase deficit spending</a:t>
            </a:r>
          </a:p>
          <a:p>
            <a:pPr lvl="1">
              <a:spcBef>
                <a:spcPts val="0"/>
              </a:spcBef>
            </a:pPr>
            <a:r>
              <a:rPr lang="en-US" sz="1800" dirty="0">
                <a:latin typeface="Times New Roman" panose="02020603050405020304" pitchFamily="18" charset="0"/>
                <a:cs typeface="Times New Roman" panose="02020603050405020304" pitchFamily="18" charset="0"/>
              </a:rPr>
              <a:t>Ultimate fails due war spending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114800"/>
            <a:ext cx="4235223"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
            <a:ext cx="3352800" cy="342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20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Americanization of Vietnam</a:t>
            </a:r>
          </a:p>
        </p:txBody>
      </p:sp>
      <p:sp>
        <p:nvSpPr>
          <p:cNvPr id="3" name="Content Placeholder 2"/>
          <p:cNvSpPr>
            <a:spLocks noGrp="1"/>
          </p:cNvSpPr>
          <p:nvPr>
            <p:ph idx="1"/>
          </p:nvPr>
        </p:nvSpPr>
        <p:spPr>
          <a:xfrm>
            <a:off x="457200" y="1371600"/>
            <a:ext cx="8229600" cy="4754563"/>
          </a:xfrm>
        </p:spPr>
        <p:txBody>
          <a:bodyPr>
            <a:normAutofit/>
          </a:bodyPr>
          <a:lstStyle/>
          <a:p>
            <a:r>
              <a:rPr lang="en-US" sz="2000" b="1" dirty="0">
                <a:solidFill>
                  <a:srgbClr val="FF0000"/>
                </a:solidFill>
                <a:latin typeface="Times New Roman" panose="02020603050405020304" pitchFamily="18" charset="0"/>
                <a:cs typeface="Times New Roman" panose="02020603050405020304" pitchFamily="18" charset="0"/>
              </a:rPr>
              <a:t>Domino Theory </a:t>
            </a:r>
            <a:r>
              <a:rPr lang="en-US" sz="2000" dirty="0">
                <a:latin typeface="Times New Roman" panose="02020603050405020304" pitchFamily="18" charset="0"/>
                <a:cs typeface="Times New Roman" panose="02020603050405020304" pitchFamily="18" charset="0"/>
              </a:rPr>
              <a:t>	If South Vietnam falls then Southeast Asia would fall to Communist (1964)</a:t>
            </a:r>
          </a:p>
          <a:p>
            <a:r>
              <a:rPr lang="en-US" sz="2000" dirty="0">
                <a:latin typeface="Times New Roman" panose="02020603050405020304" pitchFamily="18" charset="0"/>
                <a:cs typeface="Times New Roman" panose="02020603050405020304" pitchFamily="18" charset="0"/>
              </a:rPr>
              <a:t>U.S. escalation of the Vietnam Conflict</a:t>
            </a:r>
          </a:p>
          <a:p>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38400"/>
            <a:ext cx="62769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667000" y="160020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00" y="6410325"/>
            <a:ext cx="441960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Americanization of the Vietnam Conflict</a:t>
            </a:r>
          </a:p>
        </p:txBody>
      </p:sp>
    </p:spTree>
    <p:extLst>
      <p:ext uri="{BB962C8B-B14F-4D97-AF65-F5344CB8AC3E}">
        <p14:creationId xmlns:p14="http://schemas.microsoft.com/office/powerpoint/2010/main" val="1637624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Escalating the War</a:t>
            </a:r>
          </a:p>
        </p:txBody>
      </p:sp>
      <p:sp>
        <p:nvSpPr>
          <p:cNvPr id="3" name="Content Placeholder 2"/>
          <p:cNvSpPr>
            <a:spLocks noGrp="1"/>
          </p:cNvSpPr>
          <p:nvPr>
            <p:ph idx="1"/>
          </p:nvPr>
        </p:nvSpPr>
        <p:spPr/>
        <p:txBody>
          <a:bodyPr>
            <a:normAutofit/>
          </a:bodyPr>
          <a:lstStyle/>
          <a:p>
            <a:r>
              <a:rPr lang="en-US" sz="2000" b="1" dirty="0">
                <a:solidFill>
                  <a:srgbClr val="002060"/>
                </a:solidFill>
                <a:latin typeface="Times New Roman" panose="02020603050405020304" pitchFamily="18" charset="0"/>
                <a:cs typeface="Times New Roman" panose="02020603050405020304" pitchFamily="18" charset="0"/>
              </a:rPr>
              <a:t>Operation Rolling Thunder</a:t>
            </a:r>
            <a:r>
              <a:rPr lang="en-US" sz="2000" dirty="0">
                <a:latin typeface="Times New Roman" panose="02020603050405020304" pitchFamily="18" charset="0"/>
                <a:cs typeface="Times New Roman" panose="02020603050405020304" pitchFamily="18" charset="0"/>
              </a:rPr>
              <a:t>: Bombing of N. Vietnam 1965-1968</a:t>
            </a:r>
          </a:p>
          <a:p>
            <a:r>
              <a:rPr lang="en-US" sz="2000" dirty="0">
                <a:latin typeface="Times New Roman" panose="02020603050405020304" pitchFamily="18" charset="0"/>
                <a:cs typeface="Times New Roman" panose="02020603050405020304" pitchFamily="18" charset="0"/>
              </a:rPr>
              <a:t>Impact</a:t>
            </a:r>
          </a:p>
          <a:p>
            <a:pPr lvl="1">
              <a:spcBef>
                <a:spcPts val="0"/>
              </a:spcBef>
            </a:pPr>
            <a:r>
              <a:rPr lang="en-US" sz="1800" dirty="0">
                <a:latin typeface="Times New Roman" panose="02020603050405020304" pitchFamily="18" charset="0"/>
                <a:cs typeface="Times New Roman" panose="02020603050405020304" pitchFamily="18" charset="0"/>
              </a:rPr>
              <a:t>Expanded Viet Cong attacks</a:t>
            </a:r>
          </a:p>
          <a:p>
            <a:pPr lvl="1">
              <a:spcBef>
                <a:spcPts val="0"/>
              </a:spcBef>
            </a:pPr>
            <a:r>
              <a:rPr lang="en-US" sz="1800" dirty="0">
                <a:latin typeface="Times New Roman" panose="02020603050405020304" pitchFamily="18" charset="0"/>
                <a:cs typeface="Times New Roman" panose="02020603050405020304" pitchFamily="18" charset="0"/>
              </a:rPr>
              <a:t>Search &amp; destroy missions (</a:t>
            </a:r>
            <a:r>
              <a:rPr lang="en-US" sz="1800" b="1" dirty="0">
                <a:solidFill>
                  <a:srgbClr val="FF3300"/>
                </a:solidFill>
                <a:latin typeface="Times New Roman" panose="02020603050405020304" pitchFamily="18" charset="0"/>
                <a:cs typeface="Times New Roman" panose="02020603050405020304" pitchFamily="18" charset="0"/>
              </a:rPr>
              <a:t>Agent Orange</a:t>
            </a:r>
            <a:r>
              <a:rPr lang="en-US" sz="1800" dirty="0">
                <a:latin typeface="Times New Roman" panose="02020603050405020304" pitchFamily="18" charset="0"/>
                <a:cs typeface="Times New Roman" panose="02020603050405020304" pitchFamily="18" charset="0"/>
              </a:rPr>
              <a:t>)</a:t>
            </a:r>
          </a:p>
          <a:p>
            <a:pPr lvl="1">
              <a:spcBef>
                <a:spcPts val="0"/>
              </a:spcBef>
            </a:pPr>
            <a:r>
              <a:rPr lang="en-US" sz="1800" dirty="0">
                <a:latin typeface="Times New Roman" panose="02020603050405020304" pitchFamily="18" charset="0"/>
                <a:cs typeface="Times New Roman" panose="02020603050405020304" pitchFamily="18" charset="0"/>
              </a:rPr>
              <a:t>Growing Anti-war sentiment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(Vietnam – </a:t>
            </a:r>
            <a:r>
              <a:rPr lang="en-US" sz="1800" b="1" i="1" dirty="0">
                <a:solidFill>
                  <a:srgbClr val="FF0000"/>
                </a:solidFill>
                <a:latin typeface="Times New Roman" panose="02020603050405020304" pitchFamily="18" charset="0"/>
                <a:cs typeface="Times New Roman" panose="02020603050405020304" pitchFamily="18" charset="0"/>
              </a:rPr>
              <a:t>America’s 1</a:t>
            </a:r>
            <a:r>
              <a:rPr lang="en-US" sz="1800" b="1" i="1" baseline="30000" dirty="0">
                <a:solidFill>
                  <a:srgbClr val="FF0000"/>
                </a:solidFill>
                <a:latin typeface="Times New Roman" panose="02020603050405020304" pitchFamily="18" charset="0"/>
                <a:cs typeface="Times New Roman" panose="02020603050405020304" pitchFamily="18" charset="0"/>
              </a:rPr>
              <a:t>st</a:t>
            </a:r>
            <a:r>
              <a:rPr lang="en-US" sz="1800" b="1" i="1" dirty="0">
                <a:solidFill>
                  <a:srgbClr val="FF0000"/>
                </a:solidFill>
                <a:latin typeface="Times New Roman" panose="02020603050405020304" pitchFamily="18" charset="0"/>
                <a:cs typeface="Times New Roman" panose="02020603050405020304" pitchFamily="18" charset="0"/>
              </a:rPr>
              <a:t> TV War</a:t>
            </a:r>
            <a:r>
              <a:rPr lang="en-US" sz="1800" dirty="0">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26218"/>
            <a:ext cx="2895600" cy="232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richardneville.com.au/Satire/Satire%20200307/21.jpg"/>
          <p:cNvPicPr>
            <a:picLocks noChangeAspect="1" noChangeArrowheads="1"/>
          </p:cNvPicPr>
          <p:nvPr/>
        </p:nvPicPr>
        <p:blipFill>
          <a:blip r:embed="rId3" cstate="print"/>
          <a:srcRect/>
          <a:stretch>
            <a:fillRect/>
          </a:stretch>
        </p:blipFill>
        <p:spPr bwMode="auto">
          <a:xfrm>
            <a:off x="6019800" y="2209800"/>
            <a:ext cx="2552700" cy="1295400"/>
          </a:xfrm>
          <a:prstGeom prst="rect">
            <a:avLst/>
          </a:prstGeom>
          <a:noFill/>
        </p:spPr>
      </p:pic>
      <p:pic>
        <p:nvPicPr>
          <p:cNvPr id="6" name="Picture 2" descr="https://namvietnews.files.wordpress.com/2012/10/vietnam012-sjpg_950_2000_0_75_0_50_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999548"/>
            <a:ext cx="268735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ffrd.org/Voices/agent-orange-cropdusting.jpg"/>
          <p:cNvPicPr>
            <a:picLocks noChangeAspect="1" noChangeArrowheads="1"/>
          </p:cNvPicPr>
          <p:nvPr/>
        </p:nvPicPr>
        <p:blipFill>
          <a:blip r:embed="rId5" cstate="print"/>
          <a:srcRect/>
          <a:stretch>
            <a:fillRect/>
          </a:stretch>
        </p:blipFill>
        <p:spPr bwMode="auto">
          <a:xfrm>
            <a:off x="3829526" y="3752850"/>
            <a:ext cx="2171224" cy="2114550"/>
          </a:xfrm>
          <a:prstGeom prst="rect">
            <a:avLst/>
          </a:prstGeom>
          <a:noFill/>
        </p:spPr>
      </p:pic>
      <p:sp>
        <p:nvSpPr>
          <p:cNvPr id="4" name="TextBox 3"/>
          <p:cNvSpPr txBox="1"/>
          <p:nvPr/>
        </p:nvSpPr>
        <p:spPr>
          <a:xfrm>
            <a:off x="762000" y="6461760"/>
            <a:ext cx="2590800" cy="307777"/>
          </a:xfrm>
          <a:prstGeom prst="rect">
            <a:avLst/>
          </a:prstGeom>
          <a:noFill/>
        </p:spPr>
        <p:txBody>
          <a:bodyPr wrap="square" rtlCol="0">
            <a:spAutoFit/>
          </a:bodyPr>
          <a:lstStyle/>
          <a:p>
            <a:pPr algn="ctr"/>
            <a:r>
              <a:rPr lang="en-US" sz="1400" b="1" dirty="0">
                <a:solidFill>
                  <a:srgbClr val="C00000"/>
                </a:solidFill>
                <a:latin typeface="Times New Roman" panose="02020603050405020304" pitchFamily="18" charset="0"/>
                <a:cs typeface="Times New Roman" panose="02020603050405020304" pitchFamily="18" charset="0"/>
              </a:rPr>
              <a:t>Search &amp; Destroy Missions</a:t>
            </a:r>
          </a:p>
        </p:txBody>
      </p:sp>
      <p:sp>
        <p:nvSpPr>
          <p:cNvPr id="9" name="TextBox 8"/>
          <p:cNvSpPr txBox="1"/>
          <p:nvPr/>
        </p:nvSpPr>
        <p:spPr>
          <a:xfrm>
            <a:off x="3962400" y="5980748"/>
            <a:ext cx="1828800" cy="307777"/>
          </a:xfrm>
          <a:prstGeom prst="rect">
            <a:avLst/>
          </a:prstGeom>
          <a:noFill/>
        </p:spPr>
        <p:txBody>
          <a:bodyPr wrap="square" rtlCol="0">
            <a:spAutoFit/>
          </a:bodyPr>
          <a:lstStyle/>
          <a:p>
            <a:pPr algn="ctr"/>
            <a:r>
              <a:rPr lang="en-US" sz="1400" b="1" dirty="0">
                <a:solidFill>
                  <a:srgbClr val="C00000"/>
                </a:solidFill>
                <a:latin typeface="Times New Roman" panose="02020603050405020304" pitchFamily="18" charset="0"/>
                <a:cs typeface="Times New Roman" panose="02020603050405020304" pitchFamily="18" charset="0"/>
              </a:rPr>
              <a:t>Agent Orange</a:t>
            </a:r>
          </a:p>
        </p:txBody>
      </p:sp>
      <p:sp>
        <p:nvSpPr>
          <p:cNvPr id="10" name="TextBox 9"/>
          <p:cNvSpPr txBox="1"/>
          <p:nvPr/>
        </p:nvSpPr>
        <p:spPr>
          <a:xfrm>
            <a:off x="6220477" y="6041589"/>
            <a:ext cx="2590800" cy="307777"/>
          </a:xfrm>
          <a:prstGeom prst="rect">
            <a:avLst/>
          </a:prstGeom>
          <a:noFill/>
        </p:spPr>
        <p:txBody>
          <a:bodyPr wrap="square" rtlCol="0">
            <a:spAutoFit/>
          </a:bodyPr>
          <a:lstStyle/>
          <a:p>
            <a:pPr algn="ctr"/>
            <a:r>
              <a:rPr lang="en-US" sz="1400" b="1" dirty="0">
                <a:solidFill>
                  <a:srgbClr val="C00000"/>
                </a:solidFill>
                <a:latin typeface="Times New Roman" panose="02020603050405020304" pitchFamily="18" charset="0"/>
                <a:cs typeface="Times New Roman" panose="02020603050405020304" pitchFamily="18" charset="0"/>
              </a:rPr>
              <a:t>Bombing of N. Vietnam</a:t>
            </a:r>
          </a:p>
        </p:txBody>
      </p:sp>
    </p:spTree>
    <p:extLst>
      <p:ext uri="{BB962C8B-B14F-4D97-AF65-F5344CB8AC3E}">
        <p14:creationId xmlns:p14="http://schemas.microsoft.com/office/powerpoint/2010/main" val="29151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Images from Vietnam TV War</a:t>
            </a:r>
          </a:p>
        </p:txBody>
      </p:sp>
      <p:pic>
        <p:nvPicPr>
          <p:cNvPr id="4" name="Picture 2" descr="http://2.bp.blogspot.com/_97mgCP4O7Uw/TQPT6XBl1BI/AAAAAAAACdk/boYEUX9AceE/s1600/Photos-That-Changed-the-World-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219200"/>
            <a:ext cx="4823758" cy="313981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http://ts2.mm.bing.net/th?id=JN.pGAz4AFdGHuNPnbXY%2fY%2fFQ&amp;pid=15.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219201"/>
            <a:ext cx="381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se3.mm.bing.net/th?id=OIP.Ma6e20a9e876753ea1280574ef2ad2a4bo0&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879844"/>
            <a:ext cx="38100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jpbr.com/casualt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38600"/>
            <a:ext cx="3581400" cy="25096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4388424"/>
            <a:ext cx="2819400" cy="307777"/>
          </a:xfrm>
          <a:prstGeom prst="rect">
            <a:avLst/>
          </a:prstGeom>
          <a:noFill/>
        </p:spPr>
        <p:txBody>
          <a:bodyPr wrap="square" rtlCol="0">
            <a:spAutoFit/>
          </a:bodyPr>
          <a:lstStyle/>
          <a:p>
            <a:pPr algn="ctr"/>
            <a:r>
              <a:rPr lang="en-US" sz="1400" b="1" dirty="0">
                <a:solidFill>
                  <a:srgbClr val="C00000"/>
                </a:solidFill>
                <a:latin typeface="Times New Roman" panose="02020603050405020304" pitchFamily="18" charset="0"/>
                <a:cs typeface="Times New Roman" panose="02020603050405020304" pitchFamily="18" charset="0"/>
              </a:rPr>
              <a:t>Buddhist Monk protest in Saigon</a:t>
            </a:r>
          </a:p>
        </p:txBody>
      </p:sp>
      <p:sp>
        <p:nvSpPr>
          <p:cNvPr id="10" name="TextBox 9"/>
          <p:cNvSpPr txBox="1"/>
          <p:nvPr/>
        </p:nvSpPr>
        <p:spPr>
          <a:xfrm>
            <a:off x="5410200" y="6467344"/>
            <a:ext cx="2819400" cy="307777"/>
          </a:xfrm>
          <a:prstGeom prst="rect">
            <a:avLst/>
          </a:prstGeom>
          <a:noFill/>
        </p:spPr>
        <p:txBody>
          <a:bodyPr wrap="square" rtlCol="0">
            <a:spAutoFit/>
          </a:bodyPr>
          <a:lstStyle/>
          <a:p>
            <a:pPr algn="ctr"/>
            <a:r>
              <a:rPr lang="en-US" sz="1400" b="1" dirty="0">
                <a:solidFill>
                  <a:srgbClr val="C00000"/>
                </a:solidFill>
                <a:latin typeface="Times New Roman" panose="02020603050405020304" pitchFamily="18" charset="0"/>
                <a:cs typeface="Times New Roman" panose="02020603050405020304" pitchFamily="18" charset="0"/>
              </a:rPr>
              <a:t>Death cards</a:t>
            </a:r>
          </a:p>
        </p:txBody>
      </p:sp>
    </p:spTree>
    <p:extLst>
      <p:ext uri="{BB962C8B-B14F-4D97-AF65-F5344CB8AC3E}">
        <p14:creationId xmlns:p14="http://schemas.microsoft.com/office/powerpoint/2010/main" val="331363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Toll Stats</a:t>
            </a:r>
          </a:p>
        </p:txBody>
      </p:sp>
      <p:sp>
        <p:nvSpPr>
          <p:cNvPr id="3" name="Content Placeholder 2"/>
          <p:cNvSpPr>
            <a:spLocks noGrp="1"/>
          </p:cNvSpPr>
          <p:nvPr>
            <p:ph idx="1"/>
          </p:nvPr>
        </p:nvSpPr>
        <p:spPr/>
        <p:txBody>
          <a:bodyPr/>
          <a:lstStyle/>
          <a:p>
            <a:endParaRPr lang="en-US"/>
          </a:p>
        </p:txBody>
      </p:sp>
      <p:pic>
        <p:nvPicPr>
          <p:cNvPr id="4098" name="Picture 2" descr="http://www.kimrichter.com/Blog/uploaded_images/entire_war-79445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34400"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27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lstStyle/>
          <a:p>
            <a:r>
              <a:rPr lang="en-US" dirty="0"/>
              <a:t>Tet Offensive</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General Westmoreland “The light at the end of the tunnel”</a:t>
            </a:r>
          </a:p>
          <a:p>
            <a:r>
              <a:rPr lang="en-US" sz="2000" b="1" dirty="0">
                <a:solidFill>
                  <a:srgbClr val="FF0000"/>
                </a:solidFill>
                <a:latin typeface="Times New Roman" panose="02020603050405020304" pitchFamily="18" charset="0"/>
                <a:cs typeface="Times New Roman" panose="02020603050405020304" pitchFamily="18" charset="0"/>
              </a:rPr>
              <a:t>Tet Offensive 1968 </a:t>
            </a:r>
            <a:r>
              <a:rPr lang="en-US" sz="2000" dirty="0">
                <a:latin typeface="Times New Roman" panose="02020603050405020304" pitchFamily="18" charset="0"/>
                <a:cs typeface="Times New Roman" panose="02020603050405020304" pitchFamily="18" charset="0"/>
              </a:rPr>
              <a:t>(an all out offensive by the NVA &amp; VC)</a:t>
            </a:r>
          </a:p>
          <a:p>
            <a:pPr lvl="1"/>
            <a:r>
              <a:rPr lang="en-US" sz="1800" dirty="0">
                <a:latin typeface="Times New Roman" panose="02020603050405020304" pitchFamily="18" charset="0"/>
                <a:cs typeface="Times New Roman" panose="02020603050405020304" pitchFamily="18" charset="0"/>
              </a:rPr>
              <a:t>Failed to achieve its objectives</a:t>
            </a:r>
            <a:r>
              <a:rPr lang="en-US" sz="1600" dirty="0">
                <a:latin typeface="Times New Roman" panose="02020603050405020304" pitchFamily="18" charset="0"/>
                <a:cs typeface="Times New Roman" panose="02020603050405020304" pitchFamily="18" charset="0"/>
              </a:rPr>
              <a:t> </a:t>
            </a:r>
          </a:p>
          <a:p>
            <a:pPr lvl="1"/>
            <a:r>
              <a:rPr lang="en-US" sz="1600" dirty="0">
                <a:latin typeface="Times New Roman" panose="02020603050405020304" pitchFamily="18" charset="0"/>
                <a:cs typeface="Times New Roman" panose="02020603050405020304" pitchFamily="18" charset="0"/>
              </a:rPr>
              <a:t>Turned American public opinion against the war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276600"/>
            <a:ext cx="2362200" cy="331774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24200"/>
            <a:ext cx="5486400" cy="347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77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a:t>
            </a:r>
          </a:p>
        </p:txBody>
      </p:sp>
      <p:sp>
        <p:nvSpPr>
          <p:cNvPr id="3" name="Content Placeholder 2"/>
          <p:cNvSpPr>
            <a:spLocks noGrp="1"/>
          </p:cNvSpPr>
          <p:nvPr>
            <p:ph idx="1"/>
          </p:nvPr>
        </p:nvSpPr>
        <p:spPr/>
        <p:txBody>
          <a:bodyPr/>
          <a:lstStyle/>
          <a:p>
            <a:r>
              <a:rPr lang="en-US" dirty="0"/>
              <a:t>How did new liberalism influence American domestic policy dealing with Civil Rights and social welfare?</a:t>
            </a:r>
          </a:p>
        </p:txBody>
      </p:sp>
    </p:spTree>
    <p:extLst>
      <p:ext uri="{BB962C8B-B14F-4D97-AF65-F5344CB8AC3E}">
        <p14:creationId xmlns:p14="http://schemas.microsoft.com/office/powerpoint/2010/main" val="3363340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1968</a:t>
            </a:r>
          </a:p>
        </p:txBody>
      </p:sp>
      <p:sp>
        <p:nvSpPr>
          <p:cNvPr id="3" name="Content Placeholder 2"/>
          <p:cNvSpPr>
            <a:spLocks noGrp="1"/>
          </p:cNvSpPr>
          <p:nvPr>
            <p:ph idx="1"/>
          </p:nvPr>
        </p:nvSpPr>
        <p:spPr/>
        <p:txBody>
          <a:bodyPr>
            <a:normAutofit/>
          </a:bodyPr>
          <a:lstStyle/>
          <a:p>
            <a:pPr marL="118872" indent="0">
              <a:buNone/>
            </a:pPr>
            <a:r>
              <a:rPr lang="en-US" sz="1400" b="1" dirty="0">
                <a:solidFill>
                  <a:srgbClr val="002060"/>
                </a:solidFill>
                <a:latin typeface="Times New Roman" panose="02020603050405020304" pitchFamily="18" charset="0"/>
                <a:cs typeface="Times New Roman" panose="02020603050405020304" pitchFamily="18" charset="0"/>
              </a:rPr>
              <a:t>“With America's sons in the fields far away, with America's future under challenge right here at home, with our hopes and the world's hopes for peace in the balance every day, I do not believe that I should devote an hour or a day of my time to any personal partisan causes or to any duties other than the awesome duties of this office--the Presidency of your country. . . .Accordingly, I shall not seek, and I will not accept, the nomination of my party for another term as your President” President Johnson 1968</a:t>
            </a:r>
            <a:endParaRPr lang="en-US" sz="1400" dirty="0">
              <a:solidFill>
                <a:srgbClr val="00206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150782"/>
            <a:ext cx="4876800" cy="339289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334000" y="3150782"/>
            <a:ext cx="3429000"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Nixon elected President of the US</a:t>
            </a:r>
          </a:p>
          <a:p>
            <a:r>
              <a:rPr lang="en-US" dirty="0">
                <a:latin typeface="Times New Roman" panose="02020603050405020304" pitchFamily="18" charset="0"/>
                <a:cs typeface="Times New Roman" panose="02020603050405020304" pitchFamily="18" charset="0"/>
              </a:rPr>
              <a:t>Factors: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Nixon promise “end the war with honor”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Bob Kennedy assassinated by </a:t>
            </a:r>
            <a:r>
              <a:rPr lang="en-US" dirty="0" err="1">
                <a:latin typeface="Times New Roman" panose="02020603050405020304" pitchFamily="18" charset="0"/>
                <a:cs typeface="Times New Roman" panose="02020603050405020304" pitchFamily="18" charset="0"/>
              </a:rPr>
              <a:t>Sirhan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Sirhan</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Humphrey’s block of McCarthy’s anti-war plank</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George Wallace’s pro war, pro segregation campaign</a:t>
            </a:r>
          </a:p>
        </p:txBody>
      </p:sp>
    </p:spTree>
    <p:extLst>
      <p:ext uri="{BB962C8B-B14F-4D97-AF65-F5344CB8AC3E}">
        <p14:creationId xmlns:p14="http://schemas.microsoft.com/office/powerpoint/2010/main" val="2332740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Cost of Vietnam &amp; the Great Society</a:t>
            </a:r>
          </a:p>
        </p:txBody>
      </p:sp>
      <p:sp>
        <p:nvSpPr>
          <p:cNvPr id="5" name="Text Placeholder 4"/>
          <p:cNvSpPr>
            <a:spLocks noGrp="1"/>
          </p:cNvSpPr>
          <p:nvPr>
            <p:ph type="body" idx="1"/>
          </p:nvPr>
        </p:nvSpPr>
        <p:spPr/>
        <p:txBody>
          <a:bodyPr/>
          <a:lstStyle/>
          <a:p>
            <a:r>
              <a:rPr lang="en-US" dirty="0"/>
              <a:t>US Debt</a:t>
            </a:r>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sz="quarter" idx="3"/>
          </p:nvPr>
        </p:nvSpPr>
        <p:spPr/>
        <p:txBody>
          <a:bodyPr/>
          <a:lstStyle/>
          <a:p>
            <a:r>
              <a:rPr lang="en-US" dirty="0"/>
              <a:t>US Tax Rate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39624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590800"/>
            <a:ext cx="4041775" cy="3429000"/>
          </a:xfrm>
        </p:spPr>
      </p:pic>
    </p:spTree>
    <p:extLst>
      <p:ext uri="{BB962C8B-B14F-4D97-AF65-F5344CB8AC3E}">
        <p14:creationId xmlns:p14="http://schemas.microsoft.com/office/powerpoint/2010/main" val="32599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5448"/>
            <a:ext cx="8229600" cy="835152"/>
          </a:xfrm>
        </p:spPr>
        <p:txBody>
          <a:bodyPr/>
          <a:lstStyle/>
          <a:p>
            <a:r>
              <a:rPr lang="en-US" dirty="0"/>
              <a:t>Ending the Vietnam Nightmare</a:t>
            </a:r>
          </a:p>
        </p:txBody>
      </p:sp>
      <p:sp>
        <p:nvSpPr>
          <p:cNvPr id="8" name="Content Placeholder 7"/>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Nixon’s policy: </a:t>
            </a:r>
            <a:r>
              <a:rPr lang="en-US" sz="2000" b="1" dirty="0">
                <a:solidFill>
                  <a:srgbClr val="FF0000"/>
                </a:solidFill>
                <a:latin typeface="Times New Roman" panose="02020603050405020304" pitchFamily="18" charset="0"/>
                <a:cs typeface="Times New Roman" panose="02020603050405020304" pitchFamily="18" charset="0"/>
              </a:rPr>
              <a:t>Vietnamization</a:t>
            </a:r>
            <a:r>
              <a:rPr lang="en-US" sz="2000" dirty="0">
                <a:latin typeface="Times New Roman" panose="02020603050405020304" pitchFamily="18" charset="0"/>
                <a:cs typeface="Times New Roman" panose="02020603050405020304" pitchFamily="18" charset="0"/>
              </a:rPr>
              <a:t> of the war (US soldiers withdrawn &amp; S. Vietnam fights the war with U.S. aid)</a:t>
            </a:r>
          </a:p>
          <a:p>
            <a:r>
              <a:rPr lang="en-US" sz="2000" dirty="0">
                <a:latin typeface="Times New Roman" panose="02020603050405020304" pitchFamily="18" charset="0"/>
                <a:cs typeface="Times New Roman" panose="02020603050405020304" pitchFamily="18" charset="0"/>
              </a:rPr>
              <a:t>Hawks v. Doves</a:t>
            </a:r>
          </a:p>
          <a:p>
            <a:pPr lvl="1"/>
            <a:r>
              <a:rPr lang="en-US" sz="1800" b="1" dirty="0">
                <a:solidFill>
                  <a:srgbClr val="FF0000"/>
                </a:solidFill>
                <a:latin typeface="Times New Roman" panose="02020603050405020304" pitchFamily="18" charset="0"/>
                <a:cs typeface="Times New Roman" panose="02020603050405020304" pitchFamily="18" charset="0"/>
              </a:rPr>
              <a:t>Hawks</a:t>
            </a:r>
            <a:r>
              <a:rPr lang="en-US" sz="1800" dirty="0">
                <a:latin typeface="Times New Roman" panose="02020603050405020304" pitchFamily="18" charset="0"/>
                <a:cs typeface="Times New Roman" panose="02020603050405020304" pitchFamily="18" charset="0"/>
              </a:rPr>
              <a:t> - Nixon’s appeals to the “silent majority” (pro-war &amp; stop shouting for change)</a:t>
            </a:r>
          </a:p>
          <a:p>
            <a:pPr lvl="1"/>
            <a:r>
              <a:rPr lang="en-US" sz="1800" b="1" dirty="0">
                <a:solidFill>
                  <a:srgbClr val="FF0000"/>
                </a:solidFill>
                <a:latin typeface="Times New Roman" panose="02020603050405020304" pitchFamily="18" charset="0"/>
                <a:cs typeface="Times New Roman" panose="02020603050405020304" pitchFamily="18" charset="0"/>
              </a:rPr>
              <a:t>Doves</a:t>
            </a:r>
            <a:r>
              <a:rPr lang="en-US" sz="1800" dirty="0">
                <a:latin typeface="Times New Roman" panose="02020603050405020304" pitchFamily="18" charset="0"/>
                <a:cs typeface="Times New Roman" panose="02020603050405020304" pitchFamily="18" charset="0"/>
              </a:rPr>
              <a:t> – antiwar advocates (soldiers included)</a:t>
            </a:r>
          </a:p>
          <a:p>
            <a:r>
              <a:rPr lang="en-US" sz="2000" b="1" dirty="0">
                <a:solidFill>
                  <a:srgbClr val="FF0000"/>
                </a:solidFill>
                <a:latin typeface="Times New Roman" panose="02020603050405020304" pitchFamily="18" charset="0"/>
                <a:cs typeface="Times New Roman" panose="02020603050405020304" pitchFamily="18" charset="0"/>
              </a:rPr>
              <a:t>Mai Lai Massacre 1968 </a:t>
            </a:r>
            <a:r>
              <a:rPr lang="en-US" sz="2000" dirty="0">
                <a:latin typeface="Times New Roman" panose="02020603050405020304" pitchFamily="18" charset="0"/>
                <a:cs typeface="Times New Roman" panose="02020603050405020304" pitchFamily="18" charset="0"/>
              </a:rPr>
              <a:t>(public 1970)</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38600"/>
            <a:ext cx="3276600" cy="21336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44" name="Picture 4" descr="http://i.ytimg.com/vi/tSKA_Ce4lBg/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038600"/>
            <a:ext cx="3886200" cy="2209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76300" y="6400800"/>
            <a:ext cx="2895600" cy="369332"/>
          </a:xfrm>
          <a:prstGeom prst="rect">
            <a:avLst/>
          </a:prstGeom>
          <a:noFill/>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Search &amp; Destroy Mission</a:t>
            </a:r>
          </a:p>
        </p:txBody>
      </p:sp>
      <p:sp>
        <p:nvSpPr>
          <p:cNvPr id="13" name="TextBox 12"/>
          <p:cNvSpPr txBox="1"/>
          <p:nvPr/>
        </p:nvSpPr>
        <p:spPr>
          <a:xfrm>
            <a:off x="5372100" y="6368534"/>
            <a:ext cx="2895600" cy="369332"/>
          </a:xfrm>
          <a:prstGeom prst="rect">
            <a:avLst/>
          </a:prstGeom>
          <a:noFill/>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Mai Lai Massacre</a:t>
            </a:r>
          </a:p>
        </p:txBody>
      </p:sp>
    </p:spTree>
    <p:extLst>
      <p:ext uri="{BB962C8B-B14F-4D97-AF65-F5344CB8AC3E}">
        <p14:creationId xmlns:p14="http://schemas.microsoft.com/office/powerpoint/2010/main" val="151064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Unrest in the US – 4 dead in Ohio</a:t>
            </a:r>
          </a:p>
        </p:txBody>
      </p:sp>
      <p:sp>
        <p:nvSpPr>
          <p:cNvPr id="3" name="Content Placeholder 2"/>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Pentagon Papers (NY Times v. U.S)</a:t>
            </a:r>
          </a:p>
          <a:p>
            <a:r>
              <a:rPr lang="en-US" sz="2000" dirty="0">
                <a:latin typeface="Times New Roman" panose="02020603050405020304" pitchFamily="18" charset="0"/>
                <a:cs typeface="Times New Roman" panose="02020603050405020304" pitchFamily="18" charset="0"/>
              </a:rPr>
              <a:t>Nixon’s expansion of Vietnam Conflict</a:t>
            </a:r>
          </a:p>
          <a:p>
            <a:pPr lvl="1"/>
            <a:r>
              <a:rPr lang="en-US" sz="2000" dirty="0">
                <a:latin typeface="Times New Roman" panose="02020603050405020304" pitchFamily="18" charset="0"/>
                <a:cs typeface="Times New Roman" panose="02020603050405020304" pitchFamily="18" charset="0"/>
              </a:rPr>
              <a:t>1970s </a:t>
            </a:r>
            <a:r>
              <a:rPr lang="en-US" sz="2000" b="1" dirty="0">
                <a:solidFill>
                  <a:srgbClr val="002060"/>
                </a:solidFill>
                <a:latin typeface="Times New Roman" panose="02020603050405020304" pitchFamily="18" charset="0"/>
                <a:cs typeface="Times New Roman" panose="02020603050405020304" pitchFamily="18" charset="0"/>
              </a:rPr>
              <a:t>Christmas Day bombings </a:t>
            </a:r>
            <a:r>
              <a:rPr lang="en-US" sz="2000" dirty="0">
                <a:latin typeface="Times New Roman" panose="02020603050405020304" pitchFamily="18" charset="0"/>
                <a:cs typeface="Times New Roman" panose="02020603050405020304" pitchFamily="18" charset="0"/>
              </a:rPr>
              <a:t>in Cambodia</a:t>
            </a:r>
          </a:p>
          <a:p>
            <a:pPr lvl="1"/>
            <a:r>
              <a:rPr lang="en-US" sz="2000" b="1" dirty="0">
                <a:solidFill>
                  <a:srgbClr val="FF0000"/>
                </a:solidFill>
                <a:latin typeface="Times New Roman" panose="02020603050405020304" pitchFamily="18" charset="0"/>
                <a:cs typeface="Times New Roman" panose="02020603050405020304" pitchFamily="18" charset="0"/>
              </a:rPr>
              <a:t>Kent State Massacre 1970</a:t>
            </a:r>
          </a:p>
          <a:p>
            <a:pPr marL="118872"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4909998" cy="325278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descr="http://bdcwire.com/wp-content/uploads/2014/09/kent-state-massac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0"/>
            <a:ext cx="3185197" cy="27273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18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War is Over</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1973 US Vietnam cease fire</a:t>
            </a:r>
          </a:p>
          <a:p>
            <a:r>
              <a:rPr lang="en-US" sz="2000" dirty="0">
                <a:latin typeface="Times New Roman" panose="02020603050405020304" pitchFamily="18" charset="0"/>
                <a:cs typeface="Times New Roman" panose="02020603050405020304" pitchFamily="18" charset="0"/>
              </a:rPr>
              <a:t>Fall of Saigon to N. Vietnam April 29, 1975 </a:t>
            </a:r>
          </a:p>
          <a:p>
            <a:r>
              <a:rPr lang="en-US" sz="2000" dirty="0">
                <a:latin typeface="Times New Roman" panose="02020603050405020304" pitchFamily="18" charset="0"/>
                <a:cs typeface="Times New Roman" panose="02020603050405020304" pitchFamily="18" charset="0"/>
              </a:rPr>
              <a:t>U.S. loses pride, confidence, &amp; power</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5040844" cy="354091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3316" name="Picture 4" descr="https://cbschicago.files.wordpress.com/2015/04/fall-of-saigon-vietnam.jpg?w=620&amp;h=349&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642" y="2514600"/>
            <a:ext cx="4182357" cy="23542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41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Youth counter-culture – AKA Hippies</a:t>
            </a:r>
          </a:p>
        </p:txBody>
      </p:sp>
      <p:sp>
        <p:nvSpPr>
          <p:cNvPr id="5" name="Subtitle 4"/>
          <p:cNvSpPr>
            <a:spLocks noGrp="1"/>
          </p:cNvSpPr>
          <p:nvPr>
            <p:ph type="subTitle" idx="1"/>
          </p:nvPr>
        </p:nvSpPr>
        <p:spPr/>
        <p:txBody>
          <a:bodyPr>
            <a:normAutofit/>
          </a:bodyPr>
          <a:lstStyle/>
          <a:p>
            <a:r>
              <a:rPr lang="en-US" dirty="0"/>
              <a:t>Anti-conformity based on the three P’s –population boom, protest, and prosperity</a:t>
            </a:r>
          </a:p>
        </p:txBody>
      </p:sp>
    </p:spTree>
    <p:extLst>
      <p:ext uri="{BB962C8B-B14F-4D97-AF65-F5344CB8AC3E}">
        <p14:creationId xmlns:p14="http://schemas.microsoft.com/office/powerpoint/2010/main" val="1072019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8952"/>
          </a:xfrm>
        </p:spPr>
        <p:txBody>
          <a:bodyPr>
            <a:normAutofit fontScale="90000"/>
          </a:bodyPr>
          <a:lstStyle/>
          <a:p>
            <a:r>
              <a:rPr lang="en-US" dirty="0"/>
              <a:t>Agenda</a:t>
            </a:r>
          </a:p>
        </p:txBody>
      </p:sp>
      <p:sp>
        <p:nvSpPr>
          <p:cNvPr id="3" name="Content Placeholder 2"/>
          <p:cNvSpPr>
            <a:spLocks noGrp="1"/>
          </p:cNvSpPr>
          <p:nvPr>
            <p:ph idx="1"/>
          </p:nvPr>
        </p:nvSpPr>
        <p:spPr>
          <a:xfrm>
            <a:off x="457200" y="1524001"/>
            <a:ext cx="8229600" cy="4876800"/>
          </a:xfrm>
        </p:spPr>
        <p:txBody>
          <a:bodyPr>
            <a:normAutofit/>
          </a:bodyPr>
          <a:lstStyle/>
          <a:p>
            <a:pPr marL="118872" indent="0">
              <a:buNone/>
            </a:pPr>
            <a:r>
              <a:rPr lang="en-US" sz="1200" b="1" dirty="0">
                <a:latin typeface="Times New Roman" panose="02020603050405020304" pitchFamily="18" charset="0"/>
                <a:cs typeface="Times New Roman" panose="02020603050405020304" pitchFamily="18" charset="0"/>
              </a:rPr>
              <a:t>Period 8: 1945 – 1980</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After World War II, the United States grappled with prosperity and unfamiliar international responsibilities, while struggling to live up to its ideals.</a:t>
            </a:r>
            <a:r>
              <a:rPr lang="en-US" sz="1200" dirty="0">
                <a:latin typeface="Times New Roman" panose="02020603050405020304" pitchFamily="18" charset="0"/>
                <a:cs typeface="Times New Roman" panose="02020603050405020304" pitchFamily="18" charset="0"/>
              </a:rPr>
              <a:t> </a:t>
            </a:r>
          </a:p>
          <a:p>
            <a:pPr lvl="0"/>
            <a:r>
              <a:rPr lang="en-US" sz="1200" b="1" dirty="0">
                <a:latin typeface="Times New Roman" panose="02020603050405020304" pitchFamily="18" charset="0"/>
                <a:cs typeface="Times New Roman" panose="02020603050405020304" pitchFamily="18" charset="0"/>
              </a:rPr>
              <a:t>Key Concept 8.2: </a:t>
            </a:r>
            <a:r>
              <a:rPr lang="en-US" sz="1200" dirty="0">
                <a:latin typeface="Times New Roman" panose="02020603050405020304" pitchFamily="18" charset="0"/>
                <a:cs typeface="Times New Roman" panose="02020603050405020304" pitchFamily="18" charset="0"/>
              </a:rPr>
              <a:t>New movements in civil rights and liberal efforts to expand the role of government generated a range of political and cultural responses.</a:t>
            </a: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200" i="1" dirty="0">
                <a:latin typeface="Times New Roman" panose="02020603050405020304" pitchFamily="18" charset="0"/>
                <a:cs typeface="Times New Roman" panose="02020603050405020304" pitchFamily="18" charset="0"/>
              </a:rPr>
              <a:t>Essential Question:</a:t>
            </a:r>
            <a:r>
              <a:rPr lang="en-US" sz="1200" dirty="0">
                <a:latin typeface="Times New Roman" panose="02020603050405020304" pitchFamily="18" charset="0"/>
                <a:cs typeface="Times New Roman" panose="02020603050405020304" pitchFamily="18" charset="0"/>
              </a:rPr>
              <a:t> How was America’s national identity transformed domestically and international, as a result of the Cold War era?</a:t>
            </a:r>
          </a:p>
          <a:p>
            <a:pPr marL="118872" indent="0">
              <a:buNone/>
            </a:pPr>
            <a:r>
              <a:rPr lang="en-US" sz="1200" i="1" dirty="0">
                <a:latin typeface="Times New Roman" panose="02020603050405020304" pitchFamily="18" charset="0"/>
                <a:cs typeface="Times New Roman" panose="02020603050405020304" pitchFamily="18" charset="0"/>
              </a:rPr>
              <a:t>Students can:</a:t>
            </a:r>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Decipher how the rise Cold War brinksmanship impacts the United States power internationally and domestically</a:t>
            </a:r>
          </a:p>
          <a:p>
            <a:pPr lvl="0"/>
            <a:r>
              <a:rPr lang="en-US" sz="1200" b="1" dirty="0">
                <a:latin typeface="Times New Roman" panose="02020603050405020304" pitchFamily="18" charset="0"/>
                <a:cs typeface="Times New Roman" panose="02020603050405020304" pitchFamily="18" charset="0"/>
              </a:rPr>
              <a:t>Evaluate the rise of new liberalism influence American domestic policy both in the area of civil rights and the limited welfare state</a:t>
            </a:r>
            <a:endParaRPr lang="en-US" sz="1200" dirty="0">
              <a:latin typeface="Times New Roman" panose="02020603050405020304" pitchFamily="18" charset="0"/>
              <a:cs typeface="Times New Roman" panose="02020603050405020304" pitchFamily="18" charset="0"/>
            </a:endParaRPr>
          </a:p>
          <a:p>
            <a:pPr marL="118872" indent="0">
              <a:buNone/>
            </a:pPr>
            <a:r>
              <a:rPr lang="en-US" sz="1800" dirty="0">
                <a:latin typeface="Times New Roman" panose="02020603050405020304" pitchFamily="18" charset="0"/>
                <a:cs typeface="Times New Roman" panose="02020603050405020304" pitchFamily="18" charset="0"/>
              </a:rPr>
              <a:t>Agenda:</a:t>
            </a:r>
          </a:p>
          <a:p>
            <a:r>
              <a:rPr lang="en-US" sz="1800" dirty="0">
                <a:latin typeface="Times New Roman" panose="02020603050405020304" pitchFamily="18" charset="0"/>
                <a:cs typeface="Times New Roman" panose="02020603050405020304" pitchFamily="18" charset="0"/>
              </a:rPr>
              <a:t>The White Rabbit in the Room</a:t>
            </a:r>
          </a:p>
          <a:p>
            <a:r>
              <a:rPr lang="en-US" sz="1800" dirty="0">
                <a:latin typeface="Times New Roman" panose="02020603050405020304" pitchFamily="18" charset="0"/>
                <a:cs typeface="Times New Roman" panose="02020603050405020304" pitchFamily="18" charset="0"/>
              </a:rPr>
              <a:t>Rise of a protest culture</a:t>
            </a: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800" dirty="0">
                <a:latin typeface="Times New Roman" panose="02020603050405020304" pitchFamily="18" charset="0"/>
                <a:cs typeface="Times New Roman" panose="02020603050405020304" pitchFamily="18" charset="0"/>
              </a:rPr>
              <a:t>Homework </a:t>
            </a:r>
          </a:p>
          <a:p>
            <a:r>
              <a:rPr lang="en-US" sz="1800" b="1" dirty="0">
                <a:latin typeface="Times New Roman" panose="02020603050405020304" pitchFamily="18" charset="0"/>
                <a:cs typeface="Times New Roman" panose="02020603050405020304" pitchFamily="18" charset="0"/>
              </a:rPr>
              <a:t>938-940,942 – 943, &amp; 948-952 – The rise and fall of Nixon leads to growing discontent due April 21</a:t>
            </a:r>
            <a:r>
              <a:rPr lang="en-US" sz="1800" dirty="0">
                <a:latin typeface="Times New Roman" panose="02020603050405020304" pitchFamily="18" charset="0"/>
                <a:cs typeface="Times New Roman" panose="02020603050405020304" pitchFamily="18" charset="0"/>
              </a:rPr>
              <a:t>: answer questions 16-22 on the </a:t>
            </a:r>
            <a:r>
              <a:rPr lang="en-US" sz="1800">
                <a:latin typeface="Times New Roman" panose="02020603050405020304" pitchFamily="18" charset="0"/>
                <a:cs typeface="Times New Roman" panose="02020603050405020304" pitchFamily="18" charset="0"/>
              </a:rPr>
              <a:t>study guide</a:t>
            </a:r>
            <a:endParaRPr lang="en-US" sz="1800" b="1" dirty="0">
              <a:solidFill>
                <a:srgbClr val="FF0000"/>
              </a:solidFill>
              <a:latin typeface="Times New Roman" panose="02020603050405020304" pitchFamily="18" charset="0"/>
              <a:cs typeface="Times New Roman" panose="02020603050405020304" pitchFamily="18" charset="0"/>
            </a:endParaRPr>
          </a:p>
          <a:p>
            <a:pPr lvl="0"/>
            <a:r>
              <a:rPr lang="en-US" sz="1800" b="1" dirty="0">
                <a:solidFill>
                  <a:srgbClr val="FF0000"/>
                </a:solidFill>
                <a:latin typeface="Times New Roman" panose="02020603050405020304" pitchFamily="18" charset="0"/>
                <a:cs typeface="Times New Roman" panose="02020603050405020304" pitchFamily="18" charset="0"/>
              </a:rPr>
              <a:t>Protest propaganda due Thursday</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038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25068"/>
          </a:xfrm>
        </p:spPr>
        <p:txBody>
          <a:bodyPr/>
          <a:lstStyle/>
          <a:p>
            <a:r>
              <a:rPr lang="en-US" dirty="0"/>
              <a:t>Youth Counter-culture </a:t>
            </a:r>
          </a:p>
        </p:txBody>
      </p:sp>
      <p:sp>
        <p:nvSpPr>
          <p:cNvPr id="3" name="Content Placeholder 2"/>
          <p:cNvSpPr>
            <a:spLocks noGrp="1"/>
          </p:cNvSpPr>
          <p:nvPr>
            <p:ph idx="1"/>
          </p:nvPr>
        </p:nvSpPr>
        <p:spPr/>
        <p:txBody>
          <a:bodyPr>
            <a:normAutofit/>
          </a:bodyPr>
          <a:lstStyle/>
          <a:p>
            <a:pPr marL="118872" indent="0">
              <a:buNone/>
            </a:pPr>
            <a:r>
              <a:rPr lang="en-US" sz="2000" dirty="0">
                <a:solidFill>
                  <a:srgbClr val="0070C0"/>
                </a:solidFill>
                <a:latin typeface="Aharoni" panose="02010803020104030203" pitchFamily="2" charset="-79"/>
                <a:cs typeface="Aharoni" panose="02010803020104030203" pitchFamily="2" charset="-79"/>
              </a:rPr>
              <a:t>“Turn on, Tune in, &amp; Drop out” – Timothy Leary, 1967</a:t>
            </a:r>
          </a:p>
          <a:p>
            <a:r>
              <a:rPr lang="en-US" sz="2000" dirty="0">
                <a:latin typeface="Times New Roman" panose="02020603050405020304" pitchFamily="18" charset="0"/>
                <a:cs typeface="Times New Roman" panose="02020603050405020304" pitchFamily="18" charset="0"/>
              </a:rPr>
              <a:t>Non-conformity in the 1960s	 America divided by Vietnam, Civil Rights, values &amp; morals</a:t>
            </a:r>
          </a:p>
          <a:p>
            <a:r>
              <a:rPr lang="en-US" sz="2000" b="1" dirty="0">
                <a:solidFill>
                  <a:srgbClr val="7030A0"/>
                </a:solidFill>
                <a:latin typeface="Times New Roman" panose="02020603050405020304" pitchFamily="18" charset="0"/>
                <a:cs typeface="Times New Roman" panose="02020603050405020304" pitchFamily="18" charset="0"/>
              </a:rPr>
              <a:t>Hippies</a:t>
            </a:r>
            <a:r>
              <a:rPr lang="en-US" sz="2000" dirty="0">
                <a:latin typeface="Times New Roman" panose="02020603050405020304" pitchFamily="18" charset="0"/>
                <a:cs typeface="Times New Roman" panose="02020603050405020304" pitchFamily="18" charset="0"/>
              </a:rPr>
              <a:t> values: anti-racism, anti-imperialism, &amp; anti-oppression (disillusionment with American society)</a:t>
            </a:r>
          </a:p>
          <a:p>
            <a:r>
              <a:rPr lang="en-US" sz="2000" dirty="0">
                <a:latin typeface="Times New Roman" panose="02020603050405020304" pitchFamily="18" charset="0"/>
                <a:cs typeface="Times New Roman" panose="02020603050405020304" pitchFamily="18" charset="0"/>
              </a:rPr>
              <a:t>Built on the </a:t>
            </a:r>
            <a:r>
              <a:rPr lang="en-US" sz="2000" b="1" dirty="0">
                <a:solidFill>
                  <a:srgbClr val="7030A0"/>
                </a:solidFill>
                <a:latin typeface="Times New Roman" panose="02020603050405020304" pitchFamily="18" charset="0"/>
                <a:cs typeface="Times New Roman" panose="02020603050405020304" pitchFamily="18" charset="0"/>
              </a:rPr>
              <a:t>three Ps</a:t>
            </a:r>
          </a:p>
          <a:p>
            <a:pPr lvl="1"/>
            <a:r>
              <a:rPr lang="en-US" sz="1800" dirty="0">
                <a:latin typeface="Times New Roman" panose="02020603050405020304" pitchFamily="18" charset="0"/>
                <a:cs typeface="Times New Roman" panose="02020603050405020304" pitchFamily="18" charset="0"/>
              </a:rPr>
              <a:t>Population boom</a:t>
            </a:r>
          </a:p>
          <a:p>
            <a:pPr lvl="1"/>
            <a:r>
              <a:rPr lang="en-US" sz="1800" dirty="0">
                <a:latin typeface="Times New Roman" panose="02020603050405020304" pitchFamily="18" charset="0"/>
                <a:cs typeface="Times New Roman" panose="02020603050405020304" pitchFamily="18" charset="0"/>
              </a:rPr>
              <a:t>Protest</a:t>
            </a:r>
          </a:p>
          <a:p>
            <a:pPr lvl="1"/>
            <a:r>
              <a:rPr lang="en-US" sz="1800" dirty="0">
                <a:latin typeface="Times New Roman" panose="02020603050405020304" pitchFamily="18" charset="0"/>
                <a:cs typeface="Times New Roman" panose="02020603050405020304" pitchFamily="18" charset="0"/>
              </a:rPr>
              <a:t>Pre-eminence of lasting prosperity </a:t>
            </a:r>
          </a:p>
        </p:txBody>
      </p:sp>
      <p:sp>
        <p:nvSpPr>
          <p:cNvPr id="4" name="Right Arrow 3"/>
          <p:cNvSpPr/>
          <p:nvPr/>
        </p:nvSpPr>
        <p:spPr>
          <a:xfrm>
            <a:off x="3958590" y="22860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1572" y="457200"/>
            <a:ext cx="2181101" cy="1447800"/>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599" y="4876800"/>
            <a:ext cx="3815985" cy="1781175"/>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descr="http://everystockphoto.s3.amazonaws.com/everystockphoto_356339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3665" y="3352800"/>
            <a:ext cx="2275815" cy="26670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65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Social Change</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Impact of Youth Counter-Culture</a:t>
            </a:r>
          </a:p>
          <a:p>
            <a:r>
              <a:rPr lang="en-US" sz="2000" dirty="0">
                <a:latin typeface="Times New Roman" panose="02020603050405020304" pitchFamily="18" charset="0"/>
                <a:cs typeface="Times New Roman" panose="02020603050405020304" pitchFamily="18" charset="0"/>
              </a:rPr>
              <a:t>Protest</a:t>
            </a:r>
          </a:p>
          <a:p>
            <a:pPr lvl="1">
              <a:spcBef>
                <a:spcPts val="0"/>
              </a:spcBef>
            </a:pPr>
            <a:r>
              <a:rPr lang="en-US" sz="1800" dirty="0">
                <a:solidFill>
                  <a:srgbClr val="7030A0"/>
                </a:solidFill>
                <a:latin typeface="Times New Roman" panose="02020603050405020304" pitchFamily="18" charset="0"/>
                <a:cs typeface="Times New Roman" panose="02020603050405020304" pitchFamily="18" charset="0"/>
              </a:rPr>
              <a:t>Berkley Free Speech Movement</a:t>
            </a:r>
          </a:p>
          <a:p>
            <a:pPr lvl="1">
              <a:spcBef>
                <a:spcPts val="0"/>
              </a:spcBef>
            </a:pPr>
            <a:r>
              <a:rPr lang="en-US" sz="1800" dirty="0">
                <a:latin typeface="Times New Roman" panose="02020603050405020304" pitchFamily="18" charset="0"/>
                <a:cs typeface="Times New Roman" panose="02020603050405020304" pitchFamily="18" charset="0"/>
              </a:rPr>
              <a:t>Teach-ins</a:t>
            </a:r>
          </a:p>
          <a:p>
            <a:pPr lvl="1">
              <a:spcBef>
                <a:spcPts val="0"/>
              </a:spcBef>
            </a:pPr>
            <a:r>
              <a:rPr lang="en-US" sz="1800" dirty="0">
                <a:latin typeface="Times New Roman" panose="02020603050405020304" pitchFamily="18" charset="0"/>
                <a:cs typeface="Times New Roman" panose="02020603050405020304" pitchFamily="18" charset="0"/>
              </a:rPr>
              <a:t>Kent State Massacre</a:t>
            </a:r>
          </a:p>
          <a:p>
            <a:r>
              <a:rPr lang="en-US" sz="2000" b="1" dirty="0">
                <a:solidFill>
                  <a:srgbClr val="7030A0"/>
                </a:solidFill>
                <a:latin typeface="Times New Roman" panose="02020603050405020304" pitchFamily="18" charset="0"/>
                <a:cs typeface="Times New Roman" panose="02020603050405020304" pitchFamily="18" charset="0"/>
              </a:rPr>
              <a:t>Sexual Revolution</a:t>
            </a:r>
            <a:r>
              <a:rPr lang="en-US" sz="2000" dirty="0">
                <a:latin typeface="Times New Roman" panose="02020603050405020304" pitchFamily="18" charset="0"/>
                <a:cs typeface="Times New Roman" panose="02020603050405020304" pitchFamily="18" charset="0"/>
              </a:rPr>
              <a:t>: (Margret Sanger effect)</a:t>
            </a:r>
          </a:p>
          <a:p>
            <a:r>
              <a:rPr lang="en-US" sz="2000" dirty="0">
                <a:latin typeface="Times New Roman" panose="02020603050405020304" pitchFamily="18" charset="0"/>
                <a:cs typeface="Times New Roman" panose="02020603050405020304" pitchFamily="18" charset="0"/>
              </a:rPr>
              <a:t>Drugs</a:t>
            </a:r>
          </a:p>
          <a:p>
            <a:pPr lvl="1"/>
            <a:r>
              <a:rPr lang="en-US" sz="1800" dirty="0">
                <a:latin typeface="Times New Roman" panose="02020603050405020304" pitchFamily="18" charset="0"/>
                <a:cs typeface="Times New Roman" panose="02020603050405020304" pitchFamily="18" charset="0"/>
              </a:rPr>
              <a:t>Supported the use of psychedelics </a:t>
            </a:r>
          </a:p>
          <a:p>
            <a:pPr lvl="1"/>
            <a:r>
              <a:rPr lang="en-US" sz="1800" dirty="0">
                <a:latin typeface="Times New Roman" panose="02020603050405020304" pitchFamily="18" charset="0"/>
                <a:cs typeface="Times New Roman" panose="02020603050405020304" pitchFamily="18" charset="0"/>
              </a:rPr>
              <a:t>Rise of the drug cartels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925" y="228600"/>
            <a:ext cx="434934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tse1.mm.bing.net/th?&amp;id=OIP.Maad008f51b51fa5432f3dbf236d6a653o0&amp;w=300&amp;h=168&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0"/>
            <a:ext cx="33528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6324600"/>
            <a:ext cx="2667000" cy="307777"/>
          </a:xfrm>
          <a:prstGeom prst="rect">
            <a:avLst/>
          </a:prstGeom>
          <a:noFill/>
        </p:spPr>
        <p:txBody>
          <a:bodyPr wrap="square" rtlCol="0">
            <a:spAutoFit/>
          </a:bodyPr>
          <a:lstStyle/>
          <a:p>
            <a:r>
              <a:rPr lang="en-US" sz="1400" b="1" dirty="0">
                <a:solidFill>
                  <a:srgbClr val="7030A0"/>
                </a:solidFill>
                <a:latin typeface="Times New Roman" panose="02020603050405020304" pitchFamily="18" charset="0"/>
                <a:cs typeface="Times New Roman" panose="02020603050405020304" pitchFamily="18" charset="0"/>
              </a:rPr>
              <a:t>Berkley Free Speech Movement </a:t>
            </a:r>
          </a:p>
        </p:txBody>
      </p:sp>
      <p:sp>
        <p:nvSpPr>
          <p:cNvPr id="8" name="TextBox 7"/>
          <p:cNvSpPr txBox="1"/>
          <p:nvPr/>
        </p:nvSpPr>
        <p:spPr>
          <a:xfrm>
            <a:off x="5350834" y="6094511"/>
            <a:ext cx="2667000" cy="307777"/>
          </a:xfrm>
          <a:prstGeom prst="rect">
            <a:avLst/>
          </a:prstGeom>
          <a:noFill/>
        </p:spPr>
        <p:txBody>
          <a:bodyPr wrap="square" rtlCol="0">
            <a:spAutoFit/>
          </a:bodyPr>
          <a:lstStyle/>
          <a:p>
            <a:pPr algn="ctr"/>
            <a:r>
              <a:rPr lang="en-US" sz="1400" b="1" dirty="0">
                <a:solidFill>
                  <a:srgbClr val="7030A0"/>
                </a:solidFill>
                <a:latin typeface="Times New Roman" panose="02020603050405020304" pitchFamily="18" charset="0"/>
                <a:cs typeface="Times New Roman" panose="02020603050405020304" pitchFamily="18" charset="0"/>
              </a:rPr>
              <a:t>Sexual Revolution</a:t>
            </a:r>
          </a:p>
        </p:txBody>
      </p:sp>
      <p:pic>
        <p:nvPicPr>
          <p:cNvPr id="2056" name="Picture 8" descr="http://blogs.lt.vt.edu/history2984the60s/files/2014/04/countercul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399" y="3733800"/>
            <a:ext cx="4035871" cy="226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56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Social Movements</a:t>
            </a:r>
          </a:p>
        </p:txBody>
      </p:sp>
      <p:sp>
        <p:nvSpPr>
          <p:cNvPr id="3" name="Content Placeholder 2"/>
          <p:cNvSpPr>
            <a:spLocks noGrp="1"/>
          </p:cNvSpPr>
          <p:nvPr>
            <p:ph idx="1"/>
          </p:nvPr>
        </p:nvSpPr>
        <p:spPr>
          <a:xfrm>
            <a:off x="457200" y="1524001"/>
            <a:ext cx="8229600" cy="4876800"/>
          </a:xfrm>
        </p:spPr>
        <p:txBody>
          <a:bodyPr>
            <a:normAutofit/>
          </a:bodyPr>
          <a:lstStyle/>
          <a:p>
            <a:r>
              <a:rPr lang="en-US" sz="2000" dirty="0">
                <a:latin typeface="Times New Roman" panose="02020603050405020304" pitchFamily="18" charset="0"/>
                <a:cs typeface="Times New Roman" panose="02020603050405020304" pitchFamily="18" charset="0"/>
              </a:rPr>
              <a:t>Feminist Movement </a:t>
            </a:r>
          </a:p>
          <a:p>
            <a:pPr lvl="1">
              <a:spcBef>
                <a:spcPts val="0"/>
              </a:spcBef>
            </a:pPr>
            <a:r>
              <a:rPr lang="en-US" sz="1800" b="1" dirty="0">
                <a:solidFill>
                  <a:srgbClr val="7030A0"/>
                </a:solidFill>
                <a:latin typeface="Times New Roman" panose="02020603050405020304" pitchFamily="18" charset="0"/>
                <a:cs typeface="Times New Roman" panose="02020603050405020304" pitchFamily="18" charset="0"/>
              </a:rPr>
              <a:t>Feminist Mystique by Betty Friedan 1963</a:t>
            </a:r>
          </a:p>
          <a:p>
            <a:pPr lvl="1">
              <a:spcBef>
                <a:spcPts val="0"/>
              </a:spcBef>
            </a:pPr>
            <a:r>
              <a:rPr lang="en-US" sz="1800" dirty="0">
                <a:latin typeface="Times New Roman" panose="02020603050405020304" pitchFamily="18" charset="0"/>
                <a:cs typeface="Times New Roman" panose="02020603050405020304" pitchFamily="18" charset="0"/>
              </a:rPr>
              <a:t>Creation of </a:t>
            </a:r>
            <a:r>
              <a:rPr lang="en-US" sz="1800" b="1" dirty="0">
                <a:solidFill>
                  <a:srgbClr val="7030A0"/>
                </a:solidFill>
                <a:latin typeface="Times New Roman" panose="02020603050405020304" pitchFamily="18" charset="0"/>
                <a:cs typeface="Times New Roman" panose="02020603050405020304" pitchFamily="18" charset="0"/>
              </a:rPr>
              <a:t>NOW – National Organization </a:t>
            </a:r>
          </a:p>
          <a:p>
            <a:pPr marL="457200" lvl="1" indent="0">
              <a:spcBef>
                <a:spcPts val="0"/>
              </a:spcBef>
              <a:buNone/>
            </a:pPr>
            <a:r>
              <a:rPr lang="en-US" sz="1800" b="1" dirty="0">
                <a:solidFill>
                  <a:srgbClr val="7030A0"/>
                </a:solidFill>
                <a:latin typeface="Times New Roman" panose="02020603050405020304" pitchFamily="18" charset="0"/>
                <a:cs typeface="Times New Roman" panose="02020603050405020304" pitchFamily="18" charset="0"/>
              </a:rPr>
              <a:t>     of Women</a:t>
            </a:r>
          </a:p>
          <a:p>
            <a:r>
              <a:rPr lang="en-US" sz="2000" dirty="0">
                <a:latin typeface="Times New Roman" panose="02020603050405020304" pitchFamily="18" charset="0"/>
                <a:cs typeface="Times New Roman" panose="02020603050405020304" pitchFamily="18" charset="0"/>
              </a:rPr>
              <a:t>Gay Rights Advocacy </a:t>
            </a:r>
          </a:p>
          <a:p>
            <a:pPr lvl="1"/>
            <a:r>
              <a:rPr lang="en-US" sz="1800" dirty="0">
                <a:latin typeface="Times New Roman" panose="02020603050405020304" pitchFamily="18" charset="0"/>
                <a:cs typeface="Times New Roman" panose="02020603050405020304" pitchFamily="18" charset="0"/>
              </a:rPr>
              <a:t>Stonewall Riots 1969</a:t>
            </a:r>
          </a:p>
          <a:p>
            <a:r>
              <a:rPr lang="en-US" sz="2000" dirty="0">
                <a:latin typeface="Times New Roman" panose="02020603050405020304" pitchFamily="18" charset="0"/>
                <a:cs typeface="Times New Roman" panose="02020603050405020304" pitchFamily="18" charset="0"/>
              </a:rPr>
              <a:t>Environmentalism</a:t>
            </a:r>
          </a:p>
          <a:p>
            <a:pPr lvl="1"/>
            <a:r>
              <a:rPr lang="en-US" sz="1800" b="1" dirty="0">
                <a:solidFill>
                  <a:srgbClr val="7030A0"/>
                </a:solidFill>
                <a:latin typeface="Times New Roman" panose="02020603050405020304" pitchFamily="18" charset="0"/>
                <a:cs typeface="Times New Roman" panose="02020603050405020304" pitchFamily="18" charset="0"/>
              </a:rPr>
              <a:t>Rachel Carson’s “Silent Spring” 1962</a:t>
            </a:r>
          </a:p>
          <a:p>
            <a:pPr lvl="1"/>
            <a:r>
              <a:rPr lang="en-US" sz="1800" dirty="0">
                <a:latin typeface="Times New Roman" panose="02020603050405020304" pitchFamily="18" charset="0"/>
                <a:cs typeface="Times New Roman" panose="02020603050405020304" pitchFamily="18" charset="0"/>
              </a:rPr>
              <a:t>Earth Day 1970</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58" y="4419600"/>
            <a:ext cx="278193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uploads.neatorama.com/images/posts/436/68/68436/138932658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599" y="4114800"/>
            <a:ext cx="2857500" cy="19192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b68389.medialib.glogster.com/media/985cb5b96b9e0411d4971653631421aea5c3f0d5cdae3b8d06ca6abc11c08aed/women-n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524000"/>
            <a:ext cx="2654371"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3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Key Turning Points in Black History</a:t>
            </a:r>
          </a:p>
        </p:txBody>
      </p:sp>
      <p:sp>
        <p:nvSpPr>
          <p:cNvPr id="3" name="Content Placeholder 2"/>
          <p:cNvSpPr>
            <a:spLocks noGrp="1"/>
          </p:cNvSpPr>
          <p:nvPr>
            <p:ph idx="1"/>
          </p:nvPr>
        </p:nvSpPr>
        <p:spPr/>
        <p:txBody>
          <a:bodyPr/>
          <a:lstStyle/>
          <a:p>
            <a:r>
              <a:rPr lang="en-US" dirty="0"/>
              <a:t>1619</a:t>
            </a:r>
          </a:p>
          <a:p>
            <a:endParaRPr lang="en-US" dirty="0"/>
          </a:p>
          <a:p>
            <a:r>
              <a:rPr lang="en-US" dirty="0"/>
              <a:t>1793</a:t>
            </a:r>
          </a:p>
          <a:p>
            <a:endParaRPr lang="en-US" dirty="0"/>
          </a:p>
          <a:p>
            <a:r>
              <a:rPr lang="en-US" dirty="0"/>
              <a:t>1877</a:t>
            </a:r>
          </a:p>
        </p:txBody>
      </p:sp>
    </p:spTree>
    <p:extLst>
      <p:ext uri="{BB962C8B-B14F-4D97-AF65-F5344CB8AC3E}">
        <p14:creationId xmlns:p14="http://schemas.microsoft.com/office/powerpoint/2010/main" val="467644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Culmination of Distrust in America</a:t>
            </a:r>
          </a:p>
        </p:txBody>
      </p:sp>
      <p:sp>
        <p:nvSpPr>
          <p:cNvPr id="7" name="Subtitle 6"/>
          <p:cNvSpPr>
            <a:spLocks noGrp="1"/>
          </p:cNvSpPr>
          <p:nvPr>
            <p:ph type="subTitle" idx="1"/>
          </p:nvPr>
        </p:nvSpPr>
        <p:spPr/>
        <p:txBody>
          <a:bodyPr/>
          <a:lstStyle/>
          <a:p>
            <a:r>
              <a:rPr lang="en-US" dirty="0"/>
              <a:t>“I am not a crook” Richard Nixon</a:t>
            </a:r>
          </a:p>
        </p:txBody>
      </p:sp>
    </p:spTree>
    <p:extLst>
      <p:ext uri="{BB962C8B-B14F-4D97-AF65-F5344CB8AC3E}">
        <p14:creationId xmlns:p14="http://schemas.microsoft.com/office/powerpoint/2010/main" val="1704728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8952"/>
          </a:xfrm>
        </p:spPr>
        <p:txBody>
          <a:bodyPr>
            <a:normAutofit fontScale="90000"/>
          </a:bodyPr>
          <a:lstStyle/>
          <a:p>
            <a:r>
              <a:rPr lang="en-US" dirty="0"/>
              <a:t>Agenda</a:t>
            </a:r>
          </a:p>
        </p:txBody>
      </p:sp>
      <p:sp>
        <p:nvSpPr>
          <p:cNvPr id="3" name="Content Placeholder 2"/>
          <p:cNvSpPr>
            <a:spLocks noGrp="1"/>
          </p:cNvSpPr>
          <p:nvPr>
            <p:ph idx="1"/>
          </p:nvPr>
        </p:nvSpPr>
        <p:spPr>
          <a:xfrm>
            <a:off x="457200" y="1524001"/>
            <a:ext cx="8229600" cy="4876800"/>
          </a:xfrm>
        </p:spPr>
        <p:txBody>
          <a:bodyPr>
            <a:normAutofit/>
          </a:bodyPr>
          <a:lstStyle/>
          <a:p>
            <a:pPr marL="118872" indent="0">
              <a:buNone/>
            </a:pPr>
            <a:r>
              <a:rPr lang="en-US" sz="1200" b="1" dirty="0">
                <a:latin typeface="Times New Roman" panose="02020603050405020304" pitchFamily="18" charset="0"/>
                <a:cs typeface="Times New Roman" panose="02020603050405020304" pitchFamily="18" charset="0"/>
              </a:rPr>
              <a:t>Period 8: 1945 – 1980</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After World War II, the United States grappled with prosperity and unfamiliar international responsibilities, while struggling to live up to its ideals.</a:t>
            </a:r>
            <a:r>
              <a:rPr lang="en-US" sz="1200" dirty="0">
                <a:latin typeface="Times New Roman" panose="02020603050405020304" pitchFamily="18" charset="0"/>
                <a:cs typeface="Times New Roman" panose="02020603050405020304" pitchFamily="18" charset="0"/>
              </a:rPr>
              <a:t> </a:t>
            </a:r>
          </a:p>
          <a:p>
            <a:pPr lvl="0"/>
            <a:r>
              <a:rPr lang="en-US" sz="1200" b="1" dirty="0">
                <a:latin typeface="Times New Roman" panose="02020603050405020304" pitchFamily="18" charset="0"/>
                <a:cs typeface="Times New Roman" panose="02020603050405020304" pitchFamily="18" charset="0"/>
              </a:rPr>
              <a:t>Key Concept 8.2: </a:t>
            </a:r>
            <a:r>
              <a:rPr lang="en-US" sz="1200" dirty="0">
                <a:latin typeface="Times New Roman" panose="02020603050405020304" pitchFamily="18" charset="0"/>
                <a:cs typeface="Times New Roman" panose="02020603050405020304" pitchFamily="18" charset="0"/>
              </a:rPr>
              <a:t>New movements in civil rights and liberal efforts to expand the role of government generated a range of political and cultural responses.</a:t>
            </a: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200" i="1" dirty="0">
                <a:latin typeface="Times New Roman" panose="02020603050405020304" pitchFamily="18" charset="0"/>
                <a:cs typeface="Times New Roman" panose="02020603050405020304" pitchFamily="18" charset="0"/>
              </a:rPr>
              <a:t>Essential Question:</a:t>
            </a:r>
            <a:r>
              <a:rPr lang="en-US" sz="1200" dirty="0">
                <a:latin typeface="Times New Roman" panose="02020603050405020304" pitchFamily="18" charset="0"/>
                <a:cs typeface="Times New Roman" panose="02020603050405020304" pitchFamily="18" charset="0"/>
              </a:rPr>
              <a:t> How was America’s national identity transformed domestically and international, as a result of the Cold War era?</a:t>
            </a:r>
          </a:p>
          <a:p>
            <a:pPr marL="118872" indent="0">
              <a:buNone/>
            </a:pPr>
            <a:r>
              <a:rPr lang="en-US" sz="1200" i="1" dirty="0">
                <a:latin typeface="Times New Roman" panose="02020603050405020304" pitchFamily="18" charset="0"/>
                <a:cs typeface="Times New Roman" panose="02020603050405020304" pitchFamily="18" charset="0"/>
              </a:rPr>
              <a:t>Students can:</a:t>
            </a:r>
            <a:endParaRPr lang="en-US" sz="1200" b="1" dirty="0">
              <a:latin typeface="Times New Roman" panose="02020603050405020304" pitchFamily="18" charset="0"/>
              <a:cs typeface="Times New Roman" panose="02020603050405020304" pitchFamily="18" charset="0"/>
            </a:endParaRPr>
          </a:p>
          <a:p>
            <a:pPr lvl="0"/>
            <a:r>
              <a:rPr lang="en-US" sz="1200" b="1" dirty="0">
                <a:latin typeface="Times New Roman" panose="02020603050405020304" pitchFamily="18" charset="0"/>
                <a:cs typeface="Times New Roman" panose="02020603050405020304" pitchFamily="18" charset="0"/>
              </a:rPr>
              <a:t>Evaluate the rise of new liberalism influence American domestic policy both in the area of civil rights and the limited welfare state</a:t>
            </a:r>
            <a:endParaRPr lang="en-US" sz="1200" dirty="0">
              <a:latin typeface="Times New Roman" panose="02020603050405020304" pitchFamily="18" charset="0"/>
              <a:cs typeface="Times New Roman" panose="02020603050405020304" pitchFamily="18" charset="0"/>
            </a:endParaRPr>
          </a:p>
          <a:p>
            <a:pPr marL="118872" indent="0">
              <a:buNone/>
            </a:pPr>
            <a:r>
              <a:rPr lang="en-US" sz="1800" dirty="0">
                <a:latin typeface="Times New Roman" panose="02020603050405020304" pitchFamily="18" charset="0"/>
                <a:cs typeface="Times New Roman" panose="02020603050405020304" pitchFamily="18" charset="0"/>
              </a:rPr>
              <a:t>Agenda:</a:t>
            </a:r>
          </a:p>
          <a:p>
            <a:r>
              <a:rPr lang="en-US" sz="1800" dirty="0">
                <a:latin typeface="Times New Roman" panose="02020603050405020304" pitchFamily="18" charset="0"/>
                <a:cs typeface="Times New Roman" panose="02020603050405020304" pitchFamily="18" charset="0"/>
              </a:rPr>
              <a:t>60s factor on the 70s</a:t>
            </a:r>
          </a:p>
          <a:p>
            <a:r>
              <a:rPr lang="en-US" sz="1800" dirty="0">
                <a:latin typeface="Times New Roman" panose="02020603050405020304" pitchFamily="18" charset="0"/>
                <a:cs typeface="Times New Roman" panose="02020603050405020304" pitchFamily="18" charset="0"/>
              </a:rPr>
              <a:t>Distrust in America</a:t>
            </a:r>
          </a:p>
          <a:p>
            <a:r>
              <a:rPr lang="en-US" sz="1800" dirty="0">
                <a:latin typeface="Times New Roman" panose="02020603050405020304" pitchFamily="18" charset="0"/>
                <a:cs typeface="Times New Roman" panose="02020603050405020304" pitchFamily="18" charset="0"/>
              </a:rPr>
              <a:t>Rise of Conservatism</a:t>
            </a:r>
          </a:p>
          <a:p>
            <a:pPr marL="118872" indent="0">
              <a:buNone/>
            </a:pPr>
            <a:endParaRPr lang="en-US" sz="1200" dirty="0">
              <a:latin typeface="Times New Roman" panose="02020603050405020304" pitchFamily="18" charset="0"/>
              <a:cs typeface="Times New Roman" panose="02020603050405020304" pitchFamily="18" charset="0"/>
            </a:endParaRPr>
          </a:p>
          <a:p>
            <a:pPr marL="118872" indent="0">
              <a:buNone/>
            </a:pPr>
            <a:r>
              <a:rPr lang="en-US" sz="1800" dirty="0">
                <a:latin typeface="Times New Roman" panose="02020603050405020304" pitchFamily="18" charset="0"/>
                <a:cs typeface="Times New Roman" panose="02020603050405020304" pitchFamily="18" charset="0"/>
              </a:rPr>
              <a:t>Homework </a:t>
            </a:r>
          </a:p>
          <a:p>
            <a:r>
              <a:rPr lang="en-US" sz="1800" b="1" dirty="0">
                <a:latin typeface="Times New Roman" panose="02020603050405020304" pitchFamily="18" charset="0"/>
                <a:cs typeface="Times New Roman" panose="02020603050405020304" pitchFamily="18" charset="0"/>
              </a:rPr>
              <a:t>952-953 &amp; 957- 965 – Ford and Carter due April 22:</a:t>
            </a:r>
            <a:r>
              <a:rPr lang="en-US" sz="1800" dirty="0">
                <a:latin typeface="Times New Roman" panose="02020603050405020304" pitchFamily="18" charset="0"/>
                <a:cs typeface="Times New Roman" panose="02020603050405020304" pitchFamily="18" charset="0"/>
              </a:rPr>
              <a:t> answer questions 23-28 on the study guide</a:t>
            </a:r>
          </a:p>
          <a:p>
            <a:r>
              <a:rPr lang="en-US" sz="1800" b="1" dirty="0">
                <a:solidFill>
                  <a:srgbClr val="FF0000"/>
                </a:solidFill>
                <a:latin typeface="Times New Roman" panose="02020603050405020304" pitchFamily="18" charset="0"/>
                <a:cs typeface="Times New Roman" panose="02020603050405020304" pitchFamily="18" charset="0"/>
              </a:rPr>
              <a:t>Protest propaganda due Friday</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439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1968</a:t>
            </a:r>
          </a:p>
        </p:txBody>
      </p:sp>
      <p:sp>
        <p:nvSpPr>
          <p:cNvPr id="3" name="Content Placeholder 2"/>
          <p:cNvSpPr>
            <a:spLocks noGrp="1"/>
          </p:cNvSpPr>
          <p:nvPr>
            <p:ph idx="1"/>
          </p:nvPr>
        </p:nvSpPr>
        <p:spPr/>
        <p:txBody>
          <a:bodyPr>
            <a:normAutofit/>
          </a:bodyPr>
          <a:lstStyle/>
          <a:p>
            <a:pPr marL="118872" indent="0">
              <a:buNone/>
            </a:pPr>
            <a:r>
              <a:rPr lang="en-US" sz="1400" b="1" dirty="0">
                <a:solidFill>
                  <a:srgbClr val="002060"/>
                </a:solidFill>
                <a:latin typeface="Times New Roman" panose="02020603050405020304" pitchFamily="18" charset="0"/>
                <a:cs typeface="Times New Roman" panose="02020603050405020304" pitchFamily="18" charset="0"/>
              </a:rPr>
              <a:t>“With America's sons in the fields far away, with America's future under challenge right here at home, with our hopes and the world's hopes for peace in the balance every day, I do not believe that I should devote an hour or a day of my time to any personal partisan causes or to any duties other than the awesome duties of this office--the Presidency of your country. . . .Accordingly, I shall not seek, and I will not accept, the nomination of my party for another term as your President” President Johnson 1968</a:t>
            </a:r>
            <a:endParaRPr lang="en-US" sz="1400" dirty="0">
              <a:solidFill>
                <a:srgbClr val="00206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150782"/>
            <a:ext cx="4876800" cy="339289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334000" y="3150782"/>
            <a:ext cx="3429000"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Nixon elected President of the US</a:t>
            </a:r>
          </a:p>
          <a:p>
            <a:r>
              <a:rPr lang="en-US" dirty="0">
                <a:latin typeface="Times New Roman" panose="02020603050405020304" pitchFamily="18" charset="0"/>
                <a:cs typeface="Times New Roman" panose="02020603050405020304" pitchFamily="18" charset="0"/>
              </a:rPr>
              <a:t>Factors: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Nixon promise “end the war with honor”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Bob Kennedy assassinated by </a:t>
            </a:r>
            <a:r>
              <a:rPr lang="en-US" dirty="0" err="1">
                <a:latin typeface="Times New Roman" panose="02020603050405020304" pitchFamily="18" charset="0"/>
                <a:cs typeface="Times New Roman" panose="02020603050405020304" pitchFamily="18" charset="0"/>
              </a:rPr>
              <a:t>Sirhan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Sirhan</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Humphrey’s block of McCarthy’s anti-war plank</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George Wallace’s pro war, pro segregation campaign</a:t>
            </a:r>
          </a:p>
        </p:txBody>
      </p:sp>
    </p:spTree>
    <p:extLst>
      <p:ext uri="{BB962C8B-B14F-4D97-AF65-F5344CB8AC3E}">
        <p14:creationId xmlns:p14="http://schemas.microsoft.com/office/powerpoint/2010/main" val="1554484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8952"/>
          </a:xfrm>
        </p:spPr>
        <p:txBody>
          <a:bodyPr>
            <a:normAutofit fontScale="90000"/>
          </a:bodyPr>
          <a:lstStyle/>
          <a:p>
            <a:r>
              <a:rPr lang="en-US" dirty="0"/>
              <a:t>Nixon’s keys to victory</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Richard Nixon’s reaches new Republicans</a:t>
            </a:r>
          </a:p>
          <a:p>
            <a:r>
              <a:rPr lang="en-US" sz="2000" dirty="0">
                <a:latin typeface="Times New Roman" panose="02020603050405020304" pitchFamily="18" charset="0"/>
                <a:cs typeface="Times New Roman" panose="02020603050405020304" pitchFamily="18" charset="0"/>
              </a:rPr>
              <a:t>Strategy: </a:t>
            </a:r>
          </a:p>
          <a:p>
            <a:pPr lvl="1"/>
            <a:r>
              <a:rPr lang="en-US" sz="1800" dirty="0">
                <a:latin typeface="Times New Roman" panose="02020603050405020304" pitchFamily="18" charset="0"/>
                <a:cs typeface="Times New Roman" panose="02020603050405020304" pitchFamily="18" charset="0"/>
              </a:rPr>
              <a:t>“</a:t>
            </a:r>
            <a:r>
              <a:rPr lang="en-US" sz="1800" b="1" i="1" dirty="0">
                <a:solidFill>
                  <a:schemeClr val="accent3">
                    <a:lumMod val="50000"/>
                  </a:schemeClr>
                </a:solidFill>
                <a:latin typeface="Times New Roman" panose="02020603050405020304" pitchFamily="18" charset="0"/>
                <a:cs typeface="Times New Roman" panose="02020603050405020304" pitchFamily="18" charset="0"/>
              </a:rPr>
              <a:t>Southern Strategy</a:t>
            </a:r>
            <a:r>
              <a:rPr lang="en-US" sz="1800" dirty="0">
                <a:latin typeface="Times New Roman" panose="02020603050405020304" pitchFamily="18" charset="0"/>
                <a:cs typeface="Times New Roman" panose="02020603050405020304" pitchFamily="18" charset="0"/>
              </a:rPr>
              <a:t>” (Barry Goldwater) turn conservative Democrats in the South to loyal Republicans by arguing against a strong federal government (replace the African American votes)</a:t>
            </a:r>
          </a:p>
          <a:p>
            <a:pPr lvl="1"/>
            <a:r>
              <a:rPr lang="en-US" sz="1800" b="1" dirty="0">
                <a:solidFill>
                  <a:schemeClr val="accent3">
                    <a:lumMod val="50000"/>
                  </a:schemeClr>
                </a:solidFill>
                <a:latin typeface="Times New Roman" panose="02020603050405020304" pitchFamily="18" charset="0"/>
                <a:cs typeface="Times New Roman" panose="02020603050405020304" pitchFamily="18" charset="0"/>
              </a:rPr>
              <a:t>Silent Majority</a:t>
            </a:r>
            <a:r>
              <a:rPr lang="en-US" sz="1800" dirty="0">
                <a:latin typeface="Times New Roman" panose="02020603050405020304" pitchFamily="18" charset="0"/>
                <a:cs typeface="Times New Roman" panose="02020603050405020304" pitchFamily="18" charset="0"/>
              </a:rPr>
              <a:t>: reach voters that were tired of the protest</a:t>
            </a:r>
          </a:p>
          <a:p>
            <a:pPr marL="457200" lvl="1" indent="0">
              <a:buNone/>
            </a:pPr>
            <a:endParaRPr lang="en-US" sz="1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86200"/>
            <a:ext cx="61722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se1.mm.bing.net/th?&amp;id=OIP.M40eef75f4460617189fdda75189e3203o2&amp;w=297&amp;h=299&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33800"/>
            <a:ext cx="2209800" cy="222468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2665702">
            <a:off x="4191000" y="4846141"/>
            <a:ext cx="762000" cy="33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4038600"/>
            <a:ext cx="1828800" cy="369332"/>
          </a:xfrm>
          <a:prstGeom prst="rect">
            <a:avLst/>
          </a:prstGeom>
          <a:noFill/>
        </p:spPr>
        <p:txBody>
          <a:bodyPr wrap="square" rtlCol="0">
            <a:spAutoFit/>
          </a:bodyPr>
          <a:lstStyle/>
          <a:p>
            <a:r>
              <a:rPr lang="en-US" b="1" dirty="0">
                <a:solidFill>
                  <a:schemeClr val="accent3">
                    <a:lumMod val="50000"/>
                  </a:schemeClr>
                </a:solidFill>
                <a:latin typeface="Times New Roman" panose="02020603050405020304" pitchFamily="18" charset="0"/>
                <a:cs typeface="Times New Roman" panose="02020603050405020304" pitchFamily="18" charset="0"/>
              </a:rPr>
              <a:t>Vote for Nixon</a:t>
            </a:r>
          </a:p>
        </p:txBody>
      </p:sp>
    </p:spTree>
    <p:extLst>
      <p:ext uri="{BB962C8B-B14F-4D97-AF65-F5344CB8AC3E}">
        <p14:creationId xmlns:p14="http://schemas.microsoft.com/office/powerpoint/2010/main" val="2397967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fontScale="90000"/>
          </a:bodyPr>
          <a:lstStyle/>
          <a:p>
            <a:r>
              <a:rPr lang="en-US" dirty="0"/>
              <a:t>Growth of Distrust in Government </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Americans lack faith in federal government </a:t>
            </a:r>
          </a:p>
          <a:p>
            <a:r>
              <a:rPr lang="en-US" sz="2000" dirty="0">
                <a:latin typeface="Times New Roman" panose="02020603050405020304" pitchFamily="18" charset="0"/>
                <a:cs typeface="Times New Roman" panose="02020603050405020304" pitchFamily="18" charset="0"/>
              </a:rPr>
              <a:t>Factors:</a:t>
            </a:r>
          </a:p>
          <a:p>
            <a:pPr lvl="1"/>
            <a:r>
              <a:rPr lang="en-US" sz="1800" dirty="0">
                <a:latin typeface="Times New Roman" panose="02020603050405020304" pitchFamily="18" charset="0"/>
                <a:cs typeface="Times New Roman" panose="02020603050405020304" pitchFamily="18" charset="0"/>
              </a:rPr>
              <a:t>Pentagon Papers</a:t>
            </a:r>
          </a:p>
          <a:p>
            <a:pPr lvl="1"/>
            <a:r>
              <a:rPr lang="en-US" sz="1800" dirty="0">
                <a:latin typeface="Times New Roman" panose="02020603050405020304" pitchFamily="18" charset="0"/>
                <a:cs typeface="Times New Roman" panose="02020603050405020304" pitchFamily="18" charset="0"/>
              </a:rPr>
              <a:t>Vietnam Conflict</a:t>
            </a:r>
          </a:p>
          <a:p>
            <a:pPr lvl="1">
              <a:spcBef>
                <a:spcPts val="0"/>
              </a:spcBef>
            </a:pPr>
            <a:r>
              <a:rPr lang="en-US" sz="1800" dirty="0">
                <a:latin typeface="Times New Roman" panose="02020603050405020304" pitchFamily="18" charset="0"/>
                <a:cs typeface="Times New Roman" panose="02020603050405020304" pitchFamily="18" charset="0"/>
              </a:rPr>
              <a:t>Social injustice (Civil Rights,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Women, Environmental issues)</a:t>
            </a:r>
          </a:p>
          <a:p>
            <a:pPr lvl="1"/>
            <a:r>
              <a:rPr lang="en-US" sz="1800" dirty="0">
                <a:latin typeface="Times New Roman" panose="02020603050405020304" pitchFamily="18" charset="0"/>
                <a:cs typeface="Times New Roman" panose="02020603050405020304" pitchFamily="18" charset="0"/>
              </a:rPr>
              <a:t>Youth counter-culture</a:t>
            </a:r>
          </a:p>
          <a:p>
            <a:pPr lvl="1"/>
            <a:r>
              <a:rPr lang="en-US" sz="1800" dirty="0">
                <a:latin typeface="Times New Roman" panose="02020603050405020304" pitchFamily="18" charset="0"/>
                <a:cs typeface="Times New Roman" panose="02020603050405020304" pitchFamily="18" charset="0"/>
              </a:rPr>
              <a:t>Economic issues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4248150" cy="434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985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Nixon’s grows mistrust in government</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Vietnam – “End the war with honor”</a:t>
            </a:r>
          </a:p>
          <a:p>
            <a:r>
              <a:rPr lang="en-US" sz="2000" b="1" dirty="0">
                <a:solidFill>
                  <a:srgbClr val="FF0000"/>
                </a:solidFill>
                <a:latin typeface="Times New Roman" panose="02020603050405020304" pitchFamily="18" charset="0"/>
                <a:cs typeface="Times New Roman" panose="02020603050405020304" pitchFamily="18" charset="0"/>
              </a:rPr>
              <a:t>Vietnamization of the War</a:t>
            </a:r>
            <a:r>
              <a:rPr lang="en-US" sz="2000" dirty="0">
                <a:latin typeface="Times New Roman" panose="02020603050405020304" pitchFamily="18" charset="0"/>
                <a:cs typeface="Times New Roman" panose="02020603050405020304" pitchFamily="18" charset="0"/>
              </a:rPr>
              <a:t>: US provides training &amp; economic aid</a:t>
            </a:r>
          </a:p>
          <a:p>
            <a:pPr lvl="1">
              <a:spcBef>
                <a:spcPts val="0"/>
              </a:spcBef>
            </a:pPr>
            <a:r>
              <a:rPr lang="en-US" sz="1800" dirty="0">
                <a:latin typeface="Times New Roman" panose="02020603050405020304" pitchFamily="18" charset="0"/>
                <a:cs typeface="Times New Roman" panose="02020603050405020304" pitchFamily="18" charset="0"/>
              </a:rPr>
              <a:t>Christmas Day Bombings –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Secret War in Cambodia (1970)</a:t>
            </a:r>
          </a:p>
          <a:p>
            <a:pPr lvl="1">
              <a:spcBef>
                <a:spcPts val="0"/>
              </a:spcBef>
            </a:pPr>
            <a:r>
              <a:rPr lang="en-US" sz="1800" dirty="0">
                <a:latin typeface="Times New Roman" panose="02020603050405020304" pitchFamily="18" charset="0"/>
                <a:cs typeface="Times New Roman" panose="02020603050405020304" pitchFamily="18" charset="0"/>
              </a:rPr>
              <a:t>Kent State Massacre (1970)</a:t>
            </a:r>
          </a:p>
          <a:p>
            <a:pPr lvl="1">
              <a:spcBef>
                <a:spcPts val="0"/>
              </a:spcBef>
            </a:pPr>
            <a:r>
              <a:rPr lang="en-US" sz="1800" dirty="0">
                <a:latin typeface="Times New Roman" panose="02020603050405020304" pitchFamily="18" charset="0"/>
                <a:cs typeface="Times New Roman" panose="02020603050405020304" pitchFamily="18" charset="0"/>
              </a:rPr>
              <a:t>Mai Lai Massacre becomes public (1970)</a:t>
            </a:r>
          </a:p>
          <a:p>
            <a:pPr lvl="1">
              <a:spcBef>
                <a:spcPts val="0"/>
              </a:spcBef>
            </a:pPr>
            <a:r>
              <a:rPr lang="en-US" sz="1800" b="1" i="1" dirty="0">
                <a:solidFill>
                  <a:srgbClr val="7030A0"/>
                </a:solidFill>
                <a:latin typeface="Times New Roman" panose="02020603050405020304" pitchFamily="18" charset="0"/>
                <a:cs typeface="Times New Roman" panose="02020603050405020304" pitchFamily="18" charset="0"/>
              </a:rPr>
              <a:t>New York Times v. United States </a:t>
            </a:r>
            <a:r>
              <a:rPr lang="en-US" sz="1800" dirty="0">
                <a:latin typeface="Times New Roman" panose="02020603050405020304" pitchFamily="18" charset="0"/>
                <a:cs typeface="Times New Roman" panose="02020603050405020304" pitchFamily="18" charset="0"/>
              </a:rPr>
              <a:t>decision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(1971) – pentagon papers)</a:t>
            </a:r>
          </a:p>
          <a:p>
            <a:r>
              <a:rPr lang="en-US" sz="2000" dirty="0">
                <a:latin typeface="Times New Roman" panose="02020603050405020304" pitchFamily="18" charset="0"/>
                <a:cs typeface="Times New Roman" panose="02020603050405020304" pitchFamily="18" charset="0"/>
              </a:rPr>
              <a:t>Political Response:</a:t>
            </a:r>
          </a:p>
          <a:p>
            <a:pPr lvl="1">
              <a:spcBef>
                <a:spcPts val="0"/>
              </a:spcBef>
            </a:pPr>
            <a:r>
              <a:rPr lang="en-US" sz="1800" b="1" dirty="0">
                <a:solidFill>
                  <a:srgbClr val="FF0000"/>
                </a:solidFill>
                <a:latin typeface="Times New Roman" panose="02020603050405020304" pitchFamily="18" charset="0"/>
                <a:cs typeface="Times New Roman" panose="02020603050405020304" pitchFamily="18" charset="0"/>
              </a:rPr>
              <a:t>26</a:t>
            </a:r>
            <a:r>
              <a:rPr lang="en-US" sz="1800" b="1" baseline="30000" dirty="0">
                <a:solidFill>
                  <a:srgbClr val="FF0000"/>
                </a:solidFill>
                <a:latin typeface="Times New Roman" panose="02020603050405020304" pitchFamily="18" charset="0"/>
                <a:cs typeface="Times New Roman" panose="02020603050405020304" pitchFamily="18" charset="0"/>
              </a:rPr>
              <a:t>th</a:t>
            </a:r>
            <a:r>
              <a:rPr lang="en-US" sz="1800" b="1" dirty="0">
                <a:solidFill>
                  <a:srgbClr val="FF0000"/>
                </a:solidFill>
                <a:latin typeface="Times New Roman" panose="02020603050405020304" pitchFamily="18" charset="0"/>
                <a:cs typeface="Times New Roman" panose="02020603050405020304" pitchFamily="18" charset="0"/>
              </a:rPr>
              <a:t> Amendment </a:t>
            </a:r>
          </a:p>
          <a:p>
            <a:pPr lvl="1">
              <a:spcBef>
                <a:spcPts val="0"/>
              </a:spcBef>
            </a:pPr>
            <a:r>
              <a:rPr lang="en-US" sz="1800" dirty="0">
                <a:latin typeface="Times New Roman" panose="02020603050405020304" pitchFamily="18" charset="0"/>
                <a:cs typeface="Times New Roman" panose="02020603050405020304" pitchFamily="18" charset="0"/>
              </a:rPr>
              <a:t>Gulf Tonkin Resolution Repealed</a:t>
            </a:r>
          </a:p>
          <a:p>
            <a:pPr lvl="1">
              <a:spcBef>
                <a:spcPts val="0"/>
              </a:spcBef>
            </a:pPr>
            <a:r>
              <a:rPr lang="en-US" sz="1800" b="1" dirty="0">
                <a:solidFill>
                  <a:srgbClr val="FF0000"/>
                </a:solidFill>
                <a:latin typeface="Times New Roman" panose="02020603050405020304" pitchFamily="18" charset="0"/>
                <a:cs typeface="Times New Roman" panose="02020603050405020304" pitchFamily="18" charset="0"/>
              </a:rPr>
              <a:t>War Powers Act 1973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90799"/>
            <a:ext cx="2819400" cy="388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992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War is Over</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1973 US Vietnam cease fire</a:t>
            </a:r>
          </a:p>
          <a:p>
            <a:r>
              <a:rPr lang="en-US" sz="2000" dirty="0">
                <a:latin typeface="Times New Roman" panose="02020603050405020304" pitchFamily="18" charset="0"/>
                <a:cs typeface="Times New Roman" panose="02020603050405020304" pitchFamily="18" charset="0"/>
              </a:rPr>
              <a:t>Fall of Saigon to N. Vietnam April 29, 1975 </a:t>
            </a:r>
          </a:p>
          <a:p>
            <a:r>
              <a:rPr lang="en-US" sz="2000" dirty="0">
                <a:latin typeface="Times New Roman" panose="02020603050405020304" pitchFamily="18" charset="0"/>
                <a:cs typeface="Times New Roman" panose="02020603050405020304" pitchFamily="18" charset="0"/>
              </a:rPr>
              <a:t>U.S. loses pride, confidence, &amp; power</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5040844" cy="354091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3316" name="Picture 4" descr="https://cbschicago.files.wordpress.com/2015/04/fall-of-saigon-vietnam.jpg?w=620&amp;h=349&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642" y="2514600"/>
            <a:ext cx="4182357" cy="23542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99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Downturn</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1970s ends American prosperity</a:t>
            </a:r>
          </a:p>
          <a:p>
            <a:r>
              <a:rPr lang="en-US" sz="2000" dirty="0">
                <a:latin typeface="Times New Roman" panose="02020603050405020304" pitchFamily="18" charset="0"/>
                <a:cs typeface="Times New Roman" panose="02020603050405020304" pitchFamily="18" charset="0"/>
              </a:rPr>
              <a:t>Factors:</a:t>
            </a:r>
          </a:p>
          <a:p>
            <a:pPr lvl="1">
              <a:spcBef>
                <a:spcPts val="0"/>
              </a:spcBef>
            </a:pPr>
            <a:r>
              <a:rPr lang="en-US" sz="1800" dirty="0">
                <a:latin typeface="Times New Roman" panose="02020603050405020304" pitchFamily="18" charset="0"/>
                <a:cs typeface="Times New Roman" panose="02020603050405020304" pitchFamily="18" charset="0"/>
              </a:rPr>
              <a:t>More workers seeking jobs</a:t>
            </a:r>
          </a:p>
          <a:p>
            <a:pPr lvl="1">
              <a:spcBef>
                <a:spcPts val="0"/>
              </a:spcBef>
            </a:pPr>
            <a:r>
              <a:rPr lang="en-US" sz="1800" dirty="0">
                <a:latin typeface="Times New Roman" panose="02020603050405020304" pitchFamily="18" charset="0"/>
                <a:cs typeface="Times New Roman" panose="02020603050405020304" pitchFamily="18" charset="0"/>
              </a:rPr>
              <a:t>Government regulation increase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business cost</a:t>
            </a:r>
          </a:p>
          <a:p>
            <a:pPr lvl="1">
              <a:spcBef>
                <a:spcPts val="0"/>
              </a:spcBef>
            </a:pPr>
            <a:r>
              <a:rPr lang="en-US" sz="1800" dirty="0">
                <a:latin typeface="Times New Roman" panose="02020603050405020304" pitchFamily="18" charset="0"/>
                <a:cs typeface="Times New Roman" panose="02020603050405020304" pitchFamily="18" charset="0"/>
              </a:rPr>
              <a:t>No $$$ for improvements   Vietnam</a:t>
            </a:r>
          </a:p>
          <a:p>
            <a:pPr lvl="1">
              <a:spcBef>
                <a:spcPts val="0"/>
              </a:spcBef>
            </a:pPr>
            <a:r>
              <a:rPr lang="en-US" sz="1800" dirty="0">
                <a:latin typeface="Times New Roman" panose="02020603050405020304" pitchFamily="18" charset="0"/>
                <a:cs typeface="Times New Roman" panose="02020603050405020304" pitchFamily="18" charset="0"/>
              </a:rPr>
              <a:t>Inflation (rising oil prices,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manufacturing sector stagnate growth)</a:t>
            </a:r>
          </a:p>
          <a:p>
            <a:pPr lvl="1">
              <a:spcBef>
                <a:spcPts val="0"/>
              </a:spcBef>
            </a:pPr>
            <a:r>
              <a:rPr lang="en-US" sz="1800" dirty="0">
                <a:latin typeface="Times New Roman" panose="02020603050405020304" pitchFamily="18" charset="0"/>
                <a:cs typeface="Times New Roman" panose="02020603050405020304" pitchFamily="18" charset="0"/>
              </a:rPr>
              <a:t>Foreign economic competition</a:t>
            </a:r>
          </a:p>
        </p:txBody>
      </p:sp>
      <p:pic>
        <p:nvPicPr>
          <p:cNvPr id="4100" name="Picture 4" descr="http://inflationdata.com/articles/wp-content/uploads/2011/10/2000_vs_197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066744"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2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Watergate Scandal </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Nixon caught in criminal activity</a:t>
            </a:r>
          </a:p>
          <a:p>
            <a:r>
              <a:rPr lang="en-US" sz="2000" dirty="0">
                <a:latin typeface="Times New Roman" panose="02020603050405020304" pitchFamily="18" charset="0"/>
                <a:cs typeface="Times New Roman" panose="02020603050405020304" pitchFamily="18" charset="0"/>
              </a:rPr>
              <a:t>June 1972 – 5 CREEP workers caught bugging Democrat headquarters</a:t>
            </a:r>
          </a:p>
          <a:p>
            <a:r>
              <a:rPr lang="en-US" sz="2000" dirty="0">
                <a:latin typeface="Times New Roman" panose="02020603050405020304" pitchFamily="18" charset="0"/>
                <a:cs typeface="Times New Roman" panose="02020603050405020304" pitchFamily="18" charset="0"/>
              </a:rPr>
              <a:t>Watergate Scandal - Woodward and Bernstein</a:t>
            </a:r>
          </a:p>
          <a:p>
            <a:pPr lvl="1"/>
            <a:r>
              <a:rPr lang="en-US" sz="1600" dirty="0">
                <a:latin typeface="Times New Roman" panose="02020603050405020304" pitchFamily="18" charset="0"/>
                <a:cs typeface="Times New Roman" panose="02020603050405020304" pitchFamily="18" charset="0"/>
              </a:rPr>
              <a:t>Secret tapes of the Oval office</a:t>
            </a:r>
          </a:p>
          <a:p>
            <a:pPr lvl="1"/>
            <a:r>
              <a:rPr lang="en-US" sz="1600" dirty="0">
                <a:latin typeface="Times New Roman" panose="02020603050405020304" pitchFamily="18" charset="0"/>
                <a:cs typeface="Times New Roman" panose="02020603050405020304" pitchFamily="18" charset="0"/>
              </a:rPr>
              <a:t>Saturday Night Massacre – firing of special prosecutions by Nixon</a:t>
            </a:r>
          </a:p>
          <a:p>
            <a:pPr lvl="1"/>
            <a:r>
              <a:rPr lang="en-US" sz="1600" dirty="0">
                <a:latin typeface="Times New Roman" panose="02020603050405020304" pitchFamily="18" charset="0"/>
                <a:cs typeface="Times New Roman" panose="02020603050405020304" pitchFamily="18" charset="0"/>
              </a:rPr>
              <a:t>Nixon v. US: Executive privilege cannot be used to protect tapes</a:t>
            </a:r>
          </a:p>
          <a:p>
            <a:r>
              <a:rPr lang="en-US" sz="2000" dirty="0">
                <a:latin typeface="Times New Roman" panose="02020603050405020304" pitchFamily="18" charset="0"/>
                <a:cs typeface="Times New Roman" panose="02020603050405020304" pitchFamily="18" charset="0"/>
              </a:rPr>
              <a:t>Nixon’s resigns</a:t>
            </a:r>
          </a:p>
          <a:p>
            <a:pPr marL="457200" lvl="1" indent="0">
              <a:buNone/>
            </a:pPr>
            <a:r>
              <a:rPr lang="en-US" sz="1600" dirty="0">
                <a:latin typeface="Times New Roman" panose="02020603050405020304" pitchFamily="18" charset="0"/>
                <a:cs typeface="Times New Roman" panose="02020603050405020304" pitchFamily="18"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339269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tse1.mm.bing.net/th?&amp;id=OIP.Ma4306ce7793d485ac247504f0e966d6co2&amp;w=295&amp;h=299&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719512"/>
            <a:ext cx="280987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3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lstStyle/>
          <a:p>
            <a:r>
              <a:rPr lang="en-US" dirty="0"/>
              <a:t>Conservative Revolution</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Explain the reasons why a new conservatism rose to prominence in the United States between 1960 and 1989.</a:t>
            </a:r>
          </a:p>
          <a:p>
            <a:r>
              <a:rPr lang="en-US" sz="2400" dirty="0">
                <a:latin typeface="Times New Roman" panose="02020603050405020304" pitchFamily="18" charset="0"/>
                <a:cs typeface="Times New Roman" panose="02020603050405020304" pitchFamily="18" charset="0"/>
              </a:rPr>
              <a:t>Factors:</a:t>
            </a:r>
          </a:p>
          <a:p>
            <a:pPr lvl="2"/>
            <a:r>
              <a:rPr lang="en-US" dirty="0">
                <a:latin typeface="Times New Roman" panose="02020603050405020304" pitchFamily="18" charset="0"/>
                <a:cs typeface="Times New Roman" panose="02020603050405020304" pitchFamily="18" charset="0"/>
              </a:rPr>
              <a:t>Response to New Liberalism</a:t>
            </a:r>
            <a:endParaRPr lang="en-US" sz="2800"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Expansion of the limited welfare state</a:t>
            </a:r>
            <a:endParaRPr lang="en-US" sz="2800"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Protecting morals and values</a:t>
            </a:r>
            <a:endParaRPr lang="en-US" sz="2800"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National Security</a:t>
            </a:r>
            <a:endParaRPr lang="en-US" sz="2800"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Promoting a growing economy</a:t>
            </a:r>
            <a:endParaRPr lang="en-US" sz="2800" dirty="0">
              <a:latin typeface="Times New Roman" panose="02020603050405020304" pitchFamily="18" charset="0"/>
              <a:cs typeface="Times New Roman" panose="02020603050405020304" pitchFamily="18" charset="0"/>
            </a:endParaRPr>
          </a:p>
          <a:p>
            <a:pPr marL="118872" indent="0">
              <a:buNone/>
            </a:pP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8397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Jim Crow </a:t>
            </a:r>
          </a:p>
        </p:txBody>
      </p:sp>
      <p:sp>
        <p:nvSpPr>
          <p:cNvPr id="3" name="Content Placeholder 2"/>
          <p:cNvSpPr>
            <a:spLocks noGrp="1"/>
          </p:cNvSpPr>
          <p:nvPr>
            <p:ph idx="1"/>
          </p:nvPr>
        </p:nvSpPr>
        <p:spPr/>
        <p:txBody>
          <a:bodyPr>
            <a:normAutofit/>
          </a:bodyPr>
          <a:lstStyle/>
          <a:p>
            <a:r>
              <a:rPr lang="en-US" sz="2000" dirty="0"/>
              <a:t>De jure segregation: legal codes of segregation </a:t>
            </a:r>
          </a:p>
          <a:p>
            <a:r>
              <a:rPr lang="en-US" sz="2000" b="1" u="sng" dirty="0">
                <a:solidFill>
                  <a:schemeClr val="accent6">
                    <a:lumMod val="50000"/>
                  </a:schemeClr>
                </a:solidFill>
              </a:rPr>
              <a:t>Plessy v. Ferguson 1892</a:t>
            </a:r>
            <a:r>
              <a:rPr lang="en-US" sz="2000" b="1" dirty="0">
                <a:solidFill>
                  <a:schemeClr val="accent6">
                    <a:lumMod val="50000"/>
                  </a:schemeClr>
                </a:solidFill>
              </a:rPr>
              <a:t>: </a:t>
            </a:r>
            <a:r>
              <a:rPr lang="en-US" sz="2000" dirty="0"/>
              <a:t>separate but equal is Constitutional (limits the 14</a:t>
            </a:r>
            <a:r>
              <a:rPr lang="en-US" sz="2000" baseline="30000" dirty="0"/>
              <a:t>th</a:t>
            </a:r>
            <a:r>
              <a:rPr lang="en-US" sz="2000" dirty="0"/>
              <a:t> Amendment)</a:t>
            </a:r>
          </a:p>
          <a:p>
            <a:r>
              <a:rPr lang="en-US" sz="2000" dirty="0"/>
              <a:t>Societal intimidation: KKK</a:t>
            </a:r>
          </a:p>
          <a:p>
            <a:r>
              <a:rPr lang="en-US" sz="2000" dirty="0"/>
              <a:t>Institutional blocks to African American Rights</a:t>
            </a:r>
          </a:p>
          <a:p>
            <a:pPr lvl="1"/>
            <a:r>
              <a:rPr lang="en-US" sz="1600" b="1" dirty="0">
                <a:solidFill>
                  <a:srgbClr val="0070C0"/>
                </a:solidFill>
              </a:rPr>
              <a:t>Poll taxes</a:t>
            </a:r>
          </a:p>
          <a:p>
            <a:pPr lvl="1"/>
            <a:r>
              <a:rPr lang="en-US" sz="1600" b="1" dirty="0">
                <a:solidFill>
                  <a:srgbClr val="0070C0"/>
                </a:solidFill>
              </a:rPr>
              <a:t>Literacy Test</a:t>
            </a:r>
          </a:p>
          <a:p>
            <a:pPr lvl="1"/>
            <a:r>
              <a:rPr lang="en-US" sz="1600" b="1" dirty="0">
                <a:solidFill>
                  <a:srgbClr val="0070C0"/>
                </a:solidFill>
              </a:rPr>
              <a:t>Grandfather Clause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14600"/>
            <a:ext cx="2847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1.e-monsite.com/2009/01/18/05/6988608706-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3581400"/>
            <a:ext cx="238125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28160"/>
            <a:ext cx="3600450" cy="234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0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Grip of Jim Crow</a:t>
            </a:r>
          </a:p>
        </p:txBody>
      </p:sp>
      <p:sp>
        <p:nvSpPr>
          <p:cNvPr id="3" name="Content Placeholder 2"/>
          <p:cNvSpPr>
            <a:spLocks noGrp="1"/>
          </p:cNvSpPr>
          <p:nvPr>
            <p:ph idx="1"/>
          </p:nvPr>
        </p:nvSpPr>
        <p:spPr>
          <a:xfrm>
            <a:off x="377190" y="1752600"/>
            <a:ext cx="8229600" cy="4625609"/>
          </a:xfrm>
        </p:spPr>
        <p:txBody>
          <a:bodyPr>
            <a:normAutofit/>
          </a:bodyPr>
          <a:lstStyle/>
          <a:p>
            <a:r>
              <a:rPr lang="en-US" sz="2000" dirty="0"/>
              <a:t>Ending Segregation and discrimination</a:t>
            </a:r>
          </a:p>
          <a:p>
            <a:r>
              <a:rPr lang="en-US" sz="2000" dirty="0"/>
              <a:t>Executive Order 9 – End segregation in the military</a:t>
            </a:r>
          </a:p>
          <a:p>
            <a:r>
              <a:rPr lang="en-US" sz="2000" dirty="0"/>
              <a:t>SCOTUS Precedents</a:t>
            </a:r>
          </a:p>
          <a:p>
            <a:pPr lvl="1"/>
            <a:r>
              <a:rPr lang="en-US" sz="1800" dirty="0" err="1"/>
              <a:t>Sweatt</a:t>
            </a:r>
            <a:r>
              <a:rPr lang="en-US" sz="1800" dirty="0"/>
              <a:t> v. Painter 1951</a:t>
            </a:r>
          </a:p>
          <a:p>
            <a:pPr lvl="1"/>
            <a:r>
              <a:rPr lang="en-US" sz="1800" b="1" dirty="0">
                <a:solidFill>
                  <a:srgbClr val="C00000"/>
                </a:solidFill>
              </a:rPr>
              <a:t>Brown v. Board I 1954 &amp; II 1957</a:t>
            </a:r>
          </a:p>
          <a:p>
            <a:pPr lvl="1"/>
            <a:r>
              <a:rPr lang="en-US" sz="1800" b="1" dirty="0">
                <a:solidFill>
                  <a:srgbClr val="C00000"/>
                </a:solidFill>
              </a:rPr>
              <a:t>Rosa Parks &amp; the Montgomery Bus Boycott</a:t>
            </a:r>
          </a:p>
          <a:p>
            <a:pPr lvl="1"/>
            <a:r>
              <a:rPr lang="en-US" sz="1800" dirty="0"/>
              <a:t>Little Rock Nine</a:t>
            </a:r>
          </a:p>
          <a:p>
            <a:r>
              <a:rPr lang="en-US" sz="2000" dirty="0"/>
              <a:t>JFK slow to act (needs southern votes </a:t>
            </a:r>
          </a:p>
          <a:p>
            <a:pPr marL="118872" indent="0">
              <a:buNone/>
            </a:pPr>
            <a:r>
              <a:rPr lang="en-US" sz="2000" dirty="0"/>
              <a:t>      for social welfare program)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28800"/>
            <a:ext cx="2857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1.bp.blogspot.com/-Qa-4kAVYIhM/T6MUEDS3_nI/AAAAAAAAABY/spzno_WAuiY/s1600/FR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928" y="4038600"/>
            <a:ext cx="31440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sec.state.vt.us/kids/vtvotes/lp_graphics/TEACHER_1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24400"/>
            <a:ext cx="42672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3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0" y="533400"/>
            <a:ext cx="8229600" cy="598170"/>
          </a:xfrm>
        </p:spPr>
        <p:txBody>
          <a:bodyPr>
            <a:normAutofit fontScale="90000"/>
          </a:bodyPr>
          <a:lstStyle/>
          <a:p>
            <a:r>
              <a:rPr lang="en-US" dirty="0"/>
              <a:t>School desegregation </a:t>
            </a:r>
          </a:p>
        </p:txBody>
      </p:sp>
      <p:sp>
        <p:nvSpPr>
          <p:cNvPr id="3" name="Content Placeholder 2"/>
          <p:cNvSpPr>
            <a:spLocks noGrp="1"/>
          </p:cNvSpPr>
          <p:nvPr>
            <p:ph idx="1"/>
          </p:nvPr>
        </p:nvSpPr>
        <p:spPr/>
        <p:txBody>
          <a:bodyPr/>
          <a:lstStyle/>
          <a:p>
            <a:endParaRPr lang="en-US"/>
          </a:p>
        </p:txBody>
      </p:sp>
      <p:pic>
        <p:nvPicPr>
          <p:cNvPr id="4" name="Picture 2" descr="http://www.historytunes.com/images/cartoons/4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360170"/>
            <a:ext cx="857706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11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lstStyle/>
          <a:p>
            <a:r>
              <a:rPr lang="en-US" dirty="0"/>
              <a:t>Early 1960s Activism</a:t>
            </a:r>
          </a:p>
        </p:txBody>
      </p:sp>
      <p:sp>
        <p:nvSpPr>
          <p:cNvPr id="3" name="Content Placeholder 2"/>
          <p:cNvSpPr>
            <a:spLocks noGrp="1"/>
          </p:cNvSpPr>
          <p:nvPr>
            <p:ph idx="1"/>
          </p:nvPr>
        </p:nvSpPr>
        <p:spPr>
          <a:xfrm>
            <a:off x="457200" y="1600201"/>
            <a:ext cx="8229600" cy="4800600"/>
          </a:xfrm>
        </p:spPr>
        <p:txBody>
          <a:bodyPr>
            <a:normAutofit/>
          </a:bodyPr>
          <a:lstStyle/>
          <a:p>
            <a:pPr marL="118872" indent="0">
              <a:buNone/>
            </a:pPr>
            <a:r>
              <a:rPr lang="en-US" sz="2000" b="1" i="1" dirty="0">
                <a:solidFill>
                  <a:srgbClr val="002060"/>
                </a:solidFill>
              </a:rPr>
              <a:t>"As news spread of the brutality faced by Freedom Riders in Anniston and</a:t>
            </a:r>
          </a:p>
          <a:p>
            <a:pPr marL="118872" indent="0">
              <a:buNone/>
            </a:pPr>
            <a:r>
              <a:rPr lang="en-US" sz="2000" b="1" i="1" dirty="0">
                <a:solidFill>
                  <a:srgbClr val="002060"/>
                </a:solidFill>
              </a:rPr>
              <a:t>Birmingham, Alabama, the American public had to make a choice: Would it support democracy or mob rule?”  Adam Storm</a:t>
            </a:r>
          </a:p>
          <a:p>
            <a:pPr marL="118872" indent="0">
              <a:buNone/>
            </a:pPr>
            <a:r>
              <a:rPr lang="en-US" sz="2400" b="1" dirty="0">
                <a:solidFill>
                  <a:srgbClr val="FF0000"/>
                </a:solidFill>
              </a:rPr>
              <a:t>Grassroots Activism forces government action </a:t>
            </a:r>
            <a:r>
              <a:rPr lang="en-US" sz="2000" b="1" i="1" dirty="0">
                <a:solidFill>
                  <a:srgbClr val="7030A0"/>
                </a:solidFill>
              </a:rPr>
              <a:t>(power of the Media)</a:t>
            </a:r>
          </a:p>
          <a:p>
            <a:r>
              <a:rPr lang="en-US" sz="2000" b="1" dirty="0">
                <a:latin typeface="Times New Roman" panose="02020603050405020304" pitchFamily="18" charset="0"/>
                <a:cs typeface="Times New Roman" panose="02020603050405020304" pitchFamily="18" charset="0"/>
              </a:rPr>
              <a:t>Promoting Activism</a:t>
            </a:r>
          </a:p>
          <a:p>
            <a:pPr lvl="1">
              <a:spcBef>
                <a:spcPts val="0"/>
              </a:spcBef>
            </a:pPr>
            <a:r>
              <a:rPr lang="en-US" sz="1800" b="1" dirty="0">
                <a:solidFill>
                  <a:srgbClr val="7030A0"/>
                </a:solidFill>
                <a:latin typeface="Times New Roman" panose="02020603050405020304" pitchFamily="18" charset="0"/>
                <a:cs typeface="Times New Roman" panose="02020603050405020304" pitchFamily="18" charset="0"/>
              </a:rPr>
              <a:t>Freedom Riders 1961</a:t>
            </a:r>
            <a:r>
              <a:rPr lang="en-US" sz="1800" dirty="0">
                <a:latin typeface="Times New Roman" panose="02020603050405020304" pitchFamily="18" charset="0"/>
                <a:cs typeface="Times New Roman" panose="02020603050405020304" pitchFamily="18" charset="0"/>
              </a:rPr>
              <a:t>: protesting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segregated bus terminals</a:t>
            </a:r>
          </a:p>
          <a:p>
            <a:r>
              <a:rPr lang="en-US" sz="2000" b="1" dirty="0">
                <a:latin typeface="Times New Roman" panose="02020603050405020304" pitchFamily="18" charset="0"/>
                <a:cs typeface="Times New Roman" panose="02020603050405020304" pitchFamily="18" charset="0"/>
              </a:rPr>
              <a:t>JFK Response</a:t>
            </a:r>
          </a:p>
          <a:p>
            <a:pPr lvl="1">
              <a:spcBef>
                <a:spcPts val="0"/>
              </a:spcBef>
            </a:pPr>
            <a:r>
              <a:rPr lang="en-US" sz="1800" b="1" dirty="0">
                <a:latin typeface="Times New Roman" panose="02020603050405020304" pitchFamily="18" charset="0"/>
                <a:cs typeface="Times New Roman" panose="02020603050405020304" pitchFamily="18" charset="0"/>
              </a:rPr>
              <a:t>Voter Education Project </a:t>
            </a:r>
            <a:r>
              <a:rPr lang="en-US" sz="1800" dirty="0">
                <a:latin typeface="Times New Roman" panose="02020603050405020304" pitchFamily="18" charset="0"/>
                <a:cs typeface="Times New Roman" panose="02020603050405020304" pitchFamily="18" charset="0"/>
              </a:rPr>
              <a:t>(register </a:t>
            </a:r>
          </a:p>
          <a:p>
            <a:pPr marL="457200" lvl="1" indent="0">
              <a:spcBef>
                <a:spcPts val="0"/>
              </a:spcBef>
              <a:buNone/>
            </a:pPr>
            <a:r>
              <a:rPr lang="en-US" sz="1800" dirty="0">
                <a:latin typeface="Times New Roman" panose="02020603050405020304" pitchFamily="18" charset="0"/>
                <a:cs typeface="Times New Roman" panose="02020603050405020304" pitchFamily="18" charset="0"/>
              </a:rPr>
              <a:t>     southern voters)</a:t>
            </a:r>
          </a:p>
          <a:p>
            <a:pPr lvl="1">
              <a:spcBef>
                <a:spcPts val="0"/>
              </a:spcBef>
            </a:pPr>
            <a:r>
              <a:rPr lang="en-US" sz="1800" b="1" dirty="0">
                <a:latin typeface="Times New Roman" panose="02020603050405020304" pitchFamily="18" charset="0"/>
                <a:cs typeface="Times New Roman" panose="02020603050405020304" pitchFamily="18" charset="0"/>
              </a:rPr>
              <a:t>James Meredith </a:t>
            </a:r>
            <a:r>
              <a:rPr lang="en-US" sz="1800" dirty="0">
                <a:latin typeface="Times New Roman" panose="02020603050405020304" pitchFamily="18" charset="0"/>
                <a:cs typeface="Times New Roman" panose="02020603050405020304" pitchFamily="18" charset="0"/>
              </a:rPr>
              <a:t>(integrates Uni. of Miss)</a:t>
            </a:r>
          </a:p>
          <a:p>
            <a:pPr marL="457200" lvl="1" indent="0">
              <a:spcBef>
                <a:spcPts val="0"/>
              </a:spcBef>
              <a:buNone/>
            </a:pPr>
            <a:endParaRPr lang="en-US" sz="1800" b="1" dirty="0">
              <a:solidFill>
                <a:srgbClr val="7030A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0"/>
            <a:ext cx="3810000" cy="18288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descr="http://i.dailymail.co.uk/i/pix/2012/10/01/article-0-1548B1A9000005DC-979_634x4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008245"/>
            <a:ext cx="2794960" cy="162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7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8952"/>
          </a:xfrm>
        </p:spPr>
        <p:txBody>
          <a:bodyPr>
            <a:normAutofit fontScale="90000"/>
          </a:bodyPr>
          <a:lstStyle/>
          <a:p>
            <a:r>
              <a:rPr lang="en-US" dirty="0"/>
              <a:t>Education Segregation </a:t>
            </a:r>
          </a:p>
        </p:txBody>
      </p:sp>
      <p:sp>
        <p:nvSpPr>
          <p:cNvPr id="3" name="Content Placeholder 2"/>
          <p:cNvSpPr>
            <a:spLocks noGrp="1"/>
          </p:cNvSpPr>
          <p:nvPr>
            <p:ph idx="1"/>
          </p:nvPr>
        </p:nvSpPr>
        <p:spPr/>
        <p:txBody>
          <a:bodyPr/>
          <a:lstStyle/>
          <a:p>
            <a:endParaRPr lang="en-US"/>
          </a:p>
        </p:txBody>
      </p:sp>
      <p:pic>
        <p:nvPicPr>
          <p:cNvPr id="5122" name="Picture 2" descr="https://www.ednc.org/wp-content/uploads/2015/08/Segregation-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3343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07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1072</TotalTime>
  <Words>2622</Words>
  <Application>Microsoft Office PowerPoint</Application>
  <PresentationFormat>On-screen Show (4:3)</PresentationFormat>
  <Paragraphs>351</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Aharoni</vt:lpstr>
      <vt:lpstr>Arial</vt:lpstr>
      <vt:lpstr>Corbel</vt:lpstr>
      <vt:lpstr>Times New Roman</vt:lpstr>
      <vt:lpstr>Wingdings</vt:lpstr>
      <vt:lpstr>Wingdings 2</vt:lpstr>
      <vt:lpstr>Wingdings 3</vt:lpstr>
      <vt:lpstr>Module</vt:lpstr>
      <vt:lpstr>Stormy 60s Liberal Challenge to the Status Quo</vt:lpstr>
      <vt:lpstr>Agenda</vt:lpstr>
      <vt:lpstr>Essential Question</vt:lpstr>
      <vt:lpstr>Key Turning Points in Black History</vt:lpstr>
      <vt:lpstr>Jim Crow </vt:lpstr>
      <vt:lpstr>Breaking the Grip of Jim Crow</vt:lpstr>
      <vt:lpstr>School desegregation </vt:lpstr>
      <vt:lpstr>Early 1960s Activism</vt:lpstr>
      <vt:lpstr>Education Segregation </vt:lpstr>
      <vt:lpstr>March on Washington 1963</vt:lpstr>
      <vt:lpstr>Setbacks to Civil Rights</vt:lpstr>
      <vt:lpstr>Civil Rights Act of 1964</vt:lpstr>
      <vt:lpstr>African American vote</vt:lpstr>
      <vt:lpstr>Black Militancy</vt:lpstr>
      <vt:lpstr>Economic Inequality</vt:lpstr>
      <vt:lpstr>Why NOW</vt:lpstr>
      <vt:lpstr>Vietnam Conflict</vt:lpstr>
      <vt:lpstr>Agenda</vt:lpstr>
      <vt:lpstr>Public Opinion Poll </vt:lpstr>
      <vt:lpstr>1960s Cold War</vt:lpstr>
      <vt:lpstr>Vietnam Conflict Beginnings</vt:lpstr>
      <vt:lpstr>2nd Indo-China War</vt:lpstr>
      <vt:lpstr>Election of 1964</vt:lpstr>
      <vt:lpstr>Great Society</vt:lpstr>
      <vt:lpstr>Americanization of Vietnam</vt:lpstr>
      <vt:lpstr>Escalating the War</vt:lpstr>
      <vt:lpstr>Images from Vietnam TV War</vt:lpstr>
      <vt:lpstr>Death Toll Stats</vt:lpstr>
      <vt:lpstr>Tet Offensive</vt:lpstr>
      <vt:lpstr>Election of 1968</vt:lpstr>
      <vt:lpstr>Cost of Vietnam &amp; the Great Society</vt:lpstr>
      <vt:lpstr>Ending the Vietnam Nightmare</vt:lpstr>
      <vt:lpstr>Unrest in the US – 4 dead in Ohio</vt:lpstr>
      <vt:lpstr>The War is Over</vt:lpstr>
      <vt:lpstr>Youth counter-culture – AKA Hippies</vt:lpstr>
      <vt:lpstr>Agenda</vt:lpstr>
      <vt:lpstr>Youth Counter-culture </vt:lpstr>
      <vt:lpstr>Social Change</vt:lpstr>
      <vt:lpstr>Social Movements</vt:lpstr>
      <vt:lpstr>Culmination of Distrust in America</vt:lpstr>
      <vt:lpstr>Agenda</vt:lpstr>
      <vt:lpstr>Election of 1968</vt:lpstr>
      <vt:lpstr>Nixon’s keys to victory</vt:lpstr>
      <vt:lpstr>Growth of Distrust in Government </vt:lpstr>
      <vt:lpstr>Nixon’s grows mistrust in government</vt:lpstr>
      <vt:lpstr>The War is Over</vt:lpstr>
      <vt:lpstr>Economic Downturn</vt:lpstr>
      <vt:lpstr>Watergate Scandal </vt:lpstr>
      <vt:lpstr>Conservative Revolution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Stormy 60s Liberal Challenge to the Status Quo</dc:title>
  <dc:creator>Hultberg, Andrew P</dc:creator>
  <cp:lastModifiedBy>Hultberg, Andrew P</cp:lastModifiedBy>
  <cp:revision>50</cp:revision>
  <dcterms:created xsi:type="dcterms:W3CDTF">2016-04-15T16:34:10Z</dcterms:created>
  <dcterms:modified xsi:type="dcterms:W3CDTF">2024-04-18T21:36:21Z</dcterms:modified>
</cp:coreProperties>
</file>