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3" r:id="rId3"/>
    <p:sldId id="285" r:id="rId4"/>
    <p:sldId id="309" r:id="rId5"/>
    <p:sldId id="288" r:id="rId6"/>
    <p:sldId id="289" r:id="rId7"/>
    <p:sldId id="310" r:id="rId8"/>
    <p:sldId id="301" r:id="rId9"/>
    <p:sldId id="305" r:id="rId10"/>
    <p:sldId id="311" r:id="rId11"/>
    <p:sldId id="304" r:id="rId12"/>
    <p:sldId id="306" r:id="rId13"/>
    <p:sldId id="291" r:id="rId14"/>
    <p:sldId id="262" r:id="rId15"/>
    <p:sldId id="293" r:id="rId16"/>
    <p:sldId id="263" r:id="rId17"/>
    <p:sldId id="287" r:id="rId18"/>
    <p:sldId id="302" r:id="rId19"/>
    <p:sldId id="286" r:id="rId20"/>
    <p:sldId id="312" r:id="rId21"/>
    <p:sldId id="300" r:id="rId22"/>
    <p:sldId id="313" r:id="rId23"/>
    <p:sldId id="314" r:id="rId24"/>
    <p:sldId id="315" r:id="rId25"/>
    <p:sldId id="292" r:id="rId26"/>
    <p:sldId id="294" r:id="rId27"/>
    <p:sldId id="295" r:id="rId28"/>
    <p:sldId id="296" r:id="rId29"/>
    <p:sldId id="297" r:id="rId30"/>
    <p:sldId id="298" r:id="rId31"/>
    <p:sldId id="316" r:id="rId32"/>
    <p:sldId id="284" r:id="rId33"/>
    <p:sldId id="272" r:id="rId34"/>
    <p:sldId id="277" r:id="rId35"/>
    <p:sldId id="273" r:id="rId36"/>
    <p:sldId id="278" r:id="rId37"/>
    <p:sldId id="307" r:id="rId38"/>
    <p:sldId id="279" r:id="rId39"/>
    <p:sldId id="257" r:id="rId40"/>
    <p:sldId id="280" r:id="rId41"/>
    <p:sldId id="299" r:id="rId42"/>
    <p:sldId id="258" r:id="rId43"/>
    <p:sldId id="269" r:id="rId44"/>
    <p:sldId id="266" r:id="rId45"/>
    <p:sldId id="281" r:id="rId46"/>
    <p:sldId id="282" r:id="rId47"/>
    <p:sldId id="283" r:id="rId48"/>
    <p:sldId id="274" r:id="rId49"/>
    <p:sldId id="276" r:id="rId50"/>
    <p:sldId id="275" r:id="rId51"/>
    <p:sldId id="308" r:id="rId52"/>
    <p:sldId id="26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82" d="100"/>
          <a:sy n="82" d="100"/>
        </p:scale>
        <p:origin x="11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FDF0BC-1232-43D6-A6D7-207BFAF63A9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E0E819ED-16CA-42CE-BA86-577756A0DD09}"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DF0BC-1232-43D6-A6D7-207BFAF63A9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819ED-16CA-42CE-BA86-577756A0DD0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FDF0BC-1232-43D6-A6D7-207BFAF63A9D}" type="datetimeFigureOut">
              <a:rPr lang="en-US" smtClean="0"/>
              <a:t>12/15/2017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819ED-16CA-42CE-BA86-577756A0DD0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FDF0BC-1232-43D6-A6D7-207BFAF63A9D}" type="datetimeFigureOut">
              <a:rPr lang="en-US" smtClean="0"/>
              <a:t>12/15/2017</a:t>
            </a:fld>
            <a:endParaRPr lang="en-US"/>
          </a:p>
        </p:txBody>
      </p:sp>
      <p:sp>
        <p:nvSpPr>
          <p:cNvPr id="10" name="Slide Number Placeholder 9"/>
          <p:cNvSpPr>
            <a:spLocks noGrp="1"/>
          </p:cNvSpPr>
          <p:nvPr>
            <p:ph type="sldNum" sz="quarter" idx="11"/>
          </p:nvPr>
        </p:nvSpPr>
        <p:spPr/>
        <p:txBody>
          <a:bodyPr/>
          <a:lstStyle/>
          <a:p>
            <a:fld id="{E0E819ED-16CA-42CE-BA86-577756A0DD09}"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FBFDF0BC-1232-43D6-A6D7-207BFAF63A9D}" type="datetimeFigureOut">
              <a:rPr lang="en-US" smtClean="0"/>
              <a:t>12/15/2017</a:t>
            </a:fld>
            <a:endParaRPr lang="en-US"/>
          </a:p>
        </p:txBody>
      </p:sp>
      <p:sp>
        <p:nvSpPr>
          <p:cNvPr id="20" name="Slide Number Placeholder 19"/>
          <p:cNvSpPr>
            <a:spLocks noGrp="1"/>
          </p:cNvSpPr>
          <p:nvPr>
            <p:ph type="sldNum" sz="quarter" idx="11"/>
          </p:nvPr>
        </p:nvSpPr>
        <p:spPr/>
        <p:txBody>
          <a:bodyPr/>
          <a:lstStyle/>
          <a:p>
            <a:fld id="{E0E819ED-16CA-42CE-BA86-577756A0DD0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BFDF0BC-1232-43D6-A6D7-207BFAF63A9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819ED-16CA-42CE-BA86-577756A0DD09}"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BFDF0BC-1232-43D6-A6D7-207BFAF63A9D}" type="datetimeFigureOut">
              <a:rPr lang="en-US" smtClean="0"/>
              <a:t>12/15/2017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819ED-16CA-42CE-BA86-577756A0DD09}"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FDF0BC-1232-43D6-A6D7-207BFAF63A9D}" type="datetimeFigureOut">
              <a:rPr lang="en-US" smtClean="0"/>
              <a:t>12/15/2017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819ED-16CA-42CE-BA86-577756A0DD0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FDF0BC-1232-43D6-A6D7-207BFAF63A9D}" type="datetimeFigureOut">
              <a:rPr lang="en-US" smtClean="0"/>
              <a:t>12/15/2017</a:t>
            </a:fld>
            <a:endParaRPr lang="en-US"/>
          </a:p>
        </p:txBody>
      </p:sp>
      <p:sp>
        <p:nvSpPr>
          <p:cNvPr id="6" name="Slide Number Placeholder 5"/>
          <p:cNvSpPr>
            <a:spLocks noGrp="1"/>
          </p:cNvSpPr>
          <p:nvPr>
            <p:ph type="sldNum" sz="quarter" idx="11"/>
          </p:nvPr>
        </p:nvSpPr>
        <p:spPr/>
        <p:txBody>
          <a:bodyPr/>
          <a:lstStyle/>
          <a:p>
            <a:fld id="{E0E819ED-16CA-42CE-BA86-577756A0DD09}"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FBFDF0BC-1232-43D6-A6D7-207BFAF63A9D}" type="datetimeFigureOut">
              <a:rPr lang="en-US" smtClean="0"/>
              <a:t>12/15/2017</a:t>
            </a:fld>
            <a:endParaRPr lang="en-US"/>
          </a:p>
        </p:txBody>
      </p:sp>
      <p:sp>
        <p:nvSpPr>
          <p:cNvPr id="10" name="Slide Number Placeholder 9"/>
          <p:cNvSpPr>
            <a:spLocks noGrp="1"/>
          </p:cNvSpPr>
          <p:nvPr>
            <p:ph type="sldNum" sz="quarter" idx="15"/>
          </p:nvPr>
        </p:nvSpPr>
        <p:spPr/>
        <p:txBody>
          <a:bodyPr/>
          <a:lstStyle/>
          <a:p>
            <a:fld id="{E0E819ED-16CA-42CE-BA86-577756A0DD09}"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FDF0BC-1232-43D6-A6D7-207BFAF63A9D}" type="datetimeFigureOut">
              <a:rPr lang="en-US" smtClean="0"/>
              <a:t>12/15/2017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819ED-16CA-42CE-BA86-577756A0DD09}"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E0E819ED-16CA-42CE-BA86-577756A0DD09}"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FBFDF0BC-1232-43D6-A6D7-207BFAF63A9D}" type="datetimeFigureOut">
              <a:rPr lang="en-US" smtClean="0"/>
              <a:t>12/15/2017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Rise of Sectionalism </a:t>
            </a:r>
            <a:endParaRPr lang="en-US" dirty="0"/>
          </a:p>
        </p:txBody>
      </p:sp>
      <p:sp>
        <p:nvSpPr>
          <p:cNvPr id="3" name="Subtitle 2"/>
          <p:cNvSpPr>
            <a:spLocks noGrp="1"/>
          </p:cNvSpPr>
          <p:nvPr>
            <p:ph type="subTitle" idx="1"/>
          </p:nvPr>
        </p:nvSpPr>
        <p:spPr/>
        <p:txBody>
          <a:bodyPr/>
          <a:lstStyle/>
          <a:p>
            <a:r>
              <a:rPr lang="en-US" dirty="0" smtClean="0"/>
              <a:t>Leading towards disunion</a:t>
            </a:r>
            <a:endParaRPr lang="en-US" dirty="0"/>
          </a:p>
        </p:txBody>
      </p:sp>
    </p:spTree>
    <p:extLst>
      <p:ext uri="{BB962C8B-B14F-4D97-AF65-F5344CB8AC3E}">
        <p14:creationId xmlns:p14="http://schemas.microsoft.com/office/powerpoint/2010/main" val="36212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91200"/>
            <a:ext cx="7239000" cy="609600"/>
          </a:xfrm>
          <a:solidFill>
            <a:srgbClr val="002060"/>
          </a:solidFill>
        </p:spPr>
        <p:txBody>
          <a:bodyPr/>
          <a:lstStyle/>
          <a:p>
            <a:r>
              <a:rPr lang="en-US" sz="4000" dirty="0" smtClean="0">
                <a:latin typeface="Times New Roman" panose="02020603050405020304" pitchFamily="18" charset="0"/>
                <a:cs typeface="Times New Roman" panose="02020603050405020304" pitchFamily="18" charset="0"/>
              </a:rPr>
              <a:t>Antebellum Tensions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304800"/>
            <a:ext cx="8077200" cy="4419600"/>
          </a:xfrm>
        </p:spPr>
        <p:txBody>
          <a:bodyPr/>
          <a:lstStyle/>
          <a:p>
            <a:r>
              <a:rPr lang="en-US" dirty="0" smtClean="0">
                <a:latin typeface="Times New Roman" panose="02020603050405020304" pitchFamily="18" charset="0"/>
                <a:cs typeface="Times New Roman" panose="02020603050405020304" pitchFamily="18" charset="0"/>
              </a:rPr>
              <a:t>Put the following in chronological order </a:t>
            </a:r>
          </a:p>
          <a:p>
            <a:pPr lvl="1"/>
            <a:r>
              <a:rPr lang="en-US" sz="2400" dirty="0" smtClean="0">
                <a:latin typeface="Times New Roman" panose="02020603050405020304" pitchFamily="18" charset="0"/>
                <a:cs typeface="Times New Roman" panose="02020603050405020304" pitchFamily="18" charset="0"/>
              </a:rPr>
              <a:t>Dred Scot Decision</a:t>
            </a:r>
          </a:p>
          <a:p>
            <a:pPr lvl="1"/>
            <a:r>
              <a:rPr lang="en-US" sz="2400" dirty="0" smtClean="0">
                <a:latin typeface="Times New Roman" panose="02020603050405020304" pitchFamily="18" charset="0"/>
                <a:cs typeface="Times New Roman" panose="02020603050405020304" pitchFamily="18" charset="0"/>
              </a:rPr>
              <a:t>Crimes against Kansas</a:t>
            </a:r>
          </a:p>
          <a:p>
            <a:pPr lvl="1"/>
            <a:r>
              <a:rPr lang="en-US" sz="2400" dirty="0" smtClean="0">
                <a:latin typeface="Times New Roman" panose="02020603050405020304" pitchFamily="18" charset="0"/>
                <a:cs typeface="Times New Roman" panose="02020603050405020304" pitchFamily="18" charset="0"/>
              </a:rPr>
              <a:t>Lincoln Douglas Debate</a:t>
            </a:r>
          </a:p>
          <a:p>
            <a:pPr lvl="1"/>
            <a:r>
              <a:rPr lang="en-US" sz="2400" dirty="0" smtClean="0">
                <a:latin typeface="Times New Roman" panose="02020603050405020304" pitchFamily="18" charset="0"/>
                <a:cs typeface="Times New Roman" panose="02020603050405020304" pitchFamily="18" charset="0"/>
              </a:rPr>
              <a:t>Mexican American War</a:t>
            </a:r>
          </a:p>
          <a:p>
            <a:pPr lvl="1"/>
            <a:r>
              <a:rPr lang="en-US" sz="2400" dirty="0" smtClean="0">
                <a:latin typeface="Times New Roman" panose="02020603050405020304" pitchFamily="18" charset="0"/>
                <a:cs typeface="Times New Roman" panose="02020603050405020304" pitchFamily="18" charset="0"/>
              </a:rPr>
              <a:t>Kansas-Nebraska Acts</a:t>
            </a:r>
          </a:p>
          <a:p>
            <a:pPr marL="280988" lvl="1" indent="-280988"/>
            <a:r>
              <a:rPr lang="en-US" sz="2400" dirty="0" smtClean="0">
                <a:latin typeface="Times New Roman" panose="02020603050405020304" pitchFamily="18" charset="0"/>
                <a:cs typeface="Times New Roman" panose="02020603050405020304" pitchFamily="18" charset="0"/>
              </a:rPr>
              <a:t>Explain how two of them lead to expansion of sectionalism in the United States </a:t>
            </a:r>
          </a:p>
          <a:p>
            <a:pPr lvl="1"/>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63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blank map of the united states manifest destiny"/>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229600" cy="4191000"/>
          </a:xfrm>
          <a:prstGeom prst="rect">
            <a:avLst/>
          </a:prstGeom>
          <a:noFill/>
          <a:ln>
            <a:solidFill>
              <a:srgbClr val="002060"/>
            </a:solidFill>
          </a:ln>
        </p:spPr>
      </p:pic>
      <p:sp>
        <p:nvSpPr>
          <p:cNvPr id="5" name="Rectangle 4"/>
          <p:cNvSpPr/>
          <p:nvPr/>
        </p:nvSpPr>
        <p:spPr>
          <a:xfrm>
            <a:off x="762000" y="4648200"/>
            <a:ext cx="7543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002060"/>
                </a:solidFill>
                <a:latin typeface="Times New Roman" panose="02020603050405020304" pitchFamily="18" charset="0"/>
                <a:cs typeface="Times New Roman" panose="02020603050405020304" pitchFamily="18" charset="0"/>
              </a:rPr>
              <a:t>Three Degrees of Sectionalism</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Find two people to link your sectional fact to</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Write fact on one strip of paper and form a paper chain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Write a statement that links all three facts together and explains the connect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Add statement to the chain (record statement in your notes &amp; mark on map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283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943600"/>
            <a:ext cx="7239000" cy="685800"/>
          </a:xfrm>
          <a:solidFill>
            <a:schemeClr val="accent2"/>
          </a:solidFill>
          <a:ln>
            <a:solidFill>
              <a:srgbClr val="002060"/>
            </a:solidFill>
          </a:ln>
        </p:spPr>
        <p:txBody>
          <a:bodyPr/>
          <a:lstStyle/>
          <a:p>
            <a:r>
              <a:rPr lang="en-US" sz="4400" dirty="0" smtClean="0"/>
              <a:t>Six Degrees of Separation</a:t>
            </a:r>
            <a:endParaRPr lang="en-US" sz="4400" dirty="0"/>
          </a:p>
        </p:txBody>
      </p:sp>
      <p:sp>
        <p:nvSpPr>
          <p:cNvPr id="3" name="Content Placeholder 2"/>
          <p:cNvSpPr>
            <a:spLocks noGrp="1"/>
          </p:cNvSpPr>
          <p:nvPr>
            <p:ph idx="1"/>
          </p:nvPr>
        </p:nvSpPr>
        <p:spPr>
          <a:xfrm>
            <a:off x="304800" y="304800"/>
            <a:ext cx="8382000" cy="5410200"/>
          </a:xfrm>
        </p:spPr>
        <p:txBody>
          <a:bodyPr>
            <a:normAutofit fontScale="92500"/>
          </a:bodyPr>
          <a:lstStyle/>
          <a:p>
            <a:r>
              <a:rPr lang="en-US" sz="2000" b="1" dirty="0" smtClean="0">
                <a:solidFill>
                  <a:srgbClr val="002060"/>
                </a:solidFill>
                <a:latin typeface="Times New Roman" panose="02020603050405020304" pitchFamily="18" charset="0"/>
                <a:cs typeface="Times New Roman" panose="02020603050405020304" pitchFamily="18" charset="0"/>
              </a:rPr>
              <a:t>Connect events to explain how the United States went from building a nation in 1800 to disunion in 1860</a:t>
            </a:r>
          </a:p>
          <a:p>
            <a:r>
              <a:rPr lang="en-US" sz="2200" b="1" i="1" dirty="0">
                <a:solidFill>
                  <a:srgbClr val="002060"/>
                </a:solidFill>
                <a:latin typeface="Times New Roman" panose="02020603050405020304" pitchFamily="18" charset="0"/>
                <a:cs typeface="Times New Roman" panose="02020603050405020304" pitchFamily="18" charset="0"/>
              </a:rPr>
              <a:t>Louisiana Purchase 1803 –</a:t>
            </a:r>
            <a:r>
              <a:rPr lang="en-US" sz="2200" b="1" dirty="0">
                <a:solidFill>
                  <a:srgbClr val="00206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President Jefferson sought to gain access to the Mississippi River and the Port of New Orleans to give western farmers, the common man, the opportunity to trade.  As a result of </a:t>
            </a:r>
            <a:r>
              <a:rPr lang="en-US" sz="2200" u="sng" dirty="0">
                <a:solidFill>
                  <a:srgbClr val="002060"/>
                </a:solidFill>
                <a:latin typeface="Times New Roman" panose="02020603050405020304" pitchFamily="18" charset="0"/>
                <a:cs typeface="Times New Roman" panose="02020603050405020304" pitchFamily="18" charset="0"/>
              </a:rPr>
              <a:t>land butchery</a:t>
            </a:r>
            <a:r>
              <a:rPr lang="en-US" sz="2200" dirty="0">
                <a:latin typeface="Times New Roman" panose="02020603050405020304" pitchFamily="18" charset="0"/>
                <a:cs typeface="Times New Roman" panose="02020603050405020304" pitchFamily="18" charset="0"/>
              </a:rPr>
              <a:t>, because the explosion of </a:t>
            </a:r>
            <a:r>
              <a:rPr lang="en-US" sz="2200" u="sng" dirty="0">
                <a:solidFill>
                  <a:srgbClr val="002060"/>
                </a:solidFill>
                <a:latin typeface="Times New Roman" panose="02020603050405020304" pitchFamily="18" charset="0"/>
                <a:cs typeface="Times New Roman" panose="02020603050405020304" pitchFamily="18" charset="0"/>
              </a:rPr>
              <a:t>King Cotton</a:t>
            </a:r>
            <a:r>
              <a:rPr lang="en-US" sz="2200" dirty="0">
                <a:latin typeface="Times New Roman" panose="02020603050405020304" pitchFamily="18" charset="0"/>
                <a:cs typeface="Times New Roman" panose="02020603050405020304" pitchFamily="18" charset="0"/>
              </a:rPr>
              <a:t>, due to </a:t>
            </a:r>
            <a:r>
              <a:rPr lang="en-US" sz="2200" u="sng" dirty="0">
                <a:solidFill>
                  <a:srgbClr val="002060"/>
                </a:solidFill>
                <a:latin typeface="Times New Roman" panose="02020603050405020304" pitchFamily="18" charset="0"/>
                <a:cs typeface="Times New Roman" panose="02020603050405020304" pitchFamily="18" charset="0"/>
              </a:rPr>
              <a:t>Eli Whitney’s Cotton Gin</a:t>
            </a:r>
            <a:r>
              <a:rPr lang="en-US" sz="2200" dirty="0">
                <a:latin typeface="Times New Roman" panose="02020603050405020304" pitchFamily="18" charset="0"/>
                <a:cs typeface="Times New Roman" panose="02020603050405020304" pitchFamily="18" charset="0"/>
              </a:rPr>
              <a:t>, farmers began to move westward to seek new fertile lands and support the expansion of the </a:t>
            </a:r>
            <a:r>
              <a:rPr lang="en-US" sz="2200" u="sng" dirty="0" err="1">
                <a:solidFill>
                  <a:srgbClr val="002060"/>
                </a:solidFill>
                <a:latin typeface="Times New Roman" panose="02020603050405020304" pitchFamily="18" charset="0"/>
                <a:cs typeface="Times New Roman" panose="02020603050405020304" pitchFamily="18" charset="0"/>
              </a:rPr>
              <a:t>Cottoncracy</a:t>
            </a:r>
            <a:r>
              <a:rPr lang="en-US" sz="2200" dirty="0">
                <a:latin typeface="Times New Roman" panose="02020603050405020304" pitchFamily="18" charset="0"/>
                <a:cs typeface="Times New Roman" panose="02020603050405020304" pitchFamily="18" charset="0"/>
              </a:rPr>
              <a:t> based on slave labor. </a:t>
            </a:r>
          </a:p>
          <a:p>
            <a:pPr lvl="0"/>
            <a:r>
              <a:rPr lang="en-US" sz="2200" dirty="0">
                <a:latin typeface="Times New Roman" panose="02020603050405020304" pitchFamily="18" charset="0"/>
                <a:cs typeface="Times New Roman" panose="02020603050405020304" pitchFamily="18" charset="0"/>
              </a:rPr>
              <a:t>Event A: </a:t>
            </a:r>
            <a:endParaRPr lang="en-US" sz="2200" dirty="0" smtClean="0">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Event F: </a:t>
            </a:r>
          </a:p>
          <a:p>
            <a:r>
              <a:rPr lang="en-US" sz="2200" b="1" i="1" dirty="0" smtClean="0">
                <a:solidFill>
                  <a:srgbClr val="002060"/>
                </a:solidFill>
                <a:latin typeface="Times New Roman" panose="02020603050405020304" pitchFamily="18" charset="0"/>
                <a:cs typeface="Times New Roman" panose="02020603050405020304" pitchFamily="18" charset="0"/>
              </a:rPr>
              <a:t>Election </a:t>
            </a:r>
            <a:r>
              <a:rPr lang="en-US" sz="2200" b="1" i="1" dirty="0">
                <a:solidFill>
                  <a:srgbClr val="002060"/>
                </a:solidFill>
                <a:latin typeface="Times New Roman" panose="02020603050405020304" pitchFamily="18" charset="0"/>
                <a:cs typeface="Times New Roman" panose="02020603050405020304" pitchFamily="18" charset="0"/>
              </a:rPr>
              <a:t>of 1860</a:t>
            </a:r>
            <a:r>
              <a:rPr lang="en-US" sz="2200" b="1" dirty="0">
                <a:solidFill>
                  <a:srgbClr val="002060"/>
                </a:solidFill>
                <a:latin typeface="Times New Roman" panose="02020603050405020304" pitchFamily="18" charset="0"/>
                <a:cs typeface="Times New Roman" panose="02020603050405020304" pitchFamily="18" charset="0"/>
              </a:rPr>
              <a:t> – </a:t>
            </a:r>
            <a:r>
              <a:rPr lang="en-US" sz="2200" u="sng" dirty="0">
                <a:solidFill>
                  <a:srgbClr val="002060"/>
                </a:solidFill>
                <a:latin typeface="Times New Roman" panose="02020603050405020304" pitchFamily="18" charset="0"/>
                <a:cs typeface="Times New Roman" panose="02020603050405020304" pitchFamily="18" charset="0"/>
              </a:rPr>
              <a:t>Abraham Lincoln</a:t>
            </a:r>
            <a:r>
              <a:rPr lang="en-US" sz="2200" dirty="0">
                <a:latin typeface="Times New Roman" panose="02020603050405020304" pitchFamily="18" charset="0"/>
                <a:cs typeface="Times New Roman" panose="02020603050405020304" pitchFamily="18" charset="0"/>
              </a:rPr>
              <a:t> was elected bring the </a:t>
            </a:r>
            <a:r>
              <a:rPr lang="en-US" sz="2200" u="sng" dirty="0">
                <a:solidFill>
                  <a:srgbClr val="002060"/>
                </a:solidFill>
                <a:latin typeface="Times New Roman" panose="02020603050405020304" pitchFamily="18" charset="0"/>
                <a:cs typeface="Times New Roman" panose="02020603050405020304" pitchFamily="18" charset="0"/>
              </a:rPr>
              <a:t>Republican Party</a:t>
            </a:r>
            <a:r>
              <a:rPr lang="en-US" sz="2200" dirty="0">
                <a:latin typeface="Times New Roman" panose="02020603050405020304" pitchFamily="18" charset="0"/>
                <a:cs typeface="Times New Roman" panose="02020603050405020304" pitchFamily="18" charset="0"/>
              </a:rPr>
              <a:t> to power without a single southern vote.  Further divisions were created by the Republican Party support of the </a:t>
            </a:r>
            <a:r>
              <a:rPr lang="en-US" sz="2200" u="sng" dirty="0">
                <a:solidFill>
                  <a:srgbClr val="002060"/>
                </a:solidFill>
                <a:latin typeface="Times New Roman" panose="02020603050405020304" pitchFamily="18" charset="0"/>
                <a:cs typeface="Times New Roman" panose="02020603050405020304" pitchFamily="18" charset="0"/>
              </a:rPr>
              <a:t>Transcontinental Railroad</a:t>
            </a:r>
            <a:r>
              <a:rPr lang="en-US" sz="2200" dirty="0">
                <a:latin typeface="Times New Roman" panose="02020603050405020304" pitchFamily="18" charset="0"/>
                <a:cs typeface="Times New Roman" panose="02020603050405020304" pitchFamily="18" charset="0"/>
              </a:rPr>
              <a:t> and arguments against the expansion of slavery in western territories by rebuking the Kansas </a:t>
            </a:r>
            <a:r>
              <a:rPr lang="en-US" sz="2200" u="sng" dirty="0" smtClean="0">
                <a:solidFill>
                  <a:srgbClr val="002060"/>
                </a:solidFill>
                <a:latin typeface="Times New Roman" panose="02020603050405020304" pitchFamily="18" charset="0"/>
                <a:cs typeface="Times New Roman" panose="02020603050405020304" pitchFamily="18" charset="0"/>
              </a:rPr>
              <a:t>Lecompton </a:t>
            </a:r>
            <a:r>
              <a:rPr lang="en-US" sz="2200" u="sng" dirty="0">
                <a:solidFill>
                  <a:srgbClr val="002060"/>
                </a:solidFill>
                <a:latin typeface="Times New Roman" panose="02020603050405020304" pitchFamily="18" charset="0"/>
                <a:cs typeface="Times New Roman" panose="02020603050405020304" pitchFamily="18" charset="0"/>
              </a:rPr>
              <a:t>Constitution</a:t>
            </a:r>
            <a:r>
              <a:rPr lang="en-US" sz="2200" dirty="0">
                <a:latin typeface="Times New Roman" panose="02020603050405020304" pitchFamily="18" charset="0"/>
                <a:cs typeface="Times New Roman" panose="02020603050405020304" pitchFamily="18" charset="0"/>
              </a:rPr>
              <a:t>. Lincoln’s election lead to the immediate </a:t>
            </a:r>
            <a:r>
              <a:rPr lang="en-US" sz="2200" u="sng" dirty="0">
                <a:solidFill>
                  <a:srgbClr val="002060"/>
                </a:solidFill>
                <a:latin typeface="Times New Roman" panose="02020603050405020304" pitchFamily="18" charset="0"/>
                <a:cs typeface="Times New Roman" panose="02020603050405020304" pitchFamily="18" charset="0"/>
              </a:rPr>
              <a:t>secession</a:t>
            </a:r>
            <a:r>
              <a:rPr lang="en-US" sz="2200" dirty="0">
                <a:latin typeface="Times New Roman" panose="02020603050405020304" pitchFamily="18" charset="0"/>
                <a:cs typeface="Times New Roman" panose="02020603050405020304" pitchFamily="18" charset="0"/>
              </a:rPr>
              <a:t> of deep south states, such as </a:t>
            </a:r>
            <a:r>
              <a:rPr lang="en-US" sz="2200" u="sng" dirty="0">
                <a:solidFill>
                  <a:srgbClr val="002060"/>
                </a:solidFill>
                <a:latin typeface="Times New Roman" panose="02020603050405020304" pitchFamily="18" charset="0"/>
                <a:cs typeface="Times New Roman" panose="02020603050405020304" pitchFamily="18" charset="0"/>
              </a:rPr>
              <a:t>South Caroline</a:t>
            </a:r>
            <a:r>
              <a:rPr lang="en-US" sz="2200" dirty="0">
                <a:latin typeface="Times New Roman" panose="02020603050405020304" pitchFamily="18" charset="0"/>
                <a:cs typeface="Times New Roman" panose="02020603050405020304" pitchFamily="18" charset="0"/>
              </a:rPr>
              <a:t>.   </a:t>
            </a:r>
          </a:p>
          <a:p>
            <a:pPr lvl="0"/>
            <a:endParaRPr lang="en-US" sz="2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407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38800"/>
            <a:ext cx="7239000" cy="762000"/>
          </a:xfrm>
        </p:spPr>
        <p:txBody>
          <a:bodyPr/>
          <a:lstStyle/>
          <a:p>
            <a:r>
              <a:rPr lang="en-US" sz="3600" dirty="0" smtClean="0"/>
              <a:t>Compromise of 1850</a:t>
            </a:r>
            <a:endParaRPr lang="en-US" sz="3600" dirty="0"/>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4010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625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62600"/>
            <a:ext cx="7239000" cy="838200"/>
          </a:xfrm>
        </p:spPr>
        <p:txBody>
          <a:bodyPr/>
          <a:lstStyle/>
          <a:p>
            <a:r>
              <a:rPr lang="en-US" sz="4000" dirty="0" smtClean="0"/>
              <a:t>Issues in America by 1854</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30" y="685800"/>
            <a:ext cx="8175669" cy="4495799"/>
          </a:xfrm>
        </p:spPr>
      </p:pic>
    </p:spTree>
    <p:extLst>
      <p:ext uri="{BB962C8B-B14F-4D97-AF65-F5344CB8AC3E}">
        <p14:creationId xmlns:p14="http://schemas.microsoft.com/office/powerpoint/2010/main" val="2214754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91200"/>
            <a:ext cx="7924800" cy="609600"/>
          </a:xfrm>
        </p:spPr>
        <p:txBody>
          <a:bodyPr/>
          <a:lstStyle/>
          <a:p>
            <a:r>
              <a:rPr lang="en-US" sz="3600" dirty="0" smtClean="0"/>
              <a:t>Responses to the Compromise of 1850</a:t>
            </a:r>
            <a:endParaRPr lang="en-US" sz="3600" dirty="0"/>
          </a:p>
        </p:txBody>
      </p:sp>
      <p:sp>
        <p:nvSpPr>
          <p:cNvPr id="3" name="Content Placeholder 2"/>
          <p:cNvSpPr>
            <a:spLocks noGrp="1"/>
          </p:cNvSpPr>
          <p:nvPr>
            <p:ph idx="1"/>
          </p:nvPr>
        </p:nvSpPr>
        <p:spPr>
          <a:xfrm>
            <a:off x="381000" y="457200"/>
            <a:ext cx="8305800" cy="5334000"/>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Change in </a:t>
            </a:r>
            <a:r>
              <a:rPr lang="en-US" dirty="0" smtClean="0">
                <a:latin typeface="Times New Roman" panose="02020603050405020304" pitchFamily="18" charset="0"/>
                <a:cs typeface="Times New Roman" panose="02020603050405020304" pitchFamily="18" charset="0"/>
              </a:rPr>
              <a:t>national leadership</a:t>
            </a:r>
            <a:endParaRPr lang="en-US" dirty="0">
              <a:latin typeface="Times New Roman" panose="02020603050405020304" pitchFamily="18" charset="0"/>
              <a:cs typeface="Times New Roman" panose="02020603050405020304" pitchFamily="18" charset="0"/>
            </a:endParaRPr>
          </a:p>
          <a:p>
            <a:pPr lvl="1"/>
            <a:r>
              <a:rPr lang="en-US" b="1" dirty="0">
                <a:solidFill>
                  <a:schemeClr val="accent4">
                    <a:lumMod val="50000"/>
                  </a:schemeClr>
                </a:solidFill>
                <a:latin typeface="Times New Roman" panose="02020603050405020304" pitchFamily="18" charset="0"/>
                <a:cs typeface="Times New Roman" panose="02020603050405020304" pitchFamily="18" charset="0"/>
              </a:rPr>
              <a:t>(Clay, Webster, </a:t>
            </a:r>
            <a:r>
              <a:rPr lang="en-US" b="1" dirty="0" smtClean="0">
                <a:solidFill>
                  <a:schemeClr val="accent4">
                    <a:lumMod val="50000"/>
                  </a:schemeClr>
                </a:solidFill>
                <a:latin typeface="Times New Roman" panose="02020603050405020304" pitchFamily="18" charset="0"/>
                <a:cs typeface="Times New Roman" panose="02020603050405020304" pitchFamily="18" charset="0"/>
              </a:rPr>
              <a:t>Calhoun replaced by</a:t>
            </a:r>
          </a:p>
          <a:p>
            <a:pPr marL="457200" lvl="1" indent="0">
              <a:buNone/>
            </a:pPr>
            <a:r>
              <a:rPr lang="en-US" b="1" dirty="0">
                <a:solidFill>
                  <a:schemeClr val="accent4">
                    <a:lumMod val="50000"/>
                  </a:schemeClr>
                </a:solidFill>
                <a:latin typeface="Times New Roman" panose="02020603050405020304" pitchFamily="18" charset="0"/>
                <a:cs typeface="Times New Roman" panose="02020603050405020304" pitchFamily="18" charset="0"/>
              </a:rPr>
              <a:t> </a:t>
            </a:r>
            <a:r>
              <a:rPr lang="en-US" b="1" dirty="0" smtClean="0">
                <a:solidFill>
                  <a:schemeClr val="accent4">
                    <a:lumMod val="50000"/>
                  </a:schemeClr>
                </a:solidFill>
                <a:latin typeface="Times New Roman" panose="02020603050405020304" pitchFamily="18" charset="0"/>
                <a:cs typeface="Times New Roman" panose="02020603050405020304" pitchFamily="18" charset="0"/>
              </a:rPr>
              <a:t>      Douglas, Seward, &amp; Davis)</a:t>
            </a:r>
            <a:endParaRPr lang="en-US" b="1" dirty="0">
              <a:solidFill>
                <a:schemeClr val="accent4">
                  <a:lumMod val="50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Northern opposition </a:t>
            </a:r>
            <a:r>
              <a:rPr lang="en-US" dirty="0" smtClean="0">
                <a:latin typeface="Times New Roman" panose="02020603050405020304" pitchFamily="18" charset="0"/>
                <a:cs typeface="Times New Roman" panose="02020603050405020304" pitchFamily="18" charset="0"/>
              </a:rPr>
              <a:t>to </a:t>
            </a:r>
          </a:p>
          <a:p>
            <a:pPr marL="0" indent="0">
              <a:buNone/>
            </a:pPr>
            <a:r>
              <a:rPr lang="en-US" dirty="0" smtClean="0">
                <a:latin typeface="Times New Roman" panose="02020603050405020304" pitchFamily="18" charset="0"/>
                <a:cs typeface="Times New Roman" panose="02020603050405020304" pitchFamily="18" charset="0"/>
              </a:rPr>
              <a:t>Fugitive </a:t>
            </a:r>
            <a:r>
              <a:rPr lang="en-US" dirty="0">
                <a:latin typeface="Times New Roman" panose="02020603050405020304" pitchFamily="18" charset="0"/>
                <a:cs typeface="Times New Roman" panose="02020603050405020304" pitchFamily="18" charset="0"/>
              </a:rPr>
              <a:t>Slave </a:t>
            </a:r>
            <a:r>
              <a:rPr lang="en-US" dirty="0" smtClean="0">
                <a:latin typeface="Times New Roman" panose="02020603050405020304" pitchFamily="18" charset="0"/>
                <a:cs typeface="Times New Roman" panose="02020603050405020304" pitchFamily="18" charset="0"/>
              </a:rPr>
              <a:t>Act 1850</a:t>
            </a:r>
            <a:endParaRPr lang="en-US" dirty="0">
              <a:latin typeface="Times New Roman" panose="02020603050405020304" pitchFamily="18" charset="0"/>
              <a:cs typeface="Times New Roman" panose="02020603050405020304" pitchFamily="18" charset="0"/>
            </a:endParaRPr>
          </a:p>
          <a:p>
            <a:pPr lvl="1"/>
            <a:r>
              <a:rPr lang="en-US" sz="1900" b="1" dirty="0" err="1" smtClean="0">
                <a:latin typeface="Times New Roman" panose="02020603050405020304" pitchFamily="18" charset="0"/>
                <a:cs typeface="Times New Roman" panose="02020603050405020304" pitchFamily="18" charset="0"/>
              </a:rPr>
              <a:t>Priggs</a:t>
            </a:r>
            <a:r>
              <a:rPr lang="en-US" sz="1900" b="1" dirty="0" smtClean="0">
                <a:latin typeface="Times New Roman" panose="02020603050405020304" pitchFamily="18" charset="0"/>
                <a:cs typeface="Times New Roman" panose="02020603050405020304" pitchFamily="18" charset="0"/>
              </a:rPr>
              <a:t> v. Pennsylvania 1842</a:t>
            </a:r>
          </a:p>
          <a:p>
            <a:pPr lvl="1"/>
            <a:r>
              <a:rPr lang="en-US" sz="1900" b="1" dirty="0" smtClean="0">
                <a:latin typeface="Times New Roman" panose="02020603050405020304" pitchFamily="18" charset="0"/>
                <a:cs typeface="Times New Roman" panose="02020603050405020304" pitchFamily="18" charset="0"/>
              </a:rPr>
              <a:t>Personal </a:t>
            </a:r>
            <a:r>
              <a:rPr lang="en-US" sz="1900" b="1" dirty="0">
                <a:latin typeface="Times New Roman" panose="02020603050405020304" pitchFamily="18" charset="0"/>
                <a:cs typeface="Times New Roman" panose="02020603050405020304" pitchFamily="18" charset="0"/>
              </a:rPr>
              <a:t>Liberty </a:t>
            </a:r>
            <a:r>
              <a:rPr lang="en-US" sz="1900" b="1" dirty="0" smtClean="0">
                <a:latin typeface="Times New Roman" panose="02020603050405020304" pitchFamily="18" charset="0"/>
                <a:cs typeface="Times New Roman" panose="02020603050405020304" pitchFamily="18" charset="0"/>
              </a:rPr>
              <a:t>Laws </a:t>
            </a:r>
            <a:r>
              <a:rPr lang="en-US" sz="1900" dirty="0">
                <a:latin typeface="Times New Roman" panose="02020603050405020304" pitchFamily="18" charset="0"/>
                <a:cs typeface="Times New Roman" panose="02020603050405020304" pitchFamily="18" charset="0"/>
              </a:rPr>
              <a:t>"unless </a:t>
            </a:r>
            <a:endParaRPr lang="en-US" sz="1900" dirty="0" smtClean="0">
              <a:latin typeface="Times New Roman" panose="02020603050405020304" pitchFamily="18" charset="0"/>
              <a:cs typeface="Times New Roman" panose="02020603050405020304" pitchFamily="18" charset="0"/>
            </a:endParaRPr>
          </a:p>
          <a:p>
            <a:pPr marL="457200" lvl="1" indent="0">
              <a:buNone/>
            </a:pPr>
            <a:r>
              <a:rPr lang="en-US" sz="1900" dirty="0" smtClean="0">
                <a:latin typeface="Times New Roman" panose="02020603050405020304" pitchFamily="18" charset="0"/>
                <a:cs typeface="Times New Roman" panose="02020603050405020304" pitchFamily="18" charset="0"/>
              </a:rPr>
              <a:t>prohibited </a:t>
            </a:r>
            <a:r>
              <a:rPr lang="en-US" sz="1900" dirty="0">
                <a:latin typeface="Times New Roman" panose="02020603050405020304" pitchFamily="18" charset="0"/>
                <a:cs typeface="Times New Roman" panose="02020603050405020304" pitchFamily="18" charset="0"/>
              </a:rPr>
              <a:t>by state legislation</a:t>
            </a:r>
            <a:r>
              <a:rPr lang="en-US" sz="1900" dirty="0"/>
              <a:t>" </a:t>
            </a:r>
            <a:endParaRPr lang="en-US" sz="1900" b="1" dirty="0">
              <a:latin typeface="Times New Roman" panose="02020603050405020304" pitchFamily="18" charset="0"/>
              <a:cs typeface="Times New Roman" panose="02020603050405020304" pitchFamily="18" charset="0"/>
            </a:endParaRPr>
          </a:p>
          <a:p>
            <a:pPr lvl="1"/>
            <a:r>
              <a:rPr lang="en-US" sz="1900" b="1" dirty="0" err="1" smtClean="0">
                <a:latin typeface="Times New Roman" panose="02020603050405020304" pitchFamily="18" charset="0"/>
                <a:cs typeface="Times New Roman" panose="02020603050405020304" pitchFamily="18" charset="0"/>
              </a:rPr>
              <a:t>Ableman</a:t>
            </a: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v. Booth (</a:t>
            </a:r>
            <a:r>
              <a:rPr lang="en-US" sz="1900" b="1" dirty="0" smtClean="0">
                <a:latin typeface="Times New Roman" panose="02020603050405020304" pitchFamily="18" charset="0"/>
                <a:cs typeface="Times New Roman" panose="02020603050405020304" pitchFamily="18" charset="0"/>
              </a:rPr>
              <a:t>1859)</a:t>
            </a:r>
            <a:endParaRPr lang="en-US" sz="1900"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Growth of Free-Soil Party</a:t>
            </a:r>
          </a:p>
          <a:p>
            <a:pPr marL="0" indent="0">
              <a:buNone/>
            </a:pPr>
            <a:r>
              <a:rPr lang="en-US" dirty="0">
                <a:latin typeface="Times New Roman" panose="02020603050405020304" pitchFamily="18" charset="0"/>
                <a:cs typeface="Times New Roman" panose="02020603050405020304" pitchFamily="18" charset="0"/>
              </a:rPr>
              <a:t>(founded 1848)</a:t>
            </a:r>
          </a:p>
          <a:p>
            <a:pPr lvl="1"/>
            <a:r>
              <a:rPr lang="en-US" dirty="0" smtClean="0">
                <a:latin typeface="Times New Roman" panose="02020603050405020304" pitchFamily="18" charset="0"/>
                <a:cs typeface="Times New Roman" panose="02020603050405020304" pitchFamily="18" charset="0"/>
              </a:rPr>
              <a:t>Whig </a:t>
            </a:r>
            <a:r>
              <a:rPr lang="en-US" dirty="0">
                <a:latin typeface="Times New Roman" panose="02020603050405020304" pitchFamily="18" charset="0"/>
                <a:cs typeface="Times New Roman" panose="02020603050405020304" pitchFamily="18" charset="0"/>
              </a:rPr>
              <a:t>Party</a:t>
            </a:r>
            <a:r>
              <a:rPr lang="en-US" dirty="0" smtClean="0">
                <a:latin typeface="Times New Roman" panose="02020603050405020304" pitchFamily="18" charset="0"/>
                <a:cs typeface="Times New Roman" panose="02020603050405020304" pitchFamily="18" charset="0"/>
              </a:rPr>
              <a:t>?</a:t>
            </a:r>
          </a:p>
          <a:p>
            <a:pPr marL="457200" lvl="1" indent="0">
              <a:buNone/>
            </a:pPr>
            <a:endParaRPr lang="en-US" dirty="0">
              <a:latin typeface="Times New Roman" panose="02020603050405020304" pitchFamily="18" charset="0"/>
              <a:cs typeface="Times New Roman" panose="02020603050405020304" pitchFamily="18" charset="0"/>
            </a:endParaRPr>
          </a:p>
          <a:p>
            <a:r>
              <a:rPr lang="en-US" dirty="0">
                <a:solidFill>
                  <a:schemeClr val="accent4">
                    <a:lumMod val="50000"/>
                  </a:schemeClr>
                </a:solidFill>
                <a:latin typeface="Times New Roman" panose="02020603050405020304" pitchFamily="18" charset="0"/>
                <a:cs typeface="Times New Roman" panose="02020603050405020304" pitchFamily="18" charset="0"/>
              </a:rPr>
              <a:t>Gadsden Purchase (1853)</a:t>
            </a:r>
          </a:p>
          <a:p>
            <a:r>
              <a:rPr lang="en-US" dirty="0" smtClean="0">
                <a:solidFill>
                  <a:schemeClr val="accent4">
                    <a:lumMod val="50000"/>
                  </a:schemeClr>
                </a:solidFill>
                <a:latin typeface="Times New Roman" panose="02020603050405020304" pitchFamily="18" charset="0"/>
                <a:cs typeface="Times New Roman" panose="02020603050405020304" pitchFamily="18" charset="0"/>
              </a:rPr>
              <a:t>Ostend </a:t>
            </a:r>
            <a:r>
              <a:rPr lang="en-US" dirty="0">
                <a:solidFill>
                  <a:schemeClr val="accent4">
                    <a:lumMod val="50000"/>
                  </a:schemeClr>
                </a:solidFill>
                <a:latin typeface="Times New Roman" panose="02020603050405020304" pitchFamily="18" charset="0"/>
                <a:cs typeface="Times New Roman" panose="02020603050405020304" pitchFamily="18" charset="0"/>
              </a:rPr>
              <a:t>Manifesto (1854</a:t>
            </a:r>
            <a:r>
              <a:rPr lang="en-US" dirty="0" smtClean="0">
                <a:solidFill>
                  <a:schemeClr val="accent4">
                    <a:lumMod val="50000"/>
                  </a:schemeClr>
                </a:solidFill>
                <a:latin typeface="Times New Roman" panose="02020603050405020304" pitchFamily="18" charset="0"/>
                <a:cs typeface="Times New Roman" panose="02020603050405020304" pitchFamily="18" charset="0"/>
              </a:rPr>
              <a:t>)</a:t>
            </a:r>
            <a:endParaRPr lang="en-US"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57200"/>
            <a:ext cx="3571875"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389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62600"/>
            <a:ext cx="7239000" cy="838200"/>
          </a:xfrm>
        </p:spPr>
        <p:txBody>
          <a:bodyPr/>
          <a:lstStyle/>
          <a:p>
            <a:r>
              <a:rPr lang="en-US" sz="4400" dirty="0" smtClean="0"/>
              <a:t>Cultural Attack on Slavery</a:t>
            </a:r>
            <a:endParaRPr lang="en-US" sz="4400" dirty="0"/>
          </a:p>
        </p:txBody>
      </p:sp>
      <p:sp>
        <p:nvSpPr>
          <p:cNvPr id="3" name="Content Placeholder 2"/>
          <p:cNvSpPr>
            <a:spLocks noGrp="1"/>
          </p:cNvSpPr>
          <p:nvPr>
            <p:ph idx="1"/>
          </p:nvPr>
        </p:nvSpPr>
        <p:spPr>
          <a:xfrm>
            <a:off x="533400" y="304800"/>
            <a:ext cx="8153400" cy="4953000"/>
          </a:xfrm>
        </p:spPr>
        <p:txBody>
          <a:bodyPr/>
          <a:lstStyle/>
          <a:p>
            <a:r>
              <a:rPr lang="en-US" sz="2400" dirty="0" smtClean="0"/>
              <a:t>1852 </a:t>
            </a:r>
            <a:r>
              <a:rPr lang="en-US" sz="2400" b="1" i="1" u="sng" dirty="0" smtClean="0">
                <a:solidFill>
                  <a:schemeClr val="accent4">
                    <a:lumMod val="50000"/>
                  </a:schemeClr>
                </a:solidFill>
              </a:rPr>
              <a:t>Uncle Tom’s Cabin by Harriet Beecher Stowe </a:t>
            </a:r>
            <a:r>
              <a:rPr lang="en-US" sz="2400" dirty="0" smtClean="0"/>
              <a:t>attack the Fugitive Slave Act turning Northern towards abolition</a:t>
            </a:r>
          </a:p>
          <a:p>
            <a:r>
              <a:rPr lang="en-US" sz="2400" b="1" i="1" u="sng" dirty="0" smtClean="0">
                <a:solidFill>
                  <a:schemeClr val="accent4">
                    <a:lumMod val="50000"/>
                  </a:schemeClr>
                </a:solidFill>
              </a:rPr>
              <a:t>Impending Crisis of South </a:t>
            </a:r>
            <a:r>
              <a:rPr lang="en-US" sz="2400" dirty="0" smtClean="0"/>
              <a:t>– statistical impact of slavery on non-slave holding population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030100"/>
            <a:ext cx="3962400" cy="23336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881186"/>
            <a:ext cx="1841471" cy="2631451"/>
          </a:xfrm>
          <a:prstGeom prst="rect">
            <a:avLst/>
          </a:prstGeom>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885" y="2590800"/>
            <a:ext cx="19621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346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38800"/>
            <a:ext cx="7239000" cy="762000"/>
          </a:xfrm>
        </p:spPr>
        <p:txBody>
          <a:bodyPr/>
          <a:lstStyle/>
          <a:p>
            <a:r>
              <a:rPr lang="en-US" sz="3600" dirty="0"/>
              <a:t>Pro and Anti-slave Conflict </a:t>
            </a:r>
          </a:p>
        </p:txBody>
      </p:sp>
      <p:sp>
        <p:nvSpPr>
          <p:cNvPr id="3" name="Content Placeholder 2"/>
          <p:cNvSpPr>
            <a:spLocks noGrp="1"/>
          </p:cNvSpPr>
          <p:nvPr>
            <p:ph idx="1"/>
          </p:nvPr>
        </p:nvSpPr>
        <p:spPr/>
        <p:txBody>
          <a:bodyPr>
            <a:normAutofit/>
          </a:bodyPr>
          <a:lstStyle/>
          <a:p>
            <a:endParaRPr lang="en-US" dirty="0" smtClean="0"/>
          </a:p>
          <a:p>
            <a:pPr marL="0" indent="0">
              <a:spcBef>
                <a:spcPts val="0"/>
              </a:spcBef>
              <a:buNone/>
            </a:pPr>
            <a:r>
              <a:rPr lang="en-US" b="1" dirty="0" smtClean="0">
                <a:solidFill>
                  <a:schemeClr val="bg1">
                    <a:lumMod val="50000"/>
                  </a:schemeClr>
                </a:solidFill>
              </a:rPr>
              <a:t>South</a:t>
            </a:r>
            <a:r>
              <a:rPr lang="en-US" dirty="0" smtClean="0"/>
              <a:t> – </a:t>
            </a:r>
            <a:r>
              <a:rPr lang="en-US" dirty="0" smtClean="0">
                <a:solidFill>
                  <a:schemeClr val="bg1">
                    <a:lumMod val="50000"/>
                  </a:schemeClr>
                </a:solidFill>
              </a:rPr>
              <a:t>“Positive Good</a:t>
            </a:r>
            <a:r>
              <a:rPr lang="en-US" dirty="0">
                <a:solidFill>
                  <a:schemeClr val="bg1">
                    <a:lumMod val="50000"/>
                  </a:schemeClr>
                </a:solidFill>
              </a:rPr>
              <a:t>‖ </a:t>
            </a:r>
            <a:r>
              <a:rPr lang="en-US" dirty="0" smtClean="0">
                <a:solidFill>
                  <a:schemeClr val="bg1">
                    <a:lumMod val="50000"/>
                  </a:schemeClr>
                </a:solidFill>
              </a:rPr>
              <a:t>Thesis”</a:t>
            </a:r>
            <a:endParaRPr lang="en-US" dirty="0">
              <a:solidFill>
                <a:schemeClr val="bg1">
                  <a:lumMod val="50000"/>
                </a:schemeClr>
              </a:solidFill>
            </a:endParaRPr>
          </a:p>
          <a:p>
            <a:pPr lvl="1">
              <a:spcBef>
                <a:spcPts val="0"/>
              </a:spcBef>
              <a:buFont typeface="Arial" panose="020B0604020202020204" pitchFamily="34" charset="0"/>
              <a:buChar char="•"/>
            </a:pPr>
            <a:r>
              <a:rPr lang="en-US" sz="2000" dirty="0" smtClean="0">
                <a:solidFill>
                  <a:schemeClr val="bg1">
                    <a:lumMod val="50000"/>
                  </a:schemeClr>
                </a:solidFill>
              </a:rPr>
              <a:t>Good </a:t>
            </a:r>
            <a:r>
              <a:rPr lang="en-US" sz="2000" dirty="0">
                <a:solidFill>
                  <a:schemeClr val="bg1">
                    <a:lumMod val="50000"/>
                  </a:schemeClr>
                </a:solidFill>
              </a:rPr>
              <a:t>for slaves, southern society, the U.S.</a:t>
            </a:r>
          </a:p>
          <a:p>
            <a:pPr marL="0" indent="0">
              <a:buNone/>
            </a:pPr>
            <a:r>
              <a:rPr lang="en-US" b="1" dirty="0" smtClean="0">
                <a:solidFill>
                  <a:schemeClr val="accent4">
                    <a:lumMod val="50000"/>
                  </a:schemeClr>
                </a:solidFill>
              </a:rPr>
              <a:t>North</a:t>
            </a:r>
            <a:r>
              <a:rPr lang="en-US" dirty="0" smtClean="0"/>
              <a:t> </a:t>
            </a:r>
            <a:r>
              <a:rPr lang="en-US" dirty="0">
                <a:solidFill>
                  <a:schemeClr val="accent4">
                    <a:lumMod val="50000"/>
                  </a:schemeClr>
                </a:solidFill>
              </a:rPr>
              <a:t>– </a:t>
            </a:r>
            <a:r>
              <a:rPr lang="en-US" dirty="0" smtClean="0">
                <a:solidFill>
                  <a:schemeClr val="accent4">
                    <a:lumMod val="50000"/>
                  </a:schemeClr>
                </a:solidFill>
              </a:rPr>
              <a:t>“Free </a:t>
            </a:r>
            <a:r>
              <a:rPr lang="en-US" dirty="0">
                <a:solidFill>
                  <a:schemeClr val="accent4">
                    <a:lumMod val="50000"/>
                  </a:schemeClr>
                </a:solidFill>
              </a:rPr>
              <a:t>Labor </a:t>
            </a:r>
            <a:r>
              <a:rPr lang="en-US" dirty="0" smtClean="0">
                <a:solidFill>
                  <a:schemeClr val="accent4">
                    <a:lumMod val="50000"/>
                  </a:schemeClr>
                </a:solidFill>
              </a:rPr>
              <a:t>ideology”</a:t>
            </a:r>
            <a:endParaRPr lang="en-US" dirty="0">
              <a:solidFill>
                <a:schemeClr val="accent4">
                  <a:lumMod val="50000"/>
                </a:schemeClr>
              </a:solidFill>
            </a:endParaRPr>
          </a:p>
          <a:p>
            <a:pPr lvl="1">
              <a:buFont typeface="Arial" panose="020B0604020202020204" pitchFamily="34" charset="0"/>
              <a:buChar char="•"/>
            </a:pPr>
            <a:r>
              <a:rPr lang="en-US" sz="2000" dirty="0" smtClean="0">
                <a:solidFill>
                  <a:schemeClr val="accent4">
                    <a:lumMod val="50000"/>
                  </a:schemeClr>
                </a:solidFill>
              </a:rPr>
              <a:t>Slavery </a:t>
            </a:r>
            <a:r>
              <a:rPr lang="en-US" sz="2000" dirty="0">
                <a:solidFill>
                  <a:schemeClr val="accent4">
                    <a:lumMod val="50000"/>
                  </a:schemeClr>
                </a:solidFill>
              </a:rPr>
              <a:t>is bad for white </a:t>
            </a:r>
            <a:r>
              <a:rPr lang="en-US" sz="2000" dirty="0" smtClean="0">
                <a:solidFill>
                  <a:schemeClr val="accent4">
                    <a:lumMod val="50000"/>
                  </a:schemeClr>
                </a:solidFill>
              </a:rPr>
              <a:t>Americans</a:t>
            </a:r>
          </a:p>
          <a:p>
            <a:pPr lvl="1">
              <a:buFont typeface="Arial" panose="020B0604020202020204" pitchFamily="34" charset="0"/>
              <a:buChar char="•"/>
            </a:pPr>
            <a:r>
              <a:rPr lang="en-US" sz="2000" dirty="0" smtClean="0">
                <a:solidFill>
                  <a:schemeClr val="accent4">
                    <a:lumMod val="50000"/>
                  </a:schemeClr>
                </a:solidFill>
              </a:rPr>
              <a:t>American democracy=property, opportunity for advancement</a:t>
            </a:r>
          </a:p>
          <a:p>
            <a:pPr marL="457200" lvl="1" indent="0">
              <a:buNone/>
            </a:pPr>
            <a:endParaRPr lang="en-US" sz="2000" dirty="0">
              <a:solidFill>
                <a:schemeClr val="accent4">
                  <a:lumMod val="50000"/>
                </a:schemeClr>
              </a:solidFill>
            </a:endParaRPr>
          </a:p>
          <a:p>
            <a:pPr marL="0" indent="0">
              <a:buNone/>
            </a:pPr>
            <a:r>
              <a:rPr lang="en-US" dirty="0"/>
              <a:t>• </a:t>
            </a:r>
            <a:r>
              <a:rPr lang="en-US" dirty="0" smtClean="0"/>
              <a:t>“free soil”</a:t>
            </a:r>
            <a:endParaRPr lang="en-US" dirty="0"/>
          </a:p>
          <a:p>
            <a:pPr marL="0" indent="0">
              <a:buNone/>
            </a:pPr>
            <a:r>
              <a:rPr lang="en-US" dirty="0"/>
              <a:t>• </a:t>
            </a:r>
            <a:r>
              <a:rPr lang="en-US" dirty="0" smtClean="0"/>
              <a:t>“slave </a:t>
            </a:r>
            <a:r>
              <a:rPr lang="en-US" dirty="0"/>
              <a:t>power </a:t>
            </a:r>
            <a:r>
              <a:rPr lang="en-US" dirty="0" smtClean="0"/>
              <a:t>conspiracy”</a:t>
            </a:r>
            <a:endParaRPr lang="en-US" dirty="0"/>
          </a:p>
        </p:txBody>
      </p:sp>
      <p:sp>
        <p:nvSpPr>
          <p:cNvPr id="5" name="Rectangle 4"/>
          <p:cNvSpPr/>
          <p:nvPr/>
        </p:nvSpPr>
        <p:spPr>
          <a:xfrm>
            <a:off x="519352" y="828020"/>
            <a:ext cx="8105296" cy="523220"/>
          </a:xfrm>
          <a:prstGeom prst="rect">
            <a:avLst/>
          </a:prstGeom>
          <a:noFill/>
        </p:spPr>
        <p:txBody>
          <a:bodyPr wrap="none" lIns="91440" tIns="45720" rIns="91440" bIns="45720">
            <a:spAutoFit/>
          </a:bodyPr>
          <a:lstStyle/>
          <a:p>
            <a:pPr algn="ctr"/>
            <a:r>
              <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Sectional Controversy Hardened Attitudes:</a:t>
            </a:r>
          </a:p>
        </p:txBody>
      </p:sp>
    </p:spTree>
    <p:extLst>
      <p:ext uri="{BB962C8B-B14F-4D97-AF65-F5344CB8AC3E}">
        <p14:creationId xmlns:p14="http://schemas.microsoft.com/office/powerpoint/2010/main" val="1054377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458200" cy="6172200"/>
          </a:xfrm>
        </p:spPr>
        <p:txBody>
          <a:bodyPr>
            <a:normAutofit fontScale="62500" lnSpcReduction="20000"/>
          </a:bodyPr>
          <a:lstStyle/>
          <a:p>
            <a:pPr marL="0" indent="0">
              <a:buNone/>
            </a:pPr>
            <a:r>
              <a:rPr lang="en-US" sz="4200" i="1" dirty="0">
                <a:latin typeface="Times New Roman" panose="02020603050405020304" pitchFamily="18" charset="0"/>
                <a:cs typeface="Times New Roman" panose="02020603050405020304" pitchFamily="18" charset="0"/>
              </a:rPr>
              <a:t>Prompt: </a:t>
            </a:r>
            <a:r>
              <a:rPr lang="en-US" sz="4200" dirty="0">
                <a:latin typeface="Times New Roman" panose="02020603050405020304" pitchFamily="18" charset="0"/>
                <a:cs typeface="Times New Roman" panose="02020603050405020304" pitchFamily="18" charset="0"/>
              </a:rPr>
              <a:t>Manifest Destiny was viewed by Americans as a benevolent movement during the 1800s, but it drove a wedge between North and South leading to the Civil War.  Assess the validity of this statement.</a:t>
            </a:r>
          </a:p>
          <a:p>
            <a:pPr marL="0" lvl="0" indent="0">
              <a:buNone/>
            </a:pPr>
            <a:endParaRPr lang="en-US" dirty="0" smtClean="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Lone </a:t>
            </a:r>
            <a:r>
              <a:rPr lang="en-US" dirty="0">
                <a:latin typeface="Times New Roman" panose="02020603050405020304" pitchFamily="18" charset="0"/>
                <a:cs typeface="Times New Roman" panose="02020603050405020304" pitchFamily="18" charset="0"/>
              </a:rPr>
              <a:t>Star Republic		- Mexican American War	</a:t>
            </a:r>
            <a:r>
              <a:rPr lang="en-US" dirty="0" smtClean="0">
                <a:latin typeface="Times New Roman" panose="02020603050405020304" pitchFamily="18" charset="0"/>
                <a:cs typeface="Times New Roman" panose="02020603050405020304" pitchFamily="18" charset="0"/>
              </a:rPr>
              <a:t>- 54-40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Fight</a:t>
            </a: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Treaty </a:t>
            </a:r>
            <a:r>
              <a:rPr lang="en-US" dirty="0">
                <a:latin typeface="Times New Roman" panose="02020603050405020304" pitchFamily="18" charset="0"/>
                <a:cs typeface="Times New Roman" panose="02020603050405020304" pitchFamily="18" charset="0"/>
              </a:rPr>
              <a:t>of Guadalupe Hidalgo </a:t>
            </a:r>
            <a:r>
              <a:rPr lang="en-US" dirty="0" smtClean="0">
                <a:latin typeface="Times New Roman" panose="02020603050405020304" pitchFamily="18" charset="0"/>
                <a:cs typeface="Times New Roman" panose="02020603050405020304" pitchFamily="18" charset="0"/>
              </a:rPr>
              <a:t>	- Gadsden </a:t>
            </a:r>
            <a:r>
              <a:rPr lang="en-US" dirty="0">
                <a:latin typeface="Times New Roman" panose="02020603050405020304" pitchFamily="18" charset="0"/>
                <a:cs typeface="Times New Roman" panose="02020603050405020304" pitchFamily="18" charset="0"/>
              </a:rPr>
              <a:t>Purchase		- Wilmot Proviso </a:t>
            </a:r>
          </a:p>
          <a:p>
            <a:pPr lvl="0"/>
            <a:r>
              <a:rPr lang="en-US" dirty="0">
                <a:latin typeface="Times New Roman" panose="02020603050405020304" pitchFamily="18" charset="0"/>
                <a:cs typeface="Times New Roman" panose="02020603050405020304" pitchFamily="18" charset="0"/>
              </a:rPr>
              <a:t>California Gold Rush (49ers)	- Manifest </a:t>
            </a:r>
            <a:r>
              <a:rPr lang="en-US" dirty="0" smtClean="0">
                <a:latin typeface="Times New Roman" panose="02020603050405020304" pitchFamily="18" charset="0"/>
                <a:cs typeface="Times New Roman" panose="02020603050405020304" pitchFamily="18" charset="0"/>
              </a:rPr>
              <a:t>Destiny		- Expansionists</a:t>
            </a: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Compromise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1850	- Kansas-Nebraska </a:t>
            </a:r>
            <a:r>
              <a:rPr lang="en-US" dirty="0">
                <a:latin typeface="Times New Roman" panose="02020603050405020304" pitchFamily="18" charset="0"/>
                <a:cs typeface="Times New Roman" panose="02020603050405020304" pitchFamily="18" charset="0"/>
              </a:rPr>
              <a:t>Acts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Fugitive Slave Act 1850</a:t>
            </a:r>
          </a:p>
          <a:p>
            <a:pPr lvl="0"/>
            <a:r>
              <a:rPr lang="en-US" dirty="0">
                <a:latin typeface="Times New Roman" panose="02020603050405020304" pitchFamily="18" charset="0"/>
                <a:cs typeface="Times New Roman" panose="02020603050405020304" pitchFamily="18" charset="0"/>
              </a:rPr>
              <a:t>Gag rule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Ostend </a:t>
            </a:r>
            <a:r>
              <a:rPr lang="en-US" dirty="0" smtClean="0">
                <a:latin typeface="Times New Roman" panose="02020603050405020304" pitchFamily="18" charset="0"/>
                <a:cs typeface="Times New Roman" panose="02020603050405020304" pitchFamily="18" charset="0"/>
              </a:rPr>
              <a:t>Manifesto		- Underground Railroad</a:t>
            </a: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Uncle </a:t>
            </a:r>
            <a:r>
              <a:rPr lang="en-US" dirty="0">
                <a:latin typeface="Times New Roman" panose="02020603050405020304" pitchFamily="18" charset="0"/>
                <a:cs typeface="Times New Roman" panose="02020603050405020304" pitchFamily="18" charset="0"/>
              </a:rPr>
              <a:t>Tom’s </a:t>
            </a:r>
            <a:r>
              <a:rPr lang="en-US" dirty="0" smtClean="0">
                <a:latin typeface="Times New Roman" panose="02020603050405020304" pitchFamily="18" charset="0"/>
                <a:cs typeface="Times New Roman" panose="02020603050405020304" pitchFamily="18" charset="0"/>
              </a:rPr>
              <a:t>Cabin	- Bleeding </a:t>
            </a:r>
            <a:r>
              <a:rPr lang="en-US" dirty="0">
                <a:latin typeface="Times New Roman" panose="02020603050405020304" pitchFamily="18" charset="0"/>
                <a:cs typeface="Times New Roman" panose="02020603050405020304" pitchFamily="18" charset="0"/>
              </a:rPr>
              <a:t>Kansas		- Spot Resolution</a:t>
            </a:r>
          </a:p>
          <a:p>
            <a:pPr lvl="0"/>
            <a:r>
              <a:rPr lang="en-US" dirty="0">
                <a:latin typeface="Times New Roman" panose="02020603050405020304" pitchFamily="18" charset="0"/>
                <a:cs typeface="Times New Roman" panose="02020603050405020304" pitchFamily="18" charset="0"/>
              </a:rPr>
              <a:t>Expansion of US trade into Central America and Asia (China and Japan)</a:t>
            </a:r>
          </a:p>
          <a:p>
            <a:r>
              <a:rPr lang="en-US" b="1" i="1"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Priggs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 Pennsylvania </a:t>
            </a:r>
            <a:r>
              <a:rPr lang="en-US" dirty="0" smtClean="0">
                <a:latin typeface="Times New Roman" panose="02020603050405020304" pitchFamily="18" charset="0"/>
                <a:cs typeface="Times New Roman" panose="02020603050405020304" pitchFamily="18" charset="0"/>
              </a:rPr>
              <a:t>1842  - </a:t>
            </a:r>
            <a:r>
              <a:rPr lang="en-US" dirty="0">
                <a:latin typeface="Times New Roman" panose="02020603050405020304" pitchFamily="18" charset="0"/>
                <a:cs typeface="Times New Roman" panose="02020603050405020304" pitchFamily="18" charset="0"/>
              </a:rPr>
              <a:t>Impending Crisis in the South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Beecher’s Bibles </a:t>
            </a:r>
          </a:p>
          <a:p>
            <a:pPr lvl="0"/>
            <a:r>
              <a:rPr lang="en-US" dirty="0">
                <a:latin typeface="Times New Roman" panose="02020603050405020304" pitchFamily="18" charset="0"/>
                <a:cs typeface="Times New Roman" panose="02020603050405020304" pitchFamily="18" charset="0"/>
              </a:rPr>
              <a:t>Border Ruffians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Free </a:t>
            </a:r>
            <a:r>
              <a:rPr lang="en-US" dirty="0" err="1">
                <a:latin typeface="Times New Roman" panose="02020603050405020304" pitchFamily="18" charset="0"/>
                <a:cs typeface="Times New Roman" panose="02020603050405020304" pitchFamily="18" charset="0"/>
              </a:rPr>
              <a:t>Soilers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Lawrence</a:t>
            </a:r>
            <a:r>
              <a:rPr lang="en-US" dirty="0">
                <a:latin typeface="Times New Roman" panose="02020603050405020304" pitchFamily="18" charset="0"/>
                <a:cs typeface="Times New Roman" panose="02020603050405020304" pitchFamily="18" charset="0"/>
              </a:rPr>
              <a:t>, Kansas</a:t>
            </a:r>
          </a:p>
          <a:p>
            <a:pPr lvl="0"/>
            <a:r>
              <a:rPr lang="en-US" dirty="0">
                <a:latin typeface="Times New Roman" panose="02020603050405020304" pitchFamily="18" charset="0"/>
                <a:cs typeface="Times New Roman" panose="02020603050405020304" pitchFamily="18" charset="0"/>
              </a:rPr>
              <a:t>Lecompton Compromise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Caning of Charles Sumner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Republican Party</a:t>
            </a:r>
          </a:p>
          <a:p>
            <a:pPr lvl="0"/>
            <a:r>
              <a:rPr lang="en-US" dirty="0">
                <a:latin typeface="Times New Roman" panose="02020603050405020304" pitchFamily="18" charset="0"/>
                <a:cs typeface="Times New Roman" panose="02020603050405020304" pitchFamily="18" charset="0"/>
              </a:rPr>
              <a:t>Dred Scot v. Sanford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Panic of 1857		</a:t>
            </a:r>
            <a:r>
              <a:rPr lang="en-US" dirty="0" smtClean="0">
                <a:latin typeface="Times New Roman" panose="02020603050405020304" pitchFamily="18" charset="0"/>
                <a:cs typeface="Times New Roman" panose="02020603050405020304" pitchFamily="18" charset="0"/>
              </a:rPr>
              <a:t>- Lincoln-Douglas </a:t>
            </a:r>
            <a:r>
              <a:rPr lang="en-US" dirty="0">
                <a:latin typeface="Times New Roman" panose="02020603050405020304" pitchFamily="18" charset="0"/>
                <a:cs typeface="Times New Roman" panose="02020603050405020304" pitchFamily="18" charset="0"/>
              </a:rPr>
              <a:t>Debate</a:t>
            </a:r>
          </a:p>
          <a:p>
            <a:pPr lvl="0"/>
            <a:r>
              <a:rPr lang="en-US" dirty="0">
                <a:latin typeface="Times New Roman" panose="02020603050405020304" pitchFamily="18" charset="0"/>
                <a:cs typeface="Times New Roman" panose="02020603050405020304" pitchFamily="18" charset="0"/>
              </a:rPr>
              <a:t>Freeport Doctrine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John Brown’s Raid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Election of 1860</a:t>
            </a:r>
          </a:p>
          <a:p>
            <a:pPr lvl="0"/>
            <a:r>
              <a:rPr lang="en-US" dirty="0">
                <a:latin typeface="Times New Roman" panose="02020603050405020304" pitchFamily="18" charset="0"/>
                <a:cs typeface="Times New Roman" panose="02020603050405020304" pitchFamily="18" charset="0"/>
              </a:rPr>
              <a:t>Constitutional Unionist Party		- Crittenden Compromise</a:t>
            </a:r>
          </a:p>
          <a:p>
            <a:endParaRPr lang="en-US" dirty="0"/>
          </a:p>
        </p:txBody>
      </p:sp>
    </p:spTree>
    <p:extLst>
      <p:ext uri="{BB962C8B-B14F-4D97-AF65-F5344CB8AC3E}">
        <p14:creationId xmlns:p14="http://schemas.microsoft.com/office/powerpoint/2010/main" val="1764019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15000"/>
            <a:ext cx="7239000" cy="685800"/>
          </a:xfrm>
        </p:spPr>
        <p:txBody>
          <a:bodyPr/>
          <a:lstStyle/>
          <a:p>
            <a:r>
              <a:rPr lang="en-US" sz="3600" dirty="0" smtClean="0"/>
              <a:t>Pro and Anti-slave Conflict </a:t>
            </a:r>
            <a:endParaRPr lang="en-US" sz="3600" dirty="0"/>
          </a:p>
        </p:txBody>
      </p:sp>
      <p:sp>
        <p:nvSpPr>
          <p:cNvPr id="3" name="Content Placeholder 2"/>
          <p:cNvSpPr>
            <a:spLocks noGrp="1"/>
          </p:cNvSpPr>
          <p:nvPr>
            <p:ph idx="1"/>
          </p:nvPr>
        </p:nvSpPr>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Slave &amp; the Territories </a:t>
            </a:r>
          </a:p>
          <a:p>
            <a:r>
              <a:rPr lang="en-US" sz="2000" b="1" dirty="0" smtClean="0">
                <a:solidFill>
                  <a:srgbClr val="002060"/>
                </a:solidFill>
                <a:latin typeface="Times New Roman" panose="02020603050405020304" pitchFamily="18" charset="0"/>
                <a:cs typeface="Times New Roman" panose="02020603050405020304" pitchFamily="18" charset="0"/>
              </a:rPr>
              <a:t>“Gag rule”</a:t>
            </a:r>
          </a:p>
          <a:p>
            <a:r>
              <a:rPr lang="en-US" sz="2000" b="1" dirty="0" smtClean="0">
                <a:solidFill>
                  <a:srgbClr val="002060"/>
                </a:solidFill>
                <a:latin typeface="Times New Roman" panose="02020603050405020304" pitchFamily="18" charset="0"/>
                <a:cs typeface="Times New Roman" panose="02020603050405020304" pitchFamily="18" charset="0"/>
              </a:rPr>
              <a:t>Wilmot Proviso </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48200" y="381000"/>
            <a:ext cx="41148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76800" y="609600"/>
            <a:ext cx="3733800" cy="4401205"/>
          </a:xfrm>
          <a:prstGeom prst="rect">
            <a:avLst/>
          </a:prstGeom>
          <a:noFill/>
        </p:spPr>
        <p:txBody>
          <a:bodyPr wrap="square" rtlCol="0">
            <a:spAutoFit/>
          </a:bodyPr>
          <a:lstStyle/>
          <a:p>
            <a:r>
              <a:rPr lang="en-US" sz="2000" b="1" i="1" dirty="0"/>
              <a:t>Provided, territory from that, </a:t>
            </a:r>
            <a:r>
              <a:rPr lang="en-US" sz="2000" b="1" i="1" dirty="0" smtClean="0">
                <a:solidFill>
                  <a:srgbClr val="002060"/>
                </a:solidFill>
              </a:rPr>
              <a:t>as an </a:t>
            </a:r>
            <a:r>
              <a:rPr lang="en-US" sz="2000" b="1" i="1" dirty="0">
                <a:solidFill>
                  <a:srgbClr val="002060"/>
                </a:solidFill>
              </a:rPr>
              <a:t>express and </a:t>
            </a:r>
            <a:r>
              <a:rPr lang="en-US" sz="2000" b="1" i="1" dirty="0" smtClean="0">
                <a:solidFill>
                  <a:srgbClr val="002060"/>
                </a:solidFill>
              </a:rPr>
              <a:t>fundamental condition </a:t>
            </a:r>
            <a:r>
              <a:rPr lang="en-US" sz="2000" b="1" i="1" dirty="0">
                <a:solidFill>
                  <a:srgbClr val="002060"/>
                </a:solidFill>
              </a:rPr>
              <a:t>to the acquisition of </a:t>
            </a:r>
            <a:r>
              <a:rPr lang="en-US" sz="2000" b="1" i="1" dirty="0" smtClean="0">
                <a:solidFill>
                  <a:srgbClr val="002060"/>
                </a:solidFill>
              </a:rPr>
              <a:t>any the </a:t>
            </a:r>
            <a:r>
              <a:rPr lang="en-US" sz="2000" b="1" i="1" dirty="0">
                <a:solidFill>
                  <a:srgbClr val="002060"/>
                </a:solidFill>
              </a:rPr>
              <a:t>Republic of Mexico by </a:t>
            </a:r>
            <a:r>
              <a:rPr lang="en-US" sz="2000" b="1" i="1" dirty="0" smtClean="0">
                <a:solidFill>
                  <a:srgbClr val="002060"/>
                </a:solidFill>
              </a:rPr>
              <a:t>the United </a:t>
            </a:r>
            <a:r>
              <a:rPr lang="en-US" sz="2000" b="1" i="1" dirty="0">
                <a:solidFill>
                  <a:srgbClr val="002060"/>
                </a:solidFill>
              </a:rPr>
              <a:t>States</a:t>
            </a:r>
            <a:r>
              <a:rPr lang="en-US" sz="2000" b="1" i="1" dirty="0"/>
              <a:t>, by virtue of </a:t>
            </a:r>
            <a:r>
              <a:rPr lang="en-US" sz="2000" b="1" i="1" dirty="0" smtClean="0"/>
              <a:t>any treaty </a:t>
            </a:r>
            <a:r>
              <a:rPr lang="en-US" sz="2000" b="1" i="1" dirty="0"/>
              <a:t>which may be </a:t>
            </a:r>
            <a:r>
              <a:rPr lang="en-US" sz="2000" b="1" i="1" dirty="0" smtClean="0"/>
              <a:t>negotiated between </a:t>
            </a:r>
            <a:r>
              <a:rPr lang="en-US" sz="2000" b="1" i="1" dirty="0"/>
              <a:t>them, and to the use </a:t>
            </a:r>
            <a:r>
              <a:rPr lang="en-US" sz="2000" b="1" i="1" dirty="0" smtClean="0"/>
              <a:t>by the </a:t>
            </a:r>
            <a:r>
              <a:rPr lang="en-US" sz="2000" b="1" i="1" dirty="0"/>
              <a:t>Executive of the </a:t>
            </a:r>
            <a:r>
              <a:rPr lang="en-US" sz="2000" b="1" i="1" dirty="0" smtClean="0"/>
              <a:t>moneys herein appropriated</a:t>
            </a:r>
            <a:r>
              <a:rPr lang="en-US" sz="2000" b="1" i="1" dirty="0"/>
              <a:t>, neither</a:t>
            </a:r>
          </a:p>
          <a:p>
            <a:r>
              <a:rPr lang="en-US" sz="2000" b="1" i="1" dirty="0">
                <a:solidFill>
                  <a:srgbClr val="002060"/>
                </a:solidFill>
              </a:rPr>
              <a:t>slavery nor involuntary </a:t>
            </a:r>
            <a:r>
              <a:rPr lang="en-US" sz="2000" b="1" i="1" dirty="0" smtClean="0">
                <a:solidFill>
                  <a:srgbClr val="002060"/>
                </a:solidFill>
              </a:rPr>
              <a:t>servitude shall </a:t>
            </a:r>
            <a:r>
              <a:rPr lang="en-US" sz="2000" b="1" i="1" dirty="0">
                <a:solidFill>
                  <a:srgbClr val="002060"/>
                </a:solidFill>
              </a:rPr>
              <a:t>ever exist in any part of </a:t>
            </a:r>
            <a:r>
              <a:rPr lang="en-US" sz="2000" b="1" i="1" dirty="0" smtClean="0">
                <a:solidFill>
                  <a:srgbClr val="002060"/>
                </a:solidFill>
              </a:rPr>
              <a:t>said  territory</a:t>
            </a:r>
            <a:r>
              <a:rPr lang="en-US" sz="2000" b="1" i="1" dirty="0"/>
              <a:t>, except for crime, </a:t>
            </a:r>
            <a:r>
              <a:rPr lang="en-US" sz="2000" b="1" i="1" dirty="0" smtClean="0"/>
              <a:t>whereof the </a:t>
            </a:r>
            <a:r>
              <a:rPr lang="en-US" sz="2000" b="1" i="1" dirty="0"/>
              <a:t>party shall first be </a:t>
            </a:r>
            <a:r>
              <a:rPr lang="en-US" sz="2000" b="1" i="1" dirty="0" smtClean="0"/>
              <a:t>duly convicted</a:t>
            </a:r>
            <a:r>
              <a:rPr lang="en-US" sz="2000" b="1" i="1" dirty="0"/>
              <a:t>.</a:t>
            </a:r>
            <a:endParaRPr lang="en-US"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26670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935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a:bodyPr>
          <a:lstStyle/>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Essential Question: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Students can:</a:t>
            </a:r>
            <a:endParaRPr lang="en-US" sz="2000" b="1" dirty="0">
              <a:solidFill>
                <a:schemeClr val="accent1"/>
              </a:solidFill>
              <a:latin typeface="Times New Roman" panose="02020603050405020304" pitchFamily="18" charset="0"/>
              <a:cs typeface="Times New Roman" panose="02020603050405020304" pitchFamily="18" charset="0"/>
            </a:endParaRPr>
          </a:p>
          <a:p>
            <a:pPr lvl="0"/>
            <a:r>
              <a:rPr lang="en-US" sz="2000" dirty="0" smtClean="0">
                <a:solidFill>
                  <a:srgbClr val="002060"/>
                </a:solidFill>
                <a:latin typeface="Times New Roman" panose="02020603050405020304" pitchFamily="18" charset="0"/>
                <a:cs typeface="Times New Roman" panose="02020603050405020304" pitchFamily="18" charset="0"/>
              </a:rPr>
              <a:t>Determine </a:t>
            </a:r>
            <a:r>
              <a:rPr lang="en-US" sz="2000" dirty="0">
                <a:solidFill>
                  <a:srgbClr val="002060"/>
                </a:solidFill>
                <a:latin typeface="Times New Roman" panose="02020603050405020304" pitchFamily="18" charset="0"/>
                <a:cs typeface="Times New Roman" panose="02020603050405020304" pitchFamily="18" charset="0"/>
              </a:rPr>
              <a:t>how Manifest Destiny contributes to the growth of sectionalism within the United States</a:t>
            </a:r>
          </a:p>
          <a:p>
            <a:r>
              <a:rPr lang="en-US" sz="2000" dirty="0">
                <a:solidFill>
                  <a:srgbClr val="002060"/>
                </a:solidFill>
                <a:latin typeface="Times New Roman" panose="02020603050405020304" pitchFamily="18" charset="0"/>
                <a:cs typeface="Times New Roman" panose="02020603050405020304" pitchFamily="18" charset="0"/>
              </a:rPr>
              <a:t>Evaluate whether slavery is a contributing cause of the Civil War </a:t>
            </a:r>
            <a:endParaRPr lang="en-US" sz="20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chemeClr val="accent1"/>
                </a:solidFill>
                <a:latin typeface="Times New Roman" panose="02020603050405020304" pitchFamily="18" charset="0"/>
                <a:cs typeface="Times New Roman" panose="02020603050405020304" pitchFamily="18" charset="0"/>
              </a:rPr>
              <a:t>Agenda:</a:t>
            </a:r>
          </a:p>
          <a:p>
            <a:r>
              <a:rPr lang="en-US" sz="2000" dirty="0" smtClean="0">
                <a:solidFill>
                  <a:srgbClr val="002060"/>
                </a:solidFill>
                <a:latin typeface="Times New Roman" panose="02020603050405020304" pitchFamily="18" charset="0"/>
                <a:cs typeface="Times New Roman" panose="02020603050405020304" pitchFamily="18" charset="0"/>
              </a:rPr>
              <a:t>Polarization in the Antebellum Period</a:t>
            </a:r>
          </a:p>
          <a:p>
            <a:r>
              <a:rPr lang="en-US" sz="2000" dirty="0" smtClean="0">
                <a:solidFill>
                  <a:srgbClr val="002060"/>
                </a:solidFill>
                <a:latin typeface="Times New Roman" panose="02020603050405020304" pitchFamily="18" charset="0"/>
                <a:cs typeface="Times New Roman" panose="02020603050405020304" pitchFamily="18" charset="0"/>
              </a:rPr>
              <a:t>Balancing the scales of Congress</a:t>
            </a:r>
          </a:p>
          <a:p>
            <a:r>
              <a:rPr lang="en-US" sz="2000" dirty="0" smtClean="0">
                <a:solidFill>
                  <a:srgbClr val="002060"/>
                </a:solidFill>
                <a:latin typeface="Times New Roman" panose="02020603050405020304" pitchFamily="18" charset="0"/>
                <a:cs typeface="Times New Roman" panose="02020603050405020304" pitchFamily="18" charset="0"/>
              </a:rPr>
              <a:t>Manifesting Sectionalism </a:t>
            </a:r>
          </a:p>
          <a:p>
            <a:pPr marL="0" indent="0">
              <a:buNone/>
            </a:pPr>
            <a:r>
              <a:rPr lang="en-US" sz="2000" b="1" dirty="0" smtClean="0">
                <a:solidFill>
                  <a:schemeClr val="accent1"/>
                </a:solidFill>
                <a:latin typeface="Times New Roman" panose="02020603050405020304" pitchFamily="18" charset="0"/>
                <a:cs typeface="Times New Roman" panose="02020603050405020304" pitchFamily="18" charset="0"/>
              </a:rPr>
              <a:t>Homework:</a:t>
            </a:r>
          </a:p>
          <a:p>
            <a:r>
              <a:rPr lang="en-US" sz="2000" dirty="0" smtClean="0">
                <a:solidFill>
                  <a:srgbClr val="002060"/>
                </a:solidFill>
                <a:latin typeface="Times New Roman" panose="02020603050405020304" pitchFamily="18" charset="0"/>
                <a:cs typeface="Times New Roman" panose="02020603050405020304" pitchFamily="18" charset="0"/>
              </a:rPr>
              <a:t>Rise of Antebellum Tensions – read pages 417-431</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699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a:bodyPr>
          <a:lstStyle/>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Essential Question: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Students can:</a:t>
            </a:r>
            <a:endParaRPr lang="en-US" sz="2000" b="1" dirty="0">
              <a:solidFill>
                <a:schemeClr val="accent1"/>
              </a:solidFill>
              <a:latin typeface="Times New Roman" panose="02020603050405020304" pitchFamily="18" charset="0"/>
              <a:cs typeface="Times New Roman" panose="02020603050405020304" pitchFamily="18" charset="0"/>
            </a:endParaRPr>
          </a:p>
          <a:p>
            <a:pPr lvl="0"/>
            <a:r>
              <a:rPr lang="en-US" sz="2000" dirty="0">
                <a:solidFill>
                  <a:srgbClr val="002060"/>
                </a:solidFill>
                <a:latin typeface="Times New Roman" panose="02020603050405020304" pitchFamily="18" charset="0"/>
                <a:cs typeface="Times New Roman" panose="02020603050405020304" pitchFamily="18" charset="0"/>
              </a:rPr>
              <a:t>Determine how Manifest Destiny contributes to the growth of sectionalism within the United States</a:t>
            </a:r>
          </a:p>
          <a:p>
            <a:r>
              <a:rPr lang="en-US" sz="2000" dirty="0">
                <a:solidFill>
                  <a:srgbClr val="002060"/>
                </a:solidFill>
                <a:latin typeface="Times New Roman" panose="02020603050405020304" pitchFamily="18" charset="0"/>
                <a:cs typeface="Times New Roman" panose="02020603050405020304" pitchFamily="18" charset="0"/>
              </a:rPr>
              <a:t>Evaluate whether slavery is a contributing cause of the Civil War </a:t>
            </a:r>
          </a:p>
          <a:p>
            <a:pPr marL="0" indent="0">
              <a:buNone/>
            </a:pPr>
            <a:r>
              <a:rPr lang="en-US" sz="2000" b="1" i="1" dirty="0" smtClean="0">
                <a:solidFill>
                  <a:schemeClr val="accent1"/>
                </a:solidFill>
                <a:latin typeface="Times New Roman" panose="02020603050405020304" pitchFamily="18" charset="0"/>
                <a:cs typeface="Times New Roman" panose="02020603050405020304" pitchFamily="18" charset="0"/>
              </a:rPr>
              <a:t>Agenda:</a:t>
            </a:r>
          </a:p>
          <a:p>
            <a:r>
              <a:rPr lang="en-US" sz="2000" dirty="0" smtClean="0">
                <a:solidFill>
                  <a:srgbClr val="002060"/>
                </a:solidFill>
                <a:latin typeface="Times New Roman" panose="02020603050405020304" pitchFamily="18" charset="0"/>
                <a:cs typeface="Times New Roman" panose="02020603050405020304" pitchFamily="18" charset="0"/>
              </a:rPr>
              <a:t>Validation of Sectionalism </a:t>
            </a:r>
          </a:p>
          <a:p>
            <a:r>
              <a:rPr lang="en-US" sz="2000" dirty="0" smtClean="0">
                <a:solidFill>
                  <a:srgbClr val="002060"/>
                </a:solidFill>
                <a:latin typeface="Times New Roman" panose="02020603050405020304" pitchFamily="18" charset="0"/>
                <a:cs typeface="Times New Roman" panose="02020603050405020304" pitchFamily="18" charset="0"/>
              </a:rPr>
              <a:t>Chain reaction of sectionalism</a:t>
            </a:r>
          </a:p>
          <a:p>
            <a:r>
              <a:rPr lang="en-US" sz="2000" dirty="0" smtClean="0">
                <a:solidFill>
                  <a:srgbClr val="002060"/>
                </a:solidFill>
                <a:latin typeface="Times New Roman" panose="02020603050405020304" pitchFamily="18" charset="0"/>
                <a:cs typeface="Times New Roman" panose="02020603050405020304" pitchFamily="18" charset="0"/>
              </a:rPr>
              <a:t>Thesis Defense</a:t>
            </a:r>
          </a:p>
          <a:p>
            <a:pPr marL="0" indent="0">
              <a:buNone/>
            </a:pPr>
            <a:r>
              <a:rPr lang="en-US" sz="2000" b="1" dirty="0" smtClean="0">
                <a:solidFill>
                  <a:schemeClr val="accent1"/>
                </a:solidFill>
                <a:latin typeface="Times New Roman" panose="02020603050405020304" pitchFamily="18" charset="0"/>
                <a:cs typeface="Times New Roman" panose="02020603050405020304" pitchFamily="18" charset="0"/>
              </a:rPr>
              <a:t>Homework:</a:t>
            </a:r>
          </a:p>
          <a:p>
            <a:r>
              <a:rPr lang="en-US" sz="2000" dirty="0" smtClean="0">
                <a:solidFill>
                  <a:srgbClr val="002060"/>
                </a:solidFill>
                <a:latin typeface="Times New Roman" panose="02020603050405020304" pitchFamily="18" charset="0"/>
                <a:cs typeface="Times New Roman" panose="02020603050405020304" pitchFamily="18" charset="0"/>
              </a:rPr>
              <a:t>Long Essay Final due Friday</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464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457200"/>
            <a:ext cx="8001000" cy="4495800"/>
          </a:xfrm>
          <a:ln>
            <a:solidFill>
              <a:srgbClr val="002060"/>
            </a:solidFill>
          </a:ln>
        </p:spPr>
      </p:pic>
      <p:sp>
        <p:nvSpPr>
          <p:cNvPr id="5" name="Rectangle 4"/>
          <p:cNvSpPr/>
          <p:nvPr/>
        </p:nvSpPr>
        <p:spPr>
          <a:xfrm>
            <a:off x="685800" y="5181600"/>
            <a:ext cx="8077200" cy="1143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Times New Roman" panose="02020603050405020304" pitchFamily="18" charset="0"/>
                <a:cs typeface="Times New Roman" panose="02020603050405020304" pitchFamily="18" charset="0"/>
              </a:rPr>
              <a:t>Prompt: </a:t>
            </a:r>
            <a:r>
              <a:rPr lang="en-US" sz="2000" dirty="0" smtClean="0">
                <a:latin typeface="Times New Roman" panose="02020603050405020304" pitchFamily="18" charset="0"/>
                <a:cs typeface="Times New Roman" panose="02020603050405020304" pitchFamily="18" charset="0"/>
              </a:rPr>
              <a:t>Manifest </a:t>
            </a:r>
            <a:r>
              <a:rPr lang="en-US" sz="2000" dirty="0">
                <a:latin typeface="Times New Roman" panose="02020603050405020304" pitchFamily="18" charset="0"/>
                <a:cs typeface="Times New Roman" panose="02020603050405020304" pitchFamily="18" charset="0"/>
              </a:rPr>
              <a:t>Destiny was viewed by Americans as a benevolent movement during the 1800s, but it drove a wedge between North and South leading to the Civil War.</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7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
            <a:ext cx="7239000" cy="723900"/>
          </a:xfrm>
          <a:solidFill>
            <a:srgbClr val="002060"/>
          </a:solidFill>
        </p:spPr>
        <p:txBody>
          <a:bodyPr/>
          <a:lstStyle/>
          <a:p>
            <a:r>
              <a:rPr lang="en-US" sz="4400" dirty="0" smtClean="0"/>
              <a:t>Validation of Sectionalism</a:t>
            </a:r>
            <a:endParaRPr lang="en-US" sz="4400" dirty="0"/>
          </a:p>
        </p:txBody>
      </p:sp>
      <p:sp>
        <p:nvSpPr>
          <p:cNvPr id="3" name="Content Placeholder 2"/>
          <p:cNvSpPr>
            <a:spLocks noGrp="1"/>
          </p:cNvSpPr>
          <p:nvPr>
            <p:ph idx="1"/>
          </p:nvPr>
        </p:nvSpPr>
        <p:spPr>
          <a:xfrm>
            <a:off x="762000" y="1371600"/>
            <a:ext cx="7848600" cy="4953000"/>
          </a:xfrm>
        </p:spPr>
        <p:txBody>
          <a:bodyPr>
            <a:normAutofit/>
          </a:bodyPr>
          <a:lstStyle/>
          <a:p>
            <a:r>
              <a:rPr lang="en-US" sz="2400" dirty="0" smtClean="0">
                <a:latin typeface="Times New Roman" panose="02020603050405020304" pitchFamily="18" charset="0"/>
                <a:cs typeface="Times New Roman" panose="02020603050405020304" pitchFamily="18" charset="0"/>
              </a:rPr>
              <a:t>Manifest Destiny led to sectional divisions, as a result of growing violence:</a:t>
            </a:r>
          </a:p>
          <a:p>
            <a:r>
              <a:rPr lang="en-US" sz="2400" i="1" dirty="0" smtClean="0">
                <a:solidFill>
                  <a:srgbClr val="002060"/>
                </a:solidFill>
                <a:latin typeface="Times New Roman" panose="02020603050405020304" pitchFamily="18" charset="0"/>
                <a:cs typeface="Times New Roman" panose="02020603050405020304" pitchFamily="18" charset="0"/>
              </a:rPr>
              <a:t>Kansas-Nebraska Acts </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Answer 1</a:t>
            </a:r>
          </a:p>
          <a:p>
            <a:r>
              <a:rPr lang="en-US" sz="2400" dirty="0" smtClean="0">
                <a:latin typeface="Times New Roman" panose="02020603050405020304" pitchFamily="18" charset="0"/>
                <a:cs typeface="Times New Roman" panose="02020603050405020304" pitchFamily="18" charset="0"/>
              </a:rPr>
              <a:t>Kansas-Nebraska Acts allowed people who settled in Kansas to decide whether it become slave or free state leading to violence.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32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
            <a:ext cx="7239000" cy="723900"/>
          </a:xfrm>
          <a:solidFill>
            <a:srgbClr val="002060"/>
          </a:solidFill>
        </p:spPr>
        <p:txBody>
          <a:bodyPr/>
          <a:lstStyle/>
          <a:p>
            <a:r>
              <a:rPr lang="en-US" sz="4400" dirty="0" smtClean="0"/>
              <a:t>Validation of Sectionalism</a:t>
            </a:r>
            <a:endParaRPr lang="en-US" sz="4400" dirty="0"/>
          </a:p>
        </p:txBody>
      </p:sp>
      <p:sp>
        <p:nvSpPr>
          <p:cNvPr id="3" name="Content Placeholder 2"/>
          <p:cNvSpPr>
            <a:spLocks noGrp="1"/>
          </p:cNvSpPr>
          <p:nvPr>
            <p:ph idx="1"/>
          </p:nvPr>
        </p:nvSpPr>
        <p:spPr>
          <a:xfrm>
            <a:off x="762000" y="1371600"/>
            <a:ext cx="7848600" cy="4953000"/>
          </a:xfrm>
        </p:spPr>
        <p:txBody>
          <a:bodyPr>
            <a:normAutofit/>
          </a:bodyPr>
          <a:lstStyle/>
          <a:p>
            <a:r>
              <a:rPr lang="en-US" sz="2400" dirty="0">
                <a:latin typeface="Times New Roman" panose="02020603050405020304" pitchFamily="18" charset="0"/>
                <a:cs typeface="Times New Roman" panose="02020603050405020304" pitchFamily="18" charset="0"/>
              </a:rPr>
              <a:t>Manifest Destiny led to sectional divisions, as a result </a:t>
            </a:r>
            <a:r>
              <a:rPr lang="en-US" sz="2400" dirty="0" smtClean="0">
                <a:latin typeface="Times New Roman" panose="02020603050405020304" pitchFamily="18" charset="0"/>
                <a:cs typeface="Times New Roman" panose="02020603050405020304" pitchFamily="18" charset="0"/>
              </a:rPr>
              <a:t>of growing </a:t>
            </a:r>
            <a:r>
              <a:rPr lang="en-US" sz="2400" dirty="0">
                <a:latin typeface="Times New Roman" panose="02020603050405020304" pitchFamily="18" charset="0"/>
                <a:cs typeface="Times New Roman" panose="02020603050405020304" pitchFamily="18" charset="0"/>
              </a:rPr>
              <a:t>violence:</a:t>
            </a:r>
          </a:p>
          <a:p>
            <a:r>
              <a:rPr lang="en-US" sz="2400" i="1" dirty="0" smtClean="0">
                <a:solidFill>
                  <a:srgbClr val="002060"/>
                </a:solidFill>
                <a:latin typeface="Times New Roman" panose="02020603050405020304" pitchFamily="18" charset="0"/>
                <a:cs typeface="Times New Roman" panose="02020603050405020304" pitchFamily="18" charset="0"/>
              </a:rPr>
              <a:t>Kansas-Nebraska Acts </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Answer 2</a:t>
            </a:r>
          </a:p>
          <a:p>
            <a:r>
              <a:rPr lang="en-US" sz="2400" dirty="0" smtClean="0">
                <a:latin typeface="Times New Roman" panose="02020603050405020304" pitchFamily="18" charset="0"/>
                <a:cs typeface="Times New Roman" panose="02020603050405020304" pitchFamily="18" charset="0"/>
              </a:rPr>
              <a:t>Stephen Douglas wrote the Kansas-Nebraska Acts used the concept of popular sovereignty in order allow the state’s population to determine whether Kansas and Nebraska would be free or slaves states.  Kansas became a battleground between northern abolitionists, such as John Brown, and Southern pro-slave supporters, such as the border ruffians, fought to legitimize their constitution creating Bleeding Kansas.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9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
            <a:ext cx="7239000" cy="723900"/>
          </a:xfrm>
          <a:solidFill>
            <a:srgbClr val="002060"/>
          </a:solidFill>
        </p:spPr>
        <p:txBody>
          <a:bodyPr/>
          <a:lstStyle/>
          <a:p>
            <a:r>
              <a:rPr lang="en-US" sz="4400" dirty="0" smtClean="0"/>
              <a:t>Validation of Sectionalism</a:t>
            </a:r>
            <a:endParaRPr lang="en-US" sz="4400" dirty="0"/>
          </a:p>
        </p:txBody>
      </p:sp>
      <p:sp>
        <p:nvSpPr>
          <p:cNvPr id="3" name="Content Placeholder 2"/>
          <p:cNvSpPr>
            <a:spLocks noGrp="1"/>
          </p:cNvSpPr>
          <p:nvPr>
            <p:ph idx="1"/>
          </p:nvPr>
        </p:nvSpPr>
        <p:spPr>
          <a:xfrm>
            <a:off x="762000" y="1371600"/>
            <a:ext cx="7848600" cy="49530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Manifest Destiny led to sectional divisions, as a result </a:t>
            </a:r>
            <a:r>
              <a:rPr lang="en-US" sz="2400" dirty="0" smtClean="0">
                <a:latin typeface="Times New Roman" panose="02020603050405020304" pitchFamily="18" charset="0"/>
                <a:cs typeface="Times New Roman" panose="02020603050405020304" pitchFamily="18" charset="0"/>
              </a:rPr>
              <a:t>of growing </a:t>
            </a:r>
            <a:r>
              <a:rPr lang="en-US" sz="2400" dirty="0">
                <a:latin typeface="Times New Roman" panose="02020603050405020304" pitchFamily="18" charset="0"/>
                <a:cs typeface="Times New Roman" panose="02020603050405020304" pitchFamily="18" charset="0"/>
              </a:rPr>
              <a:t>violence:</a:t>
            </a:r>
          </a:p>
          <a:p>
            <a:pPr marL="0" indent="0">
              <a:buNone/>
            </a:pPr>
            <a:endParaRPr lang="en-US" sz="2400" dirty="0" smtClean="0">
              <a:latin typeface="Times New Roman" panose="02020603050405020304" pitchFamily="18" charset="0"/>
              <a:cs typeface="Times New Roman" panose="02020603050405020304" pitchFamily="18" charset="0"/>
            </a:endParaRPr>
          </a:p>
          <a:p>
            <a:r>
              <a:rPr lang="en-US" sz="2400" i="1" dirty="0" smtClean="0">
                <a:solidFill>
                  <a:srgbClr val="002060"/>
                </a:solidFill>
                <a:latin typeface="Times New Roman" panose="02020603050405020304" pitchFamily="18" charset="0"/>
                <a:cs typeface="Times New Roman" panose="02020603050405020304" pitchFamily="18" charset="0"/>
              </a:rPr>
              <a:t>Kansas-Nebraska Acts </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Answer 3</a:t>
            </a:r>
          </a:p>
          <a:p>
            <a:r>
              <a:rPr lang="en-US" sz="2400" dirty="0" smtClean="0">
                <a:latin typeface="Times New Roman" panose="02020603050405020304" pitchFamily="18" charset="0"/>
                <a:cs typeface="Times New Roman" panose="02020603050405020304" pitchFamily="18" charset="0"/>
              </a:rPr>
              <a:t>In seeking the northern route of the transcontinental railroad, in order to expand America’s ability to carry out commerce from east to west, Stephen Douglas wrote the Kansas-Nebraska Acts.  He allowed popular sovereignty to determine whether they would be free or slave states.  This caused Bleeding Kansas, as pro-slave advocates from Missouri, the border ruffians, fought with Free </a:t>
            </a:r>
            <a:r>
              <a:rPr lang="en-US" sz="2400" dirty="0" err="1" smtClean="0">
                <a:latin typeface="Times New Roman" panose="02020603050405020304" pitchFamily="18" charset="0"/>
                <a:cs typeface="Times New Roman" panose="02020603050405020304" pitchFamily="18" charset="0"/>
              </a:rPr>
              <a:t>Soilers</a:t>
            </a:r>
            <a:r>
              <a:rPr lang="en-US" sz="2400" dirty="0" smtClean="0">
                <a:latin typeface="Times New Roman" panose="02020603050405020304" pitchFamily="18" charset="0"/>
                <a:cs typeface="Times New Roman" panose="02020603050405020304" pitchFamily="18" charset="0"/>
              </a:rPr>
              <a:t>, such as John Brown, in places like Lawrence, to determine the outcome of free versus slave.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8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077200" cy="685800"/>
          </a:xfrm>
        </p:spPr>
        <p:txBody>
          <a:bodyPr/>
          <a:lstStyle/>
          <a:p>
            <a:r>
              <a:rPr lang="en-US" sz="3600" dirty="0" smtClean="0"/>
              <a:t>Political Change of Compromise of 1850</a:t>
            </a:r>
            <a:endParaRPr lang="en-US" sz="3600" dirty="0"/>
          </a:p>
        </p:txBody>
      </p:sp>
      <p:sp>
        <p:nvSpPr>
          <p:cNvPr id="3" name="Content Placeholder 2"/>
          <p:cNvSpPr>
            <a:spLocks noGrp="1"/>
          </p:cNvSpPr>
          <p:nvPr>
            <p:ph idx="1"/>
          </p:nvPr>
        </p:nvSpPr>
        <p:spPr>
          <a:xfrm>
            <a:off x="609600" y="533400"/>
            <a:ext cx="8077200" cy="4724400"/>
          </a:xfrm>
        </p:spPr>
        <p:txBody>
          <a:bodyPr/>
          <a:lstStyle/>
          <a:p>
            <a:pPr marL="0" indent="0">
              <a:buNone/>
            </a:pPr>
            <a:r>
              <a:rPr lang="en-US" dirty="0"/>
              <a:t>Signaled End of Period of Political </a:t>
            </a:r>
            <a:r>
              <a:rPr lang="en-US" dirty="0" smtClean="0"/>
              <a:t>Leaders Seeking </a:t>
            </a:r>
            <a:r>
              <a:rPr lang="en-US" dirty="0"/>
              <a:t>National Interest</a:t>
            </a:r>
          </a:p>
          <a:p>
            <a:pPr lvl="1"/>
            <a:r>
              <a:rPr lang="en-US" sz="2000" dirty="0"/>
              <a:t>Clay – tired, disappointed after his </a:t>
            </a:r>
            <a:r>
              <a:rPr lang="en-US" sz="2000" dirty="0" smtClean="0"/>
              <a:t>national compromise </a:t>
            </a:r>
            <a:r>
              <a:rPr lang="en-US" sz="2000" dirty="0"/>
              <a:t>bill defeated</a:t>
            </a:r>
          </a:p>
          <a:p>
            <a:pPr lvl="1"/>
            <a:r>
              <a:rPr lang="en-US" dirty="0" smtClean="0">
                <a:solidFill>
                  <a:schemeClr val="accent4">
                    <a:lumMod val="50000"/>
                  </a:schemeClr>
                </a:solidFill>
              </a:rPr>
              <a:t>John </a:t>
            </a:r>
            <a:r>
              <a:rPr lang="en-US" dirty="0">
                <a:solidFill>
                  <a:schemeClr val="accent4">
                    <a:lumMod val="50000"/>
                  </a:schemeClr>
                </a:solidFill>
              </a:rPr>
              <a:t>C. Calhoun – had sought compromise </a:t>
            </a:r>
            <a:r>
              <a:rPr lang="en-US" dirty="0" smtClean="0">
                <a:solidFill>
                  <a:schemeClr val="accent4">
                    <a:lumMod val="50000"/>
                  </a:schemeClr>
                </a:solidFill>
              </a:rPr>
              <a:t>bill that </a:t>
            </a:r>
            <a:r>
              <a:rPr lang="en-US" dirty="0">
                <a:solidFill>
                  <a:schemeClr val="accent4">
                    <a:lumMod val="50000"/>
                  </a:schemeClr>
                </a:solidFill>
              </a:rPr>
              <a:t>heavily favored the South; would </a:t>
            </a:r>
            <a:r>
              <a:rPr lang="en-US" dirty="0" smtClean="0">
                <a:solidFill>
                  <a:schemeClr val="accent4">
                    <a:lumMod val="50000"/>
                  </a:schemeClr>
                </a:solidFill>
              </a:rPr>
              <a:t>never have </a:t>
            </a:r>
            <a:r>
              <a:rPr lang="en-US" dirty="0">
                <a:solidFill>
                  <a:schemeClr val="accent4">
                    <a:lumMod val="50000"/>
                  </a:schemeClr>
                </a:solidFill>
              </a:rPr>
              <a:t>passed, but still seeking </a:t>
            </a:r>
            <a:r>
              <a:rPr lang="en-US" dirty="0" smtClean="0">
                <a:solidFill>
                  <a:schemeClr val="accent4">
                    <a:lumMod val="50000"/>
                  </a:schemeClr>
                </a:solidFill>
              </a:rPr>
              <a:t>national compromise</a:t>
            </a:r>
            <a:r>
              <a:rPr lang="en-US" dirty="0">
                <a:solidFill>
                  <a:schemeClr val="accent4">
                    <a:lumMod val="50000"/>
                  </a:schemeClr>
                </a:solidFill>
              </a:rPr>
              <a:t>; died before passage </a:t>
            </a:r>
            <a:r>
              <a:rPr lang="en-US" dirty="0" smtClean="0">
                <a:solidFill>
                  <a:schemeClr val="accent4">
                    <a:lumMod val="50000"/>
                  </a:schemeClr>
                </a:solidFill>
              </a:rPr>
              <a:t>of Compromise</a:t>
            </a:r>
            <a:endParaRPr lang="en-US" dirty="0">
              <a:solidFill>
                <a:schemeClr val="accent4">
                  <a:lumMod val="50000"/>
                </a:schemeClr>
              </a:solidFill>
            </a:endParaRPr>
          </a:p>
          <a:p>
            <a:pPr lvl="1"/>
            <a:r>
              <a:rPr lang="en-US" dirty="0"/>
              <a:t>Daniel Webster – left Congress for </a:t>
            </a:r>
            <a:r>
              <a:rPr lang="en-US" dirty="0" smtClean="0"/>
              <a:t>diplomatic post </a:t>
            </a:r>
            <a:r>
              <a:rPr lang="en-US" dirty="0"/>
              <a:t>in course of </a:t>
            </a:r>
            <a:r>
              <a:rPr lang="en-US" dirty="0" smtClean="0"/>
              <a:t>debate</a:t>
            </a:r>
          </a:p>
          <a:p>
            <a:r>
              <a:rPr lang="en-US" sz="2400" dirty="0"/>
              <a:t>Replaced by Leaders with personal </a:t>
            </a:r>
            <a:r>
              <a:rPr lang="en-US" sz="2400" dirty="0" smtClean="0"/>
              <a:t>or sectional </a:t>
            </a:r>
            <a:r>
              <a:rPr lang="en-US" sz="2400" dirty="0"/>
              <a:t>interests: Douglas, Seward, </a:t>
            </a:r>
            <a:r>
              <a:rPr lang="en-US" sz="2400" dirty="0" smtClean="0"/>
              <a:t>&amp; J. Davis</a:t>
            </a:r>
            <a:endParaRPr lang="en-US" sz="2400" dirty="0"/>
          </a:p>
          <a:p>
            <a:pPr lvl="1"/>
            <a:endParaRPr lang="en-US" dirty="0"/>
          </a:p>
          <a:p>
            <a:pPr lvl="1"/>
            <a:endParaRPr lang="en-US" dirty="0"/>
          </a:p>
          <a:p>
            <a:endParaRPr lang="en-US" dirty="0"/>
          </a:p>
        </p:txBody>
      </p:sp>
      <p:pic>
        <p:nvPicPr>
          <p:cNvPr id="14338" name="Picture 2" descr="http://3.bp.blogspot.com/-4VqzbXqp_kQ/UJjQ1PnqzNI/AAAAAAAALeQ/ldxW3zYovNI/s1600/william_h_sew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3810000"/>
            <a:ext cx="160392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810000"/>
            <a:ext cx="189334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descr="http://www.myslkonserwatywna.pl/wp-content/uploads/2014/12/Dav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4810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58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62600"/>
            <a:ext cx="7239000" cy="838200"/>
          </a:xfrm>
        </p:spPr>
        <p:txBody>
          <a:bodyPr/>
          <a:lstStyle/>
          <a:p>
            <a:r>
              <a:rPr lang="en-US" sz="3600" dirty="0" smtClean="0"/>
              <a:t>Kansas Nebraska Act, 1854</a:t>
            </a:r>
            <a:endParaRPr lang="en-US" sz="3600"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228600"/>
            <a:ext cx="8620125"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108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38800"/>
            <a:ext cx="7239000" cy="762000"/>
          </a:xfrm>
        </p:spPr>
        <p:txBody>
          <a:bodyPr/>
          <a:lstStyle/>
          <a:p>
            <a:r>
              <a:rPr lang="en-US" sz="3600" dirty="0"/>
              <a:t>Republican </a:t>
            </a:r>
            <a:r>
              <a:rPr lang="en-US" sz="3600" dirty="0" smtClean="0"/>
              <a:t>Party</a:t>
            </a:r>
            <a:endParaRPr lang="en-US" sz="3600" dirty="0"/>
          </a:p>
        </p:txBody>
      </p:sp>
      <p:sp>
        <p:nvSpPr>
          <p:cNvPr id="3" name="Content Placeholder 2"/>
          <p:cNvSpPr>
            <a:spLocks noGrp="1"/>
          </p:cNvSpPr>
          <p:nvPr>
            <p:ph idx="1"/>
          </p:nvPr>
        </p:nvSpPr>
        <p:spPr>
          <a:xfrm>
            <a:off x="990600" y="838200"/>
            <a:ext cx="7696200" cy="4648200"/>
          </a:xfrm>
        </p:spPr>
        <p:txBody>
          <a:bodyPr/>
          <a:lstStyle/>
          <a:p>
            <a:r>
              <a:rPr lang="en-US" sz="2400" dirty="0">
                <a:latin typeface="Times New Roman" panose="02020603050405020304" pitchFamily="18" charset="0"/>
                <a:cs typeface="Times New Roman" panose="02020603050405020304" pitchFamily="18" charset="0"/>
              </a:rPr>
              <a:t>Formed in 1854; result of</a:t>
            </a:r>
          </a:p>
          <a:p>
            <a:pPr marL="0" indent="0">
              <a:buNone/>
            </a:pPr>
            <a:r>
              <a:rPr lang="en-US" sz="2400" dirty="0">
                <a:latin typeface="Times New Roman" panose="02020603050405020304" pitchFamily="18" charset="0"/>
                <a:cs typeface="Times New Roman" panose="02020603050405020304" pitchFamily="18" charset="0"/>
              </a:rPr>
              <a:t>Kansas-Nebraska Act</a:t>
            </a:r>
          </a:p>
          <a:p>
            <a:r>
              <a:rPr lang="en-US" sz="2400" dirty="0">
                <a:latin typeface="Times New Roman" panose="02020603050405020304" pitchFamily="18" charset="0"/>
                <a:cs typeface="Times New Roman" panose="02020603050405020304" pitchFamily="18" charset="0"/>
              </a:rPr>
              <a:t>Beliefs: Free Soil, Free </a:t>
            </a:r>
            <a:r>
              <a:rPr lang="en-US" sz="2400" dirty="0" smtClean="0">
                <a:latin typeface="Times New Roman" panose="02020603050405020304" pitchFamily="18" charset="0"/>
                <a:cs typeface="Times New Roman" panose="02020603050405020304" pitchFamily="18" charset="0"/>
              </a:rPr>
              <a:t>labor</a:t>
            </a:r>
          </a:p>
          <a:p>
            <a:pPr lvl="1"/>
            <a:r>
              <a:rPr lang="en-US" sz="2000" dirty="0" smtClean="0">
                <a:solidFill>
                  <a:schemeClr val="accent4">
                    <a:lumMod val="50000"/>
                  </a:schemeClr>
                </a:solidFill>
                <a:latin typeface="Times New Roman" panose="02020603050405020304" pitchFamily="18" charset="0"/>
                <a:cs typeface="Times New Roman" panose="02020603050405020304" pitchFamily="18" charset="0"/>
              </a:rPr>
              <a:t>Opposed </a:t>
            </a:r>
            <a:r>
              <a:rPr lang="en-US" sz="2000" dirty="0">
                <a:solidFill>
                  <a:schemeClr val="accent4">
                    <a:lumMod val="50000"/>
                  </a:schemeClr>
                </a:solidFill>
                <a:latin typeface="Times New Roman" panose="02020603050405020304" pitchFamily="18" charset="0"/>
                <a:cs typeface="Times New Roman" panose="02020603050405020304" pitchFamily="18" charset="0"/>
              </a:rPr>
              <a:t>spread of </a:t>
            </a:r>
            <a:r>
              <a:rPr lang="en-US" sz="2000" dirty="0" smtClean="0">
                <a:solidFill>
                  <a:schemeClr val="accent4">
                    <a:lumMod val="50000"/>
                  </a:schemeClr>
                </a:solidFill>
                <a:latin typeface="Times New Roman" panose="02020603050405020304" pitchFamily="18" charset="0"/>
                <a:cs typeface="Times New Roman" panose="02020603050405020304" pitchFamily="18" charset="0"/>
              </a:rPr>
              <a:t>slavery</a:t>
            </a:r>
          </a:p>
          <a:p>
            <a:r>
              <a:rPr lang="en-US" sz="2400" dirty="0">
                <a:latin typeface="Times New Roman" panose="02020603050405020304" pitchFamily="18" charset="0"/>
                <a:cs typeface="Times New Roman" panose="02020603050405020304" pitchFamily="18" charset="0"/>
              </a:rPr>
              <a:t>Quickly powerful in North;</a:t>
            </a:r>
          </a:p>
          <a:p>
            <a:pPr marL="0" indent="0">
              <a:buNone/>
            </a:pPr>
            <a:r>
              <a:rPr lang="en-US" sz="2400" dirty="0">
                <a:latin typeface="Times New Roman" panose="02020603050405020304" pitchFamily="18" charset="0"/>
                <a:cs typeface="Times New Roman" panose="02020603050405020304" pitchFamily="18" charset="0"/>
              </a:rPr>
              <a:t>purely sectional party</a:t>
            </a:r>
            <a:endParaRPr lang="en-US" sz="2400" dirty="0">
              <a:solidFill>
                <a:schemeClr val="accent4">
                  <a:lumMod val="50000"/>
                </a:schemeClr>
              </a:solidFill>
              <a:latin typeface="Times New Roman" panose="02020603050405020304" pitchFamily="18" charset="0"/>
              <a:cs typeface="Times New Roman" panose="02020603050405020304" pitchFamily="18" charset="0"/>
            </a:endParaRPr>
          </a:p>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520" y="838200"/>
            <a:ext cx="3552132"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3657600"/>
            <a:ext cx="4267200" cy="2209800"/>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6" name="TextBox 5"/>
          <p:cNvSpPr txBox="1"/>
          <p:nvPr/>
        </p:nvSpPr>
        <p:spPr>
          <a:xfrm>
            <a:off x="990600" y="3810000"/>
            <a:ext cx="3810000" cy="2031325"/>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Who joined</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Northern Whigs</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Many Northern Democrats</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Free </a:t>
            </a:r>
            <a:r>
              <a:rPr lang="en-US" b="1" dirty="0" err="1" smtClean="0">
                <a:solidFill>
                  <a:schemeClr val="bg1"/>
                </a:solidFill>
                <a:latin typeface="Times New Roman" panose="02020603050405020304" pitchFamily="18" charset="0"/>
                <a:cs typeface="Times New Roman" panose="02020603050405020304" pitchFamily="18" charset="0"/>
              </a:rPr>
              <a:t>Soilers</a:t>
            </a:r>
            <a:endParaRPr lang="en-US" b="1" dirty="0" smtClean="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Know-Nothings</a:t>
            </a:r>
          </a:p>
          <a:p>
            <a:pPr marL="285750" indent="-285750">
              <a:buFont typeface="Wingdings" panose="05000000000000000000" pitchFamily="2" charset="2"/>
              <a:buChar char="Ø"/>
            </a:pPr>
            <a:r>
              <a:rPr lang="en-US" b="1" dirty="0" smtClean="0">
                <a:solidFill>
                  <a:schemeClr val="bg1"/>
                </a:solidFill>
                <a:latin typeface="Times New Roman" panose="02020603050405020304" pitchFamily="18" charset="0"/>
                <a:cs typeface="Times New Roman" panose="02020603050405020304" pitchFamily="18" charset="0"/>
              </a:rPr>
              <a:t>Other various opponents of the Kansas-Nebraska  Acts</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87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6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1"/>
            <a:ext cx="8153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0570" y="3581400"/>
            <a:ext cx="4572000" cy="1323439"/>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“Bleeding Kansas” 1854-58</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John Brown &amp; Becher's Bibles</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Pottawatomie Massacre (1856)</a:t>
            </a:r>
          </a:p>
          <a:p>
            <a:pPr marL="285750" indent="-28575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Lecompton Constitution (1857)</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1230494" y="5486400"/>
            <a:ext cx="4813369"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Bleeding Kansas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37242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0" y="5486400"/>
            <a:ext cx="2743200" cy="276999"/>
          </a:xfrm>
          <a:prstGeom prst="rect">
            <a:avLst/>
          </a:prstGeom>
          <a:noFill/>
        </p:spPr>
        <p:txBody>
          <a:bodyPr wrap="square" rtlCol="0">
            <a:spAutoFit/>
          </a:bodyPr>
          <a:lstStyle/>
          <a:p>
            <a:r>
              <a:rPr lang="en-US" sz="1200" b="1" dirty="0" smtClean="0">
                <a:solidFill>
                  <a:srgbClr val="0070C0"/>
                </a:solidFill>
              </a:rPr>
              <a:t>Border Ruffians – </a:t>
            </a:r>
            <a:r>
              <a:rPr lang="en-US" sz="1200" b="1" dirty="0" err="1" smtClean="0">
                <a:solidFill>
                  <a:srgbClr val="0070C0"/>
                </a:solidFill>
              </a:rPr>
              <a:t>proslave</a:t>
            </a:r>
            <a:r>
              <a:rPr lang="en-US" sz="1200" b="1" dirty="0" smtClean="0">
                <a:solidFill>
                  <a:srgbClr val="0070C0"/>
                </a:solidFill>
              </a:rPr>
              <a:t> Missourians</a:t>
            </a:r>
            <a:endParaRPr lang="en-US" sz="1200" b="1" dirty="0">
              <a:solidFill>
                <a:srgbClr val="0070C0"/>
              </a:solidFill>
            </a:endParaRPr>
          </a:p>
        </p:txBody>
      </p:sp>
    </p:spTree>
    <p:extLst>
      <p:ext uri="{BB962C8B-B14F-4D97-AF65-F5344CB8AC3E}">
        <p14:creationId xmlns:p14="http://schemas.microsoft.com/office/powerpoint/2010/main" val="327296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53365"/>
            <a:ext cx="244642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4998" y="5867400"/>
            <a:ext cx="4921283" cy="707886"/>
          </a:xfrm>
          <a:prstGeom prst="rect">
            <a:avLst/>
          </a:prstGeom>
          <a:noFill/>
        </p:spPr>
        <p:txBody>
          <a:bodyPr wrap="non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Crimes Against Kansas</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4479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descr="http://www.senate.gov/artandhistory/history/resources/graphic/xlarge/sumner_caning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914400"/>
            <a:ext cx="2728414"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722779" y="1676400"/>
            <a:ext cx="32522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943600" y="16764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45640" y="2852678"/>
            <a:ext cx="3712310" cy="3014722"/>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85389" y="3005078"/>
            <a:ext cx="3439211" cy="2862322"/>
          </a:xfrm>
          <a:prstGeom prst="rect">
            <a:avLst/>
          </a:prstGeom>
          <a:noFill/>
        </p:spPr>
        <p:txBody>
          <a:bodyPr wrap="square" rtlCol="0">
            <a:spAutoFit/>
          </a:bodyPr>
          <a:lstStyle/>
          <a:p>
            <a:r>
              <a:rPr lang="en-US" b="1" dirty="0">
                <a:solidFill>
                  <a:schemeClr val="bg1"/>
                </a:solidFill>
              </a:rPr>
              <a:t>Douglas </a:t>
            </a:r>
            <a:r>
              <a:rPr lang="en-US" dirty="0">
                <a:solidFill>
                  <a:schemeClr val="bg1"/>
                </a:solidFill>
              </a:rPr>
              <a:t>(who was present in </a:t>
            </a:r>
            <a:r>
              <a:rPr lang="en-US" dirty="0" smtClean="0">
                <a:solidFill>
                  <a:schemeClr val="bg1"/>
                </a:solidFill>
              </a:rPr>
              <a:t>the chamber</a:t>
            </a:r>
            <a:r>
              <a:rPr lang="en-US" dirty="0">
                <a:solidFill>
                  <a:schemeClr val="bg1"/>
                </a:solidFill>
              </a:rPr>
              <a:t>) was a "</a:t>
            </a:r>
            <a:r>
              <a:rPr lang="en-US" dirty="0" smtClean="0">
                <a:solidFill>
                  <a:schemeClr val="bg1"/>
                </a:solidFill>
              </a:rPr>
              <a:t>noise-some, squat</a:t>
            </a:r>
            <a:r>
              <a:rPr lang="en-US" dirty="0">
                <a:solidFill>
                  <a:schemeClr val="bg1"/>
                </a:solidFill>
              </a:rPr>
              <a:t>, and nameless animal...not </a:t>
            </a:r>
            <a:r>
              <a:rPr lang="en-US" dirty="0" smtClean="0">
                <a:solidFill>
                  <a:schemeClr val="bg1"/>
                </a:solidFill>
              </a:rPr>
              <a:t>a proper </a:t>
            </a:r>
            <a:r>
              <a:rPr lang="en-US" dirty="0">
                <a:solidFill>
                  <a:schemeClr val="bg1"/>
                </a:solidFill>
              </a:rPr>
              <a:t>model for an </a:t>
            </a:r>
            <a:r>
              <a:rPr lang="en-US" dirty="0" smtClean="0">
                <a:solidFill>
                  <a:schemeClr val="bg1"/>
                </a:solidFill>
              </a:rPr>
              <a:t>American senator</a:t>
            </a:r>
            <a:r>
              <a:rPr lang="en-US" dirty="0">
                <a:solidFill>
                  <a:schemeClr val="bg1"/>
                </a:solidFill>
              </a:rPr>
              <a:t>." </a:t>
            </a:r>
            <a:r>
              <a:rPr lang="en-US" b="1" dirty="0">
                <a:solidFill>
                  <a:schemeClr val="bg1"/>
                </a:solidFill>
              </a:rPr>
              <a:t>Butler </a:t>
            </a:r>
            <a:r>
              <a:rPr lang="en-US" dirty="0">
                <a:solidFill>
                  <a:schemeClr val="bg1"/>
                </a:solidFill>
              </a:rPr>
              <a:t>was a pimp who</a:t>
            </a:r>
          </a:p>
          <a:p>
            <a:r>
              <a:rPr lang="en-US" dirty="0">
                <a:solidFill>
                  <a:schemeClr val="bg1"/>
                </a:solidFill>
              </a:rPr>
              <a:t>took "a mistress who, though </a:t>
            </a:r>
            <a:r>
              <a:rPr lang="en-US" dirty="0" smtClean="0">
                <a:solidFill>
                  <a:schemeClr val="bg1"/>
                </a:solidFill>
              </a:rPr>
              <a:t>ugly to </a:t>
            </a:r>
            <a:r>
              <a:rPr lang="en-US" dirty="0">
                <a:solidFill>
                  <a:schemeClr val="bg1"/>
                </a:solidFill>
              </a:rPr>
              <a:t>others, is always lovely to </a:t>
            </a:r>
            <a:r>
              <a:rPr lang="en-US" dirty="0" smtClean="0">
                <a:solidFill>
                  <a:schemeClr val="bg1"/>
                </a:solidFill>
              </a:rPr>
              <a:t>him; though </a:t>
            </a:r>
            <a:r>
              <a:rPr lang="en-US" dirty="0">
                <a:solidFill>
                  <a:schemeClr val="bg1"/>
                </a:solidFill>
              </a:rPr>
              <a:t>polluted in the sight of </a:t>
            </a:r>
            <a:r>
              <a:rPr lang="en-US" dirty="0" smtClean="0">
                <a:solidFill>
                  <a:schemeClr val="bg1"/>
                </a:solidFill>
              </a:rPr>
              <a:t>the world</a:t>
            </a:r>
            <a:r>
              <a:rPr lang="en-US" dirty="0">
                <a:solidFill>
                  <a:schemeClr val="bg1"/>
                </a:solidFill>
              </a:rPr>
              <a:t>, is chaste in his </a:t>
            </a:r>
            <a:r>
              <a:rPr lang="en-US" dirty="0" smtClean="0">
                <a:solidFill>
                  <a:schemeClr val="bg1"/>
                </a:solidFill>
              </a:rPr>
              <a:t>sight—I mean</a:t>
            </a:r>
            <a:r>
              <a:rPr lang="en-US" dirty="0">
                <a:solidFill>
                  <a:schemeClr val="bg1"/>
                </a:solidFill>
              </a:rPr>
              <a:t>, the harlot, Slavery."</a:t>
            </a:r>
          </a:p>
        </p:txBody>
      </p:sp>
    </p:spTree>
    <p:extLst>
      <p:ext uri="{BB962C8B-B14F-4D97-AF65-F5344CB8AC3E}">
        <p14:creationId xmlns:p14="http://schemas.microsoft.com/office/powerpoint/2010/main" val="211137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62600"/>
            <a:ext cx="7239000" cy="838200"/>
          </a:xfrm>
        </p:spPr>
        <p:txBody>
          <a:bodyPr/>
          <a:lstStyle/>
          <a:p>
            <a:r>
              <a:rPr lang="en-US" sz="3600" dirty="0" smtClean="0"/>
              <a:t>Guiding Questions</a:t>
            </a:r>
            <a:endParaRPr lang="en-US" sz="3600" dirty="0"/>
          </a:p>
        </p:txBody>
      </p:sp>
      <p:sp>
        <p:nvSpPr>
          <p:cNvPr id="3" name="Content Placeholder 2"/>
          <p:cNvSpPr>
            <a:spLocks noGrp="1"/>
          </p:cNvSpPr>
          <p:nvPr>
            <p:ph idx="1"/>
          </p:nvPr>
        </p:nvSpPr>
        <p:spPr/>
        <p:txBody>
          <a:bodyPr/>
          <a:lstStyle/>
          <a:p>
            <a:r>
              <a:rPr lang="en-US" dirty="0" smtClean="0">
                <a:solidFill>
                  <a:schemeClr val="accent4">
                    <a:lumMod val="50000"/>
                  </a:schemeClr>
                </a:solidFill>
                <a:latin typeface="Algerian" panose="04020705040A02060702" pitchFamily="82" charset="0"/>
              </a:rPr>
              <a:t>Why </a:t>
            </a:r>
            <a:r>
              <a:rPr lang="en-US" dirty="0">
                <a:solidFill>
                  <a:schemeClr val="accent4">
                    <a:lumMod val="50000"/>
                  </a:schemeClr>
                </a:solidFill>
                <a:latin typeface="Algerian" panose="04020705040A02060702" pitchFamily="82" charset="0"/>
              </a:rPr>
              <a:t>were Americans </a:t>
            </a:r>
            <a:r>
              <a:rPr lang="en-US" dirty="0" smtClean="0">
                <a:solidFill>
                  <a:schemeClr val="accent4">
                    <a:lumMod val="50000"/>
                  </a:schemeClr>
                </a:solidFill>
                <a:latin typeface="Algerian" panose="04020705040A02060702" pitchFamily="82" charset="0"/>
              </a:rPr>
              <a:t>unable to </a:t>
            </a:r>
            <a:r>
              <a:rPr lang="en-US" dirty="0">
                <a:solidFill>
                  <a:schemeClr val="accent4">
                    <a:lumMod val="50000"/>
                  </a:schemeClr>
                </a:solidFill>
                <a:latin typeface="Algerian" panose="04020705040A02060702" pitchFamily="82" charset="0"/>
              </a:rPr>
              <a:t>resolve sectional </a:t>
            </a:r>
            <a:r>
              <a:rPr lang="en-US" dirty="0" smtClean="0">
                <a:solidFill>
                  <a:schemeClr val="accent4">
                    <a:lumMod val="50000"/>
                  </a:schemeClr>
                </a:solidFill>
                <a:latin typeface="Algerian" panose="04020705040A02060702" pitchFamily="82" charset="0"/>
              </a:rPr>
              <a:t>tensions during </a:t>
            </a:r>
            <a:r>
              <a:rPr lang="en-US" dirty="0">
                <a:solidFill>
                  <a:schemeClr val="accent4">
                    <a:lumMod val="50000"/>
                  </a:schemeClr>
                </a:solidFill>
                <a:latin typeface="Algerian" panose="04020705040A02060702" pitchFamily="82" charset="0"/>
              </a:rPr>
              <a:t>the 1850s?</a:t>
            </a:r>
          </a:p>
          <a:p>
            <a:endParaRPr lang="en-US" dirty="0" smtClean="0"/>
          </a:p>
          <a:p>
            <a:r>
              <a:rPr lang="en-US" dirty="0" smtClean="0">
                <a:latin typeface="Aharoni" panose="02010803020104030203" pitchFamily="2" charset="-79"/>
                <a:cs typeface="Aharoni" panose="02010803020104030203" pitchFamily="2" charset="-79"/>
              </a:rPr>
              <a:t>(</a:t>
            </a:r>
            <a:r>
              <a:rPr lang="en-US" dirty="0">
                <a:latin typeface="Aharoni" panose="02010803020104030203" pitchFamily="2" charset="-79"/>
                <a:cs typeface="Aharoni" panose="02010803020104030203" pitchFamily="2" charset="-79"/>
              </a:rPr>
              <a:t>What has changed/what is different</a:t>
            </a:r>
            <a:r>
              <a:rPr lang="en-US" dirty="0" smtClean="0">
                <a:latin typeface="Aharoni" panose="02010803020104030203" pitchFamily="2" charset="-79"/>
                <a:cs typeface="Aharoni" panose="02010803020104030203" pitchFamily="2" charset="-79"/>
              </a:rPr>
              <a:t>?)</a:t>
            </a:r>
          </a:p>
          <a:p>
            <a:endParaRPr lang="en-US" dirty="0"/>
          </a:p>
          <a:p>
            <a:r>
              <a:rPr lang="en-US" dirty="0" smtClean="0">
                <a:solidFill>
                  <a:schemeClr val="accent4">
                    <a:lumMod val="50000"/>
                  </a:schemeClr>
                </a:solidFill>
                <a:latin typeface="Algerian" panose="04020705040A02060702" pitchFamily="82" charset="0"/>
              </a:rPr>
              <a:t>To </a:t>
            </a:r>
            <a:r>
              <a:rPr lang="en-US" dirty="0">
                <a:solidFill>
                  <a:schemeClr val="accent4">
                    <a:lumMod val="50000"/>
                  </a:schemeClr>
                </a:solidFill>
                <a:latin typeface="Algerian" panose="04020705040A02060702" pitchFamily="82" charset="0"/>
              </a:rPr>
              <a:t>what extent was </a:t>
            </a:r>
            <a:r>
              <a:rPr lang="en-US" dirty="0" smtClean="0">
                <a:solidFill>
                  <a:schemeClr val="accent4">
                    <a:lumMod val="50000"/>
                  </a:schemeClr>
                </a:solidFill>
                <a:latin typeface="Algerian" panose="04020705040A02060702" pitchFamily="82" charset="0"/>
              </a:rPr>
              <a:t>slavery a </a:t>
            </a:r>
            <a:r>
              <a:rPr lang="en-US" dirty="0">
                <a:solidFill>
                  <a:schemeClr val="accent4">
                    <a:lumMod val="50000"/>
                  </a:schemeClr>
                </a:solidFill>
                <a:latin typeface="Algerian" panose="04020705040A02060702" pitchFamily="82" charset="0"/>
              </a:rPr>
              <a:t>cause of the Civil War?</a:t>
            </a:r>
          </a:p>
          <a:p>
            <a:endParaRPr lang="en-US" dirty="0"/>
          </a:p>
        </p:txBody>
      </p:sp>
    </p:spTree>
    <p:extLst>
      <p:ext uri="{BB962C8B-B14F-4D97-AF65-F5344CB8AC3E}">
        <p14:creationId xmlns:p14="http://schemas.microsoft.com/office/powerpoint/2010/main" val="2655411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39"/>
            <a:ext cx="5562600" cy="6568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07381" y="533400"/>
            <a:ext cx="3055218" cy="1938992"/>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Election of 1856 </a:t>
            </a:r>
          </a:p>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Results</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5730242" y="2590800"/>
            <a:ext cx="3055218" cy="2862322"/>
          </a:xfrm>
          <a:prstGeom prst="rect">
            <a:avLst/>
          </a:prstGeom>
          <a:noFill/>
        </p:spPr>
        <p:txBody>
          <a:bodyPr wrap="square" rtlCol="0">
            <a:spAutoFit/>
          </a:bodyPr>
          <a:lstStyle/>
          <a:p>
            <a:r>
              <a:rPr lang="en-US" dirty="0"/>
              <a:t>Driving issue: popular sovereignty in the </a:t>
            </a:r>
            <a:r>
              <a:rPr lang="en-US" dirty="0" smtClean="0"/>
              <a:t>territories</a:t>
            </a:r>
          </a:p>
          <a:p>
            <a:pPr marL="285750" indent="-285750">
              <a:buFont typeface="Arial" panose="020B0604020202020204" pitchFamily="34" charset="0"/>
              <a:buChar char="•"/>
            </a:pPr>
            <a:r>
              <a:rPr lang="en-US" b="1" dirty="0" smtClean="0"/>
              <a:t>Popular </a:t>
            </a:r>
            <a:r>
              <a:rPr lang="en-US" b="1" dirty="0"/>
              <a:t>sovereignty to determine slave v. free: </a:t>
            </a:r>
            <a:r>
              <a:rPr lang="en-US" dirty="0"/>
              <a:t>Democrats – </a:t>
            </a:r>
            <a:r>
              <a:rPr lang="en-US" dirty="0" smtClean="0"/>
              <a:t>yes </a:t>
            </a:r>
            <a:r>
              <a:rPr lang="en-US" dirty="0"/>
              <a:t>Republicans </a:t>
            </a:r>
            <a:r>
              <a:rPr lang="en-US" dirty="0" smtClean="0"/>
              <a:t>– No</a:t>
            </a:r>
          </a:p>
          <a:p>
            <a:pPr marL="285750" indent="-285750">
              <a:buFont typeface="Arial" panose="020B0604020202020204" pitchFamily="34" charset="0"/>
              <a:buChar char="•"/>
            </a:pPr>
            <a:r>
              <a:rPr lang="en-US" b="1" dirty="0" smtClean="0"/>
              <a:t>Lecompton </a:t>
            </a:r>
            <a:r>
              <a:rPr lang="en-US" b="1" dirty="0"/>
              <a:t>Compromise: </a:t>
            </a:r>
            <a:r>
              <a:rPr lang="en-US" dirty="0"/>
              <a:t>Democrats  - </a:t>
            </a:r>
            <a:r>
              <a:rPr lang="en-US" dirty="0" smtClean="0"/>
              <a:t>yes Republican </a:t>
            </a:r>
            <a:r>
              <a:rPr lang="en-US" dirty="0"/>
              <a:t>- No </a:t>
            </a:r>
          </a:p>
          <a:p>
            <a:endParaRPr lang="en-US" dirty="0"/>
          </a:p>
        </p:txBody>
      </p:sp>
    </p:spTree>
    <p:extLst>
      <p:ext uri="{BB962C8B-B14F-4D97-AF65-F5344CB8AC3E}">
        <p14:creationId xmlns:p14="http://schemas.microsoft.com/office/powerpoint/2010/main" val="2228273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a:bodyPr>
          <a:lstStyle/>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Essential Question: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Students can:</a:t>
            </a:r>
            <a:endParaRPr lang="en-US" sz="2000" b="1" dirty="0">
              <a:solidFill>
                <a:schemeClr val="accent1"/>
              </a:solidFill>
              <a:latin typeface="Times New Roman" panose="02020603050405020304" pitchFamily="18" charset="0"/>
              <a:cs typeface="Times New Roman" panose="02020603050405020304" pitchFamily="18" charset="0"/>
            </a:endParaRPr>
          </a:p>
          <a:p>
            <a:pPr lvl="0"/>
            <a:r>
              <a:rPr lang="en-US" sz="2000" dirty="0">
                <a:solidFill>
                  <a:srgbClr val="002060"/>
                </a:solidFill>
                <a:latin typeface="Times New Roman" panose="02020603050405020304" pitchFamily="18" charset="0"/>
                <a:cs typeface="Times New Roman" panose="02020603050405020304" pitchFamily="18" charset="0"/>
              </a:rPr>
              <a:t>Determine how Manifest Destiny contributes to the growth of sectionalism within the United States</a:t>
            </a:r>
          </a:p>
          <a:p>
            <a:r>
              <a:rPr lang="en-US" sz="2000" dirty="0">
                <a:solidFill>
                  <a:srgbClr val="002060"/>
                </a:solidFill>
                <a:latin typeface="Times New Roman" panose="02020603050405020304" pitchFamily="18" charset="0"/>
                <a:cs typeface="Times New Roman" panose="02020603050405020304" pitchFamily="18" charset="0"/>
              </a:rPr>
              <a:t>Evaluate whether slavery is a contributing cause of the Civil War </a:t>
            </a:r>
          </a:p>
          <a:p>
            <a:pPr marL="0" indent="0">
              <a:buNone/>
            </a:pPr>
            <a:r>
              <a:rPr lang="en-US" sz="2000" b="1" i="1" dirty="0" smtClean="0">
                <a:solidFill>
                  <a:schemeClr val="accent1"/>
                </a:solidFill>
                <a:latin typeface="Times New Roman" panose="02020603050405020304" pitchFamily="18" charset="0"/>
                <a:cs typeface="Times New Roman" panose="02020603050405020304" pitchFamily="18" charset="0"/>
              </a:rPr>
              <a:t>Agenda:</a:t>
            </a:r>
          </a:p>
          <a:p>
            <a:r>
              <a:rPr lang="en-US" sz="2000" dirty="0" smtClean="0">
                <a:solidFill>
                  <a:srgbClr val="002060"/>
                </a:solidFill>
                <a:latin typeface="Times New Roman" panose="02020603050405020304" pitchFamily="18" charset="0"/>
                <a:cs typeface="Times New Roman" panose="02020603050405020304" pitchFamily="18" charset="0"/>
              </a:rPr>
              <a:t>Highlighting a LEQ</a:t>
            </a:r>
            <a:endParaRPr lang="en-US" sz="2000" dirty="0" smtClean="0">
              <a:solidFill>
                <a:srgbClr val="002060"/>
              </a:solidFill>
              <a:latin typeface="Times New Roman" panose="02020603050405020304" pitchFamily="18" charset="0"/>
              <a:cs typeface="Times New Roman" panose="02020603050405020304" pitchFamily="18" charset="0"/>
            </a:endParaRPr>
          </a:p>
          <a:p>
            <a:r>
              <a:rPr lang="en-US" sz="2000" dirty="0" smtClean="0">
                <a:solidFill>
                  <a:srgbClr val="002060"/>
                </a:solidFill>
                <a:latin typeface="Times New Roman" panose="02020603050405020304" pitchFamily="18" charset="0"/>
                <a:cs typeface="Times New Roman" panose="02020603050405020304" pitchFamily="18" charset="0"/>
              </a:rPr>
              <a:t>Chain reaction of sectionalism</a:t>
            </a:r>
          </a:p>
          <a:p>
            <a:r>
              <a:rPr lang="en-US" sz="2000" dirty="0" smtClean="0">
                <a:solidFill>
                  <a:srgbClr val="002060"/>
                </a:solidFill>
                <a:latin typeface="Times New Roman" panose="02020603050405020304" pitchFamily="18" charset="0"/>
                <a:cs typeface="Times New Roman" panose="02020603050405020304" pitchFamily="18" charset="0"/>
              </a:rPr>
              <a:t>Election of 1860</a:t>
            </a:r>
            <a:endParaRPr lang="en-US" sz="20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smtClean="0">
                <a:solidFill>
                  <a:schemeClr val="accent1"/>
                </a:solidFill>
                <a:latin typeface="Times New Roman" panose="02020603050405020304" pitchFamily="18" charset="0"/>
                <a:cs typeface="Times New Roman" panose="02020603050405020304" pitchFamily="18" charset="0"/>
              </a:rPr>
              <a:t>Homework:</a:t>
            </a:r>
          </a:p>
          <a:p>
            <a:r>
              <a:rPr lang="en-US" sz="2000" dirty="0" smtClean="0">
                <a:solidFill>
                  <a:srgbClr val="002060"/>
                </a:solidFill>
                <a:latin typeface="Times New Roman" panose="02020603050405020304" pitchFamily="18" charset="0"/>
                <a:cs typeface="Times New Roman" panose="02020603050405020304" pitchFamily="18" charset="0"/>
              </a:rPr>
              <a:t>Civil War reading: </a:t>
            </a:r>
            <a:r>
              <a:rPr lang="en-US" sz="2000" dirty="0">
                <a:solidFill>
                  <a:srgbClr val="002060"/>
                </a:solidFill>
                <a:latin typeface="Times New Roman" panose="02020603050405020304" pitchFamily="18" charset="0"/>
                <a:cs typeface="Times New Roman" panose="02020603050405020304" pitchFamily="18" charset="0"/>
              </a:rPr>
              <a:t>Read pages 434-449 – complete statements 1-8</a:t>
            </a:r>
          </a:p>
          <a:p>
            <a:r>
              <a:rPr lang="en-US" sz="2000" dirty="0" smtClean="0">
                <a:solidFill>
                  <a:srgbClr val="002060"/>
                </a:solidFill>
                <a:latin typeface="Times New Roman" panose="02020603050405020304" pitchFamily="18" charset="0"/>
                <a:cs typeface="Times New Roman" panose="02020603050405020304" pitchFamily="18" charset="0"/>
              </a:rPr>
              <a:t>Civil War FRQ’s due 12/20/17</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643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Federalism issue</a:t>
            </a:r>
            <a:endParaRPr lang="en-US" sz="4800" dirty="0"/>
          </a:p>
        </p:txBody>
      </p:sp>
      <p:sp>
        <p:nvSpPr>
          <p:cNvPr id="4" name="Content Placeholder 3"/>
          <p:cNvSpPr>
            <a:spLocks noGrp="1"/>
          </p:cNvSpPr>
          <p:nvPr>
            <p:ph sz="quarter" idx="13"/>
          </p:nvPr>
        </p:nvSpPr>
        <p:spPr>
          <a:xfrm>
            <a:off x="685800" y="762000"/>
            <a:ext cx="4264152" cy="4800600"/>
          </a:xfrm>
        </p:spPr>
        <p:txBody>
          <a:bodyPr>
            <a:normAutofit fontScale="85000" lnSpcReduction="20000"/>
          </a:bodyPr>
          <a:lstStyle/>
          <a:p>
            <a:r>
              <a:rPr lang="en-US" sz="2400" b="1" dirty="0" smtClean="0"/>
              <a:t>Dred Scot v. Sanford 1857: </a:t>
            </a:r>
          </a:p>
          <a:p>
            <a:r>
              <a:rPr lang="en-US" sz="2400" dirty="0" smtClean="0"/>
              <a:t>Justice Taney </a:t>
            </a:r>
          </a:p>
          <a:p>
            <a:pPr lvl="1"/>
            <a:r>
              <a:rPr lang="en-US" dirty="0" smtClean="0"/>
              <a:t>rules that slaves are property and therefore have not rights</a:t>
            </a:r>
          </a:p>
          <a:p>
            <a:pPr lvl="1"/>
            <a:r>
              <a:rPr lang="en-US" dirty="0" smtClean="0"/>
              <a:t>Missouri Compromise was unconstitutional </a:t>
            </a:r>
          </a:p>
          <a:p>
            <a:pPr lvl="1"/>
            <a:r>
              <a:rPr lang="en-US" dirty="0" smtClean="0"/>
              <a:t>Empowers states to take control of the issue of slavery</a:t>
            </a:r>
          </a:p>
          <a:p>
            <a:pPr marL="0" lvl="1" indent="0">
              <a:buNone/>
            </a:pPr>
            <a:r>
              <a:rPr lang="en-US" sz="2400" b="1" dirty="0" smtClean="0"/>
              <a:t>Lincoln-Douglas Debate 1858</a:t>
            </a:r>
          </a:p>
          <a:p>
            <a:pPr lvl="1" indent="-342900">
              <a:buFont typeface="Wingdings" panose="05000000000000000000" pitchFamily="2" charset="2"/>
              <a:buChar char="Ø"/>
            </a:pPr>
            <a:r>
              <a:rPr lang="en-US" sz="2000" dirty="0" smtClean="0"/>
              <a:t>US Senate race for Illinois – focus on the issue of slavery in the US</a:t>
            </a:r>
          </a:p>
          <a:p>
            <a:pPr lvl="1" indent="-342900">
              <a:buFont typeface="Wingdings" panose="05000000000000000000" pitchFamily="2" charset="2"/>
              <a:buChar char="Ø"/>
            </a:pPr>
            <a:r>
              <a:rPr lang="en-US" sz="2000" b="1" dirty="0" smtClean="0"/>
              <a:t>Freeport Doctrine</a:t>
            </a:r>
            <a:r>
              <a:rPr lang="en-US" sz="2000" dirty="0" smtClean="0"/>
              <a:t>: (Stephen Douglas – in response to the Dred Scot decision) argue states could keep slavery out their state by not writing laws or establishing enforcement agencies to deal with it</a:t>
            </a:r>
          </a:p>
          <a:p>
            <a:pPr lvl="1" indent="-342900">
              <a:buFont typeface="Wingdings" panose="05000000000000000000" pitchFamily="2" charset="2"/>
              <a:buChar char="Ø"/>
            </a:pPr>
            <a:r>
              <a:rPr lang="en-US" sz="2000" dirty="0" smtClean="0"/>
              <a:t>Establishes Lincoln as the Republic candidate for president in 1860</a:t>
            </a:r>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263631" y="841375"/>
            <a:ext cx="3407812" cy="4389438"/>
          </a:xfrm>
        </p:spPr>
      </p:pic>
    </p:spTree>
    <p:extLst>
      <p:ext uri="{BB962C8B-B14F-4D97-AF65-F5344CB8AC3E}">
        <p14:creationId xmlns:p14="http://schemas.microsoft.com/office/powerpoint/2010/main" val="1197934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81600"/>
            <a:ext cx="7239000" cy="1143000"/>
          </a:xfrm>
        </p:spPr>
        <p:txBody>
          <a:bodyPr/>
          <a:lstStyle/>
          <a:p>
            <a:r>
              <a:rPr lang="en-US" sz="4400" dirty="0" smtClean="0"/>
              <a:t>Economics sectionalism </a:t>
            </a:r>
            <a:endParaRPr lang="en-US" sz="4400" dirty="0"/>
          </a:p>
        </p:txBody>
      </p:sp>
      <p:sp>
        <p:nvSpPr>
          <p:cNvPr id="3" name="Content Placeholder 2"/>
          <p:cNvSpPr>
            <a:spLocks noGrp="1"/>
          </p:cNvSpPr>
          <p:nvPr>
            <p:ph idx="1"/>
          </p:nvPr>
        </p:nvSpPr>
        <p:spPr>
          <a:xfrm>
            <a:off x="1219200" y="838200"/>
            <a:ext cx="7467600" cy="4876800"/>
          </a:xfrm>
        </p:spPr>
        <p:txBody>
          <a:bodyPr>
            <a:normAutofit/>
          </a:bodyPr>
          <a:lstStyle/>
          <a:p>
            <a:r>
              <a:rPr lang="en-US" sz="2400" b="1" dirty="0" smtClean="0"/>
              <a:t>Panic of 1857</a:t>
            </a:r>
          </a:p>
          <a:p>
            <a:pPr lvl="1"/>
            <a:r>
              <a:rPr lang="en-US" sz="2000" dirty="0" smtClean="0"/>
              <a:t>Causes: Gold Rush inflates currency value, land speculation for transcontinental railroad, and over production of grain</a:t>
            </a:r>
          </a:p>
          <a:p>
            <a:pPr lvl="1"/>
            <a:r>
              <a:rPr lang="en-US" sz="2000" dirty="0" smtClean="0"/>
              <a:t>Majorly effects Northern industrial economy boosting Southern confidence in themselves to be independent</a:t>
            </a:r>
          </a:p>
          <a:p>
            <a:pPr lvl="1"/>
            <a:r>
              <a:rPr lang="en-US" sz="2000" dirty="0" smtClean="0"/>
              <a:t>Remedy</a:t>
            </a:r>
          </a:p>
          <a:p>
            <a:pPr marL="1600200" lvl="2"/>
            <a:r>
              <a:rPr lang="en-US" sz="2000" b="1" dirty="0" smtClean="0"/>
              <a:t>Homestead Act</a:t>
            </a:r>
            <a:r>
              <a:rPr lang="en-US" sz="2000" dirty="0" smtClean="0"/>
              <a:t> – 160 acres of land .25 cents an acre (Northern industrialist and Southern slaveholders against it)</a:t>
            </a:r>
          </a:p>
          <a:p>
            <a:pPr marL="1600200" lvl="2"/>
            <a:r>
              <a:rPr lang="en-US" sz="2000" b="1" dirty="0" smtClean="0"/>
              <a:t>Tariff of 1857 </a:t>
            </a:r>
            <a:r>
              <a:rPr lang="en-US" sz="2000" dirty="0" smtClean="0"/>
              <a:t>was lowered – industrialist want it raised</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71800"/>
            <a:ext cx="2238375" cy="2743200"/>
          </a:xfrm>
          <a:prstGeom prst="rect">
            <a:avLst/>
          </a:prstGeom>
        </p:spPr>
      </p:pic>
    </p:spTree>
    <p:extLst>
      <p:ext uri="{BB962C8B-B14F-4D97-AF65-F5344CB8AC3E}">
        <p14:creationId xmlns:p14="http://schemas.microsoft.com/office/powerpoint/2010/main" val="593564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562600"/>
            <a:ext cx="5181600" cy="838200"/>
          </a:xfrm>
        </p:spPr>
        <p:txBody>
          <a:bodyPr/>
          <a:lstStyle/>
          <a:p>
            <a:r>
              <a:rPr lang="en-US" sz="3600" dirty="0" smtClean="0"/>
              <a:t>Lincoln Douglas Debates</a:t>
            </a:r>
            <a:endParaRPr lang="en-US" sz="3600" dirty="0"/>
          </a:p>
        </p:txBody>
      </p:sp>
      <p:sp>
        <p:nvSpPr>
          <p:cNvPr id="3" name="Content Placeholder 2"/>
          <p:cNvSpPr>
            <a:spLocks noGrp="1"/>
          </p:cNvSpPr>
          <p:nvPr>
            <p:ph idx="1"/>
          </p:nvPr>
        </p:nvSpPr>
        <p:spPr>
          <a:xfrm>
            <a:off x="3352800" y="685800"/>
            <a:ext cx="3352800" cy="4419600"/>
          </a:xfrm>
        </p:spPr>
        <p:txBody>
          <a:bodyPr>
            <a:normAutofit/>
          </a:bodyPr>
          <a:lstStyle/>
          <a:p>
            <a:pPr marL="0" indent="0">
              <a:buNone/>
            </a:pPr>
            <a:r>
              <a:rPr lang="en-US" sz="2000" b="1" dirty="0"/>
              <a:t>Douglas:</a:t>
            </a:r>
          </a:p>
          <a:p>
            <a:pPr marL="0" indent="0">
              <a:spcBef>
                <a:spcPts val="0"/>
              </a:spcBef>
              <a:buNone/>
            </a:pPr>
            <a:r>
              <a:rPr lang="en-US" sz="2000" dirty="0"/>
              <a:t>• won reelection - Senate</a:t>
            </a:r>
          </a:p>
          <a:p>
            <a:pPr marL="0" indent="0">
              <a:spcBef>
                <a:spcPts val="0"/>
              </a:spcBef>
              <a:buNone/>
            </a:pPr>
            <a:r>
              <a:rPr lang="en-US" sz="2000" dirty="0"/>
              <a:t>• ―</a:t>
            </a:r>
            <a:r>
              <a:rPr lang="en-US" sz="2000" b="1" i="1" dirty="0">
                <a:solidFill>
                  <a:schemeClr val="accent1">
                    <a:lumMod val="75000"/>
                  </a:schemeClr>
                </a:solidFill>
              </a:rPr>
              <a:t>Freeport Doctrine</a:t>
            </a:r>
            <a:r>
              <a:rPr lang="en-US" sz="2000" dirty="0" smtClean="0"/>
              <a:t>‖-</a:t>
            </a:r>
          </a:p>
          <a:p>
            <a:pPr marL="0" indent="0">
              <a:spcBef>
                <a:spcPts val="0"/>
              </a:spcBef>
              <a:buNone/>
            </a:pPr>
            <a:r>
              <a:rPr lang="en-US" sz="2000" dirty="0" smtClean="0"/>
              <a:t>territorial legislatures</a:t>
            </a:r>
          </a:p>
          <a:p>
            <a:pPr marL="0" indent="0">
              <a:spcBef>
                <a:spcPts val="0"/>
              </a:spcBef>
              <a:buNone/>
            </a:pPr>
            <a:r>
              <a:rPr lang="en-US" sz="2000" dirty="0" smtClean="0"/>
              <a:t>could </a:t>
            </a:r>
            <a:r>
              <a:rPr lang="en-US" sz="2000" dirty="0"/>
              <a:t>exclude slavery </a:t>
            </a:r>
            <a:r>
              <a:rPr lang="en-US" sz="2000" dirty="0" smtClean="0"/>
              <a:t>by</a:t>
            </a:r>
          </a:p>
          <a:p>
            <a:pPr marL="0" indent="0">
              <a:spcBef>
                <a:spcPts val="0"/>
              </a:spcBef>
              <a:buNone/>
            </a:pPr>
            <a:r>
              <a:rPr lang="en-US" sz="2000" dirty="0" smtClean="0"/>
              <a:t>simply </a:t>
            </a:r>
            <a:r>
              <a:rPr lang="en-US" sz="2000" dirty="0"/>
              <a:t>not passing laws to</a:t>
            </a:r>
          </a:p>
          <a:p>
            <a:pPr marL="0" indent="0">
              <a:spcBef>
                <a:spcPts val="0"/>
              </a:spcBef>
              <a:buNone/>
            </a:pPr>
            <a:r>
              <a:rPr lang="en-US" sz="2000" dirty="0"/>
              <a:t>protect it (Dred Scott)</a:t>
            </a:r>
          </a:p>
          <a:p>
            <a:pPr marL="0" indent="0">
              <a:spcBef>
                <a:spcPts val="0"/>
              </a:spcBef>
              <a:buNone/>
            </a:pPr>
            <a:r>
              <a:rPr lang="en-US" sz="2000" b="1" dirty="0"/>
              <a:t>Lincoln:</a:t>
            </a:r>
          </a:p>
          <a:p>
            <a:pPr marL="0" indent="0">
              <a:spcBef>
                <a:spcPts val="0"/>
              </a:spcBef>
              <a:buNone/>
            </a:pPr>
            <a:r>
              <a:rPr lang="en-US" sz="2000" dirty="0"/>
              <a:t>• gained a </a:t>
            </a:r>
            <a:r>
              <a:rPr lang="en-US" sz="2000" dirty="0" smtClean="0"/>
              <a:t>national reputation</a:t>
            </a:r>
            <a:endParaRPr lang="en-US" sz="2000" dirty="0"/>
          </a:p>
          <a:p>
            <a:pPr marL="0" indent="0">
              <a:spcBef>
                <a:spcPts val="0"/>
              </a:spcBef>
              <a:buNone/>
            </a:pPr>
            <a:r>
              <a:rPr lang="en-US" sz="2000" dirty="0"/>
              <a:t>• Supported free soil and</a:t>
            </a:r>
          </a:p>
          <a:p>
            <a:pPr marL="0" indent="0">
              <a:spcBef>
                <a:spcPts val="0"/>
              </a:spcBef>
              <a:buNone/>
            </a:pPr>
            <a:r>
              <a:rPr lang="en-US" sz="2000" dirty="0"/>
              <a:t>free labor; condemned</a:t>
            </a:r>
          </a:p>
          <a:p>
            <a:pPr marL="0" indent="0">
              <a:spcBef>
                <a:spcPts val="0"/>
              </a:spcBef>
              <a:buNone/>
            </a:pPr>
            <a:r>
              <a:rPr lang="en-US" sz="2000" dirty="0"/>
              <a:t>Dred Scott</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711039"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43000"/>
            <a:ext cx="2049304"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121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John Brown’s Raid 1859</a:t>
            </a:r>
            <a:endParaRPr lang="en-US" sz="4800" dirty="0"/>
          </a:p>
        </p:txBody>
      </p:sp>
      <p:sp>
        <p:nvSpPr>
          <p:cNvPr id="3" name="Content Placeholder 2"/>
          <p:cNvSpPr>
            <a:spLocks noGrp="1"/>
          </p:cNvSpPr>
          <p:nvPr>
            <p:ph idx="1"/>
          </p:nvPr>
        </p:nvSpPr>
        <p:spPr>
          <a:xfrm>
            <a:off x="914400" y="838200"/>
            <a:ext cx="7772400" cy="4419600"/>
          </a:xfrm>
        </p:spPr>
        <p:txBody>
          <a:bodyPr>
            <a:normAutofit/>
          </a:bodyPr>
          <a:lstStyle/>
          <a:p>
            <a:r>
              <a:rPr lang="en-US" sz="2000" b="1" dirty="0">
                <a:solidFill>
                  <a:schemeClr val="accent1">
                    <a:lumMod val="75000"/>
                  </a:schemeClr>
                </a:solidFill>
              </a:rPr>
              <a:t>John Brown and 21 men attacked </a:t>
            </a:r>
            <a:r>
              <a:rPr lang="en-US" sz="2000" b="1" dirty="0" smtClean="0">
                <a:solidFill>
                  <a:schemeClr val="accent1">
                    <a:lumMod val="75000"/>
                  </a:schemeClr>
                </a:solidFill>
              </a:rPr>
              <a:t>the federal </a:t>
            </a:r>
            <a:r>
              <a:rPr lang="en-US" sz="2000" b="1" dirty="0">
                <a:solidFill>
                  <a:schemeClr val="accent1">
                    <a:lumMod val="75000"/>
                  </a:schemeClr>
                </a:solidFill>
              </a:rPr>
              <a:t>arsenal in Harper’s Ferry, </a:t>
            </a:r>
            <a:r>
              <a:rPr lang="en-US" sz="2000" b="1" dirty="0" smtClean="0">
                <a:solidFill>
                  <a:schemeClr val="accent1">
                    <a:lumMod val="75000"/>
                  </a:schemeClr>
                </a:solidFill>
              </a:rPr>
              <a:t>VA to </a:t>
            </a:r>
            <a:r>
              <a:rPr lang="en-US" sz="2000" b="1" dirty="0">
                <a:solidFill>
                  <a:schemeClr val="accent1">
                    <a:lumMod val="75000"/>
                  </a:schemeClr>
                </a:solidFill>
              </a:rPr>
              <a:t>obtain guns for a slave rebellion</a:t>
            </a:r>
            <a:endParaRPr lang="en-US" sz="2000" b="1" dirty="0" smtClean="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62200"/>
            <a:ext cx="5105400" cy="31242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05000"/>
            <a:ext cx="3149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272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38800"/>
            <a:ext cx="7239000" cy="762000"/>
          </a:xfrm>
        </p:spPr>
        <p:txBody>
          <a:bodyPr/>
          <a:lstStyle/>
          <a:p>
            <a:r>
              <a:rPr lang="en-US" sz="3600" dirty="0" smtClean="0"/>
              <a:t>Legacy of John Brown </a:t>
            </a:r>
            <a:endParaRPr lang="en-US" sz="3600" dirty="0"/>
          </a:p>
        </p:txBody>
      </p:sp>
      <p:sp>
        <p:nvSpPr>
          <p:cNvPr id="4" name="Content Placeholder 3"/>
          <p:cNvSpPr>
            <a:spLocks noGrp="1"/>
          </p:cNvSpPr>
          <p:nvPr>
            <p:ph idx="1"/>
          </p:nvPr>
        </p:nvSpPr>
        <p:spPr>
          <a:xfrm>
            <a:off x="2895600" y="892176"/>
            <a:ext cx="3733800" cy="4419600"/>
          </a:xfrm>
        </p:spPr>
        <p:txBody>
          <a:bodyPr>
            <a:normAutofit/>
          </a:bodyPr>
          <a:lstStyle/>
          <a:p>
            <a:pPr marL="0" indent="0">
              <a:spcBef>
                <a:spcPts val="0"/>
              </a:spcBef>
              <a:buNone/>
            </a:pPr>
            <a:r>
              <a:rPr lang="en-US" sz="2400" b="1" dirty="0" smtClean="0">
                <a:solidFill>
                  <a:schemeClr val="accent4">
                    <a:lumMod val="50000"/>
                  </a:schemeClr>
                </a:solidFill>
              </a:rPr>
              <a:t>Northern attitude</a:t>
            </a:r>
            <a:r>
              <a:rPr lang="en-US" sz="2400" dirty="0" smtClean="0"/>
              <a:t>: John Brown a </a:t>
            </a:r>
          </a:p>
          <a:p>
            <a:pPr marL="0" indent="0">
              <a:spcBef>
                <a:spcPts val="0"/>
              </a:spcBef>
              <a:buNone/>
            </a:pPr>
            <a:r>
              <a:rPr lang="en-US" sz="2400" i="1" u="sng" dirty="0" smtClean="0">
                <a:solidFill>
                  <a:schemeClr val="accent4">
                    <a:lumMod val="50000"/>
                  </a:schemeClr>
                </a:solidFill>
              </a:rPr>
              <a:t>martyr</a:t>
            </a:r>
            <a:r>
              <a:rPr lang="en-US" sz="2400" dirty="0" smtClean="0"/>
              <a:t> for abolition (fighting injustice)</a:t>
            </a:r>
          </a:p>
          <a:p>
            <a:pPr marL="0" indent="0">
              <a:spcBef>
                <a:spcPts val="0"/>
              </a:spcBef>
              <a:buNone/>
            </a:pPr>
            <a:endParaRPr lang="en-US" sz="2400" dirty="0"/>
          </a:p>
          <a:p>
            <a:pPr marL="0" indent="0">
              <a:spcBef>
                <a:spcPts val="0"/>
              </a:spcBef>
              <a:buNone/>
            </a:pPr>
            <a:r>
              <a:rPr lang="en-US" sz="2400" b="1" dirty="0" smtClean="0"/>
              <a:t>Southern attitude: </a:t>
            </a:r>
            <a:r>
              <a:rPr lang="en-US" sz="2400" dirty="0" smtClean="0"/>
              <a:t>justice had been </a:t>
            </a:r>
          </a:p>
          <a:p>
            <a:pPr marL="0" indent="0">
              <a:spcBef>
                <a:spcPts val="0"/>
              </a:spcBef>
              <a:buNone/>
            </a:pPr>
            <a:r>
              <a:rPr lang="en-US" sz="2400" dirty="0" smtClean="0"/>
              <a:t>served by executing a person who </a:t>
            </a:r>
          </a:p>
          <a:p>
            <a:pPr marL="0" indent="0">
              <a:spcBef>
                <a:spcPts val="0"/>
              </a:spcBef>
              <a:buNone/>
            </a:pPr>
            <a:r>
              <a:rPr lang="en-US" sz="2400" dirty="0" smtClean="0"/>
              <a:t>had </a:t>
            </a:r>
            <a:r>
              <a:rPr lang="en-US" sz="2400" i="1" u="sng" dirty="0" smtClean="0"/>
              <a:t>committed treason</a:t>
            </a:r>
            <a:r>
              <a:rPr lang="en-US" sz="2400" dirty="0" smtClean="0"/>
              <a:t>.</a:t>
            </a:r>
            <a:endParaRPr lang="en-US" sz="2400" dirty="0"/>
          </a:p>
        </p:txBody>
      </p:sp>
      <p:pic>
        <p:nvPicPr>
          <p:cNvPr id="3076" name="Picture 4" descr="http://georgepwood.files.wordpress.com/2013/10/img_2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590800" cy="5440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american-history-p2-tippcity.wikispaces.com/file/view/picture.jpg/229947040/490x266/pic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33401"/>
            <a:ext cx="2209800"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358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62000" y="457200"/>
            <a:ext cx="7848599" cy="4267200"/>
          </a:xfrm>
          <a:prstGeom prst="rect">
            <a:avLst/>
          </a:prstGeom>
          <a:ln>
            <a:solidFill>
              <a:schemeClr val="accent1"/>
            </a:solidFill>
          </a:ln>
        </p:spPr>
      </p:pic>
      <p:sp>
        <p:nvSpPr>
          <p:cNvPr id="5" name="Rectangle 4"/>
          <p:cNvSpPr/>
          <p:nvPr/>
        </p:nvSpPr>
        <p:spPr>
          <a:xfrm>
            <a:off x="609600" y="5181600"/>
            <a:ext cx="7696200" cy="1371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Times New Roman" panose="02020603050405020304" pitchFamily="18" charset="0"/>
                <a:cs typeface="Times New Roman" panose="02020603050405020304" pitchFamily="18" charset="0"/>
              </a:rPr>
              <a:t>Use APPARTS to analyze the political cartoon “Dividing the Nation”</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Explain how the cartoon reflects the United States during the sectional crisis.</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Be sure to use historic facts to support your conclusions.</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2286000" y="4724400"/>
            <a:ext cx="472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Dividing the Nation, 1860</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072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562600"/>
            <a:ext cx="7239000" cy="838200"/>
          </a:xfrm>
        </p:spPr>
        <p:txBody>
          <a:bodyPr/>
          <a:lstStyle/>
          <a:p>
            <a:r>
              <a:rPr lang="en-US" sz="3600" dirty="0" smtClean="0"/>
              <a:t>Republican platform 1860</a:t>
            </a:r>
            <a:endParaRPr lang="en-US" sz="3600" dirty="0"/>
          </a:p>
        </p:txBody>
      </p:sp>
      <p:sp>
        <p:nvSpPr>
          <p:cNvPr id="3" name="Content Placeholder 2"/>
          <p:cNvSpPr>
            <a:spLocks noGrp="1"/>
          </p:cNvSpPr>
          <p:nvPr>
            <p:ph idx="1"/>
          </p:nvPr>
        </p:nvSpPr>
        <p:spPr>
          <a:xfrm>
            <a:off x="1219200" y="838200"/>
            <a:ext cx="7467600" cy="4191000"/>
          </a:xfrm>
        </p:spPr>
        <p:txBody>
          <a:bodyPr>
            <a:normAutofit fontScale="92500" lnSpcReduction="20000"/>
          </a:bodyPr>
          <a:lstStyle/>
          <a:p>
            <a:r>
              <a:rPr lang="en-US" dirty="0"/>
              <a:t>1. Non-extension of slavery [for Free-</a:t>
            </a:r>
            <a:r>
              <a:rPr lang="en-US" dirty="0" err="1"/>
              <a:t>Soilers</a:t>
            </a:r>
            <a:r>
              <a:rPr lang="en-US" dirty="0"/>
              <a:t>].</a:t>
            </a:r>
          </a:p>
          <a:p>
            <a:r>
              <a:rPr lang="en-US" dirty="0"/>
              <a:t>2. Protective tariff [for No. Industrialists].</a:t>
            </a:r>
          </a:p>
          <a:p>
            <a:r>
              <a:rPr lang="en-US" dirty="0"/>
              <a:t>3. No abridgment of rights for immigrants [a disappointment for the “Know-</a:t>
            </a:r>
          </a:p>
          <a:p>
            <a:r>
              <a:rPr lang="en-US" dirty="0"/>
              <a:t>Nothings”].</a:t>
            </a:r>
          </a:p>
          <a:p>
            <a:r>
              <a:rPr lang="en-US" dirty="0"/>
              <a:t>4. Government aid to build a Pacific RR [for the Northwest].</a:t>
            </a:r>
          </a:p>
          <a:p>
            <a:r>
              <a:rPr lang="en-US" dirty="0"/>
              <a:t>5. Internal improvements [for the West] at federal expense.</a:t>
            </a:r>
          </a:p>
          <a:p>
            <a:r>
              <a:rPr lang="en-US" dirty="0"/>
              <a:t>6. Free homesteads for the public domain [for farmers].</a:t>
            </a:r>
          </a:p>
          <a:p>
            <a:endParaRPr lang="en-US" dirty="0"/>
          </a:p>
        </p:txBody>
      </p:sp>
    </p:spTree>
    <p:extLst>
      <p:ext uri="{BB962C8B-B14F-4D97-AF65-F5344CB8AC3E}">
        <p14:creationId xmlns:p14="http://schemas.microsoft.com/office/powerpoint/2010/main" val="1442954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28942"/>
            <a:ext cx="8153400" cy="6171858"/>
          </a:xfrm>
        </p:spPr>
      </p:pic>
    </p:spTree>
    <p:extLst>
      <p:ext uri="{BB962C8B-B14F-4D97-AF65-F5344CB8AC3E}">
        <p14:creationId xmlns:p14="http://schemas.microsoft.com/office/powerpoint/2010/main" val="304794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9748"/>
            <a:ext cx="8458200" cy="644652"/>
          </a:xfrm>
          <a:ln>
            <a:solidFill>
              <a:schemeClr val="accent1"/>
            </a:solidFill>
          </a:ln>
        </p:spPr>
        <p:txBody>
          <a:bodyPr/>
          <a:lstStyle/>
          <a:p>
            <a:r>
              <a:rPr lang="en-US" sz="3600" dirty="0" smtClean="0">
                <a:solidFill>
                  <a:srgbClr val="002060"/>
                </a:solidFill>
              </a:rPr>
              <a:t>Polarization of the Antebellum Period</a:t>
            </a:r>
            <a:endParaRPr lang="en-US" sz="3600" dirty="0">
              <a:solidFill>
                <a:srgbClr val="002060"/>
              </a:solidFill>
            </a:endParaRPr>
          </a:p>
        </p:txBody>
      </p:sp>
      <p:sp>
        <p:nvSpPr>
          <p:cNvPr id="5" name="Content Placeholder 4"/>
          <p:cNvSpPr>
            <a:spLocks noGrp="1"/>
          </p:cNvSpPr>
          <p:nvPr>
            <p:ph sz="quarter" idx="13"/>
          </p:nvPr>
        </p:nvSpPr>
        <p:spPr>
          <a:xfrm>
            <a:off x="304800" y="1143000"/>
            <a:ext cx="4191000" cy="4922520"/>
          </a:xfrm>
          <a:solidFill>
            <a:schemeClr val="accent1">
              <a:lumMod val="20000"/>
              <a:lumOff val="80000"/>
            </a:schemeClr>
          </a:solidFill>
        </p:spPr>
        <p:txBody>
          <a:bodyPr>
            <a:normAutofit fontScale="62500" lnSpcReduction="20000"/>
          </a:bodyPr>
          <a:lstStyle/>
          <a:p>
            <a:pPr marL="0" indent="0">
              <a:buNone/>
            </a:pPr>
            <a:r>
              <a:rPr lang="en-US" dirty="0">
                <a:solidFill>
                  <a:srgbClr val="002060"/>
                </a:solidFill>
                <a:latin typeface="Times New Roman" panose="02020603050405020304" pitchFamily="18" charset="0"/>
                <a:cs typeface="Times New Roman" panose="02020603050405020304" pitchFamily="18" charset="0"/>
              </a:rPr>
              <a:t>"Yes, </a:t>
            </a:r>
            <a:r>
              <a:rPr lang="en-US" dirty="0" err="1">
                <a:solidFill>
                  <a:srgbClr val="002060"/>
                </a:solidFill>
                <a:latin typeface="Times New Roman" panose="02020603050405020304" pitchFamily="18" charset="0"/>
                <a:cs typeface="Times New Roman" panose="02020603050405020304" pitchFamily="18" charset="0"/>
              </a:rPr>
              <a:t>Mas'r</a:t>
            </a:r>
            <a:r>
              <a:rPr lang="en-US" dirty="0">
                <a:solidFill>
                  <a:srgbClr val="002060"/>
                </a:solidFill>
                <a:latin typeface="Times New Roman" panose="02020603050405020304" pitchFamily="18" charset="0"/>
                <a:cs typeface="Times New Roman" panose="02020603050405020304" pitchFamily="18" charset="0"/>
              </a:rPr>
              <a:t>," said Tom, putting up his hand, to wipe the blood, that trickled down his face. "I'm </a:t>
            </a:r>
            <a:r>
              <a:rPr lang="en-US" dirty="0" err="1">
                <a:solidFill>
                  <a:srgbClr val="002060"/>
                </a:solidFill>
                <a:latin typeface="Times New Roman" panose="02020603050405020304" pitchFamily="18" charset="0"/>
                <a:cs typeface="Times New Roman" panose="02020603050405020304" pitchFamily="18" charset="0"/>
              </a:rPr>
              <a:t>willin</a:t>
            </a:r>
            <a:r>
              <a:rPr lang="en-US" dirty="0">
                <a:solidFill>
                  <a:srgbClr val="002060"/>
                </a:solidFill>
                <a:latin typeface="Times New Roman" panose="02020603050405020304" pitchFamily="18" charset="0"/>
                <a:cs typeface="Times New Roman" panose="02020603050405020304" pitchFamily="18" charset="0"/>
              </a:rPr>
              <a:t>' to work, night and day, and work while there's life and breath in me; but this </a:t>
            </a:r>
            <a:r>
              <a:rPr lang="en-US" dirty="0" err="1">
                <a:solidFill>
                  <a:srgbClr val="002060"/>
                </a:solidFill>
                <a:latin typeface="Times New Roman" panose="02020603050405020304" pitchFamily="18" charset="0"/>
                <a:cs typeface="Times New Roman" panose="02020603050405020304" pitchFamily="18" charset="0"/>
              </a:rPr>
              <a:t>yer</a:t>
            </a:r>
            <a:r>
              <a:rPr lang="en-US" dirty="0">
                <a:solidFill>
                  <a:srgbClr val="002060"/>
                </a:solidFill>
                <a:latin typeface="Times New Roman" panose="02020603050405020304" pitchFamily="18" charset="0"/>
                <a:cs typeface="Times New Roman" panose="02020603050405020304" pitchFamily="18" charset="0"/>
              </a:rPr>
              <a:t> thing I can't feel it right to do; -- and, </a:t>
            </a:r>
            <a:r>
              <a:rPr lang="en-US" dirty="0" err="1">
                <a:solidFill>
                  <a:srgbClr val="002060"/>
                </a:solidFill>
                <a:latin typeface="Times New Roman" panose="02020603050405020304" pitchFamily="18" charset="0"/>
                <a:cs typeface="Times New Roman" panose="02020603050405020304" pitchFamily="18" charset="0"/>
              </a:rPr>
              <a:t>Mas'r</a:t>
            </a:r>
            <a:r>
              <a:rPr lang="en-US" dirty="0">
                <a:solidFill>
                  <a:srgbClr val="002060"/>
                </a:solidFill>
                <a:latin typeface="Times New Roman" panose="02020603050405020304" pitchFamily="18" charset="0"/>
                <a:cs typeface="Times New Roman" panose="02020603050405020304" pitchFamily="18" charset="0"/>
              </a:rPr>
              <a:t>, I never shall do it, -- never!" </a:t>
            </a:r>
          </a:p>
          <a:p>
            <a:pPr marL="0" indent="0">
              <a:buNone/>
            </a:pPr>
            <a:r>
              <a:rPr lang="en-US" dirty="0" err="1" smtClean="0">
                <a:solidFill>
                  <a:srgbClr val="002060"/>
                </a:solidFill>
                <a:latin typeface="Times New Roman" panose="02020603050405020304" pitchFamily="18" charset="0"/>
                <a:cs typeface="Times New Roman" panose="02020603050405020304" pitchFamily="18" charset="0"/>
              </a:rPr>
              <a:t>Legree</a:t>
            </a:r>
            <a:r>
              <a:rPr lang="en-US" dirty="0" smtClean="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looked stupeﬁed and confounded; but at last burst forth, -- "What! ye blasted black beast! tell me ye don't think it right to do what I tell ye! What have any of you cussed cattle to do with thinking what's right? I'll put a stop to it! Why, what do ye think ye are? May be ye think </a:t>
            </a:r>
            <a:r>
              <a:rPr lang="en-US" dirty="0" err="1">
                <a:solidFill>
                  <a:srgbClr val="002060"/>
                </a:solidFill>
                <a:latin typeface="Times New Roman" panose="02020603050405020304" pitchFamily="18" charset="0"/>
                <a:cs typeface="Times New Roman" panose="02020603050405020304" pitchFamily="18" charset="0"/>
              </a:rPr>
              <a:t>ye'r</a:t>
            </a:r>
            <a:r>
              <a:rPr lang="en-US" dirty="0">
                <a:solidFill>
                  <a:srgbClr val="002060"/>
                </a:solidFill>
                <a:latin typeface="Times New Roman" panose="02020603050405020304" pitchFamily="18" charset="0"/>
                <a:cs typeface="Times New Roman" panose="02020603050405020304" pitchFamily="18" charset="0"/>
              </a:rPr>
              <a:t> a gentleman master, Tom, to be a telling your master what's right, and what </a:t>
            </a:r>
            <a:r>
              <a:rPr lang="en-US" dirty="0" err="1">
                <a:solidFill>
                  <a:srgbClr val="002060"/>
                </a:solidFill>
                <a:latin typeface="Times New Roman" panose="02020603050405020304" pitchFamily="18" charset="0"/>
                <a:cs typeface="Times New Roman" panose="02020603050405020304" pitchFamily="18" charset="0"/>
              </a:rPr>
              <a:t>ain't</a:t>
            </a:r>
            <a:r>
              <a:rPr lang="en-US" dirty="0">
                <a:solidFill>
                  <a:srgbClr val="002060"/>
                </a:solidFill>
                <a:latin typeface="Times New Roman" panose="02020603050405020304" pitchFamily="18" charset="0"/>
                <a:cs typeface="Times New Roman" panose="02020603050405020304" pitchFamily="18" charset="0"/>
              </a:rPr>
              <a:t>! So you pretend it's wrong </a:t>
            </a:r>
            <a:r>
              <a:rPr lang="en-US" dirty="0" smtClean="0">
                <a:solidFill>
                  <a:srgbClr val="002060"/>
                </a:solidFill>
                <a:latin typeface="Times New Roman" panose="02020603050405020304" pitchFamily="18" charset="0"/>
                <a:cs typeface="Times New Roman" panose="02020603050405020304" pitchFamily="18" charset="0"/>
              </a:rPr>
              <a:t>to </a:t>
            </a:r>
            <a:r>
              <a:rPr lang="en-US" dirty="0">
                <a:solidFill>
                  <a:srgbClr val="002060"/>
                </a:solidFill>
                <a:latin typeface="Times New Roman" panose="02020603050405020304" pitchFamily="18" charset="0"/>
                <a:cs typeface="Times New Roman" panose="02020603050405020304" pitchFamily="18" charset="0"/>
              </a:rPr>
              <a:t>ﬂog the gal</a:t>
            </a:r>
            <a:r>
              <a:rPr lang="en-US"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US" dirty="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  - Uncle Tom’s Cabin, Harriet Beecher Stowe, 1852</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4"/>
          </p:nvPr>
        </p:nvSpPr>
        <p:spPr>
          <a:xfrm>
            <a:off x="4724400" y="1143000"/>
            <a:ext cx="4191000" cy="5334000"/>
          </a:xfrm>
          <a:solidFill>
            <a:schemeClr val="bg1">
              <a:lumMod val="95000"/>
            </a:schemeClr>
          </a:solidFill>
        </p:spPr>
        <p:txBody>
          <a:bodyPr>
            <a:noAutofit/>
          </a:bodyPr>
          <a:lstStyle/>
          <a:p>
            <a:pPr marL="0" indent="0">
              <a:buNone/>
            </a:pPr>
            <a:r>
              <a:rPr lang="en-US" sz="1700" dirty="0" smtClean="0">
                <a:solidFill>
                  <a:srgbClr val="002060"/>
                </a:solidFill>
                <a:latin typeface="Times New Roman" panose="02020603050405020304" pitchFamily="18" charset="0"/>
                <a:cs typeface="Times New Roman" panose="02020603050405020304" pitchFamily="18" charset="0"/>
              </a:rPr>
              <a:t>But </a:t>
            </a:r>
            <a:r>
              <a:rPr lang="en-US" sz="1700" dirty="0">
                <a:solidFill>
                  <a:srgbClr val="002060"/>
                </a:solidFill>
                <a:latin typeface="Times New Roman" panose="02020603050405020304" pitchFamily="18" charset="0"/>
                <a:cs typeface="Times New Roman" panose="02020603050405020304" pitchFamily="18" charset="0"/>
              </a:rPr>
              <a:t>let me not be understood as admitting, even by implication, that the existing relations between the two races in the slaveholding States is an evil:–far otherwise; I hold it to be a good, as it has thus far proved itself to be to both, and will continue to prove so if not disturbed by the fell spirit of abolition. I appeal to facts. Never before has the black race of Central Africa, from the dawn of history to the present day, attained a condition so civilized and so improved, not only physically, but morally and intellectually</a:t>
            </a:r>
            <a:r>
              <a:rPr lang="en-US" sz="1700"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US" sz="1700" dirty="0">
                <a:solidFill>
                  <a:srgbClr val="002060"/>
                </a:solidFill>
                <a:latin typeface="Times New Roman" panose="02020603050405020304" pitchFamily="18" charset="0"/>
                <a:cs typeface="Times New Roman" panose="02020603050405020304" pitchFamily="18" charset="0"/>
              </a:rPr>
              <a:t>look at the sick, and the old and infirm slave, on one hand, in the midst of his family and friends, under the kind superintending care of his master and mistress, and compare it with the forlorn and wretched condition of the pauper in the poorhouse. </a:t>
            </a:r>
            <a:endParaRPr lang="en-US" sz="17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1700" dirty="0" smtClean="0">
                <a:solidFill>
                  <a:srgbClr val="002060"/>
                </a:solidFill>
                <a:latin typeface="Times New Roman" panose="02020603050405020304" pitchFamily="18" charset="0"/>
                <a:cs typeface="Times New Roman" panose="02020603050405020304" pitchFamily="18" charset="0"/>
              </a:rPr>
              <a:t>- Slavery a Positive Good, John C. Calhoun, 1837</a:t>
            </a:r>
            <a:endParaRPr lang="en-US" sz="170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52400"/>
            <a:ext cx="1200150" cy="1066800"/>
          </a:xfrm>
          <a:prstGeom prst="rect">
            <a:avLst/>
          </a:prstGeom>
          <a:ln>
            <a:solidFill>
              <a:srgbClr val="002060"/>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5257800"/>
            <a:ext cx="1352550" cy="1447800"/>
          </a:xfrm>
          <a:prstGeom prst="rect">
            <a:avLst/>
          </a:prstGeom>
          <a:ln>
            <a:solidFill>
              <a:srgbClr val="002060"/>
            </a:solidFill>
          </a:ln>
        </p:spPr>
      </p:pic>
    </p:spTree>
    <p:extLst>
      <p:ext uri="{BB962C8B-B14F-4D97-AF65-F5344CB8AC3E}">
        <p14:creationId xmlns:p14="http://schemas.microsoft.com/office/powerpoint/2010/main" val="17160990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2514808"/>
            <a:ext cx="1981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733800" y="2861309"/>
            <a:ext cx="1524000" cy="830997"/>
          </a:xfrm>
          <a:prstGeom prst="rect">
            <a:avLst/>
          </a:prstGeom>
          <a:noFill/>
        </p:spPr>
        <p:txBody>
          <a:bodyPr wrap="square" rtlCol="0">
            <a:spAutoFit/>
          </a:bodyPr>
          <a:lstStyle/>
          <a:p>
            <a:pPr algn="ctr"/>
            <a:r>
              <a:rPr lang="en-US" sz="2400" b="1" dirty="0" smtClean="0"/>
              <a:t>Election of 1860</a:t>
            </a:r>
            <a:endParaRPr lang="en-US" sz="24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1876425"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
            <a:ext cx="18288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3581400"/>
            <a:ext cx="18859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99" y="3726596"/>
            <a:ext cx="1681337" cy="213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5800" y="2861309"/>
            <a:ext cx="2209800" cy="646331"/>
          </a:xfrm>
          <a:prstGeom prst="rect">
            <a:avLst/>
          </a:prstGeom>
          <a:noFill/>
        </p:spPr>
        <p:txBody>
          <a:bodyPr wrap="square" rtlCol="0">
            <a:spAutoFit/>
          </a:bodyPr>
          <a:lstStyle/>
          <a:p>
            <a:pPr algn="ctr"/>
            <a:r>
              <a:rPr lang="en-US" b="1" dirty="0">
                <a:solidFill>
                  <a:schemeClr val="accent4">
                    <a:lumMod val="50000"/>
                  </a:schemeClr>
                </a:solidFill>
              </a:rPr>
              <a:t>Abraham Lincoln</a:t>
            </a:r>
          </a:p>
          <a:p>
            <a:pPr algn="ctr"/>
            <a:r>
              <a:rPr lang="en-US" b="1" dirty="0">
                <a:solidFill>
                  <a:schemeClr val="accent4">
                    <a:lumMod val="50000"/>
                  </a:schemeClr>
                </a:solidFill>
              </a:rPr>
              <a:t>Republican</a:t>
            </a:r>
            <a:endParaRPr lang="en-US" dirty="0">
              <a:solidFill>
                <a:schemeClr val="accent4">
                  <a:lumMod val="50000"/>
                </a:schemeClr>
              </a:solidFill>
            </a:endParaRPr>
          </a:p>
        </p:txBody>
      </p:sp>
      <p:sp>
        <p:nvSpPr>
          <p:cNvPr id="7" name="TextBox 6"/>
          <p:cNvSpPr txBox="1"/>
          <p:nvPr/>
        </p:nvSpPr>
        <p:spPr>
          <a:xfrm>
            <a:off x="6172200" y="2514808"/>
            <a:ext cx="1981200" cy="923330"/>
          </a:xfrm>
          <a:prstGeom prst="rect">
            <a:avLst/>
          </a:prstGeom>
          <a:noFill/>
        </p:spPr>
        <p:txBody>
          <a:bodyPr wrap="square" rtlCol="0">
            <a:spAutoFit/>
          </a:bodyPr>
          <a:lstStyle/>
          <a:p>
            <a:pPr algn="ctr"/>
            <a:r>
              <a:rPr lang="en-US" b="1" dirty="0">
                <a:solidFill>
                  <a:schemeClr val="tx2">
                    <a:lumMod val="60000"/>
                    <a:lumOff val="40000"/>
                  </a:schemeClr>
                </a:solidFill>
              </a:rPr>
              <a:t>John Bell</a:t>
            </a:r>
          </a:p>
          <a:p>
            <a:pPr algn="ctr"/>
            <a:r>
              <a:rPr lang="en-US" b="1" dirty="0">
                <a:solidFill>
                  <a:schemeClr val="tx2">
                    <a:lumMod val="60000"/>
                    <a:lumOff val="40000"/>
                  </a:schemeClr>
                </a:solidFill>
              </a:rPr>
              <a:t>Constitutional Union</a:t>
            </a:r>
            <a:endParaRPr lang="en-US" dirty="0">
              <a:solidFill>
                <a:schemeClr val="tx2">
                  <a:lumMod val="60000"/>
                  <a:lumOff val="40000"/>
                </a:schemeClr>
              </a:solidFill>
            </a:endParaRPr>
          </a:p>
        </p:txBody>
      </p:sp>
      <p:sp>
        <p:nvSpPr>
          <p:cNvPr id="8" name="TextBox 7"/>
          <p:cNvSpPr txBox="1"/>
          <p:nvPr/>
        </p:nvSpPr>
        <p:spPr>
          <a:xfrm>
            <a:off x="6096000" y="6111924"/>
            <a:ext cx="2286000" cy="646331"/>
          </a:xfrm>
          <a:prstGeom prst="rect">
            <a:avLst/>
          </a:prstGeom>
          <a:noFill/>
        </p:spPr>
        <p:txBody>
          <a:bodyPr wrap="square" rtlCol="0">
            <a:spAutoFit/>
          </a:bodyPr>
          <a:lstStyle/>
          <a:p>
            <a:pPr algn="ctr"/>
            <a:r>
              <a:rPr lang="en-US" b="1" dirty="0">
                <a:solidFill>
                  <a:schemeClr val="tx2">
                    <a:lumMod val="60000"/>
                    <a:lumOff val="40000"/>
                  </a:schemeClr>
                </a:solidFill>
              </a:rPr>
              <a:t>John C. Breckinridge</a:t>
            </a:r>
          </a:p>
          <a:p>
            <a:pPr algn="ctr"/>
            <a:r>
              <a:rPr lang="en-US" b="1" dirty="0">
                <a:solidFill>
                  <a:schemeClr val="tx2">
                    <a:lumMod val="60000"/>
                    <a:lumOff val="40000"/>
                  </a:schemeClr>
                </a:solidFill>
              </a:rPr>
              <a:t>Southern Democrat</a:t>
            </a:r>
            <a:endParaRPr lang="en-US" dirty="0">
              <a:solidFill>
                <a:schemeClr val="tx2">
                  <a:lumMod val="60000"/>
                  <a:lumOff val="40000"/>
                </a:schemeClr>
              </a:solidFill>
            </a:endParaRPr>
          </a:p>
        </p:txBody>
      </p:sp>
      <p:sp>
        <p:nvSpPr>
          <p:cNvPr id="9" name="TextBox 8"/>
          <p:cNvSpPr txBox="1"/>
          <p:nvPr/>
        </p:nvSpPr>
        <p:spPr>
          <a:xfrm>
            <a:off x="688267" y="6108797"/>
            <a:ext cx="2286000" cy="646331"/>
          </a:xfrm>
          <a:prstGeom prst="rect">
            <a:avLst/>
          </a:prstGeom>
          <a:noFill/>
        </p:spPr>
        <p:txBody>
          <a:bodyPr wrap="square" rtlCol="0">
            <a:spAutoFit/>
          </a:bodyPr>
          <a:lstStyle/>
          <a:p>
            <a:pPr algn="ctr"/>
            <a:r>
              <a:rPr lang="en-US" b="1" dirty="0">
                <a:solidFill>
                  <a:schemeClr val="tx2">
                    <a:lumMod val="60000"/>
                    <a:lumOff val="40000"/>
                  </a:schemeClr>
                </a:solidFill>
              </a:rPr>
              <a:t>Stephen A. Douglas</a:t>
            </a:r>
          </a:p>
          <a:p>
            <a:pPr algn="ctr"/>
            <a:r>
              <a:rPr lang="en-US" b="1" dirty="0">
                <a:solidFill>
                  <a:schemeClr val="tx2">
                    <a:lumMod val="60000"/>
                    <a:lumOff val="40000"/>
                  </a:schemeClr>
                </a:solidFill>
              </a:rPr>
              <a:t>Northern Democrat</a:t>
            </a:r>
            <a:endParaRPr lang="en-US" dirty="0">
              <a:solidFill>
                <a:schemeClr val="tx2">
                  <a:lumMod val="60000"/>
                  <a:lumOff val="40000"/>
                </a:schemeClr>
              </a:solidFill>
            </a:endParaRPr>
          </a:p>
        </p:txBody>
      </p:sp>
      <p:sp>
        <p:nvSpPr>
          <p:cNvPr id="10" name="Rectangle 9"/>
          <p:cNvSpPr/>
          <p:nvPr/>
        </p:nvSpPr>
        <p:spPr>
          <a:xfrm>
            <a:off x="685800" y="2976473"/>
            <a:ext cx="300082" cy="369332"/>
          </a:xfrm>
          <a:prstGeom prst="rect">
            <a:avLst/>
          </a:prstGeom>
        </p:spPr>
        <p:txBody>
          <a:bodyPr wrap="none">
            <a:spAutoFit/>
          </a:bodyPr>
          <a:lstStyle/>
          <a:p>
            <a:r>
              <a:rPr lang="en-US" b="1" dirty="0">
                <a:solidFill>
                  <a:schemeClr val="accent6"/>
                </a:solidFill>
              </a:rPr>
              <a:t>√</a:t>
            </a:r>
            <a:endParaRPr lang="en-US" dirty="0">
              <a:solidFill>
                <a:schemeClr val="accent6"/>
              </a:solidFill>
            </a:endParaRPr>
          </a:p>
        </p:txBody>
      </p:sp>
    </p:spTree>
    <p:extLst>
      <p:ext uri="{BB962C8B-B14F-4D97-AF65-F5344CB8AC3E}">
        <p14:creationId xmlns:p14="http://schemas.microsoft.com/office/powerpoint/2010/main" val="1940400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001000" cy="4953000"/>
          </a:xfrm>
        </p:spPr>
        <p:txBody>
          <a:bodyPr/>
          <a:lstStyle/>
          <a:p>
            <a:pPr>
              <a:spcBef>
                <a:spcPts val="0"/>
              </a:spcBef>
            </a:pPr>
            <a:r>
              <a:rPr lang="en-US" sz="1600" b="1" dirty="0"/>
              <a:t>Period 5: 1844 – 1877</a:t>
            </a:r>
            <a:r>
              <a:rPr lang="en-US" sz="1600" dirty="0"/>
              <a:t> </a:t>
            </a:r>
            <a:r>
              <a:rPr lang="en-US" sz="1600" b="1" dirty="0"/>
              <a:t>–</a:t>
            </a:r>
            <a:r>
              <a:rPr lang="en-US" sz="1600" dirty="0"/>
              <a:t> As the nation expanded and its population grew, regional tensions, especially over slavery, led to civil war – the course and aftermath of which transformed American society.</a:t>
            </a:r>
          </a:p>
          <a:p>
            <a:pPr lvl="1">
              <a:spcBef>
                <a:spcPts val="0"/>
              </a:spcBef>
            </a:pPr>
            <a:r>
              <a:rPr lang="en-US" sz="1200" b="1" dirty="0"/>
              <a:t>Key Concept 5.1: </a:t>
            </a:r>
            <a:r>
              <a:rPr lang="en-US" sz="1200" dirty="0"/>
              <a:t>The United States became more connected with the world, pursued an expansionist foreign policy in the Western Hemisphere, and emerged as the destination for many migrants from other countries.</a:t>
            </a:r>
          </a:p>
          <a:p>
            <a:pPr lvl="1">
              <a:spcBef>
                <a:spcPts val="0"/>
              </a:spcBef>
            </a:pPr>
            <a:r>
              <a:rPr lang="en-US" sz="1200" b="1" dirty="0"/>
              <a:t>Key Concept 5.2: </a:t>
            </a:r>
            <a:r>
              <a:rPr lang="en-US" sz="1200" dirty="0"/>
              <a:t>Intensified by expansion and deepening regional divisions, debates over slavery and other economic, cultural, and political issues led the nation into Civil War.</a:t>
            </a:r>
          </a:p>
          <a:p>
            <a:endParaRPr lang="en-US" sz="1800" b="1" i="1" dirty="0" smtClean="0"/>
          </a:p>
          <a:p>
            <a:r>
              <a:rPr lang="en-US" sz="1800" b="1" i="1" dirty="0" smtClean="0"/>
              <a:t>Essential </a:t>
            </a:r>
            <a:r>
              <a:rPr lang="en-US" sz="1800" b="1" i="1" dirty="0"/>
              <a:t>Question:</a:t>
            </a:r>
            <a:r>
              <a:rPr lang="en-US" sz="1800" b="1" dirty="0"/>
              <a:t> </a:t>
            </a:r>
            <a:r>
              <a:rPr lang="en-US" sz="1800" dirty="0"/>
              <a:t>How did the development of America expansionism lead to greater sectionalism and the unresolved issues of federal power and citizenship in the United States?</a:t>
            </a:r>
          </a:p>
          <a:p>
            <a:r>
              <a:rPr lang="en-US" sz="1800" b="1" dirty="0" smtClean="0"/>
              <a:t>Students can:</a:t>
            </a:r>
          </a:p>
          <a:p>
            <a:pPr lvl="1"/>
            <a:r>
              <a:rPr lang="en-US" sz="1600" dirty="0"/>
              <a:t>Analyze contributing factors that lead to the Civil War </a:t>
            </a:r>
          </a:p>
          <a:p>
            <a:pPr marL="1588" lvl="1" indent="0">
              <a:spcBef>
                <a:spcPts val="0"/>
              </a:spcBef>
              <a:buNone/>
            </a:pPr>
            <a:endParaRPr lang="en-US" dirty="0" smtClean="0">
              <a:solidFill>
                <a:srgbClr val="FF0000"/>
              </a:solidFill>
            </a:endParaRPr>
          </a:p>
          <a:p>
            <a:pPr marL="1588" lvl="1" indent="0">
              <a:spcBef>
                <a:spcPts val="0"/>
              </a:spcBef>
              <a:buNone/>
            </a:pPr>
            <a:r>
              <a:rPr lang="en-US" b="1" dirty="0" smtClean="0">
                <a:solidFill>
                  <a:srgbClr val="FF0000"/>
                </a:solidFill>
              </a:rPr>
              <a:t>Tasks</a:t>
            </a:r>
            <a:r>
              <a:rPr lang="en-US" dirty="0">
                <a:solidFill>
                  <a:srgbClr val="FF0000"/>
                </a:solidFill>
              </a:rPr>
              <a:t>: </a:t>
            </a:r>
            <a:r>
              <a:rPr lang="en-US" dirty="0" smtClean="0"/>
              <a:t>Analyze the Election of 1860, other factors of Civil War, develop thesis and outline</a:t>
            </a:r>
            <a:endParaRPr lang="en-US" dirty="0"/>
          </a:p>
          <a:p>
            <a:pPr marL="1588" lvl="1" indent="0">
              <a:spcBef>
                <a:spcPts val="0"/>
              </a:spcBef>
              <a:buNone/>
            </a:pPr>
            <a:r>
              <a:rPr lang="en-US" b="1" dirty="0">
                <a:solidFill>
                  <a:srgbClr val="FF0000"/>
                </a:solidFill>
              </a:rPr>
              <a:t>Homework: </a:t>
            </a:r>
            <a:r>
              <a:rPr lang="en-US" b="1" dirty="0" smtClean="0">
                <a:solidFill>
                  <a:srgbClr val="FF0000"/>
                </a:solidFill>
              </a:rPr>
              <a:t>Essay Rough Draft</a:t>
            </a:r>
            <a:endParaRPr lang="en-US" b="1" dirty="0">
              <a:solidFill>
                <a:srgbClr val="FF0000"/>
              </a:solidFill>
            </a:endParaRPr>
          </a:p>
          <a:p>
            <a:endParaRPr lang="en-US" dirty="0"/>
          </a:p>
        </p:txBody>
      </p:sp>
      <p:sp>
        <p:nvSpPr>
          <p:cNvPr id="4" name="Rectangle 3"/>
          <p:cNvSpPr/>
          <p:nvPr/>
        </p:nvSpPr>
        <p:spPr>
          <a:xfrm>
            <a:off x="329269" y="5562600"/>
            <a:ext cx="478701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Focus for Today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13287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Prompt</a:t>
            </a:r>
            <a:endParaRPr lang="en-US" dirty="0"/>
          </a:p>
        </p:txBody>
      </p:sp>
      <p:sp>
        <p:nvSpPr>
          <p:cNvPr id="3" name="Content Placeholder 2"/>
          <p:cNvSpPr>
            <a:spLocks noGrp="1"/>
          </p:cNvSpPr>
          <p:nvPr>
            <p:ph idx="1"/>
          </p:nvPr>
        </p:nvSpPr>
        <p:spPr>
          <a:xfrm>
            <a:off x="228600" y="304800"/>
            <a:ext cx="8382000" cy="5029200"/>
          </a:xfrm>
        </p:spPr>
        <p:txBody>
          <a:bodyPr>
            <a:normAutofit fontScale="92500" lnSpcReduction="20000"/>
          </a:bodyPr>
          <a:lstStyle/>
          <a:p>
            <a:r>
              <a:rPr lang="en-US" dirty="0" smtClean="0">
                <a:solidFill>
                  <a:schemeClr val="accent4">
                    <a:lumMod val="50000"/>
                  </a:schemeClr>
                </a:solidFill>
                <a:latin typeface="Times New Roman" panose="02020603050405020304" pitchFamily="18" charset="0"/>
                <a:cs typeface="Times New Roman" panose="02020603050405020304" pitchFamily="18" charset="0"/>
              </a:rPr>
              <a:t>Manifest Destiny was viewed by Americans as a benevolent movement during the 1800s, but it drove a wedge between North and South leading to the Civil War.  Assess the validity of the statement.</a:t>
            </a:r>
          </a:p>
          <a:p>
            <a:endParaRPr lang="en-US" dirty="0">
              <a:solidFill>
                <a:schemeClr val="accent4">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4">
                    <a:lumMod val="50000"/>
                  </a:schemeClr>
                </a:solidFill>
                <a:latin typeface="Times New Roman" panose="02020603050405020304" pitchFamily="18" charset="0"/>
                <a:cs typeface="Times New Roman" panose="02020603050405020304" pitchFamily="18" charset="0"/>
              </a:rPr>
              <a:t>Outline</a:t>
            </a:r>
          </a:p>
          <a:p>
            <a:r>
              <a:rPr lang="en-US" dirty="0" smtClean="0">
                <a:solidFill>
                  <a:schemeClr val="accent4">
                    <a:lumMod val="50000"/>
                  </a:schemeClr>
                </a:solidFill>
                <a:latin typeface="Times New Roman" panose="02020603050405020304" pitchFamily="18" charset="0"/>
                <a:cs typeface="Times New Roman" panose="02020603050405020304" pitchFamily="18" charset="0"/>
              </a:rPr>
              <a:t>Introduction – Thesis and overview</a:t>
            </a:r>
          </a:p>
          <a:p>
            <a:r>
              <a:rPr lang="en-US" dirty="0">
                <a:solidFill>
                  <a:schemeClr val="accent4">
                    <a:lumMod val="50000"/>
                  </a:schemeClr>
                </a:solidFill>
                <a:latin typeface="Times New Roman" panose="02020603050405020304" pitchFamily="18" charset="0"/>
                <a:cs typeface="Times New Roman" panose="02020603050405020304" pitchFamily="18" charset="0"/>
              </a:rPr>
              <a:t>Paragraph 1 &amp; 2  support thesis</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Main idea</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5-6 facts linked together </a:t>
            </a:r>
          </a:p>
          <a:p>
            <a:r>
              <a:rPr lang="en-US" dirty="0" smtClean="0">
                <a:solidFill>
                  <a:schemeClr val="accent4">
                    <a:lumMod val="50000"/>
                  </a:schemeClr>
                </a:solidFill>
                <a:latin typeface="Times New Roman" panose="02020603050405020304" pitchFamily="18" charset="0"/>
                <a:cs typeface="Times New Roman" panose="02020603050405020304" pitchFamily="18" charset="0"/>
              </a:rPr>
              <a:t>Paragraph 3 However – counter arguments</a:t>
            </a:r>
          </a:p>
          <a:p>
            <a:pPr lvl="1"/>
            <a:r>
              <a:rPr lang="en-US" dirty="0" smtClean="0">
                <a:solidFill>
                  <a:schemeClr val="accent4">
                    <a:lumMod val="50000"/>
                  </a:schemeClr>
                </a:solidFill>
                <a:latin typeface="Times New Roman" panose="02020603050405020304" pitchFamily="18" charset="0"/>
                <a:cs typeface="Times New Roman" panose="02020603050405020304" pitchFamily="18" charset="0"/>
              </a:rPr>
              <a:t>Main idea</a:t>
            </a:r>
          </a:p>
          <a:p>
            <a:pPr lvl="1"/>
            <a:r>
              <a:rPr lang="en-US" dirty="0">
                <a:solidFill>
                  <a:schemeClr val="accent4">
                    <a:lumMod val="50000"/>
                  </a:schemeClr>
                </a:solidFill>
                <a:latin typeface="Times New Roman" panose="02020603050405020304" pitchFamily="18" charset="0"/>
                <a:cs typeface="Times New Roman" panose="02020603050405020304" pitchFamily="18" charset="0"/>
              </a:rPr>
              <a:t>5-6 facts linked together </a:t>
            </a:r>
            <a:endParaRPr lang="en-US" dirty="0" smtClean="0">
              <a:solidFill>
                <a:schemeClr val="accent4">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4">
                    <a:lumMod val="50000"/>
                  </a:schemeClr>
                </a:solidFill>
                <a:latin typeface="Times New Roman" panose="02020603050405020304" pitchFamily="18" charset="0"/>
                <a:cs typeface="Times New Roman" panose="02020603050405020304" pitchFamily="18" charset="0"/>
              </a:rPr>
              <a:t>Conclusion – ties ideas all together &amp; demonstrate proof</a:t>
            </a:r>
          </a:p>
        </p:txBody>
      </p:sp>
    </p:spTree>
    <p:extLst>
      <p:ext uri="{BB962C8B-B14F-4D97-AF65-F5344CB8AC3E}">
        <p14:creationId xmlns:p14="http://schemas.microsoft.com/office/powerpoint/2010/main" val="2465358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M.E.A.L. Body paragraph format</a:t>
            </a:r>
            <a:endParaRPr lang="en-US" sz="3600" dirty="0"/>
          </a:p>
        </p:txBody>
      </p:sp>
      <p:sp>
        <p:nvSpPr>
          <p:cNvPr id="8" name="Content Placeholder 7"/>
          <p:cNvSpPr>
            <a:spLocks noGrp="1"/>
          </p:cNvSpPr>
          <p:nvPr>
            <p:ph idx="1"/>
          </p:nvPr>
        </p:nvSpPr>
        <p:spPr/>
        <p:txBody>
          <a:bodyPr>
            <a:normAutofit fontScale="92500" lnSpcReduction="20000"/>
          </a:bodyPr>
          <a:lstStyle/>
          <a:p>
            <a:r>
              <a:rPr lang="en-US" b="1" dirty="0" smtClean="0"/>
              <a:t>Main idea: </a:t>
            </a:r>
            <a:r>
              <a:rPr lang="en-US" dirty="0" smtClean="0"/>
              <a:t>State your main argument which is the answer to the question you were asked</a:t>
            </a:r>
          </a:p>
          <a:p>
            <a:endParaRPr lang="en-US" dirty="0"/>
          </a:p>
          <a:p>
            <a:r>
              <a:rPr lang="en-US" b="1" dirty="0" smtClean="0"/>
              <a:t>Evidence: </a:t>
            </a:r>
            <a:r>
              <a:rPr lang="en-US" dirty="0" smtClean="0"/>
              <a:t>provide historic facts to support your premise </a:t>
            </a:r>
          </a:p>
          <a:p>
            <a:endParaRPr lang="en-US" dirty="0"/>
          </a:p>
          <a:p>
            <a:r>
              <a:rPr lang="en-US" b="1" dirty="0" smtClean="0"/>
              <a:t>Analyze:</a:t>
            </a:r>
            <a:r>
              <a:rPr lang="en-US" dirty="0" smtClean="0"/>
              <a:t> Analyze the facts be explaining how they support your answers</a:t>
            </a:r>
          </a:p>
          <a:p>
            <a:endParaRPr lang="en-US" dirty="0"/>
          </a:p>
          <a:p>
            <a:r>
              <a:rPr lang="en-US" b="1" dirty="0" smtClean="0"/>
              <a:t>Link: </a:t>
            </a:r>
            <a:r>
              <a:rPr lang="en-US" dirty="0" smtClean="0"/>
              <a:t>Tie your evidence and analysis back to your thesis </a:t>
            </a:r>
            <a:endParaRPr lang="en-US" dirty="0"/>
          </a:p>
        </p:txBody>
      </p:sp>
    </p:spTree>
    <p:extLst>
      <p:ext uri="{BB962C8B-B14F-4D97-AF65-F5344CB8AC3E}">
        <p14:creationId xmlns:p14="http://schemas.microsoft.com/office/powerpoint/2010/main" val="14367823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15000"/>
            <a:ext cx="7239000" cy="685800"/>
          </a:xfrm>
        </p:spPr>
        <p:txBody>
          <a:bodyPr/>
          <a:lstStyle/>
          <a:p>
            <a:r>
              <a:rPr lang="en-US" sz="4000" dirty="0" smtClean="0"/>
              <a:t>Manifest Destiny or NOT</a:t>
            </a:r>
            <a:endParaRPr lang="en-US" sz="4000" dirty="0"/>
          </a:p>
        </p:txBody>
      </p:sp>
      <p:sp>
        <p:nvSpPr>
          <p:cNvPr id="3" name="Content Placeholder 2"/>
          <p:cNvSpPr>
            <a:spLocks noGrp="1"/>
          </p:cNvSpPr>
          <p:nvPr>
            <p:ph idx="1"/>
          </p:nvPr>
        </p:nvSpPr>
        <p:spPr>
          <a:xfrm>
            <a:off x="609600" y="381000"/>
            <a:ext cx="8077200" cy="4876800"/>
          </a:xfrm>
        </p:spPr>
        <p:txBody>
          <a:bodyPr/>
          <a:lstStyle/>
          <a:p>
            <a:r>
              <a:rPr lang="en-US" b="1" dirty="0" smtClean="0">
                <a:solidFill>
                  <a:srgbClr val="FF0000"/>
                </a:solidFill>
              </a:rPr>
              <a:t>Causes of the Civil War</a:t>
            </a:r>
          </a:p>
          <a:p>
            <a:r>
              <a:rPr lang="en-US" dirty="0" smtClean="0"/>
              <a:t>Explain how each of the following caused the Civil War with the support of at least one historic fact</a:t>
            </a:r>
          </a:p>
          <a:p>
            <a:pPr lvl="1"/>
            <a:r>
              <a:rPr lang="en-US" sz="2000" dirty="0" smtClean="0"/>
              <a:t>State v. Federal government power (federalism)</a:t>
            </a:r>
          </a:p>
          <a:p>
            <a:pPr lvl="1"/>
            <a:r>
              <a:rPr lang="en-US" sz="2000" dirty="0" smtClean="0"/>
              <a:t>Cultural attitudes about slavery</a:t>
            </a:r>
          </a:p>
          <a:p>
            <a:pPr lvl="1"/>
            <a:r>
              <a:rPr lang="en-US" sz="2000" dirty="0" smtClean="0"/>
              <a:t>Democracy</a:t>
            </a:r>
          </a:p>
          <a:p>
            <a:pPr lvl="1"/>
            <a:r>
              <a:rPr lang="en-US" sz="2000" dirty="0" smtClean="0"/>
              <a:t>Economic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895600"/>
            <a:ext cx="4914900" cy="2667000"/>
          </a:xfrm>
          <a:prstGeom prst="rect">
            <a:avLst/>
          </a:prstGeom>
        </p:spPr>
      </p:pic>
    </p:spTree>
    <p:extLst>
      <p:ext uri="{BB962C8B-B14F-4D97-AF65-F5344CB8AC3E}">
        <p14:creationId xmlns:p14="http://schemas.microsoft.com/office/powerpoint/2010/main" val="479036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26"/>
            <a:ext cx="5957888" cy="667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62688" y="1447800"/>
            <a:ext cx="2271712" cy="1569660"/>
          </a:xfrm>
          <a:prstGeom prst="rect">
            <a:avLst/>
          </a:prstGeom>
          <a:noFill/>
        </p:spPr>
        <p:txBody>
          <a:bodyPr wrap="square" rtlCol="0">
            <a:spAutoFit/>
          </a:bodyPr>
          <a:lstStyle/>
          <a:p>
            <a:pPr algn="ctr"/>
            <a:r>
              <a:rPr lang="en-US" sz="3200" b="1" dirty="0" smtClean="0">
                <a:solidFill>
                  <a:schemeClr val="accent6"/>
                </a:solidFill>
              </a:rPr>
              <a:t>Election Results from 1860</a:t>
            </a:r>
            <a:endParaRPr lang="en-US" sz="3200" b="1" dirty="0">
              <a:solidFill>
                <a:schemeClr val="accent6"/>
              </a:solidFill>
            </a:endParaRPr>
          </a:p>
        </p:txBody>
      </p:sp>
    </p:spTree>
    <p:extLst>
      <p:ext uri="{BB962C8B-B14F-4D97-AF65-F5344CB8AC3E}">
        <p14:creationId xmlns:p14="http://schemas.microsoft.com/office/powerpoint/2010/main" val="1717720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6172200"/>
            <a:ext cx="6629400" cy="584775"/>
          </a:xfrm>
          <a:prstGeom prst="rect">
            <a:avLst/>
          </a:prstGeom>
          <a:noFill/>
        </p:spPr>
        <p:txBody>
          <a:bodyPr wrap="square" rtlCol="0">
            <a:spAutoFit/>
          </a:bodyPr>
          <a:lstStyle/>
          <a:p>
            <a:r>
              <a:rPr lang="en-US" sz="3200" b="1" dirty="0" smtClean="0">
                <a:solidFill>
                  <a:schemeClr val="accent6"/>
                </a:solidFill>
              </a:rPr>
              <a:t>Election of 1860 by County </a:t>
            </a:r>
            <a:endParaRPr lang="en-US" sz="3200" b="1" dirty="0">
              <a:solidFill>
                <a:schemeClr val="accent6"/>
              </a:solidFill>
            </a:endParaRPr>
          </a:p>
        </p:txBody>
      </p:sp>
    </p:spTree>
    <p:extLst>
      <p:ext uri="{BB962C8B-B14F-4D97-AF65-F5344CB8AC3E}">
        <p14:creationId xmlns:p14="http://schemas.microsoft.com/office/powerpoint/2010/main" val="1902977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15000"/>
            <a:ext cx="7239000" cy="685800"/>
          </a:xfrm>
        </p:spPr>
        <p:txBody>
          <a:bodyPr/>
          <a:lstStyle/>
          <a:p>
            <a:r>
              <a:rPr lang="en-US" sz="3600" dirty="0" smtClean="0"/>
              <a:t>Election of 1860</a:t>
            </a:r>
            <a:endParaRPr lang="en-US" sz="3600"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1"/>
            <a:ext cx="7315200"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07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Election of 1860 </a:t>
            </a:r>
            <a:endParaRPr lang="en-US" sz="4400" dirty="0"/>
          </a:p>
        </p:txBody>
      </p:sp>
      <p:sp>
        <p:nvSpPr>
          <p:cNvPr id="4" name="Content Placeholder 3"/>
          <p:cNvSpPr>
            <a:spLocks noGrp="1"/>
          </p:cNvSpPr>
          <p:nvPr>
            <p:ph sz="quarter" idx="13"/>
          </p:nvPr>
        </p:nvSpPr>
        <p:spPr>
          <a:xfrm>
            <a:off x="457200" y="841248"/>
            <a:ext cx="4489704" cy="4389120"/>
          </a:xfrm>
        </p:spPr>
        <p:txBody>
          <a:bodyPr>
            <a:normAutofit/>
          </a:bodyPr>
          <a:lstStyle/>
          <a:p>
            <a:r>
              <a:rPr lang="en-US" sz="2400" dirty="0" smtClean="0"/>
              <a:t>Candidates:</a:t>
            </a:r>
          </a:p>
          <a:p>
            <a:r>
              <a:rPr lang="en-US" sz="2400" b="1" dirty="0" smtClean="0">
                <a:solidFill>
                  <a:srgbClr val="FF9900"/>
                </a:solidFill>
              </a:rPr>
              <a:t>Abraham Lincoln (R)</a:t>
            </a:r>
          </a:p>
          <a:p>
            <a:r>
              <a:rPr lang="en-US" sz="2400" dirty="0" smtClean="0">
                <a:solidFill>
                  <a:srgbClr val="7030A0"/>
                </a:solidFill>
              </a:rPr>
              <a:t>Stephen Douglas (D)</a:t>
            </a:r>
          </a:p>
          <a:p>
            <a:r>
              <a:rPr lang="en-US" sz="2400" b="1" dirty="0" smtClean="0">
                <a:solidFill>
                  <a:srgbClr val="CC9900"/>
                </a:solidFill>
              </a:rPr>
              <a:t>John Breckinridge (D)</a:t>
            </a:r>
          </a:p>
          <a:p>
            <a:r>
              <a:rPr lang="en-US" sz="2400" dirty="0" smtClean="0">
                <a:solidFill>
                  <a:srgbClr val="00B0F0"/>
                </a:solidFill>
              </a:rPr>
              <a:t>John Bell (Constitutional Unionist Party)</a:t>
            </a:r>
          </a:p>
          <a:p>
            <a:r>
              <a:rPr lang="en-US" sz="2400" dirty="0" smtClean="0"/>
              <a:t>Abraham Lincoln wins despite not receiving one southern vote</a:t>
            </a:r>
          </a:p>
          <a:p>
            <a:r>
              <a:rPr lang="en-US" sz="2400" dirty="0" smtClean="0"/>
              <a:t>Impact: Southern secession (SC, TX, AL, MS, GA, FL, &amp; LA)</a:t>
            </a:r>
            <a:endParaRPr lang="en-US" sz="2400" dirty="0"/>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29200" y="1371600"/>
            <a:ext cx="3803650" cy="3962400"/>
          </a:xfrm>
        </p:spPr>
      </p:pic>
      <p:sp>
        <p:nvSpPr>
          <p:cNvPr id="9" name="Rectangle 8"/>
          <p:cNvSpPr/>
          <p:nvPr/>
        </p:nvSpPr>
        <p:spPr>
          <a:xfrm>
            <a:off x="3161987" y="228600"/>
            <a:ext cx="5979586" cy="769441"/>
          </a:xfrm>
          <a:prstGeom prst="rect">
            <a:avLst/>
          </a:prstGeom>
          <a:noFill/>
        </p:spPr>
        <p:txBody>
          <a:bodyPr wrap="none" lIns="91440" tIns="45720" rIns="91440" bIns="45720">
            <a:spAutoFit/>
          </a:bodyPr>
          <a:lstStyle/>
          <a:p>
            <a:pPr algn="ctr"/>
            <a:r>
              <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Destruction of the Union</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18193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457200"/>
            <a:ext cx="8229599" cy="6023778"/>
          </a:xfrm>
        </p:spPr>
      </p:pic>
      <p:sp>
        <p:nvSpPr>
          <p:cNvPr id="8" name="Rectangle 7"/>
          <p:cNvSpPr/>
          <p:nvPr/>
        </p:nvSpPr>
        <p:spPr>
          <a:xfrm>
            <a:off x="1676400" y="838200"/>
            <a:ext cx="6021393" cy="584775"/>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Assess the election results of 1860</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352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38800"/>
            <a:ext cx="8001000" cy="762000"/>
          </a:xfrm>
        </p:spPr>
        <p:txBody>
          <a:bodyPr/>
          <a:lstStyle/>
          <a:p>
            <a:r>
              <a:rPr lang="en-US" sz="3600" dirty="0" smtClean="0"/>
              <a:t>1848 Free v. Slave States &amp; Territories</a:t>
            </a:r>
            <a:endParaRPr lang="en-US" sz="3600"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228600"/>
            <a:ext cx="7996237" cy="502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864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Save the Union</a:t>
            </a:r>
            <a:endParaRPr lang="en-US" sz="4400" dirty="0"/>
          </a:p>
        </p:txBody>
      </p:sp>
      <p:sp>
        <p:nvSpPr>
          <p:cNvPr id="5" name="Content Placeholder 4"/>
          <p:cNvSpPr>
            <a:spLocks noGrp="1"/>
          </p:cNvSpPr>
          <p:nvPr>
            <p:ph idx="1"/>
          </p:nvPr>
        </p:nvSpPr>
        <p:spPr/>
        <p:txBody>
          <a:bodyPr>
            <a:normAutofit/>
          </a:bodyPr>
          <a:lstStyle/>
          <a:p>
            <a:r>
              <a:rPr lang="en-US" sz="2400" b="1" dirty="0" smtClean="0">
                <a:solidFill>
                  <a:srgbClr val="00B0F0"/>
                </a:solidFill>
              </a:rPr>
              <a:t>Crittenden Compromise</a:t>
            </a:r>
          </a:p>
          <a:p>
            <a:pPr lvl="1"/>
            <a:r>
              <a:rPr lang="en-US" sz="2000" dirty="0" smtClean="0"/>
              <a:t>Return the 36’30 line (expansion of the US into Cuba and Latin America)</a:t>
            </a:r>
          </a:p>
          <a:p>
            <a:pPr lvl="1"/>
            <a:r>
              <a:rPr lang="en-US" sz="2000" dirty="0" smtClean="0"/>
              <a:t>Slavery protected by the federal government</a:t>
            </a:r>
          </a:p>
          <a:p>
            <a:pPr lvl="1"/>
            <a:r>
              <a:rPr lang="en-US" sz="2000" dirty="0" smtClean="0"/>
              <a:t>Free v. Slave determined by popular sovereignty </a:t>
            </a:r>
            <a:endParaRPr lang="en-US" sz="2000" dirty="0"/>
          </a:p>
          <a:p>
            <a:pPr marL="457200" lvl="1" indent="0">
              <a:buNone/>
            </a:pPr>
            <a:endParaRPr lang="en-US" sz="2000" dirty="0" smtClean="0"/>
          </a:p>
        </p:txBody>
      </p:sp>
      <p:sp>
        <p:nvSpPr>
          <p:cNvPr id="6" name="Rectangle 5"/>
          <p:cNvSpPr/>
          <p:nvPr/>
        </p:nvSpPr>
        <p:spPr>
          <a:xfrm>
            <a:off x="1951795" y="2716530"/>
            <a:ext cx="4091376"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Lincoln vetoes the idea</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04705"/>
            <a:ext cx="5861366" cy="2486495"/>
          </a:xfrm>
          <a:prstGeom prst="rect">
            <a:avLst/>
          </a:prstGeom>
        </p:spPr>
      </p:pic>
    </p:spTree>
    <p:extLst>
      <p:ext uri="{BB962C8B-B14F-4D97-AF65-F5344CB8AC3E}">
        <p14:creationId xmlns:p14="http://schemas.microsoft.com/office/powerpoint/2010/main" val="3379440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a:bodyPr>
          <a:lstStyle/>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Essential Question: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Students can:</a:t>
            </a:r>
            <a:endParaRPr lang="en-US" sz="2000" b="1" dirty="0">
              <a:solidFill>
                <a:schemeClr val="accent1"/>
              </a:solidFill>
              <a:latin typeface="Times New Roman" panose="02020603050405020304" pitchFamily="18" charset="0"/>
              <a:cs typeface="Times New Roman" panose="02020603050405020304" pitchFamily="18" charset="0"/>
            </a:endParaRPr>
          </a:p>
          <a:p>
            <a:pPr lvl="0"/>
            <a:r>
              <a:rPr lang="en-US" sz="2000" dirty="0">
                <a:solidFill>
                  <a:srgbClr val="002060"/>
                </a:solidFill>
                <a:latin typeface="Times New Roman" panose="02020603050405020304" pitchFamily="18" charset="0"/>
                <a:cs typeface="Times New Roman" panose="02020603050405020304" pitchFamily="18" charset="0"/>
              </a:rPr>
              <a:t>Decipher contributing factors that support U.S. acceptance of Manifest Destiny</a:t>
            </a:r>
          </a:p>
          <a:p>
            <a:pPr lvl="0"/>
            <a:r>
              <a:rPr lang="en-US" sz="2000" dirty="0">
                <a:solidFill>
                  <a:srgbClr val="002060"/>
                </a:solidFill>
                <a:latin typeface="Times New Roman" panose="02020603050405020304" pitchFamily="18" charset="0"/>
                <a:cs typeface="Times New Roman" panose="02020603050405020304" pitchFamily="18" charset="0"/>
              </a:rPr>
              <a:t>Determine how Manifest Destiny contributes to the growth of sectionalism within the United States</a:t>
            </a:r>
          </a:p>
          <a:p>
            <a:r>
              <a:rPr lang="en-US" sz="2000" dirty="0">
                <a:solidFill>
                  <a:srgbClr val="002060"/>
                </a:solidFill>
                <a:latin typeface="Times New Roman" panose="02020603050405020304" pitchFamily="18" charset="0"/>
                <a:cs typeface="Times New Roman" panose="02020603050405020304" pitchFamily="18" charset="0"/>
              </a:rPr>
              <a:t>Evaluate whether slavery is a contributing cause of the Civil War </a:t>
            </a:r>
            <a:endParaRPr lang="en-US" sz="20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i="1" dirty="0" smtClean="0">
                <a:solidFill>
                  <a:schemeClr val="accent1"/>
                </a:solidFill>
                <a:latin typeface="Times New Roman" panose="02020603050405020304" pitchFamily="18" charset="0"/>
                <a:cs typeface="Times New Roman" panose="02020603050405020304" pitchFamily="18" charset="0"/>
              </a:rPr>
              <a:t>Agenda:</a:t>
            </a:r>
          </a:p>
          <a:p>
            <a:r>
              <a:rPr lang="en-US" sz="2000" dirty="0" smtClean="0">
                <a:solidFill>
                  <a:srgbClr val="002060"/>
                </a:solidFill>
                <a:latin typeface="Times New Roman" panose="02020603050405020304" pitchFamily="18" charset="0"/>
                <a:cs typeface="Times New Roman" panose="02020603050405020304" pitchFamily="18" charset="0"/>
              </a:rPr>
              <a:t>Review</a:t>
            </a:r>
          </a:p>
          <a:p>
            <a:r>
              <a:rPr lang="en-US" sz="2000" dirty="0" smtClean="0">
                <a:solidFill>
                  <a:srgbClr val="002060"/>
                </a:solidFill>
                <a:latin typeface="Times New Roman" panose="02020603050405020304" pitchFamily="18" charset="0"/>
                <a:cs typeface="Times New Roman" panose="02020603050405020304" pitchFamily="18" charset="0"/>
              </a:rPr>
              <a:t>Manifesting Sectionalism Quiz</a:t>
            </a:r>
          </a:p>
          <a:p>
            <a:r>
              <a:rPr lang="en-US" sz="2000" dirty="0" smtClean="0">
                <a:solidFill>
                  <a:srgbClr val="002060"/>
                </a:solidFill>
                <a:latin typeface="Times New Roman" panose="02020603050405020304" pitchFamily="18" charset="0"/>
                <a:cs typeface="Times New Roman" panose="02020603050405020304" pitchFamily="18" charset="0"/>
              </a:rPr>
              <a:t>First Shots of </a:t>
            </a:r>
            <a:r>
              <a:rPr lang="en-US" sz="2000" smtClean="0">
                <a:solidFill>
                  <a:srgbClr val="002060"/>
                </a:solidFill>
                <a:latin typeface="Times New Roman" panose="02020603050405020304" pitchFamily="18" charset="0"/>
                <a:cs typeface="Times New Roman" panose="02020603050405020304" pitchFamily="18" charset="0"/>
              </a:rPr>
              <a:t>the Civil War</a:t>
            </a:r>
            <a:endParaRPr lang="en-US" sz="2000" dirty="0" smtClean="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smtClean="0">
                <a:solidFill>
                  <a:schemeClr val="accent1"/>
                </a:solidFill>
                <a:latin typeface="Times New Roman" panose="02020603050405020304" pitchFamily="18" charset="0"/>
                <a:cs typeface="Times New Roman" panose="02020603050405020304" pitchFamily="18" charset="0"/>
              </a:rPr>
              <a:t>Homework:</a:t>
            </a:r>
          </a:p>
          <a:p>
            <a:r>
              <a:rPr lang="en-US" sz="2000" b="1" dirty="0" smtClean="0">
                <a:solidFill>
                  <a:schemeClr val="accent1"/>
                </a:solidFill>
                <a:latin typeface="Times New Roman" panose="02020603050405020304" pitchFamily="18" charset="0"/>
                <a:cs typeface="Times New Roman" panose="02020603050405020304" pitchFamily="18" charset="0"/>
              </a:rPr>
              <a:t>No Homework – Happy Holidays</a:t>
            </a:r>
            <a:endParaRPr lang="en-US" sz="20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173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Driving America Towards War</a:t>
            </a:r>
            <a:endParaRPr lang="en-US" sz="4400" dirty="0"/>
          </a:p>
        </p:txBody>
      </p:sp>
      <p:sp>
        <p:nvSpPr>
          <p:cNvPr id="3" name="Content Placeholder 2"/>
          <p:cNvSpPr>
            <a:spLocks noGrp="1"/>
          </p:cNvSpPr>
          <p:nvPr>
            <p:ph idx="1"/>
          </p:nvPr>
        </p:nvSpPr>
        <p:spPr/>
        <p:txBody>
          <a:bodyPr>
            <a:normAutofit fontScale="85000" lnSpcReduction="10000"/>
          </a:bodyPr>
          <a:lstStyle/>
          <a:p>
            <a:r>
              <a:rPr lang="en-US" sz="2400" dirty="0" smtClean="0"/>
              <a:t>1. Harriett Beecher Stowe mentally changed Northern attitudes about slavery.</a:t>
            </a:r>
          </a:p>
          <a:p>
            <a:r>
              <a:rPr lang="en-US" sz="2400" dirty="0" smtClean="0"/>
              <a:t>2. Stephen Douglas caused political division to happen in the United States preventing any chance of political compromise between North and South </a:t>
            </a:r>
          </a:p>
          <a:p>
            <a:r>
              <a:rPr lang="en-US" sz="2400" dirty="0" smtClean="0"/>
              <a:t>3. Federalism was a major driving force in causing the Civil War</a:t>
            </a:r>
          </a:p>
          <a:p>
            <a:r>
              <a:rPr lang="en-US" sz="2400" dirty="0" smtClean="0"/>
              <a:t>4. Civil War would have been prevented if John Bell from the Constitutional Unionist party would have won the election of 1860.</a:t>
            </a:r>
          </a:p>
          <a:p>
            <a:r>
              <a:rPr lang="en-US" sz="2400" dirty="0" smtClean="0"/>
              <a:t>5. John Brown martyrdom lead to growing abolition attitudes in the North creating more reason for the Civil War to resolve the issue of free or slave.</a:t>
            </a:r>
          </a:p>
          <a:p>
            <a:r>
              <a:rPr lang="en-US" sz="2400" dirty="0" smtClean="0"/>
              <a:t>6. Desire to protect America’s growing industry provided a reason for the North with a larger population to back Abraham Lincoln as president of the United States</a:t>
            </a:r>
            <a:endParaRPr lang="en-US" sz="2400" dirty="0"/>
          </a:p>
        </p:txBody>
      </p:sp>
    </p:spTree>
    <p:extLst>
      <p:ext uri="{BB962C8B-B14F-4D97-AF65-F5344CB8AC3E}">
        <p14:creationId xmlns:p14="http://schemas.microsoft.com/office/powerpoint/2010/main" val="3033469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38800"/>
            <a:ext cx="7239000" cy="762000"/>
          </a:xfrm>
        </p:spPr>
        <p:txBody>
          <a:bodyPr/>
          <a:lstStyle/>
          <a:p>
            <a:r>
              <a:rPr lang="en-US" sz="3600" dirty="0" smtClean="0"/>
              <a:t>US population &amp; settlement 1850</a:t>
            </a:r>
            <a:endParaRPr lang="en-US" sz="3600"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84" y="304800"/>
            <a:ext cx="8471916"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575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38799"/>
            <a:ext cx="4267200" cy="874307"/>
          </a:xfrm>
          <a:solidFill>
            <a:schemeClr val="accent1"/>
          </a:solidFill>
          <a:ln>
            <a:solidFill>
              <a:srgbClr val="002060"/>
            </a:solidFill>
          </a:ln>
        </p:spPr>
        <p:txBody>
          <a:bodyPr/>
          <a:lstStyle/>
          <a:p>
            <a:r>
              <a:rPr lang="en-US" sz="3600" dirty="0" smtClean="0"/>
              <a:t/>
            </a:r>
            <a:br>
              <a:rPr lang="en-US" sz="3600" dirty="0" smtClean="0"/>
            </a:br>
            <a:r>
              <a:rPr lang="en-US" sz="3600" dirty="0" smtClean="0"/>
              <a:t>California Gold Rush</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52400"/>
            <a:ext cx="4233672" cy="2816352"/>
          </a:xfrm>
          <a:ln>
            <a:solidFill>
              <a:srgbClr val="00206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3124200"/>
            <a:ext cx="3026151" cy="3377184"/>
          </a:xfrm>
          <a:prstGeom prst="rect">
            <a:avLst/>
          </a:prstGeom>
          <a:ln>
            <a:solidFill>
              <a:srgbClr val="002060"/>
            </a:solidFill>
          </a:ln>
        </p:spPr>
      </p:pic>
      <p:sp>
        <p:nvSpPr>
          <p:cNvPr id="6" name="Rectangle 5"/>
          <p:cNvSpPr/>
          <p:nvPr/>
        </p:nvSpPr>
        <p:spPr>
          <a:xfrm>
            <a:off x="609600" y="685800"/>
            <a:ext cx="3962400" cy="320040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anose="02020603050405020304" pitchFamily="18" charset="0"/>
                <a:cs typeface="Times New Roman" panose="02020603050405020304" pitchFamily="18" charset="0"/>
              </a:rPr>
              <a:t>GOLD RUSH</a:t>
            </a:r>
          </a:p>
          <a:p>
            <a:r>
              <a:rPr lang="en-US" sz="2400" dirty="0" smtClean="0">
                <a:latin typeface="Times New Roman" panose="02020603050405020304" pitchFamily="18" charset="0"/>
                <a:cs typeface="Times New Roman" panose="02020603050405020304" pitchFamily="18" charset="0"/>
              </a:rPr>
              <a:t>1849 – </a:t>
            </a:r>
            <a:r>
              <a:rPr lang="en-US" sz="2400" b="1" dirty="0" smtClean="0">
                <a:solidFill>
                  <a:srgbClr val="002060"/>
                </a:solidFill>
                <a:latin typeface="Times New Roman" panose="02020603050405020304" pitchFamily="18" charset="0"/>
                <a:cs typeface="Times New Roman" panose="02020603050405020304" pitchFamily="18" charset="0"/>
              </a:rPr>
              <a:t>Sutter’s Mill </a:t>
            </a:r>
            <a:r>
              <a:rPr lang="en-US" sz="2400" dirty="0" smtClean="0">
                <a:latin typeface="Times New Roman" panose="02020603050405020304" pitchFamily="18" charset="0"/>
                <a:cs typeface="Times New Roman" panose="02020603050405020304" pitchFamily="18" charset="0"/>
              </a:rPr>
              <a:t>(Gold!!!)</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Speculators rush to California</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1850: California applies for statehood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965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6185"/>
            <a:ext cx="4407877" cy="6302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22985" y="228600"/>
            <a:ext cx="3733800" cy="4038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anose="02020603050405020304" pitchFamily="18" charset="0"/>
                <a:cs typeface="Times New Roman" panose="02020603050405020304" pitchFamily="18" charset="0"/>
              </a:rPr>
              <a:t>Congressional Scales, “A True Balance”, 1850</a:t>
            </a:r>
          </a:p>
          <a:p>
            <a:pPr marL="342900" indent="-342900">
              <a:buFont typeface="Arial" panose="020B0604020202020204"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Cause: California Gold Rush</a:t>
            </a:r>
          </a:p>
          <a:p>
            <a:pPr marL="342900" indent="-342900">
              <a:buFont typeface="Arial" panose="020B0604020202020204"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Deal – </a:t>
            </a:r>
            <a:r>
              <a:rPr lang="en-US" sz="2000" b="1" dirty="0" smtClean="0">
                <a:solidFill>
                  <a:srgbClr val="FFFF00"/>
                </a:solidFill>
                <a:latin typeface="Times New Roman" panose="02020603050405020304" pitchFamily="18" charset="0"/>
                <a:cs typeface="Times New Roman" panose="02020603050405020304" pitchFamily="18" charset="0"/>
              </a:rPr>
              <a:t>COMPROMISE OF 1850</a:t>
            </a:r>
          </a:p>
          <a:p>
            <a:pPr marL="800100" lvl="1" indent="-342900">
              <a:buFont typeface="Arial" panose="020B0604020202020204"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California enters as a free state</a:t>
            </a:r>
          </a:p>
          <a:p>
            <a:pPr marL="800100" lvl="1" indent="-342900">
              <a:buFont typeface="Arial" panose="020B0604020202020204"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Popular sovereignty</a:t>
            </a:r>
          </a:p>
          <a:p>
            <a:pPr marL="800100" lvl="1" indent="-342900">
              <a:buFont typeface="Arial" panose="020B0604020202020204"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Fugitive Slave Act (1850)</a:t>
            </a:r>
          </a:p>
          <a:p>
            <a:pPr marL="800100" lvl="1" indent="-342900">
              <a:buFont typeface="Arial" panose="020B0604020202020204" pitchFamily="34" charset="0"/>
              <a:buChar char="•"/>
            </a:pPr>
            <a:r>
              <a:rPr lang="en-US" sz="2000" b="1" dirty="0">
                <a:solidFill>
                  <a:schemeClr val="bg1"/>
                </a:solidFill>
                <a:latin typeface="Times New Roman" panose="02020603050405020304" pitchFamily="18" charset="0"/>
                <a:cs typeface="Times New Roman" panose="02020603050405020304" pitchFamily="18" charset="0"/>
              </a:rPr>
              <a:t>Slave trade banned in Washington D.C.</a:t>
            </a:r>
          </a:p>
          <a:p>
            <a:pPr marL="800100" lvl="1" indent="-342900">
              <a:buFont typeface="Arial" panose="020B0604020202020204" pitchFamily="34" charset="0"/>
              <a:buChar char="•"/>
            </a:pPr>
            <a:r>
              <a:rPr lang="en-US" sz="2000" b="1" dirty="0" smtClean="0">
                <a:solidFill>
                  <a:schemeClr val="bg1"/>
                </a:solidFill>
                <a:latin typeface="Times New Roman" panose="02020603050405020304" pitchFamily="18" charset="0"/>
                <a:cs typeface="Times New Roman" panose="02020603050405020304" pitchFamily="18" charset="0"/>
              </a:rPr>
              <a:t>Texas $10 million for border dispute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677" y="4530969"/>
            <a:ext cx="2362200" cy="20413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246" y="4530969"/>
            <a:ext cx="1963308" cy="2041306"/>
          </a:xfrm>
          <a:prstGeom prst="rect">
            <a:avLst/>
          </a:prstGeom>
        </p:spPr>
      </p:pic>
      <p:sp>
        <p:nvSpPr>
          <p:cNvPr id="5" name="Down Arrow 4"/>
          <p:cNvSpPr/>
          <p:nvPr/>
        </p:nvSpPr>
        <p:spPr>
          <a:xfrm>
            <a:off x="6172200" y="41910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8153400" y="4056185"/>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79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6096000"/>
          </a:xfrm>
        </p:spPr>
        <p:txBody>
          <a:bodyPr>
            <a:normAutofit/>
          </a:bodyPr>
          <a:lstStyle/>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Essential Question: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How did the development of America expansionism lead to greater sectionalism and the unresolved issues of federal power and citizenship in the United States?</a:t>
            </a:r>
          </a:p>
          <a:p>
            <a:pPr marL="0" indent="0">
              <a:buNone/>
            </a:pPr>
            <a:r>
              <a:rPr lang="en-US" sz="2000" b="1" i="1" dirty="0">
                <a:solidFill>
                  <a:schemeClr val="accent1"/>
                </a:solidFill>
                <a:latin typeface="Times New Roman" panose="02020603050405020304" pitchFamily="18" charset="0"/>
                <a:cs typeface="Times New Roman" panose="02020603050405020304" pitchFamily="18" charset="0"/>
              </a:rPr>
              <a:t>Students can:</a:t>
            </a:r>
            <a:endParaRPr lang="en-US" sz="2000" b="1" dirty="0">
              <a:solidFill>
                <a:schemeClr val="accent1"/>
              </a:solidFill>
              <a:latin typeface="Times New Roman" panose="02020603050405020304" pitchFamily="18" charset="0"/>
              <a:cs typeface="Times New Roman" panose="02020603050405020304" pitchFamily="18" charset="0"/>
            </a:endParaRPr>
          </a:p>
          <a:p>
            <a:pPr lvl="0"/>
            <a:r>
              <a:rPr lang="en-US" sz="2000" dirty="0">
                <a:solidFill>
                  <a:srgbClr val="002060"/>
                </a:solidFill>
                <a:latin typeface="Times New Roman" panose="02020603050405020304" pitchFamily="18" charset="0"/>
                <a:cs typeface="Times New Roman" panose="02020603050405020304" pitchFamily="18" charset="0"/>
              </a:rPr>
              <a:t>Determine how Manifest Destiny contributes to the growth of sectionalism within the United States</a:t>
            </a:r>
          </a:p>
          <a:p>
            <a:r>
              <a:rPr lang="en-US" sz="2000" dirty="0">
                <a:solidFill>
                  <a:srgbClr val="002060"/>
                </a:solidFill>
                <a:latin typeface="Times New Roman" panose="02020603050405020304" pitchFamily="18" charset="0"/>
                <a:cs typeface="Times New Roman" panose="02020603050405020304" pitchFamily="18" charset="0"/>
              </a:rPr>
              <a:t>Evaluate whether slavery is a contributing cause of the Civil War </a:t>
            </a:r>
          </a:p>
          <a:p>
            <a:pPr marL="0" indent="0">
              <a:buNone/>
            </a:pPr>
            <a:r>
              <a:rPr lang="en-US" sz="2000" b="1" i="1" dirty="0" smtClean="0">
                <a:solidFill>
                  <a:schemeClr val="accent1"/>
                </a:solidFill>
                <a:latin typeface="Times New Roman" panose="02020603050405020304" pitchFamily="18" charset="0"/>
                <a:cs typeface="Times New Roman" panose="02020603050405020304" pitchFamily="18" charset="0"/>
              </a:rPr>
              <a:t>Agenda:</a:t>
            </a:r>
          </a:p>
          <a:p>
            <a:r>
              <a:rPr lang="en-US" sz="2000" dirty="0" smtClean="0">
                <a:solidFill>
                  <a:srgbClr val="002060"/>
                </a:solidFill>
                <a:latin typeface="Times New Roman" panose="02020603050405020304" pitchFamily="18" charset="0"/>
                <a:cs typeface="Times New Roman" panose="02020603050405020304" pitchFamily="18" charset="0"/>
              </a:rPr>
              <a:t>Antebellum Tensions</a:t>
            </a:r>
          </a:p>
          <a:p>
            <a:r>
              <a:rPr lang="en-US" sz="2000" dirty="0" smtClean="0">
                <a:solidFill>
                  <a:srgbClr val="002060"/>
                </a:solidFill>
                <a:latin typeface="Times New Roman" panose="02020603050405020304" pitchFamily="18" charset="0"/>
                <a:cs typeface="Times New Roman" panose="02020603050405020304" pitchFamily="18" charset="0"/>
              </a:rPr>
              <a:t>Chain reaction of sectionalism</a:t>
            </a:r>
          </a:p>
          <a:p>
            <a:r>
              <a:rPr lang="en-US" sz="2000" dirty="0" smtClean="0">
                <a:solidFill>
                  <a:srgbClr val="002060"/>
                </a:solidFill>
                <a:latin typeface="Times New Roman" panose="02020603050405020304" pitchFamily="18" charset="0"/>
                <a:cs typeface="Times New Roman" panose="02020603050405020304" pitchFamily="18" charset="0"/>
              </a:rPr>
              <a:t>Two Chains of Slavery</a:t>
            </a:r>
          </a:p>
          <a:p>
            <a:pPr marL="0" indent="0">
              <a:buNone/>
            </a:pPr>
            <a:r>
              <a:rPr lang="en-US" sz="2000" b="1" dirty="0" smtClean="0">
                <a:solidFill>
                  <a:schemeClr val="accent1"/>
                </a:solidFill>
                <a:latin typeface="Times New Roman" panose="02020603050405020304" pitchFamily="18" charset="0"/>
                <a:cs typeface="Times New Roman" panose="02020603050405020304" pitchFamily="18" charset="0"/>
              </a:rPr>
              <a:t>Homework:</a:t>
            </a:r>
          </a:p>
          <a:p>
            <a:r>
              <a:rPr lang="en-US" sz="2000" dirty="0" smtClean="0">
                <a:solidFill>
                  <a:srgbClr val="002060"/>
                </a:solidFill>
                <a:latin typeface="Times New Roman" panose="02020603050405020304" pitchFamily="18" charset="0"/>
                <a:cs typeface="Times New Roman" panose="02020603050405020304" pitchFamily="18" charset="0"/>
              </a:rPr>
              <a:t>Long Essay Final due Friday</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8229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2214</TotalTime>
  <Words>3005</Words>
  <Application>Microsoft Office PowerPoint</Application>
  <PresentationFormat>On-screen Show (4:3)</PresentationFormat>
  <Paragraphs>328</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Aharoni</vt:lpstr>
      <vt:lpstr>Algerian</vt:lpstr>
      <vt:lpstr>Arial</vt:lpstr>
      <vt:lpstr>Calibri</vt:lpstr>
      <vt:lpstr>Times New Roman</vt:lpstr>
      <vt:lpstr>Wingdings</vt:lpstr>
      <vt:lpstr>Thermal</vt:lpstr>
      <vt:lpstr>Rise of Sectionalism </vt:lpstr>
      <vt:lpstr>PowerPoint Presentation</vt:lpstr>
      <vt:lpstr>Guiding Questions</vt:lpstr>
      <vt:lpstr>Polarization of the Antebellum Period</vt:lpstr>
      <vt:lpstr>1848 Free v. Slave States &amp; Territories</vt:lpstr>
      <vt:lpstr>US population &amp; settlement 1850</vt:lpstr>
      <vt:lpstr> California Gold Rush</vt:lpstr>
      <vt:lpstr>PowerPoint Presentation</vt:lpstr>
      <vt:lpstr>PowerPoint Presentation</vt:lpstr>
      <vt:lpstr>Antebellum Tensions</vt:lpstr>
      <vt:lpstr>PowerPoint Presentation</vt:lpstr>
      <vt:lpstr>Six Degrees of Separation</vt:lpstr>
      <vt:lpstr>Compromise of 1850</vt:lpstr>
      <vt:lpstr>Issues in America by 1854</vt:lpstr>
      <vt:lpstr>Responses to the Compromise of 1850</vt:lpstr>
      <vt:lpstr>Cultural Attack on Slavery</vt:lpstr>
      <vt:lpstr>Pro and Anti-slave Conflict </vt:lpstr>
      <vt:lpstr>PowerPoint Presentation</vt:lpstr>
      <vt:lpstr>Pro and Anti-slave Conflict </vt:lpstr>
      <vt:lpstr>PowerPoint Presentation</vt:lpstr>
      <vt:lpstr>PowerPoint Presentation</vt:lpstr>
      <vt:lpstr>Validation of Sectionalism</vt:lpstr>
      <vt:lpstr>Validation of Sectionalism</vt:lpstr>
      <vt:lpstr>Validation of Sectionalism</vt:lpstr>
      <vt:lpstr>Political Change of Compromise of 1850</vt:lpstr>
      <vt:lpstr>Kansas Nebraska Act, 1854</vt:lpstr>
      <vt:lpstr>Republican Party</vt:lpstr>
      <vt:lpstr>PowerPoint Presentation</vt:lpstr>
      <vt:lpstr>PowerPoint Presentation</vt:lpstr>
      <vt:lpstr>PowerPoint Presentation</vt:lpstr>
      <vt:lpstr>PowerPoint Presentation</vt:lpstr>
      <vt:lpstr>Federalism issue</vt:lpstr>
      <vt:lpstr>Economics sectionalism </vt:lpstr>
      <vt:lpstr>Lincoln Douglas Debates</vt:lpstr>
      <vt:lpstr>John Brown’s Raid 1859</vt:lpstr>
      <vt:lpstr>Legacy of John Brown </vt:lpstr>
      <vt:lpstr>PowerPoint Presentation</vt:lpstr>
      <vt:lpstr>Republican platform 1860</vt:lpstr>
      <vt:lpstr>PowerPoint Presentation</vt:lpstr>
      <vt:lpstr>PowerPoint Presentation</vt:lpstr>
      <vt:lpstr>PowerPoint Presentation</vt:lpstr>
      <vt:lpstr>Prompt</vt:lpstr>
      <vt:lpstr>M.E.A.L. Body paragraph format</vt:lpstr>
      <vt:lpstr>Manifest Destiny or NOT</vt:lpstr>
      <vt:lpstr>PowerPoint Presentation</vt:lpstr>
      <vt:lpstr>PowerPoint Presentation</vt:lpstr>
      <vt:lpstr>Election of 1860</vt:lpstr>
      <vt:lpstr>Election of 1860 </vt:lpstr>
      <vt:lpstr>PowerPoint Presentation</vt:lpstr>
      <vt:lpstr>Save the Union</vt:lpstr>
      <vt:lpstr>PowerPoint Presentation</vt:lpstr>
      <vt:lpstr>Driving America Towards War</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Rise of Sectionalism</dc:title>
  <dc:creator>Hultberg, Andrew P</dc:creator>
  <cp:lastModifiedBy>Hultberg, Andrew P</cp:lastModifiedBy>
  <cp:revision>63</cp:revision>
  <dcterms:created xsi:type="dcterms:W3CDTF">2014-12-08T12:40:04Z</dcterms:created>
  <dcterms:modified xsi:type="dcterms:W3CDTF">2017-12-15T21:38:16Z</dcterms:modified>
</cp:coreProperties>
</file>