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23"/>
  </p:notesMasterIdLst>
  <p:sldIdLst>
    <p:sldId id="256" r:id="rId5"/>
    <p:sldId id="357" r:id="rId6"/>
    <p:sldId id="359" r:id="rId7"/>
    <p:sldId id="259" r:id="rId8"/>
    <p:sldId id="366" r:id="rId9"/>
    <p:sldId id="371" r:id="rId10"/>
    <p:sldId id="368" r:id="rId11"/>
    <p:sldId id="361" r:id="rId12"/>
    <p:sldId id="258" r:id="rId13"/>
    <p:sldId id="374" r:id="rId14"/>
    <p:sldId id="260" r:id="rId15"/>
    <p:sldId id="365" r:id="rId16"/>
    <p:sldId id="364" r:id="rId17"/>
    <p:sldId id="283" r:id="rId18"/>
    <p:sldId id="372" r:id="rId19"/>
    <p:sldId id="284" r:id="rId20"/>
    <p:sldId id="320" r:id="rId21"/>
    <p:sldId id="32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43A15-110D-4F05-B260-4E44E566AA74}" v="48" dt="2025-02-13T18:40:36.8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86454" autoAdjust="0"/>
  </p:normalViewPr>
  <p:slideViewPr>
    <p:cSldViewPr>
      <p:cViewPr varScale="1">
        <p:scale>
          <a:sx n="70" d="100"/>
          <a:sy n="70" d="100"/>
        </p:scale>
        <p:origin x="132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455791-E5CE-495D-9F49-ABF1480DA8F7}" type="datetimeFigureOut">
              <a:rPr lang="en-US" smtClean="0"/>
              <a:t>2/13/2025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468B90-7D61-4000-9468-870C518C5CEF}" type="slidenum">
              <a:rPr lang="en-US" smtClean="0"/>
              <a:t>‹#›</a:t>
            </a:fld>
            <a:endParaRPr lang="en-US" dirty="0"/>
          </a:p>
        </p:txBody>
      </p:sp>
    </p:spTree>
    <p:extLst>
      <p:ext uri="{BB962C8B-B14F-4D97-AF65-F5344CB8AC3E}">
        <p14:creationId xmlns:p14="http://schemas.microsoft.com/office/powerpoint/2010/main" val="380558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468B90-7D61-4000-9468-870C518C5CEF}" type="slidenum">
              <a:rPr lang="en-US" smtClean="0"/>
              <a:t>3</a:t>
            </a:fld>
            <a:endParaRPr lang="en-US" dirty="0"/>
          </a:p>
        </p:txBody>
      </p:sp>
    </p:spTree>
    <p:extLst>
      <p:ext uri="{BB962C8B-B14F-4D97-AF65-F5344CB8AC3E}">
        <p14:creationId xmlns:p14="http://schemas.microsoft.com/office/powerpoint/2010/main" val="173656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68B90-7D61-4000-9468-870C518C5C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869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6B61-6DA7-4884-B296-D880410CF8E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22F61D0-8C5D-487C-8326-6E71FF2A6CC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F833570-3658-4F6B-AC71-3491A7642BA2}"/>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5" name="Footer Placeholder 4">
            <a:extLst>
              <a:ext uri="{FF2B5EF4-FFF2-40B4-BE49-F238E27FC236}">
                <a16:creationId xmlns:a16="http://schemas.microsoft.com/office/drawing/2014/main" id="{58847C6A-2C48-490A-942E-18C1830B4F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F6C126-5053-4E56-9EF7-F51095642870}"/>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1645046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3C369-20BB-4D03-9008-7E00E7259F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4E79D7-2976-4C39-865B-5CF5C826F8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65DD3-9B2C-4937-BD7B-E9D783B0189C}"/>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5" name="Footer Placeholder 4">
            <a:extLst>
              <a:ext uri="{FF2B5EF4-FFF2-40B4-BE49-F238E27FC236}">
                <a16:creationId xmlns:a16="http://schemas.microsoft.com/office/drawing/2014/main" id="{EB3567B6-6639-42A9-8426-CDFDCFD90D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107641-86D4-4546-A64D-28707A13A885}"/>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181750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FB5DF-1ABC-4846-8B32-59DB087635E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9382F1-340E-4A6F-8C33-00677A21203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AB503-7E76-4B5D-BDCB-B88DB4247F1F}"/>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5" name="Footer Placeholder 4">
            <a:extLst>
              <a:ext uri="{FF2B5EF4-FFF2-40B4-BE49-F238E27FC236}">
                <a16:creationId xmlns:a16="http://schemas.microsoft.com/office/drawing/2014/main" id="{9000762E-6FAC-43CA-A495-F6BD60EE1D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709A62-138A-4A6E-8196-10424C4F64F7}"/>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200709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4DC1-CB8B-4D33-A4E6-9EB39D1EC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4AFAE-C200-4E3B-815F-E8AC03BC72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CF611-FE7B-41F4-918D-1C802B8D84C7}"/>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5" name="Footer Placeholder 4">
            <a:extLst>
              <a:ext uri="{FF2B5EF4-FFF2-40B4-BE49-F238E27FC236}">
                <a16:creationId xmlns:a16="http://schemas.microsoft.com/office/drawing/2014/main" id="{76557B5B-5F0C-40B5-8B99-E05CE20653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FD6A52-76FF-4337-9520-2386DFAAD126}"/>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23567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977B-5169-40DC-83DC-214DA8F87B2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0B4C260-E7D9-4E22-BE39-B7956BEA95E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6D9150-A2B6-4C48-9AC0-DFDC3EB27274}"/>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5" name="Footer Placeholder 4">
            <a:extLst>
              <a:ext uri="{FF2B5EF4-FFF2-40B4-BE49-F238E27FC236}">
                <a16:creationId xmlns:a16="http://schemas.microsoft.com/office/drawing/2014/main" id="{05B82A8A-7F08-40F0-8E88-4AF8E61B92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25CA19-FCC8-4DBB-A215-E47A3B52513C}"/>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661058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AF87-BA3F-480B-A6F2-20F0AE6DB5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B039B8-6703-44CE-B95C-8099512A68D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591ADC-FAD4-4C50-8D6A-C2FE8525118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241F7D-158D-4A77-9A06-C487F3A03407}"/>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6" name="Footer Placeholder 5">
            <a:extLst>
              <a:ext uri="{FF2B5EF4-FFF2-40B4-BE49-F238E27FC236}">
                <a16:creationId xmlns:a16="http://schemas.microsoft.com/office/drawing/2014/main" id="{6A10A6AF-C2A6-4032-8317-871FDCD7EF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1739C8-7E1C-478E-A9EA-DA0F276EE390}"/>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260619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3D73-4D3E-4109-A5C8-1F19886BA83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B50CAD-3E9D-454F-82AD-C237CC9EC25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1451959-E826-4745-86B5-00BB317E874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9D5EF0-085B-41A5-AE82-65A71384347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15F8473-070F-4697-8D9A-59C0DB8E233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9DAB77-7E7D-455D-A2E8-6D2ED2041DEF}"/>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8" name="Footer Placeholder 7">
            <a:extLst>
              <a:ext uri="{FF2B5EF4-FFF2-40B4-BE49-F238E27FC236}">
                <a16:creationId xmlns:a16="http://schemas.microsoft.com/office/drawing/2014/main" id="{89A19F1E-4B2A-4B53-867B-B68DF4FEFE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9502439-B91B-47D8-BC8C-A041EFE3ABE5}"/>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257279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68D3-6F84-447B-BF0B-6ACE65726B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55695B-8DE5-4351-A5CB-B49F35DC57BF}"/>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4" name="Footer Placeholder 3">
            <a:extLst>
              <a:ext uri="{FF2B5EF4-FFF2-40B4-BE49-F238E27FC236}">
                <a16:creationId xmlns:a16="http://schemas.microsoft.com/office/drawing/2014/main" id="{E16AEAF3-F921-4A98-AEAE-8A591E3BF5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1D5252-DC70-4ECD-8AC6-90FA6CD13E3C}"/>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838838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70E91D-E2FC-4B21-A894-03E6D4AE770B}"/>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3" name="Footer Placeholder 2">
            <a:extLst>
              <a:ext uri="{FF2B5EF4-FFF2-40B4-BE49-F238E27FC236}">
                <a16:creationId xmlns:a16="http://schemas.microsoft.com/office/drawing/2014/main" id="{D02DC7E9-923F-46C4-B239-EADA3EE5FEB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BF94D7-C869-4647-BD2C-C960698E7642}"/>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4008869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FA7C-0840-49AD-BF79-9220A7F60F6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D8CC179-436D-4436-B6FA-9F1ECB78B5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81BCE-1FC6-4768-AAB1-E4048BA2189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A77DAB-1B90-4FB5-A681-8AD7D0DBB91A}"/>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6" name="Footer Placeholder 5">
            <a:extLst>
              <a:ext uri="{FF2B5EF4-FFF2-40B4-BE49-F238E27FC236}">
                <a16:creationId xmlns:a16="http://schemas.microsoft.com/office/drawing/2014/main" id="{6FA3D391-710D-4D31-A2E0-1E4CB6C0CB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5689AA-8354-40DD-A95C-B9D5FA8BC75A}"/>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388734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7242-665E-44AA-8B83-3BA8DB588B3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E2C29C0-461E-4E53-8897-99E00CF033D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BD399C8C-B2A0-403D-B87F-DD748763B0B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498E09-B7EB-41DE-B473-DBAD060F93E4}"/>
              </a:ext>
            </a:extLst>
          </p:cNvPr>
          <p:cNvSpPr>
            <a:spLocks noGrp="1"/>
          </p:cNvSpPr>
          <p:nvPr>
            <p:ph type="dt" sz="half" idx="10"/>
          </p:nvPr>
        </p:nvSpPr>
        <p:spPr/>
        <p:txBody>
          <a:bodyPr/>
          <a:lstStyle/>
          <a:p>
            <a:fld id="{0754EAF3-8DA3-4BE4-B616-93035330F592}" type="datetimeFigureOut">
              <a:rPr lang="en-US" smtClean="0"/>
              <a:t>2/13/2025</a:t>
            </a:fld>
            <a:endParaRPr lang="en-US" dirty="0"/>
          </a:p>
        </p:txBody>
      </p:sp>
      <p:sp>
        <p:nvSpPr>
          <p:cNvPr id="6" name="Footer Placeholder 5">
            <a:extLst>
              <a:ext uri="{FF2B5EF4-FFF2-40B4-BE49-F238E27FC236}">
                <a16:creationId xmlns:a16="http://schemas.microsoft.com/office/drawing/2014/main" id="{2302218A-73EA-4B34-9672-E6008EE9DD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D06080-C98A-4696-BA6D-05F398A02139}"/>
              </a:ext>
            </a:extLst>
          </p:cNvPr>
          <p:cNvSpPr>
            <a:spLocks noGrp="1"/>
          </p:cNvSpPr>
          <p:nvPr>
            <p:ph type="sldNum" sz="quarter" idx="12"/>
          </p:nvPr>
        </p:nvSpPr>
        <p:spPr/>
        <p:txBody>
          <a:bodyPr/>
          <a:lstStyle/>
          <a:p>
            <a:fld id="{D6B86C44-1FEC-4853-81EE-A4DCFF4DDFEF}" type="slidenum">
              <a:rPr lang="en-US" smtClean="0"/>
              <a:t>‹#›</a:t>
            </a:fld>
            <a:endParaRPr lang="en-US" dirty="0"/>
          </a:p>
        </p:txBody>
      </p:sp>
    </p:spTree>
    <p:extLst>
      <p:ext uri="{BB962C8B-B14F-4D97-AF65-F5344CB8AC3E}">
        <p14:creationId xmlns:p14="http://schemas.microsoft.com/office/powerpoint/2010/main" val="4123513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C4158-F822-4CFB-A020-396E146EA33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02B9D4-461B-4C1B-9814-CBB5A917693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CF09F-3618-4E26-A6F8-2857C3732F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754EAF3-8DA3-4BE4-B616-93035330F592}" type="datetimeFigureOut">
              <a:rPr lang="en-US" smtClean="0"/>
              <a:t>2/13/2025</a:t>
            </a:fld>
            <a:endParaRPr lang="en-US" dirty="0"/>
          </a:p>
        </p:txBody>
      </p:sp>
      <p:sp>
        <p:nvSpPr>
          <p:cNvPr id="5" name="Footer Placeholder 4">
            <a:extLst>
              <a:ext uri="{FF2B5EF4-FFF2-40B4-BE49-F238E27FC236}">
                <a16:creationId xmlns:a16="http://schemas.microsoft.com/office/drawing/2014/main" id="{7E96457C-6CD7-41A0-86AE-C37BB5AF74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A830704-0F85-42D2-80D1-270D26B4BB5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B86C44-1FEC-4853-81EE-A4DCFF4DDFEF}" type="slidenum">
              <a:rPr lang="en-US" smtClean="0"/>
              <a:t>‹#›</a:t>
            </a:fld>
            <a:endParaRPr lang="en-US" dirty="0"/>
          </a:p>
        </p:txBody>
      </p:sp>
    </p:spTree>
    <p:extLst>
      <p:ext uri="{BB962C8B-B14F-4D97-AF65-F5344CB8AC3E}">
        <p14:creationId xmlns:p14="http://schemas.microsoft.com/office/powerpoint/2010/main" val="41246681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hyperlink" Target="https://www.ncdrivingschool.com/"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hyperlink" Target="https://www.labor.nc.gov/workplace-rights/youth-employment-rules/apply-youth-employment-certificate"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ingramk2@gcsnc.com" TargetMode="External"/><Relationship Id="rId5" Type="http://schemas.openxmlformats.org/officeDocument/2006/relationships/hyperlink" Target="https://owl.excelsior.edu/writing-process/prewriting-strategies/prewriting-strategies-asking-defining-questions/" TargetMode="Externa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hyperlink" Target="https://gapnc.org/"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0"/>
            <a:ext cx="8763000" cy="3581400"/>
          </a:xfrm>
        </p:spPr>
        <p:txBody>
          <a:bodyPr>
            <a:normAutofit/>
          </a:bodyPr>
          <a:lstStyle/>
          <a:p>
            <a:pPr algn="ctr"/>
            <a:br>
              <a:rPr lang="en-US" cap="none" dirty="0">
                <a:solidFill>
                  <a:srgbClr val="002060"/>
                </a:solidFill>
                <a:latin typeface="Arial" panose="020B0604020202020204" pitchFamily="34" charset="0"/>
                <a:cs typeface="Arial" panose="020B0604020202020204" pitchFamily="34" charset="0"/>
              </a:rPr>
            </a:br>
            <a:r>
              <a:rPr lang="en-US" cap="none" dirty="0">
                <a:solidFill>
                  <a:srgbClr val="002060"/>
                </a:solidFill>
                <a:latin typeface="Arial" panose="020B0604020202020204" pitchFamily="34" charset="0"/>
                <a:cs typeface="Arial" panose="020B0604020202020204" pitchFamily="34" charset="0"/>
              </a:rPr>
              <a:t>Class of 2029</a:t>
            </a:r>
            <a:br>
              <a:rPr lang="en-US" cap="none" dirty="0">
                <a:solidFill>
                  <a:srgbClr val="002060"/>
                </a:solidFill>
                <a:latin typeface="Arial" panose="020B0604020202020204" pitchFamily="34" charset="0"/>
                <a:cs typeface="Arial" panose="020B0604020202020204" pitchFamily="34" charset="0"/>
              </a:rPr>
            </a:br>
            <a:br>
              <a:rPr lang="en-US" cap="none" dirty="0">
                <a:solidFill>
                  <a:srgbClr val="002060"/>
                </a:solidFill>
                <a:latin typeface="Arial" panose="020B0604020202020204" pitchFamily="34" charset="0"/>
                <a:cs typeface="Arial" panose="020B0604020202020204" pitchFamily="34" charset="0"/>
              </a:rPr>
            </a:br>
            <a:r>
              <a:rPr lang="en-US" sz="4000" cap="none" dirty="0">
                <a:solidFill>
                  <a:srgbClr val="002060"/>
                </a:solidFill>
                <a:latin typeface="Arial" panose="020B0604020202020204" pitchFamily="34" charset="0"/>
                <a:cs typeface="Arial" panose="020B0604020202020204" pitchFamily="34" charset="0"/>
              </a:rPr>
              <a:t>High School Registration &amp; Transition</a:t>
            </a:r>
            <a:br>
              <a:rPr lang="en-US" cap="none" dirty="0">
                <a:solidFill>
                  <a:srgbClr val="002060"/>
                </a:solidFill>
                <a:latin typeface="Arial" panose="020B0604020202020204" pitchFamily="34" charset="0"/>
                <a:cs typeface="Arial" panose="020B0604020202020204" pitchFamily="34" charset="0"/>
              </a:rPr>
            </a:br>
            <a:r>
              <a:rPr lang="en-US" cap="none" dirty="0">
                <a:solidFill>
                  <a:srgbClr val="002060"/>
                </a:solidFill>
                <a:latin typeface="Arial" panose="020B0604020202020204" pitchFamily="34" charset="0"/>
                <a:cs typeface="Arial" panose="020B0604020202020204" pitchFamily="34" charset="0"/>
              </a:rPr>
              <a:t> </a:t>
            </a:r>
          </a:p>
        </p:txBody>
      </p:sp>
      <p:sp>
        <p:nvSpPr>
          <p:cNvPr id="3" name="Subtitle 2"/>
          <p:cNvSpPr>
            <a:spLocks noGrp="1"/>
          </p:cNvSpPr>
          <p:nvPr>
            <p:ph type="subTitle" idx="1"/>
          </p:nvPr>
        </p:nvSpPr>
        <p:spPr>
          <a:xfrm>
            <a:off x="152400" y="5059017"/>
            <a:ext cx="8763000" cy="1371600"/>
          </a:xfrm>
        </p:spPr>
        <p:txBody>
          <a:bodyPr>
            <a:normAutofit/>
          </a:bodyPr>
          <a:lstStyle/>
          <a:p>
            <a:endParaRPr lang="en-US" dirty="0"/>
          </a:p>
          <a:p>
            <a:pPr algn="ctr"/>
            <a:r>
              <a:rPr lang="en-US" sz="3300" dirty="0">
                <a:solidFill>
                  <a:srgbClr val="002060"/>
                </a:solidFill>
              </a:rPr>
              <a:t>8</a:t>
            </a:r>
            <a:r>
              <a:rPr lang="en-US" sz="3300" baseline="30000" dirty="0">
                <a:solidFill>
                  <a:srgbClr val="002060"/>
                </a:solidFill>
              </a:rPr>
              <a:t>th</a:t>
            </a:r>
            <a:r>
              <a:rPr lang="en-US" sz="3300" dirty="0">
                <a:solidFill>
                  <a:srgbClr val="002060"/>
                </a:solidFill>
              </a:rPr>
              <a:t> Grade Counselor – Mrs. Ingram</a:t>
            </a:r>
          </a:p>
        </p:txBody>
      </p:sp>
      <p:pic>
        <p:nvPicPr>
          <p:cNvPr id="6" name="Audio 5">
            <a:hlinkClick r:id="" action="ppaction://media"/>
            <a:extLst>
              <a:ext uri="{FF2B5EF4-FFF2-40B4-BE49-F238E27FC236}">
                <a16:creationId xmlns:a16="http://schemas.microsoft.com/office/drawing/2014/main" id="{6AEE1295-D6CE-18C7-A882-8FABF33C3A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77100621"/>
      </p:ext>
    </p:extLst>
  </p:cSld>
  <p:clrMapOvr>
    <a:masterClrMapping/>
  </p:clrMapOvr>
  <mc:AlternateContent xmlns:mc="http://schemas.openxmlformats.org/markup-compatibility/2006">
    <mc:Choice xmlns:p14="http://schemas.microsoft.com/office/powerpoint/2010/main" Requires="p14">
      <p:transition spd="slow" p14:dur="2000" advTm="10057"/>
    </mc:Choice>
    <mc:Fallback>
      <p:transition spd="slow" advTm="10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BF13E-855F-416D-8EE9-25CF09FC0452}"/>
              </a:ext>
            </a:extLst>
          </p:cNvPr>
          <p:cNvSpPr>
            <a:spLocks noGrp="1"/>
          </p:cNvSpPr>
          <p:nvPr>
            <p:ph type="title"/>
          </p:nvPr>
        </p:nvSpPr>
        <p:spPr>
          <a:xfrm>
            <a:off x="628650" y="152400"/>
            <a:ext cx="7886700" cy="1447799"/>
          </a:xfrm>
        </p:spPr>
        <p:txBody>
          <a:bodyPr/>
          <a:lstStyle/>
          <a:p>
            <a:pPr algn="ctr"/>
            <a:r>
              <a:rPr lang="en-US" b="1" u="sng" dirty="0">
                <a:solidFill>
                  <a:srgbClr val="002060"/>
                </a:solidFill>
              </a:rPr>
              <a:t>Promotion/Graduation Notes</a:t>
            </a:r>
          </a:p>
        </p:txBody>
      </p:sp>
      <p:sp>
        <p:nvSpPr>
          <p:cNvPr id="3" name="Content Placeholder 2">
            <a:extLst>
              <a:ext uri="{FF2B5EF4-FFF2-40B4-BE49-F238E27FC236}">
                <a16:creationId xmlns:a16="http://schemas.microsoft.com/office/drawing/2014/main" id="{91340D2B-FE35-4B23-95DA-3674EA567069}"/>
              </a:ext>
            </a:extLst>
          </p:cNvPr>
          <p:cNvSpPr>
            <a:spLocks noGrp="1"/>
          </p:cNvSpPr>
          <p:nvPr>
            <p:ph idx="1"/>
          </p:nvPr>
        </p:nvSpPr>
        <p:spPr>
          <a:xfrm>
            <a:off x="228600" y="1371600"/>
            <a:ext cx="8686800" cy="5486399"/>
          </a:xfrm>
        </p:spPr>
        <p:txBody>
          <a:bodyPr>
            <a:noAutofit/>
          </a:bodyPr>
          <a:lstStyle/>
          <a:p>
            <a:pPr marL="0" indent="0">
              <a:buNone/>
            </a:pPr>
            <a:endParaRPr lang="en-US" sz="2200" dirty="0">
              <a:solidFill>
                <a:srgbClr val="002060"/>
              </a:solidFill>
            </a:endParaRPr>
          </a:p>
          <a:p>
            <a:r>
              <a:rPr lang="en-US" sz="2200" dirty="0">
                <a:solidFill>
                  <a:srgbClr val="002060"/>
                </a:solidFill>
              </a:rPr>
              <a:t>Promotion – Each year a student must earn 5 of 6 credits to be promoted to the next grade.</a:t>
            </a:r>
          </a:p>
          <a:p>
            <a:endParaRPr lang="en-US" sz="2200" dirty="0">
              <a:solidFill>
                <a:srgbClr val="002060"/>
              </a:solidFill>
            </a:endParaRPr>
          </a:p>
          <a:p>
            <a:r>
              <a:rPr lang="en-US" sz="2200" dirty="0">
                <a:solidFill>
                  <a:srgbClr val="002060"/>
                </a:solidFill>
              </a:rPr>
              <a:t>One Art credit earned in any grade 6-12.  The “Art” credit can be earned through Band, Orchestra, Theater, Chorus, Art, Digital Art.  Students must pass the course for it to count.</a:t>
            </a:r>
          </a:p>
          <a:p>
            <a:endParaRPr lang="en-US" sz="2200" dirty="0">
              <a:solidFill>
                <a:srgbClr val="002060"/>
              </a:solidFill>
            </a:endParaRPr>
          </a:p>
          <a:p>
            <a:r>
              <a:rPr lang="en-US" sz="2200" dirty="0">
                <a:solidFill>
                  <a:srgbClr val="002060"/>
                </a:solidFill>
              </a:rPr>
              <a:t>All high school credits earned in middle school apply toward the student’s promotion requirements but not towards GPA (</a:t>
            </a:r>
            <a:r>
              <a:rPr lang="en-US" sz="2200" dirty="0" err="1">
                <a:solidFill>
                  <a:srgbClr val="002060"/>
                </a:solidFill>
              </a:rPr>
              <a:t>ie</a:t>
            </a:r>
            <a:r>
              <a:rPr lang="en-US" sz="2200" dirty="0">
                <a:solidFill>
                  <a:srgbClr val="002060"/>
                </a:solidFill>
              </a:rPr>
              <a:t>: Math 1, Math 2, ASL 1A &amp; B or any high school online course)</a:t>
            </a:r>
          </a:p>
        </p:txBody>
      </p:sp>
      <p:pic>
        <p:nvPicPr>
          <p:cNvPr id="10" name="Audio 9">
            <a:hlinkClick r:id="" action="ppaction://media"/>
            <a:extLst>
              <a:ext uri="{FF2B5EF4-FFF2-40B4-BE49-F238E27FC236}">
                <a16:creationId xmlns:a16="http://schemas.microsoft.com/office/drawing/2014/main" id="{E252F081-08F5-C9C7-BD71-FDA8EFD53A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6934200" y="4718304"/>
            <a:ext cx="2057400" cy="2057400"/>
          </a:xfrm>
          <a:prstGeom prst="ellipse">
            <a:avLst/>
          </a:prstGeom>
        </p:spPr>
      </p:pic>
    </p:spTree>
    <p:extLst>
      <p:ext uri="{BB962C8B-B14F-4D97-AF65-F5344CB8AC3E}">
        <p14:creationId xmlns:p14="http://schemas.microsoft.com/office/powerpoint/2010/main" val="725744276"/>
      </p:ext>
    </p:extLst>
  </p:cSld>
  <p:clrMapOvr>
    <a:masterClrMapping/>
  </p:clrMapOvr>
  <mc:AlternateContent xmlns:mc="http://schemas.openxmlformats.org/markup-compatibility/2006">
    <mc:Choice xmlns:p14="http://schemas.microsoft.com/office/powerpoint/2010/main" Requires="p14">
      <p:transition spd="slow" p14:dur="2000" advTm="75117"/>
    </mc:Choice>
    <mc:Fallback>
      <p:transition spd="slow" advTm="75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normAutofit/>
          </a:bodyPr>
          <a:lstStyle/>
          <a:p>
            <a:pPr algn="ctr"/>
            <a:r>
              <a:rPr lang="en-US" b="1" u="sng" dirty="0">
                <a:solidFill>
                  <a:srgbClr val="002060"/>
                </a:solidFill>
              </a:rPr>
              <a:t>How to Calculate GPA (</a:t>
            </a:r>
            <a:r>
              <a:rPr lang="en-US" sz="2000" b="1" u="sng" dirty="0">
                <a:solidFill>
                  <a:srgbClr val="002060"/>
                </a:solidFill>
              </a:rPr>
              <a:t>Grade Point Average</a:t>
            </a:r>
            <a:r>
              <a:rPr lang="en-US" b="1" u="sng" dirty="0">
                <a:solidFill>
                  <a:srgbClr val="002060"/>
                </a:solidFill>
              </a:rPr>
              <a:t>)</a:t>
            </a:r>
          </a:p>
        </p:txBody>
      </p:sp>
      <p:sp>
        <p:nvSpPr>
          <p:cNvPr id="3" name="Content Placeholder 2"/>
          <p:cNvSpPr>
            <a:spLocks noGrp="1"/>
          </p:cNvSpPr>
          <p:nvPr>
            <p:ph idx="1"/>
          </p:nvPr>
        </p:nvSpPr>
        <p:spPr>
          <a:xfrm>
            <a:off x="428263" y="1295400"/>
            <a:ext cx="8258537" cy="5181600"/>
          </a:xfrm>
        </p:spPr>
        <p:txBody>
          <a:bodyPr>
            <a:normAutofit/>
          </a:bodyPr>
          <a:lstStyle/>
          <a:p>
            <a:pPr marL="0" indent="0" algn="ctr">
              <a:buNone/>
            </a:pPr>
            <a:r>
              <a:rPr lang="en-US" u="sng" dirty="0">
                <a:solidFill>
                  <a:srgbClr val="002060"/>
                </a:solidFill>
              </a:rPr>
              <a:t>Standard</a:t>
            </a:r>
            <a:r>
              <a:rPr lang="en-US" dirty="0">
                <a:solidFill>
                  <a:srgbClr val="002060"/>
                </a:solidFill>
              </a:rPr>
              <a:t>	     	</a:t>
            </a:r>
            <a:r>
              <a:rPr lang="en-US" u="sng" dirty="0">
                <a:solidFill>
                  <a:srgbClr val="002060"/>
                </a:solidFill>
              </a:rPr>
              <a:t>Honors</a:t>
            </a:r>
            <a:r>
              <a:rPr lang="en-US" dirty="0">
                <a:solidFill>
                  <a:srgbClr val="002060"/>
                </a:solidFill>
              </a:rPr>
              <a:t>	             </a:t>
            </a:r>
            <a:r>
              <a:rPr lang="en-US" u="sng" dirty="0">
                <a:solidFill>
                  <a:srgbClr val="002060"/>
                </a:solidFill>
              </a:rPr>
              <a:t>AP/IB</a:t>
            </a:r>
          </a:p>
          <a:p>
            <a:pPr marL="0" indent="0" algn="ctr">
              <a:buNone/>
            </a:pPr>
            <a:r>
              <a:rPr lang="en-US" dirty="0">
                <a:solidFill>
                  <a:srgbClr val="002060"/>
                </a:solidFill>
              </a:rPr>
              <a:t> A=4			A=4.5			A=5</a:t>
            </a:r>
          </a:p>
          <a:p>
            <a:pPr marL="0" indent="0" algn="ctr">
              <a:buNone/>
            </a:pPr>
            <a:r>
              <a:rPr lang="en-US" dirty="0">
                <a:solidFill>
                  <a:srgbClr val="002060"/>
                </a:solidFill>
              </a:rPr>
              <a:t> B=3			B=3.5			B=4</a:t>
            </a:r>
          </a:p>
          <a:p>
            <a:pPr marL="0" indent="0" algn="ctr">
              <a:buNone/>
            </a:pPr>
            <a:r>
              <a:rPr lang="en-US" dirty="0">
                <a:solidFill>
                  <a:srgbClr val="002060"/>
                </a:solidFill>
              </a:rPr>
              <a:t> C=2			C=2.5			C=3</a:t>
            </a:r>
          </a:p>
          <a:p>
            <a:pPr marL="0" indent="0" algn="ctr">
              <a:buNone/>
            </a:pPr>
            <a:r>
              <a:rPr lang="en-US" dirty="0">
                <a:solidFill>
                  <a:srgbClr val="002060"/>
                </a:solidFill>
              </a:rPr>
              <a:t> D=1			D=1.5			D=2</a:t>
            </a:r>
          </a:p>
          <a:p>
            <a:pPr marL="0" indent="0" algn="ctr">
              <a:buNone/>
            </a:pPr>
            <a:endParaRPr lang="en-US" dirty="0">
              <a:solidFill>
                <a:srgbClr val="002060"/>
              </a:solidFill>
            </a:endParaRPr>
          </a:p>
          <a:p>
            <a:pPr algn="ctr"/>
            <a:r>
              <a:rPr lang="en-US" dirty="0">
                <a:solidFill>
                  <a:srgbClr val="002060"/>
                </a:solidFill>
              </a:rPr>
              <a:t>GPA is calculated at the end of the year by adding up the final grade - corresponding number and dividing by the number of classes taken.</a:t>
            </a:r>
          </a:p>
          <a:p>
            <a:pPr algn="ctr"/>
            <a:endParaRPr lang="en-US" sz="1400" dirty="0">
              <a:solidFill>
                <a:srgbClr val="002060"/>
              </a:solidFill>
            </a:endParaRPr>
          </a:p>
          <a:p>
            <a:pPr algn="ctr"/>
            <a:r>
              <a:rPr lang="en-US" dirty="0">
                <a:solidFill>
                  <a:srgbClr val="002060"/>
                </a:solidFill>
              </a:rPr>
              <a:t>GPA is cumulative so each year’s GPA will be combined with the </a:t>
            </a:r>
          </a:p>
          <a:p>
            <a:pPr marL="0" indent="0" algn="ctr">
              <a:buNone/>
            </a:pPr>
            <a:r>
              <a:rPr lang="en-US" dirty="0">
                <a:solidFill>
                  <a:srgbClr val="002060"/>
                </a:solidFill>
              </a:rPr>
              <a:t>GPA from the year before.</a:t>
            </a:r>
          </a:p>
          <a:p>
            <a:pPr algn="ctr"/>
            <a:endParaRPr lang="en-US" sz="1400" dirty="0">
              <a:solidFill>
                <a:srgbClr val="002060"/>
              </a:solidFill>
            </a:endParaRPr>
          </a:p>
          <a:p>
            <a:pPr algn="ctr"/>
            <a:r>
              <a:rPr lang="en-US" dirty="0">
                <a:solidFill>
                  <a:srgbClr val="002060"/>
                </a:solidFill>
              </a:rPr>
              <a:t>Grades are calculated using a 10-point grading scale</a:t>
            </a:r>
          </a:p>
        </p:txBody>
      </p:sp>
      <p:pic>
        <p:nvPicPr>
          <p:cNvPr id="6" name="Audio 5">
            <a:hlinkClick r:id="" action="ppaction://media"/>
            <a:extLst>
              <a:ext uri="{FF2B5EF4-FFF2-40B4-BE49-F238E27FC236}">
                <a16:creationId xmlns:a16="http://schemas.microsoft.com/office/drawing/2014/main" id="{A656DB1E-644C-721B-8720-8DC953F53C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08915438"/>
      </p:ext>
    </p:extLst>
  </p:cSld>
  <p:clrMapOvr>
    <a:masterClrMapping/>
  </p:clrMapOvr>
  <mc:AlternateContent xmlns:mc="http://schemas.openxmlformats.org/markup-compatibility/2006">
    <mc:Choice xmlns:p14="http://schemas.microsoft.com/office/powerpoint/2010/main" Requires="p14">
      <p:transition spd="slow" p14:dur="2000" advTm="55501"/>
    </mc:Choice>
    <mc:Fallback>
      <p:transition spd="slow" advTm="55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8BD12-544E-407A-946F-55B3318BF900}"/>
              </a:ext>
            </a:extLst>
          </p:cNvPr>
          <p:cNvSpPr>
            <a:spLocks noGrp="1"/>
          </p:cNvSpPr>
          <p:nvPr>
            <p:ph type="title"/>
          </p:nvPr>
        </p:nvSpPr>
        <p:spPr>
          <a:xfrm>
            <a:off x="628650" y="365127"/>
            <a:ext cx="7886700" cy="777874"/>
          </a:xfrm>
        </p:spPr>
        <p:txBody>
          <a:bodyPr>
            <a:normAutofit/>
          </a:bodyPr>
          <a:lstStyle/>
          <a:p>
            <a:pPr algn="ctr"/>
            <a:r>
              <a:rPr lang="en-US" b="1" u="sng" dirty="0">
                <a:solidFill>
                  <a:srgbClr val="002060"/>
                </a:solidFill>
              </a:rPr>
              <a:t>Special Recognitions</a:t>
            </a:r>
          </a:p>
        </p:txBody>
      </p:sp>
      <p:sp>
        <p:nvSpPr>
          <p:cNvPr id="3" name="Content Placeholder 2">
            <a:extLst>
              <a:ext uri="{FF2B5EF4-FFF2-40B4-BE49-F238E27FC236}">
                <a16:creationId xmlns:a16="http://schemas.microsoft.com/office/drawing/2014/main" id="{493FF5AC-C6F1-4743-A887-23F7EB4BC442}"/>
              </a:ext>
            </a:extLst>
          </p:cNvPr>
          <p:cNvSpPr>
            <a:spLocks noGrp="1"/>
          </p:cNvSpPr>
          <p:nvPr>
            <p:ph idx="1"/>
          </p:nvPr>
        </p:nvSpPr>
        <p:spPr>
          <a:xfrm>
            <a:off x="304800" y="1371600"/>
            <a:ext cx="8382000" cy="5105400"/>
          </a:xfrm>
        </p:spPr>
        <p:txBody>
          <a:bodyPr>
            <a:normAutofit fontScale="85000" lnSpcReduction="20000"/>
          </a:bodyPr>
          <a:lstStyle/>
          <a:p>
            <a:pPr marL="274320" lvl="1" indent="0">
              <a:buNone/>
            </a:pPr>
            <a:r>
              <a:rPr lang="en-US" sz="2400" b="1" u="sng" dirty="0">
                <a:solidFill>
                  <a:srgbClr val="002060"/>
                </a:solidFill>
              </a:rPr>
              <a:t>Service Learning</a:t>
            </a:r>
          </a:p>
          <a:p>
            <a:pPr marL="274320" lvl="1" indent="0">
              <a:buNone/>
            </a:pPr>
            <a:endParaRPr lang="en-US" sz="2400" b="1" u="sng" dirty="0">
              <a:solidFill>
                <a:srgbClr val="002060"/>
              </a:solidFill>
            </a:endParaRPr>
          </a:p>
          <a:p>
            <a:pPr lvl="1"/>
            <a:r>
              <a:rPr lang="en-US" sz="2400" b="1" dirty="0">
                <a:solidFill>
                  <a:srgbClr val="002060"/>
                </a:solidFill>
              </a:rPr>
              <a:t>Honors (70-99 hours)</a:t>
            </a:r>
          </a:p>
          <a:p>
            <a:pPr lvl="1"/>
            <a:r>
              <a:rPr lang="en-US" sz="2400" b="1" dirty="0">
                <a:solidFill>
                  <a:srgbClr val="002060"/>
                </a:solidFill>
              </a:rPr>
              <a:t>Award (100-199 hours) </a:t>
            </a:r>
          </a:p>
          <a:p>
            <a:pPr lvl="1"/>
            <a:r>
              <a:rPr lang="en-US" sz="2400" b="1" dirty="0">
                <a:solidFill>
                  <a:srgbClr val="002060"/>
                </a:solidFill>
              </a:rPr>
              <a:t>Diploma (200+ hours)</a:t>
            </a:r>
          </a:p>
          <a:p>
            <a:pPr lvl="2"/>
            <a:r>
              <a:rPr lang="en-US" sz="2400" dirty="0">
                <a:solidFill>
                  <a:srgbClr val="002060"/>
                </a:solidFill>
              </a:rPr>
              <a:t>See your high school counselor</a:t>
            </a:r>
          </a:p>
          <a:p>
            <a:pPr lvl="2"/>
            <a:r>
              <a:rPr lang="en-US" sz="2400" dirty="0">
                <a:solidFill>
                  <a:srgbClr val="002060"/>
                </a:solidFill>
              </a:rPr>
              <a:t>Service location must be approved in advance</a:t>
            </a:r>
          </a:p>
          <a:p>
            <a:pPr lvl="2"/>
            <a:r>
              <a:rPr lang="en-US" sz="2400" dirty="0">
                <a:solidFill>
                  <a:srgbClr val="002060"/>
                </a:solidFill>
              </a:rPr>
              <a:t>Hours are logged online</a:t>
            </a:r>
          </a:p>
          <a:p>
            <a:pPr lvl="2"/>
            <a:r>
              <a:rPr lang="en-US" sz="2400" dirty="0">
                <a:solidFill>
                  <a:srgbClr val="002060"/>
                </a:solidFill>
              </a:rPr>
              <a:t>Hours prior to starting 9</a:t>
            </a:r>
            <a:r>
              <a:rPr lang="en-US" sz="2400" baseline="30000" dirty="0">
                <a:solidFill>
                  <a:srgbClr val="002060"/>
                </a:solidFill>
              </a:rPr>
              <a:t>th</a:t>
            </a:r>
            <a:r>
              <a:rPr lang="en-US" sz="2400" dirty="0">
                <a:solidFill>
                  <a:srgbClr val="002060"/>
                </a:solidFill>
              </a:rPr>
              <a:t> grade do not count</a:t>
            </a:r>
          </a:p>
          <a:p>
            <a:pPr lvl="2"/>
            <a:endParaRPr lang="en-US" sz="2200" dirty="0">
              <a:solidFill>
                <a:srgbClr val="002060"/>
              </a:solidFill>
            </a:endParaRPr>
          </a:p>
          <a:p>
            <a:pPr marL="274320" lvl="1" indent="0">
              <a:buNone/>
            </a:pPr>
            <a:r>
              <a:rPr lang="en-US" sz="2400" b="1" u="sng" dirty="0">
                <a:solidFill>
                  <a:srgbClr val="002060"/>
                </a:solidFill>
              </a:rPr>
              <a:t>Diploma Endorsements</a:t>
            </a:r>
            <a:r>
              <a:rPr lang="en-US" sz="2400" b="1" dirty="0">
                <a:solidFill>
                  <a:srgbClr val="002060"/>
                </a:solidFill>
              </a:rPr>
              <a:t> (student can obtain multiple)</a:t>
            </a:r>
          </a:p>
          <a:p>
            <a:pPr marL="274320" lvl="1" indent="0">
              <a:buNone/>
            </a:pPr>
            <a:endParaRPr lang="en-US" sz="2400" b="1" u="sng" dirty="0">
              <a:solidFill>
                <a:srgbClr val="002060"/>
              </a:solidFill>
            </a:endParaRPr>
          </a:p>
          <a:p>
            <a:pPr lvl="1"/>
            <a:r>
              <a:rPr lang="en-US" sz="2400" dirty="0">
                <a:solidFill>
                  <a:srgbClr val="002060"/>
                </a:solidFill>
              </a:rPr>
              <a:t>Career </a:t>
            </a:r>
          </a:p>
          <a:p>
            <a:pPr lvl="1"/>
            <a:r>
              <a:rPr lang="en-US" sz="2400" dirty="0">
                <a:solidFill>
                  <a:srgbClr val="002060"/>
                </a:solidFill>
              </a:rPr>
              <a:t>College </a:t>
            </a:r>
          </a:p>
          <a:p>
            <a:pPr lvl="1"/>
            <a:r>
              <a:rPr lang="en-US" sz="2400" dirty="0">
                <a:solidFill>
                  <a:srgbClr val="002060"/>
                </a:solidFill>
              </a:rPr>
              <a:t>College/UNC </a:t>
            </a:r>
          </a:p>
          <a:p>
            <a:pPr lvl="1"/>
            <a:r>
              <a:rPr lang="en-US" sz="2400" dirty="0">
                <a:solidFill>
                  <a:srgbClr val="002060"/>
                </a:solidFill>
              </a:rPr>
              <a:t>NC Academic Scholars</a:t>
            </a:r>
          </a:p>
          <a:p>
            <a:pPr lvl="1"/>
            <a:r>
              <a:rPr lang="en-US" sz="2400" dirty="0">
                <a:solidFill>
                  <a:srgbClr val="002060"/>
                </a:solidFill>
              </a:rPr>
              <a:t>Global Languages</a:t>
            </a:r>
          </a:p>
          <a:p>
            <a:pPr lvl="1"/>
            <a:r>
              <a:rPr lang="en-US" sz="2400" dirty="0">
                <a:solidFill>
                  <a:srgbClr val="002060"/>
                </a:solidFill>
              </a:rPr>
              <a:t>CTE</a:t>
            </a:r>
          </a:p>
          <a:p>
            <a:pPr lvl="1"/>
            <a:r>
              <a:rPr lang="en-US" sz="2400" dirty="0">
                <a:solidFill>
                  <a:srgbClr val="002060"/>
                </a:solidFill>
              </a:rPr>
              <a:t>Art</a:t>
            </a:r>
          </a:p>
          <a:p>
            <a:pPr lvl="2"/>
            <a:endParaRPr lang="en-US" dirty="0">
              <a:solidFill>
                <a:schemeClr val="tx2">
                  <a:lumMod val="75000"/>
                </a:schemeClr>
              </a:solidFill>
            </a:endParaRPr>
          </a:p>
          <a:p>
            <a:pPr lvl="2"/>
            <a:endParaRPr lang="en-US" dirty="0"/>
          </a:p>
        </p:txBody>
      </p:sp>
      <p:pic>
        <p:nvPicPr>
          <p:cNvPr id="7" name="Audio 6">
            <a:hlinkClick r:id="" action="ppaction://media"/>
            <a:extLst>
              <a:ext uri="{FF2B5EF4-FFF2-40B4-BE49-F238E27FC236}">
                <a16:creationId xmlns:a16="http://schemas.microsoft.com/office/drawing/2014/main" id="{2F1C9603-90D8-7A00-CF1F-4016AA10BD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86362103"/>
      </p:ext>
    </p:extLst>
  </p:cSld>
  <p:clrMapOvr>
    <a:masterClrMapping/>
  </p:clrMapOvr>
  <mc:AlternateContent xmlns:mc="http://schemas.openxmlformats.org/markup-compatibility/2006">
    <mc:Choice xmlns:p14="http://schemas.microsoft.com/office/powerpoint/2010/main" Requires="p14">
      <p:transition spd="slow" p14:dur="2000" advTm="62919"/>
    </mc:Choice>
    <mc:Fallback>
      <p:transition spd="slow" advTm="62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C92D-74BC-48E2-8092-BAFE9F0A110F}"/>
              </a:ext>
            </a:extLst>
          </p:cNvPr>
          <p:cNvSpPr>
            <a:spLocks noGrp="1"/>
          </p:cNvSpPr>
          <p:nvPr>
            <p:ph type="title"/>
          </p:nvPr>
        </p:nvSpPr>
        <p:spPr>
          <a:xfrm>
            <a:off x="628650" y="228601"/>
            <a:ext cx="7886700" cy="838200"/>
          </a:xfrm>
        </p:spPr>
        <p:txBody>
          <a:bodyPr/>
          <a:lstStyle/>
          <a:p>
            <a:pPr algn="ctr"/>
            <a:r>
              <a:rPr lang="en-US" b="1" u="sng" dirty="0">
                <a:solidFill>
                  <a:srgbClr val="002060"/>
                </a:solidFill>
              </a:rPr>
              <a:t>Sports Eligibility</a:t>
            </a:r>
          </a:p>
        </p:txBody>
      </p:sp>
      <p:sp>
        <p:nvSpPr>
          <p:cNvPr id="3" name="Content Placeholder 2">
            <a:extLst>
              <a:ext uri="{FF2B5EF4-FFF2-40B4-BE49-F238E27FC236}">
                <a16:creationId xmlns:a16="http://schemas.microsoft.com/office/drawing/2014/main" id="{0AE539A2-2D3C-4FB2-A2FF-995FB0E19984}"/>
              </a:ext>
            </a:extLst>
          </p:cNvPr>
          <p:cNvSpPr>
            <a:spLocks noGrp="1"/>
          </p:cNvSpPr>
          <p:nvPr>
            <p:ph idx="1"/>
          </p:nvPr>
        </p:nvSpPr>
        <p:spPr>
          <a:xfrm>
            <a:off x="152400" y="1371600"/>
            <a:ext cx="8991600" cy="5121274"/>
          </a:xfrm>
        </p:spPr>
        <p:txBody>
          <a:bodyPr>
            <a:normAutofit fontScale="92500" lnSpcReduction="20000"/>
          </a:bodyPr>
          <a:lstStyle/>
          <a:p>
            <a:r>
              <a:rPr lang="en-US" dirty="0">
                <a:solidFill>
                  <a:srgbClr val="002060"/>
                </a:solidFill>
              </a:rPr>
              <a:t>Students</a:t>
            </a:r>
            <a:r>
              <a:rPr lang="en-US" dirty="0"/>
              <a:t> </a:t>
            </a:r>
            <a:r>
              <a:rPr lang="en-US" dirty="0">
                <a:solidFill>
                  <a:srgbClr val="002060"/>
                </a:solidFill>
              </a:rPr>
              <a:t>MUST pass 5 classes from the semester just prior to their athletic participation</a:t>
            </a:r>
          </a:p>
          <a:p>
            <a:endParaRPr lang="en-US" dirty="0">
              <a:solidFill>
                <a:srgbClr val="002060"/>
              </a:solidFill>
            </a:endParaRPr>
          </a:p>
          <a:p>
            <a:r>
              <a:rPr lang="en-US" dirty="0">
                <a:solidFill>
                  <a:srgbClr val="002060"/>
                </a:solidFill>
              </a:rPr>
              <a:t>Students MUST be in attendance 85% of the time from the semester just prior to their athletic participation, daily absences can NOT be made up.</a:t>
            </a:r>
          </a:p>
          <a:p>
            <a:endParaRPr lang="en-US" dirty="0">
              <a:solidFill>
                <a:srgbClr val="002060"/>
              </a:solidFill>
            </a:endParaRPr>
          </a:p>
          <a:p>
            <a:r>
              <a:rPr lang="en-US" dirty="0">
                <a:solidFill>
                  <a:srgbClr val="002060"/>
                </a:solidFill>
              </a:rPr>
              <a:t>Students MUST meet all promotion standards (meet the set number of credits to be promoted to the next grade)</a:t>
            </a:r>
          </a:p>
          <a:p>
            <a:endParaRPr lang="en-US" dirty="0">
              <a:solidFill>
                <a:srgbClr val="002060"/>
              </a:solidFill>
            </a:endParaRPr>
          </a:p>
          <a:p>
            <a:r>
              <a:rPr lang="en-US" dirty="0">
                <a:solidFill>
                  <a:srgbClr val="002060"/>
                </a:solidFill>
              </a:rPr>
              <a:t>Student athletes MUST have a medical examination every year</a:t>
            </a:r>
          </a:p>
          <a:p>
            <a:endParaRPr lang="en-US" dirty="0">
              <a:solidFill>
                <a:srgbClr val="002060"/>
              </a:solidFill>
            </a:endParaRPr>
          </a:p>
          <a:p>
            <a:r>
              <a:rPr lang="en-US" dirty="0">
                <a:solidFill>
                  <a:srgbClr val="002060"/>
                </a:solidFill>
              </a:rPr>
              <a:t>Students in grades 10-12 MUST have a weighted GPA of 2.0 or higher</a:t>
            </a:r>
          </a:p>
          <a:p>
            <a:endParaRPr lang="en-US" dirty="0">
              <a:solidFill>
                <a:srgbClr val="002060"/>
              </a:solidFill>
            </a:endParaRPr>
          </a:p>
          <a:p>
            <a:r>
              <a:rPr lang="en-US" dirty="0">
                <a:solidFill>
                  <a:srgbClr val="002060"/>
                </a:solidFill>
              </a:rPr>
              <a:t>First year freshman do not have a GPA requirement for the first semester but MUST have earned at least a 1.5 GPA first semester to be eligible to play sports second semester.</a:t>
            </a:r>
          </a:p>
          <a:p>
            <a:endParaRPr lang="en-US" dirty="0">
              <a:solidFill>
                <a:srgbClr val="002060"/>
              </a:solidFill>
            </a:endParaRPr>
          </a:p>
          <a:p>
            <a:r>
              <a:rPr lang="en-US" dirty="0">
                <a:solidFill>
                  <a:srgbClr val="002060"/>
                </a:solidFill>
              </a:rPr>
              <a:t>All requirements are subject to change</a:t>
            </a:r>
          </a:p>
        </p:txBody>
      </p:sp>
      <p:pic>
        <p:nvPicPr>
          <p:cNvPr id="9" name="Audio 8">
            <a:hlinkClick r:id="" action="ppaction://media"/>
            <a:extLst>
              <a:ext uri="{FF2B5EF4-FFF2-40B4-BE49-F238E27FC236}">
                <a16:creationId xmlns:a16="http://schemas.microsoft.com/office/drawing/2014/main" id="{44CE387A-63D2-AE70-1B90-23C4556FFD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31365884"/>
      </p:ext>
    </p:extLst>
  </p:cSld>
  <p:clrMapOvr>
    <a:masterClrMapping/>
  </p:clrMapOvr>
  <mc:AlternateContent xmlns:mc="http://schemas.openxmlformats.org/markup-compatibility/2006" xmlns:p14="http://schemas.microsoft.com/office/powerpoint/2010/main">
    <mc:Choice Requires="p14">
      <p:transition spd="slow" p14:dur="2000" advTm="79230"/>
    </mc:Choice>
    <mc:Fallback xmlns="">
      <p:transition spd="slow" advTm="79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solidFill>
                  <a:srgbClr val="002060"/>
                </a:solidFill>
              </a:rPr>
              <a:t>Driver’s Education</a:t>
            </a:r>
          </a:p>
        </p:txBody>
      </p:sp>
      <p:sp>
        <p:nvSpPr>
          <p:cNvPr id="3" name="Content Placeholder 2"/>
          <p:cNvSpPr>
            <a:spLocks noGrp="1"/>
          </p:cNvSpPr>
          <p:nvPr>
            <p:ph idx="1"/>
          </p:nvPr>
        </p:nvSpPr>
        <p:spPr>
          <a:xfrm>
            <a:off x="304800" y="1371600"/>
            <a:ext cx="8534400" cy="4805363"/>
          </a:xfrm>
        </p:spPr>
        <p:txBody>
          <a:bodyPr>
            <a:normAutofit/>
          </a:bodyPr>
          <a:lstStyle/>
          <a:p>
            <a:pPr marL="0" indent="0">
              <a:buNone/>
            </a:pPr>
            <a:endParaRPr lang="en-US" b="1" dirty="0">
              <a:solidFill>
                <a:srgbClr val="002060"/>
              </a:solidFill>
            </a:endParaRPr>
          </a:p>
          <a:p>
            <a:pPr marL="0" indent="0">
              <a:buNone/>
            </a:pPr>
            <a:r>
              <a:rPr lang="en-US" b="1" dirty="0">
                <a:solidFill>
                  <a:srgbClr val="002060"/>
                </a:solidFill>
                <a:hlinkClick r:id="rId4"/>
              </a:rPr>
              <a:t>https://www.ncdrivingschool.com/</a:t>
            </a:r>
            <a:endParaRPr lang="en-US" b="1" dirty="0">
              <a:solidFill>
                <a:srgbClr val="002060"/>
              </a:solidFill>
            </a:endParaRPr>
          </a:p>
          <a:p>
            <a:pPr marL="0" indent="0">
              <a:buNone/>
            </a:pPr>
            <a:endParaRPr lang="en-US" b="1" dirty="0">
              <a:solidFill>
                <a:srgbClr val="002060"/>
              </a:solidFill>
            </a:endParaRPr>
          </a:p>
          <a:p>
            <a:r>
              <a:rPr lang="en-US" dirty="0">
                <a:solidFill>
                  <a:srgbClr val="002060"/>
                </a:solidFill>
              </a:rPr>
              <a:t>Students Must be 14 ½ to sign up for the class</a:t>
            </a:r>
          </a:p>
          <a:p>
            <a:r>
              <a:rPr lang="en-US" dirty="0">
                <a:solidFill>
                  <a:srgbClr val="002060"/>
                </a:solidFill>
              </a:rPr>
              <a:t>Scroll to Online Registration</a:t>
            </a:r>
          </a:p>
          <a:p>
            <a:r>
              <a:rPr lang="en-US" dirty="0">
                <a:solidFill>
                  <a:srgbClr val="002060"/>
                </a:solidFill>
              </a:rPr>
              <a:t>Click “Find your county”, Click on “Guilford”</a:t>
            </a:r>
          </a:p>
          <a:p>
            <a:r>
              <a:rPr lang="en-US" dirty="0">
                <a:solidFill>
                  <a:srgbClr val="002060"/>
                </a:solidFill>
              </a:rPr>
              <a:t>Click on H.S. you attend during the year or any H.S. during the summer classes </a:t>
            </a:r>
          </a:p>
          <a:p>
            <a:r>
              <a:rPr lang="en-US" dirty="0">
                <a:solidFill>
                  <a:srgbClr val="002060"/>
                </a:solidFill>
              </a:rPr>
              <a:t>See info for next class and registration</a:t>
            </a:r>
          </a:p>
          <a:p>
            <a:r>
              <a:rPr lang="en-US" dirty="0">
                <a:solidFill>
                  <a:srgbClr val="002060"/>
                </a:solidFill>
              </a:rPr>
              <a:t>30 hours of classroom instruction plus 6 hours of driving instruction (usually 30-90 days after taking class)</a:t>
            </a:r>
          </a:p>
          <a:p>
            <a:r>
              <a:rPr lang="en-US" dirty="0">
                <a:solidFill>
                  <a:srgbClr val="002060"/>
                </a:solidFill>
              </a:rPr>
              <a:t>Classes run for 10 days – 3 hours each class</a:t>
            </a:r>
          </a:p>
          <a:p>
            <a:pPr marL="0" indent="0">
              <a:buNone/>
            </a:pPr>
            <a:endParaRPr lang="en-US" b="1" dirty="0"/>
          </a:p>
          <a:p>
            <a:pPr marL="0" indent="0">
              <a:buNone/>
            </a:pPr>
            <a:endParaRPr lang="en-US" b="1" dirty="0">
              <a:solidFill>
                <a:srgbClr val="002060"/>
              </a:solidFill>
            </a:endParaRPr>
          </a:p>
          <a:p>
            <a:pPr marL="0" indent="0">
              <a:buNone/>
            </a:pPr>
            <a:endParaRPr lang="en-US" dirty="0"/>
          </a:p>
          <a:p>
            <a:endParaRPr lang="en-US" dirty="0"/>
          </a:p>
        </p:txBody>
      </p:sp>
      <p:pic>
        <p:nvPicPr>
          <p:cNvPr id="10" name="Audio 9">
            <a:hlinkClick r:id="" action="ppaction://media"/>
            <a:extLst>
              <a:ext uri="{FF2B5EF4-FFF2-40B4-BE49-F238E27FC236}">
                <a16:creationId xmlns:a16="http://schemas.microsoft.com/office/drawing/2014/main" id="{E66587D7-378A-2ADB-95CF-AF43E1FB5B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79056192"/>
      </p:ext>
    </p:extLst>
  </p:cSld>
  <p:clrMapOvr>
    <a:masterClrMapping/>
  </p:clrMapOvr>
  <mc:AlternateContent xmlns:mc="http://schemas.openxmlformats.org/markup-compatibility/2006" xmlns:p14="http://schemas.microsoft.com/office/powerpoint/2010/main">
    <mc:Choice Requires="p14">
      <p:transition spd="slow" p14:dur="2000" advTm="52792"/>
    </mc:Choice>
    <mc:Fallback xmlns="">
      <p:transition spd="slow" advTm="5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A6EF-FA94-ADC9-56A6-581EFDEBDBBF}"/>
              </a:ext>
            </a:extLst>
          </p:cNvPr>
          <p:cNvSpPr>
            <a:spLocks noGrp="1"/>
          </p:cNvSpPr>
          <p:nvPr>
            <p:ph type="title"/>
          </p:nvPr>
        </p:nvSpPr>
        <p:spPr/>
        <p:txBody>
          <a:bodyPr/>
          <a:lstStyle/>
          <a:p>
            <a:pPr algn="ctr"/>
            <a:r>
              <a:rPr lang="en-US" b="1" u="sng" dirty="0">
                <a:solidFill>
                  <a:srgbClr val="002060"/>
                </a:solidFill>
              </a:rPr>
              <a:t>Work Permit</a:t>
            </a:r>
          </a:p>
        </p:txBody>
      </p:sp>
      <p:sp>
        <p:nvSpPr>
          <p:cNvPr id="3" name="Content Placeholder 2">
            <a:extLst>
              <a:ext uri="{FF2B5EF4-FFF2-40B4-BE49-F238E27FC236}">
                <a16:creationId xmlns:a16="http://schemas.microsoft.com/office/drawing/2014/main" id="{D83520E0-7AA4-E524-8555-A4CC082DB5CE}"/>
              </a:ext>
            </a:extLst>
          </p:cNvPr>
          <p:cNvSpPr>
            <a:spLocks noGrp="1"/>
          </p:cNvSpPr>
          <p:nvPr>
            <p:ph idx="1"/>
          </p:nvPr>
        </p:nvSpPr>
        <p:spPr/>
        <p:txBody>
          <a:bodyPr/>
          <a:lstStyle/>
          <a:p>
            <a:r>
              <a:rPr lang="en-US" dirty="0">
                <a:solidFill>
                  <a:srgbClr val="002060"/>
                </a:solidFill>
              </a:rPr>
              <a:t>Youth under the age of 18 who work in North Carolina must have a Youth Employment Certificate</a:t>
            </a:r>
          </a:p>
          <a:p>
            <a:endParaRPr lang="en-US" dirty="0">
              <a:solidFill>
                <a:srgbClr val="002060"/>
              </a:solidFill>
            </a:endParaRPr>
          </a:p>
          <a:p>
            <a:r>
              <a:rPr lang="en-US" dirty="0">
                <a:solidFill>
                  <a:srgbClr val="002060"/>
                </a:solidFill>
              </a:rPr>
              <a:t>3 Step Process can be found at </a:t>
            </a:r>
          </a:p>
          <a:p>
            <a:pPr marL="0" indent="0">
              <a:buNone/>
            </a:pPr>
            <a:endParaRPr lang="en-US" dirty="0">
              <a:solidFill>
                <a:srgbClr val="002060"/>
              </a:solidFill>
            </a:endParaRPr>
          </a:p>
          <a:p>
            <a:pPr lvl="1"/>
            <a:r>
              <a:rPr lang="en-US" dirty="0">
                <a:solidFill>
                  <a:srgbClr val="002060"/>
                </a:solidFill>
                <a:hlinkClick r:id="rId4">
                  <a:extLst>
                    <a:ext uri="{A12FA001-AC4F-418D-AE19-62706E023703}">
                      <ahyp:hlinkClr xmlns:ahyp="http://schemas.microsoft.com/office/drawing/2018/hyperlinkcolor" val="tx"/>
                    </a:ext>
                  </a:extLst>
                </a:hlinkClick>
              </a:rPr>
              <a:t>https://www.labor.nc.gov/workplace-rights/youth-employment-rules/apply-youth-employment-certificate</a:t>
            </a:r>
            <a:endParaRPr lang="en-US" dirty="0">
              <a:solidFill>
                <a:srgbClr val="002060"/>
              </a:solidFill>
            </a:endParaRPr>
          </a:p>
          <a:p>
            <a:pPr lvl="1"/>
            <a:endParaRPr lang="en-US" dirty="0">
              <a:solidFill>
                <a:srgbClr val="002060"/>
              </a:solidFill>
            </a:endParaRPr>
          </a:p>
          <a:p>
            <a:pPr lvl="1"/>
            <a:r>
              <a:rPr lang="en-US" dirty="0">
                <a:solidFill>
                  <a:srgbClr val="002060"/>
                </a:solidFill>
              </a:rPr>
              <a:t>Student completes Step 1 to receive a Young Employment ID Number</a:t>
            </a:r>
          </a:p>
          <a:p>
            <a:pPr lvl="1"/>
            <a:r>
              <a:rPr lang="en-US" dirty="0">
                <a:solidFill>
                  <a:srgbClr val="002060"/>
                </a:solidFill>
              </a:rPr>
              <a:t>Employer completes Step 2 after student provides their ID number.</a:t>
            </a:r>
          </a:p>
          <a:p>
            <a:pPr lvl="1"/>
            <a:r>
              <a:rPr lang="en-US" dirty="0">
                <a:solidFill>
                  <a:srgbClr val="002060"/>
                </a:solidFill>
              </a:rPr>
              <a:t>After Employer completes their form, student will receive email to sign their certificate and provide parent email.</a:t>
            </a:r>
          </a:p>
          <a:p>
            <a:pPr lvl="1"/>
            <a:r>
              <a:rPr lang="en-US" dirty="0">
                <a:solidFill>
                  <a:srgbClr val="002060"/>
                </a:solidFill>
              </a:rPr>
              <a:t>Parent will receive an email which will complete the process.</a:t>
            </a:r>
          </a:p>
          <a:p>
            <a:pPr lvl="1"/>
            <a:endParaRPr lang="en-US" dirty="0"/>
          </a:p>
        </p:txBody>
      </p:sp>
      <p:pic>
        <p:nvPicPr>
          <p:cNvPr id="10" name="Audio 9">
            <a:hlinkClick r:id="" action="ppaction://media"/>
            <a:extLst>
              <a:ext uri="{FF2B5EF4-FFF2-40B4-BE49-F238E27FC236}">
                <a16:creationId xmlns:a16="http://schemas.microsoft.com/office/drawing/2014/main" id="{C1782CB3-CDB9-5EF1-854E-0528F19E3A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00949951"/>
      </p:ext>
    </p:extLst>
  </p:cSld>
  <p:clrMapOvr>
    <a:masterClrMapping/>
  </p:clrMapOvr>
  <mc:AlternateContent xmlns:mc="http://schemas.openxmlformats.org/markup-compatibility/2006">
    <mc:Choice xmlns:p14="http://schemas.microsoft.com/office/powerpoint/2010/main" Requires="p14">
      <p:transition spd="slow" p14:dur="2000" advTm="52333"/>
    </mc:Choice>
    <mc:Fallback>
      <p:transition spd="slow" advTm="5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lstStyle/>
          <a:p>
            <a:pPr algn="ctr"/>
            <a:r>
              <a:rPr lang="en-US" b="1" u="sng" dirty="0">
                <a:solidFill>
                  <a:srgbClr val="002060"/>
                </a:solidFill>
              </a:rPr>
              <a:t>Important Grimsley Contacts</a:t>
            </a:r>
          </a:p>
        </p:txBody>
      </p:sp>
      <p:sp>
        <p:nvSpPr>
          <p:cNvPr id="3" name="Content Placeholder 2"/>
          <p:cNvSpPr>
            <a:spLocks noGrp="1"/>
          </p:cNvSpPr>
          <p:nvPr>
            <p:ph idx="1"/>
          </p:nvPr>
        </p:nvSpPr>
        <p:spPr>
          <a:xfrm>
            <a:off x="228600" y="1600200"/>
            <a:ext cx="8763000" cy="4876800"/>
          </a:xfrm>
        </p:spPr>
        <p:txBody>
          <a:bodyPr>
            <a:normAutofit/>
          </a:bodyPr>
          <a:lstStyle/>
          <a:p>
            <a:r>
              <a:rPr lang="en-US" sz="2200" b="1" dirty="0">
                <a:solidFill>
                  <a:srgbClr val="002060"/>
                </a:solidFill>
              </a:rPr>
              <a:t>Principal</a:t>
            </a:r>
            <a:r>
              <a:rPr lang="en-US" sz="2200" dirty="0">
                <a:solidFill>
                  <a:srgbClr val="002060"/>
                </a:solidFill>
              </a:rPr>
              <a:t> - Mr. O’Donnell (odonneg@gcsnc.com)</a:t>
            </a:r>
          </a:p>
          <a:p>
            <a:endParaRPr lang="en-US" sz="1000" dirty="0">
              <a:solidFill>
                <a:srgbClr val="002060"/>
              </a:solidFill>
            </a:endParaRPr>
          </a:p>
          <a:p>
            <a:r>
              <a:rPr lang="en-US" sz="2200" b="1" dirty="0">
                <a:solidFill>
                  <a:srgbClr val="002060"/>
                </a:solidFill>
              </a:rPr>
              <a:t>9</a:t>
            </a:r>
            <a:r>
              <a:rPr lang="en-US" sz="2200" b="1" baseline="30000" dirty="0">
                <a:solidFill>
                  <a:srgbClr val="002060"/>
                </a:solidFill>
              </a:rPr>
              <a:t>th</a:t>
            </a:r>
            <a:r>
              <a:rPr lang="en-US" sz="2200" b="1" dirty="0">
                <a:solidFill>
                  <a:srgbClr val="002060"/>
                </a:solidFill>
              </a:rPr>
              <a:t> Grade Asst. Principal </a:t>
            </a:r>
            <a:r>
              <a:rPr lang="en-US" sz="2200" dirty="0">
                <a:solidFill>
                  <a:srgbClr val="002060"/>
                </a:solidFill>
              </a:rPr>
              <a:t>– Mr. Ingram (ingrama2@gcsnc.com)</a:t>
            </a:r>
          </a:p>
          <a:p>
            <a:r>
              <a:rPr lang="en-US" sz="2200" b="1" dirty="0">
                <a:solidFill>
                  <a:srgbClr val="002060"/>
                </a:solidFill>
              </a:rPr>
              <a:t>10</a:t>
            </a:r>
            <a:r>
              <a:rPr lang="en-US" sz="2200" b="1" baseline="30000" dirty="0">
                <a:solidFill>
                  <a:srgbClr val="002060"/>
                </a:solidFill>
              </a:rPr>
              <a:t>th</a:t>
            </a:r>
            <a:r>
              <a:rPr lang="en-US" sz="2200" b="1" dirty="0">
                <a:solidFill>
                  <a:srgbClr val="002060"/>
                </a:solidFill>
              </a:rPr>
              <a:t> Grade Asst. Principal </a:t>
            </a:r>
            <a:r>
              <a:rPr lang="en-US" sz="2200" dirty="0">
                <a:solidFill>
                  <a:srgbClr val="002060"/>
                </a:solidFill>
              </a:rPr>
              <a:t>– Ms. Sands-Warren (sandswa@gcsnc.com)</a:t>
            </a:r>
          </a:p>
          <a:p>
            <a:r>
              <a:rPr lang="en-US" sz="2200" b="1" dirty="0">
                <a:solidFill>
                  <a:srgbClr val="002060"/>
                </a:solidFill>
              </a:rPr>
              <a:t>11</a:t>
            </a:r>
            <a:r>
              <a:rPr lang="en-US" sz="2200" b="1" baseline="30000" dirty="0">
                <a:solidFill>
                  <a:srgbClr val="002060"/>
                </a:solidFill>
              </a:rPr>
              <a:t>th</a:t>
            </a:r>
            <a:r>
              <a:rPr lang="en-US" sz="2200" b="1" dirty="0">
                <a:solidFill>
                  <a:srgbClr val="002060"/>
                </a:solidFill>
              </a:rPr>
              <a:t> Grade Asst. Principal </a:t>
            </a:r>
            <a:r>
              <a:rPr lang="en-US" sz="2200" dirty="0">
                <a:solidFill>
                  <a:srgbClr val="002060"/>
                </a:solidFill>
              </a:rPr>
              <a:t>– Ms. Youngblood (youngbw@gcsnc.com)</a:t>
            </a:r>
          </a:p>
          <a:p>
            <a:r>
              <a:rPr lang="en-US" sz="2200" b="1" dirty="0">
                <a:solidFill>
                  <a:srgbClr val="002060"/>
                </a:solidFill>
              </a:rPr>
              <a:t>12</a:t>
            </a:r>
            <a:r>
              <a:rPr lang="en-US" sz="2200" b="1" baseline="30000" dirty="0">
                <a:solidFill>
                  <a:srgbClr val="002060"/>
                </a:solidFill>
              </a:rPr>
              <a:t>th</a:t>
            </a:r>
            <a:r>
              <a:rPr lang="en-US" sz="2200" b="1" dirty="0">
                <a:solidFill>
                  <a:srgbClr val="002060"/>
                </a:solidFill>
              </a:rPr>
              <a:t> Grade Asst. Principal </a:t>
            </a:r>
            <a:r>
              <a:rPr lang="en-US" sz="2200" dirty="0">
                <a:solidFill>
                  <a:srgbClr val="002060"/>
                </a:solidFill>
              </a:rPr>
              <a:t>– Ms. Stone (stonea2@gcsnc.com)</a:t>
            </a:r>
          </a:p>
          <a:p>
            <a:endParaRPr lang="en-US" sz="1000" dirty="0">
              <a:solidFill>
                <a:srgbClr val="002060"/>
              </a:solidFill>
            </a:endParaRPr>
          </a:p>
          <a:p>
            <a:r>
              <a:rPr lang="en-US" sz="2200" b="1" dirty="0">
                <a:solidFill>
                  <a:srgbClr val="002060"/>
                </a:solidFill>
              </a:rPr>
              <a:t>AP/IB Coordinator </a:t>
            </a:r>
            <a:r>
              <a:rPr lang="en-US" sz="2200" dirty="0">
                <a:solidFill>
                  <a:srgbClr val="002060"/>
                </a:solidFill>
              </a:rPr>
              <a:t>– Mr. Barnard (barnarr@gcsnc.com)</a:t>
            </a:r>
          </a:p>
          <a:p>
            <a:endParaRPr lang="en-US" sz="1000" dirty="0">
              <a:solidFill>
                <a:srgbClr val="002060"/>
              </a:solidFill>
            </a:endParaRPr>
          </a:p>
          <a:p>
            <a:r>
              <a:rPr lang="en-US" sz="2200" b="1" dirty="0">
                <a:solidFill>
                  <a:srgbClr val="002060"/>
                </a:solidFill>
              </a:rPr>
              <a:t>CTE Career &amp; College Manager </a:t>
            </a:r>
            <a:r>
              <a:rPr lang="en-US" sz="2200" dirty="0">
                <a:solidFill>
                  <a:srgbClr val="002060"/>
                </a:solidFill>
              </a:rPr>
              <a:t>– Ms. Hunt (hunte@gcsnc.com)</a:t>
            </a:r>
          </a:p>
          <a:p>
            <a:endParaRPr lang="en-US" sz="1000" dirty="0">
              <a:solidFill>
                <a:srgbClr val="002060"/>
              </a:solidFill>
            </a:endParaRPr>
          </a:p>
          <a:p>
            <a:r>
              <a:rPr lang="en-US" sz="2200" b="1" dirty="0">
                <a:solidFill>
                  <a:srgbClr val="002060"/>
                </a:solidFill>
              </a:rPr>
              <a:t>Registrar</a:t>
            </a:r>
            <a:r>
              <a:rPr lang="en-US" sz="2200" dirty="0">
                <a:solidFill>
                  <a:srgbClr val="002060"/>
                </a:solidFill>
              </a:rPr>
              <a:t> – Ms. Duncan (duncana@gcsnc.com)</a:t>
            </a:r>
            <a:endParaRPr lang="en-US" sz="2200" b="1" dirty="0">
              <a:solidFill>
                <a:srgbClr val="002060"/>
              </a:solidFill>
            </a:endParaRPr>
          </a:p>
        </p:txBody>
      </p:sp>
      <p:pic>
        <p:nvPicPr>
          <p:cNvPr id="7" name="Audio 6">
            <a:hlinkClick r:id="" action="ppaction://media"/>
            <a:extLst>
              <a:ext uri="{FF2B5EF4-FFF2-40B4-BE49-F238E27FC236}">
                <a16:creationId xmlns:a16="http://schemas.microsoft.com/office/drawing/2014/main" id="{1B6C89B1-8EEC-C1E1-FB7B-3FBE8C93A0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37309756"/>
      </p:ext>
    </p:extLst>
  </p:cSld>
  <p:clrMapOvr>
    <a:masterClrMapping/>
  </p:clrMapOvr>
  <mc:AlternateContent xmlns:mc="http://schemas.openxmlformats.org/markup-compatibility/2006" xmlns:p14="http://schemas.microsoft.com/office/powerpoint/2010/main">
    <mc:Choice Requires="p14">
      <p:transition spd="slow" p14:dur="2000" advTm="24637"/>
    </mc:Choice>
    <mc:Fallback xmlns="">
      <p:transition spd="slow" advTm="24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solidFill>
                  <a:srgbClr val="002060"/>
                </a:solidFill>
              </a:rPr>
              <a:t>Grimsley Counselors</a:t>
            </a:r>
          </a:p>
        </p:txBody>
      </p:sp>
      <p:sp>
        <p:nvSpPr>
          <p:cNvPr id="3" name="Content Placeholder 2"/>
          <p:cNvSpPr>
            <a:spLocks noGrp="1"/>
          </p:cNvSpPr>
          <p:nvPr>
            <p:ph idx="1"/>
          </p:nvPr>
        </p:nvSpPr>
        <p:spPr/>
        <p:txBody>
          <a:bodyPr>
            <a:normAutofit fontScale="92500" lnSpcReduction="10000"/>
          </a:bodyPr>
          <a:lstStyle/>
          <a:p>
            <a:pPr marL="0" indent="0">
              <a:buNone/>
            </a:pPr>
            <a:r>
              <a:rPr lang="en-US" sz="2800" b="1" dirty="0">
                <a:solidFill>
                  <a:srgbClr val="002060"/>
                </a:solidFill>
              </a:rPr>
              <a:t>Counselors</a:t>
            </a:r>
            <a:r>
              <a:rPr lang="en-US" sz="2800" dirty="0">
                <a:solidFill>
                  <a:srgbClr val="002060"/>
                </a:solidFill>
              </a:rPr>
              <a:t> </a:t>
            </a:r>
            <a:r>
              <a:rPr lang="en-US" sz="2800" b="1" dirty="0">
                <a:solidFill>
                  <a:srgbClr val="002060"/>
                </a:solidFill>
              </a:rPr>
              <a:t>(by student last name):</a:t>
            </a:r>
          </a:p>
          <a:p>
            <a:pPr lvl="1"/>
            <a:endParaRPr lang="en-US" sz="2800" dirty="0">
              <a:solidFill>
                <a:srgbClr val="002060"/>
              </a:solidFill>
            </a:endParaRPr>
          </a:p>
          <a:p>
            <a:pPr lvl="1"/>
            <a:r>
              <a:rPr lang="en-US" sz="2800" dirty="0">
                <a:solidFill>
                  <a:srgbClr val="002060"/>
                </a:solidFill>
              </a:rPr>
              <a:t>A - D / Mr. Brown (brownw3@gcsnc.com)</a:t>
            </a:r>
          </a:p>
          <a:p>
            <a:pPr lvl="1"/>
            <a:endParaRPr lang="en-US" sz="2800" dirty="0">
              <a:solidFill>
                <a:srgbClr val="002060"/>
              </a:solidFill>
            </a:endParaRPr>
          </a:p>
          <a:p>
            <a:pPr lvl="1"/>
            <a:r>
              <a:rPr lang="en-US" sz="2800" dirty="0">
                <a:solidFill>
                  <a:srgbClr val="002060"/>
                </a:solidFill>
              </a:rPr>
              <a:t>E – J / Mr. Lauer (lauert@gcsnc.com)</a:t>
            </a:r>
          </a:p>
          <a:p>
            <a:pPr lvl="1"/>
            <a:endParaRPr lang="en-US" sz="2800" dirty="0">
              <a:solidFill>
                <a:srgbClr val="002060"/>
              </a:solidFill>
            </a:endParaRPr>
          </a:p>
          <a:p>
            <a:pPr lvl="1"/>
            <a:r>
              <a:rPr lang="en-US" sz="2800" dirty="0">
                <a:solidFill>
                  <a:srgbClr val="002060"/>
                </a:solidFill>
              </a:rPr>
              <a:t>K – Q / Ms. Ross (rossl2@gcsnc.com)</a:t>
            </a:r>
          </a:p>
          <a:p>
            <a:pPr lvl="1"/>
            <a:endParaRPr lang="en-US" sz="2800" dirty="0">
              <a:solidFill>
                <a:srgbClr val="002060"/>
              </a:solidFill>
            </a:endParaRPr>
          </a:p>
          <a:p>
            <a:pPr lvl="1"/>
            <a:r>
              <a:rPr lang="en-US" sz="2800" dirty="0">
                <a:solidFill>
                  <a:srgbClr val="002060"/>
                </a:solidFill>
              </a:rPr>
              <a:t>R – Z / Ms. Taylor (taylorb2@gcsnc.com)</a:t>
            </a:r>
          </a:p>
          <a:p>
            <a:pPr lvl="1"/>
            <a:endParaRPr lang="en-US" sz="2800" dirty="0">
              <a:solidFill>
                <a:srgbClr val="002060"/>
              </a:solidFill>
            </a:endParaRPr>
          </a:p>
          <a:p>
            <a:pPr lvl="1"/>
            <a:r>
              <a:rPr lang="en-US" sz="2800" dirty="0">
                <a:solidFill>
                  <a:srgbClr val="002060"/>
                </a:solidFill>
              </a:rPr>
              <a:t>IB students / Ms. Marsh (southes2@@gcsnc.com)</a:t>
            </a:r>
          </a:p>
          <a:p>
            <a:endParaRPr lang="en-US" sz="2800" dirty="0"/>
          </a:p>
        </p:txBody>
      </p:sp>
      <p:pic>
        <p:nvPicPr>
          <p:cNvPr id="11" name="Audio 10">
            <a:hlinkClick r:id="" action="ppaction://media"/>
            <a:extLst>
              <a:ext uri="{FF2B5EF4-FFF2-40B4-BE49-F238E27FC236}">
                <a16:creationId xmlns:a16="http://schemas.microsoft.com/office/drawing/2014/main" id="{AB8C19A1-BA99-62B6-60F9-65468A77BD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51555975"/>
      </p:ext>
    </p:extLst>
  </p:cSld>
  <p:clrMapOvr>
    <a:masterClrMapping/>
  </p:clrMapOvr>
  <mc:AlternateContent xmlns:mc="http://schemas.openxmlformats.org/markup-compatibility/2006" xmlns:p14="http://schemas.microsoft.com/office/powerpoint/2010/main">
    <mc:Choice Requires="p14">
      <p:transition spd="slow" p14:dur="2000" advTm="24688"/>
    </mc:Choice>
    <mc:Fallback xmlns="">
      <p:transition spd="slow" advTm="2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21292" y="250253"/>
                  <a:pt x="7885085" y="350918"/>
                  <a:pt x="7886700" y="622851"/>
                </a:cubicBezTo>
                <a:cubicBezTo>
                  <a:pt x="7891037" y="863445"/>
                  <a:pt x="7896513" y="880863"/>
                  <a:pt x="7886700" y="1137380"/>
                </a:cubicBezTo>
                <a:cubicBezTo>
                  <a:pt x="7848199" y="1390882"/>
                  <a:pt x="7850084" y="1481865"/>
                  <a:pt x="7886700" y="1814391"/>
                </a:cubicBezTo>
                <a:cubicBezTo>
                  <a:pt x="7914914" y="2114801"/>
                  <a:pt x="7876514" y="2290034"/>
                  <a:pt x="7886700" y="2491403"/>
                </a:cubicBezTo>
                <a:cubicBezTo>
                  <a:pt x="7860421" y="2730042"/>
                  <a:pt x="7935302" y="2970567"/>
                  <a:pt x="7886700" y="3168415"/>
                </a:cubicBezTo>
                <a:cubicBezTo>
                  <a:pt x="7872903" y="3427641"/>
                  <a:pt x="7902616" y="3535292"/>
                  <a:pt x="7886700" y="3899588"/>
                </a:cubicBezTo>
                <a:cubicBezTo>
                  <a:pt x="7873378" y="4266585"/>
                  <a:pt x="7896651" y="4438558"/>
                  <a:pt x="7886700" y="4630760"/>
                </a:cubicBezTo>
                <a:cubicBezTo>
                  <a:pt x="7875991" y="4843491"/>
                  <a:pt x="7861317" y="5204020"/>
                  <a:pt x="7886700" y="5416094"/>
                </a:cubicBezTo>
                <a:cubicBezTo>
                  <a:pt x="7693930" y="5418977"/>
                  <a:pt x="7589762" y="5415014"/>
                  <a:pt x="7466076" y="5416094"/>
                </a:cubicBezTo>
                <a:cubicBezTo>
                  <a:pt x="7353704" y="5436401"/>
                  <a:pt x="6825827" y="5440774"/>
                  <a:pt x="6651117" y="5416094"/>
                </a:cubicBezTo>
                <a:cubicBezTo>
                  <a:pt x="6465509" y="5418892"/>
                  <a:pt x="6151767" y="5433550"/>
                  <a:pt x="5993892" y="5416094"/>
                </a:cubicBezTo>
                <a:cubicBezTo>
                  <a:pt x="5847447" y="5391015"/>
                  <a:pt x="5686891" y="5398705"/>
                  <a:pt x="5494401" y="5416094"/>
                </a:cubicBezTo>
                <a:cubicBezTo>
                  <a:pt x="5328106" y="5425870"/>
                  <a:pt x="5021736" y="5443480"/>
                  <a:pt x="4837176" y="5416094"/>
                </a:cubicBezTo>
                <a:cubicBezTo>
                  <a:pt x="4635356" y="5394384"/>
                  <a:pt x="4544001" y="5404023"/>
                  <a:pt x="4416552" y="5416094"/>
                </a:cubicBezTo>
                <a:cubicBezTo>
                  <a:pt x="4292970" y="5412667"/>
                  <a:pt x="4202046" y="5389835"/>
                  <a:pt x="3995928" y="5416094"/>
                </a:cubicBezTo>
                <a:cubicBezTo>
                  <a:pt x="3784996" y="5430801"/>
                  <a:pt x="3527611" y="5369833"/>
                  <a:pt x="3338703" y="5416094"/>
                </a:cubicBezTo>
                <a:cubicBezTo>
                  <a:pt x="3144794" y="5458636"/>
                  <a:pt x="2967928" y="5418629"/>
                  <a:pt x="2839212" y="5416094"/>
                </a:cubicBezTo>
                <a:cubicBezTo>
                  <a:pt x="2725210" y="5428339"/>
                  <a:pt x="2252076" y="5423466"/>
                  <a:pt x="2103120" y="5416094"/>
                </a:cubicBezTo>
                <a:cubicBezTo>
                  <a:pt x="1978909" y="5450285"/>
                  <a:pt x="1801161" y="5407672"/>
                  <a:pt x="1603629" y="5416094"/>
                </a:cubicBezTo>
                <a:cubicBezTo>
                  <a:pt x="1421672" y="5419493"/>
                  <a:pt x="1050243" y="5442158"/>
                  <a:pt x="867537" y="5416094"/>
                </a:cubicBezTo>
                <a:cubicBezTo>
                  <a:pt x="706773" y="5412112"/>
                  <a:pt x="210463" y="5420499"/>
                  <a:pt x="0" y="5416094"/>
                </a:cubicBezTo>
                <a:cubicBezTo>
                  <a:pt x="5900" y="5172647"/>
                  <a:pt x="-60077" y="4935206"/>
                  <a:pt x="0" y="4684921"/>
                </a:cubicBezTo>
                <a:cubicBezTo>
                  <a:pt x="5207" y="4424508"/>
                  <a:pt x="-18202" y="4114010"/>
                  <a:pt x="0" y="3953749"/>
                </a:cubicBezTo>
                <a:cubicBezTo>
                  <a:pt x="49519" y="3783233"/>
                  <a:pt x="34464" y="3425313"/>
                  <a:pt x="0" y="3168415"/>
                </a:cubicBezTo>
                <a:cubicBezTo>
                  <a:pt x="-54225" y="2910622"/>
                  <a:pt x="1049" y="2830191"/>
                  <a:pt x="0" y="2545564"/>
                </a:cubicBezTo>
                <a:cubicBezTo>
                  <a:pt x="-14962" y="2263203"/>
                  <a:pt x="24933" y="1989633"/>
                  <a:pt x="0" y="1760231"/>
                </a:cubicBezTo>
                <a:cubicBezTo>
                  <a:pt x="-10050" y="1539318"/>
                  <a:pt x="43364" y="1391654"/>
                  <a:pt x="0" y="1191541"/>
                </a:cubicBezTo>
                <a:cubicBezTo>
                  <a:pt x="-26023" y="999746"/>
                  <a:pt x="-17864" y="813951"/>
                  <a:pt x="0" y="677012"/>
                </a:cubicBezTo>
                <a:cubicBezTo>
                  <a:pt x="21524" y="463086"/>
                  <a:pt x="9223" y="250147"/>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chart&#10;&#10;Description automatically generated">
            <a:extLst>
              <a:ext uri="{FF2B5EF4-FFF2-40B4-BE49-F238E27FC236}">
                <a16:creationId xmlns:a16="http://schemas.microsoft.com/office/drawing/2014/main" id="{3FCFD76B-D687-449C-87AD-5BB6F7E11D0C}"/>
              </a:ext>
            </a:extLst>
          </p:cNvPr>
          <p:cNvPicPr>
            <a:picLocks noGrp="1" noChangeAspect="1"/>
          </p:cNvPicPr>
          <p:nvPr>
            <p:ph idx="1"/>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1688" y="914400"/>
            <a:ext cx="7485063" cy="4419600"/>
          </a:xfrm>
        </p:spPr>
      </p:pic>
      <p:sp>
        <p:nvSpPr>
          <p:cNvPr id="2" name="TextBox 1">
            <a:extLst>
              <a:ext uri="{FF2B5EF4-FFF2-40B4-BE49-F238E27FC236}">
                <a16:creationId xmlns:a16="http://schemas.microsoft.com/office/drawing/2014/main" id="{3D29B993-B0D1-4441-A0A7-E33D3A1C4AAE}"/>
              </a:ext>
            </a:extLst>
          </p:cNvPr>
          <p:cNvSpPr txBox="1"/>
          <p:nvPr/>
        </p:nvSpPr>
        <p:spPr>
          <a:xfrm>
            <a:off x="1104073" y="5473367"/>
            <a:ext cx="7162800" cy="369332"/>
          </a:xfrm>
          <a:prstGeom prst="rect">
            <a:avLst/>
          </a:prstGeom>
          <a:noFill/>
        </p:spPr>
        <p:txBody>
          <a:bodyPr wrap="square" rtlCol="0">
            <a:spAutoFit/>
          </a:bodyPr>
          <a:lstStyle/>
          <a:p>
            <a:r>
              <a:rPr lang="en-US" dirty="0"/>
              <a:t>Questions – email Mrs. Ingram (</a:t>
            </a:r>
            <a:r>
              <a:rPr lang="en-US" dirty="0">
                <a:hlinkClick r:id="rId6"/>
              </a:rPr>
              <a:t>ingramk2@gcsnc.com</a:t>
            </a:r>
            <a:r>
              <a:rPr lang="en-US" dirty="0"/>
              <a:t>) or Canvas Inbox</a:t>
            </a:r>
          </a:p>
        </p:txBody>
      </p:sp>
      <p:pic>
        <p:nvPicPr>
          <p:cNvPr id="12" name="Audio 11">
            <a:hlinkClick r:id="" action="ppaction://media"/>
            <a:extLst>
              <a:ext uri="{FF2B5EF4-FFF2-40B4-BE49-F238E27FC236}">
                <a16:creationId xmlns:a16="http://schemas.microsoft.com/office/drawing/2014/main" id="{D189B272-D40A-DD6A-D34D-5ECCF489F1F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42506734"/>
      </p:ext>
    </p:extLst>
  </p:cSld>
  <p:clrMapOvr>
    <a:masterClrMapping/>
  </p:clrMapOvr>
  <mc:AlternateContent xmlns:mc="http://schemas.openxmlformats.org/markup-compatibility/2006" xmlns:p14="http://schemas.microsoft.com/office/powerpoint/2010/main">
    <mc:Choice Requires="p14">
      <p:transition spd="slow" p14:dur="2000" advTm="16246"/>
    </mc:Choice>
    <mc:Fallback xmlns="">
      <p:transition spd="slow" advTm="16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093F-FEA3-4BDA-86BA-B194A64486F2}"/>
              </a:ext>
            </a:extLst>
          </p:cNvPr>
          <p:cNvSpPr>
            <a:spLocks noGrp="1"/>
          </p:cNvSpPr>
          <p:nvPr>
            <p:ph type="title"/>
          </p:nvPr>
        </p:nvSpPr>
        <p:spPr/>
        <p:txBody>
          <a:bodyPr/>
          <a:lstStyle/>
          <a:p>
            <a:pPr algn="ctr"/>
            <a:r>
              <a:rPr lang="en-US" b="1" u="sng" dirty="0">
                <a:solidFill>
                  <a:srgbClr val="002060"/>
                </a:solidFill>
              </a:rPr>
              <a:t>Important Dates</a:t>
            </a:r>
          </a:p>
        </p:txBody>
      </p:sp>
      <p:sp>
        <p:nvSpPr>
          <p:cNvPr id="3" name="Content Placeholder 2">
            <a:extLst>
              <a:ext uri="{FF2B5EF4-FFF2-40B4-BE49-F238E27FC236}">
                <a16:creationId xmlns:a16="http://schemas.microsoft.com/office/drawing/2014/main" id="{F91C8379-3AE3-40E7-AE19-BE937F1EA113}"/>
              </a:ext>
            </a:extLst>
          </p:cNvPr>
          <p:cNvSpPr>
            <a:spLocks noGrp="1"/>
          </p:cNvSpPr>
          <p:nvPr>
            <p:ph idx="1"/>
          </p:nvPr>
        </p:nvSpPr>
        <p:spPr>
          <a:xfrm>
            <a:off x="228600" y="1690689"/>
            <a:ext cx="8763000" cy="4938711"/>
          </a:xfrm>
        </p:spPr>
        <p:txBody>
          <a:bodyPr>
            <a:normAutofit/>
          </a:bodyPr>
          <a:lstStyle/>
          <a:p>
            <a:pPr marL="0" indent="0">
              <a:buNone/>
            </a:pPr>
            <a:endParaRPr lang="en-US" sz="2200" dirty="0">
              <a:solidFill>
                <a:srgbClr val="002060"/>
              </a:solidFill>
            </a:endParaRPr>
          </a:p>
          <a:p>
            <a:r>
              <a:rPr lang="en-US" sz="2200" b="1" u="sng" dirty="0">
                <a:solidFill>
                  <a:srgbClr val="002060"/>
                </a:solidFill>
              </a:rPr>
              <a:t>Student High School Registration </a:t>
            </a:r>
            <a:r>
              <a:rPr lang="en-US" sz="2200" dirty="0">
                <a:solidFill>
                  <a:srgbClr val="002060"/>
                </a:solidFill>
              </a:rPr>
              <a:t>– February 14-23</a:t>
            </a:r>
            <a:r>
              <a:rPr lang="en-US" sz="2200" baseline="30000" dirty="0">
                <a:solidFill>
                  <a:srgbClr val="002060"/>
                </a:solidFill>
              </a:rPr>
              <a:t>rd</a:t>
            </a:r>
            <a:r>
              <a:rPr lang="en-US" sz="2200" dirty="0">
                <a:solidFill>
                  <a:srgbClr val="002060"/>
                </a:solidFill>
              </a:rPr>
              <a:t>  (online)</a:t>
            </a:r>
          </a:p>
          <a:p>
            <a:endParaRPr lang="en-US" sz="2200" dirty="0">
              <a:solidFill>
                <a:srgbClr val="002060"/>
              </a:solidFill>
            </a:endParaRPr>
          </a:p>
          <a:p>
            <a:r>
              <a:rPr lang="en-US" sz="2200" b="1" u="sng" dirty="0">
                <a:solidFill>
                  <a:srgbClr val="002060"/>
                </a:solidFill>
              </a:rPr>
              <a:t>Counselor Meetings:</a:t>
            </a:r>
            <a:r>
              <a:rPr lang="en-US" sz="2200" dirty="0">
                <a:solidFill>
                  <a:srgbClr val="002060"/>
                </a:solidFill>
              </a:rPr>
              <a:t>  Meet w/Students – Month of March (during school)</a:t>
            </a:r>
          </a:p>
          <a:p>
            <a:endParaRPr lang="en-US" sz="2200" dirty="0">
              <a:solidFill>
                <a:srgbClr val="002060"/>
              </a:solidFill>
            </a:endParaRPr>
          </a:p>
          <a:p>
            <a:r>
              <a:rPr lang="en-US" sz="2200" b="1" u="sng" dirty="0">
                <a:solidFill>
                  <a:srgbClr val="002060"/>
                </a:solidFill>
              </a:rPr>
              <a:t>Grimsley Rising 9</a:t>
            </a:r>
            <a:r>
              <a:rPr lang="en-US" sz="2200" b="1" u="sng" baseline="30000" dirty="0">
                <a:solidFill>
                  <a:srgbClr val="002060"/>
                </a:solidFill>
              </a:rPr>
              <a:t>th</a:t>
            </a:r>
            <a:r>
              <a:rPr lang="en-US" sz="2200" b="1" u="sng" dirty="0">
                <a:solidFill>
                  <a:srgbClr val="002060"/>
                </a:solidFill>
              </a:rPr>
              <a:t> Grade Curriculum Night </a:t>
            </a:r>
            <a:r>
              <a:rPr lang="en-US" sz="2200" dirty="0">
                <a:solidFill>
                  <a:srgbClr val="002060"/>
                </a:solidFill>
              </a:rPr>
              <a:t>– February 20</a:t>
            </a:r>
            <a:r>
              <a:rPr lang="en-US" sz="2200" baseline="30000" dirty="0">
                <a:solidFill>
                  <a:srgbClr val="002060"/>
                </a:solidFill>
              </a:rPr>
              <a:t>th</a:t>
            </a:r>
            <a:r>
              <a:rPr lang="en-US" sz="2200" dirty="0">
                <a:solidFill>
                  <a:srgbClr val="002060"/>
                </a:solidFill>
              </a:rPr>
              <a:t> at 5:30</a:t>
            </a:r>
          </a:p>
          <a:p>
            <a:endParaRPr lang="en-US" sz="2200" dirty="0">
              <a:solidFill>
                <a:srgbClr val="002060"/>
              </a:solidFill>
            </a:endParaRPr>
          </a:p>
          <a:p>
            <a:r>
              <a:rPr lang="en-US" sz="2200" b="1" u="sng" dirty="0">
                <a:solidFill>
                  <a:srgbClr val="002060"/>
                </a:solidFill>
              </a:rPr>
              <a:t>Grimsley Tours </a:t>
            </a:r>
            <a:r>
              <a:rPr lang="en-US" sz="2200" dirty="0">
                <a:solidFill>
                  <a:srgbClr val="002060"/>
                </a:solidFill>
              </a:rPr>
              <a:t>– April 8, 9, 10 (during school)</a:t>
            </a:r>
          </a:p>
          <a:p>
            <a:endParaRPr lang="en-US" sz="2200" dirty="0">
              <a:solidFill>
                <a:srgbClr val="002060"/>
              </a:solidFill>
            </a:endParaRPr>
          </a:p>
          <a:p>
            <a:pPr marL="0" indent="0">
              <a:buNone/>
            </a:pPr>
            <a:endParaRPr lang="en-US" sz="2200" dirty="0">
              <a:solidFill>
                <a:srgbClr val="002060"/>
              </a:solidFill>
            </a:endParaRPr>
          </a:p>
          <a:p>
            <a:pPr marL="0" indent="0">
              <a:buNone/>
            </a:pPr>
            <a:endParaRPr lang="en-US" sz="2200" dirty="0">
              <a:solidFill>
                <a:srgbClr val="002060"/>
              </a:solidFill>
            </a:endParaRPr>
          </a:p>
        </p:txBody>
      </p:sp>
      <p:pic>
        <p:nvPicPr>
          <p:cNvPr id="10" name="Audio 9">
            <a:hlinkClick r:id="" action="ppaction://media"/>
            <a:extLst>
              <a:ext uri="{FF2B5EF4-FFF2-40B4-BE49-F238E27FC236}">
                <a16:creationId xmlns:a16="http://schemas.microsoft.com/office/drawing/2014/main" id="{97C9C457-CC34-57A0-1ADD-C6D87C312B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47515667"/>
      </p:ext>
    </p:extLst>
  </p:cSld>
  <p:clrMapOvr>
    <a:masterClrMapping/>
  </p:clrMapOvr>
  <mc:AlternateContent xmlns:mc="http://schemas.openxmlformats.org/markup-compatibility/2006">
    <mc:Choice xmlns:p14="http://schemas.microsoft.com/office/powerpoint/2010/main" Requires="p14">
      <p:transition spd="slow" p14:dur="2000" advTm="32964"/>
    </mc:Choice>
    <mc:Fallback>
      <p:transition spd="slow" advTm="32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1"/>
            <a:ext cx="7886700" cy="1066800"/>
          </a:xfrm>
        </p:spPr>
        <p:txBody>
          <a:bodyPr>
            <a:normAutofit fontScale="90000"/>
          </a:bodyPr>
          <a:lstStyle/>
          <a:p>
            <a:pPr algn="ctr"/>
            <a:br>
              <a:rPr lang="en-US" b="1" u="sng" dirty="0">
                <a:solidFill>
                  <a:srgbClr val="002060"/>
                </a:solidFill>
              </a:rPr>
            </a:br>
            <a:r>
              <a:rPr lang="en-US" b="1" u="sng" dirty="0">
                <a:solidFill>
                  <a:srgbClr val="002060"/>
                </a:solidFill>
              </a:rPr>
              <a:t>Course Registration Information</a:t>
            </a:r>
            <a:br>
              <a:rPr lang="en-US" b="1" dirty="0">
                <a:solidFill>
                  <a:srgbClr val="002060"/>
                </a:solidFill>
              </a:rPr>
            </a:br>
            <a:endParaRPr lang="en-US" b="1" dirty="0">
              <a:solidFill>
                <a:srgbClr val="002060"/>
              </a:solidFill>
            </a:endParaRPr>
          </a:p>
        </p:txBody>
      </p:sp>
      <p:sp>
        <p:nvSpPr>
          <p:cNvPr id="3" name="Content Placeholder 2"/>
          <p:cNvSpPr>
            <a:spLocks noGrp="1"/>
          </p:cNvSpPr>
          <p:nvPr>
            <p:ph idx="1"/>
          </p:nvPr>
        </p:nvSpPr>
        <p:spPr>
          <a:xfrm>
            <a:off x="152400" y="1295401"/>
            <a:ext cx="8839200" cy="5333999"/>
          </a:xfrm>
        </p:spPr>
        <p:txBody>
          <a:bodyPr>
            <a:normAutofit/>
          </a:bodyPr>
          <a:lstStyle/>
          <a:p>
            <a:endParaRPr lang="en-US" dirty="0">
              <a:solidFill>
                <a:srgbClr val="002060"/>
              </a:solidFill>
            </a:endParaRPr>
          </a:p>
          <a:p>
            <a:r>
              <a:rPr lang="en-US" dirty="0">
                <a:solidFill>
                  <a:srgbClr val="002060"/>
                </a:solidFill>
              </a:rPr>
              <a:t>All Students will register at home through their PowerSchool account from February 14-23 or with Mrs. Ingram in the cafeteria during lunch the week of February 17th.  </a:t>
            </a:r>
          </a:p>
          <a:p>
            <a:endParaRPr lang="en-US" dirty="0">
              <a:solidFill>
                <a:srgbClr val="002060"/>
              </a:solidFill>
            </a:endParaRPr>
          </a:p>
          <a:p>
            <a:r>
              <a:rPr lang="en-US" dirty="0">
                <a:solidFill>
                  <a:srgbClr val="002060"/>
                </a:solidFill>
              </a:rPr>
              <a:t>Your address in PowerSchool dictates which high school will appear when you register, ALL students must register for their assigned school even if they are waiting to hear on a waitlist decision from High School Options or waiting to apply for reassignment (reassignment opens on May 1</a:t>
            </a:r>
            <a:r>
              <a:rPr lang="en-US" baseline="30000" dirty="0">
                <a:solidFill>
                  <a:srgbClr val="002060"/>
                </a:solidFill>
              </a:rPr>
              <a:t>st</a:t>
            </a:r>
            <a:r>
              <a:rPr lang="en-US" dirty="0">
                <a:solidFill>
                  <a:srgbClr val="002060"/>
                </a:solidFill>
              </a:rPr>
              <a:t>) or moving to another district for next year.</a:t>
            </a:r>
          </a:p>
          <a:p>
            <a:endParaRPr lang="en-US" dirty="0">
              <a:solidFill>
                <a:srgbClr val="002060"/>
              </a:solidFill>
            </a:endParaRPr>
          </a:p>
          <a:p>
            <a:r>
              <a:rPr lang="en-US" dirty="0">
                <a:solidFill>
                  <a:srgbClr val="002060"/>
                </a:solidFill>
              </a:rPr>
              <a:t>Final class placement will be made by the high school, over the summer, based on all available data, enrollment and capacity.</a:t>
            </a:r>
          </a:p>
          <a:p>
            <a:pPr marL="0" indent="0">
              <a:buNone/>
            </a:pPr>
            <a:endParaRPr lang="en-US" sz="800" dirty="0">
              <a:solidFill>
                <a:srgbClr val="002060"/>
              </a:solidFill>
            </a:endParaRPr>
          </a:p>
          <a:p>
            <a:r>
              <a:rPr lang="en-US" dirty="0">
                <a:solidFill>
                  <a:srgbClr val="002060"/>
                </a:solidFill>
              </a:rPr>
              <a:t>We encourage students to choose classes that are challenging!</a:t>
            </a:r>
          </a:p>
          <a:p>
            <a:endParaRPr lang="en-US" sz="800" dirty="0">
              <a:solidFill>
                <a:srgbClr val="002060"/>
              </a:solidFill>
            </a:endParaRPr>
          </a:p>
          <a:p>
            <a:endParaRPr lang="en-US" dirty="0"/>
          </a:p>
          <a:p>
            <a:endParaRPr lang="en-US" dirty="0"/>
          </a:p>
          <a:p>
            <a:endParaRPr lang="en-US" dirty="0"/>
          </a:p>
          <a:p>
            <a:endParaRPr lang="en-US" dirty="0">
              <a:solidFill>
                <a:srgbClr val="002060"/>
              </a:solidFill>
            </a:endParaRPr>
          </a:p>
          <a:p>
            <a:endParaRPr lang="en-US" dirty="0">
              <a:solidFill>
                <a:srgbClr val="002060"/>
              </a:solidFill>
            </a:endParaRPr>
          </a:p>
          <a:p>
            <a:pPr marL="0" indent="0" algn="ctr">
              <a:buNone/>
            </a:pPr>
            <a:endParaRPr lang="en-US" b="1" dirty="0">
              <a:solidFill>
                <a:srgbClr val="002060"/>
              </a:solidFill>
            </a:endParaRPr>
          </a:p>
          <a:p>
            <a:endParaRPr lang="en-US" dirty="0"/>
          </a:p>
          <a:p>
            <a:endParaRPr lang="en-US" dirty="0"/>
          </a:p>
          <a:p>
            <a:endParaRPr lang="en-US" dirty="0"/>
          </a:p>
        </p:txBody>
      </p:sp>
      <p:pic>
        <p:nvPicPr>
          <p:cNvPr id="16" name="Audio 15">
            <a:hlinkClick r:id="" action="ppaction://media"/>
            <a:extLst>
              <a:ext uri="{FF2B5EF4-FFF2-40B4-BE49-F238E27FC236}">
                <a16:creationId xmlns:a16="http://schemas.microsoft.com/office/drawing/2014/main" id="{40A3F9C6-141D-BCCB-1AEE-C64472D041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13895535"/>
      </p:ext>
    </p:extLst>
  </p:cSld>
  <p:clrMapOvr>
    <a:masterClrMapping/>
  </p:clrMapOvr>
  <mc:AlternateContent xmlns:mc="http://schemas.openxmlformats.org/markup-compatibility/2006">
    <mc:Choice xmlns:p14="http://schemas.microsoft.com/office/powerpoint/2010/main" Requires="p14">
      <p:transition spd="slow" p14:dur="2000" advTm="51686"/>
    </mc:Choice>
    <mc:Fallback>
      <p:transition spd="slow" advTm="51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1"/>
            <a:ext cx="7886700" cy="761999"/>
          </a:xfrm>
        </p:spPr>
        <p:txBody>
          <a:bodyPr>
            <a:normAutofit fontScale="90000"/>
          </a:bodyPr>
          <a:lstStyle/>
          <a:p>
            <a:pPr algn="ctr"/>
            <a:br>
              <a:rPr lang="en-US" b="1" u="sng" dirty="0">
                <a:solidFill>
                  <a:srgbClr val="002060"/>
                </a:solidFill>
              </a:rPr>
            </a:br>
            <a:r>
              <a:rPr lang="en-US" b="1" u="sng" dirty="0">
                <a:solidFill>
                  <a:srgbClr val="002060"/>
                </a:solidFill>
              </a:rPr>
              <a:t>How do I Register for Courses</a:t>
            </a:r>
            <a:br>
              <a:rPr lang="en-US" b="1" dirty="0">
                <a:solidFill>
                  <a:srgbClr val="002060"/>
                </a:solidFill>
              </a:rPr>
            </a:br>
            <a:endParaRPr lang="en-US" b="1" dirty="0">
              <a:solidFill>
                <a:srgbClr val="002060"/>
              </a:solidFill>
            </a:endParaRPr>
          </a:p>
        </p:txBody>
      </p:sp>
      <p:sp>
        <p:nvSpPr>
          <p:cNvPr id="3" name="Content Placeholder 2"/>
          <p:cNvSpPr>
            <a:spLocks noGrp="1"/>
          </p:cNvSpPr>
          <p:nvPr>
            <p:ph idx="1"/>
          </p:nvPr>
        </p:nvSpPr>
        <p:spPr>
          <a:xfrm>
            <a:off x="152400" y="1295401"/>
            <a:ext cx="8839200" cy="5410199"/>
          </a:xfrm>
        </p:spPr>
        <p:txBody>
          <a:bodyPr>
            <a:normAutofit/>
          </a:bodyPr>
          <a:lstStyle/>
          <a:p>
            <a:pPr marL="0" indent="0">
              <a:buNone/>
            </a:pPr>
            <a:r>
              <a:rPr lang="en-US" dirty="0">
                <a:solidFill>
                  <a:srgbClr val="002060"/>
                </a:solidFill>
              </a:rPr>
              <a:t>Steps to Register:</a:t>
            </a:r>
          </a:p>
          <a:p>
            <a:endParaRPr lang="en-US" dirty="0">
              <a:solidFill>
                <a:srgbClr val="002060"/>
              </a:solidFill>
            </a:endParaRPr>
          </a:p>
          <a:p>
            <a:pPr lvl="1"/>
            <a:r>
              <a:rPr lang="en-US" dirty="0">
                <a:solidFill>
                  <a:srgbClr val="002060"/>
                </a:solidFill>
              </a:rPr>
              <a:t>Log on to your PowerSchool to the screen where you can see your grades</a:t>
            </a:r>
          </a:p>
          <a:p>
            <a:pPr lvl="1"/>
            <a:endParaRPr lang="en-US" dirty="0">
              <a:solidFill>
                <a:srgbClr val="002060"/>
              </a:solidFill>
            </a:endParaRPr>
          </a:p>
          <a:p>
            <a:pPr lvl="1"/>
            <a:r>
              <a:rPr lang="en-US" dirty="0">
                <a:solidFill>
                  <a:srgbClr val="002060"/>
                </a:solidFill>
              </a:rPr>
              <a:t>Click on “Class Registration” on the left side</a:t>
            </a:r>
          </a:p>
          <a:p>
            <a:pPr lvl="1"/>
            <a:endParaRPr lang="en-US" dirty="0">
              <a:solidFill>
                <a:srgbClr val="002060"/>
              </a:solidFill>
            </a:endParaRPr>
          </a:p>
          <a:p>
            <a:pPr lvl="1"/>
            <a:r>
              <a:rPr lang="en-US" dirty="0">
                <a:solidFill>
                  <a:srgbClr val="002060"/>
                </a:solidFill>
              </a:rPr>
              <a:t>Screen will appear that says “Welcome to ….”what ever high school you are assigned to</a:t>
            </a:r>
          </a:p>
          <a:p>
            <a:pPr lvl="1"/>
            <a:endParaRPr lang="en-US" dirty="0">
              <a:solidFill>
                <a:srgbClr val="002060"/>
              </a:solidFill>
            </a:endParaRPr>
          </a:p>
          <a:p>
            <a:pPr lvl="1"/>
            <a:r>
              <a:rPr lang="en-US" dirty="0">
                <a:solidFill>
                  <a:srgbClr val="002060"/>
                </a:solidFill>
              </a:rPr>
              <a:t>Click the Pencil Icon for each subject on the right side and choose your course</a:t>
            </a:r>
          </a:p>
          <a:p>
            <a:pPr lvl="1"/>
            <a:endParaRPr lang="en-US" dirty="0">
              <a:solidFill>
                <a:srgbClr val="002060"/>
              </a:solidFill>
            </a:endParaRPr>
          </a:p>
          <a:p>
            <a:pPr lvl="1"/>
            <a:r>
              <a:rPr lang="en-US" dirty="0">
                <a:solidFill>
                  <a:srgbClr val="002060"/>
                </a:solidFill>
              </a:rPr>
              <a:t>You will choose 4 core classes and 1 elective since PE will be chosen for you </a:t>
            </a:r>
          </a:p>
          <a:p>
            <a:pPr lvl="1"/>
            <a:endParaRPr lang="en-US" dirty="0">
              <a:solidFill>
                <a:srgbClr val="002060"/>
              </a:solidFill>
            </a:endParaRPr>
          </a:p>
          <a:p>
            <a:pPr lvl="1"/>
            <a:r>
              <a:rPr lang="en-US" dirty="0">
                <a:solidFill>
                  <a:srgbClr val="002060"/>
                </a:solidFill>
              </a:rPr>
              <a:t>After you are done selecting scroll down and submit at the bottom</a:t>
            </a:r>
          </a:p>
          <a:p>
            <a:pPr lvl="1"/>
            <a:endParaRPr lang="en-US" dirty="0">
              <a:solidFill>
                <a:srgbClr val="002060"/>
              </a:solidFill>
            </a:endParaRPr>
          </a:p>
          <a:p>
            <a:pPr marL="0" indent="0" algn="ctr">
              <a:buNone/>
            </a:pPr>
            <a:r>
              <a:rPr lang="en-US" dirty="0">
                <a:solidFill>
                  <a:srgbClr val="002060"/>
                </a:solidFill>
              </a:rPr>
              <a:t>Everyone must register regardless of what high school shows up</a:t>
            </a:r>
          </a:p>
          <a:p>
            <a:pPr marL="0" indent="0" algn="ctr">
              <a:buNone/>
            </a:pPr>
            <a:r>
              <a:rPr lang="en-US" dirty="0">
                <a:solidFill>
                  <a:srgbClr val="002060"/>
                </a:solidFill>
              </a:rPr>
              <a:t> when you open your Class Registration!</a:t>
            </a:r>
          </a:p>
          <a:p>
            <a:endParaRPr lang="en-US" dirty="0">
              <a:solidFill>
                <a:srgbClr val="002060"/>
              </a:solidFill>
            </a:endParaRPr>
          </a:p>
          <a:p>
            <a:pPr marL="0" indent="0">
              <a:buNone/>
            </a:pPr>
            <a:endParaRPr lang="en-US" dirty="0"/>
          </a:p>
          <a:p>
            <a:endParaRPr lang="en-US" dirty="0"/>
          </a:p>
          <a:p>
            <a:endParaRPr lang="en-US" dirty="0"/>
          </a:p>
          <a:p>
            <a:endParaRPr lang="en-US" dirty="0"/>
          </a:p>
          <a:p>
            <a:endParaRPr lang="en-US" dirty="0">
              <a:solidFill>
                <a:srgbClr val="002060"/>
              </a:solidFill>
            </a:endParaRPr>
          </a:p>
          <a:p>
            <a:endParaRPr lang="en-US" dirty="0">
              <a:solidFill>
                <a:srgbClr val="002060"/>
              </a:solidFill>
            </a:endParaRPr>
          </a:p>
          <a:p>
            <a:pPr marL="0" indent="0" algn="ctr">
              <a:buNone/>
            </a:pPr>
            <a:endParaRPr lang="en-US" b="1" dirty="0">
              <a:solidFill>
                <a:srgbClr val="002060"/>
              </a:solidFill>
            </a:endParaRPr>
          </a:p>
          <a:p>
            <a:endParaRPr lang="en-US" dirty="0"/>
          </a:p>
          <a:p>
            <a:endParaRPr lang="en-US" dirty="0"/>
          </a:p>
          <a:p>
            <a:endParaRPr lang="en-US" dirty="0"/>
          </a:p>
        </p:txBody>
      </p:sp>
      <p:pic>
        <p:nvPicPr>
          <p:cNvPr id="14" name="Audio 13">
            <a:hlinkClick r:id="" action="ppaction://media"/>
            <a:extLst>
              <a:ext uri="{FF2B5EF4-FFF2-40B4-BE49-F238E27FC236}">
                <a16:creationId xmlns:a16="http://schemas.microsoft.com/office/drawing/2014/main" id="{AD236E09-88AD-1095-4758-394F649E4A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328419"/>
      </p:ext>
    </p:extLst>
  </p:cSld>
  <p:clrMapOvr>
    <a:masterClrMapping/>
  </p:clrMapOvr>
  <mc:AlternateContent xmlns:mc="http://schemas.openxmlformats.org/markup-compatibility/2006" xmlns:p14="http://schemas.microsoft.com/office/powerpoint/2010/main">
    <mc:Choice Requires="p14">
      <p:transition spd="slow" p14:dur="2000" advTm="49992"/>
    </mc:Choice>
    <mc:Fallback xmlns="">
      <p:transition spd="slow" advTm="4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FD44-D8FB-4770-A31B-E02A23008379}"/>
              </a:ext>
            </a:extLst>
          </p:cNvPr>
          <p:cNvSpPr>
            <a:spLocks noGrp="1"/>
          </p:cNvSpPr>
          <p:nvPr>
            <p:ph type="title"/>
          </p:nvPr>
        </p:nvSpPr>
        <p:spPr>
          <a:xfrm>
            <a:off x="628650" y="228600"/>
            <a:ext cx="7886700" cy="838201"/>
          </a:xfrm>
        </p:spPr>
        <p:txBody>
          <a:bodyPr/>
          <a:lstStyle/>
          <a:p>
            <a:pPr algn="ctr"/>
            <a:r>
              <a:rPr lang="en-US" b="1" u="sng" dirty="0">
                <a:solidFill>
                  <a:srgbClr val="002060"/>
                </a:solidFill>
              </a:rPr>
              <a:t>Choosing 9</a:t>
            </a:r>
            <a:r>
              <a:rPr lang="en-US" b="1" u="sng" baseline="30000" dirty="0">
                <a:solidFill>
                  <a:srgbClr val="002060"/>
                </a:solidFill>
              </a:rPr>
              <a:t>th</a:t>
            </a:r>
            <a:r>
              <a:rPr lang="en-US" b="1" u="sng" dirty="0">
                <a:solidFill>
                  <a:srgbClr val="002060"/>
                </a:solidFill>
              </a:rPr>
              <a:t> grade courses </a:t>
            </a:r>
          </a:p>
        </p:txBody>
      </p:sp>
      <p:sp>
        <p:nvSpPr>
          <p:cNvPr id="3" name="Content Placeholder 2">
            <a:extLst>
              <a:ext uri="{FF2B5EF4-FFF2-40B4-BE49-F238E27FC236}">
                <a16:creationId xmlns:a16="http://schemas.microsoft.com/office/drawing/2014/main" id="{75638C72-3559-4D72-AFF7-27279CAC618A}"/>
              </a:ext>
            </a:extLst>
          </p:cNvPr>
          <p:cNvSpPr>
            <a:spLocks noGrp="1"/>
          </p:cNvSpPr>
          <p:nvPr>
            <p:ph idx="1"/>
          </p:nvPr>
        </p:nvSpPr>
        <p:spPr>
          <a:xfrm>
            <a:off x="228600" y="1219200"/>
            <a:ext cx="8686800" cy="5410200"/>
          </a:xfrm>
        </p:spPr>
        <p:txBody>
          <a:bodyPr>
            <a:normAutofit fontScale="77500" lnSpcReduction="20000"/>
          </a:bodyPr>
          <a:lstStyle/>
          <a:p>
            <a:r>
              <a:rPr lang="en-US" dirty="0">
                <a:solidFill>
                  <a:srgbClr val="002060"/>
                </a:solidFill>
              </a:rPr>
              <a:t>English – all students will choose Honors English 1 </a:t>
            </a:r>
          </a:p>
          <a:p>
            <a:endParaRPr lang="en-US" dirty="0">
              <a:solidFill>
                <a:srgbClr val="002060"/>
              </a:solidFill>
            </a:endParaRPr>
          </a:p>
          <a:p>
            <a:r>
              <a:rPr lang="en-US" dirty="0">
                <a:solidFill>
                  <a:srgbClr val="002060"/>
                </a:solidFill>
              </a:rPr>
              <a:t>Math – Math 8 - choose Standard Math 1 (honors placement by Grimsley) </a:t>
            </a:r>
          </a:p>
          <a:p>
            <a:pPr marL="0" indent="0">
              <a:buNone/>
            </a:pPr>
            <a:r>
              <a:rPr lang="en-US" dirty="0">
                <a:solidFill>
                  <a:srgbClr val="002060"/>
                </a:solidFill>
              </a:rPr>
              <a:t>                 Math 1 - choose Standard Math 2 or Honors Math 2 </a:t>
            </a:r>
          </a:p>
          <a:p>
            <a:pPr marL="0" indent="0">
              <a:buNone/>
            </a:pPr>
            <a:r>
              <a:rPr lang="en-US" dirty="0">
                <a:solidFill>
                  <a:srgbClr val="002060"/>
                </a:solidFill>
              </a:rPr>
              <a:t>                 Math 2 - choose Honors Math 3 (standard Math 3 available if needed)</a:t>
            </a:r>
          </a:p>
          <a:p>
            <a:pPr marL="0" indent="0">
              <a:buNone/>
            </a:pPr>
            <a:r>
              <a:rPr lang="en-US" dirty="0">
                <a:solidFill>
                  <a:srgbClr val="002060"/>
                </a:solidFill>
              </a:rPr>
              <a:t>	</a:t>
            </a:r>
          </a:p>
          <a:p>
            <a:r>
              <a:rPr lang="en-US" dirty="0">
                <a:solidFill>
                  <a:srgbClr val="002060"/>
                </a:solidFill>
              </a:rPr>
              <a:t>Science – Standard Earth &amp; Environmental OR Honors Biology</a:t>
            </a:r>
          </a:p>
          <a:p>
            <a:endParaRPr lang="en-US" dirty="0">
              <a:solidFill>
                <a:srgbClr val="002060"/>
              </a:solidFill>
            </a:endParaRPr>
          </a:p>
          <a:p>
            <a:r>
              <a:rPr lang="en-US" dirty="0">
                <a:solidFill>
                  <a:srgbClr val="002060"/>
                </a:solidFill>
              </a:rPr>
              <a:t>Social Studies – all students will choose Honors Civics EXCEPT</a:t>
            </a:r>
          </a:p>
          <a:p>
            <a:pPr marL="0" indent="0">
              <a:buNone/>
            </a:pPr>
            <a:r>
              <a:rPr lang="en-US" dirty="0">
                <a:solidFill>
                  <a:srgbClr val="002060"/>
                </a:solidFill>
              </a:rPr>
              <a:t>                                IB candidates OR students with a history of Level 5 on Reading EOG</a:t>
            </a:r>
          </a:p>
          <a:p>
            <a:pPr marL="0" indent="0">
              <a:buNone/>
            </a:pPr>
            <a:r>
              <a:rPr lang="en-US" dirty="0">
                <a:solidFill>
                  <a:srgbClr val="002060"/>
                </a:solidFill>
              </a:rPr>
              <a:t>                                OR highly recommended by teacher - choose AP Government &amp; Politics</a:t>
            </a:r>
          </a:p>
          <a:p>
            <a:endParaRPr lang="en-US" dirty="0">
              <a:solidFill>
                <a:srgbClr val="002060"/>
              </a:solidFill>
            </a:endParaRPr>
          </a:p>
          <a:p>
            <a:r>
              <a:rPr lang="en-US" dirty="0">
                <a:solidFill>
                  <a:srgbClr val="002060"/>
                </a:solidFill>
              </a:rPr>
              <a:t>Elective 1: PE – all 9</a:t>
            </a:r>
            <a:r>
              <a:rPr lang="en-US" baseline="30000" dirty="0">
                <a:solidFill>
                  <a:srgbClr val="002060"/>
                </a:solidFill>
              </a:rPr>
              <a:t>th</a:t>
            </a:r>
            <a:r>
              <a:rPr lang="en-US" dirty="0">
                <a:solidFill>
                  <a:srgbClr val="002060"/>
                </a:solidFill>
              </a:rPr>
              <a:t> graders are required to take PE</a:t>
            </a:r>
          </a:p>
          <a:p>
            <a:pPr marL="0" indent="0">
              <a:buNone/>
            </a:pPr>
            <a:endParaRPr lang="en-US" dirty="0">
              <a:solidFill>
                <a:srgbClr val="002060"/>
              </a:solidFill>
            </a:endParaRPr>
          </a:p>
          <a:p>
            <a:r>
              <a:rPr lang="en-US" dirty="0">
                <a:solidFill>
                  <a:srgbClr val="002060"/>
                </a:solidFill>
              </a:rPr>
              <a:t>Elective 2: World Language or CTE/Arts/Music Class/JROTC (CHOOSE 1)</a:t>
            </a:r>
          </a:p>
          <a:p>
            <a:endParaRPr lang="en-US" dirty="0">
              <a:solidFill>
                <a:srgbClr val="002060"/>
              </a:solidFill>
            </a:endParaRPr>
          </a:p>
          <a:p>
            <a:r>
              <a:rPr lang="en-US" dirty="0">
                <a:solidFill>
                  <a:srgbClr val="002060"/>
                </a:solidFill>
              </a:rPr>
              <a:t>Students may speak to their core teacher or Mrs. Ingram if they need advice on course recommendations</a:t>
            </a:r>
          </a:p>
          <a:p>
            <a:pPr marL="0" indent="0">
              <a:buNone/>
            </a:pPr>
            <a:endParaRPr lang="en-US" dirty="0">
              <a:solidFill>
                <a:srgbClr val="002060"/>
              </a:solidFill>
            </a:endParaRPr>
          </a:p>
          <a:p>
            <a:r>
              <a:rPr lang="en-US" dirty="0">
                <a:solidFill>
                  <a:srgbClr val="002060"/>
                </a:solidFill>
              </a:rPr>
              <a:t>Students will take 4 Core Classes and 2 Elective Courses – all classes are year-long</a:t>
            </a:r>
          </a:p>
          <a:p>
            <a:pPr marL="0" indent="0">
              <a:buNone/>
            </a:pPr>
            <a:endParaRPr lang="en-US" dirty="0"/>
          </a:p>
        </p:txBody>
      </p:sp>
      <p:pic>
        <p:nvPicPr>
          <p:cNvPr id="10" name="Audio 9">
            <a:hlinkClick r:id="" action="ppaction://media"/>
            <a:extLst>
              <a:ext uri="{FF2B5EF4-FFF2-40B4-BE49-F238E27FC236}">
                <a16:creationId xmlns:a16="http://schemas.microsoft.com/office/drawing/2014/main" id="{370CC4A4-1BF9-03F9-3941-2CC3381AFB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228093"/>
      </p:ext>
    </p:extLst>
  </p:cSld>
  <p:clrMapOvr>
    <a:masterClrMapping/>
  </p:clrMapOvr>
  <mc:AlternateContent xmlns:mc="http://schemas.openxmlformats.org/markup-compatibility/2006">
    <mc:Choice xmlns:p14="http://schemas.microsoft.com/office/powerpoint/2010/main" Requires="p14">
      <p:transition spd="slow" p14:dur="2000" advTm="107044"/>
    </mc:Choice>
    <mc:Fallback>
      <p:transition spd="slow" advTm="10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3006-EC6F-3219-BB13-AE4BCD64BEA5}"/>
              </a:ext>
            </a:extLst>
          </p:cNvPr>
          <p:cNvSpPr>
            <a:spLocks noGrp="1"/>
          </p:cNvSpPr>
          <p:nvPr>
            <p:ph type="title"/>
          </p:nvPr>
        </p:nvSpPr>
        <p:spPr>
          <a:xfrm>
            <a:off x="628650" y="152400"/>
            <a:ext cx="7886700" cy="1325563"/>
          </a:xfrm>
        </p:spPr>
        <p:txBody>
          <a:bodyPr/>
          <a:lstStyle/>
          <a:p>
            <a:pPr algn="ctr"/>
            <a:r>
              <a:rPr lang="en-US" b="1" u="sng" dirty="0">
                <a:solidFill>
                  <a:srgbClr val="002060"/>
                </a:solidFill>
              </a:rPr>
              <a:t>Additional Courses Available</a:t>
            </a:r>
          </a:p>
        </p:txBody>
      </p:sp>
      <p:sp>
        <p:nvSpPr>
          <p:cNvPr id="3" name="Content Placeholder 2">
            <a:extLst>
              <a:ext uri="{FF2B5EF4-FFF2-40B4-BE49-F238E27FC236}">
                <a16:creationId xmlns:a16="http://schemas.microsoft.com/office/drawing/2014/main" id="{11C61BF7-F529-9D68-5BF7-E6D71ECFABBA}"/>
              </a:ext>
            </a:extLst>
          </p:cNvPr>
          <p:cNvSpPr>
            <a:spLocks noGrp="1"/>
          </p:cNvSpPr>
          <p:nvPr>
            <p:ph idx="1"/>
          </p:nvPr>
        </p:nvSpPr>
        <p:spPr>
          <a:xfrm>
            <a:off x="628650" y="1825625"/>
            <a:ext cx="7981950" cy="4351338"/>
          </a:xfrm>
        </p:spPr>
        <p:txBody>
          <a:bodyPr/>
          <a:lstStyle/>
          <a:p>
            <a:r>
              <a:rPr lang="en-US" dirty="0">
                <a:solidFill>
                  <a:srgbClr val="002060"/>
                </a:solidFill>
              </a:rPr>
              <a:t>Some Weaver electives will be available for request – 9th grade requests are not guaranteed due to possible scheduling conflicts</a:t>
            </a:r>
          </a:p>
          <a:p>
            <a:endParaRPr lang="en-US" dirty="0">
              <a:solidFill>
                <a:srgbClr val="002060"/>
              </a:solidFill>
            </a:endParaRPr>
          </a:p>
          <a:p>
            <a:r>
              <a:rPr lang="en-US" dirty="0">
                <a:solidFill>
                  <a:srgbClr val="002060"/>
                </a:solidFill>
              </a:rPr>
              <a:t>Dual Enrollment courses (through NC College and Career Promise/GTCC) are available beginning in 11</a:t>
            </a:r>
            <a:r>
              <a:rPr lang="en-US" baseline="30000" dirty="0">
                <a:solidFill>
                  <a:srgbClr val="002060"/>
                </a:solidFill>
              </a:rPr>
              <a:t>th</a:t>
            </a:r>
            <a:r>
              <a:rPr lang="en-US" dirty="0">
                <a:solidFill>
                  <a:srgbClr val="002060"/>
                </a:solidFill>
              </a:rPr>
              <a:t> and 12</a:t>
            </a:r>
            <a:r>
              <a:rPr lang="en-US" baseline="30000" dirty="0">
                <a:solidFill>
                  <a:srgbClr val="002060"/>
                </a:solidFill>
              </a:rPr>
              <a:t>th</a:t>
            </a:r>
            <a:r>
              <a:rPr lang="en-US" dirty="0">
                <a:solidFill>
                  <a:srgbClr val="002060"/>
                </a:solidFill>
              </a:rPr>
              <a:t> grade – students should see their counselor in spring of 10</a:t>
            </a:r>
            <a:r>
              <a:rPr lang="en-US" baseline="30000" dirty="0">
                <a:solidFill>
                  <a:srgbClr val="002060"/>
                </a:solidFill>
              </a:rPr>
              <a:t>th</a:t>
            </a:r>
            <a:r>
              <a:rPr lang="en-US" dirty="0">
                <a:solidFill>
                  <a:srgbClr val="002060"/>
                </a:solidFill>
              </a:rPr>
              <a:t> and/or 11</a:t>
            </a:r>
            <a:r>
              <a:rPr lang="en-US" baseline="30000" dirty="0">
                <a:solidFill>
                  <a:srgbClr val="002060"/>
                </a:solidFill>
              </a:rPr>
              <a:t>th</a:t>
            </a:r>
            <a:r>
              <a:rPr lang="en-US" dirty="0">
                <a:solidFill>
                  <a:srgbClr val="002060"/>
                </a:solidFill>
              </a:rPr>
              <a:t> grade</a:t>
            </a:r>
          </a:p>
          <a:p>
            <a:endParaRPr lang="en-US" dirty="0">
              <a:solidFill>
                <a:srgbClr val="002060"/>
              </a:solidFill>
            </a:endParaRPr>
          </a:p>
          <a:p>
            <a:r>
              <a:rPr lang="en-US" dirty="0">
                <a:solidFill>
                  <a:srgbClr val="002060"/>
                </a:solidFill>
              </a:rPr>
              <a:t>Guilford Apprenticeship Partnership (GAP program) – for juniors and seniors with a 2.8 GPA and good attendance, earn money on the job while taking college classes at no cost – explore this option prior to eligibility at </a:t>
            </a:r>
            <a:r>
              <a:rPr lang="en-US" dirty="0">
                <a:solidFill>
                  <a:srgbClr val="002060"/>
                </a:solidFill>
                <a:hlinkClick r:id="rId4">
                  <a:extLst>
                    <a:ext uri="{A12FA001-AC4F-418D-AE19-62706E023703}">
                      <ahyp:hlinkClr xmlns:ahyp="http://schemas.microsoft.com/office/drawing/2018/hyperlinkcolor" val="tx"/>
                    </a:ext>
                  </a:extLst>
                </a:hlinkClick>
              </a:rPr>
              <a:t>https://gapnc.org/</a:t>
            </a:r>
            <a:endParaRPr lang="en-US" dirty="0">
              <a:solidFill>
                <a:srgbClr val="002060"/>
              </a:solidFill>
            </a:endParaRPr>
          </a:p>
          <a:p>
            <a:endParaRPr lang="en-US" dirty="0"/>
          </a:p>
        </p:txBody>
      </p:sp>
      <p:pic>
        <p:nvPicPr>
          <p:cNvPr id="7" name="Audio 6">
            <a:hlinkClick r:id="" action="ppaction://media"/>
            <a:extLst>
              <a:ext uri="{FF2B5EF4-FFF2-40B4-BE49-F238E27FC236}">
                <a16:creationId xmlns:a16="http://schemas.microsoft.com/office/drawing/2014/main" id="{83FAB017-DB8E-7ADD-4467-95F963D445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88241212"/>
      </p:ext>
    </p:extLst>
  </p:cSld>
  <p:clrMapOvr>
    <a:masterClrMapping/>
  </p:clrMapOvr>
  <mc:AlternateContent xmlns:mc="http://schemas.openxmlformats.org/markup-compatibility/2006">
    <mc:Choice xmlns:p14="http://schemas.microsoft.com/office/powerpoint/2010/main" Requires="p14">
      <p:transition spd="slow" p14:dur="2000" advTm="64549"/>
    </mc:Choice>
    <mc:Fallback>
      <p:transition spd="slow" advTm="6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BC3D4-7680-43A0-AC61-1E6369B244DF}"/>
              </a:ext>
            </a:extLst>
          </p:cNvPr>
          <p:cNvSpPr>
            <a:spLocks noGrp="1"/>
          </p:cNvSpPr>
          <p:nvPr>
            <p:ph type="title"/>
          </p:nvPr>
        </p:nvSpPr>
        <p:spPr>
          <a:xfrm>
            <a:off x="628650" y="365127"/>
            <a:ext cx="7886700" cy="1006474"/>
          </a:xfrm>
        </p:spPr>
        <p:txBody>
          <a:bodyPr>
            <a:normAutofit fontScale="90000"/>
          </a:bodyPr>
          <a:lstStyle/>
          <a:p>
            <a:pPr algn="ctr"/>
            <a:br>
              <a:rPr lang="en-US" sz="2700" b="1" dirty="0"/>
            </a:br>
            <a:r>
              <a:rPr lang="en-US" sz="2325" b="1" u="sng" dirty="0">
                <a:solidFill>
                  <a:srgbClr val="002060"/>
                </a:solidFill>
                <a:latin typeface="+mn-lt"/>
              </a:rPr>
              <a:t>2025-2026 Grimsley</a:t>
            </a:r>
            <a:br>
              <a:rPr lang="en-US" sz="2325" b="1" dirty="0">
                <a:solidFill>
                  <a:srgbClr val="002060"/>
                </a:solidFill>
                <a:latin typeface="+mn-lt"/>
              </a:rPr>
            </a:br>
            <a:r>
              <a:rPr lang="en-US" sz="2325" b="1" dirty="0">
                <a:solidFill>
                  <a:srgbClr val="002060"/>
                </a:solidFill>
                <a:latin typeface="+mn-lt"/>
              </a:rPr>
              <a:t>CTE, Arts, Language Electives Available for 9</a:t>
            </a:r>
            <a:r>
              <a:rPr lang="en-US" sz="2325" b="1" baseline="30000" dirty="0">
                <a:solidFill>
                  <a:srgbClr val="002060"/>
                </a:solidFill>
                <a:latin typeface="+mn-lt"/>
              </a:rPr>
              <a:t>th</a:t>
            </a:r>
            <a:r>
              <a:rPr lang="en-US" sz="2325" b="1" dirty="0">
                <a:solidFill>
                  <a:srgbClr val="002060"/>
                </a:solidFill>
                <a:latin typeface="+mn-lt"/>
              </a:rPr>
              <a:t> graders</a:t>
            </a:r>
            <a:br>
              <a:rPr lang="en-US" sz="2325" b="1" dirty="0">
                <a:solidFill>
                  <a:srgbClr val="002060"/>
                </a:solidFill>
                <a:latin typeface="+mn-lt"/>
              </a:rPr>
            </a:br>
            <a:endParaRPr lang="en-US" sz="2700" dirty="0">
              <a:solidFill>
                <a:srgbClr val="002060"/>
              </a:solidFill>
              <a:latin typeface="+mn-lt"/>
            </a:endParaRPr>
          </a:p>
        </p:txBody>
      </p:sp>
      <p:sp>
        <p:nvSpPr>
          <p:cNvPr id="4" name="Content Placeholder 3">
            <a:extLst>
              <a:ext uri="{FF2B5EF4-FFF2-40B4-BE49-F238E27FC236}">
                <a16:creationId xmlns:a16="http://schemas.microsoft.com/office/drawing/2014/main" id="{31810D1C-9E67-44D2-A25C-C1687C9202F5}"/>
              </a:ext>
            </a:extLst>
          </p:cNvPr>
          <p:cNvSpPr>
            <a:spLocks noGrp="1"/>
          </p:cNvSpPr>
          <p:nvPr>
            <p:ph sz="half" idx="1"/>
          </p:nvPr>
        </p:nvSpPr>
        <p:spPr>
          <a:xfrm>
            <a:off x="381000" y="1825625"/>
            <a:ext cx="3581400" cy="4351338"/>
          </a:xfrm>
        </p:spPr>
        <p:txBody>
          <a:bodyPr>
            <a:normAutofit/>
          </a:bodyPr>
          <a:lstStyle/>
          <a:p>
            <a:r>
              <a:rPr lang="en-US" sz="1800" dirty="0">
                <a:solidFill>
                  <a:srgbClr val="002060"/>
                </a:solidFill>
              </a:rPr>
              <a:t>Honors Construction Core</a:t>
            </a:r>
          </a:p>
          <a:p>
            <a:r>
              <a:rPr lang="en-US" sz="1800" dirty="0">
                <a:solidFill>
                  <a:srgbClr val="002060"/>
                </a:solidFill>
              </a:rPr>
              <a:t>Honors Computer Science 1 </a:t>
            </a:r>
          </a:p>
          <a:p>
            <a:r>
              <a:rPr lang="en-US" sz="1800" dirty="0">
                <a:solidFill>
                  <a:srgbClr val="002060"/>
                </a:solidFill>
              </a:rPr>
              <a:t>Honors Business Essentials </a:t>
            </a:r>
          </a:p>
          <a:p>
            <a:r>
              <a:rPr lang="en-US" sz="1800" dirty="0">
                <a:solidFill>
                  <a:srgbClr val="002060"/>
                </a:solidFill>
              </a:rPr>
              <a:t>Honors Marketing</a:t>
            </a:r>
          </a:p>
          <a:p>
            <a:r>
              <a:rPr lang="en-US" sz="1800" dirty="0">
                <a:solidFill>
                  <a:srgbClr val="002060"/>
                </a:solidFill>
              </a:rPr>
              <a:t>Honors Child Development </a:t>
            </a:r>
          </a:p>
          <a:p>
            <a:r>
              <a:rPr lang="en-US" sz="1800" dirty="0">
                <a:solidFill>
                  <a:srgbClr val="002060"/>
                </a:solidFill>
              </a:rPr>
              <a:t>Honors Health Science 1</a:t>
            </a:r>
          </a:p>
          <a:p>
            <a:r>
              <a:rPr lang="en-US" sz="1800" dirty="0">
                <a:solidFill>
                  <a:srgbClr val="002060"/>
                </a:solidFill>
              </a:rPr>
              <a:t>Journalism/Yearbook 1</a:t>
            </a:r>
          </a:p>
          <a:p>
            <a:r>
              <a:rPr lang="en-US" sz="1800" dirty="0">
                <a:solidFill>
                  <a:srgbClr val="002060"/>
                </a:solidFill>
              </a:rPr>
              <a:t>JROTC</a:t>
            </a:r>
          </a:p>
          <a:p>
            <a:pPr marL="0" indent="0">
              <a:buNone/>
            </a:pPr>
            <a:endParaRPr lang="en-US" sz="1800" dirty="0">
              <a:solidFill>
                <a:srgbClr val="002060"/>
              </a:solidFill>
            </a:endParaRPr>
          </a:p>
          <a:p>
            <a:pPr marL="0" indent="0">
              <a:buNone/>
            </a:pPr>
            <a:endParaRPr lang="en-US" sz="1800" dirty="0">
              <a:solidFill>
                <a:srgbClr val="002060"/>
              </a:solidFill>
            </a:endParaRPr>
          </a:p>
          <a:p>
            <a:pPr marL="0" indent="0">
              <a:buNone/>
            </a:pPr>
            <a:endParaRPr lang="en-US" sz="1800" dirty="0">
              <a:solidFill>
                <a:srgbClr val="002060"/>
              </a:solidFill>
            </a:endParaRPr>
          </a:p>
          <a:p>
            <a:pPr marL="0" indent="0">
              <a:buNone/>
            </a:pPr>
            <a:endParaRPr lang="en-US" sz="1900" dirty="0">
              <a:solidFill>
                <a:srgbClr val="002060"/>
              </a:solidFill>
            </a:endParaRPr>
          </a:p>
        </p:txBody>
      </p:sp>
      <p:sp>
        <p:nvSpPr>
          <p:cNvPr id="2" name="Content Placeholder 1">
            <a:extLst>
              <a:ext uri="{FF2B5EF4-FFF2-40B4-BE49-F238E27FC236}">
                <a16:creationId xmlns:a16="http://schemas.microsoft.com/office/drawing/2014/main" id="{D45708E1-16CB-8C6E-18EB-38569EEDEF4E}"/>
              </a:ext>
            </a:extLst>
          </p:cNvPr>
          <p:cNvSpPr>
            <a:spLocks noGrp="1"/>
          </p:cNvSpPr>
          <p:nvPr>
            <p:ph sz="half" idx="2"/>
          </p:nvPr>
        </p:nvSpPr>
        <p:spPr>
          <a:xfrm>
            <a:off x="4267200" y="1825625"/>
            <a:ext cx="4648200" cy="4351338"/>
          </a:xfrm>
        </p:spPr>
        <p:txBody>
          <a:bodyPr>
            <a:normAutofit/>
          </a:bodyPr>
          <a:lstStyle/>
          <a:p>
            <a:r>
              <a:rPr lang="en-US" sz="1800" dirty="0">
                <a:solidFill>
                  <a:srgbClr val="002060"/>
                </a:solidFill>
              </a:rPr>
              <a:t>Visual Art Beginning</a:t>
            </a:r>
          </a:p>
          <a:p>
            <a:r>
              <a:rPr lang="en-US" sz="1800" dirty="0">
                <a:solidFill>
                  <a:srgbClr val="002060"/>
                </a:solidFill>
              </a:rPr>
              <a:t>Vocal Music/Chorus</a:t>
            </a:r>
          </a:p>
          <a:p>
            <a:r>
              <a:rPr lang="en-US" sz="1800" dirty="0">
                <a:solidFill>
                  <a:srgbClr val="002060"/>
                </a:solidFill>
              </a:rPr>
              <a:t>Theater</a:t>
            </a:r>
          </a:p>
          <a:p>
            <a:r>
              <a:rPr lang="en-US" sz="1800" dirty="0">
                <a:solidFill>
                  <a:srgbClr val="002060"/>
                </a:solidFill>
              </a:rPr>
              <a:t>Band</a:t>
            </a:r>
          </a:p>
          <a:p>
            <a:r>
              <a:rPr lang="en-US" sz="1800" dirty="0">
                <a:solidFill>
                  <a:srgbClr val="002060"/>
                </a:solidFill>
              </a:rPr>
              <a:t>Orchestra</a:t>
            </a:r>
          </a:p>
          <a:p>
            <a:r>
              <a:rPr lang="en-US" sz="1800" dirty="0">
                <a:solidFill>
                  <a:srgbClr val="002060"/>
                </a:solidFill>
              </a:rPr>
              <a:t>ASL 1, French 1, Hebrew 1, Latin 1, Spanish 1</a:t>
            </a:r>
          </a:p>
          <a:p>
            <a:r>
              <a:rPr lang="en-US" sz="1800" dirty="0">
                <a:solidFill>
                  <a:srgbClr val="002060"/>
                </a:solidFill>
              </a:rPr>
              <a:t>Spanish for Heritage Speakers 2 – Spanish Immersion/other approved students</a:t>
            </a:r>
          </a:p>
          <a:p>
            <a:r>
              <a:rPr lang="en-US" sz="1800" dirty="0">
                <a:solidFill>
                  <a:srgbClr val="002060"/>
                </a:solidFill>
              </a:rPr>
              <a:t>ASL 2 – students who will have passed ASL 1A and ASL 1B at Kiser</a:t>
            </a:r>
          </a:p>
        </p:txBody>
      </p:sp>
      <p:pic>
        <p:nvPicPr>
          <p:cNvPr id="25" name="Audio 24">
            <a:hlinkClick r:id="" action="ppaction://media"/>
            <a:extLst>
              <a:ext uri="{FF2B5EF4-FFF2-40B4-BE49-F238E27FC236}">
                <a16:creationId xmlns:a16="http://schemas.microsoft.com/office/drawing/2014/main" id="{EB3F2B63-12CF-B72A-43F6-5349D50683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14927912"/>
      </p:ext>
    </p:extLst>
  </p:cSld>
  <p:clrMapOvr>
    <a:masterClrMapping/>
  </p:clrMapOvr>
  <mc:AlternateContent xmlns:mc="http://schemas.openxmlformats.org/markup-compatibility/2006">
    <mc:Choice xmlns:p14="http://schemas.microsoft.com/office/powerpoint/2010/main" Requires="p14">
      <p:transition spd="slow" p14:dur="2000" advTm="52446"/>
    </mc:Choice>
    <mc:Fallback>
      <p:transition spd="slow" advTm="5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A552-93FB-4944-A864-D933809707F3}"/>
              </a:ext>
            </a:extLst>
          </p:cNvPr>
          <p:cNvSpPr>
            <a:spLocks noGrp="1"/>
          </p:cNvSpPr>
          <p:nvPr>
            <p:ph type="title"/>
          </p:nvPr>
        </p:nvSpPr>
        <p:spPr>
          <a:xfrm>
            <a:off x="628650" y="365127"/>
            <a:ext cx="7886700" cy="930274"/>
          </a:xfrm>
        </p:spPr>
        <p:txBody>
          <a:bodyPr/>
          <a:lstStyle/>
          <a:p>
            <a:pPr algn="ctr"/>
            <a:r>
              <a:rPr lang="en-US" b="1" u="sng" dirty="0">
                <a:solidFill>
                  <a:srgbClr val="002060"/>
                </a:solidFill>
              </a:rPr>
              <a:t>More Course Request Information</a:t>
            </a:r>
          </a:p>
        </p:txBody>
      </p:sp>
      <p:sp>
        <p:nvSpPr>
          <p:cNvPr id="3" name="Content Placeholder 2">
            <a:extLst>
              <a:ext uri="{FF2B5EF4-FFF2-40B4-BE49-F238E27FC236}">
                <a16:creationId xmlns:a16="http://schemas.microsoft.com/office/drawing/2014/main" id="{8F9701B5-8AE7-46BB-AE13-31A530AFACFC}"/>
              </a:ext>
            </a:extLst>
          </p:cNvPr>
          <p:cNvSpPr>
            <a:spLocks noGrp="1"/>
          </p:cNvSpPr>
          <p:nvPr>
            <p:ph idx="1"/>
          </p:nvPr>
        </p:nvSpPr>
        <p:spPr>
          <a:xfrm>
            <a:off x="152400" y="1524000"/>
            <a:ext cx="8686800" cy="5333999"/>
          </a:xfrm>
        </p:spPr>
        <p:txBody>
          <a:bodyPr>
            <a:normAutofit fontScale="85000" lnSpcReduction="20000"/>
          </a:bodyPr>
          <a:lstStyle/>
          <a:p>
            <a:endParaRPr lang="en-US" dirty="0">
              <a:solidFill>
                <a:srgbClr val="002060"/>
              </a:solidFill>
            </a:endParaRPr>
          </a:p>
          <a:p>
            <a:r>
              <a:rPr lang="en-US" dirty="0">
                <a:solidFill>
                  <a:srgbClr val="002060"/>
                </a:solidFill>
              </a:rPr>
              <a:t>1 Elective must be PE – all 9</a:t>
            </a:r>
            <a:r>
              <a:rPr lang="en-US" baseline="30000" dirty="0">
                <a:solidFill>
                  <a:srgbClr val="002060"/>
                </a:solidFill>
              </a:rPr>
              <a:t>th</a:t>
            </a:r>
            <a:r>
              <a:rPr lang="en-US" dirty="0">
                <a:solidFill>
                  <a:srgbClr val="002060"/>
                </a:solidFill>
              </a:rPr>
              <a:t> graders are required to take PE</a:t>
            </a:r>
          </a:p>
          <a:p>
            <a:endParaRPr lang="en-US" dirty="0">
              <a:solidFill>
                <a:srgbClr val="002060"/>
              </a:solidFill>
            </a:endParaRPr>
          </a:p>
          <a:p>
            <a:pPr marL="0" indent="0">
              <a:buNone/>
            </a:pPr>
            <a:r>
              <a:rPr lang="en-US" dirty="0">
                <a:solidFill>
                  <a:srgbClr val="002060"/>
                </a:solidFill>
              </a:rPr>
              <a:t>*IB students, students requesting Band or Orchestra or a student that has any other special circumstance and need to take 4 years of a World Language may request to take PE during a “zero period” </a:t>
            </a:r>
          </a:p>
          <a:p>
            <a:pPr lvl="1"/>
            <a:r>
              <a:rPr lang="en-US" b="1" dirty="0">
                <a:solidFill>
                  <a:srgbClr val="002060"/>
                </a:solidFill>
              </a:rPr>
              <a:t>“Zero period” – a class period before school starts when IB students or students who can’t fit their courses into a 6 - period day may be eligible to take PE </a:t>
            </a:r>
          </a:p>
          <a:p>
            <a:endParaRPr lang="en-US" dirty="0">
              <a:solidFill>
                <a:srgbClr val="002060"/>
              </a:solidFill>
            </a:endParaRPr>
          </a:p>
          <a:p>
            <a:r>
              <a:rPr lang="en-US" b="1" u="sng" dirty="0">
                <a:solidFill>
                  <a:srgbClr val="002060"/>
                </a:solidFill>
              </a:rPr>
              <a:t>Online Summer courses </a:t>
            </a:r>
            <a:r>
              <a:rPr lang="en-US" dirty="0">
                <a:solidFill>
                  <a:srgbClr val="002060"/>
                </a:solidFill>
              </a:rPr>
              <a:t>– some students may want to take an online summer course to make room in their schedule for other courses – we do not advise this unless there is no other way to fit your classes – students should watch for announcements on TV and Canvas for more info coming in early April </a:t>
            </a:r>
          </a:p>
          <a:p>
            <a:endParaRPr lang="en-US" dirty="0">
              <a:solidFill>
                <a:srgbClr val="002060"/>
              </a:solidFill>
            </a:endParaRPr>
          </a:p>
          <a:p>
            <a:r>
              <a:rPr lang="en-US" dirty="0">
                <a:solidFill>
                  <a:srgbClr val="002060"/>
                </a:solidFill>
              </a:rPr>
              <a:t>During our 1:1 meetings students can inform Mrs. Ingram if they are requesting zero period or plan on taking a summer course.  Since PE can not be moved from the registration screen, students will need to sign up for one encore and then let Mrs. Ingram know which encore will replace PE when we meet.  Example if you are taking Band and Spanish and want to take PE zero, you should sign up for Spanish during registration since those classes tend to fill up and then inform Mrs. Ingram of request for zero period and that you want to replace PE with Band.  Mrs. Ingram will then communicate that directly to Grimsley!</a:t>
            </a:r>
          </a:p>
        </p:txBody>
      </p:sp>
      <p:pic>
        <p:nvPicPr>
          <p:cNvPr id="15" name="Audio 14">
            <a:hlinkClick r:id="" action="ppaction://media"/>
            <a:extLst>
              <a:ext uri="{FF2B5EF4-FFF2-40B4-BE49-F238E27FC236}">
                <a16:creationId xmlns:a16="http://schemas.microsoft.com/office/drawing/2014/main" id="{6C964764-FDD6-FDFC-8909-905581775F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90179052"/>
      </p:ext>
    </p:extLst>
  </p:cSld>
  <p:clrMapOvr>
    <a:masterClrMapping/>
  </p:clrMapOvr>
  <mc:AlternateContent xmlns:mc="http://schemas.openxmlformats.org/markup-compatibility/2006">
    <mc:Choice xmlns:p14="http://schemas.microsoft.com/office/powerpoint/2010/main" Requires="p14">
      <p:transition spd="slow" p14:dur="2000" advTm="144434"/>
    </mc:Choice>
    <mc:Fallback>
      <p:transition spd="slow" advTm="144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pPr algn="ctr"/>
            <a:r>
              <a:rPr lang="en-US" b="1" u="sng" dirty="0">
                <a:solidFill>
                  <a:srgbClr val="002060"/>
                </a:solidFill>
              </a:rPr>
              <a:t>Graduation Requirements</a:t>
            </a:r>
          </a:p>
        </p:txBody>
      </p:sp>
      <p:sp>
        <p:nvSpPr>
          <p:cNvPr id="5" name="Content Placeholder 4">
            <a:extLst>
              <a:ext uri="{FF2B5EF4-FFF2-40B4-BE49-F238E27FC236}">
                <a16:creationId xmlns:a16="http://schemas.microsoft.com/office/drawing/2014/main" id="{682F0466-392D-4E65-9732-F764D85A50CC}"/>
              </a:ext>
            </a:extLst>
          </p:cNvPr>
          <p:cNvSpPr>
            <a:spLocks noGrp="1"/>
          </p:cNvSpPr>
          <p:nvPr>
            <p:ph idx="1"/>
          </p:nvPr>
        </p:nvSpPr>
        <p:spPr>
          <a:xfrm>
            <a:off x="228600" y="1447800"/>
            <a:ext cx="8686800" cy="5257800"/>
          </a:xfrm>
        </p:spPr>
        <p:txBody>
          <a:bodyPr>
            <a:normAutofit fontScale="40000" lnSpcReduction="20000"/>
          </a:bodyPr>
          <a:lstStyle/>
          <a:p>
            <a:endParaRPr lang="en-US" sz="5100" dirty="0"/>
          </a:p>
          <a:p>
            <a:r>
              <a:rPr lang="en-US" sz="6000" dirty="0">
                <a:solidFill>
                  <a:srgbClr val="002060"/>
                </a:solidFill>
              </a:rPr>
              <a:t>22 Credits / for traditional high schools (Grimsley)</a:t>
            </a:r>
          </a:p>
          <a:p>
            <a:pPr marL="0" indent="0">
              <a:buNone/>
            </a:pPr>
            <a:endParaRPr lang="en-US" dirty="0">
              <a:solidFill>
                <a:srgbClr val="002060"/>
              </a:solidFill>
            </a:endParaRPr>
          </a:p>
          <a:p>
            <a:pPr lvl="1"/>
            <a:r>
              <a:rPr lang="en-US" sz="4500" dirty="0">
                <a:solidFill>
                  <a:srgbClr val="002060"/>
                </a:solidFill>
              </a:rPr>
              <a:t>4 English </a:t>
            </a:r>
          </a:p>
          <a:p>
            <a:pPr lvl="1"/>
            <a:endParaRPr lang="en-US" sz="1700" dirty="0">
              <a:solidFill>
                <a:srgbClr val="002060"/>
              </a:solidFill>
            </a:endParaRPr>
          </a:p>
          <a:p>
            <a:pPr lvl="1"/>
            <a:r>
              <a:rPr lang="en-US" sz="4500" dirty="0">
                <a:solidFill>
                  <a:srgbClr val="002060"/>
                </a:solidFill>
              </a:rPr>
              <a:t>4 Math</a:t>
            </a:r>
          </a:p>
          <a:p>
            <a:pPr lvl="1"/>
            <a:endParaRPr lang="en-US" sz="1700" dirty="0">
              <a:solidFill>
                <a:srgbClr val="002060"/>
              </a:solidFill>
            </a:endParaRPr>
          </a:p>
          <a:p>
            <a:pPr lvl="1"/>
            <a:r>
              <a:rPr lang="en-US" sz="4500" dirty="0">
                <a:solidFill>
                  <a:srgbClr val="002060"/>
                </a:solidFill>
              </a:rPr>
              <a:t>4 Social Studies</a:t>
            </a:r>
          </a:p>
          <a:p>
            <a:pPr lvl="1"/>
            <a:endParaRPr lang="en-US" dirty="0">
              <a:solidFill>
                <a:srgbClr val="002060"/>
              </a:solidFill>
            </a:endParaRPr>
          </a:p>
          <a:p>
            <a:pPr lvl="1"/>
            <a:r>
              <a:rPr lang="en-US" sz="4500" dirty="0">
                <a:solidFill>
                  <a:srgbClr val="002060"/>
                </a:solidFill>
              </a:rPr>
              <a:t>3 Science</a:t>
            </a:r>
          </a:p>
          <a:p>
            <a:pPr lvl="1"/>
            <a:endParaRPr lang="en-US" dirty="0">
              <a:solidFill>
                <a:srgbClr val="002060"/>
              </a:solidFill>
            </a:endParaRPr>
          </a:p>
          <a:p>
            <a:pPr lvl="1"/>
            <a:r>
              <a:rPr lang="en-US" sz="4500" dirty="0">
                <a:solidFill>
                  <a:srgbClr val="002060"/>
                </a:solidFill>
              </a:rPr>
              <a:t>1 PE/Health (taken in 9</a:t>
            </a:r>
            <a:r>
              <a:rPr lang="en-US" sz="4500" baseline="30000" dirty="0">
                <a:solidFill>
                  <a:srgbClr val="002060"/>
                </a:solidFill>
              </a:rPr>
              <a:t>th</a:t>
            </a:r>
            <a:r>
              <a:rPr lang="en-US" sz="4500" dirty="0">
                <a:solidFill>
                  <a:srgbClr val="002060"/>
                </a:solidFill>
              </a:rPr>
              <a:t> grade)</a:t>
            </a:r>
          </a:p>
          <a:p>
            <a:pPr lvl="1"/>
            <a:endParaRPr lang="en-US" dirty="0">
              <a:solidFill>
                <a:srgbClr val="002060"/>
              </a:solidFill>
            </a:endParaRPr>
          </a:p>
          <a:p>
            <a:pPr lvl="1"/>
            <a:r>
              <a:rPr lang="en-US" sz="4500" dirty="0">
                <a:solidFill>
                  <a:srgbClr val="002060"/>
                </a:solidFill>
              </a:rPr>
              <a:t>6 Elective credits (including one art credit)</a:t>
            </a:r>
          </a:p>
          <a:p>
            <a:pPr marL="342900" lvl="1" indent="0">
              <a:buNone/>
            </a:pPr>
            <a:endParaRPr lang="en-US" sz="4500" dirty="0">
              <a:solidFill>
                <a:srgbClr val="002060"/>
              </a:solidFill>
            </a:endParaRPr>
          </a:p>
          <a:p>
            <a:pPr lvl="1"/>
            <a:r>
              <a:rPr lang="en-US" sz="4500" b="1" dirty="0">
                <a:solidFill>
                  <a:srgbClr val="002060"/>
                </a:solidFill>
              </a:rPr>
              <a:t>World Language (not required for GCS but 2 credit minimum are recommended for most colleges including those in the UNC system, some colleges require more than 2 credits – in the UNC system you can now replace the 2 credits of World Language with 2 additional English, Math, Social Studies or Science credits)</a:t>
            </a:r>
            <a:endParaRPr lang="en-US" sz="4500" dirty="0">
              <a:solidFill>
                <a:srgbClr val="002060"/>
              </a:solidFill>
            </a:endParaRPr>
          </a:p>
          <a:p>
            <a:endParaRPr lang="en-US" dirty="0">
              <a:solidFill>
                <a:srgbClr val="002060"/>
              </a:solidFill>
            </a:endParaRPr>
          </a:p>
          <a:p>
            <a:pPr marL="0" indent="0">
              <a:buNone/>
            </a:pPr>
            <a:endParaRPr lang="en-US" sz="2500" dirty="0">
              <a:solidFill>
                <a:srgbClr val="002060"/>
              </a:solidFill>
            </a:endParaRPr>
          </a:p>
          <a:p>
            <a:r>
              <a:rPr lang="en-US" sz="5000" dirty="0">
                <a:solidFill>
                  <a:srgbClr val="002060"/>
                </a:solidFill>
              </a:rPr>
              <a:t>Each Course is worth 1 credit</a:t>
            </a:r>
          </a:p>
        </p:txBody>
      </p:sp>
      <p:pic>
        <p:nvPicPr>
          <p:cNvPr id="7" name="Audio 6">
            <a:hlinkClick r:id="" action="ppaction://media"/>
            <a:extLst>
              <a:ext uri="{FF2B5EF4-FFF2-40B4-BE49-F238E27FC236}">
                <a16:creationId xmlns:a16="http://schemas.microsoft.com/office/drawing/2014/main" id="{7C46E8AB-7FE7-2CD5-47C9-E53580E9E7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55748398"/>
      </p:ext>
    </p:extLst>
  </p:cSld>
  <p:clrMapOvr>
    <a:masterClrMapping/>
  </p:clrMapOvr>
  <mc:AlternateContent xmlns:mc="http://schemas.openxmlformats.org/markup-compatibility/2006">
    <mc:Choice xmlns:p14="http://schemas.microsoft.com/office/powerpoint/2010/main" Requires="p14">
      <p:transition spd="slow" p14:dur="2000" advTm="72425"/>
    </mc:Choice>
    <mc:Fallback>
      <p:transition spd="slow" advTm="7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EEE669936DFA4B830B3BB0F0058613" ma:contentTypeVersion="14" ma:contentTypeDescription="Create a new document." ma:contentTypeScope="" ma:versionID="ab4152fe743f54868f764fc303fd9a0f">
  <xsd:schema xmlns:xsd="http://www.w3.org/2001/XMLSchema" xmlns:xs="http://www.w3.org/2001/XMLSchema" xmlns:p="http://schemas.microsoft.com/office/2006/metadata/properties" xmlns:ns3="1b99abd8-d28b-4bdc-bba5-dd13b9ffb938" xmlns:ns4="57f2479d-74a7-44fe-b8c7-ae30024f0d58" targetNamespace="http://schemas.microsoft.com/office/2006/metadata/properties" ma:root="true" ma:fieldsID="e7e5345f437c91f7f4f99fd4c52736c4" ns3:_="" ns4:_="">
    <xsd:import namespace="1b99abd8-d28b-4bdc-bba5-dd13b9ffb938"/>
    <xsd:import namespace="57f2479d-74a7-44fe-b8c7-ae30024f0d58"/>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DateTaken" minOccurs="0"/>
                <xsd:element ref="ns4:MediaServiceLocatio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3:SharedWithDetails" minOccurs="0"/>
                <xsd:element ref="ns3:SharingHintHash"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99abd8-d28b-4bdc-bba5-dd13b9ffb9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f2479d-74a7-44fe-b8c7-ae30024f0d5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D6D34C-814C-4057-8007-8C820594A1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99abd8-d28b-4bdc-bba5-dd13b9ffb938"/>
    <ds:schemaRef ds:uri="57f2479d-74a7-44fe-b8c7-ae30024f0d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E420ED-E746-4159-864F-EA1E35E7C43B}">
  <ds:schemaRefs>
    <ds:schemaRef ds:uri="http://schemas.microsoft.com/sharepoint/v3/contenttype/forms"/>
  </ds:schemaRefs>
</ds:datastoreItem>
</file>

<file path=customXml/itemProps3.xml><?xml version="1.0" encoding="utf-8"?>
<ds:datastoreItem xmlns:ds="http://schemas.openxmlformats.org/officeDocument/2006/customXml" ds:itemID="{E1306A51-1337-4107-BE58-F9D81D49481C}">
  <ds:schemaRefs>
    <ds:schemaRef ds:uri="http://www.w3.org/XML/1998/namespace"/>
    <ds:schemaRef ds:uri="57f2479d-74a7-44fe-b8c7-ae30024f0d58"/>
    <ds:schemaRef ds:uri="1b99abd8-d28b-4bdc-bba5-dd13b9ffb938"/>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9971</TotalTime>
  <Words>1880</Words>
  <Application>Microsoft Office PowerPoint</Application>
  <PresentationFormat>On-screen Show (4:3)</PresentationFormat>
  <Paragraphs>237</Paragraphs>
  <Slides>18</Slides>
  <Notes>2</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 Class of 2029  High School Registration &amp; Transition  </vt:lpstr>
      <vt:lpstr>Important Dates</vt:lpstr>
      <vt:lpstr> Course Registration Information </vt:lpstr>
      <vt:lpstr> How do I Register for Courses </vt:lpstr>
      <vt:lpstr>Choosing 9th grade courses </vt:lpstr>
      <vt:lpstr>Additional Courses Available</vt:lpstr>
      <vt:lpstr> 2025-2026 Grimsley CTE, Arts, Language Electives Available for 9th graders </vt:lpstr>
      <vt:lpstr>More Course Request Information</vt:lpstr>
      <vt:lpstr>Graduation Requirements</vt:lpstr>
      <vt:lpstr>Promotion/Graduation Notes</vt:lpstr>
      <vt:lpstr>How to Calculate GPA (Grade Point Average)</vt:lpstr>
      <vt:lpstr>Special Recognitions</vt:lpstr>
      <vt:lpstr>Sports Eligibility</vt:lpstr>
      <vt:lpstr>Driver’s Education</vt:lpstr>
      <vt:lpstr>Work Permit</vt:lpstr>
      <vt:lpstr>Important Grimsley Contacts</vt:lpstr>
      <vt:lpstr>Grimsley Counselors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of 2026 High School Transition</dc:title>
  <dc:creator>Ingram, Kelly A</dc:creator>
  <cp:lastModifiedBy>Ingram, Kelly A</cp:lastModifiedBy>
  <cp:revision>15</cp:revision>
  <dcterms:created xsi:type="dcterms:W3CDTF">2022-02-15T14:38:43Z</dcterms:created>
  <dcterms:modified xsi:type="dcterms:W3CDTF">2025-02-13T18:58:40Z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0x0101007BEEE669936DFA4B830B3BB0F0058613</vt:lpwstr>
  </property>
</Properties>
</file>