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7"/>
  </p:notesMasterIdLst>
  <p:sldIdLst>
    <p:sldId id="368" r:id="rId2"/>
    <p:sldId id="365" r:id="rId3"/>
    <p:sldId id="369" r:id="rId4"/>
    <p:sldId id="370" r:id="rId5"/>
    <p:sldId id="299" r:id="rId6"/>
    <p:sldId id="371" r:id="rId7"/>
    <p:sldId id="372" r:id="rId8"/>
    <p:sldId id="270" r:id="rId9"/>
    <p:sldId id="271" r:id="rId10"/>
    <p:sldId id="373" r:id="rId11"/>
    <p:sldId id="374" r:id="rId12"/>
    <p:sldId id="273" r:id="rId13"/>
    <p:sldId id="297" r:id="rId14"/>
    <p:sldId id="274" r:id="rId15"/>
    <p:sldId id="276" r:id="rId16"/>
    <p:sldId id="296" r:id="rId17"/>
    <p:sldId id="278" r:id="rId18"/>
    <p:sldId id="280" r:id="rId19"/>
    <p:sldId id="279" r:id="rId20"/>
    <p:sldId id="281" r:id="rId21"/>
    <p:sldId id="284" r:id="rId22"/>
    <p:sldId id="295" r:id="rId23"/>
    <p:sldId id="283" r:id="rId24"/>
    <p:sldId id="288" r:id="rId25"/>
    <p:sldId id="390" r:id="rId26"/>
    <p:sldId id="298" r:id="rId27"/>
    <p:sldId id="290" r:id="rId28"/>
    <p:sldId id="291" r:id="rId29"/>
    <p:sldId id="292" r:id="rId30"/>
    <p:sldId id="293" r:id="rId31"/>
    <p:sldId id="294" r:id="rId32"/>
    <p:sldId id="346" r:id="rId33"/>
    <p:sldId id="352" r:id="rId34"/>
    <p:sldId id="348" r:id="rId35"/>
    <p:sldId id="350" r:id="rId36"/>
    <p:sldId id="265" r:id="rId37"/>
    <p:sldId id="266" r:id="rId38"/>
    <p:sldId id="258" r:id="rId39"/>
    <p:sldId id="263" r:id="rId40"/>
    <p:sldId id="264" r:id="rId41"/>
    <p:sldId id="256" r:id="rId42"/>
    <p:sldId id="260" r:id="rId43"/>
    <p:sldId id="261" r:id="rId44"/>
    <p:sldId id="345" r:id="rId45"/>
    <p:sldId id="262" r:id="rId46"/>
    <p:sldId id="267" r:id="rId47"/>
    <p:sldId id="268" r:id="rId48"/>
    <p:sldId id="379" r:id="rId49"/>
    <p:sldId id="287" r:id="rId50"/>
    <p:sldId id="304" r:id="rId51"/>
    <p:sldId id="308" r:id="rId52"/>
    <p:sldId id="307" r:id="rId53"/>
    <p:sldId id="309" r:id="rId54"/>
    <p:sldId id="303" r:id="rId55"/>
    <p:sldId id="286" r:id="rId56"/>
    <p:sldId id="310" r:id="rId57"/>
    <p:sldId id="311" r:id="rId58"/>
    <p:sldId id="300" r:id="rId59"/>
    <p:sldId id="301" r:id="rId60"/>
    <p:sldId id="302" r:id="rId61"/>
    <p:sldId id="305" r:id="rId62"/>
    <p:sldId id="351" r:id="rId63"/>
    <p:sldId id="395" r:id="rId64"/>
    <p:sldId id="353" r:id="rId65"/>
    <p:sldId id="397" r:id="rId66"/>
    <p:sldId id="404" r:id="rId67"/>
    <p:sldId id="403" r:id="rId68"/>
    <p:sldId id="399" r:id="rId69"/>
    <p:sldId id="406" r:id="rId70"/>
    <p:sldId id="398" r:id="rId71"/>
    <p:sldId id="400" r:id="rId72"/>
    <p:sldId id="401" r:id="rId73"/>
    <p:sldId id="402" r:id="rId74"/>
    <p:sldId id="312" r:id="rId75"/>
    <p:sldId id="407" r:id="rId76"/>
    <p:sldId id="354" r:id="rId77"/>
    <p:sldId id="257" r:id="rId78"/>
    <p:sldId id="355" r:id="rId79"/>
    <p:sldId id="356" r:id="rId80"/>
    <p:sldId id="357" r:id="rId81"/>
    <p:sldId id="358" r:id="rId82"/>
    <p:sldId id="366" r:id="rId83"/>
    <p:sldId id="359" r:id="rId84"/>
    <p:sldId id="360" r:id="rId85"/>
    <p:sldId id="361" r:id="rId86"/>
    <p:sldId id="362" r:id="rId87"/>
    <p:sldId id="269" r:id="rId88"/>
    <p:sldId id="363" r:id="rId89"/>
    <p:sldId id="364" r:id="rId90"/>
    <p:sldId id="396" r:id="rId91"/>
    <p:sldId id="380" r:id="rId92"/>
    <p:sldId id="409" r:id="rId93"/>
    <p:sldId id="391" r:id="rId94"/>
    <p:sldId id="381" r:id="rId95"/>
    <p:sldId id="382" r:id="rId96"/>
    <p:sldId id="383" r:id="rId97"/>
    <p:sldId id="384" r:id="rId98"/>
    <p:sldId id="385" r:id="rId99"/>
    <p:sldId id="386" r:id="rId100"/>
    <p:sldId id="387" r:id="rId101"/>
    <p:sldId id="388" r:id="rId102"/>
    <p:sldId id="272" r:id="rId103"/>
    <p:sldId id="394" r:id="rId104"/>
    <p:sldId id="376" r:id="rId105"/>
    <p:sldId id="282" r:id="rId106"/>
    <p:sldId id="389" r:id="rId107"/>
    <p:sldId id="377" r:id="rId108"/>
    <p:sldId id="378" r:id="rId109"/>
    <p:sldId id="275" r:id="rId110"/>
    <p:sldId id="393" r:id="rId111"/>
    <p:sldId id="313" r:id="rId112"/>
    <p:sldId id="316" r:id="rId113"/>
    <p:sldId id="317" r:id="rId114"/>
    <p:sldId id="318" r:id="rId115"/>
    <p:sldId id="319" r:id="rId116"/>
    <p:sldId id="320" r:id="rId117"/>
    <p:sldId id="321" r:id="rId118"/>
    <p:sldId id="322" r:id="rId119"/>
    <p:sldId id="344" r:id="rId120"/>
    <p:sldId id="324" r:id="rId121"/>
    <p:sldId id="325" r:id="rId122"/>
    <p:sldId id="326" r:id="rId123"/>
    <p:sldId id="327" r:id="rId124"/>
    <p:sldId id="328" r:id="rId125"/>
    <p:sldId id="329" r:id="rId126"/>
    <p:sldId id="330" r:id="rId127"/>
    <p:sldId id="331" r:id="rId128"/>
    <p:sldId id="332" r:id="rId129"/>
    <p:sldId id="333" r:id="rId130"/>
    <p:sldId id="334" r:id="rId131"/>
    <p:sldId id="339" r:id="rId132"/>
    <p:sldId id="340" r:id="rId133"/>
    <p:sldId id="341" r:id="rId134"/>
    <p:sldId id="342" r:id="rId135"/>
    <p:sldId id="343" r:id="rId1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9" autoAdjust="0"/>
    <p:restoredTop sz="94660"/>
  </p:normalViewPr>
  <p:slideViewPr>
    <p:cSldViewPr snapToGrid="0">
      <p:cViewPr varScale="1">
        <p:scale>
          <a:sx n="114" d="100"/>
          <a:sy n="114" d="100"/>
        </p:scale>
        <p:origin x="4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9C7B0-DA58-4EBA-BCE8-FAE8F565C4F9}"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A9EAF-D358-40A1-862D-C4EA20F5EFFD}" type="slidenum">
              <a:rPr lang="en-US" smtClean="0"/>
              <a:t>‹#›</a:t>
            </a:fld>
            <a:endParaRPr lang="en-US"/>
          </a:p>
        </p:txBody>
      </p:sp>
    </p:spTree>
    <p:extLst>
      <p:ext uri="{BB962C8B-B14F-4D97-AF65-F5344CB8AC3E}">
        <p14:creationId xmlns:p14="http://schemas.microsoft.com/office/powerpoint/2010/main" val="152459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dirty="0"/>
              <a:t>3 steps to help create a inclusive and connected classroom,  school and/or community.  The steps are easy, simply, when you …</a:t>
            </a:r>
          </a:p>
          <a:p>
            <a:endParaRPr lang="en-US" dirty="0"/>
          </a:p>
        </p:txBody>
      </p:sp>
      <p:sp>
        <p:nvSpPr>
          <p:cNvPr id="4" name="Slide Number Placeholder 3"/>
          <p:cNvSpPr>
            <a:spLocks noGrp="1"/>
          </p:cNvSpPr>
          <p:nvPr>
            <p:ph type="sldNum" sz="quarter" idx="10"/>
          </p:nvPr>
        </p:nvSpPr>
        <p:spPr/>
        <p:txBody>
          <a:bodyPr/>
          <a:lstStyle/>
          <a:p>
            <a:fld id="{5004D19E-77D0-C74E-B35A-6D71FEBA9667}" type="slidenum">
              <a:rPr lang="en-US" smtClean="0"/>
              <a:t>69</a:t>
            </a:fld>
            <a:endParaRPr lang="en-US" dirty="0"/>
          </a:p>
        </p:txBody>
      </p:sp>
    </p:spTree>
    <p:extLst>
      <p:ext uri="{BB962C8B-B14F-4D97-AF65-F5344CB8AC3E}">
        <p14:creationId xmlns:p14="http://schemas.microsoft.com/office/powerpoint/2010/main" val="46855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4228E7B-B72F-45DF-A507-9CDA765305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F9ADA27-1D87-453B-A002-E6D0AA7352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CC3F4508-91E6-403B-83EC-89A904BC66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7569A3E-3385-4E79-A91C-FF37F4A344C1}" type="slidenum">
              <a:rPr lang="en-US" altLang="en-US" smtClean="0"/>
              <a:pPr/>
              <a:t>97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9/7/2018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9/7/2018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9/7/2018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areerspots.com/newPlayer/default.aspx?key=Yhkx2CUOW0LrFTsladXLCA2&amp;pref=&amp;src=" TargetMode="Externa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youtu.be/Eth_6LZyfis"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ragsdale.gcsnc.com/pages/Ragsdale_High" TargetMode="External"/><Relationship Id="rId2" Type="http://schemas.openxmlformats.org/officeDocument/2006/relationships/hyperlink" Target="http://www.google.com/"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gcsnc.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ragsdale.gcsnc.com/files/_TPHvC_/57a0ea798390bfb83745a49013852ec4/Dress_Code_2016-2017.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RwlhUcSGqg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m5yCOSHeYn4"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LVLoc6FrLi0"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hyperlink" Target="https://collegereadiness.collegeboard.org/about/benefits/student-search-service" TargetMode="External"/><Relationship Id="rId2" Type="http://schemas.openxmlformats.org/officeDocument/2006/relationships/hyperlink" Target="https://account.collegeboard.org/login/login?idp=ECL&amp;appId=115&amp;DURL=https://nsat.collegeboard.org/satweb/login.jsp" TargetMode="External"/><Relationship Id="rId1" Type="http://schemas.openxmlformats.org/officeDocument/2006/relationships/slideLayout" Target="../slideLayouts/slideLayout7.xml"/><Relationship Id="rId5" Type="http://schemas.openxmlformats.org/officeDocument/2006/relationships/hyperlink" Target="https://collegereadiness.collegeboard.org/sat/register/policies-requirements/photo" TargetMode="External"/><Relationship Id="rId4" Type="http://schemas.openxmlformats.org/officeDocument/2006/relationships/hyperlink" Target="https://collegereadiness.collegeboard.org/sat/register/college-essay-policie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b-GHyA6Ebec"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yXPwtO72CR0"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4z7gDsSKUmU"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outu.be/9Jcl-5wlzn4"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oleObject" Target="../embeddings/oleObject2.bin"/><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youtu.be/pWmxgYwcrLE"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3BF58-768E-45A4-9355-F5EAABDC8F38}"/>
              </a:ext>
            </a:extLst>
          </p:cNvPr>
          <p:cNvSpPr/>
          <p:nvPr/>
        </p:nvSpPr>
        <p:spPr>
          <a:xfrm>
            <a:off x="1404659" y="2967335"/>
            <a:ext cx="938269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Day 1: </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Monday</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August 27</a:t>
            </a:r>
            <a:r>
              <a:rPr lang="en-US" sz="54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6607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02" y="667313"/>
            <a:ext cx="10571998" cy="970450"/>
          </a:xfrm>
        </p:spPr>
        <p:txBody>
          <a:bodyPr/>
          <a:lstStyle/>
          <a:p>
            <a:r>
              <a:rPr lang="en-US" sz="8800" dirty="0"/>
              <a:t>GCS HANDBOOK</a:t>
            </a:r>
          </a:p>
        </p:txBody>
      </p:sp>
      <p:sp>
        <p:nvSpPr>
          <p:cNvPr id="3" name="Content Placeholder 2"/>
          <p:cNvSpPr>
            <a:spLocks noGrp="1"/>
          </p:cNvSpPr>
          <p:nvPr>
            <p:ph idx="1"/>
          </p:nvPr>
        </p:nvSpPr>
        <p:spPr>
          <a:xfrm>
            <a:off x="495300" y="2237512"/>
            <a:ext cx="10886698" cy="4454013"/>
          </a:xfrm>
        </p:spPr>
        <p:txBody>
          <a:bodyPr>
            <a:normAutofit fontScale="92500" lnSpcReduction="10000"/>
          </a:bodyPr>
          <a:lstStyle/>
          <a:p>
            <a:r>
              <a:rPr lang="en-US" sz="2800" b="1" dirty="0"/>
              <a:t>Today you will be receiving copies of both the GCS and Ragsdale Student Handbooks</a:t>
            </a:r>
          </a:p>
          <a:p>
            <a:r>
              <a:rPr lang="en-US" sz="2800" dirty="0"/>
              <a:t>The GCS Handbook is under the copy of your schedule</a:t>
            </a:r>
          </a:p>
          <a:p>
            <a:r>
              <a:rPr lang="en-US" sz="2800" b="1" dirty="0"/>
              <a:t>I am passing out a sheet for you to sign confirming you received BOTH the RHS Handbook AND the GCS Handbook</a:t>
            </a:r>
          </a:p>
          <a:p>
            <a:r>
              <a:rPr lang="en-US" sz="2800" dirty="0"/>
              <a:t>Today in Homeroom and in your classes you will frequently hear teachers referencing both documents. </a:t>
            </a:r>
            <a:r>
              <a:rPr lang="en-US" sz="2800" b="1" dirty="0">
                <a:solidFill>
                  <a:schemeClr val="accent2"/>
                </a:solidFill>
              </a:rPr>
              <a:t>You are accountable for the information within.</a:t>
            </a:r>
          </a:p>
          <a:p>
            <a:r>
              <a:rPr lang="en-US" sz="2800" dirty="0"/>
              <a:t>You should review the material in both the GCS handbook and RHS handbook with a parent tonight.</a:t>
            </a:r>
          </a:p>
          <a:p>
            <a:endParaRPr lang="en-US" dirty="0"/>
          </a:p>
        </p:txBody>
      </p:sp>
      <p:pic>
        <p:nvPicPr>
          <p:cNvPr id="1026" name="Picture 2" descr="http://www1.gcsnc.com/images/logo/Logo-without-T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493" y="76200"/>
            <a:ext cx="2031613" cy="1760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508594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FED1400-A369-4B0A-8715-4AAFF737F3F5}"/>
              </a:ext>
            </a:extLst>
          </p:cNvPr>
          <p:cNvSpPr>
            <a:spLocks noGrp="1"/>
          </p:cNvSpPr>
          <p:nvPr>
            <p:ph type="title"/>
          </p:nvPr>
        </p:nvSpPr>
        <p:spPr>
          <a:xfrm>
            <a:off x="533400" y="781050"/>
            <a:ext cx="8153400" cy="990600"/>
          </a:xfrm>
        </p:spPr>
        <p:txBody>
          <a:bodyPr/>
          <a:lstStyle/>
          <a:p>
            <a:pPr eaLnBrk="1" hangingPunct="1"/>
            <a:r>
              <a:rPr lang="en-US" altLang="en-US" sz="8800" b="1" dirty="0"/>
              <a:t>Education</a:t>
            </a:r>
            <a:r>
              <a:rPr lang="en-US" altLang="en-US" sz="8800" dirty="0"/>
              <a:t> </a:t>
            </a:r>
          </a:p>
        </p:txBody>
      </p:sp>
      <p:sp>
        <p:nvSpPr>
          <p:cNvPr id="19459" name="Rectangle 3">
            <a:extLst>
              <a:ext uri="{FF2B5EF4-FFF2-40B4-BE49-F238E27FC236}">
                <a16:creationId xmlns:a16="http://schemas.microsoft.com/office/drawing/2014/main" id="{AA1DA747-71CC-4395-AAF6-C6918DEF6716}"/>
              </a:ext>
            </a:extLst>
          </p:cNvPr>
          <p:cNvSpPr>
            <a:spLocks noGrp="1"/>
          </p:cNvSpPr>
          <p:nvPr>
            <p:ph sz="quarter" idx="1"/>
          </p:nvPr>
        </p:nvSpPr>
        <p:spPr>
          <a:xfrm>
            <a:off x="533400" y="1962150"/>
            <a:ext cx="9906001" cy="5029200"/>
          </a:xfrm>
        </p:spPr>
        <p:txBody>
          <a:bodyPr>
            <a:normAutofit/>
          </a:bodyPr>
          <a:lstStyle/>
          <a:p>
            <a:pPr eaLnBrk="1" hangingPunct="1">
              <a:lnSpc>
                <a:spcPct val="80000"/>
              </a:lnSpc>
              <a:buFont typeface="Wingdings" panose="05000000000000000000" pitchFamily="2" charset="2"/>
              <a:buChar char="q"/>
            </a:pPr>
            <a:r>
              <a:rPr lang="en-US" altLang="en-US" sz="2400" b="1" dirty="0">
                <a:solidFill>
                  <a:schemeClr val="accent1"/>
                </a:solidFill>
              </a:rPr>
              <a:t>Date or expected date of graduation </a:t>
            </a:r>
          </a:p>
          <a:p>
            <a:pPr lvl="1" eaLnBrk="1" hangingPunct="1">
              <a:lnSpc>
                <a:spcPct val="80000"/>
              </a:lnSpc>
              <a:buFont typeface="Wingdings" panose="05000000000000000000" pitchFamily="2" charset="2"/>
              <a:buChar char="q"/>
            </a:pPr>
            <a:r>
              <a:rPr lang="en-US" altLang="en-US" sz="2000" dirty="0"/>
              <a:t>Graduation Date: May 2014</a:t>
            </a:r>
          </a:p>
          <a:p>
            <a:pPr lvl="1" eaLnBrk="1" hangingPunct="1">
              <a:lnSpc>
                <a:spcPct val="80000"/>
              </a:lnSpc>
              <a:buFont typeface="Wingdings" panose="05000000000000000000" pitchFamily="2" charset="2"/>
              <a:buChar char="q"/>
            </a:pPr>
            <a:r>
              <a:rPr lang="en-US" altLang="en-US" sz="2000" dirty="0"/>
              <a:t>Expected Graduation Date: May 2015 </a:t>
            </a:r>
          </a:p>
          <a:p>
            <a:pPr eaLnBrk="1" hangingPunct="1">
              <a:lnSpc>
                <a:spcPct val="140000"/>
              </a:lnSpc>
              <a:buFont typeface="Wingdings" panose="05000000000000000000" pitchFamily="2" charset="2"/>
              <a:buChar char="q"/>
            </a:pPr>
            <a:r>
              <a:rPr lang="en-US" altLang="en-US" sz="2400" b="1" dirty="0">
                <a:solidFill>
                  <a:schemeClr val="accent1"/>
                </a:solidFill>
              </a:rPr>
              <a:t>GPA </a:t>
            </a:r>
          </a:p>
          <a:p>
            <a:pPr lvl="1" eaLnBrk="1" hangingPunct="1">
              <a:lnSpc>
                <a:spcPct val="80000"/>
              </a:lnSpc>
              <a:buFont typeface="Wingdings" panose="05000000000000000000" pitchFamily="2" charset="2"/>
              <a:buChar char="q"/>
            </a:pPr>
            <a:r>
              <a:rPr lang="en-US" altLang="en-US" sz="2000" dirty="0"/>
              <a:t>Major or overall at least 3.0 </a:t>
            </a:r>
          </a:p>
          <a:p>
            <a:pPr lvl="1" eaLnBrk="1" hangingPunct="1">
              <a:lnSpc>
                <a:spcPct val="80000"/>
              </a:lnSpc>
              <a:buFont typeface="Wingdings" panose="05000000000000000000" pitchFamily="2" charset="2"/>
              <a:buChar char="q"/>
            </a:pPr>
            <a:r>
              <a:rPr lang="en-US" altLang="en-US" sz="2000" dirty="0"/>
              <a:t>Round down to the nearest tenth </a:t>
            </a:r>
          </a:p>
          <a:p>
            <a:pPr lvl="2" eaLnBrk="1" hangingPunct="1">
              <a:lnSpc>
                <a:spcPct val="80000"/>
              </a:lnSpc>
              <a:buFont typeface="Wingdings" panose="05000000000000000000" pitchFamily="2" charset="2"/>
              <a:buChar char="q"/>
            </a:pPr>
            <a:r>
              <a:rPr lang="en-US" altLang="en-US" sz="1800" dirty="0"/>
              <a:t>3.0 not 3.062 </a:t>
            </a:r>
          </a:p>
          <a:p>
            <a:pPr lvl="2" eaLnBrk="1" hangingPunct="1">
              <a:lnSpc>
                <a:spcPct val="80000"/>
              </a:lnSpc>
              <a:buFont typeface="Wingdings" panose="05000000000000000000" pitchFamily="2" charset="2"/>
              <a:buChar char="q"/>
            </a:pPr>
            <a:r>
              <a:rPr lang="en-US" altLang="en-US" sz="2800" dirty="0"/>
              <a:t>GPA: 4.0, Summa Cum Laude </a:t>
            </a:r>
            <a:endParaRPr lang="en-US" altLang="en-US" sz="3200" dirty="0"/>
          </a:p>
          <a:p>
            <a:pPr eaLnBrk="1" hangingPunct="1">
              <a:lnSpc>
                <a:spcPct val="140000"/>
              </a:lnSpc>
              <a:buFont typeface="Wingdings" panose="05000000000000000000" pitchFamily="2" charset="2"/>
              <a:buChar char="q"/>
            </a:pPr>
            <a:r>
              <a:rPr lang="en-US" altLang="en-US" sz="2400" b="1" dirty="0">
                <a:solidFill>
                  <a:schemeClr val="accent1"/>
                </a:solidFill>
              </a:rPr>
              <a:t>High School Information </a:t>
            </a:r>
          </a:p>
          <a:p>
            <a:pPr lvl="1" eaLnBrk="1" hangingPunct="1">
              <a:lnSpc>
                <a:spcPct val="140000"/>
              </a:lnSpc>
              <a:buFont typeface="Wingdings" panose="05000000000000000000" pitchFamily="2" charset="2"/>
              <a:buChar char="q"/>
            </a:pPr>
            <a:r>
              <a:rPr lang="en-US" altLang="en-US" sz="2000" b="1" dirty="0"/>
              <a:t>Clubs, Accomplishments, Awards, etc.,.</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B03976E-E6D5-4AC6-9E11-107333EF5972}"/>
              </a:ext>
            </a:extLst>
          </p:cNvPr>
          <p:cNvSpPr>
            <a:spLocks noGrp="1"/>
          </p:cNvSpPr>
          <p:nvPr>
            <p:ph type="title"/>
          </p:nvPr>
        </p:nvSpPr>
        <p:spPr>
          <a:xfrm>
            <a:off x="766763" y="609600"/>
            <a:ext cx="8153400" cy="990600"/>
          </a:xfrm>
        </p:spPr>
        <p:txBody>
          <a:bodyPr/>
          <a:lstStyle/>
          <a:p>
            <a:pPr eaLnBrk="1" hangingPunct="1"/>
            <a:r>
              <a:rPr lang="en-US" altLang="en-US" sz="8800" b="1" dirty="0"/>
              <a:t>Experience</a:t>
            </a:r>
          </a:p>
        </p:txBody>
      </p:sp>
      <p:sp>
        <p:nvSpPr>
          <p:cNvPr id="45059" name="Rectangle 3">
            <a:extLst>
              <a:ext uri="{FF2B5EF4-FFF2-40B4-BE49-F238E27FC236}">
                <a16:creationId xmlns:a16="http://schemas.microsoft.com/office/drawing/2014/main" id="{2D858106-B69D-41C5-BA14-32941363120E}"/>
              </a:ext>
            </a:extLst>
          </p:cNvPr>
          <p:cNvSpPr>
            <a:spLocks noGrp="1" noChangeArrowheads="1"/>
          </p:cNvSpPr>
          <p:nvPr>
            <p:ph sz="quarter" idx="1"/>
          </p:nvPr>
        </p:nvSpPr>
        <p:spPr>
          <a:xfrm>
            <a:off x="766763" y="2457450"/>
            <a:ext cx="11715750" cy="5029200"/>
          </a:xfrm>
        </p:spPr>
        <p:txBody>
          <a:bodyPr>
            <a:normAutofit/>
          </a:bodyPr>
          <a:lstStyle/>
          <a:p>
            <a:pPr>
              <a:lnSpc>
                <a:spcPct val="90000"/>
              </a:lnSpc>
              <a:spcAft>
                <a:spcPts val="400"/>
              </a:spcAft>
              <a:buFont typeface="Wingdings" panose="05000000000000000000" pitchFamily="2" charset="2"/>
              <a:buChar char="q"/>
              <a:defRPr/>
            </a:pPr>
            <a:r>
              <a:rPr lang="en-US" sz="2800" b="1" dirty="0">
                <a:solidFill>
                  <a:schemeClr val="accent1"/>
                </a:solidFill>
              </a:rPr>
              <a:t>Use the term "experience" </a:t>
            </a:r>
          </a:p>
          <a:p>
            <a:pPr lvl="1" eaLnBrk="1" hangingPunct="1">
              <a:lnSpc>
                <a:spcPct val="90000"/>
              </a:lnSpc>
              <a:buFont typeface="Wingdings" pitchFamily="2" charset="2"/>
              <a:buChar char="q"/>
              <a:defRPr/>
            </a:pPr>
            <a:r>
              <a:rPr lang="en-US" b="1" dirty="0"/>
              <a:t>What is considered experience? </a:t>
            </a:r>
            <a:endParaRPr lang="en-US" dirty="0"/>
          </a:p>
          <a:p>
            <a:pPr lvl="2">
              <a:lnSpc>
                <a:spcPct val="90000"/>
              </a:lnSpc>
              <a:spcAft>
                <a:spcPts val="200"/>
              </a:spcAft>
              <a:buFont typeface="Wingdings" panose="05000000000000000000" pitchFamily="2" charset="2"/>
              <a:buChar char="q"/>
              <a:defRPr/>
            </a:pPr>
            <a:r>
              <a:rPr lang="en-US" sz="2400" dirty="0"/>
              <a:t>Full and part-time jobs</a:t>
            </a:r>
          </a:p>
          <a:p>
            <a:pPr lvl="2">
              <a:lnSpc>
                <a:spcPct val="90000"/>
              </a:lnSpc>
              <a:spcAft>
                <a:spcPts val="200"/>
              </a:spcAft>
              <a:buFont typeface="Wingdings" panose="05000000000000000000" pitchFamily="2" charset="2"/>
              <a:buChar char="q"/>
              <a:defRPr/>
            </a:pPr>
            <a:r>
              <a:rPr lang="en-US" sz="2400" dirty="0"/>
              <a:t>Self-employment</a:t>
            </a:r>
          </a:p>
          <a:p>
            <a:pPr lvl="2">
              <a:lnSpc>
                <a:spcPct val="90000"/>
              </a:lnSpc>
              <a:spcAft>
                <a:spcPts val="200"/>
              </a:spcAft>
              <a:buFont typeface="Wingdings" panose="05000000000000000000" pitchFamily="2" charset="2"/>
              <a:buChar char="q"/>
              <a:defRPr/>
            </a:pPr>
            <a:r>
              <a:rPr lang="en-US" sz="2400" dirty="0"/>
              <a:t>Volunteer work </a:t>
            </a:r>
          </a:p>
          <a:p>
            <a:pPr lvl="2">
              <a:lnSpc>
                <a:spcPct val="90000"/>
              </a:lnSpc>
              <a:spcAft>
                <a:spcPts val="200"/>
              </a:spcAft>
              <a:buFont typeface="Wingdings" panose="05000000000000000000" pitchFamily="2" charset="2"/>
              <a:buChar char="q"/>
              <a:defRPr/>
            </a:pPr>
            <a:r>
              <a:rPr lang="en-US" sz="2400" dirty="0"/>
              <a:t>Practicum</a:t>
            </a:r>
            <a:r>
              <a:rPr lang="en-US" sz="2400" dirty="0">
                <a:effectLst>
                  <a:outerShdw blurRad="38100" dist="38100" dir="2700000" algn="tl">
                    <a:srgbClr val="C0C0C0"/>
                  </a:outerShdw>
                </a:effectLst>
              </a:rPr>
              <a:t>, field, and cooperative education</a:t>
            </a:r>
          </a:p>
          <a:p>
            <a:pPr lvl="1" eaLnBrk="1" hangingPunct="1">
              <a:lnSpc>
                <a:spcPct val="90000"/>
              </a:lnSpc>
              <a:buFont typeface="Wingdings" pitchFamily="2" charset="2"/>
              <a:buChar char="q"/>
              <a:defRPr/>
            </a:pPr>
            <a:r>
              <a:rPr lang="en-US" sz="2800" b="1" dirty="0">
                <a:solidFill>
                  <a:schemeClr val="accent1"/>
                </a:solidFill>
              </a:rPr>
              <a:t>Information to include </a:t>
            </a:r>
            <a:r>
              <a:rPr lang="en-US" sz="2400" dirty="0">
                <a:solidFill>
                  <a:schemeClr val="accent1"/>
                </a:solidFill>
              </a:rPr>
              <a:t> </a:t>
            </a:r>
          </a:p>
          <a:p>
            <a:pPr lvl="2" eaLnBrk="1" hangingPunct="1">
              <a:lnSpc>
                <a:spcPct val="90000"/>
              </a:lnSpc>
              <a:buFont typeface="Wingdings" panose="05000000000000000000" pitchFamily="2" charset="2"/>
              <a:buChar char="q"/>
              <a:defRPr/>
            </a:pPr>
            <a:r>
              <a:rPr lang="en-US" sz="2000" dirty="0"/>
              <a:t>Job Title</a:t>
            </a:r>
          </a:p>
          <a:p>
            <a:pPr lvl="2" eaLnBrk="1" hangingPunct="1">
              <a:lnSpc>
                <a:spcPct val="90000"/>
              </a:lnSpc>
              <a:buFont typeface="Wingdings" panose="05000000000000000000" pitchFamily="2" charset="2"/>
              <a:buChar char="q"/>
              <a:defRPr/>
            </a:pPr>
            <a:r>
              <a:rPr lang="en-US" sz="2000" dirty="0"/>
              <a:t>Dates of employment </a:t>
            </a:r>
          </a:p>
          <a:p>
            <a:pPr lvl="2" eaLnBrk="1" hangingPunct="1">
              <a:lnSpc>
                <a:spcPct val="90000"/>
              </a:lnSpc>
              <a:buFont typeface="Wingdings" panose="05000000000000000000" pitchFamily="2" charset="2"/>
              <a:buChar char="q"/>
              <a:defRPr/>
            </a:pPr>
            <a:r>
              <a:rPr lang="en-US" sz="2000" dirty="0"/>
              <a:t>Company name</a:t>
            </a:r>
          </a:p>
          <a:p>
            <a:pPr lvl="2" eaLnBrk="1" hangingPunct="1">
              <a:lnSpc>
                <a:spcPct val="90000"/>
              </a:lnSpc>
              <a:buFont typeface="Wingdings" panose="05000000000000000000" pitchFamily="2" charset="2"/>
              <a:buChar char="q"/>
              <a:defRPr/>
            </a:pPr>
            <a:r>
              <a:rPr lang="en-US" sz="2000" dirty="0"/>
              <a:t>City &amp; State </a:t>
            </a:r>
          </a:p>
          <a:p>
            <a:pPr lvl="1">
              <a:lnSpc>
                <a:spcPct val="90000"/>
              </a:lnSpc>
              <a:spcAft>
                <a:spcPts val="200"/>
              </a:spcAft>
              <a:buNone/>
              <a:defRPr/>
            </a:pPr>
            <a:endParaRPr lang="en-US" sz="2900" dirty="0">
              <a:effectLst>
                <a:outerShdw blurRad="38100" dist="38100" dir="2700000" algn="tl">
                  <a:srgbClr val="C0C0C0"/>
                </a:outerShdw>
              </a:effectLst>
            </a:endParaRPr>
          </a:p>
          <a:p>
            <a:pPr eaLnBrk="1" hangingPunct="1">
              <a:lnSpc>
                <a:spcPct val="90000"/>
              </a:lnSpc>
              <a:buFont typeface="Wingdings" panose="05000000000000000000" pitchFamily="2" charset="2"/>
              <a:buChar char="q"/>
              <a:defRPr/>
            </a:pPr>
            <a:endParaRPr lang="en-US" sz="2700" dirty="0">
              <a:effectLst>
                <a:outerShdw blurRad="38100" dist="38100" dir="2700000" algn="tl">
                  <a:srgbClr val="C0C0C0"/>
                </a:outerShdw>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2F31DAF-26B6-4FEA-972F-D4922A2CEC1F}"/>
              </a:ext>
            </a:extLst>
          </p:cNvPr>
          <p:cNvSpPr>
            <a:spLocks noGrp="1"/>
          </p:cNvSpPr>
          <p:nvPr>
            <p:ph type="title"/>
          </p:nvPr>
        </p:nvSpPr>
        <p:spPr>
          <a:xfrm>
            <a:off x="2138363" y="228600"/>
            <a:ext cx="8153400" cy="990600"/>
          </a:xfrm>
        </p:spPr>
        <p:txBody>
          <a:bodyPr/>
          <a:lstStyle/>
          <a:p>
            <a:pPr eaLnBrk="1" hangingPunct="1"/>
            <a:r>
              <a:rPr lang="en-US" altLang="en-US" b="1"/>
              <a:t>Listing</a:t>
            </a:r>
            <a:r>
              <a:rPr lang="en-US" altLang="en-US"/>
              <a:t> </a:t>
            </a:r>
            <a:r>
              <a:rPr lang="en-US" altLang="en-US" b="1"/>
              <a:t>Responsibilities</a:t>
            </a:r>
            <a:r>
              <a:rPr lang="en-US" altLang="en-US"/>
              <a:t> </a:t>
            </a:r>
          </a:p>
        </p:txBody>
      </p:sp>
      <p:sp>
        <p:nvSpPr>
          <p:cNvPr id="21507" name="Rectangle 3">
            <a:extLst>
              <a:ext uri="{FF2B5EF4-FFF2-40B4-BE49-F238E27FC236}">
                <a16:creationId xmlns:a16="http://schemas.microsoft.com/office/drawing/2014/main" id="{143A6C62-E306-49F3-B25D-8C0D5459043C}"/>
              </a:ext>
            </a:extLst>
          </p:cNvPr>
          <p:cNvSpPr>
            <a:spLocks noGrp="1"/>
          </p:cNvSpPr>
          <p:nvPr>
            <p:ph sz="quarter" idx="1"/>
          </p:nvPr>
        </p:nvSpPr>
        <p:spPr>
          <a:xfrm>
            <a:off x="400050" y="2419350"/>
            <a:ext cx="10763250" cy="5029200"/>
          </a:xfrm>
        </p:spPr>
        <p:txBody>
          <a:bodyPr/>
          <a:lstStyle/>
          <a:p>
            <a:pPr>
              <a:spcAft>
                <a:spcPts val="400"/>
              </a:spcAft>
              <a:buFont typeface="Wingdings" panose="05000000000000000000" pitchFamily="2" charset="2"/>
              <a:buChar char="q"/>
            </a:pPr>
            <a:r>
              <a:rPr lang="en-US" altLang="en-US" sz="3000" dirty="0"/>
              <a:t>Use bullet points </a:t>
            </a:r>
          </a:p>
          <a:p>
            <a:pPr eaLnBrk="1" hangingPunct="1">
              <a:buFont typeface="Wingdings" panose="05000000000000000000" pitchFamily="2" charset="2"/>
              <a:buChar char="q"/>
            </a:pPr>
            <a:r>
              <a:rPr lang="en-US" altLang="en-US" sz="3000" dirty="0"/>
              <a:t>Start of each line with an action verb </a:t>
            </a:r>
          </a:p>
          <a:p>
            <a:pPr lvl="1" eaLnBrk="1" hangingPunct="1">
              <a:buFont typeface="Wingdings" panose="05000000000000000000" pitchFamily="2" charset="2"/>
              <a:buChar char="q"/>
            </a:pPr>
            <a:r>
              <a:rPr lang="en-US" altLang="en-US" sz="2800" dirty="0"/>
              <a:t>Present tense if currently employed </a:t>
            </a:r>
          </a:p>
          <a:p>
            <a:pPr lvl="1" eaLnBrk="1" hangingPunct="1">
              <a:buFont typeface="Wingdings" panose="05000000000000000000" pitchFamily="2" charset="2"/>
              <a:buChar char="q"/>
            </a:pPr>
            <a:r>
              <a:rPr lang="en-US" altLang="en-US" sz="2800" dirty="0"/>
              <a:t>Past tense if no longer employed </a:t>
            </a:r>
          </a:p>
          <a:p>
            <a:pPr lvl="1">
              <a:spcAft>
                <a:spcPts val="400"/>
              </a:spcAft>
              <a:buFont typeface="Wingdings" panose="05000000000000000000" pitchFamily="2" charset="2"/>
              <a:buChar char="q"/>
            </a:pPr>
            <a:r>
              <a:rPr lang="en-US" altLang="en-US" sz="2800" dirty="0"/>
              <a:t>Vary your choice of verbs </a:t>
            </a:r>
          </a:p>
          <a:p>
            <a:pPr>
              <a:spcAft>
                <a:spcPts val="400"/>
              </a:spcAft>
              <a:buFont typeface="Wingdings" panose="05000000000000000000" pitchFamily="2" charset="2"/>
              <a:buChar char="q"/>
            </a:pPr>
            <a:r>
              <a:rPr lang="en-US" altLang="en-US" sz="3000" dirty="0"/>
              <a:t>Tailor skills and experiences to the position for which you are applying</a:t>
            </a:r>
          </a:p>
          <a:p>
            <a:pPr>
              <a:spcAft>
                <a:spcPts val="400"/>
              </a:spcAft>
              <a:buFont typeface="Wingdings" panose="05000000000000000000" pitchFamily="2" charset="2"/>
              <a:buChar char="q"/>
            </a:pPr>
            <a:r>
              <a:rPr lang="en-US" altLang="en-US" sz="3000" dirty="0"/>
              <a:t>Be concise while providing enough detail </a:t>
            </a:r>
          </a:p>
          <a:p>
            <a:pPr eaLnBrk="1" hangingPunct="1">
              <a:buFont typeface="Wingdings" panose="05000000000000000000" pitchFamily="2" charset="2"/>
              <a:buChar char="q"/>
            </a:pPr>
            <a:endParaRPr lang="en-US" altLang="en-US" sz="3000" dirty="0"/>
          </a:p>
          <a:p>
            <a:pPr eaLnBrk="1" hangingPunct="1">
              <a:buFont typeface="Wingdings" panose="05000000000000000000" pitchFamily="2" charset="2"/>
              <a:buChar char="q"/>
            </a:pPr>
            <a:endParaRPr lang="en-US"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194FE68-D460-434C-9D4F-9EE58AB499DC}"/>
              </a:ext>
            </a:extLst>
          </p:cNvPr>
          <p:cNvSpPr txBox="1">
            <a:spLocks/>
          </p:cNvSpPr>
          <p:nvPr/>
        </p:nvSpPr>
        <p:spPr>
          <a:xfrm>
            <a:off x="766762" y="1981200"/>
            <a:ext cx="9653587" cy="4495800"/>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Font typeface="Wingdings" panose="05000000000000000000" pitchFamily="2" charset="2"/>
              <a:buChar char="q"/>
            </a:pPr>
            <a:r>
              <a:rPr lang="en-US" altLang="en-US" sz="4000" dirty="0"/>
              <a:t>Order by dates</a:t>
            </a:r>
          </a:p>
          <a:p>
            <a:pPr lvl="1">
              <a:buFont typeface="Wingdings" panose="05000000000000000000" pitchFamily="2" charset="2"/>
              <a:buChar char="q"/>
            </a:pPr>
            <a:r>
              <a:rPr lang="en-US" altLang="en-US" sz="5400" dirty="0"/>
              <a:t>Reverse chronological  </a:t>
            </a:r>
          </a:p>
          <a:p>
            <a:pPr>
              <a:buFont typeface="Wingdings" panose="05000000000000000000" pitchFamily="2" charset="2"/>
              <a:buChar char="q"/>
            </a:pPr>
            <a:r>
              <a:rPr lang="en-US" altLang="en-US" sz="4000" dirty="0"/>
              <a:t>Rank order by importance to the career objective</a:t>
            </a:r>
          </a:p>
        </p:txBody>
      </p:sp>
      <p:sp>
        <p:nvSpPr>
          <p:cNvPr id="6" name="Rectangle 2">
            <a:extLst>
              <a:ext uri="{FF2B5EF4-FFF2-40B4-BE49-F238E27FC236}">
                <a16:creationId xmlns:a16="http://schemas.microsoft.com/office/drawing/2014/main" id="{753CF489-BB59-4B37-9FBF-DD986F30D5B8}"/>
              </a:ext>
            </a:extLst>
          </p:cNvPr>
          <p:cNvSpPr txBox="1">
            <a:spLocks/>
          </p:cNvSpPr>
          <p:nvPr/>
        </p:nvSpPr>
        <p:spPr>
          <a:xfrm>
            <a:off x="766762" y="685800"/>
            <a:ext cx="8153400" cy="9906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7200" dirty="0"/>
              <a:t>Honors &amp; Awards </a:t>
            </a:r>
          </a:p>
        </p:txBody>
      </p:sp>
    </p:spTree>
    <p:extLst>
      <p:ext uri="{BB962C8B-B14F-4D97-AF65-F5344CB8AC3E}">
        <p14:creationId xmlns:p14="http://schemas.microsoft.com/office/powerpoint/2010/main" val="3230853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958B119-F85E-4772-800B-98D1B255A9FF}"/>
              </a:ext>
            </a:extLst>
          </p:cNvPr>
          <p:cNvSpPr>
            <a:spLocks noGrp="1"/>
          </p:cNvSpPr>
          <p:nvPr>
            <p:ph type="title"/>
          </p:nvPr>
        </p:nvSpPr>
        <p:spPr>
          <a:xfrm>
            <a:off x="2019300" y="742950"/>
            <a:ext cx="8153400" cy="990600"/>
          </a:xfrm>
        </p:spPr>
        <p:txBody>
          <a:bodyPr/>
          <a:lstStyle/>
          <a:p>
            <a:pPr algn="ctr" eaLnBrk="1" hangingPunct="1"/>
            <a:r>
              <a:rPr lang="en-US" altLang="en-US" sz="4800" dirty="0"/>
              <a:t>Professional Affiliations &amp; Activities </a:t>
            </a:r>
          </a:p>
        </p:txBody>
      </p:sp>
      <p:sp>
        <p:nvSpPr>
          <p:cNvPr id="48131" name="Rectangle 3">
            <a:extLst>
              <a:ext uri="{FF2B5EF4-FFF2-40B4-BE49-F238E27FC236}">
                <a16:creationId xmlns:a16="http://schemas.microsoft.com/office/drawing/2014/main" id="{B43549A4-2CB5-4F2A-A2BA-84181FDA113B}"/>
              </a:ext>
            </a:extLst>
          </p:cNvPr>
          <p:cNvSpPr>
            <a:spLocks noGrp="1" noChangeArrowheads="1"/>
          </p:cNvSpPr>
          <p:nvPr>
            <p:ph sz="quarter" idx="1"/>
          </p:nvPr>
        </p:nvSpPr>
        <p:spPr>
          <a:xfrm>
            <a:off x="704850" y="2133600"/>
            <a:ext cx="9586913" cy="4495800"/>
          </a:xfrm>
        </p:spPr>
        <p:txBody>
          <a:bodyPr>
            <a:normAutofit lnSpcReduction="10000"/>
          </a:bodyPr>
          <a:lstStyle/>
          <a:p>
            <a:pPr eaLnBrk="1" hangingPunct="1">
              <a:buFont typeface="Wingdings" panose="05000000000000000000" pitchFamily="2" charset="2"/>
              <a:buChar char="q"/>
              <a:defRPr/>
            </a:pPr>
            <a:r>
              <a:rPr lang="en-US" sz="3000" dirty="0"/>
              <a:t>Order by date</a:t>
            </a:r>
          </a:p>
          <a:p>
            <a:pPr lvl="2">
              <a:buFont typeface="Wingdings" panose="05000000000000000000" pitchFamily="2" charset="2"/>
              <a:buChar char="q"/>
              <a:defRPr/>
            </a:pPr>
            <a:r>
              <a:rPr lang="en-US" sz="2500" dirty="0"/>
              <a:t>Reverse chronological </a:t>
            </a:r>
          </a:p>
          <a:p>
            <a:pPr eaLnBrk="1" hangingPunct="1">
              <a:buFont typeface="Wingdings" panose="05000000000000000000" pitchFamily="2" charset="2"/>
              <a:buChar char="q"/>
              <a:defRPr/>
            </a:pPr>
            <a:r>
              <a:rPr lang="en-US" sz="3000" dirty="0"/>
              <a:t>Rank</a:t>
            </a:r>
            <a:r>
              <a:rPr lang="en-US" sz="3000" dirty="0">
                <a:effectLst>
                  <a:outerShdw blurRad="38100" dist="38100" dir="2700000" algn="tl">
                    <a:srgbClr val="C0C0C0"/>
                  </a:outerShdw>
                </a:effectLst>
              </a:rPr>
              <a:t> </a:t>
            </a:r>
            <a:r>
              <a:rPr lang="en-US" sz="3000" dirty="0"/>
              <a:t>order by importance to the career objective</a:t>
            </a:r>
          </a:p>
          <a:p>
            <a:pPr eaLnBrk="1" hangingPunct="1">
              <a:buFont typeface="Wingdings" panose="05000000000000000000" pitchFamily="2" charset="2"/>
              <a:buChar char="q"/>
              <a:defRPr/>
            </a:pPr>
            <a:r>
              <a:rPr lang="en-US" sz="3000" dirty="0"/>
              <a:t>Do not say </a:t>
            </a:r>
            <a:r>
              <a:rPr lang="en-US" sz="3000" i="1" dirty="0"/>
              <a:t>Member of …</a:t>
            </a:r>
          </a:p>
          <a:p>
            <a:pPr eaLnBrk="1" hangingPunct="1">
              <a:buFont typeface="Wingdings" panose="05000000000000000000" pitchFamily="2" charset="2"/>
              <a:buChar char="q"/>
              <a:defRPr/>
            </a:pPr>
            <a:r>
              <a:rPr lang="en-US" sz="3000" dirty="0"/>
              <a:t>Emphasize your leadership roles</a:t>
            </a:r>
          </a:p>
          <a:p>
            <a:pPr eaLnBrk="1" hangingPunct="1">
              <a:buFont typeface="Wingdings" panose="05000000000000000000" pitchFamily="2" charset="2"/>
              <a:buChar char="q"/>
              <a:defRPr/>
            </a:pPr>
            <a:r>
              <a:rPr lang="en-US" sz="3000" dirty="0"/>
              <a:t>Spell out the organization’s name: </a:t>
            </a:r>
          </a:p>
          <a:p>
            <a:pPr lvl="2">
              <a:buFont typeface="Wingdings" pitchFamily="2" charset="2"/>
              <a:buChar char="q"/>
              <a:defRPr/>
            </a:pPr>
            <a:r>
              <a:rPr lang="en-US" sz="2800" dirty="0"/>
              <a:t>Do not use abbreviations or acronyms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57EA3A8A-676E-461E-8393-A677D317B28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48000" y="76200"/>
            <a:ext cx="5867399"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E671E3A-AFC4-44DC-ADF8-B6AB756D8771}"/>
              </a:ext>
            </a:extLst>
          </p:cNvPr>
          <p:cNvSpPr>
            <a:spLocks noGrp="1"/>
          </p:cNvSpPr>
          <p:nvPr>
            <p:ph type="title"/>
          </p:nvPr>
        </p:nvSpPr>
        <p:spPr>
          <a:xfrm>
            <a:off x="809625" y="447675"/>
            <a:ext cx="10572750" cy="969963"/>
          </a:xfrm>
        </p:spPr>
        <p:txBody>
          <a:bodyPr/>
          <a:lstStyle/>
          <a:p>
            <a:pPr algn="ctr" eaLnBrk="1" hangingPunct="1"/>
            <a:r>
              <a:rPr lang="en-US" altLang="en-US" b="1" dirty="0"/>
              <a:t>Making Your Resume Pop</a:t>
            </a:r>
            <a:br>
              <a:rPr lang="en-US" altLang="en-US" b="1" dirty="0"/>
            </a:br>
            <a:r>
              <a:rPr lang="en-US" altLang="en-US" b="1" dirty="0"/>
              <a:t>Tips from Grads</a:t>
            </a:r>
            <a:r>
              <a:rPr lang="en-US" altLang="en-US" dirty="0"/>
              <a:t> </a:t>
            </a:r>
          </a:p>
        </p:txBody>
      </p:sp>
      <p:pic>
        <p:nvPicPr>
          <p:cNvPr id="6" name="Picture 5">
            <a:hlinkClick r:id="rId2"/>
            <a:extLst>
              <a:ext uri="{FF2B5EF4-FFF2-40B4-BE49-F238E27FC236}">
                <a16:creationId xmlns:a16="http://schemas.microsoft.com/office/drawing/2014/main" id="{F14CD4F8-897C-49E1-86A7-3CC0AE77A56E}"/>
              </a:ext>
            </a:extLst>
          </p:cNvPr>
          <p:cNvPicPr>
            <a:picLocks noChangeAspect="1"/>
          </p:cNvPicPr>
          <p:nvPr/>
        </p:nvPicPr>
        <p:blipFill rotWithShape="1">
          <a:blip r:embed="rId3"/>
          <a:srcRect l="24653" t="17778" r="16146" b="28611"/>
          <a:stretch/>
        </p:blipFill>
        <p:spPr>
          <a:xfrm>
            <a:off x="2590800" y="2419350"/>
            <a:ext cx="6496050" cy="3676650"/>
          </a:xfrm>
          <a:prstGeom prst="rect">
            <a:avLst/>
          </a:prstGeom>
        </p:spPr>
      </p:pic>
    </p:spTree>
    <p:extLst>
      <p:ext uri="{BB962C8B-B14F-4D97-AF65-F5344CB8AC3E}">
        <p14:creationId xmlns:p14="http://schemas.microsoft.com/office/powerpoint/2010/main" val="11695309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1C89DBB-812C-4065-969E-57BD5C2F8B28}"/>
              </a:ext>
            </a:extLst>
          </p:cNvPr>
          <p:cNvSpPr>
            <a:spLocks noGrp="1"/>
          </p:cNvSpPr>
          <p:nvPr>
            <p:ph type="title"/>
          </p:nvPr>
        </p:nvSpPr>
        <p:spPr>
          <a:xfrm>
            <a:off x="795337" y="647700"/>
            <a:ext cx="8153400" cy="990600"/>
          </a:xfrm>
        </p:spPr>
        <p:txBody>
          <a:bodyPr/>
          <a:lstStyle/>
          <a:p>
            <a:r>
              <a:rPr lang="en-US" altLang="en-US" sz="7200" b="1" dirty="0"/>
              <a:t>Resume Dos</a:t>
            </a:r>
            <a:r>
              <a:rPr lang="en-US" altLang="en-US" sz="7200" dirty="0"/>
              <a:t> </a:t>
            </a:r>
          </a:p>
        </p:txBody>
      </p:sp>
      <p:sp>
        <p:nvSpPr>
          <p:cNvPr id="25603" name="Rectangle 3">
            <a:extLst>
              <a:ext uri="{FF2B5EF4-FFF2-40B4-BE49-F238E27FC236}">
                <a16:creationId xmlns:a16="http://schemas.microsoft.com/office/drawing/2014/main" id="{DA311906-53BD-47C3-8C00-35A2BE1228EC}"/>
              </a:ext>
            </a:extLst>
          </p:cNvPr>
          <p:cNvSpPr>
            <a:spLocks noGrp="1"/>
          </p:cNvSpPr>
          <p:nvPr>
            <p:ph type="body" idx="1"/>
          </p:nvPr>
        </p:nvSpPr>
        <p:spPr>
          <a:xfrm>
            <a:off x="795337" y="1924051"/>
            <a:ext cx="9491663" cy="4525963"/>
          </a:xfrm>
        </p:spPr>
        <p:txBody>
          <a:bodyPr/>
          <a:lstStyle/>
          <a:p>
            <a:pPr eaLnBrk="1" hangingPunct="1">
              <a:spcAft>
                <a:spcPct val="30000"/>
              </a:spcAft>
              <a:buFont typeface="Wingdings" panose="05000000000000000000" pitchFamily="2" charset="2"/>
              <a:buChar char="q"/>
            </a:pPr>
            <a:r>
              <a:rPr lang="en-US" altLang="en-US" sz="3700" dirty="0"/>
              <a:t>Use action verbs </a:t>
            </a:r>
          </a:p>
          <a:p>
            <a:pPr eaLnBrk="1" hangingPunct="1">
              <a:spcAft>
                <a:spcPct val="30000"/>
              </a:spcAft>
              <a:buFont typeface="Wingdings" panose="05000000000000000000" pitchFamily="2" charset="2"/>
              <a:buChar char="q"/>
            </a:pPr>
            <a:r>
              <a:rPr lang="en-US" altLang="en-US" sz="3700" dirty="0"/>
              <a:t>Use short, concise sentences</a:t>
            </a:r>
          </a:p>
          <a:p>
            <a:pPr eaLnBrk="1" hangingPunct="1">
              <a:spcAft>
                <a:spcPct val="30000"/>
              </a:spcAft>
              <a:buFont typeface="Wingdings" panose="05000000000000000000" pitchFamily="2" charset="2"/>
              <a:buChar char="q"/>
            </a:pPr>
            <a:r>
              <a:rPr lang="en-US" altLang="en-US" sz="3700" dirty="0"/>
              <a:t>Use #, %, $ amounts</a:t>
            </a:r>
          </a:p>
          <a:p>
            <a:pPr eaLnBrk="1" hangingPunct="1">
              <a:spcAft>
                <a:spcPct val="30000"/>
              </a:spcAft>
              <a:buFont typeface="Wingdings" panose="05000000000000000000" pitchFamily="2" charset="2"/>
              <a:buChar char="q"/>
            </a:pPr>
            <a:r>
              <a:rPr lang="en-US" altLang="en-US" sz="3700" dirty="0"/>
              <a:t>Keep resume easy to read </a:t>
            </a:r>
          </a:p>
          <a:p>
            <a:pPr eaLnBrk="1" hangingPunct="1">
              <a:buFont typeface="Wingdings" panose="05000000000000000000" pitchFamily="2" charset="2"/>
              <a:buChar char="q"/>
            </a:pPr>
            <a:r>
              <a:rPr lang="en-US" altLang="en-US" sz="3700" dirty="0"/>
              <a:t>Keep resume about one page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5F74205-7330-46B9-90C2-F13D3A8F7B08}"/>
              </a:ext>
            </a:extLst>
          </p:cNvPr>
          <p:cNvSpPr>
            <a:spLocks noGrp="1"/>
          </p:cNvSpPr>
          <p:nvPr>
            <p:ph type="title"/>
          </p:nvPr>
        </p:nvSpPr>
        <p:spPr>
          <a:xfrm>
            <a:off x="538163" y="762000"/>
            <a:ext cx="8153400" cy="990600"/>
          </a:xfrm>
        </p:spPr>
        <p:txBody>
          <a:bodyPr/>
          <a:lstStyle/>
          <a:p>
            <a:pPr eaLnBrk="1" hangingPunct="1"/>
            <a:r>
              <a:rPr lang="en-US" altLang="en-US" sz="6600" b="1" dirty="0"/>
              <a:t>Resume</a:t>
            </a:r>
            <a:r>
              <a:rPr lang="en-US" altLang="en-US" sz="6600" dirty="0"/>
              <a:t> </a:t>
            </a:r>
            <a:r>
              <a:rPr lang="en-US" altLang="en-US" sz="6600" b="1" dirty="0"/>
              <a:t>Don’ts</a:t>
            </a:r>
            <a:r>
              <a:rPr lang="en-US" altLang="en-US" sz="6600" dirty="0"/>
              <a:t> </a:t>
            </a:r>
          </a:p>
        </p:txBody>
      </p:sp>
      <p:sp>
        <p:nvSpPr>
          <p:cNvPr id="26627" name="Rectangle 3">
            <a:extLst>
              <a:ext uri="{FF2B5EF4-FFF2-40B4-BE49-F238E27FC236}">
                <a16:creationId xmlns:a16="http://schemas.microsoft.com/office/drawing/2014/main" id="{87999D29-50CE-487D-AA08-2E2C1121DC40}"/>
              </a:ext>
            </a:extLst>
          </p:cNvPr>
          <p:cNvSpPr>
            <a:spLocks noGrp="1"/>
          </p:cNvSpPr>
          <p:nvPr>
            <p:ph sz="quarter" idx="1"/>
          </p:nvPr>
        </p:nvSpPr>
        <p:spPr>
          <a:xfrm>
            <a:off x="442913" y="1847850"/>
            <a:ext cx="10129838" cy="5010150"/>
          </a:xfrm>
        </p:spPr>
        <p:txBody>
          <a:bodyPr/>
          <a:lstStyle/>
          <a:p>
            <a:pPr>
              <a:spcBef>
                <a:spcPts val="400"/>
              </a:spcBef>
              <a:spcAft>
                <a:spcPct val="20000"/>
              </a:spcAft>
              <a:buFont typeface="Wingdings" panose="05000000000000000000" pitchFamily="2" charset="2"/>
              <a:buChar char="q"/>
            </a:pPr>
            <a:r>
              <a:rPr lang="en-US" altLang="en-US" sz="3200" dirty="0"/>
              <a:t>Do not use the pronouns such as I, me, my, etc.</a:t>
            </a:r>
          </a:p>
          <a:p>
            <a:pPr>
              <a:spcBef>
                <a:spcPts val="400"/>
              </a:spcBef>
              <a:spcAft>
                <a:spcPct val="20000"/>
              </a:spcAft>
              <a:buFont typeface="Wingdings" panose="05000000000000000000" pitchFamily="2" charset="2"/>
              <a:buChar char="q"/>
            </a:pPr>
            <a:r>
              <a:rPr lang="en-US" altLang="en-US" sz="3200" dirty="0"/>
              <a:t>Do not include references</a:t>
            </a:r>
          </a:p>
          <a:p>
            <a:pPr>
              <a:spcBef>
                <a:spcPts val="400"/>
              </a:spcBef>
              <a:spcAft>
                <a:spcPct val="20000"/>
              </a:spcAft>
              <a:buFont typeface="Wingdings" panose="05000000000000000000" pitchFamily="2" charset="2"/>
              <a:buChar char="q"/>
            </a:pPr>
            <a:r>
              <a:rPr lang="en-US" altLang="en-US" sz="3200" dirty="0"/>
              <a:t>Do not clutter your resume with nonessential information</a:t>
            </a:r>
          </a:p>
          <a:p>
            <a:pPr>
              <a:lnSpc>
                <a:spcPct val="75000"/>
              </a:lnSpc>
              <a:spcBef>
                <a:spcPts val="400"/>
              </a:spcBef>
              <a:spcAft>
                <a:spcPct val="20000"/>
              </a:spcAft>
              <a:buFont typeface="Wingdings" panose="05000000000000000000" pitchFamily="2" charset="2"/>
              <a:buChar char="q"/>
            </a:pPr>
            <a:r>
              <a:rPr lang="en-US" altLang="en-US" sz="3200" dirty="0"/>
              <a:t>Do not make any misrepresentations</a:t>
            </a:r>
          </a:p>
          <a:p>
            <a:pPr>
              <a:spcBef>
                <a:spcPts val="400"/>
              </a:spcBef>
              <a:spcAft>
                <a:spcPct val="20000"/>
              </a:spcAft>
              <a:buFont typeface="Wingdings" panose="05000000000000000000" pitchFamily="2" charset="2"/>
              <a:buChar char="q"/>
            </a:pPr>
            <a:r>
              <a:rPr lang="en-US" altLang="en-US" sz="3200" dirty="0"/>
              <a:t>Do not include personal information</a:t>
            </a:r>
          </a:p>
          <a:p>
            <a:pPr lvl="1">
              <a:spcBef>
                <a:spcPts val="400"/>
              </a:spcBef>
              <a:spcAft>
                <a:spcPct val="20000"/>
              </a:spcAft>
              <a:buClr>
                <a:schemeClr val="accent2"/>
              </a:buClr>
              <a:buSzPct val="60000"/>
              <a:buFont typeface="Wingdings" panose="05000000000000000000" pitchFamily="2" charset="2"/>
              <a:buChar char="q"/>
            </a:pPr>
            <a:r>
              <a:rPr lang="en-US" altLang="en-US" sz="2000" dirty="0"/>
              <a:t>SSN, age, sex, height, weight, marital status, photograph, etc</a:t>
            </a:r>
            <a:r>
              <a:rPr lang="en-US" altLang="en-US" dirty="0"/>
              <a:t>.</a:t>
            </a:r>
            <a:endParaRPr lang="en-US" altLang="en-US" sz="28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D10EE93-C3E0-47B8-99ED-243307921C42}"/>
              </a:ext>
            </a:extLst>
          </p:cNvPr>
          <p:cNvSpPr>
            <a:spLocks noGrp="1"/>
          </p:cNvSpPr>
          <p:nvPr>
            <p:ph type="title"/>
          </p:nvPr>
        </p:nvSpPr>
        <p:spPr>
          <a:xfrm>
            <a:off x="704850" y="647700"/>
            <a:ext cx="8153400" cy="990600"/>
          </a:xfrm>
        </p:spPr>
        <p:txBody>
          <a:bodyPr/>
          <a:lstStyle/>
          <a:p>
            <a:pPr eaLnBrk="1" hangingPunct="1"/>
            <a:r>
              <a:rPr lang="en-US" altLang="en-US" sz="5400" b="1" dirty="0"/>
              <a:t>Need</a:t>
            </a:r>
            <a:r>
              <a:rPr lang="en-US" altLang="en-US" sz="5400" dirty="0"/>
              <a:t> </a:t>
            </a:r>
            <a:r>
              <a:rPr lang="en-US" altLang="en-US" sz="5400" b="1" dirty="0"/>
              <a:t>Additional</a:t>
            </a:r>
            <a:r>
              <a:rPr lang="en-US" altLang="en-US" sz="5400" dirty="0"/>
              <a:t> </a:t>
            </a:r>
            <a:r>
              <a:rPr lang="en-US" altLang="en-US" sz="5400" b="1" dirty="0"/>
              <a:t>Help? </a:t>
            </a:r>
            <a:r>
              <a:rPr lang="en-US" altLang="en-US" sz="5400" dirty="0"/>
              <a:t> </a:t>
            </a:r>
          </a:p>
        </p:txBody>
      </p:sp>
      <p:sp>
        <p:nvSpPr>
          <p:cNvPr id="27651" name="Rectangle 3">
            <a:extLst>
              <a:ext uri="{FF2B5EF4-FFF2-40B4-BE49-F238E27FC236}">
                <a16:creationId xmlns:a16="http://schemas.microsoft.com/office/drawing/2014/main" id="{B6D622FA-6ABD-4705-A324-1ABBA50E1DAC}"/>
              </a:ext>
            </a:extLst>
          </p:cNvPr>
          <p:cNvSpPr>
            <a:spLocks noGrp="1"/>
          </p:cNvSpPr>
          <p:nvPr>
            <p:ph sz="quarter" idx="1"/>
          </p:nvPr>
        </p:nvSpPr>
        <p:spPr>
          <a:xfrm>
            <a:off x="704850" y="1943100"/>
            <a:ext cx="10782300" cy="4495800"/>
          </a:xfrm>
        </p:spPr>
        <p:txBody>
          <a:bodyPr/>
          <a:lstStyle/>
          <a:p>
            <a:pPr algn="ctr" eaLnBrk="1" hangingPunct="1">
              <a:buFont typeface="Wingdings" panose="05000000000000000000" pitchFamily="2" charset="2"/>
              <a:buNone/>
            </a:pPr>
            <a:endParaRPr lang="en-US" altLang="en-US" dirty="0"/>
          </a:p>
          <a:p>
            <a:pPr algn="ctr" eaLnBrk="1" hangingPunct="1">
              <a:buFont typeface="Wingdings" panose="05000000000000000000" pitchFamily="2" charset="2"/>
              <a:buNone/>
            </a:pPr>
            <a:endParaRPr lang="en-US" altLang="en-US" dirty="0"/>
          </a:p>
          <a:p>
            <a:pPr algn="ctr" eaLnBrk="1" hangingPunct="1">
              <a:buFont typeface="Wingdings" panose="05000000000000000000" pitchFamily="2" charset="2"/>
              <a:buNone/>
            </a:pPr>
            <a:r>
              <a:rPr lang="en-US" altLang="en-US" sz="3600" dirty="0"/>
              <a:t>There are many examples of well-written resumes online. Take the time to view as many samples as you can; use them as mentor texts to help you write a great resume! Happy resume writing!</a:t>
            </a:r>
          </a:p>
          <a:p>
            <a:pPr algn="ctr" eaLnBrk="1" hangingPunct="1">
              <a:buFont typeface="Wingdings" panose="05000000000000000000" pitchFamily="2" charset="2"/>
              <a:buNone/>
            </a:pPr>
            <a:endParaRPr lang="en-US" altLang="en-US" dirty="0"/>
          </a:p>
          <a:p>
            <a:pPr eaLnBrk="1" hangingPunct="1">
              <a:buFont typeface="Wingdings" panose="05000000000000000000" pitchFamily="2" charset="2"/>
              <a:buNone/>
            </a:pPr>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53456"/>
            <a:ext cx="10571998" cy="970450"/>
          </a:xfrm>
        </p:spPr>
        <p:txBody>
          <a:bodyPr/>
          <a:lstStyle/>
          <a:p>
            <a:r>
              <a:rPr lang="en-US" sz="6000" dirty="0"/>
              <a:t>Photo Consent Form</a:t>
            </a:r>
          </a:p>
        </p:txBody>
      </p:sp>
      <p:sp>
        <p:nvSpPr>
          <p:cNvPr id="3" name="Content Placeholder 2"/>
          <p:cNvSpPr>
            <a:spLocks noGrp="1"/>
          </p:cNvSpPr>
          <p:nvPr>
            <p:ph idx="1"/>
          </p:nvPr>
        </p:nvSpPr>
        <p:spPr>
          <a:xfrm>
            <a:off x="342900" y="2060751"/>
            <a:ext cx="11849100" cy="4488873"/>
          </a:xfrm>
        </p:spPr>
        <p:txBody>
          <a:bodyPr>
            <a:normAutofit/>
          </a:bodyPr>
          <a:lstStyle/>
          <a:p>
            <a:r>
              <a:rPr lang="en-US" sz="3600" b="1" dirty="0"/>
              <a:t>Underneath the GCS Handbook is a parent consent form (Color Paper)</a:t>
            </a:r>
          </a:p>
          <a:p>
            <a:r>
              <a:rPr lang="en-US" sz="3600" b="1" dirty="0"/>
              <a:t>This form must be signed by a parent/guardian to allow or deny your picture to be used for GCS/RHS purposes </a:t>
            </a:r>
          </a:p>
          <a:p>
            <a:pPr marL="0" indent="0">
              <a:buNone/>
            </a:pPr>
            <a:endParaRPr lang="en-US" sz="4800" dirty="0"/>
          </a:p>
        </p:txBody>
      </p:sp>
      <p:sp>
        <p:nvSpPr>
          <p:cNvPr id="5" name="32-Point Star 4"/>
          <p:cNvSpPr/>
          <p:nvPr/>
        </p:nvSpPr>
        <p:spPr>
          <a:xfrm>
            <a:off x="2055640" y="4691328"/>
            <a:ext cx="8066670" cy="1961535"/>
          </a:xfrm>
          <a:prstGeom prst="star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t>This form must be turned in tomorrow at the start of homeroom!</a:t>
            </a:r>
          </a:p>
        </p:txBody>
      </p:sp>
      <p:pic>
        <p:nvPicPr>
          <p:cNvPr id="6" name="Picture 5" descr="Camera icon"/>
          <p:cNvPicPr>
            <a:picLocks noChangeAspect="1"/>
          </p:cNvPicPr>
          <p:nvPr/>
        </p:nvPicPr>
        <p:blipFill>
          <a:blip r:embed="rId2"/>
          <a:stretch>
            <a:fillRect/>
          </a:stretch>
        </p:blipFill>
        <p:spPr>
          <a:xfrm>
            <a:off x="9595092" y="126833"/>
            <a:ext cx="1796808" cy="1665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52E606B6-81C6-4B9E-9795-6B7DE0AA1F5B}"/>
              </a:ext>
            </a:extLst>
          </p:cNvPr>
          <p:cNvPicPr>
            <a:picLocks noChangeAspect="1"/>
          </p:cNvPicPr>
          <p:nvPr/>
        </p:nvPicPr>
        <p:blipFill rotWithShape="1">
          <a:blip r:embed="rId3"/>
          <a:srcRect l="347" t="16945" r="31423" b="21944"/>
          <a:stretch/>
        </p:blipFill>
        <p:spPr>
          <a:xfrm>
            <a:off x="914400" y="247649"/>
            <a:ext cx="10477500" cy="5865267"/>
          </a:xfrm>
          <a:prstGeom prst="rect">
            <a:avLst/>
          </a:prstGeom>
        </p:spPr>
      </p:pic>
    </p:spTree>
    <p:extLst>
      <p:ext uri="{BB962C8B-B14F-4D97-AF65-F5344CB8AC3E}">
        <p14:creationId xmlns:p14="http://schemas.microsoft.com/office/powerpoint/2010/main" val="24369275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 Mascot </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What is Ragsdale’s Mascot and school colors?</a:t>
            </a:r>
          </a:p>
          <a:p>
            <a:pPr marL="457200" indent="-457200">
              <a:buFont typeface="+mj-lt"/>
              <a:buAutoNum type="alphaLcParenR"/>
            </a:pPr>
            <a:r>
              <a:rPr lang="en-US" sz="3200" dirty="0"/>
              <a:t>The Diamonds, Navy/White</a:t>
            </a:r>
          </a:p>
          <a:p>
            <a:pPr marL="457200" indent="-457200">
              <a:buFont typeface="+mj-lt"/>
              <a:buAutoNum type="alphaLcParenR"/>
            </a:pPr>
            <a:r>
              <a:rPr lang="en-US" sz="3200" dirty="0"/>
              <a:t>The Tigers, Royal Blue/White</a:t>
            </a:r>
          </a:p>
          <a:p>
            <a:pPr marL="457200" indent="-457200">
              <a:buFont typeface="+mj-lt"/>
              <a:buAutoNum type="alphaLcParenR"/>
            </a:pPr>
            <a:r>
              <a:rPr lang="en-US" sz="3200" dirty="0"/>
              <a:t>The Tigers, Navy/White</a:t>
            </a:r>
          </a:p>
          <a:p>
            <a:pPr marL="457200" indent="-457200">
              <a:buFont typeface="+mj-lt"/>
              <a:buAutoNum type="alphaLcParenR"/>
            </a:pPr>
            <a:r>
              <a:rPr lang="en-US" sz="3200" dirty="0"/>
              <a:t>The Lions, Royal Blue/White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3732040"/>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39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 Leaving School without Permission</a:t>
            </a:r>
          </a:p>
        </p:txBody>
      </p:sp>
      <p:sp>
        <p:nvSpPr>
          <p:cNvPr id="3" name="Content Placeholder 2"/>
          <p:cNvSpPr>
            <a:spLocks noGrp="1"/>
          </p:cNvSpPr>
          <p:nvPr>
            <p:ph idx="1"/>
          </p:nvPr>
        </p:nvSpPr>
        <p:spPr>
          <a:xfrm>
            <a:off x="1946565" y="2336873"/>
            <a:ext cx="8485909" cy="3599316"/>
          </a:xfrm>
        </p:spPr>
        <p:txBody>
          <a:bodyPr>
            <a:normAutofit fontScale="92500" lnSpcReduction="20000"/>
          </a:bodyPr>
          <a:lstStyle/>
          <a:p>
            <a:pPr marL="0" indent="0">
              <a:buNone/>
            </a:pPr>
            <a:r>
              <a:rPr lang="en-US" sz="3200" dirty="0"/>
              <a:t>What are the consequences if you leave school without permission?</a:t>
            </a:r>
          </a:p>
          <a:p>
            <a:pPr marL="457200" indent="-457200">
              <a:buFont typeface="+mj-lt"/>
              <a:buAutoNum type="alphaLcParenR"/>
            </a:pPr>
            <a:r>
              <a:rPr lang="en-US" sz="3200" dirty="0"/>
              <a:t>A warning</a:t>
            </a:r>
          </a:p>
          <a:p>
            <a:pPr marL="457200" indent="-457200">
              <a:buFont typeface="+mj-lt"/>
              <a:buAutoNum type="alphaLcParenR"/>
            </a:pPr>
            <a:r>
              <a:rPr lang="en-US" sz="3200" dirty="0"/>
              <a:t>1 Day of ISS</a:t>
            </a:r>
          </a:p>
          <a:p>
            <a:pPr marL="457200" indent="-457200">
              <a:buFont typeface="+mj-lt"/>
              <a:buAutoNum type="alphaLcParenR"/>
            </a:pPr>
            <a:r>
              <a:rPr lang="en-US" sz="3200" dirty="0"/>
              <a:t>1 Day of OSS</a:t>
            </a:r>
          </a:p>
          <a:p>
            <a:pPr marL="457200" indent="-457200">
              <a:buFont typeface="+mj-lt"/>
              <a:buAutoNum type="alphaLcParenR"/>
            </a:pPr>
            <a:r>
              <a:rPr lang="en-US" sz="3200" dirty="0"/>
              <a:t>In-school disciplinary action up to 2 days OSS.</a:t>
            </a:r>
          </a:p>
          <a:p>
            <a:pPr marL="0" indent="0">
              <a:buNone/>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2424734" y="4760259"/>
            <a:ext cx="7557467" cy="914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38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 Start of Second Semester</a:t>
            </a:r>
          </a:p>
        </p:txBody>
      </p:sp>
      <p:sp>
        <p:nvSpPr>
          <p:cNvPr id="3" name="Content Placeholder 2"/>
          <p:cNvSpPr>
            <a:spLocks noGrp="1"/>
          </p:cNvSpPr>
          <p:nvPr>
            <p:ph idx="1"/>
          </p:nvPr>
        </p:nvSpPr>
        <p:spPr>
          <a:xfrm>
            <a:off x="1946565" y="2336873"/>
            <a:ext cx="8485909" cy="3599316"/>
          </a:xfrm>
        </p:spPr>
        <p:txBody>
          <a:bodyPr>
            <a:normAutofit fontScale="85000" lnSpcReduction="10000"/>
          </a:bodyPr>
          <a:lstStyle/>
          <a:p>
            <a:pPr marL="0" indent="0">
              <a:buNone/>
            </a:pPr>
            <a:r>
              <a:rPr lang="en-US" sz="3200" dirty="0"/>
              <a:t>On what date does Second Semester begin?</a:t>
            </a:r>
          </a:p>
          <a:p>
            <a:pPr marL="457200" indent="-457200">
              <a:buFont typeface="+mj-lt"/>
              <a:buAutoNum type="alphaLcParenR"/>
            </a:pPr>
            <a:r>
              <a:rPr lang="en-US" sz="3200" dirty="0"/>
              <a:t>Wednesday, January 4 (Upon Return From Winter Break)</a:t>
            </a:r>
          </a:p>
          <a:p>
            <a:pPr marL="457200" indent="-457200">
              <a:buFont typeface="+mj-lt"/>
              <a:buAutoNum type="alphaLcParenR"/>
            </a:pPr>
            <a:r>
              <a:rPr lang="en-US" sz="3200" dirty="0"/>
              <a:t>Thursday, January 23 (After a Teacher Workday)</a:t>
            </a:r>
          </a:p>
          <a:p>
            <a:pPr marL="457200" indent="-457200">
              <a:buFont typeface="+mj-lt"/>
              <a:buAutoNum type="alphaLcParenR"/>
            </a:pPr>
            <a:r>
              <a:rPr lang="en-US" sz="3200" dirty="0"/>
              <a:t>Monday, January 30 (Last Week in January)</a:t>
            </a:r>
          </a:p>
          <a:p>
            <a:pPr marL="457200" indent="-457200">
              <a:buFont typeface="+mj-lt"/>
              <a:buAutoNum type="alphaLcParenR"/>
            </a:pPr>
            <a:r>
              <a:rPr lang="en-US" sz="3200" dirty="0"/>
              <a:t>Monday, February 6 (First Week in February)</a:t>
            </a:r>
          </a:p>
          <a:p>
            <a:pPr marL="457200" indent="-457200">
              <a:buFont typeface="+mj-lt"/>
              <a:buAutoNum type="alphaLcParenR"/>
            </a:pPr>
            <a:endParaRPr lang="en-US" sz="3200" dirty="0"/>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916372" y="3429000"/>
            <a:ext cx="7933093" cy="922358"/>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281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 Dining Venues</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Where can you eat food/lunch at school?</a:t>
            </a:r>
          </a:p>
          <a:p>
            <a:pPr marL="457200" indent="-457200">
              <a:buFont typeface="+mj-lt"/>
              <a:buAutoNum type="alphaLcParenR"/>
            </a:pPr>
            <a:r>
              <a:rPr lang="en-US" sz="3200" dirty="0"/>
              <a:t>The Cafeteria/Cafeteria Patio</a:t>
            </a:r>
          </a:p>
          <a:p>
            <a:pPr marL="457200" indent="-457200">
              <a:buFont typeface="+mj-lt"/>
              <a:buAutoNum type="alphaLcParenR"/>
            </a:pPr>
            <a:r>
              <a:rPr lang="en-US" sz="3200" dirty="0"/>
              <a:t>The Media Center</a:t>
            </a:r>
          </a:p>
          <a:p>
            <a:pPr marL="457200" indent="-457200">
              <a:buFont typeface="+mj-lt"/>
              <a:buAutoNum type="alphaLcParenR"/>
            </a:pPr>
            <a:r>
              <a:rPr lang="en-US" sz="3200" dirty="0"/>
              <a:t>The Front Office</a:t>
            </a:r>
          </a:p>
          <a:p>
            <a:pPr marL="457200" indent="-457200">
              <a:buFont typeface="+mj-lt"/>
              <a:buAutoNum type="alphaLcParenR"/>
            </a:pPr>
            <a:r>
              <a:rPr lang="en-US" sz="3200" dirty="0"/>
              <a:t>Your third block class</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2055053" y="3138054"/>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35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–EARLY CHECKOUT</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When do you turn in your note for an early dismissal?</a:t>
            </a:r>
          </a:p>
          <a:p>
            <a:pPr marL="457200" indent="-457200">
              <a:buFont typeface="+mj-lt"/>
              <a:buAutoNum type="alphaLcParenR"/>
            </a:pPr>
            <a:r>
              <a:rPr lang="en-US" sz="3200" dirty="0"/>
              <a:t>In the afternoon when you leave</a:t>
            </a:r>
          </a:p>
          <a:p>
            <a:pPr marL="457200" indent="-457200">
              <a:buFont typeface="+mj-lt"/>
              <a:buAutoNum type="alphaLcParenR"/>
            </a:pPr>
            <a:r>
              <a:rPr lang="en-US" sz="3200" dirty="0"/>
              <a:t>Anytime</a:t>
            </a:r>
          </a:p>
          <a:p>
            <a:pPr marL="457200" indent="-457200">
              <a:buFont typeface="+mj-lt"/>
              <a:buAutoNum type="alphaLcParenR"/>
            </a:pPr>
            <a:r>
              <a:rPr lang="en-US" sz="3200" dirty="0"/>
              <a:t>In the morning</a:t>
            </a:r>
          </a:p>
          <a:p>
            <a:pPr marL="457200" indent="-457200">
              <a:buFont typeface="+mj-lt"/>
              <a:buAutoNum type="alphaLcParenR"/>
            </a:pPr>
            <a:r>
              <a:rPr lang="en-US" sz="3200" dirty="0"/>
              <a:t>You do not need to submit a note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4425237"/>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7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 Early Checkout Part 2</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Where do you turn in your note from the doctor/parent note for early dismissal?</a:t>
            </a:r>
          </a:p>
          <a:p>
            <a:pPr marL="457200" indent="-457200">
              <a:buFont typeface="+mj-lt"/>
              <a:buAutoNum type="alphaLcParenR"/>
            </a:pPr>
            <a:r>
              <a:rPr lang="en-US" sz="3200" dirty="0"/>
              <a:t>The Front Office</a:t>
            </a:r>
          </a:p>
          <a:p>
            <a:pPr marL="457200" indent="-457200">
              <a:buFont typeface="+mj-lt"/>
              <a:buAutoNum type="alphaLcParenR"/>
            </a:pPr>
            <a:r>
              <a:rPr lang="en-US" sz="3200" dirty="0"/>
              <a:t>The Guidance Office</a:t>
            </a:r>
          </a:p>
          <a:p>
            <a:pPr marL="457200" indent="-457200">
              <a:buFont typeface="+mj-lt"/>
              <a:buAutoNum type="alphaLcParenR"/>
            </a:pPr>
            <a:r>
              <a:rPr lang="en-US" sz="3200" dirty="0"/>
              <a:t>The Attendance Office</a:t>
            </a:r>
          </a:p>
          <a:p>
            <a:pPr marL="457200" indent="-457200">
              <a:buFont typeface="+mj-lt"/>
              <a:buAutoNum type="alphaLcParenR"/>
            </a:pPr>
            <a:r>
              <a:rPr lang="en-US" sz="3200" dirty="0"/>
              <a:t>To your first block teacher</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4447310"/>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95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 Early in the Morning</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When does the building officially open to students in the morning?</a:t>
            </a:r>
          </a:p>
          <a:p>
            <a:pPr marL="457200" indent="-457200">
              <a:buFont typeface="+mj-lt"/>
              <a:buAutoNum type="alphaLcParenR"/>
            </a:pPr>
            <a:r>
              <a:rPr lang="en-US" sz="3200" dirty="0"/>
              <a:t>8:00</a:t>
            </a:r>
          </a:p>
          <a:p>
            <a:pPr marL="457200" indent="-457200">
              <a:buFont typeface="+mj-lt"/>
              <a:buAutoNum type="alphaLcParenR"/>
            </a:pPr>
            <a:r>
              <a:rPr lang="en-US" sz="3200" dirty="0"/>
              <a:t>8:30</a:t>
            </a:r>
          </a:p>
          <a:p>
            <a:pPr marL="457200" indent="-457200">
              <a:buFont typeface="+mj-lt"/>
              <a:buAutoNum type="alphaLcParenR"/>
            </a:pPr>
            <a:r>
              <a:rPr lang="en-US" sz="3200" dirty="0"/>
              <a:t>8:45</a:t>
            </a:r>
          </a:p>
          <a:p>
            <a:pPr marL="457200" indent="-457200">
              <a:buFont typeface="+mj-lt"/>
              <a:buAutoNum type="alphaLcParenR"/>
            </a:pPr>
            <a:r>
              <a:rPr lang="en-US" sz="3200" dirty="0"/>
              <a:t>9:00</a:t>
            </a:r>
          </a:p>
          <a:p>
            <a:pPr marL="0" indent="0">
              <a:buNone/>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3845586"/>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 Afternoon</a:t>
            </a:r>
          </a:p>
        </p:txBody>
      </p:sp>
      <p:sp>
        <p:nvSpPr>
          <p:cNvPr id="3" name="Content Placeholder 2"/>
          <p:cNvSpPr>
            <a:spLocks noGrp="1"/>
          </p:cNvSpPr>
          <p:nvPr>
            <p:ph idx="1"/>
          </p:nvPr>
        </p:nvSpPr>
        <p:spPr>
          <a:xfrm>
            <a:off x="1946565" y="2336873"/>
            <a:ext cx="8485909" cy="3599316"/>
          </a:xfrm>
        </p:spPr>
        <p:txBody>
          <a:bodyPr>
            <a:normAutofit fontScale="92500"/>
          </a:bodyPr>
          <a:lstStyle/>
          <a:p>
            <a:pPr marL="0" indent="0">
              <a:buNone/>
            </a:pPr>
            <a:r>
              <a:rPr lang="en-US" sz="3200" dirty="0"/>
              <a:t>When should students be out of the building afterschool unless supervised by an adult?</a:t>
            </a:r>
          </a:p>
          <a:p>
            <a:pPr marL="457200" indent="-457200">
              <a:buFont typeface="+mj-lt"/>
              <a:buAutoNum type="alphaLcParenR"/>
            </a:pPr>
            <a:r>
              <a:rPr lang="en-US" sz="3200" dirty="0"/>
              <a:t>3:40</a:t>
            </a:r>
          </a:p>
          <a:p>
            <a:pPr marL="457200" indent="-457200">
              <a:buFont typeface="+mj-lt"/>
              <a:buAutoNum type="alphaLcParenR"/>
            </a:pPr>
            <a:r>
              <a:rPr lang="en-US" sz="3200" dirty="0"/>
              <a:t>4:00</a:t>
            </a:r>
          </a:p>
          <a:p>
            <a:pPr marL="457200" indent="-457200">
              <a:buFont typeface="+mj-lt"/>
              <a:buAutoNum type="alphaLcParenR"/>
            </a:pPr>
            <a:r>
              <a:rPr lang="en-US" sz="3200" dirty="0"/>
              <a:t>4:30</a:t>
            </a:r>
          </a:p>
          <a:p>
            <a:pPr marL="457200" indent="-457200">
              <a:buFont typeface="+mj-lt"/>
              <a:buAutoNum type="alphaLcParenR"/>
            </a:pPr>
            <a:r>
              <a:rPr lang="en-US" sz="3200" dirty="0"/>
              <a:t>5:00</a:t>
            </a:r>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4136531"/>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800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 Founding </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What is the full name of the person that Ragsdale was named after?</a:t>
            </a:r>
          </a:p>
          <a:p>
            <a:pPr marL="457200" indent="-457200">
              <a:buFont typeface="+mj-lt"/>
              <a:buAutoNum type="alphaLcParenR"/>
            </a:pPr>
            <a:r>
              <a:rPr lang="en-US" sz="3200" dirty="0"/>
              <a:t>Lucy Ragsdale</a:t>
            </a:r>
          </a:p>
          <a:p>
            <a:pPr marL="457200" indent="-457200">
              <a:buFont typeface="+mj-lt"/>
              <a:buAutoNum type="alphaLcParenR"/>
            </a:pPr>
            <a:r>
              <a:rPr lang="en-US" sz="3200" dirty="0"/>
              <a:t>Lucy C. Ragsdale</a:t>
            </a:r>
          </a:p>
          <a:p>
            <a:pPr marL="457200" indent="-457200">
              <a:buFont typeface="+mj-lt"/>
              <a:buAutoNum type="alphaLcParenR"/>
            </a:pPr>
            <a:r>
              <a:rPr lang="en-US" sz="3200" dirty="0"/>
              <a:t>Lucy Carol Ragsdale</a:t>
            </a:r>
          </a:p>
          <a:p>
            <a:pPr marL="457200" indent="-457200">
              <a:buFont typeface="+mj-lt"/>
              <a:buAutoNum type="alphaLcParenR"/>
            </a:pPr>
            <a:r>
              <a:rPr lang="en-US" sz="3200" dirty="0"/>
              <a:t>Lucy Coffin Ragsdale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849583" y="5001491"/>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3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Military Consent Form</a:t>
            </a:r>
          </a:p>
        </p:txBody>
      </p:sp>
      <p:sp>
        <p:nvSpPr>
          <p:cNvPr id="3" name="Content Placeholder 2"/>
          <p:cNvSpPr>
            <a:spLocks noGrp="1"/>
          </p:cNvSpPr>
          <p:nvPr>
            <p:ph idx="1"/>
          </p:nvPr>
        </p:nvSpPr>
        <p:spPr>
          <a:xfrm>
            <a:off x="381000" y="2060751"/>
            <a:ext cx="11506200" cy="4488873"/>
          </a:xfrm>
        </p:spPr>
        <p:txBody>
          <a:bodyPr>
            <a:normAutofit/>
          </a:bodyPr>
          <a:lstStyle/>
          <a:p>
            <a:r>
              <a:rPr lang="en-US" sz="3600" dirty="0"/>
              <a:t>Underneath your photo consent form is a military info form (Color Paper)</a:t>
            </a:r>
          </a:p>
          <a:p>
            <a:r>
              <a:rPr lang="en-US" sz="3600" dirty="0"/>
              <a:t>This form must be signed by a parent/guardian to document information to assist military families</a:t>
            </a:r>
          </a:p>
          <a:p>
            <a:pPr marL="0" indent="0">
              <a:buNone/>
            </a:pPr>
            <a:endParaRPr lang="en-US" sz="4800" dirty="0"/>
          </a:p>
        </p:txBody>
      </p:sp>
      <p:sp>
        <p:nvSpPr>
          <p:cNvPr id="5" name="32-Point Star 4"/>
          <p:cNvSpPr/>
          <p:nvPr/>
        </p:nvSpPr>
        <p:spPr>
          <a:xfrm>
            <a:off x="2055640" y="4691328"/>
            <a:ext cx="8066670" cy="1961535"/>
          </a:xfrm>
          <a:prstGeom prst="star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t>This form must be turned in tomorrow at the start of homeroom!</a:t>
            </a:r>
          </a:p>
        </p:txBody>
      </p:sp>
      <p:pic>
        <p:nvPicPr>
          <p:cNvPr id="4" name="Picture 3" descr="Berkas:MilitaryIcon.png - Wikipedia bahasa Indonesia, ensiklopedia ..."/>
          <p:cNvPicPr>
            <a:picLocks noChangeAspect="1"/>
          </p:cNvPicPr>
          <p:nvPr/>
        </p:nvPicPr>
        <p:blipFill>
          <a:blip r:embed="rId2"/>
          <a:stretch>
            <a:fillRect/>
          </a:stretch>
        </p:blipFill>
        <p:spPr>
          <a:xfrm>
            <a:off x="9089924" y="1"/>
            <a:ext cx="1548231" cy="1956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45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–Assembly Behavior </a:t>
            </a:r>
          </a:p>
        </p:txBody>
      </p:sp>
      <p:sp>
        <p:nvSpPr>
          <p:cNvPr id="3" name="Content Placeholder 2"/>
          <p:cNvSpPr>
            <a:spLocks noGrp="1"/>
          </p:cNvSpPr>
          <p:nvPr>
            <p:ph idx="1"/>
          </p:nvPr>
        </p:nvSpPr>
        <p:spPr>
          <a:xfrm>
            <a:off x="1946565" y="2336873"/>
            <a:ext cx="8485909" cy="3599316"/>
          </a:xfrm>
        </p:spPr>
        <p:txBody>
          <a:bodyPr>
            <a:normAutofit fontScale="77500" lnSpcReduction="20000"/>
          </a:bodyPr>
          <a:lstStyle/>
          <a:p>
            <a:pPr marL="0" indent="0">
              <a:buNone/>
            </a:pPr>
            <a:r>
              <a:rPr lang="en-US" sz="3200" dirty="0"/>
              <a:t>What is the expectations for behavior at school assemblies, when a speaker (such as the Principal) is speaking?</a:t>
            </a:r>
          </a:p>
          <a:p>
            <a:pPr marL="457200" indent="-457200">
              <a:buFont typeface="+mj-lt"/>
              <a:buAutoNum type="alphaLcParenR"/>
            </a:pPr>
            <a:r>
              <a:rPr lang="en-US" sz="3200" dirty="0"/>
              <a:t>Students should be quiet immediately when the speaker comes to the microphone</a:t>
            </a:r>
          </a:p>
          <a:p>
            <a:pPr marL="457200" indent="-457200">
              <a:buFont typeface="+mj-lt"/>
              <a:buAutoNum type="alphaLcParenR"/>
            </a:pPr>
            <a:r>
              <a:rPr lang="en-US" sz="3200" dirty="0"/>
              <a:t>Students should talk during the presentation</a:t>
            </a:r>
          </a:p>
          <a:p>
            <a:pPr marL="457200" indent="-457200">
              <a:buFont typeface="+mj-lt"/>
              <a:buAutoNum type="alphaLcParenR"/>
            </a:pPr>
            <a:r>
              <a:rPr lang="en-US" sz="3200" dirty="0"/>
              <a:t>Students should text during the presentation</a:t>
            </a:r>
          </a:p>
          <a:p>
            <a:pPr marL="457200" indent="-457200">
              <a:buFont typeface="+mj-lt"/>
              <a:buAutoNum type="alphaLcParenR"/>
            </a:pPr>
            <a:r>
              <a:rPr lang="en-US" sz="3200" dirty="0"/>
              <a:t>Students should take selfies during the presentation</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842061" y="3349198"/>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60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 Lockers </a:t>
            </a:r>
          </a:p>
        </p:txBody>
      </p:sp>
      <p:sp>
        <p:nvSpPr>
          <p:cNvPr id="3" name="Content Placeholder 2"/>
          <p:cNvSpPr>
            <a:spLocks noGrp="1"/>
          </p:cNvSpPr>
          <p:nvPr>
            <p:ph idx="1"/>
          </p:nvPr>
        </p:nvSpPr>
        <p:spPr>
          <a:xfrm>
            <a:off x="1946565" y="2336873"/>
            <a:ext cx="8485909" cy="3599316"/>
          </a:xfrm>
        </p:spPr>
        <p:txBody>
          <a:bodyPr>
            <a:normAutofit fontScale="85000" lnSpcReduction="10000"/>
          </a:bodyPr>
          <a:lstStyle/>
          <a:p>
            <a:pPr marL="0" indent="0">
              <a:buNone/>
            </a:pPr>
            <a:r>
              <a:rPr lang="en-US" sz="3200" dirty="0"/>
              <a:t>Who should you see if you have questions about your locker?</a:t>
            </a:r>
          </a:p>
          <a:p>
            <a:pPr marL="457200" indent="-457200">
              <a:buFont typeface="+mj-lt"/>
              <a:buAutoNum type="alphaLcParenR"/>
            </a:pPr>
            <a:r>
              <a:rPr lang="en-US" sz="3200" dirty="0"/>
              <a:t>The Counseling Office or Media Center</a:t>
            </a:r>
          </a:p>
          <a:p>
            <a:pPr marL="457200" indent="-457200">
              <a:buFont typeface="+mj-lt"/>
              <a:buAutoNum type="alphaLcParenR"/>
            </a:pPr>
            <a:r>
              <a:rPr lang="en-US" sz="3200" dirty="0"/>
              <a:t>The Media Center or First Block Teacher</a:t>
            </a:r>
          </a:p>
          <a:p>
            <a:pPr marL="457200" indent="-457200">
              <a:buFont typeface="+mj-lt"/>
              <a:buAutoNum type="alphaLcParenR"/>
            </a:pPr>
            <a:r>
              <a:rPr lang="en-US" sz="3200" dirty="0"/>
              <a:t>The Counseling Office or First Block Teacher</a:t>
            </a:r>
          </a:p>
          <a:p>
            <a:pPr marL="457200" indent="-457200">
              <a:buFont typeface="+mj-lt"/>
              <a:buAutoNum type="alphaLcParenR"/>
            </a:pPr>
            <a:r>
              <a:rPr lang="en-US" sz="3200" dirty="0"/>
              <a:t>The Attendance Office or First Block Teacher</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711433" y="4877553"/>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527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 Make Up Time </a:t>
            </a:r>
          </a:p>
        </p:txBody>
      </p:sp>
      <p:sp>
        <p:nvSpPr>
          <p:cNvPr id="3" name="Content Placeholder 2"/>
          <p:cNvSpPr>
            <a:spLocks noGrp="1"/>
          </p:cNvSpPr>
          <p:nvPr>
            <p:ph idx="1"/>
          </p:nvPr>
        </p:nvSpPr>
        <p:spPr>
          <a:xfrm>
            <a:off x="1946565" y="2336873"/>
            <a:ext cx="8485909" cy="3599316"/>
          </a:xfrm>
        </p:spPr>
        <p:txBody>
          <a:bodyPr>
            <a:normAutofit fontScale="77500" lnSpcReduction="20000"/>
          </a:bodyPr>
          <a:lstStyle/>
          <a:p>
            <a:pPr marL="0" indent="0">
              <a:buNone/>
            </a:pPr>
            <a:r>
              <a:rPr lang="en-US" sz="3200" dirty="0"/>
              <a:t>What must be turned in to begin the make up time process if a student misses more than 4 days?</a:t>
            </a:r>
          </a:p>
          <a:p>
            <a:pPr marL="457200" indent="-457200">
              <a:buFont typeface="+mj-lt"/>
              <a:buAutoNum type="alphaLcParenR"/>
            </a:pPr>
            <a:r>
              <a:rPr lang="en-US" sz="3200" dirty="0"/>
              <a:t>Letter written by the parent requesting that their student be eligible for make up time</a:t>
            </a:r>
          </a:p>
          <a:p>
            <a:pPr marL="457200" indent="-457200">
              <a:buFont typeface="+mj-lt"/>
              <a:buAutoNum type="alphaLcParenR"/>
            </a:pPr>
            <a:r>
              <a:rPr lang="en-US" sz="3200" dirty="0"/>
              <a:t>Letter written by the student requesting that their student be eligible for make up time</a:t>
            </a:r>
          </a:p>
          <a:p>
            <a:pPr marL="457200" indent="-457200">
              <a:buFont typeface="+mj-lt"/>
              <a:buAutoNum type="alphaLcParenR"/>
            </a:pPr>
            <a:r>
              <a:rPr lang="en-US" sz="3200" dirty="0"/>
              <a:t>We don’t have make up time</a:t>
            </a:r>
          </a:p>
          <a:p>
            <a:pPr marL="457200" indent="-457200">
              <a:buFont typeface="+mj-lt"/>
              <a:buAutoNum type="alphaLcParenR"/>
            </a:pPr>
            <a:r>
              <a:rPr lang="en-US" sz="3200" dirty="0"/>
              <a:t>Nothing</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3059261"/>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6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 NC School Board Policy</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A NC School Board Policy Prohibits the use of what on campus?</a:t>
            </a:r>
          </a:p>
          <a:p>
            <a:pPr marL="457200" indent="-457200">
              <a:buFont typeface="+mj-lt"/>
              <a:buAutoNum type="alphaLcParenR"/>
            </a:pPr>
            <a:r>
              <a:rPr lang="en-US" sz="3200" dirty="0"/>
              <a:t>Cigarettes</a:t>
            </a:r>
          </a:p>
          <a:p>
            <a:pPr marL="457200" indent="-457200">
              <a:buFont typeface="+mj-lt"/>
              <a:buAutoNum type="alphaLcParenR"/>
            </a:pPr>
            <a:r>
              <a:rPr lang="en-US" sz="3200" dirty="0"/>
              <a:t>Tobacco</a:t>
            </a:r>
          </a:p>
          <a:p>
            <a:pPr marL="457200" indent="-457200">
              <a:buFont typeface="+mj-lt"/>
              <a:buAutoNum type="alphaLcParenR"/>
            </a:pPr>
            <a:r>
              <a:rPr lang="en-US" sz="3200" dirty="0"/>
              <a:t>Matches/Lighters</a:t>
            </a:r>
          </a:p>
          <a:p>
            <a:pPr marL="457200" indent="-457200">
              <a:buFont typeface="+mj-lt"/>
              <a:buAutoNum type="alphaLcParenR"/>
            </a:pPr>
            <a:r>
              <a:rPr lang="en-US" sz="3200" dirty="0"/>
              <a:t>All of the Above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711433" y="4877553"/>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957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–Exam Exemption </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How can you earn an exam exemption? </a:t>
            </a:r>
          </a:p>
          <a:p>
            <a:pPr marL="457200" indent="-457200">
              <a:buFont typeface="+mj-lt"/>
              <a:buAutoNum type="alphaLcParenR"/>
            </a:pPr>
            <a:r>
              <a:rPr lang="en-US" sz="3200" dirty="0"/>
              <a:t>Perfect Attendance in a course for that course’s exams</a:t>
            </a:r>
          </a:p>
          <a:p>
            <a:pPr marL="457200" indent="-457200">
              <a:buFont typeface="+mj-lt"/>
              <a:buAutoNum type="alphaLcParenR"/>
            </a:pPr>
            <a:r>
              <a:rPr lang="en-US" sz="3200" dirty="0"/>
              <a:t>No Unexcused </a:t>
            </a:r>
            <a:r>
              <a:rPr lang="en-US" sz="3200" dirty="0" err="1"/>
              <a:t>Tardies</a:t>
            </a:r>
            <a:r>
              <a:rPr lang="en-US" sz="3200" dirty="0"/>
              <a:t> for the Semester</a:t>
            </a:r>
          </a:p>
          <a:p>
            <a:pPr marL="457200" indent="-457200">
              <a:buFont typeface="+mj-lt"/>
              <a:buAutoNum type="alphaLcParenR"/>
            </a:pPr>
            <a:r>
              <a:rPr lang="en-US" sz="3200" dirty="0"/>
              <a:t>Both A and B</a:t>
            </a:r>
          </a:p>
          <a:p>
            <a:pPr marL="457200" indent="-457200">
              <a:buFont typeface="+mj-lt"/>
              <a:buAutoNum type="alphaLcParenR"/>
            </a:pPr>
            <a:r>
              <a:rPr lang="en-US" sz="3200" dirty="0"/>
              <a:t>None of the Above</a:t>
            </a:r>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759526" y="4572015"/>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25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 Peer Tutoring</a:t>
            </a:r>
          </a:p>
        </p:txBody>
      </p:sp>
      <p:sp>
        <p:nvSpPr>
          <p:cNvPr id="3" name="Content Placeholder 2"/>
          <p:cNvSpPr>
            <a:spLocks noGrp="1"/>
          </p:cNvSpPr>
          <p:nvPr>
            <p:ph idx="1"/>
          </p:nvPr>
        </p:nvSpPr>
        <p:spPr>
          <a:xfrm>
            <a:off x="1925011" y="2336873"/>
            <a:ext cx="8485909" cy="3599316"/>
          </a:xfrm>
        </p:spPr>
        <p:txBody>
          <a:bodyPr>
            <a:normAutofit/>
          </a:bodyPr>
          <a:lstStyle/>
          <a:p>
            <a:pPr marL="0" indent="0">
              <a:buNone/>
            </a:pPr>
            <a:r>
              <a:rPr lang="en-US" sz="3200" dirty="0"/>
              <a:t>When and Where is Peer Tutoring?</a:t>
            </a:r>
          </a:p>
          <a:p>
            <a:pPr marL="457200" indent="-457200">
              <a:buFont typeface="+mj-lt"/>
              <a:buAutoNum type="alphaLcParenR"/>
            </a:pPr>
            <a:r>
              <a:rPr lang="en-US" sz="3200" dirty="0"/>
              <a:t>Tuesdays, 3:45-4:35, Media Center</a:t>
            </a:r>
          </a:p>
          <a:p>
            <a:pPr marL="457200" indent="-457200">
              <a:buFont typeface="+mj-lt"/>
              <a:buAutoNum type="alphaLcParenR"/>
            </a:pPr>
            <a:r>
              <a:rPr lang="en-US" sz="3200" dirty="0"/>
              <a:t>Tuesdays, 3:45-4:35, Cafeteria</a:t>
            </a:r>
          </a:p>
          <a:p>
            <a:pPr marL="457200" indent="-457200">
              <a:buFont typeface="+mj-lt"/>
              <a:buAutoNum type="alphaLcParenR"/>
            </a:pPr>
            <a:r>
              <a:rPr lang="en-US" sz="3200" dirty="0"/>
              <a:t>Tuesdays, 8:00-8:30, Media Center</a:t>
            </a:r>
          </a:p>
          <a:p>
            <a:pPr marL="457200" indent="-457200">
              <a:buFont typeface="+mj-lt"/>
              <a:buAutoNum type="alphaLcParenR"/>
            </a:pPr>
            <a:r>
              <a:rPr lang="en-US" sz="3200" dirty="0"/>
              <a:t>Thursdays, 3:45-4:35, Media Center</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820507" y="2800559"/>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59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 – Cell Phone </a:t>
            </a:r>
          </a:p>
        </p:txBody>
      </p:sp>
      <p:sp>
        <p:nvSpPr>
          <p:cNvPr id="3" name="Content Placeholder 2"/>
          <p:cNvSpPr>
            <a:spLocks noGrp="1"/>
          </p:cNvSpPr>
          <p:nvPr>
            <p:ph idx="1"/>
          </p:nvPr>
        </p:nvSpPr>
        <p:spPr>
          <a:xfrm>
            <a:off x="1946565" y="2336873"/>
            <a:ext cx="8485909" cy="3599316"/>
          </a:xfrm>
        </p:spPr>
        <p:txBody>
          <a:bodyPr>
            <a:normAutofit fontScale="77500" lnSpcReduction="20000"/>
          </a:bodyPr>
          <a:lstStyle/>
          <a:p>
            <a:pPr marL="0" indent="0">
              <a:buNone/>
            </a:pPr>
            <a:r>
              <a:rPr lang="en-US" sz="3200" dirty="0"/>
              <a:t>What happens if you are caught using your cell phone in class (first offense)?</a:t>
            </a:r>
          </a:p>
          <a:p>
            <a:pPr marL="457200" indent="-457200">
              <a:buFont typeface="+mj-lt"/>
              <a:buAutoNum type="alphaLcParenR"/>
            </a:pPr>
            <a:r>
              <a:rPr lang="en-US" sz="3200" dirty="0"/>
              <a:t>Turned into the office, pick up at end of the day</a:t>
            </a:r>
          </a:p>
          <a:p>
            <a:pPr marL="457200" indent="-457200">
              <a:buFont typeface="+mj-lt"/>
              <a:buAutoNum type="alphaLcParenR"/>
            </a:pPr>
            <a:r>
              <a:rPr lang="en-US" sz="3200" dirty="0"/>
              <a:t>Turned into the office, pick up at end of the day by a parent</a:t>
            </a:r>
          </a:p>
          <a:p>
            <a:pPr marL="457200" indent="-457200">
              <a:buFont typeface="+mj-lt"/>
              <a:buAutoNum type="alphaLcParenR"/>
            </a:pPr>
            <a:r>
              <a:rPr lang="en-US" sz="3200" dirty="0"/>
              <a:t>Turned into the office, pick up by parent in 5 school days</a:t>
            </a:r>
          </a:p>
          <a:p>
            <a:pPr marL="457200" indent="-457200">
              <a:buFont typeface="+mj-lt"/>
              <a:buAutoNum type="alphaLcParenR"/>
            </a:pPr>
            <a:r>
              <a:rPr lang="en-US" sz="3200" dirty="0"/>
              <a:t>Turned into the office, FOREVER</a:t>
            </a:r>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3766792"/>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18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 Cell Phone Usage </a:t>
            </a:r>
          </a:p>
        </p:txBody>
      </p:sp>
      <p:sp>
        <p:nvSpPr>
          <p:cNvPr id="3" name="Content Placeholder 2"/>
          <p:cNvSpPr>
            <a:spLocks noGrp="1"/>
          </p:cNvSpPr>
          <p:nvPr>
            <p:ph idx="1"/>
          </p:nvPr>
        </p:nvSpPr>
        <p:spPr>
          <a:xfrm>
            <a:off x="1737559" y="2349935"/>
            <a:ext cx="8485909" cy="3599316"/>
          </a:xfrm>
        </p:spPr>
        <p:txBody>
          <a:bodyPr>
            <a:normAutofit/>
          </a:bodyPr>
          <a:lstStyle/>
          <a:p>
            <a:pPr marL="0" indent="0">
              <a:buNone/>
            </a:pPr>
            <a:r>
              <a:rPr lang="en-US" sz="3200" dirty="0"/>
              <a:t>When can you use your phone?</a:t>
            </a:r>
          </a:p>
          <a:p>
            <a:pPr marL="457200" indent="-457200">
              <a:buFont typeface="+mj-lt"/>
              <a:buAutoNum type="alphaLcParenR"/>
            </a:pPr>
            <a:r>
              <a:rPr lang="en-US" sz="3200" dirty="0"/>
              <a:t>Morning/Afternoon</a:t>
            </a:r>
          </a:p>
          <a:p>
            <a:pPr marL="457200" indent="-457200">
              <a:buFont typeface="+mj-lt"/>
              <a:buAutoNum type="alphaLcParenR"/>
            </a:pPr>
            <a:r>
              <a:rPr lang="en-US" sz="3200" dirty="0"/>
              <a:t>In Lunch</a:t>
            </a:r>
          </a:p>
          <a:p>
            <a:pPr marL="457200" indent="-457200">
              <a:buFont typeface="+mj-lt"/>
              <a:buAutoNum type="alphaLcParenR"/>
            </a:pPr>
            <a:r>
              <a:rPr lang="en-US" sz="3200" dirty="0"/>
              <a:t>In between classes</a:t>
            </a:r>
          </a:p>
          <a:p>
            <a:pPr marL="457200" indent="-457200">
              <a:buFont typeface="+mj-lt"/>
              <a:buAutoNum type="alphaLcParenR"/>
            </a:pPr>
            <a:r>
              <a:rPr lang="en-US" sz="3200" dirty="0"/>
              <a:t>All of the Above</a:t>
            </a:r>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633056" y="5090102"/>
            <a:ext cx="8590412" cy="73947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705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 Noncompliance</a:t>
            </a:r>
          </a:p>
        </p:txBody>
      </p:sp>
      <p:sp>
        <p:nvSpPr>
          <p:cNvPr id="3" name="Content Placeholder 2"/>
          <p:cNvSpPr>
            <a:spLocks noGrp="1"/>
          </p:cNvSpPr>
          <p:nvPr>
            <p:ph idx="1"/>
          </p:nvPr>
        </p:nvSpPr>
        <p:spPr>
          <a:xfrm>
            <a:off x="1789811" y="2362999"/>
            <a:ext cx="8485909" cy="3599316"/>
          </a:xfrm>
        </p:spPr>
        <p:txBody>
          <a:bodyPr>
            <a:normAutofit/>
          </a:bodyPr>
          <a:lstStyle/>
          <a:p>
            <a:pPr marL="0" indent="0">
              <a:buNone/>
            </a:pPr>
            <a:r>
              <a:rPr lang="en-US" sz="3200" dirty="0"/>
              <a:t>What happens if you refuse to follow staff directions?</a:t>
            </a:r>
          </a:p>
          <a:p>
            <a:pPr marL="457200" indent="-457200">
              <a:buFont typeface="+mj-lt"/>
              <a:buAutoNum type="alphaLcParenR"/>
            </a:pPr>
            <a:r>
              <a:rPr lang="en-US" sz="3200" dirty="0"/>
              <a:t>Write up for non-compliance/disciplinary action</a:t>
            </a:r>
          </a:p>
          <a:p>
            <a:pPr marL="457200" indent="-457200">
              <a:buFont typeface="+mj-lt"/>
              <a:buAutoNum type="alphaLcParenR"/>
            </a:pPr>
            <a:r>
              <a:rPr lang="en-US" sz="3200" dirty="0"/>
              <a:t>A Warning</a:t>
            </a:r>
          </a:p>
          <a:p>
            <a:pPr marL="457200" indent="-457200">
              <a:buFont typeface="+mj-lt"/>
              <a:buAutoNum type="alphaLcParenR"/>
            </a:pPr>
            <a:endParaRPr lang="en-US" sz="3200" dirty="0"/>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524000" y="3310010"/>
            <a:ext cx="8590412" cy="1105236"/>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5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 – Ragsdale Webpage</a:t>
            </a:r>
          </a:p>
        </p:txBody>
      </p:sp>
      <p:sp>
        <p:nvSpPr>
          <p:cNvPr id="3" name="Content Placeholder 2"/>
          <p:cNvSpPr>
            <a:spLocks noGrp="1"/>
          </p:cNvSpPr>
          <p:nvPr>
            <p:ph idx="1"/>
          </p:nvPr>
        </p:nvSpPr>
        <p:spPr>
          <a:xfrm>
            <a:off x="1946565" y="2336873"/>
            <a:ext cx="8485909" cy="3599316"/>
          </a:xfrm>
        </p:spPr>
        <p:txBody>
          <a:bodyPr>
            <a:normAutofit fontScale="92500"/>
          </a:bodyPr>
          <a:lstStyle/>
          <a:p>
            <a:pPr marL="0" indent="0">
              <a:buNone/>
            </a:pPr>
            <a:r>
              <a:rPr lang="en-US" sz="3200" dirty="0"/>
              <a:t>What is the link for the Ragsdale Web page?</a:t>
            </a:r>
          </a:p>
          <a:p>
            <a:pPr marL="457200" indent="-457200">
              <a:buFont typeface="+mj-lt"/>
              <a:buAutoNum type="alphaLcParenR"/>
            </a:pPr>
            <a:r>
              <a:rPr lang="en-US" sz="3200" dirty="0">
                <a:hlinkClick r:id="rId2"/>
              </a:rPr>
              <a:t>http://www.google.com/</a:t>
            </a:r>
            <a:r>
              <a:rPr lang="en-US" sz="3200" dirty="0"/>
              <a:t> </a:t>
            </a:r>
            <a:endParaRPr lang="en-US" sz="3200" dirty="0">
              <a:hlinkClick r:id="rId3"/>
            </a:endParaRPr>
          </a:p>
          <a:p>
            <a:pPr marL="457200" indent="-457200">
              <a:buFont typeface="+mj-lt"/>
              <a:buAutoNum type="alphaLcParenR"/>
            </a:pPr>
            <a:r>
              <a:rPr lang="en-US" sz="3200" dirty="0">
                <a:hlinkClick r:id="rId3"/>
              </a:rPr>
              <a:t>http://ragsdale.gcsnc.com/pages/Ragsdale_High</a:t>
            </a:r>
            <a:endParaRPr lang="en-US" sz="3200" dirty="0"/>
          </a:p>
          <a:p>
            <a:pPr marL="457200" indent="-457200">
              <a:buFont typeface="+mj-lt"/>
              <a:buAutoNum type="alphaLcParenR"/>
            </a:pPr>
            <a:r>
              <a:rPr lang="en-US" sz="3200" dirty="0">
                <a:hlinkClick r:id="rId4"/>
              </a:rPr>
              <a:t>http://www.gcsnc.com/</a:t>
            </a:r>
            <a:endParaRPr lang="en-US" sz="3200" dirty="0"/>
          </a:p>
          <a:p>
            <a:pPr marL="457200" indent="-457200">
              <a:buFont typeface="+mj-lt"/>
              <a:buAutoNum type="alphaLcParenR"/>
            </a:pPr>
            <a:r>
              <a:rPr lang="en-US" sz="3200" dirty="0"/>
              <a:t>There isn’t one</a:t>
            </a:r>
          </a:p>
        </p:txBody>
      </p:sp>
      <p:pic>
        <p:nvPicPr>
          <p:cNvPr id="4" name="Picture 4"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759526" y="3583913"/>
            <a:ext cx="8590412" cy="1105236"/>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715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Pupil Data Form</a:t>
            </a:r>
          </a:p>
        </p:txBody>
      </p:sp>
      <p:sp>
        <p:nvSpPr>
          <p:cNvPr id="3" name="Content Placeholder 2"/>
          <p:cNvSpPr>
            <a:spLocks noGrp="1"/>
          </p:cNvSpPr>
          <p:nvPr>
            <p:ph idx="1"/>
          </p:nvPr>
        </p:nvSpPr>
        <p:spPr>
          <a:xfrm>
            <a:off x="552450" y="2060751"/>
            <a:ext cx="10829547" cy="4488873"/>
          </a:xfrm>
        </p:spPr>
        <p:txBody>
          <a:bodyPr>
            <a:normAutofit/>
          </a:bodyPr>
          <a:lstStyle/>
          <a:p>
            <a:r>
              <a:rPr lang="en-US" sz="3600" b="1" dirty="0"/>
              <a:t>Underneath your photo consent form is a Pupil Data form (Tan Color Paper)</a:t>
            </a:r>
          </a:p>
          <a:p>
            <a:r>
              <a:rPr lang="en-US" sz="3600" b="1" dirty="0"/>
              <a:t>This form must be signed by a parent/guardian to document information to ensure correct info is </a:t>
            </a:r>
            <a:r>
              <a:rPr lang="en-US" sz="3600" dirty="0">
                <a:solidFill>
                  <a:schemeClr val="bg1"/>
                </a:solidFill>
              </a:rPr>
              <a:t>on file </a:t>
            </a:r>
            <a:endParaRPr lang="en-US" sz="4800" dirty="0">
              <a:solidFill>
                <a:schemeClr val="bg1"/>
              </a:solidFill>
            </a:endParaRPr>
          </a:p>
        </p:txBody>
      </p:sp>
      <p:sp>
        <p:nvSpPr>
          <p:cNvPr id="5" name="32-Point Star 4"/>
          <p:cNvSpPr/>
          <p:nvPr/>
        </p:nvSpPr>
        <p:spPr>
          <a:xfrm>
            <a:off x="2055640" y="4691328"/>
            <a:ext cx="8066670" cy="1961535"/>
          </a:xfrm>
          <a:prstGeom prst="star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t>This form must be turned in tomorrow at the start of homeroom!</a:t>
            </a:r>
          </a:p>
        </p:txBody>
      </p:sp>
      <p:pic>
        <p:nvPicPr>
          <p:cNvPr id="6" name="Picture 5" descr="Teacher-to-Teacher - Meeting the Needs of Our Stud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0" y="374826"/>
            <a:ext cx="2857500" cy="1685925"/>
          </a:xfrm>
          <a:prstGeom prst="rect">
            <a:avLst/>
          </a:prstGeom>
        </p:spPr>
      </p:pic>
    </p:spTree>
    <p:extLst>
      <p:ext uri="{BB962C8B-B14F-4D97-AF65-F5344CB8AC3E}">
        <p14:creationId xmlns:p14="http://schemas.microsoft.com/office/powerpoint/2010/main" val="97054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 Fire/Tornado/Lockdown Drills </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What is the expected behavior during a lockdown/tornado/fire drill?</a:t>
            </a:r>
          </a:p>
          <a:p>
            <a:pPr marL="457200" indent="-457200">
              <a:buFont typeface="+mj-lt"/>
              <a:buAutoNum type="alphaLcParenR"/>
            </a:pPr>
            <a:r>
              <a:rPr lang="en-US" sz="3200" dirty="0"/>
              <a:t>Remain Quiet</a:t>
            </a:r>
          </a:p>
          <a:p>
            <a:pPr marL="457200" indent="-457200">
              <a:buFont typeface="+mj-lt"/>
              <a:buAutoNum type="alphaLcParenR"/>
            </a:pPr>
            <a:r>
              <a:rPr lang="en-US" sz="3200" dirty="0"/>
              <a:t>Listen Intently</a:t>
            </a:r>
          </a:p>
          <a:p>
            <a:pPr marL="457200" indent="-457200">
              <a:buFont typeface="+mj-lt"/>
              <a:buAutoNum type="alphaLcParenR"/>
            </a:pPr>
            <a:r>
              <a:rPr lang="en-US" sz="3200" dirty="0"/>
              <a:t>Follow Staff Directives</a:t>
            </a:r>
          </a:p>
          <a:p>
            <a:pPr marL="457200" indent="-457200">
              <a:buFont typeface="+mj-lt"/>
              <a:buAutoNum type="alphaLcParenR"/>
            </a:pPr>
            <a:r>
              <a:rPr lang="en-US" sz="3200" dirty="0"/>
              <a:t>All of the above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783477" y="5028764"/>
            <a:ext cx="8264237"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96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 Hallways </a:t>
            </a:r>
          </a:p>
        </p:txBody>
      </p:sp>
      <p:sp>
        <p:nvSpPr>
          <p:cNvPr id="3" name="Content Placeholder 2"/>
          <p:cNvSpPr>
            <a:spLocks noGrp="1"/>
          </p:cNvSpPr>
          <p:nvPr>
            <p:ph idx="1"/>
          </p:nvPr>
        </p:nvSpPr>
        <p:spPr>
          <a:xfrm>
            <a:off x="1946565" y="2336873"/>
            <a:ext cx="8485909" cy="3599316"/>
          </a:xfrm>
        </p:spPr>
        <p:txBody>
          <a:bodyPr>
            <a:normAutofit fontScale="92500"/>
          </a:bodyPr>
          <a:lstStyle/>
          <a:p>
            <a:pPr marL="0" indent="0">
              <a:buNone/>
            </a:pPr>
            <a:r>
              <a:rPr lang="en-US" sz="3200" dirty="0"/>
              <a:t>When can teachers not issue bathroom/hall passes?</a:t>
            </a:r>
          </a:p>
          <a:p>
            <a:pPr marL="457200" indent="-457200">
              <a:buFont typeface="+mj-lt"/>
              <a:buAutoNum type="alphaLcParenR"/>
            </a:pPr>
            <a:r>
              <a:rPr lang="en-US" sz="3200" dirty="0"/>
              <a:t>During the first and last 30 minutes of class</a:t>
            </a:r>
          </a:p>
          <a:p>
            <a:pPr marL="457200" indent="-457200">
              <a:buFont typeface="+mj-lt"/>
              <a:buAutoNum type="alphaLcParenR"/>
            </a:pPr>
            <a:r>
              <a:rPr lang="en-US" sz="3200" dirty="0"/>
              <a:t>During the first and last 15 minutes of class</a:t>
            </a:r>
          </a:p>
          <a:p>
            <a:pPr marL="457200" indent="-457200">
              <a:buFont typeface="+mj-lt"/>
              <a:buAutoNum type="alphaLcParenR"/>
            </a:pPr>
            <a:r>
              <a:rPr lang="en-US" sz="3200" dirty="0"/>
              <a:t>Never</a:t>
            </a:r>
          </a:p>
          <a:p>
            <a:pPr marL="457200" indent="-457200">
              <a:buFont typeface="+mj-lt"/>
              <a:buAutoNum type="alphaLcParenR"/>
            </a:pPr>
            <a:r>
              <a:rPr lang="en-US" sz="3200" dirty="0"/>
              <a:t>Anytime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835728" y="3748604"/>
            <a:ext cx="8264237"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73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 – Final Countdown </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How much does the final exam count for your overall semester grade?</a:t>
            </a:r>
          </a:p>
          <a:p>
            <a:pPr marL="457200" indent="-457200">
              <a:buFont typeface="+mj-lt"/>
              <a:buAutoNum type="alphaLcParenR"/>
            </a:pPr>
            <a:r>
              <a:rPr lang="en-US" sz="3200" dirty="0"/>
              <a:t>It doesn’t</a:t>
            </a:r>
          </a:p>
          <a:p>
            <a:pPr marL="457200" indent="-457200">
              <a:buFont typeface="+mj-lt"/>
              <a:buAutoNum type="alphaLcParenR"/>
            </a:pPr>
            <a:r>
              <a:rPr lang="en-US" sz="3200" dirty="0"/>
              <a:t>20%</a:t>
            </a:r>
          </a:p>
          <a:p>
            <a:pPr marL="457200" indent="-457200">
              <a:buFont typeface="+mj-lt"/>
              <a:buAutoNum type="alphaLcParenR"/>
            </a:pPr>
            <a:r>
              <a:rPr lang="en-US" sz="3200" dirty="0"/>
              <a:t>33%</a:t>
            </a:r>
          </a:p>
          <a:p>
            <a:pPr marL="457200" indent="-457200">
              <a:buFont typeface="+mj-lt"/>
              <a:buAutoNum type="alphaLcParenR"/>
            </a:pPr>
            <a:r>
              <a:rPr lang="en-US" sz="3200" dirty="0"/>
              <a:t>50%</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821874" y="3845586"/>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98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 – Shirts</a:t>
            </a:r>
          </a:p>
        </p:txBody>
      </p:sp>
      <p:sp>
        <p:nvSpPr>
          <p:cNvPr id="3" name="Content Placeholder 2"/>
          <p:cNvSpPr>
            <a:spLocks noGrp="1"/>
          </p:cNvSpPr>
          <p:nvPr>
            <p:ph idx="1"/>
          </p:nvPr>
        </p:nvSpPr>
        <p:spPr>
          <a:xfrm>
            <a:off x="1946565" y="2336873"/>
            <a:ext cx="8485909" cy="3599316"/>
          </a:xfrm>
        </p:spPr>
        <p:txBody>
          <a:bodyPr>
            <a:normAutofit lnSpcReduction="10000"/>
          </a:bodyPr>
          <a:lstStyle/>
          <a:p>
            <a:pPr marL="0" indent="0">
              <a:buNone/>
            </a:pPr>
            <a:r>
              <a:rPr lang="en-US" sz="3200" dirty="0"/>
              <a:t>What shirt does not meet the dress code requirement?</a:t>
            </a:r>
          </a:p>
          <a:p>
            <a:pPr marL="457200" indent="-457200">
              <a:buFont typeface="+mj-lt"/>
              <a:buAutoNum type="alphaLcParenR"/>
            </a:pPr>
            <a:r>
              <a:rPr lang="en-US" sz="3200" dirty="0"/>
              <a:t>A T-Shirt</a:t>
            </a:r>
          </a:p>
          <a:p>
            <a:pPr marL="457200" indent="-457200">
              <a:buFont typeface="+mj-lt"/>
              <a:buAutoNum type="alphaLcParenR"/>
            </a:pPr>
            <a:r>
              <a:rPr lang="en-US" sz="3200" dirty="0"/>
              <a:t>A Tank Top/Shirt with Spaghetti Straps</a:t>
            </a:r>
          </a:p>
          <a:p>
            <a:pPr marL="457200" indent="-457200">
              <a:buFont typeface="+mj-lt"/>
              <a:buAutoNum type="alphaLcParenR"/>
            </a:pPr>
            <a:r>
              <a:rPr lang="en-US" sz="3200" dirty="0"/>
              <a:t>A Button Down Shirt</a:t>
            </a:r>
          </a:p>
          <a:p>
            <a:pPr marL="457200" indent="-457200">
              <a:buFont typeface="+mj-lt"/>
              <a:buAutoNum type="alphaLcParenR"/>
            </a:pPr>
            <a:r>
              <a:rPr lang="en-US" sz="3200" dirty="0"/>
              <a:t>A Polo Shirt</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946565" y="3845586"/>
            <a:ext cx="7723909"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14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 – GCS Handbook </a:t>
            </a:r>
          </a:p>
        </p:txBody>
      </p:sp>
      <p:sp>
        <p:nvSpPr>
          <p:cNvPr id="3" name="Content Placeholder 2"/>
          <p:cNvSpPr>
            <a:spLocks noGrp="1"/>
          </p:cNvSpPr>
          <p:nvPr>
            <p:ph idx="1"/>
          </p:nvPr>
        </p:nvSpPr>
        <p:spPr>
          <a:xfrm>
            <a:off x="1946565" y="2336873"/>
            <a:ext cx="8485909" cy="3599316"/>
          </a:xfrm>
        </p:spPr>
        <p:txBody>
          <a:bodyPr>
            <a:normAutofit fontScale="92500" lnSpcReduction="20000"/>
          </a:bodyPr>
          <a:lstStyle/>
          <a:p>
            <a:pPr marL="0" indent="0">
              <a:buNone/>
            </a:pPr>
            <a:r>
              <a:rPr lang="en-US" sz="3200" dirty="0"/>
              <a:t>While you received a copy of the GCS handbook yesterday in homeroom – where else can you obtain a copy?</a:t>
            </a:r>
          </a:p>
          <a:p>
            <a:pPr marL="457200" indent="-457200">
              <a:buFont typeface="+mj-lt"/>
              <a:buAutoNum type="alphaLcParenR"/>
            </a:pPr>
            <a:r>
              <a:rPr lang="en-US" sz="3200" dirty="0"/>
              <a:t>The GCS Website</a:t>
            </a:r>
          </a:p>
          <a:p>
            <a:pPr marL="457200" indent="-457200">
              <a:buFont typeface="+mj-lt"/>
              <a:buAutoNum type="alphaLcParenR"/>
            </a:pPr>
            <a:r>
              <a:rPr lang="en-US" sz="3200" dirty="0"/>
              <a:t>It will be in the mail</a:t>
            </a:r>
          </a:p>
          <a:p>
            <a:pPr marL="457200" indent="-457200">
              <a:buFont typeface="+mj-lt"/>
              <a:buAutoNum type="alphaLcParenR"/>
            </a:pPr>
            <a:r>
              <a:rPr lang="en-US" sz="3200" dirty="0"/>
              <a:t>We get a new copy daily</a:t>
            </a:r>
          </a:p>
          <a:p>
            <a:pPr marL="457200" indent="-457200">
              <a:buFont typeface="+mj-lt"/>
              <a:buAutoNum type="alphaLcParenR"/>
            </a:pPr>
            <a:r>
              <a:rPr lang="en-US" sz="3200" dirty="0"/>
              <a:t>File a request at Central Office</a:t>
            </a:r>
          </a:p>
          <a:p>
            <a:pPr marL="457200" indent="-457200">
              <a:buFont typeface="+mj-lt"/>
              <a:buAutoNum type="alphaLcParenR"/>
            </a:pPr>
            <a:endParaRPr lang="en-US" sz="3200" dirty="0"/>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759526" y="3429000"/>
            <a:ext cx="6158345" cy="581891"/>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744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 – Dress Code</a:t>
            </a:r>
          </a:p>
        </p:txBody>
      </p:sp>
      <p:sp>
        <p:nvSpPr>
          <p:cNvPr id="3" name="Content Placeholder 2"/>
          <p:cNvSpPr>
            <a:spLocks noGrp="1"/>
          </p:cNvSpPr>
          <p:nvPr>
            <p:ph idx="1"/>
          </p:nvPr>
        </p:nvSpPr>
        <p:spPr>
          <a:xfrm>
            <a:off x="1946565" y="2336873"/>
            <a:ext cx="8485909" cy="3599316"/>
          </a:xfrm>
        </p:spPr>
        <p:txBody>
          <a:bodyPr>
            <a:normAutofit fontScale="77500" lnSpcReduction="20000"/>
          </a:bodyPr>
          <a:lstStyle/>
          <a:p>
            <a:pPr marL="0" indent="0">
              <a:buNone/>
            </a:pPr>
            <a:r>
              <a:rPr lang="en-US" sz="3200" dirty="0"/>
              <a:t>If you are out of dress code, what is the consequence?</a:t>
            </a:r>
          </a:p>
          <a:p>
            <a:pPr marL="457200" indent="-457200">
              <a:buFont typeface="+mj-lt"/>
              <a:buAutoNum type="alphaLcParenR"/>
            </a:pPr>
            <a:r>
              <a:rPr lang="en-US" sz="3200" dirty="0"/>
              <a:t>You will be sent home</a:t>
            </a:r>
          </a:p>
          <a:p>
            <a:pPr marL="457200" indent="-457200">
              <a:buFont typeface="+mj-lt"/>
              <a:buAutoNum type="alphaLcParenR"/>
            </a:pPr>
            <a:r>
              <a:rPr lang="en-US" sz="3200" dirty="0"/>
              <a:t>Full day of ISS</a:t>
            </a:r>
          </a:p>
          <a:p>
            <a:pPr marL="457200" indent="-457200">
              <a:buFont typeface="+mj-lt"/>
              <a:buAutoNum type="alphaLcParenR"/>
            </a:pPr>
            <a:r>
              <a:rPr lang="en-US" sz="3200" dirty="0"/>
              <a:t>You will be sent to ISS for the block, and can return immediately after</a:t>
            </a:r>
          </a:p>
          <a:p>
            <a:pPr marL="457200" indent="-457200">
              <a:buFont typeface="+mj-lt"/>
              <a:buAutoNum type="alphaLcParenR"/>
            </a:pPr>
            <a:r>
              <a:rPr lang="en-US" sz="3200" dirty="0"/>
              <a:t>You will be sent to ISS for the block, and can return to your next block IF you are changed back into dress code</a:t>
            </a:r>
          </a:p>
        </p:txBody>
      </p:sp>
      <p:pic>
        <p:nvPicPr>
          <p:cNvPr id="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780311" y="4730842"/>
            <a:ext cx="8652163" cy="120534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48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437" y="703287"/>
            <a:ext cx="6896534" cy="1080938"/>
          </a:xfrm>
        </p:spPr>
        <p:txBody>
          <a:bodyPr/>
          <a:lstStyle/>
          <a:p>
            <a:r>
              <a:rPr lang="en-US" dirty="0"/>
              <a:t>Free and Reduced Lunch Form</a:t>
            </a:r>
          </a:p>
        </p:txBody>
      </p:sp>
      <p:sp>
        <p:nvSpPr>
          <p:cNvPr id="3" name="Content Placeholder 2"/>
          <p:cNvSpPr>
            <a:spLocks noGrp="1"/>
          </p:cNvSpPr>
          <p:nvPr>
            <p:ph idx="1"/>
          </p:nvPr>
        </p:nvSpPr>
        <p:spPr>
          <a:xfrm>
            <a:off x="647700" y="2060751"/>
            <a:ext cx="11125200" cy="4488873"/>
          </a:xfrm>
        </p:spPr>
        <p:txBody>
          <a:bodyPr>
            <a:normAutofit/>
          </a:bodyPr>
          <a:lstStyle/>
          <a:p>
            <a:r>
              <a:rPr lang="en-US" sz="3200" b="1" dirty="0"/>
              <a:t>Underneath your Pupil Data form is a Free/Reduced Lunch form (Long Form)</a:t>
            </a:r>
          </a:p>
          <a:p>
            <a:r>
              <a:rPr lang="en-US" sz="3200" b="1" dirty="0"/>
              <a:t>This form must be signed by a parent/guardian to determine if you qualify for this program. </a:t>
            </a:r>
          </a:p>
          <a:p>
            <a:pPr marL="0" indent="0">
              <a:buNone/>
            </a:pPr>
            <a:endParaRPr lang="en-US" sz="4400" dirty="0"/>
          </a:p>
        </p:txBody>
      </p:sp>
      <p:sp>
        <p:nvSpPr>
          <p:cNvPr id="5" name="32-Point Star 4"/>
          <p:cNvSpPr/>
          <p:nvPr/>
        </p:nvSpPr>
        <p:spPr>
          <a:xfrm>
            <a:off x="2055640" y="4691328"/>
            <a:ext cx="8066670" cy="1961535"/>
          </a:xfrm>
          <a:prstGeom prst="star3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t>This form must be turned in tomorrow at the start of homeroom!</a:t>
            </a:r>
          </a:p>
        </p:txBody>
      </p:sp>
      <p:pic>
        <p:nvPicPr>
          <p:cNvPr id="6" name="Picture 5" descr="Edge of Insanity: Hungry? Save on Snacks!"/>
          <p:cNvPicPr>
            <a:picLocks noChangeAspect="1"/>
          </p:cNvPicPr>
          <p:nvPr/>
        </p:nvPicPr>
        <p:blipFill>
          <a:blip r:embed="rId2"/>
          <a:stretch>
            <a:fillRect/>
          </a:stretch>
        </p:blipFill>
        <p:spPr>
          <a:xfrm>
            <a:off x="8462428" y="426762"/>
            <a:ext cx="2205573" cy="1633988"/>
          </a:xfrm>
          <a:prstGeom prst="rect">
            <a:avLst/>
          </a:prstGeom>
        </p:spPr>
      </p:pic>
    </p:spTree>
    <p:extLst>
      <p:ext uri="{BB962C8B-B14F-4D97-AF65-F5344CB8AC3E}">
        <p14:creationId xmlns:p14="http://schemas.microsoft.com/office/powerpoint/2010/main" val="11250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1600200" y="1965961"/>
            <a:ext cx="8674608" cy="4279392"/>
          </a:xfrm>
          <a:prstGeom prst="wedgeEllipseCallout">
            <a:avLst>
              <a:gd name="adj1" fmla="val -42896"/>
              <a:gd name="adj2" fmla="val 71047"/>
            </a:avLst>
          </a:prstGeom>
          <a:solidFill>
            <a:srgbClr val="FFFF00"/>
          </a:solidFill>
        </p:spPr>
        <p:style>
          <a:lnRef idx="2">
            <a:schemeClr val="dk1"/>
          </a:lnRef>
          <a:fillRef idx="1">
            <a:schemeClr val="lt1"/>
          </a:fillRef>
          <a:effectRef idx="0">
            <a:schemeClr val="dk1"/>
          </a:effectRef>
          <a:fontRef idx="minor">
            <a:schemeClr val="dk1"/>
          </a:fontRef>
        </p:style>
        <p:txBody>
          <a:bodyPr>
            <a:noAutofit/>
          </a:bodyPr>
          <a:lstStyle/>
          <a:p>
            <a:pPr marL="0" indent="0" algn="ctr">
              <a:buNone/>
            </a:pPr>
            <a:r>
              <a:rPr lang="en-US" sz="2800" dirty="0"/>
              <a:t>Interested in joining Student Government as a class rep? Please see Mr. Moss ASAP in Room A216 to pick up a form. Forms are due by Tuesday Afternoon (TOMORROW). Elections will be held if necessary on announced days  in Homeroom</a:t>
            </a:r>
          </a:p>
        </p:txBody>
      </p:sp>
      <p:pic>
        <p:nvPicPr>
          <p:cNvPr id="4" name="Picture 3"/>
          <p:cNvPicPr>
            <a:picLocks noChangeAspect="1"/>
          </p:cNvPicPr>
          <p:nvPr/>
        </p:nvPicPr>
        <p:blipFill>
          <a:blip r:embed="rId2"/>
          <a:stretch>
            <a:fillRect/>
          </a:stretch>
        </p:blipFill>
        <p:spPr>
          <a:xfrm>
            <a:off x="9327742" y="374905"/>
            <a:ext cx="1239675" cy="1367611"/>
          </a:xfrm>
          <a:prstGeom prst="rect">
            <a:avLst/>
          </a:prstGeom>
        </p:spPr>
      </p:pic>
    </p:spTree>
    <p:extLst>
      <p:ext uri="{BB962C8B-B14F-4D97-AF65-F5344CB8AC3E}">
        <p14:creationId xmlns:p14="http://schemas.microsoft.com/office/powerpoint/2010/main" val="7601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49" y="817080"/>
            <a:ext cx="10571998" cy="970450"/>
          </a:xfrm>
        </p:spPr>
        <p:txBody>
          <a:bodyPr/>
          <a:lstStyle/>
          <a:p>
            <a:r>
              <a:rPr lang="en-US" sz="5400" dirty="0"/>
              <a:t>Announcements – English Honors/AP Summer Work </a:t>
            </a:r>
          </a:p>
        </p:txBody>
      </p:sp>
      <p:sp>
        <p:nvSpPr>
          <p:cNvPr id="5" name="Content Placeholder 4"/>
          <p:cNvSpPr>
            <a:spLocks noGrp="1"/>
          </p:cNvSpPr>
          <p:nvPr>
            <p:ph idx="1"/>
          </p:nvPr>
        </p:nvSpPr>
        <p:spPr>
          <a:xfrm>
            <a:off x="209549" y="2279065"/>
            <a:ext cx="11772900" cy="4578935"/>
          </a:xfrm>
        </p:spPr>
        <p:txBody>
          <a:bodyPr>
            <a:noAutofit/>
          </a:bodyPr>
          <a:lstStyle/>
          <a:p>
            <a:r>
              <a:rPr lang="en-US" sz="2800" dirty="0"/>
              <a:t>Turning in your summer work:</a:t>
            </a:r>
          </a:p>
          <a:p>
            <a:r>
              <a:rPr lang="en-US" sz="2800" dirty="0"/>
              <a:t>If you are registered for Honors or AP English Language EITHER SEMESTER,</a:t>
            </a:r>
            <a:r>
              <a:rPr lang="en-US" sz="2800" dirty="0">
                <a:solidFill>
                  <a:schemeClr val="bg1"/>
                </a:solidFill>
              </a:rPr>
              <a:t> </a:t>
            </a:r>
            <a:r>
              <a:rPr lang="en-US" sz="3200" b="1" dirty="0">
                <a:solidFill>
                  <a:srgbClr val="FFFF00"/>
                </a:solidFill>
              </a:rPr>
              <a:t>you should turn in your summer work to your English teacher today.</a:t>
            </a:r>
            <a:r>
              <a:rPr lang="en-US" sz="3200" b="1" dirty="0">
                <a:solidFill>
                  <a:srgbClr val="C00000"/>
                </a:solidFill>
              </a:rPr>
              <a:t> </a:t>
            </a:r>
            <a:r>
              <a:rPr lang="en-US" sz="2800" dirty="0"/>
              <a:t>You can turn it in to them after school today. If you cannot find them, please ask another English teacher to give to the appropriate teacher </a:t>
            </a:r>
            <a:r>
              <a:rPr lang="en-US" sz="2800" dirty="0">
                <a:solidFill>
                  <a:schemeClr val="bg1"/>
                </a:solidFill>
              </a:rPr>
              <a:t>(</a:t>
            </a:r>
            <a:r>
              <a:rPr lang="en-US" sz="2800" dirty="0">
                <a:solidFill>
                  <a:srgbClr val="FFFF00"/>
                </a:solidFill>
              </a:rPr>
              <a:t>no one else-only a English teacher</a:t>
            </a:r>
            <a:r>
              <a:rPr lang="en-US" sz="2800" dirty="0">
                <a:solidFill>
                  <a:schemeClr val="bg1"/>
                </a:solidFill>
              </a:rPr>
              <a:t>). </a:t>
            </a:r>
            <a:r>
              <a:rPr lang="en-US" sz="2800" dirty="0"/>
              <a:t>Follow submission instructions in your summer work. There will be penalties for turning it in late. </a:t>
            </a:r>
          </a:p>
          <a:p>
            <a:endParaRPr lang="en-US" sz="2800" dirty="0"/>
          </a:p>
        </p:txBody>
      </p:sp>
      <p:pic>
        <p:nvPicPr>
          <p:cNvPr id="3" name="Picture 2" descr="&lt;strong&gt;Summer&lt;/strong&gt; Reading Matters | Crazy QuiltEd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2798" y="-2210"/>
            <a:ext cx="1940052" cy="1959453"/>
          </a:xfrm>
          <a:prstGeom prst="rect">
            <a:avLst/>
          </a:prstGeom>
        </p:spPr>
      </p:pic>
    </p:spTree>
    <p:extLst>
      <p:ext uri="{BB962C8B-B14F-4D97-AF65-F5344CB8AC3E}">
        <p14:creationId xmlns:p14="http://schemas.microsoft.com/office/powerpoint/2010/main" val="22421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25" y="639937"/>
            <a:ext cx="10571998" cy="970450"/>
          </a:xfrm>
        </p:spPr>
        <p:txBody>
          <a:bodyPr/>
          <a:lstStyle/>
          <a:p>
            <a:r>
              <a:rPr lang="en-US" sz="6000" dirty="0"/>
              <a:t>Ragsdale HANDBOOK</a:t>
            </a:r>
          </a:p>
        </p:txBody>
      </p:sp>
      <p:sp>
        <p:nvSpPr>
          <p:cNvPr id="3" name="Content Placeholder 2"/>
          <p:cNvSpPr>
            <a:spLocks noGrp="1"/>
          </p:cNvSpPr>
          <p:nvPr>
            <p:ph idx="1"/>
          </p:nvPr>
        </p:nvSpPr>
        <p:spPr>
          <a:xfrm>
            <a:off x="457200" y="2182761"/>
            <a:ext cx="9901084" cy="4454013"/>
          </a:xfrm>
        </p:spPr>
        <p:txBody>
          <a:bodyPr>
            <a:normAutofit fontScale="92500"/>
          </a:bodyPr>
          <a:lstStyle/>
          <a:p>
            <a:r>
              <a:rPr lang="en-US" sz="2800" b="1" dirty="0"/>
              <a:t>Today we will be going over the Ragsdale Student Handbook in detail.</a:t>
            </a:r>
          </a:p>
          <a:p>
            <a:r>
              <a:rPr lang="en-US" sz="2800" dirty="0"/>
              <a:t>We will pay particular attention to the following topics:</a:t>
            </a:r>
          </a:p>
          <a:p>
            <a:pPr lvl="1"/>
            <a:r>
              <a:rPr lang="en-US" sz="2400" dirty="0"/>
              <a:t>Dress Code</a:t>
            </a:r>
          </a:p>
          <a:p>
            <a:pPr lvl="1"/>
            <a:r>
              <a:rPr lang="en-US" sz="2400" dirty="0"/>
              <a:t>Absences</a:t>
            </a:r>
          </a:p>
          <a:p>
            <a:pPr lvl="1"/>
            <a:r>
              <a:rPr lang="en-US" sz="2400" dirty="0"/>
              <a:t>Tardy Policy</a:t>
            </a:r>
          </a:p>
          <a:p>
            <a:pPr lvl="1"/>
            <a:r>
              <a:rPr lang="en-US" sz="2400" dirty="0"/>
              <a:t>Before School/After School</a:t>
            </a:r>
          </a:p>
          <a:p>
            <a:pPr lvl="1"/>
            <a:r>
              <a:rPr lang="en-US" sz="2400" dirty="0"/>
              <a:t>Skipping/Out of Area </a:t>
            </a:r>
          </a:p>
          <a:p>
            <a:pPr lvl="1"/>
            <a:r>
              <a:rPr lang="en-US" sz="2400" dirty="0"/>
              <a:t>Cell Phone Policy</a:t>
            </a:r>
          </a:p>
          <a:p>
            <a:endParaRPr lang="en-US"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052" y="104552"/>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5483124" y="3589786"/>
            <a:ext cx="5670274" cy="3046988"/>
          </a:xfrm>
          <a:prstGeom prst="rect">
            <a:avLst/>
          </a:prstGeom>
        </p:spPr>
        <p:txBody>
          <a:bodyPr wrap="square">
            <a:spAutoFit/>
          </a:bodyPr>
          <a:lstStyle/>
          <a:p>
            <a:pPr marL="914400" lvl="1" indent="-457200">
              <a:buClr>
                <a:schemeClr val="accent1"/>
              </a:buClr>
              <a:buFont typeface="Courier New" panose="02070309020205020404" pitchFamily="49" charset="0"/>
              <a:buChar char="o"/>
            </a:pPr>
            <a:r>
              <a:rPr lang="en-US" sz="3200" dirty="0"/>
              <a:t>Tiger Pride</a:t>
            </a:r>
          </a:p>
          <a:p>
            <a:pPr marL="914400" lvl="1" indent="-457200">
              <a:buClr>
                <a:schemeClr val="accent1"/>
              </a:buClr>
              <a:buFont typeface="Courier New" panose="02070309020205020404" pitchFamily="49" charset="0"/>
              <a:buChar char="o"/>
            </a:pPr>
            <a:r>
              <a:rPr lang="en-US" sz="3200" dirty="0"/>
              <a:t>Cafeteria Expectations</a:t>
            </a:r>
          </a:p>
          <a:p>
            <a:pPr marL="914400" lvl="1" indent="-457200">
              <a:buClr>
                <a:schemeClr val="accent1"/>
              </a:buClr>
              <a:buFont typeface="Courier New" panose="02070309020205020404" pitchFamily="49" charset="0"/>
              <a:buChar char="o"/>
            </a:pPr>
            <a:r>
              <a:rPr lang="en-US" sz="3200" dirty="0"/>
              <a:t>Promotion/Grading Scale</a:t>
            </a:r>
          </a:p>
          <a:p>
            <a:pPr marL="914400" lvl="1" indent="-457200">
              <a:buClr>
                <a:schemeClr val="accent1"/>
              </a:buClr>
              <a:buFont typeface="Courier New" panose="02070309020205020404" pitchFamily="49" charset="0"/>
              <a:buChar char="o"/>
            </a:pPr>
            <a:r>
              <a:rPr lang="en-US" sz="3200" dirty="0"/>
              <a:t>Media Center Info</a:t>
            </a:r>
          </a:p>
          <a:p>
            <a:pPr marL="914400" lvl="1" indent="-457200">
              <a:buClr>
                <a:schemeClr val="accent1"/>
              </a:buClr>
              <a:buFont typeface="Courier New" panose="02070309020205020404" pitchFamily="49" charset="0"/>
              <a:buChar char="o"/>
            </a:pPr>
            <a:r>
              <a:rPr lang="en-US" sz="3200" dirty="0"/>
              <a:t>Parking Information</a:t>
            </a:r>
            <a:endParaRPr lang="en-US" sz="2600" dirty="0"/>
          </a:p>
        </p:txBody>
      </p:sp>
    </p:spTree>
    <p:extLst>
      <p:ext uri="{BB962C8B-B14F-4D97-AF65-F5344CB8AC3E}">
        <p14:creationId xmlns:p14="http://schemas.microsoft.com/office/powerpoint/2010/main" val="2548211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Dress Code Policy</a:t>
            </a:r>
          </a:p>
        </p:txBody>
      </p:sp>
      <p:sp>
        <p:nvSpPr>
          <p:cNvPr id="3" name="Content Placeholder 2"/>
          <p:cNvSpPr>
            <a:spLocks noGrp="1"/>
          </p:cNvSpPr>
          <p:nvPr>
            <p:ph idx="1"/>
          </p:nvPr>
        </p:nvSpPr>
        <p:spPr>
          <a:xfrm>
            <a:off x="1671484" y="2182761"/>
            <a:ext cx="8686800" cy="4454013"/>
          </a:xfrm>
        </p:spPr>
        <p:txBody>
          <a:bodyPr>
            <a:normAutofit/>
          </a:bodyPr>
          <a:lstStyle/>
          <a:p>
            <a:r>
              <a:rPr lang="en-US" sz="2800" dirty="0"/>
              <a:t>The Ragsdale Dress Code is available in greater detail online at ragsdale.gcsnc.com </a:t>
            </a:r>
            <a:r>
              <a:rPr lang="en-US" sz="2800" dirty="0">
                <a:hlinkClick r:id="rId2"/>
              </a:rPr>
              <a:t>CLICK HERE</a:t>
            </a:r>
            <a:endParaRPr lang="en-US" sz="2800" dirty="0"/>
          </a:p>
          <a:p>
            <a:pPr marL="0" indent="0">
              <a:buNone/>
            </a:pPr>
            <a:endParaRPr lang="en-US" sz="2800" dirty="0"/>
          </a:p>
        </p:txBody>
      </p:sp>
      <p:pic>
        <p:nvPicPr>
          <p:cNvPr id="2052"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501207" y="2542079"/>
            <a:ext cx="9433214" cy="3930034"/>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i="1" dirty="0">
                <a:solidFill>
                  <a:schemeClr val="accent5"/>
                </a:solidFill>
              </a:rPr>
              <a:t>Shorts/Skirts should fall at finger tip length</a:t>
            </a:r>
          </a:p>
          <a:p>
            <a:pPr marL="342900" indent="-342900">
              <a:buFont typeface="Arial" panose="020B0604020202020204" pitchFamily="34" charset="0"/>
              <a:buChar char="•"/>
            </a:pPr>
            <a:r>
              <a:rPr lang="en-US" sz="2400" i="1" dirty="0">
                <a:solidFill>
                  <a:schemeClr val="bg1"/>
                </a:solidFill>
              </a:rPr>
              <a:t>Students may not wear tank tops/spaghetti straps</a:t>
            </a:r>
          </a:p>
          <a:p>
            <a:pPr marL="342900" indent="-342900">
              <a:buFont typeface="Arial" panose="020B0604020202020204" pitchFamily="34" charset="0"/>
              <a:buChar char="•"/>
            </a:pPr>
            <a:r>
              <a:rPr lang="en-US" sz="2400" i="1" dirty="0">
                <a:solidFill>
                  <a:schemeClr val="accent5"/>
                </a:solidFill>
              </a:rPr>
              <a:t>Shirts should overlap pants </a:t>
            </a:r>
            <a:r>
              <a:rPr lang="en-US" sz="2400" i="1" dirty="0">
                <a:solidFill>
                  <a:schemeClr val="bg1"/>
                </a:solidFill>
              </a:rPr>
              <a:t>(no bare midriffs)</a:t>
            </a:r>
          </a:p>
          <a:p>
            <a:pPr marL="342900" indent="-342900">
              <a:buFont typeface="Arial" panose="020B0604020202020204" pitchFamily="34" charset="0"/>
              <a:buChar char="•"/>
            </a:pPr>
            <a:r>
              <a:rPr lang="en-US" sz="2400" i="1" dirty="0">
                <a:solidFill>
                  <a:schemeClr val="bg1"/>
                </a:solidFill>
              </a:rPr>
              <a:t>Pants shouldn’t have holes &amp; undergarments shouldn’t show. </a:t>
            </a:r>
          </a:p>
          <a:p>
            <a:pPr marL="342900" indent="-342900">
              <a:buFont typeface="Arial" panose="020B0604020202020204" pitchFamily="34" charset="0"/>
              <a:buChar char="•"/>
            </a:pPr>
            <a:r>
              <a:rPr lang="en-US" sz="2400" i="1" dirty="0">
                <a:solidFill>
                  <a:schemeClr val="accent5"/>
                </a:solidFill>
              </a:rPr>
              <a:t>No hoods can be worn in the building.</a:t>
            </a:r>
          </a:p>
          <a:p>
            <a:pPr marL="342900" indent="-342900">
              <a:buFont typeface="Arial" panose="020B0604020202020204" pitchFamily="34" charset="0"/>
              <a:buChar char="•"/>
            </a:pPr>
            <a:r>
              <a:rPr lang="en-US" sz="2400" i="1" dirty="0">
                <a:solidFill>
                  <a:schemeClr val="bg1"/>
                </a:solidFill>
              </a:rPr>
              <a:t>PJs/House shoes should not be worn.</a:t>
            </a:r>
          </a:p>
          <a:p>
            <a:pPr marL="342900" indent="-342900">
              <a:buFont typeface="Arial" panose="020B0604020202020204" pitchFamily="34" charset="0"/>
              <a:buChar char="•"/>
            </a:pPr>
            <a:r>
              <a:rPr lang="en-US" sz="2400" i="1" dirty="0">
                <a:solidFill>
                  <a:schemeClr val="bg1"/>
                </a:solidFill>
              </a:rPr>
              <a:t>Students may not wear head wear (exceptions for religious head wear)—</a:t>
            </a:r>
            <a:r>
              <a:rPr lang="en-US" sz="2400" i="1" dirty="0">
                <a:solidFill>
                  <a:schemeClr val="accent6">
                    <a:lumMod val="75000"/>
                  </a:schemeClr>
                </a:solidFill>
              </a:rPr>
              <a:t>No bandanas (worn or carried) </a:t>
            </a:r>
          </a:p>
        </p:txBody>
      </p:sp>
      <p:sp>
        <p:nvSpPr>
          <p:cNvPr id="5" name="32-Point Star 4"/>
          <p:cNvSpPr/>
          <p:nvPr/>
        </p:nvSpPr>
        <p:spPr>
          <a:xfrm>
            <a:off x="1482436" y="2773586"/>
            <a:ext cx="9433214" cy="3637226"/>
          </a:xfrm>
          <a:prstGeom prst="star32">
            <a:avLst>
              <a:gd name="adj" fmla="val 43591"/>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solidFill>
                  <a:schemeClr val="bg1"/>
                </a:solidFill>
              </a:rPr>
              <a:t>Students out of dress code will have ISS for the block. Students may return to class during the next block if they change into appropriate dress</a:t>
            </a:r>
          </a:p>
        </p:txBody>
      </p:sp>
    </p:spTree>
    <p:extLst>
      <p:ext uri="{BB962C8B-B14F-4D97-AF65-F5344CB8AC3E}">
        <p14:creationId xmlns:p14="http://schemas.microsoft.com/office/powerpoint/2010/main" val="213191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00" y="620499"/>
            <a:ext cx="10571998" cy="970450"/>
          </a:xfrm>
        </p:spPr>
        <p:txBody>
          <a:bodyPr/>
          <a:lstStyle/>
          <a:p>
            <a:r>
              <a:rPr lang="en-US" sz="4800" dirty="0"/>
              <a:t>Absence/Attendance Policy</a:t>
            </a:r>
          </a:p>
        </p:txBody>
      </p:sp>
      <p:sp>
        <p:nvSpPr>
          <p:cNvPr id="3" name="Content Placeholder 2"/>
          <p:cNvSpPr>
            <a:spLocks noGrp="1"/>
          </p:cNvSpPr>
          <p:nvPr>
            <p:ph idx="1"/>
          </p:nvPr>
        </p:nvSpPr>
        <p:spPr>
          <a:xfrm>
            <a:off x="1671484" y="2182761"/>
            <a:ext cx="8686800" cy="4454013"/>
          </a:xfrm>
        </p:spPr>
        <p:txBody>
          <a:bodyPr>
            <a:normAutofit/>
          </a:bodyPr>
          <a:lstStyle/>
          <a:p>
            <a:pPr marL="0" indent="0">
              <a:buNone/>
            </a:pPr>
            <a:r>
              <a:rPr lang="en-US" sz="2800" dirty="0"/>
              <a:t>If students have more than 3 absences in a class they must stay after with a teacher for 45 minutes to make up that class session.</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3060" y="155456"/>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2871020" y="3359947"/>
            <a:ext cx="6287729" cy="337738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rPr>
              <a:t>When absent you should bring a note to attendance BEFORE school. </a:t>
            </a:r>
          </a:p>
          <a:p>
            <a:pPr algn="ctr"/>
            <a:r>
              <a:rPr lang="en-US" sz="3200" i="1" dirty="0">
                <a:solidFill>
                  <a:schemeClr val="bg1"/>
                </a:solidFill>
              </a:rPr>
              <a:t>Being in line does not mean you are excused to your first block</a:t>
            </a:r>
          </a:p>
        </p:txBody>
      </p:sp>
      <p:sp>
        <p:nvSpPr>
          <p:cNvPr id="5" name="32-Point Star 4"/>
          <p:cNvSpPr/>
          <p:nvPr/>
        </p:nvSpPr>
        <p:spPr>
          <a:xfrm>
            <a:off x="1204752" y="2318179"/>
            <a:ext cx="8598308" cy="4183174"/>
          </a:xfrm>
          <a:prstGeom prst="star32">
            <a:avLst>
              <a:gd name="adj" fmla="val 43591"/>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a:solidFill>
                  <a:schemeClr val="bg1"/>
                </a:solidFill>
              </a:rPr>
              <a:t>Your note should include:</a:t>
            </a:r>
          </a:p>
          <a:p>
            <a:pPr marL="457200" indent="-457200" algn="ctr">
              <a:buFont typeface="Arial" panose="020B0604020202020204" pitchFamily="34" charset="0"/>
              <a:buChar char="•"/>
            </a:pPr>
            <a:r>
              <a:rPr lang="en-US" sz="2800" dirty="0">
                <a:solidFill>
                  <a:schemeClr val="bg1"/>
                </a:solidFill>
              </a:rPr>
              <a:t>Student full name</a:t>
            </a:r>
          </a:p>
          <a:p>
            <a:pPr marL="457200" indent="-457200" algn="ctr">
              <a:buFont typeface="Arial" panose="020B0604020202020204" pitchFamily="34" charset="0"/>
              <a:buChar char="•"/>
            </a:pPr>
            <a:r>
              <a:rPr lang="en-US" sz="2800" dirty="0">
                <a:solidFill>
                  <a:schemeClr val="bg1"/>
                </a:solidFill>
              </a:rPr>
              <a:t>Date of absence</a:t>
            </a:r>
          </a:p>
          <a:p>
            <a:pPr marL="457200" indent="-457200" algn="ctr">
              <a:buFont typeface="Arial" panose="020B0604020202020204" pitchFamily="34" charset="0"/>
              <a:buChar char="•"/>
            </a:pPr>
            <a:r>
              <a:rPr lang="en-US" sz="2800" dirty="0">
                <a:solidFill>
                  <a:schemeClr val="bg1"/>
                </a:solidFill>
              </a:rPr>
              <a:t>Reason for absence</a:t>
            </a:r>
          </a:p>
          <a:p>
            <a:pPr marL="457200" indent="-457200" algn="ctr">
              <a:buFont typeface="Arial" panose="020B0604020202020204" pitchFamily="34" charset="0"/>
              <a:buChar char="•"/>
            </a:pPr>
            <a:r>
              <a:rPr lang="en-US" sz="2800" dirty="0">
                <a:solidFill>
                  <a:schemeClr val="bg1"/>
                </a:solidFill>
              </a:rPr>
              <a:t>Parent Signature</a:t>
            </a:r>
          </a:p>
          <a:p>
            <a:pPr marL="457200" indent="-457200" algn="ctr">
              <a:buFont typeface="Arial" panose="020B0604020202020204" pitchFamily="34" charset="0"/>
              <a:buChar char="•"/>
            </a:pPr>
            <a:r>
              <a:rPr lang="en-US" sz="2800" dirty="0">
                <a:solidFill>
                  <a:schemeClr val="bg1"/>
                </a:solidFill>
              </a:rPr>
              <a:t>Parent phone number</a:t>
            </a:r>
          </a:p>
        </p:txBody>
      </p:sp>
    </p:spTree>
    <p:extLst>
      <p:ext uri="{BB962C8B-B14F-4D97-AF65-F5344CB8AC3E}">
        <p14:creationId xmlns:p14="http://schemas.microsoft.com/office/powerpoint/2010/main" val="19719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3931055-88F5-48E9-9144-ACDE77531BE6}"/>
              </a:ext>
            </a:extLst>
          </p:cNvPr>
          <p:cNvPicPr>
            <a:picLocks noChangeAspect="1"/>
          </p:cNvPicPr>
          <p:nvPr/>
        </p:nvPicPr>
        <p:blipFill rotWithShape="1">
          <a:blip r:embed="rId3"/>
          <a:srcRect l="1042" t="15834" r="31597" b="21388"/>
          <a:stretch/>
        </p:blipFill>
        <p:spPr>
          <a:xfrm>
            <a:off x="1009650" y="466332"/>
            <a:ext cx="10172700" cy="5925336"/>
          </a:xfrm>
          <a:prstGeom prst="rect">
            <a:avLst/>
          </a:prstGeom>
        </p:spPr>
      </p:pic>
    </p:spTree>
    <p:extLst>
      <p:ext uri="{BB962C8B-B14F-4D97-AF65-F5344CB8AC3E}">
        <p14:creationId xmlns:p14="http://schemas.microsoft.com/office/powerpoint/2010/main" val="3129479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150" y="618638"/>
            <a:ext cx="10571998" cy="970450"/>
          </a:xfrm>
        </p:spPr>
        <p:txBody>
          <a:bodyPr/>
          <a:lstStyle/>
          <a:p>
            <a:r>
              <a:rPr lang="en-US" sz="7200" dirty="0"/>
              <a:t>Tardy Policy</a:t>
            </a:r>
          </a:p>
        </p:txBody>
      </p:sp>
      <p:sp>
        <p:nvSpPr>
          <p:cNvPr id="3" name="Content Placeholder 2"/>
          <p:cNvSpPr>
            <a:spLocks noGrp="1"/>
          </p:cNvSpPr>
          <p:nvPr>
            <p:ph idx="1"/>
          </p:nvPr>
        </p:nvSpPr>
        <p:spPr>
          <a:xfrm>
            <a:off x="1524000" y="2182761"/>
            <a:ext cx="8996516" cy="4454013"/>
          </a:xfrm>
        </p:spPr>
        <p:txBody>
          <a:bodyPr>
            <a:normAutofit/>
          </a:bodyPr>
          <a:lstStyle/>
          <a:p>
            <a:r>
              <a:rPr lang="en-US" sz="4000" dirty="0"/>
              <a:t>Students with NO unexcused tardies for the semester are allowed an exam exemption for select classes (Does not include EOC/NC Final/AP, etc.) </a:t>
            </a:r>
          </a:p>
          <a:p>
            <a:pPr marL="0" indent="0">
              <a:buNone/>
            </a:pPr>
            <a:endParaRPr lang="en-US" sz="20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391934" y="2110878"/>
            <a:ext cx="9276066" cy="4525896"/>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bg1"/>
                </a:solidFill>
              </a:rPr>
              <a:t>1</a:t>
            </a:r>
            <a:r>
              <a:rPr lang="en-US" sz="2800" i="1" baseline="30000" dirty="0">
                <a:solidFill>
                  <a:schemeClr val="bg1"/>
                </a:solidFill>
              </a:rPr>
              <a:t>st</a:t>
            </a:r>
            <a:r>
              <a:rPr lang="en-US" sz="2800" i="1" dirty="0">
                <a:solidFill>
                  <a:schemeClr val="bg1"/>
                </a:solidFill>
              </a:rPr>
              <a:t> Tardy – Warning and Parent Contact</a:t>
            </a:r>
          </a:p>
          <a:p>
            <a:r>
              <a:rPr lang="en-US" sz="2800" i="1" dirty="0">
                <a:solidFill>
                  <a:schemeClr val="accent2">
                    <a:lumMod val="50000"/>
                  </a:schemeClr>
                </a:solidFill>
              </a:rPr>
              <a:t>2</a:t>
            </a:r>
            <a:r>
              <a:rPr lang="en-US" sz="2800" i="1" baseline="30000" dirty="0">
                <a:solidFill>
                  <a:schemeClr val="accent2">
                    <a:lumMod val="50000"/>
                  </a:schemeClr>
                </a:solidFill>
              </a:rPr>
              <a:t>nd</a:t>
            </a:r>
            <a:r>
              <a:rPr lang="en-US" sz="2800" i="1" dirty="0">
                <a:solidFill>
                  <a:schemeClr val="accent2">
                    <a:lumMod val="50000"/>
                  </a:schemeClr>
                </a:solidFill>
              </a:rPr>
              <a:t> Tardy – Parent Contact</a:t>
            </a:r>
          </a:p>
          <a:p>
            <a:r>
              <a:rPr lang="en-US" sz="2800" i="1" dirty="0">
                <a:solidFill>
                  <a:schemeClr val="bg1"/>
                </a:solidFill>
              </a:rPr>
              <a:t>3</a:t>
            </a:r>
            <a:r>
              <a:rPr lang="en-US" sz="2800" i="1" baseline="30000" dirty="0">
                <a:solidFill>
                  <a:schemeClr val="bg1"/>
                </a:solidFill>
              </a:rPr>
              <a:t>rd</a:t>
            </a:r>
            <a:r>
              <a:rPr lang="en-US" sz="2800" i="1" dirty="0">
                <a:solidFill>
                  <a:schemeClr val="bg1"/>
                </a:solidFill>
              </a:rPr>
              <a:t> Tardy – Parent Contact and After School/lunch Detention </a:t>
            </a:r>
          </a:p>
          <a:p>
            <a:r>
              <a:rPr lang="en-US" sz="2800" i="1" dirty="0">
                <a:solidFill>
                  <a:schemeClr val="accent2">
                    <a:lumMod val="50000"/>
                  </a:schemeClr>
                </a:solidFill>
              </a:rPr>
              <a:t>4</a:t>
            </a:r>
            <a:r>
              <a:rPr lang="en-US" sz="2800" i="1" baseline="30000" dirty="0">
                <a:solidFill>
                  <a:schemeClr val="accent2">
                    <a:lumMod val="50000"/>
                  </a:schemeClr>
                </a:solidFill>
              </a:rPr>
              <a:t>th</a:t>
            </a:r>
            <a:r>
              <a:rPr lang="en-US" sz="2800" i="1" dirty="0">
                <a:solidFill>
                  <a:schemeClr val="accent2">
                    <a:lumMod val="50000"/>
                  </a:schemeClr>
                </a:solidFill>
              </a:rPr>
              <a:t> Tardy – Parent Contact, After School/lunch Detention</a:t>
            </a:r>
          </a:p>
          <a:p>
            <a:r>
              <a:rPr lang="en-US" sz="2800" i="1" dirty="0">
                <a:solidFill>
                  <a:schemeClr val="bg1"/>
                </a:solidFill>
              </a:rPr>
              <a:t>5</a:t>
            </a:r>
            <a:r>
              <a:rPr lang="en-US" sz="2800" i="1" baseline="30000" dirty="0">
                <a:solidFill>
                  <a:schemeClr val="bg1"/>
                </a:solidFill>
              </a:rPr>
              <a:t>th</a:t>
            </a:r>
            <a:r>
              <a:rPr lang="en-US" sz="2800" i="1" dirty="0">
                <a:solidFill>
                  <a:schemeClr val="bg1"/>
                </a:solidFill>
              </a:rPr>
              <a:t> Tardy – Referral, Parent Contact, ISS (1 day for block)</a:t>
            </a:r>
          </a:p>
          <a:p>
            <a:r>
              <a:rPr lang="en-US" sz="2800" i="1" dirty="0">
                <a:solidFill>
                  <a:schemeClr val="accent2">
                    <a:lumMod val="50000"/>
                  </a:schemeClr>
                </a:solidFill>
              </a:rPr>
              <a:t>6</a:t>
            </a:r>
            <a:r>
              <a:rPr lang="en-US" sz="2800" i="1" baseline="30000" dirty="0">
                <a:solidFill>
                  <a:schemeClr val="accent2">
                    <a:lumMod val="50000"/>
                  </a:schemeClr>
                </a:solidFill>
              </a:rPr>
              <a:t>th</a:t>
            </a:r>
            <a:r>
              <a:rPr lang="en-US" sz="2800" i="1" dirty="0">
                <a:solidFill>
                  <a:schemeClr val="accent2">
                    <a:lumMod val="50000"/>
                  </a:schemeClr>
                </a:solidFill>
              </a:rPr>
              <a:t> Tardy – Referral, Parent Contact, ISS (1 full day)</a:t>
            </a:r>
          </a:p>
          <a:p>
            <a:endParaRPr lang="en-US" sz="2400" i="1" dirty="0">
              <a:solidFill>
                <a:schemeClr val="bg1"/>
              </a:solidFill>
            </a:endParaRPr>
          </a:p>
        </p:txBody>
      </p:sp>
    </p:spTree>
    <p:extLst>
      <p:ext uri="{BB962C8B-B14F-4D97-AF65-F5344CB8AC3E}">
        <p14:creationId xmlns:p14="http://schemas.microsoft.com/office/powerpoint/2010/main" val="18268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00" y="847238"/>
            <a:ext cx="10571998" cy="970450"/>
          </a:xfrm>
        </p:spPr>
        <p:txBody>
          <a:bodyPr/>
          <a:lstStyle/>
          <a:p>
            <a:r>
              <a:rPr lang="en-US" sz="5400" dirty="0"/>
              <a:t>Before/After School Supervision</a:t>
            </a:r>
          </a:p>
        </p:txBody>
      </p:sp>
      <p:sp>
        <p:nvSpPr>
          <p:cNvPr id="3" name="Content Placeholder 2"/>
          <p:cNvSpPr>
            <a:spLocks noGrp="1"/>
          </p:cNvSpPr>
          <p:nvPr>
            <p:ph idx="1"/>
          </p:nvPr>
        </p:nvSpPr>
        <p:spPr>
          <a:xfrm>
            <a:off x="1671484" y="2182761"/>
            <a:ext cx="8686800" cy="4454013"/>
          </a:xfrm>
        </p:spPr>
        <p:txBody>
          <a:bodyPr>
            <a:normAutofit/>
          </a:bodyPr>
          <a:lstStyle/>
          <a:p>
            <a:r>
              <a:rPr lang="en-US" sz="5400" dirty="0"/>
              <a:t>Students should be supervised before or after school</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3330" y="120672"/>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123985" y="2082207"/>
            <a:ext cx="9781797" cy="4554567"/>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The doors open at </a:t>
            </a:r>
            <a:r>
              <a:rPr lang="en-US" sz="3600" b="1" i="1" dirty="0">
                <a:solidFill>
                  <a:schemeClr val="accent1"/>
                </a:solidFill>
              </a:rPr>
              <a:t>8:30</a:t>
            </a:r>
            <a:r>
              <a:rPr lang="en-US" sz="2800" i="1" dirty="0">
                <a:solidFill>
                  <a:schemeClr val="bg1"/>
                </a:solidFill>
              </a:rPr>
              <a:t>. Breakfast is served from </a:t>
            </a:r>
            <a:r>
              <a:rPr lang="en-US" sz="3600" b="1" i="1" dirty="0">
                <a:solidFill>
                  <a:schemeClr val="accent1"/>
                </a:solidFill>
              </a:rPr>
              <a:t>8:30</a:t>
            </a:r>
            <a:r>
              <a:rPr lang="en-US" sz="2800" i="1" dirty="0">
                <a:solidFill>
                  <a:schemeClr val="bg1"/>
                </a:solidFill>
              </a:rPr>
              <a:t> to </a:t>
            </a:r>
            <a:r>
              <a:rPr lang="en-US" sz="3600" b="1" i="1" dirty="0">
                <a:solidFill>
                  <a:schemeClr val="accent1"/>
                </a:solidFill>
              </a:rPr>
              <a:t>8:45</a:t>
            </a:r>
            <a:r>
              <a:rPr lang="en-US" sz="2800" i="1" dirty="0">
                <a:solidFill>
                  <a:schemeClr val="bg1"/>
                </a:solidFill>
              </a:rPr>
              <a:t> and must  be eaten in the cafeteria</a:t>
            </a:r>
          </a:p>
          <a:p>
            <a:pPr algn="ctr"/>
            <a:endParaRPr lang="en-US" sz="2800" i="1" dirty="0">
              <a:solidFill>
                <a:schemeClr val="bg1"/>
              </a:solidFill>
            </a:endParaRPr>
          </a:p>
          <a:p>
            <a:pPr algn="ctr"/>
            <a:r>
              <a:rPr lang="en-US" sz="2800" i="1" dirty="0">
                <a:solidFill>
                  <a:schemeClr val="bg1"/>
                </a:solidFill>
              </a:rPr>
              <a:t>Students participating in after school activities/tutoring must have a ride available for pick up. More information on late buses will be provided later in the year </a:t>
            </a:r>
          </a:p>
        </p:txBody>
      </p:sp>
    </p:spTree>
    <p:extLst>
      <p:ext uri="{BB962C8B-B14F-4D97-AF65-F5344CB8AC3E}">
        <p14:creationId xmlns:p14="http://schemas.microsoft.com/office/powerpoint/2010/main" val="42514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746" y="676564"/>
            <a:ext cx="10571998" cy="970450"/>
          </a:xfrm>
        </p:spPr>
        <p:txBody>
          <a:bodyPr/>
          <a:lstStyle/>
          <a:p>
            <a:r>
              <a:rPr lang="en-US" sz="5400" dirty="0"/>
              <a:t>Need Academic Help?</a:t>
            </a:r>
          </a:p>
        </p:txBody>
      </p:sp>
      <p:pic>
        <p:nvPicPr>
          <p:cNvPr id="1026" name="Picture 2" descr="Image result for Peer Tutor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943" y="3012981"/>
            <a:ext cx="4170218" cy="2191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5295900" y="2067214"/>
            <a:ext cx="6896100" cy="4790786"/>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Peer Tutoring occurs on Tuesdays</a:t>
            </a:r>
          </a:p>
          <a:p>
            <a:pPr algn="ctr"/>
            <a:r>
              <a:rPr lang="en-US" sz="2800" i="1" dirty="0">
                <a:solidFill>
                  <a:schemeClr val="bg1"/>
                </a:solidFill>
              </a:rPr>
              <a:t>From 3:45 to 4:30</a:t>
            </a:r>
          </a:p>
          <a:p>
            <a:pPr algn="ctr"/>
            <a:endParaRPr lang="en-US" sz="2800" i="1" dirty="0">
              <a:solidFill>
                <a:schemeClr val="bg1"/>
              </a:solidFill>
            </a:endParaRPr>
          </a:p>
          <a:p>
            <a:pPr algn="ctr"/>
            <a:r>
              <a:rPr lang="en-US" sz="2400" i="1" dirty="0">
                <a:solidFill>
                  <a:schemeClr val="bg1"/>
                </a:solidFill>
              </a:rPr>
              <a:t>Peer Tutoring will begin on the Tuesday after Interims</a:t>
            </a:r>
          </a:p>
          <a:p>
            <a:pPr algn="ctr"/>
            <a:endParaRPr lang="en-US" sz="2400" i="1" dirty="0">
              <a:solidFill>
                <a:schemeClr val="bg1"/>
              </a:solidFill>
            </a:endParaRPr>
          </a:p>
          <a:p>
            <a:pPr algn="ctr"/>
            <a:r>
              <a:rPr lang="en-US" sz="2400" i="1" dirty="0">
                <a:solidFill>
                  <a:schemeClr val="bg1"/>
                </a:solidFill>
              </a:rPr>
              <a:t>Peer tutoring is free but students will need to provide transportation.</a:t>
            </a:r>
          </a:p>
          <a:p>
            <a:pPr algn="ctr"/>
            <a:r>
              <a:rPr lang="en-US" sz="2400" i="1" dirty="0">
                <a:solidFill>
                  <a:schemeClr val="bg1"/>
                </a:solidFill>
              </a:rPr>
              <a:t>Late Buses may occur later in the semester. </a:t>
            </a:r>
          </a:p>
        </p:txBody>
      </p:sp>
    </p:spTree>
    <p:extLst>
      <p:ext uri="{BB962C8B-B14F-4D97-AF65-F5344CB8AC3E}">
        <p14:creationId xmlns:p14="http://schemas.microsoft.com/office/powerpoint/2010/main" val="28844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053" y="793808"/>
            <a:ext cx="10571998" cy="970450"/>
          </a:xfrm>
        </p:spPr>
        <p:txBody>
          <a:bodyPr/>
          <a:lstStyle/>
          <a:p>
            <a:r>
              <a:rPr lang="en-US" sz="5400" dirty="0"/>
              <a:t>Skipping/Out of Area Procedure</a:t>
            </a:r>
          </a:p>
        </p:txBody>
      </p:sp>
      <p:sp>
        <p:nvSpPr>
          <p:cNvPr id="3" name="Content Placeholder 2"/>
          <p:cNvSpPr>
            <a:spLocks noGrp="1"/>
          </p:cNvSpPr>
          <p:nvPr>
            <p:ph idx="1"/>
          </p:nvPr>
        </p:nvSpPr>
        <p:spPr>
          <a:xfrm>
            <a:off x="209550" y="2383064"/>
            <a:ext cx="11982450" cy="4454013"/>
          </a:xfrm>
        </p:spPr>
        <p:txBody>
          <a:bodyPr>
            <a:normAutofit fontScale="85000" lnSpcReduction="20000"/>
          </a:bodyPr>
          <a:lstStyle/>
          <a:p>
            <a:r>
              <a:rPr lang="en-US" sz="2800" b="1" dirty="0"/>
              <a:t>Be where you are supposed to be.</a:t>
            </a:r>
          </a:p>
          <a:p>
            <a:pPr lvl="1"/>
            <a:r>
              <a:rPr lang="en-US" sz="2400" b="1" dirty="0"/>
              <a:t>If it’s class – be in class</a:t>
            </a:r>
          </a:p>
          <a:p>
            <a:pPr lvl="1"/>
            <a:r>
              <a:rPr lang="en-US" sz="2400" b="1" dirty="0"/>
              <a:t>If it’s lunch – be in the cafeteria</a:t>
            </a:r>
          </a:p>
          <a:p>
            <a:pPr marL="0" indent="0">
              <a:buNone/>
            </a:pPr>
            <a:endParaRPr lang="en-US" sz="2400" dirty="0"/>
          </a:p>
          <a:p>
            <a:r>
              <a:rPr lang="en-US" sz="2800" b="1" dirty="0">
                <a:solidFill>
                  <a:schemeClr val="accent1"/>
                </a:solidFill>
              </a:rPr>
              <a:t>Student skipping will have administrative consequences which may include suspension. </a:t>
            </a:r>
          </a:p>
          <a:p>
            <a:endParaRPr lang="en-US" sz="2400" dirty="0"/>
          </a:p>
          <a:p>
            <a:r>
              <a:rPr lang="en-US" sz="2800" b="1" dirty="0"/>
              <a:t>Students may not be in the halls during the first 15 minutes or last 15 minutes of class. </a:t>
            </a:r>
          </a:p>
          <a:p>
            <a:endParaRPr lang="en-US" sz="2800" dirty="0"/>
          </a:p>
          <a:p>
            <a:r>
              <a:rPr lang="en-US" sz="2800" b="1" dirty="0">
                <a:solidFill>
                  <a:schemeClr val="accent1"/>
                </a:solidFill>
              </a:rPr>
              <a:t>Students out of area (no hall pass) will have administrator consequences </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0980" y="100568"/>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94430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0" y="691393"/>
            <a:ext cx="10571998" cy="970450"/>
          </a:xfrm>
        </p:spPr>
        <p:txBody>
          <a:bodyPr/>
          <a:lstStyle/>
          <a:p>
            <a:r>
              <a:rPr lang="en-US" sz="6600" dirty="0"/>
              <a:t>Cell Phone Policy</a:t>
            </a:r>
          </a:p>
        </p:txBody>
      </p:sp>
      <p:sp>
        <p:nvSpPr>
          <p:cNvPr id="3" name="Content Placeholder 2"/>
          <p:cNvSpPr>
            <a:spLocks noGrp="1"/>
          </p:cNvSpPr>
          <p:nvPr>
            <p:ph idx="1"/>
          </p:nvPr>
        </p:nvSpPr>
        <p:spPr>
          <a:xfrm>
            <a:off x="1752599" y="2190216"/>
            <a:ext cx="8686800" cy="4454013"/>
          </a:xfrm>
        </p:spPr>
        <p:txBody>
          <a:bodyPr>
            <a:normAutofit/>
          </a:bodyPr>
          <a:lstStyle/>
          <a:p>
            <a:r>
              <a:rPr lang="en-US" sz="4000" b="1" dirty="0"/>
              <a:t>Cell phones may be used at lunch and during class transitions only</a:t>
            </a:r>
          </a:p>
          <a:p>
            <a:r>
              <a:rPr lang="en-US" sz="4000" b="1" dirty="0"/>
              <a:t>Cell phones </a:t>
            </a:r>
            <a:r>
              <a:rPr lang="en-US" sz="4000" b="1" u="sng" dirty="0">
                <a:solidFill>
                  <a:srgbClr val="FFFF00"/>
                </a:solidFill>
              </a:rPr>
              <a:t>should not be seen or heard </a:t>
            </a:r>
            <a:r>
              <a:rPr lang="en-US" sz="4000" b="1" dirty="0">
                <a:solidFill>
                  <a:srgbClr val="FFFF00"/>
                </a:solidFill>
              </a:rPr>
              <a:t>during class time </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523999" y="2190216"/>
            <a:ext cx="9144000" cy="4626243"/>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i="1" u="sng" dirty="0">
                <a:solidFill>
                  <a:schemeClr val="accent2">
                    <a:lumMod val="50000"/>
                  </a:schemeClr>
                </a:solidFill>
              </a:rPr>
              <a:t>First Offense </a:t>
            </a:r>
            <a:r>
              <a:rPr lang="en-US" sz="2400" i="1" dirty="0">
                <a:solidFill>
                  <a:schemeClr val="bg1"/>
                </a:solidFill>
              </a:rPr>
              <a:t>– Student may pick up device at the end of the day</a:t>
            </a:r>
          </a:p>
          <a:p>
            <a:pPr marL="342900" indent="-342900">
              <a:buFont typeface="Arial" panose="020B0604020202020204" pitchFamily="34" charset="0"/>
              <a:buChar char="•"/>
            </a:pPr>
            <a:r>
              <a:rPr lang="en-US" sz="2400" i="1" u="sng" dirty="0">
                <a:solidFill>
                  <a:schemeClr val="accent2">
                    <a:lumMod val="50000"/>
                  </a:schemeClr>
                </a:solidFill>
              </a:rPr>
              <a:t>Second Offense </a:t>
            </a:r>
            <a:r>
              <a:rPr lang="en-US" sz="2400" i="1" dirty="0">
                <a:solidFill>
                  <a:schemeClr val="bg1"/>
                </a:solidFill>
              </a:rPr>
              <a:t>– Parent/Guardian may pick up at the end of the day</a:t>
            </a:r>
          </a:p>
          <a:p>
            <a:pPr marL="342900" indent="-342900">
              <a:buFont typeface="Arial" panose="020B0604020202020204" pitchFamily="34" charset="0"/>
              <a:buChar char="•"/>
            </a:pPr>
            <a:r>
              <a:rPr lang="en-US" sz="2400" i="1" u="sng" dirty="0">
                <a:solidFill>
                  <a:schemeClr val="accent2">
                    <a:lumMod val="50000"/>
                  </a:schemeClr>
                </a:solidFill>
              </a:rPr>
              <a:t>Third Offense </a:t>
            </a:r>
            <a:r>
              <a:rPr lang="en-US" sz="2400" i="1" dirty="0">
                <a:solidFill>
                  <a:schemeClr val="bg1"/>
                </a:solidFill>
              </a:rPr>
              <a:t>– Device may be held for up to 10 school days</a:t>
            </a:r>
          </a:p>
          <a:p>
            <a:endParaRPr lang="en-US" sz="2400" i="1" dirty="0">
              <a:solidFill>
                <a:schemeClr val="bg1"/>
              </a:solidFill>
            </a:endParaRPr>
          </a:p>
          <a:p>
            <a:r>
              <a:rPr lang="en-US" sz="2400" b="1" i="1" dirty="0">
                <a:solidFill>
                  <a:srgbClr val="FF0000"/>
                </a:solidFill>
              </a:rPr>
              <a:t>*****Refusal to turn over a phone results in a referral for insubordination</a:t>
            </a:r>
          </a:p>
        </p:txBody>
      </p:sp>
    </p:spTree>
    <p:extLst>
      <p:ext uri="{BB962C8B-B14F-4D97-AF65-F5344CB8AC3E}">
        <p14:creationId xmlns:p14="http://schemas.microsoft.com/office/powerpoint/2010/main" val="419400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6EEC540B-B85D-4650-A4A4-1D5B5FA89313}"/>
              </a:ext>
            </a:extLst>
          </p:cNvPr>
          <p:cNvPicPr>
            <a:picLocks noChangeAspect="1"/>
          </p:cNvPicPr>
          <p:nvPr/>
        </p:nvPicPr>
        <p:blipFill rotWithShape="1">
          <a:blip r:embed="rId3"/>
          <a:srcRect t="15833" r="31250" b="20556"/>
          <a:stretch/>
        </p:blipFill>
        <p:spPr>
          <a:xfrm>
            <a:off x="1352550" y="685944"/>
            <a:ext cx="9486900" cy="5486111"/>
          </a:xfrm>
          <a:prstGeom prst="rect">
            <a:avLst/>
          </a:prstGeom>
        </p:spPr>
      </p:pic>
    </p:spTree>
    <p:extLst>
      <p:ext uri="{BB962C8B-B14F-4D97-AF65-F5344CB8AC3E}">
        <p14:creationId xmlns:p14="http://schemas.microsoft.com/office/powerpoint/2010/main" val="1535093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50" y="847238"/>
            <a:ext cx="10571998" cy="970450"/>
          </a:xfrm>
        </p:spPr>
        <p:txBody>
          <a:bodyPr/>
          <a:lstStyle/>
          <a:p>
            <a:r>
              <a:rPr lang="en-US" sz="11500" dirty="0"/>
              <a:t>Tiger Pride</a:t>
            </a:r>
          </a:p>
        </p:txBody>
      </p:sp>
      <p:sp>
        <p:nvSpPr>
          <p:cNvPr id="3" name="Content Placeholder 2"/>
          <p:cNvSpPr>
            <a:spLocks noGrp="1"/>
          </p:cNvSpPr>
          <p:nvPr>
            <p:ph idx="1"/>
          </p:nvPr>
        </p:nvSpPr>
        <p:spPr>
          <a:xfrm>
            <a:off x="447674" y="2296915"/>
            <a:ext cx="11296650" cy="4561085"/>
          </a:xfrm>
        </p:spPr>
        <p:txBody>
          <a:bodyPr>
            <a:normAutofit/>
          </a:bodyPr>
          <a:lstStyle/>
          <a:p>
            <a:r>
              <a:rPr lang="en-US" sz="2800" b="1" u="sng" dirty="0">
                <a:solidFill>
                  <a:schemeClr val="accent1"/>
                </a:solidFill>
              </a:rPr>
              <a:t>Cafeteria</a:t>
            </a:r>
            <a:r>
              <a:rPr lang="en-US" sz="2800" dirty="0"/>
              <a:t> – pick up after yourself, wait in line, don’t cut in front of others</a:t>
            </a:r>
          </a:p>
          <a:p>
            <a:r>
              <a:rPr lang="en-US" sz="2800" b="1" u="sng" dirty="0">
                <a:solidFill>
                  <a:schemeClr val="accent1"/>
                </a:solidFill>
              </a:rPr>
              <a:t>Hallways</a:t>
            </a:r>
            <a:r>
              <a:rPr lang="en-US" sz="2800" dirty="0"/>
              <a:t> – Do not block or congregate, use commons areas to chat, be mindful of others.  Students must be respectful and respond to any adult at all times. </a:t>
            </a:r>
          </a:p>
          <a:p>
            <a:r>
              <a:rPr lang="en-US" sz="2800" b="1" u="sng" dirty="0">
                <a:solidFill>
                  <a:schemeClr val="accent1"/>
                </a:solidFill>
              </a:rPr>
              <a:t>Public Displays of Affection </a:t>
            </a:r>
            <a:r>
              <a:rPr lang="en-US" sz="2800" dirty="0"/>
              <a:t>– School is not the place</a:t>
            </a:r>
          </a:p>
          <a:p>
            <a:r>
              <a:rPr lang="en-US" sz="2800" b="1" u="sng" dirty="0">
                <a:solidFill>
                  <a:schemeClr val="accent1"/>
                </a:solidFill>
              </a:rPr>
              <a:t>General</a:t>
            </a:r>
            <a:r>
              <a:rPr lang="en-US" sz="2800" dirty="0"/>
              <a:t>- do not mark or deface school property (hallways, books, etc.) – </a:t>
            </a:r>
            <a:r>
              <a:rPr lang="en-US" sz="2800" dirty="0">
                <a:solidFill>
                  <a:srgbClr val="FFFF00"/>
                </a:solidFill>
              </a:rPr>
              <a:t>Leave the classroom and hallways better than you found them</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530" y="133911"/>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2137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Cafeteria/Lunch Expectations</a:t>
            </a:r>
          </a:p>
        </p:txBody>
      </p:sp>
      <p:sp>
        <p:nvSpPr>
          <p:cNvPr id="3" name="Content Placeholder 2"/>
          <p:cNvSpPr>
            <a:spLocks noGrp="1"/>
          </p:cNvSpPr>
          <p:nvPr>
            <p:ph idx="1"/>
          </p:nvPr>
        </p:nvSpPr>
        <p:spPr>
          <a:xfrm>
            <a:off x="304800" y="2182761"/>
            <a:ext cx="11563350" cy="4454013"/>
          </a:xfrm>
        </p:spPr>
        <p:txBody>
          <a:bodyPr>
            <a:noAutofit/>
          </a:bodyPr>
          <a:lstStyle/>
          <a:p>
            <a:r>
              <a:rPr lang="en-US" sz="2200" dirty="0">
                <a:solidFill>
                  <a:srgbClr val="FFFF00"/>
                </a:solidFill>
              </a:rPr>
              <a:t>Students may not be off campus or out of area (in academic buildings/hallways) during lunch.  Students must have a note to be in the media center during lunch time. </a:t>
            </a:r>
          </a:p>
          <a:p>
            <a:r>
              <a:rPr lang="en-US" sz="2200" dirty="0"/>
              <a:t>Students must buy food in the serving area – When you are in the cafeteria you are not permitted to return to the lines</a:t>
            </a:r>
          </a:p>
          <a:p>
            <a:r>
              <a:rPr lang="en-US" sz="2200" b="1" dirty="0">
                <a:solidFill>
                  <a:srgbClr val="FFFF00"/>
                </a:solidFill>
              </a:rPr>
              <a:t>Students must remain seated in the cafeteria at all times</a:t>
            </a:r>
          </a:p>
          <a:p>
            <a:r>
              <a:rPr lang="en-US" sz="2200" dirty="0"/>
              <a:t>Outside food may not be delivered by parents/local businesses </a:t>
            </a:r>
          </a:p>
          <a:p>
            <a:r>
              <a:rPr lang="en-US" sz="2200" dirty="0">
                <a:solidFill>
                  <a:srgbClr val="FFFF00"/>
                </a:solidFill>
              </a:rPr>
              <a:t>Students must remain in the cafeteria or patio area (patio privileges may be revoked if violated)</a:t>
            </a:r>
          </a:p>
          <a:p>
            <a:r>
              <a:rPr lang="en-US" sz="2200" dirty="0"/>
              <a:t>Students who throw food/leave trash behind will face disciplinary consequences</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8680" y="136510"/>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491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Promotion/Grading Scale</a:t>
            </a:r>
          </a:p>
        </p:txBody>
      </p:sp>
      <p:sp>
        <p:nvSpPr>
          <p:cNvPr id="3" name="Content Placeholder 2"/>
          <p:cNvSpPr>
            <a:spLocks noGrp="1"/>
          </p:cNvSpPr>
          <p:nvPr>
            <p:ph idx="1"/>
          </p:nvPr>
        </p:nvSpPr>
        <p:spPr>
          <a:xfrm>
            <a:off x="1671484" y="2182761"/>
            <a:ext cx="8686800" cy="4454013"/>
          </a:xfrm>
        </p:spPr>
        <p:txBody>
          <a:bodyPr>
            <a:normAutofit/>
          </a:bodyPr>
          <a:lstStyle/>
          <a:p>
            <a:r>
              <a:rPr lang="en-US" sz="5400" dirty="0"/>
              <a:t>Ragsdale is on the ten point scale</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628650" y="2495550"/>
            <a:ext cx="3956602" cy="4141223"/>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chemeClr val="bg1"/>
                </a:solidFill>
              </a:rPr>
              <a:t>A = 90-100</a:t>
            </a:r>
          </a:p>
          <a:p>
            <a:r>
              <a:rPr lang="en-US" sz="4000" i="1" dirty="0">
                <a:solidFill>
                  <a:schemeClr val="bg1"/>
                </a:solidFill>
              </a:rPr>
              <a:t>B=80-89</a:t>
            </a:r>
          </a:p>
          <a:p>
            <a:r>
              <a:rPr lang="en-US" sz="4000" i="1" dirty="0">
                <a:solidFill>
                  <a:schemeClr val="bg1"/>
                </a:solidFill>
              </a:rPr>
              <a:t>C=70-79</a:t>
            </a:r>
          </a:p>
          <a:p>
            <a:r>
              <a:rPr lang="en-US" sz="4000" i="1" dirty="0">
                <a:solidFill>
                  <a:schemeClr val="bg1"/>
                </a:solidFill>
              </a:rPr>
              <a:t>D=60-69</a:t>
            </a:r>
          </a:p>
          <a:p>
            <a:r>
              <a:rPr lang="en-US" sz="4000" i="1" dirty="0">
                <a:solidFill>
                  <a:schemeClr val="bg1"/>
                </a:solidFill>
              </a:rPr>
              <a:t>F=0-59</a:t>
            </a:r>
          </a:p>
        </p:txBody>
      </p:sp>
      <p:sp>
        <p:nvSpPr>
          <p:cNvPr id="5" name="32-Point Star 4"/>
          <p:cNvSpPr/>
          <p:nvPr/>
        </p:nvSpPr>
        <p:spPr>
          <a:xfrm>
            <a:off x="4850724" y="2182761"/>
            <a:ext cx="6903126" cy="4317429"/>
          </a:xfrm>
          <a:prstGeom prst="star32">
            <a:avLst>
              <a:gd name="adj" fmla="val 43591"/>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u="sng" dirty="0">
                <a:solidFill>
                  <a:schemeClr val="bg1"/>
                </a:solidFill>
              </a:rPr>
              <a:t>Promotion Standards</a:t>
            </a:r>
            <a:r>
              <a:rPr lang="en-US" sz="2000" dirty="0">
                <a:solidFill>
                  <a:schemeClr val="bg1"/>
                </a:solidFill>
              </a:rPr>
              <a:t>:</a:t>
            </a:r>
          </a:p>
          <a:p>
            <a:pPr algn="ctr"/>
            <a:endParaRPr lang="en-US" sz="2000" dirty="0">
              <a:solidFill>
                <a:schemeClr val="bg1"/>
              </a:solidFill>
            </a:endParaRPr>
          </a:p>
          <a:p>
            <a:pPr algn="ctr"/>
            <a:r>
              <a:rPr lang="en-US" sz="2000" dirty="0">
                <a:solidFill>
                  <a:schemeClr val="bg1"/>
                </a:solidFill>
              </a:rPr>
              <a:t>To be promoted to grade 10 = </a:t>
            </a:r>
            <a:r>
              <a:rPr lang="en-US" sz="2000" dirty="0">
                <a:solidFill>
                  <a:srgbClr val="FF0000"/>
                </a:solidFill>
              </a:rPr>
              <a:t>6 credits</a:t>
            </a:r>
          </a:p>
          <a:p>
            <a:pPr algn="ctr"/>
            <a:r>
              <a:rPr lang="en-US" sz="2000" dirty="0">
                <a:solidFill>
                  <a:schemeClr val="bg1"/>
                </a:solidFill>
              </a:rPr>
              <a:t>To be promoted to grade 10 = </a:t>
            </a:r>
            <a:r>
              <a:rPr lang="en-US" sz="2000" dirty="0">
                <a:solidFill>
                  <a:schemeClr val="tx1"/>
                </a:solidFill>
              </a:rPr>
              <a:t>13 credits</a:t>
            </a:r>
          </a:p>
          <a:p>
            <a:pPr algn="ctr"/>
            <a:r>
              <a:rPr lang="en-US" sz="2000" dirty="0">
                <a:solidFill>
                  <a:schemeClr val="bg1"/>
                </a:solidFill>
              </a:rPr>
              <a:t>To be promoted to grade 12 = </a:t>
            </a:r>
            <a:r>
              <a:rPr lang="en-US" sz="2000" dirty="0">
                <a:solidFill>
                  <a:schemeClr val="accent6">
                    <a:lumMod val="75000"/>
                  </a:schemeClr>
                </a:solidFill>
              </a:rPr>
              <a:t>20 credits</a:t>
            </a:r>
          </a:p>
          <a:p>
            <a:pPr algn="ctr"/>
            <a:r>
              <a:rPr lang="en-US" sz="2000" dirty="0">
                <a:solidFill>
                  <a:schemeClr val="bg1"/>
                </a:solidFill>
              </a:rPr>
              <a:t>To graduate = </a:t>
            </a:r>
            <a:r>
              <a:rPr lang="en-US" sz="2000" dirty="0">
                <a:solidFill>
                  <a:srgbClr val="0070C0"/>
                </a:solidFill>
              </a:rPr>
              <a:t>28 credits</a:t>
            </a:r>
          </a:p>
        </p:txBody>
      </p:sp>
    </p:spTree>
    <p:extLst>
      <p:ext uri="{BB962C8B-B14F-4D97-AF65-F5344CB8AC3E}">
        <p14:creationId xmlns:p14="http://schemas.microsoft.com/office/powerpoint/2010/main" val="121517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853" y="654903"/>
            <a:ext cx="10571998" cy="970450"/>
          </a:xfrm>
        </p:spPr>
        <p:txBody>
          <a:bodyPr/>
          <a:lstStyle/>
          <a:p>
            <a:r>
              <a:rPr lang="en-US" sz="5400" dirty="0"/>
              <a:t>Media Center Information</a:t>
            </a:r>
          </a:p>
        </p:txBody>
      </p:sp>
      <p:sp>
        <p:nvSpPr>
          <p:cNvPr id="3" name="Content Placeholder 2"/>
          <p:cNvSpPr>
            <a:spLocks noGrp="1"/>
          </p:cNvSpPr>
          <p:nvPr>
            <p:ph idx="1"/>
          </p:nvPr>
        </p:nvSpPr>
        <p:spPr>
          <a:xfrm>
            <a:off x="1671484" y="2008464"/>
            <a:ext cx="8686800" cy="4628310"/>
          </a:xfrm>
        </p:spPr>
        <p:txBody>
          <a:bodyPr>
            <a:normAutofit/>
          </a:bodyPr>
          <a:lstStyle/>
          <a:p>
            <a:r>
              <a:rPr lang="en-US" sz="3600" b="1" dirty="0"/>
              <a:t>Please be mindful when using the media center</a:t>
            </a:r>
          </a:p>
          <a:p>
            <a:r>
              <a:rPr lang="en-US" sz="3600" b="1" dirty="0"/>
              <a:t>The media center will be open before school from 8:30 – 8:45</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4780" y="140547"/>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218619" y="2416918"/>
            <a:ext cx="9592529" cy="3993894"/>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1" dirty="0">
              <a:solidFill>
                <a:schemeClr val="bg1"/>
              </a:solidFill>
            </a:endParaRPr>
          </a:p>
          <a:p>
            <a:pPr algn="ctr"/>
            <a:r>
              <a:rPr lang="en-US" sz="3200" i="1" dirty="0">
                <a:solidFill>
                  <a:schemeClr val="bg1"/>
                </a:solidFill>
              </a:rPr>
              <a:t>In order to be in the Media Center students must have </a:t>
            </a:r>
          </a:p>
          <a:p>
            <a:pPr algn="ctr"/>
            <a:r>
              <a:rPr lang="en-US" sz="4400" i="1" dirty="0">
                <a:solidFill>
                  <a:srgbClr val="00B050"/>
                </a:solidFill>
              </a:rPr>
              <a:t>a signed Media Pass at all times.</a:t>
            </a:r>
          </a:p>
          <a:p>
            <a:pPr algn="ctr"/>
            <a:endParaRPr lang="en-US" sz="3200" i="1" dirty="0">
              <a:solidFill>
                <a:schemeClr val="bg1"/>
              </a:solidFill>
            </a:endParaRPr>
          </a:p>
        </p:txBody>
      </p:sp>
    </p:spTree>
    <p:extLst>
      <p:ext uri="{BB962C8B-B14F-4D97-AF65-F5344CB8AC3E}">
        <p14:creationId xmlns:p14="http://schemas.microsoft.com/office/powerpoint/2010/main" val="393412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451" y="1972215"/>
            <a:ext cx="8096249" cy="2449429"/>
          </a:xfrm>
        </p:spPr>
        <p:txBody>
          <a:bodyPr/>
          <a:lstStyle/>
          <a:p>
            <a:r>
              <a:rPr lang="en-US" sz="9600" dirty="0"/>
              <a:t>Homeroom</a:t>
            </a:r>
            <a:br>
              <a:rPr lang="en-US" sz="9600" dirty="0"/>
            </a:br>
            <a:r>
              <a:rPr lang="en-US" sz="9600" dirty="0"/>
              <a:t>August 2018</a:t>
            </a:r>
          </a:p>
        </p:txBody>
      </p:sp>
      <p:sp>
        <p:nvSpPr>
          <p:cNvPr id="3" name="Subtitle 2"/>
          <p:cNvSpPr>
            <a:spLocks noGrp="1"/>
          </p:cNvSpPr>
          <p:nvPr>
            <p:ph type="subTitle" idx="1"/>
          </p:nvPr>
        </p:nvSpPr>
        <p:spPr>
          <a:xfrm>
            <a:off x="234696" y="5277337"/>
            <a:ext cx="10572000" cy="1329503"/>
          </a:xfrm>
        </p:spPr>
        <p:txBody>
          <a:bodyPr>
            <a:normAutofit/>
          </a:bodyPr>
          <a:lstStyle/>
          <a:p>
            <a:r>
              <a:rPr lang="en-US" sz="3200" dirty="0"/>
              <a:t>Starting the Year off Right</a:t>
            </a:r>
          </a:p>
          <a:p>
            <a:r>
              <a:rPr lang="en-US" sz="3200" dirty="0"/>
              <a:t>Ragsdale School Rules and Procedures</a:t>
            </a:r>
          </a:p>
        </p:txBody>
      </p:sp>
      <p:pic>
        <p:nvPicPr>
          <p:cNvPr id="4" name="Picture 3"/>
          <p:cNvPicPr>
            <a:picLocks noChangeAspect="1"/>
          </p:cNvPicPr>
          <p:nvPr/>
        </p:nvPicPr>
        <p:blipFill>
          <a:blip r:embed="rId2"/>
          <a:stretch>
            <a:fillRect/>
          </a:stretch>
        </p:blipFill>
        <p:spPr>
          <a:xfrm>
            <a:off x="8388096" y="954011"/>
            <a:ext cx="3651504" cy="3726026"/>
          </a:xfrm>
          <a:prstGeom prst="rect">
            <a:avLst/>
          </a:prstGeom>
        </p:spPr>
      </p:pic>
    </p:spTree>
    <p:extLst>
      <p:ext uri="{BB962C8B-B14F-4D97-AF65-F5344CB8AC3E}">
        <p14:creationId xmlns:p14="http://schemas.microsoft.com/office/powerpoint/2010/main" val="2700701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00" y="954084"/>
            <a:ext cx="10571998" cy="970450"/>
          </a:xfrm>
        </p:spPr>
        <p:txBody>
          <a:bodyPr/>
          <a:lstStyle/>
          <a:p>
            <a:r>
              <a:rPr lang="en-US" sz="6600" dirty="0"/>
              <a:t>Driver’s Ed/License Information</a:t>
            </a:r>
          </a:p>
        </p:txBody>
      </p:sp>
      <p:sp>
        <p:nvSpPr>
          <p:cNvPr id="3" name="Content Placeholder 2"/>
          <p:cNvSpPr>
            <a:spLocks noGrp="1"/>
          </p:cNvSpPr>
          <p:nvPr>
            <p:ph idx="1"/>
          </p:nvPr>
        </p:nvSpPr>
        <p:spPr>
          <a:xfrm>
            <a:off x="1671484" y="2182761"/>
            <a:ext cx="8686800" cy="4454013"/>
          </a:xfrm>
        </p:spPr>
        <p:txBody>
          <a:bodyPr>
            <a:normAutofit/>
          </a:bodyPr>
          <a:lstStyle/>
          <a:p>
            <a:r>
              <a:rPr lang="en-US" sz="4000" dirty="0"/>
              <a:t>Driver’s Ed Signup can be done online through </a:t>
            </a:r>
            <a:r>
              <a:rPr lang="en-US" sz="4000" b="1" dirty="0">
                <a:solidFill>
                  <a:schemeClr val="accent4">
                    <a:lumMod val="75000"/>
                  </a:schemeClr>
                </a:solidFill>
              </a:rPr>
              <a:t>ncdrivingschool.com </a:t>
            </a:r>
            <a:r>
              <a:rPr lang="en-US" sz="4000" dirty="0"/>
              <a:t>(Registration is online)</a:t>
            </a:r>
          </a:p>
          <a:p>
            <a:pPr marL="0" indent="0">
              <a:buNone/>
            </a:pPr>
            <a:endParaRPr lang="en-US" sz="2800" dirty="0"/>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3994" y="96429"/>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526640" y="2323792"/>
            <a:ext cx="6748616" cy="431759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u="sng" dirty="0">
                <a:solidFill>
                  <a:schemeClr val="bg1"/>
                </a:solidFill>
              </a:rPr>
              <a:t>In order to be eligible student must be: </a:t>
            </a:r>
          </a:p>
          <a:p>
            <a:pPr marL="342900" indent="-342900">
              <a:buFont typeface="Arial" panose="020B0604020202020204" pitchFamily="34" charset="0"/>
              <a:buChar char="•"/>
            </a:pPr>
            <a:r>
              <a:rPr lang="en-US" sz="2400" i="1" dirty="0">
                <a:solidFill>
                  <a:schemeClr val="bg1"/>
                </a:solidFill>
              </a:rPr>
              <a:t>14.5 and sign up online. </a:t>
            </a:r>
          </a:p>
          <a:p>
            <a:pPr marL="342900" indent="-342900">
              <a:buFont typeface="Arial" panose="020B0604020202020204" pitchFamily="34" charset="0"/>
              <a:buChar char="•"/>
            </a:pPr>
            <a:r>
              <a:rPr lang="en-US" sz="2400" i="1" dirty="0">
                <a:solidFill>
                  <a:schemeClr val="bg1"/>
                </a:solidFill>
              </a:rPr>
              <a:t>Students are responsible for transportation.</a:t>
            </a:r>
          </a:p>
          <a:p>
            <a:pPr marL="342900" indent="-342900">
              <a:buFont typeface="Arial" panose="020B0604020202020204" pitchFamily="34" charset="0"/>
              <a:buChar char="•"/>
            </a:pPr>
            <a:r>
              <a:rPr lang="en-US" sz="2400" i="1" dirty="0">
                <a:solidFill>
                  <a:schemeClr val="bg1"/>
                </a:solidFill>
              </a:rPr>
              <a:t>To obtain a permit students must be 15 and pass 3 out of their four classes.  </a:t>
            </a:r>
          </a:p>
        </p:txBody>
      </p:sp>
      <p:sp>
        <p:nvSpPr>
          <p:cNvPr id="5" name="32-Point Star 4"/>
          <p:cNvSpPr/>
          <p:nvPr/>
        </p:nvSpPr>
        <p:spPr>
          <a:xfrm>
            <a:off x="7700503" y="2380942"/>
            <a:ext cx="4491497" cy="4057649"/>
          </a:xfrm>
          <a:prstGeom prst="star32">
            <a:avLst>
              <a:gd name="adj" fmla="val 43591"/>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rgbClr val="00B050"/>
                </a:solidFill>
              </a:rPr>
              <a:t>Students who fail to pass 3 out of 4 class OR dropout will have license revoked</a:t>
            </a:r>
          </a:p>
        </p:txBody>
      </p:sp>
    </p:spTree>
    <p:extLst>
      <p:ext uri="{BB962C8B-B14F-4D97-AF65-F5344CB8AC3E}">
        <p14:creationId xmlns:p14="http://schemas.microsoft.com/office/powerpoint/2010/main" val="72080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9989"/>
            <a:ext cx="10571998" cy="970450"/>
          </a:xfrm>
        </p:spPr>
        <p:txBody>
          <a:bodyPr/>
          <a:lstStyle/>
          <a:p>
            <a:r>
              <a:rPr lang="en-US" sz="7200" dirty="0"/>
              <a:t>Parking Lot Policy</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730" y="161969"/>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4495800" y="2110878"/>
            <a:ext cx="7372350" cy="4554568"/>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2800" b="1" i="1" dirty="0">
                <a:solidFill>
                  <a:srgbClr val="00B050"/>
                </a:solidFill>
              </a:rPr>
              <a:t>Parking Passes cost $30.00</a:t>
            </a:r>
          </a:p>
          <a:p>
            <a:pPr marL="571500" indent="-571500">
              <a:buFont typeface="Arial" panose="020B0604020202020204" pitchFamily="34" charset="0"/>
              <a:buChar char="•"/>
            </a:pPr>
            <a:r>
              <a:rPr lang="en-US" sz="2800" b="1" i="1" dirty="0">
                <a:solidFill>
                  <a:schemeClr val="bg1"/>
                </a:solidFill>
              </a:rPr>
              <a:t>You must register before the start of school and by the 11</a:t>
            </a:r>
            <a:r>
              <a:rPr lang="en-US" sz="2800" b="1" i="1" baseline="30000" dirty="0">
                <a:solidFill>
                  <a:schemeClr val="bg1"/>
                </a:solidFill>
              </a:rPr>
              <a:t>th</a:t>
            </a:r>
            <a:r>
              <a:rPr lang="en-US" sz="2800" b="1" i="1" dirty="0">
                <a:solidFill>
                  <a:schemeClr val="bg1"/>
                </a:solidFill>
              </a:rPr>
              <a:t> day of school</a:t>
            </a:r>
          </a:p>
          <a:p>
            <a:pPr marL="571500" indent="-571500">
              <a:buFont typeface="Arial" panose="020B0604020202020204" pitchFamily="34" charset="0"/>
              <a:buChar char="•"/>
            </a:pPr>
            <a:r>
              <a:rPr lang="en-US" sz="2800" b="1" i="1" dirty="0">
                <a:solidFill>
                  <a:schemeClr val="accent2">
                    <a:lumMod val="75000"/>
                  </a:schemeClr>
                </a:solidFill>
              </a:rPr>
              <a:t>Parking pass must be properly displayed and only park in the student lots.</a:t>
            </a:r>
          </a:p>
          <a:p>
            <a:pPr marL="571500" indent="-571500">
              <a:buFont typeface="Arial" panose="020B0604020202020204" pitchFamily="34" charset="0"/>
              <a:buChar char="•"/>
            </a:pPr>
            <a:r>
              <a:rPr lang="en-US" sz="2800" b="1" i="1" dirty="0">
                <a:solidFill>
                  <a:schemeClr val="bg1"/>
                </a:solidFill>
              </a:rPr>
              <a:t>The privilege to park can be revoked </a:t>
            </a:r>
            <a:r>
              <a:rPr lang="en-US" sz="2800" b="1" i="1" dirty="0">
                <a:solidFill>
                  <a:srgbClr val="FF0000"/>
                </a:solidFill>
              </a:rPr>
              <a:t>(ex. Violate rules, excessive </a:t>
            </a:r>
            <a:r>
              <a:rPr lang="en-US" sz="2800" b="1" i="1" dirty="0" err="1">
                <a:solidFill>
                  <a:srgbClr val="FF0000"/>
                </a:solidFill>
              </a:rPr>
              <a:t>tardies</a:t>
            </a:r>
            <a:r>
              <a:rPr lang="en-US" sz="2800" b="1" i="1" dirty="0">
                <a:solidFill>
                  <a:srgbClr val="FF0000"/>
                </a:solidFill>
              </a:rPr>
              <a:t>, endanger others) </a:t>
            </a:r>
          </a:p>
        </p:txBody>
      </p:sp>
      <p:sp>
        <p:nvSpPr>
          <p:cNvPr id="5" name="32-Point Star 4"/>
          <p:cNvSpPr/>
          <p:nvPr/>
        </p:nvSpPr>
        <p:spPr>
          <a:xfrm>
            <a:off x="609600" y="2281307"/>
            <a:ext cx="3886200" cy="3851564"/>
          </a:xfrm>
          <a:prstGeom prst="star32">
            <a:avLst>
              <a:gd name="adj" fmla="val 43592"/>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rgbClr val="FF0000"/>
                </a:solidFill>
              </a:rPr>
              <a:t>Your car will be towed if you park illegally or in inappropriate areas</a:t>
            </a:r>
          </a:p>
        </p:txBody>
      </p:sp>
    </p:spTree>
    <p:extLst>
      <p:ext uri="{BB962C8B-B14F-4D97-AF65-F5344CB8AC3E}">
        <p14:creationId xmlns:p14="http://schemas.microsoft.com/office/powerpoint/2010/main" val="159710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3BF58-768E-45A4-9355-F5EAABDC8F38}"/>
              </a:ext>
            </a:extLst>
          </p:cNvPr>
          <p:cNvSpPr/>
          <p:nvPr/>
        </p:nvSpPr>
        <p:spPr>
          <a:xfrm>
            <a:off x="1419083" y="2967335"/>
            <a:ext cx="935384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Day 2: </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uesday,</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August 28</a:t>
            </a:r>
            <a:r>
              <a:rPr lang="en-US" sz="54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92562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77F6-947C-48FB-9D0D-A3C9AB267654}"/>
              </a:ext>
            </a:extLst>
          </p:cNvPr>
          <p:cNvSpPr>
            <a:spLocks noGrp="1"/>
          </p:cNvSpPr>
          <p:nvPr>
            <p:ph type="title"/>
          </p:nvPr>
        </p:nvSpPr>
        <p:spPr>
          <a:xfrm>
            <a:off x="810000" y="2284646"/>
            <a:ext cx="10561418" cy="1468800"/>
          </a:xfrm>
        </p:spPr>
        <p:txBody>
          <a:bodyPr/>
          <a:lstStyle/>
          <a:p>
            <a:pPr algn="ctr"/>
            <a:r>
              <a:rPr lang="en-US" dirty="0"/>
              <a:t>Please if you have your forms from yesterday turn them in to your homeroom teacher today. </a:t>
            </a:r>
          </a:p>
        </p:txBody>
      </p:sp>
    </p:spTree>
    <p:extLst>
      <p:ext uri="{BB962C8B-B14F-4D97-AF65-F5344CB8AC3E}">
        <p14:creationId xmlns:p14="http://schemas.microsoft.com/office/powerpoint/2010/main" val="497992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2A0D-9354-4FC0-AD13-5ECADA58DEE5}"/>
              </a:ext>
            </a:extLst>
          </p:cNvPr>
          <p:cNvSpPr>
            <a:spLocks noGrp="1"/>
          </p:cNvSpPr>
          <p:nvPr>
            <p:ph type="title"/>
          </p:nvPr>
        </p:nvSpPr>
        <p:spPr/>
        <p:txBody>
          <a:bodyPr/>
          <a:lstStyle/>
          <a:p>
            <a:r>
              <a:rPr lang="en-US" sz="6600" dirty="0"/>
              <a:t>Important testing </a:t>
            </a:r>
          </a:p>
        </p:txBody>
      </p:sp>
      <p:sp>
        <p:nvSpPr>
          <p:cNvPr id="5" name="Rectangle 4">
            <a:extLst>
              <a:ext uri="{FF2B5EF4-FFF2-40B4-BE49-F238E27FC236}">
                <a16:creationId xmlns:a16="http://schemas.microsoft.com/office/drawing/2014/main" id="{A131EC37-8AE8-4D9F-8DFA-5AA62B507EC1}"/>
              </a:ext>
            </a:extLst>
          </p:cNvPr>
          <p:cNvSpPr/>
          <p:nvPr/>
        </p:nvSpPr>
        <p:spPr>
          <a:xfrm>
            <a:off x="292745" y="2397948"/>
            <a:ext cx="11606508" cy="2062103"/>
          </a:xfrm>
          <a:prstGeom prst="rect">
            <a:avLst/>
          </a:prstGeom>
          <a:noFill/>
        </p:spPr>
        <p:txBody>
          <a:bodyPr wrap="squar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Your Jr year is fill with lots of important things academically, one of these things in National Tests. These tests will help guide you in choosing the correct path for yourself in your future after high school. </a:t>
            </a:r>
          </a:p>
        </p:txBody>
      </p:sp>
      <p:sp>
        <p:nvSpPr>
          <p:cNvPr id="6" name="Rectangle 5">
            <a:extLst>
              <a:ext uri="{FF2B5EF4-FFF2-40B4-BE49-F238E27FC236}">
                <a16:creationId xmlns:a16="http://schemas.microsoft.com/office/drawing/2014/main" id="{E82D602F-4219-4CFB-B33D-5DF4053F1C94}"/>
              </a:ext>
            </a:extLst>
          </p:cNvPr>
          <p:cNvSpPr/>
          <p:nvPr/>
        </p:nvSpPr>
        <p:spPr>
          <a:xfrm>
            <a:off x="2451488" y="4978696"/>
            <a:ext cx="694613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PSAT, SAT, &amp; the ACT</a:t>
            </a:r>
          </a:p>
        </p:txBody>
      </p:sp>
    </p:spTree>
    <p:extLst>
      <p:ext uri="{BB962C8B-B14F-4D97-AF65-F5344CB8AC3E}">
        <p14:creationId xmlns:p14="http://schemas.microsoft.com/office/powerpoint/2010/main" val="3226370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E22C3400-3B7F-43F4-BC76-E59E5B6BD38C}"/>
              </a:ext>
            </a:extLst>
          </p:cNvPr>
          <p:cNvPicPr>
            <a:picLocks noChangeAspect="1"/>
          </p:cNvPicPr>
          <p:nvPr/>
        </p:nvPicPr>
        <p:blipFill rotWithShape="1">
          <a:blip r:embed="rId3"/>
          <a:srcRect l="868" t="16111" r="31597" b="22777"/>
          <a:stretch/>
        </p:blipFill>
        <p:spPr>
          <a:xfrm>
            <a:off x="1363417" y="752475"/>
            <a:ext cx="9465166" cy="5353050"/>
          </a:xfrm>
          <a:prstGeom prst="rect">
            <a:avLst/>
          </a:prstGeom>
        </p:spPr>
      </p:pic>
    </p:spTree>
    <p:extLst>
      <p:ext uri="{BB962C8B-B14F-4D97-AF65-F5344CB8AC3E}">
        <p14:creationId xmlns:p14="http://schemas.microsoft.com/office/powerpoint/2010/main" val="2066740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955A-01E0-413D-8F68-6B4C48E2A695}"/>
              </a:ext>
            </a:extLst>
          </p:cNvPr>
          <p:cNvSpPr>
            <a:spLocks noGrp="1"/>
          </p:cNvSpPr>
          <p:nvPr>
            <p:ph type="title"/>
          </p:nvPr>
        </p:nvSpPr>
        <p:spPr/>
        <p:txBody>
          <a:bodyPr/>
          <a:lstStyle/>
          <a:p>
            <a:r>
              <a:rPr lang="en-US" dirty="0"/>
              <a:t>PSAT: Who, Where, When</a:t>
            </a:r>
          </a:p>
        </p:txBody>
      </p:sp>
      <p:sp>
        <p:nvSpPr>
          <p:cNvPr id="3" name="Rectangle 2">
            <a:extLst>
              <a:ext uri="{FF2B5EF4-FFF2-40B4-BE49-F238E27FC236}">
                <a16:creationId xmlns:a16="http://schemas.microsoft.com/office/drawing/2014/main" id="{0F2EB87A-EF4B-431E-A71E-C01F4C922A55}"/>
              </a:ext>
            </a:extLst>
          </p:cNvPr>
          <p:cNvSpPr/>
          <p:nvPr/>
        </p:nvSpPr>
        <p:spPr>
          <a:xfrm>
            <a:off x="404033" y="2367171"/>
            <a:ext cx="10977965" cy="2123658"/>
          </a:xfrm>
          <a:prstGeom prst="rect">
            <a:avLst/>
          </a:prstGeom>
        </p:spPr>
        <p:txBody>
          <a:bodyPr wrap="square">
            <a:spAutoFit/>
          </a:bodyPr>
          <a:lstStyle/>
          <a:p>
            <a:r>
              <a:rPr lang="en-US" sz="4400" dirty="0">
                <a:solidFill>
                  <a:schemeClr val="accent5">
                    <a:lumMod val="75000"/>
                  </a:schemeClr>
                </a:solidFill>
                <a:latin typeface="Roboto"/>
              </a:rPr>
              <a:t>Who: </a:t>
            </a:r>
            <a:r>
              <a:rPr lang="en-US" sz="4400" dirty="0">
                <a:latin typeface="Roboto"/>
              </a:rPr>
              <a:t>11th and 10th graders</a:t>
            </a:r>
          </a:p>
          <a:p>
            <a:r>
              <a:rPr lang="en-US" sz="4400" dirty="0">
                <a:solidFill>
                  <a:schemeClr val="accent5">
                    <a:lumMod val="75000"/>
                  </a:schemeClr>
                </a:solidFill>
                <a:latin typeface="Roboto"/>
              </a:rPr>
              <a:t>Where: </a:t>
            </a:r>
            <a:r>
              <a:rPr lang="en-US" sz="4400" dirty="0">
                <a:latin typeface="Roboto"/>
              </a:rPr>
              <a:t>At school</a:t>
            </a:r>
          </a:p>
          <a:p>
            <a:r>
              <a:rPr lang="en-US" sz="4400" dirty="0">
                <a:solidFill>
                  <a:schemeClr val="accent5">
                    <a:lumMod val="75000"/>
                  </a:schemeClr>
                </a:solidFill>
                <a:latin typeface="Roboto"/>
              </a:rPr>
              <a:t>When: </a:t>
            </a:r>
            <a:r>
              <a:rPr lang="en-US" sz="4400" dirty="0">
                <a:latin typeface="Roboto"/>
              </a:rPr>
              <a:t>Wednesday, October 10, 2018. </a:t>
            </a:r>
            <a:endParaRPr lang="en-US" sz="4400" b="0" i="0" u="none" strike="noStrike" dirty="0">
              <a:effectLst/>
              <a:latin typeface="Roboto"/>
            </a:endParaRPr>
          </a:p>
        </p:txBody>
      </p:sp>
    </p:spTree>
    <p:extLst>
      <p:ext uri="{BB962C8B-B14F-4D97-AF65-F5344CB8AC3E}">
        <p14:creationId xmlns:p14="http://schemas.microsoft.com/office/powerpoint/2010/main" val="14216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5CE4-9106-4E2D-B4CF-09A1F16E4041}"/>
              </a:ext>
            </a:extLst>
          </p:cNvPr>
          <p:cNvSpPr>
            <a:spLocks noGrp="1"/>
          </p:cNvSpPr>
          <p:nvPr>
            <p:ph type="title"/>
          </p:nvPr>
        </p:nvSpPr>
        <p:spPr>
          <a:xfrm>
            <a:off x="309966" y="493683"/>
            <a:ext cx="10571998" cy="970450"/>
          </a:xfrm>
        </p:spPr>
        <p:txBody>
          <a:bodyPr/>
          <a:lstStyle/>
          <a:p>
            <a:r>
              <a:rPr lang="en-US" sz="5400" dirty="0"/>
              <a:t>What to Bring to the PSAT</a:t>
            </a:r>
          </a:p>
        </p:txBody>
      </p:sp>
      <p:sp>
        <p:nvSpPr>
          <p:cNvPr id="3" name="Rectangle 2">
            <a:extLst>
              <a:ext uri="{FF2B5EF4-FFF2-40B4-BE49-F238E27FC236}">
                <a16:creationId xmlns:a16="http://schemas.microsoft.com/office/drawing/2014/main" id="{88C127BD-BF1A-472E-A791-98424BAC0501}"/>
              </a:ext>
            </a:extLst>
          </p:cNvPr>
          <p:cNvSpPr/>
          <p:nvPr/>
        </p:nvSpPr>
        <p:spPr>
          <a:xfrm>
            <a:off x="309966" y="2111254"/>
            <a:ext cx="11882034" cy="4585871"/>
          </a:xfrm>
          <a:prstGeom prst="rect">
            <a:avLst/>
          </a:prstGeom>
        </p:spPr>
        <p:txBody>
          <a:bodyPr wrap="square">
            <a:spAutoFit/>
          </a:bodyPr>
          <a:lstStyle/>
          <a:p>
            <a:pPr marL="285750" indent="-285750">
              <a:buFont typeface="Arial" panose="020B0604020202020204" pitchFamily="34" charset="0"/>
              <a:buChar char="•"/>
            </a:pPr>
            <a:r>
              <a:rPr lang="en-US" sz="2800" dirty="0"/>
              <a:t>Two No. 2 pencils with erasers</a:t>
            </a:r>
          </a:p>
          <a:p>
            <a:pPr marL="285750" indent="-285750">
              <a:buFont typeface="Arial" panose="020B0604020202020204" pitchFamily="34" charset="0"/>
              <a:buChar char="•"/>
            </a:pPr>
            <a:r>
              <a:rPr lang="en-US" sz="2800" dirty="0"/>
              <a:t>An approved calculator</a:t>
            </a:r>
          </a:p>
          <a:p>
            <a:pPr marL="285750" indent="-285750">
              <a:buFont typeface="Arial" panose="020B0604020202020204" pitchFamily="34" charset="0"/>
              <a:buChar char="•"/>
            </a:pPr>
            <a:r>
              <a:rPr lang="en-US" sz="2800" dirty="0"/>
              <a:t>Valid school- or government-issued photo ID (for students not testing at their own school and home-schooled students). If unavailable, students can use a notarized College Board Student ID Form (pick up form in guidance)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400" dirty="0"/>
              <a:t>Epinephrine auto-injectors (e.g., </a:t>
            </a:r>
            <a:r>
              <a:rPr lang="en-US" sz="2400" dirty="0" err="1"/>
              <a:t>EpiPens</a:t>
            </a:r>
            <a:r>
              <a:rPr lang="en-US" sz="2400" dirty="0"/>
              <a:t>) are permitted without the need for accommodations. They must be placed in a clear bag and stored under the student’s desk during testing. For policies on other medications and medical devices, contact Services for Students with Disabilities.</a:t>
            </a:r>
          </a:p>
        </p:txBody>
      </p:sp>
    </p:spTree>
    <p:extLst>
      <p:ext uri="{BB962C8B-B14F-4D97-AF65-F5344CB8AC3E}">
        <p14:creationId xmlns:p14="http://schemas.microsoft.com/office/powerpoint/2010/main" val="1515516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5D2A-C387-444B-B682-890D8228241D}"/>
              </a:ext>
            </a:extLst>
          </p:cNvPr>
          <p:cNvSpPr>
            <a:spLocks noGrp="1"/>
          </p:cNvSpPr>
          <p:nvPr>
            <p:ph type="title"/>
          </p:nvPr>
        </p:nvSpPr>
        <p:spPr>
          <a:xfrm>
            <a:off x="809999" y="522491"/>
            <a:ext cx="10571998" cy="970450"/>
          </a:xfrm>
        </p:spPr>
        <p:txBody>
          <a:bodyPr/>
          <a:lstStyle/>
          <a:p>
            <a:r>
              <a:rPr lang="en-US" sz="8000" dirty="0"/>
              <a:t>SAT</a:t>
            </a:r>
            <a:r>
              <a:rPr lang="en-US" dirty="0"/>
              <a:t> </a:t>
            </a:r>
          </a:p>
        </p:txBody>
      </p:sp>
      <p:sp>
        <p:nvSpPr>
          <p:cNvPr id="3" name="Content Placeholder 2">
            <a:extLst>
              <a:ext uri="{FF2B5EF4-FFF2-40B4-BE49-F238E27FC236}">
                <a16:creationId xmlns:a16="http://schemas.microsoft.com/office/drawing/2014/main" id="{ABF94E83-2B63-4880-B3A1-3755C7874732}"/>
              </a:ext>
            </a:extLst>
          </p:cNvPr>
          <p:cNvSpPr>
            <a:spLocks noGrp="1"/>
          </p:cNvSpPr>
          <p:nvPr>
            <p:ph idx="1"/>
          </p:nvPr>
        </p:nvSpPr>
        <p:spPr>
          <a:xfrm>
            <a:off x="415961" y="1307887"/>
            <a:ext cx="11360075" cy="3636511"/>
          </a:xfrm>
        </p:spPr>
        <p:txBody>
          <a:bodyPr>
            <a:normAutofit/>
          </a:bodyPr>
          <a:lstStyle/>
          <a:p>
            <a:pPr marL="0" indent="0">
              <a:buNone/>
            </a:pPr>
            <a:r>
              <a:rPr lang="en-US" sz="2800" dirty="0"/>
              <a:t>The SAT has four sections: Reading, Writing and Language, Math (no calculator), and Math (with calculator). There is also an optional essay that is recommended or required by some colleges. </a:t>
            </a:r>
          </a:p>
        </p:txBody>
      </p:sp>
      <p:pic>
        <p:nvPicPr>
          <p:cNvPr id="4" name="Picture 3">
            <a:extLst>
              <a:ext uri="{FF2B5EF4-FFF2-40B4-BE49-F238E27FC236}">
                <a16:creationId xmlns:a16="http://schemas.microsoft.com/office/drawing/2014/main" id="{1DD28732-EDDE-423B-97D9-C3E30687449E}"/>
              </a:ext>
            </a:extLst>
          </p:cNvPr>
          <p:cNvPicPr>
            <a:picLocks noChangeAspect="1"/>
          </p:cNvPicPr>
          <p:nvPr/>
        </p:nvPicPr>
        <p:blipFill rotWithShape="1">
          <a:blip r:embed="rId2"/>
          <a:srcRect l="11846" t="25162" r="11928" b="41372"/>
          <a:stretch/>
        </p:blipFill>
        <p:spPr>
          <a:xfrm>
            <a:off x="1422152" y="4034118"/>
            <a:ext cx="9959845" cy="2732953"/>
          </a:xfrm>
          <a:prstGeom prst="rect">
            <a:avLst/>
          </a:prstGeom>
        </p:spPr>
      </p:pic>
      <p:sp>
        <p:nvSpPr>
          <p:cNvPr id="5" name="Rectangle 4">
            <a:extLst>
              <a:ext uri="{FF2B5EF4-FFF2-40B4-BE49-F238E27FC236}">
                <a16:creationId xmlns:a16="http://schemas.microsoft.com/office/drawing/2014/main" id="{D8034A2A-D784-416C-9EA2-E9E2100E6CE9}"/>
              </a:ext>
            </a:extLst>
          </p:cNvPr>
          <p:cNvSpPr/>
          <p:nvPr/>
        </p:nvSpPr>
        <p:spPr>
          <a:xfrm>
            <a:off x="2455768" y="4193300"/>
            <a:ext cx="7710765" cy="338554"/>
          </a:xfrm>
          <a:prstGeom prst="rect">
            <a:avLst/>
          </a:prstGeom>
          <a:noFill/>
        </p:spPr>
        <p:txBody>
          <a:bodyPr wrap="none" lIns="91440" tIns="45720" rIns="91440" bIns="45720">
            <a:spAutoFit/>
          </a:bodyPr>
          <a:lstStyle/>
          <a:p>
            <a:pPr algn="ctr"/>
            <a:r>
              <a:rPr lang="en-US" sz="16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MATH       	 		READING			Writing/Language			ESSAY</a:t>
            </a:r>
          </a:p>
        </p:txBody>
      </p:sp>
      <p:pic>
        <p:nvPicPr>
          <p:cNvPr id="6" name="Picture 5">
            <a:extLst>
              <a:ext uri="{FF2B5EF4-FFF2-40B4-BE49-F238E27FC236}">
                <a16:creationId xmlns:a16="http://schemas.microsoft.com/office/drawing/2014/main" id="{E054E8E5-6C50-4E52-A6C4-978DE4A9641B}"/>
              </a:ext>
            </a:extLst>
          </p:cNvPr>
          <p:cNvPicPr>
            <a:picLocks noChangeAspect="1"/>
          </p:cNvPicPr>
          <p:nvPr/>
        </p:nvPicPr>
        <p:blipFill rotWithShape="1">
          <a:blip r:embed="rId3"/>
          <a:srcRect l="32385" t="31843" r="51144" b="43373"/>
          <a:stretch/>
        </p:blipFill>
        <p:spPr>
          <a:xfrm>
            <a:off x="4109420" y="4568993"/>
            <a:ext cx="2162288" cy="2033581"/>
          </a:xfrm>
          <a:prstGeom prst="rect">
            <a:avLst/>
          </a:prstGeom>
        </p:spPr>
      </p:pic>
      <p:pic>
        <p:nvPicPr>
          <p:cNvPr id="7" name="Picture 6">
            <a:extLst>
              <a:ext uri="{FF2B5EF4-FFF2-40B4-BE49-F238E27FC236}">
                <a16:creationId xmlns:a16="http://schemas.microsoft.com/office/drawing/2014/main" id="{863417D2-C1F0-4E3E-A143-0271FF4973A3}"/>
              </a:ext>
            </a:extLst>
          </p:cNvPr>
          <p:cNvPicPr>
            <a:picLocks noChangeAspect="1"/>
          </p:cNvPicPr>
          <p:nvPr/>
        </p:nvPicPr>
        <p:blipFill rotWithShape="1">
          <a:blip r:embed="rId4"/>
          <a:srcRect l="49248" t="31686" r="33889" b="43576"/>
          <a:stretch/>
        </p:blipFill>
        <p:spPr>
          <a:xfrm>
            <a:off x="6402074" y="4568993"/>
            <a:ext cx="2115124" cy="1939383"/>
          </a:xfrm>
          <a:prstGeom prst="rect">
            <a:avLst/>
          </a:prstGeom>
        </p:spPr>
      </p:pic>
      <p:pic>
        <p:nvPicPr>
          <p:cNvPr id="8" name="Picture 7">
            <a:extLst>
              <a:ext uri="{FF2B5EF4-FFF2-40B4-BE49-F238E27FC236}">
                <a16:creationId xmlns:a16="http://schemas.microsoft.com/office/drawing/2014/main" id="{E07FFE41-E33E-4375-918F-81B01F26514F}"/>
              </a:ext>
            </a:extLst>
          </p:cNvPr>
          <p:cNvPicPr>
            <a:picLocks noChangeAspect="1"/>
          </p:cNvPicPr>
          <p:nvPr/>
        </p:nvPicPr>
        <p:blipFill rotWithShape="1">
          <a:blip r:embed="rId5"/>
          <a:srcRect l="67189" t="31685" r="16340" b="43844"/>
          <a:stretch/>
        </p:blipFill>
        <p:spPr>
          <a:xfrm>
            <a:off x="8647564" y="4561497"/>
            <a:ext cx="2162288" cy="2007840"/>
          </a:xfrm>
          <a:prstGeom prst="rect">
            <a:avLst/>
          </a:prstGeom>
        </p:spPr>
      </p:pic>
    </p:spTree>
    <p:extLst>
      <p:ext uri="{BB962C8B-B14F-4D97-AF65-F5344CB8AC3E}">
        <p14:creationId xmlns:p14="http://schemas.microsoft.com/office/powerpoint/2010/main" val="2532311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AD6F7-4E35-49C3-9BAB-8751524B5BF1}"/>
              </a:ext>
            </a:extLst>
          </p:cNvPr>
          <p:cNvSpPr/>
          <p:nvPr/>
        </p:nvSpPr>
        <p:spPr>
          <a:xfrm>
            <a:off x="441064" y="1925619"/>
            <a:ext cx="10843708" cy="3970318"/>
          </a:xfrm>
          <a:prstGeom prst="rect">
            <a:avLst/>
          </a:prstGeom>
        </p:spPr>
        <p:txBody>
          <a:bodyPr wrap="square">
            <a:spAutoFit/>
          </a:bodyPr>
          <a:lstStyle/>
          <a:p>
            <a:pPr>
              <a:buFont typeface="+mj-lt"/>
              <a:buAutoNum type="arabicPeriod"/>
            </a:pPr>
            <a:r>
              <a:rPr lang="en-US" dirty="0">
                <a:latin typeface="Roboto"/>
                <a:hlinkClick r:id="rId2" tooltip="[Opens in New Window] ">
                  <a:extLst>
                    <a:ext uri="{A12FA001-AC4F-418D-AE19-62706E023703}">
                      <ahyp:hlinkClr xmlns:ahyp="http://schemas.microsoft.com/office/drawing/2018/hyperlinkcolor" val="tx"/>
                    </a:ext>
                  </a:extLst>
                </a:hlinkClick>
              </a:rPr>
              <a:t>Sign in to your free College Board account.</a:t>
            </a:r>
            <a:r>
              <a:rPr lang="en-US" dirty="0">
                <a:latin typeface="Roboto"/>
              </a:rPr>
              <a:t> Your parent or counselor can’t register for you.</a:t>
            </a:r>
          </a:p>
          <a:p>
            <a:pPr>
              <a:buFont typeface="+mj-lt"/>
              <a:buAutoNum type="arabicPeriod"/>
            </a:pPr>
            <a:endParaRPr lang="en-US" dirty="0">
              <a:latin typeface="Roboto"/>
            </a:endParaRPr>
          </a:p>
          <a:p>
            <a:pPr>
              <a:buFont typeface="+mj-lt"/>
              <a:buAutoNum type="arabicPeriod"/>
            </a:pPr>
            <a:r>
              <a:rPr lang="en-US" dirty="0">
                <a:latin typeface="Roboto"/>
              </a:rPr>
              <a:t>Provide your full, legal name and other identifying information. Make sure it’s the exact same name and information shown on your photo ID.</a:t>
            </a:r>
          </a:p>
          <a:p>
            <a:pPr>
              <a:buFont typeface="+mj-lt"/>
              <a:buAutoNum type="arabicPeriod"/>
            </a:pPr>
            <a:endParaRPr lang="en-US" dirty="0">
              <a:latin typeface="Roboto"/>
            </a:endParaRPr>
          </a:p>
          <a:p>
            <a:pPr>
              <a:buFont typeface="+mj-lt"/>
              <a:buAutoNum type="arabicPeriod"/>
            </a:pPr>
            <a:r>
              <a:rPr lang="en-US" dirty="0">
                <a:latin typeface="Roboto"/>
              </a:rPr>
              <a:t>Decide if you want to answer other questions about yourself. This takes time, but it’s worth it if you want colleges and scholarship organizations to find you. </a:t>
            </a:r>
            <a:r>
              <a:rPr lang="en-US" dirty="0">
                <a:latin typeface="Roboto"/>
                <a:hlinkClick r:id="rId3">
                  <a:extLst>
                    <a:ext uri="{A12FA001-AC4F-418D-AE19-62706E023703}">
                      <ahyp:hlinkClr xmlns:ahyp="http://schemas.microsoft.com/office/drawing/2018/hyperlinkcolor" val="tx"/>
                    </a:ext>
                  </a:extLst>
                </a:hlinkClick>
              </a:rPr>
              <a:t>Learn why you should opt in to Student Search Service</a:t>
            </a:r>
            <a:r>
              <a:rPr lang="en-US" baseline="30000" dirty="0">
                <a:latin typeface="Roboto"/>
                <a:hlinkClick r:id="rId3">
                  <a:extLst>
                    <a:ext uri="{A12FA001-AC4F-418D-AE19-62706E023703}">
                      <ahyp:hlinkClr xmlns:ahyp="http://schemas.microsoft.com/office/drawing/2018/hyperlinkcolor" val="tx"/>
                    </a:ext>
                  </a:extLst>
                </a:hlinkClick>
              </a:rPr>
              <a:t>®</a:t>
            </a:r>
            <a:r>
              <a:rPr lang="en-US" dirty="0">
                <a:latin typeface="Roboto"/>
                <a:hlinkClick r:id="rId3">
                  <a:extLst>
                    <a:ext uri="{A12FA001-AC4F-418D-AE19-62706E023703}">
                      <ahyp:hlinkClr xmlns:ahyp="http://schemas.microsoft.com/office/drawing/2018/hyperlinkcolor" val="tx"/>
                    </a:ext>
                  </a:extLst>
                </a:hlinkClick>
              </a:rPr>
              <a:t>.</a:t>
            </a:r>
            <a:endParaRPr lang="en-US" dirty="0">
              <a:latin typeface="Roboto"/>
            </a:endParaRPr>
          </a:p>
          <a:p>
            <a:pPr>
              <a:buFont typeface="+mj-lt"/>
              <a:buAutoNum type="arabicPeriod"/>
            </a:pPr>
            <a:endParaRPr lang="en-US" dirty="0">
              <a:latin typeface="Roboto"/>
            </a:endParaRPr>
          </a:p>
          <a:p>
            <a:pPr>
              <a:buFont typeface="+mj-lt"/>
              <a:buAutoNum type="arabicPeriod"/>
            </a:pPr>
            <a:r>
              <a:rPr lang="en-US" dirty="0">
                <a:latin typeface="Roboto"/>
              </a:rPr>
              <a:t>Decide whether to sign up for the SAT with Essay. </a:t>
            </a:r>
            <a:r>
              <a:rPr lang="en-US" dirty="0">
                <a:latin typeface="Roboto"/>
                <a:hlinkClick r:id="rId4">
                  <a:extLst>
                    <a:ext uri="{A12FA001-AC4F-418D-AE19-62706E023703}">
                      <ahyp:hlinkClr xmlns:ahyp="http://schemas.microsoft.com/office/drawing/2018/hyperlinkcolor" val="tx"/>
                    </a:ext>
                  </a:extLst>
                </a:hlinkClick>
              </a:rPr>
              <a:t>See which colleges recommend or require it.</a:t>
            </a:r>
            <a:endParaRPr lang="en-US" dirty="0">
              <a:latin typeface="Roboto"/>
            </a:endParaRPr>
          </a:p>
          <a:p>
            <a:pPr>
              <a:buFont typeface="+mj-lt"/>
              <a:buAutoNum type="arabicPeriod"/>
            </a:pPr>
            <a:endParaRPr lang="en-US" dirty="0">
              <a:latin typeface="Roboto"/>
            </a:endParaRPr>
          </a:p>
          <a:p>
            <a:pPr>
              <a:buFont typeface="+mj-lt"/>
              <a:buAutoNum type="arabicPeriod"/>
            </a:pPr>
            <a:r>
              <a:rPr lang="en-US" dirty="0">
                <a:latin typeface="Roboto"/>
              </a:rPr>
              <a:t>Upload a photo that meets very specific </a:t>
            </a:r>
            <a:r>
              <a:rPr lang="en-US" dirty="0">
                <a:latin typeface="Roboto"/>
                <a:hlinkClick r:id="rId5">
                  <a:extLst>
                    <a:ext uri="{A12FA001-AC4F-418D-AE19-62706E023703}">
                      <ahyp:hlinkClr xmlns:ahyp="http://schemas.microsoft.com/office/drawing/2018/hyperlinkcolor" val="tx"/>
                    </a:ext>
                  </a:extLst>
                </a:hlinkClick>
              </a:rPr>
              <a:t>photo requirements.</a:t>
            </a:r>
            <a:endParaRPr lang="en-US" dirty="0">
              <a:latin typeface="Roboto"/>
            </a:endParaRPr>
          </a:p>
          <a:p>
            <a:pPr>
              <a:buFont typeface="+mj-lt"/>
              <a:buAutoNum type="arabicPeriod"/>
            </a:pPr>
            <a:endParaRPr lang="en-US" dirty="0">
              <a:latin typeface="Roboto"/>
            </a:endParaRPr>
          </a:p>
          <a:p>
            <a:pPr>
              <a:buFont typeface="+mj-lt"/>
              <a:buAutoNum type="arabicPeriod"/>
            </a:pPr>
            <a:r>
              <a:rPr lang="en-US" dirty="0">
                <a:latin typeface="Roboto"/>
              </a:rPr>
              <a:t>Check out, and print your Admission Ticket.</a:t>
            </a:r>
            <a:endParaRPr lang="en-US" b="0" i="0" u="none" strike="noStrike" dirty="0">
              <a:effectLst/>
              <a:latin typeface="Roboto"/>
            </a:endParaRPr>
          </a:p>
        </p:txBody>
      </p:sp>
      <p:sp>
        <p:nvSpPr>
          <p:cNvPr id="4" name="Rectangle 3">
            <a:extLst>
              <a:ext uri="{FF2B5EF4-FFF2-40B4-BE49-F238E27FC236}">
                <a16:creationId xmlns:a16="http://schemas.microsoft.com/office/drawing/2014/main" id="{4A84F16D-30AD-4F5B-BF2A-50912E6EB752}"/>
              </a:ext>
            </a:extLst>
          </p:cNvPr>
          <p:cNvSpPr/>
          <p:nvPr/>
        </p:nvSpPr>
        <p:spPr>
          <a:xfrm>
            <a:off x="2022810" y="474345"/>
            <a:ext cx="780213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Roboto Slab"/>
              </a:rPr>
              <a:t>How to Register Online</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a:extLst>
              <a:ext uri="{FF2B5EF4-FFF2-40B4-BE49-F238E27FC236}">
                <a16:creationId xmlns:a16="http://schemas.microsoft.com/office/drawing/2014/main" id="{78DF4F61-0E4D-43A3-BFD8-A4032306B67C}"/>
              </a:ext>
            </a:extLst>
          </p:cNvPr>
          <p:cNvSpPr/>
          <p:nvPr/>
        </p:nvSpPr>
        <p:spPr>
          <a:xfrm>
            <a:off x="4817445" y="243512"/>
            <a:ext cx="1493935" cy="461665"/>
          </a:xfrm>
          <a:prstGeom prst="rect">
            <a:avLst/>
          </a:prstGeom>
        </p:spPr>
        <p:txBody>
          <a:bodyPr wrap="none">
            <a:spAutoFit/>
          </a:bodyPr>
          <a:lstStyle/>
          <a:p>
            <a:r>
              <a:rPr lang="en-US" sz="2400" b="1" dirty="0">
                <a:solidFill>
                  <a:srgbClr val="FFFFFF"/>
                </a:solidFill>
                <a:latin typeface="Roboto Slab"/>
              </a:rPr>
              <a:t>The SAT </a:t>
            </a:r>
            <a:endParaRPr lang="en-US" sz="2400" b="1" dirty="0"/>
          </a:p>
        </p:txBody>
      </p:sp>
    </p:spTree>
    <p:extLst>
      <p:ext uri="{BB962C8B-B14F-4D97-AF65-F5344CB8AC3E}">
        <p14:creationId xmlns:p14="http://schemas.microsoft.com/office/powerpoint/2010/main" val="181366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50" y="713888"/>
            <a:ext cx="10571998" cy="970450"/>
          </a:xfrm>
        </p:spPr>
        <p:txBody>
          <a:bodyPr/>
          <a:lstStyle/>
          <a:p>
            <a:r>
              <a:rPr lang="en-US" sz="4400" dirty="0"/>
              <a:t>Homeroom Agenda – First Day</a:t>
            </a:r>
          </a:p>
        </p:txBody>
      </p:sp>
      <p:sp>
        <p:nvSpPr>
          <p:cNvPr id="3" name="Content Placeholder 2"/>
          <p:cNvSpPr>
            <a:spLocks noGrp="1"/>
          </p:cNvSpPr>
          <p:nvPr>
            <p:ph idx="1"/>
          </p:nvPr>
        </p:nvSpPr>
        <p:spPr>
          <a:xfrm>
            <a:off x="1" y="2153879"/>
            <a:ext cx="10343536" cy="4837471"/>
          </a:xfrm>
        </p:spPr>
        <p:txBody>
          <a:bodyPr>
            <a:normAutofit/>
          </a:bodyPr>
          <a:lstStyle/>
          <a:p>
            <a:pPr marL="457200" indent="-457200" fontAlgn="base">
              <a:lnSpc>
                <a:spcPct val="120000"/>
              </a:lnSpc>
              <a:buFont typeface="+mj-lt"/>
              <a:buAutoNum type="arabicPeriod"/>
            </a:pPr>
            <a:r>
              <a:rPr lang="en-US" dirty="0"/>
              <a:t>Morning Announcements/Pledge</a:t>
            </a:r>
          </a:p>
          <a:p>
            <a:pPr marL="457200" indent="-457200" fontAlgn="base">
              <a:lnSpc>
                <a:spcPct val="120000"/>
              </a:lnSpc>
              <a:buFont typeface="+mj-lt"/>
              <a:buAutoNum type="arabicPeriod"/>
            </a:pPr>
            <a:r>
              <a:rPr lang="en-US" dirty="0"/>
              <a:t>Schedule Information</a:t>
            </a:r>
          </a:p>
          <a:p>
            <a:pPr marL="457200" indent="-457200" fontAlgn="base">
              <a:lnSpc>
                <a:spcPct val="120000"/>
              </a:lnSpc>
              <a:buFont typeface="+mj-lt"/>
              <a:buAutoNum type="arabicPeriod"/>
            </a:pPr>
            <a:r>
              <a:rPr lang="en-US" dirty="0"/>
              <a:t>GCS Handbook</a:t>
            </a:r>
          </a:p>
          <a:p>
            <a:pPr marL="457200" indent="-457200" fontAlgn="base">
              <a:lnSpc>
                <a:spcPct val="120000"/>
              </a:lnSpc>
              <a:buFont typeface="+mj-lt"/>
              <a:buAutoNum type="arabicPeriod"/>
            </a:pPr>
            <a:r>
              <a:rPr lang="en-US" dirty="0"/>
              <a:t>Photo Consent Form </a:t>
            </a:r>
          </a:p>
          <a:p>
            <a:pPr marL="457200" indent="-457200" fontAlgn="base">
              <a:lnSpc>
                <a:spcPct val="120000"/>
              </a:lnSpc>
              <a:buFont typeface="+mj-lt"/>
              <a:buAutoNum type="arabicPeriod"/>
            </a:pPr>
            <a:r>
              <a:rPr lang="en-US" dirty="0"/>
              <a:t>Military Relationship Form </a:t>
            </a:r>
          </a:p>
          <a:p>
            <a:pPr marL="457200" indent="-457200" fontAlgn="base">
              <a:lnSpc>
                <a:spcPct val="120000"/>
              </a:lnSpc>
              <a:buFont typeface="+mj-lt"/>
              <a:buAutoNum type="arabicPeriod"/>
            </a:pPr>
            <a:r>
              <a:rPr lang="en-US" dirty="0"/>
              <a:t>Pupil Data Form</a:t>
            </a:r>
          </a:p>
          <a:p>
            <a:pPr marL="457200" indent="-457200" fontAlgn="base">
              <a:lnSpc>
                <a:spcPct val="120000"/>
              </a:lnSpc>
              <a:buFont typeface="+mj-lt"/>
              <a:buAutoNum type="arabicPeriod"/>
            </a:pPr>
            <a:r>
              <a:rPr lang="en-US" dirty="0"/>
              <a:t>Free/Reduced Lunch Form</a:t>
            </a:r>
          </a:p>
          <a:p>
            <a:pPr marL="457200" indent="-457200" fontAlgn="base">
              <a:lnSpc>
                <a:spcPct val="120000"/>
              </a:lnSpc>
              <a:buFont typeface="+mj-lt"/>
              <a:buAutoNum type="arabicPeriod"/>
            </a:pPr>
            <a:r>
              <a:rPr lang="en-US" dirty="0"/>
              <a:t>Announcements:</a:t>
            </a:r>
          </a:p>
          <a:p>
            <a:pPr lvl="1" fontAlgn="base">
              <a:lnSpc>
                <a:spcPct val="120000"/>
              </a:lnSpc>
            </a:pPr>
            <a:r>
              <a:rPr lang="en-US" dirty="0"/>
              <a:t>English Summer Work</a:t>
            </a:r>
          </a:p>
          <a:p>
            <a:pPr marL="457200" indent="-457200" fontAlgn="base">
              <a:lnSpc>
                <a:spcPct val="120000"/>
              </a:lnSpc>
              <a:buFont typeface="+mj-lt"/>
              <a:buAutoNum type="arabicPeriod"/>
            </a:pPr>
            <a:r>
              <a:rPr lang="en-US" dirty="0"/>
              <a:t>RHS Rules and Procedures</a:t>
            </a:r>
          </a:p>
          <a:p>
            <a:pPr marL="0" indent="0" fontAlgn="base">
              <a:lnSpc>
                <a:spcPct val="120000"/>
              </a:lnSpc>
              <a:buNone/>
            </a:pPr>
            <a:endParaRPr lang="en-US" dirty="0"/>
          </a:p>
        </p:txBody>
      </p:sp>
      <p:pic>
        <p:nvPicPr>
          <p:cNvPr id="4" name="Picture 3"/>
          <p:cNvPicPr>
            <a:picLocks noChangeAspect="1"/>
          </p:cNvPicPr>
          <p:nvPr/>
        </p:nvPicPr>
        <p:blipFill>
          <a:blip r:embed="rId2"/>
          <a:stretch>
            <a:fillRect/>
          </a:stretch>
        </p:blipFill>
        <p:spPr>
          <a:xfrm>
            <a:off x="9457096" y="-38101"/>
            <a:ext cx="1924901" cy="1964185"/>
          </a:xfrm>
          <a:prstGeom prst="rect">
            <a:avLst/>
          </a:prstGeom>
        </p:spPr>
      </p:pic>
    </p:spTree>
    <p:extLst>
      <p:ext uri="{BB962C8B-B14F-4D97-AF65-F5344CB8AC3E}">
        <p14:creationId xmlns:p14="http://schemas.microsoft.com/office/powerpoint/2010/main" val="4256521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31EA24EF-06AF-4143-A60F-8911E4E44D87}"/>
              </a:ext>
            </a:extLst>
          </p:cNvPr>
          <p:cNvPicPr>
            <a:picLocks noChangeAspect="1"/>
          </p:cNvPicPr>
          <p:nvPr/>
        </p:nvPicPr>
        <p:blipFill rotWithShape="1">
          <a:blip r:embed="rId3"/>
          <a:srcRect l="10743" t="16078" r="9600" b="12745"/>
          <a:stretch/>
        </p:blipFill>
        <p:spPr>
          <a:xfrm>
            <a:off x="1460650" y="1488874"/>
            <a:ext cx="9270700" cy="5177330"/>
          </a:xfrm>
          <a:prstGeom prst="rect">
            <a:avLst/>
          </a:prstGeom>
        </p:spPr>
      </p:pic>
      <p:sp>
        <p:nvSpPr>
          <p:cNvPr id="3" name="Rectangle 2">
            <a:extLst>
              <a:ext uri="{FF2B5EF4-FFF2-40B4-BE49-F238E27FC236}">
                <a16:creationId xmlns:a16="http://schemas.microsoft.com/office/drawing/2014/main" id="{FAE045C3-BD04-458C-A225-F383556C1ED3}"/>
              </a:ext>
            </a:extLst>
          </p:cNvPr>
          <p:cNvSpPr/>
          <p:nvPr/>
        </p:nvSpPr>
        <p:spPr>
          <a:xfrm>
            <a:off x="193797" y="0"/>
            <a:ext cx="11804405" cy="1323439"/>
          </a:xfrm>
          <a:prstGeom prst="rect">
            <a:avLst/>
          </a:prstGeom>
          <a:noFill/>
        </p:spPr>
        <p:txBody>
          <a:bodyPr wrap="squar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Watch this short clip about how to plan out when its best to take the SAT.</a:t>
            </a:r>
          </a:p>
        </p:txBody>
      </p:sp>
    </p:spTree>
    <p:extLst>
      <p:ext uri="{BB962C8B-B14F-4D97-AF65-F5344CB8AC3E}">
        <p14:creationId xmlns:p14="http://schemas.microsoft.com/office/powerpoint/2010/main" val="833560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1124F9-8F07-4F98-A038-0FE03F6A34F9}"/>
              </a:ext>
            </a:extLst>
          </p:cNvPr>
          <p:cNvSpPr>
            <a:spLocks noGrp="1"/>
          </p:cNvSpPr>
          <p:nvPr>
            <p:ph type="subTitle" idx="1"/>
          </p:nvPr>
        </p:nvSpPr>
        <p:spPr/>
        <p:txBody>
          <a:bodyPr/>
          <a:lstStyle/>
          <a:p>
            <a:endParaRPr lang="en-US" dirty="0"/>
          </a:p>
        </p:txBody>
      </p:sp>
      <p:sp>
        <p:nvSpPr>
          <p:cNvPr id="4" name="Rectangle 3">
            <a:extLst>
              <a:ext uri="{FF2B5EF4-FFF2-40B4-BE49-F238E27FC236}">
                <a16:creationId xmlns:a16="http://schemas.microsoft.com/office/drawing/2014/main" id="{B36C17C8-762A-41E1-BFFD-D32A67EE18CC}"/>
              </a:ext>
            </a:extLst>
          </p:cNvPr>
          <p:cNvSpPr/>
          <p:nvPr/>
        </p:nvSpPr>
        <p:spPr>
          <a:xfrm>
            <a:off x="977451" y="1407476"/>
            <a:ext cx="10237098" cy="2215991"/>
          </a:xfrm>
          <a:prstGeom prst="rect">
            <a:avLst/>
          </a:prstGeom>
          <a:noFill/>
        </p:spPr>
        <p:txBody>
          <a:bodyPr wrap="none" lIns="91440" tIns="45720" rIns="91440" bIns="45720">
            <a:spAutoFit/>
          </a:bodyPr>
          <a:lstStyle/>
          <a:p>
            <a:pPr algn="ctr"/>
            <a:r>
              <a:rPr lang="en-US" sz="138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SAT VS. ACT</a:t>
            </a:r>
          </a:p>
        </p:txBody>
      </p:sp>
    </p:spTree>
    <p:extLst>
      <p:ext uri="{BB962C8B-B14F-4D97-AF65-F5344CB8AC3E}">
        <p14:creationId xmlns:p14="http://schemas.microsoft.com/office/powerpoint/2010/main" val="1643432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2B19E-D90E-48B3-AD79-F57E979310C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827" t="15098" r="15237" b="21765"/>
          <a:stretch/>
        </p:blipFill>
        <p:spPr>
          <a:xfrm>
            <a:off x="273423" y="235014"/>
            <a:ext cx="11645154" cy="6387971"/>
          </a:xfrm>
          <a:prstGeom prst="rect">
            <a:avLst/>
          </a:prstGeom>
        </p:spPr>
      </p:pic>
    </p:spTree>
    <p:extLst>
      <p:ext uri="{BB962C8B-B14F-4D97-AF65-F5344CB8AC3E}">
        <p14:creationId xmlns:p14="http://schemas.microsoft.com/office/powerpoint/2010/main" val="231052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CEDB4-7FBE-46F5-8F29-DCF9004C759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174" t="14313" r="15360" b="21118"/>
          <a:stretch/>
        </p:blipFill>
        <p:spPr>
          <a:xfrm>
            <a:off x="401169" y="167612"/>
            <a:ext cx="11389661" cy="6522776"/>
          </a:xfrm>
          <a:prstGeom prst="rect">
            <a:avLst/>
          </a:prstGeom>
        </p:spPr>
      </p:pic>
    </p:spTree>
    <p:extLst>
      <p:ext uri="{BB962C8B-B14F-4D97-AF65-F5344CB8AC3E}">
        <p14:creationId xmlns:p14="http://schemas.microsoft.com/office/powerpoint/2010/main" val="2453608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2C1DD1E-948B-4B85-8633-73D151F2F741}"/>
              </a:ext>
            </a:extLst>
          </p:cNvPr>
          <p:cNvPicPr>
            <a:picLocks noChangeAspect="1"/>
          </p:cNvPicPr>
          <p:nvPr/>
        </p:nvPicPr>
        <p:blipFill rotWithShape="1">
          <a:blip r:embed="rId3"/>
          <a:srcRect l="1062" t="15882" r="31781" b="21764"/>
          <a:stretch/>
        </p:blipFill>
        <p:spPr>
          <a:xfrm>
            <a:off x="1667435" y="1290917"/>
            <a:ext cx="8323730" cy="4830194"/>
          </a:xfrm>
          <a:prstGeom prst="rect">
            <a:avLst/>
          </a:prstGeom>
        </p:spPr>
      </p:pic>
      <p:sp>
        <p:nvSpPr>
          <p:cNvPr id="3" name="Rectangle 2">
            <a:extLst>
              <a:ext uri="{FF2B5EF4-FFF2-40B4-BE49-F238E27FC236}">
                <a16:creationId xmlns:a16="http://schemas.microsoft.com/office/drawing/2014/main" id="{776136F8-6ADC-402D-A1E5-40EF96E58A6A}"/>
              </a:ext>
            </a:extLst>
          </p:cNvPr>
          <p:cNvSpPr/>
          <p:nvPr/>
        </p:nvSpPr>
        <p:spPr>
          <a:xfrm>
            <a:off x="430827" y="321390"/>
            <a:ext cx="11330345" cy="830997"/>
          </a:xfrm>
          <a:prstGeom prst="rect">
            <a:avLst/>
          </a:prstGeom>
          <a:noFill/>
        </p:spPr>
        <p:txBody>
          <a:bodyPr wrap="none" lIns="91440" tIns="45720" rIns="91440" bIns="45720">
            <a:spAutoFit/>
          </a:bodyPr>
          <a:lstStyle/>
          <a:p>
            <a:pPr algn="ctr"/>
            <a:r>
              <a:rPr lang="en-US" sz="4800" b="1" cap="none" spc="0" dirty="0">
                <a:ln w="0"/>
                <a:solidFill>
                  <a:schemeClr val="accent1"/>
                </a:solidFill>
                <a:effectLst>
                  <a:outerShdw blurRad="38100" dist="25400" dir="5400000" algn="ctr" rotWithShape="0">
                    <a:srgbClr val="6E747A">
                      <a:alpha val="43000"/>
                    </a:srgbClr>
                  </a:outerShdw>
                </a:effectLst>
              </a:rPr>
              <a:t>ACT or SAT: Which test should I take…</a:t>
            </a:r>
          </a:p>
        </p:txBody>
      </p:sp>
    </p:spTree>
    <p:extLst>
      <p:ext uri="{BB962C8B-B14F-4D97-AF65-F5344CB8AC3E}">
        <p14:creationId xmlns:p14="http://schemas.microsoft.com/office/powerpoint/2010/main" val="479305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8985-EE11-432D-854D-7F54764F55F9}"/>
              </a:ext>
            </a:extLst>
          </p:cNvPr>
          <p:cNvSpPr>
            <a:spLocks noGrp="1"/>
          </p:cNvSpPr>
          <p:nvPr>
            <p:ph type="title"/>
          </p:nvPr>
        </p:nvSpPr>
        <p:spPr>
          <a:xfrm>
            <a:off x="709874" y="447189"/>
            <a:ext cx="10571998" cy="970450"/>
          </a:xfrm>
        </p:spPr>
        <p:txBody>
          <a:bodyPr/>
          <a:lstStyle/>
          <a:p>
            <a:r>
              <a:rPr lang="en-US" sz="6000" dirty="0"/>
              <a:t>Thinking about College</a:t>
            </a:r>
          </a:p>
        </p:txBody>
      </p:sp>
      <p:sp>
        <p:nvSpPr>
          <p:cNvPr id="3" name="Content Placeholder 2">
            <a:extLst>
              <a:ext uri="{FF2B5EF4-FFF2-40B4-BE49-F238E27FC236}">
                <a16:creationId xmlns:a16="http://schemas.microsoft.com/office/drawing/2014/main" id="{5CBA12CB-69B8-4F5F-BF4A-7AA55EBD3A1F}"/>
              </a:ext>
            </a:extLst>
          </p:cNvPr>
          <p:cNvSpPr>
            <a:spLocks noGrp="1"/>
          </p:cNvSpPr>
          <p:nvPr>
            <p:ph sz="half" idx="1"/>
          </p:nvPr>
        </p:nvSpPr>
        <p:spPr>
          <a:xfrm>
            <a:off x="323412" y="2222287"/>
            <a:ext cx="5185873" cy="4369013"/>
          </a:xfrm>
        </p:spPr>
        <p:txBody>
          <a:bodyPr>
            <a:normAutofit/>
          </a:bodyPr>
          <a:lstStyle/>
          <a:p>
            <a:r>
              <a:rPr lang="en-US" sz="2800" dirty="0"/>
              <a:t>Now is the time to start (if you haven’t already) building a list of colleges that you are interested in applying to. </a:t>
            </a:r>
          </a:p>
          <a:p>
            <a:r>
              <a:rPr lang="en-US" sz="2800" dirty="0"/>
              <a:t>The following are some important things  to research now about those colleges.</a:t>
            </a:r>
          </a:p>
        </p:txBody>
      </p:sp>
      <p:sp>
        <p:nvSpPr>
          <p:cNvPr id="4" name="Content Placeholder 3">
            <a:extLst>
              <a:ext uri="{FF2B5EF4-FFF2-40B4-BE49-F238E27FC236}">
                <a16:creationId xmlns:a16="http://schemas.microsoft.com/office/drawing/2014/main" id="{BBB0F124-7BC3-41B2-9B8F-60942EB7596C}"/>
              </a:ext>
            </a:extLst>
          </p:cNvPr>
          <p:cNvSpPr>
            <a:spLocks noGrp="1"/>
          </p:cNvSpPr>
          <p:nvPr>
            <p:ph sz="half" idx="2"/>
          </p:nvPr>
        </p:nvSpPr>
        <p:spPr>
          <a:xfrm>
            <a:off x="6187415" y="2222286"/>
            <a:ext cx="5194583" cy="4188525"/>
          </a:xfrm>
        </p:spPr>
        <p:txBody>
          <a:bodyPr>
            <a:normAutofit/>
          </a:bodyPr>
          <a:lstStyle/>
          <a:p>
            <a:r>
              <a:rPr lang="en-US" sz="2800" dirty="0"/>
              <a:t>Required GPA</a:t>
            </a:r>
          </a:p>
          <a:p>
            <a:r>
              <a:rPr lang="en-US" sz="2800" dirty="0"/>
              <a:t>Scholarships with in your chosen major(s).</a:t>
            </a:r>
          </a:p>
          <a:p>
            <a:r>
              <a:rPr lang="en-US" sz="2800" dirty="0"/>
              <a:t>Financial  commitment.</a:t>
            </a:r>
          </a:p>
          <a:p>
            <a:r>
              <a:rPr lang="en-US" sz="2800" dirty="0"/>
              <a:t>Sports, clubs, community and corporate connections associated with your chosen major(s).</a:t>
            </a:r>
          </a:p>
        </p:txBody>
      </p:sp>
    </p:spTree>
    <p:extLst>
      <p:ext uri="{BB962C8B-B14F-4D97-AF65-F5344CB8AC3E}">
        <p14:creationId xmlns:p14="http://schemas.microsoft.com/office/powerpoint/2010/main" val="385384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E5869F-63CD-42BE-BAFF-2FD20FF4F32A}"/>
              </a:ext>
            </a:extLst>
          </p:cNvPr>
          <p:cNvSpPr/>
          <p:nvPr/>
        </p:nvSpPr>
        <p:spPr>
          <a:xfrm>
            <a:off x="294468" y="1601093"/>
            <a:ext cx="11774709" cy="5324535"/>
          </a:xfrm>
          <a:prstGeom prst="rect">
            <a:avLst/>
          </a:prstGeom>
        </p:spPr>
        <p:txBody>
          <a:bodyPr wrap="square">
            <a:spAutoFit/>
          </a:bodyPr>
          <a:lstStyle/>
          <a:p>
            <a:r>
              <a:rPr lang="en-US" sz="3200" b="1" u="sng" dirty="0">
                <a:solidFill>
                  <a:schemeClr val="accent5">
                    <a:lumMod val="75000"/>
                  </a:schemeClr>
                </a:solidFill>
                <a:latin typeface="&amp;quot"/>
              </a:rPr>
              <a:t>Six course units* in language, including</a:t>
            </a:r>
          </a:p>
          <a:p>
            <a:pPr>
              <a:buFont typeface="Arial" panose="020B0604020202020204" pitchFamily="34" charset="0"/>
              <a:buChar char="•"/>
            </a:pPr>
            <a:r>
              <a:rPr lang="en-US" sz="2400" dirty="0">
                <a:latin typeface="&amp;quot"/>
              </a:rPr>
              <a:t>four units in English</a:t>
            </a:r>
          </a:p>
          <a:p>
            <a:pPr>
              <a:buFont typeface="Arial" panose="020B0604020202020204" pitchFamily="34" charset="0"/>
              <a:buChar char="•"/>
            </a:pPr>
            <a:r>
              <a:rPr lang="en-US" sz="2400" dirty="0">
                <a:latin typeface="&amp;quot"/>
              </a:rPr>
              <a:t>two units of a language other than English.</a:t>
            </a:r>
          </a:p>
          <a:p>
            <a:r>
              <a:rPr lang="en-US" sz="3600" b="1" u="sng" dirty="0">
                <a:solidFill>
                  <a:schemeClr val="accent5">
                    <a:lumMod val="75000"/>
                  </a:schemeClr>
                </a:solidFill>
                <a:latin typeface="&amp;quot"/>
              </a:rPr>
              <a:t>Four course units of mathematics, </a:t>
            </a:r>
          </a:p>
          <a:p>
            <a:r>
              <a:rPr lang="en-US" sz="2000" dirty="0">
                <a:latin typeface="&amp;quot"/>
              </a:rPr>
              <a:t>(It is recommended that prospective students take a mathematics course unit in the 12th grade.)</a:t>
            </a:r>
          </a:p>
          <a:p>
            <a:r>
              <a:rPr lang="en-US" sz="3600" b="1" u="sng" dirty="0">
                <a:solidFill>
                  <a:schemeClr val="accent5">
                    <a:lumMod val="75000"/>
                  </a:schemeClr>
                </a:solidFill>
                <a:latin typeface="&amp;quot"/>
              </a:rPr>
              <a:t>Three course units in science, including</a:t>
            </a:r>
          </a:p>
          <a:p>
            <a:pPr>
              <a:buFont typeface="Arial" panose="020B0604020202020204" pitchFamily="34" charset="0"/>
              <a:buChar char="•"/>
            </a:pPr>
            <a:r>
              <a:rPr lang="en-US" sz="2000" dirty="0">
                <a:latin typeface="&amp;quot"/>
              </a:rPr>
              <a:t>at least one unit in a life or biological science (for example, biology),</a:t>
            </a:r>
          </a:p>
          <a:p>
            <a:pPr>
              <a:buFont typeface="Arial" panose="020B0604020202020204" pitchFamily="34" charset="0"/>
              <a:buChar char="•"/>
            </a:pPr>
            <a:r>
              <a:rPr lang="en-US" sz="2000" dirty="0">
                <a:latin typeface="&amp;quot"/>
              </a:rPr>
              <a:t>at least one unit in physical science (for example, physical science, chemistry, physics), and</a:t>
            </a:r>
          </a:p>
          <a:p>
            <a:pPr>
              <a:buFont typeface="Arial" panose="020B0604020202020204" pitchFamily="34" charset="0"/>
              <a:buChar char="•"/>
            </a:pPr>
            <a:r>
              <a:rPr lang="en-US" sz="2000" dirty="0">
                <a:latin typeface="&amp;quot"/>
              </a:rPr>
              <a:t>at least one laboratory course.</a:t>
            </a:r>
            <a:endParaRPr lang="en-US" sz="2400" dirty="0">
              <a:latin typeface="&amp;quot"/>
            </a:endParaRPr>
          </a:p>
          <a:p>
            <a:r>
              <a:rPr lang="en-US" sz="3600" b="1" u="sng" dirty="0">
                <a:solidFill>
                  <a:schemeClr val="accent5">
                    <a:lumMod val="75000"/>
                  </a:schemeClr>
                </a:solidFill>
                <a:latin typeface="&amp;quot"/>
              </a:rPr>
              <a:t>Two course units in social studies, </a:t>
            </a:r>
          </a:p>
          <a:p>
            <a:r>
              <a:rPr lang="en-US" sz="2400" dirty="0">
                <a:latin typeface="&amp;quot"/>
              </a:rPr>
              <a:t>including one unit in U.S. history. An applicant who does not have the unit in U.S. history may be admitted on the condition that at least three semester hours in that subject will be passed by the end of the sophomore year.</a:t>
            </a:r>
            <a:endParaRPr lang="en-US" sz="2400" b="0" i="0" u="none" strike="noStrike" dirty="0">
              <a:effectLst/>
              <a:latin typeface="&amp;quot"/>
            </a:endParaRPr>
          </a:p>
        </p:txBody>
      </p:sp>
      <p:sp>
        <p:nvSpPr>
          <p:cNvPr id="3" name="Rectangle 2">
            <a:extLst>
              <a:ext uri="{FF2B5EF4-FFF2-40B4-BE49-F238E27FC236}">
                <a16:creationId xmlns:a16="http://schemas.microsoft.com/office/drawing/2014/main" id="{9CABE091-4769-4E24-8FD6-5A68A1772205}"/>
              </a:ext>
            </a:extLst>
          </p:cNvPr>
          <p:cNvSpPr/>
          <p:nvPr/>
        </p:nvSpPr>
        <p:spPr>
          <a:xfrm>
            <a:off x="122823" y="0"/>
            <a:ext cx="11946354" cy="1077218"/>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4 year University Admittance Requirements  </a:t>
            </a:r>
          </a:p>
          <a:p>
            <a:pPr algn="ctr"/>
            <a:r>
              <a:rPr lang="en-US" sz="2000" b="1" dirty="0">
                <a:ln w="22225">
                  <a:solidFill>
                    <a:schemeClr val="accent2"/>
                  </a:solidFill>
                  <a:prstDash val="solid"/>
                </a:ln>
                <a:solidFill>
                  <a:schemeClr val="accent2">
                    <a:lumMod val="40000"/>
                    <a:lumOff val="60000"/>
                  </a:schemeClr>
                </a:solidFill>
              </a:rPr>
              <a:t>(example)</a:t>
            </a:r>
            <a:endParaRPr lang="en-US" sz="20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A9B986F0-9B3D-423C-BFB9-5AD74BBE49A8}"/>
              </a:ext>
            </a:extLst>
          </p:cNvPr>
          <p:cNvSpPr/>
          <p:nvPr/>
        </p:nvSpPr>
        <p:spPr>
          <a:xfrm>
            <a:off x="294468" y="1077218"/>
            <a:ext cx="11774709" cy="707886"/>
          </a:xfrm>
          <a:prstGeom prst="rect">
            <a:avLst/>
          </a:prstGeom>
        </p:spPr>
        <p:txBody>
          <a:bodyPr wrap="square">
            <a:spAutoFit/>
          </a:bodyPr>
          <a:lstStyle/>
          <a:p>
            <a:pPr algn="ctr"/>
            <a:r>
              <a:rPr lang="en-US" sz="2000" dirty="0"/>
              <a:t>Minimum admission requirements address three areas: </a:t>
            </a:r>
            <a:r>
              <a:rPr lang="en-US" sz="2000" u="sng" dirty="0"/>
              <a:t>high school courses</a:t>
            </a:r>
            <a:r>
              <a:rPr lang="en-US" sz="2000" dirty="0"/>
              <a:t>, </a:t>
            </a:r>
            <a:r>
              <a:rPr lang="en-US" sz="2000" u="sng" dirty="0"/>
              <a:t>high school GPA, and test scores. </a:t>
            </a:r>
          </a:p>
        </p:txBody>
      </p:sp>
      <p:sp>
        <p:nvSpPr>
          <p:cNvPr id="6" name="Rectangle 5">
            <a:extLst>
              <a:ext uri="{FF2B5EF4-FFF2-40B4-BE49-F238E27FC236}">
                <a16:creationId xmlns:a16="http://schemas.microsoft.com/office/drawing/2014/main" id="{92E253A4-57AB-44F8-A732-37FAB9F31D08}"/>
              </a:ext>
            </a:extLst>
          </p:cNvPr>
          <p:cNvSpPr/>
          <p:nvPr/>
        </p:nvSpPr>
        <p:spPr>
          <a:xfrm>
            <a:off x="7346197" y="1601093"/>
            <a:ext cx="4722980" cy="1754326"/>
          </a:xfrm>
          <a:prstGeom prst="rect">
            <a:avLst/>
          </a:prstGeom>
          <a:noFill/>
        </p:spPr>
        <p:txBody>
          <a:bodyPr wrap="squar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Open Sans"/>
              </a:rPr>
              <a:t>2.5 cumulative weighted </a:t>
            </a:r>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Open Sans"/>
              </a:rPr>
              <a:t>GPA</a:t>
            </a:r>
          </a:p>
          <a:p>
            <a:pPr algn="ctr"/>
            <a:endPar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Open Sans"/>
            </a:endParaRPr>
          </a:p>
          <a:p>
            <a:pPr algn="ctr"/>
            <a:r>
              <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Open Sans"/>
              </a:rPr>
              <a:t>SAT of 880 on new or 800 on old version (verbal and math) or ACT composite of 17</a:t>
            </a:r>
            <a:endParaRPr lang="en-U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616818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DE0EBA-D6B1-4E97-A16C-99A42F75AACB}"/>
              </a:ext>
            </a:extLst>
          </p:cNvPr>
          <p:cNvSpPr/>
          <p:nvPr/>
        </p:nvSpPr>
        <p:spPr>
          <a:xfrm>
            <a:off x="90407" y="223260"/>
            <a:ext cx="12011186" cy="2185214"/>
          </a:xfrm>
          <a:prstGeom prst="rect">
            <a:avLst/>
          </a:prstGeom>
        </p:spPr>
        <p:txBody>
          <a:bodyPr wrap="square">
            <a:spAutoFit/>
          </a:bodyPr>
          <a:lstStyle/>
          <a:p>
            <a:pPr algn="ctr"/>
            <a:r>
              <a:rPr lang="en-US" sz="4400" b="1" dirty="0">
                <a:ln w="22225">
                  <a:solidFill>
                    <a:schemeClr val="accent2"/>
                  </a:solidFill>
                  <a:prstDash val="solid"/>
                </a:ln>
                <a:solidFill>
                  <a:schemeClr val="accent2">
                    <a:lumMod val="40000"/>
                    <a:lumOff val="60000"/>
                  </a:schemeClr>
                </a:solidFill>
              </a:rPr>
              <a:t>2 year Nc Community college </a:t>
            </a:r>
          </a:p>
          <a:p>
            <a:pPr algn="ctr"/>
            <a:r>
              <a:rPr lang="en-US" sz="4400" b="1" dirty="0">
                <a:ln w="22225">
                  <a:solidFill>
                    <a:schemeClr val="accent2"/>
                  </a:solidFill>
                  <a:prstDash val="solid"/>
                </a:ln>
                <a:solidFill>
                  <a:schemeClr val="accent2">
                    <a:lumMod val="40000"/>
                    <a:lumOff val="60000"/>
                  </a:schemeClr>
                </a:solidFill>
              </a:rPr>
              <a:t>Admittance Requirements  </a:t>
            </a:r>
          </a:p>
          <a:p>
            <a:pPr algn="ctr"/>
            <a:r>
              <a:rPr lang="en-US" sz="4800" b="1" dirty="0">
                <a:ln w="22225">
                  <a:solidFill>
                    <a:schemeClr val="accent2"/>
                  </a:solidFill>
                  <a:prstDash val="solid"/>
                </a:ln>
                <a:solidFill>
                  <a:schemeClr val="accent2">
                    <a:lumMod val="40000"/>
                    <a:lumOff val="60000"/>
                  </a:schemeClr>
                </a:solidFill>
              </a:rPr>
              <a:t>(example)</a:t>
            </a:r>
          </a:p>
        </p:txBody>
      </p:sp>
      <p:sp>
        <p:nvSpPr>
          <p:cNvPr id="4" name="TextBox 3">
            <a:extLst>
              <a:ext uri="{FF2B5EF4-FFF2-40B4-BE49-F238E27FC236}">
                <a16:creationId xmlns:a16="http://schemas.microsoft.com/office/drawing/2014/main" id="{4AAB7230-1709-4251-AFCB-C5F7C60B7EAC}"/>
              </a:ext>
            </a:extLst>
          </p:cNvPr>
          <p:cNvSpPr txBox="1"/>
          <p:nvPr/>
        </p:nvSpPr>
        <p:spPr>
          <a:xfrm>
            <a:off x="533400" y="2633645"/>
            <a:ext cx="10629900" cy="1815882"/>
          </a:xfrm>
          <a:prstGeom prst="rect">
            <a:avLst/>
          </a:prstGeom>
          <a:noFill/>
        </p:spPr>
        <p:txBody>
          <a:bodyPr wrap="square" rtlCol="0">
            <a:spAutoFit/>
          </a:bodyPr>
          <a:lstStyle/>
          <a:p>
            <a:pPr algn="ctr"/>
            <a:r>
              <a:rPr lang="en-US" sz="2800" dirty="0"/>
              <a:t>You must have a high school diploma or GED</a:t>
            </a:r>
          </a:p>
          <a:p>
            <a:pPr algn="ctr"/>
            <a:r>
              <a:rPr lang="en-US" sz="2800" dirty="0"/>
              <a:t>Any placement tests that you may need that you haven’t taken, the college can set that up for you to be placed in their general education. </a:t>
            </a:r>
          </a:p>
        </p:txBody>
      </p:sp>
    </p:spTree>
    <p:extLst>
      <p:ext uri="{BB962C8B-B14F-4D97-AF65-F5344CB8AC3E}">
        <p14:creationId xmlns:p14="http://schemas.microsoft.com/office/powerpoint/2010/main" val="1114691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F10F-84A8-4450-A4E9-0525F4B67C7E}"/>
              </a:ext>
            </a:extLst>
          </p:cNvPr>
          <p:cNvSpPr>
            <a:spLocks noGrp="1"/>
          </p:cNvSpPr>
          <p:nvPr>
            <p:ph type="ctrTitle"/>
          </p:nvPr>
        </p:nvSpPr>
        <p:spPr>
          <a:xfrm>
            <a:off x="429001" y="3735147"/>
            <a:ext cx="10572000" cy="2971051"/>
          </a:xfrm>
        </p:spPr>
        <p:txBody>
          <a:bodyPr/>
          <a:lstStyle/>
          <a:p>
            <a:r>
              <a:rPr lang="en-US" dirty="0"/>
              <a:t>Lets see what you remember form yesterday…</a:t>
            </a:r>
          </a:p>
        </p:txBody>
      </p:sp>
      <p:pic>
        <p:nvPicPr>
          <p:cNvPr id="4" name="Picture 4" descr="Logo">
            <a:extLst>
              <a:ext uri="{FF2B5EF4-FFF2-40B4-BE49-F238E27FC236}">
                <a16:creationId xmlns:a16="http://schemas.microsoft.com/office/drawing/2014/main" id="{ABCE91C1-068E-42FA-AF21-9167DE0A0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390" y="228002"/>
            <a:ext cx="4361220" cy="4432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8315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1641987" y="5630288"/>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FALSE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“During lunch I can sit in the front office.”</a:t>
            </a:r>
          </a:p>
        </p:txBody>
      </p:sp>
      <p:sp>
        <p:nvSpPr>
          <p:cNvPr id="6" name="Content Placeholder 2"/>
          <p:cNvSpPr txBox="1">
            <a:spLocks/>
          </p:cNvSpPr>
          <p:nvPr/>
        </p:nvSpPr>
        <p:spPr>
          <a:xfrm>
            <a:off x="4604104" y="5630288"/>
            <a:ext cx="5972457" cy="929813"/>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chemeClr val="bg1"/>
                </a:solidFill>
              </a:rPr>
              <a:t>Remain in the cafeteria at all times.</a:t>
            </a:r>
          </a:p>
        </p:txBody>
      </p:sp>
    </p:spTree>
    <p:extLst>
      <p:ext uri="{BB962C8B-B14F-4D97-AF65-F5344CB8AC3E}">
        <p14:creationId xmlns:p14="http://schemas.microsoft.com/office/powerpoint/2010/main" val="40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p:cTn id="23" dur="1000" fill="hold"/>
                                        <p:tgtEl>
                                          <p:spTgt spid="6">
                                            <p:bg/>
                                          </p:spTgt>
                                        </p:tgtEl>
                                        <p:attrNameLst>
                                          <p:attrName>ppt_w</p:attrName>
                                        </p:attrNameLst>
                                      </p:cBhvr>
                                      <p:tavLst>
                                        <p:tav tm="0">
                                          <p:val>
                                            <p:fltVal val="0"/>
                                          </p:val>
                                        </p:tav>
                                        <p:tav tm="100000">
                                          <p:val>
                                            <p:strVal val="#ppt_w"/>
                                          </p:val>
                                        </p:tav>
                                      </p:tavLst>
                                    </p:anim>
                                    <p:anim calcmode="lin" valueType="num">
                                      <p:cBhvr>
                                        <p:cTn id="24" dur="1000" fill="hold"/>
                                        <p:tgtEl>
                                          <p:spTgt spid="6">
                                            <p:bg/>
                                          </p:spTgt>
                                        </p:tgtEl>
                                        <p:attrNameLst>
                                          <p:attrName>ppt_h</p:attrName>
                                        </p:attrNameLst>
                                      </p:cBhvr>
                                      <p:tavLst>
                                        <p:tav tm="0">
                                          <p:val>
                                            <p:fltVal val="0"/>
                                          </p:val>
                                        </p:tav>
                                        <p:tav tm="100000">
                                          <p:val>
                                            <p:strVal val="#ppt_h"/>
                                          </p:val>
                                        </p:tav>
                                      </p:tavLst>
                                    </p:anim>
                                    <p:anim calcmode="lin" valueType="num">
                                      <p:cBhvr>
                                        <p:cTn id="25" dur="1000" fill="hold"/>
                                        <p:tgtEl>
                                          <p:spTgt spid="6">
                                            <p:bg/>
                                          </p:spTgt>
                                        </p:tgtEl>
                                        <p:attrNameLst>
                                          <p:attrName>style.rotation</p:attrName>
                                        </p:attrNameLst>
                                      </p:cBhvr>
                                      <p:tavLst>
                                        <p:tav tm="0">
                                          <p:val>
                                            <p:fltVal val="90"/>
                                          </p:val>
                                        </p:tav>
                                        <p:tav tm="100000">
                                          <p:val>
                                            <p:fltVal val="0"/>
                                          </p:val>
                                        </p:tav>
                                      </p:tavLst>
                                    </p:anim>
                                    <p:animEffect transition="in" filter="fade">
                                      <p:cBhvr>
                                        <p:cTn id="26" dur="1000"/>
                                        <p:tgtEl>
                                          <p:spTgt spid="6">
                                            <p:bg/>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59" y="808473"/>
            <a:ext cx="10571998" cy="970450"/>
          </a:xfrm>
        </p:spPr>
        <p:txBody>
          <a:bodyPr/>
          <a:lstStyle/>
          <a:p>
            <a:r>
              <a:rPr lang="en-US" sz="6600" dirty="0"/>
              <a:t>10 Day Count!</a:t>
            </a:r>
          </a:p>
        </p:txBody>
      </p:sp>
      <p:sp>
        <p:nvSpPr>
          <p:cNvPr id="3" name="Content Placeholder 2"/>
          <p:cNvSpPr>
            <a:spLocks noGrp="1"/>
          </p:cNvSpPr>
          <p:nvPr>
            <p:ph idx="1"/>
          </p:nvPr>
        </p:nvSpPr>
        <p:spPr>
          <a:xfrm>
            <a:off x="493259" y="2020529"/>
            <a:ext cx="8819535" cy="4837471"/>
          </a:xfrm>
        </p:spPr>
        <p:txBody>
          <a:bodyPr>
            <a:normAutofit fontScale="92500"/>
          </a:bodyPr>
          <a:lstStyle/>
          <a:p>
            <a:pPr fontAlgn="base">
              <a:lnSpc>
                <a:spcPct val="120000"/>
              </a:lnSpc>
            </a:pPr>
            <a:r>
              <a:rPr lang="en-US" sz="4000" dirty="0"/>
              <a:t>Teachers take Attendance using the folder</a:t>
            </a:r>
          </a:p>
          <a:p>
            <a:pPr fontAlgn="base">
              <a:lnSpc>
                <a:spcPct val="120000"/>
              </a:lnSpc>
            </a:pPr>
            <a:r>
              <a:rPr lang="en-US" sz="4000" dirty="0"/>
              <a:t>Remember follow directions inside</a:t>
            </a:r>
          </a:p>
          <a:p>
            <a:pPr fontAlgn="base">
              <a:lnSpc>
                <a:spcPct val="120000"/>
              </a:lnSpc>
            </a:pPr>
            <a:r>
              <a:rPr lang="en-US" sz="4000" dirty="0"/>
              <a:t>Students must be present in homeroom for the 10 day count/ daily attendance purposes</a:t>
            </a:r>
          </a:p>
        </p:txBody>
      </p:sp>
    </p:spTree>
    <p:extLst>
      <p:ext uri="{BB962C8B-B14F-4D97-AF65-F5344CB8AC3E}">
        <p14:creationId xmlns:p14="http://schemas.microsoft.com/office/powerpoint/2010/main" val="1982847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1641986" y="5649223"/>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FALSE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 can miss 5 classes and not have to make up time”</a:t>
            </a:r>
          </a:p>
        </p:txBody>
      </p:sp>
      <p:sp>
        <p:nvSpPr>
          <p:cNvPr id="6" name="Content Placeholder 2"/>
          <p:cNvSpPr txBox="1">
            <a:spLocks/>
          </p:cNvSpPr>
          <p:nvPr/>
        </p:nvSpPr>
        <p:spPr>
          <a:xfrm>
            <a:off x="4695543" y="5649223"/>
            <a:ext cx="5972457" cy="929813"/>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chemeClr val="bg1"/>
                </a:solidFill>
              </a:rPr>
              <a:t>Please see your course teacher for recovery time!</a:t>
            </a:r>
          </a:p>
        </p:txBody>
      </p:sp>
    </p:spTree>
    <p:extLst>
      <p:ext uri="{BB962C8B-B14F-4D97-AF65-F5344CB8AC3E}">
        <p14:creationId xmlns:p14="http://schemas.microsoft.com/office/powerpoint/2010/main" val="192184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p:cTn id="23" dur="1000" fill="hold"/>
                                        <p:tgtEl>
                                          <p:spTgt spid="6">
                                            <p:bg/>
                                          </p:spTgt>
                                        </p:tgtEl>
                                        <p:attrNameLst>
                                          <p:attrName>ppt_w</p:attrName>
                                        </p:attrNameLst>
                                      </p:cBhvr>
                                      <p:tavLst>
                                        <p:tav tm="0">
                                          <p:val>
                                            <p:fltVal val="0"/>
                                          </p:val>
                                        </p:tav>
                                        <p:tav tm="100000">
                                          <p:val>
                                            <p:strVal val="#ppt_w"/>
                                          </p:val>
                                        </p:tav>
                                      </p:tavLst>
                                    </p:anim>
                                    <p:anim calcmode="lin" valueType="num">
                                      <p:cBhvr>
                                        <p:cTn id="24" dur="1000" fill="hold"/>
                                        <p:tgtEl>
                                          <p:spTgt spid="6">
                                            <p:bg/>
                                          </p:spTgt>
                                        </p:tgtEl>
                                        <p:attrNameLst>
                                          <p:attrName>ppt_h</p:attrName>
                                        </p:attrNameLst>
                                      </p:cBhvr>
                                      <p:tavLst>
                                        <p:tav tm="0">
                                          <p:val>
                                            <p:fltVal val="0"/>
                                          </p:val>
                                        </p:tav>
                                        <p:tav tm="100000">
                                          <p:val>
                                            <p:strVal val="#ppt_h"/>
                                          </p:val>
                                        </p:tav>
                                      </p:tavLst>
                                    </p:anim>
                                    <p:anim calcmode="lin" valueType="num">
                                      <p:cBhvr>
                                        <p:cTn id="25" dur="1000" fill="hold"/>
                                        <p:tgtEl>
                                          <p:spTgt spid="6">
                                            <p:bg/>
                                          </p:spTgt>
                                        </p:tgtEl>
                                        <p:attrNameLst>
                                          <p:attrName>style.rotation</p:attrName>
                                        </p:attrNameLst>
                                      </p:cBhvr>
                                      <p:tavLst>
                                        <p:tav tm="0">
                                          <p:val>
                                            <p:fltVal val="90"/>
                                          </p:val>
                                        </p:tav>
                                        <p:tav tm="100000">
                                          <p:val>
                                            <p:fltVal val="0"/>
                                          </p:val>
                                        </p:tav>
                                      </p:tavLst>
                                    </p:anim>
                                    <p:animEffect transition="in" filter="fade">
                                      <p:cBhvr>
                                        <p:cTn id="26" dur="1000"/>
                                        <p:tgtEl>
                                          <p:spTgt spid="6">
                                            <p:bg/>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1641986" y="5676653"/>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FALSE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 don’t need a parking pass to park on campus”</a:t>
            </a:r>
          </a:p>
        </p:txBody>
      </p:sp>
      <p:sp>
        <p:nvSpPr>
          <p:cNvPr id="6" name="Content Placeholder 2"/>
          <p:cNvSpPr txBox="1">
            <a:spLocks/>
          </p:cNvSpPr>
          <p:nvPr/>
        </p:nvSpPr>
        <p:spPr>
          <a:xfrm>
            <a:off x="4597269" y="5676653"/>
            <a:ext cx="5972457" cy="929813"/>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chemeClr val="bg1"/>
                </a:solidFill>
              </a:rPr>
              <a:t>All parking decals must be properly displayed.</a:t>
            </a:r>
          </a:p>
        </p:txBody>
      </p:sp>
    </p:spTree>
    <p:extLst>
      <p:ext uri="{BB962C8B-B14F-4D97-AF65-F5344CB8AC3E}">
        <p14:creationId xmlns:p14="http://schemas.microsoft.com/office/powerpoint/2010/main" val="22987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p:cTn id="23" dur="1000" fill="hold"/>
                                        <p:tgtEl>
                                          <p:spTgt spid="6">
                                            <p:bg/>
                                          </p:spTgt>
                                        </p:tgtEl>
                                        <p:attrNameLst>
                                          <p:attrName>ppt_w</p:attrName>
                                        </p:attrNameLst>
                                      </p:cBhvr>
                                      <p:tavLst>
                                        <p:tav tm="0">
                                          <p:val>
                                            <p:fltVal val="0"/>
                                          </p:val>
                                        </p:tav>
                                        <p:tav tm="100000">
                                          <p:val>
                                            <p:strVal val="#ppt_w"/>
                                          </p:val>
                                        </p:tav>
                                      </p:tavLst>
                                    </p:anim>
                                    <p:anim calcmode="lin" valueType="num">
                                      <p:cBhvr>
                                        <p:cTn id="24" dur="1000" fill="hold"/>
                                        <p:tgtEl>
                                          <p:spTgt spid="6">
                                            <p:bg/>
                                          </p:spTgt>
                                        </p:tgtEl>
                                        <p:attrNameLst>
                                          <p:attrName>ppt_h</p:attrName>
                                        </p:attrNameLst>
                                      </p:cBhvr>
                                      <p:tavLst>
                                        <p:tav tm="0">
                                          <p:val>
                                            <p:fltVal val="0"/>
                                          </p:val>
                                        </p:tav>
                                        <p:tav tm="100000">
                                          <p:val>
                                            <p:strVal val="#ppt_h"/>
                                          </p:val>
                                        </p:tav>
                                      </p:tavLst>
                                    </p:anim>
                                    <p:anim calcmode="lin" valueType="num">
                                      <p:cBhvr>
                                        <p:cTn id="25" dur="1000" fill="hold"/>
                                        <p:tgtEl>
                                          <p:spTgt spid="6">
                                            <p:bg/>
                                          </p:spTgt>
                                        </p:tgtEl>
                                        <p:attrNameLst>
                                          <p:attrName>style.rotation</p:attrName>
                                        </p:attrNameLst>
                                      </p:cBhvr>
                                      <p:tavLst>
                                        <p:tav tm="0">
                                          <p:val>
                                            <p:fltVal val="90"/>
                                          </p:val>
                                        </p:tav>
                                        <p:tav tm="100000">
                                          <p:val>
                                            <p:fltVal val="0"/>
                                          </p:val>
                                        </p:tav>
                                      </p:tavLst>
                                    </p:anim>
                                    <p:animEffect transition="in" filter="fade">
                                      <p:cBhvr>
                                        <p:cTn id="26" dur="1000"/>
                                        <p:tgtEl>
                                          <p:spTgt spid="6">
                                            <p:bg/>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1641986" y="5722375"/>
            <a:ext cx="8689838" cy="929813"/>
          </a:xfrm>
          <a:solidFill>
            <a:srgbClr val="FFC000"/>
          </a:solidFill>
        </p:spPr>
        <p:txBody>
          <a:bodyPr>
            <a:normAutofit fontScale="55000" lnSpcReduction="20000"/>
          </a:bodyPr>
          <a:lstStyle/>
          <a:p>
            <a:pPr marL="0" indent="0" algn="ctr">
              <a:buNone/>
            </a:pPr>
            <a:r>
              <a:rPr lang="en-US" sz="6000" b="1" dirty="0">
                <a:solidFill>
                  <a:schemeClr val="bg1"/>
                </a:solidFill>
              </a:rPr>
              <a:t>FALSE-You must listen and respect   all staff members</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 only have to listen to my assigned teachers.”</a:t>
            </a:r>
          </a:p>
        </p:txBody>
      </p:sp>
    </p:spTree>
    <p:extLst>
      <p:ext uri="{BB962C8B-B14F-4D97-AF65-F5344CB8AC3E}">
        <p14:creationId xmlns:p14="http://schemas.microsoft.com/office/powerpoint/2010/main" val="300659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1641986" y="5755221"/>
            <a:ext cx="8918438" cy="929813"/>
          </a:xfrm>
          <a:solidFill>
            <a:srgbClr val="FFC000"/>
          </a:solidFill>
        </p:spPr>
        <p:txBody>
          <a:bodyPr>
            <a:normAutofit fontScale="55000" lnSpcReduction="20000"/>
          </a:bodyPr>
          <a:lstStyle/>
          <a:p>
            <a:pPr marL="0" indent="0" algn="ctr">
              <a:buNone/>
            </a:pPr>
            <a:r>
              <a:rPr lang="en-US" sz="6000" b="1" dirty="0">
                <a:solidFill>
                  <a:schemeClr val="bg1"/>
                </a:solidFill>
              </a:rPr>
              <a:t>FALSE-you can only use cell phones during class change and breakfast/lunch time.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“We can use phones anytime during the day.”</a:t>
            </a:r>
          </a:p>
        </p:txBody>
      </p:sp>
    </p:spTree>
    <p:extLst>
      <p:ext uri="{BB962C8B-B14F-4D97-AF65-F5344CB8AC3E}">
        <p14:creationId xmlns:p14="http://schemas.microsoft.com/office/powerpoint/2010/main" val="300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4606412" y="5722375"/>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FALSE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 can turn in my notes in to  attendance any time.”</a:t>
            </a:r>
          </a:p>
        </p:txBody>
      </p:sp>
    </p:spTree>
    <p:extLst>
      <p:ext uri="{BB962C8B-B14F-4D97-AF65-F5344CB8AC3E}">
        <p14:creationId xmlns:p14="http://schemas.microsoft.com/office/powerpoint/2010/main" val="30113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2169460" y="5722375"/>
            <a:ext cx="8256493" cy="929813"/>
          </a:xfrm>
          <a:solidFill>
            <a:srgbClr val="FFC000"/>
          </a:solidFill>
        </p:spPr>
        <p:txBody>
          <a:bodyPr>
            <a:normAutofit fontScale="40000" lnSpcReduction="20000"/>
          </a:bodyPr>
          <a:lstStyle/>
          <a:p>
            <a:pPr marL="0" indent="0" algn="ctr">
              <a:buNone/>
            </a:pPr>
            <a:r>
              <a:rPr lang="en-US" sz="6000" b="1" dirty="0">
                <a:solidFill>
                  <a:schemeClr val="bg1"/>
                </a:solidFill>
              </a:rPr>
              <a:t>TRUE-you may not leave out of the cafeteria (make sure you have all your needs items for your lunch)</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 have to remain seated in the cafeteria at all times during breakfast and lunch times.”</a:t>
            </a:r>
          </a:p>
        </p:txBody>
      </p:sp>
    </p:spTree>
    <p:extLst>
      <p:ext uri="{BB962C8B-B14F-4D97-AF65-F5344CB8AC3E}">
        <p14:creationId xmlns:p14="http://schemas.microsoft.com/office/powerpoint/2010/main" val="37246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2236694" y="5722375"/>
            <a:ext cx="7288306" cy="929813"/>
          </a:xfrm>
          <a:solidFill>
            <a:srgbClr val="FFC000"/>
          </a:solidFill>
        </p:spPr>
        <p:txBody>
          <a:bodyPr>
            <a:normAutofit fontScale="62500" lnSpcReduction="20000"/>
          </a:bodyPr>
          <a:lstStyle/>
          <a:p>
            <a:pPr marL="0" indent="0" algn="ctr">
              <a:buNone/>
            </a:pPr>
            <a:r>
              <a:rPr lang="en-US" sz="6000" b="1" dirty="0">
                <a:solidFill>
                  <a:schemeClr val="bg1"/>
                </a:solidFill>
              </a:rPr>
              <a:t>TRUE-recover your time ASAP</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“Failure to make up time after 3 absences - (45 minutes) per missed class session – results in my grade being lowered to a F (59) for the nine weeks.”</a:t>
            </a:r>
          </a:p>
        </p:txBody>
      </p:sp>
    </p:spTree>
    <p:extLst>
      <p:ext uri="{BB962C8B-B14F-4D97-AF65-F5344CB8AC3E}">
        <p14:creationId xmlns:p14="http://schemas.microsoft.com/office/powerpoint/2010/main" val="65195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1803577" y="5755221"/>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FALSE </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“If I missed 6 full days of school – I only have to make </a:t>
            </a:r>
            <a:r>
              <a:rPr lang="en-US" sz="4000" i="1">
                <a:solidFill>
                  <a:schemeClr val="bg1"/>
                </a:solidFill>
              </a:rPr>
              <a:t>up three </a:t>
            </a:r>
            <a:r>
              <a:rPr lang="en-US" sz="4000" i="1" dirty="0">
                <a:solidFill>
                  <a:schemeClr val="bg1"/>
                </a:solidFill>
              </a:rPr>
              <a:t>45 minute sessions.”</a:t>
            </a:r>
          </a:p>
        </p:txBody>
      </p:sp>
      <p:sp>
        <p:nvSpPr>
          <p:cNvPr id="6" name="Content Placeholder 2"/>
          <p:cNvSpPr txBox="1">
            <a:spLocks/>
          </p:cNvSpPr>
          <p:nvPr/>
        </p:nvSpPr>
        <p:spPr>
          <a:xfrm>
            <a:off x="4695544" y="5755221"/>
            <a:ext cx="5972457" cy="929813"/>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b="1" dirty="0">
                <a:solidFill>
                  <a:schemeClr val="bg1"/>
                </a:solidFill>
              </a:rPr>
              <a:t>You must make up time for each missed class session – 3 days over allowed 3 absences X 4 = </a:t>
            </a:r>
          </a:p>
          <a:p>
            <a:pPr marL="0" indent="0" algn="ctr">
              <a:buNone/>
            </a:pPr>
            <a:r>
              <a:rPr lang="en-US" sz="1600" b="1" dirty="0">
                <a:solidFill>
                  <a:schemeClr val="bg1"/>
                </a:solidFill>
              </a:rPr>
              <a:t>12 make up sessions (YIKES!) </a:t>
            </a:r>
          </a:p>
        </p:txBody>
      </p:sp>
    </p:spTree>
    <p:extLst>
      <p:ext uri="{BB962C8B-B14F-4D97-AF65-F5344CB8AC3E}">
        <p14:creationId xmlns:p14="http://schemas.microsoft.com/office/powerpoint/2010/main" val="10836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p:cTn id="23" dur="1000" fill="hold"/>
                                        <p:tgtEl>
                                          <p:spTgt spid="6">
                                            <p:bg/>
                                          </p:spTgt>
                                        </p:tgtEl>
                                        <p:attrNameLst>
                                          <p:attrName>ppt_w</p:attrName>
                                        </p:attrNameLst>
                                      </p:cBhvr>
                                      <p:tavLst>
                                        <p:tav tm="0">
                                          <p:val>
                                            <p:fltVal val="0"/>
                                          </p:val>
                                        </p:tav>
                                        <p:tav tm="100000">
                                          <p:val>
                                            <p:strVal val="#ppt_w"/>
                                          </p:val>
                                        </p:tav>
                                      </p:tavLst>
                                    </p:anim>
                                    <p:anim calcmode="lin" valueType="num">
                                      <p:cBhvr>
                                        <p:cTn id="24" dur="1000" fill="hold"/>
                                        <p:tgtEl>
                                          <p:spTgt spid="6">
                                            <p:bg/>
                                          </p:spTgt>
                                        </p:tgtEl>
                                        <p:attrNameLst>
                                          <p:attrName>ppt_h</p:attrName>
                                        </p:attrNameLst>
                                      </p:cBhvr>
                                      <p:tavLst>
                                        <p:tav tm="0">
                                          <p:val>
                                            <p:fltVal val="0"/>
                                          </p:val>
                                        </p:tav>
                                        <p:tav tm="100000">
                                          <p:val>
                                            <p:strVal val="#ppt_h"/>
                                          </p:val>
                                        </p:tav>
                                      </p:tavLst>
                                    </p:anim>
                                    <p:anim calcmode="lin" valueType="num">
                                      <p:cBhvr>
                                        <p:cTn id="25" dur="1000" fill="hold"/>
                                        <p:tgtEl>
                                          <p:spTgt spid="6">
                                            <p:bg/>
                                          </p:spTgt>
                                        </p:tgtEl>
                                        <p:attrNameLst>
                                          <p:attrName>style.rotation</p:attrName>
                                        </p:attrNameLst>
                                      </p:cBhvr>
                                      <p:tavLst>
                                        <p:tav tm="0">
                                          <p:val>
                                            <p:fltVal val="90"/>
                                          </p:val>
                                        </p:tav>
                                        <p:tav tm="100000">
                                          <p:val>
                                            <p:fltVal val="0"/>
                                          </p:val>
                                        </p:tav>
                                      </p:tavLst>
                                    </p:anim>
                                    <p:animEffect transition="in" filter="fade">
                                      <p:cBhvr>
                                        <p:cTn id="26" dur="1000"/>
                                        <p:tgtEl>
                                          <p:spTgt spid="6">
                                            <p:bg/>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p:cTn id="3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4606412" y="5722375"/>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TRUE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 can wear a t-shirt as long as it doesn’t have inappropriate material.”</a:t>
            </a:r>
          </a:p>
        </p:txBody>
      </p:sp>
    </p:spTree>
    <p:extLst>
      <p:ext uri="{BB962C8B-B14F-4D97-AF65-F5344CB8AC3E}">
        <p14:creationId xmlns:p14="http://schemas.microsoft.com/office/powerpoint/2010/main" val="19777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4606412" y="5722375"/>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TRUE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“Cell phones should not be seen or heard during class time.”</a:t>
            </a:r>
          </a:p>
        </p:txBody>
      </p:sp>
    </p:spTree>
    <p:extLst>
      <p:ext uri="{BB962C8B-B14F-4D97-AF65-F5344CB8AC3E}">
        <p14:creationId xmlns:p14="http://schemas.microsoft.com/office/powerpoint/2010/main" val="273462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Information</a:t>
            </a:r>
          </a:p>
        </p:txBody>
      </p:sp>
      <p:sp>
        <p:nvSpPr>
          <p:cNvPr id="3" name="Content Placeholder 2"/>
          <p:cNvSpPr>
            <a:spLocks noGrp="1"/>
          </p:cNvSpPr>
          <p:nvPr>
            <p:ph idx="1"/>
          </p:nvPr>
        </p:nvSpPr>
        <p:spPr>
          <a:xfrm>
            <a:off x="400050" y="2575497"/>
            <a:ext cx="11811000" cy="2618585"/>
          </a:xfrm>
        </p:spPr>
        <p:txBody>
          <a:bodyPr>
            <a:normAutofit/>
          </a:bodyPr>
          <a:lstStyle/>
          <a:p>
            <a:pPr marL="0" indent="0">
              <a:lnSpc>
                <a:spcPct val="110000"/>
              </a:lnSpc>
              <a:buNone/>
            </a:pPr>
            <a:r>
              <a:rPr lang="en-US" sz="2400" dirty="0"/>
              <a:t>On Your Desk You Should Have a Copy of Your Schedule.</a:t>
            </a:r>
          </a:p>
          <a:p>
            <a:pPr marL="0" indent="0">
              <a:lnSpc>
                <a:spcPct val="110000"/>
              </a:lnSpc>
              <a:buNone/>
            </a:pPr>
            <a:r>
              <a:rPr lang="en-US" sz="2400" b="1" dirty="0"/>
              <a:t>Please throw your old schedule copy away.  Many schedule changes have occurred and your schedule may have changed. </a:t>
            </a:r>
            <a:r>
              <a:rPr lang="en-US" sz="2400" b="1" u="sng" dirty="0">
                <a:solidFill>
                  <a:srgbClr val="FFFF00"/>
                </a:solidFill>
              </a:rPr>
              <a:t>Today You Must Follow Your Schedule exactly as written. </a:t>
            </a:r>
          </a:p>
          <a:p>
            <a:pPr marL="0" indent="0">
              <a:lnSpc>
                <a:spcPct val="110000"/>
              </a:lnSpc>
              <a:buNone/>
            </a:pPr>
            <a:endParaRPr lang="en-US" sz="2400" dirty="0"/>
          </a:p>
          <a:p>
            <a:pPr marL="0" indent="0">
              <a:buNone/>
            </a:pPr>
            <a:endParaRPr lang="en-US" dirty="0"/>
          </a:p>
        </p:txBody>
      </p:sp>
      <p:sp>
        <p:nvSpPr>
          <p:cNvPr id="5" name="Rectangle 4"/>
          <p:cNvSpPr/>
          <p:nvPr/>
        </p:nvSpPr>
        <p:spPr>
          <a:xfrm>
            <a:off x="400050" y="4719485"/>
            <a:ext cx="10981948" cy="168411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nSpc>
                <a:spcPct val="110000"/>
              </a:lnSpc>
            </a:pPr>
            <a:r>
              <a:rPr lang="en-US" sz="2400" dirty="0"/>
              <a:t>If you have a complete schedule, </a:t>
            </a:r>
            <a:r>
              <a:rPr lang="en-US" sz="2400" b="1" u="sng" dirty="0"/>
              <a:t>YOU MUST REPORT TO EVERY CLASS LISTED ON THE SCHEDULE</a:t>
            </a:r>
            <a:r>
              <a:rPr lang="en-US" sz="2400" dirty="0"/>
              <a:t>.  You must NOT go to the Counseling Office, the Front Office, or anywhere except where the schedule card shows you are to report.  </a:t>
            </a:r>
          </a:p>
        </p:txBody>
      </p:sp>
      <p:pic>
        <p:nvPicPr>
          <p:cNvPr id="7" name="Picture 6" descr="الجدولة و التنظيم Schedule"/>
          <p:cNvPicPr>
            <a:picLocks noChangeAspect="1"/>
          </p:cNvPicPr>
          <p:nvPr/>
        </p:nvPicPr>
        <p:blipFill>
          <a:blip r:embed="rId2"/>
          <a:stretch>
            <a:fillRect/>
          </a:stretch>
        </p:blipFill>
        <p:spPr>
          <a:xfrm>
            <a:off x="9928454" y="209117"/>
            <a:ext cx="1822928" cy="1415845"/>
          </a:xfrm>
          <a:prstGeom prst="rect">
            <a:avLst/>
          </a:prstGeom>
        </p:spPr>
      </p:pic>
    </p:spTree>
    <p:extLst>
      <p:ext uri="{BB962C8B-B14F-4D97-AF65-F5344CB8AC3E}">
        <p14:creationId xmlns:p14="http://schemas.microsoft.com/office/powerpoint/2010/main" val="37245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4606412" y="5722375"/>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TRUE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“The media center is open in the mornings.”</a:t>
            </a:r>
          </a:p>
        </p:txBody>
      </p:sp>
    </p:spTree>
    <p:extLst>
      <p:ext uri="{BB962C8B-B14F-4D97-AF65-F5344CB8AC3E}">
        <p14:creationId xmlns:p14="http://schemas.microsoft.com/office/powerpoint/2010/main" val="28929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True/False - Expectations</a:t>
            </a:r>
          </a:p>
        </p:txBody>
      </p:sp>
      <p:sp>
        <p:nvSpPr>
          <p:cNvPr id="3" name="Content Placeholder 2"/>
          <p:cNvSpPr>
            <a:spLocks noGrp="1"/>
          </p:cNvSpPr>
          <p:nvPr>
            <p:ph idx="1"/>
          </p:nvPr>
        </p:nvSpPr>
        <p:spPr>
          <a:xfrm>
            <a:off x="4606412" y="5722375"/>
            <a:ext cx="2772696" cy="929813"/>
          </a:xfrm>
          <a:solidFill>
            <a:srgbClr val="FFC000"/>
          </a:solidFill>
        </p:spPr>
        <p:txBody>
          <a:bodyPr>
            <a:normAutofit fontScale="92500" lnSpcReduction="10000"/>
          </a:bodyPr>
          <a:lstStyle/>
          <a:p>
            <a:pPr marL="0" indent="0" algn="ctr">
              <a:buNone/>
            </a:pPr>
            <a:r>
              <a:rPr lang="en-US" sz="6000" b="1" dirty="0">
                <a:solidFill>
                  <a:schemeClr val="bg1"/>
                </a:solidFill>
              </a:rPr>
              <a:t>TRUE</a:t>
            </a:r>
          </a:p>
        </p:txBody>
      </p:sp>
      <p:pic>
        <p:nvPicPr>
          <p:cNvPr id="205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344773"/>
            <a:ext cx="1637071" cy="166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ounded Rectangle 3"/>
          <p:cNvSpPr/>
          <p:nvPr/>
        </p:nvSpPr>
        <p:spPr>
          <a:xfrm>
            <a:off x="1641987" y="2176728"/>
            <a:ext cx="9026013" cy="3235930"/>
          </a:xfrm>
          <a:prstGeom prst="round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chemeClr val="bg1"/>
                </a:solidFill>
              </a:rPr>
              <a:t>“If I am absent, I need to turn in a note in the morning to attendance when I return.”</a:t>
            </a:r>
          </a:p>
        </p:txBody>
      </p:sp>
    </p:spTree>
    <p:extLst>
      <p:ext uri="{BB962C8B-B14F-4D97-AF65-F5344CB8AC3E}">
        <p14:creationId xmlns:p14="http://schemas.microsoft.com/office/powerpoint/2010/main" val="11151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633EC-833C-4BB5-B37A-EC610A7045B7}"/>
              </a:ext>
            </a:extLst>
          </p:cNvPr>
          <p:cNvSpPr/>
          <p:nvPr/>
        </p:nvSpPr>
        <p:spPr>
          <a:xfrm>
            <a:off x="739413" y="2967335"/>
            <a:ext cx="1071318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Day 3: </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Wednesday</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August 29</a:t>
            </a:r>
            <a:r>
              <a:rPr lang="en-US" sz="54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52055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07AB67C4-3A34-4919-ABFF-F32A76DDA2A8}"/>
              </a:ext>
            </a:extLst>
          </p:cNvPr>
          <p:cNvPicPr>
            <a:picLocks noChangeAspect="1"/>
          </p:cNvPicPr>
          <p:nvPr/>
        </p:nvPicPr>
        <p:blipFill rotWithShape="1">
          <a:blip r:embed="rId3"/>
          <a:srcRect l="869" t="16389" r="31250" b="22222"/>
          <a:stretch/>
        </p:blipFill>
        <p:spPr>
          <a:xfrm>
            <a:off x="911702" y="609600"/>
            <a:ext cx="10099198" cy="5708242"/>
          </a:xfrm>
          <a:prstGeom prst="rect">
            <a:avLst/>
          </a:prstGeom>
        </p:spPr>
      </p:pic>
    </p:spTree>
    <p:extLst>
      <p:ext uri="{BB962C8B-B14F-4D97-AF65-F5344CB8AC3E}">
        <p14:creationId xmlns:p14="http://schemas.microsoft.com/office/powerpoint/2010/main" val="2122303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1ABC4B-8E31-405C-AE93-8BA901D12697}"/>
              </a:ext>
            </a:extLst>
          </p:cNvPr>
          <p:cNvSpPr>
            <a:spLocks noGrp="1"/>
          </p:cNvSpPr>
          <p:nvPr>
            <p:ph type="title"/>
          </p:nvPr>
        </p:nvSpPr>
        <p:spPr>
          <a:xfrm>
            <a:off x="810000" y="2284646"/>
            <a:ext cx="10561418" cy="1468800"/>
          </a:xfrm>
        </p:spPr>
        <p:txBody>
          <a:bodyPr/>
          <a:lstStyle/>
          <a:p>
            <a:pPr algn="ctr"/>
            <a:r>
              <a:rPr lang="en-US" dirty="0"/>
              <a:t>Please if you have your forms from Monday turn them in to your homeroom teacher today. </a:t>
            </a:r>
          </a:p>
        </p:txBody>
      </p:sp>
    </p:spTree>
    <p:extLst>
      <p:ext uri="{BB962C8B-B14F-4D97-AF65-F5344CB8AC3E}">
        <p14:creationId xmlns:p14="http://schemas.microsoft.com/office/powerpoint/2010/main" val="27286519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90E03A9-B0AA-154F-ACA5-35A53B3F69C7}" type="slidenum">
              <a:rPr lang="en-US" smtClean="0"/>
              <a:pPr/>
              <a:t>65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895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8BE22-1B89-4EA2-A745-ACB85E4A1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9D393C-A966-4346-B0AA-B5793EC38AD1}"/>
              </a:ext>
            </a:extLst>
          </p:cNvPr>
          <p:cNvSpPr txBox="1"/>
          <p:nvPr/>
        </p:nvSpPr>
        <p:spPr>
          <a:xfrm>
            <a:off x="2512483" y="3140977"/>
            <a:ext cx="5990968" cy="1887696"/>
          </a:xfrm>
          <a:prstGeom prst="rect">
            <a:avLst/>
          </a:prstGeom>
          <a:noFill/>
        </p:spPr>
        <p:txBody>
          <a:bodyPr wrap="square" rtlCol="0">
            <a:spAutoFit/>
          </a:bodyPr>
          <a:lstStyle/>
          <a:p>
            <a:pPr lvl="0">
              <a:lnSpc>
                <a:spcPts val="3500"/>
              </a:lnSpc>
            </a:pPr>
            <a:r>
              <a:rPr lang="en-US" sz="3800" b="1" dirty="0">
                <a:latin typeface="Calibri" charset="0"/>
                <a:ea typeface="Calibri" charset="0"/>
                <a:cs typeface="Calibri" charset="0"/>
              </a:rPr>
              <a:t>Today we will learn how to create a </a:t>
            </a:r>
            <a:r>
              <a:rPr lang="en-US" sz="4000" b="1" dirty="0">
                <a:latin typeface="Calibri" charset="0"/>
                <a:ea typeface="Calibri" charset="0"/>
                <a:cs typeface="Calibri" charset="0"/>
              </a:rPr>
              <a:t>CLOSER, more CONNECTED</a:t>
            </a:r>
            <a:r>
              <a:rPr lang="en-US" sz="3400" b="1" dirty="0">
                <a:latin typeface="Calibri" charset="0"/>
                <a:ea typeface="Calibri" charset="0"/>
                <a:cs typeface="Calibri" charset="0"/>
              </a:rPr>
              <a:t> </a:t>
            </a:r>
            <a:r>
              <a:rPr lang="en-US" sz="3600" b="1" dirty="0">
                <a:latin typeface="Calibri" charset="0"/>
                <a:ea typeface="Calibri" charset="0"/>
                <a:cs typeface="Calibri" charset="0"/>
              </a:rPr>
              <a:t>and </a:t>
            </a:r>
            <a:r>
              <a:rPr lang="en-US" sz="4000" b="1" dirty="0">
                <a:latin typeface="Calibri" charset="0"/>
                <a:ea typeface="Calibri" charset="0"/>
                <a:cs typeface="Calibri" charset="0"/>
              </a:rPr>
              <a:t>INCLUSIVE</a:t>
            </a:r>
          </a:p>
          <a:p>
            <a:pPr lvl="0">
              <a:lnSpc>
                <a:spcPts val="3300"/>
              </a:lnSpc>
            </a:pPr>
            <a:r>
              <a:rPr lang="en-US" sz="3600" b="1" dirty="0">
                <a:latin typeface="Calibri" charset="0"/>
                <a:ea typeface="Calibri" charset="0"/>
                <a:cs typeface="Calibri" charset="0"/>
              </a:rPr>
              <a:t>classroom, school and</a:t>
            </a:r>
            <a:endParaRPr lang="en-US" sz="3400" b="1" dirty="0">
              <a:latin typeface="Calibri" charset="0"/>
              <a:ea typeface="Calibri" charset="0"/>
              <a:cs typeface="Calibri" charset="0"/>
            </a:endParaRPr>
          </a:p>
        </p:txBody>
      </p:sp>
    </p:spTree>
    <p:extLst>
      <p:ext uri="{BB962C8B-B14F-4D97-AF65-F5344CB8AC3E}">
        <p14:creationId xmlns:p14="http://schemas.microsoft.com/office/powerpoint/2010/main" val="3519562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D4855-A78B-4819-8E85-3786BD441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12192000" cy="6858000"/>
          </a:xfrm>
          <a:prstGeom prst="rect">
            <a:avLst/>
          </a:prstGeom>
        </p:spPr>
      </p:pic>
    </p:spTree>
    <p:extLst>
      <p:ext uri="{BB962C8B-B14F-4D97-AF65-F5344CB8AC3E}">
        <p14:creationId xmlns:p14="http://schemas.microsoft.com/office/powerpoint/2010/main" val="891752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B6E1A-A585-497E-83A4-001C4AAF3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9266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13658" y="693973"/>
            <a:ext cx="9393382" cy="1015663"/>
          </a:xfrm>
          <a:prstGeom prst="rect">
            <a:avLst/>
          </a:prstGeom>
          <a:noFill/>
        </p:spPr>
        <p:txBody>
          <a:bodyPr wrap="square" rtlCol="0">
            <a:spAutoFit/>
          </a:bodyPr>
          <a:lstStyle/>
          <a:p>
            <a:pPr lvl="0" algn="ctr">
              <a:lnSpc>
                <a:spcPts val="3600"/>
              </a:lnSpc>
            </a:pPr>
            <a:r>
              <a:rPr lang="en-US" sz="3500" b="1" dirty="0">
                <a:solidFill>
                  <a:srgbClr val="72B543"/>
                </a:solidFill>
                <a:latin typeface="Calibri" charset="0"/>
                <a:ea typeface="Calibri" charset="0"/>
                <a:cs typeface="Calibri" charset="0"/>
              </a:rPr>
              <a:t>In just 3 simple steps…</a:t>
            </a:r>
          </a:p>
          <a:p>
            <a:pPr algn="ctr">
              <a:lnSpc>
                <a:spcPts val="3600"/>
              </a:lnSpc>
            </a:pPr>
            <a:endParaRPr lang="en-US" sz="3500" dirty="0">
              <a:solidFill>
                <a:srgbClr val="72B543"/>
              </a:solidFill>
            </a:endParaRPr>
          </a:p>
        </p:txBody>
      </p:sp>
      <p:sp>
        <p:nvSpPr>
          <p:cNvPr id="2" name="Slide Number Placeholder 1"/>
          <p:cNvSpPr>
            <a:spLocks noGrp="1"/>
          </p:cNvSpPr>
          <p:nvPr>
            <p:ph type="sldNum" sz="quarter" idx="12"/>
          </p:nvPr>
        </p:nvSpPr>
        <p:spPr/>
        <p:txBody>
          <a:bodyPr/>
          <a:lstStyle/>
          <a:p>
            <a:fld id="{190E03A9-B0AA-154F-ACA5-35A53B3F69C7}" type="slidenum">
              <a:rPr lang="en-US" smtClean="0"/>
              <a:pPr/>
              <a:t>69</a:t>
            </a:fld>
            <a:endParaRPr lang="en-US" dirty="0"/>
          </a:p>
        </p:txBody>
      </p:sp>
    </p:spTree>
    <p:extLst>
      <p:ext uri="{BB962C8B-B14F-4D97-AF65-F5344CB8AC3E}">
        <p14:creationId xmlns:p14="http://schemas.microsoft.com/office/powerpoint/2010/main" val="1221007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00" y="808472"/>
            <a:ext cx="9038850" cy="970450"/>
          </a:xfrm>
        </p:spPr>
        <p:txBody>
          <a:bodyPr>
            <a:normAutofit fontScale="90000"/>
          </a:bodyPr>
          <a:lstStyle/>
          <a:p>
            <a:r>
              <a:rPr lang="en-US" dirty="0"/>
              <a:t>Schedule Information</a:t>
            </a:r>
            <a:br>
              <a:rPr lang="en-US" dirty="0"/>
            </a:br>
            <a:r>
              <a:rPr lang="en-US" dirty="0"/>
              <a:t>“I’m missing a class! There’s nothing there. For real!”</a:t>
            </a:r>
          </a:p>
        </p:txBody>
      </p:sp>
      <p:sp>
        <p:nvSpPr>
          <p:cNvPr id="3" name="Content Placeholder 2"/>
          <p:cNvSpPr>
            <a:spLocks noGrp="1"/>
          </p:cNvSpPr>
          <p:nvPr>
            <p:ph idx="1"/>
          </p:nvPr>
        </p:nvSpPr>
        <p:spPr>
          <a:xfrm>
            <a:off x="704849" y="1982010"/>
            <a:ext cx="10891829" cy="1261733"/>
          </a:xfrm>
        </p:spPr>
        <p:txBody>
          <a:bodyPr/>
          <a:lstStyle/>
          <a:p>
            <a:pPr marL="0" indent="0">
              <a:buNone/>
            </a:pPr>
            <a:r>
              <a:rPr lang="en-US" sz="3200" dirty="0"/>
              <a:t>If you are missing a class/there is a hole in your schedule…</a:t>
            </a:r>
          </a:p>
          <a:p>
            <a:pPr marL="457200" indent="-457200">
              <a:buAutoNum type="arabicPeriod"/>
            </a:pPr>
            <a:endParaRPr lang="en-US" dirty="0"/>
          </a:p>
        </p:txBody>
      </p:sp>
      <p:sp>
        <p:nvSpPr>
          <p:cNvPr id="4" name="Rectangle 3"/>
          <p:cNvSpPr/>
          <p:nvPr/>
        </p:nvSpPr>
        <p:spPr>
          <a:xfrm>
            <a:off x="285750" y="2833131"/>
            <a:ext cx="1190625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dirty="0">
                <a:solidFill>
                  <a:schemeClr val="bg1">
                    <a:lumMod val="95000"/>
                    <a:lumOff val="5000"/>
                  </a:schemeClr>
                </a:solidFill>
              </a:rPr>
              <a:t>report to the Media Center </a:t>
            </a:r>
            <a:r>
              <a:rPr lang="en-US" sz="2800" b="1" dirty="0">
                <a:solidFill>
                  <a:schemeClr val="bg1">
                    <a:lumMod val="95000"/>
                    <a:lumOff val="5000"/>
                  </a:schemeClr>
                </a:solidFill>
              </a:rPr>
              <a:t>DURING THAT SPECIFIC BLOCK FOR WHICH YOUR SCHEDULE HAS A HOLE</a:t>
            </a:r>
            <a:r>
              <a:rPr lang="en-US" sz="2800" dirty="0">
                <a:solidFill>
                  <a:schemeClr val="bg1">
                    <a:lumMod val="95000"/>
                    <a:lumOff val="5000"/>
                  </a:schemeClr>
                </a:solidFill>
              </a:rPr>
              <a:t>, and check in with the adult who is there. </a:t>
            </a:r>
          </a:p>
        </p:txBody>
      </p:sp>
      <p:sp>
        <p:nvSpPr>
          <p:cNvPr id="5" name="Content Placeholder 2"/>
          <p:cNvSpPr txBox="1">
            <a:spLocks/>
          </p:cNvSpPr>
          <p:nvPr/>
        </p:nvSpPr>
        <p:spPr>
          <a:xfrm>
            <a:off x="285750" y="4218127"/>
            <a:ext cx="11715750" cy="1261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200" dirty="0"/>
              <a:t>“I have a hole in my schedule second block. Can I go to the media center now?!?!?”</a:t>
            </a:r>
          </a:p>
          <a:p>
            <a:pPr marL="457200" indent="-457200">
              <a:buFont typeface="Arial" panose="020B0604020202020204" pitchFamily="34" charset="0"/>
              <a:buAutoNum type="arabicPeriod"/>
            </a:pPr>
            <a:endParaRPr lang="en-US" dirty="0"/>
          </a:p>
        </p:txBody>
      </p:sp>
      <p:sp>
        <p:nvSpPr>
          <p:cNvPr id="7" name="Rectangle 6"/>
          <p:cNvSpPr/>
          <p:nvPr/>
        </p:nvSpPr>
        <p:spPr>
          <a:xfrm>
            <a:off x="467100" y="5230215"/>
            <a:ext cx="11534400" cy="138499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800" dirty="0">
                <a:solidFill>
                  <a:schemeClr val="bg1">
                    <a:lumMod val="95000"/>
                    <a:lumOff val="5000"/>
                  </a:schemeClr>
                </a:solidFill>
              </a:rPr>
              <a:t>No. Go to First Block then report to the Media Center </a:t>
            </a:r>
            <a:r>
              <a:rPr lang="en-US" sz="2800" b="1" dirty="0">
                <a:solidFill>
                  <a:schemeClr val="bg1">
                    <a:lumMod val="95000"/>
                    <a:lumOff val="5000"/>
                  </a:schemeClr>
                </a:solidFill>
              </a:rPr>
              <a:t>DURING THE SPECIFIC BLOCK (2</a:t>
            </a:r>
            <a:r>
              <a:rPr lang="en-US" sz="2800" b="1" baseline="30000" dirty="0">
                <a:solidFill>
                  <a:schemeClr val="bg1">
                    <a:lumMod val="95000"/>
                    <a:lumOff val="5000"/>
                  </a:schemeClr>
                </a:solidFill>
              </a:rPr>
              <a:t>nd</a:t>
            </a:r>
            <a:r>
              <a:rPr lang="en-US" sz="2800" b="1" dirty="0">
                <a:solidFill>
                  <a:schemeClr val="bg1">
                    <a:lumMod val="95000"/>
                    <a:lumOff val="5000"/>
                  </a:schemeClr>
                </a:solidFill>
              </a:rPr>
              <a:t> Block) FOR WHICH YOUR SCHEDULE HAS A HOLE</a:t>
            </a:r>
            <a:r>
              <a:rPr lang="en-US" sz="2800" dirty="0">
                <a:solidFill>
                  <a:schemeClr val="bg1">
                    <a:lumMod val="95000"/>
                    <a:lumOff val="5000"/>
                  </a:schemeClr>
                </a:solidFill>
              </a:rPr>
              <a:t>.</a:t>
            </a:r>
          </a:p>
        </p:txBody>
      </p:sp>
      <p:pic>
        <p:nvPicPr>
          <p:cNvPr id="8" name="Picture 7" descr="الجدولة و التنظيم Schedule"/>
          <p:cNvPicPr>
            <a:picLocks noChangeAspect="1"/>
          </p:cNvPicPr>
          <p:nvPr/>
        </p:nvPicPr>
        <p:blipFill>
          <a:blip r:embed="rId2"/>
          <a:stretch>
            <a:fillRect/>
          </a:stretch>
        </p:blipFill>
        <p:spPr>
          <a:xfrm>
            <a:off x="9374731" y="53163"/>
            <a:ext cx="2221948" cy="1725759"/>
          </a:xfrm>
          <a:prstGeom prst="rect">
            <a:avLst/>
          </a:prstGeom>
        </p:spPr>
      </p:pic>
    </p:spTree>
    <p:extLst>
      <p:ext uri="{BB962C8B-B14F-4D97-AF65-F5344CB8AC3E}">
        <p14:creationId xmlns:p14="http://schemas.microsoft.com/office/powerpoint/2010/main" val="9730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0EE875-F989-48D3-BF49-F17852D44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2" cy="6858001"/>
          </a:xfrm>
          <a:prstGeom prst="rect">
            <a:avLst/>
          </a:prstGeom>
        </p:spPr>
      </p:pic>
      <p:pic>
        <p:nvPicPr>
          <p:cNvPr id="3" name="Picture 2">
            <a:extLst>
              <a:ext uri="{FF2B5EF4-FFF2-40B4-BE49-F238E27FC236}">
                <a16:creationId xmlns:a16="http://schemas.microsoft.com/office/drawing/2014/main" id="{AC45351E-AFCE-400B-BED8-5EA7384FF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4433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1D65A-EFD5-4DE1-BAC9-D0BB4C451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5BA22CF-90DE-43C1-B00B-E950A80BC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717656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16033-3FE2-45AF-92C2-70F565E77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27320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26D02-965F-4776-BAF7-40BED9D9E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8992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p:cNvSpPr>
            <a:spLocks noGrp="1"/>
          </p:cNvSpPr>
          <p:nvPr>
            <p:ph type="sldNum" sz="quarter" idx="12"/>
          </p:nvPr>
        </p:nvSpPr>
        <p:spPr/>
        <p:txBody>
          <a:bodyPr/>
          <a:lstStyle/>
          <a:p>
            <a:fld id="{190E03A9-B0AA-154F-ACA5-35A53B3F69C7}" type="slidenum">
              <a:rPr lang="en-US" smtClean="0"/>
              <a:pPr/>
              <a:t>74</a:t>
            </a:fld>
            <a:endParaRPr lang="en-US" dirty="0"/>
          </a:p>
        </p:txBody>
      </p:sp>
    </p:spTree>
    <p:extLst>
      <p:ext uri="{BB962C8B-B14F-4D97-AF65-F5344CB8AC3E}">
        <p14:creationId xmlns:p14="http://schemas.microsoft.com/office/powerpoint/2010/main" val="317155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DA05A220-5F22-4B0F-B2DF-0F423668A50F}"/>
              </a:ext>
            </a:extLst>
          </p:cNvPr>
          <p:cNvPicPr>
            <a:picLocks noChangeAspect="1"/>
          </p:cNvPicPr>
          <p:nvPr/>
        </p:nvPicPr>
        <p:blipFill rotWithShape="1">
          <a:blip r:embed="rId3"/>
          <a:srcRect l="694" t="16111" r="31423" b="21111"/>
          <a:stretch/>
        </p:blipFill>
        <p:spPr>
          <a:xfrm>
            <a:off x="1485900" y="764338"/>
            <a:ext cx="9220200" cy="5329323"/>
          </a:xfrm>
          <a:prstGeom prst="rect">
            <a:avLst/>
          </a:prstGeom>
        </p:spPr>
      </p:pic>
    </p:spTree>
    <p:extLst>
      <p:ext uri="{BB962C8B-B14F-4D97-AF65-F5344CB8AC3E}">
        <p14:creationId xmlns:p14="http://schemas.microsoft.com/office/powerpoint/2010/main" val="4122903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4599" y="1277697"/>
            <a:ext cx="10572000" cy="2971051"/>
          </a:xfrm>
        </p:spPr>
        <p:txBody>
          <a:bodyPr>
            <a:normAutofit fontScale="90000"/>
          </a:bodyPr>
          <a:lstStyle/>
          <a:p>
            <a:pPr algn="r"/>
            <a:r>
              <a:rPr lang="en-US" sz="9600" dirty="0"/>
              <a:t>Involvement At Ragsdale</a:t>
            </a:r>
          </a:p>
        </p:txBody>
      </p:sp>
      <p:pic>
        <p:nvPicPr>
          <p:cNvPr id="4" name="Picture 4" descr="Logo">
            <a:extLst>
              <a:ext uri="{FF2B5EF4-FFF2-40B4-BE49-F238E27FC236}">
                <a16:creationId xmlns:a16="http://schemas.microsoft.com/office/drawing/2014/main" id="{A255BBAF-619C-48D2-B924-9D8D71780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930" y="1655790"/>
            <a:ext cx="2551470" cy="2592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35688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2"/>
            <a:ext cx="7772400" cy="552993"/>
          </a:xfrm>
        </p:spPr>
        <p:txBody>
          <a:bodyPr>
            <a:normAutofit fontScale="90000"/>
          </a:bodyPr>
          <a:lstStyle/>
          <a:p>
            <a:r>
              <a:rPr lang="en-US" sz="6000" dirty="0"/>
              <a:t>Why Get Involved?</a:t>
            </a:r>
          </a:p>
        </p:txBody>
      </p:sp>
      <p:sp>
        <p:nvSpPr>
          <p:cNvPr id="3" name="Content Placeholder 2"/>
          <p:cNvSpPr>
            <a:spLocks noGrp="1"/>
          </p:cNvSpPr>
          <p:nvPr>
            <p:ph idx="1"/>
          </p:nvPr>
        </p:nvSpPr>
        <p:spPr>
          <a:xfrm>
            <a:off x="123825" y="1818761"/>
            <a:ext cx="11487150" cy="4924937"/>
          </a:xfrm>
        </p:spPr>
        <p:txBody>
          <a:bodyPr>
            <a:normAutofit/>
          </a:bodyPr>
          <a:lstStyle/>
          <a:p>
            <a:r>
              <a:rPr lang="en-US" sz="3600" dirty="0"/>
              <a:t>Involved students generally do better in school (no matter when you get involved).</a:t>
            </a:r>
          </a:p>
          <a:p>
            <a:r>
              <a:rPr lang="en-US" sz="3600" dirty="0"/>
              <a:t>It allows you to see school, peers, and teachers in a different perspective.</a:t>
            </a:r>
          </a:p>
          <a:p>
            <a:r>
              <a:rPr lang="en-US" sz="3600" dirty="0"/>
              <a:t>Generally colleges look for leadership traits.</a:t>
            </a:r>
          </a:p>
          <a:p>
            <a:r>
              <a:rPr lang="en-US" sz="3600" b="1" dirty="0">
                <a:solidFill>
                  <a:schemeClr val="accent2">
                    <a:lumMod val="75000"/>
                  </a:schemeClr>
                </a:solidFill>
              </a:rPr>
              <a:t>NHS requires leadership as part of their selection criteria</a:t>
            </a:r>
          </a:p>
        </p:txBody>
      </p:sp>
    </p:spTree>
    <p:extLst>
      <p:ext uri="{BB962C8B-B14F-4D97-AF65-F5344CB8AC3E}">
        <p14:creationId xmlns:p14="http://schemas.microsoft.com/office/powerpoint/2010/main" val="16809791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Service Learning at Ragsdale</a:t>
            </a:r>
          </a:p>
        </p:txBody>
      </p:sp>
      <p:sp>
        <p:nvSpPr>
          <p:cNvPr id="3" name="Content Placeholder 2"/>
          <p:cNvSpPr>
            <a:spLocks noGrp="1"/>
          </p:cNvSpPr>
          <p:nvPr>
            <p:ph idx="1"/>
          </p:nvPr>
        </p:nvSpPr>
        <p:spPr/>
        <p:txBody>
          <a:bodyPr>
            <a:normAutofit/>
          </a:bodyPr>
          <a:lstStyle/>
          <a:p>
            <a:r>
              <a:rPr lang="en-US" sz="3600" dirty="0"/>
              <a:t>Responsibility, Respect, Kindness, Courage, Integrity, Self-Discipline, and Perseverance are all attributes that we want our graduates to have</a:t>
            </a:r>
          </a:p>
        </p:txBody>
      </p:sp>
    </p:spTree>
    <p:extLst>
      <p:ext uri="{BB962C8B-B14F-4D97-AF65-F5344CB8AC3E}">
        <p14:creationId xmlns:p14="http://schemas.microsoft.com/office/powerpoint/2010/main" val="3993299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694838"/>
            <a:ext cx="11009712" cy="970450"/>
          </a:xfrm>
        </p:spPr>
        <p:txBody>
          <a:bodyPr>
            <a:normAutofit fontScale="90000"/>
          </a:bodyPr>
          <a:lstStyle/>
          <a:p>
            <a:r>
              <a:rPr lang="en-US" sz="6000" dirty="0"/>
              <a:t>Ragsdale Service Learning Club</a:t>
            </a:r>
          </a:p>
        </p:txBody>
      </p:sp>
      <p:sp>
        <p:nvSpPr>
          <p:cNvPr id="3" name="Content Placeholder 2"/>
          <p:cNvSpPr>
            <a:spLocks noGrp="1"/>
          </p:cNvSpPr>
          <p:nvPr>
            <p:ph idx="1"/>
          </p:nvPr>
        </p:nvSpPr>
        <p:spPr/>
        <p:txBody>
          <a:bodyPr>
            <a:normAutofit fontScale="92500" lnSpcReduction="10000"/>
          </a:bodyPr>
          <a:lstStyle/>
          <a:p>
            <a:r>
              <a:rPr lang="en-US" sz="3600" dirty="0"/>
              <a:t>Provides students with access to service opportunities</a:t>
            </a:r>
          </a:p>
          <a:p>
            <a:r>
              <a:rPr lang="en-US" sz="3600" dirty="0"/>
              <a:t>Service Learning Club meets throughout the year and hold a variety of service learning activities</a:t>
            </a:r>
          </a:p>
          <a:p>
            <a:r>
              <a:rPr lang="en-US" sz="3600" dirty="0"/>
              <a:t>This is a great club to be involved with if you are interested in receiving a </a:t>
            </a:r>
            <a:r>
              <a:rPr lang="en-US" sz="3600" b="1" dirty="0">
                <a:solidFill>
                  <a:schemeClr val="accent2">
                    <a:lumMod val="75000"/>
                  </a:schemeClr>
                </a:solidFill>
              </a:rPr>
              <a:t>Service Learning award</a:t>
            </a:r>
            <a:r>
              <a:rPr lang="en-US" sz="3600" dirty="0"/>
              <a:t> or </a:t>
            </a:r>
            <a:r>
              <a:rPr lang="en-US" sz="3600" b="1" dirty="0">
                <a:solidFill>
                  <a:schemeClr val="accent2">
                    <a:lumMod val="75000"/>
                  </a:schemeClr>
                </a:solidFill>
              </a:rPr>
              <a:t>Diploma at graduation</a:t>
            </a:r>
          </a:p>
        </p:txBody>
      </p:sp>
    </p:spTree>
    <p:extLst>
      <p:ext uri="{BB962C8B-B14F-4D97-AF65-F5344CB8AC3E}">
        <p14:creationId xmlns:p14="http://schemas.microsoft.com/office/powerpoint/2010/main" val="143599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03" y="760188"/>
            <a:ext cx="10571998" cy="970450"/>
          </a:xfrm>
        </p:spPr>
        <p:txBody>
          <a:bodyPr>
            <a:noAutofit/>
          </a:bodyPr>
          <a:lstStyle/>
          <a:p>
            <a:r>
              <a:rPr lang="en-US" sz="4800" dirty="0"/>
              <a:t>Schedule Information</a:t>
            </a:r>
            <a:br>
              <a:rPr lang="en-US" sz="4800" dirty="0"/>
            </a:br>
            <a:r>
              <a:rPr lang="en-US" sz="4800" dirty="0"/>
              <a:t>“I need to change my class!”</a:t>
            </a:r>
          </a:p>
        </p:txBody>
      </p:sp>
      <p:sp>
        <p:nvSpPr>
          <p:cNvPr id="3" name="Content Placeholder 2"/>
          <p:cNvSpPr>
            <a:spLocks noGrp="1"/>
          </p:cNvSpPr>
          <p:nvPr>
            <p:ph idx="1"/>
          </p:nvPr>
        </p:nvSpPr>
        <p:spPr>
          <a:xfrm>
            <a:off x="1740674" y="2780908"/>
            <a:ext cx="6081250" cy="2185971"/>
          </a:xfrm>
        </p:spPr>
        <p:txBody>
          <a:bodyPr>
            <a:normAutofit fontScale="85000" lnSpcReduction="20000"/>
          </a:bodyPr>
          <a:lstStyle/>
          <a:p>
            <a:pPr marL="0" indent="0">
              <a:buNone/>
            </a:pPr>
            <a:r>
              <a:rPr lang="en-US" sz="3000" b="1" dirty="0"/>
              <a:t>Schedule changes should be dropped off by the Guidance office level box as soon as possible. There are only 3 situations where students should definitely ask for a schedule change:</a:t>
            </a:r>
            <a:endParaRPr lang="en-US" sz="3000" dirty="0"/>
          </a:p>
          <a:p>
            <a:pPr marL="457200" indent="-457200">
              <a:buAutoNum type="arabicPeriod"/>
            </a:pPr>
            <a:endParaRPr lang="en-US" dirty="0"/>
          </a:p>
        </p:txBody>
      </p:sp>
      <p:sp>
        <p:nvSpPr>
          <p:cNvPr id="7" name="Rectangle 6"/>
          <p:cNvSpPr/>
          <p:nvPr/>
        </p:nvSpPr>
        <p:spPr>
          <a:xfrm>
            <a:off x="8016479" y="2208902"/>
            <a:ext cx="2448764" cy="4216539"/>
          </a:xfrm>
          <a:prstGeom prst="rect">
            <a:avLst/>
          </a:prstGeom>
          <a:solidFill>
            <a:srgbClr val="FFC000"/>
          </a:solidFill>
          <a:ln>
            <a:solidFill>
              <a:schemeClr val="bg1"/>
            </a:solidFill>
          </a:ln>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400" dirty="0">
                <a:solidFill>
                  <a:schemeClr val="bg1">
                    <a:lumMod val="95000"/>
                    <a:lumOff val="5000"/>
                  </a:schemeClr>
                </a:solidFill>
              </a:rPr>
              <a:t>3. </a:t>
            </a:r>
            <a:r>
              <a:rPr lang="en-US" sz="2400" dirty="0">
                <a:solidFill>
                  <a:schemeClr val="bg1"/>
                </a:solidFill>
              </a:rPr>
              <a:t>You have never taken a prerequisite for a course you are scheduled for (Ex. Scheduled for Spanish 2 yet never had Spanish 1).</a:t>
            </a:r>
            <a:r>
              <a:rPr lang="en-US" sz="2400" b="1" dirty="0">
                <a:solidFill>
                  <a:schemeClr val="bg1"/>
                </a:solidFill>
              </a:rPr>
              <a:t> </a:t>
            </a:r>
            <a:endParaRPr lang="en-US" sz="2400" dirty="0">
              <a:solidFill>
                <a:schemeClr val="bg1"/>
              </a:solidFill>
            </a:endParaRPr>
          </a:p>
          <a:p>
            <a:endParaRPr lang="en-US" sz="2800" dirty="0">
              <a:solidFill>
                <a:schemeClr val="bg1">
                  <a:lumMod val="95000"/>
                  <a:lumOff val="5000"/>
                </a:schemeClr>
              </a:solidFill>
            </a:endParaRPr>
          </a:p>
        </p:txBody>
      </p:sp>
      <p:sp>
        <p:nvSpPr>
          <p:cNvPr id="8" name="Rectangle 7"/>
          <p:cNvSpPr/>
          <p:nvPr/>
        </p:nvSpPr>
        <p:spPr>
          <a:xfrm>
            <a:off x="1740674" y="2208902"/>
            <a:ext cx="6000134" cy="830997"/>
          </a:xfrm>
          <a:prstGeom prst="rect">
            <a:avLst/>
          </a:prstGeom>
          <a:solidFill>
            <a:srgbClr val="FFFF00"/>
          </a:solidFill>
          <a:ln>
            <a:solidFill>
              <a:schemeClr val="bg1"/>
            </a:solidFill>
          </a:ln>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400" dirty="0">
                <a:solidFill>
                  <a:schemeClr val="bg1">
                    <a:lumMod val="95000"/>
                    <a:lumOff val="5000"/>
                  </a:schemeClr>
                </a:solidFill>
              </a:rPr>
              <a:t>1. You Are In a Class You Already Passed</a:t>
            </a:r>
          </a:p>
        </p:txBody>
      </p:sp>
      <p:sp>
        <p:nvSpPr>
          <p:cNvPr id="9" name="Rectangle 8"/>
          <p:cNvSpPr/>
          <p:nvPr/>
        </p:nvSpPr>
        <p:spPr>
          <a:xfrm>
            <a:off x="1659560" y="4966878"/>
            <a:ext cx="6162365" cy="1631216"/>
          </a:xfrm>
          <a:prstGeom prst="rect">
            <a:avLst/>
          </a:prstGeom>
          <a:solidFill>
            <a:srgbClr val="FF0000"/>
          </a:solidFill>
          <a:ln>
            <a:solidFill>
              <a:schemeClr val="bg1"/>
            </a:solidFill>
          </a:ln>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400" dirty="0">
                <a:solidFill>
                  <a:schemeClr val="bg1">
                    <a:lumMod val="95000"/>
                    <a:lumOff val="5000"/>
                  </a:schemeClr>
                </a:solidFill>
              </a:rPr>
              <a:t>2</a:t>
            </a:r>
            <a:r>
              <a:rPr lang="en-US" sz="2400" dirty="0">
                <a:solidFill>
                  <a:schemeClr val="bg1"/>
                </a:solidFill>
              </a:rPr>
              <a:t>. You failed a prerequisite for a class you are taking (Ex. Failed CC Math 1 and scheduled to take CC Math 2). </a:t>
            </a:r>
          </a:p>
          <a:p>
            <a:endParaRPr lang="en-US" sz="2800" dirty="0">
              <a:solidFill>
                <a:schemeClr val="bg1">
                  <a:lumMod val="95000"/>
                  <a:lumOff val="5000"/>
                </a:schemeClr>
              </a:solidFill>
            </a:endParaRPr>
          </a:p>
        </p:txBody>
      </p:sp>
      <p:pic>
        <p:nvPicPr>
          <p:cNvPr id="10" name="Picture 9" descr="الجدولة و التنظيم Schedule"/>
          <p:cNvPicPr>
            <a:picLocks noChangeAspect="1"/>
          </p:cNvPicPr>
          <p:nvPr/>
        </p:nvPicPr>
        <p:blipFill>
          <a:blip r:embed="rId2"/>
          <a:stretch>
            <a:fillRect/>
          </a:stretch>
        </p:blipFill>
        <p:spPr>
          <a:xfrm>
            <a:off x="9240860" y="93906"/>
            <a:ext cx="2227239" cy="1729868"/>
          </a:xfrm>
          <a:prstGeom prst="rect">
            <a:avLst/>
          </a:prstGeom>
        </p:spPr>
      </p:pic>
    </p:spTree>
    <p:extLst>
      <p:ext uri="{BB962C8B-B14F-4D97-AF65-F5344CB8AC3E}">
        <p14:creationId xmlns:p14="http://schemas.microsoft.com/office/powerpoint/2010/main" val="380814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1665"/>
            <a:ext cx="11582400" cy="1456267"/>
          </a:xfrm>
        </p:spPr>
        <p:txBody>
          <a:bodyPr>
            <a:normAutofit/>
          </a:bodyPr>
          <a:lstStyle/>
          <a:p>
            <a:r>
              <a:rPr lang="en-US" sz="6000" dirty="0"/>
              <a:t>GCS Service Learning Diploma </a:t>
            </a:r>
          </a:p>
        </p:txBody>
      </p:sp>
      <p:sp>
        <p:nvSpPr>
          <p:cNvPr id="3" name="Content Placeholder 2"/>
          <p:cNvSpPr>
            <a:spLocks noGrp="1"/>
          </p:cNvSpPr>
          <p:nvPr>
            <p:ph idx="1"/>
          </p:nvPr>
        </p:nvSpPr>
        <p:spPr>
          <a:xfrm>
            <a:off x="381000" y="2042162"/>
            <a:ext cx="6496051" cy="4637556"/>
          </a:xfrm>
        </p:spPr>
        <p:txBody>
          <a:bodyPr>
            <a:normAutofit fontScale="85000" lnSpcReduction="10000"/>
          </a:bodyPr>
          <a:lstStyle/>
          <a:p>
            <a:r>
              <a:rPr lang="en-US" sz="3600" dirty="0"/>
              <a:t>The Service-Learning Diploma recognizes high school students who are committed to serving their community. </a:t>
            </a:r>
          </a:p>
          <a:p>
            <a:r>
              <a:rPr lang="en-US" sz="3600" dirty="0"/>
              <a:t>Students who complete a minimum of 250 hours of service learning experience over the course of their high school years will receive this certification upon graduation. </a:t>
            </a:r>
          </a:p>
        </p:txBody>
      </p:sp>
      <p:sp>
        <p:nvSpPr>
          <p:cNvPr id="4" name="Rectangle 3"/>
          <p:cNvSpPr/>
          <p:nvPr/>
        </p:nvSpPr>
        <p:spPr>
          <a:xfrm>
            <a:off x="7010401" y="2042162"/>
            <a:ext cx="4667249" cy="39703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b="1" dirty="0">
                <a:solidFill>
                  <a:schemeClr val="accent5">
                    <a:lumMod val="50000"/>
                  </a:schemeClr>
                </a:solidFill>
              </a:rPr>
              <a:t>SUGGESTED schedule for acquiring 250 hours for Service-Learning Diploma:</a:t>
            </a:r>
          </a:p>
          <a:p>
            <a:pPr marL="342900" indent="-342900">
              <a:buFont typeface="Arial" panose="020B0604020202020204" pitchFamily="34" charset="0"/>
              <a:buChar char="•"/>
            </a:pPr>
            <a:r>
              <a:rPr lang="en-US" sz="2800" dirty="0"/>
              <a:t>Freshman Year 50 hrs. </a:t>
            </a:r>
          </a:p>
          <a:p>
            <a:pPr marL="342900" indent="-342900">
              <a:buFont typeface="Arial" panose="020B0604020202020204" pitchFamily="34" charset="0"/>
              <a:buChar char="•"/>
            </a:pPr>
            <a:r>
              <a:rPr lang="en-US" sz="2800" dirty="0"/>
              <a:t>Sophomore Year 75 hrs. </a:t>
            </a:r>
          </a:p>
          <a:p>
            <a:pPr marL="342900" indent="-342900">
              <a:buFont typeface="Arial" panose="020B0604020202020204" pitchFamily="34" charset="0"/>
              <a:buChar char="•"/>
            </a:pPr>
            <a:r>
              <a:rPr lang="en-US" sz="2800" dirty="0"/>
              <a:t>Junior Year 75 hrs.</a:t>
            </a:r>
          </a:p>
          <a:p>
            <a:pPr marL="342900" indent="-342900">
              <a:buFont typeface="Arial" panose="020B0604020202020204" pitchFamily="34" charset="0"/>
              <a:buChar char="•"/>
            </a:pPr>
            <a:r>
              <a:rPr lang="en-US" sz="2800" dirty="0"/>
              <a:t>Senior Year 50 hrs. </a:t>
            </a:r>
          </a:p>
          <a:p>
            <a:r>
              <a:rPr lang="en-US" sz="2800" dirty="0">
                <a:solidFill>
                  <a:schemeClr val="accent2">
                    <a:lumMod val="75000"/>
                  </a:schemeClr>
                </a:solidFill>
              </a:rPr>
              <a:t>TOTAL 250 HOURS</a:t>
            </a:r>
          </a:p>
        </p:txBody>
      </p:sp>
    </p:spTree>
    <p:extLst>
      <p:ext uri="{BB962C8B-B14F-4D97-AF65-F5344CB8AC3E}">
        <p14:creationId xmlns:p14="http://schemas.microsoft.com/office/powerpoint/2010/main" val="14399586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847238"/>
            <a:ext cx="10571998" cy="970450"/>
          </a:xfrm>
        </p:spPr>
        <p:txBody>
          <a:bodyPr>
            <a:normAutofit fontScale="90000"/>
          </a:bodyPr>
          <a:lstStyle/>
          <a:p>
            <a:r>
              <a:rPr lang="en-US" sz="6000" dirty="0"/>
              <a:t>GCS SERVICE-LEARNING EXEMPLARY AWARD</a:t>
            </a:r>
          </a:p>
        </p:txBody>
      </p:sp>
      <p:sp>
        <p:nvSpPr>
          <p:cNvPr id="3" name="Content Placeholder 2"/>
          <p:cNvSpPr>
            <a:spLocks noGrp="1"/>
          </p:cNvSpPr>
          <p:nvPr>
            <p:ph idx="1"/>
          </p:nvPr>
        </p:nvSpPr>
        <p:spPr>
          <a:xfrm>
            <a:off x="209551" y="2142068"/>
            <a:ext cx="6448154" cy="4715932"/>
          </a:xfrm>
        </p:spPr>
        <p:txBody>
          <a:bodyPr>
            <a:normAutofit fontScale="85000" lnSpcReduction="10000"/>
          </a:bodyPr>
          <a:lstStyle/>
          <a:p>
            <a:r>
              <a:rPr lang="en-US" sz="3600" dirty="0"/>
              <a:t>The Service-Learning Exemplary Award is an honor GCS high school students may receive upon graduation. </a:t>
            </a:r>
          </a:p>
          <a:p>
            <a:r>
              <a:rPr lang="en-US" sz="3600" dirty="0"/>
              <a:t>This award recognizes students who have devoted a minimum of 100 hours of service-learning experience in their community throughout their high school years. </a:t>
            </a:r>
          </a:p>
        </p:txBody>
      </p:sp>
      <p:sp>
        <p:nvSpPr>
          <p:cNvPr id="4" name="Rectangle 3"/>
          <p:cNvSpPr/>
          <p:nvPr/>
        </p:nvSpPr>
        <p:spPr>
          <a:xfrm>
            <a:off x="6945085" y="2791875"/>
            <a:ext cx="5037364" cy="35394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b="1" dirty="0">
                <a:solidFill>
                  <a:schemeClr val="accent5">
                    <a:lumMod val="50000"/>
                  </a:schemeClr>
                </a:solidFill>
              </a:rPr>
              <a:t>SUGGESTED schedule for acquiring 100 hours for Service-Learning Award:</a:t>
            </a:r>
          </a:p>
          <a:p>
            <a:pPr marL="342900" indent="-342900">
              <a:buFont typeface="Arial" panose="020B0604020202020204" pitchFamily="34" charset="0"/>
              <a:buChar char="•"/>
            </a:pPr>
            <a:r>
              <a:rPr lang="en-US" sz="2800" dirty="0"/>
              <a:t>Freshman Year 25 hrs. </a:t>
            </a:r>
          </a:p>
          <a:p>
            <a:pPr marL="342900" indent="-342900">
              <a:buFont typeface="Arial" panose="020B0604020202020204" pitchFamily="34" charset="0"/>
              <a:buChar char="•"/>
            </a:pPr>
            <a:r>
              <a:rPr lang="en-US" sz="2800" dirty="0"/>
              <a:t>Sophomore Year 25 hrs. </a:t>
            </a:r>
          </a:p>
          <a:p>
            <a:pPr marL="342900" indent="-342900">
              <a:buFont typeface="Arial" panose="020B0604020202020204" pitchFamily="34" charset="0"/>
              <a:buChar char="•"/>
            </a:pPr>
            <a:r>
              <a:rPr lang="en-US" sz="2800" dirty="0"/>
              <a:t>Junior Year 25 hrs. </a:t>
            </a:r>
          </a:p>
          <a:p>
            <a:pPr marL="342900" indent="-342900">
              <a:buFont typeface="Arial" panose="020B0604020202020204" pitchFamily="34" charset="0"/>
              <a:buChar char="•"/>
            </a:pPr>
            <a:r>
              <a:rPr lang="en-US" sz="2800" dirty="0"/>
              <a:t>Senior Year 25 hrs. </a:t>
            </a:r>
          </a:p>
          <a:p>
            <a:r>
              <a:rPr lang="en-US" sz="2800" b="1" dirty="0">
                <a:solidFill>
                  <a:schemeClr val="accent2"/>
                </a:solidFill>
              </a:rPr>
              <a:t>TOTAL 100 HOURS</a:t>
            </a:r>
          </a:p>
        </p:txBody>
      </p:sp>
    </p:spTree>
    <p:extLst>
      <p:ext uri="{BB962C8B-B14F-4D97-AF65-F5344CB8AC3E}">
        <p14:creationId xmlns:p14="http://schemas.microsoft.com/office/powerpoint/2010/main" val="3163224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6AB24E07-EFE6-4DCF-9F4A-708288826985}"/>
              </a:ext>
            </a:extLst>
          </p:cNvPr>
          <p:cNvGraphicFramePr>
            <a:graphicFrameLocks noChangeAspect="1"/>
          </p:cNvGraphicFramePr>
          <p:nvPr>
            <p:extLst>
              <p:ext uri="{D42A27DB-BD31-4B8C-83A1-F6EECF244321}">
                <p14:modId xmlns:p14="http://schemas.microsoft.com/office/powerpoint/2010/main" val="3135838248"/>
              </p:ext>
            </p:extLst>
          </p:nvPr>
        </p:nvGraphicFramePr>
        <p:xfrm>
          <a:off x="0" y="-1"/>
          <a:ext cx="1885950" cy="1872943"/>
        </p:xfrm>
        <a:graphic>
          <a:graphicData uri="http://schemas.openxmlformats.org/presentationml/2006/ole">
            <mc:AlternateContent xmlns:mc="http://schemas.openxmlformats.org/markup-compatibility/2006">
              <mc:Choice xmlns:v="urn:schemas-microsoft-com:vml" Requires="v">
                <p:oleObj spid="_x0000_s1032" r:id="rId3" imgW="1428949" imgH="1419048" progId="">
                  <p:embed/>
                </p:oleObj>
              </mc:Choice>
              <mc:Fallback>
                <p:oleObj r:id="rId3" imgW="1428949" imgH="1419048" progId="">
                  <p:embed/>
                  <p:pic>
                    <p:nvPicPr>
                      <p:cNvPr id="5" name="Object 2">
                        <a:extLst>
                          <a:ext uri="{FF2B5EF4-FFF2-40B4-BE49-F238E27FC236}">
                            <a16:creationId xmlns:a16="http://schemas.microsoft.com/office/drawing/2014/main" id="{6AB24E07-EFE6-4DCF-9F4A-708288826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885950" cy="1872943"/>
                      </a:xfrm>
                      <a:prstGeom prst="rect">
                        <a:avLst/>
                      </a:prstGeom>
                      <a:noFill/>
                    </p:spPr>
                  </p:pic>
                </p:oleObj>
              </mc:Fallback>
            </mc:AlternateContent>
          </a:graphicData>
        </a:graphic>
      </p:graphicFrame>
      <p:graphicFrame>
        <p:nvGraphicFramePr>
          <p:cNvPr id="6" name="Object 3">
            <a:extLst>
              <a:ext uri="{FF2B5EF4-FFF2-40B4-BE49-F238E27FC236}">
                <a16:creationId xmlns:a16="http://schemas.microsoft.com/office/drawing/2014/main" id="{3D4CCFD8-0924-413B-917D-FA4F4D9ABDCC}"/>
              </a:ext>
            </a:extLst>
          </p:cNvPr>
          <p:cNvGraphicFramePr>
            <a:graphicFrameLocks noChangeAspect="1"/>
          </p:cNvGraphicFramePr>
          <p:nvPr>
            <p:extLst>
              <p:ext uri="{D42A27DB-BD31-4B8C-83A1-F6EECF244321}">
                <p14:modId xmlns:p14="http://schemas.microsoft.com/office/powerpoint/2010/main" val="3033775932"/>
              </p:ext>
            </p:extLst>
          </p:nvPr>
        </p:nvGraphicFramePr>
        <p:xfrm>
          <a:off x="10291071" y="0"/>
          <a:ext cx="1893396" cy="1872942"/>
        </p:xfrm>
        <a:graphic>
          <a:graphicData uri="http://schemas.openxmlformats.org/presentationml/2006/ole">
            <mc:AlternateContent xmlns:mc="http://schemas.openxmlformats.org/markup-compatibility/2006">
              <mc:Choice xmlns:v="urn:schemas-microsoft-com:vml" Requires="v">
                <p:oleObj spid="_x0000_s1033" r:id="rId5" imgW="1448002" imgH="1428949" progId="">
                  <p:embed/>
                </p:oleObj>
              </mc:Choice>
              <mc:Fallback>
                <p:oleObj r:id="rId5" imgW="1448002" imgH="1428949" progId="">
                  <p:embed/>
                  <p:pic>
                    <p:nvPicPr>
                      <p:cNvPr id="6" name="Object 3">
                        <a:extLst>
                          <a:ext uri="{FF2B5EF4-FFF2-40B4-BE49-F238E27FC236}">
                            <a16:creationId xmlns:a16="http://schemas.microsoft.com/office/drawing/2014/main" id="{3D4CCFD8-0924-413B-917D-FA4F4D9AB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1071" y="0"/>
                        <a:ext cx="1893396" cy="1872942"/>
                      </a:xfrm>
                      <a:prstGeom prst="rect">
                        <a:avLst/>
                      </a:prstGeom>
                      <a:noFill/>
                    </p:spPr>
                  </p:pic>
                </p:oleObj>
              </mc:Fallback>
            </mc:AlternateContent>
          </a:graphicData>
        </a:graphic>
      </p:graphicFrame>
      <p:sp>
        <p:nvSpPr>
          <p:cNvPr id="7" name="Title 1">
            <a:extLst>
              <a:ext uri="{FF2B5EF4-FFF2-40B4-BE49-F238E27FC236}">
                <a16:creationId xmlns:a16="http://schemas.microsoft.com/office/drawing/2014/main" id="{C08B416A-C51F-45EE-8F09-BE13CB1DB3F2}"/>
              </a:ext>
            </a:extLst>
          </p:cNvPr>
          <p:cNvSpPr txBox="1">
            <a:spLocks/>
          </p:cNvSpPr>
          <p:nvPr/>
        </p:nvSpPr>
        <p:spPr>
          <a:xfrm>
            <a:off x="2162686" y="0"/>
            <a:ext cx="7851648" cy="1828800"/>
          </a:xfrm>
          <a:prstGeom prst="rect">
            <a:avLst/>
          </a:prstGeom>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solidFill>
                  <a:schemeClr val="tx1"/>
                </a:solidFill>
              </a:rPr>
              <a:t>Aerospace Science </a:t>
            </a:r>
            <a:br>
              <a:rPr lang="en-US" sz="5400" dirty="0">
                <a:solidFill>
                  <a:schemeClr val="tx1"/>
                </a:solidFill>
              </a:rPr>
            </a:br>
            <a:r>
              <a:rPr lang="en-US" sz="5400" dirty="0">
                <a:solidFill>
                  <a:schemeClr val="tx1"/>
                </a:solidFill>
              </a:rPr>
              <a:t>(AFJROTC)</a:t>
            </a:r>
          </a:p>
        </p:txBody>
      </p:sp>
      <p:sp>
        <p:nvSpPr>
          <p:cNvPr id="8" name="Subtitle 2">
            <a:extLst>
              <a:ext uri="{FF2B5EF4-FFF2-40B4-BE49-F238E27FC236}">
                <a16:creationId xmlns:a16="http://schemas.microsoft.com/office/drawing/2014/main" id="{5614D04D-5851-4B4E-BD5F-E623B9FE5DCA}"/>
              </a:ext>
            </a:extLst>
          </p:cNvPr>
          <p:cNvSpPr txBox="1">
            <a:spLocks/>
          </p:cNvSpPr>
          <p:nvPr/>
        </p:nvSpPr>
        <p:spPr>
          <a:xfrm>
            <a:off x="171450" y="2247900"/>
            <a:ext cx="12230100" cy="5175559"/>
          </a:xfrm>
          <a:prstGeom prst="rect">
            <a:avLst/>
          </a:prstGeom>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sz="2600" b="1" dirty="0"/>
              <a:t>Do you want to be a leader in your class and school?</a:t>
            </a:r>
          </a:p>
          <a:p>
            <a:r>
              <a:rPr lang="en-US" sz="2600" b="1" dirty="0"/>
              <a:t>Do you want skills that will help you to be successful in life?</a:t>
            </a:r>
          </a:p>
          <a:p>
            <a:r>
              <a:rPr lang="en-US" sz="2600" b="1" dirty="0"/>
              <a:t>Do you want to have fun while learning?</a:t>
            </a:r>
          </a:p>
          <a:p>
            <a:r>
              <a:rPr lang="en-US" sz="2600" b="1" dirty="0"/>
              <a:t>Do you want to make a difference in your school &amp; community?</a:t>
            </a:r>
          </a:p>
          <a:p>
            <a:endParaRPr lang="en-US" sz="100" b="1" dirty="0"/>
          </a:p>
          <a:p>
            <a:r>
              <a:rPr lang="en-US" sz="2600" b="1" dirty="0"/>
              <a:t>If you answered “yes” to any of the above questions, then: </a:t>
            </a:r>
          </a:p>
          <a:p>
            <a:pPr marL="514350" indent="-514350">
              <a:buFont typeface="Wingdings 2" charset="2"/>
              <a:buAutoNum type="arabicPeriod"/>
            </a:pPr>
            <a:r>
              <a:rPr lang="en-US" sz="2600" b="1" dirty="0"/>
              <a:t>Go to the Guidance Office. </a:t>
            </a:r>
          </a:p>
          <a:p>
            <a:pPr marL="514350" indent="-514350">
              <a:buFont typeface="Wingdings 2" charset="2"/>
              <a:buAutoNum type="arabicPeriod"/>
            </a:pPr>
            <a:r>
              <a:rPr lang="en-US" sz="2600" b="1" dirty="0"/>
              <a:t>Fill out a blue Schedule Change Request Form and request Aerospace Science (AFJROTC). </a:t>
            </a:r>
          </a:p>
          <a:p>
            <a:pPr marL="514350" indent="-514350">
              <a:buFont typeface="Wingdings 2" charset="2"/>
              <a:buAutoNum type="arabicPeriod"/>
            </a:pPr>
            <a:r>
              <a:rPr lang="en-US" sz="2600" b="1" dirty="0"/>
              <a:t>Turn it into the Counseling Office no later than the end of the day on August, 31.</a:t>
            </a:r>
          </a:p>
          <a:p>
            <a:pPr marL="514350" indent="-514350"/>
            <a:endParaRPr lang="en-US" sz="300" dirty="0"/>
          </a:p>
          <a:p>
            <a:endParaRPr lang="en-US" dirty="0"/>
          </a:p>
          <a:p>
            <a:endParaRPr lang="en-US" dirty="0"/>
          </a:p>
        </p:txBody>
      </p:sp>
    </p:spTree>
    <p:extLst>
      <p:ext uri="{BB962C8B-B14F-4D97-AF65-F5344CB8AC3E}">
        <p14:creationId xmlns:p14="http://schemas.microsoft.com/office/powerpoint/2010/main" val="1079661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172540"/>
            <a:ext cx="7772400" cy="1456267"/>
          </a:xfrm>
        </p:spPr>
        <p:txBody>
          <a:bodyPr>
            <a:normAutofit/>
          </a:bodyPr>
          <a:lstStyle/>
          <a:p>
            <a:r>
              <a:rPr lang="en-US" sz="6000" dirty="0"/>
              <a:t>Ragsdale Key Club</a:t>
            </a:r>
          </a:p>
        </p:txBody>
      </p:sp>
      <p:sp>
        <p:nvSpPr>
          <p:cNvPr id="3" name="Content Placeholder 2"/>
          <p:cNvSpPr>
            <a:spLocks noGrp="1"/>
          </p:cNvSpPr>
          <p:nvPr>
            <p:ph idx="1"/>
          </p:nvPr>
        </p:nvSpPr>
        <p:spPr>
          <a:xfrm>
            <a:off x="466725" y="2353250"/>
            <a:ext cx="10801350" cy="4715932"/>
          </a:xfrm>
        </p:spPr>
        <p:txBody>
          <a:bodyPr>
            <a:normAutofit/>
          </a:bodyPr>
          <a:lstStyle/>
          <a:p>
            <a:r>
              <a:rPr lang="en-US" sz="3600" dirty="0"/>
              <a:t>High School extension of Kiwanis Builder’s Club</a:t>
            </a:r>
          </a:p>
          <a:p>
            <a:r>
              <a:rPr lang="en-US" sz="3600" dirty="0"/>
              <a:t>Works on a variety of service projects throughout the year</a:t>
            </a:r>
          </a:p>
          <a:p>
            <a:r>
              <a:rPr lang="en-US" sz="3600" dirty="0"/>
              <a:t>Great club to consider joining as a ninth grader</a:t>
            </a:r>
          </a:p>
          <a:p>
            <a:endParaRPr lang="en-US" sz="3600" dirty="0"/>
          </a:p>
        </p:txBody>
      </p:sp>
    </p:spTree>
    <p:extLst>
      <p:ext uri="{BB962C8B-B14F-4D97-AF65-F5344CB8AC3E}">
        <p14:creationId xmlns:p14="http://schemas.microsoft.com/office/powerpoint/2010/main" val="8393617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191590"/>
            <a:ext cx="9505950" cy="1456267"/>
          </a:xfrm>
        </p:spPr>
        <p:txBody>
          <a:bodyPr>
            <a:normAutofit fontScale="90000"/>
          </a:bodyPr>
          <a:lstStyle/>
          <a:p>
            <a:r>
              <a:rPr lang="en-US" sz="6000" dirty="0"/>
              <a:t>Ragsdale Student Congress</a:t>
            </a:r>
          </a:p>
        </p:txBody>
      </p:sp>
      <p:sp>
        <p:nvSpPr>
          <p:cNvPr id="3" name="Content Placeholder 2"/>
          <p:cNvSpPr>
            <a:spLocks noGrp="1"/>
          </p:cNvSpPr>
          <p:nvPr>
            <p:ph idx="1"/>
          </p:nvPr>
        </p:nvSpPr>
        <p:spPr>
          <a:xfrm>
            <a:off x="247650" y="2336921"/>
            <a:ext cx="11696700" cy="4715932"/>
          </a:xfrm>
        </p:spPr>
        <p:txBody>
          <a:bodyPr>
            <a:normAutofit/>
          </a:bodyPr>
          <a:lstStyle/>
          <a:p>
            <a:r>
              <a:rPr lang="en-US" sz="3600" dirty="0"/>
              <a:t>Student Congress is similar to Student Council/Student Government</a:t>
            </a:r>
          </a:p>
          <a:p>
            <a:r>
              <a:rPr lang="en-US" sz="3600" dirty="0"/>
              <a:t>Ninth Graders may run for representatives in the fall and as tenth grade officers in the Spring</a:t>
            </a:r>
          </a:p>
          <a:p>
            <a:r>
              <a:rPr lang="en-US" sz="3600" dirty="0"/>
              <a:t>Class Representative forms will be due on the second day of school to Mr. Moss</a:t>
            </a:r>
          </a:p>
          <a:p>
            <a:pPr marL="0" indent="0">
              <a:buNone/>
            </a:pPr>
            <a:endParaRPr lang="en-US" sz="3600" dirty="0"/>
          </a:p>
        </p:txBody>
      </p:sp>
    </p:spTree>
    <p:extLst>
      <p:ext uri="{BB962C8B-B14F-4D97-AF65-F5344CB8AC3E}">
        <p14:creationId xmlns:p14="http://schemas.microsoft.com/office/powerpoint/2010/main" val="11561075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5041"/>
            <a:ext cx="10934700" cy="1456267"/>
          </a:xfrm>
        </p:spPr>
        <p:txBody>
          <a:bodyPr>
            <a:normAutofit fontScale="90000"/>
          </a:bodyPr>
          <a:lstStyle/>
          <a:p>
            <a:r>
              <a:rPr lang="en-US" sz="6000" dirty="0"/>
              <a:t>Ragsdale Clubs </a:t>
            </a:r>
            <a:br>
              <a:rPr lang="en-US" sz="6000" dirty="0"/>
            </a:br>
            <a:r>
              <a:rPr lang="en-US" sz="6000" dirty="0"/>
              <a:t>(Open to all students)</a:t>
            </a:r>
          </a:p>
        </p:txBody>
      </p:sp>
      <p:sp>
        <p:nvSpPr>
          <p:cNvPr id="3" name="Content Placeholder 2"/>
          <p:cNvSpPr>
            <a:spLocks noGrp="1"/>
          </p:cNvSpPr>
          <p:nvPr>
            <p:ph idx="1"/>
          </p:nvPr>
        </p:nvSpPr>
        <p:spPr>
          <a:xfrm>
            <a:off x="381000" y="1837508"/>
            <a:ext cx="11430000" cy="5133702"/>
          </a:xfrm>
        </p:spPr>
        <p:txBody>
          <a:bodyPr>
            <a:noAutofit/>
          </a:bodyPr>
          <a:lstStyle/>
          <a:p>
            <a:pPr marL="0" indent="0" algn="ctr">
              <a:buNone/>
            </a:pPr>
            <a:r>
              <a:rPr lang="en-US" sz="2400" dirty="0"/>
              <a:t>CHESS CLUB ● DRAMA ● FUTURE BUSINESS LEADERS OF AMERICA</a:t>
            </a:r>
          </a:p>
          <a:p>
            <a:pPr marL="0" indent="0" algn="ctr">
              <a:buNone/>
            </a:pPr>
            <a:r>
              <a:rPr lang="en-US" sz="2400" dirty="0"/>
              <a:t>FELLOWSHIP OF CHRISTIAN ATHLETES ● FRENCH CLUB</a:t>
            </a:r>
          </a:p>
          <a:p>
            <a:pPr marL="0" indent="0" algn="ctr">
              <a:buNone/>
            </a:pPr>
            <a:r>
              <a:rPr lang="en-US" sz="2400" dirty="0"/>
              <a:t>GAME ART &amp; ANIMATION CLUB ● KEY CLUB ● HOPE CLUB</a:t>
            </a:r>
          </a:p>
          <a:p>
            <a:pPr marL="0" indent="0" algn="ctr">
              <a:buNone/>
            </a:pPr>
            <a:r>
              <a:rPr lang="en-US" sz="2400" dirty="0"/>
              <a:t>INTERACT-INTERNATIONAL CLUB ● JAZZ BAND MEETINGS</a:t>
            </a:r>
          </a:p>
          <a:p>
            <a:pPr marL="0" indent="0" algn="ctr">
              <a:buNone/>
            </a:pPr>
            <a:r>
              <a:rPr lang="en-US" sz="2400" dirty="0"/>
              <a:t>MODEL UN/MODEL CONGRESS ● LATIN CLUB ● KARMA CLUB</a:t>
            </a:r>
          </a:p>
          <a:p>
            <a:pPr marL="0" indent="0" algn="ctr">
              <a:buNone/>
            </a:pPr>
            <a:r>
              <a:rPr lang="en-US" sz="2400" cap="all" dirty="0"/>
              <a:t>Photography </a:t>
            </a:r>
            <a:r>
              <a:rPr lang="en-US" sz="2400" cap="all" dirty="0" err="1"/>
              <a:t>CluB</a:t>
            </a:r>
            <a:r>
              <a:rPr lang="en-US" sz="2400" cap="all" dirty="0"/>
              <a:t> </a:t>
            </a:r>
            <a:r>
              <a:rPr lang="en-US" sz="2400" dirty="0"/>
              <a:t>● SCIENCE OLYMPIAD</a:t>
            </a:r>
          </a:p>
          <a:p>
            <a:pPr marL="0" indent="0" algn="ctr">
              <a:buNone/>
            </a:pPr>
            <a:r>
              <a:rPr lang="en-US" sz="2400" dirty="0"/>
              <a:t>S.M.A.R.T (Student Mentoring Awareness Resource Team)</a:t>
            </a:r>
          </a:p>
          <a:p>
            <a:pPr marL="0" indent="0" algn="ctr">
              <a:buNone/>
            </a:pPr>
            <a:r>
              <a:rPr lang="en-US" sz="2400" dirty="0"/>
              <a:t>SPANISH CLUB ● T.H.E. </a:t>
            </a:r>
            <a:r>
              <a:rPr lang="en-US" sz="2400" cap="all" dirty="0"/>
              <a:t>Service Learning </a:t>
            </a:r>
            <a:r>
              <a:rPr lang="en-US" sz="2400" dirty="0"/>
              <a:t>● SPIRIT CLUB</a:t>
            </a:r>
            <a:endParaRPr lang="en-US" sz="2400" cap="all" dirty="0"/>
          </a:p>
          <a:p>
            <a:pPr marL="0" indent="0" algn="ctr">
              <a:buNone/>
            </a:pPr>
            <a:r>
              <a:rPr lang="en-US" sz="2400" dirty="0"/>
              <a:t>YOUNG LIFE ● CAMPUS LIFE ● WRITERS CLUB</a:t>
            </a:r>
          </a:p>
        </p:txBody>
      </p:sp>
    </p:spTree>
    <p:extLst>
      <p:ext uri="{BB962C8B-B14F-4D97-AF65-F5344CB8AC3E}">
        <p14:creationId xmlns:p14="http://schemas.microsoft.com/office/powerpoint/2010/main" val="3695093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30532"/>
            <a:ext cx="11468100" cy="1456267"/>
          </a:xfrm>
        </p:spPr>
        <p:txBody>
          <a:bodyPr>
            <a:noAutofit/>
          </a:bodyPr>
          <a:lstStyle/>
          <a:p>
            <a:r>
              <a:rPr lang="en-US" dirty="0"/>
              <a:t>Additionally Ragsdale has the following organizations that have membership requirements:</a:t>
            </a:r>
          </a:p>
        </p:txBody>
      </p:sp>
      <p:sp>
        <p:nvSpPr>
          <p:cNvPr id="3" name="Content Placeholder 2"/>
          <p:cNvSpPr>
            <a:spLocks noGrp="1"/>
          </p:cNvSpPr>
          <p:nvPr>
            <p:ph idx="1"/>
          </p:nvPr>
        </p:nvSpPr>
        <p:spPr>
          <a:xfrm>
            <a:off x="764178" y="2567395"/>
            <a:ext cx="8223069" cy="3631473"/>
          </a:xfrm>
        </p:spPr>
        <p:txBody>
          <a:bodyPr>
            <a:noAutofit/>
          </a:bodyPr>
          <a:lstStyle/>
          <a:p>
            <a:r>
              <a:rPr lang="en-US" sz="3200" b="1" dirty="0"/>
              <a:t>KITTY HAWK AIR SOCIETY </a:t>
            </a:r>
          </a:p>
          <a:p>
            <a:r>
              <a:rPr lang="en-US" sz="3200" b="1" dirty="0"/>
              <a:t>NATIONAL BETA CLUB </a:t>
            </a:r>
          </a:p>
          <a:p>
            <a:r>
              <a:rPr lang="en-US" sz="3200" b="1" dirty="0"/>
              <a:t>PEER TUTORS </a:t>
            </a:r>
          </a:p>
          <a:p>
            <a:r>
              <a:rPr lang="en-US" sz="3200" b="1" dirty="0"/>
              <a:t>NATIONAL HONOR SOCIETY</a:t>
            </a:r>
          </a:p>
          <a:p>
            <a:r>
              <a:rPr lang="en-US" sz="3200" b="1" dirty="0"/>
              <a:t>STUDENT CONGRESS</a:t>
            </a:r>
          </a:p>
          <a:p>
            <a:r>
              <a:rPr lang="en-US" sz="3200" b="1" dirty="0"/>
              <a:t>INTERCLUB COUNCIL</a:t>
            </a:r>
          </a:p>
        </p:txBody>
      </p:sp>
    </p:spTree>
    <p:extLst>
      <p:ext uri="{BB962C8B-B14F-4D97-AF65-F5344CB8AC3E}">
        <p14:creationId xmlns:p14="http://schemas.microsoft.com/office/powerpoint/2010/main" val="34756830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87C9-4B02-49E0-AFA5-2EB608B47D7D}"/>
              </a:ext>
            </a:extLst>
          </p:cNvPr>
          <p:cNvSpPr>
            <a:spLocks noGrp="1"/>
          </p:cNvSpPr>
          <p:nvPr>
            <p:ph type="title"/>
          </p:nvPr>
        </p:nvSpPr>
        <p:spPr>
          <a:xfrm>
            <a:off x="361951" y="184312"/>
            <a:ext cx="7772400" cy="1456267"/>
          </a:xfrm>
        </p:spPr>
        <p:txBody>
          <a:bodyPr>
            <a:normAutofit/>
          </a:bodyPr>
          <a:lstStyle/>
          <a:p>
            <a:r>
              <a:rPr lang="en-US" sz="6000" dirty="0"/>
              <a:t>NHS Requirements </a:t>
            </a:r>
          </a:p>
        </p:txBody>
      </p:sp>
      <p:sp>
        <p:nvSpPr>
          <p:cNvPr id="3" name="Content Placeholder 2">
            <a:extLst>
              <a:ext uri="{FF2B5EF4-FFF2-40B4-BE49-F238E27FC236}">
                <a16:creationId xmlns:a16="http://schemas.microsoft.com/office/drawing/2014/main" id="{D3CA2AEF-F1A8-4DBF-B1D7-3A287736A2AB}"/>
              </a:ext>
            </a:extLst>
          </p:cNvPr>
          <p:cNvSpPr>
            <a:spLocks noGrp="1"/>
          </p:cNvSpPr>
          <p:nvPr>
            <p:ph idx="1"/>
          </p:nvPr>
        </p:nvSpPr>
        <p:spPr>
          <a:xfrm>
            <a:off x="253411" y="2108056"/>
            <a:ext cx="11271839" cy="1456255"/>
          </a:xfrm>
        </p:spPr>
        <p:txBody>
          <a:bodyPr>
            <a:normAutofit/>
          </a:bodyPr>
          <a:lstStyle/>
          <a:p>
            <a:pPr marL="0" indent="0" algn="ctr">
              <a:buNone/>
            </a:pPr>
            <a:r>
              <a:rPr lang="en-US" sz="2400" b="1" dirty="0">
                <a:solidFill>
                  <a:schemeClr val="accent2"/>
                </a:solidFill>
              </a:rPr>
              <a:t>You have the opportunity to apply to become a member for NHS your Jr year. The following are some of the more important things they are looking for in an application </a:t>
            </a:r>
          </a:p>
        </p:txBody>
      </p:sp>
      <p:sp>
        <p:nvSpPr>
          <p:cNvPr id="4" name="Rectangle 3">
            <a:extLst>
              <a:ext uri="{FF2B5EF4-FFF2-40B4-BE49-F238E27FC236}">
                <a16:creationId xmlns:a16="http://schemas.microsoft.com/office/drawing/2014/main" id="{8ADDD328-0332-497C-968D-203AA6B1B323}"/>
              </a:ext>
            </a:extLst>
          </p:cNvPr>
          <p:cNvSpPr/>
          <p:nvPr/>
        </p:nvSpPr>
        <p:spPr>
          <a:xfrm>
            <a:off x="361951" y="3655143"/>
            <a:ext cx="9174570" cy="2554545"/>
          </a:xfrm>
          <a:prstGeom prst="rect">
            <a:avLst/>
          </a:prstGeom>
        </p:spPr>
        <p:txBody>
          <a:bodyPr wrap="square">
            <a:spAutoFit/>
          </a:bodyPr>
          <a:lstStyle/>
          <a:p>
            <a:pPr marL="285750" indent="-285750">
              <a:buFont typeface="Arial" panose="020B0604020202020204" pitchFamily="34" charset="0"/>
              <a:buChar char="•"/>
            </a:pPr>
            <a:r>
              <a:rPr lang="en-US" sz="3200" b="1" dirty="0"/>
              <a:t>A GPA of 3.5 or higher on the 4.0 scale</a:t>
            </a:r>
          </a:p>
          <a:p>
            <a:pPr marL="285750" indent="-285750">
              <a:buFont typeface="Arial" panose="020B0604020202020204" pitchFamily="34" charset="0"/>
              <a:buChar char="•"/>
            </a:pPr>
            <a:r>
              <a:rPr lang="en-US" sz="3200" b="1" dirty="0"/>
              <a:t>Leadership roles </a:t>
            </a:r>
          </a:p>
          <a:p>
            <a:pPr marL="285750" indent="-285750">
              <a:buFont typeface="Arial" panose="020B0604020202020204" pitchFamily="34" charset="0"/>
              <a:buChar char="•"/>
            </a:pPr>
            <a:r>
              <a:rPr lang="en-US" sz="3200" b="1" dirty="0"/>
              <a:t>Volunteering/service in the community </a:t>
            </a:r>
          </a:p>
          <a:p>
            <a:pPr marL="285750" indent="-285750">
              <a:buFont typeface="Arial" panose="020B0604020202020204" pitchFamily="34" charset="0"/>
              <a:buChar char="•"/>
            </a:pPr>
            <a:r>
              <a:rPr lang="en-US" sz="3200" b="1" dirty="0"/>
              <a:t>No disciplinary issues </a:t>
            </a:r>
          </a:p>
          <a:p>
            <a:pPr marL="285750" indent="-285750">
              <a:buFont typeface="Arial" panose="020B0604020202020204" pitchFamily="34" charset="0"/>
              <a:buChar char="•"/>
            </a:pPr>
            <a:r>
              <a:rPr lang="en-US" sz="3200" b="1" dirty="0"/>
              <a:t>Teacher recommendation</a:t>
            </a:r>
          </a:p>
        </p:txBody>
      </p:sp>
    </p:spTree>
    <p:extLst>
      <p:ext uri="{BB962C8B-B14F-4D97-AF65-F5344CB8AC3E}">
        <p14:creationId xmlns:p14="http://schemas.microsoft.com/office/powerpoint/2010/main" val="2982339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43156"/>
            <a:ext cx="7772400" cy="1456267"/>
          </a:xfrm>
        </p:spPr>
        <p:txBody>
          <a:bodyPr>
            <a:normAutofit/>
          </a:bodyPr>
          <a:lstStyle/>
          <a:p>
            <a:r>
              <a:rPr lang="en-US" sz="6000" dirty="0"/>
              <a:t>Ragsdale Athletics</a:t>
            </a:r>
          </a:p>
        </p:txBody>
      </p:sp>
      <p:sp>
        <p:nvSpPr>
          <p:cNvPr id="3" name="Content Placeholder 2"/>
          <p:cNvSpPr>
            <a:spLocks noGrp="1"/>
          </p:cNvSpPr>
          <p:nvPr>
            <p:ph idx="1"/>
          </p:nvPr>
        </p:nvSpPr>
        <p:spPr>
          <a:xfrm>
            <a:off x="647700" y="2209801"/>
            <a:ext cx="4286250" cy="4895850"/>
          </a:xfrm>
        </p:spPr>
        <p:txBody>
          <a:bodyPr>
            <a:normAutofit fontScale="77500" lnSpcReduction="20000"/>
          </a:bodyPr>
          <a:lstStyle/>
          <a:p>
            <a:r>
              <a:rPr lang="en-US" sz="4700" dirty="0"/>
              <a:t>Cheerleading</a:t>
            </a:r>
          </a:p>
          <a:p>
            <a:r>
              <a:rPr lang="en-US" sz="4700" dirty="0"/>
              <a:t> Swimming </a:t>
            </a:r>
          </a:p>
          <a:p>
            <a:r>
              <a:rPr lang="en-US" sz="4700" dirty="0"/>
              <a:t>Track and Field </a:t>
            </a:r>
          </a:p>
          <a:p>
            <a:r>
              <a:rPr lang="en-US" sz="4700" dirty="0"/>
              <a:t>Golf</a:t>
            </a:r>
          </a:p>
          <a:p>
            <a:r>
              <a:rPr lang="en-US" sz="4700" dirty="0"/>
              <a:t>Soccer</a:t>
            </a:r>
          </a:p>
          <a:p>
            <a:r>
              <a:rPr lang="en-US" sz="4700" dirty="0"/>
              <a:t>Volleyball</a:t>
            </a:r>
          </a:p>
          <a:p>
            <a:r>
              <a:rPr lang="en-US" sz="4800" dirty="0"/>
              <a:t>Tennis</a:t>
            </a:r>
            <a:endParaRPr lang="en-US" sz="4700" dirty="0"/>
          </a:p>
          <a:p>
            <a:endParaRPr lang="en-US" sz="3600" dirty="0"/>
          </a:p>
        </p:txBody>
      </p:sp>
      <p:sp>
        <p:nvSpPr>
          <p:cNvPr id="8" name="Content Placeholder 2">
            <a:extLst>
              <a:ext uri="{FF2B5EF4-FFF2-40B4-BE49-F238E27FC236}">
                <a16:creationId xmlns:a16="http://schemas.microsoft.com/office/drawing/2014/main" id="{C02FB140-3865-4CF2-A779-D48819F41981}"/>
              </a:ext>
            </a:extLst>
          </p:cNvPr>
          <p:cNvSpPr txBox="1">
            <a:spLocks/>
          </p:cNvSpPr>
          <p:nvPr/>
        </p:nvSpPr>
        <p:spPr>
          <a:xfrm>
            <a:off x="5295900" y="2333626"/>
            <a:ext cx="7258050" cy="4648200"/>
          </a:xfrm>
          <a:prstGeom prst="rect">
            <a:avLst/>
          </a:prstGeom>
          <a:effectLst>
            <a:outerShdw blurRad="50800" dir="14400000">
              <a:srgbClr val="000000">
                <a:alpha val="40000"/>
              </a:srgbClr>
            </a:outerShdw>
          </a:effectLst>
        </p:spPr>
        <p:txBody>
          <a:bodyPr vert="horz" lIns="91440" tIns="45720" rIns="91440" bIns="45720" rtlCol="0" anchor="ctr">
            <a:normAutofit fontScale="775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sz="4700" dirty="0"/>
              <a:t>Football</a:t>
            </a:r>
          </a:p>
          <a:p>
            <a:r>
              <a:rPr lang="en-US" sz="4700" dirty="0"/>
              <a:t> Lacrosse</a:t>
            </a:r>
          </a:p>
          <a:p>
            <a:r>
              <a:rPr lang="en-US" sz="4700" dirty="0"/>
              <a:t>Softball </a:t>
            </a:r>
          </a:p>
          <a:p>
            <a:r>
              <a:rPr lang="en-US" sz="4700" dirty="0"/>
              <a:t>Cross Country </a:t>
            </a:r>
          </a:p>
          <a:p>
            <a:r>
              <a:rPr lang="en-US" sz="4700" dirty="0"/>
              <a:t>Wrestling </a:t>
            </a:r>
          </a:p>
          <a:p>
            <a:r>
              <a:rPr lang="en-US" sz="4700" dirty="0"/>
              <a:t>Baseball </a:t>
            </a:r>
          </a:p>
          <a:p>
            <a:r>
              <a:rPr lang="en-US" sz="4800" dirty="0"/>
              <a:t>Field Hockey </a:t>
            </a:r>
            <a:endParaRPr lang="en-US" sz="4700" dirty="0"/>
          </a:p>
          <a:p>
            <a:endParaRPr lang="en-US" sz="3600" dirty="0"/>
          </a:p>
        </p:txBody>
      </p:sp>
    </p:spTree>
    <p:extLst>
      <p:ext uri="{BB962C8B-B14F-4D97-AF65-F5344CB8AC3E}">
        <p14:creationId xmlns:p14="http://schemas.microsoft.com/office/powerpoint/2010/main" val="4290569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F0A0-5484-49CD-8601-761878A8CA50}"/>
              </a:ext>
            </a:extLst>
          </p:cNvPr>
          <p:cNvSpPr>
            <a:spLocks noGrp="1"/>
          </p:cNvSpPr>
          <p:nvPr>
            <p:ph type="title"/>
          </p:nvPr>
        </p:nvSpPr>
        <p:spPr>
          <a:xfrm>
            <a:off x="304800" y="419102"/>
            <a:ext cx="7772400" cy="1456267"/>
          </a:xfrm>
        </p:spPr>
        <p:txBody>
          <a:bodyPr>
            <a:normAutofit/>
          </a:bodyPr>
          <a:lstStyle/>
          <a:p>
            <a:r>
              <a:rPr lang="en-US" sz="8000" dirty="0"/>
              <a:t>WHY…?</a:t>
            </a:r>
          </a:p>
        </p:txBody>
      </p:sp>
      <p:sp>
        <p:nvSpPr>
          <p:cNvPr id="3" name="Content Placeholder 2">
            <a:extLst>
              <a:ext uri="{FF2B5EF4-FFF2-40B4-BE49-F238E27FC236}">
                <a16:creationId xmlns:a16="http://schemas.microsoft.com/office/drawing/2014/main" id="{D5A2F8D3-4745-4D91-BDC1-962EA62D8A3E}"/>
              </a:ext>
            </a:extLst>
          </p:cNvPr>
          <p:cNvSpPr>
            <a:spLocks noGrp="1"/>
          </p:cNvSpPr>
          <p:nvPr>
            <p:ph idx="1"/>
          </p:nvPr>
        </p:nvSpPr>
        <p:spPr>
          <a:xfrm>
            <a:off x="304800" y="2222287"/>
            <a:ext cx="11658600" cy="4388063"/>
          </a:xfrm>
        </p:spPr>
        <p:txBody>
          <a:bodyPr>
            <a:normAutofit/>
          </a:bodyPr>
          <a:lstStyle/>
          <a:p>
            <a:r>
              <a:rPr lang="en-US" sz="2800" b="1" dirty="0"/>
              <a:t>As Juniors this is a pivotal year for you as students and young adults. </a:t>
            </a:r>
          </a:p>
          <a:p>
            <a:r>
              <a:rPr lang="en-US" sz="2800" b="1" dirty="0"/>
              <a:t>Weather you are going to pursue higher education, the work force, or a career in the Military leadership and involvement are both important traits that colleges, employers, and the military with look for.  </a:t>
            </a:r>
          </a:p>
          <a:p>
            <a:r>
              <a:rPr lang="en-US" sz="2800" b="1" dirty="0"/>
              <a:t>These skills will help you further yourself in almost any career. </a:t>
            </a:r>
          </a:p>
        </p:txBody>
      </p:sp>
    </p:spTree>
    <p:extLst>
      <p:ext uri="{BB962C8B-B14F-4D97-AF65-F5344CB8AC3E}">
        <p14:creationId xmlns:p14="http://schemas.microsoft.com/office/powerpoint/2010/main" val="225637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03" y="808472"/>
            <a:ext cx="10571998" cy="970450"/>
          </a:xfrm>
        </p:spPr>
        <p:txBody>
          <a:bodyPr>
            <a:normAutofit fontScale="90000"/>
          </a:bodyPr>
          <a:lstStyle/>
          <a:p>
            <a:r>
              <a:rPr lang="en-US" dirty="0"/>
              <a:t>Schedule Information</a:t>
            </a:r>
            <a:br>
              <a:rPr lang="en-US" dirty="0"/>
            </a:br>
            <a:r>
              <a:rPr lang="en-US" dirty="0"/>
              <a:t>“I am supposed to take a class at Weaver Academy. What do I do?”</a:t>
            </a:r>
          </a:p>
        </p:txBody>
      </p:sp>
      <p:sp>
        <p:nvSpPr>
          <p:cNvPr id="3" name="Content Placeholder 2"/>
          <p:cNvSpPr>
            <a:spLocks noGrp="1"/>
          </p:cNvSpPr>
          <p:nvPr>
            <p:ph idx="1"/>
          </p:nvPr>
        </p:nvSpPr>
        <p:spPr>
          <a:xfrm>
            <a:off x="705602" y="2404872"/>
            <a:ext cx="10571998" cy="3881628"/>
          </a:xfrm>
        </p:spPr>
        <p:txBody>
          <a:bodyPr>
            <a:noAutofit/>
          </a:bodyPr>
          <a:lstStyle/>
          <a:p>
            <a:pPr marL="0" indent="0">
              <a:buNone/>
            </a:pPr>
            <a:r>
              <a:rPr lang="en-US" sz="3200" dirty="0"/>
              <a:t>Students who have morning classes at Weaver Academy, will stay at Ragsdale on </a:t>
            </a:r>
            <a:r>
              <a:rPr lang="en-US" sz="3200" b="1" dirty="0">
                <a:solidFill>
                  <a:srgbClr val="C00000"/>
                </a:solidFill>
              </a:rPr>
              <a:t>Monday </a:t>
            </a:r>
            <a:r>
              <a:rPr lang="en-US" sz="3200" dirty="0"/>
              <a:t>but will go to Weaver Academy starting </a:t>
            </a:r>
            <a:r>
              <a:rPr lang="en-US" sz="3200" b="1" dirty="0">
                <a:solidFill>
                  <a:srgbClr val="C00000"/>
                </a:solidFill>
              </a:rPr>
              <a:t>Tuesday</a:t>
            </a:r>
            <a:r>
              <a:rPr lang="en-US" sz="3200" dirty="0"/>
              <a:t>. If a student has classes at Weaver Academy today, they will be staying in the Media Center.</a:t>
            </a:r>
            <a:endParaRPr lang="en-US" sz="3200" b="1" dirty="0"/>
          </a:p>
        </p:txBody>
      </p:sp>
      <p:pic>
        <p:nvPicPr>
          <p:cNvPr id="10" name="Picture 9" descr="الجدولة و التنظيم Schedule"/>
          <p:cNvPicPr>
            <a:picLocks noChangeAspect="1"/>
          </p:cNvPicPr>
          <p:nvPr/>
        </p:nvPicPr>
        <p:blipFill>
          <a:blip r:embed="rId2"/>
          <a:stretch>
            <a:fillRect/>
          </a:stretch>
        </p:blipFill>
        <p:spPr>
          <a:xfrm>
            <a:off x="9714173" y="50273"/>
            <a:ext cx="2274724" cy="1766749"/>
          </a:xfrm>
          <a:prstGeom prst="rect">
            <a:avLst/>
          </a:prstGeom>
        </p:spPr>
      </p:pic>
    </p:spTree>
    <p:extLst>
      <p:ext uri="{BB962C8B-B14F-4D97-AF65-F5344CB8AC3E}">
        <p14:creationId xmlns:p14="http://schemas.microsoft.com/office/powerpoint/2010/main" val="34620762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51887-1A7F-4FF8-9863-47A9DA37657F}"/>
              </a:ext>
            </a:extLst>
          </p:cNvPr>
          <p:cNvSpPr/>
          <p:nvPr/>
        </p:nvSpPr>
        <p:spPr>
          <a:xfrm>
            <a:off x="1121539" y="2205334"/>
            <a:ext cx="9432161" cy="1754326"/>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Check your email for the transportation video link.</a:t>
            </a:r>
          </a:p>
        </p:txBody>
      </p:sp>
    </p:spTree>
    <p:extLst>
      <p:ext uri="{BB962C8B-B14F-4D97-AF65-F5344CB8AC3E}">
        <p14:creationId xmlns:p14="http://schemas.microsoft.com/office/powerpoint/2010/main" val="2045138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3BF58-768E-45A4-9355-F5EAABDC8F38}"/>
              </a:ext>
            </a:extLst>
          </p:cNvPr>
          <p:cNvSpPr/>
          <p:nvPr/>
        </p:nvSpPr>
        <p:spPr>
          <a:xfrm>
            <a:off x="1657130" y="2967335"/>
            <a:ext cx="88777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Day 5: </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Friday</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August 31</a:t>
            </a:r>
            <a:r>
              <a:rPr lang="en-US" sz="54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82644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2784-AB4F-4B29-BFCD-68B6CA628E4C}"/>
              </a:ext>
            </a:extLst>
          </p:cNvPr>
          <p:cNvSpPr txBox="1">
            <a:spLocks/>
          </p:cNvSpPr>
          <p:nvPr/>
        </p:nvSpPr>
        <p:spPr>
          <a:xfrm>
            <a:off x="1019551" y="2609850"/>
            <a:ext cx="10571998"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8000"/>
              <a:t>Time to Vote….</a:t>
            </a:r>
            <a:endParaRPr lang="en-US" sz="8000" dirty="0"/>
          </a:p>
        </p:txBody>
      </p:sp>
    </p:spTree>
    <p:extLst>
      <p:ext uri="{BB962C8B-B14F-4D97-AF65-F5344CB8AC3E}">
        <p14:creationId xmlns:p14="http://schemas.microsoft.com/office/powerpoint/2010/main" val="2206518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E382224-2141-4138-B621-657A63180171}"/>
              </a:ext>
            </a:extLst>
          </p:cNvPr>
          <p:cNvPicPr>
            <a:picLocks noChangeAspect="1"/>
          </p:cNvPicPr>
          <p:nvPr/>
        </p:nvPicPr>
        <p:blipFill rotWithShape="1">
          <a:blip r:embed="rId3"/>
          <a:srcRect l="1215" t="16111" r="31597" b="21944"/>
          <a:stretch/>
        </p:blipFill>
        <p:spPr>
          <a:xfrm>
            <a:off x="1438275" y="745091"/>
            <a:ext cx="9315450" cy="5367817"/>
          </a:xfrm>
          <a:prstGeom prst="rect">
            <a:avLst/>
          </a:prstGeom>
        </p:spPr>
      </p:pic>
    </p:spTree>
    <p:extLst>
      <p:ext uri="{BB962C8B-B14F-4D97-AF65-F5344CB8AC3E}">
        <p14:creationId xmlns:p14="http://schemas.microsoft.com/office/powerpoint/2010/main" val="14453820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CD502B-03E6-4DA9-B421-9E8C466D1263}"/>
              </a:ext>
            </a:extLst>
          </p:cNvPr>
          <p:cNvSpPr>
            <a:spLocks noGrp="1"/>
          </p:cNvSpPr>
          <p:nvPr>
            <p:ph type="ctrTitle"/>
          </p:nvPr>
        </p:nvSpPr>
        <p:spPr>
          <a:xfrm>
            <a:off x="1114801" y="1943474"/>
            <a:ext cx="10572000" cy="2971051"/>
          </a:xfrm>
        </p:spPr>
        <p:txBody>
          <a:bodyPr>
            <a:normAutofit/>
          </a:bodyPr>
          <a:lstStyle/>
          <a:p>
            <a:pPr algn="r">
              <a:defRPr/>
            </a:pPr>
            <a:r>
              <a:rPr lang="en-US" sz="8000" dirty="0"/>
              <a:t> Basic Resume Writing tools</a:t>
            </a:r>
          </a:p>
        </p:txBody>
      </p:sp>
      <p:sp>
        <p:nvSpPr>
          <p:cNvPr id="11267" name="Subtitle 4">
            <a:extLst>
              <a:ext uri="{FF2B5EF4-FFF2-40B4-BE49-F238E27FC236}">
                <a16:creationId xmlns:a16="http://schemas.microsoft.com/office/drawing/2014/main" id="{60CBDAE3-3A5F-4532-B007-FA7AB3F9C73C}"/>
              </a:ext>
            </a:extLst>
          </p:cNvPr>
          <p:cNvSpPr>
            <a:spLocks noGrp="1"/>
          </p:cNvSpPr>
          <p:nvPr>
            <p:ph type="subTitle" idx="1"/>
          </p:nvPr>
        </p:nvSpPr>
        <p:spPr>
          <a:xfrm>
            <a:off x="4981201" y="5059363"/>
            <a:ext cx="6705600" cy="685800"/>
          </a:xfrm>
        </p:spPr>
        <p:txBody>
          <a:bodyPr>
            <a:normAutofit/>
          </a:bodyPr>
          <a:lstStyle/>
          <a:p>
            <a:pPr algn="r" eaLnBrk="1" hangingPunct="1"/>
            <a:r>
              <a:rPr lang="en-US" altLang="en-US" sz="3200" dirty="0"/>
              <a:t>Ragsdale High School Juniors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47A2CC1-9D5C-43B3-B458-41DD8FFCE585}"/>
              </a:ext>
            </a:extLst>
          </p:cNvPr>
          <p:cNvSpPr>
            <a:spLocks noGrp="1"/>
          </p:cNvSpPr>
          <p:nvPr>
            <p:ph type="title"/>
          </p:nvPr>
        </p:nvSpPr>
        <p:spPr>
          <a:xfrm>
            <a:off x="2138363" y="228600"/>
            <a:ext cx="8153400" cy="990600"/>
          </a:xfrm>
        </p:spPr>
        <p:txBody>
          <a:bodyPr/>
          <a:lstStyle/>
          <a:p>
            <a:pPr eaLnBrk="1" hangingPunct="1"/>
            <a:r>
              <a:rPr lang="en-US" altLang="en-US" b="1"/>
              <a:t>Pop Quiz!</a:t>
            </a:r>
            <a:r>
              <a:rPr lang="en-US" altLang="en-US"/>
              <a:t> </a:t>
            </a:r>
          </a:p>
        </p:txBody>
      </p:sp>
      <p:sp>
        <p:nvSpPr>
          <p:cNvPr id="13315" name="Rectangle 3">
            <a:extLst>
              <a:ext uri="{FF2B5EF4-FFF2-40B4-BE49-F238E27FC236}">
                <a16:creationId xmlns:a16="http://schemas.microsoft.com/office/drawing/2014/main" id="{06952C76-389F-4F45-8E97-D9BBE03E863E}"/>
              </a:ext>
            </a:extLst>
          </p:cNvPr>
          <p:cNvSpPr>
            <a:spLocks noGrp="1"/>
          </p:cNvSpPr>
          <p:nvPr>
            <p:ph sz="quarter" idx="1"/>
          </p:nvPr>
        </p:nvSpPr>
        <p:spPr>
          <a:xfrm>
            <a:off x="361950" y="2057400"/>
            <a:ext cx="9796463" cy="5029200"/>
          </a:xfrm>
        </p:spPr>
        <p:txBody>
          <a:bodyPr/>
          <a:lstStyle/>
          <a:p>
            <a:pPr eaLnBrk="1" hangingPunct="1">
              <a:buSzPct val="80000"/>
              <a:buFont typeface="Wingdings" panose="05000000000000000000" pitchFamily="2" charset="2"/>
              <a:buChar char="q"/>
            </a:pPr>
            <a:r>
              <a:rPr lang="en-US" altLang="en-US" sz="3200" dirty="0"/>
              <a:t>What is the initial amount of time an employer takes to review an applicant’s resume?</a:t>
            </a:r>
          </a:p>
          <a:p>
            <a:pPr eaLnBrk="1" hangingPunct="1">
              <a:buSzPct val="80000"/>
              <a:buFont typeface="Wingdings" panose="05000000000000000000" pitchFamily="2" charset="2"/>
              <a:buNone/>
            </a:pPr>
            <a:endParaRPr lang="en-US" altLang="en-US" sz="3200" dirty="0"/>
          </a:p>
          <a:p>
            <a:pPr lvl="1" eaLnBrk="1" hangingPunct="1">
              <a:buFont typeface="Wingdings" panose="05000000000000000000" pitchFamily="2" charset="2"/>
              <a:buChar char="q"/>
            </a:pPr>
            <a:r>
              <a:rPr lang="en-US" altLang="en-US" sz="4400" dirty="0"/>
              <a:t>Answer: </a:t>
            </a:r>
          </a:p>
          <a:p>
            <a:pPr lvl="2">
              <a:buFont typeface="Wingdings" panose="05000000000000000000" pitchFamily="2" charset="2"/>
              <a:buChar char="q"/>
            </a:pPr>
            <a:r>
              <a:rPr lang="en-US" altLang="en-US" sz="4000" dirty="0"/>
              <a:t>15 – 20 seconds minimum</a:t>
            </a:r>
          </a:p>
          <a:p>
            <a:pPr lvl="2">
              <a:buFont typeface="Wingdings" panose="05000000000000000000" pitchFamily="2" charset="2"/>
              <a:buChar char="q"/>
            </a:pPr>
            <a:r>
              <a:rPr lang="en-US" altLang="en-US" sz="4000" dirty="0"/>
              <a:t>45 seconds maximum </a:t>
            </a:r>
          </a:p>
          <a:p>
            <a:pPr eaLnBrk="1" hangingPunct="1">
              <a:buFont typeface="Wingdings" panose="05000000000000000000" pitchFamily="2" charset="2"/>
              <a:buChar char="q"/>
            </a:pPr>
            <a:endParaRPr lang="en-US" altLang="en-US" dirty="0"/>
          </a:p>
        </p:txBody>
      </p:sp>
      <p:pic>
        <p:nvPicPr>
          <p:cNvPr id="13316" name="Picture 4" descr="MCj04326020000[1]">
            <a:extLst>
              <a:ext uri="{FF2B5EF4-FFF2-40B4-BE49-F238E27FC236}">
                <a16:creationId xmlns:a16="http://schemas.microsoft.com/office/drawing/2014/main" id="{392F7CF1-E83B-44C4-8E2B-CC86D942A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3257550"/>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28D52A4-C23D-4C89-8EFB-94122691D231}"/>
              </a:ext>
            </a:extLst>
          </p:cNvPr>
          <p:cNvSpPr>
            <a:spLocks noGrp="1"/>
          </p:cNvSpPr>
          <p:nvPr>
            <p:ph type="title"/>
          </p:nvPr>
        </p:nvSpPr>
        <p:spPr>
          <a:xfrm>
            <a:off x="571501" y="1022350"/>
            <a:ext cx="8153400" cy="990600"/>
          </a:xfrm>
        </p:spPr>
        <p:txBody>
          <a:bodyPr/>
          <a:lstStyle/>
          <a:p>
            <a:pPr eaLnBrk="1" hangingPunct="1"/>
            <a:r>
              <a:rPr lang="en-US" altLang="en-US" sz="5400" b="1" dirty="0"/>
              <a:t>Why do you need a resume?</a:t>
            </a:r>
            <a:r>
              <a:rPr lang="en-US" altLang="en-US" sz="5400" dirty="0"/>
              <a:t> </a:t>
            </a:r>
          </a:p>
        </p:txBody>
      </p:sp>
      <p:sp>
        <p:nvSpPr>
          <p:cNvPr id="14339" name="Rectangle 3">
            <a:extLst>
              <a:ext uri="{FF2B5EF4-FFF2-40B4-BE49-F238E27FC236}">
                <a16:creationId xmlns:a16="http://schemas.microsoft.com/office/drawing/2014/main" id="{7E4130EC-0361-4B6B-B903-016D5324B506}"/>
              </a:ext>
            </a:extLst>
          </p:cNvPr>
          <p:cNvSpPr>
            <a:spLocks noGrp="1"/>
          </p:cNvSpPr>
          <p:nvPr>
            <p:ph sz="quarter" idx="1"/>
          </p:nvPr>
        </p:nvSpPr>
        <p:spPr>
          <a:xfrm>
            <a:off x="571500" y="2362200"/>
            <a:ext cx="9505949" cy="4495800"/>
          </a:xfrm>
        </p:spPr>
        <p:txBody>
          <a:bodyPr/>
          <a:lstStyle/>
          <a:p>
            <a:pPr eaLnBrk="1" hangingPunct="1">
              <a:spcAft>
                <a:spcPct val="30000"/>
              </a:spcAft>
              <a:buFont typeface="Wingdings" panose="05000000000000000000" pitchFamily="2" charset="2"/>
              <a:buChar char="q"/>
            </a:pPr>
            <a:r>
              <a:rPr lang="en-US" altLang="en-US" sz="4000" dirty="0"/>
              <a:t>A marketing tool </a:t>
            </a:r>
          </a:p>
          <a:p>
            <a:pPr eaLnBrk="1" hangingPunct="1">
              <a:spcAft>
                <a:spcPct val="30000"/>
              </a:spcAft>
              <a:buFont typeface="Wingdings" panose="05000000000000000000" pitchFamily="2" charset="2"/>
              <a:buChar char="q"/>
            </a:pPr>
            <a:r>
              <a:rPr lang="en-US" altLang="en-US" sz="4000" dirty="0"/>
              <a:t>To obtain an interview, not a job </a:t>
            </a:r>
          </a:p>
          <a:p>
            <a:pPr eaLnBrk="1" hangingPunct="1">
              <a:spcAft>
                <a:spcPct val="30000"/>
              </a:spcAft>
              <a:buFont typeface="Wingdings" panose="05000000000000000000" pitchFamily="2" charset="2"/>
              <a:buChar char="q"/>
            </a:pPr>
            <a:r>
              <a:rPr lang="en-US" altLang="en-US" sz="4000" dirty="0"/>
              <a:t>Requirement of many organizations</a:t>
            </a:r>
          </a:p>
          <a:p>
            <a:pPr eaLnBrk="1" hangingPunct="1">
              <a:buFont typeface="Wingdings" panose="05000000000000000000" pitchFamily="2" charset="2"/>
              <a:buChar char="q"/>
            </a:pPr>
            <a:endParaRPr lang="en-US" altLang="en-US" dirty="0"/>
          </a:p>
        </p:txBody>
      </p:sp>
      <p:pic>
        <p:nvPicPr>
          <p:cNvPr id="14340" name="Picture 6" descr="bd06642_[1]">
            <a:extLst>
              <a:ext uri="{FF2B5EF4-FFF2-40B4-BE49-F238E27FC236}">
                <a16:creationId xmlns:a16="http://schemas.microsoft.com/office/drawing/2014/main" id="{9F33A18E-23B3-4951-A475-A85F42484E55}"/>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458200" y="412750"/>
            <a:ext cx="2679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AA64AD8-8229-4725-9A42-7BD4E003DE2F}"/>
              </a:ext>
            </a:extLst>
          </p:cNvPr>
          <p:cNvSpPr>
            <a:spLocks noGrp="1"/>
          </p:cNvSpPr>
          <p:nvPr>
            <p:ph type="title"/>
          </p:nvPr>
        </p:nvSpPr>
        <p:spPr>
          <a:xfrm>
            <a:off x="553202" y="618637"/>
            <a:ext cx="10571998" cy="970450"/>
          </a:xfrm>
        </p:spPr>
        <p:txBody>
          <a:bodyPr/>
          <a:lstStyle/>
          <a:p>
            <a:pPr eaLnBrk="1" hangingPunct="1"/>
            <a:r>
              <a:rPr lang="en-US" altLang="en-US" sz="6000" b="1" dirty="0"/>
              <a:t>Resume- hidden messages</a:t>
            </a:r>
            <a:r>
              <a:rPr lang="en-US" altLang="en-US" sz="6000" dirty="0"/>
              <a:t> </a:t>
            </a:r>
          </a:p>
        </p:txBody>
      </p:sp>
      <p:sp>
        <p:nvSpPr>
          <p:cNvPr id="28675" name="Rectangle 3">
            <a:extLst>
              <a:ext uri="{FF2B5EF4-FFF2-40B4-BE49-F238E27FC236}">
                <a16:creationId xmlns:a16="http://schemas.microsoft.com/office/drawing/2014/main" id="{B54A5709-0776-4ECB-B9D7-2E46C4A1216A}"/>
              </a:ext>
            </a:extLst>
          </p:cNvPr>
          <p:cNvSpPr>
            <a:spLocks noGrp="1" noChangeArrowheads="1"/>
          </p:cNvSpPr>
          <p:nvPr>
            <p:ph sz="quarter" idx="2"/>
          </p:nvPr>
        </p:nvSpPr>
        <p:spPr>
          <a:xfrm>
            <a:off x="809999" y="3001963"/>
            <a:ext cx="5057401" cy="3238500"/>
          </a:xfrm>
        </p:spPr>
        <p:txBody>
          <a:bodyPr>
            <a:normAutofit/>
          </a:bodyPr>
          <a:lstStyle/>
          <a:p>
            <a:pPr marL="320040" indent="-320040">
              <a:lnSpc>
                <a:spcPct val="90000"/>
              </a:lnSpc>
              <a:spcAft>
                <a:spcPct val="50000"/>
              </a:spcAft>
              <a:buFont typeface="Wingdings" panose="05000000000000000000" pitchFamily="2" charset="2"/>
              <a:buChar char="q"/>
              <a:defRPr/>
            </a:pPr>
            <a:r>
              <a:rPr lang="en-US" sz="2800" dirty="0"/>
              <a:t>Neat </a:t>
            </a:r>
          </a:p>
          <a:p>
            <a:pPr marL="320040" indent="-320040">
              <a:lnSpc>
                <a:spcPct val="90000"/>
              </a:lnSpc>
              <a:spcAft>
                <a:spcPct val="50000"/>
              </a:spcAft>
              <a:buFont typeface="Wingdings" panose="05000000000000000000" pitchFamily="2" charset="2"/>
              <a:buChar char="q"/>
              <a:defRPr/>
            </a:pPr>
            <a:r>
              <a:rPr lang="en-US" sz="2800" dirty="0"/>
              <a:t>Well-organized </a:t>
            </a:r>
          </a:p>
          <a:p>
            <a:pPr marL="320040" indent="-320040">
              <a:lnSpc>
                <a:spcPct val="90000"/>
              </a:lnSpc>
              <a:spcAft>
                <a:spcPct val="50000"/>
              </a:spcAft>
              <a:buFont typeface="Wingdings" panose="05000000000000000000" pitchFamily="2" charset="2"/>
              <a:buChar char="q"/>
              <a:defRPr/>
            </a:pPr>
            <a:r>
              <a:rPr lang="en-US" sz="2800" dirty="0"/>
              <a:t>Error free </a:t>
            </a:r>
          </a:p>
          <a:p>
            <a:pPr marL="320040" indent="-320040">
              <a:lnSpc>
                <a:spcPct val="90000"/>
              </a:lnSpc>
              <a:spcAft>
                <a:spcPct val="50000"/>
              </a:spcAft>
              <a:buFont typeface="Wingdings" panose="05000000000000000000" pitchFamily="2" charset="2"/>
              <a:buChar char="q"/>
              <a:defRPr/>
            </a:pPr>
            <a:r>
              <a:rPr lang="en-US" sz="2800" dirty="0"/>
              <a:t>Professional appearance </a:t>
            </a:r>
            <a:r>
              <a:rPr lang="en-US" sz="2400" dirty="0">
                <a:effectLst>
                  <a:outerShdw blurRad="38100" dist="38100" dir="2700000" algn="tl">
                    <a:srgbClr val="C0C0C0"/>
                  </a:outerShdw>
                </a:effectLst>
              </a:rPr>
              <a:t>	</a:t>
            </a:r>
            <a:r>
              <a:rPr lang="en-US" dirty="0">
                <a:effectLst>
                  <a:outerShdw blurRad="38100" dist="38100" dir="2700000" algn="tl">
                    <a:srgbClr val="C0C0C0"/>
                  </a:outerShdw>
                </a:effectLst>
              </a:rPr>
              <a:t>	</a:t>
            </a:r>
            <a:endParaRPr lang="en-US" dirty="0"/>
          </a:p>
        </p:txBody>
      </p:sp>
      <p:sp>
        <p:nvSpPr>
          <p:cNvPr id="15364" name="Content Placeholder 7">
            <a:extLst>
              <a:ext uri="{FF2B5EF4-FFF2-40B4-BE49-F238E27FC236}">
                <a16:creationId xmlns:a16="http://schemas.microsoft.com/office/drawing/2014/main" id="{0E129055-233A-4C00-BA35-6EFA2AC7C694}"/>
              </a:ext>
            </a:extLst>
          </p:cNvPr>
          <p:cNvSpPr>
            <a:spLocks noGrp="1"/>
          </p:cNvSpPr>
          <p:nvPr>
            <p:ph sz="quarter" idx="4"/>
          </p:nvPr>
        </p:nvSpPr>
        <p:spPr>
          <a:xfrm>
            <a:off x="6324600" y="3001963"/>
            <a:ext cx="4800600" cy="3581400"/>
          </a:xfrm>
        </p:spPr>
        <p:txBody>
          <a:bodyPr>
            <a:normAutofit/>
          </a:bodyPr>
          <a:lstStyle/>
          <a:p>
            <a:pPr eaLnBrk="1" hangingPunct="1">
              <a:lnSpc>
                <a:spcPct val="90000"/>
              </a:lnSpc>
              <a:spcAft>
                <a:spcPct val="50000"/>
              </a:spcAft>
              <a:buFont typeface="Wingdings" panose="05000000000000000000" pitchFamily="2" charset="2"/>
              <a:buChar char="q"/>
            </a:pPr>
            <a:r>
              <a:rPr lang="en-US" altLang="en-US" sz="2800" dirty="0"/>
              <a:t>Neat</a:t>
            </a:r>
          </a:p>
          <a:p>
            <a:pPr eaLnBrk="1" hangingPunct="1">
              <a:lnSpc>
                <a:spcPct val="90000"/>
              </a:lnSpc>
              <a:spcAft>
                <a:spcPct val="50000"/>
              </a:spcAft>
              <a:buFont typeface="Wingdings" panose="05000000000000000000" pitchFamily="2" charset="2"/>
              <a:buChar char="q"/>
            </a:pPr>
            <a:r>
              <a:rPr lang="en-US" altLang="en-US" sz="2800" dirty="0"/>
              <a:t>Well-organized</a:t>
            </a:r>
          </a:p>
          <a:p>
            <a:pPr eaLnBrk="1" hangingPunct="1">
              <a:lnSpc>
                <a:spcPct val="90000"/>
              </a:lnSpc>
              <a:spcAft>
                <a:spcPct val="50000"/>
              </a:spcAft>
              <a:buFont typeface="Wingdings" panose="05000000000000000000" pitchFamily="2" charset="2"/>
              <a:buChar char="q"/>
            </a:pPr>
            <a:r>
              <a:rPr lang="en-US" altLang="en-US" sz="2800" dirty="0"/>
              <a:t>Attention to detail</a:t>
            </a:r>
          </a:p>
          <a:p>
            <a:pPr eaLnBrk="1" hangingPunct="1">
              <a:lnSpc>
                <a:spcPct val="90000"/>
              </a:lnSpc>
              <a:spcAft>
                <a:spcPct val="50000"/>
              </a:spcAft>
              <a:buFont typeface="Wingdings" panose="05000000000000000000" pitchFamily="2" charset="2"/>
              <a:buChar char="q"/>
            </a:pPr>
            <a:r>
              <a:rPr lang="en-US" altLang="en-US" sz="2800" dirty="0"/>
              <a:t>Careful &amp; Competent  </a:t>
            </a:r>
          </a:p>
        </p:txBody>
      </p:sp>
      <p:sp>
        <p:nvSpPr>
          <p:cNvPr id="15365" name="Text Placeholder 5">
            <a:extLst>
              <a:ext uri="{FF2B5EF4-FFF2-40B4-BE49-F238E27FC236}">
                <a16:creationId xmlns:a16="http://schemas.microsoft.com/office/drawing/2014/main" id="{F0207285-2F35-4339-9333-3E0A4B798AA0}"/>
              </a:ext>
            </a:extLst>
          </p:cNvPr>
          <p:cNvSpPr>
            <a:spLocks noGrp="1"/>
          </p:cNvSpPr>
          <p:nvPr>
            <p:ph type="body" sz="quarter" idx="1"/>
          </p:nvPr>
        </p:nvSpPr>
        <p:spPr>
          <a:xfrm>
            <a:off x="810000" y="2362200"/>
            <a:ext cx="3886200" cy="639763"/>
          </a:xfrm>
        </p:spPr>
        <p:txBody>
          <a:bodyPr/>
          <a:lstStyle/>
          <a:p>
            <a:pPr algn="ctr" eaLnBrk="1" hangingPunct="1"/>
            <a:r>
              <a:rPr lang="en-US" altLang="en-US" sz="4000" b="1" dirty="0">
                <a:solidFill>
                  <a:schemeClr val="accent1"/>
                </a:solidFill>
              </a:rPr>
              <a:t>       </a:t>
            </a:r>
            <a:r>
              <a:rPr lang="en-US" altLang="en-US" sz="4800" b="1" dirty="0">
                <a:solidFill>
                  <a:schemeClr val="accent1"/>
                </a:solidFill>
              </a:rPr>
              <a:t>Resume</a:t>
            </a:r>
            <a:r>
              <a:rPr lang="en-US" altLang="en-US" sz="4000" b="1" dirty="0">
                <a:solidFill>
                  <a:schemeClr val="accent1"/>
                </a:solidFill>
              </a:rPr>
              <a:t> 	</a:t>
            </a:r>
          </a:p>
        </p:txBody>
      </p:sp>
      <p:sp>
        <p:nvSpPr>
          <p:cNvPr id="7" name="Text Placeholder 6">
            <a:extLst>
              <a:ext uri="{FF2B5EF4-FFF2-40B4-BE49-F238E27FC236}">
                <a16:creationId xmlns:a16="http://schemas.microsoft.com/office/drawing/2014/main" id="{D7563474-B56A-4B69-87C9-8C1EF2D543E1}"/>
              </a:ext>
            </a:extLst>
          </p:cNvPr>
          <p:cNvSpPr>
            <a:spLocks noGrp="1"/>
          </p:cNvSpPr>
          <p:nvPr>
            <p:ph type="body" sz="quarter" idx="3"/>
          </p:nvPr>
        </p:nvSpPr>
        <p:spPr>
          <a:xfrm>
            <a:off x="6324600" y="2031513"/>
            <a:ext cx="3886200" cy="970450"/>
          </a:xfrm>
        </p:spPr>
        <p:txBody>
          <a:bodyPr>
            <a:normAutofit/>
          </a:bodyPr>
          <a:lstStyle/>
          <a:p>
            <a:pPr algn="ctr" eaLnBrk="1" hangingPunct="1">
              <a:defRPr/>
            </a:pPr>
            <a:r>
              <a:rPr lang="en-US" sz="5600" b="1" dirty="0">
                <a:solidFill>
                  <a:schemeClr val="accent1"/>
                </a:solidFill>
              </a:rPr>
              <a:t>You</a:t>
            </a:r>
            <a:endParaRPr lang="en-US" sz="3000" b="1" dirty="0">
              <a:solidFill>
                <a:schemeClr val="accent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8EE4D93-9238-40C3-B60A-D0EBC405DCB1}"/>
              </a:ext>
            </a:extLst>
          </p:cNvPr>
          <p:cNvSpPr>
            <a:spLocks noGrp="1"/>
          </p:cNvSpPr>
          <p:nvPr>
            <p:ph type="title"/>
          </p:nvPr>
        </p:nvSpPr>
        <p:spPr>
          <a:xfrm>
            <a:off x="233363" y="609600"/>
            <a:ext cx="8153400" cy="990600"/>
          </a:xfrm>
        </p:spPr>
        <p:txBody>
          <a:bodyPr/>
          <a:lstStyle/>
          <a:p>
            <a:pPr eaLnBrk="1" hangingPunct="1"/>
            <a:r>
              <a:rPr lang="en-US" altLang="en-US" sz="7200" b="1" dirty="0"/>
              <a:t>The Header </a:t>
            </a:r>
          </a:p>
        </p:txBody>
      </p:sp>
      <p:sp>
        <p:nvSpPr>
          <p:cNvPr id="17411" name="Rectangle 3">
            <a:extLst>
              <a:ext uri="{FF2B5EF4-FFF2-40B4-BE49-F238E27FC236}">
                <a16:creationId xmlns:a16="http://schemas.microsoft.com/office/drawing/2014/main" id="{52EC3963-6DD6-4008-9030-CE8AFF9A4319}"/>
              </a:ext>
            </a:extLst>
          </p:cNvPr>
          <p:cNvSpPr>
            <a:spLocks noGrp="1"/>
          </p:cNvSpPr>
          <p:nvPr>
            <p:ph sz="quarter" idx="1"/>
          </p:nvPr>
        </p:nvSpPr>
        <p:spPr>
          <a:xfrm>
            <a:off x="233363" y="2190750"/>
            <a:ext cx="10291763" cy="4495800"/>
          </a:xfrm>
        </p:spPr>
        <p:txBody>
          <a:bodyPr>
            <a:normAutofit fontScale="92500" lnSpcReduction="10000"/>
          </a:bodyPr>
          <a:lstStyle/>
          <a:p>
            <a:pPr eaLnBrk="1" hangingPunct="1">
              <a:buFont typeface="Wingdings" panose="05000000000000000000" pitchFamily="2" charset="2"/>
              <a:buChar char="q"/>
            </a:pPr>
            <a:r>
              <a:rPr lang="en-US" altLang="en-US" sz="2600" b="1" dirty="0">
                <a:solidFill>
                  <a:schemeClr val="accent1"/>
                </a:solidFill>
              </a:rPr>
              <a:t>What should be included? </a:t>
            </a:r>
          </a:p>
          <a:p>
            <a:pPr lvl="1" eaLnBrk="1" hangingPunct="1">
              <a:buFont typeface="Wingdings" panose="05000000000000000000" pitchFamily="2" charset="2"/>
              <a:buChar char="q"/>
            </a:pPr>
            <a:r>
              <a:rPr lang="en-US" altLang="en-US" sz="3600" dirty="0"/>
              <a:t>Name</a:t>
            </a:r>
          </a:p>
          <a:p>
            <a:pPr lvl="1" eaLnBrk="1" hangingPunct="1">
              <a:buFont typeface="Wingdings" panose="05000000000000000000" pitchFamily="2" charset="2"/>
              <a:buChar char="q"/>
            </a:pPr>
            <a:r>
              <a:rPr lang="en-US" altLang="en-US" sz="3600" dirty="0"/>
              <a:t>Permanent and present address</a:t>
            </a:r>
          </a:p>
          <a:p>
            <a:pPr lvl="1" eaLnBrk="1" hangingPunct="1">
              <a:buFont typeface="Wingdings" panose="05000000000000000000" pitchFamily="2" charset="2"/>
              <a:buChar char="q"/>
            </a:pPr>
            <a:r>
              <a:rPr lang="en-US" altLang="en-US" sz="3600" dirty="0"/>
              <a:t>E-mail address  </a:t>
            </a:r>
          </a:p>
          <a:p>
            <a:pPr lvl="1" eaLnBrk="1" hangingPunct="1">
              <a:buFont typeface="Wingdings" panose="05000000000000000000" pitchFamily="2" charset="2"/>
              <a:buChar char="q"/>
            </a:pPr>
            <a:r>
              <a:rPr lang="en-US" altLang="en-US" sz="3600" dirty="0"/>
              <a:t>Telephone</a:t>
            </a:r>
            <a:r>
              <a:rPr lang="en-US" altLang="en-US" sz="2000" dirty="0"/>
              <a:t> number</a:t>
            </a:r>
          </a:p>
          <a:p>
            <a:pPr lvl="1" eaLnBrk="1" hangingPunct="1">
              <a:buFont typeface="Wingdings" panose="05000000000000000000" pitchFamily="2" charset="2"/>
              <a:buChar char="q"/>
            </a:pPr>
            <a:endParaRPr lang="en-US" altLang="en-US" sz="2000" dirty="0"/>
          </a:p>
          <a:p>
            <a:pPr eaLnBrk="1" hangingPunct="1">
              <a:buFont typeface="Wingdings" panose="05000000000000000000" pitchFamily="2" charset="2"/>
              <a:buChar char="q"/>
            </a:pPr>
            <a:r>
              <a:rPr lang="en-US" altLang="en-US" sz="2600" b="1" dirty="0">
                <a:solidFill>
                  <a:schemeClr val="accent1"/>
                </a:solidFill>
              </a:rPr>
              <a:t>Where should contact information go? </a:t>
            </a:r>
          </a:p>
          <a:p>
            <a:pPr lvl="1" eaLnBrk="1" hangingPunct="1">
              <a:spcAft>
                <a:spcPct val="50000"/>
              </a:spcAft>
              <a:buFont typeface="Wingdings" panose="05000000000000000000" pitchFamily="2" charset="2"/>
              <a:buChar char="q"/>
            </a:pPr>
            <a:r>
              <a:rPr lang="en-US" altLang="en-US" sz="3600" dirty="0"/>
              <a:t>Top of the page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76E7A9C-EE9B-4165-B102-8DDC16BA4928}"/>
              </a:ext>
            </a:extLst>
          </p:cNvPr>
          <p:cNvSpPr>
            <a:spLocks noGrp="1"/>
          </p:cNvSpPr>
          <p:nvPr>
            <p:ph type="title"/>
          </p:nvPr>
        </p:nvSpPr>
        <p:spPr>
          <a:xfrm>
            <a:off x="633413" y="533400"/>
            <a:ext cx="8153400" cy="990600"/>
          </a:xfrm>
        </p:spPr>
        <p:txBody>
          <a:bodyPr/>
          <a:lstStyle/>
          <a:p>
            <a:pPr eaLnBrk="1" hangingPunct="1"/>
            <a:r>
              <a:rPr lang="en-US" altLang="en-US" sz="6000" b="1" dirty="0"/>
              <a:t>Objective Statement </a:t>
            </a:r>
          </a:p>
        </p:txBody>
      </p:sp>
      <p:sp>
        <p:nvSpPr>
          <p:cNvPr id="32771" name="Rectangle 3">
            <a:extLst>
              <a:ext uri="{FF2B5EF4-FFF2-40B4-BE49-F238E27FC236}">
                <a16:creationId xmlns:a16="http://schemas.microsoft.com/office/drawing/2014/main" id="{AA6AAF03-C083-4BA3-A8A2-30DAD561D12F}"/>
              </a:ext>
            </a:extLst>
          </p:cNvPr>
          <p:cNvSpPr>
            <a:spLocks noGrp="1" noChangeArrowheads="1"/>
          </p:cNvSpPr>
          <p:nvPr>
            <p:ph sz="quarter" idx="1"/>
          </p:nvPr>
        </p:nvSpPr>
        <p:spPr>
          <a:xfrm>
            <a:off x="516731" y="1828800"/>
            <a:ext cx="11158537" cy="5029200"/>
          </a:xfrm>
        </p:spPr>
        <p:txBody>
          <a:bodyPr>
            <a:normAutofit/>
          </a:bodyPr>
          <a:lstStyle/>
          <a:p>
            <a:pPr eaLnBrk="1" hangingPunct="1">
              <a:lnSpc>
                <a:spcPct val="70000"/>
              </a:lnSpc>
              <a:buFont typeface="Wingdings" panose="05000000000000000000" pitchFamily="2" charset="2"/>
              <a:buChar char="q"/>
              <a:defRPr/>
            </a:pPr>
            <a:r>
              <a:rPr lang="en-US" sz="3000" b="1" dirty="0"/>
              <a:t>Purpose</a:t>
            </a:r>
          </a:p>
          <a:p>
            <a:pPr lvl="1" eaLnBrk="1" hangingPunct="1">
              <a:lnSpc>
                <a:spcPct val="70000"/>
              </a:lnSpc>
              <a:buFont typeface="Wingdings" pitchFamily="2" charset="2"/>
              <a:buChar char="q"/>
              <a:defRPr/>
            </a:pPr>
            <a:r>
              <a:rPr lang="en-US" sz="2800" dirty="0"/>
              <a:t>Communicate the type of  position you are interested in </a:t>
            </a:r>
          </a:p>
          <a:p>
            <a:pPr eaLnBrk="1" hangingPunct="1">
              <a:lnSpc>
                <a:spcPct val="70000"/>
              </a:lnSpc>
              <a:buFont typeface="Wingdings" panose="05000000000000000000" pitchFamily="2" charset="2"/>
              <a:buChar char="q"/>
              <a:defRPr/>
            </a:pPr>
            <a:endParaRPr lang="en-US" sz="2600" dirty="0">
              <a:effectLst>
                <a:outerShdw blurRad="38100" dist="38100" dir="2700000" algn="tl">
                  <a:srgbClr val="C0C0C0"/>
                </a:outerShdw>
              </a:effectLst>
            </a:endParaRPr>
          </a:p>
          <a:p>
            <a:pPr eaLnBrk="1" hangingPunct="1">
              <a:lnSpc>
                <a:spcPct val="70000"/>
              </a:lnSpc>
              <a:buFont typeface="Wingdings" panose="05000000000000000000" pitchFamily="2" charset="2"/>
              <a:buChar char="q"/>
              <a:defRPr/>
            </a:pPr>
            <a:r>
              <a:rPr lang="en-US" sz="3000" b="1" dirty="0"/>
              <a:t>Examples</a:t>
            </a:r>
            <a:r>
              <a:rPr lang="en-US" sz="2800" dirty="0">
                <a:effectLst>
                  <a:outerShdw blurRad="38100" dist="38100" dir="2700000" algn="tl">
                    <a:srgbClr val="C0C0C0"/>
                  </a:outerShdw>
                </a:effectLst>
              </a:rPr>
              <a:t> </a:t>
            </a:r>
            <a:endParaRPr lang="en-US" dirty="0"/>
          </a:p>
          <a:p>
            <a:pPr lvl="1" eaLnBrk="1" hangingPunct="1">
              <a:lnSpc>
                <a:spcPct val="70000"/>
              </a:lnSpc>
              <a:spcAft>
                <a:spcPct val="10000"/>
              </a:spcAft>
              <a:buFont typeface="Wingdings" pitchFamily="2" charset="2"/>
              <a:buChar char="q"/>
              <a:defRPr/>
            </a:pPr>
            <a:r>
              <a:rPr lang="en-US" sz="2800" dirty="0"/>
              <a:t>Management trainee position with a specialty retailer.</a:t>
            </a:r>
          </a:p>
          <a:p>
            <a:pPr lvl="1" eaLnBrk="1" hangingPunct="1">
              <a:lnSpc>
                <a:spcPct val="70000"/>
              </a:lnSpc>
              <a:buFont typeface="Wingdings" pitchFamily="2" charset="2"/>
              <a:buChar char="q"/>
              <a:defRPr/>
            </a:pPr>
            <a:r>
              <a:rPr lang="en-US" sz="2800" dirty="0"/>
              <a:t>Technical sales with an energy related industry in the Southwest. Long range goals of regional sales management. </a:t>
            </a:r>
          </a:p>
          <a:p>
            <a:pPr lvl="1" eaLnBrk="1" hangingPunct="1">
              <a:lnSpc>
                <a:spcPct val="70000"/>
              </a:lnSpc>
              <a:buFont typeface="Wingdings" pitchFamily="2" charset="2"/>
              <a:buChar char="q"/>
              <a:defRPr/>
            </a:pPr>
            <a:r>
              <a:rPr lang="en-US" sz="2800" dirty="0"/>
              <a:t>To obtain a position as field service  representative with XYZ Software Corporation.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2326</TotalTime>
  <Words>5289</Words>
  <Application>Microsoft Office PowerPoint</Application>
  <PresentationFormat>Widescreen</PresentationFormat>
  <Paragraphs>642</Paragraphs>
  <Slides>135</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135</vt:i4>
      </vt:variant>
    </vt:vector>
  </HeadingPairs>
  <TitlesOfParts>
    <vt:vector size="147" baseType="lpstr">
      <vt:lpstr>&amp;quot</vt:lpstr>
      <vt:lpstr>Arial</vt:lpstr>
      <vt:lpstr>Calibri</vt:lpstr>
      <vt:lpstr>Century Gothic</vt:lpstr>
      <vt:lpstr>Courier New</vt:lpstr>
      <vt:lpstr>Open Sans</vt:lpstr>
      <vt:lpstr>Roboto</vt:lpstr>
      <vt:lpstr>Roboto Slab</vt:lpstr>
      <vt:lpstr>Verdana</vt:lpstr>
      <vt:lpstr>Wingdings</vt:lpstr>
      <vt:lpstr>Wingdings 2</vt:lpstr>
      <vt:lpstr>Quotable</vt:lpstr>
      <vt:lpstr>PowerPoint Presentation</vt:lpstr>
      <vt:lpstr>PowerPoint Presentation</vt:lpstr>
      <vt:lpstr>Homeroom August 2018</vt:lpstr>
      <vt:lpstr>Homeroom Agenda – First Day</vt:lpstr>
      <vt:lpstr>10 Day Count!</vt:lpstr>
      <vt:lpstr>Schedule Information</vt:lpstr>
      <vt:lpstr>Schedule Information “I’m missing a class! There’s nothing there. For real!”</vt:lpstr>
      <vt:lpstr>Schedule Information “I need to change my class!”</vt:lpstr>
      <vt:lpstr>Schedule Information “I am supposed to take a class at Weaver Academy. What do I do?”</vt:lpstr>
      <vt:lpstr>GCS HANDBOOK</vt:lpstr>
      <vt:lpstr>Photo Consent Form</vt:lpstr>
      <vt:lpstr>Military Consent Form</vt:lpstr>
      <vt:lpstr>Pupil Data Form</vt:lpstr>
      <vt:lpstr>Free and Reduced Lunch Form</vt:lpstr>
      <vt:lpstr>Announcements</vt:lpstr>
      <vt:lpstr>Announcements – English Honors/AP Summer Work </vt:lpstr>
      <vt:lpstr>Ragsdale HANDBOOK</vt:lpstr>
      <vt:lpstr>Dress Code Policy</vt:lpstr>
      <vt:lpstr>Absence/Attendance Policy</vt:lpstr>
      <vt:lpstr>Tardy Policy</vt:lpstr>
      <vt:lpstr>Before/After School Supervision</vt:lpstr>
      <vt:lpstr>Need Academic Help?</vt:lpstr>
      <vt:lpstr>Skipping/Out of Area Procedure</vt:lpstr>
      <vt:lpstr>Cell Phone Policy</vt:lpstr>
      <vt:lpstr>PowerPoint Presentation</vt:lpstr>
      <vt:lpstr>Tiger Pride</vt:lpstr>
      <vt:lpstr>Cafeteria/Lunch Expectations</vt:lpstr>
      <vt:lpstr>Promotion/Grading Scale</vt:lpstr>
      <vt:lpstr>Media Center Information</vt:lpstr>
      <vt:lpstr>Driver’s Ed/License Information</vt:lpstr>
      <vt:lpstr>Parking Lot Policy</vt:lpstr>
      <vt:lpstr>PowerPoint Presentation</vt:lpstr>
      <vt:lpstr>Please if you have your forms from yesterday turn them in to your homeroom teacher today. </vt:lpstr>
      <vt:lpstr>Important testing </vt:lpstr>
      <vt:lpstr>PowerPoint Presentation</vt:lpstr>
      <vt:lpstr>PSAT: Who, Where, When</vt:lpstr>
      <vt:lpstr>What to Bring to the PSAT</vt:lpstr>
      <vt:lpstr>SAT </vt:lpstr>
      <vt:lpstr>PowerPoint Presentation</vt:lpstr>
      <vt:lpstr>PowerPoint Presentation</vt:lpstr>
      <vt:lpstr>PowerPoint Presentation</vt:lpstr>
      <vt:lpstr>PowerPoint Presentation</vt:lpstr>
      <vt:lpstr>PowerPoint Presentation</vt:lpstr>
      <vt:lpstr>PowerPoint Presentation</vt:lpstr>
      <vt:lpstr>Thinking about College</vt:lpstr>
      <vt:lpstr>PowerPoint Presentation</vt:lpstr>
      <vt:lpstr>PowerPoint Presentation</vt:lpstr>
      <vt:lpstr>Lets see what you remember form yesterday…</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True/False - Expectations</vt:lpstr>
      <vt:lpstr>PowerPoint Presentation</vt:lpstr>
      <vt:lpstr>PowerPoint Presentation</vt:lpstr>
      <vt:lpstr>Please if you have your forms from Monday turn them in to your homeroom teacher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Involvement At Ragsdale</vt:lpstr>
      <vt:lpstr>Why Get Involved?</vt:lpstr>
      <vt:lpstr>Service Learning at Ragsdale</vt:lpstr>
      <vt:lpstr>Ragsdale Service Learning Club</vt:lpstr>
      <vt:lpstr>GCS Service Learning Diploma </vt:lpstr>
      <vt:lpstr>GCS SERVICE-LEARNING EXEMPLARY AWARD</vt:lpstr>
      <vt:lpstr>PowerPoint Presentation</vt:lpstr>
      <vt:lpstr>Ragsdale Key Club</vt:lpstr>
      <vt:lpstr>Ragsdale Student Congress</vt:lpstr>
      <vt:lpstr>Ragsdale Clubs  (Open to all students)</vt:lpstr>
      <vt:lpstr>Additionally Ragsdale has the following organizations that have membership requirements:</vt:lpstr>
      <vt:lpstr>NHS Requirements </vt:lpstr>
      <vt:lpstr>Ragsdale Athletics</vt:lpstr>
      <vt:lpstr>WHY…?</vt:lpstr>
      <vt:lpstr>PowerPoint Presentation</vt:lpstr>
      <vt:lpstr>PowerPoint Presentation</vt:lpstr>
      <vt:lpstr>PowerPoint Presentation</vt:lpstr>
      <vt:lpstr>PowerPoint Presentation</vt:lpstr>
      <vt:lpstr> Basic Resume Writing tools</vt:lpstr>
      <vt:lpstr>Pop Quiz! </vt:lpstr>
      <vt:lpstr>Why do you need a resume? </vt:lpstr>
      <vt:lpstr>Resume- hidden messages </vt:lpstr>
      <vt:lpstr>The Header </vt:lpstr>
      <vt:lpstr>Objective Statement </vt:lpstr>
      <vt:lpstr>Education </vt:lpstr>
      <vt:lpstr>Experience</vt:lpstr>
      <vt:lpstr>Listing Responsibilities </vt:lpstr>
      <vt:lpstr>PowerPoint Presentation</vt:lpstr>
      <vt:lpstr>Professional Affiliations &amp; Activities </vt:lpstr>
      <vt:lpstr>PowerPoint Presentation</vt:lpstr>
      <vt:lpstr>Making Your Resume Pop Tips from Grads </vt:lpstr>
      <vt:lpstr>Resume Dos </vt:lpstr>
      <vt:lpstr>Resume Don’ts </vt:lpstr>
      <vt:lpstr>Need Additional Help?  </vt:lpstr>
      <vt:lpstr>PowerPoint Presentation</vt:lpstr>
      <vt:lpstr>#1 - Mascot </vt:lpstr>
      <vt:lpstr>#2 – Leaving School without Permission</vt:lpstr>
      <vt:lpstr>#3 – Start of Second Semester</vt:lpstr>
      <vt:lpstr>#4 – Dining Venues</vt:lpstr>
      <vt:lpstr>#5 –EARLY CHECKOUT</vt:lpstr>
      <vt:lpstr>#6 – Early Checkout Part 2</vt:lpstr>
      <vt:lpstr>#7 – Early in the Morning</vt:lpstr>
      <vt:lpstr>#8 – Afternoon</vt:lpstr>
      <vt:lpstr>#9 – Founding </vt:lpstr>
      <vt:lpstr>#10 –Assembly Behavior </vt:lpstr>
      <vt:lpstr>#11 – Lockers </vt:lpstr>
      <vt:lpstr>#12 – Make Up Time </vt:lpstr>
      <vt:lpstr>#13 – NC School Board Policy</vt:lpstr>
      <vt:lpstr>#14 –Exam Exemption </vt:lpstr>
      <vt:lpstr>#15 – Peer Tutoring</vt:lpstr>
      <vt:lpstr>#16 – Cell Phone </vt:lpstr>
      <vt:lpstr>#17 – Cell Phone Usage </vt:lpstr>
      <vt:lpstr>#18 – Noncompliance</vt:lpstr>
      <vt:lpstr>#19 – Ragsdale Webpage</vt:lpstr>
      <vt:lpstr>#20 – Fire/Tornado/Lockdown Drills </vt:lpstr>
      <vt:lpstr>#21 – Hallways </vt:lpstr>
      <vt:lpstr>#22 – Final Countdown </vt:lpstr>
      <vt:lpstr>#23 – Shirts</vt:lpstr>
      <vt:lpstr>#24 – GCS Handbook </vt:lpstr>
      <vt:lpstr>#25 – Dress Code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Pfeiffer, Jennifer L</dc:creator>
  <cp:lastModifiedBy>Dunlap, Courtney F</cp:lastModifiedBy>
  <cp:revision>13</cp:revision>
  <dcterms:created xsi:type="dcterms:W3CDTF">2018-08-23T18:19:14Z</dcterms:created>
  <dcterms:modified xsi:type="dcterms:W3CDTF">2018-09-07T15:51:05Z</dcterms:modified>
</cp:coreProperties>
</file>