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71" r:id="rId3"/>
    <p:sldId id="263" r:id="rId4"/>
    <p:sldId id="278" r:id="rId5"/>
    <p:sldId id="279" r:id="rId6"/>
    <p:sldId id="280" r:id="rId7"/>
    <p:sldId id="282" r:id="rId8"/>
    <p:sldId id="270" r:id="rId9"/>
    <p:sldId id="259" r:id="rId10"/>
    <p:sldId id="265" r:id="rId11"/>
    <p:sldId id="266" r:id="rId12"/>
    <p:sldId id="260" r:id="rId13"/>
    <p:sldId id="267" r:id="rId14"/>
    <p:sldId id="268" r:id="rId15"/>
    <p:sldId id="269" r:id="rId16"/>
    <p:sldId id="264" r:id="rId17"/>
    <p:sldId id="272" r:id="rId18"/>
    <p:sldId id="273" r:id="rId19"/>
    <p:sldId id="274" r:id="rId20"/>
    <p:sldId id="275" r:id="rId21"/>
    <p:sldId id="276" r:id="rId22"/>
    <p:sldId id="281" r:id="rId2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759" y="1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9C2D9-237C-4DF0-BBD6-7F13864EA8C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926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59" y="6658926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80FA9-7EDA-4ECC-AB41-1F88927E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0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759" y="1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5B0F-9A2A-45A9-A786-609DCF09F74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430" y="3373696"/>
            <a:ext cx="7437544" cy="27604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926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759" y="6658926"/>
            <a:ext cx="4027520" cy="3514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171E4-0BBB-45C2-A756-8A47D1A51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74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C75A-055F-4759-BE7F-31DAF127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sit?   You choose a seat,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4AAA-E8AE-4E69-9C7E-66CA8413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9600" dirty="0"/>
              <a:t>Each Table Group must have </a:t>
            </a:r>
            <a:r>
              <a:rPr lang="en-US" sz="4300" dirty="0"/>
              <a:t>at least  </a:t>
            </a:r>
            <a:r>
              <a:rPr lang="en-US" sz="10400" b="1" i="1" dirty="0">
                <a:solidFill>
                  <a:srgbClr val="00B050"/>
                </a:solidFill>
              </a:rPr>
              <a:t>5 students</a:t>
            </a:r>
          </a:p>
        </p:txBody>
      </p:sp>
    </p:spTree>
    <p:extLst>
      <p:ext uri="{BB962C8B-B14F-4D97-AF65-F5344CB8AC3E}">
        <p14:creationId xmlns:p14="http://schemas.microsoft.com/office/powerpoint/2010/main" val="300735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8FAA63-D9A2-4378-B478-4371F4D0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July 14, 1789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F7A2C7-C2E7-4338-9910-50D26E67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4000" dirty="0"/>
              <a:t>Bastille Day</a:t>
            </a:r>
          </a:p>
        </p:txBody>
      </p:sp>
      <p:pic>
        <p:nvPicPr>
          <p:cNvPr id="9" name="Picture Placeholder 8" descr="A painting of an old stone building&#10;&#10;Description automatically generated">
            <a:extLst>
              <a:ext uri="{FF2B5EF4-FFF2-40B4-BE49-F238E27FC236}">
                <a16:creationId xmlns:a16="http://schemas.microsoft.com/office/drawing/2014/main" id="{9F3B7068-9A1D-46B0-9B72-0DEB212338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277" r="8217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00088-51DC-4BC7-9D06-875C9CB5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Tennis Court Oath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40475-4540-4DB2-8735-12BF807C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800" dirty="0"/>
              <a:t>Middle Class Leaders vowing to form a united Third Estate with the lower class </a:t>
            </a:r>
          </a:p>
          <a:p>
            <a:pPr>
              <a:buFont typeface="Wingdings 3" charset="2"/>
              <a:buChar char=""/>
            </a:pPr>
            <a:r>
              <a:rPr lang="en-US" sz="2800" dirty="0"/>
              <a:t>Ending the Old Regime </a:t>
            </a:r>
            <a:r>
              <a:rPr lang="en-US" dirty="0"/>
              <a:t>(</a:t>
            </a:r>
            <a:r>
              <a:rPr lang="en-US" i="1" dirty="0" err="1"/>
              <a:t>Ancien</a:t>
            </a:r>
            <a:r>
              <a:rPr lang="en-US" i="1" dirty="0"/>
              <a:t>  Regime</a:t>
            </a:r>
            <a:r>
              <a:rPr lang="en-US" dirty="0"/>
              <a:t>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B55F94A-2D23-4D16-AB81-9D85A2FE63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000" r="20953" b="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5342A6-18AF-4A90-839F-A288C410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232" y="-127004"/>
            <a:ext cx="8911687" cy="31478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643" y="410935"/>
            <a:ext cx="5229397" cy="6317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B. </a:t>
            </a:r>
            <a:r>
              <a:rPr lang="en-US" sz="2800" b="1" dirty="0"/>
              <a:t>Haitian Revolution </a:t>
            </a:r>
            <a:r>
              <a:rPr lang="en-US" sz="2800" dirty="0"/>
              <a:t>(1803)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1. Haiti was a rich French Caribbean sugar colony</a:t>
            </a:r>
          </a:p>
          <a:p>
            <a:endParaRPr lang="en-US" sz="2800" dirty="0"/>
          </a:p>
          <a:p>
            <a:r>
              <a:rPr lang="en-US" sz="2800" dirty="0"/>
              <a:t>2. Revolt was led by slaves inspired by the French Revolution</a:t>
            </a:r>
          </a:p>
          <a:p>
            <a:r>
              <a:rPr lang="en-US" sz="2800" dirty="0"/>
              <a:t>3. History’s only successful lower-class led revolution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4. </a:t>
            </a:r>
            <a:r>
              <a:rPr lang="en-US" sz="2800" b="1" dirty="0"/>
              <a:t>Toussaint L’Ouverture </a:t>
            </a:r>
            <a:r>
              <a:rPr lang="en-US" sz="1300" b="1" dirty="0"/>
              <a:t>leader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9EE2EE-5A6E-4CB3-BFCD-01AEE2919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1043" y="473529"/>
            <a:ext cx="5421086" cy="618036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Globally, liberal movements led the Reform Movements (Tanzimat, Self-Strengthening), which typically led to a Conservative Backlash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newspaper, text, indoor&#10;&#10;Description automatically generated">
            <a:extLst>
              <a:ext uri="{FF2B5EF4-FFF2-40B4-BE49-F238E27FC236}">
                <a16:creationId xmlns:a16="http://schemas.microsoft.com/office/drawing/2014/main" id="{89C0AF81-B48D-483C-93E3-562B15D7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43" y="2796726"/>
            <a:ext cx="5570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F25D70-4146-49B1-93F3-A5C5B1D1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1439A78-3AEC-4A90-B415-CC86A77F1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904" y="529389"/>
            <a:ext cx="6436302" cy="6092792"/>
          </a:xfr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2FE7323-C2F2-42F5-999C-74AEDE3C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85" y="0"/>
            <a:ext cx="2730016" cy="29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6140-5E6F-450A-A28C-A480608C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60" y="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C. Mexican Revolution (19</a:t>
            </a:r>
            <a:r>
              <a:rPr lang="en-US" sz="2700" baseline="30000" dirty="0"/>
              <a:t>th</a:t>
            </a:r>
            <a:r>
              <a:rPr lang="en-US" sz="2700" dirty="0"/>
              <a:t> century)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0B59-617C-41F7-8736-D75E21840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162" y="-1"/>
            <a:ext cx="5470398" cy="70649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Napoleon’s invasion of Spain (1810) incited Latin America to revolt.</a:t>
            </a:r>
          </a:p>
          <a:p>
            <a:pPr>
              <a:lnSpc>
                <a:spcPct val="9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Three Leaders/Stages </a:t>
            </a:r>
            <a:r>
              <a:rPr lang="en-US" sz="1200" b="1" u="sng" dirty="0">
                <a:solidFill>
                  <a:srgbClr val="7030A0"/>
                </a:solidFill>
              </a:rPr>
              <a:t>Mexico case study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b="1" dirty="0">
                <a:solidFill>
                  <a:srgbClr val="000000"/>
                </a:solidFill>
              </a:rPr>
              <a:t>Miquel </a:t>
            </a:r>
            <a:r>
              <a:rPr lang="en-US" sz="2000" b="1" dirty="0" err="1">
                <a:solidFill>
                  <a:srgbClr val="000000"/>
                </a:solidFill>
              </a:rPr>
              <a:t>Hildago</a:t>
            </a:r>
            <a:r>
              <a:rPr lang="en-US" sz="2000" dirty="0">
                <a:solidFill>
                  <a:srgbClr val="000000"/>
                </a:solidFill>
              </a:rPr>
              <a:t>, a priest, led Amerindians against the Establishment (Spanish, Creoles) Failed after 1 year (1810-11)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b="1" dirty="0">
                <a:solidFill>
                  <a:srgbClr val="000000"/>
                </a:solidFill>
              </a:rPr>
              <a:t>Jose Morelos</a:t>
            </a:r>
            <a:r>
              <a:rPr lang="en-US" sz="2000" dirty="0">
                <a:solidFill>
                  <a:srgbClr val="000000"/>
                </a:solidFill>
              </a:rPr>
              <a:t>, anther priest, picks up from there with the same goals, and the same result. Morelos is executed (1815)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3. Finally a Creole military officers leads the rebellion, winning independence in 1821; </a:t>
            </a:r>
            <a:r>
              <a:rPr lang="en-US" sz="2000" b="1" dirty="0">
                <a:solidFill>
                  <a:srgbClr val="000000"/>
                </a:solidFill>
              </a:rPr>
              <a:t>Augustin de Iturbide </a:t>
            </a:r>
            <a:r>
              <a:rPr lang="en-US" sz="2000" dirty="0">
                <a:solidFill>
                  <a:srgbClr val="000000"/>
                </a:solidFill>
              </a:rPr>
              <a:t>declared himself emperor, offending liberals, was overthrown and executed.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This mess created an atmosphere of instability and military coups that have characterized Mexico’s politics ever since (p. 353)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0CF3186-E08F-4710-826E-9D3B5C75B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15" y="1280890"/>
            <a:ext cx="5133118" cy="52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269C7-718C-4134-8A46-F4995BE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4" y="645106"/>
            <a:ext cx="3981869" cy="12598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“Cry of Delores” 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1810 Hidalgo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31F82A9-FED6-45D1-BAF3-D670EA143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9" r="5437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931F82A9-FED6-45D1-BAF3-D670EA143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157" y="2994025"/>
            <a:ext cx="5528356" cy="2057400"/>
          </a:xfrm>
        </p:spPr>
      </p:pic>
    </p:spTree>
    <p:extLst>
      <p:ext uri="{BB962C8B-B14F-4D97-AF65-F5344CB8AC3E}">
        <p14:creationId xmlns:p14="http://schemas.microsoft.com/office/powerpoint/2010/main" val="266849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817C-4039-4A0C-A046-7399AE93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297" y="852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ELEMENTS NECESSARY FOR A SUCCESSFUL REVOLUTION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r>
              <a:rPr lang="en-US" sz="1800" dirty="0"/>
              <a:t>Revolutions are major turning points in history, and usually radically change the political, social, and economic aspects of a nation. Regardless of where they occur, some common factors are present: a great divide between the social classes, a crisis that negatively impacts the masses (famine, drought), increasing unhappiness or loss of faith in the government or ruling power, and the desire for equality, ideals, and philosophies, which provide a common rallying ground for the unhappy class.</a:t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E66CE97-800C-4FF0-BE8D-E841F15BD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888769"/>
              </p:ext>
            </p:extLst>
          </p:nvPr>
        </p:nvGraphicFramePr>
        <p:xfrm>
          <a:off x="1469571" y="4168964"/>
          <a:ext cx="8911686" cy="229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562">
                  <a:extLst>
                    <a:ext uri="{9D8B030D-6E8A-4147-A177-3AD203B41FA5}">
                      <a16:colId xmlns:a16="http://schemas.microsoft.com/office/drawing/2014/main" val="1212514525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364572489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110336581"/>
                    </a:ext>
                  </a:extLst>
                </a:gridCol>
              </a:tblGrid>
              <a:tr h="419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Conservatives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Liberals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Radicals 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793465"/>
                  </a:ext>
                </a:extLst>
              </a:tr>
              <a:tr h="1876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Usually wealthy property owners and nobility. They argued for protecting the traditional monarchies in Europe and wanted to maintain the status quo.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Mostly middle-class business leaders and merchants. They wanted to give more power to elected parliaments, but only the educated and landowners would vote</a:t>
                      </a:r>
                      <a:r>
                        <a:rPr lang="en-US" sz="900" dirty="0">
                          <a:effectLst/>
                        </a:rPr>
                        <a:t>.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Favored drastic change to extend democracy to all people. They believed that governments should protect all people, not just the wealthy and upper-class.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290606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DA80304-227A-40DD-BB6D-1F8ABDD2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64" y="2744197"/>
            <a:ext cx="8623323" cy="13696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rgbClr val="1D2129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1. At least two opposing sides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You have to have an enemy, after all! Generally, they come from the below groups of people: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DFBCB0-1B36-4723-8839-084A17B2B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86021"/>
              </p:ext>
            </p:extLst>
          </p:nvPr>
        </p:nvGraphicFramePr>
        <p:xfrm>
          <a:off x="1780673" y="2877954"/>
          <a:ext cx="8845618" cy="206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011">
                  <a:extLst>
                    <a:ext uri="{9D8B030D-6E8A-4147-A177-3AD203B41FA5}">
                      <a16:colId xmlns:a16="http://schemas.microsoft.com/office/drawing/2014/main" val="992468423"/>
                    </a:ext>
                  </a:extLst>
                </a:gridCol>
                <a:gridCol w="2211798">
                  <a:extLst>
                    <a:ext uri="{9D8B030D-6E8A-4147-A177-3AD203B41FA5}">
                      <a16:colId xmlns:a16="http://schemas.microsoft.com/office/drawing/2014/main" val="1776213135"/>
                    </a:ext>
                  </a:extLst>
                </a:gridCol>
                <a:gridCol w="2211011">
                  <a:extLst>
                    <a:ext uri="{9D8B030D-6E8A-4147-A177-3AD203B41FA5}">
                      <a16:colId xmlns:a16="http://schemas.microsoft.com/office/drawing/2014/main" val="2707248648"/>
                    </a:ext>
                  </a:extLst>
                </a:gridCol>
                <a:gridCol w="2211798">
                  <a:extLst>
                    <a:ext uri="{9D8B030D-6E8A-4147-A177-3AD203B41FA5}">
                      <a16:colId xmlns:a16="http://schemas.microsoft.com/office/drawing/2014/main" val="2204549674"/>
                    </a:ext>
                  </a:extLst>
                </a:gridCol>
              </a:tblGrid>
              <a:tr h="475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Social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Political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Economic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Time of development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425380"/>
                  </a:ext>
                </a:extLst>
              </a:tr>
              <a:tr h="1525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Unequal rights, minority persecution, religious persecution, 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Abuses of power, foreign controls, overstepping of governmental power, 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Extreme debt, heavy taxes, poverty, 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This does not happen overnight. Usually, it is after years of abuse.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80856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0A1A69F-CD4D-4015-869F-4D550B43B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6510" y="431470"/>
            <a:ext cx="1115697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2. Conditions or ailments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One group feels wronged or that their rights are infringed in some way. This is normally the minority group. Those problems can include: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4CAA-17EE-4712-A4E7-C7DF3E3D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D70848-36C3-4CF7-9970-F6F490297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51218"/>
              </p:ext>
            </p:extLst>
          </p:nvPr>
        </p:nvGraphicFramePr>
        <p:xfrm>
          <a:off x="2400300" y="4318907"/>
          <a:ext cx="8620126" cy="1639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557">
                  <a:extLst>
                    <a:ext uri="{9D8B030D-6E8A-4147-A177-3AD203B41FA5}">
                      <a16:colId xmlns:a16="http://schemas.microsoft.com/office/drawing/2014/main" val="2147250187"/>
                    </a:ext>
                  </a:extLst>
                </a:gridCol>
                <a:gridCol w="2664960">
                  <a:extLst>
                    <a:ext uri="{9D8B030D-6E8A-4147-A177-3AD203B41FA5}">
                      <a16:colId xmlns:a16="http://schemas.microsoft.com/office/drawing/2014/main" val="2162628424"/>
                    </a:ext>
                  </a:extLst>
                </a:gridCol>
                <a:gridCol w="2872609">
                  <a:extLst>
                    <a:ext uri="{9D8B030D-6E8A-4147-A177-3AD203B41FA5}">
                      <a16:colId xmlns:a16="http://schemas.microsoft.com/office/drawing/2014/main" val="1189179250"/>
                    </a:ext>
                  </a:extLst>
                </a:gridCol>
              </a:tblGrid>
              <a:tr h="653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Literature 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Slogans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Goals  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683525"/>
                  </a:ext>
                </a:extLst>
              </a:tr>
              <a:tr h="986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Declarations, manifestos, etc.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“No taxation without representation”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Clearly defined changes to the social norm 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82018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F2818E7-3FC2-4492-9D22-41759260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29" y="1823512"/>
            <a:ext cx="9299122" cy="14311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3. P</a:t>
            </a:r>
            <a:r>
              <a:rPr kumimoji="0" lang="en-US" altLang="en-US" sz="1600" b="1" i="0" u="none" strike="noStrike" cap="none" normalizeH="0" baseline="0" dirty="0" bmk="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hilosophical or political goals</a:t>
            </a:r>
            <a:br>
              <a:rPr kumimoji="0" lang="en-US" altLang="en-US" sz="1600" b="0" i="0" u="none" strike="noStrike" cap="none" normalizeH="0" baseline="0" dirty="0" bmk="_Hlk2596006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bmk="_Hlk2596006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All good revolutions are thought out</a:t>
            </a:r>
            <a:r>
              <a:rPr kumimoji="0" lang="en-US" altLang="en-US" sz="1600" b="0" i="0" u="none" strike="noStrike" cap="none" normalizeH="0" dirty="0" bmk="_Hlk2596006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bmk="_Hlk2596006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and have clear goals in mind. While those goals aren’t always achieved, as we will see, they generally include: </a:t>
            </a:r>
            <a:br>
              <a:rPr kumimoji="0" lang="en-US" altLang="en-US" sz="900" b="0" i="0" u="none" strike="noStrike" cap="none" normalizeH="0" baseline="0" dirty="0" bmk="_Hlk2596006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kumimoji="0" lang="en-US" altLang="en-US" sz="900" b="0" i="0" u="none" strike="noStrike" cap="none" normalizeH="0" baseline="0" dirty="0" bmk="_Hlk2596006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4B42-3092-4B67-AFB9-8471C94A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18DF40-FFB0-4CA8-989B-5905AF0F1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859209"/>
              </p:ext>
            </p:extLst>
          </p:nvPr>
        </p:nvGraphicFramePr>
        <p:xfrm>
          <a:off x="3543300" y="3788229"/>
          <a:ext cx="5525804" cy="213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902">
                  <a:extLst>
                    <a:ext uri="{9D8B030D-6E8A-4147-A177-3AD203B41FA5}">
                      <a16:colId xmlns:a16="http://schemas.microsoft.com/office/drawing/2014/main" val="2177613829"/>
                    </a:ext>
                  </a:extLst>
                </a:gridCol>
                <a:gridCol w="2762902">
                  <a:extLst>
                    <a:ext uri="{9D8B030D-6E8A-4147-A177-3AD203B41FA5}">
                      <a16:colId xmlns:a16="http://schemas.microsoft.com/office/drawing/2014/main" val="128837950"/>
                    </a:ext>
                  </a:extLst>
                </a:gridCol>
              </a:tblGrid>
              <a:tr h="85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Key Individuals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Organized Groups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20091"/>
                  </a:ext>
                </a:extLst>
              </a:tr>
              <a:tr h="1283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 leaders, organizers, or players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Coalitions, unions, factions, 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72714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02951A6-C504-4BEF-A47E-30562168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329" y="1517203"/>
            <a:ext cx="943070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4. Accomplished leadership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You need people to initiate and lead every revolution. They include: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8F11-EC17-4CCD-8CC4-82098426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</a:t>
            </a:r>
            <a:r>
              <a:rPr lang="en-US" sz="1200" dirty="0"/>
              <a:t>Hump Day  </a:t>
            </a:r>
            <a:r>
              <a:rPr lang="en-US" dirty="0"/>
              <a:t>Wednesday March 6    </a:t>
            </a:r>
            <a:r>
              <a:rPr lang="en-US" sz="1050" dirty="0"/>
              <a:t>Ash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6617-2142-4EB6-9662-7314CBA2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764" y="2133599"/>
            <a:ext cx="7838848" cy="44631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Let’s start with Bad Jokes!</a:t>
            </a:r>
          </a:p>
          <a:p>
            <a:r>
              <a:rPr lang="en-US" b="1" dirty="0">
                <a:solidFill>
                  <a:srgbClr val="00B0F0"/>
                </a:solidFill>
              </a:rPr>
              <a:t>Teacher: “Can you describe for me Napoleon's origin?”</a:t>
            </a:r>
          </a:p>
          <a:p>
            <a:r>
              <a:rPr lang="en-US" b="1" dirty="0">
                <a:solidFill>
                  <a:srgbClr val="00B0F0"/>
                </a:solidFill>
              </a:rPr>
              <a:t>Student: “’Course I can!!” 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What ARE we doing today?</a:t>
            </a:r>
          </a:p>
          <a:p>
            <a:pPr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Revolutions warm-up</a:t>
            </a:r>
          </a:p>
          <a:p>
            <a:pPr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Notes on Enlightenment Revolutions</a:t>
            </a:r>
          </a:p>
          <a:p>
            <a:pPr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Group Work on 5 Revolutions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How is the reading going??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French &amp; Indian War; Declaration of Independence; George Washington; federalists system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sz="2800" b="1" i="1" dirty="0">
                <a:solidFill>
                  <a:srgbClr val="00B050"/>
                </a:solidFill>
              </a:rPr>
              <a:t>can anyone connect these Bold Terms?</a:t>
            </a:r>
          </a:p>
          <a:p>
            <a:endParaRPr lang="en-US" dirty="0"/>
          </a:p>
        </p:txBody>
      </p:sp>
      <p:pic>
        <p:nvPicPr>
          <p:cNvPr id="5" name="Picture 4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504145D4-7D21-4A24-AA42-1673B72C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8" y="1264555"/>
            <a:ext cx="24955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498A5-5429-4EF7-81EA-434726B7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E36B8B-BFB5-4C52-B3FA-00075C4EE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492994"/>
              </p:ext>
            </p:extLst>
          </p:nvPr>
        </p:nvGraphicFramePr>
        <p:xfrm>
          <a:off x="2592925" y="3314700"/>
          <a:ext cx="6775134" cy="2580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483">
                  <a:extLst>
                    <a:ext uri="{9D8B030D-6E8A-4147-A177-3AD203B41FA5}">
                      <a16:colId xmlns:a16="http://schemas.microsoft.com/office/drawing/2014/main" val="393399237"/>
                    </a:ext>
                  </a:extLst>
                </a:gridCol>
                <a:gridCol w="1694084">
                  <a:extLst>
                    <a:ext uri="{9D8B030D-6E8A-4147-A177-3AD203B41FA5}">
                      <a16:colId xmlns:a16="http://schemas.microsoft.com/office/drawing/2014/main" val="228986808"/>
                    </a:ext>
                  </a:extLst>
                </a:gridCol>
                <a:gridCol w="1693483">
                  <a:extLst>
                    <a:ext uri="{9D8B030D-6E8A-4147-A177-3AD203B41FA5}">
                      <a16:colId xmlns:a16="http://schemas.microsoft.com/office/drawing/2014/main" val="2393605406"/>
                    </a:ext>
                  </a:extLst>
                </a:gridCol>
                <a:gridCol w="1694084">
                  <a:extLst>
                    <a:ext uri="{9D8B030D-6E8A-4147-A177-3AD203B41FA5}">
                      <a16:colId xmlns:a16="http://schemas.microsoft.com/office/drawing/2014/main" val="2161768810"/>
                    </a:ext>
                  </a:extLst>
                </a:gridCol>
              </a:tblGrid>
              <a:tr h="846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Symbolic Action 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Significant Crisis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Spread of Ideologies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Spread of Weapons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233503"/>
                  </a:ext>
                </a:extLst>
              </a:tr>
              <a:tr h="1734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“big event” that makes everyone mad 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Violence, terror, punishment, and/or abuses or power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Call for freedoms, equal rights, 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Because you’re going to need to fight somehow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6495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6C62E51-FB5E-4E00-8818-C54C19E8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472" y="773921"/>
            <a:ext cx="6964136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5.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Critical events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Important steps or stages of the revolution! They can include: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4EE8-ECFB-47E6-B2C7-F0C6B3C3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000361" cy="2184404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You</a:t>
            </a:r>
            <a:r>
              <a:rPr lang="en-US" dirty="0"/>
              <a:t> will now work together to find the information needed to identify and explain Each of the 5 Revolution’s </a:t>
            </a:r>
            <a:r>
              <a:rPr lang="en-US" i="1" dirty="0">
                <a:solidFill>
                  <a:schemeClr val="tx1"/>
                </a:solidFill>
              </a:rPr>
              <a:t>Elements Necessary for a Successful Revolution!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EE6B-6AEB-4753-917C-33E26981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979963"/>
            <a:ext cx="8915400" cy="3396343"/>
          </a:xfrm>
        </p:spPr>
        <p:txBody>
          <a:bodyPr/>
          <a:lstStyle/>
          <a:p>
            <a:r>
              <a:rPr lang="en-US" dirty="0"/>
              <a:t>Steps:</a:t>
            </a:r>
          </a:p>
          <a:p>
            <a:r>
              <a:rPr lang="en-US" b="1" dirty="0"/>
              <a:t>PART One</a:t>
            </a:r>
          </a:p>
          <a:p>
            <a:pPr>
              <a:buAutoNum type="arabicPeriod"/>
            </a:pPr>
            <a:r>
              <a:rPr lang="en-US" b="1" dirty="0"/>
              <a:t>Thumb through the packet, noting the 5 Revolutions, and common elements</a:t>
            </a:r>
          </a:p>
          <a:p>
            <a:pPr>
              <a:buAutoNum type="arabicPeriod"/>
            </a:pPr>
            <a:r>
              <a:rPr lang="en-US" b="1" dirty="0"/>
              <a:t>Divide up the revolutions among your group members</a:t>
            </a:r>
          </a:p>
          <a:p>
            <a:pPr>
              <a:buAutoNum type="arabicPeriod"/>
            </a:pPr>
            <a:r>
              <a:rPr lang="en-US" b="1" dirty="0"/>
              <a:t>Use your ‘look it up skills’; Wood text, </a:t>
            </a:r>
            <a:r>
              <a:rPr lang="en-US" b="1" i="1" dirty="0"/>
              <a:t>Googl</a:t>
            </a:r>
            <a:r>
              <a:rPr lang="en-US" b="1" dirty="0"/>
              <a:t>e, class texts on shelf, </a:t>
            </a:r>
            <a:r>
              <a:rPr lang="en-US" b="1" i="1" dirty="0" err="1"/>
              <a:t>Freemanpedia</a:t>
            </a:r>
            <a:r>
              <a:rPr lang="en-US" b="1" dirty="0"/>
              <a:t>, your AP World teacher, </a:t>
            </a:r>
            <a:r>
              <a:rPr lang="en-US" sz="1050" dirty="0"/>
              <a:t>others?? </a:t>
            </a:r>
            <a:r>
              <a:rPr lang="en-US" sz="2000" b="1" dirty="0"/>
              <a:t>t</a:t>
            </a:r>
            <a:r>
              <a:rPr lang="en-US" b="1" dirty="0"/>
              <a:t>o fill out all 16 boxes</a:t>
            </a:r>
          </a:p>
          <a:p>
            <a:pPr marL="0" indent="0">
              <a:buNone/>
            </a:pPr>
            <a:r>
              <a:rPr lang="en-US" b="1" dirty="0"/>
              <a:t>SO when you finish your boxes, turn to your teammates and see how you can help. </a:t>
            </a:r>
          </a:p>
          <a:p>
            <a:pPr marL="0" indent="0">
              <a:buNone/>
            </a:pPr>
            <a:r>
              <a:rPr lang="en-US" dirty="0"/>
              <a:t>PART TWO </a:t>
            </a:r>
            <a:r>
              <a:rPr lang="en-US" dirty="0">
                <a:sym typeface="Wingdings" panose="05000000000000000000" pitchFamily="2" charset="2"/>
              </a:rPr>
              <a:t> break out and re-form. Listen for those instructions soon.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09DE-B7A2-454B-9698-5B0D034A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Discuss with your new table partners your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7687-F15D-4908-B525-E74EB55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151031" cy="3777622"/>
          </a:xfrm>
        </p:spPr>
        <p:txBody>
          <a:bodyPr/>
          <a:lstStyle/>
          <a:p>
            <a:r>
              <a:rPr lang="en-US" dirty="0"/>
              <a:t>We will go in order and have 5 minutes for each. Listen for the bell.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is graded based on getting all 5 revolutions' boxes correctly filled.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Part 3 – Return to your original, HOME table to help each other turn in a perfect packet for BONUS points!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9C0E-E735-4E4A-A9C5-48B68B1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8747"/>
          </a:xfrm>
        </p:spPr>
        <p:txBody>
          <a:bodyPr/>
          <a:lstStyle/>
          <a:p>
            <a:pPr algn="ctr"/>
            <a:r>
              <a:rPr lang="en-US" dirty="0"/>
              <a:t>“So You Say You </a:t>
            </a:r>
            <a:r>
              <a:rPr lang="en-US" dirty="0" err="1"/>
              <a:t>Wanna</a:t>
            </a:r>
            <a:r>
              <a:rPr lang="en-US" dirty="0"/>
              <a:t> Revolution?” </a:t>
            </a:r>
            <a:br>
              <a:rPr lang="en-US" dirty="0"/>
            </a:br>
            <a:r>
              <a:rPr lang="en-US" sz="1400" dirty="0"/>
              <a:t>Cold Group opener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B89C9-C27C-4D1D-AC95-BDA73B13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table will work together to </a:t>
            </a:r>
          </a:p>
          <a:p>
            <a:r>
              <a:rPr lang="en-US" dirty="0"/>
              <a:t>Choose a </a:t>
            </a:r>
            <a:r>
              <a:rPr lang="en-US" dirty="0">
                <a:solidFill>
                  <a:srgbClr val="FF0000"/>
                </a:solidFill>
              </a:rPr>
              <a:t>Reader, </a:t>
            </a:r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Writer</a:t>
            </a:r>
            <a:r>
              <a:rPr lang="en-US" dirty="0"/>
              <a:t>, and 3 </a:t>
            </a:r>
            <a:r>
              <a:rPr lang="en-US" dirty="0">
                <a:solidFill>
                  <a:srgbClr val="00B050"/>
                </a:solidFill>
              </a:rPr>
              <a:t>Speakers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aloud the Intro (Revolutions are major turning points…)</a:t>
            </a:r>
          </a:p>
          <a:p>
            <a:endParaRPr lang="en-US" dirty="0"/>
          </a:p>
          <a:p>
            <a:r>
              <a:rPr lang="en-US" dirty="0"/>
              <a:t>2. Review each of the three elements listed.</a:t>
            </a:r>
          </a:p>
          <a:p>
            <a:endParaRPr lang="en-US" dirty="0"/>
          </a:p>
          <a:p>
            <a:r>
              <a:rPr lang="en-US" dirty="0"/>
              <a:t>3. Follow the directions in ITALICS, </a:t>
            </a:r>
            <a:r>
              <a:rPr lang="en-US" dirty="0">
                <a:solidFill>
                  <a:srgbClr val="00B0F0"/>
                </a:solidFill>
              </a:rPr>
              <a:t>writing </a:t>
            </a:r>
            <a:r>
              <a:rPr lang="en-US" dirty="0"/>
              <a:t>out your group’s response. </a:t>
            </a:r>
          </a:p>
          <a:p>
            <a:endParaRPr lang="en-US" dirty="0"/>
          </a:p>
          <a:p>
            <a:r>
              <a:rPr lang="en-US" dirty="0"/>
              <a:t>4. Prepare to </a:t>
            </a:r>
            <a:r>
              <a:rPr lang="en-US" dirty="0">
                <a:solidFill>
                  <a:srgbClr val="00B050"/>
                </a:solidFill>
              </a:rPr>
              <a:t>share your responses </a:t>
            </a:r>
            <a:r>
              <a:rPr lang="en-US" dirty="0"/>
              <a:t>to the class.</a:t>
            </a:r>
          </a:p>
        </p:txBody>
      </p:sp>
    </p:spTree>
    <p:extLst>
      <p:ext uri="{BB962C8B-B14F-4D97-AF65-F5344CB8AC3E}">
        <p14:creationId xmlns:p14="http://schemas.microsoft.com/office/powerpoint/2010/main" val="11379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F5EF-C12B-49A2-B67B-CB51BCC4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471" y="375556"/>
            <a:ext cx="1764618" cy="672193"/>
          </a:xfrm>
        </p:spPr>
        <p:txBody>
          <a:bodyPr>
            <a:normAutofit/>
          </a:bodyPr>
          <a:lstStyle/>
          <a:p>
            <a:r>
              <a:rPr lang="en-US" sz="1100" dirty="0"/>
              <a:t>Elements necessary for a successful revolution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1EEA93-1BBE-4401-88D8-91C740432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47641"/>
              </p:ext>
            </p:extLst>
          </p:nvPr>
        </p:nvGraphicFramePr>
        <p:xfrm>
          <a:off x="5048250" y="4985856"/>
          <a:ext cx="7143750" cy="187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250">
                  <a:extLst>
                    <a:ext uri="{9D8B030D-6E8A-4147-A177-3AD203B41FA5}">
                      <a16:colId xmlns:a16="http://schemas.microsoft.com/office/drawing/2014/main" val="4036962719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713094476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3412534541"/>
                    </a:ext>
                  </a:extLst>
                </a:gridCol>
              </a:tblGrid>
              <a:tr h="291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Conservatives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Liberals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Radicals 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778728"/>
                  </a:ext>
                </a:extLst>
              </a:tr>
              <a:tr h="1580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Usually wealthy property owners and nobility. They argued for protecting the traditional monarchies in Europe and wanted to maintain the status quo.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Mostly middle-class business leaders and merchants. They wanted to give more power to elected parliaments, but only the educated and landowners would vote.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Favored drastic change to extend democracy to all people. They believed that governments should protect all people, not just the wealthy and upper-class.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8107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DCCB6B7-0EC0-47B6-AABE-30AAF138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1" y="1593732"/>
            <a:ext cx="5878286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1. At least two opposing sides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You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gotta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have an enemy after all! Generally, they come from the below groups of people: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ONE of these groups. Which other group do you think (reason) would be your enemy in a situation where Revolution has broken out?  So, LISTEN for which you are, circle that group, then circle your likely enemy. Write a brief explanation for your choice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3F8553-3813-4832-A168-C06AB2F33B0C}"/>
              </a:ext>
            </a:extLst>
          </p:cNvPr>
          <p:cNvCxnSpPr>
            <a:cxnSpLocks/>
          </p:cNvCxnSpPr>
          <p:nvPr/>
        </p:nvCxnSpPr>
        <p:spPr>
          <a:xfrm>
            <a:off x="6096000" y="2432957"/>
            <a:ext cx="1167493" cy="240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7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168C-D27F-4BCF-9BA6-A0EBD62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5D1A38-3E9E-4547-8D52-3EBE497B9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277563"/>
              </p:ext>
            </p:extLst>
          </p:nvPr>
        </p:nvGraphicFramePr>
        <p:xfrm>
          <a:off x="7404386" y="3713068"/>
          <a:ext cx="4787614" cy="314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91">
                  <a:extLst>
                    <a:ext uri="{9D8B030D-6E8A-4147-A177-3AD203B41FA5}">
                      <a16:colId xmlns:a16="http://schemas.microsoft.com/office/drawing/2014/main" val="1857844174"/>
                    </a:ext>
                  </a:extLst>
                </a:gridCol>
                <a:gridCol w="1197116">
                  <a:extLst>
                    <a:ext uri="{9D8B030D-6E8A-4147-A177-3AD203B41FA5}">
                      <a16:colId xmlns:a16="http://schemas.microsoft.com/office/drawing/2014/main" val="1466877281"/>
                    </a:ext>
                  </a:extLst>
                </a:gridCol>
                <a:gridCol w="1196691">
                  <a:extLst>
                    <a:ext uri="{9D8B030D-6E8A-4147-A177-3AD203B41FA5}">
                      <a16:colId xmlns:a16="http://schemas.microsoft.com/office/drawing/2014/main" val="2767547382"/>
                    </a:ext>
                  </a:extLst>
                </a:gridCol>
                <a:gridCol w="1197116">
                  <a:extLst>
                    <a:ext uri="{9D8B030D-6E8A-4147-A177-3AD203B41FA5}">
                      <a16:colId xmlns:a16="http://schemas.microsoft.com/office/drawing/2014/main" val="423276294"/>
                    </a:ext>
                  </a:extLst>
                </a:gridCol>
              </a:tblGrid>
              <a:tr h="952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Social 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Political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Economic 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Time of development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898821"/>
                  </a:ext>
                </a:extLst>
              </a:tr>
              <a:tr h="2192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Unequal rights, minority persecution, religious persecution, etc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Abuses of power, foreign controls, overstepping of governmental power, etc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Extreme debt, heavy taxes, poverty, etc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This does not happen overnight. Usually, it is after years of abuse.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3423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076450-D825-4814-9E4A-7EDC206C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1582168"/>
            <a:ext cx="7558541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2. Conditions or ailments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One group feels wronged or that their rights are infringed in some way. This is normally the minority group. Those problems can include: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600" dirty="0">
              <a:solidFill>
                <a:srgbClr val="1D2129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3 of the boxes above to create a brief scenario of the conditions that led to the current Revolution that broke out and explain why this group (YOU) feels wronged…</a:t>
            </a:r>
            <a:endParaRPr kumimoji="0" lang="en-US" altLang="en-US" sz="1600" b="1" u="sng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9225F6-80A0-4B4C-A73B-49FF8E72996F}"/>
              </a:ext>
            </a:extLst>
          </p:cNvPr>
          <p:cNvCxnSpPr/>
          <p:nvPr/>
        </p:nvCxnSpPr>
        <p:spPr>
          <a:xfrm>
            <a:off x="6849836" y="2286000"/>
            <a:ext cx="1175657" cy="14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06EC-3C73-4E43-B08A-EEF39DAF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D3EA0C-2851-4039-8C62-708CA8007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113372"/>
              </p:ext>
            </p:extLst>
          </p:nvPr>
        </p:nvGraphicFramePr>
        <p:xfrm>
          <a:off x="424542" y="3588355"/>
          <a:ext cx="11533189" cy="2959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4269">
                  <a:extLst>
                    <a:ext uri="{9D8B030D-6E8A-4147-A177-3AD203B41FA5}">
                      <a16:colId xmlns:a16="http://schemas.microsoft.com/office/drawing/2014/main" val="3858565463"/>
                    </a:ext>
                  </a:extLst>
                </a:gridCol>
                <a:gridCol w="3565549">
                  <a:extLst>
                    <a:ext uri="{9D8B030D-6E8A-4147-A177-3AD203B41FA5}">
                      <a16:colId xmlns:a16="http://schemas.microsoft.com/office/drawing/2014/main" val="458897508"/>
                    </a:ext>
                  </a:extLst>
                </a:gridCol>
                <a:gridCol w="3843371">
                  <a:extLst>
                    <a:ext uri="{9D8B030D-6E8A-4147-A177-3AD203B41FA5}">
                      <a16:colId xmlns:a16="http://schemas.microsoft.com/office/drawing/2014/main" val="887660501"/>
                    </a:ext>
                  </a:extLst>
                </a:gridCol>
              </a:tblGrid>
              <a:tr h="896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Literature 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Slogans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Goals  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19067"/>
                  </a:ext>
                </a:extLst>
              </a:tr>
              <a:tr h="2062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Declarations, manifestos, etc.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“No taxation without representation”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Clearly defined changes to the social norm 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2743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3A5C28E-14C0-4C17-8197-69A29C1C8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2" y="1587806"/>
            <a:ext cx="8311243" cy="20005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Philosophical or political goals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All good revolutions are thought out and have clear goals in mind. While those goals aren’t always achieved, as we will see, they generally include: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what you have written so far, come up with the name of your Declaration or Manifesto, create a catchy slogan, and sketch out some clearly defined (as best as you </a:t>
            </a:r>
            <a:r>
              <a:rPr kumimoji="0" lang="en-US" altLang="en-US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in the time given!) changes you want to see to the social norm.</a:t>
            </a:r>
            <a:endParaRPr kumimoji="0" lang="en-US" altLang="en-US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2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0BDA-F842-4FF0-9BD5-33FB0A12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Welcome back class.   								The Revolution will be televised.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Agenda: finish notes on Enlightenment Revolutions</a:t>
            </a:r>
            <a:br>
              <a:rPr lang="en-US" sz="1600" dirty="0"/>
            </a:br>
            <a:r>
              <a:rPr lang="en-US" sz="1600" dirty="0"/>
              <a:t>Work in small groups for the detailed elements of 5 Revolutions</a:t>
            </a:r>
          </a:p>
        </p:txBody>
      </p:sp>
      <p:pic>
        <p:nvPicPr>
          <p:cNvPr id="5" name="Content Placeholder 4" descr="A close up of some grass&#10;&#10;Description automatically generated">
            <a:extLst>
              <a:ext uri="{FF2B5EF4-FFF2-40B4-BE49-F238E27FC236}">
                <a16:creationId xmlns:a16="http://schemas.microsoft.com/office/drawing/2014/main" id="{1AB994E0-82D8-4489-959B-143762873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50" y="1809549"/>
            <a:ext cx="11835750" cy="5048451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00C0B30-158A-4925-B3A8-C524FC1B54DE}"/>
              </a:ext>
            </a:extLst>
          </p:cNvPr>
          <p:cNvSpPr/>
          <p:nvPr/>
        </p:nvSpPr>
        <p:spPr>
          <a:xfrm>
            <a:off x="723785" y="2100885"/>
            <a:ext cx="3431835" cy="7974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Can you link these events?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F1D949D-8B67-4374-8AD6-026EB63B4618}"/>
              </a:ext>
            </a:extLst>
          </p:cNvPr>
          <p:cNvSpPr/>
          <p:nvPr/>
        </p:nvSpPr>
        <p:spPr>
          <a:xfrm>
            <a:off x="481263" y="3094206"/>
            <a:ext cx="1918281" cy="225334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B0F0"/>
                </a:solidFill>
              </a:rPr>
              <a:t> </a:t>
            </a:r>
            <a:r>
              <a:rPr lang="en-US" sz="1200" b="1" dirty="0">
                <a:solidFill>
                  <a:srgbClr val="00B0F0"/>
                </a:solidFill>
              </a:rPr>
              <a:t>--National Assembly -- Reign of Terror – Napoleon Bonaparte – Napoleonic Code – Congress of Vienna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6DE2995D-CF4B-4926-9D55-3AE663063E33}"/>
              </a:ext>
            </a:extLst>
          </p:cNvPr>
          <p:cNvSpPr/>
          <p:nvPr/>
        </p:nvSpPr>
        <p:spPr>
          <a:xfrm>
            <a:off x="6096000" y="1905000"/>
            <a:ext cx="6297386" cy="380999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“It’s getting cloudy!”</a:t>
            </a:r>
          </a:p>
        </p:txBody>
      </p:sp>
    </p:spTree>
    <p:extLst>
      <p:ext uri="{BB962C8B-B14F-4D97-AF65-F5344CB8AC3E}">
        <p14:creationId xmlns:p14="http://schemas.microsoft.com/office/powerpoint/2010/main" val="14700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A369-47BC-4989-88CE-B84E1D68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97E54A2C-10BE-4ED3-A18B-698321A18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422" y="308008"/>
            <a:ext cx="10222030" cy="6448927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AE8C0FF-C2D7-4090-824E-FF08F3548ABC}"/>
              </a:ext>
            </a:extLst>
          </p:cNvPr>
          <p:cNvSpPr/>
          <p:nvPr/>
        </p:nvSpPr>
        <p:spPr>
          <a:xfrm>
            <a:off x="8245929" y="1420586"/>
            <a:ext cx="2824842" cy="1681843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LET’S ALL GET OUT OUR NOTEBOOKS!!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239F62A-3B7D-4E9B-9EAC-023C628345AC}"/>
              </a:ext>
            </a:extLst>
          </p:cNvPr>
          <p:cNvSpPr/>
          <p:nvPr/>
        </p:nvSpPr>
        <p:spPr>
          <a:xfrm>
            <a:off x="3133427" y="1380180"/>
            <a:ext cx="2286000" cy="168184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YIPPEE! I LOVE TAKING NOTES</a:t>
            </a:r>
          </a:p>
        </p:txBody>
      </p:sp>
    </p:spTree>
    <p:extLst>
      <p:ext uri="{BB962C8B-B14F-4D97-AF65-F5344CB8AC3E}">
        <p14:creationId xmlns:p14="http://schemas.microsoft.com/office/powerpoint/2010/main" val="389856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19613"/>
            <a:ext cx="8911687" cy="999739"/>
          </a:xfrm>
        </p:spPr>
        <p:txBody>
          <a:bodyPr>
            <a:normAutofit/>
          </a:bodyPr>
          <a:lstStyle/>
          <a:p>
            <a:r>
              <a:rPr lang="en-US"/>
              <a:t>I. Revolutions in France, Haiti, Mexico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97" y="1119352"/>
            <a:ext cx="10168758" cy="5738648"/>
          </a:xfrm>
        </p:spPr>
        <p:txBody>
          <a:bodyPr>
            <a:normAutofit/>
          </a:bodyPr>
          <a:lstStyle/>
          <a:p>
            <a:r>
              <a:rPr lang="en-US" sz="3200" dirty="0"/>
              <a:t>All 3 were inspired by </a:t>
            </a:r>
            <a:r>
              <a:rPr lang="en-US" sz="3200" b="1" dirty="0">
                <a:solidFill>
                  <a:srgbClr val="92D050"/>
                </a:solidFill>
              </a:rPr>
              <a:t>the Enlightenment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2400" dirty="0"/>
              <a:t>A. From 1789-1795 the </a:t>
            </a:r>
            <a:r>
              <a:rPr lang="en-US" sz="2400" b="1" dirty="0"/>
              <a:t>French Revolution </a:t>
            </a:r>
            <a:r>
              <a:rPr lang="en-US" sz="2400" dirty="0"/>
              <a:t>was a true revolution, led by elements of the middle class (bourgeoisie)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1. Louis XVI was beheaded using a guillotine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2. revolutionaries issued a </a:t>
            </a:r>
            <a:r>
              <a:rPr lang="en-US" sz="2400" i="1" dirty="0"/>
              <a:t>Declaration of the Rights of Man and Citizen</a:t>
            </a:r>
            <a:r>
              <a:rPr lang="en-US" sz="2400" dirty="0"/>
              <a:t>, proclaiming many of the same ideas as the American Declaration did 13 years earlier.</a:t>
            </a:r>
          </a:p>
          <a:p>
            <a:endParaRPr lang="en-US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F6B9FB9-187D-4CB7-A4F7-E7104519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726" y="3253338"/>
            <a:ext cx="1489002" cy="12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1165</Words>
  <Application>Microsoft Office PowerPoint</Application>
  <PresentationFormat>Widescreen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Abadi</vt:lpstr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Wisp</vt:lpstr>
      <vt:lpstr>Where do I sit?   You choose a seat, but…</vt:lpstr>
      <vt:lpstr>Happy Hump Day  Wednesday March 6    Ash Wednesday</vt:lpstr>
      <vt:lpstr>“So You Say You Wanna Revolution?”  Cold Group opener</vt:lpstr>
      <vt:lpstr>Elements necessary for a successful revolution</vt:lpstr>
      <vt:lpstr>PowerPoint Presentation</vt:lpstr>
      <vt:lpstr>PowerPoint Presentation</vt:lpstr>
      <vt:lpstr>Welcome back class.           The Revolution will be televised.   Agenda: finish notes on Enlightenment Revolutions Work in small groups for the detailed elements of 5 Revolutions</vt:lpstr>
      <vt:lpstr>PowerPoint Presentation</vt:lpstr>
      <vt:lpstr>I. Revolutions in France, Haiti, Mexico </vt:lpstr>
      <vt:lpstr>July 14, 1789</vt:lpstr>
      <vt:lpstr>Tennis Court Oath</vt:lpstr>
      <vt:lpstr>PowerPoint Presentation</vt:lpstr>
      <vt:lpstr>PowerPoint Presentation</vt:lpstr>
      <vt:lpstr>C. Mexican Revolution (19th century)</vt:lpstr>
      <vt:lpstr>“Cry of Delores”   1810 Hidalgo</vt:lpstr>
      <vt:lpstr>ELEMENTS NECESSARY FOR A SUCCESSFUL REVOLUTION   Revolutions are major turning points in history, and usually radically change the political, social, and economic aspects of a nation. Regardless of where they occur, some common factors are present: a great divide between the social classes, a crisis that negatively impacts the masses (famine, drought), increasing unhappiness or loss of faith in the government or ruling power, and the desire for equality, ideals, and philosophies, which provide a common rallying ground for the unhappy class. </vt:lpstr>
      <vt:lpstr> 2. Conditions or ailments  One group feels wronged or that their rights are infringed in some way. This is normally the minority group. Those problems can include:  </vt:lpstr>
      <vt:lpstr>PowerPoint Presentation</vt:lpstr>
      <vt:lpstr>PowerPoint Presentation</vt:lpstr>
      <vt:lpstr>PowerPoint Presentation</vt:lpstr>
      <vt:lpstr>You will now work together to find the information needed to identify and explain Each of the 5 Revolution’s Elements Necessary for a Successful Revolution! </vt:lpstr>
      <vt:lpstr>PART 2: Discuss with your new table partners your Revolution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I sit?   You choose a seat, but…</dc:title>
  <dc:creator>Hill, Joseph F</dc:creator>
  <cp:lastModifiedBy>Hill, Joseph F</cp:lastModifiedBy>
  <cp:revision>10</cp:revision>
  <dcterms:created xsi:type="dcterms:W3CDTF">2019-03-05T22:32:58Z</dcterms:created>
  <dcterms:modified xsi:type="dcterms:W3CDTF">2019-03-06T21:32:03Z</dcterms:modified>
</cp:coreProperties>
</file>