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handoutMasterIdLst>
    <p:handoutMasterId r:id="rId87"/>
  </p:handoutMasterIdLst>
  <p:sldIdLst>
    <p:sldId id="258" r:id="rId2"/>
    <p:sldId id="415" r:id="rId3"/>
    <p:sldId id="388" r:id="rId4"/>
    <p:sldId id="389" r:id="rId5"/>
    <p:sldId id="260" r:id="rId6"/>
    <p:sldId id="384" r:id="rId7"/>
    <p:sldId id="421" r:id="rId8"/>
    <p:sldId id="422" r:id="rId9"/>
    <p:sldId id="423" r:id="rId10"/>
    <p:sldId id="424" r:id="rId11"/>
    <p:sldId id="377" r:id="rId12"/>
    <p:sldId id="390" r:id="rId13"/>
    <p:sldId id="263" r:id="rId14"/>
    <p:sldId id="413" r:id="rId15"/>
    <p:sldId id="412" r:id="rId16"/>
    <p:sldId id="337" r:id="rId17"/>
    <p:sldId id="414" r:id="rId18"/>
    <p:sldId id="425" r:id="rId19"/>
    <p:sldId id="426" r:id="rId20"/>
    <p:sldId id="383" r:id="rId21"/>
    <p:sldId id="307" r:id="rId22"/>
    <p:sldId id="308" r:id="rId23"/>
    <p:sldId id="309" r:id="rId24"/>
    <p:sldId id="310" r:id="rId25"/>
    <p:sldId id="283" r:id="rId26"/>
    <p:sldId id="268" r:id="rId27"/>
    <p:sldId id="269" r:id="rId28"/>
    <p:sldId id="270" r:id="rId29"/>
    <p:sldId id="275" r:id="rId30"/>
    <p:sldId id="378" r:id="rId31"/>
    <p:sldId id="281" r:id="rId32"/>
    <p:sldId id="417" r:id="rId33"/>
    <p:sldId id="393" r:id="rId34"/>
    <p:sldId id="416" r:id="rId35"/>
    <p:sldId id="396" r:id="rId36"/>
    <p:sldId id="297" r:id="rId37"/>
    <p:sldId id="392" r:id="rId38"/>
    <p:sldId id="418" r:id="rId39"/>
    <p:sldId id="419" r:id="rId40"/>
    <p:sldId id="279" r:id="rId41"/>
    <p:sldId id="289" r:id="rId42"/>
    <p:sldId id="288" r:id="rId43"/>
    <p:sldId id="292" r:id="rId44"/>
    <p:sldId id="312" r:id="rId45"/>
    <p:sldId id="290" r:id="rId46"/>
    <p:sldId id="295" r:id="rId47"/>
    <p:sldId id="298" r:id="rId48"/>
    <p:sldId id="300" r:id="rId49"/>
    <p:sldId id="311" r:id="rId50"/>
    <p:sldId id="357" r:id="rId51"/>
    <p:sldId id="313" r:id="rId52"/>
    <p:sldId id="319" r:id="rId53"/>
    <p:sldId id="420" r:id="rId54"/>
    <p:sldId id="380" r:id="rId55"/>
    <p:sldId id="407" r:id="rId56"/>
    <p:sldId id="427" r:id="rId57"/>
    <p:sldId id="293" r:id="rId58"/>
    <p:sldId id="294" r:id="rId59"/>
    <p:sldId id="428" r:id="rId60"/>
    <p:sldId id="364" r:id="rId61"/>
    <p:sldId id="397" r:id="rId62"/>
    <p:sldId id="322" r:id="rId63"/>
    <p:sldId id="326" r:id="rId64"/>
    <p:sldId id="327" r:id="rId65"/>
    <p:sldId id="328" r:id="rId66"/>
    <p:sldId id="330" r:id="rId67"/>
    <p:sldId id="331" r:id="rId68"/>
    <p:sldId id="336" r:id="rId69"/>
    <p:sldId id="333" r:id="rId70"/>
    <p:sldId id="346" r:id="rId71"/>
    <p:sldId id="381" r:id="rId72"/>
    <p:sldId id="323" r:id="rId73"/>
    <p:sldId id="334" r:id="rId74"/>
    <p:sldId id="350" r:id="rId75"/>
    <p:sldId id="402" r:id="rId76"/>
    <p:sldId id="352" r:id="rId77"/>
    <p:sldId id="353" r:id="rId78"/>
    <p:sldId id="359" r:id="rId79"/>
    <p:sldId id="382" r:id="rId80"/>
    <p:sldId id="362" r:id="rId81"/>
    <p:sldId id="385" r:id="rId82"/>
    <p:sldId id="386" r:id="rId83"/>
    <p:sldId id="387" r:id="rId84"/>
    <p:sldId id="373" r:id="rId85"/>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801C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769" autoAdjust="0"/>
    <p:restoredTop sz="94660"/>
  </p:normalViewPr>
  <p:slideViewPr>
    <p:cSldViewPr>
      <p:cViewPr varScale="1">
        <p:scale>
          <a:sx n="55" d="100"/>
          <a:sy n="55" d="100"/>
        </p:scale>
        <p:origin x="618"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51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eaLnBrk="1" hangingPunct="1">
              <a:defRPr sz="1200">
                <a:latin typeface="Arial" charset="0"/>
              </a:defRPr>
            </a:lvl1pPr>
          </a:lstStyle>
          <a:p>
            <a:pPr>
              <a:defRPr/>
            </a:pPr>
            <a:fld id="{E186A9B7-87C6-4BAC-9A45-D0B53F7EC0F2}" type="datetimeFigureOut">
              <a:rPr lang="en-US"/>
              <a:pPr>
                <a:defRPr/>
              </a:pPr>
              <a:t>12/13/2017</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eaLnBrk="1" hangingPunct="1">
              <a:defRPr sz="120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6D4F5824-9801-42CA-BE57-9FF1F612CB7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30723"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p:cNvSpPr>
            <a:spLocks noRo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26"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30727"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BCE5B556-19D1-43F8-A208-B59B4EB7953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A8A298C-B0D2-41BC-BD07-B87F39D7997C}" type="slidenum">
              <a:rPr lang="en-US" altLang="en-US" smtClean="0"/>
              <a:pPr>
                <a:spcBef>
                  <a:spcPct val="0"/>
                </a:spcBef>
              </a:pPr>
              <a:t>25</a:t>
            </a:fld>
            <a:endParaRPr lang="en-US" altLang="en-US" smtClean="0"/>
          </a:p>
        </p:txBody>
      </p:sp>
      <p:sp>
        <p:nvSpPr>
          <p:cNvPr id="29699" name="Rectangle 2"/>
          <p:cNvSpPr>
            <a:spLocks noRot="1" noChangeArrowheads="1" noTextEdit="1"/>
          </p:cNvSpPr>
          <p:nvPr>
            <p:ph type="sldImg"/>
          </p:nvPr>
        </p:nvSpPr>
        <p:spPr>
          <a:ln/>
        </p:spPr>
      </p:sp>
      <p:sp>
        <p:nvSpPr>
          <p:cNvPr id="29700"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9F9222B-F069-46E5-BF19-9DFDB4E6972C}" type="slidenum">
              <a:rPr lang="en-US" altLang="en-US" smtClean="0"/>
              <a:pPr>
                <a:spcBef>
                  <a:spcPct val="0"/>
                </a:spcBef>
              </a:pPr>
              <a:t>81</a:t>
            </a:fld>
            <a:endParaRPr lang="en-US" altLang="en-US" smtClean="0"/>
          </a:p>
        </p:txBody>
      </p:sp>
      <p:sp>
        <p:nvSpPr>
          <p:cNvPr id="86019" name="Rectangle 2"/>
          <p:cNvSpPr>
            <a:spLocks noRot="1" noChangeArrowheads="1" noTextEdit="1"/>
          </p:cNvSpPr>
          <p:nvPr>
            <p:ph type="sldImg"/>
          </p:nvPr>
        </p:nvSpPr>
        <p:spPr>
          <a:ln/>
        </p:spPr>
      </p:sp>
      <p:sp>
        <p:nvSpPr>
          <p:cNvPr id="86020"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190C205-DF8E-473E-AEAF-575DD8D195F4}" type="slidenum">
              <a:rPr lang="en-US" altLang="en-US" smtClean="0"/>
              <a:pPr>
                <a:spcBef>
                  <a:spcPct val="0"/>
                </a:spcBef>
              </a:pPr>
              <a:t>82</a:t>
            </a:fld>
            <a:endParaRPr lang="en-US" altLang="en-US" smtClean="0"/>
          </a:p>
        </p:txBody>
      </p:sp>
      <p:sp>
        <p:nvSpPr>
          <p:cNvPr id="88067" name="Rectangle 2"/>
          <p:cNvSpPr>
            <a:spLocks noRot="1" noChangeArrowheads="1" noTextEdit="1"/>
          </p:cNvSpPr>
          <p:nvPr>
            <p:ph type="sldImg"/>
          </p:nvPr>
        </p:nvSpPr>
        <p:spPr>
          <a:ln/>
        </p:spPr>
      </p:sp>
      <p:sp>
        <p:nvSpPr>
          <p:cNvPr id="88068"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DFF3BC3-83F1-4137-84B3-DC18FE1D1C54}" type="slidenum">
              <a:rPr lang="en-US" altLang="en-US" smtClean="0"/>
              <a:pPr>
                <a:spcBef>
                  <a:spcPct val="0"/>
                </a:spcBef>
              </a:pPr>
              <a:t>83</a:t>
            </a:fld>
            <a:endParaRPr lang="en-US" altLang="en-US" smtClean="0"/>
          </a:p>
        </p:txBody>
      </p:sp>
      <p:sp>
        <p:nvSpPr>
          <p:cNvPr id="90115" name="Rectangle 2"/>
          <p:cNvSpPr>
            <a:spLocks noRot="1" noChangeArrowheads="1" noTextEdit="1"/>
          </p:cNvSpPr>
          <p:nvPr>
            <p:ph type="sldImg"/>
          </p:nvPr>
        </p:nvSpPr>
        <p:spPr>
          <a:ln/>
        </p:spPr>
      </p:sp>
      <p:sp>
        <p:nvSpPr>
          <p:cNvPr id="90116" name="Rectangle 3"/>
          <p:cNvSpPr>
            <a:spLocks noGrp="1" noChangeArrowheads="1"/>
          </p:cNvSpPr>
          <p:nvPr>
            <p:ph type="body" idx="1"/>
          </p:nvPr>
        </p:nvSpPr>
        <p:spPr>
          <a:xfrm>
            <a:off x="914400" y="4416425"/>
            <a:ext cx="5029200" cy="4183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836A88-55FA-4E09-A740-EF030EA07842}" type="slidenum">
              <a:rPr lang="en-US" altLang="en-US"/>
              <a:pPr>
                <a:defRPr/>
              </a:pPr>
              <a:t>‹#›</a:t>
            </a:fld>
            <a:endParaRPr lang="en-US" altLang="en-US"/>
          </a:p>
        </p:txBody>
      </p:sp>
    </p:spTree>
    <p:extLst>
      <p:ext uri="{BB962C8B-B14F-4D97-AF65-F5344CB8AC3E}">
        <p14:creationId xmlns:p14="http://schemas.microsoft.com/office/powerpoint/2010/main" val="647635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0F430E-730D-4D5D-B239-6A797ABEA549}" type="slidenum">
              <a:rPr lang="en-US" altLang="en-US"/>
              <a:pPr>
                <a:defRPr/>
              </a:pPr>
              <a:t>‹#›</a:t>
            </a:fld>
            <a:endParaRPr lang="en-US" altLang="en-US"/>
          </a:p>
        </p:txBody>
      </p:sp>
    </p:spTree>
    <p:extLst>
      <p:ext uri="{BB962C8B-B14F-4D97-AF65-F5344CB8AC3E}">
        <p14:creationId xmlns:p14="http://schemas.microsoft.com/office/powerpoint/2010/main" val="1163043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A49291-3472-4189-9E18-4482E107E685}" type="slidenum">
              <a:rPr lang="en-US" altLang="en-US"/>
              <a:pPr>
                <a:defRPr/>
              </a:pPr>
              <a:t>‹#›</a:t>
            </a:fld>
            <a:endParaRPr lang="en-US" altLang="en-US"/>
          </a:p>
        </p:txBody>
      </p:sp>
    </p:spTree>
    <p:extLst>
      <p:ext uri="{BB962C8B-B14F-4D97-AF65-F5344CB8AC3E}">
        <p14:creationId xmlns:p14="http://schemas.microsoft.com/office/powerpoint/2010/main" val="616434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06F0DBD-5703-4B23-8E51-72747AF8308F}" type="slidenum">
              <a:rPr lang="en-US" altLang="en-US"/>
              <a:pPr>
                <a:defRPr/>
              </a:pPr>
              <a:t>‹#›</a:t>
            </a:fld>
            <a:endParaRPr lang="en-US" altLang="en-US"/>
          </a:p>
        </p:txBody>
      </p:sp>
    </p:spTree>
    <p:extLst>
      <p:ext uri="{BB962C8B-B14F-4D97-AF65-F5344CB8AC3E}">
        <p14:creationId xmlns:p14="http://schemas.microsoft.com/office/powerpoint/2010/main" val="1556823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E43F16-F406-45DE-871D-1EB84ED92F64}" type="slidenum">
              <a:rPr lang="en-US" altLang="en-US"/>
              <a:pPr>
                <a:defRPr/>
              </a:pPr>
              <a:t>‹#›</a:t>
            </a:fld>
            <a:endParaRPr lang="en-US" altLang="en-US"/>
          </a:p>
        </p:txBody>
      </p:sp>
    </p:spTree>
    <p:extLst>
      <p:ext uri="{BB962C8B-B14F-4D97-AF65-F5344CB8AC3E}">
        <p14:creationId xmlns:p14="http://schemas.microsoft.com/office/powerpoint/2010/main" val="2810329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9F432D-BDAC-4942-BA18-FA9A892E9B87}" type="slidenum">
              <a:rPr lang="en-US" altLang="en-US"/>
              <a:pPr>
                <a:defRPr/>
              </a:pPr>
              <a:t>‹#›</a:t>
            </a:fld>
            <a:endParaRPr lang="en-US" altLang="en-US"/>
          </a:p>
        </p:txBody>
      </p:sp>
    </p:spTree>
    <p:extLst>
      <p:ext uri="{BB962C8B-B14F-4D97-AF65-F5344CB8AC3E}">
        <p14:creationId xmlns:p14="http://schemas.microsoft.com/office/powerpoint/2010/main" val="481283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42DF81-80F5-4FAE-B88A-6D419B8B6C2D}" type="slidenum">
              <a:rPr lang="en-US" altLang="en-US"/>
              <a:pPr>
                <a:defRPr/>
              </a:pPr>
              <a:t>‹#›</a:t>
            </a:fld>
            <a:endParaRPr lang="en-US" altLang="en-US"/>
          </a:p>
        </p:txBody>
      </p:sp>
    </p:spTree>
    <p:extLst>
      <p:ext uri="{BB962C8B-B14F-4D97-AF65-F5344CB8AC3E}">
        <p14:creationId xmlns:p14="http://schemas.microsoft.com/office/powerpoint/2010/main" val="21324988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CDCE996-64DE-467A-812A-0E993CC8D93C}" type="slidenum">
              <a:rPr lang="en-US" altLang="en-US"/>
              <a:pPr>
                <a:defRPr/>
              </a:pPr>
              <a:t>‹#›</a:t>
            </a:fld>
            <a:endParaRPr lang="en-US" altLang="en-US"/>
          </a:p>
        </p:txBody>
      </p:sp>
    </p:spTree>
    <p:extLst>
      <p:ext uri="{BB962C8B-B14F-4D97-AF65-F5344CB8AC3E}">
        <p14:creationId xmlns:p14="http://schemas.microsoft.com/office/powerpoint/2010/main" val="720631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0CA414-DF4A-476C-ABE0-C710D37203CF}" type="slidenum">
              <a:rPr lang="en-US" altLang="en-US"/>
              <a:pPr>
                <a:defRPr/>
              </a:pPr>
              <a:t>‹#›</a:t>
            </a:fld>
            <a:endParaRPr lang="en-US" altLang="en-US"/>
          </a:p>
        </p:txBody>
      </p:sp>
    </p:spTree>
    <p:extLst>
      <p:ext uri="{BB962C8B-B14F-4D97-AF65-F5344CB8AC3E}">
        <p14:creationId xmlns:p14="http://schemas.microsoft.com/office/powerpoint/2010/main" val="3434443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835103-F8BC-40DF-ADEF-4DAFEDBC4267}" type="slidenum">
              <a:rPr lang="en-US" altLang="en-US"/>
              <a:pPr>
                <a:defRPr/>
              </a:pPr>
              <a:t>‹#›</a:t>
            </a:fld>
            <a:endParaRPr lang="en-US" altLang="en-US"/>
          </a:p>
        </p:txBody>
      </p:sp>
    </p:spTree>
    <p:extLst>
      <p:ext uri="{BB962C8B-B14F-4D97-AF65-F5344CB8AC3E}">
        <p14:creationId xmlns:p14="http://schemas.microsoft.com/office/powerpoint/2010/main" val="521557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6C905B-DEB0-4DC3-AC11-2DC41E9C52EC}" type="slidenum">
              <a:rPr lang="en-US" altLang="en-US"/>
              <a:pPr>
                <a:defRPr/>
              </a:pPr>
              <a:t>‹#›</a:t>
            </a:fld>
            <a:endParaRPr lang="en-US" altLang="en-US"/>
          </a:p>
        </p:txBody>
      </p:sp>
    </p:spTree>
    <p:extLst>
      <p:ext uri="{BB962C8B-B14F-4D97-AF65-F5344CB8AC3E}">
        <p14:creationId xmlns:p14="http://schemas.microsoft.com/office/powerpoint/2010/main" val="988383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19C548-42AC-4DF9-B376-5E5708EF2FD6}" type="slidenum">
              <a:rPr lang="en-US" altLang="en-US"/>
              <a:pPr>
                <a:defRPr/>
              </a:pPr>
              <a:t>‹#›</a:t>
            </a:fld>
            <a:endParaRPr lang="en-US" altLang="en-US"/>
          </a:p>
        </p:txBody>
      </p:sp>
    </p:spTree>
    <p:extLst>
      <p:ext uri="{BB962C8B-B14F-4D97-AF65-F5344CB8AC3E}">
        <p14:creationId xmlns:p14="http://schemas.microsoft.com/office/powerpoint/2010/main" val="3000253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9C3206A6-BD85-4974-AFD2-BD8DFFD78A6D}" type="slidenum">
              <a:rPr lang="en-US" altLang="en-US"/>
              <a:pPr>
                <a:defRPr/>
              </a:pPr>
              <a:t>‹#›</a:t>
            </a:fld>
            <a:endParaRPr lang="en-US" altLang="en-US"/>
          </a:p>
        </p:txBody>
      </p:sp>
      <p:pic>
        <p:nvPicPr>
          <p:cNvPr id="1031" name="Picture 7" descr="indust"/>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4648200"/>
            <a:ext cx="1295400" cy="2209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32" name="Picture 8" descr="Britain"/>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2362200"/>
            <a:ext cx="12954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33" name="Picture 9" descr="factoryscene"/>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1295400"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images.google.com/imgres?imgurl=http://www.aspkin.com/wp-content/uploads/2007/07/grazing-cow-1b.jpg&amp;imgrefurl=http://olfroth.blogspot.com/2007/12/cow-power.html&amp;h=331&amp;w=481&amp;sz=33&amp;hl=en&amp;start=2&amp;usg=__NzNLepdzmsaFNXZce93BfRLegCw=&amp;tbnid=f5tXihZMtXeKKM:&amp;tbnh=89&amp;tbnw=129&amp;prev=/images%3Fq%3DCow%26gbv%3D2%26hl%3Den" TargetMode="Externa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hyperlink" Target="http://images.google.com/imgres?imgurl=http://barfblog.foodsafety.ksu.edu/HappyCow.jpg&amp;imgrefurl=http://cownesstv.wordpress.com/2008/09/24/meaning-of-dreams-about-cow-dream-interpretation-dictionary-cow/&amp;h=550&amp;w=440&amp;sz=229&amp;hl=en&amp;start=1&amp;usg=__wZs-F-3-NtbCeCFddnUwg7ekrM4=&amp;tbnid=c5blb_wVTYomZM:&amp;tbnh=133&amp;tbnw=106&amp;prev=/images%3Fq%3DCow%26gbv%3D2%26hl%3Den"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images.google.com/imgres?imgurl=http://www.dkimages.com/discover/previews/886/25002614.JPG&amp;imgrefurl=http://www.dkimages.com/discover/Home/Technology/Agriculture-and-Food-Supply/Agriculture/Farm-Machinery/Seed-Drills/Seed-Drills-2.html&amp;h=219&amp;w=425&amp;sz=22&amp;hl=en&amp;start=3&amp;tbnid=iRmDbDXFjHGy0M:&amp;tbnh=65&amp;tbnw=126&amp;prev=/images%3Fq%3Dseed%2Bdrill%26gbv%3D2%26hl%3Den%26safe%3Doff" TargetMode="Externa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hyperlink" Target="http://images.google.com/imgres?imgurl=http://www.saskschools.ca/~gregory/settlers/sow.gif&amp;imgrefurl=http://www.saskschools.ca/~gregory/sow.html&amp;h=313&amp;w=656&amp;sz=10&amp;hl=en&amp;start=9&amp;tbnid=FO6KiGCrg3d8uM:&amp;tbnh=66&amp;tbnw=138&amp;prev=/images%3Fq%3Dseed%2Bdrill%26gbv%3D2%26hl%3Den%26safe%3Doff"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images.google.com/imgres?imgurl=http://www.cookstown.gov.uk/media/good%2520health%2520%26%2520safety.jpg&amp;imgrefurl=http://www.cookstown.gov.uk/business/environmentalhealth/healthandsafety/&amp;h=360&amp;w=358&amp;sz=49&amp;hl=en&amp;start=2&amp;usg=__VldnfmwBcNYRj50Qqcm--AwL7xQ=&amp;tbnid=txs5Gmiq8b8WFM:&amp;tbnh=121&amp;tbnw=120&amp;prev=/images%3Fq%3Dsafety%26gbv%3D2%26hl%3Den"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WordArt 2"/>
          <p:cNvSpPr>
            <a:spLocks noChangeArrowheads="1" noChangeShapeType="1" noTextEdit="1"/>
          </p:cNvSpPr>
          <p:nvPr/>
        </p:nvSpPr>
        <p:spPr bwMode="auto">
          <a:xfrm>
            <a:off x="2057400" y="457200"/>
            <a:ext cx="6781800" cy="5867400"/>
          </a:xfrm>
          <a:prstGeom prst="rect">
            <a:avLst/>
          </a:prstGeom>
        </p:spPr>
        <p:txBody>
          <a:bodyPr wrap="none" fromWordArt="1">
            <a:prstTxWarp prst="textPlain">
              <a:avLst>
                <a:gd name="adj" fmla="val 50000"/>
              </a:avLst>
            </a:prstTxWarp>
          </a:bodyPr>
          <a:lstStyle/>
          <a:p>
            <a:pPr algn="ctr"/>
            <a:r>
              <a:rPr lang="en-US" sz="3600" kern="10">
                <a:ln w="19050">
                  <a:solidFill>
                    <a:schemeClr val="tx1"/>
                  </a:solidFill>
                  <a:round/>
                  <a:headEnd/>
                  <a:tailEnd/>
                </a:ln>
                <a:solidFill>
                  <a:srgbClr val="003399"/>
                </a:solidFill>
                <a:effectLst>
                  <a:outerShdw dist="35921" dir="2700000" algn="ctr" rotWithShape="0">
                    <a:srgbClr val="990000"/>
                  </a:outerShdw>
                </a:effectLst>
                <a:latin typeface="Lombardic Narrow"/>
              </a:rPr>
              <a:t>The</a:t>
            </a:r>
          </a:p>
          <a:p>
            <a:pPr algn="ctr"/>
            <a:r>
              <a:rPr lang="en-US" sz="3600" kern="10">
                <a:ln w="19050">
                  <a:solidFill>
                    <a:schemeClr val="tx1"/>
                  </a:solidFill>
                  <a:round/>
                  <a:headEnd/>
                  <a:tailEnd/>
                </a:ln>
                <a:solidFill>
                  <a:srgbClr val="003399"/>
                </a:solidFill>
                <a:effectLst>
                  <a:outerShdw dist="35921" dir="2700000" algn="ctr" rotWithShape="0">
                    <a:srgbClr val="990000"/>
                  </a:outerShdw>
                </a:effectLst>
                <a:latin typeface="Lombardic Narrow"/>
              </a:rPr>
              <a:t>Agricultural/Industrial</a:t>
            </a:r>
          </a:p>
          <a:p>
            <a:pPr algn="ctr"/>
            <a:r>
              <a:rPr lang="en-US" sz="3600" kern="10">
                <a:ln w="19050">
                  <a:solidFill>
                    <a:schemeClr val="tx1"/>
                  </a:solidFill>
                  <a:round/>
                  <a:headEnd/>
                  <a:tailEnd/>
                </a:ln>
                <a:solidFill>
                  <a:srgbClr val="003399"/>
                </a:solidFill>
                <a:effectLst>
                  <a:outerShdw dist="35921" dir="2700000" algn="ctr" rotWithShape="0">
                    <a:srgbClr val="990000"/>
                  </a:outerShdw>
                </a:effectLst>
                <a:latin typeface="Lombardic Narrow"/>
              </a:rPr>
              <a:t>Revolution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slide(fromLeft)">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mtClean="0"/>
              <a:t>Unfortunate Result</a:t>
            </a:r>
          </a:p>
        </p:txBody>
      </p:sp>
      <p:pic>
        <p:nvPicPr>
          <p:cNvPr id="133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447800"/>
            <a:ext cx="5791200" cy="4395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6" name="TextBox 3"/>
          <p:cNvSpPr txBox="1">
            <a:spLocks noChangeArrowheads="1"/>
          </p:cNvSpPr>
          <p:nvPr/>
        </p:nvSpPr>
        <p:spPr bwMode="auto">
          <a:xfrm>
            <a:off x="1981200" y="5943600"/>
            <a:ext cx="5791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t>Slavery in the South was dying out, but the creation of the cotton gin led to slavery coming back to life.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defRPr/>
            </a:pPr>
            <a:r>
              <a:rPr lang="en-US" sz="4000" b="1" smtClean="0">
                <a:solidFill>
                  <a:srgbClr val="801C1A"/>
                </a:solidFill>
                <a:effectLst>
                  <a:outerShdw blurRad="38100" dist="38100" dir="2700000" algn="tl">
                    <a:srgbClr val="C0C0C0"/>
                  </a:outerShdw>
                </a:effectLst>
              </a:rPr>
              <a:t>The Industrial Revolution</a:t>
            </a:r>
          </a:p>
        </p:txBody>
      </p:sp>
      <p:sp>
        <p:nvSpPr>
          <p:cNvPr id="136195" name="Rectangle 3"/>
          <p:cNvSpPr>
            <a:spLocks noGrp="1" noChangeArrowheads="1"/>
          </p:cNvSpPr>
          <p:nvPr>
            <p:ph type="body" idx="1"/>
          </p:nvPr>
        </p:nvSpPr>
        <p:spPr>
          <a:xfrm>
            <a:off x="1905000" y="1524000"/>
            <a:ext cx="7239000" cy="1219200"/>
          </a:xfrm>
        </p:spPr>
        <p:txBody>
          <a:bodyPr/>
          <a:lstStyle/>
          <a:p>
            <a:pPr eaLnBrk="1" hangingPunct="1">
              <a:lnSpc>
                <a:spcPct val="90000"/>
              </a:lnSpc>
            </a:pPr>
            <a:r>
              <a:rPr lang="en-US" altLang="en-US" sz="2400" b="1" u="sng" smtClean="0"/>
              <a:t>Improved Livestock- </a:t>
            </a:r>
            <a:r>
              <a:rPr lang="en-US" altLang="en-US" sz="2400" b="1" smtClean="0"/>
              <a:t>By letting only the best animals breed, bigger and healthier animals were produced.</a:t>
            </a:r>
          </a:p>
        </p:txBody>
      </p:sp>
      <p:pic>
        <p:nvPicPr>
          <p:cNvPr id="8197" name="Picture 5" descr="http://tbn0.google.com/images?q=tbn:f5tXihZMtXeKKM:http://www.aspkin.com/wp-content/uploads/2007/07/grazing-cow-1b.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7350" y="2438400"/>
            <a:ext cx="3313113"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1" name="Picture 9" descr="http://tbn0.google.com/images?q=tbn:c5blb_wVTYomZM:http://barfblog.foodsafety.ksu.edu/HappyCow.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2659063"/>
            <a:ext cx="147002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1541463" y="4724400"/>
            <a:ext cx="7239000" cy="1219200"/>
          </a:xfrm>
          <a:prstGeom prst="rect">
            <a:avLst/>
          </a:prstGeom>
          <a:noFill/>
          <a:ln w="9525">
            <a:noFill/>
            <a:miter lim="800000"/>
            <a:headEnd/>
            <a:tailEnd/>
          </a:ln>
        </p:spPr>
        <p:txBody>
          <a:bodyPr/>
          <a:lstStyle/>
          <a:p>
            <a:pPr marL="342900" indent="-342900" eaLnBrk="1" hangingPunct="1">
              <a:lnSpc>
                <a:spcPct val="90000"/>
              </a:lnSpc>
              <a:spcBef>
                <a:spcPct val="20000"/>
              </a:spcBef>
              <a:buFontTx/>
              <a:buChar char="•"/>
              <a:defRPr/>
            </a:pPr>
            <a:r>
              <a:rPr lang="en-US" sz="2400" b="1" kern="0" dirty="0">
                <a:solidFill>
                  <a:srgbClr val="FF0000"/>
                </a:solidFill>
                <a:latin typeface="+mn-lt"/>
              </a:rPr>
              <a:t>Which cow would you want to </a:t>
            </a:r>
          </a:p>
          <a:p>
            <a:pPr marL="342900" indent="-342900" eaLnBrk="1" hangingPunct="1">
              <a:lnSpc>
                <a:spcPct val="90000"/>
              </a:lnSpc>
              <a:spcBef>
                <a:spcPct val="20000"/>
              </a:spcBef>
              <a:defRPr/>
            </a:pPr>
            <a:r>
              <a:rPr lang="en-US" sz="2400" b="1" kern="0" dirty="0">
                <a:solidFill>
                  <a:srgbClr val="FF0000"/>
                </a:solidFill>
                <a:latin typeface="+mn-lt"/>
              </a:rPr>
              <a:t>	Breed? The sick cows, or the healthy cows?</a:t>
            </a:r>
          </a:p>
        </p:txBody>
      </p:sp>
      <p:sp>
        <p:nvSpPr>
          <p:cNvPr id="9" name="Rectangle 3"/>
          <p:cNvSpPr txBox="1">
            <a:spLocks noChangeArrowheads="1"/>
          </p:cNvSpPr>
          <p:nvPr/>
        </p:nvSpPr>
        <p:spPr bwMode="auto">
          <a:xfrm>
            <a:off x="1600200" y="5638800"/>
            <a:ext cx="4724400" cy="1219200"/>
          </a:xfrm>
          <a:prstGeom prst="rect">
            <a:avLst/>
          </a:prstGeom>
          <a:noFill/>
          <a:ln w="9525">
            <a:noFill/>
            <a:miter lim="800000"/>
            <a:headEnd/>
            <a:tailEnd/>
          </a:ln>
        </p:spPr>
        <p:txBody>
          <a:bodyPr/>
          <a:lstStyle/>
          <a:p>
            <a:pPr marL="342900" indent="-342900" eaLnBrk="1" hangingPunct="1">
              <a:lnSpc>
                <a:spcPct val="90000"/>
              </a:lnSpc>
              <a:spcBef>
                <a:spcPct val="20000"/>
              </a:spcBef>
              <a:defRPr/>
            </a:pPr>
            <a:r>
              <a:rPr lang="en-US" sz="2400" b="1" kern="0" dirty="0">
                <a:solidFill>
                  <a:srgbClr val="FF0000"/>
                </a:solidFill>
                <a:latin typeface="+mn-lt"/>
              </a:rPr>
              <a:t>The results are healthier and </a:t>
            </a:r>
          </a:p>
          <a:p>
            <a:pPr marL="342900" indent="-342900" eaLnBrk="1" hangingPunct="1">
              <a:lnSpc>
                <a:spcPct val="90000"/>
              </a:lnSpc>
              <a:spcBef>
                <a:spcPct val="20000"/>
              </a:spcBef>
              <a:defRPr/>
            </a:pPr>
            <a:r>
              <a:rPr lang="en-US" sz="2400" b="1" kern="0" dirty="0">
                <a:solidFill>
                  <a:srgbClr val="FF0000"/>
                </a:solidFill>
                <a:latin typeface="+mn-lt"/>
              </a:rPr>
              <a:t>Happier Cows and people!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195"/>
                                        </p:tgtEl>
                                        <p:attrNameLst>
                                          <p:attrName>style.visibility</p:attrName>
                                        </p:attrNameLst>
                                      </p:cBhvr>
                                      <p:to>
                                        <p:strVal val="visible"/>
                                      </p:to>
                                    </p:set>
                                  </p:childTnLst>
                                </p:cTn>
                              </p:par>
                              <p:par>
                                <p:cTn id="7" presetID="5" presetClass="entr" presetSubtype="10" fill="hold" nodeType="withEffect">
                                  <p:stCondLst>
                                    <p:cond delay="0"/>
                                  </p:stCondLst>
                                  <p:childTnLst>
                                    <p:set>
                                      <p:cBhvr>
                                        <p:cTn id="8" dur="1" fill="hold">
                                          <p:stCondLst>
                                            <p:cond delay="0"/>
                                          </p:stCondLst>
                                        </p:cTn>
                                        <p:tgtEl>
                                          <p:spTgt spid="8197"/>
                                        </p:tgtEl>
                                        <p:attrNameLst>
                                          <p:attrName>style.visibility</p:attrName>
                                        </p:attrNameLst>
                                      </p:cBhvr>
                                      <p:to>
                                        <p:strVal val="visible"/>
                                      </p:to>
                                    </p:set>
                                    <p:animEffect transition="in" filter="checkerboard(across)">
                                      <p:cBhvr>
                                        <p:cTn id="9" dur="500"/>
                                        <p:tgtEl>
                                          <p:spTgt spid="8197"/>
                                        </p:tgtEl>
                                      </p:cBhvr>
                                    </p:animEffect>
                                  </p:childTnLst>
                                </p:cTn>
                              </p:par>
                              <p:par>
                                <p:cTn id="10" presetID="1" presetClass="entr" presetSubtype="0" fill="hold" grpId="0" nodeType="withEffect">
                                  <p:stCondLst>
                                    <p:cond delay="0"/>
                                  </p:stCondLst>
                                  <p:childTnLst>
                                    <p:set>
                                      <p:cBhvr>
                                        <p:cTn id="11" dur="1" fill="hold">
                                          <p:stCondLst>
                                            <p:cond delay="499"/>
                                          </p:stCondLst>
                                        </p:cTn>
                                        <p:tgtEl>
                                          <p:spTgt spid="8"/>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9"/>
                                        </p:tgtEl>
                                        <p:attrNameLst>
                                          <p:attrName>style.visibility</p:attrName>
                                        </p:attrNameLst>
                                      </p:cBhvr>
                                      <p:to>
                                        <p:strVal val="visible"/>
                                      </p:to>
                                    </p:set>
                                  </p:childTnLst>
                                </p:cTn>
                              </p:par>
                              <p:par>
                                <p:cTn id="16" presetID="15" presetClass="entr" presetSubtype="0" fill="hold" nodeType="withEffect">
                                  <p:stCondLst>
                                    <p:cond delay="0"/>
                                  </p:stCondLst>
                                  <p:childTnLst>
                                    <p:set>
                                      <p:cBhvr>
                                        <p:cTn id="17" dur="1" fill="hold">
                                          <p:stCondLst>
                                            <p:cond delay="0"/>
                                          </p:stCondLst>
                                        </p:cTn>
                                        <p:tgtEl>
                                          <p:spTgt spid="8201"/>
                                        </p:tgtEl>
                                        <p:attrNameLst>
                                          <p:attrName>style.visibility</p:attrName>
                                        </p:attrNameLst>
                                      </p:cBhvr>
                                      <p:to>
                                        <p:strVal val="visible"/>
                                      </p:to>
                                    </p:set>
                                    <p:anim calcmode="lin" valueType="num">
                                      <p:cBhvr>
                                        <p:cTn id="18" dur="1000" fill="hold"/>
                                        <p:tgtEl>
                                          <p:spTgt spid="8201"/>
                                        </p:tgtEl>
                                        <p:attrNameLst>
                                          <p:attrName>ppt_w</p:attrName>
                                        </p:attrNameLst>
                                      </p:cBhvr>
                                      <p:tavLst>
                                        <p:tav tm="0">
                                          <p:val>
                                            <p:fltVal val="0"/>
                                          </p:val>
                                        </p:tav>
                                        <p:tav tm="100000">
                                          <p:val>
                                            <p:strVal val="#ppt_w"/>
                                          </p:val>
                                        </p:tav>
                                      </p:tavLst>
                                    </p:anim>
                                    <p:anim calcmode="lin" valueType="num">
                                      <p:cBhvr>
                                        <p:cTn id="19" dur="1000" fill="hold"/>
                                        <p:tgtEl>
                                          <p:spTgt spid="8201"/>
                                        </p:tgtEl>
                                        <p:attrNameLst>
                                          <p:attrName>ppt_h</p:attrName>
                                        </p:attrNameLst>
                                      </p:cBhvr>
                                      <p:tavLst>
                                        <p:tav tm="0">
                                          <p:val>
                                            <p:fltVal val="0"/>
                                          </p:val>
                                        </p:tav>
                                        <p:tav tm="100000">
                                          <p:val>
                                            <p:strVal val="#ppt_h"/>
                                          </p:val>
                                        </p:tav>
                                      </p:tavLst>
                                    </p:anim>
                                    <p:anim calcmode="lin" valueType="num">
                                      <p:cBhvr>
                                        <p:cTn id="20" dur="1000" fill="hold"/>
                                        <p:tgtEl>
                                          <p:spTgt spid="8201"/>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820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5" grpId="0" autoUpdateAnimBg="0"/>
      <p:bldP spid="8" grpId="0" autoUpdateAnimBg="0"/>
      <p:bldP spid="9"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defRPr/>
            </a:pPr>
            <a:r>
              <a:rPr lang="en-US" sz="4000" b="1" dirty="0" smtClean="0">
                <a:solidFill>
                  <a:srgbClr val="801C1A"/>
                </a:solidFill>
                <a:effectLst>
                  <a:outerShdw blurRad="38100" dist="38100" dir="2700000" algn="tl">
                    <a:srgbClr val="C0C0C0"/>
                  </a:outerShdw>
                </a:effectLst>
              </a:rPr>
              <a:t>The Industrial Revolution</a:t>
            </a:r>
          </a:p>
        </p:txBody>
      </p:sp>
      <p:sp>
        <p:nvSpPr>
          <p:cNvPr id="136195" name="Rectangle 3"/>
          <p:cNvSpPr>
            <a:spLocks noGrp="1" noChangeArrowheads="1"/>
          </p:cNvSpPr>
          <p:nvPr>
            <p:ph type="body" idx="1"/>
          </p:nvPr>
        </p:nvSpPr>
        <p:spPr>
          <a:xfrm>
            <a:off x="1905000" y="1524000"/>
            <a:ext cx="7239000" cy="4114800"/>
          </a:xfrm>
        </p:spPr>
        <p:txBody>
          <a:bodyPr/>
          <a:lstStyle/>
          <a:p>
            <a:pPr marL="0" indent="0" eaLnBrk="1" hangingPunct="1">
              <a:lnSpc>
                <a:spcPct val="90000"/>
              </a:lnSpc>
              <a:buFontTx/>
              <a:buNone/>
              <a:defRPr/>
            </a:pPr>
            <a:endParaRPr lang="en-US" sz="2400" b="1" dirty="0" smtClean="0"/>
          </a:p>
          <a:p>
            <a:pPr eaLnBrk="1" hangingPunct="1">
              <a:lnSpc>
                <a:spcPct val="90000"/>
              </a:lnSpc>
              <a:defRPr/>
            </a:pPr>
            <a:r>
              <a:rPr lang="en-US" sz="2400" b="1" dirty="0" smtClean="0"/>
              <a:t>improved livestock and farming = ?</a:t>
            </a:r>
            <a:endParaRPr lang="en-US" sz="2400" b="1" i="1" dirty="0" smtClean="0"/>
          </a:p>
          <a:p>
            <a:pPr eaLnBrk="1" hangingPunct="1">
              <a:lnSpc>
                <a:spcPct val="90000"/>
              </a:lnSpc>
              <a:defRPr/>
            </a:pPr>
            <a:endParaRPr lang="en-US" sz="2400" b="1" i="1" dirty="0" smtClean="0"/>
          </a:p>
          <a:p>
            <a:pPr eaLnBrk="1" hangingPunct="1">
              <a:lnSpc>
                <a:spcPct val="90000"/>
              </a:lnSpc>
              <a:defRPr/>
            </a:pPr>
            <a:r>
              <a:rPr lang="en-US" sz="2400" b="1" i="1" dirty="0" smtClean="0"/>
              <a:t>STEP 2 - </a:t>
            </a:r>
            <a:r>
              <a:rPr lang="en-US" sz="2400" b="1" i="1" u="sng" dirty="0" smtClean="0"/>
              <a:t>Increased population</a:t>
            </a:r>
            <a:r>
              <a:rPr lang="en-US" sz="2400" b="1" i="1" dirty="0" smtClean="0"/>
              <a:t>.</a:t>
            </a:r>
            <a:r>
              <a:rPr lang="en-US" sz="2400" b="1" dirty="0" smtClean="0"/>
              <a:t>   More people meant the creation of……..                                    </a:t>
            </a:r>
          </a:p>
          <a:p>
            <a:pPr eaLnBrk="1" hangingPunct="1">
              <a:lnSpc>
                <a:spcPct val="90000"/>
              </a:lnSpc>
              <a:defRPr/>
            </a:pPr>
            <a:endParaRPr lang="en-US" sz="2400" b="1" dirty="0" smtClean="0"/>
          </a:p>
          <a:p>
            <a:pPr eaLnBrk="1" hangingPunct="1">
              <a:lnSpc>
                <a:spcPct val="90000"/>
              </a:lnSpc>
              <a:defRPr/>
            </a:pPr>
            <a:r>
              <a:rPr lang="en-US" sz="2400" b="1" dirty="0" smtClean="0"/>
              <a:t>STEP 3 – Larger Towns and a middle class, </a:t>
            </a:r>
          </a:p>
          <a:p>
            <a:pPr eaLnBrk="1" hangingPunct="1">
              <a:lnSpc>
                <a:spcPct val="90000"/>
              </a:lnSpc>
              <a:buFontTx/>
              <a:buNone/>
              <a:defRPr/>
            </a:pPr>
            <a:r>
              <a:rPr lang="en-US" sz="2400" b="1" dirty="0" smtClean="0"/>
              <a:t>	A good banking system- loans were made to those who wished to start businesses.</a:t>
            </a:r>
          </a:p>
        </p:txBody>
      </p:sp>
      <p:sp>
        <p:nvSpPr>
          <p:cNvPr id="2" name="SMARTInkShape-232"/>
          <p:cNvSpPr/>
          <p:nvPr/>
        </p:nvSpPr>
        <p:spPr>
          <a:xfrm>
            <a:off x="4438650" y="5205413"/>
            <a:ext cx="0" cy="26987"/>
          </a:xfrm>
          <a:custGeom>
            <a:avLst/>
            <a:gdLst/>
            <a:ahLst/>
            <a:cxnLst/>
            <a:rect l="0" t="0" r="0" b="0"/>
            <a:pathLst>
              <a:path w="1196" h="26790">
                <a:moveTo>
                  <a:pt x="0" y="0"/>
                </a:moveTo>
                <a:lnTo>
                  <a:pt x="0" y="21250"/>
                </a:lnTo>
                <a:lnTo>
                  <a:pt x="1195" y="26789"/>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36195">
                                            <p:txEl>
                                              <p:pRg st="1" end="1"/>
                                            </p:txEl>
                                          </p:spTgt>
                                        </p:tgtEl>
                                        <p:attrNameLst>
                                          <p:attrName>style.visibility</p:attrName>
                                        </p:attrNameLst>
                                      </p:cBhvr>
                                      <p:to>
                                        <p:strVal val="visible"/>
                                      </p:to>
                                    </p:set>
                                    <p:animEffect transition="in" filter="diamond(in)">
                                      <p:cBhvr>
                                        <p:cTn id="7" dur="2000"/>
                                        <p:tgtEl>
                                          <p:spTgt spid="13619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36195">
                                            <p:txEl>
                                              <p:pRg st="3" end="3"/>
                                            </p:txEl>
                                          </p:spTgt>
                                        </p:tgtEl>
                                        <p:attrNameLst>
                                          <p:attrName>style.visibility</p:attrName>
                                        </p:attrNameLst>
                                      </p:cBhvr>
                                      <p:to>
                                        <p:strVal val="visible"/>
                                      </p:to>
                                    </p:set>
                                    <p:animEffect transition="in" filter="checkerboard(across)">
                                      <p:cBhvr>
                                        <p:cTn id="12" dur="500"/>
                                        <p:tgtEl>
                                          <p:spTgt spid="136195">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nodeType="clickEffect">
                                  <p:stCondLst>
                                    <p:cond delay="0"/>
                                  </p:stCondLst>
                                  <p:childTnLst>
                                    <p:set>
                                      <p:cBhvr>
                                        <p:cTn id="16" dur="1" fill="hold">
                                          <p:stCondLst>
                                            <p:cond delay="0"/>
                                          </p:stCondLst>
                                        </p:cTn>
                                        <p:tgtEl>
                                          <p:spTgt spid="136195">
                                            <p:txEl>
                                              <p:pRg st="5" end="5"/>
                                            </p:txEl>
                                          </p:spTgt>
                                        </p:tgtEl>
                                        <p:attrNameLst>
                                          <p:attrName>style.visibility</p:attrName>
                                        </p:attrNameLst>
                                      </p:cBhvr>
                                      <p:to>
                                        <p:strVal val="visible"/>
                                      </p:to>
                                    </p:set>
                                    <p:anim calcmode="lin" valueType="num">
                                      <p:cBhvr>
                                        <p:cTn id="17" dur="1000" fill="hold"/>
                                        <p:tgtEl>
                                          <p:spTgt spid="136195">
                                            <p:txEl>
                                              <p:pRg st="5" end="5"/>
                                            </p:txEl>
                                          </p:spTgt>
                                        </p:tgtEl>
                                        <p:attrNameLst>
                                          <p:attrName>ppt_w</p:attrName>
                                        </p:attrNameLst>
                                      </p:cBhvr>
                                      <p:tavLst>
                                        <p:tav tm="0">
                                          <p:val>
                                            <p:fltVal val="0"/>
                                          </p:val>
                                        </p:tav>
                                        <p:tav tm="100000">
                                          <p:val>
                                            <p:strVal val="#ppt_w"/>
                                          </p:val>
                                        </p:tav>
                                      </p:tavLst>
                                    </p:anim>
                                    <p:anim calcmode="lin" valueType="num">
                                      <p:cBhvr>
                                        <p:cTn id="18" dur="1000" fill="hold"/>
                                        <p:tgtEl>
                                          <p:spTgt spid="136195">
                                            <p:txEl>
                                              <p:pRg st="5" end="5"/>
                                            </p:txEl>
                                          </p:spTgt>
                                        </p:tgtEl>
                                        <p:attrNameLst>
                                          <p:attrName>ppt_h</p:attrName>
                                        </p:attrNameLst>
                                      </p:cBhvr>
                                      <p:tavLst>
                                        <p:tav tm="0">
                                          <p:val>
                                            <p:fltVal val="0"/>
                                          </p:val>
                                        </p:tav>
                                        <p:tav tm="100000">
                                          <p:val>
                                            <p:strVal val="#ppt_h"/>
                                          </p:val>
                                        </p:tav>
                                      </p:tavLst>
                                    </p:anim>
                                    <p:anim calcmode="lin" valueType="num">
                                      <p:cBhvr>
                                        <p:cTn id="19" dur="1000" fill="hold"/>
                                        <p:tgtEl>
                                          <p:spTgt spid="13619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36195">
                                            <p:txEl>
                                              <p:pRg st="5" end="5"/>
                                            </p:txEl>
                                          </p:spTgt>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nodeType="withEffect">
                                  <p:stCondLst>
                                    <p:cond delay="0"/>
                                  </p:stCondLst>
                                  <p:childTnLst>
                                    <p:set>
                                      <p:cBhvr>
                                        <p:cTn id="22" dur="1" fill="hold">
                                          <p:stCondLst>
                                            <p:cond delay="0"/>
                                          </p:stCondLst>
                                        </p:cTn>
                                        <p:tgtEl>
                                          <p:spTgt spid="136195">
                                            <p:txEl>
                                              <p:pRg st="6" end="6"/>
                                            </p:txEl>
                                          </p:spTgt>
                                        </p:tgtEl>
                                        <p:attrNameLst>
                                          <p:attrName>style.visibility</p:attrName>
                                        </p:attrNameLst>
                                      </p:cBhvr>
                                      <p:to>
                                        <p:strVal val="visible"/>
                                      </p:to>
                                    </p:set>
                                    <p:anim calcmode="lin" valueType="num">
                                      <p:cBhvr>
                                        <p:cTn id="23" dur="1000" fill="hold"/>
                                        <p:tgtEl>
                                          <p:spTgt spid="136195">
                                            <p:txEl>
                                              <p:pRg st="6" end="6"/>
                                            </p:txEl>
                                          </p:spTgt>
                                        </p:tgtEl>
                                        <p:attrNameLst>
                                          <p:attrName>ppt_w</p:attrName>
                                        </p:attrNameLst>
                                      </p:cBhvr>
                                      <p:tavLst>
                                        <p:tav tm="0">
                                          <p:val>
                                            <p:fltVal val="0"/>
                                          </p:val>
                                        </p:tav>
                                        <p:tav tm="100000">
                                          <p:val>
                                            <p:strVal val="#ppt_w"/>
                                          </p:val>
                                        </p:tav>
                                      </p:tavLst>
                                    </p:anim>
                                    <p:anim calcmode="lin" valueType="num">
                                      <p:cBhvr>
                                        <p:cTn id="24" dur="1000" fill="hold"/>
                                        <p:tgtEl>
                                          <p:spTgt spid="136195">
                                            <p:txEl>
                                              <p:pRg st="6" end="6"/>
                                            </p:txEl>
                                          </p:spTgt>
                                        </p:tgtEl>
                                        <p:attrNameLst>
                                          <p:attrName>ppt_h</p:attrName>
                                        </p:attrNameLst>
                                      </p:cBhvr>
                                      <p:tavLst>
                                        <p:tav tm="0">
                                          <p:val>
                                            <p:fltVal val="0"/>
                                          </p:val>
                                        </p:tav>
                                        <p:tav tm="100000">
                                          <p:val>
                                            <p:strVal val="#ppt_h"/>
                                          </p:val>
                                        </p:tav>
                                      </p:tavLst>
                                    </p:anim>
                                    <p:anim calcmode="lin" valueType="num">
                                      <p:cBhvr>
                                        <p:cTn id="25" dur="1000" fill="hold"/>
                                        <p:tgtEl>
                                          <p:spTgt spid="136195">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36195">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1295400" y="304800"/>
            <a:ext cx="7848600" cy="701675"/>
          </a:xfrm>
          <a:prstGeom prst="rect">
            <a:avLst/>
          </a:prstGeom>
          <a:noFill/>
          <a:ln w="9525">
            <a:noFill/>
            <a:miter lim="800000"/>
            <a:headEnd/>
            <a:tailEnd/>
          </a:ln>
          <a:effectLst/>
        </p:spPr>
        <p:txBody>
          <a:bodyPr lIns="91435" tIns="45718" rIns="91435" bIns="45718">
            <a:spAutoFit/>
          </a:bodyPr>
          <a:lstStyle/>
          <a:p>
            <a:pPr algn="ctr" eaLnBrk="1" hangingPunct="1">
              <a:spcBef>
                <a:spcPct val="50000"/>
              </a:spcBef>
              <a:defRPr/>
            </a:pPr>
            <a:r>
              <a:rPr lang="en-US" sz="4000" b="1">
                <a:solidFill>
                  <a:srgbClr val="DC0000"/>
                </a:solidFill>
                <a:effectLst>
                  <a:outerShdw blurRad="38100" dist="38100" dir="2700000" algn="tl">
                    <a:srgbClr val="C0C0C0"/>
                  </a:outerShdw>
                </a:effectLst>
                <a:latin typeface="Century Gothic" pitchFamily="34" charset="0"/>
                <a:ea typeface="ＭＳ Ｐゴシック" pitchFamily="1" charset="-128"/>
              </a:rPr>
              <a:t>Small Town “Farmer’s Markets”</a:t>
            </a:r>
          </a:p>
        </p:txBody>
      </p:sp>
      <p:pic>
        <p:nvPicPr>
          <p:cNvPr id="16387" name="Picture 3" descr="VeggieMkt166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08063"/>
            <a:ext cx="8610600" cy="58499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85800" y="228600"/>
            <a:ext cx="8229600" cy="1143000"/>
          </a:xfrm>
        </p:spPr>
        <p:txBody>
          <a:bodyPr/>
          <a:lstStyle/>
          <a:p>
            <a:r>
              <a:rPr lang="en-US" altLang="en-US" smtClean="0"/>
              <a:t>Industrial Revolution</a:t>
            </a:r>
          </a:p>
        </p:txBody>
      </p:sp>
      <p:sp>
        <p:nvSpPr>
          <p:cNvPr id="3" name="Content Placeholder 2"/>
          <p:cNvSpPr>
            <a:spLocks noGrp="1"/>
          </p:cNvSpPr>
          <p:nvPr>
            <p:ph idx="1"/>
          </p:nvPr>
        </p:nvSpPr>
        <p:spPr>
          <a:xfrm>
            <a:off x="1447800" y="1524000"/>
            <a:ext cx="6578600" cy="4114800"/>
          </a:xfrm>
        </p:spPr>
        <p:txBody>
          <a:bodyPr/>
          <a:lstStyle/>
          <a:p>
            <a:r>
              <a:rPr lang="en-US" altLang="en-US" smtClean="0"/>
              <a:t>1750-???? changes in agriculture, manufacturing, mining, transportation, + tech. had a profound impact on social, econ. and cultural conditions of the times.</a:t>
            </a:r>
          </a:p>
        </p:txBody>
      </p:sp>
      <p:grpSp>
        <p:nvGrpSpPr>
          <p:cNvPr id="17412" name="SMARTInkShape-Group73"/>
          <p:cNvGrpSpPr>
            <a:grpSpLocks/>
          </p:cNvGrpSpPr>
          <p:nvPr/>
        </p:nvGrpSpPr>
        <p:grpSpPr bwMode="auto">
          <a:xfrm>
            <a:off x="3071813" y="1339850"/>
            <a:ext cx="684212" cy="312738"/>
            <a:chOff x="3071845" y="1339453"/>
            <a:chExt cx="684331" cy="312540"/>
          </a:xfrm>
        </p:grpSpPr>
        <p:sp>
          <p:nvSpPr>
            <p:cNvPr id="21" name="SMARTInkShape-238"/>
            <p:cNvSpPr/>
            <p:nvPr/>
          </p:nvSpPr>
          <p:spPr>
            <a:xfrm>
              <a:off x="3419567" y="1366424"/>
              <a:ext cx="80977" cy="17451"/>
            </a:xfrm>
            <a:custGeom>
              <a:avLst/>
              <a:gdLst/>
              <a:ahLst/>
              <a:cxnLst/>
              <a:rect l="0" t="0" r="0" b="0"/>
              <a:pathLst>
                <a:path w="80369" h="17861">
                  <a:moveTo>
                    <a:pt x="0" y="17860"/>
                  </a:moveTo>
                  <a:lnTo>
                    <a:pt x="13303" y="17860"/>
                  </a:lnTo>
                  <a:lnTo>
                    <a:pt x="18480" y="15214"/>
                  </a:lnTo>
                  <a:lnTo>
                    <a:pt x="24089" y="11723"/>
                  </a:lnTo>
                  <a:lnTo>
                    <a:pt x="35774" y="9482"/>
                  </a:lnTo>
                  <a:lnTo>
                    <a:pt x="42689" y="8183"/>
                  </a:lnTo>
                  <a:lnTo>
                    <a:pt x="64247" y="1274"/>
                  </a:lnTo>
                  <a:lnTo>
                    <a:pt x="80368"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22" name="SMARTInkShape-239"/>
            <p:cNvSpPr/>
            <p:nvPr/>
          </p:nvSpPr>
          <p:spPr>
            <a:xfrm>
              <a:off x="3178225" y="1339453"/>
              <a:ext cx="95267" cy="312540"/>
            </a:xfrm>
            <a:custGeom>
              <a:avLst/>
              <a:gdLst/>
              <a:ahLst/>
              <a:cxnLst/>
              <a:rect l="0" t="0" r="0" b="0"/>
              <a:pathLst>
                <a:path w="94326" h="311939">
                  <a:moveTo>
                    <a:pt x="80354" y="0"/>
                  </a:moveTo>
                  <a:lnTo>
                    <a:pt x="50466" y="0"/>
                  </a:lnTo>
                  <a:lnTo>
                    <a:pt x="44581" y="2646"/>
                  </a:lnTo>
                  <a:lnTo>
                    <a:pt x="38658" y="6137"/>
                  </a:lnTo>
                  <a:lnTo>
                    <a:pt x="29745" y="9095"/>
                  </a:lnTo>
                  <a:lnTo>
                    <a:pt x="8916" y="24327"/>
                  </a:lnTo>
                  <a:lnTo>
                    <a:pt x="5939" y="25148"/>
                  </a:lnTo>
                  <a:lnTo>
                    <a:pt x="3956" y="26687"/>
                  </a:lnTo>
                  <a:lnTo>
                    <a:pt x="1751" y="31043"/>
                  </a:lnTo>
                  <a:lnTo>
                    <a:pt x="7" y="62523"/>
                  </a:lnTo>
                  <a:lnTo>
                    <a:pt x="0" y="65494"/>
                  </a:lnTo>
                  <a:lnTo>
                    <a:pt x="2639" y="71442"/>
                  </a:lnTo>
                  <a:lnTo>
                    <a:pt x="6126" y="77393"/>
                  </a:lnTo>
                  <a:lnTo>
                    <a:pt x="9082" y="86321"/>
                  </a:lnTo>
                  <a:lnTo>
                    <a:pt x="21236" y="101203"/>
                  </a:lnTo>
                  <a:lnTo>
                    <a:pt x="42828" y="118732"/>
                  </a:lnTo>
                  <a:lnTo>
                    <a:pt x="74369" y="159413"/>
                  </a:lnTo>
                  <a:lnTo>
                    <a:pt x="85309" y="181897"/>
                  </a:lnTo>
                  <a:lnTo>
                    <a:pt x="89927" y="223455"/>
                  </a:lnTo>
                  <a:lnTo>
                    <a:pt x="94325" y="243259"/>
                  </a:lnTo>
                  <a:lnTo>
                    <a:pt x="89857" y="284870"/>
                  </a:lnTo>
                  <a:lnTo>
                    <a:pt x="89538" y="294619"/>
                  </a:lnTo>
                  <a:lnTo>
                    <a:pt x="86751" y="302260"/>
                  </a:lnTo>
                  <a:lnTo>
                    <a:pt x="84619" y="305686"/>
                  </a:lnTo>
                  <a:lnTo>
                    <a:pt x="82205" y="307970"/>
                  </a:lnTo>
                  <a:lnTo>
                    <a:pt x="76877" y="310509"/>
                  </a:lnTo>
                  <a:lnTo>
                    <a:pt x="68299" y="311938"/>
                  </a:lnTo>
                  <a:lnTo>
                    <a:pt x="66364" y="311146"/>
                  </a:lnTo>
                  <a:lnTo>
                    <a:pt x="65075" y="309626"/>
                  </a:lnTo>
                  <a:lnTo>
                    <a:pt x="62649" y="305291"/>
                  </a:lnTo>
                  <a:lnTo>
                    <a:pt x="50217" y="286792"/>
                  </a:lnTo>
                  <a:lnTo>
                    <a:pt x="38825" y="246942"/>
                  </a:lnTo>
                  <a:lnTo>
                    <a:pt x="36116" y="222015"/>
                  </a:lnTo>
                  <a:lnTo>
                    <a:pt x="46745" y="178430"/>
                  </a:lnTo>
                  <a:lnTo>
                    <a:pt x="60034" y="142861"/>
                  </a:lnTo>
                  <a:lnTo>
                    <a:pt x="64411" y="125011"/>
                  </a:lnTo>
                  <a:lnTo>
                    <a:pt x="80245" y="83527"/>
                  </a:lnTo>
                  <a:lnTo>
                    <a:pt x="87204" y="61956"/>
                  </a:lnTo>
                  <a:lnTo>
                    <a:pt x="89284" y="1786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23" name="SMARTInkShape-240"/>
            <p:cNvSpPr/>
            <p:nvPr/>
          </p:nvSpPr>
          <p:spPr>
            <a:xfrm>
              <a:off x="3071845" y="1339453"/>
              <a:ext cx="26992" cy="285569"/>
            </a:xfrm>
            <a:custGeom>
              <a:avLst/>
              <a:gdLst/>
              <a:ahLst/>
              <a:cxnLst/>
              <a:rect l="0" t="0" r="0" b="0"/>
              <a:pathLst>
                <a:path w="26758" h="285751">
                  <a:moveTo>
                    <a:pt x="17827" y="0"/>
                  </a:moveTo>
                  <a:lnTo>
                    <a:pt x="8929" y="0"/>
                  </a:lnTo>
                  <a:lnTo>
                    <a:pt x="8900" y="12429"/>
                  </a:lnTo>
                  <a:lnTo>
                    <a:pt x="336" y="52011"/>
                  </a:lnTo>
                  <a:lnTo>
                    <a:pt x="0" y="91185"/>
                  </a:lnTo>
                  <a:lnTo>
                    <a:pt x="2618" y="127126"/>
                  </a:lnTo>
                  <a:lnTo>
                    <a:pt x="8346" y="169066"/>
                  </a:lnTo>
                  <a:lnTo>
                    <a:pt x="11495" y="212398"/>
                  </a:lnTo>
                  <a:lnTo>
                    <a:pt x="16576" y="237747"/>
                  </a:lnTo>
                  <a:lnTo>
                    <a:pt x="17717" y="261382"/>
                  </a:lnTo>
                  <a:lnTo>
                    <a:pt x="20424" y="267644"/>
                  </a:lnTo>
                  <a:lnTo>
                    <a:pt x="23942" y="273734"/>
                  </a:lnTo>
                  <a:lnTo>
                    <a:pt x="26757" y="28575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24" name="SMARTInkShape-241"/>
            <p:cNvSpPr/>
            <p:nvPr/>
          </p:nvSpPr>
          <p:spPr>
            <a:xfrm>
              <a:off x="3384636" y="1383875"/>
              <a:ext cx="79389" cy="268118"/>
            </a:xfrm>
            <a:custGeom>
              <a:avLst/>
              <a:gdLst/>
              <a:ahLst/>
              <a:cxnLst/>
              <a:rect l="0" t="0" r="0" b="0"/>
              <a:pathLst>
                <a:path w="80007" h="267891">
                  <a:moveTo>
                    <a:pt x="35706" y="0"/>
                  </a:moveTo>
                  <a:lnTo>
                    <a:pt x="30966" y="4740"/>
                  </a:lnTo>
                  <a:lnTo>
                    <a:pt x="28639" y="9713"/>
                  </a:lnTo>
                  <a:lnTo>
                    <a:pt x="28018" y="12428"/>
                  </a:lnTo>
                  <a:lnTo>
                    <a:pt x="26612" y="14239"/>
                  </a:lnTo>
                  <a:lnTo>
                    <a:pt x="22404" y="16250"/>
                  </a:lnTo>
                  <a:lnTo>
                    <a:pt x="20885" y="17778"/>
                  </a:lnTo>
                  <a:lnTo>
                    <a:pt x="13507" y="30147"/>
                  </a:lnTo>
                  <a:lnTo>
                    <a:pt x="1632" y="42918"/>
                  </a:lnTo>
                  <a:lnTo>
                    <a:pt x="719" y="46525"/>
                  </a:lnTo>
                  <a:lnTo>
                    <a:pt x="0" y="61144"/>
                  </a:lnTo>
                  <a:lnTo>
                    <a:pt x="4732" y="66844"/>
                  </a:lnTo>
                  <a:lnTo>
                    <a:pt x="9702" y="69396"/>
                  </a:lnTo>
                  <a:lnTo>
                    <a:pt x="12418" y="70076"/>
                  </a:lnTo>
                  <a:lnTo>
                    <a:pt x="20979" y="75774"/>
                  </a:lnTo>
                  <a:lnTo>
                    <a:pt x="59520" y="114108"/>
                  </a:lnTo>
                  <a:lnTo>
                    <a:pt x="76386" y="141055"/>
                  </a:lnTo>
                  <a:lnTo>
                    <a:pt x="80006" y="181018"/>
                  </a:lnTo>
                  <a:lnTo>
                    <a:pt x="79259" y="199266"/>
                  </a:lnTo>
                  <a:lnTo>
                    <a:pt x="73195" y="216248"/>
                  </a:lnTo>
                  <a:lnTo>
                    <a:pt x="66106" y="228997"/>
                  </a:lnTo>
                  <a:lnTo>
                    <a:pt x="62573" y="243909"/>
                  </a:lnTo>
                  <a:lnTo>
                    <a:pt x="58231" y="251609"/>
                  </a:lnTo>
                  <a:lnTo>
                    <a:pt x="45467" y="261523"/>
                  </a:lnTo>
                  <a:lnTo>
                    <a:pt x="33858" y="266003"/>
                  </a:lnTo>
                  <a:lnTo>
                    <a:pt x="8917" y="26789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25" name="SMARTInkShape-242"/>
            <p:cNvSpPr/>
            <p:nvPr/>
          </p:nvSpPr>
          <p:spPr>
            <a:xfrm>
              <a:off x="3556116" y="1401327"/>
              <a:ext cx="200060" cy="233214"/>
            </a:xfrm>
            <a:custGeom>
              <a:avLst/>
              <a:gdLst/>
              <a:ahLst/>
              <a:cxnLst/>
              <a:rect l="0" t="0" r="0" b="0"/>
              <a:pathLst>
                <a:path w="200235" h="231939">
                  <a:moveTo>
                    <a:pt x="149879" y="26789"/>
                  </a:moveTo>
                  <a:lnTo>
                    <a:pt x="149879" y="19101"/>
                  </a:lnTo>
                  <a:lnTo>
                    <a:pt x="148887" y="18687"/>
                  </a:lnTo>
                  <a:lnTo>
                    <a:pt x="145139" y="18227"/>
                  </a:lnTo>
                  <a:lnTo>
                    <a:pt x="140166" y="15377"/>
                  </a:lnTo>
                  <a:lnTo>
                    <a:pt x="134648" y="11795"/>
                  </a:lnTo>
                  <a:lnTo>
                    <a:pt x="98741" y="1353"/>
                  </a:lnTo>
                  <a:lnTo>
                    <a:pt x="86000" y="401"/>
                  </a:lnTo>
                  <a:lnTo>
                    <a:pt x="71200" y="4859"/>
                  </a:lnTo>
                  <a:lnTo>
                    <a:pt x="32180" y="29815"/>
                  </a:lnTo>
                  <a:lnTo>
                    <a:pt x="19180" y="42674"/>
                  </a:lnTo>
                  <a:lnTo>
                    <a:pt x="11053" y="56741"/>
                  </a:lnTo>
                  <a:lnTo>
                    <a:pt x="174" y="96985"/>
                  </a:lnTo>
                  <a:lnTo>
                    <a:pt x="0" y="109581"/>
                  </a:lnTo>
                  <a:lnTo>
                    <a:pt x="13388" y="151940"/>
                  </a:lnTo>
                  <a:lnTo>
                    <a:pt x="27897" y="184173"/>
                  </a:lnTo>
                  <a:lnTo>
                    <a:pt x="36465" y="193641"/>
                  </a:lnTo>
                  <a:lnTo>
                    <a:pt x="75622" y="217124"/>
                  </a:lnTo>
                  <a:lnTo>
                    <a:pt x="99309" y="228171"/>
                  </a:lnTo>
                  <a:lnTo>
                    <a:pt x="140951" y="231938"/>
                  </a:lnTo>
                  <a:lnTo>
                    <a:pt x="151864" y="231076"/>
                  </a:lnTo>
                  <a:lnTo>
                    <a:pt x="174933" y="219729"/>
                  </a:lnTo>
                  <a:lnTo>
                    <a:pt x="183504" y="211428"/>
                  </a:lnTo>
                  <a:lnTo>
                    <a:pt x="189628" y="201124"/>
                  </a:lnTo>
                  <a:lnTo>
                    <a:pt x="200234" y="158454"/>
                  </a:lnTo>
                  <a:lnTo>
                    <a:pt x="200175" y="115047"/>
                  </a:lnTo>
                  <a:lnTo>
                    <a:pt x="190903" y="72996"/>
                  </a:lnTo>
                  <a:lnTo>
                    <a:pt x="172388" y="37019"/>
                  </a:lnTo>
                  <a:lnTo>
                    <a:pt x="140950"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762000" y="304800"/>
            <a:ext cx="8229600" cy="1143000"/>
          </a:xfrm>
        </p:spPr>
        <p:txBody>
          <a:bodyPr/>
          <a:lstStyle/>
          <a:p>
            <a:r>
              <a:rPr lang="en-US" altLang="en-US" smtClean="0"/>
              <a:t>Why might some people fear technology?</a:t>
            </a:r>
          </a:p>
        </p:txBody>
      </p:sp>
      <p:sp>
        <p:nvSpPr>
          <p:cNvPr id="18435" name="Content Placeholder 2"/>
          <p:cNvSpPr>
            <a:spLocks noGrp="1"/>
          </p:cNvSpPr>
          <p:nvPr>
            <p:ph idx="1"/>
          </p:nvPr>
        </p:nvSpPr>
        <p:spPr>
          <a:xfrm>
            <a:off x="1371600" y="1828800"/>
            <a:ext cx="6934200" cy="3581400"/>
          </a:xfrm>
        </p:spPr>
        <p:txBody>
          <a:bodyPr/>
          <a:lstStyle/>
          <a:p>
            <a:r>
              <a:rPr lang="en-US" altLang="en-US" smtClean="0"/>
              <a:t>Hint: think jobs…</a:t>
            </a:r>
          </a:p>
          <a:p>
            <a:endParaRPr lang="en-US" altLang="en-US" smtClean="0"/>
          </a:p>
          <a:p>
            <a:r>
              <a:rPr lang="en-US" altLang="en-US" smtClean="0"/>
              <a:t>Less people are needed to work on farms as a result of new technology</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1714500" y="0"/>
            <a:ext cx="7162800" cy="708025"/>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000" b="1">
                <a:solidFill>
                  <a:srgbClr val="009900"/>
                </a:solidFill>
                <a:latin typeface="Lombardic Narrow" pitchFamily="2" charset="0"/>
              </a:rPr>
              <a:t>The Luddites</a:t>
            </a:r>
            <a:r>
              <a:rPr lang="en-US" altLang="en-US" sz="4000" b="1">
                <a:latin typeface="Lombardic Narrow" pitchFamily="2" charset="0"/>
              </a:rPr>
              <a:t>: 1811-1816  </a:t>
            </a:r>
          </a:p>
        </p:txBody>
      </p:sp>
      <p:pic>
        <p:nvPicPr>
          <p:cNvPr id="19459" name="Picture 3" descr="LudditesSmashingLoomLarge"/>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a:stretch>
            <a:fillRect/>
          </a:stretch>
        </p:blipFill>
        <p:spPr bwMode="auto">
          <a:xfrm>
            <a:off x="2895600" y="762000"/>
            <a:ext cx="4495800" cy="4205288"/>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pic>
      <p:sp>
        <p:nvSpPr>
          <p:cNvPr id="19460" name="Rectangle 4"/>
          <p:cNvSpPr>
            <a:spLocks noChangeArrowheads="1"/>
          </p:cNvSpPr>
          <p:nvPr/>
        </p:nvSpPr>
        <p:spPr bwMode="auto">
          <a:xfrm>
            <a:off x="1981200" y="5943600"/>
            <a:ext cx="6629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b="1">
                <a:solidFill>
                  <a:srgbClr val="DC0000"/>
                </a:solidFill>
                <a:latin typeface="Comic Sans MS" panose="030F0702030302020204" pitchFamily="66" charset="0"/>
              </a:rPr>
              <a:t>Ned Ludd</a:t>
            </a:r>
            <a:r>
              <a:rPr lang="en-US" altLang="en-US" sz="2200" b="1">
                <a:solidFill>
                  <a:srgbClr val="003399"/>
                </a:solidFill>
                <a:latin typeface="Comic Sans MS" panose="030F0702030302020204" pitchFamily="66" charset="0"/>
              </a:rPr>
              <a:t> [a mythical figure supposed to live in Sherwood Forest]</a:t>
            </a:r>
          </a:p>
        </p:txBody>
      </p:sp>
      <p:sp>
        <p:nvSpPr>
          <p:cNvPr id="19461" name="Rectangle 5"/>
          <p:cNvSpPr>
            <a:spLocks noChangeArrowheads="1"/>
          </p:cNvSpPr>
          <p:nvPr/>
        </p:nvSpPr>
        <p:spPr bwMode="auto">
          <a:xfrm>
            <a:off x="1981200" y="5029200"/>
            <a:ext cx="66294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b="1">
                <a:latin typeface="Comic Sans MS" panose="030F0702030302020204" pitchFamily="66" charset="0"/>
              </a:rPr>
              <a:t>Luddites hated the new “machines.” Attacked machines at night to protect jobs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71600" y="1600200"/>
            <a:ext cx="7391400" cy="4495800"/>
          </a:xfrm>
        </p:spPr>
        <p:txBody>
          <a:bodyPr/>
          <a:lstStyle/>
          <a:p>
            <a:r>
              <a:rPr lang="en-US" altLang="en-US" sz="2800" smtClean="0"/>
              <a:t>New jobs created for workers</a:t>
            </a:r>
          </a:p>
          <a:p>
            <a:r>
              <a:rPr lang="en-US" altLang="en-US" sz="2800" smtClean="0"/>
              <a:t>Workers try to keep pace w/ machines</a:t>
            </a:r>
          </a:p>
          <a:p>
            <a:r>
              <a:rPr lang="en-US" altLang="en-US" sz="2800" smtClean="0"/>
              <a:t>Factories dirty + unsanitary = </a:t>
            </a:r>
            <a:r>
              <a:rPr lang="en-US" altLang="en-US" sz="2800" b="1" u="sng" smtClean="0"/>
              <a:t>disease</a:t>
            </a:r>
          </a:p>
          <a:p>
            <a:r>
              <a:rPr lang="en-US" altLang="en-US" sz="2800" smtClean="0"/>
              <a:t>Ran dangerous machines up to 14 hours 6 days per week in unsafe conditions</a:t>
            </a:r>
          </a:p>
          <a:p>
            <a:r>
              <a:rPr lang="en-US" altLang="en-US" sz="2800" smtClean="0"/>
              <a:t>Harsh and severe discipline (whipped)</a:t>
            </a:r>
          </a:p>
          <a:p>
            <a:r>
              <a:rPr lang="en-US" altLang="en-US" sz="2800" smtClean="0"/>
              <a:t>Eventually received better hours, conditions + $</a:t>
            </a:r>
          </a:p>
          <a:p>
            <a:endParaRPr lang="en-US" altLang="en-US" smtClean="0"/>
          </a:p>
        </p:txBody>
      </p:sp>
      <p:sp>
        <p:nvSpPr>
          <p:cNvPr id="20483" name="Title 1"/>
          <p:cNvSpPr>
            <a:spLocks noGrp="1"/>
          </p:cNvSpPr>
          <p:nvPr>
            <p:ph type="title"/>
          </p:nvPr>
        </p:nvSpPr>
        <p:spPr/>
        <p:txBody>
          <a:bodyPr/>
          <a:lstStyle/>
          <a:p>
            <a:r>
              <a:rPr lang="en-US" altLang="en-US" smtClean="0"/>
              <a:t>Working Conditions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upload.wikimedia.org/wikipedia/commons/c/c3/Hartmann_Maschinenhalle_1868_%2801%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1066800"/>
            <a:ext cx="70421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smtClean="0"/>
              <a:t>The Assembly Line</a:t>
            </a:r>
          </a:p>
        </p:txBody>
      </p:sp>
      <p:pic>
        <p:nvPicPr>
          <p:cNvPr id="22531" name="Picture 2" descr="http://www.danicaholdaway.com/wp-content/uploads/2014/03/assemblyli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143000"/>
            <a:ext cx="69342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685800" y="228600"/>
            <a:ext cx="8229600" cy="1143000"/>
          </a:xfrm>
        </p:spPr>
        <p:txBody>
          <a:bodyPr/>
          <a:lstStyle/>
          <a:p>
            <a:r>
              <a:rPr lang="en-US" altLang="en-US" smtClean="0"/>
              <a:t>Key terms</a:t>
            </a:r>
          </a:p>
        </p:txBody>
      </p:sp>
      <p:sp>
        <p:nvSpPr>
          <p:cNvPr id="3" name="Content Placeholder 2"/>
          <p:cNvSpPr>
            <a:spLocks noGrp="1"/>
          </p:cNvSpPr>
          <p:nvPr>
            <p:ph idx="1"/>
          </p:nvPr>
        </p:nvSpPr>
        <p:spPr>
          <a:xfrm>
            <a:off x="1524000" y="1600200"/>
            <a:ext cx="7315200" cy="3505200"/>
          </a:xfrm>
        </p:spPr>
        <p:txBody>
          <a:bodyPr/>
          <a:lstStyle/>
          <a:p>
            <a:r>
              <a:rPr lang="en-US" altLang="en-US" smtClean="0"/>
              <a:t>Urbanization- movement of people from the farms to the cities</a:t>
            </a:r>
          </a:p>
          <a:p>
            <a:endParaRPr lang="en-US" altLang="en-US" smtClean="0"/>
          </a:p>
          <a:p>
            <a:r>
              <a:rPr lang="en-US" altLang="en-US" smtClean="0">
                <a:solidFill>
                  <a:srgbClr val="00B050"/>
                </a:solidFill>
              </a:rPr>
              <a:t>Factors of production—land, labor, capital aka $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1447800" y="3810000"/>
            <a:ext cx="71628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000" b="1">
                <a:solidFill>
                  <a:srgbClr val="801C1A"/>
                </a:solidFill>
                <a:latin typeface="Times New Roman" panose="02020603050405020304" pitchFamily="18" charset="0"/>
                <a:cs typeface="Times New Roman" panose="02020603050405020304" pitchFamily="18" charset="0"/>
              </a:rPr>
              <a:t>Watt steam engine</a:t>
            </a:r>
          </a:p>
          <a:p>
            <a:pPr eaLnBrk="1" hangingPunct="1">
              <a:spcBef>
                <a:spcPct val="0"/>
              </a:spcBef>
              <a:buFontTx/>
              <a:buNone/>
            </a:pPr>
            <a:r>
              <a:rPr lang="en-US" altLang="en-US" sz="2000">
                <a:solidFill>
                  <a:srgbClr val="801C1A"/>
                </a:solidFill>
                <a:latin typeface="Times New Roman" panose="02020603050405020304" pitchFamily="18" charset="0"/>
                <a:cs typeface="Times New Roman" panose="02020603050405020304" pitchFamily="18" charset="0"/>
              </a:rPr>
              <a:t>In the early 1760s, a gifted young Scot named James Watt (1736-1819) was called on to repair an engine being used in a physics course. He saw that this engine's waste of energy could be reduced by adding a separate condenser. Watt went into partnership with a wealthy English toymaker who provided the risk capital and manufacturing plant. Twenty years of constant effort and the help of skilled mechanics enabled Watt to create an effective vacuum and regulate a complex engine.  </a:t>
            </a:r>
            <a:r>
              <a:rPr lang="en-US" altLang="en-US" sz="2000" i="1">
                <a:solidFill>
                  <a:srgbClr val="801C1A"/>
                </a:solidFill>
                <a:latin typeface="Times New Roman" panose="02020603050405020304" pitchFamily="18" charset="0"/>
                <a:cs typeface="Times New Roman" panose="02020603050405020304" pitchFamily="18" charset="0"/>
              </a:rPr>
              <a:t>(Science Museum, London)</a:t>
            </a:r>
            <a:endParaRPr lang="en-US" altLang="en-US" sz="2000">
              <a:solidFill>
                <a:srgbClr val="801C1A"/>
              </a:solidFill>
              <a:latin typeface="Times New Roman" panose="02020603050405020304" pitchFamily="18" charset="0"/>
              <a:cs typeface="Arial" panose="020B0604020202020204" pitchFamily="34" charset="0"/>
            </a:endParaRPr>
          </a:p>
        </p:txBody>
      </p:sp>
      <p:sp>
        <p:nvSpPr>
          <p:cNvPr id="23555" name="Rectangle 3"/>
          <p:cNvSpPr>
            <a:spLocks noGrp="1" noChangeArrowheads="1"/>
          </p:cNvSpPr>
          <p:nvPr>
            <p:ph type="title" idx="4294967295"/>
          </p:nvPr>
        </p:nvSpPr>
        <p:spPr>
          <a:xfrm>
            <a:off x="0" y="0"/>
            <a:ext cx="938213" cy="214313"/>
          </a:xfrm>
        </p:spPr>
        <p:txBody>
          <a:bodyPr wrap="none">
            <a:spAutoFit/>
          </a:bodyPr>
          <a:lstStyle/>
          <a:p>
            <a:pPr eaLnBrk="1" hangingPunct="1"/>
            <a:r>
              <a:rPr lang="es-MX" altLang="en-US" sz="800" smtClean="0">
                <a:solidFill>
                  <a:srgbClr val="EAEAEA"/>
                </a:solidFill>
              </a:rPr>
              <a:t>Watt steam engine</a:t>
            </a:r>
            <a:endParaRPr lang="en-US" altLang="en-US" sz="800" smtClean="0">
              <a:solidFill>
                <a:srgbClr val="EAEAEA"/>
              </a:solidFill>
            </a:endParaRPr>
          </a:p>
        </p:txBody>
      </p:sp>
      <p:pic>
        <p:nvPicPr>
          <p:cNvPr id="23556" name="Picture 4" descr="335843_p_06_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0"/>
            <a:ext cx="5178425"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524000" y="304800"/>
            <a:ext cx="7162800" cy="793750"/>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600" b="1">
                <a:solidFill>
                  <a:srgbClr val="993300"/>
                </a:solidFill>
                <a:latin typeface="Lombardic Narrow" pitchFamily="2" charset="0"/>
              </a:rPr>
              <a:t>Steam Tractor</a:t>
            </a:r>
            <a:endParaRPr lang="en-US" altLang="en-US" sz="3900" b="1">
              <a:solidFill>
                <a:srgbClr val="993300"/>
              </a:solidFill>
              <a:latin typeface="Lombardic Narrow" pitchFamily="2" charset="0"/>
            </a:endParaRPr>
          </a:p>
        </p:txBody>
      </p:sp>
      <p:pic>
        <p:nvPicPr>
          <p:cNvPr id="24579" name="Picture 3"/>
          <p:cNvPicPr>
            <a:picLocks noGrp="1" noChangeAspect="1" noChangeArrowheads="1"/>
          </p:cNvPicPr>
          <p:nvPr>
            <p:ph/>
          </p:nvPr>
        </p:nvPicPr>
        <p:blipFill>
          <a:blip r:embed="rId2">
            <a:lum bright="-6000" contrast="6000"/>
            <a:extLst>
              <a:ext uri="{28A0092B-C50C-407E-A947-70E740481C1C}">
                <a14:useLocalDpi xmlns:a14="http://schemas.microsoft.com/office/drawing/2010/main" val="0"/>
              </a:ext>
            </a:extLst>
          </a:blip>
          <a:srcRect l="2156" t="3120" r="2136" b="5725"/>
          <a:stretch>
            <a:fillRect/>
          </a:stretch>
        </p:blipFill>
        <p:spPr>
          <a:xfrm>
            <a:off x="1828800" y="1295400"/>
            <a:ext cx="6705600" cy="4789488"/>
          </a:xfrm>
          <a:noFill/>
          <a:ln>
            <a:solidFill>
              <a:srgbClr val="003399"/>
            </a:solid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1524000" y="381000"/>
            <a:ext cx="7162800" cy="793750"/>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600" b="1">
                <a:solidFill>
                  <a:srgbClr val="993300"/>
                </a:solidFill>
                <a:latin typeface="Lombardic Narrow" pitchFamily="2" charset="0"/>
              </a:rPr>
              <a:t>Steam Ship</a:t>
            </a:r>
            <a:endParaRPr lang="en-US" altLang="en-US" sz="3900" b="1">
              <a:solidFill>
                <a:srgbClr val="993300"/>
              </a:solidFill>
              <a:latin typeface="Lombardic Narrow" pitchFamily="2" charset="0"/>
            </a:endParaRPr>
          </a:p>
        </p:txBody>
      </p:sp>
      <p:pic>
        <p:nvPicPr>
          <p:cNvPr id="25603" name="Picture 3"/>
          <p:cNvPicPr>
            <a:picLocks noGrp="1" noChangeAspect="1" noChangeArrowheads="1"/>
          </p:cNvPicPr>
          <p:nvPr>
            <p:ph/>
          </p:nvPr>
        </p:nvPicPr>
        <p:blipFill>
          <a:blip r:embed="rId2">
            <a:lum contrast="6000"/>
            <a:extLst>
              <a:ext uri="{28A0092B-C50C-407E-A947-70E740481C1C}">
                <a14:useLocalDpi xmlns:a14="http://schemas.microsoft.com/office/drawing/2010/main" val="0"/>
              </a:ext>
            </a:extLst>
          </a:blip>
          <a:srcRect/>
          <a:stretch>
            <a:fillRect/>
          </a:stretch>
        </p:blipFill>
        <p:spPr>
          <a:xfrm>
            <a:off x="1752600" y="1295400"/>
            <a:ext cx="6873875" cy="5154613"/>
          </a:xfrm>
          <a:noFill/>
          <a:ln>
            <a:solidFill>
              <a:srgbClr val="003399"/>
            </a:solid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1371600" y="349250"/>
            <a:ext cx="7620000" cy="793750"/>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600" b="1">
                <a:solidFill>
                  <a:srgbClr val="993300"/>
                </a:solidFill>
                <a:latin typeface="Lombardic Narrow" pitchFamily="2" charset="0"/>
              </a:rPr>
              <a:t>An Early Steam Locomotive</a:t>
            </a:r>
            <a:endParaRPr lang="en-US" altLang="en-US" sz="3900" b="1">
              <a:solidFill>
                <a:srgbClr val="993300"/>
              </a:solidFill>
              <a:latin typeface="Lombardic Narrow" pitchFamily="2" charset="0"/>
            </a:endParaRPr>
          </a:p>
        </p:txBody>
      </p:sp>
      <p:pic>
        <p:nvPicPr>
          <p:cNvPr id="26627" name="Picture 3"/>
          <p:cNvPicPr>
            <a:picLocks noGrp="1" noChangeAspect="1" noChangeArrowheads="1"/>
          </p:cNvPicPr>
          <p:nvPr>
            <p:ph/>
          </p:nvPr>
        </p:nvPicPr>
        <p:blipFill>
          <a:blip r:embed="rId2">
            <a:lum bright="-6000" contrast="6000"/>
            <a:extLst>
              <a:ext uri="{28A0092B-C50C-407E-A947-70E740481C1C}">
                <a14:useLocalDpi xmlns:a14="http://schemas.microsoft.com/office/drawing/2010/main" val="0"/>
              </a:ext>
            </a:extLst>
          </a:blip>
          <a:srcRect/>
          <a:stretch>
            <a:fillRect/>
          </a:stretch>
        </p:blipFill>
        <p:spPr>
          <a:xfrm>
            <a:off x="1812925" y="1752600"/>
            <a:ext cx="6797675" cy="4716463"/>
          </a:xfrm>
          <a:noFill/>
          <a:ln>
            <a:solidFill>
              <a:srgbClr val="003399"/>
            </a:solid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1524000" y="304800"/>
            <a:ext cx="7162800" cy="793750"/>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600" b="1">
                <a:solidFill>
                  <a:srgbClr val="993300"/>
                </a:solidFill>
                <a:latin typeface="Lombardic Narrow" pitchFamily="2" charset="0"/>
              </a:rPr>
              <a:t>Later Locomotives</a:t>
            </a:r>
            <a:endParaRPr lang="en-US" altLang="en-US" sz="4600" b="1" i="1">
              <a:solidFill>
                <a:srgbClr val="993300"/>
              </a:solidFill>
              <a:latin typeface="Lombardic Narrow" pitchFamily="2" charset="0"/>
            </a:endParaRPr>
          </a:p>
        </p:txBody>
      </p:sp>
      <p:pic>
        <p:nvPicPr>
          <p:cNvPr id="27651" name="Picture 3" descr="Early Locomotives"/>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711325" y="1219200"/>
            <a:ext cx="6823075" cy="5289550"/>
          </a:xfrm>
          <a:noFill/>
          <a:ln>
            <a:solidFill>
              <a:srgbClr val="003399"/>
            </a:solid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industrial_rev_ntt1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04800"/>
            <a:ext cx="7620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75" name="SMARTInkShape-Group59"/>
          <p:cNvGrpSpPr>
            <a:grpSpLocks/>
          </p:cNvGrpSpPr>
          <p:nvPr/>
        </p:nvGrpSpPr>
        <p:grpSpPr bwMode="auto">
          <a:xfrm>
            <a:off x="7875588" y="312738"/>
            <a:ext cx="1089025" cy="1571625"/>
            <a:chOff x="7875588" y="312738"/>
            <a:chExt cx="1089025" cy="1571625"/>
          </a:xfrm>
        </p:grpSpPr>
        <p:sp>
          <p:nvSpPr>
            <p:cNvPr id="7255" name="SMARTInkShape-205"/>
            <p:cNvSpPr/>
            <p:nvPr/>
          </p:nvSpPr>
          <p:spPr>
            <a:xfrm>
              <a:off x="7875588" y="339725"/>
              <a:ext cx="133350" cy="176213"/>
            </a:xfrm>
            <a:custGeom>
              <a:avLst/>
              <a:gdLst/>
              <a:ahLst/>
              <a:cxnLst/>
              <a:rect l="0" t="0" r="0" b="0"/>
              <a:pathLst>
                <a:path w="133350" h="176213">
                  <a:moveTo>
                    <a:pt x="133349" y="0"/>
                  </a:moveTo>
                  <a:lnTo>
                    <a:pt x="125687" y="0"/>
                  </a:lnTo>
                  <a:lnTo>
                    <a:pt x="117591" y="6117"/>
                  </a:lnTo>
                  <a:lnTo>
                    <a:pt x="112174" y="7664"/>
                  </a:lnTo>
                  <a:lnTo>
                    <a:pt x="94524" y="9646"/>
                  </a:lnTo>
                  <a:lnTo>
                    <a:pt x="82737" y="14945"/>
                  </a:lnTo>
                  <a:lnTo>
                    <a:pt x="55815" y="22151"/>
                  </a:lnTo>
                  <a:lnTo>
                    <a:pt x="16085" y="47507"/>
                  </a:lnTo>
                  <a:lnTo>
                    <a:pt x="12024" y="56058"/>
                  </a:lnTo>
                  <a:lnTo>
                    <a:pt x="9228" y="65463"/>
                  </a:lnTo>
                  <a:lnTo>
                    <a:pt x="3086" y="77307"/>
                  </a:lnTo>
                  <a:lnTo>
                    <a:pt x="0" y="121767"/>
                  </a:lnTo>
                  <a:lnTo>
                    <a:pt x="5203" y="133566"/>
                  </a:lnTo>
                  <a:lnTo>
                    <a:pt x="38372" y="171929"/>
                  </a:lnTo>
                  <a:lnTo>
                    <a:pt x="44338" y="175311"/>
                  </a:lnTo>
                  <a:lnTo>
                    <a:pt x="47314" y="176212"/>
                  </a:lnTo>
                  <a:lnTo>
                    <a:pt x="50286" y="175824"/>
                  </a:lnTo>
                  <a:lnTo>
                    <a:pt x="71060" y="166957"/>
                  </a:lnTo>
                  <a:lnTo>
                    <a:pt x="74027" y="164709"/>
                  </a:lnTo>
                  <a:lnTo>
                    <a:pt x="77322" y="159575"/>
                  </a:lnTo>
                  <a:lnTo>
                    <a:pt x="79960" y="151314"/>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256" name="SMARTInkShape-206"/>
            <p:cNvSpPr/>
            <p:nvPr/>
          </p:nvSpPr>
          <p:spPr>
            <a:xfrm>
              <a:off x="8404225" y="322263"/>
              <a:ext cx="79375" cy="150812"/>
            </a:xfrm>
            <a:custGeom>
              <a:avLst/>
              <a:gdLst/>
              <a:ahLst/>
              <a:cxnLst/>
              <a:rect l="0" t="0" r="0" b="0"/>
              <a:pathLst>
                <a:path w="79375" h="150812">
                  <a:moveTo>
                    <a:pt x="79374" y="0"/>
                  </a:moveTo>
                  <a:lnTo>
                    <a:pt x="71646" y="7638"/>
                  </a:lnTo>
                  <a:lnTo>
                    <a:pt x="57312" y="9613"/>
                  </a:lnTo>
                  <a:lnTo>
                    <a:pt x="47020" y="15881"/>
                  </a:lnTo>
                  <a:lnTo>
                    <a:pt x="13562" y="47325"/>
                  </a:lnTo>
                  <a:lnTo>
                    <a:pt x="10235" y="55861"/>
                  </a:lnTo>
                  <a:lnTo>
                    <a:pt x="7758" y="65240"/>
                  </a:lnTo>
                  <a:lnTo>
                    <a:pt x="1755" y="77049"/>
                  </a:lnTo>
                  <a:lnTo>
                    <a:pt x="0" y="87142"/>
                  </a:lnTo>
                  <a:lnTo>
                    <a:pt x="3778" y="103909"/>
                  </a:lnTo>
                  <a:lnTo>
                    <a:pt x="11212" y="116653"/>
                  </a:lnTo>
                  <a:lnTo>
                    <a:pt x="28572" y="135883"/>
                  </a:lnTo>
                  <a:lnTo>
                    <a:pt x="34522" y="139248"/>
                  </a:lnTo>
                  <a:lnTo>
                    <a:pt x="70398" y="150811"/>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257" name="SMARTInkShape-207"/>
            <p:cNvSpPr/>
            <p:nvPr/>
          </p:nvSpPr>
          <p:spPr>
            <a:xfrm>
              <a:off x="8035925" y="349250"/>
              <a:ext cx="80963" cy="133350"/>
            </a:xfrm>
            <a:custGeom>
              <a:avLst/>
              <a:gdLst/>
              <a:ahLst/>
              <a:cxnLst/>
              <a:rect l="0" t="0" r="0" b="0"/>
              <a:pathLst>
                <a:path w="80963" h="133350">
                  <a:moveTo>
                    <a:pt x="0" y="0"/>
                  </a:moveTo>
                  <a:lnTo>
                    <a:pt x="0" y="17100"/>
                  </a:lnTo>
                  <a:lnTo>
                    <a:pt x="999" y="20294"/>
                  </a:lnTo>
                  <a:lnTo>
                    <a:pt x="2665" y="22422"/>
                  </a:lnTo>
                  <a:lnTo>
                    <a:pt x="4776" y="23843"/>
                  </a:lnTo>
                  <a:lnTo>
                    <a:pt x="12520" y="40004"/>
                  </a:lnTo>
                  <a:lnTo>
                    <a:pt x="22286" y="81669"/>
                  </a:lnTo>
                  <a:lnTo>
                    <a:pt x="42057" y="118167"/>
                  </a:lnTo>
                  <a:lnTo>
                    <a:pt x="53929" y="133349"/>
                  </a:lnTo>
                  <a:lnTo>
                    <a:pt x="53974" y="103714"/>
                  </a:lnTo>
                  <a:lnTo>
                    <a:pt x="54974" y="101753"/>
                  </a:lnTo>
                  <a:lnTo>
                    <a:pt x="56639" y="100446"/>
                  </a:lnTo>
                  <a:lnTo>
                    <a:pt x="58751" y="99575"/>
                  </a:lnTo>
                  <a:lnTo>
                    <a:pt x="60157" y="98005"/>
                  </a:lnTo>
                  <a:lnTo>
                    <a:pt x="62599" y="90327"/>
                  </a:lnTo>
                  <a:lnTo>
                    <a:pt x="65471" y="89555"/>
                  </a:lnTo>
                  <a:lnTo>
                    <a:pt x="67636" y="89349"/>
                  </a:lnTo>
                  <a:lnTo>
                    <a:pt x="69080" y="90199"/>
                  </a:lnTo>
                  <a:lnTo>
                    <a:pt x="70042" y="91755"/>
                  </a:lnTo>
                  <a:lnTo>
                    <a:pt x="71712" y="98019"/>
                  </a:lnTo>
                  <a:lnTo>
                    <a:pt x="71854" y="102197"/>
                  </a:lnTo>
                  <a:lnTo>
                    <a:pt x="74582" y="107347"/>
                  </a:lnTo>
                  <a:lnTo>
                    <a:pt x="78126" y="112931"/>
                  </a:lnTo>
                  <a:lnTo>
                    <a:pt x="80962" y="124512"/>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258" name="SMARTInkShape-208"/>
            <p:cNvSpPr/>
            <p:nvPr/>
          </p:nvSpPr>
          <p:spPr>
            <a:xfrm>
              <a:off x="8545513" y="312738"/>
              <a:ext cx="107950" cy="169862"/>
            </a:xfrm>
            <a:custGeom>
              <a:avLst/>
              <a:gdLst/>
              <a:ahLst/>
              <a:cxnLst/>
              <a:rect l="0" t="0" r="0" b="0"/>
              <a:pathLst>
                <a:path w="107950" h="169862">
                  <a:moveTo>
                    <a:pt x="0" y="0"/>
                  </a:moveTo>
                  <a:lnTo>
                    <a:pt x="0" y="39445"/>
                  </a:lnTo>
                  <a:lnTo>
                    <a:pt x="999" y="81076"/>
                  </a:lnTo>
                  <a:lnTo>
                    <a:pt x="7746" y="125438"/>
                  </a:lnTo>
                  <a:lnTo>
                    <a:pt x="11106" y="138007"/>
                  </a:lnTo>
                  <a:lnTo>
                    <a:pt x="26497" y="169168"/>
                  </a:lnTo>
                  <a:lnTo>
                    <a:pt x="31618" y="169861"/>
                  </a:lnTo>
                  <a:lnTo>
                    <a:pt x="33073" y="168963"/>
                  </a:lnTo>
                  <a:lnTo>
                    <a:pt x="34042" y="167370"/>
                  </a:lnTo>
                  <a:lnTo>
                    <a:pt x="44069" y="131883"/>
                  </a:lnTo>
                  <a:lnTo>
                    <a:pt x="44860" y="113899"/>
                  </a:lnTo>
                  <a:lnTo>
                    <a:pt x="45898" y="111754"/>
                  </a:lnTo>
                  <a:lnTo>
                    <a:pt x="47591" y="110325"/>
                  </a:lnTo>
                  <a:lnTo>
                    <a:pt x="49719" y="109371"/>
                  </a:lnTo>
                  <a:lnTo>
                    <a:pt x="51138" y="107741"/>
                  </a:lnTo>
                  <a:lnTo>
                    <a:pt x="52713" y="103276"/>
                  </a:lnTo>
                  <a:lnTo>
                    <a:pt x="54133" y="102682"/>
                  </a:lnTo>
                  <a:lnTo>
                    <a:pt x="56079" y="103282"/>
                  </a:lnTo>
                  <a:lnTo>
                    <a:pt x="60907" y="105605"/>
                  </a:lnTo>
                  <a:lnTo>
                    <a:pt x="66385" y="106638"/>
                  </a:lnTo>
                  <a:lnTo>
                    <a:pt x="68245" y="107909"/>
                  </a:lnTo>
                  <a:lnTo>
                    <a:pt x="69486" y="109751"/>
                  </a:lnTo>
                  <a:lnTo>
                    <a:pt x="78821" y="128846"/>
                  </a:lnTo>
                  <a:lnTo>
                    <a:pt x="96339" y="152096"/>
                  </a:lnTo>
                  <a:lnTo>
                    <a:pt x="97210" y="155130"/>
                  </a:lnTo>
                  <a:lnTo>
                    <a:pt x="98791" y="157152"/>
                  </a:lnTo>
                  <a:lnTo>
                    <a:pt x="107949" y="161197"/>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259" name="SMARTInkShape-209"/>
            <p:cNvSpPr/>
            <p:nvPr/>
          </p:nvSpPr>
          <p:spPr>
            <a:xfrm>
              <a:off x="8662988" y="387350"/>
              <a:ext cx="71437" cy="100013"/>
            </a:xfrm>
            <a:custGeom>
              <a:avLst/>
              <a:gdLst/>
              <a:ahLst/>
              <a:cxnLst/>
              <a:rect l="0" t="0" r="0" b="0"/>
              <a:pathLst>
                <a:path w="71437" h="100013">
                  <a:moveTo>
                    <a:pt x="62440" y="5189"/>
                  </a:moveTo>
                  <a:lnTo>
                    <a:pt x="54693" y="5189"/>
                  </a:lnTo>
                  <a:lnTo>
                    <a:pt x="49038" y="408"/>
                  </a:lnTo>
                  <a:lnTo>
                    <a:pt x="45509" y="0"/>
                  </a:lnTo>
                  <a:lnTo>
                    <a:pt x="36254" y="2215"/>
                  </a:lnTo>
                  <a:lnTo>
                    <a:pt x="24582" y="9091"/>
                  </a:lnTo>
                  <a:lnTo>
                    <a:pt x="5560" y="26288"/>
                  </a:lnTo>
                  <a:lnTo>
                    <a:pt x="2174" y="34920"/>
                  </a:lnTo>
                  <a:lnTo>
                    <a:pt x="0" y="56772"/>
                  </a:lnTo>
                  <a:lnTo>
                    <a:pt x="4400" y="74413"/>
                  </a:lnTo>
                  <a:lnTo>
                    <a:pt x="12032" y="87537"/>
                  </a:lnTo>
                  <a:lnTo>
                    <a:pt x="17712" y="91835"/>
                  </a:lnTo>
                  <a:lnTo>
                    <a:pt x="23568" y="94747"/>
                  </a:lnTo>
                  <a:lnTo>
                    <a:pt x="29502" y="99377"/>
                  </a:lnTo>
                  <a:lnTo>
                    <a:pt x="32484" y="100012"/>
                  </a:lnTo>
                  <a:lnTo>
                    <a:pt x="35472" y="99434"/>
                  </a:lnTo>
                  <a:lnTo>
                    <a:pt x="42458" y="97123"/>
                  </a:lnTo>
                  <a:lnTo>
                    <a:pt x="52226" y="96097"/>
                  </a:lnTo>
                  <a:lnTo>
                    <a:pt x="55630" y="93821"/>
                  </a:lnTo>
                  <a:lnTo>
                    <a:pt x="57901" y="90301"/>
                  </a:lnTo>
                  <a:lnTo>
                    <a:pt x="61422" y="82054"/>
                  </a:lnTo>
                  <a:lnTo>
                    <a:pt x="68026" y="70782"/>
                  </a:lnTo>
                  <a:lnTo>
                    <a:pt x="71436" y="41224"/>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260" name="SMARTInkShape-210"/>
            <p:cNvSpPr/>
            <p:nvPr/>
          </p:nvSpPr>
          <p:spPr>
            <a:xfrm>
              <a:off x="8763000" y="395288"/>
              <a:ext cx="95250" cy="103187"/>
            </a:xfrm>
            <a:custGeom>
              <a:avLst/>
              <a:gdLst/>
              <a:ahLst/>
              <a:cxnLst/>
              <a:rect l="0" t="0" r="0" b="0"/>
              <a:pathLst>
                <a:path w="95250" h="103187">
                  <a:moveTo>
                    <a:pt x="86418" y="78362"/>
                  </a:moveTo>
                  <a:lnTo>
                    <a:pt x="91106" y="73651"/>
                  </a:lnTo>
                  <a:lnTo>
                    <a:pt x="93408" y="68709"/>
                  </a:lnTo>
                  <a:lnTo>
                    <a:pt x="95141" y="56377"/>
                  </a:lnTo>
                  <a:lnTo>
                    <a:pt x="90529" y="43692"/>
                  </a:lnTo>
                  <a:lnTo>
                    <a:pt x="74488" y="17782"/>
                  </a:lnTo>
                  <a:lnTo>
                    <a:pt x="70615" y="14310"/>
                  </a:lnTo>
                  <a:lnTo>
                    <a:pt x="38964" y="1880"/>
                  </a:lnTo>
                  <a:lnTo>
                    <a:pt x="27386" y="0"/>
                  </a:lnTo>
                  <a:lnTo>
                    <a:pt x="18316" y="1794"/>
                  </a:lnTo>
                  <a:lnTo>
                    <a:pt x="14523" y="3652"/>
                  </a:lnTo>
                  <a:lnTo>
                    <a:pt x="7693" y="10976"/>
                  </a:lnTo>
                  <a:lnTo>
                    <a:pt x="2368" y="20805"/>
                  </a:lnTo>
                  <a:lnTo>
                    <a:pt x="0" y="31746"/>
                  </a:lnTo>
                  <a:lnTo>
                    <a:pt x="1565" y="43182"/>
                  </a:lnTo>
                  <a:lnTo>
                    <a:pt x="10564" y="66592"/>
                  </a:lnTo>
                  <a:lnTo>
                    <a:pt x="18688" y="75761"/>
                  </a:lnTo>
                  <a:lnTo>
                    <a:pt x="49548" y="98916"/>
                  </a:lnTo>
                  <a:lnTo>
                    <a:pt x="61538" y="103186"/>
                  </a:lnTo>
                  <a:lnTo>
                    <a:pt x="64925" y="102799"/>
                  </a:lnTo>
                  <a:lnTo>
                    <a:pt x="71305" y="99741"/>
                  </a:lnTo>
                  <a:lnTo>
                    <a:pt x="80414" y="92475"/>
                  </a:lnTo>
                  <a:lnTo>
                    <a:pt x="83748" y="84305"/>
                  </a:lnTo>
                  <a:lnTo>
                    <a:pt x="86213" y="75088"/>
                  </a:lnTo>
                  <a:lnTo>
                    <a:pt x="92135" y="63369"/>
                  </a:lnTo>
                  <a:lnTo>
                    <a:pt x="95249" y="42866"/>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261" name="SMARTInkShape-211"/>
            <p:cNvSpPr/>
            <p:nvPr/>
          </p:nvSpPr>
          <p:spPr>
            <a:xfrm>
              <a:off x="8215313" y="406400"/>
              <a:ext cx="53975" cy="76200"/>
            </a:xfrm>
            <a:custGeom>
              <a:avLst/>
              <a:gdLst/>
              <a:ahLst/>
              <a:cxnLst/>
              <a:rect l="0" t="0" r="0" b="0"/>
              <a:pathLst>
                <a:path w="53975" h="76200">
                  <a:moveTo>
                    <a:pt x="53974" y="14042"/>
                  </a:moveTo>
                  <a:lnTo>
                    <a:pt x="46221" y="6331"/>
                  </a:lnTo>
                  <a:lnTo>
                    <a:pt x="38030" y="4338"/>
                  </a:lnTo>
                  <a:lnTo>
                    <a:pt x="32550" y="441"/>
                  </a:lnTo>
                  <a:lnTo>
                    <a:pt x="29687" y="0"/>
                  </a:lnTo>
                  <a:lnTo>
                    <a:pt x="26778" y="700"/>
                  </a:lnTo>
                  <a:lnTo>
                    <a:pt x="20879" y="3137"/>
                  </a:lnTo>
                  <a:lnTo>
                    <a:pt x="11935" y="5504"/>
                  </a:lnTo>
                  <a:lnTo>
                    <a:pt x="5946" y="9584"/>
                  </a:lnTo>
                  <a:lnTo>
                    <a:pt x="2616" y="14715"/>
                  </a:lnTo>
                  <a:lnTo>
                    <a:pt x="481" y="26116"/>
                  </a:lnTo>
                  <a:lnTo>
                    <a:pt x="0" y="51617"/>
                  </a:lnTo>
                  <a:lnTo>
                    <a:pt x="2643" y="58273"/>
                  </a:lnTo>
                  <a:lnTo>
                    <a:pt x="4748" y="61441"/>
                  </a:lnTo>
                  <a:lnTo>
                    <a:pt x="17269" y="70654"/>
                  </a:lnTo>
                  <a:lnTo>
                    <a:pt x="28871" y="74931"/>
                  </a:lnTo>
                  <a:lnTo>
                    <a:pt x="38644" y="76199"/>
                  </a:lnTo>
                  <a:lnTo>
                    <a:pt x="40752" y="75382"/>
                  </a:lnTo>
                  <a:lnTo>
                    <a:pt x="42158" y="73842"/>
                  </a:lnTo>
                  <a:lnTo>
                    <a:pt x="44721" y="69477"/>
                  </a:lnTo>
                  <a:lnTo>
                    <a:pt x="49195" y="64221"/>
                  </a:lnTo>
                  <a:lnTo>
                    <a:pt x="51851" y="55914"/>
                  </a:lnTo>
                  <a:lnTo>
                    <a:pt x="52029" y="44593"/>
                  </a:lnTo>
                  <a:lnTo>
                    <a:pt x="44970" y="14042"/>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262" name="SMARTInkShape-212"/>
            <p:cNvSpPr/>
            <p:nvPr/>
          </p:nvSpPr>
          <p:spPr>
            <a:xfrm>
              <a:off x="8135938" y="401638"/>
              <a:ext cx="42862" cy="79375"/>
            </a:xfrm>
            <a:custGeom>
              <a:avLst/>
              <a:gdLst/>
              <a:ahLst/>
              <a:cxnLst/>
              <a:rect l="0" t="0" r="0" b="0"/>
              <a:pathLst>
                <a:path w="42862" h="79375">
                  <a:moveTo>
                    <a:pt x="42861" y="0"/>
                  </a:moveTo>
                  <a:lnTo>
                    <a:pt x="22148" y="0"/>
                  </a:lnTo>
                  <a:lnTo>
                    <a:pt x="16631" y="2634"/>
                  </a:lnTo>
                  <a:lnTo>
                    <a:pt x="5236" y="12374"/>
                  </a:lnTo>
                  <a:lnTo>
                    <a:pt x="2047" y="18012"/>
                  </a:lnTo>
                  <a:lnTo>
                    <a:pt x="253" y="29374"/>
                  </a:lnTo>
                  <a:lnTo>
                    <a:pt x="0" y="34399"/>
                  </a:lnTo>
                  <a:lnTo>
                    <a:pt x="2290" y="42618"/>
                  </a:lnTo>
                  <a:lnTo>
                    <a:pt x="5556" y="50551"/>
                  </a:lnTo>
                  <a:lnTo>
                    <a:pt x="8359" y="65137"/>
                  </a:lnTo>
                  <a:lnTo>
                    <a:pt x="12429" y="72742"/>
                  </a:lnTo>
                  <a:lnTo>
                    <a:pt x="17450" y="76782"/>
                  </a:lnTo>
                  <a:lnTo>
                    <a:pt x="25695" y="79055"/>
                  </a:lnTo>
                  <a:lnTo>
                    <a:pt x="28526" y="79374"/>
                  </a:lnTo>
                  <a:lnTo>
                    <a:pt x="30414" y="78599"/>
                  </a:lnTo>
                  <a:lnTo>
                    <a:pt x="31671" y="77094"/>
                  </a:lnTo>
                  <a:lnTo>
                    <a:pt x="34032" y="72788"/>
                  </a:lnTo>
                  <a:lnTo>
                    <a:pt x="39817" y="64811"/>
                  </a:lnTo>
                  <a:lnTo>
                    <a:pt x="41959" y="56191"/>
                  </a:lnTo>
                  <a:lnTo>
                    <a:pt x="42861" y="26671"/>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263" name="SMARTInkShape-213"/>
            <p:cNvSpPr/>
            <p:nvPr/>
          </p:nvSpPr>
          <p:spPr>
            <a:xfrm>
              <a:off x="8277225" y="536575"/>
              <a:ext cx="687388" cy="1347788"/>
            </a:xfrm>
            <a:custGeom>
              <a:avLst/>
              <a:gdLst/>
              <a:ahLst/>
              <a:cxnLst/>
              <a:rect l="0" t="0" r="0" b="0"/>
              <a:pathLst>
                <a:path w="687388" h="1347788">
                  <a:moveTo>
                    <a:pt x="178931" y="1347787"/>
                  </a:moveTo>
                  <a:lnTo>
                    <a:pt x="183681" y="1347787"/>
                  </a:lnTo>
                  <a:lnTo>
                    <a:pt x="185079" y="1346795"/>
                  </a:lnTo>
                  <a:lnTo>
                    <a:pt x="186012" y="1345142"/>
                  </a:lnTo>
                  <a:lnTo>
                    <a:pt x="186635" y="1343049"/>
                  </a:lnTo>
                  <a:lnTo>
                    <a:pt x="188043" y="1341653"/>
                  </a:lnTo>
                  <a:lnTo>
                    <a:pt x="192258" y="1340102"/>
                  </a:lnTo>
                  <a:lnTo>
                    <a:pt x="234725" y="1336231"/>
                  </a:lnTo>
                  <a:lnTo>
                    <a:pt x="251131" y="1331801"/>
                  </a:lnTo>
                  <a:lnTo>
                    <a:pt x="286347" y="1327455"/>
                  </a:lnTo>
                  <a:lnTo>
                    <a:pt x="306853" y="1322919"/>
                  </a:lnTo>
                  <a:lnTo>
                    <a:pt x="351020" y="1318533"/>
                  </a:lnTo>
                  <a:lnTo>
                    <a:pt x="393931" y="1311942"/>
                  </a:lnTo>
                  <a:lnTo>
                    <a:pt x="438424" y="1299772"/>
                  </a:lnTo>
                  <a:lnTo>
                    <a:pt x="480477" y="1285253"/>
                  </a:lnTo>
                  <a:lnTo>
                    <a:pt x="519739" y="1263297"/>
                  </a:lnTo>
                  <a:lnTo>
                    <a:pt x="559003" y="1239310"/>
                  </a:lnTo>
                  <a:lnTo>
                    <a:pt x="602316" y="1201746"/>
                  </a:lnTo>
                  <a:lnTo>
                    <a:pt x="637198" y="1160140"/>
                  </a:lnTo>
                  <a:lnTo>
                    <a:pt x="659721" y="1115778"/>
                  </a:lnTo>
                  <a:lnTo>
                    <a:pt x="673074" y="1094799"/>
                  </a:lnTo>
                  <a:lnTo>
                    <a:pt x="683796" y="1052833"/>
                  </a:lnTo>
                  <a:lnTo>
                    <a:pt x="687387" y="1026341"/>
                  </a:lnTo>
                  <a:lnTo>
                    <a:pt x="682452" y="984600"/>
                  </a:lnTo>
                  <a:lnTo>
                    <a:pt x="677796" y="946675"/>
                  </a:lnTo>
                  <a:lnTo>
                    <a:pt x="667598" y="910533"/>
                  </a:lnTo>
                  <a:lnTo>
                    <a:pt x="655016" y="873753"/>
                  </a:lnTo>
                  <a:lnTo>
                    <a:pt x="637068" y="831959"/>
                  </a:lnTo>
                  <a:lnTo>
                    <a:pt x="618905" y="790022"/>
                  </a:lnTo>
                  <a:lnTo>
                    <a:pt x="595178" y="749670"/>
                  </a:lnTo>
                  <a:lnTo>
                    <a:pt x="571330" y="716126"/>
                  </a:lnTo>
                  <a:lnTo>
                    <a:pt x="536555" y="671896"/>
                  </a:lnTo>
                  <a:lnTo>
                    <a:pt x="500967" y="629477"/>
                  </a:lnTo>
                  <a:lnTo>
                    <a:pt x="464225" y="589031"/>
                  </a:lnTo>
                  <a:lnTo>
                    <a:pt x="419708" y="546514"/>
                  </a:lnTo>
                  <a:lnTo>
                    <a:pt x="384474" y="515654"/>
                  </a:lnTo>
                  <a:lnTo>
                    <a:pt x="348852" y="484031"/>
                  </a:lnTo>
                  <a:lnTo>
                    <a:pt x="313112" y="455817"/>
                  </a:lnTo>
                  <a:lnTo>
                    <a:pt x="277339" y="425971"/>
                  </a:lnTo>
                  <a:lnTo>
                    <a:pt x="241556" y="394646"/>
                  </a:lnTo>
                  <a:lnTo>
                    <a:pt x="198591" y="362146"/>
                  </a:lnTo>
                  <a:lnTo>
                    <a:pt x="154243" y="329500"/>
                  </a:lnTo>
                  <a:lnTo>
                    <a:pt x="109843" y="297046"/>
                  </a:lnTo>
                  <a:lnTo>
                    <a:pt x="83904" y="274793"/>
                  </a:lnTo>
                  <a:lnTo>
                    <a:pt x="40596" y="232686"/>
                  </a:lnTo>
                  <a:lnTo>
                    <a:pt x="7484" y="190452"/>
                  </a:lnTo>
                  <a:lnTo>
                    <a:pt x="2214" y="172576"/>
                  </a:lnTo>
                  <a:lnTo>
                    <a:pt x="80" y="132026"/>
                  </a:lnTo>
                  <a:lnTo>
                    <a:pt x="0" y="92124"/>
                  </a:lnTo>
                  <a:lnTo>
                    <a:pt x="2647" y="82928"/>
                  </a:lnTo>
                  <a:lnTo>
                    <a:pt x="6144" y="74544"/>
                  </a:lnTo>
                  <a:lnTo>
                    <a:pt x="15017" y="32819"/>
                  </a:lnTo>
                  <a:lnTo>
                    <a:pt x="17888" y="0"/>
                  </a:lnTo>
                </a:path>
              </a:pathLst>
            </a:custGeom>
            <a:ln w="19050">
              <a:solidFill>
                <a:srgbClr val="0000FF"/>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grpSp>
      <p:sp>
        <p:nvSpPr>
          <p:cNvPr id="7265" name="SMARTInkShape-214"/>
          <p:cNvSpPr/>
          <p:nvPr/>
        </p:nvSpPr>
        <p:spPr>
          <a:xfrm>
            <a:off x="5291138" y="1322388"/>
            <a:ext cx="754062" cy="187325"/>
          </a:xfrm>
          <a:custGeom>
            <a:avLst/>
            <a:gdLst/>
            <a:ahLst/>
            <a:cxnLst/>
            <a:rect l="0" t="0" r="0" b="0"/>
            <a:pathLst>
              <a:path w="754062" h="187325">
                <a:moveTo>
                  <a:pt x="49398" y="8920"/>
                </a:moveTo>
                <a:lnTo>
                  <a:pt x="40509" y="8920"/>
                </a:lnTo>
                <a:lnTo>
                  <a:pt x="85101" y="8920"/>
                </a:lnTo>
                <a:lnTo>
                  <a:pt x="96985" y="8920"/>
                </a:lnTo>
                <a:lnTo>
                  <a:pt x="137037" y="368"/>
                </a:lnTo>
                <a:lnTo>
                  <a:pt x="177358" y="21"/>
                </a:lnTo>
                <a:lnTo>
                  <a:pt x="218916" y="1"/>
                </a:lnTo>
                <a:lnTo>
                  <a:pt x="260547" y="0"/>
                </a:lnTo>
                <a:lnTo>
                  <a:pt x="303172" y="0"/>
                </a:lnTo>
                <a:lnTo>
                  <a:pt x="346954" y="0"/>
                </a:lnTo>
                <a:lnTo>
                  <a:pt x="391491" y="0"/>
                </a:lnTo>
                <a:lnTo>
                  <a:pt x="436093" y="991"/>
                </a:lnTo>
                <a:lnTo>
                  <a:pt x="480701" y="8093"/>
                </a:lnTo>
                <a:lnTo>
                  <a:pt x="522654" y="8811"/>
                </a:lnTo>
                <a:lnTo>
                  <a:pt x="564269" y="8906"/>
                </a:lnTo>
                <a:lnTo>
                  <a:pt x="602389" y="9909"/>
                </a:lnTo>
                <a:lnTo>
                  <a:pt x="646971" y="17289"/>
                </a:lnTo>
                <a:lnTo>
                  <a:pt x="682010" y="18759"/>
                </a:lnTo>
                <a:lnTo>
                  <a:pt x="712169" y="25927"/>
                </a:lnTo>
                <a:lnTo>
                  <a:pt x="754061" y="26761"/>
                </a:lnTo>
                <a:lnTo>
                  <a:pt x="740922" y="26761"/>
                </a:lnTo>
                <a:lnTo>
                  <a:pt x="735751" y="29404"/>
                </a:lnTo>
                <a:lnTo>
                  <a:pt x="730148" y="32891"/>
                </a:lnTo>
                <a:lnTo>
                  <a:pt x="720431" y="34854"/>
                </a:lnTo>
                <a:lnTo>
                  <a:pt x="676736" y="35648"/>
                </a:lnTo>
                <a:lnTo>
                  <a:pt x="636458" y="35678"/>
                </a:lnTo>
                <a:lnTo>
                  <a:pt x="596965" y="35680"/>
                </a:lnTo>
                <a:lnTo>
                  <a:pt x="566749" y="36672"/>
                </a:lnTo>
                <a:lnTo>
                  <a:pt x="525051" y="43361"/>
                </a:lnTo>
                <a:lnTo>
                  <a:pt x="487117" y="44356"/>
                </a:lnTo>
                <a:lnTo>
                  <a:pt x="450986" y="44553"/>
                </a:lnTo>
                <a:lnTo>
                  <a:pt x="415212" y="44592"/>
                </a:lnTo>
                <a:lnTo>
                  <a:pt x="378516" y="50729"/>
                </a:lnTo>
                <a:lnTo>
                  <a:pt x="336755" y="52970"/>
                </a:lnTo>
                <a:lnTo>
                  <a:pt x="294839" y="58147"/>
                </a:lnTo>
                <a:lnTo>
                  <a:pt x="255499" y="62585"/>
                </a:lnTo>
                <a:lnTo>
                  <a:pt x="219089" y="69334"/>
                </a:lnTo>
                <a:lnTo>
                  <a:pt x="183260" y="70961"/>
                </a:lnTo>
                <a:lnTo>
                  <a:pt x="147545" y="78404"/>
                </a:lnTo>
                <a:lnTo>
                  <a:pt x="107666" y="87584"/>
                </a:lnTo>
                <a:lnTo>
                  <a:pt x="64371" y="98192"/>
                </a:lnTo>
                <a:lnTo>
                  <a:pt x="32344" y="109080"/>
                </a:lnTo>
                <a:lnTo>
                  <a:pt x="25958" y="112904"/>
                </a:lnTo>
                <a:lnTo>
                  <a:pt x="16789" y="116048"/>
                </a:lnTo>
                <a:lnTo>
                  <a:pt x="6565" y="123524"/>
                </a:lnTo>
                <a:lnTo>
                  <a:pt x="0" y="124615"/>
                </a:lnTo>
                <a:lnTo>
                  <a:pt x="2000" y="124763"/>
                </a:lnTo>
                <a:lnTo>
                  <a:pt x="2930" y="125794"/>
                </a:lnTo>
                <a:lnTo>
                  <a:pt x="4544" y="132552"/>
                </a:lnTo>
                <a:lnTo>
                  <a:pt x="7323" y="133247"/>
                </a:lnTo>
                <a:lnTo>
                  <a:pt x="9454" y="133432"/>
                </a:lnTo>
                <a:lnTo>
                  <a:pt x="14461" y="136281"/>
                </a:lnTo>
                <a:lnTo>
                  <a:pt x="19992" y="139860"/>
                </a:lnTo>
                <a:lnTo>
                  <a:pt x="28679" y="141875"/>
                </a:lnTo>
                <a:lnTo>
                  <a:pt x="69336" y="142708"/>
                </a:lnTo>
                <a:lnTo>
                  <a:pt x="108999" y="142722"/>
                </a:lnTo>
                <a:lnTo>
                  <a:pt x="150517" y="142723"/>
                </a:lnTo>
                <a:lnTo>
                  <a:pt x="192331" y="142723"/>
                </a:lnTo>
                <a:lnTo>
                  <a:pt x="229228" y="142723"/>
                </a:lnTo>
                <a:lnTo>
                  <a:pt x="269982" y="142723"/>
                </a:lnTo>
                <a:lnTo>
                  <a:pt x="309971" y="142723"/>
                </a:lnTo>
                <a:lnTo>
                  <a:pt x="351046" y="145367"/>
                </a:lnTo>
                <a:lnTo>
                  <a:pt x="388091" y="150403"/>
                </a:lnTo>
                <a:lnTo>
                  <a:pt x="424046" y="151398"/>
                </a:lnTo>
                <a:lnTo>
                  <a:pt x="462429" y="154238"/>
                </a:lnTo>
                <a:lnTo>
                  <a:pt x="503165" y="159314"/>
                </a:lnTo>
                <a:lnTo>
                  <a:pt x="539849" y="161308"/>
                </a:lnTo>
                <a:lnTo>
                  <a:pt x="575734" y="170218"/>
                </a:lnTo>
                <a:lnTo>
                  <a:pt x="638234" y="187324"/>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grpSp>
        <p:nvGrpSpPr>
          <p:cNvPr id="28677" name="SMARTInkShape-Group61"/>
          <p:cNvGrpSpPr>
            <a:grpSpLocks/>
          </p:cNvGrpSpPr>
          <p:nvPr/>
        </p:nvGrpSpPr>
        <p:grpSpPr bwMode="auto">
          <a:xfrm>
            <a:off x="4197350" y="1785938"/>
            <a:ext cx="2000250" cy="608012"/>
            <a:chOff x="4197350" y="1785938"/>
            <a:chExt cx="2000250" cy="608012"/>
          </a:xfrm>
        </p:grpSpPr>
        <p:sp>
          <p:nvSpPr>
            <p:cNvPr id="7266" name="SMARTInkShape-215"/>
            <p:cNvSpPr/>
            <p:nvPr/>
          </p:nvSpPr>
          <p:spPr>
            <a:xfrm>
              <a:off x="4965700" y="2225675"/>
              <a:ext cx="106363" cy="96838"/>
            </a:xfrm>
            <a:custGeom>
              <a:avLst/>
              <a:gdLst/>
              <a:ahLst/>
              <a:cxnLst/>
              <a:rect l="0" t="0" r="0" b="0"/>
              <a:pathLst>
                <a:path w="106363" h="96838">
                  <a:moveTo>
                    <a:pt x="70987" y="7722"/>
                  </a:moveTo>
                  <a:lnTo>
                    <a:pt x="66240" y="7722"/>
                  </a:lnTo>
                  <a:lnTo>
                    <a:pt x="61262" y="5065"/>
                  </a:lnTo>
                  <a:lnTo>
                    <a:pt x="55740" y="1559"/>
                  </a:lnTo>
                  <a:lnTo>
                    <a:pt x="49974" y="0"/>
                  </a:lnTo>
                  <a:lnTo>
                    <a:pt x="47046" y="582"/>
                  </a:lnTo>
                  <a:lnTo>
                    <a:pt x="35211" y="6016"/>
                  </a:lnTo>
                  <a:lnTo>
                    <a:pt x="32238" y="6585"/>
                  </a:lnTo>
                  <a:lnTo>
                    <a:pt x="23309" y="12146"/>
                  </a:lnTo>
                  <a:lnTo>
                    <a:pt x="5435" y="36496"/>
                  </a:lnTo>
                  <a:lnTo>
                    <a:pt x="2125" y="45754"/>
                  </a:lnTo>
                  <a:lnTo>
                    <a:pt x="0" y="67938"/>
                  </a:lnTo>
                  <a:lnTo>
                    <a:pt x="2356" y="77001"/>
                  </a:lnTo>
                  <a:lnTo>
                    <a:pt x="11964" y="90939"/>
                  </a:lnTo>
                  <a:lnTo>
                    <a:pt x="17607" y="94531"/>
                  </a:lnTo>
                  <a:lnTo>
                    <a:pt x="29322" y="96837"/>
                  </a:lnTo>
                  <a:lnTo>
                    <a:pt x="35253" y="94496"/>
                  </a:lnTo>
                  <a:lnTo>
                    <a:pt x="72723" y="59738"/>
                  </a:lnTo>
                  <a:lnTo>
                    <a:pt x="76723" y="53096"/>
                  </a:lnTo>
                  <a:lnTo>
                    <a:pt x="79494" y="46821"/>
                  </a:lnTo>
                  <a:lnTo>
                    <a:pt x="85645" y="37686"/>
                  </a:lnTo>
                  <a:lnTo>
                    <a:pt x="88439" y="27439"/>
                  </a:lnTo>
                  <a:lnTo>
                    <a:pt x="89573" y="26846"/>
                  </a:lnTo>
                  <a:lnTo>
                    <a:pt x="93482" y="26186"/>
                  </a:lnTo>
                  <a:lnTo>
                    <a:pt x="94921" y="27007"/>
                  </a:lnTo>
                  <a:lnTo>
                    <a:pt x="95883" y="28551"/>
                  </a:lnTo>
                  <a:lnTo>
                    <a:pt x="97232" y="35484"/>
                  </a:lnTo>
                  <a:lnTo>
                    <a:pt x="97423" y="38187"/>
                  </a:lnTo>
                  <a:lnTo>
                    <a:pt x="100282" y="43850"/>
                  </a:lnTo>
                  <a:lnTo>
                    <a:pt x="103869" y="49687"/>
                  </a:lnTo>
                  <a:lnTo>
                    <a:pt x="105890" y="59573"/>
                  </a:lnTo>
                  <a:lnTo>
                    <a:pt x="106362" y="69297"/>
                  </a:lnTo>
                  <a:lnTo>
                    <a:pt x="103924" y="77605"/>
                  </a:lnTo>
                  <a:lnTo>
                    <a:pt x="97801" y="88437"/>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267" name="SMARTInkShape-216"/>
            <p:cNvSpPr/>
            <p:nvPr/>
          </p:nvSpPr>
          <p:spPr>
            <a:xfrm>
              <a:off x="4795838" y="2071688"/>
              <a:ext cx="130175" cy="277812"/>
            </a:xfrm>
            <a:custGeom>
              <a:avLst/>
              <a:gdLst/>
              <a:ahLst/>
              <a:cxnLst/>
              <a:rect l="0" t="0" r="0" b="0"/>
              <a:pathLst>
                <a:path w="130175" h="277812">
                  <a:moveTo>
                    <a:pt x="0" y="0"/>
                  </a:moveTo>
                  <a:lnTo>
                    <a:pt x="0" y="41065"/>
                  </a:lnTo>
                  <a:lnTo>
                    <a:pt x="2653" y="72763"/>
                  </a:lnTo>
                  <a:lnTo>
                    <a:pt x="7711" y="112568"/>
                  </a:lnTo>
                  <a:lnTo>
                    <a:pt x="8709" y="151650"/>
                  </a:lnTo>
                  <a:lnTo>
                    <a:pt x="8923" y="192411"/>
                  </a:lnTo>
                  <a:lnTo>
                    <a:pt x="8954" y="235560"/>
                  </a:lnTo>
                  <a:lnTo>
                    <a:pt x="8955" y="241940"/>
                  </a:lnTo>
                  <a:lnTo>
                    <a:pt x="8955" y="237300"/>
                  </a:lnTo>
                  <a:lnTo>
                    <a:pt x="11607" y="232334"/>
                  </a:lnTo>
                  <a:lnTo>
                    <a:pt x="15109" y="226806"/>
                  </a:lnTo>
                  <a:lnTo>
                    <a:pt x="17080" y="217096"/>
                  </a:lnTo>
                  <a:lnTo>
                    <a:pt x="18659" y="203037"/>
                  </a:lnTo>
                  <a:lnTo>
                    <a:pt x="24986" y="192120"/>
                  </a:lnTo>
                  <a:lnTo>
                    <a:pt x="38950" y="176460"/>
                  </a:lnTo>
                  <a:lnTo>
                    <a:pt x="44838" y="173079"/>
                  </a:lnTo>
                  <a:lnTo>
                    <a:pt x="50772" y="170581"/>
                  </a:lnTo>
                  <a:lnTo>
                    <a:pt x="69651" y="156182"/>
                  </a:lnTo>
                  <a:lnTo>
                    <a:pt x="79378" y="154103"/>
                  </a:lnTo>
                  <a:lnTo>
                    <a:pt x="87681" y="155836"/>
                  </a:lnTo>
                  <a:lnTo>
                    <a:pt x="101119" y="165068"/>
                  </a:lnTo>
                  <a:lnTo>
                    <a:pt x="119364" y="182389"/>
                  </a:lnTo>
                  <a:lnTo>
                    <a:pt x="122699" y="190992"/>
                  </a:lnTo>
                  <a:lnTo>
                    <a:pt x="130174" y="218552"/>
                  </a:lnTo>
                  <a:lnTo>
                    <a:pt x="124924" y="253102"/>
                  </a:lnTo>
                  <a:lnTo>
                    <a:pt x="120858" y="261277"/>
                  </a:lnTo>
                  <a:lnTo>
                    <a:pt x="108222" y="271481"/>
                  </a:lnTo>
                  <a:lnTo>
                    <a:pt x="96628" y="276054"/>
                  </a:lnTo>
                  <a:lnTo>
                    <a:pt x="69995" y="277811"/>
                  </a:lnTo>
                  <a:lnTo>
                    <a:pt x="63280" y="275247"/>
                  </a:lnTo>
                  <a:lnTo>
                    <a:pt x="60096" y="273170"/>
                  </a:lnTo>
                  <a:lnTo>
                    <a:pt x="57973" y="270788"/>
                  </a:lnTo>
                  <a:lnTo>
                    <a:pt x="53728" y="260045"/>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268" name="SMARTInkShape-217"/>
            <p:cNvSpPr/>
            <p:nvPr/>
          </p:nvSpPr>
          <p:spPr>
            <a:xfrm>
              <a:off x="4652963" y="2224088"/>
              <a:ext cx="61912" cy="106362"/>
            </a:xfrm>
            <a:custGeom>
              <a:avLst/>
              <a:gdLst/>
              <a:ahLst/>
              <a:cxnLst/>
              <a:rect l="0" t="0" r="0" b="0"/>
              <a:pathLst>
                <a:path w="61912" h="106362">
                  <a:moveTo>
                    <a:pt x="0" y="8879"/>
                  </a:moveTo>
                  <a:lnTo>
                    <a:pt x="0" y="48607"/>
                  </a:lnTo>
                  <a:lnTo>
                    <a:pt x="983" y="64498"/>
                  </a:lnTo>
                  <a:lnTo>
                    <a:pt x="4696" y="72404"/>
                  </a:lnTo>
                  <a:lnTo>
                    <a:pt x="5096" y="76881"/>
                  </a:lnTo>
                  <a:lnTo>
                    <a:pt x="2929" y="91621"/>
                  </a:lnTo>
                  <a:lnTo>
                    <a:pt x="8759" y="106361"/>
                  </a:lnTo>
                  <a:lnTo>
                    <a:pt x="8844" y="64548"/>
                  </a:lnTo>
                  <a:lnTo>
                    <a:pt x="8845" y="24182"/>
                  </a:lnTo>
                  <a:lnTo>
                    <a:pt x="11464" y="17983"/>
                  </a:lnTo>
                  <a:lnTo>
                    <a:pt x="14923" y="11939"/>
                  </a:lnTo>
                  <a:lnTo>
                    <a:pt x="16460" y="5964"/>
                  </a:lnTo>
                  <a:lnTo>
                    <a:pt x="17852" y="3976"/>
                  </a:lnTo>
                  <a:lnTo>
                    <a:pt x="19763" y="2651"/>
                  </a:lnTo>
                  <a:lnTo>
                    <a:pt x="24508" y="1178"/>
                  </a:lnTo>
                  <a:lnTo>
                    <a:pt x="61911"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269" name="SMARTInkShape-218"/>
            <p:cNvSpPr/>
            <p:nvPr/>
          </p:nvSpPr>
          <p:spPr>
            <a:xfrm>
              <a:off x="4376738" y="2170113"/>
              <a:ext cx="168275" cy="187325"/>
            </a:xfrm>
            <a:custGeom>
              <a:avLst/>
              <a:gdLst/>
              <a:ahLst/>
              <a:cxnLst/>
              <a:rect l="0" t="0" r="0" b="0"/>
              <a:pathLst>
                <a:path w="168275" h="187325">
                  <a:moveTo>
                    <a:pt x="8857" y="0"/>
                  </a:moveTo>
                  <a:lnTo>
                    <a:pt x="3" y="0"/>
                  </a:lnTo>
                  <a:lnTo>
                    <a:pt x="0" y="41744"/>
                  </a:lnTo>
                  <a:lnTo>
                    <a:pt x="0" y="82557"/>
                  </a:lnTo>
                  <a:lnTo>
                    <a:pt x="984" y="104392"/>
                  </a:lnTo>
                  <a:lnTo>
                    <a:pt x="14701" y="145934"/>
                  </a:lnTo>
                  <a:lnTo>
                    <a:pt x="16375" y="153597"/>
                  </a:lnTo>
                  <a:lnTo>
                    <a:pt x="22368" y="160314"/>
                  </a:lnTo>
                  <a:lnTo>
                    <a:pt x="50962" y="184587"/>
                  </a:lnTo>
                  <a:lnTo>
                    <a:pt x="56437" y="186338"/>
                  </a:lnTo>
                  <a:lnTo>
                    <a:pt x="69755" y="187324"/>
                  </a:lnTo>
                  <a:lnTo>
                    <a:pt x="77913" y="184905"/>
                  </a:lnTo>
                  <a:lnTo>
                    <a:pt x="85802" y="181513"/>
                  </a:lnTo>
                  <a:lnTo>
                    <a:pt x="111299" y="178044"/>
                  </a:lnTo>
                  <a:lnTo>
                    <a:pt x="123823" y="169121"/>
                  </a:lnTo>
                  <a:lnTo>
                    <a:pt x="144656" y="148956"/>
                  </a:lnTo>
                  <a:lnTo>
                    <a:pt x="147942" y="143020"/>
                  </a:lnTo>
                  <a:lnTo>
                    <a:pt x="150387" y="137070"/>
                  </a:lnTo>
                  <a:lnTo>
                    <a:pt x="154753" y="131115"/>
                  </a:lnTo>
                  <a:lnTo>
                    <a:pt x="157350" y="122509"/>
                  </a:lnTo>
                  <a:lnTo>
                    <a:pt x="159488" y="113055"/>
                  </a:lnTo>
                  <a:lnTo>
                    <a:pt x="165241" y="101154"/>
                  </a:lnTo>
                  <a:lnTo>
                    <a:pt x="168206" y="58689"/>
                  </a:lnTo>
                  <a:lnTo>
                    <a:pt x="168274" y="34426"/>
                  </a:lnTo>
                  <a:lnTo>
                    <a:pt x="165656" y="27552"/>
                  </a:lnTo>
                  <a:lnTo>
                    <a:pt x="160657" y="19791"/>
                  </a:lnTo>
                  <a:lnTo>
                    <a:pt x="159428" y="894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270" name="SMARTInkShape-219"/>
            <p:cNvSpPr/>
            <p:nvPr/>
          </p:nvSpPr>
          <p:spPr>
            <a:xfrm>
              <a:off x="5803900" y="2312988"/>
              <a:ext cx="0" cy="19050"/>
            </a:xfrm>
            <a:custGeom>
              <a:avLst/>
              <a:gdLst/>
              <a:ahLst/>
              <a:cxnLst/>
              <a:rect l="0" t="0" r="0" b="0"/>
              <a:pathLst>
                <a:path w="1" h="19050">
                  <a:moveTo>
                    <a:pt x="0" y="0"/>
                  </a:moveTo>
                  <a:lnTo>
                    <a:pt x="0" y="19049"/>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271" name="SMARTInkShape-220"/>
            <p:cNvSpPr/>
            <p:nvPr/>
          </p:nvSpPr>
          <p:spPr>
            <a:xfrm>
              <a:off x="5867400" y="2206625"/>
              <a:ext cx="88900" cy="123825"/>
            </a:xfrm>
            <a:custGeom>
              <a:avLst/>
              <a:gdLst/>
              <a:ahLst/>
              <a:cxnLst/>
              <a:rect l="0" t="0" r="0" b="0"/>
              <a:pathLst>
                <a:path w="88899" h="123825">
                  <a:moveTo>
                    <a:pt x="53278" y="0"/>
                  </a:moveTo>
                  <a:lnTo>
                    <a:pt x="53278" y="4720"/>
                  </a:lnTo>
                  <a:lnTo>
                    <a:pt x="52288" y="6111"/>
                  </a:lnTo>
                  <a:lnTo>
                    <a:pt x="50640" y="7038"/>
                  </a:lnTo>
                  <a:lnTo>
                    <a:pt x="45610" y="8526"/>
                  </a:lnTo>
                  <a:lnTo>
                    <a:pt x="37507" y="14931"/>
                  </a:lnTo>
                  <a:lnTo>
                    <a:pt x="29256" y="17926"/>
                  </a:lnTo>
                  <a:lnTo>
                    <a:pt x="23472" y="22128"/>
                  </a:lnTo>
                  <a:lnTo>
                    <a:pt x="5773" y="46310"/>
                  </a:lnTo>
                  <a:lnTo>
                    <a:pt x="2480" y="55491"/>
                  </a:lnTo>
                  <a:lnTo>
                    <a:pt x="0" y="87317"/>
                  </a:lnTo>
                  <a:lnTo>
                    <a:pt x="5193" y="98418"/>
                  </a:lnTo>
                  <a:lnTo>
                    <a:pt x="19921" y="116923"/>
                  </a:lnTo>
                  <a:lnTo>
                    <a:pt x="26250" y="121126"/>
                  </a:lnTo>
                  <a:lnTo>
                    <a:pt x="33349" y="122995"/>
                  </a:lnTo>
                  <a:lnTo>
                    <a:pt x="43103" y="123824"/>
                  </a:lnTo>
                  <a:lnTo>
                    <a:pt x="51393" y="121559"/>
                  </a:lnTo>
                  <a:lnTo>
                    <a:pt x="64779" y="112054"/>
                  </a:lnTo>
                  <a:lnTo>
                    <a:pt x="82928" y="82421"/>
                  </a:lnTo>
                  <a:lnTo>
                    <a:pt x="87719" y="60155"/>
                  </a:lnTo>
                  <a:lnTo>
                    <a:pt x="88898" y="4446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272" name="SMARTInkShape-221"/>
            <p:cNvSpPr/>
            <p:nvPr/>
          </p:nvSpPr>
          <p:spPr>
            <a:xfrm>
              <a:off x="6000750" y="2197100"/>
              <a:ext cx="196850" cy="196850"/>
            </a:xfrm>
            <a:custGeom>
              <a:avLst/>
              <a:gdLst/>
              <a:ahLst/>
              <a:cxnLst/>
              <a:rect l="0" t="0" r="0" b="0"/>
              <a:pathLst>
                <a:path w="196850" h="196850">
                  <a:moveTo>
                    <a:pt x="0" y="17418"/>
                  </a:moveTo>
                  <a:lnTo>
                    <a:pt x="13330" y="17418"/>
                  </a:lnTo>
                  <a:lnTo>
                    <a:pt x="14851" y="18415"/>
                  </a:lnTo>
                  <a:lnTo>
                    <a:pt x="15867" y="20076"/>
                  </a:lnTo>
                  <a:lnTo>
                    <a:pt x="16542" y="22181"/>
                  </a:lnTo>
                  <a:lnTo>
                    <a:pt x="17988" y="23583"/>
                  </a:lnTo>
                  <a:lnTo>
                    <a:pt x="22245" y="25142"/>
                  </a:lnTo>
                  <a:lnTo>
                    <a:pt x="23778" y="26555"/>
                  </a:lnTo>
                  <a:lnTo>
                    <a:pt x="41032" y="65699"/>
                  </a:lnTo>
                  <a:lnTo>
                    <a:pt x="47173" y="107159"/>
                  </a:lnTo>
                  <a:lnTo>
                    <a:pt x="54425" y="133514"/>
                  </a:lnTo>
                  <a:lnTo>
                    <a:pt x="58324" y="138131"/>
                  </a:lnTo>
                  <a:lnTo>
                    <a:pt x="59760" y="138764"/>
                  </a:lnTo>
                  <a:lnTo>
                    <a:pt x="60718" y="138189"/>
                  </a:lnTo>
                  <a:lnTo>
                    <a:pt x="62255" y="134867"/>
                  </a:lnTo>
                  <a:lnTo>
                    <a:pt x="63621" y="95144"/>
                  </a:lnTo>
                  <a:lnTo>
                    <a:pt x="70336" y="77618"/>
                  </a:lnTo>
                  <a:lnTo>
                    <a:pt x="72503" y="48177"/>
                  </a:lnTo>
                  <a:lnTo>
                    <a:pt x="78703" y="38604"/>
                  </a:lnTo>
                  <a:lnTo>
                    <a:pt x="85843" y="29455"/>
                  </a:lnTo>
                  <a:lnTo>
                    <a:pt x="91410" y="17432"/>
                  </a:lnTo>
                  <a:lnTo>
                    <a:pt x="101789" y="5458"/>
                  </a:lnTo>
                  <a:lnTo>
                    <a:pt x="110192" y="2134"/>
                  </a:lnTo>
                  <a:lnTo>
                    <a:pt x="127040" y="0"/>
                  </a:lnTo>
                  <a:lnTo>
                    <a:pt x="133678" y="2366"/>
                  </a:lnTo>
                  <a:lnTo>
                    <a:pt x="155206" y="15805"/>
                  </a:lnTo>
                  <a:lnTo>
                    <a:pt x="162765" y="25340"/>
                  </a:lnTo>
                  <a:lnTo>
                    <a:pt x="166789" y="36224"/>
                  </a:lnTo>
                  <a:lnTo>
                    <a:pt x="176726" y="73539"/>
                  </a:lnTo>
                  <a:lnTo>
                    <a:pt x="185400" y="114491"/>
                  </a:lnTo>
                  <a:lnTo>
                    <a:pt x="188566" y="153588"/>
                  </a:lnTo>
                  <a:lnTo>
                    <a:pt x="196849" y="196849"/>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273" name="SMARTInkShape-222"/>
            <p:cNvSpPr/>
            <p:nvPr/>
          </p:nvSpPr>
          <p:spPr>
            <a:xfrm>
              <a:off x="5268913" y="1830388"/>
              <a:ext cx="204787" cy="312737"/>
            </a:xfrm>
            <a:custGeom>
              <a:avLst/>
              <a:gdLst/>
              <a:ahLst/>
              <a:cxnLst/>
              <a:rect l="0" t="0" r="0" b="0"/>
              <a:pathLst>
                <a:path w="204787" h="312737">
                  <a:moveTo>
                    <a:pt x="160353" y="312736"/>
                  </a:moveTo>
                  <a:lnTo>
                    <a:pt x="165082" y="312736"/>
                  </a:lnTo>
                  <a:lnTo>
                    <a:pt x="166476" y="311743"/>
                  </a:lnTo>
                  <a:lnTo>
                    <a:pt x="167405" y="310088"/>
                  </a:lnTo>
                  <a:lnTo>
                    <a:pt x="168024" y="307992"/>
                  </a:lnTo>
                  <a:lnTo>
                    <a:pt x="169426" y="306595"/>
                  </a:lnTo>
                  <a:lnTo>
                    <a:pt x="178263" y="303053"/>
                  </a:lnTo>
                  <a:lnTo>
                    <a:pt x="182502" y="299166"/>
                  </a:lnTo>
                  <a:lnTo>
                    <a:pt x="185046" y="294129"/>
                  </a:lnTo>
                  <a:lnTo>
                    <a:pt x="186676" y="287550"/>
                  </a:lnTo>
                  <a:lnTo>
                    <a:pt x="193122" y="279117"/>
                  </a:lnTo>
                  <a:lnTo>
                    <a:pt x="195139" y="270784"/>
                  </a:lnTo>
                  <a:lnTo>
                    <a:pt x="196903" y="247005"/>
                  </a:lnTo>
                  <a:lnTo>
                    <a:pt x="203648" y="229705"/>
                  </a:lnTo>
                  <a:lnTo>
                    <a:pt x="204786" y="203808"/>
                  </a:lnTo>
                  <a:lnTo>
                    <a:pt x="202208" y="197143"/>
                  </a:lnTo>
                  <a:lnTo>
                    <a:pt x="198752" y="190871"/>
                  </a:lnTo>
                  <a:lnTo>
                    <a:pt x="196807" y="180766"/>
                  </a:lnTo>
                  <a:lnTo>
                    <a:pt x="195241" y="165638"/>
                  </a:lnTo>
                  <a:lnTo>
                    <a:pt x="188948" y="149572"/>
                  </a:lnTo>
                  <a:lnTo>
                    <a:pt x="181804" y="137090"/>
                  </a:lnTo>
                  <a:lnTo>
                    <a:pt x="179785" y="126786"/>
                  </a:lnTo>
                  <a:lnTo>
                    <a:pt x="177267" y="122251"/>
                  </a:lnTo>
                  <a:lnTo>
                    <a:pt x="140009" y="78376"/>
                  </a:lnTo>
                  <a:lnTo>
                    <a:pt x="113731" y="54217"/>
                  </a:lnTo>
                  <a:lnTo>
                    <a:pt x="69356" y="26822"/>
                  </a:lnTo>
                  <a:lnTo>
                    <a:pt x="47443" y="12909"/>
                  </a:lnTo>
                  <a:lnTo>
                    <a:pt x="28766" y="7072"/>
                  </a:lnTo>
                  <a:lnTo>
                    <a:pt x="21693" y="3143"/>
                  </a:lnTo>
                  <a:lnTo>
                    <a:pt x="9087" y="620"/>
                  </a:lnTo>
                  <a:lnTo>
                    <a:pt x="0"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274" name="SMARTInkShape-223"/>
            <p:cNvSpPr/>
            <p:nvPr/>
          </p:nvSpPr>
          <p:spPr>
            <a:xfrm>
              <a:off x="5180013" y="1785938"/>
              <a:ext cx="222250" cy="152400"/>
            </a:xfrm>
            <a:custGeom>
              <a:avLst/>
              <a:gdLst/>
              <a:ahLst/>
              <a:cxnLst/>
              <a:rect l="0" t="0" r="0" b="0"/>
              <a:pathLst>
                <a:path w="222250" h="152400">
                  <a:moveTo>
                    <a:pt x="133331" y="152399"/>
                  </a:moveTo>
                  <a:lnTo>
                    <a:pt x="103838" y="125317"/>
                  </a:lnTo>
                  <a:lnTo>
                    <a:pt x="87108" y="113511"/>
                  </a:lnTo>
                  <a:lnTo>
                    <a:pt x="64243" y="84492"/>
                  </a:lnTo>
                  <a:lnTo>
                    <a:pt x="50180" y="73946"/>
                  </a:lnTo>
                  <a:lnTo>
                    <a:pt x="11833" y="29944"/>
                  </a:lnTo>
                  <a:lnTo>
                    <a:pt x="3913" y="20926"/>
                  </a:lnTo>
                  <a:lnTo>
                    <a:pt x="477" y="10723"/>
                  </a:lnTo>
                  <a:lnTo>
                    <a:pt x="0" y="1386"/>
                  </a:lnTo>
                  <a:lnTo>
                    <a:pt x="973" y="918"/>
                  </a:lnTo>
                  <a:lnTo>
                    <a:pt x="40311" y="0"/>
                  </a:lnTo>
                  <a:lnTo>
                    <a:pt x="54446" y="987"/>
                  </a:lnTo>
                  <a:lnTo>
                    <a:pt x="97788" y="9115"/>
                  </a:lnTo>
                  <a:lnTo>
                    <a:pt x="134701" y="16559"/>
                  </a:lnTo>
                  <a:lnTo>
                    <a:pt x="175336" y="27489"/>
                  </a:lnTo>
                  <a:lnTo>
                    <a:pt x="218988" y="43655"/>
                  </a:lnTo>
                  <a:lnTo>
                    <a:pt x="222249" y="44812"/>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275" name="SMARTInkShape-224"/>
            <p:cNvSpPr/>
            <p:nvPr/>
          </p:nvSpPr>
          <p:spPr>
            <a:xfrm>
              <a:off x="5268913" y="2224088"/>
              <a:ext cx="0" cy="80962"/>
            </a:xfrm>
            <a:custGeom>
              <a:avLst/>
              <a:gdLst/>
              <a:ahLst/>
              <a:cxnLst/>
              <a:rect l="0" t="0" r="0" b="0"/>
              <a:pathLst>
                <a:path w="1" h="80962">
                  <a:moveTo>
                    <a:pt x="0" y="0"/>
                  </a:moveTo>
                  <a:lnTo>
                    <a:pt x="0" y="40783"/>
                  </a:lnTo>
                  <a:lnTo>
                    <a:pt x="0" y="80961"/>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276" name="SMARTInkShape-225"/>
            <p:cNvSpPr/>
            <p:nvPr/>
          </p:nvSpPr>
          <p:spPr>
            <a:xfrm>
              <a:off x="5126038" y="2216150"/>
              <a:ext cx="61912" cy="88900"/>
            </a:xfrm>
            <a:custGeom>
              <a:avLst/>
              <a:gdLst/>
              <a:ahLst/>
              <a:cxnLst/>
              <a:rect l="0" t="0" r="0" b="0"/>
              <a:pathLst>
                <a:path w="61912" h="88900">
                  <a:moveTo>
                    <a:pt x="0" y="52610"/>
                  </a:moveTo>
                  <a:lnTo>
                    <a:pt x="0" y="69460"/>
                  </a:lnTo>
                  <a:lnTo>
                    <a:pt x="983" y="69892"/>
                  </a:lnTo>
                  <a:lnTo>
                    <a:pt x="4695" y="70372"/>
                  </a:lnTo>
                  <a:lnTo>
                    <a:pt x="6077" y="69491"/>
                  </a:lnTo>
                  <a:lnTo>
                    <a:pt x="7001" y="67897"/>
                  </a:lnTo>
                  <a:lnTo>
                    <a:pt x="8297" y="60836"/>
                  </a:lnTo>
                  <a:lnTo>
                    <a:pt x="9806" y="31221"/>
                  </a:lnTo>
                  <a:lnTo>
                    <a:pt x="19762" y="7413"/>
                  </a:lnTo>
                  <a:lnTo>
                    <a:pt x="25195" y="0"/>
                  </a:lnTo>
                  <a:lnTo>
                    <a:pt x="26625" y="400"/>
                  </a:lnTo>
                  <a:lnTo>
                    <a:pt x="33330" y="4771"/>
                  </a:lnTo>
                  <a:lnTo>
                    <a:pt x="38726" y="6148"/>
                  </a:lnTo>
                  <a:lnTo>
                    <a:pt x="40559" y="7522"/>
                  </a:lnTo>
                  <a:lnTo>
                    <a:pt x="41780" y="9448"/>
                  </a:lnTo>
                  <a:lnTo>
                    <a:pt x="44119" y="14273"/>
                  </a:lnTo>
                  <a:lnTo>
                    <a:pt x="48435" y="19779"/>
                  </a:lnTo>
                  <a:lnTo>
                    <a:pt x="51010" y="28274"/>
                  </a:lnTo>
                  <a:lnTo>
                    <a:pt x="53133" y="37762"/>
                  </a:lnTo>
                  <a:lnTo>
                    <a:pt x="59886" y="52066"/>
                  </a:lnTo>
                  <a:lnTo>
                    <a:pt x="61911" y="88899"/>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277" name="SMARTInkShape-226"/>
            <p:cNvSpPr/>
            <p:nvPr/>
          </p:nvSpPr>
          <p:spPr>
            <a:xfrm>
              <a:off x="5251450" y="2098675"/>
              <a:ext cx="7938" cy="0"/>
            </a:xfrm>
            <a:custGeom>
              <a:avLst/>
              <a:gdLst/>
              <a:ahLst/>
              <a:cxnLst/>
              <a:rect l="0" t="0" r="0" b="0"/>
              <a:pathLst>
                <a:path w="7938" h="1">
                  <a:moveTo>
                    <a:pt x="0" y="0"/>
                  </a:moveTo>
                  <a:lnTo>
                    <a:pt x="7937"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278" name="SMARTInkShape-227"/>
            <p:cNvSpPr/>
            <p:nvPr/>
          </p:nvSpPr>
          <p:spPr>
            <a:xfrm>
              <a:off x="5340350" y="2198688"/>
              <a:ext cx="79375" cy="122237"/>
            </a:xfrm>
            <a:custGeom>
              <a:avLst/>
              <a:gdLst/>
              <a:ahLst/>
              <a:cxnLst/>
              <a:rect l="0" t="0" r="0" b="0"/>
              <a:pathLst>
                <a:path w="79375" h="122237">
                  <a:moveTo>
                    <a:pt x="0" y="16567"/>
                  </a:moveTo>
                  <a:lnTo>
                    <a:pt x="4765" y="16567"/>
                  </a:lnTo>
                  <a:lnTo>
                    <a:pt x="6168" y="15575"/>
                  </a:lnTo>
                  <a:lnTo>
                    <a:pt x="7104" y="13924"/>
                  </a:lnTo>
                  <a:lnTo>
                    <a:pt x="7727" y="11831"/>
                  </a:lnTo>
                  <a:lnTo>
                    <a:pt x="9141" y="10437"/>
                  </a:lnTo>
                  <a:lnTo>
                    <a:pt x="13371" y="8887"/>
                  </a:lnTo>
                  <a:lnTo>
                    <a:pt x="24211" y="6901"/>
                  </a:lnTo>
                  <a:lnTo>
                    <a:pt x="32993" y="1590"/>
                  </a:lnTo>
                  <a:lnTo>
                    <a:pt x="38930" y="0"/>
                  </a:lnTo>
                  <a:lnTo>
                    <a:pt x="41909" y="566"/>
                  </a:lnTo>
                  <a:lnTo>
                    <a:pt x="53856" y="5955"/>
                  </a:lnTo>
                  <a:lnTo>
                    <a:pt x="65820" y="7313"/>
                  </a:lnTo>
                  <a:lnTo>
                    <a:pt x="67813" y="8415"/>
                  </a:lnTo>
                  <a:lnTo>
                    <a:pt x="69143" y="10141"/>
                  </a:lnTo>
                  <a:lnTo>
                    <a:pt x="70030" y="12283"/>
                  </a:lnTo>
                  <a:lnTo>
                    <a:pt x="71618" y="13711"/>
                  </a:lnTo>
                  <a:lnTo>
                    <a:pt x="76042" y="15297"/>
                  </a:lnTo>
                  <a:lnTo>
                    <a:pt x="77620" y="16712"/>
                  </a:lnTo>
                  <a:lnTo>
                    <a:pt x="79374" y="20926"/>
                  </a:lnTo>
                  <a:lnTo>
                    <a:pt x="75597" y="33604"/>
                  </a:lnTo>
                  <a:lnTo>
                    <a:pt x="65386" y="48525"/>
                  </a:lnTo>
                  <a:lnTo>
                    <a:pt x="55718" y="57969"/>
                  </a:lnTo>
                  <a:lnTo>
                    <a:pt x="15068" y="90891"/>
                  </a:lnTo>
                  <a:lnTo>
                    <a:pt x="11682" y="96840"/>
                  </a:lnTo>
                  <a:lnTo>
                    <a:pt x="10781" y="99812"/>
                  </a:lnTo>
                  <a:lnTo>
                    <a:pt x="9182" y="101795"/>
                  </a:lnTo>
                  <a:lnTo>
                    <a:pt x="3164" y="105575"/>
                  </a:lnTo>
                  <a:lnTo>
                    <a:pt x="1406" y="109972"/>
                  </a:lnTo>
                  <a:lnTo>
                    <a:pt x="1935" y="111541"/>
                  </a:lnTo>
                  <a:lnTo>
                    <a:pt x="3285" y="112587"/>
                  </a:lnTo>
                  <a:lnTo>
                    <a:pt x="5181" y="113284"/>
                  </a:lnTo>
                  <a:lnTo>
                    <a:pt x="6446" y="114740"/>
                  </a:lnTo>
                  <a:lnTo>
                    <a:pt x="7851" y="119001"/>
                  </a:lnTo>
                  <a:lnTo>
                    <a:pt x="9223" y="120533"/>
                  </a:lnTo>
                  <a:lnTo>
                    <a:pt x="13407" y="122236"/>
                  </a:lnTo>
                  <a:lnTo>
                    <a:pt x="15919" y="121699"/>
                  </a:lnTo>
                  <a:lnTo>
                    <a:pt x="25279" y="115799"/>
                  </a:lnTo>
                  <a:lnTo>
                    <a:pt x="35901" y="114679"/>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279" name="SMARTInkShape-228"/>
            <p:cNvSpPr/>
            <p:nvPr/>
          </p:nvSpPr>
          <p:spPr>
            <a:xfrm>
              <a:off x="5465763" y="2197100"/>
              <a:ext cx="106362" cy="125413"/>
            </a:xfrm>
            <a:custGeom>
              <a:avLst/>
              <a:gdLst/>
              <a:ahLst/>
              <a:cxnLst/>
              <a:rect l="0" t="0" r="0" b="0"/>
              <a:pathLst>
                <a:path w="106362" h="125413">
                  <a:moveTo>
                    <a:pt x="61980" y="0"/>
                  </a:moveTo>
                  <a:lnTo>
                    <a:pt x="48757" y="0"/>
                  </a:lnTo>
                  <a:lnTo>
                    <a:pt x="47247" y="995"/>
                  </a:lnTo>
                  <a:lnTo>
                    <a:pt x="46240" y="2654"/>
                  </a:lnTo>
                  <a:lnTo>
                    <a:pt x="45569" y="4756"/>
                  </a:lnTo>
                  <a:lnTo>
                    <a:pt x="44136" y="6156"/>
                  </a:lnTo>
                  <a:lnTo>
                    <a:pt x="34750" y="11059"/>
                  </a:lnTo>
                  <a:lnTo>
                    <a:pt x="14605" y="29983"/>
                  </a:lnTo>
                  <a:lnTo>
                    <a:pt x="5753" y="43610"/>
                  </a:lnTo>
                  <a:lnTo>
                    <a:pt x="1597" y="60255"/>
                  </a:lnTo>
                  <a:lnTo>
                    <a:pt x="0" y="87886"/>
                  </a:lnTo>
                  <a:lnTo>
                    <a:pt x="2545" y="96458"/>
                  </a:lnTo>
                  <a:lnTo>
                    <a:pt x="7503" y="105316"/>
                  </a:lnTo>
                  <a:lnTo>
                    <a:pt x="8895" y="106042"/>
                  </a:lnTo>
                  <a:lnTo>
                    <a:pt x="13073" y="106849"/>
                  </a:lnTo>
                  <a:lnTo>
                    <a:pt x="18217" y="104554"/>
                  </a:lnTo>
                  <a:lnTo>
                    <a:pt x="38346" y="86422"/>
                  </a:lnTo>
                  <a:lnTo>
                    <a:pt x="56066" y="60950"/>
                  </a:lnTo>
                  <a:lnTo>
                    <a:pt x="61981" y="56949"/>
                  </a:lnTo>
                  <a:lnTo>
                    <a:pt x="64940" y="55881"/>
                  </a:lnTo>
                  <a:lnTo>
                    <a:pt x="66912" y="54175"/>
                  </a:lnTo>
                  <a:lnTo>
                    <a:pt x="70337" y="46223"/>
                  </a:lnTo>
                  <a:lnTo>
                    <a:pt x="71496" y="46741"/>
                  </a:lnTo>
                  <a:lnTo>
                    <a:pt x="75415" y="49970"/>
                  </a:lnTo>
                  <a:lnTo>
                    <a:pt x="77813" y="54723"/>
                  </a:lnTo>
                  <a:lnTo>
                    <a:pt x="78453" y="57384"/>
                  </a:lnTo>
                  <a:lnTo>
                    <a:pt x="95036" y="87737"/>
                  </a:lnTo>
                  <a:lnTo>
                    <a:pt x="97382" y="94733"/>
                  </a:lnTo>
                  <a:lnTo>
                    <a:pt x="103263" y="104267"/>
                  </a:lnTo>
                  <a:lnTo>
                    <a:pt x="105443" y="113396"/>
                  </a:lnTo>
                  <a:lnTo>
                    <a:pt x="106361" y="125412"/>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280" name="SMARTInkShape-229"/>
            <p:cNvSpPr/>
            <p:nvPr/>
          </p:nvSpPr>
          <p:spPr>
            <a:xfrm>
              <a:off x="4197350" y="2251075"/>
              <a:ext cx="26988" cy="0"/>
            </a:xfrm>
            <a:custGeom>
              <a:avLst/>
              <a:gdLst/>
              <a:ahLst/>
              <a:cxnLst/>
              <a:rect l="0" t="0" r="0" b="0"/>
              <a:pathLst>
                <a:path w="26988" h="1">
                  <a:moveTo>
                    <a:pt x="0" y="0"/>
                  </a:moveTo>
                  <a:lnTo>
                    <a:pt x="26987"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281" name="SMARTInkShape-230"/>
            <p:cNvSpPr/>
            <p:nvPr/>
          </p:nvSpPr>
          <p:spPr>
            <a:xfrm>
              <a:off x="5629275" y="2036763"/>
              <a:ext cx="50800" cy="295275"/>
            </a:xfrm>
            <a:custGeom>
              <a:avLst/>
              <a:gdLst/>
              <a:ahLst/>
              <a:cxnLst/>
              <a:rect l="0" t="0" r="0" b="0"/>
              <a:pathLst>
                <a:path w="50799" h="295275">
                  <a:moveTo>
                    <a:pt x="5249" y="0"/>
                  </a:moveTo>
                  <a:lnTo>
                    <a:pt x="412" y="4750"/>
                  </a:lnTo>
                  <a:lnTo>
                    <a:pt x="0" y="6149"/>
                  </a:lnTo>
                  <a:lnTo>
                    <a:pt x="738" y="7082"/>
                  </a:lnTo>
                  <a:lnTo>
                    <a:pt x="2241" y="7704"/>
                  </a:lnTo>
                  <a:lnTo>
                    <a:pt x="3244" y="9112"/>
                  </a:lnTo>
                  <a:lnTo>
                    <a:pt x="4358" y="13329"/>
                  </a:lnTo>
                  <a:lnTo>
                    <a:pt x="5214" y="56624"/>
                  </a:lnTo>
                  <a:lnTo>
                    <a:pt x="6256" y="98812"/>
                  </a:lnTo>
                  <a:lnTo>
                    <a:pt x="15156" y="136943"/>
                  </a:lnTo>
                  <a:lnTo>
                    <a:pt x="21828" y="177725"/>
                  </a:lnTo>
                  <a:lnTo>
                    <a:pt x="29406" y="214502"/>
                  </a:lnTo>
                  <a:lnTo>
                    <a:pt x="36999" y="254701"/>
                  </a:lnTo>
                  <a:lnTo>
                    <a:pt x="48283" y="279007"/>
                  </a:lnTo>
                  <a:lnTo>
                    <a:pt x="50798" y="295274"/>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7282" name="SMARTInkShape-231"/>
            <p:cNvSpPr/>
            <p:nvPr/>
          </p:nvSpPr>
          <p:spPr>
            <a:xfrm>
              <a:off x="5599113" y="2206625"/>
              <a:ext cx="115887" cy="34925"/>
            </a:xfrm>
            <a:custGeom>
              <a:avLst/>
              <a:gdLst/>
              <a:ahLst/>
              <a:cxnLst/>
              <a:rect l="0" t="0" r="0" b="0"/>
              <a:pathLst>
                <a:path w="115887" h="34925">
                  <a:moveTo>
                    <a:pt x="0" y="26273"/>
                  </a:moveTo>
                  <a:lnTo>
                    <a:pt x="0" y="33813"/>
                  </a:lnTo>
                  <a:lnTo>
                    <a:pt x="990" y="34219"/>
                  </a:lnTo>
                  <a:lnTo>
                    <a:pt x="12408" y="34924"/>
                  </a:lnTo>
                  <a:lnTo>
                    <a:pt x="25688" y="30350"/>
                  </a:lnTo>
                  <a:lnTo>
                    <a:pt x="41794" y="21059"/>
                  </a:lnTo>
                  <a:lnTo>
                    <a:pt x="86295" y="5464"/>
                  </a:lnTo>
                  <a:lnTo>
                    <a:pt x="102850" y="1080"/>
                  </a:lnTo>
                  <a:lnTo>
                    <a:pt x="115886" y="0"/>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gr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914400" y="228600"/>
            <a:ext cx="7924800" cy="579438"/>
          </a:xfrm>
          <a:prstGeom prst="rect">
            <a:avLst/>
          </a:prstGeom>
          <a:noFill/>
          <a:ln w="9525">
            <a:noFill/>
            <a:miter lim="800000"/>
            <a:headEnd/>
            <a:tailEnd/>
          </a:ln>
          <a:effectLst/>
        </p:spPr>
        <p:txBody>
          <a:bodyPr lIns="91435" tIns="45718" rIns="91435" bIns="45718">
            <a:spAutoFit/>
          </a:bodyPr>
          <a:lstStyle/>
          <a:p>
            <a:pPr algn="ctr" eaLnBrk="1" hangingPunct="1">
              <a:spcBef>
                <a:spcPct val="50000"/>
              </a:spcBef>
              <a:defRPr/>
            </a:pPr>
            <a:r>
              <a:rPr lang="en-US" sz="3200" b="1">
                <a:solidFill>
                  <a:srgbClr val="DC0000"/>
                </a:solidFill>
                <a:effectLst>
                  <a:outerShdw blurRad="38100" dist="38100" dir="2700000" algn="tl">
                    <a:srgbClr val="C0C0C0"/>
                  </a:outerShdw>
                </a:effectLst>
                <a:latin typeface="Century Gothic" pitchFamily="34" charset="0"/>
                <a:ea typeface="ＭＳ Ｐゴシック" pitchFamily="1" charset="-128"/>
              </a:rPr>
              <a:t>Industry &amp; Population: 18c Europe</a:t>
            </a:r>
          </a:p>
        </p:txBody>
      </p:sp>
      <p:pic>
        <p:nvPicPr>
          <p:cNvPr id="30723" name="Picture 3" descr="c19m0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762000"/>
            <a:ext cx="7010400" cy="570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GraphPop18thc"/>
          <p:cNvPicPr>
            <a:picLocks noChangeAspect="1" noChangeArrowheads="1"/>
          </p:cNvPicPr>
          <p:nvPr/>
        </p:nvPicPr>
        <p:blipFill>
          <a:blip r:embed="rId2">
            <a:lum contrast="24000"/>
            <a:extLst>
              <a:ext uri="{28A0092B-C50C-407E-A947-70E740481C1C}">
                <a14:useLocalDpi xmlns:a14="http://schemas.microsoft.com/office/drawing/2010/main" val="0"/>
              </a:ext>
            </a:extLst>
          </a:blip>
          <a:srcRect/>
          <a:stretch>
            <a:fillRect/>
          </a:stretch>
        </p:blipFill>
        <p:spPr bwMode="auto">
          <a:xfrm>
            <a:off x="0" y="0"/>
            <a:ext cx="6096000" cy="6705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3" name="Text Box 3"/>
          <p:cNvSpPr txBox="1">
            <a:spLocks noChangeArrowheads="1"/>
          </p:cNvSpPr>
          <p:nvPr/>
        </p:nvSpPr>
        <p:spPr bwMode="auto">
          <a:xfrm>
            <a:off x="6172200" y="1828800"/>
            <a:ext cx="2971800" cy="2530475"/>
          </a:xfrm>
          <a:prstGeom prst="rect">
            <a:avLst/>
          </a:prstGeom>
          <a:noFill/>
          <a:ln w="9525">
            <a:noFill/>
            <a:miter lim="800000"/>
            <a:headEnd/>
            <a:tailEnd/>
          </a:ln>
          <a:effectLst/>
        </p:spPr>
        <p:txBody>
          <a:bodyPr lIns="91435" tIns="45718" rIns="91435" bIns="45718">
            <a:spAutoFit/>
          </a:bodyPr>
          <a:lstStyle/>
          <a:p>
            <a:pPr algn="ctr" eaLnBrk="1" hangingPunct="1">
              <a:spcBef>
                <a:spcPct val="50000"/>
              </a:spcBef>
              <a:defRPr/>
            </a:pPr>
            <a:r>
              <a:rPr lang="en-US" sz="4000" b="1">
                <a:solidFill>
                  <a:srgbClr val="DC0000"/>
                </a:solidFill>
                <a:effectLst>
                  <a:outerShdw blurRad="38100" dist="38100" dir="2700000" algn="tl">
                    <a:srgbClr val="C0C0C0"/>
                  </a:outerShdw>
                </a:effectLst>
                <a:latin typeface="Century Gothic" pitchFamily="34" charset="0"/>
                <a:ea typeface="ＭＳ Ｐゴシック" pitchFamily="1" charset="-128"/>
              </a:rPr>
              <a:t>18c</a:t>
            </a:r>
            <a:br>
              <a:rPr lang="en-US" sz="4000" b="1">
                <a:solidFill>
                  <a:srgbClr val="DC0000"/>
                </a:solidFill>
                <a:effectLst>
                  <a:outerShdw blurRad="38100" dist="38100" dir="2700000" algn="tl">
                    <a:srgbClr val="C0C0C0"/>
                  </a:outerShdw>
                </a:effectLst>
                <a:latin typeface="Century Gothic" pitchFamily="34" charset="0"/>
                <a:ea typeface="ＭＳ Ｐゴシック" pitchFamily="1" charset="-128"/>
              </a:rPr>
            </a:br>
            <a:r>
              <a:rPr lang="en-US" sz="4000" b="1">
                <a:solidFill>
                  <a:srgbClr val="DC0000"/>
                </a:solidFill>
                <a:effectLst>
                  <a:outerShdw blurRad="38100" dist="38100" dir="2700000" algn="tl">
                    <a:srgbClr val="C0C0C0"/>
                  </a:outerShdw>
                </a:effectLst>
                <a:latin typeface="Century Gothic" pitchFamily="34" charset="0"/>
                <a:ea typeface="ＭＳ Ｐゴシック" pitchFamily="1" charset="-128"/>
              </a:rPr>
              <a:t>Population</a:t>
            </a:r>
            <a:br>
              <a:rPr lang="en-US" sz="4000" b="1">
                <a:solidFill>
                  <a:srgbClr val="DC0000"/>
                </a:solidFill>
                <a:effectLst>
                  <a:outerShdw blurRad="38100" dist="38100" dir="2700000" algn="tl">
                    <a:srgbClr val="C0C0C0"/>
                  </a:outerShdw>
                </a:effectLst>
                <a:latin typeface="Century Gothic" pitchFamily="34" charset="0"/>
                <a:ea typeface="ＭＳ Ｐゴシック" pitchFamily="1" charset="-128"/>
              </a:rPr>
            </a:br>
            <a:r>
              <a:rPr lang="en-US" sz="4000" b="1">
                <a:solidFill>
                  <a:srgbClr val="DC0000"/>
                </a:solidFill>
                <a:effectLst>
                  <a:outerShdw blurRad="38100" dist="38100" dir="2700000" algn="tl">
                    <a:srgbClr val="C0C0C0"/>
                  </a:outerShdw>
                </a:effectLst>
                <a:latin typeface="Century Gothic" pitchFamily="34" charset="0"/>
                <a:ea typeface="ＭＳ Ｐゴシック" pitchFamily="1" charset="-128"/>
              </a:rPr>
              <a:t>Growth</a:t>
            </a:r>
            <a:br>
              <a:rPr lang="en-US" sz="4000" b="1">
                <a:solidFill>
                  <a:srgbClr val="DC0000"/>
                </a:solidFill>
                <a:effectLst>
                  <a:outerShdw blurRad="38100" dist="38100" dir="2700000" algn="tl">
                    <a:srgbClr val="C0C0C0"/>
                  </a:outerShdw>
                </a:effectLst>
                <a:latin typeface="Century Gothic" pitchFamily="34" charset="0"/>
                <a:ea typeface="ＭＳ Ｐゴシック" pitchFamily="1" charset="-128"/>
              </a:rPr>
            </a:br>
            <a:r>
              <a:rPr lang="en-US" sz="4000" b="1">
                <a:solidFill>
                  <a:srgbClr val="DC0000"/>
                </a:solidFill>
                <a:effectLst>
                  <a:outerShdw blurRad="38100" dist="38100" dir="2700000" algn="tl">
                    <a:srgbClr val="C0C0C0"/>
                  </a:outerShdw>
                </a:effectLst>
                <a:latin typeface="Century Gothic" pitchFamily="34" charset="0"/>
                <a:ea typeface="ＭＳ Ｐゴシック" pitchFamily="1" charset="-128"/>
              </a:rPr>
              <a:t>Rate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685800" y="0"/>
            <a:ext cx="8001000" cy="641350"/>
          </a:xfrm>
          <a:prstGeom prst="rect">
            <a:avLst/>
          </a:prstGeom>
          <a:noFill/>
          <a:ln w="9525">
            <a:noFill/>
            <a:miter lim="800000"/>
            <a:headEnd/>
            <a:tailEnd/>
          </a:ln>
          <a:effectLst/>
        </p:spPr>
        <p:txBody>
          <a:bodyPr lIns="91435" tIns="45718" rIns="91435" bIns="45718">
            <a:spAutoFit/>
          </a:bodyPr>
          <a:lstStyle/>
          <a:p>
            <a:pPr algn="ctr" eaLnBrk="1" hangingPunct="1">
              <a:spcBef>
                <a:spcPct val="50000"/>
              </a:spcBef>
              <a:defRPr/>
            </a:pPr>
            <a:r>
              <a:rPr lang="en-US" sz="3600" b="1">
                <a:solidFill>
                  <a:srgbClr val="DC0000"/>
                </a:solidFill>
                <a:effectLst>
                  <a:outerShdw blurRad="38100" dist="38100" dir="2700000" algn="tl">
                    <a:srgbClr val="C0C0C0"/>
                  </a:outerShdw>
                </a:effectLst>
                <a:latin typeface="Century Gothic" pitchFamily="34" charset="0"/>
                <a:ea typeface="ＭＳ Ｐゴシック" pitchFamily="1" charset="-128"/>
              </a:rPr>
              <a:t>Population Takeoff in Europe</a:t>
            </a:r>
          </a:p>
        </p:txBody>
      </p:sp>
      <p:pic>
        <p:nvPicPr>
          <p:cNvPr id="32771" name="Picture 3" descr="map-European Population - 1550-1700"/>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l="2156" t="6926" r="2965" b="9956"/>
          <a:stretch>
            <a:fillRect/>
          </a:stretch>
        </p:blipFill>
        <p:spPr bwMode="auto">
          <a:xfrm>
            <a:off x="152400" y="838200"/>
            <a:ext cx="8991600" cy="5486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WordArt 2"/>
          <p:cNvSpPr>
            <a:spLocks noChangeArrowheads="1" noChangeShapeType="1" noTextEdit="1"/>
          </p:cNvSpPr>
          <p:nvPr/>
        </p:nvSpPr>
        <p:spPr bwMode="auto">
          <a:xfrm>
            <a:off x="381000" y="381000"/>
            <a:ext cx="8763000" cy="6477000"/>
          </a:xfrm>
          <a:prstGeom prst="rect">
            <a:avLst/>
          </a:prstGeom>
        </p:spPr>
        <p:txBody>
          <a:bodyPr wrap="none" fromWordArt="1">
            <a:prstTxWarp prst="textFadeUp">
              <a:avLst>
                <a:gd name="adj" fmla="val 20181"/>
              </a:avLst>
            </a:prstTxWarp>
          </a:bodyPr>
          <a:lstStyle/>
          <a:p>
            <a:pPr algn="ctr"/>
            <a:r>
              <a:rPr lang="en-US" sz="3600" kern="10">
                <a:ln w="12700">
                  <a:solidFill>
                    <a:srgbClr val="FFFFCC"/>
                  </a:solidFill>
                  <a:round/>
                  <a:headEnd/>
                  <a:tailEnd/>
                </a:ln>
                <a:gradFill rotWithShape="1">
                  <a:gsLst>
                    <a:gs pos="0">
                      <a:srgbClr val="006600"/>
                    </a:gs>
                    <a:gs pos="100000">
                      <a:srgbClr val="663300"/>
                    </a:gs>
                  </a:gsLst>
                  <a:lin ang="2700000" scaled="1"/>
                </a:gradFill>
                <a:effectLst>
                  <a:outerShdw dist="35921" dir="2700000" sy="50000" rotWithShape="0">
                    <a:srgbClr val="B57A11"/>
                  </a:outerShdw>
                </a:effectLst>
                <a:latin typeface="Bernard MT Condensed" panose="02050806060905020404" pitchFamily="18" charset="0"/>
              </a:rPr>
              <a:t>Why Was England</a:t>
            </a:r>
          </a:p>
          <a:p>
            <a:pPr algn="ctr"/>
            <a:r>
              <a:rPr lang="en-US" sz="3600" kern="10">
                <a:ln w="12700">
                  <a:solidFill>
                    <a:srgbClr val="FFFFCC"/>
                  </a:solidFill>
                  <a:round/>
                  <a:headEnd/>
                  <a:tailEnd/>
                </a:ln>
                <a:gradFill rotWithShape="1">
                  <a:gsLst>
                    <a:gs pos="0">
                      <a:srgbClr val="006600"/>
                    </a:gs>
                    <a:gs pos="100000">
                      <a:srgbClr val="663300"/>
                    </a:gs>
                  </a:gsLst>
                  <a:lin ang="2700000" scaled="1"/>
                </a:gradFill>
                <a:effectLst>
                  <a:outerShdw dist="35921" dir="2700000" sy="50000" rotWithShape="0">
                    <a:srgbClr val="B57A11"/>
                  </a:outerShdw>
                </a:effectLst>
                <a:latin typeface="Bernard MT Condensed" panose="02050806060905020404" pitchFamily="18" charset="0"/>
              </a:rPr>
              <a:t>Different?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362075" y="153988"/>
            <a:ext cx="7629525" cy="1138237"/>
          </a:xfrm>
          <a:prstGeom prst="rect">
            <a:avLst/>
          </a:prstGeom>
          <a:noFill/>
          <a:ln>
            <a:noFill/>
          </a:ln>
          <a:effectLst>
            <a:outerShdw dist="40161" dir="4293903"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400">
                <a:solidFill>
                  <a:srgbClr val="C00000"/>
                </a:solidFill>
                <a:latin typeface="Lucida Calligraphy" panose="03010101010101010101" pitchFamily="66" charset="0"/>
              </a:rPr>
              <a:t>16c-18c:  </a:t>
            </a:r>
            <a:br>
              <a:rPr lang="en-US" altLang="en-US" sz="3400">
                <a:solidFill>
                  <a:srgbClr val="C00000"/>
                </a:solidFill>
                <a:latin typeface="Lucida Calligraphy" panose="03010101010101010101" pitchFamily="66" charset="0"/>
              </a:rPr>
            </a:br>
            <a:r>
              <a:rPr lang="en-US" altLang="en-US" sz="3400">
                <a:solidFill>
                  <a:srgbClr val="C00000"/>
                </a:solidFill>
                <a:latin typeface="Lucida Calligraphy" panose="03010101010101010101" pitchFamily="66" charset="0"/>
              </a:rPr>
              <a:t>New Ideas Brewing </a:t>
            </a:r>
            <a:endParaRPr lang="en-US" altLang="en-US" sz="3400">
              <a:solidFill>
                <a:srgbClr val="C00000"/>
              </a:solidFill>
              <a:latin typeface="Albemarle Demo" pitchFamily="2" charset="0"/>
            </a:endParaRPr>
          </a:p>
        </p:txBody>
      </p:sp>
      <p:pic>
        <p:nvPicPr>
          <p:cNvPr id="6147" name="Picture 3" descr="newideas"/>
          <p:cNvPicPr>
            <a:picLocks noChangeAspect="1" noChangeArrowheads="1"/>
          </p:cNvPicPr>
          <p:nvPr/>
        </p:nvPicPr>
        <p:blipFill>
          <a:blip r:embed="rId2">
            <a:lum contrast="30000"/>
            <a:extLst>
              <a:ext uri="{28A0092B-C50C-407E-A947-70E740481C1C}">
                <a14:useLocalDpi xmlns:a14="http://schemas.microsoft.com/office/drawing/2010/main" val="0"/>
              </a:ext>
            </a:extLst>
          </a:blip>
          <a:srcRect l="9279" r="2061"/>
          <a:stretch>
            <a:fillRect/>
          </a:stretch>
        </p:blipFill>
        <p:spPr bwMode="auto">
          <a:xfrm>
            <a:off x="2327275" y="1724025"/>
            <a:ext cx="6096000" cy="4448175"/>
          </a:xfrm>
          <a:prstGeom prst="rect">
            <a:avLst/>
          </a:prstGeom>
          <a:noFill/>
          <a:ln w="9525">
            <a:solidFill>
              <a:srgbClr val="A80000"/>
            </a:solidFill>
            <a:miter lim="800000"/>
            <a:headEnd/>
            <a:tailEnd/>
          </a:ln>
          <a:extLst>
            <a:ext uri="{909E8E84-426E-40DD-AFC4-6F175D3DCCD1}">
              <a14:hiddenFill xmlns:a14="http://schemas.microsoft.com/office/drawing/2010/main">
                <a:solidFill>
                  <a:srgbClr val="FFFFFF"/>
                </a:solidFill>
              </a14:hiddenFill>
            </a:ext>
          </a:extLst>
        </p:spPr>
      </p:pic>
      <p:sp>
        <p:nvSpPr>
          <p:cNvPr id="4128" name="SMARTInkShape-183"/>
          <p:cNvSpPr/>
          <p:nvPr/>
        </p:nvSpPr>
        <p:spPr>
          <a:xfrm>
            <a:off x="5875338" y="3438525"/>
            <a:ext cx="2436812" cy="660400"/>
          </a:xfrm>
          <a:custGeom>
            <a:avLst/>
            <a:gdLst/>
            <a:ahLst/>
            <a:cxnLst/>
            <a:rect l="0" t="0" r="0" b="0"/>
            <a:pathLst>
              <a:path w="2436812" h="660400">
                <a:moveTo>
                  <a:pt x="125009" y="544383"/>
                </a:moveTo>
                <a:lnTo>
                  <a:pt x="132697" y="544383"/>
                </a:lnTo>
                <a:lnTo>
                  <a:pt x="140822" y="550515"/>
                </a:lnTo>
                <a:lnTo>
                  <a:pt x="146256" y="552066"/>
                </a:lnTo>
                <a:lnTo>
                  <a:pt x="174804" y="554226"/>
                </a:lnTo>
                <a:lnTo>
                  <a:pt x="187356" y="560356"/>
                </a:lnTo>
                <a:lnTo>
                  <a:pt x="202374" y="562976"/>
                </a:lnTo>
                <a:lnTo>
                  <a:pt x="214295" y="569246"/>
                </a:lnTo>
                <a:lnTo>
                  <a:pt x="217273" y="569883"/>
                </a:lnTo>
                <a:lnTo>
                  <a:pt x="230174" y="577037"/>
                </a:lnTo>
                <a:lnTo>
                  <a:pt x="273755" y="581048"/>
                </a:lnTo>
                <a:lnTo>
                  <a:pt x="285719" y="587139"/>
                </a:lnTo>
                <a:lnTo>
                  <a:pt x="330217" y="588990"/>
                </a:lnTo>
                <a:lnTo>
                  <a:pt x="333247" y="588994"/>
                </a:lnTo>
                <a:lnTo>
                  <a:pt x="373442" y="597561"/>
                </a:lnTo>
                <a:lnTo>
                  <a:pt x="389999" y="598847"/>
                </a:lnTo>
                <a:lnTo>
                  <a:pt x="412359" y="605603"/>
                </a:lnTo>
                <a:lnTo>
                  <a:pt x="453773" y="606820"/>
                </a:lnTo>
                <a:lnTo>
                  <a:pt x="498334" y="615409"/>
                </a:lnTo>
                <a:lnTo>
                  <a:pt x="542976" y="624324"/>
                </a:lnTo>
                <a:lnTo>
                  <a:pt x="583447" y="632777"/>
                </a:lnTo>
                <a:lnTo>
                  <a:pt x="618104" y="634543"/>
                </a:lnTo>
                <a:lnTo>
                  <a:pt x="635835" y="640675"/>
                </a:lnTo>
                <a:lnTo>
                  <a:pt x="675750" y="642440"/>
                </a:lnTo>
                <a:lnTo>
                  <a:pt x="699473" y="643520"/>
                </a:lnTo>
                <a:lnTo>
                  <a:pt x="741307" y="650645"/>
                </a:lnTo>
                <a:lnTo>
                  <a:pt x="785603" y="651425"/>
                </a:lnTo>
                <a:lnTo>
                  <a:pt x="806223" y="654104"/>
                </a:lnTo>
                <a:lnTo>
                  <a:pt x="847715" y="659846"/>
                </a:lnTo>
                <a:lnTo>
                  <a:pt x="891006" y="660350"/>
                </a:lnTo>
                <a:lnTo>
                  <a:pt x="931111" y="660394"/>
                </a:lnTo>
                <a:lnTo>
                  <a:pt x="972713" y="660398"/>
                </a:lnTo>
                <a:lnTo>
                  <a:pt x="1010097" y="660399"/>
                </a:lnTo>
                <a:lnTo>
                  <a:pt x="1035118" y="659407"/>
                </a:lnTo>
                <a:lnTo>
                  <a:pt x="1075149" y="652301"/>
                </a:lnTo>
                <a:lnTo>
                  <a:pt x="1116627" y="651582"/>
                </a:lnTo>
                <a:lnTo>
                  <a:pt x="1153789" y="651489"/>
                </a:lnTo>
                <a:lnTo>
                  <a:pt x="1169585" y="650489"/>
                </a:lnTo>
                <a:lnTo>
                  <a:pt x="1206792" y="643791"/>
                </a:lnTo>
                <a:lnTo>
                  <a:pt x="1250262" y="642714"/>
                </a:lnTo>
                <a:lnTo>
                  <a:pt x="1288616" y="641580"/>
                </a:lnTo>
                <a:lnTo>
                  <a:pt x="1330816" y="634869"/>
                </a:lnTo>
                <a:lnTo>
                  <a:pt x="1375141" y="633789"/>
                </a:lnTo>
                <a:lnTo>
                  <a:pt x="1419744" y="633647"/>
                </a:lnTo>
                <a:lnTo>
                  <a:pt x="1464386" y="633629"/>
                </a:lnTo>
                <a:lnTo>
                  <a:pt x="1506384" y="633626"/>
                </a:lnTo>
                <a:lnTo>
                  <a:pt x="1545573" y="632634"/>
                </a:lnTo>
                <a:lnTo>
                  <a:pt x="1589500" y="625942"/>
                </a:lnTo>
                <a:lnTo>
                  <a:pt x="1634053" y="624864"/>
                </a:lnTo>
                <a:lnTo>
                  <a:pt x="1678685" y="624724"/>
                </a:lnTo>
                <a:lnTo>
                  <a:pt x="1718590" y="624705"/>
                </a:lnTo>
                <a:lnTo>
                  <a:pt x="1759598" y="624702"/>
                </a:lnTo>
                <a:lnTo>
                  <a:pt x="1785997" y="622057"/>
                </a:lnTo>
                <a:lnTo>
                  <a:pt x="1830501" y="616604"/>
                </a:lnTo>
                <a:lnTo>
                  <a:pt x="1875129" y="615886"/>
                </a:lnTo>
                <a:lnTo>
                  <a:pt x="1912704" y="615791"/>
                </a:lnTo>
                <a:lnTo>
                  <a:pt x="1954741" y="616770"/>
                </a:lnTo>
                <a:lnTo>
                  <a:pt x="1992478" y="623461"/>
                </a:lnTo>
                <a:lnTo>
                  <a:pt x="2033374" y="627182"/>
                </a:lnTo>
                <a:lnTo>
                  <a:pt x="2055620" y="631716"/>
                </a:lnTo>
                <a:lnTo>
                  <a:pt x="2097614" y="633374"/>
                </a:lnTo>
                <a:lnTo>
                  <a:pt x="2137713" y="633603"/>
                </a:lnTo>
                <a:lnTo>
                  <a:pt x="2160946" y="632628"/>
                </a:lnTo>
                <a:lnTo>
                  <a:pt x="2205335" y="625252"/>
                </a:lnTo>
                <a:lnTo>
                  <a:pt x="2248274" y="624749"/>
                </a:lnTo>
                <a:lnTo>
                  <a:pt x="2279667" y="623716"/>
                </a:lnTo>
                <a:lnTo>
                  <a:pt x="2318925" y="613684"/>
                </a:lnTo>
                <a:lnTo>
                  <a:pt x="2359863" y="585993"/>
                </a:lnTo>
                <a:lnTo>
                  <a:pt x="2377245" y="567990"/>
                </a:lnTo>
                <a:lnTo>
                  <a:pt x="2404999" y="524832"/>
                </a:lnTo>
                <a:lnTo>
                  <a:pt x="2413874" y="515012"/>
                </a:lnTo>
                <a:lnTo>
                  <a:pt x="2417169" y="506209"/>
                </a:lnTo>
                <a:lnTo>
                  <a:pt x="2428114" y="462138"/>
                </a:lnTo>
                <a:lnTo>
                  <a:pt x="2429450" y="451309"/>
                </a:lnTo>
                <a:lnTo>
                  <a:pt x="2436811" y="422525"/>
                </a:lnTo>
                <a:lnTo>
                  <a:pt x="2436418" y="405702"/>
                </a:lnTo>
                <a:lnTo>
                  <a:pt x="2426625" y="361893"/>
                </a:lnTo>
                <a:lnTo>
                  <a:pt x="2419180" y="343226"/>
                </a:lnTo>
                <a:lnTo>
                  <a:pt x="2395968" y="300263"/>
                </a:lnTo>
                <a:lnTo>
                  <a:pt x="2372512" y="258794"/>
                </a:lnTo>
                <a:lnTo>
                  <a:pt x="2333334" y="217157"/>
                </a:lnTo>
                <a:lnTo>
                  <a:pt x="2291810" y="181645"/>
                </a:lnTo>
                <a:lnTo>
                  <a:pt x="2262054" y="159058"/>
                </a:lnTo>
                <a:lnTo>
                  <a:pt x="2218651" y="135199"/>
                </a:lnTo>
                <a:lnTo>
                  <a:pt x="2185165" y="116583"/>
                </a:lnTo>
                <a:lnTo>
                  <a:pt x="2142673" y="101217"/>
                </a:lnTo>
                <a:lnTo>
                  <a:pt x="2098312" y="86278"/>
                </a:lnTo>
                <a:lnTo>
                  <a:pt x="2061637" y="74371"/>
                </a:lnTo>
                <a:lnTo>
                  <a:pt x="2019852" y="62470"/>
                </a:lnTo>
                <a:lnTo>
                  <a:pt x="1982642" y="50571"/>
                </a:lnTo>
                <a:lnTo>
                  <a:pt x="1940495" y="39663"/>
                </a:lnTo>
                <a:lnTo>
                  <a:pt x="1899832" y="33837"/>
                </a:lnTo>
                <a:lnTo>
                  <a:pt x="1858620" y="28168"/>
                </a:lnTo>
                <a:lnTo>
                  <a:pt x="1814689" y="20915"/>
                </a:lnTo>
                <a:lnTo>
                  <a:pt x="1770442" y="15809"/>
                </a:lnTo>
                <a:lnTo>
                  <a:pt x="1728006" y="10285"/>
                </a:lnTo>
                <a:lnTo>
                  <a:pt x="1687545" y="8201"/>
                </a:lnTo>
                <a:lnTo>
                  <a:pt x="1653971" y="2870"/>
                </a:lnTo>
                <a:lnTo>
                  <a:pt x="1609718" y="567"/>
                </a:lnTo>
                <a:lnTo>
                  <a:pt x="1567281" y="112"/>
                </a:lnTo>
                <a:lnTo>
                  <a:pt x="1526820" y="22"/>
                </a:lnTo>
                <a:lnTo>
                  <a:pt x="1493245" y="6"/>
                </a:lnTo>
                <a:lnTo>
                  <a:pt x="1458164" y="2"/>
                </a:lnTo>
                <a:lnTo>
                  <a:pt x="1422635" y="0"/>
                </a:lnTo>
                <a:lnTo>
                  <a:pt x="1386974" y="0"/>
                </a:lnTo>
                <a:lnTo>
                  <a:pt x="1351274" y="0"/>
                </a:lnTo>
                <a:lnTo>
                  <a:pt x="1315562" y="0"/>
                </a:lnTo>
                <a:lnTo>
                  <a:pt x="1279846" y="0"/>
                </a:lnTo>
                <a:lnTo>
                  <a:pt x="1244132" y="991"/>
                </a:lnTo>
                <a:lnTo>
                  <a:pt x="1208415" y="6133"/>
                </a:lnTo>
                <a:lnTo>
                  <a:pt x="1172698" y="8097"/>
                </a:lnTo>
                <a:lnTo>
                  <a:pt x="1136981" y="9671"/>
                </a:lnTo>
                <a:lnTo>
                  <a:pt x="1101265" y="14984"/>
                </a:lnTo>
                <a:lnTo>
                  <a:pt x="1065548" y="17000"/>
                </a:lnTo>
                <a:lnTo>
                  <a:pt x="1029831" y="18589"/>
                </a:lnTo>
                <a:lnTo>
                  <a:pt x="994114" y="23907"/>
                </a:lnTo>
                <a:lnTo>
                  <a:pt x="957405" y="26915"/>
                </a:lnTo>
                <a:lnTo>
                  <a:pt x="917537" y="32654"/>
                </a:lnTo>
                <a:lnTo>
                  <a:pt x="873749" y="37740"/>
                </a:lnTo>
                <a:lnTo>
                  <a:pt x="838954" y="42582"/>
                </a:lnTo>
                <a:lnTo>
                  <a:pt x="803511" y="46661"/>
                </a:lnTo>
                <a:lnTo>
                  <a:pt x="760721" y="56923"/>
                </a:lnTo>
                <a:lnTo>
                  <a:pt x="716478" y="68499"/>
                </a:lnTo>
                <a:lnTo>
                  <a:pt x="681347" y="77367"/>
                </a:lnTo>
                <a:lnTo>
                  <a:pt x="646796" y="85284"/>
                </a:lnTo>
                <a:lnTo>
                  <a:pt x="605307" y="91105"/>
                </a:lnTo>
                <a:lnTo>
                  <a:pt x="563931" y="96772"/>
                </a:lnTo>
                <a:lnTo>
                  <a:pt x="526104" y="105017"/>
                </a:lnTo>
                <a:lnTo>
                  <a:pt x="484092" y="113550"/>
                </a:lnTo>
                <a:lnTo>
                  <a:pt x="446837" y="120266"/>
                </a:lnTo>
                <a:lnTo>
                  <a:pt x="410817" y="130150"/>
                </a:lnTo>
                <a:lnTo>
                  <a:pt x="375040" y="135775"/>
                </a:lnTo>
                <a:lnTo>
                  <a:pt x="339312" y="141403"/>
                </a:lnTo>
                <a:lnTo>
                  <a:pt x="297309" y="152314"/>
                </a:lnTo>
                <a:lnTo>
                  <a:pt x="259111" y="166667"/>
                </a:lnTo>
                <a:lnTo>
                  <a:pt x="238050" y="174543"/>
                </a:lnTo>
                <a:lnTo>
                  <a:pt x="194374" y="185264"/>
                </a:lnTo>
                <a:lnTo>
                  <a:pt x="151850" y="205307"/>
                </a:lnTo>
                <a:lnTo>
                  <a:pt x="112276" y="229059"/>
                </a:lnTo>
                <a:lnTo>
                  <a:pt x="84443" y="246905"/>
                </a:lnTo>
                <a:lnTo>
                  <a:pt x="42006" y="285578"/>
                </a:lnTo>
                <a:lnTo>
                  <a:pt x="33551" y="291527"/>
                </a:lnTo>
                <a:lnTo>
                  <a:pt x="12725" y="318300"/>
                </a:lnTo>
                <a:lnTo>
                  <a:pt x="10054" y="327225"/>
                </a:lnTo>
                <a:lnTo>
                  <a:pt x="9429" y="333174"/>
                </a:lnTo>
                <a:lnTo>
                  <a:pt x="6506" y="339124"/>
                </a:lnTo>
                <a:lnTo>
                  <a:pt x="2892" y="345073"/>
                </a:lnTo>
                <a:lnTo>
                  <a:pt x="572" y="356972"/>
                </a:lnTo>
                <a:lnTo>
                  <a:pt x="1" y="398641"/>
                </a:lnTo>
                <a:lnTo>
                  <a:pt x="0" y="422417"/>
                </a:lnTo>
                <a:lnTo>
                  <a:pt x="2646" y="428367"/>
                </a:lnTo>
                <a:lnTo>
                  <a:pt x="6136" y="434316"/>
                </a:lnTo>
                <a:lnTo>
                  <a:pt x="9093" y="443241"/>
                </a:lnTo>
                <a:lnTo>
                  <a:pt x="14821" y="452164"/>
                </a:lnTo>
                <a:lnTo>
                  <a:pt x="17951" y="461089"/>
                </a:lnTo>
                <a:lnTo>
                  <a:pt x="23729" y="470014"/>
                </a:lnTo>
                <a:lnTo>
                  <a:pt x="26873" y="478937"/>
                </a:lnTo>
                <a:lnTo>
                  <a:pt x="32656" y="487862"/>
                </a:lnTo>
                <a:lnTo>
                  <a:pt x="35802" y="496787"/>
                </a:lnTo>
                <a:lnTo>
                  <a:pt x="41585" y="505710"/>
                </a:lnTo>
                <a:lnTo>
                  <a:pt x="44731" y="514635"/>
                </a:lnTo>
                <a:lnTo>
                  <a:pt x="48984" y="520584"/>
                </a:lnTo>
                <a:lnTo>
                  <a:pt x="54180" y="523890"/>
                </a:lnTo>
                <a:lnTo>
                  <a:pt x="56955" y="524771"/>
                </a:lnTo>
                <a:lnTo>
                  <a:pt x="58805" y="526351"/>
                </a:lnTo>
                <a:lnTo>
                  <a:pt x="66757" y="538800"/>
                </a:lnTo>
                <a:lnTo>
                  <a:pt x="72001" y="541901"/>
                </a:lnTo>
                <a:lnTo>
                  <a:pt x="74789" y="542729"/>
                </a:lnTo>
                <a:lnTo>
                  <a:pt x="76647" y="544272"/>
                </a:lnTo>
                <a:lnTo>
                  <a:pt x="78711" y="548630"/>
                </a:lnTo>
                <a:lnTo>
                  <a:pt x="84920" y="553873"/>
                </a:lnTo>
                <a:lnTo>
                  <a:pt x="93302" y="558516"/>
                </a:lnTo>
                <a:lnTo>
                  <a:pt x="103599" y="562122"/>
                </a:lnTo>
                <a:lnTo>
                  <a:pt x="112932" y="568038"/>
                </a:lnTo>
                <a:lnTo>
                  <a:pt x="123222" y="570745"/>
                </a:lnTo>
                <a:lnTo>
                  <a:pt x="131784" y="577208"/>
                </a:lnTo>
                <a:lnTo>
                  <a:pt x="140135" y="579228"/>
                </a:lnTo>
                <a:lnTo>
                  <a:pt x="169654" y="580079"/>
                </a:lnTo>
              </a:path>
            </a:pathLst>
          </a:custGeom>
          <a:ln w="19050">
            <a:solidFill>
              <a:srgbClr val="0093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grpSp>
        <p:nvGrpSpPr>
          <p:cNvPr id="6149" name="SMARTInkShape-Group55"/>
          <p:cNvGrpSpPr>
            <a:grpSpLocks/>
          </p:cNvGrpSpPr>
          <p:nvPr/>
        </p:nvGrpSpPr>
        <p:grpSpPr bwMode="auto">
          <a:xfrm>
            <a:off x="4224338" y="3795713"/>
            <a:ext cx="1901825" cy="490537"/>
            <a:chOff x="4224338" y="3795713"/>
            <a:chExt cx="1901825" cy="490537"/>
          </a:xfrm>
        </p:grpSpPr>
        <p:sp>
          <p:nvSpPr>
            <p:cNvPr id="4129" name="SMARTInkShape-184"/>
            <p:cNvSpPr/>
            <p:nvPr/>
          </p:nvSpPr>
          <p:spPr>
            <a:xfrm>
              <a:off x="5251450" y="4067175"/>
              <a:ext cx="71438" cy="120650"/>
            </a:xfrm>
            <a:custGeom>
              <a:avLst/>
              <a:gdLst/>
              <a:ahLst/>
              <a:cxnLst/>
              <a:rect l="0" t="0" r="0" b="0"/>
              <a:pathLst>
                <a:path w="71439" h="120650">
                  <a:moveTo>
                    <a:pt x="0" y="58438"/>
                  </a:moveTo>
                  <a:lnTo>
                    <a:pt x="0" y="66090"/>
                  </a:lnTo>
                  <a:lnTo>
                    <a:pt x="993" y="66502"/>
                  </a:lnTo>
                  <a:lnTo>
                    <a:pt x="16586" y="67322"/>
                  </a:lnTo>
                  <a:lnTo>
                    <a:pt x="25436" y="59673"/>
                  </a:lnTo>
                  <a:lnTo>
                    <a:pt x="34359" y="58545"/>
                  </a:lnTo>
                  <a:lnTo>
                    <a:pt x="40056" y="58470"/>
                  </a:lnTo>
                  <a:lnTo>
                    <a:pt x="41586" y="57472"/>
                  </a:lnTo>
                  <a:lnTo>
                    <a:pt x="42607" y="55818"/>
                  </a:lnTo>
                  <a:lnTo>
                    <a:pt x="43287" y="53729"/>
                  </a:lnTo>
                  <a:lnTo>
                    <a:pt x="48985" y="46071"/>
                  </a:lnTo>
                  <a:lnTo>
                    <a:pt x="54182" y="43066"/>
                  </a:lnTo>
                  <a:lnTo>
                    <a:pt x="56957" y="42265"/>
                  </a:lnTo>
                  <a:lnTo>
                    <a:pt x="58806" y="40743"/>
                  </a:lnTo>
                  <a:lnTo>
                    <a:pt x="60861" y="36420"/>
                  </a:lnTo>
                  <a:lnTo>
                    <a:pt x="62362" y="19813"/>
                  </a:lnTo>
                  <a:lnTo>
                    <a:pt x="63402" y="17876"/>
                  </a:lnTo>
                  <a:lnTo>
                    <a:pt x="65088" y="16584"/>
                  </a:lnTo>
                  <a:lnTo>
                    <a:pt x="67204" y="15723"/>
                  </a:lnTo>
                  <a:lnTo>
                    <a:pt x="68614" y="14162"/>
                  </a:lnTo>
                  <a:lnTo>
                    <a:pt x="71064" y="6499"/>
                  </a:lnTo>
                  <a:lnTo>
                    <a:pt x="70196" y="6037"/>
                  </a:lnTo>
                  <a:lnTo>
                    <a:pt x="62864" y="5150"/>
                  </a:lnTo>
                  <a:lnTo>
                    <a:pt x="57872" y="406"/>
                  </a:lnTo>
                  <a:lnTo>
                    <a:pt x="56441" y="0"/>
                  </a:lnTo>
                  <a:lnTo>
                    <a:pt x="55486" y="717"/>
                  </a:lnTo>
                  <a:lnTo>
                    <a:pt x="54850" y="2183"/>
                  </a:lnTo>
                  <a:lnTo>
                    <a:pt x="53434" y="3159"/>
                  </a:lnTo>
                  <a:lnTo>
                    <a:pt x="46000" y="4856"/>
                  </a:lnTo>
                  <a:lnTo>
                    <a:pt x="40308" y="5037"/>
                  </a:lnTo>
                  <a:lnTo>
                    <a:pt x="38777" y="6050"/>
                  </a:lnTo>
                  <a:lnTo>
                    <a:pt x="37758" y="7712"/>
                  </a:lnTo>
                  <a:lnTo>
                    <a:pt x="37078" y="9808"/>
                  </a:lnTo>
                  <a:lnTo>
                    <a:pt x="28830" y="23116"/>
                  </a:lnTo>
                  <a:lnTo>
                    <a:pt x="26908" y="43638"/>
                  </a:lnTo>
                  <a:lnTo>
                    <a:pt x="29488" y="49556"/>
                  </a:lnTo>
                  <a:lnTo>
                    <a:pt x="32950" y="55478"/>
                  </a:lnTo>
                  <a:lnTo>
                    <a:pt x="51538" y="98775"/>
                  </a:lnTo>
                  <a:lnTo>
                    <a:pt x="53663" y="102040"/>
                  </a:lnTo>
                  <a:lnTo>
                    <a:pt x="61145" y="110286"/>
                  </a:lnTo>
                  <a:lnTo>
                    <a:pt x="64547" y="111106"/>
                  </a:lnTo>
                  <a:lnTo>
                    <a:pt x="66844" y="111325"/>
                  </a:lnTo>
                  <a:lnTo>
                    <a:pt x="68374" y="112458"/>
                  </a:lnTo>
                  <a:lnTo>
                    <a:pt x="71438" y="120649"/>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130" name="SMARTInkShape-185"/>
            <p:cNvSpPr/>
            <p:nvPr/>
          </p:nvSpPr>
          <p:spPr>
            <a:xfrm>
              <a:off x="5135563" y="4071938"/>
              <a:ext cx="88900" cy="9525"/>
            </a:xfrm>
            <a:custGeom>
              <a:avLst/>
              <a:gdLst/>
              <a:ahLst/>
              <a:cxnLst/>
              <a:rect l="0" t="0" r="0" b="0"/>
              <a:pathLst>
                <a:path w="88900" h="9525">
                  <a:moveTo>
                    <a:pt x="8558" y="9524"/>
                  </a:moveTo>
                  <a:lnTo>
                    <a:pt x="0" y="9524"/>
                  </a:lnTo>
                  <a:lnTo>
                    <a:pt x="42550" y="9524"/>
                  </a:lnTo>
                  <a:lnTo>
                    <a:pt x="52099" y="9524"/>
                  </a:lnTo>
                  <a:lnTo>
                    <a:pt x="60310" y="6703"/>
                  </a:lnTo>
                  <a:lnTo>
                    <a:pt x="67266" y="2978"/>
                  </a:lnTo>
                  <a:lnTo>
                    <a:pt x="79718" y="261"/>
                  </a:lnTo>
                  <a:lnTo>
                    <a:pt x="88899"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131" name="SMARTInkShape-186"/>
            <p:cNvSpPr/>
            <p:nvPr/>
          </p:nvSpPr>
          <p:spPr>
            <a:xfrm>
              <a:off x="5830888" y="4098925"/>
              <a:ext cx="107950" cy="187325"/>
            </a:xfrm>
            <a:custGeom>
              <a:avLst/>
              <a:gdLst/>
              <a:ahLst/>
              <a:cxnLst/>
              <a:rect l="0" t="0" r="0" b="0"/>
              <a:pathLst>
                <a:path w="107950" h="187325">
                  <a:moveTo>
                    <a:pt x="0" y="35579"/>
                  </a:moveTo>
                  <a:lnTo>
                    <a:pt x="7746" y="35579"/>
                  </a:lnTo>
                  <a:lnTo>
                    <a:pt x="8163" y="36572"/>
                  </a:lnTo>
                  <a:lnTo>
                    <a:pt x="11647" y="56697"/>
                  </a:lnTo>
                  <a:lnTo>
                    <a:pt x="16111" y="69607"/>
                  </a:lnTo>
                  <a:lnTo>
                    <a:pt x="18969" y="112675"/>
                  </a:lnTo>
                  <a:lnTo>
                    <a:pt x="26616" y="124308"/>
                  </a:lnTo>
                  <a:lnTo>
                    <a:pt x="26954" y="112371"/>
                  </a:lnTo>
                  <a:lnTo>
                    <a:pt x="27965" y="110576"/>
                  </a:lnTo>
                  <a:lnTo>
                    <a:pt x="29639" y="109381"/>
                  </a:lnTo>
                  <a:lnTo>
                    <a:pt x="31753" y="108583"/>
                  </a:lnTo>
                  <a:lnTo>
                    <a:pt x="33164" y="107060"/>
                  </a:lnTo>
                  <a:lnTo>
                    <a:pt x="34730" y="102722"/>
                  </a:lnTo>
                  <a:lnTo>
                    <a:pt x="36734" y="85722"/>
                  </a:lnTo>
                  <a:lnTo>
                    <a:pt x="43054" y="71786"/>
                  </a:lnTo>
                  <a:lnTo>
                    <a:pt x="47475" y="46411"/>
                  </a:lnTo>
                  <a:lnTo>
                    <a:pt x="51087" y="38410"/>
                  </a:lnTo>
                  <a:lnTo>
                    <a:pt x="53595" y="16104"/>
                  </a:lnTo>
                  <a:lnTo>
                    <a:pt x="54721" y="13670"/>
                  </a:lnTo>
                  <a:lnTo>
                    <a:pt x="56470" y="12046"/>
                  </a:lnTo>
                  <a:lnTo>
                    <a:pt x="58638" y="10965"/>
                  </a:lnTo>
                  <a:lnTo>
                    <a:pt x="60081" y="9251"/>
                  </a:lnTo>
                  <a:lnTo>
                    <a:pt x="62590" y="1304"/>
                  </a:lnTo>
                  <a:lnTo>
                    <a:pt x="65467" y="511"/>
                  </a:lnTo>
                  <a:lnTo>
                    <a:pt x="70682" y="0"/>
                  </a:lnTo>
                  <a:lnTo>
                    <a:pt x="71110" y="950"/>
                  </a:lnTo>
                  <a:lnTo>
                    <a:pt x="71586" y="4651"/>
                  </a:lnTo>
                  <a:lnTo>
                    <a:pt x="74462" y="9601"/>
                  </a:lnTo>
                  <a:lnTo>
                    <a:pt x="76629" y="12310"/>
                  </a:lnTo>
                  <a:lnTo>
                    <a:pt x="79037" y="20609"/>
                  </a:lnTo>
                  <a:lnTo>
                    <a:pt x="81106" y="29917"/>
                  </a:lnTo>
                  <a:lnTo>
                    <a:pt x="86890" y="41727"/>
                  </a:lnTo>
                  <a:lnTo>
                    <a:pt x="97584" y="86285"/>
                  </a:lnTo>
                  <a:lnTo>
                    <a:pt x="99682" y="103854"/>
                  </a:lnTo>
                  <a:lnTo>
                    <a:pt x="106020" y="125397"/>
                  </a:lnTo>
                  <a:lnTo>
                    <a:pt x="107927" y="168946"/>
                  </a:lnTo>
                  <a:lnTo>
                    <a:pt x="107949" y="187324"/>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132" name="SMARTInkShape-187"/>
            <p:cNvSpPr/>
            <p:nvPr/>
          </p:nvSpPr>
          <p:spPr>
            <a:xfrm>
              <a:off x="5545138" y="4089400"/>
              <a:ext cx="233362" cy="179388"/>
            </a:xfrm>
            <a:custGeom>
              <a:avLst/>
              <a:gdLst/>
              <a:ahLst/>
              <a:cxnLst/>
              <a:rect l="0" t="0" r="0" b="0"/>
              <a:pathLst>
                <a:path w="233362" h="179388">
                  <a:moveTo>
                    <a:pt x="0" y="35781"/>
                  </a:moveTo>
                  <a:lnTo>
                    <a:pt x="0" y="77742"/>
                  </a:lnTo>
                  <a:lnTo>
                    <a:pt x="0" y="92634"/>
                  </a:lnTo>
                  <a:lnTo>
                    <a:pt x="2660" y="98613"/>
                  </a:lnTo>
                  <a:lnTo>
                    <a:pt x="8943" y="107537"/>
                  </a:lnTo>
                  <a:lnTo>
                    <a:pt x="8974" y="86484"/>
                  </a:lnTo>
                  <a:lnTo>
                    <a:pt x="11634" y="80588"/>
                  </a:lnTo>
                  <a:lnTo>
                    <a:pt x="15143" y="74643"/>
                  </a:lnTo>
                  <a:lnTo>
                    <a:pt x="17396" y="62701"/>
                  </a:lnTo>
                  <a:lnTo>
                    <a:pt x="17919" y="41764"/>
                  </a:lnTo>
                  <a:lnTo>
                    <a:pt x="20596" y="35781"/>
                  </a:lnTo>
                  <a:lnTo>
                    <a:pt x="24114" y="29798"/>
                  </a:lnTo>
                  <a:lnTo>
                    <a:pt x="26370" y="17830"/>
                  </a:lnTo>
                  <a:lnTo>
                    <a:pt x="26816" y="10627"/>
                  </a:lnTo>
                  <a:lnTo>
                    <a:pt x="27851" y="10036"/>
                  </a:lnTo>
                  <a:lnTo>
                    <a:pt x="34645" y="9010"/>
                  </a:lnTo>
                  <a:lnTo>
                    <a:pt x="35064" y="9956"/>
                  </a:lnTo>
                  <a:lnTo>
                    <a:pt x="35529" y="13666"/>
                  </a:lnTo>
                  <a:lnTo>
                    <a:pt x="36651" y="15054"/>
                  </a:lnTo>
                  <a:lnTo>
                    <a:pt x="40556" y="16596"/>
                  </a:lnTo>
                  <a:lnTo>
                    <a:pt x="41996" y="18005"/>
                  </a:lnTo>
                  <a:lnTo>
                    <a:pt x="51813" y="43070"/>
                  </a:lnTo>
                  <a:lnTo>
                    <a:pt x="62558" y="86376"/>
                  </a:lnTo>
                  <a:lnTo>
                    <a:pt x="62827" y="107537"/>
                  </a:lnTo>
                  <a:lnTo>
                    <a:pt x="69932" y="90710"/>
                  </a:lnTo>
                  <a:lnTo>
                    <a:pt x="74448" y="46635"/>
                  </a:lnTo>
                  <a:lnTo>
                    <a:pt x="77965" y="39608"/>
                  </a:lnTo>
                  <a:lnTo>
                    <a:pt x="81529" y="20895"/>
                  </a:lnTo>
                  <a:lnTo>
                    <a:pt x="88474" y="10637"/>
                  </a:lnTo>
                  <a:lnTo>
                    <a:pt x="89720" y="294"/>
                  </a:lnTo>
                  <a:lnTo>
                    <a:pt x="94510" y="2"/>
                  </a:lnTo>
                  <a:lnTo>
                    <a:pt x="95916" y="959"/>
                  </a:lnTo>
                  <a:lnTo>
                    <a:pt x="96853" y="2593"/>
                  </a:lnTo>
                  <a:lnTo>
                    <a:pt x="98359" y="7618"/>
                  </a:lnTo>
                  <a:lnTo>
                    <a:pt x="103385" y="13252"/>
                  </a:lnTo>
                  <a:lnTo>
                    <a:pt x="105785" y="21114"/>
                  </a:lnTo>
                  <a:lnTo>
                    <a:pt x="107848" y="30260"/>
                  </a:lnTo>
                  <a:lnTo>
                    <a:pt x="114641" y="44256"/>
                  </a:lnTo>
                  <a:lnTo>
                    <a:pt x="119161" y="69767"/>
                  </a:lnTo>
                  <a:lnTo>
                    <a:pt x="122770" y="77812"/>
                  </a:lnTo>
                  <a:lnTo>
                    <a:pt x="125606" y="119040"/>
                  </a:lnTo>
                  <a:lnTo>
                    <a:pt x="125654" y="141969"/>
                  </a:lnTo>
                  <a:lnTo>
                    <a:pt x="126652" y="142475"/>
                  </a:lnTo>
                  <a:lnTo>
                    <a:pt x="147992" y="143484"/>
                  </a:lnTo>
                  <a:lnTo>
                    <a:pt x="153202" y="140826"/>
                  </a:lnTo>
                  <a:lnTo>
                    <a:pt x="164672" y="130993"/>
                  </a:lnTo>
                  <a:lnTo>
                    <a:pt x="167928" y="125302"/>
                  </a:lnTo>
                  <a:lnTo>
                    <a:pt x="168795" y="122387"/>
                  </a:lnTo>
                  <a:lnTo>
                    <a:pt x="170372" y="120444"/>
                  </a:lnTo>
                  <a:lnTo>
                    <a:pt x="191585" y="104218"/>
                  </a:lnTo>
                  <a:lnTo>
                    <a:pt x="194849" y="98442"/>
                  </a:lnTo>
                  <a:lnTo>
                    <a:pt x="197296" y="92551"/>
                  </a:lnTo>
                  <a:lnTo>
                    <a:pt x="203284" y="83628"/>
                  </a:lnTo>
                  <a:lnTo>
                    <a:pt x="206498" y="74668"/>
                  </a:lnTo>
                  <a:lnTo>
                    <a:pt x="212326" y="65696"/>
                  </a:lnTo>
                  <a:lnTo>
                    <a:pt x="215493" y="56723"/>
                  </a:lnTo>
                  <a:lnTo>
                    <a:pt x="221308" y="47747"/>
                  </a:lnTo>
                  <a:lnTo>
                    <a:pt x="223473" y="38772"/>
                  </a:lnTo>
                  <a:lnTo>
                    <a:pt x="224349" y="19603"/>
                  </a:lnTo>
                  <a:lnTo>
                    <a:pt x="213303" y="6819"/>
                  </a:lnTo>
                  <a:lnTo>
                    <a:pt x="207791" y="1250"/>
                  </a:lnTo>
                  <a:lnTo>
                    <a:pt x="202072" y="285"/>
                  </a:lnTo>
                  <a:lnTo>
                    <a:pt x="194062" y="0"/>
                  </a:lnTo>
                  <a:lnTo>
                    <a:pt x="192201" y="957"/>
                  </a:lnTo>
                  <a:lnTo>
                    <a:pt x="190963" y="2592"/>
                  </a:lnTo>
                  <a:lnTo>
                    <a:pt x="189586" y="7069"/>
                  </a:lnTo>
                  <a:lnTo>
                    <a:pt x="188502" y="46883"/>
                  </a:lnTo>
                  <a:lnTo>
                    <a:pt x="188485" y="86766"/>
                  </a:lnTo>
                  <a:lnTo>
                    <a:pt x="197624" y="127536"/>
                  </a:lnTo>
                  <a:lnTo>
                    <a:pt x="215307" y="165487"/>
                  </a:lnTo>
                  <a:lnTo>
                    <a:pt x="217336" y="167128"/>
                  </a:lnTo>
                  <a:lnTo>
                    <a:pt x="219686" y="168223"/>
                  </a:lnTo>
                  <a:lnTo>
                    <a:pt x="221252" y="169949"/>
                  </a:lnTo>
                  <a:lnTo>
                    <a:pt x="222993" y="174527"/>
                  </a:lnTo>
                  <a:lnTo>
                    <a:pt x="224455" y="176148"/>
                  </a:lnTo>
                  <a:lnTo>
                    <a:pt x="233361" y="179387"/>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133" name="SMARTInkShape-188"/>
            <p:cNvSpPr/>
            <p:nvPr/>
          </p:nvSpPr>
          <p:spPr>
            <a:xfrm>
              <a:off x="5394325" y="4081463"/>
              <a:ext cx="88900" cy="115887"/>
            </a:xfrm>
            <a:custGeom>
              <a:avLst/>
              <a:gdLst/>
              <a:ahLst/>
              <a:cxnLst/>
              <a:rect l="0" t="0" r="0" b="0"/>
              <a:pathLst>
                <a:path w="88900" h="115887">
                  <a:moveTo>
                    <a:pt x="0" y="17725"/>
                  </a:moveTo>
                  <a:lnTo>
                    <a:pt x="989" y="48921"/>
                  </a:lnTo>
                  <a:lnTo>
                    <a:pt x="8068" y="77161"/>
                  </a:lnTo>
                  <a:lnTo>
                    <a:pt x="8881" y="114002"/>
                  </a:lnTo>
                  <a:lnTo>
                    <a:pt x="9873" y="114631"/>
                  </a:lnTo>
                  <a:lnTo>
                    <a:pt x="17414" y="115837"/>
                  </a:lnTo>
                  <a:lnTo>
                    <a:pt x="17779" y="72465"/>
                  </a:lnTo>
                  <a:lnTo>
                    <a:pt x="17781" y="29645"/>
                  </a:lnTo>
                  <a:lnTo>
                    <a:pt x="17781" y="14753"/>
                  </a:lnTo>
                  <a:lnTo>
                    <a:pt x="18769" y="12770"/>
                  </a:lnTo>
                  <a:lnTo>
                    <a:pt x="20413" y="11446"/>
                  </a:lnTo>
                  <a:lnTo>
                    <a:pt x="22500" y="10564"/>
                  </a:lnTo>
                  <a:lnTo>
                    <a:pt x="23890" y="8985"/>
                  </a:lnTo>
                  <a:lnTo>
                    <a:pt x="26304" y="1272"/>
                  </a:lnTo>
                  <a:lnTo>
                    <a:pt x="29142" y="498"/>
                  </a:lnTo>
                  <a:lnTo>
                    <a:pt x="34292" y="0"/>
                  </a:lnTo>
                  <a:lnTo>
                    <a:pt x="48770" y="13174"/>
                  </a:lnTo>
                  <a:lnTo>
                    <a:pt x="51309" y="18347"/>
                  </a:lnTo>
                  <a:lnTo>
                    <a:pt x="51988" y="21114"/>
                  </a:lnTo>
                  <a:lnTo>
                    <a:pt x="60198" y="35627"/>
                  </a:lnTo>
                  <a:lnTo>
                    <a:pt x="62948" y="50452"/>
                  </a:lnTo>
                  <a:lnTo>
                    <a:pt x="71260" y="62161"/>
                  </a:lnTo>
                  <a:lnTo>
                    <a:pt x="76977" y="69120"/>
                  </a:lnTo>
                  <a:lnTo>
                    <a:pt x="79111" y="77462"/>
                  </a:lnTo>
                  <a:lnTo>
                    <a:pt x="79974" y="93339"/>
                  </a:lnTo>
                  <a:lnTo>
                    <a:pt x="80974" y="94906"/>
                  </a:lnTo>
                  <a:lnTo>
                    <a:pt x="82628" y="95950"/>
                  </a:lnTo>
                  <a:lnTo>
                    <a:pt x="84718" y="96646"/>
                  </a:lnTo>
                  <a:lnTo>
                    <a:pt x="86112" y="98102"/>
                  </a:lnTo>
                  <a:lnTo>
                    <a:pt x="87660" y="102363"/>
                  </a:lnTo>
                  <a:lnTo>
                    <a:pt x="88899" y="115886"/>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134" name="SMARTInkShape-189"/>
            <p:cNvSpPr/>
            <p:nvPr/>
          </p:nvSpPr>
          <p:spPr>
            <a:xfrm>
              <a:off x="5153025" y="3894138"/>
              <a:ext cx="44450" cy="276225"/>
            </a:xfrm>
            <a:custGeom>
              <a:avLst/>
              <a:gdLst/>
              <a:ahLst/>
              <a:cxnLst/>
              <a:rect l="0" t="0" r="0" b="0"/>
              <a:pathLst>
                <a:path w="44450" h="276225">
                  <a:moveTo>
                    <a:pt x="0" y="0"/>
                  </a:moveTo>
                  <a:lnTo>
                    <a:pt x="0" y="43355"/>
                  </a:lnTo>
                  <a:lnTo>
                    <a:pt x="988" y="65693"/>
                  </a:lnTo>
                  <a:lnTo>
                    <a:pt x="8066" y="107140"/>
                  </a:lnTo>
                  <a:lnTo>
                    <a:pt x="9634" y="126900"/>
                  </a:lnTo>
                  <a:lnTo>
                    <a:pt x="16934" y="169410"/>
                  </a:lnTo>
                  <a:lnTo>
                    <a:pt x="18517" y="189243"/>
                  </a:lnTo>
                  <a:lnTo>
                    <a:pt x="28739" y="231622"/>
                  </a:lnTo>
                  <a:lnTo>
                    <a:pt x="34212" y="250693"/>
                  </a:lnTo>
                  <a:lnTo>
                    <a:pt x="35441" y="270128"/>
                  </a:lnTo>
                  <a:lnTo>
                    <a:pt x="36468" y="272160"/>
                  </a:lnTo>
                  <a:lnTo>
                    <a:pt x="38140" y="273515"/>
                  </a:lnTo>
                  <a:lnTo>
                    <a:pt x="44449" y="276224"/>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135" name="SMARTInkShape-190"/>
            <p:cNvSpPr/>
            <p:nvPr/>
          </p:nvSpPr>
          <p:spPr>
            <a:xfrm>
              <a:off x="5992813" y="4214813"/>
              <a:ext cx="133350" cy="0"/>
            </a:xfrm>
            <a:custGeom>
              <a:avLst/>
              <a:gdLst/>
              <a:ahLst/>
              <a:cxnLst/>
              <a:rect l="0" t="0" r="0" b="0"/>
              <a:pathLst>
                <a:path w="133350" h="1">
                  <a:moveTo>
                    <a:pt x="8859" y="0"/>
                  </a:moveTo>
                  <a:lnTo>
                    <a:pt x="0" y="0"/>
                  </a:lnTo>
                  <a:lnTo>
                    <a:pt x="42628" y="0"/>
                  </a:lnTo>
                  <a:lnTo>
                    <a:pt x="86414" y="0"/>
                  </a:lnTo>
                  <a:lnTo>
                    <a:pt x="130102" y="0"/>
                  </a:lnTo>
                  <a:lnTo>
                    <a:pt x="133349"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136" name="SMARTInkShape-191"/>
            <p:cNvSpPr/>
            <p:nvPr/>
          </p:nvSpPr>
          <p:spPr>
            <a:xfrm>
              <a:off x="6010275" y="4064000"/>
              <a:ext cx="17463" cy="212725"/>
            </a:xfrm>
            <a:custGeom>
              <a:avLst/>
              <a:gdLst/>
              <a:ahLst/>
              <a:cxnLst/>
              <a:rect l="0" t="0" r="0" b="0"/>
              <a:pathLst>
                <a:path w="17464" h="212725">
                  <a:moveTo>
                    <a:pt x="0" y="0"/>
                  </a:moveTo>
                  <a:lnTo>
                    <a:pt x="0" y="7631"/>
                  </a:lnTo>
                  <a:lnTo>
                    <a:pt x="6001" y="15697"/>
                  </a:lnTo>
                  <a:lnTo>
                    <a:pt x="7922" y="23910"/>
                  </a:lnTo>
                  <a:lnTo>
                    <a:pt x="9680" y="65352"/>
                  </a:lnTo>
                  <a:lnTo>
                    <a:pt x="16651" y="100484"/>
                  </a:lnTo>
                  <a:lnTo>
                    <a:pt x="17414" y="141818"/>
                  </a:lnTo>
                  <a:lnTo>
                    <a:pt x="17459" y="183180"/>
                  </a:lnTo>
                  <a:lnTo>
                    <a:pt x="17463" y="212724"/>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137" name="SMARTInkShape-192"/>
            <p:cNvSpPr/>
            <p:nvPr/>
          </p:nvSpPr>
          <p:spPr>
            <a:xfrm>
              <a:off x="4965700" y="3876675"/>
              <a:ext cx="115888" cy="293688"/>
            </a:xfrm>
            <a:custGeom>
              <a:avLst/>
              <a:gdLst/>
              <a:ahLst/>
              <a:cxnLst/>
              <a:rect l="0" t="0" r="0" b="0"/>
              <a:pathLst>
                <a:path w="115888" h="293688">
                  <a:moveTo>
                    <a:pt x="0" y="0"/>
                  </a:moveTo>
                  <a:lnTo>
                    <a:pt x="0" y="13258"/>
                  </a:lnTo>
                  <a:lnTo>
                    <a:pt x="8365" y="46640"/>
                  </a:lnTo>
                  <a:lnTo>
                    <a:pt x="8883" y="86156"/>
                  </a:lnTo>
                  <a:lnTo>
                    <a:pt x="17002" y="128557"/>
                  </a:lnTo>
                  <a:lnTo>
                    <a:pt x="18748" y="171235"/>
                  </a:lnTo>
                  <a:lnTo>
                    <a:pt x="26189" y="213542"/>
                  </a:lnTo>
                  <a:lnTo>
                    <a:pt x="26634" y="232589"/>
                  </a:lnTo>
                  <a:lnTo>
                    <a:pt x="29337" y="239504"/>
                  </a:lnTo>
                  <a:lnTo>
                    <a:pt x="32848" y="245874"/>
                  </a:lnTo>
                  <a:lnTo>
                    <a:pt x="35626" y="257930"/>
                  </a:lnTo>
                  <a:lnTo>
                    <a:pt x="35655" y="250412"/>
                  </a:lnTo>
                  <a:lnTo>
                    <a:pt x="41784" y="242326"/>
                  </a:lnTo>
                  <a:lnTo>
                    <a:pt x="43333" y="236910"/>
                  </a:lnTo>
                  <a:lnTo>
                    <a:pt x="45319" y="219259"/>
                  </a:lnTo>
                  <a:lnTo>
                    <a:pt x="54226" y="196045"/>
                  </a:lnTo>
                  <a:lnTo>
                    <a:pt x="59541" y="189055"/>
                  </a:lnTo>
                  <a:lnTo>
                    <a:pt x="61130" y="183568"/>
                  </a:lnTo>
                  <a:lnTo>
                    <a:pt x="62543" y="181710"/>
                  </a:lnTo>
                  <a:lnTo>
                    <a:pt x="69964" y="178482"/>
                  </a:lnTo>
                  <a:lnTo>
                    <a:pt x="78873" y="178035"/>
                  </a:lnTo>
                  <a:lnTo>
                    <a:pt x="79325" y="179010"/>
                  </a:lnTo>
                  <a:lnTo>
                    <a:pt x="79827" y="182729"/>
                  </a:lnTo>
                  <a:lnTo>
                    <a:pt x="82692" y="187679"/>
                  </a:lnTo>
                  <a:lnTo>
                    <a:pt x="86276" y="193175"/>
                  </a:lnTo>
                  <a:lnTo>
                    <a:pt x="89285" y="201828"/>
                  </a:lnTo>
                  <a:lnTo>
                    <a:pt x="103284" y="225649"/>
                  </a:lnTo>
                  <a:lnTo>
                    <a:pt x="105880" y="237490"/>
                  </a:lnTo>
                  <a:lnTo>
                    <a:pt x="107640" y="252095"/>
                  </a:lnTo>
                  <a:lnTo>
                    <a:pt x="114606" y="269556"/>
                  </a:lnTo>
                  <a:lnTo>
                    <a:pt x="115887" y="293687"/>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138" name="SMARTInkShape-193"/>
            <p:cNvSpPr/>
            <p:nvPr/>
          </p:nvSpPr>
          <p:spPr>
            <a:xfrm>
              <a:off x="4830763" y="4037013"/>
              <a:ext cx="98425" cy="239712"/>
            </a:xfrm>
            <a:custGeom>
              <a:avLst/>
              <a:gdLst/>
              <a:ahLst/>
              <a:cxnLst/>
              <a:rect l="0" t="0" r="0" b="0"/>
              <a:pathLst>
                <a:path w="98425" h="239712">
                  <a:moveTo>
                    <a:pt x="63168" y="0"/>
                  </a:moveTo>
                  <a:lnTo>
                    <a:pt x="40702" y="0"/>
                  </a:lnTo>
                  <a:lnTo>
                    <a:pt x="35469" y="2636"/>
                  </a:lnTo>
                  <a:lnTo>
                    <a:pt x="28730" y="7660"/>
                  </a:lnTo>
                  <a:lnTo>
                    <a:pt x="27808" y="10983"/>
                  </a:lnTo>
                  <a:lnTo>
                    <a:pt x="27076" y="47465"/>
                  </a:lnTo>
                  <a:lnTo>
                    <a:pt x="29747" y="53391"/>
                  </a:lnTo>
                  <a:lnTo>
                    <a:pt x="31863" y="56355"/>
                  </a:lnTo>
                  <a:lnTo>
                    <a:pt x="36888" y="59648"/>
                  </a:lnTo>
                  <a:lnTo>
                    <a:pt x="45038" y="61937"/>
                  </a:lnTo>
                  <a:lnTo>
                    <a:pt x="49428" y="62129"/>
                  </a:lnTo>
                  <a:lnTo>
                    <a:pt x="50999" y="61191"/>
                  </a:lnTo>
                  <a:lnTo>
                    <a:pt x="52047" y="59578"/>
                  </a:lnTo>
                  <a:lnTo>
                    <a:pt x="52746" y="57514"/>
                  </a:lnTo>
                  <a:lnTo>
                    <a:pt x="61102" y="44251"/>
                  </a:lnTo>
                  <a:lnTo>
                    <a:pt x="61790" y="41364"/>
                  </a:lnTo>
                  <a:lnTo>
                    <a:pt x="70128" y="26672"/>
                  </a:lnTo>
                  <a:lnTo>
                    <a:pt x="72180" y="9051"/>
                  </a:lnTo>
                  <a:lnTo>
                    <a:pt x="81104" y="8899"/>
                  </a:lnTo>
                  <a:lnTo>
                    <a:pt x="81182" y="13621"/>
                  </a:lnTo>
                  <a:lnTo>
                    <a:pt x="83873" y="18577"/>
                  </a:lnTo>
                  <a:lnTo>
                    <a:pt x="87410" y="24074"/>
                  </a:lnTo>
                  <a:lnTo>
                    <a:pt x="89400" y="33716"/>
                  </a:lnTo>
                  <a:lnTo>
                    <a:pt x="91220" y="75076"/>
                  </a:lnTo>
                  <a:lnTo>
                    <a:pt x="98424" y="109818"/>
                  </a:lnTo>
                  <a:lnTo>
                    <a:pt x="98186" y="145334"/>
                  </a:lnTo>
                  <a:lnTo>
                    <a:pt x="88117" y="186851"/>
                  </a:lnTo>
                  <a:lnTo>
                    <a:pt x="79148" y="212761"/>
                  </a:lnTo>
                  <a:lnTo>
                    <a:pt x="60037" y="234258"/>
                  </a:lnTo>
                  <a:lnTo>
                    <a:pt x="51415" y="237579"/>
                  </a:lnTo>
                  <a:lnTo>
                    <a:pt x="29540" y="239711"/>
                  </a:lnTo>
                  <a:lnTo>
                    <a:pt x="0" y="231338"/>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139" name="SMARTInkShape-194"/>
            <p:cNvSpPr/>
            <p:nvPr/>
          </p:nvSpPr>
          <p:spPr>
            <a:xfrm>
              <a:off x="4741863" y="4054475"/>
              <a:ext cx="0" cy="61913"/>
            </a:xfrm>
            <a:custGeom>
              <a:avLst/>
              <a:gdLst/>
              <a:ahLst/>
              <a:cxnLst/>
              <a:rect l="0" t="0" r="0" b="0"/>
              <a:pathLst>
                <a:path w="1" h="61913">
                  <a:moveTo>
                    <a:pt x="0" y="0"/>
                  </a:moveTo>
                  <a:lnTo>
                    <a:pt x="0" y="41284"/>
                  </a:lnTo>
                  <a:lnTo>
                    <a:pt x="0" y="61912"/>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140" name="SMARTInkShape-195"/>
            <p:cNvSpPr/>
            <p:nvPr/>
          </p:nvSpPr>
          <p:spPr>
            <a:xfrm>
              <a:off x="4625975" y="3840163"/>
              <a:ext cx="26988" cy="258762"/>
            </a:xfrm>
            <a:custGeom>
              <a:avLst/>
              <a:gdLst/>
              <a:ahLst/>
              <a:cxnLst/>
              <a:rect l="0" t="0" r="0" b="0"/>
              <a:pathLst>
                <a:path w="26988" h="258762">
                  <a:moveTo>
                    <a:pt x="0" y="0"/>
                  </a:moveTo>
                  <a:lnTo>
                    <a:pt x="0" y="21233"/>
                  </a:lnTo>
                  <a:lnTo>
                    <a:pt x="2666" y="26951"/>
                  </a:lnTo>
                  <a:lnTo>
                    <a:pt x="6182" y="32799"/>
                  </a:lnTo>
                  <a:lnTo>
                    <a:pt x="8440" y="44630"/>
                  </a:lnTo>
                  <a:lnTo>
                    <a:pt x="8986" y="87648"/>
                  </a:lnTo>
                  <a:lnTo>
                    <a:pt x="17157" y="127975"/>
                  </a:lnTo>
                  <a:lnTo>
                    <a:pt x="17970" y="172345"/>
                  </a:lnTo>
                  <a:lnTo>
                    <a:pt x="18989" y="199183"/>
                  </a:lnTo>
                  <a:lnTo>
                    <a:pt x="25111" y="216185"/>
                  </a:lnTo>
                  <a:lnTo>
                    <a:pt x="26987" y="258761"/>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141" name="SMARTInkShape-196"/>
            <p:cNvSpPr/>
            <p:nvPr/>
          </p:nvSpPr>
          <p:spPr>
            <a:xfrm>
              <a:off x="4465638" y="3956050"/>
              <a:ext cx="98425" cy="115888"/>
            </a:xfrm>
            <a:custGeom>
              <a:avLst/>
              <a:gdLst/>
              <a:ahLst/>
              <a:cxnLst/>
              <a:rect l="0" t="0" r="0" b="0"/>
              <a:pathLst>
                <a:path w="98425" h="115888">
                  <a:moveTo>
                    <a:pt x="0" y="0"/>
                  </a:moveTo>
                  <a:lnTo>
                    <a:pt x="0" y="41795"/>
                  </a:lnTo>
                  <a:lnTo>
                    <a:pt x="0" y="85103"/>
                  </a:lnTo>
                  <a:lnTo>
                    <a:pt x="0" y="87347"/>
                  </a:lnTo>
                  <a:lnTo>
                    <a:pt x="7703" y="96661"/>
                  </a:lnTo>
                  <a:lnTo>
                    <a:pt x="8118" y="96136"/>
                  </a:lnTo>
                  <a:lnTo>
                    <a:pt x="9941" y="56605"/>
                  </a:lnTo>
                  <a:lnTo>
                    <a:pt x="16029" y="44600"/>
                  </a:lnTo>
                  <a:lnTo>
                    <a:pt x="18817" y="15665"/>
                  </a:lnTo>
                  <a:lnTo>
                    <a:pt x="20497" y="13415"/>
                  </a:lnTo>
                  <a:lnTo>
                    <a:pt x="22612" y="11915"/>
                  </a:lnTo>
                  <a:lnTo>
                    <a:pt x="24022" y="9924"/>
                  </a:lnTo>
                  <a:lnTo>
                    <a:pt x="26471" y="1502"/>
                  </a:lnTo>
                  <a:lnTo>
                    <a:pt x="27590" y="1001"/>
                  </a:lnTo>
                  <a:lnTo>
                    <a:pt x="58026" y="0"/>
                  </a:lnTo>
                  <a:lnTo>
                    <a:pt x="63236" y="2641"/>
                  </a:lnTo>
                  <a:lnTo>
                    <a:pt x="66018" y="4732"/>
                  </a:lnTo>
                  <a:lnTo>
                    <a:pt x="69109" y="9697"/>
                  </a:lnTo>
                  <a:lnTo>
                    <a:pt x="71477" y="15205"/>
                  </a:lnTo>
                  <a:lnTo>
                    <a:pt x="77405" y="23874"/>
                  </a:lnTo>
                  <a:lnTo>
                    <a:pt x="88566" y="58605"/>
                  </a:lnTo>
                  <a:lnTo>
                    <a:pt x="89072" y="65005"/>
                  </a:lnTo>
                  <a:lnTo>
                    <a:pt x="91948" y="71152"/>
                  </a:lnTo>
                  <a:lnTo>
                    <a:pt x="95546" y="77185"/>
                  </a:lnTo>
                  <a:lnTo>
                    <a:pt x="97856" y="89129"/>
                  </a:lnTo>
                  <a:lnTo>
                    <a:pt x="98424" y="115887"/>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142" name="SMARTInkShape-197"/>
            <p:cNvSpPr/>
            <p:nvPr/>
          </p:nvSpPr>
          <p:spPr>
            <a:xfrm>
              <a:off x="4278313" y="3795713"/>
              <a:ext cx="79375" cy="26987"/>
            </a:xfrm>
            <a:custGeom>
              <a:avLst/>
              <a:gdLst/>
              <a:ahLst/>
              <a:cxnLst/>
              <a:rect l="0" t="0" r="0" b="0"/>
              <a:pathLst>
                <a:path w="79375" h="26987">
                  <a:moveTo>
                    <a:pt x="0" y="26986"/>
                  </a:moveTo>
                  <a:lnTo>
                    <a:pt x="0" y="19241"/>
                  </a:lnTo>
                  <a:lnTo>
                    <a:pt x="981" y="18824"/>
                  </a:lnTo>
                  <a:lnTo>
                    <a:pt x="4682" y="18361"/>
                  </a:lnTo>
                  <a:lnTo>
                    <a:pt x="9594" y="15490"/>
                  </a:lnTo>
                  <a:lnTo>
                    <a:pt x="15044" y="11883"/>
                  </a:lnTo>
                  <a:lnTo>
                    <a:pt x="23620" y="9851"/>
                  </a:lnTo>
                  <a:lnTo>
                    <a:pt x="29443" y="9375"/>
                  </a:lnTo>
                  <a:lnTo>
                    <a:pt x="35297" y="6499"/>
                  </a:lnTo>
                  <a:lnTo>
                    <a:pt x="38230" y="4333"/>
                  </a:lnTo>
                  <a:lnTo>
                    <a:pt x="51722" y="1284"/>
                  </a:lnTo>
                  <a:lnTo>
                    <a:pt x="79374"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143" name="SMARTInkShape-198"/>
            <p:cNvSpPr/>
            <p:nvPr/>
          </p:nvSpPr>
          <p:spPr>
            <a:xfrm>
              <a:off x="4259263" y="3902075"/>
              <a:ext cx="98425" cy="9525"/>
            </a:xfrm>
            <a:custGeom>
              <a:avLst/>
              <a:gdLst/>
              <a:ahLst/>
              <a:cxnLst/>
              <a:rect l="0" t="0" r="0" b="0"/>
              <a:pathLst>
                <a:path w="98425" h="9525">
                  <a:moveTo>
                    <a:pt x="0" y="9524"/>
                  </a:moveTo>
                  <a:lnTo>
                    <a:pt x="43002" y="9524"/>
                  </a:lnTo>
                  <a:lnTo>
                    <a:pt x="74205" y="9524"/>
                  </a:lnTo>
                  <a:lnTo>
                    <a:pt x="80369" y="6703"/>
                  </a:lnTo>
                  <a:lnTo>
                    <a:pt x="86423" y="2979"/>
                  </a:lnTo>
                  <a:lnTo>
                    <a:pt x="98424"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144" name="SMARTInkShape-199"/>
            <p:cNvSpPr/>
            <p:nvPr/>
          </p:nvSpPr>
          <p:spPr>
            <a:xfrm>
              <a:off x="4224338" y="3813175"/>
              <a:ext cx="133350" cy="223838"/>
            </a:xfrm>
            <a:custGeom>
              <a:avLst/>
              <a:gdLst/>
              <a:ahLst/>
              <a:cxnLst/>
              <a:rect l="0" t="0" r="0" b="0"/>
              <a:pathLst>
                <a:path w="133350" h="223838">
                  <a:moveTo>
                    <a:pt x="17772" y="0"/>
                  </a:moveTo>
                  <a:lnTo>
                    <a:pt x="17772" y="44269"/>
                  </a:lnTo>
                  <a:lnTo>
                    <a:pt x="17772" y="47419"/>
                  </a:lnTo>
                  <a:lnTo>
                    <a:pt x="9430" y="89755"/>
                  </a:lnTo>
                  <a:lnTo>
                    <a:pt x="8913" y="131331"/>
                  </a:lnTo>
                  <a:lnTo>
                    <a:pt x="7899" y="154202"/>
                  </a:lnTo>
                  <a:lnTo>
                    <a:pt x="1227" y="172578"/>
                  </a:lnTo>
                  <a:lnTo>
                    <a:pt x="0" y="204158"/>
                  </a:lnTo>
                  <a:lnTo>
                    <a:pt x="985" y="204749"/>
                  </a:lnTo>
                  <a:lnTo>
                    <a:pt x="4712" y="205405"/>
                  </a:lnTo>
                  <a:lnTo>
                    <a:pt x="6102" y="206575"/>
                  </a:lnTo>
                  <a:lnTo>
                    <a:pt x="8849" y="214771"/>
                  </a:lnTo>
                  <a:lnTo>
                    <a:pt x="30984" y="214884"/>
                  </a:lnTo>
                  <a:lnTo>
                    <a:pt x="36156" y="217537"/>
                  </a:lnTo>
                  <a:lnTo>
                    <a:pt x="41747" y="221038"/>
                  </a:lnTo>
                  <a:lnTo>
                    <a:pt x="51438" y="223008"/>
                  </a:lnTo>
                  <a:lnTo>
                    <a:pt x="95771" y="223823"/>
                  </a:lnTo>
                  <a:lnTo>
                    <a:pt x="122667" y="223837"/>
                  </a:lnTo>
                  <a:lnTo>
                    <a:pt x="133349" y="214884"/>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grpSp>
      <p:grpSp>
        <p:nvGrpSpPr>
          <p:cNvPr id="6150" name="SMARTInkShape-Group56"/>
          <p:cNvGrpSpPr>
            <a:grpSpLocks/>
          </p:cNvGrpSpPr>
          <p:nvPr/>
        </p:nvGrpSpPr>
        <p:grpSpPr bwMode="auto">
          <a:xfrm>
            <a:off x="2471738" y="3840163"/>
            <a:ext cx="1519237" cy="830262"/>
            <a:chOff x="2471738" y="3840163"/>
            <a:chExt cx="1519237" cy="830262"/>
          </a:xfrm>
        </p:grpSpPr>
        <p:sp>
          <p:nvSpPr>
            <p:cNvPr id="4146" name="SMARTInkShape-200"/>
            <p:cNvSpPr/>
            <p:nvPr/>
          </p:nvSpPr>
          <p:spPr>
            <a:xfrm>
              <a:off x="3081338" y="3840163"/>
              <a:ext cx="909637" cy="433387"/>
            </a:xfrm>
            <a:custGeom>
              <a:avLst/>
              <a:gdLst/>
              <a:ahLst/>
              <a:cxnLst/>
              <a:rect l="0" t="0" r="0" b="0"/>
              <a:pathLst>
                <a:path w="909637" h="433387">
                  <a:moveTo>
                    <a:pt x="0" y="258955"/>
                  </a:moveTo>
                  <a:lnTo>
                    <a:pt x="0" y="267516"/>
                  </a:lnTo>
                  <a:lnTo>
                    <a:pt x="16210" y="283093"/>
                  </a:lnTo>
                  <a:lnTo>
                    <a:pt x="60226" y="320057"/>
                  </a:lnTo>
                  <a:lnTo>
                    <a:pt x="101651" y="359771"/>
                  </a:lnTo>
                  <a:lnTo>
                    <a:pt x="144859" y="389703"/>
                  </a:lnTo>
                  <a:lnTo>
                    <a:pt x="171990" y="408656"/>
                  </a:lnTo>
                  <a:lnTo>
                    <a:pt x="214962" y="426728"/>
                  </a:lnTo>
                  <a:lnTo>
                    <a:pt x="234706" y="433386"/>
                  </a:lnTo>
                  <a:lnTo>
                    <a:pt x="242439" y="431397"/>
                  </a:lnTo>
                  <a:lnTo>
                    <a:pt x="252365" y="424699"/>
                  </a:lnTo>
                  <a:lnTo>
                    <a:pt x="255905" y="419267"/>
                  </a:lnTo>
                  <a:lnTo>
                    <a:pt x="266253" y="386396"/>
                  </a:lnTo>
                  <a:lnTo>
                    <a:pt x="267577" y="344249"/>
                  </a:lnTo>
                  <a:lnTo>
                    <a:pt x="266643" y="321268"/>
                  </a:lnTo>
                  <a:lnTo>
                    <a:pt x="256644" y="276977"/>
                  </a:lnTo>
                  <a:lnTo>
                    <a:pt x="247771" y="250823"/>
                  </a:lnTo>
                  <a:lnTo>
                    <a:pt x="245478" y="247580"/>
                  </a:lnTo>
                  <a:lnTo>
                    <a:pt x="242251" y="233537"/>
                  </a:lnTo>
                  <a:lnTo>
                    <a:pt x="242790" y="230103"/>
                  </a:lnTo>
                  <a:lnTo>
                    <a:pt x="244141" y="227814"/>
                  </a:lnTo>
                  <a:lnTo>
                    <a:pt x="246032" y="226289"/>
                  </a:lnTo>
                  <a:lnTo>
                    <a:pt x="248134" y="221947"/>
                  </a:lnTo>
                  <a:lnTo>
                    <a:pt x="248695" y="219401"/>
                  </a:lnTo>
                  <a:lnTo>
                    <a:pt x="250059" y="217703"/>
                  </a:lnTo>
                  <a:lnTo>
                    <a:pt x="254219" y="215816"/>
                  </a:lnTo>
                  <a:lnTo>
                    <a:pt x="262135" y="214754"/>
                  </a:lnTo>
                  <a:lnTo>
                    <a:pt x="267847" y="217152"/>
                  </a:lnTo>
                  <a:lnTo>
                    <a:pt x="273691" y="220532"/>
                  </a:lnTo>
                  <a:lnTo>
                    <a:pt x="309821" y="235560"/>
                  </a:lnTo>
                  <a:lnTo>
                    <a:pt x="350962" y="264105"/>
                  </a:lnTo>
                  <a:lnTo>
                    <a:pt x="392568" y="285695"/>
                  </a:lnTo>
                  <a:lnTo>
                    <a:pt x="425611" y="300952"/>
                  </a:lnTo>
                  <a:lnTo>
                    <a:pt x="453654" y="303447"/>
                  </a:lnTo>
                  <a:lnTo>
                    <a:pt x="457083" y="302506"/>
                  </a:lnTo>
                  <a:lnTo>
                    <a:pt x="459369" y="300887"/>
                  </a:lnTo>
                  <a:lnTo>
                    <a:pt x="477990" y="273548"/>
                  </a:lnTo>
                  <a:lnTo>
                    <a:pt x="480662" y="261735"/>
                  </a:lnTo>
                  <a:lnTo>
                    <a:pt x="486827" y="222775"/>
                  </a:lnTo>
                  <a:lnTo>
                    <a:pt x="482168" y="178737"/>
                  </a:lnTo>
                  <a:lnTo>
                    <a:pt x="482947" y="166749"/>
                  </a:lnTo>
                  <a:lnTo>
                    <a:pt x="491459" y="128339"/>
                  </a:lnTo>
                  <a:lnTo>
                    <a:pt x="495337" y="122191"/>
                  </a:lnTo>
                  <a:lnTo>
                    <a:pt x="500366" y="118798"/>
                  </a:lnTo>
                  <a:lnTo>
                    <a:pt x="508770" y="116887"/>
                  </a:lnTo>
                  <a:lnTo>
                    <a:pt x="534119" y="116130"/>
                  </a:lnTo>
                  <a:lnTo>
                    <a:pt x="550714" y="120837"/>
                  </a:lnTo>
                  <a:lnTo>
                    <a:pt x="591854" y="149093"/>
                  </a:lnTo>
                  <a:lnTo>
                    <a:pt x="636105" y="180641"/>
                  </a:lnTo>
                  <a:lnTo>
                    <a:pt x="677518" y="204774"/>
                  </a:lnTo>
                  <a:lnTo>
                    <a:pt x="693107" y="211482"/>
                  </a:lnTo>
                  <a:lnTo>
                    <a:pt x="724249" y="221830"/>
                  </a:lnTo>
                  <a:lnTo>
                    <a:pt x="727691" y="221307"/>
                  </a:lnTo>
                  <a:lnTo>
                    <a:pt x="745397" y="214060"/>
                  </a:lnTo>
                  <a:lnTo>
                    <a:pt x="746746" y="212158"/>
                  </a:lnTo>
                  <a:lnTo>
                    <a:pt x="748246" y="207399"/>
                  </a:lnTo>
                  <a:lnTo>
                    <a:pt x="749424" y="163127"/>
                  </a:lnTo>
                  <a:lnTo>
                    <a:pt x="748444" y="154850"/>
                  </a:lnTo>
                  <a:lnTo>
                    <a:pt x="738430" y="115912"/>
                  </a:lnTo>
                  <a:lnTo>
                    <a:pt x="724717" y="73525"/>
                  </a:lnTo>
                  <a:lnTo>
                    <a:pt x="723082" y="64683"/>
                  </a:lnTo>
                  <a:lnTo>
                    <a:pt x="725502" y="60828"/>
                  </a:lnTo>
                  <a:lnTo>
                    <a:pt x="739177" y="46014"/>
                  </a:lnTo>
                  <a:lnTo>
                    <a:pt x="744860" y="45052"/>
                  </a:lnTo>
                  <a:lnTo>
                    <a:pt x="750050" y="47473"/>
                  </a:lnTo>
                  <a:lnTo>
                    <a:pt x="755661" y="50864"/>
                  </a:lnTo>
                  <a:lnTo>
                    <a:pt x="764395" y="53765"/>
                  </a:lnTo>
                  <a:lnTo>
                    <a:pt x="774251" y="59476"/>
                  </a:lnTo>
                  <a:lnTo>
                    <a:pt x="788297" y="62601"/>
                  </a:lnTo>
                  <a:lnTo>
                    <a:pt x="832000" y="86398"/>
                  </a:lnTo>
                  <a:lnTo>
                    <a:pt x="854202" y="103192"/>
                  </a:lnTo>
                  <a:lnTo>
                    <a:pt x="872427" y="109016"/>
                  </a:lnTo>
                  <a:lnTo>
                    <a:pt x="879445" y="112942"/>
                  </a:lnTo>
                  <a:lnTo>
                    <a:pt x="890321" y="115669"/>
                  </a:lnTo>
                  <a:lnTo>
                    <a:pt x="905438" y="116072"/>
                  </a:lnTo>
                  <a:lnTo>
                    <a:pt x="906972" y="115083"/>
                  </a:lnTo>
                  <a:lnTo>
                    <a:pt x="907994" y="113432"/>
                  </a:lnTo>
                  <a:lnTo>
                    <a:pt x="909434" y="106369"/>
                  </a:lnTo>
                  <a:lnTo>
                    <a:pt x="909636" y="103654"/>
                  </a:lnTo>
                  <a:lnTo>
                    <a:pt x="899010" y="62254"/>
                  </a:lnTo>
                  <a:lnTo>
                    <a:pt x="891572" y="47218"/>
                  </a:lnTo>
                  <a:lnTo>
                    <a:pt x="869371" y="12834"/>
                  </a:lnTo>
                  <a:lnTo>
                    <a:pt x="867182" y="6365"/>
                  </a:lnTo>
                  <a:lnTo>
                    <a:pt x="865606" y="4243"/>
                  </a:lnTo>
                  <a:lnTo>
                    <a:pt x="863565" y="2829"/>
                  </a:lnTo>
                  <a:lnTo>
                    <a:pt x="857902" y="559"/>
                  </a:lnTo>
                  <a:lnTo>
                    <a:pt x="847587" y="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147" name="SMARTInkShape-201"/>
            <p:cNvSpPr/>
            <p:nvPr/>
          </p:nvSpPr>
          <p:spPr>
            <a:xfrm>
              <a:off x="2554288" y="4643438"/>
              <a:ext cx="1044575" cy="26987"/>
            </a:xfrm>
            <a:custGeom>
              <a:avLst/>
              <a:gdLst/>
              <a:ahLst/>
              <a:cxnLst/>
              <a:rect l="0" t="0" r="0" b="0"/>
              <a:pathLst>
                <a:path w="1044575" h="26987">
                  <a:moveTo>
                    <a:pt x="0" y="0"/>
                  </a:moveTo>
                  <a:lnTo>
                    <a:pt x="4739" y="0"/>
                  </a:lnTo>
                  <a:lnTo>
                    <a:pt x="6135" y="999"/>
                  </a:lnTo>
                  <a:lnTo>
                    <a:pt x="7066" y="2664"/>
                  </a:lnTo>
                  <a:lnTo>
                    <a:pt x="8560" y="7745"/>
                  </a:lnTo>
                  <a:lnTo>
                    <a:pt x="11410" y="8439"/>
                  </a:lnTo>
                  <a:lnTo>
                    <a:pt x="29905" y="8962"/>
                  </a:lnTo>
                  <a:lnTo>
                    <a:pt x="31841" y="9973"/>
                  </a:lnTo>
                  <a:lnTo>
                    <a:pt x="33131" y="11646"/>
                  </a:lnTo>
                  <a:lnTo>
                    <a:pt x="33992" y="13760"/>
                  </a:lnTo>
                  <a:lnTo>
                    <a:pt x="35556" y="15171"/>
                  </a:lnTo>
                  <a:lnTo>
                    <a:pt x="39941" y="16737"/>
                  </a:lnTo>
                  <a:lnTo>
                    <a:pt x="83330" y="17987"/>
                  </a:lnTo>
                  <a:lnTo>
                    <a:pt x="126350" y="17990"/>
                  </a:lnTo>
                  <a:lnTo>
                    <a:pt x="154776" y="17990"/>
                  </a:lnTo>
                  <a:lnTo>
                    <a:pt x="160713" y="15325"/>
                  </a:lnTo>
                  <a:lnTo>
                    <a:pt x="166660" y="11808"/>
                  </a:lnTo>
                  <a:lnTo>
                    <a:pt x="178560" y="9551"/>
                  </a:lnTo>
                  <a:lnTo>
                    <a:pt x="221215" y="8997"/>
                  </a:lnTo>
                  <a:lnTo>
                    <a:pt x="265782" y="8995"/>
                  </a:lnTo>
                  <a:lnTo>
                    <a:pt x="309430" y="8995"/>
                  </a:lnTo>
                  <a:lnTo>
                    <a:pt x="350798" y="8995"/>
                  </a:lnTo>
                  <a:lnTo>
                    <a:pt x="391241" y="17620"/>
                  </a:lnTo>
                  <a:lnTo>
                    <a:pt x="435557" y="17986"/>
                  </a:lnTo>
                  <a:lnTo>
                    <a:pt x="448996" y="17989"/>
                  </a:lnTo>
                  <a:lnTo>
                    <a:pt x="489449" y="26614"/>
                  </a:lnTo>
                  <a:lnTo>
                    <a:pt x="532680" y="26984"/>
                  </a:lnTo>
                  <a:lnTo>
                    <a:pt x="577097" y="26986"/>
                  </a:lnTo>
                  <a:lnTo>
                    <a:pt x="621154" y="26986"/>
                  </a:lnTo>
                  <a:lnTo>
                    <a:pt x="663270" y="26986"/>
                  </a:lnTo>
                  <a:lnTo>
                    <a:pt x="704096" y="26986"/>
                  </a:lnTo>
                  <a:lnTo>
                    <a:pt x="747945" y="26986"/>
                  </a:lnTo>
                  <a:lnTo>
                    <a:pt x="791541" y="26986"/>
                  </a:lnTo>
                  <a:lnTo>
                    <a:pt x="833278" y="26986"/>
                  </a:lnTo>
                  <a:lnTo>
                    <a:pt x="874942" y="26986"/>
                  </a:lnTo>
                  <a:lnTo>
                    <a:pt x="895774" y="26986"/>
                  </a:lnTo>
                  <a:lnTo>
                    <a:pt x="901726" y="24321"/>
                  </a:lnTo>
                  <a:lnTo>
                    <a:pt x="907678" y="20804"/>
                  </a:lnTo>
                  <a:lnTo>
                    <a:pt x="919582" y="18546"/>
                  </a:lnTo>
                  <a:lnTo>
                    <a:pt x="962074" y="17991"/>
                  </a:lnTo>
                  <a:lnTo>
                    <a:pt x="1006380" y="17990"/>
                  </a:lnTo>
                  <a:lnTo>
                    <a:pt x="1044574" y="17990"/>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
          <p:nvSpPr>
            <p:cNvPr id="4148" name="SMARTInkShape-202"/>
            <p:cNvSpPr/>
            <p:nvPr/>
          </p:nvSpPr>
          <p:spPr>
            <a:xfrm>
              <a:off x="2471738" y="4357688"/>
              <a:ext cx="1109662" cy="36512"/>
            </a:xfrm>
            <a:custGeom>
              <a:avLst/>
              <a:gdLst/>
              <a:ahLst/>
              <a:cxnLst/>
              <a:rect l="0" t="0" r="0" b="0"/>
              <a:pathLst>
                <a:path w="1109662" h="36512">
                  <a:moveTo>
                    <a:pt x="11488" y="0"/>
                  </a:moveTo>
                  <a:lnTo>
                    <a:pt x="0" y="0"/>
                  </a:lnTo>
                  <a:lnTo>
                    <a:pt x="10234" y="0"/>
                  </a:lnTo>
                  <a:lnTo>
                    <a:pt x="18368" y="6272"/>
                  </a:lnTo>
                  <a:lnTo>
                    <a:pt x="26644" y="8282"/>
                  </a:lnTo>
                  <a:lnTo>
                    <a:pt x="32444" y="8751"/>
                  </a:lnTo>
                  <a:lnTo>
                    <a:pt x="38327" y="11665"/>
                  </a:lnTo>
                  <a:lnTo>
                    <a:pt x="44249" y="15326"/>
                  </a:lnTo>
                  <a:lnTo>
                    <a:pt x="54369" y="17869"/>
                  </a:lnTo>
                  <a:lnTo>
                    <a:pt x="68402" y="18222"/>
                  </a:lnTo>
                  <a:lnTo>
                    <a:pt x="74149" y="20945"/>
                  </a:lnTo>
                  <a:lnTo>
                    <a:pt x="80011" y="24523"/>
                  </a:lnTo>
                  <a:lnTo>
                    <a:pt x="91857" y="26818"/>
                  </a:lnTo>
                  <a:lnTo>
                    <a:pt x="133753" y="27383"/>
                  </a:lnTo>
                  <a:lnTo>
                    <a:pt x="177905" y="27384"/>
                  </a:lnTo>
                  <a:lnTo>
                    <a:pt x="219995" y="27384"/>
                  </a:lnTo>
                  <a:lnTo>
                    <a:pt x="237302" y="27384"/>
                  </a:lnTo>
                  <a:lnTo>
                    <a:pt x="243459" y="24679"/>
                  </a:lnTo>
                  <a:lnTo>
                    <a:pt x="249501" y="21110"/>
                  </a:lnTo>
                  <a:lnTo>
                    <a:pt x="261464" y="18820"/>
                  </a:lnTo>
                  <a:lnTo>
                    <a:pt x="305956" y="18260"/>
                  </a:lnTo>
                  <a:lnTo>
                    <a:pt x="348530" y="18255"/>
                  </a:lnTo>
                  <a:lnTo>
                    <a:pt x="389382" y="18255"/>
                  </a:lnTo>
                  <a:lnTo>
                    <a:pt x="433688" y="18255"/>
                  </a:lnTo>
                  <a:lnTo>
                    <a:pt x="477845" y="18255"/>
                  </a:lnTo>
                  <a:lnTo>
                    <a:pt x="487597" y="19270"/>
                  </a:lnTo>
                  <a:lnTo>
                    <a:pt x="505117" y="26115"/>
                  </a:lnTo>
                  <a:lnTo>
                    <a:pt x="545591" y="27350"/>
                  </a:lnTo>
                  <a:lnTo>
                    <a:pt x="589909" y="27383"/>
                  </a:lnTo>
                  <a:lnTo>
                    <a:pt x="632639" y="27384"/>
                  </a:lnTo>
                  <a:lnTo>
                    <a:pt x="676341" y="27384"/>
                  </a:lnTo>
                  <a:lnTo>
                    <a:pt x="720616" y="27384"/>
                  </a:lnTo>
                  <a:lnTo>
                    <a:pt x="736032" y="30087"/>
                  </a:lnTo>
                  <a:lnTo>
                    <a:pt x="752933" y="34608"/>
                  </a:lnTo>
                  <a:lnTo>
                    <a:pt x="795812" y="36478"/>
                  </a:lnTo>
                  <a:lnTo>
                    <a:pt x="839902" y="36510"/>
                  </a:lnTo>
                  <a:lnTo>
                    <a:pt x="880492" y="36511"/>
                  </a:lnTo>
                  <a:lnTo>
                    <a:pt x="886450" y="33807"/>
                  </a:lnTo>
                  <a:lnTo>
                    <a:pt x="889428" y="31666"/>
                  </a:lnTo>
                  <a:lnTo>
                    <a:pt x="903098" y="28652"/>
                  </a:lnTo>
                  <a:lnTo>
                    <a:pt x="945955" y="27390"/>
                  </a:lnTo>
                  <a:lnTo>
                    <a:pt x="965045" y="27384"/>
                  </a:lnTo>
                  <a:lnTo>
                    <a:pt x="991571" y="18632"/>
                  </a:lnTo>
                  <a:lnTo>
                    <a:pt x="1035593" y="18257"/>
                  </a:lnTo>
                  <a:lnTo>
                    <a:pt x="1059176" y="18255"/>
                  </a:lnTo>
                  <a:lnTo>
                    <a:pt x="1065068" y="20959"/>
                  </a:lnTo>
                  <a:lnTo>
                    <a:pt x="1070993" y="24529"/>
                  </a:lnTo>
                  <a:lnTo>
                    <a:pt x="1082880" y="26819"/>
                  </a:lnTo>
                  <a:lnTo>
                    <a:pt x="1109661" y="27384"/>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grpSp>
      <p:sp>
        <p:nvSpPr>
          <p:cNvPr id="4150" name="SMARTInkShape-203"/>
          <p:cNvSpPr/>
          <p:nvPr/>
        </p:nvSpPr>
        <p:spPr>
          <a:xfrm>
            <a:off x="2901950" y="3679825"/>
            <a:ext cx="2224088" cy="44450"/>
          </a:xfrm>
          <a:custGeom>
            <a:avLst/>
            <a:gdLst/>
            <a:ahLst/>
            <a:cxnLst/>
            <a:rect l="0" t="0" r="0" b="0"/>
            <a:pathLst>
              <a:path w="2224088" h="44450">
                <a:moveTo>
                  <a:pt x="0" y="17761"/>
                </a:moveTo>
                <a:lnTo>
                  <a:pt x="0" y="22483"/>
                </a:lnTo>
                <a:lnTo>
                  <a:pt x="993" y="23874"/>
                </a:lnTo>
                <a:lnTo>
                  <a:pt x="2647" y="24801"/>
                </a:lnTo>
                <a:lnTo>
                  <a:pt x="44155" y="33684"/>
                </a:lnTo>
                <a:lnTo>
                  <a:pt x="86645" y="34318"/>
                </a:lnTo>
                <a:lnTo>
                  <a:pt x="111844" y="27861"/>
                </a:lnTo>
                <a:lnTo>
                  <a:pt x="147036" y="35453"/>
                </a:lnTo>
                <a:lnTo>
                  <a:pt x="152355" y="32873"/>
                </a:lnTo>
                <a:lnTo>
                  <a:pt x="159114" y="27885"/>
                </a:lnTo>
                <a:lnTo>
                  <a:pt x="167580" y="26899"/>
                </a:lnTo>
                <a:lnTo>
                  <a:pt x="211307" y="26656"/>
                </a:lnTo>
                <a:lnTo>
                  <a:pt x="254353" y="26656"/>
                </a:lnTo>
                <a:lnTo>
                  <a:pt x="259598" y="24021"/>
                </a:lnTo>
                <a:lnTo>
                  <a:pt x="266310" y="18997"/>
                </a:lnTo>
                <a:lnTo>
                  <a:pt x="272215" y="18126"/>
                </a:lnTo>
                <a:lnTo>
                  <a:pt x="277461" y="20559"/>
                </a:lnTo>
                <a:lnTo>
                  <a:pt x="284175" y="25452"/>
                </a:lnTo>
                <a:lnTo>
                  <a:pt x="292631" y="26419"/>
                </a:lnTo>
                <a:lnTo>
                  <a:pt x="333574" y="26656"/>
                </a:lnTo>
                <a:lnTo>
                  <a:pt x="335523" y="27646"/>
                </a:lnTo>
                <a:lnTo>
                  <a:pt x="336822" y="29292"/>
                </a:lnTo>
                <a:lnTo>
                  <a:pt x="337687" y="31379"/>
                </a:lnTo>
                <a:lnTo>
                  <a:pt x="339258" y="32770"/>
                </a:lnTo>
                <a:lnTo>
                  <a:pt x="343648" y="34316"/>
                </a:lnTo>
                <a:lnTo>
                  <a:pt x="387060" y="35550"/>
                </a:lnTo>
                <a:lnTo>
                  <a:pt x="428789" y="35553"/>
                </a:lnTo>
                <a:lnTo>
                  <a:pt x="440659" y="35553"/>
                </a:lnTo>
                <a:lnTo>
                  <a:pt x="442641" y="36541"/>
                </a:lnTo>
                <a:lnTo>
                  <a:pt x="443962" y="38189"/>
                </a:lnTo>
                <a:lnTo>
                  <a:pt x="444843" y="40275"/>
                </a:lnTo>
                <a:lnTo>
                  <a:pt x="447414" y="41667"/>
                </a:lnTo>
                <a:lnTo>
                  <a:pt x="473012" y="44286"/>
                </a:lnTo>
                <a:lnTo>
                  <a:pt x="515083" y="44448"/>
                </a:lnTo>
                <a:lnTo>
                  <a:pt x="559498" y="44449"/>
                </a:lnTo>
                <a:lnTo>
                  <a:pt x="574598" y="44449"/>
                </a:lnTo>
                <a:lnTo>
                  <a:pt x="580571" y="41813"/>
                </a:lnTo>
                <a:lnTo>
                  <a:pt x="586534" y="38335"/>
                </a:lnTo>
                <a:lnTo>
                  <a:pt x="598448" y="36103"/>
                </a:lnTo>
                <a:lnTo>
                  <a:pt x="642558" y="35557"/>
                </a:lnTo>
                <a:lnTo>
                  <a:pt x="645718" y="35556"/>
                </a:lnTo>
                <a:lnTo>
                  <a:pt x="651878" y="32918"/>
                </a:lnTo>
                <a:lnTo>
                  <a:pt x="657924" y="29440"/>
                </a:lnTo>
                <a:lnTo>
                  <a:pt x="669892" y="27206"/>
                </a:lnTo>
                <a:lnTo>
                  <a:pt x="714015" y="26660"/>
                </a:lnTo>
                <a:lnTo>
                  <a:pt x="717176" y="26659"/>
                </a:lnTo>
                <a:lnTo>
                  <a:pt x="759059" y="17923"/>
                </a:lnTo>
                <a:lnTo>
                  <a:pt x="803335" y="17762"/>
                </a:lnTo>
                <a:lnTo>
                  <a:pt x="845318" y="17761"/>
                </a:lnTo>
                <a:lnTo>
                  <a:pt x="886366" y="17761"/>
                </a:lnTo>
                <a:lnTo>
                  <a:pt x="896121" y="16772"/>
                </a:lnTo>
                <a:lnTo>
                  <a:pt x="913649" y="10101"/>
                </a:lnTo>
                <a:lnTo>
                  <a:pt x="958211" y="8878"/>
                </a:lnTo>
                <a:lnTo>
                  <a:pt x="999068" y="8864"/>
                </a:lnTo>
                <a:lnTo>
                  <a:pt x="1020857" y="8864"/>
                </a:lnTo>
                <a:lnTo>
                  <a:pt x="1061326" y="17394"/>
                </a:lnTo>
                <a:lnTo>
                  <a:pt x="1103694" y="17754"/>
                </a:lnTo>
                <a:lnTo>
                  <a:pt x="1146460" y="17761"/>
                </a:lnTo>
                <a:lnTo>
                  <a:pt x="1163779" y="17761"/>
                </a:lnTo>
                <a:lnTo>
                  <a:pt x="1207188" y="26291"/>
                </a:lnTo>
                <a:lnTo>
                  <a:pt x="1250485" y="26655"/>
                </a:lnTo>
                <a:lnTo>
                  <a:pt x="1294599" y="26656"/>
                </a:lnTo>
                <a:lnTo>
                  <a:pt x="1333853" y="26656"/>
                </a:lnTo>
                <a:lnTo>
                  <a:pt x="1339810" y="29292"/>
                </a:lnTo>
                <a:lnTo>
                  <a:pt x="1342788" y="31379"/>
                </a:lnTo>
                <a:lnTo>
                  <a:pt x="1356462" y="34316"/>
                </a:lnTo>
                <a:lnTo>
                  <a:pt x="1399337" y="35547"/>
                </a:lnTo>
                <a:lnTo>
                  <a:pt x="1441225" y="35553"/>
                </a:lnTo>
                <a:lnTo>
                  <a:pt x="1485692" y="35553"/>
                </a:lnTo>
                <a:lnTo>
                  <a:pt x="1526172" y="35553"/>
                </a:lnTo>
                <a:lnTo>
                  <a:pt x="1569046" y="35553"/>
                </a:lnTo>
                <a:lnTo>
                  <a:pt x="1600576" y="35553"/>
                </a:lnTo>
                <a:lnTo>
                  <a:pt x="1607221" y="32917"/>
                </a:lnTo>
                <a:lnTo>
                  <a:pt x="1613483" y="29439"/>
                </a:lnTo>
                <a:lnTo>
                  <a:pt x="1623580" y="27481"/>
                </a:lnTo>
                <a:lnTo>
                  <a:pt x="1668240" y="25675"/>
                </a:lnTo>
                <a:lnTo>
                  <a:pt x="1689888" y="18998"/>
                </a:lnTo>
                <a:lnTo>
                  <a:pt x="1730571" y="17782"/>
                </a:lnTo>
                <a:lnTo>
                  <a:pt x="1771460" y="17761"/>
                </a:lnTo>
                <a:lnTo>
                  <a:pt x="1814912" y="17761"/>
                </a:lnTo>
                <a:lnTo>
                  <a:pt x="1855620" y="17761"/>
                </a:lnTo>
                <a:lnTo>
                  <a:pt x="1869885" y="16772"/>
                </a:lnTo>
                <a:lnTo>
                  <a:pt x="1887267" y="10101"/>
                </a:lnTo>
                <a:lnTo>
                  <a:pt x="1931419" y="8878"/>
                </a:lnTo>
                <a:lnTo>
                  <a:pt x="1941174" y="7882"/>
                </a:lnTo>
                <a:lnTo>
                  <a:pt x="1958171" y="1825"/>
                </a:lnTo>
                <a:lnTo>
                  <a:pt x="2002401" y="0"/>
                </a:lnTo>
                <a:lnTo>
                  <a:pt x="2043829" y="8499"/>
                </a:lnTo>
                <a:lnTo>
                  <a:pt x="2087213" y="9847"/>
                </a:lnTo>
                <a:lnTo>
                  <a:pt x="2109585" y="16523"/>
                </a:lnTo>
                <a:lnTo>
                  <a:pt x="2151014" y="17728"/>
                </a:lnTo>
                <a:lnTo>
                  <a:pt x="2159521" y="20382"/>
                </a:lnTo>
                <a:lnTo>
                  <a:pt x="2167602" y="23868"/>
                </a:lnTo>
                <a:lnTo>
                  <a:pt x="2182320" y="26819"/>
                </a:lnTo>
                <a:lnTo>
                  <a:pt x="2196686" y="33534"/>
                </a:lnTo>
                <a:lnTo>
                  <a:pt x="2199865" y="34208"/>
                </a:lnTo>
                <a:lnTo>
                  <a:pt x="2224087" y="44449"/>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eaLnBrk="1" hangingPunct="1">
              <a:defRPr/>
            </a:pPr>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762000" y="0"/>
            <a:ext cx="8229600" cy="533400"/>
          </a:xfrm>
        </p:spPr>
        <p:txBody>
          <a:bodyPr/>
          <a:lstStyle/>
          <a:p>
            <a:pPr eaLnBrk="1" hangingPunct="1">
              <a:defRPr/>
            </a:pPr>
            <a:r>
              <a:rPr lang="en-US" sz="2800" b="1" dirty="0" smtClean="0">
                <a:solidFill>
                  <a:srgbClr val="801C1A"/>
                </a:solidFill>
                <a:effectLst>
                  <a:outerShdw blurRad="38100" dist="38100" dir="2700000" algn="tl">
                    <a:srgbClr val="C0C0C0"/>
                  </a:outerShdw>
                </a:effectLst>
              </a:rPr>
              <a:t>The Industrial Revolution in GB 1</a:t>
            </a:r>
            <a:r>
              <a:rPr lang="en-US" sz="2800" b="1" baseline="30000" dirty="0" smtClean="0">
                <a:solidFill>
                  <a:srgbClr val="801C1A"/>
                </a:solidFill>
                <a:effectLst>
                  <a:outerShdw blurRad="38100" dist="38100" dir="2700000" algn="tl">
                    <a:srgbClr val="C0C0C0"/>
                  </a:outerShdw>
                </a:effectLst>
              </a:rPr>
              <a:t>st</a:t>
            </a:r>
            <a:r>
              <a:rPr lang="en-US" sz="2800" b="1" dirty="0" smtClean="0">
                <a:solidFill>
                  <a:srgbClr val="801C1A"/>
                </a:solidFill>
                <a:effectLst>
                  <a:outerShdw blurRad="38100" dist="38100" dir="2700000" algn="tl">
                    <a:srgbClr val="C0C0C0"/>
                  </a:outerShdw>
                </a:effectLst>
              </a:rPr>
              <a:t> Why??</a:t>
            </a:r>
          </a:p>
        </p:txBody>
      </p:sp>
      <p:sp>
        <p:nvSpPr>
          <p:cNvPr id="137219" name="Rectangle 3"/>
          <p:cNvSpPr>
            <a:spLocks noGrp="1" noChangeArrowheads="1"/>
          </p:cNvSpPr>
          <p:nvPr>
            <p:ph type="body" idx="1"/>
          </p:nvPr>
        </p:nvSpPr>
        <p:spPr>
          <a:xfrm>
            <a:off x="1447800" y="533400"/>
            <a:ext cx="7696200" cy="6324600"/>
          </a:xfrm>
        </p:spPr>
        <p:txBody>
          <a:bodyPr/>
          <a:lstStyle/>
          <a:p>
            <a:pPr eaLnBrk="1" hangingPunct="1">
              <a:lnSpc>
                <a:spcPct val="80000"/>
              </a:lnSpc>
            </a:pPr>
            <a:r>
              <a:rPr lang="en-US" altLang="en-US" sz="2400" u="sng" smtClean="0"/>
              <a:t>Stocks</a:t>
            </a:r>
            <a:r>
              <a:rPr lang="en-US" altLang="en-US" sz="2400" smtClean="0"/>
              <a:t> – buying shares of a business and getting a % of the profit.  Ex. Apple (the company) stock.</a:t>
            </a:r>
          </a:p>
          <a:p>
            <a:pPr eaLnBrk="1" hangingPunct="1">
              <a:lnSpc>
                <a:spcPct val="80000"/>
              </a:lnSpc>
            </a:pPr>
            <a:endParaRPr lang="en-US" altLang="en-US" sz="2400" u="sng" smtClean="0"/>
          </a:p>
          <a:p>
            <a:pPr eaLnBrk="1" hangingPunct="1">
              <a:lnSpc>
                <a:spcPct val="80000"/>
              </a:lnSpc>
            </a:pPr>
            <a:r>
              <a:rPr lang="en-US" altLang="en-US" sz="2400" u="sng" smtClean="0"/>
              <a:t>Political Stability</a:t>
            </a:r>
            <a:r>
              <a:rPr lang="en-US" altLang="en-US" sz="2400" smtClean="0"/>
              <a:t>- No wars were fought on British soil.  </a:t>
            </a:r>
          </a:p>
          <a:p>
            <a:pPr eaLnBrk="1" hangingPunct="1">
              <a:lnSpc>
                <a:spcPct val="80000"/>
              </a:lnSpc>
            </a:pPr>
            <a:endParaRPr lang="en-US" altLang="en-US" sz="2400" u="sng" smtClean="0"/>
          </a:p>
          <a:p>
            <a:pPr eaLnBrk="1" hangingPunct="1">
              <a:lnSpc>
                <a:spcPct val="80000"/>
              </a:lnSpc>
            </a:pPr>
            <a:r>
              <a:rPr lang="en-US" altLang="en-US" sz="2400" u="sng" smtClean="0"/>
              <a:t>Britain has natural resources</a:t>
            </a:r>
            <a:r>
              <a:rPr lang="en-US" altLang="en-US" sz="2400" smtClean="0"/>
              <a:t>—coal, iron, rivers, </a:t>
            </a:r>
          </a:p>
          <a:p>
            <a:pPr eaLnBrk="1" hangingPunct="1">
              <a:lnSpc>
                <a:spcPct val="80000"/>
              </a:lnSpc>
              <a:buFontTx/>
              <a:buNone/>
            </a:pPr>
            <a:r>
              <a:rPr lang="en-US" altLang="en-US" sz="2400" smtClean="0"/>
              <a:t>	harbors</a:t>
            </a:r>
          </a:p>
          <a:p>
            <a:pPr eaLnBrk="1" hangingPunct="1">
              <a:lnSpc>
                <a:spcPct val="80000"/>
              </a:lnSpc>
              <a:buFontTx/>
              <a:buNone/>
            </a:pPr>
            <a:r>
              <a:rPr lang="en-US" altLang="en-US" sz="2400" smtClean="0"/>
              <a:t>	Britain has all the needed </a:t>
            </a:r>
            <a:r>
              <a:rPr lang="en-US" altLang="en-US" sz="2400" b="1" u="sng" smtClean="0">
                <a:solidFill>
                  <a:srgbClr val="009900"/>
                </a:solidFill>
              </a:rPr>
              <a:t>factors of production</a:t>
            </a:r>
            <a:r>
              <a:rPr lang="en-US" altLang="en-US" sz="2400" smtClean="0">
                <a:solidFill>
                  <a:srgbClr val="009900"/>
                </a:solidFill>
              </a:rPr>
              <a:t>—land</a:t>
            </a:r>
            <a:r>
              <a:rPr lang="en-US" altLang="en-US" sz="2400" smtClean="0"/>
              <a:t>, </a:t>
            </a:r>
            <a:r>
              <a:rPr lang="en-US" altLang="en-US" sz="2400" smtClean="0">
                <a:solidFill>
                  <a:srgbClr val="009900"/>
                </a:solidFill>
              </a:rPr>
              <a:t>labor, capital </a:t>
            </a:r>
            <a:endParaRPr lang="en-US" altLang="en-US" sz="2400" u="sng" smtClean="0">
              <a:solidFill>
                <a:srgbClr val="009900"/>
              </a:solidFill>
            </a:endParaRPr>
          </a:p>
          <a:p>
            <a:pPr eaLnBrk="1" hangingPunct="1">
              <a:lnSpc>
                <a:spcPct val="80000"/>
              </a:lnSpc>
              <a:buFontTx/>
              <a:buNone/>
            </a:pPr>
            <a:r>
              <a:rPr lang="en-US" altLang="en-US" sz="1800" smtClean="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animEffect transition="in" filter="blinds(horizontal)">
                                      <p:cBhvr>
                                        <p:cTn id="7" dur="500"/>
                                        <p:tgtEl>
                                          <p:spTgt spid="1372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7219">
                                            <p:txEl>
                                              <p:pRg st="2" end="2"/>
                                            </p:txEl>
                                          </p:spTgt>
                                        </p:tgtEl>
                                        <p:attrNameLst>
                                          <p:attrName>style.visibility</p:attrName>
                                        </p:attrNameLst>
                                      </p:cBhvr>
                                      <p:to>
                                        <p:strVal val="visible"/>
                                      </p:to>
                                    </p:set>
                                    <p:animEffect transition="in" filter="blinds(horizontal)">
                                      <p:cBhvr>
                                        <p:cTn id="12" dur="500"/>
                                        <p:tgtEl>
                                          <p:spTgt spid="13721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37219">
                                            <p:txEl>
                                              <p:pRg st="4" end="4"/>
                                            </p:txEl>
                                          </p:spTgt>
                                        </p:tgtEl>
                                        <p:attrNameLst>
                                          <p:attrName>style.visibility</p:attrName>
                                        </p:attrNameLst>
                                      </p:cBhvr>
                                      <p:to>
                                        <p:strVal val="visible"/>
                                      </p:to>
                                    </p:set>
                                    <p:animEffect transition="in" filter="blinds(horizontal)">
                                      <p:cBhvr>
                                        <p:cTn id="17" dur="500"/>
                                        <p:tgtEl>
                                          <p:spTgt spid="137219">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137219">
                                            <p:txEl>
                                              <p:pRg st="5" end="5"/>
                                            </p:txEl>
                                          </p:spTgt>
                                        </p:tgtEl>
                                        <p:attrNameLst>
                                          <p:attrName>style.visibility</p:attrName>
                                        </p:attrNameLst>
                                      </p:cBhvr>
                                      <p:to>
                                        <p:strVal val="visible"/>
                                      </p:to>
                                    </p:set>
                                    <p:animEffect transition="in" filter="blinds(horizontal)">
                                      <p:cBhvr>
                                        <p:cTn id="20" dur="500"/>
                                        <p:tgtEl>
                                          <p:spTgt spid="137219">
                                            <p:txEl>
                                              <p:pRg st="5" end="5"/>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137219">
                                            <p:txEl>
                                              <p:pRg st="6" end="6"/>
                                            </p:txEl>
                                          </p:spTgt>
                                        </p:tgtEl>
                                        <p:attrNameLst>
                                          <p:attrName>style.visibility</p:attrName>
                                        </p:attrNameLst>
                                      </p:cBhvr>
                                      <p:to>
                                        <p:strVal val="visible"/>
                                      </p:to>
                                    </p:set>
                                    <p:animEffect transition="in" filter="blinds(horizontal)">
                                      <p:cBhvr>
                                        <p:cTn id="25" dur="500"/>
                                        <p:tgtEl>
                                          <p:spTgt spid="137219">
                                            <p:txEl>
                                              <p:pRg st="6" end="6"/>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 presetClass="entr" presetSubtype="10" fill="hold" nodeType="clickEffect">
                                  <p:stCondLst>
                                    <p:cond delay="0"/>
                                  </p:stCondLst>
                                  <p:childTnLst>
                                    <p:set>
                                      <p:cBhvr>
                                        <p:cTn id="29" dur="1" fill="hold">
                                          <p:stCondLst>
                                            <p:cond delay="0"/>
                                          </p:stCondLst>
                                        </p:cTn>
                                        <p:tgtEl>
                                          <p:spTgt spid="137219">
                                            <p:txEl>
                                              <p:pRg st="7" end="7"/>
                                            </p:txEl>
                                          </p:spTgt>
                                        </p:tgtEl>
                                        <p:attrNameLst>
                                          <p:attrName>style.visibility</p:attrName>
                                        </p:attrNameLst>
                                      </p:cBhvr>
                                      <p:to>
                                        <p:strVal val="visible"/>
                                      </p:to>
                                    </p:set>
                                    <p:animEffect transition="in" filter="checkerboard(across)">
                                      <p:cBhvr>
                                        <p:cTn id="30" dur="500"/>
                                        <p:tgtEl>
                                          <p:spTgt spid="1372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371600" y="425450"/>
            <a:ext cx="7620000" cy="1343025"/>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100" b="1">
                <a:solidFill>
                  <a:srgbClr val="993300"/>
                </a:solidFill>
                <a:latin typeface="Lombardic Narrow" pitchFamily="2" charset="0"/>
              </a:rPr>
              <a:t> Why not the French? Economic Disadvantages</a:t>
            </a:r>
          </a:p>
        </p:txBody>
      </p:sp>
      <p:sp>
        <p:nvSpPr>
          <p:cNvPr id="24579" name="Rectangle 3"/>
          <p:cNvSpPr>
            <a:spLocks noChangeArrowheads="1"/>
          </p:cNvSpPr>
          <p:nvPr/>
        </p:nvSpPr>
        <p:spPr bwMode="auto">
          <a:xfrm>
            <a:off x="1993900" y="1646238"/>
            <a:ext cx="6262688"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marL="457200" indent="-457200">
              <a:spcBef>
                <a:spcPct val="20000"/>
              </a:spcBef>
              <a:buChar char="•"/>
              <a:defRPr sz="3200">
                <a:solidFill>
                  <a:schemeClr val="tx1"/>
                </a:solidFill>
                <a:latin typeface="Arial" panose="020B0604020202020204" pitchFamily="34" charset="0"/>
              </a:defRPr>
            </a:lvl1pPr>
            <a:lvl2pPr marL="1031875" indent="-46037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rgbClr val="000066"/>
              </a:buClr>
              <a:buFont typeface="DavysOtherDingbats" pitchFamily="2" charset="0"/>
              <a:buChar char="V"/>
            </a:pPr>
            <a:r>
              <a:rPr lang="en-US" altLang="en-US" sz="2600" b="1">
                <a:solidFill>
                  <a:srgbClr val="801C1A"/>
                </a:solidFill>
                <a:latin typeface="Comic Sans MS" panose="030F0702030302020204" pitchFamily="66" charset="0"/>
              </a:rPr>
              <a:t>Years of war</a:t>
            </a:r>
          </a:p>
          <a:p>
            <a:pPr lvl="1" eaLnBrk="1" hangingPunct="1">
              <a:spcBef>
                <a:spcPct val="0"/>
              </a:spcBef>
              <a:buClr>
                <a:srgbClr val="DC0000"/>
              </a:buClr>
              <a:buSzPct val="70000"/>
              <a:buFont typeface="Even More Dings JL" pitchFamily="34" charset="0"/>
              <a:buChar char=")"/>
            </a:pPr>
            <a:r>
              <a:rPr lang="en-US" altLang="en-US" sz="2600" b="1">
                <a:solidFill>
                  <a:srgbClr val="801C1A"/>
                </a:solidFill>
                <a:latin typeface="Comic Sans MS" panose="030F0702030302020204" pitchFamily="66" charset="0"/>
              </a:rPr>
              <a:t>Supported the American</a:t>
            </a:r>
            <a:br>
              <a:rPr lang="en-US" altLang="en-US" sz="2600" b="1">
                <a:solidFill>
                  <a:srgbClr val="801C1A"/>
                </a:solidFill>
                <a:latin typeface="Comic Sans MS" panose="030F0702030302020204" pitchFamily="66" charset="0"/>
              </a:rPr>
            </a:br>
            <a:r>
              <a:rPr lang="en-US" altLang="en-US" sz="2600" b="1">
                <a:solidFill>
                  <a:srgbClr val="801C1A"/>
                </a:solidFill>
                <a:latin typeface="Comic Sans MS" panose="030F0702030302020204" pitchFamily="66" charset="0"/>
              </a:rPr>
              <a:t>Revolution. $$$</a:t>
            </a:r>
          </a:p>
          <a:p>
            <a:pPr lvl="1" eaLnBrk="1" hangingPunct="1">
              <a:spcBef>
                <a:spcPct val="0"/>
              </a:spcBef>
              <a:buClr>
                <a:srgbClr val="DC0000"/>
              </a:buClr>
              <a:buSzPct val="70000"/>
              <a:buFont typeface="Even More Dings JL" pitchFamily="34" charset="0"/>
              <a:buChar char=")"/>
            </a:pPr>
            <a:r>
              <a:rPr lang="en-US" altLang="en-US" sz="2600" b="1">
                <a:solidFill>
                  <a:srgbClr val="801C1A"/>
                </a:solidFill>
                <a:latin typeface="Comic Sans MS" panose="030F0702030302020204" pitchFamily="66" charset="0"/>
              </a:rPr>
              <a:t>French Revolution $$$.</a:t>
            </a:r>
          </a:p>
          <a:p>
            <a:pPr lvl="1" eaLnBrk="1" hangingPunct="1">
              <a:spcBef>
                <a:spcPct val="0"/>
              </a:spcBef>
              <a:buClr>
                <a:srgbClr val="DC0000"/>
              </a:buClr>
              <a:buSzPct val="70000"/>
              <a:buFont typeface="Even More Dings JL" pitchFamily="34" charset="0"/>
              <a:buChar char=")"/>
            </a:pPr>
            <a:r>
              <a:rPr lang="en-US" altLang="en-US" sz="2600" b="1">
                <a:solidFill>
                  <a:srgbClr val="801C1A"/>
                </a:solidFill>
                <a:latin typeface="Comic Sans MS" panose="030F0702030302020204" pitchFamily="66" charset="0"/>
              </a:rPr>
              <a:t>Early 19c </a:t>
            </a:r>
            <a:r>
              <a:rPr lang="en-US" altLang="en-US" sz="2600" b="1">
                <a:solidFill>
                  <a:srgbClr val="801C1A"/>
                </a:solidFill>
                <a:latin typeface="Comic Sans MS" panose="030F0702030302020204" pitchFamily="66" charset="0"/>
                <a:sym typeface="Wingdings" panose="05000000000000000000" pitchFamily="2" charset="2"/>
              </a:rPr>
              <a:t> Napoleonic Wars</a:t>
            </a:r>
            <a:endParaRPr lang="en-US" altLang="en-US" sz="2600" b="1">
              <a:solidFill>
                <a:srgbClr val="801C1A"/>
              </a:solidFill>
              <a:latin typeface="Comic Sans MS" panose="030F0702030302020204" pitchFamily="66" charset="0"/>
            </a:endParaRPr>
          </a:p>
          <a:p>
            <a:pPr eaLnBrk="1" hangingPunct="1">
              <a:spcBef>
                <a:spcPct val="0"/>
              </a:spcBef>
              <a:buClr>
                <a:srgbClr val="000066"/>
              </a:buClr>
              <a:buFont typeface="DavysOtherDingbats" pitchFamily="2" charset="0"/>
              <a:buChar char="V"/>
            </a:pPr>
            <a:r>
              <a:rPr lang="en-US" altLang="en-US" sz="2600" b="1">
                <a:solidFill>
                  <a:srgbClr val="801C1A"/>
                </a:solidFill>
                <a:latin typeface="Comic Sans MS" panose="030F0702030302020204" pitchFamily="66" charset="0"/>
              </a:rPr>
              <a:t>Heavy debts.(Palace of Versailles</a:t>
            </a:r>
          </a:p>
          <a:p>
            <a:pPr eaLnBrk="1" hangingPunct="1">
              <a:spcBef>
                <a:spcPct val="0"/>
              </a:spcBef>
              <a:buClr>
                <a:srgbClr val="000066"/>
              </a:buClr>
              <a:buFont typeface="DavysOtherDingbats" pitchFamily="2" charset="0"/>
              <a:buChar char="V"/>
            </a:pPr>
            <a:r>
              <a:rPr lang="en-US" altLang="en-US" sz="2600" b="1">
                <a:solidFill>
                  <a:srgbClr val="801C1A"/>
                </a:solidFill>
                <a:latin typeface="Comic Sans MS" panose="030F0702030302020204" pitchFamily="66" charset="0"/>
              </a:rPr>
              <a:t>High unemployment </a:t>
            </a:r>
            <a:r>
              <a:rPr lang="en-US" altLang="en-US" sz="2600" b="1">
                <a:solidFill>
                  <a:srgbClr val="801C1A"/>
                </a:solidFill>
                <a:latin typeface="Comic Sans MS" panose="030F0702030302020204" pitchFamily="66" charset="0"/>
                <a:sym typeface="Wingdings" panose="05000000000000000000" pitchFamily="2" charset="2"/>
              </a:rPr>
              <a:t> soldiers</a:t>
            </a:r>
            <a:br>
              <a:rPr lang="en-US" altLang="en-US" sz="2600" b="1">
                <a:solidFill>
                  <a:srgbClr val="801C1A"/>
                </a:solidFill>
                <a:latin typeface="Comic Sans MS" panose="030F0702030302020204" pitchFamily="66" charset="0"/>
                <a:sym typeface="Wingdings" panose="05000000000000000000" pitchFamily="2" charset="2"/>
              </a:rPr>
            </a:br>
            <a:r>
              <a:rPr lang="en-US" altLang="en-US" sz="2600" b="1">
                <a:solidFill>
                  <a:srgbClr val="801C1A"/>
                </a:solidFill>
                <a:latin typeface="Comic Sans MS" panose="030F0702030302020204" pitchFamily="66" charset="0"/>
                <a:sym typeface="Wingdings" panose="05000000000000000000" pitchFamily="2" charset="2"/>
              </a:rPr>
              <a:t>returning from the battlefronts.</a:t>
            </a:r>
          </a:p>
          <a:p>
            <a:pPr eaLnBrk="1" hangingPunct="1">
              <a:spcBef>
                <a:spcPct val="0"/>
              </a:spcBef>
              <a:buClr>
                <a:srgbClr val="000066"/>
              </a:buClr>
              <a:buFont typeface="DavysOtherDingbats" pitchFamily="2" charset="0"/>
              <a:buChar char="V"/>
            </a:pPr>
            <a:r>
              <a:rPr lang="en-US" altLang="en-US" sz="2600" b="1">
                <a:solidFill>
                  <a:srgbClr val="801C1A"/>
                </a:solidFill>
                <a:latin typeface="Comic Sans MS" panose="030F0702030302020204" pitchFamily="66" charset="0"/>
                <a:sym typeface="Wingdings" panose="05000000000000000000" pitchFamily="2" charset="2"/>
              </a:rPr>
              <a:t>French businessmen were afraid to</a:t>
            </a:r>
            <a:br>
              <a:rPr lang="en-US" altLang="en-US" sz="2600" b="1">
                <a:solidFill>
                  <a:srgbClr val="801C1A"/>
                </a:solidFill>
                <a:latin typeface="Comic Sans MS" panose="030F0702030302020204" pitchFamily="66" charset="0"/>
                <a:sym typeface="Wingdings" panose="05000000000000000000" pitchFamily="2" charset="2"/>
              </a:rPr>
            </a:br>
            <a:r>
              <a:rPr lang="en-US" altLang="en-US" sz="2600" b="1">
                <a:solidFill>
                  <a:srgbClr val="801C1A"/>
                </a:solidFill>
                <a:latin typeface="Comic Sans MS" panose="030F0702030302020204" pitchFamily="66" charset="0"/>
                <a:sym typeface="Wingdings" panose="05000000000000000000" pitchFamily="2" charset="2"/>
              </a:rPr>
              <a:t>take risks.</a:t>
            </a:r>
            <a:endParaRPr lang="en-US" altLang="en-US" sz="2600" b="1">
              <a:solidFill>
                <a:srgbClr val="801C1A"/>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fade">
                                      <p:cBhvr>
                                        <p:cTn id="7" dur="5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fade">
                                      <p:cBhvr>
                                        <p:cTn id="12" dur="500"/>
                                        <p:tgtEl>
                                          <p:spTgt spid="245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4579">
                                            <p:txEl>
                                              <p:pRg st="2" end="2"/>
                                            </p:txEl>
                                          </p:spTgt>
                                        </p:tgtEl>
                                        <p:attrNameLst>
                                          <p:attrName>style.visibility</p:attrName>
                                        </p:attrNameLst>
                                      </p:cBhvr>
                                      <p:to>
                                        <p:strVal val="visible"/>
                                      </p:to>
                                    </p:set>
                                    <p:animEffect transition="in" filter="fade">
                                      <p:cBhvr>
                                        <p:cTn id="17" dur="500"/>
                                        <p:tgtEl>
                                          <p:spTgt spid="2457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4579">
                                            <p:txEl>
                                              <p:pRg st="3" end="3"/>
                                            </p:txEl>
                                          </p:spTgt>
                                        </p:tgtEl>
                                        <p:attrNameLst>
                                          <p:attrName>style.visibility</p:attrName>
                                        </p:attrNameLst>
                                      </p:cBhvr>
                                      <p:to>
                                        <p:strVal val="visible"/>
                                      </p:to>
                                    </p:set>
                                    <p:animEffect transition="in" filter="fade">
                                      <p:cBhvr>
                                        <p:cTn id="22" dur="500"/>
                                        <p:tgtEl>
                                          <p:spTgt spid="2457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24579">
                                            <p:txEl>
                                              <p:pRg st="4" end="4"/>
                                            </p:txEl>
                                          </p:spTgt>
                                        </p:tgtEl>
                                        <p:attrNameLst>
                                          <p:attrName>style.visibility</p:attrName>
                                        </p:attrNameLst>
                                      </p:cBhvr>
                                      <p:to>
                                        <p:strVal val="visible"/>
                                      </p:to>
                                    </p:set>
                                    <p:animEffect transition="in" filter="fade">
                                      <p:cBhvr>
                                        <p:cTn id="27" dur="500"/>
                                        <p:tgtEl>
                                          <p:spTgt spid="2457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24579">
                                            <p:txEl>
                                              <p:pRg st="5" end="5"/>
                                            </p:txEl>
                                          </p:spTgt>
                                        </p:tgtEl>
                                        <p:attrNameLst>
                                          <p:attrName>style.visibility</p:attrName>
                                        </p:attrNameLst>
                                      </p:cBhvr>
                                      <p:to>
                                        <p:strVal val="visible"/>
                                      </p:to>
                                    </p:set>
                                    <p:animEffect transition="in" filter="fade">
                                      <p:cBhvr>
                                        <p:cTn id="32" dur="500"/>
                                        <p:tgtEl>
                                          <p:spTgt spid="2457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24579">
                                            <p:txEl>
                                              <p:pRg st="6" end="6"/>
                                            </p:txEl>
                                          </p:spTgt>
                                        </p:tgtEl>
                                        <p:attrNameLst>
                                          <p:attrName>style.visibility</p:attrName>
                                        </p:attrNameLst>
                                      </p:cBhvr>
                                      <p:to>
                                        <p:strVal val="visible"/>
                                      </p:to>
                                    </p:set>
                                    <p:animEffect transition="in" filter="fade">
                                      <p:cBhvr>
                                        <p:cTn id="37" dur="500"/>
                                        <p:tgtEl>
                                          <p:spTgt spid="2457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066800" y="304800"/>
            <a:ext cx="7848600" cy="1066800"/>
          </a:xfrm>
        </p:spPr>
        <p:txBody>
          <a:bodyPr/>
          <a:lstStyle/>
          <a:p>
            <a:r>
              <a:rPr lang="en-US" altLang="en-US" smtClean="0"/>
              <a:t>Innovation… REMEMBER?</a:t>
            </a:r>
          </a:p>
        </p:txBody>
      </p:sp>
      <p:sp>
        <p:nvSpPr>
          <p:cNvPr id="36867" name="Content Placeholder 2"/>
          <p:cNvSpPr>
            <a:spLocks noGrp="1"/>
          </p:cNvSpPr>
          <p:nvPr>
            <p:ph idx="1"/>
          </p:nvPr>
        </p:nvSpPr>
        <p:spPr>
          <a:xfrm>
            <a:off x="1676400" y="1828800"/>
            <a:ext cx="7010400" cy="3733800"/>
          </a:xfrm>
        </p:spPr>
        <p:txBody>
          <a:bodyPr/>
          <a:lstStyle/>
          <a:p>
            <a:r>
              <a:rPr lang="en-US" altLang="en-US" smtClean="0"/>
              <a:t>the introduction of something new such as a new idea, method, or device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9" name="Rectangle 3"/>
          <p:cNvSpPr>
            <a:spLocks noGrp="1" noChangeArrowheads="1"/>
          </p:cNvSpPr>
          <p:nvPr>
            <p:ph type="body" idx="1"/>
          </p:nvPr>
        </p:nvSpPr>
        <p:spPr>
          <a:xfrm>
            <a:off x="1295400" y="533400"/>
            <a:ext cx="4678363" cy="4953000"/>
          </a:xfrm>
        </p:spPr>
        <p:txBody>
          <a:bodyPr/>
          <a:lstStyle/>
          <a:p>
            <a:pPr eaLnBrk="1" hangingPunct="1">
              <a:lnSpc>
                <a:spcPct val="80000"/>
              </a:lnSpc>
            </a:pPr>
            <a:endParaRPr lang="en-US" altLang="en-US" sz="2400" i="1" smtClean="0"/>
          </a:p>
          <a:p>
            <a:pPr eaLnBrk="1" hangingPunct="1">
              <a:lnSpc>
                <a:spcPct val="80000"/>
              </a:lnSpc>
            </a:pPr>
            <a:r>
              <a:rPr lang="en-US" altLang="en-US" sz="2400" i="1" smtClean="0"/>
              <a:t>New inventions shape the world…..</a:t>
            </a:r>
          </a:p>
          <a:p>
            <a:pPr eaLnBrk="1" hangingPunct="1">
              <a:lnSpc>
                <a:spcPct val="80000"/>
              </a:lnSpc>
            </a:pPr>
            <a:endParaRPr lang="en-US" altLang="en-US" sz="2400" smtClean="0"/>
          </a:p>
          <a:p>
            <a:pPr eaLnBrk="1" hangingPunct="1">
              <a:lnSpc>
                <a:spcPct val="80000"/>
              </a:lnSpc>
            </a:pPr>
            <a:r>
              <a:rPr lang="en-US" altLang="en-US" sz="2400" smtClean="0"/>
              <a:t>Spinning Jenny Wheel- Did the work of 8-16 people! It became such a big deal that the British built specific buildings just to house them.    (These buildings became know as)…</a:t>
            </a:r>
          </a:p>
          <a:p>
            <a:pPr lvl="1" eaLnBrk="1" hangingPunct="1">
              <a:lnSpc>
                <a:spcPct val="80000"/>
              </a:lnSpc>
            </a:pPr>
            <a:r>
              <a:rPr lang="en-US" altLang="en-US" sz="2400" b="1" i="1" smtClean="0">
                <a:solidFill>
                  <a:srgbClr val="009900"/>
                </a:solidFill>
              </a:rPr>
              <a:t>Factories!!!!!</a:t>
            </a:r>
          </a:p>
          <a:p>
            <a:pPr eaLnBrk="1" hangingPunct="1">
              <a:lnSpc>
                <a:spcPct val="80000"/>
              </a:lnSpc>
            </a:pPr>
            <a:endParaRPr lang="en-US" altLang="en-US" sz="2400" smtClean="0"/>
          </a:p>
          <a:p>
            <a:pPr eaLnBrk="1" hangingPunct="1">
              <a:lnSpc>
                <a:spcPct val="80000"/>
              </a:lnSpc>
            </a:pPr>
            <a:r>
              <a:rPr lang="en-US" altLang="en-US" sz="2400" smtClean="0"/>
              <a:t>Also… new amount of Freedom people had  *</a:t>
            </a:r>
            <a:r>
              <a:rPr lang="en-US" altLang="en-US" sz="1800" smtClean="0"/>
              <a:t> </a:t>
            </a:r>
          </a:p>
          <a:p>
            <a:pPr lvl="1" eaLnBrk="1" hangingPunct="1">
              <a:lnSpc>
                <a:spcPct val="80000"/>
              </a:lnSpc>
            </a:pPr>
            <a:r>
              <a:rPr lang="en-US" altLang="en-US" sz="1800" smtClean="0">
                <a:solidFill>
                  <a:srgbClr val="FF0000"/>
                </a:solidFill>
              </a:rPr>
              <a:t>Instead of 24/7, they had a day off, or a few hours free each day           </a:t>
            </a:r>
            <a:r>
              <a:rPr lang="en-US" altLang="en-US" sz="1400" smtClean="0">
                <a:solidFill>
                  <a:srgbClr val="FF0000"/>
                </a:solidFill>
              </a:rPr>
              <a:t>                                                           </a:t>
            </a:r>
          </a:p>
        </p:txBody>
      </p:sp>
      <p:pic>
        <p:nvPicPr>
          <p:cNvPr id="3789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6163" y="4719638"/>
            <a:ext cx="2917825" cy="2122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7219">
                                            <p:txEl>
                                              <p:pRg st="1" end="1"/>
                                            </p:txEl>
                                          </p:spTgt>
                                        </p:tgtEl>
                                        <p:attrNameLst>
                                          <p:attrName>style.visibility</p:attrName>
                                        </p:attrNameLst>
                                      </p:cBhvr>
                                      <p:to>
                                        <p:strVal val="visible"/>
                                      </p:to>
                                    </p:set>
                                    <p:animEffect transition="in" filter="blinds(horizontal)">
                                      <p:cBhvr>
                                        <p:cTn id="7" dur="500"/>
                                        <p:tgtEl>
                                          <p:spTgt spid="13721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7219">
                                            <p:txEl>
                                              <p:pRg st="3" end="3"/>
                                            </p:txEl>
                                          </p:spTgt>
                                        </p:tgtEl>
                                        <p:attrNameLst>
                                          <p:attrName>style.visibility</p:attrName>
                                        </p:attrNameLst>
                                      </p:cBhvr>
                                      <p:to>
                                        <p:strVal val="visible"/>
                                      </p:to>
                                    </p:set>
                                    <p:animEffect transition="in" filter="blinds(horizontal)">
                                      <p:cBhvr>
                                        <p:cTn id="12" dur="500"/>
                                        <p:tgtEl>
                                          <p:spTgt spid="137219">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37219">
                                            <p:txEl>
                                              <p:pRg st="4" end="4"/>
                                            </p:txEl>
                                          </p:spTgt>
                                        </p:tgtEl>
                                        <p:attrNameLst>
                                          <p:attrName>style.visibility</p:attrName>
                                        </p:attrNameLst>
                                      </p:cBhvr>
                                      <p:to>
                                        <p:strVal val="visible"/>
                                      </p:to>
                                    </p:set>
                                    <p:anim calcmode="lin" valueType="num">
                                      <p:cBhvr additive="base">
                                        <p:cTn id="17" dur="500" fill="hold"/>
                                        <p:tgtEl>
                                          <p:spTgt spid="137219">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72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5" presetClass="entr" presetSubtype="10" fill="hold" nodeType="clickEffect">
                                  <p:stCondLst>
                                    <p:cond delay="0"/>
                                  </p:stCondLst>
                                  <p:childTnLst>
                                    <p:set>
                                      <p:cBhvr>
                                        <p:cTn id="22" dur="1" fill="hold">
                                          <p:stCondLst>
                                            <p:cond delay="0"/>
                                          </p:stCondLst>
                                        </p:cTn>
                                        <p:tgtEl>
                                          <p:spTgt spid="137219">
                                            <p:txEl>
                                              <p:pRg st="6" end="6"/>
                                            </p:txEl>
                                          </p:spTgt>
                                        </p:tgtEl>
                                        <p:attrNameLst>
                                          <p:attrName>style.visibility</p:attrName>
                                        </p:attrNameLst>
                                      </p:cBhvr>
                                      <p:to>
                                        <p:strVal val="visible"/>
                                      </p:to>
                                    </p:set>
                                    <p:animEffect transition="in" filter="checkerboard(across)">
                                      <p:cBhvr>
                                        <p:cTn id="23" dur="500"/>
                                        <p:tgtEl>
                                          <p:spTgt spid="137219">
                                            <p:txEl>
                                              <p:pRg st="6" end="6"/>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 presetClass="entr" presetSubtype="10" fill="hold" nodeType="clickEffect">
                                  <p:stCondLst>
                                    <p:cond delay="0"/>
                                  </p:stCondLst>
                                  <p:childTnLst>
                                    <p:set>
                                      <p:cBhvr>
                                        <p:cTn id="27" dur="1" fill="hold">
                                          <p:stCondLst>
                                            <p:cond delay="0"/>
                                          </p:stCondLst>
                                        </p:cTn>
                                        <p:tgtEl>
                                          <p:spTgt spid="137219">
                                            <p:txEl>
                                              <p:pRg st="7" end="7"/>
                                            </p:txEl>
                                          </p:spTgt>
                                        </p:tgtEl>
                                        <p:attrNameLst>
                                          <p:attrName>style.visibility</p:attrName>
                                        </p:attrNameLst>
                                      </p:cBhvr>
                                      <p:to>
                                        <p:strVal val="visible"/>
                                      </p:to>
                                    </p:set>
                                    <p:animEffect transition="in" filter="checkerboard(across)">
                                      <p:cBhvr>
                                        <p:cTn id="28" dur="500"/>
                                        <p:tgtEl>
                                          <p:spTgt spid="1372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smtClean="0"/>
              <a:t>Spinning Jenny in use</a:t>
            </a:r>
          </a:p>
        </p:txBody>
      </p:sp>
      <p:pic>
        <p:nvPicPr>
          <p:cNvPr id="389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897063"/>
            <a:ext cx="7562850" cy="394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1600200" y="381000"/>
            <a:ext cx="7162800" cy="793750"/>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600" b="1">
                <a:solidFill>
                  <a:srgbClr val="993300"/>
                </a:solidFill>
                <a:latin typeface="Lombardic Narrow" pitchFamily="2" charset="0"/>
              </a:rPr>
              <a:t>The Power Loom</a:t>
            </a:r>
            <a:endParaRPr lang="en-US" altLang="en-US" sz="3900" b="1">
              <a:solidFill>
                <a:srgbClr val="993300"/>
              </a:solidFill>
              <a:latin typeface="Lombardic Narrow" pitchFamily="2" charset="0"/>
            </a:endParaRPr>
          </a:p>
        </p:txBody>
      </p:sp>
      <p:pic>
        <p:nvPicPr>
          <p:cNvPr id="39939" name="Picture 3"/>
          <p:cNvPicPr>
            <a:picLocks noGrp="1" noChangeAspect="1" noChangeArrowheads="1"/>
          </p:cNvPicPr>
          <p:nvPr>
            <p:ph/>
          </p:nvPr>
        </p:nvPicPr>
        <p:blipFill>
          <a:blip r:embed="rId2">
            <a:lum bright="-6000" contrast="6000"/>
            <a:extLst>
              <a:ext uri="{28A0092B-C50C-407E-A947-70E740481C1C}">
                <a14:useLocalDpi xmlns:a14="http://schemas.microsoft.com/office/drawing/2010/main" val="0"/>
              </a:ext>
            </a:extLst>
          </a:blip>
          <a:srcRect b="6349"/>
          <a:stretch>
            <a:fillRect/>
          </a:stretch>
        </p:blipFill>
        <p:spPr>
          <a:xfrm>
            <a:off x="1981200" y="1447800"/>
            <a:ext cx="6400800" cy="4495800"/>
          </a:xfrm>
          <a:noFill/>
          <a:ln>
            <a:solidFill>
              <a:srgbClr val="003399"/>
            </a:solid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1676400" y="228600"/>
            <a:ext cx="7162800" cy="854075"/>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5000" b="1">
                <a:solidFill>
                  <a:srgbClr val="993300"/>
                </a:solidFill>
                <a:latin typeface="Lombardic Narrow" pitchFamily="2" charset="0"/>
              </a:rPr>
              <a:t>Factory Production</a:t>
            </a:r>
          </a:p>
        </p:txBody>
      </p:sp>
      <p:sp>
        <p:nvSpPr>
          <p:cNvPr id="46083" name="Text Box 3"/>
          <p:cNvSpPr txBox="1">
            <a:spLocks noChangeArrowheads="1"/>
          </p:cNvSpPr>
          <p:nvPr/>
        </p:nvSpPr>
        <p:spPr bwMode="auto">
          <a:xfrm>
            <a:off x="1905000" y="1260475"/>
            <a:ext cx="69342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5938" indent="-5159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rgbClr val="744D26"/>
              </a:buClr>
              <a:buSzPct val="90000"/>
              <a:buFont typeface="Even More Dings JL" pitchFamily="34" charset="0"/>
              <a:buChar char=")"/>
            </a:pPr>
            <a:r>
              <a:rPr lang="en-US" altLang="en-US" sz="2800" b="1">
                <a:solidFill>
                  <a:srgbClr val="003399"/>
                </a:solidFill>
                <a:latin typeface="Comic Sans MS" panose="030F0702030302020204" pitchFamily="66" charset="0"/>
              </a:rPr>
              <a:t>Now production is in one</a:t>
            </a:r>
            <a:br>
              <a:rPr lang="en-US" altLang="en-US" sz="2800" b="1">
                <a:solidFill>
                  <a:srgbClr val="003399"/>
                </a:solidFill>
                <a:latin typeface="Comic Sans MS" panose="030F0702030302020204" pitchFamily="66" charset="0"/>
              </a:rPr>
            </a:br>
            <a:r>
              <a:rPr lang="en-US" altLang="en-US" sz="2800" b="1">
                <a:solidFill>
                  <a:srgbClr val="003399"/>
                </a:solidFill>
                <a:latin typeface="Comic Sans MS" panose="030F0702030302020204" pitchFamily="66" charset="0"/>
              </a:rPr>
              <a:t>place [materials, labor].</a:t>
            </a:r>
            <a:br>
              <a:rPr lang="en-US" altLang="en-US" sz="2800" b="1">
                <a:solidFill>
                  <a:srgbClr val="003399"/>
                </a:solidFill>
                <a:latin typeface="Comic Sans MS" panose="030F0702030302020204" pitchFamily="66" charset="0"/>
              </a:rPr>
            </a:br>
            <a:endParaRPr lang="en-US" altLang="en-US" sz="2800" b="1">
              <a:solidFill>
                <a:srgbClr val="003399"/>
              </a:solidFill>
              <a:latin typeface="Comic Sans MS" panose="030F0702030302020204" pitchFamily="66" charset="0"/>
            </a:endParaRPr>
          </a:p>
          <a:p>
            <a:pPr eaLnBrk="1" hangingPunct="1">
              <a:spcBef>
                <a:spcPct val="0"/>
              </a:spcBef>
              <a:buClr>
                <a:srgbClr val="744D26"/>
              </a:buClr>
              <a:buSzPct val="90000"/>
              <a:buFont typeface="Even More Dings JL" pitchFamily="34" charset="0"/>
              <a:buChar char=")"/>
            </a:pPr>
            <a:r>
              <a:rPr lang="en-US" altLang="en-US" sz="2800" b="1">
                <a:solidFill>
                  <a:srgbClr val="003399"/>
                </a:solidFill>
                <a:latin typeface="Comic Sans MS" panose="030F0702030302020204" pitchFamily="66" charset="0"/>
              </a:rPr>
              <a:t>Location focused near sources of power [rather than near labor or markets].</a:t>
            </a:r>
            <a:br>
              <a:rPr lang="en-US" altLang="en-US" sz="2800" b="1">
                <a:solidFill>
                  <a:srgbClr val="003399"/>
                </a:solidFill>
                <a:latin typeface="Comic Sans MS" panose="030F0702030302020204" pitchFamily="66" charset="0"/>
              </a:rPr>
            </a:br>
            <a:endParaRPr lang="en-US" altLang="en-US" sz="2800" b="1">
              <a:solidFill>
                <a:srgbClr val="003399"/>
              </a:solidFill>
              <a:latin typeface="Comic Sans MS" panose="030F0702030302020204" pitchFamily="66" charset="0"/>
            </a:endParaRPr>
          </a:p>
          <a:p>
            <a:pPr eaLnBrk="1" hangingPunct="1">
              <a:spcBef>
                <a:spcPct val="0"/>
              </a:spcBef>
              <a:buClr>
                <a:srgbClr val="744D26"/>
              </a:buClr>
              <a:buSzPct val="90000"/>
              <a:buFont typeface="Even More Dings JL" pitchFamily="34" charset="0"/>
              <a:buChar char=")"/>
            </a:pPr>
            <a:r>
              <a:rPr lang="en-US" altLang="en-US" sz="2800" b="1">
                <a:solidFill>
                  <a:srgbClr val="003399"/>
                </a:solidFill>
                <a:latin typeface="Comic Sans MS" panose="030F0702030302020204" pitchFamily="66" charset="0"/>
              </a:rPr>
              <a:t>Requires a lot of capital investment</a:t>
            </a:r>
            <a:br>
              <a:rPr lang="en-US" altLang="en-US" sz="2800" b="1">
                <a:solidFill>
                  <a:srgbClr val="003399"/>
                </a:solidFill>
                <a:latin typeface="Comic Sans MS" panose="030F0702030302020204" pitchFamily="66" charset="0"/>
              </a:rPr>
            </a:br>
            <a:r>
              <a:rPr lang="en-US" altLang="en-US" sz="2800" b="1">
                <a:solidFill>
                  <a:srgbClr val="003399"/>
                </a:solidFill>
                <a:latin typeface="Comic Sans MS" panose="030F0702030302020204" pitchFamily="66" charset="0"/>
              </a:rPr>
              <a:t>[factory, machines, etc.] more</a:t>
            </a:r>
            <a:br>
              <a:rPr lang="en-US" altLang="en-US" sz="2800" b="1">
                <a:solidFill>
                  <a:srgbClr val="003399"/>
                </a:solidFill>
                <a:latin typeface="Comic Sans MS" panose="030F0702030302020204" pitchFamily="66" charset="0"/>
              </a:rPr>
            </a:br>
            <a:r>
              <a:rPr lang="en-US" altLang="en-US" sz="2800" b="1">
                <a:solidFill>
                  <a:srgbClr val="003399"/>
                </a:solidFill>
                <a:latin typeface="Comic Sans MS" panose="030F0702030302020204" pitchFamily="66" charset="0"/>
              </a:rPr>
              <a:t>than skilled labor.</a:t>
            </a:r>
            <a:br>
              <a:rPr lang="en-US" altLang="en-US" sz="2800" b="1">
                <a:solidFill>
                  <a:srgbClr val="003399"/>
                </a:solidFill>
                <a:latin typeface="Comic Sans MS" panose="030F0702030302020204" pitchFamily="66" charset="0"/>
              </a:rPr>
            </a:br>
            <a:endParaRPr lang="en-US" altLang="en-US" sz="2800" b="1">
              <a:solidFill>
                <a:srgbClr val="003399"/>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fade">
                                      <p:cBhvr>
                                        <p:cTn id="7" dur="1000"/>
                                        <p:tgtEl>
                                          <p:spTgt spid="460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6083">
                                            <p:txEl>
                                              <p:pRg st="1" end="1"/>
                                            </p:txEl>
                                          </p:spTgt>
                                        </p:tgtEl>
                                        <p:attrNameLst>
                                          <p:attrName>style.visibility</p:attrName>
                                        </p:attrNameLst>
                                      </p:cBhvr>
                                      <p:to>
                                        <p:strVal val="visible"/>
                                      </p:to>
                                    </p:set>
                                    <p:animEffect transition="in" filter="fade">
                                      <p:cBhvr>
                                        <p:cTn id="12" dur="1000"/>
                                        <p:tgtEl>
                                          <p:spTgt spid="460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6083">
                                            <p:txEl>
                                              <p:pRg st="2" end="2"/>
                                            </p:txEl>
                                          </p:spTgt>
                                        </p:tgtEl>
                                        <p:attrNameLst>
                                          <p:attrName>style.visibility</p:attrName>
                                        </p:attrNameLst>
                                      </p:cBhvr>
                                      <p:to>
                                        <p:strVal val="visible"/>
                                      </p:to>
                                    </p:set>
                                    <p:animEffect transition="in" filter="fade">
                                      <p:cBhvr>
                                        <p:cTn id="17" dur="1000"/>
                                        <p:tgtEl>
                                          <p:spTgt spid="4608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0"/>
            <a:ext cx="8229600" cy="609600"/>
          </a:xfrm>
        </p:spPr>
        <p:txBody>
          <a:bodyPr/>
          <a:lstStyle/>
          <a:p>
            <a:pPr eaLnBrk="1" hangingPunct="1">
              <a:defRPr/>
            </a:pPr>
            <a:r>
              <a:rPr lang="en-US" sz="4000" b="1" smtClean="0">
                <a:solidFill>
                  <a:srgbClr val="801C1A"/>
                </a:solidFill>
                <a:effectLst>
                  <a:outerShdw blurRad="38100" dist="38100" dir="2700000" algn="tl">
                    <a:srgbClr val="C0C0C0"/>
                  </a:outerShdw>
                </a:effectLst>
              </a:rPr>
              <a:t>The Industrial Revolution</a:t>
            </a:r>
          </a:p>
        </p:txBody>
      </p:sp>
      <p:sp>
        <p:nvSpPr>
          <p:cNvPr id="138243" name="Rectangle 3"/>
          <p:cNvSpPr>
            <a:spLocks noGrp="1" noChangeArrowheads="1"/>
          </p:cNvSpPr>
          <p:nvPr>
            <p:ph type="body" idx="1"/>
          </p:nvPr>
        </p:nvSpPr>
        <p:spPr>
          <a:xfrm>
            <a:off x="1371600" y="609600"/>
            <a:ext cx="7772400" cy="5867400"/>
          </a:xfrm>
        </p:spPr>
        <p:txBody>
          <a:bodyPr/>
          <a:lstStyle/>
          <a:p>
            <a:pPr eaLnBrk="1" hangingPunct="1">
              <a:lnSpc>
                <a:spcPct val="80000"/>
              </a:lnSpc>
              <a:defRPr/>
            </a:pPr>
            <a:r>
              <a:rPr lang="en-US" sz="2000" b="1" i="1" u="sng" dirty="0" smtClean="0"/>
              <a:t>Step 4- Factories</a:t>
            </a:r>
            <a:endParaRPr lang="en-US" sz="2000" b="1" u="sng" dirty="0" smtClean="0"/>
          </a:p>
          <a:p>
            <a:pPr eaLnBrk="1" hangingPunct="1">
              <a:lnSpc>
                <a:spcPct val="80000"/>
              </a:lnSpc>
              <a:defRPr/>
            </a:pPr>
            <a:endParaRPr lang="en-US" sz="2000" dirty="0" smtClean="0"/>
          </a:p>
          <a:p>
            <a:pPr eaLnBrk="1" hangingPunct="1">
              <a:lnSpc>
                <a:spcPct val="80000"/>
              </a:lnSpc>
              <a:defRPr/>
            </a:pPr>
            <a:r>
              <a:rPr lang="en-US" sz="2400" dirty="0" smtClean="0"/>
              <a:t>Eli Whitney – {Cotton Gin} allowed cotton to be picked at 10x the speed as men could.</a:t>
            </a:r>
            <a:endParaRPr lang="en-US" sz="2400" b="1" i="1" dirty="0" smtClean="0"/>
          </a:p>
          <a:p>
            <a:pPr eaLnBrk="1" hangingPunct="1">
              <a:lnSpc>
                <a:spcPct val="80000"/>
              </a:lnSpc>
              <a:defRPr/>
            </a:pPr>
            <a:endParaRPr lang="en-US" sz="2400" b="1" i="1" dirty="0" smtClean="0">
              <a:solidFill>
                <a:srgbClr val="009900"/>
              </a:solidFill>
            </a:endParaRPr>
          </a:p>
          <a:p>
            <a:pPr eaLnBrk="1" hangingPunct="1">
              <a:lnSpc>
                <a:spcPct val="80000"/>
              </a:lnSpc>
              <a:defRPr/>
            </a:pPr>
            <a:r>
              <a:rPr lang="en-US" sz="2400" b="1" i="1" dirty="0" smtClean="0">
                <a:solidFill>
                  <a:srgbClr val="009900"/>
                </a:solidFill>
              </a:rPr>
              <a:t>James Watt </a:t>
            </a:r>
            <a:r>
              <a:rPr lang="en-US" sz="2400" dirty="0" smtClean="0">
                <a:solidFill>
                  <a:srgbClr val="009900"/>
                </a:solidFill>
              </a:rPr>
              <a:t>- </a:t>
            </a:r>
            <a:r>
              <a:rPr lang="en-US" sz="2400" dirty="0" smtClean="0"/>
              <a:t>improved the Steam engine.  There was now something other than water to power the machines in factories.</a:t>
            </a:r>
          </a:p>
          <a:p>
            <a:pPr marL="0" indent="0" eaLnBrk="1" hangingPunct="1">
              <a:lnSpc>
                <a:spcPct val="80000"/>
              </a:lnSpc>
              <a:buFontTx/>
              <a:buNone/>
              <a:defRPr/>
            </a:pPr>
            <a:r>
              <a:rPr lang="en-US" sz="2400" dirty="0" smtClean="0"/>
              <a:t> </a:t>
            </a:r>
          </a:p>
          <a:p>
            <a:pPr eaLnBrk="1" hangingPunct="1">
              <a:lnSpc>
                <a:spcPct val="80000"/>
              </a:lnSpc>
              <a:defRPr/>
            </a:pPr>
            <a:r>
              <a:rPr lang="en-US" sz="2400" dirty="0" smtClean="0"/>
              <a:t>New inventions lead to a 5000% increase in production!!!!!!!</a:t>
            </a:r>
          </a:p>
          <a:p>
            <a:pPr lvl="1" eaLnBrk="1" hangingPunct="1">
              <a:lnSpc>
                <a:spcPct val="80000"/>
              </a:lnSpc>
              <a:defRPr/>
            </a:pPr>
            <a:r>
              <a:rPr lang="en-US" sz="2000" dirty="0" smtClean="0"/>
              <a:t>Cotton,   Coal,   Pig Iron,  cloth,  tools,  books are produced at incredibly fast levels </a:t>
            </a:r>
            <a:endParaRPr lang="en-US" sz="2000" u="sng" dirty="0" smtClean="0"/>
          </a:p>
          <a:p>
            <a:pPr eaLnBrk="1" hangingPunct="1">
              <a:lnSpc>
                <a:spcPct val="80000"/>
              </a:lnSpc>
              <a:defRPr/>
            </a:pPr>
            <a:endParaRPr lang="en-US" sz="2400" b="1" u="sng" dirty="0" smtClean="0">
              <a:solidFill>
                <a:srgbClr val="00B050"/>
              </a:solidFill>
            </a:endParaRPr>
          </a:p>
          <a:p>
            <a:pPr eaLnBrk="1" hangingPunct="1">
              <a:lnSpc>
                <a:spcPct val="80000"/>
              </a:lnSpc>
              <a:defRPr/>
            </a:pPr>
            <a:r>
              <a:rPr lang="en-US" sz="2400" b="1" u="sng" dirty="0" smtClean="0">
                <a:solidFill>
                  <a:srgbClr val="00B050"/>
                </a:solidFill>
              </a:rPr>
              <a:t>Entrepreneurs</a:t>
            </a:r>
            <a:r>
              <a:rPr lang="en-US" sz="2400" dirty="0" smtClean="0"/>
              <a:t>- A person who organizes, manages, and takes on the risks of business.</a:t>
            </a:r>
            <a:endParaRPr lang="en-US" sz="2400" b="1" dirty="0" smtClean="0"/>
          </a:p>
          <a:p>
            <a:pPr eaLnBrk="1" hangingPunct="1">
              <a:lnSpc>
                <a:spcPct val="80000"/>
              </a:lnSpc>
              <a:buFontTx/>
              <a:buNone/>
              <a:defRPr/>
            </a:pPr>
            <a:r>
              <a:rPr lang="en-US" sz="2400" b="1" dirty="0" smtClean="0"/>
              <a:t>		</a:t>
            </a:r>
            <a:endParaRPr lang="en-US" sz="2400" b="1" i="1" u="sng"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8243">
                                            <p:txEl>
                                              <p:pRg st="5" end="5"/>
                                            </p:txEl>
                                          </p:spTgt>
                                        </p:tgtEl>
                                        <p:attrNameLst>
                                          <p:attrName>style.visibility</p:attrName>
                                        </p:attrNameLst>
                                      </p:cBhvr>
                                      <p:to>
                                        <p:strVal val="visible"/>
                                      </p:to>
                                    </p:set>
                                    <p:animEffect transition="in" filter="blinds(horizontal)">
                                      <p:cBhvr>
                                        <p:cTn id="7" dur="500"/>
                                        <p:tgtEl>
                                          <p:spTgt spid="138243">
                                            <p:txEl>
                                              <p:pRg st="5" end="5"/>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38243">
                                            <p:txEl>
                                              <p:pRg st="6" end="6"/>
                                            </p:txEl>
                                          </p:spTgt>
                                        </p:tgtEl>
                                        <p:attrNameLst>
                                          <p:attrName>style.visibility</p:attrName>
                                        </p:attrNameLst>
                                      </p:cBhvr>
                                      <p:to>
                                        <p:strVal val="visible"/>
                                      </p:to>
                                    </p:set>
                                    <p:animEffect transition="in" filter="blinds(horizontal)">
                                      <p:cBhvr>
                                        <p:cTn id="12" dur="500"/>
                                        <p:tgtEl>
                                          <p:spTgt spid="138243">
                                            <p:txEl>
                                              <p:pRg st="6" end="6"/>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138243">
                                            <p:txEl>
                                              <p:pRg st="7" end="7"/>
                                            </p:txEl>
                                          </p:spTgt>
                                        </p:tgtEl>
                                        <p:attrNameLst>
                                          <p:attrName>style.visibility</p:attrName>
                                        </p:attrNameLst>
                                      </p:cBhvr>
                                      <p:to>
                                        <p:strVal val="visible"/>
                                      </p:to>
                                    </p:set>
                                    <p:animEffect transition="in" filter="blinds(horizontal)">
                                      <p:cBhvr>
                                        <p:cTn id="15" dur="500"/>
                                        <p:tgtEl>
                                          <p:spTgt spid="138243">
                                            <p:txEl>
                                              <p:pRg st="7" end="7"/>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38243">
                                            <p:txEl>
                                              <p:pRg st="9" end="9"/>
                                            </p:txEl>
                                          </p:spTgt>
                                        </p:tgtEl>
                                        <p:attrNameLst>
                                          <p:attrName>style.visibility</p:attrName>
                                        </p:attrNameLst>
                                      </p:cBhvr>
                                      <p:to>
                                        <p:strVal val="visible"/>
                                      </p:to>
                                    </p:set>
                                    <p:animEffect transition="in" filter="blinds(horizontal)">
                                      <p:cBhvr>
                                        <p:cTn id="20" dur="500"/>
                                        <p:tgtEl>
                                          <p:spTgt spid="138243">
                                            <p:txEl>
                                              <p:pRg st="9" end="9"/>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138243">
                                            <p:txEl>
                                              <p:pRg st="10" end="10"/>
                                            </p:txEl>
                                          </p:spTgt>
                                        </p:tgtEl>
                                        <p:attrNameLst>
                                          <p:attrName>style.visibility</p:attrName>
                                        </p:attrNameLst>
                                      </p:cBhvr>
                                      <p:to>
                                        <p:strVal val="visible"/>
                                      </p:to>
                                    </p:set>
                                    <p:animEffect transition="in" filter="blinds(horizontal)">
                                      <p:cBhvr>
                                        <p:cTn id="25" dur="500"/>
                                        <p:tgtEl>
                                          <p:spTgt spid="13824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1219200" y="304800"/>
            <a:ext cx="7780338" cy="1219200"/>
          </a:xfrm>
        </p:spPr>
        <p:txBody>
          <a:bodyPr/>
          <a:lstStyle/>
          <a:p>
            <a:r>
              <a:rPr lang="en-US" altLang="en-US" smtClean="0"/>
              <a:t>Canals, Roads, Railroads built</a:t>
            </a:r>
            <a:br>
              <a:rPr lang="en-US" altLang="en-US" smtClean="0"/>
            </a:br>
            <a:endParaRPr lang="en-US" altLang="en-US" smtClean="0"/>
          </a:p>
        </p:txBody>
      </p:sp>
      <p:sp>
        <p:nvSpPr>
          <p:cNvPr id="3" name="Content Placeholder 2"/>
          <p:cNvSpPr>
            <a:spLocks noGrp="1"/>
          </p:cNvSpPr>
          <p:nvPr>
            <p:ph idx="1"/>
          </p:nvPr>
        </p:nvSpPr>
        <p:spPr>
          <a:xfrm>
            <a:off x="1371600" y="1066800"/>
            <a:ext cx="3733800" cy="5562600"/>
          </a:xfrm>
        </p:spPr>
        <p:txBody>
          <a:bodyPr/>
          <a:lstStyle/>
          <a:p>
            <a:r>
              <a:rPr lang="en-US" altLang="en-US" sz="2400" smtClean="0"/>
              <a:t>Rail Roads - The steam engine is put on rails.</a:t>
            </a:r>
          </a:p>
          <a:p>
            <a:endParaRPr lang="en-US" altLang="en-US" sz="2400" smtClean="0"/>
          </a:p>
          <a:p>
            <a:r>
              <a:rPr lang="en-US" altLang="en-US" sz="2400" smtClean="0"/>
              <a:t>Pulls large loads, transports food to cities, Industrial goods to the country, makes the world smaller.</a:t>
            </a:r>
          </a:p>
          <a:p>
            <a:endParaRPr lang="en-US" altLang="en-US" sz="2400" smtClean="0"/>
          </a:p>
          <a:p>
            <a:r>
              <a:rPr lang="en-US" altLang="en-US" sz="2400" smtClean="0"/>
              <a:t>Cities get BIGGER  this causes problems.</a:t>
            </a:r>
          </a:p>
          <a:p>
            <a:pPr lvl="1"/>
            <a:r>
              <a:rPr lang="en-US" altLang="en-US" sz="2000" smtClean="0"/>
              <a:t>Over crowded</a:t>
            </a:r>
          </a:p>
          <a:p>
            <a:pPr lvl="1"/>
            <a:r>
              <a:rPr lang="en-US" altLang="en-US" sz="2000" smtClean="0"/>
              <a:t>Disease</a:t>
            </a:r>
          </a:p>
          <a:p>
            <a:pPr lvl="1"/>
            <a:r>
              <a:rPr lang="en-US" altLang="en-US" sz="2000" smtClean="0"/>
              <a:t>Possible starvation</a:t>
            </a:r>
          </a:p>
          <a:p>
            <a:endParaRPr lang="en-US" altLang="en-US" smtClean="0"/>
          </a:p>
        </p:txBody>
      </p:sp>
      <p:pic>
        <p:nvPicPr>
          <p:cNvPr id="4301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7475" y="1600200"/>
            <a:ext cx="3848100"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304800"/>
            <a:ext cx="5181600" cy="6400800"/>
          </a:xfrm>
        </p:spPr>
        <p:txBody>
          <a:bodyPr/>
          <a:lstStyle/>
          <a:p>
            <a:r>
              <a:rPr lang="en-US" altLang="en-US" smtClean="0">
                <a:solidFill>
                  <a:srgbClr val="00B050"/>
                </a:solidFill>
              </a:rPr>
              <a:t>RURAL</a:t>
            </a:r>
            <a:r>
              <a:rPr lang="en-US" altLang="en-US" smtClean="0"/>
              <a:t> - Countryside.</a:t>
            </a:r>
          </a:p>
          <a:p>
            <a:endParaRPr lang="en-US" altLang="en-US" smtClean="0"/>
          </a:p>
          <a:p>
            <a:r>
              <a:rPr lang="en-US" altLang="en-US" smtClean="0"/>
              <a:t>Positives- Social Mobility, jobs, education, </a:t>
            </a:r>
          </a:p>
          <a:p>
            <a:pPr lvl="1"/>
            <a:r>
              <a:rPr lang="en-US" altLang="en-US" smtClean="0">
                <a:solidFill>
                  <a:srgbClr val="00B050"/>
                </a:solidFill>
              </a:rPr>
              <a:t>Social Mobility</a:t>
            </a:r>
            <a:r>
              <a:rPr lang="en-US" altLang="en-US" smtClean="0"/>
              <a:t>:  is the movement of individuals or groups in social position/class over time</a:t>
            </a:r>
          </a:p>
          <a:p>
            <a:endParaRPr lang="en-US" altLang="en-US" smtClean="0"/>
          </a:p>
          <a:p>
            <a:r>
              <a:rPr lang="en-US" altLang="en-US" smtClean="0"/>
              <a:t>Industrial Rev - Good for business, bad for people*</a:t>
            </a:r>
          </a:p>
          <a:p>
            <a:endParaRPr lang="en-US" altLang="en-US"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New farming technique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8475" y="-1604963"/>
            <a:ext cx="6918325" cy="846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685800" y="228600"/>
            <a:ext cx="8001000" cy="1311275"/>
          </a:xfrm>
          <a:prstGeom prst="rect">
            <a:avLst/>
          </a:prstGeom>
          <a:noFill/>
          <a:ln w="9525">
            <a:noFill/>
            <a:miter lim="800000"/>
            <a:headEnd/>
            <a:tailEnd/>
          </a:ln>
          <a:effectLst/>
        </p:spPr>
        <p:txBody>
          <a:bodyPr lIns="91435" tIns="45718" rIns="91435" bIns="45718">
            <a:spAutoFit/>
          </a:bodyPr>
          <a:lstStyle/>
          <a:p>
            <a:pPr algn="ctr" eaLnBrk="1" hangingPunct="1">
              <a:spcBef>
                <a:spcPct val="50000"/>
              </a:spcBef>
              <a:defRPr/>
            </a:pPr>
            <a:r>
              <a:rPr lang="en-US" sz="4000" b="1">
                <a:solidFill>
                  <a:srgbClr val="801C1A"/>
                </a:solidFill>
                <a:effectLst>
                  <a:outerShdw blurRad="38100" dist="38100" dir="2700000" algn="tl">
                    <a:srgbClr val="C0C0C0"/>
                  </a:outerShdw>
                </a:effectLst>
                <a:latin typeface="Century Gothic" pitchFamily="34" charset="0"/>
                <a:ea typeface="ＭＳ Ｐゴシック" pitchFamily="1" charset="-128"/>
              </a:rPr>
              <a:t>The Growth of England’s</a:t>
            </a:r>
            <a:br>
              <a:rPr lang="en-US" sz="4000" b="1">
                <a:solidFill>
                  <a:srgbClr val="801C1A"/>
                </a:solidFill>
                <a:effectLst>
                  <a:outerShdw blurRad="38100" dist="38100" dir="2700000" algn="tl">
                    <a:srgbClr val="C0C0C0"/>
                  </a:outerShdw>
                </a:effectLst>
                <a:latin typeface="Century Gothic" pitchFamily="34" charset="0"/>
                <a:ea typeface="ＭＳ Ｐゴシック" pitchFamily="1" charset="-128"/>
              </a:rPr>
            </a:br>
            <a:r>
              <a:rPr lang="en-US" sz="4000" b="1">
                <a:solidFill>
                  <a:srgbClr val="801C1A"/>
                </a:solidFill>
                <a:effectLst>
                  <a:outerShdw blurRad="38100" dist="38100" dir="2700000" algn="tl">
                    <a:srgbClr val="C0C0C0"/>
                  </a:outerShdw>
                </a:effectLst>
                <a:latin typeface="Century Gothic" pitchFamily="34" charset="0"/>
                <a:ea typeface="ＭＳ Ｐゴシック" pitchFamily="1" charset="-128"/>
              </a:rPr>
              <a:t>Foreign Trade in the 18c</a:t>
            </a:r>
          </a:p>
        </p:txBody>
      </p:sp>
      <p:pic>
        <p:nvPicPr>
          <p:cNvPr id="45059" name="Picture 3"/>
          <p:cNvPicPr>
            <a:picLocks noChangeAspect="1" noChangeArrowheads="1"/>
          </p:cNvPicPr>
          <p:nvPr/>
        </p:nvPicPr>
        <p:blipFill>
          <a:blip r:embed="rId2">
            <a:lum bright="-6000" contrast="18000"/>
            <a:extLst>
              <a:ext uri="{28A0092B-C50C-407E-A947-70E740481C1C}">
                <a14:useLocalDpi xmlns:a14="http://schemas.microsoft.com/office/drawing/2010/main" val="0"/>
              </a:ext>
            </a:extLst>
          </a:blip>
          <a:srcRect l="830" t="934" r="830" b="934"/>
          <a:stretch>
            <a:fillRect/>
          </a:stretch>
        </p:blipFill>
        <p:spPr bwMode="auto">
          <a:xfrm>
            <a:off x="1371600" y="1884363"/>
            <a:ext cx="7620000" cy="4735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1524000" y="381000"/>
            <a:ext cx="7162800" cy="793750"/>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600" b="1">
                <a:solidFill>
                  <a:srgbClr val="993300"/>
                </a:solidFill>
                <a:latin typeface="Lombardic Narrow" pitchFamily="2" charset="0"/>
              </a:rPr>
              <a:t>Early Canals</a:t>
            </a:r>
            <a:endParaRPr lang="en-US" altLang="en-US" sz="3900" b="1">
              <a:solidFill>
                <a:srgbClr val="993300"/>
              </a:solidFill>
              <a:latin typeface="Lombardic Narrow" pitchFamily="2" charset="0"/>
            </a:endParaRPr>
          </a:p>
        </p:txBody>
      </p:sp>
      <p:pic>
        <p:nvPicPr>
          <p:cNvPr id="46083" name="Picture 3" descr="BritishCanals"/>
          <p:cNvPicPr>
            <a:picLocks noGrp="1" noChangeAspect="1" noChangeArrowheads="1"/>
          </p:cNvPicPr>
          <p:nvPr>
            <p:ph sz="half" idx="1"/>
          </p:nvPr>
        </p:nvPicPr>
        <p:blipFill>
          <a:blip r:embed="rId2">
            <a:lum bright="6000" contrast="6000"/>
            <a:extLst>
              <a:ext uri="{28A0092B-C50C-407E-A947-70E740481C1C}">
                <a14:useLocalDpi xmlns:a14="http://schemas.microsoft.com/office/drawing/2010/main" val="0"/>
              </a:ext>
            </a:extLst>
          </a:blip>
          <a:srcRect/>
          <a:stretch>
            <a:fillRect/>
          </a:stretch>
        </p:blipFill>
        <p:spPr>
          <a:xfrm>
            <a:off x="1570038" y="1752600"/>
            <a:ext cx="3001962" cy="3992563"/>
          </a:xfrm>
          <a:noFill/>
          <a:ln>
            <a:solidFill>
              <a:srgbClr val="003399"/>
            </a:solidFill>
            <a:miter lim="800000"/>
            <a:headEnd/>
            <a:tailEnd/>
          </a:ln>
        </p:spPr>
      </p:pic>
      <p:pic>
        <p:nvPicPr>
          <p:cNvPr id="46084" name="Picture 4"/>
          <p:cNvPicPr>
            <a:picLocks noGrp="1" noChangeAspect="1" noChangeArrowheads="1"/>
          </p:cNvPicPr>
          <p:nvPr>
            <p:ph sz="half" idx="2"/>
          </p:nvPr>
        </p:nvPicPr>
        <p:blipFill>
          <a:blip r:embed="rId3">
            <a:lum contrast="12000"/>
            <a:extLst>
              <a:ext uri="{28A0092B-C50C-407E-A947-70E740481C1C}">
                <a14:useLocalDpi xmlns:a14="http://schemas.microsoft.com/office/drawing/2010/main" val="0"/>
              </a:ext>
            </a:extLst>
          </a:blip>
          <a:srcRect/>
          <a:stretch>
            <a:fillRect/>
          </a:stretch>
        </p:blipFill>
        <p:spPr>
          <a:xfrm>
            <a:off x="4800600" y="1466850"/>
            <a:ext cx="4038600" cy="3028950"/>
          </a:xfrm>
          <a:noFill/>
          <a:ln>
            <a:solidFill>
              <a:srgbClr val="003399"/>
            </a:solidFill>
            <a:miter lim="800000"/>
            <a:headEnd/>
            <a:tailEnd/>
          </a:ln>
        </p:spPr>
      </p:pic>
      <p:sp>
        <p:nvSpPr>
          <p:cNvPr id="46085" name="Text Box 5"/>
          <p:cNvSpPr txBox="1">
            <a:spLocks noChangeArrowheads="1"/>
          </p:cNvSpPr>
          <p:nvPr/>
        </p:nvSpPr>
        <p:spPr bwMode="auto">
          <a:xfrm>
            <a:off x="4800600" y="4800600"/>
            <a:ext cx="41148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a:solidFill>
                  <a:srgbClr val="003399"/>
                </a:solidFill>
                <a:latin typeface="Comic Sans MS" panose="030F0702030302020204" pitchFamily="66" charset="0"/>
              </a:rPr>
              <a:t>Britain’s Earliest Transportation Infrastructure</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1600200" y="0"/>
            <a:ext cx="7543800" cy="762000"/>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400" b="1">
                <a:solidFill>
                  <a:srgbClr val="993300"/>
                </a:solidFill>
                <a:latin typeface="Lombardic Narrow" pitchFamily="2" charset="0"/>
              </a:rPr>
              <a:t>Metals, Woolens, &amp; Canals</a:t>
            </a:r>
          </a:p>
        </p:txBody>
      </p:sp>
      <p:pic>
        <p:nvPicPr>
          <p:cNvPr id="47107" name="Picture 3" descr="c22m01"/>
          <p:cNvPicPr preferRelativeResize="0">
            <a:picLocks noChangeAspect="1" noChangeArrowheads="1"/>
          </p:cNvPicPr>
          <p:nvPr/>
        </p:nvPicPr>
        <p:blipFill>
          <a:blip r:embed="rId2" cstate="print">
            <a:lum bright="-6000" contrast="12000"/>
            <a:extLst>
              <a:ext uri="{28A0092B-C50C-407E-A947-70E740481C1C}">
                <a14:useLocalDpi xmlns:a14="http://schemas.microsoft.com/office/drawing/2010/main" val="0"/>
              </a:ext>
            </a:extLst>
          </a:blip>
          <a:srcRect l="1958" t="1370" r="2043" b="1370"/>
          <a:stretch>
            <a:fillRect/>
          </a:stretch>
        </p:blipFill>
        <p:spPr bwMode="auto">
          <a:xfrm>
            <a:off x="2871788" y="762000"/>
            <a:ext cx="3833812" cy="5791200"/>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2" name="Group 2"/>
          <p:cNvGraphicFramePr>
            <a:graphicFrameLocks noGrp="1"/>
          </p:cNvGraphicFramePr>
          <p:nvPr/>
        </p:nvGraphicFramePr>
        <p:xfrm>
          <a:off x="1600200" y="2743200"/>
          <a:ext cx="7086600" cy="2438400"/>
        </p:xfrm>
        <a:graphic>
          <a:graphicData uri="http://schemas.openxmlformats.org/drawingml/2006/table">
            <a:tbl>
              <a:tblPr/>
              <a:tblGrid>
                <a:gridCol w="1343025">
                  <a:extLst>
                    <a:ext uri="{9D8B030D-6E8A-4147-A177-3AD203B41FA5}">
                      <a16:colId xmlns:a16="http://schemas.microsoft.com/office/drawing/2014/main" val="20000"/>
                    </a:ext>
                  </a:extLst>
                </a:gridCol>
                <a:gridCol w="2608263">
                  <a:extLst>
                    <a:ext uri="{9D8B030D-6E8A-4147-A177-3AD203B41FA5}">
                      <a16:colId xmlns:a16="http://schemas.microsoft.com/office/drawing/2014/main" val="20001"/>
                    </a:ext>
                  </a:extLst>
                </a:gridCol>
                <a:gridCol w="3135312">
                  <a:extLst>
                    <a:ext uri="{9D8B030D-6E8A-4147-A177-3AD203B41FA5}">
                      <a16:colId xmlns:a16="http://schemas.microsoft.com/office/drawing/2014/main" val="20002"/>
                    </a:ext>
                  </a:extLst>
                </a:gridCol>
              </a:tblGrid>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3399"/>
                          </a:solidFill>
                          <a:effectLst/>
                          <a:latin typeface="Comic Sans MS" pitchFamily="66" charset="0"/>
                        </a:rPr>
                        <a:t>1800</a:t>
                      </a:r>
                    </a:p>
                  </a:txBody>
                  <a:tcPr anchor="ctr" horzOverflow="overflow">
                    <a:lnL w="9525" cap="flat" cmpd="sng" algn="ctr">
                      <a:solidFill>
                        <a:srgbClr val="993300"/>
                      </a:solidFill>
                      <a:prstDash val="solid"/>
                      <a:miter lim="800000"/>
                      <a:headEnd type="none" w="sm" len="sm"/>
                      <a:tailEnd type="none" w="sm" len="sm"/>
                    </a:lnL>
                    <a:lnR w="9525" cap="flat" cmpd="sng" algn="ctr">
                      <a:solidFill>
                        <a:srgbClr val="993300"/>
                      </a:solidFill>
                      <a:prstDash val="solid"/>
                      <a:miter lim="800000"/>
                      <a:headEnd type="none" w="sm" len="sm"/>
                      <a:tailEnd type="none" w="sm" len="sm"/>
                    </a:lnR>
                    <a:lnT w="9525" cap="flat" cmpd="sng" algn="ctr">
                      <a:solidFill>
                        <a:srgbClr val="993300"/>
                      </a:solidFill>
                      <a:prstDash val="solid"/>
                      <a:miter lim="800000"/>
                      <a:headEnd type="none" w="sm" len="sm"/>
                      <a:tailEnd type="none" w="sm" len="sm"/>
                    </a:lnT>
                    <a:lnB w="9525" cap="flat" cmpd="sng" algn="ctr">
                      <a:solidFill>
                        <a:srgbClr val="993300"/>
                      </a:solid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801C1A"/>
                          </a:solidFill>
                          <a:effectLst/>
                          <a:latin typeface="Comic Sans MS" pitchFamily="66" charset="0"/>
                        </a:rPr>
                        <a:t>1 ton of coal</a:t>
                      </a:r>
                    </a:p>
                  </a:txBody>
                  <a:tcPr anchor="ctr" horzOverflow="overflow">
                    <a:lnL w="9525" cap="flat" cmpd="sng" algn="ctr">
                      <a:solidFill>
                        <a:srgbClr val="993300"/>
                      </a:solidFill>
                      <a:prstDash val="solid"/>
                      <a:miter lim="800000"/>
                      <a:headEnd type="none" w="sm" len="sm"/>
                      <a:tailEnd type="none" w="sm" len="sm"/>
                    </a:lnL>
                    <a:lnR w="9525" cap="flat" cmpd="sng" algn="ctr">
                      <a:solidFill>
                        <a:srgbClr val="993300"/>
                      </a:solidFill>
                      <a:prstDash val="solid"/>
                      <a:miter lim="800000"/>
                      <a:headEnd type="none" w="sm" len="sm"/>
                      <a:tailEnd type="none" w="sm" len="sm"/>
                    </a:lnR>
                    <a:lnT w="9525" cap="flat" cmpd="sng" algn="ctr">
                      <a:solidFill>
                        <a:srgbClr val="993300"/>
                      </a:solidFill>
                      <a:prstDash val="solid"/>
                      <a:miter lim="800000"/>
                      <a:headEnd type="none" w="sm" len="sm"/>
                      <a:tailEnd type="none" w="sm" len="sm"/>
                    </a:lnT>
                    <a:lnB w="9525" cap="flat" cmpd="sng" algn="ctr">
                      <a:solidFill>
                        <a:srgbClr val="993300"/>
                      </a:solid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801C1A"/>
                          </a:solidFill>
                          <a:effectLst/>
                          <a:latin typeface="Comic Sans MS" pitchFamily="66" charset="0"/>
                        </a:rPr>
                        <a:t>50, 000 miners</a:t>
                      </a:r>
                    </a:p>
                  </a:txBody>
                  <a:tcPr anchor="ctr" horzOverflow="overflow">
                    <a:lnL w="9525" cap="flat" cmpd="sng" algn="ctr">
                      <a:solidFill>
                        <a:srgbClr val="993300"/>
                      </a:solidFill>
                      <a:prstDash val="solid"/>
                      <a:miter lim="800000"/>
                      <a:headEnd type="none" w="sm" len="sm"/>
                      <a:tailEnd type="none" w="sm" len="sm"/>
                    </a:lnL>
                    <a:lnR w="9525" cap="flat" cmpd="sng" algn="ctr">
                      <a:solidFill>
                        <a:srgbClr val="993300"/>
                      </a:solidFill>
                      <a:prstDash val="solid"/>
                      <a:miter lim="800000"/>
                      <a:headEnd type="none" w="sm" len="sm"/>
                      <a:tailEnd type="none" w="sm" len="sm"/>
                    </a:lnR>
                    <a:lnT w="9525" cap="flat" cmpd="sng" algn="ctr">
                      <a:solidFill>
                        <a:srgbClr val="993300"/>
                      </a:solidFill>
                      <a:prstDash val="solid"/>
                      <a:miter lim="800000"/>
                      <a:headEnd type="none" w="sm" len="sm"/>
                      <a:tailEnd type="none" w="sm" len="sm"/>
                    </a:lnT>
                    <a:lnB w="9525" cap="flat" cmpd="sng" algn="ctr">
                      <a:solidFill>
                        <a:srgbClr val="993300"/>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0"/>
                  </a:ext>
                </a:extLst>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3399"/>
                          </a:solidFill>
                          <a:effectLst/>
                          <a:latin typeface="Comic Sans MS" pitchFamily="66" charset="0"/>
                        </a:rPr>
                        <a:t>1850</a:t>
                      </a:r>
                    </a:p>
                  </a:txBody>
                  <a:tcPr anchor="ctr" horzOverflow="overflow">
                    <a:lnL w="9525" cap="flat" cmpd="sng" algn="ctr">
                      <a:solidFill>
                        <a:srgbClr val="993300"/>
                      </a:solidFill>
                      <a:prstDash val="solid"/>
                      <a:miter lim="800000"/>
                      <a:headEnd type="none" w="sm" len="sm"/>
                      <a:tailEnd type="none" w="sm" len="sm"/>
                    </a:lnL>
                    <a:lnR w="9525" cap="flat" cmpd="sng" algn="ctr">
                      <a:solidFill>
                        <a:srgbClr val="993300"/>
                      </a:solidFill>
                      <a:prstDash val="solid"/>
                      <a:miter lim="800000"/>
                      <a:headEnd type="none" w="sm" len="sm"/>
                      <a:tailEnd type="none" w="sm" len="sm"/>
                    </a:lnR>
                    <a:lnT w="9525" cap="flat" cmpd="sng" algn="ctr">
                      <a:solidFill>
                        <a:srgbClr val="993300"/>
                      </a:solidFill>
                      <a:prstDash val="solid"/>
                      <a:miter lim="800000"/>
                      <a:headEnd type="none" w="sm" len="sm"/>
                      <a:tailEnd type="none" w="sm" len="sm"/>
                    </a:lnT>
                    <a:lnB w="9525" cap="flat" cmpd="sng" algn="ctr">
                      <a:solidFill>
                        <a:srgbClr val="993300"/>
                      </a:solid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801C1A"/>
                          </a:solidFill>
                          <a:effectLst/>
                          <a:latin typeface="Comic Sans MS" pitchFamily="66" charset="0"/>
                        </a:rPr>
                        <a:t>30 tons</a:t>
                      </a:r>
                    </a:p>
                  </a:txBody>
                  <a:tcPr anchor="ctr" horzOverflow="overflow">
                    <a:lnL w="9525" cap="flat" cmpd="sng" algn="ctr">
                      <a:solidFill>
                        <a:srgbClr val="993300"/>
                      </a:solidFill>
                      <a:prstDash val="solid"/>
                      <a:miter lim="800000"/>
                      <a:headEnd type="none" w="sm" len="sm"/>
                      <a:tailEnd type="none" w="sm" len="sm"/>
                    </a:lnL>
                    <a:lnR w="9525" cap="flat" cmpd="sng" algn="ctr">
                      <a:solidFill>
                        <a:srgbClr val="993300"/>
                      </a:solidFill>
                      <a:prstDash val="solid"/>
                      <a:miter lim="800000"/>
                      <a:headEnd type="none" w="sm" len="sm"/>
                      <a:tailEnd type="none" w="sm" len="sm"/>
                    </a:lnR>
                    <a:lnT w="9525" cap="flat" cmpd="sng" algn="ctr">
                      <a:solidFill>
                        <a:srgbClr val="993300"/>
                      </a:solidFill>
                      <a:prstDash val="solid"/>
                      <a:miter lim="800000"/>
                      <a:headEnd type="none" w="sm" len="sm"/>
                      <a:tailEnd type="none" w="sm" len="sm"/>
                    </a:lnT>
                    <a:lnB w="9525" cap="flat" cmpd="sng" algn="ctr">
                      <a:solidFill>
                        <a:srgbClr val="993300"/>
                      </a:solid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801C1A"/>
                          </a:solidFill>
                          <a:effectLst/>
                          <a:latin typeface="Comic Sans MS" pitchFamily="66" charset="0"/>
                        </a:rPr>
                        <a:t>200, 000 miners</a:t>
                      </a:r>
                    </a:p>
                  </a:txBody>
                  <a:tcPr anchor="ctr" horzOverflow="overflow">
                    <a:lnL w="9525" cap="flat" cmpd="sng" algn="ctr">
                      <a:solidFill>
                        <a:srgbClr val="993300"/>
                      </a:solidFill>
                      <a:prstDash val="solid"/>
                      <a:miter lim="800000"/>
                      <a:headEnd type="none" w="sm" len="sm"/>
                      <a:tailEnd type="none" w="sm" len="sm"/>
                    </a:lnL>
                    <a:lnR w="9525" cap="flat" cmpd="sng" algn="ctr">
                      <a:solidFill>
                        <a:srgbClr val="993300"/>
                      </a:solidFill>
                      <a:prstDash val="solid"/>
                      <a:miter lim="800000"/>
                      <a:headEnd type="none" w="sm" len="sm"/>
                      <a:tailEnd type="none" w="sm" len="sm"/>
                    </a:lnR>
                    <a:lnT w="9525" cap="flat" cmpd="sng" algn="ctr">
                      <a:solidFill>
                        <a:srgbClr val="993300"/>
                      </a:solidFill>
                      <a:prstDash val="solid"/>
                      <a:miter lim="800000"/>
                      <a:headEnd type="none" w="sm" len="sm"/>
                      <a:tailEnd type="none" w="sm" len="sm"/>
                    </a:lnT>
                    <a:lnB w="9525" cap="flat" cmpd="sng" algn="ctr">
                      <a:solidFill>
                        <a:srgbClr val="993300"/>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1"/>
                  </a:ext>
                </a:extLst>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3399"/>
                          </a:solidFill>
                          <a:effectLst/>
                          <a:latin typeface="Comic Sans MS" pitchFamily="66" charset="0"/>
                        </a:rPr>
                        <a:t>1880</a:t>
                      </a:r>
                    </a:p>
                  </a:txBody>
                  <a:tcPr anchor="ctr" horzOverflow="overflow">
                    <a:lnL w="9525" cap="flat" cmpd="sng" algn="ctr">
                      <a:solidFill>
                        <a:srgbClr val="993300"/>
                      </a:solidFill>
                      <a:prstDash val="solid"/>
                      <a:miter lim="800000"/>
                      <a:headEnd type="none" w="sm" len="sm"/>
                      <a:tailEnd type="none" w="sm" len="sm"/>
                    </a:lnL>
                    <a:lnR w="9525" cap="flat" cmpd="sng" algn="ctr">
                      <a:solidFill>
                        <a:srgbClr val="993300"/>
                      </a:solidFill>
                      <a:prstDash val="solid"/>
                      <a:miter lim="800000"/>
                      <a:headEnd type="none" w="sm" len="sm"/>
                      <a:tailEnd type="none" w="sm" len="sm"/>
                    </a:lnR>
                    <a:lnT w="9525" cap="flat" cmpd="sng" algn="ctr">
                      <a:solidFill>
                        <a:srgbClr val="993300"/>
                      </a:solidFill>
                      <a:prstDash val="solid"/>
                      <a:miter lim="800000"/>
                      <a:headEnd type="none" w="sm" len="sm"/>
                      <a:tailEnd type="none" w="sm" len="sm"/>
                    </a:lnT>
                    <a:lnB w="9525" cap="flat" cmpd="sng" algn="ctr">
                      <a:solidFill>
                        <a:srgbClr val="9933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801C1A"/>
                          </a:solidFill>
                          <a:effectLst/>
                          <a:latin typeface="Comic Sans MS" pitchFamily="66" charset="0"/>
                        </a:rPr>
                        <a:t>300 million tons</a:t>
                      </a:r>
                    </a:p>
                  </a:txBody>
                  <a:tcPr anchor="ctr" horzOverflow="overflow">
                    <a:lnL w="9525" cap="flat" cmpd="sng" algn="ctr">
                      <a:solidFill>
                        <a:srgbClr val="993300"/>
                      </a:solidFill>
                      <a:prstDash val="solid"/>
                      <a:miter lim="800000"/>
                      <a:headEnd type="none" w="sm" len="sm"/>
                      <a:tailEnd type="none" w="sm" len="sm"/>
                    </a:lnL>
                    <a:lnR w="9525" cap="flat" cmpd="sng" algn="ctr">
                      <a:solidFill>
                        <a:srgbClr val="993300"/>
                      </a:solidFill>
                      <a:prstDash val="solid"/>
                      <a:miter lim="800000"/>
                      <a:headEnd type="none" w="sm" len="sm"/>
                      <a:tailEnd type="none" w="sm" len="sm"/>
                    </a:lnR>
                    <a:lnT w="9525" cap="flat" cmpd="sng" algn="ctr">
                      <a:solidFill>
                        <a:srgbClr val="993300"/>
                      </a:solidFill>
                      <a:prstDash val="solid"/>
                      <a:miter lim="800000"/>
                      <a:headEnd type="none" w="sm" len="sm"/>
                      <a:tailEnd type="none" w="sm" len="sm"/>
                    </a:lnT>
                    <a:lnB w="9525" cap="flat" cmpd="sng" algn="ctr">
                      <a:solidFill>
                        <a:srgbClr val="9933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801C1A"/>
                          </a:solidFill>
                          <a:effectLst/>
                          <a:latin typeface="Comic Sans MS" pitchFamily="66" charset="0"/>
                        </a:rPr>
                        <a:t>500, 000 miners</a:t>
                      </a:r>
                    </a:p>
                  </a:txBody>
                  <a:tcPr anchor="ctr" horzOverflow="overflow">
                    <a:lnL w="9525" cap="flat" cmpd="sng" algn="ctr">
                      <a:solidFill>
                        <a:srgbClr val="993300"/>
                      </a:solidFill>
                      <a:prstDash val="solid"/>
                      <a:miter lim="800000"/>
                      <a:headEnd type="none" w="sm" len="sm"/>
                      <a:tailEnd type="none" w="sm" len="sm"/>
                    </a:lnL>
                    <a:lnR w="9525" cap="flat" cmpd="sng" algn="ctr">
                      <a:solidFill>
                        <a:srgbClr val="993300"/>
                      </a:solidFill>
                      <a:prstDash val="solid"/>
                      <a:miter lim="800000"/>
                      <a:headEnd type="none" w="sm" len="sm"/>
                      <a:tailEnd type="none" w="sm" len="sm"/>
                    </a:lnR>
                    <a:lnT w="9525" cap="flat" cmpd="sng" algn="ctr">
                      <a:solidFill>
                        <a:srgbClr val="993300"/>
                      </a:solidFill>
                      <a:prstDash val="solid"/>
                      <a:miter lim="800000"/>
                      <a:headEnd type="none" w="sm" len="sm"/>
                      <a:tailEnd type="none" w="sm" len="sm"/>
                    </a:lnT>
                    <a:lnB w="9525" cap="flat" cmpd="sng" algn="ctr">
                      <a:solidFill>
                        <a:srgbClr val="9933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003399"/>
                          </a:solidFill>
                          <a:effectLst/>
                          <a:latin typeface="Comic Sans MS" pitchFamily="66" charset="0"/>
                        </a:rPr>
                        <a:t>1914</a:t>
                      </a:r>
                    </a:p>
                  </a:txBody>
                  <a:tcPr anchor="ctr" horzOverflow="overflow">
                    <a:lnL w="9525" cap="flat" cmpd="sng" algn="ctr">
                      <a:solidFill>
                        <a:srgbClr val="993300"/>
                      </a:solidFill>
                      <a:prstDash val="solid"/>
                      <a:miter lim="800000"/>
                      <a:headEnd type="none" w="sm" len="sm"/>
                      <a:tailEnd type="none" w="sm" len="sm"/>
                    </a:lnL>
                    <a:lnR w="9525" cap="flat" cmpd="sng" algn="ctr">
                      <a:solidFill>
                        <a:srgbClr val="993300"/>
                      </a:solidFill>
                      <a:prstDash val="solid"/>
                      <a:miter lim="800000"/>
                      <a:headEnd type="none" w="sm" len="sm"/>
                      <a:tailEnd type="none" w="sm" len="sm"/>
                    </a:lnR>
                    <a:lnT w="9525" cap="flat" cmpd="sng" algn="ctr">
                      <a:solidFill>
                        <a:srgbClr val="993300"/>
                      </a:solidFill>
                      <a:prstDash val="solid"/>
                      <a:round/>
                      <a:headEnd type="none" w="med" len="med"/>
                      <a:tailEnd type="none" w="med" len="med"/>
                    </a:lnT>
                    <a:lnB w="9525" cap="flat" cmpd="sng" algn="ctr">
                      <a:solidFill>
                        <a:srgbClr val="993300"/>
                      </a:solid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801C1A"/>
                          </a:solidFill>
                          <a:effectLst/>
                          <a:latin typeface="Comic Sans MS" pitchFamily="66" charset="0"/>
                        </a:rPr>
                        <a:t>250 million tons</a:t>
                      </a:r>
                    </a:p>
                  </a:txBody>
                  <a:tcPr anchor="ctr" horzOverflow="overflow">
                    <a:lnL w="9525" cap="flat" cmpd="sng" algn="ctr">
                      <a:solidFill>
                        <a:srgbClr val="993300"/>
                      </a:solidFill>
                      <a:prstDash val="solid"/>
                      <a:miter lim="800000"/>
                      <a:headEnd type="none" w="sm" len="sm"/>
                      <a:tailEnd type="none" w="sm" len="sm"/>
                    </a:lnL>
                    <a:lnR w="9525" cap="flat" cmpd="sng" algn="ctr">
                      <a:solidFill>
                        <a:srgbClr val="993300"/>
                      </a:solidFill>
                      <a:prstDash val="solid"/>
                      <a:miter lim="800000"/>
                      <a:headEnd type="none" w="sm" len="sm"/>
                      <a:tailEnd type="none" w="sm" len="sm"/>
                    </a:lnR>
                    <a:lnT w="9525" cap="flat" cmpd="sng" algn="ctr">
                      <a:solidFill>
                        <a:srgbClr val="993300"/>
                      </a:solidFill>
                      <a:prstDash val="solid"/>
                      <a:round/>
                      <a:headEnd type="none" w="med" len="med"/>
                      <a:tailEnd type="none" w="med" len="med"/>
                    </a:lnT>
                    <a:lnB w="9525" cap="flat" cmpd="sng" algn="ctr">
                      <a:solidFill>
                        <a:srgbClr val="993300"/>
                      </a:solid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rgbClr val="801C1A"/>
                          </a:solidFill>
                          <a:effectLst/>
                          <a:latin typeface="Comic Sans MS" pitchFamily="66" charset="0"/>
                        </a:rPr>
                        <a:t>1, 200, 000 miners</a:t>
                      </a:r>
                    </a:p>
                  </a:txBody>
                  <a:tcPr anchor="ctr" horzOverflow="overflow">
                    <a:lnL w="9525" cap="flat" cmpd="sng" algn="ctr">
                      <a:solidFill>
                        <a:srgbClr val="993300"/>
                      </a:solidFill>
                      <a:prstDash val="solid"/>
                      <a:miter lim="800000"/>
                      <a:headEnd type="none" w="sm" len="sm"/>
                      <a:tailEnd type="none" w="sm" len="sm"/>
                    </a:lnL>
                    <a:lnR w="9525" cap="flat" cmpd="sng" algn="ctr">
                      <a:solidFill>
                        <a:srgbClr val="993300"/>
                      </a:solidFill>
                      <a:prstDash val="solid"/>
                      <a:miter lim="800000"/>
                      <a:headEnd type="none" w="sm" len="sm"/>
                      <a:tailEnd type="none" w="sm" len="sm"/>
                    </a:lnR>
                    <a:lnT w="9525" cap="flat" cmpd="sng" algn="ctr">
                      <a:solidFill>
                        <a:srgbClr val="993300"/>
                      </a:solidFill>
                      <a:prstDash val="solid"/>
                      <a:round/>
                      <a:headEnd type="none" w="med" len="med"/>
                      <a:tailEnd type="none" w="med" len="med"/>
                    </a:lnT>
                    <a:lnB w="9525" cap="flat" cmpd="sng" algn="ctr">
                      <a:solidFill>
                        <a:srgbClr val="993300"/>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3"/>
                  </a:ext>
                </a:extLst>
              </a:tr>
            </a:tbl>
          </a:graphicData>
        </a:graphic>
      </p:graphicFrame>
      <p:sp>
        <p:nvSpPr>
          <p:cNvPr id="48152" name="Text Box 24"/>
          <p:cNvSpPr txBox="1">
            <a:spLocks noChangeArrowheads="1"/>
          </p:cNvSpPr>
          <p:nvPr/>
        </p:nvSpPr>
        <p:spPr bwMode="auto">
          <a:xfrm>
            <a:off x="1752600" y="625475"/>
            <a:ext cx="6934200" cy="1493838"/>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800" b="1">
                <a:solidFill>
                  <a:srgbClr val="993300"/>
                </a:solidFill>
                <a:latin typeface="Lombardic Narrow" pitchFamily="2" charset="0"/>
              </a:rPr>
              <a:t>Coal Mining in Britain:</a:t>
            </a:r>
            <a:br>
              <a:rPr lang="en-US" altLang="en-US" sz="4800" b="1">
                <a:solidFill>
                  <a:srgbClr val="993300"/>
                </a:solidFill>
                <a:latin typeface="Lombardic Narrow" pitchFamily="2" charset="0"/>
              </a:rPr>
            </a:br>
            <a:r>
              <a:rPr lang="en-US" altLang="en-US" sz="4400" b="1">
                <a:solidFill>
                  <a:srgbClr val="993300"/>
                </a:solidFill>
                <a:latin typeface="Lombardic Narrow" pitchFamily="2" charset="0"/>
              </a:rPr>
              <a:t>1800-1914</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1447800" y="381000"/>
            <a:ext cx="7543800" cy="793750"/>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600" b="1">
                <a:solidFill>
                  <a:srgbClr val="993300"/>
                </a:solidFill>
                <a:latin typeface="Lombardic Narrow" pitchFamily="2" charset="0"/>
              </a:rPr>
              <a:t>The Impact of the Railroad</a:t>
            </a:r>
          </a:p>
        </p:txBody>
      </p:sp>
      <p:pic>
        <p:nvPicPr>
          <p:cNvPr id="49155" name="Picture 3" descr="impact2"/>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l="618" b="3030"/>
          <a:stretch>
            <a:fillRect/>
          </a:stretch>
        </p:blipFill>
        <p:spPr bwMode="auto">
          <a:xfrm>
            <a:off x="2095500" y="1273175"/>
            <a:ext cx="6248400" cy="5410200"/>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1600200" y="0"/>
            <a:ext cx="7162800" cy="1555750"/>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800" b="1">
                <a:solidFill>
                  <a:srgbClr val="993300"/>
                </a:solidFill>
                <a:latin typeface="Lombardic Narrow" pitchFamily="2" charset="0"/>
              </a:rPr>
              <a:t>Mine &amp; Forge [1840-1880]</a:t>
            </a:r>
          </a:p>
        </p:txBody>
      </p:sp>
      <p:sp>
        <p:nvSpPr>
          <p:cNvPr id="38915" name="Text Box 3"/>
          <p:cNvSpPr txBox="1">
            <a:spLocks noChangeArrowheads="1"/>
          </p:cNvSpPr>
          <p:nvPr/>
        </p:nvSpPr>
        <p:spPr bwMode="auto">
          <a:xfrm>
            <a:off x="1905000" y="1657350"/>
            <a:ext cx="6934200" cy="483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rgbClr val="744D26"/>
              </a:buClr>
              <a:buSzPct val="90000"/>
              <a:buFont typeface="Carta-Normal" pitchFamily="2" charset="0"/>
              <a:buChar char="ù"/>
            </a:pPr>
            <a:r>
              <a:rPr lang="en-US" altLang="en-US" sz="2800" b="1">
                <a:solidFill>
                  <a:srgbClr val="993300"/>
                </a:solidFill>
                <a:latin typeface="Comic Sans MS" panose="030F0702030302020204" pitchFamily="66" charset="0"/>
              </a:rPr>
              <a:t> </a:t>
            </a:r>
            <a:r>
              <a:rPr lang="en-US" altLang="en-US" sz="2800" b="1">
                <a:solidFill>
                  <a:srgbClr val="003399"/>
                </a:solidFill>
                <a:latin typeface="Comic Sans MS" panose="030F0702030302020204" pitchFamily="66" charset="0"/>
              </a:rPr>
              <a:t>More powerful than water is coal.</a:t>
            </a:r>
            <a:br>
              <a:rPr lang="en-US" altLang="en-US" sz="2800" b="1">
                <a:solidFill>
                  <a:srgbClr val="003399"/>
                </a:solidFill>
                <a:latin typeface="Comic Sans MS" panose="030F0702030302020204" pitchFamily="66" charset="0"/>
              </a:rPr>
            </a:br>
            <a:endParaRPr lang="en-US" altLang="en-US" sz="2800" b="1">
              <a:solidFill>
                <a:srgbClr val="003399"/>
              </a:solidFill>
              <a:latin typeface="Comic Sans MS" panose="030F0702030302020204" pitchFamily="66" charset="0"/>
            </a:endParaRPr>
          </a:p>
          <a:p>
            <a:pPr eaLnBrk="1" hangingPunct="1">
              <a:spcBef>
                <a:spcPct val="0"/>
              </a:spcBef>
              <a:buClr>
                <a:srgbClr val="744D26"/>
              </a:buClr>
              <a:buSzPct val="90000"/>
              <a:buFont typeface="Carta-Normal" pitchFamily="2" charset="0"/>
              <a:buChar char="ù"/>
            </a:pPr>
            <a:r>
              <a:rPr lang="en-US" altLang="en-US" sz="2800" b="1">
                <a:solidFill>
                  <a:srgbClr val="003399"/>
                </a:solidFill>
                <a:latin typeface="Comic Sans MS" panose="030F0702030302020204" pitchFamily="66" charset="0"/>
              </a:rPr>
              <a:t> More powerful than wood is iron.</a:t>
            </a:r>
            <a:br>
              <a:rPr lang="en-US" altLang="en-US" sz="2800" b="1">
                <a:solidFill>
                  <a:srgbClr val="003399"/>
                </a:solidFill>
                <a:latin typeface="Comic Sans MS" panose="030F0702030302020204" pitchFamily="66" charset="0"/>
              </a:rPr>
            </a:br>
            <a:endParaRPr lang="en-US" altLang="en-US" sz="2800" b="1">
              <a:solidFill>
                <a:srgbClr val="003399"/>
              </a:solidFill>
              <a:latin typeface="Comic Sans MS" panose="030F0702030302020204" pitchFamily="66" charset="0"/>
            </a:endParaRPr>
          </a:p>
          <a:p>
            <a:pPr eaLnBrk="1" hangingPunct="1">
              <a:spcBef>
                <a:spcPct val="0"/>
              </a:spcBef>
              <a:buClr>
                <a:srgbClr val="744D26"/>
              </a:buClr>
              <a:buSzPct val="90000"/>
              <a:buFont typeface="Carta-Normal" pitchFamily="2" charset="0"/>
              <a:buChar char="ù"/>
            </a:pPr>
            <a:r>
              <a:rPr lang="en-US" altLang="en-US" sz="2800" b="1">
                <a:solidFill>
                  <a:srgbClr val="003399"/>
                </a:solidFill>
                <a:latin typeface="Comic Sans MS" panose="030F0702030302020204" pitchFamily="66" charset="0"/>
              </a:rPr>
              <a:t> Innovations make steel feasible.</a:t>
            </a:r>
            <a:br>
              <a:rPr lang="en-US" altLang="en-US" sz="2800" b="1">
                <a:solidFill>
                  <a:srgbClr val="003399"/>
                </a:solidFill>
                <a:latin typeface="Comic Sans MS" panose="030F0702030302020204" pitchFamily="66" charset="0"/>
              </a:rPr>
            </a:br>
            <a:r>
              <a:rPr lang="en-US" altLang="en-US" sz="2800" b="1">
                <a:solidFill>
                  <a:srgbClr val="993300"/>
                </a:solidFill>
                <a:latin typeface="Comic Sans MS" panose="030F0702030302020204" pitchFamily="66" charset="0"/>
              </a:rPr>
              <a:t>     </a:t>
            </a:r>
            <a:r>
              <a:rPr lang="en-US" altLang="en-US" sz="2800" b="1">
                <a:solidFill>
                  <a:srgbClr val="006600"/>
                </a:solidFill>
                <a:latin typeface="Comic Sans MS" panose="030F0702030302020204" pitchFamily="66" charset="0"/>
              </a:rPr>
              <a:t>*</a:t>
            </a:r>
            <a:r>
              <a:rPr lang="en-US" altLang="en-US" sz="2800" b="1">
                <a:solidFill>
                  <a:srgbClr val="993300"/>
                </a:solidFill>
                <a:latin typeface="Comic Sans MS" panose="030F0702030302020204" pitchFamily="66" charset="0"/>
              </a:rPr>
              <a:t> </a:t>
            </a:r>
            <a:r>
              <a:rPr lang="en-US" altLang="en-US" sz="2800" b="1">
                <a:solidFill>
                  <a:srgbClr val="003399"/>
                </a:solidFill>
                <a:latin typeface="Comic Sans MS" panose="030F0702030302020204" pitchFamily="66" charset="0"/>
              </a:rPr>
              <a:t>Bessemer process [1856] – </a:t>
            </a:r>
            <a:br>
              <a:rPr lang="en-US" altLang="en-US" sz="2800" b="1">
                <a:solidFill>
                  <a:srgbClr val="003399"/>
                </a:solidFill>
                <a:latin typeface="Comic Sans MS" panose="030F0702030302020204" pitchFamily="66" charset="0"/>
              </a:rPr>
            </a:br>
            <a:r>
              <a:rPr lang="en-US" altLang="en-US" sz="2800" b="1">
                <a:solidFill>
                  <a:srgbClr val="003399"/>
                </a:solidFill>
                <a:latin typeface="Comic Sans MS" panose="030F0702030302020204" pitchFamily="66" charset="0"/>
              </a:rPr>
              <a:t>       strong, flexible steel.</a:t>
            </a:r>
          </a:p>
          <a:p>
            <a:pPr eaLnBrk="1" hangingPunct="1">
              <a:spcBef>
                <a:spcPct val="0"/>
              </a:spcBef>
              <a:buClr>
                <a:srgbClr val="744D26"/>
              </a:buClr>
              <a:buSzPct val="90000"/>
              <a:buFont typeface="Carta-Normal" pitchFamily="2" charset="0"/>
              <a:buChar char="ù"/>
            </a:pPr>
            <a:endParaRPr lang="en-US" altLang="en-US" sz="2800" b="1">
              <a:solidFill>
                <a:srgbClr val="003399"/>
              </a:solidFill>
              <a:latin typeface="Comic Sans MS" panose="030F0702030302020204" pitchFamily="66" charset="0"/>
            </a:endParaRPr>
          </a:p>
          <a:p>
            <a:pPr eaLnBrk="1" hangingPunct="1">
              <a:spcBef>
                <a:spcPct val="0"/>
              </a:spcBef>
              <a:buClr>
                <a:srgbClr val="744D26"/>
              </a:buClr>
              <a:buSzPct val="90000"/>
              <a:buFont typeface="Carta-Normal" pitchFamily="2" charset="0"/>
              <a:buChar char="ù"/>
            </a:pPr>
            <a:r>
              <a:rPr lang="en-US" altLang="en-US" sz="2800" b="1">
                <a:solidFill>
                  <a:srgbClr val="003399"/>
                </a:solidFill>
                <a:latin typeface="Comic Sans MS" panose="030F0702030302020204" pitchFamily="66" charset="0"/>
              </a:rPr>
              <a:t>Problem with Bessemer Process?</a:t>
            </a:r>
          </a:p>
          <a:p>
            <a:pPr lvl="1" eaLnBrk="1" hangingPunct="1">
              <a:spcBef>
                <a:spcPct val="0"/>
              </a:spcBef>
              <a:buClr>
                <a:srgbClr val="744D26"/>
              </a:buClr>
              <a:buSzPct val="90000"/>
              <a:buFont typeface="Carta-Normal" pitchFamily="2" charset="0"/>
              <a:buChar char="ù"/>
            </a:pPr>
            <a:r>
              <a:rPr lang="en-US" altLang="en-US" b="1">
                <a:solidFill>
                  <a:srgbClr val="003399"/>
                </a:solidFill>
                <a:latin typeface="Comic Sans MS" panose="030F0702030302020204" pitchFamily="66" charset="0"/>
              </a:rPr>
              <a:t>Workers start to lose vision and hearing </a:t>
            </a:r>
            <a:endParaRPr lang="en-US" altLang="en-US">
              <a:solidFill>
                <a:srgbClr val="003399"/>
              </a:solidFill>
              <a:latin typeface="Comic Sans MS" panose="030F0702030302020204" pitchFamily="66"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fade">
                                      <p:cBhvr>
                                        <p:cTn id="7" dur="1000"/>
                                        <p:tgtEl>
                                          <p:spTgt spid="389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8915">
                                            <p:txEl>
                                              <p:pRg st="1" end="1"/>
                                            </p:txEl>
                                          </p:spTgt>
                                        </p:tgtEl>
                                        <p:attrNameLst>
                                          <p:attrName>style.visibility</p:attrName>
                                        </p:attrNameLst>
                                      </p:cBhvr>
                                      <p:to>
                                        <p:strVal val="visible"/>
                                      </p:to>
                                    </p:set>
                                    <p:animEffect transition="in" filter="fade">
                                      <p:cBhvr>
                                        <p:cTn id="12" dur="1000"/>
                                        <p:tgtEl>
                                          <p:spTgt spid="389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8915">
                                            <p:txEl>
                                              <p:pRg st="2" end="2"/>
                                            </p:txEl>
                                          </p:spTgt>
                                        </p:tgtEl>
                                        <p:attrNameLst>
                                          <p:attrName>style.visibility</p:attrName>
                                        </p:attrNameLst>
                                      </p:cBhvr>
                                      <p:to>
                                        <p:strVal val="visible"/>
                                      </p:to>
                                    </p:set>
                                    <p:animEffect transition="in" filter="fade">
                                      <p:cBhvr>
                                        <p:cTn id="17" dur="1000"/>
                                        <p:tgtEl>
                                          <p:spTgt spid="389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8915">
                                            <p:txEl>
                                              <p:pRg st="4" end="4"/>
                                            </p:txEl>
                                          </p:spTgt>
                                        </p:tgtEl>
                                        <p:attrNameLst>
                                          <p:attrName>style.visibility</p:attrName>
                                        </p:attrNameLst>
                                      </p:cBhvr>
                                      <p:to>
                                        <p:strVal val="visible"/>
                                      </p:to>
                                    </p:set>
                                    <p:animEffect transition="in" filter="fade">
                                      <p:cBhvr>
                                        <p:cTn id="22" dur="1000"/>
                                        <p:tgtEl>
                                          <p:spTgt spid="38915">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8915">
                                            <p:txEl>
                                              <p:pRg st="5" end="5"/>
                                            </p:txEl>
                                          </p:spTgt>
                                        </p:tgtEl>
                                        <p:attrNameLst>
                                          <p:attrName>style.visibility</p:attrName>
                                        </p:attrNameLst>
                                      </p:cBhvr>
                                      <p:to>
                                        <p:strVal val="visible"/>
                                      </p:to>
                                    </p:set>
                                    <p:animEffect transition="in" filter="fade">
                                      <p:cBhvr>
                                        <p:cTn id="27" dur="1000"/>
                                        <p:tgtEl>
                                          <p:spTgt spid="3891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990600" y="0"/>
            <a:ext cx="4724400" cy="2547938"/>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600" b="1">
                <a:solidFill>
                  <a:srgbClr val="993300"/>
                </a:solidFill>
                <a:latin typeface="Lombardic Narrow" pitchFamily="2" charset="0"/>
              </a:rPr>
              <a:t>British </a:t>
            </a:r>
          </a:p>
          <a:p>
            <a:pPr algn="ctr" eaLnBrk="1" hangingPunct="1">
              <a:spcBef>
                <a:spcPct val="50000"/>
              </a:spcBef>
              <a:buFontTx/>
              <a:buNone/>
            </a:pPr>
            <a:r>
              <a:rPr lang="en-US" altLang="en-US" sz="4600" b="1">
                <a:solidFill>
                  <a:srgbClr val="993300"/>
                </a:solidFill>
                <a:latin typeface="Lombardic Narrow" pitchFamily="2" charset="0"/>
              </a:rPr>
              <a:t>Pig Iron Production</a:t>
            </a:r>
          </a:p>
        </p:txBody>
      </p:sp>
      <p:pic>
        <p:nvPicPr>
          <p:cNvPr id="51203" name="Picture 3"/>
          <p:cNvPicPr>
            <a:picLocks noChangeAspect="1" noChangeArrowheads="1"/>
          </p:cNvPicPr>
          <p:nvPr/>
        </p:nvPicPr>
        <p:blipFill>
          <a:blip r:embed="rId2">
            <a:lum bright="-12000" contrast="18000"/>
            <a:extLst>
              <a:ext uri="{28A0092B-C50C-407E-A947-70E740481C1C}">
                <a14:useLocalDpi xmlns:a14="http://schemas.microsoft.com/office/drawing/2010/main" val="0"/>
              </a:ext>
            </a:extLst>
          </a:blip>
          <a:srcRect t="6702" r="1613" b="9502"/>
          <a:stretch>
            <a:fillRect/>
          </a:stretch>
        </p:blipFill>
        <p:spPr bwMode="auto">
          <a:xfrm>
            <a:off x="5541963" y="457200"/>
            <a:ext cx="3602037" cy="6400800"/>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1752600" y="549275"/>
            <a:ext cx="6934200" cy="1555750"/>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800" b="1">
                <a:solidFill>
                  <a:srgbClr val="993300"/>
                </a:solidFill>
                <a:latin typeface="Lombardic Narrow" pitchFamily="2" charset="0"/>
              </a:rPr>
              <a:t>Textile Factory</a:t>
            </a:r>
            <a:br>
              <a:rPr lang="en-US" altLang="en-US" sz="4800" b="1">
                <a:solidFill>
                  <a:srgbClr val="993300"/>
                </a:solidFill>
                <a:latin typeface="Lombardic Narrow" pitchFamily="2" charset="0"/>
              </a:rPr>
            </a:br>
            <a:r>
              <a:rPr lang="en-US" altLang="en-US" sz="4800" b="1">
                <a:solidFill>
                  <a:srgbClr val="993300"/>
                </a:solidFill>
                <a:latin typeface="Lombardic Narrow" pitchFamily="2" charset="0"/>
              </a:rPr>
              <a:t>Workers in England</a:t>
            </a:r>
          </a:p>
        </p:txBody>
      </p:sp>
      <p:graphicFrame>
        <p:nvGraphicFramePr>
          <p:cNvPr id="47107" name="Group 3"/>
          <p:cNvGraphicFramePr>
            <a:graphicFrameLocks noGrp="1"/>
          </p:cNvGraphicFramePr>
          <p:nvPr/>
        </p:nvGraphicFramePr>
        <p:xfrm>
          <a:off x="1447800" y="2743200"/>
          <a:ext cx="7391400" cy="2209800"/>
        </p:xfrm>
        <a:graphic>
          <a:graphicData uri="http://schemas.openxmlformats.org/drawingml/2006/table">
            <a:tbl>
              <a:tblPr/>
              <a:tblGrid>
                <a:gridCol w="1401763">
                  <a:extLst>
                    <a:ext uri="{9D8B030D-6E8A-4147-A177-3AD203B41FA5}">
                      <a16:colId xmlns:a16="http://schemas.microsoft.com/office/drawing/2014/main" val="20000"/>
                    </a:ext>
                  </a:extLst>
                </a:gridCol>
                <a:gridCol w="2719387">
                  <a:extLst>
                    <a:ext uri="{9D8B030D-6E8A-4147-A177-3AD203B41FA5}">
                      <a16:colId xmlns:a16="http://schemas.microsoft.com/office/drawing/2014/main" val="20001"/>
                    </a:ext>
                  </a:extLst>
                </a:gridCol>
                <a:gridCol w="3270250">
                  <a:extLst>
                    <a:ext uri="{9D8B030D-6E8A-4147-A177-3AD203B41FA5}">
                      <a16:colId xmlns:a16="http://schemas.microsoft.com/office/drawing/2014/main" val="20002"/>
                    </a:ext>
                  </a:extLst>
                </a:gridCol>
              </a:tblGrid>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003399"/>
                          </a:solidFill>
                          <a:effectLst/>
                          <a:latin typeface="Comic Sans MS" pitchFamily="66" charset="0"/>
                        </a:rPr>
                        <a:t>1813</a:t>
                      </a:r>
                    </a:p>
                  </a:txBody>
                  <a:tcPr anchor="ctr" horzOverflow="overflow">
                    <a:lnL w="9525" cap="flat" cmpd="sng" algn="ctr">
                      <a:solidFill>
                        <a:srgbClr val="993300"/>
                      </a:solidFill>
                      <a:prstDash val="solid"/>
                      <a:miter lim="800000"/>
                      <a:headEnd type="none" w="sm" len="sm"/>
                      <a:tailEnd type="none" w="sm" len="sm"/>
                    </a:lnL>
                    <a:lnR w="9525" cap="flat" cmpd="sng" algn="ctr">
                      <a:solidFill>
                        <a:srgbClr val="993300"/>
                      </a:solidFill>
                      <a:prstDash val="solid"/>
                      <a:miter lim="800000"/>
                      <a:headEnd type="none" w="sm" len="sm"/>
                      <a:tailEnd type="none" w="sm" len="sm"/>
                    </a:lnR>
                    <a:lnT w="9525" cap="flat" cmpd="sng" algn="ctr">
                      <a:solidFill>
                        <a:srgbClr val="993300"/>
                      </a:solidFill>
                      <a:prstDash val="solid"/>
                      <a:miter lim="800000"/>
                      <a:headEnd type="none" w="sm" len="sm"/>
                      <a:tailEnd type="none" w="sm" len="sm"/>
                    </a:lnT>
                    <a:lnB w="9525" cap="flat" cmpd="sng" algn="ctr">
                      <a:solidFill>
                        <a:srgbClr val="993300"/>
                      </a:solid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801C1A"/>
                          </a:solidFill>
                          <a:effectLst/>
                          <a:latin typeface="Comic Sans MS" pitchFamily="66" charset="0"/>
                        </a:rPr>
                        <a:t>   2400 looms</a:t>
                      </a:r>
                    </a:p>
                  </a:txBody>
                  <a:tcPr anchor="ctr" horzOverflow="overflow">
                    <a:lnL w="9525" cap="flat" cmpd="sng" algn="ctr">
                      <a:solidFill>
                        <a:srgbClr val="993300"/>
                      </a:solidFill>
                      <a:prstDash val="solid"/>
                      <a:miter lim="800000"/>
                      <a:headEnd type="none" w="sm" len="sm"/>
                      <a:tailEnd type="none" w="sm" len="sm"/>
                    </a:lnL>
                    <a:lnR w="9525" cap="flat" cmpd="sng" algn="ctr">
                      <a:solidFill>
                        <a:srgbClr val="993300"/>
                      </a:solidFill>
                      <a:prstDash val="solid"/>
                      <a:miter lim="800000"/>
                      <a:headEnd type="none" w="sm" len="sm"/>
                      <a:tailEnd type="none" w="sm" len="sm"/>
                    </a:lnR>
                    <a:lnT w="9525" cap="flat" cmpd="sng" algn="ctr">
                      <a:solidFill>
                        <a:srgbClr val="993300"/>
                      </a:solidFill>
                      <a:prstDash val="solid"/>
                      <a:miter lim="800000"/>
                      <a:headEnd type="none" w="sm" len="sm"/>
                      <a:tailEnd type="none" w="sm" len="sm"/>
                    </a:lnT>
                    <a:lnB w="9525" cap="flat" cmpd="sng" algn="ctr">
                      <a:solidFill>
                        <a:srgbClr val="993300"/>
                      </a:solid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801C1A"/>
                          </a:solidFill>
                          <a:effectLst/>
                          <a:latin typeface="Comic Sans MS" pitchFamily="66" charset="0"/>
                        </a:rPr>
                        <a:t> 150, 000 workers</a:t>
                      </a:r>
                    </a:p>
                  </a:txBody>
                  <a:tcPr anchor="ctr" horzOverflow="overflow">
                    <a:lnL w="9525" cap="flat" cmpd="sng" algn="ctr">
                      <a:solidFill>
                        <a:srgbClr val="993300"/>
                      </a:solidFill>
                      <a:prstDash val="solid"/>
                      <a:miter lim="800000"/>
                      <a:headEnd type="none" w="sm" len="sm"/>
                      <a:tailEnd type="none" w="sm" len="sm"/>
                    </a:lnL>
                    <a:lnR w="9525" cap="flat" cmpd="sng" algn="ctr">
                      <a:solidFill>
                        <a:srgbClr val="993300"/>
                      </a:solidFill>
                      <a:prstDash val="solid"/>
                      <a:miter lim="800000"/>
                      <a:headEnd type="none" w="sm" len="sm"/>
                      <a:tailEnd type="none" w="sm" len="sm"/>
                    </a:lnR>
                    <a:lnT w="9525" cap="flat" cmpd="sng" algn="ctr">
                      <a:solidFill>
                        <a:srgbClr val="993300"/>
                      </a:solidFill>
                      <a:prstDash val="solid"/>
                      <a:miter lim="800000"/>
                      <a:headEnd type="none" w="sm" len="sm"/>
                      <a:tailEnd type="none" w="sm" len="sm"/>
                    </a:lnT>
                    <a:lnB w="9525" cap="flat" cmpd="sng" algn="ctr">
                      <a:solidFill>
                        <a:srgbClr val="993300"/>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0"/>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003399"/>
                          </a:solidFill>
                          <a:effectLst/>
                          <a:latin typeface="Comic Sans MS" pitchFamily="66" charset="0"/>
                        </a:rPr>
                        <a:t>1833</a:t>
                      </a:r>
                    </a:p>
                  </a:txBody>
                  <a:tcPr anchor="ctr" horzOverflow="overflow">
                    <a:lnL w="9525" cap="flat" cmpd="sng" algn="ctr">
                      <a:solidFill>
                        <a:srgbClr val="993300"/>
                      </a:solidFill>
                      <a:prstDash val="solid"/>
                      <a:miter lim="800000"/>
                      <a:headEnd type="none" w="sm" len="sm"/>
                      <a:tailEnd type="none" w="sm" len="sm"/>
                    </a:lnL>
                    <a:lnR w="9525" cap="flat" cmpd="sng" algn="ctr">
                      <a:solidFill>
                        <a:srgbClr val="993300"/>
                      </a:solidFill>
                      <a:prstDash val="solid"/>
                      <a:miter lim="800000"/>
                      <a:headEnd type="none" w="sm" len="sm"/>
                      <a:tailEnd type="none" w="sm" len="sm"/>
                    </a:lnR>
                    <a:lnT w="9525" cap="flat" cmpd="sng" algn="ctr">
                      <a:solidFill>
                        <a:srgbClr val="993300"/>
                      </a:solidFill>
                      <a:prstDash val="solid"/>
                      <a:miter lim="800000"/>
                      <a:headEnd type="none" w="sm" len="sm"/>
                      <a:tailEnd type="none" w="sm" len="sm"/>
                    </a:lnT>
                    <a:lnB w="9525" cap="flat" cmpd="sng" algn="ctr">
                      <a:solidFill>
                        <a:srgbClr val="993300"/>
                      </a:solid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801C1A"/>
                          </a:solidFill>
                          <a:effectLst/>
                          <a:latin typeface="Comic Sans MS" pitchFamily="66" charset="0"/>
                        </a:rPr>
                        <a:t> 85, 000 looms</a:t>
                      </a:r>
                    </a:p>
                  </a:txBody>
                  <a:tcPr anchor="ctr" horzOverflow="overflow">
                    <a:lnL w="9525" cap="flat" cmpd="sng" algn="ctr">
                      <a:solidFill>
                        <a:srgbClr val="993300"/>
                      </a:solidFill>
                      <a:prstDash val="solid"/>
                      <a:miter lim="800000"/>
                      <a:headEnd type="none" w="sm" len="sm"/>
                      <a:tailEnd type="none" w="sm" len="sm"/>
                    </a:lnL>
                    <a:lnR w="9525" cap="flat" cmpd="sng" algn="ctr">
                      <a:solidFill>
                        <a:srgbClr val="993300"/>
                      </a:solidFill>
                      <a:prstDash val="solid"/>
                      <a:miter lim="800000"/>
                      <a:headEnd type="none" w="sm" len="sm"/>
                      <a:tailEnd type="none" w="sm" len="sm"/>
                    </a:lnR>
                    <a:lnT w="9525" cap="flat" cmpd="sng" algn="ctr">
                      <a:solidFill>
                        <a:srgbClr val="993300"/>
                      </a:solidFill>
                      <a:prstDash val="solid"/>
                      <a:miter lim="800000"/>
                      <a:headEnd type="none" w="sm" len="sm"/>
                      <a:tailEnd type="none" w="sm" len="sm"/>
                    </a:lnT>
                    <a:lnB w="9525" cap="flat" cmpd="sng" algn="ctr">
                      <a:solidFill>
                        <a:srgbClr val="993300"/>
                      </a:solid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801C1A"/>
                          </a:solidFill>
                          <a:effectLst/>
                          <a:latin typeface="Comic Sans MS" pitchFamily="66" charset="0"/>
                        </a:rPr>
                        <a:t> 200, 000 workers</a:t>
                      </a:r>
                    </a:p>
                  </a:txBody>
                  <a:tcPr anchor="ctr" horzOverflow="overflow">
                    <a:lnL w="9525" cap="flat" cmpd="sng" algn="ctr">
                      <a:solidFill>
                        <a:srgbClr val="993300"/>
                      </a:solidFill>
                      <a:prstDash val="solid"/>
                      <a:miter lim="800000"/>
                      <a:headEnd type="none" w="sm" len="sm"/>
                      <a:tailEnd type="none" w="sm" len="sm"/>
                    </a:lnL>
                    <a:lnR w="9525" cap="flat" cmpd="sng" algn="ctr">
                      <a:solidFill>
                        <a:srgbClr val="993300"/>
                      </a:solidFill>
                      <a:prstDash val="solid"/>
                      <a:miter lim="800000"/>
                      <a:headEnd type="none" w="sm" len="sm"/>
                      <a:tailEnd type="none" w="sm" len="sm"/>
                    </a:lnR>
                    <a:lnT w="9525" cap="flat" cmpd="sng" algn="ctr">
                      <a:solidFill>
                        <a:srgbClr val="993300"/>
                      </a:solidFill>
                      <a:prstDash val="solid"/>
                      <a:miter lim="800000"/>
                      <a:headEnd type="none" w="sm" len="sm"/>
                      <a:tailEnd type="none" w="sm" len="sm"/>
                    </a:lnT>
                    <a:lnB w="9525" cap="flat" cmpd="sng" algn="ctr">
                      <a:solidFill>
                        <a:srgbClr val="993300"/>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003399"/>
                          </a:solidFill>
                          <a:effectLst/>
                          <a:latin typeface="Comic Sans MS" pitchFamily="66" charset="0"/>
                        </a:rPr>
                        <a:t>1850</a:t>
                      </a:r>
                    </a:p>
                  </a:txBody>
                  <a:tcPr anchor="ctr" horzOverflow="overflow">
                    <a:lnL w="9525" cap="flat" cmpd="sng" algn="ctr">
                      <a:solidFill>
                        <a:srgbClr val="993300"/>
                      </a:solidFill>
                      <a:prstDash val="solid"/>
                      <a:miter lim="800000"/>
                      <a:headEnd type="none" w="sm" len="sm"/>
                      <a:tailEnd type="none" w="sm" len="sm"/>
                    </a:lnL>
                    <a:lnR w="9525" cap="flat" cmpd="sng" algn="ctr">
                      <a:solidFill>
                        <a:srgbClr val="993300"/>
                      </a:solidFill>
                      <a:prstDash val="solid"/>
                      <a:miter lim="800000"/>
                      <a:headEnd type="none" w="sm" len="sm"/>
                      <a:tailEnd type="none" w="sm" len="sm"/>
                    </a:lnR>
                    <a:lnT w="9525" cap="flat" cmpd="sng" algn="ctr">
                      <a:solidFill>
                        <a:srgbClr val="993300"/>
                      </a:solidFill>
                      <a:prstDash val="solid"/>
                      <a:miter lim="800000"/>
                      <a:headEnd type="none" w="sm" len="sm"/>
                      <a:tailEnd type="none" w="sm" len="sm"/>
                    </a:lnT>
                    <a:lnB w="9525" cap="flat" cmpd="sng" algn="ctr">
                      <a:solidFill>
                        <a:srgbClr val="993300"/>
                      </a:solid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801C1A"/>
                          </a:solidFill>
                          <a:effectLst/>
                          <a:latin typeface="Comic Sans MS" pitchFamily="66" charset="0"/>
                        </a:rPr>
                        <a:t>224, 000 looms</a:t>
                      </a:r>
                    </a:p>
                  </a:txBody>
                  <a:tcPr anchor="ctr" horzOverflow="overflow">
                    <a:lnL w="9525" cap="flat" cmpd="sng" algn="ctr">
                      <a:solidFill>
                        <a:srgbClr val="993300"/>
                      </a:solidFill>
                      <a:prstDash val="solid"/>
                      <a:miter lim="800000"/>
                      <a:headEnd type="none" w="sm" len="sm"/>
                      <a:tailEnd type="none" w="sm" len="sm"/>
                    </a:lnL>
                    <a:lnR w="9525" cap="flat" cmpd="sng" algn="ctr">
                      <a:solidFill>
                        <a:srgbClr val="993300"/>
                      </a:solidFill>
                      <a:prstDash val="solid"/>
                      <a:miter lim="800000"/>
                      <a:headEnd type="none" w="sm" len="sm"/>
                      <a:tailEnd type="none" w="sm" len="sm"/>
                    </a:lnR>
                    <a:lnT w="9525" cap="flat" cmpd="sng" algn="ctr">
                      <a:solidFill>
                        <a:srgbClr val="993300"/>
                      </a:solidFill>
                      <a:prstDash val="solid"/>
                      <a:miter lim="800000"/>
                      <a:headEnd type="none" w="sm" len="sm"/>
                      <a:tailEnd type="none" w="sm" len="sm"/>
                    </a:lnT>
                    <a:lnB w="9525" cap="flat" cmpd="sng" algn="ctr">
                      <a:solidFill>
                        <a:srgbClr val="993300"/>
                      </a:solidFill>
                      <a:prstDash val="solid"/>
                      <a:miter lim="800000"/>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DavysOtherDingbats" pitchFamily="2" charset="0"/>
                        <a:buNone/>
                        <a:tabLst/>
                      </a:pPr>
                      <a:r>
                        <a:rPr kumimoji="0" lang="en-US" sz="2200" b="1" i="0" u="none" strike="noStrike" cap="none" normalizeH="0" baseline="0" smtClean="0">
                          <a:ln>
                            <a:noFill/>
                          </a:ln>
                          <a:solidFill>
                            <a:srgbClr val="801C1A"/>
                          </a:solidFill>
                          <a:effectLst/>
                          <a:latin typeface="Comic Sans MS" pitchFamily="66" charset="0"/>
                        </a:rPr>
                        <a:t>&gt;1 million workers</a:t>
                      </a:r>
                    </a:p>
                  </a:txBody>
                  <a:tcPr anchor="ctr" horzOverflow="overflow">
                    <a:lnL w="9525" cap="flat" cmpd="sng" algn="ctr">
                      <a:solidFill>
                        <a:srgbClr val="993300"/>
                      </a:solidFill>
                      <a:prstDash val="solid"/>
                      <a:miter lim="800000"/>
                      <a:headEnd type="none" w="sm" len="sm"/>
                      <a:tailEnd type="none" w="sm" len="sm"/>
                    </a:lnL>
                    <a:lnR w="9525" cap="flat" cmpd="sng" algn="ctr">
                      <a:solidFill>
                        <a:srgbClr val="993300"/>
                      </a:solidFill>
                      <a:prstDash val="solid"/>
                      <a:miter lim="800000"/>
                      <a:headEnd type="none" w="sm" len="sm"/>
                      <a:tailEnd type="none" w="sm" len="sm"/>
                    </a:lnR>
                    <a:lnT w="9525" cap="flat" cmpd="sng" algn="ctr">
                      <a:solidFill>
                        <a:srgbClr val="993300"/>
                      </a:solidFill>
                      <a:prstDash val="solid"/>
                      <a:miter lim="800000"/>
                      <a:headEnd type="none" w="sm" len="sm"/>
                      <a:tailEnd type="none" w="sm" len="sm"/>
                    </a:lnT>
                    <a:lnB w="9525" cap="flat" cmpd="sng" algn="ctr">
                      <a:solidFill>
                        <a:srgbClr val="993300"/>
                      </a:solidFill>
                      <a:prstDash val="solid"/>
                      <a:miter lim="800000"/>
                      <a:headEnd type="none" w="sm" len="sm"/>
                      <a:tailEnd type="none" w="sm" len="sm"/>
                    </a:lnB>
                    <a:lnTlToBr>
                      <a:noFill/>
                    </a:lnTlToBr>
                    <a:lnBlToTr>
                      <a:noFill/>
                    </a:lnBlToTr>
                    <a:noFill/>
                  </a:tcPr>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1752600" y="228600"/>
            <a:ext cx="6934200" cy="1311275"/>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000" b="1">
                <a:solidFill>
                  <a:srgbClr val="993300"/>
                </a:solidFill>
                <a:latin typeface="Lombardic Narrow" pitchFamily="2" charset="0"/>
              </a:rPr>
              <a:t>Textile Factory</a:t>
            </a:r>
            <a:br>
              <a:rPr lang="en-US" altLang="en-US" sz="4000" b="1">
                <a:solidFill>
                  <a:srgbClr val="993300"/>
                </a:solidFill>
                <a:latin typeface="Lombardic Narrow" pitchFamily="2" charset="0"/>
              </a:rPr>
            </a:br>
            <a:r>
              <a:rPr lang="en-US" altLang="en-US" sz="4000" b="1">
                <a:solidFill>
                  <a:srgbClr val="993300"/>
                </a:solidFill>
                <a:latin typeface="Lombardic Narrow" pitchFamily="2" charset="0"/>
              </a:rPr>
              <a:t>Workers in England</a:t>
            </a:r>
          </a:p>
        </p:txBody>
      </p:sp>
      <p:pic>
        <p:nvPicPr>
          <p:cNvPr id="53251" name="Picture 3" descr="good_mi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600200"/>
            <a:ext cx="7164388"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p:txBody>
          <a:bodyPr/>
          <a:lstStyle/>
          <a:p>
            <a:pPr eaLnBrk="1" hangingPunct="1"/>
            <a:endParaRPr lang="en-US" altLang="en-US" smtClean="0"/>
          </a:p>
        </p:txBody>
      </p:sp>
      <p:pic>
        <p:nvPicPr>
          <p:cNvPr id="54275" name="Picture 3" descr="industrial_rev_ct114"/>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ng1"/>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50800" y="0"/>
            <a:ext cx="2847975"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7" name="Picture 3" descr="e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38" y="3657600"/>
            <a:ext cx="3025775"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8" name="Picture 4" descr="eng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0575" y="0"/>
            <a:ext cx="2847975" cy="3505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9" name="Picture 5" descr="eng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3657600"/>
            <a:ext cx="2735263" cy="3200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0" name="Picture 6" descr="eng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4738" y="2819400"/>
            <a:ext cx="3001962" cy="3733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51" name="Text Box 7"/>
          <p:cNvSpPr txBox="1">
            <a:spLocks noChangeArrowheads="1"/>
          </p:cNvSpPr>
          <p:nvPr/>
        </p:nvSpPr>
        <p:spPr bwMode="auto">
          <a:xfrm>
            <a:off x="6172200" y="152400"/>
            <a:ext cx="2971800" cy="1830388"/>
          </a:xfrm>
          <a:prstGeom prst="rect">
            <a:avLst/>
          </a:prstGeom>
          <a:noFill/>
          <a:ln w="9525">
            <a:noFill/>
            <a:miter lim="800000"/>
            <a:headEnd/>
            <a:tailEnd/>
          </a:ln>
          <a:effectLst/>
        </p:spPr>
        <p:txBody>
          <a:bodyPr lIns="91435" tIns="45718" rIns="91435" bIns="45718">
            <a:spAutoFit/>
          </a:bodyPr>
          <a:lstStyle/>
          <a:p>
            <a:pPr algn="ctr" eaLnBrk="1" hangingPunct="1">
              <a:spcBef>
                <a:spcPct val="50000"/>
              </a:spcBef>
              <a:defRPr/>
            </a:pPr>
            <a:r>
              <a:rPr lang="en-US" sz="3800" b="1" dirty="0">
                <a:solidFill>
                  <a:srgbClr val="801C1A"/>
                </a:solidFill>
                <a:effectLst>
                  <a:outerShdw blurRad="38100" dist="38100" dir="2700000" algn="tl">
                    <a:srgbClr val="C0C0C0"/>
                  </a:outerShdw>
                </a:effectLst>
                <a:latin typeface="Century Gothic" pitchFamily="34" charset="0"/>
                <a:ea typeface="ＭＳ Ｐゴシック" pitchFamily="1" charset="-128"/>
              </a:rPr>
              <a:t>17c European</a:t>
            </a:r>
            <a:br>
              <a:rPr lang="en-US" sz="3800" b="1" dirty="0">
                <a:solidFill>
                  <a:srgbClr val="801C1A"/>
                </a:solidFill>
                <a:effectLst>
                  <a:outerShdw blurRad="38100" dist="38100" dir="2700000" algn="tl">
                    <a:srgbClr val="C0C0C0"/>
                  </a:outerShdw>
                </a:effectLst>
                <a:latin typeface="Century Gothic" pitchFamily="34" charset="0"/>
                <a:ea typeface="ＭＳ Ｐゴシック" pitchFamily="1" charset="-128"/>
              </a:rPr>
            </a:br>
            <a:r>
              <a:rPr lang="en-US" sz="3800" b="1" dirty="0">
                <a:solidFill>
                  <a:srgbClr val="801C1A"/>
                </a:solidFill>
                <a:effectLst>
                  <a:outerShdw blurRad="38100" dist="38100" dir="2700000" algn="tl">
                    <a:srgbClr val="C0C0C0"/>
                  </a:outerShdw>
                </a:effectLst>
                <a:latin typeface="Century Gothic" pitchFamily="34" charset="0"/>
                <a:ea typeface="ＭＳ Ｐゴシック" pitchFamily="1" charset="-128"/>
              </a:rPr>
              <a:t>Farming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500" fill="hold"/>
                                        <p:tgtEl>
                                          <p:spTgt spid="6146"/>
                                        </p:tgtEl>
                                        <p:attrNameLst>
                                          <p:attrName>ppt_w</p:attrName>
                                        </p:attrNameLst>
                                      </p:cBhvr>
                                      <p:tavLst>
                                        <p:tav tm="0">
                                          <p:val>
                                            <p:strVal val="#ppt_w*0.05"/>
                                          </p:val>
                                        </p:tav>
                                        <p:tav tm="100000">
                                          <p:val>
                                            <p:strVal val="#ppt_w"/>
                                          </p:val>
                                        </p:tav>
                                      </p:tavLst>
                                    </p:anim>
                                    <p:anim calcmode="lin" valueType="num">
                                      <p:cBhvr>
                                        <p:cTn id="8" dur="500" fill="hold"/>
                                        <p:tgtEl>
                                          <p:spTgt spid="6146"/>
                                        </p:tgtEl>
                                        <p:attrNameLst>
                                          <p:attrName>ppt_h</p:attrName>
                                        </p:attrNameLst>
                                      </p:cBhvr>
                                      <p:tavLst>
                                        <p:tav tm="0">
                                          <p:val>
                                            <p:strVal val="#ppt_h"/>
                                          </p:val>
                                        </p:tav>
                                        <p:tav tm="100000">
                                          <p:val>
                                            <p:strVal val="#ppt_h"/>
                                          </p:val>
                                        </p:tav>
                                      </p:tavLst>
                                    </p:anim>
                                    <p:anim calcmode="lin" valueType="num">
                                      <p:cBhvr>
                                        <p:cTn id="9" dur="500" fill="hold"/>
                                        <p:tgtEl>
                                          <p:spTgt spid="6146"/>
                                        </p:tgtEl>
                                        <p:attrNameLst>
                                          <p:attrName>ppt_x</p:attrName>
                                        </p:attrNameLst>
                                      </p:cBhvr>
                                      <p:tavLst>
                                        <p:tav tm="0">
                                          <p:val>
                                            <p:strVal val="#ppt_x-.2"/>
                                          </p:val>
                                        </p:tav>
                                        <p:tav tm="100000">
                                          <p:val>
                                            <p:strVal val="#ppt_x"/>
                                          </p:val>
                                        </p:tav>
                                      </p:tavLst>
                                    </p:anim>
                                    <p:anim calcmode="lin" valueType="num">
                                      <p:cBhvr>
                                        <p:cTn id="10" dur="500" fill="hold"/>
                                        <p:tgtEl>
                                          <p:spTgt spid="6146"/>
                                        </p:tgtEl>
                                        <p:attrNameLst>
                                          <p:attrName>ppt_y</p:attrName>
                                        </p:attrNameLst>
                                      </p:cBhvr>
                                      <p:tavLst>
                                        <p:tav tm="0">
                                          <p:val>
                                            <p:strVal val="#ppt_y"/>
                                          </p:val>
                                        </p:tav>
                                        <p:tav tm="100000">
                                          <p:val>
                                            <p:strVal val="#ppt_y"/>
                                          </p:val>
                                        </p:tav>
                                      </p:tavLst>
                                    </p:anim>
                                    <p:animEffect transition="in" filter="fade">
                                      <p:cBhvr>
                                        <p:cTn id="11" dur="500"/>
                                        <p:tgtEl>
                                          <p:spTgt spid="614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8" presetClass="entr" presetSubtype="0" accel="100000" fill="hold" nodeType="clickEffect">
                                  <p:stCondLst>
                                    <p:cond delay="0"/>
                                  </p:stCondLst>
                                  <p:childTnLst>
                                    <p:set>
                                      <p:cBhvr>
                                        <p:cTn id="15" dur="1" fill="hold">
                                          <p:stCondLst>
                                            <p:cond delay="0"/>
                                          </p:stCondLst>
                                        </p:cTn>
                                        <p:tgtEl>
                                          <p:spTgt spid="6147"/>
                                        </p:tgtEl>
                                        <p:attrNameLst>
                                          <p:attrName>style.visibility</p:attrName>
                                        </p:attrNameLst>
                                      </p:cBhvr>
                                      <p:to>
                                        <p:strVal val="visible"/>
                                      </p:to>
                                    </p:set>
                                    <p:anim calcmode="lin" valueType="num">
                                      <p:cBhvr>
                                        <p:cTn id="16" dur="500" fill="hold"/>
                                        <p:tgtEl>
                                          <p:spTgt spid="6147"/>
                                        </p:tgtEl>
                                        <p:attrNameLst>
                                          <p:attrName>ppt_w</p:attrName>
                                        </p:attrNameLst>
                                      </p:cBhvr>
                                      <p:tavLst>
                                        <p:tav tm="0">
                                          <p:val>
                                            <p:strVal val="#ppt_w*2.5"/>
                                          </p:val>
                                        </p:tav>
                                        <p:tav tm="100000">
                                          <p:val>
                                            <p:strVal val="#ppt_w"/>
                                          </p:val>
                                        </p:tav>
                                      </p:tavLst>
                                    </p:anim>
                                    <p:anim calcmode="lin" valueType="num">
                                      <p:cBhvr>
                                        <p:cTn id="17" dur="500" fill="hold"/>
                                        <p:tgtEl>
                                          <p:spTgt spid="6147"/>
                                        </p:tgtEl>
                                        <p:attrNameLst>
                                          <p:attrName>ppt_h</p:attrName>
                                        </p:attrNameLst>
                                      </p:cBhvr>
                                      <p:tavLst>
                                        <p:tav tm="0">
                                          <p:val>
                                            <p:strVal val="#ppt_h*0.01"/>
                                          </p:val>
                                        </p:tav>
                                        <p:tav tm="100000">
                                          <p:val>
                                            <p:strVal val="#ppt_h"/>
                                          </p:val>
                                        </p:tav>
                                      </p:tavLst>
                                    </p:anim>
                                    <p:anim calcmode="lin" valueType="num">
                                      <p:cBhvr>
                                        <p:cTn id="18" dur="500" fill="hold"/>
                                        <p:tgtEl>
                                          <p:spTgt spid="6147"/>
                                        </p:tgtEl>
                                        <p:attrNameLst>
                                          <p:attrName>ppt_x</p:attrName>
                                        </p:attrNameLst>
                                      </p:cBhvr>
                                      <p:tavLst>
                                        <p:tav tm="0">
                                          <p:val>
                                            <p:strVal val="#ppt_x"/>
                                          </p:val>
                                        </p:tav>
                                        <p:tav tm="100000">
                                          <p:val>
                                            <p:strVal val="#ppt_x"/>
                                          </p:val>
                                        </p:tav>
                                      </p:tavLst>
                                    </p:anim>
                                    <p:anim calcmode="lin" valueType="num">
                                      <p:cBhvr>
                                        <p:cTn id="19" dur="500" fill="hold"/>
                                        <p:tgtEl>
                                          <p:spTgt spid="6147"/>
                                        </p:tgtEl>
                                        <p:attrNameLst>
                                          <p:attrName>ppt_y</p:attrName>
                                        </p:attrNameLst>
                                      </p:cBhvr>
                                      <p:tavLst>
                                        <p:tav tm="0">
                                          <p:val>
                                            <p:strVal val="#ppt_h+1"/>
                                          </p:val>
                                        </p:tav>
                                        <p:tav tm="100000">
                                          <p:val>
                                            <p:strVal val="#ppt_y"/>
                                          </p:val>
                                        </p:tav>
                                      </p:tavLst>
                                    </p:anim>
                                    <p:animEffect transition="in" filter="fade">
                                      <p:cBhvr>
                                        <p:cTn id="20" dur="500"/>
                                        <p:tgtEl>
                                          <p:spTgt spid="614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7" presetClass="entr" presetSubtype="0" fill="hold" nodeType="clickEffect">
                                  <p:stCondLst>
                                    <p:cond delay="0"/>
                                  </p:stCondLst>
                                  <p:childTnLst>
                                    <p:set>
                                      <p:cBhvr>
                                        <p:cTn id="24" dur="1" fill="hold">
                                          <p:stCondLst>
                                            <p:cond delay="0"/>
                                          </p:stCondLst>
                                        </p:cTn>
                                        <p:tgtEl>
                                          <p:spTgt spid="6149"/>
                                        </p:tgtEl>
                                        <p:attrNameLst>
                                          <p:attrName>style.visibility</p:attrName>
                                        </p:attrNameLst>
                                      </p:cBhvr>
                                      <p:to>
                                        <p:strVal val="visible"/>
                                      </p:to>
                                    </p:set>
                                    <p:animEffect transition="in" filter="fade">
                                      <p:cBhvr>
                                        <p:cTn id="25" dur="1000"/>
                                        <p:tgtEl>
                                          <p:spTgt spid="6149"/>
                                        </p:tgtEl>
                                      </p:cBhvr>
                                    </p:animEffect>
                                    <p:anim calcmode="lin" valueType="num">
                                      <p:cBhvr>
                                        <p:cTn id="26" dur="1000" fill="hold"/>
                                        <p:tgtEl>
                                          <p:spTgt spid="6149"/>
                                        </p:tgtEl>
                                        <p:attrNameLst>
                                          <p:attrName>ppt_x</p:attrName>
                                        </p:attrNameLst>
                                      </p:cBhvr>
                                      <p:tavLst>
                                        <p:tav tm="0">
                                          <p:val>
                                            <p:strVal val="#ppt_x"/>
                                          </p:val>
                                        </p:tav>
                                        <p:tav tm="100000">
                                          <p:val>
                                            <p:strVal val="#ppt_x"/>
                                          </p:val>
                                        </p:tav>
                                      </p:tavLst>
                                    </p:anim>
                                    <p:anim calcmode="lin" valueType="num">
                                      <p:cBhvr>
                                        <p:cTn id="27" dur="900" decel="100000" fill="hold"/>
                                        <p:tgtEl>
                                          <p:spTgt spid="614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6149"/>
                                        </p:tgtEl>
                                        <p:attrNameLst>
                                          <p:attrName>ppt_y</p:attrName>
                                        </p:attrNameLst>
                                      </p:cBhvr>
                                      <p:tavLst>
                                        <p:tav tm="0">
                                          <p:val>
                                            <p:strVal val="#ppt_y-.03"/>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7" presetClass="entr" presetSubtype="0" fill="hold" nodeType="clickEffect">
                                  <p:stCondLst>
                                    <p:cond delay="0"/>
                                  </p:stCondLst>
                                  <p:childTnLst>
                                    <p:set>
                                      <p:cBhvr>
                                        <p:cTn id="32" dur="1" fill="hold">
                                          <p:stCondLst>
                                            <p:cond delay="0"/>
                                          </p:stCondLst>
                                        </p:cTn>
                                        <p:tgtEl>
                                          <p:spTgt spid="6150"/>
                                        </p:tgtEl>
                                        <p:attrNameLst>
                                          <p:attrName>style.visibility</p:attrName>
                                        </p:attrNameLst>
                                      </p:cBhvr>
                                      <p:to>
                                        <p:strVal val="visible"/>
                                      </p:to>
                                    </p:set>
                                    <p:animEffect transition="in" filter="fade">
                                      <p:cBhvr>
                                        <p:cTn id="33" dur="1000"/>
                                        <p:tgtEl>
                                          <p:spTgt spid="6150"/>
                                        </p:tgtEl>
                                      </p:cBhvr>
                                    </p:animEffect>
                                    <p:anim calcmode="lin" valueType="num">
                                      <p:cBhvr>
                                        <p:cTn id="34" dur="1000" fill="hold"/>
                                        <p:tgtEl>
                                          <p:spTgt spid="6150"/>
                                        </p:tgtEl>
                                        <p:attrNameLst>
                                          <p:attrName>ppt_x</p:attrName>
                                        </p:attrNameLst>
                                      </p:cBhvr>
                                      <p:tavLst>
                                        <p:tav tm="0">
                                          <p:val>
                                            <p:strVal val="#ppt_x"/>
                                          </p:val>
                                        </p:tav>
                                        <p:tav tm="100000">
                                          <p:val>
                                            <p:strVal val="#ppt_x"/>
                                          </p:val>
                                        </p:tav>
                                      </p:tavLst>
                                    </p:anim>
                                    <p:anim calcmode="lin" valueType="num">
                                      <p:cBhvr>
                                        <p:cTn id="35" dur="900" decel="100000" fill="hold"/>
                                        <p:tgtEl>
                                          <p:spTgt spid="6150"/>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6150"/>
                                        </p:tgtEl>
                                        <p:attrNameLst>
                                          <p:attrName>ppt_y</p:attrName>
                                        </p:attrNameLst>
                                      </p:cBhvr>
                                      <p:tavLst>
                                        <p:tav tm="0">
                                          <p:val>
                                            <p:strVal val="#ppt_y-.03"/>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53" presetClass="entr" presetSubtype="0" fill="hold" nodeType="clickEffect">
                                  <p:stCondLst>
                                    <p:cond delay="0"/>
                                  </p:stCondLst>
                                  <p:childTnLst>
                                    <p:set>
                                      <p:cBhvr>
                                        <p:cTn id="40" dur="1" fill="hold">
                                          <p:stCondLst>
                                            <p:cond delay="0"/>
                                          </p:stCondLst>
                                        </p:cTn>
                                        <p:tgtEl>
                                          <p:spTgt spid="6148"/>
                                        </p:tgtEl>
                                        <p:attrNameLst>
                                          <p:attrName>style.visibility</p:attrName>
                                        </p:attrNameLst>
                                      </p:cBhvr>
                                      <p:to>
                                        <p:strVal val="visible"/>
                                      </p:to>
                                    </p:set>
                                    <p:anim calcmode="lin" valueType="num">
                                      <p:cBhvr>
                                        <p:cTn id="41" dur="500" fill="hold"/>
                                        <p:tgtEl>
                                          <p:spTgt spid="6148"/>
                                        </p:tgtEl>
                                        <p:attrNameLst>
                                          <p:attrName>ppt_w</p:attrName>
                                        </p:attrNameLst>
                                      </p:cBhvr>
                                      <p:tavLst>
                                        <p:tav tm="0">
                                          <p:val>
                                            <p:fltVal val="0"/>
                                          </p:val>
                                        </p:tav>
                                        <p:tav tm="100000">
                                          <p:val>
                                            <p:strVal val="#ppt_w"/>
                                          </p:val>
                                        </p:tav>
                                      </p:tavLst>
                                    </p:anim>
                                    <p:anim calcmode="lin" valueType="num">
                                      <p:cBhvr>
                                        <p:cTn id="42" dur="500" fill="hold"/>
                                        <p:tgtEl>
                                          <p:spTgt spid="6148"/>
                                        </p:tgtEl>
                                        <p:attrNameLst>
                                          <p:attrName>ppt_h</p:attrName>
                                        </p:attrNameLst>
                                      </p:cBhvr>
                                      <p:tavLst>
                                        <p:tav tm="0">
                                          <p:val>
                                            <p:fltVal val="0"/>
                                          </p:val>
                                        </p:tav>
                                        <p:tav tm="100000">
                                          <p:val>
                                            <p:strVal val="#ppt_h"/>
                                          </p:val>
                                        </p:tav>
                                      </p:tavLst>
                                    </p:anim>
                                    <p:animEffect transition="in" filter="fade">
                                      <p:cBhvr>
                                        <p:cTn id="43"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1447800" y="152400"/>
            <a:ext cx="7543800" cy="731838"/>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200" b="1">
                <a:solidFill>
                  <a:srgbClr val="993300"/>
                </a:solidFill>
                <a:latin typeface="Lombardic Narrow" pitchFamily="2" charset="0"/>
              </a:rPr>
              <a:t>Railroads on the Continent</a:t>
            </a:r>
          </a:p>
        </p:txBody>
      </p:sp>
      <p:pic>
        <p:nvPicPr>
          <p:cNvPr id="55299" name="Picture 3" descr="map-EuropeanRailways-19c"/>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2057400" y="914400"/>
            <a:ext cx="6248400"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industrial_rev_pmt79"/>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295400" y="0"/>
            <a:ext cx="7848600" cy="6858000"/>
          </a:xfr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WordArt 2"/>
          <p:cNvSpPr>
            <a:spLocks noChangeArrowheads="1" noChangeShapeType="1" noTextEdit="1"/>
          </p:cNvSpPr>
          <p:nvPr/>
        </p:nvSpPr>
        <p:spPr bwMode="auto">
          <a:xfrm>
            <a:off x="1981200" y="1066800"/>
            <a:ext cx="6553200" cy="4572000"/>
          </a:xfrm>
          <a:prstGeom prst="rect">
            <a:avLst/>
          </a:prstGeom>
        </p:spPr>
        <p:txBody>
          <a:bodyPr wrap="none" fromWordArt="1">
            <a:prstTxWarp prst="textPlain">
              <a:avLst>
                <a:gd name="adj" fmla="val 50000"/>
              </a:avLst>
            </a:prstTxWarp>
          </a:bodyPr>
          <a:lstStyle/>
          <a:p>
            <a:pPr algn="ctr"/>
            <a:r>
              <a:rPr lang="en-US" sz="3600" kern="10">
                <a:ln w="19050">
                  <a:solidFill>
                    <a:srgbClr val="993300"/>
                  </a:solidFill>
                  <a:round/>
                  <a:headEnd/>
                  <a:tailEnd/>
                </a:ln>
                <a:solidFill>
                  <a:srgbClr val="003399"/>
                </a:solidFill>
                <a:effectLst>
                  <a:outerShdw dist="35921" dir="2700000" algn="ctr" rotWithShape="0">
                    <a:srgbClr val="990000"/>
                  </a:outerShdw>
                </a:effectLst>
                <a:latin typeface="Lombardic Narrow"/>
              </a:rPr>
              <a:t>The "Haves":</a:t>
            </a:r>
          </a:p>
          <a:p>
            <a:pPr algn="ctr"/>
            <a:r>
              <a:rPr lang="en-US" sz="3600" kern="10">
                <a:ln w="19050">
                  <a:solidFill>
                    <a:srgbClr val="993300"/>
                  </a:solidFill>
                  <a:round/>
                  <a:headEnd/>
                  <a:tailEnd/>
                </a:ln>
                <a:solidFill>
                  <a:srgbClr val="003399"/>
                </a:solidFill>
                <a:effectLst>
                  <a:outerShdw dist="35921" dir="2700000" algn="ctr" rotWithShape="0">
                    <a:srgbClr val="990000"/>
                  </a:outerShdw>
                </a:effectLst>
                <a:latin typeface="Lombardic Narrow"/>
              </a:rPr>
              <a:t>Upper Class Life</a:t>
            </a:r>
          </a:p>
          <a:p>
            <a:pPr algn="ctr"/>
            <a:r>
              <a:rPr lang="en-US" sz="3600" kern="10">
                <a:ln w="19050">
                  <a:solidFill>
                    <a:srgbClr val="993300"/>
                  </a:solidFill>
                  <a:round/>
                  <a:headEnd/>
                  <a:tailEnd/>
                </a:ln>
                <a:solidFill>
                  <a:srgbClr val="003399"/>
                </a:solidFill>
                <a:effectLst>
                  <a:outerShdw dist="35921" dir="2700000" algn="ctr" rotWithShape="0">
                    <a:srgbClr val="990000"/>
                  </a:outerShdw>
                </a:effectLst>
                <a:latin typeface="Lombardic Narrow"/>
              </a:rPr>
              <a:t>Thrived on the</a:t>
            </a:r>
          </a:p>
          <a:p>
            <a:pPr algn="ctr"/>
            <a:r>
              <a:rPr lang="en-US" sz="3600" kern="10">
                <a:ln w="19050">
                  <a:solidFill>
                    <a:srgbClr val="993300"/>
                  </a:solidFill>
                  <a:round/>
                  <a:headEnd/>
                  <a:tailEnd/>
                </a:ln>
                <a:solidFill>
                  <a:srgbClr val="003399"/>
                </a:solidFill>
                <a:effectLst>
                  <a:outerShdw dist="35921" dir="2700000" algn="ctr" rotWithShape="0">
                    <a:srgbClr val="990000"/>
                  </a:outerShdw>
                </a:effectLst>
                <a:latin typeface="Lombardic Narrow"/>
              </a:rPr>
              <a:t>Profits of the</a:t>
            </a:r>
          </a:p>
          <a:p>
            <a:pPr algn="ctr"/>
            <a:r>
              <a:rPr lang="en-US" sz="3600" kern="10">
                <a:ln w="19050">
                  <a:solidFill>
                    <a:srgbClr val="993300"/>
                  </a:solidFill>
                  <a:round/>
                  <a:headEnd/>
                  <a:tailEnd/>
                </a:ln>
                <a:solidFill>
                  <a:srgbClr val="003399"/>
                </a:solidFill>
                <a:effectLst>
                  <a:outerShdw dist="35921" dir="2700000" algn="ctr" rotWithShape="0">
                    <a:srgbClr val="990000"/>
                  </a:outerShdw>
                </a:effectLst>
                <a:latin typeface="Lombardic Narrow"/>
              </a:rPr>
              <a:t>Industrial Revolution</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smtClean="0"/>
              <a:t>New Social Classes</a:t>
            </a:r>
          </a:p>
        </p:txBody>
      </p:sp>
      <p:sp>
        <p:nvSpPr>
          <p:cNvPr id="3" name="Content Placeholder 2"/>
          <p:cNvSpPr>
            <a:spLocks noGrp="1"/>
          </p:cNvSpPr>
          <p:nvPr>
            <p:ph idx="1"/>
          </p:nvPr>
        </p:nvSpPr>
        <p:spPr>
          <a:xfrm>
            <a:off x="1371600" y="1371600"/>
            <a:ext cx="7575550" cy="3886200"/>
          </a:xfrm>
        </p:spPr>
        <p:txBody>
          <a:bodyPr/>
          <a:lstStyle/>
          <a:p>
            <a:r>
              <a:rPr lang="en-US" altLang="en-US" sz="2000" b="1" smtClean="0"/>
              <a:t>Upper Class: Very rich industrial &amp; business families.  Old Noble class.</a:t>
            </a:r>
          </a:p>
          <a:p>
            <a:endParaRPr lang="en-US" altLang="en-US" sz="2000" b="1" smtClean="0"/>
          </a:p>
          <a:p>
            <a:r>
              <a:rPr lang="en-US" altLang="en-US" sz="2000" b="1" smtClean="0"/>
              <a:t>Upper Middle Class: Business people &amp; professionals such as, lawyers &amp; doctors.</a:t>
            </a:r>
          </a:p>
          <a:p>
            <a:endParaRPr lang="en-US" altLang="en-US" sz="2000" b="1" smtClean="0"/>
          </a:p>
          <a:p>
            <a:r>
              <a:rPr lang="en-US" altLang="en-US" sz="2000" b="1" smtClean="0"/>
              <a:t>Lower Middle Class: Other professionals such as, teachers, shop owners, and office workers.</a:t>
            </a:r>
          </a:p>
          <a:p>
            <a:endParaRPr lang="en-US" altLang="en-US" sz="2000" b="1" smtClean="0"/>
          </a:p>
          <a:p>
            <a:r>
              <a:rPr lang="en-US" altLang="en-US" sz="2000" b="1" smtClean="0"/>
              <a:t>Working Class: Factory workers and small farmers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914400" y="0"/>
            <a:ext cx="8229600" cy="762000"/>
          </a:xfrm>
        </p:spPr>
        <p:txBody>
          <a:bodyPr/>
          <a:lstStyle/>
          <a:p>
            <a:pPr eaLnBrk="1" hangingPunct="1">
              <a:defRPr/>
            </a:pPr>
            <a:r>
              <a:rPr lang="en-US" sz="4000" b="1" smtClean="0">
                <a:solidFill>
                  <a:srgbClr val="801C1A"/>
                </a:solidFill>
                <a:effectLst>
                  <a:outerShdw blurRad="38100" dist="38100" dir="2700000" algn="tl">
                    <a:srgbClr val="C0C0C0"/>
                  </a:outerShdw>
                </a:effectLst>
              </a:rPr>
              <a:t>The Industrial Revolution</a:t>
            </a:r>
          </a:p>
        </p:txBody>
      </p:sp>
      <p:sp>
        <p:nvSpPr>
          <p:cNvPr id="139267" name="Rectangle 3"/>
          <p:cNvSpPr>
            <a:spLocks noGrp="1" noChangeArrowheads="1"/>
          </p:cNvSpPr>
          <p:nvPr>
            <p:ph type="body" idx="1"/>
          </p:nvPr>
        </p:nvSpPr>
        <p:spPr>
          <a:xfrm>
            <a:off x="1447800" y="533400"/>
            <a:ext cx="7696200" cy="6096000"/>
          </a:xfrm>
        </p:spPr>
        <p:txBody>
          <a:bodyPr/>
          <a:lstStyle/>
          <a:p>
            <a:pPr eaLnBrk="1" hangingPunct="1">
              <a:lnSpc>
                <a:spcPct val="80000"/>
              </a:lnSpc>
              <a:defRPr/>
            </a:pPr>
            <a:endParaRPr lang="en-US" sz="2400" u="sng" dirty="0" smtClean="0">
              <a:solidFill>
                <a:srgbClr val="009900"/>
              </a:solidFill>
            </a:endParaRPr>
          </a:p>
          <a:p>
            <a:pPr eaLnBrk="1" hangingPunct="1">
              <a:lnSpc>
                <a:spcPct val="80000"/>
              </a:lnSpc>
              <a:defRPr/>
            </a:pPr>
            <a:r>
              <a:rPr lang="en-US" sz="2400" u="sng" dirty="0" smtClean="0">
                <a:solidFill>
                  <a:srgbClr val="009900"/>
                </a:solidFill>
              </a:rPr>
              <a:t>Negatives</a:t>
            </a:r>
            <a:r>
              <a:rPr lang="en-US" sz="2400" dirty="0" smtClean="0">
                <a:solidFill>
                  <a:srgbClr val="009900"/>
                </a:solidFill>
              </a:rPr>
              <a:t>-</a:t>
            </a:r>
            <a:r>
              <a:rPr lang="en-US" sz="2400" dirty="0" smtClean="0"/>
              <a:t> Sanitation, illness, epidemics, no housing, little education, Crime, Working conditions- </a:t>
            </a:r>
          </a:p>
          <a:p>
            <a:pPr marL="0" indent="0" eaLnBrk="1" hangingPunct="1">
              <a:lnSpc>
                <a:spcPct val="80000"/>
              </a:lnSpc>
              <a:buFontTx/>
              <a:buNone/>
              <a:defRPr/>
            </a:pPr>
            <a:endParaRPr lang="en-US" sz="2400" dirty="0" smtClean="0"/>
          </a:p>
          <a:p>
            <a:pPr eaLnBrk="1" hangingPunct="1">
              <a:lnSpc>
                <a:spcPct val="80000"/>
              </a:lnSpc>
              <a:defRPr/>
            </a:pPr>
            <a:r>
              <a:rPr lang="en-US" sz="2400" dirty="0" smtClean="0"/>
              <a:t>In the early </a:t>
            </a:r>
            <a:r>
              <a:rPr lang="en-US" sz="2400" dirty="0" err="1" smtClean="0"/>
              <a:t>Ind</a:t>
            </a:r>
            <a:r>
              <a:rPr lang="en-US" sz="2400" dirty="0" smtClean="0"/>
              <a:t> Rev, Hours- dawn to dusk, 6 days a week.</a:t>
            </a:r>
          </a:p>
          <a:p>
            <a:pPr eaLnBrk="1" hangingPunct="1">
              <a:lnSpc>
                <a:spcPct val="80000"/>
              </a:lnSpc>
              <a:defRPr/>
            </a:pPr>
            <a:endParaRPr lang="en-US" sz="2400" dirty="0"/>
          </a:p>
          <a:p>
            <a:pPr eaLnBrk="1" hangingPunct="1">
              <a:lnSpc>
                <a:spcPct val="80000"/>
              </a:lnSpc>
              <a:defRPr/>
            </a:pPr>
            <a:r>
              <a:rPr lang="en-US" sz="2400" dirty="0" smtClean="0"/>
              <a:t>Kids worked just like the parents were paid 25% of the parents wages.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9267">
                                            <p:txEl>
                                              <p:pRg st="1" end="1"/>
                                            </p:txEl>
                                          </p:spTgt>
                                        </p:tgtEl>
                                        <p:attrNameLst>
                                          <p:attrName>style.visibility</p:attrName>
                                        </p:attrNameLst>
                                      </p:cBhvr>
                                      <p:to>
                                        <p:strVal val="visible"/>
                                      </p:to>
                                    </p:set>
                                    <p:animEffect transition="in" filter="wipe(down)">
                                      <p:cBhvr>
                                        <p:cTn id="7" dur="500"/>
                                        <p:tgtEl>
                                          <p:spTgt spid="139267">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9267">
                                            <p:txEl>
                                              <p:pRg st="3" end="3"/>
                                            </p:txEl>
                                          </p:spTgt>
                                        </p:tgtEl>
                                        <p:attrNameLst>
                                          <p:attrName>style.visibility</p:attrName>
                                        </p:attrNameLst>
                                      </p:cBhvr>
                                      <p:to>
                                        <p:strVal val="visible"/>
                                      </p:to>
                                    </p:set>
                                    <p:animEffect transition="in" filter="wipe(down)">
                                      <p:cBhvr>
                                        <p:cTn id="12" dur="500"/>
                                        <p:tgtEl>
                                          <p:spTgt spid="139267">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9267">
                                            <p:txEl>
                                              <p:pRg st="5" end="5"/>
                                            </p:txEl>
                                          </p:spTgt>
                                        </p:tgtEl>
                                        <p:attrNameLst>
                                          <p:attrName>style.visibility</p:attrName>
                                        </p:attrNameLst>
                                      </p:cBhvr>
                                      <p:to>
                                        <p:strVal val="visible"/>
                                      </p:to>
                                    </p:set>
                                    <p:animEffect transition="in" filter="wipe(down)">
                                      <p:cBhvr>
                                        <p:cTn id="17" dur="500"/>
                                        <p:tgtEl>
                                          <p:spTgt spid="1392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0" y="0"/>
            <a:ext cx="5410200" cy="6858000"/>
          </a:xfrm>
          <a:noFill/>
        </p:spPr>
      </p:pic>
      <p:sp>
        <p:nvSpPr>
          <p:cNvPr id="4" name="TextBox 3"/>
          <p:cNvSpPr txBox="1"/>
          <p:nvPr/>
        </p:nvSpPr>
        <p:spPr>
          <a:xfrm>
            <a:off x="838200" y="1981200"/>
            <a:ext cx="2133600" cy="1816100"/>
          </a:xfrm>
          <a:prstGeom prst="rect">
            <a:avLst/>
          </a:prstGeom>
          <a:solidFill>
            <a:schemeClr val="accent3">
              <a:lumMod val="85000"/>
            </a:schemeClr>
          </a:solidFill>
        </p:spPr>
        <p:txBody>
          <a:bodyPr>
            <a:spAutoFit/>
          </a:bodyPr>
          <a:lstStyle/>
          <a:p>
            <a:pPr eaLnBrk="1" hangingPunct="1">
              <a:defRPr/>
            </a:pPr>
            <a:r>
              <a:rPr lang="en-US" sz="2800" dirty="0">
                <a:solidFill>
                  <a:srgbClr val="FF0000"/>
                </a:solidFill>
                <a:latin typeface="Arial" charset="0"/>
              </a:rPr>
              <a:t>What do you think the artist is thinking?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plus(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Factory Workers… </a:t>
            </a:r>
            <a:br>
              <a:rPr lang="en-US" dirty="0" smtClean="0"/>
            </a:br>
            <a:r>
              <a:rPr lang="en-US" dirty="0" err="1" smtClean="0"/>
              <a:t>Wanna</a:t>
            </a:r>
            <a:r>
              <a:rPr lang="en-US" dirty="0" smtClean="0"/>
              <a:t> join?</a:t>
            </a:r>
            <a:endParaRPr lang="en-US" dirty="0"/>
          </a:p>
        </p:txBody>
      </p:sp>
      <p:pic>
        <p:nvPicPr>
          <p:cNvPr id="4" name="Picture 3"/>
          <p:cNvPicPr>
            <a:picLocks noChangeAspect="1"/>
          </p:cNvPicPr>
          <p:nvPr/>
        </p:nvPicPr>
        <p:blipFill>
          <a:blip r:embed="rId2"/>
          <a:stretch>
            <a:fillRect/>
          </a:stretch>
        </p:blipFill>
        <p:spPr>
          <a:xfrm>
            <a:off x="2116693" y="1905000"/>
            <a:ext cx="6546661" cy="4386263"/>
          </a:xfrm>
          <a:prstGeom prst="rect">
            <a:avLst/>
          </a:prstGeom>
        </p:spPr>
      </p:pic>
    </p:spTree>
    <p:extLst>
      <p:ext uri="{BB962C8B-B14F-4D97-AF65-F5344CB8AC3E}">
        <p14:creationId xmlns:p14="http://schemas.microsoft.com/office/powerpoint/2010/main" val="24865625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1676400" y="457200"/>
            <a:ext cx="7010400" cy="823913"/>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800" b="1">
                <a:solidFill>
                  <a:srgbClr val="993300"/>
                </a:solidFill>
                <a:latin typeface="Lombardic Narrow" pitchFamily="2" charset="0"/>
              </a:rPr>
              <a:t>Young Coal Miners</a:t>
            </a:r>
          </a:p>
        </p:txBody>
      </p:sp>
      <p:pic>
        <p:nvPicPr>
          <p:cNvPr id="61443" name="Picture 3" descr="Boy Workers at Pennsylvania Mine"/>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b="7088"/>
          <a:stretch>
            <a:fillRect/>
          </a:stretch>
        </p:blipFill>
        <p:spPr bwMode="auto">
          <a:xfrm>
            <a:off x="1752600" y="1905000"/>
            <a:ext cx="6324600" cy="4110038"/>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1676400" y="381000"/>
            <a:ext cx="7162800" cy="762000"/>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400" b="1">
                <a:solidFill>
                  <a:srgbClr val="993300"/>
                </a:solidFill>
                <a:latin typeface="Lombardic Narrow" pitchFamily="2" charset="0"/>
              </a:rPr>
              <a:t>Child Labor in the Mines</a:t>
            </a:r>
          </a:p>
        </p:txBody>
      </p:sp>
      <p:pic>
        <p:nvPicPr>
          <p:cNvPr id="62467" name="Picture 3" descr="hurrier"/>
          <p:cNvPicPr>
            <a:picLocks noChangeAspect="1" noChangeArrowheads="1"/>
          </p:cNvPicPr>
          <p:nvPr/>
        </p:nvPicPr>
        <p:blipFill>
          <a:blip r:embed="rId2">
            <a:lum contrast="6000"/>
            <a:extLst>
              <a:ext uri="{28A0092B-C50C-407E-A947-70E740481C1C}">
                <a14:useLocalDpi xmlns:a14="http://schemas.microsoft.com/office/drawing/2010/main" val="0"/>
              </a:ext>
            </a:extLst>
          </a:blip>
          <a:srcRect b="4274"/>
          <a:stretch>
            <a:fillRect/>
          </a:stretch>
        </p:blipFill>
        <p:spPr bwMode="auto">
          <a:xfrm>
            <a:off x="1816100" y="1371600"/>
            <a:ext cx="4584700" cy="2667000"/>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pic>
      <p:sp>
        <p:nvSpPr>
          <p:cNvPr id="62468" name="Rectangle 4"/>
          <p:cNvSpPr>
            <a:spLocks noChangeArrowheads="1"/>
          </p:cNvSpPr>
          <p:nvPr/>
        </p:nvSpPr>
        <p:spPr bwMode="auto">
          <a:xfrm>
            <a:off x="6745288" y="2014538"/>
            <a:ext cx="1866900" cy="946150"/>
          </a:xfrm>
          <a:prstGeom prst="rect">
            <a:avLst/>
          </a:prstGeom>
          <a:noFill/>
          <a:ln>
            <a:noFill/>
          </a:ln>
          <a:effectLst>
            <a:outerShdw dist="35921" dir="2700000" algn="ctr" rotWithShape="0">
              <a:srgbClr val="9933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3399"/>
                </a:solidFill>
                <a:latin typeface="Comic Sans MS" panose="030F0702030302020204" pitchFamily="66" charset="0"/>
              </a:rPr>
              <a:t>Child </a:t>
            </a:r>
            <a:br>
              <a:rPr lang="en-US" altLang="en-US" sz="2800" b="1">
                <a:solidFill>
                  <a:srgbClr val="003399"/>
                </a:solidFill>
                <a:latin typeface="Comic Sans MS" panose="030F0702030302020204" pitchFamily="66" charset="0"/>
              </a:rPr>
            </a:br>
            <a:r>
              <a:rPr lang="en-US" altLang="en-US" sz="2800" b="1">
                <a:solidFill>
                  <a:srgbClr val="003399"/>
                </a:solidFill>
                <a:latin typeface="Comic Sans MS" panose="030F0702030302020204" pitchFamily="66" charset="0"/>
              </a:rPr>
              <a:t>“hurriers”</a:t>
            </a:r>
          </a:p>
        </p:txBody>
      </p:sp>
      <p:pic>
        <p:nvPicPr>
          <p:cNvPr id="62469" name="Picture 5" descr="coaltub"/>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3810000" y="3886200"/>
            <a:ext cx="4267200" cy="2587625"/>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Image result for child labor industrial re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95400"/>
            <a:ext cx="6916704"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438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914400" y="0"/>
            <a:ext cx="8229600" cy="1143000"/>
          </a:xfrm>
        </p:spPr>
        <p:txBody>
          <a:bodyPr/>
          <a:lstStyle/>
          <a:p>
            <a:pPr eaLnBrk="1" hangingPunct="1">
              <a:defRPr/>
            </a:pPr>
            <a:r>
              <a:rPr lang="en-US" b="1" dirty="0" smtClean="0">
                <a:solidFill>
                  <a:srgbClr val="801C1A"/>
                </a:solidFill>
                <a:effectLst>
                  <a:outerShdw blurRad="38100" dist="38100" dir="2700000" algn="tl">
                    <a:srgbClr val="C0C0C0"/>
                  </a:outerShdw>
                </a:effectLst>
              </a:rPr>
              <a:t>The Industrial Revolution</a:t>
            </a:r>
          </a:p>
        </p:txBody>
      </p:sp>
      <p:sp>
        <p:nvSpPr>
          <p:cNvPr id="143363" name="Rectangle 3"/>
          <p:cNvSpPr>
            <a:spLocks noGrp="1" noChangeArrowheads="1"/>
          </p:cNvSpPr>
          <p:nvPr>
            <p:ph type="body" idx="1"/>
          </p:nvPr>
        </p:nvSpPr>
        <p:spPr>
          <a:xfrm>
            <a:off x="1524000" y="1143000"/>
            <a:ext cx="7391400" cy="3505200"/>
          </a:xfrm>
        </p:spPr>
        <p:txBody>
          <a:bodyPr/>
          <a:lstStyle/>
          <a:p>
            <a:pPr eaLnBrk="1" hangingPunct="1">
              <a:lnSpc>
                <a:spcPct val="90000"/>
              </a:lnSpc>
            </a:pPr>
            <a:r>
              <a:rPr lang="en-US" altLang="en-US" sz="2800" smtClean="0"/>
              <a:t>STEP 1-  Improvements in Farming. These are …….  </a:t>
            </a:r>
          </a:p>
          <a:p>
            <a:pPr eaLnBrk="1" hangingPunct="1">
              <a:lnSpc>
                <a:spcPct val="90000"/>
              </a:lnSpc>
            </a:pPr>
            <a:endParaRPr lang="en-US" altLang="en-US" sz="2800" smtClean="0"/>
          </a:p>
          <a:p>
            <a:pPr eaLnBrk="1" hangingPunct="1">
              <a:lnSpc>
                <a:spcPct val="90000"/>
              </a:lnSpc>
            </a:pPr>
            <a:r>
              <a:rPr lang="en-US" altLang="en-US" sz="2800" smtClean="0"/>
              <a:t>Crop rotation (switching up crops). This stopped the soil’s nutrients from being  “used up”</a:t>
            </a:r>
          </a:p>
          <a:p>
            <a:pPr eaLnBrk="1" hangingPunct="1">
              <a:lnSpc>
                <a:spcPct val="90000"/>
              </a:lnSpc>
            </a:pPr>
            <a:endParaRPr lang="en-US" altLang="en-US" sz="2800" smtClean="0"/>
          </a:p>
          <a:p>
            <a:pPr eaLnBrk="1" hangingPunct="1">
              <a:lnSpc>
                <a:spcPct val="90000"/>
              </a:lnSpc>
            </a:pPr>
            <a:r>
              <a:rPr lang="en-US" altLang="en-US" sz="2800" smtClean="0"/>
              <a:t>Seed drill (1701), invented by Jethro Tull * </a:t>
            </a:r>
            <a:r>
              <a:rPr lang="en-US" altLang="en-US" sz="1400" smtClean="0"/>
              <a:t>video time!</a:t>
            </a:r>
          </a:p>
        </p:txBody>
      </p:sp>
      <p:pic>
        <p:nvPicPr>
          <p:cNvPr id="143365" name="Picture 5" descr="2500261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995863"/>
            <a:ext cx="3124200" cy="161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7" name="Picture 7" descr="sow">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4745038"/>
            <a:ext cx="4419600"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animEffect transition="in" filter="blinds(horizontal)">
                                      <p:cBhvr>
                                        <p:cTn id="7" dur="500"/>
                                        <p:tgtEl>
                                          <p:spTgt spid="143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43363">
                                            <p:txEl>
                                              <p:pRg st="2" end="2"/>
                                            </p:txEl>
                                          </p:spTgt>
                                        </p:tgtEl>
                                        <p:attrNameLst>
                                          <p:attrName>style.visibility</p:attrName>
                                        </p:attrNameLst>
                                      </p:cBhvr>
                                      <p:to>
                                        <p:strVal val="visible"/>
                                      </p:to>
                                    </p:set>
                                    <p:animEffect transition="in" filter="blinds(horizontal)">
                                      <p:cBhvr>
                                        <p:cTn id="12" dur="500"/>
                                        <p:tgtEl>
                                          <p:spTgt spid="14336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43363">
                                            <p:txEl>
                                              <p:pRg st="4" end="4"/>
                                            </p:txEl>
                                          </p:spTgt>
                                        </p:tgtEl>
                                        <p:attrNameLst>
                                          <p:attrName>style.visibility</p:attrName>
                                        </p:attrNameLst>
                                      </p:cBhvr>
                                      <p:to>
                                        <p:strVal val="visible"/>
                                      </p:to>
                                    </p:set>
                                    <p:animEffect transition="in" filter="blinds(horizontal)">
                                      <p:cBhvr>
                                        <p:cTn id="17" dur="500"/>
                                        <p:tgtEl>
                                          <p:spTgt spid="143363">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143365"/>
                                        </p:tgtEl>
                                        <p:attrNameLst>
                                          <p:attrName>style.visibility</p:attrName>
                                        </p:attrNameLst>
                                      </p:cBhvr>
                                      <p:to>
                                        <p:strVal val="visible"/>
                                      </p:to>
                                    </p:set>
                                    <p:animEffect transition="in" filter="blinds(horizontal)">
                                      <p:cBhvr>
                                        <p:cTn id="20" dur="500"/>
                                        <p:tgtEl>
                                          <p:spTgt spid="14336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nodeType="clickEffect">
                                  <p:stCondLst>
                                    <p:cond delay="0"/>
                                  </p:stCondLst>
                                  <p:childTnLst>
                                    <p:set>
                                      <p:cBhvr>
                                        <p:cTn id="24" dur="1" fill="hold">
                                          <p:stCondLst>
                                            <p:cond delay="0"/>
                                          </p:stCondLst>
                                        </p:cTn>
                                        <p:tgtEl>
                                          <p:spTgt spid="143367"/>
                                        </p:tgtEl>
                                        <p:attrNameLst>
                                          <p:attrName>style.visibility</p:attrName>
                                        </p:attrNameLst>
                                      </p:cBhvr>
                                      <p:to>
                                        <p:strVal val="visible"/>
                                      </p:to>
                                    </p:set>
                                    <p:animEffect transition="in" filter="wheel(4)">
                                      <p:cBhvr>
                                        <p:cTn id="25" dur="2000"/>
                                        <p:tgtEl>
                                          <p:spTgt spid="143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1600200" y="4114800"/>
            <a:ext cx="71628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b="1">
                <a:solidFill>
                  <a:srgbClr val="801C1A"/>
                </a:solidFill>
                <a:latin typeface="Times New Roman" panose="02020603050405020304" pitchFamily="18" charset="0"/>
                <a:cs typeface="Times New Roman" panose="02020603050405020304" pitchFamily="18" charset="0"/>
              </a:rPr>
              <a:t>Girl dragging coal wagon in mine</a:t>
            </a:r>
          </a:p>
          <a:p>
            <a:pPr eaLnBrk="1" hangingPunct="1">
              <a:spcBef>
                <a:spcPct val="0"/>
              </a:spcBef>
              <a:buFontTx/>
              <a:buNone/>
            </a:pPr>
            <a:r>
              <a:rPr lang="en-US" altLang="en-US" sz="2400">
                <a:solidFill>
                  <a:srgbClr val="801C1A"/>
                </a:solidFill>
                <a:latin typeface="Times New Roman" panose="02020603050405020304" pitchFamily="18" charset="0"/>
                <a:cs typeface="Times New Roman" panose="02020603050405020304" pitchFamily="18" charset="0"/>
              </a:rPr>
              <a:t>This engraving of a girl dragging a coal wagon in the mines was one of several that accompanied a parliamentary report on working conditions in the mines. They shocked public opinion and contributed to the Mines Act of 1842. </a:t>
            </a:r>
            <a:r>
              <a:rPr lang="en-US" altLang="en-US" sz="2400" i="1">
                <a:solidFill>
                  <a:srgbClr val="801C1A"/>
                </a:solidFill>
                <a:latin typeface="Times New Roman" panose="02020603050405020304" pitchFamily="18" charset="0"/>
                <a:cs typeface="Times New Roman" panose="02020603050405020304" pitchFamily="18" charset="0"/>
              </a:rPr>
              <a:t>(British Library)</a:t>
            </a:r>
            <a:endParaRPr lang="en-US" altLang="en-US" sz="2400">
              <a:solidFill>
                <a:srgbClr val="801C1A"/>
              </a:solidFill>
              <a:latin typeface="Times New Roman" panose="02020603050405020304" pitchFamily="18" charset="0"/>
              <a:cs typeface="Arial" panose="020B0604020202020204" pitchFamily="34" charset="0"/>
            </a:endParaRPr>
          </a:p>
        </p:txBody>
      </p:sp>
      <p:sp>
        <p:nvSpPr>
          <p:cNvPr id="63491" name="Rectangle 3"/>
          <p:cNvSpPr>
            <a:spLocks noGrp="1" noChangeArrowheads="1"/>
          </p:cNvSpPr>
          <p:nvPr>
            <p:ph type="title" idx="4294967295"/>
          </p:nvPr>
        </p:nvSpPr>
        <p:spPr>
          <a:xfrm>
            <a:off x="0" y="0"/>
            <a:ext cx="1555750" cy="214313"/>
          </a:xfrm>
        </p:spPr>
        <p:txBody>
          <a:bodyPr wrap="none">
            <a:spAutoFit/>
          </a:bodyPr>
          <a:lstStyle/>
          <a:p>
            <a:pPr eaLnBrk="1" hangingPunct="1"/>
            <a:r>
              <a:rPr lang="es-MX" altLang="en-US" sz="800" smtClean="0">
                <a:solidFill>
                  <a:srgbClr val="EAEAEA"/>
                </a:solidFill>
              </a:rPr>
              <a:t>Girl dragging coal wagon in mine</a:t>
            </a:r>
            <a:endParaRPr lang="en-US" altLang="en-US" sz="800" smtClean="0">
              <a:solidFill>
                <a:srgbClr val="EAEAEA"/>
              </a:solidFill>
            </a:endParaRPr>
          </a:p>
        </p:txBody>
      </p:sp>
      <p:pic>
        <p:nvPicPr>
          <p:cNvPr id="63492" name="Picture 4" descr="335843_p_06_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381000"/>
            <a:ext cx="7772400"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3"/>
          <p:cNvSpPr>
            <a:spLocks noGrp="1" noChangeArrowheads="1"/>
          </p:cNvSpPr>
          <p:nvPr>
            <p:ph type="body" idx="1"/>
          </p:nvPr>
        </p:nvSpPr>
        <p:spPr>
          <a:xfrm>
            <a:off x="1447800" y="304800"/>
            <a:ext cx="7696200" cy="6553200"/>
          </a:xfrm>
        </p:spPr>
        <p:txBody>
          <a:bodyPr/>
          <a:lstStyle/>
          <a:p>
            <a:pPr eaLnBrk="1" hangingPunct="1">
              <a:lnSpc>
                <a:spcPct val="80000"/>
              </a:lnSpc>
            </a:pPr>
            <a:r>
              <a:rPr lang="en-US" altLang="en-US" sz="2400" smtClean="0"/>
              <a:t>Children-  Very useful in the mines.  They were small, fit into tunnels and tight spaces. </a:t>
            </a:r>
          </a:p>
          <a:p>
            <a:pPr eaLnBrk="1" hangingPunct="1">
              <a:lnSpc>
                <a:spcPct val="80000"/>
              </a:lnSpc>
            </a:pPr>
            <a:endParaRPr lang="en-US" altLang="en-US" sz="2400" smtClean="0"/>
          </a:p>
          <a:p>
            <a:pPr eaLnBrk="1" hangingPunct="1">
              <a:lnSpc>
                <a:spcPct val="80000"/>
              </a:lnSpc>
            </a:pPr>
            <a:r>
              <a:rPr lang="en-US" altLang="en-US" sz="2400" smtClean="0"/>
              <a:t>Middle Class expands - The middle class gets bigger, Tensions between classes arise.</a:t>
            </a:r>
          </a:p>
          <a:p>
            <a:pPr eaLnBrk="1" hangingPunct="1">
              <a:lnSpc>
                <a:spcPct val="80000"/>
              </a:lnSpc>
            </a:pPr>
            <a:endParaRPr lang="en-US" altLang="en-US" sz="2400" smtClean="0"/>
          </a:p>
          <a:p>
            <a:pPr eaLnBrk="1" hangingPunct="1">
              <a:lnSpc>
                <a:spcPct val="80000"/>
              </a:lnSpc>
            </a:pPr>
            <a:r>
              <a:rPr lang="en-US" altLang="en-US" sz="2400" smtClean="0"/>
              <a:t>The Government adopts a </a:t>
            </a:r>
            <a:r>
              <a:rPr lang="en-US" altLang="en-US" sz="2400" b="1" i="1" u="sng" smtClean="0">
                <a:solidFill>
                  <a:srgbClr val="009900"/>
                </a:solidFill>
              </a:rPr>
              <a:t>Laissez-faire</a:t>
            </a:r>
            <a:r>
              <a:rPr lang="en-US" altLang="en-US" sz="2400" b="1" i="1" u="sng" smtClean="0"/>
              <a:t> (hands off)*</a:t>
            </a:r>
          </a:p>
          <a:p>
            <a:pPr lvl="1" eaLnBrk="1" hangingPunct="1">
              <a:lnSpc>
                <a:spcPct val="80000"/>
              </a:lnSpc>
            </a:pPr>
            <a:r>
              <a:rPr lang="en-US" altLang="en-US" sz="2000" b="1" smtClean="0"/>
              <a:t>They did not want to get involved in private business problems or regulating business rules.</a:t>
            </a:r>
            <a:endParaRPr lang="en-US" altLang="en-US" sz="20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blinds(horizontal)">
                                      <p:cBhvr>
                                        <p:cTn id="7" dur="500"/>
                                        <p:tgtEl>
                                          <p:spTgt spid="139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39267">
                                            <p:txEl>
                                              <p:pRg st="2" end="2"/>
                                            </p:txEl>
                                          </p:spTgt>
                                        </p:tgtEl>
                                        <p:attrNameLst>
                                          <p:attrName>style.visibility</p:attrName>
                                        </p:attrNameLst>
                                      </p:cBhvr>
                                      <p:to>
                                        <p:strVal val="visible"/>
                                      </p:to>
                                    </p:set>
                                    <p:animEffect transition="in" filter="box(in)">
                                      <p:cBhvr>
                                        <p:cTn id="12" dur="500"/>
                                        <p:tgtEl>
                                          <p:spTgt spid="13926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39267">
                                            <p:txEl>
                                              <p:pRg st="4" end="4"/>
                                            </p:txEl>
                                          </p:spTgt>
                                        </p:tgtEl>
                                        <p:attrNameLst>
                                          <p:attrName>style.visibility</p:attrName>
                                        </p:attrNameLst>
                                      </p:cBhvr>
                                      <p:to>
                                        <p:strVal val="visible"/>
                                      </p:to>
                                    </p:set>
                                    <p:animEffect transition="in" filter="box(in)">
                                      <p:cBhvr>
                                        <p:cTn id="17" dur="500"/>
                                        <p:tgtEl>
                                          <p:spTgt spid="139267">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39267">
                                            <p:txEl>
                                              <p:pRg st="5" end="5"/>
                                            </p:txEl>
                                          </p:spTgt>
                                        </p:tgtEl>
                                        <p:attrNameLst>
                                          <p:attrName>style.visibility</p:attrName>
                                        </p:attrNameLst>
                                      </p:cBhvr>
                                      <p:to>
                                        <p:strVal val="visible"/>
                                      </p:to>
                                    </p:set>
                                    <p:animEffect transition="in" filter="box(in)">
                                      <p:cBhvr>
                                        <p:cTn id="22" dur="500"/>
                                        <p:tgtEl>
                                          <p:spTgt spid="1392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1676400" y="0"/>
            <a:ext cx="7162800" cy="671513"/>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800" b="1">
                <a:solidFill>
                  <a:srgbClr val="993300"/>
                </a:solidFill>
                <a:latin typeface="Lombardic Narrow" pitchFamily="2" charset="0"/>
              </a:rPr>
              <a:t>Stereotype of the Factory Owner</a:t>
            </a:r>
            <a:endParaRPr lang="en-US" altLang="en-US" sz="3800" b="1" i="1">
              <a:solidFill>
                <a:srgbClr val="993300"/>
              </a:solidFill>
              <a:latin typeface="Lombardic Narrow" pitchFamily="2" charset="0"/>
            </a:endParaRPr>
          </a:p>
        </p:txBody>
      </p:sp>
      <p:pic>
        <p:nvPicPr>
          <p:cNvPr id="65539" name="Picture 3" descr="fatcat"/>
          <p:cNvPicPr>
            <a:picLocks noGrp="1" noChangeAspect="1" noChangeArrowheads="1"/>
          </p:cNvPicPr>
          <p:nvPr>
            <p:ph/>
          </p:nvPr>
        </p:nvPicPr>
        <p:blipFill>
          <a:blip r:embed="rId2">
            <a:lum bright="-12000" contrast="12000"/>
            <a:extLst>
              <a:ext uri="{28A0092B-C50C-407E-A947-70E740481C1C}">
                <a14:useLocalDpi xmlns:a14="http://schemas.microsoft.com/office/drawing/2010/main" val="0"/>
              </a:ext>
            </a:extLst>
          </a:blip>
          <a:srcRect/>
          <a:stretch>
            <a:fillRect/>
          </a:stretch>
        </p:blipFill>
        <p:spPr>
          <a:xfrm>
            <a:off x="1828800" y="1219200"/>
            <a:ext cx="6629400" cy="5389563"/>
          </a:xfrm>
          <a:noFill/>
          <a:ln>
            <a:solidFill>
              <a:srgbClr val="003399"/>
            </a:solid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2"/>
          <p:cNvSpPr txBox="1">
            <a:spLocks noChangeArrowheads="1"/>
          </p:cNvSpPr>
          <p:nvPr/>
        </p:nvSpPr>
        <p:spPr bwMode="auto">
          <a:xfrm>
            <a:off x="1676400" y="304800"/>
            <a:ext cx="7162800" cy="731838"/>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200" b="1">
                <a:solidFill>
                  <a:srgbClr val="993300"/>
                </a:solidFill>
                <a:latin typeface="Lombardic Narrow" pitchFamily="2" charset="0"/>
              </a:rPr>
              <a:t>Industrial Staffordshire</a:t>
            </a:r>
            <a:endParaRPr lang="en-US" altLang="en-US" sz="4200" b="1" i="1">
              <a:solidFill>
                <a:srgbClr val="993300"/>
              </a:solidFill>
              <a:latin typeface="Lombardic Narrow" pitchFamily="2" charset="0"/>
            </a:endParaRPr>
          </a:p>
        </p:txBody>
      </p:sp>
      <p:pic>
        <p:nvPicPr>
          <p:cNvPr id="66563" name="Picture 3" descr="Industrial Town"/>
          <p:cNvPicPr>
            <a:picLocks noGrp="1" noChangeAspect="1" noChangeArrowheads="1"/>
          </p:cNvPicPr>
          <p:nvPr>
            <p:ph/>
          </p:nvPr>
        </p:nvPicPr>
        <p:blipFill>
          <a:blip r:embed="rId2">
            <a:lum bright="-6000" contrast="6000"/>
            <a:extLst>
              <a:ext uri="{28A0092B-C50C-407E-A947-70E740481C1C}">
                <a14:useLocalDpi xmlns:a14="http://schemas.microsoft.com/office/drawing/2010/main" val="0"/>
              </a:ext>
            </a:extLst>
          </a:blip>
          <a:srcRect l="2666" t="10933" r="2644" b="4422"/>
          <a:stretch>
            <a:fillRect/>
          </a:stretch>
        </p:blipFill>
        <p:spPr>
          <a:xfrm>
            <a:off x="1676400" y="1295400"/>
            <a:ext cx="7162800" cy="4953000"/>
          </a:xfrm>
          <a:noFill/>
          <a:ln>
            <a:solidFill>
              <a:srgbClr val="003399"/>
            </a:solid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2"/>
          <p:cNvSpPr txBox="1">
            <a:spLocks noChangeArrowheads="1"/>
          </p:cNvSpPr>
          <p:nvPr/>
        </p:nvSpPr>
        <p:spPr bwMode="auto">
          <a:xfrm>
            <a:off x="1676400" y="273050"/>
            <a:ext cx="7162800" cy="793750"/>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600" b="1">
                <a:solidFill>
                  <a:srgbClr val="993300"/>
                </a:solidFill>
                <a:latin typeface="Lombardic Narrow" pitchFamily="2" charset="0"/>
              </a:rPr>
              <a:t>The New Industrial City</a:t>
            </a:r>
          </a:p>
        </p:txBody>
      </p:sp>
      <p:pic>
        <p:nvPicPr>
          <p:cNvPr id="76803" name="Picture 3"/>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l="2707" t="1389" r="2538" b="2777"/>
          <a:stretch>
            <a:fillRect/>
          </a:stretch>
        </p:blipFill>
        <p:spPr bwMode="auto">
          <a:xfrm>
            <a:off x="1828800" y="1219200"/>
            <a:ext cx="2667000" cy="5257800"/>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pic>
      <p:pic>
        <p:nvPicPr>
          <p:cNvPr id="76804" name="Picture 4" descr="Manhattan's &quot;Bandit's Roost&quot; Alley"/>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b="3703"/>
          <a:stretch>
            <a:fillRect/>
          </a:stretch>
        </p:blipFill>
        <p:spPr bwMode="auto">
          <a:xfrm>
            <a:off x="5181600" y="1752600"/>
            <a:ext cx="3295650" cy="3962400"/>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32" fill="hold" nodeType="withEffect">
                                  <p:stCondLst>
                                    <p:cond delay="0"/>
                                  </p:stCondLst>
                                  <p:childTnLst>
                                    <p:set>
                                      <p:cBhvr>
                                        <p:cTn id="6" dur="1" fill="hold">
                                          <p:stCondLst>
                                            <p:cond delay="0"/>
                                          </p:stCondLst>
                                        </p:cTn>
                                        <p:tgtEl>
                                          <p:spTgt spid="76803"/>
                                        </p:tgtEl>
                                        <p:attrNameLst>
                                          <p:attrName>style.visibility</p:attrName>
                                        </p:attrNameLst>
                                      </p:cBhvr>
                                      <p:to>
                                        <p:strVal val="visible"/>
                                      </p:to>
                                    </p:set>
                                    <p:animEffect transition="in" filter="diamond(out)">
                                      <p:cBhvr>
                                        <p:cTn id="7" dur="2000"/>
                                        <p:tgtEl>
                                          <p:spTgt spid="76803"/>
                                        </p:tgtEl>
                                      </p:cBhvr>
                                    </p:animEffect>
                                  </p:childTnLst>
                                </p:cTn>
                              </p:par>
                            </p:childTnLst>
                          </p:cTn>
                        </p:par>
                        <p:par>
                          <p:cTn id="8" fill="hold" nodeType="afterGroup">
                            <p:stCondLst>
                              <p:cond delay="2000"/>
                            </p:stCondLst>
                            <p:childTnLst>
                              <p:par>
                                <p:cTn id="9" presetID="5" presetClass="entr" presetSubtype="5" fill="hold" nodeType="afterEffect">
                                  <p:stCondLst>
                                    <p:cond delay="1000"/>
                                  </p:stCondLst>
                                  <p:childTnLst>
                                    <p:set>
                                      <p:cBhvr>
                                        <p:cTn id="10" dur="1" fill="hold">
                                          <p:stCondLst>
                                            <p:cond delay="0"/>
                                          </p:stCondLst>
                                        </p:cTn>
                                        <p:tgtEl>
                                          <p:spTgt spid="76804"/>
                                        </p:tgtEl>
                                        <p:attrNameLst>
                                          <p:attrName>style.visibility</p:attrName>
                                        </p:attrNameLst>
                                      </p:cBhvr>
                                      <p:to>
                                        <p:strVal val="visible"/>
                                      </p:to>
                                    </p:set>
                                    <p:animEffect transition="in" filter="checkerboard(down)">
                                      <p:cBhvr>
                                        <p:cTn id="11" dur="2000"/>
                                        <p:tgtEl>
                                          <p:spTgt spid="76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endParaRPr lang="en-US" altLang="en-US" smtClean="0"/>
          </a:p>
        </p:txBody>
      </p:sp>
      <p:pic>
        <p:nvPicPr>
          <p:cNvPr id="68611" name="Picture 3" descr="industrial_rev_ct118"/>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372600" cy="6796088"/>
          </a:xfr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2"/>
          <p:cNvSpPr txBox="1">
            <a:spLocks noChangeArrowheads="1"/>
          </p:cNvSpPr>
          <p:nvPr/>
        </p:nvSpPr>
        <p:spPr bwMode="auto">
          <a:xfrm>
            <a:off x="1371600" y="0"/>
            <a:ext cx="7620000" cy="1371600"/>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200" b="1">
                <a:solidFill>
                  <a:srgbClr val="993300"/>
                </a:solidFill>
                <a:latin typeface="Lombardic Narrow" pitchFamily="2" charset="0"/>
              </a:rPr>
              <a:t>Worker Housing in Manchester</a:t>
            </a:r>
            <a:endParaRPr lang="en-US" altLang="en-US" sz="3800" b="1" i="1">
              <a:solidFill>
                <a:srgbClr val="993300"/>
              </a:solidFill>
              <a:latin typeface="Lombardic Narrow" pitchFamily="2" charset="0"/>
            </a:endParaRPr>
          </a:p>
        </p:txBody>
      </p:sp>
      <p:pic>
        <p:nvPicPr>
          <p:cNvPr id="69635" name="Picture 3" descr="Untitled-1"/>
          <p:cNvPicPr>
            <a:picLocks noGrp="1" noChangeAspect="1" noChangeArrowheads="1"/>
          </p:cNvPicPr>
          <p:nvPr>
            <p:ph/>
          </p:nvPr>
        </p:nvPicPr>
        <p:blipFill>
          <a:blip r:embed="rId2">
            <a:lum contrast="6000"/>
            <a:extLst>
              <a:ext uri="{28A0092B-C50C-407E-A947-70E740481C1C}">
                <a14:useLocalDpi xmlns:a14="http://schemas.microsoft.com/office/drawing/2010/main" val="0"/>
              </a:ext>
            </a:extLst>
          </a:blip>
          <a:srcRect/>
          <a:stretch>
            <a:fillRect/>
          </a:stretch>
        </p:blipFill>
        <p:spPr>
          <a:xfrm>
            <a:off x="1752600" y="762000"/>
            <a:ext cx="6858000" cy="5303838"/>
          </a:xfrm>
          <a:noFill/>
          <a:ln w="19050">
            <a:solidFill>
              <a:srgbClr val="744D26"/>
            </a:solid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2"/>
          <p:cNvSpPr txBox="1">
            <a:spLocks noChangeArrowheads="1"/>
          </p:cNvSpPr>
          <p:nvPr/>
        </p:nvSpPr>
        <p:spPr bwMode="auto">
          <a:xfrm>
            <a:off x="1371600" y="381000"/>
            <a:ext cx="7620000" cy="731838"/>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200" b="1">
                <a:solidFill>
                  <a:srgbClr val="993300"/>
                </a:solidFill>
                <a:latin typeface="Lombardic Narrow" pitchFamily="2" charset="0"/>
              </a:rPr>
              <a:t>Factory Workers at Home</a:t>
            </a:r>
            <a:endParaRPr lang="en-US" altLang="en-US" sz="3800" b="1" i="1">
              <a:solidFill>
                <a:srgbClr val="993300"/>
              </a:solidFill>
              <a:latin typeface="Lombardic Narrow" pitchFamily="2" charset="0"/>
            </a:endParaRPr>
          </a:p>
        </p:txBody>
      </p:sp>
      <p:pic>
        <p:nvPicPr>
          <p:cNvPr id="70659" name="Picture 3" descr="Untitled-1"/>
          <p:cNvPicPr>
            <a:picLocks noGrp="1" noChangeAspect="1" noChangeArrowheads="1"/>
          </p:cNvPicPr>
          <p:nvPr>
            <p:ph/>
          </p:nvPr>
        </p:nvPicPr>
        <p:blipFill>
          <a:blip r:embed="rId2">
            <a:lum bright="-6000" contrast="6000"/>
            <a:extLst>
              <a:ext uri="{28A0092B-C50C-407E-A947-70E740481C1C}">
                <a14:useLocalDpi xmlns:a14="http://schemas.microsoft.com/office/drawing/2010/main" val="0"/>
              </a:ext>
            </a:extLst>
          </a:blip>
          <a:srcRect/>
          <a:stretch>
            <a:fillRect/>
          </a:stretch>
        </p:blipFill>
        <p:spPr>
          <a:xfrm>
            <a:off x="1752600" y="1447800"/>
            <a:ext cx="6934200" cy="4730750"/>
          </a:xfrm>
          <a:noFill/>
          <a:ln w="19050">
            <a:solidFill>
              <a:srgbClr val="744D26"/>
            </a:solid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WordArt 2"/>
          <p:cNvSpPr>
            <a:spLocks noChangeArrowheads="1" noChangeShapeType="1" noTextEdit="1"/>
          </p:cNvSpPr>
          <p:nvPr/>
        </p:nvSpPr>
        <p:spPr bwMode="auto">
          <a:xfrm>
            <a:off x="1905000" y="304800"/>
            <a:ext cx="6400800" cy="2209800"/>
          </a:xfrm>
          <a:prstGeom prst="rect">
            <a:avLst/>
          </a:prstGeom>
        </p:spPr>
        <p:txBody>
          <a:bodyPr wrap="none" fromWordArt="1">
            <a:prstTxWarp prst="textPlain">
              <a:avLst>
                <a:gd name="adj" fmla="val 50000"/>
              </a:avLst>
            </a:prstTxWarp>
          </a:bodyPr>
          <a:lstStyle/>
          <a:p>
            <a:pPr algn="ctr"/>
            <a:r>
              <a:rPr lang="en-US" sz="3600" kern="10">
                <a:ln w="19050">
                  <a:solidFill>
                    <a:srgbClr val="993300"/>
                  </a:solidFill>
                  <a:round/>
                  <a:headEnd/>
                  <a:tailEnd/>
                </a:ln>
                <a:solidFill>
                  <a:srgbClr val="003399"/>
                </a:solidFill>
                <a:effectLst>
                  <a:outerShdw dist="35921" dir="2700000" algn="ctr" rotWithShape="0">
                    <a:srgbClr val="990000"/>
                  </a:outerShdw>
                </a:effectLst>
                <a:latin typeface="Lombardic Narrow"/>
              </a:rPr>
              <a:t>Protests / Reformers</a:t>
            </a:r>
          </a:p>
        </p:txBody>
      </p:sp>
      <p:sp>
        <p:nvSpPr>
          <p:cNvPr id="71683" name="TextBox 2"/>
          <p:cNvSpPr txBox="1">
            <a:spLocks noChangeArrowheads="1"/>
          </p:cNvSpPr>
          <p:nvPr/>
        </p:nvSpPr>
        <p:spPr bwMode="auto">
          <a:xfrm>
            <a:off x="1600200" y="2667000"/>
            <a:ext cx="75438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a:t>The “upper class” didn’t like what was going on with society. </a:t>
            </a:r>
          </a:p>
          <a:p>
            <a:pPr eaLnBrk="1" hangingPunct="1">
              <a:spcBef>
                <a:spcPct val="0"/>
              </a:spcBef>
              <a:buFontTx/>
              <a:buNone/>
            </a:pPr>
            <a:endParaRPr lang="en-US" altLang="en-US"/>
          </a:p>
          <a:p>
            <a:pPr eaLnBrk="1" hangingPunct="1">
              <a:spcBef>
                <a:spcPct val="0"/>
              </a:spcBef>
              <a:buFontTx/>
              <a:buNone/>
            </a:pPr>
            <a:r>
              <a:rPr lang="en-US" altLang="en-US"/>
              <a:t>They learned about it from writers like…</a:t>
            </a:r>
          </a:p>
          <a:p>
            <a:pPr eaLnBrk="1" hangingPunct="1">
              <a:spcBef>
                <a:spcPct val="0"/>
              </a:spcBef>
              <a:buFontTx/>
              <a:buNone/>
            </a:pPr>
            <a:r>
              <a:rPr lang="en-US" altLang="en-US"/>
              <a:t>	(Charles Dickens - Upton Sinclair)</a:t>
            </a:r>
          </a:p>
          <a:p>
            <a:pPr eaLnBrk="1" hangingPunct="1">
              <a:spcBef>
                <a:spcPct val="0"/>
              </a:spcBef>
              <a:buFontTx/>
              <a:buNone/>
            </a:pPr>
            <a:r>
              <a:rPr lang="en-US" altLang="en-US"/>
              <a:t>					</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1600200" y="0"/>
            <a:ext cx="7162800" cy="1262063"/>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200" b="1">
                <a:solidFill>
                  <a:srgbClr val="993300"/>
                </a:solidFill>
                <a:latin typeface="Lombardic Narrow" pitchFamily="2" charset="0"/>
              </a:rPr>
              <a:t>The New Urban Poor:</a:t>
            </a:r>
            <a:br>
              <a:rPr lang="en-US" altLang="en-US" sz="4200" b="1">
                <a:solidFill>
                  <a:srgbClr val="993300"/>
                </a:solidFill>
                <a:latin typeface="Lombardic Narrow" pitchFamily="2" charset="0"/>
              </a:rPr>
            </a:br>
            <a:r>
              <a:rPr lang="en-US" altLang="en-US" sz="3400" b="1">
                <a:solidFill>
                  <a:srgbClr val="993300"/>
                </a:solidFill>
                <a:latin typeface="Lombardic Narrow" pitchFamily="2" charset="0"/>
              </a:rPr>
              <a:t>A Nightmare!</a:t>
            </a:r>
            <a:endParaRPr lang="en-US" altLang="en-US" sz="3400" b="1" i="1">
              <a:solidFill>
                <a:srgbClr val="993300"/>
              </a:solidFill>
              <a:latin typeface="Lombardic Narrow" pitchFamily="2" charset="0"/>
            </a:endParaRPr>
          </a:p>
        </p:txBody>
      </p:sp>
      <p:pic>
        <p:nvPicPr>
          <p:cNvPr id="72707" name="Picture 6" descr="WB-803912_f"/>
          <p:cNvPicPr>
            <a:picLocks noChangeAspect="1" noChangeArrowheads="1"/>
          </p:cNvPicPr>
          <p:nvPr/>
        </p:nvPicPr>
        <p:blipFill>
          <a:blip r:embed="rId2">
            <a:extLst>
              <a:ext uri="{28A0092B-C50C-407E-A947-70E740481C1C}">
                <a14:useLocalDpi xmlns:a14="http://schemas.microsoft.com/office/drawing/2010/main" val="0"/>
              </a:ext>
            </a:extLst>
          </a:blip>
          <a:srcRect t="7895"/>
          <a:stretch>
            <a:fillRect/>
          </a:stretch>
        </p:blipFill>
        <p:spPr bwMode="auto">
          <a:xfrm>
            <a:off x="5334000" y="1447800"/>
            <a:ext cx="3571875" cy="4868863"/>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72708" name="Content Placeholder 4"/>
          <p:cNvSpPr>
            <a:spLocks noGrp="1"/>
          </p:cNvSpPr>
          <p:nvPr>
            <p:ph sz="half" idx="1"/>
          </p:nvPr>
        </p:nvSpPr>
        <p:spPr/>
        <p:txBody>
          <a:bodyPr/>
          <a:lstStyle/>
          <a:p>
            <a:endParaRPr lang="en-US" altLang="en-US" smtClean="0"/>
          </a:p>
        </p:txBody>
      </p:sp>
      <p:pic>
        <p:nvPicPr>
          <p:cNvPr id="72709" name="Picture 8" descr="http://www.movieposter.com/posters/archive/main/24/MPW-123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3886200"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mtClean="0"/>
              <a:t>Cotton Gin</a:t>
            </a:r>
          </a:p>
        </p:txBody>
      </p:sp>
      <p:pic>
        <p:nvPicPr>
          <p:cNvPr id="102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06538"/>
            <a:ext cx="6197600"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WordArt 2"/>
          <p:cNvSpPr>
            <a:spLocks noChangeArrowheads="1" noChangeShapeType="1" noTextEdit="1"/>
          </p:cNvSpPr>
          <p:nvPr/>
        </p:nvSpPr>
        <p:spPr bwMode="auto">
          <a:xfrm>
            <a:off x="2819400" y="1219200"/>
            <a:ext cx="4267200" cy="4191000"/>
          </a:xfrm>
          <a:prstGeom prst="rect">
            <a:avLst/>
          </a:prstGeom>
        </p:spPr>
        <p:txBody>
          <a:bodyPr wrap="none" fromWordArt="1">
            <a:prstTxWarp prst="textPlain">
              <a:avLst>
                <a:gd name="adj" fmla="val 50000"/>
              </a:avLst>
            </a:prstTxWarp>
          </a:bodyPr>
          <a:lstStyle/>
          <a:p>
            <a:pPr algn="ctr"/>
            <a:r>
              <a:rPr lang="en-US" sz="3600" kern="10">
                <a:ln w="19050">
                  <a:solidFill>
                    <a:srgbClr val="993300"/>
                  </a:solidFill>
                  <a:round/>
                  <a:headEnd/>
                  <a:tailEnd/>
                </a:ln>
                <a:solidFill>
                  <a:srgbClr val="003399"/>
                </a:solidFill>
                <a:effectLst>
                  <a:outerShdw dist="35921" dir="2700000" algn="ctr" rotWithShape="0">
                    <a:srgbClr val="990000"/>
                  </a:outerShdw>
                </a:effectLst>
                <a:latin typeface="Lombardic Narrow"/>
              </a:rPr>
              <a:t>New Ways</a:t>
            </a:r>
          </a:p>
          <a:p>
            <a:pPr algn="ctr"/>
            <a:r>
              <a:rPr lang="en-US" sz="3600" kern="10">
                <a:ln w="19050">
                  <a:solidFill>
                    <a:srgbClr val="993300"/>
                  </a:solidFill>
                  <a:round/>
                  <a:headEnd/>
                  <a:tailEnd/>
                </a:ln>
                <a:solidFill>
                  <a:srgbClr val="003399"/>
                </a:solidFill>
                <a:effectLst>
                  <a:outerShdw dist="35921" dir="2700000" algn="ctr" rotWithShape="0">
                    <a:srgbClr val="990000"/>
                  </a:outerShdw>
                </a:effectLst>
                <a:latin typeface="Lombardic Narrow"/>
              </a:rPr>
              <a:t>of</a:t>
            </a:r>
          </a:p>
          <a:p>
            <a:pPr algn="ctr"/>
            <a:r>
              <a:rPr lang="en-US" sz="3600" kern="10">
                <a:ln w="19050">
                  <a:solidFill>
                    <a:srgbClr val="993300"/>
                  </a:solidFill>
                  <a:round/>
                  <a:headEnd/>
                  <a:tailEnd/>
                </a:ln>
                <a:solidFill>
                  <a:srgbClr val="003399"/>
                </a:solidFill>
                <a:effectLst>
                  <a:outerShdw dist="35921" dir="2700000" algn="ctr" rotWithShape="0">
                    <a:srgbClr val="990000"/>
                  </a:outerShdw>
                </a:effectLst>
                <a:latin typeface="Lombardic Narrow"/>
              </a:rPr>
              <a:t>Thinking</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0291" name="Rectangle 3"/>
          <p:cNvSpPr>
            <a:spLocks noGrp="1" noChangeArrowheads="1"/>
          </p:cNvSpPr>
          <p:nvPr>
            <p:ph type="body" idx="1"/>
          </p:nvPr>
        </p:nvSpPr>
        <p:spPr>
          <a:xfrm>
            <a:off x="1371600" y="228600"/>
            <a:ext cx="6934200" cy="4038600"/>
          </a:xfrm>
        </p:spPr>
        <p:txBody>
          <a:bodyPr/>
          <a:lstStyle/>
          <a:p>
            <a:pPr eaLnBrk="1" hangingPunct="1">
              <a:lnSpc>
                <a:spcPct val="80000"/>
              </a:lnSpc>
            </a:pPr>
            <a:r>
              <a:rPr lang="en-US" altLang="en-US" sz="2000" b="1" smtClean="0"/>
              <a:t>3 ways to run an economy and society-</a:t>
            </a:r>
            <a:r>
              <a:rPr lang="en-US" altLang="en-US" sz="2000" smtClean="0"/>
              <a:t> </a:t>
            </a:r>
          </a:p>
          <a:p>
            <a:pPr eaLnBrk="1" hangingPunct="1">
              <a:lnSpc>
                <a:spcPct val="80000"/>
              </a:lnSpc>
            </a:pPr>
            <a:endParaRPr lang="en-US" altLang="en-US" sz="2000" b="1" i="1" u="sng" smtClean="0">
              <a:solidFill>
                <a:srgbClr val="009900"/>
              </a:solidFill>
            </a:endParaRPr>
          </a:p>
          <a:p>
            <a:pPr eaLnBrk="1" hangingPunct="1">
              <a:lnSpc>
                <a:spcPct val="80000"/>
              </a:lnSpc>
            </a:pPr>
            <a:r>
              <a:rPr lang="en-US" altLang="en-US" sz="2000" b="1" i="1" u="sng" smtClean="0">
                <a:solidFill>
                  <a:srgbClr val="009900"/>
                </a:solidFill>
              </a:rPr>
              <a:t>1.CAPITALISM-</a:t>
            </a:r>
            <a:r>
              <a:rPr lang="en-US" altLang="en-US" sz="2000" b="1" smtClean="0">
                <a:solidFill>
                  <a:srgbClr val="009900"/>
                </a:solidFill>
              </a:rPr>
              <a:t> </a:t>
            </a:r>
            <a:r>
              <a:rPr lang="en-US" altLang="en-US" sz="2000" b="1" smtClean="0"/>
              <a:t>($$$)The Goal of making profit.  (little or no regulations aka laws about businesses)</a:t>
            </a:r>
          </a:p>
          <a:p>
            <a:pPr eaLnBrk="1" hangingPunct="1">
              <a:lnSpc>
                <a:spcPct val="80000"/>
              </a:lnSpc>
            </a:pPr>
            <a:endParaRPr lang="en-US" altLang="en-US" sz="2000" b="1" smtClean="0"/>
          </a:p>
          <a:p>
            <a:pPr eaLnBrk="1" hangingPunct="1">
              <a:lnSpc>
                <a:spcPct val="80000"/>
              </a:lnSpc>
            </a:pPr>
            <a:r>
              <a:rPr lang="en-US" altLang="en-US" sz="2000" b="1" smtClean="0"/>
              <a:t>The idea? Leave business alone and we will all be better off. Competition will solve economic problems</a:t>
            </a:r>
            <a:endParaRPr lang="en-US" altLang="en-US" sz="2000" b="1" smtClean="0">
              <a:solidFill>
                <a:srgbClr val="FF0000"/>
              </a:solidFill>
            </a:endParaRPr>
          </a:p>
          <a:p>
            <a:pPr eaLnBrk="1" hangingPunct="1">
              <a:lnSpc>
                <a:spcPct val="80000"/>
              </a:lnSpc>
            </a:pPr>
            <a:endParaRPr lang="en-US" altLang="en-US" sz="2000" b="1" smtClean="0"/>
          </a:p>
          <a:p>
            <a:pPr eaLnBrk="1" hangingPunct="1">
              <a:lnSpc>
                <a:spcPct val="80000"/>
              </a:lnSpc>
            </a:pPr>
            <a:r>
              <a:rPr lang="en-US" altLang="en-US" sz="2000" b="1" i="1" u="sng" smtClean="0">
                <a:solidFill>
                  <a:srgbClr val="009900"/>
                </a:solidFill>
              </a:rPr>
              <a:t>Adam Smith- </a:t>
            </a:r>
            <a:r>
              <a:rPr lang="en-US" altLang="en-US" sz="2000" b="1" smtClean="0"/>
              <a:t>Wealth of Nations.  Rule of </a:t>
            </a:r>
            <a:r>
              <a:rPr lang="en-US" altLang="en-US" sz="2000" b="1" i="1" u="sng" smtClean="0">
                <a:solidFill>
                  <a:srgbClr val="009900"/>
                </a:solidFill>
              </a:rPr>
              <a:t>supply and demand</a:t>
            </a:r>
          </a:p>
          <a:p>
            <a:pPr eaLnBrk="1" hangingPunct="1">
              <a:lnSpc>
                <a:spcPct val="80000"/>
              </a:lnSpc>
            </a:pPr>
            <a:endParaRPr lang="en-US" altLang="en-US" sz="2400" smtClean="0"/>
          </a:p>
          <a:p>
            <a:pPr eaLnBrk="1" hangingPunct="1">
              <a:lnSpc>
                <a:spcPct val="80000"/>
              </a:lnSpc>
            </a:pPr>
            <a:endParaRPr lang="en-US" altLang="en-US" sz="2400" b="1" smtClean="0"/>
          </a:p>
          <a:p>
            <a:pPr eaLnBrk="1" hangingPunct="1">
              <a:lnSpc>
                <a:spcPct val="80000"/>
              </a:lnSpc>
              <a:buFontTx/>
              <a:buNone/>
            </a:pPr>
            <a:endParaRPr lang="en-US" altLang="en-US" sz="2400" b="1" smtClean="0"/>
          </a:p>
          <a:p>
            <a:pPr eaLnBrk="1" hangingPunct="1">
              <a:lnSpc>
                <a:spcPct val="80000"/>
              </a:lnSpc>
              <a:buFontTx/>
              <a:buNone/>
            </a:pPr>
            <a:endParaRPr lang="en-US" altLang="en-US" sz="2400" b="1" smtClean="0"/>
          </a:p>
        </p:txBody>
      </p:sp>
      <p:pic>
        <p:nvPicPr>
          <p:cNvPr id="90115" name="Picture 5" descr="http://www.btinternet.com/~glynhughes/squashed/smi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3505200"/>
            <a:ext cx="3581400"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animEffect transition="in" filter="dissolve">
                                      <p:cBhvr>
                                        <p:cTn id="7" dur="500"/>
                                        <p:tgtEl>
                                          <p:spTgt spid="14029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40291">
                                            <p:txEl>
                                              <p:pRg st="2" end="2"/>
                                            </p:txEl>
                                          </p:spTgt>
                                        </p:tgtEl>
                                        <p:attrNameLst>
                                          <p:attrName>style.visibility</p:attrName>
                                        </p:attrNameLst>
                                      </p:cBhvr>
                                      <p:to>
                                        <p:strVal val="visible"/>
                                      </p:to>
                                    </p:set>
                                    <p:animEffect transition="in" filter="randombar(horizontal)">
                                      <p:cBhvr>
                                        <p:cTn id="12" dur="500"/>
                                        <p:tgtEl>
                                          <p:spTgt spid="14029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nodeType="clickEffect">
                                  <p:stCondLst>
                                    <p:cond delay="0"/>
                                  </p:stCondLst>
                                  <p:childTnLst>
                                    <p:set>
                                      <p:cBhvr>
                                        <p:cTn id="16" dur="1" fill="hold">
                                          <p:stCondLst>
                                            <p:cond delay="0"/>
                                          </p:stCondLst>
                                        </p:cTn>
                                        <p:tgtEl>
                                          <p:spTgt spid="140291">
                                            <p:txEl>
                                              <p:pRg st="4" end="4"/>
                                            </p:txEl>
                                          </p:spTgt>
                                        </p:tgtEl>
                                        <p:attrNameLst>
                                          <p:attrName>style.visibility</p:attrName>
                                        </p:attrNameLst>
                                      </p:cBhvr>
                                      <p:to>
                                        <p:strVal val="visible"/>
                                      </p:to>
                                    </p:set>
                                    <p:anim calcmode="lin" valueType="num">
                                      <p:cBhvr>
                                        <p:cTn id="17" dur="1000" fill="hold"/>
                                        <p:tgtEl>
                                          <p:spTgt spid="140291">
                                            <p:txEl>
                                              <p:pRg st="4" end="4"/>
                                            </p:txEl>
                                          </p:spTgt>
                                        </p:tgtEl>
                                        <p:attrNameLst>
                                          <p:attrName>ppt_w</p:attrName>
                                        </p:attrNameLst>
                                      </p:cBhvr>
                                      <p:tavLst>
                                        <p:tav tm="0">
                                          <p:val>
                                            <p:fltVal val="0"/>
                                          </p:val>
                                        </p:tav>
                                        <p:tav tm="100000">
                                          <p:val>
                                            <p:strVal val="#ppt_w"/>
                                          </p:val>
                                        </p:tav>
                                      </p:tavLst>
                                    </p:anim>
                                    <p:anim calcmode="lin" valueType="num">
                                      <p:cBhvr>
                                        <p:cTn id="18" dur="1000" fill="hold"/>
                                        <p:tgtEl>
                                          <p:spTgt spid="140291">
                                            <p:txEl>
                                              <p:pRg st="4" end="4"/>
                                            </p:txEl>
                                          </p:spTgt>
                                        </p:tgtEl>
                                        <p:attrNameLst>
                                          <p:attrName>ppt_h</p:attrName>
                                        </p:attrNameLst>
                                      </p:cBhvr>
                                      <p:tavLst>
                                        <p:tav tm="0">
                                          <p:val>
                                            <p:fltVal val="0"/>
                                          </p:val>
                                        </p:tav>
                                        <p:tav tm="100000">
                                          <p:val>
                                            <p:strVal val="#ppt_h"/>
                                          </p:val>
                                        </p:tav>
                                      </p:tavLst>
                                    </p:anim>
                                    <p:anim calcmode="lin" valueType="num">
                                      <p:cBhvr>
                                        <p:cTn id="19" dur="1000" fill="hold"/>
                                        <p:tgtEl>
                                          <p:spTgt spid="14029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4029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nodeType="clickEffect">
                                  <p:stCondLst>
                                    <p:cond delay="0"/>
                                  </p:stCondLst>
                                  <p:childTnLst>
                                    <p:set>
                                      <p:cBhvr>
                                        <p:cTn id="24" dur="1" fill="hold">
                                          <p:stCondLst>
                                            <p:cond delay="0"/>
                                          </p:stCondLst>
                                        </p:cTn>
                                        <p:tgtEl>
                                          <p:spTgt spid="140291">
                                            <p:txEl>
                                              <p:pRg st="6" end="6"/>
                                            </p:txEl>
                                          </p:spTgt>
                                        </p:tgtEl>
                                        <p:attrNameLst>
                                          <p:attrName>style.visibility</p:attrName>
                                        </p:attrNameLst>
                                      </p:cBhvr>
                                      <p:to>
                                        <p:strVal val="visible"/>
                                      </p:to>
                                    </p:set>
                                    <p:animEffect transition="in" filter="randombar(horizontal)">
                                      <p:cBhvr>
                                        <p:cTn id="25" dur="500"/>
                                        <p:tgtEl>
                                          <p:spTgt spid="140291">
                                            <p:txEl>
                                              <p:pRg st="6" end="6"/>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90115"/>
                                        </p:tgtEl>
                                        <p:attrNameLst>
                                          <p:attrName>style.visibility</p:attrName>
                                        </p:attrNameLst>
                                      </p:cBhvr>
                                      <p:to>
                                        <p:strVal val="visible"/>
                                      </p:to>
                                    </p:set>
                                    <p:animEffect transition="in" filter="randombar(horizontal)">
                                      <p:cBhvr>
                                        <p:cTn id="28" dur="500"/>
                                        <p:tgtEl>
                                          <p:spTgt spid="9011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0" presetClass="path" presetSubtype="0" accel="50000" decel="50000" fill="hold" nodeType="clickEffect">
                                  <p:stCondLst>
                                    <p:cond delay="0"/>
                                  </p:stCondLst>
                                  <p:childTnLst>
                                    <p:animMotion origin="layout" path="M -0.24809 0.53098 C -0.26666 0.52104 -0.28524 0.51156 -0.30364 0.50139 C -0.3158 0.49445 -0.32656 0.48336 -0.33906 0.47781 C -0.35017 0.47273 -0.3618 0.46718 -0.37239 0.46001 C -0.38489 0.45169 -0.39652 0.44106 -0.40798 0.43042 C -0.41701 0.42187 -0.43923 0.41147 -0.44809 0.40661 C -0.48645 0.3865 -0.5177 0.36454 -0.5592 0.35345 C -0.59739 0.32501 -0.64166 0.30999 -0.67916 0.27948 C -0.69705 0.26491 -0.70885 0.24573 -0.72361 0.22631 C -0.72777 0.20481 -0.72257 0.2233 -0.73246 0.2055 C -0.73889 0.19371 -0.74236 0.18354 -0.75017 0.17291 C -0.75573 0.15141 -0.75364 0.16135 -0.75694 0.14332 C -0.75503 0.11304 -0.75347 0.07675 -0.73889 0.05178 C -0.73489 0.02867 -0.73993 0.05063 -0.73021 0.02797 C -0.71284 -0.01179 -0.75243 0.06611 -0.72361 0.00416 C -0.72187 0.00046 -0.71892 -0.00138 -0.71684 -0.00485 C -0.69149 -0.0453 -0.65937 -0.07374 -0.62135 -0.08137 C -0.5868 -0.10009 -0.54184 -0.08853 -0.50798 -0.08738 C -0.48732 -0.07628 -0.46493 -0.07258 -0.44357 -0.0638 C -0.41302 -0.05155 -0.38142 -0.04299 -0.35243 -0.02519 C -0.34427 -0.02034 -0.33645 -0.01456 -0.32795 -0.0104 C -0.31215 -0.00277 -0.29705 -0.00138 -0.28142 0.0074 C -0.2743 0.01133 -0.26823 0.01803 -0.26128 0.02219 C -0.24201 0.03352 -0.22048 0.04022 -0.20139 0.05178 C -0.18455 0.06218 -0.16857 0.0749 -0.15243 0.08715 C -0.14062 0.09617 -0.13333 0.10888 -0.12135 0.11674 C -0.11059 0.13107 -0.10625 0.1454 -0.10139 0.16413 C -0.1033 0.17961 -0.10399 0.18724 -0.11024 0.19973 C -0.11354 0.21452 -0.11493 0.22839 -0.12135 0.2411 C -0.12378 0.26052 -0.12482 0.27878 -0.1302 0.29727 C -0.13333 0.32548 -0.13836 0.35784 -0.12586 0.3828 C -0.12135 0.40708 -0.11458 0.42996 -0.11024 0.454 C -0.10989 0.45631 -0.10764 0.47388 -0.10573 0.47781 C -0.09097 0.5074 -0.08732 0.50647 -0.08142 0.53999 C -0.08385 0.57189 -0.08576 0.5749 -0.09461 0.60194 C -0.09618 0.60657 -0.10364 0.62598 -0.10573 0.62876 C -0.10816 0.632 -0.1118 0.63269 -0.11475 0.63454 C -0.12465 0.65234 -0.13645 0.66944 -0.15017 0.68193 C -0.15243 0.68678 -0.15399 0.6921 -0.15694 0.69672 C -0.15937 0.70019 -0.16336 0.70181 -0.1658 0.7055 C -0.18073 0.72885 -0.16024 0.70851 -0.17691 0.7233 C -0.17916 0.72723 -0.1809 0.73139 -0.1835 0.73509 C -0.18541 0.73764 -0.18854 0.73833 -0.19027 0.7411 C -0.20295 0.76144 -0.18455 0.74619 -0.20364 0.7589 C -0.21649 0.78202 -0.20312 0.76144 -0.21909 0.77647 C -0.23055 0.78757 -0.2408 0.8012 -0.25243 0.81184 C -0.2559 0.81507 -0.26007 0.81762 -0.26354 0.82085 C -0.26684 0.82455 -0.26909 0.82941 -0.27239 0.83287 C -0.30173 0.86269 -0.2677 0.82409 -0.29253 0.84767 C -0.29514 0.84998 -0.29652 0.85414 -0.29913 0.85645 C -0.30173 0.85899 -0.3052 0.85992 -0.30798 0.86246 C -0.31788 0.87171 -0.32656 0.8828 -0.33698 0.89205 C -0.34218 0.89667 -0.34913 0.89667 -0.35468 0.90083 C -0.3585 0.90361 -0.36232 0.90615 -0.3658 0.90985 C -0.36823 0.91239 -0.36961 0.91655 -0.37239 0.9184 C -0.37517 0.92071 -0.37847 0.92002 -0.38142 0.92164 C -0.39757 0.9295 -0.3835 0.92418 -0.39687 0.9332 C -0.40364 0.93805 -0.41198 0.93921 -0.41909 0.94221 C -0.42812 0.9503 -0.43541 0.9503 -0.44583 0.95423 C -0.47725 0.96556 -0.51111 0.96348 -0.54357 0.96602 C -0.60677 0.97666 -0.68107 0.93019 -0.73455 0.97781 C -0.6875 0.99376 -0.7335 0.9792 -0.60798 0.98382 C -0.51961 0.98706 -0.43211 0.99654 -0.34357 0.99862 C -0.26111 1.00555 -0.17951 1.00832 -0.09687 1.0104 C -0.03385 1.0074 0.02726 1.0037 0.08976 0.99862 C 0.11893 0.99076 0.13993 0.98243 0.16754 0.9718 C 0.18837 0.95539 0.18855 0.95285 0.20539 0.93643 C 0.2099 0.92418 0.21372 0.91632 0.22084 0.90684 C 0.2224 0.90083 0.22414 0.89506 0.22535 0.88881 C 0.22639 0.88396 0.22639 0.87911 0.22761 0.87402 C 0.23004 0.86408 0.23386 0.85483 0.23646 0.84466 C 0.23577 0.82571 0.23577 0.80721 0.2342 0.78849 C 0.23073 0.74919 0.21059 0.70019 0.19861 0.66413 C 0.17848 0.60333 0.15226 0.54369 0.13646 0.48082 C 0.13334 0.4681 0.13247 0.45493 0.12969 0.44221 C 0.12084 0.40245 0.10764 0.36431 0.10087 0.32386 C 0.09167 0.26884 0.08386 0.21221 0.07205 0.15812 C 0.03108 -0.02982 0.00139 -0.22168 -0.03906 -0.40984 C -0.046 -0.44244 -0.05 -0.47619 -0.0592 -0.50786 C -0.08159 -0.58506 -0.10034 -0.64355 -0.1302 -0.71498 C -0.14965 -0.76121 -0.17986 -0.80744 -0.21475 -0.8331 C -0.25034 -0.83009 -0.28611 -0.83079 -0.32135 -0.82408 C -0.33073 -0.82224 -0.34652 -0.80004 -0.35243 -0.79149 C -0.38836 -0.73994 -0.40139 -0.68192 -0.41475 -0.61396 C -0.45642 -0.40083 -0.48958 -0.18654 -0.51475 0.03098 C -0.52135 0.15511 -0.53455 0.27624 -0.53906 0.40083 C -0.54375 0.67291 -0.54184 0.95446 -0.49253 1.22053 C -0.48958 1.28572 -0.4776 1.34836 -0.47031 1.41285 C -0.46892 1.4258 -0.47465 1.3872 -0.47691 1.37425 C -0.47916 1.36154 -0.4802 1.34813 -0.4835 1.33588 C -0.49531 1.2915 -0.50746 1.24734 -0.51909 1.20273 C -0.55052 1.08183 -0.58455 0.96394 -0.61909 0.84466 C -0.66527 0.6847 -0.721 0.5289 -0.7592 0.36524 C -0.83021 0.06126 -0.89531 -0.23416 -0.95208 -0.54299 C -0.96336 -0.60217 -0.97309 -0.66135 -0.98316 -0.72052 C -0.98993 -0.75751 -1.0217 -0.81414 -0.99652 -0.8331 C -0.95659 -0.86361 -0.90468 -0.82131 -0.8592 -0.8153 C -0.84757 -0.62321 -0.82066 -0.4362 -0.79461 -0.24711 C -0.74062 0.14286 -0.66458 0.52196 -0.58576 0.90361 C -0.55989 1.02844 -0.52968 1.15118 -0.49913 1.2737 C -0.48576 1.32686 -0.48316 1.3872 -0.4592 1.43343 C -0.45069 1.44961 -0.42951 1.43551 -0.41475 1.43643 C -0.3651 1.43551 -0.31527 1.43874 -0.2658 1.43343 C -0.24774 1.43135 -0.24218 1.39621 -0.23472 1.37425 C -0.21545 1.31854 -0.19774 1.26191 -0.17916 1.20574 C -0.16493 1.16251 -0.16059 1.11466 -0.15017 1.06958 C -0.11336 0.90893 -0.11163 0.9295 -0.07916 0.7589 C -0.05243 0.61859 -0.03941 0.51457 -0.01909 0.37125 C -0.01458 0.30328 -0.01111 0.23509 -0.00573 0.16713 C -3.33333E-6 0.09408 0.00938 0.0215 0.01424 -0.05201 C 0.02257 -0.17707 0.02483 -0.34327 0.02761 -0.46902 C 0.02396 -0.59038 0.02917 -0.71313 0.0165 -0.8331 C 0.01528 -0.84489 -0.00538 -0.84003 -0.01024 -0.83009 C -0.02621 -0.79681 -0.0309 -0.75566 -0.03906 -0.71775 C -0.04948 -0.66921 -0.05833 -0.62043 -0.07031 -0.57258 C -0.10139 -0.44868 -0.13611 -0.3264 -0.16805 -0.20273 C -0.25312 0.12737 -0.33368 0.45862 -0.4125 0.79126 C -0.46336 1.00624 -0.50711 1.2233 -0.56128 1.43643 C -0.57916 1.43343 -0.60312 1.44614 -0.61475 1.42765 C -0.62448 1.41193 -0.60694 1.38835 -0.60364 1.36847 C -0.58402 1.24919 -0.56441 1.12991 -0.54583 1.0104 C -0.49444 0.67961 -0.49114 0.60564 -0.44132 0.19071 C -0.42951 0.09316 -0.40573 -0.1024 -0.40573 -0.1024 C -0.39479 -0.34628 -0.3776 -0.58876 -0.38802 -0.8331 C -0.51284 -0.82039 -0.55034 -0.88026 -0.58576 -0.75913 C -0.59531 -0.72584 -0.60034 -0.69001 -0.60798 -0.65557 C -0.61007 -0.58946 -0.61788 -0.4184 -0.61024 -0.35668 C -0.53402 0.26237 -0.1 0.81184 0.28525 1.11697 C 0.35417 1.17152 0.42622 1.21891 0.49861 1.26491 C 0.77431 1.43967 0.63455 1.31507 0.76302 1.43643 C 0.76164 1.41285 0.76372 1.38835 0.75868 1.36547 C 0.72639 1.21799 0.56511 1.13269 0.47414 1.07837 C 0.42014 1.046 0.36598 1.0141 0.30973 0.9896 C -0.01909 0.84628 -0.36336 0.79704 -0.70555 0.75266 C -0.96666 0.71891 -1.22882 0.6951 -1.49027 0.66413 C -1.54583 0.61466 -1.45468 0.61096 -1.43472 0.60495 C -1.0776 0.49815 -1.25486 0.55433 -0.84774 0.39182 C -0.59774 0.29219 -0.35 0.18678 -0.12586 0.00139 C -0.03142 -0.07697 0.00452 -0.12667 0.08316 -0.22052 C 0.09497 -0.25127 0.11059 -0.2797 0.11858 -0.3123 C 0.15295 -0.45261 0.03143 -0.55779 -0.04583 -0.60818 C -0.1125 -0.65164 -0.25764 -0.7159 -0.32586 -0.73832 C -0.88194 -0.92371 -0.95625 -0.83402 0.29636 -0.83009 C -0.02395 -0.78802 -0.34218 -0.72492 -0.65243 -0.60818 C -0.81232 -0.54785 -0.95989 -0.48266 -1.10364 -0.37147 C -1.11614 -0.34974 -1.13333 -0.33148 -1.14097 -0.30629 C -1.19166 -0.14748 -0.99461 0.02011 -0.92586 0.08414 C -0.87239 0.13361 -0.81909 0.18216 -0.76354 0.22631 C -0.46927 0.46047 -0.15191 0.6239 0.16528 0.79427 C 0.36511 0.90153 0.60157 0.97943 0.76302 1.17615 C 0.76007 1.19487 0.76164 1.21591 0.75417 1.23232 C 0.73681 1.27 0.63125 1.32224 0.62761 1.32409 C 0.50417 1.38558 0.38004 1.41702 0.24983 1.43643 C 0.21129 1.43551 0.17188 1.44429 0.1342 1.43343 C 0.1165 1.42834 0.17066 1.42742 0.1875 1.41863 C 0.26268 1.37934 0.25348 1.38858 0.33195 1.32409 C 0.44827 1.22839 0.56233 1.11581 0.66094 0.9896 C 0.69723 0.94291 0.729 0.89089 0.76302 0.84166 C 0.75417 0.63361 0.76285 0.42279 0.73646 0.21729 C 0.72292 0.11119 0.58039 -0.04831 0.53195 -0.09917 C 0.33889 -0.30212 0.1132 -0.42996 -0.11475 -0.546 C -0.24705 -0.61327 -0.50208 -0.73 -0.64132 -0.77392 C -0.72465 -0.80027 -0.97968 -0.82293 -0.89461 -0.8331 C -0.66284 -0.86084 -0.42951 -0.82917 -0.19687 -0.82709 C -0.20139 -0.80374 -0.20034 -0.80212 -0.22135 -0.7767 C -0.30052 -0.6803 -0.36406 -0.61303 -0.45017 -0.53421 C -0.51944 -0.47064 -0.74861 -0.26653 -0.84548 -0.18238 C -0.98993 -0.05733 -1.18732 0.08669 -1.27916 0.28248 C -1.29166 0.30906 -1.29843 0.33935 -1.30798 0.36824 C -1.30729 0.38997 -1.31128 0.41285 -1.30573 0.43343 C -1.28854 0.497 -1.23125 0.56172 -1.19461 0.59617 C -1.12031 0.66574 -1.01875 0.72862 -0.93472 0.76746 C -0.39913 1.01549 -0.72951 0.84512 -0.18142 1.04878 C -0.13107 1.0675 -0.0809 1.08715 -0.0302 1.10495 C 0.0217 1.12321 0.08386 1.13223 0.13195 1.17014 C 0.10643 1.20412 0.07066 1.20342 0.03646 1.21151 C -0.01649 1.22423 -0.06788 1.23394 -0.12135 1.2411 C -0.09895 1.21128 -0.11736 1.23463 -0.0592 1.18193 C 0.00643 1.12229 0.1158 0.98868 0.15868 0.89783 C 0.1882 0.83542 0.1948 0.79103 0.20973 0.7233 C 0.20087 0.66621 0.19931 0.60587 0.18316 0.55178 C 0.16407 0.48775 0.08907 0.41193 0.05191 0.37726 C -0.10052 0.23486 -0.28229 0.18401 -0.46354 0.15534 C -0.50573 0.15627 -0.54809 0.15488 -0.5901 0.15812 C -0.61805 0.1602 -0.61475 0.15973 -0.62569 0.17892 C -0.6243 0.19071 -0.62517 0.20365 -0.62135 0.21452 C -0.61493 0.23232 -0.58073 0.26653 -0.57239 0.2737 C -0.52847 0.31207 -0.48142 0.33773 -0.4302 0.35044 C -0.42725 0.3509 -0.43611 0.34836 -0.43906 0.34767 C -0.44427 0.34651 -0.44948 0.34559 -0.45468 0.34466 C -0.53316 0.35183 -0.6217 0.35345 -0.68576 0.42441 C -0.69566 0.46325 -0.67205 0.4896 -0.64809 0.5104 C -0.61684 0.53745 -0.58437 0.56149 -0.55243 0.58715 C -0.4835 0.6424 -0.40798 0.66944 -0.34809 0.7411 C -0.33159 0.78965 -0.33472 0.81831 -0.36805 0.85645 C -0.41857 0.91401 -0.48975 0.95516 -0.51475 1.043 C -0.51406 1.05571 -0.51684 1.06981 -0.5125 1.08137 C -0.50937 1.08969 -0.50069 1.09154 -0.49461 1.09617 C -0.46475 1.11928 -0.47708 1.11258 -0.44357 1.11974 C -0.37934 1.11558 -0.34757 1.11859 -0.28802 1.09917 C -0.1967 1.06935 -0.14739 1.02589 -0.05243 0.96602 C 0.00122 0.93227 0.06389 0.86963 0.10973 0.82085 C 0.20434 0.72076 0.28698 0.60495 0.34532 0.46302 C 0.37986 0.37887 0.40278 0.28826 0.42309 0.19672 C 0.43073 0.12575 0.44063 0.05224 0.42969 -0.01942 C 0.41511 -0.11465 0.36754 -0.19579 0.31858 -0.26491 C 0.22882 -0.39135 0.2441 -0.36592 0.1342 -0.47804 C 0.10226 -0.51063 0.06858 -0.54138 0.03195 -0.56403 C -0.03038 -0.60217 -0.08159 -0.63939 -0.15017 -0.64655 C -0.171 -0.64563 -0.19184 -0.64678 -0.2125 -0.64355 C -0.23906 -0.63962 -0.26979 -0.62113 -0.29253 -0.60518 C -0.34826 -0.56588 -0.40902 -0.52242 -0.4592 -0.46902 C -0.65746 -0.25774 -0.85052 -0.01549 -0.90764 0.32686 C -0.91336 0.42118 -0.91736 0.42303 -0.89913 0.53699 C -0.87812 0.6632 -0.78246 0.76907 -0.69461 0.80906 C -0.65503 0.82709 -0.6309 0.82871 -0.5901 0.83588 C -0.54514 0.8338 -0.49982 0.83426 -0.45468 0.82987 C -0.4151 0.82571 -0.34201 0.80583 -0.30364 0.79427 C -0.21979 0.76884 -0.13593 0.74157 -0.05243 0.71452 C -0.06823 0.73555 -0.08524 0.7559 -0.09913 0.77948 C -0.10833 0.79496 -0.11458 0.81392 -0.12586 0.82686 C -0.13107 0.83287 -0.13645 0.83796 -0.14132 0.84466 C -0.15798 0.86685 -0.17031 0.88881 -0.19027 0.90684 C -0.2085 0.92303 -0.22777 0.93227 -0.24809 0.94221 C -0.25555 0.94591 -0.27031 0.95423 -0.27031 0.95446 C -0.27465 0.95192 -0.27986 0.95192 -0.2835 0.94822 C -0.2934 0.93782 -0.29757 0.90361 -0.30139 0.88881 C -0.3158 0.83519 -0.32239 0.76514 -0.32795 0.70851 C -0.33298 0.59686 -0.33264 0.62552 -0.32795 0.43921 C -0.32795 0.4362 -0.31996 0.35738 -0.31909 0.35345 C -0.31198 0.31877 -0.29948 0.28664 -0.29027 0.25289 C -0.28055 0.21706 -0.25781 0.1884 -0.24132 0.15812 C -0.22899 0.13546 -0.24149 0.14956 -0.22361 0.12853 C -0.21458 0.11789 -0.20677 0.10518 -0.19687 0.09617 C -0.19236 0.09224 -0.1835 0.08414 -0.1835 0.08438 C -0.17986 0.08507 -0.17569 0.08484 -0.17239 0.08715 C -0.16805 0.09016 -0.16406 0.10009 -0.16128 0.10495 C -0.15034 0.12437 -0.14236 0.14286 -0.12795 0.15812 C -0.11302 0.19857 -0.13125 0.15396 -0.11024 0.19071 C -0.10382 0.20204 -0.09826 0.21429 -0.09253 0.22631 C -0.0901 0.23116 -0.08576 0.2411 -0.08576 0.24133 C -0.08211 0.26006 -0.07517 0.27786 -0.07239 0.29727 C -0.06666 0.33611 -0.06944 0.36986 -0.05243 0.40384 C -0.04913 0.42927 -0.04583 0.42927 -0.03472 0.44822 C -0.0276 0.46047 -0.0217 0.47388 -0.01475 0.4866 C -0.0125 0.49029 -0.01024 0.49445 -0.00798 0.49838 C -0.00503 0.50324 0.00087 0.51318 0.00087 0.51318 C 0.00521 0.53052 0.00035 0.51387 0.00973 0.53375 C 0.01719 0.5497 0.02414 0.56588 0.03195 0.58137 C 0.0342 0.58599 0.0382 0.58877 0.0408 0.59316 C 0.04341 0.59778 0.0448 0.60356 0.04757 0.60795 C 0.05226 0.61535 0.05886 0.62067 0.06302 0.62876 C 0.0724 0.64702 0.08473 0.66366 0.09861 0.67568 C 0.10486 0.68863 0.11493 0.69764 0.12309 0.70851 C 0.1257 0.71175 0.13195 0.72931 0.1342 0.73509 C 0.12622 0.72978 0.11754 0.72816 0.10973 0.7233 C 0.10087 0.71752 0.09202 0.71128 0.08316 0.7055 C 0.07223 0.69834 0.07986 0.70851 0.06754 0.69672 C 0.06042 0.69002 0.05434 0.68054 0.04757 0.67314 C 0.03837 0.66297 0.02605 0.65557 0.0165 0.6461 C 0.01198 0.64193 0.00608 0.64032 0.00087 0.63754 C -0.01007 0.63084 -0.02118 0.62229 -0.03246 0.61651 C -0.0375 0.6142 -0.04305 0.61327 -0.04809 0.61096 C -0.05868 0.60564 -0.06857 0.59825 -0.07916 0.59316 C -0.08958 0.58831 -0.10017 0.58414 -0.11024 0.57837 C -0.12066 0.57236 -0.13038 0.5645 -0.14132 0.56057 C -0.14652 0.55872 -0.15191 0.55733 -0.15694 0.55479 C -0.16163 0.55248 -0.1658 0.54855 -0.17031 0.54577 C -0.17534 0.54254 -0.18055 0.53953 -0.18576 0.53699 C -0.19895 0.53052 -0.2125 0.5252 -0.22586 0.51896 C -0.22899 0.5178 -0.23159 0.5141 -0.23472 0.51318 C -0.24531 0.50902 -0.25729 0.50832 -0.26805 0.50416 C -0.28524 0.49815 -0.3033 0.4866 -0.32135 0.4866 L -0.15017 0.59917 L 0.71198 0.34166 L 0.39861 -0.29473 L 0.07865 -0.07859 " pathEditMode="relative" rAng="0" ptsTypes="ffffffffffffffffffffffffffffffffffffffffffffffffffffffffffffffffffffffffffffffffffffffffffffffffffffffffffffffffffffffffffffffffffffffffffffffffffffffffffffffffffffffffffffffffffffffffffffffffffffffffffffffffffffffffffffffffffffffffffffffffffffffffffffffffffffffffffffffffAAAAA">
                                      <p:cBhvr>
                                        <p:cTn id="32" dur="2000" fill="hold"/>
                                        <p:tgtEl>
                                          <p:spTgt spid="90115"/>
                                        </p:tgtEl>
                                        <p:attrNameLst>
                                          <p:attrName>ppt_x</p:attrName>
                                          <p:attrName>ppt_y</p:attrName>
                                        </p:attrNameLst>
                                      </p:cBhvr>
                                      <p:rCtr x="-13767" y="-26815"/>
                                    </p:animMotion>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mph" presetSubtype="0" fill="hold" nodeType="clickEffect">
                                  <p:stCondLst>
                                    <p:cond delay="0"/>
                                  </p:stCondLst>
                                  <p:childTnLst>
                                    <p:animClr clrSpc="rgb" dir="cw">
                                      <p:cBhvr override="childStyle">
                                        <p:cTn id="36" dur="1900" fill="hold">
                                          <p:stCondLst>
                                            <p:cond delay="100"/>
                                          </p:stCondLst>
                                        </p:cTn>
                                        <p:tgtEl>
                                          <p:spTgt spid="90115"/>
                                        </p:tgtEl>
                                        <p:attrNameLst>
                                          <p:attrName>style.color</p:attrName>
                                        </p:attrNameLst>
                                      </p:cBhvr>
                                      <p:to>
                                        <a:schemeClr val="accent2"/>
                                      </p:to>
                                    </p:animClr>
                                    <p:animClr clrSpc="rgb" dir="cw">
                                      <p:cBhvr>
                                        <p:cTn id="37" dur="1900" fill="hold">
                                          <p:stCondLst>
                                            <p:cond delay="100"/>
                                          </p:stCondLst>
                                        </p:cTn>
                                        <p:tgtEl>
                                          <p:spTgt spid="90115"/>
                                        </p:tgtEl>
                                        <p:attrNameLst>
                                          <p:attrName>fillColor</p:attrName>
                                        </p:attrNameLst>
                                      </p:cBhvr>
                                      <p:to>
                                        <a:schemeClr val="accent2"/>
                                      </p:to>
                                    </p:animClr>
                                    <p:set>
                                      <p:cBhvr>
                                        <p:cTn id="38" dur="1900" fill="hold">
                                          <p:stCondLst>
                                            <p:cond delay="100"/>
                                          </p:stCondLst>
                                        </p:cTn>
                                        <p:tgtEl>
                                          <p:spTgt spid="90115"/>
                                        </p:tgtEl>
                                        <p:attrNameLst>
                                          <p:attrName>fill.type</p:attrName>
                                        </p:attrNameLst>
                                      </p:cBhvr>
                                      <p:to>
                                        <p:strVal val="solid"/>
                                      </p:to>
                                    </p:set>
                                    <p:set>
                                      <p:cBhvr>
                                        <p:cTn id="39" dur="1900" fill="hold">
                                          <p:stCondLst>
                                            <p:cond delay="100"/>
                                          </p:stCondLst>
                                        </p:cTn>
                                        <p:tgtEl>
                                          <p:spTgt spid="90115"/>
                                        </p:tgtEl>
                                        <p:attrNameLst>
                                          <p:attrName>fill.on</p:attrName>
                                        </p:attrNameLst>
                                      </p:cBhvr>
                                      <p:to>
                                        <p:strVal val="true"/>
                                      </p:to>
                                    </p:set>
                                    <p:animScale>
                                      <p:cBhvr>
                                        <p:cTn id="40" dur="200" fill="hold">
                                          <p:stCondLst>
                                            <p:cond delay="0"/>
                                          </p:stCondLst>
                                        </p:cTn>
                                        <p:tgtEl>
                                          <p:spTgt spid="90115"/>
                                        </p:tgtEl>
                                      </p:cBhvr>
                                      <p:from x="100000" y="100000"/>
                                      <p:to x="100000" y="5000"/>
                                    </p:animScale>
                                    <p:animScale>
                                      <p:cBhvr>
                                        <p:cTn id="41" dur="200" fill="hold">
                                          <p:stCondLst>
                                            <p:cond delay="200"/>
                                          </p:stCondLst>
                                        </p:cTn>
                                        <p:tgtEl>
                                          <p:spTgt spid="90115"/>
                                        </p:tgtEl>
                                      </p:cBhvr>
                                      <p:from x="100000" y="5000"/>
                                      <p:to x="120000" y="150000"/>
                                    </p:animScale>
                                    <p:animScale>
                                      <p:cBhvr>
                                        <p:cTn id="42" dur="600" fill="hold">
                                          <p:stCondLst>
                                            <p:cond delay="1400"/>
                                          </p:stCondLst>
                                        </p:cTn>
                                        <p:tgtEl>
                                          <p:spTgt spid="90115"/>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p:cNvSpPr txBox="1">
            <a:spLocks noChangeArrowheads="1"/>
          </p:cNvSpPr>
          <p:nvPr/>
        </p:nvSpPr>
        <p:spPr bwMode="auto">
          <a:xfrm>
            <a:off x="1600200" y="228600"/>
            <a:ext cx="7162800" cy="762000"/>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200" b="1">
                <a:solidFill>
                  <a:srgbClr val="993300"/>
                </a:solidFill>
                <a:latin typeface="Lombardic Narrow" pitchFamily="2" charset="0"/>
              </a:rPr>
              <a:t>“Upstairs”/“Downstairs” Life</a:t>
            </a:r>
          </a:p>
        </p:txBody>
      </p:sp>
      <p:pic>
        <p:nvPicPr>
          <p:cNvPr id="75779" name="Picture 3" descr="Capital and Labor"/>
          <p:cNvPicPr>
            <a:picLocks noChangeAspect="1" noChangeArrowheads="1"/>
          </p:cNvPicPr>
          <p:nvPr/>
        </p:nvPicPr>
        <p:blipFill>
          <a:blip r:embed="rId2">
            <a:lum contrast="6000"/>
            <a:extLst>
              <a:ext uri="{28A0092B-C50C-407E-A947-70E740481C1C}">
                <a14:useLocalDpi xmlns:a14="http://schemas.microsoft.com/office/drawing/2010/main" val="0"/>
              </a:ext>
            </a:extLst>
          </a:blip>
          <a:srcRect t="1375"/>
          <a:stretch>
            <a:fillRect/>
          </a:stretch>
        </p:blipFill>
        <p:spPr bwMode="auto">
          <a:xfrm>
            <a:off x="1752600" y="1447800"/>
            <a:ext cx="6934200" cy="5410200"/>
          </a:xfrm>
          <a:prstGeom prst="rect">
            <a:avLst/>
          </a:prstGeom>
          <a:noFill/>
          <a:ln w="9525">
            <a:solidFill>
              <a:srgbClr val="744D26"/>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1371600" y="228600"/>
            <a:ext cx="7620000" cy="731838"/>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4200" b="1">
                <a:solidFill>
                  <a:srgbClr val="993300"/>
                </a:solidFill>
                <a:latin typeface="Lombardic Narrow" pitchFamily="2" charset="0"/>
              </a:rPr>
              <a:t>Private Charities: Soup Kitchens</a:t>
            </a:r>
            <a:endParaRPr lang="en-US" altLang="en-US" sz="4200" b="1" i="1">
              <a:solidFill>
                <a:srgbClr val="993300"/>
              </a:solidFill>
              <a:latin typeface="Lombardic Narrow" pitchFamily="2" charset="0"/>
            </a:endParaRPr>
          </a:p>
        </p:txBody>
      </p:sp>
      <p:pic>
        <p:nvPicPr>
          <p:cNvPr id="76803" name="Picture 3"/>
          <p:cNvPicPr>
            <a:picLocks noGrp="1" noChangeAspect="1" noChangeArrowheads="1"/>
          </p:cNvPicPr>
          <p:nvPr>
            <p:ph/>
          </p:nvPr>
        </p:nvPicPr>
        <p:blipFill>
          <a:blip r:embed="rId2">
            <a:lum bright="-6000" contrast="6000"/>
            <a:extLst>
              <a:ext uri="{28A0092B-C50C-407E-A947-70E740481C1C}">
                <a14:useLocalDpi xmlns:a14="http://schemas.microsoft.com/office/drawing/2010/main" val="0"/>
              </a:ext>
            </a:extLst>
          </a:blip>
          <a:srcRect/>
          <a:stretch>
            <a:fillRect/>
          </a:stretch>
        </p:blipFill>
        <p:spPr>
          <a:xfrm>
            <a:off x="1660525" y="1752600"/>
            <a:ext cx="7102475" cy="4716463"/>
          </a:xfrm>
          <a:noFill/>
          <a:ln>
            <a:solidFill>
              <a:srgbClr val="003399"/>
            </a:solid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2"/>
          <p:cNvSpPr txBox="1">
            <a:spLocks noChangeArrowheads="1"/>
          </p:cNvSpPr>
          <p:nvPr/>
        </p:nvSpPr>
        <p:spPr bwMode="auto">
          <a:xfrm>
            <a:off x="1447800" y="0"/>
            <a:ext cx="7162800" cy="1077913"/>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b="1">
                <a:solidFill>
                  <a:srgbClr val="993300"/>
                </a:solidFill>
                <a:latin typeface="Lombardic Narrow" pitchFamily="2" charset="0"/>
              </a:rPr>
              <a:t>  </a:t>
            </a:r>
            <a:r>
              <a:rPr lang="en-US" altLang="en-US" b="1">
                <a:solidFill>
                  <a:srgbClr val="009900"/>
                </a:solidFill>
                <a:latin typeface="Lombardic Narrow" pitchFamily="2" charset="0"/>
              </a:rPr>
              <a:t>The Socialists</a:t>
            </a:r>
            <a:r>
              <a:rPr lang="en-US" altLang="en-US" b="1">
                <a:solidFill>
                  <a:srgbClr val="993300"/>
                </a:solidFill>
                <a:latin typeface="Lombardic Narrow" pitchFamily="2" charset="0"/>
              </a:rPr>
              <a:t>:  </a:t>
            </a:r>
            <a:br>
              <a:rPr lang="en-US" altLang="en-US" b="1">
                <a:solidFill>
                  <a:srgbClr val="993300"/>
                </a:solidFill>
                <a:latin typeface="Lombardic Narrow" pitchFamily="2" charset="0"/>
              </a:rPr>
            </a:br>
            <a:r>
              <a:rPr lang="en-US" altLang="en-US" b="1">
                <a:solidFill>
                  <a:srgbClr val="993300"/>
                </a:solidFill>
                <a:latin typeface="Lombardic Narrow" pitchFamily="2" charset="0"/>
              </a:rPr>
              <a:t>Utopians &amp; </a:t>
            </a:r>
            <a:r>
              <a:rPr lang="en-US" altLang="en-US" b="1">
                <a:solidFill>
                  <a:srgbClr val="009900"/>
                </a:solidFill>
                <a:latin typeface="Lombardic Narrow" pitchFamily="2" charset="0"/>
              </a:rPr>
              <a:t>Marxists</a:t>
            </a:r>
          </a:p>
        </p:txBody>
      </p:sp>
      <p:sp>
        <p:nvSpPr>
          <p:cNvPr id="100355" name="Text Box 3"/>
          <p:cNvSpPr txBox="1">
            <a:spLocks noChangeArrowheads="1"/>
          </p:cNvSpPr>
          <p:nvPr/>
        </p:nvSpPr>
        <p:spPr bwMode="auto">
          <a:xfrm>
            <a:off x="1524000" y="3505200"/>
            <a:ext cx="7391400" cy="3282950"/>
          </a:xfrm>
          <a:prstGeom prst="rect">
            <a:avLst/>
          </a:prstGeom>
          <a:noFill/>
          <a:ln w="9525">
            <a:noFill/>
            <a:miter lim="800000"/>
            <a:headEnd/>
            <a:tailEnd/>
          </a:ln>
        </p:spPr>
        <p:txBody>
          <a:bodyPr>
            <a:spAutoFit/>
          </a:bodyPr>
          <a:lstStyle/>
          <a:p>
            <a:pPr eaLnBrk="1" hangingPunct="1">
              <a:lnSpc>
                <a:spcPct val="80000"/>
              </a:lnSpc>
              <a:defRPr/>
            </a:pPr>
            <a:r>
              <a:rPr lang="en-US" sz="2400" b="1" i="1" u="sng" dirty="0">
                <a:solidFill>
                  <a:srgbClr val="009900"/>
                </a:solidFill>
                <a:latin typeface="Arial" charset="0"/>
              </a:rPr>
              <a:t>2. SOCIALISM-</a:t>
            </a:r>
            <a:r>
              <a:rPr lang="en-US" sz="2400" b="1" dirty="0">
                <a:solidFill>
                  <a:srgbClr val="009900"/>
                </a:solidFill>
                <a:latin typeface="Arial" charset="0"/>
              </a:rPr>
              <a:t> </a:t>
            </a:r>
            <a:r>
              <a:rPr lang="en-US" sz="2400" b="1" dirty="0">
                <a:latin typeface="Arial" charset="0"/>
              </a:rPr>
              <a:t>Do what is good for the social order. Factories are owned by the government.</a:t>
            </a:r>
          </a:p>
          <a:p>
            <a:pPr eaLnBrk="1" hangingPunct="1">
              <a:lnSpc>
                <a:spcPct val="80000"/>
              </a:lnSpc>
              <a:defRPr/>
            </a:pPr>
            <a:endParaRPr lang="en-US" sz="2400" b="1" i="1" dirty="0">
              <a:latin typeface="Arial" charset="0"/>
            </a:endParaRPr>
          </a:p>
          <a:p>
            <a:pPr eaLnBrk="1" hangingPunct="1">
              <a:lnSpc>
                <a:spcPct val="80000"/>
              </a:lnSpc>
              <a:defRPr/>
            </a:pPr>
            <a:r>
              <a:rPr lang="en-US" sz="2400" b="1" i="1" dirty="0">
                <a:solidFill>
                  <a:srgbClr val="009900"/>
                </a:solidFill>
                <a:latin typeface="Arial" charset="0"/>
              </a:rPr>
              <a:t>Karl Marx</a:t>
            </a:r>
            <a:r>
              <a:rPr lang="en-US" sz="2400" b="1" dirty="0">
                <a:solidFill>
                  <a:srgbClr val="009900"/>
                </a:solidFill>
                <a:latin typeface="Arial" charset="0"/>
              </a:rPr>
              <a:t>- Communist Manifesto- </a:t>
            </a:r>
            <a:endParaRPr lang="en-US" sz="2400" b="1" i="1" u="sng" dirty="0">
              <a:solidFill>
                <a:srgbClr val="009900"/>
              </a:solidFill>
              <a:latin typeface="Arial" charset="0"/>
            </a:endParaRPr>
          </a:p>
          <a:p>
            <a:pPr eaLnBrk="1" hangingPunct="1">
              <a:lnSpc>
                <a:spcPct val="80000"/>
              </a:lnSpc>
              <a:defRPr/>
            </a:pPr>
            <a:r>
              <a:rPr lang="en-US" sz="2400" b="1" i="1" u="sng" dirty="0">
                <a:solidFill>
                  <a:srgbClr val="009900"/>
                </a:solidFill>
                <a:latin typeface="Arial" charset="0"/>
              </a:rPr>
              <a:t>3. COMMUNISM- </a:t>
            </a:r>
            <a:r>
              <a:rPr lang="en-US" sz="2400" b="1" dirty="0">
                <a:latin typeface="Arial" charset="0"/>
              </a:rPr>
              <a:t>EVERYTHING, land, factories, mines, RRs, and businesses would be owned by the government.  </a:t>
            </a:r>
          </a:p>
          <a:p>
            <a:pPr eaLnBrk="1" hangingPunct="1">
              <a:lnSpc>
                <a:spcPct val="80000"/>
              </a:lnSpc>
              <a:defRPr/>
            </a:pPr>
            <a:endParaRPr lang="en-US" sz="2400" b="1" dirty="0">
              <a:latin typeface="Arial" charset="0"/>
            </a:endParaRPr>
          </a:p>
          <a:p>
            <a:pPr eaLnBrk="1" hangingPunct="1">
              <a:lnSpc>
                <a:spcPct val="80000"/>
              </a:lnSpc>
              <a:defRPr/>
            </a:pPr>
            <a:r>
              <a:rPr lang="en-US" sz="2400" b="1" dirty="0">
                <a:solidFill>
                  <a:srgbClr val="FF0000"/>
                </a:solidFill>
                <a:latin typeface="Arial" charset="0"/>
              </a:rPr>
              <a:t>“We all work for the better good”</a:t>
            </a:r>
          </a:p>
          <a:p>
            <a:pPr marL="515938" indent="-393700" eaLnBrk="1" hangingPunct="1">
              <a:spcBef>
                <a:spcPct val="50000"/>
              </a:spcBef>
              <a:buClr>
                <a:srgbClr val="744D26"/>
              </a:buClr>
              <a:buSzPct val="90000"/>
              <a:buFont typeface="PressWriter Symbols" pitchFamily="2" charset="2"/>
              <a:buChar char="×"/>
              <a:defRPr/>
            </a:pPr>
            <a:r>
              <a:rPr lang="en-US" sz="2300" b="1" dirty="0">
                <a:solidFill>
                  <a:srgbClr val="801C1A"/>
                </a:solidFill>
                <a:latin typeface="Comic Sans MS" pitchFamily="66" charset="0"/>
              </a:rPr>
              <a:t>Tried to build perfect communities [utopias].</a:t>
            </a:r>
          </a:p>
        </p:txBody>
      </p:sp>
      <p:pic>
        <p:nvPicPr>
          <p:cNvPr id="100356" name="Picture 4" descr="newlanark"/>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1600200" y="1066800"/>
            <a:ext cx="3657600" cy="2292350"/>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pic>
      <p:pic>
        <p:nvPicPr>
          <p:cNvPr id="100357" name="Picture 5" descr="72k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52400"/>
            <a:ext cx="2430463" cy="2971800"/>
          </a:xfrm>
          <a:prstGeom prst="rect">
            <a:avLst/>
          </a:prstGeom>
          <a:noFill/>
          <a:ln w="9525">
            <a:solidFill>
              <a:srgbClr val="003399"/>
            </a:solidFill>
            <a:miter lim="800000"/>
            <a:headEnd/>
            <a:tailEnd/>
          </a:ln>
          <a:extLst>
            <a:ext uri="{909E8E84-426E-40DD-AFC4-6F175D3DCCD1}">
              <a14:hiddenFill xmlns:a14="http://schemas.microsoft.com/office/drawing/2010/main">
                <a:solidFill>
                  <a:srgbClr val="FFFFFF"/>
                </a:solidFill>
              </a14:hiddenFill>
            </a:ext>
          </a:extLst>
        </p:spPr>
      </p:pic>
      <p:sp>
        <p:nvSpPr>
          <p:cNvPr id="100358" name="Line 6"/>
          <p:cNvSpPr>
            <a:spLocks noChangeShapeType="1"/>
          </p:cNvSpPr>
          <p:nvPr/>
        </p:nvSpPr>
        <p:spPr bwMode="auto">
          <a:xfrm>
            <a:off x="2667000" y="1447800"/>
            <a:ext cx="152400" cy="6096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0359" name="Line 7"/>
          <p:cNvSpPr>
            <a:spLocks noChangeShapeType="1"/>
          </p:cNvSpPr>
          <p:nvPr/>
        </p:nvSpPr>
        <p:spPr bwMode="auto">
          <a:xfrm>
            <a:off x="5638800" y="1371600"/>
            <a:ext cx="838200" cy="3810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100356"/>
                                        </p:tgtEl>
                                        <p:attrNameLst>
                                          <p:attrName>style.visibility</p:attrName>
                                        </p:attrNameLst>
                                      </p:cBhvr>
                                      <p:to>
                                        <p:strVal val="visible"/>
                                      </p:to>
                                    </p:set>
                                    <p:animEffect transition="in" filter="blinds(vertical)">
                                      <p:cBhvr>
                                        <p:cTn id="7" dur="500"/>
                                        <p:tgtEl>
                                          <p:spTgt spid="100356"/>
                                        </p:tgtEl>
                                      </p:cBhvr>
                                    </p:animEffect>
                                  </p:childTnLst>
                                </p:cTn>
                              </p:par>
                              <p:par>
                                <p:cTn id="8" presetID="3" presetClass="entr" presetSubtype="5" fill="hold" nodeType="withEffect">
                                  <p:stCondLst>
                                    <p:cond delay="0"/>
                                  </p:stCondLst>
                                  <p:childTnLst>
                                    <p:set>
                                      <p:cBhvr>
                                        <p:cTn id="9" dur="1" fill="hold">
                                          <p:stCondLst>
                                            <p:cond delay="0"/>
                                          </p:stCondLst>
                                        </p:cTn>
                                        <p:tgtEl>
                                          <p:spTgt spid="100358"/>
                                        </p:tgtEl>
                                        <p:attrNameLst>
                                          <p:attrName>style.visibility</p:attrName>
                                        </p:attrNameLst>
                                      </p:cBhvr>
                                      <p:to>
                                        <p:strVal val="visible"/>
                                      </p:to>
                                    </p:set>
                                    <p:animEffect transition="in" filter="blinds(vertical)">
                                      <p:cBhvr>
                                        <p:cTn id="10" dur="500"/>
                                        <p:tgtEl>
                                          <p:spTgt spid="10035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ntr" presetSubtype="32" fill="hold" nodeType="clickEffect">
                                  <p:stCondLst>
                                    <p:cond delay="0"/>
                                  </p:stCondLst>
                                  <p:childTnLst>
                                    <p:set>
                                      <p:cBhvr>
                                        <p:cTn id="14" dur="1" fill="hold">
                                          <p:stCondLst>
                                            <p:cond delay="0"/>
                                          </p:stCondLst>
                                        </p:cTn>
                                        <p:tgtEl>
                                          <p:spTgt spid="100357"/>
                                        </p:tgtEl>
                                        <p:attrNameLst>
                                          <p:attrName>style.visibility</p:attrName>
                                        </p:attrNameLst>
                                      </p:cBhvr>
                                      <p:to>
                                        <p:strVal val="visible"/>
                                      </p:to>
                                    </p:set>
                                    <p:animEffect transition="in" filter="diamond(out)">
                                      <p:cBhvr>
                                        <p:cTn id="15" dur="1000"/>
                                        <p:tgtEl>
                                          <p:spTgt spid="100357"/>
                                        </p:tgtEl>
                                      </p:cBhvr>
                                    </p:animEffect>
                                  </p:childTnLst>
                                </p:cTn>
                              </p:par>
                              <p:par>
                                <p:cTn id="16" presetID="8" presetClass="entr" presetSubtype="32" fill="hold" nodeType="withEffect">
                                  <p:stCondLst>
                                    <p:cond delay="0"/>
                                  </p:stCondLst>
                                  <p:childTnLst>
                                    <p:set>
                                      <p:cBhvr>
                                        <p:cTn id="17" dur="1" fill="hold">
                                          <p:stCondLst>
                                            <p:cond delay="0"/>
                                          </p:stCondLst>
                                        </p:cTn>
                                        <p:tgtEl>
                                          <p:spTgt spid="100359"/>
                                        </p:tgtEl>
                                        <p:attrNameLst>
                                          <p:attrName>style.visibility</p:attrName>
                                        </p:attrNameLst>
                                      </p:cBhvr>
                                      <p:to>
                                        <p:strVal val="visible"/>
                                      </p:to>
                                    </p:set>
                                    <p:animEffect transition="in" filter="diamond(out)">
                                      <p:cBhvr>
                                        <p:cTn id="18" dur="1000"/>
                                        <p:tgtEl>
                                          <p:spTgt spid="10035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00355">
                                            <p:txEl>
                                              <p:pRg st="0" end="0"/>
                                            </p:txEl>
                                          </p:spTgt>
                                        </p:tgtEl>
                                        <p:attrNameLst>
                                          <p:attrName>style.visibility</p:attrName>
                                        </p:attrNameLst>
                                      </p:cBhvr>
                                      <p:to>
                                        <p:strVal val="visible"/>
                                      </p:to>
                                    </p:set>
                                    <p:animEffect transition="in" filter="fade">
                                      <p:cBhvr>
                                        <p:cTn id="23" dur="1000"/>
                                        <p:tgtEl>
                                          <p:spTgt spid="100355">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100355">
                                            <p:txEl>
                                              <p:pRg st="2" end="2"/>
                                            </p:txEl>
                                          </p:spTgt>
                                        </p:tgtEl>
                                        <p:attrNameLst>
                                          <p:attrName>style.visibility</p:attrName>
                                        </p:attrNameLst>
                                      </p:cBhvr>
                                      <p:to>
                                        <p:strVal val="visible"/>
                                      </p:to>
                                    </p:set>
                                    <p:animEffect transition="in" filter="fade">
                                      <p:cBhvr>
                                        <p:cTn id="28" dur="1000"/>
                                        <p:tgtEl>
                                          <p:spTgt spid="100355">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nodeType="clickEffect">
                                  <p:stCondLst>
                                    <p:cond delay="0"/>
                                  </p:stCondLst>
                                  <p:childTnLst>
                                    <p:set>
                                      <p:cBhvr>
                                        <p:cTn id="32" dur="1" fill="hold">
                                          <p:stCondLst>
                                            <p:cond delay="0"/>
                                          </p:stCondLst>
                                        </p:cTn>
                                        <p:tgtEl>
                                          <p:spTgt spid="100355">
                                            <p:txEl>
                                              <p:pRg st="3" end="3"/>
                                            </p:txEl>
                                          </p:spTgt>
                                        </p:tgtEl>
                                        <p:attrNameLst>
                                          <p:attrName>style.visibility</p:attrName>
                                        </p:attrNameLst>
                                      </p:cBhvr>
                                      <p:to>
                                        <p:strVal val="visible"/>
                                      </p:to>
                                    </p:set>
                                    <p:animEffect transition="in" filter="fade">
                                      <p:cBhvr>
                                        <p:cTn id="33" dur="1000"/>
                                        <p:tgtEl>
                                          <p:spTgt spid="100355">
                                            <p:txEl>
                                              <p:pRg st="3" end="3"/>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10" presetClass="entr" presetSubtype="0" fill="hold" nodeType="clickEffect">
                                  <p:stCondLst>
                                    <p:cond delay="0"/>
                                  </p:stCondLst>
                                  <p:childTnLst>
                                    <p:set>
                                      <p:cBhvr>
                                        <p:cTn id="37" dur="1" fill="hold">
                                          <p:stCondLst>
                                            <p:cond delay="0"/>
                                          </p:stCondLst>
                                        </p:cTn>
                                        <p:tgtEl>
                                          <p:spTgt spid="100355">
                                            <p:txEl>
                                              <p:pRg st="5" end="5"/>
                                            </p:txEl>
                                          </p:spTgt>
                                        </p:tgtEl>
                                        <p:attrNameLst>
                                          <p:attrName>style.visibility</p:attrName>
                                        </p:attrNameLst>
                                      </p:cBhvr>
                                      <p:to>
                                        <p:strVal val="visible"/>
                                      </p:to>
                                    </p:set>
                                    <p:animEffect transition="in" filter="fade">
                                      <p:cBhvr>
                                        <p:cTn id="38" dur="1000"/>
                                        <p:tgtEl>
                                          <p:spTgt spid="100355">
                                            <p:txEl>
                                              <p:pRg st="5" end="5"/>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00355">
                                            <p:txEl>
                                              <p:pRg st="6" end="6"/>
                                            </p:txEl>
                                          </p:spTgt>
                                        </p:tgtEl>
                                        <p:attrNameLst>
                                          <p:attrName>style.visibility</p:attrName>
                                        </p:attrNameLst>
                                      </p:cBhvr>
                                      <p:to>
                                        <p:strVal val="visible"/>
                                      </p:to>
                                    </p:set>
                                    <p:animEffect transition="in" filter="fade">
                                      <p:cBhvr>
                                        <p:cTn id="43" dur="1000"/>
                                        <p:tgtEl>
                                          <p:spTgt spid="10035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0"/>
            <a:ext cx="8229600" cy="685800"/>
          </a:xfrm>
        </p:spPr>
        <p:txBody>
          <a:bodyPr/>
          <a:lstStyle/>
          <a:p>
            <a:pPr eaLnBrk="1" hangingPunct="1"/>
            <a:r>
              <a:rPr lang="en-US" altLang="en-US" sz="3600" smtClean="0">
                <a:solidFill>
                  <a:srgbClr val="801C1A"/>
                </a:solidFill>
              </a:rPr>
              <a:t>New Ideas</a:t>
            </a:r>
          </a:p>
        </p:txBody>
      </p:sp>
      <p:sp>
        <p:nvSpPr>
          <p:cNvPr id="140291" name="Rectangle 3"/>
          <p:cNvSpPr>
            <a:spLocks noGrp="1" noChangeArrowheads="1"/>
          </p:cNvSpPr>
          <p:nvPr>
            <p:ph type="body" idx="1"/>
          </p:nvPr>
        </p:nvSpPr>
        <p:spPr>
          <a:xfrm>
            <a:off x="1295400" y="609600"/>
            <a:ext cx="7848600" cy="3810000"/>
          </a:xfrm>
        </p:spPr>
        <p:txBody>
          <a:bodyPr/>
          <a:lstStyle/>
          <a:p>
            <a:pPr eaLnBrk="1" hangingPunct="1">
              <a:lnSpc>
                <a:spcPct val="80000"/>
              </a:lnSpc>
              <a:defRPr/>
            </a:pPr>
            <a:endParaRPr lang="en-US" sz="1800" b="1" dirty="0" smtClean="0"/>
          </a:p>
          <a:p>
            <a:pPr eaLnBrk="1" hangingPunct="1">
              <a:lnSpc>
                <a:spcPct val="80000"/>
              </a:lnSpc>
              <a:defRPr/>
            </a:pPr>
            <a:r>
              <a:rPr lang="en-US" sz="2400" b="1" dirty="0" smtClean="0"/>
              <a:t>How can a factory worker protect themselves against bad conditions? </a:t>
            </a:r>
          </a:p>
          <a:p>
            <a:pPr eaLnBrk="1" hangingPunct="1">
              <a:lnSpc>
                <a:spcPct val="80000"/>
              </a:lnSpc>
              <a:buFontTx/>
              <a:buNone/>
              <a:defRPr/>
            </a:pPr>
            <a:endParaRPr lang="en-US" sz="2400" b="1" dirty="0" smtClean="0"/>
          </a:p>
          <a:p>
            <a:pPr eaLnBrk="1" hangingPunct="1">
              <a:lnSpc>
                <a:spcPct val="80000"/>
              </a:lnSpc>
              <a:defRPr/>
            </a:pPr>
            <a:r>
              <a:rPr lang="en-US" sz="2400" b="1" dirty="0" smtClean="0"/>
              <a:t>1. Sabotage    2. strike    3. picket   4. Unions</a:t>
            </a:r>
          </a:p>
          <a:p>
            <a:pPr marL="0" indent="0" eaLnBrk="1" hangingPunct="1">
              <a:lnSpc>
                <a:spcPct val="80000"/>
              </a:lnSpc>
              <a:buFontTx/>
              <a:buNone/>
              <a:defRPr/>
            </a:pPr>
            <a:endParaRPr lang="en-US" sz="2400" b="1" dirty="0" smtClean="0"/>
          </a:p>
          <a:p>
            <a:pPr eaLnBrk="1" hangingPunct="1">
              <a:lnSpc>
                <a:spcPct val="80000"/>
              </a:lnSpc>
              <a:defRPr/>
            </a:pPr>
            <a:r>
              <a:rPr lang="en-US" sz="2400" b="1" dirty="0" smtClean="0"/>
              <a:t>The Gov’t steps in and tries to reform problems.</a:t>
            </a:r>
          </a:p>
          <a:p>
            <a:pPr eaLnBrk="1" hangingPunct="1">
              <a:lnSpc>
                <a:spcPct val="80000"/>
              </a:lnSpc>
              <a:defRPr/>
            </a:pPr>
            <a:endParaRPr lang="en-US" sz="2400" b="1" dirty="0" smtClean="0"/>
          </a:p>
          <a:p>
            <a:pPr eaLnBrk="1" hangingPunct="1">
              <a:lnSpc>
                <a:spcPct val="80000"/>
              </a:lnSpc>
              <a:defRPr/>
            </a:pPr>
            <a:r>
              <a:rPr lang="en-US" sz="2400" b="1" dirty="0" smtClean="0"/>
              <a:t>Child Labor, long hours, safety conditions, school is required, women’s rights.*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0291">
                                            <p:txEl>
                                              <p:pRg st="1" end="1"/>
                                            </p:txEl>
                                          </p:spTgt>
                                        </p:tgtEl>
                                        <p:attrNameLst>
                                          <p:attrName>style.visibility</p:attrName>
                                        </p:attrNameLst>
                                      </p:cBhvr>
                                      <p:to>
                                        <p:strVal val="visible"/>
                                      </p:to>
                                    </p:set>
                                    <p:anim calcmode="lin" valueType="num">
                                      <p:cBhvr additive="base">
                                        <p:cTn id="7" dur="500" fill="hold"/>
                                        <p:tgtEl>
                                          <p:spTgt spid="14029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0291">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0291">
                                            <p:txEl>
                                              <p:pRg st="3" end="3"/>
                                            </p:txEl>
                                          </p:spTgt>
                                        </p:tgtEl>
                                        <p:attrNameLst>
                                          <p:attrName>style.visibility</p:attrName>
                                        </p:attrNameLst>
                                      </p:cBhvr>
                                      <p:to>
                                        <p:strVal val="visible"/>
                                      </p:to>
                                    </p:set>
                                    <p:anim calcmode="lin" valueType="num">
                                      <p:cBhvr additive="base">
                                        <p:cTn id="11" dur="500" fill="hold"/>
                                        <p:tgtEl>
                                          <p:spTgt spid="140291">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02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0291">
                                            <p:txEl>
                                              <p:pRg st="5" end="5"/>
                                            </p:txEl>
                                          </p:spTgt>
                                        </p:tgtEl>
                                        <p:attrNameLst>
                                          <p:attrName>style.visibility</p:attrName>
                                        </p:attrNameLst>
                                      </p:cBhvr>
                                      <p:to>
                                        <p:strVal val="visible"/>
                                      </p:to>
                                    </p:set>
                                    <p:anim calcmode="lin" valueType="num">
                                      <p:cBhvr additive="base">
                                        <p:cTn id="17" dur="500" fill="hold"/>
                                        <p:tgtEl>
                                          <p:spTgt spid="140291">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029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140291">
                                            <p:txEl>
                                              <p:pRg st="7" end="7"/>
                                            </p:txEl>
                                          </p:spTgt>
                                        </p:tgtEl>
                                        <p:attrNameLst>
                                          <p:attrName>style.visibility</p:attrName>
                                        </p:attrNameLst>
                                      </p:cBhvr>
                                      <p:to>
                                        <p:strVal val="visible"/>
                                      </p:to>
                                    </p:set>
                                    <p:animEffect transition="in" filter="blinds(horizontal)">
                                      <p:cBhvr>
                                        <p:cTn id="23" dur="500"/>
                                        <p:tgtEl>
                                          <p:spTgt spid="14029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1676400" y="228600"/>
            <a:ext cx="7162800" cy="646113"/>
          </a:xfrm>
          <a:prstGeom prst="rect">
            <a:avLst/>
          </a:prstGeom>
          <a:noFill/>
          <a:ln>
            <a:noFill/>
          </a:ln>
          <a:effectLst>
            <a:outerShdw dist="35921" dir="2700000" algn="ctr" rotWithShape="0">
              <a:srgbClr val="00339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3600" b="1">
                <a:solidFill>
                  <a:srgbClr val="993300"/>
                </a:solidFill>
                <a:latin typeface="Lombardic Narrow" pitchFamily="2" charset="0"/>
              </a:rPr>
              <a:t>GB Govt Response</a:t>
            </a:r>
          </a:p>
        </p:txBody>
      </p:sp>
      <p:sp>
        <p:nvSpPr>
          <p:cNvPr id="102403" name="Text Box 3"/>
          <p:cNvSpPr txBox="1">
            <a:spLocks noChangeArrowheads="1"/>
          </p:cNvSpPr>
          <p:nvPr/>
        </p:nvSpPr>
        <p:spPr bwMode="auto">
          <a:xfrm>
            <a:off x="1524000" y="1184275"/>
            <a:ext cx="7620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082675" indent="-4572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rgbClr val="744D26"/>
              </a:buClr>
              <a:buSzPct val="90000"/>
              <a:buFontTx/>
              <a:buNone/>
            </a:pPr>
            <a:r>
              <a:rPr lang="en-US" altLang="en-US" sz="2800" b="1">
                <a:latin typeface="Comic Sans MS" panose="030F0702030302020204" pitchFamily="66" charset="0"/>
              </a:rPr>
              <a:t/>
            </a:r>
            <a:br>
              <a:rPr lang="en-US" altLang="en-US" sz="2800" b="1">
                <a:latin typeface="Comic Sans MS" panose="030F0702030302020204" pitchFamily="66" charset="0"/>
              </a:rPr>
            </a:br>
            <a:r>
              <a:rPr lang="en-US" altLang="en-US" sz="2800" b="1">
                <a:latin typeface="Comic Sans MS" panose="030F0702030302020204" pitchFamily="66" charset="0"/>
              </a:rPr>
              <a:t>   * Factory Act [1833] – child labor.</a:t>
            </a:r>
          </a:p>
          <a:p>
            <a:pPr lvl="2" eaLnBrk="1" hangingPunct="1">
              <a:spcBef>
                <a:spcPct val="0"/>
              </a:spcBef>
              <a:buClr>
                <a:srgbClr val="744D26"/>
              </a:buClr>
              <a:buSzPct val="90000"/>
            </a:pPr>
            <a:endParaRPr lang="en-US" altLang="en-US" sz="2800" b="1">
              <a:latin typeface="Comic Sans MS" panose="030F0702030302020204" pitchFamily="66" charset="0"/>
            </a:endParaRPr>
          </a:p>
          <a:p>
            <a:pPr lvl="2" eaLnBrk="1" hangingPunct="1">
              <a:spcBef>
                <a:spcPct val="0"/>
              </a:spcBef>
              <a:buClr>
                <a:srgbClr val="744D26"/>
              </a:buClr>
              <a:buSzPct val="90000"/>
            </a:pPr>
            <a:r>
              <a:rPr lang="en-US" altLang="en-US" sz="2800" b="1">
                <a:latin typeface="Comic Sans MS" panose="030F0702030302020204" pitchFamily="66" charset="0"/>
              </a:rPr>
              <a:t>No child under 9 allowed to work</a:t>
            </a:r>
          </a:p>
          <a:p>
            <a:pPr lvl="2" eaLnBrk="1" hangingPunct="1">
              <a:spcBef>
                <a:spcPct val="0"/>
              </a:spcBef>
              <a:buClr>
                <a:srgbClr val="744D26"/>
              </a:buClr>
              <a:buSzPct val="90000"/>
            </a:pPr>
            <a:r>
              <a:rPr lang="en-US" altLang="en-US" sz="2800" b="1">
                <a:latin typeface="Comic Sans MS" panose="030F0702030302020204" pitchFamily="66" charset="0"/>
              </a:rPr>
              <a:t>At least 2 hours schooling every day for kids</a:t>
            </a:r>
          </a:p>
          <a:p>
            <a:pPr lvl="2" eaLnBrk="1" hangingPunct="1">
              <a:spcBef>
                <a:spcPct val="0"/>
              </a:spcBef>
              <a:buClr>
                <a:srgbClr val="744D26"/>
              </a:buClr>
              <a:buSzPct val="90000"/>
            </a:pPr>
            <a:r>
              <a:rPr lang="en-US" altLang="en-US" sz="2800" b="1">
                <a:latin typeface="Comic Sans MS" panose="030F0702030302020204" pitchFamily="66" charset="0"/>
              </a:rPr>
              <a:t>Children not to work at night</a:t>
            </a:r>
          </a:p>
          <a:p>
            <a:pPr lvl="2" eaLnBrk="1" hangingPunct="1">
              <a:spcBef>
                <a:spcPct val="0"/>
              </a:spcBef>
              <a:buClr>
                <a:srgbClr val="744D26"/>
              </a:buClr>
              <a:buSzPct val="90000"/>
            </a:pPr>
            <a:r>
              <a:rPr lang="en-US" altLang="en-US" sz="2800" b="1">
                <a:latin typeface="Comic Sans MS" panose="030F0702030302020204" pitchFamily="66" charset="0"/>
              </a:rPr>
              <a:t>4 inspectors per factory to ensure law is followed </a:t>
            </a:r>
            <a:br>
              <a:rPr lang="en-US" altLang="en-US" sz="2800" b="1">
                <a:latin typeface="Comic Sans MS" panose="030F0702030302020204" pitchFamily="66" charset="0"/>
              </a:rPr>
            </a:br>
            <a:endParaRPr lang="en-US" altLang="en-US" sz="2800">
              <a:solidFill>
                <a:srgbClr val="FF0000"/>
              </a:solidFill>
              <a:latin typeface="Comic Sans MS" panose="030F07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fade">
                                      <p:cBhvr>
                                        <p:cTn id="7" dur="1000"/>
                                        <p:tgtEl>
                                          <p:spTgt spid="1024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02403">
                                            <p:txEl>
                                              <p:pRg st="2" end="2"/>
                                            </p:txEl>
                                          </p:spTgt>
                                        </p:tgtEl>
                                        <p:attrNameLst>
                                          <p:attrName>style.visibility</p:attrName>
                                        </p:attrNameLst>
                                      </p:cBhvr>
                                      <p:to>
                                        <p:strVal val="visible"/>
                                      </p:to>
                                    </p:set>
                                    <p:animEffect transition="in" filter="fade">
                                      <p:cBhvr>
                                        <p:cTn id="12" dur="1000"/>
                                        <p:tgtEl>
                                          <p:spTgt spid="10240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02403">
                                            <p:txEl>
                                              <p:pRg st="3" end="3"/>
                                            </p:txEl>
                                          </p:spTgt>
                                        </p:tgtEl>
                                        <p:attrNameLst>
                                          <p:attrName>style.visibility</p:attrName>
                                        </p:attrNameLst>
                                      </p:cBhvr>
                                      <p:to>
                                        <p:strVal val="visible"/>
                                      </p:to>
                                    </p:set>
                                    <p:animEffect transition="in" filter="fade">
                                      <p:cBhvr>
                                        <p:cTn id="17" dur="1000"/>
                                        <p:tgtEl>
                                          <p:spTgt spid="10240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02403">
                                            <p:txEl>
                                              <p:pRg st="4" end="4"/>
                                            </p:txEl>
                                          </p:spTgt>
                                        </p:tgtEl>
                                        <p:attrNameLst>
                                          <p:attrName>style.visibility</p:attrName>
                                        </p:attrNameLst>
                                      </p:cBhvr>
                                      <p:to>
                                        <p:strVal val="visible"/>
                                      </p:to>
                                    </p:set>
                                    <p:animEffect transition="in" filter="fade">
                                      <p:cBhvr>
                                        <p:cTn id="22" dur="1000"/>
                                        <p:tgtEl>
                                          <p:spTgt spid="10240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02403">
                                            <p:txEl>
                                              <p:pRg st="5" end="5"/>
                                            </p:txEl>
                                          </p:spTgt>
                                        </p:tgtEl>
                                        <p:attrNameLst>
                                          <p:attrName>style.visibility</p:attrName>
                                        </p:attrNameLst>
                                      </p:cBhvr>
                                      <p:to>
                                        <p:strVal val="visible"/>
                                      </p:to>
                                    </p:set>
                                    <p:animEffect transition="in" filter="fade">
                                      <p:cBhvr>
                                        <p:cTn id="27" dur="1000"/>
                                        <p:tgtEl>
                                          <p:spTgt spid="1024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WordArt 2"/>
          <p:cNvSpPr>
            <a:spLocks noChangeArrowheads="1" noChangeShapeType="1" noTextEdit="1"/>
          </p:cNvSpPr>
          <p:nvPr/>
        </p:nvSpPr>
        <p:spPr bwMode="auto">
          <a:xfrm>
            <a:off x="1752600" y="1066800"/>
            <a:ext cx="6781800" cy="4495800"/>
          </a:xfrm>
          <a:prstGeom prst="rect">
            <a:avLst/>
          </a:prstGeom>
        </p:spPr>
        <p:txBody>
          <a:bodyPr wrap="none" fromWordArt="1">
            <a:prstTxWarp prst="textPlain">
              <a:avLst>
                <a:gd name="adj" fmla="val 50000"/>
              </a:avLst>
            </a:prstTxWarp>
          </a:bodyPr>
          <a:lstStyle/>
          <a:p>
            <a:pPr algn="ctr"/>
            <a:r>
              <a:rPr lang="en-US" sz="3600" kern="10">
                <a:ln w="19050">
                  <a:solidFill>
                    <a:srgbClr val="993300"/>
                  </a:solidFill>
                  <a:round/>
                  <a:headEnd/>
                  <a:tailEnd/>
                </a:ln>
                <a:solidFill>
                  <a:srgbClr val="003399"/>
                </a:solidFill>
                <a:effectLst>
                  <a:outerShdw dist="35921" dir="2700000" algn="ctr" rotWithShape="0">
                    <a:srgbClr val="990000"/>
                  </a:outerShdw>
                </a:effectLst>
                <a:latin typeface="Lombardic Narrow"/>
              </a:rPr>
              <a:t>The Results of </a:t>
            </a:r>
          </a:p>
          <a:p>
            <a:pPr algn="ctr"/>
            <a:r>
              <a:rPr lang="en-US" sz="3600" kern="10">
                <a:ln w="19050">
                  <a:solidFill>
                    <a:srgbClr val="993300"/>
                  </a:solidFill>
                  <a:round/>
                  <a:headEnd/>
                  <a:tailEnd/>
                </a:ln>
                <a:solidFill>
                  <a:srgbClr val="003399"/>
                </a:solidFill>
                <a:effectLst>
                  <a:outerShdw dist="35921" dir="2700000" algn="ctr" rotWithShape="0">
                    <a:srgbClr val="990000"/>
                  </a:outerShdw>
                </a:effectLst>
                <a:latin typeface="Lombardic Narrow"/>
              </a:rPr>
              <a:t>Industrialization</a:t>
            </a:r>
          </a:p>
          <a:p>
            <a:pPr algn="ctr"/>
            <a:r>
              <a:rPr lang="en-US" sz="3600" kern="10">
                <a:ln w="19050">
                  <a:solidFill>
                    <a:srgbClr val="993300"/>
                  </a:solidFill>
                  <a:round/>
                  <a:headEnd/>
                  <a:tailEnd/>
                </a:ln>
                <a:solidFill>
                  <a:srgbClr val="003399"/>
                </a:solidFill>
                <a:effectLst>
                  <a:outerShdw dist="35921" dir="2700000" algn="ctr" rotWithShape="0">
                    <a:srgbClr val="990000"/>
                  </a:outerShdw>
                </a:effectLst>
                <a:latin typeface="Lombardic Narrow"/>
              </a:rPr>
              <a:t>at the end of the 19c</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3" descr="industrial_rev_ntt129"/>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295400" y="0"/>
            <a:ext cx="7848600" cy="6858000"/>
          </a:xfr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762000" y="0"/>
            <a:ext cx="8229600" cy="1143000"/>
          </a:xfrm>
        </p:spPr>
        <p:txBody>
          <a:bodyPr/>
          <a:lstStyle/>
          <a:p>
            <a:pPr eaLnBrk="1" hangingPunct="1">
              <a:defRPr/>
            </a:pPr>
            <a:r>
              <a:rPr lang="en-US" sz="4000" b="1" dirty="0" smtClean="0">
                <a:solidFill>
                  <a:srgbClr val="801C1A"/>
                </a:solidFill>
                <a:effectLst>
                  <a:outerShdw blurRad="38100" dist="38100" dir="2700000" algn="tl">
                    <a:srgbClr val="C0C0C0"/>
                  </a:outerShdw>
                </a:effectLst>
              </a:rPr>
              <a:t>The Industrial Revolution</a:t>
            </a:r>
          </a:p>
        </p:txBody>
      </p:sp>
      <p:sp>
        <p:nvSpPr>
          <p:cNvPr id="141315" name="Rectangle 3"/>
          <p:cNvSpPr>
            <a:spLocks noGrp="1" noChangeArrowheads="1"/>
          </p:cNvSpPr>
          <p:nvPr>
            <p:ph type="body" idx="1"/>
          </p:nvPr>
        </p:nvSpPr>
        <p:spPr>
          <a:xfrm>
            <a:off x="1295400" y="762000"/>
            <a:ext cx="7848600" cy="5791200"/>
          </a:xfrm>
        </p:spPr>
        <p:txBody>
          <a:bodyPr/>
          <a:lstStyle/>
          <a:p>
            <a:pPr eaLnBrk="1" hangingPunct="1">
              <a:lnSpc>
                <a:spcPct val="80000"/>
              </a:lnSpc>
            </a:pPr>
            <a:r>
              <a:rPr lang="en-US" altLang="en-US" sz="2400" b="1" smtClean="0"/>
              <a:t>Phase II in the Ind Rev, Life improved.</a:t>
            </a:r>
          </a:p>
          <a:p>
            <a:pPr eaLnBrk="1" hangingPunct="1">
              <a:lnSpc>
                <a:spcPct val="80000"/>
              </a:lnSpc>
            </a:pPr>
            <a:r>
              <a:rPr lang="en-US" altLang="en-US" sz="2400" b="1" smtClean="0"/>
              <a:t>Reforms spread to cities, and life in general improves.  </a:t>
            </a:r>
          </a:p>
          <a:p>
            <a:pPr eaLnBrk="1" hangingPunct="1">
              <a:lnSpc>
                <a:spcPct val="80000"/>
              </a:lnSpc>
            </a:pPr>
            <a:r>
              <a:rPr lang="en-US" altLang="en-US" sz="2400" b="1" smtClean="0"/>
              <a:t>Safety of buildings, More housing, health codes, FDA, construction codes, Hospitals, plumbing, electricity, easy access to life items. etc.</a:t>
            </a:r>
          </a:p>
          <a:p>
            <a:pPr eaLnBrk="1" hangingPunct="1">
              <a:lnSpc>
                <a:spcPct val="80000"/>
              </a:lnSpc>
            </a:pPr>
            <a:endParaRPr lang="en-US" altLang="en-US" sz="2400" b="1" smtClean="0"/>
          </a:p>
          <a:p>
            <a:pPr eaLnBrk="1" hangingPunct="1">
              <a:lnSpc>
                <a:spcPct val="80000"/>
              </a:lnSpc>
              <a:buFontTx/>
              <a:buNone/>
            </a:pPr>
            <a:endParaRPr lang="en-US" altLang="en-US" sz="2400" b="1" smtClean="0"/>
          </a:p>
          <a:p>
            <a:pPr eaLnBrk="1" hangingPunct="1">
              <a:lnSpc>
                <a:spcPct val="80000"/>
              </a:lnSpc>
              <a:buFontTx/>
              <a:buNone/>
            </a:pPr>
            <a:r>
              <a:rPr lang="en-US" altLang="en-US" sz="2400" b="1" smtClean="0"/>
              <a:t> </a:t>
            </a:r>
          </a:p>
          <a:p>
            <a:pPr eaLnBrk="1" hangingPunct="1">
              <a:lnSpc>
                <a:spcPct val="80000"/>
              </a:lnSpc>
              <a:buFontTx/>
              <a:buNone/>
            </a:pPr>
            <a:endParaRPr lang="en-US" altLang="en-US" sz="2400" b="1" i="1" smtClean="0"/>
          </a:p>
          <a:p>
            <a:pPr eaLnBrk="1" hangingPunct="1">
              <a:lnSpc>
                <a:spcPct val="80000"/>
              </a:lnSpc>
            </a:pPr>
            <a:r>
              <a:rPr lang="en-US" altLang="en-US" sz="2400" b="1" i="1" smtClean="0"/>
              <a:t>Socially</a:t>
            </a:r>
            <a:r>
              <a:rPr lang="en-US" altLang="en-US" sz="2400" b="1" smtClean="0"/>
              <a:t>, Life is now changed.  You have rights, a chance to move up, and more free time than ever.   </a:t>
            </a:r>
            <a:r>
              <a:rPr lang="en-US" altLang="en-US" sz="2400" b="1" smtClean="0">
                <a:solidFill>
                  <a:srgbClr val="009900"/>
                </a:solidFill>
              </a:rPr>
              <a:t>(Social Mobility)</a:t>
            </a:r>
          </a:p>
          <a:p>
            <a:pPr lvl="1" eaLnBrk="1" hangingPunct="1">
              <a:lnSpc>
                <a:spcPct val="80000"/>
              </a:lnSpc>
            </a:pPr>
            <a:r>
              <a:rPr lang="en-US" altLang="en-US" sz="2400" b="1" smtClean="0">
                <a:solidFill>
                  <a:srgbClr val="801C1A"/>
                </a:solidFill>
              </a:rPr>
              <a:t>NOT like the “caste system, or Estates, </a:t>
            </a:r>
          </a:p>
          <a:p>
            <a:pPr eaLnBrk="1" hangingPunct="1">
              <a:lnSpc>
                <a:spcPct val="80000"/>
              </a:lnSpc>
            </a:pPr>
            <a:r>
              <a:rPr lang="en-US" altLang="en-US" sz="2400" b="1" smtClean="0"/>
              <a:t>Europeans  think because they are “better” that their ideas and culture is superior* </a:t>
            </a:r>
            <a:r>
              <a:rPr lang="en-US" altLang="en-US" sz="2400" b="1" smtClean="0">
                <a:solidFill>
                  <a:srgbClr val="801C1A"/>
                </a:solidFill>
              </a:rPr>
              <a:t>What do we call this?* Ethnocentrism</a:t>
            </a:r>
            <a:endParaRPr lang="en-US" altLang="en-US" sz="2400" b="1" smtClean="0"/>
          </a:p>
        </p:txBody>
      </p:sp>
      <p:pic>
        <p:nvPicPr>
          <p:cNvPr id="108549" name="Picture 5" descr="http://tbn0.google.com/images?q=tbn:txs5Gmiq8b8WFM:http://www.cookstown.gov.uk/media/good%2520health%2520%26%2520safety.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2740025"/>
            <a:ext cx="144780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4"/>
          <p:cNvSpPr>
            <a:spLocks noChangeArrowheads="1"/>
          </p:cNvSpPr>
          <p:nvPr/>
        </p:nvSpPr>
        <p:spPr bwMode="auto">
          <a:xfrm>
            <a:off x="5029200" y="2743200"/>
            <a:ext cx="2057400" cy="1371600"/>
          </a:xfrm>
          <a:prstGeom prst="diamond">
            <a:avLst/>
          </a:prstGeom>
          <a:solidFill>
            <a:schemeClr val="accent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41315">
                                            <p:txEl>
                                              <p:pRg st="0" end="0"/>
                                            </p:txEl>
                                          </p:spTgt>
                                        </p:tgtEl>
                                        <p:attrNameLst>
                                          <p:attrName>style.visibility</p:attrName>
                                        </p:attrNameLst>
                                      </p:cBhvr>
                                      <p:to>
                                        <p:strVal val="visible"/>
                                      </p:to>
                                    </p:set>
                                    <p:animEffect transition="in" filter="dissolve">
                                      <p:cBhvr>
                                        <p:cTn id="7" dur="500"/>
                                        <p:tgtEl>
                                          <p:spTgt spid="1413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41315">
                                            <p:txEl>
                                              <p:pRg st="1" end="1"/>
                                            </p:txEl>
                                          </p:spTgt>
                                        </p:tgtEl>
                                        <p:attrNameLst>
                                          <p:attrName>style.visibility</p:attrName>
                                        </p:attrNameLst>
                                      </p:cBhvr>
                                      <p:to>
                                        <p:strVal val="visible"/>
                                      </p:to>
                                    </p:set>
                                    <p:animEffect transition="in" filter="randombar(horizontal)">
                                      <p:cBhvr>
                                        <p:cTn id="12" dur="500"/>
                                        <p:tgtEl>
                                          <p:spTgt spid="1413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nodeType="clickEffect">
                                  <p:stCondLst>
                                    <p:cond delay="0"/>
                                  </p:stCondLst>
                                  <p:childTnLst>
                                    <p:set>
                                      <p:cBhvr>
                                        <p:cTn id="16" dur="1" fill="hold">
                                          <p:stCondLst>
                                            <p:cond delay="0"/>
                                          </p:stCondLst>
                                        </p:cTn>
                                        <p:tgtEl>
                                          <p:spTgt spid="141315">
                                            <p:txEl>
                                              <p:pRg st="2" end="2"/>
                                            </p:txEl>
                                          </p:spTgt>
                                        </p:tgtEl>
                                        <p:attrNameLst>
                                          <p:attrName>style.visibility</p:attrName>
                                        </p:attrNameLst>
                                      </p:cBhvr>
                                      <p:to>
                                        <p:strVal val="visible"/>
                                      </p:to>
                                    </p:set>
                                    <p:animEffect transition="in" filter="strips(downLeft)">
                                      <p:cBhvr>
                                        <p:cTn id="17" dur="500"/>
                                        <p:tgtEl>
                                          <p:spTgt spid="141315">
                                            <p:txEl>
                                              <p:pRg st="2" end="2"/>
                                            </p:txEl>
                                          </p:spTgt>
                                        </p:tgtEl>
                                      </p:cBhvr>
                                    </p:animEffect>
                                  </p:childTnLst>
                                </p:cTn>
                              </p:par>
                              <p:par>
                                <p:cTn id="18" presetID="20" presetClass="entr" presetSubtype="0" fill="hold" nodeType="withEffect">
                                  <p:stCondLst>
                                    <p:cond delay="0"/>
                                  </p:stCondLst>
                                  <p:childTnLst>
                                    <p:set>
                                      <p:cBhvr>
                                        <p:cTn id="19" dur="1" fill="hold">
                                          <p:stCondLst>
                                            <p:cond delay="0"/>
                                          </p:stCondLst>
                                        </p:cTn>
                                        <p:tgtEl>
                                          <p:spTgt spid="108549"/>
                                        </p:tgtEl>
                                        <p:attrNameLst>
                                          <p:attrName>style.visibility</p:attrName>
                                        </p:attrNameLst>
                                      </p:cBhvr>
                                      <p:to>
                                        <p:strVal val="visible"/>
                                      </p:to>
                                    </p:set>
                                    <p:animEffect transition="in" filter="wedge">
                                      <p:cBhvr>
                                        <p:cTn id="20" dur="2000"/>
                                        <p:tgtEl>
                                          <p:spTgt spid="10854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4" presetClass="entr" presetSubtype="10" fill="hold" nodeType="clickEffect">
                                  <p:stCondLst>
                                    <p:cond delay="0"/>
                                  </p:stCondLst>
                                  <p:childTnLst>
                                    <p:set>
                                      <p:cBhvr>
                                        <p:cTn id="24" dur="1" fill="hold">
                                          <p:stCondLst>
                                            <p:cond delay="0"/>
                                          </p:stCondLst>
                                        </p:cTn>
                                        <p:tgtEl>
                                          <p:spTgt spid="141315">
                                            <p:txEl>
                                              <p:pRg st="7" end="7"/>
                                            </p:txEl>
                                          </p:spTgt>
                                        </p:tgtEl>
                                        <p:attrNameLst>
                                          <p:attrName>style.visibility</p:attrName>
                                        </p:attrNameLst>
                                      </p:cBhvr>
                                      <p:to>
                                        <p:strVal val="visible"/>
                                      </p:to>
                                    </p:set>
                                    <p:animEffect transition="in" filter="randombar(horizontal)">
                                      <p:cBhvr>
                                        <p:cTn id="25" dur="500"/>
                                        <p:tgtEl>
                                          <p:spTgt spid="141315">
                                            <p:txEl>
                                              <p:pRg st="7" end="7"/>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0" presetClass="entr" presetSubtype="0" fill="hold" nodeType="clickEffect">
                                  <p:stCondLst>
                                    <p:cond delay="0"/>
                                  </p:stCondLst>
                                  <p:childTnLst>
                                    <p:set>
                                      <p:cBhvr>
                                        <p:cTn id="29" dur="1" fill="hold">
                                          <p:stCondLst>
                                            <p:cond delay="0"/>
                                          </p:stCondLst>
                                        </p:cTn>
                                        <p:tgtEl>
                                          <p:spTgt spid="141315">
                                            <p:txEl>
                                              <p:pRg st="8" end="8"/>
                                            </p:txEl>
                                          </p:spTgt>
                                        </p:tgtEl>
                                        <p:attrNameLst>
                                          <p:attrName>style.visibility</p:attrName>
                                        </p:attrNameLst>
                                      </p:cBhvr>
                                      <p:to>
                                        <p:strVal val="visible"/>
                                      </p:to>
                                    </p:set>
                                    <p:animEffect transition="in" filter="wedge">
                                      <p:cBhvr>
                                        <p:cTn id="30" dur="2000"/>
                                        <p:tgtEl>
                                          <p:spTgt spid="141315">
                                            <p:txEl>
                                              <p:pRg st="8" end="8"/>
                                            </p:txEl>
                                          </p:spTgt>
                                        </p:tgtEl>
                                      </p:cBhvr>
                                    </p:animEffect>
                                  </p:childTnLst>
                                </p:cTn>
                              </p:par>
                              <p:par>
                                <p:cTn id="31" presetID="4" presetClass="entr" presetSubtype="16"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ox(in)">
                                      <p:cBhvr>
                                        <p:cTn id="33" dur="500"/>
                                        <p:tgtEl>
                                          <p:spTgt spid="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8" presetClass="entr" presetSubtype="16" fill="hold" nodeType="clickEffect">
                                  <p:stCondLst>
                                    <p:cond delay="0"/>
                                  </p:stCondLst>
                                  <p:childTnLst>
                                    <p:set>
                                      <p:cBhvr>
                                        <p:cTn id="37" dur="1" fill="hold">
                                          <p:stCondLst>
                                            <p:cond delay="0"/>
                                          </p:stCondLst>
                                        </p:cTn>
                                        <p:tgtEl>
                                          <p:spTgt spid="141315">
                                            <p:txEl>
                                              <p:pRg st="9" end="9"/>
                                            </p:txEl>
                                          </p:spTgt>
                                        </p:tgtEl>
                                        <p:attrNameLst>
                                          <p:attrName>style.visibility</p:attrName>
                                        </p:attrNameLst>
                                      </p:cBhvr>
                                      <p:to>
                                        <p:strVal val="visible"/>
                                      </p:to>
                                    </p:set>
                                    <p:animEffect transition="in" filter="diamond(in)">
                                      <p:cBhvr>
                                        <p:cTn id="38" dur="2000"/>
                                        <p:tgtEl>
                                          <p:spTgt spid="1413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981200"/>
            <a:ext cx="5314950" cy="3890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7" name="Title 3"/>
          <p:cNvSpPr>
            <a:spLocks noGrp="1"/>
          </p:cNvSpPr>
          <p:nvPr>
            <p:ph type="title"/>
          </p:nvPr>
        </p:nvSpPr>
        <p:spPr/>
        <p:txBody>
          <a:bodyPr/>
          <a:lstStyle/>
          <a:p>
            <a:r>
              <a:rPr lang="en-US" altLang="en-US" smtClean="0"/>
              <a:t>Early Version</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endParaRPr lang="en-US" altLang="en-US" smtClean="0"/>
          </a:p>
        </p:txBody>
      </p:sp>
      <p:pic>
        <p:nvPicPr>
          <p:cNvPr id="83971" name="Picture 3" descr="industrial_rev_pmt81"/>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0"/>
            <a:ext cx="9144000" cy="6477000"/>
          </a:xfr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ctrTitle"/>
          </p:nvPr>
        </p:nvSpPr>
        <p:spPr>
          <a:xfrm>
            <a:off x="1981200" y="609600"/>
            <a:ext cx="6927850" cy="434975"/>
          </a:xfrm>
          <a:noFill/>
        </p:spPr>
        <p:txBody>
          <a:bodyPr anchor="t"/>
          <a:lstStyle/>
          <a:p>
            <a:pPr algn="l" eaLnBrk="1" hangingPunct="1"/>
            <a:r>
              <a:rPr lang="en-US" altLang="en-US" sz="2000" b="1" smtClean="0">
                <a:solidFill>
                  <a:srgbClr val="FF0000"/>
                </a:solidFill>
              </a:rPr>
              <a:t>Life In the Industrial Age: Section 2</a:t>
            </a:r>
            <a:endParaRPr lang="en-US" altLang="en-US" sz="2400" smtClean="0">
              <a:solidFill>
                <a:srgbClr val="FF0000"/>
              </a:solidFill>
            </a:endParaRPr>
          </a:p>
        </p:txBody>
      </p:sp>
      <p:sp>
        <p:nvSpPr>
          <p:cNvPr id="84995" name="Rectangle 3"/>
          <p:cNvSpPr>
            <a:spLocks noGrp="1" noChangeArrowheads="1"/>
          </p:cNvSpPr>
          <p:nvPr>
            <p:ph type="subTitle" idx="1"/>
          </p:nvPr>
        </p:nvSpPr>
        <p:spPr>
          <a:xfrm>
            <a:off x="1981200" y="990600"/>
            <a:ext cx="6813550" cy="479425"/>
          </a:xfrm>
          <a:noFill/>
        </p:spPr>
        <p:txBody>
          <a:bodyPr/>
          <a:lstStyle/>
          <a:p>
            <a:pPr algn="l" eaLnBrk="1" hangingPunct="1"/>
            <a:r>
              <a:rPr lang="en-US" altLang="en-US" sz="2100" b="1" smtClean="0">
                <a:solidFill>
                  <a:srgbClr val="FF0000"/>
                </a:solidFill>
              </a:rPr>
              <a:t>Progress Monitoring Transparency (1 of 2)</a:t>
            </a:r>
            <a:endParaRPr lang="en-US" altLang="en-US" smtClean="0">
              <a:solidFill>
                <a:srgbClr val="FF0000"/>
              </a:solidFill>
            </a:endParaRPr>
          </a:p>
        </p:txBody>
      </p:sp>
      <p:sp>
        <p:nvSpPr>
          <p:cNvPr id="84996" name="Rectangle 4"/>
          <p:cNvSpPr>
            <a:spLocks noChangeArrowheads="1"/>
          </p:cNvSpPr>
          <p:nvPr/>
        </p:nvSpPr>
        <p:spPr bwMode="auto">
          <a:xfrm>
            <a:off x="4389438" y="6529388"/>
            <a:ext cx="823912"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1300" b="1">
                <a:solidFill>
                  <a:schemeClr val="bg1"/>
                </a:solidFill>
              </a:rPr>
              <a:t>6 of 7</a:t>
            </a:r>
            <a:endParaRPr lang="en-US" altLang="en-US" sz="800" b="1">
              <a:solidFill>
                <a:schemeClr val="bg1"/>
              </a:solidFill>
            </a:endParaRPr>
          </a:p>
        </p:txBody>
      </p:sp>
      <p:pic>
        <p:nvPicPr>
          <p:cNvPr id="84997" name="Picture 7" descr="industrial_age_pmt8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46238"/>
            <a:ext cx="8950325" cy="431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2" name="AutoShape 8"/>
          <p:cNvSpPr>
            <a:spLocks noChangeArrowheads="1"/>
          </p:cNvSpPr>
          <p:nvPr/>
        </p:nvSpPr>
        <p:spPr bwMode="auto">
          <a:xfrm>
            <a:off x="4527550" y="4402138"/>
            <a:ext cx="3829050" cy="377825"/>
          </a:xfrm>
          <a:prstGeom prst="roundRect">
            <a:avLst>
              <a:gd name="adj" fmla="val 16667"/>
            </a:avLst>
          </a:pr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4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2"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4"/>
          <p:cNvSpPr>
            <a:spLocks noChangeArrowheads="1"/>
          </p:cNvSpPr>
          <p:nvPr/>
        </p:nvSpPr>
        <p:spPr bwMode="auto">
          <a:xfrm>
            <a:off x="4389438" y="6529388"/>
            <a:ext cx="823912"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1300" b="1">
                <a:solidFill>
                  <a:schemeClr val="bg1"/>
                </a:solidFill>
              </a:rPr>
              <a:t>7 of 7</a:t>
            </a:r>
            <a:endParaRPr lang="en-US" altLang="en-US" sz="800" b="1">
              <a:solidFill>
                <a:schemeClr val="bg1"/>
              </a:solidFill>
            </a:endParaRPr>
          </a:p>
        </p:txBody>
      </p:sp>
      <p:pic>
        <p:nvPicPr>
          <p:cNvPr id="87043" name="Picture 5" descr="left_arrow">
            <a:hlinkClick r:id="" action="ppaction://hlinkshowjump?jump=previousslid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575" y="6526213"/>
            <a:ext cx="457200"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6" descr="industrial_age_pmt87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5" y="2105025"/>
            <a:ext cx="8232775"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9" name="AutoShape 7"/>
          <p:cNvSpPr>
            <a:spLocks noChangeArrowheads="1"/>
          </p:cNvSpPr>
          <p:nvPr/>
        </p:nvSpPr>
        <p:spPr bwMode="auto">
          <a:xfrm>
            <a:off x="5041900" y="4322763"/>
            <a:ext cx="1611313" cy="354012"/>
          </a:xfrm>
          <a:prstGeom prst="roundRect">
            <a:avLst>
              <a:gd name="adj" fmla="val 16667"/>
            </a:avLst>
          </a:pr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64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4"/>
          <p:cNvSpPr>
            <a:spLocks noChangeArrowheads="1"/>
          </p:cNvSpPr>
          <p:nvPr/>
        </p:nvSpPr>
        <p:spPr bwMode="auto">
          <a:xfrm>
            <a:off x="4389438" y="6529388"/>
            <a:ext cx="823912"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en-US" altLang="en-US" sz="1300" b="1">
                <a:solidFill>
                  <a:schemeClr val="bg1"/>
                </a:solidFill>
              </a:rPr>
              <a:t>6 of 6</a:t>
            </a:r>
            <a:endParaRPr lang="en-US" altLang="en-US" sz="800" b="1">
              <a:solidFill>
                <a:schemeClr val="bg1"/>
              </a:solidFill>
            </a:endParaRPr>
          </a:p>
        </p:txBody>
      </p:sp>
      <p:pic>
        <p:nvPicPr>
          <p:cNvPr id="89091" name="Picture 6" descr="life_industrial_pmt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71650"/>
            <a:ext cx="8599488"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7" name="AutoShape 7"/>
          <p:cNvSpPr>
            <a:spLocks noChangeArrowheads="1"/>
          </p:cNvSpPr>
          <p:nvPr/>
        </p:nvSpPr>
        <p:spPr bwMode="auto">
          <a:xfrm>
            <a:off x="6481763" y="3406775"/>
            <a:ext cx="1703387" cy="252413"/>
          </a:xfrm>
          <a:prstGeom prst="roundRect">
            <a:avLst>
              <a:gd name="adj" fmla="val 16667"/>
            </a:avLst>
          </a:pr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148488" name="AutoShape 8"/>
          <p:cNvSpPr>
            <a:spLocks noChangeArrowheads="1"/>
          </p:cNvSpPr>
          <p:nvPr/>
        </p:nvSpPr>
        <p:spPr bwMode="auto">
          <a:xfrm>
            <a:off x="6492875" y="5214938"/>
            <a:ext cx="1738313" cy="239712"/>
          </a:xfrm>
          <a:prstGeom prst="roundRect">
            <a:avLst>
              <a:gd name="adj" fmla="val 16667"/>
            </a:avLst>
          </a:pr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84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84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7" grpId="0" animBg="1"/>
      <p:bldP spid="14848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3"/>
          <p:cNvSpPr>
            <a:spLocks noGrp="1" noChangeArrowheads="1"/>
          </p:cNvSpPr>
          <p:nvPr>
            <p:ph type="body" idx="1"/>
          </p:nvPr>
        </p:nvSpPr>
        <p:spPr>
          <a:xfrm>
            <a:off x="2590800" y="1600200"/>
            <a:ext cx="6096000" cy="4525963"/>
          </a:xfrm>
        </p:spPr>
        <p:txBody>
          <a:bodyPr/>
          <a:lstStyle/>
          <a:p>
            <a:pPr eaLnBrk="1" hangingPunct="1"/>
            <a:r>
              <a:rPr lang="en-US" altLang="en-US" smtClean="0">
                <a:solidFill>
                  <a:srgbClr val="801C1A"/>
                </a:solidFill>
              </a:rPr>
              <a:t>Test comes next…..</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smtClean="0"/>
              <a:t>How does it work?</a:t>
            </a:r>
          </a:p>
        </p:txBody>
      </p:sp>
      <p:pic>
        <p:nvPicPr>
          <p:cNvPr id="122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4213" y="1524000"/>
            <a:ext cx="5735637" cy="446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14450</TotalTime>
  <Words>1568</Words>
  <Application>Microsoft Office PowerPoint</Application>
  <PresentationFormat>On-screen Show (4:3)</PresentationFormat>
  <Paragraphs>271</Paragraphs>
  <Slides>84</Slides>
  <Notes>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84</vt:i4>
      </vt:variant>
    </vt:vector>
  </HeadingPairs>
  <TitlesOfParts>
    <vt:vector size="98" baseType="lpstr">
      <vt:lpstr>Arial</vt:lpstr>
      <vt:lpstr>Lucida Calligraphy</vt:lpstr>
      <vt:lpstr>Albemarle Demo</vt:lpstr>
      <vt:lpstr>Century Gothic</vt:lpstr>
      <vt:lpstr>MS PGothic</vt:lpstr>
      <vt:lpstr>Lombardic Narrow</vt:lpstr>
      <vt:lpstr>Comic Sans MS</vt:lpstr>
      <vt:lpstr>Times New Roman</vt:lpstr>
      <vt:lpstr>Wingdings</vt:lpstr>
      <vt:lpstr>DavysOtherDingbats</vt:lpstr>
      <vt:lpstr>Even More Dings JL</vt:lpstr>
      <vt:lpstr>Carta-Normal</vt:lpstr>
      <vt:lpstr>PressWriter Symbols</vt:lpstr>
      <vt:lpstr>Default Design</vt:lpstr>
      <vt:lpstr>PowerPoint Presentation</vt:lpstr>
      <vt:lpstr>Key terms</vt:lpstr>
      <vt:lpstr>PowerPoint Presentation</vt:lpstr>
      <vt:lpstr>PowerPoint Presentation</vt:lpstr>
      <vt:lpstr>PowerPoint Presentation</vt:lpstr>
      <vt:lpstr>The Industrial Revolution</vt:lpstr>
      <vt:lpstr>Cotton Gin</vt:lpstr>
      <vt:lpstr>Early Version</vt:lpstr>
      <vt:lpstr>How does it work?</vt:lpstr>
      <vt:lpstr>Unfortunate Result</vt:lpstr>
      <vt:lpstr>The Industrial Revolution</vt:lpstr>
      <vt:lpstr>The Industrial Revolution</vt:lpstr>
      <vt:lpstr>PowerPoint Presentation</vt:lpstr>
      <vt:lpstr>Industrial Revolution</vt:lpstr>
      <vt:lpstr>Why might some people fear technology?</vt:lpstr>
      <vt:lpstr>PowerPoint Presentation</vt:lpstr>
      <vt:lpstr>Working Conditions</vt:lpstr>
      <vt:lpstr>PowerPoint Presentation</vt:lpstr>
      <vt:lpstr>The Assembly Line</vt:lpstr>
      <vt:lpstr>Watt steam engine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Industrial Revolution in GB 1st Why??</vt:lpstr>
      <vt:lpstr>PowerPoint Presentation</vt:lpstr>
      <vt:lpstr>Innovation… REMEMBER?</vt:lpstr>
      <vt:lpstr>PowerPoint Presentation</vt:lpstr>
      <vt:lpstr>Spinning Jenny in use</vt:lpstr>
      <vt:lpstr>PowerPoint Presentation</vt:lpstr>
      <vt:lpstr>PowerPoint Presentation</vt:lpstr>
      <vt:lpstr>The Industrial Revolution</vt:lpstr>
      <vt:lpstr>Canals, Roads, Railroads built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Social Classes</vt:lpstr>
      <vt:lpstr>The Industrial Revolution</vt:lpstr>
      <vt:lpstr>PowerPoint Presentation</vt:lpstr>
      <vt:lpstr>Factory Workers…  Wanna join?</vt:lpstr>
      <vt:lpstr>PowerPoint Presentation</vt:lpstr>
      <vt:lpstr>PowerPoint Presentation</vt:lpstr>
      <vt:lpstr>PowerPoint Presentation</vt:lpstr>
      <vt:lpstr>Girl dragging coal wagon in mine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Ideas</vt:lpstr>
      <vt:lpstr>PowerPoint Presentation</vt:lpstr>
      <vt:lpstr>PowerPoint Presentation</vt:lpstr>
      <vt:lpstr>PowerPoint Presentation</vt:lpstr>
      <vt:lpstr>The Industrial Revolution</vt:lpstr>
      <vt:lpstr>PowerPoint Presentation</vt:lpstr>
      <vt:lpstr>Life In the Industrial Age: Section 2</vt:lpstr>
      <vt:lpstr>PowerPoint Presentation</vt:lpstr>
      <vt:lpstr>PowerPoint Presentation</vt:lpstr>
      <vt:lpstr>PowerPoint Presentation</vt:lpstr>
    </vt:vector>
  </TitlesOfParts>
  <Company>RHCSD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sargentt</dc:creator>
  <cp:lastModifiedBy>Osadnick, Peter C</cp:lastModifiedBy>
  <cp:revision>254</cp:revision>
  <cp:lastPrinted>2013-12-09T13:39:43Z</cp:lastPrinted>
  <dcterms:created xsi:type="dcterms:W3CDTF">2008-08-21T22:23:32Z</dcterms:created>
  <dcterms:modified xsi:type="dcterms:W3CDTF">2017-12-13T15:07:22Z</dcterms:modified>
</cp:coreProperties>
</file>