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99" r:id="rId1"/>
  </p:sldMasterIdLst>
  <p:sldIdLst>
    <p:sldId id="256" r:id="rId2"/>
    <p:sldId id="305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2" r:id="rId29"/>
    <p:sldId id="331" r:id="rId30"/>
    <p:sldId id="333" r:id="rId31"/>
    <p:sldId id="334" r:id="rId32"/>
    <p:sldId id="335" r:id="rId33"/>
    <p:sldId id="336" r:id="rId34"/>
    <p:sldId id="337" r:id="rId35"/>
    <p:sldId id="338" r:id="rId36"/>
    <p:sldId id="339" r:id="rId37"/>
    <p:sldId id="340" r:id="rId38"/>
    <p:sldId id="341" r:id="rId39"/>
    <p:sldId id="342" r:id="rId40"/>
    <p:sldId id="343" r:id="rId41"/>
    <p:sldId id="344" r:id="rId42"/>
    <p:sldId id="345" r:id="rId43"/>
    <p:sldId id="346" r:id="rId44"/>
    <p:sldId id="347" r:id="rId45"/>
    <p:sldId id="348" r:id="rId46"/>
    <p:sldId id="349" r:id="rId47"/>
    <p:sldId id="350" r:id="rId48"/>
    <p:sldId id="351" r:id="rId49"/>
    <p:sldId id="352" r:id="rId50"/>
    <p:sldId id="353" r:id="rId5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318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063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577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757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405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493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851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006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661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458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830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96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1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3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8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5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6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4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18309" y="2004060"/>
            <a:ext cx="10894421" cy="2925763"/>
          </a:xfrm>
        </p:spPr>
        <p:txBody>
          <a:bodyPr>
            <a:noAutofit/>
          </a:bodyPr>
          <a:lstStyle/>
          <a:p>
            <a:pPr algn="ctr"/>
            <a:r>
              <a:rPr lang="en-US" sz="7200" dirty="0">
                <a:latin typeface="Britannic Bold" panose="020B0903060703020204" pitchFamily="34" charset="0"/>
              </a:rPr>
              <a:t>Industrial and Gilded Ages</a:t>
            </a:r>
            <a:br>
              <a:rPr lang="en-US" sz="7200" dirty="0">
                <a:latin typeface="Britannic Bold" panose="020B0903060703020204" pitchFamily="34" charset="0"/>
              </a:rPr>
            </a:br>
            <a:r>
              <a:rPr lang="en-US" sz="7200" dirty="0">
                <a:latin typeface="Britannic Bold" panose="020B0903060703020204" pitchFamily="34" charset="0"/>
              </a:rPr>
              <a:t>GALLERY WALK</a:t>
            </a:r>
          </a:p>
        </p:txBody>
      </p:sp>
    </p:spTree>
    <p:extLst>
      <p:ext uri="{BB962C8B-B14F-4D97-AF65-F5344CB8AC3E}">
        <p14:creationId xmlns:p14="http://schemas.microsoft.com/office/powerpoint/2010/main" val="3139119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Vertical and Horizontal Alignment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30" y="1980431"/>
            <a:ext cx="6222044" cy="4100327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Vertical alignment is when a company purchases another company that either does the process before or after them</a:t>
            </a:r>
          </a:p>
          <a:p>
            <a:endParaRPr lang="en-US" sz="400" dirty="0"/>
          </a:p>
          <a:p>
            <a:r>
              <a:rPr lang="en-US" sz="3200" dirty="0"/>
              <a:t>Horizontal Integration is when a company purchases other companies that do the same thing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776919"/>
              </p:ext>
            </p:extLst>
          </p:nvPr>
        </p:nvGraphicFramePr>
        <p:xfrm>
          <a:off x="6796132" y="1980430"/>
          <a:ext cx="5042105" cy="3979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Image" r:id="rId3" imgW="19275840" imgH="15288840" progId="Photoshop.Image.16">
                  <p:embed/>
                </p:oleObj>
              </mc:Choice>
              <mc:Fallback>
                <p:oleObj name="Image" r:id="rId3" imgW="19275840" imgH="1528884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96132" y="1980430"/>
                        <a:ext cx="5042105" cy="39798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044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Entrepreneurs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9" y="1980431"/>
            <a:ext cx="6189959" cy="4100327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Entrepreneurs used their own money to start businesses</a:t>
            </a:r>
          </a:p>
          <a:p>
            <a:endParaRPr lang="en-US" sz="300" dirty="0"/>
          </a:p>
          <a:p>
            <a:r>
              <a:rPr lang="en-US" sz="3200" dirty="0"/>
              <a:t>They took on the risks of success or failure</a:t>
            </a:r>
          </a:p>
        </p:txBody>
      </p:sp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9389" y="468028"/>
            <a:ext cx="3606922" cy="602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260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Big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9" y="1980431"/>
            <a:ext cx="5195349" cy="4100327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Some businesses grew very big and took advantage of both their customers and employees</a:t>
            </a:r>
          </a:p>
          <a:p>
            <a:endParaRPr lang="en-US" sz="100" dirty="0"/>
          </a:p>
          <a:p>
            <a:r>
              <a:rPr lang="en-US" sz="3200" dirty="0"/>
              <a:t>Corruption in business and politics became widespread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4594803"/>
              </p:ext>
            </p:extLst>
          </p:nvPr>
        </p:nvGraphicFramePr>
        <p:xfrm>
          <a:off x="5769430" y="1491915"/>
          <a:ext cx="5887320" cy="4153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Image" r:id="rId3" imgW="18374400" imgH="13028400" progId="Photoshop.Image.16">
                  <p:embed/>
                </p:oleObj>
              </mc:Choice>
              <mc:Fallback>
                <p:oleObj name="Image" r:id="rId3" imgW="18374400" imgH="1302840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69430" y="1491915"/>
                        <a:ext cx="5887320" cy="41531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2290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Monopolies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9" y="1980431"/>
            <a:ext cx="5195349" cy="4100327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A monopoly is when you control the entire supply of a product or service</a:t>
            </a:r>
          </a:p>
          <a:p>
            <a:endParaRPr lang="en-US" sz="100" dirty="0"/>
          </a:p>
          <a:p>
            <a:r>
              <a:rPr lang="en-US" sz="3200" dirty="0"/>
              <a:t>Monopolies became common as big businesses grew</a:t>
            </a:r>
          </a:p>
          <a:p>
            <a:endParaRPr lang="en-US" sz="100" dirty="0"/>
          </a:p>
          <a:p>
            <a:r>
              <a:rPr lang="en-US" sz="3200" dirty="0"/>
              <a:t>Monopolies were eventually made illegal</a:t>
            </a:r>
          </a:p>
        </p:txBody>
      </p:sp>
      <p:pic>
        <p:nvPicPr>
          <p:cNvPr id="4" name="Picture 2" descr="Image result for monopoly 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2442" y="1110731"/>
            <a:ext cx="6330904" cy="497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941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Trusts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9" y="1980431"/>
            <a:ext cx="6029539" cy="4100327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After monopolies became illegal trusts began to form</a:t>
            </a:r>
          </a:p>
          <a:p>
            <a:endParaRPr lang="en-US" sz="200" dirty="0"/>
          </a:p>
          <a:p>
            <a:r>
              <a:rPr lang="en-US" sz="3200" dirty="0"/>
              <a:t>Trusts were companies that owned several small companies, essentially still a monopoly</a:t>
            </a:r>
          </a:p>
          <a:p>
            <a:endParaRPr lang="en-US" sz="500" dirty="0"/>
          </a:p>
          <a:p>
            <a:r>
              <a:rPr lang="en-US" sz="3200" dirty="0"/>
              <a:t>The Sherman Anti-Trust Act made it illegal to form trusts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4299455"/>
              </p:ext>
            </p:extLst>
          </p:nvPr>
        </p:nvGraphicFramePr>
        <p:xfrm>
          <a:off x="6734760" y="1171074"/>
          <a:ext cx="4945648" cy="4909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1" name="Image" r:id="rId3" imgW="15949080" imgH="15910920" progId="Photoshop.Image.16">
                  <p:embed/>
                </p:oleObj>
              </mc:Choice>
              <mc:Fallback>
                <p:oleObj name="Image" r:id="rId3" imgW="15949080" imgH="159109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34760" y="1171074"/>
                        <a:ext cx="4945648" cy="49096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0515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29" y="343385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Political Machines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9" y="1459833"/>
            <a:ext cx="5701931" cy="4620926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Political Machines were run by Political Bosses</a:t>
            </a:r>
          </a:p>
          <a:p>
            <a:endParaRPr lang="en-US" sz="100" dirty="0"/>
          </a:p>
          <a:p>
            <a:r>
              <a:rPr lang="en-US" sz="3200" dirty="0"/>
              <a:t>They caused corruption in the government</a:t>
            </a:r>
          </a:p>
          <a:p>
            <a:endParaRPr lang="en-US" sz="100" dirty="0"/>
          </a:p>
          <a:p>
            <a:r>
              <a:rPr lang="en-US" sz="3200" dirty="0"/>
              <a:t>Political Bosses would promise new immigrants jobs and housing if they promised to vote the way that they told them to</a:t>
            </a:r>
          </a:p>
        </p:txBody>
      </p:sp>
      <p:pic>
        <p:nvPicPr>
          <p:cNvPr id="13314" name="Picture 2" descr="Image result for political machine and immigra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360" y="850232"/>
            <a:ext cx="5668794" cy="566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955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Boss Tweed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9" y="1980431"/>
            <a:ext cx="5500150" cy="4100327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Boss Tweed of Tammany Hall in New York was a Political Boss</a:t>
            </a:r>
          </a:p>
          <a:p>
            <a:endParaRPr lang="en-US" sz="100" dirty="0"/>
          </a:p>
          <a:p>
            <a:r>
              <a:rPr lang="en-US" sz="3200" dirty="0"/>
              <a:t>He used favors and gifts to stay in power</a:t>
            </a:r>
          </a:p>
          <a:p>
            <a:endParaRPr lang="en-US" sz="100" dirty="0"/>
          </a:p>
          <a:p>
            <a:r>
              <a:rPr lang="en-US" sz="3200" dirty="0"/>
              <a:t>He was eventually arrested and sent to jail</a:t>
            </a:r>
          </a:p>
        </p:txBody>
      </p:sp>
      <p:pic>
        <p:nvPicPr>
          <p:cNvPr id="14340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59" y="609599"/>
            <a:ext cx="5638359" cy="591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059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29" y="39336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Immigrants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9" y="1235243"/>
            <a:ext cx="5355771" cy="4845516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New immigrants to the U.S. were willing to work for low wages in factories and other industries</a:t>
            </a:r>
          </a:p>
          <a:p>
            <a:endParaRPr lang="en-US" sz="100" dirty="0"/>
          </a:p>
          <a:p>
            <a:r>
              <a:rPr lang="en-US" sz="3200" dirty="0"/>
              <a:t>They would work for less and longer than those who were born in the U.S.</a:t>
            </a:r>
          </a:p>
          <a:p>
            <a:endParaRPr lang="en-US" sz="100" dirty="0"/>
          </a:p>
          <a:p>
            <a:r>
              <a:rPr lang="en-US" sz="3200" dirty="0"/>
              <a:t>They helped contribute to the rise of Big Business</a:t>
            </a:r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943" y="609600"/>
            <a:ext cx="5867850" cy="582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829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Robber Barons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9" y="1604211"/>
            <a:ext cx="4762213" cy="4844715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Robber Barons were big business owners who took advantage of both their employees and customers</a:t>
            </a:r>
          </a:p>
          <a:p>
            <a:endParaRPr lang="en-US" sz="300" dirty="0"/>
          </a:p>
          <a:p>
            <a:r>
              <a:rPr lang="en-US" sz="3200" dirty="0"/>
              <a:t>They used ruthless business tactics to get what they wanted and to run competition out of business</a:t>
            </a:r>
          </a:p>
        </p:txBody>
      </p:sp>
      <p:pic>
        <p:nvPicPr>
          <p:cNvPr id="5" name="Picture 4" descr="https://upload.wikimedia.org/wikipedia/commons/1/1b/The_protectors_of_our_industrie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063" y="866272"/>
            <a:ext cx="6448927" cy="53259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0344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Captains of Industry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9" y="1980431"/>
            <a:ext cx="5676613" cy="4100327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Captains of Industry became very wealthy during the Industrial and Gilded Ages</a:t>
            </a:r>
          </a:p>
          <a:p>
            <a:endParaRPr lang="en-US" sz="100" dirty="0"/>
          </a:p>
          <a:p>
            <a:r>
              <a:rPr lang="en-US" sz="3200" dirty="0"/>
              <a:t>They made financial contributions to society through philanthropy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0554506"/>
              </p:ext>
            </p:extLst>
          </p:nvPr>
        </p:nvGraphicFramePr>
        <p:xfrm>
          <a:off x="5672953" y="1528410"/>
          <a:ext cx="6090921" cy="4968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9" name="Image" r:id="rId3" imgW="15098400" imgH="12380760" progId="Photoshop.Image.16">
                  <p:embed/>
                </p:oleObj>
              </mc:Choice>
              <mc:Fallback>
                <p:oleObj name="Image" r:id="rId3" imgW="15098400" imgH="123807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72953" y="1528410"/>
                        <a:ext cx="6090921" cy="49686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6967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The Industrial 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30" y="2057399"/>
            <a:ext cx="6318295" cy="4023360"/>
          </a:xfrm>
        </p:spPr>
        <p:txBody>
          <a:bodyPr>
            <a:noAutofit/>
          </a:bodyPr>
          <a:lstStyle/>
          <a:p>
            <a:r>
              <a:rPr lang="en-US" sz="3200" dirty="0"/>
              <a:t>The Industrial Age was a period when American businesses grew very large</a:t>
            </a:r>
          </a:p>
          <a:p>
            <a:endParaRPr lang="en-US" sz="100" dirty="0"/>
          </a:p>
          <a:p>
            <a:r>
              <a:rPr lang="en-US" sz="3200" dirty="0"/>
              <a:t>It is characterized by machinery, factories, immigration, nativism, unions, big business, political bosses, urbanization, entrepreneurship, philanthropy, and Laissez-Faire</a:t>
            </a:r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5" r="14550"/>
          <a:stretch/>
        </p:blipFill>
        <p:spPr bwMode="auto">
          <a:xfrm>
            <a:off x="6609347" y="368970"/>
            <a:ext cx="5143788" cy="616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979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Andrew Carnegie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9" y="1980431"/>
            <a:ext cx="6783518" cy="4100327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Andrew Carnegie was a Captain of Industry and a Robber Barron</a:t>
            </a:r>
          </a:p>
          <a:p>
            <a:endParaRPr lang="en-US" sz="100" dirty="0"/>
          </a:p>
          <a:p>
            <a:r>
              <a:rPr lang="en-US" sz="3200" dirty="0"/>
              <a:t>He owned Carnegie Steel Company and had a monopoly</a:t>
            </a:r>
          </a:p>
          <a:p>
            <a:endParaRPr lang="en-US" sz="100" dirty="0"/>
          </a:p>
          <a:p>
            <a:r>
              <a:rPr lang="en-US" sz="3200" dirty="0"/>
              <a:t>Carnegie wrote the Gospel of Wealth</a:t>
            </a:r>
          </a:p>
          <a:p>
            <a:endParaRPr lang="en-US" sz="100" dirty="0"/>
          </a:p>
          <a:p>
            <a:r>
              <a:rPr lang="en-US" sz="3200" dirty="0"/>
              <a:t>He built libraries and other public buildings</a:t>
            </a:r>
          </a:p>
        </p:txBody>
      </p:sp>
      <p:pic>
        <p:nvPicPr>
          <p:cNvPr id="5" name="Picture 4" descr="https://upload.wikimedia.org/wikipedia/commons/b/b5/Andrew_Carnegie%2C_three-quarter_length_portrait%2C_seated%2C_facing_slightly_left%2C_191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90610" y="393632"/>
            <a:ext cx="4737667" cy="60552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6442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John D. Rockefeller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9" y="1980431"/>
            <a:ext cx="6783518" cy="4100327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John D. Rockefeller was a Captain of Industry and a Robber Barron</a:t>
            </a:r>
          </a:p>
          <a:p>
            <a:endParaRPr lang="en-US" sz="300" dirty="0"/>
          </a:p>
          <a:p>
            <a:r>
              <a:rPr lang="en-US" sz="3200" dirty="0"/>
              <a:t>He owned standard oil and had a monopoly</a:t>
            </a:r>
          </a:p>
          <a:p>
            <a:endParaRPr lang="en-US" sz="100" dirty="0"/>
          </a:p>
          <a:p>
            <a:r>
              <a:rPr lang="en-US" sz="3200" dirty="0"/>
              <a:t>He also practiced philanthropy</a:t>
            </a:r>
          </a:p>
        </p:txBody>
      </p:sp>
      <p:pic>
        <p:nvPicPr>
          <p:cNvPr id="5" name="Picture 4" descr="https://upload.wikimedia.org/wikipedia/commons/6/6f/John_D._Rockefeller_188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368" y="372978"/>
            <a:ext cx="4463520" cy="61080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4794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J.P. Morgan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9" y="1980431"/>
            <a:ext cx="6783518" cy="4100327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J.P. Morgan was a Captain of Industry and a Robber Baron</a:t>
            </a:r>
          </a:p>
          <a:p>
            <a:endParaRPr lang="en-US" sz="100" dirty="0"/>
          </a:p>
          <a:p>
            <a:r>
              <a:rPr lang="en-US" sz="3200" dirty="0"/>
              <a:t>He controlled a large portion of the banking industry</a:t>
            </a:r>
          </a:p>
        </p:txBody>
      </p:sp>
      <p:pic>
        <p:nvPicPr>
          <p:cNvPr id="5" name="Picture 4" descr="http://www.philanthropyroundtable.org/images/made/images/uploads/4_-_JP_Morgan_thumb_300_47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621" y="384443"/>
            <a:ext cx="4350017" cy="61126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7604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Cornelius Vanderbilt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9" y="1980431"/>
            <a:ext cx="6783518" cy="4100327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Cornelius Vanderbilt was a Captain of Industry and a Robber Barron</a:t>
            </a:r>
          </a:p>
          <a:p>
            <a:endParaRPr lang="en-US" sz="100" dirty="0"/>
          </a:p>
          <a:p>
            <a:r>
              <a:rPr lang="en-US" sz="3200" dirty="0"/>
              <a:t>He owned a shipping and railroad empire</a:t>
            </a:r>
          </a:p>
        </p:txBody>
      </p:sp>
      <p:pic>
        <p:nvPicPr>
          <p:cNvPr id="5" name="Picture 4" descr="https://media1.britannica.com/eb-media/71/43071-004-92B475BB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18947" y="398328"/>
            <a:ext cx="4639778" cy="6098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36881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Gospel of Wealth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9" y="1980431"/>
            <a:ext cx="6783518" cy="4100327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Andrew Carnegie wrote the Gospel of Wealth</a:t>
            </a:r>
          </a:p>
          <a:p>
            <a:endParaRPr lang="en-US" sz="100" dirty="0"/>
          </a:p>
          <a:p>
            <a:r>
              <a:rPr lang="en-US" sz="3200" dirty="0"/>
              <a:t>He said that it was the duty of the wealthy to help those who were less fortunate through charitable contributions</a:t>
            </a:r>
          </a:p>
          <a:p>
            <a:endParaRPr lang="en-US" sz="100" dirty="0"/>
          </a:p>
          <a:p>
            <a:r>
              <a:rPr lang="en-US" sz="3200" dirty="0"/>
              <a:t>As a result he built libraries and other public buildings</a:t>
            </a:r>
          </a:p>
        </p:txBody>
      </p:sp>
      <p:pic>
        <p:nvPicPr>
          <p:cNvPr id="5" name="Picture 4" descr="https://historymartinez.files.wordpress.com/2016/06/andrew-carnegie-political-cartoon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368" y="434339"/>
            <a:ext cx="4264928" cy="58381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2725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Immigration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9" y="1980431"/>
            <a:ext cx="6238087" cy="4100327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Large numbers of immigrants continued to come into the U.S. during the late 1800s</a:t>
            </a:r>
          </a:p>
          <a:p>
            <a:endParaRPr lang="en-US" sz="100" dirty="0"/>
          </a:p>
          <a:p>
            <a:r>
              <a:rPr lang="en-US" sz="3200" dirty="0"/>
              <a:t>They were willing to work for less and for longer hours</a:t>
            </a:r>
          </a:p>
          <a:p>
            <a:endParaRPr lang="en-US" sz="100" dirty="0"/>
          </a:p>
          <a:p>
            <a:r>
              <a:rPr lang="en-US" sz="3200" dirty="0"/>
              <a:t>There were both push and pull factors that contributed to the increased immigration to the U.S.</a:t>
            </a:r>
          </a:p>
        </p:txBody>
      </p:sp>
      <p:pic>
        <p:nvPicPr>
          <p:cNvPr id="5" name="Picture 4" descr="http://easyscienceforkids.com/wp-content/uploads/2013/06/push-and-pull-e1449475314339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9" t="17174" r="4187" b="10091"/>
          <a:stretch/>
        </p:blipFill>
        <p:spPr bwMode="auto">
          <a:xfrm>
            <a:off x="9352548" y="609600"/>
            <a:ext cx="2486526" cy="37057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http://easyscienceforkids.com/wp-content/uploads/2013/06/push-and-pull-e1449475314339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2" t="17803" r="53376" b="11352"/>
          <a:stretch/>
        </p:blipFill>
        <p:spPr bwMode="auto">
          <a:xfrm>
            <a:off x="6769769" y="2743200"/>
            <a:ext cx="2582779" cy="36094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053045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Push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9" y="1980431"/>
            <a:ext cx="6238087" cy="4100327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Push factors that cause people to want to leave their home country are negative</a:t>
            </a:r>
          </a:p>
          <a:p>
            <a:endParaRPr lang="en-US" sz="100" dirty="0"/>
          </a:p>
          <a:p>
            <a:r>
              <a:rPr lang="en-US" sz="3200" dirty="0"/>
              <a:t>Ex. War, Famine, Poverty, Unemployment, Political Unrest, Religious Persecution, Censorship. Etc…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9349985"/>
              </p:ext>
            </p:extLst>
          </p:nvPr>
        </p:nvGraphicFramePr>
        <p:xfrm>
          <a:off x="6673516" y="1287780"/>
          <a:ext cx="5105362" cy="4568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3" name="Image" r:id="rId3" imgW="14552280" imgH="13079160" progId="Photoshop.Image.16">
                  <p:embed/>
                </p:oleObj>
              </mc:Choice>
              <mc:Fallback>
                <p:oleObj name="Image" r:id="rId3" imgW="14552280" imgH="130791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73516" y="1287780"/>
                        <a:ext cx="5105362" cy="45681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1355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Pull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30" y="1980431"/>
            <a:ext cx="5179308" cy="4100327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Pull factors are good things in other countries that make people want to move there</a:t>
            </a:r>
          </a:p>
          <a:p>
            <a:endParaRPr lang="en-US" sz="100" dirty="0"/>
          </a:p>
          <a:p>
            <a:r>
              <a:rPr lang="en-US" sz="3200" dirty="0"/>
              <a:t>Ex. Peace, Political Stability, Employment Opportunities, Religious Freedom, Freedom of Speech, etc…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9098172"/>
              </p:ext>
            </p:extLst>
          </p:nvPr>
        </p:nvGraphicFramePr>
        <p:xfrm>
          <a:off x="5769430" y="863517"/>
          <a:ext cx="605790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0" name="Image" r:id="rId3" imgW="15936480" imgH="14323680" progId="Photoshop.Image.16">
                  <p:embed/>
                </p:oleObj>
              </mc:Choice>
              <mc:Fallback>
                <p:oleObj name="Image" r:id="rId3" imgW="15936480" imgH="143236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69430" y="863517"/>
                        <a:ext cx="605790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01832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Hope for a Better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9" y="1980431"/>
            <a:ext cx="6238087" cy="4100327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Immigrants to the U.S. were hoping for a better future for themselves and their families</a:t>
            </a:r>
          </a:p>
          <a:p>
            <a:endParaRPr lang="en-US" sz="200" dirty="0"/>
          </a:p>
          <a:p>
            <a:r>
              <a:rPr lang="en-US" sz="3200" dirty="0"/>
              <a:t>They were in search of the American Dream</a:t>
            </a:r>
          </a:p>
          <a:p>
            <a:endParaRPr lang="en-US" sz="100" dirty="0"/>
          </a:p>
          <a:p>
            <a:r>
              <a:rPr lang="en-US" sz="3200" dirty="0"/>
              <a:t>Often they were escaping famine, wars, poverty, and persecution in their home countries</a:t>
            </a:r>
          </a:p>
        </p:txBody>
      </p:sp>
      <p:pic>
        <p:nvPicPr>
          <p:cNvPr id="5" name="Picture 4" descr="https://growingalibrary.files.wordpress.com/2011/03/usaeireland2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42"/>
          <a:stretch/>
        </p:blipFill>
        <p:spPr bwMode="auto">
          <a:xfrm>
            <a:off x="6673517" y="260985"/>
            <a:ext cx="5181600" cy="6268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56662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Immigration Centers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30" y="3577391"/>
            <a:ext cx="11349502" cy="4380294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Immigrants who traveled through Ellis and Galveston Islands were mostly from Europe.</a:t>
            </a:r>
          </a:p>
          <a:p>
            <a:endParaRPr lang="en-US" sz="100" dirty="0"/>
          </a:p>
          <a:p>
            <a:r>
              <a:rPr lang="en-US" sz="3200" dirty="0"/>
              <a:t>Immigrants who went through Angel Island were mostly from Asia.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587830" y="1852865"/>
            <a:ext cx="5315666" cy="1878817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Immigrants were processed through facilities at Angel, Ellis, and Galveston Islands.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496" y="349596"/>
            <a:ext cx="5988060" cy="330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42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The Gilded 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30" y="1748589"/>
            <a:ext cx="6318295" cy="4332170"/>
          </a:xfrm>
        </p:spPr>
        <p:txBody>
          <a:bodyPr>
            <a:noAutofit/>
          </a:bodyPr>
          <a:lstStyle/>
          <a:p>
            <a:r>
              <a:rPr lang="en-US" sz="3200" dirty="0"/>
              <a:t>The Gilded Age occurred during the Industrial Age</a:t>
            </a:r>
          </a:p>
          <a:p>
            <a:endParaRPr lang="en-US" sz="100" dirty="0"/>
          </a:p>
          <a:p>
            <a:r>
              <a:rPr lang="en-US" sz="3200" dirty="0"/>
              <a:t>It is characterized by corruption, big business, political bosses, and a large gap between the rich and the poor</a:t>
            </a:r>
          </a:p>
          <a:p>
            <a:endParaRPr lang="en-US" sz="100" dirty="0"/>
          </a:p>
          <a:p>
            <a:r>
              <a:rPr lang="en-US" sz="3200" dirty="0"/>
              <a:t>It is called the Gilded Age because on the outside it looked nice but on the inside it was not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9211983"/>
              </p:ext>
            </p:extLst>
          </p:nvPr>
        </p:nvGraphicFramePr>
        <p:xfrm>
          <a:off x="6904026" y="1604211"/>
          <a:ext cx="4726835" cy="3854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Image" r:id="rId3" imgW="18844200" imgH="15441120" progId="Photoshop.Image.16">
                  <p:embed/>
                </p:oleObj>
              </mc:Choice>
              <mc:Fallback>
                <p:oleObj name="Image" r:id="rId3" imgW="18844200" imgH="154411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04026" y="1604211"/>
                        <a:ext cx="4726835" cy="3854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74359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Immigration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9" y="1812759"/>
            <a:ext cx="6767476" cy="4268000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Immigrants were forced to go through physical exams</a:t>
            </a:r>
          </a:p>
          <a:p>
            <a:endParaRPr lang="en-US" sz="100" dirty="0"/>
          </a:p>
          <a:p>
            <a:r>
              <a:rPr lang="en-US" sz="3200" dirty="0"/>
              <a:t>If they were found to be unhealthy there were sent back</a:t>
            </a:r>
          </a:p>
          <a:p>
            <a:endParaRPr lang="en-US" sz="100" dirty="0"/>
          </a:p>
          <a:p>
            <a:r>
              <a:rPr lang="en-US" sz="3200" dirty="0"/>
              <a:t>They also had to go through IQ Tests</a:t>
            </a:r>
          </a:p>
          <a:p>
            <a:endParaRPr lang="en-US" sz="100" dirty="0"/>
          </a:p>
          <a:p>
            <a:r>
              <a:rPr lang="en-US" sz="3200" dirty="0"/>
              <a:t>Family members were often separated during the process</a:t>
            </a:r>
          </a:p>
        </p:txBody>
      </p:sp>
      <p:pic>
        <p:nvPicPr>
          <p:cNvPr id="5" name="Picture 4" descr="https://s-media-cache-ak0.pinimg.com/736x/29/26/67/2926670a8bc04d0147cf99ec000109b9--ellis-island-immigrants-vintage-pin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568" y="453390"/>
            <a:ext cx="4748664" cy="5995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73641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Ethnic Neighborhoods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9" y="1812759"/>
            <a:ext cx="5140618" cy="4268000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Many immigrants settled into ethnic neighborhoods</a:t>
            </a:r>
          </a:p>
          <a:p>
            <a:endParaRPr lang="en-US" sz="100" dirty="0"/>
          </a:p>
          <a:p>
            <a:r>
              <a:rPr lang="en-US" sz="3200" dirty="0"/>
              <a:t>These were neighborhoods where people from the same ethnicity or country settled</a:t>
            </a:r>
          </a:p>
          <a:p>
            <a:endParaRPr lang="en-US" sz="200" dirty="0"/>
          </a:p>
          <a:p>
            <a:r>
              <a:rPr lang="en-US" sz="3200" dirty="0"/>
              <a:t>Ex. Little Italy and           China Town</a:t>
            </a:r>
          </a:p>
        </p:txBody>
      </p:sp>
      <p:pic>
        <p:nvPicPr>
          <p:cNvPr id="25602" name="Picture 2" descr="Image result for asian immigrants 1800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047" y="1747266"/>
            <a:ext cx="6297616" cy="479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137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Immigrant Struggles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9" y="1812759"/>
            <a:ext cx="6767476" cy="4268000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Immigrants struggled to survive</a:t>
            </a:r>
          </a:p>
          <a:p>
            <a:endParaRPr lang="en-US" sz="100" dirty="0"/>
          </a:p>
          <a:p>
            <a:r>
              <a:rPr lang="en-US" sz="3200" dirty="0"/>
              <a:t>Skilled workers were able to start their own business</a:t>
            </a:r>
          </a:p>
          <a:p>
            <a:endParaRPr lang="en-US" sz="800" dirty="0"/>
          </a:p>
          <a:p>
            <a:r>
              <a:rPr lang="en-US" sz="3200" dirty="0"/>
              <a:t>Unskilled workers were forced to work for low wages and long hours in factories and other industries</a:t>
            </a:r>
          </a:p>
        </p:txBody>
      </p:sp>
      <p:pic>
        <p:nvPicPr>
          <p:cNvPr id="21506" name="Picture 2" descr="Image result for striking worker 1900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242" y="444191"/>
            <a:ext cx="4484938" cy="607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5328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Sweatshops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9" y="1636295"/>
            <a:ext cx="6767476" cy="4444464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Unskilled immigrants worked in factories that were run like sweatshops</a:t>
            </a:r>
          </a:p>
          <a:p>
            <a:endParaRPr lang="en-US" sz="100" dirty="0"/>
          </a:p>
          <a:p>
            <a:r>
              <a:rPr lang="en-US" sz="3200" dirty="0"/>
              <a:t>They were paid low wages and worked long hours</a:t>
            </a:r>
          </a:p>
          <a:p>
            <a:endParaRPr lang="en-US" sz="100" dirty="0"/>
          </a:p>
          <a:p>
            <a:r>
              <a:rPr lang="en-US" sz="3200" dirty="0"/>
              <a:t>The working conditions were dangerous</a:t>
            </a:r>
          </a:p>
          <a:p>
            <a:endParaRPr lang="en-US" sz="100" dirty="0"/>
          </a:p>
          <a:p>
            <a:r>
              <a:rPr lang="en-US" sz="3200" dirty="0"/>
              <a:t>Injuries and death were common</a:t>
            </a:r>
          </a:p>
        </p:txBody>
      </p:sp>
      <p:pic>
        <p:nvPicPr>
          <p:cNvPr id="5" name="Picture 4" descr="https://cdn.theatlantic.com/assets/media/img/photo/2015/07/child-labor-in-america-100-years-ag/c17_02697u/main_900.jpg?143577334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3" r="21587"/>
          <a:stretch/>
        </p:blipFill>
        <p:spPr bwMode="auto">
          <a:xfrm>
            <a:off x="7379368" y="392430"/>
            <a:ext cx="4413873" cy="60404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9651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Labor Unions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8" y="1636295"/>
            <a:ext cx="6719351" cy="4444464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Labor unions formed as a result of low wages and dangerous working conditions</a:t>
            </a:r>
          </a:p>
          <a:p>
            <a:endParaRPr lang="en-US" sz="100" dirty="0"/>
          </a:p>
          <a:p>
            <a:r>
              <a:rPr lang="en-US" sz="3200" dirty="0"/>
              <a:t>Big Business was taking advantage of immigrants</a:t>
            </a:r>
          </a:p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They worked for higher wages, shorter working hours, and safer working conditions</a:t>
            </a:r>
          </a:p>
        </p:txBody>
      </p:sp>
      <p:pic>
        <p:nvPicPr>
          <p:cNvPr id="19458" name="Picture 2" descr="Image result for gilded age labor un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779" y="429627"/>
            <a:ext cx="4787733" cy="598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0255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Labor Union Tactics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8" y="1636295"/>
            <a:ext cx="5435983" cy="4444464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Labor unions provided a collective voice through collective bargaining</a:t>
            </a:r>
          </a:p>
          <a:p>
            <a:endParaRPr lang="en-US" sz="100" dirty="0"/>
          </a:p>
          <a:p>
            <a:r>
              <a:rPr lang="en-US" sz="3200" dirty="0"/>
              <a:t>They also used strikes, refusing to work until their demands were met</a:t>
            </a:r>
          </a:p>
          <a:p>
            <a:endParaRPr lang="en-US" sz="100" dirty="0"/>
          </a:p>
          <a:p>
            <a:r>
              <a:rPr lang="en-US" sz="3200" dirty="0"/>
              <a:t>Sometimes boycotts would also be used</a:t>
            </a:r>
          </a:p>
        </p:txBody>
      </p:sp>
      <p:pic>
        <p:nvPicPr>
          <p:cNvPr id="24578" name="Picture 2" descr="Image result for labor union h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492" y="1406568"/>
            <a:ext cx="6055904" cy="508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681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Great Strike of 1877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8" y="1636295"/>
            <a:ext cx="4649919" cy="4444464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Railroad workers wages were cut three times</a:t>
            </a:r>
          </a:p>
          <a:p>
            <a:endParaRPr lang="en-US" sz="100" dirty="0"/>
          </a:p>
          <a:p>
            <a:r>
              <a:rPr lang="en-US" sz="3200" dirty="0"/>
              <a:t>They blocked the trains until their last wage cut was reversed</a:t>
            </a:r>
          </a:p>
        </p:txBody>
      </p:sp>
      <p:pic>
        <p:nvPicPr>
          <p:cNvPr id="5" name="Picture 4" descr="https://s-media-cache-ak0.pinimg.com/736x/26/3a/f6/263af68315791acfcc7f874b8fec74ec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358" y="1512368"/>
            <a:ext cx="6439617" cy="49846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97661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The Homestead Strike of 1892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7" y="1636295"/>
            <a:ext cx="7601667" cy="2662989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Andrew Carnegie’s steel company needed more workers to produce steel</a:t>
            </a:r>
          </a:p>
          <a:p>
            <a:endParaRPr lang="en-US" sz="100" dirty="0"/>
          </a:p>
          <a:p>
            <a:r>
              <a:rPr lang="en-US" sz="3200" dirty="0"/>
              <a:t>He hired more unskilled workers to keep up with the demand</a:t>
            </a:r>
          </a:p>
          <a:p>
            <a:endParaRPr lang="en-US" sz="100" dirty="0"/>
          </a:p>
        </p:txBody>
      </p:sp>
      <p:pic>
        <p:nvPicPr>
          <p:cNvPr id="35842" name="Picture 2" descr="29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0" t="17230" r="13252" b="12236"/>
          <a:stretch>
            <a:fillRect/>
          </a:stretch>
        </p:blipFill>
        <p:spPr bwMode="auto">
          <a:xfrm>
            <a:off x="8037095" y="1636295"/>
            <a:ext cx="3598634" cy="242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76D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35427" y="4056321"/>
            <a:ext cx="11387605" cy="2328437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endParaRPr lang="en-US" sz="100" dirty="0"/>
          </a:p>
          <a:p>
            <a:r>
              <a:rPr lang="en-US" sz="3200" dirty="0"/>
              <a:t>Skilled workers who were already working for him went on strike</a:t>
            </a:r>
          </a:p>
          <a:p>
            <a:endParaRPr lang="en-US" sz="100" dirty="0"/>
          </a:p>
          <a:p>
            <a:r>
              <a:rPr lang="en-US" sz="3200" dirty="0"/>
              <a:t>The skilled workers clashed with a security force and several people were killed</a:t>
            </a:r>
          </a:p>
        </p:txBody>
      </p:sp>
    </p:spTree>
    <p:extLst>
      <p:ext uri="{BB962C8B-B14F-4D97-AF65-F5344CB8AC3E}">
        <p14:creationId xmlns:p14="http://schemas.microsoft.com/office/powerpoint/2010/main" val="5271253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The Pullman Strike of 1894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8" y="1636295"/>
            <a:ext cx="5435983" cy="4444464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The Pullman Company cut wages for their railroad workers</a:t>
            </a:r>
          </a:p>
          <a:p>
            <a:endParaRPr lang="en-US" sz="100" dirty="0"/>
          </a:p>
          <a:p>
            <a:r>
              <a:rPr lang="en-US" sz="3200" dirty="0"/>
              <a:t>These workers lived in company-owned homes but refused to lower the rent</a:t>
            </a:r>
          </a:p>
          <a:p>
            <a:endParaRPr lang="en-US" sz="100" dirty="0"/>
          </a:p>
          <a:p>
            <a:r>
              <a:rPr lang="en-US" sz="3200" dirty="0"/>
              <a:t>They went on strike but were not successful</a:t>
            </a:r>
          </a:p>
        </p:txBody>
      </p:sp>
      <p:pic>
        <p:nvPicPr>
          <p:cNvPr id="5" name="Picture 4" descr="http://econhist.econproph.net/files/2014/11/image00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042" y="1636294"/>
            <a:ext cx="5617695" cy="48286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9473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28" y="112295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Haymarket Riot of 1886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8" y="994611"/>
            <a:ext cx="11082804" cy="5086148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The most famous of Industrial Age strikes</a:t>
            </a:r>
          </a:p>
          <a:p>
            <a:endParaRPr lang="en-US" sz="100" dirty="0"/>
          </a:p>
          <a:p>
            <a:r>
              <a:rPr lang="en-US" sz="3200" dirty="0"/>
              <a:t>Also called the Haymarket Affair</a:t>
            </a:r>
          </a:p>
          <a:p>
            <a:endParaRPr lang="en-US" sz="100" dirty="0"/>
          </a:p>
          <a:p>
            <a:r>
              <a:rPr lang="en-US" sz="3200" dirty="0"/>
              <a:t>Strikers wanted an 8 hour workday</a:t>
            </a:r>
          </a:p>
          <a:p>
            <a:endParaRPr lang="en-US" sz="100" dirty="0"/>
          </a:p>
          <a:p>
            <a:r>
              <a:rPr lang="en-US" sz="3200" dirty="0"/>
              <a:t>Police had killed some strikers the previous day</a:t>
            </a:r>
          </a:p>
          <a:p>
            <a:endParaRPr lang="en-US" sz="100" dirty="0"/>
          </a:p>
          <a:p>
            <a:r>
              <a:rPr lang="en-US" sz="3200" dirty="0"/>
              <a:t>The strike turned into a riot after someone threw a dynamite stick into the crowd</a:t>
            </a:r>
          </a:p>
          <a:p>
            <a:endParaRPr lang="en-US" sz="100" dirty="0"/>
          </a:p>
          <a:p>
            <a:r>
              <a:rPr lang="en-US" sz="3200" dirty="0"/>
              <a:t>Eight anarchists were convicted for the crime and four were executed</a:t>
            </a:r>
          </a:p>
        </p:txBody>
      </p:sp>
      <p:pic>
        <p:nvPicPr>
          <p:cNvPr id="5" name="Picture 4" descr="https://loiseaufait.files.wordpress.com/2012/05/8hours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472" y="622634"/>
            <a:ext cx="3712845" cy="2628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1478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Electricity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30" y="1980431"/>
            <a:ext cx="7088317" cy="4100327"/>
          </a:xfrm>
        </p:spPr>
        <p:txBody>
          <a:bodyPr>
            <a:noAutofit/>
          </a:bodyPr>
          <a:lstStyle/>
          <a:p>
            <a:r>
              <a:rPr lang="en-US" sz="3200" dirty="0"/>
              <a:t>Machines were powered by electricity</a:t>
            </a:r>
          </a:p>
          <a:p>
            <a:endParaRPr lang="en-US" sz="100" dirty="0"/>
          </a:p>
          <a:p>
            <a:r>
              <a:rPr lang="en-US" sz="3200" dirty="0"/>
              <a:t>Factories became very productive as more machines were invented to help produce products at a faster pace</a:t>
            </a: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45501" y="1511583"/>
            <a:ext cx="6175057" cy="379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1763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28" y="144379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Factories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8" y="1106905"/>
            <a:ext cx="7521456" cy="4973854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Most factories employed immigrants for low wages, working long hours, in dangerous conditions</a:t>
            </a:r>
          </a:p>
          <a:p>
            <a:endParaRPr lang="en-US" sz="100" dirty="0"/>
          </a:p>
          <a:p>
            <a:r>
              <a:rPr lang="en-US" sz="3200" dirty="0"/>
              <a:t>Women and children made up the majority of workers in textile factories</a:t>
            </a:r>
          </a:p>
          <a:p>
            <a:endParaRPr lang="en-US" sz="100" dirty="0"/>
          </a:p>
          <a:p>
            <a:r>
              <a:rPr lang="en-US" sz="3200" dirty="0"/>
              <a:t>Women and children were paid less than men</a:t>
            </a:r>
          </a:p>
          <a:p>
            <a:endParaRPr lang="en-US" sz="100" dirty="0"/>
          </a:p>
          <a:p>
            <a:r>
              <a:rPr lang="en-US" sz="3200" dirty="0"/>
              <a:t>Children were often given the most dangerous jobs</a:t>
            </a:r>
          </a:p>
        </p:txBody>
      </p:sp>
      <p:pic>
        <p:nvPicPr>
          <p:cNvPr id="5" name="Picture 4" descr="http://4.bp.blogspot.com/-4VT0OzxldYE/TkgE2ljjgWI/AAAAAAAAErs/JR7wEdGYreo/s1600/child+labour+worker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884" y="398429"/>
            <a:ext cx="3904849" cy="6098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03612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Mines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7091" y="3769894"/>
            <a:ext cx="11756572" cy="4508633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Factories were bad, but mines were even more dangerous</a:t>
            </a:r>
          </a:p>
          <a:p>
            <a:endParaRPr lang="en-US" sz="100" dirty="0"/>
          </a:p>
          <a:p>
            <a:r>
              <a:rPr lang="en-US" sz="3200" dirty="0"/>
              <a:t>Mines hired children to mine coal and other minerals</a:t>
            </a:r>
          </a:p>
          <a:p>
            <a:endParaRPr lang="en-US" sz="100" dirty="0"/>
          </a:p>
          <a:p>
            <a:r>
              <a:rPr lang="en-US" sz="3200" dirty="0"/>
              <a:t>They often worked with open flames around flammable materials</a:t>
            </a:r>
          </a:p>
        </p:txBody>
      </p:sp>
      <p:pic>
        <p:nvPicPr>
          <p:cNvPr id="5" name="Picture 4" descr="https://museum.wales/media/13894/Childminer2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2" b="16616"/>
          <a:stretch/>
        </p:blipFill>
        <p:spPr bwMode="auto">
          <a:xfrm>
            <a:off x="2406315" y="465221"/>
            <a:ext cx="8422106" cy="35132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17955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28" y="8021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Tenement Homes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8" y="1010653"/>
            <a:ext cx="5050972" cy="5566610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Most immigrants lived in tenement homes</a:t>
            </a:r>
          </a:p>
          <a:p>
            <a:endParaRPr lang="en-US" sz="100" dirty="0"/>
          </a:p>
          <a:p>
            <a:r>
              <a:rPr lang="en-US" sz="3200" dirty="0"/>
              <a:t>These were basically one room apartments</a:t>
            </a:r>
          </a:p>
          <a:p>
            <a:endParaRPr lang="en-US" sz="100" dirty="0"/>
          </a:p>
          <a:p>
            <a:r>
              <a:rPr lang="en-US" sz="3200" dirty="0"/>
              <a:t>They usually did not have running water or electricity</a:t>
            </a:r>
          </a:p>
          <a:p>
            <a:endParaRPr lang="en-US" sz="100" dirty="0"/>
          </a:p>
          <a:p>
            <a:r>
              <a:rPr lang="en-US" sz="3200" dirty="0"/>
              <a:t>It wasn’t uncommon for 5-15 people to sleep in one room</a:t>
            </a:r>
          </a:p>
        </p:txBody>
      </p:sp>
      <p:pic>
        <p:nvPicPr>
          <p:cNvPr id="5" name="Picture 4" descr="http://4.bp.blogspot.com/_rFc2zMrep9c/TL5ACo4Y9uI/AAAAAAAAAAU/LJS3ni-5IQw/s1600/tenement+room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821" y="673768"/>
            <a:ext cx="6121868" cy="5678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29693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Urbanization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8" y="1636295"/>
            <a:ext cx="5901204" cy="3176337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Urbanization began to increase in the late 1800s</a:t>
            </a:r>
          </a:p>
          <a:p>
            <a:endParaRPr lang="en-US" sz="100" dirty="0"/>
          </a:p>
          <a:p>
            <a:r>
              <a:rPr lang="en-US" sz="3200" dirty="0"/>
              <a:t>Urbanization is when more people were living in the cities and they continued to grow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35428" y="4491389"/>
            <a:ext cx="11564067" cy="4444464"/>
          </a:xfrm>
        </p:spPr>
        <p:txBody>
          <a:bodyPr>
            <a:noAutofit/>
          </a:bodyPr>
          <a:lstStyle/>
          <a:p>
            <a:endParaRPr lang="en-US" sz="900" dirty="0"/>
          </a:p>
          <a:p>
            <a:r>
              <a:rPr lang="en-US" sz="3200" dirty="0"/>
              <a:t>Increased farming technology made farming more efficient and required less farm workers to grow food</a:t>
            </a:r>
          </a:p>
          <a:p>
            <a:endParaRPr lang="en-US" sz="100" dirty="0"/>
          </a:p>
          <a:p>
            <a:r>
              <a:rPr lang="en-US" sz="3200" dirty="0"/>
              <a:t>Immigrants and unemployed farm hands flocked to cities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632" y="359882"/>
            <a:ext cx="5500276" cy="348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645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26" y="279935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Rapid Urbanization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6" y="1297755"/>
            <a:ext cx="11435731" cy="1973179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Rapid urbanization occurred as cities grew too quickly</a:t>
            </a:r>
          </a:p>
          <a:p>
            <a:endParaRPr lang="en-US" sz="100" dirty="0"/>
          </a:p>
          <a:p>
            <a:r>
              <a:rPr lang="en-US" sz="3200" dirty="0"/>
              <a:t>Public services were unable to keep up with the demands for sanitation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35427" y="3254893"/>
            <a:ext cx="4730131" cy="3506856"/>
          </a:xfrm>
        </p:spPr>
        <p:txBody>
          <a:bodyPr>
            <a:noAutofit/>
          </a:bodyPr>
          <a:lstStyle/>
          <a:p>
            <a:endParaRPr lang="en-US" sz="100" dirty="0"/>
          </a:p>
          <a:p>
            <a:r>
              <a:rPr lang="en-US" sz="3200" dirty="0"/>
              <a:t>Sewage and water systems were inadequate</a:t>
            </a:r>
          </a:p>
          <a:p>
            <a:endParaRPr lang="en-US" sz="100" dirty="0"/>
          </a:p>
          <a:p>
            <a:r>
              <a:rPr lang="en-US" sz="3200" dirty="0"/>
              <a:t>Housing conditions were also below standard as tenement homes were quickly built</a:t>
            </a:r>
          </a:p>
        </p:txBody>
      </p:sp>
      <p:pic>
        <p:nvPicPr>
          <p:cNvPr id="7" name="Picture 6" descr="https://ephemeralnewyork.files.wordpress.com/2011/06/horsecarcassnewyork190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74" y="2887580"/>
            <a:ext cx="6432885" cy="36415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91115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Social Gospel Movement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8" y="1636295"/>
            <a:ext cx="5584473" cy="2326105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Followers of the Social Gospel Movement believed that in order to be given salvation they needed to help the poor</a:t>
            </a:r>
          </a:p>
          <a:p>
            <a:endParaRPr lang="en-US" sz="100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35428" y="3753452"/>
            <a:ext cx="11371561" cy="2471285"/>
          </a:xfrm>
        </p:spPr>
        <p:txBody>
          <a:bodyPr>
            <a:noAutofit/>
          </a:bodyPr>
          <a:lstStyle/>
          <a:p>
            <a:endParaRPr lang="en-US" sz="100" dirty="0"/>
          </a:p>
          <a:p>
            <a:r>
              <a:rPr lang="en-US" sz="3200" dirty="0"/>
              <a:t>So to forgive their sins they gave financial aid and volunteered to help the poor</a:t>
            </a:r>
          </a:p>
          <a:p>
            <a:endParaRPr lang="en-US" sz="100" dirty="0"/>
          </a:p>
          <a:p>
            <a:r>
              <a:rPr lang="en-US" sz="3200" dirty="0"/>
              <a:t>During the Progressive Era Settlement Houses were created by followers of the Social Gospel Movement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4616270"/>
              </p:ext>
            </p:extLst>
          </p:nvPr>
        </p:nvGraphicFramePr>
        <p:xfrm>
          <a:off x="7074401" y="368968"/>
          <a:ext cx="4774352" cy="3168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1" name="Image" r:id="rId3" imgW="19364760" imgH="12914280" progId="Photoshop.Image.16">
                  <p:embed/>
                </p:oleObj>
              </mc:Choice>
              <mc:Fallback>
                <p:oleObj name="Image" r:id="rId3" imgW="19364760" imgH="129142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74401" y="368968"/>
                        <a:ext cx="4774352" cy="31683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15205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Nativism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8" y="1636295"/>
            <a:ext cx="4603067" cy="4444464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People born in the U.S. discriminated against the new immigrants</a:t>
            </a:r>
          </a:p>
          <a:p>
            <a:endParaRPr lang="en-US" sz="100" dirty="0"/>
          </a:p>
          <a:p>
            <a:r>
              <a:rPr lang="en-US" sz="3200" dirty="0"/>
              <a:t>Old immigrants believed that the new immigrants were taking their jobs</a:t>
            </a:r>
          </a:p>
          <a:p>
            <a:endParaRPr lang="en-US" sz="100" dirty="0"/>
          </a:p>
          <a:p>
            <a:r>
              <a:rPr lang="en-US" sz="3200" dirty="0"/>
              <a:t>Nativists did not want new immigrants coming to the U.S.</a:t>
            </a:r>
          </a:p>
        </p:txBody>
      </p:sp>
      <p:pic>
        <p:nvPicPr>
          <p:cNvPr id="5" name="Picture 4" descr="https://cdn1.pri.org/sites/default/files/story/images/looking%20backwar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495" y="609600"/>
            <a:ext cx="6753472" cy="55986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31765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1123048"/>
            <a:ext cx="535577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Immigrant Discrimination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30" y="3144253"/>
            <a:ext cx="12013246" cy="4444464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Certain immigrant groups faced more discrimination than others</a:t>
            </a:r>
          </a:p>
          <a:p>
            <a:endParaRPr lang="en-US" sz="100" dirty="0"/>
          </a:p>
          <a:p>
            <a:r>
              <a:rPr lang="en-US" sz="3200" dirty="0"/>
              <a:t>Irish and Chinese immigrants were targeted</a:t>
            </a:r>
          </a:p>
          <a:p>
            <a:endParaRPr lang="en-US" sz="100" dirty="0"/>
          </a:p>
          <a:p>
            <a:r>
              <a:rPr lang="en-US" sz="3200" dirty="0"/>
              <a:t>Irish immigrants were largely Catholic</a:t>
            </a:r>
          </a:p>
          <a:p>
            <a:endParaRPr lang="en-US" sz="100" dirty="0"/>
          </a:p>
          <a:p>
            <a:r>
              <a:rPr lang="en-US" sz="3200" dirty="0"/>
              <a:t>Many employers would not hire from these two groups</a:t>
            </a:r>
          </a:p>
        </p:txBody>
      </p:sp>
      <p:pic>
        <p:nvPicPr>
          <p:cNvPr id="5" name="Picture 4" descr="http://www.latinamericanstudies.org/immigration/no-irish-apply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458203"/>
            <a:ext cx="5407192" cy="2686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70114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28" y="279935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Chinese Exclusion Act of 1882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8" y="1636295"/>
            <a:ext cx="5901204" cy="4444464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The Chinese Exclusion Act of 1882 banned Chinese workers from coming to the U.S.</a:t>
            </a:r>
          </a:p>
          <a:p>
            <a:endParaRPr lang="en-US" sz="100" dirty="0"/>
          </a:p>
          <a:p>
            <a:r>
              <a:rPr lang="en-US" sz="3200" dirty="0"/>
              <a:t>Nativists helped to pass this bill as they were afraid of Chinese workers taking native born American’s jobs</a:t>
            </a:r>
          </a:p>
        </p:txBody>
      </p:sp>
      <p:pic>
        <p:nvPicPr>
          <p:cNvPr id="5" name="Picture 4" descr="Related imag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" r="6658"/>
          <a:stretch/>
        </p:blipFill>
        <p:spPr bwMode="auto">
          <a:xfrm>
            <a:off x="6192254" y="1636295"/>
            <a:ext cx="5566610" cy="4844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66307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Assimilation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8" y="1636295"/>
            <a:ext cx="5901204" cy="4444464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Immigrants were encouraged to assimilate or become more like other Americans by adapting American Culture</a:t>
            </a:r>
          </a:p>
          <a:p>
            <a:endParaRPr lang="en-US" sz="100" dirty="0"/>
          </a:p>
          <a:p>
            <a:r>
              <a:rPr lang="en-US" sz="3200" dirty="0"/>
              <a:t>Public schools helped to assimilate new immigrants</a:t>
            </a:r>
          </a:p>
        </p:txBody>
      </p:sp>
      <p:pic>
        <p:nvPicPr>
          <p:cNvPr id="5" name="Picture 4" descr="http://dcc.newberry.org/system/artifacts/476/original/Puck-Mortar-of-Assimilatio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612" y="401854"/>
            <a:ext cx="4735144" cy="60310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5718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Thomas Edison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31" y="1980431"/>
            <a:ext cx="5067012" cy="4100327"/>
          </a:xfrm>
        </p:spPr>
        <p:txBody>
          <a:bodyPr>
            <a:noAutofit/>
          </a:bodyPr>
          <a:lstStyle/>
          <a:p>
            <a:r>
              <a:rPr lang="en-US" sz="3200" dirty="0"/>
              <a:t>Thomas Edison invented the first effective light bulb</a:t>
            </a:r>
          </a:p>
          <a:p>
            <a:endParaRPr lang="en-US" sz="100" dirty="0"/>
          </a:p>
          <a:p>
            <a:r>
              <a:rPr lang="en-US" sz="3200" dirty="0"/>
              <a:t>The light bulb made it possible to have light at night.</a:t>
            </a:r>
          </a:p>
          <a:p>
            <a:endParaRPr lang="en-US" sz="100" dirty="0"/>
          </a:p>
          <a:p>
            <a:r>
              <a:rPr lang="en-US" sz="3200" dirty="0"/>
              <a:t>As a result factories were able to stay open later and produce more products</a:t>
            </a:r>
          </a:p>
        </p:txBody>
      </p:sp>
      <p:pic>
        <p:nvPicPr>
          <p:cNvPr id="3074" name="Picture 2" descr="Image result for thomas edison light bul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310" y="361180"/>
            <a:ext cx="6087744" cy="608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240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82" y="144379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The Industrial and Gilded 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7" y="1636295"/>
            <a:ext cx="6173919" cy="4444464"/>
          </a:xfrm>
        </p:spPr>
        <p:txBody>
          <a:bodyPr>
            <a:noAutofit/>
          </a:bodyPr>
          <a:lstStyle/>
          <a:p>
            <a:pPr marL="45720" indent="0">
              <a:buNone/>
            </a:pPr>
            <a:endParaRPr lang="en-US" sz="100" dirty="0"/>
          </a:p>
          <a:p>
            <a:r>
              <a:rPr lang="en-US" sz="3200" dirty="0"/>
              <a:t>The Industrial and Gilded Ages were defined by industrialization, the factory system, inventions, entrepreneurship, philanthropy, political corruption, political machines, labor unions, a growing gap between the rich and poor, and nativism</a:t>
            </a:r>
          </a:p>
        </p:txBody>
      </p:sp>
      <p:pic>
        <p:nvPicPr>
          <p:cNvPr id="22530" name="Picture 2" descr="Image result for political mach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063" y="1229827"/>
            <a:ext cx="4881480" cy="530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489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Alexander Graham Bell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30" y="1980431"/>
            <a:ext cx="6318295" cy="4100327"/>
          </a:xfrm>
        </p:spPr>
        <p:txBody>
          <a:bodyPr>
            <a:noAutofit/>
          </a:bodyPr>
          <a:lstStyle/>
          <a:p>
            <a:r>
              <a:rPr lang="en-US" sz="3200" dirty="0"/>
              <a:t>Alexander Graham Bell invented the telephone</a:t>
            </a:r>
          </a:p>
          <a:p>
            <a:endParaRPr lang="en-US" sz="100" dirty="0"/>
          </a:p>
          <a:p>
            <a:r>
              <a:rPr lang="en-US" sz="3200" dirty="0"/>
              <a:t>People were now able to communicate over vast distances without a delay</a:t>
            </a:r>
          </a:p>
        </p:txBody>
      </p:sp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242" y="393030"/>
            <a:ext cx="4373145" cy="595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497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Bessemer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30" y="1980431"/>
            <a:ext cx="6542886" cy="4100327"/>
          </a:xfrm>
        </p:spPr>
        <p:txBody>
          <a:bodyPr>
            <a:noAutofit/>
          </a:bodyPr>
          <a:lstStyle/>
          <a:p>
            <a:r>
              <a:rPr lang="en-US" sz="3200" dirty="0"/>
              <a:t>The Bessemer Process made it possible to produce steel to be produced more quickly and stronger</a:t>
            </a:r>
          </a:p>
          <a:p>
            <a:endParaRPr lang="en-US" sz="100" dirty="0"/>
          </a:p>
          <a:p>
            <a:r>
              <a:rPr lang="en-US" sz="3200" dirty="0"/>
              <a:t>As a result steel became more affordable and accessible</a:t>
            </a:r>
          </a:p>
          <a:p>
            <a:endParaRPr lang="en-US" sz="100" dirty="0"/>
          </a:p>
          <a:p>
            <a:r>
              <a:rPr lang="en-US" sz="3200" dirty="0"/>
              <a:t>More railroads began to be built in addition to the development of skyscrapers</a:t>
            </a:r>
          </a:p>
        </p:txBody>
      </p:sp>
      <p:pic>
        <p:nvPicPr>
          <p:cNvPr id="5122" name="Picture 2" descr="Image result for bessemer proces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1" r="9819"/>
          <a:stretch/>
        </p:blipFill>
        <p:spPr bwMode="auto">
          <a:xfrm>
            <a:off x="6978316" y="497053"/>
            <a:ext cx="4844715" cy="593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630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Railroads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30" y="1980431"/>
            <a:ext cx="4521581" cy="4100327"/>
          </a:xfrm>
        </p:spPr>
        <p:txBody>
          <a:bodyPr>
            <a:noAutofit/>
          </a:bodyPr>
          <a:lstStyle/>
          <a:p>
            <a:r>
              <a:rPr lang="en-US" sz="3200" dirty="0"/>
              <a:t>More railroads were built because of the Bessemer Process</a:t>
            </a:r>
          </a:p>
          <a:p>
            <a:endParaRPr lang="en-US" sz="100" dirty="0"/>
          </a:p>
          <a:p>
            <a:r>
              <a:rPr lang="en-US" sz="3200" dirty="0"/>
              <a:t>They began to cover the countryside and connected the east to west coast of the United States</a:t>
            </a:r>
          </a:p>
        </p:txBody>
      </p:sp>
      <p:pic>
        <p:nvPicPr>
          <p:cNvPr id="6146" name="Picture 2" descr="Image result for railroad 19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4" r="9002"/>
          <a:stretch/>
        </p:blipFill>
        <p:spPr bwMode="auto">
          <a:xfrm>
            <a:off x="5374106" y="609600"/>
            <a:ext cx="6352674" cy="580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316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0" y="609600"/>
            <a:ext cx="10668000" cy="1356360"/>
          </a:xfrm>
        </p:spPr>
        <p:txBody>
          <a:bodyPr/>
          <a:lstStyle/>
          <a:p>
            <a:r>
              <a:rPr lang="en-US" dirty="0">
                <a:latin typeface="Britannic Bold" panose="020B0903060703020204" pitchFamily="34" charset="0"/>
              </a:rPr>
              <a:t>Laissez-Faire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30" y="1980431"/>
            <a:ext cx="6222044" cy="4100327"/>
          </a:xfrm>
        </p:spPr>
        <p:txBody>
          <a:bodyPr>
            <a:noAutofit/>
          </a:bodyPr>
          <a:lstStyle/>
          <a:p>
            <a:r>
              <a:rPr lang="en-US" sz="3200" dirty="0"/>
              <a:t>The government is hands off of the economy</a:t>
            </a:r>
          </a:p>
          <a:p>
            <a:endParaRPr lang="en-US" sz="100" dirty="0"/>
          </a:p>
          <a:p>
            <a:r>
              <a:rPr lang="en-US" sz="3200" dirty="0"/>
              <a:t>The economy in the U.S. remained unregulated and was based on supply and demand</a:t>
            </a:r>
          </a:p>
          <a:p>
            <a:endParaRPr lang="en-US" sz="100" dirty="0"/>
          </a:p>
          <a:p>
            <a:r>
              <a:rPr lang="en-US" sz="3200" dirty="0"/>
              <a:t>Capitalism was able to flourish as businesses made profits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4154851"/>
              </p:ext>
            </p:extLst>
          </p:nvPr>
        </p:nvGraphicFramePr>
        <p:xfrm>
          <a:off x="6657474" y="1287780"/>
          <a:ext cx="4869068" cy="4517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Image" r:id="rId3" imgW="30755520" imgH="28672920" progId="Photoshop.Image.16">
                  <p:embed/>
                </p:oleObj>
              </mc:Choice>
              <mc:Fallback>
                <p:oleObj name="Image" r:id="rId3" imgW="30755520" imgH="286729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57474" y="1287780"/>
                        <a:ext cx="4869068" cy="4517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4774149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Custom 4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000000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11805</TotalTime>
  <Words>1728</Words>
  <Application>Microsoft Office PowerPoint</Application>
  <PresentationFormat>Widescreen</PresentationFormat>
  <Paragraphs>325</Paragraphs>
  <Slides>50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Britannic Bold</vt:lpstr>
      <vt:lpstr>Corbel</vt:lpstr>
      <vt:lpstr>Basis</vt:lpstr>
      <vt:lpstr>Image</vt:lpstr>
      <vt:lpstr>Industrial and Gilded Ages GALLERY WALK</vt:lpstr>
      <vt:lpstr>The Industrial Age</vt:lpstr>
      <vt:lpstr>The Gilded Age</vt:lpstr>
      <vt:lpstr>Electricity</vt:lpstr>
      <vt:lpstr>Thomas Edison</vt:lpstr>
      <vt:lpstr>Alexander Graham Bell</vt:lpstr>
      <vt:lpstr>Bessemer Process</vt:lpstr>
      <vt:lpstr>Railroads</vt:lpstr>
      <vt:lpstr>Laissez-Faire</vt:lpstr>
      <vt:lpstr>Vertical and Horizontal Alignment</vt:lpstr>
      <vt:lpstr>Entrepreneurs</vt:lpstr>
      <vt:lpstr>Big Business</vt:lpstr>
      <vt:lpstr>Monopolies</vt:lpstr>
      <vt:lpstr>Trusts</vt:lpstr>
      <vt:lpstr>Political Machines</vt:lpstr>
      <vt:lpstr>Boss Tweed</vt:lpstr>
      <vt:lpstr>Immigrants</vt:lpstr>
      <vt:lpstr>Robber Barons</vt:lpstr>
      <vt:lpstr>Captains of Industry</vt:lpstr>
      <vt:lpstr>Andrew Carnegie</vt:lpstr>
      <vt:lpstr>John D. Rockefeller</vt:lpstr>
      <vt:lpstr>J.P. Morgan</vt:lpstr>
      <vt:lpstr>Cornelius Vanderbilt</vt:lpstr>
      <vt:lpstr>Gospel of Wealth</vt:lpstr>
      <vt:lpstr>Immigration</vt:lpstr>
      <vt:lpstr>Push Factors</vt:lpstr>
      <vt:lpstr>Pull Factors</vt:lpstr>
      <vt:lpstr>Hope for a Better Future</vt:lpstr>
      <vt:lpstr>Immigration Centers</vt:lpstr>
      <vt:lpstr>Immigration Process</vt:lpstr>
      <vt:lpstr>Ethnic Neighborhoods</vt:lpstr>
      <vt:lpstr>Immigrant Struggles</vt:lpstr>
      <vt:lpstr>Sweatshops</vt:lpstr>
      <vt:lpstr>Labor Unions</vt:lpstr>
      <vt:lpstr>Labor Union Tactics</vt:lpstr>
      <vt:lpstr>Great Strike of 1877</vt:lpstr>
      <vt:lpstr>The Homestead Strike of 1892</vt:lpstr>
      <vt:lpstr>The Pullman Strike of 1894</vt:lpstr>
      <vt:lpstr>Haymarket Riot of 1886</vt:lpstr>
      <vt:lpstr>Factories</vt:lpstr>
      <vt:lpstr>Mines</vt:lpstr>
      <vt:lpstr>Tenement Homes</vt:lpstr>
      <vt:lpstr>Urbanization</vt:lpstr>
      <vt:lpstr>Rapid Urbanization Problems</vt:lpstr>
      <vt:lpstr>Social Gospel Movement</vt:lpstr>
      <vt:lpstr>Nativism</vt:lpstr>
      <vt:lpstr>Immigrant Discrimination</vt:lpstr>
      <vt:lpstr>Chinese Exclusion Act of 1882</vt:lpstr>
      <vt:lpstr>Assimilation</vt:lpstr>
      <vt:lpstr>The Industrial and Gilded Ages</vt:lpstr>
    </vt:vector>
  </TitlesOfParts>
  <Company>Lawshe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1920’s Gallery walk</dc:title>
  <dc:creator>Amber Lawshe</dc:creator>
  <cp:lastModifiedBy>Troxler, Samantha</cp:lastModifiedBy>
  <cp:revision>119</cp:revision>
  <cp:lastPrinted>2020-02-18T22:25:24Z</cp:lastPrinted>
  <dcterms:created xsi:type="dcterms:W3CDTF">2016-11-15T16:44:42Z</dcterms:created>
  <dcterms:modified xsi:type="dcterms:W3CDTF">2020-02-18T22:25:54Z</dcterms:modified>
</cp:coreProperties>
</file>