
<file path=[Content_Types].xml><?xml version="1.0" encoding="utf-8"?>
<Types xmlns="http://schemas.openxmlformats.org/package/2006/content-types">
  <Default Extension="gif" ContentType="image/gif"/>
  <Default Extension="jfif" ContentType="image/jpeg"/>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2"/>
  </p:notesMasterIdLst>
  <p:sldIdLst>
    <p:sldId id="256" r:id="rId2"/>
    <p:sldId id="257" r:id="rId3"/>
    <p:sldId id="603" r:id="rId4"/>
    <p:sldId id="395" r:id="rId5"/>
    <p:sldId id="613" r:id="rId6"/>
    <p:sldId id="614" r:id="rId7"/>
    <p:sldId id="615" r:id="rId8"/>
    <p:sldId id="393" r:id="rId9"/>
    <p:sldId id="602" r:id="rId10"/>
    <p:sldId id="627" r:id="rId11"/>
    <p:sldId id="394" r:id="rId12"/>
    <p:sldId id="616" r:id="rId13"/>
    <p:sldId id="619" r:id="rId14"/>
    <p:sldId id="604" r:id="rId15"/>
    <p:sldId id="362" r:id="rId16"/>
    <p:sldId id="628" r:id="rId17"/>
    <p:sldId id="632" r:id="rId18"/>
    <p:sldId id="631" r:id="rId19"/>
    <p:sldId id="311" r:id="rId20"/>
    <p:sldId id="260" r:id="rId21"/>
    <p:sldId id="399" r:id="rId22"/>
    <p:sldId id="524" r:id="rId23"/>
    <p:sldId id="630" r:id="rId24"/>
    <p:sldId id="633" r:id="rId25"/>
    <p:sldId id="634" r:id="rId26"/>
    <p:sldId id="637" r:id="rId27"/>
    <p:sldId id="640" r:id="rId28"/>
    <p:sldId id="398" r:id="rId29"/>
    <p:sldId id="635" r:id="rId30"/>
    <p:sldId id="636" r:id="rId31"/>
    <p:sldId id="638" r:id="rId32"/>
    <p:sldId id="639" r:id="rId33"/>
    <p:sldId id="629" r:id="rId34"/>
    <p:sldId id="646" r:id="rId35"/>
    <p:sldId id="641" r:id="rId36"/>
    <p:sldId id="519" r:id="rId37"/>
    <p:sldId id="261" r:id="rId38"/>
    <p:sldId id="530" r:id="rId39"/>
    <p:sldId id="533" r:id="rId40"/>
    <p:sldId id="546" r:id="rId41"/>
    <p:sldId id="547" r:id="rId42"/>
    <p:sldId id="534" r:id="rId43"/>
    <p:sldId id="562" r:id="rId44"/>
    <p:sldId id="531" r:id="rId45"/>
    <p:sldId id="532" r:id="rId46"/>
    <p:sldId id="536" r:id="rId47"/>
    <p:sldId id="535" r:id="rId48"/>
    <p:sldId id="265" r:id="rId49"/>
    <p:sldId id="266" r:id="rId50"/>
    <p:sldId id="548" r:id="rId51"/>
    <p:sldId id="544" r:id="rId52"/>
    <p:sldId id="297" r:id="rId53"/>
    <p:sldId id="298" r:id="rId54"/>
    <p:sldId id="549" r:id="rId55"/>
    <p:sldId id="550" r:id="rId56"/>
    <p:sldId id="552" r:id="rId57"/>
    <p:sldId id="551" r:id="rId58"/>
    <p:sldId id="650" r:id="rId59"/>
    <p:sldId id="649" r:id="rId60"/>
    <p:sldId id="647" r:id="rId61"/>
    <p:sldId id="648" r:id="rId62"/>
    <p:sldId id="651" r:id="rId63"/>
    <p:sldId id="387" r:id="rId64"/>
    <p:sldId id="388" r:id="rId65"/>
    <p:sldId id="389" r:id="rId66"/>
    <p:sldId id="390" r:id="rId67"/>
    <p:sldId id="391" r:id="rId68"/>
    <p:sldId id="642" r:id="rId69"/>
    <p:sldId id="643" r:id="rId70"/>
    <p:sldId id="644" r:id="rId71"/>
    <p:sldId id="396" r:id="rId72"/>
    <p:sldId id="645" r:id="rId73"/>
    <p:sldId id="400" r:id="rId74"/>
    <p:sldId id="652" r:id="rId75"/>
    <p:sldId id="554" r:id="rId76"/>
    <p:sldId id="302" r:id="rId77"/>
    <p:sldId id="553" r:id="rId78"/>
    <p:sldId id="565" r:id="rId79"/>
    <p:sldId id="564" r:id="rId80"/>
    <p:sldId id="653" r:id="rId81"/>
    <p:sldId id="662" r:id="rId82"/>
    <p:sldId id="654" r:id="rId83"/>
    <p:sldId id="258" r:id="rId84"/>
    <p:sldId id="659" r:id="rId85"/>
    <p:sldId id="282" r:id="rId86"/>
    <p:sldId id="283" r:id="rId87"/>
    <p:sldId id="271" r:id="rId88"/>
    <p:sldId id="285" r:id="rId89"/>
    <p:sldId id="657" r:id="rId90"/>
    <p:sldId id="660" r:id="rId91"/>
    <p:sldId id="663" r:id="rId92"/>
    <p:sldId id="661" r:id="rId93"/>
    <p:sldId id="563" r:id="rId94"/>
    <p:sldId id="567" r:id="rId95"/>
    <p:sldId id="557" r:id="rId96"/>
    <p:sldId id="558" r:id="rId97"/>
    <p:sldId id="664" r:id="rId98"/>
    <p:sldId id="559" r:id="rId99"/>
    <p:sldId id="277" r:id="rId100"/>
    <p:sldId id="568" r:id="rId101"/>
    <p:sldId id="561" r:id="rId102"/>
    <p:sldId id="354" r:id="rId103"/>
    <p:sldId id="262" r:id="rId104"/>
    <p:sldId id="279" r:id="rId105"/>
    <p:sldId id="671" r:id="rId106"/>
    <p:sldId id="669" r:id="rId107"/>
    <p:sldId id="658" r:id="rId108"/>
    <p:sldId id="301" r:id="rId109"/>
    <p:sldId id="668" r:id="rId110"/>
    <p:sldId id="666" r:id="rId111"/>
    <p:sldId id="667" r:id="rId112"/>
    <p:sldId id="347" r:id="rId113"/>
    <p:sldId id="286" r:id="rId114"/>
    <p:sldId id="287" r:id="rId115"/>
    <p:sldId id="350" r:id="rId116"/>
    <p:sldId id="665" r:id="rId117"/>
    <p:sldId id="348" r:id="rId118"/>
    <p:sldId id="349" r:id="rId119"/>
    <p:sldId id="346" r:id="rId120"/>
    <p:sldId id="352" r:id="rId121"/>
    <p:sldId id="351" r:id="rId122"/>
    <p:sldId id="537" r:id="rId123"/>
    <p:sldId id="672" r:id="rId124"/>
    <p:sldId id="569" r:id="rId125"/>
    <p:sldId id="570" r:id="rId126"/>
    <p:sldId id="343" r:id="rId127"/>
    <p:sldId id="670" r:id="rId128"/>
    <p:sldId id="263" r:id="rId129"/>
    <p:sldId id="675" r:id="rId130"/>
    <p:sldId id="344" r:id="rId131"/>
    <p:sldId id="673" r:id="rId132"/>
    <p:sldId id="677" r:id="rId133"/>
    <p:sldId id="676" r:id="rId134"/>
    <p:sldId id="683" r:id="rId135"/>
    <p:sldId id="364" r:id="rId136"/>
    <p:sldId id="315" r:id="rId137"/>
    <p:sldId id="313" r:id="rId138"/>
    <p:sldId id="684" r:id="rId139"/>
    <p:sldId id="316" r:id="rId140"/>
    <p:sldId id="319" r:id="rId141"/>
    <p:sldId id="320" r:id="rId142"/>
    <p:sldId id="321" r:id="rId143"/>
    <p:sldId id="322" r:id="rId144"/>
    <p:sldId id="323" r:id="rId145"/>
    <p:sldId id="324" r:id="rId146"/>
    <p:sldId id="317" r:id="rId147"/>
    <p:sldId id="681" r:id="rId148"/>
    <p:sldId id="685" r:id="rId149"/>
    <p:sldId id="682" r:id="rId150"/>
    <p:sldId id="686" r:id="rId151"/>
    <p:sldId id="687" r:id="rId152"/>
    <p:sldId id="560" r:id="rId153"/>
    <p:sldId id="566" r:id="rId154"/>
    <p:sldId id="571" r:id="rId155"/>
    <p:sldId id="587" r:id="rId156"/>
    <p:sldId id="572" r:id="rId157"/>
    <p:sldId id="573" r:id="rId158"/>
    <p:sldId id="574" r:id="rId159"/>
    <p:sldId id="575" r:id="rId160"/>
    <p:sldId id="576" r:id="rId161"/>
    <p:sldId id="688" r:id="rId162"/>
    <p:sldId id="578" r:id="rId163"/>
    <p:sldId id="577" r:id="rId164"/>
    <p:sldId id="689" r:id="rId165"/>
    <p:sldId id="691" r:id="rId166"/>
    <p:sldId id="692" r:id="rId167"/>
    <p:sldId id="679" r:id="rId168"/>
    <p:sldId id="680" r:id="rId169"/>
    <p:sldId id="579" r:id="rId170"/>
    <p:sldId id="580" r:id="rId171"/>
    <p:sldId id="353" r:id="rId172"/>
    <p:sldId id="690" r:id="rId173"/>
    <p:sldId id="582" r:id="rId174"/>
    <p:sldId id="581" r:id="rId175"/>
    <p:sldId id="355" r:id="rId176"/>
    <p:sldId id="583" r:id="rId177"/>
    <p:sldId id="267" r:id="rId178"/>
    <p:sldId id="294" r:id="rId179"/>
    <p:sldId id="368" r:id="rId180"/>
    <p:sldId id="369" r:id="rId181"/>
    <p:sldId id="307" r:id="rId182"/>
    <p:sldId id="345" r:id="rId183"/>
    <p:sldId id="693" r:id="rId184"/>
    <p:sldId id="694" r:id="rId185"/>
    <p:sldId id="607" r:id="rId186"/>
    <p:sldId id="699" r:id="rId187"/>
    <p:sldId id="703" r:id="rId188"/>
    <p:sldId id="700" r:id="rId189"/>
    <p:sldId id="701" r:id="rId190"/>
    <p:sldId id="702" r:id="rId191"/>
    <p:sldId id="695" r:id="rId192"/>
    <p:sldId id="707" r:id="rId193"/>
    <p:sldId id="412" r:id="rId194"/>
    <p:sldId id="410" r:id="rId195"/>
    <p:sldId id="411" r:id="rId196"/>
    <p:sldId id="696" r:id="rId197"/>
    <p:sldId id="409" r:id="rId198"/>
    <p:sldId id="697" r:id="rId199"/>
    <p:sldId id="415" r:id="rId200"/>
    <p:sldId id="698" r:id="rId201"/>
    <p:sldId id="709" r:id="rId202"/>
    <p:sldId id="711" r:id="rId203"/>
    <p:sldId id="710" r:id="rId204"/>
    <p:sldId id="704" r:id="rId205"/>
    <p:sldId id="708" r:id="rId206"/>
    <p:sldId id="705" r:id="rId207"/>
    <p:sldId id="706" r:id="rId208"/>
    <p:sldId id="712" r:id="rId209"/>
    <p:sldId id="717" r:id="rId210"/>
    <p:sldId id="713" r:id="rId211"/>
    <p:sldId id="714" r:id="rId212"/>
    <p:sldId id="715" r:id="rId213"/>
    <p:sldId id="716" r:id="rId214"/>
    <p:sldId id="718" r:id="rId215"/>
    <p:sldId id="719" r:id="rId216"/>
    <p:sldId id="720" r:id="rId217"/>
    <p:sldId id="721" r:id="rId218"/>
    <p:sldId id="722" r:id="rId219"/>
    <p:sldId id="723" r:id="rId220"/>
    <p:sldId id="724" r:id="rId2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843" autoAdjust="0"/>
    <p:restoredTop sz="94660"/>
  </p:normalViewPr>
  <p:slideViewPr>
    <p:cSldViewPr snapToGrid="0">
      <p:cViewPr varScale="1">
        <p:scale>
          <a:sx n="68" d="100"/>
          <a:sy n="68" d="100"/>
        </p:scale>
        <p:origin x="74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tableStyles" Target="tableStyles.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theme" Target="theme/theme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notesMaster" Target="notesMasters/notesMaster1.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presProps" Target="presProps.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 Type="http://schemas.openxmlformats.org/officeDocument/2006/relationships/slide" Target="slides/slide1.xml"/><Relationship Id="rId29" Type="http://schemas.openxmlformats.org/officeDocument/2006/relationships/slide" Target="slides/slide28.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viewProps" Target="viewProps.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CE813D-A0AB-4D0D-9B4B-20FBE967705C}" type="datetimeFigureOut">
              <a:rPr lang="en-US" smtClean="0"/>
              <a:t>12/7/2022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592737-8372-4BEF-A2EC-7C64ACF55D7C}" type="slidenum">
              <a:rPr lang="en-US" smtClean="0"/>
              <a:t>‹#›</a:t>
            </a:fld>
            <a:endParaRPr lang="en-US"/>
          </a:p>
        </p:txBody>
      </p:sp>
    </p:spTree>
    <p:extLst>
      <p:ext uri="{BB962C8B-B14F-4D97-AF65-F5344CB8AC3E}">
        <p14:creationId xmlns:p14="http://schemas.microsoft.com/office/powerpoint/2010/main" val="33975961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3"/>
        <p:cNvGrpSpPr/>
        <p:nvPr/>
      </p:nvGrpSpPr>
      <p:grpSpPr>
        <a:xfrm>
          <a:off x="0" y="0"/>
          <a:ext cx="0" cy="0"/>
          <a:chOff x="0" y="0"/>
          <a:chExt cx="0" cy="0"/>
        </a:xfrm>
      </p:grpSpPr>
      <p:sp>
        <p:nvSpPr>
          <p:cNvPr id="884" name="Google Shape;884;p86:notes"/>
          <p:cNvSpPr txBox="1">
            <a:spLocks noGrp="1"/>
          </p:cNvSpPr>
          <p:nvPr>
            <p:ph type="body" idx="1"/>
          </p:nvPr>
        </p:nvSpPr>
        <p:spPr>
          <a:xfrm>
            <a:off x="695484" y="4421824"/>
            <a:ext cx="5563870" cy="4189095"/>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885" name="Google Shape;885;p86:notes"/>
          <p:cNvSpPr>
            <a:spLocks noGrp="1" noRot="1" noChangeAspect="1"/>
          </p:cNvSpPr>
          <p:nvPr>
            <p:ph type="sldImg" idx="2"/>
          </p:nvPr>
        </p:nvSpPr>
        <p:spPr>
          <a:xfrm>
            <a:off x="374650" y="698500"/>
            <a:ext cx="6205538" cy="34909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1"/>
        <p:cNvGrpSpPr/>
        <p:nvPr/>
      </p:nvGrpSpPr>
      <p:grpSpPr>
        <a:xfrm>
          <a:off x="0" y="0"/>
          <a:ext cx="0" cy="0"/>
          <a:chOff x="0" y="0"/>
          <a:chExt cx="0" cy="0"/>
        </a:xfrm>
      </p:grpSpPr>
      <p:sp>
        <p:nvSpPr>
          <p:cNvPr id="992" name="Google Shape;992;p99:notes"/>
          <p:cNvSpPr txBox="1">
            <a:spLocks noGrp="1"/>
          </p:cNvSpPr>
          <p:nvPr>
            <p:ph type="body" idx="1"/>
          </p:nvPr>
        </p:nvSpPr>
        <p:spPr>
          <a:xfrm>
            <a:off x="695484" y="4421824"/>
            <a:ext cx="5563870" cy="4189095"/>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993" name="Google Shape;993;p99:notes"/>
          <p:cNvSpPr>
            <a:spLocks noGrp="1" noRot="1" noChangeAspect="1"/>
          </p:cNvSpPr>
          <p:nvPr>
            <p:ph type="sldImg" idx="2"/>
          </p:nvPr>
        </p:nvSpPr>
        <p:spPr>
          <a:xfrm>
            <a:off x="1150938" y="698500"/>
            <a:ext cx="4652962" cy="34909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31659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742484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p25:notes"/>
          <p:cNvSpPr>
            <a:spLocks noGrp="1" noRot="1" noChangeAspect="1"/>
          </p:cNvSpPr>
          <p:nvPr>
            <p:ph type="sldImg" idx="2"/>
          </p:nvPr>
        </p:nvSpPr>
        <p:spPr>
          <a:xfrm>
            <a:off x="409575" y="698500"/>
            <a:ext cx="6203950" cy="3490913"/>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17" name="Google Shape;317;p25:notes"/>
          <p:cNvSpPr txBox="1">
            <a:spLocks noGrp="1"/>
          </p:cNvSpPr>
          <p:nvPr>
            <p:ph type="body" idx="1"/>
          </p:nvPr>
        </p:nvSpPr>
        <p:spPr>
          <a:xfrm>
            <a:off x="701675" y="4421187"/>
            <a:ext cx="5619750" cy="4189412"/>
          </a:xfrm>
          <a:prstGeom prst="rect">
            <a:avLst/>
          </a:prstGeom>
          <a:noFill/>
          <a:ln>
            <a:noFill/>
          </a:ln>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318" name="Google Shape;318;p25:notes"/>
          <p:cNvSpPr txBox="1"/>
          <p:nvPr/>
        </p:nvSpPr>
        <p:spPr>
          <a:xfrm>
            <a:off x="3978275" y="8842375"/>
            <a:ext cx="3043237" cy="465137"/>
          </a:xfrm>
          <a:prstGeom prst="rect">
            <a:avLst/>
          </a:prstGeom>
          <a:noFill/>
          <a:ln>
            <a:noFill/>
          </a:ln>
        </p:spPr>
        <p:txBody>
          <a:bodyPr spcFirstLastPara="1" wrap="square" lIns="93300" tIns="46650" rIns="93300" bIns="46650" anchor="b" anchorCtr="0">
            <a:noAutofit/>
          </a:bodyPr>
          <a:lstStyle/>
          <a:p>
            <a:pPr marL="0" marR="0" lvl="0" indent="0" algn="r" rtl="0">
              <a:lnSpc>
                <a:spcPct val="100000"/>
              </a:lnSpc>
              <a:spcBef>
                <a:spcPts val="0"/>
              </a:spcBef>
              <a:spcAft>
                <a:spcPts val="0"/>
              </a:spcAft>
              <a:buClr>
                <a:srgbClr val="000000"/>
              </a:buClr>
              <a:buSzPts val="1800"/>
              <a:buFont typeface="Verdana"/>
              <a:buNone/>
            </a:pPr>
            <a:fld id="{00000000-1234-1234-1234-123412341234}" type="slidenum">
              <a:rPr lang="en-US" sz="1800" b="0" i="0" u="none">
                <a:solidFill>
                  <a:srgbClr val="000000"/>
                </a:solidFill>
                <a:latin typeface="Verdana"/>
                <a:ea typeface="Verdana"/>
                <a:cs typeface="Verdana"/>
                <a:sym typeface="Verdana"/>
              </a:rPr>
              <a:t>99</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6"/>
        <p:cNvGrpSpPr/>
        <p:nvPr/>
      </p:nvGrpSpPr>
      <p:grpSpPr>
        <a:xfrm>
          <a:off x="0" y="0"/>
          <a:ext cx="0" cy="0"/>
          <a:chOff x="0" y="0"/>
          <a:chExt cx="0" cy="0"/>
        </a:xfrm>
      </p:grpSpPr>
      <p:sp>
        <p:nvSpPr>
          <p:cNvPr id="637" name="Google Shape;637;p70:notes"/>
          <p:cNvSpPr txBox="1">
            <a:spLocks noGrp="1"/>
          </p:cNvSpPr>
          <p:nvPr>
            <p:ph type="body" idx="1"/>
          </p:nvPr>
        </p:nvSpPr>
        <p:spPr>
          <a:xfrm>
            <a:off x="685180" y="4342776"/>
            <a:ext cx="5487640" cy="4115111"/>
          </a:xfrm>
          <a:prstGeom prst="rect">
            <a:avLst/>
          </a:prstGeom>
        </p:spPr>
        <p:txBody>
          <a:bodyPr spcFirstLastPara="1" wrap="square" lIns="91406" tIns="45703" rIns="91406" bIns="45703" anchor="t" anchorCtr="0">
            <a:noAutofit/>
          </a:bodyPr>
          <a:lstStyle/>
          <a:p>
            <a:r>
              <a:rPr lang="en-US"/>
              <a:t>REPEAT OF INFORMATION </a:t>
            </a:r>
            <a:endParaRPr/>
          </a:p>
        </p:txBody>
      </p:sp>
      <p:sp>
        <p:nvSpPr>
          <p:cNvPr id="638" name="Google Shape;638;p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p71:notes"/>
          <p:cNvSpPr txBox="1">
            <a:spLocks noGrp="1"/>
          </p:cNvSpPr>
          <p:nvPr>
            <p:ph type="body" idx="1"/>
          </p:nvPr>
        </p:nvSpPr>
        <p:spPr>
          <a:xfrm>
            <a:off x="685180" y="4342776"/>
            <a:ext cx="5487640" cy="4115111"/>
          </a:xfrm>
          <a:prstGeom prst="rect">
            <a:avLst/>
          </a:prstGeom>
        </p:spPr>
        <p:txBody>
          <a:bodyPr spcFirstLastPara="1" wrap="square" lIns="91406" tIns="45703" rIns="91406" bIns="45703" anchor="t" anchorCtr="0">
            <a:noAutofit/>
          </a:bodyPr>
          <a:lstStyle/>
          <a:p>
            <a:endParaRPr/>
          </a:p>
        </p:txBody>
      </p:sp>
      <p:sp>
        <p:nvSpPr>
          <p:cNvPr id="645" name="Google Shape;645;p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p72:notes"/>
          <p:cNvSpPr txBox="1">
            <a:spLocks noGrp="1"/>
          </p:cNvSpPr>
          <p:nvPr>
            <p:ph type="body" idx="1"/>
          </p:nvPr>
        </p:nvSpPr>
        <p:spPr>
          <a:xfrm>
            <a:off x="685180" y="4342776"/>
            <a:ext cx="5487640" cy="4115111"/>
          </a:xfrm>
          <a:prstGeom prst="rect">
            <a:avLst/>
          </a:prstGeom>
        </p:spPr>
        <p:txBody>
          <a:bodyPr spcFirstLastPara="1" wrap="square" lIns="91406" tIns="45703" rIns="91406" bIns="45703" anchor="t" anchorCtr="0">
            <a:noAutofit/>
          </a:bodyPr>
          <a:lstStyle/>
          <a:p>
            <a:endParaRPr/>
          </a:p>
        </p:txBody>
      </p:sp>
      <p:sp>
        <p:nvSpPr>
          <p:cNvPr id="653" name="Google Shape;653;p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4"/>
        <p:cNvGrpSpPr/>
        <p:nvPr/>
      </p:nvGrpSpPr>
      <p:grpSpPr>
        <a:xfrm>
          <a:off x="0" y="0"/>
          <a:ext cx="0" cy="0"/>
          <a:chOff x="0" y="0"/>
          <a:chExt cx="0" cy="0"/>
        </a:xfrm>
      </p:grpSpPr>
      <p:sp>
        <p:nvSpPr>
          <p:cNvPr id="675" name="Google Shape;675;p75:notes"/>
          <p:cNvSpPr txBox="1">
            <a:spLocks noGrp="1"/>
          </p:cNvSpPr>
          <p:nvPr>
            <p:ph type="body" idx="1"/>
          </p:nvPr>
        </p:nvSpPr>
        <p:spPr>
          <a:xfrm>
            <a:off x="685180" y="4342776"/>
            <a:ext cx="5487640" cy="4115111"/>
          </a:xfrm>
          <a:prstGeom prst="rect">
            <a:avLst/>
          </a:prstGeom>
        </p:spPr>
        <p:txBody>
          <a:bodyPr spcFirstLastPara="1" wrap="square" lIns="91406" tIns="45703" rIns="91406" bIns="45703" anchor="t" anchorCtr="0">
            <a:noAutofit/>
          </a:bodyPr>
          <a:lstStyle/>
          <a:p>
            <a:endParaRPr/>
          </a:p>
        </p:txBody>
      </p:sp>
      <p:sp>
        <p:nvSpPr>
          <p:cNvPr id="676" name="Google Shape;676;p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3"/>
        <p:cNvGrpSpPr/>
        <p:nvPr/>
      </p:nvGrpSpPr>
      <p:grpSpPr>
        <a:xfrm>
          <a:off x="0" y="0"/>
          <a:ext cx="0" cy="0"/>
          <a:chOff x="0" y="0"/>
          <a:chExt cx="0" cy="0"/>
        </a:xfrm>
      </p:grpSpPr>
      <p:sp>
        <p:nvSpPr>
          <p:cNvPr id="684" name="Google Shape;684;p76:notes"/>
          <p:cNvSpPr txBox="1">
            <a:spLocks noGrp="1"/>
          </p:cNvSpPr>
          <p:nvPr>
            <p:ph type="body" idx="1"/>
          </p:nvPr>
        </p:nvSpPr>
        <p:spPr>
          <a:xfrm>
            <a:off x="685180" y="4342776"/>
            <a:ext cx="5487640" cy="4115111"/>
          </a:xfrm>
          <a:prstGeom prst="rect">
            <a:avLst/>
          </a:prstGeom>
        </p:spPr>
        <p:txBody>
          <a:bodyPr spcFirstLastPara="1" wrap="square" lIns="91406" tIns="45703" rIns="91406" bIns="45703" anchor="t" anchorCtr="0">
            <a:noAutofit/>
          </a:bodyPr>
          <a:lstStyle/>
          <a:p>
            <a:endParaRPr/>
          </a:p>
        </p:txBody>
      </p:sp>
      <p:sp>
        <p:nvSpPr>
          <p:cNvPr id="685" name="Google Shape;685;p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2"/>
        <p:cNvGrpSpPr/>
        <p:nvPr/>
      </p:nvGrpSpPr>
      <p:grpSpPr>
        <a:xfrm>
          <a:off x="0" y="0"/>
          <a:ext cx="0" cy="0"/>
          <a:chOff x="0" y="0"/>
          <a:chExt cx="0" cy="0"/>
        </a:xfrm>
      </p:grpSpPr>
      <p:sp>
        <p:nvSpPr>
          <p:cNvPr id="693" name="Google Shape;693;p77:notes"/>
          <p:cNvSpPr txBox="1">
            <a:spLocks noGrp="1"/>
          </p:cNvSpPr>
          <p:nvPr>
            <p:ph type="body" idx="1"/>
          </p:nvPr>
        </p:nvSpPr>
        <p:spPr>
          <a:xfrm>
            <a:off x="685180" y="4342776"/>
            <a:ext cx="5487640" cy="4115111"/>
          </a:xfrm>
          <a:prstGeom prst="rect">
            <a:avLst/>
          </a:prstGeom>
        </p:spPr>
        <p:txBody>
          <a:bodyPr spcFirstLastPara="1" wrap="square" lIns="91406" tIns="45703" rIns="91406" bIns="45703" anchor="t" anchorCtr="0">
            <a:noAutofit/>
          </a:bodyPr>
          <a:lstStyle/>
          <a:p>
            <a:r>
              <a:rPr lang="en-US"/>
              <a:t>changed- added ‘the’ </a:t>
            </a:r>
            <a:endParaRPr/>
          </a:p>
        </p:txBody>
      </p:sp>
      <p:sp>
        <p:nvSpPr>
          <p:cNvPr id="694" name="Google Shape;694;p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1"/>
        <p:cNvGrpSpPr/>
        <p:nvPr/>
      </p:nvGrpSpPr>
      <p:grpSpPr>
        <a:xfrm>
          <a:off x="0" y="0"/>
          <a:ext cx="0" cy="0"/>
          <a:chOff x="0" y="0"/>
          <a:chExt cx="0" cy="0"/>
        </a:xfrm>
      </p:grpSpPr>
      <p:sp>
        <p:nvSpPr>
          <p:cNvPr id="892" name="Google Shape;892;p87:notes"/>
          <p:cNvSpPr txBox="1">
            <a:spLocks noGrp="1"/>
          </p:cNvSpPr>
          <p:nvPr>
            <p:ph type="body" idx="1"/>
          </p:nvPr>
        </p:nvSpPr>
        <p:spPr>
          <a:xfrm>
            <a:off x="695484" y="4421824"/>
            <a:ext cx="5563870" cy="4189095"/>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893" name="Google Shape;893;p87:notes"/>
          <p:cNvSpPr>
            <a:spLocks noGrp="1" noRot="1" noChangeAspect="1"/>
          </p:cNvSpPr>
          <p:nvPr>
            <p:ph type="sldImg" idx="2"/>
          </p:nvPr>
        </p:nvSpPr>
        <p:spPr>
          <a:xfrm>
            <a:off x="374650" y="698500"/>
            <a:ext cx="6205538" cy="34909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3C8110-2C1D-4863-AA75-434562B2D3D2}" type="slidenum">
              <a:rPr lang="en-US" smtClean="0"/>
              <a:t>178</a:t>
            </a:fld>
            <a:endParaRPr lang="en-US"/>
          </a:p>
        </p:txBody>
      </p:sp>
    </p:spTree>
    <p:extLst>
      <p:ext uri="{BB962C8B-B14F-4D97-AF65-F5344CB8AC3E}">
        <p14:creationId xmlns:p14="http://schemas.microsoft.com/office/powerpoint/2010/main" val="30747279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9"/>
        <p:cNvGrpSpPr/>
        <p:nvPr/>
      </p:nvGrpSpPr>
      <p:grpSpPr>
        <a:xfrm>
          <a:off x="0" y="0"/>
          <a:ext cx="0" cy="0"/>
          <a:chOff x="0" y="0"/>
          <a:chExt cx="0" cy="0"/>
        </a:xfrm>
      </p:grpSpPr>
      <p:sp>
        <p:nvSpPr>
          <p:cNvPr id="900" name="Google Shape;900;p88:notes"/>
          <p:cNvSpPr txBox="1">
            <a:spLocks noGrp="1"/>
          </p:cNvSpPr>
          <p:nvPr>
            <p:ph type="body" idx="1"/>
          </p:nvPr>
        </p:nvSpPr>
        <p:spPr>
          <a:xfrm>
            <a:off x="695484" y="4421824"/>
            <a:ext cx="5563870" cy="4189095"/>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901" name="Google Shape;901;p88:notes"/>
          <p:cNvSpPr>
            <a:spLocks noGrp="1" noRot="1" noChangeAspect="1"/>
          </p:cNvSpPr>
          <p:nvPr>
            <p:ph type="sldImg" idx="2"/>
          </p:nvPr>
        </p:nvSpPr>
        <p:spPr>
          <a:xfrm>
            <a:off x="374650" y="698500"/>
            <a:ext cx="6205538" cy="34909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7"/>
        <p:cNvGrpSpPr/>
        <p:nvPr/>
      </p:nvGrpSpPr>
      <p:grpSpPr>
        <a:xfrm>
          <a:off x="0" y="0"/>
          <a:ext cx="0" cy="0"/>
          <a:chOff x="0" y="0"/>
          <a:chExt cx="0" cy="0"/>
        </a:xfrm>
      </p:grpSpPr>
      <p:sp>
        <p:nvSpPr>
          <p:cNvPr id="908" name="Google Shape;908;p89:notes"/>
          <p:cNvSpPr txBox="1">
            <a:spLocks noGrp="1"/>
          </p:cNvSpPr>
          <p:nvPr>
            <p:ph type="body" idx="1"/>
          </p:nvPr>
        </p:nvSpPr>
        <p:spPr>
          <a:xfrm>
            <a:off x="695484" y="4421824"/>
            <a:ext cx="5563870" cy="4189095"/>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909" name="Google Shape;909;p89:notes"/>
          <p:cNvSpPr>
            <a:spLocks noGrp="1" noRot="1" noChangeAspect="1"/>
          </p:cNvSpPr>
          <p:nvPr>
            <p:ph type="sldImg" idx="2"/>
          </p:nvPr>
        </p:nvSpPr>
        <p:spPr>
          <a:xfrm>
            <a:off x="374650" y="698500"/>
            <a:ext cx="6205538" cy="34909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5"/>
        <p:cNvGrpSpPr/>
        <p:nvPr/>
      </p:nvGrpSpPr>
      <p:grpSpPr>
        <a:xfrm>
          <a:off x="0" y="0"/>
          <a:ext cx="0" cy="0"/>
          <a:chOff x="0" y="0"/>
          <a:chExt cx="0" cy="0"/>
        </a:xfrm>
      </p:grpSpPr>
      <p:sp>
        <p:nvSpPr>
          <p:cNvPr id="916" name="Google Shape;916;p90:notes"/>
          <p:cNvSpPr txBox="1">
            <a:spLocks noGrp="1"/>
          </p:cNvSpPr>
          <p:nvPr>
            <p:ph type="body" idx="1"/>
          </p:nvPr>
        </p:nvSpPr>
        <p:spPr>
          <a:xfrm>
            <a:off x="695484" y="4421824"/>
            <a:ext cx="5563870" cy="4189095"/>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917" name="Google Shape;917;p90:notes"/>
          <p:cNvSpPr>
            <a:spLocks noGrp="1" noRot="1" noChangeAspect="1"/>
          </p:cNvSpPr>
          <p:nvPr>
            <p:ph type="sldImg" idx="2"/>
          </p:nvPr>
        </p:nvSpPr>
        <p:spPr>
          <a:xfrm>
            <a:off x="374650" y="698500"/>
            <a:ext cx="6205538" cy="34909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3"/>
        <p:cNvGrpSpPr/>
        <p:nvPr/>
      </p:nvGrpSpPr>
      <p:grpSpPr>
        <a:xfrm>
          <a:off x="0" y="0"/>
          <a:ext cx="0" cy="0"/>
          <a:chOff x="0" y="0"/>
          <a:chExt cx="0" cy="0"/>
        </a:xfrm>
      </p:grpSpPr>
      <p:sp>
        <p:nvSpPr>
          <p:cNvPr id="944" name="Google Shape;944;p93:notes"/>
          <p:cNvSpPr txBox="1">
            <a:spLocks noGrp="1"/>
          </p:cNvSpPr>
          <p:nvPr>
            <p:ph type="body" idx="1"/>
          </p:nvPr>
        </p:nvSpPr>
        <p:spPr>
          <a:xfrm>
            <a:off x="695484" y="4421824"/>
            <a:ext cx="5563870" cy="4189095"/>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945" name="Google Shape;945;p93:notes"/>
          <p:cNvSpPr>
            <a:spLocks noGrp="1" noRot="1" noChangeAspect="1"/>
          </p:cNvSpPr>
          <p:nvPr>
            <p:ph type="sldImg" idx="2"/>
          </p:nvPr>
        </p:nvSpPr>
        <p:spPr>
          <a:xfrm>
            <a:off x="374650" y="698500"/>
            <a:ext cx="6205538" cy="34909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8"/>
        <p:cNvGrpSpPr/>
        <p:nvPr/>
      </p:nvGrpSpPr>
      <p:grpSpPr>
        <a:xfrm>
          <a:off x="0" y="0"/>
          <a:ext cx="0" cy="0"/>
          <a:chOff x="0" y="0"/>
          <a:chExt cx="0" cy="0"/>
        </a:xfrm>
      </p:grpSpPr>
      <p:sp>
        <p:nvSpPr>
          <p:cNvPr id="959" name="Google Shape;959;p95:notes"/>
          <p:cNvSpPr txBox="1">
            <a:spLocks noGrp="1"/>
          </p:cNvSpPr>
          <p:nvPr>
            <p:ph type="body" idx="1"/>
          </p:nvPr>
        </p:nvSpPr>
        <p:spPr>
          <a:xfrm>
            <a:off x="695484" y="4421824"/>
            <a:ext cx="5563870" cy="4189095"/>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960" name="Google Shape;960;p95:notes"/>
          <p:cNvSpPr>
            <a:spLocks noGrp="1" noRot="1" noChangeAspect="1"/>
          </p:cNvSpPr>
          <p:nvPr>
            <p:ph type="sldImg" idx="2"/>
          </p:nvPr>
        </p:nvSpPr>
        <p:spPr>
          <a:xfrm>
            <a:off x="374650" y="698500"/>
            <a:ext cx="6205538" cy="34909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5"/>
        <p:cNvGrpSpPr/>
        <p:nvPr/>
      </p:nvGrpSpPr>
      <p:grpSpPr>
        <a:xfrm>
          <a:off x="0" y="0"/>
          <a:ext cx="0" cy="0"/>
          <a:chOff x="0" y="0"/>
          <a:chExt cx="0" cy="0"/>
        </a:xfrm>
      </p:grpSpPr>
      <p:sp>
        <p:nvSpPr>
          <p:cNvPr id="966" name="Google Shape;966;p96:notes"/>
          <p:cNvSpPr>
            <a:spLocks noGrp="1" noRot="1" noChangeAspect="1"/>
          </p:cNvSpPr>
          <p:nvPr>
            <p:ph type="sldImg" idx="2"/>
          </p:nvPr>
        </p:nvSpPr>
        <p:spPr>
          <a:xfrm>
            <a:off x="374650" y="698500"/>
            <a:ext cx="6205538" cy="34909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7" name="Google Shape;967;p96:notes"/>
          <p:cNvSpPr txBox="1">
            <a:spLocks noGrp="1"/>
          </p:cNvSpPr>
          <p:nvPr>
            <p:ph type="body" idx="1"/>
          </p:nvPr>
        </p:nvSpPr>
        <p:spPr>
          <a:xfrm>
            <a:off x="695484" y="4421824"/>
            <a:ext cx="5563870" cy="4189095"/>
          </a:xfrm>
          <a:prstGeom prst="rect">
            <a:avLst/>
          </a:prstGeom>
          <a:noFill/>
          <a:ln>
            <a:noFill/>
          </a:ln>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968" name="Google Shape;968;p96:notes"/>
          <p:cNvSpPr txBox="1">
            <a:spLocks noGrp="1"/>
          </p:cNvSpPr>
          <p:nvPr>
            <p:ph type="sldNum" idx="12"/>
          </p:nvPr>
        </p:nvSpPr>
        <p:spPr>
          <a:xfrm>
            <a:off x="3939466" y="8842030"/>
            <a:ext cx="3013763" cy="465455"/>
          </a:xfrm>
          <a:prstGeom prst="rect">
            <a:avLst/>
          </a:prstGeom>
          <a:noFill/>
          <a:ln>
            <a:noFill/>
          </a:ln>
        </p:spPr>
        <p:txBody>
          <a:bodyPr spcFirstLastPara="1" wrap="square" lIns="93300" tIns="46650" rIns="93300" bIns="46650" anchor="b" anchorCtr="0">
            <a:noAutofit/>
          </a:bodyPr>
          <a:lstStyle/>
          <a:p>
            <a:pPr marL="0" lvl="0" indent="0" algn="r" rtl="0">
              <a:spcBef>
                <a:spcPts val="0"/>
              </a:spcBef>
              <a:spcAft>
                <a:spcPts val="0"/>
              </a:spcAft>
              <a:buNone/>
            </a:pPr>
            <a:fld id="{00000000-1234-1234-1234-123412341234}" type="slidenum">
              <a:rPr lang="en-US"/>
              <a:t>70</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6"/>
        <p:cNvGrpSpPr/>
        <p:nvPr/>
      </p:nvGrpSpPr>
      <p:grpSpPr>
        <a:xfrm>
          <a:off x="0" y="0"/>
          <a:ext cx="0" cy="0"/>
          <a:chOff x="0" y="0"/>
          <a:chExt cx="0" cy="0"/>
        </a:xfrm>
      </p:grpSpPr>
      <p:sp>
        <p:nvSpPr>
          <p:cNvPr id="977" name="Google Shape;977;p97:notes"/>
          <p:cNvSpPr txBox="1">
            <a:spLocks noGrp="1"/>
          </p:cNvSpPr>
          <p:nvPr>
            <p:ph type="body" idx="1"/>
          </p:nvPr>
        </p:nvSpPr>
        <p:spPr>
          <a:xfrm>
            <a:off x="695484" y="4421824"/>
            <a:ext cx="5563870" cy="4189095"/>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978" name="Google Shape;978;p97:notes"/>
          <p:cNvSpPr>
            <a:spLocks noGrp="1" noRot="1" noChangeAspect="1"/>
          </p:cNvSpPr>
          <p:nvPr>
            <p:ph type="sldImg" idx="2"/>
          </p:nvPr>
        </p:nvSpPr>
        <p:spPr>
          <a:xfrm>
            <a:off x="374650" y="698500"/>
            <a:ext cx="6205538" cy="34909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67BEC1-EB2A-4BAF-82D3-9B8A5247E7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94E0C3E-99EC-476C-BE29-23B809307C1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89FDB8-5C76-429B-B3F2-5587E54E5AC6}"/>
              </a:ext>
            </a:extLst>
          </p:cNvPr>
          <p:cNvSpPr>
            <a:spLocks noGrp="1"/>
          </p:cNvSpPr>
          <p:nvPr>
            <p:ph type="dt" sz="half" idx="10"/>
          </p:nvPr>
        </p:nvSpPr>
        <p:spPr/>
        <p:txBody>
          <a:bodyPr/>
          <a:lstStyle/>
          <a:p>
            <a:fld id="{6FAE9DD6-5940-468C-96A2-121A1DD48B8A}" type="datetimeFigureOut">
              <a:rPr lang="en-US" smtClean="0"/>
              <a:t>12/7/2022</a:t>
            </a:fld>
            <a:endParaRPr lang="en-US"/>
          </a:p>
        </p:txBody>
      </p:sp>
      <p:sp>
        <p:nvSpPr>
          <p:cNvPr id="5" name="Footer Placeholder 4">
            <a:extLst>
              <a:ext uri="{FF2B5EF4-FFF2-40B4-BE49-F238E27FC236}">
                <a16:creationId xmlns:a16="http://schemas.microsoft.com/office/drawing/2014/main" id="{A4D160BC-DF64-4D04-97A9-0018EDE965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7A7E09-E07C-4A33-B7C4-8619A798E0BA}"/>
              </a:ext>
            </a:extLst>
          </p:cNvPr>
          <p:cNvSpPr>
            <a:spLocks noGrp="1"/>
          </p:cNvSpPr>
          <p:nvPr>
            <p:ph type="sldNum" sz="quarter" idx="12"/>
          </p:nvPr>
        </p:nvSpPr>
        <p:spPr/>
        <p:txBody>
          <a:bodyPr/>
          <a:lstStyle/>
          <a:p>
            <a:fld id="{9015E167-C32A-4D87-B47D-78084481929B}" type="slidenum">
              <a:rPr lang="en-US" smtClean="0"/>
              <a:t>‹#›</a:t>
            </a:fld>
            <a:endParaRPr lang="en-US"/>
          </a:p>
        </p:txBody>
      </p:sp>
    </p:spTree>
    <p:extLst>
      <p:ext uri="{BB962C8B-B14F-4D97-AF65-F5344CB8AC3E}">
        <p14:creationId xmlns:p14="http://schemas.microsoft.com/office/powerpoint/2010/main" val="10651090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BB8267-A012-46AE-9AE0-DDCB85DF7B4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2E3C6D6-1255-4513-8D86-1EF819152B3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A0BA6B-5C8E-419F-9F16-E3A82A72C82E}"/>
              </a:ext>
            </a:extLst>
          </p:cNvPr>
          <p:cNvSpPr>
            <a:spLocks noGrp="1"/>
          </p:cNvSpPr>
          <p:nvPr>
            <p:ph type="dt" sz="half" idx="10"/>
          </p:nvPr>
        </p:nvSpPr>
        <p:spPr/>
        <p:txBody>
          <a:bodyPr/>
          <a:lstStyle/>
          <a:p>
            <a:fld id="{6FAE9DD6-5940-468C-96A2-121A1DD48B8A}" type="datetimeFigureOut">
              <a:rPr lang="en-US" smtClean="0"/>
              <a:t>12/7/2022</a:t>
            </a:fld>
            <a:endParaRPr lang="en-US"/>
          </a:p>
        </p:txBody>
      </p:sp>
      <p:sp>
        <p:nvSpPr>
          <p:cNvPr id="5" name="Footer Placeholder 4">
            <a:extLst>
              <a:ext uri="{FF2B5EF4-FFF2-40B4-BE49-F238E27FC236}">
                <a16:creationId xmlns:a16="http://schemas.microsoft.com/office/drawing/2014/main" id="{AF2C38C4-CCBB-4274-BC1E-509E191E03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9D1043-5C35-4A96-8AFB-ED97A40F83CF}"/>
              </a:ext>
            </a:extLst>
          </p:cNvPr>
          <p:cNvSpPr>
            <a:spLocks noGrp="1"/>
          </p:cNvSpPr>
          <p:nvPr>
            <p:ph type="sldNum" sz="quarter" idx="12"/>
          </p:nvPr>
        </p:nvSpPr>
        <p:spPr/>
        <p:txBody>
          <a:bodyPr/>
          <a:lstStyle/>
          <a:p>
            <a:fld id="{9015E167-C32A-4D87-B47D-78084481929B}" type="slidenum">
              <a:rPr lang="en-US" smtClean="0"/>
              <a:t>‹#›</a:t>
            </a:fld>
            <a:endParaRPr lang="en-US"/>
          </a:p>
        </p:txBody>
      </p:sp>
    </p:spTree>
    <p:extLst>
      <p:ext uri="{BB962C8B-B14F-4D97-AF65-F5344CB8AC3E}">
        <p14:creationId xmlns:p14="http://schemas.microsoft.com/office/powerpoint/2010/main" val="789093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611E6E8-5A5A-445D-A534-D7F725D64EB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9BF3FD-DDAE-4116-8A45-96B0AF14515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D9B729-F4F4-46E7-BB0D-6EB5DEB063C7}"/>
              </a:ext>
            </a:extLst>
          </p:cNvPr>
          <p:cNvSpPr>
            <a:spLocks noGrp="1"/>
          </p:cNvSpPr>
          <p:nvPr>
            <p:ph type="dt" sz="half" idx="10"/>
          </p:nvPr>
        </p:nvSpPr>
        <p:spPr/>
        <p:txBody>
          <a:bodyPr/>
          <a:lstStyle/>
          <a:p>
            <a:fld id="{6FAE9DD6-5940-468C-96A2-121A1DD48B8A}" type="datetimeFigureOut">
              <a:rPr lang="en-US" smtClean="0"/>
              <a:t>12/7/2022</a:t>
            </a:fld>
            <a:endParaRPr lang="en-US"/>
          </a:p>
        </p:txBody>
      </p:sp>
      <p:sp>
        <p:nvSpPr>
          <p:cNvPr id="5" name="Footer Placeholder 4">
            <a:extLst>
              <a:ext uri="{FF2B5EF4-FFF2-40B4-BE49-F238E27FC236}">
                <a16:creationId xmlns:a16="http://schemas.microsoft.com/office/drawing/2014/main" id="{12B274A0-55C7-4704-87A0-4470A0F0B2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E8C5E1-42B4-445B-B15C-01375B86B087}"/>
              </a:ext>
            </a:extLst>
          </p:cNvPr>
          <p:cNvSpPr>
            <a:spLocks noGrp="1"/>
          </p:cNvSpPr>
          <p:nvPr>
            <p:ph type="sldNum" sz="quarter" idx="12"/>
          </p:nvPr>
        </p:nvSpPr>
        <p:spPr/>
        <p:txBody>
          <a:bodyPr/>
          <a:lstStyle/>
          <a:p>
            <a:fld id="{9015E167-C32A-4D87-B47D-78084481929B}" type="slidenum">
              <a:rPr lang="en-US" smtClean="0"/>
              <a:t>‹#›</a:t>
            </a:fld>
            <a:endParaRPr lang="en-US"/>
          </a:p>
        </p:txBody>
      </p:sp>
    </p:spTree>
    <p:extLst>
      <p:ext uri="{BB962C8B-B14F-4D97-AF65-F5344CB8AC3E}">
        <p14:creationId xmlns:p14="http://schemas.microsoft.com/office/powerpoint/2010/main" val="14206116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able" type="tbl">
  <p:cSld name="Title and Table">
    <p:spTree>
      <p:nvGrpSpPr>
        <p:cNvPr id="1" name="Shape 155"/>
        <p:cNvGrpSpPr/>
        <p:nvPr/>
      </p:nvGrpSpPr>
      <p:grpSpPr>
        <a:xfrm>
          <a:off x="0" y="0"/>
          <a:ext cx="0" cy="0"/>
          <a:chOff x="0" y="0"/>
          <a:chExt cx="0" cy="0"/>
        </a:xfrm>
      </p:grpSpPr>
      <p:sp>
        <p:nvSpPr>
          <p:cNvPr id="156" name="Google Shape;156;p24"/>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7" name="Google Shape;157;p24"/>
          <p:cNvSpPr>
            <a:spLocks noGrp="1"/>
          </p:cNvSpPr>
          <p:nvPr>
            <p:ph type="sldNum" idx="12"/>
          </p:nvPr>
        </p:nvSpPr>
        <p:spPr>
          <a:xfrm>
            <a:off x="8737600" y="6243637"/>
            <a:ext cx="2844800" cy="457200"/>
          </a:xfrm>
          <a:prstGeom prst="bracketPair">
            <a:avLst/>
          </a:prstGeom>
          <a:noFill/>
          <a:ln w="19050" cap="flat" cmpd="sng">
            <a:solidFill>
              <a:srgbClr val="FFFFFF"/>
            </a:solidFill>
            <a:prstDash val="solid"/>
            <a:miter lim="800000"/>
            <a:headEnd type="none" w="sm" len="sm"/>
            <a:tailEnd type="none" w="sm" len="sm"/>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FFFFFF"/>
              </a:buClr>
              <a:buSzPts val="1800"/>
              <a:buFont typeface="Verdana"/>
              <a:buNone/>
              <a:defRPr sz="1800" b="0" i="0" u="none">
                <a:solidFill>
                  <a:srgbClr val="FFFFFF"/>
                </a:solidFill>
                <a:latin typeface="Verdana"/>
                <a:ea typeface="Verdana"/>
                <a:cs typeface="Verdana"/>
                <a:sym typeface="Verdana"/>
              </a:defRPr>
            </a:lvl1pPr>
            <a:lvl2pPr marL="0" marR="0" lvl="1" indent="0" algn="ctr">
              <a:lnSpc>
                <a:spcPct val="100000"/>
              </a:lnSpc>
              <a:spcBef>
                <a:spcPts val="0"/>
              </a:spcBef>
              <a:spcAft>
                <a:spcPts val="0"/>
              </a:spcAft>
              <a:buClr>
                <a:srgbClr val="FFFFFF"/>
              </a:buClr>
              <a:buSzPts val="1800"/>
              <a:buFont typeface="Verdana"/>
              <a:buNone/>
              <a:defRPr sz="1800" b="0" i="0" u="none">
                <a:solidFill>
                  <a:srgbClr val="FFFFFF"/>
                </a:solidFill>
                <a:latin typeface="Verdana"/>
                <a:ea typeface="Verdana"/>
                <a:cs typeface="Verdana"/>
                <a:sym typeface="Verdana"/>
              </a:defRPr>
            </a:lvl2pPr>
            <a:lvl3pPr marL="0" marR="0" lvl="2" indent="0" algn="ctr">
              <a:lnSpc>
                <a:spcPct val="100000"/>
              </a:lnSpc>
              <a:spcBef>
                <a:spcPts val="0"/>
              </a:spcBef>
              <a:spcAft>
                <a:spcPts val="0"/>
              </a:spcAft>
              <a:buClr>
                <a:srgbClr val="FFFFFF"/>
              </a:buClr>
              <a:buSzPts val="1800"/>
              <a:buFont typeface="Verdana"/>
              <a:buNone/>
              <a:defRPr sz="1800" b="0" i="0" u="none">
                <a:solidFill>
                  <a:srgbClr val="FFFFFF"/>
                </a:solidFill>
                <a:latin typeface="Verdana"/>
                <a:ea typeface="Verdana"/>
                <a:cs typeface="Verdana"/>
                <a:sym typeface="Verdana"/>
              </a:defRPr>
            </a:lvl3pPr>
            <a:lvl4pPr marL="0" marR="0" lvl="3" indent="0" algn="ctr">
              <a:lnSpc>
                <a:spcPct val="100000"/>
              </a:lnSpc>
              <a:spcBef>
                <a:spcPts val="0"/>
              </a:spcBef>
              <a:spcAft>
                <a:spcPts val="0"/>
              </a:spcAft>
              <a:buClr>
                <a:srgbClr val="FFFFFF"/>
              </a:buClr>
              <a:buSzPts val="1800"/>
              <a:buFont typeface="Verdana"/>
              <a:buNone/>
              <a:defRPr sz="1800" b="0" i="0" u="none">
                <a:solidFill>
                  <a:srgbClr val="FFFFFF"/>
                </a:solidFill>
                <a:latin typeface="Verdana"/>
                <a:ea typeface="Verdana"/>
                <a:cs typeface="Verdana"/>
                <a:sym typeface="Verdana"/>
              </a:defRPr>
            </a:lvl4pPr>
            <a:lvl5pPr marL="0" marR="0" lvl="4" indent="0" algn="ctr">
              <a:lnSpc>
                <a:spcPct val="100000"/>
              </a:lnSpc>
              <a:spcBef>
                <a:spcPts val="0"/>
              </a:spcBef>
              <a:spcAft>
                <a:spcPts val="0"/>
              </a:spcAft>
              <a:buClr>
                <a:srgbClr val="FFFFFF"/>
              </a:buClr>
              <a:buSzPts val="1800"/>
              <a:buFont typeface="Verdana"/>
              <a:buNone/>
              <a:defRPr sz="1800" b="0" i="0" u="none">
                <a:solidFill>
                  <a:srgbClr val="FFFFFF"/>
                </a:solidFill>
                <a:latin typeface="Verdana"/>
                <a:ea typeface="Verdana"/>
                <a:cs typeface="Verdana"/>
                <a:sym typeface="Verdana"/>
              </a:defRPr>
            </a:lvl5pPr>
            <a:lvl6pPr marL="0" marR="0" lvl="5" indent="0" algn="ctr">
              <a:lnSpc>
                <a:spcPct val="100000"/>
              </a:lnSpc>
              <a:spcBef>
                <a:spcPts val="0"/>
              </a:spcBef>
              <a:spcAft>
                <a:spcPts val="0"/>
              </a:spcAft>
              <a:buClr>
                <a:srgbClr val="FFFFFF"/>
              </a:buClr>
              <a:buSzPts val="1800"/>
              <a:buFont typeface="Verdana"/>
              <a:buNone/>
              <a:defRPr sz="1800" b="0" i="0" u="none">
                <a:solidFill>
                  <a:srgbClr val="FFFFFF"/>
                </a:solidFill>
                <a:latin typeface="Verdana"/>
                <a:ea typeface="Verdana"/>
                <a:cs typeface="Verdana"/>
                <a:sym typeface="Verdana"/>
              </a:defRPr>
            </a:lvl6pPr>
            <a:lvl7pPr marL="0" marR="0" lvl="6" indent="0" algn="ctr">
              <a:lnSpc>
                <a:spcPct val="100000"/>
              </a:lnSpc>
              <a:spcBef>
                <a:spcPts val="0"/>
              </a:spcBef>
              <a:spcAft>
                <a:spcPts val="0"/>
              </a:spcAft>
              <a:buClr>
                <a:srgbClr val="FFFFFF"/>
              </a:buClr>
              <a:buSzPts val="1800"/>
              <a:buFont typeface="Verdana"/>
              <a:buNone/>
              <a:defRPr sz="1800" b="0" i="0" u="none">
                <a:solidFill>
                  <a:srgbClr val="FFFFFF"/>
                </a:solidFill>
                <a:latin typeface="Verdana"/>
                <a:ea typeface="Verdana"/>
                <a:cs typeface="Verdana"/>
                <a:sym typeface="Verdana"/>
              </a:defRPr>
            </a:lvl7pPr>
            <a:lvl8pPr marL="0" marR="0" lvl="7" indent="0" algn="ctr">
              <a:lnSpc>
                <a:spcPct val="100000"/>
              </a:lnSpc>
              <a:spcBef>
                <a:spcPts val="0"/>
              </a:spcBef>
              <a:spcAft>
                <a:spcPts val="0"/>
              </a:spcAft>
              <a:buClr>
                <a:srgbClr val="FFFFFF"/>
              </a:buClr>
              <a:buSzPts val="1800"/>
              <a:buFont typeface="Verdana"/>
              <a:buNone/>
              <a:defRPr sz="1800" b="0" i="0" u="none">
                <a:solidFill>
                  <a:srgbClr val="FFFFFF"/>
                </a:solidFill>
                <a:latin typeface="Verdana"/>
                <a:ea typeface="Verdana"/>
                <a:cs typeface="Verdana"/>
                <a:sym typeface="Verdana"/>
              </a:defRPr>
            </a:lvl8pPr>
            <a:lvl9pPr marL="0" marR="0" lvl="8" indent="0" algn="ctr">
              <a:lnSpc>
                <a:spcPct val="100000"/>
              </a:lnSpc>
              <a:spcBef>
                <a:spcPts val="0"/>
              </a:spcBef>
              <a:spcAft>
                <a:spcPts val="0"/>
              </a:spcAft>
              <a:buClr>
                <a:srgbClr val="FFFFFF"/>
              </a:buClr>
              <a:buSzPts val="1800"/>
              <a:buFont typeface="Verdana"/>
              <a:buNone/>
              <a:defRPr sz="1800" b="0" i="0" u="none">
                <a:solidFill>
                  <a:srgbClr val="FFFFFF"/>
                </a:solidFill>
                <a:latin typeface="Verdana"/>
                <a:ea typeface="Verdana"/>
                <a:cs typeface="Verdana"/>
                <a:sym typeface="Verdana"/>
              </a:defRPr>
            </a:lvl9pPr>
          </a:lstStyle>
          <a:p>
            <a:pPr marL="0" lvl="0" indent="0" algn="ctr" rtl="0">
              <a:spcBef>
                <a:spcPts val="0"/>
              </a:spcBef>
              <a:spcAft>
                <a:spcPts val="0"/>
              </a:spcAft>
              <a:buNone/>
            </a:pPr>
            <a:fld id="{00000000-1234-1234-1234-123412341234}" type="slidenum">
              <a:rPr lang="en-US"/>
              <a:t>‹#›</a:t>
            </a:fld>
            <a:endParaRPr/>
          </a:p>
        </p:txBody>
      </p:sp>
      <p:sp>
        <p:nvSpPr>
          <p:cNvPr id="158" name="Google Shape;158;p24"/>
          <p:cNvSpPr txBox="1">
            <a:spLocks noGrp="1"/>
          </p:cNvSpPr>
          <p:nvPr>
            <p:ph type="dt" idx="10"/>
          </p:nvPr>
        </p:nvSpPr>
        <p:spPr>
          <a:xfrm>
            <a:off x="609600" y="6243637"/>
            <a:ext cx="2844800" cy="4572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9" name="Google Shape;159;p24"/>
          <p:cNvSpPr txBox="1">
            <a:spLocks noGrp="1"/>
          </p:cNvSpPr>
          <p:nvPr>
            <p:ph type="ftr" idx="11"/>
          </p:nvPr>
        </p:nvSpPr>
        <p:spPr>
          <a:xfrm>
            <a:off x="4165600" y="6243637"/>
            <a:ext cx="3860800" cy="4572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3501012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22238"/>
            <a:ext cx="10058400" cy="1295400"/>
          </a:xfrm>
        </p:spPr>
        <p:txBody>
          <a:bodyPr/>
          <a:lstStyle/>
          <a:p>
            <a:r>
              <a:rPr lang="en-US"/>
              <a:t>Click to edit Master title style</a:t>
            </a:r>
          </a:p>
        </p:txBody>
      </p:sp>
      <p:sp>
        <p:nvSpPr>
          <p:cNvPr id="3" name="Text Placeholder 2"/>
          <p:cNvSpPr>
            <a:spLocks noGrp="1"/>
          </p:cNvSpPr>
          <p:nvPr>
            <p:ph type="body" sz="half" idx="1"/>
          </p:nvPr>
        </p:nvSpPr>
        <p:spPr>
          <a:xfrm>
            <a:off x="609600" y="1719263"/>
            <a:ext cx="5384800" cy="44116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719263"/>
            <a:ext cx="5384800" cy="44116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1D1FA4BF-48B9-4D32-A851-B417B0BCBBB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728971A2-1E35-40A9-90D7-0E1D6F95A4A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7">
            <a:extLst>
              <a:ext uri="{FF2B5EF4-FFF2-40B4-BE49-F238E27FC236}">
                <a16:creationId xmlns:a16="http://schemas.microsoft.com/office/drawing/2014/main" id="{54C971A1-578B-4E02-B18A-0C508B4AF90C}"/>
              </a:ext>
            </a:extLst>
          </p:cNvPr>
          <p:cNvSpPr>
            <a:spLocks noGrp="1" noChangeArrowheads="1"/>
          </p:cNvSpPr>
          <p:nvPr>
            <p:ph type="sldNum" sz="quarter" idx="12"/>
          </p:nvPr>
        </p:nvSpPr>
        <p:spPr>
          <a:ln/>
        </p:spPr>
        <p:txBody>
          <a:bodyPr/>
          <a:lstStyle>
            <a:lvl1pPr>
              <a:defRPr/>
            </a:lvl1pPr>
          </a:lstStyle>
          <a:p>
            <a:fld id="{A20C16CF-F65E-4945-95AD-A710011E5D18}" type="slidenum">
              <a:rPr lang="en-US" altLang="en-US"/>
              <a:pPr/>
              <a:t>‹#›</a:t>
            </a:fld>
            <a:endParaRPr lang="en-US" altLang="en-US"/>
          </a:p>
        </p:txBody>
      </p:sp>
    </p:spTree>
    <p:extLst>
      <p:ext uri="{BB962C8B-B14F-4D97-AF65-F5344CB8AC3E}">
        <p14:creationId xmlns:p14="http://schemas.microsoft.com/office/powerpoint/2010/main" val="17864465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DBEC0-7C31-439F-89D6-65CB3B2B5C7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BBB1F62-A87C-471C-8B4F-E61A46723D5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ED4843-AFDB-473F-8896-2D005FAAF621}"/>
              </a:ext>
            </a:extLst>
          </p:cNvPr>
          <p:cNvSpPr>
            <a:spLocks noGrp="1"/>
          </p:cNvSpPr>
          <p:nvPr>
            <p:ph type="dt" sz="half" idx="10"/>
          </p:nvPr>
        </p:nvSpPr>
        <p:spPr/>
        <p:txBody>
          <a:bodyPr/>
          <a:lstStyle/>
          <a:p>
            <a:fld id="{6FAE9DD6-5940-468C-96A2-121A1DD48B8A}" type="datetimeFigureOut">
              <a:rPr lang="en-US" smtClean="0"/>
              <a:t>12/7/2022</a:t>
            </a:fld>
            <a:endParaRPr lang="en-US"/>
          </a:p>
        </p:txBody>
      </p:sp>
      <p:sp>
        <p:nvSpPr>
          <p:cNvPr id="5" name="Footer Placeholder 4">
            <a:extLst>
              <a:ext uri="{FF2B5EF4-FFF2-40B4-BE49-F238E27FC236}">
                <a16:creationId xmlns:a16="http://schemas.microsoft.com/office/drawing/2014/main" id="{ABEE4BCE-CFDC-4D8D-A5F4-CA9FDF92E6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3DD635-D7D2-4DC2-AEE9-135727619873}"/>
              </a:ext>
            </a:extLst>
          </p:cNvPr>
          <p:cNvSpPr>
            <a:spLocks noGrp="1"/>
          </p:cNvSpPr>
          <p:nvPr>
            <p:ph type="sldNum" sz="quarter" idx="12"/>
          </p:nvPr>
        </p:nvSpPr>
        <p:spPr/>
        <p:txBody>
          <a:bodyPr/>
          <a:lstStyle/>
          <a:p>
            <a:fld id="{9015E167-C32A-4D87-B47D-78084481929B}" type="slidenum">
              <a:rPr lang="en-US" smtClean="0"/>
              <a:t>‹#›</a:t>
            </a:fld>
            <a:endParaRPr lang="en-US"/>
          </a:p>
        </p:txBody>
      </p:sp>
    </p:spTree>
    <p:extLst>
      <p:ext uri="{BB962C8B-B14F-4D97-AF65-F5344CB8AC3E}">
        <p14:creationId xmlns:p14="http://schemas.microsoft.com/office/powerpoint/2010/main" val="29879666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BD8FF6-FAE7-4576-AF58-99E4F318773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71683F9-4A16-4331-A5A8-AD4B1765CDD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8C7B0DA-4C70-4795-8D9A-79D49ADA0532}"/>
              </a:ext>
            </a:extLst>
          </p:cNvPr>
          <p:cNvSpPr>
            <a:spLocks noGrp="1"/>
          </p:cNvSpPr>
          <p:nvPr>
            <p:ph type="dt" sz="half" idx="10"/>
          </p:nvPr>
        </p:nvSpPr>
        <p:spPr/>
        <p:txBody>
          <a:bodyPr/>
          <a:lstStyle/>
          <a:p>
            <a:fld id="{6FAE9DD6-5940-468C-96A2-121A1DD48B8A}" type="datetimeFigureOut">
              <a:rPr lang="en-US" smtClean="0"/>
              <a:t>12/7/2022</a:t>
            </a:fld>
            <a:endParaRPr lang="en-US"/>
          </a:p>
        </p:txBody>
      </p:sp>
      <p:sp>
        <p:nvSpPr>
          <p:cNvPr id="5" name="Footer Placeholder 4">
            <a:extLst>
              <a:ext uri="{FF2B5EF4-FFF2-40B4-BE49-F238E27FC236}">
                <a16:creationId xmlns:a16="http://schemas.microsoft.com/office/drawing/2014/main" id="{75491508-8446-4C44-A861-26848C3A39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9B4A00-4DFE-4106-8693-0AE863741604}"/>
              </a:ext>
            </a:extLst>
          </p:cNvPr>
          <p:cNvSpPr>
            <a:spLocks noGrp="1"/>
          </p:cNvSpPr>
          <p:nvPr>
            <p:ph type="sldNum" sz="quarter" idx="12"/>
          </p:nvPr>
        </p:nvSpPr>
        <p:spPr/>
        <p:txBody>
          <a:bodyPr/>
          <a:lstStyle/>
          <a:p>
            <a:fld id="{9015E167-C32A-4D87-B47D-78084481929B}" type="slidenum">
              <a:rPr lang="en-US" smtClean="0"/>
              <a:t>‹#›</a:t>
            </a:fld>
            <a:endParaRPr lang="en-US"/>
          </a:p>
        </p:txBody>
      </p:sp>
    </p:spTree>
    <p:extLst>
      <p:ext uri="{BB962C8B-B14F-4D97-AF65-F5344CB8AC3E}">
        <p14:creationId xmlns:p14="http://schemas.microsoft.com/office/powerpoint/2010/main" val="13376942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66BED-020E-41F3-A500-B4E666BC06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3EE5EC-0770-42D8-B343-1AC003A45C7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9B4330E-C578-4C5B-9843-B7ADE0F81B9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D5937A7-D8FB-4135-979D-7A512B6D124F}"/>
              </a:ext>
            </a:extLst>
          </p:cNvPr>
          <p:cNvSpPr>
            <a:spLocks noGrp="1"/>
          </p:cNvSpPr>
          <p:nvPr>
            <p:ph type="dt" sz="half" idx="10"/>
          </p:nvPr>
        </p:nvSpPr>
        <p:spPr/>
        <p:txBody>
          <a:bodyPr/>
          <a:lstStyle/>
          <a:p>
            <a:fld id="{6FAE9DD6-5940-468C-96A2-121A1DD48B8A}" type="datetimeFigureOut">
              <a:rPr lang="en-US" smtClean="0"/>
              <a:t>12/7/2022</a:t>
            </a:fld>
            <a:endParaRPr lang="en-US"/>
          </a:p>
        </p:txBody>
      </p:sp>
      <p:sp>
        <p:nvSpPr>
          <p:cNvPr id="6" name="Footer Placeholder 5">
            <a:extLst>
              <a:ext uri="{FF2B5EF4-FFF2-40B4-BE49-F238E27FC236}">
                <a16:creationId xmlns:a16="http://schemas.microsoft.com/office/drawing/2014/main" id="{671E9E77-9011-405A-9C21-5B82AA74F6A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6BD5408-9BC8-4BCD-9A34-F635BB7D69D5}"/>
              </a:ext>
            </a:extLst>
          </p:cNvPr>
          <p:cNvSpPr>
            <a:spLocks noGrp="1"/>
          </p:cNvSpPr>
          <p:nvPr>
            <p:ph type="sldNum" sz="quarter" idx="12"/>
          </p:nvPr>
        </p:nvSpPr>
        <p:spPr/>
        <p:txBody>
          <a:bodyPr/>
          <a:lstStyle/>
          <a:p>
            <a:fld id="{9015E167-C32A-4D87-B47D-78084481929B}" type="slidenum">
              <a:rPr lang="en-US" smtClean="0"/>
              <a:t>‹#›</a:t>
            </a:fld>
            <a:endParaRPr lang="en-US"/>
          </a:p>
        </p:txBody>
      </p:sp>
    </p:spTree>
    <p:extLst>
      <p:ext uri="{BB962C8B-B14F-4D97-AF65-F5344CB8AC3E}">
        <p14:creationId xmlns:p14="http://schemas.microsoft.com/office/powerpoint/2010/main" val="20272932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4F832A-A4CF-4C56-B948-C4124AF235B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B9393C1-D27C-43ED-8AAA-50B7CC5B223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5B80C80-B57D-4518-AF68-A1285438A13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7D19DDE-5C2B-4250-A4CF-A4DC3BFBF21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7F0AF87-8D05-4608-B079-CC327260824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04D157B-EDC2-46A3-AA54-A0EA6A707B2A}"/>
              </a:ext>
            </a:extLst>
          </p:cNvPr>
          <p:cNvSpPr>
            <a:spLocks noGrp="1"/>
          </p:cNvSpPr>
          <p:nvPr>
            <p:ph type="dt" sz="half" idx="10"/>
          </p:nvPr>
        </p:nvSpPr>
        <p:spPr/>
        <p:txBody>
          <a:bodyPr/>
          <a:lstStyle/>
          <a:p>
            <a:fld id="{6FAE9DD6-5940-468C-96A2-121A1DD48B8A}" type="datetimeFigureOut">
              <a:rPr lang="en-US" smtClean="0"/>
              <a:t>12/7/2022</a:t>
            </a:fld>
            <a:endParaRPr lang="en-US"/>
          </a:p>
        </p:txBody>
      </p:sp>
      <p:sp>
        <p:nvSpPr>
          <p:cNvPr id="8" name="Footer Placeholder 7">
            <a:extLst>
              <a:ext uri="{FF2B5EF4-FFF2-40B4-BE49-F238E27FC236}">
                <a16:creationId xmlns:a16="http://schemas.microsoft.com/office/drawing/2014/main" id="{432E09A5-8950-4AA0-BDA3-45E5952DBCD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6D330A4-A606-460B-B98F-847541587A5D}"/>
              </a:ext>
            </a:extLst>
          </p:cNvPr>
          <p:cNvSpPr>
            <a:spLocks noGrp="1"/>
          </p:cNvSpPr>
          <p:nvPr>
            <p:ph type="sldNum" sz="quarter" idx="12"/>
          </p:nvPr>
        </p:nvSpPr>
        <p:spPr/>
        <p:txBody>
          <a:bodyPr/>
          <a:lstStyle/>
          <a:p>
            <a:fld id="{9015E167-C32A-4D87-B47D-78084481929B}" type="slidenum">
              <a:rPr lang="en-US" smtClean="0"/>
              <a:t>‹#›</a:t>
            </a:fld>
            <a:endParaRPr lang="en-US"/>
          </a:p>
        </p:txBody>
      </p:sp>
    </p:spTree>
    <p:extLst>
      <p:ext uri="{BB962C8B-B14F-4D97-AF65-F5344CB8AC3E}">
        <p14:creationId xmlns:p14="http://schemas.microsoft.com/office/powerpoint/2010/main" val="36641395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70D17-D1F4-43C3-8A6A-74D8C0445D4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C4C3DDF-315D-4E9A-885C-D796F34D162A}"/>
              </a:ext>
            </a:extLst>
          </p:cNvPr>
          <p:cNvSpPr>
            <a:spLocks noGrp="1"/>
          </p:cNvSpPr>
          <p:nvPr>
            <p:ph type="dt" sz="half" idx="10"/>
          </p:nvPr>
        </p:nvSpPr>
        <p:spPr/>
        <p:txBody>
          <a:bodyPr/>
          <a:lstStyle/>
          <a:p>
            <a:fld id="{6FAE9DD6-5940-468C-96A2-121A1DD48B8A}" type="datetimeFigureOut">
              <a:rPr lang="en-US" smtClean="0"/>
              <a:t>12/7/2022</a:t>
            </a:fld>
            <a:endParaRPr lang="en-US"/>
          </a:p>
        </p:txBody>
      </p:sp>
      <p:sp>
        <p:nvSpPr>
          <p:cNvPr id="4" name="Footer Placeholder 3">
            <a:extLst>
              <a:ext uri="{FF2B5EF4-FFF2-40B4-BE49-F238E27FC236}">
                <a16:creationId xmlns:a16="http://schemas.microsoft.com/office/drawing/2014/main" id="{9FC3B3FA-2DB6-4F66-B0A7-7503368B6C8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FF118B5-E89A-4C3D-B6D2-9B7ED9DFB7E0}"/>
              </a:ext>
            </a:extLst>
          </p:cNvPr>
          <p:cNvSpPr>
            <a:spLocks noGrp="1"/>
          </p:cNvSpPr>
          <p:nvPr>
            <p:ph type="sldNum" sz="quarter" idx="12"/>
          </p:nvPr>
        </p:nvSpPr>
        <p:spPr/>
        <p:txBody>
          <a:bodyPr/>
          <a:lstStyle/>
          <a:p>
            <a:fld id="{9015E167-C32A-4D87-B47D-78084481929B}" type="slidenum">
              <a:rPr lang="en-US" smtClean="0"/>
              <a:t>‹#›</a:t>
            </a:fld>
            <a:endParaRPr lang="en-US"/>
          </a:p>
        </p:txBody>
      </p:sp>
    </p:spTree>
    <p:extLst>
      <p:ext uri="{BB962C8B-B14F-4D97-AF65-F5344CB8AC3E}">
        <p14:creationId xmlns:p14="http://schemas.microsoft.com/office/powerpoint/2010/main" val="17788824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8177BFC-9980-4A37-ACE7-D8539DEC258C}"/>
              </a:ext>
            </a:extLst>
          </p:cNvPr>
          <p:cNvSpPr>
            <a:spLocks noGrp="1"/>
          </p:cNvSpPr>
          <p:nvPr>
            <p:ph type="dt" sz="half" idx="10"/>
          </p:nvPr>
        </p:nvSpPr>
        <p:spPr/>
        <p:txBody>
          <a:bodyPr/>
          <a:lstStyle/>
          <a:p>
            <a:fld id="{6FAE9DD6-5940-468C-96A2-121A1DD48B8A}" type="datetimeFigureOut">
              <a:rPr lang="en-US" smtClean="0"/>
              <a:t>12/7/2022</a:t>
            </a:fld>
            <a:endParaRPr lang="en-US"/>
          </a:p>
        </p:txBody>
      </p:sp>
      <p:sp>
        <p:nvSpPr>
          <p:cNvPr id="3" name="Footer Placeholder 2">
            <a:extLst>
              <a:ext uri="{FF2B5EF4-FFF2-40B4-BE49-F238E27FC236}">
                <a16:creationId xmlns:a16="http://schemas.microsoft.com/office/drawing/2014/main" id="{3DCED627-BEC3-4E85-A783-52DEE1ADDC5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589942B-8A9A-4683-BA4A-C3F138A1D5E4}"/>
              </a:ext>
            </a:extLst>
          </p:cNvPr>
          <p:cNvSpPr>
            <a:spLocks noGrp="1"/>
          </p:cNvSpPr>
          <p:nvPr>
            <p:ph type="sldNum" sz="quarter" idx="12"/>
          </p:nvPr>
        </p:nvSpPr>
        <p:spPr/>
        <p:txBody>
          <a:bodyPr/>
          <a:lstStyle/>
          <a:p>
            <a:fld id="{9015E167-C32A-4D87-B47D-78084481929B}" type="slidenum">
              <a:rPr lang="en-US" smtClean="0"/>
              <a:t>‹#›</a:t>
            </a:fld>
            <a:endParaRPr lang="en-US"/>
          </a:p>
        </p:txBody>
      </p:sp>
    </p:spTree>
    <p:extLst>
      <p:ext uri="{BB962C8B-B14F-4D97-AF65-F5344CB8AC3E}">
        <p14:creationId xmlns:p14="http://schemas.microsoft.com/office/powerpoint/2010/main" val="14292052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9EDE36-C246-4E9C-98B2-57CF42B192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D0F42C8-6FC2-4091-8FA1-C7A33877863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C5A0AD0-3DBF-4FA4-AD88-E44E673232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2C321DC-1937-4A0A-876A-C21D73FEBA92}"/>
              </a:ext>
            </a:extLst>
          </p:cNvPr>
          <p:cNvSpPr>
            <a:spLocks noGrp="1"/>
          </p:cNvSpPr>
          <p:nvPr>
            <p:ph type="dt" sz="half" idx="10"/>
          </p:nvPr>
        </p:nvSpPr>
        <p:spPr/>
        <p:txBody>
          <a:bodyPr/>
          <a:lstStyle/>
          <a:p>
            <a:fld id="{6FAE9DD6-5940-468C-96A2-121A1DD48B8A}" type="datetimeFigureOut">
              <a:rPr lang="en-US" smtClean="0"/>
              <a:t>12/7/2022</a:t>
            </a:fld>
            <a:endParaRPr lang="en-US"/>
          </a:p>
        </p:txBody>
      </p:sp>
      <p:sp>
        <p:nvSpPr>
          <p:cNvPr id="6" name="Footer Placeholder 5">
            <a:extLst>
              <a:ext uri="{FF2B5EF4-FFF2-40B4-BE49-F238E27FC236}">
                <a16:creationId xmlns:a16="http://schemas.microsoft.com/office/drawing/2014/main" id="{EAA57B04-AADB-46BA-A720-48B2B882039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A494D0B-C8AD-4CF7-A03C-5449E02B2967}"/>
              </a:ext>
            </a:extLst>
          </p:cNvPr>
          <p:cNvSpPr>
            <a:spLocks noGrp="1"/>
          </p:cNvSpPr>
          <p:nvPr>
            <p:ph type="sldNum" sz="quarter" idx="12"/>
          </p:nvPr>
        </p:nvSpPr>
        <p:spPr/>
        <p:txBody>
          <a:bodyPr/>
          <a:lstStyle/>
          <a:p>
            <a:fld id="{9015E167-C32A-4D87-B47D-78084481929B}" type="slidenum">
              <a:rPr lang="en-US" smtClean="0"/>
              <a:t>‹#›</a:t>
            </a:fld>
            <a:endParaRPr lang="en-US"/>
          </a:p>
        </p:txBody>
      </p:sp>
    </p:spTree>
    <p:extLst>
      <p:ext uri="{BB962C8B-B14F-4D97-AF65-F5344CB8AC3E}">
        <p14:creationId xmlns:p14="http://schemas.microsoft.com/office/powerpoint/2010/main" val="6098356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28211-67CB-4878-8E3E-7ADBB69208F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F1B623F-BED4-4582-B8B2-12457AFDC8C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CF4744D-9B11-49E0-9DA9-7A6F7D3CB4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3437DE0-2690-42A4-9C82-1C24EB92B2E5}"/>
              </a:ext>
            </a:extLst>
          </p:cNvPr>
          <p:cNvSpPr>
            <a:spLocks noGrp="1"/>
          </p:cNvSpPr>
          <p:nvPr>
            <p:ph type="dt" sz="half" idx="10"/>
          </p:nvPr>
        </p:nvSpPr>
        <p:spPr/>
        <p:txBody>
          <a:bodyPr/>
          <a:lstStyle/>
          <a:p>
            <a:fld id="{6FAE9DD6-5940-468C-96A2-121A1DD48B8A}" type="datetimeFigureOut">
              <a:rPr lang="en-US" smtClean="0"/>
              <a:t>12/7/2022</a:t>
            </a:fld>
            <a:endParaRPr lang="en-US"/>
          </a:p>
        </p:txBody>
      </p:sp>
      <p:sp>
        <p:nvSpPr>
          <p:cNvPr id="6" name="Footer Placeholder 5">
            <a:extLst>
              <a:ext uri="{FF2B5EF4-FFF2-40B4-BE49-F238E27FC236}">
                <a16:creationId xmlns:a16="http://schemas.microsoft.com/office/drawing/2014/main" id="{C286B27B-FE7B-4ED3-AA4C-B412B9B1E6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64018AB-A453-49A8-AE14-AFC372DA6160}"/>
              </a:ext>
            </a:extLst>
          </p:cNvPr>
          <p:cNvSpPr>
            <a:spLocks noGrp="1"/>
          </p:cNvSpPr>
          <p:nvPr>
            <p:ph type="sldNum" sz="quarter" idx="12"/>
          </p:nvPr>
        </p:nvSpPr>
        <p:spPr/>
        <p:txBody>
          <a:bodyPr/>
          <a:lstStyle/>
          <a:p>
            <a:fld id="{9015E167-C32A-4D87-B47D-78084481929B}" type="slidenum">
              <a:rPr lang="en-US" smtClean="0"/>
              <a:t>‹#›</a:t>
            </a:fld>
            <a:endParaRPr lang="en-US"/>
          </a:p>
        </p:txBody>
      </p:sp>
    </p:spTree>
    <p:extLst>
      <p:ext uri="{BB962C8B-B14F-4D97-AF65-F5344CB8AC3E}">
        <p14:creationId xmlns:p14="http://schemas.microsoft.com/office/powerpoint/2010/main" val="6538346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fi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alphaModFix amt="52000"/>
            <a:lum/>
          </a:blip>
          <a:srcRect/>
          <a:stretch>
            <a:fillRect t="-17000" b="-17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94B19BB-DB10-42BD-974D-3D1701C3907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352376F-4D57-40AC-98FF-A4030DB32F4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9F1319-FC8D-4FE8-8A0B-9034A645138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AE9DD6-5940-468C-96A2-121A1DD48B8A}" type="datetimeFigureOut">
              <a:rPr lang="en-US" smtClean="0"/>
              <a:t>12/7/2022</a:t>
            </a:fld>
            <a:endParaRPr lang="en-US"/>
          </a:p>
        </p:txBody>
      </p:sp>
      <p:sp>
        <p:nvSpPr>
          <p:cNvPr id="5" name="Footer Placeholder 4">
            <a:extLst>
              <a:ext uri="{FF2B5EF4-FFF2-40B4-BE49-F238E27FC236}">
                <a16:creationId xmlns:a16="http://schemas.microsoft.com/office/drawing/2014/main" id="{11E08A96-C2F1-47F0-994A-14549BAED5B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507CF33-B4EA-4E15-9B04-B11B640096B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15E167-C32A-4D87-B47D-78084481929B}" type="slidenum">
              <a:rPr lang="en-US" smtClean="0"/>
              <a:t>‹#›</a:t>
            </a:fld>
            <a:endParaRPr lang="en-US"/>
          </a:p>
        </p:txBody>
      </p:sp>
    </p:spTree>
    <p:extLst>
      <p:ext uri="{BB962C8B-B14F-4D97-AF65-F5344CB8AC3E}">
        <p14:creationId xmlns:p14="http://schemas.microsoft.com/office/powerpoint/2010/main" val="12465640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104.jp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image" Target="../media/image105.jp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image" Target="../media/image107.jp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image" Target="../media/image109.jpe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8" Type="http://schemas.openxmlformats.org/officeDocument/2006/relationships/image" Target="../media/image117.jpeg"/><Relationship Id="rId3" Type="http://schemas.openxmlformats.org/officeDocument/2006/relationships/image" Target="../media/image112.jpeg"/><Relationship Id="rId7" Type="http://schemas.openxmlformats.org/officeDocument/2006/relationships/image" Target="../media/image116.jpeg"/><Relationship Id="rId2" Type="http://schemas.openxmlformats.org/officeDocument/2006/relationships/image" Target="../media/image111.png"/><Relationship Id="rId1" Type="http://schemas.openxmlformats.org/officeDocument/2006/relationships/slideLayout" Target="../slideLayouts/slideLayout2.xml"/><Relationship Id="rId6" Type="http://schemas.openxmlformats.org/officeDocument/2006/relationships/image" Target="../media/image115.jpeg"/><Relationship Id="rId5" Type="http://schemas.openxmlformats.org/officeDocument/2006/relationships/image" Target="../media/image114.jpeg"/><Relationship Id="rId4" Type="http://schemas.openxmlformats.org/officeDocument/2006/relationships/image" Target="../media/image113.jpeg"/><Relationship Id="rId9" Type="http://schemas.openxmlformats.org/officeDocument/2006/relationships/image" Target="../media/image118.jpeg"/></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jpeg"/><Relationship Id="rId1" Type="http://schemas.openxmlformats.org/officeDocument/2006/relationships/slideLayout" Target="../slideLayouts/slideLayout2.xml"/><Relationship Id="rId4" Type="http://schemas.openxmlformats.org/officeDocument/2006/relationships/image" Target="../media/image121.jpeg"/></Relationships>
</file>

<file path=ppt/slides/_rels/slide113.xml.rels><?xml version="1.0" encoding="UTF-8" standalone="yes"?>
<Relationships xmlns="http://schemas.openxmlformats.org/package/2006/relationships"><Relationship Id="rId2" Type="http://schemas.openxmlformats.org/officeDocument/2006/relationships/image" Target="../media/image122.jp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124.jpg"/><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5.jpe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128.jpg"/><Relationship Id="rId2" Type="http://schemas.openxmlformats.org/officeDocument/2006/relationships/image" Target="../media/image127.jp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129.jpeg"/><Relationship Id="rId1" Type="http://schemas.openxmlformats.org/officeDocument/2006/relationships/slideLayout" Target="../slideLayouts/slideLayout2.xml"/><Relationship Id="rId4" Type="http://schemas.openxmlformats.org/officeDocument/2006/relationships/image" Target="../media/image131.jpeg"/></Relationships>
</file>

<file path=ppt/slides/_rels/slide118.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image" Target="../media/image132.jpeg"/><Relationship Id="rId1" Type="http://schemas.openxmlformats.org/officeDocument/2006/relationships/slideLayout" Target="../slideLayouts/slideLayout2.xml"/><Relationship Id="rId4" Type="http://schemas.openxmlformats.org/officeDocument/2006/relationships/image" Target="../media/image134.jpeg"/></Relationships>
</file>

<file path=ppt/slides/_rels/slide119.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image" Target="../media/image135.jpeg"/><Relationship Id="rId1" Type="http://schemas.openxmlformats.org/officeDocument/2006/relationships/slideLayout" Target="../slideLayouts/slideLayout2.xml"/><Relationship Id="rId4" Type="http://schemas.openxmlformats.org/officeDocument/2006/relationships/image" Target="../media/image137.jpeg"/></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image" Target="../media/image138.jpeg"/><Relationship Id="rId1" Type="http://schemas.openxmlformats.org/officeDocument/2006/relationships/slideLayout" Target="../slideLayouts/slideLayout2.xml"/><Relationship Id="rId4" Type="http://schemas.openxmlformats.org/officeDocument/2006/relationships/image" Target="../media/image140.jpeg"/></Relationships>
</file>

<file path=ppt/slides/_rels/slide121.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image" Target="../media/image141.jpe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143.gif"/><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image" Target="../media/image144.jpeg"/><Relationship Id="rId1" Type="http://schemas.openxmlformats.org/officeDocument/2006/relationships/slideLayout" Target="../slideLayouts/slideLayout2.xml"/><Relationship Id="rId4" Type="http://schemas.openxmlformats.org/officeDocument/2006/relationships/image" Target="../media/image146.jpeg"/></Relationships>
</file>

<file path=ppt/slides/_rels/slide127.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jp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149.jp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jpe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image" Target="../media/image15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159.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160.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61.png"/></Relationships>
</file>

<file path=ppt/slides/_rels/slide142.xml.rels><?xml version="1.0" encoding="UTF-8" standalone="yes"?>
<Relationships xmlns="http://schemas.openxmlformats.org/package/2006/relationships"><Relationship Id="rId3" Type="http://schemas.openxmlformats.org/officeDocument/2006/relationships/image" Target="../media/image162.png"/><Relationship Id="rId7" Type="http://schemas.openxmlformats.org/officeDocument/2006/relationships/image" Target="../media/image166.pn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165.png"/><Relationship Id="rId5" Type="http://schemas.openxmlformats.org/officeDocument/2006/relationships/image" Target="../media/image164.png"/><Relationship Id="rId4" Type="http://schemas.openxmlformats.org/officeDocument/2006/relationships/image" Target="../media/image163.png"/></Relationships>
</file>

<file path=ppt/slides/_rels/slide143.xml.rels><?xml version="1.0" encoding="UTF-8" standalone="yes"?>
<Relationships xmlns="http://schemas.openxmlformats.org/package/2006/relationships"><Relationship Id="rId3" Type="http://schemas.openxmlformats.org/officeDocument/2006/relationships/image" Target="../media/image167.jp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69.jpg"/><Relationship Id="rId4" Type="http://schemas.openxmlformats.org/officeDocument/2006/relationships/image" Target="../media/image168.jpg"/></Relationships>
</file>

<file path=ppt/slides/_rels/slide144.xml.rels><?xml version="1.0" encoding="UTF-8" standalone="yes"?>
<Relationships xmlns="http://schemas.openxmlformats.org/package/2006/relationships"><Relationship Id="rId3" Type="http://schemas.openxmlformats.org/officeDocument/2006/relationships/image" Target="../media/image170.jp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72.png"/><Relationship Id="rId4" Type="http://schemas.openxmlformats.org/officeDocument/2006/relationships/image" Target="../media/image171.jpg"/></Relationships>
</file>

<file path=ppt/slides/_rels/slide145.xml.rels><?xml version="1.0" encoding="UTF-8" standalone="yes"?>
<Relationships xmlns="http://schemas.openxmlformats.org/package/2006/relationships"><Relationship Id="rId3" Type="http://schemas.openxmlformats.org/officeDocument/2006/relationships/image" Target="../media/image173.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174.jpe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image" Target="../media/image175.jpe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image" Target="../media/image177.tiff"/><Relationship Id="rId2" Type="http://schemas.openxmlformats.org/officeDocument/2006/relationships/hyperlink" Target="https://www.washingtonpost.com/politics/courts_law/supreme-court-guns-second-amendment-national-rifle-association/2021/04/26/83e865c8-a690-11eb-8c1a-56f0cb4ff3b5_story.html" TargetMode="External"/><Relationship Id="rId1" Type="http://schemas.openxmlformats.org/officeDocument/2006/relationships/slideLayout" Target="../slideLayouts/slideLayout2.xml"/><Relationship Id="rId6" Type="http://schemas.openxmlformats.org/officeDocument/2006/relationships/image" Target="../media/image180.png"/><Relationship Id="rId5" Type="http://schemas.openxmlformats.org/officeDocument/2006/relationships/image" Target="../media/image179.tiff"/><Relationship Id="rId4" Type="http://schemas.openxmlformats.org/officeDocument/2006/relationships/image" Target="../media/image178.tiff"/></Relationships>
</file>

<file path=ppt/slides/_rels/slide156.xml.rels><?xml version="1.0" encoding="UTF-8" standalone="yes"?>
<Relationships xmlns="http://schemas.openxmlformats.org/package/2006/relationships"><Relationship Id="rId2" Type="http://schemas.openxmlformats.org/officeDocument/2006/relationships/image" Target="../media/image181.jp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media/image183.jpg"/><Relationship Id="rId2" Type="http://schemas.openxmlformats.org/officeDocument/2006/relationships/image" Target="../media/image182.jp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hyperlink" Target="https://www.youtube.com/watch?v=ZQNLP1_Xmcw" TargetMode="External"/><Relationship Id="rId1" Type="http://schemas.openxmlformats.org/officeDocument/2006/relationships/slideLayout" Target="../slideLayouts/slideLayout2.xml"/><Relationship Id="rId4" Type="http://schemas.openxmlformats.org/officeDocument/2006/relationships/image" Target="../media/image185.jpeg"/></Relationships>
</file>

<file path=ppt/slides/_rels/slide159.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image" Target="../media/image18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image" Target="../media/image188.jp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image" Target="../media/image190.jpe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image" Target="../media/image191.jp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image" Target="../media/image191.jpg"/><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image" Target="../media/image193.jp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3" Type="http://schemas.openxmlformats.org/officeDocument/2006/relationships/image" Target="../media/image195.jpg"/><Relationship Id="rId2" Type="http://schemas.openxmlformats.org/officeDocument/2006/relationships/image" Target="../media/image194.pn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image" Target="../media/image196.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image" Target="../media/image197.jpg"/><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image" Target="../media/image198.jpeg"/><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3" Type="http://schemas.openxmlformats.org/officeDocument/2006/relationships/image" Target="../media/image200.jpeg"/><Relationship Id="rId2" Type="http://schemas.openxmlformats.org/officeDocument/2006/relationships/image" Target="../media/image199.jpeg"/><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3" Type="http://schemas.openxmlformats.org/officeDocument/2006/relationships/hyperlink" Target="https://www.youtube.com/watch?v=RHEiL2T9eHM" TargetMode="External"/><Relationship Id="rId2" Type="http://schemas.openxmlformats.org/officeDocument/2006/relationships/image" Target="../media/image201.jpg"/><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image" Target="../media/image202.jpeg"/><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image" Target="../media/image20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2" Type="http://schemas.openxmlformats.org/officeDocument/2006/relationships/image" Target="../media/image205.jpeg"/><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image" Target="../media/image206.jpeg"/><Relationship Id="rId1" Type="http://schemas.openxmlformats.org/officeDocument/2006/relationships/slideLayout" Target="../slideLayouts/slideLayout13.xml"/></Relationships>
</file>

<file path=ppt/slides/_rels/slide182.xml.rels><?xml version="1.0" encoding="UTF-8" standalone="yes"?>
<Relationships xmlns="http://schemas.openxmlformats.org/package/2006/relationships"><Relationship Id="rId2" Type="http://schemas.openxmlformats.org/officeDocument/2006/relationships/image" Target="../media/image207.jpeg"/><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2" Type="http://schemas.openxmlformats.org/officeDocument/2006/relationships/image" Target="../media/image208.jpeg"/><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2" Type="http://schemas.openxmlformats.org/officeDocument/2006/relationships/image" Target="../media/image209.png"/><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2" Type="http://schemas.openxmlformats.org/officeDocument/2006/relationships/image" Target="../media/image210.jpeg"/><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2" Type="http://schemas.openxmlformats.org/officeDocument/2006/relationships/image" Target="../media/image207.jpeg"/><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2" Type="http://schemas.openxmlformats.org/officeDocument/2006/relationships/image" Target="../media/image20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2" Type="http://schemas.openxmlformats.org/officeDocument/2006/relationships/image" Target="../media/image209.png"/><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2" Type="http://schemas.openxmlformats.org/officeDocument/2006/relationships/image" Target="../media/image211.jpeg"/><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2" Type="http://schemas.openxmlformats.org/officeDocument/2006/relationships/image" Target="../media/image212.jpeg"/><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2" Type="http://schemas.openxmlformats.org/officeDocument/2006/relationships/image" Target="../media/image213.jpg"/><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2" Type="http://schemas.openxmlformats.org/officeDocument/2006/relationships/image" Target="../media/image190.jpeg"/><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2" Type="http://schemas.openxmlformats.org/officeDocument/2006/relationships/image" Target="../media/image214.png"/><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3" Type="http://schemas.openxmlformats.org/officeDocument/2006/relationships/image" Target="../media/image216.jpeg"/><Relationship Id="rId2" Type="http://schemas.openxmlformats.org/officeDocument/2006/relationships/image" Target="../media/image215.png"/><Relationship Id="rId1" Type="http://schemas.openxmlformats.org/officeDocument/2006/relationships/slideLayout" Target="../slideLayouts/slideLayout2.xml"/><Relationship Id="rId4" Type="http://schemas.openxmlformats.org/officeDocument/2006/relationships/image" Target="../media/image217.jpeg"/></Relationships>
</file>

<file path=ppt/slides/_rels/slide198.xml.rels><?xml version="1.0" encoding="UTF-8" standalone="yes"?>
<Relationships xmlns="http://schemas.openxmlformats.org/package/2006/relationships"><Relationship Id="rId2" Type="http://schemas.openxmlformats.org/officeDocument/2006/relationships/image" Target="../media/image218.jpg"/><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3" Type="http://schemas.openxmlformats.org/officeDocument/2006/relationships/image" Target="../media/image220.jpeg"/><Relationship Id="rId2" Type="http://schemas.openxmlformats.org/officeDocument/2006/relationships/image" Target="../media/image2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3" Type="http://schemas.openxmlformats.org/officeDocument/2006/relationships/image" Target="../media/image220.jpeg"/><Relationship Id="rId2" Type="http://schemas.openxmlformats.org/officeDocument/2006/relationships/image" Target="../media/image219.png"/><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2" Type="http://schemas.openxmlformats.org/officeDocument/2006/relationships/image" Target="../media/image207.jpeg"/><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2" Type="http://schemas.openxmlformats.org/officeDocument/2006/relationships/image" Target="../media/image208.jpeg"/><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2" Type="http://schemas.openxmlformats.org/officeDocument/2006/relationships/image" Target="../media/image209.png"/><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2" Type="http://schemas.openxmlformats.org/officeDocument/2006/relationships/image" Target="../media/image207.jpeg"/><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2" Type="http://schemas.openxmlformats.org/officeDocument/2006/relationships/image" Target="../media/image208.jpeg"/><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2" Type="http://schemas.openxmlformats.org/officeDocument/2006/relationships/image" Target="../media/image209.png"/><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2" Type="http://schemas.openxmlformats.org/officeDocument/2006/relationships/image" Target="../media/image221.jpeg"/><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hyperlink" Target="https://apnews.com/article/us-supreme-court-oklahoma-executions-fc2ecc8a2c01ac80174cbdeb67ef6226"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s://www.youtube.com/watch?v=bdI7OVAIhpY" TargetMode="Externa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2.xml"/><Relationship Id="rId5" Type="http://schemas.openxmlformats.org/officeDocument/2006/relationships/hyperlink" Target="https://www.youtube.com/watch?v=tyeJ55o3El0" TargetMode="External"/><Relationship Id="rId4" Type="http://schemas.openxmlformats.org/officeDocument/2006/relationships/image" Target="../media/image43.jpeg"/></Relationships>
</file>

<file path=ppt/slides/_rels/slide53.xml.rels><?xml version="1.0" encoding="UTF-8" standalone="yes"?>
<Relationships xmlns="http://schemas.openxmlformats.org/package/2006/relationships"><Relationship Id="rId2" Type="http://schemas.openxmlformats.org/officeDocument/2006/relationships/image" Target="../media/image44.gi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0.gif"/><Relationship Id="rId2" Type="http://schemas.openxmlformats.org/officeDocument/2006/relationships/image" Target="../media/image49.jpeg"/><Relationship Id="rId1" Type="http://schemas.openxmlformats.org/officeDocument/2006/relationships/slideLayout" Target="../slideLayouts/slideLayout2.xml"/><Relationship Id="rId5" Type="http://schemas.openxmlformats.org/officeDocument/2006/relationships/image" Target="../media/image51.jpeg"/><Relationship Id="rId4" Type="http://schemas.openxmlformats.org/officeDocument/2006/relationships/hyperlink" Target="https://www.youtube.com/watch?app=desktop&amp;v=g3fSV8Ky77c" TargetMode="External"/></Relationships>
</file>

<file path=ppt/slides/_rels/slide5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61.png"/></Relationships>
</file>

<file path=ppt/slides/_rels/slide6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6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69.jpg"/><Relationship Id="rId4" Type="http://schemas.openxmlformats.org/officeDocument/2006/relationships/image" Target="../media/image68.gif"/></Relationships>
</file>

<file path=ppt/slides/_rels/slide7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72.jpeg"/><Relationship Id="rId4" Type="http://schemas.openxmlformats.org/officeDocument/2006/relationships/image" Target="../media/image71.jpeg"/></Relationships>
</file>

<file path=ppt/slides/_rels/slide72.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75.jpeg"/><Relationship Id="rId4" Type="http://schemas.openxmlformats.org/officeDocument/2006/relationships/image" Target="../media/image55.jpeg"/></Relationships>
</file>

<file path=ppt/slides/_rels/slide7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2.xml"/><Relationship Id="rId6" Type="http://schemas.openxmlformats.org/officeDocument/2006/relationships/image" Target="../media/image84.jpeg"/><Relationship Id="rId5" Type="http://schemas.openxmlformats.org/officeDocument/2006/relationships/image" Target="../media/image83.jpeg"/><Relationship Id="rId4" Type="http://schemas.openxmlformats.org/officeDocument/2006/relationships/image" Target="../media/image82.jpeg"/></Relationships>
</file>

<file path=ppt/slides/_rels/slide86.xml.rels><?xml version="1.0" encoding="UTF-8" standalone="yes"?>
<Relationships xmlns="http://schemas.openxmlformats.org/package/2006/relationships"><Relationship Id="rId8" Type="http://schemas.openxmlformats.org/officeDocument/2006/relationships/image" Target="../media/image90.jpeg"/><Relationship Id="rId3" Type="http://schemas.openxmlformats.org/officeDocument/2006/relationships/image" Target="../media/image85.jpeg"/><Relationship Id="rId7" Type="http://schemas.openxmlformats.org/officeDocument/2006/relationships/image" Target="../media/image89.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88.jpeg"/><Relationship Id="rId5" Type="http://schemas.openxmlformats.org/officeDocument/2006/relationships/image" Target="../media/image87.jpeg"/><Relationship Id="rId4" Type="http://schemas.openxmlformats.org/officeDocument/2006/relationships/image" Target="../media/image86.jpeg"/><Relationship Id="rId9" Type="http://schemas.openxmlformats.org/officeDocument/2006/relationships/image" Target="../media/image91.jpeg"/></Relationships>
</file>

<file path=ppt/slides/_rels/slide87.xml.rels><?xml version="1.0" encoding="UTF-8" standalone="yes"?>
<Relationships xmlns="http://schemas.openxmlformats.org/package/2006/relationships"><Relationship Id="rId2" Type="http://schemas.openxmlformats.org/officeDocument/2006/relationships/image" Target="../media/image92.gif"/><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hyperlink" Target="https://www.c-span.org/video/?c4466348/constitution-presidency" TargetMode="Externa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3AA976-62A7-4C79-ADF3-FDFBDAE817FE}"/>
              </a:ext>
            </a:extLst>
          </p:cNvPr>
          <p:cNvSpPr>
            <a:spLocks noGrp="1"/>
          </p:cNvSpPr>
          <p:nvPr>
            <p:ph type="ctrTitle"/>
          </p:nvPr>
        </p:nvSpPr>
        <p:spPr>
          <a:xfrm>
            <a:off x="1524000" y="1122363"/>
            <a:ext cx="9144000" cy="1170894"/>
          </a:xfrm>
          <a:solidFill>
            <a:schemeClr val="bg1"/>
          </a:solidFill>
          <a:ln>
            <a:solidFill>
              <a:srgbClr val="C00000"/>
            </a:solidFill>
          </a:ln>
        </p:spPr>
        <p:txBody>
          <a:bodyPr/>
          <a:lstStyle/>
          <a:p>
            <a:r>
              <a:rPr lang="en-US" dirty="0">
                <a:latin typeface="Baskerville Old Face" panose="02020602080505020303" pitchFamily="18" charset="0"/>
              </a:rPr>
              <a:t>Unit III</a:t>
            </a:r>
          </a:p>
        </p:txBody>
      </p:sp>
      <p:sp>
        <p:nvSpPr>
          <p:cNvPr id="3" name="Subtitle 2">
            <a:extLst>
              <a:ext uri="{FF2B5EF4-FFF2-40B4-BE49-F238E27FC236}">
                <a16:creationId xmlns:a16="http://schemas.microsoft.com/office/drawing/2014/main" id="{379D737B-5475-4FC9-8F8D-8886F00EFE50}"/>
              </a:ext>
            </a:extLst>
          </p:cNvPr>
          <p:cNvSpPr>
            <a:spLocks noGrp="1"/>
          </p:cNvSpPr>
          <p:nvPr>
            <p:ph type="subTitle" idx="1"/>
          </p:nvPr>
        </p:nvSpPr>
        <p:spPr>
          <a:xfrm>
            <a:off x="1524000" y="2466294"/>
            <a:ext cx="9144000" cy="962706"/>
          </a:xfrm>
          <a:solidFill>
            <a:schemeClr val="bg1"/>
          </a:solidFill>
          <a:ln>
            <a:solidFill>
              <a:srgbClr val="C00000"/>
            </a:solidFill>
          </a:ln>
        </p:spPr>
        <p:txBody>
          <a:bodyPr>
            <a:normAutofit/>
          </a:bodyPr>
          <a:lstStyle/>
          <a:p>
            <a:r>
              <a:rPr lang="en-US" sz="4000" dirty="0">
                <a:latin typeface="Baskerville Old Face" panose="02020602080505020303" pitchFamily="18" charset="0"/>
              </a:rPr>
              <a:t>Federalism &amp; the Federal Government </a:t>
            </a:r>
          </a:p>
        </p:txBody>
      </p:sp>
    </p:spTree>
    <p:extLst>
      <p:ext uri="{BB962C8B-B14F-4D97-AF65-F5344CB8AC3E}">
        <p14:creationId xmlns:p14="http://schemas.microsoft.com/office/powerpoint/2010/main" val="3567510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F350D-B78B-4F2A-95AD-E1C98E5D9ABF}"/>
              </a:ext>
            </a:extLst>
          </p:cNvPr>
          <p:cNvSpPr>
            <a:spLocks noGrp="1"/>
          </p:cNvSpPr>
          <p:nvPr>
            <p:ph type="title"/>
          </p:nvPr>
        </p:nvSpPr>
        <p:spPr>
          <a:xfrm>
            <a:off x="838200" y="265722"/>
            <a:ext cx="10515600" cy="830629"/>
          </a:xfrm>
          <a:solidFill>
            <a:schemeClr val="accent4">
              <a:lumMod val="20000"/>
              <a:lumOff val="80000"/>
            </a:schemeClr>
          </a:solidFill>
          <a:ln>
            <a:solidFill>
              <a:srgbClr val="002060"/>
            </a:solidFill>
          </a:ln>
        </p:spPr>
        <p:txBody>
          <a:bodyPr/>
          <a:lstStyle/>
          <a:p>
            <a:r>
              <a:rPr lang="en-US" b="1" dirty="0">
                <a:solidFill>
                  <a:srgbClr val="002060"/>
                </a:solidFill>
                <a:latin typeface="Bookman Old Style" panose="02050604050505020204" pitchFamily="18" charset="0"/>
              </a:rPr>
              <a:t>Principles of the Constitution</a:t>
            </a:r>
          </a:p>
        </p:txBody>
      </p:sp>
      <p:sp>
        <p:nvSpPr>
          <p:cNvPr id="3" name="Content Placeholder 2">
            <a:extLst>
              <a:ext uri="{FF2B5EF4-FFF2-40B4-BE49-F238E27FC236}">
                <a16:creationId xmlns:a16="http://schemas.microsoft.com/office/drawing/2014/main" id="{2CF92156-5EAE-4197-8EDE-AD9D8751978F}"/>
              </a:ext>
            </a:extLst>
          </p:cNvPr>
          <p:cNvSpPr>
            <a:spLocks noGrp="1"/>
          </p:cNvSpPr>
          <p:nvPr>
            <p:ph idx="1"/>
          </p:nvPr>
        </p:nvSpPr>
        <p:spPr>
          <a:xfrm>
            <a:off x="492369" y="1392702"/>
            <a:ext cx="10861431" cy="4972472"/>
          </a:xfrm>
          <a:solidFill>
            <a:schemeClr val="bg1"/>
          </a:solidFill>
          <a:ln>
            <a:solidFill>
              <a:srgbClr val="002060"/>
            </a:solidFill>
          </a:ln>
        </p:spPr>
        <p:txBody>
          <a:bodyPr>
            <a:normAutofit fontScale="92500" lnSpcReduction="10000"/>
          </a:bodyPr>
          <a:lstStyle/>
          <a:p>
            <a:pPr marL="0" indent="0">
              <a:buNone/>
            </a:pPr>
            <a:r>
              <a:rPr lang="en-US" sz="2000" b="1" dirty="0">
                <a:latin typeface="Times" pitchFamily="2" charset="0"/>
                <a:cs typeface="Times" panose="02020603050405020304" pitchFamily="18" charset="0"/>
              </a:rPr>
              <a:t>Identify the Constitutional Principles </a:t>
            </a:r>
          </a:p>
          <a:p>
            <a:pPr>
              <a:buFontTx/>
              <a:buChar char="-"/>
            </a:pPr>
            <a:r>
              <a:rPr lang="en-US" sz="2000" b="1" dirty="0">
                <a:latin typeface="Times" pitchFamily="2" charset="0"/>
                <a:cs typeface="Times" panose="02020603050405020304" pitchFamily="18" charset="0"/>
              </a:rPr>
              <a:t>Checks and Balances		- Federalism</a:t>
            </a:r>
          </a:p>
          <a:p>
            <a:pPr>
              <a:buFontTx/>
              <a:buChar char="-"/>
            </a:pPr>
            <a:r>
              <a:rPr lang="en-US" sz="2000" b="1" dirty="0">
                <a:latin typeface="Times" pitchFamily="2" charset="0"/>
                <a:cs typeface="Times" panose="02020603050405020304" pitchFamily="18" charset="0"/>
              </a:rPr>
              <a:t>Popular Sovereignty		- Republicanism</a:t>
            </a:r>
          </a:p>
          <a:p>
            <a:pPr>
              <a:buFontTx/>
              <a:buChar char="-"/>
            </a:pPr>
            <a:r>
              <a:rPr lang="en-US" sz="2000" b="1" dirty="0">
                <a:latin typeface="Times" pitchFamily="2" charset="0"/>
                <a:cs typeface="Times" panose="02020603050405020304" pitchFamily="18" charset="0"/>
              </a:rPr>
              <a:t>Separation of powers</a:t>
            </a:r>
          </a:p>
          <a:p>
            <a:pPr marL="0" indent="0">
              <a:buNone/>
            </a:pPr>
            <a:r>
              <a:rPr lang="en-US" sz="2000" dirty="0">
                <a:latin typeface="Times" pitchFamily="2" charset="0"/>
                <a:cs typeface="Times" panose="02020603050405020304" pitchFamily="18" charset="0"/>
              </a:rPr>
              <a:t>___ 1. </a:t>
            </a:r>
            <a:r>
              <a:rPr lang="en-US" sz="2000" b="0" i="0" dirty="0">
                <a:solidFill>
                  <a:srgbClr val="333333"/>
                </a:solidFill>
                <a:effectLst/>
                <a:latin typeface="Times" pitchFamily="2" charset="0"/>
              </a:rPr>
              <a:t>The House of Representatives shall be composed of </a:t>
            </a:r>
            <a:r>
              <a:rPr lang="en-US" sz="2000" b="1" i="0" u="sng" dirty="0">
                <a:solidFill>
                  <a:srgbClr val="333333"/>
                </a:solidFill>
                <a:effectLst/>
                <a:latin typeface="Times" pitchFamily="2" charset="0"/>
              </a:rPr>
              <a:t>members chosen every second year by the people of the several states</a:t>
            </a:r>
            <a:r>
              <a:rPr lang="en-US" sz="2000" b="0" i="0" dirty="0">
                <a:solidFill>
                  <a:srgbClr val="333333"/>
                </a:solidFill>
                <a:effectLst/>
                <a:latin typeface="Times" pitchFamily="2" charset="0"/>
              </a:rPr>
              <a:t>, and the electors in each state shall have the qualifications requisite for electors of the most numerous branch of the state legislature.</a:t>
            </a:r>
            <a:endParaRPr lang="en-US" sz="2000" dirty="0">
              <a:latin typeface="Times" pitchFamily="2" charset="0"/>
              <a:cs typeface="Times" panose="02020603050405020304" pitchFamily="18" charset="0"/>
            </a:endParaRPr>
          </a:p>
          <a:p>
            <a:pPr marL="0" indent="0">
              <a:buNone/>
            </a:pPr>
            <a:r>
              <a:rPr lang="en-US" sz="2000" dirty="0">
                <a:latin typeface="Times" pitchFamily="2" charset="0"/>
                <a:cs typeface="Times" panose="02020603050405020304" pitchFamily="18" charset="0"/>
              </a:rPr>
              <a:t>__ 2. </a:t>
            </a:r>
            <a:r>
              <a:rPr lang="en-US" sz="2000" b="0" i="0" dirty="0">
                <a:effectLst/>
                <a:latin typeface="Times" pitchFamily="2" charset="0"/>
              </a:rPr>
              <a:t>The President shall have Power, by and with the Advice and Consent of the Senate, to make Treaties, provided two thirds of the Senators present concur</a:t>
            </a:r>
          </a:p>
          <a:p>
            <a:pPr marL="0" indent="0">
              <a:buNone/>
            </a:pPr>
            <a:r>
              <a:rPr lang="en-US" sz="2000" dirty="0">
                <a:latin typeface="Times" pitchFamily="2" charset="0"/>
                <a:cs typeface="Times" panose="02020603050405020304" pitchFamily="18" charset="0"/>
              </a:rPr>
              <a:t>__ 3. Congress shall have the power </a:t>
            </a:r>
            <a:r>
              <a:rPr lang="en-US" sz="2000" b="0" i="0" dirty="0">
                <a:effectLst/>
                <a:latin typeface="Times" pitchFamily="2" charset="0"/>
              </a:rPr>
              <a:t>To regulate Commerce with foreign Nations, and among the several States, and with the Indian Tribes – The states shall have the power to regulate intrastate commerce. </a:t>
            </a:r>
          </a:p>
          <a:p>
            <a:pPr marL="0" indent="0">
              <a:buNone/>
            </a:pPr>
            <a:r>
              <a:rPr lang="en-US" sz="2000" dirty="0">
                <a:latin typeface="Times" pitchFamily="2" charset="0"/>
                <a:cs typeface="Times" panose="02020603050405020304" pitchFamily="18" charset="0"/>
              </a:rPr>
              <a:t>__ 4. </a:t>
            </a:r>
            <a:r>
              <a:rPr lang="en-US" sz="2000" b="0" i="0" dirty="0">
                <a:effectLst/>
                <a:latin typeface="Times" pitchFamily="2" charset="0"/>
              </a:rPr>
              <a:t>The Senate of the United States shall be composed of two Senators from each State, chosen by the Legislature thereof, for six Years; and each Senator shall have one Vote.</a:t>
            </a:r>
          </a:p>
          <a:p>
            <a:pPr marL="0" indent="0">
              <a:buNone/>
            </a:pPr>
            <a:r>
              <a:rPr lang="en-US" sz="2000" dirty="0">
                <a:latin typeface="Times" pitchFamily="2" charset="0"/>
                <a:cs typeface="Times" panose="02020603050405020304" pitchFamily="18" charset="0"/>
              </a:rPr>
              <a:t>__ 5</a:t>
            </a:r>
            <a:r>
              <a:rPr lang="en-US" sz="2200" dirty="0">
                <a:latin typeface="Times" pitchFamily="2" charset="0"/>
                <a:cs typeface="Times" panose="02020603050405020304" pitchFamily="18" charset="0"/>
              </a:rPr>
              <a:t>. </a:t>
            </a:r>
            <a:r>
              <a:rPr lang="en-US" sz="2200" b="0" i="0" dirty="0">
                <a:effectLst/>
                <a:latin typeface="Times" pitchFamily="2" charset="0"/>
              </a:rPr>
              <a:t>All legislative Powers herein granted shall be vested in a Congress</a:t>
            </a:r>
            <a:r>
              <a:rPr lang="en-US" sz="2200" dirty="0">
                <a:latin typeface="Times" pitchFamily="2" charset="0"/>
              </a:rPr>
              <a:t> and </a:t>
            </a:r>
            <a:r>
              <a:rPr lang="en-US" sz="2200" b="0" i="0" dirty="0">
                <a:effectLst/>
                <a:latin typeface="Times" pitchFamily="2" charset="0"/>
              </a:rPr>
              <a:t>The executive Power shall be vested in a President </a:t>
            </a:r>
            <a:endParaRPr lang="en-US" sz="2200" dirty="0">
              <a:latin typeface="Times" pitchFamily="2" charset="0"/>
              <a:cs typeface="Times" panose="02020603050405020304" pitchFamily="18" charset="0"/>
            </a:endParaRPr>
          </a:p>
        </p:txBody>
      </p:sp>
    </p:spTree>
    <p:extLst>
      <p:ext uri="{BB962C8B-B14F-4D97-AF65-F5344CB8AC3E}">
        <p14:creationId xmlns:p14="http://schemas.microsoft.com/office/powerpoint/2010/main" val="4112331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DC9E8-D81B-4350-BBAE-62760FCB85D7}"/>
              </a:ext>
            </a:extLst>
          </p:cNvPr>
          <p:cNvSpPr>
            <a:spLocks noGrp="1"/>
          </p:cNvSpPr>
          <p:nvPr>
            <p:ph type="title"/>
          </p:nvPr>
        </p:nvSpPr>
        <p:spPr>
          <a:xfrm>
            <a:off x="838200" y="365125"/>
            <a:ext cx="10515600" cy="830629"/>
          </a:xfrm>
          <a:solidFill>
            <a:srgbClr val="002060"/>
          </a:solidFill>
        </p:spPr>
        <p:txBody>
          <a:bodyPr>
            <a:normAutofit/>
          </a:bodyPr>
          <a:lstStyle/>
          <a:p>
            <a:r>
              <a:rPr lang="en-US" dirty="0">
                <a:solidFill>
                  <a:schemeClr val="bg1"/>
                </a:solidFill>
                <a:latin typeface="Britannic Bold" panose="020B0903060703020204" pitchFamily="34" charset="0"/>
              </a:rPr>
              <a:t>Checking Executive Authority</a:t>
            </a:r>
          </a:p>
        </p:txBody>
      </p:sp>
      <p:sp>
        <p:nvSpPr>
          <p:cNvPr id="3" name="Content Placeholder 2">
            <a:extLst>
              <a:ext uri="{FF2B5EF4-FFF2-40B4-BE49-F238E27FC236}">
                <a16:creationId xmlns:a16="http://schemas.microsoft.com/office/drawing/2014/main" id="{0D8658EF-55ED-4777-AB55-93B6FDD8CCDF}"/>
              </a:ext>
            </a:extLst>
          </p:cNvPr>
          <p:cNvSpPr>
            <a:spLocks noGrp="1"/>
          </p:cNvSpPr>
          <p:nvPr>
            <p:ph idx="1"/>
          </p:nvPr>
        </p:nvSpPr>
        <p:spPr>
          <a:xfrm>
            <a:off x="351692" y="4895556"/>
            <a:ext cx="11704320" cy="1597319"/>
          </a:xfrm>
          <a:solidFill>
            <a:schemeClr val="bg1"/>
          </a:solidFill>
          <a:ln>
            <a:solidFill>
              <a:srgbClr val="FF0000"/>
            </a:solidFill>
          </a:ln>
        </p:spPr>
        <p:txBody>
          <a:bodyPr>
            <a:normAutofit fontScale="77500" lnSpcReduction="20000"/>
          </a:bodyPr>
          <a:lstStyle/>
          <a:p>
            <a:pPr marL="0" indent="0">
              <a:buNone/>
            </a:pPr>
            <a:endParaRPr lang="en-US" sz="500" dirty="0">
              <a:latin typeface="Times" panose="02020603050405020304" pitchFamily="18" charset="0"/>
              <a:cs typeface="Times" panose="02020603050405020304" pitchFamily="18" charset="0"/>
            </a:endParaRPr>
          </a:p>
          <a:p>
            <a:pPr marL="0" indent="0">
              <a:lnSpc>
                <a:spcPct val="120000"/>
              </a:lnSpc>
              <a:spcBef>
                <a:spcPts val="0"/>
              </a:spcBef>
              <a:buNone/>
            </a:pPr>
            <a:r>
              <a:rPr lang="en-US" sz="3100" dirty="0">
                <a:latin typeface="Times" panose="02020603050405020304" pitchFamily="18" charset="0"/>
                <a:cs typeface="Times" panose="02020603050405020304" pitchFamily="18" charset="0"/>
              </a:rPr>
              <a:t>According to Alexander Hamilton in Federalist 69 the Presidency is not a monarchy (king)</a:t>
            </a:r>
          </a:p>
          <a:p>
            <a:pPr marL="457200" indent="-457200">
              <a:lnSpc>
                <a:spcPct val="120000"/>
              </a:lnSpc>
              <a:spcBef>
                <a:spcPts val="0"/>
              </a:spcBef>
              <a:buAutoNum type="arabicPeriod"/>
            </a:pPr>
            <a:r>
              <a:rPr lang="en-US" sz="3100" dirty="0">
                <a:latin typeface="Times" panose="02020603050405020304" pitchFamily="18" charset="0"/>
                <a:cs typeface="Times" panose="02020603050405020304" pitchFamily="18" charset="0"/>
              </a:rPr>
              <a:t>Identify four powers that is vested (given) to the President of the United States.</a:t>
            </a:r>
          </a:p>
          <a:p>
            <a:pPr marL="457200" indent="-457200">
              <a:lnSpc>
                <a:spcPct val="120000"/>
              </a:lnSpc>
              <a:spcBef>
                <a:spcPts val="0"/>
              </a:spcBef>
              <a:buAutoNum type="arabicPeriod"/>
            </a:pPr>
            <a:r>
              <a:rPr lang="en-US" sz="3100" dirty="0">
                <a:latin typeface="Times" panose="02020603050405020304" pitchFamily="18" charset="0"/>
                <a:cs typeface="Times" panose="02020603050405020304" pitchFamily="18" charset="0"/>
              </a:rPr>
              <a:t>What are three limitations established in Article II that supports Hamilton’s argument?</a:t>
            </a:r>
          </a:p>
          <a:p>
            <a:pPr marL="0" indent="0">
              <a:lnSpc>
                <a:spcPct val="120000"/>
              </a:lnSpc>
              <a:spcBef>
                <a:spcPts val="0"/>
              </a:spcBef>
              <a:buNone/>
            </a:pPr>
            <a:r>
              <a:rPr lang="en-US" sz="3100" dirty="0">
                <a:latin typeface="Times" panose="02020603050405020304" pitchFamily="18" charset="0"/>
                <a:cs typeface="Times" panose="02020603050405020304" pitchFamily="18" charset="0"/>
              </a:rPr>
              <a:t> </a:t>
            </a:r>
          </a:p>
        </p:txBody>
      </p:sp>
      <p:sp>
        <p:nvSpPr>
          <p:cNvPr id="4" name="Rectangle 3">
            <a:extLst>
              <a:ext uri="{FF2B5EF4-FFF2-40B4-BE49-F238E27FC236}">
                <a16:creationId xmlns:a16="http://schemas.microsoft.com/office/drawing/2014/main" id="{DCE861AA-AD99-4E98-B2BE-C485AC48C7FC}"/>
              </a:ext>
            </a:extLst>
          </p:cNvPr>
          <p:cNvSpPr/>
          <p:nvPr/>
        </p:nvSpPr>
        <p:spPr>
          <a:xfrm>
            <a:off x="754380" y="1330031"/>
            <a:ext cx="10683240" cy="287620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Times" panose="02020603050405020304" pitchFamily="18" charset="0"/>
                <a:cs typeface="Times" panose="02020603050405020304" pitchFamily="18" charset="0"/>
              </a:rPr>
              <a:t>The first thing which strikes our attention is, that the executive authority, with few exceptions, is to be vested in a single magistrate. This will scarcely, however, be considered as a point upon which any comparison can be grounded; for if, in this particular, there be a resemblance to the king of Great Britain, there is not less a resemblance to the Grand Seignior, to the khan of Tartary, to the Man of the Seven Mountains, or to the governor of New York.</a:t>
            </a:r>
          </a:p>
          <a:p>
            <a:r>
              <a:rPr lang="en-US" sz="2400" dirty="0">
                <a:latin typeface="Times" panose="02020603050405020304" pitchFamily="18" charset="0"/>
                <a:cs typeface="Times" panose="02020603050405020304" pitchFamily="18" charset="0"/>
              </a:rPr>
              <a:t>	- </a:t>
            </a:r>
            <a:r>
              <a:rPr lang="en-US" sz="2400" b="1" dirty="0">
                <a:latin typeface="Times" panose="02020603050405020304" pitchFamily="18" charset="0"/>
                <a:cs typeface="Times" panose="02020603050405020304" pitchFamily="18" charset="0"/>
              </a:rPr>
              <a:t>Alexander Hamilton, Federalist 69</a:t>
            </a:r>
          </a:p>
        </p:txBody>
      </p:sp>
      <p:pic>
        <p:nvPicPr>
          <p:cNvPr id="3074" name="Picture 2" descr="Amazon.com: MAGNET 4x4 inch ROUND Presidential Seal AIR FORCE ONE COLORS  Sticker - president trump Magnetic vinyl bumper sticker sticks to any metal  fridge, car, signs: Home &amp; Kitchen">
            <a:extLst>
              <a:ext uri="{FF2B5EF4-FFF2-40B4-BE49-F238E27FC236}">
                <a16:creationId xmlns:a16="http://schemas.microsoft.com/office/drawing/2014/main" id="{1B68A8A4-794C-46C2-B195-11804B8706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12561" y="3429000"/>
            <a:ext cx="1601445" cy="140449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ACFBB216-F34E-4584-B293-F04B72808480}"/>
              </a:ext>
            </a:extLst>
          </p:cNvPr>
          <p:cNvSpPr/>
          <p:nvPr/>
        </p:nvSpPr>
        <p:spPr>
          <a:xfrm>
            <a:off x="8581292" y="3848650"/>
            <a:ext cx="773723" cy="4918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Times" panose="02020603050405020304" pitchFamily="18" charset="0"/>
                <a:cs typeface="Times" panose="02020603050405020304" pitchFamily="18" charset="0"/>
              </a:rPr>
              <a:t>=</a:t>
            </a:r>
          </a:p>
        </p:txBody>
      </p:sp>
      <p:cxnSp>
        <p:nvCxnSpPr>
          <p:cNvPr id="7" name="Straight Connector 6">
            <a:extLst>
              <a:ext uri="{FF2B5EF4-FFF2-40B4-BE49-F238E27FC236}">
                <a16:creationId xmlns:a16="http://schemas.microsoft.com/office/drawing/2014/main" id="{1784A9F7-5ABA-45A7-BC9B-5FE954728F03}"/>
              </a:ext>
            </a:extLst>
          </p:cNvPr>
          <p:cNvCxnSpPr>
            <a:cxnSpLocks/>
          </p:cNvCxnSpPr>
          <p:nvPr/>
        </p:nvCxnSpPr>
        <p:spPr>
          <a:xfrm flipH="1">
            <a:off x="8866162" y="3848650"/>
            <a:ext cx="203982" cy="49186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3076" name="Picture 4" descr="Jonathan Groff Spit So Much In &quot;Hamilton&quot; That It's A Meme">
            <a:extLst>
              <a:ext uri="{FF2B5EF4-FFF2-40B4-BE49-F238E27FC236}">
                <a16:creationId xmlns:a16="http://schemas.microsoft.com/office/drawing/2014/main" id="{A25DA7C8-A578-4628-A9A8-1388788DED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05048" y="3428999"/>
            <a:ext cx="1782539" cy="1332279"/>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19500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9A6770D-993E-4546-A68D-AE4CFE3B8980}"/>
              </a:ext>
            </a:extLst>
          </p:cNvPr>
          <p:cNvSpPr>
            <a:spLocks noGrp="1"/>
          </p:cNvSpPr>
          <p:nvPr>
            <p:ph idx="1"/>
          </p:nvPr>
        </p:nvSpPr>
        <p:spPr>
          <a:xfrm>
            <a:off x="391887" y="493486"/>
            <a:ext cx="11596914" cy="5683477"/>
          </a:xfrm>
          <a:solidFill>
            <a:schemeClr val="bg1"/>
          </a:solidFill>
          <a:ln>
            <a:solidFill>
              <a:srgbClr val="002060"/>
            </a:solidFill>
          </a:ln>
        </p:spPr>
        <p:txBody>
          <a:bodyPr>
            <a:normAutofit fontScale="92500" lnSpcReduction="10000"/>
          </a:bodyPr>
          <a:lstStyle/>
          <a:p>
            <a:pPr>
              <a:lnSpc>
                <a:spcPct val="100000"/>
              </a:lnSpc>
              <a:spcBef>
                <a:spcPts val="0"/>
              </a:spcBef>
            </a:pPr>
            <a:r>
              <a:rPr lang="en-US" sz="1600" b="1" dirty="0">
                <a:latin typeface="Times New Roman" panose="02020603050405020304" pitchFamily="18" charset="0"/>
                <a:cs typeface="Times New Roman" panose="02020603050405020304" pitchFamily="18" charset="0"/>
              </a:rPr>
              <a:t>CL.C&amp;G.1.1</a:t>
            </a:r>
            <a:r>
              <a:rPr lang="en-US" sz="1600" dirty="0">
                <a:latin typeface="Times New Roman" panose="02020603050405020304" pitchFamily="18" charset="0"/>
                <a:cs typeface="Times New Roman" panose="02020603050405020304" pitchFamily="18" charset="0"/>
              </a:rPr>
              <a:t> Explain the influence of the founding principles on state and federal decisions using primary and secondary source documents.</a:t>
            </a:r>
          </a:p>
          <a:p>
            <a:pPr>
              <a:lnSpc>
                <a:spcPct val="100000"/>
              </a:lnSpc>
              <a:spcBef>
                <a:spcPts val="0"/>
              </a:spcBef>
            </a:pPr>
            <a:r>
              <a:rPr lang="en-US" sz="1600" b="1" dirty="0">
                <a:latin typeface="Times New Roman" panose="02020603050405020304" pitchFamily="18" charset="0"/>
                <a:cs typeface="Times New Roman" panose="02020603050405020304" pitchFamily="18" charset="0"/>
              </a:rPr>
              <a:t>CL.H.1.1</a:t>
            </a:r>
            <a:r>
              <a:rPr lang="en-US" sz="1600" dirty="0">
                <a:latin typeface="Times New Roman" panose="02020603050405020304" pitchFamily="18" charset="0"/>
                <a:cs typeface="Times New Roman" panose="02020603050405020304" pitchFamily="18" charset="0"/>
              </a:rPr>
              <a:t> Explain how the tensions over power and authority led the founding fathers to create a democratic republic.</a:t>
            </a:r>
          </a:p>
          <a:p>
            <a:pPr>
              <a:lnSpc>
                <a:spcPct val="100000"/>
              </a:lnSpc>
              <a:spcBef>
                <a:spcPts val="0"/>
              </a:spcBef>
            </a:pPr>
            <a:r>
              <a:rPr lang="en-US" sz="1600" b="1" dirty="0">
                <a:latin typeface="Times New Roman" panose="02020603050405020304" pitchFamily="18" charset="0"/>
                <a:cs typeface="Times New Roman" panose="02020603050405020304" pitchFamily="18" charset="0"/>
              </a:rPr>
              <a:t>CL.C&amp;G.4.4</a:t>
            </a:r>
            <a:r>
              <a:rPr lang="en-US" sz="1600" dirty="0">
                <a:latin typeface="Times New Roman" panose="02020603050405020304" pitchFamily="18" charset="0"/>
                <a:cs typeface="Times New Roman" panose="02020603050405020304" pitchFamily="18" charset="0"/>
              </a:rPr>
              <a:t> Assess how effective the American system of government has been in ensuring freedom, equality, and justice for all.</a:t>
            </a:r>
          </a:p>
          <a:p>
            <a:pPr marL="0" indent="0">
              <a:lnSpc>
                <a:spcPct val="100000"/>
              </a:lnSpc>
              <a:spcBef>
                <a:spcPts val="0"/>
              </a:spcBef>
              <a:buNone/>
            </a:pPr>
            <a:r>
              <a:rPr lang="en-US" sz="1800" b="1" dirty="0">
                <a:solidFill>
                  <a:srgbClr val="002060"/>
                </a:solidFill>
                <a:latin typeface="Times New Roman" panose="02020603050405020304" pitchFamily="18" charset="0"/>
                <a:cs typeface="Times New Roman" panose="02020603050405020304" pitchFamily="18" charset="0"/>
              </a:rPr>
              <a:t>Essential Question: </a:t>
            </a:r>
            <a:r>
              <a:rPr lang="en-US" sz="1800" dirty="0">
                <a:latin typeface="Times New Roman" panose="02020603050405020304" pitchFamily="18" charset="0"/>
                <a:cs typeface="Times New Roman" panose="02020603050405020304" pitchFamily="18" charset="0"/>
              </a:rPr>
              <a:t>How effectively does the U.S. Constitution balance the authority to govern without violate the rights of the people?</a:t>
            </a:r>
          </a:p>
          <a:p>
            <a:pPr marL="0" indent="0">
              <a:lnSpc>
                <a:spcPct val="100000"/>
              </a:lnSpc>
              <a:spcBef>
                <a:spcPts val="0"/>
              </a:spcBef>
              <a:buNone/>
            </a:pPr>
            <a:r>
              <a:rPr lang="en-US" sz="1800" b="1" dirty="0">
                <a:solidFill>
                  <a:srgbClr val="002060"/>
                </a:solidFill>
                <a:latin typeface="Times New Roman" panose="02020603050405020304" pitchFamily="18" charset="0"/>
                <a:cs typeface="Times New Roman" panose="02020603050405020304" pitchFamily="18" charset="0"/>
              </a:rPr>
              <a:t>Students Can: </a:t>
            </a:r>
          </a:p>
          <a:p>
            <a:pPr marL="406400">
              <a:lnSpc>
                <a:spcPct val="100000"/>
              </a:lnSpc>
              <a:spcBef>
                <a:spcPts val="0"/>
              </a:spcBef>
            </a:pPr>
            <a:r>
              <a:rPr lang="en-US" sz="1800" dirty="0">
                <a:latin typeface="Times New Roman" panose="02020603050405020304" pitchFamily="18" charset="0"/>
                <a:cs typeface="Times New Roman" panose="02020603050405020304" pitchFamily="18" charset="0"/>
              </a:rPr>
              <a:t>Determine why a decentralized government under the Articles of Confederation failed to effectively govern America during the critical period from 1781-1789</a:t>
            </a:r>
          </a:p>
          <a:p>
            <a:pPr marL="406400">
              <a:lnSpc>
                <a:spcPct val="100000"/>
              </a:lnSpc>
              <a:spcBef>
                <a:spcPts val="0"/>
              </a:spcBef>
            </a:pPr>
            <a:r>
              <a:rPr lang="en-US" sz="1800" dirty="0">
                <a:latin typeface="Times New Roman" panose="02020603050405020304" pitchFamily="18" charset="0"/>
                <a:cs typeface="Times New Roman" panose="02020603050405020304" pitchFamily="18" charset="0"/>
              </a:rPr>
              <a:t>Evaluate how the U.S. Constitution repaired issues with the Articles of Confederation </a:t>
            </a:r>
          </a:p>
          <a:p>
            <a:pPr marL="406400">
              <a:lnSpc>
                <a:spcPct val="100000"/>
              </a:lnSpc>
              <a:spcBef>
                <a:spcPts val="0"/>
              </a:spcBef>
            </a:pPr>
            <a:r>
              <a:rPr lang="en-US" sz="1800" dirty="0">
                <a:latin typeface="Times New Roman" panose="02020603050405020304" pitchFamily="18" charset="0"/>
                <a:cs typeface="Times New Roman" panose="02020603050405020304" pitchFamily="18" charset="0"/>
              </a:rPr>
              <a:t>Decipher how the Madisonian Model of government empowers the national government while restraining abuse of power</a:t>
            </a:r>
          </a:p>
          <a:p>
            <a:pPr marL="177800" indent="0">
              <a:lnSpc>
                <a:spcPct val="100000"/>
              </a:lnSpc>
              <a:spcBef>
                <a:spcPts val="0"/>
              </a:spcBef>
              <a:buNone/>
            </a:pPr>
            <a:endParaRPr lang="en-US" sz="1800" dirty="0">
              <a:latin typeface="Times New Roman" panose="02020603050405020304" pitchFamily="18" charset="0"/>
              <a:cs typeface="Times New Roman" panose="02020603050405020304" pitchFamily="18" charset="0"/>
            </a:endParaRPr>
          </a:p>
          <a:p>
            <a:pPr marL="0" indent="0">
              <a:buNone/>
            </a:pPr>
            <a:r>
              <a:rPr lang="en-US" sz="2200" b="1" dirty="0">
                <a:solidFill>
                  <a:srgbClr val="002060"/>
                </a:solidFill>
                <a:latin typeface="Times New Roman" panose="02020603050405020304" pitchFamily="18" charset="0"/>
                <a:cs typeface="Times New Roman" panose="02020603050405020304" pitchFamily="18" charset="0"/>
              </a:rPr>
              <a:t>AGENDA:</a:t>
            </a:r>
          </a:p>
          <a:p>
            <a:r>
              <a:rPr lang="en-US" sz="2200" dirty="0">
                <a:latin typeface="Times New Roman" panose="02020603050405020304" pitchFamily="18" charset="0"/>
                <a:cs typeface="Times New Roman" panose="02020603050405020304" pitchFamily="18" charset="0"/>
              </a:rPr>
              <a:t>A Constitutionally Define Executive</a:t>
            </a:r>
          </a:p>
          <a:p>
            <a:r>
              <a:rPr lang="en-US" sz="2200" dirty="0">
                <a:latin typeface="Times New Roman" panose="02020603050405020304" pitchFamily="18" charset="0"/>
                <a:cs typeface="Times New Roman" panose="02020603050405020304" pitchFamily="18" charset="0"/>
              </a:rPr>
              <a:t>Limited Exec. v. Imperial Presidency</a:t>
            </a:r>
          </a:p>
          <a:p>
            <a:r>
              <a:rPr lang="en-US" sz="2200" dirty="0">
                <a:latin typeface="Times New Roman" panose="02020603050405020304" pitchFamily="18" charset="0"/>
                <a:cs typeface="Times New Roman" panose="02020603050405020304" pitchFamily="18" charset="0"/>
              </a:rPr>
              <a:t>Limited Executive Branch</a:t>
            </a:r>
          </a:p>
          <a:p>
            <a:endParaRPr lang="en-US" sz="2000" dirty="0">
              <a:latin typeface="Times New Roman" panose="02020603050405020304" pitchFamily="18" charset="0"/>
              <a:cs typeface="Times New Roman" panose="02020603050405020304" pitchFamily="18" charset="0"/>
            </a:endParaRPr>
          </a:p>
          <a:p>
            <a:pPr marL="0" indent="0">
              <a:buNone/>
            </a:pPr>
            <a:r>
              <a:rPr lang="en-US" sz="2200" b="1" dirty="0">
                <a:solidFill>
                  <a:srgbClr val="002060"/>
                </a:solidFill>
                <a:latin typeface="Times New Roman" panose="02020603050405020304" pitchFamily="18" charset="0"/>
                <a:cs typeface="Times New Roman" panose="02020603050405020304" pitchFamily="18" charset="0"/>
              </a:rPr>
              <a:t>HOMEWORK: </a:t>
            </a:r>
          </a:p>
          <a:p>
            <a:r>
              <a:rPr lang="en-US" sz="2200" b="1" dirty="0">
                <a:solidFill>
                  <a:srgbClr val="002060"/>
                </a:solidFill>
                <a:latin typeface="Times New Roman" panose="02020603050405020304" pitchFamily="18" charset="0"/>
                <a:cs typeface="Times New Roman" panose="02020603050405020304" pitchFamily="18" charset="0"/>
              </a:rPr>
              <a:t>Limited Executive Branch</a:t>
            </a:r>
          </a:p>
          <a:p>
            <a:r>
              <a:rPr lang="en-US" sz="2200" b="1" dirty="0">
                <a:solidFill>
                  <a:srgbClr val="FF0000"/>
                </a:solidFill>
                <a:latin typeface="Times New Roman" panose="02020603050405020304" pitchFamily="18" charset="0"/>
                <a:cs typeface="Times New Roman" panose="02020603050405020304" pitchFamily="18" charset="0"/>
              </a:rPr>
              <a:t>Executive Command remote assignment for Thursday</a:t>
            </a:r>
          </a:p>
        </p:txBody>
      </p:sp>
    </p:spTree>
    <p:extLst>
      <p:ext uri="{BB962C8B-B14F-4D97-AF65-F5344CB8AC3E}">
        <p14:creationId xmlns:p14="http://schemas.microsoft.com/office/powerpoint/2010/main" val="281564798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82AD1-840E-4899-A763-5EB5264DB3EE}"/>
              </a:ext>
            </a:extLst>
          </p:cNvPr>
          <p:cNvSpPr>
            <a:spLocks noGrp="1"/>
          </p:cNvSpPr>
          <p:nvPr>
            <p:ph type="title"/>
          </p:nvPr>
        </p:nvSpPr>
        <p:spPr>
          <a:xfrm>
            <a:off x="838200" y="365126"/>
            <a:ext cx="10515600" cy="822230"/>
          </a:xfrm>
          <a:solidFill>
            <a:srgbClr val="002060"/>
          </a:solidFill>
          <a:ln>
            <a:solidFill>
              <a:schemeClr val="tx1"/>
            </a:solidFill>
          </a:ln>
        </p:spPr>
        <p:txBody>
          <a:bodyPr/>
          <a:lstStyle/>
          <a:p>
            <a:r>
              <a:rPr lang="en-US" b="1" dirty="0">
                <a:solidFill>
                  <a:schemeClr val="bg1"/>
                </a:solidFill>
                <a:latin typeface="Georgia Pro Black" panose="020B0604020202020204" pitchFamily="18" charset="0"/>
              </a:rPr>
              <a:t>Presidential Review</a:t>
            </a:r>
          </a:p>
        </p:txBody>
      </p:sp>
      <p:sp>
        <p:nvSpPr>
          <p:cNvPr id="4" name="Content Placeholder 3">
            <a:extLst>
              <a:ext uri="{FF2B5EF4-FFF2-40B4-BE49-F238E27FC236}">
                <a16:creationId xmlns:a16="http://schemas.microsoft.com/office/drawing/2014/main" id="{14EA0E7B-94B3-40ED-9191-99DAFEB78A87}"/>
              </a:ext>
            </a:extLst>
          </p:cNvPr>
          <p:cNvSpPr>
            <a:spLocks noGrp="1"/>
          </p:cNvSpPr>
          <p:nvPr>
            <p:ph idx="1"/>
          </p:nvPr>
        </p:nvSpPr>
        <p:spPr>
          <a:xfrm>
            <a:off x="339969" y="3256431"/>
            <a:ext cx="11013831" cy="3035178"/>
          </a:xfrm>
          <a:solidFill>
            <a:schemeClr val="bg1"/>
          </a:solidFill>
          <a:ln>
            <a:solidFill>
              <a:srgbClr val="C00000"/>
            </a:solidFill>
          </a:ln>
        </p:spPr>
        <p:txBody>
          <a:bodyPr>
            <a:normAutofit/>
          </a:bodyPr>
          <a:lstStyle/>
          <a:p>
            <a:pPr marL="457200" indent="-457200">
              <a:buAutoNum type="arabicPeriod"/>
            </a:pPr>
            <a:r>
              <a:rPr lang="en-US" sz="2400" dirty="0">
                <a:latin typeface="Times New Roman" panose="02020603050405020304" pitchFamily="18" charset="0"/>
                <a:cs typeface="Times New Roman" panose="02020603050405020304" pitchFamily="18" charset="0"/>
              </a:rPr>
              <a:t>What are the three Constitutional requirements to run for President of the United States?</a:t>
            </a:r>
          </a:p>
          <a:p>
            <a:pPr marL="457200" indent="-457200">
              <a:buAutoNum type="arabicPeriod"/>
            </a:pPr>
            <a:r>
              <a:rPr lang="en-US" sz="2400" dirty="0">
                <a:latin typeface="Times New Roman" panose="02020603050405020304" pitchFamily="18" charset="0"/>
                <a:cs typeface="Times New Roman" panose="02020603050405020304" pitchFamily="18" charset="0"/>
              </a:rPr>
              <a:t>What are THREE formal power (expressed in the Constitution) of the President?</a:t>
            </a:r>
          </a:p>
          <a:p>
            <a:pPr marL="457200" indent="-457200">
              <a:buAutoNum type="arabicPeriod"/>
            </a:pPr>
            <a:r>
              <a:rPr lang="en-US" sz="2400" dirty="0">
                <a:latin typeface="Times New Roman" panose="02020603050405020304" pitchFamily="18" charset="0"/>
                <a:cs typeface="Times New Roman" panose="02020603050405020304" pitchFamily="18" charset="0"/>
              </a:rPr>
              <a:t>What are the jobs of the President? (Use the quote to help you in describing the President’s jobs) </a:t>
            </a:r>
          </a:p>
        </p:txBody>
      </p:sp>
      <p:sp>
        <p:nvSpPr>
          <p:cNvPr id="6" name="Rectangle 5">
            <a:extLst>
              <a:ext uri="{FF2B5EF4-FFF2-40B4-BE49-F238E27FC236}">
                <a16:creationId xmlns:a16="http://schemas.microsoft.com/office/drawing/2014/main" id="{04FD1F5B-A04A-DF4F-999F-F7C811A2F646}"/>
              </a:ext>
            </a:extLst>
          </p:cNvPr>
          <p:cNvSpPr/>
          <p:nvPr/>
        </p:nvSpPr>
        <p:spPr>
          <a:xfrm>
            <a:off x="339969" y="1278555"/>
            <a:ext cx="11013831" cy="186323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latin typeface="Times" pitchFamily="2" charset="0"/>
              </a:rPr>
              <a:t>“Energy in the executive is a leading character in the definition of good government. It is important to the protection of the nation against foreign attacks; it is not less essential to the steady administration of the laws; to the protection of property against those irregular and high-handed combinations which sometimes interrupt the ordinary course of justice; to the security of liberty against the enterprises and assaults of ambition, of faction, and of anarchy.”</a:t>
            </a:r>
          </a:p>
          <a:p>
            <a:r>
              <a:rPr lang="en-US" b="1" dirty="0">
                <a:latin typeface="Times" pitchFamily="2" charset="0"/>
              </a:rPr>
              <a:t>	- Alexander Hamilton, Federalist 69, 1788</a:t>
            </a:r>
            <a:endParaRPr lang="en-US" dirty="0">
              <a:latin typeface="Times" pitchFamily="2" charset="0"/>
            </a:endParaRPr>
          </a:p>
        </p:txBody>
      </p:sp>
      <p:pic>
        <p:nvPicPr>
          <p:cNvPr id="8" name="Picture 7">
            <a:extLst>
              <a:ext uri="{FF2B5EF4-FFF2-40B4-BE49-F238E27FC236}">
                <a16:creationId xmlns:a16="http://schemas.microsoft.com/office/drawing/2014/main" id="{412C270C-DDAE-FB47-9E59-2578D3082256}"/>
              </a:ext>
            </a:extLst>
          </p:cNvPr>
          <p:cNvPicPr>
            <a:picLocks noChangeAspect="1"/>
          </p:cNvPicPr>
          <p:nvPr/>
        </p:nvPicPr>
        <p:blipFill>
          <a:blip r:embed="rId2"/>
          <a:stretch>
            <a:fillRect/>
          </a:stretch>
        </p:blipFill>
        <p:spPr>
          <a:xfrm>
            <a:off x="6815392" y="4982749"/>
            <a:ext cx="2535085" cy="1617919"/>
          </a:xfrm>
          <a:prstGeom prst="rect">
            <a:avLst/>
          </a:prstGeom>
          <a:ln>
            <a:solidFill>
              <a:schemeClr val="accent4"/>
            </a:solidFill>
          </a:ln>
        </p:spPr>
      </p:pic>
    </p:spTree>
    <p:extLst>
      <p:ext uri="{BB962C8B-B14F-4D97-AF65-F5344CB8AC3E}">
        <p14:creationId xmlns:p14="http://schemas.microsoft.com/office/powerpoint/2010/main" val="397967534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82AD1-840E-4899-A763-5EB5264DB3EE}"/>
              </a:ext>
            </a:extLst>
          </p:cNvPr>
          <p:cNvSpPr>
            <a:spLocks noGrp="1"/>
          </p:cNvSpPr>
          <p:nvPr>
            <p:ph type="title"/>
          </p:nvPr>
        </p:nvSpPr>
        <p:spPr>
          <a:xfrm>
            <a:off x="838200" y="365126"/>
            <a:ext cx="10515600" cy="822230"/>
          </a:xfrm>
          <a:solidFill>
            <a:srgbClr val="002060"/>
          </a:solidFill>
          <a:ln>
            <a:solidFill>
              <a:schemeClr val="tx1"/>
            </a:solidFill>
          </a:ln>
        </p:spPr>
        <p:txBody>
          <a:bodyPr/>
          <a:lstStyle/>
          <a:p>
            <a:r>
              <a:rPr lang="en-US" b="1" dirty="0">
                <a:solidFill>
                  <a:schemeClr val="bg1"/>
                </a:solidFill>
                <a:latin typeface="Georgia Pro Black" panose="020B0604020202020204" pitchFamily="18" charset="0"/>
              </a:rPr>
              <a:t>Empowerment of the President</a:t>
            </a:r>
          </a:p>
        </p:txBody>
      </p:sp>
      <p:sp>
        <p:nvSpPr>
          <p:cNvPr id="4" name="Content Placeholder 3">
            <a:extLst>
              <a:ext uri="{FF2B5EF4-FFF2-40B4-BE49-F238E27FC236}">
                <a16:creationId xmlns:a16="http://schemas.microsoft.com/office/drawing/2014/main" id="{14EA0E7B-94B3-40ED-9191-99DAFEB78A87}"/>
              </a:ext>
            </a:extLst>
          </p:cNvPr>
          <p:cNvSpPr>
            <a:spLocks noGrp="1"/>
          </p:cNvSpPr>
          <p:nvPr>
            <p:ph idx="1"/>
          </p:nvPr>
        </p:nvSpPr>
        <p:spPr>
          <a:xfrm>
            <a:off x="838200" y="2450308"/>
            <a:ext cx="10515600" cy="3726655"/>
          </a:xfrm>
          <a:solidFill>
            <a:schemeClr val="bg1"/>
          </a:solidFill>
          <a:ln>
            <a:solidFill>
              <a:srgbClr val="C00000"/>
            </a:solidFill>
          </a:ln>
        </p:spPr>
        <p:txBody>
          <a:bodyPr>
            <a:normAutofit/>
          </a:bodyPr>
          <a:lstStyle/>
          <a:p>
            <a:r>
              <a:rPr lang="en-US" sz="2400" dirty="0">
                <a:latin typeface="Times New Roman" panose="02020603050405020304" pitchFamily="18" charset="0"/>
                <a:cs typeface="Times New Roman" panose="02020603050405020304" pitchFamily="18" charset="0"/>
              </a:rPr>
              <a:t>Formal Powers of the Presidency</a:t>
            </a:r>
          </a:p>
        </p:txBody>
      </p:sp>
      <p:sp>
        <p:nvSpPr>
          <p:cNvPr id="3" name="Rectangle 2">
            <a:extLst>
              <a:ext uri="{FF2B5EF4-FFF2-40B4-BE49-F238E27FC236}">
                <a16:creationId xmlns:a16="http://schemas.microsoft.com/office/drawing/2014/main" id="{F43E0875-0CB5-429D-8B83-8338C15E2D3F}"/>
              </a:ext>
            </a:extLst>
          </p:cNvPr>
          <p:cNvSpPr/>
          <p:nvPr/>
        </p:nvSpPr>
        <p:spPr>
          <a:xfrm>
            <a:off x="457200" y="1483112"/>
            <a:ext cx="11106615" cy="82223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Times New Roman" panose="02020603050405020304" pitchFamily="18" charset="0"/>
                <a:cs typeface="Times New Roman" panose="02020603050405020304" pitchFamily="18" charset="0"/>
              </a:rPr>
              <a:t>The executive power shall be vested in a President of the United States of America.</a:t>
            </a:r>
          </a:p>
          <a:p>
            <a:pPr marL="803275"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Vesting Clause, Article II, Section 1</a:t>
            </a:r>
          </a:p>
        </p:txBody>
      </p:sp>
      <p:sp>
        <p:nvSpPr>
          <p:cNvPr id="5" name="Rectangle 4">
            <a:extLst>
              <a:ext uri="{FF2B5EF4-FFF2-40B4-BE49-F238E27FC236}">
                <a16:creationId xmlns:a16="http://schemas.microsoft.com/office/drawing/2014/main" id="{990601CF-C625-4E18-89F8-9E1535153F48}"/>
              </a:ext>
            </a:extLst>
          </p:cNvPr>
          <p:cNvSpPr/>
          <p:nvPr/>
        </p:nvSpPr>
        <p:spPr>
          <a:xfrm>
            <a:off x="1159727" y="2932770"/>
            <a:ext cx="5597912" cy="3389159"/>
          </a:xfrm>
          <a:prstGeom prst="rect">
            <a:avLst/>
          </a:prstGeom>
          <a:solidFill>
            <a:schemeClr val="tx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en-US" sz="2400" b="1" dirty="0">
                <a:solidFill>
                  <a:schemeClr val="bg1"/>
                </a:solidFill>
                <a:latin typeface="Times New Roman" panose="02020603050405020304" pitchFamily="18" charset="0"/>
                <a:cs typeface="Times New Roman" panose="02020603050405020304" pitchFamily="18" charset="0"/>
              </a:rPr>
              <a:t>Commander in Chief</a:t>
            </a:r>
          </a:p>
          <a:p>
            <a:pPr marL="342900" indent="-342900">
              <a:buFont typeface="Arial" panose="020B0604020202020204" pitchFamily="34" charset="0"/>
              <a:buChar char="•"/>
            </a:pPr>
            <a:r>
              <a:rPr lang="en-US" sz="2400" b="1" dirty="0">
                <a:solidFill>
                  <a:schemeClr val="bg1"/>
                </a:solidFill>
                <a:latin typeface="Times New Roman" panose="02020603050405020304" pitchFamily="18" charset="0"/>
                <a:cs typeface="Times New Roman" panose="02020603050405020304" pitchFamily="18" charset="0"/>
              </a:rPr>
              <a:t>Sign bills into law </a:t>
            </a:r>
          </a:p>
          <a:p>
            <a:pPr marL="342900" indent="-342900">
              <a:buFont typeface="Arial" panose="020B0604020202020204" pitchFamily="34" charset="0"/>
              <a:buChar char="•"/>
            </a:pPr>
            <a:r>
              <a:rPr lang="en-US" sz="2400" b="1" dirty="0">
                <a:solidFill>
                  <a:schemeClr val="bg1"/>
                </a:solidFill>
                <a:latin typeface="Times New Roman" panose="02020603050405020304" pitchFamily="18" charset="0"/>
                <a:cs typeface="Times New Roman" panose="02020603050405020304" pitchFamily="18" charset="0"/>
              </a:rPr>
              <a:t>Veto </a:t>
            </a:r>
          </a:p>
          <a:p>
            <a:pPr marL="342900" indent="-342900">
              <a:buFont typeface="Arial" panose="020B0604020202020204" pitchFamily="34" charset="0"/>
              <a:buChar char="•"/>
            </a:pPr>
            <a:r>
              <a:rPr lang="en-US" sz="2400" b="1" dirty="0">
                <a:solidFill>
                  <a:schemeClr val="bg1"/>
                </a:solidFill>
                <a:latin typeface="Times New Roman" panose="02020603050405020304" pitchFamily="18" charset="0"/>
                <a:cs typeface="Times New Roman" panose="02020603050405020304" pitchFamily="18" charset="0"/>
              </a:rPr>
              <a:t>Make Treaties (w/ Senate consent)</a:t>
            </a:r>
          </a:p>
          <a:p>
            <a:pPr marL="342900" indent="-342900">
              <a:buFont typeface="Arial" panose="020B0604020202020204" pitchFamily="34" charset="0"/>
              <a:buChar char="•"/>
            </a:pPr>
            <a:r>
              <a:rPr lang="en-US" sz="2400" b="1" dirty="0">
                <a:solidFill>
                  <a:schemeClr val="bg1"/>
                </a:solidFill>
                <a:latin typeface="Times New Roman" panose="02020603050405020304" pitchFamily="18" charset="0"/>
                <a:cs typeface="Times New Roman" panose="02020603050405020304" pitchFamily="18" charset="0"/>
              </a:rPr>
              <a:t>Appointments (w/ Senate consent)</a:t>
            </a:r>
          </a:p>
          <a:p>
            <a:pPr marL="342900" indent="-342900">
              <a:buFont typeface="Arial" panose="020B0604020202020204" pitchFamily="34" charset="0"/>
              <a:buChar char="•"/>
            </a:pPr>
            <a:r>
              <a:rPr lang="en-US" sz="2400" b="1" dirty="0">
                <a:solidFill>
                  <a:schemeClr val="bg1"/>
                </a:solidFill>
                <a:latin typeface="Times New Roman" panose="02020603050405020304" pitchFamily="18" charset="0"/>
                <a:cs typeface="Times New Roman" panose="02020603050405020304" pitchFamily="18" charset="0"/>
              </a:rPr>
              <a:t>Pardon &amp; reprieves (forgiveness of crimes) </a:t>
            </a:r>
          </a:p>
          <a:p>
            <a:pPr marL="342900" indent="-342900">
              <a:buFont typeface="Arial" panose="020B0604020202020204" pitchFamily="34" charset="0"/>
              <a:buChar char="•"/>
            </a:pPr>
            <a:r>
              <a:rPr lang="en-US" sz="2400" b="1" dirty="0">
                <a:solidFill>
                  <a:schemeClr val="bg1"/>
                </a:solidFill>
                <a:latin typeface="Times New Roman" panose="02020603050405020304" pitchFamily="18" charset="0"/>
                <a:cs typeface="Times New Roman" panose="02020603050405020304" pitchFamily="18" charset="0"/>
              </a:rPr>
              <a:t>Amnesty – (forgiveness of crimes to a group of people)</a:t>
            </a:r>
          </a:p>
        </p:txBody>
      </p:sp>
      <p:pic>
        <p:nvPicPr>
          <p:cNvPr id="7" name="Picture 6" descr="A person wearing a suit and tie&#10;&#10;Description automatically generated">
            <a:extLst>
              <a:ext uri="{FF2B5EF4-FFF2-40B4-BE49-F238E27FC236}">
                <a16:creationId xmlns:a16="http://schemas.microsoft.com/office/drawing/2014/main" id="{946C05D3-3A80-4FE2-9F21-254925E49E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91865" y="2601098"/>
            <a:ext cx="4171950" cy="2085975"/>
          </a:xfrm>
          <a:prstGeom prst="rect">
            <a:avLst/>
          </a:prstGeom>
          <a:ln>
            <a:solidFill>
              <a:srgbClr val="002060"/>
            </a:solidFill>
          </a:ln>
        </p:spPr>
      </p:pic>
    </p:spTree>
    <p:extLst>
      <p:ext uri="{BB962C8B-B14F-4D97-AF65-F5344CB8AC3E}">
        <p14:creationId xmlns:p14="http://schemas.microsoft.com/office/powerpoint/2010/main" val="323429625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82AD1-840E-4899-A763-5EB5264DB3EE}"/>
              </a:ext>
            </a:extLst>
          </p:cNvPr>
          <p:cNvSpPr>
            <a:spLocks noGrp="1"/>
          </p:cNvSpPr>
          <p:nvPr>
            <p:ph type="title"/>
          </p:nvPr>
        </p:nvSpPr>
        <p:spPr>
          <a:xfrm>
            <a:off x="838200" y="365126"/>
            <a:ext cx="10515600" cy="822230"/>
          </a:xfrm>
          <a:solidFill>
            <a:srgbClr val="002060"/>
          </a:solidFill>
          <a:ln>
            <a:solidFill>
              <a:schemeClr val="tx1"/>
            </a:solidFill>
          </a:ln>
        </p:spPr>
        <p:txBody>
          <a:bodyPr/>
          <a:lstStyle/>
          <a:p>
            <a:r>
              <a:rPr lang="en-US" b="1" dirty="0">
                <a:solidFill>
                  <a:schemeClr val="bg1"/>
                </a:solidFill>
                <a:latin typeface="Georgia Pro Black" panose="020B0604020202020204" pitchFamily="18" charset="0"/>
              </a:rPr>
              <a:t>Informal Powers</a:t>
            </a:r>
          </a:p>
        </p:txBody>
      </p:sp>
      <p:sp>
        <p:nvSpPr>
          <p:cNvPr id="4" name="Content Placeholder 3">
            <a:extLst>
              <a:ext uri="{FF2B5EF4-FFF2-40B4-BE49-F238E27FC236}">
                <a16:creationId xmlns:a16="http://schemas.microsoft.com/office/drawing/2014/main" id="{14EA0E7B-94B3-40ED-9191-99DAFEB78A87}"/>
              </a:ext>
            </a:extLst>
          </p:cNvPr>
          <p:cNvSpPr>
            <a:spLocks noGrp="1"/>
          </p:cNvSpPr>
          <p:nvPr>
            <p:ph idx="1"/>
          </p:nvPr>
        </p:nvSpPr>
        <p:spPr>
          <a:xfrm>
            <a:off x="838200" y="1384745"/>
            <a:ext cx="10515600" cy="4351338"/>
          </a:xfrm>
          <a:solidFill>
            <a:schemeClr val="bg1"/>
          </a:solidFill>
          <a:ln>
            <a:solidFill>
              <a:srgbClr val="002060"/>
            </a:solidFill>
          </a:ln>
        </p:spPr>
        <p:txBody>
          <a:bodyPr>
            <a:normAutofit/>
          </a:bodyPr>
          <a:lstStyle/>
          <a:p>
            <a:r>
              <a:rPr lang="en-US" sz="2400" dirty="0">
                <a:latin typeface="Times New Roman" panose="02020603050405020304" pitchFamily="18" charset="0"/>
                <a:cs typeface="Times New Roman" panose="02020603050405020304" pitchFamily="18" charset="0"/>
              </a:rPr>
              <a:t>Interpretation and changing times have expanded the power of the Presidency</a:t>
            </a:r>
          </a:p>
          <a:p>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r>
              <a:rPr lang="en-US" sz="2400" b="1" dirty="0">
                <a:latin typeface="Times New Roman" panose="02020603050405020304" pitchFamily="18" charset="0"/>
                <a:cs typeface="Times New Roman" panose="02020603050405020304" pitchFamily="18" charset="0"/>
              </a:rPr>
              <a:t>Informal powers  - Imperial Presidency  </a:t>
            </a:r>
          </a:p>
        </p:txBody>
      </p:sp>
      <p:sp>
        <p:nvSpPr>
          <p:cNvPr id="3" name="Rectangle 2">
            <a:extLst>
              <a:ext uri="{FF2B5EF4-FFF2-40B4-BE49-F238E27FC236}">
                <a16:creationId xmlns:a16="http://schemas.microsoft.com/office/drawing/2014/main" id="{4EC6B8FB-4FAF-452F-9592-CC4F996F0225}"/>
              </a:ext>
            </a:extLst>
          </p:cNvPr>
          <p:cNvSpPr/>
          <p:nvPr/>
        </p:nvSpPr>
        <p:spPr>
          <a:xfrm>
            <a:off x="442331" y="1884516"/>
            <a:ext cx="11307337" cy="903249"/>
          </a:xfrm>
          <a:prstGeom prst="rect">
            <a:avLst/>
          </a:prstGeom>
          <a:solidFill>
            <a:schemeClr val="tx2"/>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Times New Roman" panose="02020603050405020304" pitchFamily="18" charset="0"/>
                <a:cs typeface="Times New Roman" panose="02020603050405020304" pitchFamily="18" charset="0"/>
              </a:rPr>
              <a:t>“he shall take Care that the Laws be faithfully executed”</a:t>
            </a:r>
          </a:p>
          <a:p>
            <a:r>
              <a:rPr lang="en-US" sz="2400" dirty="0">
                <a:latin typeface="Times New Roman" panose="02020603050405020304" pitchFamily="18" charset="0"/>
                <a:cs typeface="Times New Roman" panose="02020603050405020304" pitchFamily="18" charset="0"/>
              </a:rPr>
              <a:t>	- Take Care of Clause, Article II, Section 3</a:t>
            </a:r>
          </a:p>
        </p:txBody>
      </p:sp>
      <p:sp>
        <p:nvSpPr>
          <p:cNvPr id="5" name="Rectangle 4">
            <a:extLst>
              <a:ext uri="{FF2B5EF4-FFF2-40B4-BE49-F238E27FC236}">
                <a16:creationId xmlns:a16="http://schemas.microsoft.com/office/drawing/2014/main" id="{4CABCE63-A5AB-4C49-885F-6ACB4D77CC9F}"/>
              </a:ext>
            </a:extLst>
          </p:cNvPr>
          <p:cNvSpPr/>
          <p:nvPr/>
        </p:nvSpPr>
        <p:spPr>
          <a:xfrm>
            <a:off x="552057" y="3191603"/>
            <a:ext cx="7506487" cy="3424240"/>
          </a:xfrm>
          <a:prstGeom prst="rect">
            <a:avLst/>
          </a:prstGeom>
          <a:solidFill>
            <a:schemeClr val="tx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en-US" sz="2400" b="1" u="sng" dirty="0">
                <a:latin typeface="Times New Roman" panose="02020603050405020304" pitchFamily="18" charset="0"/>
                <a:cs typeface="Times New Roman" panose="02020603050405020304" pitchFamily="18" charset="0"/>
              </a:rPr>
              <a:t>Executive orders</a:t>
            </a:r>
            <a:r>
              <a:rPr lang="en-US" sz="2400" b="1"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(make laws w/o Congress)</a:t>
            </a:r>
          </a:p>
          <a:p>
            <a:pPr marL="342900" indent="-342900">
              <a:buFont typeface="Arial" panose="020B0604020202020204" pitchFamily="34" charset="0"/>
              <a:buChar char="•"/>
            </a:pPr>
            <a:r>
              <a:rPr lang="en-US" sz="2400" b="1" u="sng" dirty="0">
                <a:latin typeface="Times New Roman" panose="02020603050405020304" pitchFamily="18" charset="0"/>
                <a:cs typeface="Times New Roman" panose="02020603050405020304" pitchFamily="18" charset="0"/>
              </a:rPr>
              <a:t>Executive Agreements</a:t>
            </a:r>
            <a:r>
              <a:rPr lang="en-US" sz="2400" dirty="0">
                <a:latin typeface="Times New Roman" panose="02020603050405020304" pitchFamily="18" charset="0"/>
                <a:cs typeface="Times New Roman" panose="02020603050405020304" pitchFamily="18" charset="0"/>
              </a:rPr>
              <a:t> (make treaty agreements w/o Senate Consent)</a:t>
            </a:r>
          </a:p>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Recess appointments </a:t>
            </a:r>
          </a:p>
          <a:p>
            <a:pPr marL="342900" indent="-342900">
              <a:buFont typeface="Arial" panose="020B0604020202020204" pitchFamily="34" charset="0"/>
              <a:buChar char="•"/>
            </a:pPr>
            <a:r>
              <a:rPr lang="en-US" sz="2400" b="1" u="sng" dirty="0">
                <a:latin typeface="Times New Roman" panose="02020603050405020304" pitchFamily="18" charset="0"/>
                <a:cs typeface="Times New Roman" panose="02020603050405020304" pitchFamily="18" charset="0"/>
              </a:rPr>
              <a:t>Executive privilege </a:t>
            </a:r>
            <a:r>
              <a:rPr lang="en-US" sz="2400" dirty="0">
                <a:latin typeface="Times New Roman" panose="02020603050405020304" pitchFamily="18" charset="0"/>
                <a:cs typeface="Times New Roman" panose="02020603050405020304" pitchFamily="18" charset="0"/>
              </a:rPr>
              <a:t>– keep information top secret</a:t>
            </a:r>
          </a:p>
          <a:p>
            <a:pPr marL="342900" indent="-342900">
              <a:buFont typeface="Arial" panose="020B0604020202020204" pitchFamily="34" charset="0"/>
              <a:buChar char="•"/>
            </a:pPr>
            <a:r>
              <a:rPr lang="en-US" sz="2400" b="1" u="sng" dirty="0">
                <a:latin typeface="Times New Roman" panose="02020603050405020304" pitchFamily="18" charset="0"/>
                <a:cs typeface="Times New Roman" panose="02020603050405020304" pitchFamily="18" charset="0"/>
              </a:rPr>
              <a:t>Pocket veto</a:t>
            </a:r>
          </a:p>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Bully pulpit</a:t>
            </a:r>
          </a:p>
          <a:p>
            <a:pPr marL="342900" indent="-342900">
              <a:buFont typeface="Arial" panose="020B0604020202020204" pitchFamily="34" charset="0"/>
              <a:buChar char="•"/>
            </a:pPr>
            <a:r>
              <a:rPr lang="en-US" sz="2400" b="1" u="sng" dirty="0">
                <a:latin typeface="Times New Roman" panose="02020603050405020304" pitchFamily="18" charset="0"/>
                <a:cs typeface="Times New Roman" panose="02020603050405020304" pitchFamily="18" charset="0"/>
              </a:rPr>
              <a:t>War Powers Resolution</a:t>
            </a:r>
            <a:r>
              <a:rPr lang="en-US" sz="2400" dirty="0">
                <a:latin typeface="Times New Roman" panose="02020603050405020304" pitchFamily="18" charset="0"/>
                <a:cs typeface="Times New Roman" panose="02020603050405020304" pitchFamily="18" charset="0"/>
              </a:rPr>
              <a:t> (commit military to action for 60 days without a declaration of war)</a:t>
            </a:r>
            <a:endParaRPr lang="en-US" sz="2400" b="1" u="sng" dirty="0">
              <a:latin typeface="Times New Roman" panose="02020603050405020304" pitchFamily="18" charset="0"/>
              <a:cs typeface="Times New Roman" panose="02020603050405020304" pitchFamily="18" charset="0"/>
            </a:endParaRPr>
          </a:p>
        </p:txBody>
      </p:sp>
      <p:pic>
        <p:nvPicPr>
          <p:cNvPr id="7" name="Picture 6" descr="A person wearing a costume&#10;&#10;Description automatically generated">
            <a:extLst>
              <a:ext uri="{FF2B5EF4-FFF2-40B4-BE49-F238E27FC236}">
                <a16:creationId xmlns:a16="http://schemas.microsoft.com/office/drawing/2014/main" id="{BF1F1661-96E1-4316-BC13-00AEB7755C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72400" y="2010006"/>
            <a:ext cx="3041026" cy="2227457"/>
          </a:xfrm>
          <a:prstGeom prst="rect">
            <a:avLst/>
          </a:prstGeom>
          <a:ln>
            <a:solidFill>
              <a:srgbClr val="C00000"/>
            </a:solidFill>
          </a:ln>
        </p:spPr>
      </p:pic>
      <p:pic>
        <p:nvPicPr>
          <p:cNvPr id="9" name="Picture 8" descr="A screen shot of a person&#10;&#10;Description automatically generated">
            <a:extLst>
              <a:ext uri="{FF2B5EF4-FFF2-40B4-BE49-F238E27FC236}">
                <a16:creationId xmlns:a16="http://schemas.microsoft.com/office/drawing/2014/main" id="{B078FD26-FD18-42D6-ADF1-39F3996F98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26262" y="4490022"/>
            <a:ext cx="3219446" cy="2164489"/>
          </a:xfrm>
          <a:prstGeom prst="rect">
            <a:avLst/>
          </a:prstGeom>
          <a:ln>
            <a:solidFill>
              <a:srgbClr val="C00000"/>
            </a:solidFill>
          </a:ln>
        </p:spPr>
      </p:pic>
    </p:spTree>
    <p:extLst>
      <p:ext uri="{BB962C8B-B14F-4D97-AF65-F5344CB8AC3E}">
        <p14:creationId xmlns:p14="http://schemas.microsoft.com/office/powerpoint/2010/main" val="360483637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9A6770D-993E-4546-A68D-AE4CFE3B8980}"/>
              </a:ext>
            </a:extLst>
          </p:cNvPr>
          <p:cNvSpPr>
            <a:spLocks noGrp="1"/>
          </p:cNvSpPr>
          <p:nvPr>
            <p:ph idx="1"/>
          </p:nvPr>
        </p:nvSpPr>
        <p:spPr>
          <a:xfrm>
            <a:off x="391887" y="493486"/>
            <a:ext cx="11596914" cy="5683477"/>
          </a:xfrm>
          <a:solidFill>
            <a:schemeClr val="bg1"/>
          </a:solidFill>
          <a:ln>
            <a:solidFill>
              <a:srgbClr val="002060"/>
            </a:solidFill>
          </a:ln>
        </p:spPr>
        <p:txBody>
          <a:bodyPr>
            <a:normAutofit fontScale="92500" lnSpcReduction="10000"/>
          </a:bodyPr>
          <a:lstStyle/>
          <a:p>
            <a:pPr>
              <a:lnSpc>
                <a:spcPct val="100000"/>
              </a:lnSpc>
              <a:spcBef>
                <a:spcPts val="0"/>
              </a:spcBef>
            </a:pPr>
            <a:r>
              <a:rPr lang="en-US" sz="1600" b="1" dirty="0">
                <a:latin typeface="Times New Roman" panose="02020603050405020304" pitchFamily="18" charset="0"/>
                <a:cs typeface="Times New Roman" panose="02020603050405020304" pitchFamily="18" charset="0"/>
              </a:rPr>
              <a:t>CL.C&amp;G.1.1</a:t>
            </a:r>
            <a:r>
              <a:rPr lang="en-US" sz="1600" dirty="0">
                <a:latin typeface="Times New Roman" panose="02020603050405020304" pitchFamily="18" charset="0"/>
                <a:cs typeface="Times New Roman" panose="02020603050405020304" pitchFamily="18" charset="0"/>
              </a:rPr>
              <a:t> Explain the influence of the founding principles on state and federal decisions using primary and secondary source documents.</a:t>
            </a:r>
          </a:p>
          <a:p>
            <a:pPr>
              <a:lnSpc>
                <a:spcPct val="100000"/>
              </a:lnSpc>
              <a:spcBef>
                <a:spcPts val="0"/>
              </a:spcBef>
            </a:pPr>
            <a:r>
              <a:rPr lang="en-US" sz="1600" b="1" dirty="0">
                <a:latin typeface="Times New Roman" panose="02020603050405020304" pitchFamily="18" charset="0"/>
                <a:cs typeface="Times New Roman" panose="02020603050405020304" pitchFamily="18" charset="0"/>
              </a:rPr>
              <a:t>CL.H.1.1</a:t>
            </a:r>
            <a:r>
              <a:rPr lang="en-US" sz="1600" dirty="0">
                <a:latin typeface="Times New Roman" panose="02020603050405020304" pitchFamily="18" charset="0"/>
                <a:cs typeface="Times New Roman" panose="02020603050405020304" pitchFamily="18" charset="0"/>
              </a:rPr>
              <a:t> Explain how the tensions over power and authority led the founding fathers to create a democratic republic.</a:t>
            </a:r>
          </a:p>
          <a:p>
            <a:pPr>
              <a:lnSpc>
                <a:spcPct val="100000"/>
              </a:lnSpc>
              <a:spcBef>
                <a:spcPts val="0"/>
              </a:spcBef>
            </a:pPr>
            <a:r>
              <a:rPr lang="en-US" sz="1600" b="1" dirty="0">
                <a:latin typeface="Times New Roman" panose="02020603050405020304" pitchFamily="18" charset="0"/>
                <a:cs typeface="Times New Roman" panose="02020603050405020304" pitchFamily="18" charset="0"/>
              </a:rPr>
              <a:t>CL.C&amp;G.4.4</a:t>
            </a:r>
            <a:r>
              <a:rPr lang="en-US" sz="1600" dirty="0">
                <a:latin typeface="Times New Roman" panose="02020603050405020304" pitchFamily="18" charset="0"/>
                <a:cs typeface="Times New Roman" panose="02020603050405020304" pitchFamily="18" charset="0"/>
              </a:rPr>
              <a:t> Assess how effective the American system of government has been in ensuring freedom, equality, and justice for all.</a:t>
            </a:r>
          </a:p>
          <a:p>
            <a:pPr marL="0" indent="0">
              <a:lnSpc>
                <a:spcPct val="100000"/>
              </a:lnSpc>
              <a:spcBef>
                <a:spcPts val="0"/>
              </a:spcBef>
              <a:buNone/>
            </a:pPr>
            <a:r>
              <a:rPr lang="en-US" sz="1800" b="1" dirty="0">
                <a:solidFill>
                  <a:srgbClr val="002060"/>
                </a:solidFill>
                <a:latin typeface="Times New Roman" panose="02020603050405020304" pitchFamily="18" charset="0"/>
                <a:cs typeface="Times New Roman" panose="02020603050405020304" pitchFamily="18" charset="0"/>
              </a:rPr>
              <a:t>Essential Question: </a:t>
            </a:r>
            <a:r>
              <a:rPr lang="en-US" sz="1800" dirty="0">
                <a:latin typeface="Times New Roman" panose="02020603050405020304" pitchFamily="18" charset="0"/>
                <a:cs typeface="Times New Roman" panose="02020603050405020304" pitchFamily="18" charset="0"/>
              </a:rPr>
              <a:t>How effectively does the U.S. Constitution balance the authority to govern without violate the rights of the people?</a:t>
            </a:r>
          </a:p>
          <a:p>
            <a:pPr marL="0" indent="0">
              <a:lnSpc>
                <a:spcPct val="100000"/>
              </a:lnSpc>
              <a:spcBef>
                <a:spcPts val="0"/>
              </a:spcBef>
              <a:buNone/>
            </a:pPr>
            <a:r>
              <a:rPr lang="en-US" sz="1800" b="1" dirty="0">
                <a:solidFill>
                  <a:srgbClr val="002060"/>
                </a:solidFill>
                <a:latin typeface="Times New Roman" panose="02020603050405020304" pitchFamily="18" charset="0"/>
                <a:cs typeface="Times New Roman" panose="02020603050405020304" pitchFamily="18" charset="0"/>
              </a:rPr>
              <a:t>Students Can: </a:t>
            </a:r>
          </a:p>
          <a:p>
            <a:pPr marL="406400">
              <a:lnSpc>
                <a:spcPct val="100000"/>
              </a:lnSpc>
              <a:spcBef>
                <a:spcPts val="0"/>
              </a:spcBef>
            </a:pPr>
            <a:r>
              <a:rPr lang="en-US" sz="1800" dirty="0">
                <a:latin typeface="Times New Roman" panose="02020603050405020304" pitchFamily="18" charset="0"/>
                <a:cs typeface="Times New Roman" panose="02020603050405020304" pitchFamily="18" charset="0"/>
              </a:rPr>
              <a:t>Determine why a decentralized government under the Articles of Confederation failed to effectively govern America during the critical period from 1781-1789</a:t>
            </a:r>
          </a:p>
          <a:p>
            <a:pPr marL="406400">
              <a:lnSpc>
                <a:spcPct val="100000"/>
              </a:lnSpc>
              <a:spcBef>
                <a:spcPts val="0"/>
              </a:spcBef>
            </a:pPr>
            <a:r>
              <a:rPr lang="en-US" sz="1800" dirty="0">
                <a:latin typeface="Times New Roman" panose="02020603050405020304" pitchFamily="18" charset="0"/>
                <a:cs typeface="Times New Roman" panose="02020603050405020304" pitchFamily="18" charset="0"/>
              </a:rPr>
              <a:t>Evaluate how the U.S. Constitution repaired issues with the Articles of Confederation </a:t>
            </a:r>
          </a:p>
          <a:p>
            <a:pPr marL="406400">
              <a:lnSpc>
                <a:spcPct val="100000"/>
              </a:lnSpc>
              <a:spcBef>
                <a:spcPts val="0"/>
              </a:spcBef>
            </a:pPr>
            <a:r>
              <a:rPr lang="en-US" sz="1800" dirty="0">
                <a:latin typeface="Times New Roman" panose="02020603050405020304" pitchFamily="18" charset="0"/>
                <a:cs typeface="Times New Roman" panose="02020603050405020304" pitchFamily="18" charset="0"/>
              </a:rPr>
              <a:t>Decipher how the Madisonian Model of government empowers the national government while restraining abuse of power</a:t>
            </a:r>
          </a:p>
          <a:p>
            <a:pPr marL="177800" indent="0">
              <a:lnSpc>
                <a:spcPct val="100000"/>
              </a:lnSpc>
              <a:spcBef>
                <a:spcPts val="0"/>
              </a:spcBef>
              <a:buNone/>
            </a:pPr>
            <a:endParaRPr lang="en-US" sz="1800" dirty="0">
              <a:latin typeface="Times New Roman" panose="02020603050405020304" pitchFamily="18" charset="0"/>
              <a:cs typeface="Times New Roman" panose="02020603050405020304" pitchFamily="18" charset="0"/>
            </a:endParaRPr>
          </a:p>
          <a:p>
            <a:pPr marL="0" indent="0">
              <a:buNone/>
            </a:pPr>
            <a:r>
              <a:rPr lang="en-US" sz="2200" b="1" dirty="0">
                <a:solidFill>
                  <a:srgbClr val="002060"/>
                </a:solidFill>
                <a:latin typeface="Times New Roman" panose="02020603050405020304" pitchFamily="18" charset="0"/>
                <a:cs typeface="Times New Roman" panose="02020603050405020304" pitchFamily="18" charset="0"/>
              </a:rPr>
              <a:t>AGENDA:</a:t>
            </a:r>
          </a:p>
          <a:p>
            <a:r>
              <a:rPr lang="en-US" sz="2200" dirty="0">
                <a:latin typeface="Times New Roman" panose="02020603050405020304" pitchFamily="18" charset="0"/>
                <a:cs typeface="Times New Roman" panose="02020603050405020304" pitchFamily="18" charset="0"/>
              </a:rPr>
              <a:t>Formal or Informal </a:t>
            </a:r>
          </a:p>
          <a:p>
            <a:r>
              <a:rPr lang="en-US" sz="2200" dirty="0">
                <a:latin typeface="Times New Roman" panose="02020603050405020304" pitchFamily="18" charset="0"/>
                <a:cs typeface="Times New Roman" panose="02020603050405020304" pitchFamily="18" charset="0"/>
              </a:rPr>
              <a:t>President’s Roles </a:t>
            </a:r>
          </a:p>
          <a:p>
            <a:r>
              <a:rPr lang="en-US" sz="2200" dirty="0">
                <a:latin typeface="Times New Roman" panose="02020603050405020304" pitchFamily="18" charset="0"/>
                <a:cs typeface="Times New Roman" panose="02020603050405020304" pitchFamily="18" charset="0"/>
              </a:rPr>
              <a:t>Presidential Roles Sampling</a:t>
            </a:r>
          </a:p>
          <a:p>
            <a:endParaRPr lang="en-US" sz="2000" dirty="0">
              <a:latin typeface="Times New Roman" panose="02020603050405020304" pitchFamily="18" charset="0"/>
              <a:cs typeface="Times New Roman" panose="02020603050405020304" pitchFamily="18" charset="0"/>
            </a:endParaRPr>
          </a:p>
          <a:p>
            <a:pPr marL="0" indent="0">
              <a:buNone/>
            </a:pPr>
            <a:r>
              <a:rPr lang="en-US" sz="2200" b="1" dirty="0">
                <a:solidFill>
                  <a:srgbClr val="002060"/>
                </a:solidFill>
                <a:latin typeface="Times New Roman" panose="02020603050405020304" pitchFamily="18" charset="0"/>
                <a:cs typeface="Times New Roman" panose="02020603050405020304" pitchFamily="18" charset="0"/>
              </a:rPr>
              <a:t>HOMEWORK: </a:t>
            </a:r>
          </a:p>
          <a:p>
            <a:r>
              <a:rPr lang="en-US" sz="2200" b="1" dirty="0">
                <a:solidFill>
                  <a:srgbClr val="FF0000"/>
                </a:solidFill>
                <a:latin typeface="Times New Roman" panose="02020603050405020304" pitchFamily="18" charset="0"/>
                <a:cs typeface="Times New Roman" panose="02020603050405020304" pitchFamily="18" charset="0"/>
              </a:rPr>
              <a:t>Presidential Roles Scenarios – due Wednesday 11/16</a:t>
            </a:r>
          </a:p>
          <a:p>
            <a:r>
              <a:rPr lang="en-US" sz="2200" b="1" dirty="0">
                <a:solidFill>
                  <a:srgbClr val="FF0000"/>
                </a:solidFill>
                <a:latin typeface="Times New Roman" panose="02020603050405020304" pitchFamily="18" charset="0"/>
                <a:cs typeface="Times New Roman" panose="02020603050405020304" pitchFamily="18" charset="0"/>
              </a:rPr>
              <a:t>Quiz on the Presidency – Friday, 11/18</a:t>
            </a:r>
          </a:p>
        </p:txBody>
      </p:sp>
    </p:spTree>
    <p:extLst>
      <p:ext uri="{BB962C8B-B14F-4D97-AF65-F5344CB8AC3E}">
        <p14:creationId xmlns:p14="http://schemas.microsoft.com/office/powerpoint/2010/main" val="400958347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A3454-43FB-4E92-A3BD-F26BC1C54F50}"/>
              </a:ext>
            </a:extLst>
          </p:cNvPr>
          <p:cNvSpPr>
            <a:spLocks noGrp="1"/>
          </p:cNvSpPr>
          <p:nvPr>
            <p:ph type="title"/>
          </p:nvPr>
        </p:nvSpPr>
        <p:spPr>
          <a:xfrm>
            <a:off x="838200" y="365125"/>
            <a:ext cx="10515600" cy="802493"/>
          </a:xfrm>
          <a:solidFill>
            <a:schemeClr val="accent4">
              <a:lumMod val="20000"/>
              <a:lumOff val="80000"/>
            </a:schemeClr>
          </a:solidFill>
          <a:ln>
            <a:solidFill>
              <a:srgbClr val="002060"/>
            </a:solidFill>
          </a:ln>
        </p:spPr>
        <p:txBody>
          <a:bodyPr/>
          <a:lstStyle/>
          <a:p>
            <a:r>
              <a:rPr lang="en-US" dirty="0">
                <a:solidFill>
                  <a:srgbClr val="002060"/>
                </a:solidFill>
                <a:latin typeface="Britannic Bold" panose="020B0903060703020204" pitchFamily="34" charset="0"/>
              </a:rPr>
              <a:t>Powers of the Presidency</a:t>
            </a:r>
          </a:p>
        </p:txBody>
      </p:sp>
      <p:sp>
        <p:nvSpPr>
          <p:cNvPr id="3" name="Content Placeholder 2">
            <a:extLst>
              <a:ext uri="{FF2B5EF4-FFF2-40B4-BE49-F238E27FC236}">
                <a16:creationId xmlns:a16="http://schemas.microsoft.com/office/drawing/2014/main" id="{81B76BD8-6908-4E72-81F2-432B16DED13B}"/>
              </a:ext>
            </a:extLst>
          </p:cNvPr>
          <p:cNvSpPr>
            <a:spLocks noGrp="1"/>
          </p:cNvSpPr>
          <p:nvPr>
            <p:ph idx="1"/>
          </p:nvPr>
        </p:nvSpPr>
        <p:spPr>
          <a:xfrm>
            <a:off x="838200" y="1575582"/>
            <a:ext cx="10515600" cy="4601381"/>
          </a:xfrm>
          <a:solidFill>
            <a:schemeClr val="bg1"/>
          </a:solidFill>
        </p:spPr>
        <p:txBody>
          <a:bodyPr>
            <a:normAutofit/>
          </a:bodyPr>
          <a:lstStyle/>
          <a:p>
            <a:r>
              <a:rPr lang="en-US" sz="2400" dirty="0">
                <a:latin typeface="Times" panose="02020603050405020304" pitchFamily="18" charset="0"/>
                <a:cs typeface="Times" panose="02020603050405020304" pitchFamily="18" charset="0"/>
              </a:rPr>
              <a:t>Identify whether the following powers are (F) formal powers listed in the Constitution or (I) informal powers interpreted out of the Constitution? </a:t>
            </a:r>
          </a:p>
          <a:p>
            <a:pPr marL="0" indent="0">
              <a:buNone/>
            </a:pPr>
            <a:r>
              <a:rPr lang="en-US" sz="2400" dirty="0">
                <a:latin typeface="Times" panose="02020603050405020304" pitchFamily="18" charset="0"/>
                <a:cs typeface="Times" panose="02020603050405020304" pitchFamily="18" charset="0"/>
              </a:rPr>
              <a:t>__ 1. veto power</a:t>
            </a:r>
          </a:p>
          <a:p>
            <a:pPr marL="0" indent="0">
              <a:buNone/>
            </a:pPr>
            <a:r>
              <a:rPr lang="en-US" sz="2400" dirty="0">
                <a:latin typeface="Times" panose="02020603050405020304" pitchFamily="18" charset="0"/>
                <a:cs typeface="Times" panose="02020603050405020304" pitchFamily="18" charset="0"/>
              </a:rPr>
              <a:t>__ 2. executive orders</a:t>
            </a:r>
          </a:p>
          <a:p>
            <a:pPr marL="0" indent="0">
              <a:buNone/>
            </a:pPr>
            <a:r>
              <a:rPr lang="en-US" sz="2400" dirty="0">
                <a:latin typeface="Times" panose="02020603050405020304" pitchFamily="18" charset="0"/>
                <a:cs typeface="Times" panose="02020603050405020304" pitchFamily="18" charset="0"/>
              </a:rPr>
              <a:t>__ 3. commander-in-chief</a:t>
            </a:r>
          </a:p>
          <a:p>
            <a:pPr marL="0" indent="0">
              <a:buNone/>
            </a:pPr>
            <a:r>
              <a:rPr lang="en-US" sz="2400" dirty="0">
                <a:latin typeface="Times" panose="02020603050405020304" pitchFamily="18" charset="0"/>
                <a:cs typeface="Times" panose="02020603050405020304" pitchFamily="18" charset="0"/>
              </a:rPr>
              <a:t>__ 4. grant pardons or amnesty</a:t>
            </a:r>
          </a:p>
          <a:p>
            <a:pPr marL="0" indent="0">
              <a:buNone/>
            </a:pPr>
            <a:r>
              <a:rPr lang="en-US" sz="2400" dirty="0">
                <a:latin typeface="Times" panose="02020603050405020304" pitchFamily="18" charset="0"/>
                <a:cs typeface="Times" panose="02020603050405020304" pitchFamily="18" charset="0"/>
              </a:rPr>
              <a:t>__ 5. executive privilege</a:t>
            </a:r>
          </a:p>
          <a:p>
            <a:pPr marL="0" indent="0">
              <a:buNone/>
            </a:pPr>
            <a:r>
              <a:rPr lang="en-US" sz="2400" dirty="0">
                <a:latin typeface="Times" panose="02020603050405020304" pitchFamily="18" charset="0"/>
                <a:cs typeface="Times" panose="02020603050405020304" pitchFamily="18" charset="0"/>
              </a:rPr>
              <a:t>__ 6. send troops into action for 60 days without a declaration of war</a:t>
            </a:r>
          </a:p>
          <a:p>
            <a:pPr marL="0" indent="0">
              <a:buNone/>
            </a:pPr>
            <a:r>
              <a:rPr lang="en-US" sz="2400" dirty="0">
                <a:latin typeface="Times" panose="02020603050405020304" pitchFamily="18" charset="0"/>
                <a:cs typeface="Times" panose="02020603050405020304" pitchFamily="18" charset="0"/>
              </a:rPr>
              <a:t>__ 7. sign bills into law</a:t>
            </a:r>
          </a:p>
          <a:p>
            <a:pPr marL="0" indent="0">
              <a:buNone/>
            </a:pPr>
            <a:r>
              <a:rPr lang="en-US" sz="2400" dirty="0">
                <a:latin typeface="Times" panose="02020603050405020304" pitchFamily="18" charset="0"/>
                <a:cs typeface="Times" panose="02020603050405020304" pitchFamily="18" charset="0"/>
              </a:rPr>
              <a:t>__ 8. appoint judges to the federal court </a:t>
            </a:r>
          </a:p>
        </p:txBody>
      </p:sp>
    </p:spTree>
    <p:extLst>
      <p:ext uri="{BB962C8B-B14F-4D97-AF65-F5344CB8AC3E}">
        <p14:creationId xmlns:p14="http://schemas.microsoft.com/office/powerpoint/2010/main" val="43371447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82AD1-840E-4899-A763-5EB5264DB3EE}"/>
              </a:ext>
            </a:extLst>
          </p:cNvPr>
          <p:cNvSpPr>
            <a:spLocks noGrp="1"/>
          </p:cNvSpPr>
          <p:nvPr>
            <p:ph type="title"/>
          </p:nvPr>
        </p:nvSpPr>
        <p:spPr>
          <a:xfrm>
            <a:off x="838200" y="365126"/>
            <a:ext cx="10515600" cy="822230"/>
          </a:xfrm>
          <a:solidFill>
            <a:srgbClr val="002060"/>
          </a:solidFill>
          <a:ln>
            <a:solidFill>
              <a:schemeClr val="tx1"/>
            </a:solidFill>
          </a:ln>
        </p:spPr>
        <p:txBody>
          <a:bodyPr/>
          <a:lstStyle/>
          <a:p>
            <a:r>
              <a:rPr lang="en-US" b="1" dirty="0">
                <a:solidFill>
                  <a:schemeClr val="bg1"/>
                </a:solidFill>
                <a:latin typeface="Georgia Pro Black" panose="020B0604020202020204" pitchFamily="18" charset="0"/>
              </a:rPr>
              <a:t>Crisis Manager</a:t>
            </a:r>
          </a:p>
        </p:txBody>
      </p:sp>
      <p:sp>
        <p:nvSpPr>
          <p:cNvPr id="4" name="Content Placeholder 3">
            <a:extLst>
              <a:ext uri="{FF2B5EF4-FFF2-40B4-BE49-F238E27FC236}">
                <a16:creationId xmlns:a16="http://schemas.microsoft.com/office/drawing/2014/main" id="{14EA0E7B-94B3-40ED-9191-99DAFEB78A87}"/>
              </a:ext>
            </a:extLst>
          </p:cNvPr>
          <p:cNvSpPr>
            <a:spLocks noGrp="1"/>
          </p:cNvSpPr>
          <p:nvPr>
            <p:ph idx="1"/>
          </p:nvPr>
        </p:nvSpPr>
        <p:spPr>
          <a:xfrm>
            <a:off x="838200" y="1346120"/>
            <a:ext cx="10515600" cy="4351338"/>
          </a:xfrm>
          <a:solidFill>
            <a:schemeClr val="bg1"/>
          </a:solidFill>
          <a:ln>
            <a:solidFill>
              <a:srgbClr val="C00000"/>
            </a:solidFill>
          </a:ln>
        </p:spPr>
        <p:txBody>
          <a:bodyPr>
            <a:normAutofit/>
          </a:bodyPr>
          <a:lstStyle/>
          <a:p>
            <a:r>
              <a:rPr lang="en-US" sz="2400" dirty="0">
                <a:latin typeface="Times New Roman" panose="02020603050405020304" pitchFamily="18" charset="0"/>
                <a:cs typeface="Times New Roman" panose="02020603050405020304" pitchFamily="18" charset="0"/>
              </a:rPr>
              <a:t>Lead the nation when we face a major challenge</a:t>
            </a:r>
          </a:p>
        </p:txBody>
      </p:sp>
      <p:pic>
        <p:nvPicPr>
          <p:cNvPr id="5" name="Picture 4" descr="A group of people in a room&#10;&#10;Description automatically generated">
            <a:extLst>
              <a:ext uri="{FF2B5EF4-FFF2-40B4-BE49-F238E27FC236}">
                <a16:creationId xmlns:a16="http://schemas.microsoft.com/office/drawing/2014/main" id="{C44C0822-0CB0-4891-961F-8A121A546C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3756" y="1839224"/>
            <a:ext cx="3726123" cy="2057045"/>
          </a:xfrm>
          <a:prstGeom prst="rect">
            <a:avLst/>
          </a:prstGeom>
          <a:ln>
            <a:solidFill>
              <a:srgbClr val="C00000"/>
            </a:solidFill>
          </a:ln>
        </p:spPr>
      </p:pic>
      <p:pic>
        <p:nvPicPr>
          <p:cNvPr id="7" name="Picture 6" descr="A group of people in uniform&#10;&#10;Description automatically generated">
            <a:extLst>
              <a:ext uri="{FF2B5EF4-FFF2-40B4-BE49-F238E27FC236}">
                <a16:creationId xmlns:a16="http://schemas.microsoft.com/office/drawing/2014/main" id="{94F8CEFE-14DA-4C0D-B39A-5F89ECFB96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03264" y="1860866"/>
            <a:ext cx="3575002" cy="2057044"/>
          </a:xfrm>
          <a:prstGeom prst="rect">
            <a:avLst/>
          </a:prstGeom>
          <a:ln>
            <a:solidFill>
              <a:srgbClr val="C00000"/>
            </a:solidFill>
          </a:ln>
        </p:spPr>
      </p:pic>
      <p:sp>
        <p:nvSpPr>
          <p:cNvPr id="8" name="Rectangle 7">
            <a:extLst>
              <a:ext uri="{FF2B5EF4-FFF2-40B4-BE49-F238E27FC236}">
                <a16:creationId xmlns:a16="http://schemas.microsoft.com/office/drawing/2014/main" id="{EC79CC0D-849A-4CCC-9896-BBE9D7C05A5E}"/>
              </a:ext>
            </a:extLst>
          </p:cNvPr>
          <p:cNvSpPr/>
          <p:nvPr/>
        </p:nvSpPr>
        <p:spPr>
          <a:xfrm>
            <a:off x="498320" y="3757186"/>
            <a:ext cx="3452884" cy="471347"/>
          </a:xfrm>
          <a:prstGeom prst="rect">
            <a:avLst/>
          </a:prstGeom>
          <a:solidFill>
            <a:schemeClr val="bg1">
              <a:lumMod val="65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Times New Roman" panose="02020603050405020304" pitchFamily="18" charset="0"/>
                <a:cs typeface="Times New Roman" panose="02020603050405020304" pitchFamily="18" charset="0"/>
              </a:rPr>
              <a:t>President FDR asking for a Declaration of War </a:t>
            </a:r>
          </a:p>
        </p:txBody>
      </p:sp>
      <p:sp>
        <p:nvSpPr>
          <p:cNvPr id="9" name="Rectangle 8">
            <a:extLst>
              <a:ext uri="{FF2B5EF4-FFF2-40B4-BE49-F238E27FC236}">
                <a16:creationId xmlns:a16="http://schemas.microsoft.com/office/drawing/2014/main" id="{AB8B9B6F-A25E-46F2-9D15-82B25212C3E4}"/>
              </a:ext>
            </a:extLst>
          </p:cNvPr>
          <p:cNvSpPr/>
          <p:nvPr/>
        </p:nvSpPr>
        <p:spPr>
          <a:xfrm>
            <a:off x="4603628" y="3716659"/>
            <a:ext cx="3452884" cy="471347"/>
          </a:xfrm>
          <a:prstGeom prst="rect">
            <a:avLst/>
          </a:prstGeom>
          <a:solidFill>
            <a:schemeClr val="bg1">
              <a:lumMod val="65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Times New Roman" panose="02020603050405020304" pitchFamily="18" charset="0"/>
                <a:cs typeface="Times New Roman" panose="02020603050405020304" pitchFamily="18" charset="0"/>
              </a:rPr>
              <a:t>President George W. Bush at Ground Zero after 9/11</a:t>
            </a:r>
          </a:p>
        </p:txBody>
      </p:sp>
      <p:sp>
        <p:nvSpPr>
          <p:cNvPr id="10" name="Rectangle 9">
            <a:extLst>
              <a:ext uri="{FF2B5EF4-FFF2-40B4-BE49-F238E27FC236}">
                <a16:creationId xmlns:a16="http://schemas.microsoft.com/office/drawing/2014/main" id="{89445A49-5257-42C9-BB49-72C3D130E825}"/>
              </a:ext>
            </a:extLst>
          </p:cNvPr>
          <p:cNvSpPr/>
          <p:nvPr/>
        </p:nvSpPr>
        <p:spPr>
          <a:xfrm>
            <a:off x="1305243" y="4272760"/>
            <a:ext cx="9399928" cy="1964268"/>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bg1"/>
                </a:solidFill>
                <a:latin typeface="Times New Roman" panose="02020603050405020304" pitchFamily="18" charset="0"/>
                <a:cs typeface="Times New Roman" panose="02020603050405020304" pitchFamily="18" charset="0"/>
              </a:rPr>
              <a:t>Powers: Promoting national security &amp; general welfare</a:t>
            </a:r>
          </a:p>
          <a:p>
            <a:pPr marL="342900" indent="-342900">
              <a:buFont typeface="Arial" panose="020B0604020202020204" pitchFamily="34" charset="0"/>
              <a:buChar char="•"/>
            </a:pPr>
            <a:r>
              <a:rPr lang="en-US" sz="2400" b="1" u="sng" dirty="0">
                <a:solidFill>
                  <a:srgbClr val="FFFF00"/>
                </a:solidFill>
                <a:latin typeface="Times New Roman" panose="02020603050405020304" pitchFamily="18" charset="0"/>
                <a:cs typeface="Times New Roman" panose="02020603050405020304" pitchFamily="18" charset="0"/>
              </a:rPr>
              <a:t>Commander in Chief</a:t>
            </a:r>
            <a:r>
              <a:rPr lang="en-US" sz="2400" dirty="0">
                <a:solidFill>
                  <a:schemeClr val="bg1"/>
                </a:solidFill>
                <a:latin typeface="Times New Roman" panose="02020603050405020304" pitchFamily="18" charset="0"/>
                <a:cs typeface="Times New Roman" panose="02020603050405020304" pitchFamily="18" charset="0"/>
              </a:rPr>
              <a:t>: head</a:t>
            </a:r>
            <a:r>
              <a:rPr lang="en-US" sz="2400" dirty="0">
                <a:solidFill>
                  <a:srgbClr val="FFFF00"/>
                </a:solidFill>
                <a:latin typeface="Times New Roman" panose="02020603050405020304" pitchFamily="18" charset="0"/>
                <a:cs typeface="Times New Roman" panose="02020603050405020304" pitchFamily="18" charset="0"/>
              </a:rPr>
              <a:t> </a:t>
            </a:r>
            <a:r>
              <a:rPr lang="en-US" sz="2400" dirty="0">
                <a:solidFill>
                  <a:schemeClr val="bg1"/>
                </a:solidFill>
                <a:latin typeface="Times New Roman" panose="02020603050405020304" pitchFamily="18" charset="0"/>
                <a:cs typeface="Times New Roman" panose="02020603050405020304" pitchFamily="18" charset="0"/>
              </a:rPr>
              <a:t>of the military</a:t>
            </a:r>
          </a:p>
          <a:p>
            <a:pPr marL="342900" indent="-342900">
              <a:buFont typeface="Arial" panose="020B0604020202020204" pitchFamily="34" charset="0"/>
              <a:buChar char="•"/>
            </a:pPr>
            <a:r>
              <a:rPr lang="en-US" sz="2400" b="1" u="sng" dirty="0">
                <a:solidFill>
                  <a:srgbClr val="FFFF00"/>
                </a:solidFill>
                <a:latin typeface="Times New Roman" panose="02020603050405020304" pitchFamily="18" charset="0"/>
                <a:cs typeface="Times New Roman" panose="02020603050405020304" pitchFamily="18" charset="0"/>
              </a:rPr>
              <a:t>War Powers Resolution</a:t>
            </a:r>
            <a:r>
              <a:rPr lang="en-US" sz="2400" dirty="0">
                <a:solidFill>
                  <a:schemeClr val="bg1"/>
                </a:solidFill>
                <a:latin typeface="Times New Roman" panose="02020603050405020304" pitchFamily="18" charset="0"/>
                <a:cs typeface="Times New Roman" panose="02020603050405020304" pitchFamily="18" charset="0"/>
              </a:rPr>
              <a:t>: President can commit troops to action for 60 days, as long as Congress is notified within 48 hours  </a:t>
            </a:r>
          </a:p>
          <a:p>
            <a:pPr marL="342900" indent="-342900">
              <a:buFont typeface="Arial" panose="020B0604020202020204" pitchFamily="34" charset="0"/>
              <a:buChar char="•"/>
            </a:pPr>
            <a:r>
              <a:rPr lang="en-US" sz="2400" b="1" u="sng" dirty="0">
                <a:solidFill>
                  <a:srgbClr val="FFFF00"/>
                </a:solidFill>
                <a:latin typeface="Times New Roman" panose="02020603050405020304" pitchFamily="18" charset="0"/>
                <a:cs typeface="Times New Roman" panose="02020603050405020304" pitchFamily="18" charset="0"/>
              </a:rPr>
              <a:t>Chief Diplomat:</a:t>
            </a:r>
            <a:r>
              <a:rPr lang="en-US" sz="2400" b="1" dirty="0">
                <a:solidFill>
                  <a:srgbClr val="FFFF00"/>
                </a:solidFill>
                <a:latin typeface="Times New Roman" panose="02020603050405020304" pitchFamily="18" charset="0"/>
                <a:cs typeface="Times New Roman" panose="02020603050405020304" pitchFamily="18" charset="0"/>
              </a:rPr>
              <a:t> </a:t>
            </a:r>
            <a:r>
              <a:rPr lang="en-US" sz="2400" dirty="0">
                <a:solidFill>
                  <a:schemeClr val="bg1"/>
                </a:solidFill>
                <a:latin typeface="Times New Roman" panose="02020603050405020304" pitchFamily="18" charset="0"/>
                <a:cs typeface="Times New Roman" panose="02020603050405020304" pitchFamily="18" charset="0"/>
              </a:rPr>
              <a:t>send aid ($$) to foreign nations in crisis</a:t>
            </a:r>
          </a:p>
        </p:txBody>
      </p:sp>
    </p:spTree>
    <p:extLst>
      <p:ext uri="{BB962C8B-B14F-4D97-AF65-F5344CB8AC3E}">
        <p14:creationId xmlns:p14="http://schemas.microsoft.com/office/powerpoint/2010/main" val="372217071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82AD1-840E-4899-A763-5EB5264DB3EE}"/>
              </a:ext>
            </a:extLst>
          </p:cNvPr>
          <p:cNvSpPr>
            <a:spLocks noGrp="1"/>
          </p:cNvSpPr>
          <p:nvPr>
            <p:ph type="title"/>
          </p:nvPr>
        </p:nvSpPr>
        <p:spPr>
          <a:xfrm>
            <a:off x="838200" y="365126"/>
            <a:ext cx="10515600" cy="822230"/>
          </a:xfrm>
          <a:solidFill>
            <a:srgbClr val="002060"/>
          </a:solidFill>
          <a:ln>
            <a:solidFill>
              <a:schemeClr val="tx1"/>
            </a:solidFill>
          </a:ln>
        </p:spPr>
        <p:txBody>
          <a:bodyPr/>
          <a:lstStyle/>
          <a:p>
            <a:r>
              <a:rPr lang="en-US" dirty="0">
                <a:solidFill>
                  <a:schemeClr val="bg1"/>
                </a:solidFill>
                <a:latin typeface="Georgia Pro Black" panose="020B0604020202020204" pitchFamily="18" charset="0"/>
              </a:rPr>
              <a:t>Lifting Morale of America</a:t>
            </a:r>
          </a:p>
        </p:txBody>
      </p:sp>
      <p:sp>
        <p:nvSpPr>
          <p:cNvPr id="4" name="Content Placeholder 3">
            <a:extLst>
              <a:ext uri="{FF2B5EF4-FFF2-40B4-BE49-F238E27FC236}">
                <a16:creationId xmlns:a16="http://schemas.microsoft.com/office/drawing/2014/main" id="{14EA0E7B-94B3-40ED-9191-99DAFEB78A87}"/>
              </a:ext>
            </a:extLst>
          </p:cNvPr>
          <p:cNvSpPr>
            <a:spLocks noGrp="1"/>
          </p:cNvSpPr>
          <p:nvPr>
            <p:ph idx="1"/>
          </p:nvPr>
        </p:nvSpPr>
        <p:spPr>
          <a:xfrm>
            <a:off x="838200" y="1460810"/>
            <a:ext cx="10515600" cy="4716153"/>
          </a:xfrm>
          <a:solidFill>
            <a:schemeClr val="bg1"/>
          </a:solidFill>
        </p:spPr>
        <p:txBody>
          <a:bodyPr>
            <a:normAutofit/>
          </a:bodyPr>
          <a:lstStyle/>
          <a:p>
            <a:r>
              <a:rPr lang="en-US" sz="2400" b="1" i="1" u="sng" dirty="0">
                <a:solidFill>
                  <a:srgbClr val="FF0000"/>
                </a:solidFill>
                <a:latin typeface="Times New Roman" panose="02020603050405020304" pitchFamily="18" charset="0"/>
                <a:cs typeface="Times New Roman" panose="02020603050405020304" pitchFamily="18" charset="0"/>
              </a:rPr>
              <a:t>Morale Leader:</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President act as a representative of American democratic ideas and unifying as one nation </a:t>
            </a:r>
          </a:p>
        </p:txBody>
      </p:sp>
      <p:sp>
        <p:nvSpPr>
          <p:cNvPr id="3" name="Rectangle 2">
            <a:extLst>
              <a:ext uri="{FF2B5EF4-FFF2-40B4-BE49-F238E27FC236}">
                <a16:creationId xmlns:a16="http://schemas.microsoft.com/office/drawing/2014/main" id="{8E2F5577-6C74-41ED-84C6-283EB3515E27}"/>
              </a:ext>
            </a:extLst>
          </p:cNvPr>
          <p:cNvSpPr/>
          <p:nvPr/>
        </p:nvSpPr>
        <p:spPr>
          <a:xfrm>
            <a:off x="570571" y="2163337"/>
            <a:ext cx="11050858" cy="1025912"/>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Times" panose="02020603050405020304" pitchFamily="18" charset="0"/>
                <a:cs typeface="Times" panose="02020603050405020304" pitchFamily="18" charset="0"/>
              </a:rPr>
              <a:t>“The test of our progress is not whether we add more to the abundance of those who have much; it is whether we provide enough for those who have too little.”</a:t>
            </a:r>
          </a:p>
          <a:p>
            <a:r>
              <a:rPr lang="en-US" sz="2400" dirty="0">
                <a:latin typeface="Times" panose="02020603050405020304" pitchFamily="18" charset="0"/>
                <a:cs typeface="Times" panose="02020603050405020304" pitchFamily="18" charset="0"/>
              </a:rPr>
              <a:t>	- President Franklin D. Roosevelt </a:t>
            </a:r>
          </a:p>
        </p:txBody>
      </p:sp>
      <p:sp>
        <p:nvSpPr>
          <p:cNvPr id="5" name="Rectangle 4">
            <a:extLst>
              <a:ext uri="{FF2B5EF4-FFF2-40B4-BE49-F238E27FC236}">
                <a16:creationId xmlns:a16="http://schemas.microsoft.com/office/drawing/2014/main" id="{7CCE4064-52BC-459A-8C5B-0A556AFFC731}"/>
              </a:ext>
            </a:extLst>
          </p:cNvPr>
          <p:cNvSpPr/>
          <p:nvPr/>
        </p:nvSpPr>
        <p:spPr>
          <a:xfrm>
            <a:off x="1260088" y="3429001"/>
            <a:ext cx="5307980" cy="196819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en-US" sz="2400" b="1" u="sng" dirty="0">
                <a:solidFill>
                  <a:srgbClr val="FFFF00"/>
                </a:solidFill>
                <a:latin typeface="Times" panose="02020603050405020304" pitchFamily="18" charset="0"/>
                <a:cs typeface="Times" panose="02020603050405020304" pitchFamily="18" charset="0"/>
              </a:rPr>
              <a:t>Bully-pulpit</a:t>
            </a:r>
            <a:r>
              <a:rPr lang="en-US" sz="2400" dirty="0">
                <a:solidFill>
                  <a:srgbClr val="FFFF00"/>
                </a:solidFill>
                <a:latin typeface="Times" panose="02020603050405020304" pitchFamily="18" charset="0"/>
                <a:cs typeface="Times" panose="02020603050405020304" pitchFamily="18" charset="0"/>
              </a:rPr>
              <a:t>: </a:t>
            </a:r>
            <a:r>
              <a:rPr lang="en-US" sz="2400" dirty="0">
                <a:latin typeface="Times" panose="02020603050405020304" pitchFamily="18" charset="0"/>
                <a:cs typeface="Times" panose="02020603050405020304" pitchFamily="18" charset="0"/>
              </a:rPr>
              <a:t>addressing the nation in difficult times </a:t>
            </a:r>
          </a:p>
          <a:p>
            <a:pPr marL="342900" indent="-342900">
              <a:buFont typeface="Arial" panose="020B0604020202020204" pitchFamily="34" charset="0"/>
              <a:buChar char="•"/>
            </a:pPr>
            <a:r>
              <a:rPr lang="en-US" sz="2400" b="1" u="sng" dirty="0">
                <a:latin typeface="Times" panose="02020603050405020304" pitchFamily="18" charset="0"/>
                <a:cs typeface="Times" panose="02020603050405020304" pitchFamily="18" charset="0"/>
              </a:rPr>
              <a:t>Symbolic leadership </a:t>
            </a:r>
          </a:p>
          <a:p>
            <a:pPr marL="342900" indent="-342900">
              <a:buFont typeface="Arial" panose="020B0604020202020204" pitchFamily="34" charset="0"/>
              <a:buChar char="•"/>
            </a:pPr>
            <a:r>
              <a:rPr lang="en-US" sz="2400" dirty="0">
                <a:latin typeface="Times" panose="02020603050405020304" pitchFamily="18" charset="0"/>
                <a:cs typeface="Times" panose="02020603050405020304" pitchFamily="18" charset="0"/>
              </a:rPr>
              <a:t>Honoring historic moments </a:t>
            </a:r>
          </a:p>
        </p:txBody>
      </p:sp>
      <p:pic>
        <p:nvPicPr>
          <p:cNvPr id="7" name="Picture 6" descr="A group of people walking down the street&#10;&#10;Description automatically generated">
            <a:extLst>
              <a:ext uri="{FF2B5EF4-FFF2-40B4-BE49-F238E27FC236}">
                <a16:creationId xmlns:a16="http://schemas.microsoft.com/office/drawing/2014/main" id="{B991489E-C102-4339-A48F-0396A0769FD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33985" y="2907680"/>
            <a:ext cx="2953629" cy="1968191"/>
          </a:xfrm>
          <a:prstGeom prst="rect">
            <a:avLst/>
          </a:prstGeom>
        </p:spPr>
      </p:pic>
      <p:pic>
        <p:nvPicPr>
          <p:cNvPr id="9" name="Picture 8" descr="A group of people standing next to a person in a suit and tie&#10;&#10;Description automatically generated">
            <a:extLst>
              <a:ext uri="{FF2B5EF4-FFF2-40B4-BE49-F238E27FC236}">
                <a16:creationId xmlns:a16="http://schemas.microsoft.com/office/drawing/2014/main" id="{C863B169-D091-4057-B4CC-F4076535AA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82316" y="4318792"/>
            <a:ext cx="3499007" cy="2131625"/>
          </a:xfrm>
          <a:prstGeom prst="rect">
            <a:avLst/>
          </a:prstGeom>
        </p:spPr>
      </p:pic>
    </p:spTree>
    <p:extLst>
      <p:ext uri="{BB962C8B-B14F-4D97-AF65-F5344CB8AC3E}">
        <p14:creationId xmlns:p14="http://schemas.microsoft.com/office/powerpoint/2010/main" val="65875075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170487-C80B-42C1-91F9-5542A22DB9B9}"/>
              </a:ext>
            </a:extLst>
          </p:cNvPr>
          <p:cNvSpPr>
            <a:spLocks noGrp="1"/>
          </p:cNvSpPr>
          <p:nvPr>
            <p:ph type="title"/>
          </p:nvPr>
        </p:nvSpPr>
        <p:spPr>
          <a:xfrm>
            <a:off x="838200" y="365125"/>
            <a:ext cx="10515600" cy="830629"/>
          </a:xfrm>
          <a:solidFill>
            <a:schemeClr val="accent4">
              <a:lumMod val="40000"/>
              <a:lumOff val="60000"/>
            </a:schemeClr>
          </a:solidFill>
          <a:ln>
            <a:solidFill>
              <a:srgbClr val="002060"/>
            </a:solidFill>
          </a:ln>
        </p:spPr>
        <p:txBody>
          <a:bodyPr/>
          <a:lstStyle/>
          <a:p>
            <a:r>
              <a:rPr lang="en-US" dirty="0">
                <a:solidFill>
                  <a:srgbClr val="002060"/>
                </a:solidFill>
                <a:latin typeface="Britannic Bold" panose="020B0903060703020204" pitchFamily="34" charset="0"/>
              </a:rPr>
              <a:t>Presidential Roles </a:t>
            </a:r>
          </a:p>
        </p:txBody>
      </p:sp>
      <p:sp>
        <p:nvSpPr>
          <p:cNvPr id="3" name="Content Placeholder 2">
            <a:extLst>
              <a:ext uri="{FF2B5EF4-FFF2-40B4-BE49-F238E27FC236}">
                <a16:creationId xmlns:a16="http://schemas.microsoft.com/office/drawing/2014/main" id="{B648F7B3-D6DD-46BC-BF97-07FEC9EC9871}"/>
              </a:ext>
            </a:extLst>
          </p:cNvPr>
          <p:cNvSpPr>
            <a:spLocks noGrp="1"/>
          </p:cNvSpPr>
          <p:nvPr>
            <p:ph idx="1"/>
          </p:nvPr>
        </p:nvSpPr>
        <p:spPr>
          <a:xfrm>
            <a:off x="576775" y="1589649"/>
            <a:ext cx="11211951" cy="4587314"/>
          </a:xfrm>
          <a:solidFill>
            <a:schemeClr val="bg1"/>
          </a:solidFill>
        </p:spPr>
        <p:txBody>
          <a:bodyPr>
            <a:normAutofit/>
          </a:bodyPr>
          <a:lstStyle/>
          <a:p>
            <a:r>
              <a:rPr lang="en-US" sz="2400" dirty="0">
                <a:latin typeface="Times" panose="02020603050405020304" pitchFamily="18" charset="0"/>
                <a:cs typeface="Times" panose="02020603050405020304" pitchFamily="18" charset="0"/>
              </a:rPr>
              <a:t>Demonstrate how the President utilizes a variety of roles and powers to carry out the job of the federal executive.</a:t>
            </a:r>
          </a:p>
        </p:txBody>
      </p:sp>
      <p:pic>
        <p:nvPicPr>
          <p:cNvPr id="1026" name="Picture 2" descr="Presidential Seal Metal Plaque">
            <a:extLst>
              <a:ext uri="{FF2B5EF4-FFF2-40B4-BE49-F238E27FC236}">
                <a16:creationId xmlns:a16="http://schemas.microsoft.com/office/drawing/2014/main" id="{876E8A68-0BB5-4836-B6D5-EB86FFD376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30964" y="2442763"/>
            <a:ext cx="3321277" cy="2565335"/>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pic>
        <p:nvPicPr>
          <p:cNvPr id="1028" name="Picture 4" descr="Commander in Chief - George H.W. Bush">
            <a:extLst>
              <a:ext uri="{FF2B5EF4-FFF2-40B4-BE49-F238E27FC236}">
                <a16:creationId xmlns:a16="http://schemas.microsoft.com/office/drawing/2014/main" id="{B72AE0AE-5D8C-49A5-9169-08CDCCF2AD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6119" y="3388573"/>
            <a:ext cx="1275502" cy="989466"/>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pic>
        <p:nvPicPr>
          <p:cNvPr id="1030" name="Picture 6" descr="Here's the Full List of Donald Trump's Executive Orders">
            <a:extLst>
              <a:ext uri="{FF2B5EF4-FFF2-40B4-BE49-F238E27FC236}">
                <a16:creationId xmlns:a16="http://schemas.microsoft.com/office/drawing/2014/main" id="{5CB091EF-2CAF-42B9-B9A5-0EE7AA3B98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0199" y="2279660"/>
            <a:ext cx="1370439" cy="911965"/>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pic>
        <p:nvPicPr>
          <p:cNvPr id="1032" name="Picture 8" descr="President Obama's legislative legacy and what it means for the next  administration">
            <a:extLst>
              <a:ext uri="{FF2B5EF4-FFF2-40B4-BE49-F238E27FC236}">
                <a16:creationId xmlns:a16="http://schemas.microsoft.com/office/drawing/2014/main" id="{2578BE89-816F-4B50-9DC9-F23F5C3C67E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30199" y="4574987"/>
            <a:ext cx="1572149" cy="1100099"/>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pic>
        <p:nvPicPr>
          <p:cNvPr id="1034" name="Picture 10" descr="CHIEF DIPLOMAT | William J. Clinton Presidential Library and Museum">
            <a:extLst>
              <a:ext uri="{FF2B5EF4-FFF2-40B4-BE49-F238E27FC236}">
                <a16:creationId xmlns:a16="http://schemas.microsoft.com/office/drawing/2014/main" id="{1B2F0C5C-B89B-4B95-9327-BF6B710C578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10539" y="2140232"/>
            <a:ext cx="1585709" cy="1051394"/>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pic>
        <p:nvPicPr>
          <p:cNvPr id="1036" name="Picture 12" descr="The Contradictory American Presidency: Why An Elected Executive Head of  State Can Only Be a Divider, Not a Uniter | James Bowden's Blog">
            <a:extLst>
              <a:ext uri="{FF2B5EF4-FFF2-40B4-BE49-F238E27FC236}">
                <a16:creationId xmlns:a16="http://schemas.microsoft.com/office/drawing/2014/main" id="{A601980A-F19E-4586-B38E-AD0E6C5D7DD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741584" y="3409833"/>
            <a:ext cx="1585709" cy="1172574"/>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pic>
        <p:nvPicPr>
          <p:cNvPr id="1038" name="Picture 14" descr="RNC warning to Trump: If you run for president, we stop paying your legal  bills, says official - ABC News">
            <a:extLst>
              <a:ext uri="{FF2B5EF4-FFF2-40B4-BE49-F238E27FC236}">
                <a16:creationId xmlns:a16="http://schemas.microsoft.com/office/drawing/2014/main" id="{F2DD0AB3-C1C4-417E-8814-CDE32F19A6F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210539" y="4711547"/>
            <a:ext cx="1585709" cy="1172573"/>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pic>
        <p:nvPicPr>
          <p:cNvPr id="1040" name="Picture 16" descr="Joe Biden Speech on Economic Recovery Plan Transcript November 16 | Rev">
            <a:extLst>
              <a:ext uri="{FF2B5EF4-FFF2-40B4-BE49-F238E27FC236}">
                <a16:creationId xmlns:a16="http://schemas.microsoft.com/office/drawing/2014/main" id="{8044AC47-B177-491F-8991-0E4334F8AFD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201306" y="5174657"/>
            <a:ext cx="1786723" cy="1172573"/>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91347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a:xfrm>
            <a:off x="609600" y="274638"/>
            <a:ext cx="10972800" cy="639762"/>
          </a:xfrm>
          <a:solidFill>
            <a:schemeClr val="accent4">
              <a:lumMod val="20000"/>
              <a:lumOff val="80000"/>
            </a:schemeClr>
          </a:solidFill>
          <a:ln>
            <a:solidFill>
              <a:srgbClr val="002060"/>
            </a:solidFill>
            <a:miter lim="800000"/>
            <a:headEnd/>
            <a:tailEnd/>
          </a:ln>
        </p:spPr>
        <p:txBody>
          <a:bodyPr>
            <a:normAutofit fontScale="90000"/>
          </a:bodyPr>
          <a:lstStyle/>
          <a:p>
            <a:pPr eaLnBrk="1" hangingPunct="1"/>
            <a:r>
              <a:rPr lang="en-US" altLang="en-US" dirty="0">
                <a:solidFill>
                  <a:srgbClr val="002060"/>
                </a:solidFill>
                <a:latin typeface="Baskerville Old Face" panose="02020602080505020303" pitchFamily="18" charset="77"/>
                <a:cs typeface="Times New Roman" pitchFamily="18" charset="0"/>
              </a:rPr>
              <a:t>No ONE is ABOVE THE LAW</a:t>
            </a:r>
          </a:p>
        </p:txBody>
      </p:sp>
      <p:sp>
        <p:nvSpPr>
          <p:cNvPr id="3" name="Content Placeholder 2"/>
          <p:cNvSpPr>
            <a:spLocks noGrp="1"/>
          </p:cNvSpPr>
          <p:nvPr>
            <p:ph idx="1"/>
          </p:nvPr>
        </p:nvSpPr>
        <p:spPr>
          <a:xfrm>
            <a:off x="445477" y="1143000"/>
            <a:ext cx="11406554" cy="4830763"/>
          </a:xfrm>
          <a:solidFill>
            <a:schemeClr val="bg1"/>
          </a:solidFill>
          <a:ln>
            <a:solidFill>
              <a:srgbClr val="002060"/>
            </a:solidFill>
          </a:ln>
        </p:spPr>
        <p:txBody>
          <a:bodyPr/>
          <a:lstStyle/>
          <a:p>
            <a:pPr marL="0" indent="0">
              <a:buNone/>
              <a:defRPr/>
            </a:pPr>
            <a:r>
              <a:rPr lang="en-US" sz="2400" b="1" dirty="0">
                <a:solidFill>
                  <a:srgbClr val="C00000"/>
                </a:solidFill>
                <a:latin typeface="Times New Roman" panose="02020603050405020304" pitchFamily="18" charset="0"/>
                <a:cs typeface="Times New Roman" panose="02020603050405020304" pitchFamily="18" charset="0"/>
              </a:rPr>
              <a:t>Rule of Law - </a:t>
            </a:r>
            <a:r>
              <a:rPr lang="en-US" sz="2400" dirty="0">
                <a:latin typeface="Times New Roman" panose="02020603050405020304" pitchFamily="18" charset="0"/>
                <a:cs typeface="Times New Roman" panose="02020603050405020304" pitchFamily="18" charset="0"/>
              </a:rPr>
              <a:t>everyone, including those that govern must follow the laws of our nation </a:t>
            </a:r>
            <a:endParaRPr lang="en-US" sz="2400" i="1" dirty="0">
              <a:solidFill>
                <a:srgbClr val="002060"/>
              </a:solidFill>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6CFE5004-1863-3F48-BAB7-C077121D16E3}"/>
              </a:ext>
            </a:extLst>
          </p:cNvPr>
          <p:cNvPicPr>
            <a:picLocks noChangeAspect="1"/>
          </p:cNvPicPr>
          <p:nvPr/>
        </p:nvPicPr>
        <p:blipFill>
          <a:blip r:embed="rId2"/>
          <a:stretch>
            <a:fillRect/>
          </a:stretch>
        </p:blipFill>
        <p:spPr>
          <a:xfrm>
            <a:off x="868972" y="1945541"/>
            <a:ext cx="3398227" cy="2814027"/>
          </a:xfrm>
          <a:prstGeom prst="rect">
            <a:avLst/>
          </a:prstGeom>
        </p:spPr>
      </p:pic>
      <p:sp>
        <p:nvSpPr>
          <p:cNvPr id="13" name="Rectangle 12">
            <a:extLst>
              <a:ext uri="{FF2B5EF4-FFF2-40B4-BE49-F238E27FC236}">
                <a16:creationId xmlns:a16="http://schemas.microsoft.com/office/drawing/2014/main" id="{394FC789-1694-BD48-91FC-E0A0CA7B9DD5}"/>
              </a:ext>
            </a:extLst>
          </p:cNvPr>
          <p:cNvSpPr/>
          <p:nvPr/>
        </p:nvSpPr>
        <p:spPr>
          <a:xfrm>
            <a:off x="4677508" y="2016368"/>
            <a:ext cx="6189784" cy="3282463"/>
          </a:xfrm>
          <a:prstGeom prst="rect">
            <a:avLst/>
          </a:prstGeom>
          <a:solidFill>
            <a:srgbClr val="00206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Times" pitchFamily="2" charset="0"/>
              </a:rPr>
              <a:t>Examples of rule of law in the Constitution</a:t>
            </a:r>
          </a:p>
          <a:p>
            <a:pPr marL="342900" indent="-342900">
              <a:buFont typeface="Arial" panose="020B0604020202020204" pitchFamily="34" charset="0"/>
              <a:buChar char="•"/>
            </a:pPr>
            <a:r>
              <a:rPr lang="en-US" sz="2400" b="1" i="1" u="sng" dirty="0">
                <a:latin typeface="Times" pitchFamily="2" charset="0"/>
              </a:rPr>
              <a:t>Impeachment</a:t>
            </a:r>
            <a:r>
              <a:rPr lang="en-US" sz="2400" dirty="0">
                <a:latin typeface="Times" pitchFamily="2" charset="0"/>
              </a:rPr>
              <a:t> – removing the President or federal official from office</a:t>
            </a:r>
          </a:p>
          <a:p>
            <a:pPr marL="800100" lvl="1" indent="-342900">
              <a:buFont typeface="Arial" panose="020B0604020202020204" pitchFamily="34" charset="0"/>
              <a:buChar char="•"/>
            </a:pPr>
            <a:r>
              <a:rPr lang="en-US" sz="2400" b="1" dirty="0">
                <a:latin typeface="Times" pitchFamily="2" charset="0"/>
              </a:rPr>
              <a:t>House of Representatives </a:t>
            </a:r>
            <a:r>
              <a:rPr lang="en-US" sz="2400" dirty="0">
                <a:latin typeface="Times" pitchFamily="2" charset="0"/>
              </a:rPr>
              <a:t>- </a:t>
            </a:r>
            <a:r>
              <a:rPr lang="en-US" sz="2400" i="1" dirty="0">
                <a:latin typeface="Times" pitchFamily="2" charset="0"/>
              </a:rPr>
              <a:t>Articles of Impeachment</a:t>
            </a:r>
          </a:p>
          <a:p>
            <a:pPr marL="800100" lvl="1" indent="-342900">
              <a:buFont typeface="Arial" panose="020B0604020202020204" pitchFamily="34" charset="0"/>
              <a:buChar char="•"/>
            </a:pPr>
            <a:r>
              <a:rPr lang="en-US" sz="2400" b="1" dirty="0">
                <a:latin typeface="Times" pitchFamily="2" charset="0"/>
              </a:rPr>
              <a:t>Senate</a:t>
            </a:r>
            <a:r>
              <a:rPr lang="en-US" sz="2400" dirty="0">
                <a:latin typeface="Times" pitchFamily="2" charset="0"/>
              </a:rPr>
              <a:t> – </a:t>
            </a:r>
            <a:r>
              <a:rPr lang="en-US" sz="2400" i="1" dirty="0">
                <a:latin typeface="Times" pitchFamily="2" charset="0"/>
              </a:rPr>
              <a:t>Jury for the trial</a:t>
            </a:r>
          </a:p>
          <a:p>
            <a:pPr marL="342900" indent="-342900">
              <a:buFont typeface="Arial" panose="020B0604020202020204" pitchFamily="34" charset="0"/>
              <a:buChar char="•"/>
            </a:pPr>
            <a:r>
              <a:rPr lang="en-US" sz="2400" b="1" dirty="0">
                <a:latin typeface="Times" pitchFamily="2" charset="0"/>
              </a:rPr>
              <a:t>Expulsion</a:t>
            </a:r>
            <a:r>
              <a:rPr lang="en-US" sz="2400" dirty="0">
                <a:latin typeface="Times" pitchFamily="2" charset="0"/>
              </a:rPr>
              <a:t> – Congress can remove its members</a:t>
            </a:r>
          </a:p>
        </p:txBody>
      </p:sp>
    </p:spTree>
    <p:extLst>
      <p:ext uri="{BB962C8B-B14F-4D97-AF65-F5344CB8AC3E}">
        <p14:creationId xmlns:p14="http://schemas.microsoft.com/office/powerpoint/2010/main" val="238905147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C80A41-E0AB-4019-80DA-15E3A89D50E7}"/>
              </a:ext>
            </a:extLst>
          </p:cNvPr>
          <p:cNvSpPr>
            <a:spLocks noGrp="1"/>
          </p:cNvSpPr>
          <p:nvPr>
            <p:ph type="title"/>
          </p:nvPr>
        </p:nvSpPr>
        <p:spPr>
          <a:xfrm>
            <a:off x="838200" y="365125"/>
            <a:ext cx="10515600" cy="844697"/>
          </a:xfrm>
          <a:solidFill>
            <a:schemeClr val="accent4">
              <a:lumMod val="40000"/>
              <a:lumOff val="60000"/>
            </a:schemeClr>
          </a:solidFill>
          <a:ln>
            <a:solidFill>
              <a:srgbClr val="002060"/>
            </a:solidFill>
          </a:ln>
        </p:spPr>
        <p:txBody>
          <a:bodyPr/>
          <a:lstStyle/>
          <a:p>
            <a:r>
              <a:rPr lang="en-US" dirty="0">
                <a:solidFill>
                  <a:srgbClr val="002060"/>
                </a:solidFill>
                <a:latin typeface="Britannic Bold" panose="020B0903060703020204" pitchFamily="34" charset="0"/>
              </a:rPr>
              <a:t>Roles of the President </a:t>
            </a:r>
          </a:p>
        </p:txBody>
      </p:sp>
      <p:sp>
        <p:nvSpPr>
          <p:cNvPr id="3" name="Content Placeholder 2">
            <a:extLst>
              <a:ext uri="{FF2B5EF4-FFF2-40B4-BE49-F238E27FC236}">
                <a16:creationId xmlns:a16="http://schemas.microsoft.com/office/drawing/2014/main" id="{F9DAA698-7A23-4177-A7C6-4D780956BA8B}"/>
              </a:ext>
            </a:extLst>
          </p:cNvPr>
          <p:cNvSpPr>
            <a:spLocks noGrp="1"/>
          </p:cNvSpPr>
          <p:nvPr>
            <p:ph idx="1"/>
          </p:nvPr>
        </p:nvSpPr>
        <p:spPr>
          <a:xfrm>
            <a:off x="407963" y="1434905"/>
            <a:ext cx="11380763" cy="4742058"/>
          </a:xfrm>
          <a:solidFill>
            <a:schemeClr val="bg1"/>
          </a:solidFill>
          <a:ln>
            <a:solidFill>
              <a:srgbClr val="002060"/>
            </a:solidFill>
          </a:ln>
        </p:spPr>
        <p:txBody>
          <a:bodyPr>
            <a:normAutofit/>
          </a:bodyPr>
          <a:lstStyle/>
          <a:p>
            <a:pPr marL="0" indent="0">
              <a:buNone/>
            </a:pPr>
            <a:r>
              <a:rPr lang="en-US" sz="2400" dirty="0">
                <a:latin typeface="Times" panose="02020603050405020304" pitchFamily="18" charset="0"/>
                <a:cs typeface="Times" panose="02020603050405020304" pitchFamily="18" charset="0"/>
              </a:rPr>
              <a:t>Demonstrate how the President plays a variety of roles in executing the responsibilities and duties of the executive branch </a:t>
            </a:r>
          </a:p>
        </p:txBody>
      </p:sp>
      <p:graphicFrame>
        <p:nvGraphicFramePr>
          <p:cNvPr id="4" name="Table 4">
            <a:extLst>
              <a:ext uri="{FF2B5EF4-FFF2-40B4-BE49-F238E27FC236}">
                <a16:creationId xmlns:a16="http://schemas.microsoft.com/office/drawing/2014/main" id="{C2854277-C568-4703-9819-23F13FCDEC96}"/>
              </a:ext>
            </a:extLst>
          </p:cNvPr>
          <p:cNvGraphicFramePr>
            <a:graphicFrameLocks noGrp="1"/>
          </p:cNvGraphicFramePr>
          <p:nvPr>
            <p:extLst>
              <p:ext uri="{D42A27DB-BD31-4B8C-83A1-F6EECF244321}">
                <p14:modId xmlns:p14="http://schemas.microsoft.com/office/powerpoint/2010/main" val="3866502665"/>
              </p:ext>
            </p:extLst>
          </p:nvPr>
        </p:nvGraphicFramePr>
        <p:xfrm>
          <a:off x="211016" y="2322574"/>
          <a:ext cx="10888392" cy="3657600"/>
        </p:xfrm>
        <a:graphic>
          <a:graphicData uri="http://schemas.openxmlformats.org/drawingml/2006/table">
            <a:tbl>
              <a:tblPr firstRow="1" bandRow="1">
                <a:tableStyleId>{5C22544A-7EE6-4342-B048-85BDC9FD1C3A}</a:tableStyleId>
              </a:tblPr>
              <a:tblGrid>
                <a:gridCol w="3629464">
                  <a:extLst>
                    <a:ext uri="{9D8B030D-6E8A-4147-A177-3AD203B41FA5}">
                      <a16:colId xmlns:a16="http://schemas.microsoft.com/office/drawing/2014/main" val="3616221745"/>
                    </a:ext>
                  </a:extLst>
                </a:gridCol>
                <a:gridCol w="3629464">
                  <a:extLst>
                    <a:ext uri="{9D8B030D-6E8A-4147-A177-3AD203B41FA5}">
                      <a16:colId xmlns:a16="http://schemas.microsoft.com/office/drawing/2014/main" val="2095837836"/>
                    </a:ext>
                  </a:extLst>
                </a:gridCol>
                <a:gridCol w="3629464">
                  <a:extLst>
                    <a:ext uri="{9D8B030D-6E8A-4147-A177-3AD203B41FA5}">
                      <a16:colId xmlns:a16="http://schemas.microsoft.com/office/drawing/2014/main" val="198314018"/>
                    </a:ext>
                  </a:extLst>
                </a:gridCol>
              </a:tblGrid>
              <a:tr h="370840">
                <a:tc>
                  <a:txBody>
                    <a:bodyPr/>
                    <a:lstStyle/>
                    <a:p>
                      <a:pPr algn="ctr"/>
                      <a:r>
                        <a:rPr lang="en-US" sz="2400" dirty="0">
                          <a:latin typeface="Times" panose="02020603050405020304" pitchFamily="18" charset="0"/>
                          <a:cs typeface="Times" panose="02020603050405020304" pitchFamily="18" charset="0"/>
                        </a:rPr>
                        <a:t>Presidential Role</a:t>
                      </a:r>
                    </a:p>
                  </a:txBody>
                  <a:tcPr>
                    <a:solidFill>
                      <a:srgbClr val="002060"/>
                    </a:solidFill>
                  </a:tcPr>
                </a:tc>
                <a:tc>
                  <a:txBody>
                    <a:bodyPr/>
                    <a:lstStyle/>
                    <a:p>
                      <a:pPr algn="ctr"/>
                      <a:r>
                        <a:rPr lang="en-US" sz="2400" dirty="0">
                          <a:latin typeface="Times" panose="02020603050405020304" pitchFamily="18" charset="0"/>
                          <a:cs typeface="Times" panose="02020603050405020304" pitchFamily="18" charset="0"/>
                        </a:rPr>
                        <a:t>Define the role</a:t>
                      </a:r>
                    </a:p>
                  </a:txBody>
                  <a:tcPr>
                    <a:solidFill>
                      <a:srgbClr val="002060"/>
                    </a:solidFill>
                  </a:tcPr>
                </a:tc>
                <a:tc>
                  <a:txBody>
                    <a:bodyPr/>
                    <a:lstStyle/>
                    <a:p>
                      <a:pPr algn="ctr"/>
                      <a:r>
                        <a:rPr lang="en-US" sz="2400" dirty="0">
                          <a:latin typeface="Times" panose="02020603050405020304" pitchFamily="18" charset="0"/>
                          <a:cs typeface="Times" panose="02020603050405020304" pitchFamily="18" charset="0"/>
                        </a:rPr>
                        <a:t>Two examples of the role</a:t>
                      </a:r>
                    </a:p>
                  </a:txBody>
                  <a:tcPr>
                    <a:solidFill>
                      <a:srgbClr val="002060"/>
                    </a:solidFill>
                  </a:tcPr>
                </a:tc>
                <a:extLst>
                  <a:ext uri="{0D108BD9-81ED-4DB2-BD59-A6C34878D82A}">
                    <a16:rowId xmlns:a16="http://schemas.microsoft.com/office/drawing/2014/main" val="2137498483"/>
                  </a:ext>
                </a:extLst>
              </a:tr>
              <a:tr h="370840">
                <a:tc>
                  <a:txBody>
                    <a:bodyPr/>
                    <a:lstStyle/>
                    <a:p>
                      <a:r>
                        <a:rPr lang="en-US" sz="2400" dirty="0">
                          <a:latin typeface="Times" panose="02020603050405020304" pitchFamily="18" charset="0"/>
                          <a:cs typeface="Times" panose="02020603050405020304" pitchFamily="18" charset="0"/>
                        </a:rPr>
                        <a:t>1. Chief Executive</a:t>
                      </a:r>
                    </a:p>
                  </a:txBody>
                  <a:tcPr/>
                </a:tc>
                <a:tc>
                  <a:txBody>
                    <a:bodyPr/>
                    <a:lstStyle/>
                    <a:p>
                      <a:endParaRPr lang="en-US" sz="2400">
                        <a:latin typeface="Times" panose="02020603050405020304" pitchFamily="18" charset="0"/>
                        <a:cs typeface="Times" panose="02020603050405020304" pitchFamily="18" charset="0"/>
                      </a:endParaRPr>
                    </a:p>
                  </a:txBody>
                  <a:tcPr/>
                </a:tc>
                <a:tc>
                  <a:txBody>
                    <a:bodyPr/>
                    <a:lstStyle/>
                    <a:p>
                      <a:endParaRPr lang="en-US" sz="2400">
                        <a:latin typeface="Times" panose="02020603050405020304" pitchFamily="18" charset="0"/>
                        <a:cs typeface="Times" panose="02020603050405020304" pitchFamily="18" charset="0"/>
                      </a:endParaRPr>
                    </a:p>
                  </a:txBody>
                  <a:tcPr/>
                </a:tc>
                <a:extLst>
                  <a:ext uri="{0D108BD9-81ED-4DB2-BD59-A6C34878D82A}">
                    <a16:rowId xmlns:a16="http://schemas.microsoft.com/office/drawing/2014/main" val="1520607391"/>
                  </a:ext>
                </a:extLst>
              </a:tr>
              <a:tr h="370840">
                <a:tc>
                  <a:txBody>
                    <a:bodyPr/>
                    <a:lstStyle/>
                    <a:p>
                      <a:r>
                        <a:rPr lang="en-US" sz="2400" dirty="0">
                          <a:latin typeface="Times" panose="02020603050405020304" pitchFamily="18" charset="0"/>
                          <a:cs typeface="Times" panose="02020603050405020304" pitchFamily="18" charset="0"/>
                        </a:rPr>
                        <a:t>2. Chief Diplomat</a:t>
                      </a:r>
                    </a:p>
                  </a:txBody>
                  <a:tcPr/>
                </a:tc>
                <a:tc>
                  <a:txBody>
                    <a:bodyPr/>
                    <a:lstStyle/>
                    <a:p>
                      <a:endParaRPr lang="en-US" sz="2400">
                        <a:latin typeface="Times" panose="02020603050405020304" pitchFamily="18" charset="0"/>
                        <a:cs typeface="Times" panose="02020603050405020304" pitchFamily="18" charset="0"/>
                      </a:endParaRPr>
                    </a:p>
                  </a:txBody>
                  <a:tcPr/>
                </a:tc>
                <a:tc>
                  <a:txBody>
                    <a:bodyPr/>
                    <a:lstStyle/>
                    <a:p>
                      <a:endParaRPr lang="en-US" sz="2400">
                        <a:latin typeface="Times" panose="02020603050405020304" pitchFamily="18" charset="0"/>
                        <a:cs typeface="Times" panose="02020603050405020304" pitchFamily="18" charset="0"/>
                      </a:endParaRPr>
                    </a:p>
                  </a:txBody>
                  <a:tcPr/>
                </a:tc>
                <a:extLst>
                  <a:ext uri="{0D108BD9-81ED-4DB2-BD59-A6C34878D82A}">
                    <a16:rowId xmlns:a16="http://schemas.microsoft.com/office/drawing/2014/main" val="2216359342"/>
                  </a:ext>
                </a:extLst>
              </a:tr>
              <a:tr h="370840">
                <a:tc>
                  <a:txBody>
                    <a:bodyPr/>
                    <a:lstStyle/>
                    <a:p>
                      <a:r>
                        <a:rPr lang="en-US" sz="2400" dirty="0">
                          <a:latin typeface="Times" panose="02020603050405020304" pitchFamily="18" charset="0"/>
                          <a:cs typeface="Times" panose="02020603050405020304" pitchFamily="18" charset="0"/>
                        </a:rPr>
                        <a:t>3. Commander in Chief</a:t>
                      </a:r>
                    </a:p>
                  </a:txBody>
                  <a:tcPr/>
                </a:tc>
                <a:tc>
                  <a:txBody>
                    <a:bodyPr/>
                    <a:lstStyle/>
                    <a:p>
                      <a:endParaRPr lang="en-US" sz="2400">
                        <a:latin typeface="Times" panose="02020603050405020304" pitchFamily="18" charset="0"/>
                        <a:cs typeface="Times" panose="02020603050405020304" pitchFamily="18" charset="0"/>
                      </a:endParaRPr>
                    </a:p>
                  </a:txBody>
                  <a:tcPr/>
                </a:tc>
                <a:tc>
                  <a:txBody>
                    <a:bodyPr/>
                    <a:lstStyle/>
                    <a:p>
                      <a:endParaRPr lang="en-US" sz="2400">
                        <a:latin typeface="Times" panose="02020603050405020304" pitchFamily="18" charset="0"/>
                        <a:cs typeface="Times" panose="02020603050405020304" pitchFamily="18" charset="0"/>
                      </a:endParaRPr>
                    </a:p>
                  </a:txBody>
                  <a:tcPr/>
                </a:tc>
                <a:extLst>
                  <a:ext uri="{0D108BD9-81ED-4DB2-BD59-A6C34878D82A}">
                    <a16:rowId xmlns:a16="http://schemas.microsoft.com/office/drawing/2014/main" val="3010407010"/>
                  </a:ext>
                </a:extLst>
              </a:tr>
              <a:tr h="370840">
                <a:tc>
                  <a:txBody>
                    <a:bodyPr/>
                    <a:lstStyle/>
                    <a:p>
                      <a:r>
                        <a:rPr lang="en-US" sz="2400" dirty="0">
                          <a:latin typeface="Times" panose="02020603050405020304" pitchFamily="18" charset="0"/>
                          <a:cs typeface="Times" panose="02020603050405020304" pitchFamily="18" charset="0"/>
                        </a:rPr>
                        <a:t>4. Legislative Leader</a:t>
                      </a:r>
                    </a:p>
                  </a:txBody>
                  <a:tcPr/>
                </a:tc>
                <a:tc>
                  <a:txBody>
                    <a:bodyPr/>
                    <a:lstStyle/>
                    <a:p>
                      <a:endParaRPr lang="en-US" sz="2400">
                        <a:latin typeface="Times" panose="02020603050405020304" pitchFamily="18" charset="0"/>
                        <a:cs typeface="Times" panose="02020603050405020304" pitchFamily="18" charset="0"/>
                      </a:endParaRPr>
                    </a:p>
                  </a:txBody>
                  <a:tcPr/>
                </a:tc>
                <a:tc>
                  <a:txBody>
                    <a:bodyPr/>
                    <a:lstStyle/>
                    <a:p>
                      <a:endParaRPr lang="en-US" sz="2400">
                        <a:latin typeface="Times" panose="02020603050405020304" pitchFamily="18" charset="0"/>
                        <a:cs typeface="Times" panose="02020603050405020304" pitchFamily="18" charset="0"/>
                      </a:endParaRPr>
                    </a:p>
                  </a:txBody>
                  <a:tcPr/>
                </a:tc>
                <a:extLst>
                  <a:ext uri="{0D108BD9-81ED-4DB2-BD59-A6C34878D82A}">
                    <a16:rowId xmlns:a16="http://schemas.microsoft.com/office/drawing/2014/main" val="535743363"/>
                  </a:ext>
                </a:extLst>
              </a:tr>
              <a:tr h="370840">
                <a:tc>
                  <a:txBody>
                    <a:bodyPr/>
                    <a:lstStyle/>
                    <a:p>
                      <a:r>
                        <a:rPr lang="en-US" sz="2400" dirty="0">
                          <a:latin typeface="Times" panose="02020603050405020304" pitchFamily="18" charset="0"/>
                          <a:cs typeface="Times" panose="02020603050405020304" pitchFamily="18" charset="0"/>
                        </a:rPr>
                        <a:t>5. Head of State</a:t>
                      </a:r>
                    </a:p>
                  </a:txBody>
                  <a:tcPr/>
                </a:tc>
                <a:tc>
                  <a:txBody>
                    <a:bodyPr/>
                    <a:lstStyle/>
                    <a:p>
                      <a:endParaRPr lang="en-US" sz="2400">
                        <a:latin typeface="Times" panose="02020603050405020304" pitchFamily="18" charset="0"/>
                        <a:cs typeface="Times" panose="02020603050405020304" pitchFamily="18" charset="0"/>
                      </a:endParaRPr>
                    </a:p>
                  </a:txBody>
                  <a:tcPr/>
                </a:tc>
                <a:tc>
                  <a:txBody>
                    <a:bodyPr/>
                    <a:lstStyle/>
                    <a:p>
                      <a:endParaRPr lang="en-US" sz="2400">
                        <a:latin typeface="Times" panose="02020603050405020304" pitchFamily="18" charset="0"/>
                        <a:cs typeface="Times" panose="02020603050405020304" pitchFamily="18" charset="0"/>
                      </a:endParaRPr>
                    </a:p>
                  </a:txBody>
                  <a:tcPr/>
                </a:tc>
                <a:extLst>
                  <a:ext uri="{0D108BD9-81ED-4DB2-BD59-A6C34878D82A}">
                    <a16:rowId xmlns:a16="http://schemas.microsoft.com/office/drawing/2014/main" val="766140827"/>
                  </a:ext>
                </a:extLst>
              </a:tr>
              <a:tr h="370840">
                <a:tc>
                  <a:txBody>
                    <a:bodyPr/>
                    <a:lstStyle/>
                    <a:p>
                      <a:r>
                        <a:rPr lang="en-US" sz="2400" dirty="0">
                          <a:latin typeface="Times" panose="02020603050405020304" pitchFamily="18" charset="0"/>
                          <a:cs typeface="Times" panose="02020603050405020304" pitchFamily="18" charset="0"/>
                        </a:rPr>
                        <a:t>6. Economic Leader</a:t>
                      </a:r>
                    </a:p>
                  </a:txBody>
                  <a:tcPr/>
                </a:tc>
                <a:tc>
                  <a:txBody>
                    <a:bodyPr/>
                    <a:lstStyle/>
                    <a:p>
                      <a:endParaRPr lang="en-US" sz="2400" dirty="0">
                        <a:latin typeface="Times" panose="02020603050405020304" pitchFamily="18" charset="0"/>
                        <a:cs typeface="Times" panose="02020603050405020304" pitchFamily="18" charset="0"/>
                      </a:endParaRPr>
                    </a:p>
                  </a:txBody>
                  <a:tcPr/>
                </a:tc>
                <a:tc>
                  <a:txBody>
                    <a:bodyPr/>
                    <a:lstStyle/>
                    <a:p>
                      <a:endParaRPr lang="en-US" sz="2400" dirty="0">
                        <a:latin typeface="Times" panose="02020603050405020304" pitchFamily="18" charset="0"/>
                        <a:cs typeface="Times" panose="02020603050405020304" pitchFamily="18" charset="0"/>
                      </a:endParaRPr>
                    </a:p>
                  </a:txBody>
                  <a:tcPr/>
                </a:tc>
                <a:extLst>
                  <a:ext uri="{0D108BD9-81ED-4DB2-BD59-A6C34878D82A}">
                    <a16:rowId xmlns:a16="http://schemas.microsoft.com/office/drawing/2014/main" val="2234702336"/>
                  </a:ext>
                </a:extLst>
              </a:tr>
              <a:tr h="370840">
                <a:tc>
                  <a:txBody>
                    <a:bodyPr/>
                    <a:lstStyle/>
                    <a:p>
                      <a:r>
                        <a:rPr lang="en-US" sz="2400" dirty="0">
                          <a:latin typeface="Times" panose="02020603050405020304" pitchFamily="18" charset="0"/>
                          <a:cs typeface="Times" panose="02020603050405020304" pitchFamily="18" charset="0"/>
                        </a:rPr>
                        <a:t>7. Party Leader</a:t>
                      </a:r>
                    </a:p>
                  </a:txBody>
                  <a:tcPr/>
                </a:tc>
                <a:tc>
                  <a:txBody>
                    <a:bodyPr/>
                    <a:lstStyle/>
                    <a:p>
                      <a:endParaRPr lang="en-US" sz="2400" dirty="0">
                        <a:latin typeface="Times" panose="02020603050405020304" pitchFamily="18" charset="0"/>
                        <a:cs typeface="Times" panose="02020603050405020304" pitchFamily="18" charset="0"/>
                      </a:endParaRPr>
                    </a:p>
                  </a:txBody>
                  <a:tcPr/>
                </a:tc>
                <a:tc>
                  <a:txBody>
                    <a:bodyPr/>
                    <a:lstStyle/>
                    <a:p>
                      <a:endParaRPr lang="en-US" sz="2400" dirty="0">
                        <a:latin typeface="Times" panose="02020603050405020304" pitchFamily="18" charset="0"/>
                        <a:cs typeface="Times" panose="02020603050405020304" pitchFamily="18" charset="0"/>
                      </a:endParaRPr>
                    </a:p>
                  </a:txBody>
                  <a:tcPr/>
                </a:tc>
                <a:extLst>
                  <a:ext uri="{0D108BD9-81ED-4DB2-BD59-A6C34878D82A}">
                    <a16:rowId xmlns:a16="http://schemas.microsoft.com/office/drawing/2014/main" val="3270867393"/>
                  </a:ext>
                </a:extLst>
              </a:tr>
            </a:tbl>
          </a:graphicData>
        </a:graphic>
      </p:graphicFrame>
    </p:spTree>
    <p:extLst>
      <p:ext uri="{BB962C8B-B14F-4D97-AF65-F5344CB8AC3E}">
        <p14:creationId xmlns:p14="http://schemas.microsoft.com/office/powerpoint/2010/main" val="200178774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C80A41-E0AB-4019-80DA-15E3A89D50E7}"/>
              </a:ext>
            </a:extLst>
          </p:cNvPr>
          <p:cNvSpPr>
            <a:spLocks noGrp="1"/>
          </p:cNvSpPr>
          <p:nvPr>
            <p:ph type="title"/>
          </p:nvPr>
        </p:nvSpPr>
        <p:spPr>
          <a:xfrm>
            <a:off x="838200" y="365125"/>
            <a:ext cx="10515600" cy="844697"/>
          </a:xfrm>
          <a:solidFill>
            <a:schemeClr val="accent4">
              <a:lumMod val="40000"/>
              <a:lumOff val="60000"/>
            </a:schemeClr>
          </a:solidFill>
          <a:ln>
            <a:solidFill>
              <a:srgbClr val="002060"/>
            </a:solidFill>
          </a:ln>
        </p:spPr>
        <p:txBody>
          <a:bodyPr/>
          <a:lstStyle/>
          <a:p>
            <a:r>
              <a:rPr lang="en-US" dirty="0">
                <a:solidFill>
                  <a:srgbClr val="002060"/>
                </a:solidFill>
                <a:latin typeface="Britannic Bold" panose="020B0903060703020204" pitchFamily="34" charset="0"/>
              </a:rPr>
              <a:t>Roles of the President </a:t>
            </a:r>
          </a:p>
        </p:txBody>
      </p:sp>
      <p:sp>
        <p:nvSpPr>
          <p:cNvPr id="3" name="Content Placeholder 2">
            <a:extLst>
              <a:ext uri="{FF2B5EF4-FFF2-40B4-BE49-F238E27FC236}">
                <a16:creationId xmlns:a16="http://schemas.microsoft.com/office/drawing/2014/main" id="{F9DAA698-7A23-4177-A7C6-4D780956BA8B}"/>
              </a:ext>
            </a:extLst>
          </p:cNvPr>
          <p:cNvSpPr>
            <a:spLocks noGrp="1"/>
          </p:cNvSpPr>
          <p:nvPr>
            <p:ph idx="1"/>
          </p:nvPr>
        </p:nvSpPr>
        <p:spPr>
          <a:xfrm>
            <a:off x="407963" y="1434905"/>
            <a:ext cx="11380763" cy="4742058"/>
          </a:xfrm>
          <a:solidFill>
            <a:schemeClr val="bg1"/>
          </a:solidFill>
          <a:ln>
            <a:solidFill>
              <a:srgbClr val="002060"/>
            </a:solidFill>
          </a:ln>
        </p:spPr>
        <p:txBody>
          <a:bodyPr>
            <a:normAutofit/>
          </a:bodyPr>
          <a:lstStyle/>
          <a:p>
            <a:pPr marL="0" indent="0">
              <a:buNone/>
            </a:pPr>
            <a:r>
              <a:rPr lang="en-US" sz="2400" dirty="0">
                <a:latin typeface="Times" panose="02020603050405020304" pitchFamily="18" charset="0"/>
                <a:cs typeface="Times" panose="02020603050405020304" pitchFamily="18" charset="0"/>
              </a:rPr>
              <a:t>Demonstrate how the President plays a variety of roles in executing the responsibilities and duties of the executive branch </a:t>
            </a:r>
          </a:p>
        </p:txBody>
      </p:sp>
      <p:graphicFrame>
        <p:nvGraphicFramePr>
          <p:cNvPr id="5" name="Table 5">
            <a:extLst>
              <a:ext uri="{FF2B5EF4-FFF2-40B4-BE49-F238E27FC236}">
                <a16:creationId xmlns:a16="http://schemas.microsoft.com/office/drawing/2014/main" id="{61C14B49-9BA3-4847-9160-DE69540A90A8}"/>
              </a:ext>
            </a:extLst>
          </p:cNvPr>
          <p:cNvGraphicFramePr>
            <a:graphicFrameLocks noGrp="1"/>
          </p:cNvGraphicFramePr>
          <p:nvPr>
            <p:extLst>
              <p:ext uri="{D42A27DB-BD31-4B8C-83A1-F6EECF244321}">
                <p14:modId xmlns:p14="http://schemas.microsoft.com/office/powerpoint/2010/main" val="3498501360"/>
              </p:ext>
            </p:extLst>
          </p:nvPr>
        </p:nvGraphicFramePr>
        <p:xfrm>
          <a:off x="245403" y="2196773"/>
          <a:ext cx="11669932" cy="4389120"/>
        </p:xfrm>
        <a:graphic>
          <a:graphicData uri="http://schemas.openxmlformats.org/drawingml/2006/table">
            <a:tbl>
              <a:tblPr firstRow="1" bandRow="1">
                <a:tableStyleId>{5C22544A-7EE6-4342-B048-85BDC9FD1C3A}</a:tableStyleId>
              </a:tblPr>
              <a:tblGrid>
                <a:gridCol w="2917483">
                  <a:extLst>
                    <a:ext uri="{9D8B030D-6E8A-4147-A177-3AD203B41FA5}">
                      <a16:colId xmlns:a16="http://schemas.microsoft.com/office/drawing/2014/main" val="2909209318"/>
                    </a:ext>
                  </a:extLst>
                </a:gridCol>
                <a:gridCol w="2917483">
                  <a:extLst>
                    <a:ext uri="{9D8B030D-6E8A-4147-A177-3AD203B41FA5}">
                      <a16:colId xmlns:a16="http://schemas.microsoft.com/office/drawing/2014/main" val="1329761376"/>
                    </a:ext>
                  </a:extLst>
                </a:gridCol>
                <a:gridCol w="2917483">
                  <a:extLst>
                    <a:ext uri="{9D8B030D-6E8A-4147-A177-3AD203B41FA5}">
                      <a16:colId xmlns:a16="http://schemas.microsoft.com/office/drawing/2014/main" val="2015216993"/>
                    </a:ext>
                  </a:extLst>
                </a:gridCol>
                <a:gridCol w="2917483">
                  <a:extLst>
                    <a:ext uri="{9D8B030D-6E8A-4147-A177-3AD203B41FA5}">
                      <a16:colId xmlns:a16="http://schemas.microsoft.com/office/drawing/2014/main" val="3570203349"/>
                    </a:ext>
                  </a:extLst>
                </a:gridCol>
              </a:tblGrid>
              <a:tr h="370840">
                <a:tc>
                  <a:txBody>
                    <a:bodyPr/>
                    <a:lstStyle/>
                    <a:p>
                      <a:pPr algn="ctr"/>
                      <a:r>
                        <a:rPr lang="en-US" sz="2400" dirty="0">
                          <a:solidFill>
                            <a:schemeClr val="bg1"/>
                          </a:solidFill>
                          <a:latin typeface="Times" panose="02020603050405020304" pitchFamily="18" charset="0"/>
                          <a:cs typeface="Times" panose="02020603050405020304" pitchFamily="18" charset="0"/>
                        </a:rPr>
                        <a:t>President Roles</a:t>
                      </a:r>
                    </a:p>
                  </a:txBody>
                  <a:tcPr>
                    <a:solidFill>
                      <a:srgbClr val="002060"/>
                    </a:solidFill>
                  </a:tcPr>
                </a:tc>
                <a:tc>
                  <a:txBody>
                    <a:bodyPr/>
                    <a:lstStyle/>
                    <a:p>
                      <a:pPr algn="ctr"/>
                      <a:r>
                        <a:rPr lang="en-US" sz="2400" dirty="0">
                          <a:solidFill>
                            <a:schemeClr val="bg1"/>
                          </a:solidFill>
                          <a:latin typeface="Times" panose="02020603050405020304" pitchFamily="18" charset="0"/>
                          <a:cs typeface="Times" panose="02020603050405020304" pitchFamily="18" charset="0"/>
                        </a:rPr>
                        <a:t>Definition</a:t>
                      </a:r>
                    </a:p>
                  </a:txBody>
                  <a:tcPr>
                    <a:solidFill>
                      <a:srgbClr val="002060"/>
                    </a:solidFill>
                  </a:tcPr>
                </a:tc>
                <a:tc>
                  <a:txBody>
                    <a:bodyPr/>
                    <a:lstStyle/>
                    <a:p>
                      <a:pPr algn="ctr"/>
                      <a:r>
                        <a:rPr lang="en-US" sz="2400" dirty="0">
                          <a:solidFill>
                            <a:schemeClr val="bg1"/>
                          </a:solidFill>
                          <a:latin typeface="Times" panose="02020603050405020304" pitchFamily="18" charset="0"/>
                          <a:cs typeface="Times" panose="02020603050405020304" pitchFamily="18" charset="0"/>
                        </a:rPr>
                        <a:t>Examples</a:t>
                      </a:r>
                    </a:p>
                  </a:txBody>
                  <a:tcPr>
                    <a:solidFill>
                      <a:srgbClr val="002060"/>
                    </a:solidFill>
                  </a:tcPr>
                </a:tc>
                <a:tc>
                  <a:txBody>
                    <a:bodyPr/>
                    <a:lstStyle/>
                    <a:p>
                      <a:pPr algn="ctr"/>
                      <a:r>
                        <a:rPr lang="en-US" sz="2400" dirty="0">
                          <a:solidFill>
                            <a:schemeClr val="bg1"/>
                          </a:solidFill>
                          <a:latin typeface="Times" panose="02020603050405020304" pitchFamily="18" charset="0"/>
                          <a:cs typeface="Times" panose="02020603050405020304" pitchFamily="18" charset="0"/>
                        </a:rPr>
                        <a:t>Powers Used</a:t>
                      </a:r>
                    </a:p>
                  </a:txBody>
                  <a:tcPr>
                    <a:solidFill>
                      <a:srgbClr val="002060"/>
                    </a:solidFill>
                  </a:tcPr>
                </a:tc>
                <a:extLst>
                  <a:ext uri="{0D108BD9-81ED-4DB2-BD59-A6C34878D82A}">
                    <a16:rowId xmlns:a16="http://schemas.microsoft.com/office/drawing/2014/main" val="3377701428"/>
                  </a:ext>
                </a:extLst>
              </a:tr>
              <a:tr h="370840">
                <a:tc>
                  <a:txBody>
                    <a:bodyPr/>
                    <a:lstStyle/>
                    <a:p>
                      <a:r>
                        <a:rPr lang="en-US" sz="2400" dirty="0">
                          <a:latin typeface="Times" panose="02020603050405020304" pitchFamily="18" charset="0"/>
                          <a:cs typeface="Times" panose="02020603050405020304" pitchFamily="18" charset="0"/>
                        </a:rPr>
                        <a:t>1. Chief Executive</a:t>
                      </a:r>
                    </a:p>
                  </a:txBody>
                  <a:tcPr/>
                </a:tc>
                <a:tc>
                  <a:txBody>
                    <a:bodyPr/>
                    <a:lstStyle/>
                    <a:p>
                      <a:endParaRPr lang="en-US" sz="2400" dirty="0">
                        <a:latin typeface="Times" panose="02020603050405020304" pitchFamily="18" charset="0"/>
                        <a:cs typeface="Times" panose="02020603050405020304" pitchFamily="18" charset="0"/>
                      </a:endParaRPr>
                    </a:p>
                  </a:txBody>
                  <a:tcPr/>
                </a:tc>
                <a:tc>
                  <a:txBody>
                    <a:bodyPr/>
                    <a:lstStyle/>
                    <a:p>
                      <a:endParaRPr lang="en-US" sz="2400" dirty="0">
                        <a:latin typeface="Times" panose="02020603050405020304" pitchFamily="18" charset="0"/>
                        <a:cs typeface="Times" panose="02020603050405020304" pitchFamily="18" charset="0"/>
                      </a:endParaRPr>
                    </a:p>
                  </a:txBody>
                  <a:tcPr/>
                </a:tc>
                <a:tc>
                  <a:txBody>
                    <a:bodyPr/>
                    <a:lstStyle/>
                    <a:p>
                      <a:endParaRPr lang="en-US" sz="2400">
                        <a:latin typeface="Times" panose="02020603050405020304" pitchFamily="18" charset="0"/>
                        <a:cs typeface="Times" panose="02020603050405020304" pitchFamily="18" charset="0"/>
                      </a:endParaRPr>
                    </a:p>
                  </a:txBody>
                  <a:tcPr/>
                </a:tc>
                <a:extLst>
                  <a:ext uri="{0D108BD9-81ED-4DB2-BD59-A6C34878D82A}">
                    <a16:rowId xmlns:a16="http://schemas.microsoft.com/office/drawing/2014/main" val="525970000"/>
                  </a:ext>
                </a:extLst>
              </a:tr>
              <a:tr h="370840">
                <a:tc>
                  <a:txBody>
                    <a:bodyPr/>
                    <a:lstStyle/>
                    <a:p>
                      <a:r>
                        <a:rPr lang="en-US" sz="2400" dirty="0">
                          <a:latin typeface="Times" panose="02020603050405020304" pitchFamily="18" charset="0"/>
                          <a:cs typeface="Times" panose="02020603050405020304" pitchFamily="18" charset="0"/>
                        </a:rPr>
                        <a:t>2. Chief Diplomat</a:t>
                      </a:r>
                    </a:p>
                  </a:txBody>
                  <a:tcPr/>
                </a:tc>
                <a:tc>
                  <a:txBody>
                    <a:bodyPr/>
                    <a:lstStyle/>
                    <a:p>
                      <a:endParaRPr lang="en-US" sz="2400" dirty="0">
                        <a:latin typeface="Times" panose="02020603050405020304" pitchFamily="18" charset="0"/>
                        <a:cs typeface="Times" panose="02020603050405020304" pitchFamily="18" charset="0"/>
                      </a:endParaRPr>
                    </a:p>
                  </a:txBody>
                  <a:tcPr/>
                </a:tc>
                <a:tc>
                  <a:txBody>
                    <a:bodyPr/>
                    <a:lstStyle/>
                    <a:p>
                      <a:endParaRPr lang="en-US" sz="2400">
                        <a:latin typeface="Times" panose="02020603050405020304" pitchFamily="18" charset="0"/>
                        <a:cs typeface="Times" panose="02020603050405020304" pitchFamily="18" charset="0"/>
                      </a:endParaRPr>
                    </a:p>
                  </a:txBody>
                  <a:tcPr/>
                </a:tc>
                <a:tc>
                  <a:txBody>
                    <a:bodyPr/>
                    <a:lstStyle/>
                    <a:p>
                      <a:endParaRPr lang="en-US" sz="2400">
                        <a:latin typeface="Times" panose="02020603050405020304" pitchFamily="18" charset="0"/>
                        <a:cs typeface="Times" panose="02020603050405020304" pitchFamily="18" charset="0"/>
                      </a:endParaRPr>
                    </a:p>
                  </a:txBody>
                  <a:tcPr/>
                </a:tc>
                <a:extLst>
                  <a:ext uri="{0D108BD9-81ED-4DB2-BD59-A6C34878D82A}">
                    <a16:rowId xmlns:a16="http://schemas.microsoft.com/office/drawing/2014/main" val="3095500620"/>
                  </a:ext>
                </a:extLst>
              </a:tr>
              <a:tr h="370840">
                <a:tc>
                  <a:txBody>
                    <a:bodyPr/>
                    <a:lstStyle/>
                    <a:p>
                      <a:r>
                        <a:rPr lang="en-US" sz="2400" dirty="0">
                          <a:latin typeface="Times" panose="02020603050405020304" pitchFamily="18" charset="0"/>
                          <a:cs typeface="Times" panose="02020603050405020304" pitchFamily="18" charset="0"/>
                        </a:rPr>
                        <a:t>3. Commander-in-Chief</a:t>
                      </a:r>
                    </a:p>
                  </a:txBody>
                  <a:tcPr/>
                </a:tc>
                <a:tc>
                  <a:txBody>
                    <a:bodyPr/>
                    <a:lstStyle/>
                    <a:p>
                      <a:endParaRPr lang="en-US" sz="2400" dirty="0">
                        <a:latin typeface="Times" panose="02020603050405020304" pitchFamily="18" charset="0"/>
                        <a:cs typeface="Times" panose="02020603050405020304" pitchFamily="18" charset="0"/>
                      </a:endParaRPr>
                    </a:p>
                  </a:txBody>
                  <a:tcPr/>
                </a:tc>
                <a:tc>
                  <a:txBody>
                    <a:bodyPr/>
                    <a:lstStyle/>
                    <a:p>
                      <a:endParaRPr lang="en-US" sz="2400">
                        <a:latin typeface="Times" panose="02020603050405020304" pitchFamily="18" charset="0"/>
                        <a:cs typeface="Times" panose="02020603050405020304" pitchFamily="18" charset="0"/>
                      </a:endParaRPr>
                    </a:p>
                  </a:txBody>
                  <a:tcPr/>
                </a:tc>
                <a:tc>
                  <a:txBody>
                    <a:bodyPr/>
                    <a:lstStyle/>
                    <a:p>
                      <a:endParaRPr lang="en-US" sz="2400">
                        <a:latin typeface="Times" panose="02020603050405020304" pitchFamily="18" charset="0"/>
                        <a:cs typeface="Times" panose="02020603050405020304" pitchFamily="18" charset="0"/>
                      </a:endParaRPr>
                    </a:p>
                  </a:txBody>
                  <a:tcPr/>
                </a:tc>
                <a:extLst>
                  <a:ext uri="{0D108BD9-81ED-4DB2-BD59-A6C34878D82A}">
                    <a16:rowId xmlns:a16="http://schemas.microsoft.com/office/drawing/2014/main" val="1015290327"/>
                  </a:ext>
                </a:extLst>
              </a:tr>
              <a:tr h="370840">
                <a:tc>
                  <a:txBody>
                    <a:bodyPr/>
                    <a:lstStyle/>
                    <a:p>
                      <a:r>
                        <a:rPr lang="en-US" sz="2400" dirty="0">
                          <a:latin typeface="Times" panose="02020603050405020304" pitchFamily="18" charset="0"/>
                          <a:cs typeface="Times" panose="02020603050405020304" pitchFamily="18" charset="0"/>
                        </a:rPr>
                        <a:t>4. Legislative Leader</a:t>
                      </a:r>
                    </a:p>
                  </a:txBody>
                  <a:tcPr/>
                </a:tc>
                <a:tc>
                  <a:txBody>
                    <a:bodyPr/>
                    <a:lstStyle/>
                    <a:p>
                      <a:endParaRPr lang="en-US" sz="2400" dirty="0">
                        <a:latin typeface="Times" panose="02020603050405020304" pitchFamily="18" charset="0"/>
                        <a:cs typeface="Times" panose="02020603050405020304" pitchFamily="18" charset="0"/>
                      </a:endParaRPr>
                    </a:p>
                  </a:txBody>
                  <a:tcPr/>
                </a:tc>
                <a:tc>
                  <a:txBody>
                    <a:bodyPr/>
                    <a:lstStyle/>
                    <a:p>
                      <a:endParaRPr lang="en-US" sz="2400">
                        <a:latin typeface="Times" panose="02020603050405020304" pitchFamily="18" charset="0"/>
                        <a:cs typeface="Times" panose="02020603050405020304" pitchFamily="18" charset="0"/>
                      </a:endParaRPr>
                    </a:p>
                  </a:txBody>
                  <a:tcPr/>
                </a:tc>
                <a:tc>
                  <a:txBody>
                    <a:bodyPr/>
                    <a:lstStyle/>
                    <a:p>
                      <a:endParaRPr lang="en-US" sz="2400">
                        <a:latin typeface="Times" panose="02020603050405020304" pitchFamily="18" charset="0"/>
                        <a:cs typeface="Times" panose="02020603050405020304" pitchFamily="18" charset="0"/>
                      </a:endParaRPr>
                    </a:p>
                  </a:txBody>
                  <a:tcPr/>
                </a:tc>
                <a:extLst>
                  <a:ext uri="{0D108BD9-81ED-4DB2-BD59-A6C34878D82A}">
                    <a16:rowId xmlns:a16="http://schemas.microsoft.com/office/drawing/2014/main" val="173102216"/>
                  </a:ext>
                </a:extLst>
              </a:tr>
              <a:tr h="370840">
                <a:tc>
                  <a:txBody>
                    <a:bodyPr/>
                    <a:lstStyle/>
                    <a:p>
                      <a:r>
                        <a:rPr lang="en-US" sz="2400" dirty="0">
                          <a:latin typeface="Times" panose="02020603050405020304" pitchFamily="18" charset="0"/>
                          <a:cs typeface="Times" panose="02020603050405020304" pitchFamily="18" charset="0"/>
                        </a:rPr>
                        <a:t>5. Head of State </a:t>
                      </a:r>
                    </a:p>
                  </a:txBody>
                  <a:tcPr/>
                </a:tc>
                <a:tc>
                  <a:txBody>
                    <a:bodyPr/>
                    <a:lstStyle/>
                    <a:p>
                      <a:endParaRPr lang="en-US" sz="2400" dirty="0">
                        <a:latin typeface="Times" panose="02020603050405020304" pitchFamily="18" charset="0"/>
                        <a:cs typeface="Times" panose="02020603050405020304" pitchFamily="18" charset="0"/>
                      </a:endParaRPr>
                    </a:p>
                  </a:txBody>
                  <a:tcPr/>
                </a:tc>
                <a:tc>
                  <a:txBody>
                    <a:bodyPr/>
                    <a:lstStyle/>
                    <a:p>
                      <a:endParaRPr lang="en-US" sz="2400" dirty="0">
                        <a:latin typeface="Times" panose="02020603050405020304" pitchFamily="18" charset="0"/>
                        <a:cs typeface="Times" panose="02020603050405020304" pitchFamily="18" charset="0"/>
                      </a:endParaRPr>
                    </a:p>
                  </a:txBody>
                  <a:tcPr/>
                </a:tc>
                <a:tc>
                  <a:txBody>
                    <a:bodyPr/>
                    <a:lstStyle/>
                    <a:p>
                      <a:r>
                        <a:rPr lang="en-US" sz="2400" dirty="0">
                          <a:latin typeface="Times" panose="02020603050405020304" pitchFamily="18" charset="0"/>
                          <a:cs typeface="Times" panose="02020603050405020304" pitchFamily="18" charset="0"/>
                        </a:rPr>
                        <a:t>No formal or informal powers</a:t>
                      </a:r>
                    </a:p>
                  </a:txBody>
                  <a:tcPr/>
                </a:tc>
                <a:extLst>
                  <a:ext uri="{0D108BD9-81ED-4DB2-BD59-A6C34878D82A}">
                    <a16:rowId xmlns:a16="http://schemas.microsoft.com/office/drawing/2014/main" val="1219825915"/>
                  </a:ext>
                </a:extLst>
              </a:tr>
              <a:tr h="370840">
                <a:tc>
                  <a:txBody>
                    <a:bodyPr/>
                    <a:lstStyle/>
                    <a:p>
                      <a:r>
                        <a:rPr lang="en-US" sz="2400" dirty="0">
                          <a:latin typeface="Times" panose="02020603050405020304" pitchFamily="18" charset="0"/>
                          <a:cs typeface="Times" panose="02020603050405020304" pitchFamily="18" charset="0"/>
                        </a:rPr>
                        <a:t>6. Economic Leader</a:t>
                      </a:r>
                    </a:p>
                  </a:txBody>
                  <a:tcPr/>
                </a:tc>
                <a:tc>
                  <a:txBody>
                    <a:bodyPr/>
                    <a:lstStyle/>
                    <a:p>
                      <a:endParaRPr lang="en-US" sz="2400">
                        <a:latin typeface="Times" panose="02020603050405020304" pitchFamily="18" charset="0"/>
                        <a:cs typeface="Times" panose="02020603050405020304" pitchFamily="18" charset="0"/>
                      </a:endParaRPr>
                    </a:p>
                  </a:txBody>
                  <a:tcPr/>
                </a:tc>
                <a:tc>
                  <a:txBody>
                    <a:bodyPr/>
                    <a:lstStyle/>
                    <a:p>
                      <a:endParaRPr lang="en-US" sz="2400" dirty="0">
                        <a:latin typeface="Times" panose="02020603050405020304" pitchFamily="18" charset="0"/>
                        <a:cs typeface="Times" panose="02020603050405020304" pitchFamily="18" charset="0"/>
                      </a:endParaRPr>
                    </a:p>
                  </a:txBody>
                  <a:tcPr/>
                </a:tc>
                <a:tc>
                  <a:txBody>
                    <a:bodyPr/>
                    <a:lstStyle/>
                    <a:p>
                      <a:endParaRPr lang="en-US" sz="2400" dirty="0">
                        <a:latin typeface="Times" panose="02020603050405020304" pitchFamily="18" charset="0"/>
                        <a:cs typeface="Times" panose="02020603050405020304" pitchFamily="18" charset="0"/>
                      </a:endParaRPr>
                    </a:p>
                  </a:txBody>
                  <a:tcPr/>
                </a:tc>
                <a:extLst>
                  <a:ext uri="{0D108BD9-81ED-4DB2-BD59-A6C34878D82A}">
                    <a16:rowId xmlns:a16="http://schemas.microsoft.com/office/drawing/2014/main" val="2056409008"/>
                  </a:ext>
                </a:extLst>
              </a:tr>
              <a:tr h="370840">
                <a:tc>
                  <a:txBody>
                    <a:bodyPr/>
                    <a:lstStyle/>
                    <a:p>
                      <a:r>
                        <a:rPr lang="en-US" sz="2400" dirty="0">
                          <a:latin typeface="Times" panose="02020603050405020304" pitchFamily="18" charset="0"/>
                          <a:cs typeface="Times" panose="02020603050405020304" pitchFamily="18" charset="0"/>
                        </a:rPr>
                        <a:t>7. Party Leader </a:t>
                      </a:r>
                    </a:p>
                  </a:txBody>
                  <a:tcPr/>
                </a:tc>
                <a:tc>
                  <a:txBody>
                    <a:bodyPr/>
                    <a:lstStyle/>
                    <a:p>
                      <a:endParaRPr lang="en-US" sz="2400">
                        <a:latin typeface="Times" panose="02020603050405020304" pitchFamily="18" charset="0"/>
                        <a:cs typeface="Times" panose="02020603050405020304" pitchFamily="18" charset="0"/>
                      </a:endParaRPr>
                    </a:p>
                  </a:txBody>
                  <a:tcPr/>
                </a:tc>
                <a:tc>
                  <a:txBody>
                    <a:bodyPr/>
                    <a:lstStyle/>
                    <a:p>
                      <a:endParaRPr lang="en-US" sz="2400">
                        <a:latin typeface="Times" panose="02020603050405020304" pitchFamily="18" charset="0"/>
                        <a:cs typeface="Times" panose="02020603050405020304" pitchFamily="18" charset="0"/>
                      </a:endParaRPr>
                    </a:p>
                  </a:txBody>
                  <a:tcPr/>
                </a:tc>
                <a:tc>
                  <a:txBody>
                    <a:bodyPr/>
                    <a:lstStyle/>
                    <a:p>
                      <a:endParaRPr lang="en-US" sz="2400" dirty="0">
                        <a:latin typeface="Times" panose="02020603050405020304" pitchFamily="18" charset="0"/>
                        <a:cs typeface="Times" panose="02020603050405020304" pitchFamily="18" charset="0"/>
                      </a:endParaRPr>
                    </a:p>
                  </a:txBody>
                  <a:tcPr/>
                </a:tc>
                <a:extLst>
                  <a:ext uri="{0D108BD9-81ED-4DB2-BD59-A6C34878D82A}">
                    <a16:rowId xmlns:a16="http://schemas.microsoft.com/office/drawing/2014/main" val="1447489202"/>
                  </a:ext>
                </a:extLst>
              </a:tr>
            </a:tbl>
          </a:graphicData>
        </a:graphic>
      </p:graphicFrame>
    </p:spTree>
    <p:extLst>
      <p:ext uri="{BB962C8B-B14F-4D97-AF65-F5344CB8AC3E}">
        <p14:creationId xmlns:p14="http://schemas.microsoft.com/office/powerpoint/2010/main" val="353069950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82AD1-840E-4899-A763-5EB5264DB3EE}"/>
              </a:ext>
            </a:extLst>
          </p:cNvPr>
          <p:cNvSpPr>
            <a:spLocks noGrp="1"/>
          </p:cNvSpPr>
          <p:nvPr>
            <p:ph type="title"/>
          </p:nvPr>
        </p:nvSpPr>
        <p:spPr>
          <a:xfrm>
            <a:off x="838200" y="365126"/>
            <a:ext cx="10515600" cy="822230"/>
          </a:xfrm>
          <a:solidFill>
            <a:schemeClr val="accent4">
              <a:lumMod val="40000"/>
              <a:lumOff val="60000"/>
            </a:schemeClr>
          </a:solidFill>
          <a:ln>
            <a:solidFill>
              <a:srgbClr val="002060"/>
            </a:solidFill>
          </a:ln>
        </p:spPr>
        <p:txBody>
          <a:bodyPr/>
          <a:lstStyle/>
          <a:p>
            <a:r>
              <a:rPr lang="en-US" b="1" dirty="0">
                <a:latin typeface="Britannic Bold" panose="020B0903060703020204" pitchFamily="34" charset="0"/>
              </a:rPr>
              <a:t>Chief Executive</a:t>
            </a:r>
          </a:p>
        </p:txBody>
      </p:sp>
      <p:sp>
        <p:nvSpPr>
          <p:cNvPr id="4" name="Content Placeholder 3">
            <a:extLst>
              <a:ext uri="{FF2B5EF4-FFF2-40B4-BE49-F238E27FC236}">
                <a16:creationId xmlns:a16="http://schemas.microsoft.com/office/drawing/2014/main" id="{14EA0E7B-94B3-40ED-9191-99DAFEB78A87}"/>
              </a:ext>
            </a:extLst>
          </p:cNvPr>
          <p:cNvSpPr>
            <a:spLocks noGrp="1"/>
          </p:cNvSpPr>
          <p:nvPr>
            <p:ph idx="1"/>
          </p:nvPr>
        </p:nvSpPr>
        <p:spPr>
          <a:xfrm>
            <a:off x="838200" y="1384745"/>
            <a:ext cx="10515600" cy="4351338"/>
          </a:xfrm>
          <a:solidFill>
            <a:schemeClr val="bg1"/>
          </a:solidFill>
          <a:ln>
            <a:solidFill>
              <a:srgbClr val="002060"/>
            </a:solidFill>
          </a:ln>
        </p:spPr>
        <p:txBody>
          <a:bodyPr>
            <a:normAutofit/>
          </a:bodyPr>
          <a:lstStyle/>
          <a:p>
            <a:pPr marL="0" indent="0">
              <a:buNone/>
            </a:pPr>
            <a:endParaRPr lang="en-US" sz="2400" dirty="0">
              <a:latin typeface="Times New Roman" panose="02020603050405020304" pitchFamily="18" charset="0"/>
              <a:cs typeface="Times New Roman" panose="02020603050405020304" pitchFamily="18" charset="0"/>
            </a:endParaRPr>
          </a:p>
          <a:p>
            <a:pPr marL="0" indent="0">
              <a:buNone/>
            </a:pPr>
            <a:endParaRPr lang="en-US" sz="2400" dirty="0">
              <a:latin typeface="Times New Roman" panose="02020603050405020304" pitchFamily="18" charset="0"/>
              <a:cs typeface="Times New Roman" panose="02020603050405020304" pitchFamily="18" charset="0"/>
            </a:endParaRPr>
          </a:p>
          <a:p>
            <a:pPr marL="0" indent="0">
              <a:buNone/>
            </a:pPr>
            <a:endParaRPr lang="en-US" sz="2400" dirty="0">
              <a:latin typeface="Times New Roman" panose="02020603050405020304" pitchFamily="18" charset="0"/>
              <a:cs typeface="Times New Roman" panose="02020603050405020304" pitchFamily="18" charset="0"/>
            </a:endParaRPr>
          </a:p>
          <a:p>
            <a:pPr marL="0" indent="0">
              <a:buNone/>
            </a:pPr>
            <a:r>
              <a:rPr lang="en-US" sz="2400" dirty="0">
                <a:latin typeface="Times New Roman" panose="02020603050405020304" pitchFamily="18" charset="0"/>
                <a:cs typeface="Times New Roman" panose="02020603050405020304" pitchFamily="18" charset="0"/>
              </a:rPr>
              <a:t>Powers as Chief Executives:</a:t>
            </a:r>
          </a:p>
          <a:p>
            <a:r>
              <a:rPr lang="en-US" sz="2400" b="1" i="1" u="sng" dirty="0">
                <a:latin typeface="Times New Roman" panose="02020603050405020304" pitchFamily="18" charset="0"/>
                <a:cs typeface="Times New Roman" panose="02020603050405020304" pitchFamily="18" charset="0"/>
              </a:rPr>
              <a:t>Appointing</a:t>
            </a:r>
            <a:r>
              <a:rPr lang="en-US" sz="2400" dirty="0">
                <a:latin typeface="Times New Roman" panose="02020603050405020304" pitchFamily="18" charset="0"/>
                <a:cs typeface="Times New Roman" panose="02020603050405020304" pitchFamily="18" charset="0"/>
              </a:rPr>
              <a:t> heads of the bureaucracy</a:t>
            </a:r>
          </a:p>
          <a:p>
            <a:r>
              <a:rPr lang="en-US" sz="2400" dirty="0">
                <a:latin typeface="Times New Roman" panose="02020603050405020304" pitchFamily="18" charset="0"/>
                <a:cs typeface="Times New Roman" panose="02020603050405020304" pitchFamily="18" charset="0"/>
              </a:rPr>
              <a:t>Signing </a:t>
            </a:r>
            <a:r>
              <a:rPr lang="en-US" sz="2400" b="1" i="1" u="sng" dirty="0">
                <a:latin typeface="Times New Roman" panose="02020603050405020304" pitchFamily="18" charset="0"/>
                <a:cs typeface="Times New Roman" panose="02020603050405020304" pitchFamily="18" charset="0"/>
              </a:rPr>
              <a:t>Executive Orders </a:t>
            </a:r>
          </a:p>
          <a:p>
            <a:r>
              <a:rPr lang="en-US" sz="2400" dirty="0">
                <a:latin typeface="Times New Roman" panose="02020603050405020304" pitchFamily="18" charset="0"/>
                <a:cs typeface="Times New Roman" panose="02020603050405020304" pitchFamily="18" charset="0"/>
              </a:rPr>
              <a:t>Granting </a:t>
            </a:r>
            <a:r>
              <a:rPr lang="en-US" sz="2400" b="1" i="1" u="sng" dirty="0">
                <a:latin typeface="Times New Roman" panose="02020603050405020304" pitchFamily="18" charset="0"/>
                <a:cs typeface="Times New Roman" panose="02020603050405020304" pitchFamily="18" charset="0"/>
              </a:rPr>
              <a:t>pardons</a:t>
            </a:r>
            <a:r>
              <a:rPr lang="en-US" sz="2400" dirty="0">
                <a:latin typeface="Times New Roman" panose="02020603050405020304" pitchFamily="18" charset="0"/>
                <a:cs typeface="Times New Roman" panose="02020603050405020304" pitchFamily="18" charset="0"/>
              </a:rPr>
              <a:t> (forgiveness for criminal conviction)</a:t>
            </a:r>
          </a:p>
        </p:txBody>
      </p:sp>
      <p:sp>
        <p:nvSpPr>
          <p:cNvPr id="3" name="Rectangle 2">
            <a:extLst>
              <a:ext uri="{FF2B5EF4-FFF2-40B4-BE49-F238E27FC236}">
                <a16:creationId xmlns:a16="http://schemas.microsoft.com/office/drawing/2014/main" id="{E17BD92D-CA3A-C345-A851-A50DBB6EC098}"/>
              </a:ext>
            </a:extLst>
          </p:cNvPr>
          <p:cNvSpPr/>
          <p:nvPr/>
        </p:nvSpPr>
        <p:spPr>
          <a:xfrm>
            <a:off x="375138" y="1277815"/>
            <a:ext cx="11394831" cy="1078523"/>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bg1"/>
                </a:solidFill>
                <a:latin typeface="Times" pitchFamily="2" charset="0"/>
              </a:rPr>
              <a:t>The President </a:t>
            </a:r>
            <a:r>
              <a:rPr lang="en-US" sz="2400" b="1" i="1" u="sng" dirty="0">
                <a:solidFill>
                  <a:schemeClr val="bg1"/>
                </a:solidFill>
                <a:latin typeface="Times" pitchFamily="2" charset="0"/>
              </a:rPr>
              <a:t>enforces of the laws</a:t>
            </a:r>
            <a:r>
              <a:rPr lang="en-US" sz="2400" dirty="0">
                <a:solidFill>
                  <a:schemeClr val="bg1"/>
                </a:solidFill>
                <a:latin typeface="Times" pitchFamily="2" charset="0"/>
              </a:rPr>
              <a:t> of the United States by working with the </a:t>
            </a:r>
            <a:r>
              <a:rPr lang="en-US" sz="2400" b="1" i="1" u="sng" dirty="0">
                <a:solidFill>
                  <a:schemeClr val="bg1"/>
                </a:solidFill>
                <a:latin typeface="Times" pitchFamily="2" charset="0"/>
              </a:rPr>
              <a:t>bureaucracy</a:t>
            </a:r>
            <a:r>
              <a:rPr lang="en-US" sz="2400" dirty="0">
                <a:solidFill>
                  <a:schemeClr val="bg1"/>
                </a:solidFill>
                <a:latin typeface="Times" pitchFamily="2" charset="0"/>
              </a:rPr>
              <a:t> and </a:t>
            </a:r>
            <a:r>
              <a:rPr lang="en-US" sz="2400" b="1" i="1" u="sng" dirty="0">
                <a:solidFill>
                  <a:schemeClr val="bg1"/>
                </a:solidFill>
                <a:latin typeface="Times" pitchFamily="2" charset="0"/>
              </a:rPr>
              <a:t>explaining how laws are to be carried out</a:t>
            </a:r>
            <a:r>
              <a:rPr lang="en-US" sz="2400" i="1" u="sng" dirty="0">
                <a:solidFill>
                  <a:schemeClr val="bg1"/>
                </a:solidFill>
                <a:latin typeface="Times" pitchFamily="2" charset="0"/>
              </a:rPr>
              <a:t>.</a:t>
            </a:r>
          </a:p>
        </p:txBody>
      </p:sp>
      <p:pic>
        <p:nvPicPr>
          <p:cNvPr id="6" name="Picture 5">
            <a:extLst>
              <a:ext uri="{FF2B5EF4-FFF2-40B4-BE49-F238E27FC236}">
                <a16:creationId xmlns:a16="http://schemas.microsoft.com/office/drawing/2014/main" id="{7E59D4B3-578D-A544-9D42-BBAF88BF6DCF}"/>
              </a:ext>
            </a:extLst>
          </p:cNvPr>
          <p:cNvPicPr>
            <a:picLocks noChangeAspect="1"/>
          </p:cNvPicPr>
          <p:nvPr/>
        </p:nvPicPr>
        <p:blipFill>
          <a:blip r:embed="rId2"/>
          <a:stretch>
            <a:fillRect/>
          </a:stretch>
        </p:blipFill>
        <p:spPr>
          <a:xfrm>
            <a:off x="7036058" y="2054576"/>
            <a:ext cx="3706297" cy="2118840"/>
          </a:xfrm>
          <a:prstGeom prst="rect">
            <a:avLst/>
          </a:prstGeom>
          <a:ln>
            <a:solidFill>
              <a:srgbClr val="002060"/>
            </a:solidFill>
          </a:ln>
        </p:spPr>
      </p:pic>
      <p:pic>
        <p:nvPicPr>
          <p:cNvPr id="7" name="Picture 6">
            <a:extLst>
              <a:ext uri="{FF2B5EF4-FFF2-40B4-BE49-F238E27FC236}">
                <a16:creationId xmlns:a16="http://schemas.microsoft.com/office/drawing/2014/main" id="{854E924F-7A71-EA49-90EE-43CDFC1EC171}"/>
              </a:ext>
            </a:extLst>
          </p:cNvPr>
          <p:cNvPicPr>
            <a:picLocks noChangeAspect="1"/>
          </p:cNvPicPr>
          <p:nvPr/>
        </p:nvPicPr>
        <p:blipFill>
          <a:blip r:embed="rId3"/>
          <a:stretch>
            <a:fillRect/>
          </a:stretch>
        </p:blipFill>
        <p:spPr>
          <a:xfrm>
            <a:off x="1449644" y="4597752"/>
            <a:ext cx="3638550" cy="2014659"/>
          </a:xfrm>
          <a:prstGeom prst="rect">
            <a:avLst/>
          </a:prstGeom>
          <a:ln>
            <a:solidFill>
              <a:srgbClr val="002060"/>
            </a:solidFill>
          </a:ln>
        </p:spPr>
      </p:pic>
      <p:pic>
        <p:nvPicPr>
          <p:cNvPr id="8" name="Picture 7">
            <a:extLst>
              <a:ext uri="{FF2B5EF4-FFF2-40B4-BE49-F238E27FC236}">
                <a16:creationId xmlns:a16="http://schemas.microsoft.com/office/drawing/2014/main" id="{A86406E0-BAE9-CD40-B164-37F0E45C5D1A}"/>
              </a:ext>
            </a:extLst>
          </p:cNvPr>
          <p:cNvPicPr>
            <a:picLocks noChangeAspect="1"/>
          </p:cNvPicPr>
          <p:nvPr/>
        </p:nvPicPr>
        <p:blipFill>
          <a:blip r:embed="rId4"/>
          <a:stretch>
            <a:fillRect/>
          </a:stretch>
        </p:blipFill>
        <p:spPr>
          <a:xfrm>
            <a:off x="5551256" y="4597752"/>
            <a:ext cx="3638550" cy="2014659"/>
          </a:xfrm>
          <a:prstGeom prst="rect">
            <a:avLst/>
          </a:prstGeom>
          <a:ln>
            <a:solidFill>
              <a:srgbClr val="002060"/>
            </a:solidFill>
          </a:ln>
        </p:spPr>
      </p:pic>
      <p:sp>
        <p:nvSpPr>
          <p:cNvPr id="9" name="Right Arrow 8">
            <a:extLst>
              <a:ext uri="{FF2B5EF4-FFF2-40B4-BE49-F238E27FC236}">
                <a16:creationId xmlns:a16="http://schemas.microsoft.com/office/drawing/2014/main" id="{976672E1-4CA8-3741-9A4A-5CAA112497E5}"/>
              </a:ext>
            </a:extLst>
          </p:cNvPr>
          <p:cNvSpPr/>
          <p:nvPr/>
        </p:nvSpPr>
        <p:spPr>
          <a:xfrm>
            <a:off x="4542503" y="5473255"/>
            <a:ext cx="1430594" cy="514590"/>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0E39AEF-171D-D442-912C-BF76A20BF0EC}"/>
              </a:ext>
            </a:extLst>
          </p:cNvPr>
          <p:cNvSpPr/>
          <p:nvPr/>
        </p:nvSpPr>
        <p:spPr>
          <a:xfrm>
            <a:off x="8522677" y="3622431"/>
            <a:ext cx="3294185" cy="679938"/>
          </a:xfrm>
          <a:prstGeom prst="rect">
            <a:avLst/>
          </a:prstGeom>
          <a:solidFill>
            <a:srgbClr val="C0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pitchFamily="2" charset="0"/>
              </a:rPr>
              <a:t>Appointing the head of the FBI</a:t>
            </a:r>
          </a:p>
        </p:txBody>
      </p:sp>
      <p:sp>
        <p:nvSpPr>
          <p:cNvPr id="11" name="Rectangle 10">
            <a:extLst>
              <a:ext uri="{FF2B5EF4-FFF2-40B4-BE49-F238E27FC236}">
                <a16:creationId xmlns:a16="http://schemas.microsoft.com/office/drawing/2014/main" id="{F4C2377B-3E17-FF4A-9AAA-A0DD6763F683}"/>
              </a:ext>
            </a:extLst>
          </p:cNvPr>
          <p:cNvSpPr/>
          <p:nvPr/>
        </p:nvSpPr>
        <p:spPr>
          <a:xfrm>
            <a:off x="4052545" y="6076498"/>
            <a:ext cx="4001209" cy="679938"/>
          </a:xfrm>
          <a:prstGeom prst="rect">
            <a:avLst/>
          </a:prstGeom>
          <a:solidFill>
            <a:srgbClr val="C0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pitchFamily="2" charset="0"/>
              </a:rPr>
              <a:t>Signing executive order to end segregation in the military </a:t>
            </a:r>
          </a:p>
        </p:txBody>
      </p:sp>
    </p:spTree>
    <p:extLst>
      <p:ext uri="{BB962C8B-B14F-4D97-AF65-F5344CB8AC3E}">
        <p14:creationId xmlns:p14="http://schemas.microsoft.com/office/powerpoint/2010/main" val="5730894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82AD1-840E-4899-A763-5EB5264DB3EE}"/>
              </a:ext>
            </a:extLst>
          </p:cNvPr>
          <p:cNvSpPr>
            <a:spLocks noGrp="1"/>
          </p:cNvSpPr>
          <p:nvPr>
            <p:ph type="title"/>
          </p:nvPr>
        </p:nvSpPr>
        <p:spPr>
          <a:xfrm>
            <a:off x="674649" y="407583"/>
            <a:ext cx="10515600" cy="822230"/>
          </a:xfrm>
          <a:solidFill>
            <a:schemeClr val="accent4">
              <a:lumMod val="40000"/>
              <a:lumOff val="60000"/>
            </a:schemeClr>
          </a:solidFill>
          <a:ln>
            <a:solidFill>
              <a:srgbClr val="002060"/>
            </a:solidFill>
          </a:ln>
        </p:spPr>
        <p:txBody>
          <a:bodyPr/>
          <a:lstStyle/>
          <a:p>
            <a:r>
              <a:rPr lang="en-US" b="1" dirty="0">
                <a:solidFill>
                  <a:srgbClr val="002060"/>
                </a:solidFill>
                <a:latin typeface="Britannic Bold" panose="020B0903060703020204" pitchFamily="34" charset="0"/>
              </a:rPr>
              <a:t>The Executive of the Law</a:t>
            </a:r>
          </a:p>
        </p:txBody>
      </p:sp>
      <p:sp>
        <p:nvSpPr>
          <p:cNvPr id="4" name="Content Placeholder 3">
            <a:extLst>
              <a:ext uri="{FF2B5EF4-FFF2-40B4-BE49-F238E27FC236}">
                <a16:creationId xmlns:a16="http://schemas.microsoft.com/office/drawing/2014/main" id="{14EA0E7B-94B3-40ED-9191-99DAFEB78A87}"/>
              </a:ext>
            </a:extLst>
          </p:cNvPr>
          <p:cNvSpPr>
            <a:spLocks noGrp="1"/>
          </p:cNvSpPr>
          <p:nvPr>
            <p:ph idx="1"/>
          </p:nvPr>
        </p:nvSpPr>
        <p:spPr>
          <a:xfrm>
            <a:off x="838200" y="1460810"/>
            <a:ext cx="10515600" cy="4716153"/>
          </a:xfrm>
          <a:solidFill>
            <a:schemeClr val="bg1"/>
          </a:solidFill>
        </p:spPr>
        <p:txBody>
          <a:bodyPr>
            <a:normAutofit/>
          </a:bodyPr>
          <a:lstStyle/>
          <a:p>
            <a:r>
              <a:rPr lang="en-US" sz="2400" dirty="0">
                <a:latin typeface="Times New Roman" panose="02020603050405020304" pitchFamily="18" charset="0"/>
                <a:cs typeface="Times New Roman" panose="02020603050405020304" pitchFamily="18" charset="0"/>
              </a:rPr>
              <a:t>The president oversees the enforcement of the law</a:t>
            </a:r>
          </a:p>
        </p:txBody>
      </p:sp>
      <p:sp>
        <p:nvSpPr>
          <p:cNvPr id="3" name="Rectangle 2">
            <a:extLst>
              <a:ext uri="{FF2B5EF4-FFF2-40B4-BE49-F238E27FC236}">
                <a16:creationId xmlns:a16="http://schemas.microsoft.com/office/drawing/2014/main" id="{1C2B24ED-8F87-4A46-86F7-9E2F51D46390}"/>
              </a:ext>
            </a:extLst>
          </p:cNvPr>
          <p:cNvSpPr/>
          <p:nvPr/>
        </p:nvSpPr>
        <p:spPr>
          <a:xfrm>
            <a:off x="479502" y="1876364"/>
            <a:ext cx="9868830" cy="655775"/>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latin typeface="Times New Roman" panose="02020603050405020304" pitchFamily="18" charset="0"/>
                <a:cs typeface="Times New Roman" panose="02020603050405020304" pitchFamily="18" charset="0"/>
              </a:rPr>
              <a:t>"shall take Care that the Laws be faithfully executed." Article II, Section 3, U.S. Constitution</a:t>
            </a:r>
          </a:p>
        </p:txBody>
      </p:sp>
      <p:sp>
        <p:nvSpPr>
          <p:cNvPr id="5" name="Rectangle 4">
            <a:extLst>
              <a:ext uri="{FF2B5EF4-FFF2-40B4-BE49-F238E27FC236}">
                <a16:creationId xmlns:a16="http://schemas.microsoft.com/office/drawing/2014/main" id="{69C20632-43D6-4DB1-BA65-9BE6ECED808E}"/>
              </a:ext>
            </a:extLst>
          </p:cNvPr>
          <p:cNvSpPr/>
          <p:nvPr/>
        </p:nvSpPr>
        <p:spPr>
          <a:xfrm>
            <a:off x="5932449" y="2653990"/>
            <a:ext cx="5780049" cy="3796427"/>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Times New Roman" panose="02020603050405020304" pitchFamily="18" charset="0"/>
                <a:cs typeface="Times New Roman" panose="02020603050405020304" pitchFamily="18" charset="0"/>
              </a:rPr>
              <a:t>Powers to enforce:</a:t>
            </a:r>
          </a:p>
          <a:p>
            <a:pPr marL="342900" indent="-342900">
              <a:buFont typeface="Arial" panose="020B0604020202020204" pitchFamily="34" charset="0"/>
              <a:buChar char="•"/>
            </a:pPr>
            <a:r>
              <a:rPr lang="en-US" sz="2400" b="1" u="sng" dirty="0">
                <a:solidFill>
                  <a:srgbClr val="FFFF00"/>
                </a:solidFill>
                <a:latin typeface="Times New Roman" panose="02020603050405020304" pitchFamily="18" charset="0"/>
                <a:cs typeface="Times New Roman" panose="02020603050405020304" pitchFamily="18" charset="0"/>
              </a:rPr>
              <a:t>Appointment w/ consent of Senate</a:t>
            </a:r>
            <a:r>
              <a:rPr lang="en-US" sz="2400" b="1" dirty="0">
                <a:solidFill>
                  <a:schemeClr val="bg1"/>
                </a:solidFill>
                <a:latin typeface="Times New Roman" panose="02020603050405020304" pitchFamily="18" charset="0"/>
                <a:cs typeface="Times New Roman" panose="02020603050405020304" pitchFamily="18" charset="0"/>
              </a:rPr>
              <a:t>:</a:t>
            </a:r>
            <a:r>
              <a:rPr lang="en-US" sz="2400" b="1" u="sng" dirty="0">
                <a:solidFill>
                  <a:srgbClr val="FFFF00"/>
                </a:solidFill>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(heads of agencies, such as the FBI, and Cabinet positions</a:t>
            </a:r>
          </a:p>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Removal – fire appointed heads (except federal judges)</a:t>
            </a:r>
          </a:p>
          <a:p>
            <a:pPr marL="342900" indent="-342900">
              <a:buFont typeface="Arial" panose="020B0604020202020204" pitchFamily="34" charset="0"/>
              <a:buChar char="•"/>
            </a:pPr>
            <a:r>
              <a:rPr lang="en-US" sz="2400" b="1" u="sng" dirty="0">
                <a:solidFill>
                  <a:srgbClr val="FFFF00"/>
                </a:solidFill>
                <a:latin typeface="Times New Roman" panose="02020603050405020304" pitchFamily="18" charset="0"/>
                <a:cs typeface="Times New Roman" panose="02020603050405020304" pitchFamily="18" charset="0"/>
              </a:rPr>
              <a:t>Executive Orders</a:t>
            </a:r>
            <a:r>
              <a:rPr lang="en-US" sz="2400" dirty="0">
                <a:solidFill>
                  <a:schemeClr val="bg1"/>
                </a:solidFill>
                <a:latin typeface="Times New Roman" panose="02020603050405020304" pitchFamily="18" charset="0"/>
                <a:cs typeface="Times New Roman" panose="02020603050405020304" pitchFamily="18" charset="0"/>
              </a:rPr>
              <a:t>: a rule that has the authority of law, but doesn’t require Congressional approval</a:t>
            </a:r>
            <a:endParaRPr lang="en-US" sz="24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endParaRPr lang="en-US" sz="2400" dirty="0">
              <a:latin typeface="Times New Roman" panose="02020603050405020304" pitchFamily="18" charset="0"/>
              <a:cs typeface="Times New Roman" panose="02020603050405020304" pitchFamily="18" charset="0"/>
            </a:endParaRPr>
          </a:p>
        </p:txBody>
      </p:sp>
      <p:pic>
        <p:nvPicPr>
          <p:cNvPr id="7" name="Picture 6" descr="A person wearing a suit and tie&#10;&#10;Description automatically generated">
            <a:extLst>
              <a:ext uri="{FF2B5EF4-FFF2-40B4-BE49-F238E27FC236}">
                <a16:creationId xmlns:a16="http://schemas.microsoft.com/office/drawing/2014/main" id="{7726C496-7F98-450B-8DB1-2667A6D540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9502" y="2972047"/>
            <a:ext cx="3528742" cy="2315737"/>
          </a:xfrm>
          <a:prstGeom prst="rect">
            <a:avLst/>
          </a:prstGeom>
        </p:spPr>
      </p:pic>
      <p:sp>
        <p:nvSpPr>
          <p:cNvPr id="8" name="Rectangle 7">
            <a:extLst>
              <a:ext uri="{FF2B5EF4-FFF2-40B4-BE49-F238E27FC236}">
                <a16:creationId xmlns:a16="http://schemas.microsoft.com/office/drawing/2014/main" id="{AB3329CE-DB75-4E15-A86A-33692743964F}"/>
              </a:ext>
            </a:extLst>
          </p:cNvPr>
          <p:cNvSpPr/>
          <p:nvPr/>
        </p:nvSpPr>
        <p:spPr>
          <a:xfrm>
            <a:off x="1061831" y="5075749"/>
            <a:ext cx="4156940" cy="767490"/>
          </a:xfrm>
          <a:prstGeom prst="rect">
            <a:avLst/>
          </a:prstGeom>
          <a:solidFill>
            <a:schemeClr val="bg1">
              <a:lumMod val="65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latin typeface="Times New Roman" panose="02020603050405020304" pitchFamily="18" charset="0"/>
                <a:cs typeface="Times New Roman" panose="02020603050405020304" pitchFamily="18" charset="0"/>
              </a:rPr>
              <a:t>Appointment of Neil Gorsuch to the Supreme Court 2017</a:t>
            </a:r>
          </a:p>
        </p:txBody>
      </p:sp>
    </p:spTree>
    <p:extLst>
      <p:ext uri="{BB962C8B-B14F-4D97-AF65-F5344CB8AC3E}">
        <p14:creationId xmlns:p14="http://schemas.microsoft.com/office/powerpoint/2010/main" val="272577965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82AD1-840E-4899-A763-5EB5264DB3EE}"/>
              </a:ext>
            </a:extLst>
          </p:cNvPr>
          <p:cNvSpPr>
            <a:spLocks noGrp="1"/>
          </p:cNvSpPr>
          <p:nvPr>
            <p:ph type="title"/>
          </p:nvPr>
        </p:nvSpPr>
        <p:spPr>
          <a:xfrm>
            <a:off x="838200" y="365126"/>
            <a:ext cx="10515600" cy="822230"/>
          </a:xfrm>
          <a:solidFill>
            <a:schemeClr val="accent4">
              <a:lumMod val="40000"/>
              <a:lumOff val="60000"/>
            </a:schemeClr>
          </a:solidFill>
          <a:ln>
            <a:solidFill>
              <a:srgbClr val="002060"/>
            </a:solidFill>
          </a:ln>
        </p:spPr>
        <p:txBody>
          <a:bodyPr/>
          <a:lstStyle/>
          <a:p>
            <a:r>
              <a:rPr lang="en-US" b="1" dirty="0">
                <a:solidFill>
                  <a:srgbClr val="002060"/>
                </a:solidFill>
                <a:latin typeface="Britannic Bold" panose="020B0903060703020204" pitchFamily="34" charset="0"/>
              </a:rPr>
              <a:t>By Executive Order</a:t>
            </a:r>
          </a:p>
        </p:txBody>
      </p:sp>
      <p:sp>
        <p:nvSpPr>
          <p:cNvPr id="4" name="Content Placeholder 3">
            <a:extLst>
              <a:ext uri="{FF2B5EF4-FFF2-40B4-BE49-F238E27FC236}">
                <a16:creationId xmlns:a16="http://schemas.microsoft.com/office/drawing/2014/main" id="{14EA0E7B-94B3-40ED-9191-99DAFEB78A87}"/>
              </a:ext>
            </a:extLst>
          </p:cNvPr>
          <p:cNvSpPr>
            <a:spLocks noGrp="1"/>
          </p:cNvSpPr>
          <p:nvPr>
            <p:ph idx="1"/>
          </p:nvPr>
        </p:nvSpPr>
        <p:spPr>
          <a:xfrm>
            <a:off x="838200" y="1505415"/>
            <a:ext cx="10515600" cy="4671548"/>
          </a:xfrm>
          <a:solidFill>
            <a:schemeClr val="bg1"/>
          </a:solidFill>
        </p:spPr>
        <p:txBody>
          <a:bodyPr>
            <a:normAutofit/>
          </a:bodyPr>
          <a:lstStyle/>
          <a:p>
            <a:r>
              <a:rPr lang="en-US" sz="2400" dirty="0">
                <a:latin typeface="Times New Roman" panose="02020603050405020304" pitchFamily="18" charset="0"/>
                <a:cs typeface="Times New Roman" panose="02020603050405020304" pitchFamily="18" charset="0"/>
              </a:rPr>
              <a:t>Use of informal powers</a:t>
            </a:r>
          </a:p>
        </p:txBody>
      </p:sp>
      <p:pic>
        <p:nvPicPr>
          <p:cNvPr id="5" name="Picture 4" descr="A screenshot of a cell phone&#10;&#10;Description automatically generated">
            <a:extLst>
              <a:ext uri="{FF2B5EF4-FFF2-40B4-BE49-F238E27FC236}">
                <a16:creationId xmlns:a16="http://schemas.microsoft.com/office/drawing/2014/main" id="{3D1327C4-4BAE-43EB-9381-AE77639A01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2331" y="1926608"/>
            <a:ext cx="4265262" cy="4572000"/>
          </a:xfrm>
          <a:prstGeom prst="rect">
            <a:avLst/>
          </a:prstGeom>
        </p:spPr>
      </p:pic>
      <p:pic>
        <p:nvPicPr>
          <p:cNvPr id="9" name="Picture 8" descr="A screenshot of a cell phone&#10;&#10;Description automatically generated">
            <a:extLst>
              <a:ext uri="{FF2B5EF4-FFF2-40B4-BE49-F238E27FC236}">
                <a16:creationId xmlns:a16="http://schemas.microsoft.com/office/drawing/2014/main" id="{E138DA46-4B99-46DA-9052-A208CD43AE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64409" y="1926608"/>
            <a:ext cx="5353347" cy="4566265"/>
          </a:xfrm>
          <a:prstGeom prst="rect">
            <a:avLst/>
          </a:prstGeom>
          <a:ln>
            <a:solidFill>
              <a:srgbClr val="002060"/>
            </a:solidFill>
          </a:ln>
        </p:spPr>
      </p:pic>
    </p:spTree>
    <p:extLst>
      <p:ext uri="{BB962C8B-B14F-4D97-AF65-F5344CB8AC3E}">
        <p14:creationId xmlns:p14="http://schemas.microsoft.com/office/powerpoint/2010/main" val="187406197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82AD1-840E-4899-A763-5EB5264DB3EE}"/>
              </a:ext>
            </a:extLst>
          </p:cNvPr>
          <p:cNvSpPr>
            <a:spLocks noGrp="1"/>
          </p:cNvSpPr>
          <p:nvPr>
            <p:ph type="title"/>
          </p:nvPr>
        </p:nvSpPr>
        <p:spPr>
          <a:xfrm>
            <a:off x="838200" y="299687"/>
            <a:ext cx="10515600" cy="822230"/>
          </a:xfrm>
          <a:solidFill>
            <a:schemeClr val="accent4">
              <a:lumMod val="40000"/>
              <a:lumOff val="60000"/>
            </a:schemeClr>
          </a:solidFill>
          <a:ln>
            <a:solidFill>
              <a:srgbClr val="002060"/>
            </a:solidFill>
          </a:ln>
        </p:spPr>
        <p:txBody>
          <a:bodyPr/>
          <a:lstStyle/>
          <a:p>
            <a:r>
              <a:rPr lang="en-US" b="1" dirty="0">
                <a:solidFill>
                  <a:srgbClr val="002060"/>
                </a:solidFill>
                <a:latin typeface="Britannic Bold" panose="020B0903060703020204" pitchFamily="34" charset="0"/>
              </a:rPr>
              <a:t>Chief Diplomat</a:t>
            </a:r>
          </a:p>
        </p:txBody>
      </p:sp>
      <p:sp>
        <p:nvSpPr>
          <p:cNvPr id="4" name="Content Placeholder 3">
            <a:extLst>
              <a:ext uri="{FF2B5EF4-FFF2-40B4-BE49-F238E27FC236}">
                <a16:creationId xmlns:a16="http://schemas.microsoft.com/office/drawing/2014/main" id="{14EA0E7B-94B3-40ED-9191-99DAFEB78A87}"/>
              </a:ext>
            </a:extLst>
          </p:cNvPr>
          <p:cNvSpPr>
            <a:spLocks noGrp="1"/>
          </p:cNvSpPr>
          <p:nvPr>
            <p:ph idx="1"/>
          </p:nvPr>
        </p:nvSpPr>
        <p:spPr>
          <a:xfrm>
            <a:off x="838200" y="1384745"/>
            <a:ext cx="10515600" cy="4351338"/>
          </a:xfrm>
          <a:solidFill>
            <a:schemeClr val="bg1"/>
          </a:solidFill>
          <a:ln>
            <a:solidFill>
              <a:srgbClr val="002060"/>
            </a:solidFill>
          </a:ln>
        </p:spPr>
        <p:txBody>
          <a:bodyPr>
            <a:normAutofit/>
          </a:bodyPr>
          <a:lstStyle/>
          <a:p>
            <a:pPr marL="0" indent="0">
              <a:buNone/>
            </a:pPr>
            <a:r>
              <a:rPr lang="en-US" sz="2400" dirty="0">
                <a:latin typeface="Times New Roman" panose="02020603050405020304" pitchFamily="18" charset="0"/>
                <a:cs typeface="Times New Roman" panose="02020603050405020304" pitchFamily="18" charset="0"/>
              </a:rPr>
              <a:t>The President carrying out </a:t>
            </a:r>
            <a:r>
              <a:rPr lang="en-US" sz="2400" b="1" i="1" u="sng" dirty="0">
                <a:latin typeface="Times New Roman" panose="02020603050405020304" pitchFamily="18" charset="0"/>
                <a:cs typeface="Times New Roman" panose="02020603050405020304" pitchFamily="18" charset="0"/>
              </a:rPr>
              <a:t>foreign</a:t>
            </a:r>
            <a:r>
              <a:rPr lang="en-US" sz="2400" dirty="0">
                <a:latin typeface="Times New Roman" panose="02020603050405020304" pitchFamily="18" charset="0"/>
                <a:cs typeface="Times New Roman" panose="02020603050405020304" pitchFamily="18" charset="0"/>
              </a:rPr>
              <a:t> policy (working with other nations)</a:t>
            </a:r>
          </a:p>
          <a:p>
            <a:endParaRPr lang="en-US" sz="2400" dirty="0">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929982F0-0A35-1C4D-BCB6-B48BE9FC134D}"/>
              </a:ext>
            </a:extLst>
          </p:cNvPr>
          <p:cNvSpPr/>
          <p:nvPr/>
        </p:nvSpPr>
        <p:spPr>
          <a:xfrm>
            <a:off x="644769" y="1899137"/>
            <a:ext cx="10937631" cy="1207477"/>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latin typeface="Times" pitchFamily="2" charset="0"/>
              </a:rPr>
              <a:t>“He shall have Power, by and with the Advice and Consent of the Senate, to make Treaties, provided two thirds of the Senators present concur; and he shall nominate, and by and with the Advice and Consent of the Senate, shall appoint Ambassadors,”</a:t>
            </a:r>
          </a:p>
          <a:p>
            <a:r>
              <a:rPr lang="en-US" dirty="0">
                <a:latin typeface="Times" pitchFamily="2" charset="0"/>
              </a:rPr>
              <a:t>	- Article II, section 2, U.S. Constitution </a:t>
            </a:r>
          </a:p>
        </p:txBody>
      </p:sp>
      <p:sp>
        <p:nvSpPr>
          <p:cNvPr id="5" name="Rectangle 4">
            <a:extLst>
              <a:ext uri="{FF2B5EF4-FFF2-40B4-BE49-F238E27FC236}">
                <a16:creationId xmlns:a16="http://schemas.microsoft.com/office/drawing/2014/main" id="{14300006-3E0F-9843-A24D-FF9F766BD1CD}"/>
              </a:ext>
            </a:extLst>
          </p:cNvPr>
          <p:cNvSpPr/>
          <p:nvPr/>
        </p:nvSpPr>
        <p:spPr>
          <a:xfrm>
            <a:off x="7033846" y="2721367"/>
            <a:ext cx="4513385" cy="2167156"/>
          </a:xfrm>
          <a:prstGeom prst="rect">
            <a:avLst/>
          </a:prstGeom>
          <a:solidFill>
            <a:srgbClr val="C0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Times" pitchFamily="2" charset="0"/>
              </a:rPr>
              <a:t>Chief Diplomat Powers</a:t>
            </a:r>
          </a:p>
          <a:p>
            <a:pPr marL="342900" indent="-342900">
              <a:buFont typeface="Arial" panose="020B0604020202020204" pitchFamily="34" charset="0"/>
              <a:buChar char="•"/>
            </a:pPr>
            <a:r>
              <a:rPr lang="en-US" sz="2400" dirty="0">
                <a:latin typeface="Times" pitchFamily="2" charset="0"/>
              </a:rPr>
              <a:t>Signing </a:t>
            </a:r>
            <a:r>
              <a:rPr lang="en-US" sz="2400" b="1" i="1" u="sng" dirty="0">
                <a:latin typeface="Times" pitchFamily="2" charset="0"/>
              </a:rPr>
              <a:t>Treaties</a:t>
            </a:r>
          </a:p>
          <a:p>
            <a:pPr marL="342900" indent="-342900">
              <a:buFont typeface="Arial" panose="020B0604020202020204" pitchFamily="34" charset="0"/>
              <a:buChar char="•"/>
            </a:pPr>
            <a:r>
              <a:rPr lang="en-US" sz="2400" dirty="0">
                <a:latin typeface="Times" pitchFamily="2" charset="0"/>
              </a:rPr>
              <a:t>Signing </a:t>
            </a:r>
            <a:r>
              <a:rPr lang="en-US" sz="2400" b="1" i="1" u="sng" dirty="0">
                <a:latin typeface="Times" pitchFamily="2" charset="0"/>
              </a:rPr>
              <a:t>Executive Agreements</a:t>
            </a:r>
          </a:p>
          <a:p>
            <a:pPr marL="342900" indent="-342900">
              <a:buFont typeface="Arial" panose="020B0604020202020204" pitchFamily="34" charset="0"/>
              <a:buChar char="•"/>
            </a:pPr>
            <a:r>
              <a:rPr lang="en-US" sz="2400" dirty="0">
                <a:latin typeface="Times" pitchFamily="2" charset="0"/>
              </a:rPr>
              <a:t>Appointing </a:t>
            </a:r>
            <a:r>
              <a:rPr lang="en-US" sz="2400" b="1" i="1" u="sng" dirty="0">
                <a:latin typeface="Times" pitchFamily="2" charset="0"/>
              </a:rPr>
              <a:t>Ambassadors</a:t>
            </a:r>
          </a:p>
          <a:p>
            <a:pPr marL="342900" indent="-342900">
              <a:buFont typeface="Arial" panose="020B0604020202020204" pitchFamily="34" charset="0"/>
              <a:buChar char="•"/>
            </a:pPr>
            <a:r>
              <a:rPr lang="en-US" sz="2400" dirty="0">
                <a:latin typeface="Times" pitchFamily="2" charset="0"/>
              </a:rPr>
              <a:t>Meeting with </a:t>
            </a:r>
            <a:r>
              <a:rPr lang="en-US" sz="2400" b="1" i="1" u="sng" dirty="0">
                <a:latin typeface="Times" pitchFamily="2" charset="0"/>
              </a:rPr>
              <a:t>foreign leaders</a:t>
            </a:r>
          </a:p>
        </p:txBody>
      </p:sp>
      <p:pic>
        <p:nvPicPr>
          <p:cNvPr id="8" name="Picture 7">
            <a:extLst>
              <a:ext uri="{FF2B5EF4-FFF2-40B4-BE49-F238E27FC236}">
                <a16:creationId xmlns:a16="http://schemas.microsoft.com/office/drawing/2014/main" id="{4C39DF9F-17FC-CF4A-9517-B31C411D0AF1}"/>
              </a:ext>
            </a:extLst>
          </p:cNvPr>
          <p:cNvPicPr>
            <a:picLocks noChangeAspect="1"/>
          </p:cNvPicPr>
          <p:nvPr/>
        </p:nvPicPr>
        <p:blipFill>
          <a:blip r:embed="rId2"/>
          <a:stretch>
            <a:fillRect/>
          </a:stretch>
        </p:blipFill>
        <p:spPr>
          <a:xfrm>
            <a:off x="4716663" y="3464167"/>
            <a:ext cx="2123751" cy="2009087"/>
          </a:xfrm>
          <a:prstGeom prst="rect">
            <a:avLst/>
          </a:prstGeom>
        </p:spPr>
      </p:pic>
      <p:sp>
        <p:nvSpPr>
          <p:cNvPr id="9" name="Rectangle 8">
            <a:extLst>
              <a:ext uri="{FF2B5EF4-FFF2-40B4-BE49-F238E27FC236}">
                <a16:creationId xmlns:a16="http://schemas.microsoft.com/office/drawing/2014/main" id="{A9A14CAB-292D-7B42-A3D5-15BB89C92818}"/>
              </a:ext>
            </a:extLst>
          </p:cNvPr>
          <p:cNvSpPr/>
          <p:nvPr/>
        </p:nvSpPr>
        <p:spPr>
          <a:xfrm>
            <a:off x="5210340" y="5271042"/>
            <a:ext cx="3453581" cy="584732"/>
          </a:xfrm>
          <a:prstGeom prst="rect">
            <a:avLst/>
          </a:prstGeom>
          <a:solidFill>
            <a:srgbClr val="C0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Times" pitchFamily="2" charset="0"/>
              </a:rPr>
              <a:t>President Carter signing the Camp David Peace Accords Treaty</a:t>
            </a:r>
          </a:p>
        </p:txBody>
      </p:sp>
      <p:pic>
        <p:nvPicPr>
          <p:cNvPr id="2050" name="Picture 2" descr="Turkish, US president meet at NATO summit in Madrid">
            <a:extLst>
              <a:ext uri="{FF2B5EF4-FFF2-40B4-BE49-F238E27FC236}">
                <a16:creationId xmlns:a16="http://schemas.microsoft.com/office/drawing/2014/main" id="{C7B8534B-2A14-4310-8C94-FB5D38DFDB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0461" y="3294624"/>
            <a:ext cx="2857500" cy="216715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7358D97E-3F50-6F4C-985A-49821BAD2DAB}"/>
              </a:ext>
            </a:extLst>
          </p:cNvPr>
          <p:cNvSpPr/>
          <p:nvPr/>
        </p:nvSpPr>
        <p:spPr>
          <a:xfrm>
            <a:off x="838200" y="4888523"/>
            <a:ext cx="3453581" cy="584732"/>
          </a:xfrm>
          <a:prstGeom prst="rect">
            <a:avLst/>
          </a:prstGeom>
          <a:solidFill>
            <a:srgbClr val="C0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Times" pitchFamily="2" charset="0"/>
              </a:rPr>
              <a:t>The President meeting with foreign leaders at a NATO Summit</a:t>
            </a:r>
          </a:p>
        </p:txBody>
      </p:sp>
    </p:spTree>
    <p:extLst>
      <p:ext uri="{BB962C8B-B14F-4D97-AF65-F5344CB8AC3E}">
        <p14:creationId xmlns:p14="http://schemas.microsoft.com/office/powerpoint/2010/main" val="379206127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82AD1-840E-4899-A763-5EB5264DB3EE}"/>
              </a:ext>
            </a:extLst>
          </p:cNvPr>
          <p:cNvSpPr>
            <a:spLocks noGrp="1"/>
          </p:cNvSpPr>
          <p:nvPr>
            <p:ph type="title"/>
          </p:nvPr>
        </p:nvSpPr>
        <p:spPr>
          <a:xfrm>
            <a:off x="838200" y="365126"/>
            <a:ext cx="10515600" cy="822230"/>
          </a:xfrm>
          <a:solidFill>
            <a:schemeClr val="accent4">
              <a:lumMod val="40000"/>
              <a:lumOff val="60000"/>
            </a:schemeClr>
          </a:solidFill>
          <a:ln>
            <a:solidFill>
              <a:srgbClr val="002060"/>
            </a:solidFill>
          </a:ln>
        </p:spPr>
        <p:txBody>
          <a:bodyPr/>
          <a:lstStyle/>
          <a:p>
            <a:r>
              <a:rPr lang="en-US" dirty="0">
                <a:solidFill>
                  <a:srgbClr val="002060"/>
                </a:solidFill>
                <a:latin typeface="Britannic Bold" panose="020B0903060703020204" pitchFamily="34" charset="0"/>
              </a:rPr>
              <a:t>The Art of Diplomacy</a:t>
            </a:r>
          </a:p>
        </p:txBody>
      </p:sp>
      <p:sp>
        <p:nvSpPr>
          <p:cNvPr id="4" name="Content Placeholder 3">
            <a:extLst>
              <a:ext uri="{FF2B5EF4-FFF2-40B4-BE49-F238E27FC236}">
                <a16:creationId xmlns:a16="http://schemas.microsoft.com/office/drawing/2014/main" id="{14EA0E7B-94B3-40ED-9191-99DAFEB78A87}"/>
              </a:ext>
            </a:extLst>
          </p:cNvPr>
          <p:cNvSpPr>
            <a:spLocks noGrp="1"/>
          </p:cNvSpPr>
          <p:nvPr>
            <p:ph idx="1"/>
          </p:nvPr>
        </p:nvSpPr>
        <p:spPr>
          <a:xfrm>
            <a:off x="838200" y="1360449"/>
            <a:ext cx="10515600" cy="4816514"/>
          </a:xfrm>
          <a:solidFill>
            <a:schemeClr val="bg1"/>
          </a:solidFill>
        </p:spPr>
        <p:txBody>
          <a:bodyPr>
            <a:normAutofit/>
          </a:bodyPr>
          <a:lstStyle/>
          <a:p>
            <a:r>
              <a:rPr lang="en-US" sz="2400" dirty="0">
                <a:latin typeface="Times New Roman" panose="02020603050405020304" pitchFamily="18" charset="0"/>
                <a:cs typeface="Times New Roman" panose="02020603050405020304" pitchFamily="18" charset="0"/>
              </a:rPr>
              <a:t>Carrying out foreign policy – protecting national security, promoting democracy, establishing trade relations, &amp; promoting world peace </a:t>
            </a:r>
          </a:p>
        </p:txBody>
      </p:sp>
      <p:sp>
        <p:nvSpPr>
          <p:cNvPr id="3" name="Rectangle 2">
            <a:extLst>
              <a:ext uri="{FF2B5EF4-FFF2-40B4-BE49-F238E27FC236}">
                <a16:creationId xmlns:a16="http://schemas.microsoft.com/office/drawing/2014/main" id="{A1970E37-48B6-4DB4-ADD8-BE2EF813B693}"/>
              </a:ext>
            </a:extLst>
          </p:cNvPr>
          <p:cNvSpPr/>
          <p:nvPr/>
        </p:nvSpPr>
        <p:spPr>
          <a:xfrm>
            <a:off x="5765179" y="2297152"/>
            <a:ext cx="6021659" cy="229715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en-US" sz="2400" dirty="0">
                <a:solidFill>
                  <a:schemeClr val="bg1"/>
                </a:solidFill>
                <a:latin typeface="Times" panose="02020603050405020304" pitchFamily="18" charset="0"/>
                <a:cs typeface="Times" panose="02020603050405020304" pitchFamily="18" charset="0"/>
              </a:rPr>
              <a:t>Making </a:t>
            </a:r>
            <a:r>
              <a:rPr lang="en-US" sz="2400" b="1" u="sng" dirty="0">
                <a:solidFill>
                  <a:srgbClr val="FFFF00"/>
                </a:solidFill>
                <a:latin typeface="Times" panose="02020603050405020304" pitchFamily="18" charset="0"/>
                <a:cs typeface="Times" panose="02020603050405020304" pitchFamily="18" charset="0"/>
              </a:rPr>
              <a:t>treaties</a:t>
            </a:r>
            <a:r>
              <a:rPr lang="en-US" sz="2400" dirty="0">
                <a:solidFill>
                  <a:schemeClr val="bg1"/>
                </a:solidFill>
                <a:latin typeface="Times" panose="02020603050405020304" pitchFamily="18" charset="0"/>
                <a:cs typeface="Times" panose="02020603050405020304" pitchFamily="18" charset="0"/>
              </a:rPr>
              <a:t> (w/ Senate consent)</a:t>
            </a:r>
          </a:p>
          <a:p>
            <a:pPr marL="342900" indent="-342900">
              <a:buFont typeface="Arial" panose="020B0604020202020204" pitchFamily="34" charset="0"/>
              <a:buChar char="•"/>
            </a:pPr>
            <a:r>
              <a:rPr lang="en-US" sz="2400" b="1" u="sng" dirty="0">
                <a:solidFill>
                  <a:srgbClr val="FFFF00"/>
                </a:solidFill>
                <a:latin typeface="Times" panose="02020603050405020304" pitchFamily="18" charset="0"/>
                <a:cs typeface="Times" panose="02020603050405020304" pitchFamily="18" charset="0"/>
              </a:rPr>
              <a:t>Executive agreements</a:t>
            </a:r>
            <a:r>
              <a:rPr lang="en-US" sz="2400" dirty="0">
                <a:solidFill>
                  <a:schemeClr val="bg1"/>
                </a:solidFill>
                <a:latin typeface="Times" panose="02020603050405020304" pitchFamily="18" charset="0"/>
                <a:cs typeface="Times" panose="02020603050405020304" pitchFamily="18" charset="0"/>
              </a:rPr>
              <a:t>: international agreement dealing with routine matters (No Senate consent(</a:t>
            </a:r>
          </a:p>
          <a:p>
            <a:pPr marL="342900" indent="-342900">
              <a:buFont typeface="Arial" panose="020B0604020202020204" pitchFamily="34" charset="0"/>
              <a:buChar char="•"/>
            </a:pPr>
            <a:r>
              <a:rPr lang="en-US" sz="2400" dirty="0">
                <a:solidFill>
                  <a:schemeClr val="bg1"/>
                </a:solidFill>
                <a:latin typeface="Times" panose="02020603050405020304" pitchFamily="18" charset="0"/>
                <a:cs typeface="Times" panose="02020603050405020304" pitchFamily="18" charset="0"/>
              </a:rPr>
              <a:t>NATO, Group of 7, &amp; United Nations (international organizations)</a:t>
            </a:r>
          </a:p>
        </p:txBody>
      </p:sp>
      <p:pic>
        <p:nvPicPr>
          <p:cNvPr id="6" name="Picture 5" descr="A person wearing a suit and tie&#10;&#10;Description automatically generated">
            <a:extLst>
              <a:ext uri="{FF2B5EF4-FFF2-40B4-BE49-F238E27FC236}">
                <a16:creationId xmlns:a16="http://schemas.microsoft.com/office/drawing/2014/main" id="{E2D8D29A-ED1E-42F5-B255-CA96AF965F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7826" y="2111356"/>
            <a:ext cx="3754321" cy="1724664"/>
          </a:xfrm>
          <a:prstGeom prst="rect">
            <a:avLst/>
          </a:prstGeom>
          <a:ln>
            <a:solidFill>
              <a:srgbClr val="002060"/>
            </a:solidFill>
          </a:ln>
        </p:spPr>
      </p:pic>
      <p:sp>
        <p:nvSpPr>
          <p:cNvPr id="7" name="Rectangle 6">
            <a:extLst>
              <a:ext uri="{FF2B5EF4-FFF2-40B4-BE49-F238E27FC236}">
                <a16:creationId xmlns:a16="http://schemas.microsoft.com/office/drawing/2014/main" id="{14056FA2-239C-4CC0-B726-081A9A529179}"/>
              </a:ext>
            </a:extLst>
          </p:cNvPr>
          <p:cNvSpPr/>
          <p:nvPr/>
        </p:nvSpPr>
        <p:spPr>
          <a:xfrm>
            <a:off x="546410" y="5497550"/>
            <a:ext cx="11240428" cy="1282391"/>
          </a:xfrm>
          <a:prstGeom prst="rect">
            <a:avLst/>
          </a:prstGeom>
          <a:solidFill>
            <a:srgbClr val="7030A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latin typeface="Times" panose="02020603050405020304" pitchFamily="18" charset="0"/>
                <a:cs typeface="Times" panose="02020603050405020304" pitchFamily="18" charset="0"/>
              </a:rPr>
              <a:t>"General Secretary Gorbachev, if you seek peace, if you seek prosperity for the Soviet Union and Eastern Europe, if you seek liberalization: Come here to this gate! Mr. Gorbachev, open this gate! Mr. Gorbachev, tear down this wall!“</a:t>
            </a:r>
          </a:p>
          <a:p>
            <a:r>
              <a:rPr lang="en-US" sz="2000" dirty="0">
                <a:latin typeface="Times" panose="02020603050405020304" pitchFamily="18" charset="0"/>
                <a:cs typeface="Times" panose="02020603050405020304" pitchFamily="18" charset="0"/>
              </a:rPr>
              <a:t>	- President Ronald Reagan, 1987</a:t>
            </a:r>
          </a:p>
        </p:txBody>
      </p:sp>
      <p:pic>
        <p:nvPicPr>
          <p:cNvPr id="9" name="Picture 8" descr="A group of people sitting at a table&#10;&#10;Description automatically generated">
            <a:extLst>
              <a:ext uri="{FF2B5EF4-FFF2-40B4-BE49-F238E27FC236}">
                <a16:creationId xmlns:a16="http://schemas.microsoft.com/office/drawing/2014/main" id="{03647E93-E8B7-4153-8986-C208105190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0713" y="3483826"/>
            <a:ext cx="3178350" cy="1874998"/>
          </a:xfrm>
          <a:prstGeom prst="rect">
            <a:avLst/>
          </a:prstGeom>
          <a:ln>
            <a:solidFill>
              <a:srgbClr val="002060"/>
            </a:solidFill>
          </a:ln>
        </p:spPr>
      </p:pic>
    </p:spTree>
    <p:extLst>
      <p:ext uri="{BB962C8B-B14F-4D97-AF65-F5344CB8AC3E}">
        <p14:creationId xmlns:p14="http://schemas.microsoft.com/office/powerpoint/2010/main" val="344550965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82AD1-840E-4899-A763-5EB5264DB3EE}"/>
              </a:ext>
            </a:extLst>
          </p:cNvPr>
          <p:cNvSpPr>
            <a:spLocks noGrp="1"/>
          </p:cNvSpPr>
          <p:nvPr>
            <p:ph type="title"/>
          </p:nvPr>
        </p:nvSpPr>
        <p:spPr>
          <a:xfrm>
            <a:off x="838200" y="365126"/>
            <a:ext cx="10515600" cy="822230"/>
          </a:xfrm>
          <a:solidFill>
            <a:schemeClr val="accent4">
              <a:lumMod val="40000"/>
              <a:lumOff val="60000"/>
            </a:schemeClr>
          </a:solidFill>
          <a:ln>
            <a:solidFill>
              <a:srgbClr val="002060"/>
            </a:solidFill>
          </a:ln>
        </p:spPr>
        <p:txBody>
          <a:bodyPr/>
          <a:lstStyle/>
          <a:p>
            <a:r>
              <a:rPr lang="en-US" b="1" dirty="0">
                <a:solidFill>
                  <a:srgbClr val="002060"/>
                </a:solidFill>
                <a:latin typeface="Britannic Bold" panose="020B0903060703020204" pitchFamily="34" charset="0"/>
              </a:rPr>
              <a:t>Commander in Chief</a:t>
            </a:r>
          </a:p>
        </p:txBody>
      </p:sp>
      <p:sp>
        <p:nvSpPr>
          <p:cNvPr id="4" name="Content Placeholder 3">
            <a:extLst>
              <a:ext uri="{FF2B5EF4-FFF2-40B4-BE49-F238E27FC236}">
                <a16:creationId xmlns:a16="http://schemas.microsoft.com/office/drawing/2014/main" id="{14EA0E7B-94B3-40ED-9191-99DAFEB78A87}"/>
              </a:ext>
            </a:extLst>
          </p:cNvPr>
          <p:cNvSpPr>
            <a:spLocks noGrp="1"/>
          </p:cNvSpPr>
          <p:nvPr>
            <p:ph idx="1"/>
          </p:nvPr>
        </p:nvSpPr>
        <p:spPr>
          <a:xfrm>
            <a:off x="838200" y="1384745"/>
            <a:ext cx="10515600" cy="4351338"/>
          </a:xfrm>
          <a:solidFill>
            <a:schemeClr val="bg1"/>
          </a:solidFill>
          <a:ln>
            <a:solidFill>
              <a:srgbClr val="002060"/>
            </a:solidFill>
          </a:ln>
        </p:spPr>
        <p:txBody>
          <a:bodyPr>
            <a:normAutofit/>
          </a:bodyPr>
          <a:lstStyle/>
          <a:p>
            <a:r>
              <a:rPr lang="en-US" sz="2400" dirty="0">
                <a:latin typeface="Times New Roman" panose="02020603050405020304" pitchFamily="18" charset="0"/>
                <a:cs typeface="Times New Roman" panose="02020603050405020304" pitchFamily="18" charset="0"/>
              </a:rPr>
              <a:t>The President using the </a:t>
            </a:r>
            <a:r>
              <a:rPr lang="en-US" sz="2400" b="1" i="1" u="sng" dirty="0">
                <a:latin typeface="Times New Roman" panose="02020603050405020304" pitchFamily="18" charset="0"/>
                <a:cs typeface="Times New Roman" panose="02020603050405020304" pitchFamily="18" charset="0"/>
              </a:rPr>
              <a:t>military</a:t>
            </a:r>
            <a:r>
              <a:rPr lang="en-US" sz="2400" dirty="0">
                <a:latin typeface="Times New Roman" panose="02020603050405020304" pitchFamily="18" charset="0"/>
                <a:cs typeface="Times New Roman" panose="02020603050405020304" pitchFamily="18" charset="0"/>
              </a:rPr>
              <a:t> to defend our national security or help the nation during times of crisis</a:t>
            </a:r>
          </a:p>
          <a:p>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4A758626-C82C-684C-88CC-F726DC63AA23}"/>
              </a:ext>
            </a:extLst>
          </p:cNvPr>
          <p:cNvSpPr/>
          <p:nvPr/>
        </p:nvSpPr>
        <p:spPr>
          <a:xfrm>
            <a:off x="117230" y="2133602"/>
            <a:ext cx="7877907" cy="1418492"/>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i="1" dirty="0">
                <a:latin typeface="Times" pitchFamily="2" charset="0"/>
              </a:rPr>
              <a:t>“The President shall be </a:t>
            </a:r>
            <a:r>
              <a:rPr lang="en-US" sz="2000" b="1" i="1" u="sng" dirty="0">
                <a:latin typeface="Times" pitchFamily="2" charset="0"/>
              </a:rPr>
              <a:t>Commander in Chief of the Army and Navy of the United States</a:t>
            </a:r>
            <a:r>
              <a:rPr lang="en-US" sz="2000" i="1" dirty="0">
                <a:latin typeface="Times" pitchFamily="2" charset="0"/>
              </a:rPr>
              <a:t>, and of the Militia of the several States, when called into the actual Service of the United States;”</a:t>
            </a:r>
          </a:p>
          <a:p>
            <a:r>
              <a:rPr lang="en-US" sz="2000" i="1" dirty="0">
                <a:latin typeface="Times" pitchFamily="2" charset="0"/>
              </a:rPr>
              <a:t>	- </a:t>
            </a:r>
            <a:r>
              <a:rPr lang="en-US" sz="2000" b="1" i="1" dirty="0">
                <a:latin typeface="Times" pitchFamily="2" charset="0"/>
              </a:rPr>
              <a:t>Article II, section 2, U.S. Constitution </a:t>
            </a:r>
            <a:endParaRPr lang="en-US" sz="2000" b="1" dirty="0">
              <a:solidFill>
                <a:schemeClr val="bg1"/>
              </a:solidFill>
              <a:latin typeface="Times" pitchFamily="2" charset="0"/>
            </a:endParaRPr>
          </a:p>
        </p:txBody>
      </p:sp>
      <p:sp>
        <p:nvSpPr>
          <p:cNvPr id="5" name="Rectangle 4">
            <a:extLst>
              <a:ext uri="{FF2B5EF4-FFF2-40B4-BE49-F238E27FC236}">
                <a16:creationId xmlns:a16="http://schemas.microsoft.com/office/drawing/2014/main" id="{62787FE4-6BA4-394D-9330-73C948D8E470}"/>
              </a:ext>
            </a:extLst>
          </p:cNvPr>
          <p:cNvSpPr/>
          <p:nvPr/>
        </p:nvSpPr>
        <p:spPr>
          <a:xfrm>
            <a:off x="117230" y="3712414"/>
            <a:ext cx="7877907" cy="1169075"/>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i="1" u="sng" dirty="0">
                <a:solidFill>
                  <a:schemeClr val="bg1"/>
                </a:solidFill>
                <a:latin typeface="Times" pitchFamily="2" charset="0"/>
              </a:rPr>
              <a:t>War Powers Act of 1973</a:t>
            </a:r>
            <a:r>
              <a:rPr lang="en-US" sz="2400" b="1" i="1" dirty="0">
                <a:solidFill>
                  <a:schemeClr val="bg1"/>
                </a:solidFill>
                <a:latin typeface="Times" pitchFamily="2" charset="0"/>
              </a:rPr>
              <a:t>: </a:t>
            </a:r>
            <a:r>
              <a:rPr lang="en-US" sz="2400" dirty="0">
                <a:solidFill>
                  <a:schemeClr val="bg1"/>
                </a:solidFill>
                <a:latin typeface="Times" pitchFamily="2" charset="0"/>
              </a:rPr>
              <a:t>The President can order the military into action for 60 days, as long as he notifies Congress within 48 hours. </a:t>
            </a:r>
            <a:endParaRPr lang="en-US" sz="2400" b="1" dirty="0">
              <a:solidFill>
                <a:schemeClr val="bg1"/>
              </a:solidFill>
              <a:latin typeface="Times" pitchFamily="2" charset="0"/>
            </a:endParaRPr>
          </a:p>
        </p:txBody>
      </p:sp>
      <p:pic>
        <p:nvPicPr>
          <p:cNvPr id="6" name="Picture 5">
            <a:extLst>
              <a:ext uri="{FF2B5EF4-FFF2-40B4-BE49-F238E27FC236}">
                <a16:creationId xmlns:a16="http://schemas.microsoft.com/office/drawing/2014/main" id="{2B37A70F-B5E0-B946-8456-D31AC46BE9F4}"/>
              </a:ext>
            </a:extLst>
          </p:cNvPr>
          <p:cNvPicPr>
            <a:picLocks noChangeAspect="1"/>
          </p:cNvPicPr>
          <p:nvPr/>
        </p:nvPicPr>
        <p:blipFill>
          <a:blip r:embed="rId2"/>
          <a:stretch>
            <a:fillRect/>
          </a:stretch>
        </p:blipFill>
        <p:spPr>
          <a:xfrm>
            <a:off x="8366021" y="1809708"/>
            <a:ext cx="3167217" cy="1902706"/>
          </a:xfrm>
          <a:prstGeom prst="rect">
            <a:avLst/>
          </a:prstGeom>
        </p:spPr>
      </p:pic>
      <p:pic>
        <p:nvPicPr>
          <p:cNvPr id="7" name="Picture 6">
            <a:extLst>
              <a:ext uri="{FF2B5EF4-FFF2-40B4-BE49-F238E27FC236}">
                <a16:creationId xmlns:a16="http://schemas.microsoft.com/office/drawing/2014/main" id="{E78B1BED-368B-9A46-A0BF-4A547BEA7674}"/>
              </a:ext>
            </a:extLst>
          </p:cNvPr>
          <p:cNvPicPr>
            <a:picLocks noChangeAspect="1"/>
          </p:cNvPicPr>
          <p:nvPr/>
        </p:nvPicPr>
        <p:blipFill>
          <a:blip r:embed="rId3"/>
          <a:stretch>
            <a:fillRect/>
          </a:stretch>
        </p:blipFill>
        <p:spPr>
          <a:xfrm>
            <a:off x="8366020" y="4340176"/>
            <a:ext cx="3167217" cy="1593296"/>
          </a:xfrm>
          <a:prstGeom prst="rect">
            <a:avLst/>
          </a:prstGeom>
        </p:spPr>
      </p:pic>
      <p:sp>
        <p:nvSpPr>
          <p:cNvPr id="8" name="Rectangle 7">
            <a:extLst>
              <a:ext uri="{FF2B5EF4-FFF2-40B4-BE49-F238E27FC236}">
                <a16:creationId xmlns:a16="http://schemas.microsoft.com/office/drawing/2014/main" id="{6ACECE5C-86BC-F54B-B94F-7B773F81C54F}"/>
              </a:ext>
            </a:extLst>
          </p:cNvPr>
          <p:cNvSpPr/>
          <p:nvPr/>
        </p:nvSpPr>
        <p:spPr>
          <a:xfrm>
            <a:off x="8568813" y="3429000"/>
            <a:ext cx="3274142" cy="612058"/>
          </a:xfrm>
          <a:prstGeom prst="rect">
            <a:avLst/>
          </a:prstGeom>
          <a:solidFill>
            <a:srgbClr val="C0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Times" pitchFamily="2" charset="0"/>
              </a:rPr>
              <a:t>Operation Desert Storm </a:t>
            </a:r>
          </a:p>
        </p:txBody>
      </p:sp>
      <p:sp>
        <p:nvSpPr>
          <p:cNvPr id="9" name="Rectangle 8">
            <a:extLst>
              <a:ext uri="{FF2B5EF4-FFF2-40B4-BE49-F238E27FC236}">
                <a16:creationId xmlns:a16="http://schemas.microsoft.com/office/drawing/2014/main" id="{9B4706B5-7A6E-FD4C-AF36-ED023A74818D}"/>
              </a:ext>
            </a:extLst>
          </p:cNvPr>
          <p:cNvSpPr/>
          <p:nvPr/>
        </p:nvSpPr>
        <p:spPr>
          <a:xfrm>
            <a:off x="8464062" y="5714627"/>
            <a:ext cx="3440058" cy="612058"/>
          </a:xfrm>
          <a:prstGeom prst="rect">
            <a:avLst/>
          </a:prstGeom>
          <a:solidFill>
            <a:srgbClr val="C0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Times" pitchFamily="2" charset="0"/>
              </a:rPr>
              <a:t>Military rescues during Hurricane Katrina in Louisiana</a:t>
            </a:r>
          </a:p>
        </p:txBody>
      </p:sp>
      <p:pic>
        <p:nvPicPr>
          <p:cNvPr id="10" name="Picture 9">
            <a:extLst>
              <a:ext uri="{FF2B5EF4-FFF2-40B4-BE49-F238E27FC236}">
                <a16:creationId xmlns:a16="http://schemas.microsoft.com/office/drawing/2014/main" id="{A2BA0637-B815-EA40-9E37-786BAFA9B0E3}"/>
              </a:ext>
            </a:extLst>
          </p:cNvPr>
          <p:cNvPicPr>
            <a:picLocks noChangeAspect="1"/>
          </p:cNvPicPr>
          <p:nvPr/>
        </p:nvPicPr>
        <p:blipFill>
          <a:blip r:embed="rId4"/>
          <a:stretch>
            <a:fillRect/>
          </a:stretch>
        </p:blipFill>
        <p:spPr>
          <a:xfrm>
            <a:off x="4255475" y="4652824"/>
            <a:ext cx="3621389" cy="2029505"/>
          </a:xfrm>
          <a:prstGeom prst="rect">
            <a:avLst/>
          </a:prstGeom>
          <a:ln>
            <a:solidFill>
              <a:srgbClr val="002060"/>
            </a:solidFill>
          </a:ln>
        </p:spPr>
      </p:pic>
      <p:sp>
        <p:nvSpPr>
          <p:cNvPr id="11" name="Rectangle 10">
            <a:extLst>
              <a:ext uri="{FF2B5EF4-FFF2-40B4-BE49-F238E27FC236}">
                <a16:creationId xmlns:a16="http://schemas.microsoft.com/office/drawing/2014/main" id="{C827AB7B-1FC4-7446-9FB7-F49B95009E2C}"/>
              </a:ext>
            </a:extLst>
          </p:cNvPr>
          <p:cNvSpPr/>
          <p:nvPr/>
        </p:nvSpPr>
        <p:spPr>
          <a:xfrm>
            <a:off x="2133601" y="6002698"/>
            <a:ext cx="3440058" cy="612058"/>
          </a:xfrm>
          <a:prstGeom prst="rect">
            <a:avLst/>
          </a:prstGeom>
          <a:solidFill>
            <a:srgbClr val="C0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Times" pitchFamily="2" charset="0"/>
              </a:rPr>
              <a:t>Military guarding students during integration in the 1950s</a:t>
            </a:r>
          </a:p>
        </p:txBody>
      </p:sp>
    </p:spTree>
    <p:extLst>
      <p:ext uri="{BB962C8B-B14F-4D97-AF65-F5344CB8AC3E}">
        <p14:creationId xmlns:p14="http://schemas.microsoft.com/office/powerpoint/2010/main" val="248188233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82AD1-840E-4899-A763-5EB5264DB3EE}"/>
              </a:ext>
            </a:extLst>
          </p:cNvPr>
          <p:cNvSpPr>
            <a:spLocks noGrp="1"/>
          </p:cNvSpPr>
          <p:nvPr>
            <p:ph type="title"/>
          </p:nvPr>
        </p:nvSpPr>
        <p:spPr>
          <a:xfrm>
            <a:off x="838200" y="365126"/>
            <a:ext cx="10515600" cy="822230"/>
          </a:xfrm>
          <a:solidFill>
            <a:schemeClr val="accent4">
              <a:lumMod val="40000"/>
              <a:lumOff val="60000"/>
            </a:schemeClr>
          </a:solidFill>
          <a:ln>
            <a:solidFill>
              <a:srgbClr val="002060"/>
            </a:solidFill>
          </a:ln>
        </p:spPr>
        <p:txBody>
          <a:bodyPr/>
          <a:lstStyle/>
          <a:p>
            <a:r>
              <a:rPr lang="en-US" b="1" dirty="0">
                <a:solidFill>
                  <a:srgbClr val="002060"/>
                </a:solidFill>
                <a:latin typeface="Britannic Bold" panose="020B0903060703020204" pitchFamily="34" charset="0"/>
              </a:rPr>
              <a:t>Legislative Leader</a:t>
            </a:r>
          </a:p>
        </p:txBody>
      </p:sp>
      <p:sp>
        <p:nvSpPr>
          <p:cNvPr id="4" name="Content Placeholder 3">
            <a:extLst>
              <a:ext uri="{FF2B5EF4-FFF2-40B4-BE49-F238E27FC236}">
                <a16:creationId xmlns:a16="http://schemas.microsoft.com/office/drawing/2014/main" id="{14EA0E7B-94B3-40ED-9191-99DAFEB78A87}"/>
              </a:ext>
            </a:extLst>
          </p:cNvPr>
          <p:cNvSpPr>
            <a:spLocks noGrp="1"/>
          </p:cNvSpPr>
          <p:nvPr>
            <p:ph idx="1"/>
          </p:nvPr>
        </p:nvSpPr>
        <p:spPr>
          <a:xfrm>
            <a:off x="838200" y="1384745"/>
            <a:ext cx="10515600" cy="4351338"/>
          </a:xfrm>
          <a:solidFill>
            <a:schemeClr val="bg1"/>
          </a:solidFill>
          <a:ln>
            <a:solidFill>
              <a:srgbClr val="002060"/>
            </a:solidFill>
          </a:ln>
        </p:spPr>
        <p:txBody>
          <a:bodyPr>
            <a:normAutofit/>
          </a:bodyPr>
          <a:lstStyle/>
          <a:p>
            <a:r>
              <a:rPr lang="en-US" sz="2400" dirty="0">
                <a:latin typeface="Times New Roman" panose="02020603050405020304" pitchFamily="18" charset="0"/>
                <a:cs typeface="Times New Roman" panose="02020603050405020304" pitchFamily="18" charset="0"/>
              </a:rPr>
              <a:t>The President influencing the </a:t>
            </a:r>
            <a:r>
              <a:rPr lang="en-US" sz="2400" b="1" u="sng" dirty="0">
                <a:latin typeface="Times New Roman" panose="02020603050405020304" pitchFamily="18" charset="0"/>
                <a:cs typeface="Times New Roman" panose="02020603050405020304" pitchFamily="18" charset="0"/>
              </a:rPr>
              <a:t>lawmaking</a:t>
            </a:r>
            <a:r>
              <a:rPr lang="en-US" sz="2400" dirty="0">
                <a:latin typeface="Times New Roman" panose="02020603050405020304" pitchFamily="18" charset="0"/>
                <a:cs typeface="Times New Roman" panose="02020603050405020304" pitchFamily="18" charset="0"/>
              </a:rPr>
              <a:t> process (The PERSUADER)</a:t>
            </a:r>
          </a:p>
          <a:p>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C11A8127-633F-AF4E-A3B1-5A241877C72D}"/>
              </a:ext>
            </a:extLst>
          </p:cNvPr>
          <p:cNvSpPr/>
          <p:nvPr/>
        </p:nvSpPr>
        <p:spPr>
          <a:xfrm>
            <a:off x="504092" y="2004646"/>
            <a:ext cx="4560277" cy="4044462"/>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Times" pitchFamily="2" charset="0"/>
              </a:rPr>
              <a:t>Ways the President can persuade (ask) Congress and the lawmaking process</a:t>
            </a:r>
          </a:p>
          <a:p>
            <a:pPr marL="342900" indent="-342900">
              <a:buFont typeface="Arial" panose="020B0604020202020204" pitchFamily="34" charset="0"/>
              <a:buChar char="•"/>
            </a:pPr>
            <a:r>
              <a:rPr lang="en-US" sz="2400" b="1" i="1" u="sng" dirty="0">
                <a:latin typeface="Times" pitchFamily="2" charset="0"/>
              </a:rPr>
              <a:t>Signing a law</a:t>
            </a:r>
          </a:p>
          <a:p>
            <a:pPr marL="342900" indent="-342900">
              <a:buFont typeface="Arial" panose="020B0604020202020204" pitchFamily="34" charset="0"/>
              <a:buChar char="•"/>
            </a:pPr>
            <a:r>
              <a:rPr lang="en-US" sz="2400" b="1" i="1" u="sng" dirty="0">
                <a:latin typeface="Times" pitchFamily="2" charset="0"/>
              </a:rPr>
              <a:t>Vetoing a law (Veto Threat)</a:t>
            </a:r>
          </a:p>
          <a:p>
            <a:pPr marL="342900" indent="-342900">
              <a:buFont typeface="Arial" panose="020B0604020202020204" pitchFamily="34" charset="0"/>
              <a:buChar char="•"/>
            </a:pPr>
            <a:r>
              <a:rPr lang="en-US" sz="2400" b="1" i="1" u="sng" dirty="0">
                <a:latin typeface="Times" pitchFamily="2" charset="0"/>
              </a:rPr>
              <a:t>STATE OF THE UNION ADDRESS</a:t>
            </a:r>
          </a:p>
          <a:p>
            <a:pPr marL="342900" indent="-342900">
              <a:buFont typeface="Arial" panose="020B0604020202020204" pitchFamily="34" charset="0"/>
              <a:buChar char="•"/>
            </a:pPr>
            <a:r>
              <a:rPr lang="en-US" sz="2400" b="1" i="1" u="sng" dirty="0">
                <a:latin typeface="Times" pitchFamily="2" charset="0"/>
              </a:rPr>
              <a:t>Person phone call to Congressmen</a:t>
            </a:r>
          </a:p>
        </p:txBody>
      </p:sp>
      <p:pic>
        <p:nvPicPr>
          <p:cNvPr id="6" name="Picture 5">
            <a:extLst>
              <a:ext uri="{FF2B5EF4-FFF2-40B4-BE49-F238E27FC236}">
                <a16:creationId xmlns:a16="http://schemas.microsoft.com/office/drawing/2014/main" id="{1F72792F-B498-2749-8DBC-864B9A17805F}"/>
              </a:ext>
            </a:extLst>
          </p:cNvPr>
          <p:cNvPicPr>
            <a:picLocks noChangeAspect="1"/>
          </p:cNvPicPr>
          <p:nvPr/>
        </p:nvPicPr>
        <p:blipFill>
          <a:blip r:embed="rId2"/>
          <a:stretch>
            <a:fillRect/>
          </a:stretch>
        </p:blipFill>
        <p:spPr>
          <a:xfrm>
            <a:off x="8199912" y="3266495"/>
            <a:ext cx="2901842" cy="1753196"/>
          </a:xfrm>
          <a:prstGeom prst="rect">
            <a:avLst/>
          </a:prstGeom>
          <a:ln>
            <a:solidFill>
              <a:srgbClr val="002060"/>
            </a:solidFill>
          </a:ln>
        </p:spPr>
      </p:pic>
      <p:pic>
        <p:nvPicPr>
          <p:cNvPr id="7" name="Picture 6">
            <a:extLst>
              <a:ext uri="{FF2B5EF4-FFF2-40B4-BE49-F238E27FC236}">
                <a16:creationId xmlns:a16="http://schemas.microsoft.com/office/drawing/2014/main" id="{3661168C-43B6-7C4F-A15C-81594FD43A52}"/>
              </a:ext>
            </a:extLst>
          </p:cNvPr>
          <p:cNvPicPr>
            <a:picLocks noChangeAspect="1"/>
          </p:cNvPicPr>
          <p:nvPr/>
        </p:nvPicPr>
        <p:blipFill>
          <a:blip r:embed="rId3"/>
          <a:stretch>
            <a:fillRect/>
          </a:stretch>
        </p:blipFill>
        <p:spPr>
          <a:xfrm>
            <a:off x="5398475" y="4669282"/>
            <a:ext cx="2467329" cy="1753195"/>
          </a:xfrm>
          <a:prstGeom prst="rect">
            <a:avLst/>
          </a:prstGeom>
        </p:spPr>
      </p:pic>
      <p:sp>
        <p:nvSpPr>
          <p:cNvPr id="9" name="Rectangle 8">
            <a:extLst>
              <a:ext uri="{FF2B5EF4-FFF2-40B4-BE49-F238E27FC236}">
                <a16:creationId xmlns:a16="http://schemas.microsoft.com/office/drawing/2014/main" id="{807DF595-4B9C-BE47-9C5B-8A305473E708}"/>
              </a:ext>
            </a:extLst>
          </p:cNvPr>
          <p:cNvSpPr/>
          <p:nvPr/>
        </p:nvSpPr>
        <p:spPr>
          <a:xfrm>
            <a:off x="7126874" y="5736083"/>
            <a:ext cx="3274142" cy="612058"/>
          </a:xfrm>
          <a:prstGeom prst="rect">
            <a:avLst/>
          </a:prstGeom>
          <a:solidFill>
            <a:srgbClr val="C0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Times" pitchFamily="2" charset="0"/>
              </a:rPr>
              <a:t>Flying Congressmen to their home state </a:t>
            </a:r>
            <a:r>
              <a:rPr lang="en-US" sz="2000">
                <a:solidFill>
                  <a:schemeClr val="bg1"/>
                </a:solidFill>
                <a:latin typeface="Times" pitchFamily="2" charset="0"/>
              </a:rPr>
              <a:t>on Airforce I</a:t>
            </a:r>
            <a:endParaRPr lang="en-US" sz="2000" dirty="0">
              <a:solidFill>
                <a:schemeClr val="bg1"/>
              </a:solidFill>
              <a:latin typeface="Times" pitchFamily="2" charset="0"/>
            </a:endParaRPr>
          </a:p>
        </p:txBody>
      </p:sp>
      <p:pic>
        <p:nvPicPr>
          <p:cNvPr id="1026" name="Picture 2" descr="State of the Union: 5 takeaways from President Biden's speech | CNN Politics">
            <a:extLst>
              <a:ext uri="{FF2B5EF4-FFF2-40B4-BE49-F238E27FC236}">
                <a16:creationId xmlns:a16="http://schemas.microsoft.com/office/drawing/2014/main" id="{9201139D-5A81-4174-B2CB-218A4DE770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8304" y="2004646"/>
            <a:ext cx="2857500" cy="223934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1B4CA746-5AF0-FE4A-ADC6-90DC42D0B67B}"/>
              </a:ext>
            </a:extLst>
          </p:cNvPr>
          <p:cNvSpPr/>
          <p:nvPr/>
        </p:nvSpPr>
        <p:spPr>
          <a:xfrm>
            <a:off x="7337890" y="2295816"/>
            <a:ext cx="3274142" cy="612058"/>
          </a:xfrm>
          <a:prstGeom prst="rect">
            <a:avLst/>
          </a:prstGeom>
          <a:solidFill>
            <a:srgbClr val="C0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Times" pitchFamily="2" charset="0"/>
              </a:rPr>
              <a:t>President giving a State of the Union Address</a:t>
            </a:r>
          </a:p>
        </p:txBody>
      </p:sp>
    </p:spTree>
    <p:extLst>
      <p:ext uri="{BB962C8B-B14F-4D97-AF65-F5344CB8AC3E}">
        <p14:creationId xmlns:p14="http://schemas.microsoft.com/office/powerpoint/2010/main" val="192559433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82AD1-840E-4899-A763-5EB5264DB3EE}"/>
              </a:ext>
            </a:extLst>
          </p:cNvPr>
          <p:cNvSpPr>
            <a:spLocks noGrp="1"/>
          </p:cNvSpPr>
          <p:nvPr>
            <p:ph type="title"/>
          </p:nvPr>
        </p:nvSpPr>
        <p:spPr>
          <a:xfrm>
            <a:off x="838200" y="365126"/>
            <a:ext cx="10515600" cy="822230"/>
          </a:xfrm>
          <a:solidFill>
            <a:schemeClr val="accent4">
              <a:lumMod val="40000"/>
              <a:lumOff val="60000"/>
            </a:schemeClr>
          </a:solidFill>
          <a:ln>
            <a:solidFill>
              <a:srgbClr val="002060"/>
            </a:solidFill>
          </a:ln>
        </p:spPr>
        <p:txBody>
          <a:bodyPr/>
          <a:lstStyle/>
          <a:p>
            <a:r>
              <a:rPr lang="en-US" b="1" dirty="0">
                <a:solidFill>
                  <a:srgbClr val="002060"/>
                </a:solidFill>
                <a:latin typeface="Britannic Bold" panose="020B0903060703020204" pitchFamily="34" charset="0"/>
              </a:rPr>
              <a:t>Head of State</a:t>
            </a:r>
          </a:p>
        </p:txBody>
      </p:sp>
      <p:sp>
        <p:nvSpPr>
          <p:cNvPr id="4" name="Content Placeholder 3">
            <a:extLst>
              <a:ext uri="{FF2B5EF4-FFF2-40B4-BE49-F238E27FC236}">
                <a16:creationId xmlns:a16="http://schemas.microsoft.com/office/drawing/2014/main" id="{14EA0E7B-94B3-40ED-9191-99DAFEB78A87}"/>
              </a:ext>
            </a:extLst>
          </p:cNvPr>
          <p:cNvSpPr>
            <a:spLocks noGrp="1"/>
          </p:cNvSpPr>
          <p:nvPr>
            <p:ph idx="1"/>
          </p:nvPr>
        </p:nvSpPr>
        <p:spPr>
          <a:xfrm>
            <a:off x="838200" y="1384745"/>
            <a:ext cx="10515600" cy="4351338"/>
          </a:xfrm>
          <a:solidFill>
            <a:schemeClr val="bg1"/>
          </a:solidFill>
          <a:ln>
            <a:solidFill>
              <a:srgbClr val="002060"/>
            </a:solidFill>
          </a:ln>
        </p:spPr>
        <p:txBody>
          <a:bodyPr>
            <a:normAutofit/>
          </a:bodyPr>
          <a:lstStyle/>
          <a:p>
            <a:pPr marL="0" indent="0">
              <a:buNone/>
            </a:pPr>
            <a:r>
              <a:rPr lang="en-US" sz="2400" dirty="0">
                <a:latin typeface="Times New Roman" panose="02020603050405020304" pitchFamily="18" charset="0"/>
                <a:cs typeface="Times New Roman" panose="02020603050405020304" pitchFamily="18" charset="0"/>
              </a:rPr>
              <a:t>The </a:t>
            </a:r>
            <a:r>
              <a:rPr lang="en-US" sz="2400" b="1" i="1" u="sng" dirty="0">
                <a:latin typeface="Times New Roman" panose="02020603050405020304" pitchFamily="18" charset="0"/>
                <a:cs typeface="Times New Roman" panose="02020603050405020304" pitchFamily="18" charset="0"/>
              </a:rPr>
              <a:t>President act as a symbol</a:t>
            </a:r>
            <a:r>
              <a:rPr lang="en-US" sz="2400" b="1" i="1"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of the United States through </a:t>
            </a:r>
            <a:r>
              <a:rPr lang="en-US" sz="2400" b="1" i="1" u="sng" dirty="0">
                <a:latin typeface="Times New Roman" panose="02020603050405020304" pitchFamily="18" charset="0"/>
                <a:cs typeface="Times New Roman" panose="02020603050405020304" pitchFamily="18" charset="0"/>
              </a:rPr>
              <a:t>photo ops</a:t>
            </a:r>
            <a:r>
              <a:rPr lang="en-US" sz="2400" i="1"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and </a:t>
            </a:r>
            <a:r>
              <a:rPr lang="en-US" sz="2400" b="1" i="1" u="sng" dirty="0">
                <a:latin typeface="Times New Roman" panose="02020603050405020304" pitchFamily="18" charset="0"/>
                <a:cs typeface="Times New Roman" panose="02020603050405020304" pitchFamily="18" charset="0"/>
              </a:rPr>
              <a:t>upholding traditions</a:t>
            </a:r>
            <a:r>
              <a:rPr lang="en-US" sz="2400" i="1" dirty="0">
                <a:latin typeface="Times New Roman" panose="02020603050405020304" pitchFamily="18" charset="0"/>
                <a:cs typeface="Times New Roman" panose="02020603050405020304" pitchFamily="18" charset="0"/>
              </a:rPr>
              <a:t>  </a:t>
            </a:r>
          </a:p>
          <a:p>
            <a:pPr marL="0" indent="0">
              <a:buNone/>
            </a:pPr>
            <a:r>
              <a:rPr lang="en-US" sz="2400" dirty="0">
                <a:latin typeface="Times New Roman" panose="02020603050405020304" pitchFamily="18" charset="0"/>
                <a:cs typeface="Times New Roman" panose="02020603050405020304" pitchFamily="18" charset="0"/>
              </a:rPr>
              <a:t>Examples</a:t>
            </a:r>
          </a:p>
          <a:p>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65222575-0DA8-334A-999E-F1EF22171627}"/>
              </a:ext>
            </a:extLst>
          </p:cNvPr>
          <p:cNvPicPr>
            <a:picLocks noChangeAspect="1"/>
          </p:cNvPicPr>
          <p:nvPr/>
        </p:nvPicPr>
        <p:blipFill>
          <a:blip r:embed="rId2"/>
          <a:stretch>
            <a:fillRect/>
          </a:stretch>
        </p:blipFill>
        <p:spPr>
          <a:xfrm>
            <a:off x="616360" y="2695061"/>
            <a:ext cx="3041240" cy="2778193"/>
          </a:xfrm>
          <a:prstGeom prst="rect">
            <a:avLst/>
          </a:prstGeom>
          <a:solidFill>
            <a:srgbClr val="FF0000"/>
          </a:solidFill>
          <a:ln>
            <a:solidFill>
              <a:srgbClr val="C00000"/>
            </a:solidFill>
          </a:ln>
        </p:spPr>
      </p:pic>
      <p:pic>
        <p:nvPicPr>
          <p:cNvPr id="10" name="Picture 9">
            <a:extLst>
              <a:ext uri="{FF2B5EF4-FFF2-40B4-BE49-F238E27FC236}">
                <a16:creationId xmlns:a16="http://schemas.microsoft.com/office/drawing/2014/main" id="{C48953D0-987A-D747-97F4-C3121CEEEA72}"/>
              </a:ext>
            </a:extLst>
          </p:cNvPr>
          <p:cNvPicPr>
            <a:picLocks noChangeAspect="1"/>
          </p:cNvPicPr>
          <p:nvPr/>
        </p:nvPicPr>
        <p:blipFill>
          <a:blip r:embed="rId3"/>
          <a:stretch>
            <a:fillRect/>
          </a:stretch>
        </p:blipFill>
        <p:spPr>
          <a:xfrm>
            <a:off x="4221246" y="1840524"/>
            <a:ext cx="2816776" cy="2281178"/>
          </a:xfrm>
          <a:prstGeom prst="rect">
            <a:avLst/>
          </a:prstGeom>
          <a:ln>
            <a:solidFill>
              <a:srgbClr val="C00000"/>
            </a:solidFill>
          </a:ln>
        </p:spPr>
      </p:pic>
      <p:pic>
        <p:nvPicPr>
          <p:cNvPr id="11" name="Picture 10">
            <a:extLst>
              <a:ext uri="{FF2B5EF4-FFF2-40B4-BE49-F238E27FC236}">
                <a16:creationId xmlns:a16="http://schemas.microsoft.com/office/drawing/2014/main" id="{E334D22D-1A57-244F-AD8E-4EF3C3C09F1A}"/>
              </a:ext>
            </a:extLst>
          </p:cNvPr>
          <p:cNvPicPr>
            <a:picLocks noChangeAspect="1"/>
          </p:cNvPicPr>
          <p:nvPr/>
        </p:nvPicPr>
        <p:blipFill>
          <a:blip r:embed="rId4"/>
          <a:stretch>
            <a:fillRect/>
          </a:stretch>
        </p:blipFill>
        <p:spPr>
          <a:xfrm>
            <a:off x="8006783" y="1891823"/>
            <a:ext cx="2434752" cy="2513260"/>
          </a:xfrm>
          <a:prstGeom prst="rect">
            <a:avLst/>
          </a:prstGeom>
          <a:ln>
            <a:solidFill>
              <a:srgbClr val="C00000"/>
            </a:solidFill>
          </a:ln>
        </p:spPr>
      </p:pic>
      <p:sp>
        <p:nvSpPr>
          <p:cNvPr id="12" name="Rectangle 11">
            <a:extLst>
              <a:ext uri="{FF2B5EF4-FFF2-40B4-BE49-F238E27FC236}">
                <a16:creationId xmlns:a16="http://schemas.microsoft.com/office/drawing/2014/main" id="{843A4E04-79D1-0C49-9849-63D32CF3D17B}"/>
              </a:ext>
            </a:extLst>
          </p:cNvPr>
          <p:cNvSpPr/>
          <p:nvPr/>
        </p:nvSpPr>
        <p:spPr>
          <a:xfrm>
            <a:off x="895556" y="5062190"/>
            <a:ext cx="3229897" cy="822128"/>
          </a:xfrm>
          <a:prstGeom prst="rect">
            <a:avLst/>
          </a:prstGeom>
          <a:solidFill>
            <a:schemeClr val="accent1">
              <a:lumMod val="5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imes" pitchFamily="2" charset="0"/>
              </a:rPr>
              <a:t>Throwing out the ceremonial first pitch of Major League Baseball</a:t>
            </a:r>
          </a:p>
        </p:txBody>
      </p:sp>
      <p:sp>
        <p:nvSpPr>
          <p:cNvPr id="13" name="Rectangle 12">
            <a:extLst>
              <a:ext uri="{FF2B5EF4-FFF2-40B4-BE49-F238E27FC236}">
                <a16:creationId xmlns:a16="http://schemas.microsoft.com/office/drawing/2014/main" id="{E93FE52C-4A9F-8E4C-A0CC-2006A2B507CA}"/>
              </a:ext>
            </a:extLst>
          </p:cNvPr>
          <p:cNvSpPr/>
          <p:nvPr/>
        </p:nvSpPr>
        <p:spPr>
          <a:xfrm>
            <a:off x="4481051" y="3932848"/>
            <a:ext cx="3229897" cy="822128"/>
          </a:xfrm>
          <a:prstGeom prst="rect">
            <a:avLst/>
          </a:prstGeom>
          <a:solidFill>
            <a:schemeClr val="accent1">
              <a:lumMod val="5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imes" pitchFamily="2" charset="0"/>
              </a:rPr>
              <a:t>Lighting the White House holiday tree</a:t>
            </a:r>
          </a:p>
        </p:txBody>
      </p:sp>
      <p:sp>
        <p:nvSpPr>
          <p:cNvPr id="14" name="Rectangle 13">
            <a:extLst>
              <a:ext uri="{FF2B5EF4-FFF2-40B4-BE49-F238E27FC236}">
                <a16:creationId xmlns:a16="http://schemas.microsoft.com/office/drawing/2014/main" id="{BADC606A-C1C2-A348-AC72-9D3DE5ED141D}"/>
              </a:ext>
            </a:extLst>
          </p:cNvPr>
          <p:cNvSpPr/>
          <p:nvPr/>
        </p:nvSpPr>
        <p:spPr>
          <a:xfrm>
            <a:off x="8534399" y="3932848"/>
            <a:ext cx="3229897" cy="822128"/>
          </a:xfrm>
          <a:prstGeom prst="rect">
            <a:avLst/>
          </a:prstGeom>
          <a:solidFill>
            <a:schemeClr val="accent1">
              <a:lumMod val="5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imes" pitchFamily="2" charset="0"/>
              </a:rPr>
              <a:t>Pardoning a Thanksgiving Turkey</a:t>
            </a:r>
          </a:p>
        </p:txBody>
      </p:sp>
    </p:spTree>
    <p:extLst>
      <p:ext uri="{BB962C8B-B14F-4D97-AF65-F5344CB8AC3E}">
        <p14:creationId xmlns:p14="http://schemas.microsoft.com/office/powerpoint/2010/main" val="23001926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D836E2-F7D8-48B4-80AE-DC7EC0505642}"/>
              </a:ext>
            </a:extLst>
          </p:cNvPr>
          <p:cNvSpPr>
            <a:spLocks noGrp="1"/>
          </p:cNvSpPr>
          <p:nvPr>
            <p:ph type="title"/>
          </p:nvPr>
        </p:nvSpPr>
        <p:spPr>
          <a:xfrm>
            <a:off x="838200" y="365126"/>
            <a:ext cx="10515600" cy="760290"/>
          </a:xfrm>
          <a:solidFill>
            <a:schemeClr val="accent4">
              <a:lumMod val="20000"/>
              <a:lumOff val="80000"/>
            </a:schemeClr>
          </a:solidFill>
          <a:ln>
            <a:solidFill>
              <a:srgbClr val="002060"/>
            </a:solidFill>
          </a:ln>
        </p:spPr>
        <p:txBody>
          <a:bodyPr/>
          <a:lstStyle/>
          <a:p>
            <a:r>
              <a:rPr lang="en-US" dirty="0">
                <a:solidFill>
                  <a:srgbClr val="002060"/>
                </a:solidFill>
                <a:latin typeface="Times" panose="02020603050405020304" pitchFamily="18" charset="0"/>
                <a:cs typeface="Times" panose="02020603050405020304" pitchFamily="18" charset="0"/>
              </a:rPr>
              <a:t>Limited Government </a:t>
            </a:r>
          </a:p>
        </p:txBody>
      </p:sp>
      <p:sp>
        <p:nvSpPr>
          <p:cNvPr id="3" name="Content Placeholder 2">
            <a:extLst>
              <a:ext uri="{FF2B5EF4-FFF2-40B4-BE49-F238E27FC236}">
                <a16:creationId xmlns:a16="http://schemas.microsoft.com/office/drawing/2014/main" id="{CA00D5E9-8DC7-4722-A4EE-ADBAA48B36CE}"/>
              </a:ext>
            </a:extLst>
          </p:cNvPr>
          <p:cNvSpPr>
            <a:spLocks noGrp="1"/>
          </p:cNvSpPr>
          <p:nvPr>
            <p:ph idx="1"/>
          </p:nvPr>
        </p:nvSpPr>
        <p:spPr>
          <a:xfrm>
            <a:off x="548640" y="1575582"/>
            <a:ext cx="10805160" cy="4601381"/>
          </a:xfrm>
          <a:solidFill>
            <a:schemeClr val="bg1"/>
          </a:solidFill>
        </p:spPr>
        <p:txBody>
          <a:bodyPr>
            <a:normAutofit/>
          </a:bodyPr>
          <a:lstStyle/>
          <a:p>
            <a:pPr marL="0" indent="0">
              <a:buNone/>
            </a:pPr>
            <a:r>
              <a:rPr lang="en-US" sz="2400" b="1" dirty="0">
                <a:solidFill>
                  <a:srgbClr val="C00000"/>
                </a:solidFill>
                <a:latin typeface="Times" panose="02020603050405020304" pitchFamily="18" charset="0"/>
                <a:cs typeface="Times" panose="02020603050405020304" pitchFamily="18" charset="0"/>
              </a:rPr>
              <a:t>Limited Government </a:t>
            </a:r>
            <a:r>
              <a:rPr lang="en-US" sz="2400" dirty="0">
                <a:latin typeface="Times" panose="02020603050405020304" pitchFamily="18" charset="0"/>
                <a:cs typeface="Times" panose="02020603050405020304" pitchFamily="18" charset="0"/>
              </a:rPr>
              <a:t>– </a:t>
            </a:r>
            <a:r>
              <a:rPr lang="en-US" sz="2400" b="1" i="1" u="sng" dirty="0">
                <a:latin typeface="Times" panose="02020603050405020304" pitchFamily="18" charset="0"/>
                <a:cs typeface="Times" panose="02020603050405020304" pitchFamily="18" charset="0"/>
              </a:rPr>
              <a:t>restricting the authority of the government </a:t>
            </a:r>
          </a:p>
        </p:txBody>
      </p:sp>
      <p:pic>
        <p:nvPicPr>
          <p:cNvPr id="4098" name="Picture 2" descr="Missing Perspectives: What's more important, democracy or limited government?  | AllSides">
            <a:extLst>
              <a:ext uri="{FF2B5EF4-FFF2-40B4-BE49-F238E27FC236}">
                <a16:creationId xmlns:a16="http://schemas.microsoft.com/office/drawing/2014/main" id="{28E37B20-AA3D-4B9D-B66D-55672C62D7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4989" y="2161771"/>
            <a:ext cx="3576794" cy="288991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26ACC79E-8E0F-4EE7-9A8F-241D295B67C5}"/>
              </a:ext>
            </a:extLst>
          </p:cNvPr>
          <p:cNvSpPr/>
          <p:nvPr/>
        </p:nvSpPr>
        <p:spPr>
          <a:xfrm>
            <a:off x="5306518" y="2293495"/>
            <a:ext cx="6550702" cy="1135505"/>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i="1" u="sng" dirty="0">
                <a:solidFill>
                  <a:srgbClr val="C00000"/>
                </a:solidFill>
                <a:latin typeface="Times" panose="02020603050405020304" pitchFamily="18" charset="0"/>
                <a:cs typeface="Times" panose="02020603050405020304" pitchFamily="18" charset="0"/>
              </a:rPr>
              <a:t>Bill of Rights</a:t>
            </a:r>
            <a:r>
              <a:rPr lang="en-US" sz="2400" dirty="0">
                <a:solidFill>
                  <a:schemeClr val="tx1"/>
                </a:solidFill>
                <a:latin typeface="Times" panose="02020603050405020304" pitchFamily="18" charset="0"/>
                <a:cs typeface="Times" panose="02020603050405020304" pitchFamily="18" charset="0"/>
              </a:rPr>
              <a:t>: limits government power to interfere with natural rights of citizens </a:t>
            </a:r>
          </a:p>
        </p:txBody>
      </p:sp>
      <p:sp>
        <p:nvSpPr>
          <p:cNvPr id="5" name="Rectangle 4">
            <a:extLst>
              <a:ext uri="{FF2B5EF4-FFF2-40B4-BE49-F238E27FC236}">
                <a16:creationId xmlns:a16="http://schemas.microsoft.com/office/drawing/2014/main" id="{C459ED78-CE64-44BE-9543-F92D5429380F}"/>
              </a:ext>
            </a:extLst>
          </p:cNvPr>
          <p:cNvSpPr/>
          <p:nvPr/>
        </p:nvSpPr>
        <p:spPr>
          <a:xfrm>
            <a:off x="5697415" y="3319975"/>
            <a:ext cx="6288259" cy="1434905"/>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latin typeface="Times" panose="02020603050405020304" pitchFamily="18" charset="0"/>
                <a:cs typeface="Times" panose="02020603050405020304" pitchFamily="18" charset="0"/>
              </a:rPr>
              <a:t>Congress shall make no law respecting an establishment of religion, or prohibiting the free exercise thereof; or abridging the freedom of speech, or of the press; or the right of the people peaceably to assemble, and to petition the Government for a redress of grievances</a:t>
            </a:r>
          </a:p>
        </p:txBody>
      </p:sp>
      <p:sp>
        <p:nvSpPr>
          <p:cNvPr id="7" name="Rectangle 6">
            <a:extLst>
              <a:ext uri="{FF2B5EF4-FFF2-40B4-BE49-F238E27FC236}">
                <a16:creationId xmlns:a16="http://schemas.microsoft.com/office/drawing/2014/main" id="{3A7CF7C7-D732-47D1-AEC0-F3C34F2254E4}"/>
              </a:ext>
            </a:extLst>
          </p:cNvPr>
          <p:cNvSpPr/>
          <p:nvPr/>
        </p:nvSpPr>
        <p:spPr>
          <a:xfrm>
            <a:off x="5306518" y="4898169"/>
            <a:ext cx="6550702" cy="1135505"/>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i="1" u="sng" dirty="0">
                <a:solidFill>
                  <a:srgbClr val="C00000"/>
                </a:solidFill>
                <a:latin typeface="Times" panose="02020603050405020304" pitchFamily="18" charset="0"/>
                <a:cs typeface="Times" panose="02020603050405020304" pitchFamily="18" charset="0"/>
              </a:rPr>
              <a:t>Denied Powers of Article I</a:t>
            </a:r>
            <a:r>
              <a:rPr lang="en-US" sz="2400" dirty="0">
                <a:solidFill>
                  <a:schemeClr val="tx1"/>
                </a:solidFill>
                <a:latin typeface="Times" panose="02020603050405020304" pitchFamily="18" charset="0"/>
                <a:cs typeface="Times" panose="02020603050405020304" pitchFamily="18" charset="0"/>
              </a:rPr>
              <a:t>: Congress cannot suspend writ of habeas corpus, pass bills of attainder, or ex post-facto laws</a:t>
            </a:r>
          </a:p>
        </p:txBody>
      </p:sp>
    </p:spTree>
    <p:extLst>
      <p:ext uri="{BB962C8B-B14F-4D97-AF65-F5344CB8AC3E}">
        <p14:creationId xmlns:p14="http://schemas.microsoft.com/office/powerpoint/2010/main" val="156585971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82AD1-840E-4899-A763-5EB5264DB3EE}"/>
              </a:ext>
            </a:extLst>
          </p:cNvPr>
          <p:cNvSpPr>
            <a:spLocks noGrp="1"/>
          </p:cNvSpPr>
          <p:nvPr>
            <p:ph type="title"/>
          </p:nvPr>
        </p:nvSpPr>
        <p:spPr>
          <a:xfrm>
            <a:off x="838200" y="365126"/>
            <a:ext cx="10515600" cy="822230"/>
          </a:xfrm>
          <a:solidFill>
            <a:schemeClr val="accent4">
              <a:lumMod val="40000"/>
              <a:lumOff val="60000"/>
            </a:schemeClr>
          </a:solidFill>
          <a:ln>
            <a:solidFill>
              <a:srgbClr val="002060"/>
            </a:solidFill>
          </a:ln>
        </p:spPr>
        <p:txBody>
          <a:bodyPr/>
          <a:lstStyle/>
          <a:p>
            <a:r>
              <a:rPr lang="en-US" b="1" dirty="0">
                <a:solidFill>
                  <a:srgbClr val="002060"/>
                </a:solidFill>
                <a:latin typeface="Britannic Bold" panose="020B0903060703020204" pitchFamily="34" charset="0"/>
              </a:rPr>
              <a:t>Economic Leader</a:t>
            </a:r>
          </a:p>
        </p:txBody>
      </p:sp>
      <p:sp>
        <p:nvSpPr>
          <p:cNvPr id="4" name="Content Placeholder 3">
            <a:extLst>
              <a:ext uri="{FF2B5EF4-FFF2-40B4-BE49-F238E27FC236}">
                <a16:creationId xmlns:a16="http://schemas.microsoft.com/office/drawing/2014/main" id="{14EA0E7B-94B3-40ED-9191-99DAFEB78A87}"/>
              </a:ext>
            </a:extLst>
          </p:cNvPr>
          <p:cNvSpPr>
            <a:spLocks noGrp="1"/>
          </p:cNvSpPr>
          <p:nvPr>
            <p:ph idx="1"/>
          </p:nvPr>
        </p:nvSpPr>
        <p:spPr>
          <a:xfrm>
            <a:off x="838200" y="1384745"/>
            <a:ext cx="10515600" cy="4351338"/>
          </a:xfrm>
          <a:solidFill>
            <a:schemeClr val="bg1"/>
          </a:solidFill>
          <a:ln>
            <a:solidFill>
              <a:srgbClr val="002060"/>
            </a:solidFill>
          </a:ln>
        </p:spPr>
        <p:txBody>
          <a:bodyPr>
            <a:normAutofit/>
          </a:bodyPr>
          <a:lstStyle/>
          <a:p>
            <a:r>
              <a:rPr lang="en-US" sz="2400" dirty="0">
                <a:latin typeface="Times New Roman" panose="02020603050405020304" pitchFamily="18" charset="0"/>
                <a:cs typeface="Times New Roman" panose="02020603050405020304" pitchFamily="18" charset="0"/>
              </a:rPr>
              <a:t>The President prepares the </a:t>
            </a:r>
            <a:r>
              <a:rPr lang="en-US" sz="2400" b="1" i="1" u="sng" dirty="0">
                <a:latin typeface="Times New Roman" panose="02020603050405020304" pitchFamily="18" charset="0"/>
                <a:cs typeface="Times New Roman" panose="02020603050405020304" pitchFamily="18" charset="0"/>
              </a:rPr>
              <a:t>federal budget</a:t>
            </a:r>
            <a:r>
              <a:rPr lang="en-US" sz="2400" i="1"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or tries to promote </a:t>
            </a:r>
            <a:r>
              <a:rPr lang="en-US" sz="2400" b="1" i="1" u="sng" dirty="0">
                <a:latin typeface="Times New Roman" panose="02020603050405020304" pitchFamily="18" charset="0"/>
                <a:cs typeface="Times New Roman" panose="02020603050405020304" pitchFamily="18" charset="0"/>
              </a:rPr>
              <a:t>economic</a:t>
            </a:r>
            <a:r>
              <a:rPr lang="en-US" sz="2400" dirty="0">
                <a:latin typeface="Times New Roman" panose="02020603050405020304" pitchFamily="18" charset="0"/>
                <a:cs typeface="Times New Roman" panose="02020603050405020304" pitchFamily="18" charset="0"/>
              </a:rPr>
              <a:t> growth</a:t>
            </a:r>
          </a:p>
          <a:p>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7F35599A-7A52-6541-8C6C-93A26536011F}"/>
              </a:ext>
            </a:extLst>
          </p:cNvPr>
          <p:cNvPicPr>
            <a:picLocks noChangeAspect="1"/>
          </p:cNvPicPr>
          <p:nvPr/>
        </p:nvPicPr>
        <p:blipFill>
          <a:blip r:embed="rId2"/>
          <a:stretch>
            <a:fillRect/>
          </a:stretch>
        </p:blipFill>
        <p:spPr>
          <a:xfrm>
            <a:off x="3912088" y="2044699"/>
            <a:ext cx="3754835" cy="3558931"/>
          </a:xfrm>
          <a:prstGeom prst="rect">
            <a:avLst/>
          </a:prstGeom>
          <a:ln>
            <a:solidFill>
              <a:srgbClr val="002060"/>
            </a:solidFill>
          </a:ln>
        </p:spPr>
      </p:pic>
      <p:pic>
        <p:nvPicPr>
          <p:cNvPr id="5" name="Picture 4">
            <a:extLst>
              <a:ext uri="{FF2B5EF4-FFF2-40B4-BE49-F238E27FC236}">
                <a16:creationId xmlns:a16="http://schemas.microsoft.com/office/drawing/2014/main" id="{E388FBB4-7EC2-0A49-8E2C-BA889F89ACF6}"/>
              </a:ext>
            </a:extLst>
          </p:cNvPr>
          <p:cNvPicPr>
            <a:picLocks noChangeAspect="1"/>
          </p:cNvPicPr>
          <p:nvPr/>
        </p:nvPicPr>
        <p:blipFill>
          <a:blip r:embed="rId3"/>
          <a:stretch>
            <a:fillRect/>
          </a:stretch>
        </p:blipFill>
        <p:spPr>
          <a:xfrm>
            <a:off x="8182463" y="2077383"/>
            <a:ext cx="3449272" cy="2352432"/>
          </a:xfrm>
          <a:prstGeom prst="rect">
            <a:avLst/>
          </a:prstGeom>
        </p:spPr>
      </p:pic>
      <p:pic>
        <p:nvPicPr>
          <p:cNvPr id="6" name="Picture 5">
            <a:extLst>
              <a:ext uri="{FF2B5EF4-FFF2-40B4-BE49-F238E27FC236}">
                <a16:creationId xmlns:a16="http://schemas.microsoft.com/office/drawing/2014/main" id="{225E503F-159D-7D4D-9BC3-8F3D3B146E36}"/>
              </a:ext>
            </a:extLst>
          </p:cNvPr>
          <p:cNvPicPr>
            <a:picLocks noChangeAspect="1"/>
          </p:cNvPicPr>
          <p:nvPr/>
        </p:nvPicPr>
        <p:blipFill>
          <a:blip r:embed="rId4"/>
          <a:stretch>
            <a:fillRect/>
          </a:stretch>
        </p:blipFill>
        <p:spPr>
          <a:xfrm>
            <a:off x="433754" y="2184399"/>
            <a:ext cx="3200399" cy="2352431"/>
          </a:xfrm>
          <a:prstGeom prst="rect">
            <a:avLst/>
          </a:prstGeom>
        </p:spPr>
      </p:pic>
    </p:spTree>
    <p:extLst>
      <p:ext uri="{BB962C8B-B14F-4D97-AF65-F5344CB8AC3E}">
        <p14:creationId xmlns:p14="http://schemas.microsoft.com/office/powerpoint/2010/main" val="422483160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82AD1-840E-4899-A763-5EB5264DB3EE}"/>
              </a:ext>
            </a:extLst>
          </p:cNvPr>
          <p:cNvSpPr>
            <a:spLocks noGrp="1"/>
          </p:cNvSpPr>
          <p:nvPr>
            <p:ph type="title"/>
          </p:nvPr>
        </p:nvSpPr>
        <p:spPr>
          <a:xfrm>
            <a:off x="838200" y="365126"/>
            <a:ext cx="10515600" cy="822230"/>
          </a:xfrm>
          <a:solidFill>
            <a:schemeClr val="accent4">
              <a:lumMod val="40000"/>
              <a:lumOff val="60000"/>
            </a:schemeClr>
          </a:solidFill>
          <a:ln>
            <a:solidFill>
              <a:srgbClr val="002060"/>
            </a:solidFill>
          </a:ln>
        </p:spPr>
        <p:txBody>
          <a:bodyPr/>
          <a:lstStyle/>
          <a:p>
            <a:r>
              <a:rPr lang="en-US" b="1" dirty="0">
                <a:latin typeface="Britannic Bold" panose="020B0903060703020204" pitchFamily="34" charset="0"/>
              </a:rPr>
              <a:t>Party Leader</a:t>
            </a:r>
          </a:p>
        </p:txBody>
      </p:sp>
      <p:sp>
        <p:nvSpPr>
          <p:cNvPr id="4" name="Content Placeholder 3">
            <a:extLst>
              <a:ext uri="{FF2B5EF4-FFF2-40B4-BE49-F238E27FC236}">
                <a16:creationId xmlns:a16="http://schemas.microsoft.com/office/drawing/2014/main" id="{14EA0E7B-94B3-40ED-9191-99DAFEB78A87}"/>
              </a:ext>
            </a:extLst>
          </p:cNvPr>
          <p:cNvSpPr>
            <a:spLocks noGrp="1"/>
          </p:cNvSpPr>
          <p:nvPr>
            <p:ph idx="1"/>
          </p:nvPr>
        </p:nvSpPr>
        <p:spPr>
          <a:xfrm>
            <a:off x="838200" y="1384745"/>
            <a:ext cx="10515600" cy="4351338"/>
          </a:xfrm>
          <a:solidFill>
            <a:schemeClr val="bg1"/>
          </a:solidFill>
          <a:ln>
            <a:solidFill>
              <a:srgbClr val="002060"/>
            </a:solidFill>
          </a:ln>
        </p:spPr>
        <p:txBody>
          <a:bodyPr>
            <a:normAutofit/>
          </a:bodyPr>
          <a:lstStyle/>
          <a:p>
            <a:r>
              <a:rPr lang="en-US" sz="2400" dirty="0">
                <a:latin typeface="Times New Roman" panose="02020603050405020304" pitchFamily="18" charset="0"/>
                <a:cs typeface="Times New Roman" panose="02020603050405020304" pitchFamily="18" charset="0"/>
              </a:rPr>
              <a:t>The President is the leader of his </a:t>
            </a:r>
            <a:r>
              <a:rPr lang="en-US" sz="2400" b="1" i="1" u="sng" dirty="0">
                <a:latin typeface="Times New Roman" panose="02020603050405020304" pitchFamily="18" charset="0"/>
                <a:cs typeface="Times New Roman" panose="02020603050405020304" pitchFamily="18" charset="0"/>
              </a:rPr>
              <a:t>political party</a:t>
            </a:r>
            <a:r>
              <a:rPr lang="en-US" sz="2400" i="1"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and supports his party in elections</a:t>
            </a:r>
          </a:p>
          <a:p>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8ADB083E-7548-2844-9C3A-F56174FEB914}"/>
              </a:ext>
            </a:extLst>
          </p:cNvPr>
          <p:cNvSpPr/>
          <p:nvPr/>
        </p:nvSpPr>
        <p:spPr>
          <a:xfrm>
            <a:off x="457200" y="2239108"/>
            <a:ext cx="4278923" cy="3234147"/>
          </a:xfrm>
          <a:prstGeom prst="rect">
            <a:avLst/>
          </a:prstGeom>
          <a:solidFill>
            <a:schemeClr val="accent1">
              <a:lumMod val="5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pitchFamily="2" charset="0"/>
              </a:rPr>
              <a:t>Supporting the Political Party</a:t>
            </a:r>
          </a:p>
          <a:p>
            <a:pPr marL="342900" indent="-342900">
              <a:buFont typeface="Arial" panose="020B0604020202020204" pitchFamily="34" charset="0"/>
              <a:buChar char="•"/>
            </a:pPr>
            <a:r>
              <a:rPr lang="en-US" sz="2400" b="1" i="1" u="sng" dirty="0">
                <a:solidFill>
                  <a:schemeClr val="bg1"/>
                </a:solidFill>
                <a:latin typeface="Times" pitchFamily="2" charset="0"/>
              </a:rPr>
              <a:t>Campaigning</a:t>
            </a:r>
            <a:r>
              <a:rPr lang="en-US" sz="2400" dirty="0">
                <a:solidFill>
                  <a:schemeClr val="bg1"/>
                </a:solidFill>
                <a:latin typeface="Times" pitchFamily="2" charset="0"/>
              </a:rPr>
              <a:t> for fellow party members (</a:t>
            </a:r>
            <a:r>
              <a:rPr lang="en-US" sz="2400" b="1" u="sng" dirty="0">
                <a:solidFill>
                  <a:schemeClr val="bg1"/>
                </a:solidFill>
                <a:latin typeface="Times" pitchFamily="2" charset="0"/>
              </a:rPr>
              <a:t>Speeches</a:t>
            </a:r>
            <a:r>
              <a:rPr lang="en-US" sz="2400" dirty="0">
                <a:solidFill>
                  <a:schemeClr val="bg1"/>
                </a:solidFill>
                <a:latin typeface="Times" pitchFamily="2" charset="0"/>
              </a:rPr>
              <a:t>)</a:t>
            </a:r>
          </a:p>
          <a:p>
            <a:pPr marL="342900" indent="-342900">
              <a:buFont typeface="Arial" panose="020B0604020202020204" pitchFamily="34" charset="0"/>
              <a:buChar char="•"/>
            </a:pPr>
            <a:r>
              <a:rPr lang="en-US" sz="2400" dirty="0">
                <a:solidFill>
                  <a:schemeClr val="bg1"/>
                </a:solidFill>
                <a:latin typeface="Times" pitchFamily="2" charset="0"/>
              </a:rPr>
              <a:t>Hosting </a:t>
            </a:r>
            <a:r>
              <a:rPr lang="en-US" sz="2400" b="1" i="1" u="sng" dirty="0">
                <a:solidFill>
                  <a:schemeClr val="bg1"/>
                </a:solidFill>
                <a:latin typeface="Times" pitchFamily="2" charset="0"/>
              </a:rPr>
              <a:t>campaign fundraisers</a:t>
            </a:r>
          </a:p>
          <a:p>
            <a:pPr marL="342900" indent="-342900">
              <a:buFont typeface="Arial" panose="020B0604020202020204" pitchFamily="34" charset="0"/>
              <a:buChar char="•"/>
            </a:pPr>
            <a:r>
              <a:rPr lang="en-US" sz="2400" b="1" i="1" u="sng" dirty="0">
                <a:solidFill>
                  <a:schemeClr val="bg1"/>
                </a:solidFill>
                <a:latin typeface="Times" pitchFamily="2" charset="0"/>
              </a:rPr>
              <a:t>Patronage</a:t>
            </a:r>
            <a:r>
              <a:rPr lang="en-US" sz="2400" i="1" dirty="0">
                <a:solidFill>
                  <a:schemeClr val="bg1"/>
                </a:solidFill>
                <a:latin typeface="Times" pitchFamily="2" charset="0"/>
              </a:rPr>
              <a:t>: </a:t>
            </a:r>
            <a:r>
              <a:rPr lang="en-US" sz="2400" dirty="0">
                <a:solidFill>
                  <a:schemeClr val="bg1"/>
                </a:solidFill>
                <a:latin typeface="Times" pitchFamily="2" charset="0"/>
              </a:rPr>
              <a:t>giving government jobs to political supporters</a:t>
            </a:r>
          </a:p>
        </p:txBody>
      </p:sp>
      <p:pic>
        <p:nvPicPr>
          <p:cNvPr id="3" name="Picture 2">
            <a:extLst>
              <a:ext uri="{FF2B5EF4-FFF2-40B4-BE49-F238E27FC236}">
                <a16:creationId xmlns:a16="http://schemas.microsoft.com/office/drawing/2014/main" id="{3D3A6ABD-B12F-674B-8ED6-93560C9E1E6A}"/>
              </a:ext>
            </a:extLst>
          </p:cNvPr>
          <p:cNvPicPr>
            <a:picLocks noChangeAspect="1"/>
          </p:cNvPicPr>
          <p:nvPr/>
        </p:nvPicPr>
        <p:blipFill>
          <a:blip r:embed="rId2"/>
          <a:stretch>
            <a:fillRect/>
          </a:stretch>
        </p:blipFill>
        <p:spPr>
          <a:xfrm>
            <a:off x="5283200" y="2500579"/>
            <a:ext cx="2583382" cy="2322144"/>
          </a:xfrm>
          <a:prstGeom prst="rect">
            <a:avLst/>
          </a:prstGeom>
        </p:spPr>
      </p:pic>
      <p:pic>
        <p:nvPicPr>
          <p:cNvPr id="6" name="Picture 5">
            <a:extLst>
              <a:ext uri="{FF2B5EF4-FFF2-40B4-BE49-F238E27FC236}">
                <a16:creationId xmlns:a16="http://schemas.microsoft.com/office/drawing/2014/main" id="{97805C96-3FDF-384F-AE56-BA3F98FD1866}"/>
              </a:ext>
            </a:extLst>
          </p:cNvPr>
          <p:cNvPicPr>
            <a:picLocks noChangeAspect="1"/>
          </p:cNvPicPr>
          <p:nvPr/>
        </p:nvPicPr>
        <p:blipFill>
          <a:blip r:embed="rId3"/>
          <a:stretch>
            <a:fillRect/>
          </a:stretch>
        </p:blipFill>
        <p:spPr>
          <a:xfrm>
            <a:off x="8632927" y="2505951"/>
            <a:ext cx="2900311" cy="2316772"/>
          </a:xfrm>
          <a:prstGeom prst="rect">
            <a:avLst/>
          </a:prstGeom>
        </p:spPr>
      </p:pic>
      <p:sp>
        <p:nvSpPr>
          <p:cNvPr id="7" name="Rectangle 6">
            <a:extLst>
              <a:ext uri="{FF2B5EF4-FFF2-40B4-BE49-F238E27FC236}">
                <a16:creationId xmlns:a16="http://schemas.microsoft.com/office/drawing/2014/main" id="{EE551E89-A5E2-DB42-835B-5B944EC7A35B}"/>
              </a:ext>
            </a:extLst>
          </p:cNvPr>
          <p:cNvSpPr/>
          <p:nvPr/>
        </p:nvSpPr>
        <p:spPr>
          <a:xfrm>
            <a:off x="4901746" y="4530357"/>
            <a:ext cx="3565558" cy="584732"/>
          </a:xfrm>
          <a:prstGeom prst="rect">
            <a:avLst/>
          </a:prstGeom>
          <a:solidFill>
            <a:srgbClr val="C0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Times" pitchFamily="2" charset="0"/>
              </a:rPr>
              <a:t>The President Barrack Obama campaigning for Democrat Senators</a:t>
            </a:r>
          </a:p>
        </p:txBody>
      </p:sp>
      <p:sp>
        <p:nvSpPr>
          <p:cNvPr id="8" name="Rectangle 7">
            <a:extLst>
              <a:ext uri="{FF2B5EF4-FFF2-40B4-BE49-F238E27FC236}">
                <a16:creationId xmlns:a16="http://schemas.microsoft.com/office/drawing/2014/main" id="{D812883C-19E2-0D41-8F56-97846440B8E7}"/>
              </a:ext>
            </a:extLst>
          </p:cNvPr>
          <p:cNvSpPr/>
          <p:nvPr/>
        </p:nvSpPr>
        <p:spPr>
          <a:xfrm>
            <a:off x="8666564" y="4694671"/>
            <a:ext cx="3453581" cy="778584"/>
          </a:xfrm>
          <a:prstGeom prst="rect">
            <a:avLst/>
          </a:prstGeom>
          <a:solidFill>
            <a:srgbClr val="C0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Times" pitchFamily="2" charset="0"/>
              </a:rPr>
              <a:t>President Trump appoints his campaign manager, Kelly Conway as a senior Presidential advisor</a:t>
            </a:r>
          </a:p>
        </p:txBody>
      </p:sp>
    </p:spTree>
    <p:extLst>
      <p:ext uri="{BB962C8B-B14F-4D97-AF65-F5344CB8AC3E}">
        <p14:creationId xmlns:p14="http://schemas.microsoft.com/office/powerpoint/2010/main" val="215456806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7A05F-B0CC-4A09-952C-D35369602977}"/>
              </a:ext>
            </a:extLst>
          </p:cNvPr>
          <p:cNvSpPr>
            <a:spLocks noGrp="1"/>
          </p:cNvSpPr>
          <p:nvPr>
            <p:ph type="title"/>
          </p:nvPr>
        </p:nvSpPr>
        <p:spPr>
          <a:xfrm>
            <a:off x="838200" y="365125"/>
            <a:ext cx="10515600" cy="746223"/>
          </a:xfrm>
          <a:solidFill>
            <a:schemeClr val="accent1">
              <a:lumMod val="50000"/>
            </a:schemeClr>
          </a:solidFill>
          <a:ln>
            <a:solidFill>
              <a:schemeClr val="tx1"/>
            </a:solidFill>
          </a:ln>
        </p:spPr>
        <p:txBody>
          <a:bodyPr/>
          <a:lstStyle/>
          <a:p>
            <a:r>
              <a:rPr lang="en-US" dirty="0">
                <a:solidFill>
                  <a:schemeClr val="bg1"/>
                </a:solidFill>
                <a:latin typeface="Britannic Bold" panose="020B0903060703020204" pitchFamily="34" charset="0"/>
              </a:rPr>
              <a:t>John Q’s Power to Check the Presidency</a:t>
            </a:r>
          </a:p>
        </p:txBody>
      </p:sp>
      <p:sp>
        <p:nvSpPr>
          <p:cNvPr id="3" name="Content Placeholder 2">
            <a:extLst>
              <a:ext uri="{FF2B5EF4-FFF2-40B4-BE49-F238E27FC236}">
                <a16:creationId xmlns:a16="http://schemas.microsoft.com/office/drawing/2014/main" id="{62BF67C4-D99B-4599-91AC-7347222B30F8}"/>
              </a:ext>
            </a:extLst>
          </p:cNvPr>
          <p:cNvSpPr>
            <a:spLocks noGrp="1"/>
          </p:cNvSpPr>
          <p:nvPr>
            <p:ph idx="1"/>
          </p:nvPr>
        </p:nvSpPr>
        <p:spPr>
          <a:xfrm>
            <a:off x="838200" y="1378634"/>
            <a:ext cx="10515600" cy="4798329"/>
          </a:xfrm>
          <a:solidFill>
            <a:schemeClr val="bg1"/>
          </a:solidFill>
          <a:ln>
            <a:solidFill>
              <a:srgbClr val="002060"/>
            </a:solidFill>
          </a:ln>
        </p:spPr>
        <p:txBody>
          <a:bodyPr>
            <a:normAutofit/>
          </a:bodyPr>
          <a:lstStyle/>
          <a:p>
            <a:r>
              <a:rPr lang="en-US" sz="2400" i="1" dirty="0">
                <a:latin typeface="Times New Roman" panose="02020603050405020304" pitchFamily="18" charset="0"/>
                <a:cs typeface="Times New Roman" panose="02020603050405020304" pitchFamily="18" charset="0"/>
              </a:rPr>
              <a:t>Evaluate how the authority of the Presidency can be expanded or contracted by his public approval. </a:t>
            </a:r>
          </a:p>
        </p:txBody>
      </p:sp>
      <p:pic>
        <p:nvPicPr>
          <p:cNvPr id="1028" name="Picture 4">
            <a:extLst>
              <a:ext uri="{FF2B5EF4-FFF2-40B4-BE49-F238E27FC236}">
                <a16:creationId xmlns:a16="http://schemas.microsoft.com/office/drawing/2014/main" id="{1E7B5D96-BCC3-4CEA-8D64-661CEC7C5C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0457" y="2278743"/>
            <a:ext cx="10290629" cy="317432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81EED6DF-8F3D-4448-846E-421866E5AA24}"/>
              </a:ext>
            </a:extLst>
          </p:cNvPr>
          <p:cNvSpPr/>
          <p:nvPr/>
        </p:nvSpPr>
        <p:spPr>
          <a:xfrm>
            <a:off x="1088571" y="5275385"/>
            <a:ext cx="10682515" cy="147212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buAutoNum type="arabicPeriod"/>
            </a:pPr>
            <a:r>
              <a:rPr lang="en-US" sz="2400" dirty="0">
                <a:solidFill>
                  <a:schemeClr val="bg1"/>
                </a:solidFill>
                <a:latin typeface="Times" panose="02020603050405020304" pitchFamily="18" charset="0"/>
                <a:cs typeface="Times" panose="02020603050405020304" pitchFamily="18" charset="0"/>
              </a:rPr>
              <a:t>What factors can weaken the president’s authority to govern and lower his  approval rating?</a:t>
            </a:r>
          </a:p>
          <a:p>
            <a:pPr marL="457200" indent="-457200">
              <a:buAutoNum type="arabicPeriod"/>
            </a:pPr>
            <a:r>
              <a:rPr lang="en-US" sz="2400" dirty="0">
                <a:solidFill>
                  <a:schemeClr val="bg1"/>
                </a:solidFill>
                <a:latin typeface="Times" panose="02020603050405020304" pitchFamily="18" charset="0"/>
                <a:cs typeface="Times" panose="02020603050405020304" pitchFamily="18" charset="0"/>
              </a:rPr>
              <a:t>What factors can strengthen the president’s authority to govern raise the president’s approval rating?  </a:t>
            </a:r>
          </a:p>
        </p:txBody>
      </p:sp>
    </p:spTree>
    <p:extLst>
      <p:ext uri="{BB962C8B-B14F-4D97-AF65-F5344CB8AC3E}">
        <p14:creationId xmlns:p14="http://schemas.microsoft.com/office/powerpoint/2010/main" val="403479815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82AD1-840E-4899-A763-5EB5264DB3EE}"/>
              </a:ext>
            </a:extLst>
          </p:cNvPr>
          <p:cNvSpPr>
            <a:spLocks noGrp="1"/>
          </p:cNvSpPr>
          <p:nvPr>
            <p:ph type="title"/>
          </p:nvPr>
        </p:nvSpPr>
        <p:spPr>
          <a:xfrm>
            <a:off x="838200" y="365126"/>
            <a:ext cx="10515600" cy="822230"/>
          </a:xfrm>
          <a:solidFill>
            <a:srgbClr val="002060"/>
          </a:solidFill>
          <a:ln>
            <a:solidFill>
              <a:srgbClr val="002060"/>
            </a:solidFill>
          </a:ln>
        </p:spPr>
        <p:txBody>
          <a:bodyPr/>
          <a:lstStyle/>
          <a:p>
            <a:r>
              <a:rPr lang="en-US" b="1" dirty="0">
                <a:solidFill>
                  <a:schemeClr val="bg1"/>
                </a:solidFill>
                <a:latin typeface="Georgia Pro Black" panose="020B0604020202020204" pitchFamily="18" charset="0"/>
              </a:rPr>
              <a:t>President Roles</a:t>
            </a:r>
          </a:p>
        </p:txBody>
      </p:sp>
      <p:sp>
        <p:nvSpPr>
          <p:cNvPr id="4" name="Content Placeholder 3">
            <a:extLst>
              <a:ext uri="{FF2B5EF4-FFF2-40B4-BE49-F238E27FC236}">
                <a16:creationId xmlns:a16="http://schemas.microsoft.com/office/drawing/2014/main" id="{14EA0E7B-94B3-40ED-9191-99DAFEB78A87}"/>
              </a:ext>
            </a:extLst>
          </p:cNvPr>
          <p:cNvSpPr>
            <a:spLocks noGrp="1"/>
          </p:cNvSpPr>
          <p:nvPr>
            <p:ph idx="1"/>
          </p:nvPr>
        </p:nvSpPr>
        <p:spPr>
          <a:xfrm>
            <a:off x="368135" y="1384744"/>
            <a:ext cx="11424062" cy="4802299"/>
          </a:xfrm>
          <a:solidFill>
            <a:schemeClr val="bg1"/>
          </a:solidFill>
          <a:ln>
            <a:solidFill>
              <a:srgbClr val="002060"/>
            </a:solidFill>
          </a:ln>
        </p:spPr>
        <p:txBody>
          <a:bodyPr>
            <a:normAutofit/>
          </a:bodyPr>
          <a:lstStyle/>
          <a:p>
            <a:pPr marL="457200" indent="-457200">
              <a:buAutoNum type="alphaUcPeriod"/>
            </a:pPr>
            <a:r>
              <a:rPr lang="en-US" sz="2400" b="1" dirty="0">
                <a:latin typeface="Times New Roman" panose="02020603050405020304" pitchFamily="18" charset="0"/>
                <a:cs typeface="Times New Roman" panose="02020603050405020304" pitchFamily="18" charset="0"/>
              </a:rPr>
              <a:t>Commander in Chief	B. Chief Diplomat	 C. Economic Leader</a:t>
            </a:r>
          </a:p>
          <a:p>
            <a:pPr marL="457200" indent="-457200">
              <a:buAutoNum type="alphaUcPeriod" startAt="4"/>
            </a:pPr>
            <a:r>
              <a:rPr lang="en-US" sz="2400" b="1" dirty="0">
                <a:latin typeface="Times New Roman" panose="02020603050405020304" pitchFamily="18" charset="0"/>
                <a:cs typeface="Times New Roman" panose="02020603050405020304" pitchFamily="18" charset="0"/>
              </a:rPr>
              <a:t>Chief Executive		E. Head of State	F. Party Leader</a:t>
            </a:r>
          </a:p>
          <a:p>
            <a:pPr marL="457200" indent="-457200">
              <a:buAutoNum type="alphaUcPeriod" startAt="7"/>
            </a:pPr>
            <a:r>
              <a:rPr lang="en-US" sz="2400" b="1" dirty="0">
                <a:latin typeface="Times New Roman" panose="02020603050405020304" pitchFamily="18" charset="0"/>
                <a:cs typeface="Times New Roman" panose="02020603050405020304" pitchFamily="18" charset="0"/>
              </a:rPr>
              <a:t>Legislative Leader</a:t>
            </a:r>
          </a:p>
          <a:p>
            <a:pPr marL="0" indent="0">
              <a:buNone/>
            </a:pPr>
            <a:r>
              <a:rPr lang="en-US" sz="2400" dirty="0">
                <a:latin typeface="Times New Roman" panose="02020603050405020304" pitchFamily="18" charset="0"/>
                <a:cs typeface="Times New Roman" panose="02020603050405020304" pitchFamily="18" charset="0"/>
              </a:rPr>
              <a:t>__ 1. The President of the United States meets with the Office of Management and Budget to prepare the 2021 federal </a:t>
            </a:r>
            <a:r>
              <a:rPr lang="en-US" sz="2400" b="1" u="sng" dirty="0">
                <a:latin typeface="Times New Roman" panose="02020603050405020304" pitchFamily="18" charset="0"/>
                <a:cs typeface="Times New Roman" panose="02020603050405020304" pitchFamily="18" charset="0"/>
              </a:rPr>
              <a:t>budget.</a:t>
            </a:r>
          </a:p>
          <a:p>
            <a:pPr marL="0" indent="0">
              <a:buNone/>
            </a:pPr>
            <a:r>
              <a:rPr lang="en-US" sz="2400" dirty="0">
                <a:latin typeface="Times New Roman" panose="02020603050405020304" pitchFamily="18" charset="0"/>
                <a:cs typeface="Times New Roman" panose="02020603050405020304" pitchFamily="18" charset="0"/>
              </a:rPr>
              <a:t>__ 2. President Johnson orders more </a:t>
            </a:r>
            <a:r>
              <a:rPr lang="en-US" sz="2400" b="1" u="sng" dirty="0">
                <a:latin typeface="Times New Roman" panose="02020603050405020304" pitchFamily="18" charset="0"/>
                <a:cs typeface="Times New Roman" panose="02020603050405020304" pitchFamily="18" charset="0"/>
              </a:rPr>
              <a:t>U.S. military troops</a:t>
            </a:r>
            <a:r>
              <a:rPr lang="en-US" sz="2400" dirty="0">
                <a:latin typeface="Times New Roman" panose="02020603050405020304" pitchFamily="18" charset="0"/>
                <a:cs typeface="Times New Roman" panose="02020603050405020304" pitchFamily="18" charset="0"/>
              </a:rPr>
              <a:t> into South Vietnam to help protect it from invasion.</a:t>
            </a:r>
          </a:p>
          <a:p>
            <a:pPr marL="0" indent="0">
              <a:buNone/>
            </a:pPr>
            <a:r>
              <a:rPr lang="en-US" sz="2400" dirty="0">
                <a:latin typeface="Times New Roman" panose="02020603050405020304" pitchFamily="18" charset="0"/>
                <a:cs typeface="Times New Roman" panose="02020603050405020304" pitchFamily="18" charset="0"/>
              </a:rPr>
              <a:t>__ 3. President Trump gives the </a:t>
            </a:r>
            <a:r>
              <a:rPr lang="en-US" sz="2400" b="1" u="sng" dirty="0">
                <a:latin typeface="Times New Roman" panose="02020603050405020304" pitchFamily="18" charset="0"/>
                <a:cs typeface="Times New Roman" panose="02020603050405020304" pitchFamily="18" charset="0"/>
              </a:rPr>
              <a:t>State of the Union Address</a:t>
            </a:r>
            <a:r>
              <a:rPr lang="en-US" sz="2400" b="1"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and asks </a:t>
            </a:r>
            <a:r>
              <a:rPr lang="en-US" sz="2400" b="1" u="sng" dirty="0">
                <a:latin typeface="Times New Roman" panose="02020603050405020304" pitchFamily="18" charset="0"/>
                <a:cs typeface="Times New Roman" panose="02020603050405020304" pitchFamily="18" charset="0"/>
              </a:rPr>
              <a:t>Congress</a:t>
            </a:r>
            <a:r>
              <a:rPr lang="en-US" sz="2400" dirty="0">
                <a:latin typeface="Times New Roman" panose="02020603050405020304" pitchFamily="18" charset="0"/>
                <a:cs typeface="Times New Roman" panose="02020603050405020304" pitchFamily="18" charset="0"/>
              </a:rPr>
              <a:t> to pass </a:t>
            </a:r>
            <a:r>
              <a:rPr lang="en-US" sz="2400" b="1" u="sng" dirty="0">
                <a:latin typeface="Times New Roman" panose="02020603050405020304" pitchFamily="18" charset="0"/>
                <a:cs typeface="Times New Roman" panose="02020603050405020304" pitchFamily="18" charset="0"/>
              </a:rPr>
              <a:t>legislation</a:t>
            </a:r>
            <a:r>
              <a:rPr lang="en-US" sz="2400" dirty="0">
                <a:latin typeface="Times New Roman" panose="02020603050405020304" pitchFamily="18" charset="0"/>
                <a:cs typeface="Times New Roman" panose="02020603050405020304" pitchFamily="18" charset="0"/>
              </a:rPr>
              <a:t> to fund new highway construction.</a:t>
            </a:r>
          </a:p>
          <a:p>
            <a:pPr marL="0" indent="0">
              <a:buNone/>
            </a:pPr>
            <a:r>
              <a:rPr lang="en-US" sz="2400" dirty="0">
                <a:latin typeface="Times New Roman" panose="02020603050405020304" pitchFamily="18" charset="0"/>
                <a:cs typeface="Times New Roman" panose="02020603050405020304" pitchFamily="18" charset="0"/>
              </a:rPr>
              <a:t>__ 4. President Barrack Obama </a:t>
            </a:r>
            <a:r>
              <a:rPr lang="en-US" sz="2400" b="1" u="sng" dirty="0">
                <a:latin typeface="Times New Roman" panose="02020603050405020304" pitchFamily="18" charset="0"/>
                <a:cs typeface="Times New Roman" panose="02020603050405020304" pitchFamily="18" charset="0"/>
              </a:rPr>
              <a:t>appoints</a:t>
            </a:r>
            <a:r>
              <a:rPr lang="en-US" sz="2400" dirty="0">
                <a:latin typeface="Times New Roman" panose="02020603050405020304" pitchFamily="18" charset="0"/>
                <a:cs typeface="Times New Roman" panose="02020603050405020304" pitchFamily="18" charset="0"/>
              </a:rPr>
              <a:t> John Kerry as Secretary of State</a:t>
            </a:r>
          </a:p>
          <a:p>
            <a:pPr marL="0" indent="0">
              <a:buNone/>
            </a:pPr>
            <a:r>
              <a:rPr lang="en-US" sz="2400" dirty="0">
                <a:latin typeface="Times New Roman" panose="02020603050405020304" pitchFamily="18" charset="0"/>
                <a:cs typeface="Times New Roman" panose="02020603050405020304" pitchFamily="18" charset="0"/>
              </a:rPr>
              <a:t>__ 5. President Reagan host a </a:t>
            </a:r>
            <a:r>
              <a:rPr lang="en-US" sz="2400" b="1" u="sng" dirty="0">
                <a:latin typeface="Times New Roman" panose="02020603050405020304" pitchFamily="18" charset="0"/>
                <a:cs typeface="Times New Roman" panose="02020603050405020304" pitchFamily="18" charset="0"/>
              </a:rPr>
              <a:t>campaign fundraisers</a:t>
            </a:r>
            <a:r>
              <a:rPr lang="en-US" sz="2400" dirty="0">
                <a:latin typeface="Times New Roman" panose="02020603050405020304" pitchFamily="18" charset="0"/>
                <a:cs typeface="Times New Roman" panose="02020603050405020304" pitchFamily="18" charset="0"/>
              </a:rPr>
              <a:t> for the </a:t>
            </a:r>
            <a:r>
              <a:rPr lang="en-US" sz="2400" b="1" u="sng" dirty="0">
                <a:latin typeface="Times New Roman" panose="02020603050405020304" pitchFamily="18" charset="0"/>
                <a:cs typeface="Times New Roman" panose="02020603050405020304" pitchFamily="18" charset="0"/>
              </a:rPr>
              <a:t>Republican Party</a:t>
            </a:r>
            <a:r>
              <a:rPr lang="en-US" sz="2400" dirty="0">
                <a:latin typeface="Times New Roman" panose="02020603050405020304" pitchFamily="18" charset="0"/>
                <a:cs typeface="Times New Roman" panose="02020603050405020304" pitchFamily="18" charset="0"/>
              </a:rPr>
              <a:t>	</a:t>
            </a:r>
          </a:p>
          <a:p>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4968608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9A6770D-993E-4546-A68D-AE4CFE3B8980}"/>
              </a:ext>
            </a:extLst>
          </p:cNvPr>
          <p:cNvSpPr>
            <a:spLocks noGrp="1"/>
          </p:cNvSpPr>
          <p:nvPr>
            <p:ph idx="1"/>
          </p:nvPr>
        </p:nvSpPr>
        <p:spPr>
          <a:xfrm>
            <a:off x="391887" y="493486"/>
            <a:ext cx="11596914" cy="5683477"/>
          </a:xfrm>
          <a:solidFill>
            <a:schemeClr val="bg1"/>
          </a:solidFill>
          <a:ln>
            <a:solidFill>
              <a:srgbClr val="002060"/>
            </a:solidFill>
          </a:ln>
        </p:spPr>
        <p:txBody>
          <a:bodyPr>
            <a:normAutofit fontScale="92500" lnSpcReduction="10000"/>
          </a:bodyPr>
          <a:lstStyle/>
          <a:p>
            <a:pPr>
              <a:lnSpc>
                <a:spcPct val="100000"/>
              </a:lnSpc>
              <a:spcBef>
                <a:spcPts val="0"/>
              </a:spcBef>
            </a:pPr>
            <a:r>
              <a:rPr lang="en-US" sz="1600" b="1" dirty="0">
                <a:latin typeface="Times New Roman" panose="02020603050405020304" pitchFamily="18" charset="0"/>
                <a:cs typeface="Times New Roman" panose="02020603050405020304" pitchFamily="18" charset="0"/>
              </a:rPr>
              <a:t>CL.C&amp;G.1.1</a:t>
            </a:r>
            <a:r>
              <a:rPr lang="en-US" sz="1600" dirty="0">
                <a:latin typeface="Times New Roman" panose="02020603050405020304" pitchFamily="18" charset="0"/>
                <a:cs typeface="Times New Roman" panose="02020603050405020304" pitchFamily="18" charset="0"/>
              </a:rPr>
              <a:t> Explain the influence of the founding principles on state and federal decisions using primary and secondary source documents.</a:t>
            </a:r>
          </a:p>
          <a:p>
            <a:pPr>
              <a:lnSpc>
                <a:spcPct val="100000"/>
              </a:lnSpc>
              <a:spcBef>
                <a:spcPts val="0"/>
              </a:spcBef>
            </a:pPr>
            <a:r>
              <a:rPr lang="en-US" sz="1600" b="1" dirty="0">
                <a:latin typeface="Times New Roman" panose="02020603050405020304" pitchFamily="18" charset="0"/>
                <a:cs typeface="Times New Roman" panose="02020603050405020304" pitchFamily="18" charset="0"/>
              </a:rPr>
              <a:t>CL.H.1.1</a:t>
            </a:r>
            <a:r>
              <a:rPr lang="en-US" sz="1600" dirty="0">
                <a:latin typeface="Times New Roman" panose="02020603050405020304" pitchFamily="18" charset="0"/>
                <a:cs typeface="Times New Roman" panose="02020603050405020304" pitchFamily="18" charset="0"/>
              </a:rPr>
              <a:t> Explain how the tensions over power and authority led the founding fathers to create a democratic republic.</a:t>
            </a:r>
          </a:p>
          <a:p>
            <a:pPr>
              <a:lnSpc>
                <a:spcPct val="100000"/>
              </a:lnSpc>
              <a:spcBef>
                <a:spcPts val="0"/>
              </a:spcBef>
            </a:pPr>
            <a:r>
              <a:rPr lang="en-US" sz="1600" b="1" dirty="0">
                <a:latin typeface="Times New Roman" panose="02020603050405020304" pitchFamily="18" charset="0"/>
                <a:cs typeface="Times New Roman" panose="02020603050405020304" pitchFamily="18" charset="0"/>
              </a:rPr>
              <a:t>CL.C&amp;G.4.4</a:t>
            </a:r>
            <a:r>
              <a:rPr lang="en-US" sz="1600" dirty="0">
                <a:latin typeface="Times New Roman" panose="02020603050405020304" pitchFamily="18" charset="0"/>
                <a:cs typeface="Times New Roman" panose="02020603050405020304" pitchFamily="18" charset="0"/>
              </a:rPr>
              <a:t> Assess how effective the American system of government has been in ensuring freedom, equality, and justice for all.</a:t>
            </a:r>
          </a:p>
          <a:p>
            <a:pPr marL="0" indent="0">
              <a:lnSpc>
                <a:spcPct val="100000"/>
              </a:lnSpc>
              <a:spcBef>
                <a:spcPts val="0"/>
              </a:spcBef>
              <a:buNone/>
            </a:pPr>
            <a:r>
              <a:rPr lang="en-US" sz="1800" b="1" dirty="0">
                <a:solidFill>
                  <a:srgbClr val="002060"/>
                </a:solidFill>
                <a:latin typeface="Times New Roman" panose="02020603050405020304" pitchFamily="18" charset="0"/>
                <a:cs typeface="Times New Roman" panose="02020603050405020304" pitchFamily="18" charset="0"/>
              </a:rPr>
              <a:t>Essential Question: </a:t>
            </a:r>
            <a:r>
              <a:rPr lang="en-US" sz="1800" dirty="0">
                <a:latin typeface="Times New Roman" panose="02020603050405020304" pitchFamily="18" charset="0"/>
                <a:cs typeface="Times New Roman" panose="02020603050405020304" pitchFamily="18" charset="0"/>
              </a:rPr>
              <a:t>How effectively does the U.S. Constitution balance the authority to govern without violate the rights of the people?</a:t>
            </a:r>
          </a:p>
          <a:p>
            <a:pPr marL="0" indent="0">
              <a:lnSpc>
                <a:spcPct val="100000"/>
              </a:lnSpc>
              <a:spcBef>
                <a:spcPts val="0"/>
              </a:spcBef>
              <a:buNone/>
            </a:pPr>
            <a:r>
              <a:rPr lang="en-US" sz="1800" b="1" dirty="0">
                <a:solidFill>
                  <a:srgbClr val="002060"/>
                </a:solidFill>
                <a:latin typeface="Times New Roman" panose="02020603050405020304" pitchFamily="18" charset="0"/>
                <a:cs typeface="Times New Roman" panose="02020603050405020304" pitchFamily="18" charset="0"/>
              </a:rPr>
              <a:t>Students Can: </a:t>
            </a:r>
          </a:p>
          <a:p>
            <a:pPr marL="406400">
              <a:lnSpc>
                <a:spcPct val="100000"/>
              </a:lnSpc>
              <a:spcBef>
                <a:spcPts val="0"/>
              </a:spcBef>
            </a:pPr>
            <a:r>
              <a:rPr lang="en-US" sz="1800" dirty="0">
                <a:latin typeface="Times New Roman" panose="02020603050405020304" pitchFamily="18" charset="0"/>
                <a:cs typeface="Times New Roman" panose="02020603050405020304" pitchFamily="18" charset="0"/>
              </a:rPr>
              <a:t>Determine why a decentralized government under the Articles of Confederation failed to effectively govern America during the critical period from 1781-1789</a:t>
            </a:r>
          </a:p>
          <a:p>
            <a:pPr marL="406400">
              <a:lnSpc>
                <a:spcPct val="100000"/>
              </a:lnSpc>
              <a:spcBef>
                <a:spcPts val="0"/>
              </a:spcBef>
            </a:pPr>
            <a:r>
              <a:rPr lang="en-US" sz="1800" dirty="0">
                <a:latin typeface="Times New Roman" panose="02020603050405020304" pitchFamily="18" charset="0"/>
                <a:cs typeface="Times New Roman" panose="02020603050405020304" pitchFamily="18" charset="0"/>
              </a:rPr>
              <a:t>Evaluate how the U.S. Constitution repaired issues with the Articles of Confederation </a:t>
            </a:r>
          </a:p>
          <a:p>
            <a:pPr marL="406400">
              <a:lnSpc>
                <a:spcPct val="100000"/>
              </a:lnSpc>
              <a:spcBef>
                <a:spcPts val="0"/>
              </a:spcBef>
            </a:pPr>
            <a:r>
              <a:rPr lang="en-US" sz="1800" dirty="0">
                <a:latin typeface="Times New Roman" panose="02020603050405020304" pitchFamily="18" charset="0"/>
                <a:cs typeface="Times New Roman" panose="02020603050405020304" pitchFamily="18" charset="0"/>
              </a:rPr>
              <a:t>Decipher how the Madisonian Model of government empowers the national government while restraining abuse of power</a:t>
            </a:r>
          </a:p>
          <a:p>
            <a:pPr marL="177800" indent="0">
              <a:lnSpc>
                <a:spcPct val="100000"/>
              </a:lnSpc>
              <a:spcBef>
                <a:spcPts val="0"/>
              </a:spcBef>
              <a:buNone/>
            </a:pPr>
            <a:endParaRPr lang="en-US" sz="1800" dirty="0">
              <a:latin typeface="Times New Roman" panose="02020603050405020304" pitchFamily="18" charset="0"/>
              <a:cs typeface="Times New Roman" panose="02020603050405020304" pitchFamily="18" charset="0"/>
            </a:endParaRPr>
          </a:p>
          <a:p>
            <a:pPr marL="0" indent="0">
              <a:buNone/>
            </a:pPr>
            <a:r>
              <a:rPr lang="en-US" sz="2200" b="1" dirty="0">
                <a:solidFill>
                  <a:srgbClr val="002060"/>
                </a:solidFill>
                <a:latin typeface="Times New Roman" panose="02020603050405020304" pitchFamily="18" charset="0"/>
                <a:cs typeface="Times New Roman" panose="02020603050405020304" pitchFamily="18" charset="0"/>
              </a:rPr>
              <a:t>AGENDA:</a:t>
            </a:r>
          </a:p>
          <a:p>
            <a:r>
              <a:rPr lang="en-US" sz="2200" dirty="0">
                <a:latin typeface="Times New Roman" panose="02020603050405020304" pitchFamily="18" charset="0"/>
                <a:cs typeface="Times New Roman" panose="02020603050405020304" pitchFamily="18" charset="0"/>
              </a:rPr>
              <a:t>Roles of the Presidency</a:t>
            </a:r>
          </a:p>
          <a:p>
            <a:r>
              <a:rPr lang="en-US" sz="2200" dirty="0">
                <a:latin typeface="Times New Roman" panose="02020603050405020304" pitchFamily="18" charset="0"/>
                <a:cs typeface="Times New Roman" panose="02020603050405020304" pitchFamily="18" charset="0"/>
              </a:rPr>
              <a:t>270 To Win</a:t>
            </a:r>
          </a:p>
          <a:p>
            <a:r>
              <a:rPr lang="en-US" sz="2200" dirty="0">
                <a:latin typeface="Times New Roman" panose="02020603050405020304" pitchFamily="18" charset="0"/>
                <a:cs typeface="Times New Roman" panose="02020603050405020304" pitchFamily="18" charset="0"/>
              </a:rPr>
              <a:t>Presidential Roles Scenarios</a:t>
            </a:r>
          </a:p>
          <a:p>
            <a:endParaRPr lang="en-US" sz="2000" dirty="0">
              <a:latin typeface="Times New Roman" panose="02020603050405020304" pitchFamily="18" charset="0"/>
              <a:cs typeface="Times New Roman" panose="02020603050405020304" pitchFamily="18" charset="0"/>
            </a:endParaRPr>
          </a:p>
          <a:p>
            <a:pPr marL="0" indent="0">
              <a:buNone/>
            </a:pPr>
            <a:r>
              <a:rPr lang="en-US" sz="2200" b="1" dirty="0">
                <a:solidFill>
                  <a:srgbClr val="002060"/>
                </a:solidFill>
                <a:latin typeface="Times New Roman" panose="02020603050405020304" pitchFamily="18" charset="0"/>
                <a:cs typeface="Times New Roman" panose="02020603050405020304" pitchFamily="18" charset="0"/>
              </a:rPr>
              <a:t>HOMEWORK: </a:t>
            </a:r>
          </a:p>
          <a:p>
            <a:r>
              <a:rPr lang="en-US" sz="2200" b="1" dirty="0">
                <a:solidFill>
                  <a:srgbClr val="FF0000"/>
                </a:solidFill>
                <a:latin typeface="Times New Roman" panose="02020603050405020304" pitchFamily="18" charset="0"/>
                <a:cs typeface="Times New Roman" panose="02020603050405020304" pitchFamily="18" charset="0"/>
              </a:rPr>
              <a:t>Complete Presidential Roles Scenarios </a:t>
            </a:r>
          </a:p>
          <a:p>
            <a:r>
              <a:rPr lang="en-US" sz="2200" b="1" dirty="0">
                <a:solidFill>
                  <a:srgbClr val="FF0000"/>
                </a:solidFill>
                <a:latin typeface="Times New Roman" panose="02020603050405020304" pitchFamily="18" charset="0"/>
                <a:cs typeface="Times New Roman" panose="02020603050405020304" pitchFamily="18" charset="0"/>
              </a:rPr>
              <a:t>Quiz on the Presidency – Friday, 11/18</a:t>
            </a:r>
          </a:p>
          <a:p>
            <a:pPr marL="0" indent="0">
              <a:buNone/>
            </a:pPr>
            <a:endParaRPr lang="en-US" sz="2200" b="1" dirty="0">
              <a:solidFill>
                <a:srgbClr val="002060"/>
              </a:solidFill>
              <a:latin typeface="Times New Roman" panose="02020603050405020304" pitchFamily="18" charset="0"/>
              <a:cs typeface="Times New Roman" panose="02020603050405020304" pitchFamily="18" charset="0"/>
            </a:endParaRPr>
          </a:p>
          <a:p>
            <a:pPr marL="0" indent="0">
              <a:buNone/>
            </a:pPr>
            <a:endParaRPr lang="en-US" sz="22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8574267"/>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82AD1-840E-4899-A763-5EB5264DB3EE}"/>
              </a:ext>
            </a:extLst>
          </p:cNvPr>
          <p:cNvSpPr>
            <a:spLocks noGrp="1"/>
          </p:cNvSpPr>
          <p:nvPr>
            <p:ph type="title"/>
          </p:nvPr>
        </p:nvSpPr>
        <p:spPr>
          <a:xfrm>
            <a:off x="838200" y="365126"/>
            <a:ext cx="10515600" cy="822230"/>
          </a:xfrm>
          <a:solidFill>
            <a:schemeClr val="accent4">
              <a:lumMod val="40000"/>
              <a:lumOff val="60000"/>
            </a:schemeClr>
          </a:solidFill>
          <a:ln>
            <a:solidFill>
              <a:srgbClr val="002060"/>
            </a:solidFill>
          </a:ln>
        </p:spPr>
        <p:txBody>
          <a:bodyPr/>
          <a:lstStyle/>
          <a:p>
            <a:r>
              <a:rPr lang="en-US" b="1" dirty="0">
                <a:solidFill>
                  <a:srgbClr val="002060"/>
                </a:solidFill>
                <a:latin typeface="Georgia Pro Black" panose="020B0604020202020204" pitchFamily="18" charset="0"/>
              </a:rPr>
              <a:t>President Roles</a:t>
            </a:r>
          </a:p>
        </p:txBody>
      </p:sp>
      <p:sp>
        <p:nvSpPr>
          <p:cNvPr id="4" name="Content Placeholder 3">
            <a:extLst>
              <a:ext uri="{FF2B5EF4-FFF2-40B4-BE49-F238E27FC236}">
                <a16:creationId xmlns:a16="http://schemas.microsoft.com/office/drawing/2014/main" id="{14EA0E7B-94B3-40ED-9191-99DAFEB78A87}"/>
              </a:ext>
            </a:extLst>
          </p:cNvPr>
          <p:cNvSpPr>
            <a:spLocks noGrp="1"/>
          </p:cNvSpPr>
          <p:nvPr>
            <p:ph idx="1"/>
          </p:nvPr>
        </p:nvSpPr>
        <p:spPr>
          <a:xfrm>
            <a:off x="368135" y="1384744"/>
            <a:ext cx="11424062" cy="4802299"/>
          </a:xfrm>
          <a:solidFill>
            <a:schemeClr val="bg1"/>
          </a:solidFill>
          <a:ln>
            <a:solidFill>
              <a:srgbClr val="002060"/>
            </a:solidFill>
          </a:ln>
        </p:spPr>
        <p:txBody>
          <a:bodyPr>
            <a:normAutofit/>
          </a:bodyPr>
          <a:lstStyle/>
          <a:p>
            <a:pPr marL="457200" indent="-457200">
              <a:buAutoNum type="alphaUcPeriod"/>
            </a:pPr>
            <a:r>
              <a:rPr lang="en-US" sz="2400" b="1" dirty="0">
                <a:latin typeface="Times New Roman" panose="02020603050405020304" pitchFamily="18" charset="0"/>
                <a:cs typeface="Times New Roman" panose="02020603050405020304" pitchFamily="18" charset="0"/>
              </a:rPr>
              <a:t>Commander in Chief	B. Chief Diplomat	 C. Economic Leader</a:t>
            </a:r>
          </a:p>
          <a:p>
            <a:pPr marL="457200" indent="-457200">
              <a:buAutoNum type="alphaUcPeriod" startAt="4"/>
            </a:pPr>
            <a:r>
              <a:rPr lang="en-US" sz="2400" b="1" dirty="0">
                <a:latin typeface="Times New Roman" panose="02020603050405020304" pitchFamily="18" charset="0"/>
                <a:cs typeface="Times New Roman" panose="02020603050405020304" pitchFamily="18" charset="0"/>
              </a:rPr>
              <a:t>Chief Executive		E. Head of State	F. Party Leader</a:t>
            </a:r>
          </a:p>
          <a:p>
            <a:pPr marL="457200" indent="-457200">
              <a:buAutoNum type="alphaUcPeriod" startAt="7"/>
            </a:pPr>
            <a:r>
              <a:rPr lang="en-US" sz="2400" b="1" dirty="0">
                <a:latin typeface="Times New Roman" panose="02020603050405020304" pitchFamily="18" charset="0"/>
                <a:cs typeface="Times New Roman" panose="02020603050405020304" pitchFamily="18" charset="0"/>
              </a:rPr>
              <a:t>Legislative Leader</a:t>
            </a:r>
          </a:p>
          <a:p>
            <a:pPr marL="0" indent="0">
              <a:buNone/>
            </a:pPr>
            <a:r>
              <a:rPr lang="en-US" sz="2400" dirty="0">
                <a:latin typeface="Times New Roman" panose="02020603050405020304" pitchFamily="18" charset="0"/>
                <a:cs typeface="Times New Roman" panose="02020603050405020304" pitchFamily="18" charset="0"/>
              </a:rPr>
              <a:t>__ 1. The President of the United States meets with the Office of Management and Budget to prepare the 2021 federal </a:t>
            </a:r>
            <a:r>
              <a:rPr lang="en-US" sz="2400" b="1" u="sng" dirty="0">
                <a:latin typeface="Times New Roman" panose="02020603050405020304" pitchFamily="18" charset="0"/>
                <a:cs typeface="Times New Roman" panose="02020603050405020304" pitchFamily="18" charset="0"/>
              </a:rPr>
              <a:t>budget.</a:t>
            </a:r>
          </a:p>
          <a:p>
            <a:pPr marL="0" indent="0">
              <a:buNone/>
            </a:pPr>
            <a:r>
              <a:rPr lang="en-US" sz="2400" dirty="0">
                <a:latin typeface="Times New Roman" panose="02020603050405020304" pitchFamily="18" charset="0"/>
                <a:cs typeface="Times New Roman" panose="02020603050405020304" pitchFamily="18" charset="0"/>
              </a:rPr>
              <a:t>__ 2. President Johnson orders more </a:t>
            </a:r>
            <a:r>
              <a:rPr lang="en-US" sz="2400" b="1" u="sng" dirty="0">
                <a:latin typeface="Times New Roman" panose="02020603050405020304" pitchFamily="18" charset="0"/>
                <a:cs typeface="Times New Roman" panose="02020603050405020304" pitchFamily="18" charset="0"/>
              </a:rPr>
              <a:t>U.S. military troops</a:t>
            </a:r>
            <a:r>
              <a:rPr lang="en-US" sz="2400" dirty="0">
                <a:latin typeface="Times New Roman" panose="02020603050405020304" pitchFamily="18" charset="0"/>
                <a:cs typeface="Times New Roman" panose="02020603050405020304" pitchFamily="18" charset="0"/>
              </a:rPr>
              <a:t> into South Vietnam to help protect it from invasion.</a:t>
            </a:r>
          </a:p>
          <a:p>
            <a:pPr marL="0" indent="0">
              <a:buNone/>
            </a:pPr>
            <a:r>
              <a:rPr lang="en-US" sz="2400" dirty="0">
                <a:latin typeface="Times New Roman" panose="02020603050405020304" pitchFamily="18" charset="0"/>
                <a:cs typeface="Times New Roman" panose="02020603050405020304" pitchFamily="18" charset="0"/>
              </a:rPr>
              <a:t>__ 3. President Trump gives the </a:t>
            </a:r>
            <a:r>
              <a:rPr lang="en-US" sz="2400" b="1" u="sng" dirty="0">
                <a:latin typeface="Times New Roman" panose="02020603050405020304" pitchFamily="18" charset="0"/>
                <a:cs typeface="Times New Roman" panose="02020603050405020304" pitchFamily="18" charset="0"/>
              </a:rPr>
              <a:t>State of the Union Address</a:t>
            </a:r>
            <a:r>
              <a:rPr lang="en-US" sz="2400" b="1"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and asks </a:t>
            </a:r>
            <a:r>
              <a:rPr lang="en-US" sz="2400" b="1" u="sng" dirty="0">
                <a:latin typeface="Times New Roman" panose="02020603050405020304" pitchFamily="18" charset="0"/>
                <a:cs typeface="Times New Roman" panose="02020603050405020304" pitchFamily="18" charset="0"/>
              </a:rPr>
              <a:t>Congress</a:t>
            </a:r>
            <a:r>
              <a:rPr lang="en-US" sz="2400" dirty="0">
                <a:latin typeface="Times New Roman" panose="02020603050405020304" pitchFamily="18" charset="0"/>
                <a:cs typeface="Times New Roman" panose="02020603050405020304" pitchFamily="18" charset="0"/>
              </a:rPr>
              <a:t> to pass </a:t>
            </a:r>
            <a:r>
              <a:rPr lang="en-US" sz="2400" b="1" u="sng" dirty="0">
                <a:latin typeface="Times New Roman" panose="02020603050405020304" pitchFamily="18" charset="0"/>
                <a:cs typeface="Times New Roman" panose="02020603050405020304" pitchFamily="18" charset="0"/>
              </a:rPr>
              <a:t>legislation</a:t>
            </a:r>
            <a:r>
              <a:rPr lang="en-US" sz="2400" dirty="0">
                <a:latin typeface="Times New Roman" panose="02020603050405020304" pitchFamily="18" charset="0"/>
                <a:cs typeface="Times New Roman" panose="02020603050405020304" pitchFamily="18" charset="0"/>
              </a:rPr>
              <a:t> to fund new highway construction.</a:t>
            </a:r>
          </a:p>
          <a:p>
            <a:pPr marL="0" indent="0">
              <a:buNone/>
            </a:pPr>
            <a:r>
              <a:rPr lang="en-US" sz="2400" dirty="0">
                <a:latin typeface="Times New Roman" panose="02020603050405020304" pitchFamily="18" charset="0"/>
                <a:cs typeface="Times New Roman" panose="02020603050405020304" pitchFamily="18" charset="0"/>
              </a:rPr>
              <a:t>__ 4. President Barrack Obama </a:t>
            </a:r>
            <a:r>
              <a:rPr lang="en-US" sz="2400" b="1" u="sng" dirty="0">
                <a:latin typeface="Times New Roman" panose="02020603050405020304" pitchFamily="18" charset="0"/>
                <a:cs typeface="Times New Roman" panose="02020603050405020304" pitchFamily="18" charset="0"/>
              </a:rPr>
              <a:t>appoints</a:t>
            </a:r>
            <a:r>
              <a:rPr lang="en-US" sz="2400" dirty="0">
                <a:latin typeface="Times New Roman" panose="02020603050405020304" pitchFamily="18" charset="0"/>
                <a:cs typeface="Times New Roman" panose="02020603050405020304" pitchFamily="18" charset="0"/>
              </a:rPr>
              <a:t> John Kerry as Secretary of State</a:t>
            </a:r>
          </a:p>
          <a:p>
            <a:pPr marL="0" indent="0">
              <a:buNone/>
            </a:pPr>
            <a:r>
              <a:rPr lang="en-US" sz="2400" dirty="0">
                <a:latin typeface="Times New Roman" panose="02020603050405020304" pitchFamily="18" charset="0"/>
                <a:cs typeface="Times New Roman" panose="02020603050405020304" pitchFamily="18" charset="0"/>
              </a:rPr>
              <a:t>__ 5. President Reagan host a </a:t>
            </a:r>
            <a:r>
              <a:rPr lang="en-US" sz="2400" b="1" u="sng" dirty="0">
                <a:latin typeface="Times New Roman" panose="02020603050405020304" pitchFamily="18" charset="0"/>
                <a:cs typeface="Times New Roman" panose="02020603050405020304" pitchFamily="18" charset="0"/>
              </a:rPr>
              <a:t>campaign fundraisers</a:t>
            </a:r>
            <a:r>
              <a:rPr lang="en-US" sz="2400" dirty="0">
                <a:latin typeface="Times New Roman" panose="02020603050405020304" pitchFamily="18" charset="0"/>
                <a:cs typeface="Times New Roman" panose="02020603050405020304" pitchFamily="18" charset="0"/>
              </a:rPr>
              <a:t> for the </a:t>
            </a:r>
            <a:r>
              <a:rPr lang="en-US" sz="2400" b="1" u="sng" dirty="0">
                <a:latin typeface="Times New Roman" panose="02020603050405020304" pitchFamily="18" charset="0"/>
                <a:cs typeface="Times New Roman" panose="02020603050405020304" pitchFamily="18" charset="0"/>
              </a:rPr>
              <a:t>Republican Party</a:t>
            </a:r>
            <a:r>
              <a:rPr lang="en-US" sz="2400" dirty="0">
                <a:latin typeface="Times New Roman" panose="02020603050405020304" pitchFamily="18" charset="0"/>
                <a:cs typeface="Times New Roman" panose="02020603050405020304" pitchFamily="18" charset="0"/>
              </a:rPr>
              <a:t>	</a:t>
            </a:r>
          </a:p>
          <a:p>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14740088"/>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CE85A54-0097-3F44-8036-868A6F587F19}"/>
              </a:ext>
            </a:extLst>
          </p:cNvPr>
          <p:cNvSpPr>
            <a:spLocks noGrp="1"/>
          </p:cNvSpPr>
          <p:nvPr>
            <p:ph type="title"/>
          </p:nvPr>
        </p:nvSpPr>
        <p:spPr>
          <a:xfrm>
            <a:off x="838200" y="365126"/>
            <a:ext cx="10515600" cy="814746"/>
          </a:xfrm>
          <a:solidFill>
            <a:schemeClr val="accent4">
              <a:lumMod val="40000"/>
              <a:lumOff val="60000"/>
            </a:schemeClr>
          </a:solidFill>
          <a:ln>
            <a:solidFill>
              <a:srgbClr val="002060"/>
            </a:solidFill>
          </a:ln>
        </p:spPr>
        <p:txBody>
          <a:bodyPr/>
          <a:lstStyle/>
          <a:p>
            <a:r>
              <a:rPr lang="en-US" b="1" dirty="0">
                <a:solidFill>
                  <a:srgbClr val="002060"/>
                </a:solidFill>
                <a:latin typeface="Georgia" panose="02040502050405020303" pitchFamily="18" charset="0"/>
              </a:rPr>
              <a:t>Running for the President</a:t>
            </a:r>
          </a:p>
        </p:txBody>
      </p:sp>
      <p:sp>
        <p:nvSpPr>
          <p:cNvPr id="6" name="Content Placeholder 5">
            <a:extLst>
              <a:ext uri="{FF2B5EF4-FFF2-40B4-BE49-F238E27FC236}">
                <a16:creationId xmlns:a16="http://schemas.microsoft.com/office/drawing/2014/main" id="{EB71DF5F-A92E-F646-8131-B4414D2FA85D}"/>
              </a:ext>
            </a:extLst>
          </p:cNvPr>
          <p:cNvSpPr>
            <a:spLocks noGrp="1"/>
          </p:cNvSpPr>
          <p:nvPr>
            <p:ph idx="1"/>
          </p:nvPr>
        </p:nvSpPr>
        <p:spPr>
          <a:xfrm>
            <a:off x="838200" y="1453662"/>
            <a:ext cx="10515600" cy="4723301"/>
          </a:xfrm>
          <a:solidFill>
            <a:schemeClr val="bg1"/>
          </a:solidFill>
          <a:ln>
            <a:solidFill>
              <a:srgbClr val="C00000"/>
            </a:solidFill>
          </a:ln>
        </p:spPr>
        <p:txBody>
          <a:bodyPr>
            <a:normAutofit/>
          </a:bodyPr>
          <a:lstStyle/>
          <a:p>
            <a:pPr marL="0" indent="0">
              <a:buNone/>
            </a:pPr>
            <a:r>
              <a:rPr lang="en-US" sz="2400" dirty="0">
                <a:latin typeface="Times" pitchFamily="2" charset="0"/>
              </a:rPr>
              <a:t>The steps in for the Presidency </a:t>
            </a:r>
          </a:p>
          <a:p>
            <a:pPr marL="0" indent="0">
              <a:buNone/>
            </a:pPr>
            <a:endParaRPr lang="en-US" sz="2400" dirty="0">
              <a:latin typeface="Times" pitchFamily="2" charset="0"/>
            </a:endParaRPr>
          </a:p>
        </p:txBody>
      </p:sp>
      <p:sp>
        <p:nvSpPr>
          <p:cNvPr id="7" name="Rectangle 6">
            <a:extLst>
              <a:ext uri="{FF2B5EF4-FFF2-40B4-BE49-F238E27FC236}">
                <a16:creationId xmlns:a16="http://schemas.microsoft.com/office/drawing/2014/main" id="{1D5F76F6-43B9-FE4A-A4DD-2B52E531A33B}"/>
              </a:ext>
            </a:extLst>
          </p:cNvPr>
          <p:cNvSpPr/>
          <p:nvPr/>
        </p:nvSpPr>
        <p:spPr>
          <a:xfrm>
            <a:off x="398584" y="1934308"/>
            <a:ext cx="10363200" cy="8147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FFC000"/>
                </a:solidFill>
                <a:latin typeface="Times" pitchFamily="2" charset="0"/>
              </a:rPr>
              <a:t>Step 1</a:t>
            </a:r>
            <a:r>
              <a:rPr lang="en-US" sz="2400" dirty="0">
                <a:latin typeface="Times" pitchFamily="2" charset="0"/>
              </a:rPr>
              <a:t>: </a:t>
            </a:r>
            <a:r>
              <a:rPr lang="en-US" sz="2400" b="1" i="1" u="sng" dirty="0">
                <a:latin typeface="Times" pitchFamily="2" charset="0"/>
              </a:rPr>
              <a:t>Nominating Elections</a:t>
            </a:r>
            <a:r>
              <a:rPr lang="en-US" sz="2400" dirty="0">
                <a:latin typeface="Times" pitchFamily="2" charset="0"/>
              </a:rPr>
              <a:t>: elections held in each state to select the political party candidate</a:t>
            </a:r>
          </a:p>
        </p:txBody>
      </p:sp>
      <p:sp>
        <p:nvSpPr>
          <p:cNvPr id="8" name="Rectangle 7">
            <a:extLst>
              <a:ext uri="{FF2B5EF4-FFF2-40B4-BE49-F238E27FC236}">
                <a16:creationId xmlns:a16="http://schemas.microsoft.com/office/drawing/2014/main" id="{4667A155-5012-CA43-A04D-79554EA2E96A}"/>
              </a:ext>
            </a:extLst>
          </p:cNvPr>
          <p:cNvSpPr/>
          <p:nvPr/>
        </p:nvSpPr>
        <p:spPr>
          <a:xfrm>
            <a:off x="398584" y="2822327"/>
            <a:ext cx="10363200" cy="8147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FFC000"/>
                </a:solidFill>
                <a:latin typeface="Times" pitchFamily="2" charset="0"/>
              </a:rPr>
              <a:t>Step 2</a:t>
            </a:r>
            <a:r>
              <a:rPr lang="en-US" sz="2400" dirty="0">
                <a:latin typeface="Times" pitchFamily="2" charset="0"/>
              </a:rPr>
              <a:t>: </a:t>
            </a:r>
            <a:r>
              <a:rPr lang="en-US" sz="2400" b="1" i="1" u="sng" dirty="0">
                <a:latin typeface="Times" pitchFamily="2" charset="0"/>
              </a:rPr>
              <a:t>National Convention</a:t>
            </a:r>
            <a:r>
              <a:rPr lang="en-US" sz="2400" dirty="0">
                <a:latin typeface="Times" pitchFamily="2" charset="0"/>
              </a:rPr>
              <a:t>: officially nominate the President &amp; Vice President candidate &amp; decides the party platform</a:t>
            </a:r>
          </a:p>
        </p:txBody>
      </p:sp>
      <p:sp>
        <p:nvSpPr>
          <p:cNvPr id="9" name="Rectangle 8">
            <a:extLst>
              <a:ext uri="{FF2B5EF4-FFF2-40B4-BE49-F238E27FC236}">
                <a16:creationId xmlns:a16="http://schemas.microsoft.com/office/drawing/2014/main" id="{82649BB4-ABD0-7B47-BBF7-11B6DBA2377B}"/>
              </a:ext>
            </a:extLst>
          </p:cNvPr>
          <p:cNvSpPr/>
          <p:nvPr/>
        </p:nvSpPr>
        <p:spPr>
          <a:xfrm>
            <a:off x="398584" y="3710346"/>
            <a:ext cx="10363200" cy="1119562"/>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FFC000"/>
                </a:solidFill>
                <a:latin typeface="Times" pitchFamily="2" charset="0"/>
              </a:rPr>
              <a:t>Step 3</a:t>
            </a:r>
            <a:r>
              <a:rPr lang="en-US" sz="2400" dirty="0">
                <a:latin typeface="Times" pitchFamily="2" charset="0"/>
              </a:rPr>
              <a:t>: </a:t>
            </a:r>
            <a:r>
              <a:rPr lang="en-US" sz="2400" b="1" i="1" u="sng" dirty="0">
                <a:latin typeface="Times" pitchFamily="2" charset="0"/>
              </a:rPr>
              <a:t>General Election</a:t>
            </a:r>
            <a:r>
              <a:rPr lang="en-US" sz="2400" dirty="0">
                <a:latin typeface="Times" pitchFamily="2" charset="0"/>
              </a:rPr>
              <a:t>: Political party candidates will campaign in all 50 states to win the office of the president (</a:t>
            </a:r>
            <a:r>
              <a:rPr lang="en-US" sz="2400" i="1" dirty="0">
                <a:solidFill>
                  <a:srgbClr val="FFC000"/>
                </a:solidFill>
                <a:latin typeface="Times" pitchFamily="2" charset="0"/>
              </a:rPr>
              <a:t>Election held on the 1</a:t>
            </a:r>
            <a:r>
              <a:rPr lang="en-US" sz="2400" i="1" baseline="30000" dirty="0">
                <a:solidFill>
                  <a:srgbClr val="FFC000"/>
                </a:solidFill>
                <a:latin typeface="Times" pitchFamily="2" charset="0"/>
              </a:rPr>
              <a:t>st</a:t>
            </a:r>
            <a:r>
              <a:rPr lang="en-US" sz="2400" i="1" dirty="0">
                <a:solidFill>
                  <a:srgbClr val="FFC000"/>
                </a:solidFill>
                <a:latin typeface="Times" pitchFamily="2" charset="0"/>
              </a:rPr>
              <a:t> Tuesday after 1</a:t>
            </a:r>
            <a:r>
              <a:rPr lang="en-US" sz="2400" i="1" baseline="30000" dirty="0">
                <a:solidFill>
                  <a:srgbClr val="FFC000"/>
                </a:solidFill>
                <a:latin typeface="Times" pitchFamily="2" charset="0"/>
              </a:rPr>
              <a:t>st</a:t>
            </a:r>
            <a:r>
              <a:rPr lang="en-US" sz="2400" i="1" dirty="0">
                <a:solidFill>
                  <a:srgbClr val="FFC000"/>
                </a:solidFill>
                <a:latin typeface="Times" pitchFamily="2" charset="0"/>
              </a:rPr>
              <a:t> Monday in November</a:t>
            </a:r>
            <a:r>
              <a:rPr lang="en-US" sz="2400" dirty="0">
                <a:latin typeface="Times" pitchFamily="2" charset="0"/>
              </a:rPr>
              <a:t>)</a:t>
            </a:r>
          </a:p>
        </p:txBody>
      </p:sp>
      <p:pic>
        <p:nvPicPr>
          <p:cNvPr id="10" name="Picture 9">
            <a:extLst>
              <a:ext uri="{FF2B5EF4-FFF2-40B4-BE49-F238E27FC236}">
                <a16:creationId xmlns:a16="http://schemas.microsoft.com/office/drawing/2014/main" id="{818CB5A6-DD41-E947-BDD6-2E0057117CB3}"/>
              </a:ext>
            </a:extLst>
          </p:cNvPr>
          <p:cNvPicPr>
            <a:picLocks noChangeAspect="1"/>
          </p:cNvPicPr>
          <p:nvPr/>
        </p:nvPicPr>
        <p:blipFill>
          <a:blip r:embed="rId2"/>
          <a:stretch>
            <a:fillRect/>
          </a:stretch>
        </p:blipFill>
        <p:spPr>
          <a:xfrm>
            <a:off x="2931241" y="4568578"/>
            <a:ext cx="3587545" cy="2009025"/>
          </a:xfrm>
          <a:prstGeom prst="rect">
            <a:avLst/>
          </a:prstGeom>
          <a:ln>
            <a:solidFill>
              <a:srgbClr val="C00000"/>
            </a:solidFill>
          </a:ln>
        </p:spPr>
      </p:pic>
      <p:pic>
        <p:nvPicPr>
          <p:cNvPr id="11" name="Picture 10">
            <a:extLst>
              <a:ext uri="{FF2B5EF4-FFF2-40B4-BE49-F238E27FC236}">
                <a16:creationId xmlns:a16="http://schemas.microsoft.com/office/drawing/2014/main" id="{572F27FE-4063-0F45-A52B-2DB9A311C8A8}"/>
              </a:ext>
            </a:extLst>
          </p:cNvPr>
          <p:cNvPicPr>
            <a:picLocks noChangeAspect="1"/>
          </p:cNvPicPr>
          <p:nvPr/>
        </p:nvPicPr>
        <p:blipFill>
          <a:blip r:embed="rId3"/>
          <a:stretch>
            <a:fillRect/>
          </a:stretch>
        </p:blipFill>
        <p:spPr>
          <a:xfrm>
            <a:off x="7120193" y="4480049"/>
            <a:ext cx="1739900" cy="1970703"/>
          </a:xfrm>
          <a:prstGeom prst="rect">
            <a:avLst/>
          </a:prstGeom>
        </p:spPr>
      </p:pic>
      <p:pic>
        <p:nvPicPr>
          <p:cNvPr id="12" name="Picture 11">
            <a:extLst>
              <a:ext uri="{FF2B5EF4-FFF2-40B4-BE49-F238E27FC236}">
                <a16:creationId xmlns:a16="http://schemas.microsoft.com/office/drawing/2014/main" id="{684DCB1C-AA06-0D45-BCD2-E994A409D997}"/>
              </a:ext>
            </a:extLst>
          </p:cNvPr>
          <p:cNvPicPr>
            <a:picLocks noChangeAspect="1"/>
          </p:cNvPicPr>
          <p:nvPr/>
        </p:nvPicPr>
        <p:blipFill>
          <a:blip r:embed="rId4"/>
          <a:stretch>
            <a:fillRect/>
          </a:stretch>
        </p:blipFill>
        <p:spPr>
          <a:xfrm>
            <a:off x="9461500" y="4568578"/>
            <a:ext cx="1739900" cy="1882174"/>
          </a:xfrm>
          <a:prstGeom prst="rect">
            <a:avLst/>
          </a:prstGeom>
        </p:spPr>
      </p:pic>
    </p:spTree>
    <p:extLst>
      <p:ext uri="{BB962C8B-B14F-4D97-AF65-F5344CB8AC3E}">
        <p14:creationId xmlns:p14="http://schemas.microsoft.com/office/powerpoint/2010/main" val="339340209"/>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82AD1-840E-4899-A763-5EB5264DB3EE}"/>
              </a:ext>
            </a:extLst>
          </p:cNvPr>
          <p:cNvSpPr>
            <a:spLocks noGrp="1"/>
          </p:cNvSpPr>
          <p:nvPr>
            <p:ph type="title"/>
          </p:nvPr>
        </p:nvSpPr>
        <p:spPr>
          <a:xfrm>
            <a:off x="838200" y="365126"/>
            <a:ext cx="10515600" cy="822230"/>
          </a:xfrm>
          <a:solidFill>
            <a:schemeClr val="accent4">
              <a:lumMod val="40000"/>
              <a:lumOff val="60000"/>
            </a:schemeClr>
          </a:solidFill>
          <a:ln>
            <a:solidFill>
              <a:srgbClr val="002060"/>
            </a:solidFill>
          </a:ln>
        </p:spPr>
        <p:txBody>
          <a:bodyPr/>
          <a:lstStyle/>
          <a:p>
            <a:r>
              <a:rPr lang="en-US" dirty="0">
                <a:solidFill>
                  <a:srgbClr val="002060"/>
                </a:solidFill>
                <a:latin typeface="Georgia Pro Black" panose="020B0604020202020204" pitchFamily="18" charset="0"/>
              </a:rPr>
              <a:t>270 to WIN!!!</a:t>
            </a:r>
          </a:p>
        </p:txBody>
      </p:sp>
      <p:sp>
        <p:nvSpPr>
          <p:cNvPr id="4" name="Content Placeholder 3">
            <a:extLst>
              <a:ext uri="{FF2B5EF4-FFF2-40B4-BE49-F238E27FC236}">
                <a16:creationId xmlns:a16="http://schemas.microsoft.com/office/drawing/2014/main" id="{14EA0E7B-94B3-40ED-9191-99DAFEB78A87}"/>
              </a:ext>
            </a:extLst>
          </p:cNvPr>
          <p:cNvSpPr>
            <a:spLocks noGrp="1"/>
          </p:cNvSpPr>
          <p:nvPr>
            <p:ph idx="1"/>
          </p:nvPr>
        </p:nvSpPr>
        <p:spPr>
          <a:xfrm>
            <a:off x="838200" y="1605776"/>
            <a:ext cx="10515600" cy="4571187"/>
          </a:xfrm>
          <a:solidFill>
            <a:schemeClr val="bg1"/>
          </a:solidFill>
          <a:ln>
            <a:solidFill>
              <a:srgbClr val="C00000"/>
            </a:solidFill>
          </a:ln>
        </p:spPr>
        <p:txBody>
          <a:bodyPr>
            <a:normAutofit/>
          </a:bodyPr>
          <a:lstStyle/>
          <a:p>
            <a:r>
              <a:rPr lang="en-US" sz="2400" b="1" dirty="0">
                <a:solidFill>
                  <a:srgbClr val="C00000"/>
                </a:solidFill>
                <a:latin typeface="Times New Roman" panose="02020603050405020304" pitchFamily="18" charset="0"/>
                <a:cs typeface="Times New Roman" panose="02020603050405020304" pitchFamily="18" charset="0"/>
              </a:rPr>
              <a:t>Electoral College Compromise</a:t>
            </a:r>
            <a:r>
              <a:rPr lang="en-US" sz="2400" dirty="0">
                <a:latin typeface="Times New Roman" panose="02020603050405020304" pitchFamily="18" charset="0"/>
                <a:cs typeface="Times New Roman" panose="02020603050405020304" pitchFamily="18" charset="0"/>
              </a:rPr>
              <a:t> – Check on the TYRANNY of the MOB!!!</a:t>
            </a:r>
          </a:p>
        </p:txBody>
      </p:sp>
      <p:pic>
        <p:nvPicPr>
          <p:cNvPr id="5" name="Picture 4" descr="A close up of text on a black background&#10;&#10;Description automatically generated">
            <a:extLst>
              <a:ext uri="{FF2B5EF4-FFF2-40B4-BE49-F238E27FC236}">
                <a16:creationId xmlns:a16="http://schemas.microsoft.com/office/drawing/2014/main" id="{AF711C52-903B-4E8D-87AD-A056525DB3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5695" y="2177356"/>
            <a:ext cx="3785394" cy="2899612"/>
          </a:xfrm>
          <a:prstGeom prst="rect">
            <a:avLst/>
          </a:prstGeom>
        </p:spPr>
      </p:pic>
      <p:cxnSp>
        <p:nvCxnSpPr>
          <p:cNvPr id="7" name="Straight Connector 6">
            <a:extLst>
              <a:ext uri="{FF2B5EF4-FFF2-40B4-BE49-F238E27FC236}">
                <a16:creationId xmlns:a16="http://schemas.microsoft.com/office/drawing/2014/main" id="{FB5786AE-68FA-4E32-9AE3-2EC84000DF42}"/>
              </a:ext>
            </a:extLst>
          </p:cNvPr>
          <p:cNvCxnSpPr/>
          <p:nvPr/>
        </p:nvCxnSpPr>
        <p:spPr>
          <a:xfrm>
            <a:off x="272955" y="1951630"/>
            <a:ext cx="4258102" cy="3125337"/>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pic>
        <p:nvPicPr>
          <p:cNvPr id="9" name="Picture 8" descr="A close up of a map&#10;&#10;Description automatically generated">
            <a:extLst>
              <a:ext uri="{FF2B5EF4-FFF2-40B4-BE49-F238E27FC236}">
                <a16:creationId xmlns:a16="http://schemas.microsoft.com/office/drawing/2014/main" id="{8F959DEA-B058-496C-AA8F-2ADF708C9C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3797" y="4348975"/>
            <a:ext cx="7040213" cy="2369071"/>
          </a:xfrm>
          <a:prstGeom prst="rect">
            <a:avLst/>
          </a:prstGeom>
          <a:ln>
            <a:solidFill>
              <a:srgbClr val="002060"/>
            </a:solidFill>
          </a:ln>
        </p:spPr>
      </p:pic>
      <p:sp>
        <p:nvSpPr>
          <p:cNvPr id="10" name="Rectangle 9">
            <a:extLst>
              <a:ext uri="{FF2B5EF4-FFF2-40B4-BE49-F238E27FC236}">
                <a16:creationId xmlns:a16="http://schemas.microsoft.com/office/drawing/2014/main" id="{EE3B3154-E8A7-4426-8F14-5C662D649D13}"/>
              </a:ext>
            </a:extLst>
          </p:cNvPr>
          <p:cNvSpPr/>
          <p:nvPr/>
        </p:nvSpPr>
        <p:spPr>
          <a:xfrm>
            <a:off x="4623594" y="2065436"/>
            <a:ext cx="7196698" cy="2160875"/>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i="1" u="sng" dirty="0">
                <a:solidFill>
                  <a:srgbClr val="FFC000"/>
                </a:solidFill>
                <a:latin typeface="Times New Roman" panose="02020603050405020304" pitchFamily="18" charset="0"/>
                <a:cs typeface="Times New Roman" panose="02020603050405020304" pitchFamily="18" charset="0"/>
              </a:rPr>
              <a:t>Electoral College</a:t>
            </a:r>
            <a:r>
              <a:rPr lang="en-US" sz="2400" b="1" i="1"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elects the President (Majority vote = 270 Electoral votes)</a:t>
            </a:r>
          </a:p>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States electoral value = </a:t>
            </a:r>
            <a:r>
              <a:rPr lang="en-US" sz="2400" b="1" i="1" u="sng" dirty="0">
                <a:solidFill>
                  <a:schemeClr val="accent4"/>
                </a:solidFill>
                <a:latin typeface="Times New Roman" panose="02020603050405020304" pitchFamily="18" charset="0"/>
                <a:cs typeface="Times New Roman" panose="02020603050405020304" pitchFamily="18" charset="0"/>
              </a:rPr>
              <a:t>Number of Representatives + 2 Senators</a:t>
            </a:r>
          </a:p>
          <a:p>
            <a:pPr marL="342900" indent="-342900">
              <a:buFont typeface="Arial" panose="020B0604020202020204" pitchFamily="34" charset="0"/>
              <a:buChar char="•"/>
            </a:pPr>
            <a:r>
              <a:rPr lang="en-US" sz="2400" b="1" i="1" u="sng" dirty="0">
                <a:solidFill>
                  <a:srgbClr val="FFC000"/>
                </a:solidFill>
                <a:latin typeface="Times New Roman" panose="02020603050405020304" pitchFamily="18" charset="0"/>
                <a:cs typeface="Times New Roman" panose="02020603050405020304" pitchFamily="18" charset="0"/>
              </a:rPr>
              <a:t>Winner-take-all system</a:t>
            </a:r>
            <a:r>
              <a:rPr lang="en-US" sz="2400" b="1" i="1"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a:t>
            </a:r>
            <a:r>
              <a:rPr lang="en-US" sz="2400" b="1" u="sng" dirty="0">
                <a:latin typeface="Times New Roman" panose="02020603050405020304" pitchFamily="18" charset="0"/>
                <a:cs typeface="Times New Roman" panose="02020603050405020304" pitchFamily="18" charset="0"/>
              </a:rPr>
              <a:t>popular vote</a:t>
            </a:r>
            <a:r>
              <a:rPr lang="en-US" sz="2400" dirty="0">
                <a:latin typeface="Times New Roman" panose="02020603050405020304" pitchFamily="18" charset="0"/>
                <a:cs typeface="Times New Roman" panose="02020603050405020304" pitchFamily="18" charset="0"/>
              </a:rPr>
              <a:t> chooses the slate of electors) </a:t>
            </a:r>
          </a:p>
        </p:txBody>
      </p:sp>
    </p:spTree>
    <p:extLst>
      <p:ext uri="{BB962C8B-B14F-4D97-AF65-F5344CB8AC3E}">
        <p14:creationId xmlns:p14="http://schemas.microsoft.com/office/powerpoint/2010/main" val="1723824168"/>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82AD1-840E-4899-A763-5EB5264DB3EE}"/>
              </a:ext>
            </a:extLst>
          </p:cNvPr>
          <p:cNvSpPr>
            <a:spLocks noGrp="1"/>
          </p:cNvSpPr>
          <p:nvPr>
            <p:ph type="title"/>
          </p:nvPr>
        </p:nvSpPr>
        <p:spPr>
          <a:xfrm>
            <a:off x="838200" y="365126"/>
            <a:ext cx="10515600" cy="822230"/>
          </a:xfrm>
          <a:solidFill>
            <a:schemeClr val="accent4">
              <a:lumMod val="40000"/>
              <a:lumOff val="60000"/>
            </a:schemeClr>
          </a:solidFill>
          <a:ln>
            <a:solidFill>
              <a:srgbClr val="002060"/>
            </a:solidFill>
          </a:ln>
        </p:spPr>
        <p:txBody>
          <a:bodyPr/>
          <a:lstStyle/>
          <a:p>
            <a:r>
              <a:rPr lang="en-US" dirty="0">
                <a:solidFill>
                  <a:srgbClr val="002060"/>
                </a:solidFill>
                <a:latin typeface="Georgia Pro Black" panose="020B0604020202020204" pitchFamily="18" charset="0"/>
              </a:rPr>
              <a:t>Popular VOTE = LOSER?</a:t>
            </a:r>
          </a:p>
        </p:txBody>
      </p:sp>
      <p:sp>
        <p:nvSpPr>
          <p:cNvPr id="4" name="Content Placeholder 3">
            <a:extLst>
              <a:ext uri="{FF2B5EF4-FFF2-40B4-BE49-F238E27FC236}">
                <a16:creationId xmlns:a16="http://schemas.microsoft.com/office/drawing/2014/main" id="{14EA0E7B-94B3-40ED-9191-99DAFEB78A87}"/>
              </a:ext>
            </a:extLst>
          </p:cNvPr>
          <p:cNvSpPr>
            <a:spLocks noGrp="1"/>
          </p:cNvSpPr>
          <p:nvPr>
            <p:ph idx="1"/>
          </p:nvPr>
        </p:nvSpPr>
        <p:spPr>
          <a:solidFill>
            <a:schemeClr val="bg1"/>
          </a:solidFill>
          <a:ln>
            <a:solidFill>
              <a:srgbClr val="C00000"/>
            </a:solidFill>
          </a:ln>
        </p:spPr>
        <p:txBody>
          <a:bodyPr>
            <a:normAutofit/>
          </a:bodyPr>
          <a:lstStyle/>
          <a:p>
            <a:r>
              <a:rPr lang="en-US" sz="2400" dirty="0">
                <a:latin typeface="Times New Roman" panose="02020603050405020304" pitchFamily="18" charset="0"/>
                <a:cs typeface="Times New Roman" panose="02020603050405020304" pitchFamily="18" charset="0"/>
              </a:rPr>
              <a:t>5 Times the Presidential candidates have won without winning the popular vote </a:t>
            </a:r>
          </a:p>
        </p:txBody>
      </p:sp>
      <p:sp>
        <p:nvSpPr>
          <p:cNvPr id="5" name="Rectangle 4">
            <a:extLst>
              <a:ext uri="{FF2B5EF4-FFF2-40B4-BE49-F238E27FC236}">
                <a16:creationId xmlns:a16="http://schemas.microsoft.com/office/drawing/2014/main" id="{C476A701-401D-4347-BFF9-05BB121D0328}"/>
              </a:ext>
            </a:extLst>
          </p:cNvPr>
          <p:cNvSpPr/>
          <p:nvPr/>
        </p:nvSpPr>
        <p:spPr>
          <a:xfrm>
            <a:off x="669074" y="2553628"/>
            <a:ext cx="5319132" cy="3088889"/>
          </a:xfrm>
          <a:prstGeom prst="rect">
            <a:avLst/>
          </a:prstGeom>
          <a:solidFill>
            <a:schemeClr val="tx2"/>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00050" lvl="1">
              <a:spcBef>
                <a:spcPts val="640"/>
              </a:spcBef>
              <a:buClr>
                <a:schemeClr val="dk1"/>
              </a:buClr>
              <a:buSzPts val="3200"/>
            </a:pPr>
            <a:r>
              <a:rPr lang="en-US" sz="3200" b="0" i="0" u="none" dirty="0">
                <a:solidFill>
                  <a:schemeClr val="bg1"/>
                </a:solidFill>
                <a:latin typeface="Times New Roman" panose="02020603050405020304" pitchFamily="18" charset="0"/>
                <a:ea typeface="Times"/>
                <a:cs typeface="Times New Roman" panose="02020603050405020304" pitchFamily="18" charset="0"/>
                <a:sym typeface="Times"/>
              </a:rPr>
              <a:t>John Quincy Adams</a:t>
            </a:r>
            <a:endParaRPr lang="en-US" dirty="0">
              <a:solidFill>
                <a:schemeClr val="bg1"/>
              </a:solidFill>
              <a:latin typeface="Times New Roman" panose="02020603050405020304" pitchFamily="18" charset="0"/>
              <a:cs typeface="Times New Roman" panose="02020603050405020304" pitchFamily="18" charset="0"/>
              <a:sym typeface="Times"/>
            </a:endParaRPr>
          </a:p>
          <a:p>
            <a:pPr marL="400050" lvl="1">
              <a:spcBef>
                <a:spcPts val="640"/>
              </a:spcBef>
              <a:buClr>
                <a:schemeClr val="dk1"/>
              </a:buClr>
              <a:buSzPts val="3200"/>
            </a:pPr>
            <a:r>
              <a:rPr lang="en-US" sz="3200" b="0" i="0" u="none" dirty="0">
                <a:solidFill>
                  <a:schemeClr val="bg1"/>
                </a:solidFill>
                <a:latin typeface="Times New Roman" panose="02020603050405020304" pitchFamily="18" charset="0"/>
                <a:ea typeface="Times"/>
                <a:cs typeface="Times New Roman" panose="02020603050405020304" pitchFamily="18" charset="0"/>
                <a:sym typeface="Times"/>
              </a:rPr>
              <a:t>Rutherford B. Hayes</a:t>
            </a:r>
            <a:endParaRPr lang="en-US" dirty="0">
              <a:solidFill>
                <a:schemeClr val="bg1"/>
              </a:solidFill>
              <a:latin typeface="Times New Roman" panose="02020603050405020304" pitchFamily="18" charset="0"/>
              <a:cs typeface="Times New Roman" panose="02020603050405020304" pitchFamily="18" charset="0"/>
              <a:sym typeface="Times"/>
            </a:endParaRPr>
          </a:p>
          <a:p>
            <a:pPr marL="400050" lvl="1">
              <a:spcBef>
                <a:spcPts val="640"/>
              </a:spcBef>
              <a:buClr>
                <a:schemeClr val="dk1"/>
              </a:buClr>
              <a:buSzPts val="3200"/>
            </a:pPr>
            <a:r>
              <a:rPr lang="en-US" sz="3200" b="0" i="0" u="none" dirty="0">
                <a:solidFill>
                  <a:schemeClr val="bg1"/>
                </a:solidFill>
                <a:latin typeface="Times New Roman" panose="02020603050405020304" pitchFamily="18" charset="0"/>
                <a:ea typeface="Times"/>
                <a:cs typeface="Times New Roman" panose="02020603050405020304" pitchFamily="18" charset="0"/>
                <a:sym typeface="Times"/>
              </a:rPr>
              <a:t>Benjamin Harrison</a:t>
            </a:r>
            <a:endParaRPr lang="en-US" dirty="0">
              <a:solidFill>
                <a:schemeClr val="bg1"/>
              </a:solidFill>
              <a:latin typeface="Times New Roman" panose="02020603050405020304" pitchFamily="18" charset="0"/>
              <a:cs typeface="Times New Roman" panose="02020603050405020304" pitchFamily="18" charset="0"/>
            </a:endParaRPr>
          </a:p>
          <a:p>
            <a:pPr marL="400050" lvl="1">
              <a:spcBef>
                <a:spcPts val="640"/>
              </a:spcBef>
              <a:buClr>
                <a:schemeClr val="dk1"/>
              </a:buClr>
              <a:buSzPts val="3200"/>
            </a:pPr>
            <a:r>
              <a:rPr lang="en-US" sz="3200" b="0" i="0" u="none" dirty="0">
                <a:solidFill>
                  <a:schemeClr val="bg1"/>
                </a:solidFill>
                <a:latin typeface="Times New Roman" panose="02020603050405020304" pitchFamily="18" charset="0"/>
                <a:ea typeface="Times"/>
                <a:cs typeface="Times New Roman" panose="02020603050405020304" pitchFamily="18" charset="0"/>
                <a:sym typeface="Times"/>
              </a:rPr>
              <a:t>George W. Bush</a:t>
            </a:r>
            <a:endParaRPr lang="en-US" sz="3200" dirty="0">
              <a:solidFill>
                <a:schemeClr val="bg1"/>
              </a:solidFill>
              <a:latin typeface="Times New Roman" panose="02020603050405020304" pitchFamily="18" charset="0"/>
              <a:cs typeface="Times New Roman" panose="02020603050405020304" pitchFamily="18" charset="0"/>
            </a:endParaRPr>
          </a:p>
          <a:p>
            <a:pPr marL="400050" lvl="1">
              <a:spcBef>
                <a:spcPts val="640"/>
              </a:spcBef>
              <a:buSzPts val="3200"/>
            </a:pPr>
            <a:r>
              <a:rPr lang="en-US" sz="3200" dirty="0">
                <a:solidFill>
                  <a:schemeClr val="bg1"/>
                </a:solidFill>
                <a:latin typeface="Times New Roman" panose="02020603050405020304" pitchFamily="18" charset="0"/>
                <a:cs typeface="Times New Roman" panose="02020603050405020304" pitchFamily="18" charset="0"/>
              </a:rPr>
              <a:t>Donald J. Trump </a:t>
            </a:r>
          </a:p>
        </p:txBody>
      </p:sp>
      <p:pic>
        <p:nvPicPr>
          <p:cNvPr id="6" name="Google Shape;286;p45" descr="http://cdn.theboxhouston.com/files/2010/11/george_bush_hands_up1.jpg">
            <a:extLst>
              <a:ext uri="{FF2B5EF4-FFF2-40B4-BE49-F238E27FC236}">
                <a16:creationId xmlns:a16="http://schemas.microsoft.com/office/drawing/2014/main" id="{CEEAFB99-CC65-4111-822C-8EE480A4E9F7}"/>
              </a:ext>
            </a:extLst>
          </p:cNvPr>
          <p:cNvPicPr preferRelativeResize="0"/>
          <p:nvPr/>
        </p:nvPicPr>
        <p:blipFill rotWithShape="1">
          <a:blip r:embed="rId2">
            <a:alphaModFix/>
          </a:blip>
          <a:srcRect/>
          <a:stretch/>
        </p:blipFill>
        <p:spPr>
          <a:xfrm>
            <a:off x="7169305" y="2426862"/>
            <a:ext cx="3810000" cy="2543175"/>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2745"/>
              </a:srgbClr>
            </a:outerShdw>
          </a:effectLst>
        </p:spPr>
      </p:pic>
      <p:sp>
        <p:nvSpPr>
          <p:cNvPr id="7" name="Rectangle 6">
            <a:extLst>
              <a:ext uri="{FF2B5EF4-FFF2-40B4-BE49-F238E27FC236}">
                <a16:creationId xmlns:a16="http://schemas.microsoft.com/office/drawing/2014/main" id="{DAD13996-C099-4F5A-B936-381A7622159A}"/>
              </a:ext>
            </a:extLst>
          </p:cNvPr>
          <p:cNvSpPr/>
          <p:nvPr/>
        </p:nvSpPr>
        <p:spPr>
          <a:xfrm>
            <a:off x="6289288" y="5263376"/>
            <a:ext cx="5408341" cy="1070517"/>
          </a:xfrm>
          <a:prstGeom prst="rect">
            <a:avLst/>
          </a:prstGeom>
          <a:solidFill>
            <a:schemeClr val="tx2"/>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bg1"/>
                </a:solidFill>
                <a:latin typeface="Times New Roman" panose="02020603050405020304" pitchFamily="18" charset="0"/>
                <a:cs typeface="Times New Roman" panose="02020603050405020304" pitchFamily="18" charset="0"/>
              </a:rPr>
              <a:t>3 Presidents have been selected by the House of Representatives </a:t>
            </a:r>
          </a:p>
        </p:txBody>
      </p:sp>
      <p:sp>
        <p:nvSpPr>
          <p:cNvPr id="8" name="Thought Bubble: Cloud 7">
            <a:extLst>
              <a:ext uri="{FF2B5EF4-FFF2-40B4-BE49-F238E27FC236}">
                <a16:creationId xmlns:a16="http://schemas.microsoft.com/office/drawing/2014/main" id="{D00E4ABB-2A39-43B0-B5C0-A0FA7EBA4A4C}"/>
              </a:ext>
            </a:extLst>
          </p:cNvPr>
          <p:cNvSpPr/>
          <p:nvPr/>
        </p:nvSpPr>
        <p:spPr>
          <a:xfrm>
            <a:off x="9378176" y="2269932"/>
            <a:ext cx="1862253" cy="863561"/>
          </a:xfrm>
          <a:prstGeom prst="cloudCallout">
            <a:avLst>
              <a:gd name="adj1" fmla="val -37599"/>
              <a:gd name="adj2" fmla="val 5346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imes New Roman" panose="02020603050405020304" pitchFamily="18" charset="0"/>
                <a:cs typeface="Times New Roman" panose="02020603050405020304" pitchFamily="18" charset="0"/>
              </a:rPr>
              <a:t>Who knew?</a:t>
            </a:r>
          </a:p>
        </p:txBody>
      </p:sp>
    </p:spTree>
    <p:extLst>
      <p:ext uri="{BB962C8B-B14F-4D97-AF65-F5344CB8AC3E}">
        <p14:creationId xmlns:p14="http://schemas.microsoft.com/office/powerpoint/2010/main" val="187358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82AD1-840E-4899-A763-5EB5264DB3EE}"/>
              </a:ext>
            </a:extLst>
          </p:cNvPr>
          <p:cNvSpPr>
            <a:spLocks noGrp="1"/>
          </p:cNvSpPr>
          <p:nvPr>
            <p:ph type="title"/>
          </p:nvPr>
        </p:nvSpPr>
        <p:spPr>
          <a:xfrm>
            <a:off x="838200" y="365126"/>
            <a:ext cx="10515600" cy="822230"/>
          </a:xfrm>
          <a:solidFill>
            <a:schemeClr val="accent4">
              <a:lumMod val="40000"/>
              <a:lumOff val="60000"/>
            </a:schemeClr>
          </a:solidFill>
          <a:ln>
            <a:solidFill>
              <a:srgbClr val="002060"/>
            </a:solidFill>
          </a:ln>
        </p:spPr>
        <p:txBody>
          <a:bodyPr/>
          <a:lstStyle/>
          <a:p>
            <a:r>
              <a:rPr lang="en-US" dirty="0">
                <a:solidFill>
                  <a:srgbClr val="002060"/>
                </a:solidFill>
                <a:latin typeface="Georgia Pro Black" panose="020B0604020202020204" pitchFamily="18" charset="0"/>
              </a:rPr>
              <a:t>A Constitutional Presidency</a:t>
            </a:r>
          </a:p>
        </p:txBody>
      </p:sp>
      <p:sp>
        <p:nvSpPr>
          <p:cNvPr id="4" name="Content Placeholder 3">
            <a:extLst>
              <a:ext uri="{FF2B5EF4-FFF2-40B4-BE49-F238E27FC236}">
                <a16:creationId xmlns:a16="http://schemas.microsoft.com/office/drawing/2014/main" id="{14EA0E7B-94B3-40ED-9191-99DAFEB78A87}"/>
              </a:ext>
            </a:extLst>
          </p:cNvPr>
          <p:cNvSpPr>
            <a:spLocks noGrp="1"/>
          </p:cNvSpPr>
          <p:nvPr>
            <p:ph idx="1"/>
          </p:nvPr>
        </p:nvSpPr>
        <p:spPr>
          <a:xfrm>
            <a:off x="838200" y="1583473"/>
            <a:ext cx="10515600" cy="4593490"/>
          </a:xfrm>
          <a:solidFill>
            <a:schemeClr val="bg1"/>
          </a:solidFill>
          <a:ln>
            <a:solidFill>
              <a:srgbClr val="C00000"/>
            </a:solidFill>
          </a:ln>
        </p:spPr>
        <p:txBody>
          <a:bodyPr>
            <a:normAutofit/>
          </a:bodyPr>
          <a:lstStyle/>
          <a:p>
            <a:pPr marL="0" indent="0">
              <a:buNone/>
            </a:pPr>
            <a:r>
              <a:rPr lang="en-US" sz="2400" dirty="0">
                <a:latin typeface="Times New Roman" panose="02020603050405020304" pitchFamily="18" charset="0"/>
                <a:cs typeface="Times New Roman" panose="02020603050405020304" pitchFamily="18" charset="0"/>
              </a:rPr>
              <a:t>Evaluate whether the United States should continue the use of electing the President of the United States via the Electoral College or abandon it for another way.</a:t>
            </a:r>
          </a:p>
        </p:txBody>
      </p:sp>
      <p:pic>
        <p:nvPicPr>
          <p:cNvPr id="1028" name="Picture 4" descr="270toWin - 2024 Presidential Election Interactive Map">
            <a:extLst>
              <a:ext uri="{FF2B5EF4-FFF2-40B4-BE49-F238E27FC236}">
                <a16:creationId xmlns:a16="http://schemas.microsoft.com/office/drawing/2014/main" id="{759B2BC0-D499-49FB-A2A9-EF428142E2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9889" y="2467429"/>
            <a:ext cx="5842454" cy="4025445"/>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pic>
        <p:nvPicPr>
          <p:cNvPr id="1032" name="Picture 8" descr="Americans' Support for Electoral College Rises Sharply">
            <a:extLst>
              <a:ext uri="{FF2B5EF4-FFF2-40B4-BE49-F238E27FC236}">
                <a16:creationId xmlns:a16="http://schemas.microsoft.com/office/drawing/2014/main" id="{F6041914-E91F-46CA-A8F3-C5B86CA14D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47152" y="2327842"/>
            <a:ext cx="4743247" cy="4165032"/>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6633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32"/>
                                        </p:tgtEl>
                                        <p:attrNameLst>
                                          <p:attrName>style.visibility</p:attrName>
                                        </p:attrNameLst>
                                      </p:cBhvr>
                                      <p:to>
                                        <p:strVal val="visible"/>
                                      </p:to>
                                    </p:set>
                                    <p:anim calcmode="lin" valueType="num">
                                      <p:cBhvr additive="base">
                                        <p:cTn id="7" dur="500" fill="hold"/>
                                        <p:tgtEl>
                                          <p:spTgt spid="1032"/>
                                        </p:tgtEl>
                                        <p:attrNameLst>
                                          <p:attrName>ppt_x</p:attrName>
                                        </p:attrNameLst>
                                      </p:cBhvr>
                                      <p:tavLst>
                                        <p:tav tm="0">
                                          <p:val>
                                            <p:strVal val="#ppt_x"/>
                                          </p:val>
                                        </p:tav>
                                        <p:tav tm="100000">
                                          <p:val>
                                            <p:strVal val="#ppt_x"/>
                                          </p:val>
                                        </p:tav>
                                      </p:tavLst>
                                    </p:anim>
                                    <p:anim calcmode="lin" valueType="num">
                                      <p:cBhvr additive="base">
                                        <p:cTn id="8" dur="500" fill="hold"/>
                                        <p:tgtEl>
                                          <p:spTgt spid="10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5E1AEB-EEEC-4A27-A55A-BB59152C3F8D}"/>
              </a:ext>
            </a:extLst>
          </p:cNvPr>
          <p:cNvSpPr>
            <a:spLocks noGrp="1"/>
          </p:cNvSpPr>
          <p:nvPr>
            <p:ph type="title"/>
          </p:nvPr>
        </p:nvSpPr>
        <p:spPr>
          <a:xfrm>
            <a:off x="838200" y="365125"/>
            <a:ext cx="10515600" cy="732155"/>
          </a:xfrm>
          <a:solidFill>
            <a:schemeClr val="accent4">
              <a:lumMod val="20000"/>
              <a:lumOff val="80000"/>
            </a:schemeClr>
          </a:solidFill>
          <a:ln>
            <a:solidFill>
              <a:srgbClr val="002060"/>
            </a:solidFill>
          </a:ln>
        </p:spPr>
        <p:txBody>
          <a:bodyPr/>
          <a:lstStyle/>
          <a:p>
            <a:r>
              <a:rPr lang="en-US" dirty="0">
                <a:solidFill>
                  <a:srgbClr val="002060"/>
                </a:solidFill>
                <a:latin typeface="Times" panose="02020603050405020304" pitchFamily="18" charset="0"/>
                <a:cs typeface="Times" panose="02020603050405020304" pitchFamily="18" charset="0"/>
              </a:rPr>
              <a:t>Constitutional Principle Superhero</a:t>
            </a:r>
          </a:p>
        </p:txBody>
      </p:sp>
      <p:sp>
        <p:nvSpPr>
          <p:cNvPr id="3" name="Content Placeholder 2">
            <a:extLst>
              <a:ext uri="{FF2B5EF4-FFF2-40B4-BE49-F238E27FC236}">
                <a16:creationId xmlns:a16="http://schemas.microsoft.com/office/drawing/2014/main" id="{91412CD2-AA85-46CC-9722-119BF9076192}"/>
              </a:ext>
            </a:extLst>
          </p:cNvPr>
          <p:cNvSpPr>
            <a:spLocks noGrp="1"/>
          </p:cNvSpPr>
          <p:nvPr>
            <p:ph idx="1"/>
          </p:nvPr>
        </p:nvSpPr>
        <p:spPr>
          <a:xfrm>
            <a:off x="618978" y="1392702"/>
            <a:ext cx="10734822" cy="4784261"/>
          </a:xfrm>
          <a:solidFill>
            <a:schemeClr val="bg1"/>
          </a:solidFill>
          <a:ln>
            <a:solidFill>
              <a:srgbClr val="002060"/>
            </a:solidFill>
          </a:ln>
        </p:spPr>
        <p:txBody>
          <a:bodyPr>
            <a:normAutofit/>
          </a:bodyPr>
          <a:lstStyle/>
          <a:p>
            <a:r>
              <a:rPr lang="en-US" sz="2400" dirty="0">
                <a:latin typeface="Times" panose="02020603050405020304" pitchFamily="18" charset="0"/>
                <a:cs typeface="Times" panose="02020603050405020304" pitchFamily="18" charset="0"/>
              </a:rPr>
              <a:t>Design a Constitutional Principle Superhero</a:t>
            </a:r>
          </a:p>
          <a:p>
            <a:pPr marL="0" indent="0">
              <a:buNone/>
            </a:pPr>
            <a:endParaRPr lang="en-US" sz="2400" dirty="0">
              <a:latin typeface="Times" panose="02020603050405020304" pitchFamily="18" charset="0"/>
              <a:cs typeface="Times" panose="02020603050405020304" pitchFamily="18" charset="0"/>
            </a:endParaRPr>
          </a:p>
        </p:txBody>
      </p:sp>
      <p:sp>
        <p:nvSpPr>
          <p:cNvPr id="4" name="Rectangle 3">
            <a:extLst>
              <a:ext uri="{FF2B5EF4-FFF2-40B4-BE49-F238E27FC236}">
                <a16:creationId xmlns:a16="http://schemas.microsoft.com/office/drawing/2014/main" id="{D68E5DEF-8FDB-4C9E-B116-FED9CDE4A3FB}"/>
              </a:ext>
            </a:extLst>
          </p:cNvPr>
          <p:cNvSpPr/>
          <p:nvPr/>
        </p:nvSpPr>
        <p:spPr>
          <a:xfrm>
            <a:off x="295422" y="1955409"/>
            <a:ext cx="5106572" cy="343251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Times" panose="02020603050405020304" pitchFamily="18" charset="0"/>
                <a:cs typeface="Times" panose="02020603050405020304" pitchFamily="18" charset="0"/>
              </a:rPr>
              <a:t>The Big 7 Principles</a:t>
            </a:r>
          </a:p>
          <a:p>
            <a:pPr marL="342900" indent="-342900">
              <a:buFont typeface="Arial" panose="020B0604020202020204" pitchFamily="34" charset="0"/>
              <a:buChar char="•"/>
            </a:pPr>
            <a:r>
              <a:rPr lang="en-US" sz="2400" dirty="0">
                <a:latin typeface="Times" panose="02020603050405020304" pitchFamily="18" charset="0"/>
                <a:cs typeface="Times" panose="02020603050405020304" pitchFamily="18" charset="0"/>
              </a:rPr>
              <a:t>Popular sovereignty</a:t>
            </a:r>
          </a:p>
          <a:p>
            <a:pPr marL="342900" indent="-342900">
              <a:buFont typeface="Arial" panose="020B0604020202020204" pitchFamily="34" charset="0"/>
              <a:buChar char="•"/>
            </a:pPr>
            <a:r>
              <a:rPr lang="en-US" sz="2400" dirty="0">
                <a:latin typeface="Times" panose="02020603050405020304" pitchFamily="18" charset="0"/>
                <a:cs typeface="Times" panose="02020603050405020304" pitchFamily="18" charset="0"/>
              </a:rPr>
              <a:t>Federalism </a:t>
            </a:r>
          </a:p>
          <a:p>
            <a:pPr marL="342900" indent="-342900">
              <a:buFont typeface="Arial" panose="020B0604020202020204" pitchFamily="34" charset="0"/>
              <a:buChar char="•"/>
            </a:pPr>
            <a:r>
              <a:rPr lang="en-US" sz="2400" dirty="0">
                <a:latin typeface="Times" panose="02020603050405020304" pitchFamily="18" charset="0"/>
                <a:cs typeface="Times" panose="02020603050405020304" pitchFamily="18" charset="0"/>
              </a:rPr>
              <a:t>Republicanism </a:t>
            </a:r>
          </a:p>
          <a:p>
            <a:pPr marL="342900" indent="-342900">
              <a:buFont typeface="Arial" panose="020B0604020202020204" pitchFamily="34" charset="0"/>
              <a:buChar char="•"/>
            </a:pPr>
            <a:r>
              <a:rPr lang="en-US" sz="2400" dirty="0">
                <a:latin typeface="Times" panose="02020603050405020304" pitchFamily="18" charset="0"/>
                <a:cs typeface="Times" panose="02020603050405020304" pitchFamily="18" charset="0"/>
              </a:rPr>
              <a:t>Separation of Powers </a:t>
            </a:r>
          </a:p>
          <a:p>
            <a:pPr marL="342900" indent="-342900">
              <a:buFont typeface="Arial" panose="020B0604020202020204" pitchFamily="34" charset="0"/>
              <a:buChar char="•"/>
            </a:pPr>
            <a:r>
              <a:rPr lang="en-US" sz="2400" dirty="0">
                <a:latin typeface="Times" panose="02020603050405020304" pitchFamily="18" charset="0"/>
                <a:cs typeface="Times" panose="02020603050405020304" pitchFamily="18" charset="0"/>
              </a:rPr>
              <a:t>Checks &amp; Balances</a:t>
            </a:r>
          </a:p>
          <a:p>
            <a:pPr marL="342900" indent="-342900">
              <a:buFont typeface="Arial" panose="020B0604020202020204" pitchFamily="34" charset="0"/>
              <a:buChar char="•"/>
            </a:pPr>
            <a:r>
              <a:rPr lang="en-US" sz="2400" dirty="0">
                <a:latin typeface="Times" panose="02020603050405020304" pitchFamily="18" charset="0"/>
                <a:cs typeface="Times" panose="02020603050405020304" pitchFamily="18" charset="0"/>
              </a:rPr>
              <a:t>Rule of Law</a:t>
            </a:r>
          </a:p>
          <a:p>
            <a:pPr marL="342900" indent="-342900">
              <a:buFont typeface="Arial" panose="020B0604020202020204" pitchFamily="34" charset="0"/>
              <a:buChar char="•"/>
            </a:pPr>
            <a:r>
              <a:rPr lang="en-US" sz="2400" dirty="0">
                <a:latin typeface="Times" panose="02020603050405020304" pitchFamily="18" charset="0"/>
                <a:cs typeface="Times" panose="02020603050405020304" pitchFamily="18" charset="0"/>
              </a:rPr>
              <a:t>Limited Government </a:t>
            </a:r>
          </a:p>
        </p:txBody>
      </p:sp>
      <p:pic>
        <p:nvPicPr>
          <p:cNvPr id="5122" name="Picture 2" descr="HEROES AND VILLAINS - MARVEL &amp; DC COMICS">
            <a:extLst>
              <a:ext uri="{FF2B5EF4-FFF2-40B4-BE49-F238E27FC236}">
                <a16:creationId xmlns:a16="http://schemas.microsoft.com/office/drawing/2014/main" id="{963BD416-3AA5-4C7C-B7F6-4287537C23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57622" y="1875131"/>
            <a:ext cx="5719733" cy="4597254"/>
          </a:xfrm>
          <a:prstGeom prst="rect">
            <a:avLst/>
          </a:prstGeom>
          <a:solidFill>
            <a:schemeClr val="tx1"/>
          </a:solidFill>
          <a:ln>
            <a:solidFill>
              <a:srgbClr val="002060"/>
            </a:solidFill>
          </a:ln>
        </p:spPr>
      </p:pic>
    </p:spTree>
    <p:extLst>
      <p:ext uri="{BB962C8B-B14F-4D97-AF65-F5344CB8AC3E}">
        <p14:creationId xmlns:p14="http://schemas.microsoft.com/office/powerpoint/2010/main" val="2414220776"/>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82AD1-840E-4899-A763-5EB5264DB3EE}"/>
              </a:ext>
            </a:extLst>
          </p:cNvPr>
          <p:cNvSpPr>
            <a:spLocks noGrp="1"/>
          </p:cNvSpPr>
          <p:nvPr>
            <p:ph type="title"/>
          </p:nvPr>
        </p:nvSpPr>
        <p:spPr>
          <a:xfrm>
            <a:off x="838200" y="365126"/>
            <a:ext cx="10515600" cy="822230"/>
          </a:xfrm>
          <a:solidFill>
            <a:schemeClr val="accent4">
              <a:lumMod val="40000"/>
              <a:lumOff val="60000"/>
            </a:schemeClr>
          </a:solidFill>
          <a:ln>
            <a:solidFill>
              <a:srgbClr val="002060"/>
            </a:solidFill>
          </a:ln>
        </p:spPr>
        <p:txBody>
          <a:bodyPr/>
          <a:lstStyle/>
          <a:p>
            <a:r>
              <a:rPr lang="en-US" dirty="0">
                <a:solidFill>
                  <a:srgbClr val="002060"/>
                </a:solidFill>
                <a:latin typeface="Georgia Pro Black" panose="020B0604020202020204" pitchFamily="18" charset="0"/>
              </a:rPr>
              <a:t>A Constitutional Presidency</a:t>
            </a:r>
          </a:p>
        </p:txBody>
      </p:sp>
      <p:sp>
        <p:nvSpPr>
          <p:cNvPr id="4" name="Content Placeholder 3">
            <a:extLst>
              <a:ext uri="{FF2B5EF4-FFF2-40B4-BE49-F238E27FC236}">
                <a16:creationId xmlns:a16="http://schemas.microsoft.com/office/drawing/2014/main" id="{14EA0E7B-94B3-40ED-9191-99DAFEB78A87}"/>
              </a:ext>
            </a:extLst>
          </p:cNvPr>
          <p:cNvSpPr>
            <a:spLocks noGrp="1"/>
          </p:cNvSpPr>
          <p:nvPr>
            <p:ph idx="1"/>
          </p:nvPr>
        </p:nvSpPr>
        <p:spPr>
          <a:xfrm>
            <a:off x="838200" y="1583473"/>
            <a:ext cx="10515600" cy="4593490"/>
          </a:xfrm>
          <a:solidFill>
            <a:schemeClr val="bg1"/>
          </a:solidFill>
          <a:ln>
            <a:solidFill>
              <a:srgbClr val="C00000"/>
            </a:solidFill>
          </a:ln>
        </p:spPr>
        <p:txBody>
          <a:bodyPr>
            <a:normAutofit/>
          </a:bodyPr>
          <a:lstStyle/>
          <a:p>
            <a:pPr marL="0" indent="0">
              <a:buNone/>
            </a:pPr>
            <a:r>
              <a:rPr lang="en-US" sz="2400" dirty="0">
                <a:latin typeface="Times New Roman" panose="02020603050405020304" pitchFamily="18" charset="0"/>
                <a:cs typeface="Times New Roman" panose="02020603050405020304" pitchFamily="18" charset="0"/>
              </a:rPr>
              <a:t>Test your knowledge of the guidelines the Constitution set in order to establish the Presidency of the United States</a:t>
            </a:r>
          </a:p>
          <a:p>
            <a:pPr marL="457200" indent="-457200">
              <a:buFont typeface="+mj-lt"/>
              <a:buAutoNum type="arabicPeriod"/>
            </a:pPr>
            <a:r>
              <a:rPr lang="en-US" sz="2400" dirty="0">
                <a:latin typeface="Times New Roman" panose="02020603050405020304" pitchFamily="18" charset="0"/>
                <a:cs typeface="Times New Roman" panose="02020603050405020304" pitchFamily="18" charset="0"/>
              </a:rPr>
              <a:t>What are the three qualifications the Constitution requires for anyone person who wants to be President of the United States?</a:t>
            </a:r>
          </a:p>
          <a:p>
            <a:pPr marL="457200" indent="-457200">
              <a:buFont typeface="+mj-lt"/>
              <a:buAutoNum type="arabicPeriod"/>
            </a:pPr>
            <a:r>
              <a:rPr lang="en-US" sz="2400" dirty="0">
                <a:latin typeface="Times New Roman" panose="02020603050405020304" pitchFamily="18" charset="0"/>
                <a:cs typeface="Times New Roman" panose="02020603050405020304" pitchFamily="18" charset="0"/>
              </a:rPr>
              <a:t>What Amendment established the two term Presidency?</a:t>
            </a:r>
          </a:p>
          <a:p>
            <a:pPr marL="457200" indent="-457200">
              <a:buFont typeface="+mj-lt"/>
              <a:buAutoNum type="arabicPeriod"/>
            </a:pPr>
            <a:r>
              <a:rPr lang="en-US" sz="2400" dirty="0">
                <a:latin typeface="Times New Roman" panose="02020603050405020304" pitchFamily="18" charset="0"/>
                <a:cs typeface="Times New Roman" panose="02020603050405020304" pitchFamily="18" charset="0"/>
              </a:rPr>
              <a:t>According to the U.S. Constitution, who elects the President of the United States?</a:t>
            </a:r>
          </a:p>
        </p:txBody>
      </p:sp>
      <p:pic>
        <p:nvPicPr>
          <p:cNvPr id="3" name="Picture 2">
            <a:extLst>
              <a:ext uri="{FF2B5EF4-FFF2-40B4-BE49-F238E27FC236}">
                <a16:creationId xmlns:a16="http://schemas.microsoft.com/office/drawing/2014/main" id="{77799B1E-C2CE-5145-873E-4274C4902EA4}"/>
              </a:ext>
            </a:extLst>
          </p:cNvPr>
          <p:cNvPicPr>
            <a:picLocks noChangeAspect="1"/>
          </p:cNvPicPr>
          <p:nvPr/>
        </p:nvPicPr>
        <p:blipFill>
          <a:blip r:embed="rId2"/>
          <a:stretch>
            <a:fillRect/>
          </a:stretch>
        </p:blipFill>
        <p:spPr>
          <a:xfrm>
            <a:off x="5712951" y="4108994"/>
            <a:ext cx="4994378" cy="2593103"/>
          </a:xfrm>
          <a:prstGeom prst="rect">
            <a:avLst/>
          </a:prstGeom>
          <a:ln>
            <a:solidFill>
              <a:srgbClr val="002060"/>
            </a:solidFill>
          </a:ln>
        </p:spPr>
      </p:pic>
    </p:spTree>
    <p:extLst>
      <p:ext uri="{BB962C8B-B14F-4D97-AF65-F5344CB8AC3E}">
        <p14:creationId xmlns:p14="http://schemas.microsoft.com/office/powerpoint/2010/main" val="2739831206"/>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9A6770D-993E-4546-A68D-AE4CFE3B8980}"/>
              </a:ext>
            </a:extLst>
          </p:cNvPr>
          <p:cNvSpPr>
            <a:spLocks noGrp="1"/>
          </p:cNvSpPr>
          <p:nvPr>
            <p:ph idx="1"/>
          </p:nvPr>
        </p:nvSpPr>
        <p:spPr>
          <a:xfrm>
            <a:off x="391887" y="493486"/>
            <a:ext cx="11596914" cy="5683477"/>
          </a:xfrm>
          <a:solidFill>
            <a:schemeClr val="bg1"/>
          </a:solidFill>
          <a:ln>
            <a:solidFill>
              <a:srgbClr val="002060"/>
            </a:solidFill>
          </a:ln>
        </p:spPr>
        <p:txBody>
          <a:bodyPr>
            <a:normAutofit fontScale="92500" lnSpcReduction="10000"/>
          </a:bodyPr>
          <a:lstStyle/>
          <a:p>
            <a:pPr>
              <a:lnSpc>
                <a:spcPct val="100000"/>
              </a:lnSpc>
              <a:spcBef>
                <a:spcPts val="0"/>
              </a:spcBef>
            </a:pPr>
            <a:r>
              <a:rPr lang="en-US" sz="1600" b="1" dirty="0">
                <a:latin typeface="Times New Roman" panose="02020603050405020304" pitchFamily="18" charset="0"/>
                <a:cs typeface="Times New Roman" panose="02020603050405020304" pitchFamily="18" charset="0"/>
              </a:rPr>
              <a:t>CL.C&amp;G.1.1</a:t>
            </a:r>
            <a:r>
              <a:rPr lang="en-US" sz="1600" dirty="0">
                <a:latin typeface="Times New Roman" panose="02020603050405020304" pitchFamily="18" charset="0"/>
                <a:cs typeface="Times New Roman" panose="02020603050405020304" pitchFamily="18" charset="0"/>
              </a:rPr>
              <a:t> Explain the influence of the founding principles on state and federal decisions using primary and secondary source documents.</a:t>
            </a:r>
          </a:p>
          <a:p>
            <a:pPr>
              <a:lnSpc>
                <a:spcPct val="100000"/>
              </a:lnSpc>
              <a:spcBef>
                <a:spcPts val="0"/>
              </a:spcBef>
            </a:pPr>
            <a:r>
              <a:rPr lang="en-US" sz="1600" b="1" dirty="0">
                <a:latin typeface="Times New Roman" panose="02020603050405020304" pitchFamily="18" charset="0"/>
                <a:cs typeface="Times New Roman" panose="02020603050405020304" pitchFamily="18" charset="0"/>
              </a:rPr>
              <a:t>CL.H.1.1</a:t>
            </a:r>
            <a:r>
              <a:rPr lang="en-US" sz="1600" dirty="0">
                <a:latin typeface="Times New Roman" panose="02020603050405020304" pitchFamily="18" charset="0"/>
                <a:cs typeface="Times New Roman" panose="02020603050405020304" pitchFamily="18" charset="0"/>
              </a:rPr>
              <a:t> Explain how the tensions over power and authority led the founding fathers to create a democratic republic.</a:t>
            </a:r>
          </a:p>
          <a:p>
            <a:pPr>
              <a:lnSpc>
                <a:spcPct val="100000"/>
              </a:lnSpc>
              <a:spcBef>
                <a:spcPts val="0"/>
              </a:spcBef>
            </a:pPr>
            <a:r>
              <a:rPr lang="en-US" sz="1600" b="1" dirty="0">
                <a:latin typeface="Times New Roman" panose="02020603050405020304" pitchFamily="18" charset="0"/>
                <a:cs typeface="Times New Roman" panose="02020603050405020304" pitchFamily="18" charset="0"/>
              </a:rPr>
              <a:t>CL.C&amp;G.4.4</a:t>
            </a:r>
            <a:r>
              <a:rPr lang="en-US" sz="1600" dirty="0">
                <a:latin typeface="Times New Roman" panose="02020603050405020304" pitchFamily="18" charset="0"/>
                <a:cs typeface="Times New Roman" panose="02020603050405020304" pitchFamily="18" charset="0"/>
              </a:rPr>
              <a:t> Assess how effective the American system of government has been in ensuring freedom, equality, and justice for all.</a:t>
            </a:r>
          </a:p>
          <a:p>
            <a:pPr marL="0" indent="0">
              <a:lnSpc>
                <a:spcPct val="100000"/>
              </a:lnSpc>
              <a:spcBef>
                <a:spcPts val="0"/>
              </a:spcBef>
              <a:buNone/>
            </a:pPr>
            <a:r>
              <a:rPr lang="en-US" sz="1800" b="1" dirty="0">
                <a:solidFill>
                  <a:srgbClr val="002060"/>
                </a:solidFill>
                <a:latin typeface="Times New Roman" panose="02020603050405020304" pitchFamily="18" charset="0"/>
                <a:cs typeface="Times New Roman" panose="02020603050405020304" pitchFamily="18" charset="0"/>
              </a:rPr>
              <a:t>Essential Question: </a:t>
            </a:r>
            <a:r>
              <a:rPr lang="en-US" sz="1800" dirty="0">
                <a:latin typeface="Times New Roman" panose="02020603050405020304" pitchFamily="18" charset="0"/>
                <a:cs typeface="Times New Roman" panose="02020603050405020304" pitchFamily="18" charset="0"/>
              </a:rPr>
              <a:t>How effectively does the U.S. Constitution balance the authority to govern without violate the rights of the people?</a:t>
            </a:r>
          </a:p>
          <a:p>
            <a:pPr marL="0" indent="0">
              <a:lnSpc>
                <a:spcPct val="100000"/>
              </a:lnSpc>
              <a:spcBef>
                <a:spcPts val="0"/>
              </a:spcBef>
              <a:buNone/>
            </a:pPr>
            <a:r>
              <a:rPr lang="en-US" sz="1800" b="1" dirty="0">
                <a:solidFill>
                  <a:srgbClr val="002060"/>
                </a:solidFill>
                <a:latin typeface="Times New Roman" panose="02020603050405020304" pitchFamily="18" charset="0"/>
                <a:cs typeface="Times New Roman" panose="02020603050405020304" pitchFamily="18" charset="0"/>
              </a:rPr>
              <a:t>Students Can: </a:t>
            </a:r>
          </a:p>
          <a:p>
            <a:pPr marL="406400">
              <a:lnSpc>
                <a:spcPct val="100000"/>
              </a:lnSpc>
              <a:spcBef>
                <a:spcPts val="0"/>
              </a:spcBef>
            </a:pPr>
            <a:r>
              <a:rPr lang="en-US" sz="1800" dirty="0">
                <a:latin typeface="Times New Roman" panose="02020603050405020304" pitchFamily="18" charset="0"/>
                <a:cs typeface="Times New Roman" panose="02020603050405020304" pitchFamily="18" charset="0"/>
              </a:rPr>
              <a:t>Determine why a decentralized government under the Articles of Confederation failed to effectively govern America during the critical period from 1781-1789</a:t>
            </a:r>
          </a:p>
          <a:p>
            <a:pPr marL="406400">
              <a:lnSpc>
                <a:spcPct val="100000"/>
              </a:lnSpc>
              <a:spcBef>
                <a:spcPts val="0"/>
              </a:spcBef>
            </a:pPr>
            <a:r>
              <a:rPr lang="en-US" sz="1800" dirty="0">
                <a:latin typeface="Times New Roman" panose="02020603050405020304" pitchFamily="18" charset="0"/>
                <a:cs typeface="Times New Roman" panose="02020603050405020304" pitchFamily="18" charset="0"/>
              </a:rPr>
              <a:t>Evaluate how the U.S. Constitution repaired issues with the Articles of Confederation </a:t>
            </a:r>
          </a:p>
          <a:p>
            <a:pPr marL="406400">
              <a:lnSpc>
                <a:spcPct val="100000"/>
              </a:lnSpc>
              <a:spcBef>
                <a:spcPts val="0"/>
              </a:spcBef>
            </a:pPr>
            <a:r>
              <a:rPr lang="en-US" sz="1800" dirty="0">
                <a:latin typeface="Times New Roman" panose="02020603050405020304" pitchFamily="18" charset="0"/>
                <a:cs typeface="Times New Roman" panose="02020603050405020304" pitchFamily="18" charset="0"/>
              </a:rPr>
              <a:t>Decipher how the Madisonian Model of government empowers the national government while restraining abuse of power</a:t>
            </a:r>
          </a:p>
          <a:p>
            <a:pPr marL="177800" indent="0">
              <a:lnSpc>
                <a:spcPct val="100000"/>
              </a:lnSpc>
              <a:spcBef>
                <a:spcPts val="0"/>
              </a:spcBef>
              <a:buNone/>
            </a:pPr>
            <a:endParaRPr lang="en-US" sz="1800" dirty="0">
              <a:latin typeface="Times New Roman" panose="02020603050405020304" pitchFamily="18" charset="0"/>
              <a:cs typeface="Times New Roman" panose="02020603050405020304" pitchFamily="18" charset="0"/>
            </a:endParaRPr>
          </a:p>
          <a:p>
            <a:pPr marL="0" indent="0">
              <a:buNone/>
            </a:pPr>
            <a:r>
              <a:rPr lang="en-US" sz="2200" b="1" dirty="0">
                <a:solidFill>
                  <a:srgbClr val="002060"/>
                </a:solidFill>
                <a:latin typeface="Times New Roman" panose="02020603050405020304" pitchFamily="18" charset="0"/>
                <a:cs typeface="Times New Roman" panose="02020603050405020304" pitchFamily="18" charset="0"/>
              </a:rPr>
              <a:t>AGENDA:</a:t>
            </a:r>
          </a:p>
          <a:p>
            <a:r>
              <a:rPr lang="en-US" sz="2200" dirty="0">
                <a:latin typeface="Times New Roman" panose="02020603050405020304" pitchFamily="18" charset="0"/>
                <a:cs typeface="Times New Roman" panose="02020603050405020304" pitchFamily="18" charset="0"/>
              </a:rPr>
              <a:t>Electoral College Debate</a:t>
            </a:r>
          </a:p>
          <a:p>
            <a:r>
              <a:rPr lang="en-US" sz="2200" dirty="0">
                <a:latin typeface="Times New Roman" panose="02020603050405020304" pitchFamily="18" charset="0"/>
                <a:cs typeface="Times New Roman" panose="02020603050405020304" pitchFamily="18" charset="0"/>
              </a:rPr>
              <a:t>Bureaucratic Purpose </a:t>
            </a:r>
          </a:p>
          <a:p>
            <a:r>
              <a:rPr lang="en-US" sz="2200" dirty="0">
                <a:latin typeface="Times New Roman" panose="02020603050405020304" pitchFamily="18" charset="0"/>
                <a:cs typeface="Times New Roman" panose="02020603050405020304" pitchFamily="18" charset="0"/>
              </a:rPr>
              <a:t>Bureaucratic World</a:t>
            </a:r>
          </a:p>
          <a:p>
            <a:endParaRPr lang="en-US" sz="2000" dirty="0">
              <a:latin typeface="Times New Roman" panose="02020603050405020304" pitchFamily="18" charset="0"/>
              <a:cs typeface="Times New Roman" panose="02020603050405020304" pitchFamily="18" charset="0"/>
            </a:endParaRPr>
          </a:p>
          <a:p>
            <a:pPr marL="0" indent="0">
              <a:buNone/>
            </a:pPr>
            <a:r>
              <a:rPr lang="en-US" sz="2200" b="1" dirty="0">
                <a:solidFill>
                  <a:srgbClr val="002060"/>
                </a:solidFill>
                <a:latin typeface="Times New Roman" panose="02020603050405020304" pitchFamily="18" charset="0"/>
                <a:cs typeface="Times New Roman" panose="02020603050405020304" pitchFamily="18" charset="0"/>
              </a:rPr>
              <a:t>HOMEWORK: </a:t>
            </a:r>
          </a:p>
          <a:p>
            <a:r>
              <a:rPr lang="en-US" sz="2200" b="1" dirty="0">
                <a:solidFill>
                  <a:srgbClr val="FF0000"/>
                </a:solidFill>
                <a:latin typeface="Times New Roman" panose="02020603050405020304" pitchFamily="18" charset="0"/>
                <a:cs typeface="Times New Roman" panose="02020603050405020304" pitchFamily="18" charset="0"/>
              </a:rPr>
              <a:t>Complete Presidential Roles Scenarios </a:t>
            </a:r>
          </a:p>
          <a:p>
            <a:r>
              <a:rPr lang="en-US" sz="2200" b="1" dirty="0">
                <a:solidFill>
                  <a:srgbClr val="FF0000"/>
                </a:solidFill>
                <a:latin typeface="Times New Roman" panose="02020603050405020304" pitchFamily="18" charset="0"/>
                <a:cs typeface="Times New Roman" panose="02020603050405020304" pitchFamily="18" charset="0"/>
              </a:rPr>
              <a:t>Quiz on the Presidency – Friday, 11/18</a:t>
            </a:r>
          </a:p>
          <a:p>
            <a:pPr marL="0" indent="0">
              <a:buNone/>
            </a:pPr>
            <a:endParaRPr lang="en-US" sz="2200" b="1" dirty="0">
              <a:solidFill>
                <a:srgbClr val="002060"/>
              </a:solidFill>
              <a:latin typeface="Times New Roman" panose="02020603050405020304" pitchFamily="18" charset="0"/>
              <a:cs typeface="Times New Roman" panose="02020603050405020304" pitchFamily="18" charset="0"/>
            </a:endParaRPr>
          </a:p>
          <a:p>
            <a:pPr marL="0" indent="0">
              <a:buNone/>
            </a:pPr>
            <a:endParaRPr lang="en-US" sz="22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10899053"/>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9A6770D-993E-4546-A68D-AE4CFE3B8980}"/>
              </a:ext>
            </a:extLst>
          </p:cNvPr>
          <p:cNvSpPr>
            <a:spLocks noGrp="1"/>
          </p:cNvSpPr>
          <p:nvPr>
            <p:ph idx="1"/>
          </p:nvPr>
        </p:nvSpPr>
        <p:spPr>
          <a:xfrm>
            <a:off x="391887" y="493486"/>
            <a:ext cx="11596914" cy="5683477"/>
          </a:xfrm>
          <a:solidFill>
            <a:schemeClr val="bg1"/>
          </a:solidFill>
          <a:ln>
            <a:solidFill>
              <a:srgbClr val="002060"/>
            </a:solidFill>
          </a:ln>
        </p:spPr>
        <p:txBody>
          <a:bodyPr>
            <a:normAutofit fontScale="92500"/>
          </a:bodyPr>
          <a:lstStyle/>
          <a:p>
            <a:pPr>
              <a:lnSpc>
                <a:spcPct val="100000"/>
              </a:lnSpc>
              <a:spcBef>
                <a:spcPts val="0"/>
              </a:spcBef>
            </a:pPr>
            <a:r>
              <a:rPr lang="en-US" sz="1600" b="1" dirty="0">
                <a:latin typeface="Times New Roman" panose="02020603050405020304" pitchFamily="18" charset="0"/>
                <a:cs typeface="Times New Roman" panose="02020603050405020304" pitchFamily="18" charset="0"/>
              </a:rPr>
              <a:t>CL.C&amp;G.1.1</a:t>
            </a:r>
            <a:r>
              <a:rPr lang="en-US" sz="1600" dirty="0">
                <a:latin typeface="Times New Roman" panose="02020603050405020304" pitchFamily="18" charset="0"/>
                <a:cs typeface="Times New Roman" panose="02020603050405020304" pitchFamily="18" charset="0"/>
              </a:rPr>
              <a:t> Explain the influence of the founding principles on state and federal decisions using primary and secondary source documents.</a:t>
            </a:r>
          </a:p>
          <a:p>
            <a:pPr>
              <a:lnSpc>
                <a:spcPct val="100000"/>
              </a:lnSpc>
              <a:spcBef>
                <a:spcPts val="0"/>
              </a:spcBef>
            </a:pPr>
            <a:r>
              <a:rPr lang="en-US" sz="1600" b="1" dirty="0">
                <a:latin typeface="Times New Roman" panose="02020603050405020304" pitchFamily="18" charset="0"/>
                <a:cs typeface="Times New Roman" panose="02020603050405020304" pitchFamily="18" charset="0"/>
              </a:rPr>
              <a:t>CL.H.1.1</a:t>
            </a:r>
            <a:r>
              <a:rPr lang="en-US" sz="1600" dirty="0">
                <a:latin typeface="Times New Roman" panose="02020603050405020304" pitchFamily="18" charset="0"/>
                <a:cs typeface="Times New Roman" panose="02020603050405020304" pitchFamily="18" charset="0"/>
              </a:rPr>
              <a:t> Explain how the tensions over power and authority led the founding fathers to create a democratic republic.</a:t>
            </a:r>
          </a:p>
          <a:p>
            <a:pPr>
              <a:lnSpc>
                <a:spcPct val="100000"/>
              </a:lnSpc>
              <a:spcBef>
                <a:spcPts val="0"/>
              </a:spcBef>
            </a:pPr>
            <a:r>
              <a:rPr lang="en-US" sz="1600" b="1" dirty="0">
                <a:latin typeface="Times New Roman" panose="02020603050405020304" pitchFamily="18" charset="0"/>
                <a:cs typeface="Times New Roman" panose="02020603050405020304" pitchFamily="18" charset="0"/>
              </a:rPr>
              <a:t>CL.C&amp;G.4.4</a:t>
            </a:r>
            <a:r>
              <a:rPr lang="en-US" sz="1600" dirty="0">
                <a:latin typeface="Times New Roman" panose="02020603050405020304" pitchFamily="18" charset="0"/>
                <a:cs typeface="Times New Roman" panose="02020603050405020304" pitchFamily="18" charset="0"/>
              </a:rPr>
              <a:t> Assess how effective the American system of government has been in ensuring freedom, equality, and justice for all.</a:t>
            </a:r>
          </a:p>
          <a:p>
            <a:pPr marL="0" indent="0">
              <a:lnSpc>
                <a:spcPct val="100000"/>
              </a:lnSpc>
              <a:spcBef>
                <a:spcPts val="0"/>
              </a:spcBef>
              <a:buNone/>
            </a:pPr>
            <a:r>
              <a:rPr lang="en-US" sz="1800" b="1" dirty="0">
                <a:solidFill>
                  <a:srgbClr val="002060"/>
                </a:solidFill>
                <a:latin typeface="Times New Roman" panose="02020603050405020304" pitchFamily="18" charset="0"/>
                <a:cs typeface="Times New Roman" panose="02020603050405020304" pitchFamily="18" charset="0"/>
              </a:rPr>
              <a:t>Essential Question: </a:t>
            </a:r>
            <a:r>
              <a:rPr lang="en-US" sz="1800" dirty="0">
                <a:latin typeface="Times New Roman" panose="02020603050405020304" pitchFamily="18" charset="0"/>
                <a:cs typeface="Times New Roman" panose="02020603050405020304" pitchFamily="18" charset="0"/>
              </a:rPr>
              <a:t>How effectively does the U.S. Constitution balance the authority to govern without violate the rights of the people?</a:t>
            </a:r>
          </a:p>
          <a:p>
            <a:pPr marL="0" indent="0">
              <a:lnSpc>
                <a:spcPct val="100000"/>
              </a:lnSpc>
              <a:spcBef>
                <a:spcPts val="0"/>
              </a:spcBef>
              <a:buNone/>
            </a:pPr>
            <a:r>
              <a:rPr lang="en-US" sz="1800" b="1" dirty="0">
                <a:solidFill>
                  <a:srgbClr val="002060"/>
                </a:solidFill>
                <a:latin typeface="Times New Roman" panose="02020603050405020304" pitchFamily="18" charset="0"/>
                <a:cs typeface="Times New Roman" panose="02020603050405020304" pitchFamily="18" charset="0"/>
              </a:rPr>
              <a:t>Students Can: </a:t>
            </a:r>
          </a:p>
          <a:p>
            <a:pPr marL="406400">
              <a:lnSpc>
                <a:spcPct val="100000"/>
              </a:lnSpc>
              <a:spcBef>
                <a:spcPts val="0"/>
              </a:spcBef>
            </a:pPr>
            <a:r>
              <a:rPr lang="en-US" sz="1800" dirty="0">
                <a:latin typeface="Times New Roman" panose="02020603050405020304" pitchFamily="18" charset="0"/>
                <a:cs typeface="Times New Roman" panose="02020603050405020304" pitchFamily="18" charset="0"/>
              </a:rPr>
              <a:t>Determine why a decentralized government under the Articles of Confederation failed to effectively govern America during the critical period from 1781-1789</a:t>
            </a:r>
          </a:p>
          <a:p>
            <a:pPr marL="406400">
              <a:lnSpc>
                <a:spcPct val="100000"/>
              </a:lnSpc>
              <a:spcBef>
                <a:spcPts val="0"/>
              </a:spcBef>
            </a:pPr>
            <a:r>
              <a:rPr lang="en-US" sz="1800" dirty="0">
                <a:latin typeface="Times New Roman" panose="02020603050405020304" pitchFamily="18" charset="0"/>
                <a:cs typeface="Times New Roman" panose="02020603050405020304" pitchFamily="18" charset="0"/>
              </a:rPr>
              <a:t>Evaluate how the U.S. Constitution repaired issues with the Articles of Confederation </a:t>
            </a:r>
          </a:p>
          <a:p>
            <a:pPr marL="406400">
              <a:lnSpc>
                <a:spcPct val="100000"/>
              </a:lnSpc>
              <a:spcBef>
                <a:spcPts val="0"/>
              </a:spcBef>
            </a:pPr>
            <a:r>
              <a:rPr lang="en-US" sz="1800" dirty="0">
                <a:latin typeface="Times New Roman" panose="02020603050405020304" pitchFamily="18" charset="0"/>
                <a:cs typeface="Times New Roman" panose="02020603050405020304" pitchFamily="18" charset="0"/>
              </a:rPr>
              <a:t>Decipher how the Madisonian Model of government empowers the national government while restraining abuse of power</a:t>
            </a:r>
          </a:p>
          <a:p>
            <a:pPr marL="177800" indent="0">
              <a:lnSpc>
                <a:spcPct val="100000"/>
              </a:lnSpc>
              <a:spcBef>
                <a:spcPts val="0"/>
              </a:spcBef>
              <a:buNone/>
            </a:pPr>
            <a:endParaRPr lang="en-US" sz="1800" dirty="0">
              <a:latin typeface="Times New Roman" panose="02020603050405020304" pitchFamily="18" charset="0"/>
              <a:cs typeface="Times New Roman" panose="02020603050405020304" pitchFamily="18" charset="0"/>
            </a:endParaRPr>
          </a:p>
          <a:p>
            <a:pPr marL="0" indent="0">
              <a:buNone/>
            </a:pPr>
            <a:r>
              <a:rPr lang="en-US" sz="2200" b="1" dirty="0">
                <a:solidFill>
                  <a:srgbClr val="002060"/>
                </a:solidFill>
                <a:latin typeface="Times New Roman" panose="02020603050405020304" pitchFamily="18" charset="0"/>
                <a:cs typeface="Times New Roman" panose="02020603050405020304" pitchFamily="18" charset="0"/>
              </a:rPr>
              <a:t>AGENDA:</a:t>
            </a:r>
          </a:p>
          <a:p>
            <a:r>
              <a:rPr lang="en-US" sz="2200" dirty="0">
                <a:latin typeface="Times New Roman" panose="02020603050405020304" pitchFamily="18" charset="0"/>
                <a:cs typeface="Times New Roman" panose="02020603050405020304" pitchFamily="18" charset="0"/>
              </a:rPr>
              <a:t>Electoral College Debate</a:t>
            </a:r>
          </a:p>
          <a:p>
            <a:r>
              <a:rPr lang="en-US" sz="2200" dirty="0">
                <a:latin typeface="Times New Roman" panose="02020603050405020304" pitchFamily="18" charset="0"/>
                <a:cs typeface="Times New Roman" panose="02020603050405020304" pitchFamily="18" charset="0"/>
              </a:rPr>
              <a:t>Bureaucratic Purpose </a:t>
            </a:r>
          </a:p>
          <a:p>
            <a:r>
              <a:rPr lang="en-US" sz="2200" dirty="0">
                <a:latin typeface="Times New Roman" panose="02020603050405020304" pitchFamily="18" charset="0"/>
                <a:cs typeface="Times New Roman" panose="02020603050405020304" pitchFamily="18" charset="0"/>
              </a:rPr>
              <a:t>Bureaucratic World</a:t>
            </a:r>
          </a:p>
          <a:p>
            <a:endParaRPr lang="en-US" sz="2000" dirty="0">
              <a:latin typeface="Times New Roman" panose="02020603050405020304" pitchFamily="18" charset="0"/>
              <a:cs typeface="Times New Roman" panose="02020603050405020304" pitchFamily="18" charset="0"/>
            </a:endParaRPr>
          </a:p>
          <a:p>
            <a:pPr marL="0" indent="0">
              <a:buNone/>
            </a:pPr>
            <a:r>
              <a:rPr lang="en-US" sz="2200" b="1" dirty="0">
                <a:solidFill>
                  <a:srgbClr val="002060"/>
                </a:solidFill>
                <a:latin typeface="Times New Roman" panose="02020603050405020304" pitchFamily="18" charset="0"/>
                <a:cs typeface="Times New Roman" panose="02020603050405020304" pitchFamily="18" charset="0"/>
              </a:rPr>
              <a:t>HOMEWORK: </a:t>
            </a:r>
          </a:p>
          <a:p>
            <a:r>
              <a:rPr lang="en-US" sz="2200" b="1" dirty="0">
                <a:solidFill>
                  <a:srgbClr val="FF0000"/>
                </a:solidFill>
                <a:latin typeface="Times New Roman" panose="02020603050405020304" pitchFamily="18" charset="0"/>
                <a:cs typeface="Times New Roman" panose="02020603050405020304" pitchFamily="18" charset="0"/>
              </a:rPr>
              <a:t>Quiz on the Presidency – Friday, 11/18</a:t>
            </a:r>
          </a:p>
          <a:p>
            <a:pPr marL="0" indent="0">
              <a:buNone/>
            </a:pPr>
            <a:endParaRPr lang="en-US" sz="2200" b="1" dirty="0">
              <a:solidFill>
                <a:srgbClr val="002060"/>
              </a:solidFill>
              <a:latin typeface="Times New Roman" panose="02020603050405020304" pitchFamily="18" charset="0"/>
              <a:cs typeface="Times New Roman" panose="02020603050405020304" pitchFamily="18" charset="0"/>
            </a:endParaRPr>
          </a:p>
          <a:p>
            <a:pPr marL="0" indent="0">
              <a:buNone/>
            </a:pPr>
            <a:endParaRPr lang="en-US" sz="22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59395766"/>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82AD1-840E-4899-A763-5EB5264DB3EE}"/>
              </a:ext>
            </a:extLst>
          </p:cNvPr>
          <p:cNvSpPr>
            <a:spLocks noGrp="1"/>
          </p:cNvSpPr>
          <p:nvPr>
            <p:ph type="title"/>
          </p:nvPr>
        </p:nvSpPr>
        <p:spPr>
          <a:xfrm>
            <a:off x="838200" y="365126"/>
            <a:ext cx="10515600" cy="822230"/>
          </a:xfrm>
          <a:solidFill>
            <a:schemeClr val="accent4">
              <a:lumMod val="40000"/>
              <a:lumOff val="60000"/>
            </a:schemeClr>
          </a:solidFill>
          <a:ln>
            <a:solidFill>
              <a:srgbClr val="002060"/>
            </a:solidFill>
          </a:ln>
        </p:spPr>
        <p:txBody>
          <a:bodyPr/>
          <a:lstStyle/>
          <a:p>
            <a:r>
              <a:rPr lang="en-US" dirty="0">
                <a:solidFill>
                  <a:srgbClr val="002060"/>
                </a:solidFill>
                <a:latin typeface="Georgia Pro Black" panose="020B0604020202020204" pitchFamily="18" charset="0"/>
              </a:rPr>
              <a:t>A Constitutional Presidency</a:t>
            </a:r>
          </a:p>
        </p:txBody>
      </p:sp>
      <p:sp>
        <p:nvSpPr>
          <p:cNvPr id="4" name="Content Placeholder 3">
            <a:extLst>
              <a:ext uri="{FF2B5EF4-FFF2-40B4-BE49-F238E27FC236}">
                <a16:creationId xmlns:a16="http://schemas.microsoft.com/office/drawing/2014/main" id="{14EA0E7B-94B3-40ED-9191-99DAFEB78A87}"/>
              </a:ext>
            </a:extLst>
          </p:cNvPr>
          <p:cNvSpPr>
            <a:spLocks noGrp="1"/>
          </p:cNvSpPr>
          <p:nvPr>
            <p:ph idx="1"/>
          </p:nvPr>
        </p:nvSpPr>
        <p:spPr>
          <a:xfrm>
            <a:off x="838200" y="1583473"/>
            <a:ext cx="10515600" cy="4593490"/>
          </a:xfrm>
          <a:solidFill>
            <a:schemeClr val="bg1"/>
          </a:solidFill>
          <a:ln>
            <a:solidFill>
              <a:srgbClr val="C00000"/>
            </a:solidFill>
          </a:ln>
        </p:spPr>
        <p:txBody>
          <a:bodyPr>
            <a:normAutofit/>
          </a:bodyPr>
          <a:lstStyle/>
          <a:p>
            <a:pPr marL="0" indent="0">
              <a:buNone/>
            </a:pPr>
            <a:r>
              <a:rPr lang="en-US" sz="2400" dirty="0">
                <a:latin typeface="Times New Roman" panose="02020603050405020304" pitchFamily="18" charset="0"/>
                <a:cs typeface="Times New Roman" panose="02020603050405020304" pitchFamily="18" charset="0"/>
              </a:rPr>
              <a:t>Evaluate whether the United States should continue the use of electing the President of the United States via the Electoral College or abandon it for another way.</a:t>
            </a:r>
          </a:p>
        </p:txBody>
      </p:sp>
      <p:pic>
        <p:nvPicPr>
          <p:cNvPr id="1028" name="Picture 4" descr="270toWin - 2024 Presidential Election Interactive Map">
            <a:extLst>
              <a:ext uri="{FF2B5EF4-FFF2-40B4-BE49-F238E27FC236}">
                <a16:creationId xmlns:a16="http://schemas.microsoft.com/office/drawing/2014/main" id="{759B2BC0-D499-49FB-A2A9-EF428142E2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9889" y="2467429"/>
            <a:ext cx="5842454" cy="4025445"/>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pic>
        <p:nvPicPr>
          <p:cNvPr id="1032" name="Picture 8" descr="Americans' Support for Electoral College Rises Sharply">
            <a:extLst>
              <a:ext uri="{FF2B5EF4-FFF2-40B4-BE49-F238E27FC236}">
                <a16:creationId xmlns:a16="http://schemas.microsoft.com/office/drawing/2014/main" id="{F6041914-E91F-46CA-A8F3-C5B86CA14D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47152" y="2327842"/>
            <a:ext cx="4743247" cy="4165032"/>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6595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32"/>
                                        </p:tgtEl>
                                        <p:attrNameLst>
                                          <p:attrName>style.visibility</p:attrName>
                                        </p:attrNameLst>
                                      </p:cBhvr>
                                      <p:to>
                                        <p:strVal val="visible"/>
                                      </p:to>
                                    </p:set>
                                    <p:anim calcmode="lin" valueType="num">
                                      <p:cBhvr additive="base">
                                        <p:cTn id="7" dur="500" fill="hold"/>
                                        <p:tgtEl>
                                          <p:spTgt spid="1032"/>
                                        </p:tgtEl>
                                        <p:attrNameLst>
                                          <p:attrName>ppt_x</p:attrName>
                                        </p:attrNameLst>
                                      </p:cBhvr>
                                      <p:tavLst>
                                        <p:tav tm="0">
                                          <p:val>
                                            <p:strVal val="#ppt_x"/>
                                          </p:val>
                                        </p:tav>
                                        <p:tav tm="100000">
                                          <p:val>
                                            <p:strVal val="#ppt_x"/>
                                          </p:val>
                                        </p:tav>
                                      </p:tavLst>
                                    </p:anim>
                                    <p:anim calcmode="lin" valueType="num">
                                      <p:cBhvr additive="base">
                                        <p:cTn id="8" dur="500" fill="hold"/>
                                        <p:tgtEl>
                                          <p:spTgt spid="10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82AD1-840E-4899-A763-5EB5264DB3EE}"/>
              </a:ext>
            </a:extLst>
          </p:cNvPr>
          <p:cNvSpPr>
            <a:spLocks noGrp="1"/>
          </p:cNvSpPr>
          <p:nvPr>
            <p:ph type="title"/>
          </p:nvPr>
        </p:nvSpPr>
        <p:spPr>
          <a:xfrm>
            <a:off x="838200" y="365126"/>
            <a:ext cx="10515600" cy="822230"/>
          </a:xfrm>
          <a:solidFill>
            <a:schemeClr val="accent4">
              <a:lumMod val="40000"/>
              <a:lumOff val="60000"/>
            </a:schemeClr>
          </a:solidFill>
          <a:ln>
            <a:solidFill>
              <a:srgbClr val="002060"/>
            </a:solidFill>
          </a:ln>
        </p:spPr>
        <p:txBody>
          <a:bodyPr/>
          <a:lstStyle/>
          <a:p>
            <a:r>
              <a:rPr lang="en-US" dirty="0">
                <a:solidFill>
                  <a:srgbClr val="002060"/>
                </a:solidFill>
                <a:latin typeface="Georgia Pro Black" panose="020B0604020202020204" pitchFamily="18" charset="0"/>
              </a:rPr>
              <a:t>A Constitutional Presidency</a:t>
            </a:r>
          </a:p>
        </p:txBody>
      </p:sp>
      <p:sp>
        <p:nvSpPr>
          <p:cNvPr id="4" name="Content Placeholder 3">
            <a:extLst>
              <a:ext uri="{FF2B5EF4-FFF2-40B4-BE49-F238E27FC236}">
                <a16:creationId xmlns:a16="http://schemas.microsoft.com/office/drawing/2014/main" id="{14EA0E7B-94B3-40ED-9191-99DAFEB78A87}"/>
              </a:ext>
            </a:extLst>
          </p:cNvPr>
          <p:cNvSpPr>
            <a:spLocks noGrp="1"/>
          </p:cNvSpPr>
          <p:nvPr>
            <p:ph idx="1"/>
          </p:nvPr>
        </p:nvSpPr>
        <p:spPr>
          <a:xfrm>
            <a:off x="838200" y="1583473"/>
            <a:ext cx="10515600" cy="4593490"/>
          </a:xfrm>
          <a:solidFill>
            <a:schemeClr val="bg1"/>
          </a:solidFill>
          <a:ln>
            <a:solidFill>
              <a:srgbClr val="C00000"/>
            </a:solidFill>
          </a:ln>
        </p:spPr>
        <p:txBody>
          <a:bodyPr>
            <a:normAutofit/>
          </a:bodyPr>
          <a:lstStyle/>
          <a:p>
            <a:pPr marL="0" indent="0">
              <a:buNone/>
            </a:pPr>
            <a:r>
              <a:rPr lang="en-US" sz="2400" dirty="0">
                <a:latin typeface="Times New Roman" panose="02020603050405020304" pitchFamily="18" charset="0"/>
                <a:cs typeface="Times New Roman" panose="02020603050405020304" pitchFamily="18" charset="0"/>
              </a:rPr>
              <a:t>Evaluate whether the United States should continue the use of electing the President of the United States via the Electoral College or abandon it for another way.</a:t>
            </a:r>
          </a:p>
          <a:p>
            <a:pPr marL="0" indent="0">
              <a:buNone/>
            </a:pPr>
            <a:endParaRPr lang="en-US" sz="2400" dirty="0">
              <a:latin typeface="Times New Roman" panose="02020603050405020304" pitchFamily="18" charset="0"/>
              <a:cs typeface="Times New Roman" panose="02020603050405020304" pitchFamily="18" charset="0"/>
            </a:endParaRPr>
          </a:p>
          <a:p>
            <a:pPr marL="0" indent="0">
              <a:buNone/>
            </a:pPr>
            <a:endParaRPr lang="en-US" sz="2400" dirty="0">
              <a:latin typeface="Times New Roman" panose="02020603050405020304" pitchFamily="18" charset="0"/>
              <a:cs typeface="Times New Roman" panose="02020603050405020304" pitchFamily="18" charset="0"/>
            </a:endParaRPr>
          </a:p>
          <a:p>
            <a:pPr marL="0" indent="0">
              <a:buNone/>
            </a:pPr>
            <a:endParaRPr lang="en-US" sz="2400" dirty="0">
              <a:latin typeface="Times New Roman" panose="02020603050405020304" pitchFamily="18" charset="0"/>
              <a:cs typeface="Times New Roman" panose="02020603050405020304" pitchFamily="18" charset="0"/>
            </a:endParaRPr>
          </a:p>
          <a:p>
            <a:pPr marL="0" indent="0">
              <a:buNone/>
            </a:pPr>
            <a:endParaRPr lang="en-US" sz="2400" dirty="0">
              <a:latin typeface="Times New Roman" panose="02020603050405020304" pitchFamily="18" charset="0"/>
              <a:cs typeface="Times New Roman" panose="02020603050405020304" pitchFamily="18" charset="0"/>
            </a:endParaRPr>
          </a:p>
          <a:p>
            <a:pPr marL="0" indent="0">
              <a:buNone/>
            </a:pPr>
            <a:endParaRPr lang="en-US" sz="2400" dirty="0">
              <a:latin typeface="Times New Roman" panose="02020603050405020304" pitchFamily="18" charset="0"/>
              <a:cs typeface="Times New Roman" panose="02020603050405020304" pitchFamily="18" charset="0"/>
            </a:endParaRPr>
          </a:p>
          <a:p>
            <a:pPr marL="0" indent="0">
              <a:buNone/>
            </a:pPr>
            <a:endParaRPr lang="en-US" sz="2400" dirty="0">
              <a:latin typeface="Times New Roman" panose="02020603050405020304" pitchFamily="18" charset="0"/>
              <a:cs typeface="Times New Roman" panose="02020603050405020304" pitchFamily="18" charset="0"/>
            </a:endParaRPr>
          </a:p>
          <a:p>
            <a:pPr marL="0" indent="0">
              <a:buNone/>
            </a:pPr>
            <a:endParaRPr lang="en-US" sz="2400" dirty="0">
              <a:latin typeface="Times New Roman" panose="02020603050405020304" pitchFamily="18" charset="0"/>
              <a:cs typeface="Times New Roman" panose="02020603050405020304" pitchFamily="18" charset="0"/>
            </a:endParaRPr>
          </a:p>
          <a:p>
            <a:pPr marL="0" indent="0">
              <a:buNone/>
            </a:pPr>
            <a:endParaRPr lang="en-US" sz="2400" dirty="0">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CF8A1070-1D8E-4D1D-9219-9091AF870DC0}"/>
              </a:ext>
            </a:extLst>
          </p:cNvPr>
          <p:cNvSpPr/>
          <p:nvPr/>
        </p:nvSpPr>
        <p:spPr>
          <a:xfrm>
            <a:off x="1463040" y="2504049"/>
            <a:ext cx="3207434" cy="661182"/>
          </a:xfrm>
          <a:prstGeom prst="rect">
            <a:avLst/>
          </a:prstGeom>
          <a:solidFill>
            <a:srgbClr val="00206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imes" panose="02020603050405020304" pitchFamily="18" charset="0"/>
                <a:cs typeface="Times" panose="02020603050405020304" pitchFamily="18" charset="0"/>
              </a:rPr>
              <a:t>Keep the Electoral College</a:t>
            </a:r>
          </a:p>
        </p:txBody>
      </p:sp>
      <p:sp>
        <p:nvSpPr>
          <p:cNvPr id="7" name="Rectangle 6">
            <a:extLst>
              <a:ext uri="{FF2B5EF4-FFF2-40B4-BE49-F238E27FC236}">
                <a16:creationId xmlns:a16="http://schemas.microsoft.com/office/drawing/2014/main" id="{3CD16714-DF90-4E57-869E-C55511253CF9}"/>
              </a:ext>
            </a:extLst>
          </p:cNvPr>
          <p:cNvSpPr/>
          <p:nvPr/>
        </p:nvSpPr>
        <p:spPr>
          <a:xfrm>
            <a:off x="7129976" y="2504049"/>
            <a:ext cx="3207434" cy="661182"/>
          </a:xfrm>
          <a:prstGeom prst="rect">
            <a:avLst/>
          </a:prstGeom>
          <a:solidFill>
            <a:srgbClr val="C0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imes" panose="02020603050405020304" pitchFamily="18" charset="0"/>
                <a:cs typeface="Times" panose="02020603050405020304" pitchFamily="18" charset="0"/>
              </a:rPr>
              <a:t>Dump the Electoral College</a:t>
            </a:r>
          </a:p>
        </p:txBody>
      </p:sp>
      <p:cxnSp>
        <p:nvCxnSpPr>
          <p:cNvPr id="6" name="Straight Connector 5">
            <a:extLst>
              <a:ext uri="{FF2B5EF4-FFF2-40B4-BE49-F238E27FC236}">
                <a16:creationId xmlns:a16="http://schemas.microsoft.com/office/drawing/2014/main" id="{353C44AE-5361-4BCE-8763-3FB042688773}"/>
              </a:ext>
            </a:extLst>
          </p:cNvPr>
          <p:cNvCxnSpPr/>
          <p:nvPr/>
        </p:nvCxnSpPr>
        <p:spPr>
          <a:xfrm>
            <a:off x="1463040" y="3429000"/>
            <a:ext cx="8874370"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F60F5ABB-D55D-40EE-B951-6EC140D9ADE8}"/>
              </a:ext>
            </a:extLst>
          </p:cNvPr>
          <p:cNvCxnSpPr/>
          <p:nvPr/>
        </p:nvCxnSpPr>
        <p:spPr>
          <a:xfrm>
            <a:off x="6096000" y="2504049"/>
            <a:ext cx="0" cy="3334043"/>
          </a:xfrm>
          <a:prstGeom prst="line">
            <a:avLst/>
          </a:prstGeom>
          <a:ln w="3810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208556312"/>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82AD1-840E-4899-A763-5EB5264DB3EE}"/>
              </a:ext>
            </a:extLst>
          </p:cNvPr>
          <p:cNvSpPr>
            <a:spLocks noGrp="1"/>
          </p:cNvSpPr>
          <p:nvPr>
            <p:ph type="title"/>
          </p:nvPr>
        </p:nvSpPr>
        <p:spPr>
          <a:xfrm>
            <a:off x="838200" y="365126"/>
            <a:ext cx="10515600" cy="822230"/>
          </a:xfrm>
          <a:solidFill>
            <a:schemeClr val="accent4">
              <a:lumMod val="20000"/>
              <a:lumOff val="80000"/>
            </a:schemeClr>
          </a:solidFill>
          <a:ln>
            <a:solidFill>
              <a:srgbClr val="002060"/>
            </a:solidFill>
          </a:ln>
        </p:spPr>
        <p:txBody>
          <a:bodyPr/>
          <a:lstStyle/>
          <a:p>
            <a:r>
              <a:rPr lang="en-US" b="1" dirty="0">
                <a:solidFill>
                  <a:srgbClr val="002060"/>
                </a:solidFill>
                <a:latin typeface="Georgia Pro Black" panose="020B0604020202020204" pitchFamily="18" charset="0"/>
              </a:rPr>
              <a:t>Enforcement of the Law</a:t>
            </a:r>
          </a:p>
        </p:txBody>
      </p:sp>
      <p:sp>
        <p:nvSpPr>
          <p:cNvPr id="4" name="Content Placeholder 3">
            <a:extLst>
              <a:ext uri="{FF2B5EF4-FFF2-40B4-BE49-F238E27FC236}">
                <a16:creationId xmlns:a16="http://schemas.microsoft.com/office/drawing/2014/main" id="{14EA0E7B-94B3-40ED-9191-99DAFEB78A87}"/>
              </a:ext>
            </a:extLst>
          </p:cNvPr>
          <p:cNvSpPr>
            <a:spLocks noGrp="1"/>
          </p:cNvSpPr>
          <p:nvPr>
            <p:ph idx="1"/>
          </p:nvPr>
        </p:nvSpPr>
        <p:spPr>
          <a:xfrm>
            <a:off x="838200" y="1392702"/>
            <a:ext cx="10515600" cy="4784261"/>
          </a:xfrm>
          <a:solidFill>
            <a:schemeClr val="bg1"/>
          </a:solidFill>
          <a:ln>
            <a:solidFill>
              <a:srgbClr val="002060"/>
            </a:solidFill>
          </a:ln>
        </p:spPr>
        <p:txBody>
          <a:bodyPr>
            <a:normAutofit/>
          </a:bodyPr>
          <a:lstStyle/>
          <a:p>
            <a:pPr marL="0" indent="0">
              <a:buNone/>
            </a:pPr>
            <a:r>
              <a:rPr lang="en-US" sz="2400" b="1" i="1" u="sng" dirty="0">
                <a:latin typeface="Times New Roman" panose="02020603050405020304" pitchFamily="18" charset="0"/>
                <a:cs typeface="Times New Roman" panose="02020603050405020304" pitchFamily="18" charset="0"/>
              </a:rPr>
              <a:t>Bureaucracy</a:t>
            </a:r>
            <a:r>
              <a:rPr lang="en-US" sz="2400" b="1" dirty="0">
                <a:latin typeface="Times New Roman" panose="02020603050405020304" pitchFamily="18" charset="0"/>
                <a:cs typeface="Times New Roman" panose="02020603050405020304" pitchFamily="18" charset="0"/>
              </a:rPr>
              <a:t> – </a:t>
            </a:r>
            <a:r>
              <a:rPr lang="en-US" sz="2400" i="1" dirty="0">
                <a:latin typeface="Times New Roman" panose="02020603050405020304" pitchFamily="18" charset="0"/>
                <a:cs typeface="Times New Roman" panose="02020603050405020304" pitchFamily="18" charset="0"/>
              </a:rPr>
              <a:t>executive agencies, departments, regulatory boards &amp; commissions</a:t>
            </a:r>
          </a:p>
          <a:p>
            <a:pPr marL="0" indent="0">
              <a:buNone/>
            </a:pPr>
            <a:r>
              <a:rPr lang="en-US" sz="2400" b="1" dirty="0">
                <a:latin typeface="Times New Roman" panose="02020603050405020304" pitchFamily="18" charset="0"/>
                <a:cs typeface="Times New Roman" panose="02020603050405020304" pitchFamily="18" charset="0"/>
              </a:rPr>
              <a:t>Purpose</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i="1" u="sng" dirty="0">
                <a:solidFill>
                  <a:srgbClr val="002060"/>
                </a:solidFill>
                <a:latin typeface="Baskerville Old Face" panose="02020602080505020303" pitchFamily="18" charset="0"/>
              </a:rPr>
              <a:t>Implementation</a:t>
            </a:r>
            <a:r>
              <a:rPr lang="en-US" sz="2400" b="1" i="1" dirty="0">
                <a:solidFill>
                  <a:srgbClr val="002060"/>
                </a:solidFill>
                <a:latin typeface="Baskerville Old Face" panose="02020602080505020303" pitchFamily="18" charset="0"/>
              </a:rPr>
              <a:t> - </a:t>
            </a:r>
            <a:r>
              <a:rPr lang="en-US" sz="2400" dirty="0">
                <a:latin typeface="Baskerville Old Face" panose="02020602080505020303" pitchFamily="18" charset="0"/>
              </a:rPr>
              <a:t>rule making for enforcement of the law &amp; enforcement of the law (</a:t>
            </a:r>
            <a:r>
              <a:rPr lang="en-US" sz="2400" i="1" dirty="0">
                <a:solidFill>
                  <a:srgbClr val="FF0000"/>
                </a:solidFill>
                <a:latin typeface="Baskerville Old Face" panose="02020602080505020303" pitchFamily="18" charset="0"/>
              </a:rPr>
              <a:t>regulation</a:t>
            </a:r>
            <a:r>
              <a:rPr lang="en-US" sz="2400" dirty="0">
                <a:latin typeface="Baskerville Old Face" panose="02020602080505020303" pitchFamily="18" charset="0"/>
              </a:rPr>
              <a:t>) </a:t>
            </a:r>
            <a:endParaRPr lang="en-US" sz="2400" dirty="0">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6BFA8A96-7A8B-468B-9300-0CA5CBA1B960}"/>
              </a:ext>
            </a:extLst>
          </p:cNvPr>
          <p:cNvSpPr/>
          <p:nvPr/>
        </p:nvSpPr>
        <p:spPr>
          <a:xfrm>
            <a:off x="994446" y="2594240"/>
            <a:ext cx="4970585" cy="970671"/>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en-US" sz="2400" dirty="0">
                <a:latin typeface="Times" panose="02020603050405020304" pitchFamily="18" charset="0"/>
                <a:cs typeface="Times" panose="02020603050405020304" pitchFamily="18" charset="0"/>
              </a:rPr>
              <a:t>Established by Washington (Not in the Constitution) </a:t>
            </a:r>
          </a:p>
        </p:txBody>
      </p:sp>
      <p:pic>
        <p:nvPicPr>
          <p:cNvPr id="2050" name="Picture 2" descr="THE FEDERAL BUREACRACY - ppt download">
            <a:extLst>
              <a:ext uri="{FF2B5EF4-FFF2-40B4-BE49-F238E27FC236}">
                <a16:creationId xmlns:a16="http://schemas.microsoft.com/office/drawing/2014/main" id="{DF84231A-24EE-441F-A652-4C09F8BD21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1694" y="2567469"/>
            <a:ext cx="5552964" cy="337624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CB583120-8901-45ED-87A5-E2E25B890134}"/>
              </a:ext>
            </a:extLst>
          </p:cNvPr>
          <p:cNvSpPr/>
          <p:nvPr/>
        </p:nvSpPr>
        <p:spPr>
          <a:xfrm>
            <a:off x="994446" y="3770257"/>
            <a:ext cx="4970585" cy="970671"/>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Times" panose="02020603050405020304" pitchFamily="18" charset="0"/>
                <a:cs typeface="Times" panose="02020603050405020304" pitchFamily="18" charset="0"/>
              </a:rPr>
              <a:t>The Great Debate – REGULATION v. DEREGULATION</a:t>
            </a:r>
          </a:p>
        </p:txBody>
      </p:sp>
      <p:pic>
        <p:nvPicPr>
          <p:cNvPr id="2052" name="Picture 4" descr="The Rise in Per Capita Federal Spending | Mercatus Center">
            <a:extLst>
              <a:ext uri="{FF2B5EF4-FFF2-40B4-BE49-F238E27FC236}">
                <a16:creationId xmlns:a16="http://schemas.microsoft.com/office/drawing/2014/main" id="{C23E2E0A-B159-4311-9787-4736CD78FC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8725" y="4642338"/>
            <a:ext cx="4178690" cy="195770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0283957"/>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82AD1-840E-4899-A763-5EB5264DB3EE}"/>
              </a:ext>
            </a:extLst>
          </p:cNvPr>
          <p:cNvSpPr>
            <a:spLocks noGrp="1"/>
          </p:cNvSpPr>
          <p:nvPr>
            <p:ph type="title"/>
          </p:nvPr>
        </p:nvSpPr>
        <p:spPr>
          <a:xfrm>
            <a:off x="838200" y="365126"/>
            <a:ext cx="10515600" cy="822230"/>
          </a:xfrm>
          <a:solidFill>
            <a:schemeClr val="accent4">
              <a:lumMod val="20000"/>
              <a:lumOff val="80000"/>
            </a:schemeClr>
          </a:solidFill>
          <a:ln>
            <a:solidFill>
              <a:srgbClr val="002060"/>
            </a:solidFill>
          </a:ln>
        </p:spPr>
        <p:txBody>
          <a:bodyPr/>
          <a:lstStyle/>
          <a:p>
            <a:r>
              <a:rPr lang="en-US" b="1" dirty="0">
                <a:solidFill>
                  <a:srgbClr val="002060"/>
                </a:solidFill>
                <a:latin typeface="Georgia Pro Black" panose="020B0604020202020204" pitchFamily="18" charset="0"/>
              </a:rPr>
              <a:t>Implementation Discretion </a:t>
            </a:r>
          </a:p>
        </p:txBody>
      </p:sp>
      <p:sp>
        <p:nvSpPr>
          <p:cNvPr id="4" name="Content Placeholder 3">
            <a:extLst>
              <a:ext uri="{FF2B5EF4-FFF2-40B4-BE49-F238E27FC236}">
                <a16:creationId xmlns:a16="http://schemas.microsoft.com/office/drawing/2014/main" id="{14EA0E7B-94B3-40ED-9191-99DAFEB78A87}"/>
              </a:ext>
            </a:extLst>
          </p:cNvPr>
          <p:cNvSpPr>
            <a:spLocks noGrp="1"/>
          </p:cNvSpPr>
          <p:nvPr>
            <p:ph idx="1"/>
          </p:nvPr>
        </p:nvSpPr>
        <p:spPr>
          <a:xfrm>
            <a:off x="838200" y="1610436"/>
            <a:ext cx="10515600" cy="4566527"/>
          </a:xfrm>
          <a:solidFill>
            <a:schemeClr val="bg1"/>
          </a:solidFill>
          <a:ln>
            <a:solidFill>
              <a:srgbClr val="002060"/>
            </a:solidFill>
          </a:ln>
        </p:spPr>
        <p:txBody>
          <a:bodyPr>
            <a:normAutofit/>
          </a:bodyPr>
          <a:lstStyle/>
          <a:p>
            <a:pPr marL="0" indent="0">
              <a:buNone/>
            </a:pPr>
            <a:r>
              <a:rPr lang="en-US" sz="2400" dirty="0">
                <a:latin typeface="Times New Roman" panose="02020603050405020304" pitchFamily="18" charset="0"/>
                <a:cs typeface="Times New Roman" panose="02020603050405020304" pitchFamily="18" charset="0"/>
              </a:rPr>
              <a:t>Implementation of the law left to bureaucratic agencies </a:t>
            </a:r>
          </a:p>
          <a:p>
            <a:r>
              <a:rPr lang="en-US" sz="2400" b="1" i="1" u="sng" dirty="0">
                <a:solidFill>
                  <a:srgbClr val="002060"/>
                </a:solidFill>
                <a:latin typeface="Times New Roman" panose="02020603050405020304" pitchFamily="18" charset="0"/>
                <a:cs typeface="Times New Roman" panose="02020603050405020304" pitchFamily="18" charset="0"/>
              </a:rPr>
              <a:t>Bureaucratic discretion</a:t>
            </a:r>
            <a:r>
              <a:rPr lang="en-US" sz="2400" dirty="0">
                <a:latin typeface="Times New Roman" panose="02020603050405020304" pitchFamily="18" charset="0"/>
                <a:cs typeface="Times New Roman" panose="02020603050405020304" pitchFamily="18" charset="0"/>
              </a:rPr>
              <a:t>: federal agencies enforce laws as they see fit.  (</a:t>
            </a:r>
            <a:r>
              <a:rPr lang="en-US" sz="2400" i="1" dirty="0">
                <a:solidFill>
                  <a:srgbClr val="FF0000"/>
                </a:solidFill>
                <a:latin typeface="Times New Roman" panose="02020603050405020304" pitchFamily="18" charset="0"/>
                <a:cs typeface="Times New Roman" panose="02020603050405020304" pitchFamily="18" charset="0"/>
              </a:rPr>
              <a:t>Ex. Laws against pollutions – Congress does NOT define what pollution is – EPA decides the level of toxicity</a:t>
            </a:r>
            <a:r>
              <a:rPr lang="en-US" sz="2400" dirty="0">
                <a:latin typeface="Times New Roman" panose="02020603050405020304" pitchFamily="18" charset="0"/>
                <a:cs typeface="Times New Roman" panose="02020603050405020304" pitchFamily="18" charset="0"/>
              </a:rPr>
              <a:t>)</a:t>
            </a:r>
          </a:p>
        </p:txBody>
      </p:sp>
      <p:sp>
        <p:nvSpPr>
          <p:cNvPr id="3" name="Rectangle 2"/>
          <p:cNvSpPr/>
          <p:nvPr/>
        </p:nvSpPr>
        <p:spPr>
          <a:xfrm>
            <a:off x="561728" y="3320396"/>
            <a:ext cx="5950424" cy="1760560"/>
          </a:xfrm>
          <a:prstGeom prst="rect">
            <a:avLst/>
          </a:prstGeom>
          <a:solidFill>
            <a:schemeClr val="tx2"/>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chemeClr val="bg1"/>
                </a:solidFill>
                <a:latin typeface="Times" pitchFamily="18" charset="0"/>
                <a:cs typeface="Times" pitchFamily="18" charset="0"/>
              </a:rPr>
              <a:t>Reasons for bureaucratic discretion:</a:t>
            </a:r>
          </a:p>
          <a:p>
            <a:pPr marL="342900" indent="-342900">
              <a:buFont typeface="Arial" pitchFamily="34" charset="0"/>
              <a:buChar char="•"/>
            </a:pPr>
            <a:r>
              <a:rPr lang="en-US" sz="2400" b="1" dirty="0">
                <a:solidFill>
                  <a:schemeClr val="bg1"/>
                </a:solidFill>
                <a:latin typeface="Times" pitchFamily="18" charset="0"/>
                <a:cs typeface="Times" pitchFamily="18" charset="0"/>
              </a:rPr>
              <a:t>Experts in the field</a:t>
            </a:r>
          </a:p>
          <a:p>
            <a:pPr marL="342900" indent="-342900">
              <a:buFont typeface="Arial" pitchFamily="34" charset="0"/>
              <a:buChar char="•"/>
            </a:pPr>
            <a:r>
              <a:rPr lang="en-US" sz="2400" b="1" dirty="0">
                <a:solidFill>
                  <a:schemeClr val="bg1"/>
                </a:solidFill>
                <a:latin typeface="Times" pitchFamily="18" charset="0"/>
                <a:cs typeface="Times" pitchFamily="18" charset="0"/>
              </a:rPr>
              <a:t>Congress can blame them if it goes wrong </a:t>
            </a:r>
          </a:p>
        </p:txBody>
      </p:sp>
      <p:pic>
        <p:nvPicPr>
          <p:cNvPr id="3074" name="Picture 2" descr="See the source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73586" y="2954215"/>
            <a:ext cx="4841648" cy="3571973"/>
          </a:xfrm>
          <a:prstGeom prst="rect">
            <a:avLst/>
          </a:prstGeom>
          <a:noFill/>
          <a:ln>
            <a:solidFill>
              <a:srgbClr val="C0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6990919"/>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82AD1-840E-4899-A763-5EB5264DB3EE}"/>
              </a:ext>
            </a:extLst>
          </p:cNvPr>
          <p:cNvSpPr>
            <a:spLocks noGrp="1"/>
          </p:cNvSpPr>
          <p:nvPr>
            <p:ph type="title"/>
          </p:nvPr>
        </p:nvSpPr>
        <p:spPr>
          <a:xfrm>
            <a:off x="838200" y="365126"/>
            <a:ext cx="10515600" cy="822230"/>
          </a:xfrm>
          <a:solidFill>
            <a:schemeClr val="accent4">
              <a:lumMod val="20000"/>
              <a:lumOff val="80000"/>
            </a:schemeClr>
          </a:solidFill>
          <a:ln>
            <a:solidFill>
              <a:srgbClr val="002060"/>
            </a:solidFill>
          </a:ln>
        </p:spPr>
        <p:txBody>
          <a:bodyPr/>
          <a:lstStyle/>
          <a:p>
            <a:r>
              <a:rPr lang="en-US" b="1" dirty="0">
                <a:solidFill>
                  <a:srgbClr val="002060"/>
                </a:solidFill>
                <a:latin typeface="Georgia Pro Black" panose="020B0604020202020204" pitchFamily="18" charset="0"/>
              </a:rPr>
              <a:t>White House Staff</a:t>
            </a:r>
          </a:p>
        </p:txBody>
      </p:sp>
      <p:sp>
        <p:nvSpPr>
          <p:cNvPr id="4" name="Content Placeholder 3">
            <a:extLst>
              <a:ext uri="{FF2B5EF4-FFF2-40B4-BE49-F238E27FC236}">
                <a16:creationId xmlns:a16="http://schemas.microsoft.com/office/drawing/2014/main" id="{14EA0E7B-94B3-40ED-9191-99DAFEB78A87}"/>
              </a:ext>
            </a:extLst>
          </p:cNvPr>
          <p:cNvSpPr>
            <a:spLocks noGrp="1"/>
          </p:cNvSpPr>
          <p:nvPr>
            <p:ph idx="1"/>
          </p:nvPr>
        </p:nvSpPr>
        <p:spPr>
          <a:xfrm>
            <a:off x="838200" y="1433015"/>
            <a:ext cx="10515600" cy="4743948"/>
          </a:xfrm>
          <a:solidFill>
            <a:schemeClr val="bg1"/>
          </a:solidFill>
          <a:ln>
            <a:solidFill>
              <a:srgbClr val="C00000"/>
            </a:solidFill>
          </a:ln>
        </p:spPr>
        <p:txBody>
          <a:bodyPr>
            <a:normAutofit/>
          </a:bodyPr>
          <a:lstStyle/>
          <a:p>
            <a:r>
              <a:rPr lang="en-US" sz="2400" dirty="0">
                <a:latin typeface="Times New Roman" panose="02020603050405020304" pitchFamily="18" charset="0"/>
                <a:cs typeface="Times New Roman" panose="02020603050405020304" pitchFamily="18" charset="0"/>
              </a:rPr>
              <a:t>400 close aids and advisors that work within the White Houses</a:t>
            </a:r>
          </a:p>
          <a:p>
            <a:pPr lvl="1"/>
            <a:r>
              <a:rPr lang="en-US" dirty="0">
                <a:latin typeface="Times New Roman" panose="02020603050405020304" pitchFamily="18" charset="0"/>
                <a:cs typeface="Times New Roman" panose="02020603050405020304" pitchFamily="18" charset="0"/>
              </a:rPr>
              <a:t>None go through Senate confirmation</a:t>
            </a:r>
          </a:p>
          <a:p>
            <a:pPr lvl="1"/>
            <a:r>
              <a:rPr lang="en-US" dirty="0">
                <a:latin typeface="Times New Roman" panose="02020603050405020304" pitchFamily="18" charset="0"/>
                <a:cs typeface="Times New Roman" panose="02020603050405020304" pitchFamily="18" charset="0"/>
              </a:rPr>
              <a:t>Provide guidance and advice on issues </a:t>
            </a:r>
          </a:p>
        </p:txBody>
      </p:sp>
      <p:sp>
        <p:nvSpPr>
          <p:cNvPr id="5" name="Rectangle 4"/>
          <p:cNvSpPr/>
          <p:nvPr/>
        </p:nvSpPr>
        <p:spPr>
          <a:xfrm>
            <a:off x="395785" y="2968388"/>
            <a:ext cx="5431809" cy="2961564"/>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bg1"/>
                </a:solidFill>
                <a:latin typeface="Times" pitchFamily="18" charset="0"/>
                <a:cs typeface="Times" pitchFamily="18" charset="0"/>
              </a:rPr>
              <a:t>Examples: </a:t>
            </a:r>
          </a:p>
          <a:p>
            <a:pPr marL="342900" indent="-342900">
              <a:buFont typeface="Arial" pitchFamily="34" charset="0"/>
              <a:buChar char="•"/>
            </a:pPr>
            <a:r>
              <a:rPr lang="en-US" sz="2400" b="1" u="sng" dirty="0">
                <a:solidFill>
                  <a:srgbClr val="FFFF00"/>
                </a:solidFill>
                <a:latin typeface="Times" pitchFamily="18" charset="0"/>
                <a:cs typeface="Times" pitchFamily="18" charset="0"/>
              </a:rPr>
              <a:t>Chief of Staff</a:t>
            </a:r>
            <a:r>
              <a:rPr lang="en-US" sz="2400" dirty="0">
                <a:solidFill>
                  <a:schemeClr val="bg1"/>
                </a:solidFill>
                <a:latin typeface="Times" pitchFamily="18" charset="0"/>
                <a:cs typeface="Times" pitchFamily="18" charset="0"/>
              </a:rPr>
              <a:t>: controls access to the president (</a:t>
            </a:r>
            <a:r>
              <a:rPr lang="en-US" sz="2400" b="1" u="sng" dirty="0">
                <a:solidFill>
                  <a:srgbClr val="FFFF00"/>
                </a:solidFill>
                <a:latin typeface="Times" pitchFamily="18" charset="0"/>
                <a:cs typeface="Times" pitchFamily="18" charset="0"/>
              </a:rPr>
              <a:t>THE GATEKEEPER</a:t>
            </a:r>
            <a:r>
              <a:rPr lang="en-US" sz="2400" dirty="0">
                <a:solidFill>
                  <a:schemeClr val="bg1"/>
                </a:solidFill>
                <a:latin typeface="Times" pitchFamily="18" charset="0"/>
                <a:cs typeface="Times" pitchFamily="18" charset="0"/>
              </a:rPr>
              <a:t>)</a:t>
            </a:r>
          </a:p>
          <a:p>
            <a:pPr marL="342900" indent="-342900">
              <a:buFont typeface="Arial" pitchFamily="34" charset="0"/>
              <a:buChar char="•"/>
            </a:pPr>
            <a:r>
              <a:rPr lang="en-US" sz="2400" b="1" u="sng" dirty="0">
                <a:solidFill>
                  <a:srgbClr val="FFFF00"/>
                </a:solidFill>
                <a:latin typeface="Times" pitchFamily="18" charset="0"/>
                <a:cs typeface="Times" pitchFamily="18" charset="0"/>
              </a:rPr>
              <a:t>Press Secretary</a:t>
            </a:r>
            <a:r>
              <a:rPr lang="en-US" sz="2400" dirty="0">
                <a:solidFill>
                  <a:schemeClr val="bg1"/>
                </a:solidFill>
                <a:latin typeface="Times" pitchFamily="18" charset="0"/>
                <a:cs typeface="Times" pitchFamily="18" charset="0"/>
              </a:rPr>
              <a:t>: Media advisor and gives press briefings</a:t>
            </a:r>
          </a:p>
          <a:p>
            <a:pPr marL="342900" indent="-342900">
              <a:buFont typeface="Arial" pitchFamily="34" charset="0"/>
              <a:buChar char="•"/>
            </a:pPr>
            <a:r>
              <a:rPr lang="en-US" sz="2400" b="1" u="sng" dirty="0">
                <a:solidFill>
                  <a:srgbClr val="FFFF00"/>
                </a:solidFill>
                <a:latin typeface="Times" pitchFamily="18" charset="0"/>
                <a:cs typeface="Times" pitchFamily="18" charset="0"/>
              </a:rPr>
              <a:t>Speech writers</a:t>
            </a:r>
            <a:r>
              <a:rPr lang="en-US" sz="2400" dirty="0">
                <a:solidFill>
                  <a:schemeClr val="bg1"/>
                </a:solidFill>
                <a:latin typeface="Times" pitchFamily="18" charset="0"/>
                <a:cs typeface="Times" pitchFamily="18" charset="0"/>
              </a:rPr>
              <a:t> </a:t>
            </a:r>
          </a:p>
        </p:txBody>
      </p:sp>
      <p:pic>
        <p:nvPicPr>
          <p:cNvPr id="3074" name="Picture 2" descr="Joe Biden chooses longtime adviser Ron Klain as White House chief of staff  - ABC7 San Francisco">
            <a:extLst>
              <a:ext uri="{FF2B5EF4-FFF2-40B4-BE49-F238E27FC236}">
                <a16:creationId xmlns:a16="http://schemas.microsoft.com/office/drawing/2014/main" id="{553A5C29-BC9F-4338-9806-59CE19F05A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92325" y="2850149"/>
            <a:ext cx="4389120" cy="232917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6364408" y="4933664"/>
            <a:ext cx="4844955" cy="49132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pitchFamily="18" charset="0"/>
                <a:cs typeface="Times" pitchFamily="18" charset="0"/>
              </a:rPr>
              <a:t>Chief of Staff – The Gate Keeper</a:t>
            </a:r>
          </a:p>
        </p:txBody>
      </p:sp>
      <p:sp>
        <p:nvSpPr>
          <p:cNvPr id="6" name="Speech Bubble: Oval 5">
            <a:extLst>
              <a:ext uri="{FF2B5EF4-FFF2-40B4-BE49-F238E27FC236}">
                <a16:creationId xmlns:a16="http://schemas.microsoft.com/office/drawing/2014/main" id="{D40E1A81-4668-4C95-A8A9-D23E84E2BD22}"/>
              </a:ext>
            </a:extLst>
          </p:cNvPr>
          <p:cNvSpPr/>
          <p:nvPr/>
        </p:nvSpPr>
        <p:spPr>
          <a:xfrm>
            <a:off x="8074855" y="2153378"/>
            <a:ext cx="3278945" cy="902222"/>
          </a:xfrm>
          <a:prstGeom prst="wedgeEllipseCallout">
            <a:avLst>
              <a:gd name="adj1" fmla="val -50174"/>
              <a:gd name="adj2" fmla="val 104599"/>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latin typeface="Times" panose="02020603050405020304" pitchFamily="18" charset="0"/>
                <a:cs typeface="Times" panose="02020603050405020304" pitchFamily="18" charset="0"/>
              </a:rPr>
              <a:t>If you want to see the President, schedule it with me</a:t>
            </a:r>
          </a:p>
        </p:txBody>
      </p:sp>
    </p:spTree>
    <p:extLst>
      <p:ext uri="{BB962C8B-B14F-4D97-AF65-F5344CB8AC3E}">
        <p14:creationId xmlns:p14="http://schemas.microsoft.com/office/powerpoint/2010/main" val="2713866191"/>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9A6770D-993E-4546-A68D-AE4CFE3B8980}"/>
              </a:ext>
            </a:extLst>
          </p:cNvPr>
          <p:cNvSpPr>
            <a:spLocks noGrp="1"/>
          </p:cNvSpPr>
          <p:nvPr>
            <p:ph idx="1"/>
          </p:nvPr>
        </p:nvSpPr>
        <p:spPr>
          <a:xfrm>
            <a:off x="391887" y="493486"/>
            <a:ext cx="11596914" cy="5683477"/>
          </a:xfrm>
          <a:solidFill>
            <a:schemeClr val="bg1"/>
          </a:solidFill>
          <a:ln>
            <a:solidFill>
              <a:srgbClr val="002060"/>
            </a:solidFill>
          </a:ln>
        </p:spPr>
        <p:txBody>
          <a:bodyPr>
            <a:normAutofit fontScale="92500"/>
          </a:bodyPr>
          <a:lstStyle/>
          <a:p>
            <a:pPr>
              <a:lnSpc>
                <a:spcPct val="100000"/>
              </a:lnSpc>
              <a:spcBef>
                <a:spcPts val="0"/>
              </a:spcBef>
            </a:pPr>
            <a:r>
              <a:rPr lang="en-US" sz="1600" b="1" dirty="0">
                <a:latin typeface="Times New Roman" panose="02020603050405020304" pitchFamily="18" charset="0"/>
                <a:cs typeface="Times New Roman" panose="02020603050405020304" pitchFamily="18" charset="0"/>
              </a:rPr>
              <a:t>CL.C&amp;G.1.1</a:t>
            </a:r>
            <a:r>
              <a:rPr lang="en-US" sz="1600" dirty="0">
                <a:latin typeface="Times New Roman" panose="02020603050405020304" pitchFamily="18" charset="0"/>
                <a:cs typeface="Times New Roman" panose="02020603050405020304" pitchFamily="18" charset="0"/>
              </a:rPr>
              <a:t> Explain the influence of the founding principles on state and federal decisions using primary and secondary source documents.</a:t>
            </a:r>
          </a:p>
          <a:p>
            <a:pPr>
              <a:lnSpc>
                <a:spcPct val="100000"/>
              </a:lnSpc>
              <a:spcBef>
                <a:spcPts val="0"/>
              </a:spcBef>
            </a:pPr>
            <a:r>
              <a:rPr lang="en-US" sz="1600" b="1" dirty="0">
                <a:latin typeface="Times New Roman" panose="02020603050405020304" pitchFamily="18" charset="0"/>
                <a:cs typeface="Times New Roman" panose="02020603050405020304" pitchFamily="18" charset="0"/>
              </a:rPr>
              <a:t>CL.H.1.1</a:t>
            </a:r>
            <a:r>
              <a:rPr lang="en-US" sz="1600" dirty="0">
                <a:latin typeface="Times New Roman" panose="02020603050405020304" pitchFamily="18" charset="0"/>
                <a:cs typeface="Times New Roman" panose="02020603050405020304" pitchFamily="18" charset="0"/>
              </a:rPr>
              <a:t> Explain how the tensions over power and authority led the founding fathers to create a democratic republic.</a:t>
            </a:r>
          </a:p>
          <a:p>
            <a:pPr>
              <a:lnSpc>
                <a:spcPct val="100000"/>
              </a:lnSpc>
              <a:spcBef>
                <a:spcPts val="0"/>
              </a:spcBef>
            </a:pPr>
            <a:r>
              <a:rPr lang="en-US" sz="1600" b="1" dirty="0">
                <a:latin typeface="Times New Roman" panose="02020603050405020304" pitchFamily="18" charset="0"/>
                <a:cs typeface="Times New Roman" panose="02020603050405020304" pitchFamily="18" charset="0"/>
              </a:rPr>
              <a:t>CL.C&amp;G.4.4</a:t>
            </a:r>
            <a:r>
              <a:rPr lang="en-US" sz="1600" dirty="0">
                <a:latin typeface="Times New Roman" panose="02020603050405020304" pitchFamily="18" charset="0"/>
                <a:cs typeface="Times New Roman" panose="02020603050405020304" pitchFamily="18" charset="0"/>
              </a:rPr>
              <a:t> Assess how effective the American system of government has been in ensuring freedom, equality, and justice for all.</a:t>
            </a:r>
          </a:p>
          <a:p>
            <a:pPr marL="0" indent="0">
              <a:lnSpc>
                <a:spcPct val="100000"/>
              </a:lnSpc>
              <a:spcBef>
                <a:spcPts val="0"/>
              </a:spcBef>
              <a:buNone/>
            </a:pPr>
            <a:r>
              <a:rPr lang="en-US" sz="1800" b="1" dirty="0">
                <a:solidFill>
                  <a:srgbClr val="002060"/>
                </a:solidFill>
                <a:latin typeface="Times New Roman" panose="02020603050405020304" pitchFamily="18" charset="0"/>
                <a:cs typeface="Times New Roman" panose="02020603050405020304" pitchFamily="18" charset="0"/>
              </a:rPr>
              <a:t>Essential Question: </a:t>
            </a:r>
            <a:r>
              <a:rPr lang="en-US" sz="1800" dirty="0">
                <a:latin typeface="Times New Roman" panose="02020603050405020304" pitchFamily="18" charset="0"/>
                <a:cs typeface="Times New Roman" panose="02020603050405020304" pitchFamily="18" charset="0"/>
              </a:rPr>
              <a:t>How effectively does the U.S. Constitution balance the authority to govern without violate the rights of the people?</a:t>
            </a:r>
          </a:p>
          <a:p>
            <a:pPr marL="0" indent="0">
              <a:lnSpc>
                <a:spcPct val="100000"/>
              </a:lnSpc>
              <a:spcBef>
                <a:spcPts val="0"/>
              </a:spcBef>
              <a:buNone/>
            </a:pPr>
            <a:r>
              <a:rPr lang="en-US" sz="1800" b="1" dirty="0">
                <a:solidFill>
                  <a:srgbClr val="002060"/>
                </a:solidFill>
                <a:latin typeface="Times New Roman" panose="02020603050405020304" pitchFamily="18" charset="0"/>
                <a:cs typeface="Times New Roman" panose="02020603050405020304" pitchFamily="18" charset="0"/>
              </a:rPr>
              <a:t>Students Can: </a:t>
            </a:r>
          </a:p>
          <a:p>
            <a:pPr marL="406400">
              <a:lnSpc>
                <a:spcPct val="100000"/>
              </a:lnSpc>
              <a:spcBef>
                <a:spcPts val="0"/>
              </a:spcBef>
            </a:pPr>
            <a:r>
              <a:rPr lang="en-US" sz="1800" dirty="0">
                <a:latin typeface="Times New Roman" panose="02020603050405020304" pitchFamily="18" charset="0"/>
                <a:cs typeface="Times New Roman" panose="02020603050405020304" pitchFamily="18" charset="0"/>
              </a:rPr>
              <a:t>Determine why a decentralized government under the Articles of Confederation failed to effectively govern America during the critical period from 1781-1789</a:t>
            </a:r>
          </a:p>
          <a:p>
            <a:pPr marL="406400">
              <a:lnSpc>
                <a:spcPct val="100000"/>
              </a:lnSpc>
              <a:spcBef>
                <a:spcPts val="0"/>
              </a:spcBef>
            </a:pPr>
            <a:r>
              <a:rPr lang="en-US" sz="1800" dirty="0">
                <a:latin typeface="Times New Roman" panose="02020603050405020304" pitchFamily="18" charset="0"/>
                <a:cs typeface="Times New Roman" panose="02020603050405020304" pitchFamily="18" charset="0"/>
              </a:rPr>
              <a:t>Evaluate how the U.S. Constitution repaired issues with the Articles of Confederation </a:t>
            </a:r>
          </a:p>
          <a:p>
            <a:pPr marL="406400">
              <a:lnSpc>
                <a:spcPct val="100000"/>
              </a:lnSpc>
              <a:spcBef>
                <a:spcPts val="0"/>
              </a:spcBef>
            </a:pPr>
            <a:r>
              <a:rPr lang="en-US" sz="1800" dirty="0">
                <a:latin typeface="Times New Roman" panose="02020603050405020304" pitchFamily="18" charset="0"/>
                <a:cs typeface="Times New Roman" panose="02020603050405020304" pitchFamily="18" charset="0"/>
              </a:rPr>
              <a:t>Decipher how the Madisonian Model of government empowers the national government while restraining abuse of power</a:t>
            </a:r>
          </a:p>
          <a:p>
            <a:pPr marL="177800" indent="0">
              <a:lnSpc>
                <a:spcPct val="100000"/>
              </a:lnSpc>
              <a:spcBef>
                <a:spcPts val="0"/>
              </a:spcBef>
              <a:buNone/>
            </a:pPr>
            <a:endParaRPr lang="en-US" sz="1800" dirty="0">
              <a:latin typeface="Times New Roman" panose="02020603050405020304" pitchFamily="18" charset="0"/>
              <a:cs typeface="Times New Roman" panose="02020603050405020304" pitchFamily="18" charset="0"/>
            </a:endParaRPr>
          </a:p>
          <a:p>
            <a:pPr marL="0" indent="0">
              <a:buNone/>
            </a:pPr>
            <a:r>
              <a:rPr lang="en-US" sz="2200" b="1" dirty="0">
                <a:solidFill>
                  <a:srgbClr val="002060"/>
                </a:solidFill>
                <a:latin typeface="Times New Roman" panose="02020603050405020304" pitchFamily="18" charset="0"/>
                <a:cs typeface="Times New Roman" panose="02020603050405020304" pitchFamily="18" charset="0"/>
              </a:rPr>
              <a:t>AGENDA:</a:t>
            </a:r>
          </a:p>
          <a:p>
            <a:r>
              <a:rPr lang="en-US" sz="2200" dirty="0">
                <a:latin typeface="Times New Roman" panose="02020603050405020304" pitchFamily="18" charset="0"/>
                <a:cs typeface="Times New Roman" panose="02020603050405020304" pitchFamily="18" charset="0"/>
              </a:rPr>
              <a:t>Presidential Review</a:t>
            </a:r>
          </a:p>
          <a:p>
            <a:r>
              <a:rPr lang="en-US" sz="2200" dirty="0">
                <a:latin typeface="Times New Roman" panose="02020603050405020304" pitchFamily="18" charset="0"/>
                <a:cs typeface="Times New Roman" panose="02020603050405020304" pitchFamily="18" charset="0"/>
              </a:rPr>
              <a:t>Bureaucratic Agencies </a:t>
            </a:r>
          </a:p>
          <a:p>
            <a:r>
              <a:rPr lang="en-US" sz="2200" dirty="0">
                <a:latin typeface="Times New Roman" panose="02020603050405020304" pitchFamily="18" charset="0"/>
                <a:cs typeface="Times New Roman" panose="02020603050405020304" pitchFamily="18" charset="0"/>
              </a:rPr>
              <a:t>Bureaucratic World</a:t>
            </a:r>
          </a:p>
          <a:p>
            <a:endParaRPr lang="en-US" sz="2000" dirty="0">
              <a:latin typeface="Times New Roman" panose="02020603050405020304" pitchFamily="18" charset="0"/>
              <a:cs typeface="Times New Roman" panose="02020603050405020304" pitchFamily="18" charset="0"/>
            </a:endParaRPr>
          </a:p>
          <a:p>
            <a:pPr marL="0" indent="0">
              <a:buNone/>
            </a:pPr>
            <a:r>
              <a:rPr lang="en-US" sz="2200" b="1" dirty="0">
                <a:solidFill>
                  <a:srgbClr val="002060"/>
                </a:solidFill>
                <a:latin typeface="Times New Roman" panose="02020603050405020304" pitchFamily="18" charset="0"/>
                <a:cs typeface="Times New Roman" panose="02020603050405020304" pitchFamily="18" charset="0"/>
              </a:rPr>
              <a:t>HOMEWORK: </a:t>
            </a:r>
          </a:p>
          <a:p>
            <a:r>
              <a:rPr lang="en-US" sz="2200" b="1" dirty="0">
                <a:solidFill>
                  <a:srgbClr val="FF0000"/>
                </a:solidFill>
                <a:latin typeface="Times New Roman" panose="02020603050405020304" pitchFamily="18" charset="0"/>
                <a:cs typeface="Times New Roman" panose="02020603050405020304" pitchFamily="18" charset="0"/>
              </a:rPr>
              <a:t>Study for Quiz on the Presidency – Friday, 11/18</a:t>
            </a:r>
          </a:p>
          <a:p>
            <a:pPr marL="0" indent="0">
              <a:buNone/>
            </a:pPr>
            <a:endParaRPr lang="en-US" sz="2200" b="1" dirty="0">
              <a:solidFill>
                <a:srgbClr val="002060"/>
              </a:solidFill>
              <a:latin typeface="Times New Roman" panose="02020603050405020304" pitchFamily="18" charset="0"/>
              <a:cs typeface="Times New Roman" panose="02020603050405020304" pitchFamily="18" charset="0"/>
            </a:endParaRPr>
          </a:p>
          <a:p>
            <a:pPr marL="0" indent="0">
              <a:buNone/>
            </a:pPr>
            <a:endParaRPr lang="en-US" sz="22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24634219"/>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82AD1-840E-4899-A763-5EB5264DB3EE}"/>
              </a:ext>
            </a:extLst>
          </p:cNvPr>
          <p:cNvSpPr>
            <a:spLocks noGrp="1"/>
          </p:cNvSpPr>
          <p:nvPr>
            <p:ph type="title"/>
          </p:nvPr>
        </p:nvSpPr>
        <p:spPr>
          <a:xfrm>
            <a:off x="838200" y="365126"/>
            <a:ext cx="10515600" cy="822230"/>
          </a:xfrm>
          <a:solidFill>
            <a:schemeClr val="accent4">
              <a:lumMod val="20000"/>
              <a:lumOff val="80000"/>
            </a:schemeClr>
          </a:solidFill>
          <a:ln>
            <a:solidFill>
              <a:schemeClr val="tx1"/>
            </a:solidFill>
          </a:ln>
        </p:spPr>
        <p:txBody>
          <a:bodyPr/>
          <a:lstStyle/>
          <a:p>
            <a:r>
              <a:rPr lang="en-US" b="1" dirty="0">
                <a:solidFill>
                  <a:srgbClr val="002060"/>
                </a:solidFill>
                <a:latin typeface="Georgia Pro Black" panose="020B0604020202020204" pitchFamily="18" charset="0"/>
              </a:rPr>
              <a:t>Executive Office the President </a:t>
            </a:r>
          </a:p>
        </p:txBody>
      </p:sp>
      <p:sp>
        <p:nvSpPr>
          <p:cNvPr id="5" name="Google Shape;633;p94"/>
          <p:cNvSpPr txBox="1">
            <a:spLocks noGrp="1"/>
          </p:cNvSpPr>
          <p:nvPr>
            <p:ph idx="1"/>
          </p:nvPr>
        </p:nvSpPr>
        <p:spPr>
          <a:xfrm>
            <a:off x="810905" y="1470784"/>
            <a:ext cx="10515600" cy="4351338"/>
          </a:xfrm>
          <a:prstGeom prst="rect">
            <a:avLst/>
          </a:prstGeom>
          <a:solidFill>
            <a:schemeClr val="bg1"/>
          </a:solidFill>
          <a:ln>
            <a:noFill/>
          </a:ln>
        </p:spPr>
        <p:txBody>
          <a:bodyPr spcFirstLastPara="1" wrap="square" lIns="91425" tIns="45700" rIns="91425" bIns="45700" anchor="t" anchorCtr="0">
            <a:noAutofit/>
          </a:bodyPr>
          <a:lstStyle/>
          <a:p>
            <a:pPr marL="342900" marR="0" lvl="0" indent="-228600" algn="l" rtl="0">
              <a:lnSpc>
                <a:spcPct val="100000"/>
              </a:lnSpc>
              <a:spcBef>
                <a:spcPts val="0"/>
              </a:spcBef>
              <a:spcAft>
                <a:spcPts val="0"/>
              </a:spcAft>
              <a:buClr>
                <a:schemeClr val="accent1"/>
              </a:buClr>
              <a:buSzPts val="2200"/>
              <a:buFont typeface="Arial"/>
              <a:buChar char="•"/>
            </a:pPr>
            <a:r>
              <a:rPr lang="en-US" sz="2200" b="0" i="0" u="none" dirty="0">
                <a:solidFill>
                  <a:schemeClr val="dk1"/>
                </a:solidFill>
                <a:latin typeface="Times" pitchFamily="18" charset="0"/>
                <a:ea typeface="Balthazar"/>
                <a:cs typeface="Times" pitchFamily="18" charset="0"/>
                <a:sym typeface="Balthazar"/>
              </a:rPr>
              <a:t>AKA </a:t>
            </a:r>
            <a:r>
              <a:rPr lang="en-US" sz="2200" b="1" i="0" u="none" dirty="0">
                <a:solidFill>
                  <a:schemeClr val="dk1"/>
                </a:solidFill>
                <a:latin typeface="Times" pitchFamily="18" charset="0"/>
                <a:ea typeface="Balthazar"/>
                <a:cs typeface="Times" pitchFamily="18" charset="0"/>
                <a:sym typeface="Balthazar"/>
              </a:rPr>
              <a:t>(EOP)</a:t>
            </a:r>
            <a:endParaRPr b="1" dirty="0">
              <a:latin typeface="Times" pitchFamily="18" charset="0"/>
              <a:cs typeface="Times" pitchFamily="18" charset="0"/>
            </a:endParaRPr>
          </a:p>
          <a:p>
            <a:pPr marL="342900" marR="0" lvl="0" indent="-228600" algn="l" rtl="0">
              <a:lnSpc>
                <a:spcPct val="100000"/>
              </a:lnSpc>
              <a:spcBef>
                <a:spcPts val="440"/>
              </a:spcBef>
              <a:spcAft>
                <a:spcPts val="0"/>
              </a:spcAft>
              <a:buClr>
                <a:schemeClr val="accent1"/>
              </a:buClr>
              <a:buSzPts val="2200"/>
              <a:buFont typeface="Arial"/>
              <a:buChar char="•"/>
            </a:pPr>
            <a:r>
              <a:rPr lang="en-US" sz="2200" b="0" i="0" u="none" dirty="0">
                <a:solidFill>
                  <a:schemeClr val="dk1"/>
                </a:solidFill>
                <a:latin typeface="Times" pitchFamily="18" charset="0"/>
                <a:ea typeface="Balthazar"/>
                <a:cs typeface="Times" pitchFamily="18" charset="0"/>
                <a:sym typeface="Balthazar"/>
              </a:rPr>
              <a:t>About 1,800 employees </a:t>
            </a:r>
            <a:endParaRPr dirty="0">
              <a:latin typeface="Times" pitchFamily="18" charset="0"/>
              <a:cs typeface="Times" pitchFamily="18" charset="0"/>
            </a:endParaRPr>
          </a:p>
          <a:p>
            <a:pPr marL="342900" marR="0" lvl="0" indent="-228600" algn="l" rtl="0">
              <a:lnSpc>
                <a:spcPct val="100000"/>
              </a:lnSpc>
              <a:spcBef>
                <a:spcPts val="440"/>
              </a:spcBef>
              <a:spcAft>
                <a:spcPts val="0"/>
              </a:spcAft>
              <a:buClr>
                <a:schemeClr val="accent1"/>
              </a:buClr>
              <a:buSzPts val="2200"/>
              <a:buFont typeface="Arial"/>
              <a:buChar char="•"/>
            </a:pPr>
            <a:r>
              <a:rPr lang="en-US" sz="2200" b="0" i="0" u="none" dirty="0">
                <a:solidFill>
                  <a:schemeClr val="dk1"/>
                </a:solidFill>
                <a:latin typeface="Times" pitchFamily="18" charset="0"/>
                <a:ea typeface="Balthazar"/>
                <a:cs typeface="Times" pitchFamily="18" charset="0"/>
                <a:sym typeface="Balthazar"/>
              </a:rPr>
              <a:t>Perform a variety of specialized tasks for President </a:t>
            </a:r>
            <a:endParaRPr dirty="0">
              <a:latin typeface="Times" pitchFamily="18" charset="0"/>
              <a:cs typeface="Times" pitchFamily="18" charset="0"/>
            </a:endParaRPr>
          </a:p>
          <a:p>
            <a:pPr marL="342900" marR="0" lvl="0" indent="-228600" algn="l" rtl="0">
              <a:lnSpc>
                <a:spcPct val="100000"/>
              </a:lnSpc>
              <a:spcBef>
                <a:spcPts val="480"/>
              </a:spcBef>
              <a:spcAft>
                <a:spcPts val="0"/>
              </a:spcAft>
              <a:buClr>
                <a:schemeClr val="accent1"/>
              </a:buClr>
              <a:buSzPts val="2400"/>
              <a:buFont typeface="Arial"/>
              <a:buChar char="•"/>
            </a:pPr>
            <a:r>
              <a:rPr lang="en-US" sz="2400" b="0" i="0" u="none" dirty="0">
                <a:solidFill>
                  <a:schemeClr val="dk1"/>
                </a:solidFill>
                <a:latin typeface="Times" pitchFamily="18" charset="0"/>
                <a:ea typeface="Balthazar"/>
                <a:cs typeface="Times" pitchFamily="18" charset="0"/>
                <a:sym typeface="Balthazar"/>
              </a:rPr>
              <a:t>Ex: </a:t>
            </a:r>
            <a:endParaRPr dirty="0">
              <a:latin typeface="Times" pitchFamily="18" charset="0"/>
              <a:cs typeface="Times" pitchFamily="18" charset="0"/>
            </a:endParaRPr>
          </a:p>
          <a:p>
            <a:pPr marL="639762" marR="0" lvl="1" indent="-228599" algn="l" rtl="0">
              <a:lnSpc>
                <a:spcPct val="100000"/>
              </a:lnSpc>
              <a:spcBef>
                <a:spcPts val="480"/>
              </a:spcBef>
              <a:spcAft>
                <a:spcPts val="0"/>
              </a:spcAft>
              <a:buClr>
                <a:schemeClr val="accent2"/>
              </a:buClr>
              <a:buSzPts val="2400"/>
              <a:buFont typeface="Arial"/>
              <a:buChar char="•"/>
            </a:pPr>
            <a:r>
              <a:rPr lang="en-US" sz="2400" b="1" i="0" u="sng" strike="noStrike" cap="none" dirty="0">
                <a:solidFill>
                  <a:schemeClr val="dk1"/>
                </a:solidFill>
                <a:latin typeface="Times" pitchFamily="18" charset="0"/>
                <a:ea typeface="Balthazar"/>
                <a:cs typeface="Times" pitchFamily="18" charset="0"/>
                <a:sym typeface="Balthazar"/>
              </a:rPr>
              <a:t>Office of Management and Budget</a:t>
            </a:r>
            <a:r>
              <a:rPr lang="en-US" sz="2400" b="0" i="0" u="none" strike="noStrike" cap="none" dirty="0">
                <a:solidFill>
                  <a:schemeClr val="dk1"/>
                </a:solidFill>
                <a:latin typeface="Times" pitchFamily="18" charset="0"/>
                <a:ea typeface="Balthazar"/>
                <a:cs typeface="Times" pitchFamily="18" charset="0"/>
                <a:sym typeface="Balthazar"/>
              </a:rPr>
              <a:t>—aids president in developing budget proposal to Congress </a:t>
            </a:r>
            <a:endParaRPr dirty="0">
              <a:latin typeface="Times" pitchFamily="18" charset="0"/>
              <a:cs typeface="Times" pitchFamily="18" charset="0"/>
            </a:endParaRPr>
          </a:p>
          <a:p>
            <a:pPr marL="639762" marR="0" lvl="1" indent="-228599" algn="l" rtl="0">
              <a:lnSpc>
                <a:spcPct val="100000"/>
              </a:lnSpc>
              <a:spcBef>
                <a:spcPts val="480"/>
              </a:spcBef>
              <a:spcAft>
                <a:spcPts val="0"/>
              </a:spcAft>
              <a:buClr>
                <a:schemeClr val="accent2"/>
              </a:buClr>
              <a:buSzPts val="2400"/>
              <a:buFont typeface="Arial"/>
              <a:buChar char="•"/>
            </a:pPr>
            <a:r>
              <a:rPr lang="en-US" sz="2400" b="1" i="0" u="sng" strike="noStrike" cap="none" dirty="0">
                <a:solidFill>
                  <a:schemeClr val="dk1"/>
                </a:solidFill>
                <a:latin typeface="Times" pitchFamily="18" charset="0"/>
                <a:ea typeface="Balthazar"/>
                <a:cs typeface="Times" pitchFamily="18" charset="0"/>
                <a:sym typeface="Balthazar"/>
              </a:rPr>
              <a:t>National Security Council (NSC)</a:t>
            </a:r>
            <a:r>
              <a:rPr lang="en-US" sz="2400" b="0" i="0" u="none" strike="noStrike" cap="none" dirty="0">
                <a:solidFill>
                  <a:schemeClr val="dk1"/>
                </a:solidFill>
                <a:latin typeface="Times" pitchFamily="18" charset="0"/>
                <a:ea typeface="Balthazar"/>
                <a:cs typeface="Times" pitchFamily="18" charset="0"/>
                <a:sym typeface="Balthazar"/>
              </a:rPr>
              <a:t>—advises president on foreign and defense policy </a:t>
            </a:r>
            <a:endParaRPr dirty="0">
              <a:latin typeface="Times" pitchFamily="18" charset="0"/>
              <a:cs typeface="Times" pitchFamily="18" charset="0"/>
            </a:endParaRPr>
          </a:p>
        </p:txBody>
      </p:sp>
      <p:pic>
        <p:nvPicPr>
          <p:cNvPr id="6" name="Google Shape;634;p94"/>
          <p:cNvPicPr preferRelativeResize="0"/>
          <p:nvPr/>
        </p:nvPicPr>
        <p:blipFill>
          <a:blip r:embed="rId2">
            <a:alphaModFix/>
          </a:blip>
          <a:stretch>
            <a:fillRect/>
          </a:stretch>
        </p:blipFill>
        <p:spPr>
          <a:xfrm>
            <a:off x="7615451" y="4394579"/>
            <a:ext cx="2988859" cy="2326943"/>
          </a:xfrm>
          <a:prstGeom prst="rect">
            <a:avLst/>
          </a:prstGeom>
          <a:noFill/>
          <a:ln>
            <a:solidFill>
              <a:srgbClr val="C00000"/>
            </a:solidFill>
          </a:ln>
        </p:spPr>
      </p:pic>
      <p:pic>
        <p:nvPicPr>
          <p:cNvPr id="5122" name="Picture 2" descr="Image result for National Security Council meet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63799" y="4394578"/>
            <a:ext cx="4455615" cy="2326943"/>
          </a:xfrm>
          <a:prstGeom prst="rect">
            <a:avLst/>
          </a:prstGeom>
          <a:noFill/>
          <a:ln>
            <a:solidFill>
              <a:srgbClr val="C0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16838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20D56-F436-4D7B-9519-AB0E3C59DBA6}"/>
              </a:ext>
            </a:extLst>
          </p:cNvPr>
          <p:cNvSpPr>
            <a:spLocks noGrp="1"/>
          </p:cNvSpPr>
          <p:nvPr>
            <p:ph type="title"/>
          </p:nvPr>
        </p:nvSpPr>
        <p:spPr>
          <a:xfrm>
            <a:off x="838200" y="365125"/>
            <a:ext cx="10515600" cy="718087"/>
          </a:xfrm>
          <a:solidFill>
            <a:schemeClr val="accent4">
              <a:lumMod val="20000"/>
              <a:lumOff val="80000"/>
            </a:schemeClr>
          </a:solidFill>
          <a:ln>
            <a:solidFill>
              <a:srgbClr val="002060"/>
            </a:solidFill>
          </a:ln>
        </p:spPr>
        <p:txBody>
          <a:bodyPr/>
          <a:lstStyle/>
          <a:p>
            <a:r>
              <a:rPr lang="en-US" dirty="0">
                <a:solidFill>
                  <a:srgbClr val="002060"/>
                </a:solidFill>
                <a:latin typeface="Bookman Old Style" panose="02050604050505020204" pitchFamily="18" charset="0"/>
              </a:rPr>
              <a:t>A Gallery of Principles</a:t>
            </a:r>
          </a:p>
        </p:txBody>
      </p:sp>
      <p:sp>
        <p:nvSpPr>
          <p:cNvPr id="3" name="Content Placeholder 2">
            <a:extLst>
              <a:ext uri="{FF2B5EF4-FFF2-40B4-BE49-F238E27FC236}">
                <a16:creationId xmlns:a16="http://schemas.microsoft.com/office/drawing/2014/main" id="{71FD08D8-BDFB-4AEA-8058-87DE01DA31CD}"/>
              </a:ext>
            </a:extLst>
          </p:cNvPr>
          <p:cNvSpPr>
            <a:spLocks noGrp="1"/>
          </p:cNvSpPr>
          <p:nvPr>
            <p:ph idx="1"/>
          </p:nvPr>
        </p:nvSpPr>
        <p:spPr>
          <a:xfrm>
            <a:off x="838200" y="1266092"/>
            <a:ext cx="10515600" cy="4910871"/>
          </a:xfrm>
          <a:solidFill>
            <a:schemeClr val="bg1"/>
          </a:solidFill>
        </p:spPr>
        <p:txBody>
          <a:bodyPr>
            <a:normAutofit/>
          </a:bodyPr>
          <a:lstStyle/>
          <a:p>
            <a:r>
              <a:rPr lang="en-US" sz="2400" dirty="0">
                <a:latin typeface="Times" panose="02020603050405020304" pitchFamily="18" charset="0"/>
                <a:cs typeface="Times" panose="02020603050405020304" pitchFamily="18" charset="0"/>
              </a:rPr>
              <a:t>Create a chart in your notebook </a:t>
            </a:r>
          </a:p>
        </p:txBody>
      </p:sp>
      <p:graphicFrame>
        <p:nvGraphicFramePr>
          <p:cNvPr id="6" name="Table 6">
            <a:extLst>
              <a:ext uri="{FF2B5EF4-FFF2-40B4-BE49-F238E27FC236}">
                <a16:creationId xmlns:a16="http://schemas.microsoft.com/office/drawing/2014/main" id="{5DFD0A42-99C1-40B3-9EE1-C74D328CDE39}"/>
              </a:ext>
            </a:extLst>
          </p:cNvPr>
          <p:cNvGraphicFramePr>
            <a:graphicFrameLocks noGrp="1"/>
          </p:cNvGraphicFramePr>
          <p:nvPr/>
        </p:nvGraphicFramePr>
        <p:xfrm>
          <a:off x="1075397" y="1788811"/>
          <a:ext cx="9700455" cy="4704068"/>
        </p:xfrm>
        <a:graphic>
          <a:graphicData uri="http://schemas.openxmlformats.org/drawingml/2006/table">
            <a:tbl>
              <a:tblPr firstRow="1" bandRow="1">
                <a:tableStyleId>{5C22544A-7EE6-4342-B048-85BDC9FD1C3A}</a:tableStyleId>
              </a:tblPr>
              <a:tblGrid>
                <a:gridCol w="4240219">
                  <a:extLst>
                    <a:ext uri="{9D8B030D-6E8A-4147-A177-3AD203B41FA5}">
                      <a16:colId xmlns:a16="http://schemas.microsoft.com/office/drawing/2014/main" val="2586998964"/>
                    </a:ext>
                  </a:extLst>
                </a:gridCol>
                <a:gridCol w="2226751">
                  <a:extLst>
                    <a:ext uri="{9D8B030D-6E8A-4147-A177-3AD203B41FA5}">
                      <a16:colId xmlns:a16="http://schemas.microsoft.com/office/drawing/2014/main" val="3191106178"/>
                    </a:ext>
                  </a:extLst>
                </a:gridCol>
                <a:gridCol w="3233485">
                  <a:extLst>
                    <a:ext uri="{9D8B030D-6E8A-4147-A177-3AD203B41FA5}">
                      <a16:colId xmlns:a16="http://schemas.microsoft.com/office/drawing/2014/main" val="3831858486"/>
                    </a:ext>
                  </a:extLst>
                </a:gridCol>
              </a:tblGrid>
              <a:tr h="864012">
                <a:tc>
                  <a:txBody>
                    <a:bodyPr/>
                    <a:lstStyle/>
                    <a:p>
                      <a:r>
                        <a:rPr lang="en-US" sz="2400" dirty="0">
                          <a:latin typeface="Times" panose="02020603050405020304" pitchFamily="18" charset="0"/>
                          <a:cs typeface="Times" panose="02020603050405020304" pitchFamily="18" charset="0"/>
                        </a:rPr>
                        <a:t>Principles of the Constitution</a:t>
                      </a:r>
                    </a:p>
                  </a:txBody>
                  <a:tcPr>
                    <a:solidFill>
                      <a:srgbClr val="002060"/>
                    </a:solidFill>
                  </a:tcPr>
                </a:tc>
                <a:tc>
                  <a:txBody>
                    <a:bodyPr/>
                    <a:lstStyle/>
                    <a:p>
                      <a:r>
                        <a:rPr lang="en-US" sz="2400" dirty="0">
                          <a:latin typeface="Times" panose="02020603050405020304" pitchFamily="18" charset="0"/>
                          <a:cs typeface="Times" panose="02020603050405020304" pitchFamily="18" charset="0"/>
                        </a:rPr>
                        <a:t>Definition</a:t>
                      </a:r>
                    </a:p>
                  </a:txBody>
                  <a:tcPr>
                    <a:solidFill>
                      <a:srgbClr val="002060"/>
                    </a:solidFill>
                  </a:tcPr>
                </a:tc>
                <a:tc>
                  <a:txBody>
                    <a:bodyPr/>
                    <a:lstStyle/>
                    <a:p>
                      <a:r>
                        <a:rPr lang="en-US" sz="2400" dirty="0">
                          <a:latin typeface="Times" panose="02020603050405020304" pitchFamily="18" charset="0"/>
                          <a:cs typeface="Times" panose="02020603050405020304" pitchFamily="18" charset="0"/>
                        </a:rPr>
                        <a:t>Example in the Constitution </a:t>
                      </a:r>
                    </a:p>
                  </a:txBody>
                  <a:tcPr>
                    <a:solidFill>
                      <a:srgbClr val="002060"/>
                    </a:solidFill>
                  </a:tcPr>
                </a:tc>
                <a:extLst>
                  <a:ext uri="{0D108BD9-81ED-4DB2-BD59-A6C34878D82A}">
                    <a16:rowId xmlns:a16="http://schemas.microsoft.com/office/drawing/2014/main" val="3602571277"/>
                  </a:ext>
                </a:extLst>
              </a:tr>
              <a:tr h="480007">
                <a:tc>
                  <a:txBody>
                    <a:bodyPr/>
                    <a:lstStyle/>
                    <a:p>
                      <a:r>
                        <a:rPr lang="en-US" sz="2400" dirty="0">
                          <a:latin typeface="Times" panose="02020603050405020304" pitchFamily="18" charset="0"/>
                          <a:cs typeface="Times" panose="02020603050405020304" pitchFamily="18" charset="0"/>
                        </a:rPr>
                        <a:t>1. Popular sovereignty</a:t>
                      </a:r>
                    </a:p>
                  </a:txBody>
                  <a:tcPr/>
                </a:tc>
                <a:tc>
                  <a:txBody>
                    <a:bodyPr/>
                    <a:lstStyle/>
                    <a:p>
                      <a:endParaRPr lang="en-US" sz="2400" dirty="0">
                        <a:latin typeface="Times" panose="02020603050405020304" pitchFamily="18" charset="0"/>
                        <a:cs typeface="Times" panose="02020603050405020304" pitchFamily="18" charset="0"/>
                      </a:endParaRPr>
                    </a:p>
                  </a:txBody>
                  <a:tcPr/>
                </a:tc>
                <a:tc>
                  <a:txBody>
                    <a:bodyPr/>
                    <a:lstStyle/>
                    <a:p>
                      <a:endParaRPr lang="en-US" sz="2400">
                        <a:latin typeface="Times" panose="02020603050405020304" pitchFamily="18" charset="0"/>
                        <a:cs typeface="Times" panose="02020603050405020304" pitchFamily="18" charset="0"/>
                      </a:endParaRPr>
                    </a:p>
                  </a:txBody>
                  <a:tcPr/>
                </a:tc>
                <a:extLst>
                  <a:ext uri="{0D108BD9-81ED-4DB2-BD59-A6C34878D82A}">
                    <a16:rowId xmlns:a16="http://schemas.microsoft.com/office/drawing/2014/main" val="632064781"/>
                  </a:ext>
                </a:extLst>
              </a:tr>
              <a:tr h="480007">
                <a:tc>
                  <a:txBody>
                    <a:bodyPr/>
                    <a:lstStyle/>
                    <a:p>
                      <a:r>
                        <a:rPr lang="en-US" sz="2400" dirty="0">
                          <a:latin typeface="Times" panose="02020603050405020304" pitchFamily="18" charset="0"/>
                          <a:cs typeface="Times" panose="02020603050405020304" pitchFamily="18" charset="0"/>
                        </a:rPr>
                        <a:t>2. Federalism </a:t>
                      </a:r>
                    </a:p>
                  </a:txBody>
                  <a:tcPr/>
                </a:tc>
                <a:tc>
                  <a:txBody>
                    <a:bodyPr/>
                    <a:lstStyle/>
                    <a:p>
                      <a:endParaRPr lang="en-US" sz="2400">
                        <a:latin typeface="Times" panose="02020603050405020304" pitchFamily="18" charset="0"/>
                        <a:cs typeface="Times" panose="02020603050405020304" pitchFamily="18" charset="0"/>
                      </a:endParaRPr>
                    </a:p>
                  </a:txBody>
                  <a:tcPr/>
                </a:tc>
                <a:tc>
                  <a:txBody>
                    <a:bodyPr/>
                    <a:lstStyle/>
                    <a:p>
                      <a:endParaRPr lang="en-US" sz="2400">
                        <a:latin typeface="Times" panose="02020603050405020304" pitchFamily="18" charset="0"/>
                        <a:cs typeface="Times" panose="02020603050405020304" pitchFamily="18" charset="0"/>
                      </a:endParaRPr>
                    </a:p>
                  </a:txBody>
                  <a:tcPr/>
                </a:tc>
                <a:extLst>
                  <a:ext uri="{0D108BD9-81ED-4DB2-BD59-A6C34878D82A}">
                    <a16:rowId xmlns:a16="http://schemas.microsoft.com/office/drawing/2014/main" val="3713804143"/>
                  </a:ext>
                </a:extLst>
              </a:tr>
              <a:tr h="480007">
                <a:tc>
                  <a:txBody>
                    <a:bodyPr/>
                    <a:lstStyle/>
                    <a:p>
                      <a:r>
                        <a:rPr lang="en-US" sz="2400" dirty="0">
                          <a:latin typeface="Times" panose="02020603050405020304" pitchFamily="18" charset="0"/>
                          <a:cs typeface="Times" panose="02020603050405020304" pitchFamily="18" charset="0"/>
                        </a:rPr>
                        <a:t>3. Republicanism</a:t>
                      </a:r>
                    </a:p>
                  </a:txBody>
                  <a:tcPr/>
                </a:tc>
                <a:tc>
                  <a:txBody>
                    <a:bodyPr/>
                    <a:lstStyle/>
                    <a:p>
                      <a:endParaRPr lang="en-US" sz="2400">
                        <a:latin typeface="Times" panose="02020603050405020304" pitchFamily="18" charset="0"/>
                        <a:cs typeface="Times" panose="02020603050405020304" pitchFamily="18" charset="0"/>
                      </a:endParaRPr>
                    </a:p>
                  </a:txBody>
                  <a:tcPr/>
                </a:tc>
                <a:tc>
                  <a:txBody>
                    <a:bodyPr/>
                    <a:lstStyle/>
                    <a:p>
                      <a:endParaRPr lang="en-US" sz="2400">
                        <a:latin typeface="Times" panose="02020603050405020304" pitchFamily="18" charset="0"/>
                        <a:cs typeface="Times" panose="02020603050405020304" pitchFamily="18" charset="0"/>
                      </a:endParaRPr>
                    </a:p>
                  </a:txBody>
                  <a:tcPr/>
                </a:tc>
                <a:extLst>
                  <a:ext uri="{0D108BD9-81ED-4DB2-BD59-A6C34878D82A}">
                    <a16:rowId xmlns:a16="http://schemas.microsoft.com/office/drawing/2014/main" val="1154812943"/>
                  </a:ext>
                </a:extLst>
              </a:tr>
              <a:tr h="480007">
                <a:tc>
                  <a:txBody>
                    <a:bodyPr/>
                    <a:lstStyle/>
                    <a:p>
                      <a:r>
                        <a:rPr lang="en-US" sz="2400" dirty="0">
                          <a:latin typeface="Times" panose="02020603050405020304" pitchFamily="18" charset="0"/>
                          <a:cs typeface="Times" panose="02020603050405020304" pitchFamily="18" charset="0"/>
                        </a:rPr>
                        <a:t>4. Separation of powers</a:t>
                      </a:r>
                    </a:p>
                  </a:txBody>
                  <a:tcPr/>
                </a:tc>
                <a:tc>
                  <a:txBody>
                    <a:bodyPr/>
                    <a:lstStyle/>
                    <a:p>
                      <a:endParaRPr lang="en-US" sz="2400">
                        <a:latin typeface="Times" panose="02020603050405020304" pitchFamily="18" charset="0"/>
                        <a:cs typeface="Times" panose="02020603050405020304" pitchFamily="18" charset="0"/>
                      </a:endParaRPr>
                    </a:p>
                  </a:txBody>
                  <a:tcPr/>
                </a:tc>
                <a:tc>
                  <a:txBody>
                    <a:bodyPr/>
                    <a:lstStyle/>
                    <a:p>
                      <a:endParaRPr lang="en-US" sz="2400">
                        <a:latin typeface="Times" panose="02020603050405020304" pitchFamily="18" charset="0"/>
                        <a:cs typeface="Times" panose="02020603050405020304" pitchFamily="18" charset="0"/>
                      </a:endParaRPr>
                    </a:p>
                  </a:txBody>
                  <a:tcPr/>
                </a:tc>
                <a:extLst>
                  <a:ext uri="{0D108BD9-81ED-4DB2-BD59-A6C34878D82A}">
                    <a16:rowId xmlns:a16="http://schemas.microsoft.com/office/drawing/2014/main" val="4181016808"/>
                  </a:ext>
                </a:extLst>
              </a:tr>
              <a:tr h="480007">
                <a:tc>
                  <a:txBody>
                    <a:bodyPr/>
                    <a:lstStyle/>
                    <a:p>
                      <a:r>
                        <a:rPr lang="en-US" sz="2400" dirty="0">
                          <a:latin typeface="Times" panose="02020603050405020304" pitchFamily="18" charset="0"/>
                          <a:cs typeface="Times" panose="02020603050405020304" pitchFamily="18" charset="0"/>
                        </a:rPr>
                        <a:t>5. Checks &amp; balances</a:t>
                      </a:r>
                    </a:p>
                  </a:txBody>
                  <a:tcPr/>
                </a:tc>
                <a:tc>
                  <a:txBody>
                    <a:bodyPr/>
                    <a:lstStyle/>
                    <a:p>
                      <a:endParaRPr lang="en-US" sz="2400">
                        <a:latin typeface="Times" panose="02020603050405020304" pitchFamily="18" charset="0"/>
                        <a:cs typeface="Times" panose="02020603050405020304" pitchFamily="18" charset="0"/>
                      </a:endParaRPr>
                    </a:p>
                  </a:txBody>
                  <a:tcPr/>
                </a:tc>
                <a:tc>
                  <a:txBody>
                    <a:bodyPr/>
                    <a:lstStyle/>
                    <a:p>
                      <a:endParaRPr lang="en-US" sz="2400">
                        <a:latin typeface="Times" panose="02020603050405020304" pitchFamily="18" charset="0"/>
                        <a:cs typeface="Times" panose="02020603050405020304" pitchFamily="18" charset="0"/>
                      </a:endParaRPr>
                    </a:p>
                  </a:txBody>
                  <a:tcPr/>
                </a:tc>
                <a:extLst>
                  <a:ext uri="{0D108BD9-81ED-4DB2-BD59-A6C34878D82A}">
                    <a16:rowId xmlns:a16="http://schemas.microsoft.com/office/drawing/2014/main" val="3391941451"/>
                  </a:ext>
                </a:extLst>
              </a:tr>
              <a:tr h="480007">
                <a:tc>
                  <a:txBody>
                    <a:bodyPr/>
                    <a:lstStyle/>
                    <a:p>
                      <a:r>
                        <a:rPr lang="en-US" sz="2400" dirty="0">
                          <a:latin typeface="Times" panose="02020603050405020304" pitchFamily="18" charset="0"/>
                          <a:cs typeface="Times" panose="02020603050405020304" pitchFamily="18" charset="0"/>
                        </a:rPr>
                        <a:t>6. Limited government</a:t>
                      </a:r>
                    </a:p>
                  </a:txBody>
                  <a:tcPr/>
                </a:tc>
                <a:tc>
                  <a:txBody>
                    <a:bodyPr/>
                    <a:lstStyle/>
                    <a:p>
                      <a:endParaRPr lang="en-US" sz="2400">
                        <a:latin typeface="Times" panose="02020603050405020304" pitchFamily="18" charset="0"/>
                        <a:cs typeface="Times" panose="02020603050405020304" pitchFamily="18" charset="0"/>
                      </a:endParaRPr>
                    </a:p>
                  </a:txBody>
                  <a:tcPr/>
                </a:tc>
                <a:tc>
                  <a:txBody>
                    <a:bodyPr/>
                    <a:lstStyle/>
                    <a:p>
                      <a:endParaRPr lang="en-US" sz="2400">
                        <a:latin typeface="Times" panose="02020603050405020304" pitchFamily="18" charset="0"/>
                        <a:cs typeface="Times" panose="02020603050405020304" pitchFamily="18" charset="0"/>
                      </a:endParaRPr>
                    </a:p>
                  </a:txBody>
                  <a:tcPr/>
                </a:tc>
                <a:extLst>
                  <a:ext uri="{0D108BD9-81ED-4DB2-BD59-A6C34878D82A}">
                    <a16:rowId xmlns:a16="http://schemas.microsoft.com/office/drawing/2014/main" val="2179605717"/>
                  </a:ext>
                </a:extLst>
              </a:tr>
              <a:tr h="480007">
                <a:tc>
                  <a:txBody>
                    <a:bodyPr/>
                    <a:lstStyle/>
                    <a:p>
                      <a:r>
                        <a:rPr lang="en-US" sz="2400" dirty="0">
                          <a:latin typeface="Times" panose="02020603050405020304" pitchFamily="18" charset="0"/>
                          <a:cs typeface="Times" panose="02020603050405020304" pitchFamily="18" charset="0"/>
                        </a:rPr>
                        <a:t>7. Individual liberty</a:t>
                      </a:r>
                    </a:p>
                  </a:txBody>
                  <a:tcPr/>
                </a:tc>
                <a:tc>
                  <a:txBody>
                    <a:bodyPr/>
                    <a:lstStyle/>
                    <a:p>
                      <a:endParaRPr lang="en-US" sz="2400">
                        <a:latin typeface="Times" panose="02020603050405020304" pitchFamily="18" charset="0"/>
                        <a:cs typeface="Times" panose="02020603050405020304" pitchFamily="18" charset="0"/>
                      </a:endParaRPr>
                    </a:p>
                  </a:txBody>
                  <a:tcPr/>
                </a:tc>
                <a:tc>
                  <a:txBody>
                    <a:bodyPr/>
                    <a:lstStyle/>
                    <a:p>
                      <a:endParaRPr lang="en-US" sz="2400">
                        <a:latin typeface="Times" panose="02020603050405020304" pitchFamily="18" charset="0"/>
                        <a:cs typeface="Times" panose="02020603050405020304" pitchFamily="18" charset="0"/>
                      </a:endParaRPr>
                    </a:p>
                  </a:txBody>
                  <a:tcPr/>
                </a:tc>
                <a:extLst>
                  <a:ext uri="{0D108BD9-81ED-4DB2-BD59-A6C34878D82A}">
                    <a16:rowId xmlns:a16="http://schemas.microsoft.com/office/drawing/2014/main" val="221212244"/>
                  </a:ext>
                </a:extLst>
              </a:tr>
              <a:tr h="480007">
                <a:tc>
                  <a:txBody>
                    <a:bodyPr/>
                    <a:lstStyle/>
                    <a:p>
                      <a:r>
                        <a:rPr lang="en-US" sz="2400" dirty="0">
                          <a:latin typeface="Times" panose="02020603050405020304" pitchFamily="18" charset="0"/>
                          <a:cs typeface="Times" panose="02020603050405020304" pitchFamily="18" charset="0"/>
                        </a:rPr>
                        <a:t>8. Rule of law</a:t>
                      </a:r>
                    </a:p>
                  </a:txBody>
                  <a:tcPr/>
                </a:tc>
                <a:tc>
                  <a:txBody>
                    <a:bodyPr/>
                    <a:lstStyle/>
                    <a:p>
                      <a:endParaRPr lang="en-US" sz="2400" dirty="0">
                        <a:latin typeface="Times" panose="02020603050405020304" pitchFamily="18" charset="0"/>
                        <a:cs typeface="Times" panose="02020603050405020304" pitchFamily="18" charset="0"/>
                      </a:endParaRPr>
                    </a:p>
                  </a:txBody>
                  <a:tcPr/>
                </a:tc>
                <a:tc>
                  <a:txBody>
                    <a:bodyPr/>
                    <a:lstStyle/>
                    <a:p>
                      <a:endParaRPr lang="en-US" sz="2400" dirty="0">
                        <a:latin typeface="Times" panose="02020603050405020304" pitchFamily="18" charset="0"/>
                        <a:cs typeface="Times" panose="02020603050405020304" pitchFamily="18" charset="0"/>
                      </a:endParaRPr>
                    </a:p>
                  </a:txBody>
                  <a:tcPr/>
                </a:tc>
                <a:extLst>
                  <a:ext uri="{0D108BD9-81ED-4DB2-BD59-A6C34878D82A}">
                    <a16:rowId xmlns:a16="http://schemas.microsoft.com/office/drawing/2014/main" val="586033976"/>
                  </a:ext>
                </a:extLst>
              </a:tr>
            </a:tbl>
          </a:graphicData>
        </a:graphic>
      </p:graphicFrame>
    </p:spTree>
    <p:extLst>
      <p:ext uri="{BB962C8B-B14F-4D97-AF65-F5344CB8AC3E}">
        <p14:creationId xmlns:p14="http://schemas.microsoft.com/office/powerpoint/2010/main" val="3453902202"/>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Shape 639"/>
        <p:cNvGrpSpPr/>
        <p:nvPr/>
      </p:nvGrpSpPr>
      <p:grpSpPr>
        <a:xfrm>
          <a:off x="0" y="0"/>
          <a:ext cx="0" cy="0"/>
          <a:chOff x="0" y="0"/>
          <a:chExt cx="0" cy="0"/>
        </a:xfrm>
      </p:grpSpPr>
      <p:sp>
        <p:nvSpPr>
          <p:cNvPr id="640" name="Google Shape;640;p95"/>
          <p:cNvSpPr txBox="1">
            <a:spLocks noGrp="1"/>
          </p:cNvSpPr>
          <p:nvPr>
            <p:ph type="title"/>
          </p:nvPr>
        </p:nvSpPr>
        <p:spPr>
          <a:xfrm>
            <a:off x="609599" y="274637"/>
            <a:ext cx="10663451" cy="1143000"/>
          </a:xfrm>
          <a:prstGeom prst="rect">
            <a:avLst/>
          </a:prstGeom>
          <a:solidFill>
            <a:schemeClr val="accent4">
              <a:lumMod val="20000"/>
              <a:lumOff val="80000"/>
            </a:schemeClr>
          </a:solidFill>
          <a:ln>
            <a:solidFill>
              <a:schemeClr val="tx1"/>
            </a:solid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dk2"/>
              </a:buClr>
              <a:buSzPts val="4000"/>
              <a:buFont typeface="Cambria"/>
              <a:buNone/>
            </a:pPr>
            <a:r>
              <a:rPr lang="en-US" sz="4000" b="1" i="0" u="none" dirty="0">
                <a:solidFill>
                  <a:srgbClr val="002060"/>
                </a:solidFill>
                <a:latin typeface="Georgia Pro Black"/>
                <a:ea typeface="Cambria"/>
                <a:cs typeface="Cambria"/>
                <a:sym typeface="Cambria"/>
              </a:rPr>
              <a:t>Organization of the Federal Branch </a:t>
            </a:r>
            <a:r>
              <a:rPr lang="en-US" sz="4000" b="1" i="0" u="none" dirty="0" err="1">
                <a:solidFill>
                  <a:srgbClr val="002060"/>
                </a:solidFill>
                <a:latin typeface="Georgia Pro Black"/>
                <a:ea typeface="Cambria"/>
                <a:cs typeface="Cambria"/>
                <a:sym typeface="Cambria"/>
              </a:rPr>
              <a:t>cont</a:t>
            </a:r>
            <a:r>
              <a:rPr lang="en-US" sz="4000" b="1" i="0" u="none" dirty="0">
                <a:solidFill>
                  <a:srgbClr val="002060"/>
                </a:solidFill>
                <a:latin typeface="Georgia Pro Black"/>
                <a:ea typeface="Cambria"/>
                <a:cs typeface="Cambria"/>
                <a:sym typeface="Cambria"/>
              </a:rPr>
              <a:t>’…</a:t>
            </a:r>
            <a:endParaRPr b="1" dirty="0">
              <a:solidFill>
                <a:srgbClr val="002060"/>
              </a:solidFill>
              <a:latin typeface="Georgia Pro Black"/>
            </a:endParaRPr>
          </a:p>
        </p:txBody>
      </p:sp>
      <p:sp>
        <p:nvSpPr>
          <p:cNvPr id="641" name="Google Shape;641;p95"/>
          <p:cNvSpPr txBox="1">
            <a:spLocks noGrp="1"/>
          </p:cNvSpPr>
          <p:nvPr>
            <p:ph type="body" idx="1"/>
          </p:nvPr>
        </p:nvSpPr>
        <p:spPr>
          <a:xfrm>
            <a:off x="286601" y="1600200"/>
            <a:ext cx="11532359" cy="5114499"/>
          </a:xfrm>
          <a:prstGeom prst="rect">
            <a:avLst/>
          </a:prstGeom>
          <a:solidFill>
            <a:schemeClr val="bg1"/>
          </a:solidFill>
          <a:ln>
            <a:solidFill>
              <a:srgbClr val="002060"/>
            </a:solidFill>
          </a:ln>
        </p:spPr>
        <p:txBody>
          <a:bodyPr spcFirstLastPara="1" wrap="square" lIns="91425" tIns="45700" rIns="91425" bIns="45700" anchor="t" anchorCtr="0">
            <a:noAutofit/>
          </a:bodyPr>
          <a:lstStyle/>
          <a:p>
            <a:pPr marL="342900" lvl="0" indent="-228600" algn="l" rtl="0">
              <a:lnSpc>
                <a:spcPct val="100000"/>
              </a:lnSpc>
              <a:spcBef>
                <a:spcPts val="0"/>
              </a:spcBef>
              <a:spcAft>
                <a:spcPts val="0"/>
              </a:spcAft>
              <a:buClr>
                <a:schemeClr val="accent1"/>
              </a:buClr>
              <a:buSzPts val="2800"/>
              <a:buFont typeface="Arial"/>
              <a:buChar char="•"/>
            </a:pPr>
            <a:r>
              <a:rPr lang="en-US" sz="2800" b="1" i="0" u="sng" dirty="0">
                <a:solidFill>
                  <a:schemeClr val="dk1"/>
                </a:solidFill>
                <a:latin typeface="Times" pitchFamily="18" charset="0"/>
                <a:ea typeface="Calibri"/>
                <a:cs typeface="Times" pitchFamily="18" charset="0"/>
                <a:sym typeface="Calibri"/>
              </a:rPr>
              <a:t>National Security Council</a:t>
            </a:r>
            <a:endParaRPr b="1" dirty="0">
              <a:latin typeface="Times" pitchFamily="18" charset="0"/>
              <a:cs typeface="Times" pitchFamily="18" charset="0"/>
            </a:endParaRPr>
          </a:p>
          <a:p>
            <a:pPr marL="639762" lvl="1" indent="-228599" algn="l" rtl="0">
              <a:lnSpc>
                <a:spcPct val="100000"/>
              </a:lnSpc>
              <a:spcBef>
                <a:spcPts val="560"/>
              </a:spcBef>
              <a:spcAft>
                <a:spcPts val="0"/>
              </a:spcAft>
              <a:buClr>
                <a:schemeClr val="accent2"/>
              </a:buClr>
              <a:buSzPts val="2800"/>
              <a:buFont typeface="Arial"/>
              <a:buChar char="•"/>
            </a:pPr>
            <a:r>
              <a:rPr lang="en-US" sz="2800" b="0" i="0" u="sng" dirty="0">
                <a:solidFill>
                  <a:schemeClr val="dk1"/>
                </a:solidFill>
                <a:latin typeface="Times" pitchFamily="18" charset="0"/>
                <a:ea typeface="Calibri"/>
                <a:cs typeface="Times" pitchFamily="18" charset="0"/>
                <a:sym typeface="Calibri"/>
              </a:rPr>
              <a:t>Helps direct US military and foreign policy</a:t>
            </a:r>
            <a:endParaRPr dirty="0">
              <a:latin typeface="Times" pitchFamily="18" charset="0"/>
              <a:cs typeface="Times" pitchFamily="18" charset="0"/>
            </a:endParaRPr>
          </a:p>
          <a:p>
            <a:pPr marL="639762" lvl="1" indent="-228599" algn="l" rtl="0">
              <a:lnSpc>
                <a:spcPct val="100000"/>
              </a:lnSpc>
              <a:spcBef>
                <a:spcPts val="560"/>
              </a:spcBef>
              <a:spcAft>
                <a:spcPts val="0"/>
              </a:spcAft>
              <a:buClr>
                <a:schemeClr val="accent2"/>
              </a:buClr>
              <a:buSzPts val="2800"/>
              <a:buFont typeface="Arial"/>
              <a:buChar char="•"/>
            </a:pPr>
            <a:r>
              <a:rPr lang="en-US" sz="2800" b="0" i="0" u="none" dirty="0">
                <a:solidFill>
                  <a:schemeClr val="dk1"/>
                </a:solidFill>
                <a:latin typeface="Times" pitchFamily="18" charset="0"/>
                <a:ea typeface="Calibri"/>
                <a:cs typeface="Times" pitchFamily="18" charset="0"/>
                <a:sym typeface="Calibri"/>
              </a:rPr>
              <a:t>National Security Advisor</a:t>
            </a:r>
            <a:endParaRPr dirty="0">
              <a:latin typeface="Times" pitchFamily="18" charset="0"/>
              <a:cs typeface="Times" pitchFamily="18" charset="0"/>
            </a:endParaRPr>
          </a:p>
          <a:p>
            <a:pPr marL="342900" lvl="0" indent="-228600" algn="l" rtl="0">
              <a:lnSpc>
                <a:spcPct val="100000"/>
              </a:lnSpc>
              <a:spcBef>
                <a:spcPts val="560"/>
              </a:spcBef>
              <a:spcAft>
                <a:spcPts val="0"/>
              </a:spcAft>
              <a:buClr>
                <a:schemeClr val="accent1"/>
              </a:buClr>
              <a:buSzPts val="2800"/>
              <a:buFont typeface="Arial"/>
              <a:buChar char="•"/>
            </a:pPr>
            <a:r>
              <a:rPr lang="en-US" sz="2800" b="1" i="0" u="sng" dirty="0">
                <a:solidFill>
                  <a:schemeClr val="dk1"/>
                </a:solidFill>
                <a:latin typeface="Times" pitchFamily="18" charset="0"/>
                <a:ea typeface="Calibri"/>
                <a:cs typeface="Times" pitchFamily="18" charset="0"/>
                <a:sym typeface="Calibri"/>
              </a:rPr>
              <a:t>Council of Economic Advisors</a:t>
            </a:r>
            <a:endParaRPr b="1" dirty="0">
              <a:latin typeface="Times" pitchFamily="18" charset="0"/>
              <a:cs typeface="Times" pitchFamily="18" charset="0"/>
            </a:endParaRPr>
          </a:p>
          <a:p>
            <a:pPr marL="639762" lvl="1" indent="-228599" algn="l" rtl="0">
              <a:lnSpc>
                <a:spcPct val="100000"/>
              </a:lnSpc>
              <a:spcBef>
                <a:spcPts val="560"/>
              </a:spcBef>
              <a:spcAft>
                <a:spcPts val="0"/>
              </a:spcAft>
              <a:buClr>
                <a:schemeClr val="accent2"/>
              </a:buClr>
              <a:buSzPts val="2800"/>
              <a:buFont typeface="Arial"/>
              <a:buChar char="•"/>
            </a:pPr>
            <a:r>
              <a:rPr lang="en-US" sz="2800" b="0" i="0" u="none" dirty="0">
                <a:solidFill>
                  <a:schemeClr val="dk1"/>
                </a:solidFill>
                <a:latin typeface="Times" pitchFamily="18" charset="0"/>
                <a:ea typeface="Calibri"/>
                <a:cs typeface="Times" pitchFamily="18" charset="0"/>
                <a:sym typeface="Calibri"/>
              </a:rPr>
              <a:t>Helps carry out the role of the economic leader</a:t>
            </a:r>
            <a:endParaRPr dirty="0">
              <a:latin typeface="Times" pitchFamily="18" charset="0"/>
              <a:cs typeface="Times" pitchFamily="18" charset="0"/>
            </a:endParaRPr>
          </a:p>
          <a:p>
            <a:pPr marL="639762" lvl="1" indent="-228599" algn="l" rtl="0">
              <a:lnSpc>
                <a:spcPct val="100000"/>
              </a:lnSpc>
              <a:spcBef>
                <a:spcPts val="560"/>
              </a:spcBef>
              <a:spcAft>
                <a:spcPts val="0"/>
              </a:spcAft>
              <a:buClr>
                <a:schemeClr val="accent2"/>
              </a:buClr>
              <a:buSzPts val="2800"/>
              <a:buFont typeface="Arial"/>
              <a:buChar char="•"/>
            </a:pPr>
            <a:r>
              <a:rPr lang="en-US" sz="2800" b="0" i="0" u="sng" dirty="0">
                <a:solidFill>
                  <a:schemeClr val="dk1"/>
                </a:solidFill>
                <a:latin typeface="Times" pitchFamily="18" charset="0"/>
                <a:ea typeface="Calibri"/>
                <a:cs typeface="Times" pitchFamily="18" charset="0"/>
                <a:sym typeface="Calibri"/>
              </a:rPr>
              <a:t>Advice about complex economic matters </a:t>
            </a:r>
            <a:r>
              <a:rPr lang="en-US" sz="2800" b="0" i="0" u="none" dirty="0">
                <a:solidFill>
                  <a:schemeClr val="dk1"/>
                </a:solidFill>
                <a:latin typeface="Times" pitchFamily="18" charset="0"/>
                <a:ea typeface="Calibri"/>
                <a:cs typeface="Times" pitchFamily="18" charset="0"/>
                <a:sym typeface="Calibri"/>
              </a:rPr>
              <a:t>(unemployment, inflation, taxes, etc.)</a:t>
            </a:r>
            <a:endParaRPr dirty="0">
              <a:latin typeface="Times" pitchFamily="18" charset="0"/>
              <a:cs typeface="Times" pitchFamily="18" charset="0"/>
            </a:endParaRPr>
          </a:p>
        </p:txBody>
      </p:sp>
      <p:pic>
        <p:nvPicPr>
          <p:cNvPr id="642" name="Google Shape;642;p95" descr="Bpic2"/>
          <p:cNvPicPr preferRelativeResize="0"/>
          <p:nvPr/>
        </p:nvPicPr>
        <p:blipFill rotWithShape="1">
          <a:blip r:embed="rId3">
            <a:alphaModFix/>
          </a:blip>
          <a:srcRect/>
          <a:stretch/>
        </p:blipFill>
        <p:spPr>
          <a:xfrm>
            <a:off x="8373661" y="4602707"/>
            <a:ext cx="1805516" cy="2146300"/>
          </a:xfrm>
          <a:prstGeom prst="rect">
            <a:avLst/>
          </a:prstGeom>
          <a:noFill/>
          <a:ln>
            <a:noFill/>
          </a:ln>
        </p:spPr>
      </p:pic>
    </p:spTree>
    <p:extLst>
      <p:ext uri="{BB962C8B-B14F-4D97-AF65-F5344CB8AC3E}">
        <p14:creationId xmlns:p14="http://schemas.microsoft.com/office/powerpoint/2010/main" val="824213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42"/>
                                        </p:tgtEl>
                                        <p:attrNameLst>
                                          <p:attrName>style.visibility</p:attrName>
                                        </p:attrNameLst>
                                      </p:cBhvr>
                                      <p:to>
                                        <p:strVal val="visible"/>
                                      </p:to>
                                    </p:set>
                                    <p:animEffect transition="in" filter="fade">
                                      <p:cBhvr>
                                        <p:cTn id="7" dur="500"/>
                                        <p:tgtEl>
                                          <p:spTgt spid="6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647" name="Google Shape;647;p96"/>
          <p:cNvSpPr txBox="1">
            <a:spLocks noGrp="1"/>
          </p:cNvSpPr>
          <p:nvPr>
            <p:ph type="title"/>
          </p:nvPr>
        </p:nvSpPr>
        <p:spPr>
          <a:xfrm>
            <a:off x="609600" y="188794"/>
            <a:ext cx="10160000" cy="984913"/>
          </a:xfrm>
          <a:prstGeom prst="rect">
            <a:avLst/>
          </a:prstGeom>
          <a:solidFill>
            <a:schemeClr val="accent4">
              <a:lumMod val="20000"/>
              <a:lumOff val="80000"/>
            </a:schemeClr>
          </a:solidFill>
          <a:ln>
            <a:solidFill>
              <a:schemeClr val="tx1"/>
            </a:solid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dk2"/>
              </a:buClr>
              <a:buSzPts val="4600"/>
              <a:buFont typeface="Balthazar"/>
              <a:buNone/>
            </a:pPr>
            <a:r>
              <a:rPr lang="en-US" sz="4600" b="1" i="0" u="none" dirty="0">
                <a:solidFill>
                  <a:srgbClr val="002060"/>
                </a:solidFill>
                <a:latin typeface="Georgia Pro Black"/>
                <a:ea typeface="Balthazar"/>
                <a:cs typeface="Balthazar"/>
                <a:sym typeface="Balthazar"/>
              </a:rPr>
              <a:t>Cabinet Departments</a:t>
            </a:r>
            <a:endParaRPr b="1" dirty="0">
              <a:solidFill>
                <a:srgbClr val="002060"/>
              </a:solidFill>
              <a:latin typeface="Georgia Pro Black"/>
            </a:endParaRPr>
          </a:p>
        </p:txBody>
      </p:sp>
      <p:sp>
        <p:nvSpPr>
          <p:cNvPr id="648" name="Google Shape;648;p96"/>
          <p:cNvSpPr txBox="1">
            <a:spLocks noGrp="1"/>
          </p:cNvSpPr>
          <p:nvPr>
            <p:ph type="body" idx="1"/>
          </p:nvPr>
        </p:nvSpPr>
        <p:spPr>
          <a:xfrm>
            <a:off x="304800" y="1337481"/>
            <a:ext cx="11523133" cy="5103007"/>
          </a:xfrm>
          <a:prstGeom prst="rect">
            <a:avLst/>
          </a:prstGeom>
          <a:solidFill>
            <a:schemeClr val="bg1"/>
          </a:solidFill>
          <a:ln>
            <a:solidFill>
              <a:srgbClr val="002060"/>
            </a:solidFill>
          </a:ln>
        </p:spPr>
        <p:txBody>
          <a:bodyPr spcFirstLastPara="1" wrap="square" lIns="91425" tIns="45700" rIns="91425" bIns="45700" anchor="t" anchorCtr="0">
            <a:noAutofit/>
          </a:bodyPr>
          <a:lstStyle/>
          <a:p>
            <a:pPr marL="342900" marR="0" lvl="0" indent="-228600" algn="l" rtl="0">
              <a:lnSpc>
                <a:spcPct val="90000"/>
              </a:lnSpc>
              <a:spcBef>
                <a:spcPts val="0"/>
              </a:spcBef>
              <a:spcAft>
                <a:spcPts val="0"/>
              </a:spcAft>
              <a:buClr>
                <a:schemeClr val="accent1"/>
              </a:buClr>
              <a:buSzPts val="2000"/>
              <a:buFont typeface="Arial"/>
              <a:buChar char="•"/>
            </a:pPr>
            <a:r>
              <a:rPr lang="en-US" sz="2000" b="1" i="0" u="sng" dirty="0">
                <a:latin typeface="Times" pitchFamily="18" charset="0"/>
                <a:ea typeface="Balthazar"/>
                <a:cs typeface="Times" pitchFamily="18" charset="0"/>
                <a:sym typeface="Balthazar"/>
              </a:rPr>
              <a:t>State</a:t>
            </a:r>
            <a:endParaRPr dirty="0">
              <a:latin typeface="Times" pitchFamily="18" charset="0"/>
              <a:cs typeface="Times" pitchFamily="18" charset="0"/>
            </a:endParaRPr>
          </a:p>
          <a:p>
            <a:pPr marL="342900" marR="0" lvl="0" indent="-228600" algn="l" rtl="0">
              <a:lnSpc>
                <a:spcPct val="90000"/>
              </a:lnSpc>
              <a:spcBef>
                <a:spcPts val="400"/>
              </a:spcBef>
              <a:spcAft>
                <a:spcPts val="0"/>
              </a:spcAft>
              <a:buClr>
                <a:schemeClr val="accent1"/>
              </a:buClr>
              <a:buSzPts val="2000"/>
              <a:buFont typeface="Arial"/>
              <a:buChar char="•"/>
            </a:pPr>
            <a:r>
              <a:rPr lang="en-US" sz="2000" b="0" i="0" u="none" dirty="0">
                <a:latin typeface="Times" pitchFamily="18" charset="0"/>
                <a:ea typeface="Balthazar"/>
                <a:cs typeface="Times" pitchFamily="18" charset="0"/>
                <a:sym typeface="Balthazar"/>
              </a:rPr>
              <a:t>Treasury</a:t>
            </a:r>
            <a:endParaRPr dirty="0">
              <a:latin typeface="Times" pitchFamily="18" charset="0"/>
              <a:cs typeface="Times" pitchFamily="18" charset="0"/>
            </a:endParaRPr>
          </a:p>
          <a:p>
            <a:pPr marL="342900" marR="0" lvl="0" indent="-228600" algn="l" rtl="0">
              <a:lnSpc>
                <a:spcPct val="90000"/>
              </a:lnSpc>
              <a:spcBef>
                <a:spcPts val="400"/>
              </a:spcBef>
              <a:spcAft>
                <a:spcPts val="0"/>
              </a:spcAft>
              <a:buClr>
                <a:schemeClr val="accent1"/>
              </a:buClr>
              <a:buSzPts val="2000"/>
              <a:buFont typeface="Arial"/>
              <a:buChar char="•"/>
            </a:pPr>
            <a:r>
              <a:rPr lang="en-US" sz="2000" b="1" i="0" u="sng" dirty="0">
                <a:latin typeface="Times" pitchFamily="18" charset="0"/>
                <a:ea typeface="Balthazar"/>
                <a:cs typeface="Times" pitchFamily="18" charset="0"/>
                <a:sym typeface="Balthazar"/>
              </a:rPr>
              <a:t>Interior</a:t>
            </a:r>
            <a:endParaRPr dirty="0">
              <a:latin typeface="Times" pitchFamily="18" charset="0"/>
              <a:cs typeface="Times" pitchFamily="18" charset="0"/>
            </a:endParaRPr>
          </a:p>
          <a:p>
            <a:pPr marL="342900" marR="0" lvl="0" indent="-228600" algn="l" rtl="0">
              <a:lnSpc>
                <a:spcPct val="90000"/>
              </a:lnSpc>
              <a:spcBef>
                <a:spcPts val="400"/>
              </a:spcBef>
              <a:spcAft>
                <a:spcPts val="0"/>
              </a:spcAft>
              <a:buClr>
                <a:schemeClr val="accent1"/>
              </a:buClr>
              <a:buSzPts val="2000"/>
              <a:buFont typeface="Arial"/>
              <a:buChar char="•"/>
            </a:pPr>
            <a:r>
              <a:rPr lang="en-US" sz="2000" b="0" i="0" u="none" dirty="0">
                <a:latin typeface="Times" pitchFamily="18" charset="0"/>
                <a:ea typeface="Balthazar"/>
                <a:cs typeface="Times" pitchFamily="18" charset="0"/>
                <a:sym typeface="Balthazar"/>
              </a:rPr>
              <a:t>Agriculture</a:t>
            </a:r>
            <a:endParaRPr dirty="0">
              <a:latin typeface="Times" pitchFamily="18" charset="0"/>
              <a:cs typeface="Times" pitchFamily="18" charset="0"/>
            </a:endParaRPr>
          </a:p>
          <a:p>
            <a:pPr marL="342900" marR="0" lvl="0" indent="-228600" algn="l" rtl="0">
              <a:lnSpc>
                <a:spcPct val="90000"/>
              </a:lnSpc>
              <a:spcBef>
                <a:spcPts val="400"/>
              </a:spcBef>
              <a:spcAft>
                <a:spcPts val="0"/>
              </a:spcAft>
              <a:buClr>
                <a:schemeClr val="accent1"/>
              </a:buClr>
              <a:buSzPts val="2000"/>
              <a:buFont typeface="Arial"/>
              <a:buChar char="•"/>
            </a:pPr>
            <a:r>
              <a:rPr lang="en-US" sz="2000" b="0" i="0" u="none" dirty="0">
                <a:latin typeface="Times" pitchFamily="18" charset="0"/>
                <a:ea typeface="Balthazar"/>
                <a:cs typeface="Times" pitchFamily="18" charset="0"/>
                <a:sym typeface="Balthazar"/>
              </a:rPr>
              <a:t>Justice</a:t>
            </a:r>
            <a:endParaRPr dirty="0">
              <a:latin typeface="Times" pitchFamily="18" charset="0"/>
              <a:cs typeface="Times" pitchFamily="18" charset="0"/>
            </a:endParaRPr>
          </a:p>
          <a:p>
            <a:pPr marL="342900" marR="0" lvl="0" indent="-228600" algn="l" rtl="0">
              <a:lnSpc>
                <a:spcPct val="90000"/>
              </a:lnSpc>
              <a:spcBef>
                <a:spcPts val="400"/>
              </a:spcBef>
              <a:spcAft>
                <a:spcPts val="0"/>
              </a:spcAft>
              <a:buClr>
                <a:schemeClr val="accent1"/>
              </a:buClr>
              <a:buSzPts val="2000"/>
              <a:buFont typeface="Arial"/>
              <a:buChar char="•"/>
            </a:pPr>
            <a:r>
              <a:rPr lang="en-US" sz="2000" b="0" i="0" u="none" dirty="0">
                <a:latin typeface="Times" pitchFamily="18" charset="0"/>
                <a:ea typeface="Balthazar"/>
                <a:cs typeface="Times" pitchFamily="18" charset="0"/>
                <a:sym typeface="Balthazar"/>
              </a:rPr>
              <a:t>Commerce</a:t>
            </a:r>
            <a:endParaRPr dirty="0">
              <a:latin typeface="Times" pitchFamily="18" charset="0"/>
              <a:cs typeface="Times" pitchFamily="18" charset="0"/>
            </a:endParaRPr>
          </a:p>
          <a:p>
            <a:pPr marL="342900" marR="0" lvl="0" indent="-228600" algn="l" rtl="0">
              <a:lnSpc>
                <a:spcPct val="90000"/>
              </a:lnSpc>
              <a:spcBef>
                <a:spcPts val="400"/>
              </a:spcBef>
              <a:spcAft>
                <a:spcPts val="0"/>
              </a:spcAft>
              <a:buClr>
                <a:schemeClr val="accent1"/>
              </a:buClr>
              <a:buSzPts val="2000"/>
              <a:buFont typeface="Arial"/>
              <a:buChar char="•"/>
            </a:pPr>
            <a:r>
              <a:rPr lang="en-US" sz="2000" b="0" i="0" u="none" dirty="0">
                <a:latin typeface="Times" pitchFamily="18" charset="0"/>
                <a:ea typeface="Balthazar"/>
                <a:cs typeface="Times" pitchFamily="18" charset="0"/>
                <a:sym typeface="Balthazar"/>
              </a:rPr>
              <a:t>Labor</a:t>
            </a:r>
            <a:endParaRPr dirty="0">
              <a:latin typeface="Times" pitchFamily="18" charset="0"/>
              <a:cs typeface="Times" pitchFamily="18" charset="0"/>
            </a:endParaRPr>
          </a:p>
          <a:p>
            <a:pPr marL="342900" marR="0" lvl="0" indent="-228600" algn="l" rtl="0">
              <a:lnSpc>
                <a:spcPct val="90000"/>
              </a:lnSpc>
              <a:spcBef>
                <a:spcPts val="400"/>
              </a:spcBef>
              <a:spcAft>
                <a:spcPts val="0"/>
              </a:spcAft>
              <a:buClr>
                <a:schemeClr val="accent1"/>
              </a:buClr>
              <a:buSzPts val="2000"/>
              <a:buFont typeface="Arial"/>
              <a:buChar char="•"/>
            </a:pPr>
            <a:r>
              <a:rPr lang="en-US" sz="2000" b="1" i="0" u="sng" dirty="0">
                <a:latin typeface="Times" pitchFamily="18" charset="0"/>
                <a:ea typeface="Balthazar"/>
                <a:cs typeface="Times" pitchFamily="18" charset="0"/>
                <a:sym typeface="Balthazar"/>
              </a:rPr>
              <a:t>Defense</a:t>
            </a:r>
            <a:endParaRPr dirty="0">
              <a:latin typeface="Times" pitchFamily="18" charset="0"/>
              <a:cs typeface="Times" pitchFamily="18" charset="0"/>
            </a:endParaRPr>
          </a:p>
          <a:p>
            <a:pPr marL="342900" marR="0" lvl="0" indent="-228600" algn="l" rtl="0">
              <a:lnSpc>
                <a:spcPct val="90000"/>
              </a:lnSpc>
              <a:spcBef>
                <a:spcPts val="400"/>
              </a:spcBef>
              <a:spcAft>
                <a:spcPts val="0"/>
              </a:spcAft>
              <a:buClr>
                <a:schemeClr val="accent1"/>
              </a:buClr>
              <a:buSzPts val="2000"/>
              <a:buFont typeface="Arial"/>
              <a:buChar char="•"/>
            </a:pPr>
            <a:r>
              <a:rPr lang="en-US" sz="2000" b="0" i="0" u="none" dirty="0">
                <a:latin typeface="Times" pitchFamily="18" charset="0"/>
                <a:ea typeface="Balthazar"/>
                <a:cs typeface="Times" pitchFamily="18" charset="0"/>
                <a:sym typeface="Balthazar"/>
              </a:rPr>
              <a:t>Health and Human Services</a:t>
            </a:r>
            <a:endParaRPr dirty="0">
              <a:latin typeface="Times" pitchFamily="18" charset="0"/>
              <a:cs typeface="Times" pitchFamily="18" charset="0"/>
            </a:endParaRPr>
          </a:p>
          <a:p>
            <a:pPr marL="342900" marR="0" lvl="0" indent="-228600" algn="l" rtl="0">
              <a:lnSpc>
                <a:spcPct val="90000"/>
              </a:lnSpc>
              <a:spcBef>
                <a:spcPts val="400"/>
              </a:spcBef>
              <a:spcAft>
                <a:spcPts val="0"/>
              </a:spcAft>
              <a:buClr>
                <a:schemeClr val="accent1"/>
              </a:buClr>
              <a:buSzPts val="2000"/>
              <a:buFont typeface="Arial"/>
              <a:buChar char="•"/>
            </a:pPr>
            <a:r>
              <a:rPr lang="en-US" sz="2000" b="0" i="0" u="none" dirty="0">
                <a:latin typeface="Times" pitchFamily="18" charset="0"/>
                <a:ea typeface="Balthazar"/>
                <a:cs typeface="Times" pitchFamily="18" charset="0"/>
                <a:sym typeface="Balthazar"/>
              </a:rPr>
              <a:t>Housing and Urban Development</a:t>
            </a:r>
            <a:endParaRPr dirty="0">
              <a:latin typeface="Times" pitchFamily="18" charset="0"/>
              <a:cs typeface="Times" pitchFamily="18" charset="0"/>
            </a:endParaRPr>
          </a:p>
          <a:p>
            <a:pPr marL="342900" marR="0" lvl="0" indent="-228600" algn="l" rtl="0">
              <a:lnSpc>
                <a:spcPct val="90000"/>
              </a:lnSpc>
              <a:spcBef>
                <a:spcPts val="400"/>
              </a:spcBef>
              <a:spcAft>
                <a:spcPts val="0"/>
              </a:spcAft>
              <a:buClr>
                <a:schemeClr val="accent1"/>
              </a:buClr>
              <a:buSzPts val="2000"/>
              <a:buFont typeface="Arial"/>
              <a:buChar char="•"/>
            </a:pPr>
            <a:r>
              <a:rPr lang="en-US" sz="2000" b="0" i="0" u="none" dirty="0">
                <a:latin typeface="Times" pitchFamily="18" charset="0"/>
                <a:ea typeface="Balthazar"/>
                <a:cs typeface="Times" pitchFamily="18" charset="0"/>
                <a:sym typeface="Balthazar"/>
              </a:rPr>
              <a:t>Transportation</a:t>
            </a:r>
            <a:endParaRPr dirty="0">
              <a:latin typeface="Times" pitchFamily="18" charset="0"/>
              <a:cs typeface="Times" pitchFamily="18" charset="0"/>
            </a:endParaRPr>
          </a:p>
          <a:p>
            <a:pPr marL="342900" marR="0" lvl="0" indent="-228600" algn="l" rtl="0">
              <a:lnSpc>
                <a:spcPct val="90000"/>
              </a:lnSpc>
              <a:spcBef>
                <a:spcPts val="400"/>
              </a:spcBef>
              <a:spcAft>
                <a:spcPts val="0"/>
              </a:spcAft>
              <a:buClr>
                <a:schemeClr val="accent1"/>
              </a:buClr>
              <a:buSzPts val="2000"/>
              <a:buFont typeface="Arial"/>
              <a:buChar char="•"/>
            </a:pPr>
            <a:r>
              <a:rPr lang="en-US" sz="2000" b="0" i="0" u="none" dirty="0">
                <a:latin typeface="Times" pitchFamily="18" charset="0"/>
                <a:ea typeface="Balthazar"/>
                <a:cs typeface="Times" pitchFamily="18" charset="0"/>
                <a:sym typeface="Balthazar"/>
              </a:rPr>
              <a:t>Energy</a:t>
            </a:r>
            <a:endParaRPr dirty="0">
              <a:latin typeface="Times" pitchFamily="18" charset="0"/>
              <a:cs typeface="Times" pitchFamily="18" charset="0"/>
            </a:endParaRPr>
          </a:p>
          <a:p>
            <a:pPr marL="342900" marR="0" lvl="0" indent="-228600" algn="l" rtl="0">
              <a:lnSpc>
                <a:spcPct val="90000"/>
              </a:lnSpc>
              <a:spcBef>
                <a:spcPts val="400"/>
              </a:spcBef>
              <a:spcAft>
                <a:spcPts val="0"/>
              </a:spcAft>
              <a:buClr>
                <a:schemeClr val="accent1"/>
              </a:buClr>
              <a:buSzPts val="2000"/>
              <a:buFont typeface="Arial"/>
              <a:buChar char="•"/>
            </a:pPr>
            <a:r>
              <a:rPr lang="en-US" sz="2000" b="0" i="0" u="none" dirty="0">
                <a:latin typeface="Times" pitchFamily="18" charset="0"/>
                <a:ea typeface="Balthazar"/>
                <a:cs typeface="Times" pitchFamily="18" charset="0"/>
                <a:sym typeface="Balthazar"/>
              </a:rPr>
              <a:t>Education</a:t>
            </a:r>
            <a:endParaRPr dirty="0">
              <a:latin typeface="Times" pitchFamily="18" charset="0"/>
              <a:cs typeface="Times" pitchFamily="18" charset="0"/>
            </a:endParaRPr>
          </a:p>
          <a:p>
            <a:pPr marL="342900" marR="0" lvl="0" indent="-228600" algn="l" rtl="0">
              <a:lnSpc>
                <a:spcPct val="90000"/>
              </a:lnSpc>
              <a:spcBef>
                <a:spcPts val="400"/>
              </a:spcBef>
              <a:spcAft>
                <a:spcPts val="0"/>
              </a:spcAft>
              <a:buClr>
                <a:schemeClr val="accent1"/>
              </a:buClr>
              <a:buSzPts val="2000"/>
              <a:buFont typeface="Arial"/>
              <a:buChar char="•"/>
            </a:pPr>
            <a:r>
              <a:rPr lang="en-US" sz="2000" b="0" i="0" u="none" dirty="0">
                <a:latin typeface="Times" pitchFamily="18" charset="0"/>
                <a:ea typeface="Balthazar"/>
                <a:cs typeface="Times" pitchFamily="18" charset="0"/>
                <a:sym typeface="Balthazar"/>
              </a:rPr>
              <a:t>Veterans Affairs</a:t>
            </a:r>
            <a:endParaRPr dirty="0">
              <a:latin typeface="Times" pitchFamily="18" charset="0"/>
              <a:cs typeface="Times" pitchFamily="18" charset="0"/>
            </a:endParaRPr>
          </a:p>
          <a:p>
            <a:pPr marL="342900" marR="0" lvl="0" indent="-228600" algn="l" rtl="0">
              <a:lnSpc>
                <a:spcPct val="90000"/>
              </a:lnSpc>
              <a:spcBef>
                <a:spcPts val="400"/>
              </a:spcBef>
              <a:spcAft>
                <a:spcPts val="0"/>
              </a:spcAft>
              <a:buClr>
                <a:schemeClr val="accent1"/>
              </a:buClr>
              <a:buSzPts val="2000"/>
              <a:buFont typeface="Arial"/>
              <a:buChar char="•"/>
            </a:pPr>
            <a:r>
              <a:rPr lang="en-US" sz="2000" b="0" i="0" u="none" dirty="0">
                <a:latin typeface="Times" pitchFamily="18" charset="0"/>
                <a:ea typeface="Balthazar"/>
                <a:cs typeface="Times" pitchFamily="18" charset="0"/>
                <a:sym typeface="Balthazar"/>
              </a:rPr>
              <a:t>Homeland Security-</a:t>
            </a:r>
            <a:r>
              <a:rPr lang="en-US" sz="1400" b="0" i="0" u="none" dirty="0">
                <a:latin typeface="Times" pitchFamily="18" charset="0"/>
                <a:ea typeface="Balthazar"/>
                <a:cs typeface="Times" pitchFamily="18" charset="0"/>
                <a:sym typeface="Balthazar"/>
              </a:rPr>
              <a:t>last in line of presidential succession</a:t>
            </a:r>
            <a:endParaRPr dirty="0">
              <a:latin typeface="Times" pitchFamily="18" charset="0"/>
              <a:cs typeface="Times" pitchFamily="18" charset="0"/>
            </a:endParaRPr>
          </a:p>
          <a:p>
            <a:pPr marL="342900" marR="0" lvl="0" indent="-139700" algn="l" rtl="0">
              <a:spcBef>
                <a:spcPts val="280"/>
              </a:spcBef>
              <a:spcAft>
                <a:spcPts val="0"/>
              </a:spcAft>
              <a:buClr>
                <a:schemeClr val="accent1"/>
              </a:buClr>
              <a:buSzPts val="1400"/>
              <a:buFont typeface="Arial"/>
              <a:buNone/>
            </a:pPr>
            <a:endParaRPr sz="1400" b="0" i="0" u="none" dirty="0">
              <a:solidFill>
                <a:schemeClr val="dk1"/>
              </a:solidFill>
              <a:latin typeface="Balthazar"/>
              <a:ea typeface="Balthazar"/>
              <a:cs typeface="Balthazar"/>
              <a:sym typeface="Balthazar"/>
            </a:endParaRPr>
          </a:p>
        </p:txBody>
      </p:sp>
      <p:pic>
        <p:nvPicPr>
          <p:cNvPr id="649" name="Google Shape;649;p96" descr="http://rds.yahoo.com/_ylt=A0WTefaD.qBLwRcAkJujzbkF/SIG=12khorec6/EXP=1268927491/**http%3a/www.whitehouse.gov/assets/images/cabinet_blog_PS-0331.jpg"/>
          <p:cNvPicPr preferRelativeResize="0"/>
          <p:nvPr/>
        </p:nvPicPr>
        <p:blipFill rotWithShape="1">
          <a:blip r:embed="rId3">
            <a:alphaModFix/>
          </a:blip>
          <a:srcRect/>
          <a:stretch/>
        </p:blipFill>
        <p:spPr>
          <a:xfrm>
            <a:off x="5005537" y="1724167"/>
            <a:ext cx="5181600" cy="2590800"/>
          </a:xfrm>
          <a:prstGeom prst="rect">
            <a:avLst/>
          </a:prstGeom>
          <a:noFill/>
          <a:ln>
            <a:noFill/>
          </a:ln>
        </p:spPr>
      </p:pic>
      <p:pic>
        <p:nvPicPr>
          <p:cNvPr id="650" name="Google Shape;650;p96" descr="dhs-large"/>
          <p:cNvPicPr preferRelativeResize="0"/>
          <p:nvPr/>
        </p:nvPicPr>
        <p:blipFill rotWithShape="1">
          <a:blip r:embed="rId4">
            <a:alphaModFix/>
          </a:blip>
          <a:srcRect/>
          <a:stretch/>
        </p:blipFill>
        <p:spPr>
          <a:xfrm>
            <a:off x="8229600" y="4778990"/>
            <a:ext cx="2540000" cy="1905000"/>
          </a:xfrm>
          <a:prstGeom prst="rect">
            <a:avLst/>
          </a:prstGeom>
          <a:noFill/>
          <a:ln>
            <a:solidFill>
              <a:srgbClr val="002060"/>
            </a:solidFill>
          </a:ln>
        </p:spPr>
      </p:pic>
    </p:spTree>
    <p:extLst>
      <p:ext uri="{BB962C8B-B14F-4D97-AF65-F5344CB8AC3E}">
        <p14:creationId xmlns:p14="http://schemas.microsoft.com/office/powerpoint/2010/main" val="1852256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50"/>
                                        </p:tgtEl>
                                        <p:attrNameLst>
                                          <p:attrName>style.visibility</p:attrName>
                                        </p:attrNameLst>
                                      </p:cBhvr>
                                      <p:to>
                                        <p:strVal val="visible"/>
                                      </p:to>
                                    </p:set>
                                    <p:animEffect transition="in" filter="fade">
                                      <p:cBhvr>
                                        <p:cTn id="7" dur="500"/>
                                        <p:tgtEl>
                                          <p:spTgt spid="6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sp>
        <p:nvSpPr>
          <p:cNvPr id="655" name="Google Shape;655;p97"/>
          <p:cNvSpPr txBox="1">
            <a:spLocks noGrp="1"/>
          </p:cNvSpPr>
          <p:nvPr>
            <p:ph type="title"/>
          </p:nvPr>
        </p:nvSpPr>
        <p:spPr>
          <a:xfrm>
            <a:off x="609600" y="0"/>
            <a:ext cx="10972800" cy="7620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dk2"/>
              </a:buClr>
              <a:buSzPts val="4600"/>
              <a:buFont typeface="Cambria"/>
              <a:buNone/>
            </a:pPr>
            <a:r>
              <a:rPr lang="en-US" sz="4600" b="1" i="0" u="none" dirty="0">
                <a:latin typeface="Georgia Pro Black"/>
                <a:ea typeface="Cambria"/>
                <a:cs typeface="Cambria"/>
                <a:sym typeface="Cambria"/>
              </a:rPr>
              <a:t>The Cabinet</a:t>
            </a:r>
            <a:endParaRPr b="1" dirty="0">
              <a:latin typeface="Georgia Pro Black"/>
            </a:endParaRPr>
          </a:p>
        </p:txBody>
      </p:sp>
      <p:graphicFrame>
        <p:nvGraphicFramePr>
          <p:cNvPr id="656" name="Google Shape;656;p97"/>
          <p:cNvGraphicFramePr/>
          <p:nvPr/>
        </p:nvGraphicFramePr>
        <p:xfrm>
          <a:off x="0" y="762000"/>
          <a:ext cx="12192000" cy="5993642"/>
        </p:xfrm>
        <a:graphic>
          <a:graphicData uri="http://schemas.openxmlformats.org/drawingml/2006/table">
            <a:tbl>
              <a:tblPr>
                <a:noFill/>
              </a:tblPr>
              <a:tblGrid>
                <a:gridCol w="2336800">
                  <a:extLst>
                    <a:ext uri="{9D8B030D-6E8A-4147-A177-3AD203B41FA5}">
                      <a16:colId xmlns:a16="http://schemas.microsoft.com/office/drawing/2014/main" val="20000"/>
                    </a:ext>
                  </a:extLst>
                </a:gridCol>
                <a:gridCol w="5892800">
                  <a:extLst>
                    <a:ext uri="{9D8B030D-6E8A-4147-A177-3AD203B41FA5}">
                      <a16:colId xmlns:a16="http://schemas.microsoft.com/office/drawing/2014/main" val="20001"/>
                    </a:ext>
                  </a:extLst>
                </a:gridCol>
                <a:gridCol w="2032000">
                  <a:extLst>
                    <a:ext uri="{9D8B030D-6E8A-4147-A177-3AD203B41FA5}">
                      <a16:colId xmlns:a16="http://schemas.microsoft.com/office/drawing/2014/main" val="20002"/>
                    </a:ext>
                  </a:extLst>
                </a:gridCol>
                <a:gridCol w="1930400">
                  <a:extLst>
                    <a:ext uri="{9D8B030D-6E8A-4147-A177-3AD203B41FA5}">
                      <a16:colId xmlns:a16="http://schemas.microsoft.com/office/drawing/2014/main" val="20003"/>
                    </a:ext>
                  </a:extLst>
                </a:gridCol>
              </a:tblGrid>
              <a:tr h="1217600">
                <a:tc>
                  <a:txBody>
                    <a:bodyPr/>
                    <a:lstStyle/>
                    <a:p>
                      <a:pPr marL="0" marR="0" lvl="0" indent="0" algn="l" rtl="0">
                        <a:lnSpc>
                          <a:spcPct val="100000"/>
                        </a:lnSpc>
                        <a:spcBef>
                          <a:spcPts val="0"/>
                        </a:spcBef>
                        <a:spcAft>
                          <a:spcPts val="0"/>
                        </a:spcAft>
                        <a:buClr>
                          <a:schemeClr val="dk1"/>
                        </a:buClr>
                        <a:buSzPts val="1800"/>
                        <a:buFont typeface="Arial"/>
                        <a:buNone/>
                      </a:pPr>
                      <a:r>
                        <a:rPr lang="en-US" sz="1800" b="1" i="0" u="sng" strike="noStrike" cap="none" dirty="0" err="1">
                          <a:solidFill>
                            <a:schemeClr val="dk1"/>
                          </a:solidFill>
                          <a:latin typeface="Times" pitchFamily="18" charset="0"/>
                          <a:ea typeface="Arial"/>
                          <a:cs typeface="Times" pitchFamily="18" charset="0"/>
                          <a:sym typeface="Arial"/>
                        </a:rPr>
                        <a:t>Dept</a:t>
                      </a:r>
                      <a:r>
                        <a:rPr lang="en-US" sz="1800" b="1" i="0" u="sng" strike="noStrike" cap="none" dirty="0">
                          <a:solidFill>
                            <a:schemeClr val="dk1"/>
                          </a:solidFill>
                          <a:latin typeface="Times" pitchFamily="18" charset="0"/>
                          <a:ea typeface="Arial"/>
                          <a:cs typeface="Times" pitchFamily="18" charset="0"/>
                          <a:sym typeface="Arial"/>
                        </a:rPr>
                        <a:t> of State</a:t>
                      </a:r>
                      <a:endParaRPr dirty="0">
                        <a:latin typeface="Times" pitchFamily="18" charset="0"/>
                        <a:cs typeface="Times" pitchFamily="18" charset="0"/>
                      </a:endParaRPr>
                    </a:p>
                  </a:txBody>
                  <a:tcPr marL="121933" marR="121933" marT="45725" marB="45725">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bg1"/>
                    </a:solidFill>
                  </a:tcPr>
                </a:tc>
                <a:tc>
                  <a:txBody>
                    <a:bodyPr/>
                    <a:lstStyle/>
                    <a:p>
                      <a:pPr marL="0" marR="0" lvl="0" indent="0" algn="l" rtl="0">
                        <a:lnSpc>
                          <a:spcPct val="100000"/>
                        </a:lnSpc>
                        <a:spcBef>
                          <a:spcPts val="0"/>
                        </a:spcBef>
                        <a:spcAft>
                          <a:spcPts val="0"/>
                        </a:spcAft>
                        <a:buClr>
                          <a:schemeClr val="dk1"/>
                        </a:buClr>
                        <a:buSzPts val="1800"/>
                        <a:buFont typeface="Arial"/>
                        <a:buNone/>
                      </a:pPr>
                      <a:r>
                        <a:rPr lang="en-US" sz="1800" b="0" i="0" u="sng" strike="noStrike" cap="none">
                          <a:solidFill>
                            <a:schemeClr val="dk1"/>
                          </a:solidFill>
                          <a:latin typeface="Times" pitchFamily="18" charset="0"/>
                          <a:ea typeface="Arial"/>
                          <a:cs typeface="Times" pitchFamily="18" charset="0"/>
                          <a:sym typeface="Arial"/>
                        </a:rPr>
                        <a:t>Plans and carries out the nation’s foreign policy</a:t>
                      </a:r>
                      <a:endParaRPr>
                        <a:latin typeface="Times" pitchFamily="18" charset="0"/>
                        <a:cs typeface="Times" pitchFamily="18" charset="0"/>
                      </a:endParaRPr>
                    </a:p>
                  </a:txBody>
                  <a:tcPr marL="121933" marR="121933"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bg1"/>
                    </a:solidFill>
                  </a:tcPr>
                </a:tc>
                <a:tc>
                  <a:txBody>
                    <a:bodyPr/>
                    <a:lstStyle/>
                    <a:p>
                      <a:pPr marL="0" marR="0" lvl="0" indent="0" algn="l" rtl="0">
                        <a:lnSpc>
                          <a:spcPct val="100000"/>
                        </a:lnSpc>
                        <a:spcBef>
                          <a:spcPts val="0"/>
                        </a:spcBef>
                        <a:spcAft>
                          <a:spcPts val="0"/>
                        </a:spcAft>
                        <a:buClr>
                          <a:schemeClr val="dk1"/>
                        </a:buClr>
                        <a:buSzPts val="1800"/>
                        <a:buFont typeface="Arial"/>
                        <a:buNone/>
                      </a:pPr>
                      <a:r>
                        <a:rPr lang="en-US" sz="1800">
                          <a:solidFill>
                            <a:schemeClr val="dk1"/>
                          </a:solidFill>
                          <a:latin typeface="Times" pitchFamily="18" charset="0"/>
                          <a:cs typeface="Times" pitchFamily="18" charset="0"/>
                        </a:rPr>
                        <a:t>Mike Pompeo</a:t>
                      </a:r>
                      <a:endParaRPr>
                        <a:latin typeface="Times" pitchFamily="18" charset="0"/>
                        <a:cs typeface="Times" pitchFamily="18" charset="0"/>
                      </a:endParaRPr>
                    </a:p>
                  </a:txBody>
                  <a:tcPr marL="121933" marR="121933"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bg1"/>
                    </a:solidFill>
                  </a:tcPr>
                </a:tc>
                <a:tc>
                  <a:txBody>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a:txBody>
                  <a:tcPr marL="121933" marR="121933" marT="45725" marB="45725">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1216025">
                <a:tc>
                  <a:txBody>
                    <a:bodyPr/>
                    <a:lstStyle/>
                    <a:p>
                      <a:pPr marL="0" marR="0" lvl="0" indent="0" algn="l" rtl="0">
                        <a:lnSpc>
                          <a:spcPct val="100000"/>
                        </a:lnSpc>
                        <a:spcBef>
                          <a:spcPts val="0"/>
                        </a:spcBef>
                        <a:spcAft>
                          <a:spcPts val="0"/>
                        </a:spcAft>
                        <a:buClr>
                          <a:schemeClr val="dk1"/>
                        </a:buClr>
                        <a:buSzPts val="1800"/>
                        <a:buFont typeface="Arial"/>
                        <a:buNone/>
                      </a:pPr>
                      <a:r>
                        <a:rPr lang="en-US" sz="1800" b="0" i="0" u="none">
                          <a:solidFill>
                            <a:schemeClr val="dk1"/>
                          </a:solidFill>
                          <a:latin typeface="Times" pitchFamily="18" charset="0"/>
                          <a:ea typeface="Arial"/>
                          <a:cs typeface="Times" pitchFamily="18" charset="0"/>
                          <a:sym typeface="Arial"/>
                        </a:rPr>
                        <a:t>Dept of Treasury</a:t>
                      </a:r>
                      <a:endParaRPr>
                        <a:latin typeface="Times" pitchFamily="18" charset="0"/>
                        <a:cs typeface="Times" pitchFamily="18" charset="0"/>
                      </a:endParaRPr>
                    </a:p>
                  </a:txBody>
                  <a:tcPr marL="121933" marR="121933" marT="45725" marB="45725">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bg1"/>
                    </a:solidFill>
                  </a:tcPr>
                </a:tc>
                <a:tc>
                  <a:txBody>
                    <a:bodyPr/>
                    <a:lstStyle/>
                    <a:p>
                      <a:pPr marL="0" marR="0" lvl="0" indent="0" algn="l" rtl="0">
                        <a:lnSpc>
                          <a:spcPct val="100000"/>
                        </a:lnSpc>
                        <a:spcBef>
                          <a:spcPts val="0"/>
                        </a:spcBef>
                        <a:spcAft>
                          <a:spcPts val="0"/>
                        </a:spcAft>
                        <a:buClr>
                          <a:schemeClr val="dk1"/>
                        </a:buClr>
                        <a:buSzPts val="1800"/>
                        <a:buFont typeface="Arial"/>
                        <a:buNone/>
                      </a:pPr>
                      <a:r>
                        <a:rPr lang="en-US" sz="1800" b="0" i="0" u="none">
                          <a:solidFill>
                            <a:schemeClr val="dk1"/>
                          </a:solidFill>
                          <a:latin typeface="Times" pitchFamily="18" charset="0"/>
                          <a:ea typeface="Arial"/>
                          <a:cs typeface="Times" pitchFamily="18" charset="0"/>
                          <a:sym typeface="Arial"/>
                        </a:rPr>
                        <a:t>Collects, borrows, spends, and prints money</a:t>
                      </a:r>
                      <a:endParaRPr>
                        <a:latin typeface="Times" pitchFamily="18" charset="0"/>
                        <a:cs typeface="Times" pitchFamily="18" charset="0"/>
                      </a:endParaRPr>
                    </a:p>
                  </a:txBody>
                  <a:tcPr marL="121933" marR="121933"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bg1"/>
                    </a:solidFill>
                  </a:tcPr>
                </a:tc>
                <a:tc>
                  <a:txBody>
                    <a:bodyPr/>
                    <a:lstStyle/>
                    <a:p>
                      <a:pPr marL="0" marR="0" lvl="0" indent="0" algn="l" rtl="0">
                        <a:lnSpc>
                          <a:spcPct val="100000"/>
                        </a:lnSpc>
                        <a:spcBef>
                          <a:spcPts val="0"/>
                        </a:spcBef>
                        <a:spcAft>
                          <a:spcPts val="0"/>
                        </a:spcAft>
                        <a:buClr>
                          <a:schemeClr val="dk1"/>
                        </a:buClr>
                        <a:buSzPts val="1800"/>
                        <a:buFont typeface="Arial"/>
                        <a:buNone/>
                      </a:pPr>
                      <a:r>
                        <a:rPr lang="en-US" sz="1800">
                          <a:solidFill>
                            <a:schemeClr val="dk1"/>
                          </a:solidFill>
                          <a:latin typeface="Times" pitchFamily="18" charset="0"/>
                          <a:cs typeface="Times" pitchFamily="18" charset="0"/>
                        </a:rPr>
                        <a:t>Steve Menuchin </a:t>
                      </a:r>
                      <a:endParaRPr>
                        <a:latin typeface="Times" pitchFamily="18" charset="0"/>
                        <a:cs typeface="Times" pitchFamily="18" charset="0"/>
                      </a:endParaRPr>
                    </a:p>
                  </a:txBody>
                  <a:tcPr marL="121933" marR="121933"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bg1"/>
                    </a:solidFill>
                  </a:tcPr>
                </a:tc>
                <a:tc>
                  <a:txBody>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a:txBody>
                  <a:tcPr marL="121933" marR="121933" marT="45725" marB="45725">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1217600">
                <a:tc>
                  <a:txBody>
                    <a:bodyPr/>
                    <a:lstStyle/>
                    <a:p>
                      <a:pPr marL="0" marR="0" lvl="0" indent="0" algn="l" rtl="0">
                        <a:lnSpc>
                          <a:spcPct val="100000"/>
                        </a:lnSpc>
                        <a:spcBef>
                          <a:spcPts val="0"/>
                        </a:spcBef>
                        <a:spcAft>
                          <a:spcPts val="0"/>
                        </a:spcAft>
                        <a:buClr>
                          <a:schemeClr val="dk1"/>
                        </a:buClr>
                        <a:buSzPts val="1800"/>
                        <a:buFont typeface="Arial"/>
                        <a:buNone/>
                      </a:pPr>
                      <a:r>
                        <a:rPr lang="en-US" sz="1800" b="1" i="0" u="sng">
                          <a:solidFill>
                            <a:schemeClr val="dk1"/>
                          </a:solidFill>
                          <a:latin typeface="Times" pitchFamily="18" charset="0"/>
                          <a:ea typeface="Arial"/>
                          <a:cs typeface="Times" pitchFamily="18" charset="0"/>
                          <a:sym typeface="Arial"/>
                        </a:rPr>
                        <a:t>Dept of Defense</a:t>
                      </a:r>
                      <a:endParaRPr>
                        <a:latin typeface="Times" pitchFamily="18" charset="0"/>
                        <a:cs typeface="Times" pitchFamily="18" charset="0"/>
                      </a:endParaRPr>
                    </a:p>
                  </a:txBody>
                  <a:tcPr marL="121933" marR="121933" marT="45725" marB="45725">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bg1"/>
                    </a:solidFill>
                  </a:tcPr>
                </a:tc>
                <a:tc>
                  <a:txBody>
                    <a:bodyPr/>
                    <a:lstStyle/>
                    <a:p>
                      <a:pPr marL="0" marR="0" lvl="0" indent="0" algn="l" rtl="0">
                        <a:lnSpc>
                          <a:spcPct val="100000"/>
                        </a:lnSpc>
                        <a:spcBef>
                          <a:spcPts val="0"/>
                        </a:spcBef>
                        <a:spcAft>
                          <a:spcPts val="0"/>
                        </a:spcAft>
                        <a:buClr>
                          <a:schemeClr val="dk1"/>
                        </a:buClr>
                        <a:buSzPts val="1800"/>
                        <a:buFont typeface="Arial"/>
                        <a:buNone/>
                      </a:pPr>
                      <a:r>
                        <a:rPr lang="en-US" sz="1800" b="0" i="0" u="sng">
                          <a:solidFill>
                            <a:schemeClr val="dk1"/>
                          </a:solidFill>
                          <a:latin typeface="Times" pitchFamily="18" charset="0"/>
                          <a:ea typeface="Arial"/>
                          <a:cs typeface="Times" pitchFamily="18" charset="0"/>
                          <a:sym typeface="Arial"/>
                        </a:rPr>
                        <a:t>Manages the military</a:t>
                      </a:r>
                      <a:endParaRPr>
                        <a:latin typeface="Times" pitchFamily="18" charset="0"/>
                        <a:cs typeface="Times" pitchFamily="18" charset="0"/>
                      </a:endParaRPr>
                    </a:p>
                  </a:txBody>
                  <a:tcPr marL="121933" marR="121933"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bg1"/>
                    </a:solidFill>
                  </a:tcPr>
                </a:tc>
                <a:tc>
                  <a:txBody>
                    <a:bodyPr/>
                    <a:lstStyle/>
                    <a:p>
                      <a:pPr marL="0" marR="0" lvl="0" indent="0" algn="l" rtl="0">
                        <a:lnSpc>
                          <a:spcPct val="100000"/>
                        </a:lnSpc>
                        <a:spcBef>
                          <a:spcPts val="0"/>
                        </a:spcBef>
                        <a:spcAft>
                          <a:spcPts val="0"/>
                        </a:spcAft>
                        <a:buClr>
                          <a:schemeClr val="dk1"/>
                        </a:buClr>
                        <a:buSzPts val="1800"/>
                        <a:buFont typeface="Arial"/>
                        <a:buNone/>
                      </a:pPr>
                      <a:r>
                        <a:rPr lang="en-US" sz="1800">
                          <a:solidFill>
                            <a:schemeClr val="dk1"/>
                          </a:solidFill>
                          <a:latin typeface="Times" pitchFamily="18" charset="0"/>
                          <a:cs typeface="Times" pitchFamily="18" charset="0"/>
                        </a:rPr>
                        <a:t>Mark Esper</a:t>
                      </a:r>
                      <a:r>
                        <a:rPr lang="en-US" sz="1800" b="0" i="0" u="none">
                          <a:solidFill>
                            <a:schemeClr val="dk1"/>
                          </a:solidFill>
                          <a:latin typeface="Times" pitchFamily="18" charset="0"/>
                          <a:ea typeface="Arial"/>
                          <a:cs typeface="Times" pitchFamily="18" charset="0"/>
                          <a:sym typeface="Arial"/>
                        </a:rPr>
                        <a:t>l</a:t>
                      </a:r>
                      <a:endParaRPr>
                        <a:latin typeface="Times" pitchFamily="18" charset="0"/>
                        <a:cs typeface="Times" pitchFamily="18" charset="0"/>
                      </a:endParaRPr>
                    </a:p>
                  </a:txBody>
                  <a:tcPr marL="121933" marR="121933"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bg1"/>
                    </a:solidFill>
                  </a:tcPr>
                </a:tc>
                <a:tc>
                  <a:txBody>
                    <a:bodyPr/>
                    <a:lstStyle/>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a:txBody>
                  <a:tcPr marL="121933" marR="121933" marT="45725" marB="45725">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1216025">
                <a:tc>
                  <a:txBody>
                    <a:bodyPr/>
                    <a:lstStyle/>
                    <a:p>
                      <a:pPr marL="0" marR="0" lvl="0" indent="0" algn="l" rtl="0">
                        <a:lnSpc>
                          <a:spcPct val="100000"/>
                        </a:lnSpc>
                        <a:spcBef>
                          <a:spcPts val="0"/>
                        </a:spcBef>
                        <a:spcAft>
                          <a:spcPts val="0"/>
                        </a:spcAft>
                        <a:buClr>
                          <a:schemeClr val="dk1"/>
                        </a:buClr>
                        <a:buSzPts val="1800"/>
                        <a:buFont typeface="Arial"/>
                        <a:buNone/>
                      </a:pPr>
                      <a:r>
                        <a:rPr lang="en-US" sz="1800" b="0" i="0" u="none">
                          <a:solidFill>
                            <a:schemeClr val="dk1"/>
                          </a:solidFill>
                          <a:latin typeface="Times" pitchFamily="18" charset="0"/>
                          <a:ea typeface="Arial"/>
                          <a:cs typeface="Times" pitchFamily="18" charset="0"/>
                          <a:sym typeface="Arial"/>
                        </a:rPr>
                        <a:t>Dept of Justice</a:t>
                      </a:r>
                      <a:endParaRPr>
                        <a:latin typeface="Times" pitchFamily="18" charset="0"/>
                        <a:cs typeface="Times" pitchFamily="18" charset="0"/>
                      </a:endParaRPr>
                    </a:p>
                  </a:txBody>
                  <a:tcPr marL="121933" marR="121933" marT="45725" marB="45725">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bg1"/>
                    </a:solidFill>
                  </a:tcPr>
                </a:tc>
                <a:tc>
                  <a:txBody>
                    <a:bodyPr/>
                    <a:lstStyle/>
                    <a:p>
                      <a:pPr marL="0" marR="0" lvl="0" indent="0" algn="l" rtl="0">
                        <a:lnSpc>
                          <a:spcPct val="100000"/>
                        </a:lnSpc>
                        <a:spcBef>
                          <a:spcPts val="0"/>
                        </a:spcBef>
                        <a:spcAft>
                          <a:spcPts val="0"/>
                        </a:spcAft>
                        <a:buClr>
                          <a:schemeClr val="dk1"/>
                        </a:buClr>
                        <a:buSzPts val="1800"/>
                        <a:buFont typeface="Arial"/>
                        <a:buNone/>
                      </a:pPr>
                      <a:r>
                        <a:rPr lang="en-US" sz="1800" b="0" i="0" u="none" dirty="0">
                          <a:solidFill>
                            <a:schemeClr val="dk1"/>
                          </a:solidFill>
                          <a:latin typeface="Times" pitchFamily="18" charset="0"/>
                          <a:ea typeface="Arial"/>
                          <a:cs typeface="Times" pitchFamily="18" charset="0"/>
                          <a:sym typeface="Arial"/>
                        </a:rPr>
                        <a:t>Responsible for all aspects of law enforcement</a:t>
                      </a:r>
                      <a:endParaRPr dirty="0">
                        <a:latin typeface="Times" pitchFamily="18" charset="0"/>
                        <a:cs typeface="Times" pitchFamily="18" charset="0"/>
                      </a:endParaRPr>
                    </a:p>
                  </a:txBody>
                  <a:tcPr marL="121933" marR="121933"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bg1"/>
                    </a:solidFill>
                  </a:tcPr>
                </a:tc>
                <a:tc>
                  <a:txBody>
                    <a:bodyPr/>
                    <a:lstStyle/>
                    <a:p>
                      <a:pPr marL="0" marR="0" lvl="0" indent="0" algn="l" rtl="0">
                        <a:lnSpc>
                          <a:spcPct val="100000"/>
                        </a:lnSpc>
                        <a:spcBef>
                          <a:spcPts val="0"/>
                        </a:spcBef>
                        <a:spcAft>
                          <a:spcPts val="0"/>
                        </a:spcAft>
                        <a:buClr>
                          <a:schemeClr val="dk1"/>
                        </a:buClr>
                        <a:buSzPts val="1800"/>
                        <a:buFont typeface="Arial"/>
                        <a:buNone/>
                      </a:pPr>
                      <a:r>
                        <a:rPr lang="en-US" sz="1800">
                          <a:solidFill>
                            <a:schemeClr val="dk1"/>
                          </a:solidFill>
                          <a:latin typeface="Times" pitchFamily="18" charset="0"/>
                          <a:cs typeface="Times" pitchFamily="18" charset="0"/>
                        </a:rPr>
                        <a:t>William Barr</a:t>
                      </a:r>
                      <a:endParaRPr>
                        <a:latin typeface="Times" pitchFamily="18" charset="0"/>
                        <a:cs typeface="Times" pitchFamily="18" charset="0"/>
                      </a:endParaRPr>
                    </a:p>
                  </a:txBody>
                  <a:tcPr marL="121933" marR="121933"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bg1"/>
                    </a:solidFill>
                  </a:tcPr>
                </a:tc>
                <a:tc>
                  <a:txBody>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a:txBody>
                  <a:tcPr marL="121933" marR="121933" marT="45725" marB="45725">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1126392">
                <a:tc>
                  <a:txBody>
                    <a:bodyPr/>
                    <a:lstStyle/>
                    <a:p>
                      <a:pPr marL="0" marR="0" lvl="0" indent="0" algn="l" rtl="0">
                        <a:lnSpc>
                          <a:spcPct val="100000"/>
                        </a:lnSpc>
                        <a:spcBef>
                          <a:spcPts val="0"/>
                        </a:spcBef>
                        <a:spcAft>
                          <a:spcPts val="0"/>
                        </a:spcAft>
                        <a:buClr>
                          <a:schemeClr val="dk1"/>
                        </a:buClr>
                        <a:buSzPts val="1800"/>
                        <a:buFont typeface="Arial"/>
                        <a:buNone/>
                      </a:pPr>
                      <a:r>
                        <a:rPr lang="en-US" sz="1800" b="1" i="0" u="sng">
                          <a:solidFill>
                            <a:schemeClr val="dk1"/>
                          </a:solidFill>
                          <a:latin typeface="Times" pitchFamily="18" charset="0"/>
                          <a:ea typeface="Arial"/>
                          <a:cs typeface="Times" pitchFamily="18" charset="0"/>
                          <a:sym typeface="Arial"/>
                        </a:rPr>
                        <a:t>Dept of Interior</a:t>
                      </a:r>
                      <a:endParaRPr>
                        <a:latin typeface="Times" pitchFamily="18" charset="0"/>
                        <a:cs typeface="Times" pitchFamily="18" charset="0"/>
                      </a:endParaRPr>
                    </a:p>
                  </a:txBody>
                  <a:tcPr marL="121933" marR="121933" marT="45725" marB="45725">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chemeClr val="bg1"/>
                    </a:solidFill>
                  </a:tcPr>
                </a:tc>
                <a:tc>
                  <a:txBody>
                    <a:bodyPr/>
                    <a:lstStyle/>
                    <a:p>
                      <a:pPr marL="0" marR="0" lvl="0" indent="0" algn="l" rtl="0">
                        <a:lnSpc>
                          <a:spcPct val="100000"/>
                        </a:lnSpc>
                        <a:spcBef>
                          <a:spcPts val="0"/>
                        </a:spcBef>
                        <a:spcAft>
                          <a:spcPts val="0"/>
                        </a:spcAft>
                        <a:buClr>
                          <a:schemeClr val="dk1"/>
                        </a:buClr>
                        <a:buSzPts val="1800"/>
                        <a:buFont typeface="Arial"/>
                        <a:buNone/>
                      </a:pPr>
                      <a:r>
                        <a:rPr lang="en-US" sz="1800" b="0" i="0" u="sng" dirty="0">
                          <a:solidFill>
                            <a:schemeClr val="dk1"/>
                          </a:solidFill>
                          <a:latin typeface="Times" pitchFamily="18" charset="0"/>
                          <a:ea typeface="Arial"/>
                          <a:cs typeface="Times" pitchFamily="18" charset="0"/>
                          <a:sym typeface="Arial"/>
                        </a:rPr>
                        <a:t>Manages and protects the nation’s public lands and natural resources</a:t>
                      </a:r>
                      <a:endParaRPr dirty="0">
                        <a:latin typeface="Times" pitchFamily="18" charset="0"/>
                        <a:cs typeface="Times" pitchFamily="18" charset="0"/>
                      </a:endParaRPr>
                    </a:p>
                  </a:txBody>
                  <a:tcPr marL="121933" marR="121933"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chemeClr val="bg1"/>
                    </a:solidFill>
                  </a:tcPr>
                </a:tc>
                <a:tc>
                  <a:txBody>
                    <a:bodyPr/>
                    <a:lstStyle/>
                    <a:p>
                      <a:pPr marL="0" marR="0" lvl="0" indent="0" algn="l" rtl="0">
                        <a:lnSpc>
                          <a:spcPct val="100000"/>
                        </a:lnSpc>
                        <a:spcBef>
                          <a:spcPts val="0"/>
                        </a:spcBef>
                        <a:spcAft>
                          <a:spcPts val="0"/>
                        </a:spcAft>
                        <a:buClr>
                          <a:schemeClr val="dk1"/>
                        </a:buClr>
                        <a:buSzPts val="1800"/>
                        <a:buFont typeface="Arial"/>
                        <a:buNone/>
                      </a:pPr>
                      <a:r>
                        <a:rPr lang="en-US" sz="1800" dirty="0">
                          <a:solidFill>
                            <a:schemeClr val="dk1"/>
                          </a:solidFill>
                          <a:latin typeface="Times" pitchFamily="18" charset="0"/>
                          <a:cs typeface="Times" pitchFamily="18" charset="0"/>
                        </a:rPr>
                        <a:t>David Bernhardt</a:t>
                      </a:r>
                      <a:endParaRPr dirty="0">
                        <a:latin typeface="Times" pitchFamily="18" charset="0"/>
                        <a:cs typeface="Times" pitchFamily="18" charset="0"/>
                      </a:endParaRPr>
                    </a:p>
                  </a:txBody>
                  <a:tcPr marL="121933" marR="121933"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chemeClr val="bg1"/>
                    </a:solidFill>
                  </a:tcPr>
                </a:tc>
                <a:tc>
                  <a:txBody>
                    <a:bodyPr/>
                    <a:lstStyle/>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a:txBody>
                  <a:tcPr marL="121933" marR="121933" marT="45725" marB="45725">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pic>
        <p:nvPicPr>
          <p:cNvPr id="657" name="Google Shape;657;p97"/>
          <p:cNvPicPr preferRelativeResize="0"/>
          <p:nvPr/>
        </p:nvPicPr>
        <p:blipFill>
          <a:blip r:embed="rId3">
            <a:alphaModFix/>
          </a:blip>
          <a:stretch>
            <a:fillRect/>
          </a:stretch>
        </p:blipFill>
        <p:spPr>
          <a:xfrm>
            <a:off x="10528285" y="760026"/>
            <a:ext cx="1435100" cy="1087825"/>
          </a:xfrm>
          <a:prstGeom prst="rect">
            <a:avLst/>
          </a:prstGeom>
          <a:noFill/>
          <a:ln>
            <a:noFill/>
          </a:ln>
        </p:spPr>
      </p:pic>
      <p:pic>
        <p:nvPicPr>
          <p:cNvPr id="658" name="Google Shape;658;p97"/>
          <p:cNvPicPr preferRelativeResize="0"/>
          <p:nvPr/>
        </p:nvPicPr>
        <p:blipFill>
          <a:blip r:embed="rId4">
            <a:alphaModFix/>
          </a:blip>
          <a:stretch>
            <a:fillRect/>
          </a:stretch>
        </p:blipFill>
        <p:spPr>
          <a:xfrm>
            <a:off x="10610833" y="2018315"/>
            <a:ext cx="1270000" cy="1087825"/>
          </a:xfrm>
          <a:prstGeom prst="rect">
            <a:avLst/>
          </a:prstGeom>
          <a:noFill/>
          <a:ln>
            <a:noFill/>
          </a:ln>
        </p:spPr>
      </p:pic>
      <p:pic>
        <p:nvPicPr>
          <p:cNvPr id="659" name="Google Shape;659;p97"/>
          <p:cNvPicPr preferRelativeResize="0"/>
          <p:nvPr/>
        </p:nvPicPr>
        <p:blipFill>
          <a:blip r:embed="rId5">
            <a:alphaModFix/>
          </a:blip>
          <a:stretch>
            <a:fillRect/>
          </a:stretch>
        </p:blipFill>
        <p:spPr>
          <a:xfrm>
            <a:off x="10865100" y="3257064"/>
            <a:ext cx="761477" cy="1087825"/>
          </a:xfrm>
          <a:prstGeom prst="rect">
            <a:avLst/>
          </a:prstGeom>
          <a:noFill/>
          <a:ln>
            <a:noFill/>
          </a:ln>
        </p:spPr>
      </p:pic>
      <p:pic>
        <p:nvPicPr>
          <p:cNvPr id="660" name="Google Shape;660;p97"/>
          <p:cNvPicPr preferRelativeResize="0"/>
          <p:nvPr/>
        </p:nvPicPr>
        <p:blipFill>
          <a:blip r:embed="rId6">
            <a:alphaModFix/>
          </a:blip>
          <a:stretch>
            <a:fillRect/>
          </a:stretch>
        </p:blipFill>
        <p:spPr>
          <a:xfrm>
            <a:off x="10610833" y="4485654"/>
            <a:ext cx="1270000" cy="1088572"/>
          </a:xfrm>
          <a:prstGeom prst="rect">
            <a:avLst/>
          </a:prstGeom>
          <a:noFill/>
          <a:ln>
            <a:noFill/>
          </a:ln>
        </p:spPr>
      </p:pic>
      <p:pic>
        <p:nvPicPr>
          <p:cNvPr id="661" name="Google Shape;661;p97"/>
          <p:cNvPicPr preferRelativeResize="0"/>
          <p:nvPr/>
        </p:nvPicPr>
        <p:blipFill>
          <a:blip r:embed="rId7">
            <a:alphaModFix/>
          </a:blip>
          <a:stretch>
            <a:fillRect/>
          </a:stretch>
        </p:blipFill>
        <p:spPr>
          <a:xfrm>
            <a:off x="10610833" y="5701347"/>
            <a:ext cx="1270000" cy="904169"/>
          </a:xfrm>
          <a:prstGeom prst="rect">
            <a:avLst/>
          </a:prstGeom>
          <a:noFill/>
          <a:ln>
            <a:noFill/>
          </a:ln>
        </p:spPr>
      </p:pic>
    </p:spTree>
    <p:extLst>
      <p:ext uri="{BB962C8B-B14F-4D97-AF65-F5344CB8AC3E}">
        <p14:creationId xmlns:p14="http://schemas.microsoft.com/office/powerpoint/2010/main" val="1900535495"/>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Shape 677"/>
        <p:cNvGrpSpPr/>
        <p:nvPr/>
      </p:nvGrpSpPr>
      <p:grpSpPr>
        <a:xfrm>
          <a:off x="0" y="0"/>
          <a:ext cx="0" cy="0"/>
          <a:chOff x="0" y="0"/>
          <a:chExt cx="0" cy="0"/>
        </a:xfrm>
      </p:grpSpPr>
      <p:sp>
        <p:nvSpPr>
          <p:cNvPr id="678" name="Google Shape;678;p100"/>
          <p:cNvSpPr txBox="1">
            <a:spLocks noGrp="1"/>
          </p:cNvSpPr>
          <p:nvPr>
            <p:ph type="title"/>
          </p:nvPr>
        </p:nvSpPr>
        <p:spPr>
          <a:xfrm>
            <a:off x="218363" y="152400"/>
            <a:ext cx="9952579" cy="1143000"/>
          </a:xfrm>
          <a:prstGeom prst="rect">
            <a:avLst/>
          </a:prstGeom>
          <a:solidFill>
            <a:schemeClr val="accent4">
              <a:lumMod val="20000"/>
              <a:lumOff val="80000"/>
            </a:schemeClr>
          </a:solidFill>
          <a:ln>
            <a:solidFill>
              <a:srgbClr val="002060"/>
            </a:solid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dk2"/>
              </a:buClr>
              <a:buSzPts val="4600"/>
              <a:buFont typeface="Cambria"/>
              <a:buNone/>
            </a:pPr>
            <a:r>
              <a:rPr lang="en-US" sz="4600" b="1" i="0" u="none" dirty="0">
                <a:solidFill>
                  <a:srgbClr val="002060"/>
                </a:solidFill>
                <a:latin typeface="Georgia Pro Black"/>
                <a:ea typeface="Cambria"/>
                <a:cs typeface="Cambria"/>
                <a:sym typeface="Cambria"/>
              </a:rPr>
              <a:t>Government Corporations</a:t>
            </a:r>
            <a:endParaRPr b="1" dirty="0">
              <a:solidFill>
                <a:srgbClr val="002060"/>
              </a:solidFill>
              <a:latin typeface="Georgia Pro Black"/>
            </a:endParaRPr>
          </a:p>
        </p:txBody>
      </p:sp>
      <p:sp>
        <p:nvSpPr>
          <p:cNvPr id="679" name="Google Shape;679;p100"/>
          <p:cNvSpPr txBox="1">
            <a:spLocks noGrp="1"/>
          </p:cNvSpPr>
          <p:nvPr>
            <p:ph type="body" idx="1"/>
          </p:nvPr>
        </p:nvSpPr>
        <p:spPr>
          <a:xfrm>
            <a:off x="668741" y="1760206"/>
            <a:ext cx="10668000" cy="4871397"/>
          </a:xfrm>
          <a:prstGeom prst="rect">
            <a:avLst/>
          </a:prstGeom>
          <a:solidFill>
            <a:schemeClr val="bg1"/>
          </a:solidFill>
          <a:ln>
            <a:noFill/>
          </a:ln>
        </p:spPr>
        <p:txBody>
          <a:bodyPr spcFirstLastPara="1" wrap="square" lIns="91425" tIns="45700" rIns="91425" bIns="45700" anchor="t" anchorCtr="0">
            <a:noAutofit/>
          </a:bodyPr>
          <a:lstStyle/>
          <a:p>
            <a:pPr marL="342900" lvl="0" indent="-254000" algn="l" rtl="0">
              <a:lnSpc>
                <a:spcPct val="100000"/>
              </a:lnSpc>
              <a:spcBef>
                <a:spcPts val="0"/>
              </a:spcBef>
              <a:spcAft>
                <a:spcPts val="0"/>
              </a:spcAft>
              <a:buClr>
                <a:schemeClr val="accent1"/>
              </a:buClr>
              <a:buSzPts val="4000"/>
              <a:buFont typeface="Arial"/>
              <a:buChar char="•"/>
            </a:pPr>
            <a:r>
              <a:rPr lang="en-US" sz="4000" b="0" i="0" u="sng" dirty="0">
                <a:solidFill>
                  <a:schemeClr val="dk1"/>
                </a:solidFill>
                <a:latin typeface="Times" pitchFamily="18" charset="0"/>
                <a:ea typeface="Calibri"/>
                <a:cs typeface="Times" pitchFamily="18" charset="0"/>
                <a:sym typeface="Calibri"/>
              </a:rPr>
              <a:t>Private businesses owned and operated by the gov’t and not private people</a:t>
            </a:r>
            <a:endParaRPr dirty="0">
              <a:latin typeface="Times" pitchFamily="18" charset="0"/>
              <a:cs typeface="Times" pitchFamily="18" charset="0"/>
            </a:endParaRPr>
          </a:p>
          <a:p>
            <a:pPr marL="1279525" lvl="3" indent="-228600" algn="l" rtl="0">
              <a:lnSpc>
                <a:spcPct val="100000"/>
              </a:lnSpc>
              <a:spcBef>
                <a:spcPts val="720"/>
              </a:spcBef>
              <a:spcAft>
                <a:spcPts val="0"/>
              </a:spcAft>
              <a:buClr>
                <a:srgbClr val="00194F"/>
              </a:buClr>
              <a:buSzPts val="3600"/>
              <a:buFont typeface="Arial"/>
              <a:buChar char="•"/>
            </a:pPr>
            <a:r>
              <a:rPr lang="en-US" sz="3600" b="0" i="0" u="sng" dirty="0">
                <a:solidFill>
                  <a:schemeClr val="dk1"/>
                </a:solidFill>
                <a:latin typeface="Times" pitchFamily="18" charset="0"/>
                <a:ea typeface="Calibri"/>
                <a:cs typeface="Times" pitchFamily="18" charset="0"/>
                <a:sym typeface="Calibri"/>
              </a:rPr>
              <a:t>Ex</a:t>
            </a:r>
            <a:r>
              <a:rPr lang="en-US" sz="3600" b="1" i="0" u="sng" dirty="0">
                <a:solidFill>
                  <a:schemeClr val="dk1"/>
                </a:solidFill>
                <a:latin typeface="Times" pitchFamily="18" charset="0"/>
                <a:ea typeface="Calibri"/>
                <a:cs typeface="Times" pitchFamily="18" charset="0"/>
                <a:sym typeface="Calibri"/>
              </a:rPr>
              <a:t>. Postal Service (USPS)</a:t>
            </a:r>
            <a:endParaRPr b="1" dirty="0">
              <a:latin typeface="Times" pitchFamily="18" charset="0"/>
              <a:cs typeface="Times" pitchFamily="18" charset="0"/>
            </a:endParaRPr>
          </a:p>
        </p:txBody>
      </p:sp>
      <p:pic>
        <p:nvPicPr>
          <p:cNvPr id="680" name="Google Shape;680;p100" descr="Postal-service-to-cut-electric-bill"/>
          <p:cNvPicPr preferRelativeResize="0"/>
          <p:nvPr/>
        </p:nvPicPr>
        <p:blipFill rotWithShape="1">
          <a:blip r:embed="rId3">
            <a:alphaModFix/>
          </a:blip>
          <a:srcRect/>
          <a:stretch/>
        </p:blipFill>
        <p:spPr>
          <a:xfrm>
            <a:off x="2700740" y="3912715"/>
            <a:ext cx="4064000" cy="2286000"/>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2745"/>
              </a:srgbClr>
            </a:outerShdw>
          </a:effectLst>
        </p:spPr>
      </p:pic>
      <p:pic>
        <p:nvPicPr>
          <p:cNvPr id="681" name="Google Shape;681;p100" descr="http://t1.gstatic.com/images?q=tbn:ANd9GcRseZdzQHDHFX1Jvo-FzabCMCCl6S8ZVY-AAU6AFJgj048cxC2u"/>
          <p:cNvPicPr preferRelativeResize="0"/>
          <p:nvPr/>
        </p:nvPicPr>
        <p:blipFill rotWithShape="1">
          <a:blip r:embed="rId4">
            <a:alphaModFix/>
          </a:blip>
          <a:srcRect/>
          <a:stretch/>
        </p:blipFill>
        <p:spPr>
          <a:xfrm>
            <a:off x="7593430" y="3157680"/>
            <a:ext cx="2730500" cy="2076450"/>
          </a:xfrm>
          <a:prstGeom prst="rect">
            <a:avLst/>
          </a:prstGeom>
          <a:noFill/>
          <a:ln>
            <a:solidFill>
              <a:srgbClr val="002060"/>
            </a:solidFill>
          </a:ln>
        </p:spPr>
      </p:pic>
      <p:pic>
        <p:nvPicPr>
          <p:cNvPr id="682" name="Google Shape;682;p100" descr="http://t1.gstatic.com/images?q=tbn:ANd9GcRNqiXVtGIklZypu2vDp8abb24YTCTcuXU2X37fiTiJWFrZ22GdcA"/>
          <p:cNvPicPr preferRelativeResize="0"/>
          <p:nvPr/>
        </p:nvPicPr>
        <p:blipFill rotWithShape="1">
          <a:blip r:embed="rId5">
            <a:alphaModFix/>
          </a:blip>
          <a:srcRect/>
          <a:stretch/>
        </p:blipFill>
        <p:spPr>
          <a:xfrm>
            <a:off x="9478559" y="226681"/>
            <a:ext cx="2044700" cy="1533525"/>
          </a:xfrm>
          <a:prstGeom prst="rect">
            <a:avLst/>
          </a:prstGeom>
          <a:noFill/>
          <a:ln>
            <a:solidFill>
              <a:srgbClr val="002060"/>
            </a:solidFill>
          </a:ln>
        </p:spPr>
      </p:pic>
    </p:spTree>
    <p:extLst>
      <p:ext uri="{BB962C8B-B14F-4D97-AF65-F5344CB8AC3E}">
        <p14:creationId xmlns:p14="http://schemas.microsoft.com/office/powerpoint/2010/main" val="1439859545"/>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Shape 686"/>
        <p:cNvGrpSpPr/>
        <p:nvPr/>
      </p:nvGrpSpPr>
      <p:grpSpPr>
        <a:xfrm>
          <a:off x="0" y="0"/>
          <a:ext cx="0" cy="0"/>
          <a:chOff x="0" y="0"/>
          <a:chExt cx="0" cy="0"/>
        </a:xfrm>
      </p:grpSpPr>
      <p:sp>
        <p:nvSpPr>
          <p:cNvPr id="687" name="Google Shape;687;p101"/>
          <p:cNvSpPr txBox="1">
            <a:spLocks noGrp="1"/>
          </p:cNvSpPr>
          <p:nvPr>
            <p:ph type="title"/>
          </p:nvPr>
        </p:nvSpPr>
        <p:spPr>
          <a:xfrm>
            <a:off x="609600" y="274637"/>
            <a:ext cx="10160000" cy="980957"/>
          </a:xfrm>
          <a:prstGeom prst="rect">
            <a:avLst/>
          </a:prstGeom>
          <a:solidFill>
            <a:schemeClr val="accent4">
              <a:lumMod val="20000"/>
              <a:lumOff val="80000"/>
            </a:schemeClr>
          </a:solidFill>
          <a:ln>
            <a:solidFill>
              <a:srgbClr val="002060"/>
            </a:solid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dk2"/>
              </a:buClr>
              <a:buSzPts val="4600"/>
              <a:buFont typeface="Balthazar"/>
              <a:buNone/>
            </a:pPr>
            <a:r>
              <a:rPr lang="en-US" sz="4000" b="1" i="0" u="none" dirty="0">
                <a:solidFill>
                  <a:srgbClr val="002060"/>
                </a:solidFill>
                <a:latin typeface="Georgia Pro Black"/>
                <a:ea typeface="Balthazar"/>
                <a:cs typeface="Balthazar"/>
                <a:sym typeface="Balthazar"/>
              </a:rPr>
              <a:t>Independent Executive Agencies</a:t>
            </a:r>
            <a:endParaRPr sz="4000" b="1" dirty="0">
              <a:solidFill>
                <a:srgbClr val="002060"/>
              </a:solidFill>
              <a:latin typeface="Georgia Pro Black"/>
            </a:endParaRPr>
          </a:p>
        </p:txBody>
      </p:sp>
      <p:sp>
        <p:nvSpPr>
          <p:cNvPr id="688" name="Google Shape;688;p101"/>
          <p:cNvSpPr txBox="1">
            <a:spLocks noGrp="1"/>
          </p:cNvSpPr>
          <p:nvPr>
            <p:ph type="body" idx="1"/>
          </p:nvPr>
        </p:nvSpPr>
        <p:spPr>
          <a:xfrm>
            <a:off x="162983" y="1349375"/>
            <a:ext cx="11232898" cy="4800600"/>
          </a:xfrm>
          <a:prstGeom prst="rect">
            <a:avLst/>
          </a:prstGeom>
          <a:solidFill>
            <a:schemeClr val="bg1"/>
          </a:solidFill>
          <a:ln>
            <a:solidFill>
              <a:srgbClr val="002060"/>
            </a:solidFill>
          </a:ln>
        </p:spPr>
        <p:txBody>
          <a:bodyPr spcFirstLastPara="1" wrap="square" lIns="91425" tIns="45700" rIns="91425" bIns="45700" anchor="t" anchorCtr="0">
            <a:noAutofit/>
          </a:bodyPr>
          <a:lstStyle/>
          <a:p>
            <a:pPr marL="342900" marR="0" lvl="0" indent="-228600" algn="l" rtl="0">
              <a:lnSpc>
                <a:spcPct val="100000"/>
              </a:lnSpc>
              <a:spcBef>
                <a:spcPts val="0"/>
              </a:spcBef>
              <a:spcAft>
                <a:spcPts val="0"/>
              </a:spcAft>
              <a:buClr>
                <a:schemeClr val="accent1"/>
              </a:buClr>
              <a:buSzPts val="2800"/>
              <a:buFont typeface="Arial"/>
              <a:buChar char="•"/>
            </a:pPr>
            <a:r>
              <a:rPr lang="en-US" sz="2800" b="0" i="0" u="none" dirty="0">
                <a:solidFill>
                  <a:schemeClr val="dk1"/>
                </a:solidFill>
                <a:latin typeface="Times" pitchFamily="18" charset="0"/>
                <a:ea typeface="Balthazar"/>
                <a:cs typeface="Times" pitchFamily="18" charset="0"/>
                <a:sym typeface="Balthazar"/>
              </a:rPr>
              <a:t>Created by Congress to address concerns that go beyond the scope of ordinary legislation. </a:t>
            </a:r>
            <a:endParaRPr dirty="0">
              <a:latin typeface="Times" pitchFamily="18" charset="0"/>
              <a:cs typeface="Times" pitchFamily="18" charset="0"/>
            </a:endParaRPr>
          </a:p>
          <a:p>
            <a:pPr marL="342900" marR="0" lvl="0" indent="-228600" algn="l" rtl="0">
              <a:lnSpc>
                <a:spcPct val="100000"/>
              </a:lnSpc>
              <a:spcBef>
                <a:spcPts val="560"/>
              </a:spcBef>
              <a:spcAft>
                <a:spcPts val="0"/>
              </a:spcAft>
              <a:buClr>
                <a:schemeClr val="accent1"/>
              </a:buClr>
              <a:buSzPts val="2800"/>
              <a:buFont typeface="Arial"/>
              <a:buChar char="•"/>
            </a:pPr>
            <a:r>
              <a:rPr lang="en-US" sz="2800" b="0" i="0" u="sng" dirty="0">
                <a:solidFill>
                  <a:schemeClr val="dk1"/>
                </a:solidFill>
                <a:latin typeface="Times" pitchFamily="18" charset="0"/>
                <a:ea typeface="Balthazar"/>
                <a:cs typeface="Times" pitchFamily="18" charset="0"/>
                <a:sym typeface="Balthazar"/>
              </a:rPr>
              <a:t>These agencies are responsible for keeping the gov’t and economy running smoothly</a:t>
            </a:r>
            <a:r>
              <a:rPr lang="en-US" sz="2800" b="0" i="0" u="none" dirty="0">
                <a:solidFill>
                  <a:schemeClr val="dk1"/>
                </a:solidFill>
                <a:latin typeface="Times" pitchFamily="18" charset="0"/>
                <a:ea typeface="Balthazar"/>
                <a:cs typeface="Times" pitchFamily="18" charset="0"/>
                <a:sym typeface="Balthazar"/>
              </a:rPr>
              <a:t>.</a:t>
            </a:r>
            <a:endParaRPr dirty="0">
              <a:latin typeface="Times" pitchFamily="18" charset="0"/>
              <a:cs typeface="Times" pitchFamily="18" charset="0"/>
            </a:endParaRPr>
          </a:p>
          <a:p>
            <a:pPr marL="639762" marR="0" lvl="1" indent="-292100" algn="l" rtl="0">
              <a:lnSpc>
                <a:spcPct val="100000"/>
              </a:lnSpc>
              <a:spcBef>
                <a:spcPts val="560"/>
              </a:spcBef>
              <a:spcAft>
                <a:spcPts val="0"/>
              </a:spcAft>
              <a:buClr>
                <a:schemeClr val="accent1"/>
              </a:buClr>
              <a:buSzPts val="2800"/>
              <a:buFont typeface="Arial"/>
              <a:buChar char="•"/>
            </a:pPr>
            <a:r>
              <a:rPr lang="en-US" sz="2800" b="1" i="0" u="none" dirty="0">
                <a:solidFill>
                  <a:schemeClr val="dk1"/>
                </a:solidFill>
                <a:latin typeface="Times" pitchFamily="18" charset="0"/>
                <a:ea typeface="Balthazar"/>
                <a:cs typeface="Times" pitchFamily="18" charset="0"/>
                <a:sym typeface="Balthazar"/>
              </a:rPr>
              <a:t>Ex: </a:t>
            </a:r>
            <a:r>
              <a:rPr lang="en-US" sz="2800" b="0" i="0" u="sng" dirty="0">
                <a:solidFill>
                  <a:schemeClr val="dk1"/>
                </a:solidFill>
                <a:latin typeface="Times" pitchFamily="18" charset="0"/>
                <a:ea typeface="Balthazar"/>
                <a:cs typeface="Times" pitchFamily="18" charset="0"/>
                <a:sym typeface="Balthazar"/>
              </a:rPr>
              <a:t>NASA (executive Agency- specialized areas), TSA, FEC, </a:t>
            </a:r>
            <a:r>
              <a:rPr lang="en-US" sz="2800" u="sng" dirty="0">
                <a:latin typeface="Times" pitchFamily="18" charset="0"/>
                <a:ea typeface="Balthazar"/>
                <a:cs typeface="Times" pitchFamily="18" charset="0"/>
                <a:sym typeface="Balthazar"/>
              </a:rPr>
              <a:t>CIA </a:t>
            </a:r>
            <a:endParaRPr dirty="0">
              <a:latin typeface="Times" pitchFamily="18" charset="0"/>
              <a:cs typeface="Times" pitchFamily="18" charset="0"/>
            </a:endParaRPr>
          </a:p>
        </p:txBody>
      </p:sp>
      <p:pic>
        <p:nvPicPr>
          <p:cNvPr id="689" name="Google Shape;689;p101" descr="http://rds.yahoo.com/_ylt=A0WTb_g82qBLm3oAnzmjzbkF/SIG=12dncb784/EXP=1268919228/**http%3a/atoc.colorado.edu/~dcn/HAVAIKI/images/NasaLogo.jpg"/>
          <p:cNvPicPr preferRelativeResize="0"/>
          <p:nvPr/>
        </p:nvPicPr>
        <p:blipFill rotWithShape="1">
          <a:blip r:embed="rId3">
            <a:alphaModFix/>
          </a:blip>
          <a:srcRect/>
          <a:stretch/>
        </p:blipFill>
        <p:spPr>
          <a:xfrm>
            <a:off x="5667533" y="4503750"/>
            <a:ext cx="2639483" cy="1600200"/>
          </a:xfrm>
          <a:prstGeom prst="rect">
            <a:avLst/>
          </a:prstGeom>
          <a:noFill/>
          <a:ln>
            <a:noFill/>
          </a:ln>
        </p:spPr>
      </p:pic>
      <p:pic>
        <p:nvPicPr>
          <p:cNvPr id="690" name="Google Shape;690;p101" descr="F2179~NASA-Endeavour-on-Pad-Spaceshots-Posters"/>
          <p:cNvPicPr preferRelativeResize="0"/>
          <p:nvPr/>
        </p:nvPicPr>
        <p:blipFill rotWithShape="1">
          <a:blip r:embed="rId4">
            <a:alphaModFix/>
          </a:blip>
          <a:srcRect/>
          <a:stretch/>
        </p:blipFill>
        <p:spPr>
          <a:xfrm>
            <a:off x="8906934" y="3749677"/>
            <a:ext cx="3130391" cy="3108324"/>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2745"/>
              </a:srgbClr>
            </a:outerShdw>
          </a:effectLst>
        </p:spPr>
      </p:pic>
      <p:pic>
        <p:nvPicPr>
          <p:cNvPr id="691" name="Google Shape;691;p101"/>
          <p:cNvPicPr preferRelativeResize="0"/>
          <p:nvPr/>
        </p:nvPicPr>
        <p:blipFill>
          <a:blip r:embed="rId5">
            <a:alphaModFix/>
          </a:blip>
          <a:stretch>
            <a:fillRect/>
          </a:stretch>
        </p:blipFill>
        <p:spPr>
          <a:xfrm>
            <a:off x="848200" y="4117137"/>
            <a:ext cx="4219400" cy="2373401"/>
          </a:xfrm>
          <a:prstGeom prst="rect">
            <a:avLst/>
          </a:prstGeom>
          <a:noFill/>
          <a:ln>
            <a:noFill/>
          </a:ln>
        </p:spPr>
      </p:pic>
    </p:spTree>
    <p:extLst>
      <p:ext uri="{BB962C8B-B14F-4D97-AF65-F5344CB8AC3E}">
        <p14:creationId xmlns:p14="http://schemas.microsoft.com/office/powerpoint/2010/main" val="1254911935"/>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Shape 695"/>
        <p:cNvGrpSpPr/>
        <p:nvPr/>
      </p:nvGrpSpPr>
      <p:grpSpPr>
        <a:xfrm>
          <a:off x="0" y="0"/>
          <a:ext cx="0" cy="0"/>
          <a:chOff x="0" y="0"/>
          <a:chExt cx="0" cy="0"/>
        </a:xfrm>
      </p:grpSpPr>
      <p:sp>
        <p:nvSpPr>
          <p:cNvPr id="696" name="Google Shape;696;p102"/>
          <p:cNvSpPr txBox="1">
            <a:spLocks noGrp="1"/>
          </p:cNvSpPr>
          <p:nvPr>
            <p:ph type="title"/>
          </p:nvPr>
        </p:nvSpPr>
        <p:spPr>
          <a:xfrm>
            <a:off x="222597" y="186637"/>
            <a:ext cx="10769600" cy="1143000"/>
          </a:xfrm>
          <a:prstGeom prst="rect">
            <a:avLst/>
          </a:prstGeom>
          <a:solidFill>
            <a:schemeClr val="accent4">
              <a:lumMod val="20000"/>
              <a:lumOff val="80000"/>
            </a:schemeClr>
          </a:solidFill>
          <a:ln>
            <a:solidFill>
              <a:srgbClr val="002060"/>
            </a:solid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dk2"/>
              </a:buClr>
              <a:buSzPts val="4600"/>
              <a:buFont typeface="Balthazar"/>
              <a:buNone/>
            </a:pPr>
            <a:r>
              <a:rPr lang="en-US" sz="4600" b="1" i="0" u="none" dirty="0">
                <a:solidFill>
                  <a:srgbClr val="002060"/>
                </a:solidFill>
                <a:latin typeface="Georgia Pro Black"/>
                <a:ea typeface="Balthazar"/>
                <a:cs typeface="Balthazar"/>
                <a:sym typeface="Balthazar"/>
              </a:rPr>
              <a:t>Regulatory Commissions</a:t>
            </a:r>
            <a:endParaRPr b="1" dirty="0">
              <a:solidFill>
                <a:srgbClr val="002060"/>
              </a:solidFill>
              <a:latin typeface="Georgia Pro Black"/>
            </a:endParaRPr>
          </a:p>
        </p:txBody>
      </p:sp>
      <p:sp>
        <p:nvSpPr>
          <p:cNvPr id="697" name="Google Shape;697;p102"/>
          <p:cNvSpPr txBox="1">
            <a:spLocks noGrp="1"/>
          </p:cNvSpPr>
          <p:nvPr>
            <p:ph type="body" idx="1"/>
          </p:nvPr>
        </p:nvSpPr>
        <p:spPr>
          <a:xfrm>
            <a:off x="464024" y="1596788"/>
            <a:ext cx="11286698" cy="4727812"/>
          </a:xfrm>
          <a:prstGeom prst="rect">
            <a:avLst/>
          </a:prstGeom>
          <a:solidFill>
            <a:schemeClr val="bg1"/>
          </a:solidFill>
          <a:ln>
            <a:solidFill>
              <a:srgbClr val="002060"/>
            </a:solidFill>
          </a:ln>
        </p:spPr>
        <p:txBody>
          <a:bodyPr spcFirstLastPara="1" wrap="square" lIns="91425" tIns="45700" rIns="91425" bIns="45700" anchor="t" anchorCtr="0">
            <a:noAutofit/>
          </a:bodyPr>
          <a:lstStyle/>
          <a:p>
            <a:pPr marL="342900" marR="0" lvl="0" indent="-228600" algn="l" rtl="0">
              <a:lnSpc>
                <a:spcPct val="100000"/>
              </a:lnSpc>
              <a:spcBef>
                <a:spcPts val="0"/>
              </a:spcBef>
              <a:spcAft>
                <a:spcPts val="0"/>
              </a:spcAft>
              <a:buClr>
                <a:schemeClr val="accent1"/>
              </a:buClr>
              <a:buSzPts val="3200"/>
              <a:buFont typeface="Arial"/>
              <a:buChar char="•"/>
            </a:pPr>
            <a:r>
              <a:rPr lang="en-US" sz="3200" b="0" i="0" u="none" dirty="0">
                <a:solidFill>
                  <a:schemeClr val="dk1"/>
                </a:solidFill>
                <a:latin typeface="Times" pitchFamily="18" charset="0"/>
                <a:ea typeface="Balthazar"/>
                <a:cs typeface="Times" pitchFamily="18" charset="0"/>
                <a:sym typeface="Balthazar"/>
              </a:rPr>
              <a:t>Independent of all 3 branches</a:t>
            </a:r>
            <a:endParaRPr dirty="0">
              <a:latin typeface="Times" pitchFamily="18" charset="0"/>
              <a:cs typeface="Times" pitchFamily="18" charset="0"/>
            </a:endParaRPr>
          </a:p>
          <a:p>
            <a:pPr marL="342900" marR="0" lvl="0" indent="-228600" algn="l" rtl="0">
              <a:lnSpc>
                <a:spcPct val="100000"/>
              </a:lnSpc>
              <a:spcBef>
                <a:spcPts val="640"/>
              </a:spcBef>
              <a:spcAft>
                <a:spcPts val="0"/>
              </a:spcAft>
              <a:buClr>
                <a:schemeClr val="accent1"/>
              </a:buClr>
              <a:buSzPts val="3200"/>
              <a:buFont typeface="Arial"/>
              <a:buChar char="•"/>
            </a:pPr>
            <a:r>
              <a:rPr lang="en-US" sz="3200" b="0" i="0" u="none" dirty="0">
                <a:solidFill>
                  <a:schemeClr val="dk1"/>
                </a:solidFill>
                <a:latin typeface="Times" pitchFamily="18" charset="0"/>
                <a:ea typeface="Balthazar"/>
                <a:cs typeface="Times" pitchFamily="18" charset="0"/>
                <a:sym typeface="Balthazar"/>
              </a:rPr>
              <a:t>Impartial</a:t>
            </a:r>
            <a:endParaRPr dirty="0">
              <a:latin typeface="Times" pitchFamily="18" charset="0"/>
              <a:cs typeface="Times" pitchFamily="18" charset="0"/>
            </a:endParaRPr>
          </a:p>
          <a:p>
            <a:pPr marL="342900" marR="0" lvl="0" indent="-228600" algn="l" rtl="0">
              <a:lnSpc>
                <a:spcPct val="100000"/>
              </a:lnSpc>
              <a:spcBef>
                <a:spcPts val="640"/>
              </a:spcBef>
              <a:spcAft>
                <a:spcPts val="0"/>
              </a:spcAft>
              <a:buClr>
                <a:schemeClr val="accent1"/>
              </a:buClr>
              <a:buSzPts val="3200"/>
              <a:buFont typeface="Arial"/>
              <a:buChar char="•"/>
            </a:pPr>
            <a:r>
              <a:rPr lang="en-US" sz="3200" b="0" i="0" u="none" dirty="0">
                <a:solidFill>
                  <a:schemeClr val="dk1"/>
                </a:solidFill>
                <a:latin typeface="Times" pitchFamily="18" charset="0"/>
                <a:ea typeface="Balthazar"/>
                <a:cs typeface="Times" pitchFamily="18" charset="0"/>
                <a:sym typeface="Balthazar"/>
              </a:rPr>
              <a:t>Appointed by the pres., approved by the Senate</a:t>
            </a:r>
            <a:endParaRPr dirty="0">
              <a:latin typeface="Times" pitchFamily="18" charset="0"/>
              <a:cs typeface="Times" pitchFamily="18" charset="0"/>
            </a:endParaRPr>
          </a:p>
          <a:p>
            <a:pPr marL="342900" marR="0" lvl="0" indent="-228600" algn="l" rtl="0">
              <a:lnSpc>
                <a:spcPct val="100000"/>
              </a:lnSpc>
              <a:spcBef>
                <a:spcPts val="640"/>
              </a:spcBef>
              <a:spcAft>
                <a:spcPts val="0"/>
              </a:spcAft>
              <a:buClr>
                <a:schemeClr val="accent1"/>
              </a:buClr>
              <a:buSzPts val="3200"/>
              <a:buFont typeface="Arial"/>
              <a:buChar char="•"/>
            </a:pPr>
            <a:r>
              <a:rPr lang="en-US" sz="3200" b="0" i="0" u="none" dirty="0">
                <a:solidFill>
                  <a:schemeClr val="dk1"/>
                </a:solidFill>
                <a:latin typeface="Times" pitchFamily="18" charset="0"/>
                <a:ea typeface="Balthazar"/>
                <a:cs typeface="Times" pitchFamily="18" charset="0"/>
                <a:sym typeface="Balthazar"/>
              </a:rPr>
              <a:t>Unlike Bureaucrats, They </a:t>
            </a:r>
            <a:r>
              <a:rPr lang="en-US" sz="3200" b="0" i="0" u="sng" dirty="0">
                <a:solidFill>
                  <a:schemeClr val="dk1"/>
                </a:solidFill>
                <a:latin typeface="Times" pitchFamily="18" charset="0"/>
                <a:ea typeface="Balthazar"/>
                <a:cs typeface="Times" pitchFamily="18" charset="0"/>
                <a:sym typeface="Balthazar"/>
              </a:rPr>
              <a:t>do not report to the pres. </a:t>
            </a:r>
            <a:r>
              <a:rPr lang="en-US" sz="3200" b="0" i="0" u="none" dirty="0">
                <a:solidFill>
                  <a:schemeClr val="dk1"/>
                </a:solidFill>
                <a:latin typeface="Times" pitchFamily="18" charset="0"/>
                <a:ea typeface="Balthazar"/>
                <a:cs typeface="Times" pitchFamily="18" charset="0"/>
                <a:sym typeface="Balthazar"/>
              </a:rPr>
              <a:t>and cannot be fired or removed by the president</a:t>
            </a:r>
            <a:endParaRPr dirty="0">
              <a:latin typeface="Times" pitchFamily="18" charset="0"/>
              <a:cs typeface="Times" pitchFamily="18" charset="0"/>
            </a:endParaRPr>
          </a:p>
          <a:p>
            <a:pPr marL="342900" marR="0" lvl="0" indent="-228600" algn="l" rtl="0">
              <a:lnSpc>
                <a:spcPct val="100000"/>
              </a:lnSpc>
              <a:spcBef>
                <a:spcPts val="640"/>
              </a:spcBef>
              <a:spcAft>
                <a:spcPts val="0"/>
              </a:spcAft>
              <a:buClr>
                <a:schemeClr val="accent1"/>
              </a:buClr>
              <a:buSzPts val="3200"/>
              <a:buFont typeface="Arial"/>
              <a:buChar char="•"/>
            </a:pPr>
            <a:r>
              <a:rPr lang="en-US" sz="3200" b="0" i="0" u="none" dirty="0">
                <a:solidFill>
                  <a:schemeClr val="dk1"/>
                </a:solidFill>
                <a:latin typeface="Times" pitchFamily="18" charset="0"/>
                <a:ea typeface="Balthazar"/>
                <a:cs typeface="Times" pitchFamily="18" charset="0"/>
                <a:sym typeface="Balthazar"/>
              </a:rPr>
              <a:t>Impact our daily lives</a:t>
            </a:r>
            <a:endParaRPr dirty="0">
              <a:latin typeface="Times" pitchFamily="18" charset="0"/>
              <a:cs typeface="Times" pitchFamily="18" charset="0"/>
            </a:endParaRPr>
          </a:p>
          <a:p>
            <a:pPr marL="1279525" marR="0" lvl="3" indent="-228600" algn="l" rtl="0">
              <a:lnSpc>
                <a:spcPct val="100000"/>
              </a:lnSpc>
              <a:spcBef>
                <a:spcPts val="520"/>
              </a:spcBef>
              <a:spcAft>
                <a:spcPts val="0"/>
              </a:spcAft>
              <a:buClr>
                <a:srgbClr val="00194F"/>
              </a:buClr>
              <a:buSzPts val="2600"/>
              <a:buFont typeface="Arial"/>
              <a:buChar char="•"/>
            </a:pPr>
            <a:r>
              <a:rPr lang="en-US" sz="2600" b="0" i="0" u="sng" strike="noStrike" cap="none" dirty="0">
                <a:solidFill>
                  <a:schemeClr val="dk1"/>
                </a:solidFill>
                <a:latin typeface="Times" pitchFamily="18" charset="0"/>
                <a:ea typeface="Balthazar"/>
                <a:cs typeface="Times" pitchFamily="18" charset="0"/>
                <a:sym typeface="Balthazar"/>
              </a:rPr>
              <a:t>FCC, EPA</a:t>
            </a:r>
            <a:endParaRPr dirty="0">
              <a:latin typeface="Times" pitchFamily="18" charset="0"/>
              <a:cs typeface="Times" pitchFamily="18" charset="0"/>
            </a:endParaRPr>
          </a:p>
        </p:txBody>
      </p:sp>
      <p:pic>
        <p:nvPicPr>
          <p:cNvPr id="698" name="Google Shape;698;p102" descr="600px-US-FCC-Seal"/>
          <p:cNvPicPr preferRelativeResize="0"/>
          <p:nvPr/>
        </p:nvPicPr>
        <p:blipFill rotWithShape="1">
          <a:blip r:embed="rId3">
            <a:alphaModFix/>
          </a:blip>
          <a:srcRect/>
          <a:stretch/>
        </p:blipFill>
        <p:spPr>
          <a:xfrm>
            <a:off x="7721599" y="4330889"/>
            <a:ext cx="2991893" cy="1828800"/>
          </a:xfrm>
          <a:prstGeom prst="rect">
            <a:avLst/>
          </a:prstGeom>
          <a:noFill/>
          <a:ln>
            <a:solidFill>
              <a:srgbClr val="002060"/>
            </a:solidFill>
          </a:ln>
        </p:spPr>
      </p:pic>
    </p:spTree>
    <p:extLst>
      <p:ext uri="{BB962C8B-B14F-4D97-AF65-F5344CB8AC3E}">
        <p14:creationId xmlns:p14="http://schemas.microsoft.com/office/powerpoint/2010/main" val="161143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698"/>
                                        </p:tgtEl>
                                        <p:attrNameLst>
                                          <p:attrName>style.visibility</p:attrName>
                                        </p:attrNameLst>
                                      </p:cBhvr>
                                      <p:to>
                                        <p:strVal val="visible"/>
                                      </p:to>
                                    </p:set>
                                    <p:anim calcmode="lin" valueType="num">
                                      <p:cBhvr additive="base">
                                        <p:cTn id="7" dur="1000"/>
                                        <p:tgtEl>
                                          <p:spTgt spid="6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82AD1-840E-4899-A763-5EB5264DB3EE}"/>
              </a:ext>
            </a:extLst>
          </p:cNvPr>
          <p:cNvSpPr>
            <a:spLocks noGrp="1"/>
          </p:cNvSpPr>
          <p:nvPr>
            <p:ph type="title"/>
          </p:nvPr>
        </p:nvSpPr>
        <p:spPr>
          <a:xfrm>
            <a:off x="838200" y="365126"/>
            <a:ext cx="10515600" cy="822230"/>
          </a:xfrm>
          <a:solidFill>
            <a:schemeClr val="accent4">
              <a:lumMod val="20000"/>
              <a:lumOff val="80000"/>
            </a:schemeClr>
          </a:solidFill>
          <a:ln>
            <a:solidFill>
              <a:srgbClr val="002060"/>
            </a:solidFill>
          </a:ln>
        </p:spPr>
        <p:txBody>
          <a:bodyPr/>
          <a:lstStyle/>
          <a:p>
            <a:r>
              <a:rPr lang="en-US" b="1" dirty="0">
                <a:solidFill>
                  <a:srgbClr val="002060"/>
                </a:solidFill>
                <a:latin typeface="Georgia Pro Black" panose="020B0604020202020204" pitchFamily="18" charset="0"/>
              </a:rPr>
              <a:t>Government Workers</a:t>
            </a:r>
          </a:p>
        </p:txBody>
      </p:sp>
      <p:sp>
        <p:nvSpPr>
          <p:cNvPr id="4" name="Content Placeholder 3">
            <a:extLst>
              <a:ext uri="{FF2B5EF4-FFF2-40B4-BE49-F238E27FC236}">
                <a16:creationId xmlns:a16="http://schemas.microsoft.com/office/drawing/2014/main" id="{14EA0E7B-94B3-40ED-9191-99DAFEB78A87}"/>
              </a:ext>
            </a:extLst>
          </p:cNvPr>
          <p:cNvSpPr>
            <a:spLocks noGrp="1"/>
          </p:cNvSpPr>
          <p:nvPr>
            <p:ph idx="1"/>
          </p:nvPr>
        </p:nvSpPr>
        <p:spPr>
          <a:xfrm>
            <a:off x="838200" y="1542197"/>
            <a:ext cx="10515600" cy="4634766"/>
          </a:xfrm>
          <a:solidFill>
            <a:schemeClr val="bg1"/>
          </a:solidFill>
          <a:ln>
            <a:solidFill>
              <a:srgbClr val="002060"/>
            </a:solidFill>
          </a:ln>
        </p:spPr>
        <p:txBody>
          <a:bodyPr>
            <a:normAutofit/>
          </a:bodyPr>
          <a:lstStyle/>
          <a:p>
            <a:r>
              <a:rPr lang="en-US" sz="2400" dirty="0">
                <a:latin typeface="Times New Roman" panose="02020603050405020304" pitchFamily="18" charset="0"/>
                <a:cs typeface="Times New Roman" panose="02020603050405020304" pitchFamily="18" charset="0"/>
              </a:rPr>
              <a:t>Federal Government is the largest employer in the United States </a:t>
            </a:r>
          </a:p>
        </p:txBody>
      </p:sp>
      <p:pic>
        <p:nvPicPr>
          <p:cNvPr id="6146" name="Picture 2" descr="See the source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27846" y="2101709"/>
            <a:ext cx="5590132" cy="3139032"/>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
        <p:nvSpPr>
          <p:cNvPr id="3" name="Rectangle 2"/>
          <p:cNvSpPr/>
          <p:nvPr/>
        </p:nvSpPr>
        <p:spPr>
          <a:xfrm>
            <a:off x="341194" y="2101708"/>
            <a:ext cx="5636525" cy="764322"/>
          </a:xfrm>
          <a:prstGeom prst="rect">
            <a:avLst/>
          </a:prstGeom>
          <a:solidFill>
            <a:srgbClr val="C0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u="sng" dirty="0">
                <a:latin typeface="Times" pitchFamily="18" charset="0"/>
                <a:cs typeface="Times" pitchFamily="18" charset="0"/>
              </a:rPr>
              <a:t>Political appointees</a:t>
            </a:r>
            <a:r>
              <a:rPr lang="en-US" sz="2400" dirty="0">
                <a:latin typeface="Times" pitchFamily="18" charset="0"/>
                <a:cs typeface="Times" pitchFamily="18" charset="0"/>
              </a:rPr>
              <a:t>: chose by the President and go through Senate confirmation</a:t>
            </a:r>
          </a:p>
        </p:txBody>
      </p:sp>
      <p:sp>
        <p:nvSpPr>
          <p:cNvPr id="7" name="Rectangle 6"/>
          <p:cNvSpPr/>
          <p:nvPr/>
        </p:nvSpPr>
        <p:spPr>
          <a:xfrm>
            <a:off x="341193" y="3018430"/>
            <a:ext cx="5636525" cy="1116842"/>
          </a:xfrm>
          <a:prstGeom prst="rect">
            <a:avLst/>
          </a:prstGeom>
          <a:solidFill>
            <a:srgbClr val="C0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u="sng" dirty="0">
                <a:latin typeface="Times" pitchFamily="18" charset="0"/>
                <a:cs typeface="Times" pitchFamily="18" charset="0"/>
              </a:rPr>
              <a:t>Civil Servants</a:t>
            </a:r>
            <a:r>
              <a:rPr lang="en-US" sz="2400" dirty="0">
                <a:latin typeface="Times" pitchFamily="18" charset="0"/>
                <a:cs typeface="Times" pitchFamily="18" charset="0"/>
              </a:rPr>
              <a:t>: permanent employees that are hired based on competitive testing and merit</a:t>
            </a:r>
          </a:p>
        </p:txBody>
      </p:sp>
      <p:sp>
        <p:nvSpPr>
          <p:cNvPr id="8" name="Rectangle 7"/>
          <p:cNvSpPr/>
          <p:nvPr/>
        </p:nvSpPr>
        <p:spPr>
          <a:xfrm>
            <a:off x="493594" y="5570514"/>
            <a:ext cx="11224384" cy="1171480"/>
          </a:xfrm>
          <a:prstGeom prst="rect">
            <a:avLst/>
          </a:prstGeom>
          <a:solidFill>
            <a:srgbClr val="C0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latin typeface="Times" pitchFamily="18" charset="0"/>
                <a:cs typeface="Times" pitchFamily="18" charset="0"/>
              </a:rPr>
              <a:t>Civil Service System</a:t>
            </a:r>
            <a:r>
              <a:rPr lang="en-US" sz="2400" dirty="0">
                <a:latin typeface="Times" pitchFamily="18" charset="0"/>
                <a:cs typeface="Times" pitchFamily="18" charset="0"/>
              </a:rPr>
              <a:t>: Established by the </a:t>
            </a:r>
            <a:r>
              <a:rPr lang="en-US" sz="2400" b="1" u="sng" dirty="0">
                <a:latin typeface="Times" pitchFamily="18" charset="0"/>
                <a:cs typeface="Times" pitchFamily="18" charset="0"/>
              </a:rPr>
              <a:t>Pendleton Act</a:t>
            </a:r>
            <a:r>
              <a:rPr lang="en-US" sz="2400" b="1" dirty="0">
                <a:latin typeface="Times" pitchFamily="18" charset="0"/>
                <a:cs typeface="Times" pitchFamily="18" charset="0"/>
              </a:rPr>
              <a:t> </a:t>
            </a:r>
            <a:r>
              <a:rPr lang="en-US" sz="2400" dirty="0">
                <a:latin typeface="Times" pitchFamily="18" charset="0"/>
                <a:cs typeface="Times" pitchFamily="18" charset="0"/>
              </a:rPr>
              <a:t>to remove political corruption created by the spoil system.  </a:t>
            </a:r>
          </a:p>
          <a:p>
            <a:r>
              <a:rPr lang="en-US" sz="2400" dirty="0">
                <a:latin typeface="Times" pitchFamily="18" charset="0"/>
                <a:cs typeface="Times" pitchFamily="18" charset="0"/>
              </a:rPr>
              <a:t>	- Established the </a:t>
            </a:r>
            <a:r>
              <a:rPr lang="en-US" sz="2400" b="1" u="sng" dirty="0">
                <a:latin typeface="Times" pitchFamily="18" charset="0"/>
                <a:cs typeface="Times" pitchFamily="18" charset="0"/>
              </a:rPr>
              <a:t>MERIT SYSTEM</a:t>
            </a:r>
          </a:p>
        </p:txBody>
      </p:sp>
    </p:spTree>
    <p:extLst>
      <p:ext uri="{BB962C8B-B14F-4D97-AF65-F5344CB8AC3E}">
        <p14:creationId xmlns:p14="http://schemas.microsoft.com/office/powerpoint/2010/main" val="1214766714"/>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DB772C-5EA5-498B-AF66-B3BBB29133E2}"/>
              </a:ext>
            </a:extLst>
          </p:cNvPr>
          <p:cNvSpPr>
            <a:spLocks noGrp="1"/>
          </p:cNvSpPr>
          <p:nvPr>
            <p:ph type="title"/>
          </p:nvPr>
        </p:nvSpPr>
        <p:spPr>
          <a:xfrm>
            <a:off x="838200" y="365125"/>
            <a:ext cx="10515600" cy="830629"/>
          </a:xfrm>
          <a:solidFill>
            <a:schemeClr val="accent4">
              <a:lumMod val="40000"/>
              <a:lumOff val="60000"/>
            </a:schemeClr>
          </a:solidFill>
          <a:ln>
            <a:solidFill>
              <a:srgbClr val="002060"/>
            </a:solidFill>
          </a:ln>
        </p:spPr>
        <p:txBody>
          <a:bodyPr/>
          <a:lstStyle/>
          <a:p>
            <a:r>
              <a:rPr lang="en-US" dirty="0">
                <a:solidFill>
                  <a:srgbClr val="002060"/>
                </a:solidFill>
                <a:latin typeface="Georgia Pro Black" panose="02040A02050405020203" pitchFamily="18" charset="0"/>
              </a:rPr>
              <a:t>Investigating the Enforcers </a:t>
            </a:r>
          </a:p>
        </p:txBody>
      </p:sp>
      <p:sp>
        <p:nvSpPr>
          <p:cNvPr id="3" name="Content Placeholder 2">
            <a:extLst>
              <a:ext uri="{FF2B5EF4-FFF2-40B4-BE49-F238E27FC236}">
                <a16:creationId xmlns:a16="http://schemas.microsoft.com/office/drawing/2014/main" id="{31DB61FA-A2A0-45AD-B632-C27B06118EA1}"/>
              </a:ext>
            </a:extLst>
          </p:cNvPr>
          <p:cNvSpPr>
            <a:spLocks noGrp="1"/>
          </p:cNvSpPr>
          <p:nvPr>
            <p:ph idx="1"/>
          </p:nvPr>
        </p:nvSpPr>
        <p:spPr>
          <a:xfrm>
            <a:off x="838200" y="1477108"/>
            <a:ext cx="10515600" cy="4699855"/>
          </a:xfrm>
          <a:solidFill>
            <a:schemeClr val="bg1"/>
          </a:solidFill>
          <a:ln>
            <a:solidFill>
              <a:srgbClr val="002060"/>
            </a:solidFill>
          </a:ln>
        </p:spPr>
        <p:txBody>
          <a:bodyPr>
            <a:normAutofit/>
          </a:bodyPr>
          <a:lstStyle/>
          <a:p>
            <a:r>
              <a:rPr lang="en-US" sz="2400" dirty="0">
                <a:latin typeface="Times" panose="02020603050405020304" pitchFamily="18" charset="0"/>
                <a:cs typeface="Times" panose="02020603050405020304" pitchFamily="18" charset="0"/>
              </a:rPr>
              <a:t>Evaluate how different types of government agencies assist the President in enforcing the laws of the United States </a:t>
            </a:r>
          </a:p>
        </p:txBody>
      </p:sp>
      <p:pic>
        <p:nvPicPr>
          <p:cNvPr id="1026" name="Picture 2" descr="The Federal Bureaucracy What is a bureaucracy? What are the major elements  of the federal bureaucracy? How are groups within the federal bureaucracy  named? - ppt download">
            <a:extLst>
              <a:ext uri="{FF2B5EF4-FFF2-40B4-BE49-F238E27FC236}">
                <a16:creationId xmlns:a16="http://schemas.microsoft.com/office/drawing/2014/main" id="{8AF9EF12-67DD-4C73-A37E-7DEA157235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0171" y="2380344"/>
            <a:ext cx="5602515" cy="407797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8" name="Picture 4" descr="Reforming the Bureaucracy [ushistory.org]">
            <a:extLst>
              <a:ext uri="{FF2B5EF4-FFF2-40B4-BE49-F238E27FC236}">
                <a16:creationId xmlns:a16="http://schemas.microsoft.com/office/drawing/2014/main" id="{B5795234-FCD2-4E8E-8A7E-4DD021B40C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77211" y="2380343"/>
            <a:ext cx="3424618" cy="407797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1873557"/>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9A6770D-993E-4546-A68D-AE4CFE3B8980}"/>
              </a:ext>
            </a:extLst>
          </p:cNvPr>
          <p:cNvSpPr>
            <a:spLocks noGrp="1"/>
          </p:cNvSpPr>
          <p:nvPr>
            <p:ph idx="1"/>
          </p:nvPr>
        </p:nvSpPr>
        <p:spPr>
          <a:xfrm>
            <a:off x="391887" y="493486"/>
            <a:ext cx="11596914" cy="5683477"/>
          </a:xfrm>
          <a:solidFill>
            <a:schemeClr val="bg1"/>
          </a:solidFill>
          <a:ln>
            <a:solidFill>
              <a:srgbClr val="002060"/>
            </a:solidFill>
          </a:ln>
        </p:spPr>
        <p:txBody>
          <a:bodyPr>
            <a:normAutofit fontScale="92500"/>
          </a:bodyPr>
          <a:lstStyle/>
          <a:p>
            <a:pPr>
              <a:lnSpc>
                <a:spcPct val="100000"/>
              </a:lnSpc>
              <a:spcBef>
                <a:spcPts val="0"/>
              </a:spcBef>
            </a:pPr>
            <a:r>
              <a:rPr lang="en-US" sz="1600" b="1" dirty="0">
                <a:latin typeface="Times New Roman" panose="02020603050405020304" pitchFamily="18" charset="0"/>
                <a:cs typeface="Times New Roman" panose="02020603050405020304" pitchFamily="18" charset="0"/>
              </a:rPr>
              <a:t>CL.C&amp;G.1.1</a:t>
            </a:r>
            <a:r>
              <a:rPr lang="en-US" sz="1600" dirty="0">
                <a:latin typeface="Times New Roman" panose="02020603050405020304" pitchFamily="18" charset="0"/>
                <a:cs typeface="Times New Roman" panose="02020603050405020304" pitchFamily="18" charset="0"/>
              </a:rPr>
              <a:t> Explain the influence of the founding principles on state and federal decisions using primary and secondary source documents.</a:t>
            </a:r>
          </a:p>
          <a:p>
            <a:pPr>
              <a:lnSpc>
                <a:spcPct val="100000"/>
              </a:lnSpc>
              <a:spcBef>
                <a:spcPts val="0"/>
              </a:spcBef>
            </a:pPr>
            <a:r>
              <a:rPr lang="en-US" sz="1600" b="1" dirty="0">
                <a:latin typeface="Times New Roman" panose="02020603050405020304" pitchFamily="18" charset="0"/>
                <a:cs typeface="Times New Roman" panose="02020603050405020304" pitchFamily="18" charset="0"/>
              </a:rPr>
              <a:t>CL.H.1.1</a:t>
            </a:r>
            <a:r>
              <a:rPr lang="en-US" sz="1600" dirty="0">
                <a:latin typeface="Times New Roman" panose="02020603050405020304" pitchFamily="18" charset="0"/>
                <a:cs typeface="Times New Roman" panose="02020603050405020304" pitchFamily="18" charset="0"/>
              </a:rPr>
              <a:t> Explain how the tensions over power and authority led the founding fathers to create a democratic republic.</a:t>
            </a:r>
          </a:p>
          <a:p>
            <a:pPr>
              <a:lnSpc>
                <a:spcPct val="100000"/>
              </a:lnSpc>
              <a:spcBef>
                <a:spcPts val="0"/>
              </a:spcBef>
            </a:pPr>
            <a:r>
              <a:rPr lang="en-US" sz="1600" b="1" dirty="0">
                <a:latin typeface="Times New Roman" panose="02020603050405020304" pitchFamily="18" charset="0"/>
                <a:cs typeface="Times New Roman" panose="02020603050405020304" pitchFamily="18" charset="0"/>
              </a:rPr>
              <a:t>CL.C&amp;G.4.4</a:t>
            </a:r>
            <a:r>
              <a:rPr lang="en-US" sz="1600" dirty="0">
                <a:latin typeface="Times New Roman" panose="02020603050405020304" pitchFamily="18" charset="0"/>
                <a:cs typeface="Times New Roman" panose="02020603050405020304" pitchFamily="18" charset="0"/>
              </a:rPr>
              <a:t> Assess how effective the American system of government has been in ensuring freedom, equality, and justice for all.</a:t>
            </a:r>
          </a:p>
          <a:p>
            <a:pPr marL="0" indent="0">
              <a:lnSpc>
                <a:spcPct val="100000"/>
              </a:lnSpc>
              <a:spcBef>
                <a:spcPts val="0"/>
              </a:spcBef>
              <a:buNone/>
            </a:pPr>
            <a:r>
              <a:rPr lang="en-US" sz="1800" b="1" dirty="0">
                <a:solidFill>
                  <a:srgbClr val="002060"/>
                </a:solidFill>
                <a:latin typeface="Times New Roman" panose="02020603050405020304" pitchFamily="18" charset="0"/>
                <a:cs typeface="Times New Roman" panose="02020603050405020304" pitchFamily="18" charset="0"/>
              </a:rPr>
              <a:t>Essential Question: </a:t>
            </a:r>
            <a:r>
              <a:rPr lang="en-US" sz="1800" dirty="0">
                <a:latin typeface="Times New Roman" panose="02020603050405020304" pitchFamily="18" charset="0"/>
                <a:cs typeface="Times New Roman" panose="02020603050405020304" pitchFamily="18" charset="0"/>
              </a:rPr>
              <a:t>How effectively does the U.S. Constitution balance the authority to govern without violate the rights of the people?</a:t>
            </a:r>
          </a:p>
          <a:p>
            <a:pPr marL="0" indent="0">
              <a:lnSpc>
                <a:spcPct val="100000"/>
              </a:lnSpc>
              <a:spcBef>
                <a:spcPts val="0"/>
              </a:spcBef>
              <a:buNone/>
            </a:pPr>
            <a:r>
              <a:rPr lang="en-US" sz="1800" b="1" dirty="0">
                <a:solidFill>
                  <a:srgbClr val="002060"/>
                </a:solidFill>
                <a:latin typeface="Times New Roman" panose="02020603050405020304" pitchFamily="18" charset="0"/>
                <a:cs typeface="Times New Roman" panose="02020603050405020304" pitchFamily="18" charset="0"/>
              </a:rPr>
              <a:t>Students Can: </a:t>
            </a:r>
          </a:p>
          <a:p>
            <a:pPr marL="406400">
              <a:lnSpc>
                <a:spcPct val="100000"/>
              </a:lnSpc>
              <a:spcBef>
                <a:spcPts val="0"/>
              </a:spcBef>
            </a:pPr>
            <a:r>
              <a:rPr lang="en-US" sz="1800" dirty="0">
                <a:latin typeface="Times New Roman" panose="02020603050405020304" pitchFamily="18" charset="0"/>
                <a:cs typeface="Times New Roman" panose="02020603050405020304" pitchFamily="18" charset="0"/>
              </a:rPr>
              <a:t>Determine why a decentralized government under the Articles of Confederation failed to effectively govern America during the critical period from 1781-1789</a:t>
            </a:r>
          </a:p>
          <a:p>
            <a:pPr marL="406400">
              <a:lnSpc>
                <a:spcPct val="100000"/>
              </a:lnSpc>
              <a:spcBef>
                <a:spcPts val="0"/>
              </a:spcBef>
            </a:pPr>
            <a:r>
              <a:rPr lang="en-US" sz="1800" dirty="0">
                <a:latin typeface="Times New Roman" panose="02020603050405020304" pitchFamily="18" charset="0"/>
                <a:cs typeface="Times New Roman" panose="02020603050405020304" pitchFamily="18" charset="0"/>
              </a:rPr>
              <a:t>Evaluate how the U.S. Constitution repaired issues with the Articles of Confederation </a:t>
            </a:r>
          </a:p>
          <a:p>
            <a:pPr marL="406400">
              <a:lnSpc>
                <a:spcPct val="100000"/>
              </a:lnSpc>
              <a:spcBef>
                <a:spcPts val="0"/>
              </a:spcBef>
            </a:pPr>
            <a:r>
              <a:rPr lang="en-US" sz="1800" dirty="0">
                <a:latin typeface="Times New Roman" panose="02020603050405020304" pitchFamily="18" charset="0"/>
                <a:cs typeface="Times New Roman" panose="02020603050405020304" pitchFamily="18" charset="0"/>
              </a:rPr>
              <a:t>Decipher how the Madisonian Model of government empowers the national government while restraining abuse of power</a:t>
            </a:r>
          </a:p>
          <a:p>
            <a:pPr marL="177800" indent="0">
              <a:lnSpc>
                <a:spcPct val="100000"/>
              </a:lnSpc>
              <a:spcBef>
                <a:spcPts val="0"/>
              </a:spcBef>
              <a:buNone/>
            </a:pPr>
            <a:endParaRPr lang="en-US" sz="1800" dirty="0">
              <a:latin typeface="Times New Roman" panose="02020603050405020304" pitchFamily="18" charset="0"/>
              <a:cs typeface="Times New Roman" panose="02020603050405020304" pitchFamily="18" charset="0"/>
            </a:endParaRPr>
          </a:p>
          <a:p>
            <a:pPr marL="0" indent="0">
              <a:buNone/>
            </a:pPr>
            <a:r>
              <a:rPr lang="en-US" sz="2200" b="1" dirty="0">
                <a:solidFill>
                  <a:srgbClr val="002060"/>
                </a:solidFill>
                <a:latin typeface="Times New Roman" panose="02020603050405020304" pitchFamily="18" charset="0"/>
                <a:cs typeface="Times New Roman" panose="02020603050405020304" pitchFamily="18" charset="0"/>
              </a:rPr>
              <a:t>AGENDA:</a:t>
            </a:r>
          </a:p>
          <a:p>
            <a:r>
              <a:rPr lang="en-US" sz="2200" dirty="0">
                <a:latin typeface="Times New Roman" panose="02020603050405020304" pitchFamily="18" charset="0"/>
                <a:cs typeface="Times New Roman" panose="02020603050405020304" pitchFamily="18" charset="0"/>
              </a:rPr>
              <a:t>Presidential Review</a:t>
            </a:r>
          </a:p>
          <a:p>
            <a:r>
              <a:rPr lang="en-US" sz="2200" dirty="0">
                <a:latin typeface="Times New Roman" panose="02020603050405020304" pitchFamily="18" charset="0"/>
                <a:cs typeface="Times New Roman" panose="02020603050405020304" pitchFamily="18" charset="0"/>
              </a:rPr>
              <a:t>Executive Quiz</a:t>
            </a:r>
          </a:p>
          <a:p>
            <a:r>
              <a:rPr lang="en-US" sz="2200" dirty="0">
                <a:latin typeface="Times New Roman" panose="02020603050405020304" pitchFamily="18" charset="0"/>
                <a:cs typeface="Times New Roman" panose="02020603050405020304" pitchFamily="18" charset="0"/>
              </a:rPr>
              <a:t>Bureaucratic World</a:t>
            </a:r>
          </a:p>
          <a:p>
            <a:endParaRPr lang="en-US" sz="2000" dirty="0">
              <a:latin typeface="Times New Roman" panose="02020603050405020304" pitchFamily="18" charset="0"/>
              <a:cs typeface="Times New Roman" panose="02020603050405020304" pitchFamily="18" charset="0"/>
            </a:endParaRPr>
          </a:p>
          <a:p>
            <a:pPr marL="0" indent="0">
              <a:buNone/>
            </a:pPr>
            <a:r>
              <a:rPr lang="en-US" sz="2200" b="1" dirty="0">
                <a:solidFill>
                  <a:srgbClr val="002060"/>
                </a:solidFill>
                <a:latin typeface="Times New Roman" panose="02020603050405020304" pitchFamily="18" charset="0"/>
                <a:cs typeface="Times New Roman" panose="02020603050405020304" pitchFamily="18" charset="0"/>
              </a:rPr>
              <a:t>HOMEWORK: </a:t>
            </a:r>
          </a:p>
          <a:p>
            <a:r>
              <a:rPr lang="en-US" sz="2200" b="1" dirty="0">
                <a:solidFill>
                  <a:srgbClr val="FF0000"/>
                </a:solidFill>
                <a:latin typeface="Times New Roman" panose="02020603050405020304" pitchFamily="18" charset="0"/>
                <a:cs typeface="Times New Roman" panose="02020603050405020304" pitchFamily="18" charset="0"/>
              </a:rPr>
              <a:t>Current Events Journals</a:t>
            </a:r>
          </a:p>
          <a:p>
            <a:pPr marL="0" indent="0">
              <a:buNone/>
            </a:pPr>
            <a:endParaRPr lang="en-US" sz="2200" b="1" dirty="0">
              <a:solidFill>
                <a:srgbClr val="002060"/>
              </a:solidFill>
              <a:latin typeface="Times New Roman" panose="02020603050405020304" pitchFamily="18" charset="0"/>
              <a:cs typeface="Times New Roman" panose="02020603050405020304" pitchFamily="18" charset="0"/>
            </a:endParaRPr>
          </a:p>
          <a:p>
            <a:pPr marL="0" indent="0">
              <a:buNone/>
            </a:pPr>
            <a:endParaRPr lang="en-US" sz="22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26839055"/>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10F20-CD1A-42C9-B023-4E8062EDD9DB}"/>
              </a:ext>
            </a:extLst>
          </p:cNvPr>
          <p:cNvSpPr>
            <a:spLocks noGrp="1"/>
          </p:cNvSpPr>
          <p:nvPr>
            <p:ph type="title"/>
          </p:nvPr>
        </p:nvSpPr>
        <p:spPr>
          <a:xfrm>
            <a:off x="838200" y="182246"/>
            <a:ext cx="10515600" cy="704020"/>
          </a:xfrm>
          <a:solidFill>
            <a:schemeClr val="accent4">
              <a:lumMod val="20000"/>
              <a:lumOff val="80000"/>
            </a:schemeClr>
          </a:solidFill>
          <a:ln>
            <a:solidFill>
              <a:srgbClr val="002060"/>
            </a:solidFill>
          </a:ln>
        </p:spPr>
        <p:txBody>
          <a:bodyPr/>
          <a:lstStyle/>
          <a:p>
            <a:r>
              <a:rPr lang="en-US" dirty="0">
                <a:solidFill>
                  <a:srgbClr val="002060"/>
                </a:solidFill>
                <a:latin typeface="Georgia Pro Black" panose="02040A02050405020203" pitchFamily="18" charset="0"/>
              </a:rPr>
              <a:t>President Review</a:t>
            </a:r>
          </a:p>
        </p:txBody>
      </p:sp>
      <p:sp>
        <p:nvSpPr>
          <p:cNvPr id="3" name="Content Placeholder 2">
            <a:extLst>
              <a:ext uri="{FF2B5EF4-FFF2-40B4-BE49-F238E27FC236}">
                <a16:creationId xmlns:a16="http://schemas.microsoft.com/office/drawing/2014/main" id="{B2F25496-82AA-492D-837C-F5B3913CBA30}"/>
              </a:ext>
            </a:extLst>
          </p:cNvPr>
          <p:cNvSpPr>
            <a:spLocks noGrp="1"/>
          </p:cNvSpPr>
          <p:nvPr>
            <p:ph idx="1"/>
          </p:nvPr>
        </p:nvSpPr>
        <p:spPr>
          <a:xfrm>
            <a:off x="618978" y="1139483"/>
            <a:ext cx="10916530" cy="5037480"/>
          </a:xfrm>
          <a:solidFill>
            <a:schemeClr val="bg1"/>
          </a:solidFill>
        </p:spPr>
        <p:txBody>
          <a:bodyPr>
            <a:normAutofit/>
          </a:bodyPr>
          <a:lstStyle/>
          <a:p>
            <a:pPr marL="457200" indent="-457200">
              <a:buFont typeface="+mj-lt"/>
              <a:buAutoNum type="arabicPeriod"/>
            </a:pPr>
            <a:r>
              <a:rPr lang="en-US" sz="2400" dirty="0">
                <a:latin typeface="Times" panose="02020603050405020304" pitchFamily="18" charset="0"/>
                <a:cs typeface="Times" panose="02020603050405020304" pitchFamily="18" charset="0"/>
              </a:rPr>
              <a:t>Who elects the President of the United States?</a:t>
            </a:r>
          </a:p>
          <a:p>
            <a:pPr marL="457200" indent="-457200">
              <a:buFont typeface="+mj-lt"/>
              <a:buAutoNum type="arabicPeriod"/>
            </a:pPr>
            <a:r>
              <a:rPr lang="en-US" sz="2400" dirty="0">
                <a:latin typeface="Times" panose="02020603050405020304" pitchFamily="18" charset="0"/>
                <a:cs typeface="Times" panose="02020603050405020304" pitchFamily="18" charset="0"/>
              </a:rPr>
              <a:t>What are the three requirements to be eligible to run for the Presidency?</a:t>
            </a:r>
          </a:p>
          <a:p>
            <a:pPr marL="457200" indent="-457200">
              <a:buFont typeface="+mj-lt"/>
              <a:buAutoNum type="arabicPeriod"/>
            </a:pPr>
            <a:r>
              <a:rPr lang="en-US" sz="2400" dirty="0">
                <a:latin typeface="Times" panose="02020603050405020304" pitchFamily="18" charset="0"/>
                <a:cs typeface="Times" panose="02020603050405020304" pitchFamily="18" charset="0"/>
              </a:rPr>
              <a:t>What role is the president using when he orders the military into action?</a:t>
            </a:r>
          </a:p>
          <a:p>
            <a:pPr marL="457200" indent="-457200">
              <a:buFont typeface="+mj-lt"/>
              <a:buAutoNum type="arabicPeriod"/>
            </a:pPr>
            <a:r>
              <a:rPr lang="en-US" sz="2400" dirty="0">
                <a:latin typeface="Times" panose="02020603050405020304" pitchFamily="18" charset="0"/>
                <a:cs typeface="Times" panose="02020603050405020304" pitchFamily="18" charset="0"/>
              </a:rPr>
              <a:t>What role is the president using when he appoints a person to a government position or signs an executive order? </a:t>
            </a:r>
          </a:p>
          <a:p>
            <a:pPr marL="457200" indent="-457200">
              <a:buFont typeface="+mj-lt"/>
              <a:buAutoNum type="arabicPeriod"/>
            </a:pPr>
            <a:r>
              <a:rPr lang="en-US" sz="2400" dirty="0">
                <a:latin typeface="Times" panose="02020603050405020304" pitchFamily="18" charset="0"/>
                <a:cs typeface="Times" panose="02020603050405020304" pitchFamily="18" charset="0"/>
              </a:rPr>
              <a:t>What role is the president using when he gives campaign speeches for fellow party members? </a:t>
            </a:r>
          </a:p>
          <a:p>
            <a:pPr marL="457200" indent="-457200">
              <a:buFont typeface="+mj-lt"/>
              <a:buAutoNum type="arabicPeriod"/>
            </a:pPr>
            <a:r>
              <a:rPr lang="en-US" sz="2400" dirty="0">
                <a:latin typeface="Times" panose="02020603050405020304" pitchFamily="18" charset="0"/>
                <a:cs typeface="Times" panose="02020603050405020304" pitchFamily="18" charset="0"/>
              </a:rPr>
              <a:t>What is the primary job of the bureaucracy of the United States? </a:t>
            </a:r>
          </a:p>
        </p:txBody>
      </p:sp>
    </p:spTree>
    <p:extLst>
      <p:ext uri="{BB962C8B-B14F-4D97-AF65-F5344CB8AC3E}">
        <p14:creationId xmlns:p14="http://schemas.microsoft.com/office/powerpoint/2010/main" val="30966253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7A05F-B0CC-4A09-952C-D35369602977}"/>
              </a:ext>
            </a:extLst>
          </p:cNvPr>
          <p:cNvSpPr>
            <a:spLocks noGrp="1"/>
          </p:cNvSpPr>
          <p:nvPr>
            <p:ph type="title"/>
          </p:nvPr>
        </p:nvSpPr>
        <p:spPr>
          <a:xfrm>
            <a:off x="838200" y="365125"/>
            <a:ext cx="10515600" cy="746223"/>
          </a:xfrm>
          <a:solidFill>
            <a:schemeClr val="accent4">
              <a:lumMod val="20000"/>
              <a:lumOff val="80000"/>
            </a:schemeClr>
          </a:solidFill>
          <a:ln>
            <a:solidFill>
              <a:schemeClr val="tx1"/>
            </a:solidFill>
          </a:ln>
        </p:spPr>
        <p:txBody>
          <a:bodyPr/>
          <a:lstStyle/>
          <a:p>
            <a:r>
              <a:rPr lang="en-US" dirty="0">
                <a:solidFill>
                  <a:srgbClr val="002060"/>
                </a:solidFill>
                <a:latin typeface="Bookman Old Style" panose="02050604050505020204" pitchFamily="18" charset="0"/>
              </a:rPr>
              <a:t>Principles of the Constitution</a:t>
            </a:r>
          </a:p>
        </p:txBody>
      </p:sp>
      <p:sp>
        <p:nvSpPr>
          <p:cNvPr id="3" name="Content Placeholder 2">
            <a:extLst>
              <a:ext uri="{FF2B5EF4-FFF2-40B4-BE49-F238E27FC236}">
                <a16:creationId xmlns:a16="http://schemas.microsoft.com/office/drawing/2014/main" id="{62BF67C4-D99B-4599-91AC-7347222B30F8}"/>
              </a:ext>
            </a:extLst>
          </p:cNvPr>
          <p:cNvSpPr>
            <a:spLocks noGrp="1"/>
          </p:cNvSpPr>
          <p:nvPr>
            <p:ph idx="1"/>
          </p:nvPr>
        </p:nvSpPr>
        <p:spPr>
          <a:xfrm>
            <a:off x="838200" y="1378634"/>
            <a:ext cx="10515600" cy="5114241"/>
          </a:xfrm>
          <a:solidFill>
            <a:schemeClr val="bg1"/>
          </a:solidFill>
          <a:ln>
            <a:solidFill>
              <a:srgbClr val="002060"/>
            </a:solidFill>
          </a:ln>
        </p:spPr>
        <p:txBody>
          <a:bodyPr>
            <a:normAutofit fontScale="92500" lnSpcReduction="20000"/>
          </a:bodyPr>
          <a:lstStyle/>
          <a:p>
            <a:r>
              <a:rPr lang="en-US" sz="2400" dirty="0">
                <a:latin typeface="Times New Roman" panose="02020603050405020304" pitchFamily="18" charset="0"/>
                <a:cs typeface="Times New Roman" panose="02020603050405020304" pitchFamily="18" charset="0"/>
              </a:rPr>
              <a:t>Enabling government without creating tyranny</a:t>
            </a:r>
          </a:p>
          <a:p>
            <a:pPr marL="457200" indent="-457200">
              <a:buAutoNum type="alphaUcPeriod"/>
            </a:pPr>
            <a:r>
              <a:rPr lang="en-US" sz="2400" dirty="0">
                <a:latin typeface="Times New Roman" panose="02020603050405020304" pitchFamily="18" charset="0"/>
                <a:cs typeface="Times New Roman" panose="02020603050405020304" pitchFamily="18" charset="0"/>
              </a:rPr>
              <a:t>Popular sovereignty		B. Separation of Powers		C. Republicanism </a:t>
            </a:r>
          </a:p>
          <a:p>
            <a:pPr marL="457200" indent="-457200">
              <a:buAutoNum type="alphaUcPeriod" startAt="4"/>
            </a:pPr>
            <a:r>
              <a:rPr lang="en-US" sz="2400" dirty="0">
                <a:latin typeface="Times New Roman" panose="02020603050405020304" pitchFamily="18" charset="0"/>
                <a:cs typeface="Times New Roman" panose="02020603050405020304" pitchFamily="18" charset="0"/>
              </a:rPr>
              <a:t>Checks &amp; balances		E. Federalism			F. Rule of Law</a:t>
            </a:r>
          </a:p>
          <a:p>
            <a:pPr marL="457200" indent="-457200">
              <a:buAutoNum type="alphaUcPeriod" startAt="7"/>
            </a:pPr>
            <a:r>
              <a:rPr lang="en-US" sz="2400" dirty="0">
                <a:latin typeface="Times New Roman" panose="02020603050405020304" pitchFamily="18" charset="0"/>
                <a:cs typeface="Times New Roman" panose="02020603050405020304" pitchFamily="18" charset="0"/>
              </a:rPr>
              <a:t>Individual liberties		H. Limited government </a:t>
            </a:r>
          </a:p>
          <a:p>
            <a:pPr marL="0" indent="0">
              <a:buNone/>
            </a:pPr>
            <a:r>
              <a:rPr lang="en-US" sz="2400" dirty="0">
                <a:latin typeface="Times New Roman" panose="02020603050405020304" pitchFamily="18" charset="0"/>
                <a:cs typeface="Times New Roman" panose="02020603050405020304" pitchFamily="18" charset="0"/>
              </a:rPr>
              <a:t>__ 1. The Tenth Amendment grants all powers not listed in the U.S. Constitution to the states.</a:t>
            </a:r>
          </a:p>
          <a:p>
            <a:pPr marL="0" indent="0">
              <a:buNone/>
            </a:pPr>
            <a:r>
              <a:rPr lang="en-US" sz="2400" dirty="0">
                <a:latin typeface="Times New Roman" panose="02020603050405020304" pitchFamily="18" charset="0"/>
                <a:cs typeface="Times New Roman" panose="02020603050405020304" pitchFamily="18" charset="0"/>
              </a:rPr>
              <a:t>__ 2. Bicameral U.S. Congress</a:t>
            </a:r>
          </a:p>
          <a:p>
            <a:pPr marL="0" indent="0">
              <a:buNone/>
            </a:pPr>
            <a:r>
              <a:rPr lang="en-US" sz="2400" dirty="0">
                <a:latin typeface="Times New Roman" panose="02020603050405020304" pitchFamily="18" charset="0"/>
                <a:cs typeface="Times New Roman" panose="02020603050405020304" pitchFamily="18" charset="0"/>
              </a:rPr>
              <a:t>__ 3. The House of Representatives draws the articles of impeachment and the Senate is the jury for impeachment trial </a:t>
            </a:r>
          </a:p>
          <a:p>
            <a:pPr marL="0" indent="0">
              <a:buNone/>
            </a:pPr>
            <a:r>
              <a:rPr lang="en-US" sz="2400" dirty="0">
                <a:latin typeface="Times New Roman" panose="02020603050405020304" pitchFamily="18" charset="0"/>
                <a:cs typeface="Times New Roman" panose="02020603050405020304" pitchFamily="18" charset="0"/>
              </a:rPr>
              <a:t>__ 4. Congress may not suspend the writ of habeas corpus unless in cases of rebellion</a:t>
            </a:r>
          </a:p>
          <a:p>
            <a:pPr marL="0" indent="0">
              <a:buNone/>
            </a:pPr>
            <a:r>
              <a:rPr lang="en-US" sz="2400" dirty="0">
                <a:latin typeface="Times New Roman" panose="02020603050405020304" pitchFamily="18" charset="0"/>
                <a:cs typeface="Times New Roman" panose="02020603050405020304" pitchFamily="18" charset="0"/>
              </a:rPr>
              <a:t>__ 5. The President may negotiate and establish treaties with the consent of Senate</a:t>
            </a:r>
          </a:p>
          <a:p>
            <a:pPr marL="0" indent="0">
              <a:buNone/>
            </a:pPr>
            <a:r>
              <a:rPr lang="en-US" sz="2400" dirty="0">
                <a:latin typeface="Times New Roman" panose="02020603050405020304" pitchFamily="18" charset="0"/>
                <a:cs typeface="Times New Roman" panose="02020603050405020304" pitchFamily="18" charset="0"/>
              </a:rPr>
              <a:t>__ 6. Congress can override a presidential veto with a 2/3rds majority in both houses</a:t>
            </a:r>
          </a:p>
          <a:p>
            <a:pPr marL="0" indent="0">
              <a:buNone/>
            </a:pPr>
            <a:r>
              <a:rPr lang="en-US" sz="2400" dirty="0">
                <a:latin typeface="Times New Roman" panose="02020603050405020304" pitchFamily="18" charset="0"/>
                <a:cs typeface="Times New Roman" panose="02020603050405020304" pitchFamily="18" charset="0"/>
              </a:rPr>
              <a:t>__ 7. Federal officials maybe impeached for committing high crimes and misdemeanors </a:t>
            </a:r>
          </a:p>
          <a:p>
            <a:pPr marL="0" indent="0">
              <a:buNone/>
            </a:pPr>
            <a:r>
              <a:rPr lang="en-US" sz="2400" dirty="0">
                <a:latin typeface="Times New Roman" panose="02020603050405020304" pitchFamily="18" charset="0"/>
                <a:cs typeface="Times New Roman" panose="02020603050405020304" pitchFamily="18" charset="0"/>
              </a:rPr>
              <a:t>__ 8. The Constitution can be amended with a proposal passed by Congress via a 2/3</a:t>
            </a:r>
            <a:r>
              <a:rPr lang="en-US" sz="2400" baseline="30000" dirty="0">
                <a:latin typeface="Times New Roman" panose="02020603050405020304" pitchFamily="18" charset="0"/>
                <a:cs typeface="Times New Roman" panose="02020603050405020304" pitchFamily="18" charset="0"/>
              </a:rPr>
              <a:t>rd</a:t>
            </a:r>
            <a:r>
              <a:rPr lang="en-US" sz="2400" dirty="0">
                <a:latin typeface="Times New Roman" panose="02020603050405020304" pitchFamily="18" charset="0"/>
                <a:cs typeface="Times New Roman" panose="02020603050405020304" pitchFamily="18" charset="0"/>
              </a:rPr>
              <a:t> vote and being ratified with a 3/4</a:t>
            </a:r>
            <a:r>
              <a:rPr lang="en-US" sz="2400" baseline="30000" dirty="0">
                <a:latin typeface="Times New Roman" panose="02020603050405020304" pitchFamily="18" charset="0"/>
                <a:cs typeface="Times New Roman" panose="02020603050405020304" pitchFamily="18" charset="0"/>
              </a:rPr>
              <a:t>th</a:t>
            </a:r>
            <a:r>
              <a:rPr lang="en-US" sz="2400" dirty="0">
                <a:latin typeface="Times New Roman" panose="02020603050405020304" pitchFamily="18" charset="0"/>
                <a:cs typeface="Times New Roman" panose="02020603050405020304" pitchFamily="18" charset="0"/>
              </a:rPr>
              <a:t> vote of state legislatures</a:t>
            </a:r>
          </a:p>
          <a:p>
            <a:pPr marL="0" indent="0">
              <a:buNone/>
            </a:pP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88401234"/>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C210F4-9882-4710-B28F-FF68331F2B43}"/>
              </a:ext>
            </a:extLst>
          </p:cNvPr>
          <p:cNvSpPr>
            <a:spLocks noGrp="1"/>
          </p:cNvSpPr>
          <p:nvPr>
            <p:ph type="title"/>
          </p:nvPr>
        </p:nvSpPr>
        <p:spPr>
          <a:xfrm>
            <a:off x="838200" y="365125"/>
            <a:ext cx="10515600" cy="816561"/>
          </a:xfrm>
          <a:solidFill>
            <a:schemeClr val="accent4">
              <a:lumMod val="20000"/>
              <a:lumOff val="80000"/>
            </a:schemeClr>
          </a:solidFill>
          <a:ln>
            <a:solidFill>
              <a:srgbClr val="002060"/>
            </a:solidFill>
          </a:ln>
        </p:spPr>
        <p:txBody>
          <a:bodyPr/>
          <a:lstStyle/>
          <a:p>
            <a:r>
              <a:rPr lang="en-US" dirty="0">
                <a:solidFill>
                  <a:srgbClr val="002060"/>
                </a:solidFill>
                <a:latin typeface="Georgia Pro Black" panose="02040A02050405020203" pitchFamily="18" charset="0"/>
              </a:rPr>
              <a:t>Bureaucratic Agency</a:t>
            </a:r>
          </a:p>
        </p:txBody>
      </p:sp>
      <p:sp>
        <p:nvSpPr>
          <p:cNvPr id="3" name="Content Placeholder 2">
            <a:extLst>
              <a:ext uri="{FF2B5EF4-FFF2-40B4-BE49-F238E27FC236}">
                <a16:creationId xmlns:a16="http://schemas.microsoft.com/office/drawing/2014/main" id="{11250E64-7CD3-41C5-B0E8-1A4D59FCEB71}"/>
              </a:ext>
            </a:extLst>
          </p:cNvPr>
          <p:cNvSpPr>
            <a:spLocks noGrp="1"/>
          </p:cNvSpPr>
          <p:nvPr>
            <p:ph idx="1"/>
          </p:nvPr>
        </p:nvSpPr>
        <p:spPr>
          <a:xfrm>
            <a:off x="838200" y="1420837"/>
            <a:ext cx="10515600" cy="4756126"/>
          </a:xfrm>
          <a:solidFill>
            <a:schemeClr val="bg1"/>
          </a:solidFill>
        </p:spPr>
        <p:txBody>
          <a:bodyPr>
            <a:normAutofit lnSpcReduction="10000"/>
          </a:bodyPr>
          <a:lstStyle/>
          <a:p>
            <a:pPr marL="0" indent="0">
              <a:buNone/>
            </a:pPr>
            <a:r>
              <a:rPr lang="en-US" sz="2400" dirty="0">
                <a:latin typeface="Times" panose="02020603050405020304" pitchFamily="18" charset="0"/>
                <a:cs typeface="Times" panose="02020603050405020304" pitchFamily="18" charset="0"/>
              </a:rPr>
              <a:t>Identify the following agencies as </a:t>
            </a:r>
            <a:r>
              <a:rPr lang="en-US" sz="2400" b="1" dirty="0">
                <a:solidFill>
                  <a:srgbClr val="002060"/>
                </a:solidFill>
                <a:latin typeface="Times" panose="02020603050405020304" pitchFamily="18" charset="0"/>
                <a:cs typeface="Times" panose="02020603050405020304" pitchFamily="18" charset="0"/>
              </a:rPr>
              <a:t>(W)</a:t>
            </a:r>
            <a:r>
              <a:rPr lang="en-US" sz="2400" dirty="0">
                <a:latin typeface="Times" panose="02020603050405020304" pitchFamily="18" charset="0"/>
                <a:cs typeface="Times" panose="02020603050405020304" pitchFamily="18" charset="0"/>
              </a:rPr>
              <a:t> White House Office, </a:t>
            </a:r>
            <a:r>
              <a:rPr lang="en-US" sz="2400" b="1" dirty="0">
                <a:solidFill>
                  <a:srgbClr val="FF0000"/>
                </a:solidFill>
                <a:latin typeface="Times" panose="02020603050405020304" pitchFamily="18" charset="0"/>
                <a:cs typeface="Times" panose="02020603050405020304" pitchFamily="18" charset="0"/>
              </a:rPr>
              <a:t>(E)</a:t>
            </a:r>
            <a:r>
              <a:rPr lang="en-US" sz="2400" dirty="0">
                <a:latin typeface="Times" panose="02020603050405020304" pitchFamily="18" charset="0"/>
                <a:cs typeface="Times" panose="02020603050405020304" pitchFamily="18" charset="0"/>
              </a:rPr>
              <a:t> Executive Office of the President, </a:t>
            </a:r>
            <a:r>
              <a:rPr lang="en-US" sz="2400" b="1" dirty="0">
                <a:solidFill>
                  <a:srgbClr val="7030A0"/>
                </a:solidFill>
                <a:latin typeface="Times" panose="02020603050405020304" pitchFamily="18" charset="0"/>
                <a:cs typeface="Times" panose="02020603050405020304" pitchFamily="18" charset="0"/>
              </a:rPr>
              <a:t>(GC) </a:t>
            </a:r>
            <a:r>
              <a:rPr lang="en-US" sz="2400" dirty="0">
                <a:latin typeface="Times" panose="02020603050405020304" pitchFamily="18" charset="0"/>
                <a:cs typeface="Times" panose="02020603050405020304" pitchFamily="18" charset="0"/>
              </a:rPr>
              <a:t>Government Corporations, </a:t>
            </a:r>
            <a:r>
              <a:rPr lang="en-US" sz="2400" b="1" dirty="0">
                <a:solidFill>
                  <a:schemeClr val="accent6">
                    <a:lumMod val="50000"/>
                  </a:schemeClr>
                </a:solidFill>
                <a:latin typeface="Times" panose="02020603050405020304" pitchFamily="18" charset="0"/>
                <a:cs typeface="Times" panose="02020603050405020304" pitchFamily="18" charset="0"/>
              </a:rPr>
              <a:t>(I)</a:t>
            </a:r>
            <a:r>
              <a:rPr lang="en-US" sz="2400" dirty="0">
                <a:latin typeface="Times" panose="02020603050405020304" pitchFamily="18" charset="0"/>
                <a:cs typeface="Times" panose="02020603050405020304" pitchFamily="18" charset="0"/>
              </a:rPr>
              <a:t> Independent Agencies, </a:t>
            </a:r>
            <a:r>
              <a:rPr lang="en-US" sz="2400" b="1" dirty="0">
                <a:solidFill>
                  <a:schemeClr val="accent2">
                    <a:lumMod val="75000"/>
                  </a:schemeClr>
                </a:solidFill>
                <a:latin typeface="Times" panose="02020603050405020304" pitchFamily="18" charset="0"/>
                <a:cs typeface="Times" panose="02020603050405020304" pitchFamily="18" charset="0"/>
              </a:rPr>
              <a:t>(C)</a:t>
            </a:r>
            <a:r>
              <a:rPr lang="en-US" sz="2400" dirty="0">
                <a:latin typeface="Times" panose="02020603050405020304" pitchFamily="18" charset="0"/>
                <a:cs typeface="Times" panose="02020603050405020304" pitchFamily="18" charset="0"/>
              </a:rPr>
              <a:t> Cabinet, or </a:t>
            </a:r>
            <a:r>
              <a:rPr lang="en-US" sz="2400" b="1" dirty="0">
                <a:latin typeface="Times" panose="02020603050405020304" pitchFamily="18" charset="0"/>
                <a:cs typeface="Times" panose="02020603050405020304" pitchFamily="18" charset="0"/>
              </a:rPr>
              <a:t>(R) </a:t>
            </a:r>
            <a:r>
              <a:rPr lang="en-US" sz="2400" dirty="0">
                <a:latin typeface="Times" panose="02020603050405020304" pitchFamily="18" charset="0"/>
                <a:cs typeface="Times" panose="02020603050405020304" pitchFamily="18" charset="0"/>
              </a:rPr>
              <a:t>Regulatory Boards</a:t>
            </a:r>
          </a:p>
          <a:p>
            <a:pPr marL="0" indent="0">
              <a:buNone/>
            </a:pPr>
            <a:r>
              <a:rPr lang="en-US" sz="2400" dirty="0">
                <a:latin typeface="Times" panose="02020603050405020304" pitchFamily="18" charset="0"/>
                <a:cs typeface="Times" panose="02020603050405020304" pitchFamily="18" charset="0"/>
              </a:rPr>
              <a:t>__ 1. U.S. Post Office – charges for stamps and package delivery </a:t>
            </a:r>
          </a:p>
          <a:p>
            <a:pPr marL="0" indent="0">
              <a:buNone/>
            </a:pPr>
            <a:r>
              <a:rPr lang="en-US" sz="2400" dirty="0">
                <a:latin typeface="Times" panose="02020603050405020304" pitchFamily="18" charset="0"/>
                <a:cs typeface="Times" panose="02020603050405020304" pitchFamily="18" charset="0"/>
              </a:rPr>
              <a:t>__ 2. Council of Economic Advisors – give the president advice on policies to influence the U.S. economy</a:t>
            </a:r>
          </a:p>
          <a:p>
            <a:pPr marL="0" indent="0">
              <a:buNone/>
            </a:pPr>
            <a:r>
              <a:rPr lang="en-US" sz="2400" dirty="0">
                <a:latin typeface="Times" panose="02020603050405020304" pitchFamily="18" charset="0"/>
                <a:cs typeface="Times" panose="02020603050405020304" pitchFamily="18" charset="0"/>
              </a:rPr>
              <a:t>__ 3. Chief of Staff – known as the gate keeper because he/she controls access to the president</a:t>
            </a:r>
          </a:p>
          <a:p>
            <a:pPr marL="0" indent="0">
              <a:buNone/>
            </a:pPr>
            <a:r>
              <a:rPr lang="en-US" sz="2400" dirty="0">
                <a:latin typeface="Times" panose="02020603050405020304" pitchFamily="18" charset="0"/>
                <a:cs typeface="Times" panose="02020603050405020304" pitchFamily="18" charset="0"/>
              </a:rPr>
              <a:t>__ 4. State Department – Secretary State advise the president on foreign policy</a:t>
            </a:r>
          </a:p>
          <a:p>
            <a:pPr marL="0" indent="0">
              <a:buNone/>
            </a:pPr>
            <a:r>
              <a:rPr lang="en-US" sz="2400" dirty="0">
                <a:latin typeface="Times" panose="02020603050405020304" pitchFamily="18" charset="0"/>
                <a:cs typeface="Times" panose="02020603050405020304" pitchFamily="18" charset="0"/>
              </a:rPr>
              <a:t>__ 5. Central Intelligence Agency – collect and analyze information on foreign countries</a:t>
            </a:r>
          </a:p>
          <a:p>
            <a:pPr marL="0" indent="0">
              <a:buNone/>
            </a:pPr>
            <a:r>
              <a:rPr lang="en-US" sz="2400" dirty="0">
                <a:latin typeface="Times" panose="02020603050405020304" pitchFamily="18" charset="0"/>
                <a:cs typeface="Times" panose="02020603050405020304" pitchFamily="18" charset="0"/>
              </a:rPr>
              <a:t>__ 6. Securities and Exchange Commissions – regulate the sale of stocks </a:t>
            </a:r>
          </a:p>
        </p:txBody>
      </p:sp>
    </p:spTree>
    <p:extLst>
      <p:ext uri="{BB962C8B-B14F-4D97-AF65-F5344CB8AC3E}">
        <p14:creationId xmlns:p14="http://schemas.microsoft.com/office/powerpoint/2010/main" val="1397887740"/>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C210F4-9882-4710-B28F-FF68331F2B43}"/>
              </a:ext>
            </a:extLst>
          </p:cNvPr>
          <p:cNvSpPr>
            <a:spLocks noGrp="1"/>
          </p:cNvSpPr>
          <p:nvPr>
            <p:ph type="title"/>
          </p:nvPr>
        </p:nvSpPr>
        <p:spPr>
          <a:xfrm>
            <a:off x="838200" y="365125"/>
            <a:ext cx="10515600" cy="816561"/>
          </a:xfrm>
          <a:solidFill>
            <a:schemeClr val="accent4">
              <a:lumMod val="20000"/>
              <a:lumOff val="80000"/>
            </a:schemeClr>
          </a:solidFill>
          <a:ln>
            <a:solidFill>
              <a:srgbClr val="002060"/>
            </a:solidFill>
          </a:ln>
        </p:spPr>
        <p:txBody>
          <a:bodyPr/>
          <a:lstStyle/>
          <a:p>
            <a:r>
              <a:rPr lang="en-US" dirty="0">
                <a:solidFill>
                  <a:srgbClr val="002060"/>
                </a:solidFill>
                <a:latin typeface="Georgia Pro Black" panose="02040A02050405020203" pitchFamily="18" charset="0"/>
              </a:rPr>
              <a:t>Bureaucratic Agency</a:t>
            </a:r>
          </a:p>
        </p:txBody>
      </p:sp>
      <p:sp>
        <p:nvSpPr>
          <p:cNvPr id="3" name="Content Placeholder 2">
            <a:extLst>
              <a:ext uri="{FF2B5EF4-FFF2-40B4-BE49-F238E27FC236}">
                <a16:creationId xmlns:a16="http://schemas.microsoft.com/office/drawing/2014/main" id="{11250E64-7CD3-41C5-B0E8-1A4D59FCEB71}"/>
              </a:ext>
            </a:extLst>
          </p:cNvPr>
          <p:cNvSpPr>
            <a:spLocks noGrp="1"/>
          </p:cNvSpPr>
          <p:nvPr>
            <p:ph idx="1"/>
          </p:nvPr>
        </p:nvSpPr>
        <p:spPr>
          <a:xfrm>
            <a:off x="838200" y="1420837"/>
            <a:ext cx="10515600" cy="4756126"/>
          </a:xfrm>
          <a:solidFill>
            <a:schemeClr val="bg1"/>
          </a:solidFill>
        </p:spPr>
        <p:txBody>
          <a:bodyPr>
            <a:normAutofit/>
          </a:bodyPr>
          <a:lstStyle/>
          <a:p>
            <a:pPr marL="0" indent="0">
              <a:buNone/>
            </a:pPr>
            <a:r>
              <a:rPr lang="en-US" sz="2400" dirty="0">
                <a:latin typeface="Times" panose="02020603050405020304" pitchFamily="18" charset="0"/>
                <a:cs typeface="Times" panose="02020603050405020304" pitchFamily="18" charset="0"/>
              </a:rPr>
              <a:t>Is government too BIG and involved in Americans’ lives </a:t>
            </a:r>
          </a:p>
          <a:p>
            <a:pPr marL="0" indent="0">
              <a:buNone/>
            </a:pPr>
            <a:endParaRPr lang="en-US" sz="2400" dirty="0">
              <a:latin typeface="Times" panose="02020603050405020304" pitchFamily="18" charset="0"/>
              <a:cs typeface="Times" panose="02020603050405020304" pitchFamily="18" charset="0"/>
            </a:endParaRPr>
          </a:p>
        </p:txBody>
      </p:sp>
      <p:sp>
        <p:nvSpPr>
          <p:cNvPr id="4" name="Rectangle 3">
            <a:extLst>
              <a:ext uri="{FF2B5EF4-FFF2-40B4-BE49-F238E27FC236}">
                <a16:creationId xmlns:a16="http://schemas.microsoft.com/office/drawing/2014/main" id="{57AA84DF-472B-4476-8589-A149DCDFAFF9}"/>
              </a:ext>
            </a:extLst>
          </p:cNvPr>
          <p:cNvSpPr/>
          <p:nvPr/>
        </p:nvSpPr>
        <p:spPr>
          <a:xfrm>
            <a:off x="1181686" y="2067951"/>
            <a:ext cx="2912012" cy="717452"/>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panose="02020603050405020304" pitchFamily="18" charset="0"/>
                <a:cs typeface="Times" panose="02020603050405020304" pitchFamily="18" charset="0"/>
              </a:rPr>
              <a:t>Regulation</a:t>
            </a:r>
          </a:p>
        </p:txBody>
      </p:sp>
      <p:sp>
        <p:nvSpPr>
          <p:cNvPr id="5" name="Rectangle 4">
            <a:extLst>
              <a:ext uri="{FF2B5EF4-FFF2-40B4-BE49-F238E27FC236}">
                <a16:creationId xmlns:a16="http://schemas.microsoft.com/office/drawing/2014/main" id="{B0F9FD46-3BC0-489B-90A3-3B46B9F2E0B4}"/>
              </a:ext>
            </a:extLst>
          </p:cNvPr>
          <p:cNvSpPr/>
          <p:nvPr/>
        </p:nvSpPr>
        <p:spPr>
          <a:xfrm>
            <a:off x="7411329" y="2067951"/>
            <a:ext cx="2912012" cy="717452"/>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panose="02020603050405020304" pitchFamily="18" charset="0"/>
                <a:cs typeface="Times" panose="02020603050405020304" pitchFamily="18" charset="0"/>
              </a:rPr>
              <a:t>Deregulation</a:t>
            </a:r>
          </a:p>
        </p:txBody>
      </p:sp>
      <p:sp>
        <p:nvSpPr>
          <p:cNvPr id="6" name="Rectangle 5">
            <a:extLst>
              <a:ext uri="{FF2B5EF4-FFF2-40B4-BE49-F238E27FC236}">
                <a16:creationId xmlns:a16="http://schemas.microsoft.com/office/drawing/2014/main" id="{023C945C-CAE9-4B0F-BFE3-C7E687CF5377}"/>
              </a:ext>
            </a:extLst>
          </p:cNvPr>
          <p:cNvSpPr/>
          <p:nvPr/>
        </p:nvSpPr>
        <p:spPr>
          <a:xfrm>
            <a:off x="576775" y="3041821"/>
            <a:ext cx="4867422" cy="336984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en-US" sz="2400" dirty="0">
                <a:solidFill>
                  <a:schemeClr val="tx1"/>
                </a:solidFill>
                <a:latin typeface="Times" panose="02020603050405020304" pitchFamily="18" charset="0"/>
                <a:cs typeface="Times" panose="02020603050405020304" pitchFamily="18" charset="0"/>
              </a:rPr>
              <a:t>Protects consumers and environment from dangerous products and services</a:t>
            </a:r>
          </a:p>
          <a:p>
            <a:pPr marL="342900" indent="-342900">
              <a:buFont typeface="Arial" panose="020B0604020202020204" pitchFamily="34" charset="0"/>
              <a:buChar char="•"/>
            </a:pPr>
            <a:r>
              <a:rPr lang="en-US" sz="2400" dirty="0">
                <a:solidFill>
                  <a:schemeClr val="tx1"/>
                </a:solidFill>
                <a:latin typeface="Times" panose="02020603050405020304" pitchFamily="18" charset="0"/>
                <a:cs typeface="Times" panose="02020603050405020304" pitchFamily="18" charset="0"/>
              </a:rPr>
              <a:t>Protects market competition (NO Monopolies) to keep prices low</a:t>
            </a:r>
          </a:p>
          <a:p>
            <a:pPr marL="342900" indent="-342900">
              <a:buFont typeface="Arial" panose="020B0604020202020204" pitchFamily="34" charset="0"/>
              <a:buChar char="•"/>
            </a:pPr>
            <a:r>
              <a:rPr lang="en-US" sz="2400" dirty="0">
                <a:solidFill>
                  <a:schemeClr val="tx1"/>
                </a:solidFill>
                <a:latin typeface="Times" panose="02020603050405020304" pitchFamily="18" charset="0"/>
                <a:cs typeface="Times" panose="02020603050405020304" pitchFamily="18" charset="0"/>
              </a:rPr>
              <a:t>Protects worker safety and wages</a:t>
            </a:r>
          </a:p>
          <a:p>
            <a:pPr marL="342900" indent="-342900">
              <a:buFont typeface="Arial" panose="020B0604020202020204" pitchFamily="34" charset="0"/>
              <a:buChar char="•"/>
            </a:pPr>
            <a:endParaRPr lang="en-US" sz="2400" dirty="0">
              <a:solidFill>
                <a:schemeClr val="tx1"/>
              </a:solidFill>
              <a:latin typeface="Times" panose="02020603050405020304" pitchFamily="18" charset="0"/>
              <a:cs typeface="Times" panose="02020603050405020304" pitchFamily="18" charset="0"/>
            </a:endParaRPr>
          </a:p>
        </p:txBody>
      </p:sp>
      <p:sp>
        <p:nvSpPr>
          <p:cNvPr id="7" name="Rectangle 6">
            <a:extLst>
              <a:ext uri="{FF2B5EF4-FFF2-40B4-BE49-F238E27FC236}">
                <a16:creationId xmlns:a16="http://schemas.microsoft.com/office/drawing/2014/main" id="{4291A054-B962-4108-9761-1AC52F352AE2}"/>
              </a:ext>
            </a:extLst>
          </p:cNvPr>
          <p:cNvSpPr/>
          <p:nvPr/>
        </p:nvSpPr>
        <p:spPr>
          <a:xfrm>
            <a:off x="6747803" y="3041821"/>
            <a:ext cx="4867422" cy="336984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en-US" sz="2400" dirty="0">
                <a:solidFill>
                  <a:schemeClr val="tx1"/>
                </a:solidFill>
                <a:latin typeface="Times" panose="02020603050405020304" pitchFamily="18" charset="0"/>
                <a:cs typeface="Times" panose="02020603050405020304" pitchFamily="18" charset="0"/>
              </a:rPr>
              <a:t>Regulations cost the consumers more because businesses raise prices to cover regulation costs</a:t>
            </a:r>
          </a:p>
          <a:p>
            <a:pPr marL="342900" indent="-342900">
              <a:buFont typeface="Arial" panose="020B0604020202020204" pitchFamily="34" charset="0"/>
              <a:buChar char="•"/>
            </a:pPr>
            <a:r>
              <a:rPr lang="en-US" sz="2400" dirty="0">
                <a:solidFill>
                  <a:schemeClr val="tx1"/>
                </a:solidFill>
                <a:latin typeface="Times" panose="02020603050405020304" pitchFamily="18" charset="0"/>
                <a:cs typeface="Times" panose="02020603050405020304" pitchFamily="18" charset="0"/>
              </a:rPr>
              <a:t>All more businesses to compete cause prices to lower</a:t>
            </a:r>
          </a:p>
          <a:p>
            <a:pPr marL="342900" indent="-342900">
              <a:buFont typeface="Arial" panose="020B0604020202020204" pitchFamily="34" charset="0"/>
              <a:buChar char="•"/>
            </a:pPr>
            <a:r>
              <a:rPr lang="en-US" sz="2400" dirty="0">
                <a:solidFill>
                  <a:schemeClr val="tx1"/>
                </a:solidFill>
                <a:latin typeface="Times" panose="02020603050405020304" pitchFamily="18" charset="0"/>
                <a:cs typeface="Times" panose="02020603050405020304" pitchFamily="18" charset="0"/>
              </a:rPr>
              <a:t>Cost tax payers less and decreases the national debt</a:t>
            </a:r>
          </a:p>
          <a:p>
            <a:pPr marL="342900" indent="-342900">
              <a:buFont typeface="Arial" panose="020B0604020202020204" pitchFamily="34" charset="0"/>
              <a:buChar char="•"/>
            </a:pPr>
            <a:endParaRPr lang="en-US" sz="2400" dirty="0">
              <a:solidFill>
                <a:schemeClr val="tx1"/>
              </a:solidFill>
              <a:latin typeface="Times" panose="02020603050405020304" pitchFamily="18" charset="0"/>
              <a:cs typeface="Times" panose="02020603050405020304" pitchFamily="18" charset="0"/>
            </a:endParaRPr>
          </a:p>
        </p:txBody>
      </p:sp>
      <p:cxnSp>
        <p:nvCxnSpPr>
          <p:cNvPr id="9" name="Straight Connector 8">
            <a:extLst>
              <a:ext uri="{FF2B5EF4-FFF2-40B4-BE49-F238E27FC236}">
                <a16:creationId xmlns:a16="http://schemas.microsoft.com/office/drawing/2014/main" id="{9B4EE0D6-9FE9-4A8F-BF71-E0BF57D8F8AA}"/>
              </a:ext>
            </a:extLst>
          </p:cNvPr>
          <p:cNvCxnSpPr/>
          <p:nvPr/>
        </p:nvCxnSpPr>
        <p:spPr>
          <a:xfrm>
            <a:off x="6096000" y="2067951"/>
            <a:ext cx="0" cy="372793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8893265"/>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CE85A54-0097-3F44-8036-868A6F587F19}"/>
              </a:ext>
            </a:extLst>
          </p:cNvPr>
          <p:cNvSpPr>
            <a:spLocks noGrp="1"/>
          </p:cNvSpPr>
          <p:nvPr>
            <p:ph type="title"/>
          </p:nvPr>
        </p:nvSpPr>
        <p:spPr>
          <a:xfrm>
            <a:off x="838200" y="365126"/>
            <a:ext cx="10515600" cy="814746"/>
          </a:xfrm>
          <a:solidFill>
            <a:srgbClr val="002060"/>
          </a:solidFill>
          <a:ln>
            <a:solidFill>
              <a:schemeClr val="tx1"/>
            </a:solidFill>
          </a:ln>
        </p:spPr>
        <p:txBody>
          <a:bodyPr>
            <a:normAutofit/>
          </a:bodyPr>
          <a:lstStyle/>
          <a:p>
            <a:r>
              <a:rPr lang="en-US" sz="3600" b="1" dirty="0">
                <a:solidFill>
                  <a:schemeClr val="bg1"/>
                </a:solidFill>
                <a:latin typeface="Georgia" panose="02040502050405020303" pitchFamily="18" charset="0"/>
              </a:rPr>
              <a:t>Historic Interpretation of the Presidency </a:t>
            </a:r>
          </a:p>
        </p:txBody>
      </p:sp>
      <p:sp>
        <p:nvSpPr>
          <p:cNvPr id="6" name="Content Placeholder 5">
            <a:extLst>
              <a:ext uri="{FF2B5EF4-FFF2-40B4-BE49-F238E27FC236}">
                <a16:creationId xmlns:a16="http://schemas.microsoft.com/office/drawing/2014/main" id="{EB71DF5F-A92E-F646-8131-B4414D2FA85D}"/>
              </a:ext>
            </a:extLst>
          </p:cNvPr>
          <p:cNvSpPr>
            <a:spLocks noGrp="1"/>
          </p:cNvSpPr>
          <p:nvPr>
            <p:ph idx="1"/>
          </p:nvPr>
        </p:nvSpPr>
        <p:spPr>
          <a:xfrm>
            <a:off x="838200" y="1453662"/>
            <a:ext cx="10515600" cy="4723301"/>
          </a:xfrm>
          <a:solidFill>
            <a:schemeClr val="bg1"/>
          </a:solidFill>
          <a:ln>
            <a:solidFill>
              <a:srgbClr val="C00000"/>
            </a:solidFill>
          </a:ln>
        </p:spPr>
        <p:txBody>
          <a:bodyPr>
            <a:normAutofit/>
          </a:bodyPr>
          <a:lstStyle/>
          <a:p>
            <a:pPr marL="0" indent="0">
              <a:buNone/>
            </a:pPr>
            <a:r>
              <a:rPr lang="en-US" sz="2400" dirty="0">
                <a:latin typeface="Times" pitchFamily="2" charset="0"/>
              </a:rPr>
              <a:t>The founding fathers established the role of the Presidency in Article II of the US Constitution. </a:t>
            </a:r>
          </a:p>
          <a:p>
            <a:r>
              <a:rPr lang="en-US" sz="2400" b="1" dirty="0">
                <a:solidFill>
                  <a:srgbClr val="C00000"/>
                </a:solidFill>
                <a:latin typeface="Times" pitchFamily="2" charset="0"/>
              </a:rPr>
              <a:t>Evaluate whether the power of the Presidency has surpassed that of U.S. Congress (Article I) over time. </a:t>
            </a:r>
          </a:p>
        </p:txBody>
      </p:sp>
      <p:sp>
        <p:nvSpPr>
          <p:cNvPr id="2" name="Rectangle 1">
            <a:extLst>
              <a:ext uri="{FF2B5EF4-FFF2-40B4-BE49-F238E27FC236}">
                <a16:creationId xmlns:a16="http://schemas.microsoft.com/office/drawing/2014/main" id="{AFE1ACC0-907B-4982-AAE7-76F353EB43C7}"/>
              </a:ext>
            </a:extLst>
          </p:cNvPr>
          <p:cNvSpPr/>
          <p:nvPr/>
        </p:nvSpPr>
        <p:spPr>
          <a:xfrm>
            <a:off x="492369" y="3039867"/>
            <a:ext cx="5134708" cy="3410886"/>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latin typeface="Times" panose="02020603050405020304" pitchFamily="18" charset="0"/>
                <a:cs typeface="Times" panose="02020603050405020304" pitchFamily="18" charset="0"/>
              </a:rPr>
              <a:t>The first thing which strikes our attention is, that the executive authority, with few exceptions, is to be vested in a single magistrate. This will scarcely, however, be considered as a point upon which any comparison can be grounded; for if, in this particular, there be a resemblance to the king of Great Britain, there is not less a resemblance to the Grand Seignior, to the khan of Tartary, to the Man of the Seven Mountains, or to the governor of New York.</a:t>
            </a:r>
          </a:p>
          <a:p>
            <a:r>
              <a:rPr lang="en-US" sz="2000" dirty="0">
                <a:latin typeface="Times" panose="02020603050405020304" pitchFamily="18" charset="0"/>
                <a:cs typeface="Times" panose="02020603050405020304" pitchFamily="18" charset="0"/>
              </a:rPr>
              <a:t>	- </a:t>
            </a:r>
            <a:r>
              <a:rPr lang="en-US" sz="2000" b="1" dirty="0">
                <a:latin typeface="Times" panose="02020603050405020304" pitchFamily="18" charset="0"/>
                <a:cs typeface="Times" panose="02020603050405020304" pitchFamily="18" charset="0"/>
              </a:rPr>
              <a:t>Alexander Hamilton, Federalist 69</a:t>
            </a:r>
          </a:p>
        </p:txBody>
      </p:sp>
      <p:sp>
        <p:nvSpPr>
          <p:cNvPr id="13" name="Rectangle 12">
            <a:extLst>
              <a:ext uri="{FF2B5EF4-FFF2-40B4-BE49-F238E27FC236}">
                <a16:creationId xmlns:a16="http://schemas.microsoft.com/office/drawing/2014/main" id="{EEB6FAB2-A8AB-400E-88BC-A3CCCAA295A8}"/>
              </a:ext>
            </a:extLst>
          </p:cNvPr>
          <p:cNvSpPr/>
          <p:nvPr/>
        </p:nvSpPr>
        <p:spPr>
          <a:xfrm>
            <a:off x="6564923" y="3039867"/>
            <a:ext cx="5134708" cy="3410886"/>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latin typeface="Times" panose="02020603050405020304" pitchFamily="18" charset="0"/>
                <a:cs typeface="Times" panose="02020603050405020304" pitchFamily="18" charset="0"/>
              </a:rPr>
              <a:t>Before martial law is declared to be the supreme law of the land, and your character of free citizens be changed to that of the subjects of a military king -- which are necessary consequences of the adoption of the proposed constitution -- let me admonish you in the name of sacred liberty, to make a solemn pause.	</a:t>
            </a:r>
          </a:p>
          <a:p>
            <a:r>
              <a:rPr lang="en-US" sz="2000" dirty="0">
                <a:latin typeface="Times" panose="02020603050405020304" pitchFamily="18" charset="0"/>
                <a:cs typeface="Times" panose="02020603050405020304" pitchFamily="18" charset="0"/>
              </a:rPr>
              <a:t>	- </a:t>
            </a:r>
            <a:r>
              <a:rPr lang="en-US" sz="2000" b="1" dirty="0" err="1">
                <a:latin typeface="Times" panose="02020603050405020304" pitchFamily="18" charset="0"/>
                <a:cs typeface="Times" panose="02020603050405020304" pitchFamily="18" charset="0"/>
              </a:rPr>
              <a:t>Philadelphiensis</a:t>
            </a:r>
            <a:r>
              <a:rPr lang="en-US" sz="2000" b="1" dirty="0">
                <a:latin typeface="Times" panose="02020603050405020304" pitchFamily="18" charset="0"/>
                <a:cs typeface="Times" panose="02020603050405020304" pitchFamily="18" charset="0"/>
              </a:rPr>
              <a:t>, Anti-Federalist 74</a:t>
            </a:r>
          </a:p>
        </p:txBody>
      </p:sp>
    </p:spTree>
    <p:extLst>
      <p:ext uri="{BB962C8B-B14F-4D97-AF65-F5344CB8AC3E}">
        <p14:creationId xmlns:p14="http://schemas.microsoft.com/office/powerpoint/2010/main" val="3643997010"/>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CE85A54-0097-3F44-8036-868A6F587F19}"/>
              </a:ext>
            </a:extLst>
          </p:cNvPr>
          <p:cNvSpPr>
            <a:spLocks noGrp="1"/>
          </p:cNvSpPr>
          <p:nvPr>
            <p:ph type="title"/>
          </p:nvPr>
        </p:nvSpPr>
        <p:spPr>
          <a:xfrm>
            <a:off x="838200" y="365126"/>
            <a:ext cx="10515600" cy="814746"/>
          </a:xfrm>
          <a:solidFill>
            <a:srgbClr val="002060"/>
          </a:solidFill>
          <a:ln>
            <a:solidFill>
              <a:srgbClr val="002060"/>
            </a:solidFill>
          </a:ln>
        </p:spPr>
        <p:txBody>
          <a:bodyPr>
            <a:normAutofit/>
          </a:bodyPr>
          <a:lstStyle/>
          <a:p>
            <a:r>
              <a:rPr lang="en-US" sz="3600" b="1" dirty="0">
                <a:solidFill>
                  <a:schemeClr val="bg1"/>
                </a:solidFill>
                <a:latin typeface="Georgia" panose="02040502050405020303" pitchFamily="18" charset="0"/>
              </a:rPr>
              <a:t>Historic Interpretation of the Presidency </a:t>
            </a:r>
          </a:p>
        </p:txBody>
      </p:sp>
      <p:sp>
        <p:nvSpPr>
          <p:cNvPr id="6" name="Content Placeholder 5">
            <a:extLst>
              <a:ext uri="{FF2B5EF4-FFF2-40B4-BE49-F238E27FC236}">
                <a16:creationId xmlns:a16="http://schemas.microsoft.com/office/drawing/2014/main" id="{EB71DF5F-A92E-F646-8131-B4414D2FA85D}"/>
              </a:ext>
            </a:extLst>
          </p:cNvPr>
          <p:cNvSpPr>
            <a:spLocks noGrp="1"/>
          </p:cNvSpPr>
          <p:nvPr>
            <p:ph idx="1"/>
          </p:nvPr>
        </p:nvSpPr>
        <p:spPr>
          <a:xfrm>
            <a:off x="838200" y="1453662"/>
            <a:ext cx="10515600" cy="4723301"/>
          </a:xfrm>
          <a:solidFill>
            <a:schemeClr val="bg1"/>
          </a:solidFill>
          <a:ln>
            <a:solidFill>
              <a:srgbClr val="C00000"/>
            </a:solidFill>
          </a:ln>
        </p:spPr>
        <p:txBody>
          <a:bodyPr>
            <a:normAutofit/>
          </a:bodyPr>
          <a:lstStyle/>
          <a:p>
            <a:pPr marL="0" indent="0">
              <a:buNone/>
            </a:pPr>
            <a:r>
              <a:rPr lang="en-US" sz="2400" dirty="0">
                <a:latin typeface="Times" pitchFamily="2" charset="0"/>
              </a:rPr>
              <a:t>The founding fathers established the role of the Presidency in Article II of the US Constitution. </a:t>
            </a:r>
          </a:p>
          <a:p>
            <a:r>
              <a:rPr lang="en-US" sz="2400" b="1" dirty="0">
                <a:solidFill>
                  <a:srgbClr val="C00000"/>
                </a:solidFill>
                <a:latin typeface="Times" pitchFamily="2" charset="0"/>
              </a:rPr>
              <a:t>Evaluate whether the power of the Presidency has surpassed that of U.S. Congress (Article I) over time. </a:t>
            </a:r>
          </a:p>
        </p:txBody>
      </p:sp>
      <p:sp>
        <p:nvSpPr>
          <p:cNvPr id="3" name="Rectangle 2">
            <a:extLst>
              <a:ext uri="{FF2B5EF4-FFF2-40B4-BE49-F238E27FC236}">
                <a16:creationId xmlns:a16="http://schemas.microsoft.com/office/drawing/2014/main" id="{A33560CA-5332-422B-982B-2FAE3F127CEF}"/>
              </a:ext>
            </a:extLst>
          </p:cNvPr>
          <p:cNvSpPr/>
          <p:nvPr/>
        </p:nvSpPr>
        <p:spPr>
          <a:xfrm>
            <a:off x="534573" y="3108960"/>
            <a:ext cx="5036234" cy="334179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Times" panose="02020603050405020304" pitchFamily="18" charset="0"/>
                <a:cs typeface="Times" panose="02020603050405020304" pitchFamily="18" charset="0"/>
              </a:rPr>
              <a:t> </a:t>
            </a:r>
          </a:p>
          <a:p>
            <a:pPr algn="ctr"/>
            <a:endParaRPr lang="en-US" sz="2400" b="1" dirty="0">
              <a:solidFill>
                <a:schemeClr val="tx1"/>
              </a:solidFill>
              <a:latin typeface="Times" panose="02020603050405020304" pitchFamily="18" charset="0"/>
              <a:cs typeface="Times" panose="02020603050405020304" pitchFamily="18" charset="0"/>
            </a:endParaRPr>
          </a:p>
          <a:p>
            <a:pPr algn="ctr"/>
            <a:r>
              <a:rPr lang="en-US" sz="2400" b="1" dirty="0">
                <a:solidFill>
                  <a:schemeClr val="tx1"/>
                </a:solidFill>
                <a:latin typeface="Times" panose="02020603050405020304" pitchFamily="18" charset="0"/>
                <a:cs typeface="Times" panose="02020603050405020304" pitchFamily="18" charset="0"/>
              </a:rPr>
              <a:t>Executive = Imperial Presidency</a:t>
            </a:r>
          </a:p>
          <a:p>
            <a:pPr algn="ctr"/>
            <a:r>
              <a:rPr lang="en-US" sz="2400" b="1" dirty="0">
                <a:solidFill>
                  <a:schemeClr val="tx1"/>
                </a:solidFill>
                <a:latin typeface="Times" panose="02020603050405020304" pitchFamily="18" charset="0"/>
                <a:cs typeface="Times" panose="02020603050405020304" pitchFamily="18" charset="0"/>
              </a:rPr>
              <a:t>(President = King – like the British Monarchy)</a:t>
            </a:r>
          </a:p>
          <a:p>
            <a:pPr algn="ctr"/>
            <a:endParaRPr lang="en-US" dirty="0">
              <a:solidFill>
                <a:schemeClr val="tx1"/>
              </a:solidFill>
              <a:latin typeface="Times" panose="02020603050405020304" pitchFamily="18" charset="0"/>
              <a:cs typeface="Times" panose="02020603050405020304" pitchFamily="18" charset="0"/>
            </a:endParaRPr>
          </a:p>
          <a:p>
            <a:pPr algn="ctr"/>
            <a:endParaRPr lang="en-US" dirty="0">
              <a:solidFill>
                <a:schemeClr val="tx1"/>
              </a:solidFill>
              <a:latin typeface="Times" panose="02020603050405020304" pitchFamily="18" charset="0"/>
              <a:cs typeface="Times" panose="02020603050405020304" pitchFamily="18" charset="0"/>
            </a:endParaRPr>
          </a:p>
          <a:p>
            <a:pPr algn="ctr"/>
            <a:endParaRPr lang="en-US" dirty="0">
              <a:solidFill>
                <a:schemeClr val="tx1"/>
              </a:solidFill>
              <a:latin typeface="Times" panose="02020603050405020304" pitchFamily="18" charset="0"/>
              <a:cs typeface="Times" panose="02020603050405020304" pitchFamily="18" charset="0"/>
            </a:endParaRPr>
          </a:p>
          <a:p>
            <a:pPr algn="ctr"/>
            <a:endParaRPr lang="en-US" dirty="0">
              <a:solidFill>
                <a:schemeClr val="tx1"/>
              </a:solidFill>
              <a:latin typeface="Times" panose="02020603050405020304" pitchFamily="18" charset="0"/>
              <a:cs typeface="Times" panose="02020603050405020304" pitchFamily="18" charset="0"/>
            </a:endParaRPr>
          </a:p>
          <a:p>
            <a:pPr algn="ctr"/>
            <a:endParaRPr lang="en-US" dirty="0">
              <a:solidFill>
                <a:schemeClr val="tx1"/>
              </a:solidFill>
              <a:latin typeface="Times" panose="02020603050405020304" pitchFamily="18" charset="0"/>
              <a:cs typeface="Times" panose="02020603050405020304" pitchFamily="18" charset="0"/>
            </a:endParaRPr>
          </a:p>
          <a:p>
            <a:pPr algn="ctr"/>
            <a:endParaRPr lang="en-US" dirty="0">
              <a:solidFill>
                <a:schemeClr val="tx1"/>
              </a:solidFill>
              <a:latin typeface="Times" panose="02020603050405020304" pitchFamily="18" charset="0"/>
              <a:cs typeface="Times" panose="02020603050405020304" pitchFamily="18" charset="0"/>
            </a:endParaRPr>
          </a:p>
          <a:p>
            <a:pPr algn="ctr"/>
            <a:endParaRPr lang="en-US" dirty="0">
              <a:solidFill>
                <a:schemeClr val="tx1"/>
              </a:solidFill>
              <a:latin typeface="Times" panose="02020603050405020304" pitchFamily="18" charset="0"/>
              <a:cs typeface="Times" panose="02020603050405020304" pitchFamily="18" charset="0"/>
            </a:endParaRPr>
          </a:p>
          <a:p>
            <a:pPr algn="ctr"/>
            <a:endParaRPr lang="en-US" dirty="0">
              <a:solidFill>
                <a:schemeClr val="tx1"/>
              </a:solidFill>
              <a:latin typeface="Times" panose="02020603050405020304" pitchFamily="18" charset="0"/>
              <a:cs typeface="Times" panose="02020603050405020304" pitchFamily="18" charset="0"/>
            </a:endParaRPr>
          </a:p>
          <a:p>
            <a:pPr algn="ctr"/>
            <a:endParaRPr lang="en-US" dirty="0">
              <a:solidFill>
                <a:schemeClr val="tx1"/>
              </a:solidFill>
              <a:latin typeface="Times" panose="02020603050405020304" pitchFamily="18" charset="0"/>
              <a:cs typeface="Times" panose="02020603050405020304" pitchFamily="18" charset="0"/>
            </a:endParaRPr>
          </a:p>
          <a:p>
            <a:pPr algn="ctr"/>
            <a:endParaRPr lang="en-US" dirty="0">
              <a:solidFill>
                <a:schemeClr val="tx1"/>
              </a:solidFill>
              <a:latin typeface="Times" panose="02020603050405020304" pitchFamily="18" charset="0"/>
              <a:cs typeface="Times" panose="02020603050405020304" pitchFamily="18" charset="0"/>
            </a:endParaRPr>
          </a:p>
        </p:txBody>
      </p:sp>
      <p:sp>
        <p:nvSpPr>
          <p:cNvPr id="7" name="Rectangle 6">
            <a:extLst>
              <a:ext uri="{FF2B5EF4-FFF2-40B4-BE49-F238E27FC236}">
                <a16:creationId xmlns:a16="http://schemas.microsoft.com/office/drawing/2014/main" id="{D90C8B27-594D-44EC-A0E4-C66B6174C6BC}"/>
              </a:ext>
            </a:extLst>
          </p:cNvPr>
          <p:cNvSpPr/>
          <p:nvPr/>
        </p:nvSpPr>
        <p:spPr>
          <a:xfrm>
            <a:off x="6096000" y="3108959"/>
            <a:ext cx="5036234" cy="334179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Times" panose="02020603050405020304" pitchFamily="18" charset="0"/>
                <a:cs typeface="Times" panose="02020603050405020304" pitchFamily="18" charset="0"/>
              </a:rPr>
              <a:t>Executive = Limited Government</a:t>
            </a:r>
          </a:p>
          <a:p>
            <a:pPr algn="ctr"/>
            <a:r>
              <a:rPr lang="en-US" sz="2400" dirty="0">
                <a:solidFill>
                  <a:schemeClr val="tx1"/>
                </a:solidFill>
                <a:latin typeface="Times" panose="02020603050405020304" pitchFamily="18" charset="0"/>
                <a:cs typeface="Times" panose="02020603050405020304" pitchFamily="18" charset="0"/>
              </a:rPr>
              <a:t>(The U.S. Constitution: limits the power of the President)</a:t>
            </a:r>
          </a:p>
          <a:p>
            <a:pPr algn="ctr"/>
            <a:endParaRPr lang="en-US" dirty="0">
              <a:solidFill>
                <a:schemeClr val="tx1"/>
              </a:solidFill>
              <a:latin typeface="Times" panose="02020603050405020304" pitchFamily="18" charset="0"/>
              <a:cs typeface="Times" panose="02020603050405020304" pitchFamily="18" charset="0"/>
            </a:endParaRPr>
          </a:p>
          <a:p>
            <a:pPr algn="ctr"/>
            <a:endParaRPr lang="en-US" dirty="0">
              <a:solidFill>
                <a:schemeClr val="tx1"/>
              </a:solidFill>
              <a:latin typeface="Times" panose="02020603050405020304" pitchFamily="18" charset="0"/>
              <a:cs typeface="Times" panose="02020603050405020304" pitchFamily="18" charset="0"/>
            </a:endParaRPr>
          </a:p>
          <a:p>
            <a:pPr algn="ctr"/>
            <a:endParaRPr lang="en-US" dirty="0">
              <a:solidFill>
                <a:schemeClr val="tx1"/>
              </a:solidFill>
              <a:latin typeface="Times" panose="02020603050405020304" pitchFamily="18" charset="0"/>
              <a:cs typeface="Times" panose="02020603050405020304" pitchFamily="18" charset="0"/>
            </a:endParaRPr>
          </a:p>
          <a:p>
            <a:pPr algn="ctr"/>
            <a:endParaRPr lang="en-US" dirty="0">
              <a:solidFill>
                <a:schemeClr val="tx1"/>
              </a:solidFill>
              <a:latin typeface="Times" panose="02020603050405020304" pitchFamily="18" charset="0"/>
              <a:cs typeface="Times" panose="02020603050405020304" pitchFamily="18" charset="0"/>
            </a:endParaRPr>
          </a:p>
          <a:p>
            <a:pPr algn="ctr"/>
            <a:endParaRPr lang="en-US" dirty="0">
              <a:solidFill>
                <a:schemeClr val="tx1"/>
              </a:solidFill>
              <a:latin typeface="Times" panose="02020603050405020304" pitchFamily="18" charset="0"/>
              <a:cs typeface="Times" panose="02020603050405020304" pitchFamily="18" charset="0"/>
            </a:endParaRPr>
          </a:p>
          <a:p>
            <a:pPr algn="ctr"/>
            <a:endParaRPr lang="en-US" dirty="0">
              <a:solidFill>
                <a:schemeClr val="tx1"/>
              </a:solidFill>
              <a:latin typeface="Times" panose="02020603050405020304" pitchFamily="18" charset="0"/>
              <a:cs typeface="Times" panose="02020603050405020304" pitchFamily="18" charset="0"/>
            </a:endParaRPr>
          </a:p>
          <a:p>
            <a:pPr algn="ctr"/>
            <a:endParaRPr lang="en-US" dirty="0">
              <a:solidFill>
                <a:schemeClr val="tx1"/>
              </a:solidFill>
              <a:latin typeface="Times" panose="02020603050405020304" pitchFamily="18" charset="0"/>
              <a:cs typeface="Times" panose="02020603050405020304" pitchFamily="18" charset="0"/>
            </a:endParaRPr>
          </a:p>
          <a:p>
            <a:pPr algn="ctr"/>
            <a:endParaRPr lang="en-US" dirty="0">
              <a:solidFill>
                <a:schemeClr val="tx1"/>
              </a:solidFill>
              <a:latin typeface="Times" panose="02020603050405020304" pitchFamily="18" charset="0"/>
              <a:cs typeface="Times" panose="02020603050405020304" pitchFamily="18" charset="0"/>
            </a:endParaRPr>
          </a:p>
          <a:p>
            <a:pPr algn="ctr"/>
            <a:r>
              <a:rPr lang="en-US" dirty="0">
                <a:solidFill>
                  <a:schemeClr val="tx1"/>
                </a:solidFill>
                <a:latin typeface="Times" panose="02020603050405020304" pitchFamily="18" charset="0"/>
                <a:cs typeface="Times" panose="02020603050405020304" pitchFamily="18" charset="0"/>
              </a:rPr>
              <a:t> </a:t>
            </a:r>
          </a:p>
        </p:txBody>
      </p:sp>
      <p:cxnSp>
        <p:nvCxnSpPr>
          <p:cNvPr id="8" name="Straight Connector 7">
            <a:extLst>
              <a:ext uri="{FF2B5EF4-FFF2-40B4-BE49-F238E27FC236}">
                <a16:creationId xmlns:a16="http://schemas.microsoft.com/office/drawing/2014/main" id="{165C7725-1F49-49A7-B497-716D40C2AA9A}"/>
              </a:ext>
            </a:extLst>
          </p:cNvPr>
          <p:cNvCxnSpPr/>
          <p:nvPr/>
        </p:nvCxnSpPr>
        <p:spPr>
          <a:xfrm>
            <a:off x="5781822" y="2841674"/>
            <a:ext cx="0" cy="3812344"/>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5867921"/>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9A6770D-993E-4546-A68D-AE4CFE3B8980}"/>
              </a:ext>
            </a:extLst>
          </p:cNvPr>
          <p:cNvSpPr>
            <a:spLocks noGrp="1"/>
          </p:cNvSpPr>
          <p:nvPr>
            <p:ph idx="1"/>
          </p:nvPr>
        </p:nvSpPr>
        <p:spPr>
          <a:xfrm>
            <a:off x="391887" y="493486"/>
            <a:ext cx="11596914" cy="5683477"/>
          </a:xfrm>
          <a:solidFill>
            <a:schemeClr val="bg1"/>
          </a:solidFill>
          <a:ln>
            <a:solidFill>
              <a:srgbClr val="002060"/>
            </a:solidFill>
          </a:ln>
        </p:spPr>
        <p:txBody>
          <a:bodyPr>
            <a:normAutofit fontScale="92500"/>
          </a:bodyPr>
          <a:lstStyle/>
          <a:p>
            <a:pPr>
              <a:lnSpc>
                <a:spcPct val="100000"/>
              </a:lnSpc>
              <a:spcBef>
                <a:spcPts val="0"/>
              </a:spcBef>
            </a:pPr>
            <a:r>
              <a:rPr lang="en-US" sz="1600" b="1" dirty="0">
                <a:latin typeface="Times New Roman" panose="02020603050405020304" pitchFamily="18" charset="0"/>
                <a:cs typeface="Times New Roman" panose="02020603050405020304" pitchFamily="18" charset="0"/>
              </a:rPr>
              <a:t>CL.C&amp;G.1.1</a:t>
            </a:r>
            <a:r>
              <a:rPr lang="en-US" sz="1600" dirty="0">
                <a:latin typeface="Times New Roman" panose="02020603050405020304" pitchFamily="18" charset="0"/>
                <a:cs typeface="Times New Roman" panose="02020603050405020304" pitchFamily="18" charset="0"/>
              </a:rPr>
              <a:t> Explain the influence of the founding principles on state and federal decisions using primary and secondary source documents.</a:t>
            </a:r>
          </a:p>
          <a:p>
            <a:pPr>
              <a:lnSpc>
                <a:spcPct val="100000"/>
              </a:lnSpc>
              <a:spcBef>
                <a:spcPts val="0"/>
              </a:spcBef>
            </a:pPr>
            <a:r>
              <a:rPr lang="en-US" sz="1600" b="1" dirty="0">
                <a:latin typeface="Times New Roman" panose="02020603050405020304" pitchFamily="18" charset="0"/>
                <a:cs typeface="Times New Roman" panose="02020603050405020304" pitchFamily="18" charset="0"/>
              </a:rPr>
              <a:t>CL.H.1.1</a:t>
            </a:r>
            <a:r>
              <a:rPr lang="en-US" sz="1600" dirty="0">
                <a:latin typeface="Times New Roman" panose="02020603050405020304" pitchFamily="18" charset="0"/>
                <a:cs typeface="Times New Roman" panose="02020603050405020304" pitchFamily="18" charset="0"/>
              </a:rPr>
              <a:t> Explain how the tensions over power and authority led the founding fathers to create a democratic republic.</a:t>
            </a:r>
          </a:p>
          <a:p>
            <a:pPr>
              <a:lnSpc>
                <a:spcPct val="100000"/>
              </a:lnSpc>
              <a:spcBef>
                <a:spcPts val="0"/>
              </a:spcBef>
            </a:pPr>
            <a:r>
              <a:rPr lang="en-US" sz="1600" b="1" dirty="0">
                <a:latin typeface="Times New Roman" panose="02020603050405020304" pitchFamily="18" charset="0"/>
                <a:cs typeface="Times New Roman" panose="02020603050405020304" pitchFamily="18" charset="0"/>
              </a:rPr>
              <a:t>CL.C&amp;G.4.4</a:t>
            </a:r>
            <a:r>
              <a:rPr lang="en-US" sz="1600" dirty="0">
                <a:latin typeface="Times New Roman" panose="02020603050405020304" pitchFamily="18" charset="0"/>
                <a:cs typeface="Times New Roman" panose="02020603050405020304" pitchFamily="18" charset="0"/>
              </a:rPr>
              <a:t> Assess how effective the American system of government has been in ensuring freedom, equality, and justice for all.</a:t>
            </a:r>
          </a:p>
          <a:p>
            <a:pPr marL="0" indent="0">
              <a:lnSpc>
                <a:spcPct val="100000"/>
              </a:lnSpc>
              <a:spcBef>
                <a:spcPts val="0"/>
              </a:spcBef>
              <a:buNone/>
            </a:pPr>
            <a:r>
              <a:rPr lang="en-US" sz="1800" b="1" dirty="0">
                <a:solidFill>
                  <a:srgbClr val="002060"/>
                </a:solidFill>
                <a:latin typeface="Times New Roman" panose="02020603050405020304" pitchFamily="18" charset="0"/>
                <a:cs typeface="Times New Roman" panose="02020603050405020304" pitchFamily="18" charset="0"/>
              </a:rPr>
              <a:t>Essential Question: </a:t>
            </a:r>
            <a:r>
              <a:rPr lang="en-US" sz="1800" dirty="0">
                <a:latin typeface="Times New Roman" panose="02020603050405020304" pitchFamily="18" charset="0"/>
                <a:cs typeface="Times New Roman" panose="02020603050405020304" pitchFamily="18" charset="0"/>
              </a:rPr>
              <a:t>How effectively does the U.S. Constitution balance the authority to govern without violate the rights of the people?</a:t>
            </a:r>
          </a:p>
          <a:p>
            <a:pPr marL="0" indent="0">
              <a:lnSpc>
                <a:spcPct val="100000"/>
              </a:lnSpc>
              <a:spcBef>
                <a:spcPts val="0"/>
              </a:spcBef>
              <a:buNone/>
            </a:pPr>
            <a:r>
              <a:rPr lang="en-US" sz="1800" b="1" dirty="0">
                <a:solidFill>
                  <a:srgbClr val="002060"/>
                </a:solidFill>
                <a:latin typeface="Times New Roman" panose="02020603050405020304" pitchFamily="18" charset="0"/>
                <a:cs typeface="Times New Roman" panose="02020603050405020304" pitchFamily="18" charset="0"/>
              </a:rPr>
              <a:t>Students Can: </a:t>
            </a:r>
          </a:p>
          <a:p>
            <a:pPr marL="406400">
              <a:lnSpc>
                <a:spcPct val="100000"/>
              </a:lnSpc>
              <a:spcBef>
                <a:spcPts val="0"/>
              </a:spcBef>
            </a:pPr>
            <a:r>
              <a:rPr lang="en-US" sz="1800" dirty="0">
                <a:latin typeface="Times New Roman" panose="02020603050405020304" pitchFamily="18" charset="0"/>
                <a:cs typeface="Times New Roman" panose="02020603050405020304" pitchFamily="18" charset="0"/>
              </a:rPr>
              <a:t>Determine why a decentralized government under the Articles of Confederation failed to effectively govern America during the critical period from 1781-1789</a:t>
            </a:r>
          </a:p>
          <a:p>
            <a:pPr marL="406400">
              <a:lnSpc>
                <a:spcPct val="100000"/>
              </a:lnSpc>
              <a:spcBef>
                <a:spcPts val="0"/>
              </a:spcBef>
            </a:pPr>
            <a:r>
              <a:rPr lang="en-US" sz="1800" dirty="0">
                <a:latin typeface="Times New Roman" panose="02020603050405020304" pitchFamily="18" charset="0"/>
                <a:cs typeface="Times New Roman" panose="02020603050405020304" pitchFamily="18" charset="0"/>
              </a:rPr>
              <a:t>Evaluate how the U.S. Constitution repaired issues with the Articles of Confederation </a:t>
            </a:r>
          </a:p>
          <a:p>
            <a:pPr marL="406400">
              <a:lnSpc>
                <a:spcPct val="100000"/>
              </a:lnSpc>
              <a:spcBef>
                <a:spcPts val="0"/>
              </a:spcBef>
            </a:pPr>
            <a:r>
              <a:rPr lang="en-US" sz="1800" dirty="0">
                <a:latin typeface="Times New Roman" panose="02020603050405020304" pitchFamily="18" charset="0"/>
                <a:cs typeface="Times New Roman" panose="02020603050405020304" pitchFamily="18" charset="0"/>
              </a:rPr>
              <a:t>Decipher how the Madisonian Model of government empowers the national government while restraining abuse of power</a:t>
            </a:r>
          </a:p>
          <a:p>
            <a:pPr marL="177800" indent="0">
              <a:lnSpc>
                <a:spcPct val="100000"/>
              </a:lnSpc>
              <a:spcBef>
                <a:spcPts val="0"/>
              </a:spcBef>
              <a:buNone/>
            </a:pPr>
            <a:endParaRPr lang="en-US" sz="1800" dirty="0">
              <a:latin typeface="Times New Roman" panose="02020603050405020304" pitchFamily="18" charset="0"/>
              <a:cs typeface="Times New Roman" panose="02020603050405020304" pitchFamily="18" charset="0"/>
            </a:endParaRPr>
          </a:p>
          <a:p>
            <a:pPr marL="0" indent="0">
              <a:buNone/>
            </a:pPr>
            <a:r>
              <a:rPr lang="en-US" sz="2200" b="1" dirty="0">
                <a:solidFill>
                  <a:srgbClr val="002060"/>
                </a:solidFill>
                <a:latin typeface="Times New Roman" panose="02020603050405020304" pitchFamily="18" charset="0"/>
                <a:cs typeface="Times New Roman" panose="02020603050405020304" pitchFamily="18" charset="0"/>
              </a:rPr>
              <a:t>AGENDA:</a:t>
            </a:r>
          </a:p>
          <a:p>
            <a:r>
              <a:rPr lang="en-US" sz="2200" dirty="0">
                <a:latin typeface="Times New Roman" panose="02020603050405020304" pitchFamily="18" charset="0"/>
                <a:cs typeface="Times New Roman" panose="02020603050405020304" pitchFamily="18" charset="0"/>
              </a:rPr>
              <a:t>Gun Control Debate</a:t>
            </a:r>
          </a:p>
          <a:p>
            <a:r>
              <a:rPr lang="en-US" sz="2200" dirty="0">
                <a:latin typeface="Times New Roman" panose="02020603050405020304" pitchFamily="18" charset="0"/>
                <a:cs typeface="Times New Roman" panose="02020603050405020304" pitchFamily="18" charset="0"/>
              </a:rPr>
              <a:t>Establishing a judiciary</a:t>
            </a:r>
          </a:p>
          <a:p>
            <a:r>
              <a:rPr lang="en-US" sz="2200" dirty="0">
                <a:latin typeface="Times New Roman" panose="02020603050405020304" pitchFamily="18" charset="0"/>
                <a:cs typeface="Times New Roman" panose="02020603050405020304" pitchFamily="18" charset="0"/>
              </a:rPr>
              <a:t>Court jurisdiction </a:t>
            </a:r>
          </a:p>
          <a:p>
            <a:endParaRPr lang="en-US" sz="2000" dirty="0">
              <a:latin typeface="Times New Roman" panose="02020603050405020304" pitchFamily="18" charset="0"/>
              <a:cs typeface="Times New Roman" panose="02020603050405020304" pitchFamily="18" charset="0"/>
            </a:endParaRPr>
          </a:p>
          <a:p>
            <a:pPr marL="0" indent="0">
              <a:buNone/>
            </a:pPr>
            <a:r>
              <a:rPr lang="en-US" sz="2200" b="1" dirty="0">
                <a:solidFill>
                  <a:srgbClr val="002060"/>
                </a:solidFill>
                <a:latin typeface="Times New Roman" panose="02020603050405020304" pitchFamily="18" charset="0"/>
                <a:cs typeface="Times New Roman" panose="02020603050405020304" pitchFamily="18" charset="0"/>
              </a:rPr>
              <a:t>HOMEWORK: </a:t>
            </a:r>
          </a:p>
          <a:p>
            <a:r>
              <a:rPr lang="en-US" sz="2200" b="1" dirty="0">
                <a:solidFill>
                  <a:srgbClr val="002060"/>
                </a:solidFill>
                <a:latin typeface="Times New Roman" panose="02020603050405020304" pitchFamily="18" charset="0"/>
                <a:cs typeface="Times New Roman" panose="02020603050405020304" pitchFamily="18" charset="0"/>
              </a:rPr>
              <a:t>Court jurisdiction</a:t>
            </a:r>
          </a:p>
        </p:txBody>
      </p:sp>
    </p:spTree>
    <p:extLst>
      <p:ext uri="{BB962C8B-B14F-4D97-AF65-F5344CB8AC3E}">
        <p14:creationId xmlns:p14="http://schemas.microsoft.com/office/powerpoint/2010/main" val="591794788"/>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B962E-530B-EA4A-914A-00C013F99524}"/>
              </a:ext>
            </a:extLst>
          </p:cNvPr>
          <p:cNvSpPr>
            <a:spLocks noGrp="1"/>
          </p:cNvSpPr>
          <p:nvPr>
            <p:ph type="title"/>
          </p:nvPr>
        </p:nvSpPr>
        <p:spPr>
          <a:xfrm>
            <a:off x="838200" y="365125"/>
            <a:ext cx="10515600" cy="941161"/>
          </a:xfrm>
          <a:solidFill>
            <a:schemeClr val="bg1"/>
          </a:solidFill>
          <a:ln>
            <a:solidFill>
              <a:srgbClr val="FF0000"/>
            </a:solidFill>
          </a:ln>
        </p:spPr>
        <p:txBody>
          <a:bodyPr/>
          <a:lstStyle/>
          <a:p>
            <a:r>
              <a:rPr lang="en-US" dirty="0">
                <a:latin typeface="Britannic Bold" panose="020B0903060703020204" pitchFamily="34" charset="77"/>
              </a:rPr>
              <a:t>The Power of SCOTUS</a:t>
            </a:r>
          </a:p>
        </p:txBody>
      </p:sp>
      <p:sp>
        <p:nvSpPr>
          <p:cNvPr id="3" name="Content Placeholder 2">
            <a:extLst>
              <a:ext uri="{FF2B5EF4-FFF2-40B4-BE49-F238E27FC236}">
                <a16:creationId xmlns:a16="http://schemas.microsoft.com/office/drawing/2014/main" id="{26545F5F-69F5-9A43-8BB5-8FD3C81606CC}"/>
              </a:ext>
            </a:extLst>
          </p:cNvPr>
          <p:cNvSpPr>
            <a:spLocks noGrp="1"/>
          </p:cNvSpPr>
          <p:nvPr>
            <p:ph idx="1"/>
          </p:nvPr>
        </p:nvSpPr>
        <p:spPr>
          <a:solidFill>
            <a:schemeClr val="bg1"/>
          </a:solidFill>
        </p:spPr>
        <p:txBody>
          <a:bodyPr/>
          <a:lstStyle/>
          <a:p>
            <a:r>
              <a:rPr lang="en-US" dirty="0">
                <a:latin typeface="Times" pitchFamily="2" charset="0"/>
                <a:hlinkClick r:id="rId2"/>
              </a:rPr>
              <a:t>New York Rifle &amp; Pistol Association v. Buren 2021</a:t>
            </a:r>
            <a:endParaRPr lang="en-US" dirty="0">
              <a:latin typeface="Times" pitchFamily="2" charset="0"/>
            </a:endParaRPr>
          </a:p>
        </p:txBody>
      </p:sp>
      <p:pic>
        <p:nvPicPr>
          <p:cNvPr id="4" name="Picture 3">
            <a:extLst>
              <a:ext uri="{FF2B5EF4-FFF2-40B4-BE49-F238E27FC236}">
                <a16:creationId xmlns:a16="http://schemas.microsoft.com/office/drawing/2014/main" id="{771980D2-8087-B04D-96BD-7BA2497B6065}"/>
              </a:ext>
            </a:extLst>
          </p:cNvPr>
          <p:cNvPicPr>
            <a:picLocks noChangeAspect="1"/>
          </p:cNvPicPr>
          <p:nvPr/>
        </p:nvPicPr>
        <p:blipFill>
          <a:blip r:embed="rId3"/>
          <a:stretch>
            <a:fillRect/>
          </a:stretch>
        </p:blipFill>
        <p:spPr>
          <a:xfrm>
            <a:off x="1215570" y="2509157"/>
            <a:ext cx="2746829" cy="1612899"/>
          </a:xfrm>
          <a:prstGeom prst="rect">
            <a:avLst/>
          </a:prstGeom>
        </p:spPr>
      </p:pic>
      <p:pic>
        <p:nvPicPr>
          <p:cNvPr id="5" name="Picture 4">
            <a:extLst>
              <a:ext uri="{FF2B5EF4-FFF2-40B4-BE49-F238E27FC236}">
                <a16:creationId xmlns:a16="http://schemas.microsoft.com/office/drawing/2014/main" id="{7E1141F8-F1E4-7740-A1BF-1AA6A7701120}"/>
              </a:ext>
            </a:extLst>
          </p:cNvPr>
          <p:cNvPicPr>
            <a:picLocks noChangeAspect="1"/>
          </p:cNvPicPr>
          <p:nvPr/>
        </p:nvPicPr>
        <p:blipFill>
          <a:blip r:embed="rId4"/>
          <a:stretch>
            <a:fillRect/>
          </a:stretch>
        </p:blipFill>
        <p:spPr>
          <a:xfrm>
            <a:off x="8651421" y="2509156"/>
            <a:ext cx="2428209" cy="1612898"/>
          </a:xfrm>
          <a:prstGeom prst="rect">
            <a:avLst/>
          </a:prstGeom>
        </p:spPr>
      </p:pic>
      <p:pic>
        <p:nvPicPr>
          <p:cNvPr id="6" name="Picture 5">
            <a:extLst>
              <a:ext uri="{FF2B5EF4-FFF2-40B4-BE49-F238E27FC236}">
                <a16:creationId xmlns:a16="http://schemas.microsoft.com/office/drawing/2014/main" id="{7F6ABDAE-774F-CE47-B335-C05BD71B8024}"/>
              </a:ext>
            </a:extLst>
          </p:cNvPr>
          <p:cNvPicPr>
            <a:picLocks noChangeAspect="1"/>
          </p:cNvPicPr>
          <p:nvPr/>
        </p:nvPicPr>
        <p:blipFill>
          <a:blip r:embed="rId5"/>
          <a:stretch>
            <a:fillRect/>
          </a:stretch>
        </p:blipFill>
        <p:spPr>
          <a:xfrm>
            <a:off x="4557486" y="2369344"/>
            <a:ext cx="3672117" cy="1941399"/>
          </a:xfrm>
          <a:prstGeom prst="rect">
            <a:avLst/>
          </a:prstGeom>
        </p:spPr>
      </p:pic>
      <p:pic>
        <p:nvPicPr>
          <p:cNvPr id="7" name="Picture 6">
            <a:extLst>
              <a:ext uri="{FF2B5EF4-FFF2-40B4-BE49-F238E27FC236}">
                <a16:creationId xmlns:a16="http://schemas.microsoft.com/office/drawing/2014/main" id="{928ED78B-7A67-4F42-A662-56ADA22004DE}"/>
              </a:ext>
            </a:extLst>
          </p:cNvPr>
          <p:cNvPicPr>
            <a:picLocks noChangeAspect="1"/>
          </p:cNvPicPr>
          <p:nvPr/>
        </p:nvPicPr>
        <p:blipFill>
          <a:blip r:embed="rId6"/>
          <a:stretch>
            <a:fillRect/>
          </a:stretch>
        </p:blipFill>
        <p:spPr>
          <a:xfrm>
            <a:off x="5593444" y="3372644"/>
            <a:ext cx="1600200" cy="1257300"/>
          </a:xfrm>
          <a:prstGeom prst="rect">
            <a:avLst/>
          </a:prstGeom>
          <a:ln>
            <a:solidFill>
              <a:schemeClr val="tx1"/>
            </a:solidFill>
          </a:ln>
        </p:spPr>
      </p:pic>
      <p:sp>
        <p:nvSpPr>
          <p:cNvPr id="8" name="Rectangle 7">
            <a:extLst>
              <a:ext uri="{FF2B5EF4-FFF2-40B4-BE49-F238E27FC236}">
                <a16:creationId xmlns:a16="http://schemas.microsoft.com/office/drawing/2014/main" id="{A19C0C2B-7A62-4444-9AE9-C9D69939E2F5}"/>
              </a:ext>
            </a:extLst>
          </p:cNvPr>
          <p:cNvSpPr/>
          <p:nvPr/>
        </p:nvSpPr>
        <p:spPr>
          <a:xfrm>
            <a:off x="1215570" y="5021943"/>
            <a:ext cx="10613573" cy="1611086"/>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lvl="1" indent="-457200">
              <a:buFont typeface="+mj-lt"/>
              <a:buAutoNum type="arabicPeriod"/>
            </a:pPr>
            <a:r>
              <a:rPr lang="en-US" sz="2400" dirty="0">
                <a:latin typeface="Times" pitchFamily="2" charset="0"/>
              </a:rPr>
              <a:t>What factors caused the U.S. Supreme Court to hear the appeal on gun control from New York State?</a:t>
            </a:r>
          </a:p>
          <a:p>
            <a:pPr marL="914400" lvl="1" indent="-457200">
              <a:buFont typeface="+mj-lt"/>
              <a:buAutoNum type="arabicPeriod"/>
            </a:pPr>
            <a:r>
              <a:rPr lang="en-US" sz="2400" dirty="0">
                <a:latin typeface="Times" pitchFamily="2" charset="0"/>
              </a:rPr>
              <a:t>How would a possible decision in case of New York State Rifle &amp; Pistol Association v. Buren impact the states across the country?</a:t>
            </a:r>
          </a:p>
        </p:txBody>
      </p:sp>
      <p:sp>
        <p:nvSpPr>
          <p:cNvPr id="9" name="Rectangle 8">
            <a:extLst>
              <a:ext uri="{FF2B5EF4-FFF2-40B4-BE49-F238E27FC236}">
                <a16:creationId xmlns:a16="http://schemas.microsoft.com/office/drawing/2014/main" id="{475A33A8-9DEE-B44D-954A-460D6DD965AE}"/>
              </a:ext>
            </a:extLst>
          </p:cNvPr>
          <p:cNvSpPr/>
          <p:nvPr/>
        </p:nvSpPr>
        <p:spPr>
          <a:xfrm>
            <a:off x="1579418" y="3910126"/>
            <a:ext cx="2760351" cy="5924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pitchFamily="2" charset="0"/>
              </a:rPr>
              <a:t>Right to Bear Arms </a:t>
            </a:r>
          </a:p>
        </p:txBody>
      </p:sp>
      <p:sp>
        <p:nvSpPr>
          <p:cNvPr id="10" name="Rectangle 9">
            <a:extLst>
              <a:ext uri="{FF2B5EF4-FFF2-40B4-BE49-F238E27FC236}">
                <a16:creationId xmlns:a16="http://schemas.microsoft.com/office/drawing/2014/main" id="{2CB0720C-08EE-434A-9A02-C606560525AA}"/>
              </a:ext>
            </a:extLst>
          </p:cNvPr>
          <p:cNvSpPr/>
          <p:nvPr/>
        </p:nvSpPr>
        <p:spPr>
          <a:xfrm>
            <a:off x="9083301" y="3825815"/>
            <a:ext cx="2760351" cy="5924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Times" pitchFamily="2" charset="0"/>
              </a:rPr>
              <a:t>Gun Control</a:t>
            </a:r>
          </a:p>
        </p:txBody>
      </p:sp>
    </p:spTree>
    <p:extLst>
      <p:ext uri="{BB962C8B-B14F-4D97-AF65-F5344CB8AC3E}">
        <p14:creationId xmlns:p14="http://schemas.microsoft.com/office/powerpoint/2010/main" val="3625436676"/>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4DB7A-9D72-4A69-A24E-6934D566C287}"/>
              </a:ext>
            </a:extLst>
          </p:cNvPr>
          <p:cNvSpPr>
            <a:spLocks noGrp="1"/>
          </p:cNvSpPr>
          <p:nvPr>
            <p:ph type="title"/>
          </p:nvPr>
        </p:nvSpPr>
        <p:spPr>
          <a:xfrm>
            <a:off x="382137" y="365125"/>
            <a:ext cx="10971663" cy="904117"/>
          </a:xfrm>
          <a:solidFill>
            <a:schemeClr val="bg1"/>
          </a:solidFill>
          <a:ln>
            <a:solidFill>
              <a:srgbClr val="C00000"/>
            </a:solidFill>
          </a:ln>
        </p:spPr>
        <p:txBody>
          <a:bodyPr/>
          <a:lstStyle/>
          <a:p>
            <a:r>
              <a:rPr lang="en-US" dirty="0">
                <a:latin typeface="Britannic Bold" panose="020B0903060703020204" pitchFamily="34" charset="0"/>
              </a:rPr>
              <a:t>The Structure of a federal judiciary</a:t>
            </a:r>
          </a:p>
        </p:txBody>
      </p:sp>
      <p:sp>
        <p:nvSpPr>
          <p:cNvPr id="3" name="Content Placeholder 2">
            <a:extLst>
              <a:ext uri="{FF2B5EF4-FFF2-40B4-BE49-F238E27FC236}">
                <a16:creationId xmlns:a16="http://schemas.microsoft.com/office/drawing/2014/main" id="{6DF86DA0-EFAA-4D9B-8F85-B2E47450DBFB}"/>
              </a:ext>
            </a:extLst>
          </p:cNvPr>
          <p:cNvSpPr>
            <a:spLocks noGrp="1"/>
          </p:cNvSpPr>
          <p:nvPr>
            <p:ph idx="1"/>
          </p:nvPr>
        </p:nvSpPr>
        <p:spPr>
          <a:xfrm>
            <a:off x="838200" y="3325559"/>
            <a:ext cx="5257800" cy="3167316"/>
          </a:xfrm>
          <a:solidFill>
            <a:schemeClr val="bg1"/>
          </a:solidFill>
        </p:spPr>
        <p:txBody>
          <a:bodyPr>
            <a:normAutofit/>
          </a:bodyPr>
          <a:lstStyle/>
          <a:p>
            <a:r>
              <a:rPr lang="en-US" sz="2400" b="1" dirty="0">
                <a:latin typeface="Times New Roman" panose="02020603050405020304" pitchFamily="18" charset="0"/>
                <a:cs typeface="Times New Roman" panose="02020603050405020304" pitchFamily="18" charset="0"/>
              </a:rPr>
              <a:t>Purpose</a:t>
            </a:r>
            <a:r>
              <a:rPr lang="en-US" sz="2400" dirty="0">
                <a:latin typeface="Times New Roman" panose="02020603050405020304" pitchFamily="18" charset="0"/>
                <a:cs typeface="Times New Roman" panose="02020603050405020304" pitchFamily="18" charset="0"/>
              </a:rPr>
              <a:t>: </a:t>
            </a:r>
            <a:r>
              <a:rPr lang="en-US" sz="2400" b="1" i="1" u="sng" dirty="0">
                <a:solidFill>
                  <a:srgbClr val="C00000"/>
                </a:solidFill>
                <a:latin typeface="Times New Roman" panose="02020603050405020304" pitchFamily="18" charset="0"/>
                <a:cs typeface="Times New Roman" panose="02020603050405020304" pitchFamily="18" charset="0"/>
              </a:rPr>
              <a:t>interpret laws of the U.S. government &amp; Constitution </a:t>
            </a:r>
          </a:p>
          <a:p>
            <a:r>
              <a:rPr lang="en-US" sz="2400" b="1" dirty="0">
                <a:latin typeface="Times New Roman" panose="02020603050405020304" pitchFamily="18" charset="0"/>
                <a:cs typeface="Times New Roman" panose="02020603050405020304" pitchFamily="18" charset="0"/>
              </a:rPr>
              <a:t>Hierarchy</a:t>
            </a:r>
            <a:r>
              <a:rPr lang="en-US" sz="2400" dirty="0">
                <a:latin typeface="Times New Roman" panose="02020603050405020304" pitchFamily="18" charset="0"/>
                <a:cs typeface="Times New Roman" panose="02020603050405020304" pitchFamily="18" charset="0"/>
              </a:rPr>
              <a:t> – (reason) </a:t>
            </a:r>
            <a:r>
              <a:rPr lang="en-US" sz="2400" b="1" i="1" u="sng" dirty="0">
                <a:solidFill>
                  <a:srgbClr val="FF0000"/>
                </a:solidFill>
                <a:latin typeface="Times New Roman" panose="02020603050405020304" pitchFamily="18" charset="0"/>
                <a:cs typeface="Times New Roman" panose="02020603050405020304" pitchFamily="18" charset="0"/>
              </a:rPr>
              <a:t>limits jurisdiction</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a:t>
            </a:r>
            <a:r>
              <a:rPr lang="en-US" sz="2400" i="1" dirty="0">
                <a:solidFill>
                  <a:srgbClr val="C00000"/>
                </a:solidFill>
                <a:latin typeface="Times New Roman" panose="02020603050405020304" pitchFamily="18" charset="0"/>
                <a:cs typeface="Times New Roman" panose="02020603050405020304" pitchFamily="18" charset="0"/>
              </a:rPr>
              <a:t>authority</a:t>
            </a:r>
            <a:r>
              <a:rPr lang="en-US" sz="2400" dirty="0">
                <a:latin typeface="Times New Roman" panose="02020603050405020304" pitchFamily="18" charset="0"/>
                <a:cs typeface="Times New Roman" panose="02020603050405020304" pitchFamily="18" charset="0"/>
              </a:rPr>
              <a:t>) to hear cases</a:t>
            </a:r>
          </a:p>
          <a:p>
            <a:pPr lvl="1"/>
            <a:r>
              <a:rPr lang="en-US" sz="2200" dirty="0">
                <a:latin typeface="Times New Roman" panose="02020603050405020304" pitchFamily="18" charset="0"/>
                <a:cs typeface="Times New Roman" panose="02020603050405020304" pitchFamily="18" charset="0"/>
              </a:rPr>
              <a:t>Cases start in district courts and work their way up to the Supreme Court </a:t>
            </a:r>
          </a:p>
          <a:p>
            <a:endParaRPr lang="en-US" sz="2400" dirty="0">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9ADECB62-26CD-45E2-BE83-5786F52B483B}"/>
              </a:ext>
            </a:extLst>
          </p:cNvPr>
          <p:cNvSpPr/>
          <p:nvPr/>
        </p:nvSpPr>
        <p:spPr>
          <a:xfrm>
            <a:off x="546410" y="1483111"/>
            <a:ext cx="11217960" cy="1628579"/>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latin typeface="Times New Roman" panose="02020603050405020304" pitchFamily="18" charset="0"/>
                <a:cs typeface="Times New Roman" panose="02020603050405020304" pitchFamily="18" charset="0"/>
              </a:rPr>
              <a:t>The judicial power of the United States, shall be vested in one Supreme Court, and in such inferior courts as the Congress may from time to time ordain and establish. The judges, both of the supreme and inferior courts, shall hold their offices during good </a:t>
            </a:r>
            <a:r>
              <a:rPr lang="en-US" sz="2000" dirty="0" err="1">
                <a:latin typeface="Times New Roman" panose="02020603050405020304" pitchFamily="18" charset="0"/>
                <a:cs typeface="Times New Roman" panose="02020603050405020304" pitchFamily="18" charset="0"/>
              </a:rPr>
              <a:t>behaviour</a:t>
            </a:r>
            <a:r>
              <a:rPr lang="en-US" sz="2000" dirty="0">
                <a:latin typeface="Times New Roman" panose="02020603050405020304" pitchFamily="18" charset="0"/>
                <a:cs typeface="Times New Roman" panose="02020603050405020304" pitchFamily="18" charset="0"/>
              </a:rPr>
              <a:t>, and shall, at stated times, receive for their services, a compensation, which shall not be diminished during their continuance in office.</a:t>
            </a:r>
          </a:p>
          <a:p>
            <a:r>
              <a:rPr lang="en-US" sz="2000" dirty="0">
                <a:latin typeface="Times New Roman" panose="02020603050405020304" pitchFamily="18" charset="0"/>
                <a:cs typeface="Times New Roman" panose="02020603050405020304" pitchFamily="18" charset="0"/>
              </a:rPr>
              <a:t>	- Article III, Section I, U.S. Constitution</a:t>
            </a:r>
          </a:p>
        </p:txBody>
      </p:sp>
      <p:pic>
        <p:nvPicPr>
          <p:cNvPr id="6" name="Picture 5" descr="A screenshot of a cell phone&#10;&#10;Description automatically generated">
            <a:extLst>
              <a:ext uri="{FF2B5EF4-FFF2-40B4-BE49-F238E27FC236}">
                <a16:creationId xmlns:a16="http://schemas.microsoft.com/office/drawing/2014/main" id="{CA6ECC82-8A8D-4D82-AE68-A16F62905C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24030" y="3325559"/>
            <a:ext cx="5699648" cy="3375492"/>
          </a:xfrm>
          <a:prstGeom prst="rect">
            <a:avLst/>
          </a:prstGeom>
        </p:spPr>
      </p:pic>
      <p:sp>
        <p:nvSpPr>
          <p:cNvPr id="5" name="Arrow: Right 4">
            <a:extLst>
              <a:ext uri="{FF2B5EF4-FFF2-40B4-BE49-F238E27FC236}">
                <a16:creationId xmlns:a16="http://schemas.microsoft.com/office/drawing/2014/main" id="{A5BD83DE-5AB3-44CF-B7ED-E94201719BFF}"/>
              </a:ext>
            </a:extLst>
          </p:cNvPr>
          <p:cNvSpPr/>
          <p:nvPr/>
        </p:nvSpPr>
        <p:spPr>
          <a:xfrm>
            <a:off x="5838695" y="4188917"/>
            <a:ext cx="729777" cy="717453"/>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3A526EE-7DB2-4AC7-87D2-88C0724A8AB7}"/>
              </a:ext>
            </a:extLst>
          </p:cNvPr>
          <p:cNvSpPr/>
          <p:nvPr/>
        </p:nvSpPr>
        <p:spPr>
          <a:xfrm>
            <a:off x="7394291" y="2917025"/>
            <a:ext cx="3559126" cy="488852"/>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Times" panose="02020603050405020304" pitchFamily="18" charset="0"/>
                <a:cs typeface="Times" panose="02020603050405020304" pitchFamily="18" charset="0"/>
              </a:rPr>
              <a:t>Judicial Hierarchy</a:t>
            </a:r>
          </a:p>
        </p:txBody>
      </p:sp>
    </p:spTree>
    <p:extLst>
      <p:ext uri="{BB962C8B-B14F-4D97-AF65-F5344CB8AC3E}">
        <p14:creationId xmlns:p14="http://schemas.microsoft.com/office/powerpoint/2010/main" val="4289963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bg/>
                                          </p:spTgt>
                                        </p:tgtEl>
                                        <p:attrNameLst>
                                          <p:attrName>style.visibility</p:attrName>
                                        </p:attrNameLst>
                                      </p:cBhvr>
                                      <p:to>
                                        <p:strVal val="visible"/>
                                      </p:to>
                                    </p:set>
                                    <p:animEffect transition="in" filter="fade">
                                      <p:cBhvr>
                                        <p:cTn id="12" dur="500"/>
                                        <p:tgtEl>
                                          <p:spTgt spid="3">
                                            <p:bg/>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fade">
                                      <p:cBhvr>
                                        <p:cTn id="22" dur="500"/>
                                        <p:tgtEl>
                                          <p:spTgt spid="3">
                                            <p:txEl>
                                              <p:pRg st="1" end="1"/>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fade">
                                      <p:cBhvr>
                                        <p:cTn id="25"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4DB7A-9D72-4A69-A24E-6934D566C287}"/>
              </a:ext>
            </a:extLst>
          </p:cNvPr>
          <p:cNvSpPr>
            <a:spLocks noGrp="1"/>
          </p:cNvSpPr>
          <p:nvPr>
            <p:ph type="title"/>
          </p:nvPr>
        </p:nvSpPr>
        <p:spPr>
          <a:xfrm>
            <a:off x="382137" y="204195"/>
            <a:ext cx="10971663" cy="904117"/>
          </a:xfrm>
          <a:solidFill>
            <a:schemeClr val="bg1"/>
          </a:solidFill>
          <a:ln>
            <a:solidFill>
              <a:srgbClr val="C00000"/>
            </a:solidFill>
          </a:ln>
        </p:spPr>
        <p:txBody>
          <a:bodyPr/>
          <a:lstStyle/>
          <a:p>
            <a:r>
              <a:rPr lang="en-US" dirty="0">
                <a:latin typeface="Britannic Bold" panose="020B0903060703020204" pitchFamily="34" charset="0"/>
              </a:rPr>
              <a:t>Maintaining Separation of Powers</a:t>
            </a:r>
          </a:p>
        </p:txBody>
      </p:sp>
      <p:sp>
        <p:nvSpPr>
          <p:cNvPr id="3" name="Content Placeholder 2">
            <a:extLst>
              <a:ext uri="{FF2B5EF4-FFF2-40B4-BE49-F238E27FC236}">
                <a16:creationId xmlns:a16="http://schemas.microsoft.com/office/drawing/2014/main" id="{6DF86DA0-EFAA-4D9B-8F85-B2E47450DBFB}"/>
              </a:ext>
            </a:extLst>
          </p:cNvPr>
          <p:cNvSpPr>
            <a:spLocks noGrp="1"/>
          </p:cNvSpPr>
          <p:nvPr>
            <p:ph idx="1"/>
          </p:nvPr>
        </p:nvSpPr>
        <p:spPr>
          <a:xfrm>
            <a:off x="553483" y="4603479"/>
            <a:ext cx="11085033" cy="1948829"/>
          </a:xfrm>
          <a:solidFill>
            <a:schemeClr val="bg1"/>
          </a:solidFill>
        </p:spPr>
        <p:txBody>
          <a:bodyPr>
            <a:normAutofit/>
          </a:bodyPr>
          <a:lstStyle/>
          <a:p>
            <a:pPr marL="0" indent="0">
              <a:buNone/>
            </a:pPr>
            <a:r>
              <a:rPr lang="en-US" sz="2400" dirty="0">
                <a:latin typeface="Times New Roman" panose="02020603050405020304" pitchFamily="18" charset="0"/>
                <a:cs typeface="Times New Roman" panose="02020603050405020304" pitchFamily="18" charset="0"/>
              </a:rPr>
              <a:t>The Judicial Branch of Government </a:t>
            </a:r>
          </a:p>
          <a:p>
            <a:r>
              <a:rPr lang="en-US" sz="2400" b="1" i="1" u="sng" dirty="0">
                <a:solidFill>
                  <a:srgbClr val="002060"/>
                </a:solidFill>
                <a:latin typeface="Times New Roman" panose="02020603050405020304" pitchFamily="18" charset="0"/>
                <a:cs typeface="Times New Roman" panose="02020603050405020304" pitchFamily="18" charset="0"/>
              </a:rPr>
              <a:t>Repair a weakness of the Articles of Confederation</a:t>
            </a:r>
          </a:p>
          <a:p>
            <a:r>
              <a:rPr lang="en-US" sz="2400" b="1" i="1" u="sng" dirty="0">
                <a:solidFill>
                  <a:srgbClr val="002060"/>
                </a:solidFill>
                <a:latin typeface="Times New Roman" panose="02020603050405020304" pitchFamily="18" charset="0"/>
                <a:cs typeface="Times New Roman" panose="02020603050405020304" pitchFamily="18" charset="0"/>
              </a:rPr>
              <a:t>Maintain separation of the powers</a:t>
            </a:r>
          </a:p>
          <a:p>
            <a:r>
              <a:rPr lang="en-US" sz="2400" b="1" i="1" u="sng" dirty="0">
                <a:solidFill>
                  <a:srgbClr val="002060"/>
                </a:solidFill>
                <a:latin typeface="Times New Roman" panose="02020603050405020304" pitchFamily="18" charset="0"/>
                <a:cs typeface="Times New Roman" panose="02020603050405020304" pitchFamily="18" charset="0"/>
              </a:rPr>
              <a:t>Weakest branch of government  </a:t>
            </a:r>
          </a:p>
        </p:txBody>
      </p:sp>
      <p:sp>
        <p:nvSpPr>
          <p:cNvPr id="4" name="Rectangle 3">
            <a:extLst>
              <a:ext uri="{FF2B5EF4-FFF2-40B4-BE49-F238E27FC236}">
                <a16:creationId xmlns:a16="http://schemas.microsoft.com/office/drawing/2014/main" id="{DBB818C5-389F-4F52-BF99-4CFF20A0ED76}"/>
              </a:ext>
            </a:extLst>
          </p:cNvPr>
          <p:cNvSpPr/>
          <p:nvPr/>
        </p:nvSpPr>
        <p:spPr>
          <a:xfrm>
            <a:off x="382137" y="1290227"/>
            <a:ext cx="11519209" cy="158587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latin typeface="Times New Roman" panose="02020603050405020304" pitchFamily="18" charset="0"/>
                <a:cs typeface="Times New Roman" panose="02020603050405020304" pitchFamily="18" charset="0"/>
              </a:rPr>
              <a:t>Again, there is no liberty if the judiciary power be not separated from the legislative and executive. Were it joined with the legislative, the life and liberty of the subject would be exposed to arbitrary control; for the judge would be then the legislator. Were it joined to the executive power, the judge might behave with violence and oppression.</a:t>
            </a:r>
          </a:p>
          <a:p>
            <a:r>
              <a:rPr lang="en-US" sz="2000" dirty="0">
                <a:latin typeface="Times New Roman" panose="02020603050405020304" pitchFamily="18" charset="0"/>
                <a:cs typeface="Times New Roman" panose="02020603050405020304" pitchFamily="18" charset="0"/>
              </a:rPr>
              <a:t>	- Baron von Montesquieu, The Spirit of Laws, 1748</a:t>
            </a:r>
          </a:p>
        </p:txBody>
      </p:sp>
      <p:pic>
        <p:nvPicPr>
          <p:cNvPr id="10" name="Picture 9" descr="A person looking at the camera&#10;&#10;Description automatically generated">
            <a:extLst>
              <a:ext uri="{FF2B5EF4-FFF2-40B4-BE49-F238E27FC236}">
                <a16:creationId xmlns:a16="http://schemas.microsoft.com/office/drawing/2014/main" id="{6BAB8ACF-2CBD-4CBE-A8BC-22D624640F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37138" y="2396022"/>
            <a:ext cx="1301378" cy="1573484"/>
          </a:xfrm>
          <a:prstGeom prst="rect">
            <a:avLst/>
          </a:prstGeom>
        </p:spPr>
      </p:pic>
      <p:sp>
        <p:nvSpPr>
          <p:cNvPr id="11" name="Rectangle 10">
            <a:extLst>
              <a:ext uri="{FF2B5EF4-FFF2-40B4-BE49-F238E27FC236}">
                <a16:creationId xmlns:a16="http://schemas.microsoft.com/office/drawing/2014/main" id="{C54759EE-14D7-429E-8B85-8D68AEF1482B}"/>
              </a:ext>
            </a:extLst>
          </p:cNvPr>
          <p:cNvSpPr/>
          <p:nvPr/>
        </p:nvSpPr>
        <p:spPr>
          <a:xfrm>
            <a:off x="290654" y="3017602"/>
            <a:ext cx="9890576" cy="1376977"/>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latin typeface="Times New Roman" panose="02020603050405020304" pitchFamily="18" charset="0"/>
                <a:cs typeface="Times New Roman" panose="02020603050405020304" pitchFamily="18" charset="0"/>
              </a:rPr>
              <a:t>the judiciary, from the nature of its functions, will always be the least dangerous to the political rights of the Constitution; because it will be least in a capacity to annoy or injure them. The Executive not only dispenses the honors, but holds the sword of the community. The legislature not only commands the purse, but prescribes the rules by which the duties and rights of every citizen are to be regulated.</a:t>
            </a:r>
          </a:p>
          <a:p>
            <a:r>
              <a:rPr lang="en-US" dirty="0">
                <a:latin typeface="Times New Roman" panose="02020603050405020304" pitchFamily="18" charset="0"/>
                <a:cs typeface="Times New Roman" panose="02020603050405020304" pitchFamily="18" charset="0"/>
              </a:rPr>
              <a:t>	- Alexander Hamilton, Federalist 78, 1788</a:t>
            </a:r>
          </a:p>
        </p:txBody>
      </p:sp>
      <p:pic>
        <p:nvPicPr>
          <p:cNvPr id="13" name="Picture 12" descr="A person wearing a suit and tie&#10;&#10;Description automatically generated">
            <a:extLst>
              <a:ext uri="{FF2B5EF4-FFF2-40B4-BE49-F238E27FC236}">
                <a16:creationId xmlns:a16="http://schemas.microsoft.com/office/drawing/2014/main" id="{6323D515-981F-4817-B003-5C1CBA3A42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20101" y="4004347"/>
            <a:ext cx="1402574" cy="1668325"/>
          </a:xfrm>
          <a:prstGeom prst="rect">
            <a:avLst/>
          </a:prstGeom>
        </p:spPr>
      </p:pic>
    </p:spTree>
    <p:extLst>
      <p:ext uri="{BB962C8B-B14F-4D97-AF65-F5344CB8AC3E}">
        <p14:creationId xmlns:p14="http://schemas.microsoft.com/office/powerpoint/2010/main" val="4223504074"/>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4D8D03-BC73-824E-A323-6CAC752EA9D3}"/>
              </a:ext>
            </a:extLst>
          </p:cNvPr>
          <p:cNvSpPr>
            <a:spLocks noGrp="1"/>
          </p:cNvSpPr>
          <p:nvPr>
            <p:ph type="title"/>
          </p:nvPr>
        </p:nvSpPr>
        <p:spPr>
          <a:xfrm>
            <a:off x="838200" y="365125"/>
            <a:ext cx="10515600" cy="877521"/>
          </a:xfrm>
          <a:solidFill>
            <a:schemeClr val="bg1"/>
          </a:solidFill>
          <a:ln>
            <a:solidFill>
              <a:srgbClr val="FF0000"/>
            </a:solidFill>
          </a:ln>
        </p:spPr>
        <p:txBody>
          <a:bodyPr/>
          <a:lstStyle/>
          <a:p>
            <a:r>
              <a:rPr lang="en-US" dirty="0">
                <a:latin typeface="Britannic Bold" panose="020B0903060703020204" pitchFamily="34" charset="77"/>
              </a:rPr>
              <a:t>A Constitutional Court</a:t>
            </a:r>
          </a:p>
        </p:txBody>
      </p:sp>
      <p:sp>
        <p:nvSpPr>
          <p:cNvPr id="3" name="Content Placeholder 2">
            <a:extLst>
              <a:ext uri="{FF2B5EF4-FFF2-40B4-BE49-F238E27FC236}">
                <a16:creationId xmlns:a16="http://schemas.microsoft.com/office/drawing/2014/main" id="{4768F976-3FEB-1E46-8F76-27B6BC4AE986}"/>
              </a:ext>
            </a:extLst>
          </p:cNvPr>
          <p:cNvSpPr>
            <a:spLocks noGrp="1"/>
          </p:cNvSpPr>
          <p:nvPr>
            <p:ph idx="1"/>
          </p:nvPr>
        </p:nvSpPr>
        <p:spPr>
          <a:xfrm>
            <a:off x="838200" y="2860431"/>
            <a:ext cx="10515600" cy="3316532"/>
          </a:xfrm>
          <a:solidFill>
            <a:schemeClr val="bg1"/>
          </a:solidFill>
        </p:spPr>
        <p:txBody>
          <a:bodyPr>
            <a:normAutofit/>
          </a:bodyPr>
          <a:lstStyle/>
          <a:p>
            <a:pPr marL="0" indent="0">
              <a:buNone/>
            </a:pPr>
            <a:r>
              <a:rPr lang="en-US" sz="2400" b="1" dirty="0">
                <a:latin typeface="Times" pitchFamily="2" charset="0"/>
                <a:hlinkClick r:id="rId2"/>
              </a:rPr>
              <a:t>Article III of the Constitution </a:t>
            </a:r>
            <a:r>
              <a:rPr lang="en-US" sz="2400" b="1" dirty="0">
                <a:latin typeface="Times" pitchFamily="2" charset="0"/>
              </a:rPr>
              <a:t>– </a:t>
            </a:r>
            <a:r>
              <a:rPr lang="en-US" sz="2400" b="1" i="1" u="sng" dirty="0">
                <a:latin typeface="Times" pitchFamily="2" charset="0"/>
              </a:rPr>
              <a:t>defining the federal judiciary</a:t>
            </a:r>
          </a:p>
          <a:p>
            <a:r>
              <a:rPr lang="en-US" sz="2400" dirty="0">
                <a:latin typeface="Times" pitchFamily="2" charset="0"/>
              </a:rPr>
              <a:t>Establishes the </a:t>
            </a:r>
            <a:r>
              <a:rPr lang="en-US" sz="2400" b="1" i="1" u="sng" dirty="0">
                <a:solidFill>
                  <a:srgbClr val="002060"/>
                </a:solidFill>
                <a:latin typeface="Times" pitchFamily="2" charset="0"/>
              </a:rPr>
              <a:t>U.S. Supreme Court</a:t>
            </a:r>
          </a:p>
          <a:p>
            <a:r>
              <a:rPr lang="en-US" sz="2400" dirty="0">
                <a:latin typeface="Times" pitchFamily="2" charset="0"/>
              </a:rPr>
              <a:t>Checks (limits)its power by granting </a:t>
            </a:r>
            <a:r>
              <a:rPr lang="en-US" sz="2400" b="1" i="1" u="sng" dirty="0">
                <a:solidFill>
                  <a:srgbClr val="002060"/>
                </a:solidFill>
                <a:latin typeface="Times" pitchFamily="2" charset="0"/>
              </a:rPr>
              <a:t>Congress the authority to create lower courts </a:t>
            </a:r>
          </a:p>
        </p:txBody>
      </p:sp>
      <p:sp>
        <p:nvSpPr>
          <p:cNvPr id="4" name="Rectangle 3">
            <a:extLst>
              <a:ext uri="{FF2B5EF4-FFF2-40B4-BE49-F238E27FC236}">
                <a16:creationId xmlns:a16="http://schemas.microsoft.com/office/drawing/2014/main" id="{ADF1CF09-C2EC-1240-ACEE-710F8E715B7D}"/>
              </a:ext>
            </a:extLst>
          </p:cNvPr>
          <p:cNvSpPr/>
          <p:nvPr/>
        </p:nvSpPr>
        <p:spPr>
          <a:xfrm>
            <a:off x="703385" y="1348154"/>
            <a:ext cx="10937630" cy="13716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latin typeface="Times" pitchFamily="2" charset="0"/>
              </a:rPr>
              <a:t>The judicial Power of the United States, shall be vested in one supreme Court, and in such inferior Courts as the Congress may from time to time ordain and establish. The Judges, both of the supreme and inferior Courts, shall hold their Offices during good </a:t>
            </a:r>
            <a:r>
              <a:rPr lang="en-US" dirty="0" err="1">
                <a:latin typeface="Times" pitchFamily="2" charset="0"/>
              </a:rPr>
              <a:t>Behaviour</a:t>
            </a:r>
            <a:r>
              <a:rPr lang="en-US" dirty="0">
                <a:latin typeface="Times" pitchFamily="2" charset="0"/>
              </a:rPr>
              <a:t>, and shall, at stated Times, receive for their Services, a Compensation, which shall not be diminished during their Continuance in Office.</a:t>
            </a:r>
          </a:p>
          <a:p>
            <a:r>
              <a:rPr lang="en-US" dirty="0">
                <a:solidFill>
                  <a:schemeClr val="bg1"/>
                </a:solidFill>
                <a:latin typeface="Times" pitchFamily="2" charset="0"/>
              </a:rPr>
              <a:t>	- </a:t>
            </a:r>
            <a:r>
              <a:rPr lang="en-US" b="1" dirty="0">
                <a:solidFill>
                  <a:schemeClr val="bg1"/>
                </a:solidFill>
                <a:latin typeface="Times" pitchFamily="2" charset="0"/>
              </a:rPr>
              <a:t>Article III, U.S. Constitution </a:t>
            </a:r>
          </a:p>
        </p:txBody>
      </p:sp>
      <p:pic>
        <p:nvPicPr>
          <p:cNvPr id="5" name="Picture 4">
            <a:extLst>
              <a:ext uri="{FF2B5EF4-FFF2-40B4-BE49-F238E27FC236}">
                <a16:creationId xmlns:a16="http://schemas.microsoft.com/office/drawing/2014/main" id="{DD5CF0E6-EFFF-104D-9275-A65E2018A6F5}"/>
              </a:ext>
            </a:extLst>
          </p:cNvPr>
          <p:cNvPicPr>
            <a:picLocks noChangeAspect="1"/>
          </p:cNvPicPr>
          <p:nvPr/>
        </p:nvPicPr>
        <p:blipFill>
          <a:blip r:embed="rId3"/>
          <a:stretch>
            <a:fillRect/>
          </a:stretch>
        </p:blipFill>
        <p:spPr>
          <a:xfrm>
            <a:off x="1479959" y="4618891"/>
            <a:ext cx="2974053" cy="1873984"/>
          </a:xfrm>
          <a:prstGeom prst="rect">
            <a:avLst/>
          </a:prstGeom>
        </p:spPr>
      </p:pic>
      <p:pic>
        <p:nvPicPr>
          <p:cNvPr id="6" name="Picture 5">
            <a:extLst>
              <a:ext uri="{FF2B5EF4-FFF2-40B4-BE49-F238E27FC236}">
                <a16:creationId xmlns:a16="http://schemas.microsoft.com/office/drawing/2014/main" id="{B8B5746D-59ED-8443-BC90-ACEBD8C54B18}"/>
              </a:ext>
            </a:extLst>
          </p:cNvPr>
          <p:cNvPicPr>
            <a:picLocks noChangeAspect="1"/>
          </p:cNvPicPr>
          <p:nvPr/>
        </p:nvPicPr>
        <p:blipFill>
          <a:blip r:embed="rId4"/>
          <a:stretch>
            <a:fillRect/>
          </a:stretch>
        </p:blipFill>
        <p:spPr>
          <a:xfrm>
            <a:off x="5746749" y="4289826"/>
            <a:ext cx="2826131" cy="2203047"/>
          </a:xfrm>
          <a:prstGeom prst="rect">
            <a:avLst/>
          </a:prstGeom>
        </p:spPr>
      </p:pic>
      <p:sp>
        <p:nvSpPr>
          <p:cNvPr id="7" name="Right Arrow 6">
            <a:extLst>
              <a:ext uri="{FF2B5EF4-FFF2-40B4-BE49-F238E27FC236}">
                <a16:creationId xmlns:a16="http://schemas.microsoft.com/office/drawing/2014/main" id="{03F70FD2-C03C-DC4E-AAFE-3577B84207A3}"/>
              </a:ext>
            </a:extLst>
          </p:cNvPr>
          <p:cNvSpPr/>
          <p:nvPr/>
        </p:nvSpPr>
        <p:spPr>
          <a:xfrm>
            <a:off x="4557252" y="5043948"/>
            <a:ext cx="1041575" cy="465898"/>
          </a:xfrm>
          <a:prstGeom prst="rightArrow">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BFFC695-AC5B-664F-892E-E5B468F2F748}"/>
              </a:ext>
            </a:extLst>
          </p:cNvPr>
          <p:cNvSpPr/>
          <p:nvPr/>
        </p:nvSpPr>
        <p:spPr>
          <a:xfrm>
            <a:off x="8108192" y="4618891"/>
            <a:ext cx="2508738" cy="712763"/>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Times" pitchFamily="2" charset="0"/>
              </a:rPr>
              <a:t>U.S. Supreme Court</a:t>
            </a:r>
          </a:p>
          <a:p>
            <a:pPr algn="ctr"/>
            <a:r>
              <a:rPr lang="en-US" sz="2000" b="1" dirty="0">
                <a:latin typeface="Times" pitchFamily="2" charset="0"/>
              </a:rPr>
              <a:t>(Highest Court)</a:t>
            </a:r>
          </a:p>
        </p:txBody>
      </p:sp>
    </p:spTree>
    <p:extLst>
      <p:ext uri="{BB962C8B-B14F-4D97-AF65-F5344CB8AC3E}">
        <p14:creationId xmlns:p14="http://schemas.microsoft.com/office/powerpoint/2010/main" val="1075366884"/>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4D8D03-BC73-824E-A323-6CAC752EA9D3}"/>
              </a:ext>
            </a:extLst>
          </p:cNvPr>
          <p:cNvSpPr>
            <a:spLocks noGrp="1"/>
          </p:cNvSpPr>
          <p:nvPr>
            <p:ph type="title"/>
          </p:nvPr>
        </p:nvSpPr>
        <p:spPr>
          <a:xfrm>
            <a:off x="838200" y="365125"/>
            <a:ext cx="10515600" cy="877521"/>
          </a:xfrm>
          <a:solidFill>
            <a:schemeClr val="bg1"/>
          </a:solidFill>
          <a:ln>
            <a:solidFill>
              <a:srgbClr val="FF0000"/>
            </a:solidFill>
          </a:ln>
        </p:spPr>
        <p:txBody>
          <a:bodyPr/>
          <a:lstStyle/>
          <a:p>
            <a:r>
              <a:rPr lang="en-US" dirty="0">
                <a:latin typeface="Britannic Bold" panose="020B0903060703020204" pitchFamily="34" charset="77"/>
              </a:rPr>
              <a:t>This is NOT a POLITICAL GAME</a:t>
            </a:r>
          </a:p>
        </p:txBody>
      </p:sp>
      <p:sp>
        <p:nvSpPr>
          <p:cNvPr id="3" name="Content Placeholder 2">
            <a:extLst>
              <a:ext uri="{FF2B5EF4-FFF2-40B4-BE49-F238E27FC236}">
                <a16:creationId xmlns:a16="http://schemas.microsoft.com/office/drawing/2014/main" id="{4768F976-3FEB-1E46-8F76-27B6BC4AE986}"/>
              </a:ext>
            </a:extLst>
          </p:cNvPr>
          <p:cNvSpPr>
            <a:spLocks noGrp="1"/>
          </p:cNvSpPr>
          <p:nvPr>
            <p:ph idx="1"/>
          </p:nvPr>
        </p:nvSpPr>
        <p:spPr>
          <a:xfrm>
            <a:off x="533397" y="3528647"/>
            <a:ext cx="10515600" cy="2648315"/>
          </a:xfrm>
          <a:solidFill>
            <a:schemeClr val="bg1"/>
          </a:solidFill>
        </p:spPr>
        <p:txBody>
          <a:bodyPr>
            <a:normAutofit/>
          </a:bodyPr>
          <a:lstStyle/>
          <a:p>
            <a:pPr marL="0" indent="0">
              <a:buNone/>
            </a:pPr>
            <a:r>
              <a:rPr lang="en-US" sz="2400" dirty="0">
                <a:solidFill>
                  <a:srgbClr val="002060"/>
                </a:solidFill>
                <a:latin typeface="Times" pitchFamily="2" charset="0"/>
              </a:rPr>
              <a:t>Upholding the laws of the United States</a:t>
            </a:r>
          </a:p>
          <a:p>
            <a:r>
              <a:rPr lang="en-US" sz="2400" b="1" dirty="0">
                <a:solidFill>
                  <a:srgbClr val="002060"/>
                </a:solidFill>
                <a:latin typeface="Times" pitchFamily="2" charset="0"/>
              </a:rPr>
              <a:t>Judges serve for life</a:t>
            </a:r>
          </a:p>
          <a:p>
            <a:endParaRPr lang="en-US" sz="2400" dirty="0">
              <a:solidFill>
                <a:srgbClr val="002060"/>
              </a:solidFill>
              <a:latin typeface="Times" pitchFamily="2" charset="0"/>
            </a:endParaRPr>
          </a:p>
        </p:txBody>
      </p:sp>
      <p:sp>
        <p:nvSpPr>
          <p:cNvPr id="4" name="Rectangle 3">
            <a:extLst>
              <a:ext uri="{FF2B5EF4-FFF2-40B4-BE49-F238E27FC236}">
                <a16:creationId xmlns:a16="http://schemas.microsoft.com/office/drawing/2014/main" id="{ADF1CF09-C2EC-1240-ACEE-710F8E715B7D}"/>
              </a:ext>
            </a:extLst>
          </p:cNvPr>
          <p:cNvSpPr/>
          <p:nvPr/>
        </p:nvSpPr>
        <p:spPr>
          <a:xfrm>
            <a:off x="703385" y="1348154"/>
            <a:ext cx="10937630" cy="19812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latin typeface="Times" pitchFamily="2" charset="0"/>
              </a:rPr>
              <a:t>According to the plan of the convention, all judges who may be appointed by the United States are to hold their offices DURING GOOD BEHAVIOR; which is conformable to the most approved of the State constitutions and among the rest, to that of this State. Its propriety having been drawn into question by the adversaries of that plan, is no light symptom of the rage for objection, which disorders their imaginations and judgments. The standard of good behavior for the continuance in office of the judicial magistracy, is certainly one of the most valuable of the modern improvements in the practice of government. In a monarchy it is an excellent barrier to the despotism of the prince; in a republic it is a no less excellent barrier to the encroachments and oppressions of the representative body. And it is the best expedient which can be devised in any government, to secure a steady, upright, and impartial administration of the laws. </a:t>
            </a:r>
            <a:r>
              <a:rPr lang="en-US" sz="1600" dirty="0">
                <a:solidFill>
                  <a:schemeClr val="bg1"/>
                </a:solidFill>
                <a:latin typeface="Times" pitchFamily="2" charset="0"/>
              </a:rPr>
              <a:t>	- </a:t>
            </a:r>
            <a:r>
              <a:rPr lang="en-US" sz="1600" b="1" dirty="0">
                <a:solidFill>
                  <a:schemeClr val="bg1"/>
                </a:solidFill>
                <a:latin typeface="Times" pitchFamily="2" charset="0"/>
              </a:rPr>
              <a:t>Alexander Hamilton, Federalist 78</a:t>
            </a:r>
          </a:p>
        </p:txBody>
      </p:sp>
      <p:sp>
        <p:nvSpPr>
          <p:cNvPr id="9" name="Rectangle 8">
            <a:extLst>
              <a:ext uri="{FF2B5EF4-FFF2-40B4-BE49-F238E27FC236}">
                <a16:creationId xmlns:a16="http://schemas.microsoft.com/office/drawing/2014/main" id="{88A4142D-3B9B-8E4D-A61D-419DD6FE110C}"/>
              </a:ext>
            </a:extLst>
          </p:cNvPr>
          <p:cNvSpPr/>
          <p:nvPr/>
        </p:nvSpPr>
        <p:spPr>
          <a:xfrm>
            <a:off x="1242645" y="4489938"/>
            <a:ext cx="5345725" cy="539262"/>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en-US" sz="2400" b="1" i="1" u="sng" dirty="0">
                <a:latin typeface="Times" pitchFamily="2" charset="0"/>
              </a:rPr>
              <a:t>Keeps qualified people on the courts</a:t>
            </a:r>
          </a:p>
        </p:txBody>
      </p:sp>
      <p:sp>
        <p:nvSpPr>
          <p:cNvPr id="10" name="Rectangle 9">
            <a:extLst>
              <a:ext uri="{FF2B5EF4-FFF2-40B4-BE49-F238E27FC236}">
                <a16:creationId xmlns:a16="http://schemas.microsoft.com/office/drawing/2014/main" id="{CEB33389-0912-FB41-B54D-5183473E66A6}"/>
              </a:ext>
            </a:extLst>
          </p:cNvPr>
          <p:cNvSpPr/>
          <p:nvPr/>
        </p:nvSpPr>
        <p:spPr>
          <a:xfrm>
            <a:off x="1242644" y="5216769"/>
            <a:ext cx="5345725" cy="773722"/>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en-US" sz="2400" b="1" i="1" u="sng" dirty="0">
                <a:latin typeface="Times" pitchFamily="2" charset="0"/>
              </a:rPr>
              <a:t>Keeps judges loyal to the law (not political pressure)</a:t>
            </a:r>
          </a:p>
        </p:txBody>
      </p:sp>
      <p:pic>
        <p:nvPicPr>
          <p:cNvPr id="11" name="Picture 10">
            <a:extLst>
              <a:ext uri="{FF2B5EF4-FFF2-40B4-BE49-F238E27FC236}">
                <a16:creationId xmlns:a16="http://schemas.microsoft.com/office/drawing/2014/main" id="{EE3575B9-50C4-884B-AC70-8D81DEE26886}"/>
              </a:ext>
            </a:extLst>
          </p:cNvPr>
          <p:cNvPicPr>
            <a:picLocks noChangeAspect="1"/>
          </p:cNvPicPr>
          <p:nvPr/>
        </p:nvPicPr>
        <p:blipFill>
          <a:blip r:embed="rId2"/>
          <a:stretch>
            <a:fillRect/>
          </a:stretch>
        </p:blipFill>
        <p:spPr>
          <a:xfrm>
            <a:off x="9044356" y="4070555"/>
            <a:ext cx="2713888" cy="2305700"/>
          </a:xfrm>
          <a:prstGeom prst="rect">
            <a:avLst/>
          </a:prstGeom>
        </p:spPr>
      </p:pic>
      <p:sp>
        <p:nvSpPr>
          <p:cNvPr id="13" name="Cloud Callout 12">
            <a:extLst>
              <a:ext uri="{FF2B5EF4-FFF2-40B4-BE49-F238E27FC236}">
                <a16:creationId xmlns:a16="http://schemas.microsoft.com/office/drawing/2014/main" id="{F23CE9B6-D92E-2B47-BCFA-CCA803D260F3}"/>
              </a:ext>
            </a:extLst>
          </p:cNvPr>
          <p:cNvSpPr/>
          <p:nvPr/>
        </p:nvSpPr>
        <p:spPr>
          <a:xfrm>
            <a:off x="9741877" y="3106615"/>
            <a:ext cx="2215661" cy="1383323"/>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Times" pitchFamily="2" charset="0"/>
              </a:rPr>
              <a:t>We uphold the U.S. Constitution!</a:t>
            </a:r>
          </a:p>
        </p:txBody>
      </p:sp>
      <p:pic>
        <p:nvPicPr>
          <p:cNvPr id="14" name="Picture 13">
            <a:extLst>
              <a:ext uri="{FF2B5EF4-FFF2-40B4-BE49-F238E27FC236}">
                <a16:creationId xmlns:a16="http://schemas.microsoft.com/office/drawing/2014/main" id="{F3C5009A-3145-054E-BB00-66993DF97085}"/>
              </a:ext>
            </a:extLst>
          </p:cNvPr>
          <p:cNvPicPr>
            <a:picLocks noChangeAspect="1"/>
          </p:cNvPicPr>
          <p:nvPr/>
        </p:nvPicPr>
        <p:blipFill>
          <a:blip r:embed="rId3"/>
          <a:stretch>
            <a:fillRect/>
          </a:stretch>
        </p:blipFill>
        <p:spPr>
          <a:xfrm>
            <a:off x="7297617" y="4179277"/>
            <a:ext cx="1397000" cy="1447800"/>
          </a:xfrm>
          <a:prstGeom prst="rect">
            <a:avLst/>
          </a:prstGeom>
        </p:spPr>
      </p:pic>
      <p:cxnSp>
        <p:nvCxnSpPr>
          <p:cNvPr id="16" name="Straight Connector 15">
            <a:extLst>
              <a:ext uri="{FF2B5EF4-FFF2-40B4-BE49-F238E27FC236}">
                <a16:creationId xmlns:a16="http://schemas.microsoft.com/office/drawing/2014/main" id="{BF05E181-9CD2-EB49-A517-6BCD40C7656B}"/>
              </a:ext>
            </a:extLst>
          </p:cNvPr>
          <p:cNvCxnSpPr/>
          <p:nvPr/>
        </p:nvCxnSpPr>
        <p:spPr>
          <a:xfrm>
            <a:off x="7092462" y="3798276"/>
            <a:ext cx="1752600" cy="203981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5B8BCCE-770E-9449-96B1-5F2E9C05BF1A}"/>
              </a:ext>
            </a:extLst>
          </p:cNvPr>
          <p:cNvCxnSpPr>
            <a:cxnSpLocks/>
          </p:cNvCxnSpPr>
          <p:nvPr/>
        </p:nvCxnSpPr>
        <p:spPr>
          <a:xfrm flipH="1">
            <a:off x="7297617" y="3798276"/>
            <a:ext cx="1547445" cy="203981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65697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197A9E3-B3B9-4B3D-9625-8C36D73D82D0}"/>
              </a:ext>
            </a:extLst>
          </p:cNvPr>
          <p:cNvSpPr>
            <a:spLocks noGrp="1"/>
          </p:cNvSpPr>
          <p:nvPr>
            <p:ph idx="1"/>
          </p:nvPr>
        </p:nvSpPr>
        <p:spPr>
          <a:xfrm>
            <a:off x="450166" y="506436"/>
            <a:ext cx="11366696" cy="5978769"/>
          </a:xfrm>
          <a:solidFill>
            <a:schemeClr val="bg1"/>
          </a:solidFill>
          <a:ln>
            <a:solidFill>
              <a:srgbClr val="C00000"/>
            </a:solidFill>
          </a:ln>
        </p:spPr>
        <p:txBody>
          <a:bodyPr>
            <a:normAutofit/>
          </a:bodyPr>
          <a:lstStyle/>
          <a:p>
            <a:pPr marL="0" indent="0">
              <a:buNone/>
            </a:pPr>
            <a:r>
              <a:rPr lang="en-US" sz="2000" b="1" dirty="0">
                <a:latin typeface="Times New Roman" panose="02020603050405020304" pitchFamily="18" charset="0"/>
                <a:cs typeface="Times New Roman" panose="02020603050405020304" pitchFamily="18" charset="0"/>
              </a:rPr>
              <a:t>Unit III – Federalism &amp; The Federal Government </a:t>
            </a:r>
          </a:p>
          <a:p>
            <a:pPr lvl="0"/>
            <a:r>
              <a:rPr lang="en-US" sz="1600" b="1" dirty="0">
                <a:latin typeface="Times New Roman" panose="02020603050405020304" pitchFamily="18" charset="0"/>
                <a:cs typeface="Times New Roman" panose="02020603050405020304" pitchFamily="18" charset="0"/>
              </a:rPr>
              <a:t>CL.C&amp;G.1.1</a:t>
            </a:r>
            <a:r>
              <a:rPr lang="en-US" sz="1600" dirty="0">
                <a:latin typeface="Times New Roman" panose="02020603050405020304" pitchFamily="18" charset="0"/>
                <a:cs typeface="Times New Roman" panose="02020603050405020304" pitchFamily="18" charset="0"/>
              </a:rPr>
              <a:t> Explain the influence of the founding principles on state and federal decisions using primary and secondary source documents.</a:t>
            </a:r>
          </a:p>
          <a:p>
            <a:pPr lvl="0"/>
            <a:r>
              <a:rPr lang="en-US" sz="1600" b="1" dirty="0">
                <a:latin typeface="Times New Roman" panose="02020603050405020304" pitchFamily="18" charset="0"/>
                <a:cs typeface="Times New Roman" panose="02020603050405020304" pitchFamily="18" charset="0"/>
              </a:rPr>
              <a:t>CL.C&amp;G.2.1 </a:t>
            </a:r>
            <a:r>
              <a:rPr lang="en-US" sz="1600" dirty="0">
                <a:latin typeface="Times New Roman" panose="02020603050405020304" pitchFamily="18" charset="0"/>
                <a:cs typeface="Times New Roman" panose="02020603050405020304" pitchFamily="18" charset="0"/>
              </a:rPr>
              <a:t>Compare how national, state, and local governments maintain order, security, and protect individual rights.</a:t>
            </a:r>
          </a:p>
          <a:p>
            <a:pPr marL="0" indent="0">
              <a:buNone/>
            </a:pPr>
            <a:r>
              <a:rPr lang="en-US" sz="2000" b="1" dirty="0">
                <a:solidFill>
                  <a:srgbClr val="002060"/>
                </a:solidFill>
                <a:latin typeface="Times New Roman" panose="02020603050405020304" pitchFamily="18" charset="0"/>
                <a:cs typeface="Times New Roman" panose="02020603050405020304" pitchFamily="18" charset="0"/>
              </a:rPr>
              <a:t>Essential Question: </a:t>
            </a:r>
            <a:r>
              <a:rPr lang="en-US" sz="2000" i="1" dirty="0">
                <a:latin typeface="Times New Roman" panose="02020603050405020304" pitchFamily="18" charset="0"/>
                <a:cs typeface="Times New Roman" panose="02020603050405020304" pitchFamily="18" charset="0"/>
              </a:rPr>
              <a:t>How did Founders establish government with the authority to govern will limiting its ability to abuse power under the U.S. Constitution? </a:t>
            </a:r>
          </a:p>
          <a:p>
            <a:pPr marL="0" indent="0">
              <a:buNone/>
            </a:pPr>
            <a:r>
              <a:rPr lang="en-US" sz="2000" b="1" dirty="0">
                <a:solidFill>
                  <a:srgbClr val="002060"/>
                </a:solidFill>
                <a:latin typeface="Times New Roman" panose="02020603050405020304" pitchFamily="18" charset="0"/>
                <a:cs typeface="Times New Roman" panose="02020603050405020304" pitchFamily="18" charset="0"/>
              </a:rPr>
              <a:t>Students can:</a:t>
            </a:r>
          </a:p>
          <a:p>
            <a:r>
              <a:rPr lang="en-US" sz="2000" dirty="0">
                <a:latin typeface="Times New Roman" panose="02020603050405020304" pitchFamily="18" charset="0"/>
                <a:cs typeface="Times New Roman" panose="02020603050405020304" pitchFamily="18" charset="0"/>
              </a:rPr>
              <a:t>Explain how the founders built the U.S. Constitutions on auxiliary precautions to prevent abuse of government authority</a:t>
            </a:r>
          </a:p>
          <a:p>
            <a:pPr marL="0" indent="0">
              <a:buNone/>
            </a:pPr>
            <a:r>
              <a:rPr lang="en-US" sz="2000" b="1" dirty="0">
                <a:solidFill>
                  <a:srgbClr val="002060"/>
                </a:solidFill>
                <a:latin typeface="Times New Roman" panose="02020603050405020304" pitchFamily="18" charset="0"/>
                <a:cs typeface="Times New Roman" panose="02020603050405020304" pitchFamily="18" charset="0"/>
              </a:rPr>
              <a:t>Agenda:</a:t>
            </a:r>
          </a:p>
          <a:p>
            <a:r>
              <a:rPr lang="en-US" sz="2000" b="1" dirty="0">
                <a:latin typeface="Times New Roman" panose="02020603050405020304" pitchFamily="18" charset="0"/>
                <a:cs typeface="Times New Roman" panose="02020603050405020304" pitchFamily="18" charset="0"/>
              </a:rPr>
              <a:t>Who Decides </a:t>
            </a:r>
          </a:p>
          <a:p>
            <a:r>
              <a:rPr lang="en-US" sz="2000" b="1" dirty="0">
                <a:latin typeface="Times New Roman" panose="02020603050405020304" pitchFamily="18" charset="0"/>
                <a:cs typeface="Times New Roman" panose="02020603050405020304" pitchFamily="18" charset="0"/>
              </a:rPr>
              <a:t>Federalism</a:t>
            </a:r>
          </a:p>
          <a:p>
            <a:r>
              <a:rPr lang="en-US" sz="2000" b="1" dirty="0">
                <a:latin typeface="Times New Roman" panose="02020603050405020304" pitchFamily="18" charset="0"/>
                <a:cs typeface="Times New Roman" panose="02020603050405020304" pitchFamily="18" charset="0"/>
              </a:rPr>
              <a:t>Dividing Powers of Government </a:t>
            </a:r>
          </a:p>
          <a:p>
            <a:pPr marL="0" indent="0">
              <a:buNone/>
            </a:pPr>
            <a:r>
              <a:rPr lang="en-US" sz="2000" b="1" dirty="0">
                <a:solidFill>
                  <a:srgbClr val="002060"/>
                </a:solidFill>
                <a:latin typeface="Times New Roman" panose="02020603050405020304" pitchFamily="18" charset="0"/>
                <a:cs typeface="Times New Roman" panose="02020603050405020304" pitchFamily="18" charset="0"/>
              </a:rPr>
              <a:t>Homework:  NO Homework</a:t>
            </a:r>
          </a:p>
        </p:txBody>
      </p:sp>
    </p:spTree>
    <p:extLst>
      <p:ext uri="{BB962C8B-B14F-4D97-AF65-F5344CB8AC3E}">
        <p14:creationId xmlns:p14="http://schemas.microsoft.com/office/powerpoint/2010/main" val="1026771732"/>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4DB7A-9D72-4A69-A24E-6934D566C287}"/>
              </a:ext>
            </a:extLst>
          </p:cNvPr>
          <p:cNvSpPr>
            <a:spLocks noGrp="1"/>
          </p:cNvSpPr>
          <p:nvPr>
            <p:ph type="title"/>
          </p:nvPr>
        </p:nvSpPr>
        <p:spPr>
          <a:xfrm>
            <a:off x="382137" y="365125"/>
            <a:ext cx="10971663" cy="904117"/>
          </a:xfrm>
          <a:solidFill>
            <a:schemeClr val="bg1"/>
          </a:solidFill>
          <a:ln>
            <a:solidFill>
              <a:srgbClr val="C00000"/>
            </a:solidFill>
          </a:ln>
        </p:spPr>
        <p:txBody>
          <a:bodyPr/>
          <a:lstStyle/>
          <a:p>
            <a:r>
              <a:rPr lang="en-US" dirty="0">
                <a:latin typeface="Britannic Bold" panose="020B0903060703020204" pitchFamily="34" charset="0"/>
              </a:rPr>
              <a:t>It’s So Madisonian </a:t>
            </a:r>
          </a:p>
        </p:txBody>
      </p:sp>
      <p:pic>
        <p:nvPicPr>
          <p:cNvPr id="9" name="Content Placeholder 8" descr="A close up of a building&#10;&#10;Description automatically generated">
            <a:extLst>
              <a:ext uri="{FF2B5EF4-FFF2-40B4-BE49-F238E27FC236}">
                <a16:creationId xmlns:a16="http://schemas.microsoft.com/office/drawing/2014/main" id="{2ABFF174-AC19-49B5-B22D-7CBF18E906B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250708" y="1574267"/>
            <a:ext cx="3234519" cy="1981200"/>
          </a:xfrm>
        </p:spPr>
      </p:pic>
      <p:sp>
        <p:nvSpPr>
          <p:cNvPr id="10" name="Rectangle 9">
            <a:extLst>
              <a:ext uri="{FF2B5EF4-FFF2-40B4-BE49-F238E27FC236}">
                <a16:creationId xmlns:a16="http://schemas.microsoft.com/office/drawing/2014/main" id="{2528AC81-6E4F-46D8-A28D-566529CD5151}"/>
              </a:ext>
            </a:extLst>
          </p:cNvPr>
          <p:cNvSpPr/>
          <p:nvPr/>
        </p:nvSpPr>
        <p:spPr>
          <a:xfrm>
            <a:off x="7832483" y="1559257"/>
            <a:ext cx="3998794" cy="1869743"/>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u="sng" dirty="0">
                <a:solidFill>
                  <a:schemeClr val="bg1"/>
                </a:solidFill>
                <a:latin typeface="Times New Roman" panose="02020603050405020304" pitchFamily="18" charset="0"/>
                <a:cs typeface="Times New Roman" panose="02020603050405020304" pitchFamily="18" charset="0"/>
              </a:rPr>
              <a:t>Judicial Powers:</a:t>
            </a:r>
          </a:p>
          <a:p>
            <a:pPr marL="342900" indent="-342900">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Interpret law</a:t>
            </a:r>
          </a:p>
          <a:p>
            <a:pPr marL="342900" indent="-342900">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Declare laws and government actions Unconstitutional</a:t>
            </a:r>
          </a:p>
        </p:txBody>
      </p:sp>
      <p:sp>
        <p:nvSpPr>
          <p:cNvPr id="11" name="Arrow: Right 10">
            <a:extLst>
              <a:ext uri="{FF2B5EF4-FFF2-40B4-BE49-F238E27FC236}">
                <a16:creationId xmlns:a16="http://schemas.microsoft.com/office/drawing/2014/main" id="{7AE87876-400A-4E87-87E5-8B4205D6EA74}"/>
              </a:ext>
            </a:extLst>
          </p:cNvPr>
          <p:cNvSpPr/>
          <p:nvPr/>
        </p:nvSpPr>
        <p:spPr>
          <a:xfrm>
            <a:off x="7259444" y="2141034"/>
            <a:ext cx="735980" cy="379142"/>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6ED639E-EE56-4D30-9771-9F73A3894AF6}"/>
              </a:ext>
            </a:extLst>
          </p:cNvPr>
          <p:cNvSpPr/>
          <p:nvPr/>
        </p:nvSpPr>
        <p:spPr>
          <a:xfrm>
            <a:off x="1073513" y="3964201"/>
            <a:ext cx="3998794" cy="1869743"/>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u="sng" dirty="0">
                <a:solidFill>
                  <a:schemeClr val="bg1"/>
                </a:solidFill>
                <a:latin typeface="Times New Roman" panose="02020603050405020304" pitchFamily="18" charset="0"/>
                <a:cs typeface="Times New Roman" panose="02020603050405020304" pitchFamily="18" charset="0"/>
              </a:rPr>
              <a:t>Executive Checks</a:t>
            </a:r>
          </a:p>
          <a:p>
            <a:pPr marL="342900" indent="-342900">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Does not have to enforce decisions</a:t>
            </a:r>
          </a:p>
          <a:p>
            <a:pPr marL="342900" indent="-342900">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Appoints federal judges</a:t>
            </a:r>
          </a:p>
        </p:txBody>
      </p:sp>
      <p:sp>
        <p:nvSpPr>
          <p:cNvPr id="13" name="Rectangle 12">
            <a:extLst>
              <a:ext uri="{FF2B5EF4-FFF2-40B4-BE49-F238E27FC236}">
                <a16:creationId xmlns:a16="http://schemas.microsoft.com/office/drawing/2014/main" id="{A0EA72CE-3637-42CC-A078-E903AB4B6561}"/>
              </a:ext>
            </a:extLst>
          </p:cNvPr>
          <p:cNvSpPr/>
          <p:nvPr/>
        </p:nvSpPr>
        <p:spPr>
          <a:xfrm>
            <a:off x="6678859" y="3964201"/>
            <a:ext cx="3998794" cy="2336237"/>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u="sng" dirty="0">
                <a:solidFill>
                  <a:schemeClr val="bg1"/>
                </a:solidFill>
                <a:latin typeface="Times New Roman" panose="02020603050405020304" pitchFamily="18" charset="0"/>
                <a:cs typeface="Times New Roman" panose="02020603050405020304" pitchFamily="18" charset="0"/>
              </a:rPr>
              <a:t>Legislative Checks</a:t>
            </a:r>
          </a:p>
          <a:p>
            <a:pPr marL="342900" indent="-342900">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Senate consent to judicial appointments</a:t>
            </a:r>
          </a:p>
          <a:p>
            <a:pPr marL="342900" indent="-342900">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Change laws</a:t>
            </a:r>
          </a:p>
          <a:p>
            <a:pPr marL="342900" indent="-342900">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Proposal Constitutional Amendments</a:t>
            </a:r>
          </a:p>
        </p:txBody>
      </p:sp>
      <p:sp>
        <p:nvSpPr>
          <p:cNvPr id="14" name="Arrow: Right 13">
            <a:extLst>
              <a:ext uri="{FF2B5EF4-FFF2-40B4-BE49-F238E27FC236}">
                <a16:creationId xmlns:a16="http://schemas.microsoft.com/office/drawing/2014/main" id="{FE41F658-9818-484F-9DB7-A871B37BA9AF}"/>
              </a:ext>
            </a:extLst>
          </p:cNvPr>
          <p:cNvSpPr/>
          <p:nvPr/>
        </p:nvSpPr>
        <p:spPr>
          <a:xfrm rot="14782770">
            <a:off x="6751706" y="3487980"/>
            <a:ext cx="735980" cy="379142"/>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Right 14">
            <a:extLst>
              <a:ext uri="{FF2B5EF4-FFF2-40B4-BE49-F238E27FC236}">
                <a16:creationId xmlns:a16="http://schemas.microsoft.com/office/drawing/2014/main" id="{FBC74B4B-FC5A-49D5-B5F4-A026CB63CD43}"/>
              </a:ext>
            </a:extLst>
          </p:cNvPr>
          <p:cNvSpPr/>
          <p:nvPr/>
        </p:nvSpPr>
        <p:spPr>
          <a:xfrm rot="17818262">
            <a:off x="4458161" y="3490782"/>
            <a:ext cx="735980" cy="379142"/>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B5C72C3F-9E30-7042-8553-B18C8945613F}"/>
              </a:ext>
            </a:extLst>
          </p:cNvPr>
          <p:cNvPicPr>
            <a:picLocks noChangeAspect="1"/>
          </p:cNvPicPr>
          <p:nvPr/>
        </p:nvPicPr>
        <p:blipFill>
          <a:blip r:embed="rId3"/>
          <a:stretch>
            <a:fillRect/>
          </a:stretch>
        </p:blipFill>
        <p:spPr>
          <a:xfrm>
            <a:off x="143000" y="1447800"/>
            <a:ext cx="2318996" cy="1981200"/>
          </a:xfrm>
          <a:prstGeom prst="rect">
            <a:avLst/>
          </a:prstGeom>
        </p:spPr>
      </p:pic>
      <p:sp>
        <p:nvSpPr>
          <p:cNvPr id="5" name="Rounded Rectangular Callout 4">
            <a:extLst>
              <a:ext uri="{FF2B5EF4-FFF2-40B4-BE49-F238E27FC236}">
                <a16:creationId xmlns:a16="http://schemas.microsoft.com/office/drawing/2014/main" id="{FB5D2E1C-AE79-C94B-BF5F-C777CAAA7121}"/>
              </a:ext>
            </a:extLst>
          </p:cNvPr>
          <p:cNvSpPr/>
          <p:nvPr/>
        </p:nvSpPr>
        <p:spPr>
          <a:xfrm>
            <a:off x="1500554" y="1315493"/>
            <a:ext cx="3423138" cy="1178635"/>
          </a:xfrm>
          <a:prstGeom prst="wedgeRoundRectCallout">
            <a:avLst>
              <a:gd name="adj1" fmla="val -57135"/>
              <a:gd name="adj2" fmla="val 69502"/>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tx1"/>
                </a:solidFill>
                <a:latin typeface="Times" pitchFamily="2" charset="0"/>
              </a:rPr>
              <a:t>The accumulation of all powers, legislative, executive, and judiciary, in the same hands, whether hereditary, self-appointed, or elective, may justly pronounced the very definition of tyranny.</a:t>
            </a:r>
          </a:p>
        </p:txBody>
      </p:sp>
    </p:spTree>
    <p:extLst>
      <p:ext uri="{BB962C8B-B14F-4D97-AF65-F5344CB8AC3E}">
        <p14:creationId xmlns:p14="http://schemas.microsoft.com/office/powerpoint/2010/main" val="1308342123"/>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FF524-5F81-444A-B107-FDC7C6DD22CD}"/>
              </a:ext>
            </a:extLst>
          </p:cNvPr>
          <p:cNvSpPr>
            <a:spLocks noGrp="1"/>
          </p:cNvSpPr>
          <p:nvPr>
            <p:ph type="title"/>
          </p:nvPr>
        </p:nvSpPr>
        <p:spPr>
          <a:xfrm>
            <a:off x="838200" y="365125"/>
            <a:ext cx="10515600" cy="802493"/>
          </a:xfrm>
          <a:solidFill>
            <a:schemeClr val="bg1"/>
          </a:solidFill>
          <a:ln>
            <a:solidFill>
              <a:srgbClr val="FF0000"/>
            </a:solidFill>
          </a:ln>
        </p:spPr>
        <p:txBody>
          <a:bodyPr/>
          <a:lstStyle/>
          <a:p>
            <a:r>
              <a:rPr lang="en-US" dirty="0">
                <a:latin typeface="Britannic Bold" panose="020B0903060703020204" pitchFamily="34" charset="0"/>
              </a:rPr>
              <a:t>Judicial Jurisdiction </a:t>
            </a:r>
          </a:p>
        </p:txBody>
      </p:sp>
      <p:sp>
        <p:nvSpPr>
          <p:cNvPr id="3" name="Content Placeholder 2">
            <a:extLst>
              <a:ext uri="{FF2B5EF4-FFF2-40B4-BE49-F238E27FC236}">
                <a16:creationId xmlns:a16="http://schemas.microsoft.com/office/drawing/2014/main" id="{4F009F84-E040-4637-8188-96787639EEFB}"/>
              </a:ext>
            </a:extLst>
          </p:cNvPr>
          <p:cNvSpPr>
            <a:spLocks noGrp="1"/>
          </p:cNvSpPr>
          <p:nvPr>
            <p:ph idx="1"/>
          </p:nvPr>
        </p:nvSpPr>
        <p:spPr>
          <a:xfrm>
            <a:off x="562708" y="1448972"/>
            <a:ext cx="10791092" cy="4727991"/>
          </a:xfrm>
          <a:solidFill>
            <a:schemeClr val="bg1"/>
          </a:solidFill>
          <a:ln>
            <a:solidFill>
              <a:schemeClr val="tx1"/>
            </a:solidFill>
          </a:ln>
        </p:spPr>
        <p:txBody>
          <a:bodyPr>
            <a:normAutofit/>
          </a:bodyPr>
          <a:lstStyle/>
          <a:p>
            <a:r>
              <a:rPr lang="en-US" sz="2400" dirty="0">
                <a:latin typeface="Times" panose="02020603050405020304" pitchFamily="18" charset="0"/>
                <a:cs typeface="Times" panose="02020603050405020304" pitchFamily="18" charset="0"/>
              </a:rPr>
              <a:t>Evaluate how the jurisdictions of the different courts limits their power </a:t>
            </a:r>
          </a:p>
          <a:p>
            <a:pPr marL="0" indent="0">
              <a:buNone/>
            </a:pPr>
            <a:endParaRPr lang="en-US" sz="2400" dirty="0">
              <a:latin typeface="Times" panose="02020603050405020304" pitchFamily="18" charset="0"/>
              <a:cs typeface="Times" panose="02020603050405020304" pitchFamily="18" charset="0"/>
            </a:endParaRPr>
          </a:p>
        </p:txBody>
      </p:sp>
      <p:pic>
        <p:nvPicPr>
          <p:cNvPr id="1026" name="Picture 2" descr="What are the Levels of the Federal Court? | The Judicial Learning Center">
            <a:extLst>
              <a:ext uri="{FF2B5EF4-FFF2-40B4-BE49-F238E27FC236}">
                <a16:creationId xmlns:a16="http://schemas.microsoft.com/office/drawing/2014/main" id="{928FC705-4553-43B3-9293-EA2D1FC6E5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3714" y="1983545"/>
            <a:ext cx="4296229" cy="450933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aphicFrame>
        <p:nvGraphicFramePr>
          <p:cNvPr id="6" name="Table 6">
            <a:extLst>
              <a:ext uri="{FF2B5EF4-FFF2-40B4-BE49-F238E27FC236}">
                <a16:creationId xmlns:a16="http://schemas.microsoft.com/office/drawing/2014/main" id="{8FE1A1B5-3198-46DD-A5AD-DA86916EBA2D}"/>
              </a:ext>
            </a:extLst>
          </p:cNvPr>
          <p:cNvGraphicFramePr>
            <a:graphicFrameLocks noGrp="1"/>
          </p:cNvGraphicFramePr>
          <p:nvPr>
            <p:extLst>
              <p:ext uri="{D42A27DB-BD31-4B8C-83A1-F6EECF244321}">
                <p14:modId xmlns:p14="http://schemas.microsoft.com/office/powerpoint/2010/main" val="144011561"/>
              </p:ext>
            </p:extLst>
          </p:nvPr>
        </p:nvGraphicFramePr>
        <p:xfrm>
          <a:off x="5958254" y="1983545"/>
          <a:ext cx="5922500" cy="3737784"/>
        </p:xfrm>
        <a:graphic>
          <a:graphicData uri="http://schemas.openxmlformats.org/drawingml/2006/table">
            <a:tbl>
              <a:tblPr firstRow="1" bandRow="1">
                <a:tableStyleId>{073A0DAA-6AF3-43AB-8588-CEC1D06C72B9}</a:tableStyleId>
              </a:tblPr>
              <a:tblGrid>
                <a:gridCol w="2961250">
                  <a:extLst>
                    <a:ext uri="{9D8B030D-6E8A-4147-A177-3AD203B41FA5}">
                      <a16:colId xmlns:a16="http://schemas.microsoft.com/office/drawing/2014/main" val="3879567036"/>
                    </a:ext>
                  </a:extLst>
                </a:gridCol>
                <a:gridCol w="2961250">
                  <a:extLst>
                    <a:ext uri="{9D8B030D-6E8A-4147-A177-3AD203B41FA5}">
                      <a16:colId xmlns:a16="http://schemas.microsoft.com/office/drawing/2014/main" val="1008929026"/>
                    </a:ext>
                  </a:extLst>
                </a:gridCol>
              </a:tblGrid>
              <a:tr h="728706">
                <a:tc>
                  <a:txBody>
                    <a:bodyPr/>
                    <a:lstStyle/>
                    <a:p>
                      <a:pPr algn="ctr"/>
                      <a:r>
                        <a:rPr lang="en-US" sz="2400" dirty="0">
                          <a:solidFill>
                            <a:schemeClr val="bg1"/>
                          </a:solidFill>
                          <a:latin typeface="Times" panose="02020603050405020304" pitchFamily="18" charset="0"/>
                          <a:cs typeface="Times" panose="02020603050405020304" pitchFamily="18" charset="0"/>
                        </a:rPr>
                        <a:t>4 Court Federal Jurisdictions</a:t>
                      </a:r>
                    </a:p>
                  </a:txBody>
                  <a:tcPr/>
                </a:tc>
                <a:tc>
                  <a:txBody>
                    <a:bodyPr/>
                    <a:lstStyle/>
                    <a:p>
                      <a:pPr algn="ctr"/>
                      <a:r>
                        <a:rPr lang="en-US" sz="2400" dirty="0">
                          <a:latin typeface="Times" panose="02020603050405020304" pitchFamily="18" charset="0"/>
                          <a:cs typeface="Times" panose="02020603050405020304" pitchFamily="18" charset="0"/>
                        </a:rPr>
                        <a:t>Definition</a:t>
                      </a:r>
                    </a:p>
                  </a:txBody>
                  <a:tcPr/>
                </a:tc>
                <a:extLst>
                  <a:ext uri="{0D108BD9-81ED-4DB2-BD59-A6C34878D82A}">
                    <a16:rowId xmlns:a16="http://schemas.microsoft.com/office/drawing/2014/main" val="1006121484"/>
                  </a:ext>
                </a:extLst>
              </a:tr>
              <a:tr h="728706">
                <a:tc>
                  <a:txBody>
                    <a:bodyPr/>
                    <a:lstStyle/>
                    <a:p>
                      <a:endParaRPr lang="en-US" dirty="0"/>
                    </a:p>
                  </a:txBody>
                  <a:tcPr/>
                </a:tc>
                <a:tc>
                  <a:txBody>
                    <a:bodyPr/>
                    <a:lstStyle/>
                    <a:p>
                      <a:endParaRPr lang="en-US"/>
                    </a:p>
                  </a:txBody>
                  <a:tcPr/>
                </a:tc>
                <a:extLst>
                  <a:ext uri="{0D108BD9-81ED-4DB2-BD59-A6C34878D82A}">
                    <a16:rowId xmlns:a16="http://schemas.microsoft.com/office/drawing/2014/main" val="1937753783"/>
                  </a:ext>
                </a:extLst>
              </a:tr>
              <a:tr h="728706">
                <a:tc>
                  <a:txBody>
                    <a:bodyPr/>
                    <a:lstStyle/>
                    <a:p>
                      <a:endParaRPr lang="en-US"/>
                    </a:p>
                  </a:txBody>
                  <a:tcPr/>
                </a:tc>
                <a:tc>
                  <a:txBody>
                    <a:bodyPr/>
                    <a:lstStyle/>
                    <a:p>
                      <a:endParaRPr lang="en-US"/>
                    </a:p>
                  </a:txBody>
                  <a:tcPr/>
                </a:tc>
                <a:extLst>
                  <a:ext uri="{0D108BD9-81ED-4DB2-BD59-A6C34878D82A}">
                    <a16:rowId xmlns:a16="http://schemas.microsoft.com/office/drawing/2014/main" val="2950839120"/>
                  </a:ext>
                </a:extLst>
              </a:tr>
              <a:tr h="728706">
                <a:tc>
                  <a:txBody>
                    <a:bodyPr/>
                    <a:lstStyle/>
                    <a:p>
                      <a:endParaRPr lang="en-US"/>
                    </a:p>
                  </a:txBody>
                  <a:tcPr/>
                </a:tc>
                <a:tc>
                  <a:txBody>
                    <a:bodyPr/>
                    <a:lstStyle/>
                    <a:p>
                      <a:endParaRPr lang="en-US"/>
                    </a:p>
                  </a:txBody>
                  <a:tcPr/>
                </a:tc>
                <a:extLst>
                  <a:ext uri="{0D108BD9-81ED-4DB2-BD59-A6C34878D82A}">
                    <a16:rowId xmlns:a16="http://schemas.microsoft.com/office/drawing/2014/main" val="2145942003"/>
                  </a:ext>
                </a:extLst>
              </a:tr>
              <a:tr h="728706">
                <a:tc>
                  <a:txBody>
                    <a:bodyPr/>
                    <a:lstStyle/>
                    <a:p>
                      <a:endParaRPr lang="en-US"/>
                    </a:p>
                  </a:txBody>
                  <a:tcPr/>
                </a:tc>
                <a:tc>
                  <a:txBody>
                    <a:bodyPr/>
                    <a:lstStyle/>
                    <a:p>
                      <a:endParaRPr lang="en-US" dirty="0"/>
                    </a:p>
                  </a:txBody>
                  <a:tcPr/>
                </a:tc>
                <a:extLst>
                  <a:ext uri="{0D108BD9-81ED-4DB2-BD59-A6C34878D82A}">
                    <a16:rowId xmlns:a16="http://schemas.microsoft.com/office/drawing/2014/main" val="3758233659"/>
                  </a:ext>
                </a:extLst>
              </a:tr>
            </a:tbl>
          </a:graphicData>
        </a:graphic>
      </p:graphicFrame>
    </p:spTree>
    <p:extLst>
      <p:ext uri="{BB962C8B-B14F-4D97-AF65-F5344CB8AC3E}">
        <p14:creationId xmlns:p14="http://schemas.microsoft.com/office/powerpoint/2010/main" val="2128659579"/>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4DB7A-9D72-4A69-A24E-6934D566C287}"/>
              </a:ext>
            </a:extLst>
          </p:cNvPr>
          <p:cNvSpPr>
            <a:spLocks noGrp="1"/>
          </p:cNvSpPr>
          <p:nvPr>
            <p:ph type="title"/>
          </p:nvPr>
        </p:nvSpPr>
        <p:spPr>
          <a:xfrm>
            <a:off x="382137" y="365125"/>
            <a:ext cx="10971663" cy="904117"/>
          </a:xfrm>
          <a:solidFill>
            <a:schemeClr val="bg1"/>
          </a:solidFill>
          <a:ln>
            <a:solidFill>
              <a:srgbClr val="C00000"/>
            </a:solidFill>
          </a:ln>
        </p:spPr>
        <p:txBody>
          <a:bodyPr/>
          <a:lstStyle/>
          <a:p>
            <a:r>
              <a:rPr lang="en-US" dirty="0">
                <a:latin typeface="Britannic Bold" panose="020B0903060703020204" pitchFamily="34" charset="0"/>
              </a:rPr>
              <a:t>Choices of our Founders </a:t>
            </a:r>
          </a:p>
        </p:txBody>
      </p:sp>
      <p:sp>
        <p:nvSpPr>
          <p:cNvPr id="3" name="Content Placeholder 2">
            <a:extLst>
              <a:ext uri="{FF2B5EF4-FFF2-40B4-BE49-F238E27FC236}">
                <a16:creationId xmlns:a16="http://schemas.microsoft.com/office/drawing/2014/main" id="{6DF86DA0-EFAA-4D9B-8F85-B2E47450DBFB}"/>
              </a:ext>
            </a:extLst>
          </p:cNvPr>
          <p:cNvSpPr>
            <a:spLocks noGrp="1"/>
          </p:cNvSpPr>
          <p:nvPr>
            <p:ph idx="1"/>
          </p:nvPr>
        </p:nvSpPr>
        <p:spPr>
          <a:xfrm>
            <a:off x="382137" y="1583140"/>
            <a:ext cx="11427725" cy="4593823"/>
          </a:xfrm>
          <a:solidFill>
            <a:schemeClr val="bg1"/>
          </a:solidFill>
        </p:spPr>
        <p:txBody>
          <a:bodyPr>
            <a:normAutofit/>
          </a:bodyPr>
          <a:lstStyle/>
          <a:p>
            <a:r>
              <a:rPr lang="en-US" sz="2400" dirty="0">
                <a:latin typeface="Times New Roman" panose="02020603050405020304" pitchFamily="18" charset="0"/>
                <a:cs typeface="Times New Roman" panose="02020603050405020304" pitchFamily="18" charset="0"/>
              </a:rPr>
              <a:t>Dissecting the founders’ beliefs of government</a:t>
            </a:r>
          </a:p>
          <a:p>
            <a:pPr marL="0" indent="0">
              <a:buNone/>
            </a:pPr>
            <a:endParaRPr lang="en-US" sz="2400" dirty="0">
              <a:latin typeface="Times New Roman" panose="02020603050405020304" pitchFamily="18" charset="0"/>
              <a:cs typeface="Times New Roman" panose="02020603050405020304" pitchFamily="18" charset="0"/>
            </a:endParaRPr>
          </a:p>
          <a:p>
            <a:pPr marL="0" indent="0">
              <a:buNone/>
            </a:pPr>
            <a:endParaRPr lang="en-US" sz="2400" dirty="0">
              <a:latin typeface="Times New Roman" panose="02020603050405020304" pitchFamily="18" charset="0"/>
              <a:cs typeface="Times New Roman" panose="02020603050405020304" pitchFamily="18" charset="0"/>
            </a:endParaRPr>
          </a:p>
          <a:p>
            <a:pPr marL="0" indent="0">
              <a:buNone/>
            </a:pPr>
            <a:endParaRPr lang="en-US" sz="2400" dirty="0">
              <a:latin typeface="Times New Roman" panose="02020603050405020304" pitchFamily="18" charset="0"/>
              <a:cs typeface="Times New Roman" panose="02020603050405020304" pitchFamily="18" charset="0"/>
            </a:endParaRPr>
          </a:p>
          <a:p>
            <a:pPr marL="0" indent="0">
              <a:buNone/>
            </a:pPr>
            <a:endParaRPr lang="en-US" sz="2400" dirty="0">
              <a:latin typeface="Times New Roman" panose="02020603050405020304" pitchFamily="18" charset="0"/>
              <a:cs typeface="Times New Roman" panose="02020603050405020304" pitchFamily="18" charset="0"/>
            </a:endParaRPr>
          </a:p>
          <a:p>
            <a:pPr marL="0" indent="0">
              <a:buNone/>
            </a:pPr>
            <a:endParaRPr lang="en-US" sz="2400" dirty="0">
              <a:latin typeface="Times New Roman" panose="02020603050405020304" pitchFamily="18" charset="0"/>
              <a:cs typeface="Times New Roman" panose="02020603050405020304" pitchFamily="18" charset="0"/>
            </a:endParaRPr>
          </a:p>
          <a:p>
            <a:pPr marL="457200" indent="-457200">
              <a:buFont typeface="+mj-lt"/>
              <a:buAutoNum type="arabicPeriod"/>
            </a:pPr>
            <a:r>
              <a:rPr lang="en-US" sz="2400" dirty="0">
                <a:latin typeface="Times New Roman" panose="02020603050405020304" pitchFamily="18" charset="0"/>
                <a:cs typeface="Times New Roman" panose="02020603050405020304" pitchFamily="18" charset="0"/>
              </a:rPr>
              <a:t>Why did the founders believe life-time tenure (serving for life) was better option than having American electorate (voters) choose justices?</a:t>
            </a:r>
          </a:p>
          <a:p>
            <a:pPr marL="457200" indent="-457200">
              <a:buFont typeface="+mj-lt"/>
              <a:buAutoNum type="arabicPeriod"/>
            </a:pPr>
            <a:r>
              <a:rPr lang="en-US" sz="2400" dirty="0">
                <a:latin typeface="Times New Roman" panose="02020603050405020304" pitchFamily="18" charset="0"/>
                <a:cs typeface="Times New Roman" panose="02020603050405020304" pitchFamily="18" charset="0"/>
              </a:rPr>
              <a:t>Why did Alexander Hamilton argue the federal judiciary is the weakest of the three branches under the U.S. Constitution?</a:t>
            </a:r>
          </a:p>
        </p:txBody>
      </p:sp>
      <p:pic>
        <p:nvPicPr>
          <p:cNvPr id="5" name="Picture 4" descr="A statue of a person&#10;&#10;Description automatically generated">
            <a:extLst>
              <a:ext uri="{FF2B5EF4-FFF2-40B4-BE49-F238E27FC236}">
                <a16:creationId xmlns:a16="http://schemas.microsoft.com/office/drawing/2014/main" id="{DB2A43A5-A71C-4959-B392-C8DDD29770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33159" y="817183"/>
            <a:ext cx="4787856" cy="3156708"/>
          </a:xfrm>
          <a:prstGeom prst="rect">
            <a:avLst/>
          </a:prstGeom>
          <a:ln>
            <a:solidFill>
              <a:schemeClr val="tx2"/>
            </a:solidFill>
          </a:ln>
        </p:spPr>
      </p:pic>
      <p:pic>
        <p:nvPicPr>
          <p:cNvPr id="7" name="Picture 6" descr="A picture containing drawing&#10;&#10;Description automatically generated">
            <a:extLst>
              <a:ext uri="{FF2B5EF4-FFF2-40B4-BE49-F238E27FC236}">
                <a16:creationId xmlns:a16="http://schemas.microsoft.com/office/drawing/2014/main" id="{48E91035-66E9-4EFA-9F27-4A6DCC4844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9248" y="2135560"/>
            <a:ext cx="4876800" cy="1938692"/>
          </a:xfrm>
          <a:prstGeom prst="rect">
            <a:avLst/>
          </a:prstGeom>
        </p:spPr>
      </p:pic>
    </p:spTree>
    <p:extLst>
      <p:ext uri="{BB962C8B-B14F-4D97-AF65-F5344CB8AC3E}">
        <p14:creationId xmlns:p14="http://schemas.microsoft.com/office/powerpoint/2010/main" val="4293735682"/>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9A6770D-993E-4546-A68D-AE4CFE3B8980}"/>
              </a:ext>
            </a:extLst>
          </p:cNvPr>
          <p:cNvSpPr>
            <a:spLocks noGrp="1"/>
          </p:cNvSpPr>
          <p:nvPr>
            <p:ph idx="1"/>
          </p:nvPr>
        </p:nvSpPr>
        <p:spPr>
          <a:xfrm>
            <a:off x="391887" y="493486"/>
            <a:ext cx="11596914" cy="5683477"/>
          </a:xfrm>
          <a:solidFill>
            <a:schemeClr val="bg1"/>
          </a:solidFill>
          <a:ln>
            <a:solidFill>
              <a:srgbClr val="002060"/>
            </a:solidFill>
          </a:ln>
        </p:spPr>
        <p:txBody>
          <a:bodyPr>
            <a:normAutofit/>
          </a:bodyPr>
          <a:lstStyle/>
          <a:p>
            <a:pPr>
              <a:lnSpc>
                <a:spcPct val="100000"/>
              </a:lnSpc>
              <a:spcBef>
                <a:spcPts val="0"/>
              </a:spcBef>
            </a:pPr>
            <a:r>
              <a:rPr lang="en-US" sz="1600" b="1" dirty="0">
                <a:latin typeface="Times New Roman" panose="02020603050405020304" pitchFamily="18" charset="0"/>
                <a:cs typeface="Times New Roman" panose="02020603050405020304" pitchFamily="18" charset="0"/>
              </a:rPr>
              <a:t>CL.C&amp;G.1.1</a:t>
            </a:r>
            <a:r>
              <a:rPr lang="en-US" sz="1600" dirty="0">
                <a:latin typeface="Times New Roman" panose="02020603050405020304" pitchFamily="18" charset="0"/>
                <a:cs typeface="Times New Roman" panose="02020603050405020304" pitchFamily="18" charset="0"/>
              </a:rPr>
              <a:t> Explain the influence of the founding principles on state and federal decisions using primary and secondary source documents.</a:t>
            </a:r>
          </a:p>
          <a:p>
            <a:pPr>
              <a:lnSpc>
                <a:spcPct val="100000"/>
              </a:lnSpc>
              <a:spcBef>
                <a:spcPts val="0"/>
              </a:spcBef>
            </a:pPr>
            <a:r>
              <a:rPr lang="en-US" sz="1600" b="1" dirty="0">
                <a:latin typeface="Times New Roman" panose="02020603050405020304" pitchFamily="18" charset="0"/>
                <a:cs typeface="Times New Roman" panose="02020603050405020304" pitchFamily="18" charset="0"/>
              </a:rPr>
              <a:t>CL.H.1.1</a:t>
            </a:r>
            <a:r>
              <a:rPr lang="en-US" sz="1600" dirty="0">
                <a:latin typeface="Times New Roman" panose="02020603050405020304" pitchFamily="18" charset="0"/>
                <a:cs typeface="Times New Roman" panose="02020603050405020304" pitchFamily="18" charset="0"/>
              </a:rPr>
              <a:t> Explain how the tensions over power and authority led the founding fathers to create a democratic republic.</a:t>
            </a:r>
          </a:p>
          <a:p>
            <a:pPr>
              <a:lnSpc>
                <a:spcPct val="100000"/>
              </a:lnSpc>
              <a:spcBef>
                <a:spcPts val="0"/>
              </a:spcBef>
            </a:pPr>
            <a:r>
              <a:rPr lang="en-US" sz="1600" b="1" dirty="0">
                <a:latin typeface="Times New Roman" panose="02020603050405020304" pitchFamily="18" charset="0"/>
                <a:cs typeface="Times New Roman" panose="02020603050405020304" pitchFamily="18" charset="0"/>
              </a:rPr>
              <a:t>CL.C&amp;G.4.4</a:t>
            </a:r>
            <a:r>
              <a:rPr lang="en-US" sz="1600" dirty="0">
                <a:latin typeface="Times New Roman" panose="02020603050405020304" pitchFamily="18" charset="0"/>
                <a:cs typeface="Times New Roman" panose="02020603050405020304" pitchFamily="18" charset="0"/>
              </a:rPr>
              <a:t> Assess how effective the American system of government has been in ensuring freedom, equality, and justice for all.</a:t>
            </a:r>
          </a:p>
          <a:p>
            <a:pPr marL="0" indent="0">
              <a:lnSpc>
                <a:spcPct val="100000"/>
              </a:lnSpc>
              <a:spcBef>
                <a:spcPts val="0"/>
              </a:spcBef>
              <a:buNone/>
            </a:pPr>
            <a:r>
              <a:rPr lang="en-US" sz="1800" b="1" dirty="0">
                <a:solidFill>
                  <a:srgbClr val="002060"/>
                </a:solidFill>
                <a:latin typeface="Times New Roman" panose="02020603050405020304" pitchFamily="18" charset="0"/>
                <a:cs typeface="Times New Roman" panose="02020603050405020304" pitchFamily="18" charset="0"/>
              </a:rPr>
              <a:t>Essential Question: </a:t>
            </a:r>
            <a:r>
              <a:rPr lang="en-US" sz="1800" dirty="0">
                <a:latin typeface="Times New Roman" panose="02020603050405020304" pitchFamily="18" charset="0"/>
                <a:cs typeface="Times New Roman" panose="02020603050405020304" pitchFamily="18" charset="0"/>
              </a:rPr>
              <a:t>How effectively does the U.S. Constitution balance the authority to govern without violate the rights of the people?</a:t>
            </a:r>
          </a:p>
          <a:p>
            <a:pPr marL="0" indent="0">
              <a:lnSpc>
                <a:spcPct val="100000"/>
              </a:lnSpc>
              <a:spcBef>
                <a:spcPts val="0"/>
              </a:spcBef>
              <a:buNone/>
            </a:pPr>
            <a:r>
              <a:rPr lang="en-US" sz="1800" b="1" dirty="0">
                <a:solidFill>
                  <a:srgbClr val="002060"/>
                </a:solidFill>
                <a:latin typeface="Times New Roman" panose="02020603050405020304" pitchFamily="18" charset="0"/>
                <a:cs typeface="Times New Roman" panose="02020603050405020304" pitchFamily="18" charset="0"/>
              </a:rPr>
              <a:t>Students Can: </a:t>
            </a:r>
          </a:p>
          <a:p>
            <a:pPr marL="406400">
              <a:lnSpc>
                <a:spcPct val="100000"/>
              </a:lnSpc>
              <a:spcBef>
                <a:spcPts val="0"/>
              </a:spcBef>
            </a:pPr>
            <a:r>
              <a:rPr lang="en-US" sz="1800" dirty="0">
                <a:latin typeface="Times New Roman" panose="02020603050405020304" pitchFamily="18" charset="0"/>
                <a:cs typeface="Times New Roman" panose="02020603050405020304" pitchFamily="18" charset="0"/>
              </a:rPr>
              <a:t>Decipher how the Madisonian Model of government empowers the national government while restraining abuse of power</a:t>
            </a:r>
          </a:p>
          <a:p>
            <a:pPr marL="406400">
              <a:lnSpc>
                <a:spcPct val="100000"/>
              </a:lnSpc>
              <a:spcBef>
                <a:spcPts val="0"/>
              </a:spcBef>
            </a:pPr>
            <a:r>
              <a:rPr lang="en-US" sz="1800" dirty="0">
                <a:latin typeface="Times New Roman" panose="02020603050405020304" pitchFamily="18" charset="0"/>
                <a:cs typeface="Times New Roman" panose="02020603050405020304" pitchFamily="18" charset="0"/>
              </a:rPr>
              <a:t>Determine how the federal judiciary maintains uniformity of law </a:t>
            </a:r>
          </a:p>
          <a:p>
            <a:pPr marL="177800" indent="0">
              <a:lnSpc>
                <a:spcPct val="100000"/>
              </a:lnSpc>
              <a:spcBef>
                <a:spcPts val="0"/>
              </a:spcBef>
              <a:buNone/>
            </a:pPr>
            <a:endParaRPr lang="en-US" sz="1800" dirty="0">
              <a:latin typeface="Times New Roman" panose="02020603050405020304" pitchFamily="18" charset="0"/>
              <a:cs typeface="Times New Roman" panose="02020603050405020304" pitchFamily="18" charset="0"/>
            </a:endParaRPr>
          </a:p>
          <a:p>
            <a:pPr marL="0" indent="0">
              <a:buNone/>
            </a:pPr>
            <a:r>
              <a:rPr lang="en-US" sz="2200" b="1" dirty="0">
                <a:solidFill>
                  <a:srgbClr val="002060"/>
                </a:solidFill>
                <a:latin typeface="Times New Roman" panose="02020603050405020304" pitchFamily="18" charset="0"/>
                <a:cs typeface="Times New Roman" panose="02020603050405020304" pitchFamily="18" charset="0"/>
              </a:rPr>
              <a:t>AGENDA:</a:t>
            </a:r>
          </a:p>
          <a:p>
            <a:r>
              <a:rPr lang="en-US" sz="2200" dirty="0">
                <a:latin typeface="Times New Roman" panose="02020603050405020304" pitchFamily="18" charset="0"/>
                <a:cs typeface="Times New Roman" panose="02020603050405020304" pitchFamily="18" charset="0"/>
              </a:rPr>
              <a:t>Judicial Review </a:t>
            </a:r>
          </a:p>
          <a:p>
            <a:r>
              <a:rPr lang="en-US" sz="2200" dirty="0">
                <a:latin typeface="Times New Roman" panose="02020603050405020304" pitchFamily="18" charset="0"/>
                <a:cs typeface="Times New Roman" panose="02020603050405020304" pitchFamily="18" charset="0"/>
              </a:rPr>
              <a:t>Review Jeopardy </a:t>
            </a:r>
          </a:p>
          <a:p>
            <a:r>
              <a:rPr lang="en-US" sz="2200" dirty="0">
                <a:latin typeface="Times New Roman" panose="02020603050405020304" pitchFamily="18" charset="0"/>
                <a:cs typeface="Times New Roman" panose="02020603050405020304" pitchFamily="18" charset="0"/>
              </a:rPr>
              <a:t>Marbury v. Madison</a:t>
            </a:r>
          </a:p>
          <a:p>
            <a:endParaRPr lang="en-US" sz="2000" dirty="0">
              <a:latin typeface="Times New Roman" panose="02020603050405020304" pitchFamily="18" charset="0"/>
              <a:cs typeface="Times New Roman" panose="02020603050405020304" pitchFamily="18" charset="0"/>
            </a:endParaRPr>
          </a:p>
          <a:p>
            <a:pPr marL="0" indent="0">
              <a:buNone/>
            </a:pPr>
            <a:r>
              <a:rPr lang="en-US" sz="2200" b="1" dirty="0">
                <a:solidFill>
                  <a:srgbClr val="002060"/>
                </a:solidFill>
                <a:latin typeface="Times New Roman" panose="02020603050405020304" pitchFamily="18" charset="0"/>
                <a:cs typeface="Times New Roman" panose="02020603050405020304" pitchFamily="18" charset="0"/>
              </a:rPr>
              <a:t>HOMEWORK: No Homework – Happy Thanksgiving</a:t>
            </a:r>
          </a:p>
        </p:txBody>
      </p:sp>
    </p:spTree>
    <p:extLst>
      <p:ext uri="{BB962C8B-B14F-4D97-AF65-F5344CB8AC3E}">
        <p14:creationId xmlns:p14="http://schemas.microsoft.com/office/powerpoint/2010/main" val="899876810"/>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4DB7A-9D72-4A69-A24E-6934D566C287}"/>
              </a:ext>
            </a:extLst>
          </p:cNvPr>
          <p:cNvSpPr>
            <a:spLocks noGrp="1"/>
          </p:cNvSpPr>
          <p:nvPr>
            <p:ph type="title"/>
          </p:nvPr>
        </p:nvSpPr>
        <p:spPr>
          <a:xfrm>
            <a:off x="382137" y="365125"/>
            <a:ext cx="10971663" cy="904117"/>
          </a:xfrm>
          <a:solidFill>
            <a:schemeClr val="bg1"/>
          </a:solidFill>
          <a:ln>
            <a:solidFill>
              <a:srgbClr val="C00000"/>
            </a:solidFill>
          </a:ln>
        </p:spPr>
        <p:txBody>
          <a:bodyPr/>
          <a:lstStyle/>
          <a:p>
            <a:r>
              <a:rPr lang="en-US" dirty="0">
                <a:latin typeface="Britannic Bold" panose="020B0903060703020204" pitchFamily="34" charset="0"/>
              </a:rPr>
              <a:t>Choices of our Founders </a:t>
            </a:r>
          </a:p>
        </p:txBody>
      </p:sp>
      <p:sp>
        <p:nvSpPr>
          <p:cNvPr id="3" name="Content Placeholder 2">
            <a:extLst>
              <a:ext uri="{FF2B5EF4-FFF2-40B4-BE49-F238E27FC236}">
                <a16:creationId xmlns:a16="http://schemas.microsoft.com/office/drawing/2014/main" id="{6DF86DA0-EFAA-4D9B-8F85-B2E47450DBFB}"/>
              </a:ext>
            </a:extLst>
          </p:cNvPr>
          <p:cNvSpPr>
            <a:spLocks noGrp="1"/>
          </p:cNvSpPr>
          <p:nvPr>
            <p:ph idx="1"/>
          </p:nvPr>
        </p:nvSpPr>
        <p:spPr>
          <a:xfrm>
            <a:off x="382137" y="1583140"/>
            <a:ext cx="11427725" cy="4593823"/>
          </a:xfrm>
          <a:solidFill>
            <a:schemeClr val="bg1"/>
          </a:solidFill>
        </p:spPr>
        <p:txBody>
          <a:bodyPr>
            <a:normAutofit lnSpcReduction="10000"/>
          </a:bodyPr>
          <a:lstStyle/>
          <a:p>
            <a:r>
              <a:rPr lang="en-US" sz="2400" dirty="0">
                <a:latin typeface="Times New Roman" panose="02020603050405020304" pitchFamily="18" charset="0"/>
                <a:cs typeface="Times New Roman" panose="02020603050405020304" pitchFamily="18" charset="0"/>
              </a:rPr>
              <a:t>Dissecting the founders’ beliefs of government</a:t>
            </a:r>
          </a:p>
          <a:p>
            <a:pPr marL="0" indent="0">
              <a:buNone/>
            </a:pPr>
            <a:endParaRPr lang="en-US" sz="2400" dirty="0">
              <a:latin typeface="Times New Roman" panose="02020603050405020304" pitchFamily="18" charset="0"/>
              <a:cs typeface="Times New Roman" panose="02020603050405020304" pitchFamily="18" charset="0"/>
            </a:endParaRPr>
          </a:p>
          <a:p>
            <a:pPr marL="0" indent="0">
              <a:buNone/>
            </a:pPr>
            <a:endParaRPr lang="en-US" sz="2400" dirty="0">
              <a:latin typeface="Times New Roman" panose="02020603050405020304" pitchFamily="18" charset="0"/>
              <a:cs typeface="Times New Roman" panose="02020603050405020304" pitchFamily="18" charset="0"/>
            </a:endParaRPr>
          </a:p>
          <a:p>
            <a:pPr marL="0" indent="0">
              <a:buNone/>
            </a:pPr>
            <a:endParaRPr lang="en-US" sz="2400" dirty="0">
              <a:latin typeface="Times New Roman" panose="02020603050405020304" pitchFamily="18" charset="0"/>
              <a:cs typeface="Times New Roman" panose="02020603050405020304" pitchFamily="18" charset="0"/>
            </a:endParaRPr>
          </a:p>
          <a:p>
            <a:pPr marL="0" indent="0">
              <a:buNone/>
            </a:pPr>
            <a:endParaRPr lang="en-US" sz="2400" dirty="0">
              <a:latin typeface="Times New Roman" panose="02020603050405020304" pitchFamily="18" charset="0"/>
              <a:cs typeface="Times New Roman" panose="02020603050405020304" pitchFamily="18" charset="0"/>
            </a:endParaRPr>
          </a:p>
          <a:p>
            <a:pPr marL="0" indent="0">
              <a:buNone/>
            </a:pPr>
            <a:endParaRPr lang="en-US" sz="2400" dirty="0">
              <a:latin typeface="Times New Roman" panose="02020603050405020304" pitchFamily="18" charset="0"/>
              <a:cs typeface="Times New Roman" panose="02020603050405020304" pitchFamily="18" charset="0"/>
            </a:endParaRPr>
          </a:p>
          <a:p>
            <a:pPr marL="457200" indent="-457200">
              <a:buFont typeface="+mj-lt"/>
              <a:buAutoNum type="arabicPeriod"/>
            </a:pPr>
            <a:r>
              <a:rPr lang="en-US" sz="2400" dirty="0">
                <a:latin typeface="Times New Roman" panose="02020603050405020304" pitchFamily="18" charset="0"/>
                <a:cs typeface="Times New Roman" panose="02020603050405020304" pitchFamily="18" charset="0"/>
              </a:rPr>
              <a:t>What are the TWO powers of the federal judiciary branch of government? </a:t>
            </a:r>
          </a:p>
          <a:p>
            <a:pPr marL="457200" indent="-457200">
              <a:buFont typeface="+mj-lt"/>
              <a:buAutoNum type="arabicPeriod"/>
            </a:pPr>
            <a:r>
              <a:rPr lang="en-US" sz="2400" dirty="0">
                <a:latin typeface="Times New Roman" panose="02020603050405020304" pitchFamily="18" charset="0"/>
                <a:cs typeface="Times New Roman" panose="02020603050405020304" pitchFamily="18" charset="0"/>
              </a:rPr>
              <a:t>Why did the founders believe life-time tenure (serving for life) was better option than having American electorate (voters) choose justices?</a:t>
            </a:r>
          </a:p>
          <a:p>
            <a:pPr marL="457200" indent="-457200">
              <a:buFont typeface="+mj-lt"/>
              <a:buAutoNum type="arabicPeriod"/>
            </a:pPr>
            <a:r>
              <a:rPr lang="en-US" sz="2400" dirty="0">
                <a:latin typeface="Times New Roman" panose="02020603050405020304" pitchFamily="18" charset="0"/>
                <a:cs typeface="Times New Roman" panose="02020603050405020304" pitchFamily="18" charset="0"/>
              </a:rPr>
              <a:t>What are two ways the power of the federal judiciary can be checked by either the President or Congress? </a:t>
            </a:r>
          </a:p>
        </p:txBody>
      </p:sp>
      <p:pic>
        <p:nvPicPr>
          <p:cNvPr id="5" name="Picture 4" descr="A statue of a person&#10;&#10;Description automatically generated">
            <a:extLst>
              <a:ext uri="{FF2B5EF4-FFF2-40B4-BE49-F238E27FC236}">
                <a16:creationId xmlns:a16="http://schemas.microsoft.com/office/drawing/2014/main" id="{DB2A43A5-A71C-4959-B392-C8DDD29770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33159" y="817183"/>
            <a:ext cx="4787856" cy="3156708"/>
          </a:xfrm>
          <a:prstGeom prst="rect">
            <a:avLst/>
          </a:prstGeom>
          <a:ln>
            <a:solidFill>
              <a:schemeClr val="tx2"/>
            </a:solidFill>
          </a:ln>
        </p:spPr>
      </p:pic>
      <p:pic>
        <p:nvPicPr>
          <p:cNvPr id="7" name="Picture 6" descr="A picture containing drawing&#10;&#10;Description automatically generated">
            <a:extLst>
              <a:ext uri="{FF2B5EF4-FFF2-40B4-BE49-F238E27FC236}">
                <a16:creationId xmlns:a16="http://schemas.microsoft.com/office/drawing/2014/main" id="{48E91035-66E9-4EFA-9F27-4A6DCC4844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9248" y="2135560"/>
            <a:ext cx="4876800" cy="1938692"/>
          </a:xfrm>
          <a:prstGeom prst="rect">
            <a:avLst/>
          </a:prstGeom>
        </p:spPr>
      </p:pic>
    </p:spTree>
    <p:extLst>
      <p:ext uri="{BB962C8B-B14F-4D97-AF65-F5344CB8AC3E}">
        <p14:creationId xmlns:p14="http://schemas.microsoft.com/office/powerpoint/2010/main" val="148001133"/>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9A6770D-993E-4546-A68D-AE4CFE3B8980}"/>
              </a:ext>
            </a:extLst>
          </p:cNvPr>
          <p:cNvSpPr>
            <a:spLocks noGrp="1"/>
          </p:cNvSpPr>
          <p:nvPr>
            <p:ph idx="1"/>
          </p:nvPr>
        </p:nvSpPr>
        <p:spPr>
          <a:xfrm>
            <a:off x="391887" y="493486"/>
            <a:ext cx="11596914" cy="5683477"/>
          </a:xfrm>
          <a:solidFill>
            <a:schemeClr val="bg1"/>
          </a:solidFill>
          <a:ln>
            <a:solidFill>
              <a:srgbClr val="002060"/>
            </a:solidFill>
          </a:ln>
        </p:spPr>
        <p:txBody>
          <a:bodyPr>
            <a:normAutofit/>
          </a:bodyPr>
          <a:lstStyle/>
          <a:p>
            <a:pPr>
              <a:lnSpc>
                <a:spcPct val="100000"/>
              </a:lnSpc>
              <a:spcBef>
                <a:spcPts val="0"/>
              </a:spcBef>
            </a:pPr>
            <a:r>
              <a:rPr lang="en-US" sz="1600" b="1" dirty="0">
                <a:latin typeface="Times New Roman" panose="02020603050405020304" pitchFamily="18" charset="0"/>
                <a:cs typeface="Times New Roman" panose="02020603050405020304" pitchFamily="18" charset="0"/>
              </a:rPr>
              <a:t>CL.C&amp;G.1.1</a:t>
            </a:r>
            <a:r>
              <a:rPr lang="en-US" sz="1600" dirty="0">
                <a:latin typeface="Times New Roman" panose="02020603050405020304" pitchFamily="18" charset="0"/>
                <a:cs typeface="Times New Roman" panose="02020603050405020304" pitchFamily="18" charset="0"/>
              </a:rPr>
              <a:t> Explain the influence of the founding principles on state and federal decisions using primary and secondary source documents.</a:t>
            </a:r>
          </a:p>
          <a:p>
            <a:pPr>
              <a:lnSpc>
                <a:spcPct val="100000"/>
              </a:lnSpc>
              <a:spcBef>
                <a:spcPts val="0"/>
              </a:spcBef>
            </a:pPr>
            <a:r>
              <a:rPr lang="en-US" sz="1600" b="1" dirty="0">
                <a:latin typeface="Times New Roman" panose="02020603050405020304" pitchFamily="18" charset="0"/>
                <a:cs typeface="Times New Roman" panose="02020603050405020304" pitchFamily="18" charset="0"/>
              </a:rPr>
              <a:t>CL.H.1.1</a:t>
            </a:r>
            <a:r>
              <a:rPr lang="en-US" sz="1600" dirty="0">
                <a:latin typeface="Times New Roman" panose="02020603050405020304" pitchFamily="18" charset="0"/>
                <a:cs typeface="Times New Roman" panose="02020603050405020304" pitchFamily="18" charset="0"/>
              </a:rPr>
              <a:t> Explain how the tensions over power and authority led the founding fathers to create a democratic republic.</a:t>
            </a:r>
          </a:p>
          <a:p>
            <a:pPr>
              <a:lnSpc>
                <a:spcPct val="100000"/>
              </a:lnSpc>
              <a:spcBef>
                <a:spcPts val="0"/>
              </a:spcBef>
            </a:pPr>
            <a:r>
              <a:rPr lang="en-US" sz="1600" b="1" dirty="0">
                <a:latin typeface="Times New Roman" panose="02020603050405020304" pitchFamily="18" charset="0"/>
                <a:cs typeface="Times New Roman" panose="02020603050405020304" pitchFamily="18" charset="0"/>
              </a:rPr>
              <a:t>CL.C&amp;G.4.4</a:t>
            </a:r>
            <a:r>
              <a:rPr lang="en-US" sz="1600" dirty="0">
                <a:latin typeface="Times New Roman" panose="02020603050405020304" pitchFamily="18" charset="0"/>
                <a:cs typeface="Times New Roman" panose="02020603050405020304" pitchFamily="18" charset="0"/>
              </a:rPr>
              <a:t> Assess how effective the American system of government has been in ensuring freedom, equality, and justice for all.</a:t>
            </a:r>
          </a:p>
          <a:p>
            <a:pPr marL="0" indent="0">
              <a:lnSpc>
                <a:spcPct val="100000"/>
              </a:lnSpc>
              <a:spcBef>
                <a:spcPts val="0"/>
              </a:spcBef>
              <a:buNone/>
            </a:pPr>
            <a:r>
              <a:rPr lang="en-US" sz="1800" b="1" dirty="0">
                <a:latin typeface="Times" panose="02020603050405020304" pitchFamily="18" charset="0"/>
                <a:cs typeface="Times" panose="02020603050405020304" pitchFamily="18" charset="0"/>
              </a:rPr>
              <a:t>Essential Question: </a:t>
            </a:r>
            <a:r>
              <a:rPr lang="en-US" sz="1800" i="1" dirty="0">
                <a:latin typeface="Times" panose="02020603050405020304" pitchFamily="18" charset="0"/>
                <a:cs typeface="Times" panose="02020603050405020304" pitchFamily="18" charset="0"/>
              </a:rPr>
              <a:t>How did Founders establish government with the authority to govern will limiting its ability to abuse power under the U.S. Constitution?</a:t>
            </a:r>
            <a:endParaRPr lang="en-US" sz="1800" dirty="0">
              <a:latin typeface="Times" panose="02020603050405020304" pitchFamily="18" charset="0"/>
              <a:cs typeface="Times" panose="02020603050405020304" pitchFamily="18" charset="0"/>
            </a:endParaRPr>
          </a:p>
          <a:p>
            <a:pPr marL="0" indent="0">
              <a:lnSpc>
                <a:spcPct val="100000"/>
              </a:lnSpc>
              <a:spcBef>
                <a:spcPts val="0"/>
              </a:spcBef>
              <a:buNone/>
            </a:pPr>
            <a:r>
              <a:rPr lang="en-US" sz="1800" b="1" dirty="0">
                <a:latin typeface="Times" panose="02020603050405020304" pitchFamily="18" charset="0"/>
                <a:cs typeface="Times" panose="02020603050405020304" pitchFamily="18" charset="0"/>
              </a:rPr>
              <a:t>Students can:</a:t>
            </a:r>
            <a:endParaRPr lang="en-US" sz="1800" dirty="0">
              <a:latin typeface="Times" panose="02020603050405020304" pitchFamily="18" charset="0"/>
              <a:cs typeface="Times" panose="02020603050405020304" pitchFamily="18" charset="0"/>
            </a:endParaRPr>
          </a:p>
          <a:p>
            <a:pPr>
              <a:lnSpc>
                <a:spcPct val="100000"/>
              </a:lnSpc>
              <a:spcBef>
                <a:spcPts val="0"/>
              </a:spcBef>
            </a:pPr>
            <a:r>
              <a:rPr lang="en-US" sz="1800" dirty="0">
                <a:latin typeface="Times" panose="02020603050405020304" pitchFamily="18" charset="0"/>
                <a:cs typeface="Times" panose="02020603050405020304" pitchFamily="18" charset="0"/>
              </a:rPr>
              <a:t>Determine how the federal courts uphold the uniformity of the law</a:t>
            </a:r>
          </a:p>
          <a:p>
            <a:pPr>
              <a:lnSpc>
                <a:spcPct val="100000"/>
              </a:lnSpc>
              <a:spcBef>
                <a:spcPts val="0"/>
              </a:spcBef>
            </a:pPr>
            <a:r>
              <a:rPr lang="en-US" sz="1800" dirty="0">
                <a:latin typeface="Times" panose="02020603050405020304" pitchFamily="18" charset="0"/>
                <a:cs typeface="Times" panose="02020603050405020304" pitchFamily="18" charset="0"/>
              </a:rPr>
              <a:t>Explain how court jurisdiction limit the power of the federal court</a:t>
            </a:r>
            <a:endParaRPr lang="en-US" sz="1800" dirty="0">
              <a:latin typeface="Times New Roman" panose="02020603050405020304" pitchFamily="18" charset="0"/>
              <a:cs typeface="Times New Roman" panose="02020603050405020304" pitchFamily="18" charset="0"/>
            </a:endParaRPr>
          </a:p>
          <a:p>
            <a:pPr marL="0" indent="0">
              <a:buNone/>
            </a:pPr>
            <a:r>
              <a:rPr lang="en-US" sz="2200" b="1" dirty="0">
                <a:solidFill>
                  <a:srgbClr val="002060"/>
                </a:solidFill>
                <a:latin typeface="Times New Roman" panose="02020603050405020304" pitchFamily="18" charset="0"/>
                <a:cs typeface="Times New Roman" panose="02020603050405020304" pitchFamily="18" charset="0"/>
              </a:rPr>
              <a:t>AGENDA:</a:t>
            </a:r>
          </a:p>
          <a:p>
            <a:r>
              <a:rPr lang="en-US" sz="2200" dirty="0">
                <a:latin typeface="Times New Roman" panose="02020603050405020304" pitchFamily="18" charset="0"/>
                <a:cs typeface="Times New Roman" panose="02020603050405020304" pitchFamily="18" charset="0"/>
              </a:rPr>
              <a:t>Article III</a:t>
            </a:r>
          </a:p>
          <a:p>
            <a:r>
              <a:rPr lang="en-US" sz="2200" dirty="0">
                <a:latin typeface="Times New Roman" panose="02020603050405020304" pitchFamily="18" charset="0"/>
                <a:cs typeface="Times New Roman" panose="02020603050405020304" pitchFamily="18" charset="0"/>
              </a:rPr>
              <a:t>Setting up SCOTUS</a:t>
            </a:r>
          </a:p>
          <a:p>
            <a:r>
              <a:rPr lang="en-US" sz="2200" dirty="0">
                <a:latin typeface="Times New Roman" panose="02020603050405020304" pitchFamily="18" charset="0"/>
                <a:cs typeface="Times New Roman" panose="02020603050405020304" pitchFamily="18" charset="0"/>
              </a:rPr>
              <a:t>Marbury v. Madison</a:t>
            </a:r>
          </a:p>
          <a:p>
            <a:endParaRPr lang="en-US" sz="2000" dirty="0">
              <a:latin typeface="Times New Roman" panose="02020603050405020304" pitchFamily="18" charset="0"/>
              <a:cs typeface="Times New Roman" panose="02020603050405020304" pitchFamily="18" charset="0"/>
            </a:endParaRPr>
          </a:p>
          <a:p>
            <a:pPr marL="0" indent="0">
              <a:buNone/>
            </a:pPr>
            <a:r>
              <a:rPr lang="en-US" sz="2200" b="1" dirty="0">
                <a:solidFill>
                  <a:srgbClr val="002060"/>
                </a:solidFill>
                <a:latin typeface="Times New Roman" panose="02020603050405020304" pitchFamily="18" charset="0"/>
                <a:cs typeface="Times New Roman" panose="02020603050405020304" pitchFamily="18" charset="0"/>
              </a:rPr>
              <a:t>HOMEWORK: Marbury v. Madison</a:t>
            </a:r>
          </a:p>
        </p:txBody>
      </p:sp>
    </p:spTree>
    <p:extLst>
      <p:ext uri="{BB962C8B-B14F-4D97-AF65-F5344CB8AC3E}">
        <p14:creationId xmlns:p14="http://schemas.microsoft.com/office/powerpoint/2010/main" val="3780637459"/>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4DB7A-9D72-4A69-A24E-6934D566C287}"/>
              </a:ext>
            </a:extLst>
          </p:cNvPr>
          <p:cNvSpPr>
            <a:spLocks noGrp="1"/>
          </p:cNvSpPr>
          <p:nvPr>
            <p:ph type="title"/>
          </p:nvPr>
        </p:nvSpPr>
        <p:spPr>
          <a:xfrm>
            <a:off x="375137" y="213017"/>
            <a:ext cx="10971663" cy="713557"/>
          </a:xfrm>
          <a:solidFill>
            <a:schemeClr val="bg1"/>
          </a:solidFill>
          <a:ln>
            <a:solidFill>
              <a:srgbClr val="C00000"/>
            </a:solidFill>
          </a:ln>
        </p:spPr>
        <p:txBody>
          <a:bodyPr/>
          <a:lstStyle/>
          <a:p>
            <a:r>
              <a:rPr lang="en-US" dirty="0">
                <a:latin typeface="Britannic Bold" panose="020B0903060703020204" pitchFamily="34" charset="0"/>
              </a:rPr>
              <a:t>Article III</a:t>
            </a:r>
          </a:p>
        </p:txBody>
      </p:sp>
      <p:sp>
        <p:nvSpPr>
          <p:cNvPr id="3" name="Content Placeholder 2">
            <a:extLst>
              <a:ext uri="{FF2B5EF4-FFF2-40B4-BE49-F238E27FC236}">
                <a16:creationId xmlns:a16="http://schemas.microsoft.com/office/drawing/2014/main" id="{6DF86DA0-EFAA-4D9B-8F85-B2E47450DBFB}"/>
              </a:ext>
            </a:extLst>
          </p:cNvPr>
          <p:cNvSpPr>
            <a:spLocks noGrp="1"/>
          </p:cNvSpPr>
          <p:nvPr>
            <p:ph idx="1"/>
          </p:nvPr>
        </p:nvSpPr>
        <p:spPr>
          <a:xfrm>
            <a:off x="838200" y="5396852"/>
            <a:ext cx="10971662" cy="1248131"/>
          </a:xfrm>
          <a:solidFill>
            <a:schemeClr val="bg1"/>
          </a:solidFill>
          <a:ln>
            <a:solidFill>
              <a:srgbClr val="002060"/>
            </a:solidFill>
          </a:ln>
        </p:spPr>
        <p:txBody>
          <a:bodyPr>
            <a:normAutofit/>
          </a:bodyPr>
          <a:lstStyle/>
          <a:p>
            <a:pPr marL="457200" indent="-457200">
              <a:buAutoNum type="arabicPeriod"/>
            </a:pPr>
            <a:r>
              <a:rPr lang="en-US" sz="2400" dirty="0">
                <a:latin typeface="Times New Roman" panose="02020603050405020304" pitchFamily="18" charset="0"/>
                <a:cs typeface="Times New Roman" panose="02020603050405020304" pitchFamily="18" charset="0"/>
              </a:rPr>
              <a:t>According to Article III of the U.S. Constitution how is the judiciary branch of government structured? </a:t>
            </a:r>
          </a:p>
          <a:p>
            <a:pPr marL="457200" indent="-457200">
              <a:buAutoNum type="arabicPeriod"/>
            </a:pPr>
            <a:r>
              <a:rPr lang="en-US" sz="2400" dirty="0">
                <a:latin typeface="Times New Roman" panose="02020603050405020304" pitchFamily="18" charset="0"/>
                <a:cs typeface="Times New Roman" panose="02020603050405020304" pitchFamily="18" charset="0"/>
              </a:rPr>
              <a:t>What does Article III of the Constitution NOT define about the U.S. Constitution? </a:t>
            </a:r>
          </a:p>
        </p:txBody>
      </p:sp>
      <p:sp>
        <p:nvSpPr>
          <p:cNvPr id="4" name="Rectangle 3">
            <a:extLst>
              <a:ext uri="{FF2B5EF4-FFF2-40B4-BE49-F238E27FC236}">
                <a16:creationId xmlns:a16="http://schemas.microsoft.com/office/drawing/2014/main" id="{1BE6A594-3CBE-421D-A719-2AFE1D17E0E3}"/>
              </a:ext>
            </a:extLst>
          </p:cNvPr>
          <p:cNvSpPr/>
          <p:nvPr/>
        </p:nvSpPr>
        <p:spPr>
          <a:xfrm>
            <a:off x="375137" y="1055077"/>
            <a:ext cx="11434725" cy="419217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Times" panose="02020603050405020304" pitchFamily="18" charset="0"/>
                <a:cs typeface="Times" panose="02020603050405020304" pitchFamily="18" charset="0"/>
              </a:rPr>
              <a:t>The judicial power of the United States, shall be vested in one Supreme Court, and in such inferior courts as the Congress may from time to time ordain and establish. The judges, both of the supreme and inferior courts, shall hold their offices during good </a:t>
            </a:r>
            <a:r>
              <a:rPr lang="en-US" sz="2400" dirty="0" err="1">
                <a:latin typeface="Times" panose="02020603050405020304" pitchFamily="18" charset="0"/>
                <a:cs typeface="Times" panose="02020603050405020304" pitchFamily="18" charset="0"/>
              </a:rPr>
              <a:t>behaviour</a:t>
            </a:r>
            <a:r>
              <a:rPr lang="en-US" sz="2400" dirty="0">
                <a:latin typeface="Times" panose="02020603050405020304" pitchFamily="18" charset="0"/>
                <a:cs typeface="Times" panose="02020603050405020304" pitchFamily="18" charset="0"/>
              </a:rPr>
              <a:t>, and shall, at stated times, receive for their services, a compensation, which shall not be diminished during their continuance in office.</a:t>
            </a:r>
          </a:p>
          <a:p>
            <a:r>
              <a:rPr lang="en-US" sz="2400" dirty="0">
                <a:latin typeface="Times" panose="02020603050405020304" pitchFamily="18" charset="0"/>
                <a:cs typeface="Times" panose="02020603050405020304" pitchFamily="18" charset="0"/>
              </a:rPr>
              <a:t>The judicial power shall extend to all cases, in law and equity, arising under this Constitution, the laws of the United States, and treaties made, or which shall be made, under their authority;--to all cases affecting ambassadors, other public ministers and consuls;--to all cases of admiralty and maritime jurisdiction;--to controversies to which the United States shall be a party</a:t>
            </a:r>
          </a:p>
          <a:p>
            <a:r>
              <a:rPr lang="en-US" sz="2400" dirty="0">
                <a:solidFill>
                  <a:schemeClr val="bg1"/>
                </a:solidFill>
                <a:latin typeface="Times" panose="02020603050405020304" pitchFamily="18" charset="0"/>
                <a:cs typeface="Times" panose="02020603050405020304" pitchFamily="18" charset="0"/>
              </a:rPr>
              <a:t>	- Article III, U.S. Constitution </a:t>
            </a:r>
          </a:p>
        </p:txBody>
      </p:sp>
    </p:spTree>
    <p:extLst>
      <p:ext uri="{BB962C8B-B14F-4D97-AF65-F5344CB8AC3E}">
        <p14:creationId xmlns:p14="http://schemas.microsoft.com/office/powerpoint/2010/main" val="3582490485"/>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4DB7A-9D72-4A69-A24E-6934D566C287}"/>
              </a:ext>
            </a:extLst>
          </p:cNvPr>
          <p:cNvSpPr>
            <a:spLocks noGrp="1"/>
          </p:cNvSpPr>
          <p:nvPr>
            <p:ph type="title"/>
          </p:nvPr>
        </p:nvSpPr>
        <p:spPr>
          <a:xfrm>
            <a:off x="382137" y="365125"/>
            <a:ext cx="10971663" cy="904117"/>
          </a:xfrm>
          <a:solidFill>
            <a:schemeClr val="bg1"/>
          </a:solidFill>
          <a:ln>
            <a:solidFill>
              <a:srgbClr val="C00000"/>
            </a:solidFill>
          </a:ln>
        </p:spPr>
        <p:txBody>
          <a:bodyPr/>
          <a:lstStyle/>
          <a:p>
            <a:r>
              <a:rPr lang="en-US" dirty="0">
                <a:latin typeface="Britannic Bold" panose="020B0903060703020204" pitchFamily="34" charset="0"/>
              </a:rPr>
              <a:t>SCOTUS – THE 9</a:t>
            </a:r>
          </a:p>
        </p:txBody>
      </p:sp>
      <p:sp>
        <p:nvSpPr>
          <p:cNvPr id="3" name="Content Placeholder 2">
            <a:extLst>
              <a:ext uri="{FF2B5EF4-FFF2-40B4-BE49-F238E27FC236}">
                <a16:creationId xmlns:a16="http://schemas.microsoft.com/office/drawing/2014/main" id="{6DF86DA0-EFAA-4D9B-8F85-B2E47450DBFB}"/>
              </a:ext>
            </a:extLst>
          </p:cNvPr>
          <p:cNvSpPr>
            <a:spLocks noGrp="1"/>
          </p:cNvSpPr>
          <p:nvPr>
            <p:ph idx="1"/>
          </p:nvPr>
        </p:nvSpPr>
        <p:spPr>
          <a:xfrm>
            <a:off x="838200" y="1583140"/>
            <a:ext cx="10971662" cy="4593823"/>
          </a:xfrm>
          <a:solidFill>
            <a:schemeClr val="bg1"/>
          </a:solidFill>
          <a:ln>
            <a:solidFill>
              <a:srgbClr val="002060"/>
            </a:solidFill>
          </a:ln>
        </p:spPr>
        <p:txBody>
          <a:bodyPr>
            <a:normAutofit/>
          </a:bodyPr>
          <a:lstStyle/>
          <a:p>
            <a:r>
              <a:rPr lang="en-US" sz="2400" dirty="0">
                <a:solidFill>
                  <a:srgbClr val="C00000"/>
                </a:solidFill>
                <a:latin typeface="Times New Roman" panose="02020603050405020304" pitchFamily="18" charset="0"/>
                <a:cs typeface="Times New Roman" panose="02020603050405020304" pitchFamily="18" charset="0"/>
              </a:rPr>
              <a:t>Purpose</a:t>
            </a:r>
            <a:r>
              <a:rPr lang="en-US" sz="2400" dirty="0">
                <a:latin typeface="Times New Roman" panose="02020603050405020304" pitchFamily="18" charset="0"/>
                <a:cs typeface="Times New Roman" panose="02020603050405020304" pitchFamily="18" charset="0"/>
              </a:rPr>
              <a:t>: Ensure uniformity of interpretation of federal law, uphold the national supremacy of law, and resolve disputes between states </a:t>
            </a:r>
          </a:p>
        </p:txBody>
      </p:sp>
      <p:pic>
        <p:nvPicPr>
          <p:cNvPr id="5" name="Picture 4" descr="A group of people standing in front of a crowd posing for the camera&#10;&#10;Description automatically generated">
            <a:extLst>
              <a:ext uri="{FF2B5EF4-FFF2-40B4-BE49-F238E27FC236}">
                <a16:creationId xmlns:a16="http://schemas.microsoft.com/office/drawing/2014/main" id="{5EB60CB0-8869-4828-B409-C5D449C533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2556225"/>
            <a:ext cx="5927678" cy="3839102"/>
          </a:xfrm>
          <a:prstGeom prst="rect">
            <a:avLst/>
          </a:prstGeom>
        </p:spPr>
      </p:pic>
      <p:sp>
        <p:nvSpPr>
          <p:cNvPr id="6" name="Rectangle 5">
            <a:extLst>
              <a:ext uri="{FF2B5EF4-FFF2-40B4-BE49-F238E27FC236}">
                <a16:creationId xmlns:a16="http://schemas.microsoft.com/office/drawing/2014/main" id="{EF39AF4E-9F8D-41DE-AFD2-655853A609A7}"/>
              </a:ext>
            </a:extLst>
          </p:cNvPr>
          <p:cNvSpPr/>
          <p:nvPr/>
        </p:nvSpPr>
        <p:spPr>
          <a:xfrm>
            <a:off x="6701883" y="5898995"/>
            <a:ext cx="4995746" cy="591866"/>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C00000"/>
                </a:solidFill>
                <a:latin typeface="Times New Roman" panose="02020603050405020304" pitchFamily="18" charset="0"/>
                <a:cs typeface="Times New Roman" panose="02020603050405020304" pitchFamily="18" charset="0"/>
              </a:rPr>
              <a:t>The Robert’s Court</a:t>
            </a:r>
          </a:p>
        </p:txBody>
      </p:sp>
      <p:sp>
        <p:nvSpPr>
          <p:cNvPr id="7" name="Rectangle 6">
            <a:extLst>
              <a:ext uri="{FF2B5EF4-FFF2-40B4-BE49-F238E27FC236}">
                <a16:creationId xmlns:a16="http://schemas.microsoft.com/office/drawing/2014/main" id="{04636C16-7C8B-44BD-B254-B1F4F04041D2}"/>
              </a:ext>
            </a:extLst>
          </p:cNvPr>
          <p:cNvSpPr/>
          <p:nvPr/>
        </p:nvSpPr>
        <p:spPr>
          <a:xfrm>
            <a:off x="168322" y="2556225"/>
            <a:ext cx="5173112" cy="2305707"/>
          </a:xfrm>
          <a:prstGeom prst="rect">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Established by Article III of the U.S. Constitution</a:t>
            </a:r>
          </a:p>
          <a:p>
            <a:pPr marL="342900" indent="-342900">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Make-up: </a:t>
            </a:r>
            <a:r>
              <a:rPr lang="en-US" sz="2400" b="1" i="1" u="sng" dirty="0">
                <a:solidFill>
                  <a:schemeClr val="bg1"/>
                </a:solidFill>
                <a:latin typeface="Times New Roman" panose="02020603050405020304" pitchFamily="18" charset="0"/>
                <a:cs typeface="Times New Roman" panose="02020603050405020304" pitchFamily="18" charset="0"/>
              </a:rPr>
              <a:t>1 Chief Justice</a:t>
            </a:r>
            <a:r>
              <a:rPr lang="en-US" sz="2400" dirty="0">
                <a:solidFill>
                  <a:schemeClr val="bg1"/>
                </a:solidFill>
                <a:latin typeface="Times New Roman" panose="02020603050405020304" pitchFamily="18" charset="0"/>
                <a:cs typeface="Times New Roman" panose="02020603050405020304" pitchFamily="18" charset="0"/>
              </a:rPr>
              <a:t> &amp; </a:t>
            </a:r>
            <a:r>
              <a:rPr lang="en-US" sz="2400" b="1" i="1" u="sng" dirty="0">
                <a:solidFill>
                  <a:schemeClr val="bg1"/>
                </a:solidFill>
                <a:latin typeface="Times New Roman" panose="02020603050405020304" pitchFamily="18" charset="0"/>
                <a:cs typeface="Times New Roman" panose="02020603050405020304" pitchFamily="18" charset="0"/>
              </a:rPr>
              <a:t>8 Associate Justices </a:t>
            </a:r>
          </a:p>
          <a:p>
            <a:pPr marL="342900" indent="-342900">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Session: October to July</a:t>
            </a:r>
          </a:p>
        </p:txBody>
      </p:sp>
    </p:spTree>
    <p:extLst>
      <p:ext uri="{BB962C8B-B14F-4D97-AF65-F5344CB8AC3E}">
        <p14:creationId xmlns:p14="http://schemas.microsoft.com/office/powerpoint/2010/main" val="2206681939"/>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4DB7A-9D72-4A69-A24E-6934D566C287}"/>
              </a:ext>
            </a:extLst>
          </p:cNvPr>
          <p:cNvSpPr>
            <a:spLocks noGrp="1"/>
          </p:cNvSpPr>
          <p:nvPr>
            <p:ph type="title"/>
          </p:nvPr>
        </p:nvSpPr>
        <p:spPr>
          <a:xfrm>
            <a:off x="382137" y="365125"/>
            <a:ext cx="10971663" cy="904117"/>
          </a:xfrm>
          <a:solidFill>
            <a:schemeClr val="bg1"/>
          </a:solidFill>
          <a:ln>
            <a:solidFill>
              <a:srgbClr val="C00000"/>
            </a:solidFill>
          </a:ln>
        </p:spPr>
        <p:txBody>
          <a:bodyPr/>
          <a:lstStyle/>
          <a:p>
            <a:r>
              <a:rPr lang="en-US" dirty="0">
                <a:latin typeface="Britannic Bold" panose="020B0903060703020204" pitchFamily="34" charset="0"/>
              </a:rPr>
              <a:t>A Lasting Impression </a:t>
            </a:r>
          </a:p>
        </p:txBody>
      </p:sp>
      <p:pic>
        <p:nvPicPr>
          <p:cNvPr id="4" name="Content Placeholder 3">
            <a:extLst>
              <a:ext uri="{FF2B5EF4-FFF2-40B4-BE49-F238E27FC236}">
                <a16:creationId xmlns:a16="http://schemas.microsoft.com/office/drawing/2014/main" id="{BAFFD3B4-E53E-497E-8075-434390162E75}"/>
              </a:ext>
            </a:extLst>
          </p:cNvPr>
          <p:cNvPicPr>
            <a:picLocks noGrp="1" noChangeAspect="1"/>
          </p:cNvPicPr>
          <p:nvPr>
            <p:ph idx="1"/>
          </p:nvPr>
        </p:nvPicPr>
        <p:blipFill>
          <a:blip r:embed="rId2"/>
          <a:stretch>
            <a:fillRect/>
          </a:stretch>
        </p:blipFill>
        <p:spPr>
          <a:xfrm>
            <a:off x="3124200" y="1475901"/>
            <a:ext cx="8229600" cy="3575784"/>
          </a:xfrm>
          <a:prstGeom prst="rect">
            <a:avLst/>
          </a:prstGeom>
        </p:spPr>
      </p:pic>
      <p:sp>
        <p:nvSpPr>
          <p:cNvPr id="5" name="Rectangle 4">
            <a:extLst>
              <a:ext uri="{FF2B5EF4-FFF2-40B4-BE49-F238E27FC236}">
                <a16:creationId xmlns:a16="http://schemas.microsoft.com/office/drawing/2014/main" id="{538974E0-BFFD-4365-B081-53695FC09C7C}"/>
              </a:ext>
            </a:extLst>
          </p:cNvPr>
          <p:cNvSpPr/>
          <p:nvPr/>
        </p:nvSpPr>
        <p:spPr>
          <a:xfrm>
            <a:off x="954970" y="5085804"/>
            <a:ext cx="10877639" cy="157430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en-US" sz="2600" dirty="0">
                <a:solidFill>
                  <a:schemeClr val="bg1"/>
                </a:solidFill>
                <a:latin typeface="Times New Roman" panose="02020603050405020304" pitchFamily="18" charset="0"/>
                <a:cs typeface="Times New Roman" panose="02020603050405020304" pitchFamily="18" charset="0"/>
              </a:rPr>
              <a:t>Appointed by the </a:t>
            </a:r>
            <a:r>
              <a:rPr lang="en-US" sz="2600" b="1" i="1" u="sng" dirty="0">
                <a:solidFill>
                  <a:schemeClr val="bg1"/>
                </a:solidFill>
                <a:latin typeface="Times New Roman" panose="02020603050405020304" pitchFamily="18" charset="0"/>
                <a:cs typeface="Times New Roman" panose="02020603050405020304" pitchFamily="18" charset="0"/>
              </a:rPr>
              <a:t>President</a:t>
            </a:r>
            <a:r>
              <a:rPr lang="en-US" sz="2600" dirty="0">
                <a:solidFill>
                  <a:schemeClr val="bg1"/>
                </a:solidFill>
                <a:latin typeface="Times New Roman" panose="02020603050405020304" pitchFamily="18" charset="0"/>
                <a:cs typeface="Times New Roman" panose="02020603050405020304" pitchFamily="18" charset="0"/>
              </a:rPr>
              <a:t> w/ </a:t>
            </a:r>
            <a:r>
              <a:rPr lang="en-US" sz="2600" b="1" i="1" u="sng" dirty="0">
                <a:solidFill>
                  <a:schemeClr val="bg1"/>
                </a:solidFill>
                <a:latin typeface="Times New Roman" panose="02020603050405020304" pitchFamily="18" charset="0"/>
                <a:cs typeface="Times New Roman" panose="02020603050405020304" pitchFamily="18" charset="0"/>
              </a:rPr>
              <a:t>Senate consent </a:t>
            </a:r>
          </a:p>
          <a:p>
            <a:pPr marL="342900" indent="-342900">
              <a:buFont typeface="Arial" panose="020B0604020202020204" pitchFamily="34" charset="0"/>
              <a:buChar char="•"/>
            </a:pPr>
            <a:r>
              <a:rPr lang="en-US" sz="2600" b="1" i="1" u="sng" dirty="0">
                <a:solidFill>
                  <a:schemeClr val="bg1"/>
                </a:solidFill>
                <a:latin typeface="Times New Roman" panose="02020603050405020304" pitchFamily="18" charset="0"/>
                <a:cs typeface="Times New Roman" panose="02020603050405020304" pitchFamily="18" charset="0"/>
              </a:rPr>
              <a:t>Justice serve for life </a:t>
            </a:r>
          </a:p>
          <a:p>
            <a:pPr marL="342900" indent="-342900">
              <a:buFont typeface="Arial" panose="020B0604020202020204" pitchFamily="34" charset="0"/>
              <a:buChar char="•"/>
            </a:pPr>
            <a:r>
              <a:rPr lang="en-US" sz="2600" dirty="0">
                <a:solidFill>
                  <a:schemeClr val="bg1"/>
                </a:solidFill>
                <a:latin typeface="Times New Roman" panose="02020603050405020304" pitchFamily="18" charset="0"/>
                <a:cs typeface="Times New Roman" panose="02020603050405020304" pitchFamily="18" charset="0"/>
              </a:rPr>
              <a:t>Establish </a:t>
            </a:r>
            <a:r>
              <a:rPr lang="en-US" sz="2600" b="1" u="sng" dirty="0">
                <a:solidFill>
                  <a:schemeClr val="bg1"/>
                </a:solidFill>
                <a:latin typeface="Times New Roman" panose="02020603050405020304" pitchFamily="18" charset="0"/>
                <a:cs typeface="Times New Roman" panose="02020603050405020304" pitchFamily="18" charset="0"/>
              </a:rPr>
              <a:t>precedents</a:t>
            </a:r>
            <a:r>
              <a:rPr lang="en-US" sz="2600" dirty="0">
                <a:solidFill>
                  <a:schemeClr val="bg1"/>
                </a:solidFill>
                <a:latin typeface="Times New Roman" panose="02020603050405020304" pitchFamily="18" charset="0"/>
                <a:cs typeface="Times New Roman" panose="02020603050405020304" pitchFamily="18" charset="0"/>
              </a:rPr>
              <a:t> – interpretations of the Constitution that all courts follow</a:t>
            </a:r>
          </a:p>
        </p:txBody>
      </p:sp>
      <p:pic>
        <p:nvPicPr>
          <p:cNvPr id="7" name="Picture 6" descr="A person wearing a suit and tie&#10;&#10;Description automatically generated">
            <a:extLst>
              <a:ext uri="{FF2B5EF4-FFF2-40B4-BE49-F238E27FC236}">
                <a16:creationId xmlns:a16="http://schemas.microsoft.com/office/drawing/2014/main" id="{C0BE269D-E447-4675-92E4-F33186BBEC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615" y="2392256"/>
            <a:ext cx="2333767" cy="2039369"/>
          </a:xfrm>
          <a:prstGeom prst="rect">
            <a:avLst/>
          </a:prstGeom>
        </p:spPr>
      </p:pic>
      <p:sp>
        <p:nvSpPr>
          <p:cNvPr id="8" name="Speech Bubble: Oval 7">
            <a:extLst>
              <a:ext uri="{FF2B5EF4-FFF2-40B4-BE49-F238E27FC236}">
                <a16:creationId xmlns:a16="http://schemas.microsoft.com/office/drawing/2014/main" id="{6242BC84-41E0-4FBA-9408-8755A96D3D7D}"/>
              </a:ext>
            </a:extLst>
          </p:cNvPr>
          <p:cNvSpPr/>
          <p:nvPr/>
        </p:nvSpPr>
        <p:spPr>
          <a:xfrm>
            <a:off x="954970" y="1441782"/>
            <a:ext cx="2169230" cy="950474"/>
          </a:xfrm>
          <a:prstGeom prst="wedgeEllipseCallout">
            <a:avLst>
              <a:gd name="adj1" fmla="val -3355"/>
              <a:gd name="adj2" fmla="val 92389"/>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Times New Roman" panose="02020603050405020304" pitchFamily="18" charset="0"/>
                <a:cs typeface="Times New Roman" panose="02020603050405020304" pitchFamily="18" charset="0"/>
              </a:rPr>
              <a:t>I control the Court!</a:t>
            </a:r>
          </a:p>
        </p:txBody>
      </p:sp>
    </p:spTree>
    <p:extLst>
      <p:ext uri="{BB962C8B-B14F-4D97-AF65-F5344CB8AC3E}">
        <p14:creationId xmlns:p14="http://schemas.microsoft.com/office/powerpoint/2010/main" val="1869194304"/>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4DB7A-9D72-4A69-A24E-6934D566C287}"/>
              </a:ext>
            </a:extLst>
          </p:cNvPr>
          <p:cNvSpPr>
            <a:spLocks noGrp="1"/>
          </p:cNvSpPr>
          <p:nvPr>
            <p:ph type="title"/>
          </p:nvPr>
        </p:nvSpPr>
        <p:spPr>
          <a:xfrm>
            <a:off x="382137" y="365125"/>
            <a:ext cx="10971663" cy="904117"/>
          </a:xfrm>
          <a:solidFill>
            <a:schemeClr val="bg1"/>
          </a:solidFill>
          <a:ln>
            <a:solidFill>
              <a:srgbClr val="C00000"/>
            </a:solidFill>
          </a:ln>
        </p:spPr>
        <p:txBody>
          <a:bodyPr/>
          <a:lstStyle/>
          <a:p>
            <a:r>
              <a:rPr lang="en-US" dirty="0">
                <a:latin typeface="Britannic Bold" panose="020B0903060703020204" pitchFamily="34" charset="0"/>
              </a:rPr>
              <a:t>Court Packing Presidents</a:t>
            </a:r>
          </a:p>
        </p:txBody>
      </p:sp>
      <p:pic>
        <p:nvPicPr>
          <p:cNvPr id="4" name="Content Placeholder 6">
            <a:extLst>
              <a:ext uri="{FF2B5EF4-FFF2-40B4-BE49-F238E27FC236}">
                <a16:creationId xmlns:a16="http://schemas.microsoft.com/office/drawing/2014/main" id="{7250E320-B3BA-4914-9888-DA1BE021525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18866" y="1565347"/>
            <a:ext cx="10971662" cy="4453316"/>
          </a:xfrm>
          <a:ln>
            <a:solidFill>
              <a:schemeClr val="accent1"/>
            </a:solidFill>
          </a:ln>
        </p:spPr>
      </p:pic>
      <p:sp>
        <p:nvSpPr>
          <p:cNvPr id="5" name="Rectangle 4">
            <a:extLst>
              <a:ext uri="{FF2B5EF4-FFF2-40B4-BE49-F238E27FC236}">
                <a16:creationId xmlns:a16="http://schemas.microsoft.com/office/drawing/2014/main" id="{DC045239-DAB3-4179-90C3-1D1F0BEE2494}"/>
              </a:ext>
            </a:extLst>
          </p:cNvPr>
          <p:cNvSpPr/>
          <p:nvPr/>
        </p:nvSpPr>
        <p:spPr>
          <a:xfrm>
            <a:off x="6367346" y="1393902"/>
            <a:ext cx="5005788" cy="735981"/>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New Roman" panose="02020603050405020304" pitchFamily="18" charset="0"/>
                <a:cs typeface="Times New Roman" panose="02020603050405020304" pitchFamily="18" charset="0"/>
              </a:rPr>
              <a:t>All federal court judges are appointed &amp; serve for life</a:t>
            </a:r>
          </a:p>
        </p:txBody>
      </p:sp>
    </p:spTree>
    <p:extLst>
      <p:ext uri="{BB962C8B-B14F-4D97-AF65-F5344CB8AC3E}">
        <p14:creationId xmlns:p14="http://schemas.microsoft.com/office/powerpoint/2010/main" val="3914360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197A9E3-B3B9-4B3D-9625-8C36D73D82D0}"/>
              </a:ext>
            </a:extLst>
          </p:cNvPr>
          <p:cNvSpPr>
            <a:spLocks noGrp="1"/>
          </p:cNvSpPr>
          <p:nvPr>
            <p:ph idx="1"/>
          </p:nvPr>
        </p:nvSpPr>
        <p:spPr>
          <a:xfrm>
            <a:off x="450166" y="506436"/>
            <a:ext cx="11366696" cy="5978769"/>
          </a:xfrm>
          <a:solidFill>
            <a:schemeClr val="bg1"/>
          </a:solidFill>
          <a:ln>
            <a:solidFill>
              <a:srgbClr val="C00000"/>
            </a:solidFill>
          </a:ln>
        </p:spPr>
        <p:txBody>
          <a:bodyPr>
            <a:normAutofit/>
          </a:bodyPr>
          <a:lstStyle/>
          <a:p>
            <a:pPr marL="0" indent="0">
              <a:buNone/>
            </a:pPr>
            <a:r>
              <a:rPr lang="en-US" sz="2000" b="1" dirty="0">
                <a:latin typeface="Times New Roman" panose="02020603050405020304" pitchFamily="18" charset="0"/>
                <a:cs typeface="Times New Roman" panose="02020603050405020304" pitchFamily="18" charset="0"/>
              </a:rPr>
              <a:t>Unit III – Federalism &amp; The Federal Government </a:t>
            </a:r>
          </a:p>
          <a:p>
            <a:pPr lvl="0"/>
            <a:r>
              <a:rPr lang="en-US" sz="1600" b="1" dirty="0">
                <a:latin typeface="Times New Roman" panose="02020603050405020304" pitchFamily="18" charset="0"/>
                <a:cs typeface="Times New Roman" panose="02020603050405020304" pitchFamily="18" charset="0"/>
              </a:rPr>
              <a:t>CL.C&amp;G.1.1</a:t>
            </a:r>
            <a:r>
              <a:rPr lang="en-US" sz="1600" dirty="0">
                <a:latin typeface="Times New Roman" panose="02020603050405020304" pitchFamily="18" charset="0"/>
                <a:cs typeface="Times New Roman" panose="02020603050405020304" pitchFamily="18" charset="0"/>
              </a:rPr>
              <a:t> Explain the influence of the founding principles on state and federal decisions using primary and secondary source documents.</a:t>
            </a:r>
          </a:p>
          <a:p>
            <a:pPr lvl="0"/>
            <a:r>
              <a:rPr lang="en-US" sz="1600" b="1" dirty="0">
                <a:latin typeface="Times New Roman" panose="02020603050405020304" pitchFamily="18" charset="0"/>
                <a:cs typeface="Times New Roman" panose="02020603050405020304" pitchFamily="18" charset="0"/>
              </a:rPr>
              <a:t>CL.C&amp;G.2.1 </a:t>
            </a:r>
            <a:r>
              <a:rPr lang="en-US" sz="1600" dirty="0">
                <a:latin typeface="Times New Roman" panose="02020603050405020304" pitchFamily="18" charset="0"/>
                <a:cs typeface="Times New Roman" panose="02020603050405020304" pitchFamily="18" charset="0"/>
              </a:rPr>
              <a:t>Compare how national, state, and local governments maintain order, security, and protect individual rights.</a:t>
            </a:r>
          </a:p>
          <a:p>
            <a:pPr marL="0" indent="0">
              <a:buNone/>
            </a:pPr>
            <a:r>
              <a:rPr lang="en-US" sz="2000" b="1" dirty="0">
                <a:solidFill>
                  <a:srgbClr val="002060"/>
                </a:solidFill>
                <a:latin typeface="Times New Roman" panose="02020603050405020304" pitchFamily="18" charset="0"/>
                <a:cs typeface="Times New Roman" panose="02020603050405020304" pitchFamily="18" charset="0"/>
              </a:rPr>
              <a:t>Essential Question: </a:t>
            </a:r>
            <a:r>
              <a:rPr lang="en-US" sz="2000" i="1" dirty="0">
                <a:latin typeface="Times New Roman" panose="02020603050405020304" pitchFamily="18" charset="0"/>
                <a:cs typeface="Times New Roman" panose="02020603050405020304" pitchFamily="18" charset="0"/>
              </a:rPr>
              <a:t>How did Founders establish government with the authority to govern will limiting its ability to abuse power under the U.S. Constitution? </a:t>
            </a:r>
          </a:p>
          <a:p>
            <a:pPr marL="0" indent="0">
              <a:buNone/>
            </a:pPr>
            <a:r>
              <a:rPr lang="en-US" sz="2000" b="1" dirty="0">
                <a:solidFill>
                  <a:srgbClr val="002060"/>
                </a:solidFill>
                <a:latin typeface="Times New Roman" panose="02020603050405020304" pitchFamily="18" charset="0"/>
                <a:cs typeface="Times New Roman" panose="02020603050405020304" pitchFamily="18" charset="0"/>
              </a:rPr>
              <a:t>Students can:</a:t>
            </a:r>
          </a:p>
          <a:p>
            <a:r>
              <a:rPr lang="en-US" sz="2000" dirty="0">
                <a:latin typeface="Times New Roman" panose="02020603050405020304" pitchFamily="18" charset="0"/>
                <a:cs typeface="Times New Roman" panose="02020603050405020304" pitchFamily="18" charset="0"/>
              </a:rPr>
              <a:t>Explain how the founders built the U.S. Constitutions on auxiliary precautions to prevent abuse of government authority</a:t>
            </a:r>
          </a:p>
          <a:p>
            <a:pPr marL="0" indent="0">
              <a:buNone/>
            </a:pPr>
            <a:r>
              <a:rPr lang="en-US" sz="2000" b="1" dirty="0">
                <a:solidFill>
                  <a:srgbClr val="002060"/>
                </a:solidFill>
                <a:latin typeface="Times New Roman" panose="02020603050405020304" pitchFamily="18" charset="0"/>
                <a:cs typeface="Times New Roman" panose="02020603050405020304" pitchFamily="18" charset="0"/>
              </a:rPr>
              <a:t>Agenda:</a:t>
            </a:r>
          </a:p>
          <a:p>
            <a:r>
              <a:rPr lang="en-US" sz="2000" b="1" dirty="0">
                <a:latin typeface="Times New Roman" panose="02020603050405020304" pitchFamily="18" charset="0"/>
                <a:cs typeface="Times New Roman" panose="02020603050405020304" pitchFamily="18" charset="0"/>
              </a:rPr>
              <a:t>Who Decides </a:t>
            </a:r>
          </a:p>
          <a:p>
            <a:r>
              <a:rPr lang="en-US" sz="2000" b="1" dirty="0">
                <a:latin typeface="Times New Roman" panose="02020603050405020304" pitchFamily="18" charset="0"/>
                <a:cs typeface="Times New Roman" panose="02020603050405020304" pitchFamily="18" charset="0"/>
              </a:rPr>
              <a:t>Federalism</a:t>
            </a:r>
          </a:p>
          <a:p>
            <a:r>
              <a:rPr lang="en-US" sz="2000" b="1" dirty="0">
                <a:latin typeface="Times New Roman" panose="02020603050405020304" pitchFamily="18" charset="0"/>
                <a:cs typeface="Times New Roman" panose="02020603050405020304" pitchFamily="18" charset="0"/>
              </a:rPr>
              <a:t>Dividing Powers of Government </a:t>
            </a:r>
          </a:p>
          <a:p>
            <a:pPr marL="0" indent="0">
              <a:buNone/>
            </a:pPr>
            <a:r>
              <a:rPr lang="en-US" sz="2000" b="1" dirty="0">
                <a:solidFill>
                  <a:srgbClr val="002060"/>
                </a:solidFill>
                <a:latin typeface="Times New Roman" panose="02020603050405020304" pitchFamily="18" charset="0"/>
                <a:cs typeface="Times New Roman" panose="02020603050405020304" pitchFamily="18" charset="0"/>
              </a:rPr>
              <a:t>Homework: Constitutional Principle Superhero</a:t>
            </a:r>
          </a:p>
        </p:txBody>
      </p:sp>
    </p:spTree>
    <p:extLst>
      <p:ext uri="{BB962C8B-B14F-4D97-AF65-F5344CB8AC3E}">
        <p14:creationId xmlns:p14="http://schemas.microsoft.com/office/powerpoint/2010/main" val="1697767534"/>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4DB7A-9D72-4A69-A24E-6934D566C287}"/>
              </a:ext>
            </a:extLst>
          </p:cNvPr>
          <p:cNvSpPr>
            <a:spLocks noGrp="1"/>
          </p:cNvSpPr>
          <p:nvPr>
            <p:ph type="title"/>
          </p:nvPr>
        </p:nvSpPr>
        <p:spPr>
          <a:xfrm>
            <a:off x="382137" y="365125"/>
            <a:ext cx="10971663" cy="904117"/>
          </a:xfrm>
          <a:solidFill>
            <a:schemeClr val="bg1"/>
          </a:solidFill>
          <a:ln>
            <a:solidFill>
              <a:srgbClr val="C00000"/>
            </a:solidFill>
          </a:ln>
        </p:spPr>
        <p:txBody>
          <a:bodyPr/>
          <a:lstStyle/>
          <a:p>
            <a:r>
              <a:rPr lang="en-US" dirty="0">
                <a:latin typeface="Britannic Bold" panose="020B0903060703020204" pitchFamily="34" charset="0"/>
              </a:rPr>
              <a:t>Setting the Law Straight </a:t>
            </a:r>
          </a:p>
        </p:txBody>
      </p:sp>
      <p:sp>
        <p:nvSpPr>
          <p:cNvPr id="3" name="Content Placeholder 2">
            <a:extLst>
              <a:ext uri="{FF2B5EF4-FFF2-40B4-BE49-F238E27FC236}">
                <a16:creationId xmlns:a16="http://schemas.microsoft.com/office/drawing/2014/main" id="{6DF86DA0-EFAA-4D9B-8F85-B2E47450DBFB}"/>
              </a:ext>
            </a:extLst>
          </p:cNvPr>
          <p:cNvSpPr>
            <a:spLocks noGrp="1"/>
          </p:cNvSpPr>
          <p:nvPr>
            <p:ph idx="1"/>
          </p:nvPr>
        </p:nvSpPr>
        <p:spPr>
          <a:xfrm>
            <a:off x="838200" y="3113188"/>
            <a:ext cx="10971662" cy="3063775"/>
          </a:xfrm>
          <a:solidFill>
            <a:schemeClr val="bg1"/>
          </a:solidFill>
          <a:ln>
            <a:solidFill>
              <a:srgbClr val="C00000"/>
            </a:solidFill>
          </a:ln>
        </p:spPr>
        <p:txBody>
          <a:bodyPr>
            <a:normAutofit fontScale="92500" lnSpcReduction="10000"/>
          </a:bodyPr>
          <a:lstStyle/>
          <a:p>
            <a:pPr marL="0" indent="0">
              <a:buNone/>
            </a:pPr>
            <a:r>
              <a:rPr lang="en-US" sz="2400" b="1" dirty="0">
                <a:solidFill>
                  <a:srgbClr val="002060"/>
                </a:solidFill>
                <a:latin typeface="Times New Roman" panose="02020603050405020304" pitchFamily="18" charset="0"/>
                <a:cs typeface="Times New Roman" panose="02020603050405020304" pitchFamily="18" charset="0"/>
              </a:rPr>
              <a:t>Primary focus of the SCOTUS (ensuring uniformity of law)</a:t>
            </a:r>
          </a:p>
          <a:p>
            <a:r>
              <a:rPr lang="en-US" sz="2400" dirty="0">
                <a:latin typeface="Times New Roman" panose="02020603050405020304" pitchFamily="18" charset="0"/>
                <a:cs typeface="Times New Roman" panose="02020603050405020304" pitchFamily="18" charset="0"/>
              </a:rPr>
              <a:t>Interpret the laws of the nation </a:t>
            </a:r>
          </a:p>
          <a:p>
            <a:pPr lvl="1"/>
            <a:r>
              <a:rPr lang="en-US" dirty="0">
                <a:latin typeface="Times New Roman" panose="02020603050405020304" pitchFamily="18" charset="0"/>
                <a:cs typeface="Times New Roman" panose="02020603050405020304" pitchFamily="18" charset="0"/>
              </a:rPr>
              <a:t>Opinion of the court set </a:t>
            </a:r>
            <a:r>
              <a:rPr lang="en-US" b="1" u="sng" dirty="0">
                <a:solidFill>
                  <a:srgbClr val="002060"/>
                </a:solidFill>
                <a:latin typeface="Times New Roman" panose="02020603050405020304" pitchFamily="18" charset="0"/>
                <a:cs typeface="Times New Roman" panose="02020603050405020304" pitchFamily="18" charset="0"/>
              </a:rPr>
              <a:t>precedents</a:t>
            </a:r>
            <a:r>
              <a:rPr lang="en-US" dirty="0">
                <a:latin typeface="Times New Roman" panose="02020603050405020304" pitchFamily="18" charset="0"/>
                <a:cs typeface="Times New Roman" panose="02020603050405020304" pitchFamily="18" charset="0"/>
              </a:rPr>
              <a:t> that all courts follow</a:t>
            </a:r>
          </a:p>
          <a:p>
            <a:pPr lvl="1"/>
            <a:r>
              <a:rPr lang="en-US" b="1" u="sng" dirty="0">
                <a:solidFill>
                  <a:srgbClr val="002060"/>
                </a:solidFill>
                <a:latin typeface="Times New Roman" panose="02020603050405020304" pitchFamily="18" charset="0"/>
                <a:cs typeface="Times New Roman" panose="02020603050405020304" pitchFamily="18" charset="0"/>
              </a:rPr>
              <a:t>Stare Decisis</a:t>
            </a:r>
            <a:r>
              <a:rPr lang="en-US" dirty="0">
                <a:latin typeface="Times New Roman" panose="02020603050405020304" pitchFamily="18" charset="0"/>
                <a:cs typeface="Times New Roman" panose="02020603050405020304" pitchFamily="18" charset="0"/>
              </a:rPr>
              <a:t>: allow the precedent to stand (if a prior court ruling is challenged)</a:t>
            </a:r>
          </a:p>
          <a:p>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r>
              <a:rPr lang="en-US" sz="2400" b="1" u="sng" dirty="0">
                <a:solidFill>
                  <a:srgbClr val="002060"/>
                </a:solidFill>
                <a:latin typeface="Times New Roman" panose="02020603050405020304" pitchFamily="18" charset="0"/>
                <a:cs typeface="Times New Roman" panose="02020603050405020304" pitchFamily="18" charset="0"/>
              </a:rPr>
              <a:t>Judicial Review</a:t>
            </a:r>
            <a:r>
              <a:rPr lang="en-US" sz="2400" b="1" dirty="0">
                <a:solidFill>
                  <a:srgbClr val="002060"/>
                </a:solidFill>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 Declaring laws unconstitutional (</a:t>
            </a:r>
            <a:r>
              <a:rPr lang="en-US" sz="2400" b="1" dirty="0">
                <a:solidFill>
                  <a:srgbClr val="C00000"/>
                </a:solidFill>
                <a:latin typeface="Times New Roman" panose="02020603050405020304" pitchFamily="18" charset="0"/>
                <a:cs typeface="Times New Roman" panose="02020603050405020304" pitchFamily="18" charset="0"/>
              </a:rPr>
              <a:t>Marbury v. Madison***</a:t>
            </a:r>
            <a:r>
              <a:rPr lang="en-US" sz="2400" dirty="0">
                <a:latin typeface="Times New Roman" panose="02020603050405020304" pitchFamily="18" charset="0"/>
                <a:cs typeface="Times New Roman" panose="02020603050405020304" pitchFamily="18" charset="0"/>
              </a:rPr>
              <a:t>)</a:t>
            </a:r>
          </a:p>
        </p:txBody>
      </p:sp>
      <p:sp>
        <p:nvSpPr>
          <p:cNvPr id="4" name="Rectangle 3">
            <a:extLst>
              <a:ext uri="{FF2B5EF4-FFF2-40B4-BE49-F238E27FC236}">
                <a16:creationId xmlns:a16="http://schemas.microsoft.com/office/drawing/2014/main" id="{57DC6020-C745-489E-9A5D-DC2B5520FE29}"/>
              </a:ext>
            </a:extLst>
          </p:cNvPr>
          <p:cNvSpPr/>
          <p:nvPr/>
        </p:nvSpPr>
        <p:spPr>
          <a:xfrm>
            <a:off x="219307" y="1401057"/>
            <a:ext cx="11753386" cy="1393904"/>
          </a:xfrm>
          <a:prstGeom prst="rect">
            <a:avLst/>
          </a:prstGeom>
          <a:solidFill>
            <a:schemeClr val="tx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i="1" dirty="0">
                <a:latin typeface="Times New Roman" panose="02020603050405020304" pitchFamily="18" charset="0"/>
                <a:cs typeface="Times New Roman" panose="02020603050405020304" pitchFamily="18" charset="0"/>
              </a:rPr>
              <a:t>"The Supreme Court, of course, has the responsibility of ensuring that our government never oversteps its proper bounds or violates the rights of individuals. But the Court must also recognize the limits on itself and respect the choices made by the American people." </a:t>
            </a:r>
            <a:r>
              <a:rPr lang="en-US" sz="2000" dirty="0">
                <a:latin typeface="Times New Roman" panose="02020603050405020304" pitchFamily="18" charset="0"/>
                <a:cs typeface="Times New Roman" panose="02020603050405020304" pitchFamily="18" charset="0"/>
              </a:rPr>
              <a:t>- Elena Kagan</a:t>
            </a:r>
          </a:p>
        </p:txBody>
      </p:sp>
      <p:sp>
        <p:nvSpPr>
          <p:cNvPr id="5" name="Rectangle 4">
            <a:extLst>
              <a:ext uri="{FF2B5EF4-FFF2-40B4-BE49-F238E27FC236}">
                <a16:creationId xmlns:a16="http://schemas.microsoft.com/office/drawing/2014/main" id="{06ACB028-9909-47B8-95AD-6E384B46EB57}"/>
              </a:ext>
            </a:extLst>
          </p:cNvPr>
          <p:cNvSpPr/>
          <p:nvPr/>
        </p:nvSpPr>
        <p:spPr>
          <a:xfrm>
            <a:off x="468351" y="4583150"/>
            <a:ext cx="10606668" cy="1048215"/>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latin typeface="Times New Roman" panose="02020603050405020304" pitchFamily="18" charset="0"/>
                <a:cs typeface="Times New Roman" panose="02020603050405020304" pitchFamily="18" charset="0"/>
              </a:rPr>
              <a:t>We conclude that, in the field of public education, the doctrine of “separate but equal” has no place. Separate educational facilities are inherently unequal. </a:t>
            </a:r>
          </a:p>
          <a:p>
            <a:r>
              <a:rPr lang="en-US" sz="2000" dirty="0">
                <a:latin typeface="Times New Roman" panose="02020603050405020304" pitchFamily="18" charset="0"/>
                <a:cs typeface="Times New Roman" panose="02020603050405020304" pitchFamily="18" charset="0"/>
              </a:rPr>
              <a:t>	- Chief Justice Earl Warren, Brown v. Board of Education, 1954</a:t>
            </a:r>
          </a:p>
        </p:txBody>
      </p:sp>
    </p:spTree>
    <p:extLst>
      <p:ext uri="{BB962C8B-B14F-4D97-AF65-F5344CB8AC3E}">
        <p14:creationId xmlns:p14="http://schemas.microsoft.com/office/powerpoint/2010/main" val="1420701498"/>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4DB7A-9D72-4A69-A24E-6934D566C287}"/>
              </a:ext>
            </a:extLst>
          </p:cNvPr>
          <p:cNvSpPr>
            <a:spLocks noGrp="1"/>
          </p:cNvSpPr>
          <p:nvPr>
            <p:ph type="title"/>
          </p:nvPr>
        </p:nvSpPr>
        <p:spPr>
          <a:xfrm>
            <a:off x="382137" y="161004"/>
            <a:ext cx="10971663" cy="610622"/>
          </a:xfrm>
          <a:solidFill>
            <a:schemeClr val="bg1"/>
          </a:solidFill>
          <a:ln>
            <a:solidFill>
              <a:srgbClr val="C00000"/>
            </a:solidFill>
          </a:ln>
        </p:spPr>
        <p:txBody>
          <a:bodyPr>
            <a:normAutofit fontScale="90000"/>
          </a:bodyPr>
          <a:lstStyle/>
          <a:p>
            <a:r>
              <a:rPr lang="en-US" dirty="0">
                <a:latin typeface="Britannic Bold" panose="020B0903060703020204" pitchFamily="34" charset="0"/>
              </a:rPr>
              <a:t>Jurisdictional Issues</a:t>
            </a:r>
          </a:p>
        </p:txBody>
      </p:sp>
      <p:sp>
        <p:nvSpPr>
          <p:cNvPr id="3" name="Content Placeholder 2">
            <a:extLst>
              <a:ext uri="{FF2B5EF4-FFF2-40B4-BE49-F238E27FC236}">
                <a16:creationId xmlns:a16="http://schemas.microsoft.com/office/drawing/2014/main" id="{6DF86DA0-EFAA-4D9B-8F85-B2E47450DBFB}"/>
              </a:ext>
            </a:extLst>
          </p:cNvPr>
          <p:cNvSpPr>
            <a:spLocks noGrp="1"/>
          </p:cNvSpPr>
          <p:nvPr>
            <p:ph idx="1"/>
          </p:nvPr>
        </p:nvSpPr>
        <p:spPr>
          <a:xfrm>
            <a:off x="614719" y="1111348"/>
            <a:ext cx="11195144" cy="5381199"/>
          </a:xfrm>
          <a:solidFill>
            <a:schemeClr val="bg1"/>
          </a:solidFill>
        </p:spPr>
        <p:txBody>
          <a:bodyPr>
            <a:normAutofit/>
          </a:bodyPr>
          <a:lstStyle/>
          <a:p>
            <a:r>
              <a:rPr lang="en-US" sz="2400" dirty="0">
                <a:latin typeface="Times New Roman" panose="02020603050405020304" pitchFamily="18" charset="0"/>
                <a:cs typeface="Times New Roman" panose="02020603050405020304" pitchFamily="18" charset="0"/>
              </a:rPr>
              <a:t>Jurisdiction of </a:t>
            </a:r>
            <a:r>
              <a:rPr lang="en-US" sz="2400" b="1" u="sng" dirty="0">
                <a:latin typeface="Times New Roman" panose="02020603050405020304" pitchFamily="18" charset="0"/>
                <a:cs typeface="Times New Roman" panose="02020603050405020304" pitchFamily="18" charset="0"/>
              </a:rPr>
              <a:t>SCOTUS</a:t>
            </a:r>
          </a:p>
          <a:p>
            <a:r>
              <a:rPr lang="en-US" sz="2400" b="1" dirty="0">
                <a:solidFill>
                  <a:srgbClr val="C00000"/>
                </a:solidFill>
                <a:latin typeface="Times New Roman" panose="02020603050405020304" pitchFamily="18" charset="0"/>
                <a:cs typeface="Times New Roman" panose="02020603050405020304" pitchFamily="18" charset="0"/>
              </a:rPr>
              <a:t>Appellate (on appeal) </a:t>
            </a:r>
            <a:r>
              <a:rPr lang="en-US" sz="2400" dirty="0">
                <a:latin typeface="Times New Roman" panose="02020603050405020304" pitchFamily="18" charset="0"/>
                <a:cs typeface="Times New Roman" panose="02020603050405020304" pitchFamily="18" charset="0"/>
              </a:rPr>
              <a:t>– file a </a:t>
            </a:r>
            <a:r>
              <a:rPr lang="en-US" sz="2400" b="1" u="sng" dirty="0">
                <a:solidFill>
                  <a:srgbClr val="002060"/>
                </a:solidFill>
                <a:latin typeface="Times New Roman" panose="02020603050405020304" pitchFamily="18" charset="0"/>
                <a:cs typeface="Times New Roman" panose="02020603050405020304" pitchFamily="18" charset="0"/>
              </a:rPr>
              <a:t>writ of certiorari</a:t>
            </a:r>
            <a:r>
              <a:rPr lang="en-US" sz="2400" dirty="0">
                <a:solidFill>
                  <a:srgbClr val="002060"/>
                </a:solidFill>
                <a:latin typeface="Times New Roman" panose="02020603050405020304" pitchFamily="18" charset="0"/>
                <a:cs typeface="Times New Roman" panose="02020603050405020304" pitchFamily="18" charset="0"/>
              </a:rPr>
              <a:t> </a:t>
            </a:r>
            <a:r>
              <a:rPr lang="en-US" dirty="0">
                <a:latin typeface="Times" panose="02020603050405020304" pitchFamily="18" charset="0"/>
                <a:cs typeface="Times" panose="02020603050405020304" pitchFamily="18" charset="0"/>
              </a:rPr>
              <a:t>based on a constitutional question</a:t>
            </a:r>
          </a:p>
          <a:p>
            <a:endParaRPr lang="en-US" sz="2400" b="1" u="sng" dirty="0">
              <a:solidFill>
                <a:srgbClr val="002060"/>
              </a:solidFill>
              <a:latin typeface="Times" panose="02020603050405020304" pitchFamily="18" charset="0"/>
              <a:cs typeface="Times" panose="02020603050405020304" pitchFamily="18" charset="0"/>
            </a:endParaRPr>
          </a:p>
          <a:p>
            <a:endParaRPr lang="en-US" sz="2400" b="1" u="sng" dirty="0">
              <a:solidFill>
                <a:srgbClr val="002060"/>
              </a:solidFill>
              <a:latin typeface="Times New Roman" panose="02020603050405020304" pitchFamily="18" charset="0"/>
              <a:cs typeface="Times New Roman" panose="02020603050405020304" pitchFamily="18" charset="0"/>
            </a:endParaRPr>
          </a:p>
          <a:p>
            <a:pPr marL="0" indent="0">
              <a:buNone/>
            </a:pPr>
            <a:endParaRPr lang="en-US" sz="2400" b="1" u="sng" dirty="0">
              <a:solidFill>
                <a:srgbClr val="002060"/>
              </a:solidFill>
              <a:latin typeface="Times New Roman" panose="02020603050405020304" pitchFamily="18" charset="0"/>
              <a:cs typeface="Times New Roman" panose="02020603050405020304" pitchFamily="18" charset="0"/>
            </a:endParaRPr>
          </a:p>
          <a:p>
            <a:r>
              <a:rPr lang="en-US" sz="2400" b="1" u="sng" dirty="0">
                <a:solidFill>
                  <a:srgbClr val="002060"/>
                </a:solidFill>
                <a:latin typeface="Times New Roman" panose="02020603050405020304" pitchFamily="18" charset="0"/>
                <a:cs typeface="Times New Roman" panose="02020603050405020304" pitchFamily="18" charset="0"/>
              </a:rPr>
              <a:t>Original Jurisdiction</a:t>
            </a:r>
            <a:r>
              <a:rPr lang="en-US" sz="2400" dirty="0">
                <a:latin typeface="Times New Roman" panose="02020603050405020304" pitchFamily="18" charset="0"/>
                <a:cs typeface="Times New Roman" panose="02020603050405020304" pitchFamily="18" charset="0"/>
              </a:rPr>
              <a:t>: (4 instances)</a:t>
            </a:r>
          </a:p>
          <a:p>
            <a:pPr lvl="1"/>
            <a:r>
              <a:rPr lang="en-US" sz="2200" b="1" u="sng" dirty="0">
                <a:solidFill>
                  <a:srgbClr val="002060"/>
                </a:solidFill>
                <a:latin typeface="Times New Roman" panose="02020603050405020304" pitchFamily="18" charset="0"/>
                <a:cs typeface="Times New Roman" panose="02020603050405020304" pitchFamily="18" charset="0"/>
              </a:rPr>
              <a:t>State v. state</a:t>
            </a:r>
          </a:p>
          <a:p>
            <a:pPr lvl="1"/>
            <a:r>
              <a:rPr lang="en-US" sz="2200" b="1" u="sng" dirty="0">
                <a:solidFill>
                  <a:srgbClr val="002060"/>
                </a:solidFill>
                <a:latin typeface="Times New Roman" panose="02020603050405020304" pitchFamily="18" charset="0"/>
                <a:cs typeface="Times New Roman" panose="02020603050405020304" pitchFamily="18" charset="0"/>
              </a:rPr>
              <a:t>Foreign diplomats </a:t>
            </a:r>
          </a:p>
          <a:p>
            <a:pPr lvl="1"/>
            <a:r>
              <a:rPr lang="en-US" sz="2200" b="1" u="sng" dirty="0" err="1">
                <a:solidFill>
                  <a:srgbClr val="002060"/>
                </a:solidFill>
                <a:latin typeface="Times New Roman" panose="02020603050405020304" pitchFamily="18" charset="0"/>
                <a:cs typeface="Times New Roman" panose="02020603050405020304" pitchFamily="18" charset="0"/>
              </a:rPr>
              <a:t>Controveries</a:t>
            </a:r>
            <a:r>
              <a:rPr lang="en-US" sz="2200" b="1" u="sng" dirty="0">
                <a:solidFill>
                  <a:srgbClr val="002060"/>
                </a:solidFill>
                <a:latin typeface="Times New Roman" panose="02020603050405020304" pitchFamily="18" charset="0"/>
                <a:cs typeface="Times New Roman" panose="02020603050405020304" pitchFamily="18" charset="0"/>
              </a:rPr>
              <a:t> between the U.S. &amp; a state</a:t>
            </a:r>
          </a:p>
          <a:p>
            <a:pPr lvl="1"/>
            <a:r>
              <a:rPr lang="en-US" sz="2200" b="1" u="sng" dirty="0">
                <a:solidFill>
                  <a:srgbClr val="002060"/>
                </a:solidFill>
                <a:latin typeface="Times New Roman" panose="02020603050405020304" pitchFamily="18" charset="0"/>
                <a:cs typeface="Times New Roman" panose="02020603050405020304" pitchFamily="18" charset="0"/>
              </a:rPr>
              <a:t>Proceedings of a state against a citizen of another state</a:t>
            </a:r>
          </a:p>
          <a:p>
            <a:pPr marL="457200" lvl="1" indent="0">
              <a:buNone/>
            </a:pPr>
            <a:r>
              <a:rPr lang="en-US" sz="2200" b="1" dirty="0">
                <a:solidFill>
                  <a:srgbClr val="002060"/>
                </a:solidFill>
                <a:latin typeface="Times New Roman" panose="02020603050405020304" pitchFamily="18" charset="0"/>
                <a:cs typeface="Times New Roman" panose="02020603050405020304" pitchFamily="18" charset="0"/>
              </a:rPr>
              <a:t>    </a:t>
            </a:r>
            <a:r>
              <a:rPr lang="en-US" sz="2200" b="1" u="sng" dirty="0">
                <a:solidFill>
                  <a:srgbClr val="002060"/>
                </a:solidFill>
                <a:latin typeface="Times New Roman" panose="02020603050405020304" pitchFamily="18" charset="0"/>
                <a:cs typeface="Times New Roman" panose="02020603050405020304" pitchFamily="18" charset="0"/>
              </a:rPr>
              <a:t>or immigrant </a:t>
            </a:r>
          </a:p>
        </p:txBody>
      </p:sp>
      <p:pic>
        <p:nvPicPr>
          <p:cNvPr id="7" name="Picture 6" descr="A picture containing text, book&#10;&#10;Description automatically generated">
            <a:extLst>
              <a:ext uri="{FF2B5EF4-FFF2-40B4-BE49-F238E27FC236}">
                <a16:creationId xmlns:a16="http://schemas.microsoft.com/office/drawing/2014/main" id="{460B7860-72E1-41A2-AC52-00D95C8574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02991" y="2606196"/>
            <a:ext cx="3930354" cy="3480179"/>
          </a:xfrm>
          <a:prstGeom prst="rect">
            <a:avLst/>
          </a:prstGeom>
          <a:solidFill>
            <a:srgbClr val="C00000"/>
          </a:solidFill>
          <a:ln>
            <a:solidFill>
              <a:srgbClr val="C00000"/>
            </a:solidFill>
          </a:ln>
        </p:spPr>
      </p:pic>
      <p:sp>
        <p:nvSpPr>
          <p:cNvPr id="8" name="Rectangle 7">
            <a:extLst>
              <a:ext uri="{FF2B5EF4-FFF2-40B4-BE49-F238E27FC236}">
                <a16:creationId xmlns:a16="http://schemas.microsoft.com/office/drawing/2014/main" id="{F087A90E-F3A9-46F1-8DCA-22C730EF9434}"/>
              </a:ext>
            </a:extLst>
          </p:cNvPr>
          <p:cNvSpPr/>
          <p:nvPr/>
        </p:nvSpPr>
        <p:spPr>
          <a:xfrm>
            <a:off x="400335" y="2482953"/>
            <a:ext cx="7304799" cy="1214651"/>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latin typeface="Times New Roman" panose="02020603050405020304" pitchFamily="18" charset="0"/>
                <a:cs typeface="Times New Roman" panose="02020603050405020304" pitchFamily="18" charset="0"/>
              </a:rPr>
              <a:t>Ex. Can a baker refuse to make a wedding cake for a gay couple because of his Christian beliefs, or can the state require that businesses open to the public provide “full and equal” services to customers without regard to their sexual orientation?</a:t>
            </a:r>
          </a:p>
        </p:txBody>
      </p:sp>
    </p:spTree>
    <p:extLst>
      <p:ext uri="{BB962C8B-B14F-4D97-AF65-F5344CB8AC3E}">
        <p14:creationId xmlns:p14="http://schemas.microsoft.com/office/powerpoint/2010/main" val="1871693683"/>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4DB7A-9D72-4A69-A24E-6934D566C287}"/>
              </a:ext>
            </a:extLst>
          </p:cNvPr>
          <p:cNvSpPr>
            <a:spLocks noGrp="1"/>
          </p:cNvSpPr>
          <p:nvPr>
            <p:ph type="title"/>
          </p:nvPr>
        </p:nvSpPr>
        <p:spPr>
          <a:xfrm>
            <a:off x="382137" y="365125"/>
            <a:ext cx="10971663" cy="904117"/>
          </a:xfrm>
          <a:solidFill>
            <a:schemeClr val="bg1"/>
          </a:solidFill>
          <a:ln>
            <a:solidFill>
              <a:srgbClr val="C00000"/>
            </a:solidFill>
          </a:ln>
        </p:spPr>
        <p:txBody>
          <a:bodyPr/>
          <a:lstStyle/>
          <a:p>
            <a:r>
              <a:rPr lang="en-US" dirty="0">
                <a:latin typeface="Britannic Bold" panose="020B0903060703020204" pitchFamily="34" charset="0"/>
              </a:rPr>
              <a:t>Establishing Supreme Court Authority</a:t>
            </a:r>
          </a:p>
        </p:txBody>
      </p:sp>
      <p:sp>
        <p:nvSpPr>
          <p:cNvPr id="3" name="Content Placeholder 2">
            <a:extLst>
              <a:ext uri="{FF2B5EF4-FFF2-40B4-BE49-F238E27FC236}">
                <a16:creationId xmlns:a16="http://schemas.microsoft.com/office/drawing/2014/main" id="{6DF86DA0-EFAA-4D9B-8F85-B2E47450DBFB}"/>
              </a:ext>
            </a:extLst>
          </p:cNvPr>
          <p:cNvSpPr>
            <a:spLocks noGrp="1"/>
          </p:cNvSpPr>
          <p:nvPr>
            <p:ph idx="1"/>
          </p:nvPr>
        </p:nvSpPr>
        <p:spPr>
          <a:xfrm>
            <a:off x="382137" y="1583140"/>
            <a:ext cx="11427725" cy="4593823"/>
          </a:xfrm>
          <a:solidFill>
            <a:schemeClr val="bg1"/>
          </a:solidFill>
        </p:spPr>
        <p:txBody>
          <a:bodyPr>
            <a:normAutofit/>
          </a:bodyPr>
          <a:lstStyle/>
          <a:p>
            <a:pPr marL="0" indent="0">
              <a:buNone/>
            </a:pPr>
            <a:r>
              <a:rPr lang="en-US" sz="2400" b="1" dirty="0">
                <a:latin typeface="Times New Roman" panose="02020603050405020304" pitchFamily="18" charset="0"/>
                <a:cs typeface="Times New Roman" panose="02020603050405020304" pitchFamily="18" charset="0"/>
              </a:rPr>
              <a:t>Marbury v. Madison (1803)</a:t>
            </a:r>
          </a:p>
          <a:p>
            <a:pPr marL="0" indent="0">
              <a:buNone/>
            </a:pPr>
            <a:endParaRPr lang="en-US" sz="2400" dirty="0">
              <a:latin typeface="Times New Roman" panose="02020603050405020304" pitchFamily="18" charset="0"/>
              <a:cs typeface="Times New Roman" panose="02020603050405020304" pitchFamily="18" charset="0"/>
            </a:endParaRPr>
          </a:p>
        </p:txBody>
      </p:sp>
      <p:pic>
        <p:nvPicPr>
          <p:cNvPr id="1026" name="Picture 2" descr="John Marshall: Hamilton 2.0 - Journal of the American Revolution">
            <a:extLst>
              <a:ext uri="{FF2B5EF4-FFF2-40B4-BE49-F238E27FC236}">
                <a16:creationId xmlns:a16="http://schemas.microsoft.com/office/drawing/2014/main" id="{D25DF5EC-11A3-44E0-97ED-8152ADFCBB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1189" y="2373286"/>
            <a:ext cx="3330868" cy="301352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198F31D7-2CF4-4893-A623-D0EC68B6933B}"/>
              </a:ext>
            </a:extLst>
          </p:cNvPr>
          <p:cNvSpPr/>
          <p:nvPr/>
        </p:nvSpPr>
        <p:spPr>
          <a:xfrm>
            <a:off x="4473526" y="1916086"/>
            <a:ext cx="7680960" cy="1375754"/>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bg1"/>
                </a:solidFill>
                <a:latin typeface="Times" panose="02020603050405020304" pitchFamily="18" charset="0"/>
                <a:cs typeface="Times" panose="02020603050405020304" pitchFamily="18" charset="0"/>
              </a:rPr>
              <a:t>Evaluate how the Supreme Court case Marbury v. Madison influenced the U.S. Constitution and the power granted to the judicial branch.</a:t>
            </a:r>
          </a:p>
        </p:txBody>
      </p:sp>
      <p:sp>
        <p:nvSpPr>
          <p:cNvPr id="6" name="Rectangle 5">
            <a:extLst>
              <a:ext uri="{FF2B5EF4-FFF2-40B4-BE49-F238E27FC236}">
                <a16:creationId xmlns:a16="http://schemas.microsoft.com/office/drawing/2014/main" id="{FDA9159F-B1AE-40F9-B7AE-CF528AEF9169}"/>
              </a:ext>
            </a:extLst>
          </p:cNvPr>
          <p:cNvSpPr/>
          <p:nvPr/>
        </p:nvSpPr>
        <p:spPr>
          <a:xfrm>
            <a:off x="4276578" y="3429000"/>
            <a:ext cx="7533284" cy="3210951"/>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latin typeface="Times" panose="02020603050405020304" pitchFamily="18" charset="0"/>
                <a:cs typeface="Times" panose="02020603050405020304" pitchFamily="18" charset="0"/>
              </a:rPr>
              <a:t>If the former part of the alternative be true, then a legislative act contrary to the constitution is not law: if the latter part be true, then written constitutions are absurd attempts, on the part of the people, to limit a power . . . Certainly all those who have framed written constitutions contemplate them as forming the fundamental and paramount law of the nation, and consequently, the theory of every such government must be, that an act of the legislature, repugnant to the constitution, is void . . . It is emphatically the province and duty of the judicial department to say what the law is. </a:t>
            </a:r>
          </a:p>
          <a:p>
            <a:r>
              <a:rPr lang="en-US" sz="2000" dirty="0">
                <a:latin typeface="Times" panose="02020603050405020304" pitchFamily="18" charset="0"/>
                <a:cs typeface="Times" panose="02020603050405020304" pitchFamily="18" charset="0"/>
              </a:rPr>
              <a:t>	- </a:t>
            </a:r>
            <a:r>
              <a:rPr lang="en-US" sz="2000" b="1" dirty="0">
                <a:latin typeface="Times" panose="02020603050405020304" pitchFamily="18" charset="0"/>
                <a:cs typeface="Times" panose="02020603050405020304" pitchFamily="18" charset="0"/>
              </a:rPr>
              <a:t>Chief Justice, John Marshall, Marbury v. Madison 1803</a:t>
            </a:r>
          </a:p>
        </p:txBody>
      </p:sp>
    </p:spTree>
    <p:extLst>
      <p:ext uri="{BB962C8B-B14F-4D97-AF65-F5344CB8AC3E}">
        <p14:creationId xmlns:p14="http://schemas.microsoft.com/office/powerpoint/2010/main" val="445530138"/>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9A6770D-993E-4546-A68D-AE4CFE3B8980}"/>
              </a:ext>
            </a:extLst>
          </p:cNvPr>
          <p:cNvSpPr>
            <a:spLocks noGrp="1"/>
          </p:cNvSpPr>
          <p:nvPr>
            <p:ph idx="1"/>
          </p:nvPr>
        </p:nvSpPr>
        <p:spPr>
          <a:xfrm>
            <a:off x="391887" y="493486"/>
            <a:ext cx="11596914" cy="5683477"/>
          </a:xfrm>
          <a:solidFill>
            <a:schemeClr val="bg1"/>
          </a:solidFill>
          <a:ln>
            <a:solidFill>
              <a:srgbClr val="002060"/>
            </a:solidFill>
          </a:ln>
        </p:spPr>
        <p:txBody>
          <a:bodyPr>
            <a:normAutofit/>
          </a:bodyPr>
          <a:lstStyle/>
          <a:p>
            <a:pPr>
              <a:lnSpc>
                <a:spcPct val="100000"/>
              </a:lnSpc>
              <a:spcBef>
                <a:spcPts val="0"/>
              </a:spcBef>
            </a:pPr>
            <a:r>
              <a:rPr lang="en-US" sz="1600" b="1" dirty="0">
                <a:latin typeface="Times New Roman" panose="02020603050405020304" pitchFamily="18" charset="0"/>
                <a:cs typeface="Times New Roman" panose="02020603050405020304" pitchFamily="18" charset="0"/>
              </a:rPr>
              <a:t>CL.C&amp;G.1.1</a:t>
            </a:r>
            <a:r>
              <a:rPr lang="en-US" sz="1600" dirty="0">
                <a:latin typeface="Times New Roman" panose="02020603050405020304" pitchFamily="18" charset="0"/>
                <a:cs typeface="Times New Roman" panose="02020603050405020304" pitchFamily="18" charset="0"/>
              </a:rPr>
              <a:t> Explain the influence of the founding principles on state and federal decisions using primary and secondary source documents.</a:t>
            </a:r>
          </a:p>
          <a:p>
            <a:pPr>
              <a:lnSpc>
                <a:spcPct val="100000"/>
              </a:lnSpc>
              <a:spcBef>
                <a:spcPts val="0"/>
              </a:spcBef>
            </a:pPr>
            <a:r>
              <a:rPr lang="en-US" sz="1600" b="1" dirty="0">
                <a:latin typeface="Times New Roman" panose="02020603050405020304" pitchFamily="18" charset="0"/>
                <a:cs typeface="Times New Roman" panose="02020603050405020304" pitchFamily="18" charset="0"/>
              </a:rPr>
              <a:t>CL.H.1.1</a:t>
            </a:r>
            <a:r>
              <a:rPr lang="en-US" sz="1600" dirty="0">
                <a:latin typeface="Times New Roman" panose="02020603050405020304" pitchFamily="18" charset="0"/>
                <a:cs typeface="Times New Roman" panose="02020603050405020304" pitchFamily="18" charset="0"/>
              </a:rPr>
              <a:t> Explain how the tensions over power and authority led the founding fathers to create a democratic republic.</a:t>
            </a:r>
          </a:p>
          <a:p>
            <a:pPr>
              <a:lnSpc>
                <a:spcPct val="100000"/>
              </a:lnSpc>
              <a:spcBef>
                <a:spcPts val="0"/>
              </a:spcBef>
            </a:pPr>
            <a:r>
              <a:rPr lang="en-US" sz="1600" b="1" dirty="0">
                <a:latin typeface="Times New Roman" panose="02020603050405020304" pitchFamily="18" charset="0"/>
                <a:cs typeface="Times New Roman" panose="02020603050405020304" pitchFamily="18" charset="0"/>
              </a:rPr>
              <a:t>CL.C&amp;G.4.4</a:t>
            </a:r>
            <a:r>
              <a:rPr lang="en-US" sz="1600" dirty="0">
                <a:latin typeface="Times New Roman" panose="02020603050405020304" pitchFamily="18" charset="0"/>
                <a:cs typeface="Times New Roman" panose="02020603050405020304" pitchFamily="18" charset="0"/>
              </a:rPr>
              <a:t> Assess how effective the American system of government has been in ensuring freedom, equality, and justice for all.</a:t>
            </a:r>
          </a:p>
          <a:p>
            <a:pPr marL="0" indent="0">
              <a:lnSpc>
                <a:spcPct val="100000"/>
              </a:lnSpc>
              <a:spcBef>
                <a:spcPts val="0"/>
              </a:spcBef>
              <a:buNone/>
            </a:pPr>
            <a:r>
              <a:rPr lang="en-US" sz="1800" b="1" dirty="0">
                <a:latin typeface="Times" panose="02020603050405020304" pitchFamily="18" charset="0"/>
                <a:cs typeface="Times" panose="02020603050405020304" pitchFamily="18" charset="0"/>
              </a:rPr>
              <a:t>Essential Question: </a:t>
            </a:r>
            <a:r>
              <a:rPr lang="en-US" sz="1800" i="1" dirty="0">
                <a:latin typeface="Times" panose="02020603050405020304" pitchFamily="18" charset="0"/>
                <a:cs typeface="Times" panose="02020603050405020304" pitchFamily="18" charset="0"/>
              </a:rPr>
              <a:t>How did Founders establish government with the authority to govern will limiting its ability to abuse power under the U.S. Constitution?</a:t>
            </a:r>
            <a:endParaRPr lang="en-US" sz="1800" dirty="0">
              <a:latin typeface="Times" panose="02020603050405020304" pitchFamily="18" charset="0"/>
              <a:cs typeface="Times" panose="02020603050405020304" pitchFamily="18" charset="0"/>
            </a:endParaRPr>
          </a:p>
          <a:p>
            <a:pPr marL="0" indent="0">
              <a:lnSpc>
                <a:spcPct val="100000"/>
              </a:lnSpc>
              <a:spcBef>
                <a:spcPts val="0"/>
              </a:spcBef>
              <a:buNone/>
            </a:pPr>
            <a:r>
              <a:rPr lang="en-US" sz="1800" b="1" dirty="0">
                <a:latin typeface="Times" panose="02020603050405020304" pitchFamily="18" charset="0"/>
                <a:cs typeface="Times" panose="02020603050405020304" pitchFamily="18" charset="0"/>
              </a:rPr>
              <a:t>Students can:</a:t>
            </a:r>
            <a:endParaRPr lang="en-US" sz="1800" dirty="0">
              <a:latin typeface="Times" panose="02020603050405020304" pitchFamily="18" charset="0"/>
              <a:cs typeface="Times" panose="02020603050405020304" pitchFamily="18" charset="0"/>
            </a:endParaRPr>
          </a:p>
          <a:p>
            <a:pPr>
              <a:lnSpc>
                <a:spcPct val="100000"/>
              </a:lnSpc>
              <a:spcBef>
                <a:spcPts val="0"/>
              </a:spcBef>
            </a:pPr>
            <a:r>
              <a:rPr lang="en-US" sz="1800" dirty="0">
                <a:latin typeface="Times" panose="02020603050405020304" pitchFamily="18" charset="0"/>
                <a:cs typeface="Times" panose="02020603050405020304" pitchFamily="18" charset="0"/>
              </a:rPr>
              <a:t>Determine how the federal courts uphold the uniformity of the law</a:t>
            </a:r>
          </a:p>
          <a:p>
            <a:pPr>
              <a:lnSpc>
                <a:spcPct val="100000"/>
              </a:lnSpc>
              <a:spcBef>
                <a:spcPts val="0"/>
              </a:spcBef>
            </a:pPr>
            <a:r>
              <a:rPr lang="en-US" sz="1800" dirty="0">
                <a:latin typeface="Times" panose="02020603050405020304" pitchFamily="18" charset="0"/>
                <a:cs typeface="Times" panose="02020603050405020304" pitchFamily="18" charset="0"/>
              </a:rPr>
              <a:t>Explain how court jurisdiction limit the power of the federal court</a:t>
            </a:r>
            <a:endParaRPr lang="en-US" sz="1800" dirty="0">
              <a:latin typeface="Times New Roman" panose="02020603050405020304" pitchFamily="18" charset="0"/>
              <a:cs typeface="Times New Roman" panose="02020603050405020304" pitchFamily="18" charset="0"/>
            </a:endParaRPr>
          </a:p>
          <a:p>
            <a:pPr marL="0" indent="0">
              <a:buNone/>
            </a:pPr>
            <a:r>
              <a:rPr lang="en-US" sz="2200" b="1" dirty="0">
                <a:solidFill>
                  <a:srgbClr val="002060"/>
                </a:solidFill>
                <a:latin typeface="Times New Roman" panose="02020603050405020304" pitchFamily="18" charset="0"/>
                <a:cs typeface="Times New Roman" panose="02020603050405020304" pitchFamily="18" charset="0"/>
              </a:rPr>
              <a:t>AGENDA:</a:t>
            </a:r>
          </a:p>
          <a:p>
            <a:r>
              <a:rPr lang="en-US" sz="2200" dirty="0">
                <a:latin typeface="Times New Roman" panose="02020603050405020304" pitchFamily="18" charset="0"/>
                <a:cs typeface="Times New Roman" panose="02020603050405020304" pitchFamily="18" charset="0"/>
              </a:rPr>
              <a:t>Influencers of SCOTUS</a:t>
            </a:r>
          </a:p>
          <a:p>
            <a:r>
              <a:rPr lang="en-US" sz="2200" dirty="0">
                <a:latin typeface="Times New Roman" panose="02020603050405020304" pitchFamily="18" charset="0"/>
                <a:cs typeface="Times New Roman" panose="02020603050405020304" pitchFamily="18" charset="0"/>
              </a:rPr>
              <a:t>Guidelines for Acceptance  </a:t>
            </a:r>
          </a:p>
          <a:p>
            <a:r>
              <a:rPr lang="en-US" sz="2000" dirty="0">
                <a:latin typeface="Times New Roman" panose="02020603050405020304" pitchFamily="18" charset="0"/>
                <a:cs typeface="Times New Roman" panose="02020603050405020304" pitchFamily="18" charset="0"/>
              </a:rPr>
              <a:t>SCOTUS CASE Assignment </a:t>
            </a:r>
          </a:p>
          <a:p>
            <a:pPr marL="0" indent="0">
              <a:buNone/>
            </a:pPr>
            <a:r>
              <a:rPr lang="en-US" sz="2200" b="1" dirty="0">
                <a:solidFill>
                  <a:srgbClr val="002060"/>
                </a:solidFill>
                <a:latin typeface="Times New Roman" panose="02020603050405020304" pitchFamily="18" charset="0"/>
                <a:cs typeface="Times New Roman" panose="02020603050405020304" pitchFamily="18" charset="0"/>
              </a:rPr>
              <a:t>HOMEWORK:</a:t>
            </a:r>
          </a:p>
          <a:p>
            <a:r>
              <a:rPr lang="en-US" sz="2200" b="1" dirty="0">
                <a:solidFill>
                  <a:srgbClr val="002060"/>
                </a:solidFill>
                <a:latin typeface="Times New Roman" panose="02020603050405020304" pitchFamily="18" charset="0"/>
                <a:cs typeface="Times New Roman" panose="02020603050405020304" pitchFamily="18" charset="0"/>
              </a:rPr>
              <a:t>SCOTUS CASE POWERPOINT – due 12/9</a:t>
            </a:r>
          </a:p>
        </p:txBody>
      </p:sp>
    </p:spTree>
    <p:extLst>
      <p:ext uri="{BB962C8B-B14F-4D97-AF65-F5344CB8AC3E}">
        <p14:creationId xmlns:p14="http://schemas.microsoft.com/office/powerpoint/2010/main" val="4067656300"/>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4DB7A-9D72-4A69-A24E-6934D566C287}"/>
              </a:ext>
            </a:extLst>
          </p:cNvPr>
          <p:cNvSpPr>
            <a:spLocks noGrp="1"/>
          </p:cNvSpPr>
          <p:nvPr>
            <p:ph type="title"/>
          </p:nvPr>
        </p:nvSpPr>
        <p:spPr>
          <a:xfrm>
            <a:off x="382137" y="365125"/>
            <a:ext cx="10971663" cy="904117"/>
          </a:xfrm>
          <a:solidFill>
            <a:schemeClr val="bg1"/>
          </a:solidFill>
          <a:ln>
            <a:solidFill>
              <a:srgbClr val="C00000"/>
            </a:solidFill>
          </a:ln>
        </p:spPr>
        <p:txBody>
          <a:bodyPr/>
          <a:lstStyle/>
          <a:p>
            <a:r>
              <a:rPr lang="en-US" dirty="0">
                <a:latin typeface="Britannic Bold" panose="020B0903060703020204" pitchFamily="34" charset="0"/>
              </a:rPr>
              <a:t>The Court of Law</a:t>
            </a:r>
          </a:p>
        </p:txBody>
      </p:sp>
      <p:sp>
        <p:nvSpPr>
          <p:cNvPr id="3" name="Content Placeholder 2">
            <a:extLst>
              <a:ext uri="{FF2B5EF4-FFF2-40B4-BE49-F238E27FC236}">
                <a16:creationId xmlns:a16="http://schemas.microsoft.com/office/drawing/2014/main" id="{6DF86DA0-EFAA-4D9B-8F85-B2E47450DBFB}"/>
              </a:ext>
            </a:extLst>
          </p:cNvPr>
          <p:cNvSpPr>
            <a:spLocks noGrp="1"/>
          </p:cNvSpPr>
          <p:nvPr>
            <p:ph idx="1"/>
          </p:nvPr>
        </p:nvSpPr>
        <p:spPr>
          <a:xfrm>
            <a:off x="610169" y="1583139"/>
            <a:ext cx="11195144" cy="4909736"/>
          </a:xfrm>
          <a:solidFill>
            <a:schemeClr val="bg1"/>
          </a:solidFill>
        </p:spPr>
        <p:txBody>
          <a:bodyPr>
            <a:normAutofit/>
          </a:bodyPr>
          <a:lstStyle/>
          <a:p>
            <a:pPr marL="457200" indent="-457200">
              <a:buFont typeface="+mj-lt"/>
              <a:buAutoNum type="arabicPeriod"/>
            </a:pPr>
            <a:r>
              <a:rPr lang="en-US" sz="2400" dirty="0">
                <a:solidFill>
                  <a:srgbClr val="002060"/>
                </a:solidFill>
                <a:latin typeface="Times New Roman" panose="02020603050405020304" pitchFamily="18" charset="0"/>
                <a:cs typeface="Times New Roman" panose="02020603050405020304" pitchFamily="18" charset="0"/>
              </a:rPr>
              <a:t>How can the President influence decisions have made by the U.S. Supreme Court, even after he is no longer serving as the President of the United States?</a:t>
            </a:r>
          </a:p>
          <a:p>
            <a:pPr marL="457200" indent="-457200">
              <a:buFont typeface="+mj-lt"/>
              <a:buAutoNum type="arabicPeriod"/>
            </a:pPr>
            <a:r>
              <a:rPr lang="en-US" sz="2400" dirty="0">
                <a:solidFill>
                  <a:srgbClr val="002060"/>
                </a:solidFill>
                <a:latin typeface="Times New Roman" panose="02020603050405020304" pitchFamily="18" charset="0"/>
                <a:cs typeface="Times New Roman" panose="02020603050405020304" pitchFamily="18" charset="0"/>
              </a:rPr>
              <a:t>How does the U.S. Supreme Court ensure uniformity of law across both state and federal courts?</a:t>
            </a:r>
          </a:p>
          <a:p>
            <a:pPr marL="457200" indent="-457200">
              <a:buFont typeface="+mj-lt"/>
              <a:buAutoNum type="arabicPeriod"/>
            </a:pPr>
            <a:r>
              <a:rPr lang="en-US" sz="2400" dirty="0">
                <a:solidFill>
                  <a:srgbClr val="002060"/>
                </a:solidFill>
                <a:latin typeface="Times New Roman" panose="02020603050405020304" pitchFamily="18" charset="0"/>
                <a:cs typeface="Times New Roman" panose="02020603050405020304" pitchFamily="18" charset="0"/>
              </a:rPr>
              <a:t>What phrase means to let the precedent stand?</a:t>
            </a:r>
          </a:p>
        </p:txBody>
      </p:sp>
      <p:pic>
        <p:nvPicPr>
          <p:cNvPr id="4" name="Picture 3">
            <a:extLst>
              <a:ext uri="{FF2B5EF4-FFF2-40B4-BE49-F238E27FC236}">
                <a16:creationId xmlns:a16="http://schemas.microsoft.com/office/drawing/2014/main" id="{33456716-0C99-D841-9E10-ADE1CF1CD856}"/>
              </a:ext>
            </a:extLst>
          </p:cNvPr>
          <p:cNvPicPr>
            <a:picLocks noChangeAspect="1"/>
          </p:cNvPicPr>
          <p:nvPr/>
        </p:nvPicPr>
        <p:blipFill>
          <a:blip r:embed="rId2"/>
          <a:stretch>
            <a:fillRect/>
          </a:stretch>
        </p:blipFill>
        <p:spPr>
          <a:xfrm>
            <a:off x="7008933" y="3084634"/>
            <a:ext cx="3928697" cy="2730012"/>
          </a:xfrm>
          <a:prstGeom prst="rect">
            <a:avLst/>
          </a:prstGeom>
          <a:ln>
            <a:solidFill>
              <a:srgbClr val="002060"/>
            </a:solidFill>
          </a:ln>
        </p:spPr>
      </p:pic>
      <p:pic>
        <p:nvPicPr>
          <p:cNvPr id="5" name="Picture 4">
            <a:extLst>
              <a:ext uri="{FF2B5EF4-FFF2-40B4-BE49-F238E27FC236}">
                <a16:creationId xmlns:a16="http://schemas.microsoft.com/office/drawing/2014/main" id="{9FE8A303-C5DC-0D41-A918-690F4059B4B2}"/>
              </a:ext>
            </a:extLst>
          </p:cNvPr>
          <p:cNvPicPr>
            <a:picLocks noChangeAspect="1"/>
          </p:cNvPicPr>
          <p:nvPr/>
        </p:nvPicPr>
        <p:blipFill>
          <a:blip r:embed="rId3"/>
          <a:stretch>
            <a:fillRect/>
          </a:stretch>
        </p:blipFill>
        <p:spPr>
          <a:xfrm>
            <a:off x="1380880" y="3789483"/>
            <a:ext cx="4609611" cy="2271347"/>
          </a:xfrm>
          <a:prstGeom prst="rect">
            <a:avLst/>
          </a:prstGeom>
          <a:ln>
            <a:solidFill>
              <a:srgbClr val="002060"/>
            </a:solidFill>
          </a:ln>
        </p:spPr>
      </p:pic>
    </p:spTree>
    <p:extLst>
      <p:ext uri="{BB962C8B-B14F-4D97-AF65-F5344CB8AC3E}">
        <p14:creationId xmlns:p14="http://schemas.microsoft.com/office/powerpoint/2010/main" val="2282736462"/>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4DB7A-9D72-4A69-A24E-6934D566C287}"/>
              </a:ext>
            </a:extLst>
          </p:cNvPr>
          <p:cNvSpPr>
            <a:spLocks noGrp="1"/>
          </p:cNvSpPr>
          <p:nvPr>
            <p:ph type="title"/>
          </p:nvPr>
        </p:nvSpPr>
        <p:spPr>
          <a:xfrm>
            <a:off x="382137" y="365125"/>
            <a:ext cx="10971663" cy="904117"/>
          </a:xfrm>
          <a:solidFill>
            <a:schemeClr val="bg1"/>
          </a:solidFill>
          <a:ln>
            <a:solidFill>
              <a:srgbClr val="C00000"/>
            </a:solidFill>
          </a:ln>
        </p:spPr>
        <p:txBody>
          <a:bodyPr/>
          <a:lstStyle/>
          <a:p>
            <a:r>
              <a:rPr lang="en-US" dirty="0">
                <a:latin typeface="Britannic Bold" panose="020B0903060703020204" pitchFamily="34" charset="0"/>
              </a:rPr>
              <a:t>Grounds for Cert.</a:t>
            </a:r>
          </a:p>
        </p:txBody>
      </p:sp>
      <p:sp>
        <p:nvSpPr>
          <p:cNvPr id="3" name="Content Placeholder 2">
            <a:extLst>
              <a:ext uri="{FF2B5EF4-FFF2-40B4-BE49-F238E27FC236}">
                <a16:creationId xmlns:a16="http://schemas.microsoft.com/office/drawing/2014/main" id="{6DF86DA0-EFAA-4D9B-8F85-B2E47450DBFB}"/>
              </a:ext>
            </a:extLst>
          </p:cNvPr>
          <p:cNvSpPr>
            <a:spLocks noGrp="1"/>
          </p:cNvSpPr>
          <p:nvPr>
            <p:ph idx="1"/>
          </p:nvPr>
        </p:nvSpPr>
        <p:spPr>
          <a:xfrm>
            <a:off x="838200" y="1583140"/>
            <a:ext cx="10971662" cy="4909735"/>
          </a:xfrm>
          <a:solidFill>
            <a:schemeClr val="bg1"/>
          </a:solidFill>
        </p:spPr>
        <p:txBody>
          <a:bodyPr>
            <a:normAutofit/>
          </a:bodyPr>
          <a:lstStyle/>
          <a:p>
            <a:r>
              <a:rPr lang="en-US" sz="2400" dirty="0">
                <a:latin typeface="Times New Roman" panose="02020603050405020304" pitchFamily="18" charset="0"/>
                <a:cs typeface="Times New Roman" panose="02020603050405020304" pitchFamily="18" charset="0"/>
              </a:rPr>
              <a:t>SCOTUS guidelines for accepting a writ of certiorari</a:t>
            </a:r>
          </a:p>
          <a:p>
            <a:r>
              <a:rPr lang="en-US" sz="2400" b="1" u="sng" dirty="0">
                <a:solidFill>
                  <a:srgbClr val="002060"/>
                </a:solidFill>
                <a:latin typeface="Times New Roman" panose="02020603050405020304" pitchFamily="18" charset="0"/>
                <a:cs typeface="Times New Roman" panose="02020603050405020304" pitchFamily="18" charset="0"/>
              </a:rPr>
              <a:t>Rule of FOUR</a:t>
            </a:r>
            <a:r>
              <a:rPr lang="en-US" sz="2400" dirty="0">
                <a:latin typeface="Times New Roman" panose="02020603050405020304" pitchFamily="18" charset="0"/>
                <a:cs typeface="Times New Roman" panose="02020603050405020304" pitchFamily="18" charset="0"/>
              </a:rPr>
              <a:t>: four out of nine justices have to agree to accept it</a:t>
            </a:r>
            <a:endParaRPr lang="en-US" sz="2400" b="1" u="sng" dirty="0">
              <a:solidFill>
                <a:srgbClr val="002060"/>
              </a:solidFill>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26491C36-DB4C-47F5-AE08-9A426282A264}"/>
              </a:ext>
            </a:extLst>
          </p:cNvPr>
          <p:cNvSpPr/>
          <p:nvPr/>
        </p:nvSpPr>
        <p:spPr>
          <a:xfrm>
            <a:off x="1323833" y="2661313"/>
            <a:ext cx="6045958" cy="767687"/>
          </a:xfrm>
          <a:prstGeom prst="rect">
            <a:avLst/>
          </a:prstGeom>
          <a:solidFill>
            <a:schemeClr val="tx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Constitutional question</a:t>
            </a:r>
          </a:p>
        </p:txBody>
      </p:sp>
      <p:sp>
        <p:nvSpPr>
          <p:cNvPr id="5" name="Rectangle 4">
            <a:extLst>
              <a:ext uri="{FF2B5EF4-FFF2-40B4-BE49-F238E27FC236}">
                <a16:creationId xmlns:a16="http://schemas.microsoft.com/office/drawing/2014/main" id="{948F565F-74E3-4E93-ACDA-E92593F15582}"/>
              </a:ext>
            </a:extLst>
          </p:cNvPr>
          <p:cNvSpPr/>
          <p:nvPr/>
        </p:nvSpPr>
        <p:spPr>
          <a:xfrm>
            <a:off x="1323833" y="3575251"/>
            <a:ext cx="6045958" cy="767687"/>
          </a:xfrm>
          <a:prstGeom prst="rect">
            <a:avLst/>
          </a:prstGeom>
          <a:solidFill>
            <a:schemeClr val="tx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It must be a legal NOT a political question </a:t>
            </a:r>
          </a:p>
        </p:txBody>
      </p:sp>
      <p:sp>
        <p:nvSpPr>
          <p:cNvPr id="6" name="Rectangle 5">
            <a:extLst>
              <a:ext uri="{FF2B5EF4-FFF2-40B4-BE49-F238E27FC236}">
                <a16:creationId xmlns:a16="http://schemas.microsoft.com/office/drawing/2014/main" id="{5D9A2C17-02F1-457D-A651-2C9A286754CB}"/>
              </a:ext>
            </a:extLst>
          </p:cNvPr>
          <p:cNvSpPr/>
          <p:nvPr/>
        </p:nvSpPr>
        <p:spPr>
          <a:xfrm>
            <a:off x="1323833" y="4507173"/>
            <a:ext cx="6045958" cy="767687"/>
          </a:xfrm>
          <a:prstGeom prst="rect">
            <a:avLst/>
          </a:prstGeom>
          <a:solidFill>
            <a:schemeClr val="tx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Dispute between 2 sides (adversarial system)</a:t>
            </a:r>
          </a:p>
        </p:txBody>
      </p:sp>
      <p:sp>
        <p:nvSpPr>
          <p:cNvPr id="7" name="Rectangle 6">
            <a:extLst>
              <a:ext uri="{FF2B5EF4-FFF2-40B4-BE49-F238E27FC236}">
                <a16:creationId xmlns:a16="http://schemas.microsoft.com/office/drawing/2014/main" id="{5663811A-7861-476E-8FD0-0C93B142B123}"/>
              </a:ext>
            </a:extLst>
          </p:cNvPr>
          <p:cNvSpPr/>
          <p:nvPr/>
        </p:nvSpPr>
        <p:spPr>
          <a:xfrm>
            <a:off x="1323833" y="5409276"/>
            <a:ext cx="6045958" cy="767687"/>
          </a:xfrm>
          <a:prstGeom prst="rect">
            <a:avLst/>
          </a:prstGeom>
          <a:solidFill>
            <a:schemeClr val="tx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Issue shows importance for the whole nation </a:t>
            </a:r>
          </a:p>
        </p:txBody>
      </p:sp>
      <p:pic>
        <p:nvPicPr>
          <p:cNvPr id="9" name="Picture 8" descr="A group of people posing for a photo&#10;&#10;Description automatically generated">
            <a:extLst>
              <a:ext uri="{FF2B5EF4-FFF2-40B4-BE49-F238E27FC236}">
                <a16:creationId xmlns:a16="http://schemas.microsoft.com/office/drawing/2014/main" id="{A518F93C-D0BF-439E-84D8-84E60B617A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12976" y="3273685"/>
            <a:ext cx="4381500" cy="2466975"/>
          </a:xfrm>
          <a:prstGeom prst="rect">
            <a:avLst/>
          </a:prstGeom>
        </p:spPr>
      </p:pic>
      <p:sp>
        <p:nvSpPr>
          <p:cNvPr id="10" name="Thought Bubble: Cloud 9">
            <a:extLst>
              <a:ext uri="{FF2B5EF4-FFF2-40B4-BE49-F238E27FC236}">
                <a16:creationId xmlns:a16="http://schemas.microsoft.com/office/drawing/2014/main" id="{D4386BEE-F2E6-41D6-9AC0-5DBBA6E07102}"/>
              </a:ext>
            </a:extLst>
          </p:cNvPr>
          <p:cNvSpPr/>
          <p:nvPr/>
        </p:nvSpPr>
        <p:spPr>
          <a:xfrm>
            <a:off x="9853684" y="1978926"/>
            <a:ext cx="1956178" cy="1294759"/>
          </a:xfrm>
          <a:prstGeom prst="cloudCallout">
            <a:avLst>
              <a:gd name="adj1" fmla="val -46306"/>
              <a:gd name="adj2" fmla="val 94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Times New Roman" panose="02020603050405020304" pitchFamily="18" charset="0"/>
                <a:cs typeface="Times New Roman" panose="02020603050405020304" pitchFamily="18" charset="0"/>
              </a:rPr>
              <a:t>Should we accept?</a:t>
            </a:r>
          </a:p>
        </p:txBody>
      </p:sp>
      <p:sp>
        <p:nvSpPr>
          <p:cNvPr id="8" name="Rectangle 7">
            <a:extLst>
              <a:ext uri="{FF2B5EF4-FFF2-40B4-BE49-F238E27FC236}">
                <a16:creationId xmlns:a16="http://schemas.microsoft.com/office/drawing/2014/main" id="{8E8A6F92-03EC-4496-93AB-80D07A64C131}"/>
              </a:ext>
            </a:extLst>
          </p:cNvPr>
          <p:cNvSpPr/>
          <p:nvPr/>
        </p:nvSpPr>
        <p:spPr>
          <a:xfrm>
            <a:off x="7806834" y="5580949"/>
            <a:ext cx="4093699" cy="76768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C000"/>
                </a:solidFill>
                <a:latin typeface="Times" panose="02020603050405020304" pitchFamily="18" charset="0"/>
                <a:cs typeface="Times" panose="02020603050405020304" pitchFamily="18" charset="0"/>
                <a:hlinkClick r:id="rId3">
                  <a:extLst>
                    <a:ext uri="{A12FA001-AC4F-418D-AE19-62706E023703}">
                      <ahyp:hlinkClr xmlns:ahyp="http://schemas.microsoft.com/office/drawing/2018/hyperlinkcolor" val="tx"/>
                    </a:ext>
                  </a:extLst>
                </a:hlinkClick>
              </a:rPr>
              <a:t>Acceptance Debate </a:t>
            </a:r>
            <a:r>
              <a:rPr lang="en-US" sz="2400" dirty="0">
                <a:solidFill>
                  <a:schemeClr val="bg1"/>
                </a:solidFill>
                <a:latin typeface="Times" panose="02020603050405020304" pitchFamily="18" charset="0"/>
                <a:cs typeface="Times" panose="02020603050405020304" pitchFamily="18" charset="0"/>
              </a:rPr>
              <a:t>– see how SCOTUS use the Guidelines </a:t>
            </a:r>
          </a:p>
        </p:txBody>
      </p:sp>
    </p:spTree>
    <p:extLst>
      <p:ext uri="{BB962C8B-B14F-4D97-AF65-F5344CB8AC3E}">
        <p14:creationId xmlns:p14="http://schemas.microsoft.com/office/powerpoint/2010/main" val="91742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4">
            <a:extLst>
              <a:ext uri="{FF2B5EF4-FFF2-40B4-BE49-F238E27FC236}">
                <a16:creationId xmlns:a16="http://schemas.microsoft.com/office/drawing/2014/main" id="{3E7B26A7-8342-4761-982E-4B2F5F062597}"/>
              </a:ext>
            </a:extLst>
          </p:cNvPr>
          <p:cNvSpPr>
            <a:spLocks noGrp="1"/>
          </p:cNvSpPr>
          <p:nvPr>
            <p:ph type="title"/>
          </p:nvPr>
        </p:nvSpPr>
        <p:spPr>
          <a:xfrm>
            <a:off x="725606" y="259306"/>
            <a:ext cx="8799394" cy="883693"/>
          </a:xfrm>
          <a:solidFill>
            <a:schemeClr val="bg1"/>
          </a:solidFill>
          <a:ln>
            <a:solidFill>
              <a:srgbClr val="002060"/>
            </a:solidFill>
          </a:ln>
        </p:spPr>
        <p:txBody>
          <a:bodyPr/>
          <a:lstStyle/>
          <a:p>
            <a:r>
              <a:rPr lang="en-US" altLang="en-US" dirty="0">
                <a:latin typeface="Britannic Bold" panose="020B0903060703020204" pitchFamily="34" charset="0"/>
              </a:rPr>
              <a:t>Will it be accepted?</a:t>
            </a:r>
          </a:p>
        </p:txBody>
      </p:sp>
      <p:sp>
        <p:nvSpPr>
          <p:cNvPr id="41987" name="Content Placeholder 5">
            <a:extLst>
              <a:ext uri="{FF2B5EF4-FFF2-40B4-BE49-F238E27FC236}">
                <a16:creationId xmlns:a16="http://schemas.microsoft.com/office/drawing/2014/main" id="{856B5B99-61D7-402A-BB57-F8C5ECFB57BD}"/>
              </a:ext>
            </a:extLst>
          </p:cNvPr>
          <p:cNvSpPr>
            <a:spLocks noGrp="1"/>
          </p:cNvSpPr>
          <p:nvPr>
            <p:ph idx="1"/>
          </p:nvPr>
        </p:nvSpPr>
        <p:spPr>
          <a:xfrm>
            <a:off x="725606" y="1437565"/>
            <a:ext cx="10740788" cy="5017826"/>
          </a:xfrm>
          <a:solidFill>
            <a:schemeClr val="bg1"/>
          </a:solidFill>
          <a:ln>
            <a:solidFill>
              <a:srgbClr val="002060"/>
            </a:solidFill>
          </a:ln>
        </p:spPr>
        <p:txBody>
          <a:bodyPr>
            <a:normAutofit lnSpcReduction="10000"/>
          </a:bodyPr>
          <a:lstStyle/>
          <a:p>
            <a:pPr marL="0" indent="0">
              <a:buNone/>
            </a:pPr>
            <a:r>
              <a:rPr lang="en-US" altLang="en-US" sz="2200" dirty="0">
                <a:latin typeface="Times New Roman" panose="02020603050405020304" pitchFamily="18" charset="0"/>
                <a:cs typeface="Times New Roman" panose="02020603050405020304" pitchFamily="18" charset="0"/>
              </a:rPr>
              <a:t>Supreme Court Cases: Use the guidelines the Supreme Court to evaluate which case the Supreme Court will accept</a:t>
            </a:r>
          </a:p>
          <a:p>
            <a:r>
              <a:rPr lang="en-US" sz="2200" dirty="0">
                <a:latin typeface="Times" pitchFamily="2" charset="0"/>
              </a:rPr>
              <a:t>Whether a student has the right to use social media to express her frustrations about school athletics using inappropriate language while not in school. </a:t>
            </a:r>
            <a:endParaRPr lang="en-US" altLang="en-US" sz="2200" dirty="0">
              <a:latin typeface="Times" pitchFamily="2" charset="0"/>
              <a:cs typeface="Times New Roman" panose="02020603050405020304" pitchFamily="18" charset="0"/>
            </a:endParaRPr>
          </a:p>
          <a:p>
            <a:r>
              <a:rPr lang="en-US" altLang="en-US" sz="2200" dirty="0">
                <a:latin typeface="Times New Roman" panose="02020603050405020304" pitchFamily="18" charset="0"/>
                <a:cs typeface="Times New Roman" panose="02020603050405020304" pitchFamily="18" charset="0"/>
              </a:rPr>
              <a:t>The criminal insanity trial of Collin Ferguson</a:t>
            </a:r>
          </a:p>
          <a:p>
            <a:r>
              <a:rPr lang="en-US" altLang="en-US" sz="2200" dirty="0">
                <a:latin typeface="Times New Roman" panose="02020603050405020304" pitchFamily="18" charset="0"/>
                <a:cs typeface="Times New Roman" panose="02020603050405020304" pitchFamily="18" charset="0"/>
              </a:rPr>
              <a:t>A speeding violation</a:t>
            </a:r>
          </a:p>
          <a:p>
            <a:r>
              <a:rPr lang="en-US" altLang="en-US" sz="2200" dirty="0">
                <a:latin typeface="Times New Roman" panose="02020603050405020304" pitchFamily="18" charset="0"/>
                <a:cs typeface="Times New Roman" panose="02020603050405020304" pitchFamily="18" charset="0"/>
              </a:rPr>
              <a:t>The constitutionality of a pat down search?</a:t>
            </a:r>
          </a:p>
          <a:p>
            <a:r>
              <a:rPr lang="en-US" altLang="en-US" sz="2200" dirty="0">
                <a:latin typeface="Times New Roman" panose="02020603050405020304" pitchFamily="18" charset="0"/>
                <a:cs typeface="Times New Roman" panose="02020603050405020304" pitchFamily="18" charset="0"/>
              </a:rPr>
              <a:t>Is a state required to give a lawyer to anyone who asks for one, regardless of the crime?</a:t>
            </a:r>
          </a:p>
          <a:p>
            <a:r>
              <a:rPr lang="en-US" altLang="en-US" sz="2200" dirty="0">
                <a:latin typeface="Times New Roman" panose="02020603050405020304" pitchFamily="18" charset="0"/>
                <a:cs typeface="Times New Roman" panose="02020603050405020304" pitchFamily="18" charset="0"/>
              </a:rPr>
              <a:t>A person charged with kidnapping</a:t>
            </a:r>
          </a:p>
          <a:p>
            <a:r>
              <a:rPr lang="en-US" altLang="en-US" sz="2200" dirty="0">
                <a:latin typeface="Times New Roman" panose="02020603050405020304" pitchFamily="18" charset="0"/>
                <a:cs typeface="Times New Roman" panose="02020603050405020304" pitchFamily="18" charset="0"/>
              </a:rPr>
              <a:t>Whether a student’s hair length in school is freedom of expression or a safety hazard?</a:t>
            </a:r>
          </a:p>
          <a:p>
            <a:r>
              <a:rPr lang="en-US" altLang="en-US" sz="2200" dirty="0">
                <a:latin typeface="Times New Roman" panose="02020603050405020304" pitchFamily="18" charset="0"/>
                <a:cs typeface="Times New Roman" panose="02020603050405020304" pitchFamily="18" charset="0"/>
              </a:rPr>
              <a:t>George W. Bush’s asking for the Florida voting ballot recount be stopped</a:t>
            </a:r>
          </a:p>
          <a:p>
            <a:r>
              <a:rPr lang="en-US" altLang="en-US" sz="2200" dirty="0">
                <a:latin typeface="Times New Roman" panose="02020603050405020304" pitchFamily="18" charset="0"/>
                <a:cs typeface="Times New Roman" panose="02020603050405020304" pitchFamily="18" charset="0"/>
              </a:rPr>
              <a:t>The Susan Gates murder trial</a:t>
            </a:r>
          </a:p>
          <a:p>
            <a:r>
              <a:rPr lang="en-US" altLang="en-US" sz="2200" dirty="0">
                <a:latin typeface="Times New Roman" panose="02020603050405020304" pitchFamily="18" charset="0"/>
                <a:cs typeface="Times New Roman" panose="02020603050405020304" pitchFamily="18" charset="0"/>
              </a:rPr>
              <a:t>Whether or not students can wear the Confederate flag on school grounds</a:t>
            </a:r>
          </a:p>
          <a:p>
            <a:endParaRPr lang="en-US" altLang="en-US" dirty="0"/>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3081" y="274638"/>
            <a:ext cx="9787719" cy="944562"/>
          </a:xfrm>
          <a:solidFill>
            <a:schemeClr val="bg1"/>
          </a:solidFill>
          <a:ln>
            <a:solidFill>
              <a:schemeClr val="tx2"/>
            </a:solidFill>
          </a:ln>
        </p:spPr>
        <p:txBody>
          <a:bodyPr/>
          <a:lstStyle/>
          <a:p>
            <a:r>
              <a:rPr lang="en-US" b="1" dirty="0">
                <a:latin typeface="Britannic Bold" panose="020B0903060703020204" pitchFamily="34" charset="0"/>
              </a:rPr>
              <a:t>Public Approval </a:t>
            </a:r>
          </a:p>
        </p:txBody>
      </p:sp>
      <p:pic>
        <p:nvPicPr>
          <p:cNvPr id="1028" name="Picture 4" descr="http://2.bp.blogspot.com/-BM_tDq5_wZs/UVGpjrK3L9I/AAAAAAACXBM/_VbDsMI1OeE/s1600/popularity-and-scotu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9557" y="1600200"/>
            <a:ext cx="11395881" cy="4953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7739007"/>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890869"/>
          </a:xfrm>
          <a:solidFill>
            <a:schemeClr val="bg1"/>
          </a:solidFill>
          <a:ln>
            <a:solidFill>
              <a:schemeClr val="accent1"/>
            </a:solidFill>
          </a:ln>
        </p:spPr>
        <p:txBody>
          <a:bodyPr/>
          <a:lstStyle/>
          <a:p>
            <a:r>
              <a:rPr lang="en-US" dirty="0">
                <a:latin typeface="Britannic Bold" panose="020B0903060703020204" pitchFamily="34" charset="0"/>
              </a:rPr>
              <a:t>Opinions of the Court</a:t>
            </a:r>
          </a:p>
        </p:txBody>
      </p:sp>
      <p:pic>
        <p:nvPicPr>
          <p:cNvPr id="4098" name="Picture 2" descr="http://tenthamendment.wpengine.netdna-cdn.com/wp-content/uploads/2014/02/supreme-court-rulings-opinion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1752600"/>
            <a:ext cx="3276600" cy="171319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73923" y="3758383"/>
            <a:ext cx="3644990" cy="213745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i="1" u="sng" dirty="0">
                <a:solidFill>
                  <a:schemeClr val="bg1"/>
                </a:solidFill>
                <a:latin typeface="Times New Roman" panose="02020603050405020304" pitchFamily="18" charset="0"/>
                <a:cs typeface="Times New Roman" panose="02020603050405020304" pitchFamily="18" charset="0"/>
              </a:rPr>
              <a:t>Majority opinion</a:t>
            </a:r>
            <a:r>
              <a:rPr lang="en-US" sz="2400" dirty="0">
                <a:solidFill>
                  <a:schemeClr val="bg1"/>
                </a:solidFill>
                <a:latin typeface="Times New Roman" panose="02020603050405020304" pitchFamily="18" charset="0"/>
                <a:cs typeface="Times New Roman" panose="02020603050405020304" pitchFamily="18" charset="0"/>
              </a:rPr>
              <a:t>: establishes </a:t>
            </a:r>
            <a:r>
              <a:rPr lang="en-US" sz="2400" b="1" i="1" u="sng" dirty="0">
                <a:solidFill>
                  <a:schemeClr val="bg1"/>
                </a:solidFill>
                <a:latin typeface="Times New Roman" panose="02020603050405020304" pitchFamily="18" charset="0"/>
                <a:cs typeface="Times New Roman" panose="02020603050405020304" pitchFamily="18" charset="0"/>
              </a:rPr>
              <a:t>precedent</a:t>
            </a:r>
            <a:r>
              <a:rPr lang="en-US" sz="2400" dirty="0">
                <a:solidFill>
                  <a:schemeClr val="bg1"/>
                </a:solidFill>
                <a:latin typeface="Times New Roman" panose="02020603050405020304" pitchFamily="18" charset="0"/>
                <a:cs typeface="Times New Roman" panose="02020603050405020304" pitchFamily="18" charset="0"/>
              </a:rPr>
              <a:t> &amp; gives explanation for the basis of the decision. </a:t>
            </a:r>
          </a:p>
        </p:txBody>
      </p:sp>
      <p:sp>
        <p:nvSpPr>
          <p:cNvPr id="7" name="Content Placeholder 6"/>
          <p:cNvSpPr>
            <a:spLocks noGrp="1"/>
          </p:cNvSpPr>
          <p:nvPr>
            <p:ph idx="1"/>
          </p:nvPr>
        </p:nvSpPr>
        <p:spPr>
          <a:xfrm>
            <a:off x="4343400" y="3715167"/>
            <a:ext cx="3644990" cy="2180666"/>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indent="0">
              <a:buNone/>
            </a:pPr>
            <a:r>
              <a:rPr lang="en-US" sz="2400" b="1" i="1" u="sng" dirty="0">
                <a:solidFill>
                  <a:schemeClr val="bg1"/>
                </a:solidFill>
                <a:latin typeface="Times New Roman" panose="02020603050405020304" pitchFamily="18" charset="0"/>
                <a:cs typeface="Times New Roman" panose="02020603050405020304" pitchFamily="18" charset="0"/>
              </a:rPr>
              <a:t>Dissenting opinion</a:t>
            </a:r>
            <a:r>
              <a:rPr lang="en-US" sz="2400" dirty="0">
                <a:solidFill>
                  <a:schemeClr val="bg1"/>
                </a:solidFill>
                <a:latin typeface="Times New Roman" panose="02020603050405020304" pitchFamily="18" charset="0"/>
                <a:cs typeface="Times New Roman" panose="02020603050405020304" pitchFamily="18" charset="0"/>
              </a:rPr>
              <a:t>: rejects the majority opinion (</a:t>
            </a:r>
            <a:r>
              <a:rPr lang="en-US" sz="2400" i="1" dirty="0">
                <a:solidFill>
                  <a:schemeClr val="bg1"/>
                </a:solidFill>
                <a:latin typeface="Times New Roman" panose="02020603050405020304" pitchFamily="18" charset="0"/>
                <a:cs typeface="Times New Roman" panose="02020603050405020304" pitchFamily="18" charset="0"/>
              </a:rPr>
              <a:t>can be basis for overturning a precedent</a:t>
            </a:r>
            <a:r>
              <a:rPr lang="en-US" sz="2400" dirty="0">
                <a:solidFill>
                  <a:schemeClr val="bg1"/>
                </a:solidFill>
                <a:latin typeface="Times New Roman" panose="02020603050405020304" pitchFamily="18" charset="0"/>
                <a:cs typeface="Times New Roman" panose="02020603050405020304" pitchFamily="18" charset="0"/>
              </a:rPr>
              <a:t>)</a:t>
            </a:r>
          </a:p>
        </p:txBody>
      </p:sp>
      <p:sp>
        <p:nvSpPr>
          <p:cNvPr id="8" name="Rectangle 7"/>
          <p:cNvSpPr/>
          <p:nvPr/>
        </p:nvSpPr>
        <p:spPr>
          <a:xfrm>
            <a:off x="8521911" y="3715167"/>
            <a:ext cx="3529062" cy="218066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i="1" u="sng" dirty="0">
                <a:solidFill>
                  <a:schemeClr val="bg1"/>
                </a:solidFill>
                <a:latin typeface="Times New Roman" panose="02020603050405020304" pitchFamily="18" charset="0"/>
                <a:cs typeface="Times New Roman" panose="02020603050405020304" pitchFamily="18" charset="0"/>
              </a:rPr>
              <a:t>Concurring opinion</a:t>
            </a:r>
            <a:r>
              <a:rPr lang="en-US" sz="2400" dirty="0">
                <a:solidFill>
                  <a:schemeClr val="bg1"/>
                </a:solidFill>
                <a:latin typeface="Times New Roman" panose="02020603050405020304" pitchFamily="18" charset="0"/>
                <a:cs typeface="Times New Roman" panose="02020603050405020304" pitchFamily="18" charset="0"/>
              </a:rPr>
              <a:t>: agrees with the majority but cites different reasoning. </a:t>
            </a:r>
          </a:p>
        </p:txBody>
      </p:sp>
      <p:sp>
        <p:nvSpPr>
          <p:cNvPr id="9" name="Right Arrow 8"/>
          <p:cNvSpPr/>
          <p:nvPr/>
        </p:nvSpPr>
        <p:spPr>
          <a:xfrm rot="8421941">
            <a:off x="3368647" y="2784945"/>
            <a:ext cx="933579" cy="535130"/>
          </a:xfrm>
          <a:prstGeom prst="rightArrow">
            <a:avLst/>
          </a:prstGeom>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p:cNvSpPr/>
          <p:nvPr/>
        </p:nvSpPr>
        <p:spPr>
          <a:xfrm rot="5400000">
            <a:off x="5924550" y="3354020"/>
            <a:ext cx="342900" cy="479746"/>
          </a:xfrm>
          <a:prstGeom prst="rightArrow">
            <a:avLst/>
          </a:prstGeom>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p:cNvSpPr/>
          <p:nvPr/>
        </p:nvSpPr>
        <p:spPr>
          <a:xfrm rot="3161018">
            <a:off x="7700362" y="2733320"/>
            <a:ext cx="956204" cy="463683"/>
          </a:xfrm>
          <a:prstGeom prst="rightArrow">
            <a:avLst/>
          </a:prstGeom>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92400121"/>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4DB7A-9D72-4A69-A24E-6934D566C287}"/>
              </a:ext>
            </a:extLst>
          </p:cNvPr>
          <p:cNvSpPr>
            <a:spLocks noGrp="1"/>
          </p:cNvSpPr>
          <p:nvPr>
            <p:ph type="title"/>
          </p:nvPr>
        </p:nvSpPr>
        <p:spPr>
          <a:xfrm>
            <a:off x="382137" y="365125"/>
            <a:ext cx="10971663" cy="904117"/>
          </a:xfrm>
          <a:solidFill>
            <a:schemeClr val="bg1"/>
          </a:solidFill>
          <a:ln>
            <a:solidFill>
              <a:srgbClr val="C00000"/>
            </a:solidFill>
          </a:ln>
        </p:spPr>
        <p:txBody>
          <a:bodyPr/>
          <a:lstStyle/>
          <a:p>
            <a:r>
              <a:rPr lang="en-US" dirty="0">
                <a:latin typeface="Britannic Bold" panose="020B0903060703020204" pitchFamily="34" charset="0"/>
              </a:rPr>
              <a:t>Setting a Precedent </a:t>
            </a:r>
          </a:p>
        </p:txBody>
      </p:sp>
      <p:sp>
        <p:nvSpPr>
          <p:cNvPr id="3" name="Content Placeholder 2">
            <a:extLst>
              <a:ext uri="{FF2B5EF4-FFF2-40B4-BE49-F238E27FC236}">
                <a16:creationId xmlns:a16="http://schemas.microsoft.com/office/drawing/2014/main" id="{6DF86DA0-EFAA-4D9B-8F85-B2E47450DBFB}"/>
              </a:ext>
            </a:extLst>
          </p:cNvPr>
          <p:cNvSpPr>
            <a:spLocks noGrp="1"/>
          </p:cNvSpPr>
          <p:nvPr>
            <p:ph idx="1"/>
          </p:nvPr>
        </p:nvSpPr>
        <p:spPr>
          <a:xfrm>
            <a:off x="838200" y="1583140"/>
            <a:ext cx="10971662" cy="4593823"/>
          </a:xfrm>
          <a:solidFill>
            <a:schemeClr val="bg1"/>
          </a:solidFill>
        </p:spPr>
        <p:txBody>
          <a:bodyPr>
            <a:normAutofit/>
          </a:bodyPr>
          <a:lstStyle/>
          <a:p>
            <a:r>
              <a:rPr lang="en-US" sz="2400" b="1" i="1" u="sng" dirty="0">
                <a:solidFill>
                  <a:srgbClr val="002060"/>
                </a:solidFill>
                <a:latin typeface="Times New Roman" panose="02020603050405020304" pitchFamily="18" charset="0"/>
                <a:cs typeface="Times New Roman" panose="02020603050405020304" pitchFamily="18" charset="0"/>
              </a:rPr>
              <a:t>PRECEDENT</a:t>
            </a:r>
            <a:r>
              <a:rPr lang="en-US" sz="2400" dirty="0">
                <a:latin typeface="Times New Roman" panose="02020603050405020304" pitchFamily="18" charset="0"/>
                <a:cs typeface="Times New Roman" panose="02020603050405020304" pitchFamily="18" charset="0"/>
              </a:rPr>
              <a:t>– using past court decisions to make future rulings (</a:t>
            </a:r>
            <a:r>
              <a:rPr lang="en-US" sz="2400" b="1" i="1" u="sng" dirty="0">
                <a:solidFill>
                  <a:srgbClr val="002060"/>
                </a:solidFill>
                <a:latin typeface="Times New Roman" panose="02020603050405020304" pitchFamily="18" charset="0"/>
                <a:cs typeface="Times New Roman" panose="02020603050405020304" pitchFamily="18" charset="0"/>
              </a:rPr>
              <a:t>Common Law</a:t>
            </a:r>
            <a:r>
              <a:rPr lang="en-US" sz="2400" dirty="0">
                <a:latin typeface="Times New Roman" panose="02020603050405020304" pitchFamily="18" charset="0"/>
                <a:cs typeface="Times New Roman" panose="02020603050405020304" pitchFamily="18" charset="0"/>
              </a:rPr>
              <a:t>)</a:t>
            </a:r>
          </a:p>
          <a:p>
            <a:r>
              <a:rPr lang="en-US" sz="2400" b="1" dirty="0">
                <a:latin typeface="Times New Roman" panose="02020603050405020304" pitchFamily="18" charset="0"/>
                <a:cs typeface="Times New Roman" panose="02020603050405020304" pitchFamily="18" charset="0"/>
              </a:rPr>
              <a:t>Purpose</a:t>
            </a:r>
            <a:r>
              <a:rPr lang="en-US" sz="2400" dirty="0">
                <a:latin typeface="Times New Roman" panose="02020603050405020304" pitchFamily="18" charset="0"/>
                <a:cs typeface="Times New Roman" panose="02020603050405020304" pitchFamily="18" charset="0"/>
              </a:rPr>
              <a:t>: </a:t>
            </a:r>
            <a:r>
              <a:rPr lang="en-US" sz="2400" b="1" i="1" u="sng" dirty="0">
                <a:solidFill>
                  <a:srgbClr val="002060"/>
                </a:solidFill>
                <a:latin typeface="Times New Roman" panose="02020603050405020304" pitchFamily="18" charset="0"/>
                <a:cs typeface="Times New Roman" panose="02020603050405020304" pitchFamily="18" charset="0"/>
              </a:rPr>
              <a:t>promote equality under the law by keeping it uniform for all </a:t>
            </a:r>
          </a:p>
          <a:p>
            <a:endParaRPr lang="en-US" sz="2400" dirty="0">
              <a:latin typeface="Times New Roman" panose="02020603050405020304" pitchFamily="18" charset="0"/>
              <a:cs typeface="Times New Roman" panose="02020603050405020304" pitchFamily="18" charset="0"/>
            </a:endParaRPr>
          </a:p>
        </p:txBody>
      </p:sp>
      <p:sp>
        <p:nvSpPr>
          <p:cNvPr id="4" name="Rectangle 3"/>
          <p:cNvSpPr/>
          <p:nvPr/>
        </p:nvSpPr>
        <p:spPr>
          <a:xfrm>
            <a:off x="1255594" y="2606722"/>
            <a:ext cx="10795379" cy="1050878"/>
          </a:xfrm>
          <a:prstGeom prst="rect">
            <a:avLst/>
          </a:prstGeom>
          <a:solidFill>
            <a:srgbClr val="FE8A0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chemeClr val="tx1"/>
                </a:solidFill>
                <a:latin typeface="Times New Roman" pitchFamily="18" charset="0"/>
                <a:cs typeface="Times New Roman" pitchFamily="18" charset="0"/>
              </a:rPr>
              <a:t>Virginia v. Cohens 1821</a:t>
            </a:r>
            <a:r>
              <a:rPr lang="en-US" sz="2400" dirty="0">
                <a:solidFill>
                  <a:schemeClr val="tx1"/>
                </a:solidFill>
                <a:latin typeface="Times New Roman" pitchFamily="18" charset="0"/>
                <a:cs typeface="Times New Roman" pitchFamily="18" charset="0"/>
              </a:rPr>
              <a:t>: Allows the Supreme Court to use its authority of judicial review in case dealing with states when a criminal defendant claims their Constitutional rights have been violated.</a:t>
            </a:r>
          </a:p>
        </p:txBody>
      </p:sp>
      <p:pic>
        <p:nvPicPr>
          <p:cNvPr id="2050" name="Picture 2" descr="See the source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53283" y="3357302"/>
            <a:ext cx="5152030" cy="3009900"/>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43268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4">
            <a:extLst>
              <a:ext uri="{FF2B5EF4-FFF2-40B4-BE49-F238E27FC236}">
                <a16:creationId xmlns:a16="http://schemas.microsoft.com/office/drawing/2014/main" id="{BB002837-57E9-4259-B74E-983D6EA0A835}"/>
              </a:ext>
            </a:extLst>
          </p:cNvPr>
          <p:cNvSpPr>
            <a:spLocks noGrp="1"/>
          </p:cNvSpPr>
          <p:nvPr>
            <p:ph type="title"/>
          </p:nvPr>
        </p:nvSpPr>
        <p:spPr>
          <a:xfrm>
            <a:off x="1981200" y="136525"/>
            <a:ext cx="8229600" cy="669926"/>
          </a:xfrm>
          <a:solidFill>
            <a:schemeClr val="accent4">
              <a:lumMod val="20000"/>
              <a:lumOff val="80000"/>
            </a:schemeClr>
          </a:solidFill>
          <a:ln>
            <a:solidFill>
              <a:srgbClr val="002060"/>
            </a:solidFill>
            <a:miter lim="800000"/>
            <a:headEnd/>
            <a:tailEnd/>
          </a:ln>
        </p:spPr>
        <p:txBody>
          <a:bodyPr>
            <a:normAutofit fontScale="90000"/>
          </a:bodyPr>
          <a:lstStyle/>
          <a:p>
            <a:pPr algn="ctr"/>
            <a:r>
              <a:rPr lang="en-US" altLang="en-US" b="1" dirty="0">
                <a:latin typeface="Bookman Old Style" panose="02050604050505020204" pitchFamily="18" charset="0"/>
              </a:rPr>
              <a:t>Who Decides </a:t>
            </a:r>
            <a:endParaRPr lang="en-US" altLang="en-US" b="1" dirty="0">
              <a:solidFill>
                <a:srgbClr val="FFC000"/>
              </a:solidFill>
              <a:latin typeface="Bookman Old Style" panose="02050604050505020204" pitchFamily="18" charset="0"/>
            </a:endParaRPr>
          </a:p>
        </p:txBody>
      </p:sp>
      <p:sp>
        <p:nvSpPr>
          <p:cNvPr id="11267" name="Content Placeholder 5">
            <a:extLst>
              <a:ext uri="{FF2B5EF4-FFF2-40B4-BE49-F238E27FC236}">
                <a16:creationId xmlns:a16="http://schemas.microsoft.com/office/drawing/2014/main" id="{42CBC38B-44A0-4B17-A742-53FDBCD3958A}"/>
              </a:ext>
            </a:extLst>
          </p:cNvPr>
          <p:cNvSpPr>
            <a:spLocks noGrp="1" noChangeArrowheads="1"/>
          </p:cNvSpPr>
          <p:nvPr>
            <p:ph idx="1"/>
          </p:nvPr>
        </p:nvSpPr>
        <p:spPr>
          <a:xfrm>
            <a:off x="349348" y="1199743"/>
            <a:ext cx="11493304" cy="5158853"/>
          </a:xfrm>
          <a:solidFill>
            <a:schemeClr val="bg1"/>
          </a:solidFill>
          <a:ln>
            <a:solidFill>
              <a:srgbClr val="C00000"/>
            </a:solidFill>
          </a:ln>
        </p:spPr>
        <p:txBody>
          <a:bodyPr>
            <a:normAutofit/>
          </a:bodyPr>
          <a:lstStyle/>
          <a:p>
            <a:r>
              <a:rPr lang="en-US" altLang="en-US" sz="2400" dirty="0">
                <a:latin typeface="Times New Roman" panose="02020603050405020304" pitchFamily="18" charset="0"/>
                <a:cs typeface="Times New Roman" panose="02020603050405020304" pitchFamily="18" charset="0"/>
              </a:rPr>
              <a:t>Make a list of items that reflects who has the power in your family</a:t>
            </a:r>
          </a:p>
          <a:p>
            <a:pPr marL="0" indent="0">
              <a:buNone/>
            </a:pPr>
            <a:endParaRPr lang="en-US" altLang="en-US" sz="2400" dirty="0">
              <a:latin typeface="Times New Roman" panose="02020603050405020304" pitchFamily="18" charset="0"/>
              <a:cs typeface="Times New Roman" panose="02020603050405020304" pitchFamily="18" charset="0"/>
            </a:endParaRPr>
          </a:p>
          <a:p>
            <a:pPr marL="0" indent="0">
              <a:buNone/>
            </a:pPr>
            <a:endParaRPr lang="en-US" altLang="en-US" sz="2400" dirty="0">
              <a:latin typeface="Times New Roman" panose="020206030504050203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96C44CAC-2696-4EBA-95CD-E64695BA0519}"/>
              </a:ext>
            </a:extLst>
          </p:cNvPr>
          <p:cNvSpPr/>
          <p:nvPr/>
        </p:nvSpPr>
        <p:spPr>
          <a:xfrm>
            <a:off x="75027" y="1791823"/>
            <a:ext cx="3812345" cy="877522"/>
          </a:xfrm>
          <a:prstGeom prst="rect">
            <a:avLst/>
          </a:prstGeom>
          <a:solidFill>
            <a:srgbClr val="00206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Times" panose="02020603050405020304" pitchFamily="18" charset="0"/>
                <a:cs typeface="Times" panose="02020603050405020304" pitchFamily="18" charset="0"/>
              </a:rPr>
              <a:t>What are things you get to decide</a:t>
            </a:r>
            <a:endParaRPr lang="en-US" sz="2400" dirty="0">
              <a:latin typeface="Times" panose="02020603050405020304" pitchFamily="18" charset="0"/>
              <a:cs typeface="Times" panose="02020603050405020304" pitchFamily="18" charset="0"/>
            </a:endParaRPr>
          </a:p>
        </p:txBody>
      </p:sp>
      <p:sp>
        <p:nvSpPr>
          <p:cNvPr id="15" name="Rectangle 14">
            <a:extLst>
              <a:ext uri="{FF2B5EF4-FFF2-40B4-BE49-F238E27FC236}">
                <a16:creationId xmlns:a16="http://schemas.microsoft.com/office/drawing/2014/main" id="{85428626-0CD0-4FAE-A35B-221E308B6708}"/>
              </a:ext>
            </a:extLst>
          </p:cNvPr>
          <p:cNvSpPr/>
          <p:nvPr/>
        </p:nvSpPr>
        <p:spPr>
          <a:xfrm>
            <a:off x="8304630" y="1791823"/>
            <a:ext cx="3812345" cy="877522"/>
          </a:xfrm>
          <a:prstGeom prst="rect">
            <a:avLst/>
          </a:prstGeom>
          <a:solidFill>
            <a:srgbClr val="FF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Times" panose="02020603050405020304" pitchFamily="18" charset="0"/>
                <a:cs typeface="Times" panose="02020603050405020304" pitchFamily="18" charset="0"/>
              </a:rPr>
              <a:t>What are things your parents decide</a:t>
            </a:r>
            <a:endParaRPr lang="en-US" sz="2400" dirty="0">
              <a:latin typeface="Times" panose="02020603050405020304" pitchFamily="18" charset="0"/>
              <a:cs typeface="Times" panose="02020603050405020304" pitchFamily="18" charset="0"/>
            </a:endParaRPr>
          </a:p>
        </p:txBody>
      </p:sp>
      <p:sp>
        <p:nvSpPr>
          <p:cNvPr id="16" name="Rectangle 15">
            <a:extLst>
              <a:ext uri="{FF2B5EF4-FFF2-40B4-BE49-F238E27FC236}">
                <a16:creationId xmlns:a16="http://schemas.microsoft.com/office/drawing/2014/main" id="{1B3841C2-4093-431F-91E5-350CF20E4AFC}"/>
              </a:ext>
            </a:extLst>
          </p:cNvPr>
          <p:cNvSpPr/>
          <p:nvPr/>
        </p:nvSpPr>
        <p:spPr>
          <a:xfrm>
            <a:off x="4217962" y="1791822"/>
            <a:ext cx="3812345" cy="1218663"/>
          </a:xfrm>
          <a:prstGeom prst="rect">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Times" panose="02020603050405020304" pitchFamily="18" charset="0"/>
                <a:cs typeface="Times" panose="02020603050405020304" pitchFamily="18" charset="0"/>
              </a:rPr>
              <a:t>What are things you and your parents decide together</a:t>
            </a:r>
            <a:endParaRPr lang="en-US" sz="2400" dirty="0">
              <a:latin typeface="Times" panose="02020603050405020304" pitchFamily="18" charset="0"/>
              <a:cs typeface="Times" panose="02020603050405020304" pitchFamily="18" charset="0"/>
            </a:endParaRPr>
          </a:p>
        </p:txBody>
      </p:sp>
      <p:cxnSp>
        <p:nvCxnSpPr>
          <p:cNvPr id="17" name="Straight Connector 16">
            <a:extLst>
              <a:ext uri="{FF2B5EF4-FFF2-40B4-BE49-F238E27FC236}">
                <a16:creationId xmlns:a16="http://schemas.microsoft.com/office/drawing/2014/main" id="{AFFC1155-486D-4EA5-99A4-AA93536861B9}"/>
              </a:ext>
            </a:extLst>
          </p:cNvPr>
          <p:cNvCxnSpPr/>
          <p:nvPr/>
        </p:nvCxnSpPr>
        <p:spPr>
          <a:xfrm>
            <a:off x="4079631" y="1946504"/>
            <a:ext cx="0" cy="3924886"/>
          </a:xfrm>
          <a:prstGeom prst="line">
            <a:avLst/>
          </a:prstGeom>
          <a:ln w="28575"/>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12BE0EAF-C856-488C-9678-E8E95F6408CC}"/>
              </a:ext>
            </a:extLst>
          </p:cNvPr>
          <p:cNvCxnSpPr/>
          <p:nvPr/>
        </p:nvCxnSpPr>
        <p:spPr>
          <a:xfrm>
            <a:off x="8159262" y="1946504"/>
            <a:ext cx="0" cy="3924886"/>
          </a:xfrm>
          <a:prstGeom prst="line">
            <a:avLst/>
          </a:prstGeom>
          <a:ln w="28575"/>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422246685"/>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4DB7A-9D72-4A69-A24E-6934D566C287}"/>
              </a:ext>
            </a:extLst>
          </p:cNvPr>
          <p:cNvSpPr>
            <a:spLocks noGrp="1"/>
          </p:cNvSpPr>
          <p:nvPr>
            <p:ph type="title"/>
          </p:nvPr>
        </p:nvSpPr>
        <p:spPr>
          <a:xfrm>
            <a:off x="313898" y="351477"/>
            <a:ext cx="10971663" cy="904117"/>
          </a:xfrm>
          <a:solidFill>
            <a:schemeClr val="bg1"/>
          </a:solidFill>
          <a:ln>
            <a:solidFill>
              <a:srgbClr val="C00000"/>
            </a:solidFill>
          </a:ln>
        </p:spPr>
        <p:txBody>
          <a:bodyPr/>
          <a:lstStyle/>
          <a:p>
            <a:r>
              <a:rPr lang="en-US" dirty="0">
                <a:latin typeface="Britannic Bold" panose="020B0903060703020204" pitchFamily="34" charset="0"/>
              </a:rPr>
              <a:t>Stare Decisis</a:t>
            </a:r>
          </a:p>
        </p:txBody>
      </p:sp>
      <p:sp>
        <p:nvSpPr>
          <p:cNvPr id="3" name="Content Placeholder 2">
            <a:extLst>
              <a:ext uri="{FF2B5EF4-FFF2-40B4-BE49-F238E27FC236}">
                <a16:creationId xmlns:a16="http://schemas.microsoft.com/office/drawing/2014/main" id="{6DF86DA0-EFAA-4D9B-8F85-B2E47450DBFB}"/>
              </a:ext>
            </a:extLst>
          </p:cNvPr>
          <p:cNvSpPr>
            <a:spLocks noGrp="1"/>
          </p:cNvSpPr>
          <p:nvPr>
            <p:ph idx="1"/>
          </p:nvPr>
        </p:nvSpPr>
        <p:spPr>
          <a:xfrm>
            <a:off x="838200" y="1583140"/>
            <a:ext cx="10971662" cy="4593823"/>
          </a:xfrm>
          <a:solidFill>
            <a:schemeClr val="bg1"/>
          </a:solidFill>
        </p:spPr>
        <p:txBody>
          <a:bodyPr>
            <a:normAutofit/>
          </a:bodyPr>
          <a:lstStyle/>
          <a:p>
            <a:r>
              <a:rPr lang="en-US" sz="2400" b="1" i="1" u="sng" dirty="0">
                <a:solidFill>
                  <a:srgbClr val="002060"/>
                </a:solidFill>
                <a:latin typeface="Times New Roman" panose="02020603050405020304" pitchFamily="18" charset="0"/>
                <a:cs typeface="Times New Roman" panose="02020603050405020304" pitchFamily="18" charset="0"/>
              </a:rPr>
              <a:t>STARE DECISIS </a:t>
            </a:r>
            <a:r>
              <a:rPr lang="en-US" sz="2400" dirty="0">
                <a:latin typeface="Times New Roman" panose="02020603050405020304" pitchFamily="18" charset="0"/>
                <a:cs typeface="Times New Roman" panose="02020603050405020304" pitchFamily="18" charset="0"/>
              </a:rPr>
              <a:t>(</a:t>
            </a:r>
            <a:r>
              <a:rPr lang="en-US" sz="2400" i="1" dirty="0">
                <a:solidFill>
                  <a:srgbClr val="FF0000"/>
                </a:solidFill>
                <a:latin typeface="Times New Roman" panose="02020603050405020304" pitchFamily="18" charset="0"/>
                <a:cs typeface="Times New Roman" panose="02020603050405020304" pitchFamily="18" charset="0"/>
              </a:rPr>
              <a:t>Latin – for let the decision stand</a:t>
            </a:r>
            <a:r>
              <a:rPr lang="en-US" sz="2400" dirty="0">
                <a:latin typeface="Times New Roman" panose="02020603050405020304" pitchFamily="18" charset="0"/>
                <a:cs typeface="Times New Roman" panose="02020603050405020304" pitchFamily="18" charset="0"/>
              </a:rPr>
              <a:t>) – Supreme Court upholding past decisions when challenged by modern circumstance</a:t>
            </a:r>
          </a:p>
          <a:p>
            <a:r>
              <a:rPr lang="en-US" sz="2400" dirty="0">
                <a:latin typeface="Times New Roman" panose="02020603050405020304" pitchFamily="18" charset="0"/>
                <a:cs typeface="Times New Roman" panose="02020603050405020304" pitchFamily="18" charset="0"/>
              </a:rPr>
              <a:t>SCOTUS uses precedents in deciding other cases</a:t>
            </a:r>
          </a:p>
        </p:txBody>
      </p:sp>
      <p:pic>
        <p:nvPicPr>
          <p:cNvPr id="3074" name="Picture 2" descr="See the source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73482" y="2852335"/>
            <a:ext cx="5450196" cy="2879724"/>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
        <p:nvSpPr>
          <p:cNvPr id="4" name="Rectangle 3"/>
          <p:cNvSpPr/>
          <p:nvPr/>
        </p:nvSpPr>
        <p:spPr>
          <a:xfrm>
            <a:off x="1174182" y="2852335"/>
            <a:ext cx="5063319" cy="27432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bg1"/>
                </a:solidFill>
                <a:latin typeface="Times New Roman" pitchFamily="18" charset="0"/>
                <a:cs typeface="Times New Roman" pitchFamily="18" charset="0"/>
              </a:rPr>
              <a:t>Promotes</a:t>
            </a:r>
          </a:p>
          <a:p>
            <a:pPr marL="342900" indent="-342900">
              <a:buFont typeface="Arial" pitchFamily="34" charset="0"/>
              <a:buChar char="•"/>
            </a:pPr>
            <a:r>
              <a:rPr lang="en-US" sz="2400" b="1" i="1" u="sng" dirty="0">
                <a:solidFill>
                  <a:schemeClr val="bg1"/>
                </a:solidFill>
                <a:latin typeface="Times New Roman" pitchFamily="18" charset="0"/>
                <a:cs typeface="Times New Roman" pitchFamily="18" charset="0"/>
              </a:rPr>
              <a:t>Uniformity of law (other courts know how to rule in similar circumstances)</a:t>
            </a:r>
          </a:p>
          <a:p>
            <a:pPr marL="342900" indent="-342900">
              <a:buFont typeface="Arial" pitchFamily="34" charset="0"/>
              <a:buChar char="•"/>
            </a:pPr>
            <a:r>
              <a:rPr lang="en-US" sz="2400" b="1" i="1" u="sng" dirty="0">
                <a:solidFill>
                  <a:schemeClr val="bg1"/>
                </a:solidFill>
                <a:latin typeface="Times New Roman" pitchFamily="18" charset="0"/>
                <a:cs typeface="Times New Roman" pitchFamily="18" charset="0"/>
              </a:rPr>
              <a:t>Efficiency </a:t>
            </a:r>
          </a:p>
        </p:txBody>
      </p:sp>
    </p:spTree>
    <p:extLst>
      <p:ext uri="{BB962C8B-B14F-4D97-AF65-F5344CB8AC3E}">
        <p14:creationId xmlns:p14="http://schemas.microsoft.com/office/powerpoint/2010/main" val="956657"/>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a:extLst>
              <a:ext uri="{FF2B5EF4-FFF2-40B4-BE49-F238E27FC236}">
                <a16:creationId xmlns:a16="http://schemas.microsoft.com/office/drawing/2014/main" id="{D67E2711-1746-403F-B630-A8EFB39AE890}"/>
              </a:ext>
            </a:extLst>
          </p:cNvPr>
          <p:cNvSpPr>
            <a:spLocks noGrp="1"/>
          </p:cNvSpPr>
          <p:nvPr>
            <p:ph type="title"/>
          </p:nvPr>
        </p:nvSpPr>
        <p:spPr>
          <a:xfrm>
            <a:off x="1981200" y="122238"/>
            <a:ext cx="7543800" cy="715962"/>
          </a:xfrm>
          <a:solidFill>
            <a:schemeClr val="bg1"/>
          </a:solidFill>
          <a:ln>
            <a:solidFill>
              <a:srgbClr val="002060"/>
            </a:solidFill>
          </a:ln>
        </p:spPr>
        <p:txBody>
          <a:bodyPr>
            <a:normAutofit/>
          </a:bodyPr>
          <a:lstStyle/>
          <a:p>
            <a:r>
              <a:rPr lang="en-US" altLang="en-US" sz="4000" dirty="0">
                <a:latin typeface="Britannic Bold" panose="020B0903060703020204" pitchFamily="34" charset="0"/>
              </a:rPr>
              <a:t>Brandenburg v. Ohio</a:t>
            </a:r>
          </a:p>
        </p:txBody>
      </p:sp>
      <p:sp>
        <p:nvSpPr>
          <p:cNvPr id="48131" name="Text Placeholder 2">
            <a:extLst>
              <a:ext uri="{FF2B5EF4-FFF2-40B4-BE49-F238E27FC236}">
                <a16:creationId xmlns:a16="http://schemas.microsoft.com/office/drawing/2014/main" id="{1777C0EB-2C25-4C8D-9533-5043153F94D2}"/>
              </a:ext>
            </a:extLst>
          </p:cNvPr>
          <p:cNvSpPr>
            <a:spLocks noGrp="1"/>
          </p:cNvSpPr>
          <p:nvPr>
            <p:ph type="body" sz="half" idx="1"/>
          </p:nvPr>
        </p:nvSpPr>
        <p:spPr>
          <a:xfrm>
            <a:off x="259307" y="990601"/>
            <a:ext cx="11668836" cy="4059071"/>
          </a:xfrm>
          <a:solidFill>
            <a:schemeClr val="bg1"/>
          </a:solidFill>
        </p:spPr>
        <p:txBody>
          <a:bodyPr>
            <a:normAutofit/>
          </a:bodyPr>
          <a:lstStyle/>
          <a:p>
            <a:r>
              <a:rPr lang="en-US" altLang="en-US" sz="2400" b="1" dirty="0">
                <a:latin typeface="Times New Roman" panose="02020603050405020304" pitchFamily="18" charset="0"/>
                <a:cs typeface="Times New Roman" panose="02020603050405020304" pitchFamily="18" charset="0"/>
              </a:rPr>
              <a:t>Majority Opinion</a:t>
            </a:r>
          </a:p>
          <a:p>
            <a:r>
              <a:rPr lang="en-US" altLang="en-US" sz="2400" dirty="0">
                <a:latin typeface="Times New Roman" panose="02020603050405020304" pitchFamily="18" charset="0"/>
                <a:cs typeface="Times New Roman" panose="02020603050405020304" pitchFamily="18" charset="0"/>
              </a:rPr>
              <a:t>“The constitutional guarantee of free speech and free press does not permit a State to forbid advocacy … [unless it] is directed to inciting or producing imminent lawless action is likely to incite or produce such action . . . A statue which fails to draw this distinction impermissibly intrudes upon the freedoms guaranteed by the First and Fourteenth Amendment.”</a:t>
            </a:r>
          </a:p>
          <a:p>
            <a:r>
              <a:rPr lang="en-US" altLang="en-US" sz="2400" b="1" dirty="0">
                <a:latin typeface="Times New Roman" panose="02020603050405020304" pitchFamily="18" charset="0"/>
                <a:cs typeface="Times New Roman" panose="02020603050405020304" pitchFamily="18" charset="0"/>
              </a:rPr>
              <a:t>How does this case redefine the First Amendment of the United States Constitution?</a:t>
            </a:r>
          </a:p>
        </p:txBody>
      </p:sp>
      <p:pic>
        <p:nvPicPr>
          <p:cNvPr id="5" name="Picture 4" descr="A group of people wearing costumes&#10;&#10;Description automatically generated">
            <a:extLst>
              <a:ext uri="{FF2B5EF4-FFF2-40B4-BE49-F238E27FC236}">
                <a16:creationId xmlns:a16="http://schemas.microsoft.com/office/drawing/2014/main" id="{F7F00E11-2FD7-4D79-BB60-8DD46AEEBFD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60143" y="3704420"/>
            <a:ext cx="4492957" cy="2995305"/>
          </a:xfrm>
          <a:prstGeom prst="rect">
            <a:avLst/>
          </a:prstGeom>
        </p:spPr>
      </p:pic>
      <p:sp>
        <p:nvSpPr>
          <p:cNvPr id="6" name="Rectangle 5">
            <a:extLst>
              <a:ext uri="{FF2B5EF4-FFF2-40B4-BE49-F238E27FC236}">
                <a16:creationId xmlns:a16="http://schemas.microsoft.com/office/drawing/2014/main" id="{82B4C295-5E00-47E8-AE71-B92689104AA4}"/>
              </a:ext>
            </a:extLst>
          </p:cNvPr>
          <p:cNvSpPr/>
          <p:nvPr/>
        </p:nvSpPr>
        <p:spPr>
          <a:xfrm>
            <a:off x="5636526" y="4161904"/>
            <a:ext cx="5663821" cy="189320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bg1"/>
                </a:solidFill>
                <a:latin typeface="Times New Roman" panose="02020603050405020304" pitchFamily="18" charset="0"/>
                <a:cs typeface="Times New Roman" panose="02020603050405020304" pitchFamily="18" charset="0"/>
              </a:rPr>
              <a:t>The KKK can talk about their views on race, hate, and fighting a war against minorities, even though most Americans find their ideas detestable and out of step with American values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915035"/>
          </a:xfrm>
          <a:solidFill>
            <a:schemeClr val="bg1"/>
          </a:solidFill>
          <a:ln>
            <a:solidFill>
              <a:srgbClr val="FF0000"/>
            </a:solidFill>
          </a:ln>
        </p:spPr>
        <p:txBody>
          <a:bodyPr/>
          <a:lstStyle/>
          <a:p>
            <a:r>
              <a:rPr lang="en-US" dirty="0">
                <a:latin typeface="Bahnschrift SemiBold" panose="020B0502040204020203" pitchFamily="34" charset="0"/>
              </a:rPr>
              <a:t>Interpterion of the Law</a:t>
            </a:r>
          </a:p>
        </p:txBody>
      </p:sp>
      <p:sp>
        <p:nvSpPr>
          <p:cNvPr id="3" name="Content Placeholder 2"/>
          <p:cNvSpPr>
            <a:spLocks noGrp="1"/>
          </p:cNvSpPr>
          <p:nvPr>
            <p:ph idx="1"/>
          </p:nvPr>
        </p:nvSpPr>
        <p:spPr>
          <a:xfrm>
            <a:off x="633046" y="3010485"/>
            <a:ext cx="11183816" cy="3166477"/>
          </a:xfrm>
          <a:solidFill>
            <a:schemeClr val="bg1"/>
          </a:solidFill>
          <a:ln>
            <a:solidFill>
              <a:srgbClr val="002060"/>
            </a:solidFill>
          </a:ln>
        </p:spPr>
        <p:txBody>
          <a:bodyPr>
            <a:normAutofit/>
          </a:bodyPr>
          <a:lstStyle/>
          <a:p>
            <a:pPr marL="0" indent="0">
              <a:buNone/>
            </a:pPr>
            <a:r>
              <a:rPr lang="en-US" sz="2400" dirty="0">
                <a:latin typeface="Times New Roman" pitchFamily="18" charset="0"/>
                <a:cs typeface="Times New Roman" pitchFamily="18" charset="0"/>
              </a:rPr>
              <a:t>How do rights protected by the Bill of Rights apply in our</a:t>
            </a:r>
          </a:p>
          <a:p>
            <a:pPr marL="0" indent="0">
              <a:buNone/>
            </a:pPr>
            <a:r>
              <a:rPr lang="en-US" sz="2400" dirty="0">
                <a:latin typeface="Times New Roman" pitchFamily="18" charset="0"/>
                <a:cs typeface="Times New Roman" pitchFamily="18" charset="0"/>
              </a:rPr>
              <a:t>society?</a:t>
            </a:r>
          </a:p>
        </p:txBody>
      </p:sp>
      <p:sp>
        <p:nvSpPr>
          <p:cNvPr id="6" name="Rectangle 5">
            <a:extLst>
              <a:ext uri="{FF2B5EF4-FFF2-40B4-BE49-F238E27FC236}">
                <a16:creationId xmlns:a16="http://schemas.microsoft.com/office/drawing/2014/main" id="{40038B3C-6146-411A-8845-823F2F811543}"/>
              </a:ext>
            </a:extLst>
          </p:cNvPr>
          <p:cNvSpPr/>
          <p:nvPr/>
        </p:nvSpPr>
        <p:spPr>
          <a:xfrm>
            <a:off x="225083" y="1463040"/>
            <a:ext cx="11788726" cy="1308295"/>
          </a:xfrm>
          <a:prstGeom prst="rect">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Times" panose="02020603050405020304" pitchFamily="18" charset="0"/>
                <a:cs typeface="Times" panose="02020603050405020304" pitchFamily="18" charset="0"/>
              </a:rPr>
              <a:t>“The judicial power shall extend to all cases, in law and equity, arising under this Constitution, the laws of the United States, and treaties made, or which shall be made, under their authority”</a:t>
            </a:r>
          </a:p>
          <a:p>
            <a:r>
              <a:rPr lang="en-US" sz="2400" dirty="0">
                <a:latin typeface="Times" panose="02020603050405020304" pitchFamily="18" charset="0"/>
                <a:cs typeface="Times" panose="02020603050405020304" pitchFamily="18" charset="0"/>
              </a:rPr>
              <a:t>	- Article III, Section 2, U.S. Constitution</a:t>
            </a:r>
          </a:p>
        </p:txBody>
      </p:sp>
      <p:sp>
        <p:nvSpPr>
          <p:cNvPr id="11" name="Rectangle 10">
            <a:extLst>
              <a:ext uri="{FF2B5EF4-FFF2-40B4-BE49-F238E27FC236}">
                <a16:creationId xmlns:a16="http://schemas.microsoft.com/office/drawing/2014/main" id="{CC24AFEF-4FC3-4B62-93DC-C274FB49758C}"/>
              </a:ext>
            </a:extLst>
          </p:cNvPr>
          <p:cNvSpPr/>
          <p:nvPr/>
        </p:nvSpPr>
        <p:spPr>
          <a:xfrm>
            <a:off x="1041009" y="4002867"/>
            <a:ext cx="10312791" cy="2490008"/>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en-US" sz="2400" dirty="0">
                <a:solidFill>
                  <a:schemeClr val="bg1"/>
                </a:solidFill>
                <a:latin typeface="Times" panose="02020603050405020304" pitchFamily="18" charset="0"/>
                <a:cs typeface="Times" panose="02020603050405020304" pitchFamily="18" charset="0"/>
              </a:rPr>
              <a:t>Select a Supreme Court Case</a:t>
            </a:r>
          </a:p>
          <a:p>
            <a:pPr marL="342900" indent="-342900">
              <a:buFont typeface="Arial" panose="020B0604020202020204" pitchFamily="34" charset="0"/>
              <a:buChar char="•"/>
            </a:pPr>
            <a:r>
              <a:rPr lang="en-US" sz="2400" dirty="0">
                <a:solidFill>
                  <a:schemeClr val="bg1"/>
                </a:solidFill>
                <a:latin typeface="Times" panose="02020603050405020304" pitchFamily="18" charset="0"/>
                <a:cs typeface="Times" panose="02020603050405020304" pitchFamily="18" charset="0"/>
              </a:rPr>
              <a:t>Read brief  an annotate the case</a:t>
            </a:r>
          </a:p>
          <a:p>
            <a:pPr marL="800100" lvl="1" indent="-342900">
              <a:buFont typeface="Arial" panose="020B0604020202020204" pitchFamily="34" charset="0"/>
              <a:buChar char="•"/>
            </a:pPr>
            <a:r>
              <a:rPr lang="en-US" sz="2400" dirty="0">
                <a:solidFill>
                  <a:schemeClr val="bg1"/>
                </a:solidFill>
                <a:latin typeface="Times" panose="02020603050405020304" pitchFamily="18" charset="0"/>
                <a:cs typeface="Times" panose="02020603050405020304" pitchFamily="18" charset="0"/>
              </a:rPr>
              <a:t>Background of the case</a:t>
            </a:r>
          </a:p>
          <a:p>
            <a:pPr marL="800100" lvl="1" indent="-342900">
              <a:buFont typeface="Arial" panose="020B0604020202020204" pitchFamily="34" charset="0"/>
              <a:buChar char="•"/>
            </a:pPr>
            <a:r>
              <a:rPr lang="en-US" sz="2400" dirty="0">
                <a:solidFill>
                  <a:schemeClr val="bg1"/>
                </a:solidFill>
                <a:latin typeface="Times" panose="02020603050405020304" pitchFamily="18" charset="0"/>
                <a:cs typeface="Times" panose="02020603050405020304" pitchFamily="18" charset="0"/>
              </a:rPr>
              <a:t>Question before the court?</a:t>
            </a:r>
          </a:p>
          <a:p>
            <a:pPr marL="800100" lvl="1" indent="-342900">
              <a:buFont typeface="Arial" panose="020B0604020202020204" pitchFamily="34" charset="0"/>
              <a:buChar char="•"/>
            </a:pPr>
            <a:r>
              <a:rPr lang="en-US" sz="2400" dirty="0">
                <a:solidFill>
                  <a:schemeClr val="bg1"/>
                </a:solidFill>
                <a:latin typeface="Times" panose="02020603050405020304" pitchFamily="18" charset="0"/>
                <a:cs typeface="Times" panose="02020603050405020304" pitchFamily="18" charset="0"/>
              </a:rPr>
              <a:t>Amendment(s) and right(s) apply</a:t>
            </a:r>
          </a:p>
          <a:p>
            <a:pPr marL="800100" lvl="1" indent="-342900">
              <a:buFont typeface="Arial" panose="020B0604020202020204" pitchFamily="34" charset="0"/>
              <a:buChar char="•"/>
            </a:pPr>
            <a:r>
              <a:rPr lang="en-US" sz="2400" dirty="0">
                <a:solidFill>
                  <a:schemeClr val="bg1"/>
                </a:solidFill>
                <a:latin typeface="Times" panose="02020603050405020304" pitchFamily="18" charset="0"/>
                <a:cs typeface="Times" panose="02020603050405020304" pitchFamily="18" charset="0"/>
              </a:rPr>
              <a:t>Decision by SCOTUS (majority opinion)</a:t>
            </a:r>
          </a:p>
          <a:p>
            <a:pPr marL="800100" lvl="1" indent="-342900">
              <a:buFont typeface="Arial" panose="020B0604020202020204" pitchFamily="34" charset="0"/>
              <a:buChar char="•"/>
            </a:pPr>
            <a:r>
              <a:rPr lang="en-US" sz="2400" dirty="0">
                <a:solidFill>
                  <a:schemeClr val="bg1"/>
                </a:solidFill>
                <a:latin typeface="Times" panose="02020603050405020304" pitchFamily="18" charset="0"/>
                <a:cs typeface="Times" panose="02020603050405020304" pitchFamily="18" charset="0"/>
              </a:rPr>
              <a:t>Impact of the case decision on the United States</a:t>
            </a:r>
          </a:p>
        </p:txBody>
      </p:sp>
      <p:pic>
        <p:nvPicPr>
          <p:cNvPr id="1026" name="Picture 2" descr="Justices">
            <a:extLst>
              <a:ext uri="{FF2B5EF4-FFF2-40B4-BE49-F238E27FC236}">
                <a16:creationId xmlns:a16="http://schemas.microsoft.com/office/drawing/2014/main" id="{57527FEB-DD9E-4483-9FF1-8805C8CE7D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70644" y="2694572"/>
            <a:ext cx="2783131" cy="3166477"/>
          </a:xfrm>
          <a:prstGeom prst="rect">
            <a:avLst/>
          </a:prstGeom>
          <a:noFill/>
          <a:extLst>
            <a:ext uri="{909E8E84-426E-40DD-AFC4-6F175D3DCCD1}">
              <a14:hiddenFill xmlns:a14="http://schemas.microsoft.com/office/drawing/2010/main">
                <a:solidFill>
                  <a:srgbClr val="FFFFFF"/>
                </a:solidFill>
              </a14:hiddenFill>
            </a:ext>
          </a:extLst>
        </p:spPr>
      </p:pic>
      <p:sp>
        <p:nvSpPr>
          <p:cNvPr id="12" name="Thought Bubble: Cloud 11">
            <a:extLst>
              <a:ext uri="{FF2B5EF4-FFF2-40B4-BE49-F238E27FC236}">
                <a16:creationId xmlns:a16="http://schemas.microsoft.com/office/drawing/2014/main" id="{4C1A3A93-ABBC-44F4-9F6A-C884A0938D6B}"/>
              </a:ext>
            </a:extLst>
          </p:cNvPr>
          <p:cNvSpPr/>
          <p:nvPr/>
        </p:nvSpPr>
        <p:spPr>
          <a:xfrm>
            <a:off x="9510896" y="2204452"/>
            <a:ext cx="2250830" cy="1045185"/>
          </a:xfrm>
          <a:prstGeom prst="cloudCallout">
            <a:avLst>
              <a:gd name="adj1" fmla="val -25208"/>
              <a:gd name="adj2" fmla="val 78926"/>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latin typeface="Times" panose="02020603050405020304" pitchFamily="18" charset="0"/>
                <a:cs typeface="Times" panose="02020603050405020304" pitchFamily="18" charset="0"/>
              </a:rPr>
              <a:t>?????</a:t>
            </a:r>
          </a:p>
        </p:txBody>
      </p:sp>
    </p:spTree>
    <p:extLst>
      <p:ext uri="{BB962C8B-B14F-4D97-AF65-F5344CB8AC3E}">
        <p14:creationId xmlns:p14="http://schemas.microsoft.com/office/powerpoint/2010/main" val="772977728"/>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202BA-D608-4E65-A37C-ECA04C21A199}"/>
              </a:ext>
            </a:extLst>
          </p:cNvPr>
          <p:cNvSpPr>
            <a:spLocks noGrp="1"/>
          </p:cNvSpPr>
          <p:nvPr>
            <p:ph type="title"/>
          </p:nvPr>
        </p:nvSpPr>
        <p:spPr>
          <a:xfrm>
            <a:off x="393895" y="279790"/>
            <a:ext cx="10959905" cy="802493"/>
          </a:xfrm>
          <a:solidFill>
            <a:schemeClr val="bg1"/>
          </a:solidFill>
          <a:ln>
            <a:solidFill>
              <a:srgbClr val="FF0000"/>
            </a:solidFill>
          </a:ln>
        </p:spPr>
        <p:txBody>
          <a:bodyPr/>
          <a:lstStyle/>
          <a:p>
            <a:r>
              <a:rPr lang="en-US" dirty="0">
                <a:latin typeface="Britannic Bold" panose="020B0903060703020204" pitchFamily="34" charset="0"/>
              </a:rPr>
              <a:t>SCOTUS CASE POWER POINT</a:t>
            </a:r>
          </a:p>
        </p:txBody>
      </p:sp>
      <p:sp>
        <p:nvSpPr>
          <p:cNvPr id="3" name="Content Placeholder 2">
            <a:extLst>
              <a:ext uri="{FF2B5EF4-FFF2-40B4-BE49-F238E27FC236}">
                <a16:creationId xmlns:a16="http://schemas.microsoft.com/office/drawing/2014/main" id="{3FE4CD25-F233-4E52-8E78-EB4F7E4ED856}"/>
              </a:ext>
            </a:extLst>
          </p:cNvPr>
          <p:cNvSpPr>
            <a:spLocks noGrp="1"/>
          </p:cNvSpPr>
          <p:nvPr>
            <p:ph idx="1"/>
          </p:nvPr>
        </p:nvSpPr>
        <p:spPr>
          <a:xfrm>
            <a:off x="393895" y="1294228"/>
            <a:ext cx="11282290" cy="5283981"/>
          </a:xfrm>
          <a:solidFill>
            <a:schemeClr val="bg1"/>
          </a:solidFill>
          <a:ln>
            <a:solidFill>
              <a:srgbClr val="002060"/>
            </a:solidFill>
          </a:ln>
        </p:spPr>
        <p:txBody>
          <a:bodyPr>
            <a:normAutofit/>
          </a:bodyPr>
          <a:lstStyle/>
          <a:p>
            <a:pPr marL="0" indent="0" algn="ctr">
              <a:buNone/>
            </a:pPr>
            <a:r>
              <a:rPr lang="en-US" sz="2400" b="1" dirty="0">
                <a:latin typeface="Times" panose="02020603050405020304" pitchFamily="18" charset="0"/>
                <a:cs typeface="Times" panose="02020603050405020304" pitchFamily="18" charset="0"/>
              </a:rPr>
              <a:t>Engel v. Vitale</a:t>
            </a:r>
          </a:p>
          <a:p>
            <a:pPr marL="0" indent="0">
              <a:buNone/>
            </a:pPr>
            <a:r>
              <a:rPr lang="en-US" sz="2400" b="1" dirty="0">
                <a:latin typeface="Times" panose="02020603050405020304" pitchFamily="18" charset="0"/>
                <a:cs typeface="Times" panose="02020603050405020304" pitchFamily="18" charset="0"/>
              </a:rPr>
              <a:t>Case Facts: </a:t>
            </a:r>
          </a:p>
          <a:p>
            <a:r>
              <a:rPr lang="en-US" sz="2400" dirty="0">
                <a:latin typeface="Times" panose="02020603050405020304" pitchFamily="18" charset="0"/>
                <a:cs typeface="Times" panose="02020603050405020304" pitchFamily="18" charset="0"/>
              </a:rPr>
              <a:t>The New York State Board of Regents voluntary required public school students to recite a non-denominational prayer every school day.  Students who wished not to participate could sit quietly or leave the room.</a:t>
            </a:r>
          </a:p>
          <a:p>
            <a:r>
              <a:rPr lang="en-US" sz="2400" dirty="0">
                <a:latin typeface="Times" panose="02020603050405020304" pitchFamily="18" charset="0"/>
                <a:cs typeface="Times" panose="02020603050405020304" pitchFamily="18" charset="0"/>
              </a:rPr>
              <a:t>Steven Engel, a parent of a student, believed that even though it was voluntary prayer it still force his child to participate in religious activity</a:t>
            </a:r>
          </a:p>
          <a:p>
            <a:pPr marL="0" indent="0">
              <a:buNone/>
            </a:pPr>
            <a:r>
              <a:rPr lang="en-US" sz="2400" b="1" dirty="0">
                <a:latin typeface="Times" panose="02020603050405020304" pitchFamily="18" charset="0"/>
                <a:cs typeface="Times" panose="02020603050405020304" pitchFamily="18" charset="0"/>
              </a:rPr>
              <a:t>Constitutional Question: </a:t>
            </a:r>
            <a:r>
              <a:rPr lang="en-US" sz="2400" dirty="0">
                <a:latin typeface="Times" panose="02020603050405020304" pitchFamily="18" charset="0"/>
                <a:cs typeface="Times" panose="02020603050405020304" pitchFamily="18" charset="0"/>
              </a:rPr>
              <a:t>Does the voluntary use of a government written prayer violate the establishment clause of the First Amendment? </a:t>
            </a:r>
          </a:p>
          <a:p>
            <a:pPr marL="0" indent="0">
              <a:buNone/>
            </a:pPr>
            <a:endParaRPr lang="en-US" sz="2400" dirty="0">
              <a:latin typeface="Times" panose="02020603050405020304" pitchFamily="18" charset="0"/>
              <a:cs typeface="Times" panose="02020603050405020304" pitchFamily="18" charset="0"/>
            </a:endParaRPr>
          </a:p>
          <a:p>
            <a:pPr marL="0" indent="0">
              <a:buNone/>
            </a:pPr>
            <a:r>
              <a:rPr lang="en-US" sz="2400" b="1" dirty="0">
                <a:latin typeface="Times" panose="02020603050405020304" pitchFamily="18" charset="0"/>
                <a:cs typeface="Times" panose="02020603050405020304" pitchFamily="18" charset="0"/>
              </a:rPr>
              <a:t>Precedent: </a:t>
            </a:r>
            <a:r>
              <a:rPr lang="en-US" sz="2400" dirty="0">
                <a:latin typeface="Times" panose="02020603050405020304" pitchFamily="18" charset="0"/>
                <a:cs typeface="Times" panose="02020603050405020304" pitchFamily="18" charset="0"/>
              </a:rPr>
              <a:t>No Prayer in School, even if it is voluntary    </a:t>
            </a:r>
          </a:p>
        </p:txBody>
      </p:sp>
      <p:pic>
        <p:nvPicPr>
          <p:cNvPr id="1028" name="Picture 4" descr="Why US Public Schools Don't Have a Prayer">
            <a:extLst>
              <a:ext uri="{FF2B5EF4-FFF2-40B4-BE49-F238E27FC236}">
                <a16:creationId xmlns:a16="http://schemas.microsoft.com/office/drawing/2014/main" id="{EBA81B59-9C12-4F16-8829-3AB7C6C2FF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35182" y="4487594"/>
            <a:ext cx="4229522" cy="2302559"/>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a:extLst>
              <a:ext uri="{FF2B5EF4-FFF2-40B4-BE49-F238E27FC236}">
                <a16:creationId xmlns:a16="http://schemas.microsoft.com/office/drawing/2014/main" id="{3FB0BBDE-C99E-4068-AA0E-7AA40BC65742}"/>
              </a:ext>
            </a:extLst>
          </p:cNvPr>
          <p:cNvCxnSpPr>
            <a:cxnSpLocks/>
          </p:cNvCxnSpPr>
          <p:nvPr/>
        </p:nvCxnSpPr>
        <p:spPr>
          <a:xfrm flipV="1">
            <a:off x="7535182" y="4487594"/>
            <a:ext cx="4262923" cy="230256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0712890"/>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BC24D3-2570-4CF6-AA39-4E801F612213}"/>
              </a:ext>
            </a:extLst>
          </p:cNvPr>
          <p:cNvSpPr>
            <a:spLocks noGrp="1"/>
          </p:cNvSpPr>
          <p:nvPr>
            <p:ph type="title"/>
          </p:nvPr>
        </p:nvSpPr>
        <p:spPr>
          <a:xfrm>
            <a:off x="838200" y="365125"/>
            <a:ext cx="10515600" cy="732155"/>
          </a:xfrm>
          <a:solidFill>
            <a:schemeClr val="bg1"/>
          </a:solidFill>
          <a:ln>
            <a:solidFill>
              <a:srgbClr val="FF0000"/>
            </a:solidFill>
          </a:ln>
        </p:spPr>
        <p:txBody>
          <a:bodyPr/>
          <a:lstStyle/>
          <a:p>
            <a:r>
              <a:rPr lang="en-US" dirty="0">
                <a:latin typeface="Britannic Bold" panose="020B0903060703020204" pitchFamily="34" charset="0"/>
              </a:rPr>
              <a:t>SCOTUS POWERPOINT</a:t>
            </a:r>
          </a:p>
        </p:txBody>
      </p:sp>
      <p:pic>
        <p:nvPicPr>
          <p:cNvPr id="4" name="Content Placeholder 3">
            <a:extLst>
              <a:ext uri="{FF2B5EF4-FFF2-40B4-BE49-F238E27FC236}">
                <a16:creationId xmlns:a16="http://schemas.microsoft.com/office/drawing/2014/main" id="{EFFC695D-1135-49BD-90F3-5537A79D7CAE}"/>
              </a:ext>
            </a:extLst>
          </p:cNvPr>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36099" y="1308295"/>
            <a:ext cx="11310424" cy="518457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408946885"/>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57F90-D80A-4AC4-82A6-D6A2E95AE1D2}"/>
              </a:ext>
            </a:extLst>
          </p:cNvPr>
          <p:cNvSpPr>
            <a:spLocks noGrp="1"/>
          </p:cNvSpPr>
          <p:nvPr>
            <p:ph type="title"/>
          </p:nvPr>
        </p:nvSpPr>
        <p:spPr>
          <a:xfrm>
            <a:off x="627184" y="351057"/>
            <a:ext cx="10515600" cy="830629"/>
          </a:xfrm>
          <a:solidFill>
            <a:schemeClr val="bg1"/>
          </a:solidFill>
          <a:ln>
            <a:solidFill>
              <a:srgbClr val="FF0000"/>
            </a:solidFill>
          </a:ln>
        </p:spPr>
        <p:txBody>
          <a:bodyPr/>
          <a:lstStyle/>
          <a:p>
            <a:r>
              <a:rPr lang="en-US" dirty="0">
                <a:latin typeface="Bahnschrift SemiBold" panose="020B0502040204020203" pitchFamily="34" charset="0"/>
              </a:rPr>
              <a:t>Scotus Storybook </a:t>
            </a:r>
          </a:p>
        </p:txBody>
      </p:sp>
      <p:sp>
        <p:nvSpPr>
          <p:cNvPr id="3" name="Content Placeholder 2">
            <a:extLst>
              <a:ext uri="{FF2B5EF4-FFF2-40B4-BE49-F238E27FC236}">
                <a16:creationId xmlns:a16="http://schemas.microsoft.com/office/drawing/2014/main" id="{C82DBDEA-10D7-446A-BD12-158E7615A051}"/>
              </a:ext>
            </a:extLst>
          </p:cNvPr>
          <p:cNvSpPr>
            <a:spLocks noGrp="1"/>
          </p:cNvSpPr>
          <p:nvPr>
            <p:ph idx="1"/>
          </p:nvPr>
        </p:nvSpPr>
        <p:spPr>
          <a:xfrm>
            <a:off x="838200" y="1533378"/>
            <a:ext cx="10515600" cy="5078437"/>
          </a:xfrm>
          <a:solidFill>
            <a:schemeClr val="bg1"/>
          </a:solidFill>
          <a:ln>
            <a:solidFill>
              <a:srgbClr val="FF0000"/>
            </a:solidFill>
          </a:ln>
        </p:spPr>
        <p:txBody>
          <a:bodyPr>
            <a:normAutofit/>
          </a:bodyPr>
          <a:lstStyle/>
          <a:p>
            <a:pPr marL="0" indent="0">
              <a:buNone/>
            </a:pPr>
            <a:r>
              <a:rPr lang="en-US" sz="2400" dirty="0">
                <a:latin typeface="Times New Roman" panose="02020603050405020304" pitchFamily="18" charset="0"/>
                <a:cs typeface="Times New Roman" panose="02020603050405020304" pitchFamily="18" charset="0"/>
              </a:rPr>
              <a:t>Tell the lesson the Supreme Court want Americans to understand about the application of right granted to them under the U.S. or NC Constitution</a:t>
            </a:r>
          </a:p>
          <a:p>
            <a:pPr marL="0" indent="0">
              <a:buNone/>
            </a:pPr>
            <a:r>
              <a:rPr lang="en-US" sz="2400" dirty="0">
                <a:latin typeface="Times New Roman" panose="02020603050405020304" pitchFamily="18" charset="0"/>
                <a:cs typeface="Times New Roman" panose="02020603050405020304" pitchFamily="18" charset="0"/>
              </a:rPr>
              <a:t>Part 1:</a:t>
            </a:r>
          </a:p>
          <a:p>
            <a:pPr marL="0" indent="0">
              <a:buNone/>
            </a:pPr>
            <a:endParaRPr lang="en-US" sz="2400" dirty="0">
              <a:latin typeface="Times New Roman" panose="02020603050405020304" pitchFamily="18" charset="0"/>
              <a:cs typeface="Times New Roman" panose="02020603050405020304" pitchFamily="18" charset="0"/>
            </a:endParaRPr>
          </a:p>
          <a:p>
            <a:pPr marL="0" indent="0">
              <a:buNone/>
            </a:pPr>
            <a:endParaRPr lang="en-US" sz="2400" dirty="0">
              <a:latin typeface="Times New Roman" panose="02020603050405020304" pitchFamily="18" charset="0"/>
              <a:cs typeface="Times New Roman" panose="02020603050405020304" pitchFamily="18" charset="0"/>
            </a:endParaRPr>
          </a:p>
          <a:p>
            <a:pPr marL="0" indent="0">
              <a:buNone/>
            </a:pPr>
            <a:endParaRPr lang="en-US" sz="2400" dirty="0">
              <a:latin typeface="Times New Roman" panose="02020603050405020304" pitchFamily="18" charset="0"/>
              <a:cs typeface="Times New Roman" panose="02020603050405020304" pitchFamily="18" charset="0"/>
            </a:endParaRPr>
          </a:p>
          <a:p>
            <a:pPr marL="0" indent="0">
              <a:buNone/>
            </a:pPr>
            <a:endParaRPr lang="en-US" sz="2400" dirty="0">
              <a:latin typeface="Times New Roman" panose="02020603050405020304" pitchFamily="18" charset="0"/>
              <a:cs typeface="Times New Roman" panose="02020603050405020304" pitchFamily="18" charset="0"/>
            </a:endParaRPr>
          </a:p>
          <a:p>
            <a:pPr marL="0" indent="0">
              <a:buNone/>
            </a:pPr>
            <a:r>
              <a:rPr lang="en-US" sz="2400" dirty="0">
                <a:latin typeface="Times New Roman" panose="02020603050405020304" pitchFamily="18" charset="0"/>
                <a:cs typeface="Times New Roman" panose="02020603050405020304" pitchFamily="18" charset="0"/>
              </a:rPr>
              <a:t>Part 2: </a:t>
            </a:r>
          </a:p>
        </p:txBody>
      </p:sp>
      <p:sp>
        <p:nvSpPr>
          <p:cNvPr id="4" name="Rectangle 3">
            <a:extLst>
              <a:ext uri="{FF2B5EF4-FFF2-40B4-BE49-F238E27FC236}">
                <a16:creationId xmlns:a16="http://schemas.microsoft.com/office/drawing/2014/main" id="{3672C2D1-2723-4BC1-9D6D-85C1DD66FFAB}"/>
              </a:ext>
            </a:extLst>
          </p:cNvPr>
          <p:cNvSpPr/>
          <p:nvPr/>
        </p:nvSpPr>
        <p:spPr>
          <a:xfrm>
            <a:off x="1181686" y="2743200"/>
            <a:ext cx="10515600" cy="1519311"/>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Times" panose="02020603050405020304" pitchFamily="18" charset="0"/>
                <a:cs typeface="Times" panose="02020603050405020304" pitchFamily="18" charset="0"/>
              </a:rPr>
              <a:t>Create a PowerPoint slide the summarizes the case</a:t>
            </a:r>
          </a:p>
          <a:p>
            <a:pPr marL="342900" indent="-342900">
              <a:buFont typeface="Arial" panose="020B0604020202020204" pitchFamily="34" charset="0"/>
              <a:buChar char="•"/>
            </a:pPr>
            <a:r>
              <a:rPr lang="en-US" sz="2400" dirty="0">
                <a:latin typeface="Times" panose="02020603050405020304" pitchFamily="18" charset="0"/>
                <a:cs typeface="Times" panose="02020603050405020304" pitchFamily="18" charset="0"/>
              </a:rPr>
              <a:t>Important facts</a:t>
            </a:r>
          </a:p>
          <a:p>
            <a:pPr marL="342900" indent="-342900">
              <a:buFont typeface="Arial" panose="020B0604020202020204" pitchFamily="34" charset="0"/>
              <a:buChar char="•"/>
            </a:pPr>
            <a:r>
              <a:rPr lang="en-US" sz="2400" dirty="0">
                <a:latin typeface="Times" panose="02020603050405020304" pitchFamily="18" charset="0"/>
                <a:cs typeface="Times" panose="02020603050405020304" pitchFamily="18" charset="0"/>
              </a:rPr>
              <a:t>Question before the court (include the amendment(s)</a:t>
            </a:r>
          </a:p>
          <a:p>
            <a:pPr marL="342900" indent="-342900">
              <a:buFont typeface="Arial" panose="020B0604020202020204" pitchFamily="34" charset="0"/>
              <a:buChar char="•"/>
            </a:pPr>
            <a:r>
              <a:rPr lang="en-US" sz="2400" dirty="0">
                <a:latin typeface="Times" panose="02020603050405020304" pitchFamily="18" charset="0"/>
                <a:cs typeface="Times" panose="02020603050405020304" pitchFamily="18" charset="0"/>
              </a:rPr>
              <a:t>Precedent (decision by the court) </a:t>
            </a:r>
          </a:p>
        </p:txBody>
      </p:sp>
      <p:sp>
        <p:nvSpPr>
          <p:cNvPr id="5" name="Rectangle 4">
            <a:extLst>
              <a:ext uri="{FF2B5EF4-FFF2-40B4-BE49-F238E27FC236}">
                <a16:creationId xmlns:a16="http://schemas.microsoft.com/office/drawing/2014/main" id="{F26C27D9-8FAB-4259-9181-956AA5AAFFF6}"/>
              </a:ext>
            </a:extLst>
          </p:cNvPr>
          <p:cNvSpPr/>
          <p:nvPr/>
        </p:nvSpPr>
        <p:spPr>
          <a:xfrm>
            <a:off x="1181686" y="4972930"/>
            <a:ext cx="10515600" cy="188507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Times" panose="02020603050405020304" pitchFamily="18" charset="0"/>
                <a:cs typeface="Times" panose="02020603050405020304" pitchFamily="18" charset="0"/>
              </a:rPr>
              <a:t>Storybook:</a:t>
            </a:r>
          </a:p>
          <a:p>
            <a:pPr marL="342900" indent="-342900">
              <a:buFont typeface="Arial" panose="020B0604020202020204" pitchFamily="34" charset="0"/>
              <a:buChar char="•"/>
            </a:pPr>
            <a:r>
              <a:rPr lang="en-US" sz="2400" dirty="0">
                <a:latin typeface="Times" panose="02020603050405020304" pitchFamily="18" charset="0"/>
                <a:cs typeface="Times" panose="02020603050405020304" pitchFamily="18" charset="0"/>
              </a:rPr>
              <a:t>Must be 6-8 pages in length</a:t>
            </a:r>
          </a:p>
          <a:p>
            <a:pPr marL="342900" indent="-342900">
              <a:buFont typeface="Arial" panose="020B0604020202020204" pitchFamily="34" charset="0"/>
              <a:buChar char="•"/>
            </a:pPr>
            <a:r>
              <a:rPr lang="en-US" sz="2400" dirty="0">
                <a:latin typeface="Times" panose="02020603050405020304" pitchFamily="18" charset="0"/>
                <a:cs typeface="Times" panose="02020603050405020304" pitchFamily="18" charset="0"/>
              </a:rPr>
              <a:t>Include images (drawn or computer generated </a:t>
            </a:r>
          </a:p>
          <a:p>
            <a:pPr marL="342900" indent="-342900">
              <a:buFont typeface="Arial" panose="020B0604020202020204" pitchFamily="34" charset="0"/>
              <a:buChar char="•"/>
            </a:pPr>
            <a:r>
              <a:rPr lang="en-US" sz="2400" dirty="0">
                <a:latin typeface="Times" panose="02020603050405020304" pitchFamily="18" charset="0"/>
                <a:cs typeface="Times" panose="02020603050405020304" pitchFamily="18" charset="0"/>
              </a:rPr>
              <a:t>Story must focus on the precedent and include at least 2 to 3 facts in the telling of the story</a:t>
            </a:r>
          </a:p>
        </p:txBody>
      </p:sp>
    </p:spTree>
    <p:extLst>
      <p:ext uri="{BB962C8B-B14F-4D97-AF65-F5344CB8AC3E}">
        <p14:creationId xmlns:p14="http://schemas.microsoft.com/office/powerpoint/2010/main" val="637791599"/>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9A6770D-993E-4546-A68D-AE4CFE3B8980}"/>
              </a:ext>
            </a:extLst>
          </p:cNvPr>
          <p:cNvSpPr>
            <a:spLocks noGrp="1"/>
          </p:cNvSpPr>
          <p:nvPr>
            <p:ph idx="1"/>
          </p:nvPr>
        </p:nvSpPr>
        <p:spPr>
          <a:xfrm>
            <a:off x="391887" y="493486"/>
            <a:ext cx="11596914" cy="5683477"/>
          </a:xfrm>
          <a:solidFill>
            <a:schemeClr val="bg1"/>
          </a:solidFill>
          <a:ln>
            <a:solidFill>
              <a:srgbClr val="002060"/>
            </a:solidFill>
          </a:ln>
        </p:spPr>
        <p:txBody>
          <a:bodyPr>
            <a:normAutofit fontScale="92500" lnSpcReduction="10000"/>
          </a:bodyPr>
          <a:lstStyle/>
          <a:p>
            <a:pPr>
              <a:lnSpc>
                <a:spcPct val="100000"/>
              </a:lnSpc>
              <a:spcBef>
                <a:spcPts val="0"/>
              </a:spcBef>
            </a:pPr>
            <a:r>
              <a:rPr lang="en-US" sz="1600" b="1" dirty="0">
                <a:latin typeface="Times New Roman" panose="02020603050405020304" pitchFamily="18" charset="0"/>
                <a:cs typeface="Times New Roman" panose="02020603050405020304" pitchFamily="18" charset="0"/>
              </a:rPr>
              <a:t>CL.C&amp;G.1.1</a:t>
            </a:r>
            <a:r>
              <a:rPr lang="en-US" sz="1600" dirty="0">
                <a:latin typeface="Times New Roman" panose="02020603050405020304" pitchFamily="18" charset="0"/>
                <a:cs typeface="Times New Roman" panose="02020603050405020304" pitchFamily="18" charset="0"/>
              </a:rPr>
              <a:t> Explain the influence of the founding principles on state and federal decisions using primary and secondary source documents.</a:t>
            </a:r>
          </a:p>
          <a:p>
            <a:pPr>
              <a:lnSpc>
                <a:spcPct val="100000"/>
              </a:lnSpc>
              <a:spcBef>
                <a:spcPts val="0"/>
              </a:spcBef>
            </a:pPr>
            <a:r>
              <a:rPr lang="en-US" sz="1600" b="1" dirty="0">
                <a:latin typeface="Times New Roman" panose="02020603050405020304" pitchFamily="18" charset="0"/>
                <a:cs typeface="Times New Roman" panose="02020603050405020304" pitchFamily="18" charset="0"/>
              </a:rPr>
              <a:t>CL.H.1.1</a:t>
            </a:r>
            <a:r>
              <a:rPr lang="en-US" sz="1600" dirty="0">
                <a:latin typeface="Times New Roman" panose="02020603050405020304" pitchFamily="18" charset="0"/>
                <a:cs typeface="Times New Roman" panose="02020603050405020304" pitchFamily="18" charset="0"/>
              </a:rPr>
              <a:t> Explain how the tensions over power and authority led the founding fathers to create a democratic republic.</a:t>
            </a:r>
          </a:p>
          <a:p>
            <a:pPr>
              <a:lnSpc>
                <a:spcPct val="100000"/>
              </a:lnSpc>
              <a:spcBef>
                <a:spcPts val="0"/>
              </a:spcBef>
            </a:pPr>
            <a:r>
              <a:rPr lang="en-US" sz="1600" b="1" dirty="0">
                <a:latin typeface="Times New Roman" panose="02020603050405020304" pitchFamily="18" charset="0"/>
                <a:cs typeface="Times New Roman" panose="02020603050405020304" pitchFamily="18" charset="0"/>
              </a:rPr>
              <a:t>CL.C&amp;G.4.4</a:t>
            </a:r>
            <a:r>
              <a:rPr lang="en-US" sz="1600" dirty="0">
                <a:latin typeface="Times New Roman" panose="02020603050405020304" pitchFamily="18" charset="0"/>
                <a:cs typeface="Times New Roman" panose="02020603050405020304" pitchFamily="18" charset="0"/>
              </a:rPr>
              <a:t> Assess how effective the American system of government has been in ensuring freedom, equality, and justice for all.</a:t>
            </a:r>
          </a:p>
          <a:p>
            <a:pPr marL="0" indent="0">
              <a:lnSpc>
                <a:spcPct val="100000"/>
              </a:lnSpc>
              <a:spcBef>
                <a:spcPts val="0"/>
              </a:spcBef>
              <a:buNone/>
            </a:pPr>
            <a:r>
              <a:rPr lang="en-US" sz="2200" b="1" dirty="0">
                <a:latin typeface="Times" panose="02020603050405020304" pitchFamily="18" charset="0"/>
                <a:cs typeface="Times" panose="02020603050405020304" pitchFamily="18" charset="0"/>
              </a:rPr>
              <a:t>Essential Question: </a:t>
            </a:r>
            <a:r>
              <a:rPr lang="en-US" sz="2200" i="1" dirty="0">
                <a:latin typeface="Times" panose="02020603050405020304" pitchFamily="18" charset="0"/>
                <a:cs typeface="Times" panose="02020603050405020304" pitchFamily="18" charset="0"/>
              </a:rPr>
              <a:t>How did Founders establish government with the authority to govern will limiting its ability to abuse power under the U.S. Constitution?</a:t>
            </a:r>
            <a:endParaRPr lang="en-US" sz="2200" dirty="0">
              <a:latin typeface="Times" panose="02020603050405020304" pitchFamily="18" charset="0"/>
              <a:cs typeface="Times" panose="02020603050405020304" pitchFamily="18" charset="0"/>
            </a:endParaRPr>
          </a:p>
          <a:p>
            <a:pPr marL="0" indent="0">
              <a:lnSpc>
                <a:spcPct val="100000"/>
              </a:lnSpc>
              <a:spcBef>
                <a:spcPts val="0"/>
              </a:spcBef>
              <a:buNone/>
            </a:pPr>
            <a:r>
              <a:rPr lang="en-US" sz="2200" b="1" dirty="0">
                <a:latin typeface="Times" panose="02020603050405020304" pitchFamily="18" charset="0"/>
                <a:cs typeface="Times" panose="02020603050405020304" pitchFamily="18" charset="0"/>
              </a:rPr>
              <a:t>Students can:</a:t>
            </a:r>
            <a:endParaRPr lang="en-US" sz="2200" dirty="0">
              <a:latin typeface="Times" panose="02020603050405020304" pitchFamily="18" charset="0"/>
              <a:cs typeface="Times" panose="02020603050405020304" pitchFamily="18" charset="0"/>
            </a:endParaRPr>
          </a:p>
          <a:p>
            <a:pPr>
              <a:lnSpc>
                <a:spcPct val="100000"/>
              </a:lnSpc>
              <a:spcBef>
                <a:spcPts val="0"/>
              </a:spcBef>
            </a:pPr>
            <a:r>
              <a:rPr lang="en-US" sz="2200" dirty="0">
                <a:latin typeface="Times" panose="02020603050405020304" pitchFamily="18" charset="0"/>
                <a:cs typeface="Times" panose="02020603050405020304" pitchFamily="18" charset="0"/>
              </a:rPr>
              <a:t>Determine how the federal courts uphold the uniformity of the law</a:t>
            </a:r>
          </a:p>
          <a:p>
            <a:pPr>
              <a:lnSpc>
                <a:spcPct val="100000"/>
              </a:lnSpc>
              <a:spcBef>
                <a:spcPts val="0"/>
              </a:spcBef>
            </a:pPr>
            <a:r>
              <a:rPr lang="en-US" sz="2200" dirty="0">
                <a:latin typeface="Times" panose="02020603050405020304" pitchFamily="18" charset="0"/>
                <a:cs typeface="Times" panose="02020603050405020304" pitchFamily="18" charset="0"/>
              </a:rPr>
              <a:t>Explain how court jurisdiction limit the power of the federal court </a:t>
            </a:r>
          </a:p>
          <a:p>
            <a:pPr marL="177800" indent="0">
              <a:lnSpc>
                <a:spcPct val="100000"/>
              </a:lnSpc>
              <a:spcBef>
                <a:spcPts val="0"/>
              </a:spcBef>
              <a:buNone/>
            </a:pPr>
            <a:endParaRPr lang="en-US" sz="1800" dirty="0">
              <a:latin typeface="Times New Roman" panose="02020603050405020304" pitchFamily="18" charset="0"/>
              <a:cs typeface="Times New Roman" panose="02020603050405020304" pitchFamily="18" charset="0"/>
            </a:endParaRPr>
          </a:p>
          <a:p>
            <a:pPr marL="0" indent="0">
              <a:buNone/>
            </a:pPr>
            <a:r>
              <a:rPr lang="en-US" sz="2200" b="1" dirty="0">
                <a:solidFill>
                  <a:srgbClr val="002060"/>
                </a:solidFill>
                <a:latin typeface="Times New Roman" panose="02020603050405020304" pitchFamily="18" charset="0"/>
                <a:cs typeface="Times New Roman" panose="02020603050405020304" pitchFamily="18" charset="0"/>
              </a:rPr>
              <a:t>AGENDA:</a:t>
            </a:r>
          </a:p>
          <a:p>
            <a:r>
              <a:rPr lang="en-US" sz="2200" dirty="0">
                <a:latin typeface="Times New Roman" panose="02020603050405020304" pitchFamily="18" charset="0"/>
                <a:cs typeface="Times New Roman" panose="02020603050405020304" pitchFamily="18" charset="0"/>
              </a:rPr>
              <a:t>Establishing a Precedent </a:t>
            </a:r>
          </a:p>
          <a:p>
            <a:r>
              <a:rPr lang="en-US" sz="2200" dirty="0">
                <a:latin typeface="Times New Roman" panose="02020603050405020304" pitchFamily="18" charset="0"/>
                <a:cs typeface="Times New Roman" panose="02020603050405020304" pitchFamily="18" charset="0"/>
              </a:rPr>
              <a:t>Argument Wars </a:t>
            </a:r>
          </a:p>
          <a:p>
            <a:r>
              <a:rPr lang="en-US" sz="2200" dirty="0">
                <a:latin typeface="Times New Roman" panose="02020603050405020304" pitchFamily="18" charset="0"/>
                <a:cs typeface="Times New Roman" panose="02020603050405020304" pitchFamily="18" charset="0"/>
              </a:rPr>
              <a:t>SCOTUS Storybook</a:t>
            </a:r>
          </a:p>
          <a:p>
            <a:endParaRPr lang="en-US" sz="2000" dirty="0">
              <a:latin typeface="Times New Roman" panose="02020603050405020304" pitchFamily="18" charset="0"/>
              <a:cs typeface="Times New Roman" panose="02020603050405020304" pitchFamily="18" charset="0"/>
            </a:endParaRPr>
          </a:p>
          <a:p>
            <a:pPr marL="0" indent="0">
              <a:buNone/>
            </a:pPr>
            <a:r>
              <a:rPr lang="en-US" sz="2200" b="1" dirty="0">
                <a:solidFill>
                  <a:srgbClr val="002060"/>
                </a:solidFill>
                <a:latin typeface="Times New Roman" panose="02020603050405020304" pitchFamily="18" charset="0"/>
                <a:cs typeface="Times New Roman" panose="02020603050405020304" pitchFamily="18" charset="0"/>
              </a:rPr>
              <a:t>HOMEWORK:</a:t>
            </a:r>
          </a:p>
          <a:p>
            <a:r>
              <a:rPr lang="en-US" sz="2200" b="1" dirty="0">
                <a:solidFill>
                  <a:srgbClr val="002060"/>
                </a:solidFill>
                <a:latin typeface="Times New Roman" panose="02020603050405020304" pitchFamily="18" charset="0"/>
                <a:cs typeface="Times New Roman" panose="02020603050405020304" pitchFamily="18" charset="0"/>
              </a:rPr>
              <a:t>SCOTUS STORYBOOK PowerPoint due 12/9</a:t>
            </a:r>
          </a:p>
          <a:p>
            <a:r>
              <a:rPr lang="en-US" sz="2200" b="1" dirty="0">
                <a:solidFill>
                  <a:srgbClr val="002060"/>
                </a:solidFill>
                <a:latin typeface="Times New Roman" panose="02020603050405020304" pitchFamily="18" charset="0"/>
                <a:cs typeface="Times New Roman" panose="02020603050405020304" pitchFamily="18" charset="0"/>
              </a:rPr>
              <a:t>SCOTUS Storybook due 12/12</a:t>
            </a:r>
          </a:p>
          <a:p>
            <a:r>
              <a:rPr lang="en-US" sz="2200" b="1" dirty="0">
                <a:solidFill>
                  <a:srgbClr val="002060"/>
                </a:solidFill>
                <a:latin typeface="Times New Roman" panose="02020603050405020304" pitchFamily="18" charset="0"/>
                <a:cs typeface="Times New Roman" panose="02020603050405020304" pitchFamily="18" charset="0"/>
              </a:rPr>
              <a:t>Unit III Test – 12/8</a:t>
            </a:r>
          </a:p>
        </p:txBody>
      </p:sp>
    </p:spTree>
    <p:extLst>
      <p:ext uri="{BB962C8B-B14F-4D97-AF65-F5344CB8AC3E}">
        <p14:creationId xmlns:p14="http://schemas.microsoft.com/office/powerpoint/2010/main" val="2526031255"/>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CA7389-91FC-4833-ADF5-AD4387268698}"/>
              </a:ext>
            </a:extLst>
          </p:cNvPr>
          <p:cNvSpPr>
            <a:spLocks noGrp="1"/>
          </p:cNvSpPr>
          <p:nvPr>
            <p:ph type="title"/>
          </p:nvPr>
        </p:nvSpPr>
        <p:spPr>
          <a:xfrm>
            <a:off x="838200" y="365125"/>
            <a:ext cx="10515600" cy="844697"/>
          </a:xfrm>
          <a:solidFill>
            <a:schemeClr val="bg1"/>
          </a:solidFill>
          <a:ln>
            <a:solidFill>
              <a:srgbClr val="C00000"/>
            </a:solidFill>
          </a:ln>
        </p:spPr>
        <p:txBody>
          <a:bodyPr/>
          <a:lstStyle/>
          <a:p>
            <a:r>
              <a:rPr lang="en-US" b="1" dirty="0">
                <a:latin typeface="Bahnschrift" panose="020B0502040204020203" pitchFamily="34" charset="0"/>
              </a:rPr>
              <a:t>Establishing a Precedent</a:t>
            </a:r>
          </a:p>
        </p:txBody>
      </p:sp>
      <p:sp>
        <p:nvSpPr>
          <p:cNvPr id="3" name="Content Placeholder 2">
            <a:extLst>
              <a:ext uri="{FF2B5EF4-FFF2-40B4-BE49-F238E27FC236}">
                <a16:creationId xmlns:a16="http://schemas.microsoft.com/office/drawing/2014/main" id="{7C5A0F9E-FAE8-444A-97F7-20022FF530B2}"/>
              </a:ext>
            </a:extLst>
          </p:cNvPr>
          <p:cNvSpPr>
            <a:spLocks noGrp="1"/>
          </p:cNvSpPr>
          <p:nvPr>
            <p:ph idx="1"/>
          </p:nvPr>
        </p:nvSpPr>
        <p:spPr>
          <a:xfrm>
            <a:off x="838200" y="1533378"/>
            <a:ext cx="10515600" cy="4643585"/>
          </a:xfrm>
          <a:solidFill>
            <a:schemeClr val="bg1"/>
          </a:solidFill>
        </p:spPr>
        <p:txBody>
          <a:bodyPr>
            <a:normAutofit/>
          </a:bodyPr>
          <a:lstStyle/>
          <a:p>
            <a:pPr marL="457200" indent="-457200">
              <a:buAutoNum type="arabicPeriod"/>
            </a:pPr>
            <a:r>
              <a:rPr lang="en-US" sz="2400" dirty="0">
                <a:latin typeface="Times" panose="02020603050405020304" pitchFamily="18" charset="0"/>
                <a:cs typeface="Times" panose="02020603050405020304" pitchFamily="18" charset="0"/>
              </a:rPr>
              <a:t>How many justices must vote for a writ of certiorari for it to be accepted?</a:t>
            </a:r>
          </a:p>
          <a:p>
            <a:pPr marL="457200" indent="-457200">
              <a:buAutoNum type="arabicPeriod"/>
            </a:pPr>
            <a:r>
              <a:rPr lang="en-US" sz="2400" dirty="0">
                <a:latin typeface="Times" panose="02020603050405020304" pitchFamily="18" charset="0"/>
                <a:cs typeface="Times" panose="02020603050405020304" pitchFamily="18" charset="0"/>
              </a:rPr>
              <a:t>What are two major guidelines Supreme Court justices use in determining whether to accept a case? </a:t>
            </a:r>
          </a:p>
          <a:p>
            <a:pPr marL="457200" indent="-457200">
              <a:buAutoNum type="arabicPeriod"/>
            </a:pPr>
            <a:r>
              <a:rPr lang="en-US" sz="2400" dirty="0">
                <a:latin typeface="Times" panose="02020603050405020304" pitchFamily="18" charset="0"/>
                <a:cs typeface="Times" panose="02020603050405020304" pitchFamily="18" charset="0"/>
              </a:rPr>
              <a:t>Why are precedents important in our justice system? </a:t>
            </a:r>
          </a:p>
        </p:txBody>
      </p:sp>
      <p:pic>
        <p:nvPicPr>
          <p:cNvPr id="1026" name="Picture 2" descr="Breyer Warning Raises Fears of Supreme Court Overturning Roe">
            <a:extLst>
              <a:ext uri="{FF2B5EF4-FFF2-40B4-BE49-F238E27FC236}">
                <a16:creationId xmlns:a16="http://schemas.microsoft.com/office/drawing/2014/main" id="{A85DF0FA-2C9D-4406-A509-549E7B9E4C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07083" y="4005769"/>
            <a:ext cx="4727575" cy="2637705"/>
          </a:xfrm>
          <a:prstGeom prst="rect">
            <a:avLst/>
          </a:prstGeom>
          <a:noFill/>
          <a:extLst>
            <a:ext uri="{909E8E84-426E-40DD-AFC4-6F175D3DCCD1}">
              <a14:hiddenFill xmlns:a14="http://schemas.microsoft.com/office/drawing/2010/main">
                <a:solidFill>
                  <a:srgbClr val="FFFFFF"/>
                </a:solidFill>
              </a14:hiddenFill>
            </a:ext>
          </a:extLst>
        </p:spPr>
      </p:pic>
      <p:sp>
        <p:nvSpPr>
          <p:cNvPr id="4" name="Speech Bubble: Oval 3">
            <a:extLst>
              <a:ext uri="{FF2B5EF4-FFF2-40B4-BE49-F238E27FC236}">
                <a16:creationId xmlns:a16="http://schemas.microsoft.com/office/drawing/2014/main" id="{916C9F29-70A4-4C53-A197-3A396B11B036}"/>
              </a:ext>
            </a:extLst>
          </p:cNvPr>
          <p:cNvSpPr/>
          <p:nvPr/>
        </p:nvSpPr>
        <p:spPr>
          <a:xfrm>
            <a:off x="6406159" y="3153670"/>
            <a:ext cx="3033486" cy="1057086"/>
          </a:xfrm>
          <a:prstGeom prst="wedgeEllipseCallout">
            <a:avLst>
              <a:gd name="adj1" fmla="val -44485"/>
              <a:gd name="adj2" fmla="val 9136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Times" panose="02020603050405020304" pitchFamily="18" charset="0"/>
                <a:cs typeface="Times" panose="02020603050405020304" pitchFamily="18" charset="0"/>
              </a:rPr>
              <a:t>How should we clarify the meaning of the Constitution?</a:t>
            </a:r>
          </a:p>
        </p:txBody>
      </p:sp>
    </p:spTree>
    <p:extLst>
      <p:ext uri="{BB962C8B-B14F-4D97-AF65-F5344CB8AC3E}">
        <p14:creationId xmlns:p14="http://schemas.microsoft.com/office/powerpoint/2010/main" val="1185645370"/>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915035"/>
          </a:xfrm>
          <a:solidFill>
            <a:schemeClr val="bg1"/>
          </a:solidFill>
          <a:ln>
            <a:solidFill>
              <a:srgbClr val="FF0000"/>
            </a:solidFill>
          </a:ln>
        </p:spPr>
        <p:txBody>
          <a:bodyPr/>
          <a:lstStyle/>
          <a:p>
            <a:r>
              <a:rPr lang="en-US" dirty="0">
                <a:latin typeface="Bahnschrift SemiBold" panose="020B0502040204020203" pitchFamily="34" charset="0"/>
              </a:rPr>
              <a:t>Interpterion of the Law</a:t>
            </a:r>
          </a:p>
        </p:txBody>
      </p:sp>
      <p:sp>
        <p:nvSpPr>
          <p:cNvPr id="3" name="Content Placeholder 2"/>
          <p:cNvSpPr>
            <a:spLocks noGrp="1"/>
          </p:cNvSpPr>
          <p:nvPr>
            <p:ph idx="1"/>
          </p:nvPr>
        </p:nvSpPr>
        <p:spPr>
          <a:xfrm>
            <a:off x="633046" y="3010485"/>
            <a:ext cx="11183816" cy="3166477"/>
          </a:xfrm>
          <a:solidFill>
            <a:schemeClr val="bg1"/>
          </a:solidFill>
          <a:ln>
            <a:solidFill>
              <a:srgbClr val="002060"/>
            </a:solidFill>
          </a:ln>
        </p:spPr>
        <p:txBody>
          <a:bodyPr>
            <a:normAutofit/>
          </a:bodyPr>
          <a:lstStyle/>
          <a:p>
            <a:pPr marL="0" indent="0">
              <a:buNone/>
            </a:pPr>
            <a:r>
              <a:rPr lang="en-US" sz="2400" dirty="0">
                <a:latin typeface="Times New Roman" pitchFamily="18" charset="0"/>
                <a:cs typeface="Times New Roman" pitchFamily="18" charset="0"/>
              </a:rPr>
              <a:t>How do rights protected by the Bill of Rights apply in our</a:t>
            </a:r>
          </a:p>
          <a:p>
            <a:pPr marL="0" indent="0">
              <a:buNone/>
            </a:pPr>
            <a:r>
              <a:rPr lang="en-US" sz="2400" dirty="0">
                <a:latin typeface="Times New Roman" pitchFamily="18" charset="0"/>
                <a:cs typeface="Times New Roman" pitchFamily="18" charset="0"/>
              </a:rPr>
              <a:t>society?</a:t>
            </a:r>
          </a:p>
        </p:txBody>
      </p:sp>
      <p:sp>
        <p:nvSpPr>
          <p:cNvPr id="6" name="Rectangle 5">
            <a:extLst>
              <a:ext uri="{FF2B5EF4-FFF2-40B4-BE49-F238E27FC236}">
                <a16:creationId xmlns:a16="http://schemas.microsoft.com/office/drawing/2014/main" id="{40038B3C-6146-411A-8845-823F2F811543}"/>
              </a:ext>
            </a:extLst>
          </p:cNvPr>
          <p:cNvSpPr/>
          <p:nvPr/>
        </p:nvSpPr>
        <p:spPr>
          <a:xfrm>
            <a:off x="225083" y="1463040"/>
            <a:ext cx="11788726" cy="1308295"/>
          </a:xfrm>
          <a:prstGeom prst="rect">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Times" panose="02020603050405020304" pitchFamily="18" charset="0"/>
                <a:cs typeface="Times" panose="02020603050405020304" pitchFamily="18" charset="0"/>
              </a:rPr>
              <a:t>“The judicial power shall extend to all cases, in law and equity, arising under this Constitution, the laws of the United States, and treaties made, or which shall be made, under their authority”</a:t>
            </a:r>
          </a:p>
          <a:p>
            <a:r>
              <a:rPr lang="en-US" sz="2400" dirty="0">
                <a:latin typeface="Times" panose="02020603050405020304" pitchFamily="18" charset="0"/>
                <a:cs typeface="Times" panose="02020603050405020304" pitchFamily="18" charset="0"/>
              </a:rPr>
              <a:t>	- Article III, Section 2, U.S. Constitution</a:t>
            </a:r>
          </a:p>
        </p:txBody>
      </p:sp>
      <p:sp>
        <p:nvSpPr>
          <p:cNvPr id="11" name="Rectangle 10">
            <a:extLst>
              <a:ext uri="{FF2B5EF4-FFF2-40B4-BE49-F238E27FC236}">
                <a16:creationId xmlns:a16="http://schemas.microsoft.com/office/drawing/2014/main" id="{CC24AFEF-4FC3-4B62-93DC-C274FB49758C}"/>
              </a:ext>
            </a:extLst>
          </p:cNvPr>
          <p:cNvSpPr/>
          <p:nvPr/>
        </p:nvSpPr>
        <p:spPr>
          <a:xfrm>
            <a:off x="1041009" y="4002867"/>
            <a:ext cx="10312791" cy="2490008"/>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en-US" sz="2400" dirty="0">
                <a:solidFill>
                  <a:schemeClr val="bg1"/>
                </a:solidFill>
                <a:latin typeface="Times" panose="02020603050405020304" pitchFamily="18" charset="0"/>
                <a:cs typeface="Times" panose="02020603050405020304" pitchFamily="18" charset="0"/>
              </a:rPr>
              <a:t>Select a Supreme Court Case</a:t>
            </a:r>
          </a:p>
          <a:p>
            <a:pPr marL="342900" indent="-342900">
              <a:buFont typeface="Arial" panose="020B0604020202020204" pitchFamily="34" charset="0"/>
              <a:buChar char="•"/>
            </a:pPr>
            <a:r>
              <a:rPr lang="en-US" sz="2400" dirty="0">
                <a:solidFill>
                  <a:schemeClr val="bg1"/>
                </a:solidFill>
                <a:latin typeface="Times" panose="02020603050405020304" pitchFamily="18" charset="0"/>
                <a:cs typeface="Times" panose="02020603050405020304" pitchFamily="18" charset="0"/>
              </a:rPr>
              <a:t>Read brief  an annotate the case</a:t>
            </a:r>
          </a:p>
          <a:p>
            <a:pPr marL="800100" lvl="1" indent="-342900">
              <a:buFont typeface="Arial" panose="020B0604020202020204" pitchFamily="34" charset="0"/>
              <a:buChar char="•"/>
            </a:pPr>
            <a:r>
              <a:rPr lang="en-US" sz="2400" dirty="0">
                <a:solidFill>
                  <a:schemeClr val="bg1"/>
                </a:solidFill>
                <a:latin typeface="Times" panose="02020603050405020304" pitchFamily="18" charset="0"/>
                <a:cs typeface="Times" panose="02020603050405020304" pitchFamily="18" charset="0"/>
              </a:rPr>
              <a:t>Background of the case</a:t>
            </a:r>
          </a:p>
          <a:p>
            <a:pPr marL="800100" lvl="1" indent="-342900">
              <a:buFont typeface="Arial" panose="020B0604020202020204" pitchFamily="34" charset="0"/>
              <a:buChar char="•"/>
            </a:pPr>
            <a:r>
              <a:rPr lang="en-US" sz="2400" dirty="0">
                <a:solidFill>
                  <a:schemeClr val="bg1"/>
                </a:solidFill>
                <a:latin typeface="Times" panose="02020603050405020304" pitchFamily="18" charset="0"/>
                <a:cs typeface="Times" panose="02020603050405020304" pitchFamily="18" charset="0"/>
              </a:rPr>
              <a:t>Question before the court?</a:t>
            </a:r>
          </a:p>
          <a:p>
            <a:pPr marL="800100" lvl="1" indent="-342900">
              <a:buFont typeface="Arial" panose="020B0604020202020204" pitchFamily="34" charset="0"/>
              <a:buChar char="•"/>
            </a:pPr>
            <a:r>
              <a:rPr lang="en-US" sz="2400" dirty="0">
                <a:solidFill>
                  <a:schemeClr val="bg1"/>
                </a:solidFill>
                <a:latin typeface="Times" panose="02020603050405020304" pitchFamily="18" charset="0"/>
                <a:cs typeface="Times" panose="02020603050405020304" pitchFamily="18" charset="0"/>
              </a:rPr>
              <a:t>Amendment(s) and right(s) apply</a:t>
            </a:r>
          </a:p>
          <a:p>
            <a:pPr marL="800100" lvl="1" indent="-342900">
              <a:buFont typeface="Arial" panose="020B0604020202020204" pitchFamily="34" charset="0"/>
              <a:buChar char="•"/>
            </a:pPr>
            <a:r>
              <a:rPr lang="en-US" sz="2400" dirty="0">
                <a:solidFill>
                  <a:schemeClr val="bg1"/>
                </a:solidFill>
                <a:latin typeface="Times" panose="02020603050405020304" pitchFamily="18" charset="0"/>
                <a:cs typeface="Times" panose="02020603050405020304" pitchFamily="18" charset="0"/>
              </a:rPr>
              <a:t>Decision by SCOTUS (majority opinion)</a:t>
            </a:r>
          </a:p>
          <a:p>
            <a:pPr marL="800100" lvl="1" indent="-342900">
              <a:buFont typeface="Arial" panose="020B0604020202020204" pitchFamily="34" charset="0"/>
              <a:buChar char="•"/>
            </a:pPr>
            <a:r>
              <a:rPr lang="en-US" sz="2400" dirty="0">
                <a:solidFill>
                  <a:schemeClr val="bg1"/>
                </a:solidFill>
                <a:latin typeface="Times" panose="02020603050405020304" pitchFamily="18" charset="0"/>
                <a:cs typeface="Times" panose="02020603050405020304" pitchFamily="18" charset="0"/>
              </a:rPr>
              <a:t>Impact of the case decision on the United States</a:t>
            </a:r>
          </a:p>
        </p:txBody>
      </p:sp>
      <p:pic>
        <p:nvPicPr>
          <p:cNvPr id="1026" name="Picture 2" descr="Justices">
            <a:extLst>
              <a:ext uri="{FF2B5EF4-FFF2-40B4-BE49-F238E27FC236}">
                <a16:creationId xmlns:a16="http://schemas.microsoft.com/office/drawing/2014/main" id="{57527FEB-DD9E-4483-9FF1-8805C8CE7D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70644" y="2694572"/>
            <a:ext cx="2783131" cy="3166477"/>
          </a:xfrm>
          <a:prstGeom prst="rect">
            <a:avLst/>
          </a:prstGeom>
          <a:noFill/>
          <a:extLst>
            <a:ext uri="{909E8E84-426E-40DD-AFC4-6F175D3DCCD1}">
              <a14:hiddenFill xmlns:a14="http://schemas.microsoft.com/office/drawing/2010/main">
                <a:solidFill>
                  <a:srgbClr val="FFFFFF"/>
                </a:solidFill>
              </a14:hiddenFill>
            </a:ext>
          </a:extLst>
        </p:spPr>
      </p:pic>
      <p:sp>
        <p:nvSpPr>
          <p:cNvPr id="12" name="Thought Bubble: Cloud 11">
            <a:extLst>
              <a:ext uri="{FF2B5EF4-FFF2-40B4-BE49-F238E27FC236}">
                <a16:creationId xmlns:a16="http://schemas.microsoft.com/office/drawing/2014/main" id="{4C1A3A93-ABBC-44F4-9F6A-C884A0938D6B}"/>
              </a:ext>
            </a:extLst>
          </p:cNvPr>
          <p:cNvSpPr/>
          <p:nvPr/>
        </p:nvSpPr>
        <p:spPr>
          <a:xfrm>
            <a:off x="9510896" y="2204452"/>
            <a:ext cx="2250830" cy="1045185"/>
          </a:xfrm>
          <a:prstGeom prst="cloudCallout">
            <a:avLst>
              <a:gd name="adj1" fmla="val -25208"/>
              <a:gd name="adj2" fmla="val 78926"/>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latin typeface="Times" panose="02020603050405020304" pitchFamily="18" charset="0"/>
                <a:cs typeface="Times" panose="02020603050405020304" pitchFamily="18" charset="0"/>
              </a:rPr>
              <a:t>?????</a:t>
            </a:r>
          </a:p>
        </p:txBody>
      </p:sp>
    </p:spTree>
    <p:extLst>
      <p:ext uri="{BB962C8B-B14F-4D97-AF65-F5344CB8AC3E}">
        <p14:creationId xmlns:p14="http://schemas.microsoft.com/office/powerpoint/2010/main" val="4245870320"/>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202BA-D608-4E65-A37C-ECA04C21A199}"/>
              </a:ext>
            </a:extLst>
          </p:cNvPr>
          <p:cNvSpPr>
            <a:spLocks noGrp="1"/>
          </p:cNvSpPr>
          <p:nvPr>
            <p:ph type="title"/>
          </p:nvPr>
        </p:nvSpPr>
        <p:spPr>
          <a:xfrm>
            <a:off x="393895" y="279790"/>
            <a:ext cx="10959905" cy="802493"/>
          </a:xfrm>
          <a:solidFill>
            <a:schemeClr val="bg1"/>
          </a:solidFill>
          <a:ln>
            <a:solidFill>
              <a:srgbClr val="FF0000"/>
            </a:solidFill>
          </a:ln>
        </p:spPr>
        <p:txBody>
          <a:bodyPr/>
          <a:lstStyle/>
          <a:p>
            <a:r>
              <a:rPr lang="en-US" dirty="0">
                <a:latin typeface="Britannic Bold" panose="020B0903060703020204" pitchFamily="34" charset="0"/>
              </a:rPr>
              <a:t>SCOTUS CASE POWER POINT</a:t>
            </a:r>
          </a:p>
        </p:txBody>
      </p:sp>
      <p:sp>
        <p:nvSpPr>
          <p:cNvPr id="3" name="Content Placeholder 2">
            <a:extLst>
              <a:ext uri="{FF2B5EF4-FFF2-40B4-BE49-F238E27FC236}">
                <a16:creationId xmlns:a16="http://schemas.microsoft.com/office/drawing/2014/main" id="{3FE4CD25-F233-4E52-8E78-EB4F7E4ED856}"/>
              </a:ext>
            </a:extLst>
          </p:cNvPr>
          <p:cNvSpPr>
            <a:spLocks noGrp="1"/>
          </p:cNvSpPr>
          <p:nvPr>
            <p:ph idx="1"/>
          </p:nvPr>
        </p:nvSpPr>
        <p:spPr>
          <a:xfrm>
            <a:off x="393895" y="1294228"/>
            <a:ext cx="11282290" cy="5283981"/>
          </a:xfrm>
          <a:solidFill>
            <a:schemeClr val="bg1"/>
          </a:solidFill>
          <a:ln>
            <a:solidFill>
              <a:srgbClr val="002060"/>
            </a:solidFill>
          </a:ln>
        </p:spPr>
        <p:txBody>
          <a:bodyPr>
            <a:normAutofit/>
          </a:bodyPr>
          <a:lstStyle/>
          <a:p>
            <a:pPr marL="0" indent="0" algn="ctr">
              <a:buNone/>
            </a:pPr>
            <a:r>
              <a:rPr lang="en-US" sz="2400" b="1" dirty="0">
                <a:latin typeface="Times" panose="02020603050405020304" pitchFamily="18" charset="0"/>
                <a:cs typeface="Times" panose="02020603050405020304" pitchFamily="18" charset="0"/>
              </a:rPr>
              <a:t>Engel v. Vitale</a:t>
            </a:r>
          </a:p>
          <a:p>
            <a:pPr marL="0" indent="0">
              <a:buNone/>
            </a:pPr>
            <a:r>
              <a:rPr lang="en-US" sz="2400" b="1" dirty="0">
                <a:latin typeface="Times" panose="02020603050405020304" pitchFamily="18" charset="0"/>
                <a:cs typeface="Times" panose="02020603050405020304" pitchFamily="18" charset="0"/>
              </a:rPr>
              <a:t>Case Facts: </a:t>
            </a:r>
          </a:p>
          <a:p>
            <a:r>
              <a:rPr lang="en-US" sz="2400" dirty="0">
                <a:latin typeface="Times" panose="02020603050405020304" pitchFamily="18" charset="0"/>
                <a:cs typeface="Times" panose="02020603050405020304" pitchFamily="18" charset="0"/>
              </a:rPr>
              <a:t>The New York State Board of Regents voluntary required public school students to recite a non-denominational prayer every school day.  Students who wished not to participate could sit quietly or leave the room.</a:t>
            </a:r>
          </a:p>
          <a:p>
            <a:r>
              <a:rPr lang="en-US" sz="2400" dirty="0">
                <a:latin typeface="Times" panose="02020603050405020304" pitchFamily="18" charset="0"/>
                <a:cs typeface="Times" panose="02020603050405020304" pitchFamily="18" charset="0"/>
              </a:rPr>
              <a:t>Steven Engel, a parent of a student, believed that even though it was voluntary prayer it still force his child to participate in religious activity</a:t>
            </a:r>
          </a:p>
          <a:p>
            <a:pPr marL="0" indent="0">
              <a:buNone/>
            </a:pPr>
            <a:r>
              <a:rPr lang="en-US" sz="2400" b="1" dirty="0">
                <a:latin typeface="Times" panose="02020603050405020304" pitchFamily="18" charset="0"/>
                <a:cs typeface="Times" panose="02020603050405020304" pitchFamily="18" charset="0"/>
              </a:rPr>
              <a:t>Constitutional Question: </a:t>
            </a:r>
            <a:r>
              <a:rPr lang="en-US" sz="2400" dirty="0">
                <a:latin typeface="Times" panose="02020603050405020304" pitchFamily="18" charset="0"/>
                <a:cs typeface="Times" panose="02020603050405020304" pitchFamily="18" charset="0"/>
              </a:rPr>
              <a:t>Does the voluntary use of a government written prayer violate the establishment clause of the First Amendment? </a:t>
            </a:r>
          </a:p>
          <a:p>
            <a:pPr marL="0" indent="0">
              <a:buNone/>
            </a:pPr>
            <a:endParaRPr lang="en-US" sz="2400" dirty="0">
              <a:latin typeface="Times" panose="02020603050405020304" pitchFamily="18" charset="0"/>
              <a:cs typeface="Times" panose="02020603050405020304" pitchFamily="18" charset="0"/>
            </a:endParaRPr>
          </a:p>
          <a:p>
            <a:pPr marL="0" indent="0">
              <a:buNone/>
            </a:pPr>
            <a:r>
              <a:rPr lang="en-US" sz="2400" b="1" dirty="0">
                <a:latin typeface="Times" panose="02020603050405020304" pitchFamily="18" charset="0"/>
                <a:cs typeface="Times" panose="02020603050405020304" pitchFamily="18" charset="0"/>
              </a:rPr>
              <a:t>Precedent: </a:t>
            </a:r>
            <a:r>
              <a:rPr lang="en-US" sz="2400" dirty="0">
                <a:latin typeface="Times" panose="02020603050405020304" pitchFamily="18" charset="0"/>
                <a:cs typeface="Times" panose="02020603050405020304" pitchFamily="18" charset="0"/>
              </a:rPr>
              <a:t>No Prayer in School, even if it is voluntary    </a:t>
            </a:r>
          </a:p>
        </p:txBody>
      </p:sp>
      <p:pic>
        <p:nvPicPr>
          <p:cNvPr id="1028" name="Picture 4" descr="Why US Public Schools Don't Have a Prayer">
            <a:extLst>
              <a:ext uri="{FF2B5EF4-FFF2-40B4-BE49-F238E27FC236}">
                <a16:creationId xmlns:a16="http://schemas.microsoft.com/office/drawing/2014/main" id="{EBA81B59-9C12-4F16-8829-3AB7C6C2FF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35182" y="4487594"/>
            <a:ext cx="4229522" cy="2302559"/>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a:extLst>
              <a:ext uri="{FF2B5EF4-FFF2-40B4-BE49-F238E27FC236}">
                <a16:creationId xmlns:a16="http://schemas.microsoft.com/office/drawing/2014/main" id="{3FB0BBDE-C99E-4068-AA0E-7AA40BC65742}"/>
              </a:ext>
            </a:extLst>
          </p:cNvPr>
          <p:cNvCxnSpPr>
            <a:cxnSpLocks/>
          </p:cNvCxnSpPr>
          <p:nvPr/>
        </p:nvCxnSpPr>
        <p:spPr>
          <a:xfrm flipV="1">
            <a:off x="7535182" y="4487594"/>
            <a:ext cx="4262923" cy="230256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02372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4">
            <a:extLst>
              <a:ext uri="{FF2B5EF4-FFF2-40B4-BE49-F238E27FC236}">
                <a16:creationId xmlns:a16="http://schemas.microsoft.com/office/drawing/2014/main" id="{BB002837-57E9-4259-B74E-983D6EA0A835}"/>
              </a:ext>
            </a:extLst>
          </p:cNvPr>
          <p:cNvSpPr>
            <a:spLocks noGrp="1"/>
          </p:cNvSpPr>
          <p:nvPr>
            <p:ph type="title"/>
          </p:nvPr>
        </p:nvSpPr>
        <p:spPr>
          <a:xfrm>
            <a:off x="1981200" y="136525"/>
            <a:ext cx="8229600" cy="669926"/>
          </a:xfrm>
          <a:solidFill>
            <a:schemeClr val="accent4">
              <a:lumMod val="20000"/>
              <a:lumOff val="80000"/>
            </a:schemeClr>
          </a:solidFill>
          <a:ln>
            <a:solidFill>
              <a:srgbClr val="002060"/>
            </a:solidFill>
            <a:miter lim="800000"/>
            <a:headEnd/>
            <a:tailEnd/>
          </a:ln>
        </p:spPr>
        <p:txBody>
          <a:bodyPr>
            <a:normAutofit fontScale="90000"/>
          </a:bodyPr>
          <a:lstStyle/>
          <a:p>
            <a:pPr algn="ctr"/>
            <a:r>
              <a:rPr lang="en-US" altLang="en-US" b="1" dirty="0">
                <a:latin typeface="Bookman Old Style" panose="02050604050505020204" pitchFamily="18" charset="0"/>
              </a:rPr>
              <a:t>Types of Government System</a:t>
            </a:r>
            <a:r>
              <a:rPr lang="en-US" altLang="en-US" b="1" dirty="0">
                <a:solidFill>
                  <a:srgbClr val="FFC000"/>
                </a:solidFill>
                <a:latin typeface="Bookman Old Style" panose="02050604050505020204" pitchFamily="18" charset="0"/>
              </a:rPr>
              <a:t> </a:t>
            </a:r>
          </a:p>
        </p:txBody>
      </p:sp>
      <p:sp>
        <p:nvSpPr>
          <p:cNvPr id="11267" name="Content Placeholder 5">
            <a:extLst>
              <a:ext uri="{FF2B5EF4-FFF2-40B4-BE49-F238E27FC236}">
                <a16:creationId xmlns:a16="http://schemas.microsoft.com/office/drawing/2014/main" id="{42CBC38B-44A0-4B17-A742-53FDBCD3958A}"/>
              </a:ext>
            </a:extLst>
          </p:cNvPr>
          <p:cNvSpPr>
            <a:spLocks noGrp="1" noChangeArrowheads="1"/>
          </p:cNvSpPr>
          <p:nvPr>
            <p:ph idx="1"/>
          </p:nvPr>
        </p:nvSpPr>
        <p:spPr>
          <a:xfrm>
            <a:off x="349348" y="1199744"/>
            <a:ext cx="11493304" cy="4671646"/>
          </a:xfrm>
          <a:solidFill>
            <a:schemeClr val="bg1"/>
          </a:solidFill>
          <a:ln>
            <a:solidFill>
              <a:srgbClr val="C00000"/>
            </a:solidFill>
          </a:ln>
        </p:spPr>
        <p:txBody>
          <a:bodyPr>
            <a:normAutofit/>
          </a:bodyPr>
          <a:lstStyle/>
          <a:p>
            <a:r>
              <a:rPr lang="en-US" altLang="en-US" sz="2400" b="1" i="1" u="sng" dirty="0">
                <a:solidFill>
                  <a:srgbClr val="C00000"/>
                </a:solidFill>
                <a:latin typeface="Times New Roman" panose="02020603050405020304" pitchFamily="18" charset="0"/>
                <a:cs typeface="Times New Roman" panose="02020603050405020304" pitchFamily="18" charset="0"/>
              </a:rPr>
              <a:t>Federal system:</a:t>
            </a:r>
            <a:r>
              <a:rPr lang="en-US" altLang="en-US" sz="2400" b="1" i="1" dirty="0">
                <a:solidFill>
                  <a:srgbClr val="C00000"/>
                </a:solidFill>
                <a:latin typeface="Times New Roman" panose="02020603050405020304" pitchFamily="18" charset="0"/>
                <a:cs typeface="Times New Roman" panose="02020603050405020304" pitchFamily="18" charset="0"/>
              </a:rPr>
              <a:t> </a:t>
            </a:r>
            <a:r>
              <a:rPr lang="en-US" altLang="en-US" sz="2400" dirty="0">
                <a:latin typeface="Times New Roman" panose="02020603050405020304" pitchFamily="18" charset="0"/>
                <a:cs typeface="Times New Roman" panose="02020603050405020304" pitchFamily="18" charset="0"/>
              </a:rPr>
              <a:t>Division of power to govern between state and federal government (Blends a centralize and decentralize gov.)</a:t>
            </a:r>
          </a:p>
        </p:txBody>
      </p:sp>
      <p:pic>
        <p:nvPicPr>
          <p:cNvPr id="11268" name="Content Placeholder 6">
            <a:extLst>
              <a:ext uri="{FF2B5EF4-FFF2-40B4-BE49-F238E27FC236}">
                <a16:creationId xmlns:a16="http://schemas.microsoft.com/office/drawing/2014/main" id="{B7040681-710F-459E-91E8-EAE58E44C90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67200" y="2133601"/>
            <a:ext cx="3581400" cy="24098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924BDD31-20D9-457E-BA69-D0CEDE84FF98}"/>
              </a:ext>
            </a:extLst>
          </p:cNvPr>
          <p:cNvSpPr/>
          <p:nvPr/>
        </p:nvSpPr>
        <p:spPr bwMode="auto">
          <a:xfrm>
            <a:off x="244426" y="4790612"/>
            <a:ext cx="4518074" cy="1948318"/>
          </a:xfrm>
          <a:prstGeom prst="rect">
            <a:avLst/>
          </a:prstGeom>
          <a:solidFill>
            <a:srgbClr val="002060"/>
          </a:solidFill>
          <a:ln w="9525" cap="flat" cmpd="sng" algn="ctr">
            <a:solidFill>
              <a:srgbClr val="00B0F0"/>
            </a:solidFill>
            <a:prstDash val="solid"/>
            <a:round/>
            <a:headEnd type="none" w="med" len="med"/>
            <a:tailEnd type="none" w="med" len="med"/>
          </a:ln>
          <a:effectLst/>
        </p:spPr>
        <p:txBody>
          <a:bodyPr/>
          <a:lstStyle/>
          <a:p>
            <a:pPr algn="ctr">
              <a:defRPr/>
            </a:pPr>
            <a:r>
              <a:rPr lang="en-US" sz="2400" b="1" i="1" u="sng" dirty="0">
                <a:solidFill>
                  <a:schemeClr val="bg1"/>
                </a:solidFill>
                <a:latin typeface="Times New Roman" panose="02020603050405020304" pitchFamily="18" charset="0"/>
                <a:cs typeface="Times New Roman" panose="02020603050405020304" pitchFamily="18" charset="0"/>
              </a:rPr>
              <a:t>Unitary System</a:t>
            </a:r>
          </a:p>
          <a:p>
            <a:pPr marL="342900" indent="-342900">
              <a:buFont typeface="Arial" panose="020B0604020202020204" pitchFamily="34" charset="0"/>
              <a:buChar char="•"/>
              <a:defRPr/>
            </a:pPr>
            <a:r>
              <a:rPr lang="en-US" sz="2400" dirty="0">
                <a:solidFill>
                  <a:schemeClr val="bg1"/>
                </a:solidFill>
                <a:latin typeface="Times New Roman" panose="02020603050405020304" pitchFamily="18" charset="0"/>
                <a:cs typeface="Times New Roman" panose="02020603050405020304" pitchFamily="18" charset="0"/>
              </a:rPr>
              <a:t>Highly centralized government </a:t>
            </a:r>
          </a:p>
          <a:p>
            <a:pPr marL="342900" indent="-342900">
              <a:buFont typeface="Arial" panose="020B0604020202020204" pitchFamily="34" charset="0"/>
              <a:buChar char="•"/>
              <a:defRPr/>
            </a:pPr>
            <a:r>
              <a:rPr lang="en-US" sz="2400" dirty="0">
                <a:solidFill>
                  <a:schemeClr val="bg1"/>
                </a:solidFill>
                <a:latin typeface="Times New Roman" panose="02020603050405020304" pitchFamily="18" charset="0"/>
                <a:cs typeface="Times New Roman" panose="02020603050405020304" pitchFamily="18" charset="0"/>
              </a:rPr>
              <a:t>National government can share or remove power with state &amp; local gov</a:t>
            </a:r>
            <a:r>
              <a:rPr lang="en-US" sz="2000" dirty="0">
                <a:solidFill>
                  <a:schemeClr val="bg1"/>
                </a:solidFill>
                <a:latin typeface="Times New Roman" panose="02020603050405020304" pitchFamily="18" charset="0"/>
                <a:cs typeface="Times New Roman" panose="02020603050405020304" pitchFamily="18" charset="0"/>
              </a:rPr>
              <a:t>.</a:t>
            </a:r>
          </a:p>
          <a:p>
            <a:pPr algn="ctr">
              <a:defRPr/>
            </a:pPr>
            <a:r>
              <a:rPr lang="en-US" sz="2000" b="1" dirty="0">
                <a:latin typeface="Times New Roman" panose="02020603050405020304" pitchFamily="18" charset="0"/>
                <a:cs typeface="Times New Roman" panose="02020603050405020304" pitchFamily="18" charset="0"/>
              </a:rPr>
              <a:t> </a:t>
            </a:r>
          </a:p>
        </p:txBody>
      </p:sp>
      <p:sp>
        <p:nvSpPr>
          <p:cNvPr id="9" name="Rectangle 8">
            <a:extLst>
              <a:ext uri="{FF2B5EF4-FFF2-40B4-BE49-F238E27FC236}">
                <a16:creationId xmlns:a16="http://schemas.microsoft.com/office/drawing/2014/main" id="{FD9E4E7B-B46B-43FA-95C5-CBAB9EC27029}"/>
              </a:ext>
            </a:extLst>
          </p:cNvPr>
          <p:cNvSpPr/>
          <p:nvPr/>
        </p:nvSpPr>
        <p:spPr bwMode="auto">
          <a:xfrm>
            <a:off x="7324580" y="4758870"/>
            <a:ext cx="4770120" cy="1948318"/>
          </a:xfrm>
          <a:prstGeom prst="rect">
            <a:avLst/>
          </a:prstGeom>
          <a:solidFill>
            <a:srgbClr val="002060"/>
          </a:solidFill>
          <a:ln w="9525" cap="flat" cmpd="sng" algn="ctr">
            <a:solidFill>
              <a:srgbClr val="00B0F0"/>
            </a:solidFill>
            <a:prstDash val="solid"/>
            <a:round/>
            <a:headEnd type="none" w="med" len="med"/>
            <a:tailEnd type="none" w="med" len="med"/>
          </a:ln>
          <a:effectLst/>
        </p:spPr>
        <p:txBody>
          <a:bodyPr/>
          <a:lstStyle/>
          <a:p>
            <a:pPr algn="ctr">
              <a:defRPr/>
            </a:pPr>
            <a:r>
              <a:rPr lang="en-US" sz="2400" b="1" i="1" u="sng" dirty="0">
                <a:solidFill>
                  <a:schemeClr val="bg1"/>
                </a:solidFill>
                <a:latin typeface="Times New Roman" panose="02020603050405020304" pitchFamily="18" charset="0"/>
                <a:cs typeface="Times New Roman" panose="02020603050405020304" pitchFamily="18" charset="0"/>
              </a:rPr>
              <a:t>Confederation</a:t>
            </a:r>
          </a:p>
          <a:p>
            <a:pPr marL="342900" indent="-342900">
              <a:buFont typeface="Arial" panose="020B0604020202020204" pitchFamily="34" charset="0"/>
              <a:buChar char="•"/>
              <a:defRPr/>
            </a:pPr>
            <a:r>
              <a:rPr lang="en-US" sz="2400" dirty="0">
                <a:solidFill>
                  <a:schemeClr val="bg1"/>
                </a:solidFill>
                <a:latin typeface="Times New Roman" panose="02020603050405020304" pitchFamily="18" charset="0"/>
                <a:cs typeface="Times New Roman" panose="02020603050405020304" pitchFamily="18" charset="0"/>
              </a:rPr>
              <a:t>An alliance amongst state government</a:t>
            </a:r>
          </a:p>
          <a:p>
            <a:pPr marL="342900" indent="-342900">
              <a:buFont typeface="Arial" panose="020B0604020202020204" pitchFamily="34" charset="0"/>
              <a:buChar char="•"/>
              <a:defRPr/>
            </a:pPr>
            <a:r>
              <a:rPr lang="en-US" sz="2400" dirty="0">
                <a:solidFill>
                  <a:schemeClr val="bg1"/>
                </a:solidFill>
                <a:latin typeface="Times New Roman" panose="02020603050405020304" pitchFamily="18" charset="0"/>
                <a:cs typeface="Times New Roman" panose="02020603050405020304" pitchFamily="18" charset="0"/>
              </a:rPr>
              <a:t>Decentralized government – Articles of Confederation</a:t>
            </a:r>
          </a:p>
          <a:p>
            <a:pPr algn="ctr">
              <a:defRPr/>
            </a:pPr>
            <a:r>
              <a:rPr lang="en-US" sz="2000" dirty="0">
                <a:latin typeface="Times New Roman" panose="02020603050405020304" pitchFamily="18" charset="0"/>
                <a:cs typeface="Times New Roman" panose="02020603050405020304" pitchFamily="18" charset="0"/>
              </a:rPr>
              <a:t> </a:t>
            </a:r>
          </a:p>
        </p:txBody>
      </p:sp>
      <p:sp>
        <p:nvSpPr>
          <p:cNvPr id="11271" name="TextBox 9">
            <a:extLst>
              <a:ext uri="{FF2B5EF4-FFF2-40B4-BE49-F238E27FC236}">
                <a16:creationId xmlns:a16="http://schemas.microsoft.com/office/drawing/2014/main" id="{3B3FEFA6-60F8-42AD-BAB7-038865ADCB70}"/>
              </a:ext>
            </a:extLst>
          </p:cNvPr>
          <p:cNvSpPr txBox="1">
            <a:spLocks noChangeArrowheads="1"/>
          </p:cNvSpPr>
          <p:nvPr/>
        </p:nvSpPr>
        <p:spPr bwMode="auto">
          <a:xfrm>
            <a:off x="8001000" y="2590801"/>
            <a:ext cx="2438400" cy="830997"/>
          </a:xfrm>
          <a:prstGeom prst="rect">
            <a:avLst/>
          </a:prstGeom>
          <a:noFill/>
          <a:ln w="9525">
            <a:solidFill>
              <a:srgbClr val="7030A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US" altLang="en-US" sz="2400" dirty="0">
                <a:latin typeface="Times New Roman" panose="02020603050405020304" pitchFamily="18" charset="0"/>
                <a:cs typeface="Times New Roman" panose="02020603050405020304" pitchFamily="18" charset="0"/>
              </a:rPr>
              <a:t>States carry out public policy</a:t>
            </a:r>
          </a:p>
        </p:txBody>
      </p:sp>
      <p:sp>
        <p:nvSpPr>
          <p:cNvPr id="11272" name="TextBox 10">
            <a:extLst>
              <a:ext uri="{FF2B5EF4-FFF2-40B4-BE49-F238E27FC236}">
                <a16:creationId xmlns:a16="http://schemas.microsoft.com/office/drawing/2014/main" id="{BD2D5F8B-CEAC-4A8C-8645-CED12B2C735C}"/>
              </a:ext>
            </a:extLst>
          </p:cNvPr>
          <p:cNvSpPr txBox="1">
            <a:spLocks noChangeArrowheads="1"/>
          </p:cNvSpPr>
          <p:nvPr/>
        </p:nvSpPr>
        <p:spPr bwMode="auto">
          <a:xfrm>
            <a:off x="998806" y="2236788"/>
            <a:ext cx="3108057" cy="1200329"/>
          </a:xfrm>
          <a:prstGeom prst="rect">
            <a:avLst/>
          </a:prstGeom>
          <a:noFill/>
          <a:ln w="9525">
            <a:solidFill>
              <a:srgbClr val="7030A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US" altLang="en-US" sz="2400" dirty="0">
                <a:latin typeface="Times New Roman" panose="02020603050405020304" pitchFamily="18" charset="0"/>
                <a:cs typeface="Times New Roman" panose="02020603050405020304" pitchFamily="18" charset="0"/>
              </a:rPr>
              <a:t>Federal government determines public policy</a:t>
            </a:r>
          </a:p>
        </p:txBody>
      </p:sp>
      <p:sp>
        <p:nvSpPr>
          <p:cNvPr id="11273" name="Arrow: Right 11">
            <a:extLst>
              <a:ext uri="{FF2B5EF4-FFF2-40B4-BE49-F238E27FC236}">
                <a16:creationId xmlns:a16="http://schemas.microsoft.com/office/drawing/2014/main" id="{DBF5ECE2-B481-436F-B002-E1FE882E4673}"/>
              </a:ext>
            </a:extLst>
          </p:cNvPr>
          <p:cNvSpPr>
            <a:spLocks noChangeArrowheads="1"/>
          </p:cNvSpPr>
          <p:nvPr/>
        </p:nvSpPr>
        <p:spPr bwMode="auto">
          <a:xfrm>
            <a:off x="4038600" y="2540000"/>
            <a:ext cx="1447800" cy="127000"/>
          </a:xfrm>
          <a:prstGeom prst="rightArrow">
            <a:avLst>
              <a:gd name="adj1" fmla="val 50000"/>
              <a:gd name="adj2" fmla="val 49928"/>
            </a:avLst>
          </a:prstGeom>
          <a:solidFill>
            <a:schemeClr val="accent1"/>
          </a:solidFill>
          <a:ln w="9525" algn="ctr">
            <a:solidFill>
              <a:schemeClr val="tx1"/>
            </a:solidFill>
            <a:round/>
            <a:headEnd/>
            <a:tailEnd/>
          </a:ln>
        </p:spPr>
        <p:txBody>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endParaRPr lang="en-US" altLang="en-US" sz="1800"/>
          </a:p>
        </p:txBody>
      </p:sp>
      <p:sp>
        <p:nvSpPr>
          <p:cNvPr id="11274" name="Arrow: Right 12">
            <a:extLst>
              <a:ext uri="{FF2B5EF4-FFF2-40B4-BE49-F238E27FC236}">
                <a16:creationId xmlns:a16="http://schemas.microsoft.com/office/drawing/2014/main" id="{07F884BE-4D32-4AA4-9C0A-3126ED01C4A9}"/>
              </a:ext>
            </a:extLst>
          </p:cNvPr>
          <p:cNvSpPr>
            <a:spLocks noChangeArrowheads="1"/>
          </p:cNvSpPr>
          <p:nvPr/>
        </p:nvSpPr>
        <p:spPr bwMode="auto">
          <a:xfrm rot="10800000">
            <a:off x="6477000" y="2736850"/>
            <a:ext cx="1447800" cy="127000"/>
          </a:xfrm>
          <a:prstGeom prst="rightArrow">
            <a:avLst>
              <a:gd name="adj1" fmla="val 50000"/>
              <a:gd name="adj2" fmla="val 49928"/>
            </a:avLst>
          </a:prstGeom>
          <a:solidFill>
            <a:schemeClr val="accent1"/>
          </a:solidFill>
          <a:ln w="9525" algn="ctr">
            <a:solidFill>
              <a:schemeClr val="tx1"/>
            </a:solidFill>
            <a:round/>
            <a:headEnd/>
            <a:tailEnd/>
          </a:ln>
        </p:spPr>
        <p:txBody>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endParaRPr lang="en-US" altLang="en-US" sz="1800"/>
          </a:p>
        </p:txBody>
      </p:sp>
      <p:sp>
        <p:nvSpPr>
          <p:cNvPr id="2" name="Rectangle 1">
            <a:extLst>
              <a:ext uri="{FF2B5EF4-FFF2-40B4-BE49-F238E27FC236}">
                <a16:creationId xmlns:a16="http://schemas.microsoft.com/office/drawing/2014/main" id="{A6C28403-B59B-4941-9C47-0682C12BA823}"/>
              </a:ext>
            </a:extLst>
          </p:cNvPr>
          <p:cNvSpPr/>
          <p:nvPr/>
        </p:nvSpPr>
        <p:spPr>
          <a:xfrm>
            <a:off x="4883247" y="5223600"/>
            <a:ext cx="2349305" cy="1065689"/>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Times" panose="02020603050405020304" pitchFamily="18" charset="0"/>
                <a:cs typeface="Times" panose="02020603050405020304" pitchFamily="18" charset="0"/>
              </a:rPr>
              <a:t>Other systems of government</a:t>
            </a:r>
          </a:p>
        </p:txBody>
      </p:sp>
      <p:sp>
        <p:nvSpPr>
          <p:cNvPr id="3" name="Arrow: Right 2">
            <a:extLst>
              <a:ext uri="{FF2B5EF4-FFF2-40B4-BE49-F238E27FC236}">
                <a16:creationId xmlns:a16="http://schemas.microsoft.com/office/drawing/2014/main" id="{E4044058-26AE-4F81-8F2D-F465C925CCE4}"/>
              </a:ext>
            </a:extLst>
          </p:cNvPr>
          <p:cNvSpPr/>
          <p:nvPr/>
        </p:nvSpPr>
        <p:spPr>
          <a:xfrm>
            <a:off x="7158989" y="5560989"/>
            <a:ext cx="356970" cy="531654"/>
          </a:xfrm>
          <a:prstGeom prst="rightArrow">
            <a:avLst/>
          </a:prstGeom>
          <a:solidFill>
            <a:srgbClr val="EC301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Right 12">
            <a:extLst>
              <a:ext uri="{FF2B5EF4-FFF2-40B4-BE49-F238E27FC236}">
                <a16:creationId xmlns:a16="http://schemas.microsoft.com/office/drawing/2014/main" id="{3D6FFC28-0897-4B42-908B-BF07105AAFAB}"/>
              </a:ext>
            </a:extLst>
          </p:cNvPr>
          <p:cNvSpPr/>
          <p:nvPr/>
        </p:nvSpPr>
        <p:spPr>
          <a:xfrm rot="10800000">
            <a:off x="4679853" y="5582690"/>
            <a:ext cx="356970" cy="531654"/>
          </a:xfrm>
          <a:prstGeom prst="rightArrow">
            <a:avLst/>
          </a:prstGeom>
          <a:solidFill>
            <a:srgbClr val="EC301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BC24D3-2570-4CF6-AA39-4E801F612213}"/>
              </a:ext>
            </a:extLst>
          </p:cNvPr>
          <p:cNvSpPr>
            <a:spLocks noGrp="1"/>
          </p:cNvSpPr>
          <p:nvPr>
            <p:ph type="title"/>
          </p:nvPr>
        </p:nvSpPr>
        <p:spPr>
          <a:xfrm>
            <a:off x="838200" y="365125"/>
            <a:ext cx="10515600" cy="732155"/>
          </a:xfrm>
          <a:solidFill>
            <a:schemeClr val="bg1"/>
          </a:solidFill>
          <a:ln>
            <a:solidFill>
              <a:srgbClr val="FF0000"/>
            </a:solidFill>
          </a:ln>
        </p:spPr>
        <p:txBody>
          <a:bodyPr/>
          <a:lstStyle/>
          <a:p>
            <a:r>
              <a:rPr lang="en-US" dirty="0">
                <a:latin typeface="Britannic Bold" panose="020B0903060703020204" pitchFamily="34" charset="0"/>
              </a:rPr>
              <a:t>SCOTUS POWERPOINT</a:t>
            </a:r>
          </a:p>
        </p:txBody>
      </p:sp>
      <p:pic>
        <p:nvPicPr>
          <p:cNvPr id="4" name="Content Placeholder 3">
            <a:extLst>
              <a:ext uri="{FF2B5EF4-FFF2-40B4-BE49-F238E27FC236}">
                <a16:creationId xmlns:a16="http://schemas.microsoft.com/office/drawing/2014/main" id="{EFFC695D-1135-49BD-90F3-5537A79D7CAE}"/>
              </a:ext>
            </a:extLst>
          </p:cNvPr>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36099" y="1308295"/>
            <a:ext cx="11310424" cy="518457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290587726"/>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9A6770D-993E-4546-A68D-AE4CFE3B8980}"/>
              </a:ext>
            </a:extLst>
          </p:cNvPr>
          <p:cNvSpPr>
            <a:spLocks noGrp="1"/>
          </p:cNvSpPr>
          <p:nvPr>
            <p:ph idx="1"/>
          </p:nvPr>
        </p:nvSpPr>
        <p:spPr>
          <a:xfrm>
            <a:off x="391887" y="493486"/>
            <a:ext cx="11596914" cy="5683477"/>
          </a:xfrm>
          <a:solidFill>
            <a:schemeClr val="bg1"/>
          </a:solidFill>
          <a:ln>
            <a:solidFill>
              <a:srgbClr val="002060"/>
            </a:solidFill>
          </a:ln>
        </p:spPr>
        <p:txBody>
          <a:bodyPr>
            <a:normAutofit fontScale="92500" lnSpcReduction="10000"/>
          </a:bodyPr>
          <a:lstStyle/>
          <a:p>
            <a:pPr>
              <a:lnSpc>
                <a:spcPct val="100000"/>
              </a:lnSpc>
              <a:spcBef>
                <a:spcPts val="0"/>
              </a:spcBef>
            </a:pPr>
            <a:r>
              <a:rPr lang="en-US" sz="1600" b="1" dirty="0">
                <a:latin typeface="Times New Roman" panose="02020603050405020304" pitchFamily="18" charset="0"/>
                <a:cs typeface="Times New Roman" panose="02020603050405020304" pitchFamily="18" charset="0"/>
              </a:rPr>
              <a:t>CL.C&amp;G.1.1</a:t>
            </a:r>
            <a:r>
              <a:rPr lang="en-US" sz="1600" dirty="0">
                <a:latin typeface="Times New Roman" panose="02020603050405020304" pitchFamily="18" charset="0"/>
                <a:cs typeface="Times New Roman" panose="02020603050405020304" pitchFamily="18" charset="0"/>
              </a:rPr>
              <a:t> Explain the influence of the founding principles on state and federal decisions using primary and secondary source documents.</a:t>
            </a:r>
          </a:p>
          <a:p>
            <a:pPr>
              <a:lnSpc>
                <a:spcPct val="100000"/>
              </a:lnSpc>
              <a:spcBef>
                <a:spcPts val="0"/>
              </a:spcBef>
            </a:pPr>
            <a:r>
              <a:rPr lang="en-US" sz="1600" b="1" dirty="0">
                <a:latin typeface="Times New Roman" panose="02020603050405020304" pitchFamily="18" charset="0"/>
                <a:cs typeface="Times New Roman" panose="02020603050405020304" pitchFamily="18" charset="0"/>
              </a:rPr>
              <a:t>CL.H.1.1</a:t>
            </a:r>
            <a:r>
              <a:rPr lang="en-US" sz="1600" dirty="0">
                <a:latin typeface="Times New Roman" panose="02020603050405020304" pitchFamily="18" charset="0"/>
                <a:cs typeface="Times New Roman" panose="02020603050405020304" pitchFamily="18" charset="0"/>
              </a:rPr>
              <a:t> Explain how the tensions over power and authority led the founding fathers to create a democratic republic.</a:t>
            </a:r>
          </a:p>
          <a:p>
            <a:pPr>
              <a:lnSpc>
                <a:spcPct val="100000"/>
              </a:lnSpc>
              <a:spcBef>
                <a:spcPts val="0"/>
              </a:spcBef>
            </a:pPr>
            <a:r>
              <a:rPr lang="en-US" sz="1600" b="1" dirty="0">
                <a:latin typeface="Times New Roman" panose="02020603050405020304" pitchFamily="18" charset="0"/>
                <a:cs typeface="Times New Roman" panose="02020603050405020304" pitchFamily="18" charset="0"/>
              </a:rPr>
              <a:t>CL.C&amp;G.4.4</a:t>
            </a:r>
            <a:r>
              <a:rPr lang="en-US" sz="1600" dirty="0">
                <a:latin typeface="Times New Roman" panose="02020603050405020304" pitchFamily="18" charset="0"/>
                <a:cs typeface="Times New Roman" panose="02020603050405020304" pitchFamily="18" charset="0"/>
              </a:rPr>
              <a:t> Assess how effective the American system of government has been in ensuring freedom, equality, and justice for all.</a:t>
            </a:r>
          </a:p>
          <a:p>
            <a:pPr marL="0" indent="0">
              <a:lnSpc>
                <a:spcPct val="100000"/>
              </a:lnSpc>
              <a:spcBef>
                <a:spcPts val="0"/>
              </a:spcBef>
              <a:buNone/>
            </a:pPr>
            <a:r>
              <a:rPr lang="en-US" sz="2200" b="1" dirty="0">
                <a:latin typeface="Times" panose="02020603050405020304" pitchFamily="18" charset="0"/>
                <a:cs typeface="Times" panose="02020603050405020304" pitchFamily="18" charset="0"/>
              </a:rPr>
              <a:t>Essential Question: </a:t>
            </a:r>
            <a:r>
              <a:rPr lang="en-US" sz="2200" i="1" dirty="0">
                <a:latin typeface="Times" panose="02020603050405020304" pitchFamily="18" charset="0"/>
                <a:cs typeface="Times" panose="02020603050405020304" pitchFamily="18" charset="0"/>
              </a:rPr>
              <a:t>How did Founders establish government with the authority to govern will limiting its ability to abuse power under the U.S. Constitution?</a:t>
            </a:r>
            <a:endParaRPr lang="en-US" sz="2200" dirty="0">
              <a:latin typeface="Times" panose="02020603050405020304" pitchFamily="18" charset="0"/>
              <a:cs typeface="Times" panose="02020603050405020304" pitchFamily="18" charset="0"/>
            </a:endParaRPr>
          </a:p>
          <a:p>
            <a:pPr marL="0" indent="0">
              <a:lnSpc>
                <a:spcPct val="100000"/>
              </a:lnSpc>
              <a:spcBef>
                <a:spcPts val="0"/>
              </a:spcBef>
              <a:buNone/>
            </a:pPr>
            <a:r>
              <a:rPr lang="en-US" sz="2200" b="1" dirty="0">
                <a:latin typeface="Times" panose="02020603050405020304" pitchFamily="18" charset="0"/>
                <a:cs typeface="Times" panose="02020603050405020304" pitchFamily="18" charset="0"/>
              </a:rPr>
              <a:t>Students can:</a:t>
            </a:r>
            <a:endParaRPr lang="en-US" sz="2200" dirty="0">
              <a:latin typeface="Times" panose="02020603050405020304" pitchFamily="18" charset="0"/>
              <a:cs typeface="Times" panose="02020603050405020304" pitchFamily="18" charset="0"/>
            </a:endParaRPr>
          </a:p>
          <a:p>
            <a:pPr>
              <a:lnSpc>
                <a:spcPct val="100000"/>
              </a:lnSpc>
              <a:spcBef>
                <a:spcPts val="0"/>
              </a:spcBef>
            </a:pPr>
            <a:r>
              <a:rPr lang="en-US" sz="2200" dirty="0">
                <a:latin typeface="Times" panose="02020603050405020304" pitchFamily="18" charset="0"/>
                <a:cs typeface="Times" panose="02020603050405020304" pitchFamily="18" charset="0"/>
              </a:rPr>
              <a:t>Determine how the federal courts uphold the uniformity of the law</a:t>
            </a:r>
          </a:p>
          <a:p>
            <a:pPr>
              <a:lnSpc>
                <a:spcPct val="100000"/>
              </a:lnSpc>
              <a:spcBef>
                <a:spcPts val="0"/>
              </a:spcBef>
            </a:pPr>
            <a:r>
              <a:rPr lang="en-US" sz="2200" dirty="0">
                <a:latin typeface="Times" panose="02020603050405020304" pitchFamily="18" charset="0"/>
                <a:cs typeface="Times" panose="02020603050405020304" pitchFamily="18" charset="0"/>
              </a:rPr>
              <a:t>Explain how court jurisdiction limit the power of the federal court </a:t>
            </a:r>
          </a:p>
          <a:p>
            <a:pPr marL="177800" indent="0">
              <a:lnSpc>
                <a:spcPct val="100000"/>
              </a:lnSpc>
              <a:spcBef>
                <a:spcPts val="0"/>
              </a:spcBef>
              <a:buNone/>
            </a:pPr>
            <a:endParaRPr lang="en-US" sz="1800" dirty="0">
              <a:latin typeface="Times New Roman" panose="02020603050405020304" pitchFamily="18" charset="0"/>
              <a:cs typeface="Times New Roman" panose="02020603050405020304" pitchFamily="18" charset="0"/>
            </a:endParaRPr>
          </a:p>
          <a:p>
            <a:pPr marL="0" indent="0">
              <a:buNone/>
            </a:pPr>
            <a:r>
              <a:rPr lang="en-US" sz="2200" b="1" dirty="0">
                <a:solidFill>
                  <a:srgbClr val="002060"/>
                </a:solidFill>
                <a:latin typeface="Times New Roman" panose="02020603050405020304" pitchFamily="18" charset="0"/>
                <a:cs typeface="Times New Roman" panose="02020603050405020304" pitchFamily="18" charset="0"/>
              </a:rPr>
              <a:t>AGENDA:</a:t>
            </a:r>
          </a:p>
          <a:p>
            <a:r>
              <a:rPr lang="en-US" sz="2200" dirty="0">
                <a:latin typeface="Times New Roman" panose="02020603050405020304" pitchFamily="18" charset="0"/>
                <a:cs typeface="Times New Roman" panose="02020603050405020304" pitchFamily="18" charset="0"/>
              </a:rPr>
              <a:t>Lower Federal Courts</a:t>
            </a:r>
          </a:p>
          <a:p>
            <a:r>
              <a:rPr lang="en-US" sz="2200" dirty="0">
                <a:latin typeface="Times New Roman" panose="02020603050405020304" pitchFamily="18" charset="0"/>
                <a:cs typeface="Times New Roman" panose="02020603050405020304" pitchFamily="18" charset="0"/>
              </a:rPr>
              <a:t>Court Jurisdictional Influences </a:t>
            </a:r>
          </a:p>
          <a:p>
            <a:r>
              <a:rPr lang="en-US" sz="2200" dirty="0">
                <a:latin typeface="Times New Roman" panose="02020603050405020304" pitchFamily="18" charset="0"/>
                <a:cs typeface="Times New Roman" panose="02020603050405020304" pitchFamily="18" charset="0"/>
              </a:rPr>
              <a:t>SCOTUS Storybook </a:t>
            </a:r>
            <a:endParaRPr lang="en-US" sz="2000" dirty="0">
              <a:latin typeface="Times New Roman" panose="02020603050405020304" pitchFamily="18" charset="0"/>
              <a:cs typeface="Times New Roman" panose="02020603050405020304" pitchFamily="18" charset="0"/>
            </a:endParaRPr>
          </a:p>
          <a:p>
            <a:pPr marL="0" indent="0">
              <a:buNone/>
            </a:pPr>
            <a:r>
              <a:rPr lang="en-US" sz="2200" b="1" dirty="0">
                <a:solidFill>
                  <a:srgbClr val="002060"/>
                </a:solidFill>
                <a:latin typeface="Times New Roman" panose="02020603050405020304" pitchFamily="18" charset="0"/>
                <a:cs typeface="Times New Roman" panose="02020603050405020304" pitchFamily="18" charset="0"/>
              </a:rPr>
              <a:t>HOMEWORK: </a:t>
            </a:r>
          </a:p>
          <a:p>
            <a:r>
              <a:rPr lang="en-US" sz="2200" b="1" dirty="0">
                <a:solidFill>
                  <a:srgbClr val="002060"/>
                </a:solidFill>
                <a:latin typeface="Times New Roman" panose="02020603050405020304" pitchFamily="18" charset="0"/>
                <a:cs typeface="Times New Roman" panose="02020603050405020304" pitchFamily="18" charset="0"/>
              </a:rPr>
              <a:t>Unit III Test – Thursday 12/8</a:t>
            </a:r>
          </a:p>
          <a:p>
            <a:r>
              <a:rPr lang="en-US" sz="2200" b="1" dirty="0">
                <a:solidFill>
                  <a:srgbClr val="002060"/>
                </a:solidFill>
                <a:latin typeface="Times New Roman" panose="02020603050405020304" pitchFamily="18" charset="0"/>
                <a:cs typeface="Times New Roman" panose="02020603050405020304" pitchFamily="18" charset="0"/>
              </a:rPr>
              <a:t>SCOTUS POWERPOINT SLIDE due 12/9</a:t>
            </a:r>
          </a:p>
          <a:p>
            <a:r>
              <a:rPr lang="en-US" sz="2200" b="1" dirty="0">
                <a:solidFill>
                  <a:srgbClr val="002060"/>
                </a:solidFill>
                <a:latin typeface="Times New Roman" panose="02020603050405020304" pitchFamily="18" charset="0"/>
                <a:cs typeface="Times New Roman" panose="02020603050405020304" pitchFamily="18" charset="0"/>
              </a:rPr>
              <a:t>SCOTUS STORY BOOK due 12/12</a:t>
            </a:r>
          </a:p>
          <a:p>
            <a:pPr marL="0" indent="0">
              <a:buNone/>
            </a:pPr>
            <a:endParaRPr lang="en-US" sz="22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38316199"/>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648B31-426A-476B-B706-EFC12464C737}"/>
              </a:ext>
            </a:extLst>
          </p:cNvPr>
          <p:cNvSpPr>
            <a:spLocks noGrp="1"/>
          </p:cNvSpPr>
          <p:nvPr>
            <p:ph type="title"/>
          </p:nvPr>
        </p:nvSpPr>
        <p:spPr>
          <a:xfrm>
            <a:off x="838200" y="365126"/>
            <a:ext cx="10515600" cy="886900"/>
          </a:xfrm>
          <a:solidFill>
            <a:schemeClr val="bg1"/>
          </a:solidFill>
          <a:ln>
            <a:solidFill>
              <a:srgbClr val="FF0000"/>
            </a:solidFill>
          </a:ln>
        </p:spPr>
        <p:txBody>
          <a:bodyPr/>
          <a:lstStyle/>
          <a:p>
            <a:r>
              <a:rPr lang="en-US" b="1" dirty="0">
                <a:latin typeface="Baskerville Old Face" panose="02020602080505020303" pitchFamily="18" charset="0"/>
              </a:rPr>
              <a:t>Court Structure</a:t>
            </a:r>
          </a:p>
        </p:txBody>
      </p:sp>
      <p:sp>
        <p:nvSpPr>
          <p:cNvPr id="3" name="Content Placeholder 2">
            <a:extLst>
              <a:ext uri="{FF2B5EF4-FFF2-40B4-BE49-F238E27FC236}">
                <a16:creationId xmlns:a16="http://schemas.microsoft.com/office/drawing/2014/main" id="{F4412058-E900-41AA-82E6-169A0B4D284B}"/>
              </a:ext>
            </a:extLst>
          </p:cNvPr>
          <p:cNvSpPr>
            <a:spLocks noGrp="1"/>
          </p:cNvSpPr>
          <p:nvPr>
            <p:ph idx="1"/>
          </p:nvPr>
        </p:nvSpPr>
        <p:spPr>
          <a:xfrm>
            <a:off x="838200" y="1603717"/>
            <a:ext cx="10515600" cy="4573246"/>
          </a:xfrm>
          <a:solidFill>
            <a:schemeClr val="bg1"/>
          </a:solidFill>
        </p:spPr>
        <p:txBody>
          <a:bodyPr>
            <a:normAutofit/>
          </a:bodyPr>
          <a:lstStyle/>
          <a:p>
            <a:pPr marL="0" indent="0">
              <a:buNone/>
            </a:pPr>
            <a:r>
              <a:rPr lang="en-US" sz="2400" b="1" dirty="0">
                <a:latin typeface="Times" panose="02020603050405020304" pitchFamily="18" charset="0"/>
                <a:cs typeface="Times" panose="02020603050405020304" pitchFamily="18" charset="0"/>
              </a:rPr>
              <a:t>Adjudicating the Law </a:t>
            </a:r>
          </a:p>
          <a:p>
            <a:pPr marL="457200" indent="-457200">
              <a:buAutoNum type="arabicPeriod"/>
            </a:pPr>
            <a:r>
              <a:rPr lang="en-US" sz="2400" dirty="0">
                <a:latin typeface="Times" panose="02020603050405020304" pitchFamily="18" charset="0"/>
                <a:cs typeface="Times" panose="02020603050405020304" pitchFamily="18" charset="0"/>
              </a:rPr>
              <a:t>Which branch of government has the power to establish lower federal courts?</a:t>
            </a:r>
          </a:p>
          <a:p>
            <a:pPr marL="457200" indent="-457200">
              <a:buAutoNum type="arabicPeriod"/>
            </a:pPr>
            <a:r>
              <a:rPr lang="en-US" sz="2400" dirty="0">
                <a:latin typeface="Times" panose="02020603050405020304" pitchFamily="18" charset="0"/>
                <a:cs typeface="Times" panose="02020603050405020304" pitchFamily="18" charset="0"/>
              </a:rPr>
              <a:t>What are the four jurisdictions of the federal courts? </a:t>
            </a:r>
          </a:p>
        </p:txBody>
      </p:sp>
      <p:pic>
        <p:nvPicPr>
          <p:cNvPr id="1026" name="Picture 2" descr="What are the Levels of the Federal Court? | The Judicial Learning Center">
            <a:extLst>
              <a:ext uri="{FF2B5EF4-FFF2-40B4-BE49-F238E27FC236}">
                <a16:creationId xmlns:a16="http://schemas.microsoft.com/office/drawing/2014/main" id="{E66D42B8-73A6-4067-835D-94D376694A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10124" y="3254374"/>
            <a:ext cx="5262789" cy="32384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9949951"/>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4DB7A-9D72-4A69-A24E-6934D566C287}"/>
              </a:ext>
            </a:extLst>
          </p:cNvPr>
          <p:cNvSpPr>
            <a:spLocks noGrp="1"/>
          </p:cNvSpPr>
          <p:nvPr>
            <p:ph type="title"/>
          </p:nvPr>
        </p:nvSpPr>
        <p:spPr>
          <a:xfrm>
            <a:off x="382137" y="365125"/>
            <a:ext cx="10971663" cy="904117"/>
          </a:xfrm>
          <a:solidFill>
            <a:schemeClr val="bg1"/>
          </a:solidFill>
          <a:ln>
            <a:solidFill>
              <a:srgbClr val="C00000"/>
            </a:solidFill>
          </a:ln>
        </p:spPr>
        <p:txBody>
          <a:bodyPr/>
          <a:lstStyle/>
          <a:p>
            <a:r>
              <a:rPr lang="en-US" dirty="0">
                <a:latin typeface="Britannic Bold" panose="020B0903060703020204" pitchFamily="34" charset="0"/>
              </a:rPr>
              <a:t>Building a Court Hierarchy</a:t>
            </a:r>
          </a:p>
        </p:txBody>
      </p:sp>
      <p:sp>
        <p:nvSpPr>
          <p:cNvPr id="3" name="Content Placeholder 2">
            <a:extLst>
              <a:ext uri="{FF2B5EF4-FFF2-40B4-BE49-F238E27FC236}">
                <a16:creationId xmlns:a16="http://schemas.microsoft.com/office/drawing/2014/main" id="{6DF86DA0-EFAA-4D9B-8F85-B2E47450DBFB}"/>
              </a:ext>
            </a:extLst>
          </p:cNvPr>
          <p:cNvSpPr>
            <a:spLocks noGrp="1"/>
          </p:cNvSpPr>
          <p:nvPr>
            <p:ph idx="1"/>
          </p:nvPr>
        </p:nvSpPr>
        <p:spPr>
          <a:xfrm>
            <a:off x="785475" y="1516233"/>
            <a:ext cx="10971662" cy="4593823"/>
          </a:xfrm>
          <a:solidFill>
            <a:schemeClr val="bg1"/>
          </a:solidFill>
        </p:spPr>
        <p:txBody>
          <a:bodyPr>
            <a:normAutofit/>
          </a:bodyPr>
          <a:lstStyle/>
          <a:p>
            <a:pPr marL="0" indent="0">
              <a:buNone/>
            </a:pPr>
            <a:r>
              <a:rPr lang="en-US" sz="2400" dirty="0">
                <a:latin typeface="Times New Roman" panose="02020603050405020304" pitchFamily="18" charset="0"/>
                <a:cs typeface="Times New Roman" panose="02020603050405020304" pitchFamily="18" charset="0"/>
              </a:rPr>
              <a:t>Lower courts established by </a:t>
            </a:r>
            <a:r>
              <a:rPr lang="en-US" sz="2400" b="1" i="1" u="sng" dirty="0">
                <a:solidFill>
                  <a:srgbClr val="FF0000"/>
                </a:solidFill>
                <a:latin typeface="Times New Roman" panose="02020603050405020304" pitchFamily="18" charset="0"/>
                <a:cs typeface="Times New Roman" panose="02020603050405020304" pitchFamily="18" charset="0"/>
              </a:rPr>
              <a:t>Congress</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(Article III, U.S Constitution)</a:t>
            </a:r>
            <a:endParaRPr lang="en-US" sz="2400" b="1" i="1" u="sng" dirty="0">
              <a:solidFill>
                <a:srgbClr val="FF0000"/>
              </a:solidFill>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Laws that establish lower federal courts</a:t>
            </a:r>
          </a:p>
          <a:p>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pPr marL="0" indent="0">
              <a:buNone/>
            </a:pPr>
            <a:endParaRPr lang="en-US" sz="2400" dirty="0">
              <a:latin typeface="Times New Roman" panose="02020603050405020304" pitchFamily="18" charset="0"/>
              <a:cs typeface="Times New Roman" panose="02020603050405020304" pitchFamily="18" charset="0"/>
            </a:endParaRPr>
          </a:p>
          <a:p>
            <a:pPr marL="0" indent="0">
              <a:lnSpc>
                <a:spcPct val="100000"/>
              </a:lnSpc>
              <a:spcBef>
                <a:spcPts val="0"/>
              </a:spcBef>
              <a:buNone/>
            </a:pPr>
            <a:endParaRPr lang="en-US" sz="2400" dirty="0">
              <a:latin typeface="Times New Roman" panose="02020603050405020304" pitchFamily="18" charset="0"/>
              <a:cs typeface="Times New Roman" panose="02020603050405020304" pitchFamily="18" charset="0"/>
            </a:endParaRPr>
          </a:p>
          <a:p>
            <a:pPr>
              <a:lnSpc>
                <a:spcPct val="100000"/>
              </a:lnSpc>
              <a:spcBef>
                <a:spcPts val="0"/>
              </a:spcBef>
            </a:pPr>
            <a:endParaRPr lang="en-US" sz="2400" dirty="0">
              <a:latin typeface="Times New Roman" panose="02020603050405020304" pitchFamily="18" charset="0"/>
              <a:cs typeface="Times New Roman" panose="02020603050405020304" pitchFamily="18" charset="0"/>
            </a:endParaRPr>
          </a:p>
          <a:p>
            <a:pPr>
              <a:lnSpc>
                <a:spcPct val="100000"/>
              </a:lnSpc>
              <a:spcBef>
                <a:spcPts val="0"/>
              </a:spcBef>
            </a:pPr>
            <a:r>
              <a:rPr lang="en-US" sz="2400" dirty="0">
                <a:latin typeface="Times New Roman" panose="02020603050405020304" pitchFamily="18" charset="0"/>
                <a:cs typeface="Times New Roman" panose="02020603050405020304" pitchFamily="18" charset="0"/>
              </a:rPr>
              <a:t>Limits the authority of the Supreme Court (</a:t>
            </a:r>
            <a:r>
              <a:rPr lang="en-US" sz="2400" b="1" i="1" u="sng" dirty="0">
                <a:solidFill>
                  <a:srgbClr val="FF0000"/>
                </a:solidFill>
                <a:latin typeface="Times New Roman" panose="02020603050405020304" pitchFamily="18" charset="0"/>
                <a:cs typeface="Times New Roman" panose="02020603050405020304" pitchFamily="18" charset="0"/>
              </a:rPr>
              <a:t>checks</a:t>
            </a:r>
          </a:p>
          <a:p>
            <a:pPr marL="0" indent="0">
              <a:lnSpc>
                <a:spcPct val="100000"/>
              </a:lnSpc>
              <a:spcBef>
                <a:spcPts val="0"/>
              </a:spcBef>
              <a:buNone/>
            </a:pP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u="sng" dirty="0">
                <a:solidFill>
                  <a:srgbClr val="FF0000"/>
                </a:solidFill>
                <a:latin typeface="Times New Roman" panose="02020603050405020304" pitchFamily="18" charset="0"/>
                <a:cs typeface="Times New Roman" panose="02020603050405020304" pitchFamily="18" charset="0"/>
              </a:rPr>
              <a:t>&amp; balances</a:t>
            </a:r>
            <a:r>
              <a:rPr lang="en-US" sz="2400" dirty="0">
                <a:latin typeface="Times New Roman" panose="02020603050405020304" pitchFamily="18" charset="0"/>
                <a:cs typeface="Times New Roman" panose="02020603050405020304" pitchFamily="18" charset="0"/>
              </a:rPr>
              <a:t>)</a:t>
            </a:r>
          </a:p>
        </p:txBody>
      </p:sp>
      <p:pic>
        <p:nvPicPr>
          <p:cNvPr id="4" name="Picture 7" descr="Court heirarchy">
            <a:extLst>
              <a:ext uri="{FF2B5EF4-FFF2-40B4-BE49-F238E27FC236}">
                <a16:creationId xmlns:a16="http://schemas.microsoft.com/office/drawing/2014/main" id="{4168C5C5-AC3D-48FE-AA70-95EC36DE8F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7413674" y="2147461"/>
            <a:ext cx="4049897" cy="4343400"/>
          </a:xfrm>
          <a:prstGeom prst="rect">
            <a:avLst/>
          </a:prstGeom>
          <a:noFill/>
          <a:ln>
            <a:solidFill>
              <a:srgbClr val="002060"/>
            </a:solidFill>
          </a:ln>
        </p:spPr>
      </p:pic>
      <p:sp>
        <p:nvSpPr>
          <p:cNvPr id="5" name="Rectangle 4">
            <a:extLst>
              <a:ext uri="{FF2B5EF4-FFF2-40B4-BE49-F238E27FC236}">
                <a16:creationId xmlns:a16="http://schemas.microsoft.com/office/drawing/2014/main" id="{66EEFF39-DED4-4B94-BC1A-42BF81A86F29}"/>
              </a:ext>
            </a:extLst>
          </p:cNvPr>
          <p:cNvSpPr/>
          <p:nvPr/>
        </p:nvSpPr>
        <p:spPr>
          <a:xfrm>
            <a:off x="646771" y="2412575"/>
            <a:ext cx="5765180" cy="769434"/>
          </a:xfrm>
          <a:prstGeom prst="rect">
            <a:avLst/>
          </a:prstGeom>
          <a:solidFill>
            <a:srgbClr val="00206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altLang="en-US" sz="2400" b="1" i="1" u="sng" dirty="0">
                <a:solidFill>
                  <a:srgbClr val="FFFF00"/>
                </a:solidFill>
                <a:latin typeface="Times New Roman" panose="02020603050405020304" pitchFamily="18" charset="0"/>
                <a:cs typeface="Times New Roman" panose="02020603050405020304" pitchFamily="18" charset="0"/>
              </a:rPr>
              <a:t>Judiciary Act of 1789</a:t>
            </a:r>
            <a:r>
              <a:rPr lang="en-US" altLang="en-US" sz="2400" dirty="0">
                <a:latin typeface="Times New Roman" panose="02020603050405020304" pitchFamily="18" charset="0"/>
                <a:cs typeface="Times New Roman" panose="02020603050405020304" pitchFamily="18" charset="0"/>
              </a:rPr>
              <a:t>: US District Courts</a:t>
            </a:r>
          </a:p>
        </p:txBody>
      </p:sp>
      <p:sp>
        <p:nvSpPr>
          <p:cNvPr id="6" name="Rectangle 5">
            <a:extLst>
              <a:ext uri="{FF2B5EF4-FFF2-40B4-BE49-F238E27FC236}">
                <a16:creationId xmlns:a16="http://schemas.microsoft.com/office/drawing/2014/main" id="{2EA5D1AE-3F0E-45B5-82D2-EC3B7988D4E7}"/>
              </a:ext>
            </a:extLst>
          </p:cNvPr>
          <p:cNvSpPr/>
          <p:nvPr/>
        </p:nvSpPr>
        <p:spPr>
          <a:xfrm>
            <a:off x="646771" y="3429000"/>
            <a:ext cx="5765180" cy="769434"/>
          </a:xfrm>
          <a:prstGeom prst="rect">
            <a:avLst/>
          </a:prstGeom>
          <a:solidFill>
            <a:srgbClr val="00206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en-US" altLang="en-US" sz="2400" b="1" i="1" u="sng" dirty="0">
                <a:solidFill>
                  <a:srgbClr val="FFFF00"/>
                </a:solidFill>
                <a:latin typeface="Times New Roman" panose="02020603050405020304" pitchFamily="18" charset="0"/>
                <a:cs typeface="Times New Roman" panose="02020603050405020304" pitchFamily="18" charset="0"/>
              </a:rPr>
              <a:t>Evarts Act of 1891</a:t>
            </a:r>
            <a:r>
              <a:rPr lang="en-US" altLang="en-US" sz="2400" dirty="0">
                <a:latin typeface="Times New Roman" panose="02020603050405020304" pitchFamily="18" charset="0"/>
                <a:cs typeface="Times New Roman" panose="02020603050405020304" pitchFamily="18" charset="0"/>
              </a:rPr>
              <a:t>: US Appeals Court</a:t>
            </a:r>
          </a:p>
        </p:txBody>
      </p:sp>
    </p:spTree>
    <p:extLst>
      <p:ext uri="{BB962C8B-B14F-4D97-AF65-F5344CB8AC3E}">
        <p14:creationId xmlns:p14="http://schemas.microsoft.com/office/powerpoint/2010/main" val="4113319438"/>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4DB7A-9D72-4A69-A24E-6934D566C287}"/>
              </a:ext>
            </a:extLst>
          </p:cNvPr>
          <p:cNvSpPr>
            <a:spLocks noGrp="1"/>
          </p:cNvSpPr>
          <p:nvPr>
            <p:ph type="title"/>
          </p:nvPr>
        </p:nvSpPr>
        <p:spPr>
          <a:xfrm>
            <a:off x="382137" y="365125"/>
            <a:ext cx="10971663" cy="904117"/>
          </a:xfrm>
          <a:solidFill>
            <a:schemeClr val="bg1"/>
          </a:solidFill>
          <a:ln>
            <a:solidFill>
              <a:srgbClr val="C00000"/>
            </a:solidFill>
          </a:ln>
        </p:spPr>
        <p:txBody>
          <a:bodyPr/>
          <a:lstStyle/>
          <a:p>
            <a:r>
              <a:rPr lang="en-US" dirty="0">
                <a:latin typeface="Britannic Bold" panose="020B0903060703020204" pitchFamily="34" charset="0"/>
              </a:rPr>
              <a:t>Laws are there for your safety - Obey</a:t>
            </a:r>
          </a:p>
        </p:txBody>
      </p:sp>
      <p:sp>
        <p:nvSpPr>
          <p:cNvPr id="4" name="Content Placeholder 3">
            <a:extLst>
              <a:ext uri="{FF2B5EF4-FFF2-40B4-BE49-F238E27FC236}">
                <a16:creationId xmlns:a16="http://schemas.microsoft.com/office/drawing/2014/main" id="{5CBBBA78-65F0-49C9-A67B-23ADE169DA39}"/>
              </a:ext>
            </a:extLst>
          </p:cNvPr>
          <p:cNvSpPr>
            <a:spLocks noGrp="1"/>
          </p:cNvSpPr>
          <p:nvPr>
            <p:ph idx="1"/>
          </p:nvPr>
        </p:nvSpPr>
        <p:spPr>
          <a:solidFill>
            <a:schemeClr val="bg1"/>
          </a:solidFill>
        </p:spPr>
        <p:txBody>
          <a:bodyPr>
            <a:normAutofit/>
          </a:bodyPr>
          <a:lstStyle/>
          <a:p>
            <a:r>
              <a:rPr lang="en-US" sz="2400" dirty="0">
                <a:latin typeface="Times New Roman" panose="02020603050405020304" pitchFamily="18" charset="0"/>
                <a:cs typeface="Times New Roman" panose="02020603050405020304" pitchFamily="18" charset="0"/>
              </a:rPr>
              <a:t>Types of Law of the Lower Courts (Exclusive Jurisdiction)  </a:t>
            </a:r>
          </a:p>
        </p:txBody>
      </p:sp>
      <p:sp>
        <p:nvSpPr>
          <p:cNvPr id="6" name="Rectangle 5">
            <a:extLst>
              <a:ext uri="{FF2B5EF4-FFF2-40B4-BE49-F238E27FC236}">
                <a16:creationId xmlns:a16="http://schemas.microsoft.com/office/drawing/2014/main" id="{20DD6F65-5E38-40CF-B337-065641597CE5}"/>
              </a:ext>
            </a:extLst>
          </p:cNvPr>
          <p:cNvSpPr/>
          <p:nvPr/>
        </p:nvSpPr>
        <p:spPr>
          <a:xfrm>
            <a:off x="1182029" y="2330605"/>
            <a:ext cx="9266664" cy="613317"/>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i="1" u="sng" dirty="0">
                <a:solidFill>
                  <a:schemeClr val="bg1"/>
                </a:solidFill>
                <a:latin typeface="Times New Roman" panose="02020603050405020304" pitchFamily="18" charset="0"/>
                <a:cs typeface="Times New Roman" panose="02020603050405020304" pitchFamily="18" charset="0"/>
              </a:rPr>
              <a:t>Constitutional Law</a:t>
            </a:r>
            <a:r>
              <a:rPr lang="en-US" sz="2400" dirty="0">
                <a:solidFill>
                  <a:schemeClr val="bg1"/>
                </a:solidFill>
                <a:latin typeface="Times New Roman" panose="02020603050405020304" pitchFamily="18" charset="0"/>
                <a:cs typeface="Times New Roman" panose="02020603050405020304" pitchFamily="18" charset="0"/>
              </a:rPr>
              <a:t>: interpreting Amendments &amp; Constitutional clauses</a:t>
            </a:r>
          </a:p>
        </p:txBody>
      </p:sp>
      <p:sp>
        <p:nvSpPr>
          <p:cNvPr id="7" name="Rectangle 6">
            <a:extLst>
              <a:ext uri="{FF2B5EF4-FFF2-40B4-BE49-F238E27FC236}">
                <a16:creationId xmlns:a16="http://schemas.microsoft.com/office/drawing/2014/main" id="{ECD7658D-3590-4ED5-9336-4B3F77188A3C}"/>
              </a:ext>
            </a:extLst>
          </p:cNvPr>
          <p:cNvSpPr/>
          <p:nvPr/>
        </p:nvSpPr>
        <p:spPr>
          <a:xfrm>
            <a:off x="1182029" y="3122341"/>
            <a:ext cx="9266664" cy="670069"/>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i="1" u="sng" dirty="0">
                <a:solidFill>
                  <a:schemeClr val="bg1"/>
                </a:solidFill>
                <a:latin typeface="Times New Roman" panose="02020603050405020304" pitchFamily="18" charset="0"/>
                <a:cs typeface="Times New Roman" panose="02020603050405020304" pitchFamily="18" charset="0"/>
              </a:rPr>
              <a:t>Criminal Law</a:t>
            </a:r>
            <a:r>
              <a:rPr lang="en-US" sz="2400" dirty="0">
                <a:solidFill>
                  <a:schemeClr val="bg1"/>
                </a:solidFill>
                <a:latin typeface="Times New Roman" panose="02020603050405020304" pitchFamily="18" charset="0"/>
                <a:cs typeface="Times New Roman" panose="02020603050405020304" pitchFamily="18" charset="0"/>
              </a:rPr>
              <a:t>: violations of federal penal codes (bank robbery, kidnapping, etc.)</a:t>
            </a:r>
          </a:p>
        </p:txBody>
      </p:sp>
      <p:sp>
        <p:nvSpPr>
          <p:cNvPr id="8" name="Rectangle 7">
            <a:extLst>
              <a:ext uri="{FF2B5EF4-FFF2-40B4-BE49-F238E27FC236}">
                <a16:creationId xmlns:a16="http://schemas.microsoft.com/office/drawing/2014/main" id="{268D097B-DD7F-466C-B5D8-317D3BAEA900}"/>
              </a:ext>
            </a:extLst>
          </p:cNvPr>
          <p:cNvSpPr/>
          <p:nvPr/>
        </p:nvSpPr>
        <p:spPr>
          <a:xfrm>
            <a:off x="1182029" y="3902517"/>
            <a:ext cx="9266664" cy="613317"/>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i="1" u="sng" dirty="0">
                <a:solidFill>
                  <a:schemeClr val="bg1"/>
                </a:solidFill>
                <a:latin typeface="Times New Roman" panose="02020603050405020304" pitchFamily="18" charset="0"/>
                <a:cs typeface="Times New Roman" panose="02020603050405020304" pitchFamily="18" charset="0"/>
              </a:rPr>
              <a:t>Civil Law</a:t>
            </a:r>
            <a:r>
              <a:rPr lang="en-US" sz="2400" dirty="0">
                <a:solidFill>
                  <a:schemeClr val="bg1"/>
                </a:solidFill>
                <a:latin typeface="Times New Roman" panose="02020603050405020304" pitchFamily="18" charset="0"/>
                <a:cs typeface="Times New Roman" panose="02020603050405020304" pitchFamily="18" charset="0"/>
              </a:rPr>
              <a:t>: lawsuits </a:t>
            </a:r>
          </a:p>
        </p:txBody>
      </p:sp>
      <p:pic>
        <p:nvPicPr>
          <p:cNvPr id="10" name="Picture 9" descr="A picture containing water, boat, large, light&#10;&#10;Description automatically generated">
            <a:extLst>
              <a:ext uri="{FF2B5EF4-FFF2-40B4-BE49-F238E27FC236}">
                <a16:creationId xmlns:a16="http://schemas.microsoft.com/office/drawing/2014/main" id="{F20F07CE-EA28-4CF6-BB8A-0713CEC476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07659" y="4044899"/>
            <a:ext cx="2909317" cy="2637043"/>
          </a:xfrm>
          <a:prstGeom prst="rect">
            <a:avLst/>
          </a:prstGeom>
          <a:solidFill>
            <a:srgbClr val="C00000"/>
          </a:solidFill>
          <a:ln>
            <a:solidFill>
              <a:schemeClr val="bg1"/>
            </a:solidFill>
          </a:ln>
        </p:spPr>
      </p:pic>
      <p:sp>
        <p:nvSpPr>
          <p:cNvPr id="11" name="Rectangle 10">
            <a:extLst>
              <a:ext uri="{FF2B5EF4-FFF2-40B4-BE49-F238E27FC236}">
                <a16:creationId xmlns:a16="http://schemas.microsoft.com/office/drawing/2014/main" id="{1D5BE46C-F125-4EE7-8C25-6306AE254769}"/>
              </a:ext>
            </a:extLst>
          </p:cNvPr>
          <p:cNvSpPr/>
          <p:nvPr/>
        </p:nvSpPr>
        <p:spPr>
          <a:xfrm>
            <a:off x="468352" y="4765559"/>
            <a:ext cx="7449014" cy="1663893"/>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chemeClr val="bg1"/>
                </a:solidFill>
                <a:latin typeface="Times New Roman" panose="02020603050405020304" pitchFamily="18" charset="0"/>
                <a:cs typeface="Times New Roman" panose="02020603050405020304" pitchFamily="18" charset="0"/>
              </a:rPr>
              <a:t>Federalism issue</a:t>
            </a:r>
            <a:r>
              <a:rPr lang="en-US" sz="2400" dirty="0">
                <a:solidFill>
                  <a:schemeClr val="bg1"/>
                </a:solidFill>
                <a:latin typeface="Times New Roman" panose="02020603050405020304" pitchFamily="18" charset="0"/>
                <a:cs typeface="Times New Roman" panose="02020603050405020304" pitchFamily="18" charset="0"/>
              </a:rPr>
              <a:t>: federal courts can hear cases from state that deal with Constitutional issues or state v. state</a:t>
            </a:r>
          </a:p>
          <a:p>
            <a:pPr marL="342900" indent="-342900">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Ex. Can a Principal search a students bookbag, locker or car on school premises  </a:t>
            </a:r>
          </a:p>
        </p:txBody>
      </p:sp>
    </p:spTree>
    <p:extLst>
      <p:ext uri="{BB962C8B-B14F-4D97-AF65-F5344CB8AC3E}">
        <p14:creationId xmlns:p14="http://schemas.microsoft.com/office/powerpoint/2010/main" val="478108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4DB7A-9D72-4A69-A24E-6934D566C287}"/>
              </a:ext>
            </a:extLst>
          </p:cNvPr>
          <p:cNvSpPr>
            <a:spLocks noGrp="1"/>
          </p:cNvSpPr>
          <p:nvPr>
            <p:ph type="title"/>
          </p:nvPr>
        </p:nvSpPr>
        <p:spPr>
          <a:xfrm>
            <a:off x="382137" y="365125"/>
            <a:ext cx="10971663" cy="904117"/>
          </a:xfrm>
          <a:solidFill>
            <a:schemeClr val="bg1"/>
          </a:solidFill>
          <a:ln>
            <a:solidFill>
              <a:srgbClr val="C00000"/>
            </a:solidFill>
          </a:ln>
        </p:spPr>
        <p:txBody>
          <a:bodyPr/>
          <a:lstStyle/>
          <a:p>
            <a:r>
              <a:rPr lang="en-US" dirty="0">
                <a:latin typeface="Britannic Bold" panose="020B0903060703020204" pitchFamily="34" charset="0"/>
              </a:rPr>
              <a:t>The Power to Hear</a:t>
            </a:r>
          </a:p>
        </p:txBody>
      </p:sp>
      <p:sp>
        <p:nvSpPr>
          <p:cNvPr id="3" name="Content Placeholder 2">
            <a:extLst>
              <a:ext uri="{FF2B5EF4-FFF2-40B4-BE49-F238E27FC236}">
                <a16:creationId xmlns:a16="http://schemas.microsoft.com/office/drawing/2014/main" id="{6DF86DA0-EFAA-4D9B-8F85-B2E47450DBFB}"/>
              </a:ext>
            </a:extLst>
          </p:cNvPr>
          <p:cNvSpPr>
            <a:spLocks noGrp="1"/>
          </p:cNvSpPr>
          <p:nvPr>
            <p:ph idx="1"/>
          </p:nvPr>
        </p:nvSpPr>
        <p:spPr>
          <a:xfrm>
            <a:off x="838200" y="1583140"/>
            <a:ext cx="10971662" cy="4593823"/>
          </a:xfrm>
          <a:solidFill>
            <a:schemeClr val="bg1"/>
          </a:solidFill>
        </p:spPr>
        <p:txBody>
          <a:bodyPr>
            <a:normAutofit/>
          </a:bodyPr>
          <a:lstStyle/>
          <a:p>
            <a:r>
              <a:rPr lang="en-US" sz="2400" dirty="0">
                <a:latin typeface="Times New Roman" panose="02020603050405020304" pitchFamily="18" charset="0"/>
                <a:cs typeface="Times New Roman" panose="02020603050405020304" pitchFamily="18" charset="0"/>
              </a:rPr>
              <a:t>Jurisdiction – authority to hear and evaluate a case – different federal courts have different jurisdictions which impacts how they handle a case</a:t>
            </a:r>
          </a:p>
        </p:txBody>
      </p:sp>
      <p:pic>
        <p:nvPicPr>
          <p:cNvPr id="5" name="Picture 4" descr="A close up of text on a white background&#10;&#10;Description automatically generated">
            <a:extLst>
              <a:ext uri="{FF2B5EF4-FFF2-40B4-BE49-F238E27FC236}">
                <a16:creationId xmlns:a16="http://schemas.microsoft.com/office/drawing/2014/main" id="{82F527C9-78E8-4962-94B4-EB384D4F4D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65880" y="2463987"/>
            <a:ext cx="4876800" cy="4026874"/>
          </a:xfrm>
          <a:prstGeom prst="rect">
            <a:avLst/>
          </a:prstGeom>
          <a:ln>
            <a:solidFill>
              <a:srgbClr val="002060"/>
            </a:solidFill>
          </a:ln>
        </p:spPr>
      </p:pic>
      <p:sp>
        <p:nvSpPr>
          <p:cNvPr id="6" name="Rectangle 5">
            <a:extLst>
              <a:ext uri="{FF2B5EF4-FFF2-40B4-BE49-F238E27FC236}">
                <a16:creationId xmlns:a16="http://schemas.microsoft.com/office/drawing/2014/main" id="{C1B2064D-C060-45E2-A051-8EF64E9B378F}"/>
              </a:ext>
            </a:extLst>
          </p:cNvPr>
          <p:cNvSpPr/>
          <p:nvPr/>
        </p:nvSpPr>
        <p:spPr>
          <a:xfrm>
            <a:off x="382137" y="2635798"/>
            <a:ext cx="5196468" cy="624469"/>
          </a:xfrm>
          <a:prstGeom prst="rect">
            <a:avLst/>
          </a:prstGeom>
          <a:solidFill>
            <a:srgbClr val="00206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en-US" sz="2400" b="1" dirty="0">
                <a:solidFill>
                  <a:schemeClr val="bg1"/>
                </a:solidFill>
                <a:latin typeface="Times New Roman" panose="02020603050405020304" pitchFamily="18" charset="0"/>
                <a:cs typeface="Times New Roman" panose="02020603050405020304" pitchFamily="18" charset="0"/>
              </a:rPr>
              <a:t>Exclusive Jurisdiction: federal case</a:t>
            </a:r>
          </a:p>
        </p:txBody>
      </p:sp>
      <p:sp>
        <p:nvSpPr>
          <p:cNvPr id="7" name="Rectangle 6">
            <a:extLst>
              <a:ext uri="{FF2B5EF4-FFF2-40B4-BE49-F238E27FC236}">
                <a16:creationId xmlns:a16="http://schemas.microsoft.com/office/drawing/2014/main" id="{DCC55230-463B-4F2C-8538-7A422D9E745E}"/>
              </a:ext>
            </a:extLst>
          </p:cNvPr>
          <p:cNvSpPr/>
          <p:nvPr/>
        </p:nvSpPr>
        <p:spPr>
          <a:xfrm>
            <a:off x="382137" y="3429000"/>
            <a:ext cx="5196468" cy="624469"/>
          </a:xfrm>
          <a:prstGeom prst="rect">
            <a:avLst/>
          </a:prstGeom>
          <a:solidFill>
            <a:srgbClr val="00206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en-US" sz="2400" b="1" dirty="0">
                <a:solidFill>
                  <a:schemeClr val="bg1"/>
                </a:solidFill>
                <a:latin typeface="Times New Roman" panose="02020603050405020304" pitchFamily="18" charset="0"/>
                <a:cs typeface="Times New Roman" panose="02020603050405020304" pitchFamily="18" charset="0"/>
              </a:rPr>
              <a:t>Concurrent Jurisdiction: state &amp; federal case</a:t>
            </a:r>
          </a:p>
        </p:txBody>
      </p:sp>
      <p:sp>
        <p:nvSpPr>
          <p:cNvPr id="8" name="Rectangle 7">
            <a:extLst>
              <a:ext uri="{FF2B5EF4-FFF2-40B4-BE49-F238E27FC236}">
                <a16:creationId xmlns:a16="http://schemas.microsoft.com/office/drawing/2014/main" id="{897BFB24-91C2-499E-BB0E-436DF3A59159}"/>
              </a:ext>
            </a:extLst>
          </p:cNvPr>
          <p:cNvSpPr/>
          <p:nvPr/>
        </p:nvSpPr>
        <p:spPr>
          <a:xfrm>
            <a:off x="382137" y="4165189"/>
            <a:ext cx="5196468" cy="624469"/>
          </a:xfrm>
          <a:prstGeom prst="rect">
            <a:avLst/>
          </a:prstGeom>
          <a:solidFill>
            <a:srgbClr val="00206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en-US" sz="2400" b="1" dirty="0">
                <a:solidFill>
                  <a:schemeClr val="bg1"/>
                </a:solidFill>
                <a:latin typeface="Times New Roman" panose="02020603050405020304" pitchFamily="18" charset="0"/>
                <a:cs typeface="Times New Roman" panose="02020603050405020304" pitchFamily="18" charset="0"/>
              </a:rPr>
              <a:t>Original Jurisdiction: first to hear</a:t>
            </a:r>
          </a:p>
        </p:txBody>
      </p:sp>
      <p:sp>
        <p:nvSpPr>
          <p:cNvPr id="9" name="Rectangle 8">
            <a:extLst>
              <a:ext uri="{FF2B5EF4-FFF2-40B4-BE49-F238E27FC236}">
                <a16:creationId xmlns:a16="http://schemas.microsoft.com/office/drawing/2014/main" id="{BA508F28-8E57-4793-B108-23CDBD0EAE5E}"/>
              </a:ext>
            </a:extLst>
          </p:cNvPr>
          <p:cNvSpPr/>
          <p:nvPr/>
        </p:nvSpPr>
        <p:spPr>
          <a:xfrm>
            <a:off x="382137" y="4962625"/>
            <a:ext cx="5196468" cy="624469"/>
          </a:xfrm>
          <a:prstGeom prst="rect">
            <a:avLst/>
          </a:prstGeom>
          <a:solidFill>
            <a:srgbClr val="00206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en-US" sz="2400" b="1" dirty="0">
                <a:solidFill>
                  <a:schemeClr val="bg1"/>
                </a:solidFill>
                <a:latin typeface="Times New Roman" panose="02020603050405020304" pitchFamily="18" charset="0"/>
                <a:cs typeface="Times New Roman" panose="02020603050405020304" pitchFamily="18" charset="0"/>
              </a:rPr>
              <a:t>Appellate Jurisdiction: on appeal</a:t>
            </a:r>
          </a:p>
        </p:txBody>
      </p:sp>
      <p:sp>
        <p:nvSpPr>
          <p:cNvPr id="10" name="Arrow: Right 9">
            <a:extLst>
              <a:ext uri="{FF2B5EF4-FFF2-40B4-BE49-F238E27FC236}">
                <a16:creationId xmlns:a16="http://schemas.microsoft.com/office/drawing/2014/main" id="{5ECB3EFD-CE8F-40BE-A018-4E1A4D70DB64}"/>
              </a:ext>
            </a:extLst>
          </p:cNvPr>
          <p:cNvSpPr/>
          <p:nvPr/>
        </p:nvSpPr>
        <p:spPr>
          <a:xfrm>
            <a:off x="5776332" y="3256033"/>
            <a:ext cx="2497873" cy="1628201"/>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5FC2E59C-7413-4398-84AE-BE17FB2FF628}"/>
              </a:ext>
            </a:extLst>
          </p:cNvPr>
          <p:cNvSpPr/>
          <p:nvPr/>
        </p:nvSpPr>
        <p:spPr>
          <a:xfrm>
            <a:off x="705382" y="5676281"/>
            <a:ext cx="7721166" cy="98331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342900" indent="-342900">
              <a:buFont typeface="Arial" panose="020B0604020202020204" pitchFamily="34" charset="0"/>
              <a:buChar char="•"/>
            </a:pPr>
            <a:r>
              <a:rPr lang="en-US" sz="2400" dirty="0">
                <a:latin typeface="Times" panose="02020603050405020304" pitchFamily="18" charset="0"/>
                <a:cs typeface="Times" panose="02020603050405020304" pitchFamily="18" charset="0"/>
              </a:rPr>
              <a:t>What are the three jurisdictions of the District Courts?</a:t>
            </a:r>
          </a:p>
          <a:p>
            <a:pPr marL="342900" indent="-342900">
              <a:buFont typeface="Arial" panose="020B0604020202020204" pitchFamily="34" charset="0"/>
              <a:buChar char="•"/>
            </a:pPr>
            <a:r>
              <a:rPr lang="en-US" sz="2400" dirty="0">
                <a:latin typeface="Times" panose="02020603050405020304" pitchFamily="18" charset="0"/>
                <a:cs typeface="Times" panose="02020603050405020304" pitchFamily="18" charset="0"/>
              </a:rPr>
              <a:t>What are the three jurisdiction of the Appellate Courts? </a:t>
            </a:r>
          </a:p>
        </p:txBody>
      </p:sp>
    </p:spTree>
    <p:extLst>
      <p:ext uri="{BB962C8B-B14F-4D97-AF65-F5344CB8AC3E}">
        <p14:creationId xmlns:p14="http://schemas.microsoft.com/office/powerpoint/2010/main" val="1626944239"/>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4DB7A-9D72-4A69-A24E-6934D566C287}"/>
              </a:ext>
            </a:extLst>
          </p:cNvPr>
          <p:cNvSpPr>
            <a:spLocks noGrp="1"/>
          </p:cNvSpPr>
          <p:nvPr>
            <p:ph type="title"/>
          </p:nvPr>
        </p:nvSpPr>
        <p:spPr>
          <a:xfrm>
            <a:off x="382137" y="365125"/>
            <a:ext cx="10971663" cy="904117"/>
          </a:xfrm>
          <a:solidFill>
            <a:schemeClr val="bg1"/>
          </a:solidFill>
          <a:ln>
            <a:solidFill>
              <a:srgbClr val="C00000"/>
            </a:solidFill>
          </a:ln>
        </p:spPr>
        <p:txBody>
          <a:bodyPr/>
          <a:lstStyle/>
          <a:p>
            <a:r>
              <a:rPr lang="en-US" dirty="0">
                <a:latin typeface="Britannic Bold" panose="020B0903060703020204" pitchFamily="34" charset="0"/>
              </a:rPr>
              <a:t>Contrast in Courts</a:t>
            </a:r>
          </a:p>
        </p:txBody>
      </p:sp>
      <p:pic>
        <p:nvPicPr>
          <p:cNvPr id="4" name="Picture 7" descr="hierarchy-fjs">
            <a:extLst>
              <a:ext uri="{FF2B5EF4-FFF2-40B4-BE49-F238E27FC236}">
                <a16:creationId xmlns:a16="http://schemas.microsoft.com/office/drawing/2014/main" id="{5D88D7E2-9094-425A-85C7-638F4614FE8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45264" y="1533724"/>
            <a:ext cx="11454465" cy="4959151"/>
          </a:xfrm>
          <a:ln>
            <a:solidFill>
              <a:srgbClr val="002060"/>
            </a:solidFill>
          </a:ln>
        </p:spPr>
      </p:pic>
    </p:spTree>
    <p:extLst>
      <p:ext uri="{BB962C8B-B14F-4D97-AF65-F5344CB8AC3E}">
        <p14:creationId xmlns:p14="http://schemas.microsoft.com/office/powerpoint/2010/main" val="4212178680"/>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4DB7A-9D72-4A69-A24E-6934D566C287}"/>
              </a:ext>
            </a:extLst>
          </p:cNvPr>
          <p:cNvSpPr>
            <a:spLocks noGrp="1"/>
          </p:cNvSpPr>
          <p:nvPr>
            <p:ph type="title"/>
          </p:nvPr>
        </p:nvSpPr>
        <p:spPr>
          <a:xfrm>
            <a:off x="382137" y="322921"/>
            <a:ext cx="10971663" cy="904117"/>
          </a:xfrm>
          <a:solidFill>
            <a:schemeClr val="bg1"/>
          </a:solidFill>
          <a:ln>
            <a:solidFill>
              <a:srgbClr val="C00000"/>
            </a:solidFill>
          </a:ln>
        </p:spPr>
        <p:txBody>
          <a:bodyPr/>
          <a:lstStyle/>
          <a:p>
            <a:r>
              <a:rPr lang="en-US" dirty="0">
                <a:latin typeface="Britannic Bold" panose="020B0903060703020204" pitchFamily="34" charset="0"/>
              </a:rPr>
              <a:t>Contrasting Courts </a:t>
            </a:r>
          </a:p>
        </p:txBody>
      </p:sp>
      <p:sp>
        <p:nvSpPr>
          <p:cNvPr id="3" name="Content Placeholder 2">
            <a:extLst>
              <a:ext uri="{FF2B5EF4-FFF2-40B4-BE49-F238E27FC236}">
                <a16:creationId xmlns:a16="http://schemas.microsoft.com/office/drawing/2014/main" id="{6DF86DA0-EFAA-4D9B-8F85-B2E47450DBFB}"/>
              </a:ext>
            </a:extLst>
          </p:cNvPr>
          <p:cNvSpPr>
            <a:spLocks noGrp="1"/>
          </p:cNvSpPr>
          <p:nvPr>
            <p:ph idx="1"/>
          </p:nvPr>
        </p:nvSpPr>
        <p:spPr>
          <a:xfrm>
            <a:off x="784112" y="1554111"/>
            <a:ext cx="10971662" cy="4593823"/>
          </a:xfrm>
          <a:solidFill>
            <a:schemeClr val="bg1"/>
          </a:solidFill>
        </p:spPr>
        <p:txBody>
          <a:bodyPr>
            <a:normAutofit/>
          </a:bodyPr>
          <a:lstStyle/>
          <a:p>
            <a:pPr marL="0" indent="0">
              <a:buNone/>
            </a:pPr>
            <a:r>
              <a:rPr lang="en-US" sz="2400" b="1" dirty="0">
                <a:solidFill>
                  <a:srgbClr val="002060"/>
                </a:solidFill>
                <a:latin typeface="Times New Roman" panose="02020603050405020304" pitchFamily="18" charset="0"/>
                <a:cs typeface="Times New Roman" panose="02020603050405020304" pitchFamily="18" charset="0"/>
              </a:rPr>
              <a:t>Federal District Courts vs. Federal Appellate Courts</a:t>
            </a:r>
          </a:p>
          <a:p>
            <a:pPr marL="0" indent="0">
              <a:buNone/>
            </a:pPr>
            <a:endParaRPr lang="en-US" sz="2400" b="1" dirty="0">
              <a:solidFill>
                <a:srgbClr val="002060"/>
              </a:solidFill>
              <a:latin typeface="Times New Roman" panose="02020603050405020304" pitchFamily="18" charset="0"/>
              <a:cs typeface="Times New Roman" panose="02020603050405020304" pitchFamily="18" charset="0"/>
            </a:endParaRPr>
          </a:p>
        </p:txBody>
      </p:sp>
      <p:pic>
        <p:nvPicPr>
          <p:cNvPr id="1026" name="Picture 2" descr="Bankruptcy Places - Districts, Divisions, Counties in North Carolina">
            <a:extLst>
              <a:ext uri="{FF2B5EF4-FFF2-40B4-BE49-F238E27FC236}">
                <a16:creationId xmlns:a16="http://schemas.microsoft.com/office/drawing/2014/main" id="{68ABE2F8-6F03-4EC7-9AB2-D9AC73F769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0439" y="2284186"/>
            <a:ext cx="3769904" cy="21717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iddle District of North Carolina - Courthouse Locations | U.S. Marshals  Service">
            <a:extLst>
              <a:ext uri="{FF2B5EF4-FFF2-40B4-BE49-F238E27FC236}">
                <a16:creationId xmlns:a16="http://schemas.microsoft.com/office/drawing/2014/main" id="{60E2292F-F569-407E-900D-8200E0EF46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0439" y="3851023"/>
            <a:ext cx="1995195" cy="106932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United States district court - Wikipedia">
            <a:extLst>
              <a:ext uri="{FF2B5EF4-FFF2-40B4-BE49-F238E27FC236}">
                <a16:creationId xmlns:a16="http://schemas.microsoft.com/office/drawing/2014/main" id="{A1D284D1-3319-4EB8-B089-B4B88D219A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73341" y="2284186"/>
            <a:ext cx="3746053" cy="243023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56FE8506-2695-4B71-820C-FA2E07AD7EEC}"/>
              </a:ext>
            </a:extLst>
          </p:cNvPr>
          <p:cNvSpPr/>
          <p:nvPr/>
        </p:nvSpPr>
        <p:spPr>
          <a:xfrm>
            <a:off x="1785257" y="4557486"/>
            <a:ext cx="3468914" cy="858576"/>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panose="02020603050405020304" pitchFamily="18" charset="0"/>
                <a:cs typeface="Times" panose="02020603050405020304" pitchFamily="18" charset="0"/>
              </a:rPr>
              <a:t>Federal District Courts</a:t>
            </a:r>
          </a:p>
          <a:p>
            <a:pPr algn="ctr"/>
            <a:r>
              <a:rPr lang="en-US" sz="2400" dirty="0">
                <a:solidFill>
                  <a:schemeClr val="bg1"/>
                </a:solidFill>
                <a:latin typeface="Times" panose="02020603050405020304" pitchFamily="18" charset="0"/>
                <a:cs typeface="Times" panose="02020603050405020304" pitchFamily="18" charset="0"/>
              </a:rPr>
              <a:t>- Original jurisdiction</a:t>
            </a:r>
          </a:p>
        </p:txBody>
      </p:sp>
      <p:sp>
        <p:nvSpPr>
          <p:cNvPr id="12" name="Rectangle 11">
            <a:extLst>
              <a:ext uri="{FF2B5EF4-FFF2-40B4-BE49-F238E27FC236}">
                <a16:creationId xmlns:a16="http://schemas.microsoft.com/office/drawing/2014/main" id="{F40F39E8-6927-4A39-8B47-10C71E6FA61B}"/>
              </a:ext>
            </a:extLst>
          </p:cNvPr>
          <p:cNvSpPr/>
          <p:nvPr/>
        </p:nvSpPr>
        <p:spPr>
          <a:xfrm>
            <a:off x="8127442" y="4491055"/>
            <a:ext cx="3468914" cy="858576"/>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panose="02020603050405020304" pitchFamily="18" charset="0"/>
                <a:cs typeface="Times" panose="02020603050405020304" pitchFamily="18" charset="0"/>
              </a:rPr>
              <a:t>Federal Appellate Courts</a:t>
            </a:r>
          </a:p>
          <a:p>
            <a:pPr algn="ctr"/>
            <a:r>
              <a:rPr lang="en-US" sz="2400" dirty="0">
                <a:solidFill>
                  <a:schemeClr val="bg1"/>
                </a:solidFill>
                <a:latin typeface="Times" panose="02020603050405020304" pitchFamily="18" charset="0"/>
                <a:cs typeface="Times" panose="02020603050405020304" pitchFamily="18" charset="0"/>
              </a:rPr>
              <a:t>- Appellate jurisdiction</a:t>
            </a:r>
          </a:p>
        </p:txBody>
      </p:sp>
      <p:sp>
        <p:nvSpPr>
          <p:cNvPr id="7" name="Rectangle 6">
            <a:extLst>
              <a:ext uri="{FF2B5EF4-FFF2-40B4-BE49-F238E27FC236}">
                <a16:creationId xmlns:a16="http://schemas.microsoft.com/office/drawing/2014/main" id="{5997B00C-AF1A-42A1-9367-FE9B4C5624F5}"/>
              </a:ext>
            </a:extLst>
          </p:cNvPr>
          <p:cNvSpPr/>
          <p:nvPr/>
        </p:nvSpPr>
        <p:spPr>
          <a:xfrm>
            <a:off x="928468" y="5767754"/>
            <a:ext cx="10479420" cy="665049"/>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bg1"/>
                </a:solidFill>
                <a:latin typeface="Times" panose="02020603050405020304" pitchFamily="18" charset="0"/>
                <a:cs typeface="Times" panose="02020603050405020304" pitchFamily="18" charset="0"/>
              </a:rPr>
              <a:t>How does the jurisdiction of lower federal courts impact how they handle a case? </a:t>
            </a:r>
          </a:p>
        </p:txBody>
      </p:sp>
    </p:spTree>
    <p:extLst>
      <p:ext uri="{BB962C8B-B14F-4D97-AF65-F5344CB8AC3E}">
        <p14:creationId xmlns:p14="http://schemas.microsoft.com/office/powerpoint/2010/main" val="619746637"/>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4DB7A-9D72-4A69-A24E-6934D566C287}"/>
              </a:ext>
            </a:extLst>
          </p:cNvPr>
          <p:cNvSpPr>
            <a:spLocks noGrp="1"/>
          </p:cNvSpPr>
          <p:nvPr>
            <p:ph type="title"/>
          </p:nvPr>
        </p:nvSpPr>
        <p:spPr>
          <a:xfrm>
            <a:off x="382137" y="365125"/>
            <a:ext cx="10971663" cy="904117"/>
          </a:xfrm>
          <a:solidFill>
            <a:schemeClr val="bg1"/>
          </a:solidFill>
          <a:ln>
            <a:solidFill>
              <a:srgbClr val="C00000"/>
            </a:solidFill>
          </a:ln>
        </p:spPr>
        <p:txBody>
          <a:bodyPr/>
          <a:lstStyle/>
          <a:p>
            <a:r>
              <a:rPr lang="en-US" dirty="0">
                <a:latin typeface="Britannic Bold" panose="020B0903060703020204" pitchFamily="34" charset="0"/>
              </a:rPr>
              <a:t>Shaping the action of the Court</a:t>
            </a:r>
          </a:p>
        </p:txBody>
      </p:sp>
      <p:sp>
        <p:nvSpPr>
          <p:cNvPr id="3" name="Content Placeholder 2">
            <a:extLst>
              <a:ext uri="{FF2B5EF4-FFF2-40B4-BE49-F238E27FC236}">
                <a16:creationId xmlns:a16="http://schemas.microsoft.com/office/drawing/2014/main" id="{6DF86DA0-EFAA-4D9B-8F85-B2E47450DBFB}"/>
              </a:ext>
            </a:extLst>
          </p:cNvPr>
          <p:cNvSpPr>
            <a:spLocks noGrp="1"/>
          </p:cNvSpPr>
          <p:nvPr>
            <p:ph idx="1"/>
          </p:nvPr>
        </p:nvSpPr>
        <p:spPr>
          <a:xfrm>
            <a:off x="838200" y="1583140"/>
            <a:ext cx="10971662" cy="4593823"/>
          </a:xfrm>
          <a:solidFill>
            <a:schemeClr val="bg1"/>
          </a:solidFill>
        </p:spPr>
        <p:txBody>
          <a:bodyPr>
            <a:normAutofit/>
          </a:bodyPr>
          <a:lstStyle/>
          <a:p>
            <a:r>
              <a:rPr lang="en-US" sz="2400" dirty="0">
                <a:latin typeface="Times New Roman" panose="02020603050405020304" pitchFamily="18" charset="0"/>
                <a:cs typeface="Times New Roman" panose="02020603050405020304" pitchFamily="18" charset="0"/>
              </a:rPr>
              <a:t>How does appellate jurisdiction cause federal appeals court differently than district courts?</a:t>
            </a:r>
          </a:p>
          <a:p>
            <a:pPr marL="0" indent="0">
              <a:buNone/>
            </a:pPr>
            <a:r>
              <a:rPr lang="en-US" sz="2400" dirty="0">
                <a:latin typeface="Times New Roman" panose="02020603050405020304" pitchFamily="18" charset="0"/>
                <a:cs typeface="Times New Roman" panose="02020603050405020304" pitchFamily="18" charset="0"/>
              </a:rPr>
              <a:t> </a:t>
            </a:r>
          </a:p>
        </p:txBody>
      </p:sp>
      <p:pic>
        <p:nvPicPr>
          <p:cNvPr id="5" name="Picture 4" descr="A close up of a map&#10;&#10;Description automatically generated">
            <a:extLst>
              <a:ext uri="{FF2B5EF4-FFF2-40B4-BE49-F238E27FC236}">
                <a16:creationId xmlns:a16="http://schemas.microsoft.com/office/drawing/2014/main" id="{EC55B70B-908F-4143-BCD1-73F2D9A29E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7083" y="2169994"/>
            <a:ext cx="9106717" cy="4320867"/>
          </a:xfrm>
          <a:prstGeom prst="rect">
            <a:avLst/>
          </a:prstGeom>
          <a:ln>
            <a:solidFill>
              <a:srgbClr val="002060"/>
            </a:solidFill>
          </a:ln>
        </p:spPr>
      </p:pic>
    </p:spTree>
    <p:extLst>
      <p:ext uri="{BB962C8B-B14F-4D97-AF65-F5344CB8AC3E}">
        <p14:creationId xmlns:p14="http://schemas.microsoft.com/office/powerpoint/2010/main" val="161097207"/>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4DB7A-9D72-4A69-A24E-6934D566C287}"/>
              </a:ext>
            </a:extLst>
          </p:cNvPr>
          <p:cNvSpPr>
            <a:spLocks noGrp="1"/>
          </p:cNvSpPr>
          <p:nvPr>
            <p:ph type="title"/>
          </p:nvPr>
        </p:nvSpPr>
        <p:spPr>
          <a:xfrm>
            <a:off x="382137" y="228977"/>
            <a:ext cx="10971663" cy="615085"/>
          </a:xfrm>
          <a:solidFill>
            <a:schemeClr val="bg1"/>
          </a:solidFill>
          <a:ln>
            <a:solidFill>
              <a:srgbClr val="C00000"/>
            </a:solidFill>
          </a:ln>
        </p:spPr>
        <p:txBody>
          <a:bodyPr>
            <a:normAutofit fontScale="90000"/>
          </a:bodyPr>
          <a:lstStyle/>
          <a:p>
            <a:r>
              <a:rPr lang="en-US" dirty="0">
                <a:latin typeface="Britannic Bold" panose="020B0903060703020204" pitchFamily="34" charset="0"/>
              </a:rPr>
              <a:t>Lower Federal Courts</a:t>
            </a:r>
          </a:p>
        </p:txBody>
      </p:sp>
      <p:sp>
        <p:nvSpPr>
          <p:cNvPr id="3" name="Content Placeholder 2">
            <a:extLst>
              <a:ext uri="{FF2B5EF4-FFF2-40B4-BE49-F238E27FC236}">
                <a16:creationId xmlns:a16="http://schemas.microsoft.com/office/drawing/2014/main" id="{6DF86DA0-EFAA-4D9B-8F85-B2E47450DBFB}"/>
              </a:ext>
            </a:extLst>
          </p:cNvPr>
          <p:cNvSpPr>
            <a:spLocks noGrp="1"/>
          </p:cNvSpPr>
          <p:nvPr>
            <p:ph idx="1"/>
          </p:nvPr>
        </p:nvSpPr>
        <p:spPr>
          <a:xfrm>
            <a:off x="382137" y="1083212"/>
            <a:ext cx="11427725" cy="5093752"/>
          </a:xfrm>
          <a:solidFill>
            <a:schemeClr val="bg1"/>
          </a:solidFill>
        </p:spPr>
        <p:txBody>
          <a:bodyPr>
            <a:normAutofit/>
          </a:bodyPr>
          <a:lstStyle/>
          <a:p>
            <a:pPr marL="0" indent="0">
              <a:buNone/>
            </a:pPr>
            <a:r>
              <a:rPr lang="en-US" sz="2400" dirty="0">
                <a:latin typeface="Times New Roman" panose="02020603050405020304" pitchFamily="18" charset="0"/>
                <a:cs typeface="Times New Roman" panose="02020603050405020304" pitchFamily="18" charset="0"/>
              </a:rPr>
              <a:t>How does the jurisdiction of the lower federal courts shaped how they adjudicate (process) court cases?  </a:t>
            </a:r>
          </a:p>
          <a:p>
            <a:pPr marL="0" indent="0">
              <a:buNone/>
            </a:pPr>
            <a:endParaRPr lang="en-US" sz="2400" dirty="0">
              <a:latin typeface="Times New Roman" panose="02020603050405020304" pitchFamily="18" charset="0"/>
              <a:cs typeface="Times New Roman" panose="02020603050405020304" pitchFamily="18" charset="0"/>
            </a:endParaRPr>
          </a:p>
          <a:p>
            <a:pPr marL="0" indent="0">
              <a:buNone/>
            </a:pPr>
            <a:endParaRPr lang="en-US" sz="2400" dirty="0">
              <a:latin typeface="Times New Roman" panose="02020603050405020304" pitchFamily="18" charset="0"/>
              <a:cs typeface="Times New Roman" panose="02020603050405020304" pitchFamily="18" charset="0"/>
            </a:endParaRPr>
          </a:p>
          <a:p>
            <a:pPr marL="0" indent="0">
              <a:buNone/>
            </a:pPr>
            <a:endParaRPr lang="en-US" sz="2400" dirty="0">
              <a:latin typeface="Times New Roman" panose="02020603050405020304" pitchFamily="18" charset="0"/>
              <a:cs typeface="Times New Roman" panose="02020603050405020304" pitchFamily="18" charset="0"/>
            </a:endParaRPr>
          </a:p>
          <a:p>
            <a:pPr marL="0" indent="0">
              <a:buNone/>
            </a:pPr>
            <a:endParaRPr lang="en-US" sz="2400" dirty="0">
              <a:latin typeface="Times New Roman" panose="02020603050405020304" pitchFamily="18" charset="0"/>
              <a:cs typeface="Times New Roman" panose="02020603050405020304" pitchFamily="18" charset="0"/>
            </a:endParaRPr>
          </a:p>
          <a:p>
            <a:pPr marL="0" indent="0">
              <a:buNone/>
            </a:pPr>
            <a:endParaRPr lang="en-US" sz="2400" dirty="0">
              <a:latin typeface="Times New Roman" panose="02020603050405020304" pitchFamily="18" charset="0"/>
              <a:cs typeface="Times New Roman" panose="02020603050405020304" pitchFamily="18" charset="0"/>
            </a:endParaRPr>
          </a:p>
          <a:p>
            <a:pPr marL="0" indent="0">
              <a:buNone/>
            </a:pPr>
            <a:endParaRPr lang="en-US" sz="2400" dirty="0">
              <a:latin typeface="Times New Roman" panose="02020603050405020304" pitchFamily="18" charset="0"/>
              <a:cs typeface="Times New Roman" panose="02020603050405020304" pitchFamily="18" charset="0"/>
            </a:endParaRPr>
          </a:p>
          <a:p>
            <a:pPr marL="0" indent="0">
              <a:buNone/>
            </a:pPr>
            <a:endParaRPr lang="en-US" sz="2400" dirty="0">
              <a:latin typeface="Times New Roman" panose="02020603050405020304" pitchFamily="18" charset="0"/>
              <a:cs typeface="Times New Roman" panose="02020603050405020304" pitchFamily="18" charset="0"/>
            </a:endParaRPr>
          </a:p>
          <a:p>
            <a:pPr marL="0" indent="0">
              <a:buNone/>
            </a:pPr>
            <a:endParaRPr lang="en-US" sz="2400" dirty="0">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3DC89C5A-942B-40D2-952B-E2B1CEEF8EF7}"/>
              </a:ext>
            </a:extLst>
          </p:cNvPr>
          <p:cNvSpPr/>
          <p:nvPr/>
        </p:nvSpPr>
        <p:spPr>
          <a:xfrm>
            <a:off x="618978" y="1941342"/>
            <a:ext cx="2377440" cy="43609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imes" panose="02020603050405020304" pitchFamily="18" charset="0"/>
                <a:cs typeface="Times" panose="02020603050405020304" pitchFamily="18" charset="0"/>
              </a:rPr>
              <a:t>District Court</a:t>
            </a:r>
          </a:p>
        </p:txBody>
      </p:sp>
      <p:sp>
        <p:nvSpPr>
          <p:cNvPr id="6" name="Rectangle 5">
            <a:extLst>
              <a:ext uri="{FF2B5EF4-FFF2-40B4-BE49-F238E27FC236}">
                <a16:creationId xmlns:a16="http://schemas.microsoft.com/office/drawing/2014/main" id="{28AF3015-DC44-45DA-8F0B-CDBBCAF1F07C}"/>
              </a:ext>
            </a:extLst>
          </p:cNvPr>
          <p:cNvSpPr/>
          <p:nvPr/>
        </p:nvSpPr>
        <p:spPr>
          <a:xfrm>
            <a:off x="5969390" y="1941342"/>
            <a:ext cx="2377440" cy="43609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imes" panose="02020603050405020304" pitchFamily="18" charset="0"/>
                <a:cs typeface="Times" panose="02020603050405020304" pitchFamily="18" charset="0"/>
              </a:rPr>
              <a:t>Appellate Court</a:t>
            </a:r>
          </a:p>
        </p:txBody>
      </p:sp>
      <p:pic>
        <p:nvPicPr>
          <p:cNvPr id="1028" name="Picture 4" descr="U.S. Marshals Service, Middle District of North Carolina, Area of Service">
            <a:extLst>
              <a:ext uri="{FF2B5EF4-FFF2-40B4-BE49-F238E27FC236}">
                <a16:creationId xmlns:a16="http://schemas.microsoft.com/office/drawing/2014/main" id="{7C38078B-2328-41B5-BD62-FA1A8B6124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3033" y="2683412"/>
            <a:ext cx="3438525" cy="132397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30" name="Picture 6" descr="From 30 hours to 2 – what you need to know about the nuclear option change  this week – Ballotpedia News">
            <a:extLst>
              <a:ext uri="{FF2B5EF4-FFF2-40B4-BE49-F238E27FC236}">
                <a16:creationId xmlns:a16="http://schemas.microsoft.com/office/drawing/2014/main" id="{C31233D5-309B-4703-AE7D-6F0A2E4666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8302" y="2511962"/>
            <a:ext cx="3908400" cy="1495426"/>
          </a:xfrm>
          <a:prstGeom prst="rect">
            <a:avLst/>
          </a:prstGeom>
          <a:solidFill>
            <a:schemeClr val="tx1"/>
          </a:solidFill>
          <a:ln>
            <a:solidFill>
              <a:schemeClr val="tx1"/>
            </a:solidFill>
          </a:ln>
        </p:spPr>
      </p:pic>
      <p:sp>
        <p:nvSpPr>
          <p:cNvPr id="7" name="Rectangle 6">
            <a:extLst>
              <a:ext uri="{FF2B5EF4-FFF2-40B4-BE49-F238E27FC236}">
                <a16:creationId xmlns:a16="http://schemas.microsoft.com/office/drawing/2014/main" id="{74FC909B-8822-4D61-8A0E-FF96B15E5E1A}"/>
              </a:ext>
            </a:extLst>
          </p:cNvPr>
          <p:cNvSpPr/>
          <p:nvPr/>
        </p:nvSpPr>
        <p:spPr>
          <a:xfrm>
            <a:off x="618977" y="4170775"/>
            <a:ext cx="4121835" cy="89359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chemeClr val="bg1"/>
                </a:solidFill>
                <a:latin typeface="Times" panose="02020603050405020304" pitchFamily="18" charset="0"/>
                <a:cs typeface="Times" panose="02020603050405020304" pitchFamily="18" charset="0"/>
              </a:rPr>
              <a:t>Main Jurisdiction: Original jurisdiction</a:t>
            </a:r>
          </a:p>
        </p:txBody>
      </p:sp>
      <p:sp>
        <p:nvSpPr>
          <p:cNvPr id="11" name="Rectangle 10">
            <a:extLst>
              <a:ext uri="{FF2B5EF4-FFF2-40B4-BE49-F238E27FC236}">
                <a16:creationId xmlns:a16="http://schemas.microsoft.com/office/drawing/2014/main" id="{3E4FE472-D020-4CC8-A324-2F1423AC7144}"/>
              </a:ext>
            </a:extLst>
          </p:cNvPr>
          <p:cNvSpPr/>
          <p:nvPr/>
        </p:nvSpPr>
        <p:spPr>
          <a:xfrm>
            <a:off x="5969390" y="4141910"/>
            <a:ext cx="4121835" cy="89359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chemeClr val="bg1"/>
                </a:solidFill>
                <a:latin typeface="Times" panose="02020603050405020304" pitchFamily="18" charset="0"/>
                <a:cs typeface="Times" panose="02020603050405020304" pitchFamily="18" charset="0"/>
              </a:rPr>
              <a:t>Main Jurisdiction: Appellate jurisdiction</a:t>
            </a:r>
          </a:p>
        </p:txBody>
      </p:sp>
      <p:sp>
        <p:nvSpPr>
          <p:cNvPr id="10" name="Rectangle 9">
            <a:extLst>
              <a:ext uri="{FF2B5EF4-FFF2-40B4-BE49-F238E27FC236}">
                <a16:creationId xmlns:a16="http://schemas.microsoft.com/office/drawing/2014/main" id="{8CCC0417-3017-4D65-9E80-B6FBAF1E2457}"/>
              </a:ext>
            </a:extLst>
          </p:cNvPr>
          <p:cNvSpPr/>
          <p:nvPr/>
        </p:nvSpPr>
        <p:spPr>
          <a:xfrm>
            <a:off x="253219" y="5261317"/>
            <a:ext cx="11100582" cy="149542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342900" indent="-342900">
              <a:buFontTx/>
              <a:buChar char="-"/>
            </a:pPr>
            <a:r>
              <a:rPr lang="en-US" sz="2400" dirty="0">
                <a:solidFill>
                  <a:schemeClr val="bg1"/>
                </a:solidFill>
                <a:latin typeface="Times" panose="02020603050405020304" pitchFamily="18" charset="0"/>
                <a:cs typeface="Times" panose="02020603050405020304" pitchFamily="18" charset="0"/>
              </a:rPr>
              <a:t>Jury trial 				- 3 to 5 judges		- 94 courts</a:t>
            </a:r>
          </a:p>
          <a:p>
            <a:pPr marL="342900" indent="-342900">
              <a:buFontTx/>
              <a:buChar char="-"/>
            </a:pPr>
            <a:r>
              <a:rPr lang="en-US" sz="2400" dirty="0">
                <a:solidFill>
                  <a:schemeClr val="bg1"/>
                </a:solidFill>
                <a:latin typeface="Times" panose="02020603050405020304" pitchFamily="18" charset="0"/>
                <a:cs typeface="Times" panose="02020603050405020304" pitchFamily="18" charset="0"/>
              </a:rPr>
              <a:t>Establish the facts of the case	- 12 circuits		- Based on constitutional ?s</a:t>
            </a:r>
          </a:p>
          <a:p>
            <a:pPr marL="342900" indent="-342900">
              <a:buFontTx/>
              <a:buChar char="-"/>
            </a:pPr>
            <a:r>
              <a:rPr lang="en-US" sz="2400" dirty="0">
                <a:solidFill>
                  <a:schemeClr val="bg1"/>
                </a:solidFill>
                <a:latin typeface="Times" panose="02020603050405020304" pitchFamily="18" charset="0"/>
                <a:cs typeface="Times" panose="02020603050405020304" pitchFamily="18" charset="0"/>
              </a:rPr>
              <a:t>Witness testimony			- decisions remand, overturn, or uphold</a:t>
            </a:r>
          </a:p>
        </p:txBody>
      </p:sp>
    </p:spTree>
    <p:extLst>
      <p:ext uri="{BB962C8B-B14F-4D97-AF65-F5344CB8AC3E}">
        <p14:creationId xmlns:p14="http://schemas.microsoft.com/office/powerpoint/2010/main" val="3394788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xEl>
                                              <p:pRg st="0" end="0"/>
                                            </p:txEl>
                                          </p:spTgt>
                                        </p:tgtEl>
                                        <p:attrNameLst>
                                          <p:attrName>style.visibility</p:attrName>
                                        </p:attrNameLst>
                                      </p:cBhvr>
                                      <p:to>
                                        <p:strVal val="visible"/>
                                      </p:to>
                                    </p:set>
                                    <p:animEffect transition="in" filter="fade">
                                      <p:cBhvr>
                                        <p:cTn id="14" dur="1000"/>
                                        <p:tgtEl>
                                          <p:spTgt spid="11">
                                            <p:txEl>
                                              <p:pRg st="0" end="0"/>
                                            </p:txEl>
                                          </p:spTgt>
                                        </p:tgtEl>
                                      </p:cBhvr>
                                    </p:animEffect>
                                    <p:anim calcmode="lin" valueType="num">
                                      <p:cBhvr>
                                        <p:cTn id="15"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197A9E3-B3B9-4B3D-9625-8C36D73D82D0}"/>
              </a:ext>
            </a:extLst>
          </p:cNvPr>
          <p:cNvSpPr>
            <a:spLocks noGrp="1"/>
          </p:cNvSpPr>
          <p:nvPr>
            <p:ph idx="1"/>
          </p:nvPr>
        </p:nvSpPr>
        <p:spPr>
          <a:xfrm>
            <a:off x="450166" y="506436"/>
            <a:ext cx="11366696" cy="5978769"/>
          </a:xfrm>
          <a:solidFill>
            <a:schemeClr val="bg1"/>
          </a:solidFill>
          <a:ln>
            <a:solidFill>
              <a:srgbClr val="C00000"/>
            </a:solidFill>
          </a:ln>
        </p:spPr>
        <p:txBody>
          <a:bodyPr>
            <a:normAutofit/>
          </a:bodyPr>
          <a:lstStyle/>
          <a:p>
            <a:pPr marL="0" indent="0">
              <a:buNone/>
            </a:pPr>
            <a:r>
              <a:rPr lang="en-US" sz="2000" b="1" dirty="0">
                <a:latin typeface="Times New Roman" panose="02020603050405020304" pitchFamily="18" charset="0"/>
                <a:cs typeface="Times New Roman" panose="02020603050405020304" pitchFamily="18" charset="0"/>
              </a:rPr>
              <a:t>Unit III – Federalism &amp; The Federal Government </a:t>
            </a:r>
          </a:p>
          <a:p>
            <a:pPr lvl="0"/>
            <a:r>
              <a:rPr lang="en-US" sz="1600" b="1" dirty="0">
                <a:latin typeface="Times New Roman" panose="02020603050405020304" pitchFamily="18" charset="0"/>
                <a:cs typeface="Times New Roman" panose="02020603050405020304" pitchFamily="18" charset="0"/>
              </a:rPr>
              <a:t>CL.C&amp;G.1.1</a:t>
            </a:r>
            <a:r>
              <a:rPr lang="en-US" sz="1600" dirty="0">
                <a:latin typeface="Times New Roman" panose="02020603050405020304" pitchFamily="18" charset="0"/>
                <a:cs typeface="Times New Roman" panose="02020603050405020304" pitchFamily="18" charset="0"/>
              </a:rPr>
              <a:t> Explain the influence of the founding principles on state and federal decisions using primary and secondary source documents.</a:t>
            </a:r>
          </a:p>
          <a:p>
            <a:pPr lvl="0"/>
            <a:r>
              <a:rPr lang="en-US" sz="1600" b="1" dirty="0">
                <a:latin typeface="Times New Roman" panose="02020603050405020304" pitchFamily="18" charset="0"/>
                <a:cs typeface="Times New Roman" panose="02020603050405020304" pitchFamily="18" charset="0"/>
              </a:rPr>
              <a:t>CL.C&amp;G.2.1 </a:t>
            </a:r>
            <a:r>
              <a:rPr lang="en-US" sz="1600" dirty="0">
                <a:latin typeface="Times New Roman" panose="02020603050405020304" pitchFamily="18" charset="0"/>
                <a:cs typeface="Times New Roman" panose="02020603050405020304" pitchFamily="18" charset="0"/>
              </a:rPr>
              <a:t>Compare how national, state, and local governments maintain order, security, and protect individual rights.</a:t>
            </a:r>
          </a:p>
          <a:p>
            <a:pPr marL="0" indent="0">
              <a:buNone/>
            </a:pPr>
            <a:r>
              <a:rPr lang="en-US" sz="2000" b="1" dirty="0">
                <a:solidFill>
                  <a:srgbClr val="002060"/>
                </a:solidFill>
                <a:latin typeface="Times New Roman" panose="02020603050405020304" pitchFamily="18" charset="0"/>
                <a:cs typeface="Times New Roman" panose="02020603050405020304" pitchFamily="18" charset="0"/>
              </a:rPr>
              <a:t>Essential Question: </a:t>
            </a:r>
            <a:r>
              <a:rPr lang="en-US" sz="2000" i="1" dirty="0">
                <a:latin typeface="Times New Roman" panose="02020603050405020304" pitchFamily="18" charset="0"/>
                <a:cs typeface="Times New Roman" panose="02020603050405020304" pitchFamily="18" charset="0"/>
              </a:rPr>
              <a:t>How did Founders establish government with the authority to govern will limiting its ability to abuse power under the U.S. Constitution? </a:t>
            </a:r>
          </a:p>
          <a:p>
            <a:pPr marL="0" indent="0">
              <a:buNone/>
            </a:pPr>
            <a:r>
              <a:rPr lang="en-US" sz="2000" b="1" dirty="0">
                <a:solidFill>
                  <a:srgbClr val="002060"/>
                </a:solidFill>
                <a:latin typeface="Times New Roman" panose="02020603050405020304" pitchFamily="18" charset="0"/>
                <a:cs typeface="Times New Roman" panose="02020603050405020304" pitchFamily="18" charset="0"/>
              </a:rPr>
              <a:t>Students can:</a:t>
            </a:r>
          </a:p>
          <a:p>
            <a:r>
              <a:rPr lang="en-US" sz="2000" dirty="0">
                <a:latin typeface="Times New Roman" panose="02020603050405020304" pitchFamily="18" charset="0"/>
                <a:cs typeface="Times New Roman" panose="02020603050405020304" pitchFamily="18" charset="0"/>
              </a:rPr>
              <a:t>Explain how powers are separated in order to prevent abuse of power </a:t>
            </a:r>
          </a:p>
          <a:p>
            <a:pPr marL="0" indent="0">
              <a:buNone/>
            </a:pPr>
            <a:endParaRPr lang="en-US" sz="2000" b="1" dirty="0">
              <a:solidFill>
                <a:srgbClr val="002060"/>
              </a:solidFill>
              <a:latin typeface="Times New Roman" panose="02020603050405020304" pitchFamily="18" charset="0"/>
              <a:cs typeface="Times New Roman" panose="02020603050405020304" pitchFamily="18" charset="0"/>
            </a:endParaRPr>
          </a:p>
          <a:p>
            <a:pPr marL="0" indent="0">
              <a:buNone/>
            </a:pPr>
            <a:r>
              <a:rPr lang="en-US" sz="2000" b="1" dirty="0">
                <a:solidFill>
                  <a:srgbClr val="002060"/>
                </a:solidFill>
                <a:latin typeface="Times New Roman" panose="02020603050405020304" pitchFamily="18" charset="0"/>
                <a:cs typeface="Times New Roman" panose="02020603050405020304" pitchFamily="18" charset="0"/>
              </a:rPr>
              <a:t>Agenda:</a:t>
            </a:r>
          </a:p>
          <a:p>
            <a:r>
              <a:rPr lang="en-US" sz="2000" b="1" dirty="0">
                <a:solidFill>
                  <a:srgbClr val="002060"/>
                </a:solidFill>
                <a:latin typeface="Times New Roman" panose="02020603050405020304" pitchFamily="18" charset="0"/>
                <a:cs typeface="Times New Roman" panose="02020603050405020304" pitchFamily="18" charset="0"/>
              </a:rPr>
              <a:t>Preventing Abuse of Power</a:t>
            </a:r>
          </a:p>
          <a:p>
            <a:r>
              <a:rPr lang="en-US" sz="2000" b="1" dirty="0">
                <a:solidFill>
                  <a:srgbClr val="002060"/>
                </a:solidFill>
                <a:latin typeface="Times New Roman" panose="02020603050405020304" pitchFamily="18" charset="0"/>
                <a:cs typeface="Times New Roman" panose="02020603050405020304" pitchFamily="18" charset="0"/>
              </a:rPr>
              <a:t>Constitutional Principle Superhero </a:t>
            </a:r>
          </a:p>
          <a:p>
            <a:pPr marL="0" indent="0">
              <a:buNone/>
            </a:pPr>
            <a:r>
              <a:rPr lang="en-US" sz="2000" b="1" dirty="0">
                <a:solidFill>
                  <a:srgbClr val="002060"/>
                </a:solidFill>
                <a:latin typeface="Times New Roman" panose="02020603050405020304" pitchFamily="18" charset="0"/>
                <a:cs typeface="Times New Roman" panose="02020603050405020304" pitchFamily="18" charset="0"/>
              </a:rPr>
              <a:t>Homework:  </a:t>
            </a:r>
          </a:p>
        </p:txBody>
      </p:sp>
    </p:spTree>
    <p:extLst>
      <p:ext uri="{BB962C8B-B14F-4D97-AF65-F5344CB8AC3E}">
        <p14:creationId xmlns:p14="http://schemas.microsoft.com/office/powerpoint/2010/main" val="35303130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E974C8-AEA0-44D1-8569-59FBBC06D168}"/>
              </a:ext>
            </a:extLst>
          </p:cNvPr>
          <p:cNvSpPr>
            <a:spLocks noGrp="1"/>
          </p:cNvSpPr>
          <p:nvPr>
            <p:ph type="title"/>
          </p:nvPr>
        </p:nvSpPr>
        <p:spPr>
          <a:xfrm>
            <a:off x="838200" y="365126"/>
            <a:ext cx="10515600" cy="774358"/>
          </a:xfrm>
          <a:solidFill>
            <a:schemeClr val="accent4">
              <a:lumMod val="20000"/>
              <a:lumOff val="80000"/>
            </a:schemeClr>
          </a:solidFill>
          <a:ln>
            <a:solidFill>
              <a:srgbClr val="002060"/>
            </a:solidFill>
          </a:ln>
        </p:spPr>
        <p:txBody>
          <a:bodyPr/>
          <a:lstStyle/>
          <a:p>
            <a:r>
              <a:rPr lang="en-US" b="1" dirty="0">
                <a:latin typeface="Bookman Old Style" panose="02050604050505020204" pitchFamily="18" charset="0"/>
              </a:rPr>
              <a:t>Federal System </a:t>
            </a:r>
          </a:p>
        </p:txBody>
      </p:sp>
      <p:sp>
        <p:nvSpPr>
          <p:cNvPr id="3" name="Content Placeholder 2">
            <a:extLst>
              <a:ext uri="{FF2B5EF4-FFF2-40B4-BE49-F238E27FC236}">
                <a16:creationId xmlns:a16="http://schemas.microsoft.com/office/drawing/2014/main" id="{2DA281A4-AA5C-47AE-B453-455400F3A9B8}"/>
              </a:ext>
            </a:extLst>
          </p:cNvPr>
          <p:cNvSpPr>
            <a:spLocks noGrp="1"/>
          </p:cNvSpPr>
          <p:nvPr>
            <p:ph idx="1"/>
          </p:nvPr>
        </p:nvSpPr>
        <p:spPr>
          <a:xfrm>
            <a:off x="562708" y="2968283"/>
            <a:ext cx="11226018" cy="3208680"/>
          </a:xfrm>
          <a:solidFill>
            <a:schemeClr val="bg1"/>
          </a:solidFill>
          <a:ln>
            <a:solidFill>
              <a:srgbClr val="002060"/>
            </a:solidFill>
          </a:ln>
        </p:spPr>
        <p:txBody>
          <a:bodyPr>
            <a:normAutofit/>
          </a:bodyPr>
          <a:lstStyle/>
          <a:p>
            <a:r>
              <a:rPr lang="en-US" sz="2400" dirty="0">
                <a:latin typeface="Times" panose="02020603050405020304" pitchFamily="18" charset="0"/>
                <a:cs typeface="Times" panose="02020603050405020304" pitchFamily="18" charset="0"/>
              </a:rPr>
              <a:t>Federalism repairs a weakness of the Articles of Confederation – </a:t>
            </a:r>
            <a:r>
              <a:rPr lang="en-US" sz="2400" b="1" i="1" u="sng" dirty="0">
                <a:latin typeface="Times" panose="02020603050405020304" pitchFamily="18" charset="0"/>
                <a:cs typeface="Times" panose="02020603050405020304" pitchFamily="18" charset="0"/>
              </a:rPr>
              <a:t>unifies the nation</a:t>
            </a:r>
            <a:endParaRPr lang="en-US" sz="2400" dirty="0">
              <a:latin typeface="Times" panose="02020603050405020304" pitchFamily="18" charset="0"/>
              <a:cs typeface="Times" panose="02020603050405020304" pitchFamily="18" charset="0"/>
            </a:endParaRPr>
          </a:p>
        </p:txBody>
      </p:sp>
      <p:sp>
        <p:nvSpPr>
          <p:cNvPr id="4" name="Rectangle 3">
            <a:extLst>
              <a:ext uri="{FF2B5EF4-FFF2-40B4-BE49-F238E27FC236}">
                <a16:creationId xmlns:a16="http://schemas.microsoft.com/office/drawing/2014/main" id="{137648BF-2986-48BB-B39F-8A0E910CC21F}"/>
              </a:ext>
            </a:extLst>
          </p:cNvPr>
          <p:cNvSpPr/>
          <p:nvPr/>
        </p:nvSpPr>
        <p:spPr>
          <a:xfrm>
            <a:off x="539261" y="1365202"/>
            <a:ext cx="11113477" cy="1308295"/>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buClrTx/>
              <a:buSzTx/>
              <a:buFontTx/>
              <a:buNone/>
            </a:pPr>
            <a:r>
              <a:rPr lang="en-US" altLang="en-US" sz="2000" dirty="0">
                <a:latin typeface="Times New Roman" panose="02020603050405020304" pitchFamily="18" charset="0"/>
                <a:cs typeface="Times New Roman" panose="02020603050405020304" pitchFamily="18" charset="0"/>
              </a:rPr>
              <a:t>“A good Government implies two things: first, fidelity to the object of Government, which is the happiness of the </a:t>
            </a:r>
            <a:r>
              <a:rPr lang="en-US" altLang="en-US" sz="2000" dirty="0">
                <a:solidFill>
                  <a:schemeClr val="bg1"/>
                </a:solidFill>
                <a:latin typeface="Times New Roman" panose="02020603050405020304" pitchFamily="18" charset="0"/>
                <a:cs typeface="Times New Roman" panose="02020603050405020304" pitchFamily="18" charset="0"/>
              </a:rPr>
              <a:t>People; secondly, a knowledge of the means by which that object can be best attained.” </a:t>
            </a:r>
          </a:p>
          <a:p>
            <a:pPr>
              <a:spcBef>
                <a:spcPct val="0"/>
              </a:spcBef>
              <a:buClrTx/>
              <a:buSzTx/>
              <a:buFontTx/>
              <a:buNone/>
            </a:pPr>
            <a:r>
              <a:rPr lang="en-US" altLang="en-US" sz="2000" b="1" dirty="0">
                <a:solidFill>
                  <a:schemeClr val="bg1"/>
                </a:solidFill>
                <a:latin typeface="Times New Roman" panose="02020603050405020304" pitchFamily="18" charset="0"/>
                <a:cs typeface="Times New Roman" panose="02020603050405020304" pitchFamily="18" charset="0"/>
              </a:rPr>
              <a:t>- James Madison, Federalist 62</a:t>
            </a:r>
          </a:p>
        </p:txBody>
      </p:sp>
      <p:sp>
        <p:nvSpPr>
          <p:cNvPr id="5" name="Rectangle 4">
            <a:extLst>
              <a:ext uri="{FF2B5EF4-FFF2-40B4-BE49-F238E27FC236}">
                <a16:creationId xmlns:a16="http://schemas.microsoft.com/office/drawing/2014/main" id="{B5F76281-2575-4CE2-8C27-7821F734ABAD}"/>
              </a:ext>
            </a:extLst>
          </p:cNvPr>
          <p:cNvSpPr/>
          <p:nvPr/>
        </p:nvSpPr>
        <p:spPr>
          <a:xfrm>
            <a:off x="752621" y="3706813"/>
            <a:ext cx="5901397" cy="225788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panose="02020603050405020304" pitchFamily="18" charset="0"/>
                <a:cs typeface="Times" panose="02020603050405020304" pitchFamily="18" charset="0"/>
              </a:rPr>
              <a:t>Setting a National Standard</a:t>
            </a:r>
          </a:p>
          <a:p>
            <a:pPr marL="342900" indent="-342900">
              <a:buFont typeface="Arial" panose="020B0604020202020204" pitchFamily="34" charset="0"/>
              <a:buChar char="•"/>
            </a:pPr>
            <a:r>
              <a:rPr lang="en-US" sz="2400" b="1" i="1" u="sng" dirty="0">
                <a:solidFill>
                  <a:schemeClr val="bg1"/>
                </a:solidFill>
                <a:latin typeface="Times" panose="02020603050405020304" pitchFamily="18" charset="0"/>
                <a:cs typeface="Times" panose="02020603050405020304" pitchFamily="18" charset="0"/>
              </a:rPr>
              <a:t>Full Faith &amp; Credit Clause </a:t>
            </a:r>
            <a:r>
              <a:rPr lang="en-US" sz="2400" dirty="0">
                <a:solidFill>
                  <a:schemeClr val="bg1"/>
                </a:solidFill>
                <a:latin typeface="Times" panose="02020603050405020304" pitchFamily="18" charset="0"/>
                <a:cs typeface="Times" panose="02020603050405020304" pitchFamily="18" charset="0"/>
              </a:rPr>
              <a:t>(contracts are good in all 50 states – Driver’s License)</a:t>
            </a:r>
          </a:p>
          <a:p>
            <a:pPr marL="342900" indent="-342900">
              <a:buFont typeface="Arial" panose="020B0604020202020204" pitchFamily="34" charset="0"/>
              <a:buChar char="•"/>
            </a:pPr>
            <a:r>
              <a:rPr lang="en-US" sz="2400" b="1" i="1" u="sng" dirty="0">
                <a:solidFill>
                  <a:schemeClr val="bg1"/>
                </a:solidFill>
                <a:latin typeface="Times" panose="02020603050405020304" pitchFamily="18" charset="0"/>
                <a:cs typeface="Times" panose="02020603050405020304" pitchFamily="18" charset="0"/>
              </a:rPr>
              <a:t>Interstate Commerce Clause</a:t>
            </a:r>
            <a:r>
              <a:rPr lang="en-US" sz="2400" dirty="0">
                <a:solidFill>
                  <a:schemeClr val="bg1"/>
                </a:solidFill>
                <a:latin typeface="Times" panose="02020603050405020304" pitchFamily="18" charset="0"/>
                <a:cs typeface="Times" panose="02020603050405020304" pitchFamily="18" charset="0"/>
              </a:rPr>
              <a:t> allows Congress to set rules for trade between states</a:t>
            </a:r>
            <a:endParaRPr lang="en-US" sz="2400" b="1" i="1" u="sng" dirty="0">
              <a:solidFill>
                <a:schemeClr val="bg1"/>
              </a:solidFill>
              <a:latin typeface="Times" panose="02020603050405020304" pitchFamily="18" charset="0"/>
              <a:cs typeface="Times" panose="02020603050405020304" pitchFamily="18" charset="0"/>
            </a:endParaRPr>
          </a:p>
        </p:txBody>
      </p:sp>
      <p:pic>
        <p:nvPicPr>
          <p:cNvPr id="1026" name="Picture 2" descr="Our Bar Federalism, Part II (240) | Legal Evolution">
            <a:extLst>
              <a:ext uri="{FF2B5EF4-FFF2-40B4-BE49-F238E27FC236}">
                <a16:creationId xmlns:a16="http://schemas.microsoft.com/office/drawing/2014/main" id="{8D6E6F0D-90BE-46FB-ABC6-DFC7ED16FE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14269" y="3492916"/>
            <a:ext cx="5064370" cy="303862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847793"/>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9A6770D-993E-4546-A68D-AE4CFE3B8980}"/>
              </a:ext>
            </a:extLst>
          </p:cNvPr>
          <p:cNvSpPr>
            <a:spLocks noGrp="1"/>
          </p:cNvSpPr>
          <p:nvPr>
            <p:ph idx="1"/>
          </p:nvPr>
        </p:nvSpPr>
        <p:spPr>
          <a:xfrm>
            <a:off x="391887" y="493486"/>
            <a:ext cx="11596914" cy="5683477"/>
          </a:xfrm>
          <a:solidFill>
            <a:schemeClr val="bg1"/>
          </a:solidFill>
          <a:ln>
            <a:solidFill>
              <a:srgbClr val="002060"/>
            </a:solidFill>
          </a:ln>
        </p:spPr>
        <p:txBody>
          <a:bodyPr>
            <a:normAutofit fontScale="92500" lnSpcReduction="10000"/>
          </a:bodyPr>
          <a:lstStyle/>
          <a:p>
            <a:pPr>
              <a:lnSpc>
                <a:spcPct val="100000"/>
              </a:lnSpc>
              <a:spcBef>
                <a:spcPts val="0"/>
              </a:spcBef>
            </a:pPr>
            <a:r>
              <a:rPr lang="en-US" sz="1600" b="1" dirty="0">
                <a:latin typeface="Times New Roman" panose="02020603050405020304" pitchFamily="18" charset="0"/>
                <a:cs typeface="Times New Roman" panose="02020603050405020304" pitchFamily="18" charset="0"/>
              </a:rPr>
              <a:t>CL.C&amp;G.1.1</a:t>
            </a:r>
            <a:r>
              <a:rPr lang="en-US" sz="1600" dirty="0">
                <a:latin typeface="Times New Roman" panose="02020603050405020304" pitchFamily="18" charset="0"/>
                <a:cs typeface="Times New Roman" panose="02020603050405020304" pitchFamily="18" charset="0"/>
              </a:rPr>
              <a:t> Explain the influence of the founding principles on state and federal decisions using primary and secondary source documents.</a:t>
            </a:r>
          </a:p>
          <a:p>
            <a:pPr>
              <a:lnSpc>
                <a:spcPct val="100000"/>
              </a:lnSpc>
              <a:spcBef>
                <a:spcPts val="0"/>
              </a:spcBef>
            </a:pPr>
            <a:r>
              <a:rPr lang="en-US" sz="1600" b="1" dirty="0">
                <a:latin typeface="Times New Roman" panose="02020603050405020304" pitchFamily="18" charset="0"/>
                <a:cs typeface="Times New Roman" panose="02020603050405020304" pitchFamily="18" charset="0"/>
              </a:rPr>
              <a:t>CL.H.1.1</a:t>
            </a:r>
            <a:r>
              <a:rPr lang="en-US" sz="1600" dirty="0">
                <a:latin typeface="Times New Roman" panose="02020603050405020304" pitchFamily="18" charset="0"/>
                <a:cs typeface="Times New Roman" panose="02020603050405020304" pitchFamily="18" charset="0"/>
              </a:rPr>
              <a:t> Explain how the tensions over power and authority led the founding fathers to create a democratic republic.</a:t>
            </a:r>
          </a:p>
          <a:p>
            <a:pPr>
              <a:lnSpc>
                <a:spcPct val="100000"/>
              </a:lnSpc>
              <a:spcBef>
                <a:spcPts val="0"/>
              </a:spcBef>
            </a:pPr>
            <a:r>
              <a:rPr lang="en-US" sz="1600" b="1" dirty="0">
                <a:latin typeface="Times New Roman" panose="02020603050405020304" pitchFamily="18" charset="0"/>
                <a:cs typeface="Times New Roman" panose="02020603050405020304" pitchFamily="18" charset="0"/>
              </a:rPr>
              <a:t>CL.C&amp;G.4.4</a:t>
            </a:r>
            <a:r>
              <a:rPr lang="en-US" sz="1600" dirty="0">
                <a:latin typeface="Times New Roman" panose="02020603050405020304" pitchFamily="18" charset="0"/>
                <a:cs typeface="Times New Roman" panose="02020603050405020304" pitchFamily="18" charset="0"/>
              </a:rPr>
              <a:t> Assess how effective the American system of government has been in ensuring freedom, equality, and justice for all.</a:t>
            </a:r>
          </a:p>
          <a:p>
            <a:pPr marL="0" indent="0">
              <a:lnSpc>
                <a:spcPct val="100000"/>
              </a:lnSpc>
              <a:spcBef>
                <a:spcPts val="0"/>
              </a:spcBef>
              <a:buNone/>
            </a:pPr>
            <a:r>
              <a:rPr lang="en-US" sz="2200" b="1" dirty="0">
                <a:latin typeface="Times" panose="02020603050405020304" pitchFamily="18" charset="0"/>
                <a:cs typeface="Times" panose="02020603050405020304" pitchFamily="18" charset="0"/>
              </a:rPr>
              <a:t>Essential Question: </a:t>
            </a:r>
            <a:r>
              <a:rPr lang="en-US" sz="2200" i="1" dirty="0">
                <a:latin typeface="Times" panose="02020603050405020304" pitchFamily="18" charset="0"/>
                <a:cs typeface="Times" panose="02020603050405020304" pitchFamily="18" charset="0"/>
              </a:rPr>
              <a:t>How did Founders establish government with the authority to govern will limiting its ability to abuse power under the U.S. Constitution?</a:t>
            </a:r>
            <a:endParaRPr lang="en-US" sz="2200" dirty="0">
              <a:latin typeface="Times" panose="02020603050405020304" pitchFamily="18" charset="0"/>
              <a:cs typeface="Times" panose="02020603050405020304" pitchFamily="18" charset="0"/>
            </a:endParaRPr>
          </a:p>
          <a:p>
            <a:pPr marL="0" indent="0">
              <a:lnSpc>
                <a:spcPct val="100000"/>
              </a:lnSpc>
              <a:spcBef>
                <a:spcPts val="0"/>
              </a:spcBef>
              <a:buNone/>
            </a:pPr>
            <a:r>
              <a:rPr lang="en-US" sz="2200" b="1" dirty="0">
                <a:latin typeface="Times" panose="02020603050405020304" pitchFamily="18" charset="0"/>
                <a:cs typeface="Times" panose="02020603050405020304" pitchFamily="18" charset="0"/>
              </a:rPr>
              <a:t>Students can:</a:t>
            </a:r>
            <a:endParaRPr lang="en-US" sz="2200" dirty="0">
              <a:latin typeface="Times" panose="02020603050405020304" pitchFamily="18" charset="0"/>
              <a:cs typeface="Times" panose="02020603050405020304" pitchFamily="18" charset="0"/>
            </a:endParaRPr>
          </a:p>
          <a:p>
            <a:pPr>
              <a:lnSpc>
                <a:spcPct val="100000"/>
              </a:lnSpc>
              <a:spcBef>
                <a:spcPts val="0"/>
              </a:spcBef>
            </a:pPr>
            <a:r>
              <a:rPr lang="en-US" sz="2200" dirty="0">
                <a:latin typeface="Times" panose="02020603050405020304" pitchFamily="18" charset="0"/>
                <a:cs typeface="Times" panose="02020603050405020304" pitchFamily="18" charset="0"/>
              </a:rPr>
              <a:t>Determine how the federal courts uphold the uniformity of the law</a:t>
            </a:r>
          </a:p>
          <a:p>
            <a:pPr>
              <a:lnSpc>
                <a:spcPct val="100000"/>
              </a:lnSpc>
              <a:spcBef>
                <a:spcPts val="0"/>
              </a:spcBef>
            </a:pPr>
            <a:r>
              <a:rPr lang="en-US" sz="2200" dirty="0">
                <a:latin typeface="Times" panose="02020603050405020304" pitchFamily="18" charset="0"/>
                <a:cs typeface="Times" panose="02020603050405020304" pitchFamily="18" charset="0"/>
              </a:rPr>
              <a:t>Explain how court jurisdiction limit the power of the federal court </a:t>
            </a:r>
          </a:p>
          <a:p>
            <a:pPr marL="177800" indent="0">
              <a:lnSpc>
                <a:spcPct val="100000"/>
              </a:lnSpc>
              <a:spcBef>
                <a:spcPts val="0"/>
              </a:spcBef>
              <a:buNone/>
            </a:pPr>
            <a:endParaRPr lang="en-US" sz="1800" dirty="0">
              <a:latin typeface="Times New Roman" panose="02020603050405020304" pitchFamily="18" charset="0"/>
              <a:cs typeface="Times New Roman" panose="02020603050405020304" pitchFamily="18" charset="0"/>
            </a:endParaRPr>
          </a:p>
          <a:p>
            <a:pPr marL="0" indent="0">
              <a:buNone/>
            </a:pPr>
            <a:r>
              <a:rPr lang="en-US" sz="2200" b="1" dirty="0">
                <a:solidFill>
                  <a:srgbClr val="002060"/>
                </a:solidFill>
                <a:latin typeface="Times New Roman" panose="02020603050405020304" pitchFamily="18" charset="0"/>
                <a:cs typeface="Times New Roman" panose="02020603050405020304" pitchFamily="18" charset="0"/>
              </a:rPr>
              <a:t>AGENDA:</a:t>
            </a:r>
          </a:p>
          <a:p>
            <a:r>
              <a:rPr lang="en-US" sz="2200" dirty="0">
                <a:latin typeface="Times New Roman" panose="02020603050405020304" pitchFamily="18" charset="0"/>
                <a:cs typeface="Times New Roman" panose="02020603050405020304" pitchFamily="18" charset="0"/>
              </a:rPr>
              <a:t>Two Distinct Courts </a:t>
            </a:r>
          </a:p>
          <a:p>
            <a:r>
              <a:rPr lang="en-US" sz="2200" dirty="0">
                <a:latin typeface="Times New Roman" panose="02020603050405020304" pitchFamily="18" charset="0"/>
                <a:cs typeface="Times New Roman" panose="02020603050405020304" pitchFamily="18" charset="0"/>
              </a:rPr>
              <a:t>SCOTUS Case analysis</a:t>
            </a:r>
          </a:p>
          <a:p>
            <a:r>
              <a:rPr lang="en-US" sz="2000" dirty="0">
                <a:latin typeface="Times New Roman" panose="02020603050405020304" pitchFamily="18" charset="0"/>
                <a:cs typeface="Times New Roman" panose="02020603050405020304" pitchFamily="18" charset="0"/>
              </a:rPr>
              <a:t>SCOTUS PowerPoint Slide</a:t>
            </a:r>
          </a:p>
          <a:p>
            <a:pPr marL="0" indent="0">
              <a:buNone/>
            </a:pPr>
            <a:r>
              <a:rPr lang="en-US" sz="2200" b="1" dirty="0">
                <a:solidFill>
                  <a:srgbClr val="002060"/>
                </a:solidFill>
                <a:latin typeface="Times New Roman" panose="02020603050405020304" pitchFamily="18" charset="0"/>
                <a:cs typeface="Times New Roman" panose="02020603050405020304" pitchFamily="18" charset="0"/>
              </a:rPr>
              <a:t>HOMEWORK:</a:t>
            </a:r>
          </a:p>
          <a:p>
            <a:r>
              <a:rPr lang="en-US" sz="2200" b="1" dirty="0">
                <a:solidFill>
                  <a:srgbClr val="002060"/>
                </a:solidFill>
                <a:latin typeface="Times New Roman" panose="02020603050405020304" pitchFamily="18" charset="0"/>
                <a:cs typeface="Times New Roman" panose="02020603050405020304" pitchFamily="18" charset="0"/>
              </a:rPr>
              <a:t>Unit III Test – Thursday 12/8</a:t>
            </a:r>
          </a:p>
          <a:p>
            <a:r>
              <a:rPr lang="en-US" sz="2200" b="1" dirty="0">
                <a:solidFill>
                  <a:srgbClr val="002060"/>
                </a:solidFill>
                <a:latin typeface="Times New Roman" panose="02020603050405020304" pitchFamily="18" charset="0"/>
                <a:cs typeface="Times New Roman" panose="02020603050405020304" pitchFamily="18" charset="0"/>
              </a:rPr>
              <a:t>SCOTUS POWERPOINT SLIDE due 12/9</a:t>
            </a:r>
          </a:p>
          <a:p>
            <a:r>
              <a:rPr lang="en-US" sz="2200" b="1" dirty="0">
                <a:solidFill>
                  <a:srgbClr val="002060"/>
                </a:solidFill>
                <a:latin typeface="Times New Roman" panose="02020603050405020304" pitchFamily="18" charset="0"/>
                <a:cs typeface="Times New Roman" panose="02020603050405020304" pitchFamily="18" charset="0"/>
              </a:rPr>
              <a:t>SCOTUS STORY BOOK due 12/12</a:t>
            </a:r>
          </a:p>
        </p:txBody>
      </p:sp>
    </p:spTree>
    <p:extLst>
      <p:ext uri="{BB962C8B-B14F-4D97-AF65-F5344CB8AC3E}">
        <p14:creationId xmlns:p14="http://schemas.microsoft.com/office/powerpoint/2010/main" val="29098178"/>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4DB7A-9D72-4A69-A24E-6934D566C287}"/>
              </a:ext>
            </a:extLst>
          </p:cNvPr>
          <p:cNvSpPr>
            <a:spLocks noGrp="1"/>
          </p:cNvSpPr>
          <p:nvPr>
            <p:ph type="title"/>
          </p:nvPr>
        </p:nvSpPr>
        <p:spPr>
          <a:xfrm>
            <a:off x="382137" y="228977"/>
            <a:ext cx="10971663" cy="615085"/>
          </a:xfrm>
          <a:solidFill>
            <a:schemeClr val="bg1"/>
          </a:solidFill>
          <a:ln>
            <a:solidFill>
              <a:srgbClr val="C00000"/>
            </a:solidFill>
          </a:ln>
        </p:spPr>
        <p:txBody>
          <a:bodyPr>
            <a:normAutofit fontScale="90000"/>
          </a:bodyPr>
          <a:lstStyle/>
          <a:p>
            <a:r>
              <a:rPr lang="en-US" dirty="0">
                <a:latin typeface="Britannic Bold" panose="020B0903060703020204" pitchFamily="34" charset="0"/>
              </a:rPr>
              <a:t>Lower Federal Courts</a:t>
            </a:r>
          </a:p>
        </p:txBody>
      </p:sp>
      <p:sp>
        <p:nvSpPr>
          <p:cNvPr id="3" name="Content Placeholder 2">
            <a:extLst>
              <a:ext uri="{FF2B5EF4-FFF2-40B4-BE49-F238E27FC236}">
                <a16:creationId xmlns:a16="http://schemas.microsoft.com/office/drawing/2014/main" id="{6DF86DA0-EFAA-4D9B-8F85-B2E47450DBFB}"/>
              </a:ext>
            </a:extLst>
          </p:cNvPr>
          <p:cNvSpPr>
            <a:spLocks noGrp="1"/>
          </p:cNvSpPr>
          <p:nvPr>
            <p:ph idx="1"/>
          </p:nvPr>
        </p:nvSpPr>
        <p:spPr>
          <a:xfrm>
            <a:off x="382137" y="1083212"/>
            <a:ext cx="11427725" cy="5093752"/>
          </a:xfrm>
          <a:solidFill>
            <a:schemeClr val="bg1"/>
          </a:solidFill>
        </p:spPr>
        <p:txBody>
          <a:bodyPr>
            <a:normAutofit/>
          </a:bodyPr>
          <a:lstStyle/>
          <a:p>
            <a:pPr marL="0" indent="0">
              <a:buNone/>
            </a:pPr>
            <a:r>
              <a:rPr lang="en-US" sz="2400" dirty="0">
                <a:latin typeface="Times New Roman" panose="02020603050405020304" pitchFamily="18" charset="0"/>
                <a:cs typeface="Times New Roman" panose="02020603050405020304" pitchFamily="18" charset="0"/>
              </a:rPr>
              <a:t>How does the jurisdiction of the lower federal courts shaped how they adjudicate (process) court cases?  </a:t>
            </a:r>
          </a:p>
          <a:p>
            <a:pPr marL="0" indent="0">
              <a:buNone/>
            </a:pPr>
            <a:endParaRPr lang="en-US" sz="2400" dirty="0">
              <a:latin typeface="Times New Roman" panose="02020603050405020304" pitchFamily="18" charset="0"/>
              <a:cs typeface="Times New Roman" panose="02020603050405020304" pitchFamily="18" charset="0"/>
            </a:endParaRPr>
          </a:p>
          <a:p>
            <a:pPr marL="0" indent="0">
              <a:buNone/>
            </a:pPr>
            <a:endParaRPr lang="en-US" sz="2400" dirty="0">
              <a:latin typeface="Times New Roman" panose="02020603050405020304" pitchFamily="18" charset="0"/>
              <a:cs typeface="Times New Roman" panose="02020603050405020304" pitchFamily="18" charset="0"/>
            </a:endParaRPr>
          </a:p>
          <a:p>
            <a:pPr marL="0" indent="0">
              <a:buNone/>
            </a:pPr>
            <a:endParaRPr lang="en-US" sz="2400" dirty="0">
              <a:latin typeface="Times New Roman" panose="02020603050405020304" pitchFamily="18" charset="0"/>
              <a:cs typeface="Times New Roman" panose="02020603050405020304" pitchFamily="18" charset="0"/>
            </a:endParaRPr>
          </a:p>
          <a:p>
            <a:pPr marL="0" indent="0">
              <a:buNone/>
            </a:pPr>
            <a:endParaRPr lang="en-US" sz="2400" dirty="0">
              <a:latin typeface="Times New Roman" panose="02020603050405020304" pitchFamily="18" charset="0"/>
              <a:cs typeface="Times New Roman" panose="02020603050405020304" pitchFamily="18" charset="0"/>
            </a:endParaRPr>
          </a:p>
          <a:p>
            <a:pPr marL="0" indent="0">
              <a:buNone/>
            </a:pPr>
            <a:endParaRPr lang="en-US" sz="2400" dirty="0">
              <a:latin typeface="Times New Roman" panose="02020603050405020304" pitchFamily="18" charset="0"/>
              <a:cs typeface="Times New Roman" panose="02020603050405020304" pitchFamily="18" charset="0"/>
            </a:endParaRPr>
          </a:p>
          <a:p>
            <a:pPr marL="0" indent="0">
              <a:buNone/>
            </a:pPr>
            <a:endParaRPr lang="en-US" sz="2400" dirty="0">
              <a:latin typeface="Times New Roman" panose="02020603050405020304" pitchFamily="18" charset="0"/>
              <a:cs typeface="Times New Roman" panose="02020603050405020304" pitchFamily="18" charset="0"/>
            </a:endParaRPr>
          </a:p>
          <a:p>
            <a:pPr marL="0" indent="0">
              <a:buNone/>
            </a:pPr>
            <a:endParaRPr lang="en-US" sz="2400" dirty="0">
              <a:latin typeface="Times New Roman" panose="02020603050405020304" pitchFamily="18" charset="0"/>
              <a:cs typeface="Times New Roman" panose="02020603050405020304" pitchFamily="18" charset="0"/>
            </a:endParaRPr>
          </a:p>
          <a:p>
            <a:pPr marL="0" indent="0">
              <a:buNone/>
            </a:pPr>
            <a:endParaRPr lang="en-US" sz="2400" dirty="0">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3DC89C5A-942B-40D2-952B-E2B1CEEF8EF7}"/>
              </a:ext>
            </a:extLst>
          </p:cNvPr>
          <p:cNvSpPr/>
          <p:nvPr/>
        </p:nvSpPr>
        <p:spPr>
          <a:xfrm>
            <a:off x="618978" y="1941342"/>
            <a:ext cx="2377440" cy="43609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imes" panose="02020603050405020304" pitchFamily="18" charset="0"/>
                <a:cs typeface="Times" panose="02020603050405020304" pitchFamily="18" charset="0"/>
              </a:rPr>
              <a:t>District Court</a:t>
            </a:r>
          </a:p>
        </p:txBody>
      </p:sp>
      <p:sp>
        <p:nvSpPr>
          <p:cNvPr id="6" name="Rectangle 5">
            <a:extLst>
              <a:ext uri="{FF2B5EF4-FFF2-40B4-BE49-F238E27FC236}">
                <a16:creationId xmlns:a16="http://schemas.microsoft.com/office/drawing/2014/main" id="{28AF3015-DC44-45DA-8F0B-CDBBCAF1F07C}"/>
              </a:ext>
            </a:extLst>
          </p:cNvPr>
          <p:cNvSpPr/>
          <p:nvPr/>
        </p:nvSpPr>
        <p:spPr>
          <a:xfrm>
            <a:off x="5969390" y="1941342"/>
            <a:ext cx="2377440" cy="43609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imes" panose="02020603050405020304" pitchFamily="18" charset="0"/>
                <a:cs typeface="Times" panose="02020603050405020304" pitchFamily="18" charset="0"/>
              </a:rPr>
              <a:t>Appellate Court</a:t>
            </a:r>
          </a:p>
        </p:txBody>
      </p:sp>
      <p:pic>
        <p:nvPicPr>
          <p:cNvPr id="1028" name="Picture 4" descr="U.S. Marshals Service, Middle District of North Carolina, Area of Service">
            <a:extLst>
              <a:ext uri="{FF2B5EF4-FFF2-40B4-BE49-F238E27FC236}">
                <a16:creationId xmlns:a16="http://schemas.microsoft.com/office/drawing/2014/main" id="{7C38078B-2328-41B5-BD62-FA1A8B6124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3033" y="2683412"/>
            <a:ext cx="3438525" cy="132397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30" name="Picture 6" descr="From 30 hours to 2 – what you need to know about the nuclear option change  this week – Ballotpedia News">
            <a:extLst>
              <a:ext uri="{FF2B5EF4-FFF2-40B4-BE49-F238E27FC236}">
                <a16:creationId xmlns:a16="http://schemas.microsoft.com/office/drawing/2014/main" id="{C31233D5-309B-4703-AE7D-6F0A2E4666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8302" y="2511962"/>
            <a:ext cx="3908400" cy="1495426"/>
          </a:xfrm>
          <a:prstGeom prst="rect">
            <a:avLst/>
          </a:prstGeom>
          <a:solidFill>
            <a:schemeClr val="tx1"/>
          </a:solidFill>
          <a:ln>
            <a:solidFill>
              <a:schemeClr val="tx1"/>
            </a:solidFill>
          </a:ln>
        </p:spPr>
      </p:pic>
      <p:sp>
        <p:nvSpPr>
          <p:cNvPr id="7" name="Rectangle 6">
            <a:extLst>
              <a:ext uri="{FF2B5EF4-FFF2-40B4-BE49-F238E27FC236}">
                <a16:creationId xmlns:a16="http://schemas.microsoft.com/office/drawing/2014/main" id="{74FC909B-8822-4D61-8A0E-FF96B15E5E1A}"/>
              </a:ext>
            </a:extLst>
          </p:cNvPr>
          <p:cNvSpPr/>
          <p:nvPr/>
        </p:nvSpPr>
        <p:spPr>
          <a:xfrm>
            <a:off x="618977" y="4170775"/>
            <a:ext cx="4121835" cy="89359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chemeClr val="bg1"/>
                </a:solidFill>
                <a:latin typeface="Times" panose="02020603050405020304" pitchFamily="18" charset="0"/>
                <a:cs typeface="Times" panose="02020603050405020304" pitchFamily="18" charset="0"/>
              </a:rPr>
              <a:t>Main Jurisdiction: Original jurisdiction</a:t>
            </a:r>
          </a:p>
        </p:txBody>
      </p:sp>
      <p:sp>
        <p:nvSpPr>
          <p:cNvPr id="11" name="Rectangle 10">
            <a:extLst>
              <a:ext uri="{FF2B5EF4-FFF2-40B4-BE49-F238E27FC236}">
                <a16:creationId xmlns:a16="http://schemas.microsoft.com/office/drawing/2014/main" id="{3E4FE472-D020-4CC8-A324-2F1423AC7144}"/>
              </a:ext>
            </a:extLst>
          </p:cNvPr>
          <p:cNvSpPr/>
          <p:nvPr/>
        </p:nvSpPr>
        <p:spPr>
          <a:xfrm>
            <a:off x="5969390" y="4141910"/>
            <a:ext cx="4121835" cy="89359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chemeClr val="bg1"/>
                </a:solidFill>
                <a:latin typeface="Times" panose="02020603050405020304" pitchFamily="18" charset="0"/>
                <a:cs typeface="Times" panose="02020603050405020304" pitchFamily="18" charset="0"/>
              </a:rPr>
              <a:t>Main Jurisdiction: Appellate jurisdiction</a:t>
            </a:r>
          </a:p>
        </p:txBody>
      </p:sp>
      <p:sp>
        <p:nvSpPr>
          <p:cNvPr id="10" name="Rectangle 9">
            <a:extLst>
              <a:ext uri="{FF2B5EF4-FFF2-40B4-BE49-F238E27FC236}">
                <a16:creationId xmlns:a16="http://schemas.microsoft.com/office/drawing/2014/main" id="{8CCC0417-3017-4D65-9E80-B6FBAF1E2457}"/>
              </a:ext>
            </a:extLst>
          </p:cNvPr>
          <p:cNvSpPr/>
          <p:nvPr/>
        </p:nvSpPr>
        <p:spPr>
          <a:xfrm>
            <a:off x="253219" y="5261317"/>
            <a:ext cx="11100582" cy="149542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342900" indent="-342900">
              <a:buFontTx/>
              <a:buChar char="-"/>
            </a:pPr>
            <a:r>
              <a:rPr lang="en-US" sz="2400" dirty="0">
                <a:solidFill>
                  <a:schemeClr val="bg1"/>
                </a:solidFill>
                <a:latin typeface="Times" panose="02020603050405020304" pitchFamily="18" charset="0"/>
                <a:cs typeface="Times" panose="02020603050405020304" pitchFamily="18" charset="0"/>
              </a:rPr>
              <a:t>Jury trial 				- 3 to 5 judges		- 94 courts</a:t>
            </a:r>
          </a:p>
          <a:p>
            <a:pPr marL="342900" indent="-342900">
              <a:buFontTx/>
              <a:buChar char="-"/>
            </a:pPr>
            <a:r>
              <a:rPr lang="en-US" sz="2400" dirty="0">
                <a:solidFill>
                  <a:schemeClr val="bg1"/>
                </a:solidFill>
                <a:latin typeface="Times" panose="02020603050405020304" pitchFamily="18" charset="0"/>
                <a:cs typeface="Times" panose="02020603050405020304" pitchFamily="18" charset="0"/>
              </a:rPr>
              <a:t>Establish the facts of the case	- 12 circuits		- Based on constitutional ?s</a:t>
            </a:r>
          </a:p>
          <a:p>
            <a:pPr marL="342900" indent="-342900">
              <a:buFontTx/>
              <a:buChar char="-"/>
            </a:pPr>
            <a:r>
              <a:rPr lang="en-US" sz="2400" dirty="0">
                <a:solidFill>
                  <a:schemeClr val="bg1"/>
                </a:solidFill>
                <a:latin typeface="Times" panose="02020603050405020304" pitchFamily="18" charset="0"/>
                <a:cs typeface="Times" panose="02020603050405020304" pitchFamily="18" charset="0"/>
              </a:rPr>
              <a:t>Witness testimony			- decisions remand, overturn, or uphold</a:t>
            </a:r>
          </a:p>
        </p:txBody>
      </p:sp>
    </p:spTree>
    <p:extLst>
      <p:ext uri="{BB962C8B-B14F-4D97-AF65-F5344CB8AC3E}">
        <p14:creationId xmlns:p14="http://schemas.microsoft.com/office/powerpoint/2010/main" val="1374735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xEl>
                                              <p:pRg st="0" end="0"/>
                                            </p:txEl>
                                          </p:spTgt>
                                        </p:tgtEl>
                                        <p:attrNameLst>
                                          <p:attrName>style.visibility</p:attrName>
                                        </p:attrNameLst>
                                      </p:cBhvr>
                                      <p:to>
                                        <p:strVal val="visible"/>
                                      </p:to>
                                    </p:set>
                                    <p:animEffect transition="in" filter="fade">
                                      <p:cBhvr>
                                        <p:cTn id="14" dur="1000"/>
                                        <p:tgtEl>
                                          <p:spTgt spid="11">
                                            <p:txEl>
                                              <p:pRg st="0" end="0"/>
                                            </p:txEl>
                                          </p:spTgt>
                                        </p:tgtEl>
                                      </p:cBhvr>
                                    </p:animEffect>
                                    <p:anim calcmode="lin" valueType="num">
                                      <p:cBhvr>
                                        <p:cTn id="15"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B526A-8B4E-4247-ACB2-2FBFA3986024}"/>
              </a:ext>
            </a:extLst>
          </p:cNvPr>
          <p:cNvSpPr>
            <a:spLocks noGrp="1"/>
          </p:cNvSpPr>
          <p:nvPr>
            <p:ph type="title"/>
          </p:nvPr>
        </p:nvSpPr>
        <p:spPr>
          <a:xfrm>
            <a:off x="838200" y="365126"/>
            <a:ext cx="10515600" cy="788426"/>
          </a:xfrm>
          <a:solidFill>
            <a:schemeClr val="bg1"/>
          </a:solidFill>
          <a:ln>
            <a:solidFill>
              <a:srgbClr val="FF0000"/>
            </a:solidFill>
          </a:ln>
        </p:spPr>
        <p:txBody>
          <a:bodyPr/>
          <a:lstStyle/>
          <a:p>
            <a:r>
              <a:rPr lang="en-US" b="1" dirty="0">
                <a:latin typeface="Baskerville Old Face" panose="02020602080505020303" pitchFamily="18" charset="0"/>
              </a:rPr>
              <a:t>A Hierarchy of Justice</a:t>
            </a:r>
          </a:p>
        </p:txBody>
      </p:sp>
      <p:graphicFrame>
        <p:nvGraphicFramePr>
          <p:cNvPr id="4" name="Table 4">
            <a:extLst>
              <a:ext uri="{FF2B5EF4-FFF2-40B4-BE49-F238E27FC236}">
                <a16:creationId xmlns:a16="http://schemas.microsoft.com/office/drawing/2014/main" id="{3EBF2915-3C22-409C-8934-AE4E1FE417FA}"/>
              </a:ext>
            </a:extLst>
          </p:cNvPr>
          <p:cNvGraphicFramePr>
            <a:graphicFrameLocks noGrp="1"/>
          </p:cNvGraphicFramePr>
          <p:nvPr>
            <p:ph idx="1"/>
            <p:extLst>
              <p:ext uri="{D42A27DB-BD31-4B8C-83A1-F6EECF244321}">
                <p14:modId xmlns:p14="http://schemas.microsoft.com/office/powerpoint/2010/main" val="3238850327"/>
              </p:ext>
            </p:extLst>
          </p:nvPr>
        </p:nvGraphicFramePr>
        <p:xfrm>
          <a:off x="384517" y="1555114"/>
          <a:ext cx="11422965" cy="4937760"/>
        </p:xfrm>
        <a:graphic>
          <a:graphicData uri="http://schemas.openxmlformats.org/drawingml/2006/table">
            <a:tbl>
              <a:tblPr firstRow="1" bandRow="1">
                <a:tableStyleId>{5C22544A-7EE6-4342-B048-85BDC9FD1C3A}</a:tableStyleId>
              </a:tblPr>
              <a:tblGrid>
                <a:gridCol w="3807655">
                  <a:extLst>
                    <a:ext uri="{9D8B030D-6E8A-4147-A177-3AD203B41FA5}">
                      <a16:colId xmlns:a16="http://schemas.microsoft.com/office/drawing/2014/main" val="4041514211"/>
                    </a:ext>
                  </a:extLst>
                </a:gridCol>
                <a:gridCol w="3807655">
                  <a:extLst>
                    <a:ext uri="{9D8B030D-6E8A-4147-A177-3AD203B41FA5}">
                      <a16:colId xmlns:a16="http://schemas.microsoft.com/office/drawing/2014/main" val="3558874545"/>
                    </a:ext>
                  </a:extLst>
                </a:gridCol>
                <a:gridCol w="3807655">
                  <a:extLst>
                    <a:ext uri="{9D8B030D-6E8A-4147-A177-3AD203B41FA5}">
                      <a16:colId xmlns:a16="http://schemas.microsoft.com/office/drawing/2014/main" val="3014022544"/>
                    </a:ext>
                  </a:extLst>
                </a:gridCol>
              </a:tblGrid>
              <a:tr h="439273">
                <a:tc>
                  <a:txBody>
                    <a:bodyPr/>
                    <a:lstStyle/>
                    <a:p>
                      <a:pPr algn="ctr"/>
                      <a:r>
                        <a:rPr lang="en-US" sz="2400" dirty="0">
                          <a:latin typeface="Times" panose="02020603050405020304" pitchFamily="18" charset="0"/>
                          <a:cs typeface="Times" panose="02020603050405020304" pitchFamily="18" charset="0"/>
                        </a:rPr>
                        <a:t>Supreme Court</a:t>
                      </a:r>
                    </a:p>
                  </a:txBody>
                  <a:tcPr>
                    <a:solidFill>
                      <a:schemeClr val="tx1"/>
                    </a:solidFill>
                  </a:tcPr>
                </a:tc>
                <a:tc>
                  <a:txBody>
                    <a:bodyPr/>
                    <a:lstStyle/>
                    <a:p>
                      <a:pPr algn="ctr"/>
                      <a:r>
                        <a:rPr lang="en-US" sz="2400" dirty="0">
                          <a:latin typeface="Times" panose="02020603050405020304" pitchFamily="18" charset="0"/>
                          <a:cs typeface="Times" panose="02020603050405020304" pitchFamily="18" charset="0"/>
                        </a:rPr>
                        <a:t>Appellate Courts</a:t>
                      </a:r>
                    </a:p>
                  </a:txBody>
                  <a:tcPr>
                    <a:solidFill>
                      <a:schemeClr val="tx1"/>
                    </a:solidFill>
                  </a:tcPr>
                </a:tc>
                <a:tc>
                  <a:txBody>
                    <a:bodyPr/>
                    <a:lstStyle/>
                    <a:p>
                      <a:pPr algn="ctr"/>
                      <a:r>
                        <a:rPr lang="en-US" sz="2400" dirty="0">
                          <a:latin typeface="Times" panose="02020603050405020304" pitchFamily="18" charset="0"/>
                          <a:cs typeface="Times" panose="02020603050405020304" pitchFamily="18" charset="0"/>
                        </a:rPr>
                        <a:t>District Courts</a:t>
                      </a:r>
                    </a:p>
                  </a:txBody>
                  <a:tcPr>
                    <a:solidFill>
                      <a:schemeClr val="tx1"/>
                    </a:solidFill>
                  </a:tcPr>
                </a:tc>
                <a:extLst>
                  <a:ext uri="{0D108BD9-81ED-4DB2-BD59-A6C34878D82A}">
                    <a16:rowId xmlns:a16="http://schemas.microsoft.com/office/drawing/2014/main" val="2396925200"/>
                  </a:ext>
                </a:extLst>
              </a:tr>
              <a:tr h="370840">
                <a:tc>
                  <a: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txBody>
                  <a:tcPr>
                    <a:solidFill>
                      <a:schemeClr val="bg1">
                        <a:lumMod val="85000"/>
                      </a:schemeClr>
                    </a:solidFill>
                  </a:tcPr>
                </a:tc>
                <a:tc>
                  <a:txBody>
                    <a:bodyPr/>
                    <a:lstStyle/>
                    <a:p>
                      <a:endParaRPr lang="en-US" dirty="0"/>
                    </a:p>
                  </a:txBody>
                  <a:tcPr>
                    <a:solidFill>
                      <a:schemeClr val="bg1">
                        <a:lumMod val="85000"/>
                      </a:schemeClr>
                    </a:solidFill>
                  </a:tcPr>
                </a:tc>
                <a:tc>
                  <a:txBody>
                    <a:bodyPr/>
                    <a:lstStyle/>
                    <a:p>
                      <a:endParaRPr lang="en-US" dirty="0"/>
                    </a:p>
                  </a:txBody>
                  <a:tcPr>
                    <a:solidFill>
                      <a:schemeClr val="bg1">
                        <a:lumMod val="85000"/>
                      </a:schemeClr>
                    </a:solidFill>
                  </a:tcPr>
                </a:tc>
                <a:extLst>
                  <a:ext uri="{0D108BD9-81ED-4DB2-BD59-A6C34878D82A}">
                    <a16:rowId xmlns:a16="http://schemas.microsoft.com/office/drawing/2014/main" val="2440181013"/>
                  </a:ext>
                </a:extLst>
              </a:tr>
            </a:tbl>
          </a:graphicData>
        </a:graphic>
      </p:graphicFrame>
    </p:spTree>
    <p:extLst>
      <p:ext uri="{BB962C8B-B14F-4D97-AF65-F5344CB8AC3E}">
        <p14:creationId xmlns:p14="http://schemas.microsoft.com/office/powerpoint/2010/main" val="1383328085"/>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B526A-8B4E-4247-ACB2-2FBFA3986024}"/>
              </a:ext>
            </a:extLst>
          </p:cNvPr>
          <p:cNvSpPr>
            <a:spLocks noGrp="1"/>
          </p:cNvSpPr>
          <p:nvPr>
            <p:ph type="title"/>
          </p:nvPr>
        </p:nvSpPr>
        <p:spPr>
          <a:xfrm>
            <a:off x="838200" y="365126"/>
            <a:ext cx="10515600" cy="788426"/>
          </a:xfrm>
          <a:solidFill>
            <a:schemeClr val="bg1"/>
          </a:solidFill>
          <a:ln>
            <a:solidFill>
              <a:srgbClr val="FF0000"/>
            </a:solidFill>
          </a:ln>
        </p:spPr>
        <p:txBody>
          <a:bodyPr/>
          <a:lstStyle/>
          <a:p>
            <a:r>
              <a:rPr lang="en-US" b="1" dirty="0">
                <a:latin typeface="Baskerville Old Face" panose="02020602080505020303" pitchFamily="18" charset="0"/>
              </a:rPr>
              <a:t>A Hierarchy of Justice</a:t>
            </a:r>
          </a:p>
        </p:txBody>
      </p:sp>
      <p:sp>
        <p:nvSpPr>
          <p:cNvPr id="3" name="Content Placeholder 2">
            <a:extLst>
              <a:ext uri="{FF2B5EF4-FFF2-40B4-BE49-F238E27FC236}">
                <a16:creationId xmlns:a16="http://schemas.microsoft.com/office/drawing/2014/main" id="{D15CAE03-6359-4BFE-9037-1261D0079387}"/>
              </a:ext>
            </a:extLst>
          </p:cNvPr>
          <p:cNvSpPr>
            <a:spLocks noGrp="1"/>
          </p:cNvSpPr>
          <p:nvPr>
            <p:ph idx="1"/>
          </p:nvPr>
        </p:nvSpPr>
        <p:spPr>
          <a:xfrm>
            <a:off x="323557" y="1491174"/>
            <a:ext cx="11493305" cy="5001699"/>
          </a:xfrm>
          <a:solidFill>
            <a:schemeClr val="bg1"/>
          </a:solidFill>
          <a:ln>
            <a:solidFill>
              <a:srgbClr val="FF0000"/>
            </a:solidFill>
          </a:ln>
        </p:spPr>
        <p:txBody>
          <a:bodyPr>
            <a:normAutofit/>
          </a:bodyPr>
          <a:lstStyle/>
          <a:p>
            <a:pPr marL="0" indent="0">
              <a:buNone/>
            </a:pPr>
            <a:r>
              <a:rPr lang="en-US" sz="2200" dirty="0">
                <a:latin typeface="Times" panose="02020603050405020304" pitchFamily="18" charset="0"/>
                <a:cs typeface="Times" panose="02020603050405020304" pitchFamily="18" charset="0"/>
              </a:rPr>
              <a:t>Evaluate factors that impact the federal judiciary</a:t>
            </a:r>
          </a:p>
          <a:p>
            <a:pPr marL="0" indent="0">
              <a:buNone/>
            </a:pPr>
            <a:r>
              <a:rPr lang="en-US" sz="2200" dirty="0">
                <a:latin typeface="Times" panose="02020603050405020304" pitchFamily="18" charset="0"/>
                <a:cs typeface="Times" panose="02020603050405020304" pitchFamily="18" charset="0"/>
              </a:rPr>
              <a:t>1. The framers of the U.S. Constitution established the judiciary branch in order to ensure independent interpretation of the laws of the nation.</a:t>
            </a:r>
          </a:p>
          <a:p>
            <a:pPr marL="514350" lvl="0" indent="-514350">
              <a:buFont typeface="+mj-lt"/>
              <a:buAutoNum type="alphaUcPeriod"/>
            </a:pPr>
            <a:r>
              <a:rPr lang="en-US" sz="2200" dirty="0">
                <a:latin typeface="Times" panose="02020603050405020304" pitchFamily="18" charset="0"/>
                <a:cs typeface="Times" panose="02020603050405020304" pitchFamily="18" charset="0"/>
              </a:rPr>
              <a:t>Explain ONE way that original jurisdiction of district courts causes them to adjudicate (handle) cases differently than appellate courts.</a:t>
            </a:r>
          </a:p>
          <a:p>
            <a:pPr marL="514350" lvl="0" indent="-514350">
              <a:buFont typeface="+mj-lt"/>
              <a:buAutoNum type="alphaUcPeriod"/>
            </a:pPr>
            <a:r>
              <a:rPr lang="en-US" sz="2200" dirty="0">
                <a:latin typeface="Times" panose="02020603050405020304" pitchFamily="18" charset="0"/>
                <a:cs typeface="Times" panose="02020603050405020304" pitchFamily="18" charset="0"/>
              </a:rPr>
              <a:t>Describe ONE way in which they can check the power of the judiciary branch for each of the following.</a:t>
            </a:r>
          </a:p>
          <a:p>
            <a:pPr lvl="1"/>
            <a:r>
              <a:rPr lang="en-US" sz="2200" dirty="0">
                <a:latin typeface="Times" panose="02020603050405020304" pitchFamily="18" charset="0"/>
                <a:cs typeface="Times" panose="02020603050405020304" pitchFamily="18" charset="0"/>
              </a:rPr>
              <a:t>Congress</a:t>
            </a:r>
          </a:p>
          <a:p>
            <a:pPr lvl="1"/>
            <a:r>
              <a:rPr lang="en-US" sz="2200" dirty="0">
                <a:latin typeface="Times" panose="02020603050405020304" pitchFamily="18" charset="0"/>
                <a:cs typeface="Times" panose="02020603050405020304" pitchFamily="18" charset="0"/>
              </a:rPr>
              <a:t>President </a:t>
            </a:r>
          </a:p>
          <a:p>
            <a:pPr marL="0" lvl="0" indent="0">
              <a:buNone/>
            </a:pPr>
            <a:r>
              <a:rPr lang="en-US" sz="2200" dirty="0">
                <a:latin typeface="Times" panose="02020603050405020304" pitchFamily="18" charset="0"/>
                <a:cs typeface="Times" panose="02020603050405020304" pitchFamily="18" charset="0"/>
              </a:rPr>
              <a:t>C. Explain how each of the following impacts the role the judiciary plays within our system of government.</a:t>
            </a:r>
          </a:p>
          <a:p>
            <a:pPr lvl="1"/>
            <a:r>
              <a:rPr lang="en-US" sz="2200" dirty="0">
                <a:latin typeface="Times" panose="02020603050405020304" pitchFamily="18" charset="0"/>
                <a:cs typeface="Times" panose="02020603050405020304" pitchFamily="18" charset="0"/>
              </a:rPr>
              <a:t>Lifetime tenure</a:t>
            </a:r>
          </a:p>
          <a:p>
            <a:pPr lvl="1"/>
            <a:r>
              <a:rPr lang="en-US" sz="2200" dirty="0">
                <a:latin typeface="Times" panose="02020603050405020304" pitchFamily="18" charset="0"/>
                <a:cs typeface="Times" panose="02020603050405020304" pitchFamily="18" charset="0"/>
              </a:rPr>
              <a:t>Marbury v. Madison</a:t>
            </a:r>
          </a:p>
          <a:p>
            <a:pPr marL="0" indent="0">
              <a:buNone/>
            </a:pPr>
            <a:endParaRPr lang="en-US" dirty="0"/>
          </a:p>
        </p:txBody>
      </p:sp>
    </p:spTree>
    <p:extLst>
      <p:ext uri="{BB962C8B-B14F-4D97-AF65-F5344CB8AC3E}">
        <p14:creationId xmlns:p14="http://schemas.microsoft.com/office/powerpoint/2010/main" val="1865982171"/>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915035"/>
          </a:xfrm>
          <a:solidFill>
            <a:schemeClr val="bg1"/>
          </a:solidFill>
          <a:ln>
            <a:solidFill>
              <a:srgbClr val="FF0000"/>
            </a:solidFill>
          </a:ln>
        </p:spPr>
        <p:txBody>
          <a:bodyPr/>
          <a:lstStyle/>
          <a:p>
            <a:r>
              <a:rPr lang="en-US" dirty="0">
                <a:latin typeface="Bahnschrift SemiBold" panose="020B0502040204020203" pitchFamily="34" charset="0"/>
              </a:rPr>
              <a:t>Interpterion of the Law</a:t>
            </a:r>
          </a:p>
        </p:txBody>
      </p:sp>
      <p:sp>
        <p:nvSpPr>
          <p:cNvPr id="3" name="Content Placeholder 2"/>
          <p:cNvSpPr>
            <a:spLocks noGrp="1"/>
          </p:cNvSpPr>
          <p:nvPr>
            <p:ph idx="1"/>
          </p:nvPr>
        </p:nvSpPr>
        <p:spPr>
          <a:xfrm>
            <a:off x="633046" y="3010485"/>
            <a:ext cx="11183816" cy="3166477"/>
          </a:xfrm>
          <a:solidFill>
            <a:schemeClr val="bg1"/>
          </a:solidFill>
          <a:ln>
            <a:solidFill>
              <a:srgbClr val="002060"/>
            </a:solidFill>
          </a:ln>
        </p:spPr>
        <p:txBody>
          <a:bodyPr>
            <a:normAutofit/>
          </a:bodyPr>
          <a:lstStyle/>
          <a:p>
            <a:pPr marL="0" indent="0">
              <a:buNone/>
            </a:pPr>
            <a:r>
              <a:rPr lang="en-US" sz="2400" dirty="0">
                <a:latin typeface="Times New Roman" pitchFamily="18" charset="0"/>
                <a:cs typeface="Times New Roman" pitchFamily="18" charset="0"/>
              </a:rPr>
              <a:t>How do rights protected by the Bill of Rights apply in our</a:t>
            </a:r>
          </a:p>
          <a:p>
            <a:pPr marL="0" indent="0">
              <a:buNone/>
            </a:pPr>
            <a:r>
              <a:rPr lang="en-US" sz="2400" dirty="0">
                <a:latin typeface="Times New Roman" pitchFamily="18" charset="0"/>
                <a:cs typeface="Times New Roman" pitchFamily="18" charset="0"/>
              </a:rPr>
              <a:t>society?</a:t>
            </a:r>
          </a:p>
        </p:txBody>
      </p:sp>
      <p:sp>
        <p:nvSpPr>
          <p:cNvPr id="6" name="Rectangle 5">
            <a:extLst>
              <a:ext uri="{FF2B5EF4-FFF2-40B4-BE49-F238E27FC236}">
                <a16:creationId xmlns:a16="http://schemas.microsoft.com/office/drawing/2014/main" id="{40038B3C-6146-411A-8845-823F2F811543}"/>
              </a:ext>
            </a:extLst>
          </p:cNvPr>
          <p:cNvSpPr/>
          <p:nvPr/>
        </p:nvSpPr>
        <p:spPr>
          <a:xfrm>
            <a:off x="225083" y="1463040"/>
            <a:ext cx="11788726" cy="1308295"/>
          </a:xfrm>
          <a:prstGeom prst="rect">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Times" panose="02020603050405020304" pitchFamily="18" charset="0"/>
                <a:cs typeface="Times" panose="02020603050405020304" pitchFamily="18" charset="0"/>
              </a:rPr>
              <a:t>“The judicial power shall extend to all cases, in law and equity, arising under this Constitution, the laws of the United States, and treaties made, or which shall be made, under their authority”</a:t>
            </a:r>
          </a:p>
          <a:p>
            <a:r>
              <a:rPr lang="en-US" sz="2400" dirty="0">
                <a:latin typeface="Times" panose="02020603050405020304" pitchFamily="18" charset="0"/>
                <a:cs typeface="Times" panose="02020603050405020304" pitchFamily="18" charset="0"/>
              </a:rPr>
              <a:t>	- Article III, Section 2, U.S. Constitution</a:t>
            </a:r>
          </a:p>
        </p:txBody>
      </p:sp>
      <p:sp>
        <p:nvSpPr>
          <p:cNvPr id="11" name="Rectangle 10">
            <a:extLst>
              <a:ext uri="{FF2B5EF4-FFF2-40B4-BE49-F238E27FC236}">
                <a16:creationId xmlns:a16="http://schemas.microsoft.com/office/drawing/2014/main" id="{CC24AFEF-4FC3-4B62-93DC-C274FB49758C}"/>
              </a:ext>
            </a:extLst>
          </p:cNvPr>
          <p:cNvSpPr/>
          <p:nvPr/>
        </p:nvSpPr>
        <p:spPr>
          <a:xfrm>
            <a:off x="1041009" y="4002867"/>
            <a:ext cx="10312791" cy="2490008"/>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en-US" sz="2400" dirty="0">
                <a:solidFill>
                  <a:schemeClr val="bg1"/>
                </a:solidFill>
                <a:latin typeface="Times" panose="02020603050405020304" pitchFamily="18" charset="0"/>
                <a:cs typeface="Times" panose="02020603050405020304" pitchFamily="18" charset="0"/>
              </a:rPr>
              <a:t>Select a Supreme Court Case</a:t>
            </a:r>
          </a:p>
          <a:p>
            <a:pPr marL="342900" indent="-342900">
              <a:buFont typeface="Arial" panose="020B0604020202020204" pitchFamily="34" charset="0"/>
              <a:buChar char="•"/>
            </a:pPr>
            <a:r>
              <a:rPr lang="en-US" sz="2400" dirty="0">
                <a:solidFill>
                  <a:schemeClr val="bg1"/>
                </a:solidFill>
                <a:latin typeface="Times" panose="02020603050405020304" pitchFamily="18" charset="0"/>
                <a:cs typeface="Times" panose="02020603050405020304" pitchFamily="18" charset="0"/>
              </a:rPr>
              <a:t>Read brief  an annotate the case</a:t>
            </a:r>
          </a:p>
          <a:p>
            <a:pPr marL="800100" lvl="1" indent="-342900">
              <a:buFont typeface="Arial" panose="020B0604020202020204" pitchFamily="34" charset="0"/>
              <a:buChar char="•"/>
            </a:pPr>
            <a:r>
              <a:rPr lang="en-US" sz="2400" dirty="0">
                <a:solidFill>
                  <a:schemeClr val="bg1"/>
                </a:solidFill>
                <a:latin typeface="Times" panose="02020603050405020304" pitchFamily="18" charset="0"/>
                <a:cs typeface="Times" panose="02020603050405020304" pitchFamily="18" charset="0"/>
              </a:rPr>
              <a:t>Background of the case</a:t>
            </a:r>
          </a:p>
          <a:p>
            <a:pPr marL="800100" lvl="1" indent="-342900">
              <a:buFont typeface="Arial" panose="020B0604020202020204" pitchFamily="34" charset="0"/>
              <a:buChar char="•"/>
            </a:pPr>
            <a:r>
              <a:rPr lang="en-US" sz="2400" dirty="0">
                <a:solidFill>
                  <a:schemeClr val="bg1"/>
                </a:solidFill>
                <a:latin typeface="Times" panose="02020603050405020304" pitchFamily="18" charset="0"/>
                <a:cs typeface="Times" panose="02020603050405020304" pitchFamily="18" charset="0"/>
              </a:rPr>
              <a:t>Question before the court?</a:t>
            </a:r>
          </a:p>
          <a:p>
            <a:pPr marL="800100" lvl="1" indent="-342900">
              <a:buFont typeface="Arial" panose="020B0604020202020204" pitchFamily="34" charset="0"/>
              <a:buChar char="•"/>
            </a:pPr>
            <a:r>
              <a:rPr lang="en-US" sz="2400" dirty="0">
                <a:solidFill>
                  <a:schemeClr val="bg1"/>
                </a:solidFill>
                <a:latin typeface="Times" panose="02020603050405020304" pitchFamily="18" charset="0"/>
                <a:cs typeface="Times" panose="02020603050405020304" pitchFamily="18" charset="0"/>
              </a:rPr>
              <a:t>Amendment(s) and right(s) apply</a:t>
            </a:r>
          </a:p>
          <a:p>
            <a:pPr marL="800100" lvl="1" indent="-342900">
              <a:buFont typeface="Arial" panose="020B0604020202020204" pitchFamily="34" charset="0"/>
              <a:buChar char="•"/>
            </a:pPr>
            <a:r>
              <a:rPr lang="en-US" sz="2400" dirty="0">
                <a:solidFill>
                  <a:schemeClr val="bg1"/>
                </a:solidFill>
                <a:latin typeface="Times" panose="02020603050405020304" pitchFamily="18" charset="0"/>
                <a:cs typeface="Times" panose="02020603050405020304" pitchFamily="18" charset="0"/>
              </a:rPr>
              <a:t>Decision by SCOTUS (majority opinion)</a:t>
            </a:r>
          </a:p>
          <a:p>
            <a:pPr marL="800100" lvl="1" indent="-342900">
              <a:buFont typeface="Arial" panose="020B0604020202020204" pitchFamily="34" charset="0"/>
              <a:buChar char="•"/>
            </a:pPr>
            <a:r>
              <a:rPr lang="en-US" sz="2400" dirty="0">
                <a:solidFill>
                  <a:schemeClr val="bg1"/>
                </a:solidFill>
                <a:latin typeface="Times" panose="02020603050405020304" pitchFamily="18" charset="0"/>
                <a:cs typeface="Times" panose="02020603050405020304" pitchFamily="18" charset="0"/>
              </a:rPr>
              <a:t>Impact of the case decision on the United States</a:t>
            </a:r>
          </a:p>
        </p:txBody>
      </p:sp>
      <p:pic>
        <p:nvPicPr>
          <p:cNvPr id="1026" name="Picture 2" descr="Justices">
            <a:extLst>
              <a:ext uri="{FF2B5EF4-FFF2-40B4-BE49-F238E27FC236}">
                <a16:creationId xmlns:a16="http://schemas.microsoft.com/office/drawing/2014/main" id="{57527FEB-DD9E-4483-9FF1-8805C8CE7D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70644" y="2694572"/>
            <a:ext cx="2783131" cy="3166477"/>
          </a:xfrm>
          <a:prstGeom prst="rect">
            <a:avLst/>
          </a:prstGeom>
          <a:noFill/>
          <a:extLst>
            <a:ext uri="{909E8E84-426E-40DD-AFC4-6F175D3DCCD1}">
              <a14:hiddenFill xmlns:a14="http://schemas.microsoft.com/office/drawing/2010/main">
                <a:solidFill>
                  <a:srgbClr val="FFFFFF"/>
                </a:solidFill>
              </a14:hiddenFill>
            </a:ext>
          </a:extLst>
        </p:spPr>
      </p:pic>
      <p:sp>
        <p:nvSpPr>
          <p:cNvPr id="12" name="Thought Bubble: Cloud 11">
            <a:extLst>
              <a:ext uri="{FF2B5EF4-FFF2-40B4-BE49-F238E27FC236}">
                <a16:creationId xmlns:a16="http://schemas.microsoft.com/office/drawing/2014/main" id="{4C1A3A93-ABBC-44F4-9F6A-C884A0938D6B}"/>
              </a:ext>
            </a:extLst>
          </p:cNvPr>
          <p:cNvSpPr/>
          <p:nvPr/>
        </p:nvSpPr>
        <p:spPr>
          <a:xfrm>
            <a:off x="9510896" y="2204452"/>
            <a:ext cx="2250830" cy="1045185"/>
          </a:xfrm>
          <a:prstGeom prst="cloudCallout">
            <a:avLst>
              <a:gd name="adj1" fmla="val -25208"/>
              <a:gd name="adj2" fmla="val 78926"/>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latin typeface="Times" panose="02020603050405020304" pitchFamily="18" charset="0"/>
                <a:cs typeface="Times" panose="02020603050405020304" pitchFamily="18" charset="0"/>
              </a:rPr>
              <a:t>?????</a:t>
            </a:r>
          </a:p>
        </p:txBody>
      </p:sp>
    </p:spTree>
    <p:extLst>
      <p:ext uri="{BB962C8B-B14F-4D97-AF65-F5344CB8AC3E}">
        <p14:creationId xmlns:p14="http://schemas.microsoft.com/office/powerpoint/2010/main" val="59375657"/>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202BA-D608-4E65-A37C-ECA04C21A199}"/>
              </a:ext>
            </a:extLst>
          </p:cNvPr>
          <p:cNvSpPr>
            <a:spLocks noGrp="1"/>
          </p:cNvSpPr>
          <p:nvPr>
            <p:ph type="title"/>
          </p:nvPr>
        </p:nvSpPr>
        <p:spPr>
          <a:xfrm>
            <a:off x="393895" y="279790"/>
            <a:ext cx="10959905" cy="802493"/>
          </a:xfrm>
          <a:solidFill>
            <a:schemeClr val="bg1"/>
          </a:solidFill>
          <a:ln>
            <a:solidFill>
              <a:srgbClr val="FF0000"/>
            </a:solidFill>
          </a:ln>
        </p:spPr>
        <p:txBody>
          <a:bodyPr/>
          <a:lstStyle/>
          <a:p>
            <a:r>
              <a:rPr lang="en-US" dirty="0">
                <a:latin typeface="Britannic Bold" panose="020B0903060703020204" pitchFamily="34" charset="0"/>
              </a:rPr>
              <a:t>SCOTUS analysis</a:t>
            </a:r>
          </a:p>
        </p:txBody>
      </p:sp>
      <p:sp>
        <p:nvSpPr>
          <p:cNvPr id="3" name="Content Placeholder 2">
            <a:extLst>
              <a:ext uri="{FF2B5EF4-FFF2-40B4-BE49-F238E27FC236}">
                <a16:creationId xmlns:a16="http://schemas.microsoft.com/office/drawing/2014/main" id="{3FE4CD25-F233-4E52-8E78-EB4F7E4ED856}"/>
              </a:ext>
            </a:extLst>
          </p:cNvPr>
          <p:cNvSpPr>
            <a:spLocks noGrp="1"/>
          </p:cNvSpPr>
          <p:nvPr>
            <p:ph idx="1"/>
          </p:nvPr>
        </p:nvSpPr>
        <p:spPr>
          <a:xfrm>
            <a:off x="393895" y="1294228"/>
            <a:ext cx="11282290" cy="5283981"/>
          </a:xfrm>
          <a:solidFill>
            <a:schemeClr val="bg1"/>
          </a:solidFill>
          <a:ln>
            <a:solidFill>
              <a:srgbClr val="002060"/>
            </a:solidFill>
          </a:ln>
        </p:spPr>
        <p:txBody>
          <a:bodyPr>
            <a:normAutofit/>
          </a:bodyPr>
          <a:lstStyle/>
          <a:p>
            <a:pPr marL="0" indent="0" algn="ctr">
              <a:buNone/>
            </a:pPr>
            <a:r>
              <a:rPr lang="en-US" sz="2400" dirty="0">
                <a:latin typeface="Times" panose="02020603050405020304" pitchFamily="18" charset="0"/>
                <a:cs typeface="Times" panose="02020603050405020304" pitchFamily="18" charset="0"/>
              </a:rPr>
              <a:t>Supreme Court Case Name</a:t>
            </a:r>
          </a:p>
          <a:p>
            <a:pPr>
              <a:buFontTx/>
              <a:buChar char="-"/>
            </a:pPr>
            <a:r>
              <a:rPr lang="en-US" sz="2400" dirty="0">
                <a:latin typeface="Times" panose="02020603050405020304" pitchFamily="18" charset="0"/>
                <a:cs typeface="Times" panose="02020603050405020304" pitchFamily="18" charset="0"/>
              </a:rPr>
              <a:t>Background of the case: (Two important factual statements about the case)</a:t>
            </a:r>
          </a:p>
          <a:p>
            <a:pPr>
              <a:buFontTx/>
              <a:buChar char="-"/>
            </a:pPr>
            <a:r>
              <a:rPr lang="en-US" sz="2400" dirty="0">
                <a:latin typeface="Times" panose="02020603050405020304" pitchFamily="18" charset="0"/>
                <a:cs typeface="Times" panose="02020603050405020304" pitchFamily="18" charset="0"/>
              </a:rPr>
              <a:t>Who got in trouble and what did they wrong</a:t>
            </a:r>
          </a:p>
          <a:p>
            <a:pPr>
              <a:buFontTx/>
              <a:buChar char="-"/>
            </a:pPr>
            <a:r>
              <a:rPr lang="en-US" sz="2400" dirty="0">
                <a:latin typeface="Times" panose="02020603050405020304" pitchFamily="18" charset="0"/>
                <a:cs typeface="Times" panose="02020603050405020304" pitchFamily="18" charset="0"/>
              </a:rPr>
              <a:t>What happened to cause this to be a constitutional question</a:t>
            </a:r>
          </a:p>
          <a:p>
            <a:pPr>
              <a:buFontTx/>
              <a:buChar char="-"/>
            </a:pPr>
            <a:r>
              <a:rPr lang="en-US" sz="2400" dirty="0">
                <a:latin typeface="Times" panose="02020603050405020304" pitchFamily="18" charset="0"/>
                <a:cs typeface="Times" panose="02020603050405020304" pitchFamily="18" charset="0"/>
              </a:rPr>
              <a:t>Question before the court: What is question is the Supreme Court being asked to answer.  Be sure to include the amendment(s) and right(s)</a:t>
            </a:r>
          </a:p>
          <a:p>
            <a:pPr>
              <a:buFontTx/>
              <a:buChar char="-"/>
            </a:pPr>
            <a:endParaRPr lang="en-US" sz="2400" dirty="0">
              <a:latin typeface="Times" panose="02020603050405020304" pitchFamily="18" charset="0"/>
              <a:cs typeface="Times" panose="02020603050405020304" pitchFamily="18" charset="0"/>
            </a:endParaRPr>
          </a:p>
          <a:p>
            <a:pPr>
              <a:buFontTx/>
              <a:buChar char="-"/>
            </a:pPr>
            <a:endParaRPr lang="en-US" sz="2400" dirty="0">
              <a:latin typeface="Times" panose="02020603050405020304" pitchFamily="18" charset="0"/>
              <a:cs typeface="Times" panose="02020603050405020304" pitchFamily="18" charset="0"/>
            </a:endParaRPr>
          </a:p>
          <a:p>
            <a:pPr>
              <a:buFontTx/>
              <a:buChar char="-"/>
            </a:pPr>
            <a:r>
              <a:rPr lang="en-US" sz="2400" dirty="0">
                <a:latin typeface="Times" panose="02020603050405020304" pitchFamily="18" charset="0"/>
                <a:cs typeface="Times" panose="02020603050405020304" pitchFamily="18" charset="0"/>
              </a:rPr>
              <a:t>Precedent: How did the Supreme Court rule regarding the question and circumstances</a:t>
            </a:r>
          </a:p>
          <a:p>
            <a:pPr>
              <a:buFontTx/>
              <a:buChar char="-"/>
            </a:pPr>
            <a:endParaRPr lang="en-US" sz="2400" dirty="0">
              <a:latin typeface="Times" panose="02020603050405020304" pitchFamily="18" charset="0"/>
              <a:cs typeface="Times" panose="02020603050405020304" pitchFamily="18" charset="0"/>
            </a:endParaRPr>
          </a:p>
          <a:p>
            <a:pPr marL="457200" lvl="1" indent="0">
              <a:buNone/>
            </a:pPr>
            <a:r>
              <a:rPr lang="en-US" sz="2000" dirty="0">
                <a:latin typeface="Times" panose="02020603050405020304" pitchFamily="18" charset="0"/>
                <a:cs typeface="Times" panose="02020603050405020304" pitchFamily="18" charset="0"/>
              </a:rPr>
              <a:t>									</a:t>
            </a:r>
          </a:p>
        </p:txBody>
      </p:sp>
      <p:sp>
        <p:nvSpPr>
          <p:cNvPr id="4" name="Rectangle 3">
            <a:extLst>
              <a:ext uri="{FF2B5EF4-FFF2-40B4-BE49-F238E27FC236}">
                <a16:creationId xmlns:a16="http://schemas.microsoft.com/office/drawing/2014/main" id="{ABEB091F-C27D-4206-8DA0-FBEB3D3F11DB}"/>
              </a:ext>
            </a:extLst>
          </p:cNvPr>
          <p:cNvSpPr/>
          <p:nvPr/>
        </p:nvSpPr>
        <p:spPr>
          <a:xfrm>
            <a:off x="8609428" y="5303520"/>
            <a:ext cx="3277772" cy="142083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panose="02020603050405020304" pitchFamily="18" charset="0"/>
                <a:cs typeface="Times" panose="02020603050405020304" pitchFamily="18" charset="0"/>
              </a:rPr>
              <a:t>Image that represent the case</a:t>
            </a:r>
          </a:p>
        </p:txBody>
      </p:sp>
    </p:spTree>
    <p:extLst>
      <p:ext uri="{BB962C8B-B14F-4D97-AF65-F5344CB8AC3E}">
        <p14:creationId xmlns:p14="http://schemas.microsoft.com/office/powerpoint/2010/main" val="3023066485"/>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202BA-D608-4E65-A37C-ECA04C21A199}"/>
              </a:ext>
            </a:extLst>
          </p:cNvPr>
          <p:cNvSpPr>
            <a:spLocks noGrp="1"/>
          </p:cNvSpPr>
          <p:nvPr>
            <p:ph type="title"/>
          </p:nvPr>
        </p:nvSpPr>
        <p:spPr>
          <a:xfrm>
            <a:off x="393895" y="279790"/>
            <a:ext cx="10959905" cy="802493"/>
          </a:xfrm>
          <a:solidFill>
            <a:schemeClr val="bg1"/>
          </a:solidFill>
          <a:ln>
            <a:solidFill>
              <a:srgbClr val="FF0000"/>
            </a:solidFill>
          </a:ln>
        </p:spPr>
        <p:txBody>
          <a:bodyPr/>
          <a:lstStyle/>
          <a:p>
            <a:r>
              <a:rPr lang="en-US" dirty="0">
                <a:latin typeface="Britannic Bold" panose="020B0903060703020204" pitchFamily="34" charset="0"/>
              </a:rPr>
              <a:t>SCOTUS CASE POWER POINT</a:t>
            </a:r>
          </a:p>
        </p:txBody>
      </p:sp>
      <p:sp>
        <p:nvSpPr>
          <p:cNvPr id="3" name="Content Placeholder 2">
            <a:extLst>
              <a:ext uri="{FF2B5EF4-FFF2-40B4-BE49-F238E27FC236}">
                <a16:creationId xmlns:a16="http://schemas.microsoft.com/office/drawing/2014/main" id="{3FE4CD25-F233-4E52-8E78-EB4F7E4ED856}"/>
              </a:ext>
            </a:extLst>
          </p:cNvPr>
          <p:cNvSpPr>
            <a:spLocks noGrp="1"/>
          </p:cNvSpPr>
          <p:nvPr>
            <p:ph idx="1"/>
          </p:nvPr>
        </p:nvSpPr>
        <p:spPr>
          <a:xfrm>
            <a:off x="393895" y="1294228"/>
            <a:ext cx="11282290" cy="5283981"/>
          </a:xfrm>
          <a:solidFill>
            <a:schemeClr val="bg1"/>
          </a:solidFill>
          <a:ln>
            <a:solidFill>
              <a:srgbClr val="002060"/>
            </a:solidFill>
          </a:ln>
        </p:spPr>
        <p:txBody>
          <a:bodyPr>
            <a:normAutofit/>
          </a:bodyPr>
          <a:lstStyle/>
          <a:p>
            <a:pPr marL="0" indent="0" algn="ctr">
              <a:buNone/>
            </a:pPr>
            <a:r>
              <a:rPr lang="en-US" sz="2400" b="1" dirty="0">
                <a:latin typeface="Times" panose="02020603050405020304" pitchFamily="18" charset="0"/>
                <a:cs typeface="Times" panose="02020603050405020304" pitchFamily="18" charset="0"/>
              </a:rPr>
              <a:t>Engel v. Vitale</a:t>
            </a:r>
          </a:p>
          <a:p>
            <a:pPr marL="0" indent="0">
              <a:buNone/>
            </a:pPr>
            <a:r>
              <a:rPr lang="en-US" sz="2400" b="1" dirty="0">
                <a:latin typeface="Times" panose="02020603050405020304" pitchFamily="18" charset="0"/>
                <a:cs typeface="Times" panose="02020603050405020304" pitchFamily="18" charset="0"/>
              </a:rPr>
              <a:t>Case Facts: </a:t>
            </a:r>
          </a:p>
          <a:p>
            <a:r>
              <a:rPr lang="en-US" sz="2400" dirty="0">
                <a:latin typeface="Times" panose="02020603050405020304" pitchFamily="18" charset="0"/>
                <a:cs typeface="Times" panose="02020603050405020304" pitchFamily="18" charset="0"/>
              </a:rPr>
              <a:t>The New York State Board of Regents voluntary required public school students to recite a non-denominational prayer every school day.  Students who wished not to participate could sit quietly or leave the room.</a:t>
            </a:r>
          </a:p>
          <a:p>
            <a:r>
              <a:rPr lang="en-US" sz="2400" dirty="0">
                <a:latin typeface="Times" panose="02020603050405020304" pitchFamily="18" charset="0"/>
                <a:cs typeface="Times" panose="02020603050405020304" pitchFamily="18" charset="0"/>
              </a:rPr>
              <a:t>Steven Engel, a parent of a student, believed that even though it was voluntary prayer it still force his child to participate in religious activity</a:t>
            </a:r>
          </a:p>
          <a:p>
            <a:pPr marL="0" indent="0">
              <a:buNone/>
            </a:pPr>
            <a:r>
              <a:rPr lang="en-US" sz="2400" b="1" dirty="0">
                <a:latin typeface="Times" panose="02020603050405020304" pitchFamily="18" charset="0"/>
                <a:cs typeface="Times" panose="02020603050405020304" pitchFamily="18" charset="0"/>
              </a:rPr>
              <a:t>Constitutional Question: </a:t>
            </a:r>
            <a:r>
              <a:rPr lang="en-US" sz="2400" dirty="0">
                <a:latin typeface="Times" panose="02020603050405020304" pitchFamily="18" charset="0"/>
                <a:cs typeface="Times" panose="02020603050405020304" pitchFamily="18" charset="0"/>
              </a:rPr>
              <a:t>Does the voluntary use of a government written prayer violate the establishment clause of the First Amendment? </a:t>
            </a:r>
          </a:p>
          <a:p>
            <a:pPr marL="0" indent="0">
              <a:buNone/>
            </a:pPr>
            <a:endParaRPr lang="en-US" sz="2400" dirty="0">
              <a:latin typeface="Times" panose="02020603050405020304" pitchFamily="18" charset="0"/>
              <a:cs typeface="Times" panose="02020603050405020304" pitchFamily="18" charset="0"/>
            </a:endParaRPr>
          </a:p>
          <a:p>
            <a:pPr marL="0" indent="0">
              <a:buNone/>
            </a:pPr>
            <a:r>
              <a:rPr lang="en-US" sz="2400" b="1" dirty="0">
                <a:latin typeface="Times" panose="02020603050405020304" pitchFamily="18" charset="0"/>
                <a:cs typeface="Times" panose="02020603050405020304" pitchFamily="18" charset="0"/>
              </a:rPr>
              <a:t>Precedent: </a:t>
            </a:r>
            <a:r>
              <a:rPr lang="en-US" sz="2400" dirty="0">
                <a:latin typeface="Times" panose="02020603050405020304" pitchFamily="18" charset="0"/>
                <a:cs typeface="Times" panose="02020603050405020304" pitchFamily="18" charset="0"/>
              </a:rPr>
              <a:t>No Prayer in School, even if it is voluntary    </a:t>
            </a:r>
          </a:p>
        </p:txBody>
      </p:sp>
      <p:pic>
        <p:nvPicPr>
          <p:cNvPr id="1028" name="Picture 4" descr="Why US Public Schools Don't Have a Prayer">
            <a:extLst>
              <a:ext uri="{FF2B5EF4-FFF2-40B4-BE49-F238E27FC236}">
                <a16:creationId xmlns:a16="http://schemas.microsoft.com/office/drawing/2014/main" id="{EBA81B59-9C12-4F16-8829-3AB7C6C2FF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35182" y="4487594"/>
            <a:ext cx="4229522" cy="2302559"/>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a:extLst>
              <a:ext uri="{FF2B5EF4-FFF2-40B4-BE49-F238E27FC236}">
                <a16:creationId xmlns:a16="http://schemas.microsoft.com/office/drawing/2014/main" id="{3FB0BBDE-C99E-4068-AA0E-7AA40BC65742}"/>
              </a:ext>
            </a:extLst>
          </p:cNvPr>
          <p:cNvCxnSpPr>
            <a:cxnSpLocks/>
          </p:cNvCxnSpPr>
          <p:nvPr/>
        </p:nvCxnSpPr>
        <p:spPr>
          <a:xfrm flipV="1">
            <a:off x="7535182" y="4487594"/>
            <a:ext cx="4262923" cy="230256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6617434"/>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BC24D3-2570-4CF6-AA39-4E801F612213}"/>
              </a:ext>
            </a:extLst>
          </p:cNvPr>
          <p:cNvSpPr>
            <a:spLocks noGrp="1"/>
          </p:cNvSpPr>
          <p:nvPr>
            <p:ph type="title"/>
          </p:nvPr>
        </p:nvSpPr>
        <p:spPr>
          <a:xfrm>
            <a:off x="838200" y="365125"/>
            <a:ext cx="10515600" cy="732155"/>
          </a:xfrm>
          <a:solidFill>
            <a:schemeClr val="bg1"/>
          </a:solidFill>
          <a:ln>
            <a:solidFill>
              <a:srgbClr val="FF0000"/>
            </a:solidFill>
          </a:ln>
        </p:spPr>
        <p:txBody>
          <a:bodyPr/>
          <a:lstStyle/>
          <a:p>
            <a:r>
              <a:rPr lang="en-US" dirty="0">
                <a:latin typeface="Britannic Bold" panose="020B0903060703020204" pitchFamily="34" charset="0"/>
              </a:rPr>
              <a:t>SCOTUS POWERPOINT</a:t>
            </a:r>
          </a:p>
        </p:txBody>
      </p:sp>
      <p:pic>
        <p:nvPicPr>
          <p:cNvPr id="4" name="Content Placeholder 3">
            <a:extLst>
              <a:ext uri="{FF2B5EF4-FFF2-40B4-BE49-F238E27FC236}">
                <a16:creationId xmlns:a16="http://schemas.microsoft.com/office/drawing/2014/main" id="{EFFC695D-1135-49BD-90F3-5537A79D7CAE}"/>
              </a:ext>
            </a:extLst>
          </p:cNvPr>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36099" y="1308295"/>
            <a:ext cx="11310424" cy="518457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519216657"/>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9A6770D-993E-4546-A68D-AE4CFE3B8980}"/>
              </a:ext>
            </a:extLst>
          </p:cNvPr>
          <p:cNvSpPr>
            <a:spLocks noGrp="1"/>
          </p:cNvSpPr>
          <p:nvPr>
            <p:ph idx="1"/>
          </p:nvPr>
        </p:nvSpPr>
        <p:spPr>
          <a:xfrm>
            <a:off x="391887" y="493486"/>
            <a:ext cx="11596914" cy="5683477"/>
          </a:xfrm>
          <a:solidFill>
            <a:schemeClr val="bg1"/>
          </a:solidFill>
          <a:ln>
            <a:solidFill>
              <a:srgbClr val="002060"/>
            </a:solidFill>
          </a:ln>
        </p:spPr>
        <p:txBody>
          <a:bodyPr>
            <a:normAutofit fontScale="92500" lnSpcReduction="10000"/>
          </a:bodyPr>
          <a:lstStyle/>
          <a:p>
            <a:pPr>
              <a:lnSpc>
                <a:spcPct val="100000"/>
              </a:lnSpc>
              <a:spcBef>
                <a:spcPts val="0"/>
              </a:spcBef>
            </a:pPr>
            <a:r>
              <a:rPr lang="en-US" sz="1600" b="1" dirty="0">
                <a:latin typeface="Times New Roman" panose="02020603050405020304" pitchFamily="18" charset="0"/>
                <a:cs typeface="Times New Roman" panose="02020603050405020304" pitchFamily="18" charset="0"/>
              </a:rPr>
              <a:t>CL.C&amp;G.1.1</a:t>
            </a:r>
            <a:r>
              <a:rPr lang="en-US" sz="1600" dirty="0">
                <a:latin typeface="Times New Roman" panose="02020603050405020304" pitchFamily="18" charset="0"/>
                <a:cs typeface="Times New Roman" panose="02020603050405020304" pitchFamily="18" charset="0"/>
              </a:rPr>
              <a:t> Explain the influence of the founding principles on state and federal decisions using primary and secondary source documents.</a:t>
            </a:r>
          </a:p>
          <a:p>
            <a:pPr>
              <a:lnSpc>
                <a:spcPct val="100000"/>
              </a:lnSpc>
              <a:spcBef>
                <a:spcPts val="0"/>
              </a:spcBef>
            </a:pPr>
            <a:r>
              <a:rPr lang="en-US" sz="1600" b="1" dirty="0">
                <a:latin typeface="Times New Roman" panose="02020603050405020304" pitchFamily="18" charset="0"/>
                <a:cs typeface="Times New Roman" panose="02020603050405020304" pitchFamily="18" charset="0"/>
              </a:rPr>
              <a:t>CL.H.1.1</a:t>
            </a:r>
            <a:r>
              <a:rPr lang="en-US" sz="1600" dirty="0">
                <a:latin typeface="Times New Roman" panose="02020603050405020304" pitchFamily="18" charset="0"/>
                <a:cs typeface="Times New Roman" panose="02020603050405020304" pitchFamily="18" charset="0"/>
              </a:rPr>
              <a:t> Explain how the tensions over power and authority led the founding fathers to create a democratic republic.</a:t>
            </a:r>
          </a:p>
          <a:p>
            <a:pPr>
              <a:lnSpc>
                <a:spcPct val="100000"/>
              </a:lnSpc>
              <a:spcBef>
                <a:spcPts val="0"/>
              </a:spcBef>
            </a:pPr>
            <a:r>
              <a:rPr lang="en-US" sz="1600" b="1" dirty="0">
                <a:latin typeface="Times New Roman" panose="02020603050405020304" pitchFamily="18" charset="0"/>
                <a:cs typeface="Times New Roman" panose="02020603050405020304" pitchFamily="18" charset="0"/>
              </a:rPr>
              <a:t>CL.C&amp;G.4.4</a:t>
            </a:r>
            <a:r>
              <a:rPr lang="en-US" sz="1600" dirty="0">
                <a:latin typeface="Times New Roman" panose="02020603050405020304" pitchFamily="18" charset="0"/>
                <a:cs typeface="Times New Roman" panose="02020603050405020304" pitchFamily="18" charset="0"/>
              </a:rPr>
              <a:t> Assess how effective the American system of government has been in ensuring freedom, equality, and justice for all.</a:t>
            </a:r>
          </a:p>
          <a:p>
            <a:pPr marL="0" indent="0">
              <a:lnSpc>
                <a:spcPct val="100000"/>
              </a:lnSpc>
              <a:spcBef>
                <a:spcPts val="0"/>
              </a:spcBef>
              <a:buNone/>
            </a:pPr>
            <a:r>
              <a:rPr lang="en-US" sz="2200" b="1" dirty="0">
                <a:latin typeface="Times" panose="02020603050405020304" pitchFamily="18" charset="0"/>
                <a:cs typeface="Times" panose="02020603050405020304" pitchFamily="18" charset="0"/>
              </a:rPr>
              <a:t>Essential Question: </a:t>
            </a:r>
            <a:r>
              <a:rPr lang="en-US" sz="2200" i="1" dirty="0">
                <a:latin typeface="Times" panose="02020603050405020304" pitchFamily="18" charset="0"/>
                <a:cs typeface="Times" panose="02020603050405020304" pitchFamily="18" charset="0"/>
              </a:rPr>
              <a:t>How did Founders establish government with the authority to govern will limiting its ability to abuse power under the U.S. Constitution?</a:t>
            </a:r>
            <a:endParaRPr lang="en-US" sz="2200" dirty="0">
              <a:latin typeface="Times" panose="02020603050405020304" pitchFamily="18" charset="0"/>
              <a:cs typeface="Times" panose="02020603050405020304" pitchFamily="18" charset="0"/>
            </a:endParaRPr>
          </a:p>
          <a:p>
            <a:pPr marL="0" indent="0">
              <a:lnSpc>
                <a:spcPct val="100000"/>
              </a:lnSpc>
              <a:spcBef>
                <a:spcPts val="0"/>
              </a:spcBef>
              <a:buNone/>
            </a:pPr>
            <a:r>
              <a:rPr lang="en-US" sz="2200" b="1" dirty="0">
                <a:latin typeface="Times" panose="02020603050405020304" pitchFamily="18" charset="0"/>
                <a:cs typeface="Times" panose="02020603050405020304" pitchFamily="18" charset="0"/>
              </a:rPr>
              <a:t>Students can:</a:t>
            </a:r>
            <a:endParaRPr lang="en-US" sz="2200" dirty="0">
              <a:latin typeface="Times" panose="02020603050405020304" pitchFamily="18" charset="0"/>
              <a:cs typeface="Times" panose="02020603050405020304" pitchFamily="18" charset="0"/>
            </a:endParaRPr>
          </a:p>
          <a:p>
            <a:pPr>
              <a:lnSpc>
                <a:spcPct val="100000"/>
              </a:lnSpc>
              <a:spcBef>
                <a:spcPts val="0"/>
              </a:spcBef>
            </a:pPr>
            <a:r>
              <a:rPr lang="en-US" sz="2200" dirty="0">
                <a:latin typeface="Times" panose="02020603050405020304" pitchFamily="18" charset="0"/>
                <a:cs typeface="Times" panose="02020603050405020304" pitchFamily="18" charset="0"/>
              </a:rPr>
              <a:t>Determine how the federal courts uphold the uniformity of the law</a:t>
            </a:r>
          </a:p>
          <a:p>
            <a:pPr>
              <a:lnSpc>
                <a:spcPct val="100000"/>
              </a:lnSpc>
              <a:spcBef>
                <a:spcPts val="0"/>
              </a:spcBef>
            </a:pPr>
            <a:r>
              <a:rPr lang="en-US" sz="2200" dirty="0">
                <a:latin typeface="Times" panose="02020603050405020304" pitchFamily="18" charset="0"/>
                <a:cs typeface="Times" panose="02020603050405020304" pitchFamily="18" charset="0"/>
              </a:rPr>
              <a:t>Explain how court jurisdiction limit the power of the federal court </a:t>
            </a:r>
          </a:p>
          <a:p>
            <a:pPr marL="177800" indent="0">
              <a:lnSpc>
                <a:spcPct val="100000"/>
              </a:lnSpc>
              <a:spcBef>
                <a:spcPts val="0"/>
              </a:spcBef>
              <a:buNone/>
            </a:pPr>
            <a:endParaRPr lang="en-US" sz="1800" dirty="0">
              <a:latin typeface="Times New Roman" panose="02020603050405020304" pitchFamily="18" charset="0"/>
              <a:cs typeface="Times New Roman" panose="02020603050405020304" pitchFamily="18" charset="0"/>
            </a:endParaRPr>
          </a:p>
          <a:p>
            <a:pPr marL="0" indent="0">
              <a:buNone/>
            </a:pPr>
            <a:r>
              <a:rPr lang="en-US" sz="2200" b="1" dirty="0">
                <a:solidFill>
                  <a:srgbClr val="002060"/>
                </a:solidFill>
                <a:latin typeface="Times New Roman" panose="02020603050405020304" pitchFamily="18" charset="0"/>
                <a:cs typeface="Times New Roman" panose="02020603050405020304" pitchFamily="18" charset="0"/>
              </a:rPr>
              <a:t>AGENDA:</a:t>
            </a:r>
          </a:p>
          <a:p>
            <a:r>
              <a:rPr lang="en-US" sz="2200" dirty="0">
                <a:latin typeface="Times New Roman" panose="02020603050405020304" pitchFamily="18" charset="0"/>
                <a:cs typeface="Times New Roman" panose="02020603050405020304" pitchFamily="18" charset="0"/>
              </a:rPr>
              <a:t>Unit III Test Review </a:t>
            </a:r>
          </a:p>
          <a:p>
            <a:r>
              <a:rPr lang="en-US" sz="2200" dirty="0">
                <a:latin typeface="Times New Roman" panose="02020603050405020304" pitchFamily="18" charset="0"/>
                <a:cs typeface="Times New Roman" panose="02020603050405020304" pitchFamily="18" charset="0"/>
              </a:rPr>
              <a:t>SCOTUS Case analysis</a:t>
            </a:r>
          </a:p>
          <a:p>
            <a:r>
              <a:rPr lang="en-US" sz="2000" dirty="0">
                <a:latin typeface="Times New Roman" panose="02020603050405020304" pitchFamily="18" charset="0"/>
                <a:cs typeface="Times New Roman" panose="02020603050405020304" pitchFamily="18" charset="0"/>
              </a:rPr>
              <a:t>SCOTUS Story book</a:t>
            </a:r>
          </a:p>
          <a:p>
            <a:pPr marL="0" indent="0">
              <a:buNone/>
            </a:pPr>
            <a:r>
              <a:rPr lang="en-US" sz="2200" b="1" dirty="0">
                <a:solidFill>
                  <a:srgbClr val="002060"/>
                </a:solidFill>
                <a:latin typeface="Times New Roman" panose="02020603050405020304" pitchFamily="18" charset="0"/>
                <a:cs typeface="Times New Roman" panose="02020603050405020304" pitchFamily="18" charset="0"/>
              </a:rPr>
              <a:t>HOMEWORK:</a:t>
            </a:r>
          </a:p>
          <a:p>
            <a:r>
              <a:rPr lang="en-US" sz="2200" b="1" dirty="0">
                <a:solidFill>
                  <a:srgbClr val="002060"/>
                </a:solidFill>
                <a:latin typeface="Times New Roman" panose="02020603050405020304" pitchFamily="18" charset="0"/>
                <a:cs typeface="Times New Roman" panose="02020603050405020304" pitchFamily="18" charset="0"/>
              </a:rPr>
              <a:t>Unit III Test – Thursday 12/8</a:t>
            </a:r>
          </a:p>
          <a:p>
            <a:r>
              <a:rPr lang="en-US" sz="2200" b="1" dirty="0">
                <a:solidFill>
                  <a:srgbClr val="002060"/>
                </a:solidFill>
                <a:latin typeface="Times New Roman" panose="02020603050405020304" pitchFamily="18" charset="0"/>
                <a:cs typeface="Times New Roman" panose="02020603050405020304" pitchFamily="18" charset="0"/>
              </a:rPr>
              <a:t>SCOTUS POWERPOINT SLIDE due 12/9</a:t>
            </a:r>
          </a:p>
          <a:p>
            <a:r>
              <a:rPr lang="en-US" sz="2200" b="1" dirty="0">
                <a:solidFill>
                  <a:srgbClr val="002060"/>
                </a:solidFill>
                <a:latin typeface="Times New Roman" panose="02020603050405020304" pitchFamily="18" charset="0"/>
                <a:cs typeface="Times New Roman" panose="02020603050405020304" pitchFamily="18" charset="0"/>
              </a:rPr>
              <a:t>SCOTUS STORY BOOK due 12/12</a:t>
            </a:r>
          </a:p>
        </p:txBody>
      </p:sp>
    </p:spTree>
    <p:extLst>
      <p:ext uri="{BB962C8B-B14F-4D97-AF65-F5344CB8AC3E}">
        <p14:creationId xmlns:p14="http://schemas.microsoft.com/office/powerpoint/2010/main" val="2617538905"/>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D9E19-201F-E6F2-6C9E-788A6AD65698}"/>
              </a:ext>
            </a:extLst>
          </p:cNvPr>
          <p:cNvSpPr>
            <a:spLocks noGrp="1"/>
          </p:cNvSpPr>
          <p:nvPr>
            <p:ph type="title"/>
          </p:nvPr>
        </p:nvSpPr>
        <p:spPr>
          <a:xfrm>
            <a:off x="838200" y="365125"/>
            <a:ext cx="10515600" cy="763031"/>
          </a:xfrm>
          <a:solidFill>
            <a:schemeClr val="bg1"/>
          </a:solidFill>
          <a:ln>
            <a:solidFill>
              <a:srgbClr val="FF0000"/>
            </a:solidFill>
          </a:ln>
        </p:spPr>
        <p:txBody>
          <a:bodyPr/>
          <a:lstStyle/>
          <a:p>
            <a:r>
              <a:rPr lang="en-US" dirty="0">
                <a:latin typeface="Britannic Bold" panose="020B0903060703020204" pitchFamily="34" charset="77"/>
              </a:rPr>
              <a:t>Unit III Test Review </a:t>
            </a:r>
          </a:p>
        </p:txBody>
      </p:sp>
      <p:sp>
        <p:nvSpPr>
          <p:cNvPr id="3" name="Content Placeholder 2">
            <a:extLst>
              <a:ext uri="{FF2B5EF4-FFF2-40B4-BE49-F238E27FC236}">
                <a16:creationId xmlns:a16="http://schemas.microsoft.com/office/drawing/2014/main" id="{18DA453A-B204-6B26-F04E-1C1CAAA88B2E}"/>
              </a:ext>
            </a:extLst>
          </p:cNvPr>
          <p:cNvSpPr>
            <a:spLocks noGrp="1"/>
          </p:cNvSpPr>
          <p:nvPr>
            <p:ph idx="1"/>
          </p:nvPr>
        </p:nvSpPr>
        <p:spPr>
          <a:xfrm>
            <a:off x="838200" y="1460665"/>
            <a:ext cx="10515600" cy="4716298"/>
          </a:xfrm>
          <a:solidFill>
            <a:schemeClr val="bg1"/>
          </a:solidFill>
        </p:spPr>
        <p:txBody>
          <a:bodyPr>
            <a:normAutofit/>
          </a:bodyPr>
          <a:lstStyle/>
          <a:p>
            <a:pPr marL="457200" indent="-457200">
              <a:buAutoNum type="arabicPeriod"/>
            </a:pPr>
            <a:r>
              <a:rPr lang="en-US" sz="2400" dirty="0">
                <a:latin typeface="Times New Roman" panose="02020603050405020304" pitchFamily="18" charset="0"/>
                <a:cs typeface="Times New Roman" panose="02020603050405020304" pitchFamily="18" charset="0"/>
              </a:rPr>
              <a:t>Give an example of a check and balance established by the U.S. Constitution?</a:t>
            </a:r>
          </a:p>
          <a:p>
            <a:pPr marL="457200" indent="-457200">
              <a:buAutoNum type="arabicPeriod"/>
            </a:pPr>
            <a:r>
              <a:rPr lang="en-US" sz="2400" dirty="0">
                <a:latin typeface="Times New Roman" panose="02020603050405020304" pitchFamily="18" charset="0"/>
                <a:cs typeface="Times New Roman" panose="02020603050405020304" pitchFamily="18" charset="0"/>
              </a:rPr>
              <a:t>Identify an enumerated power for the national government?</a:t>
            </a:r>
          </a:p>
          <a:p>
            <a:pPr marL="457200" indent="-457200">
              <a:buAutoNum type="arabicPeriod"/>
            </a:pPr>
            <a:r>
              <a:rPr lang="en-US" sz="2400" dirty="0">
                <a:latin typeface="Times New Roman" panose="02020603050405020304" pitchFamily="18" charset="0"/>
                <a:cs typeface="Times New Roman" panose="02020603050405020304" pitchFamily="18" charset="0"/>
              </a:rPr>
              <a:t>What agreement established Congress as a bicameral legislature with one house having representation based on population and the other with equal representation?</a:t>
            </a:r>
          </a:p>
          <a:p>
            <a:pPr marL="457200" indent="-457200">
              <a:buAutoNum type="arabicPeriod"/>
            </a:pPr>
            <a:r>
              <a:rPr lang="en-US" sz="2400" dirty="0">
                <a:latin typeface="Times New Roman" panose="02020603050405020304" pitchFamily="18" charset="0"/>
                <a:cs typeface="Times New Roman" panose="02020603050405020304" pitchFamily="18" charset="0"/>
              </a:rPr>
              <a:t>Which house of Congress is influenced by gerrymandering?</a:t>
            </a:r>
          </a:p>
          <a:p>
            <a:pPr marL="457200" indent="-457200">
              <a:buAutoNum type="arabicPeriod"/>
            </a:pPr>
            <a:r>
              <a:rPr lang="en-US" sz="2400" dirty="0">
                <a:latin typeface="Times New Roman" panose="02020603050405020304" pitchFamily="18" charset="0"/>
                <a:cs typeface="Times New Roman" panose="02020603050405020304" pitchFamily="18" charset="0"/>
              </a:rPr>
              <a:t>How can the President make a law without </a:t>
            </a:r>
            <a:r>
              <a:rPr lang="en-US" sz="2400">
                <a:latin typeface="Times New Roman" panose="02020603050405020304" pitchFamily="18" charset="0"/>
                <a:cs typeface="Times New Roman" panose="02020603050405020304" pitchFamily="18" charset="0"/>
              </a:rPr>
              <a:t>Congressional approval? </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546836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8B461F-359B-9D43-B3A0-54A7D24EF05C}"/>
              </a:ext>
            </a:extLst>
          </p:cNvPr>
          <p:cNvSpPr>
            <a:spLocks noGrp="1"/>
          </p:cNvSpPr>
          <p:nvPr>
            <p:ph type="title"/>
          </p:nvPr>
        </p:nvSpPr>
        <p:spPr>
          <a:xfrm>
            <a:off x="838200" y="365125"/>
            <a:ext cx="10515600" cy="877521"/>
          </a:xfrm>
          <a:solidFill>
            <a:schemeClr val="accent4">
              <a:lumMod val="20000"/>
              <a:lumOff val="80000"/>
            </a:schemeClr>
          </a:solidFill>
          <a:ln>
            <a:solidFill>
              <a:srgbClr val="002060"/>
            </a:solidFill>
          </a:ln>
        </p:spPr>
        <p:txBody>
          <a:bodyPr/>
          <a:lstStyle/>
          <a:p>
            <a:r>
              <a:rPr lang="en-US" b="1" dirty="0">
                <a:latin typeface="Bookman Old Style" panose="02050604050505020204" pitchFamily="18" charset="0"/>
              </a:rPr>
              <a:t>Federal system (Federalism)</a:t>
            </a:r>
          </a:p>
        </p:txBody>
      </p:sp>
      <p:sp>
        <p:nvSpPr>
          <p:cNvPr id="3" name="Content Placeholder 2">
            <a:extLst>
              <a:ext uri="{FF2B5EF4-FFF2-40B4-BE49-F238E27FC236}">
                <a16:creationId xmlns:a16="http://schemas.microsoft.com/office/drawing/2014/main" id="{0DB2D2B4-D4BD-9D40-BE33-CE23F3F70755}"/>
              </a:ext>
            </a:extLst>
          </p:cNvPr>
          <p:cNvSpPr>
            <a:spLocks noGrp="1"/>
          </p:cNvSpPr>
          <p:nvPr>
            <p:ph idx="1"/>
          </p:nvPr>
        </p:nvSpPr>
        <p:spPr>
          <a:xfrm>
            <a:off x="211654" y="1477108"/>
            <a:ext cx="5536003" cy="5015767"/>
          </a:xfrm>
          <a:solidFill>
            <a:schemeClr val="bg1"/>
          </a:solidFill>
          <a:ln>
            <a:solidFill>
              <a:schemeClr val="accent1"/>
            </a:solidFill>
          </a:ln>
        </p:spPr>
        <p:txBody>
          <a:bodyPr>
            <a:normAutofit/>
          </a:bodyPr>
          <a:lstStyle/>
          <a:p>
            <a:pPr marL="0" indent="0">
              <a:buNone/>
            </a:pPr>
            <a:r>
              <a:rPr lang="en-US" sz="2400" b="1" dirty="0">
                <a:solidFill>
                  <a:srgbClr val="C00000"/>
                </a:solidFill>
                <a:latin typeface="Times" pitchFamily="2" charset="0"/>
              </a:rPr>
              <a:t>Federalism</a:t>
            </a:r>
            <a:r>
              <a:rPr lang="en-US" sz="2400" dirty="0">
                <a:latin typeface="Times" pitchFamily="2" charset="0"/>
              </a:rPr>
              <a:t> – division of power to govern between national and state governments (</a:t>
            </a:r>
            <a:r>
              <a:rPr lang="en-US" sz="2400" i="1" dirty="0">
                <a:solidFill>
                  <a:srgbClr val="002060"/>
                </a:solidFill>
                <a:latin typeface="Times" pitchFamily="2" charset="0"/>
              </a:rPr>
              <a:t>Constitutional principle</a:t>
            </a:r>
            <a:r>
              <a:rPr lang="en-US" sz="2400" dirty="0">
                <a:latin typeface="Times" pitchFamily="2" charset="0"/>
              </a:rPr>
              <a:t>)</a:t>
            </a:r>
          </a:p>
          <a:p>
            <a:r>
              <a:rPr lang="en-US" sz="2400" b="1" u="sng" dirty="0">
                <a:solidFill>
                  <a:srgbClr val="002060"/>
                </a:solidFill>
                <a:latin typeface="Times" pitchFamily="2" charset="0"/>
              </a:rPr>
              <a:t>Reserve powers</a:t>
            </a:r>
            <a:r>
              <a:rPr lang="en-US" sz="2400" b="1" dirty="0">
                <a:latin typeface="Times" pitchFamily="2" charset="0"/>
              </a:rPr>
              <a:t> </a:t>
            </a:r>
            <a:r>
              <a:rPr lang="en-US" sz="2400" dirty="0">
                <a:latin typeface="Times" pitchFamily="2" charset="0"/>
              </a:rPr>
              <a:t>– state government powers (</a:t>
            </a:r>
            <a:r>
              <a:rPr lang="en-US" sz="2400" i="1" dirty="0">
                <a:solidFill>
                  <a:srgbClr val="C00000"/>
                </a:solidFill>
                <a:latin typeface="Times" pitchFamily="2" charset="0"/>
              </a:rPr>
              <a:t>10</a:t>
            </a:r>
            <a:r>
              <a:rPr lang="en-US" sz="2400" i="1" baseline="30000" dirty="0">
                <a:solidFill>
                  <a:srgbClr val="C00000"/>
                </a:solidFill>
                <a:latin typeface="Times" pitchFamily="2" charset="0"/>
              </a:rPr>
              <a:t>th</a:t>
            </a:r>
            <a:r>
              <a:rPr lang="en-US" sz="2400" i="1" dirty="0">
                <a:solidFill>
                  <a:srgbClr val="C00000"/>
                </a:solidFill>
                <a:latin typeface="Times" pitchFamily="2" charset="0"/>
              </a:rPr>
              <a:t> Amendment</a:t>
            </a:r>
            <a:r>
              <a:rPr lang="en-US" sz="2400" dirty="0">
                <a:latin typeface="Times" pitchFamily="2" charset="0"/>
              </a:rPr>
              <a:t>)</a:t>
            </a:r>
          </a:p>
          <a:p>
            <a:r>
              <a:rPr lang="en-US" sz="2400" b="1" u="sng" dirty="0">
                <a:solidFill>
                  <a:srgbClr val="002060"/>
                </a:solidFill>
                <a:latin typeface="Times" pitchFamily="2" charset="0"/>
              </a:rPr>
              <a:t>Enumerated powers</a:t>
            </a:r>
            <a:r>
              <a:rPr lang="en-US" sz="2400" b="1" dirty="0">
                <a:solidFill>
                  <a:srgbClr val="002060"/>
                </a:solidFill>
                <a:latin typeface="Times" pitchFamily="2" charset="0"/>
              </a:rPr>
              <a:t> </a:t>
            </a:r>
            <a:r>
              <a:rPr lang="en-US" sz="2400" dirty="0">
                <a:latin typeface="Times" pitchFamily="2" charset="0"/>
              </a:rPr>
              <a:t>– federal government powers (written in the U.S. Constitution)</a:t>
            </a:r>
          </a:p>
          <a:p>
            <a:r>
              <a:rPr lang="en-US" sz="2400" b="1" u="sng" dirty="0">
                <a:solidFill>
                  <a:srgbClr val="002060"/>
                </a:solidFill>
                <a:latin typeface="Times" pitchFamily="2" charset="0"/>
              </a:rPr>
              <a:t>Concurrent powers</a:t>
            </a:r>
            <a:r>
              <a:rPr lang="en-US" sz="2400" b="1" dirty="0">
                <a:solidFill>
                  <a:srgbClr val="002060"/>
                </a:solidFill>
                <a:latin typeface="Times" pitchFamily="2" charset="0"/>
              </a:rPr>
              <a:t> </a:t>
            </a:r>
            <a:r>
              <a:rPr lang="en-US" sz="2400" dirty="0">
                <a:latin typeface="Times" pitchFamily="2" charset="0"/>
              </a:rPr>
              <a:t>– both state &amp; federal powers</a:t>
            </a:r>
          </a:p>
        </p:txBody>
      </p:sp>
      <p:pic>
        <p:nvPicPr>
          <p:cNvPr id="4" name="Picture 3">
            <a:extLst>
              <a:ext uri="{FF2B5EF4-FFF2-40B4-BE49-F238E27FC236}">
                <a16:creationId xmlns:a16="http://schemas.microsoft.com/office/drawing/2014/main" id="{0A6D460E-6076-D544-AD53-E7A04D79158E}"/>
              </a:ext>
            </a:extLst>
          </p:cNvPr>
          <p:cNvPicPr>
            <a:picLocks noChangeAspect="1"/>
          </p:cNvPicPr>
          <p:nvPr/>
        </p:nvPicPr>
        <p:blipFill>
          <a:blip r:embed="rId2"/>
          <a:stretch>
            <a:fillRect/>
          </a:stretch>
        </p:blipFill>
        <p:spPr>
          <a:xfrm>
            <a:off x="5954486" y="1294545"/>
            <a:ext cx="6025860" cy="5380892"/>
          </a:xfrm>
          <a:prstGeom prst="rect">
            <a:avLst/>
          </a:prstGeom>
          <a:ln>
            <a:solidFill>
              <a:srgbClr val="002060"/>
            </a:solidFill>
          </a:ln>
        </p:spPr>
      </p:pic>
      <p:sp>
        <p:nvSpPr>
          <p:cNvPr id="5" name="Rectangle 4">
            <a:extLst>
              <a:ext uri="{FF2B5EF4-FFF2-40B4-BE49-F238E27FC236}">
                <a16:creationId xmlns:a16="http://schemas.microsoft.com/office/drawing/2014/main" id="{B32C23E9-726C-9C4C-8622-5C63280DFA08}"/>
              </a:ext>
            </a:extLst>
          </p:cNvPr>
          <p:cNvSpPr/>
          <p:nvPr/>
        </p:nvSpPr>
        <p:spPr>
          <a:xfrm>
            <a:off x="696351" y="5318222"/>
            <a:ext cx="6506308" cy="1539777"/>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i="1" dirty="0">
                <a:solidFill>
                  <a:srgbClr val="FFFF00"/>
                </a:solidFill>
                <a:latin typeface="Times" pitchFamily="2" charset="0"/>
              </a:rPr>
              <a:t>Advantages of Federalism </a:t>
            </a:r>
          </a:p>
          <a:p>
            <a:pPr marL="342900" indent="-342900">
              <a:buFont typeface="Arial" panose="020B0604020202020204" pitchFamily="34" charset="0"/>
              <a:buChar char="•"/>
            </a:pPr>
            <a:r>
              <a:rPr lang="en-US" sz="2400" b="1" i="1" u="sng" dirty="0">
                <a:latin typeface="Times" pitchFamily="2" charset="0"/>
              </a:rPr>
              <a:t>Allows states to meet the needs of their people</a:t>
            </a:r>
          </a:p>
          <a:p>
            <a:pPr marL="342900" indent="-342900">
              <a:buFont typeface="Arial" panose="020B0604020202020204" pitchFamily="34" charset="0"/>
              <a:buChar char="•"/>
            </a:pPr>
            <a:r>
              <a:rPr lang="en-US" sz="2400" b="1" i="1" u="sng" dirty="0">
                <a:latin typeface="Times" pitchFamily="2" charset="0"/>
              </a:rPr>
              <a:t>Limits the power of the federal government</a:t>
            </a:r>
          </a:p>
          <a:p>
            <a:pPr marL="342900" indent="-342900">
              <a:buFont typeface="Arial" panose="020B0604020202020204" pitchFamily="34" charset="0"/>
              <a:buChar char="•"/>
            </a:pPr>
            <a:r>
              <a:rPr lang="en-US" sz="2400" b="1" i="1" u="sng" dirty="0">
                <a:latin typeface="Times" pitchFamily="2" charset="0"/>
              </a:rPr>
              <a:t>Laboratories of Democracy - experimentation</a:t>
            </a:r>
          </a:p>
        </p:txBody>
      </p:sp>
    </p:spTree>
    <p:extLst>
      <p:ext uri="{BB962C8B-B14F-4D97-AF65-F5344CB8AC3E}">
        <p14:creationId xmlns:p14="http://schemas.microsoft.com/office/powerpoint/2010/main" val="3027451890"/>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915035"/>
          </a:xfrm>
          <a:solidFill>
            <a:schemeClr val="bg1"/>
          </a:solidFill>
          <a:ln>
            <a:solidFill>
              <a:srgbClr val="FF0000"/>
            </a:solidFill>
          </a:ln>
        </p:spPr>
        <p:txBody>
          <a:bodyPr/>
          <a:lstStyle/>
          <a:p>
            <a:r>
              <a:rPr lang="en-US" dirty="0">
                <a:latin typeface="Bahnschrift SemiBold" panose="020B0502040204020203" pitchFamily="34" charset="0"/>
              </a:rPr>
              <a:t>Interpterion of the Law</a:t>
            </a:r>
          </a:p>
        </p:txBody>
      </p:sp>
      <p:sp>
        <p:nvSpPr>
          <p:cNvPr id="3" name="Content Placeholder 2"/>
          <p:cNvSpPr>
            <a:spLocks noGrp="1"/>
          </p:cNvSpPr>
          <p:nvPr>
            <p:ph idx="1"/>
          </p:nvPr>
        </p:nvSpPr>
        <p:spPr>
          <a:xfrm>
            <a:off x="633046" y="3010485"/>
            <a:ext cx="11183816" cy="3166477"/>
          </a:xfrm>
          <a:solidFill>
            <a:schemeClr val="bg1"/>
          </a:solidFill>
          <a:ln>
            <a:solidFill>
              <a:srgbClr val="002060"/>
            </a:solidFill>
          </a:ln>
        </p:spPr>
        <p:txBody>
          <a:bodyPr>
            <a:normAutofit/>
          </a:bodyPr>
          <a:lstStyle/>
          <a:p>
            <a:pPr marL="0" indent="0">
              <a:buNone/>
            </a:pPr>
            <a:r>
              <a:rPr lang="en-US" sz="2400" dirty="0">
                <a:latin typeface="Times New Roman" pitchFamily="18" charset="0"/>
                <a:cs typeface="Times New Roman" pitchFamily="18" charset="0"/>
              </a:rPr>
              <a:t>How do rights protected by the Bill of Rights apply in our</a:t>
            </a:r>
          </a:p>
          <a:p>
            <a:pPr marL="0" indent="0">
              <a:buNone/>
            </a:pPr>
            <a:r>
              <a:rPr lang="en-US" sz="2400" dirty="0">
                <a:latin typeface="Times New Roman" pitchFamily="18" charset="0"/>
                <a:cs typeface="Times New Roman" pitchFamily="18" charset="0"/>
              </a:rPr>
              <a:t>society?</a:t>
            </a:r>
          </a:p>
        </p:txBody>
      </p:sp>
      <p:sp>
        <p:nvSpPr>
          <p:cNvPr id="6" name="Rectangle 5">
            <a:extLst>
              <a:ext uri="{FF2B5EF4-FFF2-40B4-BE49-F238E27FC236}">
                <a16:creationId xmlns:a16="http://schemas.microsoft.com/office/drawing/2014/main" id="{40038B3C-6146-411A-8845-823F2F811543}"/>
              </a:ext>
            </a:extLst>
          </p:cNvPr>
          <p:cNvSpPr/>
          <p:nvPr/>
        </p:nvSpPr>
        <p:spPr>
          <a:xfrm>
            <a:off x="225083" y="1463040"/>
            <a:ext cx="11788726" cy="1308295"/>
          </a:xfrm>
          <a:prstGeom prst="rect">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Times" panose="02020603050405020304" pitchFamily="18" charset="0"/>
                <a:cs typeface="Times" panose="02020603050405020304" pitchFamily="18" charset="0"/>
              </a:rPr>
              <a:t>“The judicial power shall extend to all cases, in law and equity, arising under this Constitution, the laws of the United States, and treaties made, or which shall be made, under their authority”</a:t>
            </a:r>
          </a:p>
          <a:p>
            <a:r>
              <a:rPr lang="en-US" sz="2400" dirty="0">
                <a:latin typeface="Times" panose="02020603050405020304" pitchFamily="18" charset="0"/>
                <a:cs typeface="Times" panose="02020603050405020304" pitchFamily="18" charset="0"/>
              </a:rPr>
              <a:t>	- Article III, Section 2, U.S. Constitution</a:t>
            </a:r>
          </a:p>
        </p:txBody>
      </p:sp>
      <p:sp>
        <p:nvSpPr>
          <p:cNvPr id="11" name="Rectangle 10">
            <a:extLst>
              <a:ext uri="{FF2B5EF4-FFF2-40B4-BE49-F238E27FC236}">
                <a16:creationId xmlns:a16="http://schemas.microsoft.com/office/drawing/2014/main" id="{CC24AFEF-4FC3-4B62-93DC-C274FB49758C}"/>
              </a:ext>
            </a:extLst>
          </p:cNvPr>
          <p:cNvSpPr/>
          <p:nvPr/>
        </p:nvSpPr>
        <p:spPr>
          <a:xfrm>
            <a:off x="1041009" y="4002867"/>
            <a:ext cx="10312791" cy="2490008"/>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en-US" sz="2400" dirty="0">
                <a:solidFill>
                  <a:schemeClr val="bg1"/>
                </a:solidFill>
                <a:latin typeface="Times" panose="02020603050405020304" pitchFamily="18" charset="0"/>
                <a:cs typeface="Times" panose="02020603050405020304" pitchFamily="18" charset="0"/>
              </a:rPr>
              <a:t>Select a Supreme Court Case</a:t>
            </a:r>
          </a:p>
          <a:p>
            <a:pPr marL="342900" indent="-342900">
              <a:buFont typeface="Arial" panose="020B0604020202020204" pitchFamily="34" charset="0"/>
              <a:buChar char="•"/>
            </a:pPr>
            <a:r>
              <a:rPr lang="en-US" sz="2400" dirty="0">
                <a:solidFill>
                  <a:schemeClr val="bg1"/>
                </a:solidFill>
                <a:latin typeface="Times" panose="02020603050405020304" pitchFamily="18" charset="0"/>
                <a:cs typeface="Times" panose="02020603050405020304" pitchFamily="18" charset="0"/>
              </a:rPr>
              <a:t>Read brief  an annotate the case</a:t>
            </a:r>
          </a:p>
          <a:p>
            <a:pPr marL="800100" lvl="1" indent="-342900">
              <a:buFont typeface="Arial" panose="020B0604020202020204" pitchFamily="34" charset="0"/>
              <a:buChar char="•"/>
            </a:pPr>
            <a:r>
              <a:rPr lang="en-US" sz="2400" dirty="0">
                <a:solidFill>
                  <a:schemeClr val="bg1"/>
                </a:solidFill>
                <a:latin typeface="Times" panose="02020603050405020304" pitchFamily="18" charset="0"/>
                <a:cs typeface="Times" panose="02020603050405020304" pitchFamily="18" charset="0"/>
              </a:rPr>
              <a:t>Background of the case</a:t>
            </a:r>
          </a:p>
          <a:p>
            <a:pPr marL="800100" lvl="1" indent="-342900">
              <a:buFont typeface="Arial" panose="020B0604020202020204" pitchFamily="34" charset="0"/>
              <a:buChar char="•"/>
            </a:pPr>
            <a:r>
              <a:rPr lang="en-US" sz="2400" dirty="0">
                <a:solidFill>
                  <a:schemeClr val="bg1"/>
                </a:solidFill>
                <a:latin typeface="Times" panose="02020603050405020304" pitchFamily="18" charset="0"/>
                <a:cs typeface="Times" panose="02020603050405020304" pitchFamily="18" charset="0"/>
              </a:rPr>
              <a:t>Question before the court?</a:t>
            </a:r>
          </a:p>
          <a:p>
            <a:pPr marL="800100" lvl="1" indent="-342900">
              <a:buFont typeface="Arial" panose="020B0604020202020204" pitchFamily="34" charset="0"/>
              <a:buChar char="•"/>
            </a:pPr>
            <a:r>
              <a:rPr lang="en-US" sz="2400" dirty="0">
                <a:solidFill>
                  <a:schemeClr val="bg1"/>
                </a:solidFill>
                <a:latin typeface="Times" panose="02020603050405020304" pitchFamily="18" charset="0"/>
                <a:cs typeface="Times" panose="02020603050405020304" pitchFamily="18" charset="0"/>
              </a:rPr>
              <a:t>Amendment(s) and right(s) apply</a:t>
            </a:r>
          </a:p>
          <a:p>
            <a:pPr marL="800100" lvl="1" indent="-342900">
              <a:buFont typeface="Arial" panose="020B0604020202020204" pitchFamily="34" charset="0"/>
              <a:buChar char="•"/>
            </a:pPr>
            <a:r>
              <a:rPr lang="en-US" sz="2400" dirty="0">
                <a:solidFill>
                  <a:schemeClr val="bg1"/>
                </a:solidFill>
                <a:latin typeface="Times" panose="02020603050405020304" pitchFamily="18" charset="0"/>
                <a:cs typeface="Times" panose="02020603050405020304" pitchFamily="18" charset="0"/>
              </a:rPr>
              <a:t>Decision by SCOTUS (majority opinion)</a:t>
            </a:r>
          </a:p>
          <a:p>
            <a:pPr marL="800100" lvl="1" indent="-342900">
              <a:buFont typeface="Arial" panose="020B0604020202020204" pitchFamily="34" charset="0"/>
              <a:buChar char="•"/>
            </a:pPr>
            <a:r>
              <a:rPr lang="en-US" sz="2400" dirty="0">
                <a:solidFill>
                  <a:schemeClr val="bg1"/>
                </a:solidFill>
                <a:latin typeface="Times" panose="02020603050405020304" pitchFamily="18" charset="0"/>
                <a:cs typeface="Times" panose="02020603050405020304" pitchFamily="18" charset="0"/>
              </a:rPr>
              <a:t>Impact of the case decision on the United States</a:t>
            </a:r>
          </a:p>
        </p:txBody>
      </p:sp>
      <p:pic>
        <p:nvPicPr>
          <p:cNvPr id="1026" name="Picture 2" descr="Justices">
            <a:extLst>
              <a:ext uri="{FF2B5EF4-FFF2-40B4-BE49-F238E27FC236}">
                <a16:creationId xmlns:a16="http://schemas.microsoft.com/office/drawing/2014/main" id="{57527FEB-DD9E-4483-9FF1-8805C8CE7D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70644" y="2694572"/>
            <a:ext cx="2783131" cy="3166477"/>
          </a:xfrm>
          <a:prstGeom prst="rect">
            <a:avLst/>
          </a:prstGeom>
          <a:noFill/>
          <a:extLst>
            <a:ext uri="{909E8E84-426E-40DD-AFC4-6F175D3DCCD1}">
              <a14:hiddenFill xmlns:a14="http://schemas.microsoft.com/office/drawing/2010/main">
                <a:solidFill>
                  <a:srgbClr val="FFFFFF"/>
                </a:solidFill>
              </a14:hiddenFill>
            </a:ext>
          </a:extLst>
        </p:spPr>
      </p:pic>
      <p:sp>
        <p:nvSpPr>
          <p:cNvPr id="12" name="Thought Bubble: Cloud 11">
            <a:extLst>
              <a:ext uri="{FF2B5EF4-FFF2-40B4-BE49-F238E27FC236}">
                <a16:creationId xmlns:a16="http://schemas.microsoft.com/office/drawing/2014/main" id="{4C1A3A93-ABBC-44F4-9F6A-C884A0938D6B}"/>
              </a:ext>
            </a:extLst>
          </p:cNvPr>
          <p:cNvSpPr/>
          <p:nvPr/>
        </p:nvSpPr>
        <p:spPr>
          <a:xfrm>
            <a:off x="9510896" y="2204452"/>
            <a:ext cx="2250830" cy="1045185"/>
          </a:xfrm>
          <a:prstGeom prst="cloudCallout">
            <a:avLst>
              <a:gd name="adj1" fmla="val -25208"/>
              <a:gd name="adj2" fmla="val 78926"/>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latin typeface="Times" panose="02020603050405020304" pitchFamily="18" charset="0"/>
                <a:cs typeface="Times" panose="02020603050405020304" pitchFamily="18" charset="0"/>
              </a:rPr>
              <a:t>?????</a:t>
            </a:r>
          </a:p>
        </p:txBody>
      </p:sp>
    </p:spTree>
    <p:extLst>
      <p:ext uri="{BB962C8B-B14F-4D97-AF65-F5344CB8AC3E}">
        <p14:creationId xmlns:p14="http://schemas.microsoft.com/office/powerpoint/2010/main" val="3692133866"/>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202BA-D608-4E65-A37C-ECA04C21A199}"/>
              </a:ext>
            </a:extLst>
          </p:cNvPr>
          <p:cNvSpPr>
            <a:spLocks noGrp="1"/>
          </p:cNvSpPr>
          <p:nvPr>
            <p:ph type="title"/>
          </p:nvPr>
        </p:nvSpPr>
        <p:spPr>
          <a:xfrm>
            <a:off x="393895" y="279790"/>
            <a:ext cx="10959905" cy="802493"/>
          </a:xfrm>
          <a:solidFill>
            <a:schemeClr val="bg1"/>
          </a:solidFill>
          <a:ln>
            <a:solidFill>
              <a:srgbClr val="FF0000"/>
            </a:solidFill>
          </a:ln>
        </p:spPr>
        <p:txBody>
          <a:bodyPr/>
          <a:lstStyle/>
          <a:p>
            <a:r>
              <a:rPr lang="en-US" dirty="0">
                <a:latin typeface="Britannic Bold" panose="020B0903060703020204" pitchFamily="34" charset="0"/>
              </a:rPr>
              <a:t>SCOTUS analysis</a:t>
            </a:r>
          </a:p>
        </p:txBody>
      </p:sp>
      <p:sp>
        <p:nvSpPr>
          <p:cNvPr id="3" name="Content Placeholder 2">
            <a:extLst>
              <a:ext uri="{FF2B5EF4-FFF2-40B4-BE49-F238E27FC236}">
                <a16:creationId xmlns:a16="http://schemas.microsoft.com/office/drawing/2014/main" id="{3FE4CD25-F233-4E52-8E78-EB4F7E4ED856}"/>
              </a:ext>
            </a:extLst>
          </p:cNvPr>
          <p:cNvSpPr>
            <a:spLocks noGrp="1"/>
          </p:cNvSpPr>
          <p:nvPr>
            <p:ph idx="1"/>
          </p:nvPr>
        </p:nvSpPr>
        <p:spPr>
          <a:xfrm>
            <a:off x="393895" y="1294228"/>
            <a:ext cx="11282290" cy="5283981"/>
          </a:xfrm>
          <a:solidFill>
            <a:schemeClr val="bg1"/>
          </a:solidFill>
          <a:ln>
            <a:solidFill>
              <a:srgbClr val="002060"/>
            </a:solidFill>
          </a:ln>
        </p:spPr>
        <p:txBody>
          <a:bodyPr>
            <a:normAutofit/>
          </a:bodyPr>
          <a:lstStyle/>
          <a:p>
            <a:pPr marL="0" indent="0" algn="ctr">
              <a:buNone/>
            </a:pPr>
            <a:r>
              <a:rPr lang="en-US" sz="2400" dirty="0">
                <a:latin typeface="Times" panose="02020603050405020304" pitchFamily="18" charset="0"/>
                <a:cs typeface="Times" panose="02020603050405020304" pitchFamily="18" charset="0"/>
              </a:rPr>
              <a:t>Supreme Court Case Name</a:t>
            </a:r>
          </a:p>
          <a:p>
            <a:pPr>
              <a:buFontTx/>
              <a:buChar char="-"/>
            </a:pPr>
            <a:r>
              <a:rPr lang="en-US" sz="2400" dirty="0">
                <a:latin typeface="Times" panose="02020603050405020304" pitchFamily="18" charset="0"/>
                <a:cs typeface="Times" panose="02020603050405020304" pitchFamily="18" charset="0"/>
              </a:rPr>
              <a:t>Background of the case: (Two important factual statements about the case)</a:t>
            </a:r>
          </a:p>
          <a:p>
            <a:pPr>
              <a:buFontTx/>
              <a:buChar char="-"/>
            </a:pPr>
            <a:r>
              <a:rPr lang="en-US" sz="2400" dirty="0">
                <a:latin typeface="Times" panose="02020603050405020304" pitchFamily="18" charset="0"/>
                <a:cs typeface="Times" panose="02020603050405020304" pitchFamily="18" charset="0"/>
              </a:rPr>
              <a:t>Who got in trouble and what did they wrong</a:t>
            </a:r>
          </a:p>
          <a:p>
            <a:pPr>
              <a:buFontTx/>
              <a:buChar char="-"/>
            </a:pPr>
            <a:r>
              <a:rPr lang="en-US" sz="2400" dirty="0">
                <a:latin typeface="Times" panose="02020603050405020304" pitchFamily="18" charset="0"/>
                <a:cs typeface="Times" panose="02020603050405020304" pitchFamily="18" charset="0"/>
              </a:rPr>
              <a:t>What happened to cause this to be a constitutional question</a:t>
            </a:r>
          </a:p>
          <a:p>
            <a:pPr>
              <a:buFontTx/>
              <a:buChar char="-"/>
            </a:pPr>
            <a:r>
              <a:rPr lang="en-US" sz="2400" dirty="0">
                <a:latin typeface="Times" panose="02020603050405020304" pitchFamily="18" charset="0"/>
                <a:cs typeface="Times" panose="02020603050405020304" pitchFamily="18" charset="0"/>
              </a:rPr>
              <a:t>Question before the court: What is question is the Supreme Court being asked to answer.  Be sure to include the amendment(s) and right(s)</a:t>
            </a:r>
          </a:p>
          <a:p>
            <a:pPr>
              <a:buFontTx/>
              <a:buChar char="-"/>
            </a:pPr>
            <a:endParaRPr lang="en-US" sz="2400" dirty="0">
              <a:latin typeface="Times" panose="02020603050405020304" pitchFamily="18" charset="0"/>
              <a:cs typeface="Times" panose="02020603050405020304" pitchFamily="18" charset="0"/>
            </a:endParaRPr>
          </a:p>
          <a:p>
            <a:pPr>
              <a:buFontTx/>
              <a:buChar char="-"/>
            </a:pPr>
            <a:endParaRPr lang="en-US" sz="2400" dirty="0">
              <a:latin typeface="Times" panose="02020603050405020304" pitchFamily="18" charset="0"/>
              <a:cs typeface="Times" panose="02020603050405020304" pitchFamily="18" charset="0"/>
            </a:endParaRPr>
          </a:p>
          <a:p>
            <a:pPr>
              <a:buFontTx/>
              <a:buChar char="-"/>
            </a:pPr>
            <a:r>
              <a:rPr lang="en-US" sz="2400" dirty="0">
                <a:latin typeface="Times" panose="02020603050405020304" pitchFamily="18" charset="0"/>
                <a:cs typeface="Times" panose="02020603050405020304" pitchFamily="18" charset="0"/>
              </a:rPr>
              <a:t>Precedent: How did the Supreme Court rule regarding the question and circumstances</a:t>
            </a:r>
          </a:p>
          <a:p>
            <a:pPr>
              <a:buFontTx/>
              <a:buChar char="-"/>
            </a:pPr>
            <a:endParaRPr lang="en-US" sz="2400" dirty="0">
              <a:latin typeface="Times" panose="02020603050405020304" pitchFamily="18" charset="0"/>
              <a:cs typeface="Times" panose="02020603050405020304" pitchFamily="18" charset="0"/>
            </a:endParaRPr>
          </a:p>
          <a:p>
            <a:pPr marL="457200" lvl="1" indent="0">
              <a:buNone/>
            </a:pPr>
            <a:r>
              <a:rPr lang="en-US" sz="2000" dirty="0">
                <a:latin typeface="Times" panose="02020603050405020304" pitchFamily="18" charset="0"/>
                <a:cs typeface="Times" panose="02020603050405020304" pitchFamily="18" charset="0"/>
              </a:rPr>
              <a:t>									</a:t>
            </a:r>
          </a:p>
        </p:txBody>
      </p:sp>
      <p:sp>
        <p:nvSpPr>
          <p:cNvPr id="4" name="Rectangle 3">
            <a:extLst>
              <a:ext uri="{FF2B5EF4-FFF2-40B4-BE49-F238E27FC236}">
                <a16:creationId xmlns:a16="http://schemas.microsoft.com/office/drawing/2014/main" id="{ABEB091F-C27D-4206-8DA0-FBEB3D3F11DB}"/>
              </a:ext>
            </a:extLst>
          </p:cNvPr>
          <p:cNvSpPr/>
          <p:nvPr/>
        </p:nvSpPr>
        <p:spPr>
          <a:xfrm>
            <a:off x="8609428" y="5303520"/>
            <a:ext cx="3277772" cy="142083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panose="02020603050405020304" pitchFamily="18" charset="0"/>
                <a:cs typeface="Times" panose="02020603050405020304" pitchFamily="18" charset="0"/>
              </a:rPr>
              <a:t>Image that represent the case</a:t>
            </a:r>
          </a:p>
        </p:txBody>
      </p:sp>
    </p:spTree>
    <p:extLst>
      <p:ext uri="{BB962C8B-B14F-4D97-AF65-F5344CB8AC3E}">
        <p14:creationId xmlns:p14="http://schemas.microsoft.com/office/powerpoint/2010/main" val="3070722589"/>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202BA-D608-4E65-A37C-ECA04C21A199}"/>
              </a:ext>
            </a:extLst>
          </p:cNvPr>
          <p:cNvSpPr>
            <a:spLocks noGrp="1"/>
          </p:cNvSpPr>
          <p:nvPr>
            <p:ph type="title"/>
          </p:nvPr>
        </p:nvSpPr>
        <p:spPr>
          <a:xfrm>
            <a:off x="393895" y="279790"/>
            <a:ext cx="10959905" cy="802493"/>
          </a:xfrm>
          <a:solidFill>
            <a:schemeClr val="bg1"/>
          </a:solidFill>
          <a:ln>
            <a:solidFill>
              <a:srgbClr val="FF0000"/>
            </a:solidFill>
          </a:ln>
        </p:spPr>
        <p:txBody>
          <a:bodyPr/>
          <a:lstStyle/>
          <a:p>
            <a:r>
              <a:rPr lang="en-US" dirty="0">
                <a:latin typeface="Britannic Bold" panose="020B0903060703020204" pitchFamily="34" charset="0"/>
              </a:rPr>
              <a:t>SCOTUS CASE POWER POINT</a:t>
            </a:r>
          </a:p>
        </p:txBody>
      </p:sp>
      <p:sp>
        <p:nvSpPr>
          <p:cNvPr id="3" name="Content Placeholder 2">
            <a:extLst>
              <a:ext uri="{FF2B5EF4-FFF2-40B4-BE49-F238E27FC236}">
                <a16:creationId xmlns:a16="http://schemas.microsoft.com/office/drawing/2014/main" id="{3FE4CD25-F233-4E52-8E78-EB4F7E4ED856}"/>
              </a:ext>
            </a:extLst>
          </p:cNvPr>
          <p:cNvSpPr>
            <a:spLocks noGrp="1"/>
          </p:cNvSpPr>
          <p:nvPr>
            <p:ph idx="1"/>
          </p:nvPr>
        </p:nvSpPr>
        <p:spPr>
          <a:xfrm>
            <a:off x="393895" y="1294228"/>
            <a:ext cx="11282290" cy="5283981"/>
          </a:xfrm>
          <a:solidFill>
            <a:schemeClr val="bg1"/>
          </a:solidFill>
          <a:ln>
            <a:solidFill>
              <a:srgbClr val="002060"/>
            </a:solidFill>
          </a:ln>
        </p:spPr>
        <p:txBody>
          <a:bodyPr>
            <a:normAutofit/>
          </a:bodyPr>
          <a:lstStyle/>
          <a:p>
            <a:pPr marL="0" indent="0" algn="ctr">
              <a:buNone/>
            </a:pPr>
            <a:r>
              <a:rPr lang="en-US" sz="2400" b="1" dirty="0">
                <a:latin typeface="Times" panose="02020603050405020304" pitchFamily="18" charset="0"/>
                <a:cs typeface="Times" panose="02020603050405020304" pitchFamily="18" charset="0"/>
              </a:rPr>
              <a:t>Engel v. Vitale</a:t>
            </a:r>
          </a:p>
          <a:p>
            <a:pPr marL="0" indent="0">
              <a:buNone/>
            </a:pPr>
            <a:r>
              <a:rPr lang="en-US" sz="2400" b="1" dirty="0">
                <a:latin typeface="Times" panose="02020603050405020304" pitchFamily="18" charset="0"/>
                <a:cs typeface="Times" panose="02020603050405020304" pitchFamily="18" charset="0"/>
              </a:rPr>
              <a:t>Case Facts: </a:t>
            </a:r>
          </a:p>
          <a:p>
            <a:r>
              <a:rPr lang="en-US" sz="2400" dirty="0">
                <a:latin typeface="Times" panose="02020603050405020304" pitchFamily="18" charset="0"/>
                <a:cs typeface="Times" panose="02020603050405020304" pitchFamily="18" charset="0"/>
              </a:rPr>
              <a:t>The New York State Board of Regents voluntary required public school students to recite a non-denominational prayer every school day.  Students who wished not to participate could sit quietly or leave the room.</a:t>
            </a:r>
          </a:p>
          <a:p>
            <a:r>
              <a:rPr lang="en-US" sz="2400" dirty="0">
                <a:latin typeface="Times" panose="02020603050405020304" pitchFamily="18" charset="0"/>
                <a:cs typeface="Times" panose="02020603050405020304" pitchFamily="18" charset="0"/>
              </a:rPr>
              <a:t>Steven Engel, a parent of a student, believed that even though it was voluntary prayer it still force his child to participate in religious activity</a:t>
            </a:r>
          </a:p>
          <a:p>
            <a:pPr marL="0" indent="0">
              <a:buNone/>
            </a:pPr>
            <a:r>
              <a:rPr lang="en-US" sz="2400" b="1" dirty="0">
                <a:latin typeface="Times" panose="02020603050405020304" pitchFamily="18" charset="0"/>
                <a:cs typeface="Times" panose="02020603050405020304" pitchFamily="18" charset="0"/>
              </a:rPr>
              <a:t>Constitutional Question: </a:t>
            </a:r>
            <a:r>
              <a:rPr lang="en-US" sz="2400" dirty="0">
                <a:latin typeface="Times" panose="02020603050405020304" pitchFamily="18" charset="0"/>
                <a:cs typeface="Times" panose="02020603050405020304" pitchFamily="18" charset="0"/>
              </a:rPr>
              <a:t>Does the voluntary use of a government written prayer violate the establishment clause of the First Amendment? </a:t>
            </a:r>
          </a:p>
          <a:p>
            <a:pPr marL="0" indent="0">
              <a:buNone/>
            </a:pPr>
            <a:endParaRPr lang="en-US" sz="2400" dirty="0">
              <a:latin typeface="Times" panose="02020603050405020304" pitchFamily="18" charset="0"/>
              <a:cs typeface="Times" panose="02020603050405020304" pitchFamily="18" charset="0"/>
            </a:endParaRPr>
          </a:p>
          <a:p>
            <a:pPr marL="0" indent="0">
              <a:buNone/>
            </a:pPr>
            <a:r>
              <a:rPr lang="en-US" sz="2400" b="1" dirty="0">
                <a:latin typeface="Times" panose="02020603050405020304" pitchFamily="18" charset="0"/>
                <a:cs typeface="Times" panose="02020603050405020304" pitchFamily="18" charset="0"/>
              </a:rPr>
              <a:t>Precedent: </a:t>
            </a:r>
            <a:r>
              <a:rPr lang="en-US" sz="2400" dirty="0">
                <a:latin typeface="Times" panose="02020603050405020304" pitchFamily="18" charset="0"/>
                <a:cs typeface="Times" panose="02020603050405020304" pitchFamily="18" charset="0"/>
              </a:rPr>
              <a:t>No Prayer in School, even if it is voluntary    </a:t>
            </a:r>
          </a:p>
        </p:txBody>
      </p:sp>
      <p:pic>
        <p:nvPicPr>
          <p:cNvPr id="1028" name="Picture 4" descr="Why US Public Schools Don't Have a Prayer">
            <a:extLst>
              <a:ext uri="{FF2B5EF4-FFF2-40B4-BE49-F238E27FC236}">
                <a16:creationId xmlns:a16="http://schemas.microsoft.com/office/drawing/2014/main" id="{EBA81B59-9C12-4F16-8829-3AB7C6C2FF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35182" y="4487594"/>
            <a:ext cx="4229522" cy="2302559"/>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a:extLst>
              <a:ext uri="{FF2B5EF4-FFF2-40B4-BE49-F238E27FC236}">
                <a16:creationId xmlns:a16="http://schemas.microsoft.com/office/drawing/2014/main" id="{3FB0BBDE-C99E-4068-AA0E-7AA40BC65742}"/>
              </a:ext>
            </a:extLst>
          </p:cNvPr>
          <p:cNvCxnSpPr>
            <a:cxnSpLocks/>
          </p:cNvCxnSpPr>
          <p:nvPr/>
        </p:nvCxnSpPr>
        <p:spPr>
          <a:xfrm flipV="1">
            <a:off x="7535182" y="4487594"/>
            <a:ext cx="4262923" cy="230256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7954545"/>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BC24D3-2570-4CF6-AA39-4E801F612213}"/>
              </a:ext>
            </a:extLst>
          </p:cNvPr>
          <p:cNvSpPr>
            <a:spLocks noGrp="1"/>
          </p:cNvSpPr>
          <p:nvPr>
            <p:ph type="title"/>
          </p:nvPr>
        </p:nvSpPr>
        <p:spPr>
          <a:xfrm>
            <a:off x="838200" y="365125"/>
            <a:ext cx="10515600" cy="732155"/>
          </a:xfrm>
          <a:solidFill>
            <a:schemeClr val="bg1"/>
          </a:solidFill>
          <a:ln>
            <a:solidFill>
              <a:srgbClr val="FF0000"/>
            </a:solidFill>
          </a:ln>
        </p:spPr>
        <p:txBody>
          <a:bodyPr/>
          <a:lstStyle/>
          <a:p>
            <a:r>
              <a:rPr lang="en-US" dirty="0">
                <a:latin typeface="Britannic Bold" panose="020B0903060703020204" pitchFamily="34" charset="0"/>
              </a:rPr>
              <a:t>SCOTUS POWERPOINT</a:t>
            </a:r>
          </a:p>
        </p:txBody>
      </p:sp>
      <p:pic>
        <p:nvPicPr>
          <p:cNvPr id="4" name="Content Placeholder 3">
            <a:extLst>
              <a:ext uri="{FF2B5EF4-FFF2-40B4-BE49-F238E27FC236}">
                <a16:creationId xmlns:a16="http://schemas.microsoft.com/office/drawing/2014/main" id="{EFFC695D-1135-49BD-90F3-5537A79D7CAE}"/>
              </a:ext>
            </a:extLst>
          </p:cNvPr>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36099" y="1308295"/>
            <a:ext cx="11310424" cy="518457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354528613"/>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9A6770D-993E-4546-A68D-AE4CFE3B8980}"/>
              </a:ext>
            </a:extLst>
          </p:cNvPr>
          <p:cNvSpPr>
            <a:spLocks noGrp="1"/>
          </p:cNvSpPr>
          <p:nvPr>
            <p:ph idx="1"/>
          </p:nvPr>
        </p:nvSpPr>
        <p:spPr>
          <a:xfrm>
            <a:off x="391887" y="493486"/>
            <a:ext cx="11596914" cy="5683477"/>
          </a:xfrm>
          <a:solidFill>
            <a:schemeClr val="bg1"/>
          </a:solidFill>
          <a:ln>
            <a:solidFill>
              <a:srgbClr val="002060"/>
            </a:solidFill>
          </a:ln>
        </p:spPr>
        <p:txBody>
          <a:bodyPr>
            <a:normAutofit fontScale="92500" lnSpcReduction="10000"/>
          </a:bodyPr>
          <a:lstStyle/>
          <a:p>
            <a:pPr>
              <a:lnSpc>
                <a:spcPct val="100000"/>
              </a:lnSpc>
              <a:spcBef>
                <a:spcPts val="0"/>
              </a:spcBef>
            </a:pPr>
            <a:r>
              <a:rPr lang="en-US" sz="1600" b="1" dirty="0">
                <a:latin typeface="Times New Roman" panose="02020603050405020304" pitchFamily="18" charset="0"/>
                <a:cs typeface="Times New Roman" panose="02020603050405020304" pitchFamily="18" charset="0"/>
              </a:rPr>
              <a:t>CL.C&amp;G.1.1</a:t>
            </a:r>
            <a:r>
              <a:rPr lang="en-US" sz="1600" dirty="0">
                <a:latin typeface="Times New Roman" panose="02020603050405020304" pitchFamily="18" charset="0"/>
                <a:cs typeface="Times New Roman" panose="02020603050405020304" pitchFamily="18" charset="0"/>
              </a:rPr>
              <a:t> Explain the influence of the founding principles on state and federal decisions using primary and secondary source documents.</a:t>
            </a:r>
          </a:p>
          <a:p>
            <a:pPr>
              <a:lnSpc>
                <a:spcPct val="100000"/>
              </a:lnSpc>
              <a:spcBef>
                <a:spcPts val="0"/>
              </a:spcBef>
            </a:pPr>
            <a:r>
              <a:rPr lang="en-US" sz="1600" b="1" dirty="0">
                <a:latin typeface="Times New Roman" panose="02020603050405020304" pitchFamily="18" charset="0"/>
                <a:cs typeface="Times New Roman" panose="02020603050405020304" pitchFamily="18" charset="0"/>
              </a:rPr>
              <a:t>CL.H.1.1</a:t>
            </a:r>
            <a:r>
              <a:rPr lang="en-US" sz="1600" dirty="0">
                <a:latin typeface="Times New Roman" panose="02020603050405020304" pitchFamily="18" charset="0"/>
                <a:cs typeface="Times New Roman" panose="02020603050405020304" pitchFamily="18" charset="0"/>
              </a:rPr>
              <a:t> Explain how the tensions over power and authority led the founding fathers to create a democratic republic.</a:t>
            </a:r>
          </a:p>
          <a:p>
            <a:pPr>
              <a:lnSpc>
                <a:spcPct val="100000"/>
              </a:lnSpc>
              <a:spcBef>
                <a:spcPts val="0"/>
              </a:spcBef>
            </a:pPr>
            <a:r>
              <a:rPr lang="en-US" sz="1600" b="1" dirty="0">
                <a:latin typeface="Times New Roman" panose="02020603050405020304" pitchFamily="18" charset="0"/>
                <a:cs typeface="Times New Roman" panose="02020603050405020304" pitchFamily="18" charset="0"/>
              </a:rPr>
              <a:t>CL.C&amp;G.4.4</a:t>
            </a:r>
            <a:r>
              <a:rPr lang="en-US" sz="1600" dirty="0">
                <a:latin typeface="Times New Roman" panose="02020603050405020304" pitchFamily="18" charset="0"/>
                <a:cs typeface="Times New Roman" panose="02020603050405020304" pitchFamily="18" charset="0"/>
              </a:rPr>
              <a:t> Assess how effective the American system of government has been in ensuring freedom, equality, and justice for all.</a:t>
            </a:r>
          </a:p>
          <a:p>
            <a:pPr marL="0" indent="0">
              <a:lnSpc>
                <a:spcPct val="100000"/>
              </a:lnSpc>
              <a:spcBef>
                <a:spcPts val="0"/>
              </a:spcBef>
              <a:buNone/>
            </a:pPr>
            <a:r>
              <a:rPr lang="en-US" sz="2200" b="1" dirty="0">
                <a:latin typeface="Times" panose="02020603050405020304" pitchFamily="18" charset="0"/>
                <a:cs typeface="Times" panose="02020603050405020304" pitchFamily="18" charset="0"/>
              </a:rPr>
              <a:t>Essential Question: </a:t>
            </a:r>
            <a:r>
              <a:rPr lang="en-US" sz="2200" i="1" dirty="0">
                <a:latin typeface="Times" panose="02020603050405020304" pitchFamily="18" charset="0"/>
                <a:cs typeface="Times" panose="02020603050405020304" pitchFamily="18" charset="0"/>
              </a:rPr>
              <a:t>How did Founders establish government with the authority to govern will limiting its ability to abuse power under the U.S. Constitution?</a:t>
            </a:r>
            <a:endParaRPr lang="en-US" sz="2200" dirty="0">
              <a:latin typeface="Times" panose="02020603050405020304" pitchFamily="18" charset="0"/>
              <a:cs typeface="Times" panose="02020603050405020304" pitchFamily="18" charset="0"/>
            </a:endParaRPr>
          </a:p>
          <a:p>
            <a:pPr marL="0" indent="0">
              <a:lnSpc>
                <a:spcPct val="100000"/>
              </a:lnSpc>
              <a:spcBef>
                <a:spcPts val="0"/>
              </a:spcBef>
              <a:buNone/>
            </a:pPr>
            <a:r>
              <a:rPr lang="en-US" sz="2200" b="1" dirty="0">
                <a:latin typeface="Times" panose="02020603050405020304" pitchFamily="18" charset="0"/>
                <a:cs typeface="Times" panose="02020603050405020304" pitchFamily="18" charset="0"/>
              </a:rPr>
              <a:t>Students can:</a:t>
            </a:r>
            <a:endParaRPr lang="en-US" sz="2200" dirty="0">
              <a:latin typeface="Times" panose="02020603050405020304" pitchFamily="18" charset="0"/>
              <a:cs typeface="Times" panose="02020603050405020304" pitchFamily="18" charset="0"/>
            </a:endParaRPr>
          </a:p>
          <a:p>
            <a:pPr>
              <a:lnSpc>
                <a:spcPct val="100000"/>
              </a:lnSpc>
              <a:spcBef>
                <a:spcPts val="0"/>
              </a:spcBef>
            </a:pPr>
            <a:r>
              <a:rPr lang="en-US" sz="2200" dirty="0">
                <a:latin typeface="Times" panose="02020603050405020304" pitchFamily="18" charset="0"/>
                <a:cs typeface="Times" panose="02020603050405020304" pitchFamily="18" charset="0"/>
              </a:rPr>
              <a:t>Determine how the federal courts uphold the uniformity of the law</a:t>
            </a:r>
          </a:p>
          <a:p>
            <a:pPr>
              <a:lnSpc>
                <a:spcPct val="100000"/>
              </a:lnSpc>
              <a:spcBef>
                <a:spcPts val="0"/>
              </a:spcBef>
            </a:pPr>
            <a:r>
              <a:rPr lang="en-US" sz="2200" dirty="0">
                <a:latin typeface="Times" panose="02020603050405020304" pitchFamily="18" charset="0"/>
                <a:cs typeface="Times" panose="02020603050405020304" pitchFamily="18" charset="0"/>
              </a:rPr>
              <a:t>Explain how court jurisdiction limit the power of the federal court </a:t>
            </a:r>
          </a:p>
          <a:p>
            <a:pPr marL="177800" indent="0">
              <a:lnSpc>
                <a:spcPct val="100000"/>
              </a:lnSpc>
              <a:spcBef>
                <a:spcPts val="0"/>
              </a:spcBef>
              <a:buNone/>
            </a:pPr>
            <a:endParaRPr lang="en-US" sz="1800" dirty="0">
              <a:latin typeface="Times New Roman" panose="02020603050405020304" pitchFamily="18" charset="0"/>
              <a:cs typeface="Times New Roman" panose="02020603050405020304" pitchFamily="18" charset="0"/>
            </a:endParaRPr>
          </a:p>
          <a:p>
            <a:pPr marL="0" indent="0">
              <a:buNone/>
            </a:pPr>
            <a:r>
              <a:rPr lang="en-US" sz="2200" b="1" dirty="0">
                <a:solidFill>
                  <a:srgbClr val="002060"/>
                </a:solidFill>
                <a:latin typeface="Times New Roman" panose="02020603050405020304" pitchFamily="18" charset="0"/>
                <a:cs typeface="Times New Roman" panose="02020603050405020304" pitchFamily="18" charset="0"/>
              </a:rPr>
              <a:t>AGENDA:</a:t>
            </a:r>
          </a:p>
          <a:p>
            <a:r>
              <a:rPr lang="en-US" sz="2200" dirty="0">
                <a:latin typeface="Times New Roman" panose="02020603050405020304" pitchFamily="18" charset="0"/>
                <a:cs typeface="Times New Roman" panose="02020603050405020304" pitchFamily="18" charset="0"/>
              </a:rPr>
              <a:t>Unit III Test Review </a:t>
            </a:r>
          </a:p>
          <a:p>
            <a:r>
              <a:rPr lang="en-US" sz="2200" dirty="0">
                <a:latin typeface="Times New Roman" panose="02020603050405020304" pitchFamily="18" charset="0"/>
                <a:cs typeface="Times New Roman" panose="02020603050405020304" pitchFamily="18" charset="0"/>
              </a:rPr>
              <a:t>SCOTUS Storybook setup</a:t>
            </a:r>
          </a:p>
          <a:p>
            <a:r>
              <a:rPr lang="en-US" sz="2000" dirty="0">
                <a:latin typeface="Times New Roman" panose="02020603050405020304" pitchFamily="18" charset="0"/>
                <a:cs typeface="Times New Roman" panose="02020603050405020304" pitchFamily="18" charset="0"/>
              </a:rPr>
              <a:t>SCOTUS Story book</a:t>
            </a:r>
          </a:p>
          <a:p>
            <a:pPr marL="0" indent="0">
              <a:buNone/>
            </a:pPr>
            <a:r>
              <a:rPr lang="en-US" sz="2200" b="1" dirty="0">
                <a:solidFill>
                  <a:srgbClr val="002060"/>
                </a:solidFill>
                <a:latin typeface="Times New Roman" panose="02020603050405020304" pitchFamily="18" charset="0"/>
                <a:cs typeface="Times New Roman" panose="02020603050405020304" pitchFamily="18" charset="0"/>
              </a:rPr>
              <a:t>HOMEWORK:</a:t>
            </a:r>
          </a:p>
          <a:p>
            <a:r>
              <a:rPr lang="en-US" sz="2200" b="1" dirty="0">
                <a:solidFill>
                  <a:srgbClr val="002060"/>
                </a:solidFill>
                <a:latin typeface="Times New Roman" panose="02020603050405020304" pitchFamily="18" charset="0"/>
                <a:cs typeface="Times New Roman" panose="02020603050405020304" pitchFamily="18" charset="0"/>
              </a:rPr>
              <a:t>Unit III Test – Thursday 12/8</a:t>
            </a:r>
          </a:p>
          <a:p>
            <a:r>
              <a:rPr lang="en-US" sz="2200" b="1" dirty="0">
                <a:solidFill>
                  <a:srgbClr val="002060"/>
                </a:solidFill>
                <a:latin typeface="Times New Roman" panose="02020603050405020304" pitchFamily="18" charset="0"/>
                <a:cs typeface="Times New Roman" panose="02020603050405020304" pitchFamily="18" charset="0"/>
              </a:rPr>
              <a:t>SCOTUS POWERPOINT SLIDE due 12/9</a:t>
            </a:r>
          </a:p>
          <a:p>
            <a:r>
              <a:rPr lang="en-US" sz="2200" b="1" dirty="0">
                <a:solidFill>
                  <a:srgbClr val="002060"/>
                </a:solidFill>
                <a:latin typeface="Times New Roman" panose="02020603050405020304" pitchFamily="18" charset="0"/>
                <a:cs typeface="Times New Roman" panose="02020603050405020304" pitchFamily="18" charset="0"/>
              </a:rPr>
              <a:t>SCOTUS STORY BOOK due 12/12</a:t>
            </a:r>
          </a:p>
        </p:txBody>
      </p:sp>
    </p:spTree>
    <p:extLst>
      <p:ext uri="{BB962C8B-B14F-4D97-AF65-F5344CB8AC3E}">
        <p14:creationId xmlns:p14="http://schemas.microsoft.com/office/powerpoint/2010/main" val="2030861465"/>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D7151-99D9-4258-BFC6-0ADA5FC54953}"/>
              </a:ext>
            </a:extLst>
          </p:cNvPr>
          <p:cNvSpPr>
            <a:spLocks noGrp="1"/>
          </p:cNvSpPr>
          <p:nvPr>
            <p:ph type="title"/>
          </p:nvPr>
        </p:nvSpPr>
        <p:spPr>
          <a:xfrm>
            <a:off x="838200" y="365125"/>
            <a:ext cx="10515600" cy="732155"/>
          </a:xfrm>
          <a:solidFill>
            <a:schemeClr val="bg1"/>
          </a:solidFill>
          <a:ln>
            <a:solidFill>
              <a:srgbClr val="FF0000"/>
            </a:solidFill>
          </a:ln>
        </p:spPr>
        <p:txBody>
          <a:bodyPr/>
          <a:lstStyle/>
          <a:p>
            <a:r>
              <a:rPr lang="en-US" dirty="0">
                <a:latin typeface="Britannic Bold" panose="020B0903060703020204" pitchFamily="34" charset="0"/>
              </a:rPr>
              <a:t>Unit III Review </a:t>
            </a:r>
          </a:p>
        </p:txBody>
      </p:sp>
      <p:sp>
        <p:nvSpPr>
          <p:cNvPr id="3" name="Content Placeholder 2">
            <a:extLst>
              <a:ext uri="{FF2B5EF4-FFF2-40B4-BE49-F238E27FC236}">
                <a16:creationId xmlns:a16="http://schemas.microsoft.com/office/drawing/2014/main" id="{49EF5067-0D25-474A-BCD5-7C1E6A5F8F0E}"/>
              </a:ext>
            </a:extLst>
          </p:cNvPr>
          <p:cNvSpPr>
            <a:spLocks noGrp="1"/>
          </p:cNvSpPr>
          <p:nvPr>
            <p:ph idx="1"/>
          </p:nvPr>
        </p:nvSpPr>
        <p:spPr>
          <a:xfrm>
            <a:off x="506437" y="1448972"/>
            <a:ext cx="11211951" cy="4727991"/>
          </a:xfrm>
          <a:solidFill>
            <a:schemeClr val="bg1"/>
          </a:solidFill>
        </p:spPr>
        <p:txBody>
          <a:bodyPr>
            <a:normAutofit/>
          </a:bodyPr>
          <a:lstStyle/>
          <a:p>
            <a:pPr marL="0" indent="0">
              <a:buNone/>
            </a:pPr>
            <a:r>
              <a:rPr lang="en-US" sz="2400" dirty="0">
                <a:latin typeface="Times" panose="02020603050405020304" pitchFamily="18" charset="0"/>
                <a:cs typeface="Times" panose="02020603050405020304" pitchFamily="18" charset="0"/>
              </a:rPr>
              <a:t>Complete the following parts on the Unit III Test Review </a:t>
            </a:r>
          </a:p>
          <a:p>
            <a:r>
              <a:rPr lang="en-US" sz="2400" dirty="0">
                <a:latin typeface="Times" panose="02020603050405020304" pitchFamily="18" charset="0"/>
                <a:cs typeface="Times" panose="02020603050405020304" pitchFamily="18" charset="0"/>
              </a:rPr>
              <a:t>Constitutional principles </a:t>
            </a:r>
          </a:p>
          <a:p>
            <a:r>
              <a:rPr lang="en-US" sz="2400" dirty="0">
                <a:latin typeface="Times" panose="02020603050405020304" pitchFamily="18" charset="0"/>
                <a:cs typeface="Times" panose="02020603050405020304" pitchFamily="18" charset="0"/>
              </a:rPr>
              <a:t>Federalism </a:t>
            </a:r>
          </a:p>
          <a:p>
            <a:r>
              <a:rPr lang="en-US" sz="2400" dirty="0">
                <a:latin typeface="Times" panose="02020603050405020304" pitchFamily="18" charset="0"/>
                <a:cs typeface="Times" panose="02020603050405020304" pitchFamily="18" charset="0"/>
              </a:rPr>
              <a:t>Legislative branch – stop after gerrymandering </a:t>
            </a:r>
          </a:p>
        </p:txBody>
      </p:sp>
      <p:pic>
        <p:nvPicPr>
          <p:cNvPr id="1026" name="Picture 2" descr="26 Best Test Meme ideas | funny memes, school humor, hilarious">
            <a:extLst>
              <a:ext uri="{FF2B5EF4-FFF2-40B4-BE49-F238E27FC236}">
                <a16:creationId xmlns:a16="http://schemas.microsoft.com/office/drawing/2014/main" id="{4D4D69B8-1F7E-4EEF-B476-D2BEFB563E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04566" y="1986870"/>
            <a:ext cx="3671434" cy="34221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2618581"/>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202BA-D608-4E65-A37C-ECA04C21A199}"/>
              </a:ext>
            </a:extLst>
          </p:cNvPr>
          <p:cNvSpPr>
            <a:spLocks noGrp="1"/>
          </p:cNvSpPr>
          <p:nvPr>
            <p:ph type="title"/>
          </p:nvPr>
        </p:nvSpPr>
        <p:spPr>
          <a:xfrm>
            <a:off x="393895" y="279790"/>
            <a:ext cx="10959905" cy="802493"/>
          </a:xfrm>
          <a:solidFill>
            <a:schemeClr val="bg1"/>
          </a:solidFill>
          <a:ln>
            <a:solidFill>
              <a:srgbClr val="FF0000"/>
            </a:solidFill>
          </a:ln>
        </p:spPr>
        <p:txBody>
          <a:bodyPr/>
          <a:lstStyle/>
          <a:p>
            <a:r>
              <a:rPr lang="en-US" dirty="0">
                <a:latin typeface="Britannic Bold" panose="020B0903060703020204" pitchFamily="34" charset="0"/>
              </a:rPr>
              <a:t>SCOTUS analysis</a:t>
            </a:r>
          </a:p>
        </p:txBody>
      </p:sp>
      <p:sp>
        <p:nvSpPr>
          <p:cNvPr id="3" name="Content Placeholder 2">
            <a:extLst>
              <a:ext uri="{FF2B5EF4-FFF2-40B4-BE49-F238E27FC236}">
                <a16:creationId xmlns:a16="http://schemas.microsoft.com/office/drawing/2014/main" id="{3FE4CD25-F233-4E52-8E78-EB4F7E4ED856}"/>
              </a:ext>
            </a:extLst>
          </p:cNvPr>
          <p:cNvSpPr>
            <a:spLocks noGrp="1"/>
          </p:cNvSpPr>
          <p:nvPr>
            <p:ph idx="1"/>
          </p:nvPr>
        </p:nvSpPr>
        <p:spPr>
          <a:xfrm>
            <a:off x="393895" y="1294228"/>
            <a:ext cx="11282290" cy="5283981"/>
          </a:xfrm>
          <a:solidFill>
            <a:schemeClr val="bg1"/>
          </a:solidFill>
          <a:ln>
            <a:solidFill>
              <a:srgbClr val="002060"/>
            </a:solidFill>
          </a:ln>
        </p:spPr>
        <p:txBody>
          <a:bodyPr>
            <a:normAutofit/>
          </a:bodyPr>
          <a:lstStyle/>
          <a:p>
            <a:pPr marL="0" indent="0" algn="ctr">
              <a:buNone/>
            </a:pPr>
            <a:r>
              <a:rPr lang="en-US" sz="2400" dirty="0">
                <a:latin typeface="Times" panose="02020603050405020304" pitchFamily="18" charset="0"/>
                <a:cs typeface="Times" panose="02020603050405020304" pitchFamily="18" charset="0"/>
              </a:rPr>
              <a:t>Supreme Court Case Name</a:t>
            </a:r>
          </a:p>
          <a:p>
            <a:pPr>
              <a:buFontTx/>
              <a:buChar char="-"/>
            </a:pPr>
            <a:r>
              <a:rPr lang="en-US" sz="2400" dirty="0">
                <a:latin typeface="Times" panose="02020603050405020304" pitchFamily="18" charset="0"/>
                <a:cs typeface="Times" panose="02020603050405020304" pitchFamily="18" charset="0"/>
              </a:rPr>
              <a:t>Background of the case: (Two important factual statements about the case)</a:t>
            </a:r>
          </a:p>
          <a:p>
            <a:pPr>
              <a:buFontTx/>
              <a:buChar char="-"/>
            </a:pPr>
            <a:r>
              <a:rPr lang="en-US" sz="2400" dirty="0">
                <a:latin typeface="Times" panose="02020603050405020304" pitchFamily="18" charset="0"/>
                <a:cs typeface="Times" panose="02020603050405020304" pitchFamily="18" charset="0"/>
              </a:rPr>
              <a:t>Who got in trouble and what did they wrong</a:t>
            </a:r>
          </a:p>
          <a:p>
            <a:pPr>
              <a:buFontTx/>
              <a:buChar char="-"/>
            </a:pPr>
            <a:r>
              <a:rPr lang="en-US" sz="2400" dirty="0">
                <a:latin typeface="Times" panose="02020603050405020304" pitchFamily="18" charset="0"/>
                <a:cs typeface="Times" panose="02020603050405020304" pitchFamily="18" charset="0"/>
              </a:rPr>
              <a:t>What happened to cause this to be a constitutional question</a:t>
            </a:r>
          </a:p>
          <a:p>
            <a:pPr>
              <a:buFontTx/>
              <a:buChar char="-"/>
            </a:pPr>
            <a:r>
              <a:rPr lang="en-US" sz="2400" dirty="0">
                <a:latin typeface="Times" panose="02020603050405020304" pitchFamily="18" charset="0"/>
                <a:cs typeface="Times" panose="02020603050405020304" pitchFamily="18" charset="0"/>
              </a:rPr>
              <a:t>Question before the court: What is question is the Supreme Court being asked to answer.  Be sure to include the amendment(s) and right(s)</a:t>
            </a:r>
          </a:p>
          <a:p>
            <a:pPr>
              <a:buFontTx/>
              <a:buChar char="-"/>
            </a:pPr>
            <a:endParaRPr lang="en-US" sz="2400" dirty="0">
              <a:latin typeface="Times" panose="02020603050405020304" pitchFamily="18" charset="0"/>
              <a:cs typeface="Times" panose="02020603050405020304" pitchFamily="18" charset="0"/>
            </a:endParaRPr>
          </a:p>
          <a:p>
            <a:pPr>
              <a:buFontTx/>
              <a:buChar char="-"/>
            </a:pPr>
            <a:endParaRPr lang="en-US" sz="2400" dirty="0">
              <a:latin typeface="Times" panose="02020603050405020304" pitchFamily="18" charset="0"/>
              <a:cs typeface="Times" panose="02020603050405020304" pitchFamily="18" charset="0"/>
            </a:endParaRPr>
          </a:p>
          <a:p>
            <a:pPr>
              <a:buFontTx/>
              <a:buChar char="-"/>
            </a:pPr>
            <a:r>
              <a:rPr lang="en-US" sz="2400" dirty="0">
                <a:latin typeface="Times" panose="02020603050405020304" pitchFamily="18" charset="0"/>
                <a:cs typeface="Times" panose="02020603050405020304" pitchFamily="18" charset="0"/>
              </a:rPr>
              <a:t>Precedent: How did the Supreme Court rule regarding the question and circumstances</a:t>
            </a:r>
          </a:p>
          <a:p>
            <a:pPr>
              <a:buFontTx/>
              <a:buChar char="-"/>
            </a:pPr>
            <a:endParaRPr lang="en-US" sz="2400" dirty="0">
              <a:latin typeface="Times" panose="02020603050405020304" pitchFamily="18" charset="0"/>
              <a:cs typeface="Times" panose="02020603050405020304" pitchFamily="18" charset="0"/>
            </a:endParaRPr>
          </a:p>
          <a:p>
            <a:pPr marL="457200" lvl="1" indent="0">
              <a:buNone/>
            </a:pPr>
            <a:r>
              <a:rPr lang="en-US" sz="2000" dirty="0">
                <a:latin typeface="Times" panose="02020603050405020304" pitchFamily="18" charset="0"/>
                <a:cs typeface="Times" panose="02020603050405020304" pitchFamily="18" charset="0"/>
              </a:rPr>
              <a:t>									</a:t>
            </a:r>
          </a:p>
        </p:txBody>
      </p:sp>
      <p:sp>
        <p:nvSpPr>
          <p:cNvPr id="4" name="Rectangle 3">
            <a:extLst>
              <a:ext uri="{FF2B5EF4-FFF2-40B4-BE49-F238E27FC236}">
                <a16:creationId xmlns:a16="http://schemas.microsoft.com/office/drawing/2014/main" id="{ABEB091F-C27D-4206-8DA0-FBEB3D3F11DB}"/>
              </a:ext>
            </a:extLst>
          </p:cNvPr>
          <p:cNvSpPr/>
          <p:nvPr/>
        </p:nvSpPr>
        <p:spPr>
          <a:xfrm>
            <a:off x="8609428" y="5303520"/>
            <a:ext cx="3277772" cy="142083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panose="02020603050405020304" pitchFamily="18" charset="0"/>
                <a:cs typeface="Times" panose="02020603050405020304" pitchFamily="18" charset="0"/>
              </a:rPr>
              <a:t>Image that represent the case</a:t>
            </a:r>
          </a:p>
        </p:txBody>
      </p:sp>
    </p:spTree>
    <p:extLst>
      <p:ext uri="{BB962C8B-B14F-4D97-AF65-F5344CB8AC3E}">
        <p14:creationId xmlns:p14="http://schemas.microsoft.com/office/powerpoint/2010/main" val="3487619079"/>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183F0-66A2-4FEB-82BC-4F4BC2073D8F}"/>
              </a:ext>
            </a:extLst>
          </p:cNvPr>
          <p:cNvSpPr>
            <a:spLocks noGrp="1"/>
          </p:cNvSpPr>
          <p:nvPr>
            <p:ph type="title"/>
          </p:nvPr>
        </p:nvSpPr>
        <p:spPr>
          <a:xfrm>
            <a:off x="838200" y="365125"/>
            <a:ext cx="10515600" cy="830629"/>
          </a:xfrm>
          <a:solidFill>
            <a:schemeClr val="bg1"/>
          </a:solidFill>
          <a:ln>
            <a:solidFill>
              <a:srgbClr val="FF0000"/>
            </a:solidFill>
          </a:ln>
        </p:spPr>
        <p:txBody>
          <a:bodyPr/>
          <a:lstStyle/>
          <a:p>
            <a:r>
              <a:rPr lang="en-US" dirty="0">
                <a:latin typeface="Britannic Bold" panose="020B0903060703020204" pitchFamily="34" charset="0"/>
              </a:rPr>
              <a:t>Telling the story of a Scotus Case</a:t>
            </a:r>
          </a:p>
        </p:txBody>
      </p:sp>
      <p:sp>
        <p:nvSpPr>
          <p:cNvPr id="3" name="Content Placeholder 2">
            <a:extLst>
              <a:ext uri="{FF2B5EF4-FFF2-40B4-BE49-F238E27FC236}">
                <a16:creationId xmlns:a16="http://schemas.microsoft.com/office/drawing/2014/main" id="{BD18B0C9-9EDE-4156-881D-682BAEEECE2C}"/>
              </a:ext>
            </a:extLst>
          </p:cNvPr>
          <p:cNvSpPr>
            <a:spLocks noGrp="1"/>
          </p:cNvSpPr>
          <p:nvPr>
            <p:ph idx="1"/>
          </p:nvPr>
        </p:nvSpPr>
        <p:spPr>
          <a:xfrm>
            <a:off x="351691" y="1516135"/>
            <a:ext cx="11408899" cy="4351338"/>
          </a:xfrm>
          <a:solidFill>
            <a:schemeClr val="bg1"/>
          </a:solidFill>
        </p:spPr>
        <p:txBody>
          <a:bodyPr>
            <a:normAutofit/>
          </a:bodyPr>
          <a:lstStyle/>
          <a:p>
            <a:r>
              <a:rPr lang="en-US" sz="2400" dirty="0">
                <a:latin typeface="Times" panose="02020603050405020304" pitchFamily="18" charset="0"/>
                <a:cs typeface="Times" panose="02020603050405020304" pitchFamily="18" charset="0"/>
              </a:rPr>
              <a:t>Setting up you story book </a:t>
            </a:r>
          </a:p>
        </p:txBody>
      </p:sp>
      <p:graphicFrame>
        <p:nvGraphicFramePr>
          <p:cNvPr id="4" name="Table 4">
            <a:extLst>
              <a:ext uri="{FF2B5EF4-FFF2-40B4-BE49-F238E27FC236}">
                <a16:creationId xmlns:a16="http://schemas.microsoft.com/office/drawing/2014/main" id="{52098092-EA3D-4FFC-9E5F-6B2C36A8CAA7}"/>
              </a:ext>
            </a:extLst>
          </p:cNvPr>
          <p:cNvGraphicFramePr>
            <a:graphicFrameLocks noGrp="1"/>
          </p:cNvGraphicFramePr>
          <p:nvPr>
            <p:extLst>
              <p:ext uri="{D42A27DB-BD31-4B8C-83A1-F6EECF244321}">
                <p14:modId xmlns:p14="http://schemas.microsoft.com/office/powerpoint/2010/main" val="2664589940"/>
              </p:ext>
            </p:extLst>
          </p:nvPr>
        </p:nvGraphicFramePr>
        <p:xfrm>
          <a:off x="217267" y="1983545"/>
          <a:ext cx="11623041" cy="4509330"/>
        </p:xfrm>
        <a:graphic>
          <a:graphicData uri="http://schemas.openxmlformats.org/drawingml/2006/table">
            <a:tbl>
              <a:tblPr firstRow="1" bandRow="1">
                <a:tableStyleId>{5C22544A-7EE6-4342-B048-85BDC9FD1C3A}</a:tableStyleId>
              </a:tblPr>
              <a:tblGrid>
                <a:gridCol w="3874347">
                  <a:extLst>
                    <a:ext uri="{9D8B030D-6E8A-4147-A177-3AD203B41FA5}">
                      <a16:colId xmlns:a16="http://schemas.microsoft.com/office/drawing/2014/main" val="2391074585"/>
                    </a:ext>
                  </a:extLst>
                </a:gridCol>
                <a:gridCol w="3874347">
                  <a:extLst>
                    <a:ext uri="{9D8B030D-6E8A-4147-A177-3AD203B41FA5}">
                      <a16:colId xmlns:a16="http://schemas.microsoft.com/office/drawing/2014/main" val="1670482427"/>
                    </a:ext>
                  </a:extLst>
                </a:gridCol>
                <a:gridCol w="3874347">
                  <a:extLst>
                    <a:ext uri="{9D8B030D-6E8A-4147-A177-3AD203B41FA5}">
                      <a16:colId xmlns:a16="http://schemas.microsoft.com/office/drawing/2014/main" val="1544137241"/>
                    </a:ext>
                  </a:extLst>
                </a:gridCol>
              </a:tblGrid>
              <a:tr h="2254665">
                <a:tc>
                  <a:txBody>
                    <a:bodyPr/>
                    <a:lstStyle/>
                    <a:p>
                      <a:r>
                        <a:rPr lang="en-US" dirty="0">
                          <a:solidFill>
                            <a:schemeClr val="tx1"/>
                          </a:solidFill>
                          <a:latin typeface="Times" panose="02020603050405020304" pitchFamily="18" charset="0"/>
                          <a:cs typeface="Times" panose="02020603050405020304" pitchFamily="18" charset="0"/>
                        </a:rPr>
                        <a:t>Background of the case</a:t>
                      </a:r>
                    </a:p>
                  </a:txBody>
                  <a:tcPr>
                    <a:solidFill>
                      <a:schemeClr val="bg2"/>
                    </a:solidFill>
                  </a:tcPr>
                </a:tc>
                <a:tc>
                  <a:txBody>
                    <a:bodyPr/>
                    <a:lstStyle/>
                    <a:p>
                      <a:r>
                        <a:rPr lang="en-US" dirty="0">
                          <a:solidFill>
                            <a:schemeClr val="tx1"/>
                          </a:solidFill>
                          <a:latin typeface="Times" panose="02020603050405020304" pitchFamily="18" charset="0"/>
                          <a:cs typeface="Times" panose="02020603050405020304" pitchFamily="18" charset="0"/>
                        </a:rPr>
                        <a:t>Back of the case</a:t>
                      </a:r>
                    </a:p>
                  </a:txBody>
                  <a:tcPr>
                    <a:solidFill>
                      <a:schemeClr val="bg2"/>
                    </a:solidFill>
                  </a:tcPr>
                </a:tc>
                <a:tc>
                  <a:txBody>
                    <a:bodyPr/>
                    <a:lstStyle/>
                    <a:p>
                      <a:r>
                        <a:rPr lang="en-US" dirty="0">
                          <a:solidFill>
                            <a:schemeClr val="tx1"/>
                          </a:solidFill>
                          <a:latin typeface="Times" panose="02020603050405020304" pitchFamily="18" charset="0"/>
                          <a:cs typeface="Times" panose="02020603050405020304" pitchFamily="18" charset="0"/>
                        </a:rPr>
                        <a:t>Violation of an Amendment </a:t>
                      </a:r>
                    </a:p>
                  </a:txBody>
                  <a:tcPr>
                    <a:solidFill>
                      <a:schemeClr val="bg2"/>
                    </a:solidFill>
                  </a:tcPr>
                </a:tc>
                <a:extLst>
                  <a:ext uri="{0D108BD9-81ED-4DB2-BD59-A6C34878D82A}">
                    <a16:rowId xmlns:a16="http://schemas.microsoft.com/office/drawing/2014/main" val="806215049"/>
                  </a:ext>
                </a:extLst>
              </a:tr>
              <a:tr h="225466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chemeClr val="tx1"/>
                          </a:solidFill>
                          <a:latin typeface="Times" panose="02020603050405020304" pitchFamily="18" charset="0"/>
                          <a:cs typeface="Times" panose="02020603050405020304" pitchFamily="18" charset="0"/>
                        </a:rPr>
                        <a:t>Question before the court </a:t>
                      </a:r>
                    </a:p>
                    <a:p>
                      <a:endParaRPr lang="en-US" b="1" dirty="0">
                        <a:solidFill>
                          <a:schemeClr val="tx1"/>
                        </a:solidFill>
                        <a:latin typeface="Times" panose="02020603050405020304" pitchFamily="18" charset="0"/>
                        <a:cs typeface="Times" panose="02020603050405020304" pitchFamily="18" charset="0"/>
                      </a:endParaRPr>
                    </a:p>
                  </a:txBody>
                  <a:tcPr/>
                </a:tc>
                <a:tc>
                  <a:txBody>
                    <a:bodyPr/>
                    <a:lstStyle/>
                    <a:p>
                      <a:r>
                        <a:rPr lang="en-US" b="1" dirty="0">
                          <a:solidFill>
                            <a:schemeClr val="tx1"/>
                          </a:solidFill>
                          <a:latin typeface="Times" panose="02020603050405020304" pitchFamily="18" charset="0"/>
                          <a:cs typeface="Times" panose="02020603050405020304" pitchFamily="18" charset="0"/>
                        </a:rPr>
                        <a:t>The Opinion of the Court</a:t>
                      </a:r>
                    </a:p>
                  </a:txBody>
                  <a:tcPr/>
                </a:tc>
                <a:tc>
                  <a:txBody>
                    <a:bodyPr/>
                    <a:lstStyle/>
                    <a:p>
                      <a:r>
                        <a:rPr lang="en-US" b="1" dirty="0">
                          <a:solidFill>
                            <a:schemeClr val="tx1"/>
                          </a:solidFill>
                          <a:latin typeface="Times" panose="02020603050405020304" pitchFamily="18" charset="0"/>
                          <a:cs typeface="Times" panose="02020603050405020304" pitchFamily="18" charset="0"/>
                        </a:rPr>
                        <a:t>The Precedent</a:t>
                      </a:r>
                    </a:p>
                  </a:txBody>
                  <a:tcPr/>
                </a:tc>
                <a:extLst>
                  <a:ext uri="{0D108BD9-81ED-4DB2-BD59-A6C34878D82A}">
                    <a16:rowId xmlns:a16="http://schemas.microsoft.com/office/drawing/2014/main" val="2011207593"/>
                  </a:ext>
                </a:extLst>
              </a:tr>
            </a:tbl>
          </a:graphicData>
        </a:graphic>
      </p:graphicFrame>
    </p:spTree>
    <p:extLst>
      <p:ext uri="{BB962C8B-B14F-4D97-AF65-F5344CB8AC3E}">
        <p14:creationId xmlns:p14="http://schemas.microsoft.com/office/powerpoint/2010/main" val="2621408562"/>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9A6770D-993E-4546-A68D-AE4CFE3B8980}"/>
              </a:ext>
            </a:extLst>
          </p:cNvPr>
          <p:cNvSpPr>
            <a:spLocks noGrp="1"/>
          </p:cNvSpPr>
          <p:nvPr>
            <p:ph idx="1"/>
          </p:nvPr>
        </p:nvSpPr>
        <p:spPr>
          <a:xfrm>
            <a:off x="391887" y="493486"/>
            <a:ext cx="11596914" cy="5683477"/>
          </a:xfrm>
          <a:solidFill>
            <a:schemeClr val="bg1"/>
          </a:solidFill>
          <a:ln>
            <a:solidFill>
              <a:srgbClr val="002060"/>
            </a:solidFill>
          </a:ln>
        </p:spPr>
        <p:txBody>
          <a:bodyPr>
            <a:normAutofit fontScale="92500" lnSpcReduction="10000"/>
          </a:bodyPr>
          <a:lstStyle/>
          <a:p>
            <a:pPr>
              <a:lnSpc>
                <a:spcPct val="100000"/>
              </a:lnSpc>
              <a:spcBef>
                <a:spcPts val="0"/>
              </a:spcBef>
            </a:pPr>
            <a:r>
              <a:rPr lang="en-US" sz="1600" b="1" dirty="0">
                <a:latin typeface="Times New Roman" panose="02020603050405020304" pitchFamily="18" charset="0"/>
                <a:cs typeface="Times New Roman" panose="02020603050405020304" pitchFamily="18" charset="0"/>
              </a:rPr>
              <a:t>CL.C&amp;G.1.1</a:t>
            </a:r>
            <a:r>
              <a:rPr lang="en-US" sz="1600" dirty="0">
                <a:latin typeface="Times New Roman" panose="02020603050405020304" pitchFamily="18" charset="0"/>
                <a:cs typeface="Times New Roman" panose="02020603050405020304" pitchFamily="18" charset="0"/>
              </a:rPr>
              <a:t> Explain the influence of the founding principles on state and federal decisions using primary and secondary source documents.</a:t>
            </a:r>
          </a:p>
          <a:p>
            <a:pPr>
              <a:lnSpc>
                <a:spcPct val="100000"/>
              </a:lnSpc>
              <a:spcBef>
                <a:spcPts val="0"/>
              </a:spcBef>
            </a:pPr>
            <a:r>
              <a:rPr lang="en-US" sz="1600" b="1" dirty="0">
                <a:latin typeface="Times New Roman" panose="02020603050405020304" pitchFamily="18" charset="0"/>
                <a:cs typeface="Times New Roman" panose="02020603050405020304" pitchFamily="18" charset="0"/>
              </a:rPr>
              <a:t>CL.H.1.1</a:t>
            </a:r>
            <a:r>
              <a:rPr lang="en-US" sz="1600" dirty="0">
                <a:latin typeface="Times New Roman" panose="02020603050405020304" pitchFamily="18" charset="0"/>
                <a:cs typeface="Times New Roman" panose="02020603050405020304" pitchFamily="18" charset="0"/>
              </a:rPr>
              <a:t> Explain how the tensions over power and authority led the founding fathers to create a democratic republic.</a:t>
            </a:r>
          </a:p>
          <a:p>
            <a:pPr>
              <a:lnSpc>
                <a:spcPct val="100000"/>
              </a:lnSpc>
              <a:spcBef>
                <a:spcPts val="0"/>
              </a:spcBef>
            </a:pPr>
            <a:r>
              <a:rPr lang="en-US" sz="1600" b="1" dirty="0">
                <a:latin typeface="Times New Roman" panose="02020603050405020304" pitchFamily="18" charset="0"/>
                <a:cs typeface="Times New Roman" panose="02020603050405020304" pitchFamily="18" charset="0"/>
              </a:rPr>
              <a:t>CL.C&amp;G.4.4</a:t>
            </a:r>
            <a:r>
              <a:rPr lang="en-US" sz="1600" dirty="0">
                <a:latin typeface="Times New Roman" panose="02020603050405020304" pitchFamily="18" charset="0"/>
                <a:cs typeface="Times New Roman" panose="02020603050405020304" pitchFamily="18" charset="0"/>
              </a:rPr>
              <a:t> Assess how effective the American system of government has been in ensuring freedom, equality, and justice for all.</a:t>
            </a:r>
          </a:p>
          <a:p>
            <a:pPr marL="0" indent="0">
              <a:lnSpc>
                <a:spcPct val="100000"/>
              </a:lnSpc>
              <a:spcBef>
                <a:spcPts val="0"/>
              </a:spcBef>
              <a:buNone/>
            </a:pPr>
            <a:r>
              <a:rPr lang="en-US" sz="2200" b="1" dirty="0">
                <a:latin typeface="Times" panose="02020603050405020304" pitchFamily="18" charset="0"/>
                <a:cs typeface="Times" panose="02020603050405020304" pitchFamily="18" charset="0"/>
              </a:rPr>
              <a:t>Essential Question: </a:t>
            </a:r>
            <a:r>
              <a:rPr lang="en-US" sz="2200" i="1" dirty="0">
                <a:latin typeface="Times" panose="02020603050405020304" pitchFamily="18" charset="0"/>
                <a:cs typeface="Times" panose="02020603050405020304" pitchFamily="18" charset="0"/>
              </a:rPr>
              <a:t>How did Founders establish government with the authority to govern will limiting its ability to abuse power under the U.S. Constitution?</a:t>
            </a:r>
            <a:endParaRPr lang="en-US" sz="2200" dirty="0">
              <a:latin typeface="Times" panose="02020603050405020304" pitchFamily="18" charset="0"/>
              <a:cs typeface="Times" panose="02020603050405020304" pitchFamily="18" charset="0"/>
            </a:endParaRPr>
          </a:p>
          <a:p>
            <a:pPr marL="0" indent="0">
              <a:lnSpc>
                <a:spcPct val="100000"/>
              </a:lnSpc>
              <a:spcBef>
                <a:spcPts val="0"/>
              </a:spcBef>
              <a:buNone/>
            </a:pPr>
            <a:r>
              <a:rPr lang="en-US" sz="2200" b="1" dirty="0">
                <a:latin typeface="Times" panose="02020603050405020304" pitchFamily="18" charset="0"/>
                <a:cs typeface="Times" panose="02020603050405020304" pitchFamily="18" charset="0"/>
              </a:rPr>
              <a:t>Students can:</a:t>
            </a:r>
            <a:endParaRPr lang="en-US" sz="2200" dirty="0">
              <a:latin typeface="Times" panose="02020603050405020304" pitchFamily="18" charset="0"/>
              <a:cs typeface="Times" panose="02020603050405020304" pitchFamily="18" charset="0"/>
            </a:endParaRPr>
          </a:p>
          <a:p>
            <a:pPr>
              <a:lnSpc>
                <a:spcPct val="100000"/>
              </a:lnSpc>
              <a:spcBef>
                <a:spcPts val="0"/>
              </a:spcBef>
            </a:pPr>
            <a:r>
              <a:rPr lang="en-US" sz="2200" dirty="0">
                <a:latin typeface="Times" panose="02020603050405020304" pitchFamily="18" charset="0"/>
                <a:cs typeface="Times" panose="02020603050405020304" pitchFamily="18" charset="0"/>
              </a:rPr>
              <a:t>Determine how the federal courts uphold the uniformity of the law</a:t>
            </a:r>
          </a:p>
          <a:p>
            <a:pPr>
              <a:lnSpc>
                <a:spcPct val="100000"/>
              </a:lnSpc>
              <a:spcBef>
                <a:spcPts val="0"/>
              </a:spcBef>
            </a:pPr>
            <a:r>
              <a:rPr lang="en-US" sz="2200" dirty="0">
                <a:latin typeface="Times" panose="02020603050405020304" pitchFamily="18" charset="0"/>
                <a:cs typeface="Times" panose="02020603050405020304" pitchFamily="18" charset="0"/>
              </a:rPr>
              <a:t>Explain how court jurisdiction limit the power of the federal court </a:t>
            </a:r>
          </a:p>
          <a:p>
            <a:pPr marL="177800" indent="0">
              <a:lnSpc>
                <a:spcPct val="100000"/>
              </a:lnSpc>
              <a:spcBef>
                <a:spcPts val="0"/>
              </a:spcBef>
              <a:buNone/>
            </a:pPr>
            <a:endParaRPr lang="en-US" sz="1800" dirty="0">
              <a:latin typeface="Times New Roman" panose="02020603050405020304" pitchFamily="18" charset="0"/>
              <a:cs typeface="Times New Roman" panose="02020603050405020304" pitchFamily="18" charset="0"/>
            </a:endParaRPr>
          </a:p>
          <a:p>
            <a:pPr marL="0" indent="0">
              <a:buNone/>
            </a:pPr>
            <a:r>
              <a:rPr lang="en-US" sz="2200" b="1" dirty="0">
                <a:solidFill>
                  <a:srgbClr val="002060"/>
                </a:solidFill>
                <a:latin typeface="Times New Roman" panose="02020603050405020304" pitchFamily="18" charset="0"/>
                <a:cs typeface="Times New Roman" panose="02020603050405020304" pitchFamily="18" charset="0"/>
              </a:rPr>
              <a:t>AGENDA:</a:t>
            </a:r>
          </a:p>
          <a:p>
            <a:r>
              <a:rPr lang="en-US" sz="2200" dirty="0">
                <a:latin typeface="Times New Roman" panose="02020603050405020304" pitchFamily="18" charset="0"/>
                <a:cs typeface="Times New Roman" panose="02020603050405020304" pitchFamily="18" charset="0"/>
              </a:rPr>
              <a:t>Review Kahoot</a:t>
            </a:r>
          </a:p>
          <a:p>
            <a:r>
              <a:rPr lang="en-US" sz="2000" dirty="0">
                <a:latin typeface="Times New Roman" panose="02020603050405020304" pitchFamily="18" charset="0"/>
                <a:cs typeface="Times New Roman" panose="02020603050405020304" pitchFamily="18" charset="0"/>
              </a:rPr>
              <a:t>Unit III Review</a:t>
            </a:r>
          </a:p>
          <a:p>
            <a:r>
              <a:rPr lang="en-US" sz="2000" dirty="0">
                <a:latin typeface="Times New Roman" panose="02020603050405020304" pitchFamily="18" charset="0"/>
                <a:cs typeface="Times New Roman" panose="02020603050405020304" pitchFamily="18" charset="0"/>
              </a:rPr>
              <a:t>SCOTUS Story book</a:t>
            </a:r>
          </a:p>
          <a:p>
            <a:pPr marL="0" indent="0">
              <a:buNone/>
            </a:pPr>
            <a:r>
              <a:rPr lang="en-US" sz="2200" b="1" dirty="0">
                <a:solidFill>
                  <a:srgbClr val="002060"/>
                </a:solidFill>
                <a:latin typeface="Times New Roman" panose="02020603050405020304" pitchFamily="18" charset="0"/>
                <a:cs typeface="Times New Roman" panose="02020603050405020304" pitchFamily="18" charset="0"/>
              </a:rPr>
              <a:t>HOMEWORK:</a:t>
            </a:r>
          </a:p>
          <a:p>
            <a:r>
              <a:rPr lang="en-US" sz="2200" b="1" dirty="0">
                <a:solidFill>
                  <a:srgbClr val="FF0000"/>
                </a:solidFill>
                <a:latin typeface="Times New Roman" panose="02020603050405020304" pitchFamily="18" charset="0"/>
                <a:cs typeface="Times New Roman" panose="02020603050405020304" pitchFamily="18" charset="0"/>
              </a:rPr>
              <a:t>Study for Test on Unit III</a:t>
            </a:r>
          </a:p>
          <a:p>
            <a:r>
              <a:rPr lang="en-US" sz="2200" b="1" dirty="0">
                <a:solidFill>
                  <a:srgbClr val="002060"/>
                </a:solidFill>
                <a:latin typeface="Times New Roman" panose="02020603050405020304" pitchFamily="18" charset="0"/>
                <a:cs typeface="Times New Roman" panose="02020603050405020304" pitchFamily="18" charset="0"/>
              </a:rPr>
              <a:t>Unit III Test – Thursday 12/8</a:t>
            </a:r>
          </a:p>
          <a:p>
            <a:r>
              <a:rPr lang="en-US" sz="2200" b="1" dirty="0">
                <a:solidFill>
                  <a:srgbClr val="002060"/>
                </a:solidFill>
                <a:latin typeface="Times New Roman" panose="02020603050405020304" pitchFamily="18" charset="0"/>
                <a:cs typeface="Times New Roman" panose="02020603050405020304" pitchFamily="18" charset="0"/>
              </a:rPr>
              <a:t>SCOTUS POWERPOINT SLIDE due 12/9</a:t>
            </a:r>
          </a:p>
          <a:p>
            <a:r>
              <a:rPr lang="en-US" sz="2200" b="1" dirty="0">
                <a:solidFill>
                  <a:srgbClr val="002060"/>
                </a:solidFill>
                <a:latin typeface="Times New Roman" panose="02020603050405020304" pitchFamily="18" charset="0"/>
                <a:cs typeface="Times New Roman" panose="02020603050405020304" pitchFamily="18" charset="0"/>
              </a:rPr>
              <a:t>SCOTUS STORY BOOK due 12/12</a:t>
            </a:r>
          </a:p>
        </p:txBody>
      </p:sp>
    </p:spTree>
    <p:extLst>
      <p:ext uri="{BB962C8B-B14F-4D97-AF65-F5344CB8AC3E}">
        <p14:creationId xmlns:p14="http://schemas.microsoft.com/office/powerpoint/2010/main" val="4260334318"/>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202BA-D608-4E65-A37C-ECA04C21A199}"/>
              </a:ext>
            </a:extLst>
          </p:cNvPr>
          <p:cNvSpPr>
            <a:spLocks noGrp="1"/>
          </p:cNvSpPr>
          <p:nvPr>
            <p:ph type="title"/>
          </p:nvPr>
        </p:nvSpPr>
        <p:spPr>
          <a:xfrm>
            <a:off x="393895" y="279790"/>
            <a:ext cx="10959905" cy="802493"/>
          </a:xfrm>
          <a:solidFill>
            <a:schemeClr val="bg1"/>
          </a:solidFill>
          <a:ln>
            <a:solidFill>
              <a:srgbClr val="FF0000"/>
            </a:solidFill>
          </a:ln>
        </p:spPr>
        <p:txBody>
          <a:bodyPr/>
          <a:lstStyle/>
          <a:p>
            <a:r>
              <a:rPr lang="en-US" dirty="0">
                <a:latin typeface="Britannic Bold" panose="020B0903060703020204" pitchFamily="34" charset="0"/>
              </a:rPr>
              <a:t>SCOTUS analysis</a:t>
            </a:r>
          </a:p>
        </p:txBody>
      </p:sp>
      <p:sp>
        <p:nvSpPr>
          <p:cNvPr id="3" name="Content Placeholder 2">
            <a:extLst>
              <a:ext uri="{FF2B5EF4-FFF2-40B4-BE49-F238E27FC236}">
                <a16:creationId xmlns:a16="http://schemas.microsoft.com/office/drawing/2014/main" id="{3FE4CD25-F233-4E52-8E78-EB4F7E4ED856}"/>
              </a:ext>
            </a:extLst>
          </p:cNvPr>
          <p:cNvSpPr>
            <a:spLocks noGrp="1"/>
          </p:cNvSpPr>
          <p:nvPr>
            <p:ph idx="1"/>
          </p:nvPr>
        </p:nvSpPr>
        <p:spPr>
          <a:xfrm>
            <a:off x="393895" y="1294228"/>
            <a:ext cx="11282290" cy="5283981"/>
          </a:xfrm>
          <a:solidFill>
            <a:schemeClr val="bg1"/>
          </a:solidFill>
          <a:ln>
            <a:solidFill>
              <a:srgbClr val="002060"/>
            </a:solidFill>
          </a:ln>
        </p:spPr>
        <p:txBody>
          <a:bodyPr>
            <a:normAutofit/>
          </a:bodyPr>
          <a:lstStyle/>
          <a:p>
            <a:pPr marL="0" indent="0" algn="ctr">
              <a:buNone/>
            </a:pPr>
            <a:r>
              <a:rPr lang="en-US" sz="2400" dirty="0">
                <a:latin typeface="Times" panose="02020603050405020304" pitchFamily="18" charset="0"/>
                <a:cs typeface="Times" panose="02020603050405020304" pitchFamily="18" charset="0"/>
              </a:rPr>
              <a:t>Supreme Court Case Name</a:t>
            </a:r>
          </a:p>
          <a:p>
            <a:pPr>
              <a:buFontTx/>
              <a:buChar char="-"/>
            </a:pPr>
            <a:r>
              <a:rPr lang="en-US" sz="2400" dirty="0">
                <a:latin typeface="Times" panose="02020603050405020304" pitchFamily="18" charset="0"/>
                <a:cs typeface="Times" panose="02020603050405020304" pitchFamily="18" charset="0"/>
              </a:rPr>
              <a:t>Background of the case: (Two important factual statements about the case)</a:t>
            </a:r>
          </a:p>
          <a:p>
            <a:pPr>
              <a:buFontTx/>
              <a:buChar char="-"/>
            </a:pPr>
            <a:r>
              <a:rPr lang="en-US" sz="2400" dirty="0">
                <a:latin typeface="Times" panose="02020603050405020304" pitchFamily="18" charset="0"/>
                <a:cs typeface="Times" panose="02020603050405020304" pitchFamily="18" charset="0"/>
              </a:rPr>
              <a:t>Who got in trouble and what did they wrong</a:t>
            </a:r>
          </a:p>
          <a:p>
            <a:pPr>
              <a:buFontTx/>
              <a:buChar char="-"/>
            </a:pPr>
            <a:r>
              <a:rPr lang="en-US" sz="2400" dirty="0">
                <a:latin typeface="Times" panose="02020603050405020304" pitchFamily="18" charset="0"/>
                <a:cs typeface="Times" panose="02020603050405020304" pitchFamily="18" charset="0"/>
              </a:rPr>
              <a:t>What happened to cause this to be a constitutional question</a:t>
            </a:r>
          </a:p>
          <a:p>
            <a:pPr>
              <a:buFontTx/>
              <a:buChar char="-"/>
            </a:pPr>
            <a:r>
              <a:rPr lang="en-US" sz="2400" dirty="0">
                <a:latin typeface="Times" panose="02020603050405020304" pitchFamily="18" charset="0"/>
                <a:cs typeface="Times" panose="02020603050405020304" pitchFamily="18" charset="0"/>
              </a:rPr>
              <a:t>Question before the court: What is question is the Supreme Court being asked to answer.  Be sure to include the amendment(s) and right(s)</a:t>
            </a:r>
          </a:p>
          <a:p>
            <a:pPr>
              <a:buFontTx/>
              <a:buChar char="-"/>
            </a:pPr>
            <a:endParaRPr lang="en-US" sz="2400" dirty="0">
              <a:latin typeface="Times" panose="02020603050405020304" pitchFamily="18" charset="0"/>
              <a:cs typeface="Times" panose="02020603050405020304" pitchFamily="18" charset="0"/>
            </a:endParaRPr>
          </a:p>
          <a:p>
            <a:pPr>
              <a:buFontTx/>
              <a:buChar char="-"/>
            </a:pPr>
            <a:endParaRPr lang="en-US" sz="2400" dirty="0">
              <a:latin typeface="Times" panose="02020603050405020304" pitchFamily="18" charset="0"/>
              <a:cs typeface="Times" panose="02020603050405020304" pitchFamily="18" charset="0"/>
            </a:endParaRPr>
          </a:p>
          <a:p>
            <a:pPr>
              <a:buFontTx/>
              <a:buChar char="-"/>
            </a:pPr>
            <a:r>
              <a:rPr lang="en-US" sz="2400" dirty="0">
                <a:latin typeface="Times" panose="02020603050405020304" pitchFamily="18" charset="0"/>
                <a:cs typeface="Times" panose="02020603050405020304" pitchFamily="18" charset="0"/>
              </a:rPr>
              <a:t>Precedent: How did the Supreme Court rule regarding the question and circumstances</a:t>
            </a:r>
          </a:p>
          <a:p>
            <a:pPr>
              <a:buFontTx/>
              <a:buChar char="-"/>
            </a:pPr>
            <a:endParaRPr lang="en-US" sz="2400" dirty="0">
              <a:latin typeface="Times" panose="02020603050405020304" pitchFamily="18" charset="0"/>
              <a:cs typeface="Times" panose="02020603050405020304" pitchFamily="18" charset="0"/>
            </a:endParaRPr>
          </a:p>
          <a:p>
            <a:pPr marL="457200" lvl="1" indent="0">
              <a:buNone/>
            </a:pPr>
            <a:r>
              <a:rPr lang="en-US" sz="2000" dirty="0">
                <a:latin typeface="Times" panose="02020603050405020304" pitchFamily="18" charset="0"/>
                <a:cs typeface="Times" panose="02020603050405020304" pitchFamily="18" charset="0"/>
              </a:rPr>
              <a:t>									</a:t>
            </a:r>
          </a:p>
        </p:txBody>
      </p:sp>
      <p:sp>
        <p:nvSpPr>
          <p:cNvPr id="4" name="Rectangle 3">
            <a:extLst>
              <a:ext uri="{FF2B5EF4-FFF2-40B4-BE49-F238E27FC236}">
                <a16:creationId xmlns:a16="http://schemas.microsoft.com/office/drawing/2014/main" id="{ABEB091F-C27D-4206-8DA0-FBEB3D3F11DB}"/>
              </a:ext>
            </a:extLst>
          </p:cNvPr>
          <p:cNvSpPr/>
          <p:nvPr/>
        </p:nvSpPr>
        <p:spPr>
          <a:xfrm>
            <a:off x="8609428" y="5303520"/>
            <a:ext cx="3277772" cy="142083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panose="02020603050405020304" pitchFamily="18" charset="0"/>
                <a:cs typeface="Times" panose="02020603050405020304" pitchFamily="18" charset="0"/>
              </a:rPr>
              <a:t>Image that represent the case</a:t>
            </a:r>
          </a:p>
        </p:txBody>
      </p:sp>
    </p:spTree>
    <p:extLst>
      <p:ext uri="{BB962C8B-B14F-4D97-AF65-F5344CB8AC3E}">
        <p14:creationId xmlns:p14="http://schemas.microsoft.com/office/powerpoint/2010/main" val="41068611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le 1">
            <a:extLst>
              <a:ext uri="{FF2B5EF4-FFF2-40B4-BE49-F238E27FC236}">
                <a16:creationId xmlns:a16="http://schemas.microsoft.com/office/drawing/2014/main" id="{DC411732-6AFA-4542-ADC1-7DB8140585E3}"/>
              </a:ext>
            </a:extLst>
          </p:cNvPr>
          <p:cNvSpPr>
            <a:spLocks noGrp="1"/>
          </p:cNvSpPr>
          <p:nvPr>
            <p:ph type="title"/>
          </p:nvPr>
        </p:nvSpPr>
        <p:spPr>
          <a:xfrm>
            <a:off x="422031" y="457200"/>
            <a:ext cx="9788769" cy="838200"/>
          </a:xfrm>
          <a:solidFill>
            <a:schemeClr val="accent4">
              <a:lumMod val="40000"/>
              <a:lumOff val="60000"/>
            </a:schemeClr>
          </a:solidFill>
          <a:ln>
            <a:solidFill>
              <a:srgbClr val="C00000"/>
            </a:solidFill>
            <a:miter lim="800000"/>
            <a:headEnd/>
            <a:tailEnd/>
          </a:ln>
        </p:spPr>
        <p:txBody>
          <a:bodyPr>
            <a:normAutofit/>
          </a:bodyPr>
          <a:lstStyle/>
          <a:p>
            <a:pPr algn="ctr"/>
            <a:r>
              <a:rPr lang="en-US" altLang="en-US" dirty="0">
                <a:solidFill>
                  <a:srgbClr val="002060"/>
                </a:solidFill>
                <a:latin typeface="Castellar" panose="020A0402060406010301" pitchFamily="18" charset="0"/>
                <a:cs typeface="Times New Roman" panose="02020603050405020304" pitchFamily="18" charset="0"/>
              </a:rPr>
              <a:t>Expanding Federal Power</a:t>
            </a:r>
          </a:p>
        </p:txBody>
      </p:sp>
      <p:pic>
        <p:nvPicPr>
          <p:cNvPr id="34818" name="Content Placeholder 1">
            <a:extLst>
              <a:ext uri="{FF2B5EF4-FFF2-40B4-BE49-F238E27FC236}">
                <a16:creationId xmlns:a16="http://schemas.microsoft.com/office/drawing/2014/main" id="{7FB68D03-A5EF-4824-8F19-3E2DAC8E915D}"/>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4294188" y="1601789"/>
            <a:ext cx="3505200" cy="1608137"/>
          </a:xfrm>
          <a:ln>
            <a:solidFill>
              <a:schemeClr val="accent1"/>
            </a:solidFill>
            <a:miter lim="800000"/>
            <a:headEnd/>
            <a:tailEnd/>
          </a:ln>
        </p:spPr>
      </p:pic>
      <p:sp>
        <p:nvSpPr>
          <p:cNvPr id="34819" name="Rectangle 2">
            <a:extLst>
              <a:ext uri="{FF2B5EF4-FFF2-40B4-BE49-F238E27FC236}">
                <a16:creationId xmlns:a16="http://schemas.microsoft.com/office/drawing/2014/main" id="{C15C4E35-7FEE-48AD-8322-969BB66D625C}"/>
              </a:ext>
            </a:extLst>
          </p:cNvPr>
          <p:cNvSpPr>
            <a:spLocks noChangeArrowheads="1"/>
          </p:cNvSpPr>
          <p:nvPr/>
        </p:nvSpPr>
        <p:spPr bwMode="auto">
          <a:xfrm>
            <a:off x="6046788" y="2530475"/>
            <a:ext cx="2514600" cy="457200"/>
          </a:xfrm>
          <a:prstGeom prst="rect">
            <a:avLst/>
          </a:prstGeom>
          <a:solidFill>
            <a:srgbClr val="002060"/>
          </a:solidFill>
          <a:ln w="9525" algn="ctr">
            <a:solidFill>
              <a:schemeClr val="tx1"/>
            </a:solidFill>
            <a:round/>
            <a:headEnd/>
            <a:tailEnd/>
          </a:ln>
        </p:spPr>
        <p:txBody>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SzTx/>
              <a:buFontTx/>
              <a:buNone/>
            </a:pPr>
            <a:r>
              <a:rPr lang="en-US" altLang="en-US" sz="2000" b="1" dirty="0">
                <a:solidFill>
                  <a:schemeClr val="bg1"/>
                </a:solidFill>
                <a:latin typeface="Times" panose="02020603050405020304" pitchFamily="18" charset="0"/>
              </a:rPr>
              <a:t>Federal Government</a:t>
            </a:r>
          </a:p>
        </p:txBody>
      </p:sp>
      <p:sp>
        <p:nvSpPr>
          <p:cNvPr id="34820" name="Rectangle 7">
            <a:extLst>
              <a:ext uri="{FF2B5EF4-FFF2-40B4-BE49-F238E27FC236}">
                <a16:creationId xmlns:a16="http://schemas.microsoft.com/office/drawing/2014/main" id="{C122242B-F058-4A1C-ABC9-092FD156989D}"/>
              </a:ext>
            </a:extLst>
          </p:cNvPr>
          <p:cNvSpPr>
            <a:spLocks noChangeArrowheads="1"/>
          </p:cNvSpPr>
          <p:nvPr/>
        </p:nvSpPr>
        <p:spPr bwMode="auto">
          <a:xfrm>
            <a:off x="3276600" y="1778000"/>
            <a:ext cx="2514600" cy="457200"/>
          </a:xfrm>
          <a:prstGeom prst="rect">
            <a:avLst/>
          </a:prstGeom>
          <a:solidFill>
            <a:srgbClr val="002060"/>
          </a:solidFill>
          <a:ln w="9525" algn="ctr">
            <a:solidFill>
              <a:schemeClr val="tx1"/>
            </a:solidFill>
            <a:round/>
            <a:headEnd/>
            <a:tailEnd/>
          </a:ln>
        </p:spPr>
        <p:txBody>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SzTx/>
              <a:buFontTx/>
              <a:buNone/>
            </a:pPr>
            <a:r>
              <a:rPr lang="en-US" altLang="en-US" sz="2000" b="1" dirty="0">
                <a:solidFill>
                  <a:schemeClr val="bg1"/>
                </a:solidFill>
                <a:latin typeface="Times" panose="02020603050405020304" pitchFamily="18" charset="0"/>
              </a:rPr>
              <a:t>State Government</a:t>
            </a:r>
          </a:p>
        </p:txBody>
      </p:sp>
      <p:pic>
        <p:nvPicPr>
          <p:cNvPr id="34825" name="Picture 3">
            <a:extLst>
              <a:ext uri="{FF2B5EF4-FFF2-40B4-BE49-F238E27FC236}">
                <a16:creationId xmlns:a16="http://schemas.microsoft.com/office/drawing/2014/main" id="{81EF2F6C-2597-42DD-8C9D-77E6A87DB6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95533" y="1601789"/>
            <a:ext cx="2906712" cy="4568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6" name="Rectangle 13">
            <a:extLst>
              <a:ext uri="{FF2B5EF4-FFF2-40B4-BE49-F238E27FC236}">
                <a16:creationId xmlns:a16="http://schemas.microsoft.com/office/drawing/2014/main" id="{13ED5970-38A6-4E97-ADE9-E615B2A1F685}"/>
              </a:ext>
            </a:extLst>
          </p:cNvPr>
          <p:cNvSpPr>
            <a:spLocks noChangeArrowheads="1"/>
          </p:cNvSpPr>
          <p:nvPr/>
        </p:nvSpPr>
        <p:spPr bwMode="auto">
          <a:xfrm>
            <a:off x="9003593" y="5096261"/>
            <a:ext cx="2514600" cy="457200"/>
          </a:xfrm>
          <a:prstGeom prst="rect">
            <a:avLst/>
          </a:prstGeom>
          <a:solidFill>
            <a:srgbClr val="002060"/>
          </a:solidFill>
          <a:ln w="9525" algn="ctr">
            <a:solidFill>
              <a:srgbClr val="C00000"/>
            </a:solidFill>
            <a:round/>
            <a:headEnd/>
            <a:tailEnd/>
          </a:ln>
        </p:spPr>
        <p:txBody>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SzTx/>
              <a:buFontTx/>
              <a:buNone/>
            </a:pPr>
            <a:r>
              <a:rPr lang="en-US" altLang="en-US" sz="2000" b="1" dirty="0">
                <a:solidFill>
                  <a:schemeClr val="bg1"/>
                </a:solidFill>
                <a:latin typeface="Times" panose="02020603050405020304" pitchFamily="18" charset="0"/>
              </a:rPr>
              <a:t>Federal Government</a:t>
            </a:r>
          </a:p>
        </p:txBody>
      </p:sp>
      <p:sp>
        <p:nvSpPr>
          <p:cNvPr id="34831" name="Oval Callout 5">
            <a:extLst>
              <a:ext uri="{FF2B5EF4-FFF2-40B4-BE49-F238E27FC236}">
                <a16:creationId xmlns:a16="http://schemas.microsoft.com/office/drawing/2014/main" id="{711DA591-5834-490E-9442-418098F1037D}"/>
              </a:ext>
            </a:extLst>
          </p:cNvPr>
          <p:cNvSpPr>
            <a:spLocks noChangeArrowheads="1"/>
          </p:cNvSpPr>
          <p:nvPr/>
        </p:nvSpPr>
        <p:spPr bwMode="auto">
          <a:xfrm>
            <a:off x="10152711" y="1399381"/>
            <a:ext cx="2181225" cy="1027112"/>
          </a:xfrm>
          <a:prstGeom prst="wedgeEllipseCallout">
            <a:avLst>
              <a:gd name="adj1" fmla="val -39417"/>
              <a:gd name="adj2" fmla="val 87196"/>
            </a:avLst>
          </a:prstGeom>
          <a:solidFill>
            <a:schemeClr val="bg1"/>
          </a:solidFill>
          <a:ln w="9525" algn="ctr">
            <a:solidFill>
              <a:schemeClr val="tx1"/>
            </a:solidFill>
            <a:round/>
            <a:headEnd/>
            <a:tailEnd/>
          </a:ln>
        </p:spPr>
        <p:txBody>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en-US" altLang="en-US" sz="1800" dirty="0">
                <a:latin typeface="Times" panose="02020603050405020304" pitchFamily="18" charset="0"/>
              </a:rPr>
              <a:t>“I HAVE THE POWER!</a:t>
            </a:r>
          </a:p>
        </p:txBody>
      </p:sp>
      <p:sp>
        <p:nvSpPr>
          <p:cNvPr id="3" name="Rectangle 2">
            <a:extLst>
              <a:ext uri="{FF2B5EF4-FFF2-40B4-BE49-F238E27FC236}">
                <a16:creationId xmlns:a16="http://schemas.microsoft.com/office/drawing/2014/main" id="{0314E522-621C-4753-BAB0-F751B7957333}"/>
              </a:ext>
            </a:extLst>
          </p:cNvPr>
          <p:cNvSpPr/>
          <p:nvPr/>
        </p:nvSpPr>
        <p:spPr>
          <a:xfrm>
            <a:off x="520859" y="3458805"/>
            <a:ext cx="7652824" cy="319521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chemeClr val="tx1"/>
                </a:solidFill>
                <a:latin typeface="Times" panose="02020603050405020304" pitchFamily="18" charset="0"/>
                <a:cs typeface="Times" panose="02020603050405020304" pitchFamily="18" charset="0"/>
              </a:rPr>
              <a:t>Superior Federal Power</a:t>
            </a:r>
            <a:endParaRPr lang="en-US" sz="2400" b="1" i="1" u="sng" dirty="0">
              <a:solidFill>
                <a:srgbClr val="FF0000"/>
              </a:solidFill>
              <a:latin typeface="Times" panose="02020603050405020304" pitchFamily="18" charset="0"/>
              <a:cs typeface="Times" panose="02020603050405020304" pitchFamily="18" charset="0"/>
            </a:endParaRPr>
          </a:p>
          <a:p>
            <a:pPr marL="342900" indent="-342900">
              <a:buFont typeface="Arial" panose="020B0604020202020204" pitchFamily="34" charset="0"/>
              <a:buChar char="•"/>
            </a:pPr>
            <a:r>
              <a:rPr lang="en-US" sz="2400" b="1" i="1" u="sng" dirty="0">
                <a:solidFill>
                  <a:srgbClr val="FF0000"/>
                </a:solidFill>
                <a:latin typeface="Times" panose="02020603050405020304" pitchFamily="18" charset="0"/>
                <a:cs typeface="Times" panose="02020603050405020304" pitchFamily="18" charset="0"/>
              </a:rPr>
              <a:t>Supremacy Clause</a:t>
            </a:r>
            <a:r>
              <a:rPr lang="en-US" sz="2400" b="1" dirty="0">
                <a:solidFill>
                  <a:schemeClr val="tx1"/>
                </a:solidFill>
                <a:latin typeface="Times" panose="02020603050405020304" pitchFamily="18" charset="0"/>
                <a:cs typeface="Times" panose="02020603050405020304" pitchFamily="18" charset="0"/>
              </a:rPr>
              <a:t>: </a:t>
            </a:r>
            <a:r>
              <a:rPr lang="en-US" sz="2400" dirty="0">
                <a:solidFill>
                  <a:schemeClr val="tx1"/>
                </a:solidFill>
                <a:latin typeface="Times" panose="02020603050405020304" pitchFamily="18" charset="0"/>
                <a:cs typeface="Times" panose="02020603050405020304" pitchFamily="18" charset="0"/>
              </a:rPr>
              <a:t>The Constitution and its laws are the supreme law of the land – states cannot supersede federal power</a:t>
            </a:r>
          </a:p>
          <a:p>
            <a:r>
              <a:rPr lang="en-US" sz="2400" b="1" i="1" u="sng" dirty="0">
                <a:solidFill>
                  <a:srgbClr val="FF0000"/>
                </a:solidFill>
                <a:latin typeface="Times" panose="02020603050405020304" pitchFamily="18" charset="0"/>
                <a:cs typeface="Times" panose="02020603050405020304" pitchFamily="18" charset="0"/>
              </a:rPr>
              <a:t>Necessary &amp; Proper Clause</a:t>
            </a:r>
            <a:r>
              <a:rPr lang="en-US" sz="2400" dirty="0">
                <a:solidFill>
                  <a:schemeClr val="tx1"/>
                </a:solidFill>
                <a:latin typeface="Times" panose="02020603050405020304" pitchFamily="18" charset="0"/>
                <a:cs typeface="Times" panose="02020603050405020304" pitchFamily="18" charset="0"/>
              </a:rPr>
              <a:t>: Allows Congress to stretch its power (</a:t>
            </a:r>
            <a:r>
              <a:rPr lang="en-US" sz="2400" b="1" i="1" dirty="0">
                <a:solidFill>
                  <a:srgbClr val="002060"/>
                </a:solidFill>
                <a:latin typeface="Times" panose="02020603050405020304" pitchFamily="18" charset="0"/>
                <a:cs typeface="Times" panose="02020603050405020304" pitchFamily="18" charset="0"/>
              </a:rPr>
              <a:t>Elastic Clause</a:t>
            </a:r>
            <a:r>
              <a:rPr lang="en-US" sz="2400" dirty="0">
                <a:solidFill>
                  <a:schemeClr val="tx1"/>
                </a:solidFill>
                <a:latin typeface="Times" panose="02020603050405020304" pitchFamily="18" charset="0"/>
                <a:cs typeface="Times" panose="02020603050405020304" pitchFamily="18" charset="0"/>
              </a:rPr>
              <a:t>) to make laws</a:t>
            </a:r>
          </a:p>
          <a:p>
            <a:pPr marL="342900" indent="-342900">
              <a:buFont typeface="Arial" panose="020B0604020202020204" pitchFamily="34" charset="0"/>
              <a:buChar char="•"/>
            </a:pPr>
            <a:r>
              <a:rPr lang="en-US" sz="2400" dirty="0">
                <a:solidFill>
                  <a:schemeClr val="tx1"/>
                </a:solidFill>
                <a:latin typeface="Times" panose="02020603050405020304" pitchFamily="18" charset="0"/>
                <a:cs typeface="Times" panose="02020603050405020304" pitchFamily="18" charset="0"/>
              </a:rPr>
              <a:t>Example: </a:t>
            </a:r>
            <a:r>
              <a:rPr lang="en-US" sz="2400" b="1" u="sng" dirty="0">
                <a:solidFill>
                  <a:schemeClr val="tx1"/>
                </a:solidFill>
                <a:latin typeface="Times" panose="02020603050405020304" pitchFamily="18" charset="0"/>
                <a:cs typeface="Times" panose="02020603050405020304" pitchFamily="18" charset="0"/>
              </a:rPr>
              <a:t>enumerated power</a:t>
            </a:r>
            <a:r>
              <a:rPr lang="en-US" sz="2400" b="1" dirty="0">
                <a:solidFill>
                  <a:schemeClr val="tx1"/>
                </a:solidFill>
                <a:latin typeface="Times" panose="02020603050405020304" pitchFamily="18" charset="0"/>
                <a:cs typeface="Times" panose="02020603050405020304" pitchFamily="18" charset="0"/>
              </a:rPr>
              <a:t> </a:t>
            </a:r>
            <a:r>
              <a:rPr lang="en-US" sz="2400" dirty="0">
                <a:solidFill>
                  <a:schemeClr val="tx1"/>
                </a:solidFill>
                <a:latin typeface="Times" panose="02020603050405020304" pitchFamily="18" charset="0"/>
                <a:cs typeface="Times" panose="02020603050405020304" pitchFamily="18" charset="0"/>
              </a:rPr>
              <a:t>(oversee the military)      </a:t>
            </a:r>
            <a:r>
              <a:rPr lang="en-US" sz="2400" b="1" u="sng" dirty="0">
                <a:solidFill>
                  <a:srgbClr val="FF0000"/>
                </a:solidFill>
                <a:latin typeface="Times" panose="02020603050405020304" pitchFamily="18" charset="0"/>
                <a:cs typeface="Times" panose="02020603050405020304" pitchFamily="18" charset="0"/>
              </a:rPr>
              <a:t>IMPLIED POWER</a:t>
            </a:r>
            <a:r>
              <a:rPr lang="en-US" sz="2400" dirty="0">
                <a:solidFill>
                  <a:srgbClr val="FF0000"/>
                </a:solidFill>
                <a:latin typeface="Times" panose="02020603050405020304" pitchFamily="18" charset="0"/>
                <a:cs typeface="Times" panose="02020603050405020304" pitchFamily="18" charset="0"/>
              </a:rPr>
              <a:t> (</a:t>
            </a:r>
            <a:r>
              <a:rPr lang="en-US" sz="2400" i="1" dirty="0">
                <a:solidFill>
                  <a:srgbClr val="FF0000"/>
                </a:solidFill>
                <a:latin typeface="Times" panose="02020603050405020304" pitchFamily="18" charset="0"/>
                <a:cs typeface="Times" panose="02020603050405020304" pitchFamily="18" charset="0"/>
              </a:rPr>
              <a:t>create an Airforce</a:t>
            </a:r>
            <a:r>
              <a:rPr lang="en-US" sz="2400" dirty="0">
                <a:solidFill>
                  <a:srgbClr val="FF0000"/>
                </a:solidFill>
                <a:latin typeface="Times" panose="02020603050405020304" pitchFamily="18" charset="0"/>
                <a:cs typeface="Times" panose="02020603050405020304" pitchFamily="18" charset="0"/>
              </a:rPr>
              <a:t>) </a:t>
            </a:r>
            <a:endParaRPr lang="en-US" sz="2400" dirty="0">
              <a:solidFill>
                <a:schemeClr val="tx1"/>
              </a:solidFill>
              <a:latin typeface="Times" panose="02020603050405020304" pitchFamily="18" charset="0"/>
              <a:cs typeface="Times" panose="02020603050405020304" pitchFamily="18" charset="0"/>
            </a:endParaRP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183F0-66A2-4FEB-82BC-4F4BC2073D8F}"/>
              </a:ext>
            </a:extLst>
          </p:cNvPr>
          <p:cNvSpPr>
            <a:spLocks noGrp="1"/>
          </p:cNvSpPr>
          <p:nvPr>
            <p:ph type="title"/>
          </p:nvPr>
        </p:nvSpPr>
        <p:spPr>
          <a:xfrm>
            <a:off x="838200" y="365125"/>
            <a:ext cx="10515600" cy="830629"/>
          </a:xfrm>
          <a:solidFill>
            <a:schemeClr val="bg1"/>
          </a:solidFill>
          <a:ln>
            <a:solidFill>
              <a:srgbClr val="FF0000"/>
            </a:solidFill>
          </a:ln>
        </p:spPr>
        <p:txBody>
          <a:bodyPr/>
          <a:lstStyle/>
          <a:p>
            <a:r>
              <a:rPr lang="en-US" dirty="0">
                <a:latin typeface="Britannic Bold" panose="020B0903060703020204" pitchFamily="34" charset="0"/>
              </a:rPr>
              <a:t>Telling the story of a Scotus Case</a:t>
            </a:r>
          </a:p>
        </p:txBody>
      </p:sp>
      <p:sp>
        <p:nvSpPr>
          <p:cNvPr id="3" name="Content Placeholder 2">
            <a:extLst>
              <a:ext uri="{FF2B5EF4-FFF2-40B4-BE49-F238E27FC236}">
                <a16:creationId xmlns:a16="http://schemas.microsoft.com/office/drawing/2014/main" id="{BD18B0C9-9EDE-4156-881D-682BAEEECE2C}"/>
              </a:ext>
            </a:extLst>
          </p:cNvPr>
          <p:cNvSpPr>
            <a:spLocks noGrp="1"/>
          </p:cNvSpPr>
          <p:nvPr>
            <p:ph idx="1"/>
          </p:nvPr>
        </p:nvSpPr>
        <p:spPr>
          <a:xfrm>
            <a:off x="351691" y="1516135"/>
            <a:ext cx="11408899" cy="4351338"/>
          </a:xfrm>
          <a:solidFill>
            <a:schemeClr val="bg1"/>
          </a:solidFill>
        </p:spPr>
        <p:txBody>
          <a:bodyPr>
            <a:normAutofit/>
          </a:bodyPr>
          <a:lstStyle/>
          <a:p>
            <a:r>
              <a:rPr lang="en-US" sz="2400" dirty="0">
                <a:latin typeface="Times" panose="02020603050405020304" pitchFamily="18" charset="0"/>
                <a:cs typeface="Times" panose="02020603050405020304" pitchFamily="18" charset="0"/>
              </a:rPr>
              <a:t>Setting up you story book </a:t>
            </a:r>
          </a:p>
        </p:txBody>
      </p:sp>
      <p:graphicFrame>
        <p:nvGraphicFramePr>
          <p:cNvPr id="4" name="Table 4">
            <a:extLst>
              <a:ext uri="{FF2B5EF4-FFF2-40B4-BE49-F238E27FC236}">
                <a16:creationId xmlns:a16="http://schemas.microsoft.com/office/drawing/2014/main" id="{52098092-EA3D-4FFC-9E5F-6B2C36A8CAA7}"/>
              </a:ext>
            </a:extLst>
          </p:cNvPr>
          <p:cNvGraphicFramePr>
            <a:graphicFrameLocks noGrp="1"/>
          </p:cNvGraphicFramePr>
          <p:nvPr/>
        </p:nvGraphicFramePr>
        <p:xfrm>
          <a:off x="217267" y="1983545"/>
          <a:ext cx="11623041" cy="4509330"/>
        </p:xfrm>
        <a:graphic>
          <a:graphicData uri="http://schemas.openxmlformats.org/drawingml/2006/table">
            <a:tbl>
              <a:tblPr firstRow="1" bandRow="1">
                <a:tableStyleId>{5C22544A-7EE6-4342-B048-85BDC9FD1C3A}</a:tableStyleId>
              </a:tblPr>
              <a:tblGrid>
                <a:gridCol w="3874347">
                  <a:extLst>
                    <a:ext uri="{9D8B030D-6E8A-4147-A177-3AD203B41FA5}">
                      <a16:colId xmlns:a16="http://schemas.microsoft.com/office/drawing/2014/main" val="2391074585"/>
                    </a:ext>
                  </a:extLst>
                </a:gridCol>
                <a:gridCol w="3874347">
                  <a:extLst>
                    <a:ext uri="{9D8B030D-6E8A-4147-A177-3AD203B41FA5}">
                      <a16:colId xmlns:a16="http://schemas.microsoft.com/office/drawing/2014/main" val="1670482427"/>
                    </a:ext>
                  </a:extLst>
                </a:gridCol>
                <a:gridCol w="3874347">
                  <a:extLst>
                    <a:ext uri="{9D8B030D-6E8A-4147-A177-3AD203B41FA5}">
                      <a16:colId xmlns:a16="http://schemas.microsoft.com/office/drawing/2014/main" val="1544137241"/>
                    </a:ext>
                  </a:extLst>
                </a:gridCol>
              </a:tblGrid>
              <a:tr h="2254665">
                <a:tc>
                  <a:txBody>
                    <a:bodyPr/>
                    <a:lstStyle/>
                    <a:p>
                      <a:r>
                        <a:rPr lang="en-US" dirty="0">
                          <a:solidFill>
                            <a:schemeClr val="tx1"/>
                          </a:solidFill>
                          <a:latin typeface="Times" panose="02020603050405020304" pitchFamily="18" charset="0"/>
                          <a:cs typeface="Times" panose="02020603050405020304" pitchFamily="18" charset="0"/>
                        </a:rPr>
                        <a:t>Background of the case</a:t>
                      </a:r>
                    </a:p>
                  </a:txBody>
                  <a:tcPr>
                    <a:solidFill>
                      <a:schemeClr val="bg2"/>
                    </a:solidFill>
                  </a:tcPr>
                </a:tc>
                <a:tc>
                  <a:txBody>
                    <a:bodyPr/>
                    <a:lstStyle/>
                    <a:p>
                      <a:r>
                        <a:rPr lang="en-US" dirty="0">
                          <a:solidFill>
                            <a:schemeClr val="tx1"/>
                          </a:solidFill>
                          <a:latin typeface="Times" panose="02020603050405020304" pitchFamily="18" charset="0"/>
                          <a:cs typeface="Times" panose="02020603050405020304" pitchFamily="18" charset="0"/>
                        </a:rPr>
                        <a:t>Back of the case</a:t>
                      </a:r>
                    </a:p>
                  </a:txBody>
                  <a:tcPr>
                    <a:solidFill>
                      <a:schemeClr val="bg2"/>
                    </a:solidFill>
                  </a:tcPr>
                </a:tc>
                <a:tc>
                  <a:txBody>
                    <a:bodyPr/>
                    <a:lstStyle/>
                    <a:p>
                      <a:r>
                        <a:rPr lang="en-US" dirty="0">
                          <a:solidFill>
                            <a:schemeClr val="tx1"/>
                          </a:solidFill>
                          <a:latin typeface="Times" panose="02020603050405020304" pitchFamily="18" charset="0"/>
                          <a:cs typeface="Times" panose="02020603050405020304" pitchFamily="18" charset="0"/>
                        </a:rPr>
                        <a:t>Violation of an Amendment </a:t>
                      </a:r>
                    </a:p>
                  </a:txBody>
                  <a:tcPr>
                    <a:solidFill>
                      <a:schemeClr val="bg2"/>
                    </a:solidFill>
                  </a:tcPr>
                </a:tc>
                <a:extLst>
                  <a:ext uri="{0D108BD9-81ED-4DB2-BD59-A6C34878D82A}">
                    <a16:rowId xmlns:a16="http://schemas.microsoft.com/office/drawing/2014/main" val="806215049"/>
                  </a:ext>
                </a:extLst>
              </a:tr>
              <a:tr h="225466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chemeClr val="tx1"/>
                          </a:solidFill>
                          <a:latin typeface="Times" panose="02020603050405020304" pitchFamily="18" charset="0"/>
                          <a:cs typeface="Times" panose="02020603050405020304" pitchFamily="18" charset="0"/>
                        </a:rPr>
                        <a:t>Question before the court </a:t>
                      </a:r>
                    </a:p>
                    <a:p>
                      <a:endParaRPr lang="en-US" b="1" dirty="0">
                        <a:solidFill>
                          <a:schemeClr val="tx1"/>
                        </a:solidFill>
                        <a:latin typeface="Times" panose="02020603050405020304" pitchFamily="18" charset="0"/>
                        <a:cs typeface="Times" panose="02020603050405020304" pitchFamily="18" charset="0"/>
                      </a:endParaRPr>
                    </a:p>
                  </a:txBody>
                  <a:tcPr/>
                </a:tc>
                <a:tc>
                  <a:txBody>
                    <a:bodyPr/>
                    <a:lstStyle/>
                    <a:p>
                      <a:r>
                        <a:rPr lang="en-US" b="1" dirty="0">
                          <a:solidFill>
                            <a:schemeClr val="tx1"/>
                          </a:solidFill>
                          <a:latin typeface="Times" panose="02020603050405020304" pitchFamily="18" charset="0"/>
                          <a:cs typeface="Times" panose="02020603050405020304" pitchFamily="18" charset="0"/>
                        </a:rPr>
                        <a:t>The Opinion of the Court</a:t>
                      </a:r>
                    </a:p>
                  </a:txBody>
                  <a:tcPr/>
                </a:tc>
                <a:tc>
                  <a:txBody>
                    <a:bodyPr/>
                    <a:lstStyle/>
                    <a:p>
                      <a:r>
                        <a:rPr lang="en-US" b="1" dirty="0">
                          <a:solidFill>
                            <a:schemeClr val="tx1"/>
                          </a:solidFill>
                          <a:latin typeface="Times" panose="02020603050405020304" pitchFamily="18" charset="0"/>
                          <a:cs typeface="Times" panose="02020603050405020304" pitchFamily="18" charset="0"/>
                        </a:rPr>
                        <a:t>The Precedent</a:t>
                      </a:r>
                    </a:p>
                  </a:txBody>
                  <a:tcPr/>
                </a:tc>
                <a:extLst>
                  <a:ext uri="{0D108BD9-81ED-4DB2-BD59-A6C34878D82A}">
                    <a16:rowId xmlns:a16="http://schemas.microsoft.com/office/drawing/2014/main" val="2011207593"/>
                  </a:ext>
                </a:extLst>
              </a:tr>
            </a:tbl>
          </a:graphicData>
        </a:graphic>
      </p:graphicFrame>
    </p:spTree>
    <p:extLst>
      <p:ext uri="{BB962C8B-B14F-4D97-AF65-F5344CB8AC3E}">
        <p14:creationId xmlns:p14="http://schemas.microsoft.com/office/powerpoint/2010/main" val="11378824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8B461F-359B-9D43-B3A0-54A7D24EF05C}"/>
              </a:ext>
            </a:extLst>
          </p:cNvPr>
          <p:cNvSpPr>
            <a:spLocks noGrp="1"/>
          </p:cNvSpPr>
          <p:nvPr>
            <p:ph type="title"/>
          </p:nvPr>
        </p:nvSpPr>
        <p:spPr>
          <a:xfrm>
            <a:off x="838200" y="365125"/>
            <a:ext cx="10515600" cy="877521"/>
          </a:xfrm>
          <a:solidFill>
            <a:schemeClr val="accent4">
              <a:lumMod val="20000"/>
              <a:lumOff val="80000"/>
            </a:schemeClr>
          </a:solidFill>
          <a:ln>
            <a:solidFill>
              <a:srgbClr val="002060"/>
            </a:solidFill>
          </a:ln>
        </p:spPr>
        <p:txBody>
          <a:bodyPr/>
          <a:lstStyle/>
          <a:p>
            <a:r>
              <a:rPr lang="en-US" dirty="0">
                <a:solidFill>
                  <a:srgbClr val="002060"/>
                </a:solidFill>
                <a:latin typeface="Baskerville Old Face" panose="02020602080505020303" pitchFamily="18" charset="0"/>
              </a:rPr>
              <a:t>Dividing Powers of Government </a:t>
            </a:r>
          </a:p>
        </p:txBody>
      </p:sp>
      <p:sp>
        <p:nvSpPr>
          <p:cNvPr id="3" name="Content Placeholder 2">
            <a:extLst>
              <a:ext uri="{FF2B5EF4-FFF2-40B4-BE49-F238E27FC236}">
                <a16:creationId xmlns:a16="http://schemas.microsoft.com/office/drawing/2014/main" id="{0DB2D2B4-D4BD-9D40-BE33-CE23F3F70755}"/>
              </a:ext>
            </a:extLst>
          </p:cNvPr>
          <p:cNvSpPr>
            <a:spLocks noGrp="1"/>
          </p:cNvSpPr>
          <p:nvPr>
            <p:ph idx="1"/>
          </p:nvPr>
        </p:nvSpPr>
        <p:spPr>
          <a:xfrm>
            <a:off x="838200" y="1477108"/>
            <a:ext cx="10515600" cy="5015767"/>
          </a:xfrm>
          <a:solidFill>
            <a:schemeClr val="bg1"/>
          </a:solidFill>
          <a:ln>
            <a:solidFill>
              <a:schemeClr val="accent1"/>
            </a:solidFill>
          </a:ln>
        </p:spPr>
        <p:txBody>
          <a:bodyPr>
            <a:normAutofit/>
          </a:bodyPr>
          <a:lstStyle/>
          <a:p>
            <a:r>
              <a:rPr lang="en-US" sz="2400" dirty="0">
                <a:latin typeface="Times" pitchFamily="2" charset="0"/>
              </a:rPr>
              <a:t>Categorize the powers of government into one of the following areas </a:t>
            </a:r>
          </a:p>
          <a:p>
            <a:pPr marL="0" indent="0">
              <a:buNone/>
            </a:pPr>
            <a:endParaRPr lang="en-US" sz="2400" dirty="0">
              <a:latin typeface="Times" pitchFamily="2" charset="0"/>
            </a:endParaRPr>
          </a:p>
          <a:p>
            <a:pPr marL="0" indent="0">
              <a:buNone/>
            </a:pPr>
            <a:endParaRPr lang="en-US" sz="2400" dirty="0">
              <a:latin typeface="Times" pitchFamily="2" charset="0"/>
            </a:endParaRPr>
          </a:p>
        </p:txBody>
      </p:sp>
      <p:sp>
        <p:nvSpPr>
          <p:cNvPr id="4" name="Rectangle 3">
            <a:extLst>
              <a:ext uri="{FF2B5EF4-FFF2-40B4-BE49-F238E27FC236}">
                <a16:creationId xmlns:a16="http://schemas.microsoft.com/office/drawing/2014/main" id="{B1E09FAF-5F1E-4376-9DD9-828651364AE1}"/>
              </a:ext>
            </a:extLst>
          </p:cNvPr>
          <p:cNvSpPr/>
          <p:nvPr/>
        </p:nvSpPr>
        <p:spPr>
          <a:xfrm>
            <a:off x="58615" y="2101312"/>
            <a:ext cx="3812345" cy="877522"/>
          </a:xfrm>
          <a:prstGeom prst="rect">
            <a:avLst/>
          </a:prstGeom>
          <a:solidFill>
            <a:srgbClr val="00206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Times" panose="02020603050405020304" pitchFamily="18" charset="0"/>
                <a:cs typeface="Times" panose="02020603050405020304" pitchFamily="18" charset="0"/>
              </a:rPr>
              <a:t>Enumerated Powers </a:t>
            </a:r>
            <a:r>
              <a:rPr lang="en-US" sz="2400" dirty="0">
                <a:latin typeface="Times" panose="02020603050405020304" pitchFamily="18" charset="0"/>
                <a:cs typeface="Times" panose="02020603050405020304" pitchFamily="18" charset="0"/>
              </a:rPr>
              <a:t>(National Government Only)</a:t>
            </a:r>
          </a:p>
        </p:txBody>
      </p:sp>
      <p:sp>
        <p:nvSpPr>
          <p:cNvPr id="5" name="Rectangle 4">
            <a:extLst>
              <a:ext uri="{FF2B5EF4-FFF2-40B4-BE49-F238E27FC236}">
                <a16:creationId xmlns:a16="http://schemas.microsoft.com/office/drawing/2014/main" id="{34347C8E-CF32-40B4-88C9-FF617D703090}"/>
              </a:ext>
            </a:extLst>
          </p:cNvPr>
          <p:cNvSpPr/>
          <p:nvPr/>
        </p:nvSpPr>
        <p:spPr>
          <a:xfrm>
            <a:off x="8379655" y="2120606"/>
            <a:ext cx="3812345" cy="877522"/>
          </a:xfrm>
          <a:prstGeom prst="rect">
            <a:avLst/>
          </a:prstGeom>
          <a:solidFill>
            <a:srgbClr val="FF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Times" panose="02020603050405020304" pitchFamily="18" charset="0"/>
                <a:cs typeface="Times" panose="02020603050405020304" pitchFamily="18" charset="0"/>
              </a:rPr>
              <a:t>Reserve Powers </a:t>
            </a:r>
          </a:p>
          <a:p>
            <a:pPr algn="ctr"/>
            <a:r>
              <a:rPr lang="en-US" sz="2400" dirty="0">
                <a:latin typeface="Times" panose="02020603050405020304" pitchFamily="18" charset="0"/>
                <a:cs typeface="Times" panose="02020603050405020304" pitchFamily="18" charset="0"/>
              </a:rPr>
              <a:t>(State Government Only)</a:t>
            </a:r>
          </a:p>
        </p:txBody>
      </p:sp>
      <p:sp>
        <p:nvSpPr>
          <p:cNvPr id="6" name="Rectangle 5">
            <a:extLst>
              <a:ext uri="{FF2B5EF4-FFF2-40B4-BE49-F238E27FC236}">
                <a16:creationId xmlns:a16="http://schemas.microsoft.com/office/drawing/2014/main" id="{F5467456-480B-4E79-A8E3-30BA52471051}"/>
              </a:ext>
            </a:extLst>
          </p:cNvPr>
          <p:cNvSpPr/>
          <p:nvPr/>
        </p:nvSpPr>
        <p:spPr>
          <a:xfrm>
            <a:off x="4189827" y="2101312"/>
            <a:ext cx="3812345" cy="877522"/>
          </a:xfrm>
          <a:prstGeom prst="rect">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Times" panose="02020603050405020304" pitchFamily="18" charset="0"/>
                <a:cs typeface="Times" panose="02020603050405020304" pitchFamily="18" charset="0"/>
              </a:rPr>
              <a:t>Concurrent Powers </a:t>
            </a:r>
          </a:p>
          <a:p>
            <a:pPr algn="ctr"/>
            <a:r>
              <a:rPr lang="en-US" sz="2400" dirty="0">
                <a:latin typeface="Times" panose="02020603050405020304" pitchFamily="18" charset="0"/>
                <a:cs typeface="Times" panose="02020603050405020304" pitchFamily="18" charset="0"/>
              </a:rPr>
              <a:t>(Both National &amp; State Gov.)</a:t>
            </a:r>
          </a:p>
        </p:txBody>
      </p:sp>
      <p:cxnSp>
        <p:nvCxnSpPr>
          <p:cNvPr id="8" name="Straight Connector 7">
            <a:extLst>
              <a:ext uri="{FF2B5EF4-FFF2-40B4-BE49-F238E27FC236}">
                <a16:creationId xmlns:a16="http://schemas.microsoft.com/office/drawing/2014/main" id="{3B440B82-66DC-4E35-93B7-3FD409D23781}"/>
              </a:ext>
            </a:extLst>
          </p:cNvPr>
          <p:cNvCxnSpPr/>
          <p:nvPr/>
        </p:nvCxnSpPr>
        <p:spPr>
          <a:xfrm>
            <a:off x="4079631" y="2236763"/>
            <a:ext cx="0" cy="3924886"/>
          </a:xfrm>
          <a:prstGeom prst="line">
            <a:avLst/>
          </a:prstGeom>
          <a:ln w="28575"/>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E4BCE328-ACA9-46A9-A2C0-E90756ED7CEF}"/>
              </a:ext>
            </a:extLst>
          </p:cNvPr>
          <p:cNvCxnSpPr/>
          <p:nvPr/>
        </p:nvCxnSpPr>
        <p:spPr>
          <a:xfrm>
            <a:off x="8210843" y="2101312"/>
            <a:ext cx="0" cy="3924886"/>
          </a:xfrm>
          <a:prstGeom prst="line">
            <a:avLst/>
          </a:prstGeom>
          <a:ln w="28575"/>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106500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8B461F-359B-9D43-B3A0-54A7D24EF05C}"/>
              </a:ext>
            </a:extLst>
          </p:cNvPr>
          <p:cNvSpPr>
            <a:spLocks noGrp="1"/>
          </p:cNvSpPr>
          <p:nvPr>
            <p:ph type="title"/>
          </p:nvPr>
        </p:nvSpPr>
        <p:spPr>
          <a:xfrm>
            <a:off x="838200" y="365125"/>
            <a:ext cx="10515600" cy="877521"/>
          </a:xfrm>
          <a:solidFill>
            <a:schemeClr val="accent4">
              <a:lumMod val="20000"/>
              <a:lumOff val="80000"/>
            </a:schemeClr>
          </a:solidFill>
          <a:ln>
            <a:solidFill>
              <a:srgbClr val="002060"/>
            </a:solidFill>
          </a:ln>
        </p:spPr>
        <p:txBody>
          <a:bodyPr/>
          <a:lstStyle/>
          <a:p>
            <a:r>
              <a:rPr lang="en-US" dirty="0">
                <a:solidFill>
                  <a:srgbClr val="002060"/>
                </a:solidFill>
                <a:latin typeface="Baskerville Old Face" panose="02020602080505020303" pitchFamily="18" charset="0"/>
              </a:rPr>
              <a:t>Dividing Powers of Government </a:t>
            </a:r>
          </a:p>
        </p:txBody>
      </p:sp>
      <p:sp>
        <p:nvSpPr>
          <p:cNvPr id="3" name="Content Placeholder 2">
            <a:extLst>
              <a:ext uri="{FF2B5EF4-FFF2-40B4-BE49-F238E27FC236}">
                <a16:creationId xmlns:a16="http://schemas.microsoft.com/office/drawing/2014/main" id="{0DB2D2B4-D4BD-9D40-BE33-CE23F3F70755}"/>
              </a:ext>
            </a:extLst>
          </p:cNvPr>
          <p:cNvSpPr>
            <a:spLocks noGrp="1"/>
          </p:cNvSpPr>
          <p:nvPr>
            <p:ph idx="1"/>
          </p:nvPr>
        </p:nvSpPr>
        <p:spPr>
          <a:xfrm>
            <a:off x="838200" y="1477108"/>
            <a:ext cx="10515600" cy="5015767"/>
          </a:xfrm>
          <a:solidFill>
            <a:schemeClr val="bg1"/>
          </a:solidFill>
          <a:ln>
            <a:solidFill>
              <a:schemeClr val="accent1"/>
            </a:solidFill>
          </a:ln>
        </p:spPr>
        <p:txBody>
          <a:bodyPr>
            <a:normAutofit/>
          </a:bodyPr>
          <a:lstStyle/>
          <a:p>
            <a:r>
              <a:rPr lang="en-US" sz="2400" dirty="0">
                <a:latin typeface="Times" pitchFamily="2" charset="0"/>
              </a:rPr>
              <a:t>Categorize the powers of government into one of the following areas </a:t>
            </a:r>
          </a:p>
          <a:p>
            <a:pPr marL="0" indent="0">
              <a:buNone/>
            </a:pPr>
            <a:endParaRPr lang="en-US" sz="2400" dirty="0">
              <a:latin typeface="Times" pitchFamily="2" charset="0"/>
            </a:endParaRPr>
          </a:p>
          <a:p>
            <a:pPr marL="0" indent="0">
              <a:buNone/>
            </a:pPr>
            <a:endParaRPr lang="en-US" sz="2400" dirty="0">
              <a:latin typeface="Times" pitchFamily="2" charset="0"/>
            </a:endParaRPr>
          </a:p>
        </p:txBody>
      </p:sp>
      <p:sp>
        <p:nvSpPr>
          <p:cNvPr id="4" name="Rectangle 3">
            <a:extLst>
              <a:ext uri="{FF2B5EF4-FFF2-40B4-BE49-F238E27FC236}">
                <a16:creationId xmlns:a16="http://schemas.microsoft.com/office/drawing/2014/main" id="{B1E09FAF-5F1E-4376-9DD9-828651364AE1}"/>
              </a:ext>
            </a:extLst>
          </p:cNvPr>
          <p:cNvSpPr/>
          <p:nvPr/>
        </p:nvSpPr>
        <p:spPr>
          <a:xfrm>
            <a:off x="58616" y="2101312"/>
            <a:ext cx="2529834" cy="1457814"/>
          </a:xfrm>
          <a:prstGeom prst="rect">
            <a:avLst/>
          </a:prstGeom>
          <a:solidFill>
            <a:srgbClr val="00206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Times" panose="02020603050405020304" pitchFamily="18" charset="0"/>
                <a:cs typeface="Times" panose="02020603050405020304" pitchFamily="18" charset="0"/>
              </a:rPr>
              <a:t>Enumerated Powers </a:t>
            </a:r>
            <a:r>
              <a:rPr lang="en-US" sz="2400" dirty="0">
                <a:latin typeface="Times" panose="02020603050405020304" pitchFamily="18" charset="0"/>
                <a:cs typeface="Times" panose="02020603050405020304" pitchFamily="18" charset="0"/>
              </a:rPr>
              <a:t>(National Government Only)</a:t>
            </a:r>
          </a:p>
        </p:txBody>
      </p:sp>
      <p:sp>
        <p:nvSpPr>
          <p:cNvPr id="5" name="Rectangle 4">
            <a:extLst>
              <a:ext uri="{FF2B5EF4-FFF2-40B4-BE49-F238E27FC236}">
                <a16:creationId xmlns:a16="http://schemas.microsoft.com/office/drawing/2014/main" id="{34347C8E-CF32-40B4-88C9-FF617D703090}"/>
              </a:ext>
            </a:extLst>
          </p:cNvPr>
          <p:cNvSpPr/>
          <p:nvPr/>
        </p:nvSpPr>
        <p:spPr>
          <a:xfrm>
            <a:off x="5927205" y="2120606"/>
            <a:ext cx="2515768" cy="1438520"/>
          </a:xfrm>
          <a:prstGeom prst="rect">
            <a:avLst/>
          </a:prstGeom>
          <a:solidFill>
            <a:srgbClr val="FF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Times" panose="02020603050405020304" pitchFamily="18" charset="0"/>
                <a:cs typeface="Times" panose="02020603050405020304" pitchFamily="18" charset="0"/>
              </a:rPr>
              <a:t>Reserve Powers </a:t>
            </a:r>
          </a:p>
          <a:p>
            <a:pPr algn="ctr"/>
            <a:r>
              <a:rPr lang="en-US" sz="2400" dirty="0">
                <a:latin typeface="Times" panose="02020603050405020304" pitchFamily="18" charset="0"/>
                <a:cs typeface="Times" panose="02020603050405020304" pitchFamily="18" charset="0"/>
              </a:rPr>
              <a:t>(State Government Only)</a:t>
            </a:r>
          </a:p>
        </p:txBody>
      </p:sp>
      <p:sp>
        <p:nvSpPr>
          <p:cNvPr id="6" name="Rectangle 5">
            <a:extLst>
              <a:ext uri="{FF2B5EF4-FFF2-40B4-BE49-F238E27FC236}">
                <a16:creationId xmlns:a16="http://schemas.microsoft.com/office/drawing/2014/main" id="{F5467456-480B-4E79-A8E3-30BA52471051}"/>
              </a:ext>
            </a:extLst>
          </p:cNvPr>
          <p:cNvSpPr/>
          <p:nvPr/>
        </p:nvSpPr>
        <p:spPr>
          <a:xfrm>
            <a:off x="2897951" y="2120606"/>
            <a:ext cx="2719753" cy="1438520"/>
          </a:xfrm>
          <a:prstGeom prst="rect">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Times" panose="02020603050405020304" pitchFamily="18" charset="0"/>
                <a:cs typeface="Times" panose="02020603050405020304" pitchFamily="18" charset="0"/>
              </a:rPr>
              <a:t>Concurrent Powers </a:t>
            </a:r>
          </a:p>
          <a:p>
            <a:pPr algn="ctr"/>
            <a:r>
              <a:rPr lang="en-US" sz="2400" dirty="0">
                <a:latin typeface="Times" panose="02020603050405020304" pitchFamily="18" charset="0"/>
                <a:cs typeface="Times" panose="02020603050405020304" pitchFamily="18" charset="0"/>
              </a:rPr>
              <a:t>(Both National &amp; State Gov.)</a:t>
            </a:r>
          </a:p>
        </p:txBody>
      </p:sp>
      <p:cxnSp>
        <p:nvCxnSpPr>
          <p:cNvPr id="8" name="Straight Connector 7">
            <a:extLst>
              <a:ext uri="{FF2B5EF4-FFF2-40B4-BE49-F238E27FC236}">
                <a16:creationId xmlns:a16="http://schemas.microsoft.com/office/drawing/2014/main" id="{3B440B82-66DC-4E35-93B7-3FD409D23781}"/>
              </a:ext>
            </a:extLst>
          </p:cNvPr>
          <p:cNvCxnSpPr/>
          <p:nvPr/>
        </p:nvCxnSpPr>
        <p:spPr>
          <a:xfrm>
            <a:off x="2743200" y="2182202"/>
            <a:ext cx="0" cy="3924886"/>
          </a:xfrm>
          <a:prstGeom prst="line">
            <a:avLst/>
          </a:prstGeom>
          <a:ln w="28575"/>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E4BCE328-ACA9-46A9-A2C0-E90756ED7CEF}"/>
              </a:ext>
            </a:extLst>
          </p:cNvPr>
          <p:cNvCxnSpPr/>
          <p:nvPr/>
        </p:nvCxnSpPr>
        <p:spPr>
          <a:xfrm>
            <a:off x="5777132" y="2141486"/>
            <a:ext cx="0" cy="3924886"/>
          </a:xfrm>
          <a:prstGeom prst="line">
            <a:avLst/>
          </a:prstGeom>
          <a:ln w="28575"/>
        </p:spPr>
        <p:style>
          <a:lnRef idx="1">
            <a:schemeClr val="dk1"/>
          </a:lnRef>
          <a:fillRef idx="0">
            <a:schemeClr val="dk1"/>
          </a:fillRef>
          <a:effectRef idx="0">
            <a:schemeClr val="dk1"/>
          </a:effectRef>
          <a:fontRef idx="minor">
            <a:schemeClr val="tx1"/>
          </a:fontRef>
        </p:style>
      </p:cxnSp>
      <p:sp>
        <p:nvSpPr>
          <p:cNvPr id="10" name="Rectangle 9">
            <a:extLst>
              <a:ext uri="{FF2B5EF4-FFF2-40B4-BE49-F238E27FC236}">
                <a16:creationId xmlns:a16="http://schemas.microsoft.com/office/drawing/2014/main" id="{A8542030-AAC9-466A-A6F5-A3B2487EA2FF}"/>
              </a:ext>
            </a:extLst>
          </p:cNvPr>
          <p:cNvSpPr/>
          <p:nvPr/>
        </p:nvSpPr>
        <p:spPr>
          <a:xfrm>
            <a:off x="8807534" y="2141486"/>
            <a:ext cx="2719754" cy="1417640"/>
          </a:xfrm>
          <a:prstGeom prst="rect">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Times" panose="02020603050405020304" pitchFamily="18" charset="0"/>
                <a:cs typeface="Times" panose="02020603050405020304" pitchFamily="18" charset="0"/>
              </a:rPr>
              <a:t>Denied Powers </a:t>
            </a:r>
          </a:p>
          <a:p>
            <a:pPr algn="ctr"/>
            <a:r>
              <a:rPr lang="en-US" sz="2400" dirty="0">
                <a:solidFill>
                  <a:schemeClr val="tx1"/>
                </a:solidFill>
                <a:latin typeface="Times" panose="02020603050405020304" pitchFamily="18" charset="0"/>
                <a:cs typeface="Times" panose="02020603050405020304" pitchFamily="18" charset="0"/>
              </a:rPr>
              <a:t>(Government not allowed to use)</a:t>
            </a:r>
          </a:p>
        </p:txBody>
      </p:sp>
      <p:cxnSp>
        <p:nvCxnSpPr>
          <p:cNvPr id="11" name="Straight Connector 10">
            <a:extLst>
              <a:ext uri="{FF2B5EF4-FFF2-40B4-BE49-F238E27FC236}">
                <a16:creationId xmlns:a16="http://schemas.microsoft.com/office/drawing/2014/main" id="{6AAFCC2A-6D8E-4705-BE29-40CE30A512A7}"/>
              </a:ext>
            </a:extLst>
          </p:cNvPr>
          <p:cNvCxnSpPr/>
          <p:nvPr/>
        </p:nvCxnSpPr>
        <p:spPr>
          <a:xfrm>
            <a:off x="8616461" y="2182202"/>
            <a:ext cx="0" cy="3924886"/>
          </a:xfrm>
          <a:prstGeom prst="line">
            <a:avLst/>
          </a:prstGeom>
          <a:ln w="28575"/>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6327777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197A9E3-B3B9-4B3D-9625-8C36D73D82D0}"/>
              </a:ext>
            </a:extLst>
          </p:cNvPr>
          <p:cNvSpPr>
            <a:spLocks noGrp="1"/>
          </p:cNvSpPr>
          <p:nvPr>
            <p:ph idx="1"/>
          </p:nvPr>
        </p:nvSpPr>
        <p:spPr>
          <a:xfrm>
            <a:off x="450166" y="506436"/>
            <a:ext cx="11366696" cy="5978769"/>
          </a:xfrm>
          <a:solidFill>
            <a:schemeClr val="bg1"/>
          </a:solidFill>
          <a:ln>
            <a:solidFill>
              <a:srgbClr val="C00000"/>
            </a:solidFill>
          </a:ln>
        </p:spPr>
        <p:txBody>
          <a:bodyPr>
            <a:normAutofit/>
          </a:bodyPr>
          <a:lstStyle/>
          <a:p>
            <a:pPr marL="0" indent="0">
              <a:buNone/>
            </a:pPr>
            <a:r>
              <a:rPr lang="en-US" sz="2000" b="1" dirty="0">
                <a:latin typeface="Times New Roman" panose="02020603050405020304" pitchFamily="18" charset="0"/>
                <a:cs typeface="Times New Roman" panose="02020603050405020304" pitchFamily="18" charset="0"/>
              </a:rPr>
              <a:t>Unit III – Federalism &amp; The Federal Government </a:t>
            </a:r>
          </a:p>
          <a:p>
            <a:pPr lvl="0"/>
            <a:r>
              <a:rPr lang="en-US" sz="1600" b="1" dirty="0">
                <a:latin typeface="Times New Roman" panose="02020603050405020304" pitchFamily="18" charset="0"/>
                <a:cs typeface="Times New Roman" panose="02020603050405020304" pitchFamily="18" charset="0"/>
              </a:rPr>
              <a:t>CL.C&amp;G.1.1</a:t>
            </a:r>
            <a:r>
              <a:rPr lang="en-US" sz="1600" dirty="0">
                <a:latin typeface="Times New Roman" panose="02020603050405020304" pitchFamily="18" charset="0"/>
                <a:cs typeface="Times New Roman" panose="02020603050405020304" pitchFamily="18" charset="0"/>
              </a:rPr>
              <a:t> Explain the influence of the founding principles on state and federal decisions using primary and secondary source documents.</a:t>
            </a:r>
          </a:p>
          <a:p>
            <a:pPr lvl="0"/>
            <a:r>
              <a:rPr lang="en-US" sz="1600" b="1" dirty="0">
                <a:latin typeface="Times New Roman" panose="02020603050405020304" pitchFamily="18" charset="0"/>
                <a:cs typeface="Times New Roman" panose="02020603050405020304" pitchFamily="18" charset="0"/>
              </a:rPr>
              <a:t>CL.C&amp;G.2.1 </a:t>
            </a:r>
            <a:r>
              <a:rPr lang="en-US" sz="1600" dirty="0">
                <a:latin typeface="Times New Roman" panose="02020603050405020304" pitchFamily="18" charset="0"/>
                <a:cs typeface="Times New Roman" panose="02020603050405020304" pitchFamily="18" charset="0"/>
              </a:rPr>
              <a:t>Compare how national, state, and local governments maintain order, security, and protect individual rights.</a:t>
            </a:r>
          </a:p>
          <a:p>
            <a:pPr marL="0" indent="0">
              <a:buNone/>
            </a:pPr>
            <a:r>
              <a:rPr lang="en-US" sz="2000" b="1" dirty="0">
                <a:solidFill>
                  <a:srgbClr val="002060"/>
                </a:solidFill>
                <a:latin typeface="Times New Roman" panose="02020603050405020304" pitchFamily="18" charset="0"/>
                <a:cs typeface="Times New Roman" panose="02020603050405020304" pitchFamily="18" charset="0"/>
              </a:rPr>
              <a:t>Essential Question: </a:t>
            </a:r>
            <a:r>
              <a:rPr lang="en-US" sz="2000" i="1" dirty="0">
                <a:latin typeface="Times New Roman" panose="02020603050405020304" pitchFamily="18" charset="0"/>
                <a:cs typeface="Times New Roman" panose="02020603050405020304" pitchFamily="18" charset="0"/>
              </a:rPr>
              <a:t>How did Founders establish government with the authority to govern will limiting its ability to abuse power under the U.S. Constitution? </a:t>
            </a:r>
          </a:p>
          <a:p>
            <a:pPr marL="0" indent="0">
              <a:buNone/>
            </a:pPr>
            <a:r>
              <a:rPr lang="en-US" sz="2000" b="1" dirty="0">
                <a:solidFill>
                  <a:srgbClr val="002060"/>
                </a:solidFill>
                <a:latin typeface="Times New Roman" panose="02020603050405020304" pitchFamily="18" charset="0"/>
                <a:cs typeface="Times New Roman" panose="02020603050405020304" pitchFamily="18" charset="0"/>
              </a:rPr>
              <a:t>Students can:</a:t>
            </a:r>
          </a:p>
          <a:p>
            <a:r>
              <a:rPr lang="en-US" sz="2000" dirty="0">
                <a:latin typeface="Times New Roman" panose="02020603050405020304" pitchFamily="18" charset="0"/>
                <a:cs typeface="Times New Roman" panose="02020603050405020304" pitchFamily="18" charset="0"/>
              </a:rPr>
              <a:t>Explain how the founders built the U.S. Constitutions on auxiliary precautions to prevent abuse of government authority</a:t>
            </a:r>
          </a:p>
          <a:p>
            <a:r>
              <a:rPr lang="en-US" sz="2000" dirty="0">
                <a:latin typeface="Times New Roman" panose="02020603050405020304" pitchFamily="18" charset="0"/>
                <a:cs typeface="Times New Roman" panose="02020603050405020304" pitchFamily="18" charset="0"/>
              </a:rPr>
              <a:t>Explain how the structure of Congress allows it to achieve the goals of the U.S. Constitution </a:t>
            </a:r>
          </a:p>
          <a:p>
            <a:pPr marL="0" indent="0">
              <a:buNone/>
            </a:pPr>
            <a:r>
              <a:rPr lang="en-US" sz="2000" b="1" dirty="0">
                <a:solidFill>
                  <a:srgbClr val="002060"/>
                </a:solidFill>
                <a:latin typeface="Times New Roman" panose="02020603050405020304" pitchFamily="18" charset="0"/>
                <a:cs typeface="Times New Roman" panose="02020603050405020304" pitchFamily="18" charset="0"/>
              </a:rPr>
              <a:t>Agenda:</a:t>
            </a:r>
          </a:p>
          <a:p>
            <a:r>
              <a:rPr lang="en-US" sz="2000" b="1" dirty="0">
                <a:latin typeface="Times New Roman" panose="02020603050405020304" pitchFamily="18" charset="0"/>
                <a:cs typeface="Times New Roman" panose="02020603050405020304" pitchFamily="18" charset="0"/>
              </a:rPr>
              <a:t>Federalism Recall</a:t>
            </a:r>
          </a:p>
          <a:p>
            <a:r>
              <a:rPr lang="en-US" sz="2000" b="1" dirty="0">
                <a:latin typeface="Times New Roman" panose="02020603050405020304" pitchFamily="18" charset="0"/>
                <a:cs typeface="Times New Roman" panose="02020603050405020304" pitchFamily="18" charset="0"/>
              </a:rPr>
              <a:t>Dividing Powers of Government </a:t>
            </a:r>
          </a:p>
          <a:p>
            <a:r>
              <a:rPr lang="en-US" sz="2000" b="1" dirty="0">
                <a:latin typeface="Times New Roman" panose="02020603050405020304" pitchFamily="18" charset="0"/>
                <a:cs typeface="Times New Roman" panose="02020603050405020304" pitchFamily="18" charset="0"/>
              </a:rPr>
              <a:t>Preamble 6</a:t>
            </a:r>
          </a:p>
          <a:p>
            <a:pPr marL="0" indent="0">
              <a:buNone/>
            </a:pPr>
            <a:r>
              <a:rPr lang="en-US" sz="2000" b="1" dirty="0">
                <a:solidFill>
                  <a:srgbClr val="002060"/>
                </a:solidFill>
                <a:latin typeface="Times New Roman" panose="02020603050405020304" pitchFamily="18" charset="0"/>
                <a:cs typeface="Times New Roman" panose="02020603050405020304" pitchFamily="18" charset="0"/>
              </a:rPr>
              <a:t>Homework:  </a:t>
            </a:r>
          </a:p>
          <a:p>
            <a:pPr marL="0" indent="0">
              <a:buNone/>
            </a:pPr>
            <a:r>
              <a:rPr lang="en-US" sz="2000" b="1" dirty="0">
                <a:solidFill>
                  <a:srgbClr val="002060"/>
                </a:solidFill>
                <a:latin typeface="Times New Roman" panose="02020603050405020304" pitchFamily="18" charset="0"/>
                <a:cs typeface="Times New Roman" panose="02020603050405020304" pitchFamily="18" charset="0"/>
              </a:rPr>
              <a:t>- Make up missing assignments </a:t>
            </a:r>
          </a:p>
        </p:txBody>
      </p:sp>
    </p:spTree>
    <p:extLst>
      <p:ext uri="{BB962C8B-B14F-4D97-AF65-F5344CB8AC3E}">
        <p14:creationId xmlns:p14="http://schemas.microsoft.com/office/powerpoint/2010/main" val="4413205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8B461F-359B-9D43-B3A0-54A7D24EF05C}"/>
              </a:ext>
            </a:extLst>
          </p:cNvPr>
          <p:cNvSpPr>
            <a:spLocks noGrp="1"/>
          </p:cNvSpPr>
          <p:nvPr>
            <p:ph type="title"/>
          </p:nvPr>
        </p:nvSpPr>
        <p:spPr>
          <a:xfrm>
            <a:off x="838200" y="365125"/>
            <a:ext cx="10515600" cy="877521"/>
          </a:xfrm>
          <a:solidFill>
            <a:schemeClr val="accent4">
              <a:lumMod val="40000"/>
              <a:lumOff val="60000"/>
            </a:schemeClr>
          </a:solidFill>
          <a:ln>
            <a:solidFill>
              <a:srgbClr val="002060"/>
            </a:solidFill>
          </a:ln>
        </p:spPr>
        <p:txBody>
          <a:bodyPr/>
          <a:lstStyle/>
          <a:p>
            <a:r>
              <a:rPr lang="en-US" dirty="0">
                <a:latin typeface="Britannic Bold" panose="020B0903060703020204" pitchFamily="34" charset="77"/>
              </a:rPr>
              <a:t>Public Policy Issues</a:t>
            </a:r>
          </a:p>
        </p:txBody>
      </p:sp>
      <p:sp>
        <p:nvSpPr>
          <p:cNvPr id="3" name="Content Placeholder 2">
            <a:extLst>
              <a:ext uri="{FF2B5EF4-FFF2-40B4-BE49-F238E27FC236}">
                <a16:creationId xmlns:a16="http://schemas.microsoft.com/office/drawing/2014/main" id="{0DB2D2B4-D4BD-9D40-BE33-CE23F3F70755}"/>
              </a:ext>
            </a:extLst>
          </p:cNvPr>
          <p:cNvSpPr>
            <a:spLocks noGrp="1"/>
          </p:cNvSpPr>
          <p:nvPr>
            <p:ph idx="1"/>
          </p:nvPr>
        </p:nvSpPr>
        <p:spPr>
          <a:xfrm>
            <a:off x="838200" y="1477108"/>
            <a:ext cx="10515600" cy="5015767"/>
          </a:xfrm>
          <a:solidFill>
            <a:schemeClr val="bg1"/>
          </a:solidFill>
          <a:ln>
            <a:solidFill>
              <a:schemeClr val="accent1"/>
            </a:solidFill>
          </a:ln>
        </p:spPr>
        <p:txBody>
          <a:bodyPr>
            <a:normAutofit fontScale="92500" lnSpcReduction="10000"/>
          </a:bodyPr>
          <a:lstStyle/>
          <a:p>
            <a:r>
              <a:rPr lang="en-US" sz="2400" dirty="0">
                <a:latin typeface="Times" pitchFamily="2" charset="0"/>
              </a:rPr>
              <a:t>Evaluate the following issues and determine whether the NC State Government or U.S. Federal Government should handle them.  Type (</a:t>
            </a:r>
            <a:r>
              <a:rPr lang="en-US" sz="2400" b="1" u="sng" dirty="0">
                <a:solidFill>
                  <a:srgbClr val="002060"/>
                </a:solidFill>
                <a:latin typeface="Times" pitchFamily="2" charset="0"/>
              </a:rPr>
              <a:t>R</a:t>
            </a:r>
            <a:r>
              <a:rPr lang="en-US" sz="2400" dirty="0">
                <a:latin typeface="Times" pitchFamily="2" charset="0"/>
              </a:rPr>
              <a:t>) </a:t>
            </a:r>
            <a:r>
              <a:rPr lang="en-US" sz="2400" b="1" dirty="0">
                <a:solidFill>
                  <a:srgbClr val="002060"/>
                </a:solidFill>
                <a:latin typeface="Times" pitchFamily="2" charset="0"/>
              </a:rPr>
              <a:t>for Reserved Power </a:t>
            </a:r>
            <a:r>
              <a:rPr lang="en-US" sz="2400" dirty="0">
                <a:latin typeface="Times" pitchFamily="2" charset="0"/>
              </a:rPr>
              <a:t>and (</a:t>
            </a:r>
            <a:r>
              <a:rPr lang="en-US" sz="2400" b="1" u="sng" dirty="0">
                <a:solidFill>
                  <a:srgbClr val="C00000"/>
                </a:solidFill>
                <a:latin typeface="Times" pitchFamily="2" charset="0"/>
              </a:rPr>
              <a:t>E</a:t>
            </a:r>
            <a:r>
              <a:rPr lang="en-US" sz="2400" dirty="0">
                <a:latin typeface="Times" pitchFamily="2" charset="0"/>
              </a:rPr>
              <a:t>) </a:t>
            </a:r>
            <a:r>
              <a:rPr lang="en-US" sz="2400" b="1" dirty="0">
                <a:solidFill>
                  <a:srgbClr val="C00000"/>
                </a:solidFill>
                <a:latin typeface="Times" pitchFamily="2" charset="0"/>
              </a:rPr>
              <a:t>for Enumerated Power </a:t>
            </a:r>
            <a:r>
              <a:rPr lang="en-US" sz="2400" dirty="0">
                <a:latin typeface="Times" pitchFamily="2" charset="0"/>
              </a:rPr>
              <a:t>or</a:t>
            </a:r>
            <a:r>
              <a:rPr lang="en-US" sz="2400" b="1" dirty="0">
                <a:solidFill>
                  <a:srgbClr val="C00000"/>
                </a:solidFill>
                <a:latin typeface="Times" pitchFamily="2" charset="0"/>
              </a:rPr>
              <a:t> </a:t>
            </a:r>
            <a:r>
              <a:rPr lang="en-US" sz="2400" b="1" dirty="0">
                <a:solidFill>
                  <a:srgbClr val="7030A0"/>
                </a:solidFill>
                <a:latin typeface="Times" pitchFamily="2" charset="0"/>
              </a:rPr>
              <a:t>(</a:t>
            </a:r>
            <a:r>
              <a:rPr lang="en-US" sz="2400" b="1" u="sng" dirty="0">
                <a:solidFill>
                  <a:srgbClr val="7030A0"/>
                </a:solidFill>
                <a:latin typeface="Times" pitchFamily="2" charset="0"/>
              </a:rPr>
              <a:t>C</a:t>
            </a:r>
            <a:r>
              <a:rPr lang="en-US" sz="2400" b="1" dirty="0">
                <a:solidFill>
                  <a:srgbClr val="7030A0"/>
                </a:solidFill>
                <a:latin typeface="Times" pitchFamily="2" charset="0"/>
              </a:rPr>
              <a:t>) for Concurrent</a:t>
            </a:r>
            <a:r>
              <a:rPr lang="en-US" sz="2400" dirty="0">
                <a:latin typeface="Times" pitchFamily="2" charset="0"/>
              </a:rPr>
              <a:t>.</a:t>
            </a:r>
            <a:endParaRPr lang="en-US" sz="2400" b="1" dirty="0">
              <a:solidFill>
                <a:srgbClr val="C00000"/>
              </a:solidFill>
              <a:latin typeface="Times" pitchFamily="2" charset="0"/>
            </a:endParaRPr>
          </a:p>
          <a:p>
            <a:pPr marL="0" indent="0">
              <a:buNone/>
            </a:pPr>
            <a:r>
              <a:rPr lang="en-US" sz="2400" dirty="0">
                <a:latin typeface="Times" pitchFamily="2" charset="0"/>
              </a:rPr>
              <a:t>__ 1. Taxation and spending</a:t>
            </a:r>
          </a:p>
          <a:p>
            <a:pPr marL="0" indent="0">
              <a:buNone/>
            </a:pPr>
            <a:r>
              <a:rPr lang="en-US" sz="2400" dirty="0">
                <a:latin typeface="Times" pitchFamily="2" charset="0"/>
              </a:rPr>
              <a:t>__ 2. Education</a:t>
            </a:r>
          </a:p>
          <a:p>
            <a:pPr marL="0" indent="0">
              <a:buNone/>
            </a:pPr>
            <a:r>
              <a:rPr lang="en-US" sz="2400" dirty="0">
                <a:latin typeface="Times" pitchFamily="2" charset="0"/>
              </a:rPr>
              <a:t>__ 3. Coin &amp; print $$$$</a:t>
            </a:r>
          </a:p>
          <a:p>
            <a:pPr marL="0" indent="0">
              <a:buNone/>
            </a:pPr>
            <a:r>
              <a:rPr lang="en-US" sz="2400" dirty="0">
                <a:latin typeface="Times" pitchFamily="2" charset="0"/>
              </a:rPr>
              <a:t>__ 4. Overseeing an army and navy</a:t>
            </a:r>
          </a:p>
          <a:p>
            <a:pPr marL="0" indent="0">
              <a:buNone/>
            </a:pPr>
            <a:r>
              <a:rPr lang="en-US" sz="2400" dirty="0">
                <a:latin typeface="Times" pitchFamily="2" charset="0"/>
              </a:rPr>
              <a:t>__ 5. Lawmaking</a:t>
            </a:r>
          </a:p>
          <a:p>
            <a:pPr marL="0" indent="0">
              <a:buNone/>
            </a:pPr>
            <a:r>
              <a:rPr lang="en-US" sz="2400" dirty="0">
                <a:latin typeface="Times" pitchFamily="2" charset="0"/>
              </a:rPr>
              <a:t>__ 6. Drivers’ license</a:t>
            </a:r>
          </a:p>
          <a:p>
            <a:pPr marL="0" indent="0">
              <a:buNone/>
            </a:pPr>
            <a:r>
              <a:rPr lang="en-US" sz="2400" dirty="0">
                <a:latin typeface="Times" pitchFamily="2" charset="0"/>
              </a:rPr>
              <a:t>__ 7. Declare war</a:t>
            </a:r>
          </a:p>
          <a:p>
            <a:pPr marL="0" indent="0">
              <a:buNone/>
            </a:pPr>
            <a:r>
              <a:rPr lang="en-US" sz="2400" dirty="0">
                <a:latin typeface="Times" pitchFamily="2" charset="0"/>
              </a:rPr>
              <a:t>__ 8. Establish courts</a:t>
            </a:r>
          </a:p>
          <a:p>
            <a:pPr marL="0" indent="0">
              <a:buNone/>
            </a:pPr>
            <a:r>
              <a:rPr lang="en-US" sz="2400" dirty="0">
                <a:latin typeface="Times" pitchFamily="2" charset="0"/>
              </a:rPr>
              <a:t>__ 9. Conducting elections </a:t>
            </a:r>
          </a:p>
          <a:p>
            <a:pPr marL="0" indent="0">
              <a:buNone/>
            </a:pPr>
            <a:r>
              <a:rPr lang="en-US" sz="2400" dirty="0">
                <a:latin typeface="Times" pitchFamily="2" charset="0"/>
              </a:rPr>
              <a:t>__ 10. Making treaties </a:t>
            </a:r>
          </a:p>
        </p:txBody>
      </p:sp>
    </p:spTree>
    <p:extLst>
      <p:ext uri="{BB962C8B-B14F-4D97-AF65-F5344CB8AC3E}">
        <p14:creationId xmlns:p14="http://schemas.microsoft.com/office/powerpoint/2010/main" val="40823809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197A9E3-B3B9-4B3D-9625-8C36D73D82D0}"/>
              </a:ext>
            </a:extLst>
          </p:cNvPr>
          <p:cNvSpPr>
            <a:spLocks noGrp="1"/>
          </p:cNvSpPr>
          <p:nvPr>
            <p:ph idx="1"/>
          </p:nvPr>
        </p:nvSpPr>
        <p:spPr>
          <a:xfrm>
            <a:off x="450166" y="506436"/>
            <a:ext cx="11366696" cy="5978769"/>
          </a:xfrm>
          <a:solidFill>
            <a:schemeClr val="bg1"/>
          </a:solidFill>
          <a:ln>
            <a:solidFill>
              <a:srgbClr val="C00000"/>
            </a:solidFill>
          </a:ln>
        </p:spPr>
        <p:txBody>
          <a:bodyPr>
            <a:normAutofit/>
          </a:bodyPr>
          <a:lstStyle/>
          <a:p>
            <a:pPr marL="0" indent="0">
              <a:buNone/>
            </a:pPr>
            <a:r>
              <a:rPr lang="en-US" sz="2000" b="1" dirty="0">
                <a:latin typeface="Times New Roman" panose="02020603050405020304" pitchFamily="18" charset="0"/>
                <a:cs typeface="Times New Roman" panose="02020603050405020304" pitchFamily="18" charset="0"/>
              </a:rPr>
              <a:t>Unit III – Federalism &amp; The Federal Government </a:t>
            </a:r>
          </a:p>
          <a:p>
            <a:pPr lvl="0"/>
            <a:r>
              <a:rPr lang="en-US" sz="1600" b="1" dirty="0">
                <a:latin typeface="Times New Roman" panose="02020603050405020304" pitchFamily="18" charset="0"/>
                <a:cs typeface="Times New Roman" panose="02020603050405020304" pitchFamily="18" charset="0"/>
              </a:rPr>
              <a:t>CL.C&amp;G.1.1</a:t>
            </a:r>
            <a:r>
              <a:rPr lang="en-US" sz="1600" dirty="0">
                <a:latin typeface="Times New Roman" panose="02020603050405020304" pitchFamily="18" charset="0"/>
                <a:cs typeface="Times New Roman" panose="02020603050405020304" pitchFamily="18" charset="0"/>
              </a:rPr>
              <a:t> Explain the influence of the founding principles on state and federal decisions using primary and secondary source documents.</a:t>
            </a:r>
          </a:p>
          <a:p>
            <a:pPr lvl="0"/>
            <a:r>
              <a:rPr lang="en-US" sz="1600" b="1" dirty="0">
                <a:latin typeface="Times New Roman" panose="02020603050405020304" pitchFamily="18" charset="0"/>
                <a:cs typeface="Times New Roman" panose="02020603050405020304" pitchFamily="18" charset="0"/>
              </a:rPr>
              <a:t>CL.C&amp;G.2.1 </a:t>
            </a:r>
            <a:r>
              <a:rPr lang="en-US" sz="1600" dirty="0">
                <a:latin typeface="Times New Roman" panose="02020603050405020304" pitchFamily="18" charset="0"/>
                <a:cs typeface="Times New Roman" panose="02020603050405020304" pitchFamily="18" charset="0"/>
              </a:rPr>
              <a:t>Compare how national, state, and local governments maintain order, security, and protect individual rights.</a:t>
            </a:r>
          </a:p>
          <a:p>
            <a:pPr marL="0" indent="0">
              <a:buNone/>
            </a:pPr>
            <a:r>
              <a:rPr lang="en-US" sz="2000" b="1" dirty="0">
                <a:solidFill>
                  <a:srgbClr val="002060"/>
                </a:solidFill>
                <a:latin typeface="Times New Roman" panose="02020603050405020304" pitchFamily="18" charset="0"/>
                <a:cs typeface="Times New Roman" panose="02020603050405020304" pitchFamily="18" charset="0"/>
              </a:rPr>
              <a:t>Essential Question: </a:t>
            </a:r>
            <a:r>
              <a:rPr lang="en-US" sz="2000" i="1" dirty="0">
                <a:latin typeface="Times New Roman" panose="02020603050405020304" pitchFamily="18" charset="0"/>
                <a:cs typeface="Times New Roman" panose="02020603050405020304" pitchFamily="18" charset="0"/>
              </a:rPr>
              <a:t>How did Founders establish government with the authority to govern will limiting its ability to abuse power under the U.S. Constitution? </a:t>
            </a:r>
          </a:p>
          <a:p>
            <a:pPr marL="0" indent="0">
              <a:buNone/>
            </a:pPr>
            <a:r>
              <a:rPr lang="en-US" sz="2000" b="1" dirty="0">
                <a:solidFill>
                  <a:srgbClr val="002060"/>
                </a:solidFill>
                <a:latin typeface="Times New Roman" panose="02020603050405020304" pitchFamily="18" charset="0"/>
                <a:cs typeface="Times New Roman" panose="02020603050405020304" pitchFamily="18" charset="0"/>
              </a:rPr>
              <a:t>Students can:</a:t>
            </a:r>
          </a:p>
          <a:p>
            <a:r>
              <a:rPr lang="en-US" sz="2000" dirty="0">
                <a:latin typeface="Times New Roman" panose="02020603050405020304" pitchFamily="18" charset="0"/>
                <a:cs typeface="Times New Roman" panose="02020603050405020304" pitchFamily="18" charset="0"/>
              </a:rPr>
              <a:t>Explain how the founders built the U.S. Constitutions on auxiliary precautions to prevent abuse of government authority</a:t>
            </a:r>
          </a:p>
          <a:p>
            <a:r>
              <a:rPr lang="en-US" sz="2000" dirty="0">
                <a:latin typeface="Times New Roman" panose="02020603050405020304" pitchFamily="18" charset="0"/>
                <a:cs typeface="Times New Roman" panose="02020603050405020304" pitchFamily="18" charset="0"/>
              </a:rPr>
              <a:t>Explain how the structure of Congress allows it to achieve the goals of the U.S. Constitution </a:t>
            </a:r>
          </a:p>
          <a:p>
            <a:pPr marL="0" indent="0">
              <a:buNone/>
            </a:pPr>
            <a:r>
              <a:rPr lang="en-US" sz="2000" b="1" dirty="0">
                <a:solidFill>
                  <a:srgbClr val="002060"/>
                </a:solidFill>
                <a:latin typeface="Times New Roman" panose="02020603050405020304" pitchFamily="18" charset="0"/>
                <a:cs typeface="Times New Roman" panose="02020603050405020304" pitchFamily="18" charset="0"/>
              </a:rPr>
              <a:t>Agenda:</a:t>
            </a:r>
          </a:p>
          <a:p>
            <a:r>
              <a:rPr lang="en-US" sz="2000" b="1" dirty="0">
                <a:latin typeface="Times New Roman" panose="02020603050405020304" pitchFamily="18" charset="0"/>
                <a:cs typeface="Times New Roman" panose="02020603050405020304" pitchFamily="18" charset="0"/>
              </a:rPr>
              <a:t>Federalism Recall</a:t>
            </a:r>
          </a:p>
          <a:p>
            <a:r>
              <a:rPr lang="en-US" sz="2000" b="1" dirty="0">
                <a:latin typeface="Times New Roman" panose="02020603050405020304" pitchFamily="18" charset="0"/>
                <a:cs typeface="Times New Roman" panose="02020603050405020304" pitchFamily="18" charset="0"/>
              </a:rPr>
              <a:t>Dividing Powers of Government </a:t>
            </a:r>
          </a:p>
          <a:p>
            <a:r>
              <a:rPr lang="en-US" sz="2000" b="1" dirty="0">
                <a:latin typeface="Times New Roman" panose="02020603050405020304" pitchFamily="18" charset="0"/>
                <a:cs typeface="Times New Roman" panose="02020603050405020304" pitchFamily="18" charset="0"/>
              </a:rPr>
              <a:t>Preamble 6</a:t>
            </a:r>
          </a:p>
          <a:p>
            <a:pPr marL="0" indent="0">
              <a:buNone/>
            </a:pPr>
            <a:r>
              <a:rPr lang="en-US" sz="2000" b="1" dirty="0">
                <a:solidFill>
                  <a:srgbClr val="002060"/>
                </a:solidFill>
                <a:latin typeface="Times New Roman" panose="02020603050405020304" pitchFamily="18" charset="0"/>
                <a:cs typeface="Times New Roman" panose="02020603050405020304" pitchFamily="18" charset="0"/>
              </a:rPr>
              <a:t>Homework:  </a:t>
            </a:r>
          </a:p>
          <a:p>
            <a:pPr marL="0" indent="0">
              <a:buNone/>
            </a:pPr>
            <a:r>
              <a:rPr lang="en-US" sz="2000" b="1" dirty="0">
                <a:solidFill>
                  <a:srgbClr val="002060"/>
                </a:solidFill>
                <a:latin typeface="Times New Roman" panose="02020603050405020304" pitchFamily="18" charset="0"/>
                <a:cs typeface="Times New Roman" panose="02020603050405020304" pitchFamily="18" charset="0"/>
              </a:rPr>
              <a:t>- Achieving the Preamble </a:t>
            </a:r>
          </a:p>
        </p:txBody>
      </p:sp>
    </p:spTree>
    <p:extLst>
      <p:ext uri="{BB962C8B-B14F-4D97-AF65-F5344CB8AC3E}">
        <p14:creationId xmlns:p14="http://schemas.microsoft.com/office/powerpoint/2010/main" val="1893482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8B461F-359B-9D43-B3A0-54A7D24EF05C}"/>
              </a:ext>
            </a:extLst>
          </p:cNvPr>
          <p:cNvSpPr>
            <a:spLocks noGrp="1"/>
          </p:cNvSpPr>
          <p:nvPr>
            <p:ph type="title"/>
          </p:nvPr>
        </p:nvSpPr>
        <p:spPr>
          <a:xfrm>
            <a:off x="838200" y="365125"/>
            <a:ext cx="10515600" cy="877521"/>
          </a:xfrm>
          <a:solidFill>
            <a:schemeClr val="accent4">
              <a:lumMod val="40000"/>
              <a:lumOff val="60000"/>
            </a:schemeClr>
          </a:solidFill>
          <a:ln>
            <a:solidFill>
              <a:srgbClr val="002060"/>
            </a:solidFill>
          </a:ln>
        </p:spPr>
        <p:txBody>
          <a:bodyPr/>
          <a:lstStyle/>
          <a:p>
            <a:r>
              <a:rPr lang="en-US" dirty="0">
                <a:latin typeface="Britannic Bold" panose="020B0903060703020204" pitchFamily="34" charset="77"/>
              </a:rPr>
              <a:t>Public Policy Issues</a:t>
            </a:r>
          </a:p>
        </p:txBody>
      </p:sp>
      <p:sp>
        <p:nvSpPr>
          <p:cNvPr id="3" name="Content Placeholder 2">
            <a:extLst>
              <a:ext uri="{FF2B5EF4-FFF2-40B4-BE49-F238E27FC236}">
                <a16:creationId xmlns:a16="http://schemas.microsoft.com/office/drawing/2014/main" id="{0DB2D2B4-D4BD-9D40-BE33-CE23F3F70755}"/>
              </a:ext>
            </a:extLst>
          </p:cNvPr>
          <p:cNvSpPr>
            <a:spLocks noGrp="1"/>
          </p:cNvSpPr>
          <p:nvPr>
            <p:ph idx="1"/>
          </p:nvPr>
        </p:nvSpPr>
        <p:spPr>
          <a:xfrm>
            <a:off x="838200" y="1477108"/>
            <a:ext cx="10515600" cy="5015767"/>
          </a:xfrm>
          <a:solidFill>
            <a:schemeClr val="bg1"/>
          </a:solidFill>
          <a:ln>
            <a:solidFill>
              <a:schemeClr val="accent1"/>
            </a:solidFill>
          </a:ln>
        </p:spPr>
        <p:txBody>
          <a:bodyPr>
            <a:normAutofit lnSpcReduction="10000"/>
          </a:bodyPr>
          <a:lstStyle/>
          <a:p>
            <a:r>
              <a:rPr lang="en-US" sz="2400" dirty="0">
                <a:latin typeface="Times" pitchFamily="2" charset="0"/>
              </a:rPr>
              <a:t>Evaluate the following issues and determine whether the NC State Government or U.S. Federal Government should handle them.  Type (</a:t>
            </a:r>
            <a:r>
              <a:rPr lang="en-US" sz="2400" b="1" u="sng" dirty="0">
                <a:solidFill>
                  <a:srgbClr val="002060"/>
                </a:solidFill>
                <a:latin typeface="Times" pitchFamily="2" charset="0"/>
              </a:rPr>
              <a:t>R</a:t>
            </a:r>
            <a:r>
              <a:rPr lang="en-US" sz="2400" dirty="0">
                <a:latin typeface="Times" pitchFamily="2" charset="0"/>
              </a:rPr>
              <a:t>) </a:t>
            </a:r>
            <a:r>
              <a:rPr lang="en-US" sz="2400" b="1" dirty="0">
                <a:solidFill>
                  <a:srgbClr val="002060"/>
                </a:solidFill>
                <a:latin typeface="Times" pitchFamily="2" charset="0"/>
              </a:rPr>
              <a:t>for Reserved Power </a:t>
            </a:r>
            <a:r>
              <a:rPr lang="en-US" sz="2400" dirty="0">
                <a:latin typeface="Times" pitchFamily="2" charset="0"/>
              </a:rPr>
              <a:t>and (</a:t>
            </a:r>
            <a:r>
              <a:rPr lang="en-US" sz="2400" b="1" u="sng" dirty="0">
                <a:solidFill>
                  <a:srgbClr val="C00000"/>
                </a:solidFill>
                <a:latin typeface="Times" pitchFamily="2" charset="0"/>
              </a:rPr>
              <a:t>E</a:t>
            </a:r>
            <a:r>
              <a:rPr lang="en-US" sz="2400" dirty="0">
                <a:latin typeface="Times" pitchFamily="2" charset="0"/>
              </a:rPr>
              <a:t>) </a:t>
            </a:r>
            <a:r>
              <a:rPr lang="en-US" sz="2400" b="1" dirty="0">
                <a:solidFill>
                  <a:srgbClr val="C00000"/>
                </a:solidFill>
                <a:latin typeface="Times" pitchFamily="2" charset="0"/>
              </a:rPr>
              <a:t>for Enumerated Power </a:t>
            </a:r>
            <a:r>
              <a:rPr lang="en-US" sz="2400" dirty="0">
                <a:latin typeface="Times" pitchFamily="2" charset="0"/>
              </a:rPr>
              <a:t>or</a:t>
            </a:r>
            <a:r>
              <a:rPr lang="en-US" sz="2400" b="1" dirty="0">
                <a:solidFill>
                  <a:srgbClr val="C00000"/>
                </a:solidFill>
                <a:latin typeface="Times" pitchFamily="2" charset="0"/>
              </a:rPr>
              <a:t> </a:t>
            </a:r>
            <a:r>
              <a:rPr lang="en-US" sz="2400" b="1" dirty="0">
                <a:solidFill>
                  <a:srgbClr val="7030A0"/>
                </a:solidFill>
                <a:latin typeface="Times" pitchFamily="2" charset="0"/>
              </a:rPr>
              <a:t>(</a:t>
            </a:r>
            <a:r>
              <a:rPr lang="en-US" sz="2400" b="1" u="sng" dirty="0">
                <a:solidFill>
                  <a:srgbClr val="7030A0"/>
                </a:solidFill>
                <a:latin typeface="Times" pitchFamily="2" charset="0"/>
              </a:rPr>
              <a:t>C</a:t>
            </a:r>
            <a:r>
              <a:rPr lang="en-US" sz="2400" b="1" dirty="0">
                <a:solidFill>
                  <a:srgbClr val="7030A0"/>
                </a:solidFill>
                <a:latin typeface="Times" pitchFamily="2" charset="0"/>
              </a:rPr>
              <a:t>) for Concurrent</a:t>
            </a:r>
            <a:r>
              <a:rPr lang="en-US" sz="2400" dirty="0">
                <a:latin typeface="Times" pitchFamily="2" charset="0"/>
              </a:rPr>
              <a:t>.</a:t>
            </a:r>
            <a:endParaRPr lang="en-US" sz="2400" b="1" dirty="0">
              <a:solidFill>
                <a:srgbClr val="C00000"/>
              </a:solidFill>
              <a:latin typeface="Times" pitchFamily="2" charset="0"/>
            </a:endParaRPr>
          </a:p>
          <a:p>
            <a:pPr marL="0" indent="0">
              <a:buNone/>
            </a:pPr>
            <a:r>
              <a:rPr lang="en-US" sz="2400" dirty="0">
                <a:latin typeface="Times" pitchFamily="2" charset="0"/>
              </a:rPr>
              <a:t>__ 1. Funding for students in public schools to prepare them for 21</a:t>
            </a:r>
            <a:r>
              <a:rPr lang="en-US" sz="2400" baseline="30000" dirty="0">
                <a:latin typeface="Times" pitchFamily="2" charset="0"/>
              </a:rPr>
              <a:t>st</a:t>
            </a:r>
            <a:r>
              <a:rPr lang="en-US" sz="2400" dirty="0">
                <a:latin typeface="Times" pitchFamily="2" charset="0"/>
              </a:rPr>
              <a:t> century learning</a:t>
            </a:r>
          </a:p>
          <a:p>
            <a:pPr marL="0" indent="0">
              <a:buNone/>
            </a:pPr>
            <a:r>
              <a:rPr lang="en-US" sz="2400" dirty="0">
                <a:latin typeface="Times" pitchFamily="2" charset="0"/>
              </a:rPr>
              <a:t>__ 2. Negotiating trade agreements with European Union</a:t>
            </a:r>
          </a:p>
          <a:p>
            <a:pPr marL="0" indent="0">
              <a:buNone/>
            </a:pPr>
            <a:r>
              <a:rPr lang="en-US" sz="2400" dirty="0">
                <a:latin typeface="Times" pitchFamily="2" charset="0"/>
              </a:rPr>
              <a:t>__ 3. Creating jobs for people and promoting economic growth</a:t>
            </a:r>
          </a:p>
          <a:p>
            <a:pPr marL="0" indent="0">
              <a:buNone/>
            </a:pPr>
            <a:r>
              <a:rPr lang="en-US" sz="2400" dirty="0">
                <a:latin typeface="Times" pitchFamily="2" charset="0"/>
              </a:rPr>
              <a:t>__ 4. Defending against a potential terrorist attack </a:t>
            </a:r>
          </a:p>
          <a:p>
            <a:pPr marL="0" indent="0">
              <a:buNone/>
            </a:pPr>
            <a:r>
              <a:rPr lang="en-US" sz="2400" dirty="0">
                <a:latin typeface="Times" pitchFamily="2" charset="0"/>
              </a:rPr>
              <a:t>__ 5. Defending a NATO ally against Russian aggression </a:t>
            </a:r>
          </a:p>
          <a:p>
            <a:pPr marL="0" indent="0">
              <a:buNone/>
            </a:pPr>
            <a:r>
              <a:rPr lang="en-US" sz="2400" dirty="0">
                <a:latin typeface="Times" pitchFamily="2" charset="0"/>
              </a:rPr>
              <a:t>__ 6. Building and improving infrastructure (highways, railroads, airports)</a:t>
            </a:r>
          </a:p>
          <a:p>
            <a:pPr marL="0" indent="0">
              <a:buNone/>
            </a:pPr>
            <a:r>
              <a:rPr lang="en-US" sz="2400" dirty="0">
                <a:latin typeface="Times" pitchFamily="2" charset="0"/>
              </a:rPr>
              <a:t>__ 7. Running elections </a:t>
            </a:r>
          </a:p>
          <a:p>
            <a:pPr marL="0" indent="0">
              <a:buNone/>
            </a:pPr>
            <a:r>
              <a:rPr lang="en-US" sz="2400" dirty="0">
                <a:latin typeface="Times" pitchFamily="2" charset="0"/>
              </a:rPr>
              <a:t>__ 8. Establishing guidelines for driver’s license </a:t>
            </a:r>
          </a:p>
        </p:txBody>
      </p:sp>
    </p:spTree>
    <p:extLst>
      <p:ext uri="{BB962C8B-B14F-4D97-AF65-F5344CB8AC3E}">
        <p14:creationId xmlns:p14="http://schemas.microsoft.com/office/powerpoint/2010/main" val="1290743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8B461F-359B-9D43-B3A0-54A7D24EF05C}"/>
              </a:ext>
            </a:extLst>
          </p:cNvPr>
          <p:cNvSpPr>
            <a:spLocks noGrp="1"/>
          </p:cNvSpPr>
          <p:nvPr>
            <p:ph type="title"/>
          </p:nvPr>
        </p:nvSpPr>
        <p:spPr>
          <a:xfrm>
            <a:off x="838200" y="365125"/>
            <a:ext cx="10515600" cy="877521"/>
          </a:xfrm>
          <a:solidFill>
            <a:schemeClr val="accent4">
              <a:lumMod val="40000"/>
              <a:lumOff val="60000"/>
            </a:schemeClr>
          </a:solidFill>
          <a:ln>
            <a:solidFill>
              <a:srgbClr val="002060"/>
            </a:solidFill>
          </a:ln>
        </p:spPr>
        <p:txBody>
          <a:bodyPr/>
          <a:lstStyle/>
          <a:p>
            <a:r>
              <a:rPr lang="en-US" dirty="0">
                <a:solidFill>
                  <a:srgbClr val="002060"/>
                </a:solidFill>
                <a:latin typeface="Britannic Bold" panose="020B0903060703020204" pitchFamily="34" charset="77"/>
              </a:rPr>
              <a:t>Dividing Powers of Government </a:t>
            </a:r>
          </a:p>
        </p:txBody>
      </p:sp>
      <p:sp>
        <p:nvSpPr>
          <p:cNvPr id="3" name="Content Placeholder 2">
            <a:extLst>
              <a:ext uri="{FF2B5EF4-FFF2-40B4-BE49-F238E27FC236}">
                <a16:creationId xmlns:a16="http://schemas.microsoft.com/office/drawing/2014/main" id="{0DB2D2B4-D4BD-9D40-BE33-CE23F3F70755}"/>
              </a:ext>
            </a:extLst>
          </p:cNvPr>
          <p:cNvSpPr>
            <a:spLocks noGrp="1"/>
          </p:cNvSpPr>
          <p:nvPr>
            <p:ph idx="1"/>
          </p:nvPr>
        </p:nvSpPr>
        <p:spPr>
          <a:xfrm>
            <a:off x="838200" y="1477108"/>
            <a:ext cx="10515600" cy="5015767"/>
          </a:xfrm>
          <a:solidFill>
            <a:schemeClr val="bg1"/>
          </a:solidFill>
          <a:ln>
            <a:solidFill>
              <a:schemeClr val="accent1"/>
            </a:solidFill>
          </a:ln>
        </p:spPr>
        <p:txBody>
          <a:bodyPr>
            <a:normAutofit/>
          </a:bodyPr>
          <a:lstStyle/>
          <a:p>
            <a:r>
              <a:rPr lang="en-US" sz="2400" dirty="0">
                <a:latin typeface="Times" pitchFamily="2" charset="0"/>
              </a:rPr>
              <a:t>Categorize the powers of government into one of the following areas </a:t>
            </a:r>
          </a:p>
          <a:p>
            <a:pPr marL="0" indent="0">
              <a:buNone/>
            </a:pPr>
            <a:endParaRPr lang="en-US" sz="2400" dirty="0">
              <a:latin typeface="Times" pitchFamily="2" charset="0"/>
            </a:endParaRPr>
          </a:p>
          <a:p>
            <a:pPr marL="0" indent="0">
              <a:buNone/>
            </a:pPr>
            <a:endParaRPr lang="en-US" sz="2400" dirty="0">
              <a:latin typeface="Times" pitchFamily="2" charset="0"/>
            </a:endParaRPr>
          </a:p>
        </p:txBody>
      </p:sp>
      <p:sp>
        <p:nvSpPr>
          <p:cNvPr id="4" name="Rectangle 3">
            <a:extLst>
              <a:ext uri="{FF2B5EF4-FFF2-40B4-BE49-F238E27FC236}">
                <a16:creationId xmlns:a16="http://schemas.microsoft.com/office/drawing/2014/main" id="{B1E09FAF-5F1E-4376-9DD9-828651364AE1}"/>
              </a:ext>
            </a:extLst>
          </p:cNvPr>
          <p:cNvSpPr/>
          <p:nvPr/>
        </p:nvSpPr>
        <p:spPr>
          <a:xfrm>
            <a:off x="58615" y="2101312"/>
            <a:ext cx="3812345" cy="877522"/>
          </a:xfrm>
          <a:prstGeom prst="rect">
            <a:avLst/>
          </a:prstGeom>
          <a:solidFill>
            <a:srgbClr val="00206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Times" panose="02020603050405020304" pitchFamily="18" charset="0"/>
                <a:cs typeface="Times" panose="02020603050405020304" pitchFamily="18" charset="0"/>
              </a:rPr>
              <a:t>Enumerated Powers </a:t>
            </a:r>
            <a:r>
              <a:rPr lang="en-US" sz="2400" dirty="0">
                <a:latin typeface="Times" panose="02020603050405020304" pitchFamily="18" charset="0"/>
                <a:cs typeface="Times" panose="02020603050405020304" pitchFamily="18" charset="0"/>
              </a:rPr>
              <a:t>(National Government Only)</a:t>
            </a:r>
          </a:p>
        </p:txBody>
      </p:sp>
      <p:sp>
        <p:nvSpPr>
          <p:cNvPr id="5" name="Rectangle 4">
            <a:extLst>
              <a:ext uri="{FF2B5EF4-FFF2-40B4-BE49-F238E27FC236}">
                <a16:creationId xmlns:a16="http://schemas.microsoft.com/office/drawing/2014/main" id="{34347C8E-CF32-40B4-88C9-FF617D703090}"/>
              </a:ext>
            </a:extLst>
          </p:cNvPr>
          <p:cNvSpPr/>
          <p:nvPr/>
        </p:nvSpPr>
        <p:spPr>
          <a:xfrm>
            <a:off x="8379655" y="2120606"/>
            <a:ext cx="3812345" cy="877522"/>
          </a:xfrm>
          <a:prstGeom prst="rect">
            <a:avLst/>
          </a:prstGeom>
          <a:solidFill>
            <a:srgbClr val="FF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Times" panose="02020603050405020304" pitchFamily="18" charset="0"/>
                <a:cs typeface="Times" panose="02020603050405020304" pitchFamily="18" charset="0"/>
              </a:rPr>
              <a:t>Reserve Powers </a:t>
            </a:r>
          </a:p>
          <a:p>
            <a:pPr algn="ctr"/>
            <a:r>
              <a:rPr lang="en-US" sz="2400" dirty="0">
                <a:latin typeface="Times" panose="02020603050405020304" pitchFamily="18" charset="0"/>
                <a:cs typeface="Times" panose="02020603050405020304" pitchFamily="18" charset="0"/>
              </a:rPr>
              <a:t>(State Government Only)</a:t>
            </a:r>
          </a:p>
        </p:txBody>
      </p:sp>
      <p:sp>
        <p:nvSpPr>
          <p:cNvPr id="6" name="Rectangle 5">
            <a:extLst>
              <a:ext uri="{FF2B5EF4-FFF2-40B4-BE49-F238E27FC236}">
                <a16:creationId xmlns:a16="http://schemas.microsoft.com/office/drawing/2014/main" id="{F5467456-480B-4E79-A8E3-30BA52471051}"/>
              </a:ext>
            </a:extLst>
          </p:cNvPr>
          <p:cNvSpPr/>
          <p:nvPr/>
        </p:nvSpPr>
        <p:spPr>
          <a:xfrm>
            <a:off x="4189827" y="2101312"/>
            <a:ext cx="3812345" cy="877522"/>
          </a:xfrm>
          <a:prstGeom prst="rect">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Times" panose="02020603050405020304" pitchFamily="18" charset="0"/>
                <a:cs typeface="Times" panose="02020603050405020304" pitchFamily="18" charset="0"/>
              </a:rPr>
              <a:t>Concurrent Powers </a:t>
            </a:r>
          </a:p>
          <a:p>
            <a:pPr algn="ctr"/>
            <a:r>
              <a:rPr lang="en-US" sz="2400" dirty="0">
                <a:latin typeface="Times" panose="02020603050405020304" pitchFamily="18" charset="0"/>
                <a:cs typeface="Times" panose="02020603050405020304" pitchFamily="18" charset="0"/>
              </a:rPr>
              <a:t>(Both National &amp; State Gov.)</a:t>
            </a:r>
          </a:p>
        </p:txBody>
      </p:sp>
      <p:cxnSp>
        <p:nvCxnSpPr>
          <p:cNvPr id="8" name="Straight Connector 7">
            <a:extLst>
              <a:ext uri="{FF2B5EF4-FFF2-40B4-BE49-F238E27FC236}">
                <a16:creationId xmlns:a16="http://schemas.microsoft.com/office/drawing/2014/main" id="{3B440B82-66DC-4E35-93B7-3FD409D23781}"/>
              </a:ext>
            </a:extLst>
          </p:cNvPr>
          <p:cNvCxnSpPr/>
          <p:nvPr/>
        </p:nvCxnSpPr>
        <p:spPr>
          <a:xfrm>
            <a:off x="4079631" y="2236763"/>
            <a:ext cx="0" cy="3924886"/>
          </a:xfrm>
          <a:prstGeom prst="line">
            <a:avLst/>
          </a:prstGeom>
          <a:ln w="28575"/>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E4BCE328-ACA9-46A9-A2C0-E90756ED7CEF}"/>
              </a:ext>
            </a:extLst>
          </p:cNvPr>
          <p:cNvCxnSpPr/>
          <p:nvPr/>
        </p:nvCxnSpPr>
        <p:spPr>
          <a:xfrm>
            <a:off x="8210843" y="2101312"/>
            <a:ext cx="0" cy="3924886"/>
          </a:xfrm>
          <a:prstGeom prst="line">
            <a:avLst/>
          </a:prstGeom>
          <a:ln w="28575"/>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2654208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7A05F-B0CC-4A09-952C-D35369602977}"/>
              </a:ext>
            </a:extLst>
          </p:cNvPr>
          <p:cNvSpPr>
            <a:spLocks noGrp="1"/>
          </p:cNvSpPr>
          <p:nvPr>
            <p:ph type="title"/>
          </p:nvPr>
        </p:nvSpPr>
        <p:spPr>
          <a:xfrm>
            <a:off x="838200" y="365125"/>
            <a:ext cx="10515600" cy="746223"/>
          </a:xfrm>
          <a:solidFill>
            <a:schemeClr val="accent4">
              <a:lumMod val="20000"/>
              <a:lumOff val="80000"/>
            </a:schemeClr>
          </a:solidFill>
          <a:ln>
            <a:solidFill>
              <a:schemeClr val="tx1"/>
            </a:solidFill>
          </a:ln>
        </p:spPr>
        <p:txBody>
          <a:bodyPr/>
          <a:lstStyle/>
          <a:p>
            <a:r>
              <a:rPr lang="en-US" dirty="0">
                <a:solidFill>
                  <a:srgbClr val="002060"/>
                </a:solidFill>
                <a:latin typeface="Bookman Old Style" panose="02050604050505020204" pitchFamily="18" charset="0"/>
              </a:rPr>
              <a:t>Restrains on Authority</a:t>
            </a:r>
          </a:p>
        </p:txBody>
      </p:sp>
      <p:sp>
        <p:nvSpPr>
          <p:cNvPr id="3" name="Content Placeholder 2">
            <a:extLst>
              <a:ext uri="{FF2B5EF4-FFF2-40B4-BE49-F238E27FC236}">
                <a16:creationId xmlns:a16="http://schemas.microsoft.com/office/drawing/2014/main" id="{62BF67C4-D99B-4599-91AC-7347222B30F8}"/>
              </a:ext>
            </a:extLst>
          </p:cNvPr>
          <p:cNvSpPr>
            <a:spLocks noGrp="1"/>
          </p:cNvSpPr>
          <p:nvPr>
            <p:ph idx="1"/>
          </p:nvPr>
        </p:nvSpPr>
        <p:spPr>
          <a:xfrm>
            <a:off x="267285" y="3081458"/>
            <a:ext cx="11563643" cy="3558493"/>
          </a:xfrm>
          <a:solidFill>
            <a:schemeClr val="bg1"/>
          </a:solidFill>
          <a:ln>
            <a:solidFill>
              <a:srgbClr val="002060"/>
            </a:solidFill>
          </a:ln>
        </p:spPr>
        <p:txBody>
          <a:bodyPr>
            <a:normAutofit/>
          </a:bodyPr>
          <a:lstStyle/>
          <a:p>
            <a:pPr marL="0" indent="0">
              <a:buNone/>
            </a:pPr>
            <a:r>
              <a:rPr lang="en-US" sz="2400" dirty="0">
                <a:latin typeface="Times New Roman" panose="02020603050405020304" pitchFamily="18" charset="0"/>
                <a:cs typeface="Times New Roman" panose="02020603050405020304" pitchFamily="18" charset="0"/>
              </a:rPr>
              <a:t>Upholding the ideas of the American Revolution</a:t>
            </a:r>
          </a:p>
          <a:p>
            <a:r>
              <a:rPr lang="en-US" sz="2400" dirty="0">
                <a:latin typeface="Times New Roman" panose="02020603050405020304" pitchFamily="18" charset="0"/>
                <a:cs typeface="Times New Roman" panose="02020603050405020304" pitchFamily="18" charset="0"/>
              </a:rPr>
              <a:t>Important principles of the Constitution (restraints on power) </a:t>
            </a:r>
          </a:p>
        </p:txBody>
      </p:sp>
      <p:sp>
        <p:nvSpPr>
          <p:cNvPr id="4" name="Rectangle 3">
            <a:extLst>
              <a:ext uri="{FF2B5EF4-FFF2-40B4-BE49-F238E27FC236}">
                <a16:creationId xmlns:a16="http://schemas.microsoft.com/office/drawing/2014/main" id="{58FE6214-8A8E-4572-98A9-43407842F616}"/>
              </a:ext>
            </a:extLst>
          </p:cNvPr>
          <p:cNvSpPr/>
          <p:nvPr/>
        </p:nvSpPr>
        <p:spPr>
          <a:xfrm>
            <a:off x="267286" y="1266726"/>
            <a:ext cx="11563642" cy="165935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Times" panose="02020603050405020304" pitchFamily="18" charset="0"/>
                <a:cs typeface="Times" panose="02020603050405020304" pitchFamily="18" charset="0"/>
              </a:rPr>
              <a:t>“Liberty must at all hazards be supported. We have a right to it, derived from our Maker. But if we had not, our fathers have earned and bought it for us, at the expense of their ease, their estates, their pleasure, and their blood.” </a:t>
            </a:r>
          </a:p>
          <a:p>
            <a:r>
              <a:rPr lang="en-US" sz="2400" dirty="0">
                <a:latin typeface="Times" panose="02020603050405020304" pitchFamily="18" charset="0"/>
                <a:cs typeface="Times" panose="02020603050405020304" pitchFamily="18" charset="0"/>
              </a:rPr>
              <a:t>	– </a:t>
            </a:r>
            <a:r>
              <a:rPr lang="en-US" sz="2400" b="1" dirty="0">
                <a:latin typeface="Times" panose="02020603050405020304" pitchFamily="18" charset="0"/>
                <a:cs typeface="Times" panose="02020603050405020304" pitchFamily="18" charset="0"/>
              </a:rPr>
              <a:t>John Adams, 1765</a:t>
            </a:r>
          </a:p>
        </p:txBody>
      </p:sp>
      <p:pic>
        <p:nvPicPr>
          <p:cNvPr id="1028" name="Picture 4" descr="The Five Oddest Clauses in the US Constitution | BU Today | Boston  University">
            <a:extLst>
              <a:ext uri="{FF2B5EF4-FFF2-40B4-BE49-F238E27FC236}">
                <a16:creationId xmlns:a16="http://schemas.microsoft.com/office/drawing/2014/main" id="{2792F5CE-FCBF-4F41-AF47-09529F7002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66269" y="4796450"/>
            <a:ext cx="3924886" cy="1223889"/>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976DC8A4-13C8-4F40-BE67-6A6412DFCE0D}"/>
              </a:ext>
            </a:extLst>
          </p:cNvPr>
          <p:cNvSpPr/>
          <p:nvPr/>
        </p:nvSpPr>
        <p:spPr>
          <a:xfrm>
            <a:off x="189913" y="3985622"/>
            <a:ext cx="3502855" cy="661182"/>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imes" panose="02020603050405020304" pitchFamily="18" charset="0"/>
                <a:cs typeface="Times" panose="02020603050405020304" pitchFamily="18" charset="0"/>
              </a:rPr>
              <a:t>Federalism</a:t>
            </a:r>
          </a:p>
        </p:txBody>
      </p:sp>
      <p:sp>
        <p:nvSpPr>
          <p:cNvPr id="8" name="Rectangle 7">
            <a:extLst>
              <a:ext uri="{FF2B5EF4-FFF2-40B4-BE49-F238E27FC236}">
                <a16:creationId xmlns:a16="http://schemas.microsoft.com/office/drawing/2014/main" id="{B7A18AA5-6E28-4723-8A32-0F88B43E9F07}"/>
              </a:ext>
            </a:extLst>
          </p:cNvPr>
          <p:cNvSpPr/>
          <p:nvPr/>
        </p:nvSpPr>
        <p:spPr>
          <a:xfrm>
            <a:off x="189913" y="4872553"/>
            <a:ext cx="3502855" cy="661182"/>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imes" panose="02020603050405020304" pitchFamily="18" charset="0"/>
                <a:cs typeface="Times" panose="02020603050405020304" pitchFamily="18" charset="0"/>
              </a:rPr>
              <a:t>Popular sovereignty</a:t>
            </a:r>
          </a:p>
        </p:txBody>
      </p:sp>
      <p:sp>
        <p:nvSpPr>
          <p:cNvPr id="10" name="Rectangle 9">
            <a:extLst>
              <a:ext uri="{FF2B5EF4-FFF2-40B4-BE49-F238E27FC236}">
                <a16:creationId xmlns:a16="http://schemas.microsoft.com/office/drawing/2014/main" id="{8C369BC2-B4F3-4EA1-BAC8-4EEE54CFF116}"/>
              </a:ext>
            </a:extLst>
          </p:cNvPr>
          <p:cNvSpPr/>
          <p:nvPr/>
        </p:nvSpPr>
        <p:spPr>
          <a:xfrm>
            <a:off x="8052582" y="4211371"/>
            <a:ext cx="3502855" cy="661182"/>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imes" panose="02020603050405020304" pitchFamily="18" charset="0"/>
                <a:cs typeface="Times" panose="02020603050405020304" pitchFamily="18" charset="0"/>
              </a:rPr>
              <a:t>Republicanism</a:t>
            </a:r>
          </a:p>
        </p:txBody>
      </p:sp>
      <p:sp>
        <p:nvSpPr>
          <p:cNvPr id="11" name="Rectangle 10">
            <a:extLst>
              <a:ext uri="{FF2B5EF4-FFF2-40B4-BE49-F238E27FC236}">
                <a16:creationId xmlns:a16="http://schemas.microsoft.com/office/drawing/2014/main" id="{177AF2E3-9C98-4384-90B4-BCF2C1F60C64}"/>
              </a:ext>
            </a:extLst>
          </p:cNvPr>
          <p:cNvSpPr/>
          <p:nvPr/>
        </p:nvSpPr>
        <p:spPr>
          <a:xfrm>
            <a:off x="189912" y="5771269"/>
            <a:ext cx="3502855" cy="661182"/>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imes" panose="02020603050405020304" pitchFamily="18" charset="0"/>
                <a:cs typeface="Times" panose="02020603050405020304" pitchFamily="18" charset="0"/>
              </a:rPr>
              <a:t>Separation of Powers</a:t>
            </a:r>
          </a:p>
        </p:txBody>
      </p:sp>
      <p:sp>
        <p:nvSpPr>
          <p:cNvPr id="12" name="Rectangle 11">
            <a:extLst>
              <a:ext uri="{FF2B5EF4-FFF2-40B4-BE49-F238E27FC236}">
                <a16:creationId xmlns:a16="http://schemas.microsoft.com/office/drawing/2014/main" id="{A92A2CFB-829B-40DE-8110-6DC14A4B0222}"/>
              </a:ext>
            </a:extLst>
          </p:cNvPr>
          <p:cNvSpPr/>
          <p:nvPr/>
        </p:nvSpPr>
        <p:spPr>
          <a:xfrm>
            <a:off x="4077284" y="6097072"/>
            <a:ext cx="3502855" cy="661182"/>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imes" panose="02020603050405020304" pitchFamily="18" charset="0"/>
                <a:cs typeface="Times" panose="02020603050405020304" pitchFamily="18" charset="0"/>
              </a:rPr>
              <a:t>Checks &amp; Balances</a:t>
            </a:r>
          </a:p>
        </p:txBody>
      </p:sp>
      <p:sp>
        <p:nvSpPr>
          <p:cNvPr id="13" name="Rectangle 12">
            <a:extLst>
              <a:ext uri="{FF2B5EF4-FFF2-40B4-BE49-F238E27FC236}">
                <a16:creationId xmlns:a16="http://schemas.microsoft.com/office/drawing/2014/main" id="{7EDD4890-5A3E-42EA-ABFD-09DCEBFD611A}"/>
              </a:ext>
            </a:extLst>
          </p:cNvPr>
          <p:cNvSpPr/>
          <p:nvPr/>
        </p:nvSpPr>
        <p:spPr>
          <a:xfrm>
            <a:off x="8067821" y="5077803"/>
            <a:ext cx="3502855" cy="661182"/>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imes" panose="02020603050405020304" pitchFamily="18" charset="0"/>
                <a:cs typeface="Times" panose="02020603050405020304" pitchFamily="18" charset="0"/>
              </a:rPr>
              <a:t>Rule of Law </a:t>
            </a:r>
          </a:p>
        </p:txBody>
      </p:sp>
      <p:sp>
        <p:nvSpPr>
          <p:cNvPr id="14" name="Rectangle 13">
            <a:extLst>
              <a:ext uri="{FF2B5EF4-FFF2-40B4-BE49-F238E27FC236}">
                <a16:creationId xmlns:a16="http://schemas.microsoft.com/office/drawing/2014/main" id="{1D39D6AF-180D-42D6-A903-A5F12816B31F}"/>
              </a:ext>
            </a:extLst>
          </p:cNvPr>
          <p:cNvSpPr/>
          <p:nvPr/>
        </p:nvSpPr>
        <p:spPr>
          <a:xfrm>
            <a:off x="4124180" y="3979890"/>
            <a:ext cx="3502855" cy="661182"/>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imes" panose="02020603050405020304" pitchFamily="18" charset="0"/>
                <a:cs typeface="Times" panose="02020603050405020304" pitchFamily="18" charset="0"/>
              </a:rPr>
              <a:t>Limited Government</a:t>
            </a:r>
          </a:p>
        </p:txBody>
      </p:sp>
    </p:spTree>
    <p:extLst>
      <p:ext uri="{BB962C8B-B14F-4D97-AF65-F5344CB8AC3E}">
        <p14:creationId xmlns:p14="http://schemas.microsoft.com/office/powerpoint/2010/main" val="7223582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8B461F-359B-9D43-B3A0-54A7D24EF05C}"/>
              </a:ext>
            </a:extLst>
          </p:cNvPr>
          <p:cNvSpPr>
            <a:spLocks noGrp="1"/>
          </p:cNvSpPr>
          <p:nvPr>
            <p:ph type="title"/>
          </p:nvPr>
        </p:nvSpPr>
        <p:spPr>
          <a:xfrm>
            <a:off x="838200" y="365125"/>
            <a:ext cx="10515600" cy="877521"/>
          </a:xfrm>
          <a:solidFill>
            <a:schemeClr val="accent4">
              <a:lumMod val="20000"/>
              <a:lumOff val="80000"/>
            </a:schemeClr>
          </a:solidFill>
          <a:ln>
            <a:solidFill>
              <a:srgbClr val="002060"/>
            </a:solidFill>
          </a:ln>
        </p:spPr>
        <p:txBody>
          <a:bodyPr/>
          <a:lstStyle/>
          <a:p>
            <a:r>
              <a:rPr lang="en-US" dirty="0">
                <a:solidFill>
                  <a:srgbClr val="002060"/>
                </a:solidFill>
                <a:latin typeface="Britannic Bold" panose="020B0903060703020204" pitchFamily="34" charset="77"/>
              </a:rPr>
              <a:t>Dividing Powers of Government </a:t>
            </a:r>
          </a:p>
        </p:txBody>
      </p:sp>
      <p:sp>
        <p:nvSpPr>
          <p:cNvPr id="3" name="Content Placeholder 2">
            <a:extLst>
              <a:ext uri="{FF2B5EF4-FFF2-40B4-BE49-F238E27FC236}">
                <a16:creationId xmlns:a16="http://schemas.microsoft.com/office/drawing/2014/main" id="{0DB2D2B4-D4BD-9D40-BE33-CE23F3F70755}"/>
              </a:ext>
            </a:extLst>
          </p:cNvPr>
          <p:cNvSpPr>
            <a:spLocks noGrp="1"/>
          </p:cNvSpPr>
          <p:nvPr>
            <p:ph idx="1"/>
          </p:nvPr>
        </p:nvSpPr>
        <p:spPr>
          <a:xfrm>
            <a:off x="838200" y="1477108"/>
            <a:ext cx="10515600" cy="5015767"/>
          </a:xfrm>
          <a:solidFill>
            <a:schemeClr val="bg1"/>
          </a:solidFill>
          <a:ln>
            <a:solidFill>
              <a:schemeClr val="accent1"/>
            </a:solidFill>
          </a:ln>
        </p:spPr>
        <p:txBody>
          <a:bodyPr>
            <a:normAutofit/>
          </a:bodyPr>
          <a:lstStyle/>
          <a:p>
            <a:r>
              <a:rPr lang="en-US" sz="2400" dirty="0">
                <a:latin typeface="Times" pitchFamily="2" charset="0"/>
              </a:rPr>
              <a:t>Categorize the powers of government into one of the following areas </a:t>
            </a:r>
          </a:p>
          <a:p>
            <a:pPr marL="0" indent="0">
              <a:buNone/>
            </a:pPr>
            <a:endParaRPr lang="en-US" sz="2400" dirty="0">
              <a:latin typeface="Times" pitchFamily="2" charset="0"/>
            </a:endParaRPr>
          </a:p>
          <a:p>
            <a:pPr marL="0" indent="0">
              <a:buNone/>
            </a:pPr>
            <a:endParaRPr lang="en-US" sz="2400" dirty="0">
              <a:latin typeface="Times" pitchFamily="2" charset="0"/>
            </a:endParaRPr>
          </a:p>
        </p:txBody>
      </p:sp>
      <p:sp>
        <p:nvSpPr>
          <p:cNvPr id="4" name="Rectangle 3">
            <a:extLst>
              <a:ext uri="{FF2B5EF4-FFF2-40B4-BE49-F238E27FC236}">
                <a16:creationId xmlns:a16="http://schemas.microsoft.com/office/drawing/2014/main" id="{B1E09FAF-5F1E-4376-9DD9-828651364AE1}"/>
              </a:ext>
            </a:extLst>
          </p:cNvPr>
          <p:cNvSpPr/>
          <p:nvPr/>
        </p:nvSpPr>
        <p:spPr>
          <a:xfrm>
            <a:off x="58616" y="2101312"/>
            <a:ext cx="2529834" cy="1457814"/>
          </a:xfrm>
          <a:prstGeom prst="rect">
            <a:avLst/>
          </a:prstGeom>
          <a:solidFill>
            <a:srgbClr val="00206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Times" panose="02020603050405020304" pitchFamily="18" charset="0"/>
                <a:cs typeface="Times" panose="02020603050405020304" pitchFamily="18" charset="0"/>
              </a:rPr>
              <a:t>Enumerated Powers </a:t>
            </a:r>
            <a:r>
              <a:rPr lang="en-US" sz="2400" dirty="0">
                <a:latin typeface="Times" panose="02020603050405020304" pitchFamily="18" charset="0"/>
                <a:cs typeface="Times" panose="02020603050405020304" pitchFamily="18" charset="0"/>
              </a:rPr>
              <a:t>(National Government Only)</a:t>
            </a:r>
          </a:p>
        </p:txBody>
      </p:sp>
      <p:sp>
        <p:nvSpPr>
          <p:cNvPr id="5" name="Rectangle 4">
            <a:extLst>
              <a:ext uri="{FF2B5EF4-FFF2-40B4-BE49-F238E27FC236}">
                <a16:creationId xmlns:a16="http://schemas.microsoft.com/office/drawing/2014/main" id="{34347C8E-CF32-40B4-88C9-FF617D703090}"/>
              </a:ext>
            </a:extLst>
          </p:cNvPr>
          <p:cNvSpPr/>
          <p:nvPr/>
        </p:nvSpPr>
        <p:spPr>
          <a:xfrm>
            <a:off x="5927205" y="2120606"/>
            <a:ext cx="2515768" cy="1438520"/>
          </a:xfrm>
          <a:prstGeom prst="rect">
            <a:avLst/>
          </a:prstGeom>
          <a:solidFill>
            <a:srgbClr val="FF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Times" panose="02020603050405020304" pitchFamily="18" charset="0"/>
                <a:cs typeface="Times" panose="02020603050405020304" pitchFamily="18" charset="0"/>
              </a:rPr>
              <a:t>Reserve Powers </a:t>
            </a:r>
          </a:p>
          <a:p>
            <a:pPr algn="ctr"/>
            <a:r>
              <a:rPr lang="en-US" sz="2400" dirty="0">
                <a:latin typeface="Times" panose="02020603050405020304" pitchFamily="18" charset="0"/>
                <a:cs typeface="Times" panose="02020603050405020304" pitchFamily="18" charset="0"/>
              </a:rPr>
              <a:t>(State Government Only)</a:t>
            </a:r>
          </a:p>
        </p:txBody>
      </p:sp>
      <p:sp>
        <p:nvSpPr>
          <p:cNvPr id="6" name="Rectangle 5">
            <a:extLst>
              <a:ext uri="{FF2B5EF4-FFF2-40B4-BE49-F238E27FC236}">
                <a16:creationId xmlns:a16="http://schemas.microsoft.com/office/drawing/2014/main" id="{F5467456-480B-4E79-A8E3-30BA52471051}"/>
              </a:ext>
            </a:extLst>
          </p:cNvPr>
          <p:cNvSpPr/>
          <p:nvPr/>
        </p:nvSpPr>
        <p:spPr>
          <a:xfrm>
            <a:off x="2897951" y="2120606"/>
            <a:ext cx="2719753" cy="1438520"/>
          </a:xfrm>
          <a:prstGeom prst="rect">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Times" panose="02020603050405020304" pitchFamily="18" charset="0"/>
                <a:cs typeface="Times" panose="02020603050405020304" pitchFamily="18" charset="0"/>
              </a:rPr>
              <a:t>Concurrent Powers </a:t>
            </a:r>
          </a:p>
          <a:p>
            <a:pPr algn="ctr"/>
            <a:r>
              <a:rPr lang="en-US" sz="2400" dirty="0">
                <a:latin typeface="Times" panose="02020603050405020304" pitchFamily="18" charset="0"/>
                <a:cs typeface="Times" panose="02020603050405020304" pitchFamily="18" charset="0"/>
              </a:rPr>
              <a:t>(Both National &amp; State Gov.)</a:t>
            </a:r>
          </a:p>
        </p:txBody>
      </p:sp>
      <p:cxnSp>
        <p:nvCxnSpPr>
          <p:cNvPr id="8" name="Straight Connector 7">
            <a:extLst>
              <a:ext uri="{FF2B5EF4-FFF2-40B4-BE49-F238E27FC236}">
                <a16:creationId xmlns:a16="http://schemas.microsoft.com/office/drawing/2014/main" id="{3B440B82-66DC-4E35-93B7-3FD409D23781}"/>
              </a:ext>
            </a:extLst>
          </p:cNvPr>
          <p:cNvCxnSpPr/>
          <p:nvPr/>
        </p:nvCxnSpPr>
        <p:spPr>
          <a:xfrm>
            <a:off x="2743200" y="2182202"/>
            <a:ext cx="0" cy="3924886"/>
          </a:xfrm>
          <a:prstGeom prst="line">
            <a:avLst/>
          </a:prstGeom>
          <a:ln w="28575"/>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E4BCE328-ACA9-46A9-A2C0-E90756ED7CEF}"/>
              </a:ext>
            </a:extLst>
          </p:cNvPr>
          <p:cNvCxnSpPr/>
          <p:nvPr/>
        </p:nvCxnSpPr>
        <p:spPr>
          <a:xfrm>
            <a:off x="5777132" y="2141486"/>
            <a:ext cx="0" cy="3924886"/>
          </a:xfrm>
          <a:prstGeom prst="line">
            <a:avLst/>
          </a:prstGeom>
          <a:ln w="28575"/>
        </p:spPr>
        <p:style>
          <a:lnRef idx="1">
            <a:schemeClr val="dk1"/>
          </a:lnRef>
          <a:fillRef idx="0">
            <a:schemeClr val="dk1"/>
          </a:fillRef>
          <a:effectRef idx="0">
            <a:schemeClr val="dk1"/>
          </a:effectRef>
          <a:fontRef idx="minor">
            <a:schemeClr val="tx1"/>
          </a:fontRef>
        </p:style>
      </p:cxnSp>
      <p:sp>
        <p:nvSpPr>
          <p:cNvPr id="10" name="Rectangle 9">
            <a:extLst>
              <a:ext uri="{FF2B5EF4-FFF2-40B4-BE49-F238E27FC236}">
                <a16:creationId xmlns:a16="http://schemas.microsoft.com/office/drawing/2014/main" id="{A8542030-AAC9-466A-A6F5-A3B2487EA2FF}"/>
              </a:ext>
            </a:extLst>
          </p:cNvPr>
          <p:cNvSpPr/>
          <p:nvPr/>
        </p:nvSpPr>
        <p:spPr>
          <a:xfrm>
            <a:off x="8807534" y="2141486"/>
            <a:ext cx="2719754" cy="1417640"/>
          </a:xfrm>
          <a:prstGeom prst="rect">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Times" panose="02020603050405020304" pitchFamily="18" charset="0"/>
                <a:cs typeface="Times" panose="02020603050405020304" pitchFamily="18" charset="0"/>
              </a:rPr>
              <a:t>Denied Powers </a:t>
            </a:r>
          </a:p>
          <a:p>
            <a:pPr algn="ctr"/>
            <a:r>
              <a:rPr lang="en-US" sz="2400" dirty="0">
                <a:solidFill>
                  <a:schemeClr val="tx1"/>
                </a:solidFill>
                <a:latin typeface="Times" panose="02020603050405020304" pitchFamily="18" charset="0"/>
                <a:cs typeface="Times" panose="02020603050405020304" pitchFamily="18" charset="0"/>
              </a:rPr>
              <a:t>(Government not allowed to use)</a:t>
            </a:r>
          </a:p>
        </p:txBody>
      </p:sp>
      <p:cxnSp>
        <p:nvCxnSpPr>
          <p:cNvPr id="11" name="Straight Connector 10">
            <a:extLst>
              <a:ext uri="{FF2B5EF4-FFF2-40B4-BE49-F238E27FC236}">
                <a16:creationId xmlns:a16="http://schemas.microsoft.com/office/drawing/2014/main" id="{6AAFCC2A-6D8E-4705-BE29-40CE30A512A7}"/>
              </a:ext>
            </a:extLst>
          </p:cNvPr>
          <p:cNvCxnSpPr/>
          <p:nvPr/>
        </p:nvCxnSpPr>
        <p:spPr>
          <a:xfrm>
            <a:off x="8616461" y="2182202"/>
            <a:ext cx="0" cy="3924886"/>
          </a:xfrm>
          <a:prstGeom prst="line">
            <a:avLst/>
          </a:prstGeom>
          <a:ln w="28575"/>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3236049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6AAF5-D5F9-35A6-F18D-3502CEDF5EC6}"/>
              </a:ext>
            </a:extLst>
          </p:cNvPr>
          <p:cNvSpPr>
            <a:spLocks noGrp="1"/>
          </p:cNvSpPr>
          <p:nvPr>
            <p:ph type="title"/>
          </p:nvPr>
        </p:nvSpPr>
        <p:spPr>
          <a:xfrm>
            <a:off x="838200" y="365125"/>
            <a:ext cx="10515600" cy="763031"/>
          </a:xfrm>
          <a:solidFill>
            <a:schemeClr val="accent4">
              <a:lumMod val="40000"/>
              <a:lumOff val="60000"/>
            </a:schemeClr>
          </a:solidFill>
          <a:ln>
            <a:solidFill>
              <a:srgbClr val="002060"/>
            </a:solidFill>
          </a:ln>
        </p:spPr>
        <p:txBody>
          <a:bodyPr/>
          <a:lstStyle/>
          <a:p>
            <a:r>
              <a:rPr lang="en-US" dirty="0">
                <a:solidFill>
                  <a:srgbClr val="002060"/>
                </a:solidFill>
                <a:latin typeface="Britannic Bold" panose="020B0903060703020204" pitchFamily="34" charset="77"/>
              </a:rPr>
              <a:t>Introduction to the U.S. Constitution </a:t>
            </a:r>
          </a:p>
        </p:txBody>
      </p:sp>
      <p:sp>
        <p:nvSpPr>
          <p:cNvPr id="3" name="Content Placeholder 2">
            <a:extLst>
              <a:ext uri="{FF2B5EF4-FFF2-40B4-BE49-F238E27FC236}">
                <a16:creationId xmlns:a16="http://schemas.microsoft.com/office/drawing/2014/main" id="{A447347E-044D-2361-639C-F7AE52B56DC7}"/>
              </a:ext>
            </a:extLst>
          </p:cNvPr>
          <p:cNvSpPr>
            <a:spLocks noGrp="1"/>
          </p:cNvSpPr>
          <p:nvPr>
            <p:ph idx="1"/>
          </p:nvPr>
        </p:nvSpPr>
        <p:spPr>
          <a:xfrm>
            <a:off x="558139" y="1567543"/>
            <a:ext cx="11103429" cy="4925332"/>
          </a:xfrm>
          <a:solidFill>
            <a:schemeClr val="bg1"/>
          </a:solidFill>
        </p:spPr>
        <p:txBody>
          <a:bodyPr>
            <a:normAutofit/>
          </a:bodyPr>
          <a:lstStyle/>
          <a:p>
            <a:pPr marL="0" indent="0">
              <a:buNone/>
            </a:pPr>
            <a:r>
              <a:rPr lang="en-US" sz="2400" dirty="0">
                <a:latin typeface="Times" pitchFamily="2" charset="0"/>
              </a:rPr>
              <a:t>Preamble = the introduction to the U.S. Constitution </a:t>
            </a:r>
          </a:p>
          <a:p>
            <a:pPr marL="457200" indent="-222250"/>
            <a:r>
              <a:rPr lang="en-US" sz="2400" dirty="0">
                <a:latin typeface="Times" pitchFamily="2" charset="0"/>
              </a:rPr>
              <a:t>Outlines the goals of the U.S. Constitution </a:t>
            </a:r>
          </a:p>
        </p:txBody>
      </p:sp>
      <p:sp>
        <p:nvSpPr>
          <p:cNvPr id="4" name="Rectangle 3">
            <a:extLst>
              <a:ext uri="{FF2B5EF4-FFF2-40B4-BE49-F238E27FC236}">
                <a16:creationId xmlns:a16="http://schemas.microsoft.com/office/drawing/2014/main" id="{3D423FD2-C486-C744-0EE3-50F6D60282D0}"/>
              </a:ext>
            </a:extLst>
          </p:cNvPr>
          <p:cNvSpPr/>
          <p:nvPr/>
        </p:nvSpPr>
        <p:spPr>
          <a:xfrm>
            <a:off x="838200" y="2446317"/>
            <a:ext cx="11037125" cy="3283527"/>
          </a:xfrm>
          <a:prstGeom prst="rect">
            <a:avLst/>
          </a:prstGeom>
          <a:solidFill>
            <a:srgbClr val="00206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0" i="0" dirty="0">
                <a:solidFill>
                  <a:schemeClr val="bg1"/>
                </a:solidFill>
                <a:effectLst/>
                <a:latin typeface="Times" pitchFamily="2" charset="0"/>
              </a:rPr>
              <a:t>We the People of the United States, in Order to form a more perfect Union, establish Justice, insure domestic Tranquility, provide for the common </a:t>
            </a:r>
            <a:r>
              <a:rPr lang="en-US" sz="2800" b="0" i="0" dirty="0" err="1">
                <a:solidFill>
                  <a:schemeClr val="bg1"/>
                </a:solidFill>
                <a:effectLst/>
                <a:latin typeface="Times" pitchFamily="2" charset="0"/>
              </a:rPr>
              <a:t>defence</a:t>
            </a:r>
            <a:r>
              <a:rPr lang="en-US" sz="2800" b="0" i="0" dirty="0">
                <a:solidFill>
                  <a:schemeClr val="bg1"/>
                </a:solidFill>
                <a:effectLst/>
                <a:latin typeface="Times" pitchFamily="2" charset="0"/>
              </a:rPr>
              <a:t>, promote the general Welfare, and secure the Blessings of Liberty to ourselves and our Posterity, do ordain and establish this Constitution for the United States of America.</a:t>
            </a:r>
          </a:p>
          <a:p>
            <a:r>
              <a:rPr lang="en-US" sz="2800" dirty="0">
                <a:solidFill>
                  <a:schemeClr val="bg1"/>
                </a:solidFill>
                <a:latin typeface="Times" pitchFamily="2" charset="0"/>
              </a:rPr>
              <a:t>	- </a:t>
            </a:r>
            <a:r>
              <a:rPr lang="en-US" sz="2800" b="1" dirty="0">
                <a:solidFill>
                  <a:schemeClr val="bg1"/>
                </a:solidFill>
                <a:latin typeface="Times" pitchFamily="2" charset="0"/>
              </a:rPr>
              <a:t>Preamble, U.S. Constitution </a:t>
            </a:r>
          </a:p>
        </p:txBody>
      </p:sp>
      <p:sp>
        <p:nvSpPr>
          <p:cNvPr id="5" name="Rectangle 4">
            <a:extLst>
              <a:ext uri="{FF2B5EF4-FFF2-40B4-BE49-F238E27FC236}">
                <a16:creationId xmlns:a16="http://schemas.microsoft.com/office/drawing/2014/main" id="{07DEF223-6820-2FA9-7977-5A81E0C7E490}"/>
              </a:ext>
            </a:extLst>
          </p:cNvPr>
          <p:cNvSpPr/>
          <p:nvPr/>
        </p:nvSpPr>
        <p:spPr>
          <a:xfrm>
            <a:off x="2945081" y="5569527"/>
            <a:ext cx="8650183" cy="605642"/>
          </a:xfrm>
          <a:prstGeom prst="rect">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r>
              <a:rPr lang="en-US" sz="2400" dirty="0">
                <a:latin typeface="Times" pitchFamily="2" charset="0"/>
              </a:rPr>
              <a:t>Identify the 6 goals of the U.S. Constitution </a:t>
            </a:r>
          </a:p>
        </p:txBody>
      </p:sp>
      <p:pic>
        <p:nvPicPr>
          <p:cNvPr id="1026" name="Picture 2" descr="We the People: Gouverneur Morris &amp; the US Constitution's Preamble - David  J. Shestokas">
            <a:extLst>
              <a:ext uri="{FF2B5EF4-FFF2-40B4-BE49-F238E27FC236}">
                <a16:creationId xmlns:a16="http://schemas.microsoft.com/office/drawing/2014/main" id="{EF49F45D-E87D-E4AF-DFB8-936C85C7AA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43140" y="1255609"/>
            <a:ext cx="2660444" cy="1490766"/>
          </a:xfrm>
          <a:prstGeom prst="rect">
            <a:avLst/>
          </a:prstGeom>
          <a:noFill/>
          <a:extLst>
            <a:ext uri="{909E8E84-426E-40DD-AFC4-6F175D3DCCD1}">
              <a14:hiddenFill xmlns:a14="http://schemas.microsoft.com/office/drawing/2010/main">
                <a:solidFill>
                  <a:srgbClr val="FFFFFF"/>
                </a:solidFill>
              </a14:hiddenFill>
            </a:ext>
          </a:extLst>
        </p:spPr>
      </p:pic>
      <p:sp>
        <p:nvSpPr>
          <p:cNvPr id="8" name="Oval Callout 7">
            <a:extLst>
              <a:ext uri="{FF2B5EF4-FFF2-40B4-BE49-F238E27FC236}">
                <a16:creationId xmlns:a16="http://schemas.microsoft.com/office/drawing/2014/main" id="{9EAB2E92-86A4-997A-7E02-D76EC971FB29}"/>
              </a:ext>
            </a:extLst>
          </p:cNvPr>
          <p:cNvSpPr/>
          <p:nvPr/>
        </p:nvSpPr>
        <p:spPr>
          <a:xfrm>
            <a:off x="9140742" y="925780"/>
            <a:ext cx="2125683" cy="620692"/>
          </a:xfrm>
          <a:prstGeom prst="wedgeEllipseCallout">
            <a:avLst>
              <a:gd name="adj1" fmla="val -42621"/>
              <a:gd name="adj2" fmla="val 75893"/>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dirty="0">
                <a:latin typeface="Times" pitchFamily="2" charset="0"/>
              </a:rPr>
              <a:t>Introducing the Constitution </a:t>
            </a:r>
          </a:p>
        </p:txBody>
      </p:sp>
    </p:spTree>
    <p:extLst>
      <p:ext uri="{BB962C8B-B14F-4D97-AF65-F5344CB8AC3E}">
        <p14:creationId xmlns:p14="http://schemas.microsoft.com/office/powerpoint/2010/main" val="17327312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6AAF5-D5F9-35A6-F18D-3502CEDF5EC6}"/>
              </a:ext>
            </a:extLst>
          </p:cNvPr>
          <p:cNvSpPr>
            <a:spLocks noGrp="1"/>
          </p:cNvSpPr>
          <p:nvPr>
            <p:ph type="title"/>
          </p:nvPr>
        </p:nvSpPr>
        <p:spPr>
          <a:xfrm>
            <a:off x="838200" y="365125"/>
            <a:ext cx="10515600" cy="763031"/>
          </a:xfrm>
          <a:solidFill>
            <a:schemeClr val="accent4">
              <a:lumMod val="40000"/>
              <a:lumOff val="60000"/>
            </a:schemeClr>
          </a:solidFill>
          <a:ln>
            <a:solidFill>
              <a:srgbClr val="002060"/>
            </a:solidFill>
          </a:ln>
        </p:spPr>
        <p:txBody>
          <a:bodyPr/>
          <a:lstStyle/>
          <a:p>
            <a:r>
              <a:rPr lang="en-US" dirty="0">
                <a:solidFill>
                  <a:srgbClr val="002060"/>
                </a:solidFill>
                <a:latin typeface="Britannic Bold" panose="020B0903060703020204" pitchFamily="34" charset="77"/>
              </a:rPr>
              <a:t>Example of the 6 Goals</a:t>
            </a:r>
          </a:p>
        </p:txBody>
      </p:sp>
      <p:sp>
        <p:nvSpPr>
          <p:cNvPr id="3" name="Content Placeholder 2">
            <a:extLst>
              <a:ext uri="{FF2B5EF4-FFF2-40B4-BE49-F238E27FC236}">
                <a16:creationId xmlns:a16="http://schemas.microsoft.com/office/drawing/2014/main" id="{A447347E-044D-2361-639C-F7AE52B56DC7}"/>
              </a:ext>
            </a:extLst>
          </p:cNvPr>
          <p:cNvSpPr>
            <a:spLocks noGrp="1"/>
          </p:cNvSpPr>
          <p:nvPr>
            <p:ph idx="1"/>
          </p:nvPr>
        </p:nvSpPr>
        <p:spPr>
          <a:xfrm>
            <a:off x="558139" y="1567543"/>
            <a:ext cx="11103429" cy="4925332"/>
          </a:xfrm>
          <a:solidFill>
            <a:schemeClr val="bg1"/>
          </a:solidFill>
        </p:spPr>
        <p:txBody>
          <a:bodyPr>
            <a:normAutofit/>
          </a:bodyPr>
          <a:lstStyle/>
          <a:p>
            <a:pPr marL="0" indent="0">
              <a:buNone/>
            </a:pPr>
            <a:r>
              <a:rPr lang="en-US" sz="2400" dirty="0">
                <a:latin typeface="Times" pitchFamily="2" charset="0"/>
              </a:rPr>
              <a:t>Preamble = the introduction to the U.S. Constitution </a:t>
            </a:r>
          </a:p>
          <a:p>
            <a:pPr marL="0" indent="0">
              <a:buNone/>
            </a:pPr>
            <a:r>
              <a:rPr lang="en-US" sz="2400" dirty="0">
                <a:latin typeface="Times" pitchFamily="2" charset="0"/>
              </a:rPr>
              <a:t>Find a current event story that displays the U.S. Government carrying out each of the objectives of the Preamble </a:t>
            </a:r>
          </a:p>
        </p:txBody>
      </p:sp>
      <p:sp>
        <p:nvSpPr>
          <p:cNvPr id="6" name="Rectangle 5">
            <a:extLst>
              <a:ext uri="{FF2B5EF4-FFF2-40B4-BE49-F238E27FC236}">
                <a16:creationId xmlns:a16="http://schemas.microsoft.com/office/drawing/2014/main" id="{28C2EB77-EAA4-4F1C-435F-FD74712F1B78}"/>
              </a:ext>
            </a:extLst>
          </p:cNvPr>
          <p:cNvSpPr/>
          <p:nvPr/>
        </p:nvSpPr>
        <p:spPr>
          <a:xfrm>
            <a:off x="332509" y="2885705"/>
            <a:ext cx="3906982" cy="653142"/>
          </a:xfrm>
          <a:prstGeom prst="rect">
            <a:avLst/>
          </a:prstGeom>
          <a:solidFill>
            <a:srgbClr val="00206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Times" pitchFamily="2" charset="0"/>
              </a:rPr>
              <a:t>We the People</a:t>
            </a:r>
          </a:p>
        </p:txBody>
      </p:sp>
      <p:sp>
        <p:nvSpPr>
          <p:cNvPr id="7" name="Rectangle 6">
            <a:extLst>
              <a:ext uri="{FF2B5EF4-FFF2-40B4-BE49-F238E27FC236}">
                <a16:creationId xmlns:a16="http://schemas.microsoft.com/office/drawing/2014/main" id="{BBD07FCC-DB96-2668-4222-5323AAFB4199}"/>
              </a:ext>
            </a:extLst>
          </p:cNvPr>
          <p:cNvSpPr/>
          <p:nvPr/>
        </p:nvSpPr>
        <p:spPr>
          <a:xfrm>
            <a:off x="332509" y="3651663"/>
            <a:ext cx="3906982" cy="653142"/>
          </a:xfrm>
          <a:prstGeom prst="rect">
            <a:avLst/>
          </a:prstGeom>
          <a:solidFill>
            <a:srgbClr val="00206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Times" pitchFamily="2" charset="0"/>
              </a:rPr>
              <a:t>To form a more prefect union</a:t>
            </a:r>
          </a:p>
        </p:txBody>
      </p:sp>
      <p:sp>
        <p:nvSpPr>
          <p:cNvPr id="9" name="Rectangle 8">
            <a:extLst>
              <a:ext uri="{FF2B5EF4-FFF2-40B4-BE49-F238E27FC236}">
                <a16:creationId xmlns:a16="http://schemas.microsoft.com/office/drawing/2014/main" id="{83C4D280-5B10-9663-5499-2B8CC78285E7}"/>
              </a:ext>
            </a:extLst>
          </p:cNvPr>
          <p:cNvSpPr/>
          <p:nvPr/>
        </p:nvSpPr>
        <p:spPr>
          <a:xfrm>
            <a:off x="332509" y="4417621"/>
            <a:ext cx="3906982" cy="653142"/>
          </a:xfrm>
          <a:prstGeom prst="rect">
            <a:avLst/>
          </a:prstGeom>
          <a:solidFill>
            <a:srgbClr val="00206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Times" pitchFamily="2" charset="0"/>
              </a:rPr>
              <a:t>Establish justice</a:t>
            </a:r>
          </a:p>
        </p:txBody>
      </p:sp>
      <p:sp>
        <p:nvSpPr>
          <p:cNvPr id="10" name="Rectangle 9">
            <a:extLst>
              <a:ext uri="{FF2B5EF4-FFF2-40B4-BE49-F238E27FC236}">
                <a16:creationId xmlns:a16="http://schemas.microsoft.com/office/drawing/2014/main" id="{BA66316F-D299-C52C-3AC8-91D474FB7EB1}"/>
              </a:ext>
            </a:extLst>
          </p:cNvPr>
          <p:cNvSpPr/>
          <p:nvPr/>
        </p:nvSpPr>
        <p:spPr>
          <a:xfrm>
            <a:off x="332509" y="5150880"/>
            <a:ext cx="3906982" cy="653142"/>
          </a:xfrm>
          <a:prstGeom prst="rect">
            <a:avLst/>
          </a:prstGeom>
          <a:solidFill>
            <a:srgbClr val="00206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Times" pitchFamily="2" charset="0"/>
              </a:rPr>
              <a:t>Insure domestic tranquility</a:t>
            </a:r>
          </a:p>
        </p:txBody>
      </p:sp>
      <p:sp>
        <p:nvSpPr>
          <p:cNvPr id="11" name="Rectangle 10">
            <a:extLst>
              <a:ext uri="{FF2B5EF4-FFF2-40B4-BE49-F238E27FC236}">
                <a16:creationId xmlns:a16="http://schemas.microsoft.com/office/drawing/2014/main" id="{B56E8D35-9693-F429-5DF9-D4A13D14D1C4}"/>
              </a:ext>
            </a:extLst>
          </p:cNvPr>
          <p:cNvSpPr/>
          <p:nvPr/>
        </p:nvSpPr>
        <p:spPr>
          <a:xfrm>
            <a:off x="7550727" y="2885705"/>
            <a:ext cx="3906982" cy="653142"/>
          </a:xfrm>
          <a:prstGeom prst="rect">
            <a:avLst/>
          </a:prstGeom>
          <a:solidFill>
            <a:srgbClr val="00206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Times" pitchFamily="2" charset="0"/>
              </a:rPr>
              <a:t>Provide for the common defense </a:t>
            </a:r>
          </a:p>
        </p:txBody>
      </p:sp>
      <p:sp>
        <p:nvSpPr>
          <p:cNvPr id="12" name="Rectangle 11">
            <a:extLst>
              <a:ext uri="{FF2B5EF4-FFF2-40B4-BE49-F238E27FC236}">
                <a16:creationId xmlns:a16="http://schemas.microsoft.com/office/drawing/2014/main" id="{D8276BE7-E073-511F-E257-E96CB8DFF554}"/>
              </a:ext>
            </a:extLst>
          </p:cNvPr>
          <p:cNvSpPr/>
          <p:nvPr/>
        </p:nvSpPr>
        <p:spPr>
          <a:xfrm>
            <a:off x="7550727" y="3645725"/>
            <a:ext cx="3906982" cy="653142"/>
          </a:xfrm>
          <a:prstGeom prst="rect">
            <a:avLst/>
          </a:prstGeom>
          <a:solidFill>
            <a:srgbClr val="00206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Times" pitchFamily="2" charset="0"/>
              </a:rPr>
              <a:t>Promote the general welfare</a:t>
            </a:r>
          </a:p>
        </p:txBody>
      </p:sp>
      <p:sp>
        <p:nvSpPr>
          <p:cNvPr id="13" name="Rectangle 12">
            <a:extLst>
              <a:ext uri="{FF2B5EF4-FFF2-40B4-BE49-F238E27FC236}">
                <a16:creationId xmlns:a16="http://schemas.microsoft.com/office/drawing/2014/main" id="{639795DA-BBF2-4822-A444-24F6C2A253B1}"/>
              </a:ext>
            </a:extLst>
          </p:cNvPr>
          <p:cNvSpPr/>
          <p:nvPr/>
        </p:nvSpPr>
        <p:spPr>
          <a:xfrm>
            <a:off x="7550727" y="4420548"/>
            <a:ext cx="3906982" cy="653142"/>
          </a:xfrm>
          <a:prstGeom prst="rect">
            <a:avLst/>
          </a:prstGeom>
          <a:solidFill>
            <a:srgbClr val="00206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Times" pitchFamily="2" charset="0"/>
              </a:rPr>
              <a:t>Secure the blessings of liberty</a:t>
            </a:r>
          </a:p>
        </p:txBody>
      </p:sp>
      <p:sp>
        <p:nvSpPr>
          <p:cNvPr id="14" name="Rectangle 13">
            <a:extLst>
              <a:ext uri="{FF2B5EF4-FFF2-40B4-BE49-F238E27FC236}">
                <a16:creationId xmlns:a16="http://schemas.microsoft.com/office/drawing/2014/main" id="{03C00CEE-33EC-465B-D009-8DF03ED3FA24}"/>
              </a:ext>
            </a:extLst>
          </p:cNvPr>
          <p:cNvSpPr/>
          <p:nvPr/>
        </p:nvSpPr>
        <p:spPr>
          <a:xfrm>
            <a:off x="7771560" y="4974023"/>
            <a:ext cx="1308193" cy="603944"/>
          </a:xfrm>
          <a:prstGeom prst="rect">
            <a:avLst/>
          </a:prstGeom>
          <a:solidFill>
            <a:srgbClr val="00206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Times" pitchFamily="2" charset="0"/>
              </a:rPr>
              <a:t>Do ordain &amp; establish this Constitution</a:t>
            </a:r>
          </a:p>
        </p:txBody>
      </p:sp>
      <p:pic>
        <p:nvPicPr>
          <p:cNvPr id="2050" name="Picture 2" descr="US Constitution Fast Facts - CNN">
            <a:extLst>
              <a:ext uri="{FF2B5EF4-FFF2-40B4-BE49-F238E27FC236}">
                <a16:creationId xmlns:a16="http://schemas.microsoft.com/office/drawing/2014/main" id="{22F327D1-4D1A-623F-5ADC-816375271D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65121" y="2470069"/>
            <a:ext cx="2881747" cy="42276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30815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197A9E3-B3B9-4B3D-9625-8C36D73D82D0}"/>
              </a:ext>
            </a:extLst>
          </p:cNvPr>
          <p:cNvSpPr>
            <a:spLocks noGrp="1"/>
          </p:cNvSpPr>
          <p:nvPr>
            <p:ph idx="1"/>
          </p:nvPr>
        </p:nvSpPr>
        <p:spPr>
          <a:xfrm>
            <a:off x="450166" y="506436"/>
            <a:ext cx="11366696" cy="5978769"/>
          </a:xfrm>
          <a:solidFill>
            <a:schemeClr val="bg1"/>
          </a:solidFill>
          <a:ln>
            <a:solidFill>
              <a:srgbClr val="C00000"/>
            </a:solidFill>
          </a:ln>
        </p:spPr>
        <p:txBody>
          <a:bodyPr>
            <a:normAutofit/>
          </a:bodyPr>
          <a:lstStyle/>
          <a:p>
            <a:pPr marL="0" indent="0">
              <a:buNone/>
            </a:pPr>
            <a:r>
              <a:rPr lang="en-US" sz="2000" b="1" dirty="0">
                <a:latin typeface="Times New Roman" panose="02020603050405020304" pitchFamily="18" charset="0"/>
                <a:cs typeface="Times New Roman" panose="02020603050405020304" pitchFamily="18" charset="0"/>
              </a:rPr>
              <a:t>Unit III – Federalism &amp; The Federal Government </a:t>
            </a:r>
          </a:p>
          <a:p>
            <a:pPr lvl="0"/>
            <a:r>
              <a:rPr lang="en-US" sz="1600" b="1" dirty="0">
                <a:latin typeface="Times New Roman" panose="02020603050405020304" pitchFamily="18" charset="0"/>
                <a:cs typeface="Times New Roman" panose="02020603050405020304" pitchFamily="18" charset="0"/>
              </a:rPr>
              <a:t>CL.C&amp;G.1.1</a:t>
            </a:r>
            <a:r>
              <a:rPr lang="en-US" sz="1600" dirty="0">
                <a:latin typeface="Times New Roman" panose="02020603050405020304" pitchFamily="18" charset="0"/>
                <a:cs typeface="Times New Roman" panose="02020603050405020304" pitchFamily="18" charset="0"/>
              </a:rPr>
              <a:t> Explain the influence of the founding principles on state and federal decisions using primary and secondary source documents.</a:t>
            </a:r>
          </a:p>
          <a:p>
            <a:pPr lvl="0"/>
            <a:r>
              <a:rPr lang="en-US" sz="1600" b="1" dirty="0">
                <a:latin typeface="Times New Roman" panose="02020603050405020304" pitchFamily="18" charset="0"/>
                <a:cs typeface="Times New Roman" panose="02020603050405020304" pitchFamily="18" charset="0"/>
              </a:rPr>
              <a:t>CL.C&amp;G.2.1 </a:t>
            </a:r>
            <a:r>
              <a:rPr lang="en-US" sz="1600" dirty="0">
                <a:latin typeface="Times New Roman" panose="02020603050405020304" pitchFamily="18" charset="0"/>
                <a:cs typeface="Times New Roman" panose="02020603050405020304" pitchFamily="18" charset="0"/>
              </a:rPr>
              <a:t>Compare how national, state, and local governments maintain order, security, and protect individual rights.</a:t>
            </a:r>
          </a:p>
          <a:p>
            <a:pPr marL="0" indent="0">
              <a:buNone/>
            </a:pPr>
            <a:r>
              <a:rPr lang="en-US" sz="2000" b="1" dirty="0">
                <a:solidFill>
                  <a:srgbClr val="002060"/>
                </a:solidFill>
                <a:latin typeface="Times New Roman" panose="02020603050405020304" pitchFamily="18" charset="0"/>
                <a:cs typeface="Times New Roman" panose="02020603050405020304" pitchFamily="18" charset="0"/>
              </a:rPr>
              <a:t>Essential Question: </a:t>
            </a:r>
            <a:r>
              <a:rPr lang="en-US" sz="2000" i="1" dirty="0">
                <a:latin typeface="Times New Roman" panose="02020603050405020304" pitchFamily="18" charset="0"/>
                <a:cs typeface="Times New Roman" panose="02020603050405020304" pitchFamily="18" charset="0"/>
              </a:rPr>
              <a:t>How did Founders establish government with the authority to govern will limiting its ability to abuse power under the U.S. Constitution? </a:t>
            </a:r>
          </a:p>
          <a:p>
            <a:pPr marL="0" indent="0">
              <a:buNone/>
            </a:pPr>
            <a:r>
              <a:rPr lang="en-US" sz="2000" b="1" dirty="0">
                <a:solidFill>
                  <a:srgbClr val="002060"/>
                </a:solidFill>
                <a:latin typeface="Times New Roman" panose="02020603050405020304" pitchFamily="18" charset="0"/>
                <a:cs typeface="Times New Roman" panose="02020603050405020304" pitchFamily="18" charset="0"/>
              </a:rPr>
              <a:t>Students can:</a:t>
            </a:r>
          </a:p>
          <a:p>
            <a:r>
              <a:rPr lang="en-US" sz="2000" dirty="0">
                <a:latin typeface="Times New Roman" panose="02020603050405020304" pitchFamily="18" charset="0"/>
                <a:cs typeface="Times New Roman" panose="02020603050405020304" pitchFamily="18" charset="0"/>
              </a:rPr>
              <a:t>Explain how powers are separated in order to prevent abuse of power </a:t>
            </a:r>
          </a:p>
          <a:p>
            <a:r>
              <a:rPr lang="en-US" sz="2000" dirty="0">
                <a:latin typeface="Times New Roman" panose="02020603050405020304" pitchFamily="18" charset="0"/>
                <a:cs typeface="Times New Roman" panose="02020603050405020304" pitchFamily="18" charset="0"/>
              </a:rPr>
              <a:t>Explain how the structure of Congress allows it to achieve the goals of the U.S. Constitution </a:t>
            </a:r>
          </a:p>
          <a:p>
            <a:pPr marL="0" indent="0">
              <a:buNone/>
            </a:pPr>
            <a:endParaRPr lang="en-US" sz="2000" b="1" dirty="0">
              <a:solidFill>
                <a:srgbClr val="002060"/>
              </a:solidFill>
              <a:latin typeface="Times New Roman" panose="02020603050405020304" pitchFamily="18" charset="0"/>
              <a:cs typeface="Times New Roman" panose="02020603050405020304" pitchFamily="18" charset="0"/>
            </a:endParaRPr>
          </a:p>
          <a:p>
            <a:pPr marL="0" indent="0">
              <a:buNone/>
            </a:pPr>
            <a:r>
              <a:rPr lang="en-US" sz="2000" b="1" dirty="0">
                <a:solidFill>
                  <a:srgbClr val="002060"/>
                </a:solidFill>
                <a:latin typeface="Times New Roman" panose="02020603050405020304" pitchFamily="18" charset="0"/>
                <a:cs typeface="Times New Roman" panose="02020603050405020304" pitchFamily="18" charset="0"/>
              </a:rPr>
              <a:t>Agenda:</a:t>
            </a:r>
          </a:p>
          <a:p>
            <a:r>
              <a:rPr lang="en-US" sz="2000" b="1" dirty="0">
                <a:solidFill>
                  <a:srgbClr val="002060"/>
                </a:solidFill>
                <a:latin typeface="Times New Roman" panose="02020603050405020304" pitchFamily="18" charset="0"/>
                <a:cs typeface="Times New Roman" panose="02020603050405020304" pitchFamily="18" charset="0"/>
              </a:rPr>
              <a:t>Achieving the Preamble</a:t>
            </a:r>
          </a:p>
          <a:p>
            <a:r>
              <a:rPr lang="en-US" sz="2000" b="1" dirty="0">
                <a:solidFill>
                  <a:srgbClr val="002060"/>
                </a:solidFill>
                <a:latin typeface="Times New Roman" panose="02020603050405020304" pitchFamily="18" charset="0"/>
                <a:cs typeface="Times New Roman" panose="02020603050405020304" pitchFamily="18" charset="0"/>
              </a:rPr>
              <a:t>Congressional Structure </a:t>
            </a:r>
          </a:p>
          <a:p>
            <a:r>
              <a:rPr lang="en-US" sz="2000" b="1" dirty="0">
                <a:solidFill>
                  <a:srgbClr val="002060"/>
                </a:solidFill>
                <a:latin typeface="Times New Roman" panose="02020603050405020304" pitchFamily="18" charset="0"/>
                <a:cs typeface="Times New Roman" panose="02020603050405020304" pitchFamily="18" charset="0"/>
              </a:rPr>
              <a:t>Bicameral by Design</a:t>
            </a:r>
          </a:p>
          <a:p>
            <a:pPr marL="0" indent="0">
              <a:buNone/>
            </a:pPr>
            <a:r>
              <a:rPr lang="en-US" sz="2000" b="1" dirty="0">
                <a:solidFill>
                  <a:srgbClr val="002060"/>
                </a:solidFill>
                <a:latin typeface="Times New Roman" panose="02020603050405020304" pitchFamily="18" charset="0"/>
                <a:cs typeface="Times New Roman" panose="02020603050405020304" pitchFamily="18" charset="0"/>
              </a:rPr>
              <a:t>Homework:  Make up missing assignments </a:t>
            </a:r>
          </a:p>
        </p:txBody>
      </p:sp>
    </p:spTree>
    <p:extLst>
      <p:ext uri="{BB962C8B-B14F-4D97-AF65-F5344CB8AC3E}">
        <p14:creationId xmlns:p14="http://schemas.microsoft.com/office/powerpoint/2010/main" val="11530352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197A9E3-B3B9-4B3D-9625-8C36D73D82D0}"/>
              </a:ext>
            </a:extLst>
          </p:cNvPr>
          <p:cNvSpPr>
            <a:spLocks noGrp="1"/>
          </p:cNvSpPr>
          <p:nvPr>
            <p:ph idx="1"/>
          </p:nvPr>
        </p:nvSpPr>
        <p:spPr>
          <a:xfrm>
            <a:off x="450166" y="506436"/>
            <a:ext cx="11366696" cy="5978769"/>
          </a:xfrm>
          <a:solidFill>
            <a:schemeClr val="bg1"/>
          </a:solidFill>
          <a:ln>
            <a:solidFill>
              <a:srgbClr val="C00000"/>
            </a:solidFill>
          </a:ln>
        </p:spPr>
        <p:txBody>
          <a:bodyPr>
            <a:normAutofit/>
          </a:bodyPr>
          <a:lstStyle/>
          <a:p>
            <a:pPr marL="0" indent="0">
              <a:buNone/>
            </a:pPr>
            <a:r>
              <a:rPr lang="en-US" sz="2000" b="1" dirty="0">
                <a:latin typeface="Times New Roman" panose="02020603050405020304" pitchFamily="18" charset="0"/>
                <a:cs typeface="Times New Roman" panose="02020603050405020304" pitchFamily="18" charset="0"/>
              </a:rPr>
              <a:t>Unit III – Federalism &amp; The Federal Government </a:t>
            </a:r>
          </a:p>
          <a:p>
            <a:pPr lvl="0"/>
            <a:r>
              <a:rPr lang="en-US" sz="1600" b="1" dirty="0">
                <a:latin typeface="Times New Roman" panose="02020603050405020304" pitchFamily="18" charset="0"/>
                <a:cs typeface="Times New Roman" panose="02020603050405020304" pitchFamily="18" charset="0"/>
              </a:rPr>
              <a:t>CL.C&amp;G.1.1</a:t>
            </a:r>
            <a:r>
              <a:rPr lang="en-US" sz="1600" dirty="0">
                <a:latin typeface="Times New Roman" panose="02020603050405020304" pitchFamily="18" charset="0"/>
                <a:cs typeface="Times New Roman" panose="02020603050405020304" pitchFamily="18" charset="0"/>
              </a:rPr>
              <a:t> Explain the influence of the founding principles on state and federal decisions using primary and secondary source documents.</a:t>
            </a:r>
          </a:p>
          <a:p>
            <a:pPr lvl="0"/>
            <a:r>
              <a:rPr lang="en-US" sz="1600" b="1" dirty="0">
                <a:latin typeface="Times New Roman" panose="02020603050405020304" pitchFamily="18" charset="0"/>
                <a:cs typeface="Times New Roman" panose="02020603050405020304" pitchFamily="18" charset="0"/>
              </a:rPr>
              <a:t>CL.C&amp;G.2.1 </a:t>
            </a:r>
            <a:r>
              <a:rPr lang="en-US" sz="1600" dirty="0">
                <a:latin typeface="Times New Roman" panose="02020603050405020304" pitchFamily="18" charset="0"/>
                <a:cs typeface="Times New Roman" panose="02020603050405020304" pitchFamily="18" charset="0"/>
              </a:rPr>
              <a:t>Compare how national, state, and local governments maintain order, security, and protect individual rights.</a:t>
            </a:r>
          </a:p>
          <a:p>
            <a:pPr marL="0" indent="0">
              <a:buNone/>
            </a:pPr>
            <a:r>
              <a:rPr lang="en-US" sz="2000" b="1" dirty="0">
                <a:solidFill>
                  <a:srgbClr val="002060"/>
                </a:solidFill>
                <a:latin typeface="Times New Roman" panose="02020603050405020304" pitchFamily="18" charset="0"/>
                <a:cs typeface="Times New Roman" panose="02020603050405020304" pitchFamily="18" charset="0"/>
              </a:rPr>
              <a:t>Essential Question: </a:t>
            </a:r>
            <a:r>
              <a:rPr lang="en-US" sz="2000" i="1" dirty="0">
                <a:latin typeface="Times New Roman" panose="02020603050405020304" pitchFamily="18" charset="0"/>
                <a:cs typeface="Times New Roman" panose="02020603050405020304" pitchFamily="18" charset="0"/>
              </a:rPr>
              <a:t>How did Founders establish government with the authority to govern will limiting its ability to abuse power under the U.S. Constitution? </a:t>
            </a:r>
          </a:p>
          <a:p>
            <a:pPr marL="0" indent="0">
              <a:buNone/>
            </a:pPr>
            <a:r>
              <a:rPr lang="en-US" sz="2000" b="1" dirty="0">
                <a:solidFill>
                  <a:srgbClr val="002060"/>
                </a:solidFill>
                <a:latin typeface="Times New Roman" panose="02020603050405020304" pitchFamily="18" charset="0"/>
                <a:cs typeface="Times New Roman" panose="02020603050405020304" pitchFamily="18" charset="0"/>
              </a:rPr>
              <a:t>Students can:</a:t>
            </a:r>
          </a:p>
          <a:p>
            <a:r>
              <a:rPr lang="en-US" sz="2000" dirty="0">
                <a:latin typeface="Times New Roman" panose="02020603050405020304" pitchFamily="18" charset="0"/>
                <a:cs typeface="Times New Roman" panose="02020603050405020304" pitchFamily="18" charset="0"/>
              </a:rPr>
              <a:t>Explain how powers are separated in order to prevent abuse of power </a:t>
            </a:r>
          </a:p>
          <a:p>
            <a:r>
              <a:rPr lang="en-US" sz="2000" dirty="0">
                <a:latin typeface="Times New Roman" panose="02020603050405020304" pitchFamily="18" charset="0"/>
                <a:cs typeface="Times New Roman" panose="02020603050405020304" pitchFamily="18" charset="0"/>
              </a:rPr>
              <a:t>Explain how the structure of Congress allows it to achieve the goals of the U.S. Constitution </a:t>
            </a:r>
          </a:p>
          <a:p>
            <a:pPr marL="0" indent="0">
              <a:buNone/>
            </a:pPr>
            <a:endParaRPr lang="en-US" sz="2000" b="1" dirty="0">
              <a:solidFill>
                <a:srgbClr val="002060"/>
              </a:solidFill>
              <a:latin typeface="Times New Roman" panose="02020603050405020304" pitchFamily="18" charset="0"/>
              <a:cs typeface="Times New Roman" panose="02020603050405020304" pitchFamily="18" charset="0"/>
            </a:endParaRPr>
          </a:p>
          <a:p>
            <a:pPr marL="0" indent="0">
              <a:buNone/>
            </a:pPr>
            <a:r>
              <a:rPr lang="en-US" sz="2000" b="1" dirty="0">
                <a:solidFill>
                  <a:srgbClr val="002060"/>
                </a:solidFill>
                <a:latin typeface="Times New Roman" panose="02020603050405020304" pitchFamily="18" charset="0"/>
                <a:cs typeface="Times New Roman" panose="02020603050405020304" pitchFamily="18" charset="0"/>
              </a:rPr>
              <a:t>Agenda:</a:t>
            </a:r>
          </a:p>
          <a:p>
            <a:r>
              <a:rPr lang="en-US" sz="2000" b="1" dirty="0">
                <a:solidFill>
                  <a:srgbClr val="002060"/>
                </a:solidFill>
                <a:latin typeface="Times New Roman" panose="02020603050405020304" pitchFamily="18" charset="0"/>
                <a:cs typeface="Times New Roman" panose="02020603050405020304" pitchFamily="18" charset="0"/>
              </a:rPr>
              <a:t>Achieving the Preamble</a:t>
            </a:r>
          </a:p>
          <a:p>
            <a:r>
              <a:rPr lang="en-US" sz="2000" b="1" dirty="0">
                <a:solidFill>
                  <a:srgbClr val="002060"/>
                </a:solidFill>
                <a:latin typeface="Times New Roman" panose="02020603050405020304" pitchFamily="18" charset="0"/>
                <a:cs typeface="Times New Roman" panose="02020603050405020304" pitchFamily="18" charset="0"/>
              </a:rPr>
              <a:t>Congressional Structure </a:t>
            </a:r>
          </a:p>
          <a:p>
            <a:r>
              <a:rPr lang="en-US" sz="2000" b="1" dirty="0">
                <a:solidFill>
                  <a:srgbClr val="002060"/>
                </a:solidFill>
                <a:latin typeface="Times New Roman" panose="02020603050405020304" pitchFamily="18" charset="0"/>
                <a:cs typeface="Times New Roman" panose="02020603050405020304" pitchFamily="18" charset="0"/>
              </a:rPr>
              <a:t>Bicameral by Design</a:t>
            </a:r>
          </a:p>
          <a:p>
            <a:pPr marL="0" indent="0">
              <a:buNone/>
            </a:pPr>
            <a:r>
              <a:rPr lang="en-US" sz="2000" b="1" dirty="0">
                <a:solidFill>
                  <a:srgbClr val="002060"/>
                </a:solidFill>
                <a:latin typeface="Times New Roman" panose="02020603050405020304" pitchFamily="18" charset="0"/>
                <a:cs typeface="Times New Roman" panose="02020603050405020304" pitchFamily="18" charset="0"/>
              </a:rPr>
              <a:t>Homework: </a:t>
            </a:r>
            <a:r>
              <a:rPr lang="en-US" sz="2000" b="1" dirty="0">
                <a:solidFill>
                  <a:srgbClr val="FF0000"/>
                </a:solidFill>
                <a:latin typeface="Times New Roman" panose="02020603050405020304" pitchFamily="18" charset="0"/>
                <a:cs typeface="Times New Roman" panose="02020603050405020304" pitchFamily="18" charset="0"/>
              </a:rPr>
              <a:t>Dissecting a Bicameral Congress</a:t>
            </a:r>
          </a:p>
        </p:txBody>
      </p:sp>
    </p:spTree>
    <p:extLst>
      <p:ext uri="{BB962C8B-B14F-4D97-AF65-F5344CB8AC3E}">
        <p14:creationId xmlns:p14="http://schemas.microsoft.com/office/powerpoint/2010/main" val="5463810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59B6AB-3D6E-CF17-8DA8-89AFFAB08CB5}"/>
              </a:ext>
            </a:extLst>
          </p:cNvPr>
          <p:cNvSpPr>
            <a:spLocks noGrp="1"/>
          </p:cNvSpPr>
          <p:nvPr>
            <p:ph type="title"/>
          </p:nvPr>
        </p:nvSpPr>
        <p:spPr>
          <a:xfrm>
            <a:off x="838200" y="175121"/>
            <a:ext cx="10515600" cy="703654"/>
          </a:xfrm>
          <a:solidFill>
            <a:schemeClr val="accent4">
              <a:lumMod val="40000"/>
              <a:lumOff val="60000"/>
            </a:schemeClr>
          </a:solidFill>
          <a:ln>
            <a:solidFill>
              <a:srgbClr val="002060"/>
            </a:solidFill>
          </a:ln>
        </p:spPr>
        <p:txBody>
          <a:bodyPr/>
          <a:lstStyle/>
          <a:p>
            <a:r>
              <a:rPr lang="en-US" dirty="0">
                <a:solidFill>
                  <a:srgbClr val="002060"/>
                </a:solidFill>
                <a:latin typeface="Britannic Bold" panose="020B0903060703020204" pitchFamily="34" charset="77"/>
              </a:rPr>
              <a:t>Achieving the Preamble</a:t>
            </a:r>
          </a:p>
        </p:txBody>
      </p:sp>
      <p:sp>
        <p:nvSpPr>
          <p:cNvPr id="3" name="Content Placeholder 2">
            <a:extLst>
              <a:ext uri="{FF2B5EF4-FFF2-40B4-BE49-F238E27FC236}">
                <a16:creationId xmlns:a16="http://schemas.microsoft.com/office/drawing/2014/main" id="{9AC23DE1-E916-28DD-B4FA-0E9A0F442794}"/>
              </a:ext>
            </a:extLst>
          </p:cNvPr>
          <p:cNvSpPr>
            <a:spLocks noGrp="1"/>
          </p:cNvSpPr>
          <p:nvPr>
            <p:ph idx="1"/>
          </p:nvPr>
        </p:nvSpPr>
        <p:spPr>
          <a:xfrm>
            <a:off x="493814" y="1128156"/>
            <a:ext cx="11215255" cy="5013181"/>
          </a:xfrm>
          <a:solidFill>
            <a:schemeClr val="bg1"/>
          </a:solidFill>
        </p:spPr>
        <p:txBody>
          <a:bodyPr>
            <a:normAutofit/>
          </a:bodyPr>
          <a:lstStyle/>
          <a:p>
            <a:pPr marL="0" indent="0">
              <a:buNone/>
            </a:pPr>
            <a:r>
              <a:rPr lang="en-US" sz="2400" dirty="0">
                <a:latin typeface="Times" pitchFamily="2" charset="0"/>
              </a:rPr>
              <a:t>Identify the part of the Preamble being achieved in each headline</a:t>
            </a:r>
          </a:p>
          <a:p>
            <a:pPr marL="0" indent="0">
              <a:buNone/>
            </a:pPr>
            <a:r>
              <a:rPr lang="en-US" sz="2400" b="1" dirty="0">
                <a:latin typeface="Times" pitchFamily="2" charset="0"/>
              </a:rPr>
              <a:t>1. </a:t>
            </a:r>
            <a:r>
              <a:rPr lang="en-US" sz="2400" b="1" i="0" dirty="0">
                <a:effectLst/>
                <a:latin typeface="Times" pitchFamily="2" charset="0"/>
              </a:rPr>
              <a:t>Air Force jets intercept 2 Russian bombers flying close to Alaska</a:t>
            </a:r>
          </a:p>
          <a:p>
            <a:pPr marL="0" indent="0">
              <a:buNone/>
            </a:pPr>
            <a:r>
              <a:rPr lang="en-US" sz="2400" b="1" dirty="0">
                <a:latin typeface="Times" pitchFamily="2" charset="0"/>
              </a:rPr>
              <a:t>2. </a:t>
            </a:r>
            <a:r>
              <a:rPr lang="en-US" sz="2400" b="1" dirty="0">
                <a:effectLst/>
                <a:latin typeface="Times" pitchFamily="2" charset="0"/>
              </a:rPr>
              <a:t>House passes Inflation Reduction Act, sends it to Biden</a:t>
            </a:r>
          </a:p>
          <a:p>
            <a:pPr marL="0" indent="0">
              <a:buNone/>
            </a:pPr>
            <a:r>
              <a:rPr lang="en-US" sz="2400" b="1" dirty="0">
                <a:latin typeface="Times" pitchFamily="2" charset="0"/>
              </a:rPr>
              <a:t>3. </a:t>
            </a:r>
            <a:r>
              <a:rPr lang="en-US" sz="2400" b="1" i="0" dirty="0">
                <a:effectLst/>
                <a:latin typeface="Times" pitchFamily="2" charset="0"/>
              </a:rPr>
              <a:t>US midterm elections: The six races that could decide the US Senate</a:t>
            </a:r>
          </a:p>
          <a:p>
            <a:pPr marL="0" indent="0">
              <a:buNone/>
            </a:pPr>
            <a:r>
              <a:rPr lang="en-US" sz="2400" b="1" dirty="0">
                <a:latin typeface="Times" pitchFamily="2" charset="0"/>
              </a:rPr>
              <a:t>4. </a:t>
            </a:r>
            <a:r>
              <a:rPr lang="en-US" sz="2400" b="1" i="0" u="none" strike="noStrike" dirty="0">
                <a:effectLst/>
                <a:latin typeface="Times" pitchFamily="2" charset="0"/>
              </a:rPr>
              <a:t>US Supreme Court denies Oklahoma death row inmate’s appeal</a:t>
            </a:r>
          </a:p>
          <a:p>
            <a:pPr marL="0" indent="0">
              <a:buNone/>
            </a:pPr>
            <a:r>
              <a:rPr lang="en-US" sz="2400" b="1" dirty="0">
                <a:latin typeface="Times" pitchFamily="2" charset="0"/>
              </a:rPr>
              <a:t>5. </a:t>
            </a:r>
            <a:r>
              <a:rPr lang="en-US" sz="2400" b="1" i="0" dirty="0">
                <a:effectLst/>
                <a:latin typeface="Times" pitchFamily="2" charset="0"/>
              </a:rPr>
              <a:t>Biden unveils "Building a Better America" branding giving the country $1.2 Trillion dollars to repair American  infrastructure</a:t>
            </a:r>
          </a:p>
          <a:p>
            <a:pPr marL="0" indent="0">
              <a:buNone/>
            </a:pPr>
            <a:r>
              <a:rPr lang="en-US" sz="2400" b="1" dirty="0">
                <a:latin typeface="Times" pitchFamily="2" charset="0"/>
              </a:rPr>
              <a:t>6. </a:t>
            </a:r>
            <a:r>
              <a:rPr lang="en-US" sz="2400" b="1" i="0" dirty="0">
                <a:effectLst/>
                <a:latin typeface="Times" pitchFamily="2" charset="0"/>
              </a:rPr>
              <a:t>President Biden's anti-crime bill: Will it make America safer?</a:t>
            </a:r>
          </a:p>
          <a:p>
            <a:pPr marL="0" indent="0">
              <a:buNone/>
            </a:pPr>
            <a:r>
              <a:rPr lang="en-US" sz="2400" b="1" i="0" dirty="0">
                <a:effectLst/>
                <a:latin typeface="Times" panose="02020603050405020304" pitchFamily="18" charset="0"/>
                <a:cs typeface="Times" panose="02020603050405020304" pitchFamily="18" charset="0"/>
              </a:rPr>
              <a:t>7. </a:t>
            </a:r>
            <a:r>
              <a:rPr lang="en-US" sz="2400" b="1" dirty="0">
                <a:latin typeface="Times" panose="02020603050405020304" pitchFamily="18" charset="0"/>
                <a:cs typeface="Times" panose="02020603050405020304" pitchFamily="18" charset="0"/>
              </a:rPr>
              <a:t>Supreme Court hears challenge to key section of the Voting Rights Act in redistricting case</a:t>
            </a:r>
          </a:p>
          <a:p>
            <a:pPr marL="0" indent="0">
              <a:buNone/>
            </a:pPr>
            <a:endParaRPr lang="en-US" sz="2400" b="1" i="0" dirty="0">
              <a:solidFill>
                <a:srgbClr val="333335"/>
              </a:solidFill>
              <a:effectLst/>
              <a:latin typeface="Times" pitchFamily="2" charset="0"/>
            </a:endParaRPr>
          </a:p>
          <a:p>
            <a:pPr marL="0" indent="0">
              <a:buNone/>
            </a:pPr>
            <a:endParaRPr lang="en-US" sz="1100" b="0" i="0" dirty="0">
              <a:solidFill>
                <a:srgbClr val="333335"/>
              </a:solidFill>
              <a:effectLst/>
              <a:latin typeface="NB International Pro"/>
            </a:endParaRPr>
          </a:p>
          <a:p>
            <a:pPr marL="0" indent="0">
              <a:buNone/>
            </a:pPr>
            <a:endParaRPr lang="en-US" sz="1600" b="0" i="0" u="none" strike="noStrike" dirty="0">
              <a:solidFill>
                <a:srgbClr val="2C2C2C"/>
              </a:solidFill>
              <a:effectLst/>
              <a:latin typeface="GoodOT-Cond"/>
              <a:hlinkClick r:id="rId2"/>
            </a:endParaRPr>
          </a:p>
          <a:p>
            <a:pPr marL="0" indent="0">
              <a:buNone/>
            </a:pPr>
            <a:endParaRPr lang="en-US" sz="2400" dirty="0">
              <a:latin typeface="Times" pitchFamily="2" charset="0"/>
            </a:endParaRPr>
          </a:p>
        </p:txBody>
      </p:sp>
    </p:spTree>
    <p:extLst>
      <p:ext uri="{BB962C8B-B14F-4D97-AF65-F5344CB8AC3E}">
        <p14:creationId xmlns:p14="http://schemas.microsoft.com/office/powerpoint/2010/main" val="12133458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7A05F-B0CC-4A09-952C-D35369602977}"/>
              </a:ext>
            </a:extLst>
          </p:cNvPr>
          <p:cNvSpPr>
            <a:spLocks noGrp="1"/>
          </p:cNvSpPr>
          <p:nvPr>
            <p:ph type="title"/>
          </p:nvPr>
        </p:nvSpPr>
        <p:spPr>
          <a:xfrm>
            <a:off x="838200" y="365125"/>
            <a:ext cx="10515600" cy="746223"/>
          </a:xfrm>
          <a:solidFill>
            <a:schemeClr val="accent1">
              <a:lumMod val="50000"/>
            </a:schemeClr>
          </a:solidFill>
          <a:ln>
            <a:solidFill>
              <a:schemeClr val="tx1"/>
            </a:solidFill>
          </a:ln>
        </p:spPr>
        <p:txBody>
          <a:bodyPr/>
          <a:lstStyle/>
          <a:p>
            <a:r>
              <a:rPr lang="en-US" dirty="0">
                <a:solidFill>
                  <a:schemeClr val="bg1"/>
                </a:solidFill>
                <a:latin typeface="Britannic Bold" panose="020B0903060703020204" pitchFamily="34" charset="0"/>
              </a:rPr>
              <a:t>Madison’s Design</a:t>
            </a:r>
          </a:p>
        </p:txBody>
      </p:sp>
      <p:sp>
        <p:nvSpPr>
          <p:cNvPr id="3" name="Content Placeholder 2">
            <a:extLst>
              <a:ext uri="{FF2B5EF4-FFF2-40B4-BE49-F238E27FC236}">
                <a16:creationId xmlns:a16="http://schemas.microsoft.com/office/drawing/2014/main" id="{62BF67C4-D99B-4599-91AC-7347222B30F8}"/>
              </a:ext>
            </a:extLst>
          </p:cNvPr>
          <p:cNvSpPr>
            <a:spLocks noGrp="1"/>
          </p:cNvSpPr>
          <p:nvPr>
            <p:ph idx="1"/>
          </p:nvPr>
        </p:nvSpPr>
        <p:spPr>
          <a:xfrm>
            <a:off x="838200" y="1378634"/>
            <a:ext cx="10515600" cy="4798329"/>
          </a:xfrm>
          <a:solidFill>
            <a:schemeClr val="bg1"/>
          </a:solidFill>
          <a:ln>
            <a:solidFill>
              <a:srgbClr val="002060"/>
            </a:solidFill>
          </a:ln>
        </p:spPr>
        <p:txBody>
          <a:bodyPr>
            <a:normAutofit/>
          </a:bodyPr>
          <a:lstStyle/>
          <a:p>
            <a:r>
              <a:rPr lang="en-US" sz="2400" b="1" dirty="0">
                <a:latin typeface="Times New Roman" panose="02020603050405020304" pitchFamily="18" charset="0"/>
                <a:cs typeface="Times New Roman" panose="02020603050405020304" pitchFamily="18" charset="0"/>
              </a:rPr>
              <a:t>U.S. Congress</a:t>
            </a:r>
            <a:r>
              <a:rPr lang="en-US" sz="2400" dirty="0">
                <a:latin typeface="Times New Roman" panose="02020603050405020304" pitchFamily="18" charset="0"/>
                <a:cs typeface="Times New Roman" panose="02020603050405020304" pitchFamily="18" charset="0"/>
              </a:rPr>
              <a:t>: </a:t>
            </a:r>
            <a:r>
              <a:rPr lang="en-US" sz="2400" b="1" u="sng" dirty="0">
                <a:solidFill>
                  <a:srgbClr val="FF0000"/>
                </a:solidFill>
                <a:latin typeface="Times New Roman" panose="02020603050405020304" pitchFamily="18" charset="0"/>
                <a:cs typeface="Times New Roman" panose="02020603050405020304" pitchFamily="18" charset="0"/>
              </a:rPr>
              <a:t>Bicameral</a:t>
            </a:r>
            <a:r>
              <a:rPr lang="en-US" sz="2400" dirty="0">
                <a:latin typeface="Times New Roman" panose="02020603050405020304" pitchFamily="18" charset="0"/>
                <a:cs typeface="Times New Roman" panose="02020603050405020304" pitchFamily="18" charset="0"/>
              </a:rPr>
              <a:t> (2 house legislature) with the </a:t>
            </a:r>
            <a:r>
              <a:rPr lang="en-US" sz="2400" i="1" dirty="0">
                <a:solidFill>
                  <a:srgbClr val="FF0000"/>
                </a:solidFill>
                <a:latin typeface="Times New Roman" panose="02020603050405020304" pitchFamily="18" charset="0"/>
                <a:cs typeface="Times New Roman" panose="02020603050405020304" pitchFamily="18" charset="0"/>
              </a:rPr>
              <a:t>power to make laws</a:t>
            </a:r>
          </a:p>
        </p:txBody>
      </p:sp>
      <p:pic>
        <p:nvPicPr>
          <p:cNvPr id="2050" name="Picture 2" descr="American History USA">
            <a:extLst>
              <a:ext uri="{FF2B5EF4-FFF2-40B4-BE49-F238E27FC236}">
                <a16:creationId xmlns:a16="http://schemas.microsoft.com/office/drawing/2014/main" id="{31BD0119-234C-4280-962B-BE2CDFBBFC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5243" y="2034723"/>
            <a:ext cx="8778240" cy="1988637"/>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372514CD-94EE-42B2-97CD-3BDD8F660D78}"/>
              </a:ext>
            </a:extLst>
          </p:cNvPr>
          <p:cNvSpPr/>
          <p:nvPr/>
        </p:nvSpPr>
        <p:spPr>
          <a:xfrm>
            <a:off x="689317" y="2335237"/>
            <a:ext cx="3601329" cy="576775"/>
          </a:xfrm>
          <a:prstGeom prst="rect">
            <a:avLst/>
          </a:prstGeom>
          <a:solidFill>
            <a:schemeClr val="tx1"/>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imes" panose="02020603050405020304" pitchFamily="18" charset="0"/>
                <a:cs typeface="Times" panose="02020603050405020304" pitchFamily="18" charset="0"/>
              </a:rPr>
              <a:t>House of Representatives</a:t>
            </a:r>
          </a:p>
        </p:txBody>
      </p:sp>
      <p:sp>
        <p:nvSpPr>
          <p:cNvPr id="6" name="Rectangle 5">
            <a:extLst>
              <a:ext uri="{FF2B5EF4-FFF2-40B4-BE49-F238E27FC236}">
                <a16:creationId xmlns:a16="http://schemas.microsoft.com/office/drawing/2014/main" id="{36A577D4-C7BE-4395-8523-DCED5F998FA9}"/>
              </a:ext>
            </a:extLst>
          </p:cNvPr>
          <p:cNvSpPr/>
          <p:nvPr/>
        </p:nvSpPr>
        <p:spPr>
          <a:xfrm>
            <a:off x="7349197" y="2335236"/>
            <a:ext cx="3601329" cy="576775"/>
          </a:xfrm>
          <a:prstGeom prst="rect">
            <a:avLst/>
          </a:prstGeom>
          <a:solidFill>
            <a:schemeClr val="tx1"/>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imes" panose="02020603050405020304" pitchFamily="18" charset="0"/>
                <a:cs typeface="Times" panose="02020603050405020304" pitchFamily="18" charset="0"/>
              </a:rPr>
              <a:t>Senate</a:t>
            </a:r>
          </a:p>
        </p:txBody>
      </p:sp>
      <p:pic>
        <p:nvPicPr>
          <p:cNvPr id="2052" name="Picture 4" descr="New Heights for the “New Madison” Approach">
            <a:extLst>
              <a:ext uri="{FF2B5EF4-FFF2-40B4-BE49-F238E27FC236}">
                <a16:creationId xmlns:a16="http://schemas.microsoft.com/office/drawing/2014/main" id="{796C631B-0B5F-43F4-90EF-B330A180C9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0508" y="3648075"/>
            <a:ext cx="1049476" cy="1351598"/>
          </a:xfrm>
          <a:prstGeom prst="rect">
            <a:avLst/>
          </a:prstGeom>
          <a:solidFill>
            <a:schemeClr val="tx1"/>
          </a:solidFill>
          <a:ln>
            <a:solidFill>
              <a:schemeClr val="tx1"/>
            </a:solidFill>
          </a:ln>
        </p:spPr>
      </p:pic>
      <p:sp>
        <p:nvSpPr>
          <p:cNvPr id="5" name="Speech Bubble: Oval 4">
            <a:extLst>
              <a:ext uri="{FF2B5EF4-FFF2-40B4-BE49-F238E27FC236}">
                <a16:creationId xmlns:a16="http://schemas.microsoft.com/office/drawing/2014/main" id="{C67F2275-34A4-498E-8A7D-FC5341BB5555}"/>
              </a:ext>
            </a:extLst>
          </p:cNvPr>
          <p:cNvSpPr/>
          <p:nvPr/>
        </p:nvSpPr>
        <p:spPr>
          <a:xfrm>
            <a:off x="2602523" y="3209925"/>
            <a:ext cx="2433711" cy="925976"/>
          </a:xfrm>
          <a:prstGeom prst="wedgeEllipseCallout">
            <a:avLst>
              <a:gd name="adj1" fmla="val -51469"/>
              <a:gd name="adj2" fmla="val 74833"/>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solidFill>
                  <a:schemeClr val="tx1"/>
                </a:solidFill>
                <a:latin typeface="Times" panose="02020603050405020304" pitchFamily="18" charset="0"/>
                <a:cs typeface="Times" panose="02020603050405020304" pitchFamily="18" charset="0"/>
              </a:rPr>
              <a:t>The Madisonian Model of Government </a:t>
            </a:r>
          </a:p>
        </p:txBody>
      </p:sp>
      <p:sp>
        <p:nvSpPr>
          <p:cNvPr id="7" name="Rectangle 6">
            <a:extLst>
              <a:ext uri="{FF2B5EF4-FFF2-40B4-BE49-F238E27FC236}">
                <a16:creationId xmlns:a16="http://schemas.microsoft.com/office/drawing/2014/main" id="{9BAA001A-3D80-4D83-B96A-C89B532A0AF8}"/>
              </a:ext>
            </a:extLst>
          </p:cNvPr>
          <p:cNvSpPr/>
          <p:nvPr/>
        </p:nvSpPr>
        <p:spPr>
          <a:xfrm>
            <a:off x="3229967" y="4206237"/>
            <a:ext cx="8600961" cy="2504052"/>
          </a:xfrm>
          <a:prstGeom prst="rect">
            <a:avLst/>
          </a:prstGeom>
          <a:solidFill>
            <a:schemeClr val="tx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bg1"/>
                </a:solidFill>
                <a:latin typeface="Times" panose="02020603050405020304" pitchFamily="18" charset="0"/>
                <a:cs typeface="Times" panose="02020603050405020304" pitchFamily="18" charset="0"/>
              </a:rPr>
              <a:t>Bicameral by design:</a:t>
            </a:r>
          </a:p>
          <a:p>
            <a:pPr marL="342900" indent="-342900">
              <a:buFont typeface="Arial" panose="020B0604020202020204" pitchFamily="34" charset="0"/>
              <a:buChar char="•"/>
            </a:pPr>
            <a:r>
              <a:rPr lang="en-US" sz="2400" b="1" u="sng" dirty="0">
                <a:solidFill>
                  <a:schemeClr val="bg1"/>
                </a:solidFill>
                <a:latin typeface="Times" panose="02020603050405020304" pitchFamily="18" charset="0"/>
                <a:cs typeface="Times" panose="02020603050405020304" pitchFamily="18" charset="0"/>
              </a:rPr>
              <a:t>The Great Compromise</a:t>
            </a:r>
          </a:p>
          <a:p>
            <a:pPr marL="342900" indent="-342900">
              <a:buFont typeface="Arial" panose="020B0604020202020204" pitchFamily="34" charset="0"/>
              <a:buChar char="•"/>
            </a:pPr>
            <a:r>
              <a:rPr lang="en-US" sz="2400" b="1" u="sng" dirty="0">
                <a:solidFill>
                  <a:schemeClr val="bg1"/>
                </a:solidFill>
                <a:latin typeface="Times" panose="02020603050405020304" pitchFamily="18" charset="0"/>
                <a:cs typeface="Times" panose="02020603050405020304" pitchFamily="18" charset="0"/>
              </a:rPr>
              <a:t>Separation of powers</a:t>
            </a:r>
            <a:r>
              <a:rPr lang="en-US" sz="2400" dirty="0">
                <a:solidFill>
                  <a:schemeClr val="bg1"/>
                </a:solidFill>
                <a:latin typeface="Times" panose="02020603050405020304" pitchFamily="18" charset="0"/>
                <a:cs typeface="Times" panose="02020603050405020304" pitchFamily="18" charset="0"/>
              </a:rPr>
              <a:t> – divide the lawmaking power</a:t>
            </a:r>
          </a:p>
          <a:p>
            <a:pPr marL="342900" indent="-342900">
              <a:buFont typeface="Arial" panose="020B0604020202020204" pitchFamily="34" charset="0"/>
              <a:buChar char="•"/>
            </a:pPr>
            <a:r>
              <a:rPr lang="en-US" sz="2400" b="1" u="sng" dirty="0">
                <a:solidFill>
                  <a:schemeClr val="bg1"/>
                </a:solidFill>
                <a:latin typeface="Times" panose="02020603050405020304" pitchFamily="18" charset="0"/>
                <a:cs typeface="Times" panose="02020603050405020304" pitchFamily="18" charset="0"/>
              </a:rPr>
              <a:t>Check &amp; Balance </a:t>
            </a:r>
            <a:r>
              <a:rPr lang="en-US" sz="2400" dirty="0">
                <a:solidFill>
                  <a:schemeClr val="bg1"/>
                </a:solidFill>
                <a:latin typeface="Times" panose="02020603050405020304" pitchFamily="18" charset="0"/>
                <a:cs typeface="Times" panose="02020603050405020304" pitchFamily="18" charset="0"/>
              </a:rPr>
              <a:t>– laws have to pass both houses in identical forms</a:t>
            </a:r>
          </a:p>
          <a:p>
            <a:pPr marL="342900" indent="-342900">
              <a:buFont typeface="Arial" panose="020B0604020202020204" pitchFamily="34" charset="0"/>
              <a:buChar char="•"/>
            </a:pPr>
            <a:r>
              <a:rPr lang="en-US" sz="2400" b="1" u="sng" dirty="0">
                <a:solidFill>
                  <a:schemeClr val="bg1"/>
                </a:solidFill>
                <a:latin typeface="Times" panose="02020603050405020304" pitchFamily="18" charset="0"/>
                <a:cs typeface="Times" panose="02020603050405020304" pitchFamily="18" charset="0"/>
              </a:rPr>
              <a:t>Stops tyranny of the mob</a:t>
            </a:r>
            <a:r>
              <a:rPr lang="en-US" sz="2400" dirty="0">
                <a:solidFill>
                  <a:schemeClr val="bg1"/>
                </a:solidFill>
                <a:latin typeface="Times" panose="02020603050405020304" pitchFamily="18" charset="0"/>
                <a:cs typeface="Times" panose="02020603050405020304" pitchFamily="18" charset="0"/>
              </a:rPr>
              <a:t> – 435 members in HOR v. 100 in Senate</a:t>
            </a:r>
            <a:endParaRPr lang="en-US" sz="2400" b="1" u="sng" dirty="0">
              <a:solidFill>
                <a:schemeClr val="bg1"/>
              </a:solidFill>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19543598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Shape 77"/>
          <p:cNvSpPr>
            <a:spLocks noGrp="1"/>
          </p:cNvSpPr>
          <p:nvPr>
            <p:ph type="title"/>
          </p:nvPr>
        </p:nvSpPr>
        <p:spPr>
          <a:xfrm>
            <a:off x="838200" y="365125"/>
            <a:ext cx="10515600" cy="816905"/>
          </a:xfrm>
          <a:prstGeom prst="rect">
            <a:avLst/>
          </a:prstGeom>
          <a:solidFill>
            <a:srgbClr val="203864"/>
          </a:solidFill>
          <a:ln>
            <a:solidFill>
              <a:schemeClr val="accent4">
                <a:lumMod val="20000"/>
                <a:lumOff val="80000"/>
              </a:schemeClr>
            </a:solidFill>
          </a:ln>
        </p:spPr>
        <p:txBody>
          <a:bodyPr lIns="0" tIns="0" rIns="0" bIns="0"/>
          <a:lstStyle>
            <a:lvl1pPr>
              <a:defRPr b="1">
                <a:solidFill>
                  <a:srgbClr val="FFFFFF"/>
                </a:solidFill>
                <a:latin typeface="Britannic Bold"/>
                <a:ea typeface="Britannic Bold"/>
                <a:cs typeface="Britannic Bold"/>
                <a:sym typeface="Britannic Bold"/>
              </a:defRPr>
            </a:lvl1pPr>
          </a:lstStyle>
          <a:p>
            <a:pPr lvl="0">
              <a:defRPr sz="1800" b="0">
                <a:solidFill>
                  <a:srgbClr val="000000"/>
                </a:solidFill>
              </a:defRPr>
            </a:pPr>
            <a:r>
              <a:rPr sz="4400" b="1" dirty="0">
                <a:solidFill>
                  <a:srgbClr val="FFFFFF"/>
                </a:solidFill>
              </a:rPr>
              <a:t>The Republicanism Design</a:t>
            </a:r>
          </a:p>
        </p:txBody>
      </p:sp>
      <p:sp>
        <p:nvSpPr>
          <p:cNvPr id="78" name="Shape 78"/>
          <p:cNvSpPr>
            <a:spLocks noGrp="1"/>
          </p:cNvSpPr>
          <p:nvPr>
            <p:ph type="body" idx="1"/>
          </p:nvPr>
        </p:nvSpPr>
        <p:spPr>
          <a:xfrm>
            <a:off x="393895" y="1538867"/>
            <a:ext cx="10959905" cy="4638097"/>
          </a:xfrm>
          <a:prstGeom prst="rect">
            <a:avLst/>
          </a:prstGeom>
          <a:solidFill>
            <a:schemeClr val="bg1"/>
          </a:solidFill>
          <a:ln>
            <a:solidFill>
              <a:schemeClr val="tx1"/>
            </a:solidFill>
          </a:ln>
        </p:spPr>
        <p:txBody>
          <a:bodyPr/>
          <a:lstStyle>
            <a:lvl1pPr marL="195942" indent="-195942">
              <a:defRPr sz="2400">
                <a:latin typeface="Times New Roman"/>
                <a:ea typeface="Times New Roman"/>
                <a:cs typeface="Times New Roman"/>
                <a:sym typeface="Times New Roman"/>
              </a:defRPr>
            </a:lvl1pPr>
          </a:lstStyle>
          <a:p>
            <a:pPr lvl="0">
              <a:defRPr sz="1800"/>
            </a:pPr>
            <a:r>
              <a:rPr sz="2400" dirty="0"/>
              <a:t>Incorporating the goals of the Madisonian Model of Government </a:t>
            </a:r>
          </a:p>
        </p:txBody>
      </p:sp>
      <p:pic>
        <p:nvPicPr>
          <p:cNvPr id="79" name="image5.jpg" descr="A picture containing drawing&#10;&#10;Description automatically generated"/>
          <p:cNvPicPr/>
          <p:nvPr/>
        </p:nvPicPr>
        <p:blipFill>
          <a:blip r:embed="rId2"/>
          <a:stretch>
            <a:fillRect/>
          </a:stretch>
        </p:blipFill>
        <p:spPr>
          <a:xfrm>
            <a:off x="838200" y="2154386"/>
            <a:ext cx="6108511" cy="4205470"/>
          </a:xfrm>
          <a:prstGeom prst="rect">
            <a:avLst/>
          </a:prstGeom>
          <a:ln>
            <a:solidFill>
              <a:srgbClr val="FF0000"/>
            </a:solidFill>
          </a:ln>
        </p:spPr>
      </p:pic>
      <p:sp>
        <p:nvSpPr>
          <p:cNvPr id="83" name="Shape 83"/>
          <p:cNvSpPr/>
          <p:nvPr/>
        </p:nvSpPr>
        <p:spPr>
          <a:xfrm>
            <a:off x="6634975" y="2754351"/>
            <a:ext cx="691376" cy="334538"/>
          </a:xfrm>
          <a:prstGeom prst="rightArrow">
            <a:avLst>
              <a:gd name="adj1" fmla="val 50000"/>
              <a:gd name="adj2" fmla="val 50000"/>
            </a:avLst>
          </a:prstGeom>
          <a:solidFill>
            <a:srgbClr val="FF0000"/>
          </a:solidFill>
          <a:ln w="12700">
            <a:solidFill>
              <a:srgbClr val="203864"/>
            </a:solidFill>
            <a:miter/>
          </a:ln>
        </p:spPr>
        <p:txBody>
          <a:bodyPr lIns="0" tIns="0" rIns="0" bIns="0" anchor="ctr"/>
          <a:lstStyle/>
          <a:p>
            <a:pPr lvl="0" algn="ctr">
              <a:defRPr>
                <a:solidFill>
                  <a:srgbClr val="FFFFFF"/>
                </a:solidFill>
              </a:defRPr>
            </a:pPr>
            <a:endParaRPr/>
          </a:p>
        </p:txBody>
      </p:sp>
      <p:sp>
        <p:nvSpPr>
          <p:cNvPr id="87" name="Shape 87"/>
          <p:cNvSpPr/>
          <p:nvPr/>
        </p:nvSpPr>
        <p:spPr>
          <a:xfrm>
            <a:off x="6634974" y="4750418"/>
            <a:ext cx="691376" cy="334538"/>
          </a:xfrm>
          <a:prstGeom prst="rightArrow">
            <a:avLst>
              <a:gd name="adj1" fmla="val 50000"/>
              <a:gd name="adj2" fmla="val 50000"/>
            </a:avLst>
          </a:prstGeom>
          <a:solidFill>
            <a:srgbClr val="FF0000"/>
          </a:solidFill>
          <a:ln w="12700">
            <a:solidFill>
              <a:srgbClr val="203864"/>
            </a:solidFill>
            <a:miter/>
          </a:ln>
        </p:spPr>
        <p:txBody>
          <a:bodyPr lIns="0" tIns="0" rIns="0" bIns="0" anchor="ctr"/>
          <a:lstStyle/>
          <a:p>
            <a:pPr lvl="0" algn="ctr">
              <a:defRPr>
                <a:solidFill>
                  <a:srgbClr val="FFFFFF"/>
                </a:solidFill>
              </a:defRPr>
            </a:pPr>
            <a:endParaRPr/>
          </a:p>
        </p:txBody>
      </p:sp>
      <p:grpSp>
        <p:nvGrpSpPr>
          <p:cNvPr id="90" name="Group 90"/>
          <p:cNvGrpSpPr/>
          <p:nvPr/>
        </p:nvGrpSpPr>
        <p:grpSpPr>
          <a:xfrm>
            <a:off x="2137316" y="6176962"/>
            <a:ext cx="4363846" cy="435873"/>
            <a:chOff x="0" y="0"/>
            <a:chExt cx="4363844" cy="435871"/>
          </a:xfrm>
        </p:grpSpPr>
        <p:sp>
          <p:nvSpPr>
            <p:cNvPr id="88" name="Shape 88"/>
            <p:cNvSpPr/>
            <p:nvPr/>
          </p:nvSpPr>
          <p:spPr>
            <a:xfrm>
              <a:off x="-1" y="0"/>
              <a:ext cx="4363846" cy="435872"/>
            </a:xfrm>
            <a:prstGeom prst="rect">
              <a:avLst/>
            </a:prstGeom>
            <a:solidFill>
              <a:srgbClr val="FF0000"/>
            </a:solidFill>
            <a:ln w="12700" cap="flat">
              <a:solidFill>
                <a:srgbClr val="203864"/>
              </a:solidFill>
              <a:prstDash val="solid"/>
              <a:miter lim="800000"/>
            </a:ln>
            <a:effectLst/>
          </p:spPr>
          <p:txBody>
            <a:bodyPr wrap="square" lIns="0" tIns="0" rIns="0" bIns="0" numCol="1" anchor="ctr">
              <a:noAutofit/>
            </a:bodyPr>
            <a:lstStyle/>
            <a:p>
              <a:pPr lvl="0" algn="ctr">
                <a:defRPr>
                  <a:solidFill>
                    <a:srgbClr val="FFFFFF"/>
                  </a:solidFill>
                </a:defRPr>
              </a:pPr>
              <a:endParaRPr/>
            </a:p>
          </p:txBody>
        </p:sp>
        <p:sp>
          <p:nvSpPr>
            <p:cNvPr id="89" name="Shape 89"/>
            <p:cNvSpPr/>
            <p:nvPr/>
          </p:nvSpPr>
          <p:spPr>
            <a:xfrm>
              <a:off x="-1" y="7240"/>
              <a:ext cx="4363846" cy="42139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spAutoFit/>
            </a:bodyPr>
            <a:lstStyle>
              <a:lvl1pPr algn="ctr">
                <a:defRPr sz="2400" b="1">
                  <a:solidFill>
                    <a:srgbClr val="FFFFFF"/>
                  </a:solidFill>
                  <a:latin typeface="Times New Roman"/>
                  <a:ea typeface="Times New Roman"/>
                  <a:cs typeface="Times New Roman"/>
                  <a:sym typeface="Times New Roman"/>
                </a:defRPr>
              </a:lvl1pPr>
            </a:lstStyle>
            <a:p>
              <a:pPr lvl="0">
                <a:defRPr sz="1800" b="0">
                  <a:solidFill>
                    <a:srgbClr val="000000"/>
                  </a:solidFill>
                </a:defRPr>
              </a:pPr>
              <a:r>
                <a:rPr sz="2400" b="1">
                  <a:solidFill>
                    <a:srgbClr val="FFFFFF"/>
                  </a:solidFill>
                </a:rPr>
                <a:t>The Great Compromise</a:t>
              </a:r>
            </a:p>
          </p:txBody>
        </p:sp>
      </p:grpSp>
      <p:sp>
        <p:nvSpPr>
          <p:cNvPr id="2" name="Rectangle 1">
            <a:extLst>
              <a:ext uri="{FF2B5EF4-FFF2-40B4-BE49-F238E27FC236}">
                <a16:creationId xmlns:a16="http://schemas.microsoft.com/office/drawing/2014/main" id="{91BEB31C-E6BD-4662-83C1-EF23A9C87E0E}"/>
              </a:ext>
            </a:extLst>
          </p:cNvPr>
          <p:cNvSpPr/>
          <p:nvPr/>
        </p:nvSpPr>
        <p:spPr>
          <a:xfrm>
            <a:off x="7326350" y="1955409"/>
            <a:ext cx="4583154" cy="1703001"/>
          </a:xfrm>
          <a:prstGeom prst="rect">
            <a:avLst/>
          </a:prstGeom>
          <a:solidFill>
            <a:schemeClr val="accent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latin typeface="Times" panose="02020603050405020304" pitchFamily="18" charset="0"/>
                <a:cs typeface="Times" panose="02020603050405020304" pitchFamily="18" charset="0"/>
              </a:rPr>
              <a:t>House of Representatives:</a:t>
            </a:r>
          </a:p>
          <a:p>
            <a:pPr marL="342900" indent="-342900">
              <a:buFont typeface="Arial" panose="020B0604020202020204" pitchFamily="34" charset="0"/>
              <a:buChar char="•"/>
            </a:pPr>
            <a:r>
              <a:rPr lang="en-US" sz="2400" dirty="0">
                <a:latin typeface="Times" panose="02020603050405020304" pitchFamily="18" charset="0"/>
                <a:cs typeface="Times" panose="02020603050405020304" pitchFamily="18" charset="0"/>
              </a:rPr>
              <a:t>Representation by population</a:t>
            </a:r>
          </a:p>
          <a:p>
            <a:pPr marL="342900" indent="-342900">
              <a:buFont typeface="Arial" panose="020B0604020202020204" pitchFamily="34" charset="0"/>
              <a:buChar char="•"/>
            </a:pPr>
            <a:r>
              <a:rPr lang="en-US" sz="2400" dirty="0">
                <a:latin typeface="Times" panose="02020603050405020304" pitchFamily="18" charset="0"/>
                <a:cs typeface="Times" panose="02020603050405020304" pitchFamily="18" charset="0"/>
              </a:rPr>
              <a:t>2 year term</a:t>
            </a:r>
          </a:p>
          <a:p>
            <a:pPr marL="342900" indent="-342900">
              <a:buFont typeface="Arial" panose="020B0604020202020204" pitchFamily="34" charset="0"/>
              <a:buChar char="•"/>
            </a:pPr>
            <a:r>
              <a:rPr lang="en-US" sz="2400" dirty="0">
                <a:latin typeface="Times" panose="02020603050405020304" pitchFamily="18" charset="0"/>
                <a:cs typeface="Times" panose="02020603050405020304" pitchFamily="18" charset="0"/>
              </a:rPr>
              <a:t>435 members</a:t>
            </a:r>
          </a:p>
        </p:txBody>
      </p:sp>
      <p:sp>
        <p:nvSpPr>
          <p:cNvPr id="17" name="Rectangle 16">
            <a:extLst>
              <a:ext uri="{FF2B5EF4-FFF2-40B4-BE49-F238E27FC236}">
                <a16:creationId xmlns:a16="http://schemas.microsoft.com/office/drawing/2014/main" id="{DCB6CD23-3225-497A-A454-FA2BAF076CDB}"/>
              </a:ext>
            </a:extLst>
          </p:cNvPr>
          <p:cNvSpPr/>
          <p:nvPr/>
        </p:nvSpPr>
        <p:spPr>
          <a:xfrm>
            <a:off x="7326350" y="4166122"/>
            <a:ext cx="4583154" cy="2326753"/>
          </a:xfrm>
          <a:prstGeom prst="rect">
            <a:avLst/>
          </a:prstGeom>
          <a:solidFill>
            <a:schemeClr val="accent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latin typeface="Times" panose="02020603050405020304" pitchFamily="18" charset="0"/>
                <a:cs typeface="Times" panose="02020603050405020304" pitchFamily="18" charset="0"/>
              </a:rPr>
              <a:t>Senate:</a:t>
            </a:r>
          </a:p>
          <a:p>
            <a:pPr marL="342900" indent="-342900">
              <a:buFont typeface="Arial" panose="020B0604020202020204" pitchFamily="34" charset="0"/>
              <a:buChar char="•"/>
            </a:pPr>
            <a:r>
              <a:rPr lang="en-US" sz="2400" dirty="0">
                <a:latin typeface="Times" panose="02020603050405020304" pitchFamily="18" charset="0"/>
                <a:cs typeface="Times" panose="02020603050405020304" pitchFamily="18" charset="0"/>
              </a:rPr>
              <a:t>Equal representation (2 per state)</a:t>
            </a:r>
          </a:p>
          <a:p>
            <a:pPr marL="342900" indent="-342900">
              <a:buFont typeface="Arial" panose="020B0604020202020204" pitchFamily="34" charset="0"/>
              <a:buChar char="•"/>
            </a:pPr>
            <a:r>
              <a:rPr lang="en-US" sz="2400" dirty="0">
                <a:latin typeface="Times" panose="02020603050405020304" pitchFamily="18" charset="0"/>
                <a:cs typeface="Times" panose="02020603050405020304" pitchFamily="18" charset="0"/>
              </a:rPr>
              <a:t>6 year term with staggered terms (</a:t>
            </a:r>
            <a:r>
              <a:rPr lang="en-US" sz="2400" i="1" dirty="0">
                <a:latin typeface="Times" panose="02020603050405020304" pitchFamily="18" charset="0"/>
                <a:cs typeface="Times" panose="02020603050405020304" pitchFamily="18" charset="0"/>
              </a:rPr>
              <a:t>only 1/3 go up for re-election at a time</a:t>
            </a:r>
            <a:r>
              <a:rPr lang="en-US" sz="2400" dirty="0">
                <a:latin typeface="Times" panose="02020603050405020304" pitchFamily="18" charset="0"/>
                <a:cs typeface="Times" panose="02020603050405020304" pitchFamily="18" charset="0"/>
              </a:rPr>
              <a:t>)</a:t>
            </a:r>
          </a:p>
          <a:p>
            <a:pPr marL="342900" indent="-342900">
              <a:buFont typeface="Arial" panose="020B0604020202020204" pitchFamily="34" charset="0"/>
              <a:buChar char="•"/>
            </a:pPr>
            <a:r>
              <a:rPr lang="en-US" sz="2400" dirty="0">
                <a:latin typeface="Times" panose="02020603050405020304" pitchFamily="18" charset="0"/>
                <a:cs typeface="Times" panose="02020603050405020304" pitchFamily="18" charset="0"/>
              </a:rPr>
              <a:t>100 members</a:t>
            </a:r>
          </a:p>
        </p:txBody>
      </p:sp>
    </p:spTree>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p:tmAbs val="0"/>
                                  </p:iterate>
                                  <p:childTnLst>
                                    <p:set>
                                      <p:cBhvr>
                                        <p:cTn id="6" fill="hold"/>
                                        <p:tgtEl>
                                          <p:spTgt spid="90"/>
                                        </p:tgtEl>
                                        <p:attrNameLst>
                                          <p:attrName>style.visibility</p:attrName>
                                        </p:attrNameLst>
                                      </p:cBhvr>
                                      <p:to>
                                        <p:strVal val="visible"/>
                                      </p:to>
                                    </p:set>
                                    <p:animEffect transition="in" filter="fade">
                                      <p:cBhvr>
                                        <p:cTn id="7" dur="5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animBg="1" advAuto="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7A05F-B0CC-4A09-952C-D35369602977}"/>
              </a:ext>
            </a:extLst>
          </p:cNvPr>
          <p:cNvSpPr>
            <a:spLocks noGrp="1"/>
          </p:cNvSpPr>
          <p:nvPr>
            <p:ph type="title"/>
          </p:nvPr>
        </p:nvSpPr>
        <p:spPr>
          <a:xfrm>
            <a:off x="838200" y="365125"/>
            <a:ext cx="10515600" cy="746223"/>
          </a:xfrm>
          <a:solidFill>
            <a:schemeClr val="accent1">
              <a:lumMod val="50000"/>
            </a:schemeClr>
          </a:solidFill>
          <a:ln>
            <a:solidFill>
              <a:schemeClr val="tx1"/>
            </a:solidFill>
          </a:ln>
        </p:spPr>
        <p:txBody>
          <a:bodyPr/>
          <a:lstStyle/>
          <a:p>
            <a:r>
              <a:rPr lang="en-US" dirty="0">
                <a:solidFill>
                  <a:schemeClr val="bg1"/>
                </a:solidFill>
                <a:latin typeface="Britannic Bold" panose="020B0903060703020204" pitchFamily="34" charset="0"/>
              </a:rPr>
              <a:t>Congressional Authority</a:t>
            </a:r>
          </a:p>
        </p:txBody>
      </p:sp>
      <p:sp>
        <p:nvSpPr>
          <p:cNvPr id="3" name="Content Placeholder 2">
            <a:extLst>
              <a:ext uri="{FF2B5EF4-FFF2-40B4-BE49-F238E27FC236}">
                <a16:creationId xmlns:a16="http://schemas.microsoft.com/office/drawing/2014/main" id="{62BF67C4-D99B-4599-91AC-7347222B30F8}"/>
              </a:ext>
            </a:extLst>
          </p:cNvPr>
          <p:cNvSpPr>
            <a:spLocks noGrp="1"/>
          </p:cNvSpPr>
          <p:nvPr>
            <p:ph idx="1"/>
          </p:nvPr>
        </p:nvSpPr>
        <p:spPr>
          <a:xfrm>
            <a:off x="838200" y="1378634"/>
            <a:ext cx="10515600" cy="4798329"/>
          </a:xfrm>
          <a:solidFill>
            <a:schemeClr val="bg1"/>
          </a:solidFill>
          <a:ln>
            <a:solidFill>
              <a:srgbClr val="002060"/>
            </a:solidFill>
          </a:ln>
        </p:spPr>
        <p:txBody>
          <a:bodyPr>
            <a:normAutofit/>
          </a:bodyPr>
          <a:lstStyle/>
          <a:p>
            <a:r>
              <a:rPr lang="en-US" sz="2400" dirty="0">
                <a:latin typeface="Times New Roman" panose="02020603050405020304" pitchFamily="18" charset="0"/>
                <a:cs typeface="Times New Roman" panose="02020603050405020304" pitchFamily="18" charset="0"/>
              </a:rPr>
              <a:t>Congress is the main body of government</a:t>
            </a:r>
            <a:r>
              <a:rPr lang="en-US" sz="2400" dirty="0">
                <a:solidFill>
                  <a:srgbClr val="FF0000"/>
                </a:solidFill>
                <a:latin typeface="Times New Roman" panose="02020603050405020304" pitchFamily="18" charset="0"/>
                <a:cs typeface="Times New Roman" panose="02020603050405020304" pitchFamily="18" charset="0"/>
              </a:rPr>
              <a:t> = </a:t>
            </a:r>
            <a:r>
              <a:rPr lang="en-US" sz="2400" i="1" dirty="0">
                <a:solidFill>
                  <a:srgbClr val="FF0000"/>
                </a:solidFill>
                <a:latin typeface="Times New Roman" panose="02020603050405020304" pitchFamily="18" charset="0"/>
                <a:cs typeface="Times New Roman" panose="02020603050405020304" pitchFamily="18" charset="0"/>
              </a:rPr>
              <a:t>Article I of the U.S. Constitution </a:t>
            </a:r>
          </a:p>
        </p:txBody>
      </p:sp>
      <p:pic>
        <p:nvPicPr>
          <p:cNvPr id="3076" name="Picture 4" descr="Congress Swearing-In: A Look At The Incoming Freshman Class : NPR">
            <a:extLst>
              <a:ext uri="{FF2B5EF4-FFF2-40B4-BE49-F238E27FC236}">
                <a16:creationId xmlns:a16="http://schemas.microsoft.com/office/drawing/2014/main" id="{FA0C5411-F9F3-490F-A03E-5BEC922A41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463" y="2104571"/>
            <a:ext cx="3085193" cy="3672114"/>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92421847-4687-433D-A2CF-6F235D2960E7}"/>
              </a:ext>
            </a:extLst>
          </p:cNvPr>
          <p:cNvSpPr/>
          <p:nvPr/>
        </p:nvSpPr>
        <p:spPr>
          <a:xfrm>
            <a:off x="2518118" y="1887973"/>
            <a:ext cx="9185309" cy="1244880"/>
          </a:xfrm>
          <a:prstGeom prst="rect">
            <a:avLst/>
          </a:prstGeom>
          <a:solidFill>
            <a:schemeClr val="tx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latin typeface="Times" panose="02020603050405020304" pitchFamily="18" charset="0"/>
                <a:cs typeface="Times" panose="02020603050405020304" pitchFamily="18" charset="0"/>
              </a:rPr>
              <a:t>“We may define a republic to be … a government which derives all its powers directly or indirectly from the great body of the people, and is administered by persons holding their offices during pleasure for a limited period, or during good behavior.” </a:t>
            </a:r>
          </a:p>
          <a:p>
            <a:r>
              <a:rPr lang="en-US" sz="2000" dirty="0">
                <a:latin typeface="Times" panose="02020603050405020304" pitchFamily="18" charset="0"/>
                <a:cs typeface="Times" panose="02020603050405020304" pitchFamily="18" charset="0"/>
              </a:rPr>
              <a:t>	- James Madison, Federalist 39</a:t>
            </a:r>
          </a:p>
        </p:txBody>
      </p:sp>
      <p:sp>
        <p:nvSpPr>
          <p:cNvPr id="9" name="Rectangle 8">
            <a:extLst>
              <a:ext uri="{FF2B5EF4-FFF2-40B4-BE49-F238E27FC236}">
                <a16:creationId xmlns:a16="http://schemas.microsoft.com/office/drawing/2014/main" id="{CAFC229C-D6EC-4BE2-9E39-BF9EEE77D9E6}"/>
              </a:ext>
            </a:extLst>
          </p:cNvPr>
          <p:cNvSpPr/>
          <p:nvPr/>
        </p:nvSpPr>
        <p:spPr>
          <a:xfrm>
            <a:off x="4037428" y="3400138"/>
            <a:ext cx="7793501" cy="3286163"/>
          </a:xfrm>
          <a:prstGeom prst="rect">
            <a:avLst/>
          </a:prstGeom>
          <a:solidFill>
            <a:schemeClr val="tx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latin typeface="Times" panose="02020603050405020304" pitchFamily="18" charset="0"/>
                <a:cs typeface="Times" panose="02020603050405020304" pitchFamily="18" charset="0"/>
              </a:rPr>
              <a:t>Powers Assigned to Congress:</a:t>
            </a:r>
          </a:p>
          <a:p>
            <a:pPr marL="342900" indent="-342900">
              <a:buFont typeface="Arial" panose="020B0604020202020204" pitchFamily="34" charset="0"/>
              <a:buChar char="•"/>
            </a:pPr>
            <a:r>
              <a:rPr lang="en-US" sz="2400" dirty="0">
                <a:latin typeface="Times" panose="02020603050405020304" pitchFamily="18" charset="0"/>
                <a:cs typeface="Times" panose="02020603050405020304" pitchFamily="18" charset="0"/>
              </a:rPr>
              <a:t>Lawmaking</a:t>
            </a:r>
          </a:p>
          <a:p>
            <a:pPr marL="342900" indent="-342900">
              <a:buFont typeface="Arial" panose="020B0604020202020204" pitchFamily="34" charset="0"/>
              <a:buChar char="•"/>
            </a:pPr>
            <a:r>
              <a:rPr lang="en-US" sz="2400" dirty="0">
                <a:latin typeface="Times" panose="02020603050405020304" pitchFamily="18" charset="0"/>
                <a:cs typeface="Times" panose="02020603050405020304" pitchFamily="18" charset="0"/>
              </a:rPr>
              <a:t>Taxing &amp; spending (power of the purse)</a:t>
            </a:r>
          </a:p>
          <a:p>
            <a:pPr marL="342900" indent="-342900">
              <a:buFont typeface="Arial" panose="020B0604020202020204" pitchFamily="34" charset="0"/>
              <a:buChar char="•"/>
            </a:pPr>
            <a:r>
              <a:rPr lang="en-US" sz="2400" dirty="0">
                <a:latin typeface="Times" panose="02020603050405020304" pitchFamily="18" charset="0"/>
                <a:cs typeface="Times" panose="02020603050405020304" pitchFamily="18" charset="0"/>
              </a:rPr>
              <a:t>Regulating commerce (interstate &amp; foreign) </a:t>
            </a:r>
          </a:p>
          <a:p>
            <a:pPr marL="342900" indent="-342900">
              <a:buFont typeface="Arial" panose="020B0604020202020204" pitchFamily="34" charset="0"/>
              <a:buChar char="•"/>
            </a:pPr>
            <a:r>
              <a:rPr lang="en-US" sz="2400" dirty="0">
                <a:latin typeface="Times" panose="02020603050405020304" pitchFamily="18" charset="0"/>
                <a:cs typeface="Times" panose="02020603050405020304" pitchFamily="18" charset="0"/>
              </a:rPr>
              <a:t>Foreign relations: (Declare war &amp; treaties)</a:t>
            </a:r>
          </a:p>
          <a:p>
            <a:pPr marL="342900" indent="-342900">
              <a:buFont typeface="Arial" panose="020B0604020202020204" pitchFamily="34" charset="0"/>
              <a:buChar char="•"/>
            </a:pPr>
            <a:r>
              <a:rPr lang="en-US" sz="2400" dirty="0">
                <a:latin typeface="Times" panose="02020603050405020304" pitchFamily="18" charset="0"/>
                <a:cs typeface="Times" panose="02020603050405020304" pitchFamily="18" charset="0"/>
              </a:rPr>
              <a:t>Amending the Constitution</a:t>
            </a:r>
          </a:p>
          <a:p>
            <a:pPr marL="342900" indent="-342900">
              <a:buFont typeface="Arial" panose="020B0604020202020204" pitchFamily="34" charset="0"/>
              <a:buChar char="•"/>
            </a:pPr>
            <a:r>
              <a:rPr lang="en-US" sz="2400" dirty="0">
                <a:latin typeface="Times" panose="02020603050405020304" pitchFamily="18" charset="0"/>
                <a:cs typeface="Times" panose="02020603050405020304" pitchFamily="18" charset="0"/>
              </a:rPr>
              <a:t>Approval/removal (impeachment &amp; consent for appointments) </a:t>
            </a:r>
          </a:p>
          <a:p>
            <a:pPr marL="342900" indent="-342900">
              <a:buFont typeface="Arial" panose="020B0604020202020204" pitchFamily="34" charset="0"/>
              <a:buChar char="•"/>
            </a:pPr>
            <a:r>
              <a:rPr lang="en-US" sz="2400" dirty="0">
                <a:latin typeface="Times" panose="02020603050405020304" pitchFamily="18" charset="0"/>
                <a:cs typeface="Times" panose="02020603050405020304" pitchFamily="18" charset="0"/>
              </a:rPr>
              <a:t>Oversight/investigation </a:t>
            </a:r>
          </a:p>
        </p:txBody>
      </p:sp>
    </p:spTree>
    <p:extLst>
      <p:ext uri="{BB962C8B-B14F-4D97-AF65-F5344CB8AC3E}">
        <p14:creationId xmlns:p14="http://schemas.microsoft.com/office/powerpoint/2010/main" val="42824892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7A05F-B0CC-4A09-952C-D35369602977}"/>
              </a:ext>
            </a:extLst>
          </p:cNvPr>
          <p:cNvSpPr>
            <a:spLocks noGrp="1"/>
          </p:cNvSpPr>
          <p:nvPr>
            <p:ph type="title"/>
          </p:nvPr>
        </p:nvSpPr>
        <p:spPr>
          <a:xfrm>
            <a:off x="838200" y="365125"/>
            <a:ext cx="10515600" cy="746223"/>
          </a:xfrm>
          <a:solidFill>
            <a:schemeClr val="accent1">
              <a:lumMod val="50000"/>
            </a:schemeClr>
          </a:solidFill>
          <a:ln>
            <a:solidFill>
              <a:schemeClr val="tx1"/>
            </a:solidFill>
          </a:ln>
        </p:spPr>
        <p:txBody>
          <a:bodyPr/>
          <a:lstStyle/>
          <a:p>
            <a:r>
              <a:rPr lang="en-US" dirty="0">
                <a:solidFill>
                  <a:schemeClr val="bg1"/>
                </a:solidFill>
                <a:latin typeface="Britannic Bold" panose="020B0903060703020204" pitchFamily="34" charset="0"/>
              </a:rPr>
              <a:t>Restraints</a:t>
            </a:r>
          </a:p>
        </p:txBody>
      </p:sp>
      <p:sp>
        <p:nvSpPr>
          <p:cNvPr id="3" name="Content Placeholder 2">
            <a:extLst>
              <a:ext uri="{FF2B5EF4-FFF2-40B4-BE49-F238E27FC236}">
                <a16:creationId xmlns:a16="http://schemas.microsoft.com/office/drawing/2014/main" id="{62BF67C4-D99B-4599-91AC-7347222B30F8}"/>
              </a:ext>
            </a:extLst>
          </p:cNvPr>
          <p:cNvSpPr>
            <a:spLocks noGrp="1"/>
          </p:cNvSpPr>
          <p:nvPr>
            <p:ph idx="1"/>
          </p:nvPr>
        </p:nvSpPr>
        <p:spPr>
          <a:xfrm>
            <a:off x="838200" y="1378634"/>
            <a:ext cx="10515600" cy="4798329"/>
          </a:xfrm>
          <a:solidFill>
            <a:schemeClr val="bg1"/>
          </a:solidFill>
          <a:ln>
            <a:solidFill>
              <a:srgbClr val="002060"/>
            </a:solidFill>
          </a:ln>
        </p:spPr>
        <p:txBody>
          <a:bodyPr>
            <a:normAutofit/>
          </a:bodyPr>
          <a:lstStyle/>
          <a:p>
            <a:r>
              <a:rPr lang="en-US" sz="2400" b="1" i="1" dirty="0">
                <a:latin typeface="Times New Roman" panose="02020603050405020304" pitchFamily="18" charset="0"/>
                <a:cs typeface="Times New Roman" panose="02020603050405020304" pitchFamily="18" charset="0"/>
              </a:rPr>
              <a:t>Protections against tyranny</a:t>
            </a:r>
          </a:p>
        </p:txBody>
      </p:sp>
      <p:pic>
        <p:nvPicPr>
          <p:cNvPr id="4098" name="Picture 2" descr="Congress Needs to Stop This Coup - The Atlantic">
            <a:extLst>
              <a:ext uri="{FF2B5EF4-FFF2-40B4-BE49-F238E27FC236}">
                <a16:creationId xmlns:a16="http://schemas.microsoft.com/office/drawing/2014/main" id="{4EF88E88-2833-415E-948D-0B190699F7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49385" y="885372"/>
            <a:ext cx="2857500" cy="254362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100" name="Picture 4" descr="Stop Hand Gesture Vector, Stop, Stopping, Stop Symbol PNG and Vector with  Transparent Background for Free Download | Free vector graphics, Prints for  sale, Vector">
            <a:extLst>
              <a:ext uri="{FF2B5EF4-FFF2-40B4-BE49-F238E27FC236}">
                <a16:creationId xmlns:a16="http://schemas.microsoft.com/office/drawing/2014/main" id="{50746BA7-2125-4DCC-B92A-E1595068F7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78027" y="1322106"/>
            <a:ext cx="1657716" cy="165771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102" name="Picture 6" descr="The US Constitution: Facts about the country's founding document | Live  Science">
            <a:extLst>
              <a:ext uri="{FF2B5EF4-FFF2-40B4-BE49-F238E27FC236}">
                <a16:creationId xmlns:a16="http://schemas.microsoft.com/office/drawing/2014/main" id="{4423E6F3-C8E2-4415-ADC3-1D303D88FF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45010" y="1685925"/>
            <a:ext cx="2619375" cy="174307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81C0006C-1DA7-4BD2-9A1E-4F2CDF00ACF9}"/>
              </a:ext>
            </a:extLst>
          </p:cNvPr>
          <p:cNvSpPr/>
          <p:nvPr/>
        </p:nvSpPr>
        <p:spPr>
          <a:xfrm>
            <a:off x="196948" y="2307102"/>
            <a:ext cx="4712677" cy="746223"/>
          </a:xfrm>
          <a:prstGeom prst="rect">
            <a:avLst/>
          </a:prstGeom>
          <a:solidFill>
            <a:schemeClr val="tx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Times" panose="02020603050405020304" pitchFamily="18" charset="0"/>
                <a:cs typeface="Times" panose="02020603050405020304" pitchFamily="18" charset="0"/>
              </a:rPr>
              <a:t>DENIED POWERS – Article I, Section 9</a:t>
            </a:r>
          </a:p>
        </p:txBody>
      </p:sp>
      <p:sp>
        <p:nvSpPr>
          <p:cNvPr id="5" name="Rectangle 4">
            <a:extLst>
              <a:ext uri="{FF2B5EF4-FFF2-40B4-BE49-F238E27FC236}">
                <a16:creationId xmlns:a16="http://schemas.microsoft.com/office/drawing/2014/main" id="{8C74BAEE-74FA-4CCC-AD73-CE4DCF3CB6DF}"/>
              </a:ext>
            </a:extLst>
          </p:cNvPr>
          <p:cNvSpPr/>
          <p:nvPr/>
        </p:nvSpPr>
        <p:spPr>
          <a:xfrm>
            <a:off x="1083212" y="3736291"/>
            <a:ext cx="8890782" cy="221188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en-US" sz="2400" dirty="0">
                <a:latin typeface="Times" panose="02020603050405020304" pitchFamily="18" charset="0"/>
                <a:cs typeface="Times" panose="02020603050405020304" pitchFamily="18" charset="0"/>
              </a:rPr>
              <a:t>Cannot favor one state over another</a:t>
            </a:r>
          </a:p>
          <a:p>
            <a:pPr marL="342900" indent="-342900">
              <a:buFont typeface="Arial" panose="020B0604020202020204" pitchFamily="34" charset="0"/>
              <a:buChar char="•"/>
            </a:pPr>
            <a:r>
              <a:rPr lang="en-US" sz="2400" dirty="0">
                <a:latin typeface="Times" panose="02020603050405020304" pitchFamily="18" charset="0"/>
                <a:cs typeface="Times" panose="02020603050405020304" pitchFamily="18" charset="0"/>
              </a:rPr>
              <a:t>No suspension of the </a:t>
            </a:r>
            <a:r>
              <a:rPr lang="en-US" sz="2400" b="1" i="1" u="sng" dirty="0">
                <a:latin typeface="Times" panose="02020603050405020304" pitchFamily="18" charset="0"/>
                <a:cs typeface="Times" panose="02020603050405020304" pitchFamily="18" charset="0"/>
              </a:rPr>
              <a:t>Writ of Habeas Corpus</a:t>
            </a:r>
            <a:r>
              <a:rPr lang="en-US" sz="2400" b="1" i="1" dirty="0">
                <a:latin typeface="Times" panose="02020603050405020304" pitchFamily="18" charset="0"/>
                <a:cs typeface="Times" panose="02020603050405020304" pitchFamily="18" charset="0"/>
              </a:rPr>
              <a:t> </a:t>
            </a:r>
            <a:r>
              <a:rPr lang="en-US" sz="2400" dirty="0">
                <a:latin typeface="Times" panose="02020603050405020304" pitchFamily="18" charset="0"/>
                <a:cs typeface="Times" panose="02020603050405020304" pitchFamily="18" charset="0"/>
              </a:rPr>
              <a:t>(due process) – a person must come before a judge if arrested</a:t>
            </a:r>
          </a:p>
          <a:p>
            <a:pPr marL="342900" indent="-342900">
              <a:buFont typeface="Arial" panose="020B0604020202020204" pitchFamily="34" charset="0"/>
              <a:buChar char="•"/>
            </a:pPr>
            <a:r>
              <a:rPr lang="en-US" sz="2400" dirty="0">
                <a:latin typeface="Times" panose="02020603050405020304" pitchFamily="18" charset="0"/>
                <a:cs typeface="Times" panose="02020603050405020304" pitchFamily="18" charset="0"/>
              </a:rPr>
              <a:t>No </a:t>
            </a:r>
            <a:r>
              <a:rPr lang="en-US" sz="2400" b="1" i="1" u="sng" dirty="0">
                <a:latin typeface="Times" panose="02020603050405020304" pitchFamily="18" charset="0"/>
                <a:cs typeface="Times" panose="02020603050405020304" pitchFamily="18" charset="0"/>
              </a:rPr>
              <a:t>Bills of Attainder</a:t>
            </a:r>
            <a:r>
              <a:rPr lang="en-US" sz="2400" b="1" i="1" dirty="0">
                <a:latin typeface="Times" panose="02020603050405020304" pitchFamily="18" charset="0"/>
                <a:cs typeface="Times" panose="02020603050405020304" pitchFamily="18" charset="0"/>
              </a:rPr>
              <a:t> </a:t>
            </a:r>
            <a:r>
              <a:rPr lang="en-US" sz="2400" dirty="0">
                <a:latin typeface="Times" panose="02020603050405020304" pitchFamily="18" charset="0"/>
                <a:cs typeface="Times" panose="02020603050405020304" pitchFamily="18" charset="0"/>
              </a:rPr>
              <a:t>(due process) – punish a person without a trial</a:t>
            </a:r>
          </a:p>
          <a:p>
            <a:pPr marL="342900" indent="-342900">
              <a:buFont typeface="Arial" panose="020B0604020202020204" pitchFamily="34" charset="0"/>
              <a:buChar char="•"/>
            </a:pPr>
            <a:r>
              <a:rPr lang="en-US" sz="2400" dirty="0">
                <a:latin typeface="Times" panose="02020603050405020304" pitchFamily="18" charset="0"/>
                <a:cs typeface="Times" panose="02020603050405020304" pitchFamily="18" charset="0"/>
              </a:rPr>
              <a:t>No </a:t>
            </a:r>
            <a:r>
              <a:rPr lang="en-US" sz="2400" b="1" i="1" u="sng" dirty="0">
                <a:latin typeface="Times" panose="02020603050405020304" pitchFamily="18" charset="0"/>
                <a:cs typeface="Times" panose="02020603050405020304" pitchFamily="18" charset="0"/>
              </a:rPr>
              <a:t>Ex post facto laws</a:t>
            </a:r>
            <a:r>
              <a:rPr lang="en-US" sz="2400" b="1" i="1" dirty="0">
                <a:latin typeface="Times" panose="02020603050405020304" pitchFamily="18" charset="0"/>
                <a:cs typeface="Times" panose="02020603050405020304" pitchFamily="18" charset="0"/>
              </a:rPr>
              <a:t> </a:t>
            </a:r>
            <a:r>
              <a:rPr lang="en-US" sz="2400" dirty="0">
                <a:latin typeface="Times" panose="02020603050405020304" pitchFamily="18" charset="0"/>
                <a:cs typeface="Times" panose="02020603050405020304" pitchFamily="18" charset="0"/>
              </a:rPr>
              <a:t>(making crimes after the fact)</a:t>
            </a:r>
          </a:p>
        </p:txBody>
      </p:sp>
    </p:spTree>
    <p:extLst>
      <p:ext uri="{BB962C8B-B14F-4D97-AF65-F5344CB8AC3E}">
        <p14:creationId xmlns:p14="http://schemas.microsoft.com/office/powerpoint/2010/main" val="38362878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a:xfrm>
            <a:off x="609600" y="274638"/>
            <a:ext cx="10972800" cy="639762"/>
          </a:xfrm>
          <a:solidFill>
            <a:schemeClr val="accent4">
              <a:lumMod val="20000"/>
              <a:lumOff val="80000"/>
            </a:schemeClr>
          </a:solidFill>
          <a:ln>
            <a:solidFill>
              <a:srgbClr val="002060"/>
            </a:solidFill>
            <a:miter lim="800000"/>
            <a:headEnd/>
            <a:tailEnd/>
          </a:ln>
        </p:spPr>
        <p:txBody>
          <a:bodyPr>
            <a:normAutofit fontScale="90000"/>
          </a:bodyPr>
          <a:lstStyle/>
          <a:p>
            <a:pPr eaLnBrk="1" hangingPunct="1"/>
            <a:r>
              <a:rPr lang="en-US" altLang="en-US" dirty="0">
                <a:solidFill>
                  <a:srgbClr val="002060"/>
                </a:solidFill>
                <a:latin typeface="Baskerville Old Face" panose="02020602080505020303" pitchFamily="18" charset="77"/>
                <a:cs typeface="Times New Roman" pitchFamily="18" charset="0"/>
              </a:rPr>
              <a:t>Power of the People</a:t>
            </a:r>
          </a:p>
        </p:txBody>
      </p:sp>
      <p:sp>
        <p:nvSpPr>
          <p:cNvPr id="3" name="Content Placeholder 2"/>
          <p:cNvSpPr>
            <a:spLocks noGrp="1"/>
          </p:cNvSpPr>
          <p:nvPr>
            <p:ph idx="1"/>
          </p:nvPr>
        </p:nvSpPr>
        <p:spPr>
          <a:xfrm>
            <a:off x="445477" y="1143000"/>
            <a:ext cx="11406554" cy="4830763"/>
          </a:xfrm>
          <a:solidFill>
            <a:schemeClr val="bg1"/>
          </a:solidFill>
          <a:ln>
            <a:solidFill>
              <a:srgbClr val="002060"/>
            </a:solidFill>
          </a:ln>
        </p:spPr>
        <p:txBody>
          <a:bodyPr/>
          <a:lstStyle/>
          <a:p>
            <a:pPr marL="0" indent="0">
              <a:buNone/>
              <a:defRPr/>
            </a:pPr>
            <a:r>
              <a:rPr lang="en-US" sz="2400" b="1" dirty="0">
                <a:solidFill>
                  <a:srgbClr val="C00000"/>
                </a:solidFill>
                <a:latin typeface="Times New Roman" panose="02020603050405020304" pitchFamily="18" charset="0"/>
                <a:cs typeface="Times New Roman" panose="02020603050405020304" pitchFamily="18" charset="0"/>
              </a:rPr>
              <a:t>Popular sovereignty = </a:t>
            </a:r>
            <a:r>
              <a:rPr lang="en-US" sz="2400" b="1" i="1" u="sng" dirty="0">
                <a:latin typeface="Times New Roman" panose="02020603050405020304" pitchFamily="18" charset="0"/>
                <a:cs typeface="Times New Roman" panose="02020603050405020304" pitchFamily="18" charset="0"/>
              </a:rPr>
              <a:t>the people govern (consent of the govern) &amp; majority rules</a:t>
            </a:r>
          </a:p>
          <a:p>
            <a:pPr marL="0" indent="0">
              <a:buNone/>
              <a:defRPr/>
            </a:pPr>
            <a:endParaRPr lang="en-US" sz="2400" b="1" dirty="0">
              <a:latin typeface="Times New Roman" panose="02020603050405020304" pitchFamily="18" charset="0"/>
              <a:cs typeface="Times New Roman" panose="02020603050405020304" pitchFamily="18" charset="0"/>
            </a:endParaRPr>
          </a:p>
          <a:p>
            <a:pPr marL="0" indent="0">
              <a:buNone/>
              <a:defRPr/>
            </a:pPr>
            <a:endParaRPr lang="en-US" sz="2400" b="1" dirty="0">
              <a:latin typeface="Times New Roman" panose="02020603050405020304" pitchFamily="18" charset="0"/>
              <a:cs typeface="Times New Roman" panose="02020603050405020304" pitchFamily="18" charset="0"/>
            </a:endParaRPr>
          </a:p>
          <a:p>
            <a:pPr marL="0" indent="0">
              <a:buNone/>
              <a:defRPr/>
            </a:pPr>
            <a:endParaRPr lang="en-US" sz="2400" b="1" dirty="0">
              <a:latin typeface="Times New Roman" panose="02020603050405020304" pitchFamily="18" charset="0"/>
              <a:cs typeface="Times New Roman" panose="02020603050405020304" pitchFamily="18" charset="0"/>
            </a:endParaRPr>
          </a:p>
          <a:p>
            <a:pPr marL="0" indent="0">
              <a:buNone/>
              <a:defRPr/>
            </a:pPr>
            <a:endParaRPr lang="en-US" sz="2400" b="1" dirty="0">
              <a:latin typeface="Times New Roman" panose="02020603050405020304" pitchFamily="18" charset="0"/>
              <a:cs typeface="Times New Roman" panose="02020603050405020304" pitchFamily="18" charset="0"/>
            </a:endParaRPr>
          </a:p>
          <a:p>
            <a:pPr marL="0" indent="0">
              <a:buNone/>
              <a:defRPr/>
            </a:pPr>
            <a:r>
              <a:rPr lang="en-US" sz="2400" dirty="0">
                <a:latin typeface="Times New Roman" panose="02020603050405020304" pitchFamily="18" charset="0"/>
                <a:cs typeface="Times New Roman" panose="02020603050405020304" pitchFamily="18" charset="0"/>
              </a:rPr>
              <a:t>Enlightened Philosopher – </a:t>
            </a:r>
            <a:r>
              <a:rPr lang="en-US" sz="2400" b="1" dirty="0">
                <a:solidFill>
                  <a:srgbClr val="FF0000"/>
                </a:solidFill>
                <a:latin typeface="Times New Roman" panose="02020603050405020304" pitchFamily="18" charset="0"/>
                <a:cs typeface="Times New Roman" panose="02020603050405020304" pitchFamily="18" charset="0"/>
              </a:rPr>
              <a:t>John Locke </a:t>
            </a:r>
            <a:r>
              <a:rPr lang="en-US" sz="2400" dirty="0">
                <a:solidFill>
                  <a:srgbClr val="FF0000"/>
                </a:solidFill>
                <a:latin typeface="Times New Roman" panose="02020603050405020304" pitchFamily="18" charset="0"/>
                <a:cs typeface="Times New Roman" panose="02020603050405020304" pitchFamily="18" charset="0"/>
              </a:rPr>
              <a:t>(</a:t>
            </a:r>
            <a:r>
              <a:rPr lang="en-US" sz="2400" i="1" dirty="0">
                <a:solidFill>
                  <a:srgbClr val="FF0000"/>
                </a:solidFill>
                <a:latin typeface="Times New Roman" panose="02020603050405020304" pitchFamily="18" charset="0"/>
                <a:cs typeface="Times New Roman" panose="02020603050405020304" pitchFamily="18" charset="0"/>
              </a:rPr>
              <a:t>Social Contract – We agree to form government</a:t>
            </a:r>
            <a:r>
              <a:rPr lang="en-US" sz="2400" dirty="0">
                <a:solidFill>
                  <a:srgbClr val="FF0000"/>
                </a:solidFill>
                <a:latin typeface="Times New Roman" panose="02020603050405020304" pitchFamily="18" charset="0"/>
                <a:cs typeface="Times New Roman" panose="02020603050405020304" pitchFamily="18" charset="0"/>
              </a:rPr>
              <a:t>)</a:t>
            </a:r>
          </a:p>
          <a:p>
            <a:pPr marL="0" indent="0">
              <a:buNone/>
              <a:defRPr/>
            </a:pPr>
            <a:r>
              <a:rPr lang="en-US" sz="2400" b="1" dirty="0">
                <a:solidFill>
                  <a:srgbClr val="002060"/>
                </a:solidFill>
                <a:latin typeface="Times New Roman" panose="02020603050405020304" pitchFamily="18" charset="0"/>
                <a:cs typeface="Times New Roman" panose="02020603050405020304" pitchFamily="18" charset="0"/>
              </a:rPr>
              <a:t>Ex. Voting &amp; Elections </a:t>
            </a:r>
          </a:p>
        </p:txBody>
      </p:sp>
      <p:sp>
        <p:nvSpPr>
          <p:cNvPr id="18" name="Rectangle 17">
            <a:extLst>
              <a:ext uri="{FF2B5EF4-FFF2-40B4-BE49-F238E27FC236}">
                <a16:creationId xmlns:a16="http://schemas.microsoft.com/office/drawing/2014/main" id="{EB8BD9E7-C4E2-FB40-8019-1120BDE15B3A}"/>
              </a:ext>
            </a:extLst>
          </p:cNvPr>
          <p:cNvSpPr/>
          <p:nvPr/>
        </p:nvSpPr>
        <p:spPr>
          <a:xfrm>
            <a:off x="199292" y="1688122"/>
            <a:ext cx="11828585" cy="1465385"/>
          </a:xfrm>
          <a:prstGeom prst="rect">
            <a:avLst/>
          </a:prstGeom>
          <a:solidFill>
            <a:srgbClr val="00206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latin typeface="Times" pitchFamily="2" charset="0"/>
              </a:rPr>
              <a:t>"We the People of the United States, in Order to form a more perfect Union, establish Justice, insure domestic Tranquility, provide for the common defense, promote the general Welfare, and secure the Blessings of Liberty to ourselves and our Posterity, do ordain and establish this Constitution for the United States of America.”</a:t>
            </a:r>
          </a:p>
          <a:p>
            <a:r>
              <a:rPr lang="en-US" sz="2000" dirty="0">
                <a:solidFill>
                  <a:schemeClr val="bg1"/>
                </a:solidFill>
                <a:latin typeface="Times" pitchFamily="2" charset="0"/>
              </a:rPr>
              <a:t>	- </a:t>
            </a:r>
            <a:r>
              <a:rPr lang="en-US" sz="2000" b="1" i="1" u="sng" dirty="0">
                <a:solidFill>
                  <a:schemeClr val="bg1"/>
                </a:solidFill>
                <a:latin typeface="Times" pitchFamily="2" charset="0"/>
              </a:rPr>
              <a:t>Preamble to the U.S. Constitution</a:t>
            </a:r>
          </a:p>
        </p:txBody>
      </p:sp>
      <p:pic>
        <p:nvPicPr>
          <p:cNvPr id="2" name="Picture 1">
            <a:extLst>
              <a:ext uri="{FF2B5EF4-FFF2-40B4-BE49-F238E27FC236}">
                <a16:creationId xmlns:a16="http://schemas.microsoft.com/office/drawing/2014/main" id="{ECDD0038-C0B7-264D-9511-B40097A4FE38}"/>
              </a:ext>
            </a:extLst>
          </p:cNvPr>
          <p:cNvPicPr>
            <a:picLocks noChangeAspect="1"/>
          </p:cNvPicPr>
          <p:nvPr/>
        </p:nvPicPr>
        <p:blipFill>
          <a:blip r:embed="rId2"/>
          <a:stretch>
            <a:fillRect/>
          </a:stretch>
        </p:blipFill>
        <p:spPr>
          <a:xfrm>
            <a:off x="5168900" y="4478214"/>
            <a:ext cx="3166208" cy="1724147"/>
          </a:xfrm>
          <a:prstGeom prst="rect">
            <a:avLst/>
          </a:prstGeom>
        </p:spPr>
      </p:pic>
      <p:pic>
        <p:nvPicPr>
          <p:cNvPr id="4" name="Picture 3">
            <a:extLst>
              <a:ext uri="{FF2B5EF4-FFF2-40B4-BE49-F238E27FC236}">
                <a16:creationId xmlns:a16="http://schemas.microsoft.com/office/drawing/2014/main" id="{AE24EC94-07E9-E64B-BECD-01D1D77B7FA9}"/>
              </a:ext>
            </a:extLst>
          </p:cNvPr>
          <p:cNvPicPr>
            <a:picLocks noChangeAspect="1"/>
          </p:cNvPicPr>
          <p:nvPr/>
        </p:nvPicPr>
        <p:blipFill>
          <a:blip r:embed="rId3"/>
          <a:stretch>
            <a:fillRect/>
          </a:stretch>
        </p:blipFill>
        <p:spPr>
          <a:xfrm>
            <a:off x="1058496" y="4478215"/>
            <a:ext cx="3255596" cy="1724148"/>
          </a:xfrm>
          <a:prstGeom prst="rect">
            <a:avLst/>
          </a:prstGeom>
        </p:spPr>
      </p:pic>
      <p:pic>
        <p:nvPicPr>
          <p:cNvPr id="5" name="Picture 4">
            <a:extLst>
              <a:ext uri="{FF2B5EF4-FFF2-40B4-BE49-F238E27FC236}">
                <a16:creationId xmlns:a16="http://schemas.microsoft.com/office/drawing/2014/main" id="{130CB404-5BD3-194B-8196-FA367B1F1769}"/>
              </a:ext>
            </a:extLst>
          </p:cNvPr>
          <p:cNvPicPr>
            <a:picLocks noChangeAspect="1"/>
          </p:cNvPicPr>
          <p:nvPr/>
        </p:nvPicPr>
        <p:blipFill>
          <a:blip r:embed="rId4"/>
          <a:stretch>
            <a:fillRect/>
          </a:stretch>
        </p:blipFill>
        <p:spPr>
          <a:xfrm>
            <a:off x="8818195" y="4478214"/>
            <a:ext cx="2928327" cy="1724146"/>
          </a:xfrm>
          <a:prstGeom prst="rect">
            <a:avLst/>
          </a:prstGeom>
        </p:spPr>
      </p:pic>
    </p:spTree>
    <p:extLst>
      <p:ext uri="{BB962C8B-B14F-4D97-AF65-F5344CB8AC3E}">
        <p14:creationId xmlns:p14="http://schemas.microsoft.com/office/powerpoint/2010/main" val="155250548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7A05F-B0CC-4A09-952C-D35369602977}"/>
              </a:ext>
            </a:extLst>
          </p:cNvPr>
          <p:cNvSpPr>
            <a:spLocks noGrp="1"/>
          </p:cNvSpPr>
          <p:nvPr>
            <p:ph type="title"/>
          </p:nvPr>
        </p:nvSpPr>
        <p:spPr>
          <a:xfrm>
            <a:off x="838200" y="365125"/>
            <a:ext cx="10515600" cy="746223"/>
          </a:xfrm>
          <a:solidFill>
            <a:schemeClr val="accent1">
              <a:lumMod val="50000"/>
            </a:schemeClr>
          </a:solidFill>
          <a:ln>
            <a:solidFill>
              <a:schemeClr val="tx1"/>
            </a:solidFill>
          </a:ln>
        </p:spPr>
        <p:txBody>
          <a:bodyPr/>
          <a:lstStyle/>
          <a:p>
            <a:r>
              <a:rPr lang="en-US" dirty="0">
                <a:solidFill>
                  <a:schemeClr val="bg1"/>
                </a:solidFill>
                <a:latin typeface="Britannic Bold" panose="020B0903060703020204" pitchFamily="34" charset="0"/>
              </a:rPr>
              <a:t>Two Distinct House</a:t>
            </a:r>
          </a:p>
        </p:txBody>
      </p:sp>
      <p:sp>
        <p:nvSpPr>
          <p:cNvPr id="3" name="Content Placeholder 2">
            <a:extLst>
              <a:ext uri="{FF2B5EF4-FFF2-40B4-BE49-F238E27FC236}">
                <a16:creationId xmlns:a16="http://schemas.microsoft.com/office/drawing/2014/main" id="{62BF67C4-D99B-4599-91AC-7347222B30F8}"/>
              </a:ext>
            </a:extLst>
          </p:cNvPr>
          <p:cNvSpPr>
            <a:spLocks noGrp="1"/>
          </p:cNvSpPr>
          <p:nvPr>
            <p:ph idx="1"/>
          </p:nvPr>
        </p:nvSpPr>
        <p:spPr>
          <a:xfrm>
            <a:off x="838200" y="1378634"/>
            <a:ext cx="10515600" cy="4798329"/>
          </a:xfrm>
          <a:solidFill>
            <a:schemeClr val="bg1"/>
          </a:solidFill>
          <a:ln>
            <a:solidFill>
              <a:schemeClr val="accent1"/>
            </a:solidFill>
          </a:ln>
        </p:spPr>
        <p:txBody>
          <a:bodyPr>
            <a:normAutofit/>
          </a:bodyPr>
          <a:lstStyle/>
          <a:p>
            <a:pPr marL="0" indent="0">
              <a:buNone/>
            </a:pPr>
            <a:r>
              <a:rPr lang="en-US" sz="2400" i="1" dirty="0">
                <a:latin typeface="Times New Roman" panose="02020603050405020304" pitchFamily="18" charset="0"/>
                <a:cs typeface="Times New Roman" panose="02020603050405020304" pitchFamily="18" charset="0"/>
              </a:rPr>
              <a:t>Identify each of the following statements as either </a:t>
            </a:r>
            <a:r>
              <a:rPr lang="en-US" sz="2400" b="1" i="1" dirty="0">
                <a:solidFill>
                  <a:srgbClr val="002060"/>
                </a:solidFill>
                <a:latin typeface="Times New Roman" panose="02020603050405020304" pitchFamily="18" charset="0"/>
                <a:cs typeface="Times New Roman" panose="02020603050405020304" pitchFamily="18" charset="0"/>
              </a:rPr>
              <a:t>(H) – House of Representatives</a:t>
            </a:r>
            <a:r>
              <a:rPr lang="en-US" sz="2400" b="1" i="1" dirty="0">
                <a:latin typeface="Times New Roman" panose="02020603050405020304" pitchFamily="18" charset="0"/>
                <a:cs typeface="Times New Roman" panose="02020603050405020304" pitchFamily="18" charset="0"/>
              </a:rPr>
              <a:t>, </a:t>
            </a:r>
            <a:r>
              <a:rPr lang="en-US" sz="2400" b="1" i="1" dirty="0">
                <a:solidFill>
                  <a:srgbClr val="FF0000"/>
                </a:solidFill>
                <a:latin typeface="Times New Roman" panose="02020603050405020304" pitchFamily="18" charset="0"/>
                <a:cs typeface="Times New Roman" panose="02020603050405020304" pitchFamily="18" charset="0"/>
              </a:rPr>
              <a:t>(S) – Senate</a:t>
            </a:r>
            <a:r>
              <a:rPr lang="en-US" sz="2400" b="1" i="1" dirty="0">
                <a:latin typeface="Times New Roman" panose="02020603050405020304" pitchFamily="18" charset="0"/>
                <a:cs typeface="Times New Roman" panose="02020603050405020304" pitchFamily="18" charset="0"/>
              </a:rPr>
              <a:t>, or </a:t>
            </a:r>
            <a:r>
              <a:rPr lang="en-US" sz="2400" b="1" i="1" dirty="0">
                <a:solidFill>
                  <a:srgbClr val="7030A0"/>
                </a:solidFill>
                <a:latin typeface="Times New Roman" panose="02020603050405020304" pitchFamily="18" charset="0"/>
                <a:cs typeface="Times New Roman" panose="02020603050405020304" pitchFamily="18" charset="0"/>
              </a:rPr>
              <a:t>(B) – Both </a:t>
            </a:r>
          </a:p>
          <a:p>
            <a:pPr marL="0" indent="0">
              <a:buNone/>
            </a:pPr>
            <a:r>
              <a:rPr lang="en-US" sz="2400" dirty="0">
                <a:latin typeface="Times New Roman" panose="02020603050405020304" pitchFamily="18" charset="0"/>
                <a:cs typeface="Times New Roman" panose="02020603050405020304" pitchFamily="18" charset="0"/>
              </a:rPr>
              <a:t>__ 1. Use equal representation (2 per state)</a:t>
            </a:r>
          </a:p>
          <a:p>
            <a:pPr marL="0" indent="0">
              <a:buNone/>
            </a:pPr>
            <a:r>
              <a:rPr lang="en-US" sz="2400" dirty="0">
                <a:latin typeface="Times New Roman" panose="02020603050405020304" pitchFamily="18" charset="0"/>
                <a:cs typeface="Times New Roman" panose="02020603050405020304" pitchFamily="18" charset="0"/>
              </a:rPr>
              <a:t>__ 2. Can make laws and regulate interstate commerce</a:t>
            </a:r>
          </a:p>
          <a:p>
            <a:pPr marL="0" indent="0">
              <a:buNone/>
            </a:pPr>
            <a:r>
              <a:rPr lang="en-US" sz="2400" dirty="0">
                <a:latin typeface="Times New Roman" panose="02020603050405020304" pitchFamily="18" charset="0"/>
                <a:cs typeface="Times New Roman" panose="02020603050405020304" pitchFamily="18" charset="0"/>
              </a:rPr>
              <a:t>__ 3. Has 435 members </a:t>
            </a:r>
          </a:p>
          <a:p>
            <a:pPr marL="0" indent="0">
              <a:buNone/>
            </a:pPr>
            <a:r>
              <a:rPr lang="en-US" sz="2400" dirty="0">
                <a:latin typeface="Times New Roman" panose="02020603050405020304" pitchFamily="18" charset="0"/>
                <a:cs typeface="Times New Roman" panose="02020603050405020304" pitchFamily="18" charset="0"/>
              </a:rPr>
              <a:t>__ 4. Elected to a 6-year term </a:t>
            </a:r>
          </a:p>
          <a:p>
            <a:pPr marL="0" indent="0">
              <a:buNone/>
            </a:pPr>
            <a:r>
              <a:rPr lang="en-US" sz="2400" dirty="0">
                <a:latin typeface="Times New Roman" panose="02020603050405020304" pitchFamily="18" charset="0"/>
                <a:cs typeface="Times New Roman" panose="02020603050405020304" pitchFamily="18" charset="0"/>
              </a:rPr>
              <a:t>__ 5. Can start all tax and appropriation laws and draws up the articles of impeachment </a:t>
            </a:r>
          </a:p>
          <a:p>
            <a:pPr marL="0" indent="0">
              <a:buNone/>
            </a:pPr>
            <a:r>
              <a:rPr lang="en-US" sz="2400" dirty="0">
                <a:latin typeface="Times New Roman" panose="02020603050405020304" pitchFamily="18" charset="0"/>
                <a:cs typeface="Times New Roman" panose="02020603050405020304" pitchFamily="18" charset="0"/>
              </a:rPr>
              <a:t>__ 6. Can propose Constitutional Amendments </a:t>
            </a:r>
          </a:p>
          <a:p>
            <a:pPr marL="0" indent="0">
              <a:buNone/>
            </a:pPr>
            <a:r>
              <a:rPr lang="en-US" sz="2400" dirty="0">
                <a:latin typeface="Times New Roman" panose="02020603050405020304" pitchFamily="18" charset="0"/>
                <a:cs typeface="Times New Roman" panose="02020603050405020304" pitchFamily="18" charset="0"/>
              </a:rPr>
              <a:t>__ 7. Has the power to approve or reject presidential appointments and treaties </a:t>
            </a:r>
          </a:p>
          <a:p>
            <a:pPr marL="0" indent="0">
              <a:buNone/>
            </a:pPr>
            <a:r>
              <a:rPr lang="en-US" sz="2400" dirty="0">
                <a:latin typeface="Times New Roman" panose="02020603050405020304" pitchFamily="18" charset="0"/>
                <a:cs typeface="Times New Roman" panose="02020603050405020304" pitchFamily="18" charset="0"/>
              </a:rPr>
              <a:t>__ 8. Can override a presidential veto with a 2/3rds vote</a:t>
            </a:r>
          </a:p>
        </p:txBody>
      </p:sp>
    </p:spTree>
    <p:extLst>
      <p:ext uri="{BB962C8B-B14F-4D97-AF65-F5344CB8AC3E}">
        <p14:creationId xmlns:p14="http://schemas.microsoft.com/office/powerpoint/2010/main" val="158392667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7A05F-B0CC-4A09-952C-D35369602977}"/>
              </a:ext>
            </a:extLst>
          </p:cNvPr>
          <p:cNvSpPr>
            <a:spLocks noGrp="1"/>
          </p:cNvSpPr>
          <p:nvPr>
            <p:ph type="title"/>
          </p:nvPr>
        </p:nvSpPr>
        <p:spPr>
          <a:xfrm>
            <a:off x="838200" y="365125"/>
            <a:ext cx="10515600" cy="746223"/>
          </a:xfrm>
          <a:solidFill>
            <a:schemeClr val="accent1">
              <a:lumMod val="50000"/>
            </a:schemeClr>
          </a:solidFill>
          <a:ln>
            <a:solidFill>
              <a:schemeClr val="tx1"/>
            </a:solidFill>
          </a:ln>
        </p:spPr>
        <p:txBody>
          <a:bodyPr/>
          <a:lstStyle/>
          <a:p>
            <a:r>
              <a:rPr lang="en-US" dirty="0">
                <a:solidFill>
                  <a:schemeClr val="bg1"/>
                </a:solidFill>
                <a:latin typeface="Britannic Bold" panose="020B0903060703020204" pitchFamily="34" charset="0"/>
              </a:rPr>
              <a:t>Principles of the Madisonian Legislature</a:t>
            </a:r>
          </a:p>
        </p:txBody>
      </p:sp>
      <p:sp>
        <p:nvSpPr>
          <p:cNvPr id="3" name="Content Placeholder 2">
            <a:extLst>
              <a:ext uri="{FF2B5EF4-FFF2-40B4-BE49-F238E27FC236}">
                <a16:creationId xmlns:a16="http://schemas.microsoft.com/office/drawing/2014/main" id="{62BF67C4-D99B-4599-91AC-7347222B30F8}"/>
              </a:ext>
            </a:extLst>
          </p:cNvPr>
          <p:cNvSpPr>
            <a:spLocks noGrp="1"/>
          </p:cNvSpPr>
          <p:nvPr>
            <p:ph idx="1"/>
          </p:nvPr>
        </p:nvSpPr>
        <p:spPr>
          <a:xfrm>
            <a:off x="838200" y="1378634"/>
            <a:ext cx="10515600" cy="4798329"/>
          </a:xfrm>
          <a:solidFill>
            <a:schemeClr val="bg1"/>
          </a:solidFill>
          <a:ln>
            <a:solidFill>
              <a:schemeClr val="accent1"/>
            </a:solidFill>
          </a:ln>
        </p:spPr>
        <p:txBody>
          <a:bodyPr>
            <a:normAutofit/>
          </a:bodyPr>
          <a:lstStyle/>
          <a:p>
            <a:pPr marL="457200" indent="-457200">
              <a:buAutoNum type="arabicPeriod"/>
            </a:pPr>
            <a:r>
              <a:rPr lang="en-US" sz="2400" dirty="0">
                <a:latin typeface="Times New Roman" panose="02020603050405020304" pitchFamily="18" charset="0"/>
                <a:cs typeface="Times New Roman" panose="02020603050405020304" pitchFamily="18" charset="0"/>
              </a:rPr>
              <a:t>The Constitution was designed to uphold a limited government</a:t>
            </a:r>
          </a:p>
          <a:p>
            <a:pPr marL="457200" indent="-457200">
              <a:buFont typeface="+mj-lt"/>
              <a:buAutoNum type="alphaUcPeriod"/>
            </a:pPr>
            <a:r>
              <a:rPr lang="en-US" sz="2400" dirty="0">
                <a:latin typeface="Times New Roman" panose="02020603050405020304" pitchFamily="18" charset="0"/>
                <a:cs typeface="Times New Roman" panose="02020603050405020304" pitchFamily="18" charset="0"/>
              </a:rPr>
              <a:t>Explain how the design of Congress upholds the following Constitutional principles.</a:t>
            </a:r>
          </a:p>
          <a:p>
            <a:pPr marL="857250" indent="-317500"/>
            <a:r>
              <a:rPr lang="en-US" sz="2400" dirty="0">
                <a:latin typeface="Times New Roman" panose="02020603050405020304" pitchFamily="18" charset="0"/>
                <a:cs typeface="Times New Roman" panose="02020603050405020304" pitchFamily="18" charset="0"/>
              </a:rPr>
              <a:t>Republicanism</a:t>
            </a:r>
          </a:p>
          <a:p>
            <a:pPr marL="857250" indent="-317500"/>
            <a:r>
              <a:rPr lang="en-US" sz="2400" dirty="0">
                <a:latin typeface="Times New Roman" panose="02020603050405020304" pitchFamily="18" charset="0"/>
                <a:cs typeface="Times New Roman" panose="02020603050405020304" pitchFamily="18" charset="0"/>
              </a:rPr>
              <a:t>Separation of Powers</a:t>
            </a:r>
          </a:p>
          <a:p>
            <a:pPr marL="857250" indent="-317500"/>
            <a:r>
              <a:rPr lang="en-US" sz="2400" dirty="0">
                <a:latin typeface="Times New Roman" panose="02020603050405020304" pitchFamily="18" charset="0"/>
                <a:cs typeface="Times New Roman" panose="02020603050405020304" pitchFamily="18" charset="0"/>
              </a:rPr>
              <a:t>Checks and balances </a:t>
            </a:r>
          </a:p>
          <a:p>
            <a:pPr marL="857250" indent="-317500"/>
            <a:r>
              <a:rPr lang="en-US" sz="2400" dirty="0">
                <a:latin typeface="Times New Roman" panose="02020603050405020304" pitchFamily="18" charset="0"/>
                <a:cs typeface="Times New Roman" panose="02020603050405020304" pitchFamily="18" charset="0"/>
              </a:rPr>
              <a:t>Federalism </a:t>
            </a:r>
          </a:p>
          <a:p>
            <a:pPr marL="11113" indent="0">
              <a:buNone/>
            </a:pPr>
            <a:r>
              <a:rPr lang="en-US" sz="2400" dirty="0">
                <a:latin typeface="Times New Roman" panose="02020603050405020304" pitchFamily="18" charset="0"/>
                <a:cs typeface="Times New Roman" panose="02020603050405020304" pitchFamily="18" charset="0"/>
              </a:rPr>
              <a:t>B. Identify and explain ONE major problem with the design of the U.S. Congress in the process of lawmaking </a:t>
            </a:r>
          </a:p>
        </p:txBody>
      </p:sp>
      <p:pic>
        <p:nvPicPr>
          <p:cNvPr id="1028" name="Picture 4" descr="BICAMERALISM - Definition and synonyms of bicameralism in the English  dictionary">
            <a:extLst>
              <a:ext uri="{FF2B5EF4-FFF2-40B4-BE49-F238E27FC236}">
                <a16:creationId xmlns:a16="http://schemas.microsoft.com/office/drawing/2014/main" id="{92E9EE1C-9BEA-BC48-B744-7B4A382C36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52571" y="2414360"/>
            <a:ext cx="3911863" cy="20292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25210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9A6770D-993E-4546-A68D-AE4CFE3B8980}"/>
              </a:ext>
            </a:extLst>
          </p:cNvPr>
          <p:cNvSpPr>
            <a:spLocks noGrp="1"/>
          </p:cNvSpPr>
          <p:nvPr>
            <p:ph idx="1"/>
          </p:nvPr>
        </p:nvSpPr>
        <p:spPr>
          <a:xfrm>
            <a:off x="391887" y="493486"/>
            <a:ext cx="11596914" cy="5683477"/>
          </a:xfrm>
          <a:solidFill>
            <a:schemeClr val="bg1"/>
          </a:solidFill>
          <a:ln>
            <a:solidFill>
              <a:srgbClr val="002060"/>
            </a:solidFill>
          </a:ln>
        </p:spPr>
        <p:txBody>
          <a:bodyPr>
            <a:normAutofit lnSpcReduction="10000"/>
          </a:bodyPr>
          <a:lstStyle/>
          <a:p>
            <a:pPr>
              <a:lnSpc>
                <a:spcPct val="100000"/>
              </a:lnSpc>
              <a:spcBef>
                <a:spcPts val="0"/>
              </a:spcBef>
            </a:pPr>
            <a:r>
              <a:rPr lang="en-US" sz="1600" b="1" dirty="0">
                <a:latin typeface="Times New Roman" panose="02020603050405020304" pitchFamily="18" charset="0"/>
                <a:cs typeface="Times New Roman" panose="02020603050405020304" pitchFamily="18" charset="0"/>
              </a:rPr>
              <a:t>CL.C&amp;G.1.1</a:t>
            </a:r>
            <a:r>
              <a:rPr lang="en-US" sz="1600" dirty="0">
                <a:latin typeface="Times New Roman" panose="02020603050405020304" pitchFamily="18" charset="0"/>
                <a:cs typeface="Times New Roman" panose="02020603050405020304" pitchFamily="18" charset="0"/>
              </a:rPr>
              <a:t> Explain the influence of the founding principles on state and federal decisions using primary and secondary source documents.</a:t>
            </a:r>
          </a:p>
          <a:p>
            <a:pPr>
              <a:lnSpc>
                <a:spcPct val="100000"/>
              </a:lnSpc>
              <a:spcBef>
                <a:spcPts val="0"/>
              </a:spcBef>
            </a:pPr>
            <a:r>
              <a:rPr lang="en-US" sz="1600" b="1" dirty="0">
                <a:latin typeface="Times New Roman" panose="02020603050405020304" pitchFamily="18" charset="0"/>
                <a:cs typeface="Times New Roman" panose="02020603050405020304" pitchFamily="18" charset="0"/>
              </a:rPr>
              <a:t>CL.H.1.1</a:t>
            </a:r>
            <a:r>
              <a:rPr lang="en-US" sz="1600" dirty="0">
                <a:latin typeface="Times New Roman" panose="02020603050405020304" pitchFamily="18" charset="0"/>
                <a:cs typeface="Times New Roman" panose="02020603050405020304" pitchFamily="18" charset="0"/>
              </a:rPr>
              <a:t> Explain how the tensions over power and authority led the founding fathers to create a democratic republic.</a:t>
            </a:r>
          </a:p>
          <a:p>
            <a:pPr>
              <a:lnSpc>
                <a:spcPct val="100000"/>
              </a:lnSpc>
              <a:spcBef>
                <a:spcPts val="0"/>
              </a:spcBef>
            </a:pPr>
            <a:r>
              <a:rPr lang="en-US" sz="1600" b="1" dirty="0">
                <a:latin typeface="Times New Roman" panose="02020603050405020304" pitchFamily="18" charset="0"/>
                <a:cs typeface="Times New Roman" panose="02020603050405020304" pitchFamily="18" charset="0"/>
              </a:rPr>
              <a:t>CL.C&amp;G.4.4</a:t>
            </a:r>
            <a:r>
              <a:rPr lang="en-US" sz="1600" dirty="0">
                <a:latin typeface="Times New Roman" panose="02020603050405020304" pitchFamily="18" charset="0"/>
                <a:cs typeface="Times New Roman" panose="02020603050405020304" pitchFamily="18" charset="0"/>
              </a:rPr>
              <a:t> Assess how effective the American system of government has been in ensuring freedom, equality, and justice for all.</a:t>
            </a:r>
          </a:p>
          <a:p>
            <a:pPr marL="0" indent="0">
              <a:lnSpc>
                <a:spcPct val="100000"/>
              </a:lnSpc>
              <a:spcBef>
                <a:spcPts val="0"/>
              </a:spcBef>
              <a:buNone/>
            </a:pPr>
            <a:r>
              <a:rPr lang="en-US" sz="1800" b="1" dirty="0">
                <a:solidFill>
                  <a:srgbClr val="002060"/>
                </a:solidFill>
                <a:latin typeface="Times New Roman" panose="02020603050405020304" pitchFamily="18" charset="0"/>
                <a:cs typeface="Times New Roman" panose="02020603050405020304" pitchFamily="18" charset="0"/>
              </a:rPr>
              <a:t>Essential Question: </a:t>
            </a:r>
            <a:r>
              <a:rPr lang="en-US" sz="1800" dirty="0">
                <a:latin typeface="Times New Roman" panose="02020603050405020304" pitchFamily="18" charset="0"/>
                <a:cs typeface="Times New Roman" panose="02020603050405020304" pitchFamily="18" charset="0"/>
              </a:rPr>
              <a:t>How effectively does the U.S. Constitution balance the authority to govern without violate the rights of the people?</a:t>
            </a:r>
          </a:p>
          <a:p>
            <a:pPr marL="0" indent="0">
              <a:lnSpc>
                <a:spcPct val="100000"/>
              </a:lnSpc>
              <a:spcBef>
                <a:spcPts val="0"/>
              </a:spcBef>
              <a:buNone/>
            </a:pPr>
            <a:r>
              <a:rPr lang="en-US" sz="1800" b="1" dirty="0">
                <a:solidFill>
                  <a:srgbClr val="002060"/>
                </a:solidFill>
                <a:latin typeface="Times New Roman" panose="02020603050405020304" pitchFamily="18" charset="0"/>
                <a:cs typeface="Times New Roman" panose="02020603050405020304" pitchFamily="18" charset="0"/>
              </a:rPr>
              <a:t>Students Can: </a:t>
            </a:r>
          </a:p>
          <a:p>
            <a:pPr marL="406400">
              <a:lnSpc>
                <a:spcPct val="100000"/>
              </a:lnSpc>
              <a:spcBef>
                <a:spcPts val="0"/>
              </a:spcBef>
            </a:pPr>
            <a:r>
              <a:rPr lang="en-US" sz="1800" dirty="0">
                <a:latin typeface="Times New Roman" panose="02020603050405020304" pitchFamily="18" charset="0"/>
                <a:cs typeface="Times New Roman" panose="02020603050405020304" pitchFamily="18" charset="0"/>
              </a:rPr>
              <a:t>Determine why a decentralized government under the Articles of Confederation failed to effectively govern America during the critical period from 1781-1789</a:t>
            </a:r>
          </a:p>
          <a:p>
            <a:pPr marL="406400">
              <a:lnSpc>
                <a:spcPct val="100000"/>
              </a:lnSpc>
              <a:spcBef>
                <a:spcPts val="0"/>
              </a:spcBef>
            </a:pPr>
            <a:r>
              <a:rPr lang="en-US" sz="1800" dirty="0">
                <a:latin typeface="Times New Roman" panose="02020603050405020304" pitchFamily="18" charset="0"/>
                <a:cs typeface="Times New Roman" panose="02020603050405020304" pitchFamily="18" charset="0"/>
              </a:rPr>
              <a:t>Evaluate how the U.S. Constitution repaired issues with the Articles of Confederation </a:t>
            </a:r>
          </a:p>
          <a:p>
            <a:pPr marL="406400">
              <a:lnSpc>
                <a:spcPct val="100000"/>
              </a:lnSpc>
              <a:spcBef>
                <a:spcPts val="0"/>
              </a:spcBef>
            </a:pPr>
            <a:r>
              <a:rPr lang="en-US" sz="1800" dirty="0">
                <a:latin typeface="Times New Roman" panose="02020603050405020304" pitchFamily="18" charset="0"/>
                <a:cs typeface="Times New Roman" panose="02020603050405020304" pitchFamily="18" charset="0"/>
              </a:rPr>
              <a:t>Decipher how the Madisonian Model of government empowers the national government while restraining abuse of power</a:t>
            </a:r>
          </a:p>
          <a:p>
            <a:pPr marL="177800" indent="0">
              <a:lnSpc>
                <a:spcPct val="100000"/>
              </a:lnSpc>
              <a:spcBef>
                <a:spcPts val="0"/>
              </a:spcBef>
              <a:buNone/>
            </a:pPr>
            <a:endParaRPr lang="en-US" sz="1800" dirty="0">
              <a:latin typeface="Times New Roman" panose="02020603050405020304" pitchFamily="18" charset="0"/>
              <a:cs typeface="Times New Roman" panose="02020603050405020304" pitchFamily="18" charset="0"/>
            </a:endParaRPr>
          </a:p>
          <a:p>
            <a:pPr marL="0" indent="0">
              <a:buNone/>
            </a:pPr>
            <a:r>
              <a:rPr lang="en-US" sz="2200" b="1" dirty="0">
                <a:solidFill>
                  <a:srgbClr val="002060"/>
                </a:solidFill>
                <a:latin typeface="Times New Roman" panose="02020603050405020304" pitchFamily="18" charset="0"/>
                <a:cs typeface="Times New Roman" panose="02020603050405020304" pitchFamily="18" charset="0"/>
              </a:rPr>
              <a:t>AGENDA:</a:t>
            </a:r>
          </a:p>
          <a:p>
            <a:r>
              <a:rPr lang="en-US" sz="2200" dirty="0">
                <a:latin typeface="Times New Roman" panose="02020603050405020304" pitchFamily="18" charset="0"/>
                <a:cs typeface="Times New Roman" panose="02020603050405020304" pitchFamily="18" charset="0"/>
              </a:rPr>
              <a:t>Gerrymandering a district</a:t>
            </a:r>
          </a:p>
          <a:p>
            <a:r>
              <a:rPr lang="en-US" sz="2000" dirty="0">
                <a:latin typeface="Times New Roman" panose="02020603050405020304" pitchFamily="18" charset="0"/>
                <a:cs typeface="Times New Roman" panose="02020603050405020304" pitchFamily="18" charset="0"/>
              </a:rPr>
              <a:t>Gerrymandering 101</a:t>
            </a:r>
          </a:p>
          <a:p>
            <a:r>
              <a:rPr lang="en-US" sz="2000" dirty="0">
                <a:latin typeface="Times New Roman" panose="02020603050405020304" pitchFamily="18" charset="0"/>
                <a:cs typeface="Times New Roman" panose="02020603050405020304" pitchFamily="18" charset="0"/>
              </a:rPr>
              <a:t>Bicameral by Design</a:t>
            </a:r>
          </a:p>
          <a:p>
            <a:pPr marL="0" indent="0">
              <a:buNone/>
            </a:pPr>
            <a:r>
              <a:rPr lang="en-US" sz="2200" b="1" dirty="0">
                <a:solidFill>
                  <a:srgbClr val="002060"/>
                </a:solidFill>
                <a:latin typeface="Times New Roman" panose="02020603050405020304" pitchFamily="18" charset="0"/>
                <a:cs typeface="Times New Roman" panose="02020603050405020304" pitchFamily="18" charset="0"/>
              </a:rPr>
              <a:t>HOMEWORK: </a:t>
            </a:r>
          </a:p>
          <a:p>
            <a:r>
              <a:rPr lang="en-US" sz="2200" b="1" dirty="0">
                <a:solidFill>
                  <a:srgbClr val="002060"/>
                </a:solidFill>
                <a:latin typeface="Times New Roman" panose="02020603050405020304" pitchFamily="18" charset="0"/>
                <a:cs typeface="Times New Roman" panose="02020603050405020304" pitchFamily="18" charset="0"/>
              </a:rPr>
              <a:t>Dissecting a Bicameral Congress due Thursday</a:t>
            </a:r>
            <a:endParaRPr lang="en-US" sz="2200" b="1" dirty="0">
              <a:solidFill>
                <a:srgbClr val="FF0000"/>
              </a:solidFill>
              <a:latin typeface="Times New Roman" panose="02020603050405020304" pitchFamily="18" charset="0"/>
              <a:cs typeface="Times New Roman" panose="02020603050405020304" pitchFamily="18" charset="0"/>
            </a:endParaRPr>
          </a:p>
          <a:p>
            <a:endParaRPr lang="en-US" sz="22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5470186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F7BCD-2B4C-473E-A356-CCD37537838F}"/>
              </a:ext>
            </a:extLst>
          </p:cNvPr>
          <p:cNvSpPr>
            <a:spLocks noGrp="1"/>
          </p:cNvSpPr>
          <p:nvPr>
            <p:ph type="title"/>
          </p:nvPr>
        </p:nvSpPr>
        <p:spPr>
          <a:xfrm>
            <a:off x="838200" y="365126"/>
            <a:ext cx="10515600" cy="760290"/>
          </a:xfrm>
          <a:solidFill>
            <a:schemeClr val="accent1">
              <a:lumMod val="50000"/>
            </a:schemeClr>
          </a:solidFill>
          <a:ln>
            <a:solidFill>
              <a:schemeClr val="tx1"/>
            </a:solidFill>
          </a:ln>
        </p:spPr>
        <p:txBody>
          <a:bodyPr/>
          <a:lstStyle/>
          <a:p>
            <a:r>
              <a:rPr lang="en-US" dirty="0">
                <a:solidFill>
                  <a:schemeClr val="bg1"/>
                </a:solidFill>
                <a:latin typeface="Britannic Bold" panose="020B0903060703020204" pitchFamily="34" charset="0"/>
              </a:rPr>
              <a:t>How to Gerrymander</a:t>
            </a:r>
          </a:p>
        </p:txBody>
      </p:sp>
      <p:sp>
        <p:nvSpPr>
          <p:cNvPr id="3" name="Content Placeholder 2">
            <a:extLst>
              <a:ext uri="{FF2B5EF4-FFF2-40B4-BE49-F238E27FC236}">
                <a16:creationId xmlns:a16="http://schemas.microsoft.com/office/drawing/2014/main" id="{6CE85732-03E6-47B4-A0E6-7A42D9B6F4DA}"/>
              </a:ext>
            </a:extLst>
          </p:cNvPr>
          <p:cNvSpPr>
            <a:spLocks noGrp="1"/>
          </p:cNvSpPr>
          <p:nvPr>
            <p:ph idx="1"/>
          </p:nvPr>
        </p:nvSpPr>
        <p:spPr>
          <a:xfrm>
            <a:off x="838200" y="1308295"/>
            <a:ext cx="10515600" cy="4868668"/>
          </a:xfrm>
          <a:solidFill>
            <a:schemeClr val="bg1"/>
          </a:solidFill>
        </p:spPr>
        <p:txBody>
          <a:bodyPr>
            <a:normAutofit/>
          </a:bodyPr>
          <a:lstStyle/>
          <a:p>
            <a:pPr marL="0" indent="0">
              <a:buNone/>
            </a:pPr>
            <a:r>
              <a:rPr lang="en-US" sz="2400" dirty="0">
                <a:latin typeface="Times" panose="02020603050405020304" pitchFamily="18" charset="0"/>
                <a:cs typeface="Times" panose="02020603050405020304" pitchFamily="18" charset="0"/>
              </a:rPr>
              <a:t>Learn how to gerrymander a voting district</a:t>
            </a:r>
          </a:p>
        </p:txBody>
      </p:sp>
      <p:pic>
        <p:nvPicPr>
          <p:cNvPr id="1026" name="Picture 2">
            <a:extLst>
              <a:ext uri="{FF2B5EF4-FFF2-40B4-BE49-F238E27FC236}">
                <a16:creationId xmlns:a16="http://schemas.microsoft.com/office/drawing/2014/main" id="{72F4626D-16BE-4CC7-BF4F-C6FF9CAECD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1090" y="1896699"/>
            <a:ext cx="4262715" cy="446314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BC8EB85A-93F0-4001-9FBD-987AE588AA94}"/>
              </a:ext>
            </a:extLst>
          </p:cNvPr>
          <p:cNvSpPr/>
          <p:nvPr/>
        </p:nvSpPr>
        <p:spPr>
          <a:xfrm>
            <a:off x="5656100" y="2166424"/>
            <a:ext cx="6077243" cy="1856936"/>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bg1"/>
                </a:solidFill>
                <a:latin typeface="Times" panose="02020603050405020304" pitchFamily="18" charset="0"/>
                <a:cs typeface="Times" panose="02020603050405020304" pitchFamily="18" charset="0"/>
              </a:rPr>
              <a:t>Play the gerrymandering game</a:t>
            </a:r>
          </a:p>
          <a:p>
            <a:pPr marL="342900" indent="-342900">
              <a:buFont typeface="Arial" panose="020B0604020202020204" pitchFamily="34" charset="0"/>
              <a:buChar char="•"/>
            </a:pPr>
            <a:r>
              <a:rPr lang="en-US" sz="2400" dirty="0">
                <a:solidFill>
                  <a:schemeClr val="bg1"/>
                </a:solidFill>
                <a:latin typeface="Times" panose="02020603050405020304" pitchFamily="18" charset="0"/>
                <a:cs typeface="Times" panose="02020603050405020304" pitchFamily="18" charset="0"/>
              </a:rPr>
              <a:t>Hit </a:t>
            </a:r>
            <a:r>
              <a:rPr lang="en-US" sz="2400" dirty="0" err="1">
                <a:solidFill>
                  <a:schemeClr val="bg1"/>
                </a:solidFill>
                <a:latin typeface="Times" panose="02020603050405020304" pitchFamily="18" charset="0"/>
                <a:cs typeface="Times" panose="02020603050405020304" pitchFamily="18" charset="0"/>
              </a:rPr>
              <a:t>mandering</a:t>
            </a:r>
            <a:r>
              <a:rPr lang="en-US" sz="2400" dirty="0">
                <a:solidFill>
                  <a:schemeClr val="bg1"/>
                </a:solidFill>
                <a:latin typeface="Times" panose="02020603050405020304" pitchFamily="18" charset="0"/>
                <a:cs typeface="Times" panose="02020603050405020304" pitchFamily="18" charset="0"/>
              </a:rPr>
              <a:t> a district</a:t>
            </a:r>
          </a:p>
          <a:p>
            <a:pPr marL="342900" indent="-342900">
              <a:buFont typeface="Arial" panose="020B0604020202020204" pitchFamily="34" charset="0"/>
              <a:buChar char="•"/>
            </a:pPr>
            <a:r>
              <a:rPr lang="en-US" sz="2400" dirty="0">
                <a:solidFill>
                  <a:schemeClr val="bg1"/>
                </a:solidFill>
                <a:latin typeface="Times" panose="02020603050405020304" pitchFamily="18" charset="0"/>
                <a:cs typeface="Times" panose="02020603050405020304" pitchFamily="18" charset="0"/>
              </a:rPr>
              <a:t>Create voting districts that give one side an advantage</a:t>
            </a:r>
          </a:p>
        </p:txBody>
      </p:sp>
      <p:sp>
        <p:nvSpPr>
          <p:cNvPr id="5" name="Rectangle 4">
            <a:extLst>
              <a:ext uri="{FF2B5EF4-FFF2-40B4-BE49-F238E27FC236}">
                <a16:creationId xmlns:a16="http://schemas.microsoft.com/office/drawing/2014/main" id="{721781F7-7A5B-4530-B30E-48B8BDBBE03B}"/>
              </a:ext>
            </a:extLst>
          </p:cNvPr>
          <p:cNvSpPr/>
          <p:nvPr/>
        </p:nvSpPr>
        <p:spPr>
          <a:xfrm>
            <a:off x="3953022" y="4480560"/>
            <a:ext cx="7990449" cy="2173458"/>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buFont typeface="+mj-lt"/>
              <a:buAutoNum type="arabicPeriod"/>
            </a:pPr>
            <a:r>
              <a:rPr lang="en-US" sz="2400" dirty="0">
                <a:latin typeface="Times" panose="02020603050405020304" pitchFamily="18" charset="0"/>
                <a:cs typeface="Times" panose="02020603050405020304" pitchFamily="18" charset="0"/>
              </a:rPr>
              <a:t>Why does gerrymandering deny the principle of popular sovereignty?</a:t>
            </a:r>
          </a:p>
          <a:p>
            <a:pPr marL="457200" indent="-457200">
              <a:buFont typeface="+mj-lt"/>
              <a:buAutoNum type="arabicPeriod"/>
            </a:pPr>
            <a:r>
              <a:rPr lang="en-US" sz="2400" dirty="0">
                <a:latin typeface="Times" panose="02020603050405020304" pitchFamily="18" charset="0"/>
                <a:cs typeface="Times" panose="02020603050405020304" pitchFamily="18" charset="0"/>
              </a:rPr>
              <a:t>Evaluate whether gerrymandering would be unfair if they drew district that represent political parties (Democrats/Republicans)</a:t>
            </a:r>
          </a:p>
        </p:txBody>
      </p:sp>
    </p:spTree>
    <p:extLst>
      <p:ext uri="{BB962C8B-B14F-4D97-AF65-F5344CB8AC3E}">
        <p14:creationId xmlns:p14="http://schemas.microsoft.com/office/powerpoint/2010/main" val="255721628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7A05F-B0CC-4A09-952C-D35369602977}"/>
              </a:ext>
            </a:extLst>
          </p:cNvPr>
          <p:cNvSpPr>
            <a:spLocks noGrp="1"/>
          </p:cNvSpPr>
          <p:nvPr>
            <p:ph type="title"/>
          </p:nvPr>
        </p:nvSpPr>
        <p:spPr>
          <a:xfrm>
            <a:off x="838200" y="365125"/>
            <a:ext cx="10515600" cy="746223"/>
          </a:xfrm>
          <a:solidFill>
            <a:schemeClr val="accent1">
              <a:lumMod val="50000"/>
            </a:schemeClr>
          </a:solidFill>
          <a:ln>
            <a:solidFill>
              <a:schemeClr val="tx1"/>
            </a:solidFill>
          </a:ln>
        </p:spPr>
        <p:txBody>
          <a:bodyPr/>
          <a:lstStyle/>
          <a:p>
            <a:r>
              <a:rPr lang="en-US" dirty="0">
                <a:solidFill>
                  <a:schemeClr val="bg1"/>
                </a:solidFill>
                <a:latin typeface="Britannic Bold" panose="020B0903060703020204" pitchFamily="34" charset="0"/>
              </a:rPr>
              <a:t>Popular Sovereignty</a:t>
            </a:r>
          </a:p>
        </p:txBody>
      </p:sp>
      <p:sp>
        <p:nvSpPr>
          <p:cNvPr id="3" name="Content Placeholder 2">
            <a:extLst>
              <a:ext uri="{FF2B5EF4-FFF2-40B4-BE49-F238E27FC236}">
                <a16:creationId xmlns:a16="http://schemas.microsoft.com/office/drawing/2014/main" id="{62BF67C4-D99B-4599-91AC-7347222B30F8}"/>
              </a:ext>
            </a:extLst>
          </p:cNvPr>
          <p:cNvSpPr>
            <a:spLocks noGrp="1"/>
          </p:cNvSpPr>
          <p:nvPr>
            <p:ph idx="1"/>
          </p:nvPr>
        </p:nvSpPr>
        <p:spPr>
          <a:xfrm>
            <a:off x="838200" y="1378634"/>
            <a:ext cx="10515600" cy="4798329"/>
          </a:xfrm>
          <a:solidFill>
            <a:schemeClr val="bg1"/>
          </a:solidFill>
          <a:ln>
            <a:solidFill>
              <a:srgbClr val="002060"/>
            </a:solidFill>
          </a:ln>
        </p:spPr>
        <p:txBody>
          <a:bodyPr>
            <a:normAutofit/>
          </a:bodyPr>
          <a:lstStyle/>
          <a:p>
            <a:r>
              <a:rPr lang="en-US" sz="2400" b="1" i="1" u="sng" dirty="0">
                <a:latin typeface="Times New Roman" panose="02020603050405020304" pitchFamily="18" charset="0"/>
                <a:cs typeface="Times New Roman" panose="02020603050405020304" pitchFamily="18" charset="0"/>
              </a:rPr>
              <a:t>House of Representative</a:t>
            </a:r>
            <a:r>
              <a:rPr lang="en-US" sz="2400" b="1" i="1"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 direct represents the people </a:t>
            </a:r>
          </a:p>
          <a:p>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p:txBody>
      </p:sp>
      <p:pic>
        <p:nvPicPr>
          <p:cNvPr id="6148" name="Picture 4" descr="As Court Battles Continue, How Does NC Move Forward With Redistricting? |  WUNC">
            <a:extLst>
              <a:ext uri="{FF2B5EF4-FFF2-40B4-BE49-F238E27FC236}">
                <a16:creationId xmlns:a16="http://schemas.microsoft.com/office/drawing/2014/main" id="{987BB087-989A-465F-B3D2-2FDFDD3E1B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91074" y="1984558"/>
            <a:ext cx="6434943" cy="2699984"/>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DE896851-FD1A-4483-8260-B9F6089BBED2}"/>
              </a:ext>
            </a:extLst>
          </p:cNvPr>
          <p:cNvSpPr/>
          <p:nvPr/>
        </p:nvSpPr>
        <p:spPr>
          <a:xfrm>
            <a:off x="303321" y="4343082"/>
            <a:ext cx="7996618" cy="227256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bg1"/>
                </a:solidFill>
                <a:latin typeface="Times" panose="02020603050405020304" pitchFamily="18" charset="0"/>
                <a:cs typeface="Times" panose="02020603050405020304" pitchFamily="18" charset="0"/>
              </a:rPr>
              <a:t>Establish representation of the people </a:t>
            </a:r>
          </a:p>
          <a:p>
            <a:pPr marL="342900" indent="-342900">
              <a:buFont typeface="Arial" panose="020B0604020202020204" pitchFamily="34" charset="0"/>
              <a:buChar char="•"/>
            </a:pPr>
            <a:r>
              <a:rPr lang="en-US" sz="2400" b="1" i="1" u="sng" dirty="0">
                <a:solidFill>
                  <a:srgbClr val="FFC000"/>
                </a:solidFill>
                <a:latin typeface="Times" panose="02020603050405020304" pitchFamily="18" charset="0"/>
                <a:cs typeface="Times" panose="02020603050405020304" pitchFamily="18" charset="0"/>
              </a:rPr>
              <a:t>Census</a:t>
            </a:r>
            <a:r>
              <a:rPr lang="en-US" sz="2400" dirty="0">
                <a:solidFill>
                  <a:schemeClr val="bg1"/>
                </a:solidFill>
                <a:latin typeface="Times" panose="02020603050405020304" pitchFamily="18" charset="0"/>
                <a:cs typeface="Times" panose="02020603050405020304" pitchFamily="18" charset="0"/>
              </a:rPr>
              <a:t> – Counts the population every 10 years</a:t>
            </a:r>
          </a:p>
          <a:p>
            <a:pPr marL="342900" indent="-342900">
              <a:buFont typeface="Arial" panose="020B0604020202020204" pitchFamily="34" charset="0"/>
              <a:buChar char="•"/>
            </a:pPr>
            <a:r>
              <a:rPr lang="en-US" sz="2400" b="1" i="1" u="sng" dirty="0">
                <a:solidFill>
                  <a:srgbClr val="FFC000"/>
                </a:solidFill>
                <a:latin typeface="Times" panose="02020603050405020304" pitchFamily="18" charset="0"/>
                <a:cs typeface="Times" panose="02020603050405020304" pitchFamily="18" charset="0"/>
              </a:rPr>
              <a:t>Re-apportionment</a:t>
            </a:r>
            <a:r>
              <a:rPr lang="en-US" sz="2400" dirty="0">
                <a:solidFill>
                  <a:schemeClr val="bg1"/>
                </a:solidFill>
                <a:latin typeface="Times" panose="02020603050405020304" pitchFamily="18" charset="0"/>
                <a:cs typeface="Times" panose="02020603050405020304" pitchFamily="18" charset="0"/>
              </a:rPr>
              <a:t> – Assigning the seats in the HOR to the states</a:t>
            </a:r>
          </a:p>
          <a:p>
            <a:pPr marL="342900" indent="-342900">
              <a:buFont typeface="Arial" panose="020B0604020202020204" pitchFamily="34" charset="0"/>
              <a:buChar char="•"/>
            </a:pPr>
            <a:r>
              <a:rPr lang="en-US" sz="2400" b="1" i="1" u="sng" dirty="0">
                <a:solidFill>
                  <a:srgbClr val="FFC000"/>
                </a:solidFill>
                <a:latin typeface="Times" panose="02020603050405020304" pitchFamily="18" charset="0"/>
                <a:cs typeface="Times" panose="02020603050405020304" pitchFamily="18" charset="0"/>
              </a:rPr>
              <a:t>Re-districting</a:t>
            </a:r>
            <a:r>
              <a:rPr lang="en-US" sz="2400" dirty="0">
                <a:solidFill>
                  <a:schemeClr val="bg1"/>
                </a:solidFill>
                <a:latin typeface="Times" panose="02020603050405020304" pitchFamily="18" charset="0"/>
                <a:cs typeface="Times" panose="02020603050405020304" pitchFamily="18" charset="0"/>
              </a:rPr>
              <a:t> – State legislatures divide their state into districts based on re-apportionment </a:t>
            </a:r>
          </a:p>
        </p:txBody>
      </p:sp>
    </p:spTree>
    <p:extLst>
      <p:ext uri="{BB962C8B-B14F-4D97-AF65-F5344CB8AC3E}">
        <p14:creationId xmlns:p14="http://schemas.microsoft.com/office/powerpoint/2010/main" val="2267146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7A05F-B0CC-4A09-952C-D35369602977}"/>
              </a:ext>
            </a:extLst>
          </p:cNvPr>
          <p:cNvSpPr>
            <a:spLocks noGrp="1"/>
          </p:cNvSpPr>
          <p:nvPr>
            <p:ph type="title"/>
          </p:nvPr>
        </p:nvSpPr>
        <p:spPr>
          <a:xfrm>
            <a:off x="838200" y="125975"/>
            <a:ext cx="10515600" cy="746223"/>
          </a:xfrm>
          <a:solidFill>
            <a:schemeClr val="accent1">
              <a:lumMod val="50000"/>
            </a:schemeClr>
          </a:solidFill>
          <a:ln>
            <a:solidFill>
              <a:schemeClr val="tx1"/>
            </a:solidFill>
          </a:ln>
        </p:spPr>
        <p:txBody>
          <a:bodyPr/>
          <a:lstStyle/>
          <a:p>
            <a:r>
              <a:rPr lang="en-US" dirty="0">
                <a:solidFill>
                  <a:schemeClr val="bg1"/>
                </a:solidFill>
                <a:latin typeface="Britannic Bold" panose="020B0903060703020204" pitchFamily="34" charset="0"/>
              </a:rPr>
              <a:t>Political Factions</a:t>
            </a:r>
          </a:p>
        </p:txBody>
      </p:sp>
      <p:sp>
        <p:nvSpPr>
          <p:cNvPr id="3" name="Content Placeholder 2">
            <a:extLst>
              <a:ext uri="{FF2B5EF4-FFF2-40B4-BE49-F238E27FC236}">
                <a16:creationId xmlns:a16="http://schemas.microsoft.com/office/drawing/2014/main" id="{62BF67C4-D99B-4599-91AC-7347222B30F8}"/>
              </a:ext>
            </a:extLst>
          </p:cNvPr>
          <p:cNvSpPr>
            <a:spLocks noGrp="1"/>
          </p:cNvSpPr>
          <p:nvPr>
            <p:ph idx="1"/>
          </p:nvPr>
        </p:nvSpPr>
        <p:spPr>
          <a:xfrm>
            <a:off x="838200" y="3080825"/>
            <a:ext cx="10515600" cy="3096138"/>
          </a:xfrm>
          <a:solidFill>
            <a:schemeClr val="bg1"/>
          </a:solidFill>
          <a:ln>
            <a:solidFill>
              <a:srgbClr val="002060"/>
            </a:solidFill>
          </a:ln>
        </p:spPr>
        <p:txBody>
          <a:bodyPr>
            <a:normAutofit/>
          </a:bodyPr>
          <a:lstStyle/>
          <a:p>
            <a:pPr marL="0" indent="0">
              <a:buNone/>
            </a:pPr>
            <a:r>
              <a:rPr lang="en-US" sz="2400" dirty="0">
                <a:latin typeface="Times New Roman" panose="02020603050405020304" pitchFamily="18" charset="0"/>
                <a:cs typeface="Times New Roman" panose="02020603050405020304" pitchFamily="18" charset="0"/>
              </a:rPr>
              <a:t>Issue with redistricting </a:t>
            </a:r>
          </a:p>
          <a:p>
            <a:r>
              <a:rPr lang="en-US" sz="2400" b="1" i="1" u="sng" dirty="0">
                <a:solidFill>
                  <a:srgbClr val="FF0000"/>
                </a:solidFill>
                <a:latin typeface="Times New Roman"/>
                <a:ea typeface="Times New Roman"/>
                <a:cs typeface="Times New Roman"/>
                <a:sym typeface="Times New Roman"/>
              </a:rPr>
              <a:t>Gerrymandering</a:t>
            </a:r>
            <a:r>
              <a:rPr lang="en-US" sz="2400" b="1" dirty="0">
                <a:latin typeface="Times New Roman"/>
                <a:ea typeface="Times New Roman"/>
                <a:cs typeface="Times New Roman"/>
                <a:sym typeface="Times New Roman"/>
              </a:rPr>
              <a:t> – </a:t>
            </a:r>
            <a:r>
              <a:rPr lang="en-US" sz="2400" dirty="0">
                <a:latin typeface="Times New Roman"/>
                <a:ea typeface="Times New Roman"/>
                <a:cs typeface="Times New Roman"/>
                <a:sym typeface="Times New Roman"/>
              </a:rPr>
              <a:t>odd shape voting district that gives a political party or group an advantage</a:t>
            </a:r>
            <a:r>
              <a:rPr lang="en-US" sz="2400" b="1" dirty="0">
                <a:latin typeface="Times New Roman"/>
                <a:ea typeface="Times New Roman"/>
                <a:cs typeface="Times New Roman"/>
                <a:sym typeface="Times New Roman"/>
              </a:rPr>
              <a:t> – </a:t>
            </a:r>
            <a:r>
              <a:rPr lang="en-US" sz="2400" b="1" i="1" dirty="0">
                <a:latin typeface="Times New Roman"/>
                <a:ea typeface="Times New Roman"/>
                <a:cs typeface="Times New Roman"/>
                <a:sym typeface="Times New Roman"/>
              </a:rPr>
              <a:t>violates one person one vote</a:t>
            </a:r>
          </a:p>
          <a:p>
            <a:endParaRPr lang="en-US" sz="2400" dirty="0">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F45643C5-3F05-4E01-BE7E-93D15B8C24C9}"/>
              </a:ext>
            </a:extLst>
          </p:cNvPr>
          <p:cNvSpPr/>
          <p:nvPr/>
        </p:nvSpPr>
        <p:spPr>
          <a:xfrm>
            <a:off x="511126" y="1041010"/>
            <a:ext cx="11169748" cy="1871003"/>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a:latin typeface="Times" panose="02020603050405020304" pitchFamily="18" charset="0"/>
                <a:cs typeface="Times" panose="02020603050405020304" pitchFamily="18" charset="0"/>
              </a:rPr>
              <a:t>If a faction consists of less than a majority, relief is supplied by the republican principle, which enables the majority to defeat its sinister views by regular vote. It may clog the administration, it may convulse the society; but it will be unable to execute and mask its violence under the forms of the Constitution.</a:t>
            </a:r>
          </a:p>
          <a:p>
            <a:r>
              <a:rPr lang="en-US" sz="2200" dirty="0">
                <a:latin typeface="Times" panose="02020603050405020304" pitchFamily="18" charset="0"/>
                <a:cs typeface="Times" panose="02020603050405020304" pitchFamily="18" charset="0"/>
              </a:rPr>
              <a:t>	- James Madison, Federalist 10</a:t>
            </a:r>
            <a:r>
              <a:rPr lang="en-US" sz="2200" dirty="0"/>
              <a:t> </a:t>
            </a:r>
          </a:p>
        </p:txBody>
      </p:sp>
      <p:sp>
        <p:nvSpPr>
          <p:cNvPr id="5" name="Rectangle 4">
            <a:extLst>
              <a:ext uri="{FF2B5EF4-FFF2-40B4-BE49-F238E27FC236}">
                <a16:creationId xmlns:a16="http://schemas.microsoft.com/office/drawing/2014/main" id="{00930BF7-7A87-4D5B-A95E-5295549449B5}"/>
              </a:ext>
            </a:extLst>
          </p:cNvPr>
          <p:cNvSpPr/>
          <p:nvPr/>
        </p:nvSpPr>
        <p:spPr>
          <a:xfrm>
            <a:off x="1059766" y="4340506"/>
            <a:ext cx="5036234" cy="576775"/>
          </a:xfrm>
          <a:prstGeom prst="rect">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i="1" u="sng" dirty="0">
                <a:latin typeface="Times" panose="02020603050405020304" pitchFamily="18" charset="0"/>
                <a:cs typeface="Times" panose="02020603050405020304" pitchFamily="18" charset="0"/>
              </a:rPr>
              <a:t>Denies a group a voice in government</a:t>
            </a:r>
          </a:p>
        </p:txBody>
      </p:sp>
      <p:sp>
        <p:nvSpPr>
          <p:cNvPr id="6" name="Rectangle 5">
            <a:extLst>
              <a:ext uri="{FF2B5EF4-FFF2-40B4-BE49-F238E27FC236}">
                <a16:creationId xmlns:a16="http://schemas.microsoft.com/office/drawing/2014/main" id="{11A2717A-4596-429B-BDEF-4C15CE7B5A06}"/>
              </a:ext>
            </a:extLst>
          </p:cNvPr>
          <p:cNvSpPr/>
          <p:nvPr/>
        </p:nvSpPr>
        <p:spPr>
          <a:xfrm>
            <a:off x="1059766" y="4988241"/>
            <a:ext cx="5036234" cy="1357533"/>
          </a:xfrm>
          <a:prstGeom prst="rect">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i="1" u="sng" dirty="0">
                <a:latin typeface="Times" panose="02020603050405020304" pitchFamily="18" charset="0"/>
                <a:cs typeface="Times" panose="02020603050405020304" pitchFamily="18" charset="0"/>
              </a:rPr>
              <a:t>Gives a group greater say in government &amp; protects incumbency (re-election)</a:t>
            </a:r>
          </a:p>
        </p:txBody>
      </p:sp>
      <p:pic>
        <p:nvPicPr>
          <p:cNvPr id="8" name="image8.jpg" descr="A close up of a map&#10;&#10;Description automatically generated">
            <a:extLst>
              <a:ext uri="{FF2B5EF4-FFF2-40B4-BE49-F238E27FC236}">
                <a16:creationId xmlns:a16="http://schemas.microsoft.com/office/drawing/2014/main" id="{E447249B-5092-4299-9082-2B3DACD5057B}"/>
              </a:ext>
            </a:extLst>
          </p:cNvPr>
          <p:cNvPicPr/>
          <p:nvPr/>
        </p:nvPicPr>
        <p:blipFill>
          <a:blip r:embed="rId2"/>
          <a:stretch>
            <a:fillRect/>
          </a:stretch>
        </p:blipFill>
        <p:spPr>
          <a:xfrm>
            <a:off x="6397606" y="4234376"/>
            <a:ext cx="5283268" cy="2321170"/>
          </a:xfrm>
          <a:prstGeom prst="rect">
            <a:avLst/>
          </a:prstGeom>
          <a:ln>
            <a:solidFill>
              <a:schemeClr val="tx1"/>
            </a:solidFill>
          </a:ln>
        </p:spPr>
      </p:pic>
      <p:sp>
        <p:nvSpPr>
          <p:cNvPr id="9" name="Rectangle 8">
            <a:extLst>
              <a:ext uri="{FF2B5EF4-FFF2-40B4-BE49-F238E27FC236}">
                <a16:creationId xmlns:a16="http://schemas.microsoft.com/office/drawing/2014/main" id="{79C6DCC6-2A75-43AE-AE1E-85848EBD0B66}"/>
              </a:ext>
            </a:extLst>
          </p:cNvPr>
          <p:cNvSpPr/>
          <p:nvPr/>
        </p:nvSpPr>
        <p:spPr>
          <a:xfrm>
            <a:off x="6921304" y="4424911"/>
            <a:ext cx="2391508" cy="407963"/>
          </a:xfrm>
          <a:prstGeom prst="rect">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imes" panose="02020603050405020304" pitchFamily="18" charset="0"/>
                <a:cs typeface="Times" panose="02020603050405020304" pitchFamily="18" charset="0"/>
              </a:rPr>
              <a:t>Gerrymandering</a:t>
            </a:r>
          </a:p>
        </p:txBody>
      </p:sp>
      <p:sp>
        <p:nvSpPr>
          <p:cNvPr id="10" name="Arrow: Down 9">
            <a:extLst>
              <a:ext uri="{FF2B5EF4-FFF2-40B4-BE49-F238E27FC236}">
                <a16:creationId xmlns:a16="http://schemas.microsoft.com/office/drawing/2014/main" id="{138A7278-58E9-44C2-BC8E-9AFA864DA912}"/>
              </a:ext>
            </a:extLst>
          </p:cNvPr>
          <p:cNvSpPr/>
          <p:nvPr/>
        </p:nvSpPr>
        <p:spPr>
          <a:xfrm>
            <a:off x="8890782" y="4754880"/>
            <a:ext cx="148458" cy="23336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Down 10">
            <a:extLst>
              <a:ext uri="{FF2B5EF4-FFF2-40B4-BE49-F238E27FC236}">
                <a16:creationId xmlns:a16="http://schemas.microsoft.com/office/drawing/2014/main" id="{16A63B0D-15B0-470F-8100-BDF83FF629F3}"/>
              </a:ext>
            </a:extLst>
          </p:cNvPr>
          <p:cNvSpPr/>
          <p:nvPr/>
        </p:nvSpPr>
        <p:spPr>
          <a:xfrm rot="17504612">
            <a:off x="9329333" y="4688429"/>
            <a:ext cx="148458" cy="23336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3067527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7A05F-B0CC-4A09-952C-D35369602977}"/>
              </a:ext>
            </a:extLst>
          </p:cNvPr>
          <p:cNvSpPr>
            <a:spLocks noGrp="1"/>
          </p:cNvSpPr>
          <p:nvPr>
            <p:ph type="title"/>
          </p:nvPr>
        </p:nvSpPr>
        <p:spPr>
          <a:xfrm>
            <a:off x="838200" y="365125"/>
            <a:ext cx="10515600" cy="746223"/>
          </a:xfrm>
          <a:solidFill>
            <a:schemeClr val="accent1">
              <a:lumMod val="50000"/>
            </a:schemeClr>
          </a:solidFill>
          <a:ln>
            <a:solidFill>
              <a:schemeClr val="tx1"/>
            </a:solidFill>
          </a:ln>
        </p:spPr>
        <p:txBody>
          <a:bodyPr/>
          <a:lstStyle/>
          <a:p>
            <a:r>
              <a:rPr lang="en-US" dirty="0">
                <a:solidFill>
                  <a:schemeClr val="bg1"/>
                </a:solidFill>
                <a:latin typeface="Britannic Bold" panose="020B0903060703020204" pitchFamily="34" charset="0"/>
              </a:rPr>
              <a:t>Populism DENIED</a:t>
            </a:r>
          </a:p>
        </p:txBody>
      </p:sp>
      <p:sp>
        <p:nvSpPr>
          <p:cNvPr id="3" name="Content Placeholder 2">
            <a:extLst>
              <a:ext uri="{FF2B5EF4-FFF2-40B4-BE49-F238E27FC236}">
                <a16:creationId xmlns:a16="http://schemas.microsoft.com/office/drawing/2014/main" id="{62BF67C4-D99B-4599-91AC-7347222B30F8}"/>
              </a:ext>
            </a:extLst>
          </p:cNvPr>
          <p:cNvSpPr>
            <a:spLocks noGrp="1"/>
          </p:cNvSpPr>
          <p:nvPr>
            <p:ph idx="1"/>
          </p:nvPr>
        </p:nvSpPr>
        <p:spPr>
          <a:xfrm>
            <a:off x="838200" y="1378634"/>
            <a:ext cx="10515600" cy="4798329"/>
          </a:xfrm>
          <a:solidFill>
            <a:schemeClr val="bg1"/>
          </a:solidFill>
          <a:ln>
            <a:solidFill>
              <a:srgbClr val="002060"/>
            </a:solidFill>
          </a:ln>
        </p:spPr>
        <p:txBody>
          <a:bodyPr>
            <a:normAutofit/>
          </a:bodyPr>
          <a:lstStyle/>
          <a:p>
            <a:r>
              <a:rPr lang="en-US" sz="2400" dirty="0">
                <a:latin typeface="Times New Roman" panose="02020603050405020304" pitchFamily="18" charset="0"/>
                <a:cs typeface="Times New Roman" panose="02020603050405020304" pitchFamily="18" charset="0"/>
              </a:rPr>
              <a:t>How Gerrymandering denies voice in government </a:t>
            </a:r>
          </a:p>
        </p:txBody>
      </p:sp>
      <p:pic>
        <p:nvPicPr>
          <p:cNvPr id="4" name="Picture 3">
            <a:extLst>
              <a:ext uri="{FF2B5EF4-FFF2-40B4-BE49-F238E27FC236}">
                <a16:creationId xmlns:a16="http://schemas.microsoft.com/office/drawing/2014/main" id="{D5DEA2FB-8E2E-4445-B20C-FEC03893A6A8}"/>
              </a:ext>
            </a:extLst>
          </p:cNvPr>
          <p:cNvPicPr>
            <a:picLocks noChangeAspect="1"/>
          </p:cNvPicPr>
          <p:nvPr/>
        </p:nvPicPr>
        <p:blipFill>
          <a:blip r:embed="rId2"/>
          <a:stretch>
            <a:fillRect/>
          </a:stretch>
        </p:blipFill>
        <p:spPr>
          <a:xfrm>
            <a:off x="464234" y="1927274"/>
            <a:ext cx="11268221" cy="3938954"/>
          </a:xfrm>
          <a:prstGeom prst="rect">
            <a:avLst/>
          </a:prstGeom>
          <a:ln>
            <a:solidFill>
              <a:schemeClr val="tx1"/>
            </a:solidFill>
          </a:ln>
        </p:spPr>
      </p:pic>
      <p:sp>
        <p:nvSpPr>
          <p:cNvPr id="5" name="Rectangle 4">
            <a:extLst>
              <a:ext uri="{FF2B5EF4-FFF2-40B4-BE49-F238E27FC236}">
                <a16:creationId xmlns:a16="http://schemas.microsoft.com/office/drawing/2014/main" id="{60FB7EEA-F922-431D-8A86-6ED1F9DEBC15}"/>
              </a:ext>
            </a:extLst>
          </p:cNvPr>
          <p:cNvSpPr/>
          <p:nvPr/>
        </p:nvSpPr>
        <p:spPr>
          <a:xfrm>
            <a:off x="6513342" y="5586107"/>
            <a:ext cx="5408441" cy="1096047"/>
          </a:xfrm>
          <a:prstGeom prst="rect">
            <a:avLst/>
          </a:prstGeom>
          <a:solidFill>
            <a:schemeClr val="tx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bg1"/>
                </a:solidFill>
                <a:latin typeface="Times" panose="02020603050405020304" pitchFamily="18" charset="0"/>
                <a:cs typeface="Times" panose="02020603050405020304" pitchFamily="18" charset="0"/>
              </a:rPr>
              <a:t>Purple groups in each district cannot out vote the orange groups = Gerrymandering</a:t>
            </a:r>
          </a:p>
        </p:txBody>
      </p:sp>
      <p:sp>
        <p:nvSpPr>
          <p:cNvPr id="6" name="Arrow: Right 5">
            <a:extLst>
              <a:ext uri="{FF2B5EF4-FFF2-40B4-BE49-F238E27FC236}">
                <a16:creationId xmlns:a16="http://schemas.microsoft.com/office/drawing/2014/main" id="{15F8AE28-1C2A-41C6-AC7D-F5066D26E0AA}"/>
              </a:ext>
            </a:extLst>
          </p:cNvPr>
          <p:cNvSpPr/>
          <p:nvPr/>
        </p:nvSpPr>
        <p:spPr>
          <a:xfrm rot="16200000">
            <a:off x="7765366" y="5190978"/>
            <a:ext cx="633046" cy="288388"/>
          </a:xfrm>
          <a:prstGeom prst="rightArrow">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Right 6">
            <a:extLst>
              <a:ext uri="{FF2B5EF4-FFF2-40B4-BE49-F238E27FC236}">
                <a16:creationId xmlns:a16="http://schemas.microsoft.com/office/drawing/2014/main" id="{471A84F1-CDFC-4B49-A101-FA577A28529C}"/>
              </a:ext>
            </a:extLst>
          </p:cNvPr>
          <p:cNvSpPr/>
          <p:nvPr/>
        </p:nvSpPr>
        <p:spPr>
          <a:xfrm rot="16200000">
            <a:off x="9638713" y="5202762"/>
            <a:ext cx="633046" cy="288388"/>
          </a:xfrm>
          <a:prstGeom prst="rightArrow">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9445819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7A05F-B0CC-4A09-952C-D35369602977}"/>
              </a:ext>
            </a:extLst>
          </p:cNvPr>
          <p:cNvSpPr>
            <a:spLocks noGrp="1"/>
          </p:cNvSpPr>
          <p:nvPr>
            <p:ph type="title"/>
          </p:nvPr>
        </p:nvSpPr>
        <p:spPr>
          <a:xfrm>
            <a:off x="838200" y="365125"/>
            <a:ext cx="10515600" cy="746223"/>
          </a:xfrm>
          <a:solidFill>
            <a:schemeClr val="accent1">
              <a:lumMod val="50000"/>
            </a:schemeClr>
          </a:solidFill>
          <a:ln>
            <a:solidFill>
              <a:schemeClr val="tx1"/>
            </a:solidFill>
          </a:ln>
        </p:spPr>
        <p:txBody>
          <a:bodyPr/>
          <a:lstStyle/>
          <a:p>
            <a:r>
              <a:rPr lang="en-US" dirty="0">
                <a:solidFill>
                  <a:schemeClr val="bg1"/>
                </a:solidFill>
                <a:latin typeface="Britannic Bold" panose="020B0903060703020204" pitchFamily="34" charset="0"/>
              </a:rPr>
              <a:t>Gerry, MAN!</a:t>
            </a:r>
          </a:p>
        </p:txBody>
      </p:sp>
      <p:sp>
        <p:nvSpPr>
          <p:cNvPr id="3" name="Content Placeholder 2">
            <a:extLst>
              <a:ext uri="{FF2B5EF4-FFF2-40B4-BE49-F238E27FC236}">
                <a16:creationId xmlns:a16="http://schemas.microsoft.com/office/drawing/2014/main" id="{62BF67C4-D99B-4599-91AC-7347222B30F8}"/>
              </a:ext>
            </a:extLst>
          </p:cNvPr>
          <p:cNvSpPr>
            <a:spLocks noGrp="1"/>
          </p:cNvSpPr>
          <p:nvPr>
            <p:ph idx="1"/>
          </p:nvPr>
        </p:nvSpPr>
        <p:spPr>
          <a:xfrm>
            <a:off x="838200" y="1378634"/>
            <a:ext cx="10515600" cy="4798329"/>
          </a:xfrm>
          <a:solidFill>
            <a:schemeClr val="bg1"/>
          </a:solidFill>
          <a:ln>
            <a:solidFill>
              <a:srgbClr val="002060"/>
            </a:solidFill>
          </a:ln>
        </p:spPr>
        <p:txBody>
          <a:bodyPr>
            <a:normAutofit/>
          </a:bodyPr>
          <a:lstStyle/>
          <a:p>
            <a:r>
              <a:rPr lang="en-US" sz="2400" dirty="0">
                <a:latin typeface="Times New Roman" panose="02020603050405020304" pitchFamily="18" charset="0"/>
                <a:cs typeface="Times New Roman" panose="02020603050405020304" pitchFamily="18" charset="0"/>
              </a:rPr>
              <a:t>Two ways to achieve gerrymandering </a:t>
            </a:r>
          </a:p>
        </p:txBody>
      </p:sp>
      <p:pic>
        <p:nvPicPr>
          <p:cNvPr id="4" name="image9.png">
            <a:extLst>
              <a:ext uri="{FF2B5EF4-FFF2-40B4-BE49-F238E27FC236}">
                <a16:creationId xmlns:a16="http://schemas.microsoft.com/office/drawing/2014/main" id="{3D83835A-A9BB-40B9-9072-443F75EA1004}"/>
              </a:ext>
            </a:extLst>
          </p:cNvPr>
          <p:cNvPicPr/>
          <p:nvPr/>
        </p:nvPicPr>
        <p:blipFill>
          <a:blip r:embed="rId2"/>
          <a:stretch>
            <a:fillRect/>
          </a:stretch>
        </p:blipFill>
        <p:spPr>
          <a:xfrm>
            <a:off x="1827096" y="2996418"/>
            <a:ext cx="3609425" cy="2512795"/>
          </a:xfrm>
          <a:prstGeom prst="rect">
            <a:avLst/>
          </a:prstGeom>
          <a:ln>
            <a:solidFill>
              <a:schemeClr val="tx1"/>
            </a:solidFill>
            <a:miter/>
          </a:ln>
        </p:spPr>
      </p:pic>
      <p:sp>
        <p:nvSpPr>
          <p:cNvPr id="5" name="Rectangle 4">
            <a:extLst>
              <a:ext uri="{FF2B5EF4-FFF2-40B4-BE49-F238E27FC236}">
                <a16:creationId xmlns:a16="http://schemas.microsoft.com/office/drawing/2014/main" id="{B9548C8C-B308-4128-85AB-1121EF9F5738}"/>
              </a:ext>
            </a:extLst>
          </p:cNvPr>
          <p:cNvSpPr/>
          <p:nvPr/>
        </p:nvSpPr>
        <p:spPr>
          <a:xfrm>
            <a:off x="1167618" y="5275384"/>
            <a:ext cx="4928382" cy="1041009"/>
          </a:xfrm>
          <a:prstGeom prst="rect">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u="sng" dirty="0">
                <a:latin typeface="Times" panose="02020603050405020304" pitchFamily="18" charset="0"/>
                <a:cs typeface="Times" panose="02020603050405020304" pitchFamily="18" charset="0"/>
              </a:rPr>
              <a:t>Cracking</a:t>
            </a:r>
            <a:r>
              <a:rPr lang="en-US" sz="2400" dirty="0">
                <a:latin typeface="Times" panose="02020603050405020304" pitchFamily="18" charset="0"/>
                <a:cs typeface="Times" panose="02020603050405020304" pitchFamily="18" charset="0"/>
              </a:rPr>
              <a:t>: drawing districts that split group between different districts</a:t>
            </a:r>
          </a:p>
        </p:txBody>
      </p:sp>
      <p:pic>
        <p:nvPicPr>
          <p:cNvPr id="6" name="Picture 2" descr="http://pjmedia-new.pjmedia.netdna-cdn.com/zombie/user-content/28/files/2010/11/nc12.jpg">
            <a:extLst>
              <a:ext uri="{FF2B5EF4-FFF2-40B4-BE49-F238E27FC236}">
                <a16:creationId xmlns:a16="http://schemas.microsoft.com/office/drawing/2014/main" id="{A4E95417-EAEC-4DB5-9FA9-39F6FEF1F8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00520" y="2996418"/>
            <a:ext cx="3609426" cy="259158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4AA1B03A-AE5A-4D01-B3AA-66AD929BE667}"/>
              </a:ext>
            </a:extLst>
          </p:cNvPr>
          <p:cNvSpPr/>
          <p:nvPr/>
        </p:nvSpPr>
        <p:spPr>
          <a:xfrm>
            <a:off x="6701190" y="5275384"/>
            <a:ext cx="4928382" cy="1041009"/>
          </a:xfrm>
          <a:prstGeom prst="rect">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u="sng" dirty="0">
                <a:latin typeface="Times" panose="02020603050405020304" pitchFamily="18" charset="0"/>
                <a:cs typeface="Times" panose="02020603050405020304" pitchFamily="18" charset="0"/>
              </a:rPr>
              <a:t>Packing</a:t>
            </a:r>
            <a:r>
              <a:rPr lang="en-US" sz="2400" dirty="0">
                <a:latin typeface="Times" panose="02020603050405020304" pitchFamily="18" charset="0"/>
                <a:cs typeface="Times" panose="02020603050405020304" pitchFamily="18" charset="0"/>
              </a:rPr>
              <a:t>: drawing districts that puts a group in one district</a:t>
            </a:r>
          </a:p>
        </p:txBody>
      </p:sp>
      <p:sp>
        <p:nvSpPr>
          <p:cNvPr id="8" name="Rectangle 7">
            <a:extLst>
              <a:ext uri="{FF2B5EF4-FFF2-40B4-BE49-F238E27FC236}">
                <a16:creationId xmlns:a16="http://schemas.microsoft.com/office/drawing/2014/main" id="{3B6D912E-CDDA-4069-B580-A769441201BA}"/>
              </a:ext>
            </a:extLst>
          </p:cNvPr>
          <p:cNvSpPr/>
          <p:nvPr/>
        </p:nvSpPr>
        <p:spPr>
          <a:xfrm>
            <a:off x="423764" y="1867755"/>
            <a:ext cx="11393098" cy="861377"/>
          </a:xfrm>
          <a:prstGeom prst="rect">
            <a:avLst/>
          </a:prstGeom>
          <a:solidFill>
            <a:schemeClr val="tx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u="sng" dirty="0">
                <a:latin typeface="Times" panose="02020603050405020304" pitchFamily="18" charset="0"/>
                <a:cs typeface="Times" panose="02020603050405020304" pitchFamily="18" charset="0"/>
              </a:rPr>
              <a:t>Baker v. </a:t>
            </a:r>
            <a:r>
              <a:rPr lang="en-US" sz="2400" b="1" u="sng" dirty="0" err="1">
                <a:latin typeface="Times" panose="02020603050405020304" pitchFamily="18" charset="0"/>
                <a:cs typeface="Times" panose="02020603050405020304" pitchFamily="18" charset="0"/>
              </a:rPr>
              <a:t>Carr</a:t>
            </a:r>
            <a:r>
              <a:rPr lang="en-US" sz="2400" b="1" u="sng" dirty="0">
                <a:latin typeface="Times" panose="02020603050405020304" pitchFamily="18" charset="0"/>
                <a:cs typeface="Times" panose="02020603050405020304" pitchFamily="18" charset="0"/>
              </a:rPr>
              <a:t> 1962</a:t>
            </a:r>
            <a:r>
              <a:rPr lang="en-US" sz="2400" dirty="0">
                <a:latin typeface="Times" panose="02020603050405020304" pitchFamily="18" charset="0"/>
                <a:cs typeface="Times" panose="02020603050405020304" pitchFamily="18" charset="0"/>
              </a:rPr>
              <a:t>: Gerrymandering is unconstitutional – violates the equal protection clause of the 14</a:t>
            </a:r>
            <a:r>
              <a:rPr lang="en-US" sz="2400" baseline="30000" dirty="0">
                <a:latin typeface="Times" panose="02020603050405020304" pitchFamily="18" charset="0"/>
                <a:cs typeface="Times" panose="02020603050405020304" pitchFamily="18" charset="0"/>
              </a:rPr>
              <a:t>th</a:t>
            </a:r>
            <a:r>
              <a:rPr lang="en-US" sz="2400" dirty="0">
                <a:latin typeface="Times" panose="02020603050405020304" pitchFamily="18" charset="0"/>
                <a:cs typeface="Times" panose="02020603050405020304" pitchFamily="18" charset="0"/>
              </a:rPr>
              <a:t> Amendment by </a:t>
            </a:r>
            <a:r>
              <a:rPr lang="en-US" sz="2400" b="1" i="1" u="sng" dirty="0">
                <a:latin typeface="Times" panose="02020603050405020304" pitchFamily="18" charset="0"/>
                <a:cs typeface="Times" panose="02020603050405020304" pitchFamily="18" charset="0"/>
              </a:rPr>
              <a:t>denying the principle of one man, one vote</a:t>
            </a:r>
          </a:p>
        </p:txBody>
      </p:sp>
    </p:spTree>
    <p:extLst>
      <p:ext uri="{BB962C8B-B14F-4D97-AF65-F5344CB8AC3E}">
        <p14:creationId xmlns:p14="http://schemas.microsoft.com/office/powerpoint/2010/main" val="109595434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 name="Shape 118"/>
          <p:cNvSpPr>
            <a:spLocks noGrp="1"/>
          </p:cNvSpPr>
          <p:nvPr>
            <p:ph type="title"/>
          </p:nvPr>
        </p:nvSpPr>
        <p:spPr>
          <a:xfrm>
            <a:off x="838200" y="365125"/>
            <a:ext cx="10515600" cy="816905"/>
          </a:xfrm>
          <a:prstGeom prst="rect">
            <a:avLst/>
          </a:prstGeom>
          <a:solidFill>
            <a:srgbClr val="203864"/>
          </a:solidFill>
        </p:spPr>
        <p:txBody>
          <a:bodyPr lIns="0" tIns="0" rIns="0" bIns="0"/>
          <a:lstStyle>
            <a:lvl1pPr>
              <a:defRPr b="1">
                <a:solidFill>
                  <a:srgbClr val="FFFFFF"/>
                </a:solidFill>
                <a:latin typeface="Britannic Bold"/>
                <a:ea typeface="Britannic Bold"/>
                <a:cs typeface="Britannic Bold"/>
                <a:sym typeface="Britannic Bold"/>
              </a:defRPr>
            </a:lvl1pPr>
          </a:lstStyle>
          <a:p>
            <a:pPr lvl="0">
              <a:defRPr sz="1800" b="0">
                <a:solidFill>
                  <a:srgbClr val="000000"/>
                </a:solidFill>
              </a:defRPr>
            </a:pPr>
            <a:r>
              <a:rPr sz="4400" b="1">
                <a:solidFill>
                  <a:srgbClr val="FFFFFF"/>
                </a:solidFill>
              </a:rPr>
              <a:t>Be Represent-n</a:t>
            </a:r>
          </a:p>
        </p:txBody>
      </p:sp>
      <p:sp>
        <p:nvSpPr>
          <p:cNvPr id="119" name="Shape 119"/>
          <p:cNvSpPr>
            <a:spLocks noGrp="1"/>
          </p:cNvSpPr>
          <p:nvPr>
            <p:ph type="body" idx="1"/>
          </p:nvPr>
        </p:nvSpPr>
        <p:spPr>
          <a:xfrm>
            <a:off x="838200" y="1569492"/>
            <a:ext cx="10515600" cy="4607471"/>
          </a:xfrm>
          <a:prstGeom prst="rect">
            <a:avLst/>
          </a:prstGeom>
          <a:solidFill>
            <a:schemeClr val="bg1"/>
          </a:solidFill>
          <a:ln>
            <a:solidFill>
              <a:srgbClr val="002060"/>
            </a:solidFill>
          </a:ln>
        </p:spPr>
        <p:txBody>
          <a:bodyPr/>
          <a:lstStyle/>
          <a:p>
            <a:pPr marL="195942" lvl="0" indent="-195942">
              <a:defRPr sz="1800"/>
            </a:pPr>
            <a:r>
              <a:rPr sz="2400" dirty="0">
                <a:latin typeface="Times New Roman"/>
                <a:ea typeface="Times New Roman"/>
                <a:cs typeface="Times New Roman"/>
                <a:sym typeface="Times New Roman"/>
              </a:rPr>
              <a:t>Welcome to </a:t>
            </a:r>
            <a:r>
              <a:rPr sz="2800" b="1" u="sng" dirty="0">
                <a:latin typeface="Times New Roman"/>
                <a:ea typeface="Times New Roman"/>
                <a:cs typeface="Times New Roman"/>
                <a:sym typeface="Times New Roman"/>
              </a:rPr>
              <a:t>District 6</a:t>
            </a:r>
          </a:p>
        </p:txBody>
      </p:sp>
      <p:pic>
        <p:nvPicPr>
          <p:cNvPr id="120" name="image10.png" descr="http://upload.wikimedia.org/wikipedia/commons/thumb/7/7d/NC-Congress-6.PNG/200px-NC-Congress-6.PNG"/>
          <p:cNvPicPr/>
          <p:nvPr/>
        </p:nvPicPr>
        <p:blipFill>
          <a:blip r:embed="rId2"/>
          <a:stretch>
            <a:fillRect/>
          </a:stretch>
        </p:blipFill>
        <p:spPr>
          <a:xfrm>
            <a:off x="5449637" y="1663687"/>
            <a:ext cx="5149188" cy="4510941"/>
          </a:xfrm>
          <a:prstGeom prst="rect">
            <a:avLst/>
          </a:prstGeom>
          <a:ln>
            <a:solidFill>
              <a:srgbClr val="FF0000"/>
            </a:solidFill>
          </a:ln>
        </p:spPr>
      </p:pic>
      <p:grpSp>
        <p:nvGrpSpPr>
          <p:cNvPr id="124" name="Group 124"/>
          <p:cNvGrpSpPr/>
          <p:nvPr/>
        </p:nvGrpSpPr>
        <p:grpSpPr>
          <a:xfrm>
            <a:off x="696033" y="5538136"/>
            <a:ext cx="3998630" cy="636493"/>
            <a:chOff x="-1" y="0"/>
            <a:chExt cx="3998628" cy="636491"/>
          </a:xfrm>
        </p:grpSpPr>
        <p:sp>
          <p:nvSpPr>
            <p:cNvPr id="122" name="Shape 122"/>
            <p:cNvSpPr/>
            <p:nvPr/>
          </p:nvSpPr>
          <p:spPr>
            <a:xfrm>
              <a:off x="-1" y="0"/>
              <a:ext cx="3998628" cy="636491"/>
            </a:xfrm>
            <a:prstGeom prst="rect">
              <a:avLst/>
            </a:prstGeom>
            <a:solidFill>
              <a:srgbClr val="203864"/>
            </a:solidFill>
            <a:ln w="12700" cap="flat">
              <a:solidFill>
                <a:srgbClr val="32538F"/>
              </a:solidFill>
              <a:prstDash val="solid"/>
              <a:miter lim="800000"/>
            </a:ln>
            <a:effectLst/>
          </p:spPr>
          <p:txBody>
            <a:bodyPr wrap="square" lIns="0" tIns="0" rIns="0" bIns="0" numCol="1" anchor="ctr">
              <a:noAutofit/>
            </a:bodyPr>
            <a:lstStyle/>
            <a:p>
              <a:pPr lvl="0" algn="ctr">
                <a:defRPr>
                  <a:solidFill>
                    <a:srgbClr val="FFFFFF"/>
                  </a:solidFill>
                </a:defRPr>
              </a:pPr>
              <a:endParaRPr/>
            </a:p>
          </p:txBody>
        </p:sp>
        <p:sp>
          <p:nvSpPr>
            <p:cNvPr id="123" name="Shape 123"/>
            <p:cNvSpPr/>
            <p:nvPr/>
          </p:nvSpPr>
          <p:spPr>
            <a:xfrm>
              <a:off x="-1" y="133580"/>
              <a:ext cx="3998628" cy="36933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spAutoFit/>
            </a:bodyPr>
            <a:lstStyle>
              <a:lvl1pPr algn="ctr">
                <a:defRPr sz="2400">
                  <a:solidFill>
                    <a:srgbClr val="FFFFFF"/>
                  </a:solidFill>
                  <a:latin typeface="Times New Roman"/>
                  <a:ea typeface="Times New Roman"/>
                  <a:cs typeface="Times New Roman"/>
                  <a:sym typeface="Times New Roman"/>
                </a:defRPr>
              </a:lvl1pPr>
            </a:lstStyle>
            <a:p>
              <a:pPr lvl="0">
                <a:defRPr sz="1800">
                  <a:solidFill>
                    <a:srgbClr val="000000"/>
                  </a:solidFill>
                </a:defRPr>
              </a:pPr>
              <a:r>
                <a:rPr sz="2400" dirty="0">
                  <a:solidFill>
                    <a:srgbClr val="FFFFFF"/>
                  </a:solidFill>
                </a:rPr>
                <a:t>Rep. </a:t>
              </a:r>
              <a:r>
                <a:rPr lang="en-US" sz="2400" dirty="0">
                  <a:solidFill>
                    <a:srgbClr val="FFFFFF"/>
                  </a:solidFill>
                </a:rPr>
                <a:t>Kathy Manning</a:t>
              </a:r>
              <a:endParaRPr sz="2400" dirty="0">
                <a:solidFill>
                  <a:srgbClr val="FFFFFF"/>
                </a:solidFill>
              </a:endParaRPr>
            </a:p>
          </p:txBody>
        </p:sp>
      </p:grpSp>
      <p:grpSp>
        <p:nvGrpSpPr>
          <p:cNvPr id="127" name="Group 127"/>
          <p:cNvGrpSpPr/>
          <p:nvPr/>
        </p:nvGrpSpPr>
        <p:grpSpPr>
          <a:xfrm>
            <a:off x="5910145" y="2007219"/>
            <a:ext cx="2185640" cy="468352"/>
            <a:chOff x="0" y="0"/>
            <a:chExt cx="2185639" cy="468351"/>
          </a:xfrm>
        </p:grpSpPr>
        <p:sp>
          <p:nvSpPr>
            <p:cNvPr id="125" name="Shape 125"/>
            <p:cNvSpPr/>
            <p:nvPr/>
          </p:nvSpPr>
          <p:spPr>
            <a:xfrm>
              <a:off x="-1" y="-1"/>
              <a:ext cx="2185641" cy="468353"/>
            </a:xfrm>
            <a:prstGeom prst="rect">
              <a:avLst/>
            </a:prstGeom>
            <a:solidFill>
              <a:srgbClr val="203864"/>
            </a:solidFill>
            <a:ln w="12700" cap="flat">
              <a:solidFill>
                <a:srgbClr val="32538F"/>
              </a:solidFill>
              <a:prstDash val="solid"/>
              <a:miter lim="800000"/>
            </a:ln>
            <a:effectLst/>
          </p:spPr>
          <p:txBody>
            <a:bodyPr wrap="square" lIns="0" tIns="0" rIns="0" bIns="0" numCol="1" anchor="ctr">
              <a:noAutofit/>
            </a:bodyPr>
            <a:lstStyle/>
            <a:p>
              <a:pPr lvl="0" algn="ctr">
                <a:defRPr>
                  <a:solidFill>
                    <a:srgbClr val="FFFFFF"/>
                  </a:solidFill>
                </a:defRPr>
              </a:pPr>
              <a:endParaRPr/>
            </a:p>
          </p:txBody>
        </p:sp>
        <p:sp>
          <p:nvSpPr>
            <p:cNvPr id="126" name="Shape 126"/>
            <p:cNvSpPr/>
            <p:nvPr/>
          </p:nvSpPr>
          <p:spPr>
            <a:xfrm>
              <a:off x="-1" y="23479"/>
              <a:ext cx="2185641" cy="42139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spAutoFit/>
            </a:bodyPr>
            <a:lstStyle>
              <a:lvl1pPr algn="ctr">
                <a:defRPr sz="2400">
                  <a:solidFill>
                    <a:srgbClr val="FFFFFF"/>
                  </a:solidFill>
                  <a:latin typeface="Times New Roman"/>
                  <a:ea typeface="Times New Roman"/>
                  <a:cs typeface="Times New Roman"/>
                  <a:sym typeface="Times New Roman"/>
                </a:defRPr>
              </a:lvl1pPr>
            </a:lstStyle>
            <a:p>
              <a:pPr lvl="0">
                <a:defRPr sz="1800">
                  <a:solidFill>
                    <a:srgbClr val="000000"/>
                  </a:solidFill>
                </a:defRPr>
              </a:pPr>
              <a:r>
                <a:rPr sz="2400">
                  <a:solidFill>
                    <a:srgbClr val="FFFFFF"/>
                  </a:solidFill>
                </a:rPr>
                <a:t>You are here</a:t>
              </a:r>
            </a:p>
          </p:txBody>
        </p:sp>
      </p:grpSp>
      <p:sp>
        <p:nvSpPr>
          <p:cNvPr id="128" name="Shape 128"/>
          <p:cNvSpPr/>
          <p:nvPr/>
        </p:nvSpPr>
        <p:spPr>
          <a:xfrm>
            <a:off x="7814202" y="2152374"/>
            <a:ext cx="390293" cy="178043"/>
          </a:xfrm>
          <a:prstGeom prst="rightArrow">
            <a:avLst>
              <a:gd name="adj1" fmla="val 50000"/>
              <a:gd name="adj2" fmla="val 50000"/>
            </a:avLst>
          </a:prstGeom>
          <a:solidFill>
            <a:srgbClr val="FFFFFF"/>
          </a:solidFill>
          <a:ln w="12700">
            <a:solidFill>
              <a:srgbClr val="32538F"/>
            </a:solidFill>
            <a:miter/>
          </a:ln>
        </p:spPr>
        <p:txBody>
          <a:bodyPr lIns="0" tIns="0" rIns="0" bIns="0" anchor="ctr"/>
          <a:lstStyle/>
          <a:p>
            <a:pPr lvl="0" algn="ctr">
              <a:defRPr>
                <a:solidFill>
                  <a:srgbClr val="FFFFFF"/>
                </a:solidFill>
              </a:defRPr>
            </a:pPr>
            <a:endParaRPr/>
          </a:p>
        </p:txBody>
      </p:sp>
      <p:pic>
        <p:nvPicPr>
          <p:cNvPr id="2050" name="Picture 2" descr="Kathy Manning - Wikipedia">
            <a:extLst>
              <a:ext uri="{FF2B5EF4-FFF2-40B4-BE49-F238E27FC236}">
                <a16:creationId xmlns:a16="http://schemas.microsoft.com/office/drawing/2014/main" id="{886E63E2-9760-4E8C-B980-7DA0F54624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9134" y="2152375"/>
            <a:ext cx="2938073" cy="34933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Shape 130"/>
          <p:cNvSpPr>
            <a:spLocks noGrp="1"/>
          </p:cNvSpPr>
          <p:nvPr>
            <p:ph type="title"/>
          </p:nvPr>
        </p:nvSpPr>
        <p:spPr>
          <a:xfrm>
            <a:off x="838200" y="365125"/>
            <a:ext cx="10515600" cy="816905"/>
          </a:xfrm>
          <a:prstGeom prst="rect">
            <a:avLst/>
          </a:prstGeom>
          <a:solidFill>
            <a:srgbClr val="203864"/>
          </a:solidFill>
        </p:spPr>
        <p:txBody>
          <a:bodyPr lIns="0" tIns="0" rIns="0" bIns="0"/>
          <a:lstStyle>
            <a:lvl1pPr>
              <a:defRPr b="1">
                <a:solidFill>
                  <a:srgbClr val="FFFFFF"/>
                </a:solidFill>
                <a:latin typeface="Britannic Bold"/>
                <a:ea typeface="Britannic Bold"/>
                <a:cs typeface="Britannic Bold"/>
                <a:sym typeface="Britannic Bold"/>
              </a:defRPr>
            </a:lvl1pPr>
          </a:lstStyle>
          <a:p>
            <a:pPr lvl="0">
              <a:defRPr sz="1800" b="0">
                <a:solidFill>
                  <a:srgbClr val="000000"/>
                </a:solidFill>
              </a:defRPr>
            </a:pPr>
            <a:r>
              <a:rPr lang="en-US" sz="4400" b="1" dirty="0">
                <a:solidFill>
                  <a:srgbClr val="FFFFFF"/>
                </a:solidFill>
              </a:rPr>
              <a:t> </a:t>
            </a:r>
            <a:r>
              <a:rPr sz="4400" b="1" dirty="0">
                <a:solidFill>
                  <a:srgbClr val="FFFFFF"/>
                </a:solidFill>
              </a:rPr>
              <a:t>Senate – Higher House</a:t>
            </a:r>
          </a:p>
        </p:txBody>
      </p:sp>
      <p:sp>
        <p:nvSpPr>
          <p:cNvPr id="131" name="Shape 131"/>
          <p:cNvSpPr>
            <a:spLocks noGrp="1"/>
          </p:cNvSpPr>
          <p:nvPr>
            <p:ph type="body" idx="1"/>
          </p:nvPr>
        </p:nvSpPr>
        <p:spPr>
          <a:xfrm>
            <a:off x="267286" y="1483111"/>
            <a:ext cx="11086514" cy="4693853"/>
          </a:xfrm>
          <a:prstGeom prst="rect">
            <a:avLst/>
          </a:prstGeom>
          <a:solidFill>
            <a:schemeClr val="bg1"/>
          </a:solidFill>
          <a:ln>
            <a:solidFill>
              <a:srgbClr val="002060"/>
            </a:solidFill>
          </a:ln>
        </p:spPr>
        <p:txBody>
          <a:bodyPr/>
          <a:lstStyle/>
          <a:p>
            <a:pPr marL="195942" lvl="0" indent="-195942">
              <a:buClr>
                <a:srgbClr val="002060"/>
              </a:buClr>
              <a:defRPr sz="1800"/>
            </a:pPr>
            <a:r>
              <a:rPr sz="2400" b="1" dirty="0">
                <a:solidFill>
                  <a:srgbClr val="002060"/>
                </a:solidFill>
                <a:latin typeface="Times New Roman"/>
                <a:ea typeface="Times New Roman"/>
                <a:cs typeface="Times New Roman"/>
                <a:sym typeface="Times New Roman"/>
              </a:rPr>
              <a:t>U.S. Senate </a:t>
            </a:r>
            <a:r>
              <a:rPr sz="2400" dirty="0">
                <a:latin typeface="Times New Roman"/>
                <a:ea typeface="Times New Roman"/>
                <a:cs typeface="Times New Roman"/>
                <a:sym typeface="Times New Roman"/>
              </a:rPr>
              <a:t>consider the higher house (longer terms, represent more people, &amp; more special powers)</a:t>
            </a:r>
          </a:p>
          <a:p>
            <a:pPr marL="685800" lvl="1" indent="-228600">
              <a:spcBef>
                <a:spcPts val="500"/>
              </a:spcBef>
              <a:defRPr sz="1800"/>
            </a:pPr>
            <a:r>
              <a:rPr sz="2400" dirty="0">
                <a:latin typeface="Times New Roman"/>
                <a:ea typeface="Times New Roman"/>
                <a:cs typeface="Times New Roman"/>
                <a:sym typeface="Times New Roman"/>
              </a:rPr>
              <a:t>Staggered terms (1/3 elected at a time) – keeps experience in Congress</a:t>
            </a:r>
            <a:endParaRPr sz="2400" dirty="0"/>
          </a:p>
          <a:p>
            <a:pPr marL="685800" lvl="1" indent="-228600">
              <a:spcBef>
                <a:spcPts val="500"/>
              </a:spcBef>
              <a:buClr>
                <a:srgbClr val="002060"/>
              </a:buClr>
              <a:defRPr sz="1800"/>
            </a:pPr>
            <a:r>
              <a:rPr sz="2400" b="1" dirty="0">
                <a:solidFill>
                  <a:srgbClr val="002060"/>
                </a:solidFill>
                <a:latin typeface="Times New Roman"/>
                <a:ea typeface="Times New Roman"/>
                <a:cs typeface="Times New Roman"/>
                <a:sym typeface="Times New Roman"/>
              </a:rPr>
              <a:t>17</a:t>
            </a:r>
            <a:r>
              <a:rPr sz="2400" b="1" baseline="30000" dirty="0">
                <a:solidFill>
                  <a:srgbClr val="002060"/>
                </a:solidFill>
                <a:latin typeface="Times New Roman"/>
                <a:ea typeface="Times New Roman"/>
                <a:cs typeface="Times New Roman"/>
                <a:sym typeface="Times New Roman"/>
              </a:rPr>
              <a:t>th</a:t>
            </a:r>
            <a:r>
              <a:rPr sz="2400" b="1" dirty="0">
                <a:solidFill>
                  <a:srgbClr val="002060"/>
                </a:solidFill>
                <a:latin typeface="Times New Roman"/>
                <a:ea typeface="Times New Roman"/>
                <a:cs typeface="Times New Roman"/>
                <a:sym typeface="Times New Roman"/>
              </a:rPr>
              <a:t> Amendment: </a:t>
            </a:r>
            <a:r>
              <a:rPr sz="2400" b="1" u="sng" dirty="0">
                <a:solidFill>
                  <a:srgbClr val="FF0000"/>
                </a:solidFill>
                <a:latin typeface="Times New Roman"/>
                <a:ea typeface="Times New Roman"/>
                <a:cs typeface="Times New Roman"/>
                <a:sym typeface="Times New Roman"/>
              </a:rPr>
              <a:t>Direct election of Senators</a:t>
            </a:r>
          </a:p>
        </p:txBody>
      </p:sp>
      <p:pic>
        <p:nvPicPr>
          <p:cNvPr id="132" name="image12.jpg" descr="A picture containing text, map&#10;&#10;Description automatically generated"/>
          <p:cNvPicPr/>
          <p:nvPr/>
        </p:nvPicPr>
        <p:blipFill>
          <a:blip r:embed="rId2"/>
          <a:stretch>
            <a:fillRect/>
          </a:stretch>
        </p:blipFill>
        <p:spPr>
          <a:xfrm>
            <a:off x="838199" y="2999677"/>
            <a:ext cx="10034239" cy="3300762"/>
          </a:xfrm>
          <a:prstGeom prst="rect">
            <a:avLst/>
          </a:prstGeom>
          <a:ln w="12700">
            <a:solidFill>
              <a:srgbClr val="002060"/>
            </a:solidFill>
            <a:miter lim="400000"/>
          </a:ln>
        </p:spPr>
      </p:pic>
      <p:pic>
        <p:nvPicPr>
          <p:cNvPr id="133" name="image13.jpg" descr="http://www.wfu.edu/wfunews/2006/images/011006b.jpg"/>
          <p:cNvPicPr/>
          <p:nvPr/>
        </p:nvPicPr>
        <p:blipFill>
          <a:blip r:embed="rId3"/>
          <a:stretch>
            <a:fillRect/>
          </a:stretch>
        </p:blipFill>
        <p:spPr>
          <a:xfrm>
            <a:off x="2336182" y="3133489"/>
            <a:ext cx="1905001" cy="2449287"/>
          </a:xfrm>
          <a:prstGeom prst="rect">
            <a:avLst/>
          </a:prstGeom>
          <a:ln w="38100" cap="sq">
            <a:solidFill/>
            <a:miter/>
          </a:ln>
          <a:effectLst>
            <a:outerShdw blurRad="50800" dist="38100" dir="2700000" rotWithShape="0">
              <a:srgbClr val="000000">
                <a:alpha val="42745"/>
              </a:srgbClr>
            </a:outerShdw>
          </a:effectLst>
        </p:spPr>
      </p:pic>
      <p:pic>
        <p:nvPicPr>
          <p:cNvPr id="134" name="image14.jpg" descr=" "/>
          <p:cNvPicPr/>
          <p:nvPr/>
        </p:nvPicPr>
        <p:blipFill>
          <a:blip r:embed="rId4"/>
          <a:stretch>
            <a:fillRect/>
          </a:stretch>
        </p:blipFill>
        <p:spPr>
          <a:xfrm>
            <a:off x="8736979" y="3133489"/>
            <a:ext cx="1905002" cy="2449287"/>
          </a:xfrm>
          <a:prstGeom prst="rect">
            <a:avLst/>
          </a:prstGeom>
          <a:ln w="12700">
            <a:miter lim="400000"/>
          </a:ln>
        </p:spPr>
      </p:pic>
      <p:grpSp>
        <p:nvGrpSpPr>
          <p:cNvPr id="137" name="Group 137"/>
          <p:cNvGrpSpPr/>
          <p:nvPr/>
        </p:nvGrpSpPr>
        <p:grpSpPr>
          <a:xfrm>
            <a:off x="1777693" y="5675564"/>
            <a:ext cx="3021981" cy="501398"/>
            <a:chOff x="0" y="0"/>
            <a:chExt cx="3021980" cy="501397"/>
          </a:xfrm>
        </p:grpSpPr>
        <p:sp>
          <p:nvSpPr>
            <p:cNvPr id="135" name="Shape 135"/>
            <p:cNvSpPr/>
            <p:nvPr/>
          </p:nvSpPr>
          <p:spPr>
            <a:xfrm>
              <a:off x="-1" y="-1"/>
              <a:ext cx="3021982" cy="501399"/>
            </a:xfrm>
            <a:prstGeom prst="rect">
              <a:avLst/>
            </a:prstGeom>
            <a:solidFill>
              <a:srgbClr val="FFFFFF"/>
            </a:solidFill>
            <a:ln w="12700" cap="flat">
              <a:solidFill>
                <a:srgbClr val="FF0000"/>
              </a:solidFill>
              <a:prstDash val="solid"/>
              <a:miter lim="800000"/>
            </a:ln>
            <a:effectLst/>
          </p:spPr>
          <p:txBody>
            <a:bodyPr wrap="square" lIns="0" tIns="0" rIns="0" bIns="0" numCol="1" anchor="ctr">
              <a:noAutofit/>
            </a:bodyPr>
            <a:lstStyle/>
            <a:p>
              <a:pPr lvl="0" algn="ctr">
                <a:defRPr>
                  <a:solidFill>
                    <a:srgbClr val="FFFFFF"/>
                  </a:solidFill>
                </a:defRPr>
              </a:pPr>
              <a:endParaRPr/>
            </a:p>
          </p:txBody>
        </p:sp>
        <p:sp>
          <p:nvSpPr>
            <p:cNvPr id="136" name="Shape 136"/>
            <p:cNvSpPr/>
            <p:nvPr/>
          </p:nvSpPr>
          <p:spPr>
            <a:xfrm>
              <a:off x="-1" y="40002"/>
              <a:ext cx="3021982" cy="42139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spAutoFit/>
            </a:bodyPr>
            <a:lstStyle>
              <a:lvl1pPr algn="ctr">
                <a:defRPr sz="2400" b="1">
                  <a:solidFill>
                    <a:srgbClr val="FF0000"/>
                  </a:solidFill>
                  <a:latin typeface="Times New Roman"/>
                  <a:ea typeface="Times New Roman"/>
                  <a:cs typeface="Times New Roman"/>
                  <a:sym typeface="Times New Roman"/>
                </a:defRPr>
              </a:lvl1pPr>
            </a:lstStyle>
            <a:p>
              <a:pPr lvl="0">
                <a:defRPr sz="1800" b="0">
                  <a:solidFill>
                    <a:srgbClr val="000000"/>
                  </a:solidFill>
                </a:defRPr>
              </a:pPr>
              <a:r>
                <a:rPr sz="2400" b="1">
                  <a:solidFill>
                    <a:srgbClr val="FF0000"/>
                  </a:solidFill>
                </a:rPr>
                <a:t>Richard Burr (R)</a:t>
              </a:r>
            </a:p>
          </p:txBody>
        </p:sp>
      </p:grpSp>
      <p:grpSp>
        <p:nvGrpSpPr>
          <p:cNvPr id="140" name="Group 140"/>
          <p:cNvGrpSpPr/>
          <p:nvPr/>
        </p:nvGrpSpPr>
        <p:grpSpPr>
          <a:xfrm>
            <a:off x="7985204" y="5721958"/>
            <a:ext cx="3021981" cy="501398"/>
            <a:chOff x="0" y="0"/>
            <a:chExt cx="3021980" cy="501397"/>
          </a:xfrm>
        </p:grpSpPr>
        <p:sp>
          <p:nvSpPr>
            <p:cNvPr id="138" name="Shape 138"/>
            <p:cNvSpPr/>
            <p:nvPr/>
          </p:nvSpPr>
          <p:spPr>
            <a:xfrm>
              <a:off x="-1" y="-1"/>
              <a:ext cx="3021982" cy="501399"/>
            </a:xfrm>
            <a:prstGeom prst="rect">
              <a:avLst/>
            </a:prstGeom>
            <a:solidFill>
              <a:srgbClr val="FFFFFF"/>
            </a:solidFill>
            <a:ln w="12700" cap="flat">
              <a:solidFill>
                <a:srgbClr val="FF0000"/>
              </a:solidFill>
              <a:prstDash val="solid"/>
              <a:miter lim="800000"/>
            </a:ln>
            <a:effectLst/>
          </p:spPr>
          <p:txBody>
            <a:bodyPr wrap="square" lIns="0" tIns="0" rIns="0" bIns="0" numCol="1" anchor="ctr">
              <a:noAutofit/>
            </a:bodyPr>
            <a:lstStyle/>
            <a:p>
              <a:pPr lvl="0" algn="ctr">
                <a:defRPr>
                  <a:solidFill>
                    <a:srgbClr val="FFFFFF"/>
                  </a:solidFill>
                </a:defRPr>
              </a:pPr>
              <a:endParaRPr/>
            </a:p>
          </p:txBody>
        </p:sp>
        <p:sp>
          <p:nvSpPr>
            <p:cNvPr id="139" name="Shape 139"/>
            <p:cNvSpPr/>
            <p:nvPr/>
          </p:nvSpPr>
          <p:spPr>
            <a:xfrm>
              <a:off x="-1" y="40002"/>
              <a:ext cx="3021982" cy="42139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spAutoFit/>
            </a:bodyPr>
            <a:lstStyle>
              <a:lvl1pPr algn="ctr">
                <a:defRPr sz="2400" b="1">
                  <a:solidFill>
                    <a:srgbClr val="FF0000"/>
                  </a:solidFill>
                  <a:latin typeface="Times New Roman"/>
                  <a:ea typeface="Times New Roman"/>
                  <a:cs typeface="Times New Roman"/>
                  <a:sym typeface="Times New Roman"/>
                </a:defRPr>
              </a:lvl1pPr>
            </a:lstStyle>
            <a:p>
              <a:pPr lvl="0">
                <a:defRPr sz="1800" b="0">
                  <a:solidFill>
                    <a:srgbClr val="000000"/>
                  </a:solidFill>
                </a:defRPr>
              </a:pPr>
              <a:r>
                <a:rPr sz="2400" b="1">
                  <a:solidFill>
                    <a:srgbClr val="FF0000"/>
                  </a:solidFill>
                </a:rPr>
                <a:t>Thom Tillis (R)</a:t>
              </a: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a:xfrm>
            <a:off x="609600" y="274638"/>
            <a:ext cx="10972800" cy="639762"/>
          </a:xfrm>
          <a:solidFill>
            <a:schemeClr val="accent4">
              <a:lumMod val="20000"/>
              <a:lumOff val="80000"/>
            </a:schemeClr>
          </a:solidFill>
          <a:ln>
            <a:solidFill>
              <a:srgbClr val="002060"/>
            </a:solidFill>
            <a:miter lim="800000"/>
            <a:headEnd/>
            <a:tailEnd/>
          </a:ln>
        </p:spPr>
        <p:txBody>
          <a:bodyPr>
            <a:normAutofit fontScale="90000"/>
          </a:bodyPr>
          <a:lstStyle/>
          <a:p>
            <a:pPr eaLnBrk="1" hangingPunct="1"/>
            <a:r>
              <a:rPr lang="en-US" altLang="en-US" b="1" dirty="0">
                <a:solidFill>
                  <a:srgbClr val="002060"/>
                </a:solidFill>
                <a:latin typeface="Baskerville Old Face" panose="02020602080505020303" pitchFamily="18" charset="77"/>
                <a:cs typeface="Times New Roman" pitchFamily="18" charset="0"/>
              </a:rPr>
              <a:t>Federalism </a:t>
            </a:r>
          </a:p>
        </p:txBody>
      </p:sp>
      <p:sp>
        <p:nvSpPr>
          <p:cNvPr id="3" name="Content Placeholder 2"/>
          <p:cNvSpPr>
            <a:spLocks noGrp="1"/>
          </p:cNvSpPr>
          <p:nvPr>
            <p:ph idx="1"/>
          </p:nvPr>
        </p:nvSpPr>
        <p:spPr>
          <a:xfrm>
            <a:off x="445477" y="1143000"/>
            <a:ext cx="11406554" cy="4830763"/>
          </a:xfrm>
          <a:solidFill>
            <a:schemeClr val="bg1"/>
          </a:solidFill>
          <a:ln>
            <a:solidFill>
              <a:srgbClr val="002060"/>
            </a:solidFill>
          </a:ln>
        </p:spPr>
        <p:txBody>
          <a:bodyPr/>
          <a:lstStyle/>
          <a:p>
            <a:pPr marL="0" indent="0">
              <a:buNone/>
              <a:defRPr/>
            </a:pPr>
            <a:r>
              <a:rPr lang="en-US" sz="2400" b="1" dirty="0">
                <a:solidFill>
                  <a:srgbClr val="C00000"/>
                </a:solidFill>
                <a:latin typeface="Times New Roman" panose="02020603050405020304" pitchFamily="18" charset="0"/>
                <a:cs typeface="Times New Roman" panose="02020603050405020304" pitchFamily="18" charset="0"/>
              </a:rPr>
              <a:t>Federalism – </a:t>
            </a:r>
            <a:r>
              <a:rPr lang="en-US" sz="2400" b="1" i="1" u="sng" dirty="0">
                <a:latin typeface="Times New Roman" panose="02020603050405020304" pitchFamily="18" charset="0"/>
                <a:cs typeface="Times New Roman" panose="02020603050405020304" pitchFamily="18" charset="0"/>
              </a:rPr>
              <a:t>division of power between the national, state and local governments</a:t>
            </a:r>
            <a:endParaRPr lang="en-US" sz="2400" b="1" i="1" u="sng" dirty="0">
              <a:solidFill>
                <a:srgbClr val="002060"/>
              </a:solidFill>
              <a:latin typeface="Times New Roman" panose="02020603050405020304" pitchFamily="18" charset="0"/>
              <a:cs typeface="Times New Roman" panose="02020603050405020304" pitchFamily="18" charset="0"/>
            </a:endParaRPr>
          </a:p>
        </p:txBody>
      </p:sp>
      <p:pic>
        <p:nvPicPr>
          <p:cNvPr id="1026" name="Picture 2" descr="PSA - Our Public Service Announcement">
            <a:extLst>
              <a:ext uri="{FF2B5EF4-FFF2-40B4-BE49-F238E27FC236}">
                <a16:creationId xmlns:a16="http://schemas.microsoft.com/office/drawing/2014/main" id="{952F5B17-9734-4631-AC6E-E344D303B8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733" y="1562100"/>
            <a:ext cx="3340185" cy="4152900"/>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90695F5-8D03-470B-BAB1-9BA9778B2489}"/>
              </a:ext>
            </a:extLst>
          </p:cNvPr>
          <p:cNvSpPr/>
          <p:nvPr/>
        </p:nvSpPr>
        <p:spPr>
          <a:xfrm>
            <a:off x="3798277" y="1899138"/>
            <a:ext cx="3123028" cy="745588"/>
          </a:xfrm>
          <a:prstGeom prst="rect">
            <a:avLst/>
          </a:prstGeom>
          <a:solidFill>
            <a:srgbClr val="00206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imes" panose="02020603050405020304" pitchFamily="18" charset="0"/>
                <a:cs typeface="Times" panose="02020603050405020304" pitchFamily="18" charset="0"/>
              </a:rPr>
              <a:t>Enumerated Powers</a:t>
            </a:r>
          </a:p>
        </p:txBody>
      </p:sp>
      <p:sp>
        <p:nvSpPr>
          <p:cNvPr id="8" name="Rectangle 7">
            <a:extLst>
              <a:ext uri="{FF2B5EF4-FFF2-40B4-BE49-F238E27FC236}">
                <a16:creationId xmlns:a16="http://schemas.microsoft.com/office/drawing/2014/main" id="{0E3FC225-50F7-466E-AE79-8D3E15936A78}"/>
              </a:ext>
            </a:extLst>
          </p:cNvPr>
          <p:cNvSpPr/>
          <p:nvPr/>
        </p:nvSpPr>
        <p:spPr>
          <a:xfrm>
            <a:off x="3785662" y="3393458"/>
            <a:ext cx="3123028" cy="745588"/>
          </a:xfrm>
          <a:prstGeom prst="rect">
            <a:avLst/>
          </a:prstGeom>
          <a:solidFill>
            <a:srgbClr val="00206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imes" panose="02020603050405020304" pitchFamily="18" charset="0"/>
                <a:cs typeface="Times" panose="02020603050405020304" pitchFamily="18" charset="0"/>
              </a:rPr>
              <a:t>Reserve Powers</a:t>
            </a:r>
          </a:p>
        </p:txBody>
      </p:sp>
      <p:sp>
        <p:nvSpPr>
          <p:cNvPr id="10" name="Rectangle 9">
            <a:extLst>
              <a:ext uri="{FF2B5EF4-FFF2-40B4-BE49-F238E27FC236}">
                <a16:creationId xmlns:a16="http://schemas.microsoft.com/office/drawing/2014/main" id="{7B010558-F5CE-4DFE-AC1A-43E2DE806376}"/>
              </a:ext>
            </a:extLst>
          </p:cNvPr>
          <p:cNvSpPr/>
          <p:nvPr/>
        </p:nvSpPr>
        <p:spPr>
          <a:xfrm>
            <a:off x="3798277" y="4887778"/>
            <a:ext cx="3123028" cy="745588"/>
          </a:xfrm>
          <a:prstGeom prst="rect">
            <a:avLst/>
          </a:prstGeom>
          <a:solidFill>
            <a:srgbClr val="00206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imes" panose="02020603050405020304" pitchFamily="18" charset="0"/>
                <a:cs typeface="Times" panose="02020603050405020304" pitchFamily="18" charset="0"/>
              </a:rPr>
              <a:t>Concurrent Powers</a:t>
            </a:r>
          </a:p>
        </p:txBody>
      </p:sp>
      <p:sp>
        <p:nvSpPr>
          <p:cNvPr id="4" name="Rectangle 3">
            <a:extLst>
              <a:ext uri="{FF2B5EF4-FFF2-40B4-BE49-F238E27FC236}">
                <a16:creationId xmlns:a16="http://schemas.microsoft.com/office/drawing/2014/main" id="{DB85068B-A8A2-4262-BA84-0C1C127ED975}"/>
              </a:ext>
            </a:extLst>
          </p:cNvPr>
          <p:cNvSpPr/>
          <p:nvPr/>
        </p:nvSpPr>
        <p:spPr>
          <a:xfrm>
            <a:off x="7216726" y="1670538"/>
            <a:ext cx="4365674" cy="125554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i="1" dirty="0">
                <a:solidFill>
                  <a:srgbClr val="FF0000"/>
                </a:solidFill>
                <a:latin typeface="Times" panose="02020603050405020304" pitchFamily="18" charset="0"/>
                <a:cs typeface="Times" panose="02020603050405020304" pitchFamily="18" charset="0"/>
              </a:rPr>
              <a:t>National Government power</a:t>
            </a:r>
          </a:p>
          <a:p>
            <a:pPr marL="342900" indent="-342900">
              <a:buFont typeface="Arial" panose="020B0604020202020204" pitchFamily="34" charset="0"/>
              <a:buChar char="•"/>
            </a:pPr>
            <a:r>
              <a:rPr lang="en-US" sz="2400" dirty="0">
                <a:solidFill>
                  <a:schemeClr val="tx1"/>
                </a:solidFill>
                <a:latin typeface="Times" panose="02020603050405020304" pitchFamily="18" charset="0"/>
                <a:cs typeface="Times" panose="02020603050405020304" pitchFamily="18" charset="0"/>
              </a:rPr>
              <a:t>Declare war</a:t>
            </a:r>
          </a:p>
          <a:p>
            <a:pPr marL="342900" indent="-342900">
              <a:buFont typeface="Arial" panose="020B0604020202020204" pitchFamily="34" charset="0"/>
              <a:buChar char="•"/>
            </a:pPr>
            <a:r>
              <a:rPr lang="en-US" sz="2400" dirty="0">
                <a:solidFill>
                  <a:schemeClr val="tx1"/>
                </a:solidFill>
                <a:latin typeface="Times" panose="02020603050405020304" pitchFamily="18" charset="0"/>
                <a:cs typeface="Times" panose="02020603050405020304" pitchFamily="18" charset="0"/>
              </a:rPr>
              <a:t>Print $$$</a:t>
            </a:r>
          </a:p>
        </p:txBody>
      </p:sp>
      <p:sp>
        <p:nvSpPr>
          <p:cNvPr id="11" name="Rectangle 10">
            <a:extLst>
              <a:ext uri="{FF2B5EF4-FFF2-40B4-BE49-F238E27FC236}">
                <a16:creationId xmlns:a16="http://schemas.microsoft.com/office/drawing/2014/main" id="{7BF0D429-45E5-400B-BB97-60EA954F2C76}"/>
              </a:ext>
            </a:extLst>
          </p:cNvPr>
          <p:cNvSpPr/>
          <p:nvPr/>
        </p:nvSpPr>
        <p:spPr>
          <a:xfrm>
            <a:off x="7203831" y="3118178"/>
            <a:ext cx="4365674" cy="139680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i="1" dirty="0">
                <a:solidFill>
                  <a:srgbClr val="FF0000"/>
                </a:solidFill>
                <a:latin typeface="Times" panose="02020603050405020304" pitchFamily="18" charset="0"/>
                <a:cs typeface="Times" panose="02020603050405020304" pitchFamily="18" charset="0"/>
              </a:rPr>
              <a:t>State Government power </a:t>
            </a:r>
            <a:r>
              <a:rPr lang="en-US" sz="2400" dirty="0">
                <a:solidFill>
                  <a:schemeClr val="tx1"/>
                </a:solidFill>
                <a:latin typeface="Times" panose="02020603050405020304" pitchFamily="18" charset="0"/>
                <a:cs typeface="Times" panose="02020603050405020304" pitchFamily="18" charset="0"/>
              </a:rPr>
              <a:t>(</a:t>
            </a:r>
            <a:r>
              <a:rPr lang="en-US" sz="2400" b="1" dirty="0">
                <a:solidFill>
                  <a:schemeClr val="tx1"/>
                </a:solidFill>
                <a:latin typeface="Times" panose="02020603050405020304" pitchFamily="18" charset="0"/>
                <a:cs typeface="Times" panose="02020603050405020304" pitchFamily="18" charset="0"/>
              </a:rPr>
              <a:t>10</a:t>
            </a:r>
            <a:r>
              <a:rPr lang="en-US" sz="2400" b="1" baseline="30000" dirty="0">
                <a:solidFill>
                  <a:schemeClr val="tx1"/>
                </a:solidFill>
                <a:latin typeface="Times" panose="02020603050405020304" pitchFamily="18" charset="0"/>
                <a:cs typeface="Times" panose="02020603050405020304" pitchFamily="18" charset="0"/>
              </a:rPr>
              <a:t>th</a:t>
            </a:r>
            <a:r>
              <a:rPr lang="en-US" sz="2400" b="1" dirty="0">
                <a:solidFill>
                  <a:schemeClr val="tx1"/>
                </a:solidFill>
                <a:latin typeface="Times" panose="02020603050405020304" pitchFamily="18" charset="0"/>
                <a:cs typeface="Times" panose="02020603050405020304" pitchFamily="18" charset="0"/>
              </a:rPr>
              <a:t> Amendment</a:t>
            </a:r>
            <a:r>
              <a:rPr lang="en-US" sz="2400" dirty="0">
                <a:solidFill>
                  <a:schemeClr val="tx1"/>
                </a:solidFill>
                <a:latin typeface="Times" panose="02020603050405020304" pitchFamily="18" charset="0"/>
                <a:cs typeface="Times" panose="02020603050405020304" pitchFamily="18" charset="0"/>
              </a:rPr>
              <a:t>)</a:t>
            </a:r>
          </a:p>
          <a:p>
            <a:pPr marL="342900" indent="-342900">
              <a:buFont typeface="Arial" panose="020B0604020202020204" pitchFamily="34" charset="0"/>
              <a:buChar char="•"/>
            </a:pPr>
            <a:r>
              <a:rPr lang="en-US" sz="2400" dirty="0">
                <a:solidFill>
                  <a:schemeClr val="tx1"/>
                </a:solidFill>
                <a:latin typeface="Times" panose="02020603050405020304" pitchFamily="18" charset="0"/>
                <a:cs typeface="Times" panose="02020603050405020304" pitchFamily="18" charset="0"/>
              </a:rPr>
              <a:t>Driver’s license</a:t>
            </a:r>
          </a:p>
          <a:p>
            <a:pPr marL="342900" indent="-342900">
              <a:buFont typeface="Arial" panose="020B0604020202020204" pitchFamily="34" charset="0"/>
              <a:buChar char="•"/>
            </a:pPr>
            <a:r>
              <a:rPr lang="en-US" sz="2400" dirty="0">
                <a:solidFill>
                  <a:schemeClr val="tx1"/>
                </a:solidFill>
                <a:latin typeface="Times" panose="02020603050405020304" pitchFamily="18" charset="0"/>
                <a:cs typeface="Times" panose="02020603050405020304" pitchFamily="18" charset="0"/>
              </a:rPr>
              <a:t>Education </a:t>
            </a:r>
          </a:p>
        </p:txBody>
      </p:sp>
      <p:sp>
        <p:nvSpPr>
          <p:cNvPr id="12" name="Rectangle 11">
            <a:extLst>
              <a:ext uri="{FF2B5EF4-FFF2-40B4-BE49-F238E27FC236}">
                <a16:creationId xmlns:a16="http://schemas.microsoft.com/office/drawing/2014/main" id="{48CF4827-C633-4E7B-AF1F-4FF4FF75FFF5}"/>
              </a:ext>
            </a:extLst>
          </p:cNvPr>
          <p:cNvSpPr/>
          <p:nvPr/>
        </p:nvSpPr>
        <p:spPr>
          <a:xfrm>
            <a:off x="7184049" y="4718221"/>
            <a:ext cx="4365674" cy="144764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i="1" dirty="0">
                <a:solidFill>
                  <a:srgbClr val="FF0000"/>
                </a:solidFill>
                <a:latin typeface="Times" panose="02020603050405020304" pitchFamily="18" charset="0"/>
                <a:cs typeface="Times" panose="02020603050405020304" pitchFamily="18" charset="0"/>
              </a:rPr>
              <a:t>Shared powers </a:t>
            </a:r>
            <a:r>
              <a:rPr lang="en-US" sz="2400" dirty="0">
                <a:solidFill>
                  <a:schemeClr val="tx1"/>
                </a:solidFill>
                <a:latin typeface="Times" panose="02020603050405020304" pitchFamily="18" charset="0"/>
                <a:cs typeface="Times" panose="02020603050405020304" pitchFamily="18" charset="0"/>
              </a:rPr>
              <a:t>(both national &amp; state)</a:t>
            </a:r>
          </a:p>
          <a:p>
            <a:pPr marL="342900" indent="-342900">
              <a:buFont typeface="Arial" panose="020B0604020202020204" pitchFamily="34" charset="0"/>
              <a:buChar char="•"/>
            </a:pPr>
            <a:r>
              <a:rPr lang="en-US" sz="2400" dirty="0">
                <a:solidFill>
                  <a:schemeClr val="tx1"/>
                </a:solidFill>
                <a:latin typeface="Times" panose="02020603050405020304" pitchFamily="18" charset="0"/>
                <a:cs typeface="Times" panose="02020603050405020304" pitchFamily="18" charset="0"/>
              </a:rPr>
              <a:t>Taxation </a:t>
            </a:r>
          </a:p>
          <a:p>
            <a:pPr marL="342900" indent="-342900">
              <a:buFont typeface="Arial" panose="020B0604020202020204" pitchFamily="34" charset="0"/>
              <a:buChar char="•"/>
            </a:pPr>
            <a:r>
              <a:rPr lang="en-US" sz="2400" dirty="0">
                <a:solidFill>
                  <a:schemeClr val="tx1"/>
                </a:solidFill>
                <a:latin typeface="Times" panose="02020603050405020304" pitchFamily="18" charset="0"/>
                <a:cs typeface="Times" panose="02020603050405020304" pitchFamily="18" charset="0"/>
              </a:rPr>
              <a:t>Lawmaking</a:t>
            </a:r>
          </a:p>
        </p:txBody>
      </p:sp>
      <p:sp>
        <p:nvSpPr>
          <p:cNvPr id="5" name="Arrow: Right 4">
            <a:extLst>
              <a:ext uri="{FF2B5EF4-FFF2-40B4-BE49-F238E27FC236}">
                <a16:creationId xmlns:a16="http://schemas.microsoft.com/office/drawing/2014/main" id="{93C1AD6E-0A75-4BBB-A3CD-FC8873904AB3}"/>
              </a:ext>
            </a:extLst>
          </p:cNvPr>
          <p:cNvSpPr/>
          <p:nvPr/>
        </p:nvSpPr>
        <p:spPr>
          <a:xfrm>
            <a:off x="6766560" y="2180492"/>
            <a:ext cx="417489" cy="365760"/>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Right 13">
            <a:extLst>
              <a:ext uri="{FF2B5EF4-FFF2-40B4-BE49-F238E27FC236}">
                <a16:creationId xmlns:a16="http://schemas.microsoft.com/office/drawing/2014/main" id="{19A9A49F-431E-4443-94EA-1692408D7B83}"/>
              </a:ext>
            </a:extLst>
          </p:cNvPr>
          <p:cNvSpPr/>
          <p:nvPr/>
        </p:nvSpPr>
        <p:spPr>
          <a:xfrm>
            <a:off x="6778283" y="3583372"/>
            <a:ext cx="417489" cy="365760"/>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Right 14">
            <a:extLst>
              <a:ext uri="{FF2B5EF4-FFF2-40B4-BE49-F238E27FC236}">
                <a16:creationId xmlns:a16="http://schemas.microsoft.com/office/drawing/2014/main" id="{8B2038E0-9C70-4978-9C1A-7B8920AAD0E3}"/>
              </a:ext>
            </a:extLst>
          </p:cNvPr>
          <p:cNvSpPr/>
          <p:nvPr/>
        </p:nvSpPr>
        <p:spPr>
          <a:xfrm>
            <a:off x="6825836" y="5122824"/>
            <a:ext cx="417489" cy="365760"/>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7841742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7A05F-B0CC-4A09-952C-D35369602977}"/>
              </a:ext>
            </a:extLst>
          </p:cNvPr>
          <p:cNvSpPr>
            <a:spLocks noGrp="1"/>
          </p:cNvSpPr>
          <p:nvPr>
            <p:ph type="title"/>
          </p:nvPr>
        </p:nvSpPr>
        <p:spPr>
          <a:xfrm>
            <a:off x="838200" y="365125"/>
            <a:ext cx="10515600" cy="746223"/>
          </a:xfrm>
          <a:solidFill>
            <a:schemeClr val="accent1">
              <a:lumMod val="50000"/>
            </a:schemeClr>
          </a:solidFill>
          <a:ln>
            <a:solidFill>
              <a:schemeClr val="tx1"/>
            </a:solidFill>
          </a:ln>
        </p:spPr>
        <p:txBody>
          <a:bodyPr/>
          <a:lstStyle/>
          <a:p>
            <a:r>
              <a:rPr lang="en-US" dirty="0">
                <a:solidFill>
                  <a:schemeClr val="bg1"/>
                </a:solidFill>
                <a:latin typeface="Britannic Bold" panose="020B0903060703020204" pitchFamily="34" charset="0"/>
              </a:rPr>
              <a:t>Reform to Congress</a:t>
            </a:r>
          </a:p>
        </p:txBody>
      </p:sp>
      <p:sp>
        <p:nvSpPr>
          <p:cNvPr id="3" name="Content Placeholder 2">
            <a:extLst>
              <a:ext uri="{FF2B5EF4-FFF2-40B4-BE49-F238E27FC236}">
                <a16:creationId xmlns:a16="http://schemas.microsoft.com/office/drawing/2014/main" id="{62BF67C4-D99B-4599-91AC-7347222B30F8}"/>
              </a:ext>
            </a:extLst>
          </p:cNvPr>
          <p:cNvSpPr>
            <a:spLocks noGrp="1"/>
          </p:cNvSpPr>
          <p:nvPr>
            <p:ph idx="1"/>
          </p:nvPr>
        </p:nvSpPr>
        <p:spPr>
          <a:xfrm>
            <a:off x="838200" y="1378634"/>
            <a:ext cx="10515600" cy="4798329"/>
          </a:xfrm>
          <a:solidFill>
            <a:schemeClr val="bg1"/>
          </a:solidFill>
          <a:ln>
            <a:solidFill>
              <a:srgbClr val="002060"/>
            </a:solidFill>
          </a:ln>
        </p:spPr>
        <p:txBody>
          <a:bodyPr>
            <a:normAutofit/>
          </a:bodyPr>
          <a:lstStyle/>
          <a:p>
            <a:pPr marL="0" indent="0">
              <a:buNone/>
            </a:pPr>
            <a:r>
              <a:rPr lang="en-US" sz="2400" dirty="0">
                <a:latin typeface="Times New Roman" panose="02020603050405020304" pitchFamily="18" charset="0"/>
                <a:cs typeface="Times New Roman" panose="02020603050405020304" pitchFamily="18" charset="0"/>
              </a:rPr>
              <a:t>Evaluate whether draw in district maps based on political party representation constitutes gerrymandering.</a:t>
            </a:r>
          </a:p>
          <a:p>
            <a:pPr marL="0" indent="0">
              <a:buNone/>
            </a:pPr>
            <a:r>
              <a:rPr lang="en-US" sz="2400" b="1" i="1" dirty="0" err="1">
                <a:latin typeface="Times New Roman" panose="02020603050405020304" pitchFamily="18" charset="0"/>
                <a:cs typeface="Times New Roman" panose="02020603050405020304" pitchFamily="18" charset="0"/>
                <a:hlinkClick r:id="rId2"/>
              </a:rPr>
              <a:t>Rucho</a:t>
            </a:r>
            <a:r>
              <a:rPr lang="en-US" sz="2400" b="1" i="1" dirty="0">
                <a:latin typeface="Times New Roman" panose="02020603050405020304" pitchFamily="18" charset="0"/>
                <a:cs typeface="Times New Roman" panose="02020603050405020304" pitchFamily="18" charset="0"/>
                <a:hlinkClick r:id="rId2"/>
              </a:rPr>
              <a:t> v. Common Cause 2019</a:t>
            </a:r>
            <a:endParaRPr lang="en-US" sz="2400" i="1" dirty="0">
              <a:latin typeface="Times New Roman" panose="02020603050405020304" pitchFamily="18" charset="0"/>
              <a:cs typeface="Times New Roman" panose="02020603050405020304" pitchFamily="18" charset="0"/>
            </a:endParaRPr>
          </a:p>
        </p:txBody>
      </p:sp>
      <p:pic>
        <p:nvPicPr>
          <p:cNvPr id="2050" name="Picture 2" descr="BREAKING: Supreme Court rules in favor of gerrymandering - Common Cause">
            <a:extLst>
              <a:ext uri="{FF2B5EF4-FFF2-40B4-BE49-F238E27FC236}">
                <a16:creationId xmlns:a16="http://schemas.microsoft.com/office/drawing/2014/main" id="{9B186603-BC0C-4CE8-9788-099740D235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1135" y="2968283"/>
            <a:ext cx="4264416" cy="300555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052" name="Picture 4" descr="Independent Redistricting Commissions | American Academy of Arts and  Sciences">
            <a:extLst>
              <a:ext uri="{FF2B5EF4-FFF2-40B4-BE49-F238E27FC236}">
                <a16:creationId xmlns:a16="http://schemas.microsoft.com/office/drawing/2014/main" id="{52A376E4-F520-4E20-8C34-6245187722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48486" y="2968282"/>
            <a:ext cx="4362450" cy="300555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393508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9A6770D-993E-4546-A68D-AE4CFE3B8980}"/>
              </a:ext>
            </a:extLst>
          </p:cNvPr>
          <p:cNvSpPr>
            <a:spLocks noGrp="1"/>
          </p:cNvSpPr>
          <p:nvPr>
            <p:ph idx="1"/>
          </p:nvPr>
        </p:nvSpPr>
        <p:spPr>
          <a:xfrm>
            <a:off x="391887" y="493486"/>
            <a:ext cx="11596914" cy="5683477"/>
          </a:xfrm>
          <a:solidFill>
            <a:schemeClr val="bg1"/>
          </a:solidFill>
          <a:ln>
            <a:solidFill>
              <a:srgbClr val="002060"/>
            </a:solidFill>
          </a:ln>
        </p:spPr>
        <p:txBody>
          <a:bodyPr>
            <a:normAutofit lnSpcReduction="10000"/>
          </a:bodyPr>
          <a:lstStyle/>
          <a:p>
            <a:pPr>
              <a:lnSpc>
                <a:spcPct val="100000"/>
              </a:lnSpc>
              <a:spcBef>
                <a:spcPts val="0"/>
              </a:spcBef>
            </a:pPr>
            <a:r>
              <a:rPr lang="en-US" sz="1600" b="1" dirty="0">
                <a:latin typeface="Times New Roman" panose="02020603050405020304" pitchFamily="18" charset="0"/>
                <a:cs typeface="Times New Roman" panose="02020603050405020304" pitchFamily="18" charset="0"/>
              </a:rPr>
              <a:t>CL.C&amp;G.1.1</a:t>
            </a:r>
            <a:r>
              <a:rPr lang="en-US" sz="1600" dirty="0">
                <a:latin typeface="Times New Roman" panose="02020603050405020304" pitchFamily="18" charset="0"/>
                <a:cs typeface="Times New Roman" panose="02020603050405020304" pitchFamily="18" charset="0"/>
              </a:rPr>
              <a:t> Explain the influence of the founding principles on state and federal decisions using primary and secondary source documents.</a:t>
            </a:r>
          </a:p>
          <a:p>
            <a:pPr>
              <a:lnSpc>
                <a:spcPct val="100000"/>
              </a:lnSpc>
              <a:spcBef>
                <a:spcPts val="0"/>
              </a:spcBef>
            </a:pPr>
            <a:r>
              <a:rPr lang="en-US" sz="1600" b="1" dirty="0">
                <a:latin typeface="Times New Roman" panose="02020603050405020304" pitchFamily="18" charset="0"/>
                <a:cs typeface="Times New Roman" panose="02020603050405020304" pitchFamily="18" charset="0"/>
              </a:rPr>
              <a:t>CL.H.1.1</a:t>
            </a:r>
            <a:r>
              <a:rPr lang="en-US" sz="1600" dirty="0">
                <a:latin typeface="Times New Roman" panose="02020603050405020304" pitchFamily="18" charset="0"/>
                <a:cs typeface="Times New Roman" panose="02020603050405020304" pitchFamily="18" charset="0"/>
              </a:rPr>
              <a:t> Explain how the tensions over power and authority led the founding fathers to create a democratic republic.</a:t>
            </a:r>
          </a:p>
          <a:p>
            <a:pPr>
              <a:lnSpc>
                <a:spcPct val="100000"/>
              </a:lnSpc>
              <a:spcBef>
                <a:spcPts val="0"/>
              </a:spcBef>
            </a:pPr>
            <a:r>
              <a:rPr lang="en-US" sz="1600" b="1" dirty="0">
                <a:latin typeface="Times New Roman" panose="02020603050405020304" pitchFamily="18" charset="0"/>
                <a:cs typeface="Times New Roman" panose="02020603050405020304" pitchFamily="18" charset="0"/>
              </a:rPr>
              <a:t>CL.C&amp;G.4.4</a:t>
            </a:r>
            <a:r>
              <a:rPr lang="en-US" sz="1600" dirty="0">
                <a:latin typeface="Times New Roman" panose="02020603050405020304" pitchFamily="18" charset="0"/>
                <a:cs typeface="Times New Roman" panose="02020603050405020304" pitchFamily="18" charset="0"/>
              </a:rPr>
              <a:t> Assess how effective the American system of government has been in ensuring freedom, equality, and justice for all.</a:t>
            </a:r>
          </a:p>
          <a:p>
            <a:pPr marL="0" indent="0">
              <a:lnSpc>
                <a:spcPct val="100000"/>
              </a:lnSpc>
              <a:spcBef>
                <a:spcPts val="0"/>
              </a:spcBef>
              <a:buNone/>
            </a:pPr>
            <a:r>
              <a:rPr lang="en-US" sz="1800" b="1" dirty="0">
                <a:solidFill>
                  <a:srgbClr val="002060"/>
                </a:solidFill>
                <a:latin typeface="Times New Roman" panose="02020603050405020304" pitchFamily="18" charset="0"/>
                <a:cs typeface="Times New Roman" panose="02020603050405020304" pitchFamily="18" charset="0"/>
              </a:rPr>
              <a:t>Essential Question: </a:t>
            </a:r>
            <a:r>
              <a:rPr lang="en-US" sz="1800" dirty="0">
                <a:latin typeface="Times New Roman" panose="02020603050405020304" pitchFamily="18" charset="0"/>
                <a:cs typeface="Times New Roman" panose="02020603050405020304" pitchFamily="18" charset="0"/>
              </a:rPr>
              <a:t>How effectively does the U.S. Constitution balance the authority to govern without violate the rights of the people?</a:t>
            </a:r>
          </a:p>
          <a:p>
            <a:pPr marL="0" indent="0">
              <a:lnSpc>
                <a:spcPct val="100000"/>
              </a:lnSpc>
              <a:spcBef>
                <a:spcPts val="0"/>
              </a:spcBef>
              <a:buNone/>
            </a:pPr>
            <a:r>
              <a:rPr lang="en-US" sz="1800" b="1" dirty="0">
                <a:solidFill>
                  <a:srgbClr val="002060"/>
                </a:solidFill>
                <a:latin typeface="Times New Roman" panose="02020603050405020304" pitchFamily="18" charset="0"/>
                <a:cs typeface="Times New Roman" panose="02020603050405020304" pitchFamily="18" charset="0"/>
              </a:rPr>
              <a:t>Students Can: </a:t>
            </a:r>
          </a:p>
          <a:p>
            <a:pPr marL="406400">
              <a:lnSpc>
                <a:spcPct val="100000"/>
              </a:lnSpc>
              <a:spcBef>
                <a:spcPts val="0"/>
              </a:spcBef>
            </a:pPr>
            <a:r>
              <a:rPr lang="en-US" sz="1800" dirty="0">
                <a:latin typeface="Times New Roman" panose="02020603050405020304" pitchFamily="18" charset="0"/>
                <a:cs typeface="Times New Roman" panose="02020603050405020304" pitchFamily="18" charset="0"/>
              </a:rPr>
              <a:t>Determine why a decentralized government under the Articles of Confederation failed to effectively govern America during the critical period from 1781-1789</a:t>
            </a:r>
          </a:p>
          <a:p>
            <a:pPr marL="406400">
              <a:lnSpc>
                <a:spcPct val="100000"/>
              </a:lnSpc>
              <a:spcBef>
                <a:spcPts val="0"/>
              </a:spcBef>
            </a:pPr>
            <a:r>
              <a:rPr lang="en-US" sz="1800" dirty="0">
                <a:latin typeface="Times New Roman" panose="02020603050405020304" pitchFamily="18" charset="0"/>
                <a:cs typeface="Times New Roman" panose="02020603050405020304" pitchFamily="18" charset="0"/>
              </a:rPr>
              <a:t>Evaluate how the U.S. Constitution repaired issues with the Articles of Confederation </a:t>
            </a:r>
          </a:p>
          <a:p>
            <a:pPr marL="406400">
              <a:lnSpc>
                <a:spcPct val="100000"/>
              </a:lnSpc>
              <a:spcBef>
                <a:spcPts val="0"/>
              </a:spcBef>
            </a:pPr>
            <a:r>
              <a:rPr lang="en-US" sz="1800" dirty="0">
                <a:latin typeface="Times New Roman" panose="02020603050405020304" pitchFamily="18" charset="0"/>
                <a:cs typeface="Times New Roman" panose="02020603050405020304" pitchFamily="18" charset="0"/>
              </a:rPr>
              <a:t>Decipher how the Madisonian Model of government empowers the national government while restraining abuse of power</a:t>
            </a:r>
          </a:p>
          <a:p>
            <a:pPr marL="177800" indent="0">
              <a:lnSpc>
                <a:spcPct val="100000"/>
              </a:lnSpc>
              <a:spcBef>
                <a:spcPts val="0"/>
              </a:spcBef>
              <a:buNone/>
            </a:pPr>
            <a:endParaRPr lang="en-US" sz="1800" dirty="0">
              <a:latin typeface="Times New Roman" panose="02020603050405020304" pitchFamily="18" charset="0"/>
              <a:cs typeface="Times New Roman" panose="02020603050405020304" pitchFamily="18" charset="0"/>
            </a:endParaRPr>
          </a:p>
          <a:p>
            <a:pPr marL="0" indent="0">
              <a:buNone/>
            </a:pPr>
            <a:r>
              <a:rPr lang="en-US" sz="2200" b="1" dirty="0">
                <a:solidFill>
                  <a:srgbClr val="002060"/>
                </a:solidFill>
                <a:latin typeface="Times New Roman" panose="02020603050405020304" pitchFamily="18" charset="0"/>
                <a:cs typeface="Times New Roman" panose="02020603050405020304" pitchFamily="18" charset="0"/>
              </a:rPr>
              <a:t>AGENDA:</a:t>
            </a:r>
          </a:p>
          <a:p>
            <a:r>
              <a:rPr lang="en-US" sz="2200" dirty="0" err="1">
                <a:latin typeface="Times New Roman" panose="02020603050405020304" pitchFamily="18" charset="0"/>
                <a:cs typeface="Times New Roman" panose="02020603050405020304" pitchFamily="18" charset="0"/>
              </a:rPr>
              <a:t>Mr</a:t>
            </a:r>
            <a:r>
              <a:rPr lang="en-US" sz="2200" dirty="0">
                <a:latin typeface="Times New Roman" panose="02020603050405020304" pitchFamily="18" charset="0"/>
                <a:cs typeface="Times New Roman" panose="02020603050405020304" pitchFamily="18" charset="0"/>
              </a:rPr>
              <a:t> Bill’s Goes To Washington</a:t>
            </a:r>
          </a:p>
          <a:p>
            <a:r>
              <a:rPr lang="en-US" sz="2200" dirty="0">
                <a:latin typeface="Times New Roman" panose="02020603050405020304" pitchFamily="18" charset="0"/>
                <a:cs typeface="Times New Roman" panose="02020603050405020304" pitchFamily="18" charset="0"/>
              </a:rPr>
              <a:t>Influencers on Lawmaking</a:t>
            </a:r>
          </a:p>
          <a:p>
            <a:r>
              <a:rPr lang="en-US" sz="2200" dirty="0">
                <a:latin typeface="Times New Roman" panose="02020603050405020304" pitchFamily="18" charset="0"/>
                <a:cs typeface="Times New Roman" panose="02020603050405020304" pitchFamily="18" charset="0"/>
              </a:rPr>
              <a:t>Bicameral by design</a:t>
            </a:r>
            <a:endParaRPr lang="en-US" sz="2000" dirty="0">
              <a:latin typeface="Times New Roman" panose="02020603050405020304" pitchFamily="18" charset="0"/>
              <a:cs typeface="Times New Roman" panose="02020603050405020304" pitchFamily="18" charset="0"/>
            </a:endParaRPr>
          </a:p>
          <a:p>
            <a:pPr marL="0" indent="0">
              <a:buNone/>
            </a:pPr>
            <a:r>
              <a:rPr lang="en-US" sz="2200" b="1" dirty="0">
                <a:solidFill>
                  <a:srgbClr val="002060"/>
                </a:solidFill>
                <a:latin typeface="Times New Roman" panose="02020603050405020304" pitchFamily="18" charset="0"/>
                <a:cs typeface="Times New Roman" panose="02020603050405020304" pitchFamily="18" charset="0"/>
              </a:rPr>
              <a:t>HOMEWORK: </a:t>
            </a:r>
          </a:p>
          <a:p>
            <a:r>
              <a:rPr lang="en-US" sz="2200" b="1" dirty="0">
                <a:latin typeface="Times New Roman" panose="02020603050405020304" pitchFamily="18" charset="0"/>
                <a:cs typeface="Times New Roman" panose="02020603050405020304" pitchFamily="18" charset="0"/>
              </a:rPr>
              <a:t>No homework</a:t>
            </a:r>
          </a:p>
        </p:txBody>
      </p:sp>
    </p:spTree>
    <p:extLst>
      <p:ext uri="{BB962C8B-B14F-4D97-AF65-F5344CB8AC3E}">
        <p14:creationId xmlns:p14="http://schemas.microsoft.com/office/powerpoint/2010/main" val="92169255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 name="Shape 416"/>
          <p:cNvSpPr>
            <a:spLocks noGrp="1"/>
          </p:cNvSpPr>
          <p:nvPr>
            <p:ph type="title"/>
          </p:nvPr>
        </p:nvSpPr>
        <p:spPr>
          <a:xfrm>
            <a:off x="838200" y="365125"/>
            <a:ext cx="10515600" cy="939570"/>
          </a:xfrm>
          <a:prstGeom prst="rect">
            <a:avLst/>
          </a:prstGeom>
          <a:solidFill>
            <a:srgbClr val="203864"/>
          </a:solidFill>
          <a:ln>
            <a:solidFill>
              <a:schemeClr val="tx1"/>
            </a:solidFill>
          </a:ln>
        </p:spPr>
        <p:txBody>
          <a:bodyPr lIns="0" tIns="0" rIns="0" bIns="0"/>
          <a:lstStyle>
            <a:lvl1pPr>
              <a:defRPr b="1">
                <a:solidFill>
                  <a:srgbClr val="FFFFFF"/>
                </a:solidFill>
                <a:latin typeface="Britannic Bold"/>
                <a:ea typeface="Britannic Bold"/>
                <a:cs typeface="Britannic Bold"/>
                <a:sym typeface="Britannic Bold"/>
              </a:defRPr>
            </a:lvl1pPr>
          </a:lstStyle>
          <a:p>
            <a:pPr lvl="0">
              <a:defRPr sz="1800" b="0">
                <a:solidFill>
                  <a:srgbClr val="000000"/>
                </a:solidFill>
              </a:defRPr>
            </a:pPr>
            <a:r>
              <a:rPr lang="en-US" sz="4400" b="1" dirty="0">
                <a:solidFill>
                  <a:srgbClr val="FFFFFF"/>
                </a:solidFill>
              </a:rPr>
              <a:t>  </a:t>
            </a:r>
            <a:r>
              <a:rPr sz="4400" b="1" dirty="0">
                <a:solidFill>
                  <a:srgbClr val="FFFFFF"/>
                </a:solidFill>
              </a:rPr>
              <a:t>The Story of the Bill that became a LAW</a:t>
            </a:r>
          </a:p>
        </p:txBody>
      </p:sp>
      <p:sp>
        <p:nvSpPr>
          <p:cNvPr id="417" name="Shape 417"/>
          <p:cNvSpPr>
            <a:spLocks noGrp="1"/>
          </p:cNvSpPr>
          <p:nvPr>
            <p:ph type="body" idx="1"/>
          </p:nvPr>
        </p:nvSpPr>
        <p:spPr>
          <a:xfrm>
            <a:off x="838200" y="1538867"/>
            <a:ext cx="10515600" cy="4638097"/>
          </a:xfrm>
          <a:prstGeom prst="rect">
            <a:avLst/>
          </a:prstGeom>
          <a:solidFill>
            <a:srgbClr val="FFFFFF"/>
          </a:solidFill>
        </p:spPr>
        <p:txBody>
          <a:bodyPr lIns="0" tIns="0" rIns="0" bIns="0"/>
          <a:lstStyle>
            <a:lvl1pPr marL="0" indent="0">
              <a:buSzTx/>
              <a:buNone/>
              <a:defRPr sz="2400">
                <a:latin typeface="Times New Roman"/>
                <a:ea typeface="Times New Roman"/>
                <a:cs typeface="Times New Roman"/>
                <a:sym typeface="Times New Roman"/>
              </a:defRPr>
            </a:lvl1pPr>
          </a:lstStyle>
          <a:p>
            <a:pPr lvl="0">
              <a:defRPr sz="1800"/>
            </a:pPr>
            <a:r>
              <a:rPr sz="2400"/>
              <a:t>The process to create legislation the governs the United States </a:t>
            </a:r>
          </a:p>
        </p:txBody>
      </p:sp>
      <p:pic>
        <p:nvPicPr>
          <p:cNvPr id="418" name="image44.jpg" descr="A close up of a logo&#10;&#10;Description automatically generated"/>
          <p:cNvPicPr/>
          <p:nvPr/>
        </p:nvPicPr>
        <p:blipFill>
          <a:blip r:embed="rId2"/>
          <a:stretch>
            <a:fillRect/>
          </a:stretch>
        </p:blipFill>
        <p:spPr>
          <a:xfrm>
            <a:off x="1346196" y="2280966"/>
            <a:ext cx="2095501" cy="2962276"/>
          </a:xfrm>
          <a:prstGeom prst="rect">
            <a:avLst/>
          </a:prstGeom>
          <a:ln>
            <a:solidFill>
              <a:srgbClr val="203864"/>
            </a:solidFill>
          </a:ln>
        </p:spPr>
      </p:pic>
      <p:pic>
        <p:nvPicPr>
          <p:cNvPr id="419" name="image45.png" descr="A close up of a sign&#10;&#10;Description automatically generated"/>
          <p:cNvPicPr/>
          <p:nvPr/>
        </p:nvPicPr>
        <p:blipFill>
          <a:blip r:embed="rId3"/>
          <a:stretch>
            <a:fillRect/>
          </a:stretch>
        </p:blipFill>
        <p:spPr>
          <a:xfrm>
            <a:off x="4119069" y="2129489"/>
            <a:ext cx="3430306" cy="1940707"/>
          </a:xfrm>
          <a:prstGeom prst="rect">
            <a:avLst/>
          </a:prstGeom>
          <a:ln>
            <a:solidFill>
              <a:srgbClr val="203864"/>
            </a:solidFill>
          </a:ln>
        </p:spPr>
      </p:pic>
      <p:pic>
        <p:nvPicPr>
          <p:cNvPr id="420" name="image46.jpg" descr="A close up of text on a white background&#10;&#10;Description automatically generated"/>
          <p:cNvPicPr/>
          <p:nvPr/>
        </p:nvPicPr>
        <p:blipFill>
          <a:blip r:embed="rId4"/>
          <a:stretch>
            <a:fillRect/>
          </a:stretch>
        </p:blipFill>
        <p:spPr>
          <a:xfrm>
            <a:off x="7993942" y="2419813"/>
            <a:ext cx="2512921" cy="3122342"/>
          </a:xfrm>
          <a:prstGeom prst="rect">
            <a:avLst/>
          </a:prstGeom>
          <a:ln>
            <a:solidFill>
              <a:srgbClr val="203864"/>
            </a:solidFill>
          </a:ln>
        </p:spPr>
      </p:pic>
      <p:grpSp>
        <p:nvGrpSpPr>
          <p:cNvPr id="423" name="Group 423"/>
          <p:cNvGrpSpPr/>
          <p:nvPr/>
        </p:nvGrpSpPr>
        <p:grpSpPr>
          <a:xfrm>
            <a:off x="3695697" y="4505092"/>
            <a:ext cx="4159408" cy="1115124"/>
            <a:chOff x="-1" y="0"/>
            <a:chExt cx="4159407" cy="1115122"/>
          </a:xfrm>
        </p:grpSpPr>
        <p:sp>
          <p:nvSpPr>
            <p:cNvPr id="421" name="Shape 421"/>
            <p:cNvSpPr/>
            <p:nvPr/>
          </p:nvSpPr>
          <p:spPr>
            <a:xfrm>
              <a:off x="-1" y="0"/>
              <a:ext cx="4159407" cy="1115122"/>
            </a:xfrm>
            <a:prstGeom prst="rect">
              <a:avLst/>
            </a:prstGeom>
            <a:solidFill>
              <a:srgbClr val="203864"/>
            </a:solidFill>
            <a:ln w="12700" cap="flat">
              <a:solidFill>
                <a:srgbClr val="32538F"/>
              </a:solidFill>
              <a:prstDash val="solid"/>
              <a:miter lim="800000"/>
            </a:ln>
            <a:effectLst/>
          </p:spPr>
          <p:txBody>
            <a:bodyPr wrap="square" lIns="0" tIns="0" rIns="0" bIns="0" numCol="1" anchor="ctr">
              <a:noAutofit/>
            </a:bodyPr>
            <a:lstStyle/>
            <a:p>
              <a:pPr lvl="0" algn="ctr">
                <a:defRPr sz="2400" b="1">
                  <a:solidFill>
                    <a:srgbClr val="FFFFFF"/>
                  </a:solidFill>
                  <a:latin typeface="Britannic Bold"/>
                  <a:ea typeface="Britannic Bold"/>
                  <a:cs typeface="Britannic Bold"/>
                  <a:sym typeface="Britannic Bold"/>
                </a:defRPr>
              </a:pPr>
              <a:endParaRPr/>
            </a:p>
          </p:txBody>
        </p:sp>
        <p:sp>
          <p:nvSpPr>
            <p:cNvPr id="422" name="Shape 422"/>
            <p:cNvSpPr/>
            <p:nvPr/>
          </p:nvSpPr>
          <p:spPr>
            <a:xfrm>
              <a:off x="-1" y="372895"/>
              <a:ext cx="4159407" cy="36933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spAutoFit/>
            </a:bodyPr>
            <a:lstStyle>
              <a:lvl1pPr algn="ctr">
                <a:defRPr sz="2400" b="1">
                  <a:solidFill>
                    <a:srgbClr val="FFFFFF"/>
                  </a:solidFill>
                  <a:latin typeface="Britannic Bold"/>
                  <a:ea typeface="Britannic Bold"/>
                  <a:cs typeface="Britannic Bold"/>
                  <a:sym typeface="Britannic Bold"/>
                  <a:hlinkClick r:id="" action="ppaction://noaction"/>
                </a:defRPr>
              </a:lvl1pPr>
            </a:lstStyle>
            <a:p>
              <a:pPr lvl="0">
                <a:defRPr sz="1800" b="0">
                  <a:solidFill>
                    <a:srgbClr val="000000"/>
                  </a:solidFill>
                </a:defRPr>
              </a:pPr>
              <a:r>
                <a:rPr sz="2400" b="1" dirty="0">
                  <a:solidFill>
                    <a:schemeClr val="bg1"/>
                  </a:solidFill>
                  <a:hlinkClick r:id="rId5">
                    <a:extLst>
                      <a:ext uri="{A12FA001-AC4F-418D-AE19-62706E023703}">
                        <ahyp:hlinkClr xmlns:ahyp="http://schemas.microsoft.com/office/drawing/2018/hyperlinkcolor" val="tx"/>
                      </a:ext>
                    </a:extLst>
                  </a:hlinkClick>
                </a:rPr>
                <a:t>How legislation is made?</a:t>
              </a:r>
            </a:p>
          </p:txBody>
        </p:sp>
      </p:grpSp>
      <p:sp>
        <p:nvSpPr>
          <p:cNvPr id="2" name="Rectangle 1">
            <a:extLst>
              <a:ext uri="{FF2B5EF4-FFF2-40B4-BE49-F238E27FC236}">
                <a16:creationId xmlns:a16="http://schemas.microsoft.com/office/drawing/2014/main" id="{3066928E-12B5-AE47-BFA5-704FB20385D5}"/>
              </a:ext>
            </a:extLst>
          </p:cNvPr>
          <p:cNvSpPr/>
          <p:nvPr/>
        </p:nvSpPr>
        <p:spPr>
          <a:xfrm>
            <a:off x="584200" y="5797842"/>
            <a:ext cx="11023600" cy="830995"/>
          </a:xfrm>
          <a:prstGeom prst="rect">
            <a:avLst/>
          </a:prstGeom>
          <a:solidFill>
            <a:srgbClr val="FFFFFF"/>
          </a:solidFill>
          <a:ln w="12700" cap="flat">
            <a:solidFill>
              <a:srgbClr val="4472C4"/>
            </a:solidFill>
            <a:prstDash val="solid"/>
            <a:miter lim="8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457200" lvl="1" indent="-457200">
              <a:buFont typeface="+mj-lt"/>
              <a:buAutoNum type="arabicPeriod"/>
            </a:pPr>
            <a:r>
              <a:rPr lang="en-US" sz="2400" dirty="0">
                <a:latin typeface="Times" pitchFamily="2" charset="0"/>
              </a:rPr>
              <a:t>How is the lawmaking process similar between the two houses?</a:t>
            </a:r>
          </a:p>
          <a:p>
            <a:pPr marL="457200" lvl="1" indent="-457200">
              <a:buFont typeface="+mj-lt"/>
              <a:buAutoNum type="arabicPeriod"/>
            </a:pPr>
            <a:r>
              <a:rPr lang="en-US" sz="2400" dirty="0">
                <a:latin typeface="Times" pitchFamily="2" charset="0"/>
              </a:rPr>
              <a:t>What some of the ways a bill can die before becoming a law?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 name="Shape 425"/>
          <p:cNvSpPr>
            <a:spLocks noGrp="1"/>
          </p:cNvSpPr>
          <p:nvPr>
            <p:ph type="title"/>
          </p:nvPr>
        </p:nvSpPr>
        <p:spPr>
          <a:xfrm>
            <a:off x="838200" y="365125"/>
            <a:ext cx="10515600" cy="939570"/>
          </a:xfrm>
          <a:prstGeom prst="rect">
            <a:avLst/>
          </a:prstGeom>
          <a:solidFill>
            <a:srgbClr val="203864"/>
          </a:solidFill>
          <a:ln>
            <a:solidFill>
              <a:schemeClr val="tx1"/>
            </a:solidFill>
          </a:ln>
        </p:spPr>
        <p:txBody>
          <a:bodyPr lIns="0" tIns="0" rIns="0" bIns="0"/>
          <a:lstStyle>
            <a:lvl1pPr>
              <a:defRPr b="1">
                <a:solidFill>
                  <a:srgbClr val="FFFFFF"/>
                </a:solidFill>
                <a:latin typeface="Britannic Bold"/>
                <a:ea typeface="Britannic Bold"/>
                <a:cs typeface="Britannic Bold"/>
                <a:sym typeface="Britannic Bold"/>
              </a:defRPr>
            </a:lvl1pPr>
          </a:lstStyle>
          <a:p>
            <a:pPr lvl="0">
              <a:defRPr sz="1800" b="0">
                <a:solidFill>
                  <a:srgbClr val="000000"/>
                </a:solidFill>
              </a:defRPr>
            </a:pPr>
            <a:r>
              <a:rPr lang="en-US" sz="4400" b="1" dirty="0">
                <a:solidFill>
                  <a:srgbClr val="FFFFFF"/>
                </a:solidFill>
              </a:rPr>
              <a:t>  </a:t>
            </a:r>
            <a:r>
              <a:rPr sz="4400" b="1" dirty="0">
                <a:solidFill>
                  <a:srgbClr val="FFFFFF"/>
                </a:solidFill>
              </a:rPr>
              <a:t>Bicameralism Lawmaking </a:t>
            </a:r>
          </a:p>
        </p:txBody>
      </p:sp>
      <p:sp>
        <p:nvSpPr>
          <p:cNvPr id="426" name="Shape 426"/>
          <p:cNvSpPr>
            <a:spLocks noGrp="1"/>
          </p:cNvSpPr>
          <p:nvPr>
            <p:ph type="body" idx="1"/>
          </p:nvPr>
        </p:nvSpPr>
        <p:spPr>
          <a:xfrm>
            <a:off x="838200" y="1538867"/>
            <a:ext cx="10515600" cy="4638097"/>
          </a:xfrm>
          <a:prstGeom prst="rect">
            <a:avLst/>
          </a:prstGeom>
          <a:solidFill>
            <a:srgbClr val="FFFFFF"/>
          </a:solidFill>
        </p:spPr>
        <p:txBody>
          <a:bodyPr lIns="0" tIns="0" rIns="0" bIns="0"/>
          <a:lstStyle>
            <a:lvl1pPr marL="0" indent="0">
              <a:buSzTx/>
              <a:buNone/>
              <a:defRPr sz="2400">
                <a:latin typeface="Times New Roman"/>
                <a:ea typeface="Times New Roman"/>
                <a:cs typeface="Times New Roman"/>
                <a:sym typeface="Times New Roman"/>
              </a:defRPr>
            </a:lvl1pPr>
          </a:lstStyle>
          <a:p>
            <a:pPr lvl="0">
              <a:defRPr sz="1800"/>
            </a:pPr>
            <a:r>
              <a:rPr sz="2400" b="1" dirty="0">
                <a:solidFill>
                  <a:srgbClr val="C00000"/>
                </a:solidFill>
              </a:rPr>
              <a:t>Congress’ bicameral structure causes lawmaking to be slow &amp; cautious</a:t>
            </a:r>
          </a:p>
        </p:txBody>
      </p:sp>
      <p:grpSp>
        <p:nvGrpSpPr>
          <p:cNvPr id="429" name="Group 429"/>
          <p:cNvGrpSpPr/>
          <p:nvPr/>
        </p:nvGrpSpPr>
        <p:grpSpPr>
          <a:xfrm>
            <a:off x="691375" y="2057343"/>
            <a:ext cx="11073163" cy="1249051"/>
            <a:chOff x="0" y="0"/>
            <a:chExt cx="11073161" cy="1249049"/>
          </a:xfrm>
        </p:grpSpPr>
        <p:sp>
          <p:nvSpPr>
            <p:cNvPr id="427" name="Shape 427"/>
            <p:cNvSpPr/>
            <p:nvPr/>
          </p:nvSpPr>
          <p:spPr>
            <a:xfrm>
              <a:off x="0" y="5632"/>
              <a:ext cx="11073162" cy="1237786"/>
            </a:xfrm>
            <a:prstGeom prst="rect">
              <a:avLst/>
            </a:prstGeom>
            <a:solidFill>
              <a:srgbClr val="FFC000"/>
            </a:solidFill>
            <a:ln w="12700" cap="flat">
              <a:solidFill>
                <a:srgbClr val="32538F"/>
              </a:solidFill>
              <a:prstDash val="solid"/>
              <a:miter lim="800000"/>
            </a:ln>
            <a:effectLst/>
          </p:spPr>
          <p:txBody>
            <a:bodyPr wrap="square" lIns="0" tIns="0" rIns="0" bIns="0" numCol="1" anchor="ctr">
              <a:noAutofit/>
            </a:bodyPr>
            <a:lstStyle/>
            <a:p>
              <a:pPr lvl="0">
                <a:defRPr>
                  <a:solidFill>
                    <a:srgbClr val="FFFFFF"/>
                  </a:solidFill>
                </a:defRPr>
              </a:pPr>
              <a:endParaRPr/>
            </a:p>
          </p:txBody>
        </p:sp>
        <p:sp>
          <p:nvSpPr>
            <p:cNvPr id="428" name="Shape 428"/>
            <p:cNvSpPr/>
            <p:nvPr/>
          </p:nvSpPr>
          <p:spPr>
            <a:xfrm>
              <a:off x="0" y="0"/>
              <a:ext cx="11073162" cy="124905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spAutoFit/>
            </a:bodyPr>
            <a:lstStyle/>
            <a:p>
              <a:pPr lvl="0"/>
              <a:r>
                <a:rPr sz="2000">
                  <a:latin typeface="Times New Roman"/>
                  <a:ea typeface="Times New Roman"/>
                  <a:cs typeface="Times New Roman"/>
                  <a:sym typeface="Times New Roman"/>
                </a:rPr>
                <a:t>“Experience has instructed us that no skill in the science of government has yet been able to discriminate and define, with sufficient certainty, its three great provinces the legislative, executive, and judiciary; or even the privileges and powers of the different legislative branches.”</a:t>
              </a:r>
              <a:endParaRPr>
                <a:solidFill>
                  <a:srgbClr val="FFFFFF"/>
                </a:solidFill>
              </a:endParaRPr>
            </a:p>
            <a:p>
              <a:pPr lvl="0"/>
              <a:r>
                <a:rPr sz="2000">
                  <a:latin typeface="Times New Roman"/>
                  <a:ea typeface="Times New Roman"/>
                  <a:cs typeface="Times New Roman"/>
                  <a:sym typeface="Times New Roman"/>
                </a:rPr>
                <a:t>	- James Madison </a:t>
              </a:r>
            </a:p>
          </p:txBody>
        </p:sp>
      </p:grpSp>
      <p:pic>
        <p:nvPicPr>
          <p:cNvPr id="430" name="image47.gif" descr="A screenshot of a cell phone&#10;&#10;Description automatically generated"/>
          <p:cNvPicPr/>
          <p:nvPr/>
        </p:nvPicPr>
        <p:blipFill>
          <a:blip r:embed="rId2"/>
          <a:stretch>
            <a:fillRect/>
          </a:stretch>
        </p:blipFill>
        <p:spPr>
          <a:xfrm>
            <a:off x="3632393" y="3091036"/>
            <a:ext cx="7295802" cy="3295651"/>
          </a:xfrm>
          <a:prstGeom prst="rect">
            <a:avLst/>
          </a:prstGeom>
          <a:ln>
            <a:solidFill>
              <a:srgbClr val="C00000"/>
            </a:solid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7A05F-B0CC-4A09-952C-D35369602977}"/>
              </a:ext>
            </a:extLst>
          </p:cNvPr>
          <p:cNvSpPr>
            <a:spLocks noGrp="1"/>
          </p:cNvSpPr>
          <p:nvPr>
            <p:ph type="title"/>
          </p:nvPr>
        </p:nvSpPr>
        <p:spPr>
          <a:xfrm>
            <a:off x="838200" y="365125"/>
            <a:ext cx="10515600" cy="746223"/>
          </a:xfrm>
          <a:solidFill>
            <a:schemeClr val="accent1">
              <a:lumMod val="50000"/>
            </a:schemeClr>
          </a:solidFill>
          <a:ln>
            <a:solidFill>
              <a:schemeClr val="tx1"/>
            </a:solidFill>
          </a:ln>
        </p:spPr>
        <p:txBody>
          <a:bodyPr/>
          <a:lstStyle/>
          <a:p>
            <a:r>
              <a:rPr lang="en-US" dirty="0">
                <a:solidFill>
                  <a:schemeClr val="bg1"/>
                </a:solidFill>
                <a:latin typeface="Britannic Bold" panose="020B0903060703020204" pitchFamily="34" charset="0"/>
              </a:rPr>
              <a:t>Mr. Bill </a:t>
            </a:r>
          </a:p>
        </p:txBody>
      </p:sp>
      <p:sp>
        <p:nvSpPr>
          <p:cNvPr id="3" name="Content Placeholder 2">
            <a:extLst>
              <a:ext uri="{FF2B5EF4-FFF2-40B4-BE49-F238E27FC236}">
                <a16:creationId xmlns:a16="http://schemas.microsoft.com/office/drawing/2014/main" id="{62BF67C4-D99B-4599-91AC-7347222B30F8}"/>
              </a:ext>
            </a:extLst>
          </p:cNvPr>
          <p:cNvSpPr>
            <a:spLocks noGrp="1"/>
          </p:cNvSpPr>
          <p:nvPr>
            <p:ph idx="1"/>
          </p:nvPr>
        </p:nvSpPr>
        <p:spPr>
          <a:xfrm>
            <a:off x="838200" y="1329450"/>
            <a:ext cx="10515600" cy="4798329"/>
          </a:xfrm>
          <a:solidFill>
            <a:schemeClr val="bg1"/>
          </a:solidFill>
          <a:ln>
            <a:solidFill>
              <a:srgbClr val="002060"/>
            </a:solidFill>
          </a:ln>
        </p:spPr>
        <p:txBody>
          <a:bodyPr>
            <a:normAutofit lnSpcReduction="10000"/>
          </a:bodyPr>
          <a:lstStyle/>
          <a:p>
            <a:r>
              <a:rPr lang="en-US" sz="2400" dirty="0">
                <a:latin typeface="Times New Roman" panose="02020603050405020304" pitchFamily="18" charset="0"/>
                <a:cs typeface="Times New Roman" panose="02020603050405020304" pitchFamily="18" charset="0"/>
              </a:rPr>
              <a:t>Two types of bills</a:t>
            </a:r>
          </a:p>
          <a:p>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pPr marL="0" indent="0">
              <a:buNone/>
            </a:pPr>
            <a:r>
              <a:rPr lang="en-US" sz="2400" b="1" i="1" dirty="0">
                <a:latin typeface="Times New Roman" panose="02020603050405020304" pitchFamily="18" charset="0"/>
                <a:cs typeface="Times New Roman" panose="02020603050405020304" pitchFamily="18" charset="0"/>
              </a:rPr>
              <a:t>Warning</a:t>
            </a:r>
            <a:r>
              <a:rPr lang="en-US" sz="2400" i="1" dirty="0">
                <a:latin typeface="Times New Roman" panose="02020603050405020304" pitchFamily="18" charset="0"/>
                <a:cs typeface="Times New Roman" panose="02020603050405020304" pitchFamily="18" charset="0"/>
              </a:rPr>
              <a:t>:10,000 bills introduced each term – only a few </a:t>
            </a:r>
          </a:p>
          <a:p>
            <a:pPr marL="0" indent="0">
              <a:buNone/>
            </a:pPr>
            <a:r>
              <a:rPr lang="en-US" sz="2400" i="1" dirty="0">
                <a:latin typeface="Times New Roman" panose="02020603050405020304" pitchFamily="18" charset="0"/>
                <a:cs typeface="Times New Roman" panose="02020603050405020304" pitchFamily="18" charset="0"/>
              </a:rPr>
              <a:t>100 pass</a:t>
            </a:r>
          </a:p>
        </p:txBody>
      </p:sp>
      <p:grpSp>
        <p:nvGrpSpPr>
          <p:cNvPr id="4" name="Group 435" descr="A screenshot of a cell phone&#10;&#10;Description automatically generated">
            <a:extLst>
              <a:ext uri="{FF2B5EF4-FFF2-40B4-BE49-F238E27FC236}">
                <a16:creationId xmlns:a16="http://schemas.microsoft.com/office/drawing/2014/main" id="{EEA55421-0E6A-4562-9E77-A8790B1D1E94}"/>
              </a:ext>
            </a:extLst>
          </p:cNvPr>
          <p:cNvGrpSpPr/>
          <p:nvPr/>
        </p:nvGrpSpPr>
        <p:grpSpPr>
          <a:xfrm>
            <a:off x="8011886" y="834910"/>
            <a:ext cx="4014793" cy="5657965"/>
            <a:chOff x="0" y="0"/>
            <a:chExt cx="3696715" cy="5657963"/>
          </a:xfrm>
        </p:grpSpPr>
        <p:sp>
          <p:nvSpPr>
            <p:cNvPr id="5" name="Shape 433">
              <a:extLst>
                <a:ext uri="{FF2B5EF4-FFF2-40B4-BE49-F238E27FC236}">
                  <a16:creationId xmlns:a16="http://schemas.microsoft.com/office/drawing/2014/main" id="{E26081CA-0B05-4D83-A524-AAAAC97032F3}"/>
                </a:ext>
              </a:extLst>
            </p:cNvPr>
            <p:cNvSpPr/>
            <p:nvPr/>
          </p:nvSpPr>
          <p:spPr>
            <a:xfrm>
              <a:off x="0" y="0"/>
              <a:ext cx="3696716" cy="5657964"/>
            </a:xfrm>
            <a:prstGeom prst="rect">
              <a:avLst/>
            </a:prstGeom>
            <a:solidFill>
              <a:srgbClr val="FFFFFF"/>
            </a:solidFill>
            <a:ln w="12700" cap="flat">
              <a:solidFill>
                <a:schemeClr val="tx1"/>
              </a:solidFill>
              <a:miter lim="400000"/>
            </a:ln>
            <a:effectLst/>
          </p:spPr>
          <p:txBody>
            <a:bodyPr wrap="square" lIns="0" tIns="0" rIns="0" bIns="0" numCol="1" anchor="ctr">
              <a:noAutofit/>
            </a:bodyPr>
            <a:lstStyle/>
            <a:p>
              <a:pPr lvl="0"/>
              <a:endParaRPr/>
            </a:p>
          </p:txBody>
        </p:sp>
        <p:pic>
          <p:nvPicPr>
            <p:cNvPr id="6" name="image48.png">
              <a:extLst>
                <a:ext uri="{FF2B5EF4-FFF2-40B4-BE49-F238E27FC236}">
                  <a16:creationId xmlns:a16="http://schemas.microsoft.com/office/drawing/2014/main" id="{6FEDBA08-15A3-4FCC-B38F-817A5179A0DC}"/>
                </a:ext>
              </a:extLst>
            </p:cNvPr>
            <p:cNvPicPr/>
            <p:nvPr/>
          </p:nvPicPr>
          <p:blipFill>
            <a:blip r:embed="rId2"/>
            <a:stretch>
              <a:fillRect/>
            </a:stretch>
          </p:blipFill>
          <p:spPr>
            <a:xfrm>
              <a:off x="0" y="0"/>
              <a:ext cx="3696716" cy="5657964"/>
            </a:xfrm>
            <a:prstGeom prst="rect">
              <a:avLst/>
            </a:prstGeom>
            <a:ln w="12700" cap="flat">
              <a:solidFill>
                <a:schemeClr val="tx1"/>
              </a:solidFill>
              <a:miter lim="400000"/>
            </a:ln>
            <a:effectLst/>
          </p:spPr>
        </p:pic>
      </p:grpSp>
      <p:sp>
        <p:nvSpPr>
          <p:cNvPr id="7" name="Rectangle 6">
            <a:extLst>
              <a:ext uri="{FF2B5EF4-FFF2-40B4-BE49-F238E27FC236}">
                <a16:creationId xmlns:a16="http://schemas.microsoft.com/office/drawing/2014/main" id="{544CD69D-020D-425B-8B27-C9BD363411CC}"/>
              </a:ext>
            </a:extLst>
          </p:cNvPr>
          <p:cNvSpPr/>
          <p:nvPr/>
        </p:nvSpPr>
        <p:spPr>
          <a:xfrm>
            <a:off x="464457" y="2061029"/>
            <a:ext cx="6564444" cy="1233714"/>
          </a:xfrm>
          <a:prstGeom prst="rect">
            <a:avLst/>
          </a:prstGeom>
          <a:solidFill>
            <a:schemeClr val="accent4">
              <a:lumMod val="40000"/>
              <a:lumOff val="6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sz="2400" b="1" dirty="0">
              <a:solidFill>
                <a:schemeClr val="tx1"/>
              </a:solidFill>
              <a:latin typeface="Times" panose="02020603050405020304" pitchFamily="18" charset="0"/>
              <a:cs typeface="Times" panose="02020603050405020304" pitchFamily="18" charset="0"/>
            </a:endParaRPr>
          </a:p>
          <a:p>
            <a:pPr lvl="0"/>
            <a:r>
              <a:rPr lang="en-US" sz="2400" b="1" dirty="0">
                <a:solidFill>
                  <a:schemeClr val="tx1"/>
                </a:solidFill>
                <a:latin typeface="Times" panose="02020603050405020304" pitchFamily="18" charset="0"/>
                <a:cs typeface="Times" panose="02020603050405020304" pitchFamily="18" charset="0"/>
              </a:rPr>
              <a:t>Private Bills: </a:t>
            </a:r>
            <a:r>
              <a:rPr lang="en-US" sz="2400" dirty="0">
                <a:solidFill>
                  <a:schemeClr val="tx1"/>
                </a:solidFill>
                <a:latin typeface="Times New Roman"/>
                <a:ea typeface="Times New Roman"/>
                <a:cs typeface="Times New Roman"/>
                <a:sym typeface="Times New Roman"/>
              </a:rPr>
              <a:t>focus on individuals or places</a:t>
            </a:r>
            <a:endParaRPr lang="en-US" sz="2400" dirty="0">
              <a:solidFill>
                <a:schemeClr val="tx1"/>
              </a:solidFill>
            </a:endParaRPr>
          </a:p>
          <a:p>
            <a:pPr marL="457200" lvl="0" indent="-457200">
              <a:buClr>
                <a:srgbClr val="000000"/>
              </a:buClr>
              <a:buSzPct val="100000"/>
              <a:buFont typeface="Arial"/>
              <a:buChar char="•"/>
            </a:pPr>
            <a:r>
              <a:rPr lang="en-US" sz="2400" i="1" dirty="0">
                <a:solidFill>
                  <a:schemeClr val="tx1"/>
                </a:solidFill>
                <a:latin typeface="Times New Roman"/>
                <a:ea typeface="Times New Roman"/>
                <a:cs typeface="Times New Roman"/>
                <a:sym typeface="Times New Roman"/>
              </a:rPr>
              <a:t>Grant citizenship to a person who would not usual be eligible  </a:t>
            </a:r>
          </a:p>
          <a:p>
            <a:r>
              <a:rPr lang="en-US" sz="2400" b="1" dirty="0">
                <a:solidFill>
                  <a:schemeClr val="tx1"/>
                </a:solidFill>
                <a:latin typeface="Times" panose="02020603050405020304" pitchFamily="18" charset="0"/>
                <a:cs typeface="Times" panose="02020603050405020304" pitchFamily="18" charset="0"/>
              </a:rPr>
              <a:t> </a:t>
            </a:r>
          </a:p>
        </p:txBody>
      </p:sp>
      <p:sp>
        <p:nvSpPr>
          <p:cNvPr id="8" name="Rectangle 7">
            <a:extLst>
              <a:ext uri="{FF2B5EF4-FFF2-40B4-BE49-F238E27FC236}">
                <a16:creationId xmlns:a16="http://schemas.microsoft.com/office/drawing/2014/main" id="{0497952B-95FD-4A30-A6AA-D1286A02E23A}"/>
              </a:ext>
            </a:extLst>
          </p:cNvPr>
          <p:cNvSpPr/>
          <p:nvPr/>
        </p:nvSpPr>
        <p:spPr>
          <a:xfrm>
            <a:off x="464457" y="3561750"/>
            <a:ext cx="6564444" cy="1365347"/>
          </a:xfrm>
          <a:prstGeom prst="rect">
            <a:avLst/>
          </a:prstGeom>
          <a:solidFill>
            <a:schemeClr val="accent4">
              <a:lumMod val="40000"/>
              <a:lumOff val="6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sz="2400" b="1" dirty="0">
              <a:solidFill>
                <a:schemeClr val="tx1"/>
              </a:solidFill>
              <a:latin typeface="Times" panose="02020603050405020304" pitchFamily="18" charset="0"/>
              <a:cs typeface="Times" panose="02020603050405020304" pitchFamily="18" charset="0"/>
            </a:endParaRPr>
          </a:p>
          <a:p>
            <a:pPr lvl="0"/>
            <a:r>
              <a:rPr lang="en-US" sz="2400" b="1" dirty="0">
                <a:solidFill>
                  <a:schemeClr val="tx1"/>
                </a:solidFill>
                <a:latin typeface="Times" panose="02020603050405020304" pitchFamily="18" charset="0"/>
                <a:cs typeface="Times" panose="02020603050405020304" pitchFamily="18" charset="0"/>
              </a:rPr>
              <a:t>Public Bills: </a:t>
            </a:r>
            <a:r>
              <a:rPr lang="en-US" sz="2400" dirty="0">
                <a:solidFill>
                  <a:schemeClr val="tx1"/>
                </a:solidFill>
                <a:latin typeface="Times New Roman"/>
                <a:ea typeface="Times New Roman"/>
                <a:cs typeface="Times New Roman"/>
                <a:sym typeface="Times New Roman"/>
              </a:rPr>
              <a:t>laws that effect the entire nations</a:t>
            </a:r>
            <a:endParaRPr lang="en-US" sz="2400" dirty="0">
              <a:solidFill>
                <a:schemeClr val="tx1"/>
              </a:solidFill>
            </a:endParaRPr>
          </a:p>
          <a:p>
            <a:pPr marL="457200" lvl="0" indent="-457200">
              <a:buClr>
                <a:srgbClr val="000000"/>
              </a:buClr>
              <a:buSzPct val="100000"/>
              <a:buFont typeface="Arial"/>
              <a:buChar char="•"/>
            </a:pPr>
            <a:r>
              <a:rPr lang="en-US" sz="2400" i="1" dirty="0">
                <a:solidFill>
                  <a:schemeClr val="tx1"/>
                </a:solidFill>
                <a:latin typeface="Times New Roman"/>
                <a:ea typeface="Times New Roman"/>
                <a:cs typeface="Times New Roman"/>
                <a:sym typeface="Times New Roman"/>
              </a:rPr>
              <a:t>Establishing that EPA set tougher standard in protecting America’s drinking water</a:t>
            </a:r>
          </a:p>
          <a:p>
            <a:r>
              <a:rPr lang="en-US" sz="2400" b="1" dirty="0">
                <a:solidFill>
                  <a:schemeClr val="tx1"/>
                </a:solidFill>
                <a:latin typeface="Times" panose="02020603050405020304" pitchFamily="18" charset="0"/>
                <a:cs typeface="Times" panose="02020603050405020304" pitchFamily="18" charset="0"/>
              </a:rPr>
              <a:t> </a:t>
            </a:r>
          </a:p>
        </p:txBody>
      </p:sp>
    </p:spTree>
    <p:extLst>
      <p:ext uri="{BB962C8B-B14F-4D97-AF65-F5344CB8AC3E}">
        <p14:creationId xmlns:p14="http://schemas.microsoft.com/office/powerpoint/2010/main" val="216131949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7A05F-B0CC-4A09-952C-D35369602977}"/>
              </a:ext>
            </a:extLst>
          </p:cNvPr>
          <p:cNvSpPr>
            <a:spLocks noGrp="1"/>
          </p:cNvSpPr>
          <p:nvPr>
            <p:ph type="title"/>
          </p:nvPr>
        </p:nvSpPr>
        <p:spPr>
          <a:xfrm>
            <a:off x="838200" y="365125"/>
            <a:ext cx="10515600" cy="746223"/>
          </a:xfrm>
          <a:solidFill>
            <a:schemeClr val="accent1">
              <a:lumMod val="50000"/>
            </a:schemeClr>
          </a:solidFill>
          <a:ln>
            <a:solidFill>
              <a:schemeClr val="tx1"/>
            </a:solidFill>
          </a:ln>
        </p:spPr>
        <p:txBody>
          <a:bodyPr/>
          <a:lstStyle/>
          <a:p>
            <a:r>
              <a:rPr lang="en-US" dirty="0">
                <a:solidFill>
                  <a:schemeClr val="bg1"/>
                </a:solidFill>
                <a:latin typeface="Britannic Bold" panose="020B0903060703020204" pitchFamily="34" charset="0"/>
              </a:rPr>
              <a:t>Joint Resolutions</a:t>
            </a:r>
          </a:p>
        </p:txBody>
      </p:sp>
      <p:sp>
        <p:nvSpPr>
          <p:cNvPr id="3" name="Content Placeholder 2">
            <a:extLst>
              <a:ext uri="{FF2B5EF4-FFF2-40B4-BE49-F238E27FC236}">
                <a16:creationId xmlns:a16="http://schemas.microsoft.com/office/drawing/2014/main" id="{62BF67C4-D99B-4599-91AC-7347222B30F8}"/>
              </a:ext>
            </a:extLst>
          </p:cNvPr>
          <p:cNvSpPr>
            <a:spLocks noGrp="1"/>
          </p:cNvSpPr>
          <p:nvPr>
            <p:ph idx="1"/>
          </p:nvPr>
        </p:nvSpPr>
        <p:spPr>
          <a:xfrm>
            <a:off x="838200" y="1378634"/>
            <a:ext cx="10515600" cy="4798329"/>
          </a:xfrm>
          <a:solidFill>
            <a:schemeClr val="bg1"/>
          </a:solidFill>
          <a:ln>
            <a:solidFill>
              <a:srgbClr val="002060"/>
            </a:solidFill>
          </a:ln>
        </p:spPr>
        <p:txBody>
          <a:bodyPr>
            <a:normAutofit/>
          </a:bodyPr>
          <a:lstStyle/>
          <a:p>
            <a:pPr marL="0" indent="0">
              <a:buNone/>
            </a:pPr>
            <a:r>
              <a:rPr lang="en-US" sz="2400" i="1" dirty="0">
                <a:latin typeface="Times New Roman" panose="02020603050405020304" pitchFamily="18" charset="0"/>
                <a:cs typeface="Times New Roman" panose="02020603050405020304" pitchFamily="18" charset="0"/>
              </a:rPr>
              <a:t>Special type of law</a:t>
            </a:r>
          </a:p>
          <a:p>
            <a:r>
              <a:rPr lang="en-US" sz="2400" b="1" dirty="0">
                <a:latin typeface="Times New Roman" panose="02020603050405020304" pitchFamily="18" charset="0"/>
                <a:cs typeface="Times New Roman" panose="02020603050405020304" pitchFamily="18" charset="0"/>
              </a:rPr>
              <a:t>Joint Resolutions: </a:t>
            </a:r>
            <a:r>
              <a:rPr lang="en-US" sz="2400" dirty="0">
                <a:latin typeface="Times New Roman"/>
                <a:ea typeface="Times New Roman"/>
                <a:cs typeface="Times New Roman"/>
                <a:sym typeface="Times New Roman"/>
              </a:rPr>
              <a:t>passed by both house of Congress and can be signed into law by the President (Not designated as Acts)</a:t>
            </a:r>
            <a:r>
              <a:rPr lang="en-US" sz="2400" b="1" dirty="0">
                <a:latin typeface="Times New Roman" panose="02020603050405020304" pitchFamily="18" charset="0"/>
                <a:cs typeface="Times New Roman" panose="02020603050405020304" pitchFamily="18" charset="0"/>
              </a:rPr>
              <a:t> </a:t>
            </a:r>
          </a:p>
        </p:txBody>
      </p:sp>
      <p:pic>
        <p:nvPicPr>
          <p:cNvPr id="4" name="image49.jpg" descr="A screenshot of text&#10;&#10;Description automatically generated">
            <a:extLst>
              <a:ext uri="{FF2B5EF4-FFF2-40B4-BE49-F238E27FC236}">
                <a16:creationId xmlns:a16="http://schemas.microsoft.com/office/drawing/2014/main" id="{8262233A-18BD-470D-943D-23FF7721163B}"/>
              </a:ext>
            </a:extLst>
          </p:cNvPr>
          <p:cNvPicPr/>
          <p:nvPr/>
        </p:nvPicPr>
        <p:blipFill>
          <a:blip r:embed="rId2"/>
          <a:stretch>
            <a:fillRect/>
          </a:stretch>
        </p:blipFill>
        <p:spPr>
          <a:xfrm>
            <a:off x="6431465" y="2455708"/>
            <a:ext cx="4162194" cy="4037167"/>
          </a:xfrm>
          <a:prstGeom prst="rect">
            <a:avLst/>
          </a:prstGeom>
          <a:ln w="12700">
            <a:miter lim="400000"/>
          </a:ln>
        </p:spPr>
      </p:pic>
      <p:sp>
        <p:nvSpPr>
          <p:cNvPr id="5" name="Rectangle 4">
            <a:extLst>
              <a:ext uri="{FF2B5EF4-FFF2-40B4-BE49-F238E27FC236}">
                <a16:creationId xmlns:a16="http://schemas.microsoft.com/office/drawing/2014/main" id="{DE58FE42-EA55-4559-B347-287F40918365}"/>
              </a:ext>
            </a:extLst>
          </p:cNvPr>
          <p:cNvSpPr/>
          <p:nvPr/>
        </p:nvSpPr>
        <p:spPr>
          <a:xfrm>
            <a:off x="542341" y="2865065"/>
            <a:ext cx="5218195" cy="1365347"/>
          </a:xfrm>
          <a:prstGeom prst="rect">
            <a:avLst/>
          </a:prstGeom>
          <a:solidFill>
            <a:schemeClr val="accent4">
              <a:lumMod val="40000"/>
              <a:lumOff val="6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sz="2400" b="1" dirty="0">
              <a:solidFill>
                <a:schemeClr val="tx1"/>
              </a:solidFill>
              <a:latin typeface="Times" panose="02020603050405020304" pitchFamily="18" charset="0"/>
              <a:cs typeface="Times" panose="02020603050405020304" pitchFamily="18" charset="0"/>
            </a:endParaRPr>
          </a:p>
          <a:p>
            <a:pPr lvl="0"/>
            <a:r>
              <a:rPr lang="en-US" sz="2400" dirty="0">
                <a:solidFill>
                  <a:schemeClr val="tx1"/>
                </a:solidFill>
                <a:latin typeface="Times New Roman"/>
                <a:ea typeface="Times New Roman"/>
                <a:cs typeface="Times New Roman"/>
                <a:sym typeface="Times New Roman"/>
              </a:rPr>
              <a:t>Ex. Propose Constitutional Amendments </a:t>
            </a:r>
            <a:endParaRPr lang="en-US" sz="2400" dirty="0">
              <a:solidFill>
                <a:schemeClr val="tx1"/>
              </a:solidFill>
            </a:endParaRPr>
          </a:p>
          <a:p>
            <a:pPr lvl="0"/>
            <a:r>
              <a:rPr lang="en-US" sz="2400" dirty="0">
                <a:solidFill>
                  <a:schemeClr val="tx1"/>
                </a:solidFill>
                <a:latin typeface="Times New Roman"/>
                <a:ea typeface="Times New Roman"/>
                <a:cs typeface="Times New Roman"/>
                <a:sym typeface="Times New Roman"/>
              </a:rPr>
              <a:t>- Women Suffrage (</a:t>
            </a:r>
            <a:r>
              <a:rPr lang="en-US" sz="2400" b="1" dirty="0">
                <a:solidFill>
                  <a:schemeClr val="tx1"/>
                </a:solidFill>
                <a:latin typeface="Times New Roman"/>
                <a:ea typeface="Times New Roman"/>
                <a:cs typeface="Times New Roman"/>
                <a:sym typeface="Times New Roman"/>
              </a:rPr>
              <a:t>19</a:t>
            </a:r>
            <a:r>
              <a:rPr lang="en-US" sz="2400" b="1" baseline="30000" dirty="0">
                <a:solidFill>
                  <a:schemeClr val="tx1"/>
                </a:solidFill>
                <a:latin typeface="Times New Roman"/>
                <a:ea typeface="Times New Roman"/>
                <a:cs typeface="Times New Roman"/>
                <a:sym typeface="Times New Roman"/>
              </a:rPr>
              <a:t>th</a:t>
            </a:r>
            <a:r>
              <a:rPr lang="en-US" sz="2400" b="1" dirty="0">
                <a:solidFill>
                  <a:schemeClr val="tx1"/>
                </a:solidFill>
                <a:latin typeface="Times New Roman"/>
                <a:ea typeface="Times New Roman"/>
                <a:cs typeface="Times New Roman"/>
                <a:sym typeface="Times New Roman"/>
              </a:rPr>
              <a:t> Amendment</a:t>
            </a:r>
            <a:r>
              <a:rPr lang="en-US" sz="2400" dirty="0">
                <a:solidFill>
                  <a:schemeClr val="tx1"/>
                </a:solidFill>
                <a:latin typeface="Times New Roman"/>
                <a:ea typeface="Times New Roman"/>
                <a:cs typeface="Times New Roman"/>
                <a:sym typeface="Times New Roman"/>
              </a:rPr>
              <a:t>)</a:t>
            </a:r>
          </a:p>
          <a:p>
            <a:r>
              <a:rPr lang="en-US" sz="2400" b="1" dirty="0">
                <a:solidFill>
                  <a:schemeClr val="tx1"/>
                </a:solidFill>
                <a:latin typeface="Times" panose="02020603050405020304" pitchFamily="18" charset="0"/>
                <a:cs typeface="Times" panose="02020603050405020304" pitchFamily="18" charset="0"/>
              </a:rPr>
              <a:t> </a:t>
            </a:r>
          </a:p>
        </p:txBody>
      </p:sp>
      <p:sp>
        <p:nvSpPr>
          <p:cNvPr id="6" name="Arrow: Right 5">
            <a:extLst>
              <a:ext uri="{FF2B5EF4-FFF2-40B4-BE49-F238E27FC236}">
                <a16:creationId xmlns:a16="http://schemas.microsoft.com/office/drawing/2014/main" id="{A785DD9D-BC9D-4636-A476-20D99031284C}"/>
              </a:ext>
            </a:extLst>
          </p:cNvPr>
          <p:cNvSpPr/>
          <p:nvPr/>
        </p:nvSpPr>
        <p:spPr>
          <a:xfrm>
            <a:off x="5671324" y="3429000"/>
            <a:ext cx="968627" cy="538089"/>
          </a:xfrm>
          <a:prstGeom prst="righ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image50.png" descr="A close up of a newspaper&#10;&#10;Description automatically generated">
            <a:extLst>
              <a:ext uri="{FF2B5EF4-FFF2-40B4-BE49-F238E27FC236}">
                <a16:creationId xmlns:a16="http://schemas.microsoft.com/office/drawing/2014/main" id="{C5BF9EEE-732A-4097-A86D-559D3DE3B43F}"/>
              </a:ext>
            </a:extLst>
          </p:cNvPr>
          <p:cNvPicPr/>
          <p:nvPr/>
        </p:nvPicPr>
        <p:blipFill>
          <a:blip r:embed="rId3"/>
          <a:stretch>
            <a:fillRect/>
          </a:stretch>
        </p:blipFill>
        <p:spPr>
          <a:xfrm>
            <a:off x="717452" y="4036989"/>
            <a:ext cx="4825923" cy="1947140"/>
          </a:xfrm>
          <a:prstGeom prst="rect">
            <a:avLst/>
          </a:prstGeom>
          <a:ln w="12700">
            <a:solidFill>
              <a:schemeClr val="tx1"/>
            </a:solidFill>
            <a:miter lim="400000"/>
          </a:ln>
        </p:spPr>
      </p:pic>
    </p:spTree>
    <p:extLst>
      <p:ext uri="{BB962C8B-B14F-4D97-AF65-F5344CB8AC3E}">
        <p14:creationId xmlns:p14="http://schemas.microsoft.com/office/powerpoint/2010/main" val="249061644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7A05F-B0CC-4A09-952C-D35369602977}"/>
              </a:ext>
            </a:extLst>
          </p:cNvPr>
          <p:cNvSpPr>
            <a:spLocks noGrp="1"/>
          </p:cNvSpPr>
          <p:nvPr>
            <p:ph type="title"/>
          </p:nvPr>
        </p:nvSpPr>
        <p:spPr>
          <a:xfrm>
            <a:off x="838200" y="365125"/>
            <a:ext cx="10515600" cy="746223"/>
          </a:xfrm>
          <a:solidFill>
            <a:schemeClr val="accent1">
              <a:lumMod val="50000"/>
            </a:schemeClr>
          </a:solidFill>
          <a:ln>
            <a:solidFill>
              <a:schemeClr val="tx1"/>
            </a:solidFill>
          </a:ln>
        </p:spPr>
        <p:txBody>
          <a:bodyPr/>
          <a:lstStyle/>
          <a:p>
            <a:r>
              <a:rPr lang="en-US" dirty="0">
                <a:solidFill>
                  <a:schemeClr val="bg1"/>
                </a:solidFill>
                <a:latin typeface="Britannic Bold" panose="020B0903060703020204" pitchFamily="34" charset="0"/>
              </a:rPr>
              <a:t>Majority v. Minority PARTY</a:t>
            </a:r>
          </a:p>
        </p:txBody>
      </p:sp>
      <p:sp>
        <p:nvSpPr>
          <p:cNvPr id="3" name="Content Placeholder 2">
            <a:extLst>
              <a:ext uri="{FF2B5EF4-FFF2-40B4-BE49-F238E27FC236}">
                <a16:creationId xmlns:a16="http://schemas.microsoft.com/office/drawing/2014/main" id="{62BF67C4-D99B-4599-91AC-7347222B30F8}"/>
              </a:ext>
            </a:extLst>
          </p:cNvPr>
          <p:cNvSpPr>
            <a:spLocks noGrp="1"/>
          </p:cNvSpPr>
          <p:nvPr>
            <p:ph idx="1"/>
          </p:nvPr>
        </p:nvSpPr>
        <p:spPr>
          <a:xfrm>
            <a:off x="422030" y="4856903"/>
            <a:ext cx="11296357" cy="1609542"/>
          </a:xfrm>
          <a:solidFill>
            <a:schemeClr val="bg1"/>
          </a:solidFill>
          <a:ln>
            <a:solidFill>
              <a:srgbClr val="002060"/>
            </a:solidFill>
          </a:ln>
        </p:spPr>
        <p:txBody>
          <a:bodyPr>
            <a:normAutofit lnSpcReduction="10000"/>
          </a:bodyPr>
          <a:lstStyle/>
          <a:p>
            <a:pPr marL="0" indent="0">
              <a:buNone/>
            </a:pPr>
            <a:r>
              <a:rPr lang="en-US" sz="2400" i="1" dirty="0">
                <a:latin typeface="Times New Roman" panose="02020603050405020304" pitchFamily="18" charset="0"/>
                <a:cs typeface="Times New Roman" panose="02020603050405020304" pitchFamily="18" charset="0"/>
              </a:rPr>
              <a:t>Congress is organized by political parties</a:t>
            </a:r>
          </a:p>
          <a:p>
            <a:r>
              <a:rPr lang="en-US" sz="2400" b="1" i="1" u="sng" dirty="0">
                <a:latin typeface="Times New Roman" panose="02020603050405020304" pitchFamily="18" charset="0"/>
                <a:cs typeface="Times New Roman" panose="02020603050405020304" pitchFamily="18" charset="0"/>
              </a:rPr>
              <a:t>Majority party</a:t>
            </a:r>
            <a:r>
              <a:rPr lang="en-US" sz="2400" i="1"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the political party that controls the most seats (</a:t>
            </a:r>
            <a:r>
              <a:rPr lang="en-US" sz="2400" i="1" dirty="0">
                <a:solidFill>
                  <a:srgbClr val="C00000"/>
                </a:solidFill>
                <a:latin typeface="Times New Roman" panose="02020603050405020304" pitchFamily="18" charset="0"/>
                <a:cs typeface="Times New Roman" panose="02020603050405020304" pitchFamily="18" charset="0"/>
              </a:rPr>
              <a:t>advantages</a:t>
            </a:r>
            <a:r>
              <a:rPr lang="en-US" sz="2400" i="1" dirty="0">
                <a:latin typeface="Times New Roman" panose="02020603050405020304" pitchFamily="18" charset="0"/>
                <a:cs typeface="Times New Roman" panose="02020603050405020304" pitchFamily="18" charset="0"/>
              </a:rPr>
              <a:t>: control committees, Speaker of the House, and votes on the floor</a:t>
            </a:r>
            <a:r>
              <a:rPr lang="en-US" sz="2400" dirty="0">
                <a:latin typeface="Times New Roman" panose="02020603050405020304" pitchFamily="18" charset="0"/>
                <a:cs typeface="Times New Roman" panose="02020603050405020304" pitchFamily="18" charset="0"/>
              </a:rPr>
              <a:t>) </a:t>
            </a:r>
          </a:p>
          <a:p>
            <a:r>
              <a:rPr lang="en-US" sz="2400" b="1" i="1" u="sng" dirty="0">
                <a:latin typeface="Times New Roman" panose="02020603050405020304" pitchFamily="18" charset="0"/>
                <a:cs typeface="Times New Roman" panose="02020603050405020304" pitchFamily="18" charset="0"/>
              </a:rPr>
              <a:t>Minority party: </a:t>
            </a:r>
            <a:r>
              <a:rPr lang="en-US" sz="2400" dirty="0">
                <a:latin typeface="Times New Roman"/>
                <a:ea typeface="Times New Roman"/>
                <a:cs typeface="Times New Roman"/>
                <a:sym typeface="Times New Roman"/>
              </a:rPr>
              <a:t>watch dog (point out mistakes of the majority party)</a:t>
            </a:r>
            <a:endParaRPr lang="en-US" sz="2400" b="1" i="1" u="sng" dirty="0">
              <a:latin typeface="Times New Roman" panose="02020603050405020304" pitchFamily="18" charset="0"/>
              <a:cs typeface="Times New Roman" panose="02020603050405020304" pitchFamily="18" charset="0"/>
            </a:endParaRPr>
          </a:p>
        </p:txBody>
      </p:sp>
      <p:pic>
        <p:nvPicPr>
          <p:cNvPr id="4" name="image25.png" descr="A close up of a map&#10;&#10;Description automatically generated">
            <a:extLst>
              <a:ext uri="{FF2B5EF4-FFF2-40B4-BE49-F238E27FC236}">
                <a16:creationId xmlns:a16="http://schemas.microsoft.com/office/drawing/2014/main" id="{B4A9250C-B937-4B78-8548-4B7E1BE55029}"/>
              </a:ext>
            </a:extLst>
          </p:cNvPr>
          <p:cNvPicPr/>
          <p:nvPr/>
        </p:nvPicPr>
        <p:blipFill>
          <a:blip r:embed="rId2"/>
          <a:stretch>
            <a:fillRect/>
          </a:stretch>
        </p:blipFill>
        <p:spPr>
          <a:xfrm>
            <a:off x="422031" y="1326941"/>
            <a:ext cx="11197883" cy="3230991"/>
          </a:xfrm>
          <a:prstGeom prst="rect">
            <a:avLst/>
          </a:prstGeom>
          <a:ln w="12700">
            <a:solidFill>
              <a:schemeClr val="tx1"/>
            </a:solidFill>
            <a:miter lim="400000"/>
          </a:ln>
        </p:spPr>
      </p:pic>
    </p:spTree>
    <p:extLst>
      <p:ext uri="{BB962C8B-B14F-4D97-AF65-F5344CB8AC3E}">
        <p14:creationId xmlns:p14="http://schemas.microsoft.com/office/powerpoint/2010/main" val="38798919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7A05F-B0CC-4A09-952C-D35369602977}"/>
              </a:ext>
            </a:extLst>
          </p:cNvPr>
          <p:cNvSpPr>
            <a:spLocks noGrp="1"/>
          </p:cNvSpPr>
          <p:nvPr>
            <p:ph type="title"/>
          </p:nvPr>
        </p:nvSpPr>
        <p:spPr>
          <a:xfrm>
            <a:off x="838200" y="365125"/>
            <a:ext cx="10515600" cy="746223"/>
          </a:xfrm>
          <a:solidFill>
            <a:schemeClr val="accent1">
              <a:lumMod val="50000"/>
            </a:schemeClr>
          </a:solidFill>
          <a:ln>
            <a:solidFill>
              <a:schemeClr val="tx1"/>
            </a:solidFill>
          </a:ln>
        </p:spPr>
        <p:txBody>
          <a:bodyPr/>
          <a:lstStyle/>
          <a:p>
            <a:r>
              <a:rPr lang="en-US" dirty="0">
                <a:solidFill>
                  <a:schemeClr val="bg1"/>
                </a:solidFill>
                <a:latin typeface="Britannic Bold" panose="020B0903060703020204" pitchFamily="34" charset="0"/>
              </a:rPr>
              <a:t>The Bicameral Effect</a:t>
            </a:r>
          </a:p>
        </p:txBody>
      </p:sp>
      <p:sp>
        <p:nvSpPr>
          <p:cNvPr id="3" name="Content Placeholder 2">
            <a:extLst>
              <a:ext uri="{FF2B5EF4-FFF2-40B4-BE49-F238E27FC236}">
                <a16:creationId xmlns:a16="http://schemas.microsoft.com/office/drawing/2014/main" id="{62BF67C4-D99B-4599-91AC-7347222B30F8}"/>
              </a:ext>
            </a:extLst>
          </p:cNvPr>
          <p:cNvSpPr>
            <a:spLocks noGrp="1"/>
          </p:cNvSpPr>
          <p:nvPr>
            <p:ph idx="1"/>
          </p:nvPr>
        </p:nvSpPr>
        <p:spPr>
          <a:xfrm>
            <a:off x="838200" y="1378634"/>
            <a:ext cx="10515600" cy="4798329"/>
          </a:xfrm>
          <a:solidFill>
            <a:schemeClr val="bg1"/>
          </a:solidFill>
          <a:ln>
            <a:solidFill>
              <a:srgbClr val="002060"/>
            </a:solidFill>
          </a:ln>
        </p:spPr>
        <p:txBody>
          <a:bodyPr>
            <a:normAutofit/>
          </a:bodyPr>
          <a:lstStyle/>
          <a:p>
            <a:r>
              <a:rPr lang="en-US" sz="2400" dirty="0">
                <a:latin typeface="Times New Roman" panose="02020603050405020304" pitchFamily="18" charset="0"/>
                <a:cs typeface="Times New Roman" panose="02020603050405020304" pitchFamily="18" charset="0"/>
              </a:rPr>
              <a:t>Two distinct house lawmaking process</a:t>
            </a:r>
          </a:p>
        </p:txBody>
      </p:sp>
      <p:pic>
        <p:nvPicPr>
          <p:cNvPr id="4" name="image51.jpg" descr="A large white building&#10;&#10;Description automatically generated">
            <a:extLst>
              <a:ext uri="{FF2B5EF4-FFF2-40B4-BE49-F238E27FC236}">
                <a16:creationId xmlns:a16="http://schemas.microsoft.com/office/drawing/2014/main" id="{9128BD84-6760-4386-96DD-AE56FADADEFA}"/>
              </a:ext>
            </a:extLst>
          </p:cNvPr>
          <p:cNvPicPr/>
          <p:nvPr/>
        </p:nvPicPr>
        <p:blipFill>
          <a:blip r:embed="rId2"/>
          <a:stretch>
            <a:fillRect/>
          </a:stretch>
        </p:blipFill>
        <p:spPr>
          <a:xfrm>
            <a:off x="4917344" y="1751566"/>
            <a:ext cx="2441717" cy="1320636"/>
          </a:xfrm>
          <a:prstGeom prst="rect">
            <a:avLst/>
          </a:prstGeom>
          <a:ln w="12700">
            <a:miter lim="400000"/>
          </a:ln>
        </p:spPr>
      </p:pic>
      <p:sp>
        <p:nvSpPr>
          <p:cNvPr id="5" name="Rectangle 4">
            <a:extLst>
              <a:ext uri="{FF2B5EF4-FFF2-40B4-BE49-F238E27FC236}">
                <a16:creationId xmlns:a16="http://schemas.microsoft.com/office/drawing/2014/main" id="{381D5348-C396-4868-8BBF-5F9DD0DF1D37}"/>
              </a:ext>
            </a:extLst>
          </p:cNvPr>
          <p:cNvSpPr/>
          <p:nvPr/>
        </p:nvSpPr>
        <p:spPr>
          <a:xfrm>
            <a:off x="596572" y="2871056"/>
            <a:ext cx="3981157" cy="3446584"/>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latin typeface="Times" panose="02020603050405020304" pitchFamily="18" charset="0"/>
              <a:cs typeface="Times" panose="02020603050405020304" pitchFamily="18" charset="0"/>
            </a:endParaRPr>
          </a:p>
          <a:p>
            <a:pPr algn="ctr"/>
            <a:r>
              <a:rPr lang="en-US" sz="2400" b="1" dirty="0">
                <a:solidFill>
                  <a:schemeClr val="bg1"/>
                </a:solidFill>
                <a:latin typeface="Times" panose="02020603050405020304" pitchFamily="18" charset="0"/>
                <a:cs typeface="Times" panose="02020603050405020304" pitchFamily="18" charset="0"/>
              </a:rPr>
              <a:t>CENTRALIZED PROCESS</a:t>
            </a:r>
          </a:p>
          <a:p>
            <a:pPr marL="342900" indent="-342900">
              <a:buFont typeface="Arial" panose="020B0604020202020204" pitchFamily="34" charset="0"/>
              <a:buChar char="•"/>
            </a:pPr>
            <a:r>
              <a:rPr lang="en-US" sz="2400" dirty="0">
                <a:solidFill>
                  <a:schemeClr val="bg1"/>
                </a:solidFill>
                <a:latin typeface="Times" panose="02020603050405020304" pitchFamily="18" charset="0"/>
                <a:cs typeface="Times" panose="02020603050405020304" pitchFamily="18" charset="0"/>
              </a:rPr>
              <a:t>435 Memberships</a:t>
            </a:r>
          </a:p>
          <a:p>
            <a:pPr marL="342900" indent="-342900">
              <a:buFont typeface="Arial" panose="020B0604020202020204" pitchFamily="34" charset="0"/>
              <a:buChar char="•"/>
            </a:pPr>
            <a:r>
              <a:rPr lang="en-US" sz="2400" b="1" u="sng" dirty="0">
                <a:solidFill>
                  <a:schemeClr val="bg1"/>
                </a:solidFill>
                <a:latin typeface="Times" panose="02020603050405020304" pitchFamily="18" charset="0"/>
                <a:cs typeface="Times" panose="02020603050405020304" pitchFamily="18" charset="0"/>
              </a:rPr>
              <a:t>Speaker of the House</a:t>
            </a:r>
            <a:r>
              <a:rPr lang="en-US" sz="2400" dirty="0">
                <a:solidFill>
                  <a:schemeClr val="bg1"/>
                </a:solidFill>
                <a:latin typeface="Times" panose="02020603050405020304" pitchFamily="18" charset="0"/>
                <a:cs typeface="Times" panose="02020603050405020304" pitchFamily="18" charset="0"/>
              </a:rPr>
              <a:t> has a lot of influence on lawmaking</a:t>
            </a:r>
          </a:p>
          <a:p>
            <a:pPr marL="342900" indent="-342900">
              <a:buFont typeface="Arial" panose="020B0604020202020204" pitchFamily="34" charset="0"/>
              <a:buChar char="•"/>
            </a:pPr>
            <a:r>
              <a:rPr lang="en-US" sz="2400" b="1" u="sng" dirty="0">
                <a:solidFill>
                  <a:schemeClr val="bg1"/>
                </a:solidFill>
                <a:latin typeface="Times" panose="02020603050405020304" pitchFamily="18" charset="0"/>
                <a:cs typeface="Times" panose="02020603050405020304" pitchFamily="18" charset="0"/>
              </a:rPr>
              <a:t>Rules Committee</a:t>
            </a:r>
            <a:r>
              <a:rPr lang="en-US" sz="2400" dirty="0">
                <a:solidFill>
                  <a:schemeClr val="bg1"/>
                </a:solidFill>
                <a:latin typeface="Times" panose="02020603050405020304" pitchFamily="18" charset="0"/>
                <a:cs typeface="Times" panose="02020603050405020304" pitchFamily="18" charset="0"/>
              </a:rPr>
              <a:t>: set when and how long debates happen on the full</a:t>
            </a:r>
          </a:p>
          <a:p>
            <a:pPr marL="342900" indent="-342900">
              <a:buFont typeface="Arial" panose="020B0604020202020204" pitchFamily="34" charset="0"/>
              <a:buChar char="•"/>
            </a:pPr>
            <a:endParaRPr lang="en-US" sz="2400" dirty="0">
              <a:solidFill>
                <a:schemeClr val="tx1"/>
              </a:solidFill>
              <a:latin typeface="Times" panose="02020603050405020304" pitchFamily="18" charset="0"/>
              <a:cs typeface="Times" panose="02020603050405020304" pitchFamily="18" charset="0"/>
            </a:endParaRPr>
          </a:p>
          <a:p>
            <a:endParaRPr lang="en-US" sz="2400" dirty="0">
              <a:solidFill>
                <a:schemeClr val="tx1"/>
              </a:solidFill>
              <a:latin typeface="Times" panose="02020603050405020304" pitchFamily="18" charset="0"/>
              <a:cs typeface="Times" panose="02020603050405020304" pitchFamily="18" charset="0"/>
            </a:endParaRPr>
          </a:p>
        </p:txBody>
      </p:sp>
      <p:sp>
        <p:nvSpPr>
          <p:cNvPr id="6" name="Rectangle 5">
            <a:extLst>
              <a:ext uri="{FF2B5EF4-FFF2-40B4-BE49-F238E27FC236}">
                <a16:creationId xmlns:a16="http://schemas.microsoft.com/office/drawing/2014/main" id="{B20842E8-A9DD-4F90-8751-C0522389D5C3}"/>
              </a:ext>
            </a:extLst>
          </p:cNvPr>
          <p:cNvSpPr/>
          <p:nvPr/>
        </p:nvSpPr>
        <p:spPr>
          <a:xfrm>
            <a:off x="512165" y="2067951"/>
            <a:ext cx="4149969" cy="54864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tx1"/>
              </a:solidFill>
              <a:latin typeface="Times" panose="02020603050405020304" pitchFamily="18" charset="0"/>
              <a:cs typeface="Times" panose="02020603050405020304" pitchFamily="18" charset="0"/>
            </a:endParaRPr>
          </a:p>
          <a:p>
            <a:pPr algn="ctr"/>
            <a:r>
              <a:rPr lang="en-US" sz="2400" b="1" dirty="0">
                <a:solidFill>
                  <a:schemeClr val="tx1"/>
                </a:solidFill>
                <a:latin typeface="Times" panose="02020603050405020304" pitchFamily="18" charset="0"/>
                <a:cs typeface="Times" panose="02020603050405020304" pitchFamily="18" charset="0"/>
              </a:rPr>
              <a:t>House of Representatives</a:t>
            </a:r>
          </a:p>
          <a:p>
            <a:pPr algn="ctr"/>
            <a:endParaRPr lang="en-US" dirty="0"/>
          </a:p>
        </p:txBody>
      </p:sp>
      <p:sp>
        <p:nvSpPr>
          <p:cNvPr id="7" name="Rectangle 6">
            <a:extLst>
              <a:ext uri="{FF2B5EF4-FFF2-40B4-BE49-F238E27FC236}">
                <a16:creationId xmlns:a16="http://schemas.microsoft.com/office/drawing/2014/main" id="{52221DAB-26BF-4C61-9775-ECC840489E0F}"/>
              </a:ext>
            </a:extLst>
          </p:cNvPr>
          <p:cNvSpPr/>
          <p:nvPr/>
        </p:nvSpPr>
        <p:spPr>
          <a:xfrm>
            <a:off x="7614271" y="1730950"/>
            <a:ext cx="4149969" cy="54864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tx1"/>
              </a:solidFill>
              <a:latin typeface="Times" panose="02020603050405020304" pitchFamily="18" charset="0"/>
              <a:cs typeface="Times" panose="02020603050405020304" pitchFamily="18" charset="0"/>
            </a:endParaRPr>
          </a:p>
          <a:p>
            <a:pPr algn="ctr"/>
            <a:r>
              <a:rPr lang="en-US" sz="2400" b="1" dirty="0">
                <a:solidFill>
                  <a:schemeClr val="tx1"/>
                </a:solidFill>
                <a:latin typeface="Times" panose="02020603050405020304" pitchFamily="18" charset="0"/>
                <a:cs typeface="Times" panose="02020603050405020304" pitchFamily="18" charset="0"/>
              </a:rPr>
              <a:t>Senate</a:t>
            </a:r>
          </a:p>
          <a:p>
            <a:pPr algn="ctr"/>
            <a:endParaRPr lang="en-US" dirty="0"/>
          </a:p>
        </p:txBody>
      </p:sp>
      <p:sp>
        <p:nvSpPr>
          <p:cNvPr id="8" name="Rectangle 7">
            <a:extLst>
              <a:ext uri="{FF2B5EF4-FFF2-40B4-BE49-F238E27FC236}">
                <a16:creationId xmlns:a16="http://schemas.microsoft.com/office/drawing/2014/main" id="{18F16FEB-BA8F-47F4-BEB4-F91F0994D045}"/>
              </a:ext>
            </a:extLst>
          </p:cNvPr>
          <p:cNvSpPr/>
          <p:nvPr/>
        </p:nvSpPr>
        <p:spPr>
          <a:xfrm>
            <a:off x="7670055" y="2411884"/>
            <a:ext cx="3981157" cy="3446584"/>
          </a:xfrm>
          <a:prstGeom prst="rect">
            <a:avLst/>
          </a:prstGeom>
          <a:solidFill>
            <a:srgbClr val="002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latin typeface="Times" panose="02020603050405020304" pitchFamily="18" charset="0"/>
              <a:cs typeface="Times" panose="02020603050405020304" pitchFamily="18" charset="0"/>
            </a:endParaRPr>
          </a:p>
          <a:p>
            <a:pPr algn="ctr"/>
            <a:endParaRPr lang="en-US" sz="2400" b="1" dirty="0">
              <a:solidFill>
                <a:schemeClr val="bg1"/>
              </a:solidFill>
              <a:latin typeface="Times" panose="02020603050405020304" pitchFamily="18" charset="0"/>
              <a:cs typeface="Times" panose="02020603050405020304" pitchFamily="18" charset="0"/>
            </a:endParaRPr>
          </a:p>
          <a:p>
            <a:pPr algn="ctr"/>
            <a:r>
              <a:rPr lang="en-US" sz="2400" b="1" dirty="0">
                <a:solidFill>
                  <a:schemeClr val="bg1"/>
                </a:solidFill>
                <a:latin typeface="Times" panose="02020603050405020304" pitchFamily="18" charset="0"/>
                <a:cs typeface="Times" panose="02020603050405020304" pitchFamily="18" charset="0"/>
              </a:rPr>
              <a:t>DECENTRALIZED PROCESS</a:t>
            </a:r>
          </a:p>
          <a:p>
            <a:pPr marL="342900" indent="-342900">
              <a:buFont typeface="Arial" panose="020B0604020202020204" pitchFamily="34" charset="0"/>
              <a:buChar char="•"/>
            </a:pPr>
            <a:r>
              <a:rPr lang="en-US" sz="2400" dirty="0">
                <a:solidFill>
                  <a:schemeClr val="bg1"/>
                </a:solidFill>
                <a:latin typeface="Times" panose="02020603050405020304" pitchFamily="18" charset="0"/>
                <a:cs typeface="Times" panose="02020603050405020304" pitchFamily="18" charset="0"/>
              </a:rPr>
              <a:t>100 Memberships</a:t>
            </a:r>
          </a:p>
          <a:p>
            <a:pPr marL="342900" indent="-342900">
              <a:buFont typeface="Arial" panose="020B0604020202020204" pitchFamily="34" charset="0"/>
              <a:buChar char="•"/>
            </a:pPr>
            <a:r>
              <a:rPr lang="en-US" sz="2400" dirty="0">
                <a:solidFill>
                  <a:schemeClr val="bg1"/>
                </a:solidFill>
                <a:latin typeface="Times" panose="02020603050405020304" pitchFamily="18" charset="0"/>
                <a:cs typeface="Times" panose="02020603050405020304" pitchFamily="18" charset="0"/>
              </a:rPr>
              <a:t>Unlimited debate</a:t>
            </a:r>
          </a:p>
          <a:p>
            <a:pPr marL="800100" lvl="1" indent="-342900">
              <a:buFont typeface="Arial" panose="020B0604020202020204" pitchFamily="34" charset="0"/>
              <a:buChar char="•"/>
            </a:pPr>
            <a:r>
              <a:rPr lang="en-US" sz="2400" b="1" u="sng" dirty="0">
                <a:solidFill>
                  <a:schemeClr val="bg1"/>
                </a:solidFill>
                <a:latin typeface="Times" panose="02020603050405020304" pitchFamily="18" charset="0"/>
                <a:cs typeface="Times" panose="02020603050405020304" pitchFamily="18" charset="0"/>
              </a:rPr>
              <a:t>Filibuster</a:t>
            </a:r>
            <a:r>
              <a:rPr lang="en-US" sz="2400" dirty="0">
                <a:solidFill>
                  <a:schemeClr val="bg1"/>
                </a:solidFill>
                <a:latin typeface="Times" panose="02020603050405020304" pitchFamily="18" charset="0"/>
                <a:cs typeface="Times" panose="02020603050405020304" pitchFamily="18" charset="0"/>
              </a:rPr>
              <a:t> – Talk a bill to death</a:t>
            </a:r>
          </a:p>
          <a:p>
            <a:pPr marL="800100" lvl="1" indent="-342900">
              <a:buFont typeface="Arial" panose="020B0604020202020204" pitchFamily="34" charset="0"/>
              <a:buChar char="•"/>
            </a:pPr>
            <a:r>
              <a:rPr lang="en-US" sz="2400" b="1" u="sng" dirty="0">
                <a:solidFill>
                  <a:schemeClr val="bg1"/>
                </a:solidFill>
                <a:latin typeface="Times" panose="02020603050405020304" pitchFamily="18" charset="0"/>
                <a:cs typeface="Times" panose="02020603050405020304" pitchFamily="18" charset="0"/>
              </a:rPr>
              <a:t>Cloture Vote </a:t>
            </a:r>
            <a:r>
              <a:rPr lang="en-US" sz="2400" dirty="0">
                <a:solidFill>
                  <a:schemeClr val="bg1"/>
                </a:solidFill>
                <a:latin typeface="Times" panose="02020603050405020304" pitchFamily="18" charset="0"/>
                <a:cs typeface="Times" panose="02020603050405020304" pitchFamily="18" charset="0"/>
              </a:rPr>
              <a:t>– 60 votes to stop a filibuster</a:t>
            </a:r>
          </a:p>
          <a:p>
            <a:pPr marL="342900" indent="-342900">
              <a:buFont typeface="Arial" panose="020B0604020202020204" pitchFamily="34" charset="0"/>
              <a:buChar char="•"/>
            </a:pPr>
            <a:endParaRPr lang="en-US" sz="2400" dirty="0">
              <a:solidFill>
                <a:schemeClr val="tx1"/>
              </a:solidFill>
              <a:latin typeface="Times" panose="02020603050405020304" pitchFamily="18" charset="0"/>
              <a:cs typeface="Times" panose="02020603050405020304" pitchFamily="18" charset="0"/>
            </a:endParaRPr>
          </a:p>
          <a:p>
            <a:endParaRPr lang="en-US" sz="2400" dirty="0">
              <a:solidFill>
                <a:schemeClr val="tx1"/>
              </a:solidFill>
              <a:latin typeface="Times" panose="02020603050405020304" pitchFamily="18" charset="0"/>
              <a:cs typeface="Times" panose="02020603050405020304" pitchFamily="18" charset="0"/>
            </a:endParaRPr>
          </a:p>
        </p:txBody>
      </p:sp>
      <p:pic>
        <p:nvPicPr>
          <p:cNvPr id="12" name="image53.gif" descr="A picture containing text, book&#10;&#10;Description automatically generated">
            <a:extLst>
              <a:ext uri="{FF2B5EF4-FFF2-40B4-BE49-F238E27FC236}">
                <a16:creationId xmlns:a16="http://schemas.microsoft.com/office/drawing/2014/main" id="{5D2B4440-E115-402F-8F7B-2E3FFC780D1A}"/>
              </a:ext>
            </a:extLst>
          </p:cNvPr>
          <p:cNvPicPr/>
          <p:nvPr/>
        </p:nvPicPr>
        <p:blipFill>
          <a:blip r:embed="rId3"/>
          <a:stretch>
            <a:fillRect/>
          </a:stretch>
        </p:blipFill>
        <p:spPr>
          <a:xfrm>
            <a:off x="8398896" y="5641145"/>
            <a:ext cx="3601091" cy="1053676"/>
          </a:xfrm>
          <a:prstGeom prst="rect">
            <a:avLst/>
          </a:prstGeom>
          <a:ln w="12700">
            <a:miter lim="400000"/>
          </a:ln>
        </p:spPr>
      </p:pic>
      <p:sp>
        <p:nvSpPr>
          <p:cNvPr id="13" name="Rectangle 12">
            <a:extLst>
              <a:ext uri="{FF2B5EF4-FFF2-40B4-BE49-F238E27FC236}">
                <a16:creationId xmlns:a16="http://schemas.microsoft.com/office/drawing/2014/main" id="{0A83AFB1-F062-407C-A948-58BD02669867}"/>
              </a:ext>
            </a:extLst>
          </p:cNvPr>
          <p:cNvSpPr/>
          <p:nvPr/>
        </p:nvSpPr>
        <p:spPr>
          <a:xfrm>
            <a:off x="4688938" y="5337137"/>
            <a:ext cx="2885749" cy="63440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Times" panose="02020603050405020304" pitchFamily="18" charset="0"/>
                <a:cs typeface="Times" panose="02020603050405020304" pitchFamily="18" charset="0"/>
                <a:hlinkClick r:id="rId4">
                  <a:extLst>
                    <a:ext uri="{A12FA001-AC4F-418D-AE19-62706E023703}">
                      <ahyp:hlinkClr xmlns:ahyp="http://schemas.microsoft.com/office/drawing/2018/hyperlinkcolor" val="tx"/>
                    </a:ext>
                  </a:extLst>
                </a:hlinkClick>
              </a:rPr>
              <a:t>FILIBUSTER VIDEO</a:t>
            </a:r>
            <a:endParaRPr lang="en-US" b="1" dirty="0">
              <a:solidFill>
                <a:schemeClr val="bg1"/>
              </a:solidFill>
              <a:latin typeface="Times" panose="02020603050405020304" pitchFamily="18" charset="0"/>
              <a:cs typeface="Times" panose="02020603050405020304" pitchFamily="18" charset="0"/>
            </a:endParaRPr>
          </a:p>
        </p:txBody>
      </p:sp>
      <p:pic>
        <p:nvPicPr>
          <p:cNvPr id="14" name="image52.jpg" descr="http://www.cqpress.com/incontext/SupremeCourt/filibuster_files/file.jpg">
            <a:extLst>
              <a:ext uri="{FF2B5EF4-FFF2-40B4-BE49-F238E27FC236}">
                <a16:creationId xmlns:a16="http://schemas.microsoft.com/office/drawing/2014/main" id="{8B338241-AD2D-4BF6-B3CE-FBCF397742B8}"/>
              </a:ext>
            </a:extLst>
          </p:cNvPr>
          <p:cNvPicPr/>
          <p:nvPr/>
        </p:nvPicPr>
        <p:blipFill>
          <a:blip r:embed="rId5"/>
          <a:stretch>
            <a:fillRect/>
          </a:stretch>
        </p:blipFill>
        <p:spPr>
          <a:xfrm>
            <a:off x="5036234" y="3361774"/>
            <a:ext cx="2223381" cy="2049412"/>
          </a:xfrm>
          <a:prstGeom prst="rect">
            <a:avLst/>
          </a:prstGeom>
          <a:ln w="12700">
            <a:miter lim="400000"/>
          </a:ln>
        </p:spPr>
      </p:pic>
    </p:spTree>
    <p:extLst>
      <p:ext uri="{BB962C8B-B14F-4D97-AF65-F5344CB8AC3E}">
        <p14:creationId xmlns:p14="http://schemas.microsoft.com/office/powerpoint/2010/main" val="287197425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AF6C6-66BD-40B8-94F0-4AC8057A8360}"/>
              </a:ext>
            </a:extLst>
          </p:cNvPr>
          <p:cNvSpPr>
            <a:spLocks noGrp="1"/>
          </p:cNvSpPr>
          <p:nvPr>
            <p:ph type="title"/>
          </p:nvPr>
        </p:nvSpPr>
        <p:spPr>
          <a:xfrm>
            <a:off x="838200" y="365125"/>
            <a:ext cx="10515600" cy="816561"/>
          </a:xfrm>
          <a:solidFill>
            <a:schemeClr val="accent4">
              <a:lumMod val="40000"/>
              <a:lumOff val="60000"/>
            </a:schemeClr>
          </a:solidFill>
          <a:ln>
            <a:solidFill>
              <a:srgbClr val="002060"/>
            </a:solidFill>
          </a:ln>
        </p:spPr>
        <p:txBody>
          <a:bodyPr/>
          <a:lstStyle/>
          <a:p>
            <a:r>
              <a:rPr lang="en-US" dirty="0">
                <a:solidFill>
                  <a:srgbClr val="002060"/>
                </a:solidFill>
                <a:latin typeface="Britannic Bold" panose="020B0903060703020204" pitchFamily="34" charset="0"/>
              </a:rPr>
              <a:t>Committees in the Legislative Process</a:t>
            </a:r>
          </a:p>
        </p:txBody>
      </p:sp>
      <p:sp>
        <p:nvSpPr>
          <p:cNvPr id="3" name="Content Placeholder 2">
            <a:extLst>
              <a:ext uri="{FF2B5EF4-FFF2-40B4-BE49-F238E27FC236}">
                <a16:creationId xmlns:a16="http://schemas.microsoft.com/office/drawing/2014/main" id="{FCF695CA-62D5-4163-8A5A-EE05ABB39BCA}"/>
              </a:ext>
            </a:extLst>
          </p:cNvPr>
          <p:cNvSpPr>
            <a:spLocks noGrp="1"/>
          </p:cNvSpPr>
          <p:nvPr>
            <p:ph idx="1"/>
          </p:nvPr>
        </p:nvSpPr>
        <p:spPr>
          <a:xfrm>
            <a:off x="436098" y="1491175"/>
            <a:ext cx="11465170" cy="5001700"/>
          </a:xfrm>
          <a:solidFill>
            <a:schemeClr val="bg1"/>
          </a:solidFill>
          <a:ln>
            <a:solidFill>
              <a:srgbClr val="002060"/>
            </a:solidFill>
          </a:ln>
        </p:spPr>
        <p:txBody>
          <a:bodyPr>
            <a:normAutofit/>
          </a:bodyPr>
          <a:lstStyle/>
          <a:p>
            <a:pPr marL="0" indent="0">
              <a:buNone/>
            </a:pPr>
            <a:r>
              <a:rPr lang="en-US" sz="2400" dirty="0">
                <a:latin typeface="Times" panose="02020603050405020304" pitchFamily="18" charset="0"/>
                <a:cs typeface="Times" panose="02020603050405020304" pitchFamily="18" charset="0"/>
              </a:rPr>
              <a:t>Congress uses committees to make the law making process more efficient</a:t>
            </a:r>
          </a:p>
          <a:p>
            <a:pPr marL="0" indent="0">
              <a:buNone/>
            </a:pPr>
            <a:r>
              <a:rPr lang="en-US" sz="2400" dirty="0">
                <a:latin typeface="Times" panose="02020603050405020304" pitchFamily="18" charset="0"/>
                <a:cs typeface="Times" panose="02020603050405020304" pitchFamily="18" charset="0"/>
              </a:rPr>
              <a:t> </a:t>
            </a:r>
          </a:p>
        </p:txBody>
      </p:sp>
      <p:sp>
        <p:nvSpPr>
          <p:cNvPr id="4" name="Rectangle 3">
            <a:extLst>
              <a:ext uri="{FF2B5EF4-FFF2-40B4-BE49-F238E27FC236}">
                <a16:creationId xmlns:a16="http://schemas.microsoft.com/office/drawing/2014/main" id="{8109C647-9312-48E8-8D64-A9A75C868AB1}"/>
              </a:ext>
            </a:extLst>
          </p:cNvPr>
          <p:cNvSpPr/>
          <p:nvPr/>
        </p:nvSpPr>
        <p:spPr>
          <a:xfrm>
            <a:off x="290732" y="1935429"/>
            <a:ext cx="3545058" cy="604911"/>
          </a:xfrm>
          <a:prstGeom prst="rect">
            <a:avLst/>
          </a:prstGeom>
          <a:solidFill>
            <a:srgbClr val="00206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panose="02020603050405020304" pitchFamily="18" charset="0"/>
                <a:cs typeface="Times" panose="02020603050405020304" pitchFamily="18" charset="0"/>
              </a:rPr>
              <a:t>Two Types of Committee</a:t>
            </a:r>
          </a:p>
        </p:txBody>
      </p:sp>
      <p:pic>
        <p:nvPicPr>
          <p:cNvPr id="2050" name="Picture 2" descr="Congress and the Committees System - ppt download">
            <a:extLst>
              <a:ext uri="{FF2B5EF4-FFF2-40B4-BE49-F238E27FC236}">
                <a16:creationId xmlns:a16="http://schemas.microsoft.com/office/drawing/2014/main" id="{61A448A5-F61F-413E-9729-DC67F4B14D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5833" y="1991214"/>
            <a:ext cx="6002215" cy="4648737"/>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45A84024-D999-4599-93DC-924F83CBB492}"/>
              </a:ext>
            </a:extLst>
          </p:cNvPr>
          <p:cNvSpPr/>
          <p:nvPr/>
        </p:nvSpPr>
        <p:spPr>
          <a:xfrm>
            <a:off x="543952" y="2697479"/>
            <a:ext cx="5275384" cy="1937826"/>
          </a:xfrm>
          <a:prstGeom prst="rect">
            <a:avLst/>
          </a:prstGeom>
          <a:solidFill>
            <a:srgbClr val="00206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u="sng" dirty="0">
                <a:solidFill>
                  <a:schemeClr val="bg1"/>
                </a:solidFill>
                <a:latin typeface="Times" panose="02020603050405020304" pitchFamily="18" charset="0"/>
                <a:cs typeface="Times" panose="02020603050405020304" pitchFamily="18" charset="0"/>
              </a:rPr>
              <a:t>Standing Committees</a:t>
            </a:r>
            <a:r>
              <a:rPr lang="en-US" sz="2400" dirty="0">
                <a:solidFill>
                  <a:schemeClr val="bg1"/>
                </a:solidFill>
                <a:latin typeface="Times" panose="02020603050405020304" pitchFamily="18" charset="0"/>
                <a:cs typeface="Times" panose="02020603050405020304" pitchFamily="18" charset="0"/>
              </a:rPr>
              <a:t>: permanent committees that have members of one house.</a:t>
            </a:r>
          </a:p>
          <a:p>
            <a:pPr marL="342900" indent="-342900">
              <a:buFont typeface="Arial" panose="020B0604020202020204" pitchFamily="34" charset="0"/>
              <a:buChar char="•"/>
            </a:pPr>
            <a:r>
              <a:rPr lang="en-US" sz="2400" dirty="0">
                <a:solidFill>
                  <a:schemeClr val="bg1"/>
                </a:solidFill>
                <a:latin typeface="Times" panose="02020603050405020304" pitchFamily="18" charset="0"/>
                <a:cs typeface="Times" panose="02020603050405020304" pitchFamily="18" charset="0"/>
              </a:rPr>
              <a:t>Purpose: to evaluate the potential of proposed bills </a:t>
            </a:r>
          </a:p>
        </p:txBody>
      </p:sp>
      <p:sp>
        <p:nvSpPr>
          <p:cNvPr id="7" name="Rectangle 6">
            <a:extLst>
              <a:ext uri="{FF2B5EF4-FFF2-40B4-BE49-F238E27FC236}">
                <a16:creationId xmlns:a16="http://schemas.microsoft.com/office/drawing/2014/main" id="{7B08B086-DB40-4698-868D-3C4EEC2276BF}"/>
              </a:ext>
            </a:extLst>
          </p:cNvPr>
          <p:cNvSpPr/>
          <p:nvPr/>
        </p:nvSpPr>
        <p:spPr>
          <a:xfrm>
            <a:off x="543952" y="4772464"/>
            <a:ext cx="5275384" cy="1937826"/>
          </a:xfrm>
          <a:prstGeom prst="rect">
            <a:avLst/>
          </a:prstGeom>
          <a:solidFill>
            <a:srgbClr val="00206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u="sng" dirty="0">
                <a:solidFill>
                  <a:schemeClr val="bg1"/>
                </a:solidFill>
                <a:latin typeface="Times" panose="02020603050405020304" pitchFamily="18" charset="0"/>
                <a:cs typeface="Times" panose="02020603050405020304" pitchFamily="18" charset="0"/>
              </a:rPr>
              <a:t>Conference Committees</a:t>
            </a:r>
            <a:r>
              <a:rPr lang="en-US" sz="2400" dirty="0">
                <a:solidFill>
                  <a:schemeClr val="bg1"/>
                </a:solidFill>
                <a:latin typeface="Times" panose="02020603050405020304" pitchFamily="18" charset="0"/>
                <a:cs typeface="Times" panose="02020603050405020304" pitchFamily="18" charset="0"/>
              </a:rPr>
              <a:t>: temporary committees that have members of both houses.</a:t>
            </a:r>
          </a:p>
          <a:p>
            <a:pPr marL="342900" indent="-342900">
              <a:buFont typeface="Arial" panose="020B0604020202020204" pitchFamily="34" charset="0"/>
              <a:buChar char="•"/>
            </a:pPr>
            <a:r>
              <a:rPr lang="en-US" sz="2400" dirty="0">
                <a:solidFill>
                  <a:schemeClr val="bg1"/>
                </a:solidFill>
                <a:latin typeface="Times" panose="02020603050405020304" pitchFamily="18" charset="0"/>
                <a:cs typeface="Times" panose="02020603050405020304" pitchFamily="18" charset="0"/>
              </a:rPr>
              <a:t>Purpose: to find compromise between to different bills </a:t>
            </a:r>
          </a:p>
        </p:txBody>
      </p:sp>
    </p:spTree>
    <p:extLst>
      <p:ext uri="{BB962C8B-B14F-4D97-AF65-F5344CB8AC3E}">
        <p14:creationId xmlns:p14="http://schemas.microsoft.com/office/powerpoint/2010/main" val="157672216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7A05F-B0CC-4A09-952C-D35369602977}"/>
              </a:ext>
            </a:extLst>
          </p:cNvPr>
          <p:cNvSpPr>
            <a:spLocks noGrp="1"/>
          </p:cNvSpPr>
          <p:nvPr>
            <p:ph type="title"/>
          </p:nvPr>
        </p:nvSpPr>
        <p:spPr>
          <a:xfrm>
            <a:off x="838200" y="365125"/>
            <a:ext cx="10515600" cy="746223"/>
          </a:xfrm>
          <a:solidFill>
            <a:schemeClr val="accent1">
              <a:lumMod val="50000"/>
            </a:schemeClr>
          </a:solidFill>
          <a:ln>
            <a:solidFill>
              <a:schemeClr val="tx1"/>
            </a:solidFill>
          </a:ln>
        </p:spPr>
        <p:txBody>
          <a:bodyPr/>
          <a:lstStyle/>
          <a:p>
            <a:r>
              <a:rPr lang="en-US" dirty="0">
                <a:solidFill>
                  <a:schemeClr val="bg1"/>
                </a:solidFill>
                <a:latin typeface="Britannic Bold" panose="020B0903060703020204" pitchFamily="34" charset="0"/>
              </a:rPr>
              <a:t>Legislative Race</a:t>
            </a:r>
          </a:p>
        </p:txBody>
      </p:sp>
      <p:sp>
        <p:nvSpPr>
          <p:cNvPr id="3" name="Content Placeholder 2">
            <a:extLst>
              <a:ext uri="{FF2B5EF4-FFF2-40B4-BE49-F238E27FC236}">
                <a16:creationId xmlns:a16="http://schemas.microsoft.com/office/drawing/2014/main" id="{62BF67C4-D99B-4599-91AC-7347222B30F8}"/>
              </a:ext>
            </a:extLst>
          </p:cNvPr>
          <p:cNvSpPr>
            <a:spLocks noGrp="1"/>
          </p:cNvSpPr>
          <p:nvPr>
            <p:ph idx="1"/>
          </p:nvPr>
        </p:nvSpPr>
        <p:spPr>
          <a:xfrm>
            <a:off x="838200" y="1378634"/>
            <a:ext cx="10515600" cy="4798329"/>
          </a:xfrm>
          <a:solidFill>
            <a:schemeClr val="bg1"/>
          </a:solidFill>
          <a:ln>
            <a:solidFill>
              <a:srgbClr val="002060"/>
            </a:solidFill>
          </a:ln>
        </p:spPr>
        <p:txBody>
          <a:bodyPr>
            <a:normAutofit/>
          </a:bodyPr>
          <a:lstStyle/>
          <a:p>
            <a:pPr marL="0" indent="0">
              <a:buNone/>
            </a:pPr>
            <a:r>
              <a:rPr lang="en-US" sz="2400" dirty="0">
                <a:latin typeface="Times New Roman" panose="02020603050405020304" pitchFamily="18" charset="0"/>
                <a:cs typeface="Times New Roman" panose="02020603050405020304" pitchFamily="18" charset="0"/>
              </a:rPr>
              <a:t>Demonstrate the process for how a bill becomes of a law.  Get checked off once you have the process in the correct order. </a:t>
            </a:r>
          </a:p>
          <a:p>
            <a:r>
              <a:rPr lang="en-US" sz="2400" dirty="0">
                <a:latin typeface="Times New Roman" panose="02020603050405020304" pitchFamily="18" charset="0"/>
                <a:cs typeface="Times New Roman" panose="02020603050405020304" pitchFamily="18" charset="0"/>
              </a:rPr>
              <a:t>Rules for the process</a:t>
            </a:r>
          </a:p>
          <a:p>
            <a:r>
              <a:rPr lang="en-US" sz="2400" dirty="0">
                <a:latin typeface="Times New Roman" panose="02020603050405020304" pitchFamily="18" charset="0"/>
                <a:cs typeface="Times New Roman" panose="02020603050405020304" pitchFamily="18" charset="0"/>
              </a:rPr>
              <a:t>Bills have to pass both houses in identical forms </a:t>
            </a:r>
          </a:p>
          <a:p>
            <a:r>
              <a:rPr lang="en-US" sz="2400" dirty="0">
                <a:latin typeface="Times New Roman" panose="02020603050405020304" pitchFamily="18" charset="0"/>
                <a:cs typeface="Times New Roman" panose="02020603050405020304" pitchFamily="18" charset="0"/>
              </a:rPr>
              <a:t>The process is very similar in both houses (You will two cards that state the same thing)</a:t>
            </a:r>
          </a:p>
          <a:p>
            <a:r>
              <a:rPr lang="en-US" sz="2400" dirty="0">
                <a:latin typeface="Times New Roman" panose="02020603050405020304" pitchFamily="18" charset="0"/>
                <a:cs typeface="Times New Roman" panose="02020603050405020304" pitchFamily="18" charset="0"/>
              </a:rPr>
              <a:t>There are some minor differences between the two houses in the legislative process</a:t>
            </a:r>
          </a:p>
          <a:p>
            <a:pPr marL="0" indent="0">
              <a:buNone/>
            </a:pPr>
            <a:r>
              <a:rPr lang="en-US" sz="2400" dirty="0">
                <a:latin typeface="Times New Roman" panose="02020603050405020304" pitchFamily="18" charset="0"/>
                <a:cs typeface="Times New Roman" panose="02020603050405020304" pitchFamily="18" charset="0"/>
              </a:rPr>
              <a:t> </a:t>
            </a:r>
          </a:p>
          <a:p>
            <a:endParaRPr lang="en-US" sz="2400" dirty="0">
              <a:latin typeface="Times New Roman" panose="02020603050405020304" pitchFamily="18" charset="0"/>
              <a:cs typeface="Times New Roman" panose="02020603050405020304" pitchFamily="18" charset="0"/>
            </a:endParaRPr>
          </a:p>
        </p:txBody>
      </p:sp>
      <p:pic>
        <p:nvPicPr>
          <p:cNvPr id="1028" name="Picture 4" descr="I'm Just a Bill | School House Rock Wiki | Fandom">
            <a:extLst>
              <a:ext uri="{FF2B5EF4-FFF2-40B4-BE49-F238E27FC236}">
                <a16:creationId xmlns:a16="http://schemas.microsoft.com/office/drawing/2014/main" id="{011D4BB7-E30E-4F29-A588-C00AD98681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43558" y="1786597"/>
            <a:ext cx="1671651" cy="128638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30" name="Picture 6" descr="2018 Farm Bill Released | USA Rice Federation">
            <a:extLst>
              <a:ext uri="{FF2B5EF4-FFF2-40B4-BE49-F238E27FC236}">
                <a16:creationId xmlns:a16="http://schemas.microsoft.com/office/drawing/2014/main" id="{F114B31B-2098-4A5D-96EB-764AABB538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7828" y="4405899"/>
            <a:ext cx="3806190" cy="203835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32" name="Picture 8" descr="Just a Bill — West Wing, Best Wing">
            <a:extLst>
              <a:ext uri="{FF2B5EF4-FFF2-40B4-BE49-F238E27FC236}">
                <a16:creationId xmlns:a16="http://schemas.microsoft.com/office/drawing/2014/main" id="{8D1978B7-7CFA-46A7-8983-F6882344CE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93508" y="4538956"/>
            <a:ext cx="2571750" cy="177165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574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a:xfrm>
            <a:off x="609600" y="274638"/>
            <a:ext cx="10972800" cy="639762"/>
          </a:xfrm>
          <a:solidFill>
            <a:schemeClr val="accent4">
              <a:lumMod val="20000"/>
              <a:lumOff val="80000"/>
            </a:schemeClr>
          </a:solidFill>
          <a:ln>
            <a:solidFill>
              <a:srgbClr val="002060"/>
            </a:solidFill>
            <a:miter lim="800000"/>
            <a:headEnd/>
            <a:tailEnd/>
          </a:ln>
        </p:spPr>
        <p:txBody>
          <a:bodyPr>
            <a:normAutofit fontScale="90000"/>
          </a:bodyPr>
          <a:lstStyle/>
          <a:p>
            <a:pPr eaLnBrk="1" hangingPunct="1"/>
            <a:r>
              <a:rPr lang="en-US" altLang="en-US" dirty="0">
                <a:solidFill>
                  <a:srgbClr val="002060"/>
                </a:solidFill>
                <a:latin typeface="Baskerville Old Face" panose="02020602080505020303" pitchFamily="18" charset="77"/>
                <a:cs typeface="Times New Roman" pitchFamily="18" charset="0"/>
              </a:rPr>
              <a:t>Representing  </a:t>
            </a:r>
          </a:p>
        </p:txBody>
      </p:sp>
      <p:sp>
        <p:nvSpPr>
          <p:cNvPr id="3" name="Content Placeholder 2"/>
          <p:cNvSpPr>
            <a:spLocks noGrp="1"/>
          </p:cNvSpPr>
          <p:nvPr>
            <p:ph idx="1"/>
          </p:nvPr>
        </p:nvSpPr>
        <p:spPr>
          <a:xfrm>
            <a:off x="445477" y="1143000"/>
            <a:ext cx="11406554" cy="4830763"/>
          </a:xfrm>
          <a:solidFill>
            <a:schemeClr val="bg1"/>
          </a:solidFill>
          <a:ln>
            <a:solidFill>
              <a:srgbClr val="002060"/>
            </a:solidFill>
          </a:ln>
        </p:spPr>
        <p:txBody>
          <a:bodyPr/>
          <a:lstStyle/>
          <a:p>
            <a:pPr marL="0" indent="0">
              <a:buNone/>
              <a:defRPr/>
            </a:pPr>
            <a:r>
              <a:rPr lang="en-US" sz="2400" b="1" dirty="0">
                <a:solidFill>
                  <a:srgbClr val="C00000"/>
                </a:solidFill>
                <a:latin typeface="Times New Roman" panose="02020603050405020304" pitchFamily="18" charset="0"/>
                <a:cs typeface="Times New Roman" panose="02020603050405020304" pitchFamily="18" charset="0"/>
              </a:rPr>
              <a:t>Republicanism – </a:t>
            </a:r>
            <a:r>
              <a:rPr lang="en-US" sz="2400" b="1" i="1" u="sng" dirty="0">
                <a:latin typeface="Times New Roman" panose="02020603050405020304" pitchFamily="18" charset="0"/>
                <a:cs typeface="Times New Roman" panose="02020603050405020304" pitchFamily="18" charset="0"/>
              </a:rPr>
              <a:t>representative democracy</a:t>
            </a:r>
            <a:endParaRPr lang="en-US" sz="2400" i="1" u="sng" dirty="0">
              <a:latin typeface="Times New Roman" panose="02020603050405020304" pitchFamily="18" charset="0"/>
              <a:cs typeface="Times New Roman" panose="02020603050405020304" pitchFamily="18" charset="0"/>
            </a:endParaRPr>
          </a:p>
        </p:txBody>
      </p:sp>
      <p:pic>
        <p:nvPicPr>
          <p:cNvPr id="2050" name="Picture 2" descr="Members of the United States Congress - GovTrack.us">
            <a:extLst>
              <a:ext uri="{FF2B5EF4-FFF2-40B4-BE49-F238E27FC236}">
                <a16:creationId xmlns:a16="http://schemas.microsoft.com/office/drawing/2014/main" id="{2A7D7322-DA36-47D4-BE95-8817DB2034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9969" y="1746824"/>
            <a:ext cx="5251362" cy="2960088"/>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6F91E42B-2275-44FC-8571-8548F31DC546}"/>
              </a:ext>
            </a:extLst>
          </p:cNvPr>
          <p:cNvSpPr/>
          <p:nvPr/>
        </p:nvSpPr>
        <p:spPr>
          <a:xfrm>
            <a:off x="5739330" y="1746823"/>
            <a:ext cx="5964702" cy="2431281"/>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en-US" sz="2400" b="1" i="1" u="sng" dirty="0">
                <a:solidFill>
                  <a:schemeClr val="tx1"/>
                </a:solidFill>
                <a:latin typeface="Times" panose="02020603050405020304" pitchFamily="18" charset="0"/>
                <a:cs typeface="Times" panose="02020603050405020304" pitchFamily="18" charset="0"/>
              </a:rPr>
              <a:t>Article I – Congress</a:t>
            </a:r>
          </a:p>
          <a:p>
            <a:pPr marL="800100" lvl="1" indent="-342900">
              <a:buFont typeface="Arial" panose="020B0604020202020204" pitchFamily="34" charset="0"/>
              <a:buChar char="•"/>
            </a:pPr>
            <a:r>
              <a:rPr lang="en-US" sz="2400" dirty="0">
                <a:solidFill>
                  <a:schemeClr val="tx1"/>
                </a:solidFill>
                <a:latin typeface="Times" panose="02020603050405020304" pitchFamily="18" charset="0"/>
                <a:cs typeface="Times" panose="02020603050405020304" pitchFamily="18" charset="0"/>
              </a:rPr>
              <a:t>Bicameral (Great Compromise)</a:t>
            </a:r>
          </a:p>
          <a:p>
            <a:pPr marL="800100" lvl="1" indent="-342900">
              <a:buFont typeface="Arial" panose="020B0604020202020204" pitchFamily="34" charset="0"/>
              <a:buChar char="•"/>
            </a:pPr>
            <a:r>
              <a:rPr lang="en-US" sz="2400" dirty="0">
                <a:solidFill>
                  <a:schemeClr val="tx1"/>
                </a:solidFill>
                <a:latin typeface="Times" panose="02020603050405020304" pitchFamily="18" charset="0"/>
                <a:cs typeface="Times" panose="02020603050405020304" pitchFamily="18" charset="0"/>
              </a:rPr>
              <a:t>House of Representatives – representation by population</a:t>
            </a:r>
          </a:p>
          <a:p>
            <a:pPr marL="800100" lvl="1" indent="-342900">
              <a:buFont typeface="Arial" panose="020B0604020202020204" pitchFamily="34" charset="0"/>
              <a:buChar char="•"/>
            </a:pPr>
            <a:r>
              <a:rPr lang="en-US" sz="2400" dirty="0">
                <a:solidFill>
                  <a:schemeClr val="tx1"/>
                </a:solidFill>
                <a:latin typeface="Times" panose="02020603050405020304" pitchFamily="18" charset="0"/>
                <a:cs typeface="Times" panose="02020603050405020304" pitchFamily="18" charset="0"/>
              </a:rPr>
              <a:t>Senate – equal representation (2 per state)</a:t>
            </a:r>
          </a:p>
        </p:txBody>
      </p:sp>
      <p:sp>
        <p:nvSpPr>
          <p:cNvPr id="4" name="Rectangle 3">
            <a:extLst>
              <a:ext uri="{FF2B5EF4-FFF2-40B4-BE49-F238E27FC236}">
                <a16:creationId xmlns:a16="http://schemas.microsoft.com/office/drawing/2014/main" id="{8C7FA91F-DE62-4982-8370-8774D10C9C71}"/>
              </a:ext>
            </a:extLst>
          </p:cNvPr>
          <p:cNvSpPr/>
          <p:nvPr/>
        </p:nvSpPr>
        <p:spPr>
          <a:xfrm>
            <a:off x="609600" y="4909625"/>
            <a:ext cx="11136923" cy="143490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latin typeface="Times" panose="02020603050405020304" pitchFamily="18" charset="0"/>
                <a:cs typeface="Times" panose="02020603050405020304" pitchFamily="18" charset="0"/>
              </a:rPr>
              <a:t>“If a faction consists of less than a majority, relief is supplied by the republican principle, which enables the majority to defeat its sinister views by regular vote. It may clog the administration, it may convulse the society; but it will be unable to execute and mask its violence under the forms of the Constitution.”</a:t>
            </a:r>
          </a:p>
          <a:p>
            <a:r>
              <a:rPr lang="en-US" sz="2000" dirty="0">
                <a:latin typeface="Times" panose="02020603050405020304" pitchFamily="18" charset="0"/>
                <a:cs typeface="Times" panose="02020603050405020304" pitchFamily="18" charset="0"/>
              </a:rPr>
              <a:t>	- </a:t>
            </a:r>
            <a:r>
              <a:rPr lang="en-US" sz="2000" b="1" dirty="0">
                <a:latin typeface="Times" panose="02020603050405020304" pitchFamily="18" charset="0"/>
                <a:cs typeface="Times" panose="02020603050405020304" pitchFamily="18" charset="0"/>
              </a:rPr>
              <a:t>James Madison, Federalists 10</a:t>
            </a:r>
          </a:p>
        </p:txBody>
      </p:sp>
    </p:spTree>
    <p:extLst>
      <p:ext uri="{BB962C8B-B14F-4D97-AF65-F5344CB8AC3E}">
        <p14:creationId xmlns:p14="http://schemas.microsoft.com/office/powerpoint/2010/main" val="29678848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7A05F-B0CC-4A09-952C-D35369602977}"/>
              </a:ext>
            </a:extLst>
          </p:cNvPr>
          <p:cNvSpPr>
            <a:spLocks noGrp="1"/>
          </p:cNvSpPr>
          <p:nvPr>
            <p:ph type="title"/>
          </p:nvPr>
        </p:nvSpPr>
        <p:spPr>
          <a:xfrm>
            <a:off x="838200" y="365125"/>
            <a:ext cx="10515600" cy="746223"/>
          </a:xfrm>
          <a:solidFill>
            <a:schemeClr val="accent1">
              <a:lumMod val="50000"/>
            </a:schemeClr>
          </a:solidFill>
          <a:ln>
            <a:solidFill>
              <a:schemeClr val="tx1"/>
            </a:solidFill>
          </a:ln>
        </p:spPr>
        <p:txBody>
          <a:bodyPr/>
          <a:lstStyle/>
          <a:p>
            <a:r>
              <a:rPr lang="en-US" dirty="0">
                <a:solidFill>
                  <a:schemeClr val="bg1"/>
                </a:solidFill>
                <a:latin typeface="Britannic Bold" panose="020B0903060703020204" pitchFamily="34" charset="0"/>
              </a:rPr>
              <a:t>Two Distinct House</a:t>
            </a:r>
          </a:p>
        </p:txBody>
      </p:sp>
      <p:sp>
        <p:nvSpPr>
          <p:cNvPr id="3" name="Content Placeholder 2">
            <a:extLst>
              <a:ext uri="{FF2B5EF4-FFF2-40B4-BE49-F238E27FC236}">
                <a16:creationId xmlns:a16="http://schemas.microsoft.com/office/drawing/2014/main" id="{62BF67C4-D99B-4599-91AC-7347222B30F8}"/>
              </a:ext>
            </a:extLst>
          </p:cNvPr>
          <p:cNvSpPr>
            <a:spLocks noGrp="1"/>
          </p:cNvSpPr>
          <p:nvPr>
            <p:ph idx="1"/>
          </p:nvPr>
        </p:nvSpPr>
        <p:spPr>
          <a:xfrm>
            <a:off x="838200" y="1378634"/>
            <a:ext cx="10515600" cy="4798329"/>
          </a:xfrm>
          <a:solidFill>
            <a:schemeClr val="bg1"/>
          </a:solidFill>
          <a:ln>
            <a:solidFill>
              <a:schemeClr val="accent1"/>
            </a:solidFill>
          </a:ln>
        </p:spPr>
        <p:txBody>
          <a:bodyPr>
            <a:normAutofit fontScale="85000" lnSpcReduction="20000"/>
          </a:bodyPr>
          <a:lstStyle/>
          <a:p>
            <a:pPr marL="0" indent="0">
              <a:buNone/>
            </a:pPr>
            <a:r>
              <a:rPr lang="en-US" sz="2400" i="1" dirty="0">
                <a:latin typeface="Times New Roman" panose="02020603050405020304" pitchFamily="18" charset="0"/>
                <a:cs typeface="Times New Roman" panose="02020603050405020304" pitchFamily="18" charset="0"/>
              </a:rPr>
              <a:t>Identify each of the following statements as either </a:t>
            </a:r>
            <a:r>
              <a:rPr lang="en-US" sz="2400" b="1" i="1" dirty="0">
                <a:solidFill>
                  <a:srgbClr val="002060"/>
                </a:solidFill>
                <a:latin typeface="Times New Roman" panose="02020603050405020304" pitchFamily="18" charset="0"/>
                <a:cs typeface="Times New Roman" panose="02020603050405020304" pitchFamily="18" charset="0"/>
              </a:rPr>
              <a:t>(H) – House of Representatives</a:t>
            </a:r>
            <a:r>
              <a:rPr lang="en-US" sz="2400" b="1" i="1" dirty="0">
                <a:latin typeface="Times New Roman" panose="02020603050405020304" pitchFamily="18" charset="0"/>
                <a:cs typeface="Times New Roman" panose="02020603050405020304" pitchFamily="18" charset="0"/>
              </a:rPr>
              <a:t>, </a:t>
            </a:r>
            <a:r>
              <a:rPr lang="en-US" sz="2400" b="1" i="1" dirty="0">
                <a:solidFill>
                  <a:srgbClr val="FF0000"/>
                </a:solidFill>
                <a:latin typeface="Times New Roman" panose="02020603050405020304" pitchFamily="18" charset="0"/>
                <a:cs typeface="Times New Roman" panose="02020603050405020304" pitchFamily="18" charset="0"/>
              </a:rPr>
              <a:t>(S) – Senate</a:t>
            </a:r>
            <a:r>
              <a:rPr lang="en-US" sz="2400" b="1" i="1" dirty="0">
                <a:latin typeface="Times New Roman" panose="02020603050405020304" pitchFamily="18" charset="0"/>
                <a:cs typeface="Times New Roman" panose="02020603050405020304" pitchFamily="18" charset="0"/>
              </a:rPr>
              <a:t>, or </a:t>
            </a:r>
            <a:r>
              <a:rPr lang="en-US" sz="2400" b="1" i="1" dirty="0">
                <a:solidFill>
                  <a:srgbClr val="7030A0"/>
                </a:solidFill>
                <a:latin typeface="Times New Roman" panose="02020603050405020304" pitchFamily="18" charset="0"/>
                <a:cs typeface="Times New Roman" panose="02020603050405020304" pitchFamily="18" charset="0"/>
              </a:rPr>
              <a:t>(B) – Both </a:t>
            </a:r>
          </a:p>
          <a:p>
            <a:pPr marL="0" indent="0">
              <a:buNone/>
            </a:pPr>
            <a:r>
              <a:rPr lang="en-US" sz="2400" dirty="0">
                <a:latin typeface="Times New Roman" panose="02020603050405020304" pitchFamily="18" charset="0"/>
                <a:cs typeface="Times New Roman" panose="02020603050405020304" pitchFamily="18" charset="0"/>
              </a:rPr>
              <a:t>__ 1. Use equal representation (2 per state)</a:t>
            </a:r>
          </a:p>
          <a:p>
            <a:pPr marL="0" indent="0">
              <a:buNone/>
            </a:pPr>
            <a:r>
              <a:rPr lang="en-US" sz="2400" dirty="0">
                <a:latin typeface="Times New Roman" panose="02020603050405020304" pitchFamily="18" charset="0"/>
                <a:cs typeface="Times New Roman" panose="02020603050405020304" pitchFamily="18" charset="0"/>
              </a:rPr>
              <a:t>__ 2. Can make laws and regulate interstate commerce</a:t>
            </a:r>
          </a:p>
          <a:p>
            <a:pPr marL="0" indent="0">
              <a:buNone/>
            </a:pPr>
            <a:r>
              <a:rPr lang="en-US" sz="2400" dirty="0">
                <a:latin typeface="Times New Roman" panose="02020603050405020304" pitchFamily="18" charset="0"/>
                <a:cs typeface="Times New Roman" panose="02020603050405020304" pitchFamily="18" charset="0"/>
              </a:rPr>
              <a:t>__ 3. Has 435 members </a:t>
            </a:r>
          </a:p>
          <a:p>
            <a:pPr marL="0" indent="0">
              <a:buNone/>
            </a:pPr>
            <a:r>
              <a:rPr lang="en-US" sz="2400" dirty="0">
                <a:latin typeface="Times New Roman" panose="02020603050405020304" pitchFamily="18" charset="0"/>
                <a:cs typeface="Times New Roman" panose="02020603050405020304" pitchFamily="18" charset="0"/>
              </a:rPr>
              <a:t>__ 4. Elected to a 6-year term </a:t>
            </a:r>
          </a:p>
          <a:p>
            <a:pPr marL="0" indent="0">
              <a:buNone/>
            </a:pPr>
            <a:r>
              <a:rPr lang="en-US" sz="2400" dirty="0">
                <a:latin typeface="Times New Roman" panose="02020603050405020304" pitchFamily="18" charset="0"/>
                <a:cs typeface="Times New Roman" panose="02020603050405020304" pitchFamily="18" charset="0"/>
              </a:rPr>
              <a:t>__ 5. Can start all tax and appropriation laws and draws up the articles of impeachment </a:t>
            </a:r>
          </a:p>
          <a:p>
            <a:pPr marL="0" indent="0">
              <a:buNone/>
            </a:pPr>
            <a:r>
              <a:rPr lang="en-US" sz="2400" dirty="0">
                <a:latin typeface="Times New Roman" panose="02020603050405020304" pitchFamily="18" charset="0"/>
                <a:cs typeface="Times New Roman" panose="02020603050405020304" pitchFamily="18" charset="0"/>
              </a:rPr>
              <a:t>__ 6. Can propose Constitutional Amendments </a:t>
            </a:r>
          </a:p>
          <a:p>
            <a:pPr marL="0" indent="0">
              <a:buNone/>
            </a:pPr>
            <a:r>
              <a:rPr lang="en-US" sz="2400" dirty="0">
                <a:latin typeface="Times New Roman" panose="02020603050405020304" pitchFamily="18" charset="0"/>
                <a:cs typeface="Times New Roman" panose="02020603050405020304" pitchFamily="18" charset="0"/>
              </a:rPr>
              <a:t>__ 7. Has the power to approve or reject presidential appointments and treaties </a:t>
            </a:r>
          </a:p>
          <a:p>
            <a:pPr marL="0" indent="0">
              <a:buNone/>
            </a:pPr>
            <a:r>
              <a:rPr lang="en-US" sz="2400" dirty="0">
                <a:latin typeface="Times New Roman" panose="02020603050405020304" pitchFamily="18" charset="0"/>
                <a:cs typeface="Times New Roman" panose="02020603050405020304" pitchFamily="18" charset="0"/>
              </a:rPr>
              <a:t>__ 8. Can override a presidential veto with a 2/3rds vote</a:t>
            </a:r>
          </a:p>
          <a:p>
            <a:pPr marL="0" indent="0">
              <a:buNone/>
            </a:pPr>
            <a:r>
              <a:rPr lang="en-US" sz="2400" dirty="0">
                <a:latin typeface="Times New Roman" panose="02020603050405020304" pitchFamily="18" charset="0"/>
                <a:cs typeface="Times New Roman" panose="02020603050405020304" pitchFamily="18" charset="0"/>
              </a:rPr>
              <a:t>__ 9. Can filibuster a law</a:t>
            </a:r>
          </a:p>
          <a:p>
            <a:pPr marL="0" indent="0">
              <a:buNone/>
            </a:pPr>
            <a:r>
              <a:rPr lang="en-US" sz="2400" dirty="0">
                <a:latin typeface="Times New Roman" panose="02020603050405020304" pitchFamily="18" charset="0"/>
                <a:cs typeface="Times New Roman" panose="02020603050405020304" pitchFamily="18" charset="0"/>
              </a:rPr>
              <a:t>__ 10. Uses the rules committee to assign time for debate </a:t>
            </a:r>
          </a:p>
          <a:p>
            <a:pPr marL="0" indent="0">
              <a:buNone/>
            </a:pPr>
            <a:r>
              <a:rPr lang="en-US" sz="2400" dirty="0">
                <a:latin typeface="Times New Roman" panose="02020603050405020304" pitchFamily="18" charset="0"/>
                <a:cs typeface="Times New Roman" panose="02020603050405020304" pitchFamily="18" charset="0"/>
              </a:rPr>
              <a:t>__ 11. Must live in the state you represent </a:t>
            </a:r>
          </a:p>
          <a:p>
            <a:pPr marL="0" indent="0">
              <a:buNone/>
            </a:pPr>
            <a:r>
              <a:rPr lang="en-US" sz="2400" dirty="0">
                <a:latin typeface="Times New Roman" panose="02020603050405020304" pitchFamily="18" charset="0"/>
                <a:cs typeface="Times New Roman" panose="02020603050405020304" pitchFamily="18" charset="0"/>
              </a:rPr>
              <a:t>__ 12. Can declare war</a:t>
            </a:r>
          </a:p>
        </p:txBody>
      </p:sp>
    </p:spTree>
    <p:extLst>
      <p:ext uri="{BB962C8B-B14F-4D97-AF65-F5344CB8AC3E}">
        <p14:creationId xmlns:p14="http://schemas.microsoft.com/office/powerpoint/2010/main" val="151678330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9A6770D-993E-4546-A68D-AE4CFE3B8980}"/>
              </a:ext>
            </a:extLst>
          </p:cNvPr>
          <p:cNvSpPr>
            <a:spLocks noGrp="1"/>
          </p:cNvSpPr>
          <p:nvPr>
            <p:ph idx="1"/>
          </p:nvPr>
        </p:nvSpPr>
        <p:spPr>
          <a:xfrm>
            <a:off x="391887" y="493486"/>
            <a:ext cx="11596914" cy="5683477"/>
          </a:xfrm>
          <a:solidFill>
            <a:schemeClr val="bg1"/>
          </a:solidFill>
          <a:ln>
            <a:solidFill>
              <a:srgbClr val="002060"/>
            </a:solidFill>
          </a:ln>
        </p:spPr>
        <p:txBody>
          <a:bodyPr>
            <a:normAutofit fontScale="92500" lnSpcReduction="10000"/>
          </a:bodyPr>
          <a:lstStyle/>
          <a:p>
            <a:pPr>
              <a:lnSpc>
                <a:spcPct val="100000"/>
              </a:lnSpc>
              <a:spcBef>
                <a:spcPts val="0"/>
              </a:spcBef>
            </a:pPr>
            <a:r>
              <a:rPr lang="en-US" sz="1600" b="1" dirty="0">
                <a:latin typeface="Times New Roman" panose="02020603050405020304" pitchFamily="18" charset="0"/>
                <a:cs typeface="Times New Roman" panose="02020603050405020304" pitchFamily="18" charset="0"/>
              </a:rPr>
              <a:t>CL.C&amp;G.1.1</a:t>
            </a:r>
            <a:r>
              <a:rPr lang="en-US" sz="1600" dirty="0">
                <a:latin typeface="Times New Roman" panose="02020603050405020304" pitchFamily="18" charset="0"/>
                <a:cs typeface="Times New Roman" panose="02020603050405020304" pitchFamily="18" charset="0"/>
              </a:rPr>
              <a:t> Explain the influence of the founding principles on state and federal decisions using primary and secondary source documents.</a:t>
            </a:r>
          </a:p>
          <a:p>
            <a:pPr>
              <a:lnSpc>
                <a:spcPct val="100000"/>
              </a:lnSpc>
              <a:spcBef>
                <a:spcPts val="0"/>
              </a:spcBef>
            </a:pPr>
            <a:r>
              <a:rPr lang="en-US" sz="1600" b="1" dirty="0">
                <a:latin typeface="Times New Roman" panose="02020603050405020304" pitchFamily="18" charset="0"/>
                <a:cs typeface="Times New Roman" panose="02020603050405020304" pitchFamily="18" charset="0"/>
              </a:rPr>
              <a:t>CL.H.1.1</a:t>
            </a:r>
            <a:r>
              <a:rPr lang="en-US" sz="1600" dirty="0">
                <a:latin typeface="Times New Roman" panose="02020603050405020304" pitchFamily="18" charset="0"/>
                <a:cs typeface="Times New Roman" panose="02020603050405020304" pitchFamily="18" charset="0"/>
              </a:rPr>
              <a:t> Explain how the tensions over power and authority led the founding fathers to create a democratic republic.</a:t>
            </a:r>
          </a:p>
          <a:p>
            <a:pPr>
              <a:lnSpc>
                <a:spcPct val="100000"/>
              </a:lnSpc>
              <a:spcBef>
                <a:spcPts val="0"/>
              </a:spcBef>
            </a:pPr>
            <a:r>
              <a:rPr lang="en-US" sz="1600" b="1" dirty="0">
                <a:latin typeface="Times New Roman" panose="02020603050405020304" pitchFamily="18" charset="0"/>
                <a:cs typeface="Times New Roman" panose="02020603050405020304" pitchFamily="18" charset="0"/>
              </a:rPr>
              <a:t>CL.C&amp;G.4.4</a:t>
            </a:r>
            <a:r>
              <a:rPr lang="en-US" sz="1600" dirty="0">
                <a:latin typeface="Times New Roman" panose="02020603050405020304" pitchFamily="18" charset="0"/>
                <a:cs typeface="Times New Roman" panose="02020603050405020304" pitchFamily="18" charset="0"/>
              </a:rPr>
              <a:t> Assess how effective the American system of government has been in ensuring freedom, equality, and justice for all.</a:t>
            </a:r>
          </a:p>
          <a:p>
            <a:pPr marL="0" indent="0">
              <a:lnSpc>
                <a:spcPct val="100000"/>
              </a:lnSpc>
              <a:spcBef>
                <a:spcPts val="0"/>
              </a:spcBef>
              <a:buNone/>
            </a:pPr>
            <a:r>
              <a:rPr lang="en-US" sz="1800" b="1" dirty="0">
                <a:solidFill>
                  <a:srgbClr val="002060"/>
                </a:solidFill>
                <a:latin typeface="Times New Roman" panose="02020603050405020304" pitchFamily="18" charset="0"/>
                <a:cs typeface="Times New Roman" panose="02020603050405020304" pitchFamily="18" charset="0"/>
              </a:rPr>
              <a:t>Essential Question: </a:t>
            </a:r>
            <a:r>
              <a:rPr lang="en-US" sz="1800" dirty="0">
                <a:latin typeface="Times New Roman" panose="02020603050405020304" pitchFamily="18" charset="0"/>
                <a:cs typeface="Times New Roman" panose="02020603050405020304" pitchFamily="18" charset="0"/>
              </a:rPr>
              <a:t>How effectively does the U.S. Constitution balance the authority to govern without violate the rights of the people?</a:t>
            </a:r>
          </a:p>
          <a:p>
            <a:pPr marL="0" indent="0">
              <a:lnSpc>
                <a:spcPct val="100000"/>
              </a:lnSpc>
              <a:spcBef>
                <a:spcPts val="0"/>
              </a:spcBef>
              <a:buNone/>
            </a:pPr>
            <a:r>
              <a:rPr lang="en-US" sz="1800" b="1" dirty="0">
                <a:solidFill>
                  <a:srgbClr val="002060"/>
                </a:solidFill>
                <a:latin typeface="Times New Roman" panose="02020603050405020304" pitchFamily="18" charset="0"/>
                <a:cs typeface="Times New Roman" panose="02020603050405020304" pitchFamily="18" charset="0"/>
              </a:rPr>
              <a:t>Students Can: </a:t>
            </a:r>
          </a:p>
          <a:p>
            <a:pPr marL="406400">
              <a:lnSpc>
                <a:spcPct val="100000"/>
              </a:lnSpc>
              <a:spcBef>
                <a:spcPts val="0"/>
              </a:spcBef>
            </a:pPr>
            <a:r>
              <a:rPr lang="en-US" sz="1800" dirty="0">
                <a:latin typeface="Times New Roman" panose="02020603050405020304" pitchFamily="18" charset="0"/>
                <a:cs typeface="Times New Roman" panose="02020603050405020304" pitchFamily="18" charset="0"/>
              </a:rPr>
              <a:t>Determine why a decentralized government under the Articles of Confederation failed to effectively govern America during the critical period from 1781-1789</a:t>
            </a:r>
          </a:p>
          <a:p>
            <a:pPr marL="406400">
              <a:lnSpc>
                <a:spcPct val="100000"/>
              </a:lnSpc>
              <a:spcBef>
                <a:spcPts val="0"/>
              </a:spcBef>
            </a:pPr>
            <a:r>
              <a:rPr lang="en-US" sz="1800" dirty="0">
                <a:latin typeface="Times New Roman" panose="02020603050405020304" pitchFamily="18" charset="0"/>
                <a:cs typeface="Times New Roman" panose="02020603050405020304" pitchFamily="18" charset="0"/>
              </a:rPr>
              <a:t>Evaluate how the U.S. Constitution repaired issues with the Articles of Confederation </a:t>
            </a:r>
          </a:p>
          <a:p>
            <a:pPr marL="406400">
              <a:lnSpc>
                <a:spcPct val="100000"/>
              </a:lnSpc>
              <a:spcBef>
                <a:spcPts val="0"/>
              </a:spcBef>
            </a:pPr>
            <a:r>
              <a:rPr lang="en-US" sz="1800" dirty="0">
                <a:latin typeface="Times New Roman" panose="02020603050405020304" pitchFamily="18" charset="0"/>
                <a:cs typeface="Times New Roman" panose="02020603050405020304" pitchFamily="18" charset="0"/>
              </a:rPr>
              <a:t>Decipher how the Madisonian Model of government empowers the national government while restraining abuse of power</a:t>
            </a:r>
          </a:p>
          <a:p>
            <a:pPr marL="177800" indent="0">
              <a:lnSpc>
                <a:spcPct val="100000"/>
              </a:lnSpc>
              <a:spcBef>
                <a:spcPts val="0"/>
              </a:spcBef>
              <a:buNone/>
            </a:pPr>
            <a:endParaRPr lang="en-US" sz="1800" dirty="0">
              <a:latin typeface="Times New Roman" panose="02020603050405020304" pitchFamily="18" charset="0"/>
              <a:cs typeface="Times New Roman" panose="02020603050405020304" pitchFamily="18" charset="0"/>
            </a:endParaRPr>
          </a:p>
          <a:p>
            <a:pPr marL="0" indent="0">
              <a:buNone/>
            </a:pPr>
            <a:r>
              <a:rPr lang="en-US" sz="2200" b="1" dirty="0">
                <a:solidFill>
                  <a:srgbClr val="002060"/>
                </a:solidFill>
                <a:latin typeface="Times New Roman" panose="02020603050405020304" pitchFamily="18" charset="0"/>
                <a:cs typeface="Times New Roman" panose="02020603050405020304" pitchFamily="18" charset="0"/>
              </a:rPr>
              <a:t>AGENDA:</a:t>
            </a:r>
          </a:p>
          <a:p>
            <a:r>
              <a:rPr lang="en-US" sz="2200" dirty="0">
                <a:latin typeface="Times New Roman" panose="02020603050405020304" pitchFamily="18" charset="0"/>
                <a:cs typeface="Times New Roman" panose="02020603050405020304" pitchFamily="18" charset="0"/>
              </a:rPr>
              <a:t>The Power of Influence</a:t>
            </a:r>
          </a:p>
          <a:p>
            <a:r>
              <a:rPr lang="en-US" sz="2200" dirty="0" err="1">
                <a:latin typeface="Times New Roman" panose="02020603050405020304" pitchFamily="18" charset="0"/>
                <a:cs typeface="Times New Roman" panose="02020603050405020304" pitchFamily="18" charset="0"/>
              </a:rPr>
              <a:t>Mr</a:t>
            </a:r>
            <a:r>
              <a:rPr lang="en-US" sz="2200" dirty="0">
                <a:latin typeface="Times New Roman" panose="02020603050405020304" pitchFamily="18" charset="0"/>
                <a:cs typeface="Times New Roman" panose="02020603050405020304" pitchFamily="18" charset="0"/>
              </a:rPr>
              <a:t> Bill’s Goes To Washington</a:t>
            </a:r>
          </a:p>
          <a:p>
            <a:r>
              <a:rPr lang="en-US" sz="2200" dirty="0" err="1">
                <a:latin typeface="Times New Roman" panose="02020603050405020304" pitchFamily="18" charset="0"/>
                <a:cs typeface="Times New Roman" panose="02020603050405020304" pitchFamily="18" charset="0"/>
              </a:rPr>
              <a:t>Lawcraft</a:t>
            </a:r>
            <a:endParaRPr lang="en-US" sz="2200" dirty="0">
              <a:latin typeface="Times New Roman" panose="02020603050405020304" pitchFamily="18" charset="0"/>
              <a:cs typeface="Times New Roman" panose="02020603050405020304" pitchFamily="18" charset="0"/>
            </a:endParaRPr>
          </a:p>
          <a:p>
            <a:endParaRPr lang="en-US" sz="2000" dirty="0">
              <a:latin typeface="Times New Roman" panose="02020603050405020304" pitchFamily="18" charset="0"/>
              <a:cs typeface="Times New Roman" panose="02020603050405020304" pitchFamily="18" charset="0"/>
            </a:endParaRPr>
          </a:p>
          <a:p>
            <a:pPr marL="0" indent="0">
              <a:buNone/>
            </a:pPr>
            <a:r>
              <a:rPr lang="en-US" sz="2200" b="1" dirty="0">
                <a:solidFill>
                  <a:srgbClr val="002060"/>
                </a:solidFill>
                <a:latin typeface="Times New Roman" panose="02020603050405020304" pitchFamily="18" charset="0"/>
                <a:cs typeface="Times New Roman" panose="02020603050405020304" pitchFamily="18" charset="0"/>
              </a:rPr>
              <a:t>HOMEWORK: </a:t>
            </a:r>
          </a:p>
          <a:p>
            <a:r>
              <a:rPr lang="en-US" sz="2200" b="1" dirty="0">
                <a:solidFill>
                  <a:srgbClr val="002060"/>
                </a:solidFill>
                <a:latin typeface="Times New Roman" panose="02020603050405020304" pitchFamily="18" charset="0"/>
                <a:cs typeface="Times New Roman" panose="02020603050405020304" pitchFamily="18" charset="0"/>
              </a:rPr>
              <a:t>Study for a quiz on Congress</a:t>
            </a:r>
          </a:p>
          <a:p>
            <a:r>
              <a:rPr lang="en-US" sz="2200" b="1" dirty="0">
                <a:solidFill>
                  <a:srgbClr val="FF0000"/>
                </a:solidFill>
                <a:latin typeface="Times New Roman" panose="02020603050405020304" pitchFamily="18" charset="0"/>
                <a:cs typeface="Times New Roman" panose="02020603050405020304" pitchFamily="18" charset="0"/>
              </a:rPr>
              <a:t>Quiz on Congress – Friday 11/4</a:t>
            </a:r>
          </a:p>
        </p:txBody>
      </p:sp>
    </p:spTree>
    <p:extLst>
      <p:ext uri="{BB962C8B-B14F-4D97-AF65-F5344CB8AC3E}">
        <p14:creationId xmlns:p14="http://schemas.microsoft.com/office/powerpoint/2010/main" val="94618435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96028-E747-491C-B3EE-D331F2B9D6E6}"/>
              </a:ext>
            </a:extLst>
          </p:cNvPr>
          <p:cNvSpPr>
            <a:spLocks noGrp="1"/>
          </p:cNvSpPr>
          <p:nvPr>
            <p:ph type="title"/>
          </p:nvPr>
        </p:nvSpPr>
        <p:spPr>
          <a:xfrm>
            <a:off x="838200" y="365126"/>
            <a:ext cx="10515600" cy="774358"/>
          </a:xfrm>
          <a:solidFill>
            <a:schemeClr val="accent4">
              <a:lumMod val="20000"/>
              <a:lumOff val="80000"/>
            </a:schemeClr>
          </a:solidFill>
          <a:ln>
            <a:solidFill>
              <a:srgbClr val="002060"/>
            </a:solidFill>
          </a:ln>
        </p:spPr>
        <p:txBody>
          <a:bodyPr>
            <a:normAutofit/>
          </a:bodyPr>
          <a:lstStyle/>
          <a:p>
            <a:r>
              <a:rPr lang="en-US" dirty="0">
                <a:latin typeface="Britannic Bold" panose="020B0903060703020204" pitchFamily="34" charset="0"/>
              </a:rPr>
              <a:t>The Power of Influence</a:t>
            </a:r>
          </a:p>
        </p:txBody>
      </p:sp>
      <p:sp>
        <p:nvSpPr>
          <p:cNvPr id="3" name="Content Placeholder 2">
            <a:extLst>
              <a:ext uri="{FF2B5EF4-FFF2-40B4-BE49-F238E27FC236}">
                <a16:creationId xmlns:a16="http://schemas.microsoft.com/office/drawing/2014/main" id="{5C4ABCB7-D366-42E5-9D18-F12F9D93EB02}"/>
              </a:ext>
            </a:extLst>
          </p:cNvPr>
          <p:cNvSpPr>
            <a:spLocks noGrp="1"/>
          </p:cNvSpPr>
          <p:nvPr>
            <p:ph idx="1"/>
          </p:nvPr>
        </p:nvSpPr>
        <p:spPr>
          <a:xfrm>
            <a:off x="838200" y="1477108"/>
            <a:ext cx="10515600" cy="4699855"/>
          </a:xfrm>
          <a:solidFill>
            <a:schemeClr val="bg1"/>
          </a:solidFill>
          <a:ln>
            <a:solidFill>
              <a:srgbClr val="002060"/>
            </a:solidFill>
          </a:ln>
        </p:spPr>
        <p:txBody>
          <a:bodyPr>
            <a:normAutofit/>
          </a:bodyPr>
          <a:lstStyle/>
          <a:p>
            <a:pPr marL="0" indent="0">
              <a:buNone/>
            </a:pPr>
            <a:r>
              <a:rPr lang="en-US" sz="2400" dirty="0">
                <a:latin typeface="Times" panose="02020603050405020304" pitchFamily="18" charset="0"/>
                <a:cs typeface="Times" panose="02020603050405020304" pitchFamily="18" charset="0"/>
              </a:rPr>
              <a:t>Congress = Lawmaking</a:t>
            </a:r>
          </a:p>
          <a:p>
            <a:pPr marL="0" indent="0">
              <a:buNone/>
            </a:pPr>
            <a:endParaRPr lang="en-US" sz="2400" dirty="0">
              <a:latin typeface="Times" panose="02020603050405020304" pitchFamily="18" charset="0"/>
              <a:cs typeface="Times" panose="02020603050405020304" pitchFamily="18" charset="0"/>
            </a:endParaRPr>
          </a:p>
          <a:p>
            <a:pPr marL="457200" indent="-457200">
              <a:buAutoNum type="arabicPeriod"/>
            </a:pPr>
            <a:r>
              <a:rPr lang="en-US" sz="2400" dirty="0">
                <a:latin typeface="Times" panose="02020603050405020304" pitchFamily="18" charset="0"/>
                <a:cs typeface="Times" panose="02020603050405020304" pitchFamily="18" charset="0"/>
              </a:rPr>
              <a:t>What is ONE way the majority party has greater influence over the lawmaking process than the minority party?</a:t>
            </a:r>
          </a:p>
          <a:p>
            <a:pPr marL="457200" indent="-457200">
              <a:buAutoNum type="arabicPeriod"/>
            </a:pPr>
            <a:r>
              <a:rPr lang="en-US" sz="2400" dirty="0">
                <a:latin typeface="Times" panose="02020603050405020304" pitchFamily="18" charset="0"/>
                <a:cs typeface="Times" panose="02020603050405020304" pitchFamily="18" charset="0"/>
              </a:rPr>
              <a:t>What is ONE way that Senate handles or influences the law making process differently than the House of Representatives?</a:t>
            </a:r>
          </a:p>
          <a:p>
            <a:pPr marL="457200" indent="-457200">
              <a:buAutoNum type="arabicPeriod"/>
            </a:pPr>
            <a:r>
              <a:rPr lang="en-US" sz="2400" dirty="0">
                <a:latin typeface="Times" panose="02020603050405020304" pitchFamily="18" charset="0"/>
                <a:cs typeface="Times" panose="02020603050405020304" pitchFamily="18" charset="0"/>
              </a:rPr>
              <a:t>What is ONE way that the House of Representatives handles the lawmaking process differently than Senate? </a:t>
            </a:r>
          </a:p>
        </p:txBody>
      </p:sp>
      <p:pic>
        <p:nvPicPr>
          <p:cNvPr id="1026" name="Picture 2" descr="Congress Swearing-In: A Look At The Incoming Freshman Class : NPR">
            <a:extLst>
              <a:ext uri="{FF2B5EF4-FFF2-40B4-BE49-F238E27FC236}">
                <a16:creationId xmlns:a16="http://schemas.microsoft.com/office/drawing/2014/main" id="{45825510-7D3E-46D8-9BA4-88B5EF1F8F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1782" y="4953436"/>
            <a:ext cx="3617532" cy="17430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 just a bill:' Schoolhouse Rock, 40 years later, still teaches  generations | CNN Politics">
            <a:extLst>
              <a:ext uri="{FF2B5EF4-FFF2-40B4-BE49-F238E27FC236}">
                <a16:creationId xmlns:a16="http://schemas.microsoft.com/office/drawing/2014/main" id="{5918B33A-F1DE-4277-A21A-85CB0B671E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92688" y="4910573"/>
            <a:ext cx="2505075" cy="1828800"/>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95146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886"/>
        <p:cNvGrpSpPr/>
        <p:nvPr/>
      </p:nvGrpSpPr>
      <p:grpSpPr>
        <a:xfrm>
          <a:off x="0" y="0"/>
          <a:ext cx="0" cy="0"/>
          <a:chOff x="0" y="0"/>
          <a:chExt cx="0" cy="0"/>
        </a:xfrm>
      </p:grpSpPr>
      <p:sp>
        <p:nvSpPr>
          <p:cNvPr id="887" name="Google Shape;887;p96"/>
          <p:cNvSpPr txBox="1">
            <a:spLocks noGrp="1"/>
          </p:cNvSpPr>
          <p:nvPr>
            <p:ph type="title"/>
          </p:nvPr>
        </p:nvSpPr>
        <p:spPr>
          <a:xfrm>
            <a:off x="1244184" y="382250"/>
            <a:ext cx="8966616" cy="760750"/>
          </a:xfrm>
          <a:prstGeom prst="rect">
            <a:avLst/>
          </a:prstGeom>
          <a:solidFill>
            <a:schemeClr val="accent1">
              <a:lumMod val="50000"/>
            </a:schemeClr>
          </a:solidFill>
          <a:ln>
            <a:solidFill>
              <a:schemeClr val="tx1"/>
            </a:solidFill>
          </a:ln>
        </p:spPr>
        <p:txBody>
          <a:bodyPr spcFirstLastPara="1" wrap="square" lIns="91425" tIns="45700" rIns="91425" bIns="45700" anchor="b" anchorCtr="0">
            <a:noAutofit/>
          </a:bodyPr>
          <a:lstStyle/>
          <a:p>
            <a:pPr rtl="0">
              <a:buSzPts val="4000"/>
            </a:pPr>
            <a:r>
              <a:rPr lang="en-US" b="1" dirty="0">
                <a:solidFill>
                  <a:schemeClr val="bg1"/>
                </a:solidFill>
                <a:latin typeface="Britannic Bold" panose="020B0903060703020204" pitchFamily="34" charset="0"/>
              </a:rPr>
              <a:t>1. Propose a Bill</a:t>
            </a:r>
            <a:endParaRPr dirty="0">
              <a:solidFill>
                <a:schemeClr val="bg1"/>
              </a:solidFill>
              <a:latin typeface="Britannic Bold" panose="020B0903060703020204" pitchFamily="34" charset="0"/>
            </a:endParaRPr>
          </a:p>
        </p:txBody>
      </p:sp>
      <p:sp>
        <p:nvSpPr>
          <p:cNvPr id="888" name="Google Shape;888;p96"/>
          <p:cNvSpPr txBox="1">
            <a:spLocks noGrp="1"/>
          </p:cNvSpPr>
          <p:nvPr>
            <p:ph type="body" idx="1"/>
          </p:nvPr>
        </p:nvSpPr>
        <p:spPr>
          <a:xfrm>
            <a:off x="599100" y="1558975"/>
            <a:ext cx="7804032" cy="4317169"/>
          </a:xfrm>
          <a:prstGeom prst="rect">
            <a:avLst/>
          </a:prstGeom>
          <a:solidFill>
            <a:schemeClr val="bg1"/>
          </a:solidFill>
          <a:ln>
            <a:solidFill>
              <a:srgbClr val="002060"/>
            </a:solidFill>
          </a:ln>
        </p:spPr>
        <p:txBody>
          <a:bodyPr spcFirstLastPara="1" wrap="square" lIns="91425" tIns="45700" rIns="91425" bIns="45700" anchor="t" anchorCtr="0">
            <a:noAutofit/>
          </a:bodyPr>
          <a:lstStyle/>
          <a:p>
            <a:pPr marL="68580" indent="0" rtl="0">
              <a:spcBef>
                <a:spcPts val="0"/>
              </a:spcBef>
              <a:buSzPts val="2432"/>
              <a:buNone/>
            </a:pPr>
            <a:r>
              <a:rPr lang="en-US" sz="3200" b="1" u="sng" dirty="0">
                <a:solidFill>
                  <a:schemeClr val="dk1"/>
                </a:solidFill>
                <a:latin typeface="Times" panose="02020603050405020304" pitchFamily="18" charset="0"/>
                <a:cs typeface="Times" panose="02020603050405020304" pitchFamily="18" charset="0"/>
              </a:rPr>
              <a:t>Ideas for Bills</a:t>
            </a:r>
            <a:r>
              <a:rPr lang="en-US" sz="3200" dirty="0">
                <a:solidFill>
                  <a:schemeClr val="dk1"/>
                </a:solidFill>
                <a:latin typeface="Times" panose="02020603050405020304" pitchFamily="18" charset="0"/>
                <a:cs typeface="Times" panose="02020603050405020304" pitchFamily="18" charset="0"/>
              </a:rPr>
              <a:t>:</a:t>
            </a:r>
          </a:p>
          <a:p>
            <a:pPr marL="800100" lvl="1" indent="-274320" rtl="0">
              <a:spcBef>
                <a:spcPts val="0"/>
              </a:spcBef>
              <a:buSzPts val="2432"/>
              <a:buFont typeface="Arial"/>
              <a:buChar char="•"/>
            </a:pPr>
            <a:r>
              <a:rPr lang="en-US" sz="3200" dirty="0">
                <a:solidFill>
                  <a:schemeClr val="dk1"/>
                </a:solidFill>
                <a:latin typeface="Times" panose="02020603050405020304" pitchFamily="18" charset="0"/>
                <a:cs typeface="Times" panose="02020603050405020304" pitchFamily="18" charset="0"/>
              </a:rPr>
              <a:t>Members of Congress</a:t>
            </a:r>
          </a:p>
          <a:p>
            <a:pPr marL="800100" lvl="1" indent="-274320" rtl="0">
              <a:spcBef>
                <a:spcPts val="0"/>
              </a:spcBef>
              <a:buSzPts val="2432"/>
              <a:buFont typeface="Arial"/>
              <a:buChar char="•"/>
            </a:pPr>
            <a:r>
              <a:rPr lang="en-US" sz="3200" dirty="0">
                <a:solidFill>
                  <a:schemeClr val="dk1"/>
                </a:solidFill>
                <a:latin typeface="Times" panose="02020603050405020304" pitchFamily="18" charset="0"/>
                <a:cs typeface="Times" panose="02020603050405020304" pitchFamily="18" charset="0"/>
              </a:rPr>
              <a:t>President </a:t>
            </a:r>
          </a:p>
          <a:p>
            <a:pPr marL="800100" lvl="1" indent="-274320" rtl="0">
              <a:spcBef>
                <a:spcPts val="0"/>
              </a:spcBef>
              <a:buSzPts val="2432"/>
              <a:buFont typeface="Arial"/>
              <a:buChar char="•"/>
            </a:pPr>
            <a:r>
              <a:rPr lang="en-US" sz="3200" dirty="0">
                <a:solidFill>
                  <a:schemeClr val="dk1"/>
                </a:solidFill>
                <a:latin typeface="Times" panose="02020603050405020304" pitchFamily="18" charset="0"/>
                <a:cs typeface="Times" panose="02020603050405020304" pitchFamily="18" charset="0"/>
              </a:rPr>
              <a:t>Citizens (</a:t>
            </a:r>
            <a:r>
              <a:rPr lang="en-US" sz="3200" b="1" dirty="0">
                <a:solidFill>
                  <a:srgbClr val="C00000"/>
                </a:solidFill>
                <a:latin typeface="Times" panose="02020603050405020304" pitchFamily="18" charset="0"/>
                <a:cs typeface="Times" panose="02020603050405020304" pitchFamily="18" charset="0"/>
              </a:rPr>
              <a:t>1</a:t>
            </a:r>
            <a:r>
              <a:rPr lang="en-US" sz="3200" b="1" baseline="30000" dirty="0">
                <a:solidFill>
                  <a:srgbClr val="C00000"/>
                </a:solidFill>
                <a:latin typeface="Times" panose="02020603050405020304" pitchFamily="18" charset="0"/>
                <a:cs typeface="Times" panose="02020603050405020304" pitchFamily="18" charset="0"/>
              </a:rPr>
              <a:t>st</a:t>
            </a:r>
            <a:r>
              <a:rPr lang="en-US" sz="3200" b="1" dirty="0">
                <a:solidFill>
                  <a:srgbClr val="C00000"/>
                </a:solidFill>
                <a:latin typeface="Times" panose="02020603050405020304" pitchFamily="18" charset="0"/>
                <a:cs typeface="Times" panose="02020603050405020304" pitchFamily="18" charset="0"/>
              </a:rPr>
              <a:t> Amendment – petitioning</a:t>
            </a:r>
            <a:r>
              <a:rPr lang="en-US" sz="3200" dirty="0">
                <a:solidFill>
                  <a:schemeClr val="dk1"/>
                </a:solidFill>
                <a:latin typeface="Times" panose="02020603050405020304" pitchFamily="18" charset="0"/>
                <a:cs typeface="Times" panose="02020603050405020304" pitchFamily="18" charset="0"/>
              </a:rPr>
              <a:t>) </a:t>
            </a:r>
          </a:p>
          <a:p>
            <a:pPr marL="342900" indent="-274320" rtl="0">
              <a:spcBef>
                <a:spcPts val="0"/>
              </a:spcBef>
              <a:buSzPts val="2432"/>
              <a:buFont typeface="Arial"/>
              <a:buChar char="•"/>
            </a:pPr>
            <a:r>
              <a:rPr lang="en-US" sz="3200" dirty="0">
                <a:solidFill>
                  <a:schemeClr val="dk1"/>
                </a:solidFill>
                <a:latin typeface="Times" panose="02020603050405020304" pitchFamily="18" charset="0"/>
                <a:cs typeface="Times" panose="02020603050405020304" pitchFamily="18" charset="0"/>
              </a:rPr>
              <a:t>Other bills are suggested by </a:t>
            </a:r>
            <a:r>
              <a:rPr lang="en-US" sz="3200" b="1" u="sng" dirty="0">
                <a:solidFill>
                  <a:schemeClr val="dk1"/>
                </a:solidFill>
                <a:latin typeface="Times" panose="02020603050405020304" pitchFamily="18" charset="0"/>
                <a:cs typeface="Times" panose="02020603050405020304" pitchFamily="18" charset="0"/>
              </a:rPr>
              <a:t>special-interest groups</a:t>
            </a:r>
            <a:r>
              <a:rPr lang="en-US" sz="3200" dirty="0">
                <a:solidFill>
                  <a:schemeClr val="dk1"/>
                </a:solidFill>
                <a:latin typeface="Times" panose="02020603050405020304" pitchFamily="18" charset="0"/>
                <a:cs typeface="Times" panose="02020603050405020304" pitchFamily="18" charset="0"/>
              </a:rPr>
              <a:t>, </a:t>
            </a:r>
            <a:r>
              <a:rPr lang="en-US" sz="3200" u="sng" dirty="0">
                <a:solidFill>
                  <a:schemeClr val="dk1"/>
                </a:solidFill>
                <a:latin typeface="Times" panose="02020603050405020304" pitchFamily="18" charset="0"/>
                <a:cs typeface="Times" panose="02020603050405020304" pitchFamily="18" charset="0"/>
              </a:rPr>
              <a:t>or organizations of people w/ some common interest </a:t>
            </a:r>
            <a:r>
              <a:rPr lang="en-US" sz="3200" dirty="0">
                <a:solidFill>
                  <a:schemeClr val="dk1"/>
                </a:solidFill>
                <a:latin typeface="Times" panose="02020603050405020304" pitchFamily="18" charset="0"/>
                <a:cs typeface="Times" panose="02020603050405020304" pitchFamily="18" charset="0"/>
              </a:rPr>
              <a:t>who try to influence government decisions. </a:t>
            </a:r>
            <a:endParaRPr dirty="0">
              <a:latin typeface="Times" panose="02020603050405020304" pitchFamily="18" charset="0"/>
              <a:cs typeface="Times" panose="02020603050405020304" pitchFamily="18" charset="0"/>
            </a:endParaRPr>
          </a:p>
        </p:txBody>
      </p:sp>
      <p:pic>
        <p:nvPicPr>
          <p:cNvPr id="889" name="Google Shape;889;p96" descr="Propose a Bill cartoon"/>
          <p:cNvPicPr preferRelativeResize="0"/>
          <p:nvPr/>
        </p:nvPicPr>
        <p:blipFill rotWithShape="1">
          <a:blip r:embed="rId3">
            <a:alphaModFix/>
          </a:blip>
          <a:srcRect/>
          <a:stretch/>
        </p:blipFill>
        <p:spPr>
          <a:xfrm>
            <a:off x="8615916" y="2057400"/>
            <a:ext cx="3189768" cy="2743200"/>
          </a:xfrm>
          <a:prstGeom prst="rect">
            <a:avLst/>
          </a:prstGeom>
          <a:noFill/>
          <a:ln>
            <a:solidFill>
              <a:srgbClr val="002060"/>
            </a:solidFill>
          </a:ln>
        </p:spPr>
      </p:pic>
      <p:sp>
        <p:nvSpPr>
          <p:cNvPr id="890" name="Google Shape;890;p96"/>
          <p:cNvSpPr txBox="1"/>
          <p:nvPr/>
        </p:nvSpPr>
        <p:spPr>
          <a:xfrm>
            <a:off x="6202180" y="577959"/>
            <a:ext cx="3505200" cy="369332"/>
          </a:xfrm>
          <a:prstGeom prst="rect">
            <a:avLst/>
          </a:prstGeom>
          <a:noFill/>
          <a:ln>
            <a:noFill/>
          </a:ln>
        </p:spPr>
        <p:txBody>
          <a:bodyPr spcFirstLastPara="1" wrap="square" lIns="91425" tIns="45700" rIns="91425" bIns="45700" anchor="t" anchorCtr="0">
            <a:noAutofit/>
          </a:bodyPr>
          <a:lstStyle/>
          <a:p>
            <a:pPr algn="ctr" rtl="0"/>
            <a:r>
              <a:rPr lang="en-US" b="1" dirty="0">
                <a:solidFill>
                  <a:srgbClr val="FFFF00"/>
                </a:solidFill>
                <a:latin typeface="Century Gothic"/>
                <a:ea typeface="Century Gothic"/>
                <a:cs typeface="Century Gothic"/>
                <a:sym typeface="Century Gothic"/>
              </a:rPr>
              <a:t>How A Bill Becomes A Law</a:t>
            </a:r>
            <a:endParaRPr b="1" dirty="0">
              <a:solidFill>
                <a:srgbClr val="FFFF00"/>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8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8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8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8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8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894"/>
        <p:cNvGrpSpPr/>
        <p:nvPr/>
      </p:nvGrpSpPr>
      <p:grpSpPr>
        <a:xfrm>
          <a:off x="0" y="0"/>
          <a:ext cx="0" cy="0"/>
          <a:chOff x="0" y="0"/>
          <a:chExt cx="0" cy="0"/>
        </a:xfrm>
      </p:grpSpPr>
      <p:sp>
        <p:nvSpPr>
          <p:cNvPr id="895" name="Google Shape;895;p97"/>
          <p:cNvSpPr txBox="1">
            <a:spLocks noGrp="1"/>
          </p:cNvSpPr>
          <p:nvPr>
            <p:ph type="title"/>
          </p:nvPr>
        </p:nvSpPr>
        <p:spPr>
          <a:xfrm>
            <a:off x="1173480" y="388894"/>
            <a:ext cx="9159240" cy="830306"/>
          </a:xfrm>
          <a:prstGeom prst="rect">
            <a:avLst/>
          </a:prstGeom>
          <a:solidFill>
            <a:schemeClr val="accent1">
              <a:lumMod val="50000"/>
            </a:schemeClr>
          </a:solidFill>
          <a:ln>
            <a:solidFill>
              <a:schemeClr val="tx1"/>
            </a:solidFill>
          </a:ln>
        </p:spPr>
        <p:txBody>
          <a:bodyPr spcFirstLastPara="1" wrap="square" lIns="91425" tIns="45700" rIns="91425" bIns="45700" anchor="b" anchorCtr="0">
            <a:noAutofit/>
          </a:bodyPr>
          <a:lstStyle/>
          <a:p>
            <a:pPr rtl="0">
              <a:buSzPts val="4000"/>
            </a:pPr>
            <a:r>
              <a:rPr lang="en-US" b="1" dirty="0">
                <a:solidFill>
                  <a:schemeClr val="bg1"/>
                </a:solidFill>
                <a:latin typeface="Britannic Bold" panose="020B0903060703020204" pitchFamily="34" charset="0"/>
              </a:rPr>
              <a:t>2. Introduce a Bill </a:t>
            </a:r>
            <a:endParaRPr b="1" dirty="0">
              <a:solidFill>
                <a:schemeClr val="bg1"/>
              </a:solidFill>
              <a:latin typeface="Britannic Bold" panose="020B0903060703020204" pitchFamily="34" charset="0"/>
            </a:endParaRPr>
          </a:p>
        </p:txBody>
      </p:sp>
      <p:sp>
        <p:nvSpPr>
          <p:cNvPr id="896" name="Google Shape;896;p97"/>
          <p:cNvSpPr txBox="1">
            <a:spLocks noGrp="1"/>
          </p:cNvSpPr>
          <p:nvPr>
            <p:ph type="body" idx="1"/>
          </p:nvPr>
        </p:nvSpPr>
        <p:spPr>
          <a:xfrm>
            <a:off x="519056" y="1950720"/>
            <a:ext cx="6765664" cy="3733800"/>
          </a:xfrm>
          <a:prstGeom prst="rect">
            <a:avLst/>
          </a:prstGeom>
          <a:solidFill>
            <a:schemeClr val="bg1"/>
          </a:solidFill>
          <a:ln>
            <a:solidFill>
              <a:srgbClr val="002060"/>
            </a:solidFill>
          </a:ln>
        </p:spPr>
        <p:txBody>
          <a:bodyPr spcFirstLastPara="1" wrap="square" lIns="91425" tIns="45700" rIns="91425" bIns="45700" anchor="t" anchorCtr="0">
            <a:noAutofit/>
          </a:bodyPr>
          <a:lstStyle/>
          <a:p>
            <a:pPr marL="68580" indent="0" rtl="0">
              <a:spcBef>
                <a:spcPts val="0"/>
              </a:spcBef>
              <a:buSzPts val="2736"/>
              <a:buNone/>
            </a:pPr>
            <a:r>
              <a:rPr lang="en-US" sz="3600" dirty="0">
                <a:solidFill>
                  <a:schemeClr val="dk1"/>
                </a:solidFill>
                <a:latin typeface="Times" panose="02020603050405020304" pitchFamily="18" charset="0"/>
                <a:cs typeface="Times" panose="02020603050405020304" pitchFamily="18" charset="0"/>
              </a:rPr>
              <a:t>In the House, a </a:t>
            </a:r>
            <a:r>
              <a:rPr lang="en-US" sz="3600" u="sng" dirty="0">
                <a:solidFill>
                  <a:schemeClr val="dk1"/>
                </a:solidFill>
                <a:latin typeface="Times" panose="02020603050405020304" pitchFamily="18" charset="0"/>
                <a:cs typeface="Times" panose="02020603050405020304" pitchFamily="18" charset="0"/>
              </a:rPr>
              <a:t>bill clerk</a:t>
            </a:r>
            <a:r>
              <a:rPr lang="en-US" sz="3600" dirty="0">
                <a:solidFill>
                  <a:schemeClr val="dk1"/>
                </a:solidFill>
                <a:latin typeface="Times" panose="02020603050405020304" pitchFamily="18" charset="0"/>
                <a:cs typeface="Times" panose="02020603050405020304" pitchFamily="18" charset="0"/>
              </a:rPr>
              <a:t> assigns the bill a number. </a:t>
            </a:r>
          </a:p>
          <a:p>
            <a:pPr marL="68580" indent="0" rtl="0">
              <a:spcBef>
                <a:spcPts val="0"/>
              </a:spcBef>
              <a:buSzPts val="2736"/>
              <a:buNone/>
            </a:pPr>
            <a:endParaRPr lang="en-US" sz="3600" dirty="0">
              <a:solidFill>
                <a:schemeClr val="dk1"/>
              </a:solidFill>
              <a:latin typeface="Times" panose="02020603050405020304" pitchFamily="18" charset="0"/>
              <a:cs typeface="Times" panose="02020603050405020304" pitchFamily="18" charset="0"/>
            </a:endParaRPr>
          </a:p>
          <a:p>
            <a:pPr marL="640080" indent="-571500" rtl="0">
              <a:spcBef>
                <a:spcPts val="0"/>
              </a:spcBef>
              <a:buSzPts val="2736"/>
            </a:pPr>
            <a:r>
              <a:rPr lang="en-US" sz="3600" dirty="0">
                <a:solidFill>
                  <a:schemeClr val="dk1"/>
                </a:solidFill>
                <a:latin typeface="Times" panose="02020603050405020304" pitchFamily="18" charset="0"/>
                <a:cs typeface="Times" panose="02020603050405020304" pitchFamily="18" charset="0"/>
              </a:rPr>
              <a:t>House bills begin with "H.R." </a:t>
            </a:r>
          </a:p>
          <a:p>
            <a:pPr marL="640080" indent="-571500" rtl="0">
              <a:spcBef>
                <a:spcPts val="0"/>
              </a:spcBef>
              <a:buSzPts val="2736"/>
            </a:pPr>
            <a:r>
              <a:rPr lang="en-US" sz="3600" dirty="0">
                <a:solidFill>
                  <a:schemeClr val="dk1"/>
                </a:solidFill>
                <a:latin typeface="Times" panose="02020603050405020304" pitchFamily="18" charset="0"/>
                <a:cs typeface="Times" panose="02020603050405020304" pitchFamily="18" charset="0"/>
              </a:rPr>
              <a:t>Senate bills begin with "S." </a:t>
            </a:r>
            <a:endParaRPr dirty="0">
              <a:latin typeface="Times" panose="02020603050405020304" pitchFamily="18" charset="0"/>
              <a:cs typeface="Times" panose="02020603050405020304" pitchFamily="18" charset="0"/>
            </a:endParaRPr>
          </a:p>
        </p:txBody>
      </p:sp>
      <p:pic>
        <p:nvPicPr>
          <p:cNvPr id="897" name="Google Shape;897;p97" descr="Introduce a Bill cartoon"/>
          <p:cNvPicPr preferRelativeResize="0"/>
          <p:nvPr/>
        </p:nvPicPr>
        <p:blipFill rotWithShape="1">
          <a:blip r:embed="rId3">
            <a:alphaModFix/>
          </a:blip>
          <a:srcRect/>
          <a:stretch/>
        </p:blipFill>
        <p:spPr>
          <a:xfrm>
            <a:off x="7862944" y="1498600"/>
            <a:ext cx="3810000" cy="3302000"/>
          </a:xfrm>
          <a:prstGeom prst="rect">
            <a:avLst/>
          </a:prstGeom>
          <a:noFill/>
          <a:ln>
            <a:solidFill>
              <a:srgbClr val="002060"/>
            </a:solidFill>
          </a:ln>
        </p:spPr>
      </p:pic>
      <p:sp>
        <p:nvSpPr>
          <p:cNvPr id="898" name="Google Shape;898;p97"/>
          <p:cNvSpPr txBox="1"/>
          <p:nvPr/>
        </p:nvSpPr>
        <p:spPr>
          <a:xfrm>
            <a:off x="6431280" y="619381"/>
            <a:ext cx="3505200" cy="369332"/>
          </a:xfrm>
          <a:prstGeom prst="rect">
            <a:avLst/>
          </a:prstGeom>
          <a:noFill/>
          <a:ln>
            <a:noFill/>
          </a:ln>
        </p:spPr>
        <p:txBody>
          <a:bodyPr spcFirstLastPara="1" wrap="square" lIns="91425" tIns="45700" rIns="91425" bIns="45700" anchor="t" anchorCtr="0">
            <a:noAutofit/>
          </a:bodyPr>
          <a:lstStyle/>
          <a:p>
            <a:pPr algn="ctr" rtl="0"/>
            <a:r>
              <a:rPr lang="en-US" b="1" dirty="0">
                <a:solidFill>
                  <a:srgbClr val="FFFF00"/>
                </a:solidFill>
                <a:latin typeface="Century Gothic"/>
                <a:ea typeface="Century Gothic"/>
                <a:cs typeface="Century Gothic"/>
                <a:sym typeface="Century Gothic"/>
              </a:rPr>
              <a:t>How A Bill Becomes A Law</a:t>
            </a:r>
            <a:endParaRPr b="1" dirty="0">
              <a:solidFill>
                <a:srgbClr val="FFFF00"/>
              </a:solidFill>
              <a:latin typeface="Century Gothic"/>
              <a:ea typeface="Century Gothic"/>
              <a:cs typeface="Century Gothic"/>
              <a:sym typeface="Century Gothic"/>
            </a:endParaRPr>
          </a:p>
        </p:txBody>
      </p:sp>
      <p:sp>
        <p:nvSpPr>
          <p:cNvPr id="2" name="Rectangle 1">
            <a:extLst>
              <a:ext uri="{FF2B5EF4-FFF2-40B4-BE49-F238E27FC236}">
                <a16:creationId xmlns:a16="http://schemas.microsoft.com/office/drawing/2014/main" id="{9598B8D2-95A9-4A77-BC58-190BF7C7BF63}"/>
              </a:ext>
            </a:extLst>
          </p:cNvPr>
          <p:cNvSpPr/>
          <p:nvPr/>
        </p:nvSpPr>
        <p:spPr>
          <a:xfrm>
            <a:off x="2208628" y="5008902"/>
            <a:ext cx="8550812" cy="523218"/>
          </a:xfrm>
          <a:prstGeom prst="rect">
            <a:avLst/>
          </a:prstGeom>
          <a:solidFill>
            <a:schemeClr val="bg1"/>
          </a:solidFill>
          <a:ln w="12700" cap="flat">
            <a:solidFill>
              <a:srgbClr val="FF0000"/>
            </a:solidFill>
            <a:prstDash val="solid"/>
            <a:miter lim="8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r>
              <a:rPr lang="en-US" sz="2800" b="1" dirty="0">
                <a:solidFill>
                  <a:srgbClr val="FFFF00"/>
                </a:solidFill>
                <a:latin typeface="Times" panose="02020603050405020304" pitchFamily="18" charset="0"/>
                <a:cs typeface="Times" panose="02020603050405020304" pitchFamily="18" charset="0"/>
              </a:rPr>
              <a:t> </a:t>
            </a:r>
            <a:r>
              <a:rPr lang="en-US" sz="2800" b="1" dirty="0">
                <a:solidFill>
                  <a:srgbClr val="FF0000"/>
                </a:solidFill>
                <a:latin typeface="Times" panose="02020603050405020304" pitchFamily="18" charset="0"/>
                <a:cs typeface="Times" panose="02020603050405020304" pitchFamily="18" charset="0"/>
              </a:rPr>
              <a:t>Only a member of Congress may introduce a Bill ****</a:t>
            </a:r>
            <a:endParaRPr kumimoji="0" lang="en-US" sz="2800" b="1" i="0" u="none" strike="noStrike" cap="none" spc="0" normalizeH="0" baseline="0" dirty="0">
              <a:ln>
                <a:noFill/>
              </a:ln>
              <a:solidFill>
                <a:srgbClr val="FF0000"/>
              </a:solidFill>
              <a:effectLst/>
              <a:uFillTx/>
              <a:latin typeface="Times" panose="02020603050405020304" pitchFamily="18" charset="0"/>
              <a:cs typeface="Times" panose="02020603050405020304" pitchFamily="18" charset="0"/>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9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9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9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902"/>
        <p:cNvGrpSpPr/>
        <p:nvPr/>
      </p:nvGrpSpPr>
      <p:grpSpPr>
        <a:xfrm>
          <a:off x="0" y="0"/>
          <a:ext cx="0" cy="0"/>
          <a:chOff x="0" y="0"/>
          <a:chExt cx="0" cy="0"/>
        </a:xfrm>
      </p:grpSpPr>
      <p:sp>
        <p:nvSpPr>
          <p:cNvPr id="903" name="Google Shape;903;p98"/>
          <p:cNvSpPr txBox="1">
            <a:spLocks noGrp="1"/>
          </p:cNvSpPr>
          <p:nvPr>
            <p:ph type="title"/>
          </p:nvPr>
        </p:nvSpPr>
        <p:spPr>
          <a:xfrm>
            <a:off x="670560" y="179244"/>
            <a:ext cx="10408920" cy="887556"/>
          </a:xfrm>
          <a:prstGeom prst="rect">
            <a:avLst/>
          </a:prstGeom>
          <a:solidFill>
            <a:schemeClr val="accent1">
              <a:lumMod val="50000"/>
            </a:schemeClr>
          </a:solidFill>
          <a:ln>
            <a:solidFill>
              <a:schemeClr val="tx1"/>
            </a:solidFill>
          </a:ln>
        </p:spPr>
        <p:txBody>
          <a:bodyPr spcFirstLastPara="1" wrap="square" lIns="91425" tIns="45700" rIns="91425" bIns="45700" anchor="b" anchorCtr="0">
            <a:noAutofit/>
          </a:bodyPr>
          <a:lstStyle/>
          <a:p>
            <a:pPr algn="l" rtl="0">
              <a:buClr>
                <a:schemeClr val="accent1"/>
              </a:buClr>
              <a:buSzPts val="4000"/>
            </a:pPr>
            <a:r>
              <a:rPr lang="en-US" b="1" dirty="0">
                <a:solidFill>
                  <a:schemeClr val="bg1"/>
                </a:solidFill>
                <a:latin typeface="Britannic Bold" panose="020B0903060703020204" pitchFamily="34" charset="0"/>
              </a:rPr>
              <a:t>3. Committee Assignment</a:t>
            </a:r>
            <a:endParaRPr b="1" dirty="0">
              <a:solidFill>
                <a:schemeClr val="bg1"/>
              </a:solidFill>
              <a:latin typeface="Britannic Bold" panose="020B0903060703020204" pitchFamily="34" charset="0"/>
            </a:endParaRPr>
          </a:p>
        </p:txBody>
      </p:sp>
      <p:sp>
        <p:nvSpPr>
          <p:cNvPr id="904" name="Google Shape;904;p98"/>
          <p:cNvSpPr txBox="1">
            <a:spLocks noGrp="1"/>
          </p:cNvSpPr>
          <p:nvPr>
            <p:ph type="body" idx="1"/>
          </p:nvPr>
        </p:nvSpPr>
        <p:spPr>
          <a:xfrm>
            <a:off x="670560" y="1200444"/>
            <a:ext cx="6797040" cy="1852246"/>
          </a:xfrm>
          <a:prstGeom prst="rect">
            <a:avLst/>
          </a:prstGeom>
          <a:solidFill>
            <a:schemeClr val="bg1"/>
          </a:solidFill>
          <a:ln>
            <a:solidFill>
              <a:srgbClr val="002060"/>
            </a:solidFill>
          </a:ln>
        </p:spPr>
        <p:txBody>
          <a:bodyPr spcFirstLastPara="1" wrap="square" lIns="91425" tIns="45700" rIns="91425" bIns="45700" anchor="t" anchorCtr="0">
            <a:noAutofit/>
          </a:bodyPr>
          <a:lstStyle/>
          <a:p>
            <a:pPr marL="0" indent="0" algn="l" rtl="0">
              <a:lnSpc>
                <a:spcPct val="80000"/>
              </a:lnSpc>
              <a:spcBef>
                <a:spcPts val="0"/>
              </a:spcBef>
              <a:buSzPts val="2736"/>
              <a:buNone/>
            </a:pPr>
            <a:r>
              <a:rPr lang="en-US" sz="2400" dirty="0">
                <a:solidFill>
                  <a:schemeClr val="dk1"/>
                </a:solidFill>
                <a:latin typeface="Times" panose="02020603050405020304" pitchFamily="18" charset="0"/>
                <a:cs typeface="Times" panose="02020603050405020304" pitchFamily="18" charset="0"/>
              </a:rPr>
              <a:t>The work of </a:t>
            </a:r>
            <a:r>
              <a:rPr lang="en-US" sz="2400" b="1" u="sng" dirty="0">
                <a:solidFill>
                  <a:srgbClr val="C00000"/>
                </a:solidFill>
                <a:latin typeface="Times" panose="02020603050405020304" pitchFamily="18" charset="0"/>
                <a:cs typeface="Times" panose="02020603050405020304" pitchFamily="18" charset="0"/>
              </a:rPr>
              <a:t>standing committee</a:t>
            </a:r>
            <a:endParaRPr sz="2400" b="1" u="sng" dirty="0">
              <a:solidFill>
                <a:srgbClr val="C00000"/>
              </a:solidFill>
              <a:latin typeface="Times" panose="02020603050405020304" pitchFamily="18" charset="0"/>
              <a:cs typeface="Times" panose="02020603050405020304" pitchFamily="18" charset="0"/>
            </a:endParaRPr>
          </a:p>
          <a:p>
            <a:pPr marL="344488" indent="-344488" algn="l" rtl="0">
              <a:lnSpc>
                <a:spcPct val="80000"/>
              </a:lnSpc>
              <a:spcBef>
                <a:spcPts val="1440"/>
              </a:spcBef>
              <a:buSzPts val="2736"/>
              <a:buFont typeface="Century Gothic"/>
              <a:buChar char="•"/>
            </a:pPr>
            <a:r>
              <a:rPr lang="en-US" sz="2400" u="sng" dirty="0">
                <a:solidFill>
                  <a:schemeClr val="dk1"/>
                </a:solidFill>
                <a:latin typeface="Times" panose="02020603050405020304" pitchFamily="18" charset="0"/>
                <a:cs typeface="Times" panose="02020603050405020304" pitchFamily="18" charset="0"/>
              </a:rPr>
              <a:t>Researches the bill </a:t>
            </a:r>
            <a:endParaRPr sz="2400" dirty="0">
              <a:latin typeface="Times" panose="02020603050405020304" pitchFamily="18" charset="0"/>
              <a:cs typeface="Times" panose="02020603050405020304" pitchFamily="18" charset="0"/>
            </a:endParaRPr>
          </a:p>
          <a:p>
            <a:pPr marL="344488" indent="-344488" algn="l" rtl="0">
              <a:lnSpc>
                <a:spcPct val="80000"/>
              </a:lnSpc>
              <a:spcBef>
                <a:spcPts val="1440"/>
              </a:spcBef>
              <a:buSzPts val="2736"/>
              <a:buFont typeface="Century Gothic"/>
              <a:buChar char="•"/>
            </a:pPr>
            <a:r>
              <a:rPr lang="en-US" sz="2400" u="sng" dirty="0">
                <a:solidFill>
                  <a:schemeClr val="dk1"/>
                </a:solidFill>
                <a:latin typeface="Times" panose="02020603050405020304" pitchFamily="18" charset="0"/>
                <a:cs typeface="Times" panose="02020603050405020304" pitchFamily="18" charset="0"/>
              </a:rPr>
              <a:t>Public hearings- citizens can give feedback</a:t>
            </a:r>
            <a:r>
              <a:rPr lang="en-US" sz="2400" dirty="0">
                <a:solidFill>
                  <a:schemeClr val="dk1"/>
                </a:solidFill>
                <a:latin typeface="Times" panose="02020603050405020304" pitchFamily="18" charset="0"/>
                <a:cs typeface="Times" panose="02020603050405020304" pitchFamily="18" charset="0"/>
              </a:rPr>
              <a:t> (</a:t>
            </a:r>
            <a:r>
              <a:rPr lang="en-US" sz="2400" b="1" i="1" dirty="0">
                <a:solidFill>
                  <a:srgbClr val="C00000"/>
                </a:solidFill>
                <a:latin typeface="Times" panose="02020603050405020304" pitchFamily="18" charset="0"/>
                <a:cs typeface="Times" panose="02020603050405020304" pitchFamily="18" charset="0"/>
              </a:rPr>
              <a:t>Lobbyists – represent special interest</a:t>
            </a:r>
            <a:r>
              <a:rPr lang="en-US" sz="2400" dirty="0">
                <a:solidFill>
                  <a:schemeClr val="dk1"/>
                </a:solidFill>
                <a:latin typeface="Times" panose="02020603050405020304" pitchFamily="18" charset="0"/>
                <a:cs typeface="Times" panose="02020603050405020304" pitchFamily="18" charset="0"/>
              </a:rPr>
              <a:t>)</a:t>
            </a:r>
            <a:endParaRPr sz="2400" dirty="0">
              <a:latin typeface="Times" panose="02020603050405020304" pitchFamily="18" charset="0"/>
              <a:cs typeface="Times" panose="02020603050405020304" pitchFamily="18" charset="0"/>
            </a:endParaRPr>
          </a:p>
          <a:p>
            <a:pPr marL="344488" indent="-199708" algn="l" rtl="0">
              <a:spcBef>
                <a:spcPts val="1320"/>
              </a:spcBef>
              <a:buSzPts val="2280"/>
              <a:buNone/>
            </a:pPr>
            <a:endParaRPr sz="3000" dirty="0"/>
          </a:p>
        </p:txBody>
      </p:sp>
      <p:pic>
        <p:nvPicPr>
          <p:cNvPr id="905" name="Google Shape;905;p98" descr="Subcommittee Action cartoon"/>
          <p:cNvPicPr preferRelativeResize="0"/>
          <p:nvPr/>
        </p:nvPicPr>
        <p:blipFill rotWithShape="1">
          <a:blip r:embed="rId3">
            <a:alphaModFix/>
          </a:blip>
          <a:srcRect/>
          <a:stretch/>
        </p:blipFill>
        <p:spPr>
          <a:xfrm>
            <a:off x="8037939" y="1200443"/>
            <a:ext cx="3261935" cy="3429000"/>
          </a:xfrm>
          <a:prstGeom prst="rect">
            <a:avLst/>
          </a:prstGeom>
          <a:noFill/>
          <a:ln>
            <a:solidFill>
              <a:srgbClr val="002060"/>
            </a:solidFill>
          </a:ln>
        </p:spPr>
      </p:pic>
      <p:sp>
        <p:nvSpPr>
          <p:cNvPr id="906" name="Google Shape;906;p98"/>
          <p:cNvSpPr txBox="1"/>
          <p:nvPr/>
        </p:nvSpPr>
        <p:spPr>
          <a:xfrm>
            <a:off x="7345680" y="438356"/>
            <a:ext cx="3505200" cy="369332"/>
          </a:xfrm>
          <a:prstGeom prst="rect">
            <a:avLst/>
          </a:prstGeom>
          <a:noFill/>
          <a:ln>
            <a:noFill/>
          </a:ln>
        </p:spPr>
        <p:txBody>
          <a:bodyPr spcFirstLastPara="1" wrap="square" lIns="91425" tIns="45700" rIns="91425" bIns="45700" anchor="t" anchorCtr="0">
            <a:noAutofit/>
          </a:bodyPr>
          <a:lstStyle/>
          <a:p>
            <a:pPr algn="ctr" rtl="0"/>
            <a:r>
              <a:rPr lang="en-US" b="1" dirty="0">
                <a:solidFill>
                  <a:srgbClr val="FFFF00"/>
                </a:solidFill>
                <a:latin typeface="Century Gothic"/>
                <a:ea typeface="Century Gothic"/>
                <a:cs typeface="Century Gothic"/>
                <a:sym typeface="Century Gothic"/>
              </a:rPr>
              <a:t>How A Bill Becomes A Law</a:t>
            </a:r>
            <a:endParaRPr b="1" dirty="0">
              <a:solidFill>
                <a:srgbClr val="FFFF00"/>
              </a:solidFill>
              <a:latin typeface="Century Gothic"/>
              <a:ea typeface="Century Gothic"/>
              <a:cs typeface="Century Gothic"/>
              <a:sym typeface="Century Gothic"/>
            </a:endParaRPr>
          </a:p>
        </p:txBody>
      </p:sp>
      <p:pic>
        <p:nvPicPr>
          <p:cNvPr id="1026" name="Picture 2" descr="Congress: Making Laws Under the Contract | United States Government">
            <a:extLst>
              <a:ext uri="{FF2B5EF4-FFF2-40B4-BE49-F238E27FC236}">
                <a16:creationId xmlns:a16="http://schemas.microsoft.com/office/drawing/2014/main" id="{C1D6D120-8BCA-4A5F-89FE-A114127924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360" y="2726788"/>
            <a:ext cx="4721403" cy="380531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0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0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0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910"/>
        <p:cNvGrpSpPr/>
        <p:nvPr/>
      </p:nvGrpSpPr>
      <p:grpSpPr>
        <a:xfrm>
          <a:off x="0" y="0"/>
          <a:ext cx="0" cy="0"/>
          <a:chOff x="0" y="0"/>
          <a:chExt cx="0" cy="0"/>
        </a:xfrm>
      </p:grpSpPr>
      <p:sp>
        <p:nvSpPr>
          <p:cNvPr id="911" name="Google Shape;911;p99"/>
          <p:cNvSpPr txBox="1">
            <a:spLocks noGrp="1"/>
          </p:cNvSpPr>
          <p:nvPr>
            <p:ph type="title"/>
          </p:nvPr>
        </p:nvSpPr>
        <p:spPr>
          <a:xfrm>
            <a:off x="670560" y="326840"/>
            <a:ext cx="9250680" cy="785680"/>
          </a:xfrm>
          <a:prstGeom prst="rect">
            <a:avLst/>
          </a:prstGeom>
          <a:solidFill>
            <a:schemeClr val="accent1">
              <a:lumMod val="50000"/>
            </a:schemeClr>
          </a:solidFill>
          <a:ln>
            <a:solidFill>
              <a:schemeClr val="tx1"/>
            </a:solidFill>
          </a:ln>
        </p:spPr>
        <p:txBody>
          <a:bodyPr spcFirstLastPara="1" wrap="square" lIns="91425" tIns="45700" rIns="91425" bIns="45700" anchor="b" anchorCtr="0">
            <a:noAutofit/>
          </a:bodyPr>
          <a:lstStyle/>
          <a:p>
            <a:pPr rtl="0">
              <a:buSzPts val="4000"/>
            </a:pPr>
            <a:r>
              <a:rPr lang="en-US" b="1" dirty="0">
                <a:solidFill>
                  <a:schemeClr val="bg1"/>
                </a:solidFill>
                <a:latin typeface="Britannic Bold" panose="020B0903060703020204" pitchFamily="34" charset="0"/>
              </a:rPr>
              <a:t>4. Committee Votes</a:t>
            </a:r>
            <a:endParaRPr b="1" dirty="0">
              <a:solidFill>
                <a:schemeClr val="bg1"/>
              </a:solidFill>
              <a:latin typeface="Britannic Bold" panose="020B0903060703020204" pitchFamily="34" charset="0"/>
            </a:endParaRPr>
          </a:p>
        </p:txBody>
      </p:sp>
      <p:sp>
        <p:nvSpPr>
          <p:cNvPr id="912" name="Google Shape;912;p99"/>
          <p:cNvSpPr txBox="1">
            <a:spLocks noGrp="1"/>
          </p:cNvSpPr>
          <p:nvPr>
            <p:ph type="body" idx="1"/>
          </p:nvPr>
        </p:nvSpPr>
        <p:spPr>
          <a:xfrm>
            <a:off x="919968" y="1360075"/>
            <a:ext cx="7439007" cy="4644485"/>
          </a:xfrm>
          <a:prstGeom prst="rect">
            <a:avLst/>
          </a:prstGeom>
          <a:solidFill>
            <a:schemeClr val="bg1"/>
          </a:solidFill>
          <a:ln>
            <a:solidFill>
              <a:srgbClr val="002060"/>
            </a:solidFill>
          </a:ln>
        </p:spPr>
        <p:txBody>
          <a:bodyPr spcFirstLastPara="1" wrap="square" lIns="91425" tIns="45700" rIns="91425" bIns="45700" anchor="t" anchorCtr="0">
            <a:noAutofit/>
          </a:bodyPr>
          <a:lstStyle/>
          <a:p>
            <a:pPr marL="342900" indent="-274319" rtl="0">
              <a:lnSpc>
                <a:spcPct val="80000"/>
              </a:lnSpc>
              <a:spcBef>
                <a:spcPts val="0"/>
              </a:spcBef>
              <a:buClr>
                <a:srgbClr val="000000"/>
              </a:buClr>
              <a:buSzPts val="2250"/>
            </a:pPr>
            <a:r>
              <a:rPr lang="en-US" sz="2960" dirty="0">
                <a:solidFill>
                  <a:schemeClr val="tx1"/>
                </a:solidFill>
                <a:latin typeface="Times" panose="02020603050405020304" pitchFamily="18" charset="0"/>
                <a:cs typeface="Times" panose="02020603050405020304" pitchFamily="18" charset="0"/>
              </a:rPr>
              <a:t>Standing committees can:</a:t>
            </a:r>
            <a:endParaRPr dirty="0">
              <a:solidFill>
                <a:schemeClr val="tx1"/>
              </a:solidFill>
              <a:latin typeface="Times" panose="02020603050405020304" pitchFamily="18" charset="0"/>
              <a:cs typeface="Times" panose="02020603050405020304" pitchFamily="18" charset="0"/>
            </a:endParaRPr>
          </a:p>
          <a:p>
            <a:pPr marL="1092200" lvl="1" indent="-514350" rtl="0">
              <a:lnSpc>
                <a:spcPct val="70000"/>
              </a:lnSpc>
              <a:spcBef>
                <a:spcPts val="592"/>
              </a:spcBef>
              <a:buClr>
                <a:srgbClr val="000000"/>
              </a:buClr>
              <a:buSzPts val="2250"/>
              <a:buAutoNum type="arabicPeriod"/>
            </a:pPr>
            <a:r>
              <a:rPr lang="en-US" sz="2960" b="1" u="sng" dirty="0">
                <a:solidFill>
                  <a:schemeClr val="tx1"/>
                </a:solidFill>
                <a:latin typeface="Times" panose="02020603050405020304" pitchFamily="18" charset="0"/>
                <a:cs typeface="Times" panose="02020603050405020304" pitchFamily="18" charset="0"/>
              </a:rPr>
              <a:t>pass the bill </a:t>
            </a:r>
            <a:r>
              <a:rPr lang="en-US" sz="2960" dirty="0">
                <a:solidFill>
                  <a:schemeClr val="tx1"/>
                </a:solidFill>
                <a:latin typeface="Times" panose="02020603050405020304" pitchFamily="18" charset="0"/>
                <a:cs typeface="Times" panose="02020603050405020304" pitchFamily="18" charset="0"/>
              </a:rPr>
              <a:t>without change, </a:t>
            </a:r>
            <a:endParaRPr dirty="0">
              <a:solidFill>
                <a:schemeClr val="tx1"/>
              </a:solidFill>
              <a:latin typeface="Times" panose="02020603050405020304" pitchFamily="18" charset="0"/>
              <a:cs typeface="Times" panose="02020603050405020304" pitchFamily="18" charset="0"/>
            </a:endParaRPr>
          </a:p>
          <a:p>
            <a:pPr marL="1092200" lvl="1" indent="-514350" rtl="0">
              <a:lnSpc>
                <a:spcPct val="70000"/>
              </a:lnSpc>
              <a:spcBef>
                <a:spcPts val="1184"/>
              </a:spcBef>
              <a:buClr>
                <a:srgbClr val="000000"/>
              </a:buClr>
              <a:buSzPts val="2250"/>
              <a:buAutoNum type="arabicPeriod"/>
            </a:pPr>
            <a:r>
              <a:rPr lang="en-US" sz="2960" b="1" u="sng" dirty="0">
                <a:solidFill>
                  <a:schemeClr val="tx1"/>
                </a:solidFill>
                <a:latin typeface="Times" panose="02020603050405020304" pitchFamily="18" charset="0"/>
                <a:cs typeface="Times" panose="02020603050405020304" pitchFamily="18" charset="0"/>
              </a:rPr>
              <a:t>mark changes </a:t>
            </a:r>
            <a:r>
              <a:rPr lang="en-US" sz="2960" dirty="0">
                <a:solidFill>
                  <a:schemeClr val="tx1"/>
                </a:solidFill>
                <a:latin typeface="Times" panose="02020603050405020304" pitchFamily="18" charset="0"/>
                <a:cs typeface="Times" panose="02020603050405020304" pitchFamily="18" charset="0"/>
              </a:rPr>
              <a:t>and suggest that the bill be passed, </a:t>
            </a:r>
            <a:endParaRPr dirty="0">
              <a:solidFill>
                <a:schemeClr val="tx1"/>
              </a:solidFill>
              <a:latin typeface="Times" panose="02020603050405020304" pitchFamily="18" charset="0"/>
              <a:cs typeface="Times" panose="02020603050405020304" pitchFamily="18" charset="0"/>
            </a:endParaRPr>
          </a:p>
          <a:p>
            <a:pPr marL="1092200" lvl="1" indent="-514350" rtl="0">
              <a:lnSpc>
                <a:spcPct val="70000"/>
              </a:lnSpc>
              <a:spcBef>
                <a:spcPts val="1184"/>
              </a:spcBef>
              <a:buClr>
                <a:srgbClr val="000000"/>
              </a:buClr>
              <a:buSzPts val="2250"/>
              <a:buAutoNum type="arabicPeriod"/>
            </a:pPr>
            <a:r>
              <a:rPr lang="en-US" sz="2960" b="1" u="sng" dirty="0">
                <a:solidFill>
                  <a:schemeClr val="tx1"/>
                </a:solidFill>
                <a:latin typeface="Times" panose="02020603050405020304" pitchFamily="18" charset="0"/>
                <a:cs typeface="Times" panose="02020603050405020304" pitchFamily="18" charset="0"/>
              </a:rPr>
              <a:t>replace the bill </a:t>
            </a:r>
            <a:r>
              <a:rPr lang="en-US" sz="2960" dirty="0">
                <a:solidFill>
                  <a:schemeClr val="tx1"/>
                </a:solidFill>
                <a:latin typeface="Times" panose="02020603050405020304" pitchFamily="18" charset="0"/>
                <a:cs typeface="Times" panose="02020603050405020304" pitchFamily="18" charset="0"/>
              </a:rPr>
              <a:t>with an alternative </a:t>
            </a:r>
            <a:endParaRPr dirty="0">
              <a:solidFill>
                <a:schemeClr val="tx1"/>
              </a:solidFill>
              <a:latin typeface="Times" panose="02020603050405020304" pitchFamily="18" charset="0"/>
              <a:cs typeface="Times" panose="02020603050405020304" pitchFamily="18" charset="0"/>
            </a:endParaRPr>
          </a:p>
          <a:p>
            <a:pPr marL="1092200" lvl="1" indent="-514350" rtl="0">
              <a:lnSpc>
                <a:spcPct val="70000"/>
              </a:lnSpc>
              <a:spcBef>
                <a:spcPts val="1184"/>
              </a:spcBef>
              <a:buClr>
                <a:srgbClr val="000000"/>
              </a:buClr>
              <a:buSzPts val="2250"/>
              <a:buAutoNum type="arabicPeriod"/>
            </a:pPr>
            <a:r>
              <a:rPr lang="en-US" sz="2960" b="1" u="sng" dirty="0">
                <a:solidFill>
                  <a:schemeClr val="tx1"/>
                </a:solidFill>
                <a:latin typeface="Times" panose="02020603050405020304" pitchFamily="18" charset="0"/>
                <a:cs typeface="Times" panose="02020603050405020304" pitchFamily="18" charset="0"/>
              </a:rPr>
              <a:t>pigeonhole</a:t>
            </a:r>
            <a:r>
              <a:rPr lang="en-US" sz="2960" u="sng" dirty="0">
                <a:solidFill>
                  <a:schemeClr val="tx1"/>
                </a:solidFill>
                <a:latin typeface="Times" panose="02020603050405020304" pitchFamily="18" charset="0"/>
                <a:cs typeface="Times" panose="02020603050405020304" pitchFamily="18" charset="0"/>
              </a:rPr>
              <a:t> the bill </a:t>
            </a:r>
            <a:r>
              <a:rPr lang="en-US" sz="2960" dirty="0">
                <a:solidFill>
                  <a:schemeClr val="tx1"/>
                </a:solidFill>
                <a:latin typeface="Times" panose="02020603050405020304" pitchFamily="18" charset="0"/>
                <a:cs typeface="Times" panose="02020603050405020304" pitchFamily="18" charset="0"/>
              </a:rPr>
              <a:t>(</a:t>
            </a:r>
            <a:r>
              <a:rPr lang="en-US" sz="2960" b="1" dirty="0">
                <a:solidFill>
                  <a:schemeClr val="tx1"/>
                </a:solidFill>
                <a:latin typeface="Times" panose="02020603050405020304" pitchFamily="18" charset="0"/>
                <a:cs typeface="Times" panose="02020603050405020304" pitchFamily="18" charset="0"/>
              </a:rPr>
              <a:t>ignore it and let it die</a:t>
            </a:r>
            <a:r>
              <a:rPr lang="en-US" sz="2960" dirty="0">
                <a:solidFill>
                  <a:schemeClr val="tx1"/>
                </a:solidFill>
                <a:latin typeface="Times" panose="02020603050405020304" pitchFamily="18" charset="0"/>
                <a:cs typeface="Times" panose="02020603050405020304" pitchFamily="18" charset="0"/>
              </a:rPr>
              <a:t>), or </a:t>
            </a:r>
            <a:endParaRPr dirty="0">
              <a:solidFill>
                <a:schemeClr val="tx1"/>
              </a:solidFill>
              <a:latin typeface="Times" panose="02020603050405020304" pitchFamily="18" charset="0"/>
              <a:cs typeface="Times" panose="02020603050405020304" pitchFamily="18" charset="0"/>
            </a:endParaRPr>
          </a:p>
          <a:p>
            <a:pPr marL="1092200" lvl="1" indent="-514350" rtl="0">
              <a:lnSpc>
                <a:spcPct val="70000"/>
              </a:lnSpc>
              <a:spcBef>
                <a:spcPts val="1184"/>
              </a:spcBef>
              <a:buClr>
                <a:srgbClr val="000000"/>
              </a:buClr>
              <a:buSzPts val="2250"/>
              <a:buAutoNum type="arabicPeriod"/>
            </a:pPr>
            <a:r>
              <a:rPr lang="en-US" sz="2960" b="1" u="sng" dirty="0">
                <a:solidFill>
                  <a:schemeClr val="tx1"/>
                </a:solidFill>
                <a:latin typeface="Times" panose="02020603050405020304" pitchFamily="18" charset="0"/>
                <a:cs typeface="Times" panose="02020603050405020304" pitchFamily="18" charset="0"/>
              </a:rPr>
              <a:t>kill the bill </a:t>
            </a:r>
            <a:r>
              <a:rPr lang="en-US" sz="2960" dirty="0">
                <a:solidFill>
                  <a:schemeClr val="tx1"/>
                </a:solidFill>
                <a:latin typeface="Times" panose="02020603050405020304" pitchFamily="18" charset="0"/>
                <a:cs typeface="Times" panose="02020603050405020304" pitchFamily="18" charset="0"/>
              </a:rPr>
              <a:t>by majority vote.</a:t>
            </a:r>
            <a:endParaRPr dirty="0">
              <a:solidFill>
                <a:schemeClr val="tx1"/>
              </a:solidFill>
              <a:latin typeface="Times" panose="02020603050405020304" pitchFamily="18" charset="0"/>
              <a:cs typeface="Times" panose="02020603050405020304" pitchFamily="18" charset="0"/>
            </a:endParaRPr>
          </a:p>
        </p:txBody>
      </p:sp>
      <p:pic>
        <p:nvPicPr>
          <p:cNvPr id="913" name="Google Shape;913;p99" descr="Committee Action cartoon"/>
          <p:cNvPicPr preferRelativeResize="0"/>
          <p:nvPr/>
        </p:nvPicPr>
        <p:blipFill rotWithShape="1">
          <a:blip r:embed="rId3">
            <a:alphaModFix/>
          </a:blip>
          <a:srcRect/>
          <a:stretch/>
        </p:blipFill>
        <p:spPr>
          <a:xfrm>
            <a:off x="8722027" y="1739544"/>
            <a:ext cx="2398425" cy="3122015"/>
          </a:xfrm>
          <a:prstGeom prst="rect">
            <a:avLst/>
          </a:prstGeom>
          <a:noFill/>
          <a:ln>
            <a:noFill/>
          </a:ln>
        </p:spPr>
      </p:pic>
      <p:sp>
        <p:nvSpPr>
          <p:cNvPr id="914" name="Google Shape;914;p99"/>
          <p:cNvSpPr txBox="1"/>
          <p:nvPr/>
        </p:nvSpPr>
        <p:spPr>
          <a:xfrm>
            <a:off x="6096000" y="461122"/>
            <a:ext cx="3505200" cy="369332"/>
          </a:xfrm>
          <a:prstGeom prst="rect">
            <a:avLst/>
          </a:prstGeom>
          <a:noFill/>
          <a:ln>
            <a:noFill/>
          </a:ln>
        </p:spPr>
        <p:txBody>
          <a:bodyPr spcFirstLastPara="1" wrap="square" lIns="91425" tIns="45700" rIns="91425" bIns="45700" anchor="t" anchorCtr="0">
            <a:noAutofit/>
          </a:bodyPr>
          <a:lstStyle/>
          <a:p>
            <a:pPr algn="ctr" rtl="0"/>
            <a:r>
              <a:rPr lang="en-US" b="1" dirty="0">
                <a:solidFill>
                  <a:srgbClr val="FFFF00"/>
                </a:solidFill>
                <a:latin typeface="Century Gothic"/>
                <a:ea typeface="Century Gothic"/>
                <a:cs typeface="Century Gothic"/>
                <a:sym typeface="Century Gothic"/>
              </a:rPr>
              <a:t>How A Bill Becomes A Law</a:t>
            </a:r>
            <a:endParaRPr b="1" dirty="0">
              <a:solidFill>
                <a:srgbClr val="FFFF00"/>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1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1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1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1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1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918"/>
        <p:cNvGrpSpPr/>
        <p:nvPr/>
      </p:nvGrpSpPr>
      <p:grpSpPr>
        <a:xfrm>
          <a:off x="0" y="0"/>
          <a:ext cx="0" cy="0"/>
          <a:chOff x="0" y="0"/>
          <a:chExt cx="0" cy="0"/>
        </a:xfrm>
      </p:grpSpPr>
      <p:sp>
        <p:nvSpPr>
          <p:cNvPr id="919" name="Google Shape;919;p100"/>
          <p:cNvSpPr txBox="1">
            <a:spLocks noGrp="1"/>
          </p:cNvSpPr>
          <p:nvPr>
            <p:ph type="title"/>
          </p:nvPr>
        </p:nvSpPr>
        <p:spPr>
          <a:xfrm>
            <a:off x="519056" y="304800"/>
            <a:ext cx="9661264" cy="700558"/>
          </a:xfrm>
          <a:prstGeom prst="rect">
            <a:avLst/>
          </a:prstGeom>
          <a:solidFill>
            <a:schemeClr val="accent1">
              <a:lumMod val="50000"/>
            </a:schemeClr>
          </a:solidFill>
          <a:ln>
            <a:solidFill>
              <a:schemeClr val="tx1"/>
            </a:solidFill>
          </a:ln>
        </p:spPr>
        <p:txBody>
          <a:bodyPr spcFirstLastPara="1" wrap="square" lIns="91425" tIns="45700" rIns="91425" bIns="45700" anchor="b" anchorCtr="0">
            <a:noAutofit/>
          </a:bodyPr>
          <a:lstStyle/>
          <a:p>
            <a:pPr rtl="0">
              <a:buSzPts val="4000"/>
            </a:pPr>
            <a:r>
              <a:rPr lang="en-US" b="1" dirty="0">
                <a:solidFill>
                  <a:schemeClr val="bg1"/>
                </a:solidFill>
                <a:latin typeface="Britannic Bold" panose="020B0903060703020204" pitchFamily="34" charset="0"/>
              </a:rPr>
              <a:t>5. Bill Goes to the Floor</a:t>
            </a:r>
            <a:endParaRPr b="1" dirty="0">
              <a:solidFill>
                <a:schemeClr val="bg1"/>
              </a:solidFill>
              <a:latin typeface="Britannic Bold" panose="020B0903060703020204" pitchFamily="34" charset="0"/>
            </a:endParaRPr>
          </a:p>
        </p:txBody>
      </p:sp>
      <p:sp>
        <p:nvSpPr>
          <p:cNvPr id="920" name="Google Shape;920;p100"/>
          <p:cNvSpPr txBox="1">
            <a:spLocks noGrp="1"/>
          </p:cNvSpPr>
          <p:nvPr>
            <p:ph type="body" idx="1"/>
          </p:nvPr>
        </p:nvSpPr>
        <p:spPr>
          <a:xfrm>
            <a:off x="519056" y="1524000"/>
            <a:ext cx="7024744" cy="3484098"/>
          </a:xfrm>
          <a:prstGeom prst="rect">
            <a:avLst/>
          </a:prstGeom>
          <a:solidFill>
            <a:schemeClr val="bg1"/>
          </a:solidFill>
          <a:ln>
            <a:solidFill>
              <a:srgbClr val="002060"/>
            </a:solidFill>
          </a:ln>
        </p:spPr>
        <p:txBody>
          <a:bodyPr spcFirstLastPara="1" wrap="square" lIns="91425" tIns="45700" rIns="91425" bIns="45700" anchor="t" anchorCtr="0">
            <a:noAutofit/>
          </a:bodyPr>
          <a:lstStyle/>
          <a:p>
            <a:pPr marL="342900" indent="-278384" rtl="0">
              <a:spcBef>
                <a:spcPts val="0"/>
              </a:spcBef>
              <a:buClr>
                <a:srgbClr val="000000"/>
              </a:buClr>
              <a:buSzPts val="2800"/>
            </a:pPr>
            <a:r>
              <a:rPr lang="en-US" u="sng" dirty="0">
                <a:solidFill>
                  <a:srgbClr val="000000"/>
                </a:solidFill>
                <a:latin typeface="Times" panose="02020603050405020304" pitchFamily="18" charset="0"/>
                <a:cs typeface="Times" panose="02020603050405020304" pitchFamily="18" charset="0"/>
              </a:rPr>
              <a:t>Bills approved in committee are put on the schedules </a:t>
            </a:r>
            <a:r>
              <a:rPr lang="en-US" dirty="0">
                <a:solidFill>
                  <a:srgbClr val="000000"/>
                </a:solidFill>
                <a:latin typeface="Times" panose="02020603050405020304" pitchFamily="18" charset="0"/>
                <a:cs typeface="Times" panose="02020603050405020304" pitchFamily="18" charset="0"/>
              </a:rPr>
              <a:t>to be considered by the full </a:t>
            </a:r>
            <a:r>
              <a:rPr lang="en-US" u="sng" dirty="0">
                <a:solidFill>
                  <a:srgbClr val="000000"/>
                </a:solidFill>
                <a:latin typeface="Times" panose="02020603050405020304" pitchFamily="18" charset="0"/>
                <a:cs typeface="Times" panose="02020603050405020304" pitchFamily="18" charset="0"/>
              </a:rPr>
              <a:t>House or Senate</a:t>
            </a:r>
            <a:r>
              <a:rPr lang="en-US" dirty="0">
                <a:solidFill>
                  <a:srgbClr val="000000"/>
                </a:solidFill>
                <a:latin typeface="Times" panose="02020603050405020304" pitchFamily="18" charset="0"/>
                <a:cs typeface="Times" panose="02020603050405020304" pitchFamily="18" charset="0"/>
              </a:rPr>
              <a:t>.</a:t>
            </a:r>
            <a:endParaRPr dirty="0">
              <a:solidFill>
                <a:srgbClr val="000000"/>
              </a:solidFill>
              <a:latin typeface="Times" panose="02020603050405020304" pitchFamily="18" charset="0"/>
              <a:cs typeface="Times" panose="02020603050405020304" pitchFamily="18" charset="0"/>
            </a:endParaRPr>
          </a:p>
          <a:p>
            <a:pPr marL="640080" lvl="1" indent="-316992" rtl="0">
              <a:lnSpc>
                <a:spcPct val="80000"/>
              </a:lnSpc>
              <a:spcBef>
                <a:spcPts val="560"/>
              </a:spcBef>
              <a:buClr>
                <a:srgbClr val="000000"/>
              </a:buClr>
              <a:buSzPts val="2800"/>
              <a:buFont typeface="Century Gothic"/>
              <a:buChar char="•"/>
            </a:pPr>
            <a:r>
              <a:rPr lang="en-US" dirty="0">
                <a:solidFill>
                  <a:srgbClr val="000000"/>
                </a:solidFill>
                <a:latin typeface="Times" panose="02020603050405020304" pitchFamily="18" charset="0"/>
                <a:cs typeface="Times" panose="02020603050405020304" pitchFamily="18" charset="0"/>
              </a:rPr>
              <a:t>The Senate usually takes up bills in the order listed. </a:t>
            </a:r>
            <a:endParaRPr dirty="0">
              <a:solidFill>
                <a:srgbClr val="000000"/>
              </a:solidFill>
              <a:latin typeface="Times" panose="02020603050405020304" pitchFamily="18" charset="0"/>
              <a:cs typeface="Times" panose="02020603050405020304" pitchFamily="18" charset="0"/>
            </a:endParaRPr>
          </a:p>
          <a:p>
            <a:pPr marL="640080" lvl="1" indent="-316992" rtl="0">
              <a:lnSpc>
                <a:spcPct val="80000"/>
              </a:lnSpc>
              <a:spcBef>
                <a:spcPts val="1120"/>
              </a:spcBef>
              <a:buClr>
                <a:srgbClr val="000000"/>
              </a:buClr>
              <a:buSzPts val="2800"/>
              <a:buFont typeface="Century Gothic"/>
              <a:buChar char="•"/>
            </a:pPr>
            <a:r>
              <a:rPr lang="en-US" u="sng" dirty="0">
                <a:solidFill>
                  <a:srgbClr val="000000"/>
                </a:solidFill>
                <a:latin typeface="Times" panose="02020603050405020304" pitchFamily="18" charset="0"/>
                <a:cs typeface="Times" panose="02020603050405020304" pitchFamily="18" charset="0"/>
              </a:rPr>
              <a:t>In the </a:t>
            </a:r>
            <a:r>
              <a:rPr lang="en-US" b="1" u="sng" dirty="0">
                <a:solidFill>
                  <a:srgbClr val="000000"/>
                </a:solidFill>
                <a:latin typeface="Times" panose="02020603050405020304" pitchFamily="18" charset="0"/>
                <a:cs typeface="Times" panose="02020603050405020304" pitchFamily="18" charset="0"/>
              </a:rPr>
              <a:t>HOR, the Rules Committee </a:t>
            </a:r>
            <a:r>
              <a:rPr lang="en-US" u="sng" dirty="0">
                <a:solidFill>
                  <a:srgbClr val="000000"/>
                </a:solidFill>
                <a:latin typeface="Times" panose="02020603050405020304" pitchFamily="18" charset="0"/>
                <a:cs typeface="Times" panose="02020603050405020304" pitchFamily="18" charset="0"/>
              </a:rPr>
              <a:t>can give priority to some bills </a:t>
            </a:r>
            <a:r>
              <a:rPr lang="en-US" dirty="0">
                <a:solidFill>
                  <a:srgbClr val="000000"/>
                </a:solidFill>
                <a:latin typeface="Times" panose="02020603050405020304" pitchFamily="18" charset="0"/>
                <a:cs typeface="Times" panose="02020603050405020304" pitchFamily="18" charset="0"/>
              </a:rPr>
              <a:t>and not let others get to the floor</a:t>
            </a:r>
            <a:endParaRPr dirty="0">
              <a:solidFill>
                <a:srgbClr val="000000"/>
              </a:solidFill>
              <a:latin typeface="Times" panose="02020603050405020304" pitchFamily="18" charset="0"/>
              <a:cs typeface="Times" panose="02020603050405020304" pitchFamily="18" charset="0"/>
            </a:endParaRPr>
          </a:p>
        </p:txBody>
      </p:sp>
      <p:pic>
        <p:nvPicPr>
          <p:cNvPr id="921" name="Google Shape;921;p100" descr="Bill is Reported cartoon"/>
          <p:cNvPicPr preferRelativeResize="0"/>
          <p:nvPr/>
        </p:nvPicPr>
        <p:blipFill rotWithShape="1">
          <a:blip r:embed="rId3">
            <a:alphaModFix/>
          </a:blip>
          <a:srcRect/>
          <a:stretch/>
        </p:blipFill>
        <p:spPr>
          <a:xfrm>
            <a:off x="8619119" y="1247894"/>
            <a:ext cx="2490841" cy="2514600"/>
          </a:xfrm>
          <a:prstGeom prst="rect">
            <a:avLst/>
          </a:prstGeom>
          <a:noFill/>
          <a:ln>
            <a:solidFill>
              <a:schemeClr val="tx1"/>
            </a:solidFill>
          </a:ln>
        </p:spPr>
      </p:pic>
      <p:pic>
        <p:nvPicPr>
          <p:cNvPr id="922" name="Google Shape;922;p100" descr="The Bill is Considered on the House Floor cartoon"/>
          <p:cNvPicPr preferRelativeResize="0"/>
          <p:nvPr/>
        </p:nvPicPr>
        <p:blipFill rotWithShape="1">
          <a:blip r:embed="rId4">
            <a:alphaModFix/>
          </a:blip>
          <a:srcRect/>
          <a:stretch/>
        </p:blipFill>
        <p:spPr>
          <a:xfrm>
            <a:off x="8491924" y="4104249"/>
            <a:ext cx="2667000" cy="2186940"/>
          </a:xfrm>
          <a:prstGeom prst="rect">
            <a:avLst/>
          </a:prstGeom>
          <a:noFill/>
          <a:ln>
            <a:solidFill>
              <a:schemeClr val="tx1"/>
            </a:solidFill>
          </a:ln>
        </p:spPr>
      </p:pic>
      <p:sp>
        <p:nvSpPr>
          <p:cNvPr id="923" name="Google Shape;923;p100"/>
          <p:cNvSpPr txBox="1"/>
          <p:nvPr/>
        </p:nvSpPr>
        <p:spPr>
          <a:xfrm>
            <a:off x="6447419" y="420880"/>
            <a:ext cx="3505200" cy="369332"/>
          </a:xfrm>
          <a:prstGeom prst="rect">
            <a:avLst/>
          </a:prstGeom>
          <a:noFill/>
          <a:ln>
            <a:noFill/>
          </a:ln>
        </p:spPr>
        <p:txBody>
          <a:bodyPr spcFirstLastPara="1" wrap="square" lIns="91425" tIns="45700" rIns="91425" bIns="45700" anchor="t" anchorCtr="0">
            <a:noAutofit/>
          </a:bodyPr>
          <a:lstStyle/>
          <a:p>
            <a:pPr algn="ctr" rtl="0"/>
            <a:r>
              <a:rPr lang="en-US" b="1" dirty="0">
                <a:solidFill>
                  <a:srgbClr val="FFFF00"/>
                </a:solidFill>
                <a:latin typeface="Century Gothic"/>
                <a:ea typeface="Century Gothic"/>
                <a:cs typeface="Century Gothic"/>
                <a:sym typeface="Century Gothic"/>
              </a:rPr>
              <a:t>How A Bill Becomes A Law</a:t>
            </a:r>
            <a:endParaRPr b="1" dirty="0">
              <a:solidFill>
                <a:srgbClr val="FFFF00"/>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2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2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946"/>
        <p:cNvGrpSpPr/>
        <p:nvPr/>
      </p:nvGrpSpPr>
      <p:grpSpPr>
        <a:xfrm>
          <a:off x="0" y="0"/>
          <a:ext cx="0" cy="0"/>
          <a:chOff x="0" y="0"/>
          <a:chExt cx="0" cy="0"/>
        </a:xfrm>
      </p:grpSpPr>
      <p:sp>
        <p:nvSpPr>
          <p:cNvPr id="947" name="Google Shape;947;p103"/>
          <p:cNvSpPr txBox="1">
            <a:spLocks noGrp="1"/>
          </p:cNvSpPr>
          <p:nvPr>
            <p:ph type="title"/>
          </p:nvPr>
        </p:nvSpPr>
        <p:spPr>
          <a:xfrm>
            <a:off x="1143000" y="304800"/>
            <a:ext cx="9326880" cy="914400"/>
          </a:xfrm>
          <a:prstGeom prst="rect">
            <a:avLst/>
          </a:prstGeom>
          <a:solidFill>
            <a:schemeClr val="accent1">
              <a:lumMod val="50000"/>
            </a:schemeClr>
          </a:solidFill>
          <a:ln>
            <a:solidFill>
              <a:schemeClr val="tx1"/>
            </a:solidFill>
          </a:ln>
        </p:spPr>
        <p:txBody>
          <a:bodyPr spcFirstLastPara="1" wrap="square" lIns="91425" tIns="45700" rIns="91425" bIns="45700" anchor="b" anchorCtr="0">
            <a:noAutofit/>
          </a:bodyPr>
          <a:lstStyle/>
          <a:p>
            <a:pPr rtl="0">
              <a:buSzPts val="4000"/>
            </a:pPr>
            <a:r>
              <a:rPr lang="en-US" b="1" dirty="0">
                <a:solidFill>
                  <a:schemeClr val="bg1"/>
                </a:solidFill>
                <a:latin typeface="Britannic Bold" panose="020B0903060703020204" pitchFamily="34" charset="0"/>
              </a:rPr>
              <a:t>6. Voting on a Bill</a:t>
            </a:r>
            <a:endParaRPr dirty="0">
              <a:solidFill>
                <a:schemeClr val="bg1"/>
              </a:solidFill>
              <a:latin typeface="Britannic Bold" panose="020B0903060703020204" pitchFamily="34" charset="0"/>
            </a:endParaRPr>
          </a:p>
        </p:txBody>
      </p:sp>
      <p:sp>
        <p:nvSpPr>
          <p:cNvPr id="948" name="Google Shape;948;p103"/>
          <p:cNvSpPr txBox="1">
            <a:spLocks noGrp="1"/>
          </p:cNvSpPr>
          <p:nvPr>
            <p:ph type="body" idx="1"/>
          </p:nvPr>
        </p:nvSpPr>
        <p:spPr>
          <a:xfrm>
            <a:off x="944880" y="1767840"/>
            <a:ext cx="6446520" cy="3127717"/>
          </a:xfrm>
          <a:prstGeom prst="rect">
            <a:avLst/>
          </a:prstGeom>
          <a:solidFill>
            <a:schemeClr val="bg1"/>
          </a:solidFill>
          <a:ln>
            <a:solidFill>
              <a:srgbClr val="002060"/>
            </a:solidFill>
          </a:ln>
        </p:spPr>
        <p:txBody>
          <a:bodyPr spcFirstLastPara="1" wrap="square" lIns="91425" tIns="45700" rIns="91425" bIns="45700" anchor="t" anchorCtr="0">
            <a:noAutofit/>
          </a:bodyPr>
          <a:lstStyle/>
          <a:p>
            <a:pPr marL="342900" indent="-274320" rtl="0">
              <a:spcBef>
                <a:spcPts val="0"/>
              </a:spcBef>
              <a:buClr>
                <a:srgbClr val="000000"/>
              </a:buClr>
              <a:buSzPts val="2736"/>
            </a:pPr>
            <a:r>
              <a:rPr lang="en-US" sz="3600" u="sng" dirty="0">
                <a:solidFill>
                  <a:srgbClr val="000000"/>
                </a:solidFill>
                <a:latin typeface="Times" panose="02020603050405020304" pitchFamily="18" charset="0"/>
                <a:cs typeface="Times" panose="02020603050405020304" pitchFamily="18" charset="0"/>
              </a:rPr>
              <a:t>Voice vote </a:t>
            </a:r>
            <a:endParaRPr sz="3600" u="sng" dirty="0">
              <a:solidFill>
                <a:srgbClr val="000000"/>
              </a:solidFill>
              <a:latin typeface="Times" panose="02020603050405020304" pitchFamily="18" charset="0"/>
              <a:cs typeface="Times" panose="02020603050405020304" pitchFamily="18" charset="0"/>
            </a:endParaRPr>
          </a:p>
          <a:p>
            <a:pPr marL="342900" indent="-274320" rtl="0">
              <a:spcBef>
                <a:spcPts val="720"/>
              </a:spcBef>
              <a:buClr>
                <a:srgbClr val="000000"/>
              </a:buClr>
              <a:buSzPts val="2736"/>
            </a:pPr>
            <a:r>
              <a:rPr lang="en-US" sz="3600" u="sng" dirty="0">
                <a:solidFill>
                  <a:srgbClr val="000000"/>
                </a:solidFill>
                <a:latin typeface="Times" panose="02020603050405020304" pitchFamily="18" charset="0"/>
                <a:cs typeface="Times" panose="02020603050405020304" pitchFamily="18" charset="0"/>
              </a:rPr>
              <a:t>Standing vote</a:t>
            </a:r>
            <a:endParaRPr u="sng" dirty="0">
              <a:solidFill>
                <a:srgbClr val="000000"/>
              </a:solidFill>
              <a:latin typeface="Times" panose="02020603050405020304" pitchFamily="18" charset="0"/>
              <a:cs typeface="Times" panose="02020603050405020304" pitchFamily="18" charset="0"/>
            </a:endParaRPr>
          </a:p>
          <a:p>
            <a:pPr marL="342900" indent="-274320" rtl="0">
              <a:spcBef>
                <a:spcPts val="720"/>
              </a:spcBef>
              <a:buClr>
                <a:srgbClr val="000000"/>
              </a:buClr>
              <a:buSzPts val="2736"/>
            </a:pPr>
            <a:r>
              <a:rPr lang="en-US" sz="3600" u="sng" dirty="0">
                <a:solidFill>
                  <a:srgbClr val="000000"/>
                </a:solidFill>
                <a:latin typeface="Times" panose="02020603050405020304" pitchFamily="18" charset="0"/>
                <a:cs typeface="Times" panose="02020603050405020304" pitchFamily="18" charset="0"/>
              </a:rPr>
              <a:t>HOR uses a computerized voting system</a:t>
            </a:r>
            <a:endParaRPr sz="3600" u="sng" dirty="0">
              <a:solidFill>
                <a:srgbClr val="000000"/>
              </a:solidFill>
              <a:latin typeface="Times" panose="02020603050405020304" pitchFamily="18" charset="0"/>
              <a:cs typeface="Times" panose="02020603050405020304" pitchFamily="18" charset="0"/>
            </a:endParaRPr>
          </a:p>
          <a:p>
            <a:pPr marL="342900" indent="-274320" rtl="0">
              <a:spcBef>
                <a:spcPts val="720"/>
              </a:spcBef>
              <a:buClr>
                <a:srgbClr val="000000"/>
              </a:buClr>
              <a:buSzPts val="2736"/>
            </a:pPr>
            <a:r>
              <a:rPr lang="en-US" sz="3600" u="sng" dirty="0">
                <a:solidFill>
                  <a:srgbClr val="000000"/>
                </a:solidFill>
                <a:latin typeface="Times" panose="02020603050405020304" pitchFamily="18" charset="0"/>
                <a:cs typeface="Times" panose="02020603050405020304" pitchFamily="18" charset="0"/>
              </a:rPr>
              <a:t>Roll-call vote. </a:t>
            </a:r>
            <a:endParaRPr u="sng" dirty="0">
              <a:solidFill>
                <a:srgbClr val="000000"/>
              </a:solidFill>
              <a:latin typeface="Times" panose="02020603050405020304" pitchFamily="18" charset="0"/>
              <a:cs typeface="Times" panose="02020603050405020304" pitchFamily="18" charset="0"/>
            </a:endParaRPr>
          </a:p>
        </p:txBody>
      </p:sp>
      <p:pic>
        <p:nvPicPr>
          <p:cNvPr id="949" name="Google Shape;949;p103" descr="Vote on the Bill cartoon"/>
          <p:cNvPicPr preferRelativeResize="0"/>
          <p:nvPr/>
        </p:nvPicPr>
        <p:blipFill rotWithShape="1">
          <a:blip r:embed="rId3">
            <a:alphaModFix/>
          </a:blip>
          <a:srcRect/>
          <a:stretch/>
        </p:blipFill>
        <p:spPr>
          <a:xfrm>
            <a:off x="8260080" y="2148840"/>
            <a:ext cx="3124200" cy="3276600"/>
          </a:xfrm>
          <a:prstGeom prst="rect">
            <a:avLst/>
          </a:prstGeom>
          <a:noFill/>
          <a:ln>
            <a:solidFill>
              <a:schemeClr val="tx1"/>
            </a:solidFill>
          </a:ln>
        </p:spPr>
      </p:pic>
      <p:sp>
        <p:nvSpPr>
          <p:cNvPr id="950" name="Google Shape;950;p103"/>
          <p:cNvSpPr txBox="1"/>
          <p:nvPr/>
        </p:nvSpPr>
        <p:spPr>
          <a:xfrm>
            <a:off x="6316980" y="577334"/>
            <a:ext cx="3505200" cy="369332"/>
          </a:xfrm>
          <a:prstGeom prst="rect">
            <a:avLst/>
          </a:prstGeom>
          <a:noFill/>
          <a:ln>
            <a:noFill/>
          </a:ln>
        </p:spPr>
        <p:txBody>
          <a:bodyPr spcFirstLastPara="1" wrap="square" lIns="91425" tIns="45700" rIns="91425" bIns="45700" anchor="t" anchorCtr="0">
            <a:noAutofit/>
          </a:bodyPr>
          <a:lstStyle/>
          <a:p>
            <a:pPr algn="ctr" rtl="0"/>
            <a:r>
              <a:rPr lang="en-US" b="1" dirty="0">
                <a:solidFill>
                  <a:srgbClr val="FFFF00"/>
                </a:solidFill>
                <a:latin typeface="Century Gothic"/>
                <a:ea typeface="Century Gothic"/>
                <a:cs typeface="Century Gothic"/>
                <a:sym typeface="Century Gothic"/>
              </a:rPr>
              <a:t>How A Bill Becomes A Law</a:t>
            </a:r>
            <a:endParaRPr b="1" dirty="0">
              <a:solidFill>
                <a:srgbClr val="FFFF00"/>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4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4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4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4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961"/>
        <p:cNvGrpSpPr/>
        <p:nvPr/>
      </p:nvGrpSpPr>
      <p:grpSpPr>
        <a:xfrm>
          <a:off x="0" y="0"/>
          <a:ext cx="0" cy="0"/>
          <a:chOff x="0" y="0"/>
          <a:chExt cx="0" cy="0"/>
        </a:xfrm>
      </p:grpSpPr>
      <p:sp>
        <p:nvSpPr>
          <p:cNvPr id="962" name="Google Shape;962;p105"/>
          <p:cNvSpPr txBox="1">
            <a:spLocks noGrp="1"/>
          </p:cNvSpPr>
          <p:nvPr>
            <p:ph type="title"/>
          </p:nvPr>
        </p:nvSpPr>
        <p:spPr>
          <a:xfrm>
            <a:off x="1402080" y="304799"/>
            <a:ext cx="8732520" cy="753335"/>
          </a:xfrm>
          <a:prstGeom prst="rect">
            <a:avLst/>
          </a:prstGeom>
          <a:solidFill>
            <a:schemeClr val="accent1">
              <a:lumMod val="50000"/>
            </a:schemeClr>
          </a:solidFill>
          <a:ln>
            <a:solidFill>
              <a:schemeClr val="tx1"/>
            </a:solidFill>
          </a:ln>
        </p:spPr>
        <p:txBody>
          <a:bodyPr spcFirstLastPara="1" wrap="square" lIns="91425" tIns="45700" rIns="91425" bIns="45700" anchor="b" anchorCtr="0">
            <a:noAutofit/>
          </a:bodyPr>
          <a:lstStyle/>
          <a:p>
            <a:pPr rtl="0">
              <a:buSzPts val="4000"/>
            </a:pPr>
            <a:r>
              <a:rPr lang="en-US" dirty="0">
                <a:solidFill>
                  <a:schemeClr val="bg1"/>
                </a:solidFill>
                <a:latin typeface="Britannic Bold" panose="020B0903060703020204" pitchFamily="34" charset="0"/>
              </a:rPr>
              <a:t>What Now?</a:t>
            </a:r>
            <a:endParaRPr dirty="0">
              <a:solidFill>
                <a:schemeClr val="bg1"/>
              </a:solidFill>
              <a:latin typeface="Britannic Bold" panose="020B0903060703020204" pitchFamily="34" charset="0"/>
            </a:endParaRPr>
          </a:p>
        </p:txBody>
      </p:sp>
      <p:sp>
        <p:nvSpPr>
          <p:cNvPr id="963" name="Google Shape;963;p105"/>
          <p:cNvSpPr txBox="1">
            <a:spLocks noGrp="1"/>
          </p:cNvSpPr>
          <p:nvPr>
            <p:ph type="body" idx="1"/>
          </p:nvPr>
        </p:nvSpPr>
        <p:spPr>
          <a:xfrm>
            <a:off x="783515" y="1250135"/>
            <a:ext cx="9971235" cy="2883565"/>
          </a:xfrm>
          <a:prstGeom prst="rect">
            <a:avLst/>
          </a:prstGeom>
          <a:solidFill>
            <a:schemeClr val="bg1"/>
          </a:solidFill>
          <a:ln>
            <a:solidFill>
              <a:srgbClr val="002060"/>
            </a:solidFill>
          </a:ln>
        </p:spPr>
        <p:txBody>
          <a:bodyPr spcFirstLastPara="1" wrap="square" lIns="91425" tIns="45700" rIns="91425" bIns="45700" anchor="t" anchorCtr="0">
            <a:noAutofit/>
          </a:bodyPr>
          <a:lstStyle/>
          <a:p>
            <a:pPr marL="342900" indent="-274320" rtl="0">
              <a:lnSpc>
                <a:spcPct val="80000"/>
              </a:lnSpc>
              <a:spcBef>
                <a:spcPts val="0"/>
              </a:spcBef>
              <a:buClr>
                <a:srgbClr val="000000"/>
              </a:buClr>
              <a:buSzPts val="2736"/>
              <a:buFont typeface="Century Gothic"/>
              <a:buChar char="•"/>
            </a:pPr>
            <a:r>
              <a:rPr lang="en-US" sz="3600" dirty="0">
                <a:solidFill>
                  <a:srgbClr val="000000"/>
                </a:solidFill>
                <a:latin typeface="Times" panose="02020603050405020304" pitchFamily="18" charset="0"/>
                <a:cs typeface="Times" panose="02020603050405020304" pitchFamily="18" charset="0"/>
              </a:rPr>
              <a:t>If either house rejects the bill, it dies. </a:t>
            </a:r>
            <a:endParaRPr dirty="0">
              <a:solidFill>
                <a:srgbClr val="000000"/>
              </a:solidFill>
              <a:latin typeface="Times" panose="02020603050405020304" pitchFamily="18" charset="0"/>
              <a:cs typeface="Times" panose="02020603050405020304" pitchFamily="18" charset="0"/>
            </a:endParaRPr>
          </a:p>
          <a:p>
            <a:pPr marL="342900" indent="-274320" rtl="0">
              <a:lnSpc>
                <a:spcPct val="80000"/>
              </a:lnSpc>
              <a:spcBef>
                <a:spcPts val="1440"/>
              </a:spcBef>
              <a:buClr>
                <a:srgbClr val="000000"/>
              </a:buClr>
              <a:buSzPts val="2736"/>
              <a:buFont typeface="Century Gothic"/>
              <a:buChar char="•"/>
            </a:pPr>
            <a:r>
              <a:rPr lang="en-US" sz="3600" dirty="0">
                <a:solidFill>
                  <a:srgbClr val="000000"/>
                </a:solidFill>
                <a:latin typeface="Times" panose="02020603050405020304" pitchFamily="18" charset="0"/>
                <a:cs typeface="Times" panose="02020603050405020304" pitchFamily="18" charset="0"/>
              </a:rPr>
              <a:t>Both </a:t>
            </a:r>
            <a:r>
              <a:rPr lang="en-US" sz="3600" b="1" i="1" dirty="0">
                <a:solidFill>
                  <a:srgbClr val="000000"/>
                </a:solidFill>
                <a:latin typeface="Times" panose="02020603050405020304" pitchFamily="18" charset="0"/>
                <a:cs typeface="Times" panose="02020603050405020304" pitchFamily="18" charset="0"/>
              </a:rPr>
              <a:t>houses must pass an </a:t>
            </a:r>
            <a:r>
              <a:rPr lang="en-US" sz="3600" b="1" i="1" u="sng" dirty="0">
                <a:solidFill>
                  <a:srgbClr val="000000"/>
                </a:solidFill>
                <a:latin typeface="Times" panose="02020603050405020304" pitchFamily="18" charset="0"/>
                <a:cs typeface="Times" panose="02020603050405020304" pitchFamily="18" charset="0"/>
              </a:rPr>
              <a:t>identical </a:t>
            </a:r>
            <a:r>
              <a:rPr lang="en-US" sz="3600" b="1" i="1" dirty="0">
                <a:solidFill>
                  <a:srgbClr val="000000"/>
                </a:solidFill>
                <a:latin typeface="Times" panose="02020603050405020304" pitchFamily="18" charset="0"/>
                <a:cs typeface="Times" panose="02020603050405020304" pitchFamily="18" charset="0"/>
              </a:rPr>
              <a:t>bill</a:t>
            </a:r>
            <a:r>
              <a:rPr lang="en-US" sz="3600" dirty="0">
                <a:solidFill>
                  <a:srgbClr val="000000"/>
                </a:solidFill>
                <a:latin typeface="Times" panose="02020603050405020304" pitchFamily="18" charset="0"/>
                <a:cs typeface="Times" panose="02020603050405020304" pitchFamily="18" charset="0"/>
              </a:rPr>
              <a:t>.  </a:t>
            </a:r>
            <a:endParaRPr dirty="0">
              <a:solidFill>
                <a:srgbClr val="000000"/>
              </a:solidFill>
              <a:latin typeface="Times" panose="02020603050405020304" pitchFamily="18" charset="0"/>
              <a:cs typeface="Times" panose="02020603050405020304" pitchFamily="18" charset="0"/>
            </a:endParaRPr>
          </a:p>
          <a:p>
            <a:pPr marL="342900" indent="-274320" rtl="0">
              <a:lnSpc>
                <a:spcPct val="80000"/>
              </a:lnSpc>
              <a:spcBef>
                <a:spcPts val="1440"/>
              </a:spcBef>
              <a:buClr>
                <a:srgbClr val="000000"/>
              </a:buClr>
              <a:buSzPts val="2736"/>
              <a:buFont typeface="Century Gothic"/>
              <a:buChar char="•"/>
            </a:pPr>
            <a:r>
              <a:rPr lang="en-US" sz="3600" dirty="0">
                <a:solidFill>
                  <a:srgbClr val="000000"/>
                </a:solidFill>
                <a:latin typeface="Times" panose="02020603050405020304" pitchFamily="18" charset="0"/>
                <a:cs typeface="Times" panose="02020603050405020304" pitchFamily="18" charset="0"/>
              </a:rPr>
              <a:t>If either changes the bill it receives from the other house, </a:t>
            </a:r>
            <a:r>
              <a:rPr lang="en-US" sz="3600" b="1" u="sng" dirty="0">
                <a:solidFill>
                  <a:srgbClr val="000000"/>
                </a:solidFill>
                <a:latin typeface="Times" panose="02020603050405020304" pitchFamily="18" charset="0"/>
                <a:cs typeface="Times" panose="02020603050405020304" pitchFamily="18" charset="0"/>
              </a:rPr>
              <a:t>a conference committee</a:t>
            </a:r>
            <a:r>
              <a:rPr lang="en-US" sz="3600" dirty="0">
                <a:solidFill>
                  <a:srgbClr val="000000"/>
                </a:solidFill>
                <a:latin typeface="Times" panose="02020603050405020304" pitchFamily="18" charset="0"/>
                <a:cs typeface="Times" panose="02020603050405020304" pitchFamily="18" charset="0"/>
              </a:rPr>
              <a:t> is formed to work out the differences in the bill</a:t>
            </a:r>
            <a:r>
              <a:rPr lang="en-US" sz="3200" dirty="0">
                <a:solidFill>
                  <a:srgbClr val="000000"/>
                </a:solidFill>
                <a:latin typeface="Times" panose="02020603050405020304" pitchFamily="18" charset="0"/>
                <a:cs typeface="Times" panose="02020603050405020304" pitchFamily="18" charset="0"/>
              </a:rPr>
              <a:t>.</a:t>
            </a:r>
            <a:endParaRPr dirty="0">
              <a:solidFill>
                <a:srgbClr val="000000"/>
              </a:solidFill>
              <a:latin typeface="Times" panose="02020603050405020304" pitchFamily="18" charset="0"/>
              <a:cs typeface="Times" panose="02020603050405020304" pitchFamily="18" charset="0"/>
            </a:endParaRPr>
          </a:p>
        </p:txBody>
      </p:sp>
      <p:sp>
        <p:nvSpPr>
          <p:cNvPr id="964" name="Google Shape;964;p105"/>
          <p:cNvSpPr txBox="1"/>
          <p:nvPr/>
        </p:nvSpPr>
        <p:spPr>
          <a:xfrm>
            <a:off x="6370320" y="496800"/>
            <a:ext cx="3505200" cy="369332"/>
          </a:xfrm>
          <a:prstGeom prst="rect">
            <a:avLst/>
          </a:prstGeom>
          <a:noFill/>
          <a:ln>
            <a:noFill/>
          </a:ln>
        </p:spPr>
        <p:txBody>
          <a:bodyPr spcFirstLastPara="1" wrap="square" lIns="91425" tIns="45700" rIns="91425" bIns="45700" anchor="t" anchorCtr="0">
            <a:noAutofit/>
          </a:bodyPr>
          <a:lstStyle/>
          <a:p>
            <a:pPr algn="ctr" rtl="0"/>
            <a:r>
              <a:rPr lang="en-US" b="1" dirty="0">
                <a:solidFill>
                  <a:srgbClr val="FFFF00"/>
                </a:solidFill>
                <a:latin typeface="Century Gothic"/>
                <a:ea typeface="Century Gothic"/>
                <a:cs typeface="Century Gothic"/>
                <a:sym typeface="Century Gothic"/>
              </a:rPr>
              <a:t>How A Bill Becomes A Law</a:t>
            </a:r>
            <a:endParaRPr b="1" dirty="0">
              <a:solidFill>
                <a:srgbClr val="FFFF00"/>
              </a:solidFill>
              <a:latin typeface="Century Gothic"/>
              <a:ea typeface="Century Gothic"/>
              <a:cs typeface="Century Gothic"/>
              <a:sym typeface="Century Gothic"/>
            </a:endParaRPr>
          </a:p>
        </p:txBody>
      </p:sp>
      <p:pic>
        <p:nvPicPr>
          <p:cNvPr id="2050" name="Picture 2" descr="Conference Committees: A Quick Review of the Options – Colorado LegiSource">
            <a:extLst>
              <a:ext uri="{FF2B5EF4-FFF2-40B4-BE49-F238E27FC236}">
                <a16:creationId xmlns:a16="http://schemas.microsoft.com/office/drawing/2014/main" id="{E68AAD9A-A1AE-409B-887C-0E45D5B2B9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4985" y="3910819"/>
            <a:ext cx="8953500" cy="264238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6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6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6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D12733-B328-4F26-93D3-195E4B44C116}"/>
              </a:ext>
            </a:extLst>
          </p:cNvPr>
          <p:cNvSpPr>
            <a:spLocks noGrp="1"/>
          </p:cNvSpPr>
          <p:nvPr>
            <p:ph type="title"/>
          </p:nvPr>
        </p:nvSpPr>
        <p:spPr>
          <a:xfrm>
            <a:off x="838200" y="365126"/>
            <a:ext cx="10515600" cy="774358"/>
          </a:xfrm>
          <a:solidFill>
            <a:schemeClr val="accent4">
              <a:lumMod val="20000"/>
              <a:lumOff val="80000"/>
            </a:schemeClr>
          </a:solidFill>
          <a:ln>
            <a:solidFill>
              <a:srgbClr val="002060"/>
            </a:solidFill>
          </a:ln>
        </p:spPr>
        <p:txBody>
          <a:bodyPr/>
          <a:lstStyle/>
          <a:p>
            <a:r>
              <a:rPr lang="en-US" dirty="0">
                <a:solidFill>
                  <a:srgbClr val="002060"/>
                </a:solidFill>
                <a:latin typeface="Times" panose="02020603050405020304" pitchFamily="18" charset="0"/>
                <a:cs typeface="Times" panose="02020603050405020304" pitchFamily="18" charset="0"/>
              </a:rPr>
              <a:t>Montesquieu’s Rule</a:t>
            </a:r>
          </a:p>
        </p:txBody>
      </p:sp>
      <p:sp>
        <p:nvSpPr>
          <p:cNvPr id="3" name="Content Placeholder 2">
            <a:extLst>
              <a:ext uri="{FF2B5EF4-FFF2-40B4-BE49-F238E27FC236}">
                <a16:creationId xmlns:a16="http://schemas.microsoft.com/office/drawing/2014/main" id="{CFFD84BC-683D-48BB-B52E-BE14E2A11B6D}"/>
              </a:ext>
            </a:extLst>
          </p:cNvPr>
          <p:cNvSpPr>
            <a:spLocks noGrp="1"/>
          </p:cNvSpPr>
          <p:nvPr>
            <p:ph idx="1"/>
          </p:nvPr>
        </p:nvSpPr>
        <p:spPr>
          <a:xfrm>
            <a:off x="576775" y="1463040"/>
            <a:ext cx="10777025" cy="4713923"/>
          </a:xfrm>
          <a:solidFill>
            <a:schemeClr val="bg1"/>
          </a:solidFill>
          <a:ln>
            <a:solidFill>
              <a:srgbClr val="002060"/>
            </a:solidFill>
          </a:ln>
        </p:spPr>
        <p:txBody>
          <a:bodyPr>
            <a:normAutofit/>
          </a:bodyPr>
          <a:lstStyle/>
          <a:p>
            <a:r>
              <a:rPr lang="en-US" sz="2400" b="1" dirty="0">
                <a:solidFill>
                  <a:srgbClr val="C00000"/>
                </a:solidFill>
                <a:latin typeface="Times" panose="02020603050405020304" pitchFamily="18" charset="0"/>
                <a:cs typeface="Times" panose="02020603050405020304" pitchFamily="18" charset="0"/>
              </a:rPr>
              <a:t>Separation of Powers</a:t>
            </a:r>
            <a:r>
              <a:rPr lang="en-US" sz="2400" dirty="0">
                <a:latin typeface="Times" panose="02020603050405020304" pitchFamily="18" charset="0"/>
                <a:cs typeface="Times" panose="02020603050405020304" pitchFamily="18" charset="0"/>
              </a:rPr>
              <a:t>: </a:t>
            </a:r>
            <a:r>
              <a:rPr lang="en-US" sz="2400" b="1" i="1" u="sng" dirty="0">
                <a:latin typeface="Times" panose="02020603050405020304" pitchFamily="18" charset="0"/>
                <a:cs typeface="Times" panose="02020603050405020304" pitchFamily="18" charset="0"/>
              </a:rPr>
              <a:t>establishing three separate branches of government (Executive, Legislative, &amp; Judiciary)</a:t>
            </a:r>
          </a:p>
        </p:txBody>
      </p:sp>
      <p:pic>
        <p:nvPicPr>
          <p:cNvPr id="3074" name="Picture 2" descr="The Federalist Papers #47: Separating Legislative, Executive and Judicial  Powers is a Good Principle, But Perfection in this Regard is  Impossible—James Madison — Confessions of a Supply-Side Liberal">
            <a:extLst>
              <a:ext uri="{FF2B5EF4-FFF2-40B4-BE49-F238E27FC236}">
                <a16:creationId xmlns:a16="http://schemas.microsoft.com/office/drawing/2014/main" id="{72D32AE7-D302-4B1A-9FE4-86FB54229B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2152" y="2187081"/>
            <a:ext cx="3420647" cy="344922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44996803-9CCC-41D4-802A-B194AC420751}"/>
              </a:ext>
            </a:extLst>
          </p:cNvPr>
          <p:cNvSpPr/>
          <p:nvPr/>
        </p:nvSpPr>
        <p:spPr>
          <a:xfrm>
            <a:off x="239151" y="2405576"/>
            <a:ext cx="6682154" cy="112541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chemeClr val="tx1"/>
                </a:solidFill>
                <a:latin typeface="Times" panose="02020603050405020304" pitchFamily="18" charset="0"/>
                <a:cs typeface="Times" panose="02020603050405020304" pitchFamily="18" charset="0"/>
              </a:rPr>
              <a:t>Article I: </a:t>
            </a:r>
            <a:r>
              <a:rPr lang="en-US" sz="2400" i="1" dirty="0">
                <a:solidFill>
                  <a:srgbClr val="C00000"/>
                </a:solidFill>
                <a:latin typeface="Times" panose="02020603050405020304" pitchFamily="18" charset="0"/>
                <a:cs typeface="Times" panose="02020603050405020304" pitchFamily="18" charset="0"/>
              </a:rPr>
              <a:t>Legislative branch</a:t>
            </a:r>
            <a:r>
              <a:rPr lang="en-US" sz="2400" dirty="0">
                <a:solidFill>
                  <a:schemeClr val="tx1"/>
                </a:solidFill>
                <a:latin typeface="Times" panose="02020603050405020304" pitchFamily="18" charset="0"/>
                <a:cs typeface="Times" panose="02020603050405020304" pitchFamily="18" charset="0"/>
              </a:rPr>
              <a:t> </a:t>
            </a:r>
            <a:r>
              <a:rPr lang="en-US" sz="2400" i="1" dirty="0">
                <a:solidFill>
                  <a:srgbClr val="C00000"/>
                </a:solidFill>
                <a:latin typeface="Times" panose="02020603050405020304" pitchFamily="18" charset="0"/>
                <a:cs typeface="Times" panose="02020603050405020304" pitchFamily="18" charset="0"/>
              </a:rPr>
              <a:t>(Congress) </a:t>
            </a:r>
            <a:r>
              <a:rPr lang="en-US" sz="2400" dirty="0">
                <a:solidFill>
                  <a:schemeClr val="tx1"/>
                </a:solidFill>
                <a:latin typeface="Times" panose="02020603050405020304" pitchFamily="18" charset="0"/>
                <a:cs typeface="Times" panose="02020603050405020304" pitchFamily="18" charset="0"/>
              </a:rPr>
              <a:t>– lawmaking power</a:t>
            </a:r>
          </a:p>
        </p:txBody>
      </p:sp>
      <p:sp>
        <p:nvSpPr>
          <p:cNvPr id="6" name="Rectangle 5">
            <a:extLst>
              <a:ext uri="{FF2B5EF4-FFF2-40B4-BE49-F238E27FC236}">
                <a16:creationId xmlns:a16="http://schemas.microsoft.com/office/drawing/2014/main" id="{EA8F3E79-C16F-487D-84AF-0B32C6028C30}"/>
              </a:ext>
            </a:extLst>
          </p:cNvPr>
          <p:cNvSpPr/>
          <p:nvPr/>
        </p:nvSpPr>
        <p:spPr>
          <a:xfrm>
            <a:off x="239151" y="3728561"/>
            <a:ext cx="6682154" cy="112541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chemeClr val="tx1"/>
                </a:solidFill>
                <a:latin typeface="Times" panose="02020603050405020304" pitchFamily="18" charset="0"/>
                <a:cs typeface="Times" panose="02020603050405020304" pitchFamily="18" charset="0"/>
              </a:rPr>
              <a:t>Article II: </a:t>
            </a:r>
            <a:r>
              <a:rPr lang="en-US" sz="2400" i="1" dirty="0">
                <a:solidFill>
                  <a:srgbClr val="C00000"/>
                </a:solidFill>
                <a:latin typeface="Times" panose="02020603050405020304" pitchFamily="18" charset="0"/>
                <a:cs typeface="Times" panose="02020603050405020304" pitchFamily="18" charset="0"/>
              </a:rPr>
              <a:t>Executive branch (President)</a:t>
            </a:r>
            <a:r>
              <a:rPr lang="en-US" sz="2400" dirty="0">
                <a:solidFill>
                  <a:schemeClr val="tx1"/>
                </a:solidFill>
                <a:latin typeface="Times" panose="02020603050405020304" pitchFamily="18" charset="0"/>
                <a:cs typeface="Times" panose="02020603050405020304" pitchFamily="18" charset="0"/>
              </a:rPr>
              <a:t> – law enforcing power</a:t>
            </a:r>
          </a:p>
        </p:txBody>
      </p:sp>
      <p:sp>
        <p:nvSpPr>
          <p:cNvPr id="7" name="Rectangle 6">
            <a:extLst>
              <a:ext uri="{FF2B5EF4-FFF2-40B4-BE49-F238E27FC236}">
                <a16:creationId xmlns:a16="http://schemas.microsoft.com/office/drawing/2014/main" id="{B2F76CFD-9665-4E8A-BDF5-663804F5F839}"/>
              </a:ext>
            </a:extLst>
          </p:cNvPr>
          <p:cNvSpPr/>
          <p:nvPr/>
        </p:nvSpPr>
        <p:spPr>
          <a:xfrm>
            <a:off x="239151" y="4992933"/>
            <a:ext cx="6682154" cy="112541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chemeClr val="tx1"/>
                </a:solidFill>
                <a:latin typeface="Times" panose="02020603050405020304" pitchFamily="18" charset="0"/>
                <a:cs typeface="Times" panose="02020603050405020304" pitchFamily="18" charset="0"/>
              </a:rPr>
              <a:t>Article III: </a:t>
            </a:r>
            <a:r>
              <a:rPr lang="en-US" sz="2400" i="1" dirty="0">
                <a:solidFill>
                  <a:srgbClr val="C00000"/>
                </a:solidFill>
                <a:latin typeface="Times" panose="02020603050405020304" pitchFamily="18" charset="0"/>
                <a:cs typeface="Times" panose="02020603050405020304" pitchFamily="18" charset="0"/>
              </a:rPr>
              <a:t>Judiciary branch (Supreme Court) </a:t>
            </a:r>
            <a:r>
              <a:rPr lang="en-US" sz="2400" dirty="0">
                <a:solidFill>
                  <a:schemeClr val="tx1"/>
                </a:solidFill>
                <a:latin typeface="Times" panose="02020603050405020304" pitchFamily="18" charset="0"/>
                <a:cs typeface="Times" panose="02020603050405020304" pitchFamily="18" charset="0"/>
              </a:rPr>
              <a:t>– law interpreting power</a:t>
            </a:r>
          </a:p>
        </p:txBody>
      </p:sp>
    </p:spTree>
    <p:extLst>
      <p:ext uri="{BB962C8B-B14F-4D97-AF65-F5344CB8AC3E}">
        <p14:creationId xmlns:p14="http://schemas.microsoft.com/office/powerpoint/2010/main" val="32749002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969"/>
        <p:cNvGrpSpPr/>
        <p:nvPr/>
      </p:nvGrpSpPr>
      <p:grpSpPr>
        <a:xfrm>
          <a:off x="0" y="0"/>
          <a:ext cx="0" cy="0"/>
          <a:chOff x="0" y="0"/>
          <a:chExt cx="0" cy="0"/>
        </a:xfrm>
      </p:grpSpPr>
      <p:sp>
        <p:nvSpPr>
          <p:cNvPr id="970" name="Google Shape;970;p106"/>
          <p:cNvSpPr txBox="1">
            <a:spLocks noGrp="1"/>
          </p:cNvSpPr>
          <p:nvPr>
            <p:ph type="title"/>
          </p:nvPr>
        </p:nvSpPr>
        <p:spPr>
          <a:xfrm>
            <a:off x="411480" y="179244"/>
            <a:ext cx="10302240" cy="857076"/>
          </a:xfrm>
          <a:prstGeom prst="rect">
            <a:avLst/>
          </a:prstGeom>
          <a:solidFill>
            <a:schemeClr val="accent1">
              <a:lumMod val="50000"/>
            </a:schemeClr>
          </a:solidFill>
          <a:ln>
            <a:noFill/>
          </a:ln>
        </p:spPr>
        <p:txBody>
          <a:bodyPr spcFirstLastPara="1" wrap="square" lIns="91425" tIns="45700" rIns="91425" bIns="45700" anchor="b" anchorCtr="0">
            <a:noAutofit/>
          </a:bodyPr>
          <a:lstStyle/>
          <a:p>
            <a:pPr rtl="0">
              <a:buSzPts val="4000"/>
            </a:pPr>
            <a:r>
              <a:rPr lang="en-US" b="1" dirty="0">
                <a:solidFill>
                  <a:schemeClr val="bg1"/>
                </a:solidFill>
                <a:latin typeface="Britannic Bold" panose="020B0903060703020204" pitchFamily="34" charset="0"/>
              </a:rPr>
              <a:t>8. Sent to the President</a:t>
            </a:r>
            <a:endParaRPr b="1" dirty="0">
              <a:solidFill>
                <a:schemeClr val="bg1"/>
              </a:solidFill>
              <a:latin typeface="Britannic Bold" panose="020B0903060703020204" pitchFamily="34" charset="0"/>
            </a:endParaRPr>
          </a:p>
        </p:txBody>
      </p:sp>
      <p:sp>
        <p:nvSpPr>
          <p:cNvPr id="971" name="Google Shape;971;p106"/>
          <p:cNvSpPr txBox="1">
            <a:spLocks noGrp="1"/>
          </p:cNvSpPr>
          <p:nvPr>
            <p:ph type="body" idx="1"/>
          </p:nvPr>
        </p:nvSpPr>
        <p:spPr>
          <a:xfrm>
            <a:off x="792480" y="1219200"/>
            <a:ext cx="7855320" cy="3810000"/>
          </a:xfrm>
          <a:prstGeom prst="rect">
            <a:avLst/>
          </a:prstGeom>
          <a:solidFill>
            <a:schemeClr val="bg1"/>
          </a:solidFill>
          <a:ln>
            <a:solidFill>
              <a:srgbClr val="002060"/>
            </a:solidFill>
          </a:ln>
        </p:spPr>
        <p:txBody>
          <a:bodyPr spcFirstLastPara="1" wrap="square" lIns="91425" tIns="45700" rIns="91425" bIns="45700" anchor="t" anchorCtr="0">
            <a:noAutofit/>
          </a:bodyPr>
          <a:lstStyle/>
          <a:p>
            <a:pPr marL="342900" indent="-297942" rtl="0">
              <a:lnSpc>
                <a:spcPct val="80000"/>
              </a:lnSpc>
              <a:spcBef>
                <a:spcPts val="0"/>
              </a:spcBef>
              <a:buClr>
                <a:srgbClr val="000000"/>
              </a:buClr>
              <a:buSzPts val="2500"/>
              <a:buFont typeface="Century Gothic"/>
              <a:buChar char="•"/>
            </a:pPr>
            <a:r>
              <a:rPr lang="en-US" sz="2500" dirty="0">
                <a:solidFill>
                  <a:srgbClr val="000000"/>
                </a:solidFill>
                <a:latin typeface="Times" panose="02020603050405020304" pitchFamily="18" charset="0"/>
                <a:cs typeface="Times" panose="02020603050405020304" pitchFamily="18" charset="0"/>
              </a:rPr>
              <a:t>After a bill passes both houses, it goes to the president. </a:t>
            </a:r>
            <a:endParaRPr sz="2500" dirty="0">
              <a:solidFill>
                <a:srgbClr val="000000"/>
              </a:solidFill>
              <a:latin typeface="Times" panose="02020603050405020304" pitchFamily="18" charset="0"/>
              <a:cs typeface="Times" panose="02020603050405020304" pitchFamily="18" charset="0"/>
            </a:endParaRPr>
          </a:p>
          <a:p>
            <a:pPr marL="800100" lvl="1" indent="-297942">
              <a:lnSpc>
                <a:spcPct val="80000"/>
              </a:lnSpc>
              <a:spcBef>
                <a:spcPts val="1120"/>
              </a:spcBef>
              <a:buClr>
                <a:srgbClr val="000000"/>
              </a:buClr>
              <a:buSzPts val="2500"/>
              <a:buFont typeface="Century Gothic"/>
              <a:buChar char="•"/>
            </a:pPr>
            <a:r>
              <a:rPr lang="en-US" b="1" u="sng" dirty="0">
                <a:solidFill>
                  <a:srgbClr val="000000"/>
                </a:solidFill>
                <a:latin typeface="Times" panose="02020603050405020304" pitchFamily="18" charset="0"/>
                <a:cs typeface="Times" panose="02020603050405020304" pitchFamily="18" charset="0"/>
              </a:rPr>
              <a:t>Signs the bill      IT BECOMES A LAW</a:t>
            </a:r>
          </a:p>
          <a:p>
            <a:pPr marL="342900" indent="-297942" rtl="0">
              <a:lnSpc>
                <a:spcPct val="80000"/>
              </a:lnSpc>
              <a:spcBef>
                <a:spcPts val="1120"/>
              </a:spcBef>
              <a:buClr>
                <a:srgbClr val="000000"/>
              </a:buClr>
              <a:buSzPts val="2500"/>
              <a:buFont typeface="Century Gothic"/>
              <a:buChar char="•"/>
            </a:pPr>
            <a:r>
              <a:rPr lang="en-US" sz="2500" u="sng" dirty="0">
                <a:solidFill>
                  <a:srgbClr val="000000"/>
                </a:solidFill>
                <a:latin typeface="Times" panose="02020603050405020304" pitchFamily="18" charset="0"/>
                <a:cs typeface="Times" panose="02020603050405020304" pitchFamily="18" charset="0"/>
              </a:rPr>
              <a:t>If the President does not like it he president may:</a:t>
            </a:r>
            <a:endParaRPr sz="2500" dirty="0">
              <a:solidFill>
                <a:srgbClr val="000000"/>
              </a:solidFill>
              <a:latin typeface="Times" panose="02020603050405020304" pitchFamily="18" charset="0"/>
              <a:cs typeface="Times" panose="02020603050405020304" pitchFamily="18" charset="0"/>
            </a:endParaRPr>
          </a:p>
          <a:p>
            <a:pPr marL="342900" indent="0" rtl="0">
              <a:lnSpc>
                <a:spcPct val="80000"/>
              </a:lnSpc>
              <a:spcBef>
                <a:spcPts val="1120"/>
              </a:spcBef>
              <a:buNone/>
            </a:pPr>
            <a:r>
              <a:rPr lang="en-US" sz="2500" b="1" u="sng" dirty="0">
                <a:solidFill>
                  <a:srgbClr val="000000"/>
                </a:solidFill>
                <a:latin typeface="Times" panose="02020603050405020304" pitchFamily="18" charset="0"/>
                <a:cs typeface="Times" panose="02020603050405020304" pitchFamily="18" charset="0"/>
              </a:rPr>
              <a:t>1. Veto- Refuse to sign</a:t>
            </a:r>
            <a:endParaRPr sz="2500" dirty="0">
              <a:solidFill>
                <a:srgbClr val="000000"/>
              </a:solidFill>
              <a:latin typeface="Times" panose="02020603050405020304" pitchFamily="18" charset="0"/>
              <a:cs typeface="Times" panose="02020603050405020304" pitchFamily="18" charset="0"/>
            </a:endParaRPr>
          </a:p>
          <a:p>
            <a:pPr marL="342900" indent="0" rtl="0">
              <a:lnSpc>
                <a:spcPct val="80000"/>
              </a:lnSpc>
              <a:spcBef>
                <a:spcPts val="1120"/>
              </a:spcBef>
              <a:buNone/>
            </a:pPr>
            <a:r>
              <a:rPr lang="en-US" sz="2500" b="1" u="sng" dirty="0">
                <a:solidFill>
                  <a:srgbClr val="000000"/>
                </a:solidFill>
                <a:latin typeface="Times" panose="02020603050405020304" pitchFamily="18" charset="0"/>
                <a:cs typeface="Times" panose="02020603050405020304" pitchFamily="18" charset="0"/>
              </a:rPr>
              <a:t>2. Do nothing for 10 days- Pocket Veto</a:t>
            </a:r>
            <a:endParaRPr sz="2500" dirty="0">
              <a:solidFill>
                <a:srgbClr val="000000"/>
              </a:solidFill>
              <a:latin typeface="Times" panose="02020603050405020304" pitchFamily="18" charset="0"/>
              <a:cs typeface="Times" panose="02020603050405020304" pitchFamily="18" charset="0"/>
            </a:endParaRPr>
          </a:p>
          <a:p>
            <a:pPr marL="365760" lvl="1" indent="0" rtl="0">
              <a:lnSpc>
                <a:spcPct val="80000"/>
              </a:lnSpc>
              <a:spcBef>
                <a:spcPts val="1200"/>
              </a:spcBef>
              <a:buSzPts val="2432"/>
              <a:buNone/>
            </a:pPr>
            <a:r>
              <a:rPr lang="en-US" sz="2500" dirty="0">
                <a:solidFill>
                  <a:srgbClr val="000000"/>
                </a:solidFill>
                <a:latin typeface="Times" panose="02020603050405020304" pitchFamily="18" charset="0"/>
                <a:cs typeface="Times" panose="02020603050405020304" pitchFamily="18" charset="0"/>
              </a:rPr>
              <a:t>If in those 10 days </a:t>
            </a:r>
            <a:r>
              <a:rPr lang="en-US" sz="2500" i="1" u="sng" dirty="0">
                <a:solidFill>
                  <a:srgbClr val="FF0000"/>
                </a:solidFill>
                <a:latin typeface="Times" panose="02020603050405020304" pitchFamily="18" charset="0"/>
                <a:cs typeface="Times" panose="02020603050405020304" pitchFamily="18" charset="0"/>
              </a:rPr>
              <a:t>Congress is not in session</a:t>
            </a:r>
            <a:r>
              <a:rPr lang="en-US" sz="2500" dirty="0">
                <a:solidFill>
                  <a:srgbClr val="000000"/>
                </a:solidFill>
                <a:latin typeface="Times" panose="02020603050405020304" pitchFamily="18" charset="0"/>
                <a:cs typeface="Times" panose="02020603050405020304" pitchFamily="18" charset="0"/>
              </a:rPr>
              <a:t>, the bill dies.</a:t>
            </a:r>
            <a:endParaRPr sz="2500" dirty="0">
              <a:solidFill>
                <a:srgbClr val="000000"/>
              </a:solidFill>
              <a:latin typeface="Times" panose="02020603050405020304" pitchFamily="18" charset="0"/>
              <a:cs typeface="Times" panose="02020603050405020304" pitchFamily="18" charset="0"/>
            </a:endParaRPr>
          </a:p>
          <a:p>
            <a:pPr marL="365760" lvl="1" indent="0" rtl="0">
              <a:lnSpc>
                <a:spcPct val="80000"/>
              </a:lnSpc>
              <a:spcBef>
                <a:spcPts val="1280"/>
              </a:spcBef>
              <a:buSzPts val="2432"/>
              <a:buNone/>
            </a:pPr>
            <a:r>
              <a:rPr lang="en-US" sz="2500" dirty="0">
                <a:solidFill>
                  <a:srgbClr val="000000"/>
                </a:solidFill>
                <a:latin typeface="Times" panose="02020603050405020304" pitchFamily="18" charset="0"/>
                <a:cs typeface="Times" panose="02020603050405020304" pitchFamily="18" charset="0"/>
              </a:rPr>
              <a:t>If Congress is in session, the bill becomes law without the president’s signature.  </a:t>
            </a:r>
            <a:endParaRPr sz="2500" dirty="0">
              <a:solidFill>
                <a:srgbClr val="000000"/>
              </a:solidFill>
              <a:latin typeface="Times" panose="02020603050405020304" pitchFamily="18" charset="0"/>
              <a:cs typeface="Times" panose="02020603050405020304" pitchFamily="18" charset="0"/>
            </a:endParaRPr>
          </a:p>
          <a:p>
            <a:pPr marL="68580" indent="0" rtl="0">
              <a:spcBef>
                <a:spcPts val="1120"/>
              </a:spcBef>
              <a:buSzPts val="1824"/>
              <a:buNone/>
            </a:pPr>
            <a:endParaRPr dirty="0"/>
          </a:p>
        </p:txBody>
      </p:sp>
      <p:pic>
        <p:nvPicPr>
          <p:cNvPr id="972" name="Google Shape;972;p106" descr="The Bill is Enrolled cartoon"/>
          <p:cNvPicPr preferRelativeResize="0"/>
          <p:nvPr/>
        </p:nvPicPr>
        <p:blipFill rotWithShape="1">
          <a:blip r:embed="rId3">
            <a:alphaModFix/>
          </a:blip>
          <a:srcRect/>
          <a:stretch/>
        </p:blipFill>
        <p:spPr>
          <a:xfrm>
            <a:off x="9148516" y="1094695"/>
            <a:ext cx="1960238" cy="1663996"/>
          </a:xfrm>
          <a:prstGeom prst="rect">
            <a:avLst/>
          </a:prstGeom>
          <a:noFill/>
          <a:ln>
            <a:solidFill>
              <a:srgbClr val="002060"/>
            </a:solidFill>
          </a:ln>
        </p:spPr>
      </p:pic>
      <p:pic>
        <p:nvPicPr>
          <p:cNvPr id="973" name="Google Shape;973;p106" descr="http://www.congressforkids.net/images/unclesam_veto.gif"/>
          <p:cNvPicPr preferRelativeResize="0"/>
          <p:nvPr/>
        </p:nvPicPr>
        <p:blipFill rotWithShape="1">
          <a:blip r:embed="rId4">
            <a:alphaModFix/>
          </a:blip>
          <a:srcRect/>
          <a:stretch/>
        </p:blipFill>
        <p:spPr>
          <a:xfrm>
            <a:off x="9480560" y="3091556"/>
            <a:ext cx="1418196" cy="1134557"/>
          </a:xfrm>
          <a:prstGeom prst="rect">
            <a:avLst/>
          </a:prstGeom>
          <a:noFill/>
          <a:ln>
            <a:solidFill>
              <a:srgbClr val="002060"/>
            </a:solidFill>
          </a:ln>
        </p:spPr>
      </p:pic>
      <p:pic>
        <p:nvPicPr>
          <p:cNvPr id="974" name="Google Shape;974;p106" descr="http://t1.gstatic.com/images?q=tbn:ANd9GcSTPKATWkvSmafXtXNEsELvTnJ531eUYuPHVj9p7-oeAu-CRttEhw"/>
          <p:cNvPicPr preferRelativeResize="0"/>
          <p:nvPr/>
        </p:nvPicPr>
        <p:blipFill rotWithShape="1">
          <a:blip r:embed="rId5">
            <a:alphaModFix/>
          </a:blip>
          <a:srcRect/>
          <a:stretch/>
        </p:blipFill>
        <p:spPr>
          <a:xfrm>
            <a:off x="9102796" y="4686300"/>
            <a:ext cx="862189" cy="1012346"/>
          </a:xfrm>
          <a:prstGeom prst="rect">
            <a:avLst/>
          </a:prstGeom>
          <a:noFill/>
          <a:ln>
            <a:solidFill>
              <a:srgbClr val="002060"/>
            </a:solidFill>
          </a:ln>
        </p:spPr>
      </p:pic>
      <p:sp>
        <p:nvSpPr>
          <p:cNvPr id="975" name="Google Shape;975;p106"/>
          <p:cNvSpPr txBox="1"/>
          <p:nvPr/>
        </p:nvSpPr>
        <p:spPr>
          <a:xfrm>
            <a:off x="6699323" y="378401"/>
            <a:ext cx="3505200" cy="369332"/>
          </a:xfrm>
          <a:prstGeom prst="rect">
            <a:avLst/>
          </a:prstGeom>
          <a:noFill/>
          <a:ln>
            <a:noFill/>
          </a:ln>
        </p:spPr>
        <p:txBody>
          <a:bodyPr spcFirstLastPara="1" wrap="square" lIns="91425" tIns="45700" rIns="91425" bIns="45700" anchor="t" anchorCtr="0">
            <a:noAutofit/>
          </a:bodyPr>
          <a:lstStyle/>
          <a:p>
            <a:pPr algn="ctr" rtl="0"/>
            <a:r>
              <a:rPr lang="en-US" b="1" dirty="0">
                <a:solidFill>
                  <a:srgbClr val="FFFF00"/>
                </a:solidFill>
                <a:latin typeface="Century Gothic"/>
                <a:ea typeface="Century Gothic"/>
                <a:cs typeface="Century Gothic"/>
                <a:sym typeface="Century Gothic"/>
              </a:rPr>
              <a:t>How A Bill Becomes A Law</a:t>
            </a:r>
            <a:endParaRPr b="1" dirty="0">
              <a:solidFill>
                <a:srgbClr val="FFFF00"/>
              </a:solidFill>
              <a:latin typeface="Century Gothic"/>
              <a:ea typeface="Century Gothic"/>
              <a:cs typeface="Century Gothic"/>
              <a:sym typeface="Century Gothic"/>
            </a:endParaRPr>
          </a:p>
        </p:txBody>
      </p:sp>
      <p:sp>
        <p:nvSpPr>
          <p:cNvPr id="2" name="Arrow: Right 1">
            <a:extLst>
              <a:ext uri="{FF2B5EF4-FFF2-40B4-BE49-F238E27FC236}">
                <a16:creationId xmlns:a16="http://schemas.microsoft.com/office/drawing/2014/main" id="{6266C3BC-56A5-4696-BEE7-257E6D1D0F31}"/>
              </a:ext>
            </a:extLst>
          </p:cNvPr>
          <p:cNvSpPr/>
          <p:nvPr/>
        </p:nvSpPr>
        <p:spPr>
          <a:xfrm>
            <a:off x="3446585" y="1631852"/>
            <a:ext cx="337624" cy="253219"/>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7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7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7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7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7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71">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7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979"/>
        <p:cNvGrpSpPr/>
        <p:nvPr/>
      </p:nvGrpSpPr>
      <p:grpSpPr>
        <a:xfrm>
          <a:off x="0" y="0"/>
          <a:ext cx="0" cy="0"/>
          <a:chOff x="0" y="0"/>
          <a:chExt cx="0" cy="0"/>
        </a:xfrm>
      </p:grpSpPr>
      <p:sp>
        <p:nvSpPr>
          <p:cNvPr id="980" name="Google Shape;980;p107"/>
          <p:cNvSpPr txBox="1">
            <a:spLocks noGrp="1"/>
          </p:cNvSpPr>
          <p:nvPr>
            <p:ph type="title"/>
          </p:nvPr>
        </p:nvSpPr>
        <p:spPr>
          <a:xfrm>
            <a:off x="609600" y="193660"/>
            <a:ext cx="9875520" cy="1143000"/>
          </a:xfrm>
          <a:prstGeom prst="rect">
            <a:avLst/>
          </a:prstGeom>
          <a:solidFill>
            <a:schemeClr val="accent1">
              <a:lumMod val="50000"/>
            </a:schemeClr>
          </a:solidFill>
          <a:ln>
            <a:solidFill>
              <a:schemeClr val="tx1"/>
            </a:solidFill>
          </a:ln>
        </p:spPr>
        <p:txBody>
          <a:bodyPr spcFirstLastPara="1" wrap="square" lIns="91425" tIns="45700" rIns="91425" bIns="45700" anchor="b" anchorCtr="0">
            <a:noAutofit/>
          </a:bodyPr>
          <a:lstStyle/>
          <a:p>
            <a:pPr rtl="0">
              <a:buSzPts val="4000"/>
            </a:pPr>
            <a:r>
              <a:rPr lang="en-US" b="1" dirty="0">
                <a:solidFill>
                  <a:schemeClr val="bg1"/>
                </a:solidFill>
                <a:latin typeface="Britannic Bold" panose="020B0903060703020204" pitchFamily="34" charset="0"/>
              </a:rPr>
              <a:t>9. The Bill is Signed Into Law</a:t>
            </a:r>
            <a:endParaRPr b="1" dirty="0">
              <a:solidFill>
                <a:schemeClr val="bg1"/>
              </a:solidFill>
              <a:latin typeface="Britannic Bold" panose="020B0903060703020204" pitchFamily="34" charset="0"/>
            </a:endParaRPr>
          </a:p>
        </p:txBody>
      </p:sp>
      <p:sp>
        <p:nvSpPr>
          <p:cNvPr id="981" name="Google Shape;981;p107"/>
          <p:cNvSpPr txBox="1">
            <a:spLocks noGrp="1"/>
          </p:cNvSpPr>
          <p:nvPr>
            <p:ph type="body" idx="1"/>
          </p:nvPr>
        </p:nvSpPr>
        <p:spPr>
          <a:xfrm>
            <a:off x="914400" y="1508760"/>
            <a:ext cx="7315200" cy="2627142"/>
          </a:xfrm>
          <a:prstGeom prst="rect">
            <a:avLst/>
          </a:prstGeom>
          <a:solidFill>
            <a:schemeClr val="bg1"/>
          </a:solidFill>
          <a:ln>
            <a:solidFill>
              <a:srgbClr val="002060"/>
            </a:solidFill>
          </a:ln>
        </p:spPr>
        <p:txBody>
          <a:bodyPr spcFirstLastPara="1" wrap="square" lIns="91425" tIns="45700" rIns="91425" bIns="45700" anchor="t" anchorCtr="0">
            <a:noAutofit/>
          </a:bodyPr>
          <a:lstStyle/>
          <a:p>
            <a:pPr marL="342900" indent="-274320" rtl="0">
              <a:spcBef>
                <a:spcPts val="0"/>
              </a:spcBef>
              <a:buClr>
                <a:srgbClr val="000000"/>
              </a:buClr>
              <a:buSzPts val="2432"/>
              <a:buFont typeface="Century Gothic"/>
              <a:buChar char="•"/>
            </a:pPr>
            <a:r>
              <a:rPr lang="en-US" b="1" u="sng" dirty="0">
                <a:solidFill>
                  <a:srgbClr val="000000"/>
                </a:solidFill>
                <a:latin typeface="Times" panose="02020603050405020304" pitchFamily="18" charset="0"/>
                <a:cs typeface="Times" panose="02020603050405020304" pitchFamily="18" charset="0"/>
              </a:rPr>
              <a:t>Signs</a:t>
            </a:r>
            <a:r>
              <a:rPr lang="en-US" u="sng" dirty="0">
                <a:solidFill>
                  <a:srgbClr val="000000"/>
                </a:solidFill>
                <a:latin typeface="Times" panose="02020603050405020304" pitchFamily="18" charset="0"/>
                <a:cs typeface="Times" panose="02020603050405020304" pitchFamily="18" charset="0"/>
              </a:rPr>
              <a:t> a bill into law</a:t>
            </a:r>
          </a:p>
          <a:p>
            <a:pPr marL="342900" indent="-274320" rtl="0">
              <a:spcBef>
                <a:spcPts val="0"/>
              </a:spcBef>
              <a:buClr>
                <a:srgbClr val="000000"/>
              </a:buClr>
              <a:buSzPts val="2432"/>
              <a:buFont typeface="Century Gothic"/>
              <a:buChar char="•"/>
            </a:pPr>
            <a:r>
              <a:rPr lang="en-US" b="1" u="sng" dirty="0">
                <a:solidFill>
                  <a:srgbClr val="000000"/>
                </a:solidFill>
                <a:latin typeface="Times" panose="02020603050405020304" pitchFamily="18" charset="0"/>
                <a:cs typeface="Times" panose="02020603050405020304" pitchFamily="18" charset="0"/>
              </a:rPr>
              <a:t>Vetoes</a:t>
            </a:r>
            <a:r>
              <a:rPr lang="en-US" dirty="0">
                <a:solidFill>
                  <a:srgbClr val="000000"/>
                </a:solidFill>
                <a:latin typeface="Times" panose="02020603050405020304" pitchFamily="18" charset="0"/>
                <a:cs typeface="Times" panose="02020603050405020304" pitchFamily="18" charset="0"/>
              </a:rPr>
              <a:t>: (rejects bill)</a:t>
            </a:r>
            <a:endParaRPr dirty="0">
              <a:solidFill>
                <a:srgbClr val="000000"/>
              </a:solidFill>
              <a:latin typeface="Times" panose="02020603050405020304" pitchFamily="18" charset="0"/>
              <a:cs typeface="Times" panose="02020603050405020304" pitchFamily="18" charset="0"/>
            </a:endParaRPr>
          </a:p>
          <a:p>
            <a:pPr marL="640080" lvl="1" indent="-274320" rtl="0">
              <a:spcBef>
                <a:spcPts val="1200"/>
              </a:spcBef>
              <a:buClr>
                <a:srgbClr val="000000"/>
              </a:buClr>
              <a:buSzPts val="2128"/>
              <a:buFont typeface="Century Gothic"/>
              <a:buChar char="•"/>
            </a:pPr>
            <a:r>
              <a:rPr lang="en-US" dirty="0">
                <a:solidFill>
                  <a:srgbClr val="000000"/>
                </a:solidFill>
                <a:latin typeface="Times" panose="02020603050405020304" pitchFamily="18" charset="0"/>
                <a:cs typeface="Times" panose="02020603050405020304" pitchFamily="18" charset="0"/>
              </a:rPr>
              <a:t>(or if he pocket vetoes and congress is in session)</a:t>
            </a:r>
            <a:endParaRPr dirty="0">
              <a:solidFill>
                <a:srgbClr val="000000"/>
              </a:solidFill>
              <a:latin typeface="Times" panose="02020603050405020304" pitchFamily="18" charset="0"/>
              <a:cs typeface="Times" panose="02020603050405020304" pitchFamily="18" charset="0"/>
            </a:endParaRPr>
          </a:p>
          <a:p>
            <a:pPr marL="342900" indent="-274320" rtl="0">
              <a:spcBef>
                <a:spcPts val="1200"/>
              </a:spcBef>
              <a:buClr>
                <a:srgbClr val="000000"/>
              </a:buClr>
              <a:buSzPts val="2432"/>
              <a:buFont typeface="Century Gothic"/>
              <a:buChar char="•"/>
            </a:pPr>
            <a:r>
              <a:rPr lang="en-US" u="sng" dirty="0">
                <a:solidFill>
                  <a:srgbClr val="000000"/>
                </a:solidFill>
                <a:latin typeface="Times" panose="02020603050405020304" pitchFamily="18" charset="0"/>
                <a:cs typeface="Times" panose="02020603050405020304" pitchFamily="18" charset="0"/>
              </a:rPr>
              <a:t>If the bill is vetoed Congress can </a:t>
            </a:r>
            <a:r>
              <a:rPr lang="en-US" b="1" u="sng" dirty="0">
                <a:solidFill>
                  <a:srgbClr val="000000"/>
                </a:solidFill>
                <a:latin typeface="Times" panose="02020603050405020304" pitchFamily="18" charset="0"/>
                <a:cs typeface="Times" panose="02020603050405020304" pitchFamily="18" charset="0"/>
              </a:rPr>
              <a:t>override a veto</a:t>
            </a:r>
            <a:r>
              <a:rPr lang="en-US" u="sng" dirty="0">
                <a:solidFill>
                  <a:srgbClr val="000000"/>
                </a:solidFill>
                <a:latin typeface="Times" panose="02020603050405020304" pitchFamily="18" charset="0"/>
                <a:cs typeface="Times" panose="02020603050405020304" pitchFamily="18" charset="0"/>
              </a:rPr>
              <a:t> with a two-thirds vote of each house.</a:t>
            </a:r>
            <a:endParaRPr dirty="0">
              <a:solidFill>
                <a:srgbClr val="000000"/>
              </a:solidFill>
              <a:latin typeface="Times" panose="02020603050405020304" pitchFamily="18" charset="0"/>
              <a:cs typeface="Times" panose="02020603050405020304" pitchFamily="18" charset="0"/>
            </a:endParaRPr>
          </a:p>
        </p:txBody>
      </p:sp>
      <p:pic>
        <p:nvPicPr>
          <p:cNvPr id="982" name="Google Shape;982;p107" descr="The Veto is Overridden cartoon"/>
          <p:cNvPicPr preferRelativeResize="0"/>
          <p:nvPr/>
        </p:nvPicPr>
        <p:blipFill rotWithShape="1">
          <a:blip r:embed="rId3">
            <a:alphaModFix/>
          </a:blip>
          <a:srcRect/>
          <a:stretch/>
        </p:blipFill>
        <p:spPr>
          <a:xfrm>
            <a:off x="8482361" y="1710804"/>
            <a:ext cx="2795239" cy="2627142"/>
          </a:xfrm>
          <a:prstGeom prst="rect">
            <a:avLst/>
          </a:prstGeom>
          <a:noFill/>
          <a:ln>
            <a:solidFill>
              <a:schemeClr val="tx1"/>
            </a:solidFill>
          </a:ln>
        </p:spPr>
      </p:pic>
      <p:sp>
        <p:nvSpPr>
          <p:cNvPr id="983" name="Google Shape;983;p107"/>
          <p:cNvSpPr txBox="1"/>
          <p:nvPr/>
        </p:nvSpPr>
        <p:spPr>
          <a:xfrm>
            <a:off x="6979920" y="391368"/>
            <a:ext cx="3505200" cy="369332"/>
          </a:xfrm>
          <a:prstGeom prst="rect">
            <a:avLst/>
          </a:prstGeom>
          <a:noFill/>
          <a:ln>
            <a:noFill/>
          </a:ln>
        </p:spPr>
        <p:txBody>
          <a:bodyPr spcFirstLastPara="1" wrap="square" lIns="91425" tIns="45700" rIns="91425" bIns="45700" anchor="t" anchorCtr="0">
            <a:noAutofit/>
          </a:bodyPr>
          <a:lstStyle/>
          <a:p>
            <a:pPr algn="ctr" rtl="0"/>
            <a:r>
              <a:rPr lang="en-US" b="1" dirty="0">
                <a:solidFill>
                  <a:srgbClr val="FFFF00"/>
                </a:solidFill>
                <a:latin typeface="Century Gothic"/>
                <a:ea typeface="Century Gothic"/>
                <a:cs typeface="Century Gothic"/>
                <a:sym typeface="Century Gothic"/>
              </a:rPr>
              <a:t>How A Bill Becomes A Law</a:t>
            </a:r>
            <a:endParaRPr b="1" dirty="0">
              <a:solidFill>
                <a:srgbClr val="FFFF00"/>
              </a:solidFill>
              <a:latin typeface="Century Gothic"/>
              <a:ea typeface="Century Gothic"/>
              <a:cs typeface="Century Gothic"/>
              <a:sym typeface="Century Gothic"/>
            </a:endParaRPr>
          </a:p>
        </p:txBody>
      </p:sp>
      <p:pic>
        <p:nvPicPr>
          <p:cNvPr id="3074" name="Picture 2" descr="Bartlesville Radio » News">
            <a:extLst>
              <a:ext uri="{FF2B5EF4-FFF2-40B4-BE49-F238E27FC236}">
                <a16:creationId xmlns:a16="http://schemas.microsoft.com/office/drawing/2014/main" id="{274895ED-F4D5-4F9A-A88C-E029B24398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29175" y="3878141"/>
            <a:ext cx="2533650" cy="262714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 name="Speech Bubble: Oval 1">
            <a:extLst>
              <a:ext uri="{FF2B5EF4-FFF2-40B4-BE49-F238E27FC236}">
                <a16:creationId xmlns:a16="http://schemas.microsoft.com/office/drawing/2014/main" id="{1D439DB7-C31E-44EA-976F-9022DD51F3D8}"/>
              </a:ext>
            </a:extLst>
          </p:cNvPr>
          <p:cNvSpPr/>
          <p:nvPr/>
        </p:nvSpPr>
        <p:spPr>
          <a:xfrm>
            <a:off x="6414639" y="3799743"/>
            <a:ext cx="1941342" cy="753647"/>
          </a:xfrm>
          <a:prstGeom prst="wedgeEllipseCallout">
            <a:avLst>
              <a:gd name="adj1" fmla="val -48369"/>
              <a:gd name="adj2" fmla="val 92366"/>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latin typeface="Times" panose="02020603050405020304" pitchFamily="18" charset="0"/>
                <a:cs typeface="Times" panose="02020603050405020304" pitchFamily="18" charset="0"/>
              </a:rPr>
              <a:t>NO!</a:t>
            </a:r>
          </a:p>
        </p:txBody>
      </p:sp>
      <p:pic>
        <p:nvPicPr>
          <p:cNvPr id="3076" name="Picture 4" descr="How Long Does the Governor Have to Take Action on a Bill? – Colorado  LegiSource">
            <a:extLst>
              <a:ext uri="{FF2B5EF4-FFF2-40B4-BE49-F238E27FC236}">
                <a16:creationId xmlns:a16="http://schemas.microsoft.com/office/drawing/2014/main" id="{1CE93799-BC2C-4B88-B201-E3FEFE6EB2A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73782" y="3830159"/>
            <a:ext cx="2533650" cy="267512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9" name="Speech Bubble: Oval 8">
            <a:extLst>
              <a:ext uri="{FF2B5EF4-FFF2-40B4-BE49-F238E27FC236}">
                <a16:creationId xmlns:a16="http://schemas.microsoft.com/office/drawing/2014/main" id="{C28B3923-B898-4525-99F2-4B57EA243D18}"/>
              </a:ext>
            </a:extLst>
          </p:cNvPr>
          <p:cNvSpPr/>
          <p:nvPr/>
        </p:nvSpPr>
        <p:spPr>
          <a:xfrm>
            <a:off x="2693849" y="4215766"/>
            <a:ext cx="1941342" cy="753647"/>
          </a:xfrm>
          <a:prstGeom prst="wedgeEllipseCallout">
            <a:avLst>
              <a:gd name="adj1" fmla="val -48369"/>
              <a:gd name="adj2" fmla="val 92366"/>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latin typeface="Times" panose="02020603050405020304" pitchFamily="18" charset="0"/>
                <a:cs typeface="Times" panose="02020603050405020304" pitchFamily="18" charset="0"/>
              </a:rPr>
              <a:t>YES!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8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8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8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8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994"/>
        <p:cNvGrpSpPr/>
        <p:nvPr/>
      </p:nvGrpSpPr>
      <p:grpSpPr>
        <a:xfrm>
          <a:off x="0" y="0"/>
          <a:ext cx="0" cy="0"/>
          <a:chOff x="0" y="0"/>
          <a:chExt cx="0" cy="0"/>
        </a:xfrm>
      </p:grpSpPr>
      <p:pic>
        <p:nvPicPr>
          <p:cNvPr id="995" name="Google Shape;995;p109" descr="P160_CHART"/>
          <p:cNvPicPr preferRelativeResize="0"/>
          <p:nvPr/>
        </p:nvPicPr>
        <p:blipFill rotWithShape="1">
          <a:blip r:embed="rId3">
            <a:alphaModFix/>
          </a:blip>
          <a:srcRect/>
          <a:stretch/>
        </p:blipFill>
        <p:spPr>
          <a:xfrm>
            <a:off x="1524000" y="-31750"/>
            <a:ext cx="9144000" cy="68897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95"/>
                                        </p:tgtEl>
                                        <p:attrNameLst>
                                          <p:attrName>style.visibility</p:attrName>
                                        </p:attrNameLst>
                                      </p:cBhvr>
                                      <p:to>
                                        <p:strVal val="visible"/>
                                      </p:to>
                                    </p:set>
                                    <p:animEffect transition="in" filter="fade">
                                      <p:cBhvr>
                                        <p:cTn id="7" dur="500"/>
                                        <p:tgtEl>
                                          <p:spTgt spid="9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DD5EA6-5E76-4E1C-85BB-B1CD598F86E1}"/>
              </a:ext>
            </a:extLst>
          </p:cNvPr>
          <p:cNvSpPr>
            <a:spLocks noGrp="1"/>
          </p:cNvSpPr>
          <p:nvPr>
            <p:ph type="title"/>
          </p:nvPr>
        </p:nvSpPr>
        <p:spPr>
          <a:xfrm>
            <a:off x="838200" y="230187"/>
            <a:ext cx="10515600" cy="1004253"/>
          </a:xfrm>
          <a:solidFill>
            <a:schemeClr val="accent1">
              <a:lumMod val="50000"/>
            </a:schemeClr>
          </a:solidFill>
        </p:spPr>
        <p:txBody>
          <a:bodyPr/>
          <a:lstStyle/>
          <a:p>
            <a:r>
              <a:rPr lang="en-US" dirty="0">
                <a:solidFill>
                  <a:schemeClr val="bg1"/>
                </a:solidFill>
                <a:latin typeface="Britannic Bold" panose="020B0903060703020204" pitchFamily="34" charset="0"/>
              </a:rPr>
              <a:t> Legislative Labyrinth </a:t>
            </a:r>
          </a:p>
        </p:txBody>
      </p:sp>
      <p:sp>
        <p:nvSpPr>
          <p:cNvPr id="3" name="Text Placeholder 2">
            <a:extLst>
              <a:ext uri="{FF2B5EF4-FFF2-40B4-BE49-F238E27FC236}">
                <a16:creationId xmlns:a16="http://schemas.microsoft.com/office/drawing/2014/main" id="{ED6DF5E7-FA2C-4F21-9A73-E9CAB989512C}"/>
              </a:ext>
            </a:extLst>
          </p:cNvPr>
          <p:cNvSpPr>
            <a:spLocks noGrp="1"/>
          </p:cNvSpPr>
          <p:nvPr>
            <p:ph type="body" idx="1"/>
          </p:nvPr>
        </p:nvSpPr>
        <p:spPr>
          <a:xfrm>
            <a:off x="838200" y="1383666"/>
            <a:ext cx="10515600" cy="5032375"/>
          </a:xfrm>
          <a:solidFill>
            <a:schemeClr val="bg1"/>
          </a:solidFill>
        </p:spPr>
        <p:txBody>
          <a:bodyPr/>
          <a:lstStyle/>
          <a:p>
            <a:r>
              <a:rPr lang="en-US" dirty="0">
                <a:latin typeface="Times" panose="02020603050405020304" pitchFamily="18" charset="0"/>
                <a:cs typeface="Times" panose="02020603050405020304" pitchFamily="18" charset="0"/>
              </a:rPr>
              <a:t>Put the step in order  for a bill becomes a law </a:t>
            </a:r>
          </a:p>
        </p:txBody>
      </p:sp>
      <p:pic>
        <p:nvPicPr>
          <p:cNvPr id="1026" name="Picture 2" descr="I'm Just a Law: The Shutdown Cartoon | The New Yorker">
            <a:extLst>
              <a:ext uri="{FF2B5EF4-FFF2-40B4-BE49-F238E27FC236}">
                <a16:creationId xmlns:a16="http://schemas.microsoft.com/office/drawing/2014/main" id="{D2E77233-2FD9-4364-97E4-A97F782943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8275" y="2145029"/>
            <a:ext cx="2032635" cy="332930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8" name="Picture 4" descr="Just a Bill — West Wing, Best Wing">
            <a:extLst>
              <a:ext uri="{FF2B5EF4-FFF2-40B4-BE49-F238E27FC236}">
                <a16:creationId xmlns:a16="http://schemas.microsoft.com/office/drawing/2014/main" id="{D9C5B3AD-3E8D-4307-9842-F0805A972C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21090" y="2145028"/>
            <a:ext cx="2032635" cy="332930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30" name="Picture 6" descr="A Day in the Life of a Member of Congress">
            <a:extLst>
              <a:ext uri="{FF2B5EF4-FFF2-40B4-BE49-F238E27FC236}">
                <a16:creationId xmlns:a16="http://schemas.microsoft.com/office/drawing/2014/main" id="{6CB05109-72EF-4DDE-B675-97C7BF67AF5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67250" y="2362200"/>
            <a:ext cx="2857500" cy="298704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 name="Arrow: Right 3">
            <a:extLst>
              <a:ext uri="{FF2B5EF4-FFF2-40B4-BE49-F238E27FC236}">
                <a16:creationId xmlns:a16="http://schemas.microsoft.com/office/drawing/2014/main" id="{4ED72943-A67A-44A1-9C44-0A52E79FBDE8}"/>
              </a:ext>
            </a:extLst>
          </p:cNvPr>
          <p:cNvSpPr/>
          <p:nvPr/>
        </p:nvSpPr>
        <p:spPr>
          <a:xfrm>
            <a:off x="3718560" y="3429000"/>
            <a:ext cx="777239" cy="868680"/>
          </a:xfrm>
          <a:prstGeom prst="rightArrow">
            <a:avLst/>
          </a:prstGeom>
          <a:solidFill>
            <a:srgbClr val="FFFFFF"/>
          </a:solidFill>
          <a:ln w="12700" cap="flat">
            <a:solidFill>
              <a:schemeClr val="tx1"/>
            </a:solidFill>
            <a:prstDash val="solid"/>
            <a:miter lim="8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8" name="Arrow: Right 7">
            <a:extLst>
              <a:ext uri="{FF2B5EF4-FFF2-40B4-BE49-F238E27FC236}">
                <a16:creationId xmlns:a16="http://schemas.microsoft.com/office/drawing/2014/main" id="{A57E091E-4FC2-4290-91F9-D5F5187D1DFD}"/>
              </a:ext>
            </a:extLst>
          </p:cNvPr>
          <p:cNvSpPr/>
          <p:nvPr/>
        </p:nvSpPr>
        <p:spPr>
          <a:xfrm>
            <a:off x="7734300" y="3465513"/>
            <a:ext cx="777239" cy="868680"/>
          </a:xfrm>
          <a:prstGeom prst="rightArrow">
            <a:avLst/>
          </a:prstGeom>
          <a:solidFill>
            <a:srgbClr val="FFFFFF"/>
          </a:solidFill>
          <a:ln w="12700" cap="flat">
            <a:solidFill>
              <a:schemeClr val="tx1"/>
            </a:solidFill>
            <a:prstDash val="solid"/>
            <a:miter lim="8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5" name="Rectangle 4">
            <a:extLst>
              <a:ext uri="{FF2B5EF4-FFF2-40B4-BE49-F238E27FC236}">
                <a16:creationId xmlns:a16="http://schemas.microsoft.com/office/drawing/2014/main" id="{3052A3D5-9209-4ACF-AF5F-64AF74EC6B37}"/>
              </a:ext>
            </a:extLst>
          </p:cNvPr>
          <p:cNvSpPr/>
          <p:nvPr/>
        </p:nvSpPr>
        <p:spPr>
          <a:xfrm>
            <a:off x="1630680" y="5361951"/>
            <a:ext cx="2545080" cy="523218"/>
          </a:xfrm>
          <a:prstGeom prst="rect">
            <a:avLst/>
          </a:prstGeom>
          <a:solidFill>
            <a:srgbClr val="FFFFFF"/>
          </a:solidFill>
          <a:ln w="12700" cap="flat">
            <a:solidFill>
              <a:srgbClr val="4472C4"/>
            </a:solidFill>
            <a:prstDash val="solid"/>
            <a:miter lim="8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1" hangingPunct="0">
              <a:lnSpc>
                <a:spcPct val="100000"/>
              </a:lnSpc>
              <a:spcBef>
                <a:spcPts val="0"/>
              </a:spcBef>
              <a:spcAft>
                <a:spcPts val="0"/>
              </a:spcAft>
              <a:buClrTx/>
              <a:buSzTx/>
              <a:buFontTx/>
              <a:buNone/>
              <a:tabLst/>
            </a:pPr>
            <a:r>
              <a:rPr kumimoji="0" lang="en-US" sz="2800" b="0" i="0" u="none" strike="noStrike" cap="none" spc="0" normalizeH="0" baseline="0" dirty="0">
                <a:ln>
                  <a:noFill/>
                </a:ln>
                <a:solidFill>
                  <a:srgbClr val="000000"/>
                </a:solidFill>
                <a:effectLst/>
                <a:uFillTx/>
                <a:latin typeface="Times" panose="02020603050405020304" pitchFamily="18" charset="0"/>
                <a:cs typeface="Times" panose="02020603050405020304" pitchFamily="18" charset="0"/>
                <a:sym typeface="Calibri"/>
              </a:rPr>
              <a:t>From idea</a:t>
            </a:r>
          </a:p>
        </p:txBody>
      </p:sp>
      <p:sp>
        <p:nvSpPr>
          <p:cNvPr id="10" name="Rectangle 9">
            <a:extLst>
              <a:ext uri="{FF2B5EF4-FFF2-40B4-BE49-F238E27FC236}">
                <a16:creationId xmlns:a16="http://schemas.microsoft.com/office/drawing/2014/main" id="{25AF4A72-C76E-41ED-9C0F-F9981342C538}"/>
              </a:ext>
            </a:extLst>
          </p:cNvPr>
          <p:cNvSpPr/>
          <p:nvPr/>
        </p:nvSpPr>
        <p:spPr>
          <a:xfrm>
            <a:off x="7888605" y="5361951"/>
            <a:ext cx="2545080" cy="523218"/>
          </a:xfrm>
          <a:prstGeom prst="rect">
            <a:avLst/>
          </a:prstGeom>
          <a:solidFill>
            <a:srgbClr val="FFFFFF"/>
          </a:solidFill>
          <a:ln w="12700" cap="flat">
            <a:solidFill>
              <a:srgbClr val="4472C4"/>
            </a:solidFill>
            <a:prstDash val="solid"/>
            <a:miter lim="8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914400" rtl="0" fontAlgn="auto" latinLnBrk="1" hangingPunct="0">
              <a:lnSpc>
                <a:spcPct val="100000"/>
              </a:lnSpc>
              <a:spcBef>
                <a:spcPts val="0"/>
              </a:spcBef>
              <a:spcAft>
                <a:spcPts val="0"/>
              </a:spcAft>
              <a:buClrTx/>
              <a:buSzTx/>
              <a:buFontTx/>
              <a:buNone/>
              <a:tabLst/>
            </a:pPr>
            <a:r>
              <a:rPr kumimoji="0" lang="en-US" sz="2800" b="0" i="0" u="none" strike="noStrike" cap="none" spc="0" normalizeH="0" baseline="0" dirty="0">
                <a:ln>
                  <a:noFill/>
                </a:ln>
                <a:solidFill>
                  <a:srgbClr val="000000"/>
                </a:solidFill>
                <a:effectLst/>
                <a:uFillTx/>
                <a:latin typeface="Times" panose="02020603050405020304" pitchFamily="18" charset="0"/>
                <a:cs typeface="Times" panose="02020603050405020304" pitchFamily="18" charset="0"/>
                <a:sym typeface="Calibri"/>
              </a:rPr>
              <a:t>To Law</a:t>
            </a:r>
          </a:p>
        </p:txBody>
      </p:sp>
    </p:spTree>
    <p:extLst>
      <p:ext uri="{BB962C8B-B14F-4D97-AF65-F5344CB8AC3E}">
        <p14:creationId xmlns:p14="http://schemas.microsoft.com/office/powerpoint/2010/main" val="279821801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96028-E747-491C-B3EE-D331F2B9D6E6}"/>
              </a:ext>
            </a:extLst>
          </p:cNvPr>
          <p:cNvSpPr>
            <a:spLocks noGrp="1"/>
          </p:cNvSpPr>
          <p:nvPr>
            <p:ph type="title"/>
          </p:nvPr>
        </p:nvSpPr>
        <p:spPr>
          <a:xfrm>
            <a:off x="838200" y="365126"/>
            <a:ext cx="10515600" cy="774358"/>
          </a:xfrm>
          <a:solidFill>
            <a:schemeClr val="accent4">
              <a:lumMod val="20000"/>
              <a:lumOff val="80000"/>
            </a:schemeClr>
          </a:solidFill>
          <a:ln>
            <a:solidFill>
              <a:srgbClr val="002060"/>
            </a:solidFill>
          </a:ln>
        </p:spPr>
        <p:txBody>
          <a:bodyPr>
            <a:normAutofit/>
          </a:bodyPr>
          <a:lstStyle/>
          <a:p>
            <a:r>
              <a:rPr lang="en-US" dirty="0">
                <a:latin typeface="Britannic Bold" panose="020B0903060703020204" pitchFamily="34" charset="0"/>
              </a:rPr>
              <a:t>Ticket Out the DOOR</a:t>
            </a:r>
          </a:p>
        </p:txBody>
      </p:sp>
      <p:sp>
        <p:nvSpPr>
          <p:cNvPr id="3" name="Content Placeholder 2">
            <a:extLst>
              <a:ext uri="{FF2B5EF4-FFF2-40B4-BE49-F238E27FC236}">
                <a16:creationId xmlns:a16="http://schemas.microsoft.com/office/drawing/2014/main" id="{5C4ABCB7-D366-42E5-9D18-F12F9D93EB02}"/>
              </a:ext>
            </a:extLst>
          </p:cNvPr>
          <p:cNvSpPr>
            <a:spLocks noGrp="1"/>
          </p:cNvSpPr>
          <p:nvPr>
            <p:ph idx="1"/>
          </p:nvPr>
        </p:nvSpPr>
        <p:spPr>
          <a:xfrm>
            <a:off x="838200" y="1477108"/>
            <a:ext cx="10515600" cy="4699855"/>
          </a:xfrm>
          <a:solidFill>
            <a:schemeClr val="bg1"/>
          </a:solidFill>
          <a:ln>
            <a:solidFill>
              <a:srgbClr val="002060"/>
            </a:solidFill>
          </a:ln>
        </p:spPr>
        <p:txBody>
          <a:bodyPr>
            <a:normAutofit/>
          </a:bodyPr>
          <a:lstStyle/>
          <a:p>
            <a:pPr marL="0" indent="0">
              <a:buNone/>
            </a:pPr>
            <a:r>
              <a:rPr lang="en-US" sz="2400" dirty="0">
                <a:latin typeface="Times" panose="02020603050405020304" pitchFamily="18" charset="0"/>
                <a:cs typeface="Times" panose="02020603050405020304" pitchFamily="18" charset="0"/>
              </a:rPr>
              <a:t>Congress = Lawmaking</a:t>
            </a:r>
          </a:p>
          <a:p>
            <a:pPr marL="0" indent="0">
              <a:buNone/>
            </a:pPr>
            <a:endParaRPr lang="en-US" sz="2400" dirty="0">
              <a:latin typeface="Times" panose="02020603050405020304" pitchFamily="18" charset="0"/>
              <a:cs typeface="Times" panose="02020603050405020304" pitchFamily="18" charset="0"/>
            </a:endParaRPr>
          </a:p>
          <a:p>
            <a:pPr marL="0" indent="0">
              <a:buNone/>
            </a:pPr>
            <a:r>
              <a:rPr lang="en-US" sz="2400" dirty="0">
                <a:latin typeface="Times" panose="02020603050405020304" pitchFamily="18" charset="0"/>
                <a:cs typeface="Times" panose="02020603050405020304" pitchFamily="18" charset="0"/>
              </a:rPr>
              <a:t>1. Why are standing committees important in the lawmaking process?</a:t>
            </a:r>
          </a:p>
        </p:txBody>
      </p:sp>
      <p:pic>
        <p:nvPicPr>
          <p:cNvPr id="1026" name="Picture 2" descr="Congress Swearing-In: A Look At The Incoming Freshman Class : NPR">
            <a:extLst>
              <a:ext uri="{FF2B5EF4-FFF2-40B4-BE49-F238E27FC236}">
                <a16:creationId xmlns:a16="http://schemas.microsoft.com/office/drawing/2014/main" id="{45825510-7D3E-46D8-9BA4-88B5EF1F8F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1782" y="4953436"/>
            <a:ext cx="3617532" cy="17430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 just a bill:' Schoolhouse Rock, 40 years later, still teaches  generations | CNN Politics">
            <a:extLst>
              <a:ext uri="{FF2B5EF4-FFF2-40B4-BE49-F238E27FC236}">
                <a16:creationId xmlns:a16="http://schemas.microsoft.com/office/drawing/2014/main" id="{5918B33A-F1DE-4277-A21A-85CB0B671E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92688" y="4910573"/>
            <a:ext cx="2505075" cy="1828800"/>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333510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7A05F-B0CC-4A09-952C-D35369602977}"/>
              </a:ext>
            </a:extLst>
          </p:cNvPr>
          <p:cNvSpPr>
            <a:spLocks noGrp="1"/>
          </p:cNvSpPr>
          <p:nvPr>
            <p:ph type="title"/>
          </p:nvPr>
        </p:nvSpPr>
        <p:spPr>
          <a:xfrm>
            <a:off x="838200" y="146477"/>
            <a:ext cx="10515600" cy="746223"/>
          </a:xfrm>
          <a:solidFill>
            <a:schemeClr val="accent1">
              <a:lumMod val="50000"/>
            </a:schemeClr>
          </a:solidFill>
          <a:ln>
            <a:solidFill>
              <a:schemeClr val="tx1"/>
            </a:solidFill>
          </a:ln>
        </p:spPr>
        <p:txBody>
          <a:bodyPr/>
          <a:lstStyle/>
          <a:p>
            <a:r>
              <a:rPr lang="en-US" dirty="0">
                <a:solidFill>
                  <a:schemeClr val="bg1"/>
                </a:solidFill>
                <a:latin typeface="Britannic Bold" panose="020B0903060703020204" pitchFamily="34" charset="0"/>
              </a:rPr>
              <a:t>Reforming the lawmaking process</a:t>
            </a:r>
          </a:p>
        </p:txBody>
      </p:sp>
      <p:sp>
        <p:nvSpPr>
          <p:cNvPr id="3" name="Content Placeholder 2">
            <a:extLst>
              <a:ext uri="{FF2B5EF4-FFF2-40B4-BE49-F238E27FC236}">
                <a16:creationId xmlns:a16="http://schemas.microsoft.com/office/drawing/2014/main" id="{62BF67C4-D99B-4599-91AC-7347222B30F8}"/>
              </a:ext>
            </a:extLst>
          </p:cNvPr>
          <p:cNvSpPr>
            <a:spLocks noGrp="1"/>
          </p:cNvSpPr>
          <p:nvPr>
            <p:ph idx="1"/>
          </p:nvPr>
        </p:nvSpPr>
        <p:spPr>
          <a:xfrm>
            <a:off x="838200" y="3868603"/>
            <a:ext cx="10515600" cy="2561566"/>
          </a:xfrm>
          <a:solidFill>
            <a:schemeClr val="bg1"/>
          </a:solidFill>
          <a:ln>
            <a:solidFill>
              <a:srgbClr val="002060"/>
            </a:solidFill>
          </a:ln>
        </p:spPr>
        <p:txBody>
          <a:bodyPr>
            <a:normAutofit lnSpcReduction="10000"/>
          </a:bodyPr>
          <a:lstStyle/>
          <a:p>
            <a:pPr marL="457200" indent="-457200">
              <a:buAutoNum type="arabicPeriod"/>
            </a:pPr>
            <a:r>
              <a:rPr lang="en-US" sz="2400" dirty="0">
                <a:latin typeface="Times New Roman" panose="02020603050405020304" pitchFamily="18" charset="0"/>
                <a:cs typeface="Times New Roman" panose="02020603050405020304" pitchFamily="18" charset="0"/>
              </a:rPr>
              <a:t>Identify the trend representing in the political opinion poll above.</a:t>
            </a:r>
          </a:p>
          <a:p>
            <a:pPr marL="457200" indent="-457200">
              <a:buAutoNum type="arabicPeriod"/>
            </a:pPr>
            <a:r>
              <a:rPr lang="en-US" sz="2400" dirty="0">
                <a:latin typeface="Times New Roman" panose="02020603050405020304" pitchFamily="18" charset="0"/>
                <a:cs typeface="Times New Roman" panose="02020603050405020304" pitchFamily="18" charset="0"/>
              </a:rPr>
              <a:t>Explain why that trend remains constant throughout most of the years of the polling data</a:t>
            </a:r>
          </a:p>
          <a:p>
            <a:pPr marL="457200" indent="-457200">
              <a:buAutoNum type="arabicPeriod"/>
            </a:pPr>
            <a:r>
              <a:rPr lang="en-US" sz="2400" dirty="0">
                <a:latin typeface="Times New Roman" panose="02020603050405020304" pitchFamily="18" charset="0"/>
                <a:cs typeface="Times New Roman" panose="02020603050405020304" pitchFamily="18" charset="0"/>
              </a:rPr>
              <a:t>Evaluate whether the following reforms would improve that trend</a:t>
            </a:r>
          </a:p>
          <a:p>
            <a:pPr marL="576263"/>
            <a:r>
              <a:rPr lang="en-US" sz="2400" dirty="0">
                <a:latin typeface="Times New Roman" panose="02020603050405020304" pitchFamily="18" charset="0"/>
                <a:cs typeface="Times New Roman" panose="02020603050405020304" pitchFamily="18" charset="0"/>
              </a:rPr>
              <a:t>Eliminating political parties in Congress</a:t>
            </a:r>
          </a:p>
          <a:p>
            <a:pPr marL="576263"/>
            <a:r>
              <a:rPr lang="en-US" sz="2400" dirty="0">
                <a:latin typeface="Times New Roman" panose="02020603050405020304" pitchFamily="18" charset="0"/>
                <a:cs typeface="Times New Roman" panose="02020603050405020304" pitchFamily="18" charset="0"/>
              </a:rPr>
              <a:t>Outlawing the filibuster</a:t>
            </a:r>
          </a:p>
        </p:txBody>
      </p:sp>
      <p:pic>
        <p:nvPicPr>
          <p:cNvPr id="4098" name="Picture 2">
            <a:extLst>
              <a:ext uri="{FF2B5EF4-FFF2-40B4-BE49-F238E27FC236}">
                <a16:creationId xmlns:a16="http://schemas.microsoft.com/office/drawing/2014/main" id="{22334072-A0CE-4957-961F-DEF49CDB29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6774" y="1042536"/>
            <a:ext cx="11029071" cy="256156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801684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 name="Shape 473"/>
          <p:cNvSpPr>
            <a:spLocks noGrp="1"/>
          </p:cNvSpPr>
          <p:nvPr>
            <p:ph type="title"/>
          </p:nvPr>
        </p:nvSpPr>
        <p:spPr>
          <a:xfrm>
            <a:off x="838200" y="365126"/>
            <a:ext cx="10515600" cy="906114"/>
          </a:xfrm>
          <a:prstGeom prst="rect">
            <a:avLst/>
          </a:prstGeom>
          <a:solidFill>
            <a:srgbClr val="203864"/>
          </a:solidFill>
        </p:spPr>
        <p:txBody>
          <a:bodyPr lIns="0" tIns="0" rIns="0" bIns="0"/>
          <a:lstStyle>
            <a:lvl1pPr>
              <a:defRPr b="1">
                <a:solidFill>
                  <a:srgbClr val="FFFFFF"/>
                </a:solidFill>
                <a:latin typeface="Britannic Bold"/>
                <a:ea typeface="Britannic Bold"/>
                <a:cs typeface="Britannic Bold"/>
                <a:sym typeface="Britannic Bold"/>
              </a:defRPr>
            </a:lvl1pPr>
          </a:lstStyle>
          <a:p>
            <a:pPr lvl="0">
              <a:defRPr sz="1800" b="0">
                <a:solidFill>
                  <a:srgbClr val="000000"/>
                </a:solidFill>
              </a:defRPr>
            </a:pPr>
            <a:r>
              <a:rPr sz="4400" b="1" dirty="0">
                <a:solidFill>
                  <a:srgbClr val="FFFFFF"/>
                </a:solidFill>
              </a:rPr>
              <a:t>Lawmaking Process</a:t>
            </a:r>
          </a:p>
        </p:txBody>
      </p:sp>
      <p:sp>
        <p:nvSpPr>
          <p:cNvPr id="474" name="Shape 474"/>
          <p:cNvSpPr>
            <a:spLocks noGrp="1"/>
          </p:cNvSpPr>
          <p:nvPr>
            <p:ph type="body" idx="1"/>
          </p:nvPr>
        </p:nvSpPr>
        <p:spPr>
          <a:xfrm>
            <a:off x="838200" y="1463040"/>
            <a:ext cx="10515600" cy="4713923"/>
          </a:xfrm>
          <a:prstGeom prst="rect">
            <a:avLst/>
          </a:prstGeom>
          <a:solidFill>
            <a:schemeClr val="bg1"/>
          </a:solidFill>
          <a:ln>
            <a:solidFill>
              <a:srgbClr val="C00000"/>
            </a:solidFill>
          </a:ln>
        </p:spPr>
        <p:txBody>
          <a:bodyPr/>
          <a:lstStyle/>
          <a:p>
            <a:pPr marL="0" lvl="0" indent="0">
              <a:buNone/>
              <a:defRPr sz="1800"/>
            </a:pPr>
            <a:r>
              <a:rPr lang="en-US" sz="2800" b="1" dirty="0">
                <a:latin typeface="Times New Roman"/>
                <a:ea typeface="Times New Roman"/>
                <a:cs typeface="Times New Roman"/>
                <a:sym typeface="Times New Roman"/>
              </a:rPr>
              <a:t>I’m Just a Bill!</a:t>
            </a:r>
            <a:endParaRPr lang="en-US" dirty="0">
              <a:latin typeface="Times New Roman"/>
              <a:ea typeface="Times New Roman"/>
              <a:cs typeface="Times New Roman"/>
              <a:sym typeface="Times New Roman"/>
            </a:endParaRPr>
          </a:p>
          <a:p>
            <a:pPr lvl="0">
              <a:defRPr sz="1800"/>
            </a:pPr>
            <a:r>
              <a:rPr sz="2800" dirty="0">
                <a:latin typeface="Times New Roman"/>
                <a:ea typeface="Times New Roman"/>
                <a:cs typeface="Times New Roman"/>
                <a:sym typeface="Times New Roman"/>
              </a:rPr>
              <a:t>Explain</a:t>
            </a:r>
            <a:r>
              <a:rPr lang="en-US" sz="2800" dirty="0">
                <a:latin typeface="Times New Roman"/>
                <a:ea typeface="Times New Roman"/>
                <a:cs typeface="Times New Roman"/>
                <a:sym typeface="Times New Roman"/>
              </a:rPr>
              <a:t> four</a:t>
            </a:r>
            <a:r>
              <a:rPr sz="2800" dirty="0">
                <a:latin typeface="Times New Roman"/>
                <a:ea typeface="Times New Roman"/>
                <a:cs typeface="Times New Roman"/>
                <a:sym typeface="Times New Roman"/>
              </a:rPr>
              <a:t> ways a law can die in Congress.</a:t>
            </a:r>
          </a:p>
          <a:p>
            <a:pPr lvl="0">
              <a:defRPr sz="1800"/>
            </a:pPr>
            <a:r>
              <a:rPr sz="2800" dirty="0">
                <a:latin typeface="Times New Roman"/>
                <a:ea typeface="Times New Roman"/>
                <a:cs typeface="Times New Roman"/>
                <a:sym typeface="Times New Roman"/>
              </a:rPr>
              <a:t>What is </a:t>
            </a:r>
            <a:r>
              <a:rPr lang="en-US" sz="2800" dirty="0">
                <a:latin typeface="Times New Roman"/>
                <a:ea typeface="Times New Roman"/>
                <a:cs typeface="Times New Roman"/>
                <a:sym typeface="Times New Roman"/>
              </a:rPr>
              <a:t>TWO</a:t>
            </a:r>
            <a:r>
              <a:rPr sz="2800" dirty="0">
                <a:latin typeface="Times New Roman"/>
                <a:ea typeface="Times New Roman"/>
                <a:cs typeface="Times New Roman"/>
                <a:sym typeface="Times New Roman"/>
              </a:rPr>
              <a:t> major difference between the Senate and the House in the lawmaking process?</a:t>
            </a:r>
          </a:p>
        </p:txBody>
      </p:sp>
      <p:pic>
        <p:nvPicPr>
          <p:cNvPr id="2" name="Picture 1">
            <a:extLst>
              <a:ext uri="{FF2B5EF4-FFF2-40B4-BE49-F238E27FC236}">
                <a16:creationId xmlns:a16="http://schemas.microsoft.com/office/drawing/2014/main" id="{F862BBE3-51E7-9746-916D-0717F4E8966B}"/>
              </a:ext>
            </a:extLst>
          </p:cNvPr>
          <p:cNvPicPr>
            <a:picLocks noChangeAspect="1"/>
          </p:cNvPicPr>
          <p:nvPr/>
        </p:nvPicPr>
        <p:blipFill>
          <a:blip r:embed="rId2"/>
          <a:stretch>
            <a:fillRect/>
          </a:stretch>
        </p:blipFill>
        <p:spPr>
          <a:xfrm>
            <a:off x="6632833" y="3756454"/>
            <a:ext cx="3796270" cy="2736419"/>
          </a:xfrm>
          <a:prstGeom prst="rect">
            <a:avLst/>
          </a:prstGeom>
        </p:spPr>
      </p:pic>
      <p:pic>
        <p:nvPicPr>
          <p:cNvPr id="3" name="Picture 2">
            <a:extLst>
              <a:ext uri="{FF2B5EF4-FFF2-40B4-BE49-F238E27FC236}">
                <a16:creationId xmlns:a16="http://schemas.microsoft.com/office/drawing/2014/main" id="{4B92CE54-71F6-3349-9135-024227005ACB}"/>
              </a:ext>
            </a:extLst>
          </p:cNvPr>
          <p:cNvPicPr>
            <a:picLocks noChangeAspect="1"/>
          </p:cNvPicPr>
          <p:nvPr/>
        </p:nvPicPr>
        <p:blipFill>
          <a:blip r:embed="rId3"/>
          <a:stretch>
            <a:fillRect/>
          </a:stretch>
        </p:blipFill>
        <p:spPr>
          <a:xfrm>
            <a:off x="1762897" y="4090386"/>
            <a:ext cx="2537254" cy="2553430"/>
          </a:xfrm>
          <a:prstGeom prst="rect">
            <a:avLst/>
          </a:prstGeom>
          <a:ln>
            <a:solidFill>
              <a:srgbClr val="C00000"/>
            </a:solidFill>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9A6770D-993E-4546-A68D-AE4CFE3B8980}"/>
              </a:ext>
            </a:extLst>
          </p:cNvPr>
          <p:cNvSpPr>
            <a:spLocks noGrp="1"/>
          </p:cNvSpPr>
          <p:nvPr>
            <p:ph idx="1"/>
          </p:nvPr>
        </p:nvSpPr>
        <p:spPr>
          <a:xfrm>
            <a:off x="391887" y="493486"/>
            <a:ext cx="11596914" cy="5683477"/>
          </a:xfrm>
          <a:solidFill>
            <a:schemeClr val="bg1"/>
          </a:solidFill>
          <a:ln>
            <a:solidFill>
              <a:srgbClr val="002060"/>
            </a:solidFill>
          </a:ln>
        </p:spPr>
        <p:txBody>
          <a:bodyPr>
            <a:normAutofit/>
          </a:bodyPr>
          <a:lstStyle/>
          <a:p>
            <a:pPr>
              <a:lnSpc>
                <a:spcPct val="100000"/>
              </a:lnSpc>
              <a:spcBef>
                <a:spcPts val="0"/>
              </a:spcBef>
            </a:pPr>
            <a:r>
              <a:rPr lang="en-US" sz="1600" b="1" dirty="0">
                <a:latin typeface="Times New Roman" panose="02020603050405020304" pitchFamily="18" charset="0"/>
                <a:cs typeface="Times New Roman" panose="02020603050405020304" pitchFamily="18" charset="0"/>
              </a:rPr>
              <a:t>CL.C&amp;G.1.1</a:t>
            </a:r>
            <a:r>
              <a:rPr lang="en-US" sz="1600" dirty="0">
                <a:latin typeface="Times New Roman" panose="02020603050405020304" pitchFamily="18" charset="0"/>
                <a:cs typeface="Times New Roman" panose="02020603050405020304" pitchFamily="18" charset="0"/>
              </a:rPr>
              <a:t> Explain the influence of the founding principles on state and federal decisions using primary and secondary source documents.</a:t>
            </a:r>
          </a:p>
          <a:p>
            <a:pPr>
              <a:lnSpc>
                <a:spcPct val="100000"/>
              </a:lnSpc>
              <a:spcBef>
                <a:spcPts val="0"/>
              </a:spcBef>
            </a:pPr>
            <a:r>
              <a:rPr lang="en-US" sz="1600" b="1" dirty="0">
                <a:latin typeface="Times New Roman" panose="02020603050405020304" pitchFamily="18" charset="0"/>
                <a:cs typeface="Times New Roman" panose="02020603050405020304" pitchFamily="18" charset="0"/>
              </a:rPr>
              <a:t>CL.H.1.1</a:t>
            </a:r>
            <a:r>
              <a:rPr lang="en-US" sz="1600" dirty="0">
                <a:latin typeface="Times New Roman" panose="02020603050405020304" pitchFamily="18" charset="0"/>
                <a:cs typeface="Times New Roman" panose="02020603050405020304" pitchFamily="18" charset="0"/>
              </a:rPr>
              <a:t> Explain how the tensions over power and authority led the founding fathers to create a democratic republic.</a:t>
            </a:r>
          </a:p>
          <a:p>
            <a:pPr>
              <a:lnSpc>
                <a:spcPct val="100000"/>
              </a:lnSpc>
              <a:spcBef>
                <a:spcPts val="0"/>
              </a:spcBef>
            </a:pPr>
            <a:r>
              <a:rPr lang="en-US" sz="1600" b="1" dirty="0">
                <a:latin typeface="Times New Roman" panose="02020603050405020304" pitchFamily="18" charset="0"/>
                <a:cs typeface="Times New Roman" panose="02020603050405020304" pitchFamily="18" charset="0"/>
              </a:rPr>
              <a:t>CL.C&amp;G.4.4</a:t>
            </a:r>
            <a:r>
              <a:rPr lang="en-US" sz="1600" dirty="0">
                <a:latin typeface="Times New Roman" panose="02020603050405020304" pitchFamily="18" charset="0"/>
                <a:cs typeface="Times New Roman" panose="02020603050405020304" pitchFamily="18" charset="0"/>
              </a:rPr>
              <a:t> Assess how effective the American system of government has been in ensuring freedom, equality, and justice for all.</a:t>
            </a:r>
          </a:p>
          <a:p>
            <a:pPr marL="0" indent="0">
              <a:lnSpc>
                <a:spcPct val="100000"/>
              </a:lnSpc>
              <a:spcBef>
                <a:spcPts val="0"/>
              </a:spcBef>
              <a:buNone/>
            </a:pPr>
            <a:r>
              <a:rPr lang="en-US" sz="1800" b="1" dirty="0">
                <a:solidFill>
                  <a:srgbClr val="002060"/>
                </a:solidFill>
                <a:latin typeface="Times New Roman" panose="02020603050405020304" pitchFamily="18" charset="0"/>
                <a:cs typeface="Times New Roman" panose="02020603050405020304" pitchFamily="18" charset="0"/>
              </a:rPr>
              <a:t>Essential Question: </a:t>
            </a:r>
            <a:r>
              <a:rPr lang="en-US" sz="1800" dirty="0">
                <a:latin typeface="Times New Roman" panose="02020603050405020304" pitchFamily="18" charset="0"/>
                <a:cs typeface="Times New Roman" panose="02020603050405020304" pitchFamily="18" charset="0"/>
              </a:rPr>
              <a:t>How effectively does the U.S. Constitution balance the authority to govern without violate the rights of the people?</a:t>
            </a:r>
          </a:p>
          <a:p>
            <a:pPr marL="0" indent="0">
              <a:lnSpc>
                <a:spcPct val="100000"/>
              </a:lnSpc>
              <a:spcBef>
                <a:spcPts val="0"/>
              </a:spcBef>
              <a:buNone/>
            </a:pPr>
            <a:r>
              <a:rPr lang="en-US" sz="1800" b="1" dirty="0">
                <a:solidFill>
                  <a:srgbClr val="002060"/>
                </a:solidFill>
                <a:latin typeface="Times New Roman" panose="02020603050405020304" pitchFamily="18" charset="0"/>
                <a:cs typeface="Times New Roman" panose="02020603050405020304" pitchFamily="18" charset="0"/>
              </a:rPr>
              <a:t>Students Can: </a:t>
            </a:r>
          </a:p>
          <a:p>
            <a:pPr marL="406400">
              <a:lnSpc>
                <a:spcPct val="100000"/>
              </a:lnSpc>
              <a:spcBef>
                <a:spcPts val="0"/>
              </a:spcBef>
            </a:pPr>
            <a:r>
              <a:rPr lang="en-US" sz="1800" dirty="0">
                <a:latin typeface="Times New Roman" panose="02020603050405020304" pitchFamily="18" charset="0"/>
                <a:cs typeface="Times New Roman" panose="02020603050405020304" pitchFamily="18" charset="0"/>
              </a:rPr>
              <a:t>Determine why a decentralized government under the Articles of Confederation failed to effectively govern America during the critical period from 1781-1789</a:t>
            </a:r>
          </a:p>
          <a:p>
            <a:pPr marL="406400">
              <a:lnSpc>
                <a:spcPct val="100000"/>
              </a:lnSpc>
              <a:spcBef>
                <a:spcPts val="0"/>
              </a:spcBef>
            </a:pPr>
            <a:r>
              <a:rPr lang="en-US" sz="1800" dirty="0">
                <a:latin typeface="Times New Roman" panose="02020603050405020304" pitchFamily="18" charset="0"/>
                <a:cs typeface="Times New Roman" panose="02020603050405020304" pitchFamily="18" charset="0"/>
              </a:rPr>
              <a:t>Evaluate how the U.S. Constitution repaired issues with the Articles of Confederation </a:t>
            </a:r>
          </a:p>
          <a:p>
            <a:pPr marL="406400">
              <a:lnSpc>
                <a:spcPct val="100000"/>
              </a:lnSpc>
              <a:spcBef>
                <a:spcPts val="0"/>
              </a:spcBef>
            </a:pPr>
            <a:r>
              <a:rPr lang="en-US" sz="1800" dirty="0">
                <a:latin typeface="Times New Roman" panose="02020603050405020304" pitchFamily="18" charset="0"/>
                <a:cs typeface="Times New Roman" panose="02020603050405020304" pitchFamily="18" charset="0"/>
              </a:rPr>
              <a:t>Decipher how the Madisonian Model of government empowers the national government while restraining abuse of power</a:t>
            </a:r>
          </a:p>
          <a:p>
            <a:pPr marL="177800" indent="0">
              <a:lnSpc>
                <a:spcPct val="100000"/>
              </a:lnSpc>
              <a:spcBef>
                <a:spcPts val="0"/>
              </a:spcBef>
              <a:buNone/>
            </a:pPr>
            <a:endParaRPr lang="en-US" sz="1800" dirty="0">
              <a:latin typeface="Times New Roman" panose="02020603050405020304" pitchFamily="18" charset="0"/>
              <a:cs typeface="Times New Roman" panose="02020603050405020304" pitchFamily="18" charset="0"/>
            </a:endParaRPr>
          </a:p>
          <a:p>
            <a:pPr marL="0" indent="0">
              <a:buNone/>
            </a:pPr>
            <a:r>
              <a:rPr lang="en-US" sz="2200" b="1" dirty="0">
                <a:solidFill>
                  <a:srgbClr val="002060"/>
                </a:solidFill>
                <a:latin typeface="Times New Roman" panose="02020603050405020304" pitchFamily="18" charset="0"/>
                <a:cs typeface="Times New Roman" panose="02020603050405020304" pitchFamily="18" charset="0"/>
              </a:rPr>
              <a:t>AGENDA:</a:t>
            </a:r>
          </a:p>
          <a:p>
            <a:r>
              <a:rPr lang="en-US" sz="2200" dirty="0">
                <a:latin typeface="Times New Roman" panose="02020603050405020304" pitchFamily="18" charset="0"/>
                <a:cs typeface="Times New Roman" panose="02020603050405020304" pitchFamily="18" charset="0"/>
              </a:rPr>
              <a:t>Two distinct houses quiz </a:t>
            </a:r>
          </a:p>
          <a:p>
            <a:r>
              <a:rPr lang="en-US" sz="2200" dirty="0">
                <a:latin typeface="Times New Roman" panose="02020603050405020304" pitchFamily="18" charset="0"/>
                <a:cs typeface="Times New Roman" panose="02020603050405020304" pitchFamily="18" charset="0"/>
              </a:rPr>
              <a:t>Lawmaking scenarios </a:t>
            </a:r>
          </a:p>
          <a:p>
            <a:endParaRPr lang="en-US" sz="2000" dirty="0">
              <a:latin typeface="Times New Roman" panose="02020603050405020304" pitchFamily="18" charset="0"/>
              <a:cs typeface="Times New Roman" panose="02020603050405020304" pitchFamily="18" charset="0"/>
            </a:endParaRPr>
          </a:p>
          <a:p>
            <a:pPr marL="0" indent="0">
              <a:buNone/>
            </a:pPr>
            <a:r>
              <a:rPr lang="en-US" sz="2200" b="1" dirty="0">
                <a:solidFill>
                  <a:srgbClr val="002060"/>
                </a:solidFill>
                <a:latin typeface="Times New Roman" panose="02020603050405020304" pitchFamily="18" charset="0"/>
                <a:cs typeface="Times New Roman" panose="02020603050405020304" pitchFamily="18" charset="0"/>
              </a:rPr>
              <a:t>HOMEWORK: None</a:t>
            </a:r>
          </a:p>
        </p:txBody>
      </p:sp>
    </p:spTree>
    <p:extLst>
      <p:ext uri="{BB962C8B-B14F-4D97-AF65-F5344CB8AC3E}">
        <p14:creationId xmlns:p14="http://schemas.microsoft.com/office/powerpoint/2010/main" val="162850965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 name="Shape 474"/>
          <p:cNvSpPr>
            <a:spLocks noGrp="1"/>
          </p:cNvSpPr>
          <p:nvPr>
            <p:ph type="body" idx="1"/>
          </p:nvPr>
        </p:nvSpPr>
        <p:spPr>
          <a:xfrm>
            <a:off x="838200" y="1463040"/>
            <a:ext cx="10515600" cy="4713923"/>
          </a:xfrm>
          <a:prstGeom prst="rect">
            <a:avLst/>
          </a:prstGeom>
          <a:solidFill>
            <a:schemeClr val="bg1"/>
          </a:solidFill>
          <a:ln>
            <a:solidFill>
              <a:srgbClr val="C00000"/>
            </a:solidFill>
          </a:ln>
        </p:spPr>
        <p:txBody>
          <a:bodyPr>
            <a:normAutofit/>
          </a:bodyPr>
          <a:lstStyle/>
          <a:p>
            <a:pPr marL="0" lvl="0" indent="0">
              <a:buNone/>
              <a:defRPr sz="1800"/>
            </a:pPr>
            <a:r>
              <a:rPr lang="en-US" sz="2400" dirty="0">
                <a:latin typeface="Times New Roman"/>
                <a:ea typeface="Times New Roman"/>
                <a:cs typeface="Times New Roman"/>
                <a:sym typeface="Times New Roman"/>
              </a:rPr>
              <a:t>Bill to law scenarios</a:t>
            </a:r>
          </a:p>
          <a:p>
            <a:pPr>
              <a:defRPr sz="1800"/>
            </a:pPr>
            <a:r>
              <a:rPr lang="en-US" sz="2400" dirty="0">
                <a:latin typeface="Times New Roman"/>
                <a:ea typeface="Times New Roman"/>
                <a:cs typeface="Times New Roman"/>
                <a:sym typeface="Times New Roman"/>
              </a:rPr>
              <a:t>Place the steps how a bill becomes a law in order </a:t>
            </a:r>
          </a:p>
          <a:p>
            <a:pPr>
              <a:defRPr sz="1800"/>
            </a:pPr>
            <a:r>
              <a:rPr lang="en-US" sz="2400" dirty="0">
                <a:latin typeface="Times New Roman"/>
                <a:ea typeface="Times New Roman"/>
                <a:cs typeface="Times New Roman"/>
                <a:sym typeface="Times New Roman"/>
              </a:rPr>
              <a:t>Identify and explain THREE Constitutional principles that apply to the lawmaking process</a:t>
            </a:r>
            <a:endParaRPr sz="2400" dirty="0">
              <a:latin typeface="Times New Roman"/>
              <a:ea typeface="Times New Roman"/>
              <a:cs typeface="Times New Roman"/>
              <a:sym typeface="Times New Roman"/>
            </a:endParaRPr>
          </a:p>
        </p:txBody>
      </p:sp>
      <p:pic>
        <p:nvPicPr>
          <p:cNvPr id="3" name="Picture 2">
            <a:extLst>
              <a:ext uri="{FF2B5EF4-FFF2-40B4-BE49-F238E27FC236}">
                <a16:creationId xmlns:a16="http://schemas.microsoft.com/office/drawing/2014/main" id="{4B92CE54-71F6-3349-9135-024227005ACB}"/>
              </a:ext>
            </a:extLst>
          </p:cNvPr>
          <p:cNvPicPr>
            <a:picLocks noChangeAspect="1"/>
          </p:cNvPicPr>
          <p:nvPr/>
        </p:nvPicPr>
        <p:blipFill>
          <a:blip r:embed="rId2"/>
          <a:stretch>
            <a:fillRect/>
          </a:stretch>
        </p:blipFill>
        <p:spPr>
          <a:xfrm>
            <a:off x="1762897" y="3429000"/>
            <a:ext cx="2537254" cy="3214816"/>
          </a:xfrm>
          <a:prstGeom prst="rect">
            <a:avLst/>
          </a:prstGeom>
          <a:ln>
            <a:solidFill>
              <a:srgbClr val="C00000"/>
            </a:solidFill>
          </a:ln>
        </p:spPr>
      </p:pic>
      <p:sp>
        <p:nvSpPr>
          <p:cNvPr id="4" name="Rectangle 3">
            <a:extLst>
              <a:ext uri="{FF2B5EF4-FFF2-40B4-BE49-F238E27FC236}">
                <a16:creationId xmlns:a16="http://schemas.microsoft.com/office/drawing/2014/main" id="{99A789DF-1C30-48D7-A01E-B8D5178956D6}"/>
              </a:ext>
            </a:extLst>
          </p:cNvPr>
          <p:cNvSpPr/>
          <p:nvPr/>
        </p:nvSpPr>
        <p:spPr>
          <a:xfrm>
            <a:off x="731520" y="436098"/>
            <a:ext cx="10761785" cy="773724"/>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dirty="0">
                <a:solidFill>
                  <a:schemeClr val="bg1"/>
                </a:solidFill>
                <a:latin typeface="Britannic Bold" panose="020B0903060703020204" pitchFamily="34" charset="0"/>
              </a:rPr>
              <a:t>What’s the Scenario</a:t>
            </a:r>
          </a:p>
        </p:txBody>
      </p:sp>
      <p:pic>
        <p:nvPicPr>
          <p:cNvPr id="1026" name="Picture 2" descr="Congress | National Geographic Society">
            <a:extLst>
              <a:ext uri="{FF2B5EF4-FFF2-40B4-BE49-F238E27FC236}">
                <a16:creationId xmlns:a16="http://schemas.microsoft.com/office/drawing/2014/main" id="{E0162F98-1FDD-4910-8A9F-E784E49780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19395" y="3397348"/>
            <a:ext cx="5766319" cy="237933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 name="Speech Bubble: Oval 4">
            <a:extLst>
              <a:ext uri="{FF2B5EF4-FFF2-40B4-BE49-F238E27FC236}">
                <a16:creationId xmlns:a16="http://schemas.microsoft.com/office/drawing/2014/main" id="{6B77EAE2-EC63-47C4-B0B4-84B5DEDA314E}"/>
              </a:ext>
            </a:extLst>
          </p:cNvPr>
          <p:cNvSpPr/>
          <p:nvPr/>
        </p:nvSpPr>
        <p:spPr>
          <a:xfrm>
            <a:off x="3193366" y="2930495"/>
            <a:ext cx="2236763" cy="1267407"/>
          </a:xfrm>
          <a:prstGeom prst="wedgeEllipseCallout">
            <a:avLst>
              <a:gd name="adj1" fmla="val -49135"/>
              <a:gd name="adj2" fmla="val 71380"/>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latin typeface="Times" panose="02020603050405020304" pitchFamily="18" charset="0"/>
                <a:cs typeface="Times" panose="02020603050405020304" pitchFamily="18" charset="0"/>
              </a:rPr>
              <a:t>How do I become a law? </a:t>
            </a:r>
          </a:p>
        </p:txBody>
      </p:sp>
    </p:spTree>
    <p:extLst>
      <p:ext uri="{BB962C8B-B14F-4D97-AF65-F5344CB8AC3E}">
        <p14:creationId xmlns:p14="http://schemas.microsoft.com/office/powerpoint/2010/main" val="196250604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 name="Shape 473"/>
          <p:cNvSpPr>
            <a:spLocks noGrp="1"/>
          </p:cNvSpPr>
          <p:nvPr>
            <p:ph type="title"/>
          </p:nvPr>
        </p:nvSpPr>
        <p:spPr>
          <a:xfrm>
            <a:off x="838200" y="365126"/>
            <a:ext cx="10515600" cy="906114"/>
          </a:xfrm>
          <a:prstGeom prst="rect">
            <a:avLst/>
          </a:prstGeom>
          <a:solidFill>
            <a:srgbClr val="203864"/>
          </a:solidFill>
        </p:spPr>
        <p:txBody>
          <a:bodyPr lIns="0" tIns="0" rIns="0" bIns="0"/>
          <a:lstStyle>
            <a:lvl1pPr>
              <a:defRPr b="1">
                <a:solidFill>
                  <a:srgbClr val="FFFFFF"/>
                </a:solidFill>
                <a:latin typeface="Britannic Bold"/>
                <a:ea typeface="Britannic Bold"/>
                <a:cs typeface="Britannic Bold"/>
                <a:sym typeface="Britannic Bold"/>
              </a:defRPr>
            </a:lvl1pPr>
          </a:lstStyle>
          <a:p>
            <a:pPr lvl="0">
              <a:defRPr sz="1800" b="0">
                <a:solidFill>
                  <a:srgbClr val="000000"/>
                </a:solidFill>
              </a:defRPr>
            </a:pPr>
            <a:r>
              <a:rPr sz="4400" b="1">
                <a:solidFill>
                  <a:srgbClr val="FFFFFF"/>
                </a:solidFill>
              </a:rPr>
              <a:t>Lawmaking Process</a:t>
            </a:r>
          </a:p>
        </p:txBody>
      </p:sp>
      <p:sp>
        <p:nvSpPr>
          <p:cNvPr id="474" name="Shape 474"/>
          <p:cNvSpPr>
            <a:spLocks noGrp="1"/>
          </p:cNvSpPr>
          <p:nvPr>
            <p:ph type="body" idx="1"/>
          </p:nvPr>
        </p:nvSpPr>
        <p:spPr>
          <a:xfrm>
            <a:off x="838200" y="1463040"/>
            <a:ext cx="10515600" cy="4713923"/>
          </a:xfrm>
          <a:prstGeom prst="rect">
            <a:avLst/>
          </a:prstGeom>
          <a:solidFill>
            <a:schemeClr val="bg1"/>
          </a:solidFill>
          <a:ln>
            <a:solidFill>
              <a:srgbClr val="C00000"/>
            </a:solidFill>
          </a:ln>
        </p:spPr>
        <p:txBody>
          <a:bodyPr/>
          <a:lstStyle/>
          <a:p>
            <a:pPr marL="0" lvl="0" indent="0">
              <a:buNone/>
              <a:defRPr sz="1800"/>
            </a:pPr>
            <a:r>
              <a:rPr lang="en-US" sz="2800" b="1" dirty="0">
                <a:latin typeface="Times New Roman"/>
                <a:ea typeface="Times New Roman"/>
                <a:cs typeface="Times New Roman"/>
                <a:sym typeface="Times New Roman"/>
              </a:rPr>
              <a:t>I’m Just a Bill!</a:t>
            </a:r>
            <a:endParaRPr lang="en-US" dirty="0">
              <a:latin typeface="Times New Roman"/>
              <a:ea typeface="Times New Roman"/>
              <a:cs typeface="Times New Roman"/>
              <a:sym typeface="Times New Roman"/>
            </a:endParaRPr>
          </a:p>
          <a:p>
            <a:pPr lvl="0">
              <a:defRPr sz="1800"/>
            </a:pPr>
            <a:r>
              <a:rPr sz="2800" dirty="0">
                <a:latin typeface="Times New Roman"/>
                <a:ea typeface="Times New Roman"/>
                <a:cs typeface="Times New Roman"/>
                <a:sym typeface="Times New Roman"/>
              </a:rPr>
              <a:t>Explain</a:t>
            </a:r>
            <a:r>
              <a:rPr lang="en-US" sz="2800" dirty="0">
                <a:latin typeface="Times New Roman"/>
                <a:ea typeface="Times New Roman"/>
                <a:cs typeface="Times New Roman"/>
                <a:sym typeface="Times New Roman"/>
              </a:rPr>
              <a:t> four</a:t>
            </a:r>
            <a:r>
              <a:rPr sz="2800" dirty="0">
                <a:latin typeface="Times New Roman"/>
                <a:ea typeface="Times New Roman"/>
                <a:cs typeface="Times New Roman"/>
                <a:sym typeface="Times New Roman"/>
              </a:rPr>
              <a:t> ways a law can die in Congress.</a:t>
            </a:r>
          </a:p>
          <a:p>
            <a:pPr lvl="0">
              <a:defRPr sz="1800"/>
            </a:pPr>
            <a:r>
              <a:rPr sz="2800" dirty="0">
                <a:latin typeface="Times New Roman"/>
                <a:ea typeface="Times New Roman"/>
                <a:cs typeface="Times New Roman"/>
                <a:sym typeface="Times New Roman"/>
              </a:rPr>
              <a:t>What is </a:t>
            </a:r>
            <a:r>
              <a:rPr lang="en-US" sz="2800" dirty="0">
                <a:latin typeface="Times New Roman"/>
                <a:ea typeface="Times New Roman"/>
                <a:cs typeface="Times New Roman"/>
                <a:sym typeface="Times New Roman"/>
              </a:rPr>
              <a:t>TWO</a:t>
            </a:r>
            <a:r>
              <a:rPr sz="2800" dirty="0">
                <a:latin typeface="Times New Roman"/>
                <a:ea typeface="Times New Roman"/>
                <a:cs typeface="Times New Roman"/>
                <a:sym typeface="Times New Roman"/>
              </a:rPr>
              <a:t> major difference between the Senate and the House in the lawmaking process?</a:t>
            </a:r>
          </a:p>
        </p:txBody>
      </p:sp>
      <p:pic>
        <p:nvPicPr>
          <p:cNvPr id="2" name="Picture 1">
            <a:extLst>
              <a:ext uri="{FF2B5EF4-FFF2-40B4-BE49-F238E27FC236}">
                <a16:creationId xmlns:a16="http://schemas.microsoft.com/office/drawing/2014/main" id="{F862BBE3-51E7-9746-916D-0717F4E8966B}"/>
              </a:ext>
            </a:extLst>
          </p:cNvPr>
          <p:cNvPicPr>
            <a:picLocks noChangeAspect="1"/>
          </p:cNvPicPr>
          <p:nvPr/>
        </p:nvPicPr>
        <p:blipFill>
          <a:blip r:embed="rId2"/>
          <a:stretch>
            <a:fillRect/>
          </a:stretch>
        </p:blipFill>
        <p:spPr>
          <a:xfrm>
            <a:off x="6632833" y="3756454"/>
            <a:ext cx="3796270" cy="2736419"/>
          </a:xfrm>
          <a:prstGeom prst="rect">
            <a:avLst/>
          </a:prstGeom>
        </p:spPr>
      </p:pic>
      <p:pic>
        <p:nvPicPr>
          <p:cNvPr id="3" name="Picture 2">
            <a:extLst>
              <a:ext uri="{FF2B5EF4-FFF2-40B4-BE49-F238E27FC236}">
                <a16:creationId xmlns:a16="http://schemas.microsoft.com/office/drawing/2014/main" id="{4B92CE54-71F6-3349-9135-024227005ACB}"/>
              </a:ext>
            </a:extLst>
          </p:cNvPr>
          <p:cNvPicPr>
            <a:picLocks noChangeAspect="1"/>
          </p:cNvPicPr>
          <p:nvPr/>
        </p:nvPicPr>
        <p:blipFill>
          <a:blip r:embed="rId3"/>
          <a:stretch>
            <a:fillRect/>
          </a:stretch>
        </p:blipFill>
        <p:spPr>
          <a:xfrm>
            <a:off x="1762897" y="4090386"/>
            <a:ext cx="2537254" cy="2553430"/>
          </a:xfrm>
          <a:prstGeom prst="rect">
            <a:avLst/>
          </a:prstGeom>
          <a:ln>
            <a:solidFill>
              <a:srgbClr val="C00000"/>
            </a:solidFill>
          </a:ln>
        </p:spPr>
      </p:pic>
    </p:spTree>
    <p:extLst>
      <p:ext uri="{BB962C8B-B14F-4D97-AF65-F5344CB8AC3E}">
        <p14:creationId xmlns:p14="http://schemas.microsoft.com/office/powerpoint/2010/main" val="15548637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a:xfrm>
            <a:off x="609600" y="274638"/>
            <a:ext cx="10972800" cy="639762"/>
          </a:xfrm>
          <a:solidFill>
            <a:schemeClr val="accent4">
              <a:lumMod val="20000"/>
              <a:lumOff val="80000"/>
            </a:schemeClr>
          </a:solidFill>
          <a:ln>
            <a:solidFill>
              <a:srgbClr val="002060"/>
            </a:solidFill>
            <a:miter lim="800000"/>
            <a:headEnd/>
            <a:tailEnd/>
          </a:ln>
        </p:spPr>
        <p:txBody>
          <a:bodyPr>
            <a:normAutofit fontScale="90000"/>
          </a:bodyPr>
          <a:lstStyle/>
          <a:p>
            <a:pPr eaLnBrk="1" hangingPunct="1"/>
            <a:r>
              <a:rPr lang="en-US" altLang="en-US" dirty="0">
                <a:solidFill>
                  <a:srgbClr val="002060"/>
                </a:solidFill>
                <a:latin typeface="Baskerville Old Face" panose="02020602080505020303" pitchFamily="18" charset="77"/>
                <a:cs typeface="Times New Roman" pitchFamily="18" charset="0"/>
              </a:rPr>
              <a:t>Limit Gov. Power</a:t>
            </a:r>
          </a:p>
        </p:txBody>
      </p:sp>
      <p:sp>
        <p:nvSpPr>
          <p:cNvPr id="3" name="Content Placeholder 2"/>
          <p:cNvSpPr>
            <a:spLocks noGrp="1"/>
          </p:cNvSpPr>
          <p:nvPr>
            <p:ph idx="1"/>
          </p:nvPr>
        </p:nvSpPr>
        <p:spPr>
          <a:xfrm>
            <a:off x="445477" y="1143000"/>
            <a:ext cx="11406554" cy="4830763"/>
          </a:xfrm>
          <a:solidFill>
            <a:schemeClr val="bg1"/>
          </a:solidFill>
          <a:ln>
            <a:solidFill>
              <a:srgbClr val="002060"/>
            </a:solidFill>
          </a:ln>
        </p:spPr>
        <p:txBody>
          <a:bodyPr/>
          <a:lstStyle/>
          <a:p>
            <a:pPr marL="0" indent="0">
              <a:buNone/>
              <a:defRPr/>
            </a:pPr>
            <a:r>
              <a:rPr lang="en-US" sz="2400" b="1" dirty="0">
                <a:solidFill>
                  <a:srgbClr val="C00000"/>
                </a:solidFill>
                <a:latin typeface="Times New Roman" panose="02020603050405020304" pitchFamily="18" charset="0"/>
                <a:cs typeface="Times New Roman" panose="02020603050405020304" pitchFamily="18" charset="0"/>
              </a:rPr>
              <a:t>Checks &amp; Balances – </a:t>
            </a:r>
            <a:r>
              <a:rPr lang="en-US" sz="2400" dirty="0">
                <a:latin typeface="Times New Roman" panose="02020603050405020304" pitchFamily="18" charset="0"/>
                <a:cs typeface="Times New Roman" panose="02020603050405020304" pitchFamily="18" charset="0"/>
              </a:rPr>
              <a:t>ways that each branch of government can stop the power of another branch</a:t>
            </a:r>
            <a:endParaRPr lang="en-US" sz="2400" i="1" dirty="0">
              <a:solidFill>
                <a:srgbClr val="002060"/>
              </a:solidFill>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9733923A-4E42-CF48-9340-0CEE96391B33}"/>
              </a:ext>
            </a:extLst>
          </p:cNvPr>
          <p:cNvPicPr>
            <a:picLocks noChangeAspect="1"/>
          </p:cNvPicPr>
          <p:nvPr/>
        </p:nvPicPr>
        <p:blipFill>
          <a:blip r:embed="rId2"/>
          <a:stretch>
            <a:fillRect/>
          </a:stretch>
        </p:blipFill>
        <p:spPr>
          <a:xfrm>
            <a:off x="339970" y="2075406"/>
            <a:ext cx="6597860" cy="2520040"/>
          </a:xfrm>
          <a:prstGeom prst="rect">
            <a:avLst/>
          </a:prstGeom>
        </p:spPr>
      </p:pic>
      <p:sp>
        <p:nvSpPr>
          <p:cNvPr id="17" name="Rectangle 16">
            <a:extLst>
              <a:ext uri="{FF2B5EF4-FFF2-40B4-BE49-F238E27FC236}">
                <a16:creationId xmlns:a16="http://schemas.microsoft.com/office/drawing/2014/main" id="{8C15A68C-A466-5641-82E1-6E2AE8CB301A}"/>
              </a:ext>
            </a:extLst>
          </p:cNvPr>
          <p:cNvSpPr/>
          <p:nvPr/>
        </p:nvSpPr>
        <p:spPr>
          <a:xfrm>
            <a:off x="6815854" y="1846806"/>
            <a:ext cx="5158154" cy="1869409"/>
          </a:xfrm>
          <a:prstGeom prst="rect">
            <a:avLst/>
          </a:prstGeom>
          <a:solidFill>
            <a:srgbClr val="00206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pitchFamily="2" charset="0"/>
              </a:rPr>
              <a:t>Congress </a:t>
            </a:r>
          </a:p>
          <a:p>
            <a:pPr marL="342900" indent="-342900">
              <a:buFont typeface="Arial" panose="020B0604020202020204" pitchFamily="34" charset="0"/>
              <a:buChar char="•"/>
            </a:pPr>
            <a:r>
              <a:rPr lang="en-US" sz="2400" dirty="0">
                <a:solidFill>
                  <a:schemeClr val="bg1"/>
                </a:solidFill>
                <a:latin typeface="Times" pitchFamily="2" charset="0"/>
              </a:rPr>
              <a:t>Checks against the President – override vote</a:t>
            </a:r>
          </a:p>
          <a:p>
            <a:pPr marL="342900" indent="-342900">
              <a:buFont typeface="Arial" panose="020B0604020202020204" pitchFamily="34" charset="0"/>
              <a:buChar char="•"/>
            </a:pPr>
            <a:r>
              <a:rPr lang="en-US" sz="2400" dirty="0">
                <a:solidFill>
                  <a:schemeClr val="bg1"/>
                </a:solidFill>
                <a:latin typeface="Times" pitchFamily="2" charset="0"/>
              </a:rPr>
              <a:t>Check against the Court – change laws or reject appointees </a:t>
            </a:r>
          </a:p>
        </p:txBody>
      </p:sp>
      <p:sp>
        <p:nvSpPr>
          <p:cNvPr id="18" name="Rectangle 17">
            <a:extLst>
              <a:ext uri="{FF2B5EF4-FFF2-40B4-BE49-F238E27FC236}">
                <a16:creationId xmlns:a16="http://schemas.microsoft.com/office/drawing/2014/main" id="{1AB0F7E4-5841-3743-B5E0-D0C60AC91B20}"/>
              </a:ext>
            </a:extLst>
          </p:cNvPr>
          <p:cNvSpPr/>
          <p:nvPr/>
        </p:nvSpPr>
        <p:spPr>
          <a:xfrm>
            <a:off x="6799384" y="3951098"/>
            <a:ext cx="5158154" cy="1869409"/>
          </a:xfrm>
          <a:prstGeom prst="rect">
            <a:avLst/>
          </a:prstGeom>
          <a:solidFill>
            <a:srgbClr val="00206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pitchFamily="2" charset="0"/>
              </a:rPr>
              <a:t>President</a:t>
            </a:r>
          </a:p>
          <a:p>
            <a:pPr marL="342900" indent="-342900">
              <a:buFont typeface="Arial" panose="020B0604020202020204" pitchFamily="34" charset="0"/>
              <a:buChar char="•"/>
            </a:pPr>
            <a:r>
              <a:rPr lang="en-US" sz="2400" dirty="0">
                <a:solidFill>
                  <a:schemeClr val="bg1"/>
                </a:solidFill>
                <a:latin typeface="Times" pitchFamily="2" charset="0"/>
              </a:rPr>
              <a:t>Checks against Congress– Veto</a:t>
            </a:r>
          </a:p>
          <a:p>
            <a:pPr marL="342900" indent="-342900">
              <a:buFont typeface="Arial" panose="020B0604020202020204" pitchFamily="34" charset="0"/>
              <a:buChar char="•"/>
            </a:pPr>
            <a:r>
              <a:rPr lang="en-US" sz="2400" dirty="0">
                <a:solidFill>
                  <a:schemeClr val="bg1"/>
                </a:solidFill>
                <a:latin typeface="Times" pitchFamily="2" charset="0"/>
              </a:rPr>
              <a:t>Check against the Court – refuse to enforce a court decision</a:t>
            </a:r>
          </a:p>
        </p:txBody>
      </p:sp>
      <p:sp>
        <p:nvSpPr>
          <p:cNvPr id="19" name="Rectangle 18">
            <a:extLst>
              <a:ext uri="{FF2B5EF4-FFF2-40B4-BE49-F238E27FC236}">
                <a16:creationId xmlns:a16="http://schemas.microsoft.com/office/drawing/2014/main" id="{8EABE1E3-A2FA-7449-95A6-BB428F85C070}"/>
              </a:ext>
            </a:extLst>
          </p:cNvPr>
          <p:cNvSpPr/>
          <p:nvPr/>
        </p:nvSpPr>
        <p:spPr>
          <a:xfrm>
            <a:off x="825362" y="4578283"/>
            <a:ext cx="5158154" cy="2174209"/>
          </a:xfrm>
          <a:prstGeom prst="rect">
            <a:avLst/>
          </a:prstGeom>
          <a:solidFill>
            <a:srgbClr val="00206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Times" pitchFamily="2" charset="0"/>
              </a:rPr>
              <a:t>Supreme Court</a:t>
            </a:r>
          </a:p>
          <a:p>
            <a:pPr marL="342900" indent="-342900">
              <a:buFont typeface="Arial" panose="020B0604020202020204" pitchFamily="34" charset="0"/>
              <a:buChar char="•"/>
            </a:pPr>
            <a:r>
              <a:rPr lang="en-US" sz="2400" dirty="0">
                <a:solidFill>
                  <a:schemeClr val="bg1"/>
                </a:solidFill>
                <a:latin typeface="Times" pitchFamily="2" charset="0"/>
              </a:rPr>
              <a:t>Checks against the President – can declare presidential actions unconstitutional </a:t>
            </a:r>
          </a:p>
          <a:p>
            <a:pPr marL="342900" indent="-342900">
              <a:buFont typeface="Arial" panose="020B0604020202020204" pitchFamily="34" charset="0"/>
              <a:buChar char="•"/>
            </a:pPr>
            <a:r>
              <a:rPr lang="en-US" sz="2400" dirty="0">
                <a:solidFill>
                  <a:schemeClr val="bg1"/>
                </a:solidFill>
                <a:latin typeface="Times" pitchFamily="2" charset="0"/>
              </a:rPr>
              <a:t>Check against Congress – Can declare laws unconstitutional</a:t>
            </a:r>
          </a:p>
        </p:txBody>
      </p:sp>
    </p:spTree>
    <p:extLst>
      <p:ext uri="{BB962C8B-B14F-4D97-AF65-F5344CB8AC3E}">
        <p14:creationId xmlns:p14="http://schemas.microsoft.com/office/powerpoint/2010/main" val="411496993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9A6770D-993E-4546-A68D-AE4CFE3B8980}"/>
              </a:ext>
            </a:extLst>
          </p:cNvPr>
          <p:cNvSpPr>
            <a:spLocks noGrp="1"/>
          </p:cNvSpPr>
          <p:nvPr>
            <p:ph idx="1"/>
          </p:nvPr>
        </p:nvSpPr>
        <p:spPr>
          <a:xfrm>
            <a:off x="391887" y="493486"/>
            <a:ext cx="11596914" cy="5683477"/>
          </a:xfrm>
          <a:solidFill>
            <a:schemeClr val="bg1"/>
          </a:solidFill>
          <a:ln>
            <a:solidFill>
              <a:srgbClr val="002060"/>
            </a:solidFill>
          </a:ln>
        </p:spPr>
        <p:txBody>
          <a:bodyPr>
            <a:normAutofit fontScale="92500" lnSpcReduction="10000"/>
          </a:bodyPr>
          <a:lstStyle/>
          <a:p>
            <a:pPr>
              <a:lnSpc>
                <a:spcPct val="100000"/>
              </a:lnSpc>
              <a:spcBef>
                <a:spcPts val="0"/>
              </a:spcBef>
            </a:pPr>
            <a:r>
              <a:rPr lang="en-US" sz="1600" b="1" dirty="0">
                <a:latin typeface="Times New Roman" panose="02020603050405020304" pitchFamily="18" charset="0"/>
                <a:cs typeface="Times New Roman" panose="02020603050405020304" pitchFamily="18" charset="0"/>
              </a:rPr>
              <a:t>CL.C&amp;G.1.1</a:t>
            </a:r>
            <a:r>
              <a:rPr lang="en-US" sz="1600" dirty="0">
                <a:latin typeface="Times New Roman" panose="02020603050405020304" pitchFamily="18" charset="0"/>
                <a:cs typeface="Times New Roman" panose="02020603050405020304" pitchFamily="18" charset="0"/>
              </a:rPr>
              <a:t> Explain the influence of the founding principles on state and federal decisions using primary and secondary source documents.</a:t>
            </a:r>
          </a:p>
          <a:p>
            <a:pPr>
              <a:lnSpc>
                <a:spcPct val="100000"/>
              </a:lnSpc>
              <a:spcBef>
                <a:spcPts val="0"/>
              </a:spcBef>
            </a:pPr>
            <a:r>
              <a:rPr lang="en-US" sz="1600" b="1" dirty="0">
                <a:latin typeface="Times New Roman" panose="02020603050405020304" pitchFamily="18" charset="0"/>
                <a:cs typeface="Times New Roman" panose="02020603050405020304" pitchFamily="18" charset="0"/>
              </a:rPr>
              <a:t>CL.H.1.1</a:t>
            </a:r>
            <a:r>
              <a:rPr lang="en-US" sz="1600" dirty="0">
                <a:latin typeface="Times New Roman" panose="02020603050405020304" pitchFamily="18" charset="0"/>
                <a:cs typeface="Times New Roman" panose="02020603050405020304" pitchFamily="18" charset="0"/>
              </a:rPr>
              <a:t> Explain how the tensions over power and authority led the founding fathers to create a democratic republic.</a:t>
            </a:r>
          </a:p>
          <a:p>
            <a:pPr>
              <a:lnSpc>
                <a:spcPct val="100000"/>
              </a:lnSpc>
              <a:spcBef>
                <a:spcPts val="0"/>
              </a:spcBef>
            </a:pPr>
            <a:r>
              <a:rPr lang="en-US" sz="1600" b="1" dirty="0">
                <a:latin typeface="Times New Roman" panose="02020603050405020304" pitchFamily="18" charset="0"/>
                <a:cs typeface="Times New Roman" panose="02020603050405020304" pitchFamily="18" charset="0"/>
              </a:rPr>
              <a:t>CL.C&amp;G.4.4</a:t>
            </a:r>
            <a:r>
              <a:rPr lang="en-US" sz="1600" dirty="0">
                <a:latin typeface="Times New Roman" panose="02020603050405020304" pitchFamily="18" charset="0"/>
                <a:cs typeface="Times New Roman" panose="02020603050405020304" pitchFamily="18" charset="0"/>
              </a:rPr>
              <a:t> Assess how effective the American system of government has been in ensuring freedom, equality, and justice for all.</a:t>
            </a:r>
          </a:p>
          <a:p>
            <a:pPr marL="0" indent="0">
              <a:lnSpc>
                <a:spcPct val="100000"/>
              </a:lnSpc>
              <a:spcBef>
                <a:spcPts val="0"/>
              </a:spcBef>
              <a:buNone/>
            </a:pPr>
            <a:r>
              <a:rPr lang="en-US" sz="1800" b="1" dirty="0">
                <a:solidFill>
                  <a:srgbClr val="002060"/>
                </a:solidFill>
                <a:latin typeface="Times New Roman" panose="02020603050405020304" pitchFamily="18" charset="0"/>
                <a:cs typeface="Times New Roman" panose="02020603050405020304" pitchFamily="18" charset="0"/>
              </a:rPr>
              <a:t>Essential Question: </a:t>
            </a:r>
            <a:r>
              <a:rPr lang="en-US" sz="1800" dirty="0">
                <a:latin typeface="Times New Roman" panose="02020603050405020304" pitchFamily="18" charset="0"/>
                <a:cs typeface="Times New Roman" panose="02020603050405020304" pitchFamily="18" charset="0"/>
              </a:rPr>
              <a:t>How effectively does the U.S. Constitution balance the authority to govern without violate the rights of the people?</a:t>
            </a:r>
          </a:p>
          <a:p>
            <a:pPr marL="0" indent="0">
              <a:lnSpc>
                <a:spcPct val="100000"/>
              </a:lnSpc>
              <a:spcBef>
                <a:spcPts val="0"/>
              </a:spcBef>
              <a:buNone/>
            </a:pPr>
            <a:r>
              <a:rPr lang="en-US" sz="1800" b="1" dirty="0">
                <a:solidFill>
                  <a:srgbClr val="002060"/>
                </a:solidFill>
                <a:latin typeface="Times New Roman" panose="02020603050405020304" pitchFamily="18" charset="0"/>
                <a:cs typeface="Times New Roman" panose="02020603050405020304" pitchFamily="18" charset="0"/>
              </a:rPr>
              <a:t>Students Can: </a:t>
            </a:r>
          </a:p>
          <a:p>
            <a:pPr marL="406400">
              <a:lnSpc>
                <a:spcPct val="100000"/>
              </a:lnSpc>
              <a:spcBef>
                <a:spcPts val="0"/>
              </a:spcBef>
            </a:pPr>
            <a:r>
              <a:rPr lang="en-US" sz="1800" dirty="0">
                <a:latin typeface="Times New Roman" panose="02020603050405020304" pitchFamily="18" charset="0"/>
                <a:cs typeface="Times New Roman" panose="02020603050405020304" pitchFamily="18" charset="0"/>
              </a:rPr>
              <a:t>Determine why a decentralized government under the Articles of Confederation failed to effectively govern America during the critical period from 1781-1789</a:t>
            </a:r>
          </a:p>
          <a:p>
            <a:pPr marL="406400">
              <a:lnSpc>
                <a:spcPct val="100000"/>
              </a:lnSpc>
              <a:spcBef>
                <a:spcPts val="0"/>
              </a:spcBef>
            </a:pPr>
            <a:r>
              <a:rPr lang="en-US" sz="1800" dirty="0">
                <a:latin typeface="Times New Roman" panose="02020603050405020304" pitchFamily="18" charset="0"/>
                <a:cs typeface="Times New Roman" panose="02020603050405020304" pitchFamily="18" charset="0"/>
              </a:rPr>
              <a:t>Evaluate how the U.S. Constitution repaired issues with the Articles of Confederation </a:t>
            </a:r>
          </a:p>
          <a:p>
            <a:pPr marL="406400">
              <a:lnSpc>
                <a:spcPct val="100000"/>
              </a:lnSpc>
              <a:spcBef>
                <a:spcPts val="0"/>
              </a:spcBef>
            </a:pPr>
            <a:r>
              <a:rPr lang="en-US" sz="1800" dirty="0">
                <a:latin typeface="Times New Roman" panose="02020603050405020304" pitchFamily="18" charset="0"/>
                <a:cs typeface="Times New Roman" panose="02020603050405020304" pitchFamily="18" charset="0"/>
              </a:rPr>
              <a:t>Decipher how the Madisonian Model of government empowers the national government while restraining abuse of power</a:t>
            </a:r>
          </a:p>
          <a:p>
            <a:pPr marL="177800" indent="0">
              <a:lnSpc>
                <a:spcPct val="100000"/>
              </a:lnSpc>
              <a:spcBef>
                <a:spcPts val="0"/>
              </a:spcBef>
              <a:buNone/>
            </a:pPr>
            <a:endParaRPr lang="en-US" sz="1800" dirty="0">
              <a:latin typeface="Times New Roman" panose="02020603050405020304" pitchFamily="18" charset="0"/>
              <a:cs typeface="Times New Roman" panose="02020603050405020304" pitchFamily="18" charset="0"/>
            </a:endParaRPr>
          </a:p>
          <a:p>
            <a:pPr marL="0" indent="0">
              <a:buNone/>
            </a:pPr>
            <a:r>
              <a:rPr lang="en-US" sz="2200" b="1" dirty="0">
                <a:solidFill>
                  <a:srgbClr val="002060"/>
                </a:solidFill>
                <a:latin typeface="Times New Roman" panose="02020603050405020304" pitchFamily="18" charset="0"/>
                <a:cs typeface="Times New Roman" panose="02020603050405020304" pitchFamily="18" charset="0"/>
              </a:rPr>
              <a:t>AGENDA:</a:t>
            </a:r>
          </a:p>
          <a:p>
            <a:r>
              <a:rPr lang="en-US" sz="2200" dirty="0">
                <a:latin typeface="Times New Roman" panose="02020603050405020304" pitchFamily="18" charset="0"/>
                <a:cs typeface="Times New Roman" panose="02020603050405020304" pitchFamily="18" charset="0"/>
              </a:rPr>
              <a:t>A Congress of two distinct houses </a:t>
            </a:r>
          </a:p>
          <a:p>
            <a:r>
              <a:rPr lang="en-US" sz="2200" dirty="0">
                <a:latin typeface="Times New Roman" panose="02020603050405020304" pitchFamily="18" charset="0"/>
                <a:cs typeface="Times New Roman" panose="02020603050405020304" pitchFamily="18" charset="0"/>
              </a:rPr>
              <a:t>Legislative Leaders </a:t>
            </a:r>
          </a:p>
          <a:p>
            <a:r>
              <a:rPr lang="en-US" sz="2200" dirty="0">
                <a:latin typeface="Times New Roman" panose="02020603050405020304" pitchFamily="18" charset="0"/>
                <a:cs typeface="Times New Roman" panose="02020603050405020304" pitchFamily="18" charset="0"/>
              </a:rPr>
              <a:t>LAWCRAFT</a:t>
            </a:r>
          </a:p>
          <a:p>
            <a:endParaRPr lang="en-US" sz="2000" dirty="0">
              <a:latin typeface="Times New Roman" panose="02020603050405020304" pitchFamily="18" charset="0"/>
              <a:cs typeface="Times New Roman" panose="02020603050405020304" pitchFamily="18" charset="0"/>
            </a:endParaRPr>
          </a:p>
          <a:p>
            <a:pPr marL="0" indent="0">
              <a:buNone/>
            </a:pPr>
            <a:r>
              <a:rPr lang="en-US" sz="2200" b="1" dirty="0">
                <a:solidFill>
                  <a:srgbClr val="002060"/>
                </a:solidFill>
                <a:latin typeface="Times New Roman" panose="02020603050405020304" pitchFamily="18" charset="0"/>
                <a:cs typeface="Times New Roman" panose="02020603050405020304" pitchFamily="18" charset="0"/>
              </a:rPr>
              <a:t>HOMEWORK: </a:t>
            </a:r>
          </a:p>
          <a:p>
            <a:r>
              <a:rPr lang="en-US" sz="2200" b="1" dirty="0">
                <a:solidFill>
                  <a:srgbClr val="002060"/>
                </a:solidFill>
                <a:latin typeface="Times New Roman" panose="02020603050405020304" pitchFamily="18" charset="0"/>
                <a:cs typeface="Times New Roman" panose="02020603050405020304" pitchFamily="18" charset="0"/>
              </a:rPr>
              <a:t>Study for a quiz on Congress</a:t>
            </a:r>
          </a:p>
          <a:p>
            <a:r>
              <a:rPr lang="en-US" sz="2200" b="1" dirty="0">
                <a:solidFill>
                  <a:srgbClr val="FF0000"/>
                </a:solidFill>
                <a:latin typeface="Times New Roman" panose="02020603050405020304" pitchFamily="18" charset="0"/>
                <a:cs typeface="Times New Roman" panose="02020603050405020304" pitchFamily="18" charset="0"/>
              </a:rPr>
              <a:t>Quiz on Congress – Friday 11/4</a:t>
            </a:r>
          </a:p>
        </p:txBody>
      </p:sp>
    </p:spTree>
    <p:extLst>
      <p:ext uri="{BB962C8B-B14F-4D97-AF65-F5344CB8AC3E}">
        <p14:creationId xmlns:p14="http://schemas.microsoft.com/office/powerpoint/2010/main" val="258964792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7A05F-B0CC-4A09-952C-D35369602977}"/>
              </a:ext>
            </a:extLst>
          </p:cNvPr>
          <p:cNvSpPr>
            <a:spLocks noGrp="1"/>
          </p:cNvSpPr>
          <p:nvPr>
            <p:ph type="title"/>
          </p:nvPr>
        </p:nvSpPr>
        <p:spPr>
          <a:xfrm>
            <a:off x="838200" y="365125"/>
            <a:ext cx="10515600" cy="746223"/>
          </a:xfrm>
          <a:solidFill>
            <a:schemeClr val="accent4">
              <a:lumMod val="40000"/>
              <a:lumOff val="60000"/>
            </a:schemeClr>
          </a:solidFill>
          <a:ln>
            <a:solidFill>
              <a:schemeClr val="tx1"/>
            </a:solidFill>
          </a:ln>
        </p:spPr>
        <p:txBody>
          <a:bodyPr/>
          <a:lstStyle/>
          <a:p>
            <a:r>
              <a:rPr lang="en-US" dirty="0">
                <a:solidFill>
                  <a:srgbClr val="002060"/>
                </a:solidFill>
                <a:latin typeface="Britannic Bold" panose="020B0903060703020204" pitchFamily="34" charset="0"/>
              </a:rPr>
              <a:t>Two Distinct House</a:t>
            </a:r>
          </a:p>
        </p:txBody>
      </p:sp>
      <p:sp>
        <p:nvSpPr>
          <p:cNvPr id="3" name="Content Placeholder 2">
            <a:extLst>
              <a:ext uri="{FF2B5EF4-FFF2-40B4-BE49-F238E27FC236}">
                <a16:creationId xmlns:a16="http://schemas.microsoft.com/office/drawing/2014/main" id="{62BF67C4-D99B-4599-91AC-7347222B30F8}"/>
              </a:ext>
            </a:extLst>
          </p:cNvPr>
          <p:cNvSpPr>
            <a:spLocks noGrp="1"/>
          </p:cNvSpPr>
          <p:nvPr>
            <p:ph idx="1"/>
          </p:nvPr>
        </p:nvSpPr>
        <p:spPr>
          <a:xfrm>
            <a:off x="838200" y="1378634"/>
            <a:ext cx="10515600" cy="5289452"/>
          </a:xfrm>
          <a:solidFill>
            <a:schemeClr val="bg1"/>
          </a:solidFill>
          <a:ln>
            <a:solidFill>
              <a:schemeClr val="accent1"/>
            </a:solidFill>
          </a:ln>
        </p:spPr>
        <p:txBody>
          <a:bodyPr>
            <a:normAutofit fontScale="85000" lnSpcReduction="20000"/>
          </a:bodyPr>
          <a:lstStyle/>
          <a:p>
            <a:pPr marL="0" indent="0">
              <a:buNone/>
            </a:pPr>
            <a:r>
              <a:rPr lang="en-US" sz="2400" i="1" dirty="0">
                <a:latin typeface="Times New Roman" panose="02020603050405020304" pitchFamily="18" charset="0"/>
                <a:cs typeface="Times New Roman" panose="02020603050405020304" pitchFamily="18" charset="0"/>
              </a:rPr>
              <a:t>Identify each of the following statements as either </a:t>
            </a:r>
            <a:r>
              <a:rPr lang="en-US" sz="2400" b="1" i="1" dirty="0">
                <a:solidFill>
                  <a:srgbClr val="002060"/>
                </a:solidFill>
                <a:latin typeface="Times New Roman" panose="02020603050405020304" pitchFamily="18" charset="0"/>
                <a:cs typeface="Times New Roman" panose="02020603050405020304" pitchFamily="18" charset="0"/>
              </a:rPr>
              <a:t>(H) – House of Representatives</a:t>
            </a:r>
            <a:r>
              <a:rPr lang="en-US" sz="2400" b="1" i="1" dirty="0">
                <a:latin typeface="Times New Roman" panose="02020603050405020304" pitchFamily="18" charset="0"/>
                <a:cs typeface="Times New Roman" panose="02020603050405020304" pitchFamily="18" charset="0"/>
              </a:rPr>
              <a:t>, </a:t>
            </a:r>
            <a:r>
              <a:rPr lang="en-US" sz="2400" b="1" i="1" dirty="0">
                <a:solidFill>
                  <a:srgbClr val="FF0000"/>
                </a:solidFill>
                <a:latin typeface="Times New Roman" panose="02020603050405020304" pitchFamily="18" charset="0"/>
                <a:cs typeface="Times New Roman" panose="02020603050405020304" pitchFamily="18" charset="0"/>
              </a:rPr>
              <a:t>(S) – Senate</a:t>
            </a:r>
            <a:r>
              <a:rPr lang="en-US" sz="2400" b="1" i="1" dirty="0">
                <a:latin typeface="Times New Roman" panose="02020603050405020304" pitchFamily="18" charset="0"/>
                <a:cs typeface="Times New Roman" panose="02020603050405020304" pitchFamily="18" charset="0"/>
              </a:rPr>
              <a:t>, or </a:t>
            </a:r>
            <a:r>
              <a:rPr lang="en-US" sz="2400" b="1" i="1" dirty="0">
                <a:solidFill>
                  <a:srgbClr val="7030A0"/>
                </a:solidFill>
                <a:latin typeface="Times New Roman" panose="02020603050405020304" pitchFamily="18" charset="0"/>
                <a:cs typeface="Times New Roman" panose="02020603050405020304" pitchFamily="18" charset="0"/>
              </a:rPr>
              <a:t>(B) – Both </a:t>
            </a:r>
          </a:p>
          <a:p>
            <a:pPr marL="0" indent="0">
              <a:buNone/>
            </a:pPr>
            <a:r>
              <a:rPr lang="en-US" sz="2400" dirty="0">
                <a:latin typeface="Times New Roman" panose="02020603050405020304" pitchFamily="18" charset="0"/>
                <a:cs typeface="Times New Roman" panose="02020603050405020304" pitchFamily="18" charset="0"/>
              </a:rPr>
              <a:t>__ 1. Elected to a 6-year term </a:t>
            </a:r>
          </a:p>
          <a:p>
            <a:pPr marL="0" indent="0">
              <a:buNone/>
            </a:pPr>
            <a:r>
              <a:rPr lang="en-US" sz="2400" dirty="0">
                <a:latin typeface="Times New Roman" panose="02020603050405020304" pitchFamily="18" charset="0"/>
                <a:cs typeface="Times New Roman" panose="02020603050405020304" pitchFamily="18" charset="0"/>
              </a:rPr>
              <a:t>__ 2. Has the power to approve or reject presidential appointments and treaties </a:t>
            </a:r>
          </a:p>
          <a:p>
            <a:pPr marL="0" indent="0">
              <a:buNone/>
            </a:pPr>
            <a:r>
              <a:rPr lang="en-US" sz="2400" dirty="0">
                <a:latin typeface="Times New Roman" panose="02020603050405020304" pitchFamily="18" charset="0"/>
                <a:cs typeface="Times New Roman" panose="02020603050405020304" pitchFamily="18" charset="0"/>
              </a:rPr>
              <a:t>__ 3. Has a rules committee to control debates </a:t>
            </a:r>
          </a:p>
          <a:p>
            <a:pPr marL="0" indent="0">
              <a:buNone/>
            </a:pPr>
            <a:r>
              <a:rPr lang="en-US" sz="2400" dirty="0">
                <a:latin typeface="Times New Roman" panose="02020603050405020304" pitchFamily="18" charset="0"/>
                <a:cs typeface="Times New Roman" panose="02020603050405020304" pitchFamily="18" charset="0"/>
              </a:rPr>
              <a:t>__ 4. Can declare war </a:t>
            </a:r>
          </a:p>
          <a:p>
            <a:pPr marL="0" indent="0">
              <a:buNone/>
            </a:pPr>
            <a:r>
              <a:rPr lang="en-US" sz="2400" dirty="0">
                <a:latin typeface="Times New Roman" panose="02020603050405020304" pitchFamily="18" charset="0"/>
                <a:cs typeface="Times New Roman" panose="02020603050405020304" pitchFamily="18" charset="0"/>
              </a:rPr>
              <a:t>__ 5. Can override a presidential veto with a 2/3rds vote</a:t>
            </a:r>
          </a:p>
          <a:p>
            <a:pPr marL="0" indent="0">
              <a:buNone/>
            </a:pPr>
            <a:r>
              <a:rPr lang="en-US" sz="2400" dirty="0">
                <a:latin typeface="Times New Roman" panose="02020603050405020304" pitchFamily="18" charset="0"/>
                <a:cs typeface="Times New Roman" panose="02020603050405020304" pitchFamily="18" charset="0"/>
              </a:rPr>
              <a:t>__ 6. Can filibuster a law</a:t>
            </a:r>
          </a:p>
          <a:p>
            <a:pPr marL="0" indent="0">
              <a:buNone/>
            </a:pPr>
            <a:r>
              <a:rPr lang="en-US" sz="2400" dirty="0">
                <a:latin typeface="Times New Roman" panose="02020603050405020304" pitchFamily="18" charset="0"/>
                <a:cs typeface="Times New Roman" panose="02020603050405020304" pitchFamily="18" charset="0"/>
              </a:rPr>
              <a:t>__ 7. Can make laws and regulate interstate commerce</a:t>
            </a:r>
          </a:p>
          <a:p>
            <a:pPr marL="0" indent="0">
              <a:buNone/>
            </a:pPr>
            <a:r>
              <a:rPr lang="en-US" sz="2400" dirty="0">
                <a:latin typeface="Times New Roman" panose="02020603050405020304" pitchFamily="18" charset="0"/>
                <a:cs typeface="Times New Roman" panose="02020603050405020304" pitchFamily="18" charset="0"/>
              </a:rPr>
              <a:t>__ 8. Can start all tax and appropriation laws and draws up the articles of impeachment </a:t>
            </a:r>
          </a:p>
          <a:p>
            <a:pPr marL="0" indent="0">
              <a:buNone/>
            </a:pPr>
            <a:r>
              <a:rPr lang="en-US" sz="2400" dirty="0">
                <a:latin typeface="Times New Roman" panose="02020603050405020304" pitchFamily="18" charset="0"/>
                <a:cs typeface="Times New Roman" panose="02020603050405020304" pitchFamily="18" charset="0"/>
              </a:rPr>
              <a:t>__ 9. Can propose Constitutional Amendments </a:t>
            </a:r>
          </a:p>
          <a:p>
            <a:pPr marL="0" indent="0">
              <a:buNone/>
            </a:pPr>
            <a:r>
              <a:rPr lang="en-US" sz="2400" dirty="0">
                <a:latin typeface="Times New Roman" panose="02020603050405020304" pitchFamily="18" charset="0"/>
                <a:cs typeface="Times New Roman" panose="02020603050405020304" pitchFamily="18" charset="0"/>
              </a:rPr>
              <a:t>__ 10. Uses the rules committee to assign time for debate </a:t>
            </a:r>
          </a:p>
          <a:p>
            <a:pPr marL="0" indent="0">
              <a:buNone/>
            </a:pPr>
            <a:r>
              <a:rPr lang="en-US" sz="2400" dirty="0">
                <a:latin typeface="Times New Roman" panose="02020603050405020304" pitchFamily="18" charset="0"/>
                <a:cs typeface="Times New Roman" panose="02020603050405020304" pitchFamily="18" charset="0"/>
              </a:rPr>
              <a:t>__ 11. Must live in the state you represent </a:t>
            </a:r>
          </a:p>
          <a:p>
            <a:pPr marL="0" indent="0">
              <a:buNone/>
            </a:pPr>
            <a:r>
              <a:rPr lang="en-US" sz="2400" dirty="0">
                <a:latin typeface="Times New Roman" panose="02020603050405020304" pitchFamily="18" charset="0"/>
                <a:cs typeface="Times New Roman" panose="02020603050405020304" pitchFamily="18" charset="0"/>
              </a:rPr>
              <a:t>__ 12. Use equal representation (2 per state)</a:t>
            </a:r>
          </a:p>
          <a:p>
            <a:pPr marL="0" indent="0">
              <a:buNone/>
            </a:pPr>
            <a:r>
              <a:rPr lang="en-US" sz="2400" dirty="0">
                <a:latin typeface="Times New Roman" panose="02020603050405020304" pitchFamily="18" charset="0"/>
                <a:cs typeface="Times New Roman" panose="02020603050405020304" pitchFamily="18" charset="0"/>
              </a:rPr>
              <a:t>__ 13. Legislative districts can be gerrymandered by state legislatures </a:t>
            </a:r>
          </a:p>
          <a:p>
            <a:pPr marL="0" indent="0">
              <a:buNone/>
            </a:pPr>
            <a:r>
              <a:rPr lang="en-US" sz="2400" dirty="0">
                <a:latin typeface="Times New Roman" panose="02020603050405020304" pitchFamily="18" charset="0"/>
                <a:cs typeface="Times New Roman" panose="02020603050405020304" pitchFamily="18" charset="0"/>
              </a:rPr>
              <a:t>__ 14. Has 435 members </a:t>
            </a:r>
          </a:p>
          <a:p>
            <a:pPr marL="0" indent="0">
              <a:buNone/>
            </a:pP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7105130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 name="Shape 473"/>
          <p:cNvSpPr>
            <a:spLocks noGrp="1"/>
          </p:cNvSpPr>
          <p:nvPr>
            <p:ph type="title"/>
          </p:nvPr>
        </p:nvSpPr>
        <p:spPr>
          <a:xfrm>
            <a:off x="838200" y="365126"/>
            <a:ext cx="10515600" cy="906114"/>
          </a:xfrm>
          <a:prstGeom prst="rect">
            <a:avLst/>
          </a:prstGeom>
          <a:solidFill>
            <a:schemeClr val="accent4">
              <a:lumMod val="40000"/>
              <a:lumOff val="60000"/>
            </a:schemeClr>
          </a:solidFill>
          <a:ln>
            <a:solidFill>
              <a:srgbClr val="002060"/>
            </a:solidFill>
          </a:ln>
        </p:spPr>
        <p:txBody>
          <a:bodyPr lIns="0" tIns="0" rIns="0" bIns="0"/>
          <a:lstStyle>
            <a:lvl1pPr>
              <a:defRPr b="1">
                <a:solidFill>
                  <a:srgbClr val="FFFFFF"/>
                </a:solidFill>
                <a:latin typeface="Britannic Bold"/>
                <a:ea typeface="Britannic Bold"/>
                <a:cs typeface="Britannic Bold"/>
                <a:sym typeface="Britannic Bold"/>
              </a:defRPr>
            </a:lvl1pPr>
          </a:lstStyle>
          <a:p>
            <a:pPr lvl="0">
              <a:defRPr sz="1800" b="0">
                <a:solidFill>
                  <a:srgbClr val="000000"/>
                </a:solidFill>
              </a:defRPr>
            </a:pPr>
            <a:r>
              <a:rPr sz="4400" b="1" dirty="0">
                <a:solidFill>
                  <a:srgbClr val="002060"/>
                </a:solidFill>
              </a:rPr>
              <a:t>Lawmaking Process</a:t>
            </a:r>
          </a:p>
        </p:txBody>
      </p:sp>
      <p:sp>
        <p:nvSpPr>
          <p:cNvPr id="474" name="Shape 474"/>
          <p:cNvSpPr>
            <a:spLocks noGrp="1"/>
          </p:cNvSpPr>
          <p:nvPr>
            <p:ph type="body" idx="1"/>
          </p:nvPr>
        </p:nvSpPr>
        <p:spPr>
          <a:xfrm>
            <a:off x="838200" y="1463040"/>
            <a:ext cx="10515600" cy="4713923"/>
          </a:xfrm>
          <a:prstGeom prst="rect">
            <a:avLst/>
          </a:prstGeom>
          <a:solidFill>
            <a:schemeClr val="bg1"/>
          </a:solidFill>
          <a:ln>
            <a:solidFill>
              <a:srgbClr val="C00000"/>
            </a:solidFill>
          </a:ln>
        </p:spPr>
        <p:txBody>
          <a:bodyPr/>
          <a:lstStyle/>
          <a:p>
            <a:pPr marL="0" lvl="0" indent="0">
              <a:buNone/>
              <a:defRPr sz="1800"/>
            </a:pPr>
            <a:r>
              <a:rPr lang="en-US" sz="2800" b="1" dirty="0">
                <a:latin typeface="Times New Roman"/>
                <a:ea typeface="Times New Roman"/>
                <a:cs typeface="Times New Roman"/>
                <a:sym typeface="Times New Roman"/>
              </a:rPr>
              <a:t>I’m Just a Bill!</a:t>
            </a:r>
            <a:endParaRPr lang="en-US" dirty="0">
              <a:latin typeface="Times New Roman"/>
              <a:ea typeface="Times New Roman"/>
              <a:cs typeface="Times New Roman"/>
              <a:sym typeface="Times New Roman"/>
            </a:endParaRPr>
          </a:p>
          <a:p>
            <a:pPr lvl="0">
              <a:defRPr sz="1800"/>
            </a:pPr>
            <a:r>
              <a:rPr sz="2400" dirty="0">
                <a:latin typeface="Times New Roman"/>
                <a:ea typeface="Times New Roman"/>
                <a:cs typeface="Times New Roman"/>
                <a:sym typeface="Times New Roman"/>
              </a:rPr>
              <a:t>Explain</a:t>
            </a:r>
            <a:r>
              <a:rPr lang="en-US" sz="2400" dirty="0">
                <a:latin typeface="Times New Roman"/>
                <a:ea typeface="Times New Roman"/>
                <a:cs typeface="Times New Roman"/>
                <a:sym typeface="Times New Roman"/>
              </a:rPr>
              <a:t> three</a:t>
            </a:r>
            <a:r>
              <a:rPr sz="2400" dirty="0">
                <a:latin typeface="Times New Roman"/>
                <a:ea typeface="Times New Roman"/>
                <a:cs typeface="Times New Roman"/>
                <a:sym typeface="Times New Roman"/>
              </a:rPr>
              <a:t> ways a law can die in Congress.</a:t>
            </a:r>
          </a:p>
          <a:p>
            <a:pPr>
              <a:defRPr sz="1800"/>
            </a:pPr>
            <a:r>
              <a:rPr lang="en-US" sz="2400" dirty="0">
                <a:latin typeface="Times" panose="02020603050405020304" pitchFamily="18" charset="0"/>
                <a:cs typeface="Times" panose="02020603050405020304" pitchFamily="18" charset="0"/>
              </a:rPr>
              <a:t>Why are standing committees important in the lawmaking process?</a:t>
            </a:r>
            <a:endParaRPr lang="en-US" sz="2400" dirty="0">
              <a:latin typeface="Times New Roman"/>
              <a:ea typeface="Times New Roman"/>
              <a:cs typeface="Times New Roman"/>
              <a:sym typeface="Times New Roman"/>
            </a:endParaRPr>
          </a:p>
          <a:p>
            <a:pPr lvl="0">
              <a:defRPr sz="1800"/>
            </a:pPr>
            <a:r>
              <a:rPr sz="2400" dirty="0">
                <a:latin typeface="Times New Roman"/>
                <a:ea typeface="Times New Roman"/>
                <a:cs typeface="Times New Roman"/>
                <a:sym typeface="Times New Roman"/>
              </a:rPr>
              <a:t>What is </a:t>
            </a:r>
            <a:r>
              <a:rPr lang="en-US" sz="2400" dirty="0">
                <a:latin typeface="Times New Roman"/>
                <a:ea typeface="Times New Roman"/>
                <a:cs typeface="Times New Roman"/>
                <a:sym typeface="Times New Roman"/>
              </a:rPr>
              <a:t>TWO</a:t>
            </a:r>
            <a:r>
              <a:rPr sz="2400" dirty="0">
                <a:latin typeface="Times New Roman"/>
                <a:ea typeface="Times New Roman"/>
                <a:cs typeface="Times New Roman"/>
                <a:sym typeface="Times New Roman"/>
              </a:rPr>
              <a:t> major difference between the Senate and the House in the lawmaking process?</a:t>
            </a:r>
          </a:p>
        </p:txBody>
      </p:sp>
      <p:pic>
        <p:nvPicPr>
          <p:cNvPr id="2" name="Picture 1">
            <a:extLst>
              <a:ext uri="{FF2B5EF4-FFF2-40B4-BE49-F238E27FC236}">
                <a16:creationId xmlns:a16="http://schemas.microsoft.com/office/drawing/2014/main" id="{F862BBE3-51E7-9746-916D-0717F4E8966B}"/>
              </a:ext>
            </a:extLst>
          </p:cNvPr>
          <p:cNvPicPr>
            <a:picLocks noChangeAspect="1"/>
          </p:cNvPicPr>
          <p:nvPr/>
        </p:nvPicPr>
        <p:blipFill>
          <a:blip r:embed="rId2"/>
          <a:stretch>
            <a:fillRect/>
          </a:stretch>
        </p:blipFill>
        <p:spPr>
          <a:xfrm>
            <a:off x="6632833" y="3756454"/>
            <a:ext cx="3796270" cy="2736419"/>
          </a:xfrm>
          <a:prstGeom prst="rect">
            <a:avLst/>
          </a:prstGeom>
        </p:spPr>
      </p:pic>
      <p:pic>
        <p:nvPicPr>
          <p:cNvPr id="3" name="Picture 2">
            <a:extLst>
              <a:ext uri="{FF2B5EF4-FFF2-40B4-BE49-F238E27FC236}">
                <a16:creationId xmlns:a16="http://schemas.microsoft.com/office/drawing/2014/main" id="{4B92CE54-71F6-3349-9135-024227005ACB}"/>
              </a:ext>
            </a:extLst>
          </p:cNvPr>
          <p:cNvPicPr>
            <a:picLocks noChangeAspect="1"/>
          </p:cNvPicPr>
          <p:nvPr/>
        </p:nvPicPr>
        <p:blipFill>
          <a:blip r:embed="rId3"/>
          <a:stretch>
            <a:fillRect/>
          </a:stretch>
        </p:blipFill>
        <p:spPr>
          <a:xfrm>
            <a:off x="1762897" y="4090386"/>
            <a:ext cx="2537254" cy="2553430"/>
          </a:xfrm>
          <a:prstGeom prst="rect">
            <a:avLst/>
          </a:prstGeom>
          <a:ln>
            <a:solidFill>
              <a:srgbClr val="C00000"/>
            </a:solidFill>
          </a:ln>
        </p:spPr>
      </p:pic>
    </p:spTree>
    <p:extLst>
      <p:ext uri="{BB962C8B-B14F-4D97-AF65-F5344CB8AC3E}">
        <p14:creationId xmlns:p14="http://schemas.microsoft.com/office/powerpoint/2010/main" val="312375507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40A77-3CC9-4767-82D8-EA556199F74D}"/>
              </a:ext>
            </a:extLst>
          </p:cNvPr>
          <p:cNvSpPr>
            <a:spLocks noGrp="1"/>
          </p:cNvSpPr>
          <p:nvPr>
            <p:ph type="title"/>
          </p:nvPr>
        </p:nvSpPr>
        <p:spPr>
          <a:xfrm>
            <a:off x="838200" y="365126"/>
            <a:ext cx="10515600" cy="774358"/>
          </a:xfrm>
          <a:solidFill>
            <a:schemeClr val="accent4">
              <a:lumMod val="40000"/>
              <a:lumOff val="60000"/>
            </a:schemeClr>
          </a:solidFill>
          <a:ln>
            <a:solidFill>
              <a:srgbClr val="002060"/>
            </a:solidFill>
          </a:ln>
        </p:spPr>
        <p:txBody>
          <a:bodyPr/>
          <a:lstStyle/>
          <a:p>
            <a:r>
              <a:rPr lang="en-US" dirty="0">
                <a:solidFill>
                  <a:srgbClr val="002060"/>
                </a:solidFill>
                <a:latin typeface="Britannic Bold" panose="020B0903060703020204" pitchFamily="34" charset="0"/>
              </a:rPr>
              <a:t>Congressional Leadership </a:t>
            </a:r>
          </a:p>
        </p:txBody>
      </p:sp>
      <p:sp>
        <p:nvSpPr>
          <p:cNvPr id="3" name="Content Placeholder 2">
            <a:extLst>
              <a:ext uri="{FF2B5EF4-FFF2-40B4-BE49-F238E27FC236}">
                <a16:creationId xmlns:a16="http://schemas.microsoft.com/office/drawing/2014/main" id="{ECB4F039-3F56-4906-A2B9-CC5625B2B9FE}"/>
              </a:ext>
            </a:extLst>
          </p:cNvPr>
          <p:cNvSpPr>
            <a:spLocks noGrp="1"/>
          </p:cNvSpPr>
          <p:nvPr>
            <p:ph idx="1"/>
          </p:nvPr>
        </p:nvSpPr>
        <p:spPr>
          <a:solidFill>
            <a:schemeClr val="bg1"/>
          </a:solidFill>
          <a:ln>
            <a:solidFill>
              <a:srgbClr val="C00000"/>
            </a:solidFill>
          </a:ln>
        </p:spPr>
        <p:txBody>
          <a:bodyPr>
            <a:normAutofit/>
          </a:bodyPr>
          <a:lstStyle/>
          <a:p>
            <a:pPr marL="0" indent="0">
              <a:buNone/>
            </a:pPr>
            <a:r>
              <a:rPr lang="en-US" sz="2400" b="1" dirty="0">
                <a:solidFill>
                  <a:srgbClr val="002060"/>
                </a:solidFill>
                <a:latin typeface="Times" panose="02020603050405020304" pitchFamily="18" charset="0"/>
                <a:cs typeface="Times" panose="02020603050405020304" pitchFamily="18" charset="0"/>
              </a:rPr>
              <a:t>House of Representatives Leaders</a:t>
            </a:r>
          </a:p>
          <a:p>
            <a:pPr marL="0" indent="0">
              <a:buNone/>
            </a:pPr>
            <a:endParaRPr lang="en-US" sz="2400" dirty="0">
              <a:latin typeface="Times" panose="02020603050405020304" pitchFamily="18" charset="0"/>
              <a:cs typeface="Times" panose="02020603050405020304" pitchFamily="18" charset="0"/>
            </a:endParaRPr>
          </a:p>
          <a:p>
            <a:pPr marL="0" indent="0">
              <a:buNone/>
            </a:pPr>
            <a:endParaRPr lang="en-US" sz="2400" dirty="0">
              <a:latin typeface="Times" panose="02020603050405020304" pitchFamily="18" charset="0"/>
              <a:cs typeface="Times" panose="02020603050405020304" pitchFamily="18" charset="0"/>
            </a:endParaRPr>
          </a:p>
        </p:txBody>
      </p:sp>
      <p:sp>
        <p:nvSpPr>
          <p:cNvPr id="4" name="Rectangle 3">
            <a:extLst>
              <a:ext uri="{FF2B5EF4-FFF2-40B4-BE49-F238E27FC236}">
                <a16:creationId xmlns:a16="http://schemas.microsoft.com/office/drawing/2014/main" id="{ADEA028F-8D89-4E81-824D-BA3DADED6D9E}"/>
              </a:ext>
            </a:extLst>
          </p:cNvPr>
          <p:cNvSpPr/>
          <p:nvPr/>
        </p:nvSpPr>
        <p:spPr>
          <a:xfrm>
            <a:off x="290732" y="2335237"/>
            <a:ext cx="5725551" cy="150524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i="1" u="sng" dirty="0">
                <a:latin typeface="Times" panose="02020603050405020304" pitchFamily="18" charset="0"/>
                <a:cs typeface="Times" panose="02020603050405020304" pitchFamily="18" charset="0"/>
              </a:rPr>
              <a:t>Speaker of the House</a:t>
            </a:r>
            <a:r>
              <a:rPr lang="en-US" sz="2400" dirty="0">
                <a:latin typeface="Times" panose="02020603050405020304" pitchFamily="18" charset="0"/>
                <a:cs typeface="Times" panose="02020603050405020304" pitchFamily="18" charset="0"/>
              </a:rPr>
              <a:t>: (member of the majority party) – Main leader (assign bills to committee, pick bills from the hopper)</a:t>
            </a:r>
          </a:p>
        </p:txBody>
      </p:sp>
      <p:sp>
        <p:nvSpPr>
          <p:cNvPr id="5" name="Rectangle 4">
            <a:extLst>
              <a:ext uri="{FF2B5EF4-FFF2-40B4-BE49-F238E27FC236}">
                <a16:creationId xmlns:a16="http://schemas.microsoft.com/office/drawing/2014/main" id="{C6929440-5456-47DB-86F9-C9AD3934ABCE}"/>
              </a:ext>
            </a:extLst>
          </p:cNvPr>
          <p:cNvSpPr/>
          <p:nvPr/>
        </p:nvSpPr>
        <p:spPr>
          <a:xfrm>
            <a:off x="290732" y="4001294"/>
            <a:ext cx="6836901" cy="190713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Times" panose="02020603050405020304" pitchFamily="18" charset="0"/>
                <a:cs typeface="Times" panose="02020603050405020304" pitchFamily="18" charset="0"/>
              </a:rPr>
              <a:t>Other house leaders</a:t>
            </a:r>
          </a:p>
          <a:p>
            <a:pPr marL="342900" indent="-342900">
              <a:buFont typeface="Arial" panose="020B0604020202020204" pitchFamily="34" charset="0"/>
              <a:buChar char="•"/>
            </a:pPr>
            <a:r>
              <a:rPr lang="en-US" sz="2400" b="1" i="1" u="sng" dirty="0">
                <a:latin typeface="Times" panose="02020603050405020304" pitchFamily="18" charset="0"/>
                <a:cs typeface="Times" panose="02020603050405020304" pitchFamily="18" charset="0"/>
              </a:rPr>
              <a:t>Floor Leaders</a:t>
            </a:r>
            <a:r>
              <a:rPr lang="en-US" sz="2400" dirty="0">
                <a:latin typeface="Times" panose="02020603050405020304" pitchFamily="18" charset="0"/>
                <a:cs typeface="Times" panose="02020603050405020304" pitchFamily="18" charset="0"/>
              </a:rPr>
              <a:t>: speaks for the political party on issues and establishes party legislative strategery </a:t>
            </a:r>
          </a:p>
          <a:p>
            <a:pPr marL="342900" indent="-342900">
              <a:buFont typeface="Arial" panose="020B0604020202020204" pitchFamily="34" charset="0"/>
              <a:buChar char="•"/>
            </a:pPr>
            <a:r>
              <a:rPr lang="en-US" sz="2400" b="1" i="1" u="sng" dirty="0">
                <a:latin typeface="Times" panose="02020603050405020304" pitchFamily="18" charset="0"/>
                <a:cs typeface="Times" panose="02020603050405020304" pitchFamily="18" charset="0"/>
              </a:rPr>
              <a:t>Party Whips</a:t>
            </a:r>
            <a:r>
              <a:rPr lang="en-US" sz="2400" dirty="0">
                <a:latin typeface="Times" panose="02020603050405020304" pitchFamily="18" charset="0"/>
                <a:cs typeface="Times" panose="02020603050405020304" pitchFamily="18" charset="0"/>
              </a:rPr>
              <a:t>: encourages party members to vote together (whipping the vote)</a:t>
            </a:r>
          </a:p>
        </p:txBody>
      </p:sp>
      <p:sp>
        <p:nvSpPr>
          <p:cNvPr id="6" name="Rectangle 5">
            <a:extLst>
              <a:ext uri="{FF2B5EF4-FFF2-40B4-BE49-F238E27FC236}">
                <a16:creationId xmlns:a16="http://schemas.microsoft.com/office/drawing/2014/main" id="{E053B07C-E804-4E55-B8E9-E07F954E9EDA}"/>
              </a:ext>
            </a:extLst>
          </p:cNvPr>
          <p:cNvSpPr/>
          <p:nvPr/>
        </p:nvSpPr>
        <p:spPr>
          <a:xfrm>
            <a:off x="7430085" y="1793071"/>
            <a:ext cx="4009293" cy="6330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Times" panose="02020603050405020304" pitchFamily="18" charset="0"/>
                <a:cs typeface="Times" panose="02020603050405020304" pitchFamily="18" charset="0"/>
              </a:rPr>
              <a:t>House of Representatives</a:t>
            </a:r>
          </a:p>
        </p:txBody>
      </p:sp>
      <p:sp>
        <p:nvSpPr>
          <p:cNvPr id="8" name="Rectangle 7">
            <a:extLst>
              <a:ext uri="{FF2B5EF4-FFF2-40B4-BE49-F238E27FC236}">
                <a16:creationId xmlns:a16="http://schemas.microsoft.com/office/drawing/2014/main" id="{1D0B8BB4-2F32-415A-B43E-126733981425}"/>
              </a:ext>
            </a:extLst>
          </p:cNvPr>
          <p:cNvSpPr/>
          <p:nvPr/>
        </p:nvSpPr>
        <p:spPr>
          <a:xfrm>
            <a:off x="7433602" y="2662535"/>
            <a:ext cx="4009293" cy="6330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Times" panose="02020603050405020304" pitchFamily="18" charset="0"/>
                <a:cs typeface="Times" panose="02020603050405020304" pitchFamily="18" charset="0"/>
              </a:rPr>
              <a:t>Speaker of the House</a:t>
            </a:r>
          </a:p>
        </p:txBody>
      </p:sp>
      <p:sp>
        <p:nvSpPr>
          <p:cNvPr id="9" name="Rectangle 8">
            <a:extLst>
              <a:ext uri="{FF2B5EF4-FFF2-40B4-BE49-F238E27FC236}">
                <a16:creationId xmlns:a16="http://schemas.microsoft.com/office/drawing/2014/main" id="{9B00A09B-3D15-4EC6-A420-7422817A3099}"/>
              </a:ext>
            </a:extLst>
          </p:cNvPr>
          <p:cNvSpPr/>
          <p:nvPr/>
        </p:nvSpPr>
        <p:spPr>
          <a:xfrm>
            <a:off x="6991643" y="3493130"/>
            <a:ext cx="2359856" cy="846272"/>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Times" panose="02020603050405020304" pitchFamily="18" charset="0"/>
                <a:cs typeface="Times" panose="02020603050405020304" pitchFamily="18" charset="0"/>
              </a:rPr>
              <a:t>Majority Floor Leader</a:t>
            </a:r>
          </a:p>
        </p:txBody>
      </p:sp>
      <p:sp>
        <p:nvSpPr>
          <p:cNvPr id="10" name="Rectangle 9">
            <a:extLst>
              <a:ext uri="{FF2B5EF4-FFF2-40B4-BE49-F238E27FC236}">
                <a16:creationId xmlns:a16="http://schemas.microsoft.com/office/drawing/2014/main" id="{856FE2C2-DA4B-4A20-912E-756455F3871E}"/>
              </a:ext>
            </a:extLst>
          </p:cNvPr>
          <p:cNvSpPr/>
          <p:nvPr/>
        </p:nvSpPr>
        <p:spPr>
          <a:xfrm>
            <a:off x="9567203" y="3493130"/>
            <a:ext cx="2359856" cy="846272"/>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Times" panose="02020603050405020304" pitchFamily="18" charset="0"/>
                <a:cs typeface="Times" panose="02020603050405020304" pitchFamily="18" charset="0"/>
              </a:rPr>
              <a:t>Minority Floor Leader</a:t>
            </a:r>
          </a:p>
        </p:txBody>
      </p:sp>
      <p:sp>
        <p:nvSpPr>
          <p:cNvPr id="11" name="Rectangle 10">
            <a:extLst>
              <a:ext uri="{FF2B5EF4-FFF2-40B4-BE49-F238E27FC236}">
                <a16:creationId xmlns:a16="http://schemas.microsoft.com/office/drawing/2014/main" id="{6CB06898-00A0-4ADA-A3CD-4EA13EA64C3E}"/>
              </a:ext>
            </a:extLst>
          </p:cNvPr>
          <p:cNvSpPr/>
          <p:nvPr/>
        </p:nvSpPr>
        <p:spPr>
          <a:xfrm>
            <a:off x="9541412" y="4560143"/>
            <a:ext cx="2359856" cy="846272"/>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Times" panose="02020603050405020304" pitchFamily="18" charset="0"/>
                <a:cs typeface="Times" panose="02020603050405020304" pitchFamily="18" charset="0"/>
              </a:rPr>
              <a:t>Minority Party Whip</a:t>
            </a:r>
          </a:p>
        </p:txBody>
      </p:sp>
      <p:sp>
        <p:nvSpPr>
          <p:cNvPr id="12" name="Rectangle 11">
            <a:extLst>
              <a:ext uri="{FF2B5EF4-FFF2-40B4-BE49-F238E27FC236}">
                <a16:creationId xmlns:a16="http://schemas.microsoft.com/office/drawing/2014/main" id="{0251A400-1F54-47D6-A2F9-64886EB7706A}"/>
              </a:ext>
            </a:extLst>
          </p:cNvPr>
          <p:cNvSpPr/>
          <p:nvPr/>
        </p:nvSpPr>
        <p:spPr>
          <a:xfrm>
            <a:off x="7005713" y="4567178"/>
            <a:ext cx="2359856" cy="846272"/>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Times" panose="02020603050405020304" pitchFamily="18" charset="0"/>
                <a:cs typeface="Times" panose="02020603050405020304" pitchFamily="18" charset="0"/>
              </a:rPr>
              <a:t>Majority Party Whip</a:t>
            </a:r>
          </a:p>
        </p:txBody>
      </p:sp>
      <p:sp>
        <p:nvSpPr>
          <p:cNvPr id="7" name="Arrow: Down 6">
            <a:extLst>
              <a:ext uri="{FF2B5EF4-FFF2-40B4-BE49-F238E27FC236}">
                <a16:creationId xmlns:a16="http://schemas.microsoft.com/office/drawing/2014/main" id="{24BAFD53-E2AC-4BF6-8767-95F946D2068A}"/>
              </a:ext>
            </a:extLst>
          </p:cNvPr>
          <p:cNvSpPr/>
          <p:nvPr/>
        </p:nvSpPr>
        <p:spPr>
          <a:xfrm>
            <a:off x="9265921" y="2349885"/>
            <a:ext cx="369276" cy="318656"/>
          </a:xfrm>
          <a:prstGeom prst="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Down 13">
            <a:extLst>
              <a:ext uri="{FF2B5EF4-FFF2-40B4-BE49-F238E27FC236}">
                <a16:creationId xmlns:a16="http://schemas.microsoft.com/office/drawing/2014/main" id="{449A35F8-0E54-428E-9F2B-312A65D20317}"/>
              </a:ext>
            </a:extLst>
          </p:cNvPr>
          <p:cNvSpPr/>
          <p:nvPr/>
        </p:nvSpPr>
        <p:spPr>
          <a:xfrm>
            <a:off x="8303458" y="3219914"/>
            <a:ext cx="369276" cy="318656"/>
          </a:xfrm>
          <a:prstGeom prst="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Down 14">
            <a:extLst>
              <a:ext uri="{FF2B5EF4-FFF2-40B4-BE49-F238E27FC236}">
                <a16:creationId xmlns:a16="http://schemas.microsoft.com/office/drawing/2014/main" id="{0BE3A200-B37C-4FA2-9ED9-CFF6A2F8E1D0}"/>
              </a:ext>
            </a:extLst>
          </p:cNvPr>
          <p:cNvSpPr/>
          <p:nvPr/>
        </p:nvSpPr>
        <p:spPr>
          <a:xfrm>
            <a:off x="10399542" y="3219914"/>
            <a:ext cx="369276" cy="318656"/>
          </a:xfrm>
          <a:prstGeom prst="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Down 15">
            <a:extLst>
              <a:ext uri="{FF2B5EF4-FFF2-40B4-BE49-F238E27FC236}">
                <a16:creationId xmlns:a16="http://schemas.microsoft.com/office/drawing/2014/main" id="{437B3479-7859-4468-87E4-6C43437C9109}"/>
              </a:ext>
            </a:extLst>
          </p:cNvPr>
          <p:cNvSpPr/>
          <p:nvPr/>
        </p:nvSpPr>
        <p:spPr>
          <a:xfrm>
            <a:off x="8303458" y="4298304"/>
            <a:ext cx="369276" cy="318656"/>
          </a:xfrm>
          <a:prstGeom prst="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Down 16">
            <a:extLst>
              <a:ext uri="{FF2B5EF4-FFF2-40B4-BE49-F238E27FC236}">
                <a16:creationId xmlns:a16="http://schemas.microsoft.com/office/drawing/2014/main" id="{B48E0362-9E65-4656-BF02-AA6C73BEAF69}"/>
              </a:ext>
            </a:extLst>
          </p:cNvPr>
          <p:cNvSpPr/>
          <p:nvPr/>
        </p:nvSpPr>
        <p:spPr>
          <a:xfrm>
            <a:off x="10399542" y="4305337"/>
            <a:ext cx="369276" cy="318656"/>
          </a:xfrm>
          <a:prstGeom prst="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1657824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40A77-3CC9-4767-82D8-EA556199F74D}"/>
              </a:ext>
            </a:extLst>
          </p:cNvPr>
          <p:cNvSpPr>
            <a:spLocks noGrp="1"/>
          </p:cNvSpPr>
          <p:nvPr>
            <p:ph type="title"/>
          </p:nvPr>
        </p:nvSpPr>
        <p:spPr>
          <a:xfrm>
            <a:off x="838200" y="365126"/>
            <a:ext cx="10515600" cy="774358"/>
          </a:xfrm>
          <a:solidFill>
            <a:schemeClr val="accent4">
              <a:lumMod val="40000"/>
              <a:lumOff val="60000"/>
            </a:schemeClr>
          </a:solidFill>
          <a:ln>
            <a:solidFill>
              <a:srgbClr val="002060"/>
            </a:solidFill>
          </a:ln>
        </p:spPr>
        <p:txBody>
          <a:bodyPr/>
          <a:lstStyle/>
          <a:p>
            <a:r>
              <a:rPr lang="en-US" dirty="0">
                <a:solidFill>
                  <a:srgbClr val="002060"/>
                </a:solidFill>
                <a:latin typeface="Britannic Bold" panose="020B0903060703020204" pitchFamily="34" charset="0"/>
              </a:rPr>
              <a:t>Congressional Leadership </a:t>
            </a:r>
          </a:p>
        </p:txBody>
      </p:sp>
      <p:sp>
        <p:nvSpPr>
          <p:cNvPr id="3" name="Content Placeholder 2">
            <a:extLst>
              <a:ext uri="{FF2B5EF4-FFF2-40B4-BE49-F238E27FC236}">
                <a16:creationId xmlns:a16="http://schemas.microsoft.com/office/drawing/2014/main" id="{ECB4F039-3F56-4906-A2B9-CC5625B2B9FE}"/>
              </a:ext>
            </a:extLst>
          </p:cNvPr>
          <p:cNvSpPr>
            <a:spLocks noGrp="1"/>
          </p:cNvSpPr>
          <p:nvPr>
            <p:ph idx="1"/>
          </p:nvPr>
        </p:nvSpPr>
        <p:spPr>
          <a:solidFill>
            <a:schemeClr val="bg1"/>
          </a:solidFill>
          <a:ln>
            <a:solidFill>
              <a:srgbClr val="C00000"/>
            </a:solidFill>
          </a:ln>
        </p:spPr>
        <p:txBody>
          <a:bodyPr>
            <a:normAutofit/>
          </a:bodyPr>
          <a:lstStyle/>
          <a:p>
            <a:pPr marL="0" indent="0">
              <a:buNone/>
            </a:pPr>
            <a:r>
              <a:rPr lang="en-US" sz="2400" b="1" dirty="0">
                <a:solidFill>
                  <a:srgbClr val="002060"/>
                </a:solidFill>
                <a:latin typeface="Times" panose="02020603050405020304" pitchFamily="18" charset="0"/>
                <a:cs typeface="Times" panose="02020603050405020304" pitchFamily="18" charset="0"/>
              </a:rPr>
              <a:t>Senate Leaders</a:t>
            </a:r>
          </a:p>
          <a:p>
            <a:pPr marL="0" indent="0">
              <a:buNone/>
            </a:pPr>
            <a:endParaRPr lang="en-US" sz="2400" dirty="0">
              <a:latin typeface="Times" panose="02020603050405020304" pitchFamily="18" charset="0"/>
              <a:cs typeface="Times" panose="02020603050405020304" pitchFamily="18" charset="0"/>
            </a:endParaRPr>
          </a:p>
          <a:p>
            <a:pPr marL="0" indent="0">
              <a:buNone/>
            </a:pPr>
            <a:endParaRPr lang="en-US" sz="2400" dirty="0">
              <a:latin typeface="Times" panose="02020603050405020304" pitchFamily="18" charset="0"/>
              <a:cs typeface="Times" panose="02020603050405020304" pitchFamily="18" charset="0"/>
            </a:endParaRPr>
          </a:p>
        </p:txBody>
      </p:sp>
      <p:sp>
        <p:nvSpPr>
          <p:cNvPr id="4" name="Rectangle 3">
            <a:extLst>
              <a:ext uri="{FF2B5EF4-FFF2-40B4-BE49-F238E27FC236}">
                <a16:creationId xmlns:a16="http://schemas.microsoft.com/office/drawing/2014/main" id="{ADEA028F-8D89-4E81-824D-BA3DADED6D9E}"/>
              </a:ext>
            </a:extLst>
          </p:cNvPr>
          <p:cNvSpPr/>
          <p:nvPr/>
        </p:nvSpPr>
        <p:spPr>
          <a:xfrm>
            <a:off x="290732" y="2335237"/>
            <a:ext cx="5725551" cy="77435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i="1" u="sng" dirty="0">
                <a:latin typeface="Times" panose="02020603050405020304" pitchFamily="18" charset="0"/>
                <a:cs typeface="Times" panose="02020603050405020304" pitchFamily="18" charset="0"/>
              </a:rPr>
              <a:t>Vice President</a:t>
            </a:r>
            <a:r>
              <a:rPr lang="en-US" sz="2400" dirty="0">
                <a:latin typeface="Times" panose="02020603050405020304" pitchFamily="18" charset="0"/>
                <a:cs typeface="Times" panose="02020603050405020304" pitchFamily="18" charset="0"/>
              </a:rPr>
              <a:t>: Tiebreaker vote (only power)</a:t>
            </a:r>
          </a:p>
        </p:txBody>
      </p:sp>
      <p:sp>
        <p:nvSpPr>
          <p:cNvPr id="5" name="Rectangle 4">
            <a:extLst>
              <a:ext uri="{FF2B5EF4-FFF2-40B4-BE49-F238E27FC236}">
                <a16:creationId xmlns:a16="http://schemas.microsoft.com/office/drawing/2014/main" id="{C6929440-5456-47DB-86F9-C9AD3934ABCE}"/>
              </a:ext>
            </a:extLst>
          </p:cNvPr>
          <p:cNvSpPr/>
          <p:nvPr/>
        </p:nvSpPr>
        <p:spPr>
          <a:xfrm>
            <a:off x="290732" y="4001294"/>
            <a:ext cx="6836901" cy="190713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Times" panose="02020603050405020304" pitchFamily="18" charset="0"/>
                <a:cs typeface="Times" panose="02020603050405020304" pitchFamily="18" charset="0"/>
              </a:rPr>
              <a:t>Other house leaders</a:t>
            </a:r>
          </a:p>
          <a:p>
            <a:pPr marL="342900" indent="-342900">
              <a:buFont typeface="Arial" panose="020B0604020202020204" pitchFamily="34" charset="0"/>
              <a:buChar char="•"/>
            </a:pPr>
            <a:r>
              <a:rPr lang="en-US" sz="2400" b="1" i="1" u="sng" dirty="0">
                <a:latin typeface="Times" panose="02020603050405020304" pitchFamily="18" charset="0"/>
                <a:cs typeface="Times" panose="02020603050405020304" pitchFamily="18" charset="0"/>
              </a:rPr>
              <a:t>Floor Leaders</a:t>
            </a:r>
            <a:r>
              <a:rPr lang="en-US" sz="2400" dirty="0">
                <a:latin typeface="Times" panose="02020603050405020304" pitchFamily="18" charset="0"/>
                <a:cs typeface="Times" panose="02020603050405020304" pitchFamily="18" charset="0"/>
              </a:rPr>
              <a:t>: speaks for the political party on issues and establishes party legislative strategery </a:t>
            </a:r>
          </a:p>
          <a:p>
            <a:pPr marL="342900" indent="-342900">
              <a:buFont typeface="Arial" panose="020B0604020202020204" pitchFamily="34" charset="0"/>
              <a:buChar char="•"/>
            </a:pPr>
            <a:r>
              <a:rPr lang="en-US" sz="2400" b="1" i="1" u="sng" dirty="0">
                <a:latin typeface="Times" panose="02020603050405020304" pitchFamily="18" charset="0"/>
                <a:cs typeface="Times" panose="02020603050405020304" pitchFamily="18" charset="0"/>
              </a:rPr>
              <a:t>Party Whips</a:t>
            </a:r>
            <a:r>
              <a:rPr lang="en-US" sz="2400" dirty="0">
                <a:latin typeface="Times" panose="02020603050405020304" pitchFamily="18" charset="0"/>
                <a:cs typeface="Times" panose="02020603050405020304" pitchFamily="18" charset="0"/>
              </a:rPr>
              <a:t>: encourages party members to vote together (whipping the vote)</a:t>
            </a:r>
          </a:p>
        </p:txBody>
      </p:sp>
      <p:sp>
        <p:nvSpPr>
          <p:cNvPr id="6" name="Rectangle 5">
            <a:extLst>
              <a:ext uri="{FF2B5EF4-FFF2-40B4-BE49-F238E27FC236}">
                <a16:creationId xmlns:a16="http://schemas.microsoft.com/office/drawing/2014/main" id="{E053B07C-E804-4E55-B8E9-E07F954E9EDA}"/>
              </a:ext>
            </a:extLst>
          </p:cNvPr>
          <p:cNvSpPr/>
          <p:nvPr/>
        </p:nvSpPr>
        <p:spPr>
          <a:xfrm>
            <a:off x="7430085" y="1793071"/>
            <a:ext cx="4009293" cy="6330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Times" panose="02020603050405020304" pitchFamily="18" charset="0"/>
                <a:cs typeface="Times" panose="02020603050405020304" pitchFamily="18" charset="0"/>
              </a:rPr>
              <a:t>Senate</a:t>
            </a:r>
          </a:p>
        </p:txBody>
      </p:sp>
      <p:sp>
        <p:nvSpPr>
          <p:cNvPr id="8" name="Rectangle 7">
            <a:extLst>
              <a:ext uri="{FF2B5EF4-FFF2-40B4-BE49-F238E27FC236}">
                <a16:creationId xmlns:a16="http://schemas.microsoft.com/office/drawing/2014/main" id="{1D0B8BB4-2F32-415A-B43E-126733981425}"/>
              </a:ext>
            </a:extLst>
          </p:cNvPr>
          <p:cNvSpPr/>
          <p:nvPr/>
        </p:nvSpPr>
        <p:spPr>
          <a:xfrm>
            <a:off x="7433602" y="2662535"/>
            <a:ext cx="4009293" cy="6330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Times" panose="02020603050405020304" pitchFamily="18" charset="0"/>
                <a:cs typeface="Times" panose="02020603050405020304" pitchFamily="18" charset="0"/>
              </a:rPr>
              <a:t>Vice President</a:t>
            </a:r>
          </a:p>
        </p:txBody>
      </p:sp>
      <p:sp>
        <p:nvSpPr>
          <p:cNvPr id="9" name="Rectangle 8">
            <a:extLst>
              <a:ext uri="{FF2B5EF4-FFF2-40B4-BE49-F238E27FC236}">
                <a16:creationId xmlns:a16="http://schemas.microsoft.com/office/drawing/2014/main" id="{9B00A09B-3D15-4EC6-A420-7422817A3099}"/>
              </a:ext>
            </a:extLst>
          </p:cNvPr>
          <p:cNvSpPr/>
          <p:nvPr/>
        </p:nvSpPr>
        <p:spPr>
          <a:xfrm>
            <a:off x="7012745" y="4415116"/>
            <a:ext cx="2359856" cy="846272"/>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Times" panose="02020603050405020304" pitchFamily="18" charset="0"/>
                <a:cs typeface="Times" panose="02020603050405020304" pitchFamily="18" charset="0"/>
              </a:rPr>
              <a:t>Majority Floor Leader</a:t>
            </a:r>
          </a:p>
        </p:txBody>
      </p:sp>
      <p:sp>
        <p:nvSpPr>
          <p:cNvPr id="10" name="Rectangle 9">
            <a:extLst>
              <a:ext uri="{FF2B5EF4-FFF2-40B4-BE49-F238E27FC236}">
                <a16:creationId xmlns:a16="http://schemas.microsoft.com/office/drawing/2014/main" id="{856FE2C2-DA4B-4A20-912E-756455F3871E}"/>
              </a:ext>
            </a:extLst>
          </p:cNvPr>
          <p:cNvSpPr/>
          <p:nvPr/>
        </p:nvSpPr>
        <p:spPr>
          <a:xfrm>
            <a:off x="9567203" y="4444260"/>
            <a:ext cx="2359856" cy="846272"/>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Times" panose="02020603050405020304" pitchFamily="18" charset="0"/>
                <a:cs typeface="Times" panose="02020603050405020304" pitchFamily="18" charset="0"/>
              </a:rPr>
              <a:t>Minority Floor Leader</a:t>
            </a:r>
          </a:p>
        </p:txBody>
      </p:sp>
      <p:sp>
        <p:nvSpPr>
          <p:cNvPr id="11" name="Rectangle 10">
            <a:extLst>
              <a:ext uri="{FF2B5EF4-FFF2-40B4-BE49-F238E27FC236}">
                <a16:creationId xmlns:a16="http://schemas.microsoft.com/office/drawing/2014/main" id="{6CB06898-00A0-4ADA-A3CD-4EA13EA64C3E}"/>
              </a:ext>
            </a:extLst>
          </p:cNvPr>
          <p:cNvSpPr/>
          <p:nvPr/>
        </p:nvSpPr>
        <p:spPr>
          <a:xfrm>
            <a:off x="9567203" y="5570465"/>
            <a:ext cx="2359856" cy="846272"/>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Times" panose="02020603050405020304" pitchFamily="18" charset="0"/>
                <a:cs typeface="Times" panose="02020603050405020304" pitchFamily="18" charset="0"/>
              </a:rPr>
              <a:t>Minority Party Whip</a:t>
            </a:r>
          </a:p>
        </p:txBody>
      </p:sp>
      <p:sp>
        <p:nvSpPr>
          <p:cNvPr id="12" name="Rectangle 11">
            <a:extLst>
              <a:ext uri="{FF2B5EF4-FFF2-40B4-BE49-F238E27FC236}">
                <a16:creationId xmlns:a16="http://schemas.microsoft.com/office/drawing/2014/main" id="{0251A400-1F54-47D6-A2F9-64886EB7706A}"/>
              </a:ext>
            </a:extLst>
          </p:cNvPr>
          <p:cNvSpPr/>
          <p:nvPr/>
        </p:nvSpPr>
        <p:spPr>
          <a:xfrm>
            <a:off x="7012745" y="5543965"/>
            <a:ext cx="2359856" cy="846272"/>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Times" panose="02020603050405020304" pitchFamily="18" charset="0"/>
                <a:cs typeface="Times" panose="02020603050405020304" pitchFamily="18" charset="0"/>
              </a:rPr>
              <a:t>Majority Party Whip</a:t>
            </a:r>
          </a:p>
        </p:txBody>
      </p:sp>
      <p:sp>
        <p:nvSpPr>
          <p:cNvPr id="7" name="Arrow: Down 6">
            <a:extLst>
              <a:ext uri="{FF2B5EF4-FFF2-40B4-BE49-F238E27FC236}">
                <a16:creationId xmlns:a16="http://schemas.microsoft.com/office/drawing/2014/main" id="{24BAFD53-E2AC-4BF6-8767-95F946D2068A}"/>
              </a:ext>
            </a:extLst>
          </p:cNvPr>
          <p:cNvSpPr/>
          <p:nvPr/>
        </p:nvSpPr>
        <p:spPr>
          <a:xfrm>
            <a:off x="9265921" y="2349885"/>
            <a:ext cx="369276" cy="318656"/>
          </a:xfrm>
          <a:prstGeom prst="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Down 15">
            <a:extLst>
              <a:ext uri="{FF2B5EF4-FFF2-40B4-BE49-F238E27FC236}">
                <a16:creationId xmlns:a16="http://schemas.microsoft.com/office/drawing/2014/main" id="{437B3479-7859-4468-87E4-6C43437C9109}"/>
              </a:ext>
            </a:extLst>
          </p:cNvPr>
          <p:cNvSpPr/>
          <p:nvPr/>
        </p:nvSpPr>
        <p:spPr>
          <a:xfrm>
            <a:off x="8118820" y="5225309"/>
            <a:ext cx="369276" cy="318656"/>
          </a:xfrm>
          <a:prstGeom prst="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Down 16">
            <a:extLst>
              <a:ext uri="{FF2B5EF4-FFF2-40B4-BE49-F238E27FC236}">
                <a16:creationId xmlns:a16="http://schemas.microsoft.com/office/drawing/2014/main" id="{B48E0362-9E65-4656-BF02-AA6C73BEAF69}"/>
              </a:ext>
            </a:extLst>
          </p:cNvPr>
          <p:cNvSpPr/>
          <p:nvPr/>
        </p:nvSpPr>
        <p:spPr>
          <a:xfrm>
            <a:off x="10399542" y="5261388"/>
            <a:ext cx="369276" cy="318656"/>
          </a:xfrm>
          <a:prstGeom prst="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B9078053-7A9D-416B-A4F4-8340CBD9D892}"/>
              </a:ext>
            </a:extLst>
          </p:cNvPr>
          <p:cNvSpPr/>
          <p:nvPr/>
        </p:nvSpPr>
        <p:spPr>
          <a:xfrm>
            <a:off x="290731" y="3168265"/>
            <a:ext cx="5725551" cy="77435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i="1" u="sng" dirty="0">
                <a:latin typeface="Times" panose="02020603050405020304" pitchFamily="18" charset="0"/>
                <a:cs typeface="Times" panose="02020603050405020304" pitchFamily="18" charset="0"/>
              </a:rPr>
              <a:t>President pro Tempore</a:t>
            </a:r>
            <a:r>
              <a:rPr lang="en-US" sz="2400" dirty="0">
                <a:latin typeface="Times" panose="02020603050405020304" pitchFamily="18" charset="0"/>
                <a:cs typeface="Times" panose="02020603050405020304" pitchFamily="18" charset="0"/>
              </a:rPr>
              <a:t>: presiding head of Senate (recognizes who speaks on the floor)</a:t>
            </a:r>
          </a:p>
        </p:txBody>
      </p:sp>
      <p:sp>
        <p:nvSpPr>
          <p:cNvPr id="19" name="Rectangle 18">
            <a:extLst>
              <a:ext uri="{FF2B5EF4-FFF2-40B4-BE49-F238E27FC236}">
                <a16:creationId xmlns:a16="http://schemas.microsoft.com/office/drawing/2014/main" id="{B4D9F28B-B7FC-4205-A6A8-64537BF4DF23}"/>
              </a:ext>
            </a:extLst>
          </p:cNvPr>
          <p:cNvSpPr/>
          <p:nvPr/>
        </p:nvSpPr>
        <p:spPr>
          <a:xfrm>
            <a:off x="7445912" y="3545087"/>
            <a:ext cx="4009293" cy="63304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Times" panose="02020603050405020304" pitchFamily="18" charset="0"/>
                <a:cs typeface="Times" panose="02020603050405020304" pitchFamily="18" charset="0"/>
              </a:rPr>
              <a:t>President pro Tempore</a:t>
            </a:r>
          </a:p>
        </p:txBody>
      </p:sp>
      <p:sp>
        <p:nvSpPr>
          <p:cNvPr id="14" name="Arrow: Down 13">
            <a:extLst>
              <a:ext uri="{FF2B5EF4-FFF2-40B4-BE49-F238E27FC236}">
                <a16:creationId xmlns:a16="http://schemas.microsoft.com/office/drawing/2014/main" id="{449A35F8-0E54-428E-9F2B-312A65D20317}"/>
              </a:ext>
            </a:extLst>
          </p:cNvPr>
          <p:cNvSpPr/>
          <p:nvPr/>
        </p:nvSpPr>
        <p:spPr>
          <a:xfrm>
            <a:off x="8131127" y="3209826"/>
            <a:ext cx="369276" cy="318656"/>
          </a:xfrm>
          <a:prstGeom prst="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Down 14">
            <a:extLst>
              <a:ext uri="{FF2B5EF4-FFF2-40B4-BE49-F238E27FC236}">
                <a16:creationId xmlns:a16="http://schemas.microsoft.com/office/drawing/2014/main" id="{0BE3A200-B37C-4FA2-9ED9-CFF6A2F8E1D0}"/>
              </a:ext>
            </a:extLst>
          </p:cNvPr>
          <p:cNvSpPr/>
          <p:nvPr/>
        </p:nvSpPr>
        <p:spPr>
          <a:xfrm>
            <a:off x="10399542" y="3218129"/>
            <a:ext cx="369276" cy="318656"/>
          </a:xfrm>
          <a:prstGeom prst="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row: Down 19">
            <a:extLst>
              <a:ext uri="{FF2B5EF4-FFF2-40B4-BE49-F238E27FC236}">
                <a16:creationId xmlns:a16="http://schemas.microsoft.com/office/drawing/2014/main" id="{E0E7D5C2-AB27-4D4D-A9A4-C04044E407F2}"/>
              </a:ext>
            </a:extLst>
          </p:cNvPr>
          <p:cNvSpPr/>
          <p:nvPr/>
        </p:nvSpPr>
        <p:spPr>
          <a:xfrm>
            <a:off x="8131127" y="4108346"/>
            <a:ext cx="369276" cy="318656"/>
          </a:xfrm>
          <a:prstGeom prst="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Arrow: Down 20">
            <a:extLst>
              <a:ext uri="{FF2B5EF4-FFF2-40B4-BE49-F238E27FC236}">
                <a16:creationId xmlns:a16="http://schemas.microsoft.com/office/drawing/2014/main" id="{F1DFAE43-7CF6-4EB9-A317-E27815FB1290}"/>
              </a:ext>
            </a:extLst>
          </p:cNvPr>
          <p:cNvSpPr/>
          <p:nvPr/>
        </p:nvSpPr>
        <p:spPr>
          <a:xfrm>
            <a:off x="10399542" y="4144966"/>
            <a:ext cx="369276" cy="318656"/>
          </a:xfrm>
          <a:prstGeom prst="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7910772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 name="Shape 258"/>
          <p:cNvSpPr>
            <a:spLocks noGrp="1"/>
          </p:cNvSpPr>
          <p:nvPr>
            <p:ph type="title"/>
          </p:nvPr>
        </p:nvSpPr>
        <p:spPr>
          <a:xfrm>
            <a:off x="838200" y="365125"/>
            <a:ext cx="10515600" cy="816905"/>
          </a:xfrm>
          <a:prstGeom prst="rect">
            <a:avLst/>
          </a:prstGeom>
          <a:solidFill>
            <a:schemeClr val="accent4">
              <a:lumMod val="40000"/>
              <a:lumOff val="60000"/>
            </a:schemeClr>
          </a:solidFill>
          <a:ln>
            <a:solidFill>
              <a:srgbClr val="002060"/>
            </a:solidFill>
          </a:ln>
        </p:spPr>
        <p:txBody>
          <a:bodyPr lIns="0" tIns="0" rIns="0" bIns="0"/>
          <a:lstStyle>
            <a:lvl1pPr>
              <a:defRPr b="1">
                <a:solidFill>
                  <a:srgbClr val="FFFFFF"/>
                </a:solidFill>
                <a:latin typeface="Britannic Bold"/>
                <a:ea typeface="Britannic Bold"/>
                <a:cs typeface="Britannic Bold"/>
                <a:sym typeface="Britannic Bold"/>
              </a:defRPr>
            </a:lvl1pPr>
          </a:lstStyle>
          <a:p>
            <a:pPr lvl="0">
              <a:defRPr sz="1800" b="0">
                <a:solidFill>
                  <a:srgbClr val="000000"/>
                </a:solidFill>
              </a:defRPr>
            </a:pPr>
            <a:r>
              <a:rPr sz="4400" b="1" dirty="0">
                <a:solidFill>
                  <a:srgbClr val="002060"/>
                </a:solidFill>
              </a:rPr>
              <a:t>House Leaders of Congress </a:t>
            </a:r>
          </a:p>
        </p:txBody>
      </p:sp>
      <p:sp>
        <p:nvSpPr>
          <p:cNvPr id="259" name="Shape 259"/>
          <p:cNvSpPr>
            <a:spLocks noGrp="1"/>
          </p:cNvSpPr>
          <p:nvPr>
            <p:ph type="body" idx="1"/>
          </p:nvPr>
        </p:nvSpPr>
        <p:spPr>
          <a:xfrm>
            <a:off x="838200" y="1405719"/>
            <a:ext cx="10515600" cy="4771245"/>
          </a:xfrm>
          <a:prstGeom prst="rect">
            <a:avLst/>
          </a:prstGeom>
        </p:spPr>
        <p:txBody>
          <a:bodyPr/>
          <a:lstStyle>
            <a:lvl1pPr marL="195942" indent="-195942">
              <a:defRPr sz="2400">
                <a:latin typeface="Times New Roman"/>
                <a:ea typeface="Times New Roman"/>
                <a:cs typeface="Times New Roman"/>
                <a:sym typeface="Times New Roman"/>
              </a:defRPr>
            </a:lvl1pPr>
          </a:lstStyle>
          <a:p>
            <a:pPr lvl="0">
              <a:defRPr sz="1800"/>
            </a:pPr>
            <a:r>
              <a:rPr sz="2400"/>
              <a:t>Guide legislation and get party members to work together</a:t>
            </a:r>
          </a:p>
        </p:txBody>
      </p:sp>
      <p:pic>
        <p:nvPicPr>
          <p:cNvPr id="260" name="image28.jpeg" descr="A person in a red shirt&#10;&#10;Description automatically generated"/>
          <p:cNvPicPr/>
          <p:nvPr/>
        </p:nvPicPr>
        <p:blipFill>
          <a:blip r:embed="rId2"/>
          <a:stretch>
            <a:fillRect/>
          </a:stretch>
        </p:blipFill>
        <p:spPr>
          <a:xfrm>
            <a:off x="1029607" y="2710862"/>
            <a:ext cx="1631707" cy="2160958"/>
          </a:xfrm>
          <a:prstGeom prst="rect">
            <a:avLst/>
          </a:prstGeom>
          <a:ln w="12700">
            <a:miter lim="400000"/>
          </a:ln>
        </p:spPr>
      </p:pic>
      <p:pic>
        <p:nvPicPr>
          <p:cNvPr id="261" name="image29.jpg" descr="A person wearing a suit and tie&#10;&#10;Description automatically generated"/>
          <p:cNvPicPr/>
          <p:nvPr/>
        </p:nvPicPr>
        <p:blipFill>
          <a:blip r:embed="rId3"/>
          <a:stretch>
            <a:fillRect/>
          </a:stretch>
        </p:blipFill>
        <p:spPr>
          <a:xfrm>
            <a:off x="3613529" y="1904574"/>
            <a:ext cx="1631707" cy="1798976"/>
          </a:xfrm>
          <a:prstGeom prst="rect">
            <a:avLst/>
          </a:prstGeom>
          <a:ln w="12700">
            <a:miter lim="400000"/>
          </a:ln>
        </p:spPr>
      </p:pic>
      <p:pic>
        <p:nvPicPr>
          <p:cNvPr id="262" name="image30.jpg" descr="A person wearing a suit and tie&#10;&#10;Description automatically generated"/>
          <p:cNvPicPr/>
          <p:nvPr/>
        </p:nvPicPr>
        <p:blipFill>
          <a:blip r:embed="rId4"/>
          <a:stretch>
            <a:fillRect/>
          </a:stretch>
        </p:blipFill>
        <p:spPr>
          <a:xfrm>
            <a:off x="3613529" y="4254872"/>
            <a:ext cx="1631707" cy="2039634"/>
          </a:xfrm>
          <a:prstGeom prst="rect">
            <a:avLst/>
          </a:prstGeom>
          <a:ln w="12700">
            <a:miter lim="400000"/>
          </a:ln>
        </p:spPr>
      </p:pic>
      <p:pic>
        <p:nvPicPr>
          <p:cNvPr id="263" name="image31.jpg" descr="A person wearing a suit and tie&#10;&#10;Description automatically generated"/>
          <p:cNvPicPr/>
          <p:nvPr/>
        </p:nvPicPr>
        <p:blipFill>
          <a:blip r:embed="rId5"/>
          <a:stretch>
            <a:fillRect/>
          </a:stretch>
        </p:blipFill>
        <p:spPr>
          <a:xfrm>
            <a:off x="7765170" y="1885361"/>
            <a:ext cx="1631707" cy="1818188"/>
          </a:xfrm>
          <a:prstGeom prst="rect">
            <a:avLst/>
          </a:prstGeom>
          <a:ln w="12700">
            <a:miter lim="400000"/>
          </a:ln>
        </p:spPr>
      </p:pic>
      <p:pic>
        <p:nvPicPr>
          <p:cNvPr id="264" name="image32.jpg" descr="A person wearing a suit and tie smiling at the camera&#10;&#10;Description automatically generated"/>
          <p:cNvPicPr/>
          <p:nvPr/>
        </p:nvPicPr>
        <p:blipFill>
          <a:blip r:embed="rId6"/>
          <a:stretch>
            <a:fillRect/>
          </a:stretch>
        </p:blipFill>
        <p:spPr>
          <a:xfrm>
            <a:off x="7765170" y="4254870"/>
            <a:ext cx="1631707" cy="2039634"/>
          </a:xfrm>
          <a:prstGeom prst="rect">
            <a:avLst/>
          </a:prstGeom>
          <a:ln w="12700">
            <a:miter lim="400000"/>
          </a:ln>
        </p:spPr>
      </p:pic>
      <p:grpSp>
        <p:nvGrpSpPr>
          <p:cNvPr id="267" name="Group 267"/>
          <p:cNvGrpSpPr/>
          <p:nvPr/>
        </p:nvGrpSpPr>
        <p:grpSpPr>
          <a:xfrm>
            <a:off x="623985" y="4647445"/>
            <a:ext cx="2442949" cy="615130"/>
            <a:chOff x="0" y="0"/>
            <a:chExt cx="2442948" cy="615128"/>
          </a:xfrm>
        </p:grpSpPr>
        <p:sp>
          <p:nvSpPr>
            <p:cNvPr id="265" name="Shape 265"/>
            <p:cNvSpPr/>
            <p:nvPr/>
          </p:nvSpPr>
          <p:spPr>
            <a:xfrm>
              <a:off x="0" y="55080"/>
              <a:ext cx="2442949" cy="504968"/>
            </a:xfrm>
            <a:prstGeom prst="rect">
              <a:avLst/>
            </a:prstGeom>
            <a:solidFill>
              <a:srgbClr val="FFFFFF"/>
            </a:solidFill>
            <a:ln w="12700" cap="flat">
              <a:solidFill>
                <a:srgbClr val="C00000"/>
              </a:solidFill>
              <a:prstDash val="solid"/>
              <a:miter lim="800000"/>
            </a:ln>
            <a:effectLst/>
          </p:spPr>
          <p:txBody>
            <a:bodyPr wrap="square" lIns="0" tIns="0" rIns="0" bIns="0" numCol="1" anchor="ctr">
              <a:noAutofit/>
            </a:bodyPr>
            <a:lstStyle/>
            <a:p>
              <a:pPr lvl="0" algn="ctr">
                <a:defRPr>
                  <a:solidFill>
                    <a:srgbClr val="FFFFFF"/>
                  </a:solidFill>
                </a:defRPr>
              </a:pPr>
              <a:endParaRPr/>
            </a:p>
          </p:txBody>
        </p:sp>
        <p:sp>
          <p:nvSpPr>
            <p:cNvPr id="266" name="Shape 266"/>
            <p:cNvSpPr/>
            <p:nvPr/>
          </p:nvSpPr>
          <p:spPr>
            <a:xfrm>
              <a:off x="0" y="0"/>
              <a:ext cx="2442949" cy="61512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spAutoFit/>
            </a:bodyPr>
            <a:lstStyle/>
            <a:p>
              <a:pPr lvl="0" algn="ctr"/>
              <a:r>
                <a:rPr>
                  <a:solidFill>
                    <a:srgbClr val="203864"/>
                  </a:solidFill>
                  <a:latin typeface="Times New Roman"/>
                  <a:ea typeface="Times New Roman"/>
                  <a:cs typeface="Times New Roman"/>
                  <a:sym typeface="Times New Roman"/>
                </a:rPr>
                <a:t>Speaker of the House</a:t>
              </a:r>
              <a:endParaRPr>
                <a:solidFill>
                  <a:srgbClr val="FFFFFF"/>
                </a:solidFill>
              </a:endParaRPr>
            </a:p>
            <a:p>
              <a:pPr lvl="0" algn="ctr"/>
              <a:r>
                <a:rPr>
                  <a:solidFill>
                    <a:srgbClr val="203864"/>
                  </a:solidFill>
                  <a:latin typeface="Times New Roman"/>
                  <a:ea typeface="Times New Roman"/>
                  <a:cs typeface="Times New Roman"/>
                  <a:sym typeface="Times New Roman"/>
                </a:rPr>
                <a:t>Nancy Pelosi (D)</a:t>
              </a:r>
            </a:p>
          </p:txBody>
        </p:sp>
      </p:grpSp>
      <p:grpSp>
        <p:nvGrpSpPr>
          <p:cNvPr id="270" name="Group 270"/>
          <p:cNvGrpSpPr/>
          <p:nvPr/>
        </p:nvGrpSpPr>
        <p:grpSpPr>
          <a:xfrm>
            <a:off x="3287264" y="3483775"/>
            <a:ext cx="2442950" cy="615130"/>
            <a:chOff x="0" y="0"/>
            <a:chExt cx="2442948" cy="615128"/>
          </a:xfrm>
        </p:grpSpPr>
        <p:sp>
          <p:nvSpPr>
            <p:cNvPr id="268" name="Shape 268"/>
            <p:cNvSpPr/>
            <p:nvPr/>
          </p:nvSpPr>
          <p:spPr>
            <a:xfrm>
              <a:off x="0" y="55080"/>
              <a:ext cx="2442949" cy="504968"/>
            </a:xfrm>
            <a:prstGeom prst="rect">
              <a:avLst/>
            </a:prstGeom>
            <a:solidFill>
              <a:srgbClr val="FFFFFF"/>
            </a:solidFill>
            <a:ln w="12700" cap="flat">
              <a:solidFill>
                <a:srgbClr val="C00000"/>
              </a:solidFill>
              <a:prstDash val="solid"/>
              <a:miter lim="800000"/>
            </a:ln>
            <a:effectLst/>
          </p:spPr>
          <p:txBody>
            <a:bodyPr wrap="square" lIns="0" tIns="0" rIns="0" bIns="0" numCol="1" anchor="ctr">
              <a:noAutofit/>
            </a:bodyPr>
            <a:lstStyle/>
            <a:p>
              <a:pPr lvl="0" algn="ctr">
                <a:defRPr>
                  <a:solidFill>
                    <a:srgbClr val="FFFFFF"/>
                  </a:solidFill>
                </a:defRPr>
              </a:pPr>
              <a:endParaRPr/>
            </a:p>
          </p:txBody>
        </p:sp>
        <p:sp>
          <p:nvSpPr>
            <p:cNvPr id="269" name="Shape 269"/>
            <p:cNvSpPr/>
            <p:nvPr/>
          </p:nvSpPr>
          <p:spPr>
            <a:xfrm>
              <a:off x="0" y="0"/>
              <a:ext cx="2442949" cy="61512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spAutoFit/>
            </a:bodyPr>
            <a:lstStyle/>
            <a:p>
              <a:pPr lvl="0" algn="ctr"/>
              <a:r>
                <a:rPr>
                  <a:solidFill>
                    <a:srgbClr val="203864"/>
                  </a:solidFill>
                  <a:latin typeface="Times New Roman"/>
                  <a:ea typeface="Times New Roman"/>
                  <a:cs typeface="Times New Roman"/>
                  <a:sym typeface="Times New Roman"/>
                </a:rPr>
                <a:t>Majority Floor Leader</a:t>
              </a:r>
              <a:endParaRPr>
                <a:solidFill>
                  <a:srgbClr val="FFFFFF"/>
                </a:solidFill>
              </a:endParaRPr>
            </a:p>
            <a:p>
              <a:pPr lvl="0" algn="ctr"/>
              <a:r>
                <a:rPr>
                  <a:solidFill>
                    <a:srgbClr val="203864"/>
                  </a:solidFill>
                  <a:latin typeface="Times New Roman"/>
                  <a:ea typeface="Times New Roman"/>
                  <a:cs typeface="Times New Roman"/>
                  <a:sym typeface="Times New Roman"/>
                </a:rPr>
                <a:t>Steny Hoyer (D)</a:t>
              </a:r>
            </a:p>
          </p:txBody>
        </p:sp>
      </p:grpSp>
      <p:grpSp>
        <p:nvGrpSpPr>
          <p:cNvPr id="273" name="Group 273"/>
          <p:cNvGrpSpPr/>
          <p:nvPr/>
        </p:nvGrpSpPr>
        <p:grpSpPr>
          <a:xfrm>
            <a:off x="3287264" y="5869394"/>
            <a:ext cx="2442950" cy="615130"/>
            <a:chOff x="0" y="0"/>
            <a:chExt cx="2442948" cy="615128"/>
          </a:xfrm>
        </p:grpSpPr>
        <p:sp>
          <p:nvSpPr>
            <p:cNvPr id="271" name="Shape 271"/>
            <p:cNvSpPr/>
            <p:nvPr/>
          </p:nvSpPr>
          <p:spPr>
            <a:xfrm>
              <a:off x="0" y="55080"/>
              <a:ext cx="2442949" cy="504968"/>
            </a:xfrm>
            <a:prstGeom prst="rect">
              <a:avLst/>
            </a:prstGeom>
            <a:solidFill>
              <a:srgbClr val="FFFFFF"/>
            </a:solidFill>
            <a:ln w="12700" cap="flat">
              <a:solidFill>
                <a:srgbClr val="C00000"/>
              </a:solidFill>
              <a:prstDash val="solid"/>
              <a:miter lim="800000"/>
            </a:ln>
            <a:effectLst/>
          </p:spPr>
          <p:txBody>
            <a:bodyPr wrap="square" lIns="0" tIns="0" rIns="0" bIns="0" numCol="1" anchor="ctr">
              <a:noAutofit/>
            </a:bodyPr>
            <a:lstStyle/>
            <a:p>
              <a:pPr lvl="0" algn="ctr">
                <a:defRPr>
                  <a:solidFill>
                    <a:srgbClr val="FFFFFF"/>
                  </a:solidFill>
                </a:defRPr>
              </a:pPr>
              <a:endParaRPr/>
            </a:p>
          </p:txBody>
        </p:sp>
        <p:sp>
          <p:nvSpPr>
            <p:cNvPr id="272" name="Shape 272"/>
            <p:cNvSpPr/>
            <p:nvPr/>
          </p:nvSpPr>
          <p:spPr>
            <a:xfrm>
              <a:off x="0" y="0"/>
              <a:ext cx="2442949" cy="61512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spAutoFit/>
            </a:bodyPr>
            <a:lstStyle/>
            <a:p>
              <a:pPr lvl="0" algn="ctr"/>
              <a:r>
                <a:rPr>
                  <a:solidFill>
                    <a:srgbClr val="203864"/>
                  </a:solidFill>
                  <a:latin typeface="Times New Roman"/>
                  <a:ea typeface="Times New Roman"/>
                  <a:cs typeface="Times New Roman"/>
                  <a:sym typeface="Times New Roman"/>
                </a:rPr>
                <a:t>Minority Floor Leader</a:t>
              </a:r>
              <a:endParaRPr>
                <a:solidFill>
                  <a:srgbClr val="FFFFFF"/>
                </a:solidFill>
              </a:endParaRPr>
            </a:p>
            <a:p>
              <a:pPr lvl="0" algn="ctr"/>
              <a:r>
                <a:rPr>
                  <a:solidFill>
                    <a:srgbClr val="203864"/>
                  </a:solidFill>
                  <a:latin typeface="Times New Roman"/>
                  <a:ea typeface="Times New Roman"/>
                  <a:cs typeface="Times New Roman"/>
                  <a:sym typeface="Times New Roman"/>
                </a:rPr>
                <a:t>Kevin McCarthy (R)</a:t>
              </a:r>
            </a:p>
          </p:txBody>
        </p:sp>
      </p:grpSp>
      <p:grpSp>
        <p:nvGrpSpPr>
          <p:cNvPr id="276" name="Group 276"/>
          <p:cNvGrpSpPr/>
          <p:nvPr/>
        </p:nvGrpSpPr>
        <p:grpSpPr>
          <a:xfrm>
            <a:off x="7359547" y="3483773"/>
            <a:ext cx="2442950" cy="615130"/>
            <a:chOff x="0" y="0"/>
            <a:chExt cx="2442948" cy="615128"/>
          </a:xfrm>
        </p:grpSpPr>
        <p:sp>
          <p:nvSpPr>
            <p:cNvPr id="274" name="Shape 274"/>
            <p:cNvSpPr/>
            <p:nvPr/>
          </p:nvSpPr>
          <p:spPr>
            <a:xfrm>
              <a:off x="0" y="55080"/>
              <a:ext cx="2442949" cy="504968"/>
            </a:xfrm>
            <a:prstGeom prst="rect">
              <a:avLst/>
            </a:prstGeom>
            <a:solidFill>
              <a:srgbClr val="FFFFFF"/>
            </a:solidFill>
            <a:ln w="12700" cap="flat">
              <a:solidFill>
                <a:srgbClr val="C00000"/>
              </a:solidFill>
              <a:prstDash val="solid"/>
              <a:miter lim="800000"/>
            </a:ln>
            <a:effectLst/>
          </p:spPr>
          <p:txBody>
            <a:bodyPr wrap="square" lIns="0" tIns="0" rIns="0" bIns="0" numCol="1" anchor="ctr">
              <a:noAutofit/>
            </a:bodyPr>
            <a:lstStyle/>
            <a:p>
              <a:pPr lvl="0" algn="ctr">
                <a:defRPr>
                  <a:solidFill>
                    <a:srgbClr val="FFFFFF"/>
                  </a:solidFill>
                </a:defRPr>
              </a:pPr>
              <a:endParaRPr/>
            </a:p>
          </p:txBody>
        </p:sp>
        <p:sp>
          <p:nvSpPr>
            <p:cNvPr id="275" name="Shape 275"/>
            <p:cNvSpPr/>
            <p:nvPr/>
          </p:nvSpPr>
          <p:spPr>
            <a:xfrm>
              <a:off x="0" y="0"/>
              <a:ext cx="2442949" cy="61512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spAutoFit/>
            </a:bodyPr>
            <a:lstStyle/>
            <a:p>
              <a:pPr lvl="0" algn="ctr"/>
              <a:r>
                <a:rPr>
                  <a:solidFill>
                    <a:srgbClr val="203864"/>
                  </a:solidFill>
                  <a:latin typeface="Times New Roman"/>
                  <a:ea typeface="Times New Roman"/>
                  <a:cs typeface="Times New Roman"/>
                  <a:sym typeface="Times New Roman"/>
                </a:rPr>
                <a:t>Majority Party Whip</a:t>
              </a:r>
              <a:endParaRPr>
                <a:solidFill>
                  <a:srgbClr val="FFFFFF"/>
                </a:solidFill>
              </a:endParaRPr>
            </a:p>
            <a:p>
              <a:pPr lvl="0" algn="ctr"/>
              <a:r>
                <a:rPr>
                  <a:solidFill>
                    <a:srgbClr val="203864"/>
                  </a:solidFill>
                  <a:latin typeface="Times New Roman"/>
                  <a:ea typeface="Times New Roman"/>
                  <a:cs typeface="Times New Roman"/>
                  <a:sym typeface="Times New Roman"/>
                </a:rPr>
                <a:t>Jim Clyburne (D)</a:t>
              </a:r>
            </a:p>
          </p:txBody>
        </p:sp>
      </p:grpSp>
      <p:grpSp>
        <p:nvGrpSpPr>
          <p:cNvPr id="279" name="Group 279"/>
          <p:cNvGrpSpPr/>
          <p:nvPr/>
        </p:nvGrpSpPr>
        <p:grpSpPr>
          <a:xfrm>
            <a:off x="7455965" y="5869393"/>
            <a:ext cx="2442950" cy="615130"/>
            <a:chOff x="0" y="0"/>
            <a:chExt cx="2442948" cy="615128"/>
          </a:xfrm>
        </p:grpSpPr>
        <p:sp>
          <p:nvSpPr>
            <p:cNvPr id="277" name="Shape 277"/>
            <p:cNvSpPr/>
            <p:nvPr/>
          </p:nvSpPr>
          <p:spPr>
            <a:xfrm>
              <a:off x="0" y="55080"/>
              <a:ext cx="2442949" cy="504968"/>
            </a:xfrm>
            <a:prstGeom prst="rect">
              <a:avLst/>
            </a:prstGeom>
            <a:solidFill>
              <a:srgbClr val="FFFFFF"/>
            </a:solidFill>
            <a:ln w="12700" cap="flat">
              <a:solidFill>
                <a:srgbClr val="C00000"/>
              </a:solidFill>
              <a:prstDash val="solid"/>
              <a:miter lim="800000"/>
            </a:ln>
            <a:effectLst/>
          </p:spPr>
          <p:txBody>
            <a:bodyPr wrap="square" lIns="0" tIns="0" rIns="0" bIns="0" numCol="1" anchor="ctr">
              <a:noAutofit/>
            </a:bodyPr>
            <a:lstStyle/>
            <a:p>
              <a:pPr lvl="0" algn="ctr">
                <a:defRPr>
                  <a:solidFill>
                    <a:srgbClr val="FFFFFF"/>
                  </a:solidFill>
                </a:defRPr>
              </a:pPr>
              <a:endParaRPr/>
            </a:p>
          </p:txBody>
        </p:sp>
        <p:sp>
          <p:nvSpPr>
            <p:cNvPr id="278" name="Shape 278"/>
            <p:cNvSpPr/>
            <p:nvPr/>
          </p:nvSpPr>
          <p:spPr>
            <a:xfrm>
              <a:off x="0" y="0"/>
              <a:ext cx="2442949" cy="61512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spAutoFit/>
            </a:bodyPr>
            <a:lstStyle/>
            <a:p>
              <a:pPr lvl="0" algn="ctr"/>
              <a:r>
                <a:rPr>
                  <a:solidFill>
                    <a:srgbClr val="203864"/>
                  </a:solidFill>
                  <a:latin typeface="Times New Roman"/>
                  <a:ea typeface="Times New Roman"/>
                  <a:cs typeface="Times New Roman"/>
                  <a:sym typeface="Times New Roman"/>
                </a:rPr>
                <a:t>Minority Party Whip </a:t>
              </a:r>
              <a:endParaRPr>
                <a:solidFill>
                  <a:srgbClr val="FFFFFF"/>
                </a:solidFill>
              </a:endParaRPr>
            </a:p>
            <a:p>
              <a:pPr lvl="0" algn="ctr"/>
              <a:r>
                <a:rPr>
                  <a:solidFill>
                    <a:srgbClr val="203864"/>
                  </a:solidFill>
                  <a:latin typeface="Times New Roman"/>
                  <a:ea typeface="Times New Roman"/>
                  <a:cs typeface="Times New Roman"/>
                  <a:sym typeface="Times New Roman"/>
                </a:rPr>
                <a:t>Steve Scalise (R)</a:t>
              </a:r>
            </a:p>
          </p:txBody>
        </p:sp>
      </p:gr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 name="Shape 281"/>
          <p:cNvSpPr>
            <a:spLocks noGrp="1"/>
          </p:cNvSpPr>
          <p:nvPr>
            <p:ph type="title"/>
          </p:nvPr>
        </p:nvSpPr>
        <p:spPr>
          <a:xfrm>
            <a:off x="838200" y="365125"/>
            <a:ext cx="10515600" cy="816905"/>
          </a:xfrm>
          <a:prstGeom prst="rect">
            <a:avLst/>
          </a:prstGeom>
          <a:solidFill>
            <a:schemeClr val="accent4">
              <a:lumMod val="40000"/>
              <a:lumOff val="60000"/>
            </a:schemeClr>
          </a:solidFill>
          <a:ln>
            <a:solidFill>
              <a:srgbClr val="002060"/>
            </a:solidFill>
          </a:ln>
        </p:spPr>
        <p:txBody>
          <a:bodyPr lIns="0" tIns="0" rIns="0" bIns="0"/>
          <a:lstStyle>
            <a:lvl1pPr>
              <a:defRPr b="1">
                <a:solidFill>
                  <a:srgbClr val="FFFFFF"/>
                </a:solidFill>
                <a:latin typeface="Britannic Bold"/>
                <a:ea typeface="Britannic Bold"/>
                <a:cs typeface="Britannic Bold"/>
                <a:sym typeface="Britannic Bold"/>
              </a:defRPr>
            </a:lvl1pPr>
          </a:lstStyle>
          <a:p>
            <a:pPr lvl="0">
              <a:defRPr sz="1800" b="0">
                <a:solidFill>
                  <a:srgbClr val="000000"/>
                </a:solidFill>
              </a:defRPr>
            </a:pPr>
            <a:r>
              <a:rPr sz="4400" b="1" dirty="0">
                <a:solidFill>
                  <a:srgbClr val="002060"/>
                </a:solidFill>
              </a:rPr>
              <a:t>Senate Leaders of Congress </a:t>
            </a:r>
          </a:p>
        </p:txBody>
      </p:sp>
      <p:sp>
        <p:nvSpPr>
          <p:cNvPr id="282" name="Shape 282"/>
          <p:cNvSpPr>
            <a:spLocks noGrp="1"/>
          </p:cNvSpPr>
          <p:nvPr>
            <p:ph type="body" idx="1"/>
          </p:nvPr>
        </p:nvSpPr>
        <p:spPr>
          <a:xfrm>
            <a:off x="838200" y="1405719"/>
            <a:ext cx="10515600" cy="4771245"/>
          </a:xfrm>
          <a:prstGeom prst="rect">
            <a:avLst/>
          </a:prstGeom>
        </p:spPr>
        <p:txBody>
          <a:bodyPr/>
          <a:lstStyle>
            <a:lvl1pPr marL="195942" indent="-195942">
              <a:defRPr sz="2400">
                <a:latin typeface="Times New Roman"/>
                <a:ea typeface="Times New Roman"/>
                <a:cs typeface="Times New Roman"/>
                <a:sym typeface="Times New Roman"/>
              </a:defRPr>
            </a:lvl1pPr>
          </a:lstStyle>
          <a:p>
            <a:pPr lvl="0">
              <a:defRPr sz="1800"/>
            </a:pPr>
            <a:r>
              <a:rPr sz="2400" dirty="0"/>
              <a:t>Guide legislation and get party members to work together</a:t>
            </a:r>
          </a:p>
        </p:txBody>
      </p:sp>
      <p:pic>
        <p:nvPicPr>
          <p:cNvPr id="287" name="image34.jpg" descr="A person wearing a suit and tie smiling at the camera&#10;&#10;Description automatically generated"/>
          <p:cNvPicPr/>
          <p:nvPr/>
        </p:nvPicPr>
        <p:blipFill>
          <a:blip r:embed="rId3"/>
          <a:stretch>
            <a:fillRect/>
          </a:stretch>
        </p:blipFill>
        <p:spPr>
          <a:xfrm>
            <a:off x="4261117" y="1932440"/>
            <a:ext cx="1631707" cy="1724026"/>
          </a:xfrm>
          <a:prstGeom prst="rect">
            <a:avLst/>
          </a:prstGeom>
          <a:ln w="12700">
            <a:miter lim="400000"/>
          </a:ln>
        </p:spPr>
      </p:pic>
      <p:grpSp>
        <p:nvGrpSpPr>
          <p:cNvPr id="290" name="Group 290"/>
          <p:cNvGrpSpPr/>
          <p:nvPr/>
        </p:nvGrpSpPr>
        <p:grpSpPr>
          <a:xfrm>
            <a:off x="3888056" y="3501701"/>
            <a:ext cx="2442951" cy="553998"/>
            <a:chOff x="0" y="30566"/>
            <a:chExt cx="2442949" cy="553996"/>
          </a:xfrm>
        </p:grpSpPr>
        <p:sp>
          <p:nvSpPr>
            <p:cNvPr id="288" name="Shape 288"/>
            <p:cNvSpPr/>
            <p:nvPr/>
          </p:nvSpPr>
          <p:spPr>
            <a:xfrm>
              <a:off x="0" y="55080"/>
              <a:ext cx="2442949" cy="504968"/>
            </a:xfrm>
            <a:prstGeom prst="rect">
              <a:avLst/>
            </a:prstGeom>
            <a:solidFill>
              <a:srgbClr val="FFFFFF"/>
            </a:solidFill>
            <a:ln w="12700" cap="flat">
              <a:solidFill>
                <a:srgbClr val="C00000"/>
              </a:solidFill>
              <a:prstDash val="solid"/>
              <a:miter lim="800000"/>
            </a:ln>
            <a:effectLst/>
          </p:spPr>
          <p:txBody>
            <a:bodyPr wrap="square" lIns="0" tIns="0" rIns="0" bIns="0" numCol="1" anchor="ctr">
              <a:noAutofit/>
            </a:bodyPr>
            <a:lstStyle/>
            <a:p>
              <a:pPr lvl="0" algn="ctr">
                <a:defRPr>
                  <a:solidFill>
                    <a:srgbClr val="FFFFFF"/>
                  </a:solidFill>
                </a:defRPr>
              </a:pPr>
              <a:endParaRPr/>
            </a:p>
          </p:txBody>
        </p:sp>
        <p:sp>
          <p:nvSpPr>
            <p:cNvPr id="289" name="Shape 289"/>
            <p:cNvSpPr/>
            <p:nvPr/>
          </p:nvSpPr>
          <p:spPr>
            <a:xfrm>
              <a:off x="0" y="30566"/>
              <a:ext cx="2442949" cy="55399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spAutoFit/>
            </a:bodyPr>
            <a:lstStyle/>
            <a:p>
              <a:pPr lvl="0" algn="ctr"/>
              <a:r>
                <a:rPr lang="en-US" dirty="0">
                  <a:solidFill>
                    <a:srgbClr val="203864"/>
                  </a:solidFill>
                  <a:latin typeface="Times New Roman"/>
                  <a:ea typeface="Times New Roman"/>
                  <a:cs typeface="Times New Roman"/>
                  <a:sym typeface="Times New Roman"/>
                </a:rPr>
                <a:t>Minority</a:t>
              </a:r>
              <a:r>
                <a:rPr dirty="0">
                  <a:solidFill>
                    <a:srgbClr val="203864"/>
                  </a:solidFill>
                  <a:latin typeface="Times New Roman"/>
                  <a:ea typeface="Times New Roman"/>
                  <a:cs typeface="Times New Roman"/>
                  <a:sym typeface="Times New Roman"/>
                </a:rPr>
                <a:t> Floor Leader</a:t>
              </a:r>
              <a:endParaRPr dirty="0">
                <a:solidFill>
                  <a:srgbClr val="FFFFFF"/>
                </a:solidFill>
              </a:endParaRPr>
            </a:p>
            <a:p>
              <a:pPr lvl="0" algn="ctr"/>
              <a:r>
                <a:rPr dirty="0">
                  <a:solidFill>
                    <a:srgbClr val="203864"/>
                  </a:solidFill>
                  <a:latin typeface="Times New Roman"/>
                  <a:ea typeface="Times New Roman"/>
                  <a:cs typeface="Times New Roman"/>
                  <a:sym typeface="Times New Roman"/>
                </a:rPr>
                <a:t>Mitch McConnell (R)</a:t>
              </a:r>
            </a:p>
          </p:txBody>
        </p:sp>
      </p:grpSp>
      <p:pic>
        <p:nvPicPr>
          <p:cNvPr id="291" name="image35.jpg" descr="A person wearing a suit and tie&#10;&#10;Description automatically generated"/>
          <p:cNvPicPr/>
          <p:nvPr/>
        </p:nvPicPr>
        <p:blipFill>
          <a:blip r:embed="rId4"/>
          <a:stretch>
            <a:fillRect/>
          </a:stretch>
        </p:blipFill>
        <p:spPr>
          <a:xfrm>
            <a:off x="7765170" y="1968870"/>
            <a:ext cx="1631707" cy="1724026"/>
          </a:xfrm>
          <a:prstGeom prst="rect">
            <a:avLst/>
          </a:prstGeom>
          <a:ln w="12700">
            <a:miter lim="400000"/>
          </a:ln>
        </p:spPr>
      </p:pic>
      <p:grpSp>
        <p:nvGrpSpPr>
          <p:cNvPr id="294" name="Group 294"/>
          <p:cNvGrpSpPr/>
          <p:nvPr/>
        </p:nvGrpSpPr>
        <p:grpSpPr>
          <a:xfrm>
            <a:off x="7359547" y="3514339"/>
            <a:ext cx="2442951" cy="553998"/>
            <a:chOff x="0" y="30566"/>
            <a:chExt cx="2442949" cy="553996"/>
          </a:xfrm>
        </p:grpSpPr>
        <p:sp>
          <p:nvSpPr>
            <p:cNvPr id="292" name="Shape 292"/>
            <p:cNvSpPr/>
            <p:nvPr/>
          </p:nvSpPr>
          <p:spPr>
            <a:xfrm>
              <a:off x="0" y="55080"/>
              <a:ext cx="2442949" cy="504968"/>
            </a:xfrm>
            <a:prstGeom prst="rect">
              <a:avLst/>
            </a:prstGeom>
            <a:solidFill>
              <a:srgbClr val="FFFFFF"/>
            </a:solidFill>
            <a:ln w="12700" cap="flat">
              <a:solidFill>
                <a:srgbClr val="C00000"/>
              </a:solidFill>
              <a:prstDash val="solid"/>
              <a:miter lim="800000"/>
            </a:ln>
            <a:effectLst/>
          </p:spPr>
          <p:txBody>
            <a:bodyPr wrap="square" lIns="0" tIns="0" rIns="0" bIns="0" numCol="1" anchor="ctr">
              <a:noAutofit/>
            </a:bodyPr>
            <a:lstStyle/>
            <a:p>
              <a:pPr lvl="0" algn="ctr">
                <a:defRPr>
                  <a:solidFill>
                    <a:srgbClr val="FFFFFF"/>
                  </a:solidFill>
                </a:defRPr>
              </a:pPr>
              <a:endParaRPr/>
            </a:p>
          </p:txBody>
        </p:sp>
        <p:sp>
          <p:nvSpPr>
            <p:cNvPr id="293" name="Shape 293"/>
            <p:cNvSpPr/>
            <p:nvPr/>
          </p:nvSpPr>
          <p:spPr>
            <a:xfrm>
              <a:off x="0" y="30566"/>
              <a:ext cx="2442949" cy="55399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spAutoFit/>
            </a:bodyPr>
            <a:lstStyle/>
            <a:p>
              <a:pPr lvl="0" algn="ctr"/>
              <a:r>
                <a:rPr lang="en-US" dirty="0">
                  <a:solidFill>
                    <a:srgbClr val="203864"/>
                  </a:solidFill>
                  <a:latin typeface="Times New Roman"/>
                  <a:ea typeface="Times New Roman"/>
                  <a:cs typeface="Times New Roman"/>
                  <a:sym typeface="Times New Roman"/>
                </a:rPr>
                <a:t>Minor</a:t>
              </a:r>
              <a:r>
                <a:rPr dirty="0">
                  <a:solidFill>
                    <a:srgbClr val="203864"/>
                  </a:solidFill>
                  <a:latin typeface="Times New Roman"/>
                  <a:ea typeface="Times New Roman"/>
                  <a:cs typeface="Times New Roman"/>
                  <a:sym typeface="Times New Roman"/>
                </a:rPr>
                <a:t>ity Party Whip</a:t>
              </a:r>
              <a:endParaRPr dirty="0">
                <a:solidFill>
                  <a:srgbClr val="FFFFFF"/>
                </a:solidFill>
              </a:endParaRPr>
            </a:p>
            <a:p>
              <a:pPr lvl="0" algn="ctr"/>
              <a:r>
                <a:rPr dirty="0">
                  <a:solidFill>
                    <a:srgbClr val="203864"/>
                  </a:solidFill>
                  <a:latin typeface="Times New Roman"/>
                  <a:ea typeface="Times New Roman"/>
                  <a:cs typeface="Times New Roman"/>
                  <a:sym typeface="Times New Roman"/>
                </a:rPr>
                <a:t>John Thune (R)</a:t>
              </a:r>
            </a:p>
          </p:txBody>
        </p:sp>
      </p:grpSp>
      <p:pic>
        <p:nvPicPr>
          <p:cNvPr id="295" name="image36.jpg" descr="A person wearing a suit and tie&#10;&#10;Description automatically generated"/>
          <p:cNvPicPr/>
          <p:nvPr/>
        </p:nvPicPr>
        <p:blipFill>
          <a:blip r:embed="rId5"/>
          <a:stretch>
            <a:fillRect/>
          </a:stretch>
        </p:blipFill>
        <p:spPr>
          <a:xfrm>
            <a:off x="5876064" y="4241803"/>
            <a:ext cx="1638301" cy="1896810"/>
          </a:xfrm>
          <a:prstGeom prst="rect">
            <a:avLst/>
          </a:prstGeom>
          <a:ln w="12700">
            <a:miter lim="400000"/>
          </a:ln>
        </p:spPr>
      </p:pic>
      <p:grpSp>
        <p:nvGrpSpPr>
          <p:cNvPr id="298" name="Group 298"/>
          <p:cNvGrpSpPr/>
          <p:nvPr/>
        </p:nvGrpSpPr>
        <p:grpSpPr>
          <a:xfrm>
            <a:off x="5507510" y="5953187"/>
            <a:ext cx="2442951" cy="553998"/>
            <a:chOff x="0" y="30566"/>
            <a:chExt cx="2442949" cy="553996"/>
          </a:xfrm>
        </p:grpSpPr>
        <p:sp>
          <p:nvSpPr>
            <p:cNvPr id="296" name="Shape 296"/>
            <p:cNvSpPr/>
            <p:nvPr/>
          </p:nvSpPr>
          <p:spPr>
            <a:xfrm>
              <a:off x="0" y="55080"/>
              <a:ext cx="2442949" cy="504968"/>
            </a:xfrm>
            <a:prstGeom prst="rect">
              <a:avLst/>
            </a:prstGeom>
            <a:solidFill>
              <a:srgbClr val="FFFFFF"/>
            </a:solidFill>
            <a:ln w="12700" cap="flat">
              <a:solidFill>
                <a:srgbClr val="C00000"/>
              </a:solidFill>
              <a:prstDash val="solid"/>
              <a:miter lim="800000"/>
            </a:ln>
            <a:effectLst/>
          </p:spPr>
          <p:txBody>
            <a:bodyPr wrap="square" lIns="0" tIns="0" rIns="0" bIns="0" numCol="1" anchor="ctr">
              <a:noAutofit/>
            </a:bodyPr>
            <a:lstStyle/>
            <a:p>
              <a:pPr lvl="0" algn="ctr">
                <a:defRPr>
                  <a:solidFill>
                    <a:srgbClr val="FFFFFF"/>
                  </a:solidFill>
                </a:defRPr>
              </a:pPr>
              <a:endParaRPr/>
            </a:p>
          </p:txBody>
        </p:sp>
        <p:sp>
          <p:nvSpPr>
            <p:cNvPr id="297" name="Shape 297"/>
            <p:cNvSpPr/>
            <p:nvPr/>
          </p:nvSpPr>
          <p:spPr>
            <a:xfrm>
              <a:off x="0" y="30566"/>
              <a:ext cx="2442949" cy="55399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spAutoFit/>
            </a:bodyPr>
            <a:lstStyle/>
            <a:p>
              <a:pPr lvl="0" algn="ctr"/>
              <a:r>
                <a:rPr lang="en-US" dirty="0">
                  <a:solidFill>
                    <a:srgbClr val="203864"/>
                  </a:solidFill>
                  <a:latin typeface="Times New Roman"/>
                  <a:ea typeface="Times New Roman"/>
                  <a:cs typeface="Times New Roman"/>
                  <a:sym typeface="Times New Roman"/>
                </a:rPr>
                <a:t>Majority</a:t>
              </a:r>
              <a:r>
                <a:rPr dirty="0">
                  <a:solidFill>
                    <a:srgbClr val="203864"/>
                  </a:solidFill>
                  <a:latin typeface="Times New Roman"/>
                  <a:ea typeface="Times New Roman"/>
                  <a:cs typeface="Times New Roman"/>
                  <a:sym typeface="Times New Roman"/>
                </a:rPr>
                <a:t> Floor Leader</a:t>
              </a:r>
              <a:endParaRPr dirty="0">
                <a:solidFill>
                  <a:srgbClr val="FFFFFF"/>
                </a:solidFill>
              </a:endParaRPr>
            </a:p>
            <a:p>
              <a:pPr lvl="0" algn="ctr"/>
              <a:r>
                <a:rPr dirty="0">
                  <a:solidFill>
                    <a:srgbClr val="203864"/>
                  </a:solidFill>
                  <a:latin typeface="Times New Roman"/>
                  <a:ea typeface="Times New Roman"/>
                  <a:cs typeface="Times New Roman"/>
                  <a:sym typeface="Times New Roman"/>
                </a:rPr>
                <a:t>Chuck Schumer (D)</a:t>
              </a:r>
            </a:p>
          </p:txBody>
        </p:sp>
      </p:grpSp>
      <p:pic>
        <p:nvPicPr>
          <p:cNvPr id="299" name="image37.jpg" descr="A person wearing a suit and tie&#10;&#10;Description automatically generated"/>
          <p:cNvPicPr/>
          <p:nvPr/>
        </p:nvPicPr>
        <p:blipFill>
          <a:blip r:embed="rId6"/>
          <a:stretch>
            <a:fillRect/>
          </a:stretch>
        </p:blipFill>
        <p:spPr>
          <a:xfrm>
            <a:off x="8677440" y="4247560"/>
            <a:ext cx="1638147" cy="1896810"/>
          </a:xfrm>
          <a:prstGeom prst="rect">
            <a:avLst/>
          </a:prstGeom>
          <a:ln w="12700">
            <a:miter lim="400000"/>
          </a:ln>
        </p:spPr>
      </p:pic>
      <p:grpSp>
        <p:nvGrpSpPr>
          <p:cNvPr id="302" name="Group 302"/>
          <p:cNvGrpSpPr/>
          <p:nvPr/>
        </p:nvGrpSpPr>
        <p:grpSpPr>
          <a:xfrm>
            <a:off x="8275037" y="5958989"/>
            <a:ext cx="2442952" cy="709125"/>
            <a:chOff x="-1" y="55080"/>
            <a:chExt cx="2442950" cy="558467"/>
          </a:xfrm>
        </p:grpSpPr>
        <p:sp>
          <p:nvSpPr>
            <p:cNvPr id="300" name="Shape 300"/>
            <p:cNvSpPr/>
            <p:nvPr/>
          </p:nvSpPr>
          <p:spPr>
            <a:xfrm>
              <a:off x="0" y="55080"/>
              <a:ext cx="2442949" cy="504968"/>
            </a:xfrm>
            <a:prstGeom prst="rect">
              <a:avLst/>
            </a:prstGeom>
            <a:solidFill>
              <a:srgbClr val="FFFFFF"/>
            </a:solidFill>
            <a:ln w="12700" cap="flat">
              <a:solidFill>
                <a:srgbClr val="C00000"/>
              </a:solidFill>
              <a:prstDash val="solid"/>
              <a:miter lim="800000"/>
            </a:ln>
            <a:effectLst/>
          </p:spPr>
          <p:txBody>
            <a:bodyPr wrap="square" lIns="0" tIns="0" rIns="0" bIns="0" numCol="1" anchor="ctr">
              <a:noAutofit/>
            </a:bodyPr>
            <a:lstStyle/>
            <a:p>
              <a:pPr lvl="0" algn="ctr">
                <a:defRPr>
                  <a:solidFill>
                    <a:srgbClr val="FFFFFF"/>
                  </a:solidFill>
                </a:defRPr>
              </a:pPr>
              <a:endParaRPr/>
            </a:p>
          </p:txBody>
        </p:sp>
        <p:sp>
          <p:nvSpPr>
            <p:cNvPr id="301" name="Shape 301"/>
            <p:cNvSpPr/>
            <p:nvPr/>
          </p:nvSpPr>
          <p:spPr>
            <a:xfrm>
              <a:off x="-1" y="59551"/>
              <a:ext cx="2442949" cy="55399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spAutoFit/>
            </a:bodyPr>
            <a:lstStyle/>
            <a:p>
              <a:pPr lvl="0" algn="ctr"/>
              <a:r>
                <a:rPr dirty="0">
                  <a:solidFill>
                    <a:srgbClr val="203864"/>
                  </a:solidFill>
                  <a:latin typeface="Times New Roman"/>
                  <a:ea typeface="Times New Roman"/>
                  <a:cs typeface="Times New Roman"/>
                  <a:sym typeface="Times New Roman"/>
                </a:rPr>
                <a:t>M</a:t>
              </a:r>
              <a:r>
                <a:rPr lang="en-US" dirty="0">
                  <a:solidFill>
                    <a:srgbClr val="203864"/>
                  </a:solidFill>
                  <a:latin typeface="Times New Roman"/>
                  <a:ea typeface="Times New Roman"/>
                  <a:cs typeface="Times New Roman"/>
                  <a:sym typeface="Times New Roman"/>
                </a:rPr>
                <a:t>ajority</a:t>
              </a:r>
              <a:r>
                <a:rPr dirty="0">
                  <a:solidFill>
                    <a:srgbClr val="203864"/>
                  </a:solidFill>
                  <a:latin typeface="Times New Roman"/>
                  <a:ea typeface="Times New Roman"/>
                  <a:cs typeface="Times New Roman"/>
                  <a:sym typeface="Times New Roman"/>
                </a:rPr>
                <a:t> Party Whip </a:t>
              </a:r>
              <a:endParaRPr dirty="0">
                <a:solidFill>
                  <a:srgbClr val="FFFFFF"/>
                </a:solidFill>
              </a:endParaRPr>
            </a:p>
            <a:p>
              <a:pPr lvl="0" algn="ctr"/>
              <a:r>
                <a:rPr dirty="0">
                  <a:solidFill>
                    <a:srgbClr val="203864"/>
                  </a:solidFill>
                  <a:latin typeface="Times New Roman"/>
                  <a:ea typeface="Times New Roman"/>
                  <a:cs typeface="Times New Roman"/>
                  <a:sym typeface="Times New Roman"/>
                </a:rPr>
                <a:t>Dick Durbin (D)</a:t>
              </a:r>
            </a:p>
          </p:txBody>
        </p:sp>
      </p:grpSp>
      <p:pic>
        <p:nvPicPr>
          <p:cNvPr id="303" name="image38.jpg" descr="A person wearing a suit and tie smiling at the camera&#10;&#10;Description automatically generated"/>
          <p:cNvPicPr/>
          <p:nvPr/>
        </p:nvPicPr>
        <p:blipFill>
          <a:blip r:embed="rId7"/>
          <a:stretch>
            <a:fillRect/>
          </a:stretch>
        </p:blipFill>
        <p:spPr>
          <a:xfrm>
            <a:off x="847225" y="4180766"/>
            <a:ext cx="1771651" cy="1743708"/>
          </a:xfrm>
          <a:prstGeom prst="rect">
            <a:avLst/>
          </a:prstGeom>
          <a:ln w="12700">
            <a:miter lim="400000"/>
          </a:ln>
        </p:spPr>
      </p:pic>
      <p:grpSp>
        <p:nvGrpSpPr>
          <p:cNvPr id="306" name="Group 306"/>
          <p:cNvGrpSpPr/>
          <p:nvPr/>
        </p:nvGrpSpPr>
        <p:grpSpPr>
          <a:xfrm>
            <a:off x="508933" y="5840602"/>
            <a:ext cx="2442949" cy="615130"/>
            <a:chOff x="0" y="0"/>
            <a:chExt cx="2442948" cy="615128"/>
          </a:xfrm>
        </p:grpSpPr>
        <p:sp>
          <p:nvSpPr>
            <p:cNvPr id="304" name="Shape 304"/>
            <p:cNvSpPr/>
            <p:nvPr/>
          </p:nvSpPr>
          <p:spPr>
            <a:xfrm>
              <a:off x="0" y="55080"/>
              <a:ext cx="2442949" cy="504968"/>
            </a:xfrm>
            <a:prstGeom prst="rect">
              <a:avLst/>
            </a:prstGeom>
            <a:solidFill>
              <a:srgbClr val="FFFFFF"/>
            </a:solidFill>
            <a:ln w="12700" cap="flat">
              <a:solidFill>
                <a:srgbClr val="C00000"/>
              </a:solidFill>
              <a:prstDash val="solid"/>
              <a:miter lim="800000"/>
            </a:ln>
            <a:effectLst/>
          </p:spPr>
          <p:txBody>
            <a:bodyPr wrap="square" lIns="0" tIns="0" rIns="0" bIns="0" numCol="1" anchor="ctr">
              <a:noAutofit/>
            </a:bodyPr>
            <a:lstStyle/>
            <a:p>
              <a:pPr lvl="0" algn="ctr">
                <a:defRPr>
                  <a:solidFill>
                    <a:srgbClr val="FFFFFF"/>
                  </a:solidFill>
                </a:defRPr>
              </a:pPr>
              <a:endParaRPr/>
            </a:p>
          </p:txBody>
        </p:sp>
        <p:sp>
          <p:nvSpPr>
            <p:cNvPr id="305" name="Shape 305"/>
            <p:cNvSpPr/>
            <p:nvPr/>
          </p:nvSpPr>
          <p:spPr>
            <a:xfrm>
              <a:off x="0" y="0"/>
              <a:ext cx="2442949" cy="61512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spAutoFit/>
            </a:bodyPr>
            <a:lstStyle/>
            <a:p>
              <a:pPr lvl="0" algn="ctr"/>
              <a:r>
                <a:rPr dirty="0">
                  <a:solidFill>
                    <a:srgbClr val="203864"/>
                  </a:solidFill>
                  <a:latin typeface="Times New Roman"/>
                  <a:ea typeface="Times New Roman"/>
                  <a:cs typeface="Times New Roman"/>
                  <a:sym typeface="Times New Roman"/>
                </a:rPr>
                <a:t>President Pro Tempore</a:t>
              </a:r>
              <a:endParaRPr dirty="0">
                <a:solidFill>
                  <a:srgbClr val="FFFFFF"/>
                </a:solidFill>
              </a:endParaRPr>
            </a:p>
            <a:p>
              <a:pPr lvl="0" algn="ctr"/>
              <a:r>
                <a:rPr dirty="0">
                  <a:solidFill>
                    <a:srgbClr val="203864"/>
                  </a:solidFill>
                  <a:latin typeface="Times New Roman"/>
                  <a:ea typeface="Times New Roman"/>
                  <a:cs typeface="Times New Roman"/>
                  <a:sym typeface="Times New Roman"/>
                </a:rPr>
                <a:t>Chuck Grassley (R)</a:t>
              </a:r>
            </a:p>
          </p:txBody>
        </p:sp>
      </p:grpSp>
      <p:pic>
        <p:nvPicPr>
          <p:cNvPr id="1026" name="Picture 2" descr="Kamala Harris: The Vice President">
            <a:extLst>
              <a:ext uri="{FF2B5EF4-FFF2-40B4-BE49-F238E27FC236}">
                <a16:creationId xmlns:a16="http://schemas.microsoft.com/office/drawing/2014/main" id="{A03D6F8A-0FC9-47E5-9935-3F18395C883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5060" y="1968870"/>
            <a:ext cx="1914525" cy="1959406"/>
          </a:xfrm>
          <a:prstGeom prst="rect">
            <a:avLst/>
          </a:prstGeom>
          <a:noFill/>
          <a:extLst>
            <a:ext uri="{909E8E84-426E-40DD-AFC4-6F175D3DCCD1}">
              <a14:hiddenFill xmlns:a14="http://schemas.microsoft.com/office/drawing/2010/main">
                <a:solidFill>
                  <a:srgbClr val="FFFFFF"/>
                </a:solidFill>
              </a14:hiddenFill>
            </a:ext>
          </a:extLst>
        </p:spPr>
      </p:pic>
      <p:grpSp>
        <p:nvGrpSpPr>
          <p:cNvPr id="286" name="Group 286"/>
          <p:cNvGrpSpPr/>
          <p:nvPr/>
        </p:nvGrpSpPr>
        <p:grpSpPr>
          <a:xfrm>
            <a:off x="508933" y="3496623"/>
            <a:ext cx="2442950" cy="553998"/>
            <a:chOff x="0" y="30566"/>
            <a:chExt cx="2442949" cy="553996"/>
          </a:xfrm>
        </p:grpSpPr>
        <p:sp>
          <p:nvSpPr>
            <p:cNvPr id="284" name="Shape 284"/>
            <p:cNvSpPr/>
            <p:nvPr/>
          </p:nvSpPr>
          <p:spPr>
            <a:xfrm>
              <a:off x="0" y="55080"/>
              <a:ext cx="2442949" cy="504968"/>
            </a:xfrm>
            <a:prstGeom prst="rect">
              <a:avLst/>
            </a:prstGeom>
            <a:solidFill>
              <a:srgbClr val="FFFFFF"/>
            </a:solidFill>
            <a:ln w="12700" cap="flat">
              <a:solidFill>
                <a:srgbClr val="C00000"/>
              </a:solidFill>
              <a:prstDash val="solid"/>
              <a:miter lim="800000"/>
            </a:ln>
            <a:effectLst/>
          </p:spPr>
          <p:txBody>
            <a:bodyPr wrap="square" lIns="0" tIns="0" rIns="0" bIns="0" numCol="1" anchor="ctr">
              <a:noAutofit/>
            </a:bodyPr>
            <a:lstStyle/>
            <a:p>
              <a:pPr lvl="0" algn="ctr">
                <a:defRPr>
                  <a:solidFill>
                    <a:srgbClr val="FFFFFF"/>
                  </a:solidFill>
                </a:defRPr>
              </a:pPr>
              <a:endParaRPr/>
            </a:p>
          </p:txBody>
        </p:sp>
        <p:sp>
          <p:nvSpPr>
            <p:cNvPr id="285" name="Shape 285"/>
            <p:cNvSpPr/>
            <p:nvPr/>
          </p:nvSpPr>
          <p:spPr>
            <a:xfrm>
              <a:off x="0" y="30566"/>
              <a:ext cx="2442949" cy="55399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spAutoFit/>
            </a:bodyPr>
            <a:lstStyle/>
            <a:p>
              <a:pPr lvl="0" algn="ctr"/>
              <a:r>
                <a:rPr dirty="0">
                  <a:solidFill>
                    <a:srgbClr val="203864"/>
                  </a:solidFill>
                  <a:latin typeface="Times New Roman"/>
                  <a:ea typeface="Times New Roman"/>
                  <a:cs typeface="Times New Roman"/>
                  <a:sym typeface="Times New Roman"/>
                </a:rPr>
                <a:t>Vice President</a:t>
              </a:r>
              <a:endParaRPr dirty="0">
                <a:solidFill>
                  <a:srgbClr val="FFFFFF"/>
                </a:solidFill>
              </a:endParaRPr>
            </a:p>
            <a:p>
              <a:pPr lvl="0" algn="ctr"/>
              <a:r>
                <a:rPr lang="en-US" dirty="0">
                  <a:solidFill>
                    <a:srgbClr val="203864"/>
                  </a:solidFill>
                  <a:latin typeface="Times New Roman"/>
                  <a:ea typeface="Times New Roman"/>
                  <a:cs typeface="Times New Roman"/>
                  <a:sym typeface="Times New Roman"/>
                </a:rPr>
                <a:t>Kamala Harris (D</a:t>
              </a:r>
              <a:r>
                <a:rPr dirty="0">
                  <a:solidFill>
                    <a:srgbClr val="203864"/>
                  </a:solidFill>
                  <a:latin typeface="Times New Roman"/>
                  <a:ea typeface="Times New Roman"/>
                  <a:cs typeface="Times New Roman"/>
                  <a:sym typeface="Times New Roman"/>
                </a:rPr>
                <a:t>)</a:t>
              </a:r>
            </a:p>
          </p:txBody>
        </p:sp>
      </p:grpSp>
      <p:pic>
        <p:nvPicPr>
          <p:cNvPr id="4098" name="Picture 2" descr="President pro tempore of the United States Senate - Wikipedia">
            <a:extLst>
              <a:ext uri="{FF2B5EF4-FFF2-40B4-BE49-F238E27FC236}">
                <a16:creationId xmlns:a16="http://schemas.microsoft.com/office/drawing/2014/main" id="{A31F8F11-B6CF-484F-9C1F-4AF0942F25F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76460" y="4180766"/>
            <a:ext cx="1638146" cy="1935232"/>
          </a:xfrm>
          <a:prstGeom prst="rect">
            <a:avLst/>
          </a:prstGeom>
          <a:noFill/>
          <a:extLst>
            <a:ext uri="{909E8E84-426E-40DD-AFC4-6F175D3DCCD1}">
              <a14:hiddenFill xmlns:a14="http://schemas.microsoft.com/office/drawing/2010/main">
                <a:solidFill>
                  <a:srgbClr val="FFFFFF"/>
                </a:solidFill>
              </a14:hiddenFill>
            </a:ext>
          </a:extLst>
        </p:spPr>
      </p:pic>
      <p:grpSp>
        <p:nvGrpSpPr>
          <p:cNvPr id="29" name="Group 306">
            <a:extLst>
              <a:ext uri="{FF2B5EF4-FFF2-40B4-BE49-F238E27FC236}">
                <a16:creationId xmlns:a16="http://schemas.microsoft.com/office/drawing/2014/main" id="{7FFC4069-3C52-4D04-AE3B-EEE28654C4CD}"/>
              </a:ext>
            </a:extLst>
          </p:cNvPr>
          <p:cNvGrpSpPr/>
          <p:nvPr/>
        </p:nvGrpSpPr>
        <p:grpSpPr>
          <a:xfrm>
            <a:off x="2997019" y="5873679"/>
            <a:ext cx="2442950" cy="553998"/>
            <a:chOff x="0" y="30566"/>
            <a:chExt cx="2442949" cy="553996"/>
          </a:xfrm>
        </p:grpSpPr>
        <p:sp>
          <p:nvSpPr>
            <p:cNvPr id="30" name="Shape 304">
              <a:extLst>
                <a:ext uri="{FF2B5EF4-FFF2-40B4-BE49-F238E27FC236}">
                  <a16:creationId xmlns:a16="http://schemas.microsoft.com/office/drawing/2014/main" id="{2E9002A9-8179-4C9D-A0EA-A75BEC92E855}"/>
                </a:ext>
              </a:extLst>
            </p:cNvPr>
            <p:cNvSpPr/>
            <p:nvPr/>
          </p:nvSpPr>
          <p:spPr>
            <a:xfrm>
              <a:off x="0" y="55080"/>
              <a:ext cx="2442949" cy="504968"/>
            </a:xfrm>
            <a:prstGeom prst="rect">
              <a:avLst/>
            </a:prstGeom>
            <a:solidFill>
              <a:srgbClr val="FFFFFF"/>
            </a:solidFill>
            <a:ln w="12700" cap="flat">
              <a:solidFill>
                <a:srgbClr val="C00000"/>
              </a:solidFill>
              <a:prstDash val="solid"/>
              <a:miter lim="800000"/>
            </a:ln>
            <a:effectLst/>
          </p:spPr>
          <p:txBody>
            <a:bodyPr wrap="square" lIns="0" tIns="0" rIns="0" bIns="0" numCol="1" anchor="ctr">
              <a:noAutofit/>
            </a:bodyPr>
            <a:lstStyle/>
            <a:p>
              <a:pPr lvl="0" algn="ctr">
                <a:defRPr>
                  <a:solidFill>
                    <a:srgbClr val="FFFFFF"/>
                  </a:solidFill>
                </a:defRPr>
              </a:pPr>
              <a:endParaRPr/>
            </a:p>
          </p:txBody>
        </p:sp>
        <p:sp>
          <p:nvSpPr>
            <p:cNvPr id="31" name="Shape 305">
              <a:extLst>
                <a:ext uri="{FF2B5EF4-FFF2-40B4-BE49-F238E27FC236}">
                  <a16:creationId xmlns:a16="http://schemas.microsoft.com/office/drawing/2014/main" id="{B776D5E6-0ADE-42E3-89A9-322876B27968}"/>
                </a:ext>
              </a:extLst>
            </p:cNvPr>
            <p:cNvSpPr/>
            <p:nvPr/>
          </p:nvSpPr>
          <p:spPr>
            <a:xfrm>
              <a:off x="0" y="30566"/>
              <a:ext cx="2442949" cy="55399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spAutoFit/>
            </a:bodyPr>
            <a:lstStyle/>
            <a:p>
              <a:pPr lvl="0" algn="ctr"/>
              <a:r>
                <a:rPr dirty="0">
                  <a:solidFill>
                    <a:srgbClr val="203864"/>
                  </a:solidFill>
                  <a:latin typeface="Times New Roman"/>
                  <a:ea typeface="Times New Roman"/>
                  <a:cs typeface="Times New Roman"/>
                  <a:sym typeface="Times New Roman"/>
                </a:rPr>
                <a:t>President Pro Tempore</a:t>
              </a:r>
              <a:endParaRPr dirty="0">
                <a:solidFill>
                  <a:srgbClr val="FFFFFF"/>
                </a:solidFill>
              </a:endParaRPr>
            </a:p>
            <a:p>
              <a:pPr lvl="0" algn="ctr"/>
              <a:r>
                <a:rPr lang="en-US" dirty="0">
                  <a:solidFill>
                    <a:srgbClr val="203864"/>
                  </a:solidFill>
                  <a:latin typeface="Times New Roman"/>
                  <a:ea typeface="Times New Roman"/>
                  <a:cs typeface="Times New Roman"/>
                  <a:sym typeface="Times New Roman"/>
                </a:rPr>
                <a:t>Patrick Leahy </a:t>
              </a:r>
              <a:r>
                <a:rPr dirty="0">
                  <a:solidFill>
                    <a:srgbClr val="203864"/>
                  </a:solidFill>
                  <a:latin typeface="Times New Roman"/>
                  <a:ea typeface="Times New Roman"/>
                  <a:cs typeface="Times New Roman"/>
                  <a:sym typeface="Times New Roman"/>
                </a:rPr>
                <a:t>(</a:t>
              </a:r>
              <a:r>
                <a:rPr lang="en-US" dirty="0">
                  <a:solidFill>
                    <a:srgbClr val="203864"/>
                  </a:solidFill>
                  <a:latin typeface="Times New Roman"/>
                  <a:ea typeface="Times New Roman"/>
                  <a:cs typeface="Times New Roman"/>
                  <a:sym typeface="Times New Roman"/>
                </a:rPr>
                <a:t>D</a:t>
              </a:r>
              <a:r>
                <a:rPr dirty="0">
                  <a:solidFill>
                    <a:srgbClr val="203864"/>
                  </a:solidFill>
                  <a:latin typeface="Times New Roman"/>
                  <a:ea typeface="Times New Roman"/>
                  <a:cs typeface="Times New Roman"/>
                  <a:sym typeface="Times New Roman"/>
                </a:rPr>
                <a:t>)</a:t>
              </a:r>
            </a:p>
          </p:txBody>
        </p:sp>
      </p:gr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 name="Shape 176"/>
          <p:cNvSpPr>
            <a:spLocks noGrp="1"/>
          </p:cNvSpPr>
          <p:nvPr>
            <p:ph type="title"/>
          </p:nvPr>
        </p:nvSpPr>
        <p:spPr>
          <a:xfrm>
            <a:off x="787589" y="246390"/>
            <a:ext cx="10515600" cy="632239"/>
          </a:xfrm>
          <a:prstGeom prst="rect">
            <a:avLst/>
          </a:prstGeom>
          <a:solidFill>
            <a:schemeClr val="accent4">
              <a:lumMod val="20000"/>
              <a:lumOff val="80000"/>
            </a:schemeClr>
          </a:solidFill>
          <a:ln>
            <a:solidFill>
              <a:srgbClr val="002060"/>
            </a:solidFill>
          </a:ln>
        </p:spPr>
        <p:txBody>
          <a:bodyPr lIns="0" tIns="0" rIns="0" bIns="0"/>
          <a:lstStyle>
            <a:lvl1pPr>
              <a:defRPr b="1">
                <a:solidFill>
                  <a:srgbClr val="FFFFFF"/>
                </a:solidFill>
                <a:latin typeface="Britannic Bold"/>
                <a:ea typeface="Britannic Bold"/>
                <a:cs typeface="Britannic Bold"/>
                <a:sym typeface="Britannic Bold"/>
              </a:defRPr>
            </a:lvl1pPr>
          </a:lstStyle>
          <a:p>
            <a:pPr lvl="0">
              <a:defRPr sz="1800" b="0">
                <a:solidFill>
                  <a:srgbClr val="000000"/>
                </a:solidFill>
              </a:defRPr>
            </a:pPr>
            <a:r>
              <a:rPr sz="4400" b="1" dirty="0">
                <a:solidFill>
                  <a:srgbClr val="002060"/>
                </a:solidFill>
              </a:rPr>
              <a:t>Incumbency Advantage</a:t>
            </a:r>
          </a:p>
        </p:txBody>
      </p:sp>
      <p:pic>
        <p:nvPicPr>
          <p:cNvPr id="177" name="image16.gif" descr="A screenshot of a cell phone&#10;&#10;Description automatically generated"/>
          <p:cNvPicPr/>
          <p:nvPr/>
        </p:nvPicPr>
        <p:blipFill>
          <a:blip r:embed="rId2"/>
          <a:stretch>
            <a:fillRect/>
          </a:stretch>
        </p:blipFill>
        <p:spPr>
          <a:xfrm>
            <a:off x="436097" y="1036534"/>
            <a:ext cx="11394831" cy="3605804"/>
          </a:xfrm>
          <a:prstGeom prst="rect">
            <a:avLst/>
          </a:prstGeom>
          <a:ln w="12700">
            <a:solidFill>
              <a:srgbClr val="002060"/>
            </a:solidFill>
            <a:miter lim="400000"/>
          </a:ln>
        </p:spPr>
      </p:pic>
      <p:sp>
        <p:nvSpPr>
          <p:cNvPr id="178" name="Shape 178"/>
          <p:cNvSpPr/>
          <p:nvPr/>
        </p:nvSpPr>
        <p:spPr>
          <a:xfrm>
            <a:off x="961829" y="5092506"/>
            <a:ext cx="10517408" cy="1617784"/>
          </a:xfrm>
          <a:prstGeom prst="rect">
            <a:avLst/>
          </a:prstGeom>
          <a:solidFill>
            <a:srgbClr val="203864"/>
          </a:solidFill>
          <a:ln w="12700" cap="flat">
            <a:solidFill>
              <a:srgbClr val="32538F"/>
            </a:solidFill>
            <a:prstDash val="solid"/>
            <a:miter lim="800000"/>
          </a:ln>
          <a:effectLst/>
        </p:spPr>
        <p:txBody>
          <a:bodyPr wrap="square" lIns="0" tIns="0" rIns="0" bIns="0" numCol="1" anchor="ctr">
            <a:noAutofit/>
          </a:bodyPr>
          <a:lstStyle/>
          <a:p>
            <a:pPr lvl="0">
              <a:defRPr>
                <a:solidFill>
                  <a:srgbClr val="FFFFFF"/>
                </a:solidFill>
              </a:defRPr>
            </a:pPr>
            <a:r>
              <a:rPr lang="en-US" sz="2400" b="1" dirty="0">
                <a:solidFill>
                  <a:schemeClr val="bg1"/>
                </a:solidFill>
                <a:latin typeface="Times" pitchFamily="2" charset="0"/>
              </a:rPr>
              <a:t>  </a:t>
            </a:r>
            <a:r>
              <a:rPr lang="en-US" sz="2400" b="1" u="sng" dirty="0">
                <a:solidFill>
                  <a:srgbClr val="FFFF00"/>
                </a:solidFill>
                <a:latin typeface="Times" pitchFamily="2" charset="0"/>
              </a:rPr>
              <a:t>Incumbency</a:t>
            </a:r>
            <a:r>
              <a:rPr lang="en-US" sz="2400" dirty="0">
                <a:solidFill>
                  <a:srgbClr val="FFFF00"/>
                </a:solidFill>
                <a:latin typeface="Times" pitchFamily="2" charset="0"/>
              </a:rPr>
              <a:t>: </a:t>
            </a:r>
            <a:r>
              <a:rPr lang="en-US" sz="2400" dirty="0">
                <a:solidFill>
                  <a:schemeClr val="bg1"/>
                </a:solidFill>
                <a:latin typeface="Times" pitchFamily="2" charset="0"/>
              </a:rPr>
              <a:t>running and winning re-elections</a:t>
            </a:r>
          </a:p>
          <a:p>
            <a:pPr marL="688975" lvl="0" indent="-342900">
              <a:buFont typeface="Arial" panose="020B0604020202020204" pitchFamily="34" charset="0"/>
              <a:buChar char="•"/>
              <a:defRPr>
                <a:solidFill>
                  <a:srgbClr val="FFFFFF"/>
                </a:solidFill>
              </a:defRPr>
            </a:pPr>
            <a:r>
              <a:rPr lang="en-US" sz="2400" dirty="0">
                <a:solidFill>
                  <a:schemeClr val="bg1"/>
                </a:solidFill>
                <a:latin typeface="Times" pitchFamily="2" charset="0"/>
              </a:rPr>
              <a:t>Factors</a:t>
            </a:r>
            <a:endParaRPr lang="en-US" sz="2400" i="1" dirty="0">
              <a:solidFill>
                <a:schemeClr val="bg1"/>
              </a:solidFill>
              <a:latin typeface="Times" pitchFamily="2" charset="0"/>
            </a:endParaRPr>
          </a:p>
          <a:p>
            <a:pPr marL="1146175" lvl="1" indent="-342900">
              <a:buFont typeface="Arial" panose="020B0604020202020204" pitchFamily="34" charset="0"/>
              <a:buChar char="•"/>
              <a:defRPr>
                <a:solidFill>
                  <a:srgbClr val="FFFFFF"/>
                </a:solidFill>
              </a:defRPr>
            </a:pPr>
            <a:r>
              <a:rPr lang="en-US" sz="2400" b="1" i="1" u="sng" dirty="0">
                <a:solidFill>
                  <a:schemeClr val="bg1"/>
                </a:solidFill>
                <a:latin typeface="Times" pitchFamily="2" charset="0"/>
              </a:rPr>
              <a:t>Franking privilege</a:t>
            </a:r>
            <a:r>
              <a:rPr lang="en-US" sz="2400" b="1" i="1" dirty="0">
                <a:solidFill>
                  <a:schemeClr val="bg1"/>
                </a:solidFill>
                <a:latin typeface="Times" pitchFamily="2" charset="0"/>
              </a:rPr>
              <a:t> </a:t>
            </a:r>
            <a:r>
              <a:rPr lang="en-US" sz="2400" dirty="0">
                <a:solidFill>
                  <a:schemeClr val="bg1"/>
                </a:solidFill>
                <a:latin typeface="Times" pitchFamily="2" charset="0"/>
              </a:rPr>
              <a:t>– send mail for free</a:t>
            </a:r>
          </a:p>
          <a:p>
            <a:pPr marL="1146175" lvl="1" indent="-342900">
              <a:buFont typeface="Arial" panose="020B0604020202020204" pitchFamily="34" charset="0"/>
              <a:buChar char="•"/>
              <a:defRPr>
                <a:solidFill>
                  <a:srgbClr val="FFFFFF"/>
                </a:solidFill>
              </a:defRPr>
            </a:pPr>
            <a:r>
              <a:rPr lang="en-US" sz="2400" b="1" i="1" u="sng" dirty="0">
                <a:solidFill>
                  <a:schemeClr val="bg1"/>
                </a:solidFill>
                <a:latin typeface="Times" pitchFamily="2" charset="0"/>
              </a:rPr>
              <a:t>Name recognition </a:t>
            </a:r>
            <a:r>
              <a:rPr lang="en-US" sz="2400" dirty="0">
                <a:solidFill>
                  <a:schemeClr val="bg1"/>
                </a:solidFill>
                <a:latin typeface="Times" pitchFamily="2" charset="0"/>
              </a:rPr>
              <a:t>– we know who represents us</a:t>
            </a:r>
            <a:endParaRPr sz="2400" dirty="0">
              <a:solidFill>
                <a:schemeClr val="bg1"/>
              </a:solidFill>
              <a:latin typeface="Times" pitchFamily="2" charset="0"/>
            </a:endParaRPr>
          </a:p>
        </p:txBody>
      </p:sp>
      <p:sp>
        <p:nvSpPr>
          <p:cNvPr id="2" name="Rectangle 1">
            <a:extLst>
              <a:ext uri="{FF2B5EF4-FFF2-40B4-BE49-F238E27FC236}">
                <a16:creationId xmlns:a16="http://schemas.microsoft.com/office/drawing/2014/main" id="{C7AA017C-F552-5044-9260-4CF62B38758E}"/>
              </a:ext>
            </a:extLst>
          </p:cNvPr>
          <p:cNvSpPr/>
          <p:nvPr/>
        </p:nvSpPr>
        <p:spPr>
          <a:xfrm>
            <a:off x="3048000" y="3105835"/>
            <a:ext cx="6096000" cy="646331"/>
          </a:xfrm>
          <a:prstGeom prst="rect">
            <a:avLst/>
          </a:prstGeom>
        </p:spPr>
        <p:txBody>
          <a:bodyPr>
            <a:spAutoFit/>
          </a:bodyPr>
          <a:lstStyle/>
          <a:p>
            <a:pPr lvl="0">
              <a:defRPr sz="1800">
                <a:solidFill>
                  <a:srgbClr val="000000"/>
                </a:solidFill>
              </a:defRPr>
            </a:pPr>
            <a:r>
              <a:rPr lang="en-US" dirty="0">
                <a:solidFill>
                  <a:srgbClr val="FFFFFF"/>
                </a:solidFill>
              </a:rPr>
              <a:t>Incumbency: members of Congress running for re-elections &amp; winning</a:t>
            </a:r>
          </a:p>
        </p:txBody>
      </p:sp>
      <p:sp>
        <p:nvSpPr>
          <p:cNvPr id="3" name="Rectangle 2">
            <a:extLst>
              <a:ext uri="{FF2B5EF4-FFF2-40B4-BE49-F238E27FC236}">
                <a16:creationId xmlns:a16="http://schemas.microsoft.com/office/drawing/2014/main" id="{040303AA-3BB4-B348-B697-69CD1EEE1678}"/>
              </a:ext>
            </a:extLst>
          </p:cNvPr>
          <p:cNvSpPr/>
          <p:nvPr/>
        </p:nvSpPr>
        <p:spPr>
          <a:xfrm>
            <a:off x="3048000" y="3105835"/>
            <a:ext cx="6096000" cy="646331"/>
          </a:xfrm>
          <a:prstGeom prst="rect">
            <a:avLst/>
          </a:prstGeom>
        </p:spPr>
        <p:txBody>
          <a:bodyPr>
            <a:spAutoFit/>
          </a:bodyPr>
          <a:lstStyle/>
          <a:p>
            <a:pPr lvl="0">
              <a:defRPr sz="1800">
                <a:solidFill>
                  <a:srgbClr val="000000"/>
                </a:solidFill>
              </a:defRPr>
            </a:pPr>
            <a:r>
              <a:rPr lang="en-US" dirty="0">
                <a:solidFill>
                  <a:srgbClr val="FFFFFF"/>
                </a:solidFill>
              </a:rPr>
              <a:t>Incumbency: members of Congress running for re-elections &amp; winning</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 name="Shape 314"/>
          <p:cNvSpPr>
            <a:spLocks noGrp="1"/>
          </p:cNvSpPr>
          <p:nvPr>
            <p:ph type="title"/>
          </p:nvPr>
        </p:nvSpPr>
        <p:spPr>
          <a:xfrm>
            <a:off x="838200" y="193526"/>
            <a:ext cx="10515600" cy="816905"/>
          </a:xfrm>
          <a:prstGeom prst="rect">
            <a:avLst/>
          </a:prstGeom>
          <a:solidFill>
            <a:schemeClr val="accent4">
              <a:lumMod val="20000"/>
              <a:lumOff val="80000"/>
            </a:schemeClr>
          </a:solidFill>
          <a:ln>
            <a:solidFill>
              <a:srgbClr val="002060"/>
            </a:solidFill>
          </a:ln>
        </p:spPr>
        <p:txBody>
          <a:bodyPr lIns="0" tIns="0" rIns="0" bIns="0"/>
          <a:lstStyle>
            <a:lvl1pPr>
              <a:defRPr b="1">
                <a:solidFill>
                  <a:srgbClr val="FFFFFF"/>
                </a:solidFill>
                <a:latin typeface="Britannic Bold"/>
                <a:ea typeface="Britannic Bold"/>
                <a:cs typeface="Britannic Bold"/>
                <a:sym typeface="Britannic Bold"/>
              </a:defRPr>
            </a:lvl1pPr>
          </a:lstStyle>
          <a:p>
            <a:pPr lvl="0">
              <a:defRPr sz="1800" b="0">
                <a:solidFill>
                  <a:srgbClr val="000000"/>
                </a:solidFill>
              </a:defRPr>
            </a:pPr>
            <a:r>
              <a:rPr sz="4400" b="1" dirty="0">
                <a:solidFill>
                  <a:srgbClr val="002060"/>
                </a:solidFill>
              </a:rPr>
              <a:t>Legislative Busters</a:t>
            </a:r>
          </a:p>
        </p:txBody>
      </p:sp>
      <p:sp>
        <p:nvSpPr>
          <p:cNvPr id="315" name="Shape 315"/>
          <p:cNvSpPr>
            <a:spLocks noGrp="1"/>
          </p:cNvSpPr>
          <p:nvPr>
            <p:ph type="body" idx="1"/>
          </p:nvPr>
        </p:nvSpPr>
        <p:spPr>
          <a:xfrm>
            <a:off x="726688" y="1239478"/>
            <a:ext cx="10515601" cy="4568958"/>
          </a:xfrm>
          <a:prstGeom prst="rect">
            <a:avLst/>
          </a:prstGeom>
          <a:solidFill>
            <a:srgbClr val="203864"/>
          </a:solidFill>
        </p:spPr>
        <p:txBody>
          <a:bodyPr lIns="0" tIns="0" rIns="0" bIns="0"/>
          <a:lstStyle/>
          <a:p>
            <a:pPr marL="0" lvl="0" indent="0">
              <a:buClr>
                <a:srgbClr val="FFFFFF"/>
              </a:buClr>
              <a:buNone/>
              <a:defRPr sz="1800"/>
            </a:pPr>
            <a:r>
              <a:rPr lang="en-US" sz="2400" dirty="0">
                <a:solidFill>
                  <a:srgbClr val="FFFFFF"/>
                </a:solidFill>
                <a:latin typeface="Times New Roman"/>
                <a:ea typeface="Times New Roman"/>
                <a:cs typeface="Times New Roman"/>
                <a:sym typeface="Times New Roman"/>
              </a:rPr>
              <a:t>Identify the following legislative leaders in Congress: </a:t>
            </a:r>
          </a:p>
          <a:p>
            <a:pPr marL="0" lvl="0" indent="0">
              <a:buClr>
                <a:srgbClr val="FFFFFF"/>
              </a:buClr>
              <a:buNone/>
              <a:defRPr sz="1800"/>
            </a:pPr>
            <a:r>
              <a:rPr lang="en-US" sz="2400" b="1" dirty="0">
                <a:solidFill>
                  <a:srgbClr val="FFFF00"/>
                </a:solidFill>
                <a:latin typeface="Times New Roman"/>
                <a:ea typeface="Times New Roman"/>
                <a:cs typeface="Times New Roman"/>
                <a:sym typeface="Times New Roman"/>
              </a:rPr>
              <a:t>  A. Party Whip	B. Vice President	C. Speaker of the House</a:t>
            </a:r>
          </a:p>
          <a:p>
            <a:pPr marL="0" lvl="0" indent="0">
              <a:buClr>
                <a:srgbClr val="FFFFFF"/>
              </a:buClr>
              <a:buNone/>
              <a:defRPr sz="1800"/>
            </a:pPr>
            <a:r>
              <a:rPr lang="en-US" sz="2400" b="1" dirty="0">
                <a:solidFill>
                  <a:srgbClr val="FFFF00"/>
                </a:solidFill>
                <a:latin typeface="Times New Roman"/>
                <a:ea typeface="Times New Roman"/>
                <a:cs typeface="Times New Roman"/>
                <a:sym typeface="Times New Roman"/>
              </a:rPr>
              <a:t>  D. Floor Leader</a:t>
            </a:r>
          </a:p>
          <a:p>
            <a:pPr marL="0" lvl="0" indent="0">
              <a:buClr>
                <a:srgbClr val="FFFFFF"/>
              </a:buClr>
              <a:buNone/>
              <a:defRPr sz="1800"/>
            </a:pPr>
            <a:endParaRPr lang="en-US" sz="2400" dirty="0">
              <a:solidFill>
                <a:srgbClr val="FFFFFF"/>
              </a:solidFill>
              <a:latin typeface="Times New Roman"/>
              <a:ea typeface="Times New Roman"/>
              <a:cs typeface="Times New Roman"/>
              <a:sym typeface="Times New Roman"/>
            </a:endParaRPr>
          </a:p>
          <a:p>
            <a:pPr marL="628650" lvl="0" indent="-382588">
              <a:buClr>
                <a:srgbClr val="FFFFFF"/>
              </a:buClr>
              <a:buFont typeface="Times New Roman"/>
              <a:buAutoNum type="arabicPeriod"/>
              <a:defRPr sz="1800"/>
            </a:pPr>
            <a:r>
              <a:rPr sz="2400" dirty="0">
                <a:solidFill>
                  <a:srgbClr val="FFFFFF"/>
                </a:solidFill>
                <a:latin typeface="Times New Roman"/>
                <a:ea typeface="Times New Roman"/>
                <a:cs typeface="Times New Roman"/>
                <a:sym typeface="Times New Roman"/>
              </a:rPr>
              <a:t>Tie breaker vote</a:t>
            </a:r>
          </a:p>
          <a:p>
            <a:pPr marL="628650" lvl="0" indent="-382588">
              <a:buClr>
                <a:srgbClr val="FFFFFF"/>
              </a:buClr>
              <a:buFont typeface="Times New Roman"/>
              <a:buAutoNum type="arabicPeriod"/>
              <a:defRPr sz="1800"/>
            </a:pPr>
            <a:r>
              <a:rPr lang="en-US" sz="2400" dirty="0">
                <a:solidFill>
                  <a:srgbClr val="FFFFFF"/>
                </a:solidFill>
                <a:latin typeface="Times New Roman"/>
                <a:ea typeface="Times New Roman"/>
                <a:cs typeface="Times New Roman"/>
                <a:sym typeface="Times New Roman"/>
              </a:rPr>
              <a:t>Get party ideas into laws and speak for the political party on issues facing the nation</a:t>
            </a:r>
            <a:endParaRPr sz="2400" dirty="0">
              <a:solidFill>
                <a:srgbClr val="FFFFFF"/>
              </a:solidFill>
              <a:latin typeface="Times New Roman"/>
              <a:ea typeface="Times New Roman"/>
              <a:cs typeface="Times New Roman"/>
              <a:sym typeface="Times New Roman"/>
            </a:endParaRPr>
          </a:p>
          <a:p>
            <a:pPr marL="628650" lvl="0" indent="-382588">
              <a:buClr>
                <a:srgbClr val="FFFFFF"/>
              </a:buClr>
              <a:buFont typeface="Times New Roman"/>
              <a:buAutoNum type="arabicPeriod"/>
              <a:defRPr sz="1800"/>
            </a:pPr>
            <a:r>
              <a:rPr sz="2400" dirty="0">
                <a:solidFill>
                  <a:srgbClr val="FFFFFF"/>
                </a:solidFill>
                <a:latin typeface="Times New Roman"/>
                <a:ea typeface="Times New Roman"/>
                <a:cs typeface="Times New Roman"/>
                <a:sym typeface="Times New Roman"/>
              </a:rPr>
              <a:t>Encourages party members to vote the same on a piece of legislation</a:t>
            </a:r>
          </a:p>
          <a:p>
            <a:pPr marL="628650" lvl="0" indent="-382588">
              <a:buClr>
                <a:srgbClr val="FFFFFF"/>
              </a:buClr>
              <a:buFont typeface="Times New Roman"/>
              <a:buAutoNum type="arabicPeriod"/>
              <a:defRPr sz="1800"/>
            </a:pPr>
            <a:r>
              <a:rPr lang="en-US" sz="2400" dirty="0">
                <a:solidFill>
                  <a:srgbClr val="FFFFFF"/>
                </a:solidFill>
                <a:latin typeface="Times New Roman"/>
                <a:ea typeface="Times New Roman"/>
                <a:cs typeface="Times New Roman"/>
                <a:sym typeface="Times New Roman"/>
              </a:rPr>
              <a:t>Can assign bills to committee, controls floor debate, and has influence over committee assignments </a:t>
            </a:r>
            <a:endParaRPr sz="2400" dirty="0">
              <a:solidFill>
                <a:srgbClr val="FFFFFF"/>
              </a:solidFill>
              <a:latin typeface="Times New Roman"/>
              <a:ea typeface="Times New Roman"/>
              <a:cs typeface="Times New Roman"/>
              <a:sym typeface="Times New Roman"/>
            </a:endParaRPr>
          </a:p>
        </p:txBody>
      </p:sp>
      <p:pic>
        <p:nvPicPr>
          <p:cNvPr id="2" name="Picture 1">
            <a:extLst>
              <a:ext uri="{FF2B5EF4-FFF2-40B4-BE49-F238E27FC236}">
                <a16:creationId xmlns:a16="http://schemas.microsoft.com/office/drawing/2014/main" id="{7014E974-B182-254A-AD41-0CA45F414580}"/>
              </a:ext>
            </a:extLst>
          </p:cNvPr>
          <p:cNvPicPr>
            <a:picLocks noChangeAspect="1"/>
          </p:cNvPicPr>
          <p:nvPr/>
        </p:nvPicPr>
        <p:blipFill>
          <a:blip r:embed="rId2"/>
          <a:stretch>
            <a:fillRect/>
          </a:stretch>
        </p:blipFill>
        <p:spPr>
          <a:xfrm>
            <a:off x="5226050" y="2273300"/>
            <a:ext cx="4115658" cy="1155700"/>
          </a:xfrm>
          <a:prstGeom prst="rect">
            <a:avLst/>
          </a:prstGeom>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9A6770D-993E-4546-A68D-AE4CFE3B8980}"/>
              </a:ext>
            </a:extLst>
          </p:cNvPr>
          <p:cNvSpPr>
            <a:spLocks noGrp="1"/>
          </p:cNvSpPr>
          <p:nvPr>
            <p:ph idx="1"/>
          </p:nvPr>
        </p:nvSpPr>
        <p:spPr>
          <a:xfrm>
            <a:off x="391887" y="493486"/>
            <a:ext cx="11596914" cy="5683477"/>
          </a:xfrm>
          <a:solidFill>
            <a:schemeClr val="bg1"/>
          </a:solidFill>
          <a:ln>
            <a:solidFill>
              <a:srgbClr val="002060"/>
            </a:solidFill>
          </a:ln>
        </p:spPr>
        <p:txBody>
          <a:bodyPr>
            <a:normAutofit fontScale="92500" lnSpcReduction="10000"/>
          </a:bodyPr>
          <a:lstStyle/>
          <a:p>
            <a:pPr>
              <a:lnSpc>
                <a:spcPct val="100000"/>
              </a:lnSpc>
              <a:spcBef>
                <a:spcPts val="0"/>
              </a:spcBef>
            </a:pPr>
            <a:r>
              <a:rPr lang="en-US" sz="1600" b="1" dirty="0">
                <a:latin typeface="Times New Roman" panose="02020603050405020304" pitchFamily="18" charset="0"/>
                <a:cs typeface="Times New Roman" panose="02020603050405020304" pitchFamily="18" charset="0"/>
              </a:rPr>
              <a:t>CL.C&amp;G.1.1</a:t>
            </a:r>
            <a:r>
              <a:rPr lang="en-US" sz="1600" dirty="0">
                <a:latin typeface="Times New Roman" panose="02020603050405020304" pitchFamily="18" charset="0"/>
                <a:cs typeface="Times New Roman" panose="02020603050405020304" pitchFamily="18" charset="0"/>
              </a:rPr>
              <a:t> Explain the influence of the founding principles on state and federal decisions using primary and secondary source documents.</a:t>
            </a:r>
          </a:p>
          <a:p>
            <a:pPr>
              <a:lnSpc>
                <a:spcPct val="100000"/>
              </a:lnSpc>
              <a:spcBef>
                <a:spcPts val="0"/>
              </a:spcBef>
            </a:pPr>
            <a:r>
              <a:rPr lang="en-US" sz="1600" b="1" dirty="0">
                <a:latin typeface="Times New Roman" panose="02020603050405020304" pitchFamily="18" charset="0"/>
                <a:cs typeface="Times New Roman" panose="02020603050405020304" pitchFamily="18" charset="0"/>
              </a:rPr>
              <a:t>CL.H.1.1</a:t>
            </a:r>
            <a:r>
              <a:rPr lang="en-US" sz="1600" dirty="0">
                <a:latin typeface="Times New Roman" panose="02020603050405020304" pitchFamily="18" charset="0"/>
                <a:cs typeface="Times New Roman" panose="02020603050405020304" pitchFamily="18" charset="0"/>
              </a:rPr>
              <a:t> Explain how the tensions over power and authority led the founding fathers to create a democratic republic.</a:t>
            </a:r>
          </a:p>
          <a:p>
            <a:pPr>
              <a:lnSpc>
                <a:spcPct val="100000"/>
              </a:lnSpc>
              <a:spcBef>
                <a:spcPts val="0"/>
              </a:spcBef>
            </a:pPr>
            <a:r>
              <a:rPr lang="en-US" sz="1600" b="1" dirty="0">
                <a:latin typeface="Times New Roman" panose="02020603050405020304" pitchFamily="18" charset="0"/>
                <a:cs typeface="Times New Roman" panose="02020603050405020304" pitchFamily="18" charset="0"/>
              </a:rPr>
              <a:t>CL.C&amp;G.4.4</a:t>
            </a:r>
            <a:r>
              <a:rPr lang="en-US" sz="1600" dirty="0">
                <a:latin typeface="Times New Roman" panose="02020603050405020304" pitchFamily="18" charset="0"/>
                <a:cs typeface="Times New Roman" panose="02020603050405020304" pitchFamily="18" charset="0"/>
              </a:rPr>
              <a:t> Assess how effective the American system of government has been in ensuring freedom, equality, and justice for all.</a:t>
            </a:r>
          </a:p>
          <a:p>
            <a:pPr marL="0" indent="0">
              <a:lnSpc>
                <a:spcPct val="100000"/>
              </a:lnSpc>
              <a:spcBef>
                <a:spcPts val="0"/>
              </a:spcBef>
              <a:buNone/>
            </a:pPr>
            <a:r>
              <a:rPr lang="en-US" sz="1800" b="1" dirty="0">
                <a:solidFill>
                  <a:srgbClr val="002060"/>
                </a:solidFill>
                <a:latin typeface="Times New Roman" panose="02020603050405020304" pitchFamily="18" charset="0"/>
                <a:cs typeface="Times New Roman" panose="02020603050405020304" pitchFamily="18" charset="0"/>
              </a:rPr>
              <a:t>Essential Question: </a:t>
            </a:r>
            <a:r>
              <a:rPr lang="en-US" sz="1800" dirty="0">
                <a:latin typeface="Times New Roman" panose="02020603050405020304" pitchFamily="18" charset="0"/>
                <a:cs typeface="Times New Roman" panose="02020603050405020304" pitchFamily="18" charset="0"/>
              </a:rPr>
              <a:t>How effectively does the U.S. Constitution balance the authority to govern without violate the rights of the people?</a:t>
            </a:r>
          </a:p>
          <a:p>
            <a:pPr marL="0" indent="0">
              <a:lnSpc>
                <a:spcPct val="100000"/>
              </a:lnSpc>
              <a:spcBef>
                <a:spcPts val="0"/>
              </a:spcBef>
              <a:buNone/>
            </a:pPr>
            <a:r>
              <a:rPr lang="en-US" sz="1800" b="1" dirty="0">
                <a:solidFill>
                  <a:srgbClr val="002060"/>
                </a:solidFill>
                <a:latin typeface="Times New Roman" panose="02020603050405020304" pitchFamily="18" charset="0"/>
                <a:cs typeface="Times New Roman" panose="02020603050405020304" pitchFamily="18" charset="0"/>
              </a:rPr>
              <a:t>Students Can: </a:t>
            </a:r>
          </a:p>
          <a:p>
            <a:pPr marL="406400">
              <a:lnSpc>
                <a:spcPct val="100000"/>
              </a:lnSpc>
              <a:spcBef>
                <a:spcPts val="0"/>
              </a:spcBef>
            </a:pPr>
            <a:r>
              <a:rPr lang="en-US" sz="1800" dirty="0">
                <a:latin typeface="Times New Roman" panose="02020603050405020304" pitchFamily="18" charset="0"/>
                <a:cs typeface="Times New Roman" panose="02020603050405020304" pitchFamily="18" charset="0"/>
              </a:rPr>
              <a:t>Determine why a decentralized government under the Articles of Confederation failed to effectively govern America during the critical period from 1781-1789</a:t>
            </a:r>
          </a:p>
          <a:p>
            <a:pPr marL="406400">
              <a:lnSpc>
                <a:spcPct val="100000"/>
              </a:lnSpc>
              <a:spcBef>
                <a:spcPts val="0"/>
              </a:spcBef>
            </a:pPr>
            <a:r>
              <a:rPr lang="en-US" sz="1800" dirty="0">
                <a:latin typeface="Times New Roman" panose="02020603050405020304" pitchFamily="18" charset="0"/>
                <a:cs typeface="Times New Roman" panose="02020603050405020304" pitchFamily="18" charset="0"/>
              </a:rPr>
              <a:t>Evaluate how the U.S. Constitution repaired issues with the Articles of Confederation </a:t>
            </a:r>
          </a:p>
          <a:p>
            <a:pPr marL="406400">
              <a:lnSpc>
                <a:spcPct val="100000"/>
              </a:lnSpc>
              <a:spcBef>
                <a:spcPts val="0"/>
              </a:spcBef>
            </a:pPr>
            <a:r>
              <a:rPr lang="en-US" sz="1800" dirty="0">
                <a:latin typeface="Times New Roman" panose="02020603050405020304" pitchFamily="18" charset="0"/>
                <a:cs typeface="Times New Roman" panose="02020603050405020304" pitchFamily="18" charset="0"/>
              </a:rPr>
              <a:t>Decipher how the Madisonian Model of government empowers the national government while restraining abuse of power</a:t>
            </a:r>
          </a:p>
          <a:p>
            <a:pPr marL="177800" indent="0">
              <a:lnSpc>
                <a:spcPct val="100000"/>
              </a:lnSpc>
              <a:spcBef>
                <a:spcPts val="0"/>
              </a:spcBef>
              <a:buNone/>
            </a:pPr>
            <a:endParaRPr lang="en-US" sz="1800" dirty="0">
              <a:latin typeface="Times New Roman" panose="02020603050405020304" pitchFamily="18" charset="0"/>
              <a:cs typeface="Times New Roman" panose="02020603050405020304" pitchFamily="18" charset="0"/>
            </a:endParaRPr>
          </a:p>
          <a:p>
            <a:pPr marL="0" indent="0">
              <a:buNone/>
            </a:pPr>
            <a:r>
              <a:rPr lang="en-US" sz="2200" b="1" dirty="0">
                <a:solidFill>
                  <a:srgbClr val="002060"/>
                </a:solidFill>
                <a:latin typeface="Times New Roman" panose="02020603050405020304" pitchFamily="18" charset="0"/>
                <a:cs typeface="Times New Roman" panose="02020603050405020304" pitchFamily="18" charset="0"/>
              </a:rPr>
              <a:t>AGENDA:</a:t>
            </a:r>
          </a:p>
          <a:p>
            <a:r>
              <a:rPr lang="en-US" sz="2200" dirty="0">
                <a:latin typeface="Times New Roman" panose="02020603050405020304" pitchFamily="18" charset="0"/>
                <a:cs typeface="Times New Roman" panose="02020603050405020304" pitchFamily="18" charset="0"/>
              </a:rPr>
              <a:t>Congressional Review </a:t>
            </a:r>
          </a:p>
          <a:p>
            <a:r>
              <a:rPr lang="en-US" sz="2200" dirty="0">
                <a:latin typeface="Times New Roman" panose="02020603050405020304" pitchFamily="18" charset="0"/>
                <a:cs typeface="Times New Roman" panose="02020603050405020304" pitchFamily="18" charset="0"/>
              </a:rPr>
              <a:t>The Job of Being a Congressional Member</a:t>
            </a:r>
          </a:p>
          <a:p>
            <a:r>
              <a:rPr lang="en-US" sz="2200" dirty="0">
                <a:latin typeface="Times New Roman" panose="02020603050405020304" pitchFamily="18" charset="0"/>
                <a:cs typeface="Times New Roman" panose="02020603050405020304" pitchFamily="18" charset="0"/>
              </a:rPr>
              <a:t>Representing Me</a:t>
            </a:r>
          </a:p>
          <a:p>
            <a:endParaRPr lang="en-US" sz="2000" dirty="0">
              <a:latin typeface="Times New Roman" panose="02020603050405020304" pitchFamily="18" charset="0"/>
              <a:cs typeface="Times New Roman" panose="02020603050405020304" pitchFamily="18" charset="0"/>
            </a:endParaRPr>
          </a:p>
          <a:p>
            <a:pPr marL="0" indent="0">
              <a:buNone/>
            </a:pPr>
            <a:r>
              <a:rPr lang="en-US" sz="2200" b="1" dirty="0">
                <a:solidFill>
                  <a:srgbClr val="002060"/>
                </a:solidFill>
                <a:latin typeface="Times New Roman" panose="02020603050405020304" pitchFamily="18" charset="0"/>
                <a:cs typeface="Times New Roman" panose="02020603050405020304" pitchFamily="18" charset="0"/>
              </a:rPr>
              <a:t>HOMEWORK: </a:t>
            </a:r>
          </a:p>
          <a:p>
            <a:r>
              <a:rPr lang="en-US" sz="2200" b="1" dirty="0">
                <a:solidFill>
                  <a:srgbClr val="002060"/>
                </a:solidFill>
                <a:latin typeface="Times New Roman" panose="02020603050405020304" pitchFamily="18" charset="0"/>
                <a:cs typeface="Times New Roman" panose="02020603050405020304" pitchFamily="18" charset="0"/>
              </a:rPr>
              <a:t>Study for a quiz on Congress</a:t>
            </a:r>
          </a:p>
          <a:p>
            <a:r>
              <a:rPr lang="en-US" sz="2200" b="1" dirty="0">
                <a:solidFill>
                  <a:srgbClr val="FF0000"/>
                </a:solidFill>
                <a:latin typeface="Times New Roman" panose="02020603050405020304" pitchFamily="18" charset="0"/>
                <a:cs typeface="Times New Roman" panose="02020603050405020304" pitchFamily="18" charset="0"/>
              </a:rPr>
              <a:t>Quiz on Congress – Friday 11/4</a:t>
            </a:r>
          </a:p>
        </p:txBody>
      </p:sp>
    </p:spTree>
    <p:extLst>
      <p:ext uri="{BB962C8B-B14F-4D97-AF65-F5344CB8AC3E}">
        <p14:creationId xmlns:p14="http://schemas.microsoft.com/office/powerpoint/2010/main" val="36188592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F350D-B78B-4F2A-95AD-E1C98E5D9ABF}"/>
              </a:ext>
            </a:extLst>
          </p:cNvPr>
          <p:cNvSpPr>
            <a:spLocks noGrp="1"/>
          </p:cNvSpPr>
          <p:nvPr>
            <p:ph type="title"/>
          </p:nvPr>
        </p:nvSpPr>
        <p:spPr>
          <a:xfrm>
            <a:off x="838200" y="265722"/>
            <a:ext cx="10515600" cy="830629"/>
          </a:xfrm>
          <a:solidFill>
            <a:schemeClr val="accent4">
              <a:lumMod val="20000"/>
              <a:lumOff val="80000"/>
            </a:schemeClr>
          </a:solidFill>
          <a:ln>
            <a:solidFill>
              <a:srgbClr val="002060"/>
            </a:solidFill>
          </a:ln>
        </p:spPr>
        <p:txBody>
          <a:bodyPr/>
          <a:lstStyle/>
          <a:p>
            <a:r>
              <a:rPr lang="en-US" b="1" dirty="0">
                <a:solidFill>
                  <a:srgbClr val="002060"/>
                </a:solidFill>
                <a:latin typeface="Bookman Old Style" panose="02050604050505020204" pitchFamily="18" charset="0"/>
              </a:rPr>
              <a:t>Samples of the Madisonian Model </a:t>
            </a:r>
          </a:p>
        </p:txBody>
      </p:sp>
      <p:sp>
        <p:nvSpPr>
          <p:cNvPr id="3" name="Content Placeholder 2">
            <a:extLst>
              <a:ext uri="{FF2B5EF4-FFF2-40B4-BE49-F238E27FC236}">
                <a16:creationId xmlns:a16="http://schemas.microsoft.com/office/drawing/2014/main" id="{2CF92156-5EAE-4197-8EDE-AD9D8751978F}"/>
              </a:ext>
            </a:extLst>
          </p:cNvPr>
          <p:cNvSpPr>
            <a:spLocks noGrp="1"/>
          </p:cNvSpPr>
          <p:nvPr>
            <p:ph idx="1"/>
          </p:nvPr>
        </p:nvSpPr>
        <p:spPr>
          <a:xfrm>
            <a:off x="838200" y="1392702"/>
            <a:ext cx="10515600" cy="4784261"/>
          </a:xfrm>
          <a:solidFill>
            <a:schemeClr val="bg1"/>
          </a:solidFill>
          <a:ln>
            <a:solidFill>
              <a:srgbClr val="002060"/>
            </a:solidFill>
          </a:ln>
        </p:spPr>
        <p:txBody>
          <a:bodyPr>
            <a:normAutofit/>
          </a:bodyPr>
          <a:lstStyle/>
          <a:p>
            <a:pPr marL="0" indent="0">
              <a:buNone/>
            </a:pPr>
            <a:r>
              <a:rPr lang="en-US" sz="2400" dirty="0">
                <a:latin typeface="Times" panose="02020603050405020304" pitchFamily="18" charset="0"/>
                <a:cs typeface="Times" panose="02020603050405020304" pitchFamily="18" charset="0"/>
              </a:rPr>
              <a:t>Organize the following ideas from the Constitution under one of the three categories of the Madisonian Model </a:t>
            </a:r>
          </a:p>
          <a:p>
            <a:pPr marL="0" indent="0">
              <a:buNone/>
            </a:pPr>
            <a:endParaRPr lang="en-US" sz="2400" dirty="0">
              <a:latin typeface="Times" panose="02020603050405020304" pitchFamily="18" charset="0"/>
              <a:cs typeface="Times" panose="02020603050405020304" pitchFamily="18" charset="0"/>
            </a:endParaRPr>
          </a:p>
        </p:txBody>
      </p:sp>
      <p:sp>
        <p:nvSpPr>
          <p:cNvPr id="4" name="Rectangle 3">
            <a:extLst>
              <a:ext uri="{FF2B5EF4-FFF2-40B4-BE49-F238E27FC236}">
                <a16:creationId xmlns:a16="http://schemas.microsoft.com/office/drawing/2014/main" id="{CB50B384-8425-4ED9-A807-E26221F4E870}"/>
              </a:ext>
            </a:extLst>
          </p:cNvPr>
          <p:cNvSpPr/>
          <p:nvPr/>
        </p:nvSpPr>
        <p:spPr>
          <a:xfrm>
            <a:off x="407963" y="2391202"/>
            <a:ext cx="3137095" cy="590843"/>
          </a:xfrm>
          <a:prstGeom prst="rect">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imes" panose="02020603050405020304" pitchFamily="18" charset="0"/>
                <a:cs typeface="Times" panose="02020603050405020304" pitchFamily="18" charset="0"/>
              </a:rPr>
              <a:t>Separation of Powers</a:t>
            </a:r>
          </a:p>
        </p:txBody>
      </p:sp>
      <p:sp>
        <p:nvSpPr>
          <p:cNvPr id="5" name="Rectangle 4">
            <a:extLst>
              <a:ext uri="{FF2B5EF4-FFF2-40B4-BE49-F238E27FC236}">
                <a16:creationId xmlns:a16="http://schemas.microsoft.com/office/drawing/2014/main" id="{95A7BD09-5914-4F4B-A323-C5614CFB33B4}"/>
              </a:ext>
            </a:extLst>
          </p:cNvPr>
          <p:cNvSpPr/>
          <p:nvPr/>
        </p:nvSpPr>
        <p:spPr>
          <a:xfrm>
            <a:off x="4394981" y="2391202"/>
            <a:ext cx="3137095" cy="590843"/>
          </a:xfrm>
          <a:prstGeom prst="rect">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imes" panose="02020603050405020304" pitchFamily="18" charset="0"/>
                <a:cs typeface="Times" panose="02020603050405020304" pitchFamily="18" charset="0"/>
              </a:rPr>
              <a:t>Checks &amp; Balances</a:t>
            </a:r>
          </a:p>
        </p:txBody>
      </p:sp>
      <p:sp>
        <p:nvSpPr>
          <p:cNvPr id="6" name="Rectangle 5">
            <a:extLst>
              <a:ext uri="{FF2B5EF4-FFF2-40B4-BE49-F238E27FC236}">
                <a16:creationId xmlns:a16="http://schemas.microsoft.com/office/drawing/2014/main" id="{58A3707D-A93A-46DA-BC61-BA028E665F22}"/>
              </a:ext>
            </a:extLst>
          </p:cNvPr>
          <p:cNvSpPr/>
          <p:nvPr/>
        </p:nvSpPr>
        <p:spPr>
          <a:xfrm>
            <a:off x="8381999" y="2391202"/>
            <a:ext cx="3137095" cy="590843"/>
          </a:xfrm>
          <a:prstGeom prst="rect">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imes" panose="02020603050405020304" pitchFamily="18" charset="0"/>
                <a:cs typeface="Times" panose="02020603050405020304" pitchFamily="18" charset="0"/>
              </a:rPr>
              <a:t>Stopping the Tyranny of the Mob</a:t>
            </a:r>
          </a:p>
        </p:txBody>
      </p:sp>
      <p:sp>
        <p:nvSpPr>
          <p:cNvPr id="7" name="Rectangle 6">
            <a:extLst>
              <a:ext uri="{FF2B5EF4-FFF2-40B4-BE49-F238E27FC236}">
                <a16:creationId xmlns:a16="http://schemas.microsoft.com/office/drawing/2014/main" id="{494F72A6-0A64-44B0-96D3-ABCA6B3E5ADB}"/>
              </a:ext>
            </a:extLst>
          </p:cNvPr>
          <p:cNvSpPr/>
          <p:nvPr/>
        </p:nvSpPr>
        <p:spPr>
          <a:xfrm>
            <a:off x="276665" y="3429000"/>
            <a:ext cx="11638670" cy="3044314"/>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Tx/>
              <a:buChar char="-"/>
            </a:pPr>
            <a:endParaRPr lang="en-US" sz="2400" dirty="0">
              <a:latin typeface="Times" panose="02020603050405020304" pitchFamily="18" charset="0"/>
              <a:cs typeface="Times" panose="02020603050405020304" pitchFamily="18" charset="0"/>
            </a:endParaRPr>
          </a:p>
          <a:p>
            <a:pPr marL="342900" indent="-342900">
              <a:buFontTx/>
              <a:buChar char="-"/>
            </a:pPr>
            <a:endParaRPr lang="en-US" sz="2400" dirty="0">
              <a:latin typeface="Times" panose="02020603050405020304" pitchFamily="18" charset="0"/>
              <a:cs typeface="Times" panose="02020603050405020304" pitchFamily="18" charset="0"/>
            </a:endParaRPr>
          </a:p>
          <a:p>
            <a:pPr marL="342900" indent="-342900">
              <a:buFontTx/>
              <a:buChar char="-"/>
            </a:pPr>
            <a:r>
              <a:rPr lang="en-US" sz="2400" dirty="0">
                <a:latin typeface="Times" panose="02020603050405020304" pitchFamily="18" charset="0"/>
                <a:cs typeface="Times" panose="02020603050405020304" pitchFamily="18" charset="0"/>
              </a:rPr>
              <a:t>Direct elections of HOR members every two years</a:t>
            </a:r>
          </a:p>
          <a:p>
            <a:pPr marL="342900" indent="-342900">
              <a:buFontTx/>
              <a:buChar char="-"/>
            </a:pPr>
            <a:r>
              <a:rPr lang="en-US" sz="2400" dirty="0">
                <a:latin typeface="Times" panose="02020603050405020304" pitchFamily="18" charset="0"/>
                <a:cs typeface="Times" panose="02020603050405020304" pitchFamily="18" charset="0"/>
              </a:rPr>
              <a:t>Presidential veto</a:t>
            </a:r>
          </a:p>
          <a:p>
            <a:pPr marL="342900" indent="-342900">
              <a:buFontTx/>
              <a:buChar char="-"/>
            </a:pPr>
            <a:r>
              <a:rPr lang="en-US" sz="2400" dirty="0">
                <a:latin typeface="Times" panose="02020603050405020304" pitchFamily="18" charset="0"/>
                <a:cs typeface="Times" panose="02020603050405020304" pitchFamily="18" charset="0"/>
              </a:rPr>
              <a:t>Electoral College choose the president</a:t>
            </a:r>
          </a:p>
          <a:p>
            <a:pPr marL="342900" indent="-342900">
              <a:buFontTx/>
              <a:buChar char="-"/>
            </a:pPr>
            <a:r>
              <a:rPr lang="en-US" sz="2400" dirty="0">
                <a:latin typeface="Times" panose="02020603050405020304" pitchFamily="18" charset="0"/>
                <a:cs typeface="Times" panose="02020603050405020304" pitchFamily="18" charset="0"/>
              </a:rPr>
              <a:t>Bicameral legislature</a:t>
            </a:r>
          </a:p>
          <a:p>
            <a:pPr marL="342900" indent="-342900">
              <a:buFontTx/>
              <a:buChar char="-"/>
            </a:pPr>
            <a:r>
              <a:rPr lang="en-US" sz="2400" dirty="0">
                <a:latin typeface="Times" panose="02020603050405020304" pitchFamily="18" charset="0"/>
                <a:cs typeface="Times" panose="02020603050405020304" pitchFamily="18" charset="0"/>
              </a:rPr>
              <a:t>The Supreme Court interprets the law</a:t>
            </a:r>
          </a:p>
          <a:p>
            <a:pPr marL="342900" indent="-342900">
              <a:buFontTx/>
              <a:buChar char="-"/>
            </a:pPr>
            <a:r>
              <a:rPr lang="en-US" sz="2400" dirty="0">
                <a:latin typeface="Times" panose="02020603050405020304" pitchFamily="18" charset="0"/>
                <a:cs typeface="Times" panose="02020603050405020304" pitchFamily="18" charset="0"/>
              </a:rPr>
              <a:t>Federalism </a:t>
            </a:r>
          </a:p>
          <a:p>
            <a:pPr marL="342900" indent="-342900">
              <a:buFontTx/>
              <a:buChar char="-"/>
            </a:pPr>
            <a:r>
              <a:rPr lang="en-US" sz="2400" dirty="0">
                <a:latin typeface="Times" panose="02020603050405020304" pitchFamily="18" charset="0"/>
                <a:cs typeface="Times" panose="02020603050405020304" pitchFamily="18" charset="0"/>
              </a:rPr>
              <a:t>President is commander &amp; chief of the military and Congress has the power to declare war</a:t>
            </a:r>
          </a:p>
          <a:p>
            <a:pPr marL="342900" indent="-342900">
              <a:buFontTx/>
              <a:buChar char="-"/>
            </a:pPr>
            <a:r>
              <a:rPr lang="en-US" sz="2400" dirty="0">
                <a:latin typeface="Times" panose="02020603050405020304" pitchFamily="18" charset="0"/>
                <a:cs typeface="Times" panose="02020603050405020304" pitchFamily="18" charset="0"/>
              </a:rPr>
              <a:t>Nine justices can declare legislation passed by Congress unconstitutional  </a:t>
            </a:r>
          </a:p>
          <a:p>
            <a:pPr marL="342900" indent="-342900">
              <a:buFontTx/>
              <a:buChar char="-"/>
            </a:pPr>
            <a:endParaRPr lang="en-US" sz="2400" dirty="0">
              <a:latin typeface="Times" panose="02020603050405020304" pitchFamily="18" charset="0"/>
              <a:cs typeface="Times" panose="02020603050405020304" pitchFamily="18" charset="0"/>
            </a:endParaRPr>
          </a:p>
          <a:p>
            <a:pPr marL="342900" indent="-342900">
              <a:buFontTx/>
              <a:buChar char="-"/>
            </a:pPr>
            <a:endParaRPr lang="en-US" sz="2400" dirty="0">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5844977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40A77-3CC9-4767-82D8-EA556199F74D}"/>
              </a:ext>
            </a:extLst>
          </p:cNvPr>
          <p:cNvSpPr>
            <a:spLocks noGrp="1"/>
          </p:cNvSpPr>
          <p:nvPr>
            <p:ph type="title"/>
          </p:nvPr>
        </p:nvSpPr>
        <p:spPr>
          <a:xfrm>
            <a:off x="838200" y="365126"/>
            <a:ext cx="10515600" cy="774358"/>
          </a:xfrm>
          <a:solidFill>
            <a:schemeClr val="accent4">
              <a:lumMod val="40000"/>
              <a:lumOff val="60000"/>
            </a:schemeClr>
          </a:solidFill>
          <a:ln>
            <a:solidFill>
              <a:srgbClr val="002060"/>
            </a:solidFill>
          </a:ln>
        </p:spPr>
        <p:txBody>
          <a:bodyPr/>
          <a:lstStyle/>
          <a:p>
            <a:r>
              <a:rPr lang="en-US" dirty="0">
                <a:solidFill>
                  <a:srgbClr val="002060"/>
                </a:solidFill>
                <a:latin typeface="Britannic Bold" panose="020B0903060703020204" pitchFamily="34" charset="0"/>
              </a:rPr>
              <a:t>Work of a Lawmaker</a:t>
            </a:r>
          </a:p>
        </p:txBody>
      </p:sp>
      <p:sp>
        <p:nvSpPr>
          <p:cNvPr id="3" name="Content Placeholder 2">
            <a:extLst>
              <a:ext uri="{FF2B5EF4-FFF2-40B4-BE49-F238E27FC236}">
                <a16:creationId xmlns:a16="http://schemas.microsoft.com/office/drawing/2014/main" id="{ECB4F039-3F56-4906-A2B9-CC5625B2B9FE}"/>
              </a:ext>
            </a:extLst>
          </p:cNvPr>
          <p:cNvSpPr>
            <a:spLocks noGrp="1"/>
          </p:cNvSpPr>
          <p:nvPr>
            <p:ph idx="1"/>
          </p:nvPr>
        </p:nvSpPr>
        <p:spPr>
          <a:xfrm>
            <a:off x="647114" y="1364566"/>
            <a:ext cx="11155680" cy="5022166"/>
          </a:xfrm>
          <a:solidFill>
            <a:schemeClr val="bg1"/>
          </a:solidFill>
          <a:ln>
            <a:solidFill>
              <a:srgbClr val="C00000"/>
            </a:solidFill>
          </a:ln>
        </p:spPr>
        <p:txBody>
          <a:bodyPr>
            <a:normAutofit/>
          </a:bodyPr>
          <a:lstStyle/>
          <a:p>
            <a:r>
              <a:rPr lang="en-US" sz="2400" dirty="0">
                <a:latin typeface="Times New Roman" panose="02020603050405020304" pitchFamily="18" charset="0"/>
                <a:cs typeface="Times New Roman" panose="02020603050405020304" pitchFamily="18" charset="0"/>
              </a:rPr>
              <a:t>Three jobs of a member of Congress </a:t>
            </a:r>
          </a:p>
        </p:txBody>
      </p:sp>
      <p:pic>
        <p:nvPicPr>
          <p:cNvPr id="6146" name="Picture 2" descr="United States Congress - Wikipedia">
            <a:extLst>
              <a:ext uri="{FF2B5EF4-FFF2-40B4-BE49-F238E27FC236}">
                <a16:creationId xmlns:a16="http://schemas.microsoft.com/office/drawing/2014/main" id="{71C43773-B566-45EA-B044-7E2BDA95BD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196" y="2539218"/>
            <a:ext cx="2143125" cy="21336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C96C1E04-E2AC-4166-A1B0-562A18C7A020}"/>
              </a:ext>
            </a:extLst>
          </p:cNvPr>
          <p:cNvSpPr/>
          <p:nvPr/>
        </p:nvSpPr>
        <p:spPr>
          <a:xfrm>
            <a:off x="3699803" y="2053883"/>
            <a:ext cx="8314006" cy="97067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i="1" u="sng" dirty="0">
                <a:latin typeface="Times" panose="02020603050405020304" pitchFamily="18" charset="0"/>
                <a:cs typeface="Times" panose="02020603050405020304" pitchFamily="18" charset="0"/>
              </a:rPr>
              <a:t>Lawmaking</a:t>
            </a:r>
            <a:r>
              <a:rPr lang="en-US" sz="2400" dirty="0">
                <a:latin typeface="Times" panose="02020603050405020304" pitchFamily="18" charset="0"/>
                <a:cs typeface="Times" panose="02020603050405020304" pitchFamily="18" charset="0"/>
              </a:rPr>
              <a:t>: propose, research, debate, and vote on laws of the United States </a:t>
            </a:r>
            <a:endParaRPr lang="en-US" sz="2400" b="1" u="sng" dirty="0">
              <a:latin typeface="Times" panose="02020603050405020304" pitchFamily="18" charset="0"/>
              <a:cs typeface="Times" panose="02020603050405020304" pitchFamily="18" charset="0"/>
            </a:endParaRPr>
          </a:p>
        </p:txBody>
      </p:sp>
      <p:sp>
        <p:nvSpPr>
          <p:cNvPr id="6" name="Rectangle 5">
            <a:extLst>
              <a:ext uri="{FF2B5EF4-FFF2-40B4-BE49-F238E27FC236}">
                <a16:creationId xmlns:a16="http://schemas.microsoft.com/office/drawing/2014/main" id="{862A4266-C508-4BCF-BD01-9E3B214B0900}"/>
              </a:ext>
            </a:extLst>
          </p:cNvPr>
          <p:cNvSpPr/>
          <p:nvPr/>
        </p:nvSpPr>
        <p:spPr>
          <a:xfrm>
            <a:off x="3699803" y="3213852"/>
            <a:ext cx="8314006" cy="97067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i="1" u="sng" dirty="0">
                <a:latin typeface="Times" panose="02020603050405020304" pitchFamily="18" charset="0"/>
                <a:cs typeface="Times" panose="02020603050405020304" pitchFamily="18" charset="0"/>
              </a:rPr>
              <a:t>Represent state or district</a:t>
            </a:r>
            <a:r>
              <a:rPr lang="en-US" sz="2400" dirty="0">
                <a:latin typeface="Times" panose="02020603050405020304" pitchFamily="18" charset="0"/>
                <a:cs typeface="Times" panose="02020603050405020304" pitchFamily="18" charset="0"/>
              </a:rPr>
              <a:t>: bring federal projects and money back</a:t>
            </a:r>
            <a:endParaRPr lang="en-US" sz="2400" b="1" u="sng" dirty="0">
              <a:latin typeface="Times" panose="02020603050405020304" pitchFamily="18" charset="0"/>
              <a:cs typeface="Times" panose="02020603050405020304" pitchFamily="18" charset="0"/>
            </a:endParaRPr>
          </a:p>
        </p:txBody>
      </p:sp>
      <p:sp>
        <p:nvSpPr>
          <p:cNvPr id="7" name="Rectangle 6">
            <a:extLst>
              <a:ext uri="{FF2B5EF4-FFF2-40B4-BE49-F238E27FC236}">
                <a16:creationId xmlns:a16="http://schemas.microsoft.com/office/drawing/2014/main" id="{7F733756-BB35-4F9E-B206-41302B5D51E1}"/>
              </a:ext>
            </a:extLst>
          </p:cNvPr>
          <p:cNvSpPr/>
          <p:nvPr/>
        </p:nvSpPr>
        <p:spPr>
          <a:xfrm>
            <a:off x="3699803" y="4314957"/>
            <a:ext cx="8314006" cy="97067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i="1" u="sng" dirty="0">
                <a:latin typeface="Times" panose="02020603050405020304" pitchFamily="18" charset="0"/>
                <a:cs typeface="Times" panose="02020603050405020304" pitchFamily="18" charset="0"/>
              </a:rPr>
              <a:t>Casework</a:t>
            </a:r>
            <a:r>
              <a:rPr lang="en-US" sz="2400" dirty="0">
                <a:latin typeface="Times" panose="02020603050405020304" pitchFamily="18" charset="0"/>
                <a:cs typeface="Times" panose="02020603050405020304" pitchFamily="18" charset="0"/>
              </a:rPr>
              <a:t>: help your constituents deal with issues from the federal government (Ex. find a missing social security check) </a:t>
            </a:r>
            <a:endParaRPr lang="en-US" sz="2400" b="1" u="sng" dirty="0">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140146461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9A6770D-993E-4546-A68D-AE4CFE3B8980}"/>
              </a:ext>
            </a:extLst>
          </p:cNvPr>
          <p:cNvSpPr>
            <a:spLocks noGrp="1"/>
          </p:cNvSpPr>
          <p:nvPr>
            <p:ph idx="1"/>
          </p:nvPr>
        </p:nvSpPr>
        <p:spPr>
          <a:xfrm>
            <a:off x="391887" y="493486"/>
            <a:ext cx="11596914" cy="5683477"/>
          </a:xfrm>
          <a:solidFill>
            <a:schemeClr val="bg1"/>
          </a:solidFill>
          <a:ln>
            <a:solidFill>
              <a:srgbClr val="002060"/>
            </a:solidFill>
          </a:ln>
        </p:spPr>
        <p:txBody>
          <a:bodyPr>
            <a:normAutofit fontScale="92500"/>
          </a:bodyPr>
          <a:lstStyle/>
          <a:p>
            <a:pPr>
              <a:lnSpc>
                <a:spcPct val="100000"/>
              </a:lnSpc>
              <a:spcBef>
                <a:spcPts val="0"/>
              </a:spcBef>
            </a:pPr>
            <a:r>
              <a:rPr lang="en-US" sz="1600" b="1" dirty="0">
                <a:latin typeface="Times New Roman" panose="02020603050405020304" pitchFamily="18" charset="0"/>
                <a:cs typeface="Times New Roman" panose="02020603050405020304" pitchFamily="18" charset="0"/>
              </a:rPr>
              <a:t>CL.C&amp;G.1.1</a:t>
            </a:r>
            <a:r>
              <a:rPr lang="en-US" sz="1600" dirty="0">
                <a:latin typeface="Times New Roman" panose="02020603050405020304" pitchFamily="18" charset="0"/>
                <a:cs typeface="Times New Roman" panose="02020603050405020304" pitchFamily="18" charset="0"/>
              </a:rPr>
              <a:t> Explain the influence of the founding principles on state and federal decisions using primary and secondary source documents.</a:t>
            </a:r>
          </a:p>
          <a:p>
            <a:pPr>
              <a:lnSpc>
                <a:spcPct val="100000"/>
              </a:lnSpc>
              <a:spcBef>
                <a:spcPts val="0"/>
              </a:spcBef>
            </a:pPr>
            <a:r>
              <a:rPr lang="en-US" sz="1600" b="1" dirty="0">
                <a:latin typeface="Times New Roman" panose="02020603050405020304" pitchFamily="18" charset="0"/>
                <a:cs typeface="Times New Roman" panose="02020603050405020304" pitchFamily="18" charset="0"/>
              </a:rPr>
              <a:t>CL.H.1.1</a:t>
            </a:r>
            <a:r>
              <a:rPr lang="en-US" sz="1600" dirty="0">
                <a:latin typeface="Times New Roman" panose="02020603050405020304" pitchFamily="18" charset="0"/>
                <a:cs typeface="Times New Roman" panose="02020603050405020304" pitchFamily="18" charset="0"/>
              </a:rPr>
              <a:t> Explain how the tensions over power and authority led the founding fathers to create a democratic republic.</a:t>
            </a:r>
          </a:p>
          <a:p>
            <a:pPr>
              <a:lnSpc>
                <a:spcPct val="100000"/>
              </a:lnSpc>
              <a:spcBef>
                <a:spcPts val="0"/>
              </a:spcBef>
            </a:pPr>
            <a:r>
              <a:rPr lang="en-US" sz="1600" b="1" dirty="0">
                <a:latin typeface="Times New Roman" panose="02020603050405020304" pitchFamily="18" charset="0"/>
                <a:cs typeface="Times New Roman" panose="02020603050405020304" pitchFamily="18" charset="0"/>
              </a:rPr>
              <a:t>CL.C&amp;G.4.4</a:t>
            </a:r>
            <a:r>
              <a:rPr lang="en-US" sz="1600" dirty="0">
                <a:latin typeface="Times New Roman" panose="02020603050405020304" pitchFamily="18" charset="0"/>
                <a:cs typeface="Times New Roman" panose="02020603050405020304" pitchFamily="18" charset="0"/>
              </a:rPr>
              <a:t> Assess how effective the American system of government has been in ensuring freedom, equality, and justice for all.</a:t>
            </a:r>
          </a:p>
          <a:p>
            <a:pPr marL="0" indent="0">
              <a:lnSpc>
                <a:spcPct val="100000"/>
              </a:lnSpc>
              <a:spcBef>
                <a:spcPts val="0"/>
              </a:spcBef>
              <a:buNone/>
            </a:pPr>
            <a:r>
              <a:rPr lang="en-US" sz="1800" b="1" dirty="0">
                <a:solidFill>
                  <a:srgbClr val="002060"/>
                </a:solidFill>
                <a:latin typeface="Times New Roman" panose="02020603050405020304" pitchFamily="18" charset="0"/>
                <a:cs typeface="Times New Roman" panose="02020603050405020304" pitchFamily="18" charset="0"/>
              </a:rPr>
              <a:t>Essential Question: </a:t>
            </a:r>
            <a:r>
              <a:rPr lang="en-US" sz="1800" dirty="0">
                <a:latin typeface="Times New Roman" panose="02020603050405020304" pitchFamily="18" charset="0"/>
                <a:cs typeface="Times New Roman" panose="02020603050405020304" pitchFamily="18" charset="0"/>
              </a:rPr>
              <a:t>How effectively does the U.S. Constitution balance the authority to govern without violate the rights of the people?</a:t>
            </a:r>
          </a:p>
          <a:p>
            <a:pPr marL="0" indent="0">
              <a:lnSpc>
                <a:spcPct val="100000"/>
              </a:lnSpc>
              <a:spcBef>
                <a:spcPts val="0"/>
              </a:spcBef>
              <a:buNone/>
            </a:pPr>
            <a:r>
              <a:rPr lang="en-US" sz="1800" b="1" dirty="0">
                <a:solidFill>
                  <a:srgbClr val="002060"/>
                </a:solidFill>
                <a:latin typeface="Times New Roman" panose="02020603050405020304" pitchFamily="18" charset="0"/>
                <a:cs typeface="Times New Roman" panose="02020603050405020304" pitchFamily="18" charset="0"/>
              </a:rPr>
              <a:t>Students Can: </a:t>
            </a:r>
          </a:p>
          <a:p>
            <a:pPr marL="406400">
              <a:lnSpc>
                <a:spcPct val="100000"/>
              </a:lnSpc>
              <a:spcBef>
                <a:spcPts val="0"/>
              </a:spcBef>
            </a:pPr>
            <a:r>
              <a:rPr lang="en-US" sz="1800" dirty="0">
                <a:latin typeface="Times New Roman" panose="02020603050405020304" pitchFamily="18" charset="0"/>
                <a:cs typeface="Times New Roman" panose="02020603050405020304" pitchFamily="18" charset="0"/>
              </a:rPr>
              <a:t>Determine why a decentralized government under the Articles of Confederation failed to effectively govern America during the critical period from 1781-1789</a:t>
            </a:r>
          </a:p>
          <a:p>
            <a:pPr marL="406400">
              <a:lnSpc>
                <a:spcPct val="100000"/>
              </a:lnSpc>
              <a:spcBef>
                <a:spcPts val="0"/>
              </a:spcBef>
            </a:pPr>
            <a:r>
              <a:rPr lang="en-US" sz="1800" dirty="0">
                <a:latin typeface="Times New Roman" panose="02020603050405020304" pitchFamily="18" charset="0"/>
                <a:cs typeface="Times New Roman" panose="02020603050405020304" pitchFamily="18" charset="0"/>
              </a:rPr>
              <a:t>Evaluate how the U.S. Constitution repaired issues with the Articles of Confederation </a:t>
            </a:r>
          </a:p>
          <a:p>
            <a:pPr marL="406400">
              <a:lnSpc>
                <a:spcPct val="100000"/>
              </a:lnSpc>
              <a:spcBef>
                <a:spcPts val="0"/>
              </a:spcBef>
            </a:pPr>
            <a:r>
              <a:rPr lang="en-US" sz="1800" dirty="0">
                <a:latin typeface="Times New Roman" panose="02020603050405020304" pitchFamily="18" charset="0"/>
                <a:cs typeface="Times New Roman" panose="02020603050405020304" pitchFamily="18" charset="0"/>
              </a:rPr>
              <a:t>Decipher how the Madisonian Model of government empowers the national government while restraining abuse of power</a:t>
            </a:r>
          </a:p>
          <a:p>
            <a:pPr marL="177800" indent="0">
              <a:lnSpc>
                <a:spcPct val="100000"/>
              </a:lnSpc>
              <a:spcBef>
                <a:spcPts val="0"/>
              </a:spcBef>
              <a:buNone/>
            </a:pPr>
            <a:endParaRPr lang="en-US" sz="1800" dirty="0">
              <a:latin typeface="Times New Roman" panose="02020603050405020304" pitchFamily="18" charset="0"/>
              <a:cs typeface="Times New Roman" panose="02020603050405020304" pitchFamily="18" charset="0"/>
            </a:endParaRPr>
          </a:p>
          <a:p>
            <a:pPr marL="0" indent="0">
              <a:buNone/>
            </a:pPr>
            <a:r>
              <a:rPr lang="en-US" sz="2200" b="1" dirty="0">
                <a:solidFill>
                  <a:srgbClr val="002060"/>
                </a:solidFill>
                <a:latin typeface="Times New Roman" panose="02020603050405020304" pitchFamily="18" charset="0"/>
                <a:cs typeface="Times New Roman" panose="02020603050405020304" pitchFamily="18" charset="0"/>
              </a:rPr>
              <a:t>AGENDA:</a:t>
            </a:r>
          </a:p>
          <a:p>
            <a:r>
              <a:rPr lang="en-US" sz="2200" dirty="0">
                <a:latin typeface="Times New Roman" panose="02020603050405020304" pitchFamily="18" charset="0"/>
                <a:cs typeface="Times New Roman" panose="02020603050405020304" pitchFamily="18" charset="0"/>
              </a:rPr>
              <a:t>Congressional Review </a:t>
            </a:r>
          </a:p>
          <a:p>
            <a:r>
              <a:rPr lang="en-US" sz="2200" dirty="0">
                <a:latin typeface="Times New Roman" panose="02020603050405020304" pitchFamily="18" charset="0"/>
                <a:cs typeface="Times New Roman" panose="02020603050405020304" pitchFamily="18" charset="0"/>
              </a:rPr>
              <a:t>Congress Quiz</a:t>
            </a:r>
          </a:p>
          <a:p>
            <a:r>
              <a:rPr lang="en-US" sz="2200" dirty="0">
                <a:latin typeface="Times New Roman" panose="02020603050405020304" pitchFamily="18" charset="0"/>
                <a:cs typeface="Times New Roman" panose="02020603050405020304" pitchFamily="18" charset="0"/>
              </a:rPr>
              <a:t>Representing Me</a:t>
            </a:r>
          </a:p>
          <a:p>
            <a:endParaRPr lang="en-US" sz="2000" dirty="0">
              <a:latin typeface="Times New Roman" panose="02020603050405020304" pitchFamily="18" charset="0"/>
              <a:cs typeface="Times New Roman" panose="02020603050405020304" pitchFamily="18" charset="0"/>
            </a:endParaRPr>
          </a:p>
          <a:p>
            <a:pPr marL="0" indent="0">
              <a:buNone/>
            </a:pPr>
            <a:r>
              <a:rPr lang="en-US" sz="2200" b="1" dirty="0">
                <a:solidFill>
                  <a:srgbClr val="002060"/>
                </a:solidFill>
                <a:latin typeface="Times New Roman" panose="02020603050405020304" pitchFamily="18" charset="0"/>
                <a:cs typeface="Times New Roman" panose="02020603050405020304" pitchFamily="18" charset="0"/>
              </a:rPr>
              <a:t>HOMEWORK: </a:t>
            </a:r>
          </a:p>
          <a:p>
            <a:r>
              <a:rPr lang="en-US" sz="2200" b="1" dirty="0">
                <a:solidFill>
                  <a:srgbClr val="FF0000"/>
                </a:solidFill>
                <a:latin typeface="Times New Roman" panose="02020603050405020304" pitchFamily="18" charset="0"/>
                <a:cs typeface="Times New Roman" panose="02020603050405020304" pitchFamily="18" charset="0"/>
              </a:rPr>
              <a:t>Representing Me – Due: Monday, 11/7</a:t>
            </a:r>
          </a:p>
        </p:txBody>
      </p:sp>
    </p:spTree>
    <p:extLst>
      <p:ext uri="{BB962C8B-B14F-4D97-AF65-F5344CB8AC3E}">
        <p14:creationId xmlns:p14="http://schemas.microsoft.com/office/powerpoint/2010/main" val="388466926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40A77-3CC9-4767-82D8-EA556199F74D}"/>
              </a:ext>
            </a:extLst>
          </p:cNvPr>
          <p:cNvSpPr>
            <a:spLocks noGrp="1"/>
          </p:cNvSpPr>
          <p:nvPr>
            <p:ph type="title"/>
          </p:nvPr>
        </p:nvSpPr>
        <p:spPr>
          <a:xfrm>
            <a:off x="838200" y="365126"/>
            <a:ext cx="10515600" cy="774358"/>
          </a:xfrm>
          <a:solidFill>
            <a:schemeClr val="accent4">
              <a:lumMod val="40000"/>
              <a:lumOff val="60000"/>
            </a:schemeClr>
          </a:solidFill>
          <a:ln>
            <a:solidFill>
              <a:srgbClr val="002060"/>
            </a:solidFill>
          </a:ln>
        </p:spPr>
        <p:txBody>
          <a:bodyPr/>
          <a:lstStyle/>
          <a:p>
            <a:r>
              <a:rPr lang="en-US" dirty="0">
                <a:solidFill>
                  <a:srgbClr val="002060"/>
                </a:solidFill>
                <a:latin typeface="Britannic Bold" panose="020B0903060703020204" pitchFamily="34" charset="0"/>
              </a:rPr>
              <a:t>Representing </a:t>
            </a:r>
          </a:p>
        </p:txBody>
      </p:sp>
      <p:sp>
        <p:nvSpPr>
          <p:cNvPr id="3" name="Content Placeholder 2">
            <a:extLst>
              <a:ext uri="{FF2B5EF4-FFF2-40B4-BE49-F238E27FC236}">
                <a16:creationId xmlns:a16="http://schemas.microsoft.com/office/drawing/2014/main" id="{ECB4F039-3F56-4906-A2B9-CC5625B2B9FE}"/>
              </a:ext>
            </a:extLst>
          </p:cNvPr>
          <p:cNvSpPr>
            <a:spLocks noGrp="1"/>
          </p:cNvSpPr>
          <p:nvPr>
            <p:ph idx="1"/>
          </p:nvPr>
        </p:nvSpPr>
        <p:spPr>
          <a:xfrm>
            <a:off x="492368" y="1420837"/>
            <a:ext cx="8695175" cy="4756126"/>
          </a:xfrm>
          <a:solidFill>
            <a:schemeClr val="bg1"/>
          </a:solidFill>
          <a:ln>
            <a:solidFill>
              <a:srgbClr val="C00000"/>
            </a:solidFill>
          </a:ln>
        </p:spPr>
        <p:txBody>
          <a:bodyPr>
            <a:normAutofit lnSpcReduction="10000"/>
          </a:bodyPr>
          <a:lstStyle/>
          <a:p>
            <a:pPr marL="0" indent="0">
              <a:buNone/>
            </a:pPr>
            <a:r>
              <a:rPr lang="en-US" sz="2400" dirty="0">
                <a:latin typeface="Times New Roman" panose="02020603050405020304" pitchFamily="18" charset="0"/>
                <a:cs typeface="Times New Roman" panose="02020603050405020304" pitchFamily="18" charset="0"/>
              </a:rPr>
              <a:t>Design a Congressional Want-ad</a:t>
            </a:r>
          </a:p>
          <a:p>
            <a:r>
              <a:rPr lang="en-US" sz="2400" dirty="0">
                <a:latin typeface="Times New Roman" panose="02020603050405020304" pitchFamily="18" charset="0"/>
                <a:cs typeface="Times New Roman" panose="02020603050405020304" pitchFamily="18" charset="0"/>
              </a:rPr>
              <a:t>Select either a member of Senate or House of Representatives </a:t>
            </a:r>
          </a:p>
          <a:p>
            <a:r>
              <a:rPr lang="en-US" sz="2400" dirty="0">
                <a:latin typeface="Times New Roman" panose="02020603050405020304" pitchFamily="18" charset="0"/>
                <a:cs typeface="Times New Roman" panose="02020603050405020304" pitchFamily="18" charset="0"/>
              </a:rPr>
              <a:t>Construct an advertisement seeking someone to run for that particular house</a:t>
            </a:r>
          </a:p>
          <a:p>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Requirements: </a:t>
            </a:r>
          </a:p>
          <a:p>
            <a:pPr lvl="1"/>
            <a:r>
              <a:rPr lang="en-US" sz="2000" dirty="0">
                <a:latin typeface="Times New Roman" panose="02020603050405020304" pitchFamily="18" charset="0"/>
                <a:cs typeface="Times New Roman" panose="02020603050405020304" pitchFamily="18" charset="0"/>
              </a:rPr>
              <a:t>Job description – (explain lawmaking, casework, and represent state or district)</a:t>
            </a:r>
          </a:p>
          <a:p>
            <a:pPr lvl="1"/>
            <a:r>
              <a:rPr lang="en-US" sz="2000" dirty="0">
                <a:latin typeface="Times New Roman" panose="02020603050405020304" pitchFamily="18" charset="0"/>
                <a:cs typeface="Times New Roman" panose="02020603050405020304" pitchFamily="18" charset="0"/>
              </a:rPr>
              <a:t>Constitutional qualifications</a:t>
            </a:r>
          </a:p>
          <a:p>
            <a:pPr lvl="1"/>
            <a:r>
              <a:rPr lang="en-US" sz="2000" dirty="0">
                <a:latin typeface="Times New Roman" panose="02020603050405020304" pitchFamily="18" charset="0"/>
                <a:cs typeface="Times New Roman" panose="02020603050405020304" pitchFamily="18" charset="0"/>
              </a:rPr>
              <a:t>Term of office – how long do they serve</a:t>
            </a:r>
          </a:p>
          <a:p>
            <a:pPr lvl="1"/>
            <a:r>
              <a:rPr lang="en-US" sz="2000" dirty="0">
                <a:latin typeface="Times New Roman" panose="02020603050405020304" pitchFamily="18" charset="0"/>
                <a:cs typeface="Times New Roman" panose="02020603050405020304" pitchFamily="18" charset="0"/>
              </a:rPr>
              <a:t>Pay &amp; privileges (identify at least three privileges)</a:t>
            </a:r>
          </a:p>
          <a:p>
            <a:pPr lvl="1"/>
            <a:r>
              <a:rPr lang="en-US" sz="2000" dirty="0">
                <a:latin typeface="Times New Roman" panose="02020603050405020304" pitchFamily="18" charset="0"/>
                <a:cs typeface="Times New Roman" panose="02020603050405020304" pitchFamily="18" charset="0"/>
              </a:rPr>
              <a:t>Personal choices (gender, race, ethnicity, political party)</a:t>
            </a:r>
          </a:p>
          <a:p>
            <a:pPr lvl="1"/>
            <a:r>
              <a:rPr lang="en-US" sz="2000" dirty="0">
                <a:latin typeface="Times New Roman" panose="02020603050405020304" pitchFamily="18" charset="0"/>
                <a:cs typeface="Times New Roman" panose="02020603050405020304" pitchFamily="18" charset="0"/>
              </a:rPr>
              <a:t>Write two expectations (what are two issues you want your candidate to support) </a:t>
            </a:r>
          </a:p>
          <a:p>
            <a:pPr lvl="1"/>
            <a:endParaRPr lang="en-US" sz="2000" dirty="0">
              <a:latin typeface="Times New Roman" panose="02020603050405020304" pitchFamily="18" charset="0"/>
              <a:cs typeface="Times New Roman" panose="02020603050405020304" pitchFamily="18" charset="0"/>
            </a:endParaRPr>
          </a:p>
        </p:txBody>
      </p:sp>
      <p:pic>
        <p:nvPicPr>
          <p:cNvPr id="7170" name="Picture 2" descr="Congressional Elections | Roper Center for Public Opinion Research">
            <a:extLst>
              <a:ext uri="{FF2B5EF4-FFF2-40B4-BE49-F238E27FC236}">
                <a16:creationId xmlns:a16="http://schemas.microsoft.com/office/drawing/2014/main" id="{8925F88D-930E-4241-BC18-08E993E72C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24901" y="2189871"/>
            <a:ext cx="3076332" cy="31223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256575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9A6770D-993E-4546-A68D-AE4CFE3B8980}"/>
              </a:ext>
            </a:extLst>
          </p:cNvPr>
          <p:cNvSpPr>
            <a:spLocks noGrp="1"/>
          </p:cNvSpPr>
          <p:nvPr>
            <p:ph idx="1"/>
          </p:nvPr>
        </p:nvSpPr>
        <p:spPr>
          <a:xfrm>
            <a:off x="391887" y="493486"/>
            <a:ext cx="11596914" cy="5683477"/>
          </a:xfrm>
          <a:solidFill>
            <a:schemeClr val="bg1"/>
          </a:solidFill>
          <a:ln>
            <a:solidFill>
              <a:srgbClr val="002060"/>
            </a:solidFill>
          </a:ln>
        </p:spPr>
        <p:txBody>
          <a:bodyPr>
            <a:normAutofit/>
          </a:bodyPr>
          <a:lstStyle/>
          <a:p>
            <a:pPr>
              <a:lnSpc>
                <a:spcPct val="100000"/>
              </a:lnSpc>
              <a:spcBef>
                <a:spcPts val="0"/>
              </a:spcBef>
            </a:pPr>
            <a:r>
              <a:rPr lang="en-US" sz="1600" b="1" dirty="0">
                <a:latin typeface="Times New Roman" panose="02020603050405020304" pitchFamily="18" charset="0"/>
                <a:cs typeface="Times New Roman" panose="02020603050405020304" pitchFamily="18" charset="0"/>
              </a:rPr>
              <a:t>CL.C&amp;G.1.1</a:t>
            </a:r>
            <a:r>
              <a:rPr lang="en-US" sz="1600" dirty="0">
                <a:latin typeface="Times New Roman" panose="02020603050405020304" pitchFamily="18" charset="0"/>
                <a:cs typeface="Times New Roman" panose="02020603050405020304" pitchFamily="18" charset="0"/>
              </a:rPr>
              <a:t> Explain the influence of the founding principles on state and federal decisions using primary and secondary source documents.</a:t>
            </a:r>
          </a:p>
          <a:p>
            <a:pPr>
              <a:lnSpc>
                <a:spcPct val="100000"/>
              </a:lnSpc>
              <a:spcBef>
                <a:spcPts val="0"/>
              </a:spcBef>
            </a:pPr>
            <a:r>
              <a:rPr lang="en-US" sz="1600" b="1" dirty="0">
                <a:latin typeface="Times New Roman" panose="02020603050405020304" pitchFamily="18" charset="0"/>
                <a:cs typeface="Times New Roman" panose="02020603050405020304" pitchFamily="18" charset="0"/>
              </a:rPr>
              <a:t>CL.H.1.1</a:t>
            </a:r>
            <a:r>
              <a:rPr lang="en-US" sz="1600" dirty="0">
                <a:latin typeface="Times New Roman" panose="02020603050405020304" pitchFamily="18" charset="0"/>
                <a:cs typeface="Times New Roman" panose="02020603050405020304" pitchFamily="18" charset="0"/>
              </a:rPr>
              <a:t> Explain how the tensions over power and authority led the founding fathers to create a democratic republic.</a:t>
            </a:r>
          </a:p>
          <a:p>
            <a:pPr>
              <a:lnSpc>
                <a:spcPct val="100000"/>
              </a:lnSpc>
              <a:spcBef>
                <a:spcPts val="0"/>
              </a:spcBef>
            </a:pPr>
            <a:r>
              <a:rPr lang="en-US" sz="1600" b="1" dirty="0">
                <a:latin typeface="Times New Roman" panose="02020603050405020304" pitchFamily="18" charset="0"/>
                <a:cs typeface="Times New Roman" panose="02020603050405020304" pitchFamily="18" charset="0"/>
              </a:rPr>
              <a:t>CL.C&amp;G.4.4</a:t>
            </a:r>
            <a:r>
              <a:rPr lang="en-US" sz="1600" dirty="0">
                <a:latin typeface="Times New Roman" panose="02020603050405020304" pitchFamily="18" charset="0"/>
                <a:cs typeface="Times New Roman" panose="02020603050405020304" pitchFamily="18" charset="0"/>
              </a:rPr>
              <a:t> Assess how effective the American system of government has been in ensuring freedom, equality, and justice for all.</a:t>
            </a:r>
          </a:p>
          <a:p>
            <a:pPr marL="0" indent="0">
              <a:lnSpc>
                <a:spcPct val="100000"/>
              </a:lnSpc>
              <a:spcBef>
                <a:spcPts val="0"/>
              </a:spcBef>
              <a:buNone/>
            </a:pPr>
            <a:r>
              <a:rPr lang="en-US" sz="1800" b="1" dirty="0">
                <a:solidFill>
                  <a:srgbClr val="002060"/>
                </a:solidFill>
                <a:latin typeface="Times New Roman" panose="02020603050405020304" pitchFamily="18" charset="0"/>
                <a:cs typeface="Times New Roman" panose="02020603050405020304" pitchFamily="18" charset="0"/>
              </a:rPr>
              <a:t>Essential Question: </a:t>
            </a:r>
            <a:r>
              <a:rPr lang="en-US" sz="1800" dirty="0">
                <a:latin typeface="Times New Roman" panose="02020603050405020304" pitchFamily="18" charset="0"/>
                <a:cs typeface="Times New Roman" panose="02020603050405020304" pitchFamily="18" charset="0"/>
              </a:rPr>
              <a:t>How effectively does the U.S. Constitution balance the authority to govern without violate the rights of the people?</a:t>
            </a:r>
          </a:p>
          <a:p>
            <a:pPr marL="0" indent="0">
              <a:lnSpc>
                <a:spcPct val="100000"/>
              </a:lnSpc>
              <a:spcBef>
                <a:spcPts val="0"/>
              </a:spcBef>
              <a:buNone/>
            </a:pPr>
            <a:r>
              <a:rPr lang="en-US" sz="1800" b="1" dirty="0">
                <a:solidFill>
                  <a:srgbClr val="002060"/>
                </a:solidFill>
                <a:latin typeface="Times New Roman" panose="02020603050405020304" pitchFamily="18" charset="0"/>
                <a:cs typeface="Times New Roman" panose="02020603050405020304" pitchFamily="18" charset="0"/>
              </a:rPr>
              <a:t>Students Can: </a:t>
            </a:r>
          </a:p>
          <a:p>
            <a:pPr marL="406400">
              <a:lnSpc>
                <a:spcPct val="100000"/>
              </a:lnSpc>
              <a:spcBef>
                <a:spcPts val="0"/>
              </a:spcBef>
            </a:pPr>
            <a:r>
              <a:rPr lang="en-US" sz="1800" dirty="0">
                <a:latin typeface="Times New Roman" panose="02020603050405020304" pitchFamily="18" charset="0"/>
                <a:cs typeface="Times New Roman" panose="02020603050405020304" pitchFamily="18" charset="0"/>
              </a:rPr>
              <a:t>Evaluate whether the creation of the Presidency upheld the Constitutional principle of limited government.</a:t>
            </a:r>
          </a:p>
          <a:p>
            <a:pPr marL="177800" indent="0">
              <a:lnSpc>
                <a:spcPct val="100000"/>
              </a:lnSpc>
              <a:spcBef>
                <a:spcPts val="0"/>
              </a:spcBef>
              <a:buNone/>
            </a:pPr>
            <a:endParaRPr lang="en-US" sz="1800" dirty="0">
              <a:latin typeface="Times New Roman" panose="02020603050405020304" pitchFamily="18" charset="0"/>
              <a:cs typeface="Times New Roman" panose="02020603050405020304" pitchFamily="18" charset="0"/>
            </a:endParaRPr>
          </a:p>
          <a:p>
            <a:pPr marL="0" indent="0">
              <a:buNone/>
            </a:pPr>
            <a:r>
              <a:rPr lang="en-US" sz="2200" b="1" dirty="0">
                <a:solidFill>
                  <a:srgbClr val="002060"/>
                </a:solidFill>
                <a:latin typeface="Times New Roman" panose="02020603050405020304" pitchFamily="18" charset="0"/>
                <a:cs typeface="Times New Roman" panose="02020603050405020304" pitchFamily="18" charset="0"/>
              </a:rPr>
              <a:t>AGENDA:</a:t>
            </a:r>
          </a:p>
          <a:p>
            <a:r>
              <a:rPr lang="en-US" sz="2200" dirty="0">
                <a:latin typeface="Times New Roman" panose="02020603050405020304" pitchFamily="18" charset="0"/>
                <a:cs typeface="Times New Roman" panose="02020603050405020304" pitchFamily="18" charset="0"/>
              </a:rPr>
              <a:t>Washington sets presidential precedents </a:t>
            </a:r>
          </a:p>
          <a:p>
            <a:r>
              <a:rPr lang="en-US" sz="2200" dirty="0">
                <a:latin typeface="Times New Roman" panose="02020603050405020304" pitchFamily="18" charset="0"/>
                <a:cs typeface="Times New Roman" panose="02020603050405020304" pitchFamily="18" charset="0"/>
              </a:rPr>
              <a:t>The Basic of Article II</a:t>
            </a:r>
          </a:p>
          <a:p>
            <a:r>
              <a:rPr lang="en-US" sz="2200" dirty="0">
                <a:latin typeface="Times New Roman" panose="02020603050405020304" pitchFamily="18" charset="0"/>
                <a:cs typeface="Times New Roman" panose="02020603050405020304" pitchFamily="18" charset="0"/>
              </a:rPr>
              <a:t>Establishing a Limited Executive </a:t>
            </a:r>
          </a:p>
          <a:p>
            <a:pPr marL="0" indent="0">
              <a:buNone/>
            </a:pPr>
            <a:endParaRPr lang="en-US" sz="2200" b="1" dirty="0">
              <a:solidFill>
                <a:srgbClr val="002060"/>
              </a:solidFill>
              <a:latin typeface="Times New Roman" panose="02020603050405020304" pitchFamily="18" charset="0"/>
              <a:cs typeface="Times New Roman" panose="02020603050405020304" pitchFamily="18" charset="0"/>
            </a:endParaRPr>
          </a:p>
          <a:p>
            <a:pPr marL="0" indent="0">
              <a:buNone/>
            </a:pPr>
            <a:r>
              <a:rPr lang="en-US" sz="2200" b="1" dirty="0">
                <a:solidFill>
                  <a:srgbClr val="002060"/>
                </a:solidFill>
                <a:latin typeface="Times New Roman" panose="02020603050405020304" pitchFamily="18" charset="0"/>
                <a:cs typeface="Times New Roman" panose="02020603050405020304" pitchFamily="18" charset="0"/>
              </a:rPr>
              <a:t>HOMEWORK: No Homework</a:t>
            </a:r>
          </a:p>
        </p:txBody>
      </p:sp>
    </p:spTree>
    <p:extLst>
      <p:ext uri="{BB962C8B-B14F-4D97-AF65-F5344CB8AC3E}">
        <p14:creationId xmlns:p14="http://schemas.microsoft.com/office/powerpoint/2010/main" val="170912774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B9680-8F35-40EC-9F38-50EDFBC62390}"/>
              </a:ext>
            </a:extLst>
          </p:cNvPr>
          <p:cNvSpPr>
            <a:spLocks noGrp="1"/>
          </p:cNvSpPr>
          <p:nvPr>
            <p:ph type="title"/>
          </p:nvPr>
        </p:nvSpPr>
        <p:spPr>
          <a:xfrm>
            <a:off x="838200" y="365125"/>
            <a:ext cx="10515600" cy="802493"/>
          </a:xfrm>
          <a:solidFill>
            <a:srgbClr val="002060"/>
          </a:solidFill>
          <a:ln>
            <a:solidFill>
              <a:schemeClr val="tx1"/>
            </a:solidFill>
          </a:ln>
        </p:spPr>
        <p:txBody>
          <a:bodyPr/>
          <a:lstStyle/>
          <a:p>
            <a:r>
              <a:rPr lang="en-US" dirty="0">
                <a:solidFill>
                  <a:schemeClr val="bg1"/>
                </a:solidFill>
                <a:latin typeface="Britannic Bold" panose="020B0903060703020204" pitchFamily="34" charset="0"/>
              </a:rPr>
              <a:t>A Nation’s First President </a:t>
            </a:r>
          </a:p>
        </p:txBody>
      </p:sp>
      <p:sp>
        <p:nvSpPr>
          <p:cNvPr id="3" name="Content Placeholder 2">
            <a:extLst>
              <a:ext uri="{FF2B5EF4-FFF2-40B4-BE49-F238E27FC236}">
                <a16:creationId xmlns:a16="http://schemas.microsoft.com/office/drawing/2014/main" id="{0A3B79F0-9C5B-4280-816D-118F90614C25}"/>
              </a:ext>
            </a:extLst>
          </p:cNvPr>
          <p:cNvSpPr>
            <a:spLocks noGrp="1"/>
          </p:cNvSpPr>
          <p:nvPr>
            <p:ph idx="1"/>
          </p:nvPr>
        </p:nvSpPr>
        <p:spPr>
          <a:xfrm>
            <a:off x="838200" y="1333752"/>
            <a:ext cx="10515600" cy="4756126"/>
          </a:xfrm>
          <a:solidFill>
            <a:schemeClr val="bg1"/>
          </a:solidFill>
        </p:spPr>
        <p:txBody>
          <a:bodyPr>
            <a:normAutofit/>
          </a:bodyPr>
          <a:lstStyle/>
          <a:p>
            <a:pPr marL="0" indent="0">
              <a:buNone/>
            </a:pPr>
            <a:r>
              <a:rPr lang="en-US" sz="2400" i="1" dirty="0">
                <a:solidFill>
                  <a:srgbClr val="002060"/>
                </a:solidFill>
                <a:latin typeface="Times" panose="02020603050405020304" pitchFamily="18" charset="0"/>
                <a:cs typeface="Times" panose="02020603050405020304" pitchFamily="18" charset="0"/>
                <a:hlinkClick r:id="rId2">
                  <a:extLst>
                    <a:ext uri="{A12FA001-AC4F-418D-AE19-62706E023703}">
                      <ahyp:hlinkClr xmlns:ahyp="http://schemas.microsoft.com/office/drawing/2018/hyperlinkcolor" val="tx"/>
                    </a:ext>
                  </a:extLst>
                </a:hlinkClick>
              </a:rPr>
              <a:t>President George Washington’s Challenge</a:t>
            </a:r>
            <a:endParaRPr lang="en-US" sz="2400" i="1" dirty="0">
              <a:solidFill>
                <a:srgbClr val="002060"/>
              </a:solidFill>
              <a:latin typeface="Times" panose="02020603050405020304" pitchFamily="18" charset="0"/>
              <a:cs typeface="Times" panose="02020603050405020304" pitchFamily="18" charset="0"/>
            </a:endParaRPr>
          </a:p>
          <a:p>
            <a:pPr marL="0" indent="0">
              <a:buNone/>
            </a:pPr>
            <a:r>
              <a:rPr lang="en-US" sz="2400" dirty="0">
                <a:latin typeface="Times" panose="02020603050405020304" pitchFamily="18" charset="0"/>
                <a:cs typeface="Times" panose="02020603050405020304" pitchFamily="18" charset="0"/>
              </a:rPr>
              <a:t> </a:t>
            </a:r>
          </a:p>
        </p:txBody>
      </p:sp>
      <p:pic>
        <p:nvPicPr>
          <p:cNvPr id="2050" name="Picture 2" descr="George Washington">
            <a:extLst>
              <a:ext uri="{FF2B5EF4-FFF2-40B4-BE49-F238E27FC236}">
                <a16:creationId xmlns:a16="http://schemas.microsoft.com/office/drawing/2014/main" id="{93B9ACBF-1B34-4CFC-BEF8-D486109220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9410" y="1951038"/>
            <a:ext cx="2143125" cy="3274105"/>
          </a:xfrm>
          <a:prstGeom prst="rect">
            <a:avLst/>
          </a:prstGeom>
          <a:noFill/>
          <a:extLst>
            <a:ext uri="{909E8E84-426E-40DD-AFC4-6F175D3DCCD1}">
              <a14:hiddenFill xmlns:a14="http://schemas.microsoft.com/office/drawing/2010/main">
                <a:solidFill>
                  <a:srgbClr val="FFFFFF"/>
                </a:solidFill>
              </a14:hiddenFill>
            </a:ext>
          </a:extLst>
        </p:spPr>
      </p:pic>
      <p:sp>
        <p:nvSpPr>
          <p:cNvPr id="4" name="Speech Bubble: Oval 3">
            <a:extLst>
              <a:ext uri="{FF2B5EF4-FFF2-40B4-BE49-F238E27FC236}">
                <a16:creationId xmlns:a16="http://schemas.microsoft.com/office/drawing/2014/main" id="{651C9FF5-B8D3-4C57-A22B-94A8B0271FA3}"/>
              </a:ext>
            </a:extLst>
          </p:cNvPr>
          <p:cNvSpPr/>
          <p:nvPr/>
        </p:nvSpPr>
        <p:spPr>
          <a:xfrm>
            <a:off x="2975429" y="1782195"/>
            <a:ext cx="2264228" cy="679652"/>
          </a:xfrm>
          <a:prstGeom prst="wedgeEllipseCallout">
            <a:avLst>
              <a:gd name="adj1" fmla="val -58111"/>
              <a:gd name="adj2" fmla="val 5558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Times" panose="02020603050405020304" pitchFamily="18" charset="0"/>
                <a:cs typeface="Times" panose="02020603050405020304" pitchFamily="18" charset="0"/>
              </a:rPr>
              <a:t>What authority do I have?</a:t>
            </a:r>
          </a:p>
        </p:txBody>
      </p:sp>
      <p:sp>
        <p:nvSpPr>
          <p:cNvPr id="5" name="Rectangle 4">
            <a:extLst>
              <a:ext uri="{FF2B5EF4-FFF2-40B4-BE49-F238E27FC236}">
                <a16:creationId xmlns:a16="http://schemas.microsoft.com/office/drawing/2014/main" id="{E1DD4038-7510-4B23-8F2F-44A0D9D8FFBE}"/>
              </a:ext>
            </a:extLst>
          </p:cNvPr>
          <p:cNvSpPr/>
          <p:nvPr/>
        </p:nvSpPr>
        <p:spPr>
          <a:xfrm>
            <a:off x="3910818" y="4396153"/>
            <a:ext cx="8102991" cy="114651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bg1"/>
                </a:solidFill>
                <a:latin typeface="Times" panose="02020603050405020304" pitchFamily="18" charset="0"/>
                <a:cs typeface="Times" panose="02020603050405020304" pitchFamily="18" charset="0"/>
              </a:rPr>
              <a:t>How does Washington view the authority granted to him by the U.S. Constitution?</a:t>
            </a:r>
          </a:p>
        </p:txBody>
      </p:sp>
      <p:sp>
        <p:nvSpPr>
          <p:cNvPr id="6" name="Rectangle 5">
            <a:extLst>
              <a:ext uri="{FF2B5EF4-FFF2-40B4-BE49-F238E27FC236}">
                <a16:creationId xmlns:a16="http://schemas.microsoft.com/office/drawing/2014/main" id="{08B4DBE1-9303-42EB-BE38-0B5C0B12F5A9}"/>
              </a:ext>
            </a:extLst>
          </p:cNvPr>
          <p:cNvSpPr/>
          <p:nvPr/>
        </p:nvSpPr>
        <p:spPr>
          <a:xfrm>
            <a:off x="5401994" y="1782195"/>
            <a:ext cx="6344529" cy="1646805"/>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Times" panose="02020603050405020304" pitchFamily="18" charset="0"/>
                <a:cs typeface="Times" panose="02020603050405020304" pitchFamily="18" charset="0"/>
              </a:rPr>
              <a:t>The executive Power shall be vested in a President of the United States of America.</a:t>
            </a:r>
          </a:p>
          <a:p>
            <a:r>
              <a:rPr lang="en-US" sz="2400" dirty="0">
                <a:latin typeface="Times" panose="02020603050405020304" pitchFamily="18" charset="0"/>
                <a:cs typeface="Times" panose="02020603050405020304" pitchFamily="18" charset="0"/>
              </a:rPr>
              <a:t>	- </a:t>
            </a:r>
            <a:r>
              <a:rPr lang="en-US" sz="2400" b="1" i="1" dirty="0">
                <a:latin typeface="Times" panose="02020603050405020304" pitchFamily="18" charset="0"/>
                <a:cs typeface="Times" panose="02020603050405020304" pitchFamily="18" charset="0"/>
              </a:rPr>
              <a:t>The Vesting Clause, Article II, Section 1</a:t>
            </a:r>
          </a:p>
        </p:txBody>
      </p:sp>
    </p:spTree>
    <p:extLst>
      <p:ext uri="{BB962C8B-B14F-4D97-AF65-F5344CB8AC3E}">
        <p14:creationId xmlns:p14="http://schemas.microsoft.com/office/powerpoint/2010/main" val="183405179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82AD1-840E-4899-A763-5EB5264DB3EE}"/>
              </a:ext>
            </a:extLst>
          </p:cNvPr>
          <p:cNvSpPr>
            <a:spLocks noGrp="1"/>
          </p:cNvSpPr>
          <p:nvPr>
            <p:ph type="title"/>
          </p:nvPr>
        </p:nvSpPr>
        <p:spPr>
          <a:xfrm>
            <a:off x="838200" y="365126"/>
            <a:ext cx="10515600" cy="822230"/>
          </a:xfrm>
          <a:solidFill>
            <a:srgbClr val="002060"/>
          </a:solidFill>
          <a:ln>
            <a:solidFill>
              <a:schemeClr val="tx1"/>
            </a:solidFill>
          </a:ln>
        </p:spPr>
        <p:txBody>
          <a:bodyPr/>
          <a:lstStyle/>
          <a:p>
            <a:r>
              <a:rPr lang="en-US" dirty="0">
                <a:solidFill>
                  <a:schemeClr val="bg1"/>
                </a:solidFill>
                <a:latin typeface="Georgia Pro Black" panose="020B0604020202020204" pitchFamily="18" charset="0"/>
              </a:rPr>
              <a:t>Article II - The Executive Branch</a:t>
            </a:r>
          </a:p>
        </p:txBody>
      </p:sp>
      <p:pic>
        <p:nvPicPr>
          <p:cNvPr id="9" name="Content Placeholder 8" descr="A screenshot of a cell phone&#10;&#10;Description automatically generated">
            <a:extLst>
              <a:ext uri="{FF2B5EF4-FFF2-40B4-BE49-F238E27FC236}">
                <a16:creationId xmlns:a16="http://schemas.microsoft.com/office/drawing/2014/main" id="{89D086AD-2A36-4FBB-972B-6860FE42794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744852" y="1420837"/>
            <a:ext cx="6054881" cy="5307509"/>
          </a:xfrm>
          <a:ln>
            <a:solidFill>
              <a:srgbClr val="C00000"/>
            </a:solidFill>
          </a:ln>
        </p:spPr>
      </p:pic>
      <p:sp>
        <p:nvSpPr>
          <p:cNvPr id="10" name="Rectangle 9">
            <a:extLst>
              <a:ext uri="{FF2B5EF4-FFF2-40B4-BE49-F238E27FC236}">
                <a16:creationId xmlns:a16="http://schemas.microsoft.com/office/drawing/2014/main" id="{E4426012-ABDC-4AF8-8A9F-C1D815DF838B}"/>
              </a:ext>
            </a:extLst>
          </p:cNvPr>
          <p:cNvSpPr/>
          <p:nvPr/>
        </p:nvSpPr>
        <p:spPr>
          <a:xfrm>
            <a:off x="392268" y="1839951"/>
            <a:ext cx="5530230" cy="2787805"/>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chemeClr val="tx1"/>
                </a:solidFill>
                <a:latin typeface="Times New Roman" panose="02020603050405020304" pitchFamily="18" charset="0"/>
                <a:cs typeface="Times New Roman" panose="02020603050405020304" pitchFamily="18" charset="0"/>
              </a:rPr>
              <a:t>The Executive Branch </a:t>
            </a:r>
            <a:r>
              <a:rPr lang="en-US" sz="2400" dirty="0">
                <a:solidFill>
                  <a:schemeClr val="tx1"/>
                </a:solidFill>
                <a:latin typeface="Times New Roman" panose="02020603050405020304" pitchFamily="18" charset="0"/>
                <a:cs typeface="Times New Roman" panose="02020603050405020304" pitchFamily="18" charset="0"/>
              </a:rPr>
              <a:t>= </a:t>
            </a:r>
            <a:r>
              <a:rPr lang="en-US" sz="2400" b="1" i="1" u="sng" dirty="0">
                <a:solidFill>
                  <a:srgbClr val="C00000"/>
                </a:solidFill>
                <a:latin typeface="Times New Roman" panose="02020603050405020304" pitchFamily="18" charset="0"/>
                <a:cs typeface="Times New Roman" panose="02020603050405020304" pitchFamily="18" charset="0"/>
              </a:rPr>
              <a:t>enforcement &amp; implementation of the laws </a:t>
            </a:r>
          </a:p>
          <a:p>
            <a:pPr marL="342900" indent="-342900">
              <a:buFont typeface="Arial" panose="020B0604020202020204" pitchFamily="34" charset="0"/>
              <a:buChar char="•"/>
            </a:pPr>
            <a:r>
              <a:rPr lang="en-US" sz="2400" b="1" i="1" u="sng" dirty="0">
                <a:solidFill>
                  <a:schemeClr val="tx1"/>
                </a:solidFill>
                <a:latin typeface="Times New Roman" panose="02020603050405020304" pitchFamily="18" charset="0"/>
                <a:cs typeface="Times New Roman" panose="02020603050405020304" pitchFamily="18" charset="0"/>
              </a:rPr>
              <a:t>President</a:t>
            </a:r>
            <a:r>
              <a:rPr lang="en-US" sz="2400" b="1" i="1" dirty="0">
                <a:solidFill>
                  <a:schemeClr val="tx1"/>
                </a:solidFill>
                <a:latin typeface="Times New Roman" panose="02020603050405020304" pitchFamily="18" charset="0"/>
                <a:cs typeface="Times New Roman" panose="02020603050405020304" pitchFamily="18" charset="0"/>
              </a:rPr>
              <a:t> </a:t>
            </a:r>
          </a:p>
          <a:p>
            <a:pPr marL="342900" indent="-342900">
              <a:buFont typeface="Arial" panose="020B0604020202020204" pitchFamily="34" charset="0"/>
              <a:buChar char="•"/>
            </a:pPr>
            <a:r>
              <a:rPr lang="en-US" sz="2400" b="1" i="1" u="sng" dirty="0">
                <a:solidFill>
                  <a:schemeClr val="tx1"/>
                </a:solidFill>
                <a:latin typeface="Times New Roman" panose="02020603050405020304" pitchFamily="18" charset="0"/>
                <a:cs typeface="Times New Roman" panose="02020603050405020304" pitchFamily="18" charset="0"/>
              </a:rPr>
              <a:t>Vice President</a:t>
            </a:r>
          </a:p>
          <a:p>
            <a:pPr marL="342900" indent="-342900">
              <a:buFont typeface="Arial" panose="020B0604020202020204" pitchFamily="34" charset="0"/>
              <a:buChar char="•"/>
            </a:pPr>
            <a:r>
              <a:rPr lang="en-US" sz="2400" b="1" i="1" u="sng" dirty="0">
                <a:solidFill>
                  <a:schemeClr val="tx1"/>
                </a:solidFill>
                <a:latin typeface="Times New Roman" panose="02020603050405020304" pitchFamily="18" charset="0"/>
                <a:cs typeface="Times New Roman" panose="02020603050405020304" pitchFamily="18" charset="0"/>
              </a:rPr>
              <a:t>Bureaucracy</a:t>
            </a:r>
            <a:r>
              <a:rPr lang="en-US" sz="2400" i="1" dirty="0">
                <a:solidFill>
                  <a:schemeClr val="tx1"/>
                </a:solidFill>
                <a:latin typeface="Times New Roman" panose="02020603050405020304" pitchFamily="18" charset="0"/>
                <a:cs typeface="Times New Roman" panose="02020603050405020304" pitchFamily="18" charset="0"/>
              </a:rPr>
              <a:t> </a:t>
            </a:r>
            <a:r>
              <a:rPr lang="en-US" sz="2400" dirty="0">
                <a:solidFill>
                  <a:schemeClr val="tx1"/>
                </a:solidFill>
                <a:latin typeface="Times New Roman" panose="02020603050405020304" pitchFamily="18" charset="0"/>
                <a:cs typeface="Times New Roman" panose="02020603050405020304" pitchFamily="18" charset="0"/>
              </a:rPr>
              <a:t>(Office of the White House, Cabinet, Independent Agencies, etc.) – </a:t>
            </a:r>
            <a:r>
              <a:rPr lang="en-US" sz="2400" i="1" dirty="0">
                <a:solidFill>
                  <a:schemeClr val="tx1"/>
                </a:solidFill>
                <a:latin typeface="Times New Roman" panose="02020603050405020304" pitchFamily="18" charset="0"/>
                <a:cs typeface="Times New Roman" panose="02020603050405020304" pitchFamily="18" charset="0"/>
              </a:rPr>
              <a:t>NOT in the Constitution</a:t>
            </a:r>
          </a:p>
        </p:txBody>
      </p:sp>
    </p:spTree>
    <p:extLst>
      <p:ext uri="{BB962C8B-B14F-4D97-AF65-F5344CB8AC3E}">
        <p14:creationId xmlns:p14="http://schemas.microsoft.com/office/powerpoint/2010/main" val="290176134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82AD1-840E-4899-A763-5EB5264DB3EE}"/>
              </a:ext>
            </a:extLst>
          </p:cNvPr>
          <p:cNvSpPr>
            <a:spLocks noGrp="1"/>
          </p:cNvSpPr>
          <p:nvPr>
            <p:ph type="title"/>
          </p:nvPr>
        </p:nvSpPr>
        <p:spPr>
          <a:xfrm>
            <a:off x="838200" y="365126"/>
            <a:ext cx="10515600" cy="822230"/>
          </a:xfrm>
          <a:solidFill>
            <a:srgbClr val="002060"/>
          </a:solidFill>
          <a:ln>
            <a:solidFill>
              <a:srgbClr val="002060"/>
            </a:solidFill>
          </a:ln>
        </p:spPr>
        <p:txBody>
          <a:bodyPr/>
          <a:lstStyle/>
          <a:p>
            <a:r>
              <a:rPr lang="en-US" dirty="0">
                <a:solidFill>
                  <a:schemeClr val="bg1"/>
                </a:solidFill>
                <a:latin typeface="Georgia Pro Black" panose="020B0604020202020204" pitchFamily="18" charset="0"/>
              </a:rPr>
              <a:t>Serving at Present</a:t>
            </a:r>
          </a:p>
        </p:txBody>
      </p:sp>
      <p:sp>
        <p:nvSpPr>
          <p:cNvPr id="3" name="Content Placeholder 2">
            <a:extLst>
              <a:ext uri="{FF2B5EF4-FFF2-40B4-BE49-F238E27FC236}">
                <a16:creationId xmlns:a16="http://schemas.microsoft.com/office/drawing/2014/main" id="{B7C9FE39-6772-4AC0-AD07-DFA96382FBC7}"/>
              </a:ext>
            </a:extLst>
          </p:cNvPr>
          <p:cNvSpPr>
            <a:spLocks noGrp="1"/>
          </p:cNvSpPr>
          <p:nvPr>
            <p:ph idx="1"/>
          </p:nvPr>
        </p:nvSpPr>
        <p:spPr>
          <a:xfrm>
            <a:off x="393895" y="3528128"/>
            <a:ext cx="10959905" cy="3029925"/>
          </a:xfrm>
          <a:solidFill>
            <a:schemeClr val="tx1"/>
          </a:solidFill>
          <a:ln>
            <a:solidFill>
              <a:srgbClr val="FF0000"/>
            </a:solidFill>
          </a:ln>
        </p:spPr>
        <p:txBody>
          <a:bodyPr>
            <a:normAutofit/>
          </a:bodyPr>
          <a:lstStyle/>
          <a:p>
            <a:r>
              <a:rPr lang="en-US" sz="2400" b="1" dirty="0">
                <a:solidFill>
                  <a:schemeClr val="bg1"/>
                </a:solidFill>
                <a:latin typeface="Times New Roman" panose="02020603050405020304" pitchFamily="18" charset="0"/>
                <a:cs typeface="Times New Roman" panose="02020603050405020304" pitchFamily="18" charset="0"/>
              </a:rPr>
              <a:t>President = serving at present </a:t>
            </a:r>
            <a:r>
              <a:rPr lang="en-US" sz="2400" dirty="0">
                <a:solidFill>
                  <a:schemeClr val="bg1"/>
                </a:solidFill>
                <a:latin typeface="Times New Roman" panose="02020603050405020304" pitchFamily="18" charset="0"/>
                <a:cs typeface="Times New Roman" panose="02020603050405020304" pitchFamily="18" charset="0"/>
              </a:rPr>
              <a:t>(fear of tyrannical government)</a:t>
            </a:r>
          </a:p>
          <a:p>
            <a:endParaRPr lang="en-US" sz="900" dirty="0">
              <a:solidFill>
                <a:schemeClr val="bg1"/>
              </a:solidFill>
              <a:latin typeface="Times New Roman" panose="02020603050405020304" pitchFamily="18" charset="0"/>
              <a:cs typeface="Times New Roman" panose="02020603050405020304" pitchFamily="18" charset="0"/>
            </a:endParaRPr>
          </a:p>
          <a:p>
            <a:r>
              <a:rPr lang="en-US" sz="2400" dirty="0">
                <a:solidFill>
                  <a:schemeClr val="bg1"/>
                </a:solidFill>
                <a:latin typeface="Times New Roman" panose="02020603050405020304" pitchFamily="18" charset="0"/>
                <a:cs typeface="Times New Roman" panose="02020603050405020304" pitchFamily="18" charset="0"/>
              </a:rPr>
              <a:t>Constitutional qualifications: </a:t>
            </a:r>
          </a:p>
          <a:p>
            <a:pPr marL="0" indent="0">
              <a:buNone/>
            </a:pPr>
            <a:endParaRPr lang="en-US" dirty="0">
              <a:latin typeface="Times New Roman" panose="02020603050405020304" pitchFamily="18" charset="0"/>
              <a:cs typeface="Times New Roman" panose="02020603050405020304" pitchFamily="18" charset="0"/>
            </a:endParaRPr>
          </a:p>
          <a:p>
            <a:pPr marL="0" indent="0">
              <a:buNone/>
            </a:pPr>
            <a:endParaRPr lang="en-US" dirty="0">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FA8805A6-002C-404A-8E94-0DF1C721644E}"/>
              </a:ext>
            </a:extLst>
          </p:cNvPr>
          <p:cNvSpPr/>
          <p:nvPr/>
        </p:nvSpPr>
        <p:spPr>
          <a:xfrm>
            <a:off x="520889" y="1323831"/>
            <a:ext cx="11150221" cy="2105169"/>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chemeClr val="tx1"/>
                </a:solidFill>
                <a:latin typeface="Times New Roman" panose="02020603050405020304" pitchFamily="18" charset="0"/>
                <a:cs typeface="Times New Roman" panose="02020603050405020304" pitchFamily="18" charset="0"/>
              </a:rPr>
              <a:t>That magistrate is to be elected for </a:t>
            </a:r>
            <a:r>
              <a:rPr lang="en-US" sz="2000" i="1" dirty="0">
                <a:solidFill>
                  <a:schemeClr val="tx1"/>
                </a:solidFill>
                <a:latin typeface="Times New Roman" panose="02020603050405020304" pitchFamily="18" charset="0"/>
                <a:cs typeface="Times New Roman" panose="02020603050405020304" pitchFamily="18" charset="0"/>
              </a:rPr>
              <a:t>four</a:t>
            </a:r>
            <a:r>
              <a:rPr lang="en-US" sz="2000" dirty="0">
                <a:solidFill>
                  <a:schemeClr val="tx1"/>
                </a:solidFill>
                <a:latin typeface="Times New Roman" panose="02020603050405020304" pitchFamily="18" charset="0"/>
                <a:cs typeface="Times New Roman" panose="02020603050405020304" pitchFamily="18" charset="0"/>
              </a:rPr>
              <a:t> years; and is to be re-eligible as often as the people of the United States shall think him worthy of their confidence. In these circumstances there is a total dissimilitude between </a:t>
            </a:r>
            <a:r>
              <a:rPr lang="en-US" sz="2000" i="1" dirty="0">
                <a:solidFill>
                  <a:schemeClr val="tx1"/>
                </a:solidFill>
                <a:latin typeface="Times New Roman" panose="02020603050405020304" pitchFamily="18" charset="0"/>
                <a:cs typeface="Times New Roman" panose="02020603050405020304" pitchFamily="18" charset="0"/>
              </a:rPr>
              <a:t>him</a:t>
            </a:r>
            <a:r>
              <a:rPr lang="en-US" sz="2000" dirty="0">
                <a:solidFill>
                  <a:schemeClr val="tx1"/>
                </a:solidFill>
                <a:latin typeface="Times New Roman" panose="02020603050405020304" pitchFamily="18" charset="0"/>
                <a:cs typeface="Times New Roman" panose="02020603050405020304" pitchFamily="18" charset="0"/>
              </a:rPr>
              <a:t> and a king of Great Britain, who is an </a:t>
            </a:r>
            <a:r>
              <a:rPr lang="en-US" sz="2000" i="1" dirty="0">
                <a:solidFill>
                  <a:schemeClr val="tx1"/>
                </a:solidFill>
                <a:latin typeface="Times New Roman" panose="02020603050405020304" pitchFamily="18" charset="0"/>
                <a:cs typeface="Times New Roman" panose="02020603050405020304" pitchFamily="18" charset="0"/>
              </a:rPr>
              <a:t>hereditary</a:t>
            </a:r>
            <a:r>
              <a:rPr lang="en-US" sz="2000" dirty="0">
                <a:solidFill>
                  <a:schemeClr val="tx1"/>
                </a:solidFill>
                <a:latin typeface="Times New Roman" panose="02020603050405020304" pitchFamily="18" charset="0"/>
                <a:cs typeface="Times New Roman" panose="02020603050405020304" pitchFamily="18" charset="0"/>
              </a:rPr>
              <a:t> monarch, possessing the crown as a patrimony descendible to his heirs forever; but there is a close analogy between </a:t>
            </a:r>
            <a:r>
              <a:rPr lang="en-US" sz="2000" i="1" dirty="0">
                <a:solidFill>
                  <a:schemeClr val="tx1"/>
                </a:solidFill>
                <a:latin typeface="Times New Roman" panose="02020603050405020304" pitchFamily="18" charset="0"/>
                <a:cs typeface="Times New Roman" panose="02020603050405020304" pitchFamily="18" charset="0"/>
              </a:rPr>
              <a:t>him</a:t>
            </a:r>
            <a:r>
              <a:rPr lang="en-US" sz="2000" dirty="0">
                <a:solidFill>
                  <a:schemeClr val="tx1"/>
                </a:solidFill>
                <a:latin typeface="Times New Roman" panose="02020603050405020304" pitchFamily="18" charset="0"/>
                <a:cs typeface="Times New Roman" panose="02020603050405020304" pitchFamily="18" charset="0"/>
              </a:rPr>
              <a:t> and a governor of New York, who is elected for </a:t>
            </a:r>
            <a:r>
              <a:rPr lang="en-US" sz="2000" i="1" dirty="0">
                <a:solidFill>
                  <a:schemeClr val="tx1"/>
                </a:solidFill>
                <a:latin typeface="Times New Roman" panose="02020603050405020304" pitchFamily="18" charset="0"/>
                <a:cs typeface="Times New Roman" panose="02020603050405020304" pitchFamily="18" charset="0"/>
              </a:rPr>
              <a:t>three</a:t>
            </a:r>
            <a:r>
              <a:rPr lang="en-US" sz="2000" dirty="0">
                <a:solidFill>
                  <a:schemeClr val="tx1"/>
                </a:solidFill>
                <a:latin typeface="Times New Roman" panose="02020603050405020304" pitchFamily="18" charset="0"/>
                <a:cs typeface="Times New Roman" panose="02020603050405020304" pitchFamily="18" charset="0"/>
              </a:rPr>
              <a:t> years, and is re-eligible without limitation or intermission.</a:t>
            </a:r>
          </a:p>
          <a:p>
            <a:r>
              <a:rPr lang="en-US" sz="2000" dirty="0">
                <a:solidFill>
                  <a:schemeClr val="tx1"/>
                </a:solidFill>
                <a:latin typeface="Times New Roman" panose="02020603050405020304" pitchFamily="18" charset="0"/>
                <a:cs typeface="Times New Roman" panose="02020603050405020304" pitchFamily="18" charset="0"/>
              </a:rPr>
              <a:t>	- </a:t>
            </a:r>
            <a:r>
              <a:rPr lang="en-US" sz="2000" b="1" dirty="0">
                <a:solidFill>
                  <a:schemeClr val="tx1"/>
                </a:solidFill>
                <a:latin typeface="Times New Roman" panose="02020603050405020304" pitchFamily="18" charset="0"/>
                <a:cs typeface="Times New Roman" panose="02020603050405020304" pitchFamily="18" charset="0"/>
              </a:rPr>
              <a:t>Alexander Hamilton, Federalist 69, 1788</a:t>
            </a:r>
          </a:p>
        </p:txBody>
      </p:sp>
      <p:pic>
        <p:nvPicPr>
          <p:cNvPr id="6" name="Picture 5" descr="A person standing in front of a door&#10;&#10;Description automatically generated">
            <a:extLst>
              <a:ext uri="{FF2B5EF4-FFF2-40B4-BE49-F238E27FC236}">
                <a16:creationId xmlns:a16="http://schemas.microsoft.com/office/drawing/2014/main" id="{3D804E63-3E84-4896-B65C-D493AD2EE62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07562" y="2855457"/>
            <a:ext cx="1439780" cy="1685925"/>
          </a:xfrm>
          <a:prstGeom prst="rect">
            <a:avLst/>
          </a:prstGeom>
          <a:ln>
            <a:solidFill>
              <a:schemeClr val="bg1"/>
            </a:solidFill>
          </a:ln>
        </p:spPr>
      </p:pic>
      <p:pic>
        <p:nvPicPr>
          <p:cNvPr id="1026" name="Picture 2" descr="Image result for U.S Presidency">
            <a:extLst>
              <a:ext uri="{FF2B5EF4-FFF2-40B4-BE49-F238E27FC236}">
                <a16:creationId xmlns:a16="http://schemas.microsoft.com/office/drawing/2014/main" id="{A838E919-83D8-4B71-9F50-8BBA85E9F0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11572" y="4274824"/>
            <a:ext cx="2424279" cy="168592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3A2B36A7-1331-4D19-8DD0-571075BAD605}"/>
              </a:ext>
            </a:extLst>
          </p:cNvPr>
          <p:cNvSpPr/>
          <p:nvPr/>
        </p:nvSpPr>
        <p:spPr>
          <a:xfrm>
            <a:off x="1154646" y="4722038"/>
            <a:ext cx="3840480" cy="134113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00100" lvl="1" indent="-342900">
              <a:buFont typeface="Arial" panose="020B0604020202020204" pitchFamily="34" charset="0"/>
              <a:buChar char="•"/>
            </a:pPr>
            <a:r>
              <a:rPr lang="en-US" sz="2400" b="1" i="1" u="sng" dirty="0">
                <a:solidFill>
                  <a:schemeClr val="tx1"/>
                </a:solidFill>
                <a:latin typeface="Times New Roman" panose="02020603050405020304" pitchFamily="18" charset="0"/>
                <a:cs typeface="Times New Roman" panose="02020603050405020304" pitchFamily="18" charset="0"/>
              </a:rPr>
              <a:t>A natural born citizen</a:t>
            </a:r>
          </a:p>
          <a:p>
            <a:pPr marL="800100" lvl="1" indent="-342900">
              <a:buFont typeface="Arial" panose="020B0604020202020204" pitchFamily="34" charset="0"/>
              <a:buChar char="•"/>
            </a:pPr>
            <a:r>
              <a:rPr lang="en-US" sz="2400" b="1" i="1" u="sng" dirty="0">
                <a:solidFill>
                  <a:schemeClr val="tx1"/>
                </a:solidFill>
                <a:latin typeface="Times New Roman" panose="02020603050405020304" pitchFamily="18" charset="0"/>
                <a:cs typeface="Times New Roman" panose="02020603050405020304" pitchFamily="18" charset="0"/>
              </a:rPr>
              <a:t>35 years old</a:t>
            </a:r>
          </a:p>
          <a:p>
            <a:pPr marL="800100" lvl="1" indent="-342900">
              <a:buFont typeface="Arial" panose="020B0604020202020204" pitchFamily="34" charset="0"/>
              <a:buChar char="•"/>
            </a:pPr>
            <a:r>
              <a:rPr lang="en-US" sz="2400" b="1" i="1" u="sng" dirty="0">
                <a:solidFill>
                  <a:schemeClr val="tx1"/>
                </a:solidFill>
                <a:latin typeface="Times New Roman" panose="02020603050405020304" pitchFamily="18" charset="0"/>
                <a:cs typeface="Times New Roman" panose="02020603050405020304" pitchFamily="18" charset="0"/>
              </a:rPr>
              <a:t>14 years residency </a:t>
            </a:r>
          </a:p>
        </p:txBody>
      </p:sp>
    </p:spTree>
    <p:extLst>
      <p:ext uri="{BB962C8B-B14F-4D97-AF65-F5344CB8AC3E}">
        <p14:creationId xmlns:p14="http://schemas.microsoft.com/office/powerpoint/2010/main" val="3169315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6E0D7-0E05-492F-BB55-500CE7F78417}"/>
              </a:ext>
            </a:extLst>
          </p:cNvPr>
          <p:cNvSpPr>
            <a:spLocks noGrp="1"/>
          </p:cNvSpPr>
          <p:nvPr>
            <p:ph type="title"/>
          </p:nvPr>
        </p:nvSpPr>
        <p:spPr>
          <a:xfrm>
            <a:off x="838200" y="365126"/>
            <a:ext cx="10515600" cy="788426"/>
          </a:xfrm>
          <a:solidFill>
            <a:schemeClr val="accent4">
              <a:lumMod val="40000"/>
              <a:lumOff val="60000"/>
            </a:schemeClr>
          </a:solidFill>
          <a:ln>
            <a:solidFill>
              <a:srgbClr val="002060"/>
            </a:solidFill>
          </a:ln>
        </p:spPr>
        <p:txBody>
          <a:bodyPr/>
          <a:lstStyle/>
          <a:p>
            <a:r>
              <a:rPr lang="en-US" dirty="0">
                <a:solidFill>
                  <a:srgbClr val="002060"/>
                </a:solidFill>
                <a:latin typeface="Britannic Bold" panose="020B0903060703020204" pitchFamily="34" charset="0"/>
              </a:rPr>
              <a:t>Who is Eligible</a:t>
            </a:r>
          </a:p>
        </p:txBody>
      </p:sp>
      <p:sp>
        <p:nvSpPr>
          <p:cNvPr id="3" name="Content Placeholder 2">
            <a:extLst>
              <a:ext uri="{FF2B5EF4-FFF2-40B4-BE49-F238E27FC236}">
                <a16:creationId xmlns:a16="http://schemas.microsoft.com/office/drawing/2014/main" id="{235DD223-621C-4345-956F-A75FFFCA8042}"/>
              </a:ext>
            </a:extLst>
          </p:cNvPr>
          <p:cNvSpPr>
            <a:spLocks noGrp="1"/>
          </p:cNvSpPr>
          <p:nvPr>
            <p:ph idx="1"/>
          </p:nvPr>
        </p:nvSpPr>
        <p:spPr>
          <a:xfrm>
            <a:off x="520505" y="1392702"/>
            <a:ext cx="11268221" cy="4784261"/>
          </a:xfrm>
          <a:solidFill>
            <a:schemeClr val="bg1"/>
          </a:solidFill>
        </p:spPr>
        <p:txBody>
          <a:bodyPr>
            <a:normAutofit lnSpcReduction="10000"/>
          </a:bodyPr>
          <a:lstStyle/>
          <a:p>
            <a:pPr marL="0" indent="0">
              <a:buNone/>
            </a:pPr>
            <a:r>
              <a:rPr lang="en-US" sz="2400" dirty="0">
                <a:latin typeface="Times" panose="02020603050405020304" pitchFamily="18" charset="0"/>
                <a:cs typeface="Times" panose="02020603050405020304" pitchFamily="18" charset="0"/>
              </a:rPr>
              <a:t>Evaluate the following candidates – determine whether they are eligible to run for the presidency</a:t>
            </a:r>
          </a:p>
          <a:p>
            <a:pPr marL="0" indent="0">
              <a:buNone/>
            </a:pPr>
            <a:r>
              <a:rPr lang="en-US" sz="2400" dirty="0">
                <a:latin typeface="Times" panose="02020603050405020304" pitchFamily="18" charset="0"/>
                <a:cs typeface="Times" panose="02020603050405020304" pitchFamily="18" charset="0"/>
              </a:rPr>
              <a:t>___ 1. Born in Austria, he is a self made multi-billionaire who has served as the governor of California, where he has currently has lived for 35 years and is 60 years old. </a:t>
            </a:r>
          </a:p>
          <a:p>
            <a:pPr marL="0" indent="0">
              <a:buNone/>
            </a:pPr>
            <a:r>
              <a:rPr lang="en-US" sz="2400" dirty="0">
                <a:latin typeface="Times" panose="02020603050405020304" pitchFamily="18" charset="0"/>
                <a:cs typeface="Times" panose="02020603050405020304" pitchFamily="18" charset="0"/>
              </a:rPr>
              <a:t>___ 2. He is the son of a former president and serve as governor of Texas.  He is currently 54 years old and lived in the United States all his life.  Though in the past he has had arrested and convicted for various misdemeanors he has reformed. </a:t>
            </a:r>
          </a:p>
          <a:p>
            <a:pPr marL="0" indent="0">
              <a:buNone/>
            </a:pPr>
            <a:r>
              <a:rPr lang="en-US" sz="2400" dirty="0">
                <a:latin typeface="Times" panose="02020603050405020304" pitchFamily="18" charset="0"/>
                <a:cs typeface="Times" panose="02020603050405020304" pitchFamily="18" charset="0"/>
              </a:rPr>
              <a:t>___ 3. She is a 44 year old African American, who has a law degree from Harvard.  She was born and raised in Chicago, Illinois</a:t>
            </a:r>
          </a:p>
          <a:p>
            <a:pPr marL="0" indent="0">
              <a:buNone/>
            </a:pPr>
            <a:r>
              <a:rPr lang="en-US" sz="2400" dirty="0">
                <a:latin typeface="Times" panose="02020603050405020304" pitchFamily="18" charset="0"/>
                <a:cs typeface="Times" panose="02020603050405020304" pitchFamily="18" charset="0"/>
              </a:rPr>
              <a:t>___ 4. He was born in British Leeward island and orphaned at a young age.  After rough start, he went on to earn a law degree and serve in the U.S. military as a General and Secretary of Treasury.  He currently is 42 years old and resided in the U.S., since he was a teenager.</a:t>
            </a:r>
          </a:p>
        </p:txBody>
      </p:sp>
    </p:spTree>
    <p:extLst>
      <p:ext uri="{BB962C8B-B14F-4D97-AF65-F5344CB8AC3E}">
        <p14:creationId xmlns:p14="http://schemas.microsoft.com/office/powerpoint/2010/main" val="412553518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82AD1-840E-4899-A763-5EB5264DB3EE}"/>
              </a:ext>
            </a:extLst>
          </p:cNvPr>
          <p:cNvSpPr>
            <a:spLocks noGrp="1"/>
          </p:cNvSpPr>
          <p:nvPr>
            <p:ph type="title"/>
          </p:nvPr>
        </p:nvSpPr>
        <p:spPr>
          <a:xfrm>
            <a:off x="838200" y="365126"/>
            <a:ext cx="10515600" cy="822230"/>
          </a:xfrm>
          <a:solidFill>
            <a:srgbClr val="002060"/>
          </a:solidFill>
          <a:ln>
            <a:solidFill>
              <a:schemeClr val="tx1"/>
            </a:solidFill>
          </a:ln>
        </p:spPr>
        <p:txBody>
          <a:bodyPr/>
          <a:lstStyle/>
          <a:p>
            <a:r>
              <a:rPr lang="en-US" dirty="0">
                <a:solidFill>
                  <a:schemeClr val="bg1"/>
                </a:solidFill>
                <a:latin typeface="Georgia Pro Black" panose="020B0604020202020204" pitchFamily="18" charset="0"/>
              </a:rPr>
              <a:t>Hail to Cincinnatus </a:t>
            </a:r>
          </a:p>
        </p:txBody>
      </p:sp>
      <p:sp>
        <p:nvSpPr>
          <p:cNvPr id="4" name="Content Placeholder 3">
            <a:extLst>
              <a:ext uri="{FF2B5EF4-FFF2-40B4-BE49-F238E27FC236}">
                <a16:creationId xmlns:a16="http://schemas.microsoft.com/office/drawing/2014/main" id="{14EA0E7B-94B3-40ED-9191-99DAFEB78A87}"/>
              </a:ext>
            </a:extLst>
          </p:cNvPr>
          <p:cNvSpPr>
            <a:spLocks noGrp="1"/>
          </p:cNvSpPr>
          <p:nvPr>
            <p:ph idx="1"/>
          </p:nvPr>
        </p:nvSpPr>
        <p:spPr>
          <a:xfrm>
            <a:off x="838200" y="1524542"/>
            <a:ext cx="10515600" cy="4351338"/>
          </a:xfrm>
          <a:solidFill>
            <a:schemeClr val="bg1"/>
          </a:solidFill>
          <a:ln>
            <a:solidFill>
              <a:srgbClr val="C00000"/>
            </a:solidFill>
          </a:ln>
        </p:spPr>
        <p:txBody>
          <a:bodyPr>
            <a:normAutofit/>
          </a:bodyPr>
          <a:lstStyle/>
          <a:p>
            <a:r>
              <a:rPr lang="en-US" sz="2400" dirty="0">
                <a:latin typeface="Times New Roman" panose="02020603050405020304" pitchFamily="18" charset="0"/>
                <a:cs typeface="Times New Roman" panose="02020603050405020304" pitchFamily="18" charset="0"/>
              </a:rPr>
              <a:t>Founders define a president </a:t>
            </a:r>
          </a:p>
        </p:txBody>
      </p:sp>
      <p:pic>
        <p:nvPicPr>
          <p:cNvPr id="5122" name="Picture 2" descr="Image result for george washington">
            <a:extLst>
              <a:ext uri="{FF2B5EF4-FFF2-40B4-BE49-F238E27FC236}">
                <a16:creationId xmlns:a16="http://schemas.microsoft.com/office/drawing/2014/main" id="{C222D188-6DF2-41C6-A53B-FC416627F7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0065" y="2177276"/>
            <a:ext cx="2095500" cy="2057400"/>
          </a:xfrm>
          <a:prstGeom prst="rect">
            <a:avLst/>
          </a:prstGeom>
          <a:noFill/>
          <a:ln>
            <a:solidFill>
              <a:srgbClr val="C00000"/>
            </a:solidFill>
          </a:ln>
          <a:extLst>
            <a:ext uri="{909E8E84-426E-40DD-AFC4-6F175D3DCCD1}">
              <a14:hiddenFill xmlns:a14="http://schemas.microsoft.com/office/drawing/2010/main">
                <a:solidFill>
                  <a:srgbClr val="FFFFFF"/>
                </a:solidFill>
              </a14:hiddenFill>
            </a:ext>
          </a:extLst>
        </p:spPr>
      </p:pic>
      <p:sp>
        <p:nvSpPr>
          <p:cNvPr id="5" name="Thought Bubble: Cloud 4">
            <a:extLst>
              <a:ext uri="{FF2B5EF4-FFF2-40B4-BE49-F238E27FC236}">
                <a16:creationId xmlns:a16="http://schemas.microsoft.com/office/drawing/2014/main" id="{4FBA8B6F-C74A-458E-86FD-761FF92D1001}"/>
              </a:ext>
            </a:extLst>
          </p:cNvPr>
          <p:cNvSpPr/>
          <p:nvPr/>
        </p:nvSpPr>
        <p:spPr>
          <a:xfrm flipH="1">
            <a:off x="1851999" y="1965404"/>
            <a:ext cx="4244001" cy="761768"/>
          </a:xfrm>
          <a:prstGeom prst="cloudCallout">
            <a:avLst>
              <a:gd name="adj1" fmla="val 49847"/>
              <a:gd name="adj2" fmla="val 94705"/>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Times New Roman" panose="02020603050405020304" pitchFamily="18" charset="0"/>
                <a:cs typeface="Times New Roman" panose="02020603050405020304" pitchFamily="18" charset="0"/>
              </a:rPr>
              <a:t>I said two terms and NO MORE!</a:t>
            </a:r>
          </a:p>
        </p:txBody>
      </p:sp>
      <p:sp>
        <p:nvSpPr>
          <p:cNvPr id="6" name="Rectangle 5">
            <a:extLst>
              <a:ext uri="{FF2B5EF4-FFF2-40B4-BE49-F238E27FC236}">
                <a16:creationId xmlns:a16="http://schemas.microsoft.com/office/drawing/2014/main" id="{7E80E1D1-520C-4133-8816-0831E37936E6}"/>
              </a:ext>
            </a:extLst>
          </p:cNvPr>
          <p:cNvSpPr/>
          <p:nvPr/>
        </p:nvSpPr>
        <p:spPr>
          <a:xfrm>
            <a:off x="3189249" y="3033132"/>
            <a:ext cx="8392686" cy="2057400"/>
          </a:xfrm>
          <a:prstGeom prst="rect">
            <a:avLst/>
          </a:prstGeom>
          <a:solidFill>
            <a:schemeClr val="tx2"/>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bg1"/>
                </a:solidFill>
                <a:latin typeface="Times New Roman" panose="02020603050405020304" pitchFamily="18" charset="0"/>
                <a:cs typeface="Times New Roman" panose="02020603050405020304" pitchFamily="18" charset="0"/>
              </a:rPr>
              <a:t>U.S. President elected to a </a:t>
            </a:r>
            <a:r>
              <a:rPr lang="en-US" sz="2400" b="1" i="1" u="sng" dirty="0">
                <a:solidFill>
                  <a:srgbClr val="FFFF00"/>
                </a:solidFill>
                <a:latin typeface="Times New Roman" panose="02020603050405020304" pitchFamily="18" charset="0"/>
                <a:cs typeface="Times New Roman" panose="02020603050405020304" pitchFamily="18" charset="0"/>
              </a:rPr>
              <a:t>4-year term</a:t>
            </a:r>
            <a:r>
              <a:rPr lang="en-US" sz="2400" b="1" i="1" dirty="0">
                <a:solidFill>
                  <a:schemeClr val="bg1"/>
                </a:solidFill>
                <a:latin typeface="Times New Roman" panose="02020603050405020304" pitchFamily="18" charset="0"/>
                <a:cs typeface="Times New Roman" panose="02020603050405020304" pitchFamily="18" charset="0"/>
              </a:rPr>
              <a:t> </a:t>
            </a:r>
          </a:p>
          <a:p>
            <a:r>
              <a:rPr lang="en-US" sz="2400" dirty="0">
                <a:solidFill>
                  <a:schemeClr val="bg1"/>
                </a:solidFill>
                <a:latin typeface="Times New Roman" panose="02020603050405020304" pitchFamily="18" charset="0"/>
                <a:cs typeface="Times New Roman" panose="02020603050405020304" pitchFamily="18" charset="0"/>
              </a:rPr>
              <a:t>Washington established the two-term limit by tradition </a:t>
            </a:r>
          </a:p>
          <a:p>
            <a:pPr marL="342900" indent="-342900">
              <a:buFont typeface="Arial" panose="020B0604020202020204" pitchFamily="34" charset="0"/>
              <a:buChar char="•"/>
            </a:pPr>
            <a:r>
              <a:rPr lang="en-US" sz="2400" b="1" i="1" u="sng" dirty="0">
                <a:solidFill>
                  <a:srgbClr val="FFFF00"/>
                </a:solidFill>
                <a:latin typeface="Times New Roman" panose="02020603050405020304" pitchFamily="18" charset="0"/>
                <a:cs typeface="Times New Roman" panose="02020603050405020304" pitchFamily="18" charset="0"/>
              </a:rPr>
              <a:t>22</a:t>
            </a:r>
            <a:r>
              <a:rPr lang="en-US" sz="2400" b="1" i="1" u="sng" baseline="30000" dirty="0">
                <a:solidFill>
                  <a:srgbClr val="FFFF00"/>
                </a:solidFill>
                <a:latin typeface="Times New Roman" panose="02020603050405020304" pitchFamily="18" charset="0"/>
                <a:cs typeface="Times New Roman" panose="02020603050405020304" pitchFamily="18" charset="0"/>
              </a:rPr>
              <a:t>nd</a:t>
            </a:r>
            <a:r>
              <a:rPr lang="en-US" sz="2400" b="1" i="1" u="sng" dirty="0">
                <a:solidFill>
                  <a:srgbClr val="FFFF00"/>
                </a:solidFill>
                <a:latin typeface="Times New Roman" panose="02020603050405020304" pitchFamily="18" charset="0"/>
                <a:cs typeface="Times New Roman" panose="02020603050405020304" pitchFamily="18" charset="0"/>
              </a:rPr>
              <a:t> Amendment </a:t>
            </a:r>
            <a:r>
              <a:rPr lang="en-US" sz="2400" dirty="0">
                <a:solidFill>
                  <a:schemeClr val="bg1"/>
                </a:solidFill>
                <a:latin typeface="Times New Roman" panose="02020603050405020304" pitchFamily="18" charset="0"/>
                <a:cs typeface="Times New Roman" panose="02020603050405020304" pitchFamily="18" charset="0"/>
              </a:rPr>
              <a:t>– two term limit (max of 10 years – if by secession) </a:t>
            </a:r>
          </a:p>
          <a:p>
            <a:pPr marL="342900" indent="-342900">
              <a:buFont typeface="Arial" panose="020B0604020202020204" pitchFamily="34" charset="0"/>
              <a:buChar char="•"/>
            </a:pPr>
            <a:r>
              <a:rPr lang="en-US" sz="2400" b="1" i="1" u="sng" dirty="0">
                <a:solidFill>
                  <a:srgbClr val="FFFF00"/>
                </a:solidFill>
                <a:latin typeface="Times New Roman" panose="02020603050405020304" pitchFamily="18" charset="0"/>
                <a:cs typeface="Times New Roman" panose="02020603050405020304" pitchFamily="18" charset="0"/>
              </a:rPr>
              <a:t>25</a:t>
            </a:r>
            <a:r>
              <a:rPr lang="en-US" sz="2400" b="1" i="1" u="sng" baseline="30000" dirty="0">
                <a:solidFill>
                  <a:srgbClr val="FFFF00"/>
                </a:solidFill>
                <a:latin typeface="Times New Roman" panose="02020603050405020304" pitchFamily="18" charset="0"/>
                <a:cs typeface="Times New Roman" panose="02020603050405020304" pitchFamily="18" charset="0"/>
              </a:rPr>
              <a:t>th</a:t>
            </a:r>
            <a:r>
              <a:rPr lang="en-US" sz="2400" b="1" i="1" u="sng" dirty="0">
                <a:solidFill>
                  <a:srgbClr val="FFFF00"/>
                </a:solidFill>
                <a:latin typeface="Times New Roman" panose="02020603050405020304" pitchFamily="18" charset="0"/>
                <a:cs typeface="Times New Roman" panose="02020603050405020304" pitchFamily="18" charset="0"/>
              </a:rPr>
              <a:t> Amendment</a:t>
            </a:r>
            <a:r>
              <a:rPr lang="en-US" sz="2400" b="1" i="1" dirty="0">
                <a:solidFill>
                  <a:srgbClr val="FFFF00"/>
                </a:solidFill>
                <a:latin typeface="Times New Roman" panose="02020603050405020304" pitchFamily="18" charset="0"/>
                <a:cs typeface="Times New Roman" panose="02020603050405020304" pitchFamily="18" charset="0"/>
              </a:rPr>
              <a:t> </a:t>
            </a:r>
            <a:r>
              <a:rPr lang="en-US" sz="2400" dirty="0">
                <a:solidFill>
                  <a:schemeClr val="bg1"/>
                </a:solidFill>
                <a:latin typeface="Times New Roman" panose="02020603050405020304" pitchFamily="18" charset="0"/>
                <a:cs typeface="Times New Roman" panose="02020603050405020304" pitchFamily="18" charset="0"/>
              </a:rPr>
              <a:t>– Presidential line of secession  </a:t>
            </a:r>
          </a:p>
        </p:txBody>
      </p:sp>
    </p:spTree>
    <p:extLst>
      <p:ext uri="{BB962C8B-B14F-4D97-AF65-F5344CB8AC3E}">
        <p14:creationId xmlns:p14="http://schemas.microsoft.com/office/powerpoint/2010/main" val="366391819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p50"/>
          <p:cNvSpPr txBox="1">
            <a:spLocks noGrp="1"/>
          </p:cNvSpPr>
          <p:nvPr>
            <p:ph type="title"/>
          </p:nvPr>
        </p:nvSpPr>
        <p:spPr>
          <a:xfrm>
            <a:off x="557561" y="228600"/>
            <a:ext cx="10537901" cy="868362"/>
          </a:xfrm>
          <a:prstGeom prst="rect">
            <a:avLst/>
          </a:prstGeom>
          <a:noFill/>
          <a:ln>
            <a:noFill/>
          </a:ln>
        </p:spPr>
        <p:txBody>
          <a:bodyPr spcFirstLastPara="1" vert="horz" wrap="square" lIns="91425" tIns="45700" rIns="91425" bIns="45700" rtlCol="0" anchor="ctr" anchorCtr="0">
            <a:noAutofit/>
          </a:bodyPr>
          <a:lstStyle/>
          <a:p>
            <a:pPr algn="ctr">
              <a:lnSpc>
                <a:spcPct val="100000"/>
              </a:lnSpc>
              <a:spcBef>
                <a:spcPts val="0"/>
              </a:spcBef>
              <a:buClr>
                <a:schemeClr val="dk1"/>
              </a:buClr>
              <a:buSzPts val="4800"/>
            </a:pPr>
            <a:r>
              <a:rPr lang="en-US" sz="4800" b="1" dirty="0">
                <a:solidFill>
                  <a:schemeClr val="dk1"/>
                </a:solidFill>
                <a:latin typeface="Georgia Pro Black" panose="02040A02050405020203" pitchFamily="18" charset="0"/>
                <a:ea typeface="Cambria"/>
                <a:cs typeface="Cambria"/>
                <a:sym typeface="Cambria"/>
              </a:rPr>
              <a:t>Order of Presidential </a:t>
            </a:r>
            <a:br>
              <a:rPr lang="en-US" sz="4800" b="1" dirty="0">
                <a:solidFill>
                  <a:schemeClr val="dk1"/>
                </a:solidFill>
                <a:latin typeface="Georgia Pro Black" panose="02040A02050405020203" pitchFamily="18" charset="0"/>
                <a:ea typeface="Cambria"/>
                <a:cs typeface="Cambria"/>
                <a:sym typeface="Cambria"/>
              </a:rPr>
            </a:br>
            <a:r>
              <a:rPr lang="en-US" sz="4800" b="1" dirty="0">
                <a:solidFill>
                  <a:schemeClr val="dk1"/>
                </a:solidFill>
                <a:latin typeface="Georgia Pro Black" panose="02040A02050405020203" pitchFamily="18" charset="0"/>
                <a:ea typeface="Cambria"/>
                <a:cs typeface="Cambria"/>
                <a:sym typeface="Cambria"/>
              </a:rPr>
              <a:t>Succession:</a:t>
            </a:r>
            <a:endParaRPr dirty="0">
              <a:latin typeface="Georgia Pro Black" panose="02040A02050405020203" pitchFamily="18" charset="0"/>
            </a:endParaRPr>
          </a:p>
        </p:txBody>
      </p:sp>
      <p:sp>
        <p:nvSpPr>
          <p:cNvPr id="321" name="Google Shape;321;p50"/>
          <p:cNvSpPr txBox="1">
            <a:spLocks noGrp="1"/>
          </p:cNvSpPr>
          <p:nvPr>
            <p:ph type="body" idx="1"/>
          </p:nvPr>
        </p:nvSpPr>
        <p:spPr>
          <a:xfrm>
            <a:off x="5715000" y="1524001"/>
            <a:ext cx="5224346" cy="4962525"/>
          </a:xfrm>
          <a:prstGeom prst="rect">
            <a:avLst/>
          </a:prstGeom>
          <a:solidFill>
            <a:schemeClr val="bg1"/>
          </a:solidFill>
          <a:ln>
            <a:noFill/>
          </a:ln>
        </p:spPr>
        <p:txBody>
          <a:bodyPr spcFirstLastPara="1" vert="horz" wrap="square" lIns="91425" tIns="45700" rIns="91425" bIns="45700" rtlCol="0" anchor="t" anchorCtr="0">
            <a:noAutofit/>
          </a:bodyPr>
          <a:lstStyle/>
          <a:p>
            <a:pPr marL="342900">
              <a:lnSpc>
                <a:spcPct val="100000"/>
              </a:lnSpc>
              <a:spcBef>
                <a:spcPts val="0"/>
              </a:spcBef>
              <a:buClr>
                <a:schemeClr val="accent1"/>
              </a:buClr>
              <a:buSzPts val="2200"/>
              <a:buFont typeface="Cambria"/>
              <a:buAutoNum type="arabicPeriod" startAt="10"/>
            </a:pPr>
            <a:r>
              <a:rPr lang="en-US" sz="2200" b="1" dirty="0">
                <a:solidFill>
                  <a:schemeClr val="dk1"/>
                </a:solidFill>
                <a:latin typeface="Times New Roman" panose="02020603050405020304" pitchFamily="18" charset="0"/>
                <a:ea typeface="Calibri"/>
                <a:cs typeface="Times New Roman" panose="02020603050405020304" pitchFamily="18" charset="0"/>
                <a:sym typeface="Calibri"/>
              </a:rPr>
              <a:t>Secretary of Commerce</a:t>
            </a:r>
            <a:endParaRPr dirty="0">
              <a:latin typeface="Times New Roman" panose="02020603050405020304" pitchFamily="18" charset="0"/>
              <a:cs typeface="Times New Roman" panose="02020603050405020304" pitchFamily="18" charset="0"/>
            </a:endParaRPr>
          </a:p>
          <a:p>
            <a:pPr marL="342900">
              <a:lnSpc>
                <a:spcPct val="100000"/>
              </a:lnSpc>
              <a:spcBef>
                <a:spcPts val="440"/>
              </a:spcBef>
              <a:buClr>
                <a:schemeClr val="accent1"/>
              </a:buClr>
              <a:buSzPts val="2200"/>
              <a:buFont typeface="Cambria"/>
              <a:buAutoNum type="arabicPeriod" startAt="10"/>
            </a:pPr>
            <a:r>
              <a:rPr lang="en-US" sz="2200" b="1" dirty="0">
                <a:solidFill>
                  <a:schemeClr val="dk1"/>
                </a:solidFill>
                <a:latin typeface="Times New Roman" panose="02020603050405020304" pitchFamily="18" charset="0"/>
                <a:ea typeface="Calibri"/>
                <a:cs typeface="Times New Roman" panose="02020603050405020304" pitchFamily="18" charset="0"/>
                <a:sym typeface="Calibri"/>
              </a:rPr>
              <a:t>Secretary of Labor</a:t>
            </a:r>
            <a:endParaRPr dirty="0">
              <a:latin typeface="Times New Roman" panose="02020603050405020304" pitchFamily="18" charset="0"/>
              <a:cs typeface="Times New Roman" panose="02020603050405020304" pitchFamily="18" charset="0"/>
            </a:endParaRPr>
          </a:p>
          <a:p>
            <a:pPr marL="342900">
              <a:lnSpc>
                <a:spcPct val="100000"/>
              </a:lnSpc>
              <a:spcBef>
                <a:spcPts val="440"/>
              </a:spcBef>
              <a:buClr>
                <a:schemeClr val="accent1"/>
              </a:buClr>
              <a:buSzPts val="2200"/>
              <a:buFont typeface="Cambria"/>
              <a:buAutoNum type="arabicPeriod" startAt="10"/>
            </a:pPr>
            <a:r>
              <a:rPr lang="en-US" sz="2200" b="1" dirty="0">
                <a:solidFill>
                  <a:schemeClr val="dk1"/>
                </a:solidFill>
                <a:latin typeface="Times New Roman" panose="02020603050405020304" pitchFamily="18" charset="0"/>
                <a:ea typeface="Calibri"/>
                <a:cs typeface="Times New Roman" panose="02020603050405020304" pitchFamily="18" charset="0"/>
                <a:sym typeface="Calibri"/>
              </a:rPr>
              <a:t>Secretary of Health and Human Services</a:t>
            </a:r>
            <a:endParaRPr dirty="0">
              <a:latin typeface="Times New Roman" panose="02020603050405020304" pitchFamily="18" charset="0"/>
              <a:cs typeface="Times New Roman" panose="02020603050405020304" pitchFamily="18" charset="0"/>
            </a:endParaRPr>
          </a:p>
          <a:p>
            <a:pPr marL="342900">
              <a:lnSpc>
                <a:spcPct val="100000"/>
              </a:lnSpc>
              <a:spcBef>
                <a:spcPts val="440"/>
              </a:spcBef>
              <a:buClr>
                <a:schemeClr val="accent1"/>
              </a:buClr>
              <a:buSzPts val="2200"/>
              <a:buFont typeface="Cambria"/>
              <a:buAutoNum type="arabicPeriod" startAt="10"/>
            </a:pPr>
            <a:r>
              <a:rPr lang="en-US" sz="2200" b="1" dirty="0">
                <a:solidFill>
                  <a:schemeClr val="dk1"/>
                </a:solidFill>
                <a:latin typeface="Times New Roman" panose="02020603050405020304" pitchFamily="18" charset="0"/>
                <a:ea typeface="Calibri"/>
                <a:cs typeface="Times New Roman" panose="02020603050405020304" pitchFamily="18" charset="0"/>
                <a:sym typeface="Calibri"/>
              </a:rPr>
              <a:t>Secretary of Housing &amp; Urban Development</a:t>
            </a:r>
            <a:endParaRPr dirty="0">
              <a:latin typeface="Times New Roman" panose="02020603050405020304" pitchFamily="18" charset="0"/>
              <a:cs typeface="Times New Roman" panose="02020603050405020304" pitchFamily="18" charset="0"/>
            </a:endParaRPr>
          </a:p>
          <a:p>
            <a:pPr marL="342900">
              <a:lnSpc>
                <a:spcPct val="100000"/>
              </a:lnSpc>
              <a:spcBef>
                <a:spcPts val="440"/>
              </a:spcBef>
              <a:buClr>
                <a:schemeClr val="accent1"/>
              </a:buClr>
              <a:buSzPts val="2200"/>
              <a:buFont typeface="Cambria"/>
              <a:buAutoNum type="arabicPeriod" startAt="10"/>
            </a:pPr>
            <a:r>
              <a:rPr lang="en-US" sz="2200" b="1" dirty="0">
                <a:solidFill>
                  <a:schemeClr val="dk1"/>
                </a:solidFill>
                <a:latin typeface="Times New Roman" panose="02020603050405020304" pitchFamily="18" charset="0"/>
                <a:ea typeface="Calibri"/>
                <a:cs typeface="Times New Roman" panose="02020603050405020304" pitchFamily="18" charset="0"/>
                <a:sym typeface="Calibri"/>
              </a:rPr>
              <a:t>Secretary of Transportation</a:t>
            </a:r>
            <a:endParaRPr dirty="0">
              <a:latin typeface="Times New Roman" panose="02020603050405020304" pitchFamily="18" charset="0"/>
              <a:cs typeface="Times New Roman" panose="02020603050405020304" pitchFamily="18" charset="0"/>
            </a:endParaRPr>
          </a:p>
          <a:p>
            <a:pPr marL="342900">
              <a:lnSpc>
                <a:spcPct val="100000"/>
              </a:lnSpc>
              <a:spcBef>
                <a:spcPts val="440"/>
              </a:spcBef>
              <a:buClr>
                <a:schemeClr val="accent1"/>
              </a:buClr>
              <a:buSzPts val="2200"/>
              <a:buFont typeface="Cambria"/>
              <a:buAutoNum type="arabicPeriod" startAt="10"/>
            </a:pPr>
            <a:r>
              <a:rPr lang="en-US" sz="2200" b="1" dirty="0">
                <a:solidFill>
                  <a:schemeClr val="dk1"/>
                </a:solidFill>
                <a:latin typeface="Times New Roman" panose="02020603050405020304" pitchFamily="18" charset="0"/>
                <a:ea typeface="Calibri"/>
                <a:cs typeface="Times New Roman" panose="02020603050405020304" pitchFamily="18" charset="0"/>
                <a:sym typeface="Calibri"/>
              </a:rPr>
              <a:t>Secretary of Energy</a:t>
            </a:r>
            <a:endParaRPr dirty="0">
              <a:latin typeface="Times New Roman" panose="02020603050405020304" pitchFamily="18" charset="0"/>
              <a:cs typeface="Times New Roman" panose="02020603050405020304" pitchFamily="18" charset="0"/>
            </a:endParaRPr>
          </a:p>
          <a:p>
            <a:pPr marL="342900">
              <a:lnSpc>
                <a:spcPct val="100000"/>
              </a:lnSpc>
              <a:spcBef>
                <a:spcPts val="440"/>
              </a:spcBef>
              <a:buClr>
                <a:schemeClr val="accent1"/>
              </a:buClr>
              <a:buSzPts val="2200"/>
              <a:buFont typeface="Cambria"/>
              <a:buAutoNum type="arabicPeriod" startAt="10"/>
            </a:pPr>
            <a:r>
              <a:rPr lang="en-US" sz="2200" b="1" dirty="0">
                <a:solidFill>
                  <a:schemeClr val="dk1"/>
                </a:solidFill>
                <a:latin typeface="Times New Roman" panose="02020603050405020304" pitchFamily="18" charset="0"/>
                <a:ea typeface="Calibri"/>
                <a:cs typeface="Times New Roman" panose="02020603050405020304" pitchFamily="18" charset="0"/>
                <a:sym typeface="Calibri"/>
              </a:rPr>
              <a:t>Secretary of Education</a:t>
            </a:r>
            <a:endParaRPr dirty="0">
              <a:latin typeface="Times New Roman" panose="02020603050405020304" pitchFamily="18" charset="0"/>
              <a:cs typeface="Times New Roman" panose="02020603050405020304" pitchFamily="18" charset="0"/>
            </a:endParaRPr>
          </a:p>
          <a:p>
            <a:pPr marL="342900">
              <a:lnSpc>
                <a:spcPct val="100000"/>
              </a:lnSpc>
              <a:spcBef>
                <a:spcPts val="440"/>
              </a:spcBef>
              <a:buClr>
                <a:schemeClr val="accent1"/>
              </a:buClr>
              <a:buSzPts val="2200"/>
              <a:buFont typeface="Cambria"/>
              <a:buAutoNum type="arabicPeriod" startAt="10"/>
            </a:pPr>
            <a:r>
              <a:rPr lang="en-US" sz="2200" b="1" dirty="0">
                <a:solidFill>
                  <a:schemeClr val="dk1"/>
                </a:solidFill>
                <a:latin typeface="Times New Roman" panose="02020603050405020304" pitchFamily="18" charset="0"/>
                <a:ea typeface="Calibri"/>
                <a:cs typeface="Times New Roman" panose="02020603050405020304" pitchFamily="18" charset="0"/>
                <a:sym typeface="Calibri"/>
              </a:rPr>
              <a:t>Secretary of Veterans Affairs</a:t>
            </a:r>
            <a:endParaRPr dirty="0">
              <a:latin typeface="Times New Roman" panose="02020603050405020304" pitchFamily="18" charset="0"/>
              <a:cs typeface="Times New Roman" panose="02020603050405020304" pitchFamily="18" charset="0"/>
            </a:endParaRPr>
          </a:p>
          <a:p>
            <a:pPr marL="342900">
              <a:lnSpc>
                <a:spcPct val="100000"/>
              </a:lnSpc>
              <a:spcBef>
                <a:spcPts val="440"/>
              </a:spcBef>
              <a:buClr>
                <a:schemeClr val="accent1"/>
              </a:buClr>
              <a:buSzPts val="2200"/>
              <a:buFont typeface="Cambria"/>
              <a:buAutoNum type="arabicPeriod" startAt="10"/>
            </a:pPr>
            <a:r>
              <a:rPr lang="en-US" sz="2200" b="1" dirty="0">
                <a:solidFill>
                  <a:schemeClr val="dk1"/>
                </a:solidFill>
                <a:latin typeface="Times New Roman" panose="02020603050405020304" pitchFamily="18" charset="0"/>
                <a:ea typeface="Calibri"/>
                <a:cs typeface="Times New Roman" panose="02020603050405020304" pitchFamily="18" charset="0"/>
                <a:sym typeface="Calibri"/>
              </a:rPr>
              <a:t>Secretary of Homeland Security</a:t>
            </a:r>
            <a:endParaRPr sz="2200" dirty="0">
              <a:solidFill>
                <a:schemeClr val="dk1"/>
              </a:solidFill>
              <a:latin typeface="Times New Roman" panose="02020603050405020304" pitchFamily="18" charset="0"/>
              <a:ea typeface="Calibri"/>
              <a:cs typeface="Times New Roman" panose="02020603050405020304" pitchFamily="18" charset="0"/>
              <a:sym typeface="Calibri"/>
            </a:endParaRPr>
          </a:p>
          <a:p>
            <a:pPr marL="342900" indent="-88900">
              <a:spcBef>
                <a:spcPts val="440"/>
              </a:spcBef>
              <a:buClr>
                <a:schemeClr val="accent1"/>
              </a:buClr>
              <a:buSzPts val="2200"/>
              <a:buNone/>
            </a:pPr>
            <a:endParaRPr sz="2200" dirty="0">
              <a:solidFill>
                <a:schemeClr val="dk1"/>
              </a:solidFill>
              <a:latin typeface="Calibri"/>
              <a:ea typeface="Calibri"/>
              <a:cs typeface="Calibri"/>
              <a:sym typeface="Calibri"/>
            </a:endParaRPr>
          </a:p>
        </p:txBody>
      </p:sp>
      <p:sp>
        <p:nvSpPr>
          <p:cNvPr id="322" name="Google Shape;322;p50"/>
          <p:cNvSpPr txBox="1">
            <a:spLocks noGrp="1"/>
          </p:cNvSpPr>
          <p:nvPr>
            <p:ph type="body" idx="2"/>
          </p:nvPr>
        </p:nvSpPr>
        <p:spPr>
          <a:xfrm>
            <a:off x="412595" y="1524001"/>
            <a:ext cx="5508781" cy="4962525"/>
          </a:xfrm>
          <a:prstGeom prst="rect">
            <a:avLst/>
          </a:prstGeom>
          <a:solidFill>
            <a:schemeClr val="bg1"/>
          </a:solidFill>
          <a:ln>
            <a:noFill/>
          </a:ln>
        </p:spPr>
        <p:txBody>
          <a:bodyPr spcFirstLastPara="1" vert="horz" wrap="square" lIns="91425" tIns="45700" rIns="91425" bIns="45700" rtlCol="0" anchor="t" anchorCtr="0">
            <a:noAutofit/>
          </a:bodyPr>
          <a:lstStyle/>
          <a:p>
            <a:pPr marL="342900">
              <a:lnSpc>
                <a:spcPct val="100000"/>
              </a:lnSpc>
              <a:spcBef>
                <a:spcPts val="0"/>
              </a:spcBef>
              <a:buClr>
                <a:schemeClr val="accent1"/>
              </a:buClr>
              <a:buSzPts val="2200"/>
              <a:buFont typeface="Cambria"/>
              <a:buAutoNum type="arabicPeriod"/>
            </a:pPr>
            <a:r>
              <a:rPr lang="en-US" sz="2200" b="1" u="sng" dirty="0">
                <a:solidFill>
                  <a:schemeClr val="dk1"/>
                </a:solidFill>
                <a:latin typeface="Times New Roman" panose="02020603050405020304" pitchFamily="18" charset="0"/>
                <a:ea typeface="Calibri"/>
                <a:cs typeface="Times New Roman" panose="02020603050405020304" pitchFamily="18" charset="0"/>
                <a:sym typeface="Calibri"/>
              </a:rPr>
              <a:t>The Vice President </a:t>
            </a:r>
            <a:endParaRPr dirty="0">
              <a:latin typeface="Times New Roman" panose="02020603050405020304" pitchFamily="18" charset="0"/>
              <a:cs typeface="Times New Roman" panose="02020603050405020304" pitchFamily="18" charset="0"/>
            </a:endParaRPr>
          </a:p>
          <a:p>
            <a:pPr marL="342900">
              <a:lnSpc>
                <a:spcPct val="100000"/>
              </a:lnSpc>
              <a:spcBef>
                <a:spcPts val="440"/>
              </a:spcBef>
              <a:buClr>
                <a:schemeClr val="accent1"/>
              </a:buClr>
              <a:buSzPts val="2200"/>
              <a:buFont typeface="Cambria"/>
              <a:buAutoNum type="arabicPeriod"/>
            </a:pPr>
            <a:r>
              <a:rPr lang="en-US" sz="2200" b="1" u="sng" dirty="0">
                <a:solidFill>
                  <a:schemeClr val="dk1"/>
                </a:solidFill>
                <a:latin typeface="Times New Roman" panose="02020603050405020304" pitchFamily="18" charset="0"/>
                <a:ea typeface="Calibri"/>
                <a:cs typeface="Times New Roman" panose="02020603050405020304" pitchFamily="18" charset="0"/>
                <a:sym typeface="Calibri"/>
              </a:rPr>
              <a:t>Speaker of the House </a:t>
            </a:r>
            <a:endParaRPr dirty="0">
              <a:latin typeface="Times New Roman" panose="02020603050405020304" pitchFamily="18" charset="0"/>
              <a:cs typeface="Times New Roman" panose="02020603050405020304" pitchFamily="18" charset="0"/>
            </a:endParaRPr>
          </a:p>
          <a:p>
            <a:pPr marL="342900">
              <a:lnSpc>
                <a:spcPct val="100000"/>
              </a:lnSpc>
              <a:spcBef>
                <a:spcPts val="440"/>
              </a:spcBef>
              <a:buClr>
                <a:schemeClr val="accent1"/>
              </a:buClr>
              <a:buSzPts val="2200"/>
              <a:buFont typeface="Cambria"/>
              <a:buAutoNum type="arabicPeriod"/>
            </a:pPr>
            <a:r>
              <a:rPr lang="en-US" sz="2200" b="1" u="sng" dirty="0">
                <a:solidFill>
                  <a:schemeClr val="dk1"/>
                </a:solidFill>
                <a:latin typeface="Times New Roman" panose="02020603050405020304" pitchFamily="18" charset="0"/>
                <a:ea typeface="Calibri"/>
                <a:cs typeface="Times New Roman" panose="02020603050405020304" pitchFamily="18" charset="0"/>
                <a:sym typeface="Calibri"/>
              </a:rPr>
              <a:t>President pro tempore of the Senate </a:t>
            </a:r>
            <a:endParaRPr dirty="0">
              <a:latin typeface="Times New Roman" panose="02020603050405020304" pitchFamily="18" charset="0"/>
              <a:cs typeface="Times New Roman" panose="02020603050405020304" pitchFamily="18" charset="0"/>
            </a:endParaRPr>
          </a:p>
          <a:p>
            <a:pPr marL="342900">
              <a:lnSpc>
                <a:spcPct val="100000"/>
              </a:lnSpc>
              <a:spcBef>
                <a:spcPts val="440"/>
              </a:spcBef>
              <a:buClr>
                <a:schemeClr val="accent1"/>
              </a:buClr>
              <a:buSzPts val="2200"/>
              <a:buFont typeface="Cambria"/>
              <a:buAutoNum type="arabicPeriod"/>
            </a:pPr>
            <a:r>
              <a:rPr lang="en-US" sz="2200" b="1" u="sng" dirty="0">
                <a:solidFill>
                  <a:schemeClr val="dk1"/>
                </a:solidFill>
                <a:latin typeface="Times New Roman" panose="02020603050405020304" pitchFamily="18" charset="0"/>
                <a:ea typeface="Calibri"/>
                <a:cs typeface="Times New Roman" panose="02020603050405020304" pitchFamily="18" charset="0"/>
                <a:sym typeface="Calibri"/>
              </a:rPr>
              <a:t>Secretary of State </a:t>
            </a:r>
            <a:endParaRPr dirty="0">
              <a:latin typeface="Times New Roman" panose="02020603050405020304" pitchFamily="18" charset="0"/>
              <a:cs typeface="Times New Roman" panose="02020603050405020304" pitchFamily="18" charset="0"/>
            </a:endParaRPr>
          </a:p>
          <a:p>
            <a:pPr marL="342900">
              <a:lnSpc>
                <a:spcPct val="100000"/>
              </a:lnSpc>
              <a:spcBef>
                <a:spcPts val="440"/>
              </a:spcBef>
              <a:buClr>
                <a:schemeClr val="accent1"/>
              </a:buClr>
              <a:buSzPts val="2200"/>
              <a:buFont typeface="Cambria"/>
              <a:buAutoNum type="arabicPeriod"/>
            </a:pPr>
            <a:r>
              <a:rPr lang="en-US" sz="2200" b="1" dirty="0">
                <a:solidFill>
                  <a:schemeClr val="dk1"/>
                </a:solidFill>
                <a:latin typeface="Times New Roman" panose="02020603050405020304" pitchFamily="18" charset="0"/>
                <a:ea typeface="Calibri"/>
                <a:cs typeface="Times New Roman" panose="02020603050405020304" pitchFamily="18" charset="0"/>
                <a:sym typeface="Calibri"/>
              </a:rPr>
              <a:t>Secretary of the Treasury</a:t>
            </a:r>
            <a:endParaRPr dirty="0">
              <a:latin typeface="Times New Roman" panose="02020603050405020304" pitchFamily="18" charset="0"/>
              <a:cs typeface="Times New Roman" panose="02020603050405020304" pitchFamily="18" charset="0"/>
            </a:endParaRPr>
          </a:p>
          <a:p>
            <a:pPr marL="342900">
              <a:lnSpc>
                <a:spcPct val="100000"/>
              </a:lnSpc>
              <a:spcBef>
                <a:spcPts val="440"/>
              </a:spcBef>
              <a:buClr>
                <a:schemeClr val="accent1"/>
              </a:buClr>
              <a:buSzPts val="2200"/>
              <a:buFont typeface="Cambria"/>
              <a:buAutoNum type="arabicPeriod"/>
            </a:pPr>
            <a:r>
              <a:rPr lang="en-US" sz="2200" b="1" dirty="0">
                <a:solidFill>
                  <a:schemeClr val="dk1"/>
                </a:solidFill>
                <a:latin typeface="Times New Roman" panose="02020603050405020304" pitchFamily="18" charset="0"/>
                <a:ea typeface="Calibri"/>
                <a:cs typeface="Times New Roman" panose="02020603050405020304" pitchFamily="18" charset="0"/>
                <a:sym typeface="Calibri"/>
              </a:rPr>
              <a:t>Secretary of Defense </a:t>
            </a:r>
            <a:endParaRPr dirty="0">
              <a:latin typeface="Times New Roman" panose="02020603050405020304" pitchFamily="18" charset="0"/>
              <a:cs typeface="Times New Roman" panose="02020603050405020304" pitchFamily="18" charset="0"/>
            </a:endParaRPr>
          </a:p>
          <a:p>
            <a:pPr marL="342900">
              <a:lnSpc>
                <a:spcPct val="100000"/>
              </a:lnSpc>
              <a:spcBef>
                <a:spcPts val="440"/>
              </a:spcBef>
              <a:buClr>
                <a:schemeClr val="accent1"/>
              </a:buClr>
              <a:buSzPts val="2200"/>
              <a:buFont typeface="Cambria"/>
              <a:buAutoNum type="arabicPeriod"/>
            </a:pPr>
            <a:r>
              <a:rPr lang="en-US" sz="2200" b="1" dirty="0">
                <a:solidFill>
                  <a:schemeClr val="dk1"/>
                </a:solidFill>
                <a:latin typeface="Times New Roman" panose="02020603050405020304" pitchFamily="18" charset="0"/>
                <a:ea typeface="Calibri"/>
                <a:cs typeface="Times New Roman" panose="02020603050405020304" pitchFamily="18" charset="0"/>
                <a:sym typeface="Calibri"/>
              </a:rPr>
              <a:t>Attorney General </a:t>
            </a:r>
            <a:endParaRPr dirty="0">
              <a:latin typeface="Times New Roman" panose="02020603050405020304" pitchFamily="18" charset="0"/>
              <a:cs typeface="Times New Roman" panose="02020603050405020304" pitchFamily="18" charset="0"/>
            </a:endParaRPr>
          </a:p>
          <a:p>
            <a:pPr marL="342900">
              <a:lnSpc>
                <a:spcPct val="100000"/>
              </a:lnSpc>
              <a:spcBef>
                <a:spcPts val="440"/>
              </a:spcBef>
              <a:buClr>
                <a:schemeClr val="accent1"/>
              </a:buClr>
              <a:buSzPts val="2200"/>
              <a:buFont typeface="Cambria"/>
              <a:buAutoNum type="arabicPeriod"/>
            </a:pPr>
            <a:r>
              <a:rPr lang="en-US" sz="2200" b="1" dirty="0">
                <a:solidFill>
                  <a:schemeClr val="dk1"/>
                </a:solidFill>
                <a:latin typeface="Times New Roman" panose="02020603050405020304" pitchFamily="18" charset="0"/>
                <a:ea typeface="Calibri"/>
                <a:cs typeface="Times New Roman" panose="02020603050405020304" pitchFamily="18" charset="0"/>
                <a:sym typeface="Calibri"/>
              </a:rPr>
              <a:t>Secretary of the Interior</a:t>
            </a:r>
            <a:endParaRPr dirty="0">
              <a:latin typeface="Times New Roman" panose="02020603050405020304" pitchFamily="18" charset="0"/>
              <a:cs typeface="Times New Roman" panose="02020603050405020304" pitchFamily="18" charset="0"/>
            </a:endParaRPr>
          </a:p>
          <a:p>
            <a:pPr marL="342900">
              <a:lnSpc>
                <a:spcPct val="100000"/>
              </a:lnSpc>
              <a:spcBef>
                <a:spcPts val="440"/>
              </a:spcBef>
              <a:buClr>
                <a:schemeClr val="accent1"/>
              </a:buClr>
              <a:buSzPts val="2200"/>
              <a:buFont typeface="Cambria"/>
              <a:buAutoNum type="arabicPeriod"/>
            </a:pPr>
            <a:r>
              <a:rPr lang="en-US" sz="2200" b="1" dirty="0">
                <a:solidFill>
                  <a:schemeClr val="dk1"/>
                </a:solidFill>
                <a:latin typeface="Times New Roman" panose="02020603050405020304" pitchFamily="18" charset="0"/>
                <a:ea typeface="Calibri"/>
                <a:cs typeface="Times New Roman" panose="02020603050405020304" pitchFamily="18" charset="0"/>
                <a:sym typeface="Calibri"/>
              </a:rPr>
              <a:t>Secretary of Agriculture</a:t>
            </a:r>
            <a:endParaRPr dirty="0">
              <a:latin typeface="Times New Roman" panose="02020603050405020304" pitchFamily="18" charset="0"/>
              <a:cs typeface="Times New Roman" panose="02020603050405020304" pitchFamily="18" charset="0"/>
            </a:endParaRPr>
          </a:p>
          <a:p>
            <a:pPr marL="342900" indent="-88900">
              <a:spcBef>
                <a:spcPts val="440"/>
              </a:spcBef>
              <a:buClr>
                <a:schemeClr val="accent1"/>
              </a:buClr>
              <a:buSzPts val="2200"/>
              <a:buNone/>
            </a:pPr>
            <a:endParaRPr sz="2200" b="1" dirty="0">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11128</TotalTime>
  <Words>16989</Words>
  <Application>Microsoft Office PowerPoint</Application>
  <PresentationFormat>Widescreen</PresentationFormat>
  <Paragraphs>2011</Paragraphs>
  <Slides>220</Slides>
  <Notes>20</Notes>
  <HiddenSlides>2</HiddenSlides>
  <MMClips>0</MMClips>
  <ScaleCrop>false</ScaleCrop>
  <HeadingPairs>
    <vt:vector size="6" baseType="variant">
      <vt:variant>
        <vt:lpstr>Fonts Used</vt:lpstr>
      </vt:variant>
      <vt:variant>
        <vt:i4>19</vt:i4>
      </vt:variant>
      <vt:variant>
        <vt:lpstr>Theme</vt:lpstr>
      </vt:variant>
      <vt:variant>
        <vt:i4>1</vt:i4>
      </vt:variant>
      <vt:variant>
        <vt:lpstr>Slide Titles</vt:lpstr>
      </vt:variant>
      <vt:variant>
        <vt:i4>220</vt:i4>
      </vt:variant>
    </vt:vector>
  </HeadingPairs>
  <TitlesOfParts>
    <vt:vector size="240" baseType="lpstr">
      <vt:lpstr>Arial</vt:lpstr>
      <vt:lpstr>Bahnschrift</vt:lpstr>
      <vt:lpstr>Bahnschrift SemiBold</vt:lpstr>
      <vt:lpstr>Balthazar</vt:lpstr>
      <vt:lpstr>Baskerville Old Face</vt:lpstr>
      <vt:lpstr>Bookman Old Style</vt:lpstr>
      <vt:lpstr>Britannic Bold</vt:lpstr>
      <vt:lpstr>Calibri</vt:lpstr>
      <vt:lpstr>Calibri Light</vt:lpstr>
      <vt:lpstr>Cambria</vt:lpstr>
      <vt:lpstr>Castellar</vt:lpstr>
      <vt:lpstr>Century Gothic</vt:lpstr>
      <vt:lpstr>Georgia</vt:lpstr>
      <vt:lpstr>Georgia Pro Black</vt:lpstr>
      <vt:lpstr>GoodOT-Cond</vt:lpstr>
      <vt:lpstr>NB International Pro</vt:lpstr>
      <vt:lpstr>Times</vt:lpstr>
      <vt:lpstr>Times New Roman</vt:lpstr>
      <vt:lpstr>Verdana</vt:lpstr>
      <vt:lpstr>Office Theme</vt:lpstr>
      <vt:lpstr>Unit III</vt:lpstr>
      <vt:lpstr>PowerPoint Presentation</vt:lpstr>
      <vt:lpstr>Restrains on Authority</vt:lpstr>
      <vt:lpstr>Power of the People</vt:lpstr>
      <vt:lpstr>Federalism </vt:lpstr>
      <vt:lpstr>Representing  </vt:lpstr>
      <vt:lpstr>Montesquieu’s Rule</vt:lpstr>
      <vt:lpstr>Limit Gov. Power</vt:lpstr>
      <vt:lpstr>Samples of the Madisonian Model </vt:lpstr>
      <vt:lpstr>Principles of the Constitution</vt:lpstr>
      <vt:lpstr>No ONE is ABOVE THE LAW</vt:lpstr>
      <vt:lpstr>Limited Government </vt:lpstr>
      <vt:lpstr>Constitutional Principle Superhero</vt:lpstr>
      <vt:lpstr>A Gallery of Principles</vt:lpstr>
      <vt:lpstr>Principles of the Constitution</vt:lpstr>
      <vt:lpstr>PowerPoint Presentation</vt:lpstr>
      <vt:lpstr>PowerPoint Presentation</vt:lpstr>
      <vt:lpstr>Who Decides </vt:lpstr>
      <vt:lpstr>Types of Government System </vt:lpstr>
      <vt:lpstr>Federal System </vt:lpstr>
      <vt:lpstr>Federal system (Federalism)</vt:lpstr>
      <vt:lpstr>Expanding Federal Power</vt:lpstr>
      <vt:lpstr>Dividing Powers of Government </vt:lpstr>
      <vt:lpstr>Dividing Powers of Government </vt:lpstr>
      <vt:lpstr>PowerPoint Presentation</vt:lpstr>
      <vt:lpstr>Public Policy Issues</vt:lpstr>
      <vt:lpstr>PowerPoint Presentation</vt:lpstr>
      <vt:lpstr>Public Policy Issues</vt:lpstr>
      <vt:lpstr>Dividing Powers of Government </vt:lpstr>
      <vt:lpstr>Dividing Powers of Government </vt:lpstr>
      <vt:lpstr>Introduction to the U.S. Constitution </vt:lpstr>
      <vt:lpstr>Example of the 6 Goals</vt:lpstr>
      <vt:lpstr>PowerPoint Presentation</vt:lpstr>
      <vt:lpstr>PowerPoint Presentation</vt:lpstr>
      <vt:lpstr>Achieving the Preamble</vt:lpstr>
      <vt:lpstr>Madison’s Design</vt:lpstr>
      <vt:lpstr>The Republicanism Design</vt:lpstr>
      <vt:lpstr>Congressional Authority</vt:lpstr>
      <vt:lpstr>Restraints</vt:lpstr>
      <vt:lpstr>Two Distinct House</vt:lpstr>
      <vt:lpstr>Principles of the Madisonian Legislature</vt:lpstr>
      <vt:lpstr>PowerPoint Presentation</vt:lpstr>
      <vt:lpstr>How to Gerrymander</vt:lpstr>
      <vt:lpstr>Popular Sovereignty</vt:lpstr>
      <vt:lpstr>Political Factions</vt:lpstr>
      <vt:lpstr>Populism DENIED</vt:lpstr>
      <vt:lpstr>Gerry, MAN!</vt:lpstr>
      <vt:lpstr>Be Represent-n</vt:lpstr>
      <vt:lpstr> Senate – Higher House</vt:lpstr>
      <vt:lpstr>Reform to Congress</vt:lpstr>
      <vt:lpstr>PowerPoint Presentation</vt:lpstr>
      <vt:lpstr>  The Story of the Bill that became a LAW</vt:lpstr>
      <vt:lpstr>  Bicameralism Lawmaking </vt:lpstr>
      <vt:lpstr>Mr. Bill </vt:lpstr>
      <vt:lpstr>Joint Resolutions</vt:lpstr>
      <vt:lpstr>Majority v. Minority PARTY</vt:lpstr>
      <vt:lpstr>The Bicameral Effect</vt:lpstr>
      <vt:lpstr>Committees in the Legislative Process</vt:lpstr>
      <vt:lpstr>Legislative Race</vt:lpstr>
      <vt:lpstr>Two Distinct House</vt:lpstr>
      <vt:lpstr>PowerPoint Presentation</vt:lpstr>
      <vt:lpstr>The Power of Influence</vt:lpstr>
      <vt:lpstr>1. Propose a Bill</vt:lpstr>
      <vt:lpstr>2. Introduce a Bill </vt:lpstr>
      <vt:lpstr>3. Committee Assignment</vt:lpstr>
      <vt:lpstr>4. Committee Votes</vt:lpstr>
      <vt:lpstr>5. Bill Goes to the Floor</vt:lpstr>
      <vt:lpstr>6. Voting on a Bill</vt:lpstr>
      <vt:lpstr>What Now?</vt:lpstr>
      <vt:lpstr>8. Sent to the President</vt:lpstr>
      <vt:lpstr>9. The Bill is Signed Into Law</vt:lpstr>
      <vt:lpstr>PowerPoint Presentation</vt:lpstr>
      <vt:lpstr> Legislative Labyrinth </vt:lpstr>
      <vt:lpstr>Ticket Out the DOOR</vt:lpstr>
      <vt:lpstr>Reforming the lawmaking process</vt:lpstr>
      <vt:lpstr>Lawmaking Process</vt:lpstr>
      <vt:lpstr>PowerPoint Presentation</vt:lpstr>
      <vt:lpstr>PowerPoint Presentation</vt:lpstr>
      <vt:lpstr>Lawmaking Process</vt:lpstr>
      <vt:lpstr>PowerPoint Presentation</vt:lpstr>
      <vt:lpstr>Two Distinct House</vt:lpstr>
      <vt:lpstr>Lawmaking Process</vt:lpstr>
      <vt:lpstr>Congressional Leadership </vt:lpstr>
      <vt:lpstr>Congressional Leadership </vt:lpstr>
      <vt:lpstr>House Leaders of Congress </vt:lpstr>
      <vt:lpstr>Senate Leaders of Congress </vt:lpstr>
      <vt:lpstr>Incumbency Advantage</vt:lpstr>
      <vt:lpstr>Legislative Busters</vt:lpstr>
      <vt:lpstr>PowerPoint Presentation</vt:lpstr>
      <vt:lpstr>Work of a Lawmaker</vt:lpstr>
      <vt:lpstr>PowerPoint Presentation</vt:lpstr>
      <vt:lpstr>Representing </vt:lpstr>
      <vt:lpstr>PowerPoint Presentation</vt:lpstr>
      <vt:lpstr>A Nation’s First President </vt:lpstr>
      <vt:lpstr>Article II - The Executive Branch</vt:lpstr>
      <vt:lpstr>Serving at Present</vt:lpstr>
      <vt:lpstr>Who is Eligible</vt:lpstr>
      <vt:lpstr>Hail to Cincinnatus </vt:lpstr>
      <vt:lpstr>Order of Presidential  Succession:</vt:lpstr>
      <vt:lpstr>Checking Executive Authority</vt:lpstr>
      <vt:lpstr>PowerPoint Presentation</vt:lpstr>
      <vt:lpstr>Presidential Review</vt:lpstr>
      <vt:lpstr>Empowerment of the President</vt:lpstr>
      <vt:lpstr>Informal Powers</vt:lpstr>
      <vt:lpstr>PowerPoint Presentation</vt:lpstr>
      <vt:lpstr>Powers of the Presidency</vt:lpstr>
      <vt:lpstr>Crisis Manager</vt:lpstr>
      <vt:lpstr>Lifting Morale of America</vt:lpstr>
      <vt:lpstr>Presidential Roles </vt:lpstr>
      <vt:lpstr>Roles of the President </vt:lpstr>
      <vt:lpstr>Roles of the President </vt:lpstr>
      <vt:lpstr>Chief Executive</vt:lpstr>
      <vt:lpstr>The Executive of the Law</vt:lpstr>
      <vt:lpstr>By Executive Order</vt:lpstr>
      <vt:lpstr>Chief Diplomat</vt:lpstr>
      <vt:lpstr>The Art of Diplomacy</vt:lpstr>
      <vt:lpstr>Commander in Chief</vt:lpstr>
      <vt:lpstr>Legislative Leader</vt:lpstr>
      <vt:lpstr>Head of State</vt:lpstr>
      <vt:lpstr>Economic Leader</vt:lpstr>
      <vt:lpstr>Party Leader</vt:lpstr>
      <vt:lpstr>John Q’s Power to Check the Presidency</vt:lpstr>
      <vt:lpstr>President Roles</vt:lpstr>
      <vt:lpstr>PowerPoint Presentation</vt:lpstr>
      <vt:lpstr>President Roles</vt:lpstr>
      <vt:lpstr>Running for the President</vt:lpstr>
      <vt:lpstr>270 to WIN!!!</vt:lpstr>
      <vt:lpstr>Popular VOTE = LOSER?</vt:lpstr>
      <vt:lpstr>A Constitutional Presidency</vt:lpstr>
      <vt:lpstr>A Constitutional Presidency</vt:lpstr>
      <vt:lpstr>PowerPoint Presentation</vt:lpstr>
      <vt:lpstr>PowerPoint Presentation</vt:lpstr>
      <vt:lpstr>A Constitutional Presidency</vt:lpstr>
      <vt:lpstr>A Constitutional Presidency</vt:lpstr>
      <vt:lpstr>Enforcement of the Law</vt:lpstr>
      <vt:lpstr>Implementation Discretion </vt:lpstr>
      <vt:lpstr>White House Staff</vt:lpstr>
      <vt:lpstr>PowerPoint Presentation</vt:lpstr>
      <vt:lpstr>Executive Office the President </vt:lpstr>
      <vt:lpstr>Organization of the Federal Branch cont’…</vt:lpstr>
      <vt:lpstr>Cabinet Departments</vt:lpstr>
      <vt:lpstr>The Cabinet</vt:lpstr>
      <vt:lpstr>Government Corporations</vt:lpstr>
      <vt:lpstr>Independent Executive Agencies</vt:lpstr>
      <vt:lpstr>Regulatory Commissions</vt:lpstr>
      <vt:lpstr>Government Workers</vt:lpstr>
      <vt:lpstr>Investigating the Enforcers </vt:lpstr>
      <vt:lpstr>PowerPoint Presentation</vt:lpstr>
      <vt:lpstr>President Review</vt:lpstr>
      <vt:lpstr>Bureaucratic Agency</vt:lpstr>
      <vt:lpstr>Bureaucratic Agency</vt:lpstr>
      <vt:lpstr>Historic Interpretation of the Presidency </vt:lpstr>
      <vt:lpstr>Historic Interpretation of the Presidency </vt:lpstr>
      <vt:lpstr>PowerPoint Presentation</vt:lpstr>
      <vt:lpstr>The Power of SCOTUS</vt:lpstr>
      <vt:lpstr>The Structure of a federal judiciary</vt:lpstr>
      <vt:lpstr>Maintaining Separation of Powers</vt:lpstr>
      <vt:lpstr>A Constitutional Court</vt:lpstr>
      <vt:lpstr>This is NOT a POLITICAL GAME</vt:lpstr>
      <vt:lpstr>It’s So Madisonian </vt:lpstr>
      <vt:lpstr>Judicial Jurisdiction </vt:lpstr>
      <vt:lpstr>Choices of our Founders </vt:lpstr>
      <vt:lpstr>PowerPoint Presentation</vt:lpstr>
      <vt:lpstr>Choices of our Founders </vt:lpstr>
      <vt:lpstr>PowerPoint Presentation</vt:lpstr>
      <vt:lpstr>Article III</vt:lpstr>
      <vt:lpstr>SCOTUS – THE 9</vt:lpstr>
      <vt:lpstr>A Lasting Impression </vt:lpstr>
      <vt:lpstr>Court Packing Presidents</vt:lpstr>
      <vt:lpstr>Setting the Law Straight </vt:lpstr>
      <vt:lpstr>Jurisdictional Issues</vt:lpstr>
      <vt:lpstr>Establishing Supreme Court Authority</vt:lpstr>
      <vt:lpstr>PowerPoint Presentation</vt:lpstr>
      <vt:lpstr>The Court of Law</vt:lpstr>
      <vt:lpstr>Grounds for Cert.</vt:lpstr>
      <vt:lpstr>Will it be accepted?</vt:lpstr>
      <vt:lpstr>Public Approval </vt:lpstr>
      <vt:lpstr>Opinions of the Court</vt:lpstr>
      <vt:lpstr>Setting a Precedent </vt:lpstr>
      <vt:lpstr>Stare Decisis</vt:lpstr>
      <vt:lpstr>Brandenburg v. Ohio</vt:lpstr>
      <vt:lpstr>Interpterion of the Law</vt:lpstr>
      <vt:lpstr>SCOTUS CASE POWER POINT</vt:lpstr>
      <vt:lpstr>SCOTUS POWERPOINT</vt:lpstr>
      <vt:lpstr>Scotus Storybook </vt:lpstr>
      <vt:lpstr>PowerPoint Presentation</vt:lpstr>
      <vt:lpstr>Establishing a Precedent</vt:lpstr>
      <vt:lpstr>Interpterion of the Law</vt:lpstr>
      <vt:lpstr>SCOTUS CASE POWER POINT</vt:lpstr>
      <vt:lpstr>SCOTUS POWERPOINT</vt:lpstr>
      <vt:lpstr>PowerPoint Presentation</vt:lpstr>
      <vt:lpstr>Court Structure</vt:lpstr>
      <vt:lpstr>Building a Court Hierarchy</vt:lpstr>
      <vt:lpstr>Laws are there for your safety - Obey</vt:lpstr>
      <vt:lpstr>The Power to Hear</vt:lpstr>
      <vt:lpstr>Contrast in Courts</vt:lpstr>
      <vt:lpstr>Contrasting Courts </vt:lpstr>
      <vt:lpstr>Shaping the action of the Court</vt:lpstr>
      <vt:lpstr>Lower Federal Courts</vt:lpstr>
      <vt:lpstr>PowerPoint Presentation</vt:lpstr>
      <vt:lpstr>Lower Federal Courts</vt:lpstr>
      <vt:lpstr>A Hierarchy of Justice</vt:lpstr>
      <vt:lpstr>A Hierarchy of Justice</vt:lpstr>
      <vt:lpstr>Interpterion of the Law</vt:lpstr>
      <vt:lpstr>SCOTUS analysis</vt:lpstr>
      <vt:lpstr>SCOTUS CASE POWER POINT</vt:lpstr>
      <vt:lpstr>SCOTUS POWERPOINT</vt:lpstr>
      <vt:lpstr>PowerPoint Presentation</vt:lpstr>
      <vt:lpstr>Unit III Test Review </vt:lpstr>
      <vt:lpstr>Interpterion of the Law</vt:lpstr>
      <vt:lpstr>SCOTUS analysis</vt:lpstr>
      <vt:lpstr>SCOTUS CASE POWER POINT</vt:lpstr>
      <vt:lpstr>SCOTUS POWERPOINT</vt:lpstr>
      <vt:lpstr>PowerPoint Presentation</vt:lpstr>
      <vt:lpstr>Unit III Review </vt:lpstr>
      <vt:lpstr>SCOTUS analysis</vt:lpstr>
      <vt:lpstr>Telling the story of a Scotus Case</vt:lpstr>
      <vt:lpstr>PowerPoint Presentation</vt:lpstr>
      <vt:lpstr>SCOTUS analysis</vt:lpstr>
      <vt:lpstr>Telling the story of a Scotus Case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Unit III</dc:title>
  <dc:creator>Hultberg, Andrew P</dc:creator>
  <cp:lastModifiedBy>Hultberg, Andrew P</cp:lastModifiedBy>
  <cp:revision>141</cp:revision>
  <dcterms:created xsi:type="dcterms:W3CDTF">2022-10-19T19:22:26Z</dcterms:created>
  <dcterms:modified xsi:type="dcterms:W3CDTF">2022-12-07T13:53:59Z</dcterms:modified>
</cp:coreProperties>
</file>