
<file path=[Content_Types].xml><?xml version="1.0" encoding="utf-8"?>
<Types xmlns="http://schemas.openxmlformats.org/package/2006/content-types">
  <Default Extension="gif" ContentType="image/gif"/>
  <Default Extension="jfif" ContentType="image/jpeg"/>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9"/>
  </p:notesMasterIdLst>
  <p:sldIdLst>
    <p:sldId id="256" r:id="rId2"/>
    <p:sldId id="721" r:id="rId3"/>
    <p:sldId id="724" r:id="rId4"/>
    <p:sldId id="723" r:id="rId5"/>
    <p:sldId id="727" r:id="rId6"/>
    <p:sldId id="788" r:id="rId7"/>
    <p:sldId id="790" r:id="rId8"/>
    <p:sldId id="791" r:id="rId9"/>
    <p:sldId id="792" r:id="rId10"/>
    <p:sldId id="793" r:id="rId11"/>
    <p:sldId id="794" r:id="rId12"/>
    <p:sldId id="795" r:id="rId13"/>
    <p:sldId id="796" r:id="rId14"/>
    <p:sldId id="797" r:id="rId15"/>
    <p:sldId id="798" r:id="rId16"/>
    <p:sldId id="789" r:id="rId17"/>
    <p:sldId id="381" r:id="rId18"/>
    <p:sldId id="722" r:id="rId19"/>
    <p:sldId id="728" r:id="rId20"/>
    <p:sldId id="385" r:id="rId21"/>
    <p:sldId id="787" r:id="rId22"/>
    <p:sldId id="411" r:id="rId23"/>
    <p:sldId id="382" r:id="rId24"/>
    <p:sldId id="386" r:id="rId25"/>
    <p:sldId id="262" r:id="rId26"/>
    <p:sldId id="800" r:id="rId27"/>
    <p:sldId id="405" r:id="rId28"/>
    <p:sldId id="401" r:id="rId29"/>
    <p:sldId id="402" r:id="rId30"/>
    <p:sldId id="799" r:id="rId31"/>
    <p:sldId id="726" r:id="rId32"/>
    <p:sldId id="735" r:id="rId33"/>
    <p:sldId id="730" r:id="rId34"/>
    <p:sldId id="408" r:id="rId35"/>
    <p:sldId id="801" r:id="rId36"/>
    <p:sldId id="808" r:id="rId37"/>
    <p:sldId id="809" r:id="rId38"/>
    <p:sldId id="802" r:id="rId39"/>
    <p:sldId id="806" r:id="rId40"/>
    <p:sldId id="403" r:id="rId41"/>
    <p:sldId id="807" r:id="rId42"/>
    <p:sldId id="729" r:id="rId43"/>
    <p:sldId id="803" r:id="rId44"/>
    <p:sldId id="321" r:id="rId45"/>
    <p:sldId id="319" r:id="rId46"/>
    <p:sldId id="324" r:id="rId47"/>
    <p:sldId id="388" r:id="rId48"/>
    <p:sldId id="325" r:id="rId49"/>
    <p:sldId id="737" r:id="rId50"/>
    <p:sldId id="322" r:id="rId51"/>
    <p:sldId id="731" r:id="rId52"/>
    <p:sldId id="395" r:id="rId53"/>
    <p:sldId id="341" r:id="rId54"/>
    <p:sldId id="390" r:id="rId55"/>
    <p:sldId id="342" r:id="rId56"/>
    <p:sldId id="343" r:id="rId57"/>
    <p:sldId id="391" r:id="rId58"/>
    <p:sldId id="392" r:id="rId59"/>
    <p:sldId id="396" r:id="rId60"/>
    <p:sldId id="738" r:id="rId61"/>
    <p:sldId id="739" r:id="rId62"/>
    <p:sldId id="743" r:id="rId63"/>
    <p:sldId id="371" r:id="rId64"/>
    <p:sldId id="733" r:id="rId65"/>
    <p:sldId id="375" r:id="rId66"/>
    <p:sldId id="376" r:id="rId67"/>
    <p:sldId id="397" r:id="rId68"/>
    <p:sldId id="740" r:id="rId69"/>
    <p:sldId id="345" r:id="rId70"/>
    <p:sldId id="810" r:id="rId71"/>
    <p:sldId id="426" r:id="rId72"/>
    <p:sldId id="418" r:id="rId73"/>
    <p:sldId id="419" r:id="rId74"/>
    <p:sldId id="420" r:id="rId75"/>
    <p:sldId id="811" r:id="rId76"/>
    <p:sldId id="749" r:id="rId77"/>
    <p:sldId id="425" r:id="rId78"/>
    <p:sldId id="812" r:id="rId79"/>
    <p:sldId id="813" r:id="rId80"/>
    <p:sldId id="817" r:id="rId81"/>
    <p:sldId id="746" r:id="rId82"/>
    <p:sldId id="818" r:id="rId83"/>
    <p:sldId id="263" r:id="rId84"/>
    <p:sldId id="421" r:id="rId85"/>
    <p:sldId id="422" r:id="rId86"/>
    <p:sldId id="423" r:id="rId87"/>
    <p:sldId id="428" r:id="rId88"/>
    <p:sldId id="815" r:id="rId89"/>
    <p:sldId id="754" r:id="rId90"/>
    <p:sldId id="819" r:id="rId91"/>
    <p:sldId id="554" r:id="rId92"/>
    <p:sldId id="543" r:id="rId93"/>
    <p:sldId id="555" r:id="rId94"/>
    <p:sldId id="351" r:id="rId95"/>
    <p:sldId id="820" r:id="rId96"/>
    <p:sldId id="821" r:id="rId97"/>
    <p:sldId id="822" r:id="rId98"/>
    <p:sldId id="436" r:id="rId99"/>
    <p:sldId id="760" r:id="rId100"/>
    <p:sldId id="544" r:id="rId101"/>
    <p:sldId id="759" r:id="rId102"/>
    <p:sldId id="823" r:id="rId103"/>
    <p:sldId id="824" r:id="rId104"/>
    <p:sldId id="779" r:id="rId105"/>
    <p:sldId id="564" r:id="rId106"/>
    <p:sldId id="333" r:id="rId107"/>
    <p:sldId id="565" r:id="rId108"/>
    <p:sldId id="336" r:id="rId109"/>
    <p:sldId id="334" r:id="rId110"/>
    <p:sldId id="566" r:id="rId111"/>
    <p:sldId id="337" r:id="rId112"/>
    <p:sldId id="825" r:id="rId113"/>
    <p:sldId id="365" r:id="rId114"/>
    <p:sldId id="826" r:id="rId115"/>
    <p:sldId id="827" r:id="rId116"/>
    <p:sldId id="828" r:id="rId117"/>
    <p:sldId id="829" r:id="rId118"/>
    <p:sldId id="830" r:id="rId119"/>
    <p:sldId id="762" r:id="rId120"/>
    <p:sldId id="778" r:id="rId121"/>
    <p:sldId id="567" r:id="rId122"/>
    <p:sldId id="568" r:id="rId123"/>
    <p:sldId id="766" r:id="rId124"/>
    <p:sldId id="767" r:id="rId125"/>
    <p:sldId id="330" r:id="rId126"/>
    <p:sldId id="780" r:id="rId127"/>
    <p:sldId id="769" r:id="rId128"/>
    <p:sldId id="570" r:id="rId129"/>
    <p:sldId id="329" r:id="rId130"/>
    <p:sldId id="569" r:id="rId131"/>
    <p:sldId id="571" r:id="rId132"/>
    <p:sldId id="326" r:id="rId133"/>
    <p:sldId id="331" r:id="rId134"/>
    <p:sldId id="770" r:id="rId135"/>
    <p:sldId id="781" r:id="rId136"/>
    <p:sldId id="776" r:id="rId137"/>
    <p:sldId id="771" r:id="rId138"/>
    <p:sldId id="775" r:id="rId139"/>
    <p:sldId id="782" r:id="rId140"/>
    <p:sldId id="772" r:id="rId141"/>
    <p:sldId id="773" r:id="rId142"/>
    <p:sldId id="777" r:id="rId143"/>
    <p:sldId id="774" r:id="rId144"/>
    <p:sldId id="783" r:id="rId145"/>
    <p:sldId id="784" r:id="rId146"/>
    <p:sldId id="785" r:id="rId147"/>
    <p:sldId id="786" r:id="rId14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9DCF9DA-EA3E-45BD-9C9F-B58BC1044F6A}" v="1041" dt="2025-02-24T13:37:40.45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28" autoAdjust="0"/>
    <p:restoredTop sz="93295" autoAdjust="0"/>
  </p:normalViewPr>
  <p:slideViewPr>
    <p:cSldViewPr snapToGrid="0">
      <p:cViewPr varScale="1">
        <p:scale>
          <a:sx n="61" d="100"/>
          <a:sy n="61" d="100"/>
        </p:scale>
        <p:origin x="1020"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notesMaster" Target="notesMasters/notesMaster1.xml"/><Relationship Id="rId5" Type="http://schemas.openxmlformats.org/officeDocument/2006/relationships/slide" Target="slides/slide4.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presProps" Target="presProps.xml"/><Relationship Id="rId155" Type="http://schemas.microsoft.com/office/2015/10/relationships/revisionInfo" Target="revisionInfo.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viewProps" Target="viewProp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tableStyles" Target="tableStyle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microsoft.com/office/2016/11/relationships/changesInfo" Target="changesInfos/changesInfo1.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ultberg, Andrew P" userId="219952e6-8622-438d-a633-5d1166986fbd" providerId="ADAL" clId="{49DCF9DA-EA3E-45BD-9C9F-B58BC1044F6A}"/>
    <pc:docChg chg="undo custSel addSld delSld modSld sldOrd">
      <pc:chgData name="Hultberg, Andrew P" userId="219952e6-8622-438d-a633-5d1166986fbd" providerId="ADAL" clId="{49DCF9DA-EA3E-45BD-9C9F-B58BC1044F6A}" dt="2025-02-24T14:08:02.361" v="12520" actId="20577"/>
      <pc:docMkLst>
        <pc:docMk/>
      </pc:docMkLst>
      <pc:sldChg chg="mod ord modShow">
        <pc:chgData name="Hultberg, Andrew P" userId="219952e6-8622-438d-a633-5d1166986fbd" providerId="ADAL" clId="{49DCF9DA-EA3E-45BD-9C9F-B58BC1044F6A}" dt="2025-02-17T17:11:39.195" v="8073" actId="729"/>
        <pc:sldMkLst>
          <pc:docMk/>
          <pc:sldMk cId="2936960709" sldId="263"/>
        </pc:sldMkLst>
      </pc:sldChg>
      <pc:sldChg chg="modSp del mod ord">
        <pc:chgData name="Hultberg, Andrew P" userId="219952e6-8622-438d-a633-5d1166986fbd" providerId="ADAL" clId="{49DCF9DA-EA3E-45BD-9C9F-B58BC1044F6A}" dt="2025-02-19T21:21:08.657" v="9209" actId="47"/>
        <pc:sldMkLst>
          <pc:docMk/>
          <pc:sldMk cId="2297039872" sldId="296"/>
        </pc:sldMkLst>
      </pc:sldChg>
      <pc:sldChg chg="del">
        <pc:chgData name="Hultberg, Andrew P" userId="219952e6-8622-438d-a633-5d1166986fbd" providerId="ADAL" clId="{49DCF9DA-EA3E-45BD-9C9F-B58BC1044F6A}" dt="2025-02-21T13:47:17.680" v="9987" actId="47"/>
        <pc:sldMkLst>
          <pc:docMk/>
          <pc:sldMk cId="2615901352" sldId="298"/>
        </pc:sldMkLst>
      </pc:sldChg>
      <pc:sldChg chg="delSp modSp del mod ord">
        <pc:chgData name="Hultberg, Andrew P" userId="219952e6-8622-438d-a633-5d1166986fbd" providerId="ADAL" clId="{49DCF9DA-EA3E-45BD-9C9F-B58BC1044F6A}" dt="2025-02-09T17:21:57.471" v="3437" actId="47"/>
        <pc:sldMkLst>
          <pc:docMk/>
          <pc:sldMk cId="2069039763" sldId="320"/>
        </pc:sldMkLst>
      </pc:sldChg>
      <pc:sldChg chg="mod ord modShow">
        <pc:chgData name="Hultberg, Andrew P" userId="219952e6-8622-438d-a633-5d1166986fbd" providerId="ADAL" clId="{49DCF9DA-EA3E-45BD-9C9F-B58BC1044F6A}" dt="2025-02-09T18:30:59.310" v="3946" actId="729"/>
        <pc:sldMkLst>
          <pc:docMk/>
          <pc:sldMk cId="2259781462" sldId="321"/>
        </pc:sldMkLst>
      </pc:sldChg>
      <pc:sldChg chg="modSp mod">
        <pc:chgData name="Hultberg, Andrew P" userId="219952e6-8622-438d-a633-5d1166986fbd" providerId="ADAL" clId="{49DCF9DA-EA3E-45BD-9C9F-B58BC1044F6A}" dt="2025-02-20T19:34:21.182" v="9789" actId="14100"/>
        <pc:sldMkLst>
          <pc:docMk/>
          <pc:sldMk cId="3117686448" sldId="333"/>
        </pc:sldMkLst>
        <pc:spChg chg="mod">
          <ac:chgData name="Hultberg, Andrew P" userId="219952e6-8622-438d-a633-5d1166986fbd" providerId="ADAL" clId="{49DCF9DA-EA3E-45BD-9C9F-B58BC1044F6A}" dt="2025-02-20T19:34:14.778" v="9787" actId="207"/>
          <ac:spMkLst>
            <pc:docMk/>
            <pc:sldMk cId="3117686448" sldId="333"/>
            <ac:spMk id="3" creationId="{0EE4E3A4-93DF-4922-8B22-45D7C57B11B9}"/>
          </ac:spMkLst>
        </pc:spChg>
        <pc:spChg chg="mod">
          <ac:chgData name="Hultberg, Andrew P" userId="219952e6-8622-438d-a633-5d1166986fbd" providerId="ADAL" clId="{49DCF9DA-EA3E-45BD-9C9F-B58BC1044F6A}" dt="2025-02-20T19:33:56.149" v="9763" actId="1076"/>
          <ac:spMkLst>
            <pc:docMk/>
            <pc:sldMk cId="3117686448" sldId="333"/>
            <ac:spMk id="8" creationId="{40338DE6-348C-4723-958A-1B30CACE2560}"/>
          </ac:spMkLst>
        </pc:spChg>
        <pc:picChg chg="mod">
          <ac:chgData name="Hultberg, Andrew P" userId="219952e6-8622-438d-a633-5d1166986fbd" providerId="ADAL" clId="{49DCF9DA-EA3E-45BD-9C9F-B58BC1044F6A}" dt="2025-02-20T19:34:18.087" v="9788" actId="14100"/>
          <ac:picMkLst>
            <pc:docMk/>
            <pc:sldMk cId="3117686448" sldId="333"/>
            <ac:picMk id="5" creationId="{D230EA36-C564-422D-9EB5-0D688EE16C2E}"/>
          </ac:picMkLst>
        </pc:picChg>
        <pc:picChg chg="mod">
          <ac:chgData name="Hultberg, Andrew P" userId="219952e6-8622-438d-a633-5d1166986fbd" providerId="ADAL" clId="{49DCF9DA-EA3E-45BD-9C9F-B58BC1044F6A}" dt="2025-02-20T19:34:21.182" v="9789" actId="14100"/>
          <ac:picMkLst>
            <pc:docMk/>
            <pc:sldMk cId="3117686448" sldId="333"/>
            <ac:picMk id="7" creationId="{C6A35E69-1040-4FD7-A267-1940EC256A72}"/>
          </ac:picMkLst>
        </pc:picChg>
      </pc:sldChg>
      <pc:sldChg chg="modSp mod">
        <pc:chgData name="Hultberg, Andrew P" userId="219952e6-8622-438d-a633-5d1166986fbd" providerId="ADAL" clId="{49DCF9DA-EA3E-45BD-9C9F-B58BC1044F6A}" dt="2025-02-20T19:35:41.532" v="9796" actId="20577"/>
        <pc:sldMkLst>
          <pc:docMk/>
          <pc:sldMk cId="825520868" sldId="334"/>
        </pc:sldMkLst>
        <pc:spChg chg="mod">
          <ac:chgData name="Hultberg, Andrew P" userId="219952e6-8622-438d-a633-5d1166986fbd" providerId="ADAL" clId="{49DCF9DA-EA3E-45BD-9C9F-B58BC1044F6A}" dt="2025-02-20T19:35:17.018" v="9795" actId="115"/>
          <ac:spMkLst>
            <pc:docMk/>
            <pc:sldMk cId="825520868" sldId="334"/>
            <ac:spMk id="6" creationId="{BCB57406-ED48-403A-91A0-813D33E2FBD8}"/>
          </ac:spMkLst>
        </pc:spChg>
        <pc:spChg chg="mod">
          <ac:chgData name="Hultberg, Andrew P" userId="219952e6-8622-438d-a633-5d1166986fbd" providerId="ADAL" clId="{49DCF9DA-EA3E-45BD-9C9F-B58BC1044F6A}" dt="2025-02-20T19:35:41.532" v="9796" actId="20577"/>
          <ac:spMkLst>
            <pc:docMk/>
            <pc:sldMk cId="825520868" sldId="334"/>
            <ac:spMk id="7" creationId="{8BD18A38-0C1A-4D48-A842-A3F4155FCC5A}"/>
          </ac:spMkLst>
        </pc:spChg>
      </pc:sldChg>
      <pc:sldChg chg="modSp mod">
        <pc:chgData name="Hultberg, Andrew P" userId="219952e6-8622-438d-a633-5d1166986fbd" providerId="ADAL" clId="{49DCF9DA-EA3E-45BD-9C9F-B58BC1044F6A}" dt="2025-02-20T19:34:55.810" v="9794" actId="207"/>
        <pc:sldMkLst>
          <pc:docMk/>
          <pc:sldMk cId="742999463" sldId="336"/>
        </pc:sldMkLst>
        <pc:spChg chg="mod">
          <ac:chgData name="Hultberg, Andrew P" userId="219952e6-8622-438d-a633-5d1166986fbd" providerId="ADAL" clId="{49DCF9DA-EA3E-45BD-9C9F-B58BC1044F6A}" dt="2025-02-20T19:34:41.721" v="9791" actId="207"/>
          <ac:spMkLst>
            <pc:docMk/>
            <pc:sldMk cId="742999463" sldId="336"/>
            <ac:spMk id="3" creationId="{D489413E-4572-45BB-B81D-EE90B8A58C48}"/>
          </ac:spMkLst>
        </pc:spChg>
        <pc:spChg chg="mod">
          <ac:chgData name="Hultberg, Andrew P" userId="219952e6-8622-438d-a633-5d1166986fbd" providerId="ADAL" clId="{49DCF9DA-EA3E-45BD-9C9F-B58BC1044F6A}" dt="2025-02-20T19:34:51.554" v="9793" actId="207"/>
          <ac:spMkLst>
            <pc:docMk/>
            <pc:sldMk cId="742999463" sldId="336"/>
            <ac:spMk id="10" creationId="{11290FD2-1A0F-44DE-8312-9D9E3A2264F1}"/>
          </ac:spMkLst>
        </pc:spChg>
        <pc:spChg chg="mod">
          <ac:chgData name="Hultberg, Andrew P" userId="219952e6-8622-438d-a633-5d1166986fbd" providerId="ADAL" clId="{49DCF9DA-EA3E-45BD-9C9F-B58BC1044F6A}" dt="2025-02-20T19:34:55.810" v="9794" actId="207"/>
          <ac:spMkLst>
            <pc:docMk/>
            <pc:sldMk cId="742999463" sldId="336"/>
            <ac:spMk id="11" creationId="{4907C09E-7FE3-444D-8A77-275F52F178D0}"/>
          </ac:spMkLst>
        </pc:spChg>
      </pc:sldChg>
      <pc:sldChg chg="modSp mod">
        <pc:chgData name="Hultberg, Andrew P" userId="219952e6-8622-438d-a633-5d1166986fbd" providerId="ADAL" clId="{49DCF9DA-EA3E-45BD-9C9F-B58BC1044F6A}" dt="2025-02-20T19:36:06.629" v="9799" actId="207"/>
        <pc:sldMkLst>
          <pc:docMk/>
          <pc:sldMk cId="4062545759" sldId="337"/>
        </pc:sldMkLst>
        <pc:spChg chg="mod">
          <ac:chgData name="Hultberg, Andrew P" userId="219952e6-8622-438d-a633-5d1166986fbd" providerId="ADAL" clId="{49DCF9DA-EA3E-45BD-9C9F-B58BC1044F6A}" dt="2025-02-20T19:36:06.629" v="9799" actId="207"/>
          <ac:spMkLst>
            <pc:docMk/>
            <pc:sldMk cId="4062545759" sldId="337"/>
            <ac:spMk id="3" creationId="{D489413E-4572-45BB-B81D-EE90B8A58C48}"/>
          </ac:spMkLst>
        </pc:spChg>
      </pc:sldChg>
      <pc:sldChg chg="del mod modShow">
        <pc:chgData name="Hultberg, Andrew P" userId="219952e6-8622-438d-a633-5d1166986fbd" providerId="ADAL" clId="{49DCF9DA-EA3E-45BD-9C9F-B58BC1044F6A}" dt="2025-02-21T13:45:04.006" v="9805" actId="47"/>
        <pc:sldMkLst>
          <pc:docMk/>
          <pc:sldMk cId="2756077172" sldId="348"/>
        </pc:sldMkLst>
      </pc:sldChg>
      <pc:sldChg chg="modSp mod">
        <pc:chgData name="Hultberg, Andrew P" userId="219952e6-8622-438d-a633-5d1166986fbd" providerId="ADAL" clId="{49DCF9DA-EA3E-45BD-9C9F-B58BC1044F6A}" dt="2025-02-19T13:16:52.949" v="8441" actId="207"/>
        <pc:sldMkLst>
          <pc:docMk/>
          <pc:sldMk cId="147659105" sldId="351"/>
        </pc:sldMkLst>
        <pc:spChg chg="mod">
          <ac:chgData name="Hultberg, Andrew P" userId="219952e6-8622-438d-a633-5d1166986fbd" providerId="ADAL" clId="{49DCF9DA-EA3E-45BD-9C9F-B58BC1044F6A}" dt="2025-02-19T13:16:52.949" v="8441" actId="207"/>
          <ac:spMkLst>
            <pc:docMk/>
            <pc:sldMk cId="147659105" sldId="351"/>
            <ac:spMk id="2" creationId="{B4174E01-581F-40B2-9ACC-59B2B5239111}"/>
          </ac:spMkLst>
        </pc:spChg>
        <pc:spChg chg="mod">
          <ac:chgData name="Hultberg, Andrew P" userId="219952e6-8622-438d-a633-5d1166986fbd" providerId="ADAL" clId="{49DCF9DA-EA3E-45BD-9C9F-B58BC1044F6A}" dt="2025-02-19T13:16:37.976" v="8438" actId="1076"/>
          <ac:spMkLst>
            <pc:docMk/>
            <pc:sldMk cId="147659105" sldId="351"/>
            <ac:spMk id="3" creationId="{8AE33AC4-BEBE-4132-AF4F-FDA927FD1185}"/>
          </ac:spMkLst>
        </pc:spChg>
        <pc:spChg chg="mod">
          <ac:chgData name="Hultberg, Andrew P" userId="219952e6-8622-438d-a633-5d1166986fbd" providerId="ADAL" clId="{49DCF9DA-EA3E-45BD-9C9F-B58BC1044F6A}" dt="2025-02-19T13:16:33.716" v="8437" actId="1076"/>
          <ac:spMkLst>
            <pc:docMk/>
            <pc:sldMk cId="147659105" sldId="351"/>
            <ac:spMk id="5" creationId="{FD463C16-4EE8-4162-8263-632774C946CE}"/>
          </ac:spMkLst>
        </pc:spChg>
        <pc:spChg chg="mod">
          <ac:chgData name="Hultberg, Andrew P" userId="219952e6-8622-438d-a633-5d1166986fbd" providerId="ADAL" clId="{49DCF9DA-EA3E-45BD-9C9F-B58BC1044F6A}" dt="2025-02-19T13:16:43.152" v="8440" actId="1076"/>
          <ac:spMkLst>
            <pc:docMk/>
            <pc:sldMk cId="147659105" sldId="351"/>
            <ac:spMk id="8" creationId="{C4CF3273-8E59-4F55-8998-C9621D0CC2DE}"/>
          </ac:spMkLst>
        </pc:spChg>
        <pc:picChg chg="mod">
          <ac:chgData name="Hultberg, Andrew P" userId="219952e6-8622-438d-a633-5d1166986fbd" providerId="ADAL" clId="{49DCF9DA-EA3E-45BD-9C9F-B58BC1044F6A}" dt="2025-02-19T13:16:40.824" v="8439" actId="1076"/>
          <ac:picMkLst>
            <pc:docMk/>
            <pc:sldMk cId="147659105" sldId="351"/>
            <ac:picMk id="6148" creationId="{DA8EEF13-6BBF-4069-8EE8-E471FDCD5F2F}"/>
          </ac:picMkLst>
        </pc:picChg>
      </pc:sldChg>
      <pc:sldChg chg="modSp mod">
        <pc:chgData name="Hultberg, Andrew P" userId="219952e6-8622-438d-a633-5d1166986fbd" providerId="ADAL" clId="{49DCF9DA-EA3E-45BD-9C9F-B58BC1044F6A}" dt="2025-02-20T19:29:23.034" v="9693" actId="20577"/>
        <pc:sldMkLst>
          <pc:docMk/>
          <pc:sldMk cId="3759968012" sldId="365"/>
        </pc:sldMkLst>
        <pc:spChg chg="mod">
          <ac:chgData name="Hultberg, Andrew P" userId="219952e6-8622-438d-a633-5d1166986fbd" providerId="ADAL" clId="{49DCF9DA-EA3E-45BD-9C9F-B58BC1044F6A}" dt="2025-02-20T19:29:23.034" v="9693" actId="20577"/>
          <ac:spMkLst>
            <pc:docMk/>
            <pc:sldMk cId="3759968012" sldId="365"/>
            <ac:spMk id="3" creationId="{00000000-0000-0000-0000-000000000000}"/>
          </ac:spMkLst>
        </pc:spChg>
      </pc:sldChg>
      <pc:sldChg chg="ord">
        <pc:chgData name="Hultberg, Andrew P" userId="219952e6-8622-438d-a633-5d1166986fbd" providerId="ADAL" clId="{49DCF9DA-EA3E-45BD-9C9F-B58BC1044F6A}" dt="2025-02-04T12:52:03.710" v="2"/>
        <pc:sldMkLst>
          <pc:docMk/>
          <pc:sldMk cId="2264232211" sldId="381"/>
        </pc:sldMkLst>
      </pc:sldChg>
      <pc:sldChg chg="modSp del mod">
        <pc:chgData name="Hultberg, Andrew P" userId="219952e6-8622-438d-a633-5d1166986fbd" providerId="ADAL" clId="{49DCF9DA-EA3E-45BD-9C9F-B58BC1044F6A}" dt="2025-02-09T16:55:05.032" v="2969" actId="47"/>
        <pc:sldMkLst>
          <pc:docMk/>
          <pc:sldMk cId="4277772784" sldId="387"/>
        </pc:sldMkLst>
      </pc:sldChg>
      <pc:sldChg chg="modSp mod">
        <pc:chgData name="Hultberg, Andrew P" userId="219952e6-8622-438d-a633-5d1166986fbd" providerId="ADAL" clId="{49DCF9DA-EA3E-45BD-9C9F-B58BC1044F6A}" dt="2025-02-10T12:51:14.857" v="4095" actId="207"/>
        <pc:sldMkLst>
          <pc:docMk/>
          <pc:sldMk cId="3295779995" sldId="402"/>
        </pc:sldMkLst>
        <pc:spChg chg="mod">
          <ac:chgData name="Hultberg, Andrew P" userId="219952e6-8622-438d-a633-5d1166986fbd" providerId="ADAL" clId="{49DCF9DA-EA3E-45BD-9C9F-B58BC1044F6A}" dt="2025-02-10T12:51:14.857" v="4095" actId="207"/>
          <ac:spMkLst>
            <pc:docMk/>
            <pc:sldMk cId="3295779995" sldId="402"/>
            <ac:spMk id="3" creationId="{2DA281A4-AA5C-47AE-B453-455400F3A9B8}"/>
          </ac:spMkLst>
        </pc:spChg>
        <pc:spChg chg="mod">
          <ac:chgData name="Hultberg, Andrew P" userId="219952e6-8622-438d-a633-5d1166986fbd" providerId="ADAL" clId="{49DCF9DA-EA3E-45BD-9C9F-B58BC1044F6A}" dt="2025-02-10T12:50:13.205" v="4031" actId="1076"/>
          <ac:spMkLst>
            <pc:docMk/>
            <pc:sldMk cId="3295779995" sldId="402"/>
            <ac:spMk id="4" creationId="{10ED9567-979E-9140-8BD2-EF79029D55CE}"/>
          </ac:spMkLst>
        </pc:spChg>
        <pc:spChg chg="mod">
          <ac:chgData name="Hultberg, Andrew P" userId="219952e6-8622-438d-a633-5d1166986fbd" providerId="ADAL" clId="{49DCF9DA-EA3E-45BD-9C9F-B58BC1044F6A}" dt="2025-02-10T12:51:02.305" v="4092" actId="1076"/>
          <ac:spMkLst>
            <pc:docMk/>
            <pc:sldMk cId="3295779995" sldId="402"/>
            <ac:spMk id="5" creationId="{8C41088E-1FEB-CB44-963E-F5E87B57B140}"/>
          </ac:spMkLst>
        </pc:spChg>
      </pc:sldChg>
      <pc:sldChg chg="ord">
        <pc:chgData name="Hultberg, Andrew P" userId="219952e6-8622-438d-a633-5d1166986fbd" providerId="ADAL" clId="{49DCF9DA-EA3E-45BD-9C9F-B58BC1044F6A}" dt="2025-02-09T18:30:16.459" v="3939"/>
        <pc:sldMkLst>
          <pc:docMk/>
          <pc:sldMk cId="826605315" sldId="403"/>
        </pc:sldMkLst>
      </pc:sldChg>
      <pc:sldChg chg="modSp mod">
        <pc:chgData name="Hultberg, Andrew P" userId="219952e6-8622-438d-a633-5d1166986fbd" providerId="ADAL" clId="{49DCF9DA-EA3E-45BD-9C9F-B58BC1044F6A}" dt="2025-02-09T16:53:57.190" v="2957" actId="20577"/>
        <pc:sldMkLst>
          <pc:docMk/>
          <pc:sldMk cId="1775905511" sldId="411"/>
        </pc:sldMkLst>
        <pc:spChg chg="mod">
          <ac:chgData name="Hultberg, Andrew P" userId="219952e6-8622-438d-a633-5d1166986fbd" providerId="ADAL" clId="{49DCF9DA-EA3E-45BD-9C9F-B58BC1044F6A}" dt="2025-02-09T16:53:57.190" v="2957" actId="20577"/>
          <ac:spMkLst>
            <pc:docMk/>
            <pc:sldMk cId="1775905511" sldId="411"/>
            <ac:spMk id="3" creationId="{DBC34A50-F973-9645-A94A-0F99BA02D50C}"/>
          </ac:spMkLst>
        </pc:spChg>
      </pc:sldChg>
      <pc:sldChg chg="ord">
        <pc:chgData name="Hultberg, Andrew P" userId="219952e6-8622-438d-a633-5d1166986fbd" providerId="ADAL" clId="{49DCF9DA-EA3E-45BD-9C9F-B58BC1044F6A}" dt="2025-02-13T13:00:58.381" v="7525"/>
        <pc:sldMkLst>
          <pc:docMk/>
          <pc:sldMk cId="3965190115" sldId="421"/>
        </pc:sldMkLst>
      </pc:sldChg>
      <pc:sldChg chg="del">
        <pc:chgData name="Hultberg, Andrew P" userId="219952e6-8622-438d-a633-5d1166986fbd" providerId="ADAL" clId="{49DCF9DA-EA3E-45BD-9C9F-B58BC1044F6A}" dt="2025-02-21T13:47:13.780" v="9986" actId="47"/>
        <pc:sldMkLst>
          <pc:docMk/>
          <pc:sldMk cId="4217346158" sldId="424"/>
        </pc:sldMkLst>
      </pc:sldChg>
      <pc:sldChg chg="modSp ord">
        <pc:chgData name="Hultberg, Andrew P" userId="219952e6-8622-438d-a633-5d1166986fbd" providerId="ADAL" clId="{49DCF9DA-EA3E-45BD-9C9F-B58BC1044F6A}" dt="2025-02-19T21:09:05.082" v="8965" actId="20577"/>
        <pc:sldMkLst>
          <pc:docMk/>
          <pc:sldMk cId="3413343016" sldId="436"/>
        </pc:sldMkLst>
        <pc:spChg chg="mod">
          <ac:chgData name="Hultberg, Andrew P" userId="219952e6-8622-438d-a633-5d1166986fbd" providerId="ADAL" clId="{49DCF9DA-EA3E-45BD-9C9F-B58BC1044F6A}" dt="2025-02-19T21:08:21.540" v="8930" actId="20577"/>
          <ac:spMkLst>
            <pc:docMk/>
            <pc:sldMk cId="3413343016" sldId="436"/>
            <ac:spMk id="9" creationId="{13CC7EEB-9E42-9A4D-83F8-61151FF2D5E2}"/>
          </ac:spMkLst>
        </pc:spChg>
        <pc:spChg chg="mod">
          <ac:chgData name="Hultberg, Andrew P" userId="219952e6-8622-438d-a633-5d1166986fbd" providerId="ADAL" clId="{49DCF9DA-EA3E-45BD-9C9F-B58BC1044F6A}" dt="2025-02-19T21:09:05.082" v="8965" actId="20577"/>
          <ac:spMkLst>
            <pc:docMk/>
            <pc:sldMk cId="3413343016" sldId="436"/>
            <ac:spMk id="11" creationId="{C3972772-498D-4CE7-AB27-255AA0303F50}"/>
          </ac:spMkLst>
        </pc:spChg>
      </pc:sldChg>
      <pc:sldChg chg="modSp mod">
        <pc:chgData name="Hultberg, Andrew P" userId="219952e6-8622-438d-a633-5d1166986fbd" providerId="ADAL" clId="{49DCF9DA-EA3E-45BD-9C9F-B58BC1044F6A}" dt="2025-02-19T13:16:58.059" v="8442" actId="207"/>
        <pc:sldMkLst>
          <pc:docMk/>
          <pc:sldMk cId="2179695925" sldId="543"/>
        </pc:sldMkLst>
        <pc:spChg chg="mod">
          <ac:chgData name="Hultberg, Andrew P" userId="219952e6-8622-438d-a633-5d1166986fbd" providerId="ADAL" clId="{49DCF9DA-EA3E-45BD-9C9F-B58BC1044F6A}" dt="2025-02-19T13:16:58.059" v="8442" actId="207"/>
          <ac:spMkLst>
            <pc:docMk/>
            <pc:sldMk cId="2179695925" sldId="543"/>
            <ac:spMk id="2" creationId="{B4174E01-581F-40B2-9ACC-59B2B5239111}"/>
          </ac:spMkLst>
        </pc:spChg>
      </pc:sldChg>
      <pc:sldChg chg="ord">
        <pc:chgData name="Hultberg, Andrew P" userId="219952e6-8622-438d-a633-5d1166986fbd" providerId="ADAL" clId="{49DCF9DA-EA3E-45BD-9C9F-B58BC1044F6A}" dt="2025-02-19T21:32:48.436" v="9309"/>
        <pc:sldMkLst>
          <pc:docMk/>
          <pc:sldMk cId="2370707106" sldId="544"/>
        </pc:sldMkLst>
      </pc:sldChg>
      <pc:sldChg chg="del">
        <pc:chgData name="Hultberg, Andrew P" userId="219952e6-8622-438d-a633-5d1166986fbd" providerId="ADAL" clId="{49DCF9DA-EA3E-45BD-9C9F-B58BC1044F6A}" dt="2025-02-19T21:09:38.554" v="8967" actId="47"/>
        <pc:sldMkLst>
          <pc:docMk/>
          <pc:sldMk cId="3282511879" sldId="547"/>
        </pc:sldMkLst>
      </pc:sldChg>
      <pc:sldChg chg="del">
        <pc:chgData name="Hultberg, Andrew P" userId="219952e6-8622-438d-a633-5d1166986fbd" providerId="ADAL" clId="{49DCF9DA-EA3E-45BD-9C9F-B58BC1044F6A}" dt="2025-02-19T21:09:40.578" v="8968" actId="47"/>
        <pc:sldMkLst>
          <pc:docMk/>
          <pc:sldMk cId="863362478" sldId="552"/>
        </pc:sldMkLst>
      </pc:sldChg>
      <pc:sldChg chg="modSp mod">
        <pc:chgData name="Hultberg, Andrew P" userId="219952e6-8622-438d-a633-5d1166986fbd" providerId="ADAL" clId="{49DCF9DA-EA3E-45BD-9C9F-B58BC1044F6A}" dt="2025-02-19T13:16:10.074" v="8436" actId="1582"/>
        <pc:sldMkLst>
          <pc:docMk/>
          <pc:sldMk cId="139940963" sldId="554"/>
        </pc:sldMkLst>
        <pc:spChg chg="mod">
          <ac:chgData name="Hultberg, Andrew P" userId="219952e6-8622-438d-a633-5d1166986fbd" providerId="ADAL" clId="{49DCF9DA-EA3E-45BD-9C9F-B58BC1044F6A}" dt="2025-02-19T13:15:37.968" v="8431" actId="207"/>
          <ac:spMkLst>
            <pc:docMk/>
            <pc:sldMk cId="139940963" sldId="554"/>
            <ac:spMk id="2" creationId="{B4174E01-581F-40B2-9ACC-59B2B5239111}"/>
          </ac:spMkLst>
        </pc:spChg>
        <pc:spChg chg="mod">
          <ac:chgData name="Hultberg, Andrew P" userId="219952e6-8622-438d-a633-5d1166986fbd" providerId="ADAL" clId="{49DCF9DA-EA3E-45BD-9C9F-B58BC1044F6A}" dt="2025-02-19T13:15:35.103" v="8430" actId="115"/>
          <ac:spMkLst>
            <pc:docMk/>
            <pc:sldMk cId="139940963" sldId="554"/>
            <ac:spMk id="3" creationId="{8AE33AC4-BEBE-4132-AF4F-FDA927FD1185}"/>
          </ac:spMkLst>
        </pc:spChg>
        <pc:spChg chg="mod">
          <ac:chgData name="Hultberg, Andrew P" userId="219952e6-8622-438d-a633-5d1166986fbd" providerId="ADAL" clId="{49DCF9DA-EA3E-45BD-9C9F-B58BC1044F6A}" dt="2025-02-19T13:16:10.074" v="8436" actId="1582"/>
          <ac:spMkLst>
            <pc:docMk/>
            <pc:sldMk cId="139940963" sldId="554"/>
            <ac:spMk id="4" creationId="{695F35C9-5A61-4E38-A9C0-EB31C5D3779F}"/>
          </ac:spMkLst>
        </pc:spChg>
        <pc:spChg chg="mod">
          <ac:chgData name="Hultberg, Andrew P" userId="219952e6-8622-438d-a633-5d1166986fbd" providerId="ADAL" clId="{49DCF9DA-EA3E-45BD-9C9F-B58BC1044F6A}" dt="2025-02-19T13:16:03.442" v="8434" actId="1582"/>
          <ac:spMkLst>
            <pc:docMk/>
            <pc:sldMk cId="139940963" sldId="554"/>
            <ac:spMk id="5" creationId="{71B8557E-D1C6-6A04-0814-4ACB14DA5824}"/>
          </ac:spMkLst>
        </pc:spChg>
      </pc:sldChg>
      <pc:sldChg chg="del mod modShow">
        <pc:chgData name="Hultberg, Andrew P" userId="219952e6-8622-438d-a633-5d1166986fbd" providerId="ADAL" clId="{49DCF9DA-EA3E-45BD-9C9F-B58BC1044F6A}" dt="2025-02-21T13:45:02.761" v="9804" actId="47"/>
        <pc:sldMkLst>
          <pc:docMk/>
          <pc:sldMk cId="3521095824" sldId="556"/>
        </pc:sldMkLst>
      </pc:sldChg>
      <pc:sldChg chg="modSp">
        <pc:chgData name="Hultberg, Andrew P" userId="219952e6-8622-438d-a633-5d1166986fbd" providerId="ADAL" clId="{49DCF9DA-EA3E-45BD-9C9F-B58BC1044F6A}" dt="2025-02-19T20:46:38.140" v="8919" actId="33524"/>
        <pc:sldMkLst>
          <pc:docMk/>
          <pc:sldMk cId="1073804554" sldId="564"/>
        </pc:sldMkLst>
        <pc:spChg chg="mod">
          <ac:chgData name="Hultberg, Andrew P" userId="219952e6-8622-438d-a633-5d1166986fbd" providerId="ADAL" clId="{49DCF9DA-EA3E-45BD-9C9F-B58BC1044F6A}" dt="2025-02-19T20:46:38.140" v="8919" actId="33524"/>
          <ac:spMkLst>
            <pc:docMk/>
            <pc:sldMk cId="1073804554" sldId="564"/>
            <ac:spMk id="5" creationId="{00BC8837-C675-4C79-AABB-4B0CD952BCCC}"/>
          </ac:spMkLst>
        </pc:spChg>
      </pc:sldChg>
      <pc:sldChg chg="modSp mod">
        <pc:chgData name="Hultberg, Andrew P" userId="219952e6-8622-438d-a633-5d1166986fbd" providerId="ADAL" clId="{49DCF9DA-EA3E-45BD-9C9F-B58BC1044F6A}" dt="2025-02-20T19:35:56.433" v="9797" actId="20577"/>
        <pc:sldMkLst>
          <pc:docMk/>
          <pc:sldMk cId="1544625784" sldId="566"/>
        </pc:sldMkLst>
        <pc:spChg chg="mod">
          <ac:chgData name="Hultberg, Andrew P" userId="219952e6-8622-438d-a633-5d1166986fbd" providerId="ADAL" clId="{49DCF9DA-EA3E-45BD-9C9F-B58BC1044F6A}" dt="2025-02-20T19:35:56.433" v="9797" actId="20577"/>
          <ac:spMkLst>
            <pc:docMk/>
            <pc:sldMk cId="1544625784" sldId="566"/>
            <ac:spMk id="4" creationId="{7CF0A7B4-5C36-430A-BBA3-106C65FDCFFA}"/>
          </ac:spMkLst>
        </pc:spChg>
      </pc:sldChg>
      <pc:sldChg chg="modSp mod">
        <pc:chgData name="Hultberg, Andrew P" userId="219952e6-8622-438d-a633-5d1166986fbd" providerId="ADAL" clId="{49DCF9DA-EA3E-45BD-9C9F-B58BC1044F6A}" dt="2025-02-04T12:52:44.180" v="69" actId="20577"/>
        <pc:sldMkLst>
          <pc:docMk/>
          <pc:sldMk cId="2091751501" sldId="723"/>
        </pc:sldMkLst>
        <pc:spChg chg="mod">
          <ac:chgData name="Hultberg, Andrew P" userId="219952e6-8622-438d-a633-5d1166986fbd" providerId="ADAL" clId="{49DCF9DA-EA3E-45BD-9C9F-B58BC1044F6A}" dt="2025-02-04T12:52:44.180" v="69" actId="20577"/>
          <ac:spMkLst>
            <pc:docMk/>
            <pc:sldMk cId="2091751501" sldId="723"/>
            <ac:spMk id="3" creationId="{7CB9C2D6-23C7-4EBC-AA95-AED8E6F73621}"/>
          </ac:spMkLst>
        </pc:spChg>
      </pc:sldChg>
      <pc:sldChg chg="modSp mod ord">
        <pc:chgData name="Hultberg, Andrew P" userId="219952e6-8622-438d-a633-5d1166986fbd" providerId="ADAL" clId="{49DCF9DA-EA3E-45BD-9C9F-B58BC1044F6A}" dt="2025-02-09T16:58:53.192" v="3083" actId="207"/>
        <pc:sldMkLst>
          <pc:docMk/>
          <pc:sldMk cId="3322214026" sldId="726"/>
        </pc:sldMkLst>
        <pc:spChg chg="mod">
          <ac:chgData name="Hultberg, Andrew P" userId="219952e6-8622-438d-a633-5d1166986fbd" providerId="ADAL" clId="{49DCF9DA-EA3E-45BD-9C9F-B58BC1044F6A}" dt="2025-02-09T16:58:53.192" v="3083" actId="207"/>
          <ac:spMkLst>
            <pc:docMk/>
            <pc:sldMk cId="3322214026" sldId="726"/>
            <ac:spMk id="3" creationId="{764086AD-DD60-4B55-8B21-E10AEB6A2F89}"/>
          </ac:spMkLst>
        </pc:spChg>
      </pc:sldChg>
      <pc:sldChg chg="ord">
        <pc:chgData name="Hultberg, Andrew P" userId="219952e6-8622-438d-a633-5d1166986fbd" providerId="ADAL" clId="{49DCF9DA-EA3E-45BD-9C9F-B58BC1044F6A}" dt="2025-02-04T12:52:06.495" v="4"/>
        <pc:sldMkLst>
          <pc:docMk/>
          <pc:sldMk cId="1886177102" sldId="727"/>
        </pc:sldMkLst>
      </pc:sldChg>
      <pc:sldChg chg="delSp modSp mod ord">
        <pc:chgData name="Hultberg, Andrew P" userId="219952e6-8622-438d-a633-5d1166986fbd" providerId="ADAL" clId="{49DCF9DA-EA3E-45BD-9C9F-B58BC1044F6A}" dt="2025-02-10T12:55:19.520" v="4113" actId="20577"/>
        <pc:sldMkLst>
          <pc:docMk/>
          <pc:sldMk cId="2758182932" sldId="730"/>
        </pc:sldMkLst>
        <pc:spChg chg="mod">
          <ac:chgData name="Hultberg, Andrew P" userId="219952e6-8622-438d-a633-5d1166986fbd" providerId="ADAL" clId="{49DCF9DA-EA3E-45BD-9C9F-B58BC1044F6A}" dt="2025-02-10T12:55:11.832" v="4107" actId="20577"/>
          <ac:spMkLst>
            <pc:docMk/>
            <pc:sldMk cId="2758182932" sldId="730"/>
            <ac:spMk id="4" creationId="{D6FFDA8B-CCD6-7446-A3CD-1F9C2D087CAF}"/>
          </ac:spMkLst>
        </pc:spChg>
        <pc:spChg chg="mod">
          <ac:chgData name="Hultberg, Andrew P" userId="219952e6-8622-438d-a633-5d1166986fbd" providerId="ADAL" clId="{49DCF9DA-EA3E-45BD-9C9F-B58BC1044F6A}" dt="2025-02-10T12:55:19.520" v="4113" actId="20577"/>
          <ac:spMkLst>
            <pc:docMk/>
            <pc:sldMk cId="2758182932" sldId="730"/>
            <ac:spMk id="5" creationId="{9350D1E4-77B1-9B4E-BE3B-AF170B8496F8}"/>
          </ac:spMkLst>
        </pc:spChg>
        <pc:spChg chg="mod">
          <ac:chgData name="Hultberg, Andrew P" userId="219952e6-8622-438d-a633-5d1166986fbd" providerId="ADAL" clId="{49DCF9DA-EA3E-45BD-9C9F-B58BC1044F6A}" dt="2025-02-10T12:55:09.480" v="4106" actId="20577"/>
          <ac:spMkLst>
            <pc:docMk/>
            <pc:sldMk cId="2758182932" sldId="730"/>
            <ac:spMk id="6" creationId="{0560C8E5-B1FC-5B41-BA1D-47409C0544F8}"/>
          </ac:spMkLst>
        </pc:spChg>
      </pc:sldChg>
      <pc:sldChg chg="del">
        <pc:chgData name="Hultberg, Andrew P" userId="219952e6-8622-438d-a633-5d1166986fbd" providerId="ADAL" clId="{49DCF9DA-EA3E-45BD-9C9F-B58BC1044F6A}" dt="2025-02-09T16:18:42.269" v="2603" actId="47"/>
        <pc:sldMkLst>
          <pc:docMk/>
          <pc:sldMk cId="4026157910" sldId="734"/>
        </pc:sldMkLst>
      </pc:sldChg>
      <pc:sldChg chg="modSp mod ord">
        <pc:chgData name="Hultberg, Andrew P" userId="219952e6-8622-438d-a633-5d1166986fbd" providerId="ADAL" clId="{49DCF9DA-EA3E-45BD-9C9F-B58BC1044F6A}" dt="2025-02-09T16:19:39.550" v="2610"/>
        <pc:sldMkLst>
          <pc:docMk/>
          <pc:sldMk cId="1937807682" sldId="735"/>
        </pc:sldMkLst>
        <pc:spChg chg="mod">
          <ac:chgData name="Hultberg, Andrew P" userId="219952e6-8622-438d-a633-5d1166986fbd" providerId="ADAL" clId="{49DCF9DA-EA3E-45BD-9C9F-B58BC1044F6A}" dt="2025-02-09T16:19:13.698" v="2606" actId="20577"/>
          <ac:spMkLst>
            <pc:docMk/>
            <pc:sldMk cId="1937807682" sldId="735"/>
            <ac:spMk id="3" creationId="{DBC34A50-F973-9645-A94A-0F99BA02D50C}"/>
          </ac:spMkLst>
        </pc:spChg>
      </pc:sldChg>
      <pc:sldChg chg="del">
        <pc:chgData name="Hultberg, Andrew P" userId="219952e6-8622-438d-a633-5d1166986fbd" providerId="ADAL" clId="{49DCF9DA-EA3E-45BD-9C9F-B58BC1044F6A}" dt="2025-02-09T16:59:24.294" v="3085" actId="47"/>
        <pc:sldMkLst>
          <pc:docMk/>
          <pc:sldMk cId="2890085912" sldId="736"/>
        </pc:sldMkLst>
      </pc:sldChg>
      <pc:sldChg chg="del">
        <pc:chgData name="Hultberg, Andrew P" userId="219952e6-8622-438d-a633-5d1166986fbd" providerId="ADAL" clId="{49DCF9DA-EA3E-45BD-9C9F-B58BC1044F6A}" dt="2025-02-12T13:02:33.188" v="6461" actId="47"/>
        <pc:sldMkLst>
          <pc:docMk/>
          <pc:sldMk cId="1041718712" sldId="741"/>
        </pc:sldMkLst>
      </pc:sldChg>
      <pc:sldChg chg="del">
        <pc:chgData name="Hultberg, Andrew P" userId="219952e6-8622-438d-a633-5d1166986fbd" providerId="ADAL" clId="{49DCF9DA-EA3E-45BD-9C9F-B58BC1044F6A}" dt="2025-02-12T13:03:01.275" v="6462" actId="47"/>
        <pc:sldMkLst>
          <pc:docMk/>
          <pc:sldMk cId="1995946802" sldId="742"/>
        </pc:sldMkLst>
      </pc:sldChg>
      <pc:sldChg chg="del">
        <pc:chgData name="Hultberg, Andrew P" userId="219952e6-8622-438d-a633-5d1166986fbd" providerId="ADAL" clId="{49DCF9DA-EA3E-45BD-9C9F-B58BC1044F6A}" dt="2025-02-13T12:59:25.351" v="7485" actId="47"/>
        <pc:sldMkLst>
          <pc:docMk/>
          <pc:sldMk cId="2280384968" sldId="745"/>
        </pc:sldMkLst>
      </pc:sldChg>
      <pc:sldChg chg="mod ord modShow">
        <pc:chgData name="Hultberg, Andrew P" userId="219952e6-8622-438d-a633-5d1166986fbd" providerId="ADAL" clId="{49DCF9DA-EA3E-45BD-9C9F-B58BC1044F6A}" dt="2025-02-14T12:55:06.678" v="7621" actId="729"/>
        <pc:sldMkLst>
          <pc:docMk/>
          <pc:sldMk cId="2775160175" sldId="746"/>
        </pc:sldMkLst>
      </pc:sldChg>
      <pc:sldChg chg="del">
        <pc:chgData name="Hultberg, Andrew P" userId="219952e6-8622-438d-a633-5d1166986fbd" providerId="ADAL" clId="{49DCF9DA-EA3E-45BD-9C9F-B58BC1044F6A}" dt="2025-02-12T13:05:33.565" v="6534" actId="47"/>
        <pc:sldMkLst>
          <pc:docMk/>
          <pc:sldMk cId="2198446630" sldId="747"/>
        </pc:sldMkLst>
      </pc:sldChg>
      <pc:sldChg chg="del">
        <pc:chgData name="Hultberg, Andrew P" userId="219952e6-8622-438d-a633-5d1166986fbd" providerId="ADAL" clId="{49DCF9DA-EA3E-45BD-9C9F-B58BC1044F6A}" dt="2025-02-13T12:59:17.825" v="7484" actId="47"/>
        <pc:sldMkLst>
          <pc:docMk/>
          <pc:sldMk cId="1977390781" sldId="748"/>
        </pc:sldMkLst>
      </pc:sldChg>
      <pc:sldChg chg="addSp delSp modSp mod ord">
        <pc:chgData name="Hultberg, Andrew P" userId="219952e6-8622-438d-a633-5d1166986fbd" providerId="ADAL" clId="{49DCF9DA-EA3E-45BD-9C9F-B58BC1044F6A}" dt="2025-02-12T13:27:16.640" v="7481" actId="20577"/>
        <pc:sldMkLst>
          <pc:docMk/>
          <pc:sldMk cId="2090978709" sldId="749"/>
        </pc:sldMkLst>
        <pc:spChg chg="mod">
          <ac:chgData name="Hultberg, Andrew P" userId="219952e6-8622-438d-a633-5d1166986fbd" providerId="ADAL" clId="{49DCF9DA-EA3E-45BD-9C9F-B58BC1044F6A}" dt="2025-02-12T13:19:43.872" v="7096" actId="20577"/>
          <ac:spMkLst>
            <pc:docMk/>
            <pc:sldMk cId="2090978709" sldId="749"/>
            <ac:spMk id="2" creationId="{9F81F241-E1BC-42EC-B1F3-2980757D80B6}"/>
          </ac:spMkLst>
        </pc:spChg>
        <pc:spChg chg="mod">
          <ac:chgData name="Hultberg, Andrew P" userId="219952e6-8622-438d-a633-5d1166986fbd" providerId="ADAL" clId="{49DCF9DA-EA3E-45BD-9C9F-B58BC1044F6A}" dt="2025-02-12T13:23:25.832" v="7399" actId="20577"/>
          <ac:spMkLst>
            <pc:docMk/>
            <pc:sldMk cId="2090978709" sldId="749"/>
            <ac:spMk id="3" creationId="{95DB9BFA-34A4-4D36-A3A7-07C815668F22}"/>
          </ac:spMkLst>
        </pc:spChg>
        <pc:spChg chg="add mod">
          <ac:chgData name="Hultberg, Andrew P" userId="219952e6-8622-438d-a633-5d1166986fbd" providerId="ADAL" clId="{49DCF9DA-EA3E-45BD-9C9F-B58BC1044F6A}" dt="2025-02-12T13:26:05.405" v="7452" actId="14100"/>
          <ac:spMkLst>
            <pc:docMk/>
            <pc:sldMk cId="2090978709" sldId="749"/>
            <ac:spMk id="4" creationId="{C7678BD4-E03D-D8A9-4780-898B10303997}"/>
          </ac:spMkLst>
        </pc:spChg>
        <pc:spChg chg="add mod">
          <ac:chgData name="Hultberg, Andrew P" userId="219952e6-8622-438d-a633-5d1166986fbd" providerId="ADAL" clId="{49DCF9DA-EA3E-45BD-9C9F-B58BC1044F6A}" dt="2025-02-12T13:25:56.180" v="7445" actId="14100"/>
          <ac:spMkLst>
            <pc:docMk/>
            <pc:sldMk cId="2090978709" sldId="749"/>
            <ac:spMk id="5" creationId="{C9A8987B-5FA4-C1CD-8698-BD244D61ABA9}"/>
          </ac:spMkLst>
        </pc:spChg>
        <pc:spChg chg="add mod">
          <ac:chgData name="Hultberg, Andrew P" userId="219952e6-8622-438d-a633-5d1166986fbd" providerId="ADAL" clId="{49DCF9DA-EA3E-45BD-9C9F-B58BC1044F6A}" dt="2025-02-12T13:27:16.640" v="7481" actId="20577"/>
          <ac:spMkLst>
            <pc:docMk/>
            <pc:sldMk cId="2090978709" sldId="749"/>
            <ac:spMk id="6" creationId="{C6A2CCD5-69B3-3712-D92D-F16D2F801F5C}"/>
          </ac:spMkLst>
        </pc:spChg>
        <pc:picChg chg="add mod">
          <ac:chgData name="Hultberg, Andrew P" userId="219952e6-8622-438d-a633-5d1166986fbd" providerId="ADAL" clId="{49DCF9DA-EA3E-45BD-9C9F-B58BC1044F6A}" dt="2025-02-12T13:24:32.051" v="7401" actId="1076"/>
          <ac:picMkLst>
            <pc:docMk/>
            <pc:sldMk cId="2090978709" sldId="749"/>
            <ac:picMk id="2050" creationId="{12755514-0D1E-FF42-6F0B-958370FCD0CD}"/>
          </ac:picMkLst>
        </pc:picChg>
        <pc:picChg chg="add mod">
          <ac:chgData name="Hultberg, Andrew P" userId="219952e6-8622-438d-a633-5d1166986fbd" providerId="ADAL" clId="{49DCF9DA-EA3E-45BD-9C9F-B58BC1044F6A}" dt="2025-02-12T13:25:33.837" v="7422" actId="14100"/>
          <ac:picMkLst>
            <pc:docMk/>
            <pc:sldMk cId="2090978709" sldId="749"/>
            <ac:picMk id="2052" creationId="{4A1B9DD8-FDBA-2C05-EB76-303343B1D58B}"/>
          </ac:picMkLst>
        </pc:picChg>
        <pc:picChg chg="add mod">
          <ac:chgData name="Hultberg, Andrew P" userId="219952e6-8622-438d-a633-5d1166986fbd" providerId="ADAL" clId="{49DCF9DA-EA3E-45BD-9C9F-B58BC1044F6A}" dt="2025-02-12T13:26:56.447" v="7455" actId="14100"/>
          <ac:picMkLst>
            <pc:docMk/>
            <pc:sldMk cId="2090978709" sldId="749"/>
            <ac:picMk id="2054" creationId="{156945BD-90D2-02ED-73D7-CC725592A77F}"/>
          </ac:picMkLst>
        </pc:picChg>
      </pc:sldChg>
      <pc:sldChg chg="del">
        <pc:chgData name="Hultberg, Andrew P" userId="219952e6-8622-438d-a633-5d1166986fbd" providerId="ADAL" clId="{49DCF9DA-EA3E-45BD-9C9F-B58BC1044F6A}" dt="2025-02-13T13:01:24.728" v="7526" actId="47"/>
        <pc:sldMkLst>
          <pc:docMk/>
          <pc:sldMk cId="2021375966" sldId="751"/>
        </pc:sldMkLst>
      </pc:sldChg>
      <pc:sldChg chg="del ord">
        <pc:chgData name="Hultberg, Andrew P" userId="219952e6-8622-438d-a633-5d1166986fbd" providerId="ADAL" clId="{49DCF9DA-EA3E-45BD-9C9F-B58BC1044F6A}" dt="2025-02-21T13:47:10.945" v="9985" actId="47"/>
        <pc:sldMkLst>
          <pc:docMk/>
          <pc:sldMk cId="2470657201" sldId="752"/>
        </pc:sldMkLst>
      </pc:sldChg>
      <pc:sldChg chg="modSp del mod">
        <pc:chgData name="Hultberg, Andrew P" userId="219952e6-8622-438d-a633-5d1166986fbd" providerId="ADAL" clId="{49DCF9DA-EA3E-45BD-9C9F-B58BC1044F6A}" dt="2025-02-13T13:02:45.508" v="7592" actId="47"/>
        <pc:sldMkLst>
          <pc:docMk/>
          <pc:sldMk cId="4124993735" sldId="753"/>
        </pc:sldMkLst>
      </pc:sldChg>
      <pc:sldChg chg="mod modShow">
        <pc:chgData name="Hultberg, Andrew P" userId="219952e6-8622-438d-a633-5d1166986fbd" providerId="ADAL" clId="{49DCF9DA-EA3E-45BD-9C9F-B58BC1044F6A}" dt="2025-02-19T21:10:50.689" v="8972" actId="729"/>
        <pc:sldMkLst>
          <pc:docMk/>
          <pc:sldMk cId="2895931813" sldId="754"/>
        </pc:sldMkLst>
      </pc:sldChg>
      <pc:sldChg chg="del">
        <pc:chgData name="Hultberg, Andrew P" userId="219952e6-8622-438d-a633-5d1166986fbd" providerId="ADAL" clId="{49DCF9DA-EA3E-45BD-9C9F-B58BC1044F6A}" dt="2025-02-21T13:47:25.103" v="9988" actId="47"/>
        <pc:sldMkLst>
          <pc:docMk/>
          <pc:sldMk cId="63063416" sldId="755"/>
        </pc:sldMkLst>
      </pc:sldChg>
      <pc:sldChg chg="del">
        <pc:chgData name="Hultberg, Andrew P" userId="219952e6-8622-438d-a633-5d1166986fbd" providerId="ADAL" clId="{49DCF9DA-EA3E-45BD-9C9F-B58BC1044F6A}" dt="2025-02-19T21:10:26.722" v="8971" actId="47"/>
        <pc:sldMkLst>
          <pc:docMk/>
          <pc:sldMk cId="2022815806" sldId="756"/>
        </pc:sldMkLst>
      </pc:sldChg>
      <pc:sldChg chg="del">
        <pc:chgData name="Hultberg, Andrew P" userId="219952e6-8622-438d-a633-5d1166986fbd" providerId="ADAL" clId="{49DCF9DA-EA3E-45BD-9C9F-B58BC1044F6A}" dt="2025-02-19T21:10:22.762" v="8970" actId="47"/>
        <pc:sldMkLst>
          <pc:docMk/>
          <pc:sldMk cId="193418467" sldId="757"/>
        </pc:sldMkLst>
      </pc:sldChg>
      <pc:sldChg chg="del">
        <pc:chgData name="Hultberg, Andrew P" userId="219952e6-8622-438d-a633-5d1166986fbd" providerId="ADAL" clId="{49DCF9DA-EA3E-45BD-9C9F-B58BC1044F6A}" dt="2025-02-19T13:23:56.802" v="8828" actId="47"/>
        <pc:sldMkLst>
          <pc:docMk/>
          <pc:sldMk cId="189497226" sldId="758"/>
        </pc:sldMkLst>
      </pc:sldChg>
      <pc:sldChg chg="ord">
        <pc:chgData name="Hultberg, Andrew P" userId="219952e6-8622-438d-a633-5d1166986fbd" providerId="ADAL" clId="{49DCF9DA-EA3E-45BD-9C9F-B58BC1044F6A}" dt="2025-02-19T21:32:52.532" v="9311"/>
        <pc:sldMkLst>
          <pc:docMk/>
          <pc:sldMk cId="2759797017" sldId="759"/>
        </pc:sldMkLst>
      </pc:sldChg>
      <pc:sldChg chg="addSp modSp mod ord">
        <pc:chgData name="Hultberg, Andrew P" userId="219952e6-8622-438d-a633-5d1166986fbd" providerId="ADAL" clId="{49DCF9DA-EA3E-45BD-9C9F-B58BC1044F6A}" dt="2025-02-19T21:22:14.483" v="9213" actId="14100"/>
        <pc:sldMkLst>
          <pc:docMk/>
          <pc:sldMk cId="1365366777" sldId="760"/>
        </pc:sldMkLst>
        <pc:spChg chg="mod">
          <ac:chgData name="Hultberg, Andrew P" userId="219952e6-8622-438d-a633-5d1166986fbd" providerId="ADAL" clId="{49DCF9DA-EA3E-45BD-9C9F-B58BC1044F6A}" dt="2025-02-19T21:21:22.069" v="9210" actId="207"/>
          <ac:spMkLst>
            <pc:docMk/>
            <pc:sldMk cId="1365366777" sldId="760"/>
            <ac:spMk id="3" creationId="{043B326F-C92D-41EC-812E-E75C48E3A43E}"/>
          </ac:spMkLst>
        </pc:spChg>
        <pc:picChg chg="add mod">
          <ac:chgData name="Hultberg, Andrew P" userId="219952e6-8622-438d-a633-5d1166986fbd" providerId="ADAL" clId="{49DCF9DA-EA3E-45BD-9C9F-B58BC1044F6A}" dt="2025-02-19T21:22:14.483" v="9213" actId="14100"/>
          <ac:picMkLst>
            <pc:docMk/>
            <pc:sldMk cId="1365366777" sldId="760"/>
            <ac:picMk id="1026" creationId="{3B89B6D9-C089-7374-28A3-2F624B1F2D29}"/>
          </ac:picMkLst>
        </pc:picChg>
      </pc:sldChg>
      <pc:sldChg chg="del">
        <pc:chgData name="Hultberg, Andrew P" userId="219952e6-8622-438d-a633-5d1166986fbd" providerId="ADAL" clId="{49DCF9DA-EA3E-45BD-9C9F-B58BC1044F6A}" dt="2025-02-21T13:46:57.023" v="9984" actId="47"/>
        <pc:sldMkLst>
          <pc:docMk/>
          <pc:sldMk cId="182292802" sldId="761"/>
        </pc:sldMkLst>
      </pc:sldChg>
      <pc:sldChg chg="del mod modShow">
        <pc:chgData name="Hultberg, Andrew P" userId="219952e6-8622-438d-a633-5d1166986fbd" providerId="ADAL" clId="{49DCF9DA-EA3E-45BD-9C9F-B58BC1044F6A}" dt="2025-02-21T13:45:01.832" v="9803" actId="47"/>
        <pc:sldMkLst>
          <pc:docMk/>
          <pc:sldMk cId="2023139627" sldId="763"/>
        </pc:sldMkLst>
      </pc:sldChg>
      <pc:sldChg chg="del mod modShow">
        <pc:chgData name="Hultberg, Andrew P" userId="219952e6-8622-438d-a633-5d1166986fbd" providerId="ADAL" clId="{49DCF9DA-EA3E-45BD-9C9F-B58BC1044F6A}" dt="2025-02-21T13:45:00.955" v="9802" actId="47"/>
        <pc:sldMkLst>
          <pc:docMk/>
          <pc:sldMk cId="2135332999" sldId="764"/>
        </pc:sldMkLst>
      </pc:sldChg>
      <pc:sldChg chg="del mod modShow">
        <pc:chgData name="Hultberg, Andrew P" userId="219952e6-8622-438d-a633-5d1166986fbd" providerId="ADAL" clId="{49DCF9DA-EA3E-45BD-9C9F-B58BC1044F6A}" dt="2025-02-21T13:47:43.979" v="9989" actId="47"/>
        <pc:sldMkLst>
          <pc:docMk/>
          <pc:sldMk cId="2996620592" sldId="765"/>
        </pc:sldMkLst>
      </pc:sldChg>
      <pc:sldChg chg="del">
        <pc:chgData name="Hultberg, Andrew P" userId="219952e6-8622-438d-a633-5d1166986fbd" providerId="ADAL" clId="{49DCF9DA-EA3E-45BD-9C9F-B58BC1044F6A}" dt="2025-02-20T19:33:20.821" v="9719" actId="47"/>
        <pc:sldMkLst>
          <pc:docMk/>
          <pc:sldMk cId="2339589624" sldId="768"/>
        </pc:sldMkLst>
      </pc:sldChg>
      <pc:sldChg chg="modSp mod">
        <pc:chgData name="Hultberg, Andrew P" userId="219952e6-8622-438d-a633-5d1166986fbd" providerId="ADAL" clId="{49DCF9DA-EA3E-45BD-9C9F-B58BC1044F6A}" dt="2025-02-21T13:45:59.868" v="9883" actId="20577"/>
        <pc:sldMkLst>
          <pc:docMk/>
          <pc:sldMk cId="3562975920" sldId="779"/>
        </pc:sldMkLst>
        <pc:spChg chg="mod">
          <ac:chgData name="Hultberg, Andrew P" userId="219952e6-8622-438d-a633-5d1166986fbd" providerId="ADAL" clId="{49DCF9DA-EA3E-45BD-9C9F-B58BC1044F6A}" dt="2025-02-21T13:45:59.868" v="9883" actId="20577"/>
          <ac:spMkLst>
            <pc:docMk/>
            <pc:sldMk cId="3562975920" sldId="779"/>
            <ac:spMk id="3" creationId="{0EE4E3A4-93DF-4922-8B22-45D7C57B11B9}"/>
          </ac:spMkLst>
        </pc:spChg>
      </pc:sldChg>
      <pc:sldChg chg="add">
        <pc:chgData name="Hultberg, Andrew P" userId="219952e6-8622-438d-a633-5d1166986fbd" providerId="ADAL" clId="{49DCF9DA-EA3E-45BD-9C9F-B58BC1044F6A}" dt="2025-02-04T12:51:57.906" v="0"/>
        <pc:sldMkLst>
          <pc:docMk/>
          <pc:sldMk cId="2538765370" sldId="788"/>
        </pc:sldMkLst>
      </pc:sldChg>
      <pc:sldChg chg="modSp add mod">
        <pc:chgData name="Hultberg, Andrew P" userId="219952e6-8622-438d-a633-5d1166986fbd" providerId="ADAL" clId="{49DCF9DA-EA3E-45BD-9C9F-B58BC1044F6A}" dt="2025-02-07T13:01:33.317" v="2602" actId="20577"/>
        <pc:sldMkLst>
          <pc:docMk/>
          <pc:sldMk cId="2763886665" sldId="789"/>
        </pc:sldMkLst>
        <pc:spChg chg="mod">
          <ac:chgData name="Hultberg, Andrew P" userId="219952e6-8622-438d-a633-5d1166986fbd" providerId="ADAL" clId="{49DCF9DA-EA3E-45BD-9C9F-B58BC1044F6A}" dt="2025-02-07T13:01:33.317" v="2602" actId="20577"/>
          <ac:spMkLst>
            <pc:docMk/>
            <pc:sldMk cId="2763886665" sldId="789"/>
            <ac:spMk id="3" creationId="{CE360DA3-32AA-D35B-C88B-BCF4DAF73CA6}"/>
          </ac:spMkLst>
        </pc:spChg>
      </pc:sldChg>
      <pc:sldChg chg="add">
        <pc:chgData name="Hultberg, Andrew P" userId="219952e6-8622-438d-a633-5d1166986fbd" providerId="ADAL" clId="{49DCF9DA-EA3E-45BD-9C9F-B58BC1044F6A}" dt="2025-02-04T12:53:01.785" v="70"/>
        <pc:sldMkLst>
          <pc:docMk/>
          <pc:sldMk cId="2393472283" sldId="790"/>
        </pc:sldMkLst>
      </pc:sldChg>
      <pc:sldChg chg="modSp add mod">
        <pc:chgData name="Hultberg, Andrew P" userId="219952e6-8622-438d-a633-5d1166986fbd" providerId="ADAL" clId="{49DCF9DA-EA3E-45BD-9C9F-B58BC1044F6A}" dt="2025-02-05T12:53:22.441" v="211" actId="20577"/>
        <pc:sldMkLst>
          <pc:docMk/>
          <pc:sldMk cId="1497199073" sldId="791"/>
        </pc:sldMkLst>
        <pc:spChg chg="mod">
          <ac:chgData name="Hultberg, Andrew P" userId="219952e6-8622-438d-a633-5d1166986fbd" providerId="ADAL" clId="{49DCF9DA-EA3E-45BD-9C9F-B58BC1044F6A}" dt="2025-02-05T12:53:22.441" v="211" actId="20577"/>
          <ac:spMkLst>
            <pc:docMk/>
            <pc:sldMk cId="1497199073" sldId="791"/>
            <ac:spMk id="3" creationId="{2581CA75-6BE8-1BD7-6221-E192BA940F33}"/>
          </ac:spMkLst>
        </pc:spChg>
      </pc:sldChg>
      <pc:sldChg chg="addSp modSp add mod modAnim">
        <pc:chgData name="Hultberg, Andrew P" userId="219952e6-8622-438d-a633-5d1166986fbd" providerId="ADAL" clId="{49DCF9DA-EA3E-45BD-9C9F-B58BC1044F6A}" dt="2025-02-05T13:03:31.920" v="926" actId="20577"/>
        <pc:sldMkLst>
          <pc:docMk/>
          <pc:sldMk cId="3786215394" sldId="792"/>
        </pc:sldMkLst>
        <pc:spChg chg="mod">
          <ac:chgData name="Hultberg, Andrew P" userId="219952e6-8622-438d-a633-5d1166986fbd" providerId="ADAL" clId="{49DCF9DA-EA3E-45BD-9C9F-B58BC1044F6A}" dt="2025-02-05T13:03:31.920" v="926" actId="20577"/>
          <ac:spMkLst>
            <pc:docMk/>
            <pc:sldMk cId="3786215394" sldId="792"/>
            <ac:spMk id="2" creationId="{01965786-1F99-E622-889C-729000F346FC}"/>
          </ac:spMkLst>
        </pc:spChg>
        <pc:spChg chg="mod">
          <ac:chgData name="Hultberg, Andrew P" userId="219952e6-8622-438d-a633-5d1166986fbd" providerId="ADAL" clId="{49DCF9DA-EA3E-45BD-9C9F-B58BC1044F6A}" dt="2025-02-05T12:59:03.440" v="629" actId="20577"/>
          <ac:spMkLst>
            <pc:docMk/>
            <pc:sldMk cId="3786215394" sldId="792"/>
            <ac:spMk id="3" creationId="{4C8401E8-CD09-E26C-4307-436805BEA759}"/>
          </ac:spMkLst>
        </pc:spChg>
        <pc:spChg chg="add mod">
          <ac:chgData name="Hultberg, Andrew P" userId="219952e6-8622-438d-a633-5d1166986fbd" providerId="ADAL" clId="{49DCF9DA-EA3E-45BD-9C9F-B58BC1044F6A}" dt="2025-02-05T12:57:02.139" v="422" actId="2711"/>
          <ac:spMkLst>
            <pc:docMk/>
            <pc:sldMk cId="3786215394" sldId="792"/>
            <ac:spMk id="4" creationId="{55EE31ED-9855-41A0-B14D-8E43F3E8754F}"/>
          </ac:spMkLst>
        </pc:spChg>
        <pc:spChg chg="add mod">
          <ac:chgData name="Hultberg, Andrew P" userId="219952e6-8622-438d-a633-5d1166986fbd" providerId="ADAL" clId="{49DCF9DA-EA3E-45BD-9C9F-B58BC1044F6A}" dt="2025-02-05T12:57:38.463" v="468" actId="20577"/>
          <ac:spMkLst>
            <pc:docMk/>
            <pc:sldMk cId="3786215394" sldId="792"/>
            <ac:spMk id="5" creationId="{BB2AAD62-1050-8AC5-4695-FB5697D7CF5D}"/>
          </ac:spMkLst>
        </pc:spChg>
        <pc:spChg chg="add mod">
          <ac:chgData name="Hultberg, Andrew P" userId="219952e6-8622-438d-a633-5d1166986fbd" providerId="ADAL" clId="{49DCF9DA-EA3E-45BD-9C9F-B58BC1044F6A}" dt="2025-02-05T13:00:58.918" v="753" actId="20577"/>
          <ac:spMkLst>
            <pc:docMk/>
            <pc:sldMk cId="3786215394" sldId="792"/>
            <ac:spMk id="6" creationId="{412AB45B-F06E-70F2-F732-D6EC88B25757}"/>
          </ac:spMkLst>
        </pc:spChg>
        <pc:spChg chg="add mod">
          <ac:chgData name="Hultberg, Andrew P" userId="219952e6-8622-438d-a633-5d1166986fbd" providerId="ADAL" clId="{49DCF9DA-EA3E-45BD-9C9F-B58BC1044F6A}" dt="2025-02-05T13:02:54.373" v="906" actId="1076"/>
          <ac:spMkLst>
            <pc:docMk/>
            <pc:sldMk cId="3786215394" sldId="792"/>
            <ac:spMk id="7" creationId="{D1DA6DBA-5EB8-4003-A272-02057CFF1C09}"/>
          </ac:spMkLst>
        </pc:spChg>
        <pc:picChg chg="add mod">
          <ac:chgData name="Hultberg, Andrew P" userId="219952e6-8622-438d-a633-5d1166986fbd" providerId="ADAL" clId="{49DCF9DA-EA3E-45BD-9C9F-B58BC1044F6A}" dt="2025-02-05T12:55:56.214" v="379" actId="14100"/>
          <ac:picMkLst>
            <pc:docMk/>
            <pc:sldMk cId="3786215394" sldId="792"/>
            <ac:picMk id="1026" creationId="{1EAAC835-B5EA-0467-D777-20B3C1983BB5}"/>
          </ac:picMkLst>
        </pc:picChg>
      </pc:sldChg>
      <pc:sldChg chg="delSp modSp add mod delAnim">
        <pc:chgData name="Hultberg, Andrew P" userId="219952e6-8622-438d-a633-5d1166986fbd" providerId="ADAL" clId="{49DCF9DA-EA3E-45BD-9C9F-B58BC1044F6A}" dt="2025-02-05T13:09:49.925" v="1438" actId="113"/>
        <pc:sldMkLst>
          <pc:docMk/>
          <pc:sldMk cId="491965996" sldId="793"/>
        </pc:sldMkLst>
        <pc:spChg chg="mod">
          <ac:chgData name="Hultberg, Andrew P" userId="219952e6-8622-438d-a633-5d1166986fbd" providerId="ADAL" clId="{49DCF9DA-EA3E-45BD-9C9F-B58BC1044F6A}" dt="2025-02-05T13:03:48.542" v="955" actId="20577"/>
          <ac:spMkLst>
            <pc:docMk/>
            <pc:sldMk cId="491965996" sldId="793"/>
            <ac:spMk id="2" creationId="{142F0D6C-072D-AF28-F932-DEFEF3CC6B18}"/>
          </ac:spMkLst>
        </pc:spChg>
        <pc:spChg chg="mod">
          <ac:chgData name="Hultberg, Andrew P" userId="219952e6-8622-438d-a633-5d1166986fbd" providerId="ADAL" clId="{49DCF9DA-EA3E-45BD-9C9F-B58BC1044F6A}" dt="2025-02-05T13:09:49.925" v="1438" actId="113"/>
          <ac:spMkLst>
            <pc:docMk/>
            <pc:sldMk cId="491965996" sldId="793"/>
            <ac:spMk id="3" creationId="{67BC0F68-558A-3E05-EF0D-27F10ABE1581}"/>
          </ac:spMkLst>
        </pc:spChg>
      </pc:sldChg>
      <pc:sldChg chg="add">
        <pc:chgData name="Hultberg, Andrew P" userId="219952e6-8622-438d-a633-5d1166986fbd" providerId="ADAL" clId="{49DCF9DA-EA3E-45BD-9C9F-B58BC1044F6A}" dt="2025-02-05T13:09:59.785" v="1439"/>
        <pc:sldMkLst>
          <pc:docMk/>
          <pc:sldMk cId="3142892815" sldId="794"/>
        </pc:sldMkLst>
      </pc:sldChg>
      <pc:sldChg chg="modSp add mod">
        <pc:chgData name="Hultberg, Andrew P" userId="219952e6-8622-438d-a633-5d1166986fbd" providerId="ADAL" clId="{49DCF9DA-EA3E-45BD-9C9F-B58BC1044F6A}" dt="2025-02-05T13:21:25.410" v="1688" actId="113"/>
        <pc:sldMkLst>
          <pc:docMk/>
          <pc:sldMk cId="1256854663" sldId="795"/>
        </pc:sldMkLst>
        <pc:spChg chg="mod">
          <ac:chgData name="Hultberg, Andrew P" userId="219952e6-8622-438d-a633-5d1166986fbd" providerId="ADAL" clId="{49DCF9DA-EA3E-45BD-9C9F-B58BC1044F6A}" dt="2025-02-05T13:21:25.410" v="1688" actId="113"/>
          <ac:spMkLst>
            <pc:docMk/>
            <pc:sldMk cId="1256854663" sldId="795"/>
            <ac:spMk id="3" creationId="{B304E923-9F7C-DFB5-8E46-699F64D466B8}"/>
          </ac:spMkLst>
        </pc:spChg>
      </pc:sldChg>
      <pc:sldChg chg="modSp add mod">
        <pc:chgData name="Hultberg, Andrew P" userId="219952e6-8622-438d-a633-5d1166986fbd" providerId="ADAL" clId="{49DCF9DA-EA3E-45BD-9C9F-B58BC1044F6A}" dt="2025-02-05T13:23:36.570" v="2016" actId="20577"/>
        <pc:sldMkLst>
          <pc:docMk/>
          <pc:sldMk cId="1808107398" sldId="796"/>
        </pc:sldMkLst>
        <pc:spChg chg="mod">
          <ac:chgData name="Hultberg, Andrew P" userId="219952e6-8622-438d-a633-5d1166986fbd" providerId="ADAL" clId="{49DCF9DA-EA3E-45BD-9C9F-B58BC1044F6A}" dt="2025-02-05T13:23:36.570" v="2016" actId="20577"/>
          <ac:spMkLst>
            <pc:docMk/>
            <pc:sldMk cId="1808107398" sldId="796"/>
            <ac:spMk id="3" creationId="{B2623F54-1BDA-D956-E2DC-FD5688781C8F}"/>
          </ac:spMkLst>
        </pc:spChg>
      </pc:sldChg>
      <pc:sldChg chg="modSp add mod">
        <pc:chgData name="Hultberg, Andrew P" userId="219952e6-8622-438d-a633-5d1166986fbd" providerId="ADAL" clId="{49DCF9DA-EA3E-45BD-9C9F-B58BC1044F6A}" dt="2025-02-05T13:27:42.411" v="2487" actId="20577"/>
        <pc:sldMkLst>
          <pc:docMk/>
          <pc:sldMk cId="1073006900" sldId="797"/>
        </pc:sldMkLst>
        <pc:spChg chg="mod">
          <ac:chgData name="Hultberg, Andrew P" userId="219952e6-8622-438d-a633-5d1166986fbd" providerId="ADAL" clId="{49DCF9DA-EA3E-45BD-9C9F-B58BC1044F6A}" dt="2025-02-05T13:27:42.411" v="2487" actId="20577"/>
          <ac:spMkLst>
            <pc:docMk/>
            <pc:sldMk cId="1073006900" sldId="797"/>
            <ac:spMk id="3" creationId="{7F13A9AB-CD61-35F5-ACB7-FA23301B94B9}"/>
          </ac:spMkLst>
        </pc:spChg>
      </pc:sldChg>
      <pc:sldChg chg="modSp add mod">
        <pc:chgData name="Hultberg, Andrew P" userId="219952e6-8622-438d-a633-5d1166986fbd" providerId="ADAL" clId="{49DCF9DA-EA3E-45BD-9C9F-B58BC1044F6A}" dt="2025-02-06T12:50:02.295" v="2560" actId="27636"/>
        <pc:sldMkLst>
          <pc:docMk/>
          <pc:sldMk cId="2833689862" sldId="798"/>
        </pc:sldMkLst>
        <pc:spChg chg="mod">
          <ac:chgData name="Hultberg, Andrew P" userId="219952e6-8622-438d-a633-5d1166986fbd" providerId="ADAL" clId="{49DCF9DA-EA3E-45BD-9C9F-B58BC1044F6A}" dt="2025-02-06T12:50:02.295" v="2560" actId="27636"/>
          <ac:spMkLst>
            <pc:docMk/>
            <pc:sldMk cId="2833689862" sldId="798"/>
            <ac:spMk id="3" creationId="{57CB5B42-5E80-D7E3-DF2A-08377E164815}"/>
          </ac:spMkLst>
        </pc:spChg>
      </pc:sldChg>
      <pc:sldChg chg="addSp delSp modSp add mod">
        <pc:chgData name="Hultberg, Andrew P" userId="219952e6-8622-438d-a633-5d1166986fbd" providerId="ADAL" clId="{49DCF9DA-EA3E-45BD-9C9F-B58BC1044F6A}" dt="2025-02-09T16:53:21.844" v="2954" actId="1076"/>
        <pc:sldMkLst>
          <pc:docMk/>
          <pc:sldMk cId="1793361031" sldId="799"/>
        </pc:sldMkLst>
        <pc:spChg chg="mod">
          <ac:chgData name="Hultberg, Andrew P" userId="219952e6-8622-438d-a633-5d1166986fbd" providerId="ADAL" clId="{49DCF9DA-EA3E-45BD-9C9F-B58BC1044F6A}" dt="2025-02-09T16:42:41.318" v="2687" actId="20577"/>
          <ac:spMkLst>
            <pc:docMk/>
            <pc:sldMk cId="1793361031" sldId="799"/>
            <ac:spMk id="2" creationId="{EE67390E-0AA4-C880-0C8E-4E6B262FFF5B}"/>
          </ac:spMkLst>
        </pc:spChg>
        <pc:spChg chg="mod">
          <ac:chgData name="Hultberg, Andrew P" userId="219952e6-8622-438d-a633-5d1166986fbd" providerId="ADAL" clId="{49DCF9DA-EA3E-45BD-9C9F-B58BC1044F6A}" dt="2025-02-09T16:45:33.995" v="2744" actId="20577"/>
          <ac:spMkLst>
            <pc:docMk/>
            <pc:sldMk cId="1793361031" sldId="799"/>
            <ac:spMk id="3" creationId="{4335A64E-E32D-04E3-A367-AEDDA8E22100}"/>
          </ac:spMkLst>
        </pc:spChg>
        <pc:spChg chg="add mod">
          <ac:chgData name="Hultberg, Andrew P" userId="219952e6-8622-438d-a633-5d1166986fbd" providerId="ADAL" clId="{49DCF9DA-EA3E-45BD-9C9F-B58BC1044F6A}" dt="2025-02-09T16:49:26.166" v="2928" actId="115"/>
          <ac:spMkLst>
            <pc:docMk/>
            <pc:sldMk cId="1793361031" sldId="799"/>
            <ac:spMk id="8" creationId="{B9C2F38A-CBE1-5BA0-81F8-8D7F06E5143E}"/>
          </ac:spMkLst>
        </pc:spChg>
        <pc:spChg chg="add mod">
          <ac:chgData name="Hultberg, Andrew P" userId="219952e6-8622-438d-a633-5d1166986fbd" providerId="ADAL" clId="{49DCF9DA-EA3E-45BD-9C9F-B58BC1044F6A}" dt="2025-02-09T16:49:20.425" v="2926" actId="115"/>
          <ac:spMkLst>
            <pc:docMk/>
            <pc:sldMk cId="1793361031" sldId="799"/>
            <ac:spMk id="9" creationId="{3249659A-7F19-DFD5-826F-9A908A687F45}"/>
          </ac:spMkLst>
        </pc:spChg>
        <pc:spChg chg="add mod">
          <ac:chgData name="Hultberg, Andrew P" userId="219952e6-8622-438d-a633-5d1166986fbd" providerId="ADAL" clId="{49DCF9DA-EA3E-45BD-9C9F-B58BC1044F6A}" dt="2025-02-09T16:53:07.994" v="2952" actId="207"/>
          <ac:spMkLst>
            <pc:docMk/>
            <pc:sldMk cId="1793361031" sldId="799"/>
            <ac:spMk id="10" creationId="{9161D954-AE60-CD0B-D530-FFB992125DF3}"/>
          </ac:spMkLst>
        </pc:spChg>
        <pc:spChg chg="add mod">
          <ac:chgData name="Hultberg, Andrew P" userId="219952e6-8622-438d-a633-5d1166986fbd" providerId="ADAL" clId="{49DCF9DA-EA3E-45BD-9C9F-B58BC1044F6A}" dt="2025-02-09T16:53:21.844" v="2954" actId="1076"/>
          <ac:spMkLst>
            <pc:docMk/>
            <pc:sldMk cId="1793361031" sldId="799"/>
            <ac:spMk id="11" creationId="{3289972F-133B-8512-FE9F-2DD7905D3162}"/>
          </ac:spMkLst>
        </pc:spChg>
        <pc:picChg chg="add mod">
          <ac:chgData name="Hultberg, Andrew P" userId="219952e6-8622-438d-a633-5d1166986fbd" providerId="ADAL" clId="{49DCF9DA-EA3E-45BD-9C9F-B58BC1044F6A}" dt="2025-02-09T16:50:20.884" v="2935" actId="208"/>
          <ac:picMkLst>
            <pc:docMk/>
            <pc:sldMk cId="1793361031" sldId="799"/>
            <ac:picMk id="1026" creationId="{938315FA-F493-3836-0013-6FE6411B3453}"/>
          </ac:picMkLst>
        </pc:picChg>
        <pc:picChg chg="add mod">
          <ac:chgData name="Hultberg, Andrew P" userId="219952e6-8622-438d-a633-5d1166986fbd" providerId="ADAL" clId="{49DCF9DA-EA3E-45BD-9C9F-B58BC1044F6A}" dt="2025-02-09T16:51:34.937" v="2940" actId="208"/>
          <ac:picMkLst>
            <pc:docMk/>
            <pc:sldMk cId="1793361031" sldId="799"/>
            <ac:picMk id="1028" creationId="{D6264BB3-02A3-6436-4A31-79BCA0D5A7FF}"/>
          </ac:picMkLst>
        </pc:picChg>
        <pc:picChg chg="add mod">
          <ac:chgData name="Hultberg, Andrew P" userId="219952e6-8622-438d-a633-5d1166986fbd" providerId="ADAL" clId="{49DCF9DA-EA3E-45BD-9C9F-B58BC1044F6A}" dt="2025-02-09T16:52:44.098" v="2948" actId="14100"/>
          <ac:picMkLst>
            <pc:docMk/>
            <pc:sldMk cId="1793361031" sldId="799"/>
            <ac:picMk id="1030" creationId="{0991B325-9450-0BFB-0B8C-90E671ED8CF9}"/>
          </ac:picMkLst>
        </pc:picChg>
      </pc:sldChg>
      <pc:sldChg chg="add">
        <pc:chgData name="Hultberg, Andrew P" userId="219952e6-8622-438d-a633-5d1166986fbd" providerId="ADAL" clId="{49DCF9DA-EA3E-45BD-9C9F-B58BC1044F6A}" dt="2025-02-09T16:54:54.316" v="2968"/>
        <pc:sldMkLst>
          <pc:docMk/>
          <pc:sldMk cId="65215267" sldId="800"/>
        </pc:sldMkLst>
      </pc:sldChg>
      <pc:sldChg chg="modSp add mod">
        <pc:chgData name="Hultberg, Andrew P" userId="219952e6-8622-438d-a633-5d1166986fbd" providerId="ADAL" clId="{49DCF9DA-EA3E-45BD-9C9F-B58BC1044F6A}" dt="2025-02-11T12:52:37.350" v="5979" actId="20577"/>
        <pc:sldMkLst>
          <pc:docMk/>
          <pc:sldMk cId="1157947428" sldId="801"/>
        </pc:sldMkLst>
        <pc:spChg chg="mod">
          <ac:chgData name="Hultberg, Andrew P" userId="219952e6-8622-438d-a633-5d1166986fbd" providerId="ADAL" clId="{49DCF9DA-EA3E-45BD-9C9F-B58BC1044F6A}" dt="2025-02-11T12:52:37.350" v="5979" actId="20577"/>
          <ac:spMkLst>
            <pc:docMk/>
            <pc:sldMk cId="1157947428" sldId="801"/>
            <ac:spMk id="3" creationId="{58C61837-6B64-BAA8-E27A-9A94BE257641}"/>
          </ac:spMkLst>
        </pc:spChg>
      </pc:sldChg>
      <pc:sldChg chg="addSp delSp modSp add mod">
        <pc:chgData name="Hultberg, Andrew P" userId="219952e6-8622-438d-a633-5d1166986fbd" providerId="ADAL" clId="{49DCF9DA-EA3E-45BD-9C9F-B58BC1044F6A}" dt="2025-02-11T12:52:55.275" v="5980" actId="113"/>
        <pc:sldMkLst>
          <pc:docMk/>
          <pc:sldMk cId="2209492947" sldId="802"/>
        </pc:sldMkLst>
        <pc:spChg chg="mod">
          <ac:chgData name="Hultberg, Andrew P" userId="219952e6-8622-438d-a633-5d1166986fbd" providerId="ADAL" clId="{49DCF9DA-EA3E-45BD-9C9F-B58BC1044F6A}" dt="2025-02-09T17:00:14.224" v="3123" actId="20577"/>
          <ac:spMkLst>
            <pc:docMk/>
            <pc:sldMk cId="2209492947" sldId="802"/>
            <ac:spMk id="2" creationId="{72C8BDE2-7FD0-785B-D586-FFB54BE7680E}"/>
          </ac:spMkLst>
        </pc:spChg>
        <pc:spChg chg="mod">
          <ac:chgData name="Hultberg, Andrew P" userId="219952e6-8622-438d-a633-5d1166986fbd" providerId="ADAL" clId="{49DCF9DA-EA3E-45BD-9C9F-B58BC1044F6A}" dt="2025-02-11T12:52:55.275" v="5980" actId="113"/>
          <ac:spMkLst>
            <pc:docMk/>
            <pc:sldMk cId="2209492947" sldId="802"/>
            <ac:spMk id="3" creationId="{5C5102CE-C1E8-23BD-AA25-3F44C7B0BF0F}"/>
          </ac:spMkLst>
        </pc:spChg>
        <pc:spChg chg="add mod">
          <ac:chgData name="Hultberg, Andrew P" userId="219952e6-8622-438d-a633-5d1166986fbd" providerId="ADAL" clId="{49DCF9DA-EA3E-45BD-9C9F-B58BC1044F6A}" dt="2025-02-09T17:03:17.311" v="3199" actId="20577"/>
          <ac:spMkLst>
            <pc:docMk/>
            <pc:sldMk cId="2209492947" sldId="802"/>
            <ac:spMk id="4" creationId="{8702611B-422E-CAF6-8BB4-712690343C2B}"/>
          </ac:spMkLst>
        </pc:spChg>
        <pc:spChg chg="add mod">
          <ac:chgData name="Hultberg, Andrew P" userId="219952e6-8622-438d-a633-5d1166986fbd" providerId="ADAL" clId="{49DCF9DA-EA3E-45BD-9C9F-B58BC1044F6A}" dt="2025-02-09T17:08:04.659" v="3300" actId="208"/>
          <ac:spMkLst>
            <pc:docMk/>
            <pc:sldMk cId="2209492947" sldId="802"/>
            <ac:spMk id="8" creationId="{17F6C456-106F-7D3F-D2DB-B2A47AC8CFFE}"/>
          </ac:spMkLst>
        </pc:spChg>
        <pc:spChg chg="add mod">
          <ac:chgData name="Hultberg, Andrew P" userId="219952e6-8622-438d-a633-5d1166986fbd" providerId="ADAL" clId="{49DCF9DA-EA3E-45BD-9C9F-B58BC1044F6A}" dt="2025-02-09T17:08:51.093" v="3317" actId="1076"/>
          <ac:spMkLst>
            <pc:docMk/>
            <pc:sldMk cId="2209492947" sldId="802"/>
            <ac:spMk id="9" creationId="{AAB7EF09-163B-B3D0-0E39-89091CC34A36}"/>
          </ac:spMkLst>
        </pc:spChg>
        <pc:spChg chg="add mod">
          <ac:chgData name="Hultberg, Andrew P" userId="219952e6-8622-438d-a633-5d1166986fbd" providerId="ADAL" clId="{49DCF9DA-EA3E-45BD-9C9F-B58BC1044F6A}" dt="2025-02-09T17:09:06.350" v="3329" actId="20577"/>
          <ac:spMkLst>
            <pc:docMk/>
            <pc:sldMk cId="2209492947" sldId="802"/>
            <ac:spMk id="10" creationId="{07755751-F6B7-CE0D-0A21-6CE241B2D228}"/>
          </ac:spMkLst>
        </pc:spChg>
        <pc:picChg chg="add mod">
          <ac:chgData name="Hultberg, Andrew P" userId="219952e6-8622-438d-a633-5d1166986fbd" providerId="ADAL" clId="{49DCF9DA-EA3E-45BD-9C9F-B58BC1044F6A}" dt="2025-02-09T17:08:46.807" v="3316" actId="1076"/>
          <ac:picMkLst>
            <pc:docMk/>
            <pc:sldMk cId="2209492947" sldId="802"/>
            <ac:picMk id="7" creationId="{0F6CFBCD-3E93-B1D5-C749-4B8F1C8D9D73}"/>
          </ac:picMkLst>
        </pc:picChg>
        <pc:picChg chg="add mod">
          <ac:chgData name="Hultberg, Andrew P" userId="219952e6-8622-438d-a633-5d1166986fbd" providerId="ADAL" clId="{49DCF9DA-EA3E-45BD-9C9F-B58BC1044F6A}" dt="2025-02-09T17:06:24.974" v="3260" actId="1076"/>
          <ac:picMkLst>
            <pc:docMk/>
            <pc:sldMk cId="2209492947" sldId="802"/>
            <ac:picMk id="2050" creationId="{5600A679-33F4-5CD6-CEC0-9CC0BB9864CC}"/>
          </ac:picMkLst>
        </pc:picChg>
        <pc:picChg chg="add mod">
          <ac:chgData name="Hultberg, Andrew P" userId="219952e6-8622-438d-a633-5d1166986fbd" providerId="ADAL" clId="{49DCF9DA-EA3E-45BD-9C9F-B58BC1044F6A}" dt="2025-02-09T17:06:35.476" v="3264" actId="208"/>
          <ac:picMkLst>
            <pc:docMk/>
            <pc:sldMk cId="2209492947" sldId="802"/>
            <ac:picMk id="2056" creationId="{569B68C9-48FE-85F1-08C7-25A01A7F37EF}"/>
          </ac:picMkLst>
        </pc:picChg>
        <pc:picChg chg="add mod">
          <ac:chgData name="Hultberg, Andrew P" userId="219952e6-8622-438d-a633-5d1166986fbd" providerId="ADAL" clId="{49DCF9DA-EA3E-45BD-9C9F-B58BC1044F6A}" dt="2025-02-09T17:07:13.502" v="3272" actId="208"/>
          <ac:picMkLst>
            <pc:docMk/>
            <pc:sldMk cId="2209492947" sldId="802"/>
            <ac:picMk id="2058" creationId="{397EE3C3-79B9-8418-546A-8523A5EA9B14}"/>
          </ac:picMkLst>
        </pc:picChg>
      </pc:sldChg>
      <pc:sldChg chg="addSp delSp modSp add mod ord">
        <pc:chgData name="Hultberg, Andrew P" userId="219952e6-8622-438d-a633-5d1166986fbd" providerId="ADAL" clId="{49DCF9DA-EA3E-45BD-9C9F-B58BC1044F6A}" dt="2025-02-09T18:30:43.382" v="3943"/>
        <pc:sldMkLst>
          <pc:docMk/>
          <pc:sldMk cId="1881130760" sldId="803"/>
        </pc:sldMkLst>
        <pc:spChg chg="add mod">
          <ac:chgData name="Hultberg, Andrew P" userId="219952e6-8622-438d-a633-5d1166986fbd" providerId="ADAL" clId="{49DCF9DA-EA3E-45BD-9C9F-B58BC1044F6A}" dt="2025-02-09T17:24:50.834" v="3476" actId="1076"/>
          <ac:spMkLst>
            <pc:docMk/>
            <pc:sldMk cId="1881130760" sldId="803"/>
            <ac:spMk id="3" creationId="{B71562C5-48E2-15F7-EF54-B34BA81D2F62}"/>
          </ac:spMkLst>
        </pc:spChg>
        <pc:spChg chg="add mod">
          <ac:chgData name="Hultberg, Andrew P" userId="219952e6-8622-438d-a633-5d1166986fbd" providerId="ADAL" clId="{49DCF9DA-EA3E-45BD-9C9F-B58BC1044F6A}" dt="2025-02-09T17:21:16.637" v="3419" actId="20577"/>
          <ac:spMkLst>
            <pc:docMk/>
            <pc:sldMk cId="1881130760" sldId="803"/>
            <ac:spMk id="4" creationId="{AB0190DB-65DB-D29A-8DF4-838B853DC6A3}"/>
          </ac:spMkLst>
        </pc:spChg>
        <pc:spChg chg="mod">
          <ac:chgData name="Hultberg, Andrew P" userId="219952e6-8622-438d-a633-5d1166986fbd" providerId="ADAL" clId="{49DCF9DA-EA3E-45BD-9C9F-B58BC1044F6A}" dt="2025-02-09T17:16:49.360" v="3359" actId="20577"/>
          <ac:spMkLst>
            <pc:docMk/>
            <pc:sldMk cId="1881130760" sldId="803"/>
            <ac:spMk id="614" creationId="{AB9E29C5-697E-6C4C-4D95-32A90A66F35D}"/>
          </ac:spMkLst>
        </pc:spChg>
        <pc:spChg chg="mod">
          <ac:chgData name="Hultberg, Andrew P" userId="219952e6-8622-438d-a633-5d1166986fbd" providerId="ADAL" clId="{49DCF9DA-EA3E-45BD-9C9F-B58BC1044F6A}" dt="2025-02-09T17:27:11.221" v="3533" actId="113"/>
          <ac:spMkLst>
            <pc:docMk/>
            <pc:sldMk cId="1881130760" sldId="803"/>
            <ac:spMk id="615" creationId="{C68D3CDA-1B6A-CFB8-1B34-E320A6E8A640}"/>
          </ac:spMkLst>
        </pc:spChg>
        <pc:picChg chg="add del mod">
          <ac:chgData name="Hultberg, Andrew P" userId="219952e6-8622-438d-a633-5d1166986fbd" providerId="ADAL" clId="{49DCF9DA-EA3E-45BD-9C9F-B58BC1044F6A}" dt="2025-02-09T17:25:11.884" v="3480" actId="14100"/>
          <ac:picMkLst>
            <pc:docMk/>
            <pc:sldMk cId="1881130760" sldId="803"/>
            <ac:picMk id="621" creationId="{8F730435-F65B-C24F-52D1-6C056F1722BB}"/>
          </ac:picMkLst>
        </pc:picChg>
        <pc:picChg chg="add mod">
          <ac:chgData name="Hultberg, Andrew P" userId="219952e6-8622-438d-a633-5d1166986fbd" providerId="ADAL" clId="{49DCF9DA-EA3E-45BD-9C9F-B58BC1044F6A}" dt="2025-02-09T17:24:46.940" v="3475" actId="1076"/>
          <ac:picMkLst>
            <pc:docMk/>
            <pc:sldMk cId="1881130760" sldId="803"/>
            <ac:picMk id="3074" creationId="{5B4C716F-A6A0-9EB5-410A-B0C61347219A}"/>
          </ac:picMkLst>
        </pc:picChg>
        <pc:picChg chg="add mod">
          <ac:chgData name="Hultberg, Andrew P" userId="219952e6-8622-438d-a633-5d1166986fbd" providerId="ADAL" clId="{49DCF9DA-EA3E-45BD-9C9F-B58BC1044F6A}" dt="2025-02-09T17:25:00.305" v="3477" actId="1076"/>
          <ac:picMkLst>
            <pc:docMk/>
            <pc:sldMk cId="1881130760" sldId="803"/>
            <ac:picMk id="3076" creationId="{2275711A-3AA3-8656-7121-053F6E978D96}"/>
          </ac:picMkLst>
        </pc:picChg>
      </pc:sldChg>
      <pc:sldChg chg="addSp modSp new del mod">
        <pc:chgData name="Hultberg, Andrew P" userId="219952e6-8622-438d-a633-5d1166986fbd" providerId="ADAL" clId="{49DCF9DA-EA3E-45BD-9C9F-B58BC1044F6A}" dt="2025-02-09T18:31:04.311" v="3947" actId="47"/>
        <pc:sldMkLst>
          <pc:docMk/>
          <pc:sldMk cId="1527291066" sldId="804"/>
        </pc:sldMkLst>
      </pc:sldChg>
      <pc:sldChg chg="addSp delSp modSp add del mod">
        <pc:chgData name="Hultberg, Andrew P" userId="219952e6-8622-438d-a633-5d1166986fbd" providerId="ADAL" clId="{49DCF9DA-EA3E-45BD-9C9F-B58BC1044F6A}" dt="2025-02-09T18:31:05.737" v="3948" actId="47"/>
        <pc:sldMkLst>
          <pc:docMk/>
          <pc:sldMk cId="2911491060" sldId="805"/>
        </pc:sldMkLst>
      </pc:sldChg>
      <pc:sldChg chg="addSp delSp modSp add mod ord">
        <pc:chgData name="Hultberg, Andrew P" userId="219952e6-8622-438d-a633-5d1166986fbd" providerId="ADAL" clId="{49DCF9DA-EA3E-45BD-9C9F-B58BC1044F6A}" dt="2025-02-10T13:08:35.533" v="4705" actId="20577"/>
        <pc:sldMkLst>
          <pc:docMk/>
          <pc:sldMk cId="1455324451" sldId="806"/>
        </pc:sldMkLst>
        <pc:spChg chg="mod">
          <ac:chgData name="Hultberg, Andrew P" userId="219952e6-8622-438d-a633-5d1166986fbd" providerId="ADAL" clId="{49DCF9DA-EA3E-45BD-9C9F-B58BC1044F6A}" dt="2025-02-10T13:03:37.255" v="4323" actId="20577"/>
          <ac:spMkLst>
            <pc:docMk/>
            <pc:sldMk cId="1455324451" sldId="806"/>
            <ac:spMk id="2" creationId="{A9FE4A9C-2B76-CA45-6D15-3D568542E01C}"/>
          </ac:spMkLst>
        </pc:spChg>
        <pc:spChg chg="mod">
          <ac:chgData name="Hultberg, Andrew P" userId="219952e6-8622-438d-a633-5d1166986fbd" providerId="ADAL" clId="{49DCF9DA-EA3E-45BD-9C9F-B58BC1044F6A}" dt="2025-02-10T13:06:19.217" v="4517" actId="20577"/>
          <ac:spMkLst>
            <pc:docMk/>
            <pc:sldMk cId="1455324451" sldId="806"/>
            <ac:spMk id="3" creationId="{E791812F-9573-7DF0-9BCC-B652DB584982}"/>
          </ac:spMkLst>
        </pc:spChg>
        <pc:spChg chg="add mod">
          <ac:chgData name="Hultberg, Andrew P" userId="219952e6-8622-438d-a633-5d1166986fbd" providerId="ADAL" clId="{49DCF9DA-EA3E-45BD-9C9F-B58BC1044F6A}" dt="2025-02-10T13:08:35.533" v="4705" actId="20577"/>
          <ac:spMkLst>
            <pc:docMk/>
            <pc:sldMk cId="1455324451" sldId="806"/>
            <ac:spMk id="4" creationId="{2C4D3C6C-BF2D-0B12-89B3-DABFE7D46B8F}"/>
          </ac:spMkLst>
        </pc:spChg>
        <pc:picChg chg="add mod">
          <ac:chgData name="Hultberg, Andrew P" userId="219952e6-8622-438d-a633-5d1166986fbd" providerId="ADAL" clId="{49DCF9DA-EA3E-45BD-9C9F-B58BC1044F6A}" dt="2025-02-10T13:06:07.561" v="4513" actId="14100"/>
          <ac:picMkLst>
            <pc:docMk/>
            <pc:sldMk cId="1455324451" sldId="806"/>
            <ac:picMk id="1026" creationId="{5FEC7803-0E2F-8C8D-E500-EC6B1F3CE026}"/>
          </ac:picMkLst>
        </pc:picChg>
      </pc:sldChg>
      <pc:sldChg chg="addSp delSp modSp add mod">
        <pc:chgData name="Hultberg, Andrew P" userId="219952e6-8622-438d-a633-5d1166986fbd" providerId="ADAL" clId="{49DCF9DA-EA3E-45BD-9C9F-B58BC1044F6A}" dt="2025-02-11T13:08:54.059" v="6460" actId="208"/>
        <pc:sldMkLst>
          <pc:docMk/>
          <pc:sldMk cId="2580651810" sldId="807"/>
        </pc:sldMkLst>
        <pc:spChg chg="mod">
          <ac:chgData name="Hultberg, Andrew P" userId="219952e6-8622-438d-a633-5d1166986fbd" providerId="ADAL" clId="{49DCF9DA-EA3E-45BD-9C9F-B58BC1044F6A}" dt="2025-02-10T13:09:18.456" v="4742" actId="20577"/>
          <ac:spMkLst>
            <pc:docMk/>
            <pc:sldMk cId="2580651810" sldId="807"/>
            <ac:spMk id="2" creationId="{56AEFBD5-6249-2E40-6E98-B7B1C456D7A5}"/>
          </ac:spMkLst>
        </pc:spChg>
        <pc:spChg chg="mod">
          <ac:chgData name="Hultberg, Andrew P" userId="219952e6-8622-438d-a633-5d1166986fbd" providerId="ADAL" clId="{49DCF9DA-EA3E-45BD-9C9F-B58BC1044F6A}" dt="2025-02-11T12:58:44.584" v="6091" actId="20577"/>
          <ac:spMkLst>
            <pc:docMk/>
            <pc:sldMk cId="2580651810" sldId="807"/>
            <ac:spMk id="3" creationId="{496C7053-7703-9593-0DFE-37FCA29EACA5}"/>
          </ac:spMkLst>
        </pc:spChg>
        <pc:spChg chg="add mod">
          <ac:chgData name="Hultberg, Andrew P" userId="219952e6-8622-438d-a633-5d1166986fbd" providerId="ADAL" clId="{49DCF9DA-EA3E-45BD-9C9F-B58BC1044F6A}" dt="2025-02-11T13:01:17.996" v="6311" actId="20577"/>
          <ac:spMkLst>
            <pc:docMk/>
            <pc:sldMk cId="2580651810" sldId="807"/>
            <ac:spMk id="4" creationId="{54DF4428-FC56-3B05-53BC-0780114E67CE}"/>
          </ac:spMkLst>
        </pc:spChg>
        <pc:spChg chg="add mod">
          <ac:chgData name="Hultberg, Andrew P" userId="219952e6-8622-438d-a633-5d1166986fbd" providerId="ADAL" clId="{49DCF9DA-EA3E-45BD-9C9F-B58BC1044F6A}" dt="2025-02-11T13:08:11.331" v="6455" actId="20577"/>
          <ac:spMkLst>
            <pc:docMk/>
            <pc:sldMk cId="2580651810" sldId="807"/>
            <ac:spMk id="5" creationId="{885CF414-C8D8-737D-4867-B321C813FE4A}"/>
          </ac:spMkLst>
        </pc:spChg>
        <pc:picChg chg="add mod">
          <ac:chgData name="Hultberg, Andrew P" userId="219952e6-8622-438d-a633-5d1166986fbd" providerId="ADAL" clId="{49DCF9DA-EA3E-45BD-9C9F-B58BC1044F6A}" dt="2025-02-11T13:08:54.059" v="6460" actId="208"/>
          <ac:picMkLst>
            <pc:docMk/>
            <pc:sldMk cId="2580651810" sldId="807"/>
            <ac:picMk id="1026" creationId="{B311E698-8234-20F7-9810-6568D47D9A73}"/>
          </ac:picMkLst>
        </pc:picChg>
      </pc:sldChg>
      <pc:sldChg chg="addSp delSp modSp add mod modAnim">
        <pc:chgData name="Hultberg, Andrew P" userId="219952e6-8622-438d-a633-5d1166986fbd" providerId="ADAL" clId="{49DCF9DA-EA3E-45BD-9C9F-B58BC1044F6A}" dt="2025-02-11T12:45:53.362" v="5437" actId="208"/>
        <pc:sldMkLst>
          <pc:docMk/>
          <pc:sldMk cId="3032822569" sldId="808"/>
        </pc:sldMkLst>
        <pc:spChg chg="mod">
          <ac:chgData name="Hultberg, Andrew P" userId="219952e6-8622-438d-a633-5d1166986fbd" providerId="ADAL" clId="{49DCF9DA-EA3E-45BD-9C9F-B58BC1044F6A}" dt="2025-02-11T12:34:49.830" v="4763" actId="20577"/>
          <ac:spMkLst>
            <pc:docMk/>
            <pc:sldMk cId="3032822569" sldId="808"/>
            <ac:spMk id="2" creationId="{2D2C8F34-D31E-9633-3B8A-7C84AF40335A}"/>
          </ac:spMkLst>
        </pc:spChg>
        <pc:spChg chg="mod">
          <ac:chgData name="Hultberg, Andrew P" userId="219952e6-8622-438d-a633-5d1166986fbd" providerId="ADAL" clId="{49DCF9DA-EA3E-45BD-9C9F-B58BC1044F6A}" dt="2025-02-11T12:45:21.910" v="5414" actId="20577"/>
          <ac:spMkLst>
            <pc:docMk/>
            <pc:sldMk cId="3032822569" sldId="808"/>
            <ac:spMk id="3" creationId="{C8022710-9A81-D9A2-7794-EFE1D913B570}"/>
          </ac:spMkLst>
        </pc:spChg>
        <pc:spChg chg="add mod">
          <ac:chgData name="Hultberg, Andrew P" userId="219952e6-8622-438d-a633-5d1166986fbd" providerId="ADAL" clId="{49DCF9DA-EA3E-45BD-9C9F-B58BC1044F6A}" dt="2025-02-11T12:45:42.533" v="5433" actId="208"/>
          <ac:spMkLst>
            <pc:docMk/>
            <pc:sldMk cId="3032822569" sldId="808"/>
            <ac:spMk id="7" creationId="{17F77EF4-AFD6-377C-CF87-C7BFCCD5A350}"/>
          </ac:spMkLst>
        </pc:spChg>
        <pc:spChg chg="add mod">
          <ac:chgData name="Hultberg, Andrew P" userId="219952e6-8622-438d-a633-5d1166986fbd" providerId="ADAL" clId="{49DCF9DA-EA3E-45BD-9C9F-B58BC1044F6A}" dt="2025-02-11T12:45:44.789" v="5434" actId="208"/>
          <ac:spMkLst>
            <pc:docMk/>
            <pc:sldMk cId="3032822569" sldId="808"/>
            <ac:spMk id="8" creationId="{3E827C10-C128-C438-1935-93C2A6990894}"/>
          </ac:spMkLst>
        </pc:spChg>
        <pc:spChg chg="add mod">
          <ac:chgData name="Hultberg, Andrew P" userId="219952e6-8622-438d-a633-5d1166986fbd" providerId="ADAL" clId="{49DCF9DA-EA3E-45BD-9C9F-B58BC1044F6A}" dt="2025-02-11T12:45:47.387" v="5435" actId="208"/>
          <ac:spMkLst>
            <pc:docMk/>
            <pc:sldMk cId="3032822569" sldId="808"/>
            <ac:spMk id="9" creationId="{1CB10CBE-1580-5AA9-0FC6-546BA3F8B40C}"/>
          </ac:spMkLst>
        </pc:spChg>
        <pc:spChg chg="add mod">
          <ac:chgData name="Hultberg, Andrew P" userId="219952e6-8622-438d-a633-5d1166986fbd" providerId="ADAL" clId="{49DCF9DA-EA3E-45BD-9C9F-B58BC1044F6A}" dt="2025-02-11T12:45:50.220" v="5436" actId="208"/>
          <ac:spMkLst>
            <pc:docMk/>
            <pc:sldMk cId="3032822569" sldId="808"/>
            <ac:spMk id="10" creationId="{31E48369-1112-83CE-DF28-8210CBA77EA5}"/>
          </ac:spMkLst>
        </pc:spChg>
        <pc:spChg chg="add mod">
          <ac:chgData name="Hultberg, Andrew P" userId="219952e6-8622-438d-a633-5d1166986fbd" providerId="ADAL" clId="{49DCF9DA-EA3E-45BD-9C9F-B58BC1044F6A}" dt="2025-02-11T12:45:53.362" v="5437" actId="208"/>
          <ac:spMkLst>
            <pc:docMk/>
            <pc:sldMk cId="3032822569" sldId="808"/>
            <ac:spMk id="11" creationId="{44C004A4-ECA2-FA94-17E0-E72CA1F04690}"/>
          </ac:spMkLst>
        </pc:spChg>
      </pc:sldChg>
      <pc:sldChg chg="modSp add mod">
        <pc:chgData name="Hultberg, Andrew P" userId="219952e6-8622-438d-a633-5d1166986fbd" providerId="ADAL" clId="{49DCF9DA-EA3E-45BD-9C9F-B58BC1044F6A}" dt="2025-02-11T12:52:19.077" v="5949" actId="20577"/>
        <pc:sldMkLst>
          <pc:docMk/>
          <pc:sldMk cId="3000036499" sldId="809"/>
        </pc:sldMkLst>
        <pc:spChg chg="mod">
          <ac:chgData name="Hultberg, Andrew P" userId="219952e6-8622-438d-a633-5d1166986fbd" providerId="ADAL" clId="{49DCF9DA-EA3E-45BD-9C9F-B58BC1044F6A}" dt="2025-02-11T12:48:05.786" v="5626" actId="1076"/>
          <ac:spMkLst>
            <pc:docMk/>
            <pc:sldMk cId="3000036499" sldId="809"/>
            <ac:spMk id="2" creationId="{FFE2B412-FCB3-2CB2-EFF0-378A90A5B1A9}"/>
          </ac:spMkLst>
        </pc:spChg>
        <pc:spChg chg="mod">
          <ac:chgData name="Hultberg, Andrew P" userId="219952e6-8622-438d-a633-5d1166986fbd" providerId="ADAL" clId="{49DCF9DA-EA3E-45BD-9C9F-B58BC1044F6A}" dt="2025-02-11T12:52:19.077" v="5949" actId="20577"/>
          <ac:spMkLst>
            <pc:docMk/>
            <pc:sldMk cId="3000036499" sldId="809"/>
            <ac:spMk id="3" creationId="{09A88951-DD0B-AB57-5F38-54DB8D0A5087}"/>
          </ac:spMkLst>
        </pc:spChg>
        <pc:spChg chg="mod">
          <ac:chgData name="Hultberg, Andrew P" userId="219952e6-8622-438d-a633-5d1166986fbd" providerId="ADAL" clId="{49DCF9DA-EA3E-45BD-9C9F-B58BC1044F6A}" dt="2025-02-11T12:48:14.662" v="5630" actId="1076"/>
          <ac:spMkLst>
            <pc:docMk/>
            <pc:sldMk cId="3000036499" sldId="809"/>
            <ac:spMk id="7" creationId="{3037E395-B043-C110-F9A3-C068CF5E989E}"/>
          </ac:spMkLst>
        </pc:spChg>
        <pc:spChg chg="mod">
          <ac:chgData name="Hultberg, Andrew P" userId="219952e6-8622-438d-a633-5d1166986fbd" providerId="ADAL" clId="{49DCF9DA-EA3E-45BD-9C9F-B58BC1044F6A}" dt="2025-02-11T12:51:59.764" v="5941" actId="1076"/>
          <ac:spMkLst>
            <pc:docMk/>
            <pc:sldMk cId="3000036499" sldId="809"/>
            <ac:spMk id="8" creationId="{FE0F145C-D484-8373-753A-6D89672A0646}"/>
          </ac:spMkLst>
        </pc:spChg>
        <pc:spChg chg="mod">
          <ac:chgData name="Hultberg, Andrew P" userId="219952e6-8622-438d-a633-5d1166986fbd" providerId="ADAL" clId="{49DCF9DA-EA3E-45BD-9C9F-B58BC1044F6A}" dt="2025-02-11T12:52:03.138" v="5942" actId="1076"/>
          <ac:spMkLst>
            <pc:docMk/>
            <pc:sldMk cId="3000036499" sldId="809"/>
            <ac:spMk id="9" creationId="{B0233D5C-2186-F017-6D3C-BFE6783F972A}"/>
          </ac:spMkLst>
        </pc:spChg>
        <pc:spChg chg="mod">
          <ac:chgData name="Hultberg, Andrew P" userId="219952e6-8622-438d-a633-5d1166986fbd" providerId="ADAL" clId="{49DCF9DA-EA3E-45BD-9C9F-B58BC1044F6A}" dt="2025-02-11T12:52:08.212" v="5943" actId="1076"/>
          <ac:spMkLst>
            <pc:docMk/>
            <pc:sldMk cId="3000036499" sldId="809"/>
            <ac:spMk id="10" creationId="{98ADA745-A3CD-55A3-BB41-F46EAD12D190}"/>
          </ac:spMkLst>
        </pc:spChg>
        <pc:spChg chg="mod">
          <ac:chgData name="Hultberg, Andrew P" userId="219952e6-8622-438d-a633-5d1166986fbd" providerId="ADAL" clId="{49DCF9DA-EA3E-45BD-9C9F-B58BC1044F6A}" dt="2025-02-11T12:52:11.970" v="5944" actId="1076"/>
          <ac:spMkLst>
            <pc:docMk/>
            <pc:sldMk cId="3000036499" sldId="809"/>
            <ac:spMk id="11" creationId="{814EFDC1-67D1-7F71-CEBF-7A524F390E99}"/>
          </ac:spMkLst>
        </pc:spChg>
      </pc:sldChg>
      <pc:sldChg chg="modSp add mod">
        <pc:chgData name="Hultberg, Andrew P" userId="219952e6-8622-438d-a633-5d1166986fbd" providerId="ADAL" clId="{49DCF9DA-EA3E-45BD-9C9F-B58BC1044F6A}" dt="2025-02-12T13:13:35.637" v="6836" actId="20577"/>
        <pc:sldMkLst>
          <pc:docMk/>
          <pc:sldMk cId="1258478976" sldId="810"/>
        </pc:sldMkLst>
        <pc:spChg chg="mod">
          <ac:chgData name="Hultberg, Andrew P" userId="219952e6-8622-438d-a633-5d1166986fbd" providerId="ADAL" clId="{49DCF9DA-EA3E-45BD-9C9F-B58BC1044F6A}" dt="2025-02-12T13:13:35.637" v="6836" actId="20577"/>
          <ac:spMkLst>
            <pc:docMk/>
            <pc:sldMk cId="1258478976" sldId="810"/>
            <ac:spMk id="3" creationId="{A9CA7A58-E478-95D3-5D67-868C0E7EC4EB}"/>
          </ac:spMkLst>
        </pc:spChg>
      </pc:sldChg>
      <pc:sldChg chg="addSp modSp new mod">
        <pc:chgData name="Hultberg, Andrew P" userId="219952e6-8622-438d-a633-5d1166986fbd" providerId="ADAL" clId="{49DCF9DA-EA3E-45BD-9C9F-B58BC1044F6A}" dt="2025-02-12T13:17:45.839" v="7084" actId="208"/>
        <pc:sldMkLst>
          <pc:docMk/>
          <pc:sldMk cId="2984682200" sldId="811"/>
        </pc:sldMkLst>
        <pc:spChg chg="mod">
          <ac:chgData name="Hultberg, Andrew P" userId="219952e6-8622-438d-a633-5d1166986fbd" providerId="ADAL" clId="{49DCF9DA-EA3E-45BD-9C9F-B58BC1044F6A}" dt="2025-02-12T13:10:57.775" v="6567" actId="20577"/>
          <ac:spMkLst>
            <pc:docMk/>
            <pc:sldMk cId="2984682200" sldId="811"/>
            <ac:spMk id="2" creationId="{A49FA3E2-B63B-F007-48A6-D1E4775439C7}"/>
          </ac:spMkLst>
        </pc:spChg>
        <pc:spChg chg="mod">
          <ac:chgData name="Hultberg, Andrew P" userId="219952e6-8622-438d-a633-5d1166986fbd" providerId="ADAL" clId="{49DCF9DA-EA3E-45BD-9C9F-B58BC1044F6A}" dt="2025-02-12T13:12:30.474" v="6815" actId="20577"/>
          <ac:spMkLst>
            <pc:docMk/>
            <pc:sldMk cId="2984682200" sldId="811"/>
            <ac:spMk id="3" creationId="{044CF6BF-F6BD-FCBE-2762-F188B897F3F8}"/>
          </ac:spMkLst>
        </pc:spChg>
        <pc:spChg chg="add mod">
          <ac:chgData name="Hultberg, Andrew P" userId="219952e6-8622-438d-a633-5d1166986fbd" providerId="ADAL" clId="{49DCF9DA-EA3E-45BD-9C9F-B58BC1044F6A}" dt="2025-02-12T13:15:55.480" v="7070" actId="20577"/>
          <ac:spMkLst>
            <pc:docMk/>
            <pc:sldMk cId="2984682200" sldId="811"/>
            <ac:spMk id="4" creationId="{CEE1BFFB-293B-5653-74EF-9DE0719C7953}"/>
          </ac:spMkLst>
        </pc:spChg>
        <pc:picChg chg="add mod">
          <ac:chgData name="Hultberg, Andrew P" userId="219952e6-8622-438d-a633-5d1166986fbd" providerId="ADAL" clId="{49DCF9DA-EA3E-45BD-9C9F-B58BC1044F6A}" dt="2025-02-12T13:16:34.807" v="7073" actId="208"/>
          <ac:picMkLst>
            <pc:docMk/>
            <pc:sldMk cId="2984682200" sldId="811"/>
            <ac:picMk id="1026" creationId="{6FE0ADD1-DEED-6C49-4F48-D9DC52EDB37E}"/>
          </ac:picMkLst>
        </pc:picChg>
        <pc:picChg chg="add mod">
          <ac:chgData name="Hultberg, Andrew P" userId="219952e6-8622-438d-a633-5d1166986fbd" providerId="ADAL" clId="{49DCF9DA-EA3E-45BD-9C9F-B58BC1044F6A}" dt="2025-02-12T13:17:41.524" v="7082" actId="1076"/>
          <ac:picMkLst>
            <pc:docMk/>
            <pc:sldMk cId="2984682200" sldId="811"/>
            <ac:picMk id="1028" creationId="{1F8FE287-2EAB-14A3-5ACD-86367A3A1D05}"/>
          </ac:picMkLst>
        </pc:picChg>
        <pc:picChg chg="add mod">
          <ac:chgData name="Hultberg, Andrew P" userId="219952e6-8622-438d-a633-5d1166986fbd" providerId="ADAL" clId="{49DCF9DA-EA3E-45BD-9C9F-B58BC1044F6A}" dt="2025-02-12T13:17:45.839" v="7084" actId="208"/>
          <ac:picMkLst>
            <pc:docMk/>
            <pc:sldMk cId="2984682200" sldId="811"/>
            <ac:picMk id="1032" creationId="{D5500379-4B35-DA79-474E-ED551D83883A}"/>
          </ac:picMkLst>
        </pc:picChg>
      </pc:sldChg>
      <pc:sldChg chg="modSp add mod">
        <pc:chgData name="Hultberg, Andrew P" userId="219952e6-8622-438d-a633-5d1166986fbd" providerId="ADAL" clId="{49DCF9DA-EA3E-45BD-9C9F-B58BC1044F6A}" dt="2025-02-13T12:59:56.586" v="7521" actId="27636"/>
        <pc:sldMkLst>
          <pc:docMk/>
          <pc:sldMk cId="3894600042" sldId="812"/>
        </pc:sldMkLst>
        <pc:spChg chg="mod">
          <ac:chgData name="Hultberg, Andrew P" userId="219952e6-8622-438d-a633-5d1166986fbd" providerId="ADAL" clId="{49DCF9DA-EA3E-45BD-9C9F-B58BC1044F6A}" dt="2025-02-13T12:59:56.586" v="7521" actId="27636"/>
          <ac:spMkLst>
            <pc:docMk/>
            <pc:sldMk cId="3894600042" sldId="812"/>
            <ac:spMk id="3" creationId="{81C84003-88CA-69A3-FB3B-DCC523A2F326}"/>
          </ac:spMkLst>
        </pc:spChg>
      </pc:sldChg>
      <pc:sldChg chg="add">
        <pc:chgData name="Hultberg, Andrew P" userId="219952e6-8622-438d-a633-5d1166986fbd" providerId="ADAL" clId="{49DCF9DA-EA3E-45BD-9C9F-B58BC1044F6A}" dt="2025-02-13T13:00:06.444" v="7522"/>
        <pc:sldMkLst>
          <pc:docMk/>
          <pc:sldMk cId="1856020575" sldId="813"/>
        </pc:sldMkLst>
      </pc:sldChg>
      <pc:sldChg chg="add del">
        <pc:chgData name="Hultberg, Andrew P" userId="219952e6-8622-438d-a633-5d1166986fbd" providerId="ADAL" clId="{49DCF9DA-EA3E-45BD-9C9F-B58BC1044F6A}" dt="2025-02-14T12:53:18.487" v="7593" actId="47"/>
        <pc:sldMkLst>
          <pc:docMk/>
          <pc:sldMk cId="1809819583" sldId="814"/>
        </pc:sldMkLst>
      </pc:sldChg>
      <pc:sldChg chg="addSp delSp modSp add mod">
        <pc:chgData name="Hultberg, Andrew P" userId="219952e6-8622-438d-a633-5d1166986fbd" providerId="ADAL" clId="{49DCF9DA-EA3E-45BD-9C9F-B58BC1044F6A}" dt="2025-02-18T12:57:36.158" v="8387" actId="208"/>
        <pc:sldMkLst>
          <pc:docMk/>
          <pc:sldMk cId="1092996993" sldId="815"/>
        </pc:sldMkLst>
        <pc:spChg chg="mod">
          <ac:chgData name="Hultberg, Andrew P" userId="219952e6-8622-438d-a633-5d1166986fbd" providerId="ADAL" clId="{49DCF9DA-EA3E-45BD-9C9F-B58BC1044F6A}" dt="2025-02-17T20:04:58.062" v="8121" actId="20577"/>
          <ac:spMkLst>
            <pc:docMk/>
            <pc:sldMk cId="1092996993" sldId="815"/>
            <ac:spMk id="2" creationId="{576A885D-F91C-F63B-164D-5411D264EBB8}"/>
          </ac:spMkLst>
        </pc:spChg>
        <pc:spChg chg="mod">
          <ac:chgData name="Hultberg, Andrew P" userId="219952e6-8622-438d-a633-5d1166986fbd" providerId="ADAL" clId="{49DCF9DA-EA3E-45BD-9C9F-B58BC1044F6A}" dt="2025-02-18T12:51:45.299" v="8175" actId="20577"/>
          <ac:spMkLst>
            <pc:docMk/>
            <pc:sldMk cId="1092996993" sldId="815"/>
            <ac:spMk id="3" creationId="{13C94002-147B-9545-D3A7-B6F733DC6A56}"/>
          </ac:spMkLst>
        </pc:spChg>
        <pc:spChg chg="add mod">
          <ac:chgData name="Hultberg, Andrew P" userId="219952e6-8622-438d-a633-5d1166986fbd" providerId="ADAL" clId="{49DCF9DA-EA3E-45BD-9C9F-B58BC1044F6A}" dt="2025-02-18T12:56:14.637" v="8383" actId="14100"/>
          <ac:spMkLst>
            <pc:docMk/>
            <pc:sldMk cId="1092996993" sldId="815"/>
            <ac:spMk id="4" creationId="{0829D81E-2CBD-C448-8CD3-804FF18A27B1}"/>
          </ac:spMkLst>
        </pc:spChg>
        <pc:picChg chg="add mod">
          <ac:chgData name="Hultberg, Andrew P" userId="219952e6-8622-438d-a633-5d1166986fbd" providerId="ADAL" clId="{49DCF9DA-EA3E-45BD-9C9F-B58BC1044F6A}" dt="2025-02-18T12:53:30.509" v="8180" actId="208"/>
          <ac:picMkLst>
            <pc:docMk/>
            <pc:sldMk cId="1092996993" sldId="815"/>
            <ac:picMk id="1026" creationId="{D3375273-61D0-6F49-8E04-250DF28E5930}"/>
          </ac:picMkLst>
        </pc:picChg>
        <pc:picChg chg="add mod">
          <ac:chgData name="Hultberg, Andrew P" userId="219952e6-8622-438d-a633-5d1166986fbd" providerId="ADAL" clId="{49DCF9DA-EA3E-45BD-9C9F-B58BC1044F6A}" dt="2025-02-18T12:54:01.493" v="8183" actId="208"/>
          <ac:picMkLst>
            <pc:docMk/>
            <pc:sldMk cId="1092996993" sldId="815"/>
            <ac:picMk id="1028" creationId="{1FCD1727-EB0D-0156-822F-16E2B6DC746C}"/>
          </ac:picMkLst>
        </pc:picChg>
        <pc:picChg chg="add mod">
          <ac:chgData name="Hultberg, Andrew P" userId="219952e6-8622-438d-a633-5d1166986fbd" providerId="ADAL" clId="{49DCF9DA-EA3E-45BD-9C9F-B58BC1044F6A}" dt="2025-02-18T12:57:36.158" v="8387" actId="208"/>
          <ac:picMkLst>
            <pc:docMk/>
            <pc:sldMk cId="1092996993" sldId="815"/>
            <ac:picMk id="1030" creationId="{DE9C093B-6FBC-2731-299B-4958AB3BD004}"/>
          </ac:picMkLst>
        </pc:picChg>
      </pc:sldChg>
      <pc:sldChg chg="add del">
        <pc:chgData name="Hultberg, Andrew P" userId="219952e6-8622-438d-a633-5d1166986fbd" providerId="ADAL" clId="{49DCF9DA-EA3E-45BD-9C9F-B58BC1044F6A}" dt="2025-02-14T12:53:59.208" v="7594" actId="47"/>
        <pc:sldMkLst>
          <pc:docMk/>
          <pc:sldMk cId="2542419425" sldId="816"/>
        </pc:sldMkLst>
      </pc:sldChg>
      <pc:sldChg chg="modSp add mod">
        <pc:chgData name="Hultberg, Andrew P" userId="219952e6-8622-438d-a633-5d1166986fbd" providerId="ADAL" clId="{49DCF9DA-EA3E-45BD-9C9F-B58BC1044F6A}" dt="2025-02-18T13:38:22.178" v="8413" actId="20577"/>
        <pc:sldMkLst>
          <pc:docMk/>
          <pc:sldMk cId="1403885411" sldId="817"/>
        </pc:sldMkLst>
        <pc:spChg chg="mod">
          <ac:chgData name="Hultberg, Andrew P" userId="219952e6-8622-438d-a633-5d1166986fbd" providerId="ADAL" clId="{49DCF9DA-EA3E-45BD-9C9F-B58BC1044F6A}" dt="2025-02-18T13:38:22.178" v="8413" actId="20577"/>
          <ac:spMkLst>
            <pc:docMk/>
            <pc:sldMk cId="1403885411" sldId="817"/>
            <ac:spMk id="3" creationId="{5A112E5B-3D78-2F4A-7933-F05C77A32B35}"/>
          </ac:spMkLst>
        </pc:spChg>
      </pc:sldChg>
      <pc:sldChg chg="addSp modSp new mod">
        <pc:chgData name="Hultberg, Andrew P" userId="219952e6-8622-438d-a633-5d1166986fbd" providerId="ADAL" clId="{49DCF9DA-EA3E-45BD-9C9F-B58BC1044F6A}" dt="2025-02-17T17:11:10.881" v="8038" actId="207"/>
        <pc:sldMkLst>
          <pc:docMk/>
          <pc:sldMk cId="2618938054" sldId="818"/>
        </pc:sldMkLst>
        <pc:spChg chg="mod">
          <ac:chgData name="Hultberg, Andrew P" userId="219952e6-8622-438d-a633-5d1166986fbd" providerId="ADAL" clId="{49DCF9DA-EA3E-45BD-9C9F-B58BC1044F6A}" dt="2025-02-17T17:05:08.542" v="7647" actId="207"/>
          <ac:spMkLst>
            <pc:docMk/>
            <pc:sldMk cId="2618938054" sldId="818"/>
            <ac:spMk id="2" creationId="{4370AA77-8754-B76E-9E79-20E121441A90}"/>
          </ac:spMkLst>
        </pc:spChg>
        <pc:spChg chg="mod">
          <ac:chgData name="Hultberg, Andrew P" userId="219952e6-8622-438d-a633-5d1166986fbd" providerId="ADAL" clId="{49DCF9DA-EA3E-45BD-9C9F-B58BC1044F6A}" dt="2025-02-17T17:11:10.881" v="8038" actId="207"/>
          <ac:spMkLst>
            <pc:docMk/>
            <pc:sldMk cId="2618938054" sldId="818"/>
            <ac:spMk id="3" creationId="{4E09F6AB-432C-AC4D-F729-2DE36EE55CD0}"/>
          </ac:spMkLst>
        </pc:spChg>
        <pc:spChg chg="add mod">
          <ac:chgData name="Hultberg, Andrew P" userId="219952e6-8622-438d-a633-5d1166986fbd" providerId="ADAL" clId="{49DCF9DA-EA3E-45BD-9C9F-B58BC1044F6A}" dt="2025-02-17T17:10:12.531" v="8028" actId="1076"/>
          <ac:spMkLst>
            <pc:docMk/>
            <pc:sldMk cId="2618938054" sldId="818"/>
            <ac:spMk id="4" creationId="{A592BDA4-0135-250B-832B-7915B64ECD66}"/>
          </ac:spMkLst>
        </pc:spChg>
        <pc:picChg chg="add mod">
          <ac:chgData name="Hultberg, Andrew P" userId="219952e6-8622-438d-a633-5d1166986fbd" providerId="ADAL" clId="{49DCF9DA-EA3E-45BD-9C9F-B58BC1044F6A}" dt="2025-02-17T17:10:24.479" v="8033" actId="1076"/>
          <ac:picMkLst>
            <pc:docMk/>
            <pc:sldMk cId="2618938054" sldId="818"/>
            <ac:picMk id="1026" creationId="{88643E37-B77C-DBE7-5637-7F12C924C7E1}"/>
          </ac:picMkLst>
        </pc:picChg>
        <pc:picChg chg="add mod">
          <ac:chgData name="Hultberg, Andrew P" userId="219952e6-8622-438d-a633-5d1166986fbd" providerId="ADAL" clId="{49DCF9DA-EA3E-45BD-9C9F-B58BC1044F6A}" dt="2025-02-17T17:10:15.139" v="8029" actId="1076"/>
          <ac:picMkLst>
            <pc:docMk/>
            <pc:sldMk cId="2618938054" sldId="818"/>
            <ac:picMk id="1030" creationId="{75C4CE60-87B0-B85C-49D6-DA685F5896E5}"/>
          </ac:picMkLst>
        </pc:picChg>
        <pc:picChg chg="add mod">
          <ac:chgData name="Hultberg, Andrew P" userId="219952e6-8622-438d-a633-5d1166986fbd" providerId="ADAL" clId="{49DCF9DA-EA3E-45BD-9C9F-B58BC1044F6A}" dt="2025-02-17T17:10:30.953" v="8036" actId="208"/>
          <ac:picMkLst>
            <pc:docMk/>
            <pc:sldMk cId="2618938054" sldId="818"/>
            <ac:picMk id="1032" creationId="{6DB2CBB9-CBA9-EF90-48B4-126FEC0B32F0}"/>
          </ac:picMkLst>
        </pc:picChg>
      </pc:sldChg>
      <pc:sldChg chg="modSp add mod">
        <pc:chgData name="Hultberg, Andrew P" userId="219952e6-8622-438d-a633-5d1166986fbd" providerId="ADAL" clId="{49DCF9DA-EA3E-45BD-9C9F-B58BC1044F6A}" dt="2025-02-19T13:23:48.009" v="8827" actId="20577"/>
        <pc:sldMkLst>
          <pc:docMk/>
          <pc:sldMk cId="1053987130" sldId="819"/>
        </pc:sldMkLst>
        <pc:spChg chg="mod">
          <ac:chgData name="Hultberg, Andrew P" userId="219952e6-8622-438d-a633-5d1166986fbd" providerId="ADAL" clId="{49DCF9DA-EA3E-45BD-9C9F-B58BC1044F6A}" dt="2025-02-19T13:23:48.009" v="8827" actId="20577"/>
          <ac:spMkLst>
            <pc:docMk/>
            <pc:sldMk cId="1053987130" sldId="819"/>
            <ac:spMk id="3" creationId="{03972FBE-42B5-D7D2-4DFA-12556013C471}"/>
          </ac:spMkLst>
        </pc:spChg>
      </pc:sldChg>
      <pc:sldChg chg="addSp delSp modSp add mod delAnim">
        <pc:chgData name="Hultberg, Andrew P" userId="219952e6-8622-438d-a633-5d1166986fbd" providerId="ADAL" clId="{49DCF9DA-EA3E-45BD-9C9F-B58BC1044F6A}" dt="2025-02-19T13:23:17.604" v="8775" actId="14100"/>
        <pc:sldMkLst>
          <pc:docMk/>
          <pc:sldMk cId="3294025660" sldId="820"/>
        </pc:sldMkLst>
        <pc:spChg chg="mod">
          <ac:chgData name="Hultberg, Andrew P" userId="219952e6-8622-438d-a633-5d1166986fbd" providerId="ADAL" clId="{49DCF9DA-EA3E-45BD-9C9F-B58BC1044F6A}" dt="2025-02-19T13:17:24.813" v="8460" actId="20577"/>
          <ac:spMkLst>
            <pc:docMk/>
            <pc:sldMk cId="3294025660" sldId="820"/>
            <ac:spMk id="2" creationId="{D3246C36-2BE3-F11D-6F1C-1EE7A58E458A}"/>
          </ac:spMkLst>
        </pc:spChg>
        <pc:spChg chg="mod">
          <ac:chgData name="Hultberg, Andrew P" userId="219952e6-8622-438d-a633-5d1166986fbd" providerId="ADAL" clId="{49DCF9DA-EA3E-45BD-9C9F-B58BC1044F6A}" dt="2025-02-19T13:18:17.886" v="8600" actId="20577"/>
          <ac:spMkLst>
            <pc:docMk/>
            <pc:sldMk cId="3294025660" sldId="820"/>
            <ac:spMk id="3" creationId="{B67A2FFC-58A6-4D27-BE35-CF8A4759FD75}"/>
          </ac:spMkLst>
        </pc:spChg>
        <pc:spChg chg="add mod">
          <ac:chgData name="Hultberg, Andrew P" userId="219952e6-8622-438d-a633-5d1166986fbd" providerId="ADAL" clId="{49DCF9DA-EA3E-45BD-9C9F-B58BC1044F6A}" dt="2025-02-19T13:22:52.218" v="8772" actId="20577"/>
          <ac:spMkLst>
            <pc:docMk/>
            <pc:sldMk cId="3294025660" sldId="820"/>
            <ac:spMk id="4" creationId="{1AFA00B4-2702-76F9-A204-7B353D3C0FA5}"/>
          </ac:spMkLst>
        </pc:spChg>
        <pc:picChg chg="add mod">
          <ac:chgData name="Hultberg, Andrew P" userId="219952e6-8622-438d-a633-5d1166986fbd" providerId="ADAL" clId="{49DCF9DA-EA3E-45BD-9C9F-B58BC1044F6A}" dt="2025-02-19T13:21:01.381" v="8607" actId="1582"/>
          <ac:picMkLst>
            <pc:docMk/>
            <pc:sldMk cId="3294025660" sldId="820"/>
            <ac:picMk id="1026" creationId="{7AA60BA4-D590-E71E-04DA-7D02AE9084C5}"/>
          </ac:picMkLst>
        </pc:picChg>
        <pc:picChg chg="add mod">
          <ac:chgData name="Hultberg, Andrew P" userId="219952e6-8622-438d-a633-5d1166986fbd" providerId="ADAL" clId="{49DCF9DA-EA3E-45BD-9C9F-B58BC1044F6A}" dt="2025-02-19T13:23:17.604" v="8775" actId="14100"/>
          <ac:picMkLst>
            <pc:docMk/>
            <pc:sldMk cId="3294025660" sldId="820"/>
            <ac:picMk id="1028" creationId="{7DEEBC22-735C-4D20-1630-D37B0B43B42B}"/>
          </ac:picMkLst>
        </pc:picChg>
      </pc:sldChg>
      <pc:sldChg chg="modSp add mod">
        <pc:chgData name="Hultberg, Andrew P" userId="219952e6-8622-438d-a633-5d1166986fbd" providerId="ADAL" clId="{49DCF9DA-EA3E-45BD-9C9F-B58BC1044F6A}" dt="2025-02-19T20:45:54.003" v="8918" actId="20577"/>
        <pc:sldMkLst>
          <pc:docMk/>
          <pc:sldMk cId="4108016172" sldId="821"/>
        </pc:sldMkLst>
        <pc:spChg chg="mod">
          <ac:chgData name="Hultberg, Andrew P" userId="219952e6-8622-438d-a633-5d1166986fbd" providerId="ADAL" clId="{49DCF9DA-EA3E-45BD-9C9F-B58BC1044F6A}" dt="2025-02-19T20:45:54.003" v="8918" actId="20577"/>
          <ac:spMkLst>
            <pc:docMk/>
            <pc:sldMk cId="4108016172" sldId="821"/>
            <ac:spMk id="3" creationId="{AB82FB2A-8FBE-6783-B95C-7B85163E03E2}"/>
          </ac:spMkLst>
        </pc:spChg>
      </pc:sldChg>
      <pc:sldChg chg="delSp modSp add del mod">
        <pc:chgData name="Hultberg, Andrew P" userId="219952e6-8622-438d-a633-5d1166986fbd" providerId="ADAL" clId="{49DCF9DA-EA3E-45BD-9C9F-B58BC1044F6A}" dt="2025-02-19T21:21:05.672" v="9208" actId="47"/>
        <pc:sldMkLst>
          <pc:docMk/>
          <pc:sldMk cId="573434277" sldId="822"/>
        </pc:sldMkLst>
        <pc:spChg chg="mod">
          <ac:chgData name="Hultberg, Andrew P" userId="219952e6-8622-438d-a633-5d1166986fbd" providerId="ADAL" clId="{49DCF9DA-EA3E-45BD-9C9F-B58BC1044F6A}" dt="2025-02-19T21:16:32.506" v="9206" actId="114"/>
          <ac:spMkLst>
            <pc:docMk/>
            <pc:sldMk cId="573434277" sldId="822"/>
            <ac:spMk id="3" creationId="{54A7FABF-F41C-3BD6-C0CF-6430373AF216}"/>
          </ac:spMkLst>
        </pc:spChg>
      </pc:sldChg>
      <pc:sldChg chg="addSp delSp modSp add mod">
        <pc:chgData name="Hultberg, Andrew P" userId="219952e6-8622-438d-a633-5d1166986fbd" providerId="ADAL" clId="{49DCF9DA-EA3E-45BD-9C9F-B58BC1044F6A}" dt="2025-02-19T21:46:37.981" v="9664" actId="208"/>
        <pc:sldMkLst>
          <pc:docMk/>
          <pc:sldMk cId="1775258344" sldId="823"/>
        </pc:sldMkLst>
        <pc:spChg chg="mod">
          <ac:chgData name="Hultberg, Andrew P" userId="219952e6-8622-438d-a633-5d1166986fbd" providerId="ADAL" clId="{49DCF9DA-EA3E-45BD-9C9F-B58BC1044F6A}" dt="2025-02-19T21:33:04.429" v="9339" actId="20577"/>
          <ac:spMkLst>
            <pc:docMk/>
            <pc:sldMk cId="1775258344" sldId="823"/>
            <ac:spMk id="2" creationId="{B0B90FA5-D71E-11B5-603C-A9ACC98226AE}"/>
          </ac:spMkLst>
        </pc:spChg>
        <pc:spChg chg="mod">
          <ac:chgData name="Hultberg, Andrew P" userId="219952e6-8622-438d-a633-5d1166986fbd" providerId="ADAL" clId="{49DCF9DA-EA3E-45BD-9C9F-B58BC1044F6A}" dt="2025-02-19T21:36:39.720" v="9392" actId="113"/>
          <ac:spMkLst>
            <pc:docMk/>
            <pc:sldMk cId="1775258344" sldId="823"/>
            <ac:spMk id="3" creationId="{85481546-6EA9-1EDC-ABF7-C6F0DBB1B214}"/>
          </ac:spMkLst>
        </pc:spChg>
        <pc:spChg chg="add mod">
          <ac:chgData name="Hultberg, Andrew P" userId="219952e6-8622-438d-a633-5d1166986fbd" providerId="ADAL" clId="{49DCF9DA-EA3E-45BD-9C9F-B58BC1044F6A}" dt="2025-02-19T21:46:37.981" v="9664" actId="208"/>
          <ac:spMkLst>
            <pc:docMk/>
            <pc:sldMk cId="1775258344" sldId="823"/>
            <ac:spMk id="6" creationId="{169F1B88-C898-DE1B-D367-8AC96B995473}"/>
          </ac:spMkLst>
        </pc:spChg>
        <pc:picChg chg="add mod">
          <ac:chgData name="Hultberg, Andrew P" userId="219952e6-8622-438d-a633-5d1166986fbd" providerId="ADAL" clId="{49DCF9DA-EA3E-45BD-9C9F-B58BC1044F6A}" dt="2025-02-19T21:42:44.476" v="9403" actId="14100"/>
          <ac:picMkLst>
            <pc:docMk/>
            <pc:sldMk cId="1775258344" sldId="823"/>
            <ac:picMk id="5" creationId="{EAE32786-AC0C-9C4C-207C-76B84C24BBBF}"/>
          </ac:picMkLst>
        </pc:picChg>
        <pc:picChg chg="add mod">
          <ac:chgData name="Hultberg, Andrew P" userId="219952e6-8622-438d-a633-5d1166986fbd" providerId="ADAL" clId="{49DCF9DA-EA3E-45BD-9C9F-B58BC1044F6A}" dt="2025-02-19T21:42:10.556" v="9398" actId="208"/>
          <ac:picMkLst>
            <pc:docMk/>
            <pc:sldMk cId="1775258344" sldId="823"/>
            <ac:picMk id="2050" creationId="{E233C3FD-270B-DF0F-4301-19B56788B21F}"/>
          </ac:picMkLst>
        </pc:picChg>
      </pc:sldChg>
      <pc:sldChg chg="modSp add mod ord">
        <pc:chgData name="Hultberg, Andrew P" userId="219952e6-8622-438d-a633-5d1166986fbd" providerId="ADAL" clId="{49DCF9DA-EA3E-45BD-9C9F-B58BC1044F6A}" dt="2025-02-21T13:46:53.283" v="9983" actId="20577"/>
        <pc:sldMkLst>
          <pc:docMk/>
          <pc:sldMk cId="550329546" sldId="824"/>
        </pc:sldMkLst>
        <pc:spChg chg="mod">
          <ac:chgData name="Hultberg, Andrew P" userId="219952e6-8622-438d-a633-5d1166986fbd" providerId="ADAL" clId="{49DCF9DA-EA3E-45BD-9C9F-B58BC1044F6A}" dt="2025-02-21T13:46:53.283" v="9983" actId="20577"/>
          <ac:spMkLst>
            <pc:docMk/>
            <pc:sldMk cId="550329546" sldId="824"/>
            <ac:spMk id="3" creationId="{83194DA4-F3EF-ECB9-867A-5FA06292955F}"/>
          </ac:spMkLst>
        </pc:spChg>
      </pc:sldChg>
      <pc:sldChg chg="modSp add mod">
        <pc:chgData name="Hultberg, Andrew P" userId="219952e6-8622-438d-a633-5d1166986fbd" providerId="ADAL" clId="{49DCF9DA-EA3E-45BD-9C9F-B58BC1044F6A}" dt="2025-02-24T14:08:02.361" v="12520" actId="20577"/>
        <pc:sldMkLst>
          <pc:docMk/>
          <pc:sldMk cId="1203354432" sldId="825"/>
        </pc:sldMkLst>
        <pc:spChg chg="mod">
          <ac:chgData name="Hultberg, Andrew P" userId="219952e6-8622-438d-a633-5d1166986fbd" providerId="ADAL" clId="{49DCF9DA-EA3E-45BD-9C9F-B58BC1044F6A}" dt="2025-02-24T14:08:02.361" v="12520" actId="20577"/>
          <ac:spMkLst>
            <pc:docMk/>
            <pc:sldMk cId="1203354432" sldId="825"/>
            <ac:spMk id="3" creationId="{2B6C9BB7-2A92-D055-0861-D114BE403D16}"/>
          </ac:spMkLst>
        </pc:spChg>
      </pc:sldChg>
      <pc:sldChg chg="addSp modSp new mod">
        <pc:chgData name="Hultberg, Andrew P" userId="219952e6-8622-438d-a633-5d1166986fbd" providerId="ADAL" clId="{49DCF9DA-EA3E-45BD-9C9F-B58BC1044F6A}" dt="2025-02-24T13:02:00.992" v="10438" actId="20577"/>
        <pc:sldMkLst>
          <pc:docMk/>
          <pc:sldMk cId="1745717930" sldId="826"/>
        </pc:sldMkLst>
        <pc:spChg chg="mod">
          <ac:chgData name="Hultberg, Andrew P" userId="219952e6-8622-438d-a633-5d1166986fbd" providerId="ADAL" clId="{49DCF9DA-EA3E-45BD-9C9F-B58BC1044F6A}" dt="2025-02-24T12:54:09.145" v="10032" actId="20577"/>
          <ac:spMkLst>
            <pc:docMk/>
            <pc:sldMk cId="1745717930" sldId="826"/>
            <ac:spMk id="2" creationId="{5F4FC7BF-FC61-BDDA-7989-EB83AFBD3E80}"/>
          </ac:spMkLst>
        </pc:spChg>
        <pc:spChg chg="mod">
          <ac:chgData name="Hultberg, Andrew P" userId="219952e6-8622-438d-a633-5d1166986fbd" providerId="ADAL" clId="{49DCF9DA-EA3E-45BD-9C9F-B58BC1044F6A}" dt="2025-02-24T13:00:23.912" v="10362" actId="14100"/>
          <ac:spMkLst>
            <pc:docMk/>
            <pc:sldMk cId="1745717930" sldId="826"/>
            <ac:spMk id="3" creationId="{4B32D15D-05D8-8F9B-D9D6-81E64BA7078C}"/>
          </ac:spMkLst>
        </pc:spChg>
        <pc:spChg chg="add mod">
          <ac:chgData name="Hultberg, Andrew P" userId="219952e6-8622-438d-a633-5d1166986fbd" providerId="ADAL" clId="{49DCF9DA-EA3E-45BD-9C9F-B58BC1044F6A}" dt="2025-02-24T13:02:00.992" v="10438" actId="20577"/>
          <ac:spMkLst>
            <pc:docMk/>
            <pc:sldMk cId="1745717930" sldId="826"/>
            <ac:spMk id="4" creationId="{20DFCCBA-BF43-8CFE-DCB8-AB7C71E6BA96}"/>
          </ac:spMkLst>
        </pc:spChg>
        <pc:picChg chg="add mod">
          <ac:chgData name="Hultberg, Andrew P" userId="219952e6-8622-438d-a633-5d1166986fbd" providerId="ADAL" clId="{49DCF9DA-EA3E-45BD-9C9F-B58BC1044F6A}" dt="2025-02-24T13:00:25.892" v="10363" actId="1076"/>
          <ac:picMkLst>
            <pc:docMk/>
            <pc:sldMk cId="1745717930" sldId="826"/>
            <ac:picMk id="1026" creationId="{9D4F5D7A-ED8E-2E64-0841-74E871B5C689}"/>
          </ac:picMkLst>
        </pc:picChg>
        <pc:picChg chg="add mod">
          <ac:chgData name="Hultberg, Andrew P" userId="219952e6-8622-438d-a633-5d1166986fbd" providerId="ADAL" clId="{49DCF9DA-EA3E-45BD-9C9F-B58BC1044F6A}" dt="2025-02-24T13:00:32.012" v="10366" actId="1076"/>
          <ac:picMkLst>
            <pc:docMk/>
            <pc:sldMk cId="1745717930" sldId="826"/>
            <ac:picMk id="1028" creationId="{F39203CE-1336-AA3D-EB95-9764086EC10E}"/>
          </ac:picMkLst>
        </pc:picChg>
        <pc:picChg chg="add mod">
          <ac:chgData name="Hultberg, Andrew P" userId="219952e6-8622-438d-a633-5d1166986fbd" providerId="ADAL" clId="{49DCF9DA-EA3E-45BD-9C9F-B58BC1044F6A}" dt="2025-02-24T13:00:30.210" v="10365" actId="1076"/>
          <ac:picMkLst>
            <pc:docMk/>
            <pc:sldMk cId="1745717930" sldId="826"/>
            <ac:picMk id="1030" creationId="{4D869179-9FB1-EEB9-4750-488733984445}"/>
          </ac:picMkLst>
        </pc:picChg>
      </pc:sldChg>
      <pc:sldChg chg="addSp delSp modSp add mod modAnim">
        <pc:chgData name="Hultberg, Andrew P" userId="219952e6-8622-438d-a633-5d1166986fbd" providerId="ADAL" clId="{49DCF9DA-EA3E-45BD-9C9F-B58BC1044F6A}" dt="2025-02-24T13:09:43.545" v="10997" actId="114"/>
        <pc:sldMkLst>
          <pc:docMk/>
          <pc:sldMk cId="3183500652" sldId="827"/>
        </pc:sldMkLst>
        <pc:spChg chg="mod">
          <ac:chgData name="Hultberg, Andrew P" userId="219952e6-8622-438d-a633-5d1166986fbd" providerId="ADAL" clId="{49DCF9DA-EA3E-45BD-9C9F-B58BC1044F6A}" dt="2025-02-24T13:02:23.194" v="10453" actId="20577"/>
          <ac:spMkLst>
            <pc:docMk/>
            <pc:sldMk cId="3183500652" sldId="827"/>
            <ac:spMk id="2" creationId="{9272BA4C-9916-4EF1-3DFD-70A856EBD749}"/>
          </ac:spMkLst>
        </pc:spChg>
        <pc:spChg chg="mod">
          <ac:chgData name="Hultberg, Andrew P" userId="219952e6-8622-438d-a633-5d1166986fbd" providerId="ADAL" clId="{49DCF9DA-EA3E-45BD-9C9F-B58BC1044F6A}" dt="2025-02-24T13:09:43.545" v="10997" actId="114"/>
          <ac:spMkLst>
            <pc:docMk/>
            <pc:sldMk cId="3183500652" sldId="827"/>
            <ac:spMk id="3" creationId="{01D1760A-C166-D299-EAE8-295E06908D03}"/>
          </ac:spMkLst>
        </pc:spChg>
        <pc:spChg chg="del mod">
          <ac:chgData name="Hultberg, Andrew P" userId="219952e6-8622-438d-a633-5d1166986fbd" providerId="ADAL" clId="{49DCF9DA-EA3E-45BD-9C9F-B58BC1044F6A}" dt="2025-02-24T13:03:19.288" v="10543" actId="478"/>
          <ac:spMkLst>
            <pc:docMk/>
            <pc:sldMk cId="3183500652" sldId="827"/>
            <ac:spMk id="4" creationId="{3B376101-EEE5-DD2C-B90E-D5EB1A3E7506}"/>
          </ac:spMkLst>
        </pc:spChg>
        <pc:spChg chg="add mod">
          <ac:chgData name="Hultberg, Andrew P" userId="219952e6-8622-438d-a633-5d1166986fbd" providerId="ADAL" clId="{49DCF9DA-EA3E-45BD-9C9F-B58BC1044F6A}" dt="2025-02-24T13:09:15.933" v="10994" actId="115"/>
          <ac:spMkLst>
            <pc:docMk/>
            <pc:sldMk cId="3183500652" sldId="827"/>
            <ac:spMk id="5" creationId="{F735CF85-9CD0-7C71-553E-4320C4E14E4C}"/>
          </ac:spMkLst>
        </pc:spChg>
        <pc:spChg chg="add mod ord">
          <ac:chgData name="Hultberg, Andrew P" userId="219952e6-8622-438d-a633-5d1166986fbd" providerId="ADAL" clId="{49DCF9DA-EA3E-45BD-9C9F-B58BC1044F6A}" dt="2025-02-24T13:09:21.349" v="10995" actId="208"/>
          <ac:spMkLst>
            <pc:docMk/>
            <pc:sldMk cId="3183500652" sldId="827"/>
            <ac:spMk id="6" creationId="{51BB36D2-0DD3-A0A3-E8C5-E529E6E25F4C}"/>
          </ac:spMkLst>
        </pc:spChg>
        <pc:picChg chg="del">
          <ac:chgData name="Hultberg, Andrew P" userId="219952e6-8622-438d-a633-5d1166986fbd" providerId="ADAL" clId="{49DCF9DA-EA3E-45BD-9C9F-B58BC1044F6A}" dt="2025-02-24T13:02:09.763" v="10440" actId="478"/>
          <ac:picMkLst>
            <pc:docMk/>
            <pc:sldMk cId="3183500652" sldId="827"/>
            <ac:picMk id="1026" creationId="{E9AB8EA2-C87F-C900-9AC3-748BB4565266}"/>
          </ac:picMkLst>
        </pc:picChg>
        <pc:picChg chg="del">
          <ac:chgData name="Hultberg, Andrew P" userId="219952e6-8622-438d-a633-5d1166986fbd" providerId="ADAL" clId="{49DCF9DA-EA3E-45BD-9C9F-B58BC1044F6A}" dt="2025-02-24T13:02:11.162" v="10441" actId="478"/>
          <ac:picMkLst>
            <pc:docMk/>
            <pc:sldMk cId="3183500652" sldId="827"/>
            <ac:picMk id="1028" creationId="{6069E194-3E10-7379-8A2D-F42961CD7515}"/>
          </ac:picMkLst>
        </pc:picChg>
        <pc:picChg chg="del">
          <ac:chgData name="Hultberg, Andrew P" userId="219952e6-8622-438d-a633-5d1166986fbd" providerId="ADAL" clId="{49DCF9DA-EA3E-45BD-9C9F-B58BC1044F6A}" dt="2025-02-24T13:02:12.064" v="10442" actId="478"/>
          <ac:picMkLst>
            <pc:docMk/>
            <pc:sldMk cId="3183500652" sldId="827"/>
            <ac:picMk id="1030" creationId="{88A44BC9-C9C7-F0B2-51AE-548AF146086A}"/>
          </ac:picMkLst>
        </pc:picChg>
        <pc:picChg chg="add mod">
          <ac:chgData name="Hultberg, Andrew P" userId="219952e6-8622-438d-a633-5d1166986fbd" providerId="ADAL" clId="{49DCF9DA-EA3E-45BD-9C9F-B58BC1044F6A}" dt="2025-02-24T13:08:35.167" v="10983" actId="1582"/>
          <ac:picMkLst>
            <pc:docMk/>
            <pc:sldMk cId="3183500652" sldId="827"/>
            <ac:picMk id="4098" creationId="{97FA60FA-ECC1-ED9E-D68C-24E13C5EEB81}"/>
          </ac:picMkLst>
        </pc:picChg>
      </pc:sldChg>
      <pc:sldChg chg="addSp delSp modSp add mod">
        <pc:chgData name="Hultberg, Andrew P" userId="219952e6-8622-438d-a633-5d1166986fbd" providerId="ADAL" clId="{49DCF9DA-EA3E-45BD-9C9F-B58BC1044F6A}" dt="2025-02-24T13:19:20.422" v="11480" actId="20577"/>
        <pc:sldMkLst>
          <pc:docMk/>
          <pc:sldMk cId="1658613077" sldId="828"/>
        </pc:sldMkLst>
        <pc:spChg chg="mod">
          <ac:chgData name="Hultberg, Andrew P" userId="219952e6-8622-438d-a633-5d1166986fbd" providerId="ADAL" clId="{49DCF9DA-EA3E-45BD-9C9F-B58BC1044F6A}" dt="2025-02-24T13:10:02.081" v="11012" actId="20577"/>
          <ac:spMkLst>
            <pc:docMk/>
            <pc:sldMk cId="1658613077" sldId="828"/>
            <ac:spMk id="2" creationId="{3275E968-D75E-7440-2DE6-3DDF3EEA081C}"/>
          </ac:spMkLst>
        </pc:spChg>
        <pc:spChg chg="mod">
          <ac:chgData name="Hultberg, Andrew P" userId="219952e6-8622-438d-a633-5d1166986fbd" providerId="ADAL" clId="{49DCF9DA-EA3E-45BD-9C9F-B58BC1044F6A}" dt="2025-02-24T13:11:40.338" v="11098" actId="20577"/>
          <ac:spMkLst>
            <pc:docMk/>
            <pc:sldMk cId="1658613077" sldId="828"/>
            <ac:spMk id="3" creationId="{B2E4008E-B3E2-79C6-EC13-03FA7C5AE398}"/>
          </ac:spMkLst>
        </pc:spChg>
        <pc:spChg chg="add mod">
          <ac:chgData name="Hultberg, Andrew P" userId="219952e6-8622-438d-a633-5d1166986fbd" providerId="ADAL" clId="{49DCF9DA-EA3E-45BD-9C9F-B58BC1044F6A}" dt="2025-02-24T13:16:54.592" v="11420" actId="20577"/>
          <ac:spMkLst>
            <pc:docMk/>
            <pc:sldMk cId="1658613077" sldId="828"/>
            <ac:spMk id="4" creationId="{830967DA-D582-B4FF-986D-568CB59885D0}"/>
          </ac:spMkLst>
        </pc:spChg>
        <pc:spChg chg="del">
          <ac:chgData name="Hultberg, Andrew P" userId="219952e6-8622-438d-a633-5d1166986fbd" providerId="ADAL" clId="{49DCF9DA-EA3E-45BD-9C9F-B58BC1044F6A}" dt="2025-02-24T13:09:49.866" v="10998" actId="478"/>
          <ac:spMkLst>
            <pc:docMk/>
            <pc:sldMk cId="1658613077" sldId="828"/>
            <ac:spMk id="5" creationId="{F05D44CD-69FB-0BFB-B189-D194E30172CF}"/>
          </ac:spMkLst>
        </pc:spChg>
        <pc:spChg chg="add mod">
          <ac:chgData name="Hultberg, Andrew P" userId="219952e6-8622-438d-a633-5d1166986fbd" providerId="ADAL" clId="{49DCF9DA-EA3E-45BD-9C9F-B58BC1044F6A}" dt="2025-02-24T13:18:57.424" v="11456" actId="20577"/>
          <ac:spMkLst>
            <pc:docMk/>
            <pc:sldMk cId="1658613077" sldId="828"/>
            <ac:spMk id="6" creationId="{871E3F83-AFDD-A88D-20C2-080898887246}"/>
          </ac:spMkLst>
        </pc:spChg>
        <pc:spChg chg="add mod">
          <ac:chgData name="Hultberg, Andrew P" userId="219952e6-8622-438d-a633-5d1166986fbd" providerId="ADAL" clId="{49DCF9DA-EA3E-45BD-9C9F-B58BC1044F6A}" dt="2025-02-24T13:19:20.422" v="11480" actId="20577"/>
          <ac:spMkLst>
            <pc:docMk/>
            <pc:sldMk cId="1658613077" sldId="828"/>
            <ac:spMk id="7" creationId="{0F5B4C5A-E34D-64A3-0B5D-8F1D9B8A66E7}"/>
          </ac:spMkLst>
        </pc:spChg>
        <pc:picChg chg="add mod">
          <ac:chgData name="Hultberg, Andrew P" userId="219952e6-8622-438d-a633-5d1166986fbd" providerId="ADAL" clId="{49DCF9DA-EA3E-45BD-9C9F-B58BC1044F6A}" dt="2025-02-24T13:18:25.651" v="11425" actId="1076"/>
          <ac:picMkLst>
            <pc:docMk/>
            <pc:sldMk cId="1658613077" sldId="828"/>
            <ac:picMk id="3074" creationId="{D2ED09F3-BABA-17A3-414C-4A84665B2B5A}"/>
          </ac:picMkLst>
        </pc:picChg>
      </pc:sldChg>
      <pc:sldChg chg="addSp delSp modSp add mod">
        <pc:chgData name="Hultberg, Andrew P" userId="219952e6-8622-438d-a633-5d1166986fbd" providerId="ADAL" clId="{49DCF9DA-EA3E-45BD-9C9F-B58BC1044F6A}" dt="2025-02-24T13:27:25.876" v="12027" actId="115"/>
        <pc:sldMkLst>
          <pc:docMk/>
          <pc:sldMk cId="3608411170" sldId="829"/>
        </pc:sldMkLst>
        <pc:spChg chg="mod">
          <ac:chgData name="Hultberg, Andrew P" userId="219952e6-8622-438d-a633-5d1166986fbd" providerId="ADAL" clId="{49DCF9DA-EA3E-45BD-9C9F-B58BC1044F6A}" dt="2025-02-24T13:20:00.863" v="11513" actId="20577"/>
          <ac:spMkLst>
            <pc:docMk/>
            <pc:sldMk cId="3608411170" sldId="829"/>
            <ac:spMk id="2" creationId="{5ADA7B03-27CB-6D3F-7EBA-8A72C50924A7}"/>
          </ac:spMkLst>
        </pc:spChg>
        <pc:spChg chg="mod">
          <ac:chgData name="Hultberg, Andrew P" userId="219952e6-8622-438d-a633-5d1166986fbd" providerId="ADAL" clId="{49DCF9DA-EA3E-45BD-9C9F-B58BC1044F6A}" dt="2025-02-24T13:24:05.550" v="11882" actId="20577"/>
          <ac:spMkLst>
            <pc:docMk/>
            <pc:sldMk cId="3608411170" sldId="829"/>
            <ac:spMk id="3" creationId="{D31EFC36-1459-5468-587D-0F0781F852DF}"/>
          </ac:spMkLst>
        </pc:spChg>
        <pc:spChg chg="add mod">
          <ac:chgData name="Hultberg, Andrew P" userId="219952e6-8622-438d-a633-5d1166986fbd" providerId="ADAL" clId="{49DCF9DA-EA3E-45BD-9C9F-B58BC1044F6A}" dt="2025-02-24T13:27:25.876" v="12027" actId="115"/>
          <ac:spMkLst>
            <pc:docMk/>
            <pc:sldMk cId="3608411170" sldId="829"/>
            <ac:spMk id="4" creationId="{EEC4540E-459E-157B-181D-DA79D8348D35}"/>
          </ac:spMkLst>
        </pc:spChg>
        <pc:spChg chg="del">
          <ac:chgData name="Hultberg, Andrew P" userId="219952e6-8622-438d-a633-5d1166986fbd" providerId="ADAL" clId="{49DCF9DA-EA3E-45BD-9C9F-B58BC1044F6A}" dt="2025-02-24T13:19:35.525" v="11481" actId="478"/>
          <ac:spMkLst>
            <pc:docMk/>
            <pc:sldMk cId="3608411170" sldId="829"/>
            <ac:spMk id="5" creationId="{DC972FA9-1C22-B5C9-4656-45CAFEB5AF04}"/>
          </ac:spMkLst>
        </pc:spChg>
        <pc:picChg chg="add">
          <ac:chgData name="Hultberg, Andrew P" userId="219952e6-8622-438d-a633-5d1166986fbd" providerId="ADAL" clId="{49DCF9DA-EA3E-45BD-9C9F-B58BC1044F6A}" dt="2025-02-24T13:24:41.087" v="11883"/>
          <ac:picMkLst>
            <pc:docMk/>
            <pc:sldMk cId="3608411170" sldId="829"/>
            <ac:picMk id="2050" creationId="{C9573220-99F8-C730-E62F-504F3BDB5BE9}"/>
          </ac:picMkLst>
        </pc:picChg>
        <pc:picChg chg="add mod">
          <ac:chgData name="Hultberg, Andrew P" userId="219952e6-8622-438d-a633-5d1166986fbd" providerId="ADAL" clId="{49DCF9DA-EA3E-45BD-9C9F-B58BC1044F6A}" dt="2025-02-24T13:24:56.957" v="11888" actId="208"/>
          <ac:picMkLst>
            <pc:docMk/>
            <pc:sldMk cId="3608411170" sldId="829"/>
            <ac:picMk id="2052" creationId="{8829E4FF-5205-3362-37F5-A41D7F56A3D6}"/>
          </ac:picMkLst>
        </pc:picChg>
        <pc:picChg chg="add mod">
          <ac:chgData name="Hultberg, Andrew P" userId="219952e6-8622-438d-a633-5d1166986fbd" providerId="ADAL" clId="{49DCF9DA-EA3E-45BD-9C9F-B58BC1044F6A}" dt="2025-02-24T13:25:42.005" v="11897" actId="208"/>
          <ac:picMkLst>
            <pc:docMk/>
            <pc:sldMk cId="3608411170" sldId="829"/>
            <ac:picMk id="2054" creationId="{554F9131-C9DD-E64A-CFBE-409FB2E14B8C}"/>
          </ac:picMkLst>
        </pc:picChg>
      </pc:sldChg>
      <pc:sldChg chg="addSp modSp add mod">
        <pc:chgData name="Hultberg, Andrew P" userId="219952e6-8622-438d-a633-5d1166986fbd" providerId="ADAL" clId="{49DCF9DA-EA3E-45BD-9C9F-B58BC1044F6A}" dt="2025-02-24T13:37:40.457" v="12455" actId="14100"/>
        <pc:sldMkLst>
          <pc:docMk/>
          <pc:sldMk cId="1738944723" sldId="830"/>
        </pc:sldMkLst>
        <pc:spChg chg="mod">
          <ac:chgData name="Hultberg, Andrew P" userId="219952e6-8622-438d-a633-5d1166986fbd" providerId="ADAL" clId="{49DCF9DA-EA3E-45BD-9C9F-B58BC1044F6A}" dt="2025-02-24T13:27:51.267" v="12063" actId="20577"/>
          <ac:spMkLst>
            <pc:docMk/>
            <pc:sldMk cId="1738944723" sldId="830"/>
            <ac:spMk id="2" creationId="{61DA122F-B815-1B12-2BA8-CEED8FD3209F}"/>
          </ac:spMkLst>
        </pc:spChg>
        <pc:spChg chg="mod">
          <ac:chgData name="Hultberg, Andrew P" userId="219952e6-8622-438d-a633-5d1166986fbd" providerId="ADAL" clId="{49DCF9DA-EA3E-45BD-9C9F-B58BC1044F6A}" dt="2025-02-24T13:29:40.314" v="12101" actId="20577"/>
          <ac:spMkLst>
            <pc:docMk/>
            <pc:sldMk cId="1738944723" sldId="830"/>
            <ac:spMk id="3" creationId="{0D4CDA01-8ABE-B5BD-9F9C-2F1A423732B9}"/>
          </ac:spMkLst>
        </pc:spChg>
        <pc:spChg chg="add mod">
          <ac:chgData name="Hultberg, Andrew P" userId="219952e6-8622-438d-a633-5d1166986fbd" providerId="ADAL" clId="{49DCF9DA-EA3E-45BD-9C9F-B58BC1044F6A}" dt="2025-02-24T13:36:39.551" v="12450" actId="113"/>
          <ac:spMkLst>
            <pc:docMk/>
            <pc:sldMk cId="1738944723" sldId="830"/>
            <ac:spMk id="4" creationId="{87E18A7B-EC27-B9A1-9BB3-6E4F5B5FB1B6}"/>
          </ac:spMkLst>
        </pc:spChg>
        <pc:spChg chg="add mod">
          <ac:chgData name="Hultberg, Andrew P" userId="219952e6-8622-438d-a633-5d1166986fbd" providerId="ADAL" clId="{49DCF9DA-EA3E-45BD-9C9F-B58BC1044F6A}" dt="2025-02-24T13:36:34.402" v="12449" actId="12"/>
          <ac:spMkLst>
            <pc:docMk/>
            <pc:sldMk cId="1738944723" sldId="830"/>
            <ac:spMk id="5" creationId="{CA9D70B4-FC2D-F933-0FC0-B4FE1FB660F8}"/>
          </ac:spMkLst>
        </pc:spChg>
        <pc:picChg chg="add mod">
          <ac:chgData name="Hultberg, Andrew P" userId="219952e6-8622-438d-a633-5d1166986fbd" providerId="ADAL" clId="{49DCF9DA-EA3E-45BD-9C9F-B58BC1044F6A}" dt="2025-02-24T13:29:51.071" v="12105" actId="14100"/>
          <ac:picMkLst>
            <pc:docMk/>
            <pc:sldMk cId="1738944723" sldId="830"/>
            <ac:picMk id="5122" creationId="{C711028C-1F8F-BBAA-B32E-90444A7C628A}"/>
          </ac:picMkLst>
        </pc:picChg>
        <pc:picChg chg="add mod">
          <ac:chgData name="Hultberg, Andrew P" userId="219952e6-8622-438d-a633-5d1166986fbd" providerId="ADAL" clId="{49DCF9DA-EA3E-45BD-9C9F-B58BC1044F6A}" dt="2025-02-24T13:37:40.457" v="12455" actId="14100"/>
          <ac:picMkLst>
            <pc:docMk/>
            <pc:sldMk cId="1738944723" sldId="830"/>
            <ac:picMk id="5124" creationId="{34AA9453-B095-E0D7-04B2-4B0C8A5F4036}"/>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D1051C0-94E5-4C26-B34F-18BBA184352A}" type="datetimeFigureOut">
              <a:rPr lang="en-US" smtClean="0"/>
              <a:t>2/24/2025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2F4BAE-23CB-4D33-8A72-CFA07F643E63}" type="slidenum">
              <a:rPr lang="en-US" smtClean="0"/>
              <a:t>‹#›</a:t>
            </a:fld>
            <a:endParaRPr lang="en-US" dirty="0"/>
          </a:p>
        </p:txBody>
      </p:sp>
    </p:spTree>
    <p:extLst>
      <p:ext uri="{BB962C8B-B14F-4D97-AF65-F5344CB8AC3E}">
        <p14:creationId xmlns:p14="http://schemas.microsoft.com/office/powerpoint/2010/main" val="28034398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92F4BAE-23CB-4D33-8A72-CFA07F643E63}" type="slidenum">
              <a:rPr lang="en-US" smtClean="0"/>
              <a:t>3</a:t>
            </a:fld>
            <a:endParaRPr lang="en-US" dirty="0"/>
          </a:p>
        </p:txBody>
      </p:sp>
    </p:spTree>
    <p:extLst>
      <p:ext uri="{BB962C8B-B14F-4D97-AF65-F5344CB8AC3E}">
        <p14:creationId xmlns:p14="http://schemas.microsoft.com/office/powerpoint/2010/main" val="27494596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1"/>
        <p:cNvGrpSpPr/>
        <p:nvPr/>
      </p:nvGrpSpPr>
      <p:grpSpPr>
        <a:xfrm>
          <a:off x="0" y="0"/>
          <a:ext cx="0" cy="0"/>
          <a:chOff x="0" y="0"/>
          <a:chExt cx="0" cy="0"/>
        </a:xfrm>
      </p:grpSpPr>
      <p:sp>
        <p:nvSpPr>
          <p:cNvPr id="762" name="Google Shape;762;p89:notes"/>
          <p:cNvSpPr txBox="1">
            <a:spLocks noGrp="1"/>
          </p:cNvSpPr>
          <p:nvPr>
            <p:ph type="body" idx="1"/>
          </p:nvPr>
        </p:nvSpPr>
        <p:spPr>
          <a:xfrm>
            <a:off x="701675" y="4421187"/>
            <a:ext cx="5619750" cy="4189412"/>
          </a:xfrm>
          <a:prstGeom prst="rect">
            <a:avLst/>
          </a:prstGeom>
        </p:spPr>
        <p:txBody>
          <a:bodyPr spcFirstLastPara="1" wrap="square" lIns="93300" tIns="46650" rIns="93300" bIns="46650" anchor="t" anchorCtr="0">
            <a:noAutofit/>
          </a:bodyPr>
          <a:lstStyle/>
          <a:p>
            <a:pPr marL="0" lvl="0" indent="0" algn="l" rtl="0">
              <a:spcBef>
                <a:spcPts val="0"/>
              </a:spcBef>
              <a:spcAft>
                <a:spcPts val="0"/>
              </a:spcAft>
              <a:buNone/>
            </a:pPr>
            <a:endParaRPr dirty="0"/>
          </a:p>
        </p:txBody>
      </p:sp>
      <p:sp>
        <p:nvSpPr>
          <p:cNvPr id="763" name="Google Shape;763;p89:notes"/>
          <p:cNvSpPr>
            <a:spLocks noGrp="1" noRot="1" noChangeAspect="1"/>
          </p:cNvSpPr>
          <p:nvPr>
            <p:ph type="sldImg" idx="2"/>
          </p:nvPr>
        </p:nvSpPr>
        <p:spPr>
          <a:xfrm>
            <a:off x="409575" y="698500"/>
            <a:ext cx="6203950" cy="3490913"/>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129108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0"/>
        <p:cNvGrpSpPr/>
        <p:nvPr/>
      </p:nvGrpSpPr>
      <p:grpSpPr>
        <a:xfrm>
          <a:off x="0" y="0"/>
          <a:ext cx="0" cy="0"/>
          <a:chOff x="0" y="0"/>
          <a:chExt cx="0" cy="0"/>
        </a:xfrm>
      </p:grpSpPr>
      <p:sp>
        <p:nvSpPr>
          <p:cNvPr id="771" name="Google Shape;771;p90:notes"/>
          <p:cNvSpPr txBox="1">
            <a:spLocks noGrp="1"/>
          </p:cNvSpPr>
          <p:nvPr>
            <p:ph type="body" idx="1"/>
          </p:nvPr>
        </p:nvSpPr>
        <p:spPr>
          <a:xfrm>
            <a:off x="701675" y="4421187"/>
            <a:ext cx="5619750" cy="4189412"/>
          </a:xfrm>
          <a:prstGeom prst="rect">
            <a:avLst/>
          </a:prstGeom>
        </p:spPr>
        <p:txBody>
          <a:bodyPr spcFirstLastPara="1" wrap="square" lIns="93300" tIns="46650" rIns="93300" bIns="46650" anchor="t" anchorCtr="0">
            <a:noAutofit/>
          </a:bodyPr>
          <a:lstStyle/>
          <a:p>
            <a:pPr marL="0" lvl="0" indent="0" algn="l" rtl="0">
              <a:spcBef>
                <a:spcPts val="0"/>
              </a:spcBef>
              <a:spcAft>
                <a:spcPts val="0"/>
              </a:spcAft>
              <a:buNone/>
            </a:pPr>
            <a:endParaRPr dirty="0"/>
          </a:p>
        </p:txBody>
      </p:sp>
      <p:sp>
        <p:nvSpPr>
          <p:cNvPr id="772" name="Google Shape;772;p90:notes"/>
          <p:cNvSpPr>
            <a:spLocks noGrp="1" noRot="1" noChangeAspect="1"/>
          </p:cNvSpPr>
          <p:nvPr>
            <p:ph type="sldImg" idx="2"/>
          </p:nvPr>
        </p:nvSpPr>
        <p:spPr>
          <a:xfrm>
            <a:off x="409575" y="698500"/>
            <a:ext cx="6203950" cy="3490913"/>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150754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6"/>
        <p:cNvGrpSpPr/>
        <p:nvPr/>
      </p:nvGrpSpPr>
      <p:grpSpPr>
        <a:xfrm>
          <a:off x="0" y="0"/>
          <a:ext cx="0" cy="0"/>
          <a:chOff x="0" y="0"/>
          <a:chExt cx="0" cy="0"/>
        </a:xfrm>
      </p:grpSpPr>
      <p:sp>
        <p:nvSpPr>
          <p:cNvPr id="777" name="Google Shape;777;p91:notes"/>
          <p:cNvSpPr txBox="1">
            <a:spLocks noGrp="1"/>
          </p:cNvSpPr>
          <p:nvPr>
            <p:ph type="body" idx="1"/>
          </p:nvPr>
        </p:nvSpPr>
        <p:spPr>
          <a:xfrm>
            <a:off x="701675" y="4421187"/>
            <a:ext cx="5619750" cy="4189412"/>
          </a:xfrm>
          <a:prstGeom prst="rect">
            <a:avLst/>
          </a:prstGeom>
        </p:spPr>
        <p:txBody>
          <a:bodyPr spcFirstLastPara="1" wrap="square" lIns="93300" tIns="46650" rIns="93300" bIns="46650" anchor="t" anchorCtr="0">
            <a:noAutofit/>
          </a:bodyPr>
          <a:lstStyle/>
          <a:p>
            <a:pPr marL="0" lvl="0" indent="0" algn="l" rtl="0">
              <a:spcBef>
                <a:spcPts val="0"/>
              </a:spcBef>
              <a:spcAft>
                <a:spcPts val="0"/>
              </a:spcAft>
              <a:buNone/>
            </a:pPr>
            <a:endParaRPr dirty="0"/>
          </a:p>
        </p:txBody>
      </p:sp>
      <p:sp>
        <p:nvSpPr>
          <p:cNvPr id="778" name="Google Shape;778;p91:notes"/>
          <p:cNvSpPr>
            <a:spLocks noGrp="1" noRot="1" noChangeAspect="1"/>
          </p:cNvSpPr>
          <p:nvPr>
            <p:ph type="sldImg" idx="2"/>
          </p:nvPr>
        </p:nvSpPr>
        <p:spPr>
          <a:xfrm>
            <a:off x="409575" y="698500"/>
            <a:ext cx="6203950" cy="3490913"/>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230394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6"/>
        <p:cNvGrpSpPr/>
        <p:nvPr/>
      </p:nvGrpSpPr>
      <p:grpSpPr>
        <a:xfrm>
          <a:off x="0" y="0"/>
          <a:ext cx="0" cy="0"/>
          <a:chOff x="0" y="0"/>
          <a:chExt cx="0" cy="0"/>
        </a:xfrm>
      </p:grpSpPr>
      <p:sp>
        <p:nvSpPr>
          <p:cNvPr id="777" name="Google Shape;777;p91:notes"/>
          <p:cNvSpPr txBox="1">
            <a:spLocks noGrp="1"/>
          </p:cNvSpPr>
          <p:nvPr>
            <p:ph type="body" idx="1"/>
          </p:nvPr>
        </p:nvSpPr>
        <p:spPr>
          <a:xfrm>
            <a:off x="701675" y="4421187"/>
            <a:ext cx="5619750" cy="4189412"/>
          </a:xfrm>
          <a:prstGeom prst="rect">
            <a:avLst/>
          </a:prstGeom>
        </p:spPr>
        <p:txBody>
          <a:bodyPr spcFirstLastPara="1" wrap="square" lIns="93300" tIns="46650" rIns="93300" bIns="46650" anchor="t" anchorCtr="0">
            <a:noAutofit/>
          </a:bodyPr>
          <a:lstStyle/>
          <a:p>
            <a:pPr marL="0" lvl="0" indent="0" algn="l" rtl="0">
              <a:spcBef>
                <a:spcPts val="0"/>
              </a:spcBef>
              <a:spcAft>
                <a:spcPts val="0"/>
              </a:spcAft>
              <a:buNone/>
            </a:pPr>
            <a:endParaRPr dirty="0"/>
          </a:p>
        </p:txBody>
      </p:sp>
      <p:sp>
        <p:nvSpPr>
          <p:cNvPr id="778" name="Google Shape;778;p91:notes"/>
          <p:cNvSpPr>
            <a:spLocks noGrp="1" noRot="1" noChangeAspect="1"/>
          </p:cNvSpPr>
          <p:nvPr>
            <p:ph type="sldImg" idx="2"/>
          </p:nvPr>
        </p:nvSpPr>
        <p:spPr>
          <a:xfrm>
            <a:off x="409575" y="698500"/>
            <a:ext cx="6203950" cy="3490913"/>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999630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6"/>
        <p:cNvGrpSpPr/>
        <p:nvPr/>
      </p:nvGrpSpPr>
      <p:grpSpPr>
        <a:xfrm>
          <a:off x="0" y="0"/>
          <a:ext cx="0" cy="0"/>
          <a:chOff x="0" y="0"/>
          <a:chExt cx="0" cy="0"/>
        </a:xfrm>
      </p:grpSpPr>
      <p:sp>
        <p:nvSpPr>
          <p:cNvPr id="777" name="Google Shape;777;p91:notes"/>
          <p:cNvSpPr txBox="1">
            <a:spLocks noGrp="1"/>
          </p:cNvSpPr>
          <p:nvPr>
            <p:ph type="body" idx="1"/>
          </p:nvPr>
        </p:nvSpPr>
        <p:spPr>
          <a:xfrm>
            <a:off x="701675" y="4421187"/>
            <a:ext cx="5619750" cy="4189412"/>
          </a:xfrm>
          <a:prstGeom prst="rect">
            <a:avLst/>
          </a:prstGeom>
        </p:spPr>
        <p:txBody>
          <a:bodyPr spcFirstLastPara="1" wrap="square" lIns="93300" tIns="46650" rIns="93300" bIns="46650" anchor="t" anchorCtr="0">
            <a:noAutofit/>
          </a:bodyPr>
          <a:lstStyle/>
          <a:p>
            <a:pPr marL="0" lvl="0" indent="0" algn="l" rtl="0">
              <a:spcBef>
                <a:spcPts val="0"/>
              </a:spcBef>
              <a:spcAft>
                <a:spcPts val="0"/>
              </a:spcAft>
              <a:buNone/>
            </a:pPr>
            <a:endParaRPr dirty="0"/>
          </a:p>
        </p:txBody>
      </p:sp>
      <p:sp>
        <p:nvSpPr>
          <p:cNvPr id="778" name="Google Shape;778;p91:notes"/>
          <p:cNvSpPr>
            <a:spLocks noGrp="1" noRot="1" noChangeAspect="1"/>
          </p:cNvSpPr>
          <p:nvPr>
            <p:ph type="sldImg" idx="2"/>
          </p:nvPr>
        </p:nvSpPr>
        <p:spPr>
          <a:xfrm>
            <a:off x="409575" y="698500"/>
            <a:ext cx="6203950" cy="3490913"/>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24499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2F09E0D-035F-6A47-AF02-6A6E726A3894}" type="slidenum">
              <a:rPr lang="en-US" smtClean="0"/>
              <a:t>86</a:t>
            </a:fld>
            <a:endParaRPr lang="en-US" dirty="0"/>
          </a:p>
        </p:txBody>
      </p:sp>
    </p:spTree>
    <p:extLst>
      <p:ext uri="{BB962C8B-B14F-4D97-AF65-F5344CB8AC3E}">
        <p14:creationId xmlns:p14="http://schemas.microsoft.com/office/powerpoint/2010/main" val="13343814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92F4BAE-23CB-4D33-8A72-CFA07F643E63}" type="slidenum">
              <a:rPr lang="en-US" smtClean="0"/>
              <a:t>88</a:t>
            </a:fld>
            <a:endParaRPr lang="en-US" dirty="0"/>
          </a:p>
        </p:txBody>
      </p:sp>
    </p:spTree>
    <p:extLst>
      <p:ext uri="{BB962C8B-B14F-4D97-AF65-F5344CB8AC3E}">
        <p14:creationId xmlns:p14="http://schemas.microsoft.com/office/powerpoint/2010/main" val="41916486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F33DB5D-217E-E34D-86F7-31ED2E132AF7}" type="slidenum">
              <a:rPr lang="en-US" smtClean="0"/>
              <a:t>93</a:t>
            </a:fld>
            <a:endParaRPr lang="en-US" dirty="0"/>
          </a:p>
        </p:txBody>
      </p:sp>
    </p:spTree>
    <p:extLst>
      <p:ext uri="{BB962C8B-B14F-4D97-AF65-F5344CB8AC3E}">
        <p14:creationId xmlns:p14="http://schemas.microsoft.com/office/powerpoint/2010/main" val="15494138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92F4BAE-23CB-4D33-8A72-CFA07F643E63}" type="slidenum">
              <a:rPr lang="en-US" smtClean="0"/>
              <a:t>101</a:t>
            </a:fld>
            <a:endParaRPr lang="en-US" dirty="0"/>
          </a:p>
        </p:txBody>
      </p:sp>
    </p:spTree>
    <p:extLst>
      <p:ext uri="{BB962C8B-B14F-4D97-AF65-F5344CB8AC3E}">
        <p14:creationId xmlns:p14="http://schemas.microsoft.com/office/powerpoint/2010/main" val="33510457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92F4BAE-23CB-4D33-8A72-CFA07F643E63}" type="slidenum">
              <a:rPr lang="en-US" smtClean="0"/>
              <a:t>114</a:t>
            </a:fld>
            <a:endParaRPr lang="en-US" dirty="0"/>
          </a:p>
        </p:txBody>
      </p:sp>
    </p:spTree>
    <p:extLst>
      <p:ext uri="{BB962C8B-B14F-4D97-AF65-F5344CB8AC3E}">
        <p14:creationId xmlns:p14="http://schemas.microsoft.com/office/powerpoint/2010/main" val="37724639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88B31F-6CC5-0DBD-6CE6-581353FCDE7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19D9818-941F-DDBC-0059-9D5682AC8F4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65AE0A5-E8B9-0311-0BEB-372432978DD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1CD75C0-DDA1-A638-AEBA-9FECB62CF8F4}"/>
              </a:ext>
            </a:extLst>
          </p:cNvPr>
          <p:cNvSpPr>
            <a:spLocks noGrp="1"/>
          </p:cNvSpPr>
          <p:nvPr>
            <p:ph type="sldNum" sz="quarter" idx="5"/>
          </p:nvPr>
        </p:nvSpPr>
        <p:spPr/>
        <p:txBody>
          <a:bodyPr/>
          <a:lstStyle/>
          <a:p>
            <a:fld id="{04592737-8372-4BEF-A2EC-7C64ACF55D7C}" type="slidenum">
              <a:rPr lang="en-US" smtClean="0"/>
              <a:t>6</a:t>
            </a:fld>
            <a:endParaRPr lang="en-US"/>
          </a:p>
        </p:txBody>
      </p:sp>
    </p:spTree>
    <p:extLst>
      <p:ext uri="{BB962C8B-B14F-4D97-AF65-F5344CB8AC3E}">
        <p14:creationId xmlns:p14="http://schemas.microsoft.com/office/powerpoint/2010/main" val="24726311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D5BEB4-C45B-59E8-1577-31F860ECB6F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3239A91-156A-48FD-2E82-5BB049661EC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3359620-3F75-0379-567D-A0DAD0FEC34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B1D7A34-1802-A404-AE63-32988D4C3326}"/>
              </a:ext>
            </a:extLst>
          </p:cNvPr>
          <p:cNvSpPr>
            <a:spLocks noGrp="1"/>
          </p:cNvSpPr>
          <p:nvPr>
            <p:ph type="sldNum" sz="quarter" idx="5"/>
          </p:nvPr>
        </p:nvSpPr>
        <p:spPr/>
        <p:txBody>
          <a:bodyPr/>
          <a:lstStyle/>
          <a:p>
            <a:fld id="{D92F4BAE-23CB-4D33-8A72-CFA07F643E63}" type="slidenum">
              <a:rPr lang="en-US" smtClean="0"/>
              <a:t>115</a:t>
            </a:fld>
            <a:endParaRPr lang="en-US" dirty="0"/>
          </a:p>
        </p:txBody>
      </p:sp>
    </p:spTree>
    <p:extLst>
      <p:ext uri="{BB962C8B-B14F-4D97-AF65-F5344CB8AC3E}">
        <p14:creationId xmlns:p14="http://schemas.microsoft.com/office/powerpoint/2010/main" val="28943667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14D518-0562-13E7-EBDB-246738A2BC3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D53C74-6CA7-6FEE-D843-EA79E5123D8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66F2F32-6B96-6A31-1801-BF700CEC4C3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18DE5D9-229F-47E9-3B2D-2E9AD917A041}"/>
              </a:ext>
            </a:extLst>
          </p:cNvPr>
          <p:cNvSpPr>
            <a:spLocks noGrp="1"/>
          </p:cNvSpPr>
          <p:nvPr>
            <p:ph type="sldNum" sz="quarter" idx="5"/>
          </p:nvPr>
        </p:nvSpPr>
        <p:spPr/>
        <p:txBody>
          <a:bodyPr/>
          <a:lstStyle/>
          <a:p>
            <a:fld id="{D92F4BAE-23CB-4D33-8A72-CFA07F643E63}" type="slidenum">
              <a:rPr lang="en-US" smtClean="0"/>
              <a:t>116</a:t>
            </a:fld>
            <a:endParaRPr lang="en-US" dirty="0"/>
          </a:p>
        </p:txBody>
      </p:sp>
    </p:spTree>
    <p:extLst>
      <p:ext uri="{BB962C8B-B14F-4D97-AF65-F5344CB8AC3E}">
        <p14:creationId xmlns:p14="http://schemas.microsoft.com/office/powerpoint/2010/main" val="22734502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C37700-3762-44AE-EE7A-2B3A977907F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F339FCB-000B-4ECC-3C93-031A687884F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9F38722-C707-658B-B7D5-2F6F8D6ED7C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9460316-65F5-E363-B7A5-018F970A96B4}"/>
              </a:ext>
            </a:extLst>
          </p:cNvPr>
          <p:cNvSpPr>
            <a:spLocks noGrp="1"/>
          </p:cNvSpPr>
          <p:nvPr>
            <p:ph type="sldNum" sz="quarter" idx="5"/>
          </p:nvPr>
        </p:nvSpPr>
        <p:spPr/>
        <p:txBody>
          <a:bodyPr/>
          <a:lstStyle/>
          <a:p>
            <a:fld id="{D92F4BAE-23CB-4D33-8A72-CFA07F643E63}" type="slidenum">
              <a:rPr lang="en-US" smtClean="0"/>
              <a:t>117</a:t>
            </a:fld>
            <a:endParaRPr lang="en-US" dirty="0"/>
          </a:p>
        </p:txBody>
      </p:sp>
    </p:spTree>
    <p:extLst>
      <p:ext uri="{BB962C8B-B14F-4D97-AF65-F5344CB8AC3E}">
        <p14:creationId xmlns:p14="http://schemas.microsoft.com/office/powerpoint/2010/main" val="334993834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FAC667-6A3D-151B-A1C2-B4AB73C52E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F5DB5F4-85A3-EFB5-9978-478848D0744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07ED1C6-6ACA-78D8-B1FF-840B8CEF985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4DF6D55-D50B-7284-D1E4-76C39419804D}"/>
              </a:ext>
            </a:extLst>
          </p:cNvPr>
          <p:cNvSpPr>
            <a:spLocks noGrp="1"/>
          </p:cNvSpPr>
          <p:nvPr>
            <p:ph type="sldNum" sz="quarter" idx="5"/>
          </p:nvPr>
        </p:nvSpPr>
        <p:spPr/>
        <p:txBody>
          <a:bodyPr/>
          <a:lstStyle/>
          <a:p>
            <a:fld id="{D92F4BAE-23CB-4D33-8A72-CFA07F643E63}" type="slidenum">
              <a:rPr lang="en-US" smtClean="0"/>
              <a:t>118</a:t>
            </a:fld>
            <a:endParaRPr lang="en-US" dirty="0"/>
          </a:p>
        </p:txBody>
      </p:sp>
    </p:spTree>
    <p:extLst>
      <p:ext uri="{BB962C8B-B14F-4D97-AF65-F5344CB8AC3E}">
        <p14:creationId xmlns:p14="http://schemas.microsoft.com/office/powerpoint/2010/main" val="32155454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86979F-06B4-6AC4-D425-701956BF4E4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AE34759-1DD9-48D4-ECE4-546B3D7FE67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221DEA3-A6AD-6A90-FD1A-695D071747F5}"/>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3922626-7650-21D0-5099-13B12891B991}"/>
              </a:ext>
            </a:extLst>
          </p:cNvPr>
          <p:cNvSpPr>
            <a:spLocks noGrp="1"/>
          </p:cNvSpPr>
          <p:nvPr>
            <p:ph type="sldNum" sz="quarter" idx="5"/>
          </p:nvPr>
        </p:nvSpPr>
        <p:spPr/>
        <p:txBody>
          <a:bodyPr/>
          <a:lstStyle/>
          <a:p>
            <a:fld id="{04592737-8372-4BEF-A2EC-7C64ACF55D7C}" type="slidenum">
              <a:rPr lang="en-US" smtClean="0"/>
              <a:t>7</a:t>
            </a:fld>
            <a:endParaRPr lang="en-US"/>
          </a:p>
        </p:txBody>
      </p:sp>
    </p:spTree>
    <p:extLst>
      <p:ext uri="{BB962C8B-B14F-4D97-AF65-F5344CB8AC3E}">
        <p14:creationId xmlns:p14="http://schemas.microsoft.com/office/powerpoint/2010/main" val="24359750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6E40C2-6E27-F117-5C69-8D6FEB89D69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7CD1CA3-14E1-37AC-0FC9-54CA598A33A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72CB22E-FAD0-259A-04AF-B5399487A56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588F5A62-276D-60E6-B126-F41CF6C28F19}"/>
              </a:ext>
            </a:extLst>
          </p:cNvPr>
          <p:cNvSpPr>
            <a:spLocks noGrp="1"/>
          </p:cNvSpPr>
          <p:nvPr>
            <p:ph type="sldNum" sz="quarter" idx="5"/>
          </p:nvPr>
        </p:nvSpPr>
        <p:spPr/>
        <p:txBody>
          <a:bodyPr/>
          <a:lstStyle/>
          <a:p>
            <a:fld id="{04592737-8372-4BEF-A2EC-7C64ACF55D7C}" type="slidenum">
              <a:rPr lang="en-US" smtClean="0"/>
              <a:t>9</a:t>
            </a:fld>
            <a:endParaRPr lang="en-US"/>
          </a:p>
        </p:txBody>
      </p:sp>
    </p:spTree>
    <p:extLst>
      <p:ext uri="{BB962C8B-B14F-4D97-AF65-F5344CB8AC3E}">
        <p14:creationId xmlns:p14="http://schemas.microsoft.com/office/powerpoint/2010/main" val="38242461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543041-B320-7244-EE90-0541A429A0E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F257DBB-0384-D70D-9C1D-BA34267BF7A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6F383C9-FDB1-B0DE-31C1-AA4045D8667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793E00B-A3F0-F497-D9A1-ADC91D48CA6B}"/>
              </a:ext>
            </a:extLst>
          </p:cNvPr>
          <p:cNvSpPr>
            <a:spLocks noGrp="1"/>
          </p:cNvSpPr>
          <p:nvPr>
            <p:ph type="sldNum" sz="quarter" idx="5"/>
          </p:nvPr>
        </p:nvSpPr>
        <p:spPr/>
        <p:txBody>
          <a:bodyPr/>
          <a:lstStyle/>
          <a:p>
            <a:fld id="{04592737-8372-4BEF-A2EC-7C64ACF55D7C}" type="slidenum">
              <a:rPr lang="en-US" smtClean="0"/>
              <a:t>10</a:t>
            </a:fld>
            <a:endParaRPr lang="en-US"/>
          </a:p>
        </p:txBody>
      </p:sp>
    </p:spTree>
    <p:extLst>
      <p:ext uri="{BB962C8B-B14F-4D97-AF65-F5344CB8AC3E}">
        <p14:creationId xmlns:p14="http://schemas.microsoft.com/office/powerpoint/2010/main" val="23537868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C5DDD6-7279-2B44-DFE7-B49C684CD86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6D1B14D-D080-40FF-8E5A-E97CCCA1F1E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8945792-07D5-4666-390D-80EA256A7B78}"/>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F716DB6-2138-E253-48B2-49CFB22AFDAA}"/>
              </a:ext>
            </a:extLst>
          </p:cNvPr>
          <p:cNvSpPr>
            <a:spLocks noGrp="1"/>
          </p:cNvSpPr>
          <p:nvPr>
            <p:ph type="sldNum" sz="quarter" idx="5"/>
          </p:nvPr>
        </p:nvSpPr>
        <p:spPr/>
        <p:txBody>
          <a:bodyPr/>
          <a:lstStyle/>
          <a:p>
            <a:fld id="{04592737-8372-4BEF-A2EC-7C64ACF55D7C}" type="slidenum">
              <a:rPr lang="en-US" smtClean="0"/>
              <a:t>11</a:t>
            </a:fld>
            <a:endParaRPr lang="en-US"/>
          </a:p>
        </p:txBody>
      </p:sp>
    </p:spTree>
    <p:extLst>
      <p:ext uri="{BB962C8B-B14F-4D97-AF65-F5344CB8AC3E}">
        <p14:creationId xmlns:p14="http://schemas.microsoft.com/office/powerpoint/2010/main" val="11888480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E5BF97-C7F7-B090-A719-6602FB8672D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FDCA824-9504-D3F0-2F07-7BE106DE701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9314447-2874-73B9-EB3E-ADD7CC4C702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DF9BD81-C1F4-144F-4C1C-5CE849FA949C}"/>
              </a:ext>
            </a:extLst>
          </p:cNvPr>
          <p:cNvSpPr>
            <a:spLocks noGrp="1"/>
          </p:cNvSpPr>
          <p:nvPr>
            <p:ph type="sldNum" sz="quarter" idx="5"/>
          </p:nvPr>
        </p:nvSpPr>
        <p:spPr/>
        <p:txBody>
          <a:bodyPr/>
          <a:lstStyle/>
          <a:p>
            <a:fld id="{04592737-8372-4BEF-A2EC-7C64ACF55D7C}" type="slidenum">
              <a:rPr lang="en-US" smtClean="0"/>
              <a:t>12</a:t>
            </a:fld>
            <a:endParaRPr lang="en-US"/>
          </a:p>
        </p:txBody>
      </p:sp>
    </p:spTree>
    <p:extLst>
      <p:ext uri="{BB962C8B-B14F-4D97-AF65-F5344CB8AC3E}">
        <p14:creationId xmlns:p14="http://schemas.microsoft.com/office/powerpoint/2010/main" val="23266250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D7287A-245E-7F1A-A6DD-EA7F62C9C4A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40A4C3D-6265-8974-A3D1-B4F30C5CDC4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0E17EFE-FF13-70FC-90BC-E991459A98B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727D918-0A55-2AB6-09B1-4DBA3172F716}"/>
              </a:ext>
            </a:extLst>
          </p:cNvPr>
          <p:cNvSpPr>
            <a:spLocks noGrp="1"/>
          </p:cNvSpPr>
          <p:nvPr>
            <p:ph type="sldNum" sz="quarter" idx="5"/>
          </p:nvPr>
        </p:nvSpPr>
        <p:spPr/>
        <p:txBody>
          <a:bodyPr/>
          <a:lstStyle/>
          <a:p>
            <a:fld id="{04592737-8372-4BEF-A2EC-7C64ACF55D7C}" type="slidenum">
              <a:rPr lang="en-US" smtClean="0"/>
              <a:t>13</a:t>
            </a:fld>
            <a:endParaRPr lang="en-US"/>
          </a:p>
        </p:txBody>
      </p:sp>
    </p:spTree>
    <p:extLst>
      <p:ext uri="{BB962C8B-B14F-4D97-AF65-F5344CB8AC3E}">
        <p14:creationId xmlns:p14="http://schemas.microsoft.com/office/powerpoint/2010/main" val="10678162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E2FDB6-6622-B44A-30A1-160AA652033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4C8BB5C-5304-2DD3-3B90-7AA14F5EA7B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3D3E071-E35A-07A1-4149-349713853C9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5DFC9F8-B37D-BAA9-3594-435AA8EE1D62}"/>
              </a:ext>
            </a:extLst>
          </p:cNvPr>
          <p:cNvSpPr>
            <a:spLocks noGrp="1"/>
          </p:cNvSpPr>
          <p:nvPr>
            <p:ph type="sldNum" sz="quarter" idx="5"/>
          </p:nvPr>
        </p:nvSpPr>
        <p:spPr/>
        <p:txBody>
          <a:bodyPr/>
          <a:lstStyle/>
          <a:p>
            <a:fld id="{04592737-8372-4BEF-A2EC-7C64ACF55D7C}" type="slidenum">
              <a:rPr lang="en-US" smtClean="0"/>
              <a:t>14</a:t>
            </a:fld>
            <a:endParaRPr lang="en-US"/>
          </a:p>
        </p:txBody>
      </p:sp>
    </p:spTree>
    <p:extLst>
      <p:ext uri="{BB962C8B-B14F-4D97-AF65-F5344CB8AC3E}">
        <p14:creationId xmlns:p14="http://schemas.microsoft.com/office/powerpoint/2010/main" val="25475557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81F1A-57F7-44C2-863D-8FCFB04A807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C92A992-5E4E-4A5E-B9F0-0BCF8B21EE2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1540C19-92A5-4B35-9345-E8222969702C}"/>
              </a:ext>
            </a:extLst>
          </p:cNvPr>
          <p:cNvSpPr>
            <a:spLocks noGrp="1"/>
          </p:cNvSpPr>
          <p:nvPr>
            <p:ph type="dt" sz="half" idx="10"/>
          </p:nvPr>
        </p:nvSpPr>
        <p:spPr/>
        <p:txBody>
          <a:bodyPr/>
          <a:lstStyle/>
          <a:p>
            <a:fld id="{7AB68426-C3F5-4663-A5CA-A9E3892E7B04}" type="datetimeFigureOut">
              <a:rPr lang="en-US" smtClean="0"/>
              <a:t>2/24/2025</a:t>
            </a:fld>
            <a:endParaRPr lang="en-US" dirty="0"/>
          </a:p>
        </p:txBody>
      </p:sp>
      <p:sp>
        <p:nvSpPr>
          <p:cNvPr id="5" name="Footer Placeholder 4">
            <a:extLst>
              <a:ext uri="{FF2B5EF4-FFF2-40B4-BE49-F238E27FC236}">
                <a16:creationId xmlns:a16="http://schemas.microsoft.com/office/drawing/2014/main" id="{90580980-89B7-4D0C-B6C8-C8995B27BA3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89FC819-4482-49B0-8622-2DB72F9464C4}"/>
              </a:ext>
            </a:extLst>
          </p:cNvPr>
          <p:cNvSpPr>
            <a:spLocks noGrp="1"/>
          </p:cNvSpPr>
          <p:nvPr>
            <p:ph type="sldNum" sz="quarter" idx="12"/>
          </p:nvPr>
        </p:nvSpPr>
        <p:spPr/>
        <p:txBody>
          <a:bodyPr/>
          <a:lstStyle/>
          <a:p>
            <a:fld id="{389B487E-677C-4837-B254-D8547511E44F}" type="slidenum">
              <a:rPr lang="en-US" smtClean="0"/>
              <a:t>‹#›</a:t>
            </a:fld>
            <a:endParaRPr lang="en-US" dirty="0"/>
          </a:p>
        </p:txBody>
      </p:sp>
    </p:spTree>
    <p:extLst>
      <p:ext uri="{BB962C8B-B14F-4D97-AF65-F5344CB8AC3E}">
        <p14:creationId xmlns:p14="http://schemas.microsoft.com/office/powerpoint/2010/main" val="27190026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C3B2EA-C56A-4394-9F03-CD3D65945E7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25A07E1-113F-44EA-91D7-4C6A658EFAB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B695D0-6C3B-40E8-8799-1D34E177EDEC}"/>
              </a:ext>
            </a:extLst>
          </p:cNvPr>
          <p:cNvSpPr>
            <a:spLocks noGrp="1"/>
          </p:cNvSpPr>
          <p:nvPr>
            <p:ph type="dt" sz="half" idx="10"/>
          </p:nvPr>
        </p:nvSpPr>
        <p:spPr/>
        <p:txBody>
          <a:bodyPr/>
          <a:lstStyle/>
          <a:p>
            <a:fld id="{7AB68426-C3F5-4663-A5CA-A9E3892E7B04}" type="datetimeFigureOut">
              <a:rPr lang="en-US" smtClean="0"/>
              <a:t>2/24/2025</a:t>
            </a:fld>
            <a:endParaRPr lang="en-US" dirty="0"/>
          </a:p>
        </p:txBody>
      </p:sp>
      <p:sp>
        <p:nvSpPr>
          <p:cNvPr id="5" name="Footer Placeholder 4">
            <a:extLst>
              <a:ext uri="{FF2B5EF4-FFF2-40B4-BE49-F238E27FC236}">
                <a16:creationId xmlns:a16="http://schemas.microsoft.com/office/drawing/2014/main" id="{89F7B474-D95A-4168-B8FD-C55D288974B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5EC3652-3D70-452B-B963-038A64B35A85}"/>
              </a:ext>
            </a:extLst>
          </p:cNvPr>
          <p:cNvSpPr>
            <a:spLocks noGrp="1"/>
          </p:cNvSpPr>
          <p:nvPr>
            <p:ph type="sldNum" sz="quarter" idx="12"/>
          </p:nvPr>
        </p:nvSpPr>
        <p:spPr/>
        <p:txBody>
          <a:bodyPr/>
          <a:lstStyle/>
          <a:p>
            <a:fld id="{389B487E-677C-4837-B254-D8547511E44F}" type="slidenum">
              <a:rPr lang="en-US" smtClean="0"/>
              <a:t>‹#›</a:t>
            </a:fld>
            <a:endParaRPr lang="en-US" dirty="0"/>
          </a:p>
        </p:txBody>
      </p:sp>
    </p:spTree>
    <p:extLst>
      <p:ext uri="{BB962C8B-B14F-4D97-AF65-F5344CB8AC3E}">
        <p14:creationId xmlns:p14="http://schemas.microsoft.com/office/powerpoint/2010/main" val="33349927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469F3E6-CA89-46BB-A5F2-E897110AF38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F4F0FD7-8162-44D0-9EF4-3AC1A260262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9DEAE22-29D8-4395-ADF9-2081D27142D6}"/>
              </a:ext>
            </a:extLst>
          </p:cNvPr>
          <p:cNvSpPr>
            <a:spLocks noGrp="1"/>
          </p:cNvSpPr>
          <p:nvPr>
            <p:ph type="dt" sz="half" idx="10"/>
          </p:nvPr>
        </p:nvSpPr>
        <p:spPr/>
        <p:txBody>
          <a:bodyPr/>
          <a:lstStyle/>
          <a:p>
            <a:fld id="{7AB68426-C3F5-4663-A5CA-A9E3892E7B04}" type="datetimeFigureOut">
              <a:rPr lang="en-US" smtClean="0"/>
              <a:t>2/24/2025</a:t>
            </a:fld>
            <a:endParaRPr lang="en-US" dirty="0"/>
          </a:p>
        </p:txBody>
      </p:sp>
      <p:sp>
        <p:nvSpPr>
          <p:cNvPr id="5" name="Footer Placeholder 4">
            <a:extLst>
              <a:ext uri="{FF2B5EF4-FFF2-40B4-BE49-F238E27FC236}">
                <a16:creationId xmlns:a16="http://schemas.microsoft.com/office/drawing/2014/main" id="{BF768F56-AE29-4B29-B0ED-9D749713DC9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8891D42-23B7-4D4B-91B4-50028E66B301}"/>
              </a:ext>
            </a:extLst>
          </p:cNvPr>
          <p:cNvSpPr>
            <a:spLocks noGrp="1"/>
          </p:cNvSpPr>
          <p:nvPr>
            <p:ph type="sldNum" sz="quarter" idx="12"/>
          </p:nvPr>
        </p:nvSpPr>
        <p:spPr/>
        <p:txBody>
          <a:bodyPr/>
          <a:lstStyle/>
          <a:p>
            <a:fld id="{389B487E-677C-4837-B254-D8547511E44F}" type="slidenum">
              <a:rPr lang="en-US" smtClean="0"/>
              <a:t>‹#›</a:t>
            </a:fld>
            <a:endParaRPr lang="en-US" dirty="0"/>
          </a:p>
        </p:txBody>
      </p:sp>
    </p:spTree>
    <p:extLst>
      <p:ext uri="{BB962C8B-B14F-4D97-AF65-F5344CB8AC3E}">
        <p14:creationId xmlns:p14="http://schemas.microsoft.com/office/powerpoint/2010/main" val="1395066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Text, and Content">
    <p:spTree>
      <p:nvGrpSpPr>
        <p:cNvPr id="1" name=""/>
        <p:cNvGrpSpPr/>
        <p:nvPr/>
      </p:nvGrpSpPr>
      <p:grpSpPr>
        <a:xfrm>
          <a:off x="0" y="0"/>
          <a:ext cx="0" cy="0"/>
          <a:chOff x="0" y="0"/>
          <a:chExt cx="0" cy="0"/>
        </a:xfrm>
      </p:grpSpPr>
      <p:sp>
        <p:nvSpPr>
          <p:cNvPr id="47" name="Shape 47"/>
          <p:cNvSpPr>
            <a:spLocks noGrp="1"/>
          </p:cNvSpPr>
          <p:nvPr>
            <p:ph type="title"/>
          </p:nvPr>
        </p:nvSpPr>
        <p:spPr>
          <a:xfrm>
            <a:off x="609601" y="0"/>
            <a:ext cx="11180234" cy="1676401"/>
          </a:xfrm>
          <a:prstGeom prst="rect">
            <a:avLst/>
          </a:prstGeom>
        </p:spPr>
        <p:txBody>
          <a:bodyPr lIns="45699" tIns="45699" rIns="45699" bIns="45699" anchor="b">
            <a:noAutofit/>
          </a:bodyPr>
          <a:lstStyle/>
          <a:p>
            <a:pPr lvl="0"/>
            <a:endParaRPr/>
          </a:p>
        </p:txBody>
      </p:sp>
      <p:sp>
        <p:nvSpPr>
          <p:cNvPr id="48" name="Shape 48"/>
          <p:cNvSpPr>
            <a:spLocks noGrp="1"/>
          </p:cNvSpPr>
          <p:nvPr>
            <p:ph type="body" idx="1"/>
          </p:nvPr>
        </p:nvSpPr>
        <p:spPr>
          <a:xfrm>
            <a:off x="1117600" y="1905000"/>
            <a:ext cx="5236635" cy="4953000"/>
          </a:xfrm>
          <a:prstGeom prst="rect">
            <a:avLst/>
          </a:prstGeom>
        </p:spPr>
        <p:txBody>
          <a:bodyPr lIns="45699" tIns="45699" rIns="45699" bIns="45699">
            <a:noAutofit/>
          </a:bodyPr>
          <a:lstStyle/>
          <a:p>
            <a:pPr marL="457200" lvl="0" indent="-315468">
              <a:spcBef>
                <a:spcPts val="300"/>
              </a:spcBef>
              <a:buSzPts val="2800"/>
              <a:buChar char="○"/>
            </a:pPr>
            <a:endParaRPr/>
          </a:p>
        </p:txBody>
      </p:sp>
      <p:sp>
        <p:nvSpPr>
          <p:cNvPr id="49" name="Shape 49"/>
          <p:cNvSpPr>
            <a:spLocks noGrp="1"/>
          </p:cNvSpPr>
          <p:nvPr>
            <p:ph type="sldNum" sz="quarter" idx="2"/>
          </p:nvPr>
        </p:nvSpPr>
        <p:spPr>
          <a:xfrm>
            <a:off x="6198794" y="266104"/>
            <a:ext cx="1776209" cy="281901"/>
          </a:xfrm>
          <a:prstGeom prst="rect">
            <a:avLst/>
          </a:prstGeom>
        </p:spPr>
        <p:txBody>
          <a:bodyPr lIns="45699" tIns="45699" rIns="45699" bIns="45699"/>
          <a:lstStyle>
            <a:lvl1pPr algn="l">
              <a:defRPr>
                <a:solidFill>
                  <a:srgbClr val="FEFEFE"/>
                </a:solidFill>
                <a:latin typeface="Century Gothic"/>
                <a:ea typeface="Century Gothic"/>
                <a:cs typeface="Century Gothic"/>
                <a:sym typeface="Century Gothic"/>
              </a:defRPr>
            </a:lvl1pPr>
          </a:lstStyle>
          <a:p>
            <a:pPr lvl="0"/>
            <a:fld id="{86CB4B4D-7CA3-9044-876B-883B54F8677D}" type="slidenum">
              <a:t>‹#›</a:t>
            </a:fld>
            <a:endParaRPr dirty="0"/>
          </a:p>
        </p:txBody>
      </p:sp>
    </p:spTree>
    <p:extLst>
      <p:ext uri="{BB962C8B-B14F-4D97-AF65-F5344CB8AC3E}">
        <p14:creationId xmlns:p14="http://schemas.microsoft.com/office/powerpoint/2010/main" val="1941712457"/>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57E770-B1E5-4759-84F1-9F8E275583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3807AA9-7298-4234-BD71-6D4DEEDD714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70B5859-4692-49FC-98BA-1909D9B981DB}"/>
              </a:ext>
            </a:extLst>
          </p:cNvPr>
          <p:cNvSpPr>
            <a:spLocks noGrp="1"/>
          </p:cNvSpPr>
          <p:nvPr>
            <p:ph type="dt" sz="half" idx="10"/>
          </p:nvPr>
        </p:nvSpPr>
        <p:spPr/>
        <p:txBody>
          <a:bodyPr/>
          <a:lstStyle/>
          <a:p>
            <a:fld id="{7AB68426-C3F5-4663-A5CA-A9E3892E7B04}" type="datetimeFigureOut">
              <a:rPr lang="en-US" smtClean="0"/>
              <a:t>2/24/2025</a:t>
            </a:fld>
            <a:endParaRPr lang="en-US" dirty="0"/>
          </a:p>
        </p:txBody>
      </p:sp>
      <p:sp>
        <p:nvSpPr>
          <p:cNvPr id="5" name="Footer Placeholder 4">
            <a:extLst>
              <a:ext uri="{FF2B5EF4-FFF2-40B4-BE49-F238E27FC236}">
                <a16:creationId xmlns:a16="http://schemas.microsoft.com/office/drawing/2014/main" id="{5DC97F8D-6A34-4FAF-AB3A-F8ECA00CAE9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97787B8-6BB3-4DEB-9DAC-873E2EE3B3EB}"/>
              </a:ext>
            </a:extLst>
          </p:cNvPr>
          <p:cNvSpPr>
            <a:spLocks noGrp="1"/>
          </p:cNvSpPr>
          <p:nvPr>
            <p:ph type="sldNum" sz="quarter" idx="12"/>
          </p:nvPr>
        </p:nvSpPr>
        <p:spPr/>
        <p:txBody>
          <a:bodyPr/>
          <a:lstStyle/>
          <a:p>
            <a:fld id="{389B487E-677C-4837-B254-D8547511E44F}" type="slidenum">
              <a:rPr lang="en-US" smtClean="0"/>
              <a:t>‹#›</a:t>
            </a:fld>
            <a:endParaRPr lang="en-US" dirty="0"/>
          </a:p>
        </p:txBody>
      </p:sp>
    </p:spTree>
    <p:extLst>
      <p:ext uri="{BB962C8B-B14F-4D97-AF65-F5344CB8AC3E}">
        <p14:creationId xmlns:p14="http://schemas.microsoft.com/office/powerpoint/2010/main" val="26567587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82C56D-D555-479F-81D0-E180D1F6994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35AD741-A8F4-46BA-8BDB-AC44D4FB7C9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519D01B-67F4-410E-8E04-12A9CC60D81B}"/>
              </a:ext>
            </a:extLst>
          </p:cNvPr>
          <p:cNvSpPr>
            <a:spLocks noGrp="1"/>
          </p:cNvSpPr>
          <p:nvPr>
            <p:ph type="dt" sz="half" idx="10"/>
          </p:nvPr>
        </p:nvSpPr>
        <p:spPr/>
        <p:txBody>
          <a:bodyPr/>
          <a:lstStyle/>
          <a:p>
            <a:fld id="{7AB68426-C3F5-4663-A5CA-A9E3892E7B04}" type="datetimeFigureOut">
              <a:rPr lang="en-US" smtClean="0"/>
              <a:t>2/24/2025</a:t>
            </a:fld>
            <a:endParaRPr lang="en-US" dirty="0"/>
          </a:p>
        </p:txBody>
      </p:sp>
      <p:sp>
        <p:nvSpPr>
          <p:cNvPr id="5" name="Footer Placeholder 4">
            <a:extLst>
              <a:ext uri="{FF2B5EF4-FFF2-40B4-BE49-F238E27FC236}">
                <a16:creationId xmlns:a16="http://schemas.microsoft.com/office/drawing/2014/main" id="{970B799A-2F8F-4F02-AF06-8764E099FFA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3888F9E-C63A-4D39-9ED9-50508B5298AC}"/>
              </a:ext>
            </a:extLst>
          </p:cNvPr>
          <p:cNvSpPr>
            <a:spLocks noGrp="1"/>
          </p:cNvSpPr>
          <p:nvPr>
            <p:ph type="sldNum" sz="quarter" idx="12"/>
          </p:nvPr>
        </p:nvSpPr>
        <p:spPr/>
        <p:txBody>
          <a:bodyPr/>
          <a:lstStyle/>
          <a:p>
            <a:fld id="{389B487E-677C-4837-B254-D8547511E44F}" type="slidenum">
              <a:rPr lang="en-US" smtClean="0"/>
              <a:t>‹#›</a:t>
            </a:fld>
            <a:endParaRPr lang="en-US" dirty="0"/>
          </a:p>
        </p:txBody>
      </p:sp>
    </p:spTree>
    <p:extLst>
      <p:ext uri="{BB962C8B-B14F-4D97-AF65-F5344CB8AC3E}">
        <p14:creationId xmlns:p14="http://schemas.microsoft.com/office/powerpoint/2010/main" val="26590167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CEC2AF-13F3-4EBA-BA9A-6A2548C05FD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6C2CA67-0153-4343-9B9A-C7E17A400A3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47472F7-4546-4F1F-8ECB-146687C5AE6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D4C7139-0105-4545-9B5F-B48A0CBFBF8A}"/>
              </a:ext>
            </a:extLst>
          </p:cNvPr>
          <p:cNvSpPr>
            <a:spLocks noGrp="1"/>
          </p:cNvSpPr>
          <p:nvPr>
            <p:ph type="dt" sz="half" idx="10"/>
          </p:nvPr>
        </p:nvSpPr>
        <p:spPr/>
        <p:txBody>
          <a:bodyPr/>
          <a:lstStyle/>
          <a:p>
            <a:fld id="{7AB68426-C3F5-4663-A5CA-A9E3892E7B04}" type="datetimeFigureOut">
              <a:rPr lang="en-US" smtClean="0"/>
              <a:t>2/24/2025</a:t>
            </a:fld>
            <a:endParaRPr lang="en-US" dirty="0"/>
          </a:p>
        </p:txBody>
      </p:sp>
      <p:sp>
        <p:nvSpPr>
          <p:cNvPr id="6" name="Footer Placeholder 5">
            <a:extLst>
              <a:ext uri="{FF2B5EF4-FFF2-40B4-BE49-F238E27FC236}">
                <a16:creationId xmlns:a16="http://schemas.microsoft.com/office/drawing/2014/main" id="{C28AF618-941A-4734-BAC0-C622AACFFDE4}"/>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B06C5B8-6E4F-44CA-AF96-755A4258052B}"/>
              </a:ext>
            </a:extLst>
          </p:cNvPr>
          <p:cNvSpPr>
            <a:spLocks noGrp="1"/>
          </p:cNvSpPr>
          <p:nvPr>
            <p:ph type="sldNum" sz="quarter" idx="12"/>
          </p:nvPr>
        </p:nvSpPr>
        <p:spPr/>
        <p:txBody>
          <a:bodyPr/>
          <a:lstStyle/>
          <a:p>
            <a:fld id="{389B487E-677C-4837-B254-D8547511E44F}" type="slidenum">
              <a:rPr lang="en-US" smtClean="0"/>
              <a:t>‹#›</a:t>
            </a:fld>
            <a:endParaRPr lang="en-US" dirty="0"/>
          </a:p>
        </p:txBody>
      </p:sp>
    </p:spTree>
    <p:extLst>
      <p:ext uri="{BB962C8B-B14F-4D97-AF65-F5344CB8AC3E}">
        <p14:creationId xmlns:p14="http://schemas.microsoft.com/office/powerpoint/2010/main" val="12628368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1ED272-DF95-4E3B-8606-0A5D5BAA808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07CDFBC-E643-4154-85F2-702A0BA4693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5BEB25-E979-4E3C-B9CD-1B4209742FD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28E4C8A-B2EC-4387-BC05-2FC9D171D29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BAAC8F5-3AAD-452D-B26F-5CC22A2FF26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F3973A6-923E-402F-9D40-7559AAF8D4AE}"/>
              </a:ext>
            </a:extLst>
          </p:cNvPr>
          <p:cNvSpPr>
            <a:spLocks noGrp="1"/>
          </p:cNvSpPr>
          <p:nvPr>
            <p:ph type="dt" sz="half" idx="10"/>
          </p:nvPr>
        </p:nvSpPr>
        <p:spPr/>
        <p:txBody>
          <a:bodyPr/>
          <a:lstStyle/>
          <a:p>
            <a:fld id="{7AB68426-C3F5-4663-A5CA-A9E3892E7B04}" type="datetimeFigureOut">
              <a:rPr lang="en-US" smtClean="0"/>
              <a:t>2/24/2025</a:t>
            </a:fld>
            <a:endParaRPr lang="en-US" dirty="0"/>
          </a:p>
        </p:txBody>
      </p:sp>
      <p:sp>
        <p:nvSpPr>
          <p:cNvPr id="8" name="Footer Placeholder 7">
            <a:extLst>
              <a:ext uri="{FF2B5EF4-FFF2-40B4-BE49-F238E27FC236}">
                <a16:creationId xmlns:a16="http://schemas.microsoft.com/office/drawing/2014/main" id="{A2862488-421F-40EE-96CE-A8192392AE33}"/>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EF4022A0-F8B0-4573-80F5-DD7923C60BB0}"/>
              </a:ext>
            </a:extLst>
          </p:cNvPr>
          <p:cNvSpPr>
            <a:spLocks noGrp="1"/>
          </p:cNvSpPr>
          <p:nvPr>
            <p:ph type="sldNum" sz="quarter" idx="12"/>
          </p:nvPr>
        </p:nvSpPr>
        <p:spPr/>
        <p:txBody>
          <a:bodyPr/>
          <a:lstStyle/>
          <a:p>
            <a:fld id="{389B487E-677C-4837-B254-D8547511E44F}" type="slidenum">
              <a:rPr lang="en-US" smtClean="0"/>
              <a:t>‹#›</a:t>
            </a:fld>
            <a:endParaRPr lang="en-US" dirty="0"/>
          </a:p>
        </p:txBody>
      </p:sp>
    </p:spTree>
    <p:extLst>
      <p:ext uri="{BB962C8B-B14F-4D97-AF65-F5344CB8AC3E}">
        <p14:creationId xmlns:p14="http://schemas.microsoft.com/office/powerpoint/2010/main" val="15680313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4E35E4-53E3-49EC-9A1B-5602429874B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36946F4-4E72-4A18-AC32-0FA871ABE034}"/>
              </a:ext>
            </a:extLst>
          </p:cNvPr>
          <p:cNvSpPr>
            <a:spLocks noGrp="1"/>
          </p:cNvSpPr>
          <p:nvPr>
            <p:ph type="dt" sz="half" idx="10"/>
          </p:nvPr>
        </p:nvSpPr>
        <p:spPr/>
        <p:txBody>
          <a:bodyPr/>
          <a:lstStyle/>
          <a:p>
            <a:fld id="{7AB68426-C3F5-4663-A5CA-A9E3892E7B04}" type="datetimeFigureOut">
              <a:rPr lang="en-US" smtClean="0"/>
              <a:t>2/24/2025</a:t>
            </a:fld>
            <a:endParaRPr lang="en-US" dirty="0"/>
          </a:p>
        </p:txBody>
      </p:sp>
      <p:sp>
        <p:nvSpPr>
          <p:cNvPr id="4" name="Footer Placeholder 3">
            <a:extLst>
              <a:ext uri="{FF2B5EF4-FFF2-40B4-BE49-F238E27FC236}">
                <a16:creationId xmlns:a16="http://schemas.microsoft.com/office/drawing/2014/main" id="{CC2913A2-7E75-4B2F-8CB4-ABDD24573C5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2A3DDE50-C412-4D74-90F4-E5A3974B7595}"/>
              </a:ext>
            </a:extLst>
          </p:cNvPr>
          <p:cNvSpPr>
            <a:spLocks noGrp="1"/>
          </p:cNvSpPr>
          <p:nvPr>
            <p:ph type="sldNum" sz="quarter" idx="12"/>
          </p:nvPr>
        </p:nvSpPr>
        <p:spPr/>
        <p:txBody>
          <a:bodyPr/>
          <a:lstStyle/>
          <a:p>
            <a:fld id="{389B487E-677C-4837-B254-D8547511E44F}" type="slidenum">
              <a:rPr lang="en-US" smtClean="0"/>
              <a:t>‹#›</a:t>
            </a:fld>
            <a:endParaRPr lang="en-US" dirty="0"/>
          </a:p>
        </p:txBody>
      </p:sp>
    </p:spTree>
    <p:extLst>
      <p:ext uri="{BB962C8B-B14F-4D97-AF65-F5344CB8AC3E}">
        <p14:creationId xmlns:p14="http://schemas.microsoft.com/office/powerpoint/2010/main" val="32896551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423ED4C-2771-4059-850B-3E64DC6AD103}"/>
              </a:ext>
            </a:extLst>
          </p:cNvPr>
          <p:cNvSpPr>
            <a:spLocks noGrp="1"/>
          </p:cNvSpPr>
          <p:nvPr>
            <p:ph type="dt" sz="half" idx="10"/>
          </p:nvPr>
        </p:nvSpPr>
        <p:spPr/>
        <p:txBody>
          <a:bodyPr/>
          <a:lstStyle/>
          <a:p>
            <a:fld id="{7AB68426-C3F5-4663-A5CA-A9E3892E7B04}" type="datetimeFigureOut">
              <a:rPr lang="en-US" smtClean="0"/>
              <a:t>2/24/2025</a:t>
            </a:fld>
            <a:endParaRPr lang="en-US" dirty="0"/>
          </a:p>
        </p:txBody>
      </p:sp>
      <p:sp>
        <p:nvSpPr>
          <p:cNvPr id="3" name="Footer Placeholder 2">
            <a:extLst>
              <a:ext uri="{FF2B5EF4-FFF2-40B4-BE49-F238E27FC236}">
                <a16:creationId xmlns:a16="http://schemas.microsoft.com/office/drawing/2014/main" id="{0682D525-C1C0-4521-B191-399D65C1AE15}"/>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9A3E9C7B-9D24-4F10-8D34-3E67FF6666CA}"/>
              </a:ext>
            </a:extLst>
          </p:cNvPr>
          <p:cNvSpPr>
            <a:spLocks noGrp="1"/>
          </p:cNvSpPr>
          <p:nvPr>
            <p:ph type="sldNum" sz="quarter" idx="12"/>
          </p:nvPr>
        </p:nvSpPr>
        <p:spPr/>
        <p:txBody>
          <a:bodyPr/>
          <a:lstStyle/>
          <a:p>
            <a:fld id="{389B487E-677C-4837-B254-D8547511E44F}" type="slidenum">
              <a:rPr lang="en-US" smtClean="0"/>
              <a:t>‹#›</a:t>
            </a:fld>
            <a:endParaRPr lang="en-US" dirty="0"/>
          </a:p>
        </p:txBody>
      </p:sp>
    </p:spTree>
    <p:extLst>
      <p:ext uri="{BB962C8B-B14F-4D97-AF65-F5344CB8AC3E}">
        <p14:creationId xmlns:p14="http://schemas.microsoft.com/office/powerpoint/2010/main" val="39016746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AD4B20-A052-4BCC-8F2A-26772C7B868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5B9578B-B2D1-4FF7-8F88-495892E0691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03C36C5-42C2-4449-917B-6B40ACD0BBA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DB90425-85ED-4ABF-85EC-ECB105679DE9}"/>
              </a:ext>
            </a:extLst>
          </p:cNvPr>
          <p:cNvSpPr>
            <a:spLocks noGrp="1"/>
          </p:cNvSpPr>
          <p:nvPr>
            <p:ph type="dt" sz="half" idx="10"/>
          </p:nvPr>
        </p:nvSpPr>
        <p:spPr/>
        <p:txBody>
          <a:bodyPr/>
          <a:lstStyle/>
          <a:p>
            <a:fld id="{7AB68426-C3F5-4663-A5CA-A9E3892E7B04}" type="datetimeFigureOut">
              <a:rPr lang="en-US" smtClean="0"/>
              <a:t>2/24/2025</a:t>
            </a:fld>
            <a:endParaRPr lang="en-US" dirty="0"/>
          </a:p>
        </p:txBody>
      </p:sp>
      <p:sp>
        <p:nvSpPr>
          <p:cNvPr id="6" name="Footer Placeholder 5">
            <a:extLst>
              <a:ext uri="{FF2B5EF4-FFF2-40B4-BE49-F238E27FC236}">
                <a16:creationId xmlns:a16="http://schemas.microsoft.com/office/drawing/2014/main" id="{F06D3839-712C-4574-8DC2-0D83FE673A4A}"/>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707B6F71-7EE5-42F4-86EC-52EA71935A24}"/>
              </a:ext>
            </a:extLst>
          </p:cNvPr>
          <p:cNvSpPr>
            <a:spLocks noGrp="1"/>
          </p:cNvSpPr>
          <p:nvPr>
            <p:ph type="sldNum" sz="quarter" idx="12"/>
          </p:nvPr>
        </p:nvSpPr>
        <p:spPr/>
        <p:txBody>
          <a:bodyPr/>
          <a:lstStyle/>
          <a:p>
            <a:fld id="{389B487E-677C-4837-B254-D8547511E44F}" type="slidenum">
              <a:rPr lang="en-US" smtClean="0"/>
              <a:t>‹#›</a:t>
            </a:fld>
            <a:endParaRPr lang="en-US" dirty="0"/>
          </a:p>
        </p:txBody>
      </p:sp>
    </p:spTree>
    <p:extLst>
      <p:ext uri="{BB962C8B-B14F-4D97-AF65-F5344CB8AC3E}">
        <p14:creationId xmlns:p14="http://schemas.microsoft.com/office/powerpoint/2010/main" val="30855667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5C61E-6957-46E9-826D-67D70E01711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7CA801F-68F6-411E-B93A-5A73F2FB0EC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31C66006-1A06-44B4-B444-65B19EAA2E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1B7AA0C-7AEA-4EE5-915C-D909A2A68912}"/>
              </a:ext>
            </a:extLst>
          </p:cNvPr>
          <p:cNvSpPr>
            <a:spLocks noGrp="1"/>
          </p:cNvSpPr>
          <p:nvPr>
            <p:ph type="dt" sz="half" idx="10"/>
          </p:nvPr>
        </p:nvSpPr>
        <p:spPr/>
        <p:txBody>
          <a:bodyPr/>
          <a:lstStyle/>
          <a:p>
            <a:fld id="{7AB68426-C3F5-4663-A5CA-A9E3892E7B04}" type="datetimeFigureOut">
              <a:rPr lang="en-US" smtClean="0"/>
              <a:t>2/24/2025</a:t>
            </a:fld>
            <a:endParaRPr lang="en-US" dirty="0"/>
          </a:p>
        </p:txBody>
      </p:sp>
      <p:sp>
        <p:nvSpPr>
          <p:cNvPr id="6" name="Footer Placeholder 5">
            <a:extLst>
              <a:ext uri="{FF2B5EF4-FFF2-40B4-BE49-F238E27FC236}">
                <a16:creationId xmlns:a16="http://schemas.microsoft.com/office/drawing/2014/main" id="{7D28584F-9D44-49ED-80F5-36B66899EA2B}"/>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9B8C79E-3937-4EB5-A2BF-036E510467C7}"/>
              </a:ext>
            </a:extLst>
          </p:cNvPr>
          <p:cNvSpPr>
            <a:spLocks noGrp="1"/>
          </p:cNvSpPr>
          <p:nvPr>
            <p:ph type="sldNum" sz="quarter" idx="12"/>
          </p:nvPr>
        </p:nvSpPr>
        <p:spPr/>
        <p:txBody>
          <a:bodyPr/>
          <a:lstStyle/>
          <a:p>
            <a:fld id="{389B487E-677C-4837-B254-D8547511E44F}" type="slidenum">
              <a:rPr lang="en-US" smtClean="0"/>
              <a:t>‹#›</a:t>
            </a:fld>
            <a:endParaRPr lang="en-US" dirty="0"/>
          </a:p>
        </p:txBody>
      </p:sp>
    </p:spTree>
    <p:extLst>
      <p:ext uri="{BB962C8B-B14F-4D97-AF65-F5344CB8AC3E}">
        <p14:creationId xmlns:p14="http://schemas.microsoft.com/office/powerpoint/2010/main" val="20426663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fi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alphaModFix amt="46000"/>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5717DF6-5CAB-48B5-B9F7-33E71421A5D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3E64EED-8DAF-4173-A4A3-477A48C30B4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3441EB0-D626-4DC5-A984-267F08F7094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AB68426-C3F5-4663-A5CA-A9E3892E7B04}" type="datetimeFigureOut">
              <a:rPr lang="en-US" smtClean="0"/>
              <a:t>2/24/2025</a:t>
            </a:fld>
            <a:endParaRPr lang="en-US" dirty="0"/>
          </a:p>
        </p:txBody>
      </p:sp>
      <p:sp>
        <p:nvSpPr>
          <p:cNvPr id="5" name="Footer Placeholder 4">
            <a:extLst>
              <a:ext uri="{FF2B5EF4-FFF2-40B4-BE49-F238E27FC236}">
                <a16:creationId xmlns:a16="http://schemas.microsoft.com/office/drawing/2014/main" id="{6B7734B6-5C30-4764-8A12-EB6E11E90D7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45D1AD8A-4440-420F-B49E-F87428462BF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89B487E-677C-4837-B254-D8547511E44F}" type="slidenum">
              <a:rPr lang="en-US" smtClean="0"/>
              <a:t>‹#›</a:t>
            </a:fld>
            <a:endParaRPr lang="en-US" dirty="0"/>
          </a:p>
        </p:txBody>
      </p:sp>
    </p:spTree>
    <p:extLst>
      <p:ext uri="{BB962C8B-B14F-4D97-AF65-F5344CB8AC3E}">
        <p14:creationId xmlns:p14="http://schemas.microsoft.com/office/powerpoint/2010/main" val="11994695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13.png"/></Relationships>
</file>

<file path=ppt/slides/_rels/slide102.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jpe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hyperlink" Target="https://www.youtube.com/watch?v=lEIcRzVRsAc" TargetMode="External"/><Relationship Id="rId2" Type="http://schemas.openxmlformats.org/officeDocument/2006/relationships/image" Target="../media/image116.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119.jpg"/><Relationship Id="rId2" Type="http://schemas.openxmlformats.org/officeDocument/2006/relationships/image" Target="../media/image118.jp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121.jpg"/><Relationship Id="rId2" Type="http://schemas.openxmlformats.org/officeDocument/2006/relationships/image" Target="../media/image120.jp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122.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124.jpg"/><Relationship Id="rId2" Type="http://schemas.openxmlformats.org/officeDocument/2006/relationships/image" Target="../media/image123.jp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127.jpeg"/><Relationship Id="rId4" Type="http://schemas.openxmlformats.org/officeDocument/2006/relationships/image" Target="../media/image126.jpeg"/></Relationships>
</file>

<file path=ppt/slides/_rels/slide115.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131.jpeg"/></Relationships>
</file>

<file path=ppt/slides/_rels/slide118.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133.png"/></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hyperlink" Target="https://www.chicagofed.org/utilities/about-us/what-we-do" TargetMode="External"/><Relationship Id="rId1" Type="http://schemas.openxmlformats.org/officeDocument/2006/relationships/slideLayout" Target="../slideLayouts/slideLayout2.xml"/><Relationship Id="rId4" Type="http://schemas.openxmlformats.org/officeDocument/2006/relationships/hyperlink" Target="https://www.chicagofed.org/education/money-museum/videos/what-we-do" TargetMode="External"/></Relationships>
</file>

<file path=ppt/slides/_rels/slide122.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136.jpe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138.svg"/><Relationship Id="rId2" Type="http://schemas.openxmlformats.org/officeDocument/2006/relationships/image" Target="../media/image137.pn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image" Target="../media/image139.jpe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image" Target="../media/image140.gi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image" Target="../media/image141.jpe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image" Target="../media/image142.jpe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image" Target="../media/image142.jpe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openxmlformats.org/officeDocument/2006/relationships/image" Target="../media/image144.gif"/><Relationship Id="rId2" Type="http://schemas.openxmlformats.org/officeDocument/2006/relationships/image" Target="../media/image143.jp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image" Target="../media/image136.jpe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image" Target="../media/image136.jpe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image" Target="../media/image136.jpe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image" Target="../media/image136.jpe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2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3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3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2.xml"/><Relationship Id="rId5" Type="http://schemas.openxmlformats.org/officeDocument/2006/relationships/image" Target="../media/image35.jpeg"/><Relationship Id="rId4" Type="http://schemas.openxmlformats.org/officeDocument/2006/relationships/image" Target="../media/image34.png"/></Relationships>
</file>

<file path=ppt/slides/_rels/slide3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 Id="rId4" Type="http://schemas.openxmlformats.org/officeDocument/2006/relationships/image" Target="../media/image42.jpeg"/></Relationships>
</file>

<file path=ppt/slides/_rels/slide44.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4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hyperlink" Target="https://www.newsobserver.com/news/politics-government/article233261553.html" TargetMode="External"/><Relationship Id="rId1" Type="http://schemas.openxmlformats.org/officeDocument/2006/relationships/slideLayout" Target="../slideLayouts/slideLayout2.xml"/><Relationship Id="rId4" Type="http://schemas.openxmlformats.org/officeDocument/2006/relationships/image" Target="../media/image50.jpeg"/></Relationships>
</file>

<file path=ppt/slides/_rels/slide4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image" Target="../media/image53.jp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hyperlink" Target="https://www.bing.com/images/search?view=detailV2&amp;ccid=B90XBC7U&amp;id=AB0C2EE8D20FB93A299B05A218CC7357F8598532&amp;thid=OIP.B90XBC7UUxpAsaHWgZQydgHaHM&amp;mediaurl=https%3a%2f%2filsr.org%2fwp-content%2fuploads%2f2015%2f05%2fNorth-Carolina.bmp&amp;exph=1107&amp;expw=1139&amp;q=NC+Seal&amp;simid=608037081880465308&amp;ck=13E876915B7BBDE63EA2F5B589C05977&amp;selectedIndex=0&amp;FORM=IRPRST"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56.jpg"/><Relationship Id="rId4" Type="http://schemas.openxmlformats.org/officeDocument/2006/relationships/image" Target="../media/image55.jpeg"/></Relationships>
</file>

<file path=ppt/slides/_rels/slide54.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60.jpg"/></Relationships>
</file>

<file path=ppt/slides/_rels/slide57.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image" Target="../media/image63.jp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png"/><Relationship Id="rId1" Type="http://schemas.openxmlformats.org/officeDocument/2006/relationships/slideLayout" Target="../slideLayouts/slideLayout2.xml"/><Relationship Id="rId4" Type="http://schemas.openxmlformats.org/officeDocument/2006/relationships/image" Target="../media/image68.jpeg"/></Relationships>
</file>

<file path=ppt/slides/_rels/slide72.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2.xml"/><Relationship Id="rId6" Type="http://schemas.openxmlformats.org/officeDocument/2006/relationships/image" Target="../media/image77.png"/><Relationship Id="rId5" Type="http://schemas.openxmlformats.org/officeDocument/2006/relationships/image" Target="../media/image76.jpeg"/><Relationship Id="rId4" Type="http://schemas.openxmlformats.org/officeDocument/2006/relationships/image" Target="../media/image75.png"/></Relationships>
</file>

<file path=ppt/slides/_rels/slide75.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2.xml"/><Relationship Id="rId4" Type="http://schemas.openxmlformats.org/officeDocument/2006/relationships/image" Target="../media/image80.jpeg"/></Relationships>
</file>

<file path=ppt/slides/_rels/slide76.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2.xml"/><Relationship Id="rId4" Type="http://schemas.openxmlformats.org/officeDocument/2006/relationships/image" Target="../media/image83.jpeg"/></Relationships>
</file>

<file path=ppt/slides/_rels/slide77.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2.xml"/><Relationship Id="rId4" Type="http://schemas.openxmlformats.org/officeDocument/2006/relationships/image" Target="../media/image80.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hyperlink" Target="https://www.wfmynews2.com/article/news/local/greensboro-housing-market-shortage-industry-growth/83-cd0e5628-8324-40b8-8d31-89a70f234aae" TargetMode="External"/><Relationship Id="rId1" Type="http://schemas.openxmlformats.org/officeDocument/2006/relationships/slideLayout" Target="../slideLayouts/slideLayout2.xml"/><Relationship Id="rId5" Type="http://schemas.openxmlformats.org/officeDocument/2006/relationships/image" Target="../media/image87.jpeg"/><Relationship Id="rId4" Type="http://schemas.openxmlformats.org/officeDocument/2006/relationships/image" Target="../media/image86.png"/></Relationships>
</file>

<file path=ppt/slides/_rels/slide83.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hyperlink" Target="https://www.nrdc.org/flint" TargetMode="External"/><Relationship Id="rId1" Type="http://schemas.openxmlformats.org/officeDocument/2006/relationships/slideLayout" Target="../slideLayouts/slideLayout2.xml"/><Relationship Id="rId5" Type="http://schemas.openxmlformats.org/officeDocument/2006/relationships/image" Target="../media/image90.jpeg"/><Relationship Id="rId4" Type="http://schemas.openxmlformats.org/officeDocument/2006/relationships/image" Target="../media/image89.jpeg"/></Relationships>
</file>

<file path=ppt/slides/_rels/slide84.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hyperlink" Target="https://www.greensboro-nc.gov/Home/ShowDocument?id=1170" TargetMode="Externa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gif"/><Relationship Id="rId1" Type="http://schemas.openxmlformats.org/officeDocument/2006/relationships/slideLayout" Target="../slideLayouts/slideLayout2.xml"/><Relationship Id="rId4" Type="http://schemas.openxmlformats.org/officeDocument/2006/relationships/image" Target="../media/image94.jpeg"/></Relationships>
</file>

<file path=ppt/slides/_rels/slide86.xml.rels><?xml version="1.0" encoding="UTF-8" standalone="yes"?>
<Relationships xmlns="http://schemas.openxmlformats.org/package/2006/relationships"><Relationship Id="rId3" Type="http://schemas.openxmlformats.org/officeDocument/2006/relationships/hyperlink" Target="https://www.guilfordcountync.gov/home/showdocument?id=5125"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95.png"/></Relationships>
</file>

<file path=ppt/slides/_rels/slide87.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99.jpeg"/><Relationship Id="rId4" Type="http://schemas.openxmlformats.org/officeDocument/2006/relationships/image" Target="../media/image98.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103.gif"/><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104.jpe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10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85321E-DB43-4413-A731-36B5CB69453D}"/>
              </a:ext>
            </a:extLst>
          </p:cNvPr>
          <p:cNvSpPr>
            <a:spLocks noGrp="1"/>
          </p:cNvSpPr>
          <p:nvPr>
            <p:ph type="ctrTitle"/>
          </p:nvPr>
        </p:nvSpPr>
        <p:spPr>
          <a:xfrm>
            <a:off x="1524000" y="1122363"/>
            <a:ext cx="9144000" cy="1185408"/>
          </a:xfrm>
          <a:solidFill>
            <a:schemeClr val="bg1"/>
          </a:solidFill>
          <a:ln>
            <a:solidFill>
              <a:schemeClr val="tx1"/>
            </a:solidFill>
          </a:ln>
        </p:spPr>
        <p:txBody>
          <a:bodyPr/>
          <a:lstStyle/>
          <a:p>
            <a:r>
              <a:rPr lang="en-US" dirty="0">
                <a:latin typeface="Angsana New" panose="02020603050405020304" pitchFamily="18" charset="-34"/>
                <a:cs typeface="Angsana New" panose="02020603050405020304" pitchFamily="18" charset="-34"/>
              </a:rPr>
              <a:t>Unit IV </a:t>
            </a:r>
          </a:p>
        </p:txBody>
      </p:sp>
      <p:sp>
        <p:nvSpPr>
          <p:cNvPr id="3" name="Subtitle 2">
            <a:extLst>
              <a:ext uri="{FF2B5EF4-FFF2-40B4-BE49-F238E27FC236}">
                <a16:creationId xmlns:a16="http://schemas.microsoft.com/office/drawing/2014/main" id="{6DFE0FEF-995F-4731-8A01-A126118FEDB2}"/>
              </a:ext>
            </a:extLst>
          </p:cNvPr>
          <p:cNvSpPr>
            <a:spLocks noGrp="1"/>
          </p:cNvSpPr>
          <p:nvPr>
            <p:ph type="subTitle" idx="1"/>
          </p:nvPr>
        </p:nvSpPr>
        <p:spPr>
          <a:xfrm>
            <a:off x="1524000" y="4192172"/>
            <a:ext cx="9144000" cy="1065628"/>
          </a:xfrm>
          <a:solidFill>
            <a:schemeClr val="bg1"/>
          </a:solidFill>
          <a:ln>
            <a:solidFill>
              <a:schemeClr val="tx1"/>
            </a:solidFill>
          </a:ln>
        </p:spPr>
        <p:txBody>
          <a:bodyPr>
            <a:normAutofit fontScale="92500" lnSpcReduction="20000"/>
          </a:bodyPr>
          <a:lstStyle/>
          <a:p>
            <a:endParaRPr lang="en-US" sz="2800" dirty="0">
              <a:latin typeface="Angsana New" panose="02020603050405020304" pitchFamily="18" charset="-34"/>
              <a:cs typeface="Angsana New" panose="02020603050405020304" pitchFamily="18" charset="-34"/>
            </a:endParaRPr>
          </a:p>
          <a:p>
            <a:r>
              <a:rPr lang="en-US" sz="4800" b="1" dirty="0">
                <a:solidFill>
                  <a:srgbClr val="002060"/>
                </a:solidFill>
                <a:latin typeface="Angsana New" panose="02020603050405020304" pitchFamily="18" charset="-34"/>
                <a:cs typeface="Angsana New" panose="02020603050405020304" pitchFamily="18" charset="-34"/>
              </a:rPr>
              <a:t>NC &amp; Local Government </a:t>
            </a:r>
          </a:p>
        </p:txBody>
      </p:sp>
    </p:spTree>
    <p:extLst>
      <p:ext uri="{BB962C8B-B14F-4D97-AF65-F5344CB8AC3E}">
        <p14:creationId xmlns:p14="http://schemas.microsoft.com/office/powerpoint/2010/main" val="9123020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FAB037-1D27-FD7A-1DB6-F734819244D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42F0D6C-072D-AF28-F932-DEFEF3CC6B18}"/>
              </a:ext>
            </a:extLst>
          </p:cNvPr>
          <p:cNvSpPr>
            <a:spLocks noGrp="1"/>
          </p:cNvSpPr>
          <p:nvPr>
            <p:ph type="title"/>
          </p:nvPr>
        </p:nvSpPr>
        <p:spPr>
          <a:xfrm>
            <a:off x="698716" y="365126"/>
            <a:ext cx="10515600" cy="886900"/>
          </a:xfrm>
          <a:solidFill>
            <a:schemeClr val="bg1"/>
          </a:solidFill>
          <a:ln>
            <a:solidFill>
              <a:srgbClr val="FF0000"/>
            </a:solidFill>
          </a:ln>
        </p:spPr>
        <p:txBody>
          <a:bodyPr/>
          <a:lstStyle/>
          <a:p>
            <a:r>
              <a:rPr lang="en-US" b="1" dirty="0">
                <a:latin typeface="Baskerville Old Face" panose="02020602080505020303" pitchFamily="18" charset="0"/>
              </a:rPr>
              <a:t>Review Questions </a:t>
            </a:r>
          </a:p>
        </p:txBody>
      </p:sp>
      <p:sp>
        <p:nvSpPr>
          <p:cNvPr id="3" name="Content Placeholder 2">
            <a:extLst>
              <a:ext uri="{FF2B5EF4-FFF2-40B4-BE49-F238E27FC236}">
                <a16:creationId xmlns:a16="http://schemas.microsoft.com/office/drawing/2014/main" id="{67BC0F68-558A-3E05-EF0D-27F10ABE1581}"/>
              </a:ext>
            </a:extLst>
          </p:cNvPr>
          <p:cNvSpPr>
            <a:spLocks noGrp="1"/>
          </p:cNvSpPr>
          <p:nvPr>
            <p:ph idx="1"/>
          </p:nvPr>
        </p:nvSpPr>
        <p:spPr>
          <a:xfrm>
            <a:off x="838200" y="1572720"/>
            <a:ext cx="10515600" cy="4573246"/>
          </a:xfrm>
          <a:solidFill>
            <a:schemeClr val="bg1"/>
          </a:solidFill>
        </p:spPr>
        <p:txBody>
          <a:bodyPr>
            <a:normAutofit lnSpcReduction="10000"/>
          </a:bodyPr>
          <a:lstStyle/>
          <a:p>
            <a:pPr marL="0" indent="0">
              <a:buNone/>
            </a:pPr>
            <a:r>
              <a:rPr lang="en-US" sz="2400" dirty="0">
                <a:latin typeface="Times" panose="02020603050405020304" pitchFamily="18" charset="0"/>
                <a:cs typeface="Times" panose="02020603050405020304" pitchFamily="18" charset="0"/>
              </a:rPr>
              <a:t>“We think that, by using its public school system to encourage recitation of the Regents' prayer, the State of New York has adopted a practice wholly inconsistent with the Establishment Clause... [the government] has no business composing official prayers for any group of the American people to recite as part of a religious program carried on by government.“</a:t>
            </a:r>
          </a:p>
          <a:p>
            <a:pPr marL="0" indent="0">
              <a:buNone/>
            </a:pPr>
            <a:r>
              <a:rPr lang="en-US" sz="2400" dirty="0">
                <a:latin typeface="Times" panose="02020603050405020304" pitchFamily="18" charset="0"/>
                <a:cs typeface="Times" panose="02020603050405020304" pitchFamily="18" charset="0"/>
              </a:rPr>
              <a:t>	- </a:t>
            </a:r>
            <a:r>
              <a:rPr lang="en-US" sz="2400" b="1" dirty="0">
                <a:latin typeface="Times" panose="02020603050405020304" pitchFamily="18" charset="0"/>
                <a:cs typeface="Times" panose="02020603050405020304" pitchFamily="18" charset="0"/>
              </a:rPr>
              <a:t>Justice Hugo Black, Engel v. Vitale, 1962</a:t>
            </a:r>
          </a:p>
          <a:p>
            <a:pPr marL="457200" indent="-457200">
              <a:buAutoNum type="arabicPeriod"/>
            </a:pPr>
            <a:r>
              <a:rPr lang="en-US" sz="2400" dirty="0">
                <a:latin typeface="Times" panose="02020603050405020304" pitchFamily="18" charset="0"/>
                <a:cs typeface="Times" panose="02020603050405020304" pitchFamily="18" charset="0"/>
              </a:rPr>
              <a:t>What factor allows for the interpretation of the Constitution by the Supreme Court in the Engel v. Vitale?</a:t>
            </a:r>
          </a:p>
          <a:p>
            <a:pPr marL="457200" indent="-457200">
              <a:buAutoNum type="alphaUcPeriod"/>
            </a:pPr>
            <a:r>
              <a:rPr lang="en-US" sz="2400" dirty="0">
                <a:latin typeface="Times" panose="02020603050405020304" pitchFamily="18" charset="0"/>
                <a:cs typeface="Times" panose="02020603050405020304" pitchFamily="18" charset="0"/>
              </a:rPr>
              <a:t>The school’s action interfered with an individuals practice of religion </a:t>
            </a:r>
          </a:p>
          <a:p>
            <a:pPr marL="457200" indent="-457200">
              <a:buAutoNum type="alphaUcPeriod"/>
            </a:pPr>
            <a:r>
              <a:rPr lang="en-US" sz="2400" dirty="0">
                <a:latin typeface="Times" panose="02020603050405020304" pitchFamily="18" charset="0"/>
                <a:cs typeface="Times" panose="02020603050405020304" pitchFamily="18" charset="0"/>
              </a:rPr>
              <a:t>The schools is preventing freedom of expression by students </a:t>
            </a:r>
          </a:p>
          <a:p>
            <a:pPr marL="457200" indent="-457200">
              <a:buAutoNum type="alphaUcPeriod"/>
            </a:pPr>
            <a:r>
              <a:rPr lang="en-US" sz="2400" dirty="0">
                <a:latin typeface="Times" panose="02020603050405020304" pitchFamily="18" charset="0"/>
                <a:cs typeface="Times" panose="02020603050405020304" pitchFamily="18" charset="0"/>
              </a:rPr>
              <a:t>The school is censoring information without demonstrating cause</a:t>
            </a:r>
          </a:p>
          <a:p>
            <a:pPr marL="457200" indent="-457200">
              <a:buAutoNum type="alphaUcPeriod"/>
            </a:pPr>
            <a:r>
              <a:rPr lang="en-US" sz="2400" dirty="0">
                <a:latin typeface="Times" panose="02020603050405020304" pitchFamily="18" charset="0"/>
                <a:cs typeface="Times" panose="02020603050405020304" pitchFamily="18" charset="0"/>
              </a:rPr>
              <a:t>The school is violating the principle of separation of church and state </a:t>
            </a:r>
          </a:p>
        </p:txBody>
      </p:sp>
    </p:spTree>
    <p:extLst>
      <p:ext uri="{BB962C8B-B14F-4D97-AF65-F5344CB8AC3E}">
        <p14:creationId xmlns:p14="http://schemas.microsoft.com/office/powerpoint/2010/main" val="491965996"/>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E974C8-AEA0-44D1-8569-59FBBC06D168}"/>
              </a:ext>
            </a:extLst>
          </p:cNvPr>
          <p:cNvSpPr>
            <a:spLocks noGrp="1"/>
          </p:cNvSpPr>
          <p:nvPr>
            <p:ph type="title"/>
          </p:nvPr>
        </p:nvSpPr>
        <p:spPr>
          <a:xfrm>
            <a:off x="838200" y="365126"/>
            <a:ext cx="10515600" cy="774358"/>
          </a:xfrm>
          <a:solidFill>
            <a:schemeClr val="bg1"/>
          </a:solidFill>
          <a:ln>
            <a:solidFill>
              <a:srgbClr val="002060"/>
            </a:solidFill>
          </a:ln>
        </p:spPr>
        <p:txBody>
          <a:bodyPr>
            <a:normAutofit/>
          </a:bodyPr>
          <a:lstStyle/>
          <a:p>
            <a:r>
              <a:rPr lang="en-US" sz="3200" b="1" dirty="0">
                <a:latin typeface="Bookman Old Style" panose="02050604050505020204" pitchFamily="18" charset="0"/>
              </a:rPr>
              <a:t>National Government Tax &amp; Spending </a:t>
            </a:r>
          </a:p>
        </p:txBody>
      </p:sp>
      <p:sp>
        <p:nvSpPr>
          <p:cNvPr id="3" name="Content Placeholder 2">
            <a:extLst>
              <a:ext uri="{FF2B5EF4-FFF2-40B4-BE49-F238E27FC236}">
                <a16:creationId xmlns:a16="http://schemas.microsoft.com/office/drawing/2014/main" id="{2DA281A4-AA5C-47AE-B453-455400F3A9B8}"/>
              </a:ext>
            </a:extLst>
          </p:cNvPr>
          <p:cNvSpPr>
            <a:spLocks noGrp="1"/>
          </p:cNvSpPr>
          <p:nvPr>
            <p:ph idx="1"/>
          </p:nvPr>
        </p:nvSpPr>
        <p:spPr>
          <a:xfrm>
            <a:off x="838200" y="1419055"/>
            <a:ext cx="10515600" cy="4757908"/>
          </a:xfrm>
          <a:solidFill>
            <a:schemeClr val="bg1"/>
          </a:solidFill>
          <a:ln>
            <a:solidFill>
              <a:srgbClr val="002060"/>
            </a:solidFill>
          </a:ln>
        </p:spPr>
        <p:txBody>
          <a:bodyPr>
            <a:normAutofit/>
          </a:bodyPr>
          <a:lstStyle/>
          <a:p>
            <a:pPr marL="0" indent="0">
              <a:buNone/>
            </a:pPr>
            <a:r>
              <a:rPr lang="en-US" sz="2400" b="1" dirty="0">
                <a:latin typeface="Times" panose="02020603050405020304" pitchFamily="18" charset="0"/>
                <a:cs typeface="Times" panose="02020603050405020304" pitchFamily="18" charset="0"/>
              </a:rPr>
              <a:t>Revenue 					Expenditure</a:t>
            </a:r>
          </a:p>
        </p:txBody>
      </p:sp>
      <p:pic>
        <p:nvPicPr>
          <p:cNvPr id="1026" name="Picture 2" descr="President&amp;#39;s 2016 Budget in Pictures">
            <a:extLst>
              <a:ext uri="{FF2B5EF4-FFF2-40B4-BE49-F238E27FC236}">
                <a16:creationId xmlns:a16="http://schemas.microsoft.com/office/drawing/2014/main" id="{579CF8A7-2E9A-44EC-8896-6E05B70969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52392" y="1885369"/>
            <a:ext cx="4754880" cy="2361287"/>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1625F28F-4B15-4A87-99E7-2137A81F4B6D}"/>
              </a:ext>
            </a:extLst>
          </p:cNvPr>
          <p:cNvSpPr/>
          <p:nvPr/>
        </p:nvSpPr>
        <p:spPr>
          <a:xfrm>
            <a:off x="7258930" y="3949687"/>
            <a:ext cx="4754880" cy="2644726"/>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sz="2400" i="1" u="sng" dirty="0">
                <a:latin typeface="Times" panose="02020603050405020304" pitchFamily="18" charset="0"/>
                <a:cs typeface="Times" panose="02020603050405020304" pitchFamily="18" charset="0"/>
              </a:rPr>
              <a:t>Military/National Defense</a:t>
            </a:r>
          </a:p>
          <a:p>
            <a:pPr marL="285750" indent="-285750">
              <a:buFont typeface="Arial" panose="020B0604020202020204" pitchFamily="34" charset="0"/>
              <a:buChar char="•"/>
            </a:pPr>
            <a:r>
              <a:rPr lang="en-US" sz="2400" i="1" u="sng" dirty="0">
                <a:latin typeface="Times" panose="02020603050405020304" pitchFamily="18" charset="0"/>
                <a:cs typeface="Times" panose="02020603050405020304" pitchFamily="18" charset="0"/>
              </a:rPr>
              <a:t>Entitlements: Medicare/Social Security</a:t>
            </a:r>
          </a:p>
          <a:p>
            <a:pPr marL="285750" indent="-285750">
              <a:buFont typeface="Arial" panose="020B0604020202020204" pitchFamily="34" charset="0"/>
              <a:buChar char="•"/>
            </a:pPr>
            <a:r>
              <a:rPr lang="en-US" sz="2400" i="1" u="sng" dirty="0">
                <a:latin typeface="Times" panose="02020603050405020304" pitchFamily="18" charset="0"/>
                <a:cs typeface="Times" panose="02020603050405020304" pitchFamily="18" charset="0"/>
              </a:rPr>
              <a:t>Debt &amp; interest payments </a:t>
            </a:r>
          </a:p>
          <a:p>
            <a:pPr marL="285750" indent="-285750">
              <a:buFont typeface="Arial" panose="020B0604020202020204" pitchFamily="34" charset="0"/>
              <a:buChar char="•"/>
            </a:pPr>
            <a:r>
              <a:rPr lang="en-US" sz="2400" i="1" u="sng" dirty="0">
                <a:latin typeface="Times" panose="02020603050405020304" pitchFamily="18" charset="0"/>
                <a:cs typeface="Times" panose="02020603050405020304" pitchFamily="18" charset="0"/>
              </a:rPr>
              <a:t>Highways (construction &amp; repairs)</a:t>
            </a:r>
          </a:p>
          <a:p>
            <a:pPr marL="285750" indent="-285750">
              <a:buFont typeface="Arial" panose="020B0604020202020204" pitchFamily="34" charset="0"/>
              <a:buChar char="•"/>
            </a:pPr>
            <a:r>
              <a:rPr lang="en-US" sz="2400" i="1" u="sng" dirty="0">
                <a:latin typeface="Times" panose="02020603050405020304" pitchFamily="18" charset="0"/>
                <a:cs typeface="Times" panose="02020603050405020304" pitchFamily="18" charset="0"/>
              </a:rPr>
              <a:t>Foreign aid </a:t>
            </a:r>
          </a:p>
          <a:p>
            <a:pPr marL="285750" indent="-285750">
              <a:buFont typeface="Arial" panose="020B0604020202020204" pitchFamily="34" charset="0"/>
              <a:buChar char="•"/>
            </a:pPr>
            <a:r>
              <a:rPr lang="en-US" sz="2400" i="1" u="sng" dirty="0">
                <a:latin typeface="Times" panose="02020603050405020304" pitchFamily="18" charset="0"/>
                <a:cs typeface="Times" panose="02020603050405020304" pitchFamily="18" charset="0"/>
              </a:rPr>
              <a:t>Scientific Research (NASA)</a:t>
            </a:r>
          </a:p>
        </p:txBody>
      </p:sp>
      <p:pic>
        <p:nvPicPr>
          <p:cNvPr id="1028" name="Picture 4" descr="Policy Basics: Where Do Federal Tax Revenues Come From? | Center on Budget  and Policy Priorities">
            <a:extLst>
              <a:ext uri="{FF2B5EF4-FFF2-40B4-BE49-F238E27FC236}">
                <a16:creationId xmlns:a16="http://schemas.microsoft.com/office/drawing/2014/main" id="{BAFF6E10-CDA2-4FF4-B6C0-E30B2C79CF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991" y="1885369"/>
            <a:ext cx="4609080" cy="2361287"/>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0746CDE3-35C3-4CBA-A11F-124706B6D2FD}"/>
              </a:ext>
            </a:extLst>
          </p:cNvPr>
          <p:cNvSpPr/>
          <p:nvPr/>
        </p:nvSpPr>
        <p:spPr>
          <a:xfrm>
            <a:off x="940408" y="4051819"/>
            <a:ext cx="4754880" cy="188144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sz="2400" i="1" u="sng" dirty="0">
                <a:latin typeface="Times" panose="02020603050405020304" pitchFamily="18" charset="0"/>
                <a:cs typeface="Times" panose="02020603050405020304" pitchFamily="18" charset="0"/>
              </a:rPr>
              <a:t>Income tax (personal &amp; corporate)</a:t>
            </a:r>
          </a:p>
          <a:p>
            <a:pPr marL="285750" indent="-285750">
              <a:buFont typeface="Arial" panose="020B0604020202020204" pitchFamily="34" charset="0"/>
              <a:buChar char="•"/>
            </a:pPr>
            <a:r>
              <a:rPr lang="en-US" sz="2400" i="1" u="sng" dirty="0">
                <a:latin typeface="Times" panose="02020603050405020304" pitchFamily="18" charset="0"/>
                <a:cs typeface="Times" panose="02020603050405020304" pitchFamily="18" charset="0"/>
              </a:rPr>
              <a:t>Payroll tax (social security)</a:t>
            </a:r>
          </a:p>
          <a:p>
            <a:pPr marL="285750" indent="-285750">
              <a:buFont typeface="Arial" panose="020B0604020202020204" pitchFamily="34" charset="0"/>
              <a:buChar char="•"/>
            </a:pPr>
            <a:r>
              <a:rPr lang="en-US" sz="2400" i="1" u="sng" dirty="0">
                <a:latin typeface="Times" panose="02020603050405020304" pitchFamily="18" charset="0"/>
                <a:cs typeface="Times" panose="02020603050405020304" pitchFamily="18" charset="0"/>
              </a:rPr>
              <a:t>Capital gains tax</a:t>
            </a:r>
          </a:p>
          <a:p>
            <a:pPr marL="285750" indent="-285750">
              <a:buFont typeface="Arial" panose="020B0604020202020204" pitchFamily="34" charset="0"/>
              <a:buChar char="•"/>
            </a:pPr>
            <a:r>
              <a:rPr lang="en-US" sz="2400" i="1" u="sng" dirty="0">
                <a:latin typeface="Times" panose="02020603050405020304" pitchFamily="18" charset="0"/>
                <a:cs typeface="Times" panose="02020603050405020304" pitchFamily="18" charset="0"/>
              </a:rPr>
              <a:t>Estate tax</a:t>
            </a:r>
          </a:p>
          <a:p>
            <a:pPr marL="285750" indent="-285750">
              <a:buFont typeface="Arial" panose="020B0604020202020204" pitchFamily="34" charset="0"/>
              <a:buChar char="•"/>
            </a:pPr>
            <a:r>
              <a:rPr lang="en-US" sz="2400" i="1" u="sng" dirty="0">
                <a:latin typeface="Times" panose="02020603050405020304" pitchFamily="18" charset="0"/>
                <a:cs typeface="Times" panose="02020603050405020304" pitchFamily="18" charset="0"/>
              </a:rPr>
              <a:t>Licenses &amp; fees</a:t>
            </a:r>
          </a:p>
        </p:txBody>
      </p:sp>
    </p:spTree>
    <p:extLst>
      <p:ext uri="{BB962C8B-B14F-4D97-AF65-F5344CB8AC3E}">
        <p14:creationId xmlns:p14="http://schemas.microsoft.com/office/powerpoint/2010/main" val="237070710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E974C8-AEA0-44D1-8569-59FBBC06D168}"/>
              </a:ext>
            </a:extLst>
          </p:cNvPr>
          <p:cNvSpPr>
            <a:spLocks noGrp="1"/>
          </p:cNvSpPr>
          <p:nvPr>
            <p:ph type="title"/>
          </p:nvPr>
        </p:nvSpPr>
        <p:spPr>
          <a:xfrm>
            <a:off x="838200" y="365126"/>
            <a:ext cx="10515600" cy="774358"/>
          </a:xfrm>
          <a:solidFill>
            <a:schemeClr val="bg1"/>
          </a:solidFill>
          <a:ln>
            <a:solidFill>
              <a:srgbClr val="002060"/>
            </a:solidFill>
          </a:ln>
        </p:spPr>
        <p:txBody>
          <a:bodyPr>
            <a:normAutofit/>
          </a:bodyPr>
          <a:lstStyle/>
          <a:p>
            <a:r>
              <a:rPr lang="en-US" sz="3200" b="1" dirty="0">
                <a:latin typeface="Bookman Old Style" panose="02050604050505020204" pitchFamily="18" charset="0"/>
              </a:rPr>
              <a:t>State Government Tax &amp; Spending </a:t>
            </a:r>
          </a:p>
        </p:txBody>
      </p:sp>
      <p:sp>
        <p:nvSpPr>
          <p:cNvPr id="3" name="Content Placeholder 2">
            <a:extLst>
              <a:ext uri="{FF2B5EF4-FFF2-40B4-BE49-F238E27FC236}">
                <a16:creationId xmlns:a16="http://schemas.microsoft.com/office/drawing/2014/main" id="{2DA281A4-AA5C-47AE-B453-455400F3A9B8}"/>
              </a:ext>
            </a:extLst>
          </p:cNvPr>
          <p:cNvSpPr>
            <a:spLocks noGrp="1"/>
          </p:cNvSpPr>
          <p:nvPr>
            <p:ph idx="1"/>
          </p:nvPr>
        </p:nvSpPr>
        <p:spPr>
          <a:xfrm>
            <a:off x="838200" y="1419055"/>
            <a:ext cx="10515600" cy="4757908"/>
          </a:xfrm>
          <a:solidFill>
            <a:schemeClr val="bg1"/>
          </a:solidFill>
          <a:ln>
            <a:solidFill>
              <a:srgbClr val="002060"/>
            </a:solidFill>
          </a:ln>
        </p:spPr>
        <p:txBody>
          <a:bodyPr>
            <a:normAutofit/>
          </a:bodyPr>
          <a:lstStyle/>
          <a:p>
            <a:pPr marL="0" indent="0">
              <a:buNone/>
            </a:pPr>
            <a:r>
              <a:rPr lang="en-US" sz="2400" b="1" dirty="0">
                <a:latin typeface="Times" panose="02020603050405020304" pitchFamily="18" charset="0"/>
                <a:cs typeface="Times" panose="02020603050405020304" pitchFamily="18" charset="0"/>
              </a:rPr>
              <a:t>Revenue 					Expenditure</a:t>
            </a:r>
          </a:p>
        </p:txBody>
      </p:sp>
      <p:pic>
        <p:nvPicPr>
          <p:cNvPr id="2050" name="Picture 2" descr="North Carolina Tax Reform Options: A Guide to Fair, Simple, Pro-Growth  Reform | Tax Foundation">
            <a:extLst>
              <a:ext uri="{FF2B5EF4-FFF2-40B4-BE49-F238E27FC236}">
                <a16:creationId xmlns:a16="http://schemas.microsoft.com/office/drawing/2014/main" id="{7233A171-18B9-B590-AE1D-299A2F3AC1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6500" y="1746959"/>
            <a:ext cx="3924300" cy="2051050"/>
          </a:xfrm>
          <a:prstGeom prst="rect">
            <a:avLst/>
          </a:prstGeom>
          <a:solidFill>
            <a:schemeClr val="tx1"/>
          </a:solidFill>
          <a:ln>
            <a:solidFill>
              <a:schemeClr val="tx1"/>
            </a:solidFill>
          </a:ln>
        </p:spPr>
      </p:pic>
      <p:sp>
        <p:nvSpPr>
          <p:cNvPr id="7" name="Rectangle 6">
            <a:extLst>
              <a:ext uri="{FF2B5EF4-FFF2-40B4-BE49-F238E27FC236}">
                <a16:creationId xmlns:a16="http://schemas.microsoft.com/office/drawing/2014/main" id="{0746CDE3-35C3-4CBA-A11F-124706B6D2FD}"/>
              </a:ext>
            </a:extLst>
          </p:cNvPr>
          <p:cNvSpPr/>
          <p:nvPr/>
        </p:nvSpPr>
        <p:spPr>
          <a:xfrm>
            <a:off x="940408" y="3759200"/>
            <a:ext cx="4754880" cy="2884077"/>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sz="2400" dirty="0">
                <a:latin typeface="Times" panose="02020603050405020304" pitchFamily="18" charset="0"/>
                <a:cs typeface="Times" panose="02020603050405020304" pitchFamily="18" charset="0"/>
              </a:rPr>
              <a:t>Income tax (personal &amp; corporate)</a:t>
            </a:r>
          </a:p>
          <a:p>
            <a:pPr marL="285750" indent="-285750">
              <a:buFont typeface="Arial" panose="020B0604020202020204" pitchFamily="34" charset="0"/>
              <a:buChar char="•"/>
            </a:pPr>
            <a:r>
              <a:rPr lang="en-US" sz="2400" dirty="0">
                <a:latin typeface="Times" panose="02020603050405020304" pitchFamily="18" charset="0"/>
                <a:cs typeface="Times" panose="02020603050405020304" pitchFamily="18" charset="0"/>
              </a:rPr>
              <a:t>Sales tax</a:t>
            </a:r>
          </a:p>
          <a:p>
            <a:pPr marL="285750" indent="-285750">
              <a:buFont typeface="Arial" panose="020B0604020202020204" pitchFamily="34" charset="0"/>
              <a:buChar char="•"/>
            </a:pPr>
            <a:r>
              <a:rPr lang="en-US" sz="2400" dirty="0">
                <a:latin typeface="Times" panose="02020603050405020304" pitchFamily="18" charset="0"/>
                <a:cs typeface="Times" panose="02020603050405020304" pitchFamily="18" charset="0"/>
              </a:rPr>
              <a:t>Excise tax – gas, cigarettes, and alcohol</a:t>
            </a:r>
          </a:p>
          <a:p>
            <a:pPr marL="285750" indent="-285750">
              <a:buFont typeface="Arial" panose="020B0604020202020204" pitchFamily="34" charset="0"/>
              <a:buChar char="•"/>
            </a:pPr>
            <a:r>
              <a:rPr lang="en-US" sz="2400" dirty="0">
                <a:latin typeface="Times" panose="02020603050405020304" pitchFamily="18" charset="0"/>
                <a:cs typeface="Times" panose="02020603050405020304" pitchFamily="18" charset="0"/>
              </a:rPr>
              <a:t>Intergovernmental Revenues ($ from the federal government)</a:t>
            </a:r>
          </a:p>
          <a:p>
            <a:pPr marL="285750" indent="-285750">
              <a:buFont typeface="Arial" panose="020B0604020202020204" pitchFamily="34" charset="0"/>
              <a:buChar char="•"/>
            </a:pPr>
            <a:r>
              <a:rPr lang="en-US" sz="2400" dirty="0">
                <a:latin typeface="Times" panose="02020603050405020304" pitchFamily="18" charset="0"/>
                <a:cs typeface="Times" panose="02020603050405020304" pitchFamily="18" charset="0"/>
              </a:rPr>
              <a:t>Lottery </a:t>
            </a:r>
          </a:p>
          <a:p>
            <a:pPr marL="285750" indent="-285750">
              <a:buFont typeface="Arial" panose="020B0604020202020204" pitchFamily="34" charset="0"/>
              <a:buChar char="•"/>
            </a:pPr>
            <a:r>
              <a:rPr lang="en-US" sz="2400" dirty="0">
                <a:latin typeface="Times" panose="02020603050405020304" pitchFamily="18" charset="0"/>
                <a:cs typeface="Times" panose="02020603050405020304" pitchFamily="18" charset="0"/>
              </a:rPr>
              <a:t>Licenses &amp; fees</a:t>
            </a:r>
          </a:p>
        </p:txBody>
      </p:sp>
      <p:pic>
        <p:nvPicPr>
          <p:cNvPr id="2052" name="Picture 4" descr="Historical North Carolina budget and finance information - Ballotpedia">
            <a:extLst>
              <a:ext uri="{FF2B5EF4-FFF2-40B4-BE49-F238E27FC236}">
                <a16:creationId xmlns:a16="http://schemas.microsoft.com/office/drawing/2014/main" id="{901360F0-7183-4BE5-C7CC-3E551F7D3D1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96050" y="1917700"/>
            <a:ext cx="4754880" cy="25654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1625F28F-4B15-4A87-99E7-2137A81F4B6D}"/>
              </a:ext>
            </a:extLst>
          </p:cNvPr>
          <p:cNvSpPr/>
          <p:nvPr/>
        </p:nvSpPr>
        <p:spPr>
          <a:xfrm>
            <a:off x="7258930" y="4368799"/>
            <a:ext cx="4754880" cy="222561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sz="2400" dirty="0">
                <a:latin typeface="Times" panose="02020603050405020304" pitchFamily="18" charset="0"/>
                <a:cs typeface="Times" panose="02020603050405020304" pitchFamily="18" charset="0"/>
              </a:rPr>
              <a:t>Education</a:t>
            </a:r>
          </a:p>
          <a:p>
            <a:pPr marL="285750" indent="-285750">
              <a:buFont typeface="Arial" panose="020B0604020202020204" pitchFamily="34" charset="0"/>
              <a:buChar char="•"/>
            </a:pPr>
            <a:r>
              <a:rPr lang="en-US" sz="2400" dirty="0">
                <a:latin typeface="Times" panose="02020603050405020304" pitchFamily="18" charset="0"/>
                <a:cs typeface="Times" panose="02020603050405020304" pitchFamily="18" charset="0"/>
              </a:rPr>
              <a:t>Highways and roads </a:t>
            </a:r>
          </a:p>
          <a:p>
            <a:pPr marL="285750" indent="-285750">
              <a:buFont typeface="Arial" panose="020B0604020202020204" pitchFamily="34" charset="0"/>
              <a:buChar char="•"/>
            </a:pPr>
            <a:r>
              <a:rPr lang="en-US" sz="2400" dirty="0">
                <a:latin typeface="Times" panose="02020603050405020304" pitchFamily="18" charset="0"/>
                <a:cs typeface="Times" panose="02020603050405020304" pitchFamily="18" charset="0"/>
              </a:rPr>
              <a:t>Prisons</a:t>
            </a:r>
          </a:p>
          <a:p>
            <a:pPr marL="285750" indent="-285750">
              <a:buFont typeface="Arial" panose="020B0604020202020204" pitchFamily="34" charset="0"/>
              <a:buChar char="•"/>
            </a:pPr>
            <a:r>
              <a:rPr lang="en-US" sz="2400" dirty="0">
                <a:latin typeface="Times" panose="02020603050405020304" pitchFamily="18" charset="0"/>
                <a:cs typeface="Times" panose="02020603050405020304" pitchFamily="18" charset="0"/>
              </a:rPr>
              <a:t>Healthcare (Medicaid)</a:t>
            </a:r>
          </a:p>
          <a:p>
            <a:pPr marL="285750" indent="-285750">
              <a:buFont typeface="Arial" panose="020B0604020202020204" pitchFamily="34" charset="0"/>
              <a:buChar char="•"/>
            </a:pPr>
            <a:r>
              <a:rPr lang="en-US" sz="2400" dirty="0">
                <a:latin typeface="Times" panose="02020603050405020304" pitchFamily="18" charset="0"/>
                <a:cs typeface="Times" panose="02020603050405020304" pitchFamily="18" charset="0"/>
              </a:rPr>
              <a:t>Public Assistance</a:t>
            </a:r>
          </a:p>
          <a:p>
            <a:pPr marL="285750" indent="-285750">
              <a:buFont typeface="Arial" panose="020B0604020202020204" pitchFamily="34" charset="0"/>
              <a:buChar char="•"/>
            </a:pPr>
            <a:endParaRPr lang="en-US" sz="2400" dirty="0">
              <a:latin typeface="Times" panose="02020603050405020304" pitchFamily="18" charset="0"/>
              <a:cs typeface="Times" panose="02020603050405020304" pitchFamily="18" charset="0"/>
            </a:endParaRPr>
          </a:p>
        </p:txBody>
      </p:sp>
    </p:spTree>
    <p:extLst>
      <p:ext uri="{BB962C8B-B14F-4D97-AF65-F5344CB8AC3E}">
        <p14:creationId xmlns:p14="http://schemas.microsoft.com/office/powerpoint/2010/main" val="275979701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5B352B-E5C4-72EC-9E94-BC56803C11A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0B90FA5-D71E-11B5-603C-A9ACC98226AE}"/>
              </a:ext>
            </a:extLst>
          </p:cNvPr>
          <p:cNvSpPr>
            <a:spLocks noGrp="1"/>
          </p:cNvSpPr>
          <p:nvPr>
            <p:ph type="title"/>
          </p:nvPr>
        </p:nvSpPr>
        <p:spPr>
          <a:xfrm>
            <a:off x="1097280" y="286603"/>
            <a:ext cx="10058400" cy="795065"/>
          </a:xfrm>
          <a:solidFill>
            <a:schemeClr val="bg1"/>
          </a:solidFill>
          <a:ln>
            <a:solidFill>
              <a:srgbClr val="002060"/>
            </a:solidFill>
          </a:ln>
        </p:spPr>
        <p:txBody>
          <a:bodyPr/>
          <a:lstStyle/>
          <a:p>
            <a:r>
              <a:rPr lang="en-US" b="1" dirty="0">
                <a:solidFill>
                  <a:srgbClr val="002060"/>
                </a:solidFill>
                <a:latin typeface="Bookman Old Style" panose="02050604050505020204" pitchFamily="18" charset="0"/>
              </a:rPr>
              <a:t>County Government at Work </a:t>
            </a:r>
          </a:p>
        </p:txBody>
      </p:sp>
      <p:sp>
        <p:nvSpPr>
          <p:cNvPr id="3" name="Content Placeholder 2">
            <a:extLst>
              <a:ext uri="{FF2B5EF4-FFF2-40B4-BE49-F238E27FC236}">
                <a16:creationId xmlns:a16="http://schemas.microsoft.com/office/drawing/2014/main" id="{85481546-6EA9-1EDC-ABF7-C6F0DBB1B214}"/>
              </a:ext>
            </a:extLst>
          </p:cNvPr>
          <p:cNvSpPr>
            <a:spLocks noGrp="1"/>
          </p:cNvSpPr>
          <p:nvPr>
            <p:ph idx="1"/>
          </p:nvPr>
        </p:nvSpPr>
        <p:spPr>
          <a:xfrm>
            <a:off x="804041" y="1283160"/>
            <a:ext cx="11146220" cy="4664760"/>
          </a:xfrm>
          <a:solidFill>
            <a:schemeClr val="bg1"/>
          </a:solidFill>
          <a:ln>
            <a:solidFill>
              <a:srgbClr val="002060"/>
            </a:solidFill>
          </a:ln>
        </p:spPr>
        <p:txBody>
          <a:bodyPr>
            <a:normAutofit/>
          </a:bodyPr>
          <a:lstStyle/>
          <a:p>
            <a:pPr marL="0" indent="0">
              <a:buNone/>
            </a:pPr>
            <a:r>
              <a:rPr lang="en-US" sz="2400" dirty="0">
                <a:latin typeface="Times New Roman" panose="02020603050405020304" pitchFamily="18" charset="0"/>
                <a:cs typeface="Times New Roman" panose="02020603050405020304" pitchFamily="18" charset="0"/>
              </a:rPr>
              <a:t>Go to </a:t>
            </a:r>
            <a:r>
              <a:rPr lang="en-US" sz="2400" dirty="0" err="1">
                <a:latin typeface="Times New Roman" panose="02020603050405020304" pitchFamily="18" charset="0"/>
                <a:cs typeface="Times New Roman" panose="02020603050405020304" pitchFamily="18" charset="0"/>
              </a:rPr>
              <a:t>Icivics</a:t>
            </a:r>
            <a:r>
              <a:rPr lang="en-US" sz="2400" dirty="0">
                <a:latin typeface="Times New Roman" panose="02020603050405020304" pitchFamily="18" charset="0"/>
                <a:cs typeface="Times New Roman" panose="02020603050405020304" pitchFamily="18" charset="0"/>
              </a:rPr>
              <a:t> – play the game County Works </a:t>
            </a:r>
          </a:p>
        </p:txBody>
      </p:sp>
      <p:pic>
        <p:nvPicPr>
          <p:cNvPr id="2050" name="Picture 2" descr="Counties Work by iCivics - YouTube">
            <a:extLst>
              <a:ext uri="{FF2B5EF4-FFF2-40B4-BE49-F238E27FC236}">
                <a16:creationId xmlns:a16="http://schemas.microsoft.com/office/drawing/2014/main" id="{E233C3FD-270B-DF0F-4301-19B56788B21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0262" y="1828800"/>
            <a:ext cx="4918841" cy="2727434"/>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EAE32786-AC0C-9C4C-207C-76B84C24BBBF}"/>
              </a:ext>
            </a:extLst>
          </p:cNvPr>
          <p:cNvPicPr>
            <a:picLocks noChangeAspect="1"/>
          </p:cNvPicPr>
          <p:nvPr/>
        </p:nvPicPr>
        <p:blipFill>
          <a:blip r:embed="rId3"/>
          <a:stretch>
            <a:fillRect/>
          </a:stretch>
        </p:blipFill>
        <p:spPr>
          <a:xfrm>
            <a:off x="5879552" y="1836683"/>
            <a:ext cx="5276127" cy="2727434"/>
          </a:xfrm>
          <a:prstGeom prst="rect">
            <a:avLst/>
          </a:prstGeom>
        </p:spPr>
      </p:pic>
      <p:sp>
        <p:nvSpPr>
          <p:cNvPr id="6" name="Rectangle 5">
            <a:extLst>
              <a:ext uri="{FF2B5EF4-FFF2-40B4-BE49-F238E27FC236}">
                <a16:creationId xmlns:a16="http://schemas.microsoft.com/office/drawing/2014/main" id="{169F1B88-C898-DE1B-D367-8AC96B995473}"/>
              </a:ext>
            </a:extLst>
          </p:cNvPr>
          <p:cNvSpPr/>
          <p:nvPr/>
        </p:nvSpPr>
        <p:spPr>
          <a:xfrm>
            <a:off x="1229710" y="4729655"/>
            <a:ext cx="10158249" cy="1623848"/>
          </a:xfrm>
          <a:prstGeom prst="rect">
            <a:avLst/>
          </a:prstGeom>
          <a:solidFill>
            <a:srgbClr val="00206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indent="-342900">
              <a:buFont typeface="Arial" panose="020B0604020202020204" pitchFamily="34" charset="0"/>
              <a:buChar char="•"/>
            </a:pPr>
            <a:r>
              <a:rPr lang="en-US" sz="2400" dirty="0">
                <a:latin typeface="Times" panose="02020603050405020304" pitchFamily="18" charset="0"/>
                <a:cs typeface="Times" panose="02020603050405020304" pitchFamily="18" charset="0"/>
              </a:rPr>
              <a:t>Simulate the role of local government in dealing with managing resources, budgeting funds, and meeting the needs of citizens </a:t>
            </a:r>
          </a:p>
          <a:p>
            <a:pPr marL="342900" indent="-342900">
              <a:buFont typeface="Arial" panose="020B0604020202020204" pitchFamily="34" charset="0"/>
              <a:buChar char="•"/>
            </a:pPr>
            <a:r>
              <a:rPr lang="en-US" sz="2400" dirty="0">
                <a:latin typeface="Times" panose="02020603050405020304" pitchFamily="18" charset="0"/>
                <a:cs typeface="Times" panose="02020603050405020304" pitchFamily="18" charset="0"/>
              </a:rPr>
              <a:t>Complete the pre-test, post-test, and post an image of your certificate of completion. </a:t>
            </a:r>
          </a:p>
        </p:txBody>
      </p:sp>
    </p:spTree>
    <p:extLst>
      <p:ext uri="{BB962C8B-B14F-4D97-AF65-F5344CB8AC3E}">
        <p14:creationId xmlns:p14="http://schemas.microsoft.com/office/powerpoint/2010/main" val="1775258344"/>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72B50C-663F-5938-55E9-06E76DBAEA5E}"/>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3194DA4-F3EF-ECB9-867A-5FA06292955F}"/>
              </a:ext>
            </a:extLst>
          </p:cNvPr>
          <p:cNvSpPr>
            <a:spLocks noGrp="1"/>
          </p:cNvSpPr>
          <p:nvPr>
            <p:ph idx="1"/>
          </p:nvPr>
        </p:nvSpPr>
        <p:spPr>
          <a:xfrm>
            <a:off x="323557" y="295422"/>
            <a:ext cx="11465169" cy="6291358"/>
          </a:xfrm>
          <a:solidFill>
            <a:schemeClr val="bg1"/>
          </a:solidFill>
        </p:spPr>
        <p:txBody>
          <a:bodyPr>
            <a:normAutofit/>
          </a:bodyPr>
          <a:lstStyle/>
          <a:p>
            <a:pPr marL="0" indent="0">
              <a:buNone/>
            </a:pPr>
            <a:r>
              <a:rPr lang="en-US" sz="2400" b="1" i="1" dirty="0">
                <a:solidFill>
                  <a:srgbClr val="002060"/>
                </a:solidFill>
                <a:latin typeface="Times New Roman" panose="02020603050405020304" pitchFamily="18" charset="0"/>
                <a:cs typeface="Times New Roman" panose="02020603050405020304" pitchFamily="18" charset="0"/>
              </a:rPr>
              <a:t>Essential Question: </a:t>
            </a:r>
            <a:r>
              <a:rPr lang="en-US" sz="2400" dirty="0">
                <a:latin typeface="Times" pitchFamily="2" charset="0"/>
              </a:rPr>
              <a:t>How did the Founding Fathers develop a government that allows for the supremacy of the federal government, but still grant states the ability the authority to governing themselves?</a:t>
            </a:r>
          </a:p>
          <a:p>
            <a:pPr marL="0" indent="0">
              <a:buNone/>
            </a:pPr>
            <a:r>
              <a:rPr lang="en-US" sz="2400" b="1" i="1" dirty="0">
                <a:solidFill>
                  <a:srgbClr val="002060"/>
                </a:solidFill>
                <a:latin typeface="Times New Roman" panose="02020603050405020304" pitchFamily="18" charset="0"/>
                <a:cs typeface="Times New Roman" panose="02020603050405020304" pitchFamily="18" charset="0"/>
              </a:rPr>
              <a:t>Students can:</a:t>
            </a:r>
          </a:p>
          <a:p>
            <a:r>
              <a:rPr lang="en-US" sz="2400" dirty="0">
                <a:latin typeface="Times" pitchFamily="2" charset="0"/>
              </a:rPr>
              <a:t>Evaluate similarities between the federal and state government as established under constitutional authority</a:t>
            </a:r>
          </a:p>
          <a:p>
            <a:r>
              <a:rPr lang="en-US" sz="2400" dirty="0">
                <a:latin typeface="Times" pitchFamily="2" charset="0"/>
                <a:cs typeface="Times New Roman" panose="02020603050405020304" pitchFamily="18" charset="0"/>
              </a:rPr>
              <a:t>Determine how the powers of state and local government allow them to meet the goals of a society or community</a:t>
            </a:r>
            <a:endParaRPr lang="en-US" sz="2400" dirty="0">
              <a:latin typeface="Times New Roman" panose="02020603050405020304" pitchFamily="18" charset="0"/>
              <a:cs typeface="Times New Roman" panose="02020603050405020304" pitchFamily="18" charset="0"/>
            </a:endParaRPr>
          </a:p>
          <a:p>
            <a:pPr marL="0" indent="0">
              <a:buNone/>
            </a:pPr>
            <a:r>
              <a:rPr lang="en-US" sz="2400" b="1" dirty="0">
                <a:solidFill>
                  <a:srgbClr val="FF0000"/>
                </a:solidFill>
                <a:latin typeface="Times New Roman" panose="02020603050405020304" pitchFamily="18" charset="0"/>
                <a:cs typeface="Times New Roman" panose="02020603050405020304" pitchFamily="18" charset="0"/>
              </a:rPr>
              <a:t>Agenda:</a:t>
            </a:r>
          </a:p>
          <a:p>
            <a:r>
              <a:rPr lang="en-US" sz="2400" dirty="0">
                <a:latin typeface="Times New Roman" panose="02020603050405020304" pitchFamily="18" charset="0"/>
                <a:cs typeface="Times New Roman" panose="02020603050405020304" pitchFamily="18" charset="0"/>
              </a:rPr>
              <a:t>Reading the Economic Tea Leaves</a:t>
            </a:r>
          </a:p>
          <a:p>
            <a:r>
              <a:rPr lang="en-US" sz="2400" dirty="0">
                <a:latin typeface="Times New Roman" panose="02020603050405020304" pitchFamily="18" charset="0"/>
                <a:cs typeface="Times New Roman" panose="02020603050405020304" pitchFamily="18" charset="0"/>
              </a:rPr>
              <a:t>Fiscal Response by Government </a:t>
            </a:r>
          </a:p>
          <a:p>
            <a:r>
              <a:rPr lang="en-US" sz="2400" dirty="0">
                <a:latin typeface="Times New Roman" panose="02020603050405020304" pitchFamily="18" charset="0"/>
                <a:cs typeface="Times New Roman" panose="02020603050405020304" pitchFamily="18" charset="0"/>
              </a:rPr>
              <a:t>Stimulating the Economy</a:t>
            </a:r>
          </a:p>
          <a:p>
            <a:pPr marL="0" indent="0">
              <a:buNone/>
            </a:pPr>
            <a:r>
              <a:rPr lang="en-US" sz="2400" b="1" dirty="0">
                <a:solidFill>
                  <a:srgbClr val="FF0000"/>
                </a:solidFill>
                <a:latin typeface="Times New Roman" panose="02020603050405020304" pitchFamily="18" charset="0"/>
                <a:cs typeface="Times New Roman" panose="02020603050405020304" pitchFamily="18" charset="0"/>
              </a:rPr>
              <a:t>Homework: </a:t>
            </a:r>
          </a:p>
          <a:p>
            <a:r>
              <a:rPr lang="en-US" sz="2400" b="1" dirty="0">
                <a:solidFill>
                  <a:srgbClr val="002060"/>
                </a:solidFill>
                <a:latin typeface="Times New Roman" panose="02020603050405020304" pitchFamily="18" charset="0"/>
                <a:cs typeface="Times New Roman" panose="02020603050405020304" pitchFamily="18" charset="0"/>
              </a:rPr>
              <a:t>Current Events Journal Review – Due 3/21</a:t>
            </a:r>
          </a:p>
        </p:txBody>
      </p:sp>
    </p:spTree>
    <p:extLst>
      <p:ext uri="{BB962C8B-B14F-4D97-AF65-F5344CB8AC3E}">
        <p14:creationId xmlns:p14="http://schemas.microsoft.com/office/powerpoint/2010/main" val="550329546"/>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A98F2F-7EBB-41A2-A555-B0D0DE75B603}"/>
              </a:ext>
            </a:extLst>
          </p:cNvPr>
          <p:cNvSpPr>
            <a:spLocks noGrp="1"/>
          </p:cNvSpPr>
          <p:nvPr>
            <p:ph type="title"/>
          </p:nvPr>
        </p:nvSpPr>
        <p:spPr>
          <a:xfrm>
            <a:off x="1097280" y="286603"/>
            <a:ext cx="10058400" cy="861973"/>
          </a:xfrm>
          <a:solidFill>
            <a:schemeClr val="bg1"/>
          </a:solidFill>
          <a:ln>
            <a:solidFill>
              <a:schemeClr val="accent6">
                <a:lumMod val="50000"/>
              </a:schemeClr>
            </a:solidFill>
          </a:ln>
        </p:spPr>
        <p:txBody>
          <a:bodyPr/>
          <a:lstStyle/>
          <a:p>
            <a:r>
              <a:rPr lang="en-US" b="1" dirty="0">
                <a:latin typeface="Bookman Old Style" panose="02050604050505020204" pitchFamily="18" charset="0"/>
              </a:rPr>
              <a:t>ECONOMIC knowledge</a:t>
            </a:r>
          </a:p>
        </p:txBody>
      </p:sp>
      <p:sp>
        <p:nvSpPr>
          <p:cNvPr id="3" name="Content Placeholder 2">
            <a:extLst>
              <a:ext uri="{FF2B5EF4-FFF2-40B4-BE49-F238E27FC236}">
                <a16:creationId xmlns:a16="http://schemas.microsoft.com/office/drawing/2014/main" id="{0EE4E3A4-93DF-4922-8B22-45D7C57B11B9}"/>
              </a:ext>
            </a:extLst>
          </p:cNvPr>
          <p:cNvSpPr>
            <a:spLocks noGrp="1"/>
          </p:cNvSpPr>
          <p:nvPr>
            <p:ph idx="1"/>
          </p:nvPr>
        </p:nvSpPr>
        <p:spPr>
          <a:xfrm>
            <a:off x="1097280" y="1304693"/>
            <a:ext cx="10058400" cy="4564399"/>
          </a:xfrm>
          <a:solidFill>
            <a:schemeClr val="bg1"/>
          </a:solidFill>
        </p:spPr>
        <p:txBody>
          <a:bodyPr>
            <a:normAutofit/>
          </a:bodyPr>
          <a:lstStyle/>
          <a:p>
            <a:pPr marL="0" indent="0">
              <a:buNone/>
            </a:pPr>
            <a:r>
              <a:rPr lang="en-US" sz="2400" b="1" dirty="0">
                <a:solidFill>
                  <a:schemeClr val="accent6">
                    <a:lumMod val="50000"/>
                  </a:schemeClr>
                </a:solidFill>
                <a:latin typeface="Times New Roman" panose="02020603050405020304" pitchFamily="18" charset="0"/>
                <a:cs typeface="Times New Roman" panose="02020603050405020304" pitchFamily="18" charset="0"/>
              </a:rPr>
              <a:t>How can government respond to issues within the U.S. economy? </a:t>
            </a:r>
          </a:p>
        </p:txBody>
      </p:sp>
      <p:pic>
        <p:nvPicPr>
          <p:cNvPr id="1026" name="Picture 2" descr="The US Economy's Inflation Challenge">
            <a:extLst>
              <a:ext uri="{FF2B5EF4-FFF2-40B4-BE49-F238E27FC236}">
                <a16:creationId xmlns:a16="http://schemas.microsoft.com/office/drawing/2014/main" id="{2D5E5497-D2E0-4E91-B67D-712AD28CA7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58583" y="2362200"/>
            <a:ext cx="8139659" cy="289934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AE187CE2-E5BA-45EE-9EAB-6A1E2C03C342}"/>
              </a:ext>
            </a:extLst>
          </p:cNvPr>
          <p:cNvSpPr/>
          <p:nvPr/>
        </p:nvSpPr>
        <p:spPr>
          <a:xfrm>
            <a:off x="3117954" y="5508230"/>
            <a:ext cx="6850505" cy="652621"/>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hlinkClick r:id="rId3">
                  <a:extLst>
                    <a:ext uri="{A12FA001-AC4F-418D-AE19-62706E023703}">
                      <ahyp:hlinkClr xmlns:ahyp="http://schemas.microsoft.com/office/drawing/2018/hyperlinkcolor" val="tx"/>
                    </a:ext>
                  </a:extLst>
                </a:hlinkClick>
              </a:rPr>
              <a:t>Ec</a:t>
            </a:r>
            <a:r>
              <a:rPr lang="en-US" sz="2400" b="1" dirty="0">
                <a:solidFill>
                  <a:schemeClr val="bg1"/>
                </a:solidFill>
                <a:latin typeface="Times" panose="02020603050405020304" pitchFamily="18" charset="0"/>
                <a:cs typeface="Times" panose="02020603050405020304" pitchFamily="18" charset="0"/>
                <a:hlinkClick r:id="rId3">
                  <a:extLst>
                    <a:ext uri="{A12FA001-AC4F-418D-AE19-62706E023703}">
                      <ahyp:hlinkClr xmlns:ahyp="http://schemas.microsoft.com/office/drawing/2018/hyperlinkcolor" val="tx"/>
                    </a:ext>
                  </a:extLst>
                </a:hlinkClick>
              </a:rPr>
              <a:t>onomic Knowledge </a:t>
            </a:r>
            <a:endParaRPr lang="en-US" sz="2400" b="1" dirty="0">
              <a:solidFill>
                <a:schemeClr val="bg1"/>
              </a:solidFill>
              <a:latin typeface="Times" panose="02020603050405020304" pitchFamily="18" charset="0"/>
              <a:cs typeface="Times" panose="02020603050405020304" pitchFamily="18" charset="0"/>
            </a:endParaRPr>
          </a:p>
        </p:txBody>
      </p:sp>
    </p:spTree>
    <p:extLst>
      <p:ext uri="{BB962C8B-B14F-4D97-AF65-F5344CB8AC3E}">
        <p14:creationId xmlns:p14="http://schemas.microsoft.com/office/powerpoint/2010/main" val="3562975920"/>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E974C8-AEA0-44D1-8569-59FBBC06D168}"/>
              </a:ext>
            </a:extLst>
          </p:cNvPr>
          <p:cNvSpPr>
            <a:spLocks noGrp="1"/>
          </p:cNvSpPr>
          <p:nvPr>
            <p:ph type="title"/>
          </p:nvPr>
        </p:nvSpPr>
        <p:spPr>
          <a:xfrm>
            <a:off x="838200" y="365126"/>
            <a:ext cx="10515600" cy="774358"/>
          </a:xfrm>
          <a:solidFill>
            <a:schemeClr val="bg1"/>
          </a:solidFill>
          <a:ln>
            <a:solidFill>
              <a:srgbClr val="002060"/>
            </a:solidFill>
          </a:ln>
        </p:spPr>
        <p:txBody>
          <a:bodyPr>
            <a:normAutofit/>
          </a:bodyPr>
          <a:lstStyle/>
          <a:p>
            <a:r>
              <a:rPr lang="en-US" sz="3200" b="1" dirty="0">
                <a:latin typeface="Bookman Old Style" panose="02050604050505020204" pitchFamily="18" charset="0"/>
              </a:rPr>
              <a:t>Measuring Economic Performance </a:t>
            </a:r>
          </a:p>
        </p:txBody>
      </p:sp>
      <p:sp>
        <p:nvSpPr>
          <p:cNvPr id="3" name="Content Placeholder 2">
            <a:extLst>
              <a:ext uri="{FF2B5EF4-FFF2-40B4-BE49-F238E27FC236}">
                <a16:creationId xmlns:a16="http://schemas.microsoft.com/office/drawing/2014/main" id="{2DA281A4-AA5C-47AE-B453-455400F3A9B8}"/>
              </a:ext>
            </a:extLst>
          </p:cNvPr>
          <p:cNvSpPr>
            <a:spLocks noGrp="1"/>
          </p:cNvSpPr>
          <p:nvPr>
            <p:ph idx="1"/>
          </p:nvPr>
        </p:nvSpPr>
        <p:spPr>
          <a:xfrm>
            <a:off x="838200" y="1419055"/>
            <a:ext cx="10515600" cy="4757908"/>
          </a:xfrm>
          <a:solidFill>
            <a:schemeClr val="bg1"/>
          </a:solidFill>
          <a:ln>
            <a:solidFill>
              <a:srgbClr val="002060"/>
            </a:solidFill>
          </a:ln>
        </p:spPr>
        <p:txBody>
          <a:bodyPr>
            <a:normAutofit/>
          </a:bodyPr>
          <a:lstStyle/>
          <a:p>
            <a:pPr marL="0" indent="0">
              <a:buNone/>
            </a:pPr>
            <a:r>
              <a:rPr lang="en-US" sz="2400" dirty="0">
                <a:latin typeface="Times" panose="02020603050405020304" pitchFamily="18" charset="0"/>
                <a:cs typeface="Times" panose="02020603050405020304" pitchFamily="18" charset="0"/>
              </a:rPr>
              <a:t>Business Cycle – Illustration of U.S. economic performance </a:t>
            </a:r>
          </a:p>
        </p:txBody>
      </p:sp>
      <p:pic>
        <p:nvPicPr>
          <p:cNvPr id="2050" name="Picture 2" descr="What is Trade Cycle? Meaning Definition Features and Types">
            <a:extLst>
              <a:ext uri="{FF2B5EF4-FFF2-40B4-BE49-F238E27FC236}">
                <a16:creationId xmlns:a16="http://schemas.microsoft.com/office/drawing/2014/main" id="{2F337081-5FBD-4D85-B96F-362CD6A75C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4597" y="2064582"/>
            <a:ext cx="11362543" cy="300209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E20E2E58-1D35-4C86-AC5E-EC25589A4357}"/>
              </a:ext>
            </a:extLst>
          </p:cNvPr>
          <p:cNvSpPr/>
          <p:nvPr/>
        </p:nvSpPr>
        <p:spPr>
          <a:xfrm>
            <a:off x="614597" y="5118756"/>
            <a:ext cx="11362543" cy="1613351"/>
          </a:xfrm>
          <a:prstGeom prst="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mj-lt"/>
              <a:buAutoNum type="arabicPeriod"/>
            </a:pPr>
            <a:r>
              <a:rPr lang="en-US" sz="2400" dirty="0">
                <a:solidFill>
                  <a:schemeClr val="bg1"/>
                </a:solidFill>
                <a:latin typeface="Times" panose="02020603050405020304" pitchFamily="18" charset="0"/>
                <a:cs typeface="Times" panose="02020603050405020304" pitchFamily="18" charset="0"/>
              </a:rPr>
              <a:t>How does the government and economist determine how the U.S. market economy is performing? What would they look at to tell them? </a:t>
            </a:r>
          </a:p>
          <a:p>
            <a:pPr marL="342900" indent="-342900">
              <a:buFont typeface="+mj-lt"/>
              <a:buAutoNum type="arabicPeriod"/>
            </a:pPr>
            <a:r>
              <a:rPr lang="en-US" sz="2400" dirty="0">
                <a:solidFill>
                  <a:schemeClr val="bg1"/>
                </a:solidFill>
                <a:latin typeface="Times" panose="02020603050405020304" pitchFamily="18" charset="0"/>
                <a:cs typeface="Times" panose="02020603050405020304" pitchFamily="18" charset="0"/>
              </a:rPr>
              <a:t>Why is reading the performance of the U.S. market economy important knowledge for the federal government?  </a:t>
            </a:r>
          </a:p>
        </p:txBody>
      </p:sp>
      <p:sp>
        <p:nvSpPr>
          <p:cNvPr id="5" name="Rectangle 4">
            <a:extLst>
              <a:ext uri="{FF2B5EF4-FFF2-40B4-BE49-F238E27FC236}">
                <a16:creationId xmlns:a16="http://schemas.microsoft.com/office/drawing/2014/main" id="{00BC8837-C675-4C79-AABB-4B0CD952BCCC}"/>
              </a:ext>
            </a:extLst>
          </p:cNvPr>
          <p:cNvSpPr/>
          <p:nvPr/>
        </p:nvSpPr>
        <p:spPr>
          <a:xfrm>
            <a:off x="8019738" y="1785010"/>
            <a:ext cx="3753162" cy="2412235"/>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Arial" panose="020B0604020202020204" pitchFamily="34" charset="0"/>
              <a:buChar char="•"/>
            </a:pPr>
            <a:r>
              <a:rPr lang="en-US" sz="2400" dirty="0">
                <a:solidFill>
                  <a:schemeClr val="bg1"/>
                </a:solidFill>
                <a:latin typeface="Times" panose="02020603050405020304" pitchFamily="18" charset="0"/>
                <a:cs typeface="Times" panose="02020603050405020304" pitchFamily="18" charset="0"/>
              </a:rPr>
              <a:t>Unemployment rate</a:t>
            </a:r>
          </a:p>
          <a:p>
            <a:pPr marL="342900" indent="-342900">
              <a:buFont typeface="Arial" panose="020B0604020202020204" pitchFamily="34" charset="0"/>
              <a:buChar char="•"/>
            </a:pPr>
            <a:r>
              <a:rPr lang="en-US" sz="2400" dirty="0">
                <a:solidFill>
                  <a:schemeClr val="bg1"/>
                </a:solidFill>
                <a:latin typeface="Times" panose="02020603050405020304" pitchFamily="18" charset="0"/>
                <a:cs typeface="Times" panose="02020603050405020304" pitchFamily="18" charset="0"/>
              </a:rPr>
              <a:t>Gross Domestic Product (GDP) – production rate</a:t>
            </a:r>
          </a:p>
          <a:p>
            <a:pPr marL="342900" indent="-342900">
              <a:buFont typeface="Arial" panose="020B0604020202020204" pitchFamily="34" charset="0"/>
              <a:buChar char="•"/>
            </a:pPr>
            <a:r>
              <a:rPr lang="en-US" sz="2400" dirty="0">
                <a:solidFill>
                  <a:schemeClr val="bg1"/>
                </a:solidFill>
                <a:latin typeface="Times" panose="02020603050405020304" pitchFamily="18" charset="0"/>
                <a:cs typeface="Times" panose="02020603050405020304" pitchFamily="18" charset="0"/>
              </a:rPr>
              <a:t>Stock Market </a:t>
            </a:r>
          </a:p>
          <a:p>
            <a:pPr marL="342900" indent="-342900">
              <a:buFont typeface="Arial" panose="020B0604020202020204" pitchFamily="34" charset="0"/>
              <a:buChar char="•"/>
            </a:pPr>
            <a:r>
              <a:rPr lang="en-US" sz="2400" dirty="0">
                <a:solidFill>
                  <a:schemeClr val="bg1"/>
                </a:solidFill>
                <a:latin typeface="Times" panose="02020603050405020304" pitchFamily="18" charset="0"/>
                <a:cs typeface="Times" panose="02020603050405020304" pitchFamily="18" charset="0"/>
              </a:rPr>
              <a:t>Sales of big-ticket items (houses, cars, etc.)</a:t>
            </a:r>
          </a:p>
        </p:txBody>
      </p:sp>
    </p:spTree>
    <p:extLst>
      <p:ext uri="{BB962C8B-B14F-4D97-AF65-F5344CB8AC3E}">
        <p14:creationId xmlns:p14="http://schemas.microsoft.com/office/powerpoint/2010/main" val="1073804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A98F2F-7EBB-41A2-A555-B0D0DE75B603}"/>
              </a:ext>
            </a:extLst>
          </p:cNvPr>
          <p:cNvSpPr>
            <a:spLocks noGrp="1"/>
          </p:cNvSpPr>
          <p:nvPr>
            <p:ph type="title"/>
          </p:nvPr>
        </p:nvSpPr>
        <p:spPr>
          <a:xfrm>
            <a:off x="1097280" y="286603"/>
            <a:ext cx="10058400" cy="861973"/>
          </a:xfrm>
          <a:solidFill>
            <a:schemeClr val="bg1"/>
          </a:solidFill>
          <a:ln>
            <a:solidFill>
              <a:schemeClr val="accent6">
                <a:lumMod val="50000"/>
              </a:schemeClr>
            </a:solidFill>
          </a:ln>
        </p:spPr>
        <p:txBody>
          <a:bodyPr/>
          <a:lstStyle/>
          <a:p>
            <a:r>
              <a:rPr lang="en-US" b="1" dirty="0">
                <a:latin typeface="Bookman Old Style" panose="02050604050505020204" pitchFamily="18" charset="0"/>
              </a:rPr>
              <a:t>Let’s Get FISCAL </a:t>
            </a:r>
          </a:p>
        </p:txBody>
      </p:sp>
      <p:sp>
        <p:nvSpPr>
          <p:cNvPr id="3" name="Content Placeholder 2">
            <a:extLst>
              <a:ext uri="{FF2B5EF4-FFF2-40B4-BE49-F238E27FC236}">
                <a16:creationId xmlns:a16="http://schemas.microsoft.com/office/drawing/2014/main" id="{0EE4E3A4-93DF-4922-8B22-45D7C57B11B9}"/>
              </a:ext>
            </a:extLst>
          </p:cNvPr>
          <p:cNvSpPr>
            <a:spLocks noGrp="1"/>
          </p:cNvSpPr>
          <p:nvPr>
            <p:ph idx="1"/>
          </p:nvPr>
        </p:nvSpPr>
        <p:spPr>
          <a:xfrm>
            <a:off x="1097280" y="1304693"/>
            <a:ext cx="10058400" cy="4564399"/>
          </a:xfrm>
          <a:solidFill>
            <a:schemeClr val="bg1"/>
          </a:solidFill>
        </p:spPr>
        <p:txBody>
          <a:bodyPr>
            <a:normAutofit/>
          </a:bodyPr>
          <a:lstStyle/>
          <a:p>
            <a:r>
              <a:rPr lang="en-US" sz="2400" b="1" i="1" u="sng" dirty="0">
                <a:solidFill>
                  <a:schemeClr val="accent6">
                    <a:lumMod val="50000"/>
                  </a:schemeClr>
                </a:solidFill>
                <a:latin typeface="Times New Roman" panose="02020603050405020304" pitchFamily="18" charset="0"/>
                <a:cs typeface="Times New Roman" panose="02020603050405020304" pitchFamily="18" charset="0"/>
              </a:rPr>
              <a:t>FISCAL POLICY</a:t>
            </a:r>
            <a:r>
              <a:rPr lang="en-US" sz="2400" b="1" dirty="0">
                <a:solidFill>
                  <a:schemeClr val="accent6">
                    <a:lumMod val="50000"/>
                  </a:schemeClr>
                </a:solidFill>
                <a:latin typeface="Times New Roman" panose="02020603050405020304" pitchFamily="18" charset="0"/>
                <a:cs typeface="Times New Roman" panose="02020603050405020304" pitchFamily="18" charset="0"/>
              </a:rPr>
              <a:t>:</a:t>
            </a:r>
            <a:r>
              <a:rPr lang="en-US" sz="2400" dirty="0">
                <a:solidFill>
                  <a:schemeClr val="tx1"/>
                </a:solidFill>
                <a:latin typeface="Times New Roman" panose="02020603050405020304" pitchFamily="18" charset="0"/>
                <a:cs typeface="Times New Roman" panose="02020603050405020304" pitchFamily="18" charset="0"/>
              </a:rPr>
              <a:t> federal government stimulus of the economy using its power of taxation and spending (</a:t>
            </a:r>
            <a:r>
              <a:rPr lang="en-US" sz="2400" b="1" u="sng" dirty="0">
                <a:solidFill>
                  <a:srgbClr val="002060"/>
                </a:solidFill>
                <a:latin typeface="Times New Roman" panose="02020603050405020304" pitchFamily="18" charset="0"/>
                <a:cs typeface="Times New Roman" panose="02020603050405020304" pitchFamily="18" charset="0"/>
              </a:rPr>
              <a:t>Power of the Purse</a:t>
            </a:r>
            <a:r>
              <a:rPr lang="en-US" sz="2400" dirty="0">
                <a:solidFill>
                  <a:schemeClr val="tx1"/>
                </a:solidFill>
                <a:latin typeface="Times New Roman" panose="02020603050405020304" pitchFamily="18" charset="0"/>
                <a:cs typeface="Times New Roman" panose="02020603050405020304" pitchFamily="18" charset="0"/>
              </a:rPr>
              <a:t>)</a:t>
            </a:r>
          </a:p>
          <a:p>
            <a:endParaRPr lang="en-US" sz="2400" b="1" dirty="0">
              <a:solidFill>
                <a:schemeClr val="accent6">
                  <a:lumMod val="50000"/>
                </a:schemeClr>
              </a:solidFill>
              <a:latin typeface="Times New Roman" panose="02020603050405020304" pitchFamily="18" charset="0"/>
              <a:cs typeface="Times New Roman" panose="02020603050405020304" pitchFamily="18" charset="0"/>
            </a:endParaRPr>
          </a:p>
        </p:txBody>
      </p:sp>
      <p:pic>
        <p:nvPicPr>
          <p:cNvPr id="5" name="Picture 4" descr="A close up of a logo&#10;&#10;Description automatically generated">
            <a:extLst>
              <a:ext uri="{FF2B5EF4-FFF2-40B4-BE49-F238E27FC236}">
                <a16:creationId xmlns:a16="http://schemas.microsoft.com/office/drawing/2014/main" id="{D230EA36-C564-422D-9EB5-0D688EE16C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1732" y="3894083"/>
            <a:ext cx="2216176" cy="1792263"/>
          </a:xfrm>
          <a:prstGeom prst="rect">
            <a:avLst/>
          </a:prstGeom>
          <a:ln>
            <a:solidFill>
              <a:srgbClr val="002060"/>
            </a:solidFill>
          </a:ln>
        </p:spPr>
      </p:pic>
      <p:pic>
        <p:nvPicPr>
          <p:cNvPr id="7" name="Picture 6" descr="A picture containing hat&#10;&#10;Description automatically generated">
            <a:extLst>
              <a:ext uri="{FF2B5EF4-FFF2-40B4-BE49-F238E27FC236}">
                <a16:creationId xmlns:a16="http://schemas.microsoft.com/office/drawing/2014/main" id="{C6A35E69-1040-4FD7-A267-1940EC256A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3764238"/>
            <a:ext cx="2330977" cy="1889802"/>
          </a:xfrm>
          <a:prstGeom prst="rect">
            <a:avLst/>
          </a:prstGeom>
          <a:ln>
            <a:solidFill>
              <a:srgbClr val="002060"/>
            </a:solidFill>
          </a:ln>
        </p:spPr>
      </p:pic>
      <p:sp>
        <p:nvSpPr>
          <p:cNvPr id="8" name="Rectangle 7">
            <a:extLst>
              <a:ext uri="{FF2B5EF4-FFF2-40B4-BE49-F238E27FC236}">
                <a16:creationId xmlns:a16="http://schemas.microsoft.com/office/drawing/2014/main" id="{40338DE6-348C-4723-958A-1B30CACE2560}"/>
              </a:ext>
            </a:extLst>
          </p:cNvPr>
          <p:cNvSpPr/>
          <p:nvPr/>
        </p:nvSpPr>
        <p:spPr>
          <a:xfrm>
            <a:off x="591864" y="2030479"/>
            <a:ext cx="11008272" cy="1577642"/>
          </a:xfrm>
          <a:prstGeom prst="rect">
            <a:avLst/>
          </a:prstGeom>
          <a:solidFill>
            <a:schemeClr val="accent6">
              <a:lumMod val="5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a:latin typeface="Times New Roman" panose="02020603050405020304" pitchFamily="18" charset="0"/>
                <a:cs typeface="Times New Roman" panose="02020603050405020304" pitchFamily="18" charset="0"/>
              </a:rPr>
              <a:t>Clause 1.</a:t>
            </a:r>
            <a:r>
              <a:rPr lang="en-US" sz="2000" dirty="0">
                <a:latin typeface="Times New Roman" panose="02020603050405020304" pitchFamily="18" charset="0"/>
                <a:cs typeface="Times New Roman" panose="02020603050405020304" pitchFamily="18" charset="0"/>
              </a:rPr>
              <a:t> The Congress shall have Power To lay and collect Taxes, Duties, Imposts and Excises, to pay the Debts and provide for the common Defence and general Welfare of the United States; but all Duties, Imposts and Excises shall be uniform throughout the United States; </a:t>
            </a:r>
          </a:p>
          <a:p>
            <a:r>
              <a:rPr lang="en-US" sz="2000" dirty="0">
                <a:latin typeface="Times New Roman" panose="02020603050405020304" pitchFamily="18" charset="0"/>
                <a:cs typeface="Times New Roman" panose="02020603050405020304" pitchFamily="18" charset="0"/>
              </a:rPr>
              <a:t>	- Article I, Section 8, U.S. Constitution </a:t>
            </a:r>
          </a:p>
        </p:txBody>
      </p:sp>
      <p:sp>
        <p:nvSpPr>
          <p:cNvPr id="9" name="Rectangle 8">
            <a:extLst>
              <a:ext uri="{FF2B5EF4-FFF2-40B4-BE49-F238E27FC236}">
                <a16:creationId xmlns:a16="http://schemas.microsoft.com/office/drawing/2014/main" id="{F84F4C7C-F796-480B-BC85-2410C2918561}"/>
              </a:ext>
            </a:extLst>
          </p:cNvPr>
          <p:cNvSpPr/>
          <p:nvPr/>
        </p:nvSpPr>
        <p:spPr>
          <a:xfrm>
            <a:off x="6357205" y="5553306"/>
            <a:ext cx="4505093" cy="894755"/>
          </a:xfrm>
          <a:prstGeom prst="rect">
            <a:avLst/>
          </a:prstGeom>
          <a:solidFill>
            <a:srgbClr val="00206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i="1" u="sng" dirty="0">
                <a:solidFill>
                  <a:schemeClr val="bg1"/>
                </a:solidFill>
                <a:latin typeface="Times New Roman" panose="02020603050405020304" pitchFamily="18" charset="0"/>
                <a:cs typeface="Times New Roman" panose="02020603050405020304" pitchFamily="18" charset="0"/>
              </a:rPr>
              <a:t>Government Spending </a:t>
            </a:r>
            <a:r>
              <a:rPr lang="en-US" sz="2000" dirty="0">
                <a:solidFill>
                  <a:schemeClr val="bg1"/>
                </a:solidFill>
                <a:latin typeface="Times New Roman" panose="02020603050405020304" pitchFamily="18" charset="0"/>
                <a:cs typeface="Times New Roman" panose="02020603050405020304" pitchFamily="18" charset="0"/>
              </a:rPr>
              <a:t>(TARP FUNDS, PORKBARREL PROJECTS)</a:t>
            </a:r>
          </a:p>
        </p:txBody>
      </p:sp>
      <p:sp>
        <p:nvSpPr>
          <p:cNvPr id="10" name="Rectangle 9">
            <a:extLst>
              <a:ext uri="{FF2B5EF4-FFF2-40B4-BE49-F238E27FC236}">
                <a16:creationId xmlns:a16="http://schemas.microsoft.com/office/drawing/2014/main" id="{2723D216-134E-42D5-8A74-F7C5F34AC096}"/>
              </a:ext>
            </a:extLst>
          </p:cNvPr>
          <p:cNvSpPr/>
          <p:nvPr/>
        </p:nvSpPr>
        <p:spPr>
          <a:xfrm>
            <a:off x="1016062" y="5555083"/>
            <a:ext cx="4505093" cy="736862"/>
          </a:xfrm>
          <a:prstGeom prst="rect">
            <a:avLst/>
          </a:prstGeom>
          <a:solidFill>
            <a:srgbClr val="00206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i="1" u="sng" dirty="0">
                <a:solidFill>
                  <a:schemeClr val="bg1"/>
                </a:solidFill>
                <a:latin typeface="Times New Roman" panose="02020603050405020304" pitchFamily="18" charset="0"/>
                <a:cs typeface="Times New Roman" panose="02020603050405020304" pitchFamily="18" charset="0"/>
              </a:rPr>
              <a:t>Taxation</a:t>
            </a:r>
            <a:r>
              <a:rPr lang="en-US" sz="2000" b="1" dirty="0">
                <a:solidFill>
                  <a:schemeClr val="bg1"/>
                </a:solidFill>
                <a:latin typeface="Times New Roman" panose="02020603050405020304" pitchFamily="18" charset="0"/>
                <a:cs typeface="Times New Roman" panose="02020603050405020304" pitchFamily="18" charset="0"/>
              </a:rPr>
              <a:t> </a:t>
            </a:r>
            <a:r>
              <a:rPr lang="en-US" sz="2000" dirty="0">
                <a:solidFill>
                  <a:schemeClr val="bg1"/>
                </a:solidFill>
                <a:latin typeface="Times New Roman" panose="02020603050405020304" pitchFamily="18" charset="0"/>
                <a:cs typeface="Times New Roman" panose="02020603050405020304" pitchFamily="18" charset="0"/>
              </a:rPr>
              <a:t>(INCOME TAX, PAYROLL TAX, CAPITAL GAINS TAX)</a:t>
            </a:r>
          </a:p>
        </p:txBody>
      </p:sp>
    </p:spTree>
    <p:extLst>
      <p:ext uri="{BB962C8B-B14F-4D97-AF65-F5344CB8AC3E}">
        <p14:creationId xmlns:p14="http://schemas.microsoft.com/office/powerpoint/2010/main" val="3117686448"/>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E974C8-AEA0-44D1-8569-59FBBC06D168}"/>
              </a:ext>
            </a:extLst>
          </p:cNvPr>
          <p:cNvSpPr>
            <a:spLocks noGrp="1"/>
          </p:cNvSpPr>
          <p:nvPr>
            <p:ph type="title"/>
          </p:nvPr>
        </p:nvSpPr>
        <p:spPr>
          <a:xfrm>
            <a:off x="838200" y="365126"/>
            <a:ext cx="10515600" cy="774358"/>
          </a:xfrm>
          <a:solidFill>
            <a:schemeClr val="bg1"/>
          </a:solidFill>
          <a:ln>
            <a:solidFill>
              <a:srgbClr val="002060"/>
            </a:solidFill>
          </a:ln>
        </p:spPr>
        <p:txBody>
          <a:bodyPr>
            <a:normAutofit/>
          </a:bodyPr>
          <a:lstStyle/>
          <a:p>
            <a:r>
              <a:rPr lang="en-US" sz="3200" b="1" dirty="0">
                <a:latin typeface="Bookman Old Style" panose="02050604050505020204" pitchFamily="18" charset="0"/>
              </a:rPr>
              <a:t>Measuring Economic Performance </a:t>
            </a:r>
          </a:p>
        </p:txBody>
      </p:sp>
      <p:sp>
        <p:nvSpPr>
          <p:cNvPr id="3" name="Content Placeholder 2">
            <a:extLst>
              <a:ext uri="{FF2B5EF4-FFF2-40B4-BE49-F238E27FC236}">
                <a16:creationId xmlns:a16="http://schemas.microsoft.com/office/drawing/2014/main" id="{2DA281A4-AA5C-47AE-B453-455400F3A9B8}"/>
              </a:ext>
            </a:extLst>
          </p:cNvPr>
          <p:cNvSpPr>
            <a:spLocks noGrp="1"/>
          </p:cNvSpPr>
          <p:nvPr>
            <p:ph idx="1"/>
          </p:nvPr>
        </p:nvSpPr>
        <p:spPr>
          <a:xfrm>
            <a:off x="838200" y="1419055"/>
            <a:ext cx="10515600" cy="4757908"/>
          </a:xfrm>
          <a:solidFill>
            <a:schemeClr val="bg1"/>
          </a:solidFill>
          <a:ln>
            <a:solidFill>
              <a:srgbClr val="002060"/>
            </a:solidFill>
          </a:ln>
        </p:spPr>
        <p:txBody>
          <a:bodyPr>
            <a:normAutofit/>
          </a:bodyPr>
          <a:lstStyle/>
          <a:p>
            <a:pPr marL="0" indent="0">
              <a:buNone/>
            </a:pPr>
            <a:r>
              <a:rPr lang="en-US" sz="2400" dirty="0">
                <a:latin typeface="Times" panose="02020603050405020304" pitchFamily="18" charset="0"/>
                <a:cs typeface="Times" panose="02020603050405020304" pitchFamily="18" charset="0"/>
              </a:rPr>
              <a:t>Business Cycle – Illustration of U.S. economic performance </a:t>
            </a:r>
          </a:p>
        </p:txBody>
      </p:sp>
      <p:pic>
        <p:nvPicPr>
          <p:cNvPr id="2050" name="Picture 2" descr="What is Trade Cycle? Meaning Definition Features and Types">
            <a:extLst>
              <a:ext uri="{FF2B5EF4-FFF2-40B4-BE49-F238E27FC236}">
                <a16:creationId xmlns:a16="http://schemas.microsoft.com/office/drawing/2014/main" id="{2F337081-5FBD-4D85-B96F-362CD6A75C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5886" y="2064582"/>
            <a:ext cx="11362543" cy="397645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D2072B68-FD50-4441-8FA1-09AA5D1379DD}"/>
              </a:ext>
            </a:extLst>
          </p:cNvPr>
          <p:cNvSpPr/>
          <p:nvPr/>
        </p:nvSpPr>
        <p:spPr>
          <a:xfrm>
            <a:off x="214859" y="4043317"/>
            <a:ext cx="3463977" cy="86393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400" dirty="0">
                <a:solidFill>
                  <a:schemeClr val="bg1"/>
                </a:solidFill>
                <a:latin typeface="Times" panose="02020603050405020304" pitchFamily="18" charset="0"/>
                <a:cs typeface="Times" panose="02020603050405020304" pitchFamily="18" charset="0"/>
              </a:rPr>
              <a:t>U.S. Economy Declining - Contraction</a:t>
            </a:r>
          </a:p>
        </p:txBody>
      </p:sp>
      <p:sp>
        <p:nvSpPr>
          <p:cNvPr id="7" name="Arrow: Up-Down 6">
            <a:extLst>
              <a:ext uri="{FF2B5EF4-FFF2-40B4-BE49-F238E27FC236}">
                <a16:creationId xmlns:a16="http://schemas.microsoft.com/office/drawing/2014/main" id="{D4935962-0CDC-4AB8-9603-71A6829E95B5}"/>
              </a:ext>
            </a:extLst>
          </p:cNvPr>
          <p:cNvSpPr/>
          <p:nvPr/>
        </p:nvSpPr>
        <p:spPr>
          <a:xfrm rot="18087072">
            <a:off x="3986711" y="3490480"/>
            <a:ext cx="374754" cy="1714188"/>
          </a:xfrm>
          <a:prstGeom prst="upDownArrow">
            <a:avLst/>
          </a:prstGeom>
          <a:solidFill>
            <a:srgbClr val="FF0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a16="http://schemas.microsoft.com/office/drawing/2014/main" id="{77641E53-FBE2-407A-A8B1-062F711B36D7}"/>
              </a:ext>
            </a:extLst>
          </p:cNvPr>
          <p:cNvCxnSpPr>
            <a:stCxn id="6" idx="3"/>
          </p:cNvCxnSpPr>
          <p:nvPr/>
        </p:nvCxnSpPr>
        <p:spPr>
          <a:xfrm>
            <a:off x="3678836" y="4475283"/>
            <a:ext cx="608351" cy="0"/>
          </a:xfrm>
          <a:prstGeom prst="line">
            <a:avLst/>
          </a:prstGeom>
          <a:ln w="57150"/>
        </p:spPr>
        <p:style>
          <a:lnRef idx="1">
            <a:schemeClr val="dk1"/>
          </a:lnRef>
          <a:fillRef idx="0">
            <a:schemeClr val="dk1"/>
          </a:fillRef>
          <a:effectRef idx="0">
            <a:schemeClr val="dk1"/>
          </a:effectRef>
          <a:fontRef idx="minor">
            <a:schemeClr val="tx1"/>
          </a:fontRef>
        </p:style>
      </p:cxnSp>
      <p:sp>
        <p:nvSpPr>
          <p:cNvPr id="12" name="Rectangle 11">
            <a:extLst>
              <a:ext uri="{FF2B5EF4-FFF2-40B4-BE49-F238E27FC236}">
                <a16:creationId xmlns:a16="http://schemas.microsoft.com/office/drawing/2014/main" id="{96716309-BBD9-443D-900D-D5EDBE4787BE}"/>
              </a:ext>
            </a:extLst>
          </p:cNvPr>
          <p:cNvSpPr/>
          <p:nvPr/>
        </p:nvSpPr>
        <p:spPr>
          <a:xfrm>
            <a:off x="1034321" y="1826094"/>
            <a:ext cx="9818558" cy="780636"/>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bg1"/>
                </a:solidFill>
                <a:latin typeface="Times" panose="02020603050405020304" pitchFamily="18" charset="0"/>
                <a:cs typeface="Times" panose="02020603050405020304" pitchFamily="18" charset="0"/>
              </a:rPr>
              <a:t>What should the government do with taxation and government spending to create jobs?</a:t>
            </a:r>
          </a:p>
        </p:txBody>
      </p:sp>
      <p:sp>
        <p:nvSpPr>
          <p:cNvPr id="13" name="Rectangle 12">
            <a:extLst>
              <a:ext uri="{FF2B5EF4-FFF2-40B4-BE49-F238E27FC236}">
                <a16:creationId xmlns:a16="http://schemas.microsoft.com/office/drawing/2014/main" id="{1CF2A4CA-6CC7-4402-A881-FA6B053EDE39}"/>
              </a:ext>
            </a:extLst>
          </p:cNvPr>
          <p:cNvSpPr/>
          <p:nvPr/>
        </p:nvSpPr>
        <p:spPr>
          <a:xfrm>
            <a:off x="7332656" y="3620843"/>
            <a:ext cx="4781863" cy="863932"/>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latin typeface="Times" panose="02020603050405020304" pitchFamily="18" charset="0"/>
                <a:cs typeface="Times" panose="02020603050405020304" pitchFamily="18" charset="0"/>
              </a:rPr>
              <a:t>Create jobs and allow Americans to earn $$$$$$</a:t>
            </a:r>
            <a:endParaRPr lang="en-US" sz="2400" dirty="0">
              <a:latin typeface="Times" panose="02020603050405020304" pitchFamily="18" charset="0"/>
              <a:cs typeface="Times" panose="02020603050405020304" pitchFamily="18" charset="0"/>
            </a:endParaRPr>
          </a:p>
        </p:txBody>
      </p:sp>
    </p:spTree>
    <p:extLst>
      <p:ext uri="{BB962C8B-B14F-4D97-AF65-F5344CB8AC3E}">
        <p14:creationId xmlns:p14="http://schemas.microsoft.com/office/powerpoint/2010/main" val="4274152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3510BB-5DFD-4CD9-8B32-B9FD76305E32}"/>
              </a:ext>
            </a:extLst>
          </p:cNvPr>
          <p:cNvSpPr>
            <a:spLocks noGrp="1"/>
          </p:cNvSpPr>
          <p:nvPr>
            <p:ph type="title"/>
          </p:nvPr>
        </p:nvSpPr>
        <p:spPr>
          <a:xfrm>
            <a:off x="1097280" y="286603"/>
            <a:ext cx="10058400" cy="861973"/>
          </a:xfrm>
          <a:solidFill>
            <a:schemeClr val="bg1"/>
          </a:solidFill>
          <a:ln>
            <a:solidFill>
              <a:schemeClr val="accent6">
                <a:lumMod val="50000"/>
              </a:schemeClr>
            </a:solidFill>
          </a:ln>
        </p:spPr>
        <p:txBody>
          <a:bodyPr/>
          <a:lstStyle/>
          <a:p>
            <a:r>
              <a:rPr lang="en-US" b="1" dirty="0">
                <a:latin typeface="Bookman Old Style" panose="02050604050505020204" pitchFamily="18" charset="0"/>
              </a:rPr>
              <a:t>GOV wants GROWTH</a:t>
            </a:r>
          </a:p>
        </p:txBody>
      </p:sp>
      <p:sp>
        <p:nvSpPr>
          <p:cNvPr id="3" name="Content Placeholder 2">
            <a:extLst>
              <a:ext uri="{FF2B5EF4-FFF2-40B4-BE49-F238E27FC236}">
                <a16:creationId xmlns:a16="http://schemas.microsoft.com/office/drawing/2014/main" id="{D489413E-4572-45BB-B81D-EE90B8A58C48}"/>
              </a:ext>
            </a:extLst>
          </p:cNvPr>
          <p:cNvSpPr>
            <a:spLocks noGrp="1"/>
          </p:cNvSpPr>
          <p:nvPr>
            <p:ph idx="1"/>
          </p:nvPr>
        </p:nvSpPr>
        <p:spPr>
          <a:xfrm>
            <a:off x="579863" y="1449659"/>
            <a:ext cx="10575817" cy="4419433"/>
          </a:xfrm>
          <a:solidFill>
            <a:schemeClr val="bg1"/>
          </a:solidFill>
        </p:spPr>
        <p:txBody>
          <a:bodyPr>
            <a:normAutofit/>
          </a:bodyPr>
          <a:lstStyle/>
          <a:p>
            <a:r>
              <a:rPr lang="en-US" sz="2400" b="1" u="sng" dirty="0">
                <a:solidFill>
                  <a:srgbClr val="C00000"/>
                </a:solidFill>
                <a:latin typeface="Times New Roman" panose="02020603050405020304" pitchFamily="18" charset="0"/>
                <a:cs typeface="Times New Roman" panose="02020603050405020304" pitchFamily="18" charset="0"/>
              </a:rPr>
              <a:t>EXPANSIONARY FISCAL POLICY</a:t>
            </a:r>
          </a:p>
        </p:txBody>
      </p:sp>
      <p:sp>
        <p:nvSpPr>
          <p:cNvPr id="6" name="Rectangle 5">
            <a:extLst>
              <a:ext uri="{FF2B5EF4-FFF2-40B4-BE49-F238E27FC236}">
                <a16:creationId xmlns:a16="http://schemas.microsoft.com/office/drawing/2014/main" id="{FD57FBB3-CEF5-47B6-A80C-3D047E5DB9DC}"/>
              </a:ext>
            </a:extLst>
          </p:cNvPr>
          <p:cNvSpPr/>
          <p:nvPr/>
        </p:nvSpPr>
        <p:spPr>
          <a:xfrm>
            <a:off x="579863" y="2085278"/>
            <a:ext cx="4861932" cy="780585"/>
          </a:xfrm>
          <a:prstGeom prst="rect">
            <a:avLst/>
          </a:prstGeom>
          <a:solidFill>
            <a:schemeClr val="accent6">
              <a:lumMod val="5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Arial" panose="020B0604020202020204" pitchFamily="34" charset="0"/>
              <a:buChar char="•"/>
            </a:pPr>
            <a:r>
              <a:rPr lang="en-US" sz="2400" b="1" u="sng" dirty="0">
                <a:solidFill>
                  <a:schemeClr val="bg1"/>
                </a:solidFill>
                <a:latin typeface="Times New Roman" panose="02020603050405020304" pitchFamily="18" charset="0"/>
                <a:cs typeface="Times New Roman" panose="02020603050405020304" pitchFamily="18" charset="0"/>
              </a:rPr>
              <a:t>Tax cuts or rebates</a:t>
            </a:r>
            <a:r>
              <a:rPr lang="en-US" sz="2400" dirty="0">
                <a:solidFill>
                  <a:schemeClr val="bg1"/>
                </a:solidFill>
                <a:latin typeface="Times New Roman" panose="02020603050405020304" pitchFamily="18" charset="0"/>
                <a:cs typeface="Times New Roman" panose="02020603050405020304" pitchFamily="18" charset="0"/>
              </a:rPr>
              <a:t> to give Americans more money </a:t>
            </a:r>
          </a:p>
        </p:txBody>
      </p:sp>
      <p:sp>
        <p:nvSpPr>
          <p:cNvPr id="7" name="Rectangle 6">
            <a:extLst>
              <a:ext uri="{FF2B5EF4-FFF2-40B4-BE49-F238E27FC236}">
                <a16:creationId xmlns:a16="http://schemas.microsoft.com/office/drawing/2014/main" id="{0FC278D0-8E61-4098-9E9E-E1126EF099FD}"/>
              </a:ext>
            </a:extLst>
          </p:cNvPr>
          <p:cNvSpPr/>
          <p:nvPr/>
        </p:nvSpPr>
        <p:spPr>
          <a:xfrm>
            <a:off x="579863" y="3207836"/>
            <a:ext cx="4861932" cy="780585"/>
          </a:xfrm>
          <a:prstGeom prst="rect">
            <a:avLst/>
          </a:prstGeom>
          <a:solidFill>
            <a:schemeClr val="accent6">
              <a:lumMod val="5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Arial" panose="020B0604020202020204" pitchFamily="34" charset="0"/>
              <a:buChar char="•"/>
            </a:pPr>
            <a:r>
              <a:rPr lang="en-US" sz="2400" b="1" u="sng" dirty="0">
                <a:solidFill>
                  <a:schemeClr val="bg1"/>
                </a:solidFill>
                <a:latin typeface="Times New Roman" panose="02020603050405020304" pitchFamily="18" charset="0"/>
                <a:cs typeface="Times New Roman" panose="02020603050405020304" pitchFamily="18" charset="0"/>
              </a:rPr>
              <a:t>Increase government spending </a:t>
            </a:r>
            <a:r>
              <a:rPr lang="en-US" sz="2400" dirty="0">
                <a:solidFill>
                  <a:schemeClr val="bg1"/>
                </a:solidFill>
                <a:latin typeface="Times New Roman" panose="02020603050405020304" pitchFamily="18" charset="0"/>
                <a:cs typeface="Times New Roman" panose="02020603050405020304" pitchFamily="18" charset="0"/>
              </a:rPr>
              <a:t>to provide jobs </a:t>
            </a:r>
          </a:p>
        </p:txBody>
      </p:sp>
      <p:pic>
        <p:nvPicPr>
          <p:cNvPr id="9" name="Picture 8" descr="A close up of text on a white background&#10;&#10;Description automatically generated">
            <a:extLst>
              <a:ext uri="{FF2B5EF4-FFF2-40B4-BE49-F238E27FC236}">
                <a16:creationId xmlns:a16="http://schemas.microsoft.com/office/drawing/2014/main" id="{0B6894A1-D64C-4864-A49E-43A79C56FF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51470" y="988908"/>
            <a:ext cx="4286250" cy="2609220"/>
          </a:xfrm>
          <a:prstGeom prst="rect">
            <a:avLst/>
          </a:prstGeom>
          <a:ln>
            <a:solidFill>
              <a:srgbClr val="002060"/>
            </a:solidFill>
          </a:ln>
        </p:spPr>
      </p:pic>
      <p:sp>
        <p:nvSpPr>
          <p:cNvPr id="11" name="Rectangle 10">
            <a:extLst>
              <a:ext uri="{FF2B5EF4-FFF2-40B4-BE49-F238E27FC236}">
                <a16:creationId xmlns:a16="http://schemas.microsoft.com/office/drawing/2014/main" id="{4907C09E-7FE3-444D-8A77-275F52F178D0}"/>
              </a:ext>
            </a:extLst>
          </p:cNvPr>
          <p:cNvSpPr/>
          <p:nvPr/>
        </p:nvSpPr>
        <p:spPr>
          <a:xfrm>
            <a:off x="7248293" y="3265449"/>
            <a:ext cx="3401122" cy="512957"/>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Times New Roman" panose="02020603050405020304" pitchFamily="18" charset="0"/>
                <a:cs typeface="Times New Roman" panose="02020603050405020304" pitchFamily="18" charset="0"/>
              </a:rPr>
              <a:t>TARP STIMULUS – Troubled Asset Relief Program 2009</a:t>
            </a:r>
          </a:p>
        </p:txBody>
      </p:sp>
      <p:pic>
        <p:nvPicPr>
          <p:cNvPr id="13" name="Picture 12" descr="A close up of a map&#10;&#10;Description automatically generated">
            <a:extLst>
              <a:ext uri="{FF2B5EF4-FFF2-40B4-BE49-F238E27FC236}">
                <a16:creationId xmlns:a16="http://schemas.microsoft.com/office/drawing/2014/main" id="{2EBE6F49-FFD7-48E0-859C-DA0A547C18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27232" y="3836019"/>
            <a:ext cx="5493021" cy="2334155"/>
          </a:xfrm>
          <a:prstGeom prst="rect">
            <a:avLst/>
          </a:prstGeom>
        </p:spPr>
      </p:pic>
      <p:sp>
        <p:nvSpPr>
          <p:cNvPr id="10" name="Rectangle 9">
            <a:extLst>
              <a:ext uri="{FF2B5EF4-FFF2-40B4-BE49-F238E27FC236}">
                <a16:creationId xmlns:a16="http://schemas.microsoft.com/office/drawing/2014/main" id="{11290FD2-1A0F-44DE-8312-9D9E3A2264F1}"/>
              </a:ext>
            </a:extLst>
          </p:cNvPr>
          <p:cNvSpPr/>
          <p:nvPr/>
        </p:nvSpPr>
        <p:spPr>
          <a:xfrm>
            <a:off x="579863" y="4850780"/>
            <a:ext cx="4066478" cy="557561"/>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Times New Roman" panose="02020603050405020304" pitchFamily="18" charset="0"/>
                <a:cs typeface="Times New Roman" panose="02020603050405020304" pitchFamily="18" charset="0"/>
              </a:rPr>
              <a:t>The Economic Growth and Tax Relief Reconciliation Act of 2001</a:t>
            </a:r>
          </a:p>
        </p:txBody>
      </p:sp>
    </p:spTree>
    <p:extLst>
      <p:ext uri="{BB962C8B-B14F-4D97-AF65-F5344CB8AC3E}">
        <p14:creationId xmlns:p14="http://schemas.microsoft.com/office/powerpoint/2010/main" val="742999463"/>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C9AA1-ED85-4500-8061-468A7E9FD0A8}"/>
              </a:ext>
            </a:extLst>
          </p:cNvPr>
          <p:cNvSpPr>
            <a:spLocks noGrp="1"/>
          </p:cNvSpPr>
          <p:nvPr>
            <p:ph type="title"/>
          </p:nvPr>
        </p:nvSpPr>
        <p:spPr>
          <a:xfrm>
            <a:off x="1097280" y="286603"/>
            <a:ext cx="10058400" cy="884275"/>
          </a:xfrm>
          <a:solidFill>
            <a:schemeClr val="bg1"/>
          </a:solidFill>
          <a:ln>
            <a:solidFill>
              <a:schemeClr val="accent6">
                <a:lumMod val="50000"/>
              </a:schemeClr>
            </a:solidFill>
          </a:ln>
        </p:spPr>
        <p:txBody>
          <a:bodyPr/>
          <a:lstStyle/>
          <a:p>
            <a:r>
              <a:rPr lang="en-US" b="1" dirty="0">
                <a:latin typeface="Bookman Old Style" panose="02050604050505020204" pitchFamily="18" charset="0"/>
              </a:rPr>
              <a:t>Danger! Will Robinson</a:t>
            </a:r>
          </a:p>
        </p:txBody>
      </p:sp>
      <p:pic>
        <p:nvPicPr>
          <p:cNvPr id="5" name="Content Placeholder 4" descr="A screenshot of a cell phone&#10;&#10;Description automatically generated">
            <a:extLst>
              <a:ext uri="{FF2B5EF4-FFF2-40B4-BE49-F238E27FC236}">
                <a16:creationId xmlns:a16="http://schemas.microsoft.com/office/drawing/2014/main" id="{78AB4586-20FA-4ADE-A865-1AB7DFB51D8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364250" y="1427976"/>
            <a:ext cx="7226032" cy="3760788"/>
          </a:xfrm>
        </p:spPr>
      </p:pic>
      <p:sp>
        <p:nvSpPr>
          <p:cNvPr id="6" name="Rectangle 5">
            <a:extLst>
              <a:ext uri="{FF2B5EF4-FFF2-40B4-BE49-F238E27FC236}">
                <a16:creationId xmlns:a16="http://schemas.microsoft.com/office/drawing/2014/main" id="{BCB57406-ED48-403A-91A0-813D33E2FBD8}"/>
              </a:ext>
            </a:extLst>
          </p:cNvPr>
          <p:cNvSpPr/>
          <p:nvPr/>
        </p:nvSpPr>
        <p:spPr>
          <a:xfrm>
            <a:off x="1219943" y="5430024"/>
            <a:ext cx="7756788" cy="769434"/>
          </a:xfrm>
          <a:prstGeom prst="rect">
            <a:avLst/>
          </a:prstGeom>
          <a:solidFill>
            <a:schemeClr val="accent6">
              <a:lumMod val="5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latin typeface="Times New Roman" panose="02020603050405020304" pitchFamily="18" charset="0"/>
                <a:cs typeface="Times New Roman" panose="02020603050405020304" pitchFamily="18" charset="0"/>
              </a:rPr>
              <a:t>EXPANSIONARY FISCAL POLICY = </a:t>
            </a:r>
            <a:r>
              <a:rPr lang="en-US" sz="2400" b="1" u="sng" dirty="0">
                <a:latin typeface="Times New Roman" panose="02020603050405020304" pitchFamily="18" charset="0"/>
                <a:cs typeface="Times New Roman" panose="02020603050405020304" pitchFamily="18" charset="0"/>
              </a:rPr>
              <a:t>Deficit Spending (DEBT)</a:t>
            </a:r>
          </a:p>
        </p:txBody>
      </p:sp>
      <p:sp>
        <p:nvSpPr>
          <p:cNvPr id="7" name="Rectangle 6">
            <a:extLst>
              <a:ext uri="{FF2B5EF4-FFF2-40B4-BE49-F238E27FC236}">
                <a16:creationId xmlns:a16="http://schemas.microsoft.com/office/drawing/2014/main" id="{8BD18A38-0C1A-4D48-A842-A3F4155FCC5A}"/>
              </a:ext>
            </a:extLst>
          </p:cNvPr>
          <p:cNvSpPr/>
          <p:nvPr/>
        </p:nvSpPr>
        <p:spPr>
          <a:xfrm>
            <a:off x="601718" y="2520176"/>
            <a:ext cx="3591141" cy="702526"/>
          </a:xfrm>
          <a:prstGeom prst="rect">
            <a:avLst/>
          </a:prstGeom>
          <a:solidFill>
            <a:schemeClr val="bg2"/>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002060"/>
                </a:solidFill>
                <a:latin typeface="Times New Roman" panose="02020603050405020304" pitchFamily="18" charset="0"/>
                <a:cs typeface="Times New Roman" panose="02020603050405020304" pitchFamily="18" charset="0"/>
              </a:rPr>
              <a:t>U.S. Debt = $32 Trillion</a:t>
            </a:r>
          </a:p>
        </p:txBody>
      </p:sp>
    </p:spTree>
    <p:extLst>
      <p:ext uri="{BB962C8B-B14F-4D97-AF65-F5344CB8AC3E}">
        <p14:creationId xmlns:p14="http://schemas.microsoft.com/office/powerpoint/2010/main" val="8255208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D2A701-31F9-D87D-7C0F-EFE1849A095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F39E548-AE8D-C43D-F5FD-CED091843DD2}"/>
              </a:ext>
            </a:extLst>
          </p:cNvPr>
          <p:cNvSpPr>
            <a:spLocks noGrp="1"/>
          </p:cNvSpPr>
          <p:nvPr>
            <p:ph type="title"/>
          </p:nvPr>
        </p:nvSpPr>
        <p:spPr>
          <a:xfrm>
            <a:off x="698716" y="365126"/>
            <a:ext cx="10515600" cy="886900"/>
          </a:xfrm>
          <a:solidFill>
            <a:schemeClr val="bg1"/>
          </a:solidFill>
          <a:ln>
            <a:solidFill>
              <a:srgbClr val="FF0000"/>
            </a:solidFill>
          </a:ln>
        </p:spPr>
        <p:txBody>
          <a:bodyPr/>
          <a:lstStyle/>
          <a:p>
            <a:r>
              <a:rPr lang="en-US" b="1" dirty="0">
                <a:latin typeface="Baskerville Old Face" panose="02020602080505020303" pitchFamily="18" charset="0"/>
              </a:rPr>
              <a:t>Review Questions </a:t>
            </a:r>
          </a:p>
        </p:txBody>
      </p:sp>
      <p:sp>
        <p:nvSpPr>
          <p:cNvPr id="3" name="Content Placeholder 2">
            <a:extLst>
              <a:ext uri="{FF2B5EF4-FFF2-40B4-BE49-F238E27FC236}">
                <a16:creationId xmlns:a16="http://schemas.microsoft.com/office/drawing/2014/main" id="{515394A4-9DAD-9D4D-83C8-F2418DB99F2C}"/>
              </a:ext>
            </a:extLst>
          </p:cNvPr>
          <p:cNvSpPr>
            <a:spLocks noGrp="1"/>
          </p:cNvSpPr>
          <p:nvPr>
            <p:ph idx="1"/>
          </p:nvPr>
        </p:nvSpPr>
        <p:spPr>
          <a:xfrm>
            <a:off x="838200" y="1572720"/>
            <a:ext cx="10515600" cy="4573246"/>
          </a:xfrm>
          <a:solidFill>
            <a:schemeClr val="bg1"/>
          </a:solidFill>
        </p:spPr>
        <p:txBody>
          <a:bodyPr>
            <a:normAutofit lnSpcReduction="10000"/>
          </a:bodyPr>
          <a:lstStyle/>
          <a:p>
            <a:pPr marL="0" indent="0">
              <a:buNone/>
            </a:pPr>
            <a:r>
              <a:rPr lang="en-US" sz="2400" dirty="0">
                <a:latin typeface="Times" panose="02020603050405020304" pitchFamily="18" charset="0"/>
                <a:cs typeface="Times" panose="02020603050405020304" pitchFamily="18" charset="0"/>
              </a:rPr>
              <a:t>“We think that, by using its public school system to encourage recitation of the Regents' prayer, the State of New York has adopted a practice wholly inconsistent with the Establishment Clause... [the government] has no business composing official prayers for any group of the American people to recite as part of a religious program carried on by government.“</a:t>
            </a:r>
          </a:p>
          <a:p>
            <a:pPr marL="0" indent="0">
              <a:buNone/>
            </a:pPr>
            <a:r>
              <a:rPr lang="en-US" sz="2400" dirty="0">
                <a:latin typeface="Times" panose="02020603050405020304" pitchFamily="18" charset="0"/>
                <a:cs typeface="Times" panose="02020603050405020304" pitchFamily="18" charset="0"/>
              </a:rPr>
              <a:t>	- </a:t>
            </a:r>
            <a:r>
              <a:rPr lang="en-US" sz="2400" b="1" dirty="0">
                <a:latin typeface="Times" panose="02020603050405020304" pitchFamily="18" charset="0"/>
                <a:cs typeface="Times" panose="02020603050405020304" pitchFamily="18" charset="0"/>
              </a:rPr>
              <a:t>Justice Hugo Black, Engel v. Vitale, 1962</a:t>
            </a:r>
          </a:p>
          <a:p>
            <a:pPr marL="457200" indent="-457200">
              <a:buAutoNum type="arabicPeriod"/>
            </a:pPr>
            <a:r>
              <a:rPr lang="en-US" sz="2400" dirty="0">
                <a:latin typeface="Times" panose="02020603050405020304" pitchFamily="18" charset="0"/>
                <a:cs typeface="Times" panose="02020603050405020304" pitchFamily="18" charset="0"/>
              </a:rPr>
              <a:t>What factor allows for the interpretation of the Constitution by the Supreme Court in the Engel v. Vitale?</a:t>
            </a:r>
          </a:p>
          <a:p>
            <a:pPr marL="457200" indent="-457200">
              <a:buAutoNum type="alphaUcPeriod"/>
            </a:pPr>
            <a:r>
              <a:rPr lang="en-US" sz="2400" dirty="0">
                <a:latin typeface="Times" panose="02020603050405020304" pitchFamily="18" charset="0"/>
                <a:cs typeface="Times" panose="02020603050405020304" pitchFamily="18" charset="0"/>
              </a:rPr>
              <a:t>The school’s action interfered with an individuals practice of religion </a:t>
            </a:r>
          </a:p>
          <a:p>
            <a:pPr marL="457200" indent="-457200">
              <a:buAutoNum type="alphaUcPeriod"/>
            </a:pPr>
            <a:r>
              <a:rPr lang="en-US" sz="2400" dirty="0">
                <a:latin typeface="Times" panose="02020603050405020304" pitchFamily="18" charset="0"/>
                <a:cs typeface="Times" panose="02020603050405020304" pitchFamily="18" charset="0"/>
              </a:rPr>
              <a:t>The schools is preventing freedom of expression by students </a:t>
            </a:r>
          </a:p>
          <a:p>
            <a:pPr marL="457200" indent="-457200">
              <a:buAutoNum type="alphaUcPeriod"/>
            </a:pPr>
            <a:r>
              <a:rPr lang="en-US" sz="2400" dirty="0">
                <a:latin typeface="Times" panose="02020603050405020304" pitchFamily="18" charset="0"/>
                <a:cs typeface="Times" panose="02020603050405020304" pitchFamily="18" charset="0"/>
              </a:rPr>
              <a:t>The school is censoring information without demonstrating cause</a:t>
            </a:r>
          </a:p>
          <a:p>
            <a:pPr marL="457200" indent="-457200">
              <a:buAutoNum type="alphaUcPeriod"/>
            </a:pPr>
            <a:r>
              <a:rPr lang="en-US" sz="2400" dirty="0">
                <a:latin typeface="Times" panose="02020603050405020304" pitchFamily="18" charset="0"/>
                <a:cs typeface="Times" panose="02020603050405020304" pitchFamily="18" charset="0"/>
              </a:rPr>
              <a:t>The school is violating the principle of separation of church and state </a:t>
            </a:r>
          </a:p>
        </p:txBody>
      </p:sp>
    </p:spTree>
    <p:extLst>
      <p:ext uri="{BB962C8B-B14F-4D97-AF65-F5344CB8AC3E}">
        <p14:creationId xmlns:p14="http://schemas.microsoft.com/office/powerpoint/2010/main" val="3142892815"/>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E974C8-AEA0-44D1-8569-59FBBC06D168}"/>
              </a:ext>
            </a:extLst>
          </p:cNvPr>
          <p:cNvSpPr>
            <a:spLocks noGrp="1"/>
          </p:cNvSpPr>
          <p:nvPr>
            <p:ph type="title"/>
          </p:nvPr>
        </p:nvSpPr>
        <p:spPr>
          <a:xfrm>
            <a:off x="838200" y="365126"/>
            <a:ext cx="10515600" cy="774358"/>
          </a:xfrm>
          <a:solidFill>
            <a:schemeClr val="bg1"/>
          </a:solidFill>
          <a:ln>
            <a:solidFill>
              <a:srgbClr val="002060"/>
            </a:solidFill>
          </a:ln>
        </p:spPr>
        <p:txBody>
          <a:bodyPr>
            <a:normAutofit/>
          </a:bodyPr>
          <a:lstStyle/>
          <a:p>
            <a:r>
              <a:rPr lang="en-US" sz="3200" b="1" dirty="0">
                <a:latin typeface="Bookman Old Style" panose="02050604050505020204" pitchFamily="18" charset="0"/>
              </a:rPr>
              <a:t>Measuring Economic Performance </a:t>
            </a:r>
          </a:p>
        </p:txBody>
      </p:sp>
      <p:sp>
        <p:nvSpPr>
          <p:cNvPr id="3" name="Content Placeholder 2">
            <a:extLst>
              <a:ext uri="{FF2B5EF4-FFF2-40B4-BE49-F238E27FC236}">
                <a16:creationId xmlns:a16="http://schemas.microsoft.com/office/drawing/2014/main" id="{2DA281A4-AA5C-47AE-B453-455400F3A9B8}"/>
              </a:ext>
            </a:extLst>
          </p:cNvPr>
          <p:cNvSpPr>
            <a:spLocks noGrp="1"/>
          </p:cNvSpPr>
          <p:nvPr>
            <p:ph idx="1"/>
          </p:nvPr>
        </p:nvSpPr>
        <p:spPr>
          <a:xfrm>
            <a:off x="838200" y="1419055"/>
            <a:ext cx="10515600" cy="4757908"/>
          </a:xfrm>
          <a:solidFill>
            <a:schemeClr val="bg1"/>
          </a:solidFill>
          <a:ln>
            <a:solidFill>
              <a:srgbClr val="002060"/>
            </a:solidFill>
          </a:ln>
        </p:spPr>
        <p:txBody>
          <a:bodyPr>
            <a:normAutofit/>
          </a:bodyPr>
          <a:lstStyle/>
          <a:p>
            <a:pPr marL="0" indent="0">
              <a:buNone/>
            </a:pPr>
            <a:r>
              <a:rPr lang="en-US" sz="2400" dirty="0">
                <a:latin typeface="Times" panose="02020603050405020304" pitchFamily="18" charset="0"/>
                <a:cs typeface="Times" panose="02020603050405020304" pitchFamily="18" charset="0"/>
              </a:rPr>
              <a:t>Business Cycle – Illustration of U.S. economic performance </a:t>
            </a:r>
          </a:p>
        </p:txBody>
      </p:sp>
      <p:pic>
        <p:nvPicPr>
          <p:cNvPr id="2050" name="Picture 2" descr="What is Trade Cycle? Meaning Definition Features and Types">
            <a:extLst>
              <a:ext uri="{FF2B5EF4-FFF2-40B4-BE49-F238E27FC236}">
                <a16:creationId xmlns:a16="http://schemas.microsoft.com/office/drawing/2014/main" id="{2F337081-5FBD-4D85-B96F-362CD6A75C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5886" y="2064582"/>
            <a:ext cx="11362543" cy="397645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D2072B68-FD50-4441-8FA1-09AA5D1379DD}"/>
              </a:ext>
            </a:extLst>
          </p:cNvPr>
          <p:cNvSpPr/>
          <p:nvPr/>
        </p:nvSpPr>
        <p:spPr>
          <a:xfrm>
            <a:off x="8454452" y="3979904"/>
            <a:ext cx="3463977" cy="86393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400" dirty="0">
                <a:solidFill>
                  <a:schemeClr val="bg1"/>
                </a:solidFill>
                <a:latin typeface="Times" panose="02020603050405020304" pitchFamily="18" charset="0"/>
                <a:cs typeface="Times" panose="02020603050405020304" pitchFamily="18" charset="0"/>
              </a:rPr>
              <a:t>U.S. Economy Growing - Expansion</a:t>
            </a:r>
          </a:p>
        </p:txBody>
      </p:sp>
      <p:sp>
        <p:nvSpPr>
          <p:cNvPr id="7" name="Arrow: Up-Down 6">
            <a:extLst>
              <a:ext uri="{FF2B5EF4-FFF2-40B4-BE49-F238E27FC236}">
                <a16:creationId xmlns:a16="http://schemas.microsoft.com/office/drawing/2014/main" id="{D4935962-0CDC-4AB8-9603-71A6829E95B5}"/>
              </a:ext>
            </a:extLst>
          </p:cNvPr>
          <p:cNvSpPr/>
          <p:nvPr/>
        </p:nvSpPr>
        <p:spPr>
          <a:xfrm rot="2809729">
            <a:off x="7914134" y="3195714"/>
            <a:ext cx="374754" cy="1714188"/>
          </a:xfrm>
          <a:prstGeom prst="upDownArrow">
            <a:avLst/>
          </a:prstGeom>
          <a:solidFill>
            <a:srgbClr val="FF0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a16="http://schemas.microsoft.com/office/drawing/2014/main" id="{77641E53-FBE2-407A-A8B1-062F711B36D7}"/>
              </a:ext>
            </a:extLst>
          </p:cNvPr>
          <p:cNvCxnSpPr>
            <a:cxnSpLocks/>
          </p:cNvCxnSpPr>
          <p:nvPr/>
        </p:nvCxnSpPr>
        <p:spPr>
          <a:xfrm>
            <a:off x="7961026" y="4306939"/>
            <a:ext cx="608351" cy="0"/>
          </a:xfrm>
          <a:prstGeom prst="line">
            <a:avLst/>
          </a:prstGeom>
          <a:ln w="57150"/>
        </p:spPr>
        <p:style>
          <a:lnRef idx="1">
            <a:schemeClr val="dk1"/>
          </a:lnRef>
          <a:fillRef idx="0">
            <a:schemeClr val="dk1"/>
          </a:fillRef>
          <a:effectRef idx="0">
            <a:schemeClr val="dk1"/>
          </a:effectRef>
          <a:fontRef idx="minor">
            <a:schemeClr val="tx1"/>
          </a:fontRef>
        </p:style>
      </p:cxnSp>
      <p:sp>
        <p:nvSpPr>
          <p:cNvPr id="4" name="Rectangle 3">
            <a:extLst>
              <a:ext uri="{FF2B5EF4-FFF2-40B4-BE49-F238E27FC236}">
                <a16:creationId xmlns:a16="http://schemas.microsoft.com/office/drawing/2014/main" id="{7CF0A7B4-5C36-430A-BBA3-106C65FDCFFA}"/>
              </a:ext>
            </a:extLst>
          </p:cNvPr>
          <p:cNvSpPr/>
          <p:nvPr/>
        </p:nvSpPr>
        <p:spPr>
          <a:xfrm>
            <a:off x="1034321" y="1826094"/>
            <a:ext cx="9818558" cy="103471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Arial" panose="020B0604020202020204" pitchFamily="34" charset="0"/>
              <a:buChar char="•"/>
            </a:pPr>
            <a:r>
              <a:rPr lang="en-US" sz="2400" dirty="0">
                <a:solidFill>
                  <a:schemeClr val="bg1"/>
                </a:solidFill>
                <a:latin typeface="Times" panose="02020603050405020304" pitchFamily="18" charset="0"/>
                <a:cs typeface="Times" panose="02020603050405020304" pitchFamily="18" charset="0"/>
              </a:rPr>
              <a:t>How can the government use the FISCAL Policy to stop inflation?</a:t>
            </a:r>
          </a:p>
          <a:p>
            <a:pPr marL="342900" indent="-342900">
              <a:buFont typeface="Arial" panose="020B0604020202020204" pitchFamily="34" charset="0"/>
              <a:buChar char="•"/>
            </a:pPr>
            <a:r>
              <a:rPr lang="en-US" sz="2400" dirty="0">
                <a:solidFill>
                  <a:schemeClr val="bg1"/>
                </a:solidFill>
                <a:latin typeface="Times" panose="02020603050405020304" pitchFamily="18" charset="0"/>
                <a:cs typeface="Times" panose="02020603050405020304" pitchFamily="18" charset="0"/>
              </a:rPr>
              <a:t>Why will Congress not enact a contractionary fiscal policy?</a:t>
            </a:r>
          </a:p>
        </p:txBody>
      </p:sp>
      <p:sp>
        <p:nvSpPr>
          <p:cNvPr id="5" name="Rectangle 4">
            <a:extLst>
              <a:ext uri="{FF2B5EF4-FFF2-40B4-BE49-F238E27FC236}">
                <a16:creationId xmlns:a16="http://schemas.microsoft.com/office/drawing/2014/main" id="{A606C4CD-720B-42DF-904F-143BB2F707C7}"/>
              </a:ext>
            </a:extLst>
          </p:cNvPr>
          <p:cNvSpPr/>
          <p:nvPr/>
        </p:nvSpPr>
        <p:spPr>
          <a:xfrm>
            <a:off x="299803" y="4843836"/>
            <a:ext cx="4781863" cy="863932"/>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latin typeface="Times" panose="02020603050405020304" pitchFamily="18" charset="0"/>
                <a:cs typeface="Times" panose="02020603050405020304" pitchFamily="18" charset="0"/>
              </a:rPr>
              <a:t>Inflation</a:t>
            </a:r>
            <a:r>
              <a:rPr lang="en-US" sz="2400" dirty="0">
                <a:latin typeface="Times" panose="02020603050405020304" pitchFamily="18" charset="0"/>
                <a:cs typeface="Times" panose="02020603050405020304" pitchFamily="18" charset="0"/>
              </a:rPr>
              <a:t>: prices are rising faster than people’s income</a:t>
            </a:r>
          </a:p>
        </p:txBody>
      </p:sp>
    </p:spTree>
    <p:extLst>
      <p:ext uri="{BB962C8B-B14F-4D97-AF65-F5344CB8AC3E}">
        <p14:creationId xmlns:p14="http://schemas.microsoft.com/office/powerpoint/2010/main" val="1544625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3510BB-5DFD-4CD9-8B32-B9FD76305E32}"/>
              </a:ext>
            </a:extLst>
          </p:cNvPr>
          <p:cNvSpPr>
            <a:spLocks noGrp="1"/>
          </p:cNvSpPr>
          <p:nvPr>
            <p:ph type="title"/>
          </p:nvPr>
        </p:nvSpPr>
        <p:spPr>
          <a:xfrm>
            <a:off x="1097280" y="286603"/>
            <a:ext cx="10058400" cy="861973"/>
          </a:xfrm>
          <a:solidFill>
            <a:schemeClr val="bg1"/>
          </a:solidFill>
          <a:ln>
            <a:solidFill>
              <a:schemeClr val="accent6">
                <a:lumMod val="50000"/>
              </a:schemeClr>
            </a:solidFill>
          </a:ln>
        </p:spPr>
        <p:txBody>
          <a:bodyPr>
            <a:normAutofit fontScale="90000"/>
          </a:bodyPr>
          <a:lstStyle/>
          <a:p>
            <a:r>
              <a:rPr lang="en-US" b="1" dirty="0">
                <a:latin typeface="Bookman Old Style" panose="02050604050505020204" pitchFamily="18" charset="0"/>
              </a:rPr>
              <a:t>GOV Coming Down on the Economy </a:t>
            </a:r>
          </a:p>
        </p:txBody>
      </p:sp>
      <p:sp>
        <p:nvSpPr>
          <p:cNvPr id="3" name="Content Placeholder 2">
            <a:extLst>
              <a:ext uri="{FF2B5EF4-FFF2-40B4-BE49-F238E27FC236}">
                <a16:creationId xmlns:a16="http://schemas.microsoft.com/office/drawing/2014/main" id="{D489413E-4572-45BB-B81D-EE90B8A58C48}"/>
              </a:ext>
            </a:extLst>
          </p:cNvPr>
          <p:cNvSpPr>
            <a:spLocks noGrp="1"/>
          </p:cNvSpPr>
          <p:nvPr>
            <p:ph idx="1"/>
          </p:nvPr>
        </p:nvSpPr>
        <p:spPr>
          <a:xfrm>
            <a:off x="579863" y="1449659"/>
            <a:ext cx="10575817" cy="4419433"/>
          </a:xfrm>
          <a:solidFill>
            <a:schemeClr val="bg1"/>
          </a:solidFill>
        </p:spPr>
        <p:txBody>
          <a:bodyPr>
            <a:normAutofit/>
          </a:bodyPr>
          <a:lstStyle/>
          <a:p>
            <a:r>
              <a:rPr lang="en-US" sz="2400" b="1" u="sng" dirty="0">
                <a:solidFill>
                  <a:srgbClr val="C00000"/>
                </a:solidFill>
                <a:latin typeface="Times New Roman" panose="02020603050405020304" pitchFamily="18" charset="0"/>
                <a:cs typeface="Times New Roman" panose="02020603050405020304" pitchFamily="18" charset="0"/>
              </a:rPr>
              <a:t>CONTRACTIONARY FISCAL POLICY</a:t>
            </a:r>
          </a:p>
        </p:txBody>
      </p:sp>
      <p:sp>
        <p:nvSpPr>
          <p:cNvPr id="4" name="Rectangle 3">
            <a:extLst>
              <a:ext uri="{FF2B5EF4-FFF2-40B4-BE49-F238E27FC236}">
                <a16:creationId xmlns:a16="http://schemas.microsoft.com/office/drawing/2014/main" id="{A67013C1-3A9D-409D-A6AF-56D453BF1581}"/>
              </a:ext>
            </a:extLst>
          </p:cNvPr>
          <p:cNvSpPr/>
          <p:nvPr/>
        </p:nvSpPr>
        <p:spPr>
          <a:xfrm>
            <a:off x="579863" y="2085278"/>
            <a:ext cx="4861932" cy="780585"/>
          </a:xfrm>
          <a:prstGeom prst="rect">
            <a:avLst/>
          </a:prstGeom>
          <a:solidFill>
            <a:schemeClr val="accent6">
              <a:lumMod val="5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Arial" panose="020B0604020202020204" pitchFamily="34" charset="0"/>
              <a:buChar char="•"/>
            </a:pPr>
            <a:r>
              <a:rPr lang="en-US" sz="2400" dirty="0">
                <a:solidFill>
                  <a:schemeClr val="bg1"/>
                </a:solidFill>
                <a:latin typeface="Times New Roman" panose="02020603050405020304" pitchFamily="18" charset="0"/>
                <a:cs typeface="Times New Roman" panose="02020603050405020304" pitchFamily="18" charset="0"/>
              </a:rPr>
              <a:t>Raising taxes to take $$ out of the economy</a:t>
            </a:r>
          </a:p>
        </p:txBody>
      </p:sp>
      <p:sp>
        <p:nvSpPr>
          <p:cNvPr id="5" name="Rectangle 4">
            <a:extLst>
              <a:ext uri="{FF2B5EF4-FFF2-40B4-BE49-F238E27FC236}">
                <a16:creationId xmlns:a16="http://schemas.microsoft.com/office/drawing/2014/main" id="{890D92D0-9E02-49A3-89BA-373E1DB5E3BA}"/>
              </a:ext>
            </a:extLst>
          </p:cNvPr>
          <p:cNvSpPr/>
          <p:nvPr/>
        </p:nvSpPr>
        <p:spPr>
          <a:xfrm>
            <a:off x="579863" y="3207836"/>
            <a:ext cx="4861932" cy="780585"/>
          </a:xfrm>
          <a:prstGeom prst="rect">
            <a:avLst/>
          </a:prstGeom>
          <a:solidFill>
            <a:schemeClr val="accent6">
              <a:lumMod val="5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Arial" panose="020B0604020202020204" pitchFamily="34" charset="0"/>
              <a:buChar char="•"/>
            </a:pPr>
            <a:r>
              <a:rPr lang="en-US" sz="2400" dirty="0">
                <a:solidFill>
                  <a:schemeClr val="bg1"/>
                </a:solidFill>
                <a:latin typeface="Times New Roman" panose="02020603050405020304" pitchFamily="18" charset="0"/>
                <a:cs typeface="Times New Roman" panose="02020603050405020304" pitchFamily="18" charset="0"/>
              </a:rPr>
              <a:t>Decrease government spending to remove money from the economy</a:t>
            </a:r>
          </a:p>
        </p:txBody>
      </p:sp>
      <p:pic>
        <p:nvPicPr>
          <p:cNvPr id="7" name="Picture 6" descr="A close up of a map&#10;&#10;Description automatically generated">
            <a:extLst>
              <a:ext uri="{FF2B5EF4-FFF2-40B4-BE49-F238E27FC236}">
                <a16:creationId xmlns:a16="http://schemas.microsoft.com/office/drawing/2014/main" id="{B07B932B-2E3E-46C8-9FBE-8C5DC5E1AA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92758" y="1907174"/>
            <a:ext cx="5362922" cy="4419433"/>
          </a:xfrm>
          <a:prstGeom prst="rect">
            <a:avLst/>
          </a:prstGeom>
          <a:ln>
            <a:solidFill>
              <a:srgbClr val="002060"/>
            </a:solidFill>
          </a:ln>
        </p:spPr>
      </p:pic>
      <p:pic>
        <p:nvPicPr>
          <p:cNvPr id="9" name="Picture 8" descr="A person wearing a suit and tie&#10;&#10;Description automatically generated">
            <a:extLst>
              <a:ext uri="{FF2B5EF4-FFF2-40B4-BE49-F238E27FC236}">
                <a16:creationId xmlns:a16="http://schemas.microsoft.com/office/drawing/2014/main" id="{FF173BAA-A531-4BEF-A8D0-9AAA5CB0C4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5662" y="4330394"/>
            <a:ext cx="2495550" cy="1857375"/>
          </a:xfrm>
          <a:prstGeom prst="rect">
            <a:avLst/>
          </a:prstGeom>
          <a:ln>
            <a:solidFill>
              <a:srgbClr val="002060"/>
            </a:solidFill>
          </a:ln>
        </p:spPr>
      </p:pic>
      <p:sp>
        <p:nvSpPr>
          <p:cNvPr id="10" name="Rectangle 9">
            <a:extLst>
              <a:ext uri="{FF2B5EF4-FFF2-40B4-BE49-F238E27FC236}">
                <a16:creationId xmlns:a16="http://schemas.microsoft.com/office/drawing/2014/main" id="{8CAC9B31-382B-47B5-9880-B51CAB23044C}"/>
              </a:ext>
            </a:extLst>
          </p:cNvPr>
          <p:cNvSpPr/>
          <p:nvPr/>
        </p:nvSpPr>
        <p:spPr>
          <a:xfrm>
            <a:off x="2394573" y="4460926"/>
            <a:ext cx="5190450" cy="1478488"/>
          </a:xfrm>
          <a:prstGeom prst="rect">
            <a:avLst/>
          </a:prstGeom>
          <a:solidFill>
            <a:srgbClr val="00206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dirty="0">
                <a:solidFill>
                  <a:schemeClr val="bg1"/>
                </a:solidFill>
                <a:latin typeface="Times New Roman" panose="02020603050405020304" pitchFamily="18" charset="0"/>
                <a:cs typeface="Times New Roman" panose="02020603050405020304" pitchFamily="18" charset="0"/>
              </a:rPr>
              <a:t>Elected politicians decided fiscal policy (Raising TAXES angers the electorate)</a:t>
            </a:r>
          </a:p>
          <a:p>
            <a:pPr marL="285750" indent="-285750">
              <a:buFont typeface="Arial" panose="020B0604020202020204" pitchFamily="34" charset="0"/>
              <a:buChar char="•"/>
            </a:pPr>
            <a:r>
              <a:rPr lang="en-US" sz="2200" dirty="0">
                <a:solidFill>
                  <a:schemeClr val="bg1"/>
                </a:solidFill>
                <a:latin typeface="Times New Roman" panose="02020603050405020304" pitchFamily="18" charset="0"/>
                <a:cs typeface="Times New Roman" panose="02020603050405020304" pitchFamily="18" charset="0"/>
              </a:rPr>
              <a:t>Lawmaking process is slow, which slows response to economic decline</a:t>
            </a:r>
          </a:p>
        </p:txBody>
      </p:sp>
    </p:spTree>
    <p:extLst>
      <p:ext uri="{BB962C8B-B14F-4D97-AF65-F5344CB8AC3E}">
        <p14:creationId xmlns:p14="http://schemas.microsoft.com/office/powerpoint/2010/main" val="4062545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47CCD1-9956-9442-4249-9B7A38F8B1E0}"/>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B6C9BB7-2A92-D055-0861-D114BE403D16}"/>
              </a:ext>
            </a:extLst>
          </p:cNvPr>
          <p:cNvSpPr>
            <a:spLocks noGrp="1"/>
          </p:cNvSpPr>
          <p:nvPr>
            <p:ph idx="1"/>
          </p:nvPr>
        </p:nvSpPr>
        <p:spPr>
          <a:xfrm>
            <a:off x="323557" y="295422"/>
            <a:ext cx="11465169" cy="6291358"/>
          </a:xfrm>
          <a:solidFill>
            <a:schemeClr val="bg1"/>
          </a:solidFill>
        </p:spPr>
        <p:txBody>
          <a:bodyPr>
            <a:normAutofit lnSpcReduction="10000"/>
          </a:bodyPr>
          <a:lstStyle/>
          <a:p>
            <a:pPr marL="0" indent="0">
              <a:buNone/>
            </a:pPr>
            <a:r>
              <a:rPr lang="en-US" sz="2400" b="1" i="1" dirty="0">
                <a:solidFill>
                  <a:srgbClr val="002060"/>
                </a:solidFill>
                <a:latin typeface="Times New Roman" panose="02020603050405020304" pitchFamily="18" charset="0"/>
                <a:cs typeface="Times New Roman" panose="02020603050405020304" pitchFamily="18" charset="0"/>
              </a:rPr>
              <a:t>Essential Question: </a:t>
            </a:r>
            <a:r>
              <a:rPr lang="en-US" sz="2400" dirty="0">
                <a:latin typeface="Times" pitchFamily="2" charset="0"/>
              </a:rPr>
              <a:t>How did the Founding Fathers develop a government that allows for the supremacy of the federal government, but still grant states the ability the authority to governing themselves?</a:t>
            </a:r>
          </a:p>
          <a:p>
            <a:pPr marL="0" indent="0">
              <a:buNone/>
            </a:pPr>
            <a:r>
              <a:rPr lang="en-US" sz="2400" b="1" i="1" dirty="0">
                <a:solidFill>
                  <a:srgbClr val="002060"/>
                </a:solidFill>
                <a:latin typeface="Times New Roman" panose="02020603050405020304" pitchFamily="18" charset="0"/>
                <a:cs typeface="Times New Roman" panose="02020603050405020304" pitchFamily="18" charset="0"/>
              </a:rPr>
              <a:t>Students can:</a:t>
            </a:r>
          </a:p>
          <a:p>
            <a:r>
              <a:rPr lang="en-US" sz="2400" dirty="0">
                <a:latin typeface="Times" pitchFamily="2" charset="0"/>
              </a:rPr>
              <a:t>Evaluate similarities between the federal and state government as established under constitutional authority</a:t>
            </a:r>
          </a:p>
          <a:p>
            <a:r>
              <a:rPr lang="en-US" sz="2400" dirty="0">
                <a:latin typeface="Times" pitchFamily="2" charset="0"/>
                <a:cs typeface="Times New Roman" panose="02020603050405020304" pitchFamily="18" charset="0"/>
              </a:rPr>
              <a:t>Determine how the powers of state and local government allow them to meet the goals of a society or community</a:t>
            </a:r>
            <a:endParaRPr lang="en-US" sz="2400" dirty="0">
              <a:latin typeface="Times New Roman" panose="02020603050405020304" pitchFamily="18" charset="0"/>
              <a:cs typeface="Times New Roman" panose="02020603050405020304" pitchFamily="18" charset="0"/>
            </a:endParaRPr>
          </a:p>
          <a:p>
            <a:pPr marL="0" indent="0">
              <a:buNone/>
            </a:pPr>
            <a:r>
              <a:rPr lang="en-US" sz="2400" b="1" dirty="0">
                <a:solidFill>
                  <a:srgbClr val="FF0000"/>
                </a:solidFill>
                <a:latin typeface="Times New Roman" panose="02020603050405020304" pitchFamily="18" charset="0"/>
                <a:cs typeface="Times New Roman" panose="02020603050405020304" pitchFamily="18" charset="0"/>
              </a:rPr>
              <a:t>Agenda:</a:t>
            </a:r>
          </a:p>
          <a:p>
            <a:r>
              <a:rPr lang="en-US" sz="2400" dirty="0">
                <a:latin typeface="Times New Roman" panose="02020603050405020304" pitchFamily="18" charset="0"/>
                <a:cs typeface="Times New Roman" panose="02020603050405020304" pitchFamily="18" charset="0"/>
              </a:rPr>
              <a:t>A Fiscal Test </a:t>
            </a:r>
          </a:p>
          <a:p>
            <a:r>
              <a:rPr lang="en-US" sz="2400" dirty="0">
                <a:latin typeface="Times New Roman" panose="02020603050405020304" pitchFamily="18" charset="0"/>
                <a:cs typeface="Times New Roman" panose="02020603050405020304" pitchFamily="18" charset="0"/>
              </a:rPr>
              <a:t>Urban Sprawl  </a:t>
            </a:r>
          </a:p>
          <a:p>
            <a:r>
              <a:rPr lang="en-US" sz="2400" dirty="0">
                <a:latin typeface="Times New Roman" panose="02020603050405020304" pitchFamily="18" charset="0"/>
                <a:cs typeface="Times New Roman" panose="02020603050405020304" pitchFamily="18" charset="0"/>
              </a:rPr>
              <a:t>Stimulating the Economy</a:t>
            </a:r>
          </a:p>
          <a:p>
            <a:pPr marL="0" indent="0">
              <a:buNone/>
            </a:pPr>
            <a:r>
              <a:rPr lang="en-US" sz="2400" b="1" dirty="0">
                <a:solidFill>
                  <a:srgbClr val="FF0000"/>
                </a:solidFill>
                <a:latin typeface="Times New Roman" panose="02020603050405020304" pitchFamily="18" charset="0"/>
                <a:cs typeface="Times New Roman" panose="02020603050405020304" pitchFamily="18" charset="0"/>
              </a:rPr>
              <a:t>Homework: </a:t>
            </a:r>
          </a:p>
          <a:p>
            <a:r>
              <a:rPr lang="en-US" sz="2400" b="1" dirty="0">
                <a:solidFill>
                  <a:srgbClr val="002060"/>
                </a:solidFill>
                <a:latin typeface="Times New Roman" panose="02020603050405020304" pitchFamily="18" charset="0"/>
                <a:cs typeface="Times New Roman" panose="02020603050405020304" pitchFamily="18" charset="0"/>
              </a:rPr>
              <a:t>Current Events Journal Review – Due 3/21</a:t>
            </a:r>
          </a:p>
          <a:p>
            <a:r>
              <a:rPr lang="en-US" sz="2400" b="1" dirty="0">
                <a:solidFill>
                  <a:srgbClr val="002060"/>
                </a:solidFill>
                <a:latin typeface="Times New Roman" panose="02020603050405020304" pitchFamily="18" charset="0"/>
                <a:cs typeface="Times New Roman" panose="02020603050405020304" pitchFamily="18" charset="0"/>
              </a:rPr>
              <a:t>Unit IV State &amp; Local Government Test – Mon. </a:t>
            </a:r>
            <a:r>
              <a:rPr lang="en-US" sz="2400" b="1">
                <a:solidFill>
                  <a:srgbClr val="002060"/>
                </a:solidFill>
                <a:latin typeface="Times New Roman" panose="02020603050405020304" pitchFamily="18" charset="0"/>
                <a:cs typeface="Times New Roman" panose="02020603050405020304" pitchFamily="18" charset="0"/>
              </a:rPr>
              <a:t>3/3</a:t>
            </a:r>
            <a:endParaRPr lang="en-US" sz="24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03354432"/>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9803" y="261996"/>
            <a:ext cx="10058400" cy="682384"/>
          </a:xfrm>
          <a:solidFill>
            <a:schemeClr val="bg1"/>
          </a:solidFill>
          <a:ln>
            <a:solidFill>
              <a:srgbClr val="002060"/>
            </a:solidFill>
          </a:ln>
        </p:spPr>
        <p:txBody>
          <a:bodyPr>
            <a:normAutofit fontScale="90000"/>
          </a:bodyPr>
          <a:lstStyle/>
          <a:p>
            <a:r>
              <a:rPr lang="en-US" b="1" dirty="0">
                <a:latin typeface="Bookman Old Style" panose="02050604050505020204" pitchFamily="18" charset="0"/>
              </a:rPr>
              <a:t>A Fiscal Test</a:t>
            </a:r>
          </a:p>
        </p:txBody>
      </p:sp>
      <p:sp>
        <p:nvSpPr>
          <p:cNvPr id="3" name="Content Placeholder 2"/>
          <p:cNvSpPr>
            <a:spLocks noGrp="1"/>
          </p:cNvSpPr>
          <p:nvPr>
            <p:ph idx="1"/>
          </p:nvPr>
        </p:nvSpPr>
        <p:spPr>
          <a:xfrm>
            <a:off x="1097280" y="1229193"/>
            <a:ext cx="10058400" cy="5342203"/>
          </a:xfrm>
          <a:solidFill>
            <a:schemeClr val="bg1"/>
          </a:solidFill>
        </p:spPr>
        <p:txBody>
          <a:bodyPr>
            <a:normAutofit/>
          </a:bodyPr>
          <a:lstStyle/>
          <a:p>
            <a:r>
              <a:rPr lang="en-US" sz="2400" dirty="0">
                <a:latin typeface="Times New Roman" pitchFamily="18" charset="0"/>
                <a:cs typeface="Times New Roman" pitchFamily="18" charset="0"/>
              </a:rPr>
              <a:t>Complete the following FISCAL POLICY Scenario</a:t>
            </a:r>
          </a:p>
          <a:p>
            <a:endParaRPr lang="en-US" sz="2400" dirty="0">
              <a:latin typeface="Times New Roman" pitchFamily="18" charset="0"/>
              <a:cs typeface="Times New Roman" pitchFamily="18" charset="0"/>
            </a:endParaRPr>
          </a:p>
          <a:p>
            <a:endParaRPr lang="en-US" sz="2400" dirty="0">
              <a:latin typeface="Times New Roman" pitchFamily="18" charset="0"/>
              <a:cs typeface="Times New Roman" pitchFamily="18" charset="0"/>
            </a:endParaRPr>
          </a:p>
          <a:p>
            <a:endParaRPr lang="en-US" sz="2400" dirty="0">
              <a:latin typeface="Times New Roman" pitchFamily="18" charset="0"/>
              <a:cs typeface="Times New Roman" pitchFamily="18" charset="0"/>
            </a:endParaRPr>
          </a:p>
          <a:p>
            <a:endParaRPr lang="en-US" sz="2400" dirty="0">
              <a:latin typeface="Times New Roman" pitchFamily="18" charset="0"/>
              <a:cs typeface="Times New Roman" pitchFamily="18" charset="0"/>
            </a:endParaRPr>
          </a:p>
          <a:p>
            <a:endParaRPr lang="en-US" sz="2400" dirty="0">
              <a:latin typeface="Times New Roman" pitchFamily="18" charset="0"/>
              <a:cs typeface="Times New Roman" pitchFamily="18" charset="0"/>
            </a:endParaRPr>
          </a:p>
          <a:p>
            <a:endParaRPr lang="en-US" sz="2400" dirty="0">
              <a:latin typeface="Times New Roman" pitchFamily="18" charset="0"/>
              <a:cs typeface="Times New Roman" pitchFamily="18" charset="0"/>
            </a:endParaRPr>
          </a:p>
          <a:p>
            <a:r>
              <a:rPr lang="en-US" sz="2400" dirty="0">
                <a:latin typeface="Times New Roman" pitchFamily="18" charset="0"/>
                <a:cs typeface="Times New Roman" pitchFamily="18" charset="0"/>
              </a:rPr>
              <a:t>Identify whether the economy is contracting or expanding:</a:t>
            </a:r>
          </a:p>
          <a:p>
            <a:r>
              <a:rPr lang="en-US" sz="2400" dirty="0">
                <a:latin typeface="Times New Roman" pitchFamily="18" charset="0"/>
                <a:cs typeface="Times New Roman" pitchFamily="18" charset="0"/>
              </a:rPr>
              <a:t>What Fiscal policy should the U.S. government run?</a:t>
            </a:r>
          </a:p>
          <a:p>
            <a:r>
              <a:rPr lang="en-US" sz="2400" dirty="0">
                <a:latin typeface="Times New Roman" pitchFamily="18" charset="0"/>
                <a:cs typeface="Times New Roman" pitchFamily="18" charset="0"/>
              </a:rPr>
              <a:t>What adjustments to the fiscal policy should be made by a Congressional stimulus program?</a:t>
            </a:r>
          </a:p>
        </p:txBody>
      </p:sp>
      <p:sp>
        <p:nvSpPr>
          <p:cNvPr id="4" name="Rectangle 3"/>
          <p:cNvSpPr/>
          <p:nvPr/>
        </p:nvSpPr>
        <p:spPr>
          <a:xfrm>
            <a:off x="299803" y="1615915"/>
            <a:ext cx="11767279" cy="2446419"/>
          </a:xfrm>
          <a:prstGeom prst="rect">
            <a:avLst/>
          </a:prstGeom>
          <a:solidFill>
            <a:schemeClr val="accent6">
              <a:lumMod val="5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b="1" dirty="0">
              <a:latin typeface="Times New Roman" pitchFamily="18" charset="0"/>
              <a:cs typeface="Times New Roman" pitchFamily="18" charset="0"/>
            </a:endParaRPr>
          </a:p>
          <a:p>
            <a:r>
              <a:rPr lang="en-US" sz="2400" b="1" dirty="0">
                <a:latin typeface="Times New Roman" pitchFamily="18" charset="0"/>
                <a:cs typeface="Times New Roman" pitchFamily="18" charset="0"/>
              </a:rPr>
              <a:t>SCENARIO #2</a:t>
            </a:r>
            <a:r>
              <a:rPr lang="en-US" sz="2400" dirty="0">
                <a:latin typeface="Times New Roman" pitchFamily="18" charset="0"/>
                <a:cs typeface="Times New Roman" pitchFamily="18" charset="0"/>
              </a:rPr>
              <a:t>: Investment in capital equipment, including computers, networks, and equipment used to manufacture consumer goods, continues to decline. This has caused REAL GDP to decline for fourth straight quarter.  Lower corporate profits and an uncertain business outlook have contributed to a sharp decline in the stock market and are expected to reduce spending on high-tech equipment this year and next. In addition, slower economic growth for our major trading partners is expected to limit demand for U.S. exports over the next year. </a:t>
            </a:r>
          </a:p>
          <a:p>
            <a:endParaRPr lang="en-US" sz="2400" dirty="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3759968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4FC7BF-FC61-BDDA-7989-EB83AFBD3E80}"/>
              </a:ext>
            </a:extLst>
          </p:cNvPr>
          <p:cNvSpPr>
            <a:spLocks noGrp="1"/>
          </p:cNvSpPr>
          <p:nvPr>
            <p:ph type="title"/>
          </p:nvPr>
        </p:nvSpPr>
        <p:spPr>
          <a:xfrm>
            <a:off x="838200" y="365126"/>
            <a:ext cx="10515600" cy="785758"/>
          </a:xfrm>
          <a:solidFill>
            <a:schemeClr val="bg1"/>
          </a:solidFill>
          <a:ln>
            <a:solidFill>
              <a:srgbClr val="002060"/>
            </a:solidFill>
          </a:ln>
        </p:spPr>
        <p:txBody>
          <a:bodyPr/>
          <a:lstStyle/>
          <a:p>
            <a:r>
              <a:rPr lang="en-US" b="1" dirty="0">
                <a:solidFill>
                  <a:srgbClr val="002060"/>
                </a:solidFill>
                <a:latin typeface="Bookman Old Style" panose="02050604050505020204" pitchFamily="18" charset="0"/>
              </a:rPr>
              <a:t>Sprawl</a:t>
            </a:r>
          </a:p>
        </p:txBody>
      </p:sp>
      <p:sp>
        <p:nvSpPr>
          <p:cNvPr id="3" name="Content Placeholder 2">
            <a:extLst>
              <a:ext uri="{FF2B5EF4-FFF2-40B4-BE49-F238E27FC236}">
                <a16:creationId xmlns:a16="http://schemas.microsoft.com/office/drawing/2014/main" id="{4B32D15D-05D8-8F9B-D9D6-81E64BA7078C}"/>
              </a:ext>
            </a:extLst>
          </p:cNvPr>
          <p:cNvSpPr>
            <a:spLocks noGrp="1"/>
          </p:cNvSpPr>
          <p:nvPr>
            <p:ph idx="1"/>
          </p:nvPr>
        </p:nvSpPr>
        <p:spPr>
          <a:xfrm>
            <a:off x="838200" y="1371602"/>
            <a:ext cx="10515600" cy="4805361"/>
          </a:xfrm>
          <a:solidFill>
            <a:schemeClr val="bg1"/>
          </a:solidFill>
        </p:spPr>
        <p:txBody>
          <a:bodyPr>
            <a:normAutofit/>
          </a:bodyPr>
          <a:lstStyle/>
          <a:p>
            <a:pPr marL="0" indent="0">
              <a:buNone/>
            </a:pPr>
            <a:r>
              <a:rPr lang="en-US" sz="2400" b="1" u="sng" dirty="0">
                <a:solidFill>
                  <a:srgbClr val="002060"/>
                </a:solidFill>
                <a:latin typeface="Times" panose="02020603050405020304" pitchFamily="18" charset="0"/>
                <a:cs typeface="Times" panose="02020603050405020304" pitchFamily="18" charset="0"/>
              </a:rPr>
              <a:t>Urban Sprawl</a:t>
            </a:r>
            <a:r>
              <a:rPr lang="en-US" sz="2400" dirty="0">
                <a:latin typeface="Times" panose="02020603050405020304" pitchFamily="18" charset="0"/>
                <a:cs typeface="Times" panose="02020603050405020304" pitchFamily="18" charset="0"/>
              </a:rPr>
              <a:t>: uncontrollable expansion of cities and towns into rural areas </a:t>
            </a:r>
          </a:p>
        </p:txBody>
      </p:sp>
      <p:pic>
        <p:nvPicPr>
          <p:cNvPr id="1026" name="Picture 2" descr="Schematic diagram of urban sprawl ...">
            <a:extLst>
              <a:ext uri="{FF2B5EF4-FFF2-40B4-BE49-F238E27FC236}">
                <a16:creationId xmlns:a16="http://schemas.microsoft.com/office/drawing/2014/main" id="{9D4F5D7A-ED8E-2E64-0841-74E871B5C6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879" y="2015757"/>
            <a:ext cx="2914650" cy="2495413"/>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F39203CE-1336-AA3D-EB95-9764086EC10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94938" y="2015757"/>
            <a:ext cx="3220430" cy="2495412"/>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4D869179-9FB1-EEB9-4750-48873398444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08778" y="2015757"/>
            <a:ext cx="3793701" cy="2495412"/>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20DFCCBA-BF43-8CFE-DCB8-AB7C71E6BA96}"/>
              </a:ext>
            </a:extLst>
          </p:cNvPr>
          <p:cNvSpPr/>
          <p:nvPr/>
        </p:nvSpPr>
        <p:spPr>
          <a:xfrm>
            <a:off x="1182414" y="4839412"/>
            <a:ext cx="10375353" cy="1653461"/>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400" dirty="0">
                <a:solidFill>
                  <a:schemeClr val="bg1"/>
                </a:solidFill>
                <a:latin typeface="Times" panose="02020603050405020304" pitchFamily="18" charset="0"/>
                <a:cs typeface="Times" panose="02020603050405020304" pitchFamily="18" charset="0"/>
              </a:rPr>
              <a:t>State and local governments have to build a response plan </a:t>
            </a:r>
          </a:p>
          <a:p>
            <a:pPr marL="342900" indent="-342900">
              <a:buFont typeface="Arial" panose="020B0604020202020204" pitchFamily="34" charset="0"/>
              <a:buChar char="•"/>
            </a:pPr>
            <a:r>
              <a:rPr lang="en-US" sz="2400" dirty="0">
                <a:solidFill>
                  <a:schemeClr val="bg1"/>
                </a:solidFill>
                <a:latin typeface="Times" panose="02020603050405020304" pitchFamily="18" charset="0"/>
                <a:cs typeface="Times" panose="02020603050405020304" pitchFamily="18" charset="0"/>
              </a:rPr>
              <a:t>Issues: managing scarce resources, dealing with externality, and building infrastructure (roads, bridges, etc.) </a:t>
            </a:r>
          </a:p>
          <a:p>
            <a:pPr marL="342900" indent="-342900">
              <a:buFont typeface="Arial" panose="020B0604020202020204" pitchFamily="34" charset="0"/>
              <a:buChar char="•"/>
            </a:pPr>
            <a:r>
              <a:rPr lang="en-US" sz="2400" dirty="0">
                <a:solidFill>
                  <a:schemeClr val="bg1"/>
                </a:solidFill>
                <a:latin typeface="Times" panose="02020603050405020304" pitchFamily="18" charset="0"/>
                <a:cs typeface="Times" panose="02020603050405020304" pitchFamily="18" charset="0"/>
              </a:rPr>
              <a:t>Strains budget – cost improve services for the growing public </a:t>
            </a:r>
          </a:p>
        </p:txBody>
      </p:sp>
    </p:spTree>
    <p:extLst>
      <p:ext uri="{BB962C8B-B14F-4D97-AF65-F5344CB8AC3E}">
        <p14:creationId xmlns:p14="http://schemas.microsoft.com/office/powerpoint/2010/main" val="1745717930"/>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DF909A-C731-E64E-2C19-CEA73029592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272BA4C-9916-4EF1-3DFD-70A856EBD749}"/>
              </a:ext>
            </a:extLst>
          </p:cNvPr>
          <p:cNvSpPr>
            <a:spLocks noGrp="1"/>
          </p:cNvSpPr>
          <p:nvPr>
            <p:ph type="title"/>
          </p:nvPr>
        </p:nvSpPr>
        <p:spPr>
          <a:xfrm>
            <a:off x="838200" y="365126"/>
            <a:ext cx="10515600" cy="785758"/>
          </a:xfrm>
          <a:solidFill>
            <a:schemeClr val="bg1"/>
          </a:solidFill>
          <a:ln>
            <a:solidFill>
              <a:srgbClr val="002060"/>
            </a:solidFill>
          </a:ln>
        </p:spPr>
        <p:txBody>
          <a:bodyPr/>
          <a:lstStyle/>
          <a:p>
            <a:r>
              <a:rPr lang="en-US" b="1" dirty="0">
                <a:solidFill>
                  <a:srgbClr val="002060"/>
                </a:solidFill>
                <a:latin typeface="Bookman Old Style" panose="02050604050505020204" pitchFamily="18" charset="0"/>
              </a:rPr>
              <a:t>Federalism</a:t>
            </a:r>
          </a:p>
        </p:txBody>
      </p:sp>
      <p:sp>
        <p:nvSpPr>
          <p:cNvPr id="3" name="Content Placeholder 2">
            <a:extLst>
              <a:ext uri="{FF2B5EF4-FFF2-40B4-BE49-F238E27FC236}">
                <a16:creationId xmlns:a16="http://schemas.microsoft.com/office/drawing/2014/main" id="{01D1760A-C166-D299-EAE8-295E06908D03}"/>
              </a:ext>
            </a:extLst>
          </p:cNvPr>
          <p:cNvSpPr>
            <a:spLocks noGrp="1"/>
          </p:cNvSpPr>
          <p:nvPr>
            <p:ph idx="1"/>
          </p:nvPr>
        </p:nvSpPr>
        <p:spPr>
          <a:xfrm>
            <a:off x="838200" y="1371602"/>
            <a:ext cx="10515600" cy="4805361"/>
          </a:xfrm>
          <a:solidFill>
            <a:schemeClr val="bg1"/>
          </a:solidFill>
        </p:spPr>
        <p:txBody>
          <a:bodyPr>
            <a:normAutofit/>
          </a:bodyPr>
          <a:lstStyle/>
          <a:p>
            <a:pPr marL="0" indent="0">
              <a:buNone/>
            </a:pPr>
            <a:r>
              <a:rPr lang="en-US" sz="2400" dirty="0">
                <a:latin typeface="Times" panose="02020603050405020304" pitchFamily="18" charset="0"/>
                <a:cs typeface="Times" panose="02020603050405020304" pitchFamily="18" charset="0"/>
              </a:rPr>
              <a:t>Federal government intergovernmental spending (</a:t>
            </a:r>
            <a:r>
              <a:rPr lang="en-US" sz="2400" i="1" dirty="0">
                <a:solidFill>
                  <a:srgbClr val="FF0000"/>
                </a:solidFill>
                <a:latin typeface="Times" panose="02020603050405020304" pitchFamily="18" charset="0"/>
                <a:cs typeface="Times" panose="02020603050405020304" pitchFamily="18" charset="0"/>
              </a:rPr>
              <a:t>Congress power of the purse</a:t>
            </a:r>
            <a:r>
              <a:rPr lang="en-US" sz="2400" dirty="0">
                <a:latin typeface="Times" panose="02020603050405020304" pitchFamily="18" charset="0"/>
                <a:cs typeface="Times" panose="02020603050405020304" pitchFamily="18" charset="0"/>
              </a:rPr>
              <a:t>)  </a:t>
            </a:r>
          </a:p>
        </p:txBody>
      </p:sp>
      <p:sp>
        <p:nvSpPr>
          <p:cNvPr id="5" name="Rectangle 4">
            <a:extLst>
              <a:ext uri="{FF2B5EF4-FFF2-40B4-BE49-F238E27FC236}">
                <a16:creationId xmlns:a16="http://schemas.microsoft.com/office/drawing/2014/main" id="{F735CF85-9CD0-7C71-553E-4320C4E14E4C}"/>
              </a:ext>
            </a:extLst>
          </p:cNvPr>
          <p:cNvSpPr/>
          <p:nvPr/>
        </p:nvSpPr>
        <p:spPr>
          <a:xfrm>
            <a:off x="634233" y="1828800"/>
            <a:ext cx="4915229" cy="2648607"/>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400" dirty="0">
                <a:solidFill>
                  <a:schemeClr val="bg1"/>
                </a:solidFill>
                <a:latin typeface="Times" panose="02020603050405020304" pitchFamily="18" charset="0"/>
                <a:cs typeface="Times" panose="02020603050405020304" pitchFamily="18" charset="0"/>
              </a:rPr>
              <a:t>Federal government intergovernmental revenues</a:t>
            </a:r>
          </a:p>
          <a:p>
            <a:pPr marL="342900" indent="-342900">
              <a:buFont typeface="Arial" panose="020B0604020202020204" pitchFamily="34" charset="0"/>
              <a:buChar char="•"/>
            </a:pPr>
            <a:r>
              <a:rPr lang="en-US" sz="2400" b="1" u="sng" dirty="0">
                <a:solidFill>
                  <a:schemeClr val="bg1"/>
                </a:solidFill>
                <a:latin typeface="Times" panose="02020603050405020304" pitchFamily="18" charset="0"/>
                <a:cs typeface="Times" panose="02020603050405020304" pitchFamily="18" charset="0"/>
              </a:rPr>
              <a:t>Project grants</a:t>
            </a:r>
            <a:r>
              <a:rPr lang="en-US" sz="2400" dirty="0">
                <a:solidFill>
                  <a:schemeClr val="bg1"/>
                </a:solidFill>
                <a:latin typeface="Times" panose="02020603050405020304" pitchFamily="18" charset="0"/>
                <a:cs typeface="Times" panose="02020603050405020304" pitchFamily="18" charset="0"/>
              </a:rPr>
              <a:t> (specific use)</a:t>
            </a:r>
          </a:p>
          <a:p>
            <a:pPr marL="342900" indent="-342900">
              <a:buFont typeface="Arial" panose="020B0604020202020204" pitchFamily="34" charset="0"/>
              <a:buChar char="•"/>
            </a:pPr>
            <a:r>
              <a:rPr lang="en-US" sz="2400" b="1" u="sng" dirty="0">
                <a:solidFill>
                  <a:schemeClr val="bg1"/>
                </a:solidFill>
                <a:latin typeface="Times" panose="02020603050405020304" pitchFamily="18" charset="0"/>
                <a:cs typeface="Times" panose="02020603050405020304" pitchFamily="18" charset="0"/>
              </a:rPr>
              <a:t>Formula grants</a:t>
            </a:r>
            <a:r>
              <a:rPr lang="en-US" sz="2400" dirty="0">
                <a:solidFill>
                  <a:schemeClr val="bg1"/>
                </a:solidFill>
                <a:latin typeface="Times" panose="02020603050405020304" pitchFamily="18" charset="0"/>
                <a:cs typeface="Times" panose="02020603050405020304" pitchFamily="18" charset="0"/>
              </a:rPr>
              <a:t> (formula controls use of $$) </a:t>
            </a:r>
          </a:p>
          <a:p>
            <a:pPr marL="342900" indent="-342900">
              <a:buFont typeface="Arial" panose="020B0604020202020204" pitchFamily="34" charset="0"/>
              <a:buChar char="•"/>
            </a:pPr>
            <a:r>
              <a:rPr lang="en-US" sz="2400" b="1" u="sng" dirty="0">
                <a:solidFill>
                  <a:schemeClr val="bg1"/>
                </a:solidFill>
                <a:latin typeface="Times" panose="02020603050405020304" pitchFamily="18" charset="0"/>
                <a:cs typeface="Times" panose="02020603050405020304" pitchFamily="18" charset="0"/>
              </a:rPr>
              <a:t>Block grants</a:t>
            </a:r>
            <a:r>
              <a:rPr lang="en-US" sz="2400" b="1" dirty="0">
                <a:solidFill>
                  <a:schemeClr val="bg1"/>
                </a:solidFill>
                <a:latin typeface="Times" panose="02020603050405020304" pitchFamily="18" charset="0"/>
                <a:cs typeface="Times" panose="02020603050405020304" pitchFamily="18" charset="0"/>
              </a:rPr>
              <a:t> </a:t>
            </a:r>
            <a:r>
              <a:rPr lang="en-US" sz="2400" dirty="0">
                <a:solidFill>
                  <a:schemeClr val="bg1"/>
                </a:solidFill>
                <a:latin typeface="Times" panose="02020603050405020304" pitchFamily="18" charset="0"/>
                <a:cs typeface="Times" panose="02020603050405020304" pitchFamily="18" charset="0"/>
              </a:rPr>
              <a:t>(broad use) </a:t>
            </a:r>
          </a:p>
        </p:txBody>
      </p:sp>
      <p:pic>
        <p:nvPicPr>
          <p:cNvPr id="4098" name="Picture 2" descr="Revenue at Risk | The Volcker Alliance">
            <a:extLst>
              <a:ext uri="{FF2B5EF4-FFF2-40B4-BE49-F238E27FC236}">
                <a16:creationId xmlns:a16="http://schemas.microsoft.com/office/drawing/2014/main" id="{97FA60FA-ECC1-ED9E-D68C-24E13C5EEB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53429" y="1828800"/>
            <a:ext cx="4636047" cy="4568881"/>
          </a:xfrm>
          <a:prstGeom prst="rect">
            <a:avLst/>
          </a:prstGeom>
          <a:noFill/>
          <a:ln w="28575">
            <a:solidFill>
              <a:srgbClr val="FF0000"/>
            </a:solidFill>
          </a:ln>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51BB36D2-0DD3-A0A3-E8C5-E529E6E25F4C}"/>
              </a:ext>
            </a:extLst>
          </p:cNvPr>
          <p:cNvSpPr/>
          <p:nvPr/>
        </p:nvSpPr>
        <p:spPr>
          <a:xfrm>
            <a:off x="1403131" y="4934606"/>
            <a:ext cx="10154636" cy="1463076"/>
          </a:xfrm>
          <a:prstGeom prst="rect">
            <a:avLst/>
          </a:prstGeom>
          <a:solidFill>
            <a:schemeClr val="tx1"/>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400" b="1" u="sng" dirty="0">
                <a:latin typeface="Times" panose="02020603050405020304" pitchFamily="18" charset="0"/>
                <a:cs typeface="Times" panose="02020603050405020304" pitchFamily="18" charset="0"/>
              </a:rPr>
              <a:t>Mandates</a:t>
            </a:r>
            <a:r>
              <a:rPr lang="en-US" sz="2400" dirty="0">
                <a:latin typeface="Times" panose="02020603050405020304" pitchFamily="18" charset="0"/>
                <a:cs typeface="Times" panose="02020603050405020304" pitchFamily="18" charset="0"/>
              </a:rPr>
              <a:t>: government rules for using federal money</a:t>
            </a:r>
          </a:p>
          <a:p>
            <a:pPr marL="342900" indent="-342900">
              <a:buFont typeface="Arial" panose="020B0604020202020204" pitchFamily="34" charset="0"/>
              <a:buChar char="•"/>
            </a:pPr>
            <a:r>
              <a:rPr lang="en-US" sz="2400" dirty="0">
                <a:latin typeface="Times" panose="02020603050405020304" pitchFamily="18" charset="0"/>
                <a:cs typeface="Times" panose="02020603050405020304" pitchFamily="18" charset="0"/>
              </a:rPr>
              <a:t>Ex. Doing an environmental impact study or following civil rights practices in hiring</a:t>
            </a:r>
          </a:p>
          <a:p>
            <a:pPr marL="342900" indent="-342900">
              <a:buFont typeface="Arial" panose="020B0604020202020204" pitchFamily="34" charset="0"/>
              <a:buChar char="•"/>
            </a:pPr>
            <a:r>
              <a:rPr lang="en-US" sz="2400" dirty="0">
                <a:latin typeface="Times" panose="02020603050405020304" pitchFamily="18" charset="0"/>
                <a:cs typeface="Times" panose="02020603050405020304" pitchFamily="18" charset="0"/>
              </a:rPr>
              <a:t>Can cost states and local government money </a:t>
            </a:r>
          </a:p>
        </p:txBody>
      </p:sp>
    </p:spTree>
    <p:extLst>
      <p:ext uri="{BB962C8B-B14F-4D97-AF65-F5344CB8AC3E}">
        <p14:creationId xmlns:p14="http://schemas.microsoft.com/office/powerpoint/2010/main" val="3183500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4884A7-DB90-71F8-D1B5-E2A09C26AE0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275E968-D75E-7440-2DE6-3DDF3EEA081C}"/>
              </a:ext>
            </a:extLst>
          </p:cNvPr>
          <p:cNvSpPr>
            <a:spLocks noGrp="1"/>
          </p:cNvSpPr>
          <p:nvPr>
            <p:ph type="title"/>
          </p:nvPr>
        </p:nvSpPr>
        <p:spPr>
          <a:xfrm>
            <a:off x="838200" y="365126"/>
            <a:ext cx="10515600" cy="785758"/>
          </a:xfrm>
          <a:solidFill>
            <a:schemeClr val="bg1"/>
          </a:solidFill>
          <a:ln>
            <a:solidFill>
              <a:srgbClr val="002060"/>
            </a:solidFill>
          </a:ln>
        </p:spPr>
        <p:txBody>
          <a:bodyPr/>
          <a:lstStyle/>
          <a:p>
            <a:r>
              <a:rPr lang="en-US" b="1" dirty="0">
                <a:solidFill>
                  <a:srgbClr val="002060"/>
                </a:solidFill>
                <a:latin typeface="Bookman Old Style" panose="02050604050505020204" pitchFamily="18" charset="0"/>
              </a:rPr>
              <a:t>Sprawl Impact </a:t>
            </a:r>
          </a:p>
        </p:txBody>
      </p:sp>
      <p:sp>
        <p:nvSpPr>
          <p:cNvPr id="3" name="Content Placeholder 2">
            <a:extLst>
              <a:ext uri="{FF2B5EF4-FFF2-40B4-BE49-F238E27FC236}">
                <a16:creationId xmlns:a16="http://schemas.microsoft.com/office/drawing/2014/main" id="{B2E4008E-B3E2-79C6-EC13-03FA7C5AE398}"/>
              </a:ext>
            </a:extLst>
          </p:cNvPr>
          <p:cNvSpPr>
            <a:spLocks noGrp="1"/>
          </p:cNvSpPr>
          <p:nvPr>
            <p:ph idx="1"/>
          </p:nvPr>
        </p:nvSpPr>
        <p:spPr>
          <a:xfrm>
            <a:off x="838200" y="1371602"/>
            <a:ext cx="10515600" cy="4805361"/>
          </a:xfrm>
          <a:solidFill>
            <a:schemeClr val="bg1"/>
          </a:solidFill>
        </p:spPr>
        <p:txBody>
          <a:bodyPr>
            <a:normAutofit/>
          </a:bodyPr>
          <a:lstStyle/>
          <a:p>
            <a:pPr marL="0" indent="0">
              <a:buNone/>
            </a:pPr>
            <a:r>
              <a:rPr lang="en-US" sz="2400" dirty="0">
                <a:latin typeface="Times" panose="02020603050405020304" pitchFamily="18" charset="0"/>
                <a:cs typeface="Times" panose="02020603050405020304" pitchFamily="18" charset="0"/>
              </a:rPr>
              <a:t>Urban growth – increases tax base and provides new opportunities citizens </a:t>
            </a:r>
          </a:p>
        </p:txBody>
      </p:sp>
      <p:sp>
        <p:nvSpPr>
          <p:cNvPr id="4" name="Rectangle 3">
            <a:extLst>
              <a:ext uri="{FF2B5EF4-FFF2-40B4-BE49-F238E27FC236}">
                <a16:creationId xmlns:a16="http://schemas.microsoft.com/office/drawing/2014/main" id="{830967DA-D582-B4FF-986D-568CB59885D0}"/>
              </a:ext>
            </a:extLst>
          </p:cNvPr>
          <p:cNvSpPr/>
          <p:nvPr/>
        </p:nvSpPr>
        <p:spPr>
          <a:xfrm>
            <a:off x="412531" y="1876096"/>
            <a:ext cx="4947745" cy="3988676"/>
          </a:xfrm>
          <a:prstGeom prst="rect">
            <a:avLst/>
          </a:prstGeom>
          <a:ln>
            <a:solidFill>
              <a:srgbClr val="FF0000"/>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2400" dirty="0">
                <a:solidFill>
                  <a:schemeClr val="bg1"/>
                </a:solidFill>
                <a:latin typeface="Times" panose="02020603050405020304" pitchFamily="18" charset="0"/>
                <a:cs typeface="Times" panose="02020603050405020304" pitchFamily="18" charset="0"/>
              </a:rPr>
              <a:t>Negative Impact of Urban Sprawl </a:t>
            </a:r>
          </a:p>
          <a:p>
            <a:pPr marL="342900" indent="-342900">
              <a:buFont typeface="Arial" panose="020B0604020202020204" pitchFamily="34" charset="0"/>
              <a:buChar char="•"/>
            </a:pPr>
            <a:r>
              <a:rPr lang="en-US" sz="2400" dirty="0">
                <a:solidFill>
                  <a:schemeClr val="bg1"/>
                </a:solidFill>
                <a:latin typeface="Times" panose="02020603050405020304" pitchFamily="18" charset="0"/>
                <a:cs typeface="Times" panose="02020603050405020304" pitchFamily="18" charset="0"/>
              </a:rPr>
              <a:t>Traffic congestion </a:t>
            </a:r>
          </a:p>
          <a:p>
            <a:pPr marL="342900" indent="-342900">
              <a:buFont typeface="Arial" panose="020B0604020202020204" pitchFamily="34" charset="0"/>
              <a:buChar char="•"/>
            </a:pPr>
            <a:r>
              <a:rPr lang="en-US" sz="2400" dirty="0">
                <a:solidFill>
                  <a:schemeClr val="bg1"/>
                </a:solidFill>
                <a:latin typeface="Times" panose="02020603050405020304" pitchFamily="18" charset="0"/>
                <a:cs typeface="Times" panose="02020603050405020304" pitchFamily="18" charset="0"/>
              </a:rPr>
              <a:t>Environmental damage (more pollution &amp; loss of natural habitats)</a:t>
            </a:r>
          </a:p>
          <a:p>
            <a:pPr marL="342900" indent="-342900">
              <a:buFont typeface="Arial" panose="020B0604020202020204" pitchFamily="34" charset="0"/>
              <a:buChar char="•"/>
            </a:pPr>
            <a:r>
              <a:rPr lang="en-US" sz="2400" dirty="0">
                <a:solidFill>
                  <a:schemeClr val="bg1"/>
                </a:solidFill>
                <a:latin typeface="Times" panose="02020603050405020304" pitchFamily="18" charset="0"/>
                <a:cs typeface="Times" panose="02020603050405020304" pitchFamily="18" charset="0"/>
              </a:rPr>
              <a:t>Less land for agriculture (food production decreases)</a:t>
            </a:r>
          </a:p>
          <a:p>
            <a:pPr marL="342900" indent="-342900">
              <a:buFont typeface="Arial" panose="020B0604020202020204" pitchFamily="34" charset="0"/>
              <a:buChar char="•"/>
            </a:pPr>
            <a:r>
              <a:rPr lang="en-US" sz="2400" dirty="0">
                <a:solidFill>
                  <a:schemeClr val="bg1"/>
                </a:solidFill>
                <a:latin typeface="Times" panose="02020603050405020304" pitchFamily="18" charset="0"/>
                <a:cs typeface="Times" panose="02020603050405020304" pitchFamily="18" charset="0"/>
              </a:rPr>
              <a:t>Social &amp; economic disparities (fragmented communities)</a:t>
            </a:r>
          </a:p>
          <a:p>
            <a:pPr marL="342900" indent="-342900">
              <a:buFont typeface="Arial" panose="020B0604020202020204" pitchFamily="34" charset="0"/>
              <a:buChar char="•"/>
            </a:pPr>
            <a:r>
              <a:rPr lang="en-US" sz="2400" dirty="0">
                <a:solidFill>
                  <a:schemeClr val="bg1"/>
                </a:solidFill>
                <a:latin typeface="Times" panose="02020603050405020304" pitchFamily="18" charset="0"/>
                <a:cs typeface="Times" panose="02020603050405020304" pitchFamily="18" charset="0"/>
              </a:rPr>
              <a:t>Strain on public services </a:t>
            </a:r>
          </a:p>
          <a:p>
            <a:pPr marL="342900" indent="-342900">
              <a:buFont typeface="Arial" panose="020B0604020202020204" pitchFamily="34" charset="0"/>
              <a:buChar char="•"/>
            </a:pPr>
            <a:r>
              <a:rPr lang="en-US" sz="2400" dirty="0">
                <a:solidFill>
                  <a:schemeClr val="bg1"/>
                </a:solidFill>
                <a:latin typeface="Times" panose="02020603050405020304" pitchFamily="18" charset="0"/>
                <a:cs typeface="Times" panose="02020603050405020304" pitchFamily="18" charset="0"/>
              </a:rPr>
              <a:t>Loss of community cohesion </a:t>
            </a:r>
          </a:p>
        </p:txBody>
      </p:sp>
      <p:pic>
        <p:nvPicPr>
          <p:cNvPr id="3074" name="Picture 2" descr="How to complain constructively (and get ...">
            <a:extLst>
              <a:ext uri="{FF2B5EF4-FFF2-40B4-BE49-F238E27FC236}">
                <a16:creationId xmlns:a16="http://schemas.microsoft.com/office/drawing/2014/main" id="{D2ED09F3-BABA-17A3-414C-4A84665B2B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32521" y="2625451"/>
            <a:ext cx="2558776" cy="3988676"/>
          </a:xfrm>
          <a:prstGeom prst="rect">
            <a:avLst/>
          </a:prstGeom>
          <a:noFill/>
          <a:extLst>
            <a:ext uri="{909E8E84-426E-40DD-AFC4-6F175D3DCCD1}">
              <a14:hiddenFill xmlns:a14="http://schemas.microsoft.com/office/drawing/2010/main">
                <a:solidFill>
                  <a:srgbClr val="FFFFFF"/>
                </a:solidFill>
              </a14:hiddenFill>
            </a:ext>
          </a:extLst>
        </p:spPr>
      </p:pic>
      <p:sp>
        <p:nvSpPr>
          <p:cNvPr id="6" name="Speech Bubble: Oval 5">
            <a:extLst>
              <a:ext uri="{FF2B5EF4-FFF2-40B4-BE49-F238E27FC236}">
                <a16:creationId xmlns:a16="http://schemas.microsoft.com/office/drawing/2014/main" id="{871E3F83-AFDD-A88D-20C2-080898887246}"/>
              </a:ext>
            </a:extLst>
          </p:cNvPr>
          <p:cNvSpPr/>
          <p:nvPr/>
        </p:nvSpPr>
        <p:spPr>
          <a:xfrm>
            <a:off x="8358352" y="2623315"/>
            <a:ext cx="2105190" cy="732605"/>
          </a:xfrm>
          <a:prstGeom prst="wedgeEllipseCallout">
            <a:avLst>
              <a:gd name="adj1" fmla="val -34313"/>
              <a:gd name="adj2" fmla="val 66804"/>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There is too much traffic</a:t>
            </a:r>
          </a:p>
        </p:txBody>
      </p:sp>
      <p:sp>
        <p:nvSpPr>
          <p:cNvPr id="7" name="Speech Bubble: Oval 6">
            <a:extLst>
              <a:ext uri="{FF2B5EF4-FFF2-40B4-BE49-F238E27FC236}">
                <a16:creationId xmlns:a16="http://schemas.microsoft.com/office/drawing/2014/main" id="{0F5B4C5A-E34D-64A3-0B5D-8F1D9B8A66E7}"/>
              </a:ext>
            </a:extLst>
          </p:cNvPr>
          <p:cNvSpPr/>
          <p:nvPr/>
        </p:nvSpPr>
        <p:spPr>
          <a:xfrm>
            <a:off x="6859314" y="2036294"/>
            <a:ext cx="2105190" cy="732605"/>
          </a:xfrm>
          <a:prstGeom prst="wedgeEllipseCallout">
            <a:avLst>
              <a:gd name="adj1" fmla="val -23829"/>
              <a:gd name="adj2" fmla="val 94780"/>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The air is so smoggy </a:t>
            </a:r>
          </a:p>
        </p:txBody>
      </p:sp>
    </p:spTree>
    <p:extLst>
      <p:ext uri="{BB962C8B-B14F-4D97-AF65-F5344CB8AC3E}">
        <p14:creationId xmlns:p14="http://schemas.microsoft.com/office/powerpoint/2010/main" val="1658613077"/>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A558E4-095C-73F3-0112-BF28657249D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ADA7B03-27CB-6D3F-7EBA-8A72C50924A7}"/>
              </a:ext>
            </a:extLst>
          </p:cNvPr>
          <p:cNvSpPr>
            <a:spLocks noGrp="1"/>
          </p:cNvSpPr>
          <p:nvPr>
            <p:ph type="title"/>
          </p:nvPr>
        </p:nvSpPr>
        <p:spPr>
          <a:xfrm>
            <a:off x="838200" y="365126"/>
            <a:ext cx="10515600" cy="785758"/>
          </a:xfrm>
          <a:solidFill>
            <a:schemeClr val="bg1"/>
          </a:solidFill>
          <a:ln>
            <a:solidFill>
              <a:srgbClr val="002060"/>
            </a:solidFill>
          </a:ln>
        </p:spPr>
        <p:txBody>
          <a:bodyPr/>
          <a:lstStyle/>
          <a:p>
            <a:r>
              <a:rPr lang="en-US" b="1" dirty="0">
                <a:solidFill>
                  <a:srgbClr val="002060"/>
                </a:solidFill>
                <a:latin typeface="Bookman Old Style" panose="02050604050505020204" pitchFamily="18" charset="0"/>
              </a:rPr>
              <a:t>Responding to Sprawl </a:t>
            </a:r>
          </a:p>
        </p:txBody>
      </p:sp>
      <p:sp>
        <p:nvSpPr>
          <p:cNvPr id="3" name="Content Placeholder 2">
            <a:extLst>
              <a:ext uri="{FF2B5EF4-FFF2-40B4-BE49-F238E27FC236}">
                <a16:creationId xmlns:a16="http://schemas.microsoft.com/office/drawing/2014/main" id="{D31EFC36-1459-5468-587D-0F0781F852DF}"/>
              </a:ext>
            </a:extLst>
          </p:cNvPr>
          <p:cNvSpPr>
            <a:spLocks noGrp="1"/>
          </p:cNvSpPr>
          <p:nvPr>
            <p:ph idx="1"/>
          </p:nvPr>
        </p:nvSpPr>
        <p:spPr>
          <a:xfrm>
            <a:off x="838200" y="1371602"/>
            <a:ext cx="10515600" cy="4805361"/>
          </a:xfrm>
          <a:solidFill>
            <a:schemeClr val="bg1"/>
          </a:solidFill>
          <a:ln>
            <a:solidFill>
              <a:schemeClr val="tx1"/>
            </a:solidFill>
          </a:ln>
        </p:spPr>
        <p:txBody>
          <a:bodyPr>
            <a:normAutofit/>
          </a:bodyPr>
          <a:lstStyle/>
          <a:p>
            <a:pPr marL="0" indent="0">
              <a:buNone/>
            </a:pPr>
            <a:r>
              <a:rPr lang="en-US" sz="2400" b="1" u="sng" dirty="0">
                <a:solidFill>
                  <a:srgbClr val="002060"/>
                </a:solidFill>
                <a:latin typeface="Times" panose="02020603050405020304" pitchFamily="18" charset="0"/>
                <a:cs typeface="Times" panose="02020603050405020304" pitchFamily="18" charset="0"/>
              </a:rPr>
              <a:t>Sustainability plan</a:t>
            </a:r>
            <a:r>
              <a:rPr lang="en-US" sz="2400" dirty="0">
                <a:latin typeface="Times" panose="02020603050405020304" pitchFamily="18" charset="0"/>
                <a:cs typeface="Times" panose="02020603050405020304" pitchFamily="18" charset="0"/>
              </a:rPr>
              <a:t>: city &amp; local government strategies for managing sprawl and achieving long term goals </a:t>
            </a:r>
          </a:p>
          <a:p>
            <a:r>
              <a:rPr lang="en-US" sz="2400" dirty="0">
                <a:latin typeface="Times" panose="02020603050405020304" pitchFamily="18" charset="0"/>
                <a:cs typeface="Times" panose="02020603050405020304" pitchFamily="18" charset="0"/>
              </a:rPr>
              <a:t>Balancing taxes and government spending </a:t>
            </a:r>
          </a:p>
          <a:p>
            <a:r>
              <a:rPr lang="en-US" sz="2400" dirty="0">
                <a:latin typeface="Times" panose="02020603050405020304" pitchFamily="18" charset="0"/>
                <a:cs typeface="Times" panose="02020603050405020304" pitchFamily="18" charset="0"/>
              </a:rPr>
              <a:t>Responding quickly to issues </a:t>
            </a:r>
          </a:p>
          <a:p>
            <a:r>
              <a:rPr lang="en-US" sz="2400" dirty="0">
                <a:latin typeface="Times" panose="02020603050405020304" pitchFamily="18" charset="0"/>
                <a:cs typeface="Times" panose="02020603050405020304" pitchFamily="18" charset="0"/>
              </a:rPr>
              <a:t>Managing scarce resources </a:t>
            </a:r>
          </a:p>
        </p:txBody>
      </p:sp>
      <p:pic>
        <p:nvPicPr>
          <p:cNvPr id="2052" name="Picture 4" descr="Sustainability Projects and Reports">
            <a:extLst>
              <a:ext uri="{FF2B5EF4-FFF2-40B4-BE49-F238E27FC236}">
                <a16:creationId xmlns:a16="http://schemas.microsoft.com/office/drawing/2014/main" id="{8829E4FF-5205-3362-37F5-A41D7F56A3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86600" y="2128345"/>
            <a:ext cx="4674476" cy="3846786"/>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pic>
        <p:nvPicPr>
          <p:cNvPr id="2054" name="Picture 6" descr="The Urban Planning Challenges of 2023 ...">
            <a:extLst>
              <a:ext uri="{FF2B5EF4-FFF2-40B4-BE49-F238E27FC236}">
                <a16:creationId xmlns:a16="http://schemas.microsoft.com/office/drawing/2014/main" id="{554F9131-C9DD-E64A-CFBE-409FB2E14B8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61760" y="3619171"/>
            <a:ext cx="5217564" cy="2040650"/>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EEC4540E-459E-157B-181D-DA79D8348D35}"/>
              </a:ext>
            </a:extLst>
          </p:cNvPr>
          <p:cNvSpPr/>
          <p:nvPr/>
        </p:nvSpPr>
        <p:spPr>
          <a:xfrm>
            <a:off x="2004848" y="5486398"/>
            <a:ext cx="8778766" cy="911283"/>
          </a:xfrm>
          <a:prstGeom prst="rect">
            <a:avLst/>
          </a:prstGeom>
          <a:solidFill>
            <a:schemeClr val="tx1"/>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400" b="1" u="sng" dirty="0">
                <a:latin typeface="Times" panose="02020603050405020304" pitchFamily="18" charset="0"/>
                <a:cs typeface="Times" panose="02020603050405020304" pitchFamily="18" charset="0"/>
              </a:rPr>
              <a:t>Zoning ordinances</a:t>
            </a:r>
            <a:r>
              <a:rPr lang="en-US" sz="2400" dirty="0">
                <a:latin typeface="Times" panose="02020603050405020304" pitchFamily="18" charset="0"/>
                <a:cs typeface="Times" panose="02020603050405020304" pitchFamily="18" charset="0"/>
              </a:rPr>
              <a:t>: laws that regulate land use and control development (residential, industrial, commercial) </a:t>
            </a:r>
          </a:p>
        </p:txBody>
      </p:sp>
    </p:spTree>
    <p:extLst>
      <p:ext uri="{BB962C8B-B14F-4D97-AF65-F5344CB8AC3E}">
        <p14:creationId xmlns:p14="http://schemas.microsoft.com/office/powerpoint/2010/main" val="3608411170"/>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B90B4C-12F8-D1CA-A9D5-E36AFB20FBF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1DA122F-B815-1B12-2BA8-CEED8FD3209F}"/>
              </a:ext>
            </a:extLst>
          </p:cNvPr>
          <p:cNvSpPr>
            <a:spLocks noGrp="1"/>
          </p:cNvSpPr>
          <p:nvPr>
            <p:ph type="title"/>
          </p:nvPr>
        </p:nvSpPr>
        <p:spPr>
          <a:xfrm>
            <a:off x="838200" y="365126"/>
            <a:ext cx="10515600" cy="785758"/>
          </a:xfrm>
          <a:solidFill>
            <a:schemeClr val="bg1"/>
          </a:solidFill>
          <a:ln>
            <a:solidFill>
              <a:srgbClr val="002060"/>
            </a:solidFill>
          </a:ln>
        </p:spPr>
        <p:txBody>
          <a:bodyPr>
            <a:normAutofit fontScale="90000"/>
          </a:bodyPr>
          <a:lstStyle/>
          <a:p>
            <a:r>
              <a:rPr lang="en-US" b="1" dirty="0" err="1">
                <a:solidFill>
                  <a:srgbClr val="002060"/>
                </a:solidFill>
                <a:latin typeface="Bookman Old Style" panose="02050604050505020204" pitchFamily="18" charset="0"/>
              </a:rPr>
              <a:t>Pennsyltucky</a:t>
            </a:r>
            <a:r>
              <a:rPr lang="en-US" b="1" dirty="0">
                <a:solidFill>
                  <a:srgbClr val="002060"/>
                </a:solidFill>
                <a:latin typeface="Bookman Old Style" panose="02050604050505020204" pitchFamily="18" charset="0"/>
              </a:rPr>
              <a:t> – a growing community</a:t>
            </a:r>
          </a:p>
        </p:txBody>
      </p:sp>
      <p:sp>
        <p:nvSpPr>
          <p:cNvPr id="3" name="Content Placeholder 2">
            <a:extLst>
              <a:ext uri="{FF2B5EF4-FFF2-40B4-BE49-F238E27FC236}">
                <a16:creationId xmlns:a16="http://schemas.microsoft.com/office/drawing/2014/main" id="{0D4CDA01-8ABE-B5BD-9F9C-2F1A423732B9}"/>
              </a:ext>
            </a:extLst>
          </p:cNvPr>
          <p:cNvSpPr>
            <a:spLocks noGrp="1"/>
          </p:cNvSpPr>
          <p:nvPr>
            <p:ph idx="1"/>
          </p:nvPr>
        </p:nvSpPr>
        <p:spPr>
          <a:xfrm>
            <a:off x="838200" y="1371602"/>
            <a:ext cx="10515600" cy="4805361"/>
          </a:xfrm>
          <a:solidFill>
            <a:schemeClr val="bg1"/>
          </a:solidFill>
        </p:spPr>
        <p:txBody>
          <a:bodyPr>
            <a:normAutofit/>
          </a:bodyPr>
          <a:lstStyle/>
          <a:p>
            <a:pPr marL="0" indent="0">
              <a:buNone/>
            </a:pPr>
            <a:r>
              <a:rPr lang="en-US" sz="2400" dirty="0">
                <a:latin typeface="Times" panose="02020603050405020304" pitchFamily="18" charset="0"/>
                <a:cs typeface="Times" panose="02020603050405020304" pitchFamily="18" charset="0"/>
              </a:rPr>
              <a:t>Developing Urban Sprawl Presentation </a:t>
            </a:r>
          </a:p>
        </p:txBody>
      </p:sp>
      <p:pic>
        <p:nvPicPr>
          <p:cNvPr id="5122" name="Picture 2" descr="Pennsyltucky | Men's T-Shirt Regular ...">
            <a:extLst>
              <a:ext uri="{FF2B5EF4-FFF2-40B4-BE49-F238E27FC236}">
                <a16:creationId xmlns:a16="http://schemas.microsoft.com/office/drawing/2014/main" id="{C711028C-1F8F-BBAA-B32E-90444A7C62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0355" y="1947535"/>
            <a:ext cx="4529466" cy="248257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87E18A7B-EC27-B9A1-9BB3-6E4F5B5FB1B6}"/>
              </a:ext>
            </a:extLst>
          </p:cNvPr>
          <p:cNvSpPr/>
          <p:nvPr/>
        </p:nvSpPr>
        <p:spPr>
          <a:xfrm>
            <a:off x="6096000" y="1765738"/>
            <a:ext cx="5649310" cy="4727136"/>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err="1">
                <a:latin typeface="Times" panose="02020603050405020304" pitchFamily="18" charset="0"/>
                <a:cs typeface="Times" panose="02020603050405020304" pitchFamily="18" charset="0"/>
              </a:rPr>
              <a:t>Pennslytucky</a:t>
            </a:r>
            <a:r>
              <a:rPr lang="en-US" sz="2400" dirty="0">
                <a:latin typeface="Times" panose="02020603050405020304" pitchFamily="18" charset="0"/>
                <a:cs typeface="Times" panose="02020603050405020304" pitchFamily="18" charset="0"/>
              </a:rPr>
              <a:t> – A growing community responding to urban sprawl </a:t>
            </a:r>
          </a:p>
          <a:p>
            <a:pPr marL="342900" indent="-342900">
              <a:buFont typeface="Arial" panose="020B0604020202020204" pitchFamily="34" charset="0"/>
              <a:buChar char="•"/>
            </a:pPr>
            <a:r>
              <a:rPr lang="en-US" sz="2400" dirty="0">
                <a:latin typeface="Times" panose="02020603050405020304" pitchFamily="18" charset="0"/>
                <a:cs typeface="Times" panose="02020603050405020304" pitchFamily="18" charset="0"/>
              </a:rPr>
              <a:t>Read the 6 handouts as a group</a:t>
            </a:r>
          </a:p>
          <a:p>
            <a:pPr marL="342900" indent="-342900">
              <a:buFont typeface="Arial" panose="020B0604020202020204" pitchFamily="34" charset="0"/>
              <a:buChar char="•"/>
            </a:pPr>
            <a:r>
              <a:rPr lang="en-US" sz="2400" dirty="0">
                <a:latin typeface="Times" panose="02020603050405020304" pitchFamily="18" charset="0"/>
                <a:cs typeface="Times" panose="02020603050405020304" pitchFamily="18" charset="0"/>
              </a:rPr>
              <a:t>On a piece of paper identify the following</a:t>
            </a:r>
          </a:p>
          <a:p>
            <a:pPr marL="342900" indent="-342900">
              <a:buFont typeface="Arial" panose="020B0604020202020204" pitchFamily="34" charset="0"/>
              <a:buChar char="•"/>
            </a:pPr>
            <a:endParaRPr lang="en-US" sz="2400" dirty="0">
              <a:latin typeface="Times" panose="02020603050405020304" pitchFamily="18" charset="0"/>
              <a:cs typeface="Times" panose="02020603050405020304" pitchFamily="18" charset="0"/>
            </a:endParaRPr>
          </a:p>
          <a:p>
            <a:pPr marL="342900" indent="-342900">
              <a:buFont typeface="Arial" panose="020B0604020202020204" pitchFamily="34" charset="0"/>
              <a:buChar char="•"/>
            </a:pPr>
            <a:endParaRPr lang="en-US" sz="2400" dirty="0">
              <a:latin typeface="Times" panose="02020603050405020304" pitchFamily="18" charset="0"/>
              <a:cs typeface="Times" panose="02020603050405020304" pitchFamily="18" charset="0"/>
            </a:endParaRPr>
          </a:p>
          <a:p>
            <a:pPr marL="342900" indent="-342900">
              <a:buFont typeface="Arial" panose="020B0604020202020204" pitchFamily="34" charset="0"/>
              <a:buChar char="•"/>
            </a:pPr>
            <a:endParaRPr lang="en-US" sz="2400" dirty="0">
              <a:latin typeface="Times" panose="02020603050405020304" pitchFamily="18" charset="0"/>
              <a:cs typeface="Times" panose="02020603050405020304" pitchFamily="18" charset="0"/>
            </a:endParaRPr>
          </a:p>
          <a:p>
            <a:pPr marL="342900" indent="-342900">
              <a:buFont typeface="Arial" panose="020B0604020202020204" pitchFamily="34" charset="0"/>
              <a:buChar char="•"/>
            </a:pPr>
            <a:endParaRPr lang="en-US" sz="2400" dirty="0">
              <a:latin typeface="Times" panose="02020603050405020304" pitchFamily="18" charset="0"/>
              <a:cs typeface="Times" panose="02020603050405020304" pitchFamily="18" charset="0"/>
            </a:endParaRPr>
          </a:p>
          <a:p>
            <a:pPr marL="342900" indent="-342900">
              <a:buFont typeface="Arial" panose="020B0604020202020204" pitchFamily="34" charset="0"/>
              <a:buChar char="•"/>
            </a:pPr>
            <a:endParaRPr lang="en-US" sz="2400" dirty="0">
              <a:latin typeface="Times" panose="02020603050405020304" pitchFamily="18" charset="0"/>
              <a:cs typeface="Times" panose="02020603050405020304" pitchFamily="18" charset="0"/>
            </a:endParaRPr>
          </a:p>
          <a:p>
            <a:pPr marL="342900" indent="-342900">
              <a:buFont typeface="Arial" panose="020B0604020202020204" pitchFamily="34" charset="0"/>
              <a:buChar char="•"/>
            </a:pPr>
            <a:endParaRPr lang="en-US" sz="2400" dirty="0">
              <a:latin typeface="Times" panose="02020603050405020304" pitchFamily="18" charset="0"/>
              <a:cs typeface="Times" panose="02020603050405020304" pitchFamily="18" charset="0"/>
            </a:endParaRPr>
          </a:p>
          <a:p>
            <a:endParaRPr lang="en-US" sz="2400" dirty="0">
              <a:latin typeface="Times" panose="02020603050405020304" pitchFamily="18" charset="0"/>
              <a:cs typeface="Times" panose="02020603050405020304" pitchFamily="18" charset="0"/>
            </a:endParaRPr>
          </a:p>
        </p:txBody>
      </p:sp>
      <p:sp>
        <p:nvSpPr>
          <p:cNvPr id="5" name="Rectangle 4">
            <a:extLst>
              <a:ext uri="{FF2B5EF4-FFF2-40B4-BE49-F238E27FC236}">
                <a16:creationId xmlns:a16="http://schemas.microsoft.com/office/drawing/2014/main" id="{CA9D70B4-FC2D-F933-0FC0-B4FE1FB660F8}"/>
              </a:ext>
            </a:extLst>
          </p:cNvPr>
          <p:cNvSpPr/>
          <p:nvPr/>
        </p:nvSpPr>
        <p:spPr>
          <a:xfrm>
            <a:off x="6532181" y="3831021"/>
            <a:ext cx="5402316" cy="2740078"/>
          </a:xfrm>
          <a:prstGeom prst="rect">
            <a:avLst/>
          </a:prstGeom>
          <a:solidFill>
            <a:srgbClr val="FF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indent="-342900" rtl="0">
              <a:buFont typeface="Arial" panose="020B0604020202020204" pitchFamily="34" charset="0"/>
              <a:buChar char="•"/>
            </a:pPr>
            <a:endParaRPr lang="en-US" sz="2400" b="1" i="0" u="none" strike="noStrike" dirty="0">
              <a:solidFill>
                <a:schemeClr val="bg1"/>
              </a:solidFill>
              <a:effectLst/>
              <a:latin typeface="Times" panose="02020603050405020304" pitchFamily="18" charset="0"/>
              <a:cs typeface="Times" panose="02020603050405020304" pitchFamily="18" charset="0"/>
            </a:endParaRPr>
          </a:p>
          <a:p>
            <a:pPr marL="342900" indent="-342900" rtl="0">
              <a:buFont typeface="Arial" panose="020B0604020202020204" pitchFamily="34" charset="0"/>
              <a:buChar char="•"/>
            </a:pPr>
            <a:endParaRPr lang="en-US" sz="2400" b="1" dirty="0">
              <a:solidFill>
                <a:schemeClr val="bg1"/>
              </a:solidFill>
              <a:latin typeface="Times" panose="02020603050405020304" pitchFamily="18" charset="0"/>
              <a:cs typeface="Times" panose="02020603050405020304" pitchFamily="18" charset="0"/>
            </a:endParaRPr>
          </a:p>
          <a:p>
            <a:pPr marL="342900" indent="-342900" rtl="0">
              <a:buFont typeface="Arial" panose="020B0604020202020204" pitchFamily="34" charset="0"/>
              <a:buChar char="•"/>
            </a:pPr>
            <a:r>
              <a:rPr lang="en-US" sz="2400" b="1" i="0" u="none" strike="noStrike" dirty="0">
                <a:solidFill>
                  <a:schemeClr val="bg1"/>
                </a:solidFill>
                <a:effectLst/>
                <a:latin typeface="Times" panose="02020603050405020304" pitchFamily="18" charset="0"/>
                <a:cs typeface="Times" panose="02020603050405020304" pitchFamily="18" charset="0"/>
              </a:rPr>
              <a:t>Identify their group’s stance on development and growth (use your group assignment to help with this)</a:t>
            </a:r>
          </a:p>
          <a:p>
            <a:pPr marL="342900" indent="-342900" rtl="0">
              <a:buFont typeface="Arial" panose="020B0604020202020204" pitchFamily="34" charset="0"/>
              <a:buChar char="•"/>
            </a:pPr>
            <a:r>
              <a:rPr lang="en-US" sz="2400" b="1" dirty="0">
                <a:solidFill>
                  <a:schemeClr val="bg1"/>
                </a:solidFill>
                <a:latin typeface="Times" panose="02020603050405020304" pitchFamily="18" charset="0"/>
                <a:cs typeface="Times" panose="02020603050405020304" pitchFamily="18" charset="0"/>
              </a:rPr>
              <a:t>Define your groups stance </a:t>
            </a:r>
          </a:p>
          <a:p>
            <a:pPr marL="342900" indent="-342900" rtl="0">
              <a:buFont typeface="Arial" panose="020B0604020202020204" pitchFamily="34" charset="0"/>
              <a:buChar char="•"/>
            </a:pPr>
            <a:r>
              <a:rPr lang="en-US" sz="2400" b="1" dirty="0">
                <a:solidFill>
                  <a:schemeClr val="bg1"/>
                </a:solidFill>
                <a:effectLst/>
                <a:latin typeface="Times" panose="02020603050405020304" pitchFamily="18" charset="0"/>
                <a:cs typeface="Times" panose="02020603050405020304" pitchFamily="18" charset="0"/>
              </a:rPr>
              <a:t>Formulate a group recommendation that commissioners might consider </a:t>
            </a:r>
            <a:endParaRPr lang="en-US" sz="2400" b="0" dirty="0">
              <a:solidFill>
                <a:schemeClr val="bg1"/>
              </a:solidFill>
              <a:effectLst/>
              <a:latin typeface="Times" panose="02020603050405020304" pitchFamily="18" charset="0"/>
              <a:cs typeface="Times" panose="02020603050405020304" pitchFamily="18" charset="0"/>
            </a:endParaRPr>
          </a:p>
          <a:p>
            <a:br>
              <a:rPr lang="en-US" sz="2400" dirty="0"/>
            </a:br>
            <a:endParaRPr lang="en-US" sz="2400" dirty="0">
              <a:solidFill>
                <a:schemeClr val="bg1"/>
              </a:solidFill>
              <a:latin typeface="Times" panose="02020603050405020304" pitchFamily="18" charset="0"/>
              <a:cs typeface="Times" panose="02020603050405020304" pitchFamily="18" charset="0"/>
            </a:endParaRPr>
          </a:p>
        </p:txBody>
      </p:sp>
      <p:pic>
        <p:nvPicPr>
          <p:cNvPr id="5124" name="Picture 4" descr="AIANY Makes Recommendations to the City Planning Commission on City of Yes  for Carbon Neutrality — AIA New York">
            <a:extLst>
              <a:ext uri="{FF2B5EF4-FFF2-40B4-BE49-F238E27FC236}">
                <a16:creationId xmlns:a16="http://schemas.microsoft.com/office/drawing/2014/main" id="{34AA9453-B095-E0D7-04B2-4B0C8A5F403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86737" y="4655669"/>
            <a:ext cx="4720075" cy="18372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8944723"/>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CB9C2D6-23C7-4EBC-AA95-AED8E6F73621}"/>
              </a:ext>
            </a:extLst>
          </p:cNvPr>
          <p:cNvSpPr>
            <a:spLocks noGrp="1"/>
          </p:cNvSpPr>
          <p:nvPr>
            <p:ph idx="1"/>
          </p:nvPr>
        </p:nvSpPr>
        <p:spPr>
          <a:xfrm>
            <a:off x="323557" y="295422"/>
            <a:ext cx="11465169" cy="5881541"/>
          </a:xfrm>
          <a:solidFill>
            <a:schemeClr val="bg1"/>
          </a:solidFill>
        </p:spPr>
        <p:txBody>
          <a:bodyPr>
            <a:normAutofit/>
          </a:bodyPr>
          <a:lstStyle/>
          <a:p>
            <a:pPr marL="0" indent="0">
              <a:buNone/>
            </a:pPr>
            <a:r>
              <a:rPr lang="en-US" sz="1600" b="1" dirty="0">
                <a:latin typeface="Times New Roman" panose="02020603050405020304" pitchFamily="18" charset="0"/>
                <a:cs typeface="Times New Roman" panose="02020603050405020304" pitchFamily="18" charset="0"/>
              </a:rPr>
              <a:t>NC Standard:</a:t>
            </a:r>
          </a:p>
          <a:p>
            <a:r>
              <a:rPr lang="en-US" sz="1600" b="1" dirty="0">
                <a:solidFill>
                  <a:srgbClr val="002060"/>
                </a:solidFill>
                <a:latin typeface="Times New Roman" panose="02020603050405020304" pitchFamily="18" charset="0"/>
                <a:cs typeface="Times New Roman" panose="02020603050405020304" pitchFamily="18" charset="0"/>
              </a:rPr>
              <a:t>CL.C&amp;G.2.1 </a:t>
            </a:r>
            <a:r>
              <a:rPr lang="en-US" sz="1600" dirty="0">
                <a:latin typeface="Times New Roman" panose="02020603050405020304" pitchFamily="18" charset="0"/>
                <a:cs typeface="Times New Roman" panose="02020603050405020304" pitchFamily="18" charset="0"/>
              </a:rPr>
              <a:t>Compare how national, state, and local governments maintain order, security, and protect individual rights.</a:t>
            </a:r>
          </a:p>
          <a:p>
            <a:r>
              <a:rPr lang="en-US" sz="1600" b="1" dirty="0">
                <a:solidFill>
                  <a:srgbClr val="002060"/>
                </a:solidFill>
                <a:latin typeface="Times New Roman" panose="02020603050405020304" pitchFamily="18" charset="0"/>
                <a:cs typeface="Times New Roman" panose="02020603050405020304" pitchFamily="18" charset="0"/>
              </a:rPr>
              <a:t>CL.C&amp;G.2.2 </a:t>
            </a:r>
            <a:r>
              <a:rPr lang="en-US" sz="1600" dirty="0">
                <a:latin typeface="Times New Roman" panose="02020603050405020304" pitchFamily="18" charset="0"/>
                <a:cs typeface="Times New Roman" panose="02020603050405020304" pitchFamily="18" charset="0"/>
              </a:rPr>
              <a:t>Explain how the principle of federalism impacts the actions of state and local government.</a:t>
            </a:r>
          </a:p>
          <a:p>
            <a:pPr marL="0" indent="0">
              <a:buNone/>
            </a:pPr>
            <a:r>
              <a:rPr lang="en-US" sz="1600" b="1" i="1" dirty="0">
                <a:solidFill>
                  <a:srgbClr val="002060"/>
                </a:solidFill>
                <a:latin typeface="Times New Roman" panose="02020603050405020304" pitchFamily="18" charset="0"/>
                <a:cs typeface="Times New Roman" panose="02020603050405020304" pitchFamily="18" charset="0"/>
              </a:rPr>
              <a:t>Essential Question: </a:t>
            </a:r>
            <a:r>
              <a:rPr lang="en-US" sz="1600" dirty="0">
                <a:latin typeface="Times" pitchFamily="2" charset="0"/>
              </a:rPr>
              <a:t>How did the Founding Fathers develop a government that allows for the supremacy of the federal government, but still granting states the ability the authority to governing themselves?</a:t>
            </a:r>
          </a:p>
          <a:p>
            <a:pPr marL="0" indent="0">
              <a:buNone/>
            </a:pPr>
            <a:r>
              <a:rPr lang="en-US" sz="1600" b="1" i="1" dirty="0">
                <a:solidFill>
                  <a:srgbClr val="002060"/>
                </a:solidFill>
                <a:latin typeface="Times New Roman" panose="02020603050405020304" pitchFamily="18" charset="0"/>
                <a:cs typeface="Times New Roman" panose="02020603050405020304" pitchFamily="18" charset="0"/>
              </a:rPr>
              <a:t>Students can:</a:t>
            </a:r>
          </a:p>
          <a:p>
            <a:r>
              <a:rPr lang="en-US" sz="1600" dirty="0">
                <a:latin typeface="Times" pitchFamily="2" charset="0"/>
              </a:rPr>
              <a:t>Evaluate similarities between the federal and state government as established under constitutional authority</a:t>
            </a:r>
          </a:p>
          <a:p>
            <a:r>
              <a:rPr lang="en-US" sz="1600" dirty="0">
                <a:latin typeface="Times" pitchFamily="2" charset="0"/>
                <a:cs typeface="Times New Roman" panose="02020603050405020304" pitchFamily="18" charset="0"/>
              </a:rPr>
              <a:t>Determine how the powers of state and local government allow them to meet the goals of a society or community</a:t>
            </a:r>
            <a:endParaRPr lang="en-US" sz="1600" dirty="0">
              <a:latin typeface="Times New Roman" panose="02020603050405020304" pitchFamily="18" charset="0"/>
              <a:cs typeface="Times New Roman" panose="02020603050405020304" pitchFamily="18" charset="0"/>
            </a:endParaRPr>
          </a:p>
          <a:p>
            <a:pPr marL="0" indent="0">
              <a:buNone/>
            </a:pPr>
            <a:r>
              <a:rPr lang="en-US" sz="2400" b="1" dirty="0">
                <a:solidFill>
                  <a:srgbClr val="FF0000"/>
                </a:solidFill>
                <a:latin typeface="Times New Roman" panose="02020603050405020304" pitchFamily="18" charset="0"/>
                <a:cs typeface="Times New Roman" panose="02020603050405020304" pitchFamily="18" charset="0"/>
              </a:rPr>
              <a:t>Agenda:</a:t>
            </a:r>
          </a:p>
          <a:p>
            <a:r>
              <a:rPr lang="en-US" sz="2400" b="1" dirty="0">
                <a:latin typeface="Times New Roman" panose="02020603050405020304" pitchFamily="18" charset="0"/>
                <a:cs typeface="Times New Roman" panose="02020603050405020304" pitchFamily="18" charset="0"/>
              </a:rPr>
              <a:t>The Fed’s Power </a:t>
            </a:r>
          </a:p>
          <a:p>
            <a:r>
              <a:rPr lang="en-US" sz="2400" b="1" dirty="0">
                <a:latin typeface="Times New Roman" panose="02020603050405020304" pitchFamily="18" charset="0"/>
                <a:cs typeface="Times New Roman" panose="02020603050405020304" pitchFamily="18" charset="0"/>
              </a:rPr>
              <a:t>Federal Reserve Regulator</a:t>
            </a:r>
          </a:p>
          <a:p>
            <a:r>
              <a:rPr lang="en-US" sz="2400" b="1" dirty="0">
                <a:latin typeface="Times New Roman" panose="02020603050405020304" pitchFamily="18" charset="0"/>
                <a:cs typeface="Times New Roman" panose="02020603050405020304" pitchFamily="18" charset="0"/>
              </a:rPr>
              <a:t>We Built this City</a:t>
            </a:r>
          </a:p>
          <a:p>
            <a:pPr marL="0" indent="0">
              <a:buNone/>
            </a:pPr>
            <a:r>
              <a:rPr lang="en-US" sz="2400" b="1" dirty="0">
                <a:solidFill>
                  <a:srgbClr val="FF0000"/>
                </a:solidFill>
                <a:latin typeface="Times New Roman" panose="02020603050405020304" pitchFamily="18" charset="0"/>
                <a:cs typeface="Times New Roman" panose="02020603050405020304" pitchFamily="18" charset="0"/>
              </a:rPr>
              <a:t>Homework: </a:t>
            </a:r>
          </a:p>
          <a:p>
            <a:r>
              <a:rPr lang="en-US" sz="2400" b="1" dirty="0">
                <a:solidFill>
                  <a:srgbClr val="002060"/>
                </a:solidFill>
                <a:latin typeface="Times New Roman" panose="02020603050405020304" pitchFamily="18" charset="0"/>
                <a:cs typeface="Times New Roman" panose="02020603050405020304" pitchFamily="18" charset="0"/>
              </a:rPr>
              <a:t>We Built This City due 1/18/23</a:t>
            </a:r>
          </a:p>
          <a:p>
            <a:r>
              <a:rPr lang="en-US" sz="2400" b="1" dirty="0">
                <a:solidFill>
                  <a:srgbClr val="002060"/>
                </a:solidFill>
                <a:latin typeface="Times New Roman" panose="02020603050405020304" pitchFamily="18" charset="0"/>
                <a:cs typeface="Times New Roman" panose="02020603050405020304" pitchFamily="18" charset="0"/>
              </a:rPr>
              <a:t>Unit IV Test 1/19/23</a:t>
            </a:r>
          </a:p>
        </p:txBody>
      </p:sp>
    </p:spTree>
    <p:extLst>
      <p:ext uri="{BB962C8B-B14F-4D97-AF65-F5344CB8AC3E}">
        <p14:creationId xmlns:p14="http://schemas.microsoft.com/office/powerpoint/2010/main" val="9368757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D15D8D-0D75-915B-F239-0EF0F6BB973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8697479-0B1D-9031-1ABF-83922315DCA2}"/>
              </a:ext>
            </a:extLst>
          </p:cNvPr>
          <p:cNvSpPr>
            <a:spLocks noGrp="1"/>
          </p:cNvSpPr>
          <p:nvPr>
            <p:ph type="title"/>
          </p:nvPr>
        </p:nvSpPr>
        <p:spPr>
          <a:xfrm>
            <a:off x="698716" y="365126"/>
            <a:ext cx="10515600" cy="886900"/>
          </a:xfrm>
          <a:solidFill>
            <a:schemeClr val="bg1"/>
          </a:solidFill>
          <a:ln>
            <a:solidFill>
              <a:srgbClr val="FF0000"/>
            </a:solidFill>
          </a:ln>
        </p:spPr>
        <p:txBody>
          <a:bodyPr/>
          <a:lstStyle/>
          <a:p>
            <a:r>
              <a:rPr lang="en-US" b="1" dirty="0">
                <a:latin typeface="Baskerville Old Face" panose="02020602080505020303" pitchFamily="18" charset="0"/>
              </a:rPr>
              <a:t>Review Questions </a:t>
            </a:r>
          </a:p>
        </p:txBody>
      </p:sp>
      <p:sp>
        <p:nvSpPr>
          <p:cNvPr id="3" name="Content Placeholder 2">
            <a:extLst>
              <a:ext uri="{FF2B5EF4-FFF2-40B4-BE49-F238E27FC236}">
                <a16:creationId xmlns:a16="http://schemas.microsoft.com/office/drawing/2014/main" id="{B304E923-9F7C-DFB5-8E46-699F64D466B8}"/>
              </a:ext>
            </a:extLst>
          </p:cNvPr>
          <p:cNvSpPr>
            <a:spLocks noGrp="1"/>
          </p:cNvSpPr>
          <p:nvPr>
            <p:ph idx="1"/>
          </p:nvPr>
        </p:nvSpPr>
        <p:spPr>
          <a:xfrm>
            <a:off x="838200" y="1572720"/>
            <a:ext cx="10515600" cy="4573246"/>
          </a:xfrm>
          <a:solidFill>
            <a:schemeClr val="bg1"/>
          </a:solidFill>
        </p:spPr>
        <p:txBody>
          <a:bodyPr>
            <a:normAutofit/>
          </a:bodyPr>
          <a:lstStyle/>
          <a:p>
            <a:pPr marL="0" indent="0">
              <a:buNone/>
            </a:pPr>
            <a:r>
              <a:rPr lang="en-US" sz="2400" b="0" i="0" dirty="0">
                <a:effectLst/>
                <a:latin typeface="Times" panose="02020603050405020304" pitchFamily="18" charset="0"/>
                <a:cs typeface="Times" panose="02020603050405020304" pitchFamily="18" charset="0"/>
              </a:rPr>
              <a:t>“The Congress shall have Power . . . . To regulate Commerce with foreign Nations, and among the several States, and with the Indian Tribes”</a:t>
            </a:r>
          </a:p>
          <a:p>
            <a:pPr marL="0" indent="0">
              <a:buNone/>
            </a:pPr>
            <a:r>
              <a:rPr lang="en-US" sz="2400" dirty="0">
                <a:latin typeface="Times" panose="02020603050405020304" pitchFamily="18" charset="0"/>
                <a:cs typeface="Times" panose="02020603050405020304" pitchFamily="18" charset="0"/>
              </a:rPr>
              <a:t>	</a:t>
            </a:r>
            <a:r>
              <a:rPr lang="en-US" sz="2400" b="1" dirty="0">
                <a:latin typeface="Times" panose="02020603050405020304" pitchFamily="18" charset="0"/>
                <a:cs typeface="Times" panose="02020603050405020304" pitchFamily="18" charset="0"/>
              </a:rPr>
              <a:t>- Article I, Section 8, U.S. Constitution </a:t>
            </a:r>
          </a:p>
          <a:p>
            <a:pPr marL="0" indent="0">
              <a:buNone/>
            </a:pPr>
            <a:endParaRPr lang="en-US" sz="2400" dirty="0">
              <a:latin typeface="Times" panose="02020603050405020304" pitchFamily="18" charset="0"/>
              <a:cs typeface="Times" panose="02020603050405020304" pitchFamily="18" charset="0"/>
            </a:endParaRPr>
          </a:p>
          <a:p>
            <a:pPr marL="0" indent="0">
              <a:buNone/>
            </a:pPr>
            <a:r>
              <a:rPr lang="en-US" sz="2400" dirty="0">
                <a:latin typeface="Times" panose="02020603050405020304" pitchFamily="18" charset="0"/>
                <a:cs typeface="Times" panose="02020603050405020304" pitchFamily="18" charset="0"/>
              </a:rPr>
              <a:t>2. The excerpt above demonstrates what principle of the U.S. Constitution?</a:t>
            </a:r>
          </a:p>
          <a:p>
            <a:pPr marL="457200" indent="-457200">
              <a:buAutoNum type="alphaUcPeriod"/>
            </a:pPr>
            <a:r>
              <a:rPr lang="en-US" sz="2400" dirty="0">
                <a:latin typeface="Times" panose="02020603050405020304" pitchFamily="18" charset="0"/>
                <a:cs typeface="Times" panose="02020603050405020304" pitchFamily="18" charset="0"/>
              </a:rPr>
              <a:t>Popular sovereignty </a:t>
            </a:r>
          </a:p>
          <a:p>
            <a:pPr marL="457200" indent="-457200">
              <a:buAutoNum type="alphaUcPeriod"/>
            </a:pPr>
            <a:r>
              <a:rPr lang="en-US" sz="2400" dirty="0">
                <a:latin typeface="Times" panose="02020603050405020304" pitchFamily="18" charset="0"/>
                <a:cs typeface="Times" panose="02020603050405020304" pitchFamily="18" charset="0"/>
              </a:rPr>
              <a:t>Checks and balances </a:t>
            </a:r>
          </a:p>
          <a:p>
            <a:pPr marL="457200" indent="-457200">
              <a:buAutoNum type="alphaUcPeriod"/>
            </a:pPr>
            <a:r>
              <a:rPr lang="en-US" sz="2400" dirty="0">
                <a:latin typeface="Times" panose="02020603050405020304" pitchFamily="18" charset="0"/>
                <a:cs typeface="Times" panose="02020603050405020304" pitchFamily="18" charset="0"/>
              </a:rPr>
              <a:t>Federalism </a:t>
            </a:r>
          </a:p>
          <a:p>
            <a:pPr marL="457200" indent="-457200">
              <a:buAutoNum type="alphaUcPeriod"/>
            </a:pPr>
            <a:r>
              <a:rPr lang="en-US" sz="2400" dirty="0">
                <a:latin typeface="Times" panose="02020603050405020304" pitchFamily="18" charset="0"/>
                <a:cs typeface="Times" panose="02020603050405020304" pitchFamily="18" charset="0"/>
              </a:rPr>
              <a:t>Rule of law </a:t>
            </a:r>
          </a:p>
        </p:txBody>
      </p:sp>
    </p:spTree>
    <p:extLst>
      <p:ext uri="{BB962C8B-B14F-4D97-AF65-F5344CB8AC3E}">
        <p14:creationId xmlns:p14="http://schemas.microsoft.com/office/powerpoint/2010/main" val="1256854663"/>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CB9C2D6-23C7-4EBC-AA95-AED8E6F73621}"/>
              </a:ext>
            </a:extLst>
          </p:cNvPr>
          <p:cNvSpPr>
            <a:spLocks noGrp="1"/>
          </p:cNvSpPr>
          <p:nvPr>
            <p:ph idx="1"/>
          </p:nvPr>
        </p:nvSpPr>
        <p:spPr>
          <a:xfrm>
            <a:off x="323557" y="295422"/>
            <a:ext cx="11465169" cy="5881541"/>
          </a:xfrm>
          <a:solidFill>
            <a:schemeClr val="bg1"/>
          </a:solidFill>
        </p:spPr>
        <p:txBody>
          <a:bodyPr>
            <a:normAutofit lnSpcReduction="10000"/>
          </a:bodyPr>
          <a:lstStyle/>
          <a:p>
            <a:pPr marL="0" indent="0">
              <a:buNone/>
            </a:pPr>
            <a:r>
              <a:rPr lang="en-US" sz="1600" b="1" dirty="0">
                <a:latin typeface="Times New Roman" panose="02020603050405020304" pitchFamily="18" charset="0"/>
                <a:cs typeface="Times New Roman" panose="02020603050405020304" pitchFamily="18" charset="0"/>
              </a:rPr>
              <a:t>NC Standard:</a:t>
            </a:r>
          </a:p>
          <a:p>
            <a:r>
              <a:rPr lang="en-US" sz="1600" b="1" dirty="0">
                <a:solidFill>
                  <a:srgbClr val="002060"/>
                </a:solidFill>
                <a:latin typeface="Times New Roman" panose="02020603050405020304" pitchFamily="18" charset="0"/>
                <a:cs typeface="Times New Roman" panose="02020603050405020304" pitchFamily="18" charset="0"/>
              </a:rPr>
              <a:t>CL.C&amp;G.2.1 </a:t>
            </a:r>
            <a:r>
              <a:rPr lang="en-US" sz="1600" dirty="0">
                <a:latin typeface="Times New Roman" panose="02020603050405020304" pitchFamily="18" charset="0"/>
                <a:cs typeface="Times New Roman" panose="02020603050405020304" pitchFamily="18" charset="0"/>
              </a:rPr>
              <a:t>Compare how national, state, and local governments maintain order, security, and protect individual rights.</a:t>
            </a:r>
          </a:p>
          <a:p>
            <a:r>
              <a:rPr lang="en-US" sz="1600" b="1" dirty="0">
                <a:solidFill>
                  <a:srgbClr val="002060"/>
                </a:solidFill>
                <a:latin typeface="Times New Roman" panose="02020603050405020304" pitchFamily="18" charset="0"/>
                <a:cs typeface="Times New Roman" panose="02020603050405020304" pitchFamily="18" charset="0"/>
              </a:rPr>
              <a:t>CL.C&amp;G.2.2 </a:t>
            </a:r>
            <a:r>
              <a:rPr lang="en-US" sz="1600" dirty="0">
                <a:latin typeface="Times New Roman" panose="02020603050405020304" pitchFamily="18" charset="0"/>
                <a:cs typeface="Times New Roman" panose="02020603050405020304" pitchFamily="18" charset="0"/>
              </a:rPr>
              <a:t>Explain how the principle of federalism impacts the actions of state and local government.</a:t>
            </a:r>
          </a:p>
          <a:p>
            <a:pPr marL="0" indent="0">
              <a:buNone/>
            </a:pPr>
            <a:r>
              <a:rPr lang="en-US" sz="1600" b="1" i="1" dirty="0">
                <a:solidFill>
                  <a:srgbClr val="002060"/>
                </a:solidFill>
                <a:latin typeface="Times New Roman" panose="02020603050405020304" pitchFamily="18" charset="0"/>
                <a:cs typeface="Times New Roman" panose="02020603050405020304" pitchFamily="18" charset="0"/>
              </a:rPr>
              <a:t>Essential Question: </a:t>
            </a:r>
            <a:r>
              <a:rPr lang="en-US" sz="1600" dirty="0">
                <a:latin typeface="Times" pitchFamily="2" charset="0"/>
              </a:rPr>
              <a:t>How did the Founding Fathers develop a government that allows for the supremacy of the federal government, but still granting states the ability the authority to governing themselves?</a:t>
            </a:r>
          </a:p>
          <a:p>
            <a:pPr marL="0" indent="0">
              <a:buNone/>
            </a:pPr>
            <a:r>
              <a:rPr lang="en-US" sz="1600" b="1" i="1" dirty="0">
                <a:solidFill>
                  <a:srgbClr val="002060"/>
                </a:solidFill>
                <a:latin typeface="Times New Roman" panose="02020603050405020304" pitchFamily="18" charset="0"/>
                <a:cs typeface="Times New Roman" panose="02020603050405020304" pitchFamily="18" charset="0"/>
              </a:rPr>
              <a:t>Students can:</a:t>
            </a:r>
          </a:p>
          <a:p>
            <a:r>
              <a:rPr lang="en-US" sz="1600" dirty="0">
                <a:latin typeface="Times" pitchFamily="2" charset="0"/>
              </a:rPr>
              <a:t>Evaluate similarities between the federal and state government as established under constitutional authority</a:t>
            </a:r>
          </a:p>
          <a:p>
            <a:r>
              <a:rPr lang="en-US" sz="1600" dirty="0">
                <a:latin typeface="Times" pitchFamily="2" charset="0"/>
                <a:cs typeface="Times New Roman" panose="02020603050405020304" pitchFamily="18" charset="0"/>
              </a:rPr>
              <a:t>Determine how the powers of state and local government allow them to meet the goals of a society or community</a:t>
            </a:r>
            <a:endParaRPr lang="en-US" sz="1600" dirty="0">
              <a:latin typeface="Times New Roman" panose="02020603050405020304" pitchFamily="18" charset="0"/>
              <a:cs typeface="Times New Roman" panose="02020603050405020304" pitchFamily="18" charset="0"/>
            </a:endParaRPr>
          </a:p>
          <a:p>
            <a:pPr marL="0" indent="0">
              <a:buNone/>
            </a:pPr>
            <a:r>
              <a:rPr lang="en-US" sz="2400" b="1" dirty="0">
                <a:solidFill>
                  <a:srgbClr val="FF0000"/>
                </a:solidFill>
                <a:latin typeface="Times New Roman" panose="02020603050405020304" pitchFamily="18" charset="0"/>
                <a:cs typeface="Times New Roman" panose="02020603050405020304" pitchFamily="18" charset="0"/>
              </a:rPr>
              <a:t>Agenda:</a:t>
            </a:r>
          </a:p>
          <a:p>
            <a:r>
              <a:rPr lang="en-US" sz="2400" b="1" dirty="0">
                <a:latin typeface="Times New Roman" panose="02020603050405020304" pitchFamily="18" charset="0"/>
                <a:cs typeface="Times New Roman" panose="02020603050405020304" pitchFamily="18" charset="0"/>
              </a:rPr>
              <a:t>The Fed’s Power </a:t>
            </a:r>
          </a:p>
          <a:p>
            <a:r>
              <a:rPr lang="en-US" sz="2400" b="1" dirty="0">
                <a:latin typeface="Times New Roman" panose="02020603050405020304" pitchFamily="18" charset="0"/>
                <a:cs typeface="Times New Roman" panose="02020603050405020304" pitchFamily="18" charset="0"/>
              </a:rPr>
              <a:t>Federal Reserve Regulator</a:t>
            </a:r>
          </a:p>
          <a:p>
            <a:r>
              <a:rPr lang="en-US" sz="2400" b="1" dirty="0">
                <a:latin typeface="Times New Roman" panose="02020603050405020304" pitchFamily="18" charset="0"/>
                <a:cs typeface="Times New Roman" panose="02020603050405020304" pitchFamily="18" charset="0"/>
              </a:rPr>
              <a:t>We Built this City</a:t>
            </a:r>
          </a:p>
          <a:p>
            <a:pPr marL="0" indent="0">
              <a:buNone/>
            </a:pPr>
            <a:r>
              <a:rPr lang="en-US" sz="2400" b="1" dirty="0">
                <a:solidFill>
                  <a:srgbClr val="FF0000"/>
                </a:solidFill>
                <a:latin typeface="Times New Roman" panose="02020603050405020304" pitchFamily="18" charset="0"/>
                <a:cs typeface="Times New Roman" panose="02020603050405020304" pitchFamily="18" charset="0"/>
              </a:rPr>
              <a:t>Homework: </a:t>
            </a:r>
          </a:p>
          <a:p>
            <a:r>
              <a:rPr lang="en-US" sz="2400" b="1" dirty="0">
                <a:solidFill>
                  <a:srgbClr val="002060"/>
                </a:solidFill>
                <a:latin typeface="Times New Roman" panose="02020603050405020304" pitchFamily="18" charset="0"/>
                <a:cs typeface="Times New Roman" panose="02020603050405020304" pitchFamily="18" charset="0"/>
              </a:rPr>
              <a:t>We Built This City due 1/18/23</a:t>
            </a:r>
          </a:p>
          <a:p>
            <a:r>
              <a:rPr lang="en-US" sz="2400" b="1" dirty="0">
                <a:solidFill>
                  <a:srgbClr val="002060"/>
                </a:solidFill>
                <a:latin typeface="Times New Roman" panose="02020603050405020304" pitchFamily="18" charset="0"/>
                <a:cs typeface="Times New Roman" panose="02020603050405020304" pitchFamily="18" charset="0"/>
              </a:rPr>
              <a:t>Unit IV Test 1/19/23</a:t>
            </a:r>
          </a:p>
          <a:p>
            <a:r>
              <a:rPr lang="en-US" sz="2400" b="1" dirty="0">
                <a:solidFill>
                  <a:srgbClr val="002060"/>
                </a:solidFill>
                <a:latin typeface="Times New Roman" panose="02020603050405020304" pitchFamily="18" charset="0"/>
                <a:cs typeface="Times New Roman" panose="02020603050405020304" pitchFamily="18" charset="0"/>
              </a:rPr>
              <a:t>Current events journals due 1/21/23</a:t>
            </a:r>
          </a:p>
        </p:txBody>
      </p:sp>
    </p:spTree>
    <p:extLst>
      <p:ext uri="{BB962C8B-B14F-4D97-AF65-F5344CB8AC3E}">
        <p14:creationId xmlns:p14="http://schemas.microsoft.com/office/powerpoint/2010/main" val="1349883882"/>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1AFC09-315B-4B5E-8FCF-3C1EAA05CC2C}"/>
              </a:ext>
            </a:extLst>
          </p:cNvPr>
          <p:cNvSpPr>
            <a:spLocks noGrp="1"/>
          </p:cNvSpPr>
          <p:nvPr>
            <p:ph type="title"/>
          </p:nvPr>
        </p:nvSpPr>
        <p:spPr>
          <a:xfrm>
            <a:off x="1097280" y="286604"/>
            <a:ext cx="10058400" cy="795064"/>
          </a:xfrm>
          <a:solidFill>
            <a:schemeClr val="bg1"/>
          </a:solidFill>
          <a:ln>
            <a:solidFill>
              <a:srgbClr val="002060"/>
            </a:solidFill>
          </a:ln>
        </p:spPr>
        <p:txBody>
          <a:bodyPr/>
          <a:lstStyle/>
          <a:p>
            <a:r>
              <a:rPr lang="en-US" dirty="0">
                <a:solidFill>
                  <a:srgbClr val="002060"/>
                </a:solidFill>
                <a:latin typeface="Britannic Bold" panose="020B0903060703020204" pitchFamily="34" charset="0"/>
              </a:rPr>
              <a:t>Getting into the economy</a:t>
            </a:r>
          </a:p>
        </p:txBody>
      </p:sp>
      <p:sp>
        <p:nvSpPr>
          <p:cNvPr id="3" name="Content Placeholder 2">
            <a:extLst>
              <a:ext uri="{FF2B5EF4-FFF2-40B4-BE49-F238E27FC236}">
                <a16:creationId xmlns:a16="http://schemas.microsoft.com/office/drawing/2014/main" id="{06AF20CA-6615-4F6C-9E19-84E9D86AD230}"/>
              </a:ext>
            </a:extLst>
          </p:cNvPr>
          <p:cNvSpPr>
            <a:spLocks noGrp="1"/>
          </p:cNvSpPr>
          <p:nvPr>
            <p:ph idx="1"/>
          </p:nvPr>
        </p:nvSpPr>
        <p:spPr>
          <a:xfrm>
            <a:off x="1097280" y="1379699"/>
            <a:ext cx="10701525" cy="4475190"/>
          </a:xfrm>
          <a:solidFill>
            <a:schemeClr val="bg1"/>
          </a:solidFill>
        </p:spPr>
        <p:txBody>
          <a:bodyPr>
            <a:normAutofit/>
          </a:bodyPr>
          <a:lstStyle/>
          <a:p>
            <a:r>
              <a:rPr lang="en-US" sz="2400" b="1" i="1" u="sng" dirty="0">
                <a:solidFill>
                  <a:srgbClr val="C00000"/>
                </a:solidFill>
                <a:latin typeface="Times New Roman" panose="02020603050405020304" pitchFamily="18" charset="0"/>
                <a:cs typeface="Times New Roman" panose="02020603050405020304" pitchFamily="18" charset="0"/>
              </a:rPr>
              <a:t>Federal Reserve</a:t>
            </a:r>
            <a:r>
              <a:rPr lang="en-US" sz="2400" dirty="0">
                <a:latin typeface="Times New Roman" panose="02020603050405020304" pitchFamily="18" charset="0"/>
                <a:cs typeface="Times New Roman" panose="02020603050405020304" pitchFamily="18" charset="0"/>
              </a:rPr>
              <a:t>: a government agency that provides price stabilization and oversight in dealing with banking</a:t>
            </a:r>
          </a:p>
        </p:txBody>
      </p:sp>
      <p:pic>
        <p:nvPicPr>
          <p:cNvPr id="1026" name="Picture 2" descr="See the source image">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4983" y="2343582"/>
            <a:ext cx="6050697" cy="2913892"/>
          </a:xfrm>
          <a:prstGeom prst="rect">
            <a:avLst/>
          </a:prstGeom>
          <a:solidFill>
            <a:srgbClr val="002060"/>
          </a:solidFill>
        </p:spPr>
      </p:pic>
      <p:sp>
        <p:nvSpPr>
          <p:cNvPr id="4" name="Rectangle 3"/>
          <p:cNvSpPr/>
          <p:nvPr/>
        </p:nvSpPr>
        <p:spPr>
          <a:xfrm>
            <a:off x="559558" y="2292823"/>
            <a:ext cx="4203511" cy="2518107"/>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bg1"/>
                </a:solidFill>
                <a:latin typeface="Times New Roman" pitchFamily="18" charset="0"/>
                <a:cs typeface="Times New Roman" pitchFamily="18" charset="0"/>
              </a:rPr>
              <a:t>Created in 1913:</a:t>
            </a:r>
          </a:p>
          <a:p>
            <a:pPr marL="342900" indent="-342900">
              <a:buFont typeface="Wingdings" pitchFamily="2" charset="2"/>
              <a:buChar char="§"/>
            </a:pPr>
            <a:r>
              <a:rPr lang="en-US" sz="2400" dirty="0">
                <a:solidFill>
                  <a:schemeClr val="bg1"/>
                </a:solidFill>
                <a:latin typeface="Times New Roman" pitchFamily="18" charset="0"/>
                <a:cs typeface="Times New Roman" pitchFamily="18" charset="0"/>
              </a:rPr>
              <a:t>Establish to deal with economic panics of the 1800s</a:t>
            </a:r>
          </a:p>
          <a:p>
            <a:pPr marL="342900" indent="-342900">
              <a:buFont typeface="Wingdings" pitchFamily="2" charset="2"/>
              <a:buChar char="§"/>
            </a:pPr>
            <a:r>
              <a:rPr lang="en-US" sz="2400" dirty="0">
                <a:solidFill>
                  <a:schemeClr val="bg1"/>
                </a:solidFill>
                <a:latin typeface="Times New Roman" pitchFamily="18" charset="0"/>
                <a:cs typeface="Times New Roman" pitchFamily="18" charset="0"/>
              </a:rPr>
              <a:t>Created 12 Reserve Banks &amp; Board of Governors</a:t>
            </a:r>
          </a:p>
        </p:txBody>
      </p:sp>
      <p:sp>
        <p:nvSpPr>
          <p:cNvPr id="6" name="Rectangle 5"/>
          <p:cNvSpPr/>
          <p:nvPr/>
        </p:nvSpPr>
        <p:spPr>
          <a:xfrm>
            <a:off x="1146412" y="5854889"/>
            <a:ext cx="9676263" cy="573206"/>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i="1" u="sng" dirty="0">
                <a:latin typeface="Times New Roman" pitchFamily="18" charset="0"/>
                <a:cs typeface="Times New Roman" pitchFamily="18" charset="0"/>
              </a:rPr>
              <a:t>Independent Agency</a:t>
            </a:r>
            <a:r>
              <a:rPr lang="en-US" sz="2400" dirty="0">
                <a:latin typeface="Times New Roman" pitchFamily="18" charset="0"/>
                <a:cs typeface="Times New Roman" pitchFamily="18" charset="0"/>
              </a:rPr>
              <a:t>: reports to Congress instead of the President</a:t>
            </a:r>
          </a:p>
        </p:txBody>
      </p:sp>
      <p:sp>
        <p:nvSpPr>
          <p:cNvPr id="5" name="Rectangle 4">
            <a:extLst>
              <a:ext uri="{FF2B5EF4-FFF2-40B4-BE49-F238E27FC236}">
                <a16:creationId xmlns:a16="http://schemas.microsoft.com/office/drawing/2014/main" id="{B304D1F9-B28D-49FF-8A9D-1E9FF4BF8049}"/>
              </a:ext>
            </a:extLst>
          </p:cNvPr>
          <p:cNvSpPr/>
          <p:nvPr/>
        </p:nvSpPr>
        <p:spPr>
          <a:xfrm>
            <a:off x="5430644" y="5330283"/>
            <a:ext cx="5597912" cy="367990"/>
          </a:xfrm>
          <a:prstGeom prst="rect">
            <a:avLst/>
          </a:prstGeom>
          <a:ln>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hlinkClick r:id="rId4"/>
              </a:rPr>
              <a:t>Chicago Federal Reserve Bank Link </a:t>
            </a:r>
            <a:endParaRPr lang="en-US" dirty="0"/>
          </a:p>
        </p:txBody>
      </p:sp>
    </p:spTree>
    <p:extLst>
      <p:ext uri="{BB962C8B-B14F-4D97-AF65-F5344CB8AC3E}">
        <p14:creationId xmlns:p14="http://schemas.microsoft.com/office/powerpoint/2010/main" val="2426864800"/>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1AFC09-315B-4B5E-8FCF-3C1EAA05CC2C}"/>
              </a:ext>
            </a:extLst>
          </p:cNvPr>
          <p:cNvSpPr>
            <a:spLocks noGrp="1"/>
          </p:cNvSpPr>
          <p:nvPr>
            <p:ph type="title"/>
          </p:nvPr>
        </p:nvSpPr>
        <p:spPr>
          <a:xfrm>
            <a:off x="1097280" y="286604"/>
            <a:ext cx="10058400" cy="795064"/>
          </a:xfrm>
          <a:solidFill>
            <a:schemeClr val="bg1"/>
          </a:solidFill>
          <a:ln>
            <a:solidFill>
              <a:srgbClr val="002060"/>
            </a:solidFill>
          </a:ln>
        </p:spPr>
        <p:txBody>
          <a:bodyPr/>
          <a:lstStyle/>
          <a:p>
            <a:r>
              <a:rPr lang="en-US" dirty="0">
                <a:solidFill>
                  <a:srgbClr val="002060"/>
                </a:solidFill>
                <a:latin typeface="Britannic Bold" panose="020B0903060703020204" pitchFamily="34" charset="0"/>
              </a:rPr>
              <a:t>Fed Functions </a:t>
            </a:r>
          </a:p>
        </p:txBody>
      </p:sp>
      <p:sp>
        <p:nvSpPr>
          <p:cNvPr id="3" name="Content Placeholder 2">
            <a:extLst>
              <a:ext uri="{FF2B5EF4-FFF2-40B4-BE49-F238E27FC236}">
                <a16:creationId xmlns:a16="http://schemas.microsoft.com/office/drawing/2014/main" id="{06AF20CA-6615-4F6C-9E19-84E9D86AD230}"/>
              </a:ext>
            </a:extLst>
          </p:cNvPr>
          <p:cNvSpPr>
            <a:spLocks noGrp="1"/>
          </p:cNvSpPr>
          <p:nvPr>
            <p:ph idx="1"/>
          </p:nvPr>
        </p:nvSpPr>
        <p:spPr>
          <a:xfrm>
            <a:off x="723331" y="1380255"/>
            <a:ext cx="11019203" cy="4475190"/>
          </a:xfrm>
          <a:solidFill>
            <a:schemeClr val="bg1"/>
          </a:solidFill>
        </p:spPr>
        <p:txBody>
          <a:bodyPr>
            <a:normAutofit/>
          </a:bodyPr>
          <a:lstStyle/>
          <a:p>
            <a:r>
              <a:rPr lang="en-US" sz="2400" dirty="0">
                <a:latin typeface="Times New Roman" panose="02020603050405020304" pitchFamily="18" charset="0"/>
                <a:cs typeface="Times New Roman" panose="02020603050405020304" pitchFamily="18" charset="0"/>
              </a:rPr>
              <a:t>Federal Reserve Functions: </a:t>
            </a:r>
          </a:p>
          <a:p>
            <a:endParaRPr lang="en-US" sz="2400" dirty="0">
              <a:latin typeface="Times New Roman" panose="02020603050405020304" pitchFamily="18" charset="0"/>
              <a:cs typeface="Times New Roman" panose="02020603050405020304" pitchFamily="18" charset="0"/>
            </a:endParaRPr>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72064" y="1249295"/>
            <a:ext cx="5694129" cy="38927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696036" y="1924334"/>
            <a:ext cx="4653886" cy="791570"/>
          </a:xfrm>
          <a:prstGeom prst="rect">
            <a:avLst/>
          </a:prstGeom>
          <a:solidFill>
            <a:srgbClr val="00206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Arial" pitchFamily="34" charset="0"/>
              <a:buChar char="•"/>
            </a:pPr>
            <a:r>
              <a:rPr lang="en-US" sz="2400" b="1" i="1" u="sng" dirty="0">
                <a:solidFill>
                  <a:schemeClr val="bg1"/>
                </a:solidFill>
                <a:latin typeface="Times New Roman" pitchFamily="18" charset="0"/>
                <a:cs typeface="Times New Roman" pitchFamily="18" charset="0"/>
              </a:rPr>
              <a:t>Regulate &amp; Supervise</a:t>
            </a:r>
            <a:r>
              <a:rPr lang="en-US" sz="2400" dirty="0">
                <a:solidFill>
                  <a:schemeClr val="bg1"/>
                </a:solidFill>
                <a:latin typeface="Times New Roman" pitchFamily="18" charset="0"/>
                <a:cs typeface="Times New Roman" pitchFamily="18" charset="0"/>
              </a:rPr>
              <a:t> financial institutions </a:t>
            </a:r>
          </a:p>
        </p:txBody>
      </p:sp>
      <p:sp>
        <p:nvSpPr>
          <p:cNvPr id="9" name="Rectangle 8"/>
          <p:cNvSpPr/>
          <p:nvPr/>
        </p:nvSpPr>
        <p:spPr>
          <a:xfrm>
            <a:off x="696036" y="2799907"/>
            <a:ext cx="4653886" cy="791570"/>
          </a:xfrm>
          <a:prstGeom prst="rect">
            <a:avLst/>
          </a:prstGeom>
          <a:solidFill>
            <a:srgbClr val="00206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Arial" pitchFamily="34" charset="0"/>
              <a:buChar char="•"/>
            </a:pPr>
            <a:r>
              <a:rPr lang="en-US" sz="2400" b="1" i="1" u="sng" dirty="0">
                <a:solidFill>
                  <a:schemeClr val="bg1"/>
                </a:solidFill>
                <a:latin typeface="Times New Roman" pitchFamily="18" charset="0"/>
                <a:cs typeface="Times New Roman" pitchFamily="18" charset="0"/>
              </a:rPr>
              <a:t>Operating the nation’s payment system</a:t>
            </a:r>
          </a:p>
        </p:txBody>
      </p:sp>
      <p:sp>
        <p:nvSpPr>
          <p:cNvPr id="10" name="Rectangle 9"/>
          <p:cNvSpPr/>
          <p:nvPr/>
        </p:nvSpPr>
        <p:spPr>
          <a:xfrm>
            <a:off x="696036" y="3728113"/>
            <a:ext cx="4653886" cy="791570"/>
          </a:xfrm>
          <a:prstGeom prst="rect">
            <a:avLst/>
          </a:prstGeom>
          <a:solidFill>
            <a:srgbClr val="00206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Arial" pitchFamily="34" charset="0"/>
              <a:buChar char="•"/>
            </a:pPr>
            <a:r>
              <a:rPr lang="en-US" sz="2400" dirty="0">
                <a:solidFill>
                  <a:schemeClr val="bg1"/>
                </a:solidFill>
                <a:latin typeface="Times New Roman" pitchFamily="18" charset="0"/>
                <a:cs typeface="Times New Roman" pitchFamily="18" charset="0"/>
              </a:rPr>
              <a:t>Establish and implement the </a:t>
            </a:r>
            <a:r>
              <a:rPr lang="en-US" sz="2400" b="1" i="1" u="sng" dirty="0">
                <a:solidFill>
                  <a:schemeClr val="bg1"/>
                </a:solidFill>
                <a:latin typeface="Times New Roman" pitchFamily="18" charset="0"/>
                <a:cs typeface="Times New Roman" pitchFamily="18" charset="0"/>
              </a:rPr>
              <a:t>monetary policy</a:t>
            </a:r>
          </a:p>
        </p:txBody>
      </p:sp>
    </p:spTree>
    <p:extLst>
      <p:ext uri="{BB962C8B-B14F-4D97-AF65-F5344CB8AC3E}">
        <p14:creationId xmlns:p14="http://schemas.microsoft.com/office/powerpoint/2010/main" val="810054784"/>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7F9CA6-5380-4E46-9BAB-0A760BA304A8}"/>
              </a:ext>
            </a:extLst>
          </p:cNvPr>
          <p:cNvSpPr>
            <a:spLocks noGrp="1"/>
          </p:cNvSpPr>
          <p:nvPr>
            <p:ph type="title"/>
          </p:nvPr>
        </p:nvSpPr>
        <p:spPr>
          <a:xfrm>
            <a:off x="838200" y="189042"/>
            <a:ext cx="10515600" cy="680388"/>
          </a:xfrm>
          <a:solidFill>
            <a:schemeClr val="bg1"/>
          </a:solidFill>
          <a:ln>
            <a:solidFill>
              <a:schemeClr val="tx1"/>
            </a:solidFill>
          </a:ln>
        </p:spPr>
        <p:txBody>
          <a:bodyPr>
            <a:normAutofit fontScale="90000"/>
          </a:bodyPr>
          <a:lstStyle/>
          <a:p>
            <a:r>
              <a:rPr lang="en-US" b="1" dirty="0">
                <a:latin typeface="Bookman Old Style" panose="02050604050505020204" pitchFamily="18" charset="0"/>
              </a:rPr>
              <a:t>Create A City </a:t>
            </a:r>
          </a:p>
        </p:txBody>
      </p:sp>
      <p:sp>
        <p:nvSpPr>
          <p:cNvPr id="3" name="Content Placeholder 2">
            <a:extLst>
              <a:ext uri="{FF2B5EF4-FFF2-40B4-BE49-F238E27FC236}">
                <a16:creationId xmlns:a16="http://schemas.microsoft.com/office/drawing/2014/main" id="{5358D134-6BB1-435C-A541-90BD837D8C9B}"/>
              </a:ext>
            </a:extLst>
          </p:cNvPr>
          <p:cNvSpPr>
            <a:spLocks noGrp="1"/>
          </p:cNvSpPr>
          <p:nvPr>
            <p:ph idx="1"/>
          </p:nvPr>
        </p:nvSpPr>
        <p:spPr>
          <a:xfrm>
            <a:off x="539645" y="1379095"/>
            <a:ext cx="11032761" cy="4797868"/>
          </a:xfrm>
          <a:solidFill>
            <a:schemeClr val="bg1"/>
          </a:solidFill>
          <a:ln>
            <a:solidFill>
              <a:srgbClr val="002060"/>
            </a:solidFill>
          </a:ln>
        </p:spPr>
        <p:txBody>
          <a:bodyPr>
            <a:normAutofit/>
          </a:bodyPr>
          <a:lstStyle/>
          <a:p>
            <a:pPr marL="0" indent="0">
              <a:buNone/>
            </a:pPr>
            <a:r>
              <a:rPr lang="en-US" sz="2400" dirty="0">
                <a:latin typeface="Times" panose="02020603050405020304" pitchFamily="18" charset="0"/>
                <a:cs typeface="Times" panose="02020603050405020304" pitchFamily="18" charset="0"/>
              </a:rPr>
              <a:t>Develop a brochure that sells your ideal city to the public at large </a:t>
            </a:r>
          </a:p>
        </p:txBody>
      </p:sp>
      <p:pic>
        <p:nvPicPr>
          <p:cNvPr id="4" name="Picture 2" descr="Cities | UNEP - UN Environment Programme">
            <a:extLst>
              <a:ext uri="{FF2B5EF4-FFF2-40B4-BE49-F238E27FC236}">
                <a16:creationId xmlns:a16="http://schemas.microsoft.com/office/drawing/2014/main" id="{50B3B523-6AD8-4AB2-B253-03A5DFD7E5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1374" y="2247782"/>
            <a:ext cx="2724150" cy="306049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5990953B-315A-42E9-B364-301BC66AEB34}"/>
              </a:ext>
            </a:extLst>
          </p:cNvPr>
          <p:cNvSpPr/>
          <p:nvPr/>
        </p:nvSpPr>
        <p:spPr>
          <a:xfrm>
            <a:off x="4347148" y="1798820"/>
            <a:ext cx="7570032" cy="488780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dirty="0">
              <a:latin typeface="Times" panose="02020603050405020304" pitchFamily="18" charset="0"/>
              <a:cs typeface="Times" panose="02020603050405020304" pitchFamily="18" charset="0"/>
            </a:endParaRPr>
          </a:p>
          <a:p>
            <a:endParaRPr lang="en-US" sz="2400" dirty="0">
              <a:latin typeface="Times" panose="02020603050405020304" pitchFamily="18" charset="0"/>
              <a:cs typeface="Times" panose="02020603050405020304" pitchFamily="18" charset="0"/>
            </a:endParaRPr>
          </a:p>
          <a:p>
            <a:endParaRPr lang="en-US" sz="2400" dirty="0">
              <a:latin typeface="Times" panose="02020603050405020304" pitchFamily="18" charset="0"/>
              <a:cs typeface="Times" panose="02020603050405020304" pitchFamily="18" charset="0"/>
            </a:endParaRPr>
          </a:p>
          <a:p>
            <a:endParaRPr lang="en-US" sz="2400" dirty="0">
              <a:latin typeface="Times" panose="02020603050405020304" pitchFamily="18" charset="0"/>
              <a:cs typeface="Times" panose="02020603050405020304" pitchFamily="18" charset="0"/>
            </a:endParaRPr>
          </a:p>
          <a:p>
            <a:endParaRPr lang="en-US" sz="2400" dirty="0">
              <a:latin typeface="Times" panose="02020603050405020304" pitchFamily="18" charset="0"/>
              <a:cs typeface="Times" panose="02020603050405020304" pitchFamily="18" charset="0"/>
            </a:endParaRPr>
          </a:p>
          <a:p>
            <a:endParaRPr lang="en-US" sz="2400" dirty="0">
              <a:latin typeface="Times" panose="02020603050405020304" pitchFamily="18" charset="0"/>
              <a:cs typeface="Times" panose="02020603050405020304" pitchFamily="18" charset="0"/>
            </a:endParaRPr>
          </a:p>
          <a:p>
            <a:r>
              <a:rPr lang="en-US" sz="2400" dirty="0">
                <a:latin typeface="Times" panose="02020603050405020304" pitchFamily="18" charset="0"/>
                <a:cs typeface="Times" panose="02020603050405020304" pitchFamily="18" charset="0"/>
              </a:rPr>
              <a:t>Inside Middle</a:t>
            </a:r>
          </a:p>
          <a:p>
            <a:r>
              <a:rPr lang="en-US" sz="2400" b="1" dirty="0">
                <a:latin typeface="Times" panose="02020603050405020304" pitchFamily="18" charset="0"/>
                <a:cs typeface="Times" panose="02020603050405020304" pitchFamily="18" charset="0"/>
              </a:rPr>
              <a:t>Laws of your Community</a:t>
            </a:r>
          </a:p>
          <a:p>
            <a:pPr marL="342900" indent="-342900">
              <a:buFontTx/>
              <a:buChar char="-"/>
            </a:pPr>
            <a:r>
              <a:rPr lang="en-US" sz="2400" dirty="0">
                <a:latin typeface="Times" panose="02020603050405020304" pitchFamily="18" charset="0"/>
                <a:cs typeface="Times" panose="02020603050405020304" pitchFamily="18" charset="0"/>
              </a:rPr>
              <a:t>Write a statement that expresses a vision of your town – what do they wish to achieve </a:t>
            </a:r>
          </a:p>
          <a:p>
            <a:pPr marL="342900" indent="-342900">
              <a:buFontTx/>
              <a:buChar char="-"/>
            </a:pPr>
            <a:r>
              <a:rPr lang="en-US" sz="2400" dirty="0">
                <a:latin typeface="Times" panose="02020603050405020304" pitchFamily="18" charset="0"/>
                <a:cs typeface="Times" panose="02020603050405020304" pitchFamily="18" charset="0"/>
              </a:rPr>
              <a:t>List three laws that will help your town achieve your vision statement </a:t>
            </a:r>
          </a:p>
          <a:p>
            <a:pPr marL="342900" indent="-342900">
              <a:buFontTx/>
              <a:buChar char="-"/>
            </a:pPr>
            <a:r>
              <a:rPr lang="en-US" sz="2400" dirty="0">
                <a:latin typeface="Times" panose="02020603050405020304" pitchFamily="18" charset="0"/>
                <a:cs typeface="Times" panose="02020603050405020304" pitchFamily="18" charset="0"/>
              </a:rPr>
              <a:t>Images of happy people and actions in your community</a:t>
            </a:r>
          </a:p>
          <a:p>
            <a:pPr marL="342900" indent="-342900">
              <a:buFontTx/>
              <a:buChar char="-"/>
            </a:pPr>
            <a:r>
              <a:rPr lang="en-US" sz="2400" dirty="0">
                <a:latin typeface="Times" panose="02020603050405020304" pitchFamily="18" charset="0"/>
                <a:cs typeface="Times" panose="02020603050405020304" pitchFamily="18" charset="0"/>
              </a:rPr>
              <a:t>Statistics of how your community is achieving those goals </a:t>
            </a:r>
          </a:p>
          <a:p>
            <a:pPr marL="342900" indent="-342900">
              <a:buFontTx/>
              <a:buChar char="-"/>
            </a:pPr>
            <a:r>
              <a:rPr lang="en-US" sz="2400" dirty="0">
                <a:latin typeface="Times" panose="02020603050405020304" pitchFamily="18" charset="0"/>
                <a:cs typeface="Times" panose="02020603050405020304" pitchFamily="18" charset="0"/>
              </a:rPr>
              <a:t>Ex. Criminal rate, Employment rate, school ratings </a:t>
            </a:r>
          </a:p>
          <a:p>
            <a:pPr marL="342900" indent="-342900">
              <a:buFontTx/>
              <a:buChar char="-"/>
            </a:pPr>
            <a:endParaRPr lang="en-US" sz="2400" dirty="0">
              <a:latin typeface="Times" panose="02020603050405020304" pitchFamily="18" charset="0"/>
              <a:cs typeface="Times" panose="02020603050405020304" pitchFamily="18" charset="0"/>
            </a:endParaRPr>
          </a:p>
          <a:p>
            <a:pPr marL="342900" indent="-342900">
              <a:buFontTx/>
              <a:buChar char="-"/>
            </a:pPr>
            <a:endParaRPr lang="en-US" sz="2400" dirty="0">
              <a:latin typeface="Times" panose="02020603050405020304" pitchFamily="18" charset="0"/>
              <a:cs typeface="Times" panose="02020603050405020304" pitchFamily="18" charset="0"/>
            </a:endParaRPr>
          </a:p>
          <a:p>
            <a:endParaRPr lang="en-US" sz="2400" dirty="0">
              <a:latin typeface="Times" panose="02020603050405020304" pitchFamily="18" charset="0"/>
              <a:cs typeface="Times" panose="02020603050405020304" pitchFamily="18" charset="0"/>
            </a:endParaRPr>
          </a:p>
          <a:p>
            <a:endParaRPr lang="en-US" sz="2400" dirty="0">
              <a:latin typeface="Times" panose="02020603050405020304" pitchFamily="18" charset="0"/>
              <a:cs typeface="Times" panose="02020603050405020304" pitchFamily="18" charset="0"/>
            </a:endParaRPr>
          </a:p>
          <a:p>
            <a:endParaRPr lang="en-US" sz="2400" dirty="0">
              <a:latin typeface="Times" panose="02020603050405020304" pitchFamily="18" charset="0"/>
              <a:cs typeface="Times" panose="02020603050405020304" pitchFamily="18" charset="0"/>
            </a:endParaRPr>
          </a:p>
          <a:p>
            <a:endParaRPr lang="en-US" sz="2400" dirty="0">
              <a:latin typeface="Times" panose="02020603050405020304" pitchFamily="18" charset="0"/>
              <a:cs typeface="Times" panose="02020603050405020304" pitchFamily="18" charset="0"/>
            </a:endParaRPr>
          </a:p>
          <a:p>
            <a:r>
              <a:rPr lang="en-US" sz="2400" dirty="0">
                <a:latin typeface="Times" panose="02020603050405020304" pitchFamily="18" charset="0"/>
                <a:cs typeface="Times" panose="02020603050405020304" pitchFamily="18" charset="0"/>
              </a:rPr>
              <a:t> </a:t>
            </a:r>
          </a:p>
        </p:txBody>
      </p:sp>
    </p:spTree>
    <p:extLst>
      <p:ext uri="{BB962C8B-B14F-4D97-AF65-F5344CB8AC3E}">
        <p14:creationId xmlns:p14="http://schemas.microsoft.com/office/powerpoint/2010/main" val="1949200001"/>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CB9C2D6-23C7-4EBC-AA95-AED8E6F73621}"/>
              </a:ext>
            </a:extLst>
          </p:cNvPr>
          <p:cNvSpPr>
            <a:spLocks noGrp="1"/>
          </p:cNvSpPr>
          <p:nvPr>
            <p:ph idx="1"/>
          </p:nvPr>
        </p:nvSpPr>
        <p:spPr>
          <a:xfrm>
            <a:off x="323557" y="295422"/>
            <a:ext cx="11465169" cy="5881541"/>
          </a:xfrm>
          <a:solidFill>
            <a:schemeClr val="bg1"/>
          </a:solidFill>
        </p:spPr>
        <p:txBody>
          <a:bodyPr>
            <a:normAutofit/>
          </a:bodyPr>
          <a:lstStyle/>
          <a:p>
            <a:pPr marL="0" indent="0">
              <a:buNone/>
            </a:pPr>
            <a:r>
              <a:rPr lang="en-US" sz="1600" b="1" dirty="0">
                <a:latin typeface="Times New Roman" panose="02020603050405020304" pitchFamily="18" charset="0"/>
                <a:cs typeface="Times New Roman" panose="02020603050405020304" pitchFamily="18" charset="0"/>
              </a:rPr>
              <a:t>NC Standard:</a:t>
            </a:r>
          </a:p>
          <a:p>
            <a:r>
              <a:rPr lang="en-US" sz="1600" b="1" dirty="0">
                <a:solidFill>
                  <a:srgbClr val="002060"/>
                </a:solidFill>
                <a:latin typeface="Times New Roman" panose="02020603050405020304" pitchFamily="18" charset="0"/>
                <a:cs typeface="Times New Roman" panose="02020603050405020304" pitchFamily="18" charset="0"/>
              </a:rPr>
              <a:t>CL.C&amp;G.2.1 </a:t>
            </a:r>
            <a:r>
              <a:rPr lang="en-US" sz="1600" dirty="0">
                <a:latin typeface="Times New Roman" panose="02020603050405020304" pitchFamily="18" charset="0"/>
                <a:cs typeface="Times New Roman" panose="02020603050405020304" pitchFamily="18" charset="0"/>
              </a:rPr>
              <a:t>Compare how national, state, and local governments maintain order, security, and protect individual rights.</a:t>
            </a:r>
          </a:p>
          <a:p>
            <a:r>
              <a:rPr lang="en-US" sz="1600" b="1" dirty="0">
                <a:solidFill>
                  <a:srgbClr val="002060"/>
                </a:solidFill>
                <a:latin typeface="Times New Roman" panose="02020603050405020304" pitchFamily="18" charset="0"/>
                <a:cs typeface="Times New Roman" panose="02020603050405020304" pitchFamily="18" charset="0"/>
              </a:rPr>
              <a:t>CL.C&amp;G.2.2 </a:t>
            </a:r>
            <a:r>
              <a:rPr lang="en-US" sz="1600" dirty="0">
                <a:latin typeface="Times New Roman" panose="02020603050405020304" pitchFamily="18" charset="0"/>
                <a:cs typeface="Times New Roman" panose="02020603050405020304" pitchFamily="18" charset="0"/>
              </a:rPr>
              <a:t>Explain how the principle of federalism impacts the actions of state and local government.</a:t>
            </a:r>
          </a:p>
          <a:p>
            <a:pPr marL="0" indent="0">
              <a:buNone/>
            </a:pPr>
            <a:r>
              <a:rPr lang="en-US" sz="1600" b="1" i="1" dirty="0">
                <a:solidFill>
                  <a:srgbClr val="002060"/>
                </a:solidFill>
                <a:latin typeface="Times New Roman" panose="02020603050405020304" pitchFamily="18" charset="0"/>
                <a:cs typeface="Times New Roman" panose="02020603050405020304" pitchFamily="18" charset="0"/>
              </a:rPr>
              <a:t>Essential Question: </a:t>
            </a:r>
            <a:r>
              <a:rPr lang="en-US" sz="1600" dirty="0">
                <a:latin typeface="Times" pitchFamily="2" charset="0"/>
              </a:rPr>
              <a:t>How did the Founding Fathers develop a government that allows for the supremacy of the federal government, but still granting states the ability the authority to governing themselves?</a:t>
            </a:r>
          </a:p>
          <a:p>
            <a:pPr marL="0" indent="0">
              <a:buNone/>
            </a:pPr>
            <a:r>
              <a:rPr lang="en-US" sz="1600" b="1" i="1" dirty="0">
                <a:solidFill>
                  <a:srgbClr val="002060"/>
                </a:solidFill>
                <a:latin typeface="Times New Roman" panose="02020603050405020304" pitchFamily="18" charset="0"/>
                <a:cs typeface="Times New Roman" panose="02020603050405020304" pitchFamily="18" charset="0"/>
              </a:rPr>
              <a:t>Students can:</a:t>
            </a:r>
          </a:p>
          <a:p>
            <a:r>
              <a:rPr lang="en-US" sz="1600" dirty="0">
                <a:latin typeface="Times" pitchFamily="2" charset="0"/>
              </a:rPr>
              <a:t>Evaluate similarities between the federal and state government as established under constitutional authority</a:t>
            </a:r>
          </a:p>
          <a:p>
            <a:r>
              <a:rPr lang="en-US" sz="1600" dirty="0">
                <a:latin typeface="Times" pitchFamily="2" charset="0"/>
                <a:cs typeface="Times New Roman" panose="02020603050405020304" pitchFamily="18" charset="0"/>
              </a:rPr>
              <a:t>Determine how the powers of state and local government allow them to meet the goals of a society or community</a:t>
            </a:r>
            <a:endParaRPr lang="en-US" sz="1600" dirty="0">
              <a:latin typeface="Times New Roman" panose="02020603050405020304" pitchFamily="18" charset="0"/>
              <a:cs typeface="Times New Roman" panose="02020603050405020304" pitchFamily="18" charset="0"/>
            </a:endParaRPr>
          </a:p>
          <a:p>
            <a:pPr marL="0" indent="0">
              <a:buNone/>
            </a:pPr>
            <a:r>
              <a:rPr lang="en-US" sz="2400" b="1" dirty="0">
                <a:solidFill>
                  <a:srgbClr val="FF0000"/>
                </a:solidFill>
                <a:latin typeface="Times New Roman" panose="02020603050405020304" pitchFamily="18" charset="0"/>
                <a:cs typeface="Times New Roman" panose="02020603050405020304" pitchFamily="18" charset="0"/>
              </a:rPr>
              <a:t>Agenda:</a:t>
            </a:r>
          </a:p>
          <a:p>
            <a:r>
              <a:rPr lang="en-US" sz="2400" b="1" dirty="0">
                <a:latin typeface="Times New Roman" panose="02020603050405020304" pitchFamily="18" charset="0"/>
                <a:cs typeface="Times New Roman" panose="02020603050405020304" pitchFamily="18" charset="0"/>
              </a:rPr>
              <a:t>Federal Reserve Recall </a:t>
            </a:r>
          </a:p>
          <a:p>
            <a:r>
              <a:rPr lang="en-US" sz="2400" b="1" dirty="0">
                <a:latin typeface="Times New Roman" panose="02020603050405020304" pitchFamily="18" charset="0"/>
                <a:cs typeface="Times New Roman" panose="02020603050405020304" pitchFamily="18" charset="0"/>
              </a:rPr>
              <a:t>Monetary adjustments </a:t>
            </a:r>
          </a:p>
          <a:p>
            <a:r>
              <a:rPr lang="en-US" sz="2400" b="1" dirty="0">
                <a:latin typeface="Times New Roman" panose="02020603050405020304" pitchFamily="18" charset="0"/>
                <a:cs typeface="Times New Roman" panose="02020603050405020304" pitchFamily="18" charset="0"/>
              </a:rPr>
              <a:t>We Built this City</a:t>
            </a:r>
          </a:p>
          <a:p>
            <a:pPr marL="0" indent="0">
              <a:buNone/>
            </a:pPr>
            <a:r>
              <a:rPr lang="en-US" sz="2400" b="1" dirty="0">
                <a:solidFill>
                  <a:srgbClr val="FF0000"/>
                </a:solidFill>
                <a:latin typeface="Times New Roman" panose="02020603050405020304" pitchFamily="18" charset="0"/>
                <a:cs typeface="Times New Roman" panose="02020603050405020304" pitchFamily="18" charset="0"/>
              </a:rPr>
              <a:t>Homework: </a:t>
            </a:r>
          </a:p>
          <a:p>
            <a:r>
              <a:rPr lang="en-US" sz="2400" b="1" dirty="0">
                <a:solidFill>
                  <a:srgbClr val="002060"/>
                </a:solidFill>
                <a:latin typeface="Times New Roman" panose="02020603050405020304" pitchFamily="18" charset="0"/>
                <a:cs typeface="Times New Roman" panose="02020603050405020304" pitchFamily="18" charset="0"/>
              </a:rPr>
              <a:t>We Built This City due 1/18/23</a:t>
            </a:r>
          </a:p>
          <a:p>
            <a:r>
              <a:rPr lang="en-US" sz="2400" b="1" dirty="0">
                <a:solidFill>
                  <a:srgbClr val="002060"/>
                </a:solidFill>
                <a:latin typeface="Times New Roman" panose="02020603050405020304" pitchFamily="18" charset="0"/>
                <a:cs typeface="Times New Roman" panose="02020603050405020304" pitchFamily="18" charset="0"/>
              </a:rPr>
              <a:t>Unit IV Test 1/19/23</a:t>
            </a:r>
          </a:p>
        </p:txBody>
      </p:sp>
    </p:spTree>
    <p:extLst>
      <p:ext uri="{BB962C8B-B14F-4D97-AF65-F5344CB8AC3E}">
        <p14:creationId xmlns:p14="http://schemas.microsoft.com/office/powerpoint/2010/main" val="4193823531"/>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FF318E-0F92-4630-9E31-83EF62DE60B0}"/>
              </a:ext>
            </a:extLst>
          </p:cNvPr>
          <p:cNvSpPr>
            <a:spLocks noGrp="1"/>
          </p:cNvSpPr>
          <p:nvPr>
            <p:ph type="title"/>
          </p:nvPr>
        </p:nvSpPr>
        <p:spPr>
          <a:xfrm>
            <a:off x="1097280" y="286604"/>
            <a:ext cx="10058400" cy="1037230"/>
          </a:xfrm>
          <a:solidFill>
            <a:schemeClr val="bg1"/>
          </a:solidFill>
          <a:ln>
            <a:solidFill>
              <a:srgbClr val="002060"/>
            </a:solidFill>
          </a:ln>
        </p:spPr>
        <p:txBody>
          <a:bodyPr/>
          <a:lstStyle/>
          <a:p>
            <a:r>
              <a:rPr lang="en-US" dirty="0">
                <a:solidFill>
                  <a:srgbClr val="002060"/>
                </a:solidFill>
                <a:latin typeface="Britannic Bold" panose="020B0903060703020204" pitchFamily="34" charset="0"/>
              </a:rPr>
              <a:t>Federal Funds Rate 1955-2015</a:t>
            </a:r>
          </a:p>
        </p:txBody>
      </p:sp>
      <p:pic>
        <p:nvPicPr>
          <p:cNvPr id="4" name="Content Placeholder 3">
            <a:extLst>
              <a:ext uri="{FF2B5EF4-FFF2-40B4-BE49-F238E27FC236}">
                <a16:creationId xmlns:a16="http://schemas.microsoft.com/office/drawing/2014/main" id="{B5252FB6-C6ED-4423-A135-0F65FFA56785}"/>
              </a:ext>
            </a:extLst>
          </p:cNvPr>
          <p:cNvPicPr>
            <a:picLocks noGrp="1" noChangeAspect="1"/>
          </p:cNvPicPr>
          <p:nvPr>
            <p:ph idx="1"/>
          </p:nvPr>
        </p:nvPicPr>
        <p:blipFill>
          <a:blip r:embed="rId2">
            <a:extLst>
              <a:ext uri="{96DAC541-7B7A-43D3-8B79-37D633B846F1}">
                <asvg:svgBlip xmlns:asvg="http://schemas.microsoft.com/office/drawing/2016/SVG/main" r:embed="rId3"/>
              </a:ext>
            </a:extLst>
          </a:blip>
          <a:stretch>
            <a:fillRect/>
          </a:stretch>
        </p:blipFill>
        <p:spPr>
          <a:xfrm>
            <a:off x="1096963" y="2033516"/>
            <a:ext cx="10058400" cy="4162567"/>
          </a:xfrm>
          <a:prstGeom prst="rect">
            <a:avLst/>
          </a:prstGeom>
        </p:spPr>
      </p:pic>
    </p:spTree>
    <p:extLst>
      <p:ext uri="{BB962C8B-B14F-4D97-AF65-F5344CB8AC3E}">
        <p14:creationId xmlns:p14="http://schemas.microsoft.com/office/powerpoint/2010/main" val="2888878712"/>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CB9C2D6-23C7-4EBC-AA95-AED8E6F73621}"/>
              </a:ext>
            </a:extLst>
          </p:cNvPr>
          <p:cNvSpPr>
            <a:spLocks noGrp="1"/>
          </p:cNvSpPr>
          <p:nvPr>
            <p:ph idx="1"/>
          </p:nvPr>
        </p:nvSpPr>
        <p:spPr>
          <a:xfrm>
            <a:off x="323557" y="295422"/>
            <a:ext cx="11465169" cy="5881541"/>
          </a:xfrm>
          <a:solidFill>
            <a:schemeClr val="bg1"/>
          </a:solidFill>
        </p:spPr>
        <p:txBody>
          <a:bodyPr>
            <a:normAutofit/>
          </a:bodyPr>
          <a:lstStyle/>
          <a:p>
            <a:pPr marL="0" indent="0">
              <a:buNone/>
            </a:pPr>
            <a:r>
              <a:rPr lang="en-US" sz="1600" b="1" dirty="0">
                <a:latin typeface="Times New Roman" panose="02020603050405020304" pitchFamily="18" charset="0"/>
                <a:cs typeface="Times New Roman" panose="02020603050405020304" pitchFamily="18" charset="0"/>
              </a:rPr>
              <a:t>NC Standard:</a:t>
            </a:r>
          </a:p>
          <a:p>
            <a:r>
              <a:rPr lang="en-US" sz="1600" b="1" dirty="0">
                <a:solidFill>
                  <a:srgbClr val="002060"/>
                </a:solidFill>
                <a:latin typeface="Times New Roman" panose="02020603050405020304" pitchFamily="18" charset="0"/>
                <a:cs typeface="Times New Roman" panose="02020603050405020304" pitchFamily="18" charset="0"/>
              </a:rPr>
              <a:t>CL.C&amp;G.2.1 </a:t>
            </a:r>
            <a:r>
              <a:rPr lang="en-US" sz="1600" dirty="0">
                <a:latin typeface="Times New Roman" panose="02020603050405020304" pitchFamily="18" charset="0"/>
                <a:cs typeface="Times New Roman" panose="02020603050405020304" pitchFamily="18" charset="0"/>
              </a:rPr>
              <a:t>Compare how national, state, and local governments maintain order, security, and protect individual rights.</a:t>
            </a:r>
          </a:p>
          <a:p>
            <a:r>
              <a:rPr lang="en-US" sz="1600" b="1" dirty="0">
                <a:solidFill>
                  <a:srgbClr val="002060"/>
                </a:solidFill>
                <a:latin typeface="Times New Roman" panose="02020603050405020304" pitchFamily="18" charset="0"/>
                <a:cs typeface="Times New Roman" panose="02020603050405020304" pitchFamily="18" charset="0"/>
              </a:rPr>
              <a:t>CL.C&amp;G.2.2 </a:t>
            </a:r>
            <a:r>
              <a:rPr lang="en-US" sz="1600" dirty="0">
                <a:latin typeface="Times New Roman" panose="02020603050405020304" pitchFamily="18" charset="0"/>
                <a:cs typeface="Times New Roman" panose="02020603050405020304" pitchFamily="18" charset="0"/>
              </a:rPr>
              <a:t>Explain how the principle of federalism impacts the actions of state and local government.</a:t>
            </a:r>
          </a:p>
          <a:p>
            <a:pPr marL="0" indent="0">
              <a:buNone/>
            </a:pPr>
            <a:r>
              <a:rPr lang="en-US" sz="1600" b="1" i="1" dirty="0">
                <a:solidFill>
                  <a:srgbClr val="002060"/>
                </a:solidFill>
                <a:latin typeface="Times New Roman" panose="02020603050405020304" pitchFamily="18" charset="0"/>
                <a:cs typeface="Times New Roman" panose="02020603050405020304" pitchFamily="18" charset="0"/>
              </a:rPr>
              <a:t>Essential Question: </a:t>
            </a:r>
            <a:r>
              <a:rPr lang="en-US" sz="1600" dirty="0">
                <a:latin typeface="Times" pitchFamily="2" charset="0"/>
              </a:rPr>
              <a:t>How did the Founding Fathers develop a government that allows for the supremacy of the federal government, but still granting states the ability the authority to governing themselves?</a:t>
            </a:r>
          </a:p>
          <a:p>
            <a:pPr marL="0" indent="0">
              <a:buNone/>
            </a:pPr>
            <a:r>
              <a:rPr lang="en-US" sz="1600" b="1" i="1" dirty="0">
                <a:solidFill>
                  <a:srgbClr val="002060"/>
                </a:solidFill>
                <a:latin typeface="Times New Roman" panose="02020603050405020304" pitchFamily="18" charset="0"/>
                <a:cs typeface="Times New Roman" panose="02020603050405020304" pitchFamily="18" charset="0"/>
              </a:rPr>
              <a:t>Students can:</a:t>
            </a:r>
          </a:p>
          <a:p>
            <a:r>
              <a:rPr lang="en-US" sz="1600" dirty="0">
                <a:latin typeface="Times" pitchFamily="2" charset="0"/>
              </a:rPr>
              <a:t>Evaluate similarities between the federal and state government as established under constitutional authority</a:t>
            </a:r>
          </a:p>
          <a:p>
            <a:r>
              <a:rPr lang="en-US" sz="1600" dirty="0">
                <a:latin typeface="Times" pitchFamily="2" charset="0"/>
                <a:cs typeface="Times New Roman" panose="02020603050405020304" pitchFamily="18" charset="0"/>
              </a:rPr>
              <a:t>Determine how the powers of state and local government allow them to meet the goals of a society or community</a:t>
            </a:r>
            <a:endParaRPr lang="en-US" sz="1600" dirty="0">
              <a:latin typeface="Times New Roman" panose="02020603050405020304" pitchFamily="18" charset="0"/>
              <a:cs typeface="Times New Roman" panose="02020603050405020304" pitchFamily="18" charset="0"/>
            </a:endParaRPr>
          </a:p>
          <a:p>
            <a:pPr marL="0" indent="0">
              <a:buNone/>
            </a:pPr>
            <a:r>
              <a:rPr lang="en-US" sz="2400" b="1" dirty="0">
                <a:solidFill>
                  <a:srgbClr val="FF0000"/>
                </a:solidFill>
                <a:latin typeface="Times New Roman" panose="02020603050405020304" pitchFamily="18" charset="0"/>
                <a:cs typeface="Times New Roman" panose="02020603050405020304" pitchFamily="18" charset="0"/>
              </a:rPr>
              <a:t>Agenda:</a:t>
            </a:r>
          </a:p>
          <a:p>
            <a:r>
              <a:rPr lang="en-US" sz="2400" b="1" dirty="0">
                <a:latin typeface="Times New Roman" panose="02020603050405020304" pitchFamily="18" charset="0"/>
                <a:cs typeface="Times New Roman" panose="02020603050405020304" pitchFamily="18" charset="0"/>
              </a:rPr>
              <a:t>Federal Reserve Recall </a:t>
            </a:r>
          </a:p>
          <a:p>
            <a:r>
              <a:rPr lang="en-US" sz="2400" b="1" dirty="0">
                <a:latin typeface="Times New Roman" panose="02020603050405020304" pitchFamily="18" charset="0"/>
                <a:cs typeface="Times New Roman" panose="02020603050405020304" pitchFamily="18" charset="0"/>
              </a:rPr>
              <a:t>Monetary adjustments </a:t>
            </a:r>
          </a:p>
          <a:p>
            <a:r>
              <a:rPr lang="en-US" sz="2400" b="1" dirty="0">
                <a:latin typeface="Times New Roman" panose="02020603050405020304" pitchFamily="18" charset="0"/>
                <a:cs typeface="Times New Roman" panose="02020603050405020304" pitchFamily="18" charset="0"/>
              </a:rPr>
              <a:t>We Built this City</a:t>
            </a:r>
          </a:p>
          <a:p>
            <a:pPr marL="0" indent="0">
              <a:buNone/>
            </a:pPr>
            <a:r>
              <a:rPr lang="en-US" sz="2400" b="1" dirty="0">
                <a:solidFill>
                  <a:srgbClr val="FF0000"/>
                </a:solidFill>
                <a:latin typeface="Times New Roman" panose="02020603050405020304" pitchFamily="18" charset="0"/>
                <a:cs typeface="Times New Roman" panose="02020603050405020304" pitchFamily="18" charset="0"/>
              </a:rPr>
              <a:t>Homework: </a:t>
            </a:r>
          </a:p>
          <a:p>
            <a:r>
              <a:rPr lang="en-US" sz="2400" b="1" dirty="0">
                <a:solidFill>
                  <a:srgbClr val="002060"/>
                </a:solidFill>
                <a:latin typeface="Times New Roman" panose="02020603050405020304" pitchFamily="18" charset="0"/>
                <a:cs typeface="Times New Roman" panose="02020603050405020304" pitchFamily="18" charset="0"/>
              </a:rPr>
              <a:t>We Built This City due 1/18/23</a:t>
            </a:r>
          </a:p>
          <a:p>
            <a:r>
              <a:rPr lang="en-US" sz="2400" b="1" dirty="0">
                <a:solidFill>
                  <a:srgbClr val="002060"/>
                </a:solidFill>
                <a:latin typeface="Times New Roman" panose="02020603050405020304" pitchFamily="18" charset="0"/>
                <a:cs typeface="Times New Roman" panose="02020603050405020304" pitchFamily="18" charset="0"/>
              </a:rPr>
              <a:t>Unit IV Test 1/19/23</a:t>
            </a:r>
          </a:p>
        </p:txBody>
      </p:sp>
    </p:spTree>
    <p:extLst>
      <p:ext uri="{BB962C8B-B14F-4D97-AF65-F5344CB8AC3E}">
        <p14:creationId xmlns:p14="http://schemas.microsoft.com/office/powerpoint/2010/main" val="1039635409"/>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CB9C2D6-23C7-4EBC-AA95-AED8E6F73621}"/>
              </a:ext>
            </a:extLst>
          </p:cNvPr>
          <p:cNvSpPr>
            <a:spLocks noGrp="1"/>
          </p:cNvSpPr>
          <p:nvPr>
            <p:ph idx="1"/>
          </p:nvPr>
        </p:nvSpPr>
        <p:spPr>
          <a:xfrm>
            <a:off x="323557" y="295422"/>
            <a:ext cx="11465169" cy="5881541"/>
          </a:xfrm>
          <a:solidFill>
            <a:schemeClr val="bg1"/>
          </a:solidFill>
        </p:spPr>
        <p:txBody>
          <a:bodyPr>
            <a:normAutofit lnSpcReduction="10000"/>
          </a:bodyPr>
          <a:lstStyle/>
          <a:p>
            <a:pPr marL="0" indent="0">
              <a:buNone/>
            </a:pPr>
            <a:r>
              <a:rPr lang="en-US" sz="1600" b="1" dirty="0">
                <a:latin typeface="Times New Roman" panose="02020603050405020304" pitchFamily="18" charset="0"/>
                <a:cs typeface="Times New Roman" panose="02020603050405020304" pitchFamily="18" charset="0"/>
              </a:rPr>
              <a:t>NC Standard:</a:t>
            </a:r>
          </a:p>
          <a:p>
            <a:r>
              <a:rPr lang="en-US" sz="1600" b="1" dirty="0">
                <a:solidFill>
                  <a:srgbClr val="002060"/>
                </a:solidFill>
                <a:latin typeface="Times New Roman" panose="02020603050405020304" pitchFamily="18" charset="0"/>
                <a:cs typeface="Times New Roman" panose="02020603050405020304" pitchFamily="18" charset="0"/>
              </a:rPr>
              <a:t>CL.C&amp;G.2.1 </a:t>
            </a:r>
            <a:r>
              <a:rPr lang="en-US" sz="1600" dirty="0">
                <a:latin typeface="Times New Roman" panose="02020603050405020304" pitchFamily="18" charset="0"/>
                <a:cs typeface="Times New Roman" panose="02020603050405020304" pitchFamily="18" charset="0"/>
              </a:rPr>
              <a:t>Compare how national, state, and local governments maintain order, security, and protect individual rights.</a:t>
            </a:r>
          </a:p>
          <a:p>
            <a:r>
              <a:rPr lang="en-US" sz="1600" b="1" dirty="0">
                <a:solidFill>
                  <a:srgbClr val="002060"/>
                </a:solidFill>
                <a:latin typeface="Times New Roman" panose="02020603050405020304" pitchFamily="18" charset="0"/>
                <a:cs typeface="Times New Roman" panose="02020603050405020304" pitchFamily="18" charset="0"/>
              </a:rPr>
              <a:t>CL.C&amp;G.2.2 </a:t>
            </a:r>
            <a:r>
              <a:rPr lang="en-US" sz="1600" dirty="0">
                <a:latin typeface="Times New Roman" panose="02020603050405020304" pitchFamily="18" charset="0"/>
                <a:cs typeface="Times New Roman" panose="02020603050405020304" pitchFamily="18" charset="0"/>
              </a:rPr>
              <a:t>Explain how the principle of federalism impacts the actions of state and local government.</a:t>
            </a:r>
          </a:p>
          <a:p>
            <a:pPr marL="0" indent="0">
              <a:buNone/>
            </a:pPr>
            <a:r>
              <a:rPr lang="en-US" sz="1600" b="1" i="1" dirty="0">
                <a:solidFill>
                  <a:srgbClr val="002060"/>
                </a:solidFill>
                <a:latin typeface="Times New Roman" panose="02020603050405020304" pitchFamily="18" charset="0"/>
                <a:cs typeface="Times New Roman" panose="02020603050405020304" pitchFamily="18" charset="0"/>
              </a:rPr>
              <a:t>Essential Question: </a:t>
            </a:r>
            <a:r>
              <a:rPr lang="en-US" sz="1600" dirty="0">
                <a:latin typeface="Times" pitchFamily="2" charset="0"/>
              </a:rPr>
              <a:t>How did the Founding Fathers develop a government that allows for the supremacy of the federal government, but still granting states the ability the authority to governing themselves?</a:t>
            </a:r>
          </a:p>
          <a:p>
            <a:pPr marL="0" indent="0">
              <a:buNone/>
            </a:pPr>
            <a:r>
              <a:rPr lang="en-US" sz="1600" b="1" i="1" dirty="0">
                <a:solidFill>
                  <a:srgbClr val="002060"/>
                </a:solidFill>
                <a:latin typeface="Times New Roman" panose="02020603050405020304" pitchFamily="18" charset="0"/>
                <a:cs typeface="Times New Roman" panose="02020603050405020304" pitchFamily="18" charset="0"/>
              </a:rPr>
              <a:t>Students can:</a:t>
            </a:r>
          </a:p>
          <a:p>
            <a:r>
              <a:rPr lang="en-US" sz="1600" dirty="0">
                <a:latin typeface="Times" pitchFamily="2" charset="0"/>
              </a:rPr>
              <a:t>Evaluate similarities between the federal and state government as established under constitutional authority</a:t>
            </a:r>
          </a:p>
          <a:p>
            <a:r>
              <a:rPr lang="en-US" sz="1600" dirty="0">
                <a:latin typeface="Times" pitchFamily="2" charset="0"/>
                <a:cs typeface="Times New Roman" panose="02020603050405020304" pitchFamily="18" charset="0"/>
              </a:rPr>
              <a:t>Determine how the powers of state and local government allow them to meet the goals of a society or community</a:t>
            </a:r>
            <a:endParaRPr lang="en-US" sz="1600" dirty="0">
              <a:latin typeface="Times New Roman" panose="02020603050405020304" pitchFamily="18" charset="0"/>
              <a:cs typeface="Times New Roman" panose="02020603050405020304" pitchFamily="18" charset="0"/>
            </a:endParaRPr>
          </a:p>
          <a:p>
            <a:pPr marL="0" indent="0">
              <a:buNone/>
            </a:pPr>
            <a:r>
              <a:rPr lang="en-US" sz="2400" b="1" dirty="0">
                <a:solidFill>
                  <a:srgbClr val="FF0000"/>
                </a:solidFill>
                <a:latin typeface="Times New Roman" panose="02020603050405020304" pitchFamily="18" charset="0"/>
                <a:cs typeface="Times New Roman" panose="02020603050405020304" pitchFamily="18" charset="0"/>
              </a:rPr>
              <a:t>Agenda:</a:t>
            </a:r>
          </a:p>
          <a:p>
            <a:r>
              <a:rPr lang="en-US" sz="2400" b="1" dirty="0">
                <a:latin typeface="Times New Roman" panose="02020603050405020304" pitchFamily="18" charset="0"/>
                <a:cs typeface="Times New Roman" panose="02020603050405020304" pitchFamily="18" charset="0"/>
              </a:rPr>
              <a:t>Federal Reserve Recall </a:t>
            </a:r>
          </a:p>
          <a:p>
            <a:r>
              <a:rPr lang="en-US" sz="2400" b="1" dirty="0">
                <a:latin typeface="Times New Roman" panose="02020603050405020304" pitchFamily="18" charset="0"/>
                <a:cs typeface="Times New Roman" panose="02020603050405020304" pitchFamily="18" charset="0"/>
              </a:rPr>
              <a:t>Monetary adjustments </a:t>
            </a:r>
          </a:p>
          <a:p>
            <a:r>
              <a:rPr lang="en-US" sz="2400" b="1" dirty="0">
                <a:latin typeface="Times New Roman" panose="02020603050405020304" pitchFamily="18" charset="0"/>
                <a:cs typeface="Times New Roman" panose="02020603050405020304" pitchFamily="18" charset="0"/>
              </a:rPr>
              <a:t>We Built this City</a:t>
            </a:r>
          </a:p>
          <a:p>
            <a:pPr marL="0" indent="0">
              <a:buNone/>
            </a:pPr>
            <a:r>
              <a:rPr lang="en-US" sz="2400" b="1" dirty="0">
                <a:solidFill>
                  <a:srgbClr val="FF0000"/>
                </a:solidFill>
                <a:latin typeface="Times New Roman" panose="02020603050405020304" pitchFamily="18" charset="0"/>
                <a:cs typeface="Times New Roman" panose="02020603050405020304" pitchFamily="18" charset="0"/>
              </a:rPr>
              <a:t>Homework: </a:t>
            </a:r>
          </a:p>
          <a:p>
            <a:r>
              <a:rPr lang="en-US" sz="2400" b="1" dirty="0">
                <a:solidFill>
                  <a:srgbClr val="002060"/>
                </a:solidFill>
                <a:latin typeface="Times New Roman" panose="02020603050405020304" pitchFamily="18" charset="0"/>
                <a:cs typeface="Times New Roman" panose="02020603050405020304" pitchFamily="18" charset="0"/>
              </a:rPr>
              <a:t>We Built This City due 1/18/23</a:t>
            </a:r>
          </a:p>
          <a:p>
            <a:r>
              <a:rPr lang="en-US" sz="2400" b="1" dirty="0">
                <a:solidFill>
                  <a:srgbClr val="002060"/>
                </a:solidFill>
                <a:latin typeface="Times New Roman" panose="02020603050405020304" pitchFamily="18" charset="0"/>
                <a:cs typeface="Times New Roman" panose="02020603050405020304" pitchFamily="18" charset="0"/>
              </a:rPr>
              <a:t>Unit IV Test 1/19/23</a:t>
            </a:r>
          </a:p>
          <a:p>
            <a:r>
              <a:rPr lang="en-US" sz="2400" b="1" dirty="0">
                <a:solidFill>
                  <a:srgbClr val="002060"/>
                </a:solidFill>
                <a:latin typeface="Times New Roman" panose="02020603050405020304" pitchFamily="18" charset="0"/>
                <a:cs typeface="Times New Roman" panose="02020603050405020304" pitchFamily="18" charset="0"/>
              </a:rPr>
              <a:t>Current events journals due 1/20/23</a:t>
            </a:r>
          </a:p>
        </p:txBody>
      </p:sp>
    </p:spTree>
    <p:extLst>
      <p:ext uri="{BB962C8B-B14F-4D97-AF65-F5344CB8AC3E}">
        <p14:creationId xmlns:p14="http://schemas.microsoft.com/office/powerpoint/2010/main" val="3344207344"/>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24576" y="368490"/>
            <a:ext cx="10058400" cy="791569"/>
          </a:xfrm>
          <a:solidFill>
            <a:schemeClr val="bg1"/>
          </a:solidFill>
          <a:ln>
            <a:solidFill>
              <a:srgbClr val="002060"/>
            </a:solidFill>
          </a:ln>
        </p:spPr>
        <p:txBody>
          <a:bodyPr>
            <a:normAutofit/>
          </a:bodyPr>
          <a:lstStyle/>
          <a:p>
            <a:r>
              <a:rPr lang="en-US" dirty="0">
                <a:solidFill>
                  <a:srgbClr val="002060"/>
                </a:solidFill>
                <a:latin typeface="Britannic Bold" panose="020B0903060703020204" pitchFamily="34" charset="0"/>
              </a:rPr>
              <a:t>Take it to the BANK</a:t>
            </a:r>
          </a:p>
        </p:txBody>
      </p:sp>
      <p:sp>
        <p:nvSpPr>
          <p:cNvPr id="3" name="Content Placeholder 2"/>
          <p:cNvSpPr>
            <a:spLocks noGrp="1"/>
          </p:cNvSpPr>
          <p:nvPr>
            <p:ph idx="1"/>
          </p:nvPr>
        </p:nvSpPr>
        <p:spPr>
          <a:xfrm>
            <a:off x="5377218" y="1419367"/>
            <a:ext cx="5778462" cy="4449725"/>
          </a:xfrm>
          <a:solidFill>
            <a:schemeClr val="bg1"/>
          </a:solidFill>
          <a:ln>
            <a:solidFill>
              <a:srgbClr val="002060"/>
            </a:solidFill>
          </a:ln>
        </p:spPr>
        <p:txBody>
          <a:bodyPr>
            <a:normAutofit/>
          </a:bodyPr>
          <a:lstStyle/>
          <a:p>
            <a:r>
              <a:rPr lang="en-US" sz="2400" dirty="0">
                <a:latin typeface="Times New Roman" pitchFamily="18" charset="0"/>
                <a:cs typeface="Times New Roman" pitchFamily="18" charset="0"/>
              </a:rPr>
              <a:t>1. What are the three functions of the Federal Reserve System?</a:t>
            </a:r>
          </a:p>
          <a:p>
            <a:endParaRPr lang="en-US" sz="2400" dirty="0">
              <a:latin typeface="Times New Roman" pitchFamily="18" charset="0"/>
              <a:cs typeface="Times New Roman" pitchFamily="18" charset="0"/>
            </a:endParaRPr>
          </a:p>
          <a:p>
            <a:r>
              <a:rPr lang="en-US" sz="2400" dirty="0">
                <a:latin typeface="Times New Roman" pitchFamily="18" charset="0"/>
                <a:cs typeface="Times New Roman" pitchFamily="18" charset="0"/>
              </a:rPr>
              <a:t>2. What does the Federal Reserve adjust to stimulate the economy?</a:t>
            </a:r>
          </a:p>
          <a:p>
            <a:endParaRPr lang="en-US" sz="2400" dirty="0">
              <a:latin typeface="Times New Roman" pitchFamily="18" charset="0"/>
              <a:cs typeface="Times New Roman" pitchFamily="18" charset="0"/>
            </a:endParaRPr>
          </a:p>
          <a:p>
            <a:r>
              <a:rPr lang="en-US" sz="2400" dirty="0">
                <a:latin typeface="Times New Roman" pitchFamily="18" charset="0"/>
                <a:cs typeface="Times New Roman" pitchFamily="18" charset="0"/>
              </a:rPr>
              <a:t>3. What type of agency is the Federal Reserve?  Why is that important for when they have to make adjustments that effect the U.S. economy? </a:t>
            </a:r>
          </a:p>
        </p:txBody>
      </p:sp>
      <p:pic>
        <p:nvPicPr>
          <p:cNvPr id="4098" name="Picture 2" descr="See the source imag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1037" y="1336323"/>
            <a:ext cx="4943477" cy="3820209"/>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640292"/>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35BDB8-E236-46E0-8983-C7F8375C0F86}"/>
              </a:ext>
            </a:extLst>
          </p:cNvPr>
          <p:cNvSpPr>
            <a:spLocks noGrp="1"/>
          </p:cNvSpPr>
          <p:nvPr>
            <p:ph type="title"/>
          </p:nvPr>
        </p:nvSpPr>
        <p:spPr>
          <a:xfrm>
            <a:off x="1097280" y="286603"/>
            <a:ext cx="10058400" cy="828519"/>
          </a:xfrm>
          <a:solidFill>
            <a:schemeClr val="bg1"/>
          </a:solidFill>
          <a:ln>
            <a:solidFill>
              <a:srgbClr val="002060"/>
            </a:solidFill>
          </a:ln>
        </p:spPr>
        <p:txBody>
          <a:bodyPr/>
          <a:lstStyle/>
          <a:p>
            <a:r>
              <a:rPr lang="en-US" dirty="0">
                <a:solidFill>
                  <a:srgbClr val="002060"/>
                </a:solidFill>
                <a:latin typeface="Britannic Bold" panose="020B0903060703020204" pitchFamily="34" charset="0"/>
              </a:rPr>
              <a:t>Economists at Work</a:t>
            </a:r>
          </a:p>
        </p:txBody>
      </p:sp>
      <p:sp>
        <p:nvSpPr>
          <p:cNvPr id="3" name="Content Placeholder 2">
            <a:extLst>
              <a:ext uri="{FF2B5EF4-FFF2-40B4-BE49-F238E27FC236}">
                <a16:creationId xmlns:a16="http://schemas.microsoft.com/office/drawing/2014/main" id="{E83B81F8-42B2-4F5B-8BBE-F986A5F8E146}"/>
              </a:ext>
            </a:extLst>
          </p:cNvPr>
          <p:cNvSpPr>
            <a:spLocks noGrp="1"/>
          </p:cNvSpPr>
          <p:nvPr>
            <p:ph idx="1"/>
          </p:nvPr>
        </p:nvSpPr>
        <p:spPr>
          <a:xfrm>
            <a:off x="291154" y="1674055"/>
            <a:ext cx="10864526" cy="4195037"/>
          </a:xfrm>
          <a:solidFill>
            <a:schemeClr val="bg1"/>
          </a:solidFill>
          <a:ln>
            <a:solidFill>
              <a:srgbClr val="002060"/>
            </a:solidFill>
          </a:ln>
        </p:spPr>
        <p:txBody>
          <a:bodyPr/>
          <a:lstStyle/>
          <a:p>
            <a:r>
              <a:rPr lang="en-US" sz="2400" dirty="0">
                <a:latin typeface="Times New Roman" panose="02020603050405020304" pitchFamily="18" charset="0"/>
                <a:cs typeface="Times New Roman" panose="02020603050405020304" pitchFamily="18" charset="0"/>
              </a:rPr>
              <a:t>Stimulating the economy:</a:t>
            </a:r>
          </a:p>
          <a:p>
            <a:pPr>
              <a:spcBef>
                <a:spcPts val="0"/>
              </a:spcBef>
              <a:spcAft>
                <a:spcPts val="0"/>
              </a:spcAft>
            </a:pPr>
            <a:r>
              <a:rPr lang="en-US" sz="2400" b="1" dirty="0">
                <a:solidFill>
                  <a:srgbClr val="002060"/>
                </a:solidFill>
                <a:latin typeface="Times New Roman" panose="02020603050405020304" pitchFamily="18" charset="0"/>
                <a:cs typeface="Times New Roman" panose="02020603050405020304" pitchFamily="18" charset="0"/>
              </a:rPr>
              <a:t>Federal Open Market Committee</a:t>
            </a:r>
            <a:r>
              <a:rPr lang="en-US" sz="2400" dirty="0">
                <a:latin typeface="Times New Roman" panose="02020603050405020304" pitchFamily="18" charset="0"/>
                <a:cs typeface="Times New Roman" panose="02020603050405020304" pitchFamily="18" charset="0"/>
              </a:rPr>
              <a:t>: Board of Governors </a:t>
            </a:r>
          </a:p>
          <a:p>
            <a:pPr>
              <a:spcBef>
                <a:spcPts val="0"/>
              </a:spcBef>
              <a:spcAft>
                <a:spcPts val="0"/>
              </a:spcAft>
            </a:pPr>
            <a:r>
              <a:rPr lang="en-US" sz="2400" dirty="0">
                <a:latin typeface="Times New Roman" panose="02020603050405020304" pitchFamily="18" charset="0"/>
                <a:cs typeface="Times New Roman" panose="02020603050405020304" pitchFamily="18" charset="0"/>
              </a:rPr>
              <a:t>&amp; 12 Bank Presidents</a:t>
            </a:r>
          </a:p>
          <a:p>
            <a:pPr>
              <a:spcBef>
                <a:spcPts val="0"/>
              </a:spcBef>
              <a:spcAft>
                <a:spcPts val="0"/>
              </a:spcAft>
            </a:pPr>
            <a:endParaRPr lang="en-US" dirty="0">
              <a:latin typeface="Times New Roman" panose="02020603050405020304" pitchFamily="18" charset="0"/>
              <a:cs typeface="Times New Roman" panose="02020603050405020304" pitchFamily="18" charset="0"/>
            </a:endParaRPr>
          </a:p>
          <a:p>
            <a:pPr>
              <a:spcBef>
                <a:spcPts val="0"/>
              </a:spcBef>
              <a:spcAft>
                <a:spcPts val="0"/>
              </a:spcAft>
            </a:pPr>
            <a:endParaRPr lang="en-US" dirty="0">
              <a:latin typeface="Times New Roman" panose="02020603050405020304" pitchFamily="18" charset="0"/>
              <a:cs typeface="Times New Roman" panose="02020603050405020304" pitchFamily="18" charset="0"/>
            </a:endParaRPr>
          </a:p>
        </p:txBody>
      </p:sp>
      <p:pic>
        <p:nvPicPr>
          <p:cNvPr id="5" name="Picture 4" descr="A close up of text on a white background&#10;&#10;Description automatically generated">
            <a:extLst>
              <a:ext uri="{FF2B5EF4-FFF2-40B4-BE49-F238E27FC236}">
                <a16:creationId xmlns:a16="http://schemas.microsoft.com/office/drawing/2014/main" id="{C48D3E40-A4EB-4D79-8CA7-0BF422E3F2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14005" y="700862"/>
            <a:ext cx="3586841" cy="5777003"/>
          </a:xfrm>
          <a:prstGeom prst="rect">
            <a:avLst/>
          </a:prstGeom>
          <a:ln>
            <a:solidFill>
              <a:srgbClr val="002060"/>
            </a:solidFill>
          </a:ln>
        </p:spPr>
      </p:pic>
      <p:sp>
        <p:nvSpPr>
          <p:cNvPr id="6" name="Rectangle 5">
            <a:extLst>
              <a:ext uri="{FF2B5EF4-FFF2-40B4-BE49-F238E27FC236}">
                <a16:creationId xmlns:a16="http://schemas.microsoft.com/office/drawing/2014/main" id="{E678F981-E0A4-4366-AF73-6DD2E85AE218}"/>
              </a:ext>
            </a:extLst>
          </p:cNvPr>
          <p:cNvSpPr/>
          <p:nvPr/>
        </p:nvSpPr>
        <p:spPr>
          <a:xfrm>
            <a:off x="1097280" y="3429000"/>
            <a:ext cx="6045293" cy="696951"/>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bg1"/>
                </a:solidFill>
                <a:latin typeface="Times New Roman" panose="02020603050405020304" pitchFamily="18" charset="0"/>
                <a:cs typeface="Times New Roman" panose="02020603050405020304" pitchFamily="18" charset="0"/>
              </a:rPr>
              <a:t>MONETARY POLICY</a:t>
            </a:r>
          </a:p>
        </p:txBody>
      </p:sp>
    </p:spTree>
    <p:extLst>
      <p:ext uri="{BB962C8B-B14F-4D97-AF65-F5344CB8AC3E}">
        <p14:creationId xmlns:p14="http://schemas.microsoft.com/office/powerpoint/2010/main" val="487906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5475BE-9B08-B725-F5C9-FD2EE934C76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997146C-E370-935F-C12A-214B2C4759A0}"/>
              </a:ext>
            </a:extLst>
          </p:cNvPr>
          <p:cNvSpPr>
            <a:spLocks noGrp="1"/>
          </p:cNvSpPr>
          <p:nvPr>
            <p:ph type="title"/>
          </p:nvPr>
        </p:nvSpPr>
        <p:spPr>
          <a:xfrm>
            <a:off x="698716" y="365126"/>
            <a:ext cx="10515600" cy="886900"/>
          </a:xfrm>
          <a:solidFill>
            <a:schemeClr val="bg1"/>
          </a:solidFill>
          <a:ln>
            <a:solidFill>
              <a:srgbClr val="FF0000"/>
            </a:solidFill>
          </a:ln>
        </p:spPr>
        <p:txBody>
          <a:bodyPr/>
          <a:lstStyle/>
          <a:p>
            <a:r>
              <a:rPr lang="en-US" b="1" dirty="0">
                <a:latin typeface="Baskerville Old Face" panose="02020602080505020303" pitchFamily="18" charset="0"/>
              </a:rPr>
              <a:t>Review Questions </a:t>
            </a:r>
          </a:p>
        </p:txBody>
      </p:sp>
      <p:sp>
        <p:nvSpPr>
          <p:cNvPr id="3" name="Content Placeholder 2">
            <a:extLst>
              <a:ext uri="{FF2B5EF4-FFF2-40B4-BE49-F238E27FC236}">
                <a16:creationId xmlns:a16="http://schemas.microsoft.com/office/drawing/2014/main" id="{B2623F54-1BDA-D956-E2DC-FD5688781C8F}"/>
              </a:ext>
            </a:extLst>
          </p:cNvPr>
          <p:cNvSpPr>
            <a:spLocks noGrp="1"/>
          </p:cNvSpPr>
          <p:nvPr>
            <p:ph idx="1"/>
          </p:nvPr>
        </p:nvSpPr>
        <p:spPr>
          <a:xfrm>
            <a:off x="838200" y="1572720"/>
            <a:ext cx="10515600" cy="4573246"/>
          </a:xfrm>
          <a:solidFill>
            <a:schemeClr val="bg1"/>
          </a:solidFill>
        </p:spPr>
        <p:txBody>
          <a:bodyPr>
            <a:normAutofit/>
          </a:bodyPr>
          <a:lstStyle/>
          <a:p>
            <a:pPr marL="0" indent="0">
              <a:buNone/>
            </a:pPr>
            <a:r>
              <a:rPr lang="en-US" sz="2400" dirty="0">
                <a:latin typeface="Times" panose="02020603050405020304" pitchFamily="18" charset="0"/>
                <a:cs typeface="Times" panose="02020603050405020304" pitchFamily="18" charset="0"/>
              </a:rPr>
              <a:t>Which of the following would demonstrate authority granted to the states by the 10</a:t>
            </a:r>
            <a:r>
              <a:rPr lang="en-US" sz="2400" baseline="30000" dirty="0">
                <a:latin typeface="Times" panose="02020603050405020304" pitchFamily="18" charset="0"/>
                <a:cs typeface="Times" panose="02020603050405020304" pitchFamily="18" charset="0"/>
              </a:rPr>
              <a:t>th</a:t>
            </a:r>
            <a:r>
              <a:rPr lang="en-US" sz="2400" dirty="0">
                <a:latin typeface="Times" panose="02020603050405020304" pitchFamily="18" charset="0"/>
                <a:cs typeface="Times" panose="02020603050405020304" pitchFamily="18" charset="0"/>
              </a:rPr>
              <a:t> Amendment? </a:t>
            </a:r>
          </a:p>
          <a:p>
            <a:pPr marL="457200" indent="-457200">
              <a:buAutoNum type="alphaUcPeriod"/>
            </a:pPr>
            <a:r>
              <a:rPr lang="en-US" sz="2400" dirty="0">
                <a:latin typeface="Times" panose="02020603050405020304" pitchFamily="18" charset="0"/>
                <a:cs typeface="Times" panose="02020603050405020304" pitchFamily="18" charset="0"/>
              </a:rPr>
              <a:t>Establishing guidelines for what qualifies as a marriage</a:t>
            </a:r>
          </a:p>
          <a:p>
            <a:pPr marL="457200" indent="-457200">
              <a:buAutoNum type="alphaUcPeriod"/>
            </a:pPr>
            <a:r>
              <a:rPr lang="en-US" sz="2400" dirty="0">
                <a:latin typeface="Times" panose="02020603050405020304" pitchFamily="18" charset="0"/>
                <a:cs typeface="Times" panose="02020603050405020304" pitchFamily="18" charset="0"/>
              </a:rPr>
              <a:t>Overseeing the printing of new currency </a:t>
            </a:r>
          </a:p>
          <a:p>
            <a:pPr marL="457200" indent="-457200">
              <a:buAutoNum type="alphaUcPeriod"/>
            </a:pPr>
            <a:r>
              <a:rPr lang="en-US" sz="2400" dirty="0">
                <a:latin typeface="Times" panose="02020603050405020304" pitchFamily="18" charset="0"/>
                <a:cs typeface="Times" panose="02020603050405020304" pitchFamily="18" charset="0"/>
              </a:rPr>
              <a:t>Collecting income taxes for citizens </a:t>
            </a:r>
          </a:p>
          <a:p>
            <a:pPr marL="457200" indent="-457200">
              <a:buAutoNum type="alphaUcPeriod"/>
            </a:pPr>
            <a:r>
              <a:rPr lang="en-US" sz="2400" dirty="0">
                <a:latin typeface="Times" panose="02020603050405020304" pitchFamily="18" charset="0"/>
                <a:cs typeface="Times" panose="02020603050405020304" pitchFamily="18" charset="0"/>
              </a:rPr>
              <a:t>Using tariffs to restrict trade with a foreign nation </a:t>
            </a:r>
          </a:p>
        </p:txBody>
      </p:sp>
    </p:spTree>
    <p:extLst>
      <p:ext uri="{BB962C8B-B14F-4D97-AF65-F5344CB8AC3E}">
        <p14:creationId xmlns:p14="http://schemas.microsoft.com/office/powerpoint/2010/main" val="1808107398"/>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286603"/>
            <a:ext cx="10058400" cy="709683"/>
          </a:xfrm>
          <a:solidFill>
            <a:schemeClr val="bg1"/>
          </a:solidFill>
          <a:ln>
            <a:solidFill>
              <a:srgbClr val="002060"/>
            </a:solidFill>
          </a:ln>
        </p:spPr>
        <p:txBody>
          <a:bodyPr>
            <a:normAutofit/>
          </a:bodyPr>
          <a:lstStyle/>
          <a:p>
            <a:r>
              <a:rPr lang="en-US" dirty="0">
                <a:solidFill>
                  <a:srgbClr val="002060"/>
                </a:solidFill>
                <a:latin typeface="Britannic Bold" panose="020B0903060703020204" pitchFamily="34" charset="0"/>
              </a:rPr>
              <a:t>Stimulating, is it?</a:t>
            </a:r>
          </a:p>
        </p:txBody>
      </p:sp>
      <p:sp>
        <p:nvSpPr>
          <p:cNvPr id="3" name="Content Placeholder 2"/>
          <p:cNvSpPr>
            <a:spLocks noGrp="1"/>
          </p:cNvSpPr>
          <p:nvPr>
            <p:ph idx="1"/>
          </p:nvPr>
        </p:nvSpPr>
        <p:spPr>
          <a:xfrm>
            <a:off x="1138223" y="1139412"/>
            <a:ext cx="10058400" cy="4668089"/>
          </a:xfrm>
          <a:solidFill>
            <a:schemeClr val="bg1"/>
          </a:solidFill>
        </p:spPr>
        <p:txBody>
          <a:bodyPr>
            <a:normAutofit/>
          </a:bodyPr>
          <a:lstStyle/>
          <a:p>
            <a:r>
              <a:rPr lang="en-US" sz="2400" b="1" dirty="0">
                <a:latin typeface="Times New Roman" pitchFamily="18" charset="0"/>
                <a:cs typeface="Times New Roman" pitchFamily="18" charset="0"/>
              </a:rPr>
              <a:t>Monetary policy </a:t>
            </a:r>
            <a:r>
              <a:rPr lang="en-US" sz="2400" dirty="0">
                <a:latin typeface="Times New Roman" pitchFamily="18" charset="0"/>
                <a:cs typeface="Times New Roman" pitchFamily="18" charset="0"/>
              </a:rPr>
              <a:t>parts: </a:t>
            </a:r>
          </a:p>
          <a:p>
            <a:endParaRPr lang="en-US" sz="2400" dirty="0">
              <a:latin typeface="Times New Roman" pitchFamily="18" charset="0"/>
              <a:cs typeface="Times New Roman" pitchFamily="18" charset="0"/>
            </a:endParaRPr>
          </a:p>
        </p:txBody>
      </p:sp>
      <p:sp>
        <p:nvSpPr>
          <p:cNvPr id="4" name="Rectangle 3"/>
          <p:cNvSpPr/>
          <p:nvPr/>
        </p:nvSpPr>
        <p:spPr>
          <a:xfrm>
            <a:off x="777923" y="1733265"/>
            <a:ext cx="6250674" cy="941696"/>
          </a:xfrm>
          <a:prstGeom prst="rect">
            <a:avLst/>
          </a:prstGeom>
          <a:solidFill>
            <a:schemeClr val="tx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i="1" u="sng" dirty="0">
                <a:solidFill>
                  <a:srgbClr val="FFC000"/>
                </a:solidFill>
                <a:latin typeface="Times New Roman" pitchFamily="18" charset="0"/>
                <a:cs typeface="Times New Roman" pitchFamily="18" charset="0"/>
              </a:rPr>
              <a:t>Discount Rate</a:t>
            </a:r>
            <a:r>
              <a:rPr lang="en-US" sz="2400" b="1" dirty="0">
                <a:solidFill>
                  <a:srgbClr val="FFC000"/>
                </a:solidFill>
                <a:latin typeface="Times New Roman" pitchFamily="18" charset="0"/>
                <a:cs typeface="Times New Roman" pitchFamily="18" charset="0"/>
              </a:rPr>
              <a:t>:</a:t>
            </a:r>
            <a:r>
              <a:rPr lang="en-US" sz="2400" dirty="0">
                <a:solidFill>
                  <a:srgbClr val="FFC000"/>
                </a:solidFill>
                <a:latin typeface="Times New Roman" pitchFamily="18" charset="0"/>
                <a:cs typeface="Times New Roman" pitchFamily="18" charset="0"/>
              </a:rPr>
              <a:t> </a:t>
            </a:r>
            <a:r>
              <a:rPr lang="en-US" sz="2400" dirty="0">
                <a:solidFill>
                  <a:schemeClr val="bg1"/>
                </a:solidFill>
                <a:latin typeface="Times New Roman" pitchFamily="18" charset="0"/>
                <a:cs typeface="Times New Roman" pitchFamily="18" charset="0"/>
              </a:rPr>
              <a:t>the prime interest rates the Federal Reserve charges banks to borrow from it</a:t>
            </a:r>
          </a:p>
        </p:txBody>
      </p:sp>
      <p:pic>
        <p:nvPicPr>
          <p:cNvPr id="3074" name="Picture 2" descr="See the source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05996" y="463976"/>
            <a:ext cx="4162425" cy="5343525"/>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777923" y="2827361"/>
            <a:ext cx="6250674" cy="941696"/>
          </a:xfrm>
          <a:prstGeom prst="rect">
            <a:avLst/>
          </a:prstGeom>
          <a:solidFill>
            <a:schemeClr val="tx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i="1" u="sng" dirty="0">
                <a:solidFill>
                  <a:srgbClr val="FFC000"/>
                </a:solidFill>
                <a:latin typeface="Times New Roman" pitchFamily="18" charset="0"/>
                <a:cs typeface="Times New Roman" pitchFamily="18" charset="0"/>
              </a:rPr>
              <a:t>Open Market Operations</a:t>
            </a:r>
            <a:r>
              <a:rPr lang="en-US" sz="2400" dirty="0">
                <a:solidFill>
                  <a:srgbClr val="FFC000"/>
                </a:solidFill>
                <a:latin typeface="Times New Roman" pitchFamily="18" charset="0"/>
                <a:cs typeface="Times New Roman" pitchFamily="18" charset="0"/>
              </a:rPr>
              <a:t>: </a:t>
            </a:r>
            <a:r>
              <a:rPr lang="en-US" sz="2400" dirty="0">
                <a:solidFill>
                  <a:schemeClr val="bg1"/>
                </a:solidFill>
                <a:latin typeface="Times New Roman" pitchFamily="18" charset="0"/>
                <a:cs typeface="Times New Roman" pitchFamily="18" charset="0"/>
              </a:rPr>
              <a:t>the buying &amp; selling of bonds to put $ into or out of the economy</a:t>
            </a:r>
          </a:p>
        </p:txBody>
      </p:sp>
      <p:sp>
        <p:nvSpPr>
          <p:cNvPr id="7" name="Rectangle 6"/>
          <p:cNvSpPr/>
          <p:nvPr/>
        </p:nvSpPr>
        <p:spPr>
          <a:xfrm>
            <a:off x="777923" y="3921457"/>
            <a:ext cx="6250674" cy="941696"/>
          </a:xfrm>
          <a:prstGeom prst="rect">
            <a:avLst/>
          </a:prstGeom>
          <a:solidFill>
            <a:schemeClr val="tx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i="1" u="sng" dirty="0">
                <a:solidFill>
                  <a:srgbClr val="FFC000"/>
                </a:solidFill>
                <a:latin typeface="Times New Roman" pitchFamily="18" charset="0"/>
                <a:cs typeface="Times New Roman" pitchFamily="18" charset="0"/>
              </a:rPr>
              <a:t>Reserve Requirement</a:t>
            </a:r>
            <a:r>
              <a:rPr lang="en-US" sz="2400" dirty="0">
                <a:solidFill>
                  <a:srgbClr val="FFC000"/>
                </a:solidFill>
                <a:latin typeface="Times New Roman" pitchFamily="18" charset="0"/>
                <a:cs typeface="Times New Roman" pitchFamily="18" charset="0"/>
              </a:rPr>
              <a:t>: </a:t>
            </a:r>
            <a:r>
              <a:rPr lang="en-US" sz="2400" dirty="0">
                <a:solidFill>
                  <a:schemeClr val="bg1"/>
                </a:solidFill>
                <a:latin typeface="Times New Roman" pitchFamily="18" charset="0"/>
                <a:cs typeface="Times New Roman" pitchFamily="18" charset="0"/>
              </a:rPr>
              <a:t>the amount of extra $$$ member banks must keep on hand at all times</a:t>
            </a:r>
          </a:p>
        </p:txBody>
      </p:sp>
    </p:spTree>
    <p:extLst>
      <p:ext uri="{BB962C8B-B14F-4D97-AF65-F5344CB8AC3E}">
        <p14:creationId xmlns:p14="http://schemas.microsoft.com/office/powerpoint/2010/main" val="29432222"/>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286604"/>
            <a:ext cx="10058400" cy="777921"/>
          </a:xfrm>
          <a:solidFill>
            <a:schemeClr val="bg1"/>
          </a:solidFill>
          <a:ln>
            <a:solidFill>
              <a:srgbClr val="002060"/>
            </a:solidFill>
          </a:ln>
        </p:spPr>
        <p:txBody>
          <a:bodyPr/>
          <a:lstStyle/>
          <a:p>
            <a:r>
              <a:rPr lang="en-US" dirty="0">
                <a:solidFill>
                  <a:srgbClr val="002060"/>
                </a:solidFill>
                <a:latin typeface="Britannic Bold" panose="020B0903060703020204" pitchFamily="34" charset="0"/>
              </a:rPr>
              <a:t>FED the Tight Wad</a:t>
            </a:r>
          </a:p>
        </p:txBody>
      </p:sp>
      <p:sp>
        <p:nvSpPr>
          <p:cNvPr id="3" name="Content Placeholder 2"/>
          <p:cNvSpPr>
            <a:spLocks noGrp="1"/>
          </p:cNvSpPr>
          <p:nvPr>
            <p:ph idx="1"/>
          </p:nvPr>
        </p:nvSpPr>
        <p:spPr>
          <a:xfrm>
            <a:off x="1066800" y="1369962"/>
            <a:ext cx="10058400" cy="4517964"/>
          </a:xfrm>
          <a:solidFill>
            <a:schemeClr val="bg1"/>
          </a:solidFill>
        </p:spPr>
        <p:txBody>
          <a:bodyPr>
            <a:normAutofit/>
          </a:bodyPr>
          <a:lstStyle/>
          <a:p>
            <a:r>
              <a:rPr lang="en-US" sz="2400" b="1" i="1" u="sng" dirty="0">
                <a:solidFill>
                  <a:srgbClr val="C00000"/>
                </a:solidFill>
                <a:latin typeface="Times New Roman" pitchFamily="18" charset="0"/>
                <a:cs typeface="Times New Roman" pitchFamily="18" charset="0"/>
              </a:rPr>
              <a:t>TIGHT MONETARY POLICY</a:t>
            </a:r>
            <a:r>
              <a:rPr lang="en-US" sz="2400" dirty="0">
                <a:latin typeface="Times New Roman" pitchFamily="18" charset="0"/>
                <a:cs typeface="Times New Roman" pitchFamily="18" charset="0"/>
              </a:rPr>
              <a:t>: Making the economy CONTRACT – Making consumers and business spend less $$$</a:t>
            </a:r>
          </a:p>
        </p:txBody>
      </p:sp>
      <p:sp>
        <p:nvSpPr>
          <p:cNvPr id="7" name="Right Arrow 6"/>
          <p:cNvSpPr/>
          <p:nvPr/>
        </p:nvSpPr>
        <p:spPr>
          <a:xfrm>
            <a:off x="9050740" y="4847229"/>
            <a:ext cx="600501" cy="23201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122" name="Picture 2" descr="See the source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06804" y="2142699"/>
            <a:ext cx="8798259" cy="390553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696036" y="3444921"/>
            <a:ext cx="10959152" cy="764275"/>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bg1"/>
                </a:solidFill>
                <a:latin typeface="Times New Roman" pitchFamily="18" charset="0"/>
                <a:cs typeface="Times New Roman" pitchFamily="18" charset="0"/>
              </a:rPr>
              <a:t>1. </a:t>
            </a:r>
            <a:r>
              <a:rPr lang="en-US" sz="2400" b="1" i="1" u="sng" dirty="0">
                <a:solidFill>
                  <a:schemeClr val="bg1"/>
                </a:solidFill>
                <a:latin typeface="Times New Roman" pitchFamily="18" charset="0"/>
                <a:cs typeface="Times New Roman" pitchFamily="18" charset="0"/>
              </a:rPr>
              <a:t>Open Market Operations</a:t>
            </a:r>
            <a:r>
              <a:rPr lang="en-US" sz="2400" b="1" u="sng" dirty="0">
                <a:solidFill>
                  <a:schemeClr val="bg1"/>
                </a:solidFill>
                <a:latin typeface="Times New Roman" pitchFamily="18" charset="0"/>
                <a:cs typeface="Times New Roman" pitchFamily="18" charset="0"/>
              </a:rPr>
              <a:t>:</a:t>
            </a:r>
            <a:r>
              <a:rPr lang="en-US" sz="2400" b="1" dirty="0">
                <a:solidFill>
                  <a:schemeClr val="bg1"/>
                </a:solidFill>
                <a:latin typeface="Times New Roman" pitchFamily="18" charset="0"/>
                <a:cs typeface="Times New Roman" pitchFamily="18" charset="0"/>
              </a:rPr>
              <a:t>  </a:t>
            </a:r>
            <a:r>
              <a:rPr lang="en-US" sz="2400" dirty="0">
                <a:solidFill>
                  <a:schemeClr val="bg1"/>
                </a:solidFill>
                <a:latin typeface="Times New Roman" pitchFamily="18" charset="0"/>
                <a:cs typeface="Times New Roman" pitchFamily="18" charset="0"/>
              </a:rPr>
              <a:t>The Federal Reserve </a:t>
            </a:r>
            <a:r>
              <a:rPr lang="en-US" sz="2400" b="1" i="1" u="sng" dirty="0">
                <a:solidFill>
                  <a:schemeClr val="bg1"/>
                </a:solidFill>
                <a:latin typeface="Times New Roman" pitchFamily="18" charset="0"/>
                <a:cs typeface="Times New Roman" pitchFamily="18" charset="0"/>
              </a:rPr>
              <a:t>SELLS</a:t>
            </a:r>
            <a:r>
              <a:rPr lang="en-US" sz="2400" dirty="0">
                <a:solidFill>
                  <a:schemeClr val="bg1"/>
                </a:solidFill>
                <a:latin typeface="Times New Roman" pitchFamily="18" charset="0"/>
                <a:cs typeface="Times New Roman" pitchFamily="18" charset="0"/>
              </a:rPr>
              <a:t> bonds (government securities)  	    GOAL remove money from consumers &amp; businesses</a:t>
            </a:r>
          </a:p>
        </p:txBody>
      </p:sp>
      <p:sp>
        <p:nvSpPr>
          <p:cNvPr id="6" name="Rectangle 5"/>
          <p:cNvSpPr/>
          <p:nvPr/>
        </p:nvSpPr>
        <p:spPr>
          <a:xfrm>
            <a:off x="696036" y="4421874"/>
            <a:ext cx="10959152" cy="1082723"/>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bg1"/>
                </a:solidFill>
                <a:latin typeface="Times New Roman" pitchFamily="18" charset="0"/>
                <a:cs typeface="Times New Roman" pitchFamily="18" charset="0"/>
              </a:rPr>
              <a:t>2. </a:t>
            </a:r>
            <a:r>
              <a:rPr lang="en-US" sz="2400" b="1" i="1" u="sng" dirty="0">
                <a:solidFill>
                  <a:schemeClr val="bg1"/>
                </a:solidFill>
                <a:latin typeface="Times New Roman" pitchFamily="18" charset="0"/>
                <a:cs typeface="Times New Roman" pitchFamily="18" charset="0"/>
              </a:rPr>
              <a:t>DISCOUNT RATE</a:t>
            </a:r>
            <a:r>
              <a:rPr lang="en-US" sz="2400" b="1" u="sng" dirty="0">
                <a:solidFill>
                  <a:schemeClr val="bg1"/>
                </a:solidFill>
                <a:latin typeface="Times New Roman" pitchFamily="18" charset="0"/>
                <a:cs typeface="Times New Roman" pitchFamily="18" charset="0"/>
              </a:rPr>
              <a:t>:</a:t>
            </a:r>
            <a:r>
              <a:rPr lang="en-US" sz="2400" b="1" dirty="0">
                <a:solidFill>
                  <a:schemeClr val="bg1"/>
                </a:solidFill>
                <a:latin typeface="Times New Roman" pitchFamily="18" charset="0"/>
                <a:cs typeface="Times New Roman" pitchFamily="18" charset="0"/>
              </a:rPr>
              <a:t>  </a:t>
            </a:r>
            <a:r>
              <a:rPr lang="en-US" sz="2400" dirty="0">
                <a:solidFill>
                  <a:schemeClr val="bg1"/>
                </a:solidFill>
                <a:latin typeface="Times New Roman" pitchFamily="18" charset="0"/>
                <a:cs typeface="Times New Roman" pitchFamily="18" charset="0"/>
              </a:rPr>
              <a:t>The Federal Reserve </a:t>
            </a:r>
            <a:r>
              <a:rPr lang="en-US" sz="2400" b="1" i="1" u="sng" dirty="0">
                <a:solidFill>
                  <a:schemeClr val="bg1"/>
                </a:solidFill>
                <a:latin typeface="Times New Roman" pitchFamily="18" charset="0"/>
                <a:cs typeface="Times New Roman" pitchFamily="18" charset="0"/>
              </a:rPr>
              <a:t>RAISES</a:t>
            </a:r>
            <a:r>
              <a:rPr lang="en-US" sz="2400" dirty="0">
                <a:solidFill>
                  <a:schemeClr val="bg1"/>
                </a:solidFill>
                <a:latin typeface="Times New Roman" pitchFamily="18" charset="0"/>
                <a:cs typeface="Times New Roman" pitchFamily="18" charset="0"/>
              </a:rPr>
              <a:t> prime rate, causing member banks to raise interest rates on loans &amp; credit cards 	       Goal slow lending to consumers &amp; businesses</a:t>
            </a:r>
          </a:p>
        </p:txBody>
      </p:sp>
      <p:sp>
        <p:nvSpPr>
          <p:cNvPr id="8" name="Rectangle 7"/>
          <p:cNvSpPr/>
          <p:nvPr/>
        </p:nvSpPr>
        <p:spPr>
          <a:xfrm>
            <a:off x="686937" y="5676886"/>
            <a:ext cx="10959152" cy="764275"/>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bg1"/>
                </a:solidFill>
                <a:latin typeface="Times New Roman" pitchFamily="18" charset="0"/>
                <a:cs typeface="Times New Roman" pitchFamily="18" charset="0"/>
              </a:rPr>
              <a:t>3. </a:t>
            </a:r>
            <a:r>
              <a:rPr lang="en-US" sz="2400" b="1" i="1" u="sng" dirty="0">
                <a:solidFill>
                  <a:schemeClr val="bg1"/>
                </a:solidFill>
                <a:latin typeface="Times New Roman" pitchFamily="18" charset="0"/>
                <a:cs typeface="Times New Roman" pitchFamily="18" charset="0"/>
              </a:rPr>
              <a:t>RESERVE REQUIREMENT</a:t>
            </a:r>
            <a:r>
              <a:rPr lang="en-US" sz="2400" b="1" u="sng" dirty="0">
                <a:solidFill>
                  <a:schemeClr val="bg1"/>
                </a:solidFill>
                <a:latin typeface="Times New Roman" pitchFamily="18" charset="0"/>
                <a:cs typeface="Times New Roman" pitchFamily="18" charset="0"/>
              </a:rPr>
              <a:t>:</a:t>
            </a:r>
            <a:r>
              <a:rPr lang="en-US" sz="2400" b="1" dirty="0">
                <a:solidFill>
                  <a:schemeClr val="bg1"/>
                </a:solidFill>
                <a:latin typeface="Times New Roman" pitchFamily="18" charset="0"/>
                <a:cs typeface="Times New Roman" pitchFamily="18" charset="0"/>
              </a:rPr>
              <a:t>  </a:t>
            </a:r>
            <a:r>
              <a:rPr lang="en-US" sz="2400" dirty="0">
                <a:solidFill>
                  <a:schemeClr val="bg1"/>
                </a:solidFill>
                <a:latin typeface="Times New Roman" pitchFamily="18" charset="0"/>
                <a:cs typeface="Times New Roman" pitchFamily="18" charset="0"/>
              </a:rPr>
              <a:t>The Federal Reserve </a:t>
            </a:r>
            <a:r>
              <a:rPr lang="en-US" sz="2400" b="1" i="1" u="sng" dirty="0">
                <a:solidFill>
                  <a:schemeClr val="bg1"/>
                </a:solidFill>
                <a:latin typeface="Times New Roman" pitchFamily="18" charset="0"/>
                <a:cs typeface="Times New Roman" pitchFamily="18" charset="0"/>
              </a:rPr>
              <a:t>RAISES</a:t>
            </a:r>
            <a:r>
              <a:rPr lang="en-US" sz="2400" dirty="0">
                <a:solidFill>
                  <a:schemeClr val="bg1"/>
                </a:solidFill>
                <a:latin typeface="Times New Roman" pitchFamily="18" charset="0"/>
                <a:cs typeface="Times New Roman" pitchFamily="18" charset="0"/>
              </a:rPr>
              <a:t> the RESERVE</a:t>
            </a:r>
          </a:p>
          <a:p>
            <a:r>
              <a:rPr lang="en-US" sz="2400" dirty="0">
                <a:solidFill>
                  <a:schemeClr val="bg1"/>
                </a:solidFill>
                <a:latin typeface="Times New Roman" pitchFamily="18" charset="0"/>
                <a:cs typeface="Times New Roman" pitchFamily="18" charset="0"/>
              </a:rPr>
              <a:t>	GOAL less money to give to consumers &amp; businesses </a:t>
            </a:r>
          </a:p>
        </p:txBody>
      </p:sp>
      <p:sp>
        <p:nvSpPr>
          <p:cNvPr id="10" name="Right Arrow 9"/>
          <p:cNvSpPr/>
          <p:nvPr/>
        </p:nvSpPr>
        <p:spPr>
          <a:xfrm>
            <a:off x="7105933" y="4847229"/>
            <a:ext cx="523166" cy="23201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ight Arrow 9">
            <a:extLst>
              <a:ext uri="{FF2B5EF4-FFF2-40B4-BE49-F238E27FC236}">
                <a16:creationId xmlns:a16="http://schemas.microsoft.com/office/drawing/2014/main" id="{FF7E1945-436E-41BE-986B-926D459364C3}"/>
              </a:ext>
            </a:extLst>
          </p:cNvPr>
          <p:cNvSpPr/>
          <p:nvPr/>
        </p:nvSpPr>
        <p:spPr>
          <a:xfrm>
            <a:off x="1066800" y="6077357"/>
            <a:ext cx="523166" cy="23201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ight Arrow 9">
            <a:extLst>
              <a:ext uri="{FF2B5EF4-FFF2-40B4-BE49-F238E27FC236}">
                <a16:creationId xmlns:a16="http://schemas.microsoft.com/office/drawing/2014/main" id="{B6F3350D-05ED-43D0-A70B-838CDE54DA9A}"/>
              </a:ext>
            </a:extLst>
          </p:cNvPr>
          <p:cNvSpPr/>
          <p:nvPr/>
        </p:nvSpPr>
        <p:spPr>
          <a:xfrm>
            <a:off x="2304195" y="3912939"/>
            <a:ext cx="523166" cy="23201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557593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8" grpId="0" animBg="1"/>
      <p:bldP spid="10" grpId="0" animBg="1"/>
      <p:bldP spid="11" grpId="0" animBg="1"/>
      <p:bldP spid="12" grpId="0" animBg="1"/>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286604"/>
            <a:ext cx="10058400" cy="777921"/>
          </a:xfrm>
          <a:solidFill>
            <a:schemeClr val="bg1"/>
          </a:solidFill>
          <a:ln>
            <a:solidFill>
              <a:srgbClr val="002060"/>
            </a:solidFill>
          </a:ln>
        </p:spPr>
        <p:txBody>
          <a:bodyPr/>
          <a:lstStyle/>
          <a:p>
            <a:r>
              <a:rPr lang="en-US" dirty="0">
                <a:solidFill>
                  <a:srgbClr val="002060"/>
                </a:solidFill>
                <a:latin typeface="Britannic Bold" panose="020B0903060703020204" pitchFamily="34" charset="0"/>
              </a:rPr>
              <a:t>FED MAKING IT RAIN</a:t>
            </a:r>
          </a:p>
        </p:txBody>
      </p:sp>
      <p:sp>
        <p:nvSpPr>
          <p:cNvPr id="3" name="Content Placeholder 2"/>
          <p:cNvSpPr>
            <a:spLocks noGrp="1"/>
          </p:cNvSpPr>
          <p:nvPr>
            <p:ph idx="1"/>
          </p:nvPr>
        </p:nvSpPr>
        <p:spPr>
          <a:xfrm>
            <a:off x="1061691" y="1303942"/>
            <a:ext cx="10058400" cy="4517964"/>
          </a:xfrm>
          <a:solidFill>
            <a:schemeClr val="bg1"/>
          </a:solidFill>
        </p:spPr>
        <p:txBody>
          <a:bodyPr>
            <a:normAutofit/>
          </a:bodyPr>
          <a:lstStyle/>
          <a:p>
            <a:r>
              <a:rPr lang="en-US" sz="2400" b="1" dirty="0">
                <a:solidFill>
                  <a:srgbClr val="C00000"/>
                </a:solidFill>
                <a:latin typeface="Times New Roman" pitchFamily="18" charset="0"/>
                <a:cs typeface="Times New Roman" pitchFamily="18" charset="0"/>
              </a:rPr>
              <a:t>LOOSE MONETARY POLICY</a:t>
            </a:r>
            <a:r>
              <a:rPr lang="en-US" sz="2400" dirty="0">
                <a:latin typeface="Times New Roman" pitchFamily="18" charset="0"/>
                <a:cs typeface="Times New Roman" pitchFamily="18" charset="0"/>
              </a:rPr>
              <a:t>: Making the economy EXPAND – Making consumers and business spend more $$$</a:t>
            </a:r>
          </a:p>
        </p:txBody>
      </p:sp>
      <p:sp>
        <p:nvSpPr>
          <p:cNvPr id="7" name="Right Arrow 6"/>
          <p:cNvSpPr/>
          <p:nvPr/>
        </p:nvSpPr>
        <p:spPr>
          <a:xfrm>
            <a:off x="9050740" y="4847229"/>
            <a:ext cx="600501" cy="23201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122" name="Picture 2" descr="See the source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06804" y="2142699"/>
            <a:ext cx="8798259" cy="390553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611315" y="3539312"/>
            <a:ext cx="10959152" cy="764275"/>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bg1"/>
                </a:solidFill>
                <a:latin typeface="Times New Roman" pitchFamily="18" charset="0"/>
                <a:cs typeface="Times New Roman" pitchFamily="18" charset="0"/>
              </a:rPr>
              <a:t>1. </a:t>
            </a:r>
            <a:r>
              <a:rPr lang="en-US" sz="2400" b="1" i="1" u="sng" dirty="0">
                <a:solidFill>
                  <a:schemeClr val="bg1"/>
                </a:solidFill>
                <a:latin typeface="Times New Roman" pitchFamily="18" charset="0"/>
                <a:cs typeface="Times New Roman" pitchFamily="18" charset="0"/>
              </a:rPr>
              <a:t>Open Market Operations</a:t>
            </a:r>
            <a:r>
              <a:rPr lang="en-US" sz="2400" b="1" u="sng" dirty="0">
                <a:solidFill>
                  <a:schemeClr val="bg1"/>
                </a:solidFill>
                <a:latin typeface="Times New Roman" pitchFamily="18" charset="0"/>
                <a:cs typeface="Times New Roman" pitchFamily="18" charset="0"/>
              </a:rPr>
              <a:t>:</a:t>
            </a:r>
            <a:r>
              <a:rPr lang="en-US" sz="2400" b="1" dirty="0">
                <a:solidFill>
                  <a:schemeClr val="bg1"/>
                </a:solidFill>
                <a:latin typeface="Times New Roman" pitchFamily="18" charset="0"/>
                <a:cs typeface="Times New Roman" pitchFamily="18" charset="0"/>
              </a:rPr>
              <a:t>  </a:t>
            </a:r>
            <a:r>
              <a:rPr lang="en-US" sz="2400" dirty="0">
                <a:solidFill>
                  <a:schemeClr val="bg1"/>
                </a:solidFill>
                <a:latin typeface="Times New Roman" pitchFamily="18" charset="0"/>
                <a:cs typeface="Times New Roman" pitchFamily="18" charset="0"/>
              </a:rPr>
              <a:t>The Federal Reserve </a:t>
            </a:r>
            <a:r>
              <a:rPr lang="en-US" sz="2400" b="1" dirty="0">
                <a:solidFill>
                  <a:schemeClr val="bg1"/>
                </a:solidFill>
                <a:latin typeface="Times New Roman" pitchFamily="18" charset="0"/>
                <a:cs typeface="Times New Roman" pitchFamily="18" charset="0"/>
              </a:rPr>
              <a:t>BUYS</a:t>
            </a:r>
            <a:r>
              <a:rPr lang="en-US" sz="2400" dirty="0">
                <a:solidFill>
                  <a:schemeClr val="bg1"/>
                </a:solidFill>
                <a:latin typeface="Times New Roman" pitchFamily="18" charset="0"/>
                <a:cs typeface="Times New Roman" pitchFamily="18" charset="0"/>
              </a:rPr>
              <a:t> bonds (government securities)  	    GOAL put money in consumers &amp; businesses pockets to spend</a:t>
            </a:r>
          </a:p>
        </p:txBody>
      </p:sp>
      <p:sp>
        <p:nvSpPr>
          <p:cNvPr id="6" name="Rectangle 5"/>
          <p:cNvSpPr/>
          <p:nvPr/>
        </p:nvSpPr>
        <p:spPr>
          <a:xfrm>
            <a:off x="611315" y="4463662"/>
            <a:ext cx="10959152" cy="1082723"/>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bg1"/>
                </a:solidFill>
                <a:latin typeface="Times New Roman" pitchFamily="18" charset="0"/>
                <a:cs typeface="Times New Roman" pitchFamily="18" charset="0"/>
              </a:rPr>
              <a:t>2. </a:t>
            </a:r>
            <a:r>
              <a:rPr lang="en-US" sz="2400" b="1" i="1" u="sng" dirty="0">
                <a:solidFill>
                  <a:schemeClr val="bg1"/>
                </a:solidFill>
                <a:latin typeface="Times New Roman" pitchFamily="18" charset="0"/>
                <a:cs typeface="Times New Roman" pitchFamily="18" charset="0"/>
              </a:rPr>
              <a:t>DISCOUNT RATE</a:t>
            </a:r>
            <a:r>
              <a:rPr lang="en-US" sz="2400" b="1" u="sng" dirty="0">
                <a:solidFill>
                  <a:schemeClr val="bg1"/>
                </a:solidFill>
                <a:latin typeface="Times New Roman" pitchFamily="18" charset="0"/>
                <a:cs typeface="Times New Roman" pitchFamily="18" charset="0"/>
              </a:rPr>
              <a:t>:</a:t>
            </a:r>
            <a:r>
              <a:rPr lang="en-US" sz="2400" b="1" dirty="0">
                <a:solidFill>
                  <a:schemeClr val="bg1"/>
                </a:solidFill>
                <a:latin typeface="Times New Roman" pitchFamily="18" charset="0"/>
                <a:cs typeface="Times New Roman" pitchFamily="18" charset="0"/>
              </a:rPr>
              <a:t>  </a:t>
            </a:r>
            <a:r>
              <a:rPr lang="en-US" sz="2400" dirty="0">
                <a:solidFill>
                  <a:schemeClr val="bg1"/>
                </a:solidFill>
                <a:latin typeface="Times New Roman" pitchFamily="18" charset="0"/>
                <a:cs typeface="Times New Roman" pitchFamily="18" charset="0"/>
              </a:rPr>
              <a:t>The Federal Reserve </a:t>
            </a:r>
            <a:r>
              <a:rPr lang="en-US" sz="2400" b="1" dirty="0">
                <a:solidFill>
                  <a:schemeClr val="bg1"/>
                </a:solidFill>
                <a:latin typeface="Times New Roman" pitchFamily="18" charset="0"/>
                <a:cs typeface="Times New Roman" pitchFamily="18" charset="0"/>
              </a:rPr>
              <a:t>LOWERS</a:t>
            </a:r>
            <a:r>
              <a:rPr lang="en-US" sz="2400" dirty="0">
                <a:solidFill>
                  <a:schemeClr val="bg1"/>
                </a:solidFill>
                <a:latin typeface="Times New Roman" pitchFamily="18" charset="0"/>
                <a:cs typeface="Times New Roman" pitchFamily="18" charset="0"/>
              </a:rPr>
              <a:t> prime rate, causing member banks to lower interest rates on loans &amp; credit cards 	       Goal encourages lending to consumers &amp; businesses</a:t>
            </a:r>
          </a:p>
        </p:txBody>
      </p:sp>
      <p:sp>
        <p:nvSpPr>
          <p:cNvPr id="8" name="Rectangle 7"/>
          <p:cNvSpPr/>
          <p:nvPr/>
        </p:nvSpPr>
        <p:spPr>
          <a:xfrm>
            <a:off x="611315" y="5666094"/>
            <a:ext cx="10959152" cy="764275"/>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bg1"/>
                </a:solidFill>
                <a:latin typeface="Times New Roman" pitchFamily="18" charset="0"/>
                <a:cs typeface="Times New Roman" pitchFamily="18" charset="0"/>
              </a:rPr>
              <a:t>3. </a:t>
            </a:r>
            <a:r>
              <a:rPr lang="en-US" sz="2400" b="1" i="1" dirty="0">
                <a:solidFill>
                  <a:schemeClr val="bg1"/>
                </a:solidFill>
                <a:latin typeface="Times New Roman" pitchFamily="18" charset="0"/>
                <a:cs typeface="Times New Roman" pitchFamily="18" charset="0"/>
              </a:rPr>
              <a:t>RESERVE REQUIREMENT</a:t>
            </a:r>
            <a:r>
              <a:rPr lang="en-US" sz="2400" b="1" u="sng" dirty="0">
                <a:solidFill>
                  <a:schemeClr val="bg1"/>
                </a:solidFill>
                <a:latin typeface="Times New Roman" pitchFamily="18" charset="0"/>
                <a:cs typeface="Times New Roman" pitchFamily="18" charset="0"/>
              </a:rPr>
              <a:t>:</a:t>
            </a:r>
            <a:r>
              <a:rPr lang="en-US" sz="2400" b="1" dirty="0">
                <a:solidFill>
                  <a:schemeClr val="bg1"/>
                </a:solidFill>
                <a:latin typeface="Times New Roman" pitchFamily="18" charset="0"/>
                <a:cs typeface="Times New Roman" pitchFamily="18" charset="0"/>
              </a:rPr>
              <a:t>  </a:t>
            </a:r>
            <a:r>
              <a:rPr lang="en-US" sz="2400" dirty="0">
                <a:solidFill>
                  <a:schemeClr val="bg1"/>
                </a:solidFill>
                <a:latin typeface="Times New Roman" pitchFamily="18" charset="0"/>
                <a:cs typeface="Times New Roman" pitchFamily="18" charset="0"/>
              </a:rPr>
              <a:t>The Federal Reserve LOWERS the RESERVE</a:t>
            </a:r>
          </a:p>
          <a:p>
            <a:r>
              <a:rPr lang="en-US" sz="2400" dirty="0">
                <a:solidFill>
                  <a:schemeClr val="bg1"/>
                </a:solidFill>
                <a:latin typeface="Times New Roman" pitchFamily="18" charset="0"/>
                <a:cs typeface="Times New Roman" pitchFamily="18" charset="0"/>
              </a:rPr>
              <a:t>	GOAL more money to give to consumers &amp; businesses </a:t>
            </a:r>
          </a:p>
        </p:txBody>
      </p:sp>
      <p:sp>
        <p:nvSpPr>
          <p:cNvPr id="10" name="Right Arrow 9"/>
          <p:cNvSpPr/>
          <p:nvPr/>
        </p:nvSpPr>
        <p:spPr>
          <a:xfrm>
            <a:off x="7105933" y="4847229"/>
            <a:ext cx="523166" cy="23201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492175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8" grpId="0" animBg="1"/>
      <p:bldP spid="10" grpId="0" animBg="1"/>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0D883F-55AE-45BB-ABEB-930D7A57EAD9}"/>
              </a:ext>
            </a:extLst>
          </p:cNvPr>
          <p:cNvSpPr>
            <a:spLocks noGrp="1"/>
          </p:cNvSpPr>
          <p:nvPr>
            <p:ph type="title"/>
          </p:nvPr>
        </p:nvSpPr>
        <p:spPr>
          <a:xfrm>
            <a:off x="1097280" y="286603"/>
            <a:ext cx="10058400" cy="828519"/>
          </a:xfrm>
          <a:solidFill>
            <a:schemeClr val="bg1"/>
          </a:solidFill>
          <a:ln>
            <a:solidFill>
              <a:srgbClr val="002060"/>
            </a:solidFill>
          </a:ln>
        </p:spPr>
        <p:txBody>
          <a:bodyPr/>
          <a:lstStyle/>
          <a:p>
            <a:r>
              <a:rPr lang="en-US" dirty="0">
                <a:solidFill>
                  <a:srgbClr val="002060"/>
                </a:solidFill>
                <a:latin typeface="Britannic Bold" panose="020B0903060703020204" pitchFamily="34" charset="0"/>
              </a:rPr>
              <a:t>Tight or Loose with the $$$$</a:t>
            </a:r>
          </a:p>
        </p:txBody>
      </p:sp>
      <p:sp>
        <p:nvSpPr>
          <p:cNvPr id="4" name="Arrow: Down 3">
            <a:extLst>
              <a:ext uri="{FF2B5EF4-FFF2-40B4-BE49-F238E27FC236}">
                <a16:creationId xmlns:a16="http://schemas.microsoft.com/office/drawing/2014/main" id="{93CF4983-C40A-422C-A29A-7BB59B65B899}"/>
              </a:ext>
            </a:extLst>
          </p:cNvPr>
          <p:cNvSpPr/>
          <p:nvPr/>
        </p:nvSpPr>
        <p:spPr>
          <a:xfrm>
            <a:off x="5887844" y="1572322"/>
            <a:ext cx="5564458" cy="4828478"/>
          </a:xfrm>
          <a:prstGeom prst="down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83A63A5F-EE8A-414D-853C-F158589FDC24}"/>
              </a:ext>
            </a:extLst>
          </p:cNvPr>
          <p:cNvSpPr/>
          <p:nvPr/>
        </p:nvSpPr>
        <p:spPr>
          <a:xfrm>
            <a:off x="6902606" y="1728439"/>
            <a:ext cx="3468028" cy="323385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latin typeface="Times New Roman" panose="02020603050405020304" pitchFamily="18" charset="0"/>
                <a:cs typeface="Times New Roman" panose="02020603050405020304" pitchFamily="18" charset="0"/>
              </a:rPr>
              <a:t>Tight Monetary Policy</a:t>
            </a:r>
          </a:p>
          <a:p>
            <a:pPr marL="457200" indent="-457200">
              <a:buFont typeface="+mj-lt"/>
              <a:buAutoNum type="arabicPeriod"/>
            </a:pPr>
            <a:r>
              <a:rPr lang="en-US" sz="2400" dirty="0">
                <a:solidFill>
                  <a:schemeClr val="tx1"/>
                </a:solidFill>
                <a:latin typeface="Times New Roman" panose="02020603050405020304" pitchFamily="18" charset="0"/>
                <a:cs typeface="Times New Roman" panose="02020603050405020304" pitchFamily="18" charset="0"/>
              </a:rPr>
              <a:t>Borrowing is difficult</a:t>
            </a:r>
          </a:p>
          <a:p>
            <a:pPr marL="457200" indent="-457200">
              <a:buFont typeface="+mj-lt"/>
              <a:buAutoNum type="arabicPeriod"/>
            </a:pPr>
            <a:r>
              <a:rPr lang="en-US" sz="2400" dirty="0">
                <a:solidFill>
                  <a:schemeClr val="tx1"/>
                </a:solidFill>
                <a:latin typeface="Times New Roman" panose="02020603050405020304" pitchFamily="18" charset="0"/>
                <a:cs typeface="Times New Roman" panose="02020603050405020304" pitchFamily="18" charset="0"/>
              </a:rPr>
              <a:t>Consumers buy less</a:t>
            </a:r>
          </a:p>
          <a:p>
            <a:pPr marL="457200" indent="-457200">
              <a:buFont typeface="+mj-lt"/>
              <a:buAutoNum type="arabicPeriod"/>
            </a:pPr>
            <a:r>
              <a:rPr lang="en-US" sz="2400" dirty="0">
                <a:solidFill>
                  <a:schemeClr val="tx1"/>
                </a:solidFill>
                <a:latin typeface="Times New Roman" panose="02020603050405020304" pitchFamily="18" charset="0"/>
                <a:cs typeface="Times New Roman" panose="02020603050405020304" pitchFamily="18" charset="0"/>
              </a:rPr>
              <a:t>Business postpone expansion</a:t>
            </a:r>
          </a:p>
          <a:p>
            <a:pPr marL="457200" indent="-457200">
              <a:buFont typeface="+mj-lt"/>
              <a:buAutoNum type="arabicPeriod"/>
            </a:pPr>
            <a:r>
              <a:rPr lang="en-US" sz="2400" dirty="0">
                <a:solidFill>
                  <a:schemeClr val="tx1"/>
                </a:solidFill>
                <a:latin typeface="Times New Roman" panose="02020603050405020304" pitchFamily="18" charset="0"/>
                <a:cs typeface="Times New Roman" panose="02020603050405020304" pitchFamily="18" charset="0"/>
              </a:rPr>
              <a:t>Unemployment increases</a:t>
            </a:r>
          </a:p>
          <a:p>
            <a:pPr marL="457200" indent="-457200">
              <a:buFont typeface="+mj-lt"/>
              <a:buAutoNum type="arabicPeriod"/>
            </a:pPr>
            <a:r>
              <a:rPr lang="en-US" sz="2400" dirty="0">
                <a:solidFill>
                  <a:schemeClr val="tx1"/>
                </a:solidFill>
                <a:latin typeface="Times New Roman" panose="02020603050405020304" pitchFamily="18" charset="0"/>
                <a:cs typeface="Times New Roman" panose="02020603050405020304" pitchFamily="18" charset="0"/>
              </a:rPr>
              <a:t>Production is reduced</a:t>
            </a:r>
          </a:p>
        </p:txBody>
      </p:sp>
      <p:sp>
        <p:nvSpPr>
          <p:cNvPr id="6" name="Arrow: Down 5">
            <a:extLst>
              <a:ext uri="{FF2B5EF4-FFF2-40B4-BE49-F238E27FC236}">
                <a16:creationId xmlns:a16="http://schemas.microsoft.com/office/drawing/2014/main" id="{D2294C08-2FEB-42CF-BA47-E11A1FAF5A11}"/>
              </a:ext>
            </a:extLst>
          </p:cNvPr>
          <p:cNvSpPr/>
          <p:nvPr/>
        </p:nvSpPr>
        <p:spPr>
          <a:xfrm rot="10800000">
            <a:off x="36009" y="1126273"/>
            <a:ext cx="5564458" cy="4828478"/>
          </a:xfrm>
          <a:prstGeom prst="downArrow">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C875BA7D-3093-4054-9275-1039D26F7F0E}"/>
              </a:ext>
            </a:extLst>
          </p:cNvPr>
          <p:cNvSpPr/>
          <p:nvPr/>
        </p:nvSpPr>
        <p:spPr>
          <a:xfrm>
            <a:off x="1193183" y="1728439"/>
            <a:ext cx="3468028" cy="323385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latin typeface="Times New Roman" panose="02020603050405020304" pitchFamily="18" charset="0"/>
                <a:cs typeface="Times New Roman" panose="02020603050405020304" pitchFamily="18" charset="0"/>
              </a:rPr>
              <a:t>Loose Monetary Policy</a:t>
            </a:r>
          </a:p>
          <a:p>
            <a:pPr marL="457200" indent="-457200">
              <a:buFont typeface="+mj-lt"/>
              <a:buAutoNum type="arabicPeriod"/>
            </a:pPr>
            <a:r>
              <a:rPr lang="en-US" sz="2400" dirty="0">
                <a:solidFill>
                  <a:schemeClr val="tx1"/>
                </a:solidFill>
                <a:latin typeface="Times New Roman" panose="02020603050405020304" pitchFamily="18" charset="0"/>
                <a:cs typeface="Times New Roman" panose="02020603050405020304" pitchFamily="18" charset="0"/>
              </a:rPr>
              <a:t>Borrowing is easy</a:t>
            </a:r>
          </a:p>
          <a:p>
            <a:pPr marL="457200" indent="-457200">
              <a:buFont typeface="+mj-lt"/>
              <a:buAutoNum type="arabicPeriod"/>
            </a:pPr>
            <a:r>
              <a:rPr lang="en-US" sz="2400" dirty="0">
                <a:solidFill>
                  <a:schemeClr val="tx1"/>
                </a:solidFill>
                <a:latin typeface="Times New Roman" panose="02020603050405020304" pitchFamily="18" charset="0"/>
                <a:cs typeface="Times New Roman" panose="02020603050405020304" pitchFamily="18" charset="0"/>
              </a:rPr>
              <a:t>Consumers buy more</a:t>
            </a:r>
          </a:p>
          <a:p>
            <a:pPr marL="457200" indent="-457200">
              <a:buFont typeface="+mj-lt"/>
              <a:buAutoNum type="arabicPeriod"/>
            </a:pPr>
            <a:r>
              <a:rPr lang="en-US" sz="2400" dirty="0">
                <a:solidFill>
                  <a:schemeClr val="tx1"/>
                </a:solidFill>
                <a:latin typeface="Times New Roman" panose="02020603050405020304" pitchFamily="18" charset="0"/>
                <a:cs typeface="Times New Roman" panose="02020603050405020304" pitchFamily="18" charset="0"/>
              </a:rPr>
              <a:t>Business expansion</a:t>
            </a:r>
          </a:p>
          <a:p>
            <a:pPr marL="457200" indent="-457200">
              <a:buFont typeface="+mj-lt"/>
              <a:buAutoNum type="arabicPeriod"/>
            </a:pPr>
            <a:r>
              <a:rPr lang="en-US" sz="2400" dirty="0">
                <a:solidFill>
                  <a:schemeClr val="tx1"/>
                </a:solidFill>
                <a:latin typeface="Times New Roman" panose="02020603050405020304" pitchFamily="18" charset="0"/>
                <a:cs typeface="Times New Roman" panose="02020603050405020304" pitchFamily="18" charset="0"/>
              </a:rPr>
              <a:t>Unemployment decreases</a:t>
            </a:r>
          </a:p>
          <a:p>
            <a:pPr marL="457200" indent="-457200">
              <a:buFont typeface="+mj-lt"/>
              <a:buAutoNum type="arabicPeriod"/>
            </a:pPr>
            <a:r>
              <a:rPr lang="en-US" sz="2400" dirty="0">
                <a:solidFill>
                  <a:schemeClr val="tx1"/>
                </a:solidFill>
                <a:latin typeface="Times New Roman" panose="02020603050405020304" pitchFamily="18" charset="0"/>
                <a:cs typeface="Times New Roman" panose="02020603050405020304" pitchFamily="18" charset="0"/>
              </a:rPr>
              <a:t>Production is increases</a:t>
            </a:r>
          </a:p>
        </p:txBody>
      </p:sp>
      <p:pic>
        <p:nvPicPr>
          <p:cNvPr id="9" name="Content Placeholder 8" descr="A picture containing man, talking, sign, phone&#10;&#10;Description automatically generated">
            <a:extLst>
              <a:ext uri="{FF2B5EF4-FFF2-40B4-BE49-F238E27FC236}">
                <a16:creationId xmlns:a16="http://schemas.microsoft.com/office/drawing/2014/main" id="{A6887D77-A211-4A15-9206-E23F207A36A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37126" y="4746702"/>
            <a:ext cx="2562225" cy="1524000"/>
          </a:xfrm>
          <a:solidFill>
            <a:schemeClr val="bg1"/>
          </a:solidFill>
          <a:ln>
            <a:solidFill>
              <a:srgbClr val="002060"/>
            </a:solidFill>
          </a:ln>
        </p:spPr>
      </p:pic>
      <p:pic>
        <p:nvPicPr>
          <p:cNvPr id="11" name="Picture 10" descr="A picture containing drawing&#10;&#10;Description automatically generated">
            <a:extLst>
              <a:ext uri="{FF2B5EF4-FFF2-40B4-BE49-F238E27FC236}">
                <a16:creationId xmlns:a16="http://schemas.microsoft.com/office/drawing/2014/main" id="{63979776-23CE-42CC-A9BD-95DE6993F66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88766" y="4835912"/>
            <a:ext cx="1895707" cy="1895707"/>
          </a:xfrm>
          <a:prstGeom prst="rect">
            <a:avLst/>
          </a:prstGeom>
          <a:ln>
            <a:solidFill>
              <a:srgbClr val="002060"/>
            </a:solidFill>
          </a:ln>
        </p:spPr>
      </p:pic>
    </p:spTree>
    <p:extLst>
      <p:ext uri="{BB962C8B-B14F-4D97-AF65-F5344CB8AC3E}">
        <p14:creationId xmlns:p14="http://schemas.microsoft.com/office/powerpoint/2010/main" val="3011350955"/>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7F9CA6-5380-4E46-9BAB-0A760BA304A8}"/>
              </a:ext>
            </a:extLst>
          </p:cNvPr>
          <p:cNvSpPr>
            <a:spLocks noGrp="1"/>
          </p:cNvSpPr>
          <p:nvPr>
            <p:ph type="title"/>
          </p:nvPr>
        </p:nvSpPr>
        <p:spPr>
          <a:xfrm>
            <a:off x="838200" y="189042"/>
            <a:ext cx="10515600" cy="680388"/>
          </a:xfrm>
          <a:solidFill>
            <a:schemeClr val="bg1"/>
          </a:solidFill>
          <a:ln>
            <a:solidFill>
              <a:schemeClr val="tx1"/>
            </a:solidFill>
          </a:ln>
        </p:spPr>
        <p:txBody>
          <a:bodyPr>
            <a:normAutofit fontScale="90000"/>
          </a:bodyPr>
          <a:lstStyle/>
          <a:p>
            <a:r>
              <a:rPr lang="en-US" b="1" dirty="0">
                <a:latin typeface="Bookman Old Style" panose="02050604050505020204" pitchFamily="18" charset="0"/>
              </a:rPr>
              <a:t>Create A City </a:t>
            </a:r>
          </a:p>
        </p:txBody>
      </p:sp>
      <p:sp>
        <p:nvSpPr>
          <p:cNvPr id="3" name="Content Placeholder 2">
            <a:extLst>
              <a:ext uri="{FF2B5EF4-FFF2-40B4-BE49-F238E27FC236}">
                <a16:creationId xmlns:a16="http://schemas.microsoft.com/office/drawing/2014/main" id="{5358D134-6BB1-435C-A541-90BD837D8C9B}"/>
              </a:ext>
            </a:extLst>
          </p:cNvPr>
          <p:cNvSpPr>
            <a:spLocks noGrp="1"/>
          </p:cNvSpPr>
          <p:nvPr>
            <p:ph idx="1"/>
          </p:nvPr>
        </p:nvSpPr>
        <p:spPr>
          <a:xfrm>
            <a:off x="539645" y="1379095"/>
            <a:ext cx="11032761" cy="4797868"/>
          </a:xfrm>
          <a:solidFill>
            <a:schemeClr val="bg1"/>
          </a:solidFill>
          <a:ln>
            <a:solidFill>
              <a:srgbClr val="002060"/>
            </a:solidFill>
          </a:ln>
        </p:spPr>
        <p:txBody>
          <a:bodyPr>
            <a:normAutofit/>
          </a:bodyPr>
          <a:lstStyle/>
          <a:p>
            <a:pPr marL="0" indent="0">
              <a:buNone/>
            </a:pPr>
            <a:r>
              <a:rPr lang="en-US" sz="2400" dirty="0">
                <a:latin typeface="Times" panose="02020603050405020304" pitchFamily="18" charset="0"/>
                <a:cs typeface="Times" panose="02020603050405020304" pitchFamily="18" charset="0"/>
              </a:rPr>
              <a:t>Develop a brochure that sells your ideal city to the public at large </a:t>
            </a:r>
          </a:p>
        </p:txBody>
      </p:sp>
      <p:pic>
        <p:nvPicPr>
          <p:cNvPr id="4" name="Picture 2" descr="Cities | UNEP - UN Environment Programme">
            <a:extLst>
              <a:ext uri="{FF2B5EF4-FFF2-40B4-BE49-F238E27FC236}">
                <a16:creationId xmlns:a16="http://schemas.microsoft.com/office/drawing/2014/main" id="{50B3B523-6AD8-4AB2-B253-03A5DFD7E5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1374" y="2247782"/>
            <a:ext cx="2724150" cy="306049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5990953B-315A-42E9-B364-301BC66AEB34}"/>
              </a:ext>
            </a:extLst>
          </p:cNvPr>
          <p:cNvSpPr/>
          <p:nvPr/>
        </p:nvSpPr>
        <p:spPr>
          <a:xfrm>
            <a:off x="4347148" y="1798820"/>
            <a:ext cx="7570032" cy="488780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dirty="0">
              <a:latin typeface="Times" panose="02020603050405020304" pitchFamily="18" charset="0"/>
              <a:cs typeface="Times" panose="02020603050405020304" pitchFamily="18" charset="0"/>
            </a:endParaRPr>
          </a:p>
          <a:p>
            <a:endParaRPr lang="en-US" sz="2400" dirty="0">
              <a:latin typeface="Times" panose="02020603050405020304" pitchFamily="18" charset="0"/>
              <a:cs typeface="Times" panose="02020603050405020304" pitchFamily="18" charset="0"/>
            </a:endParaRPr>
          </a:p>
          <a:p>
            <a:endParaRPr lang="en-US" sz="2400" dirty="0">
              <a:latin typeface="Times" panose="02020603050405020304" pitchFamily="18" charset="0"/>
              <a:cs typeface="Times" panose="02020603050405020304" pitchFamily="18" charset="0"/>
            </a:endParaRPr>
          </a:p>
          <a:p>
            <a:endParaRPr lang="en-US" sz="2400" dirty="0">
              <a:latin typeface="Times" panose="02020603050405020304" pitchFamily="18" charset="0"/>
              <a:cs typeface="Times" panose="02020603050405020304" pitchFamily="18" charset="0"/>
            </a:endParaRPr>
          </a:p>
          <a:p>
            <a:endParaRPr lang="en-US" sz="2400" dirty="0">
              <a:latin typeface="Times" panose="02020603050405020304" pitchFamily="18" charset="0"/>
              <a:cs typeface="Times" panose="02020603050405020304" pitchFamily="18" charset="0"/>
            </a:endParaRPr>
          </a:p>
          <a:p>
            <a:endParaRPr lang="en-US" sz="2400" dirty="0">
              <a:latin typeface="Times" panose="02020603050405020304" pitchFamily="18" charset="0"/>
              <a:cs typeface="Times" panose="02020603050405020304" pitchFamily="18" charset="0"/>
            </a:endParaRPr>
          </a:p>
          <a:p>
            <a:r>
              <a:rPr lang="en-US" sz="2400" dirty="0">
                <a:latin typeface="Times" panose="02020603050405020304" pitchFamily="18" charset="0"/>
                <a:cs typeface="Times" panose="02020603050405020304" pitchFamily="18" charset="0"/>
              </a:rPr>
              <a:t>Inside Right</a:t>
            </a:r>
          </a:p>
          <a:p>
            <a:r>
              <a:rPr lang="en-US" sz="2400" b="1" dirty="0">
                <a:latin typeface="Times" panose="02020603050405020304" pitchFamily="18" charset="0"/>
                <a:cs typeface="Times" panose="02020603050405020304" pitchFamily="18" charset="0"/>
              </a:rPr>
              <a:t>Layout Map </a:t>
            </a:r>
          </a:p>
          <a:p>
            <a:pPr marL="342900" indent="-342900">
              <a:buFontTx/>
              <a:buChar char="-"/>
            </a:pPr>
            <a:r>
              <a:rPr lang="en-US" sz="2400" dirty="0">
                <a:latin typeface="Times" panose="02020603050405020304" pitchFamily="18" charset="0"/>
                <a:cs typeface="Times" panose="02020603050405020304" pitchFamily="18" charset="0"/>
              </a:rPr>
              <a:t>Image of a map of your town (you can use another city’s map)</a:t>
            </a:r>
          </a:p>
          <a:p>
            <a:pPr marL="342900" indent="-342900">
              <a:buFontTx/>
              <a:buChar char="-"/>
            </a:pPr>
            <a:r>
              <a:rPr lang="en-US" sz="2400" dirty="0">
                <a:latin typeface="Times" panose="02020603050405020304" pitchFamily="18" charset="0"/>
                <a:cs typeface="Times" panose="02020603050405020304" pitchFamily="18" charset="0"/>
              </a:rPr>
              <a:t>Descriptions of important elements </a:t>
            </a:r>
          </a:p>
          <a:p>
            <a:pPr marL="342900" indent="-342900">
              <a:buFontTx/>
              <a:buChar char="-"/>
            </a:pPr>
            <a:r>
              <a:rPr lang="en-US" sz="2400" dirty="0">
                <a:latin typeface="Times" panose="02020603050405020304" pitchFamily="18" charset="0"/>
                <a:cs typeface="Times" panose="02020603050405020304" pitchFamily="18" charset="0"/>
              </a:rPr>
              <a:t>Examples:</a:t>
            </a:r>
          </a:p>
          <a:p>
            <a:pPr marL="800100" lvl="1" indent="-342900">
              <a:buFontTx/>
              <a:buChar char="-"/>
            </a:pPr>
            <a:r>
              <a:rPr lang="en-US" sz="2400" dirty="0">
                <a:latin typeface="Times" panose="02020603050405020304" pitchFamily="18" charset="0"/>
                <a:cs typeface="Times" panose="02020603050405020304" pitchFamily="18" charset="0"/>
              </a:rPr>
              <a:t>Parks and Recreational facilities </a:t>
            </a:r>
          </a:p>
          <a:p>
            <a:pPr marL="800100" lvl="1" indent="-342900">
              <a:buFontTx/>
              <a:buChar char="-"/>
            </a:pPr>
            <a:r>
              <a:rPr lang="en-US" sz="2400" dirty="0">
                <a:latin typeface="Times" panose="02020603050405020304" pitchFamily="18" charset="0"/>
                <a:cs typeface="Times" panose="02020603050405020304" pitchFamily="18" charset="0"/>
              </a:rPr>
              <a:t>Government buildings </a:t>
            </a:r>
          </a:p>
          <a:p>
            <a:pPr marL="800100" lvl="1" indent="-342900">
              <a:buFontTx/>
              <a:buChar char="-"/>
            </a:pPr>
            <a:r>
              <a:rPr lang="en-US" sz="2400" dirty="0">
                <a:latin typeface="Times" panose="02020603050405020304" pitchFamily="18" charset="0"/>
                <a:cs typeface="Times" panose="02020603050405020304" pitchFamily="18" charset="0"/>
              </a:rPr>
              <a:t>Public transportation </a:t>
            </a:r>
          </a:p>
          <a:p>
            <a:pPr marL="800100" lvl="1" indent="-342900">
              <a:buFontTx/>
              <a:buChar char="-"/>
            </a:pPr>
            <a:r>
              <a:rPr lang="en-US" sz="2400" dirty="0">
                <a:latin typeface="Times" panose="02020603050405020304" pitchFamily="18" charset="0"/>
                <a:cs typeface="Times" panose="02020603050405020304" pitchFamily="18" charset="0"/>
              </a:rPr>
              <a:t>Shopping &amp; entertainment venues </a:t>
            </a:r>
          </a:p>
          <a:p>
            <a:pPr marL="800100" lvl="1" indent="-342900">
              <a:buFontTx/>
              <a:buChar char="-"/>
            </a:pPr>
            <a:r>
              <a:rPr lang="en-US" sz="2400" dirty="0">
                <a:latin typeface="Times" panose="02020603050405020304" pitchFamily="18" charset="0"/>
                <a:cs typeface="Times" panose="02020603050405020304" pitchFamily="18" charset="0"/>
              </a:rPr>
              <a:t>Examples of residential areas </a:t>
            </a:r>
          </a:p>
          <a:p>
            <a:pPr marL="342900" indent="-342900">
              <a:buFontTx/>
              <a:buChar char="-"/>
            </a:pPr>
            <a:endParaRPr lang="en-US" sz="2400" dirty="0">
              <a:latin typeface="Times" panose="02020603050405020304" pitchFamily="18" charset="0"/>
              <a:cs typeface="Times" panose="02020603050405020304" pitchFamily="18" charset="0"/>
            </a:endParaRPr>
          </a:p>
          <a:p>
            <a:pPr marL="342900" indent="-342900">
              <a:buFontTx/>
              <a:buChar char="-"/>
            </a:pPr>
            <a:endParaRPr lang="en-US" sz="2400" dirty="0">
              <a:latin typeface="Times" panose="02020603050405020304" pitchFamily="18" charset="0"/>
              <a:cs typeface="Times" panose="02020603050405020304" pitchFamily="18" charset="0"/>
            </a:endParaRPr>
          </a:p>
          <a:p>
            <a:endParaRPr lang="en-US" sz="2400" dirty="0">
              <a:latin typeface="Times" panose="02020603050405020304" pitchFamily="18" charset="0"/>
              <a:cs typeface="Times" panose="02020603050405020304" pitchFamily="18" charset="0"/>
            </a:endParaRPr>
          </a:p>
          <a:p>
            <a:endParaRPr lang="en-US" sz="2400" dirty="0">
              <a:latin typeface="Times" panose="02020603050405020304" pitchFamily="18" charset="0"/>
              <a:cs typeface="Times" panose="02020603050405020304" pitchFamily="18" charset="0"/>
            </a:endParaRPr>
          </a:p>
          <a:p>
            <a:endParaRPr lang="en-US" sz="2400" dirty="0">
              <a:latin typeface="Times" panose="02020603050405020304" pitchFamily="18" charset="0"/>
              <a:cs typeface="Times" panose="02020603050405020304" pitchFamily="18" charset="0"/>
            </a:endParaRPr>
          </a:p>
          <a:p>
            <a:endParaRPr lang="en-US" sz="2400" dirty="0">
              <a:latin typeface="Times" panose="02020603050405020304" pitchFamily="18" charset="0"/>
              <a:cs typeface="Times" panose="02020603050405020304" pitchFamily="18" charset="0"/>
            </a:endParaRPr>
          </a:p>
          <a:p>
            <a:r>
              <a:rPr lang="en-US" sz="2400" dirty="0">
                <a:latin typeface="Times" panose="02020603050405020304" pitchFamily="18" charset="0"/>
                <a:cs typeface="Times" panose="02020603050405020304" pitchFamily="18" charset="0"/>
              </a:rPr>
              <a:t> </a:t>
            </a:r>
          </a:p>
        </p:txBody>
      </p:sp>
    </p:spTree>
    <p:extLst>
      <p:ext uri="{BB962C8B-B14F-4D97-AF65-F5344CB8AC3E}">
        <p14:creationId xmlns:p14="http://schemas.microsoft.com/office/powerpoint/2010/main" val="2857203754"/>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7F9CA6-5380-4E46-9BAB-0A760BA304A8}"/>
              </a:ext>
            </a:extLst>
          </p:cNvPr>
          <p:cNvSpPr>
            <a:spLocks noGrp="1"/>
          </p:cNvSpPr>
          <p:nvPr>
            <p:ph type="title"/>
          </p:nvPr>
        </p:nvSpPr>
        <p:spPr>
          <a:xfrm>
            <a:off x="838200" y="189042"/>
            <a:ext cx="10515600" cy="680388"/>
          </a:xfrm>
          <a:solidFill>
            <a:schemeClr val="bg1"/>
          </a:solidFill>
          <a:ln>
            <a:solidFill>
              <a:schemeClr val="tx1"/>
            </a:solidFill>
          </a:ln>
        </p:spPr>
        <p:txBody>
          <a:bodyPr>
            <a:normAutofit fontScale="90000"/>
          </a:bodyPr>
          <a:lstStyle/>
          <a:p>
            <a:r>
              <a:rPr lang="en-US" b="1" dirty="0">
                <a:latin typeface="Bookman Old Style" panose="02050604050505020204" pitchFamily="18" charset="0"/>
              </a:rPr>
              <a:t>Create A City </a:t>
            </a:r>
          </a:p>
        </p:txBody>
      </p:sp>
      <p:sp>
        <p:nvSpPr>
          <p:cNvPr id="3" name="Content Placeholder 2">
            <a:extLst>
              <a:ext uri="{FF2B5EF4-FFF2-40B4-BE49-F238E27FC236}">
                <a16:creationId xmlns:a16="http://schemas.microsoft.com/office/drawing/2014/main" id="{5358D134-6BB1-435C-A541-90BD837D8C9B}"/>
              </a:ext>
            </a:extLst>
          </p:cNvPr>
          <p:cNvSpPr>
            <a:spLocks noGrp="1"/>
          </p:cNvSpPr>
          <p:nvPr>
            <p:ph idx="1"/>
          </p:nvPr>
        </p:nvSpPr>
        <p:spPr>
          <a:xfrm>
            <a:off x="539645" y="1379095"/>
            <a:ext cx="11032761" cy="4797868"/>
          </a:xfrm>
          <a:solidFill>
            <a:schemeClr val="bg1"/>
          </a:solidFill>
          <a:ln>
            <a:solidFill>
              <a:srgbClr val="002060"/>
            </a:solidFill>
          </a:ln>
        </p:spPr>
        <p:txBody>
          <a:bodyPr>
            <a:normAutofit/>
          </a:bodyPr>
          <a:lstStyle/>
          <a:p>
            <a:pPr marL="0" indent="0">
              <a:buNone/>
            </a:pPr>
            <a:r>
              <a:rPr lang="en-US" sz="2400" dirty="0">
                <a:latin typeface="Times" panose="02020603050405020304" pitchFamily="18" charset="0"/>
                <a:cs typeface="Times" panose="02020603050405020304" pitchFamily="18" charset="0"/>
              </a:rPr>
              <a:t>Develop a brochure that sells your ideal city to the public at large </a:t>
            </a:r>
          </a:p>
        </p:txBody>
      </p:sp>
      <p:pic>
        <p:nvPicPr>
          <p:cNvPr id="4" name="Picture 2" descr="Cities | UNEP - UN Environment Programme">
            <a:extLst>
              <a:ext uri="{FF2B5EF4-FFF2-40B4-BE49-F238E27FC236}">
                <a16:creationId xmlns:a16="http://schemas.microsoft.com/office/drawing/2014/main" id="{50B3B523-6AD8-4AB2-B253-03A5DFD7E5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1374" y="2247782"/>
            <a:ext cx="2724150" cy="306049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5990953B-315A-42E9-B364-301BC66AEB34}"/>
              </a:ext>
            </a:extLst>
          </p:cNvPr>
          <p:cNvSpPr/>
          <p:nvPr/>
        </p:nvSpPr>
        <p:spPr>
          <a:xfrm>
            <a:off x="4347148" y="1798820"/>
            <a:ext cx="7570032" cy="488780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dirty="0">
              <a:latin typeface="Times" panose="02020603050405020304" pitchFamily="18" charset="0"/>
              <a:cs typeface="Times" panose="02020603050405020304" pitchFamily="18" charset="0"/>
            </a:endParaRPr>
          </a:p>
          <a:p>
            <a:endParaRPr lang="en-US" sz="2400" dirty="0">
              <a:latin typeface="Times" panose="02020603050405020304" pitchFamily="18" charset="0"/>
              <a:cs typeface="Times" panose="02020603050405020304" pitchFamily="18" charset="0"/>
            </a:endParaRPr>
          </a:p>
          <a:p>
            <a:endParaRPr lang="en-US" sz="2400" dirty="0">
              <a:latin typeface="Times" panose="02020603050405020304" pitchFamily="18" charset="0"/>
              <a:cs typeface="Times" panose="02020603050405020304" pitchFamily="18" charset="0"/>
            </a:endParaRPr>
          </a:p>
          <a:p>
            <a:endParaRPr lang="en-US" sz="2400" dirty="0">
              <a:latin typeface="Times" panose="02020603050405020304" pitchFamily="18" charset="0"/>
              <a:cs typeface="Times" panose="02020603050405020304" pitchFamily="18" charset="0"/>
            </a:endParaRPr>
          </a:p>
          <a:p>
            <a:endParaRPr lang="en-US" sz="2400" dirty="0">
              <a:latin typeface="Times" panose="02020603050405020304" pitchFamily="18" charset="0"/>
              <a:cs typeface="Times" panose="02020603050405020304" pitchFamily="18" charset="0"/>
            </a:endParaRPr>
          </a:p>
          <a:p>
            <a:endParaRPr lang="en-US" sz="2400" dirty="0">
              <a:latin typeface="Times" panose="02020603050405020304" pitchFamily="18" charset="0"/>
              <a:cs typeface="Times" panose="02020603050405020304" pitchFamily="18" charset="0"/>
            </a:endParaRPr>
          </a:p>
          <a:p>
            <a:pPr marL="342900" indent="-342900">
              <a:buFontTx/>
              <a:buChar char="-"/>
            </a:pPr>
            <a:endParaRPr lang="en-US" sz="2400" dirty="0">
              <a:latin typeface="Times" panose="02020603050405020304" pitchFamily="18" charset="0"/>
              <a:cs typeface="Times" panose="02020603050405020304" pitchFamily="18" charset="0"/>
            </a:endParaRPr>
          </a:p>
          <a:p>
            <a:pPr marL="342900" indent="-342900">
              <a:buFontTx/>
              <a:buChar char="-"/>
            </a:pPr>
            <a:endParaRPr lang="en-US" sz="2400" dirty="0">
              <a:latin typeface="Times" panose="02020603050405020304" pitchFamily="18" charset="0"/>
              <a:cs typeface="Times" panose="02020603050405020304" pitchFamily="18" charset="0"/>
            </a:endParaRPr>
          </a:p>
          <a:p>
            <a:endParaRPr lang="en-US" sz="2400" dirty="0">
              <a:latin typeface="Times" panose="02020603050405020304" pitchFamily="18" charset="0"/>
              <a:cs typeface="Times" panose="02020603050405020304" pitchFamily="18" charset="0"/>
            </a:endParaRPr>
          </a:p>
          <a:p>
            <a:endParaRPr lang="en-US" sz="2400" dirty="0">
              <a:latin typeface="Times" panose="02020603050405020304" pitchFamily="18" charset="0"/>
              <a:cs typeface="Times" panose="02020603050405020304" pitchFamily="18" charset="0"/>
            </a:endParaRPr>
          </a:p>
          <a:p>
            <a:endParaRPr lang="en-US" sz="2400" dirty="0">
              <a:latin typeface="Times" panose="02020603050405020304" pitchFamily="18" charset="0"/>
              <a:cs typeface="Times" panose="02020603050405020304" pitchFamily="18" charset="0"/>
            </a:endParaRPr>
          </a:p>
          <a:p>
            <a:endParaRPr lang="en-US" sz="2400" dirty="0">
              <a:latin typeface="Times" panose="02020603050405020304" pitchFamily="18" charset="0"/>
              <a:cs typeface="Times" panose="02020603050405020304" pitchFamily="18" charset="0"/>
            </a:endParaRPr>
          </a:p>
          <a:p>
            <a:r>
              <a:rPr lang="en-US" sz="2400" dirty="0">
                <a:latin typeface="Times" panose="02020603050405020304" pitchFamily="18" charset="0"/>
                <a:cs typeface="Times" panose="02020603050405020304" pitchFamily="18" charset="0"/>
              </a:rPr>
              <a:t> </a:t>
            </a:r>
          </a:p>
        </p:txBody>
      </p:sp>
      <p:pic>
        <p:nvPicPr>
          <p:cNvPr id="1026" name="Picture 2" descr="The Downtown BORO | Greensboro, NC">
            <a:extLst>
              <a:ext uri="{FF2B5EF4-FFF2-40B4-BE49-F238E27FC236}">
                <a16:creationId xmlns:a16="http://schemas.microsoft.com/office/drawing/2014/main" id="{935943AA-2F2B-41EB-BE41-ED33FB2693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83489" y="2020432"/>
            <a:ext cx="6074321" cy="44445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515622"/>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CB9C2D6-23C7-4EBC-AA95-AED8E6F73621}"/>
              </a:ext>
            </a:extLst>
          </p:cNvPr>
          <p:cNvSpPr>
            <a:spLocks noGrp="1"/>
          </p:cNvSpPr>
          <p:nvPr>
            <p:ph idx="1"/>
          </p:nvPr>
        </p:nvSpPr>
        <p:spPr>
          <a:xfrm>
            <a:off x="323557" y="295422"/>
            <a:ext cx="11465169" cy="5881541"/>
          </a:xfrm>
          <a:solidFill>
            <a:schemeClr val="bg1"/>
          </a:solidFill>
        </p:spPr>
        <p:txBody>
          <a:bodyPr>
            <a:normAutofit/>
          </a:bodyPr>
          <a:lstStyle/>
          <a:p>
            <a:pPr marL="0" indent="0">
              <a:buNone/>
            </a:pPr>
            <a:r>
              <a:rPr lang="en-US" sz="1600" b="1" dirty="0">
                <a:latin typeface="Times New Roman" panose="02020603050405020304" pitchFamily="18" charset="0"/>
                <a:cs typeface="Times New Roman" panose="02020603050405020304" pitchFamily="18" charset="0"/>
              </a:rPr>
              <a:t>NC Standard:</a:t>
            </a:r>
          </a:p>
          <a:p>
            <a:r>
              <a:rPr lang="en-US" sz="1600" b="1" dirty="0">
                <a:solidFill>
                  <a:srgbClr val="002060"/>
                </a:solidFill>
                <a:latin typeface="Times New Roman" panose="02020603050405020304" pitchFamily="18" charset="0"/>
                <a:cs typeface="Times New Roman" panose="02020603050405020304" pitchFamily="18" charset="0"/>
              </a:rPr>
              <a:t>CL.C&amp;G.2.1 </a:t>
            </a:r>
            <a:r>
              <a:rPr lang="en-US" sz="1600" dirty="0">
                <a:latin typeface="Times New Roman" panose="02020603050405020304" pitchFamily="18" charset="0"/>
                <a:cs typeface="Times New Roman" panose="02020603050405020304" pitchFamily="18" charset="0"/>
              </a:rPr>
              <a:t>Compare how national, state, and local governments maintain order, security, and protect individual rights.</a:t>
            </a:r>
          </a:p>
          <a:p>
            <a:r>
              <a:rPr lang="en-US" sz="1600" b="1" dirty="0">
                <a:solidFill>
                  <a:srgbClr val="002060"/>
                </a:solidFill>
                <a:latin typeface="Times New Roman" panose="02020603050405020304" pitchFamily="18" charset="0"/>
                <a:cs typeface="Times New Roman" panose="02020603050405020304" pitchFamily="18" charset="0"/>
              </a:rPr>
              <a:t>CL.C&amp;G.2.2 </a:t>
            </a:r>
            <a:r>
              <a:rPr lang="en-US" sz="1600" dirty="0">
                <a:latin typeface="Times New Roman" panose="02020603050405020304" pitchFamily="18" charset="0"/>
                <a:cs typeface="Times New Roman" panose="02020603050405020304" pitchFamily="18" charset="0"/>
              </a:rPr>
              <a:t>Explain how the principle of federalism impacts the actions of state and local government.</a:t>
            </a:r>
          </a:p>
          <a:p>
            <a:pPr marL="0" indent="0">
              <a:buNone/>
            </a:pPr>
            <a:r>
              <a:rPr lang="en-US" sz="1600" b="1" i="1" dirty="0">
                <a:solidFill>
                  <a:srgbClr val="002060"/>
                </a:solidFill>
                <a:latin typeface="Times New Roman" panose="02020603050405020304" pitchFamily="18" charset="0"/>
                <a:cs typeface="Times New Roman" panose="02020603050405020304" pitchFamily="18" charset="0"/>
              </a:rPr>
              <a:t>Essential Question: </a:t>
            </a:r>
            <a:r>
              <a:rPr lang="en-US" sz="1600" dirty="0">
                <a:latin typeface="Times" pitchFamily="2" charset="0"/>
              </a:rPr>
              <a:t>How did the Founding Fathers develop a government that allows for the supremacy of the federal government, but still granting states the ability the authority to governing themselves?</a:t>
            </a:r>
          </a:p>
          <a:p>
            <a:pPr marL="0" indent="0">
              <a:buNone/>
            </a:pPr>
            <a:r>
              <a:rPr lang="en-US" sz="1600" b="1" i="1" dirty="0">
                <a:solidFill>
                  <a:srgbClr val="002060"/>
                </a:solidFill>
                <a:latin typeface="Times New Roman" panose="02020603050405020304" pitchFamily="18" charset="0"/>
                <a:cs typeface="Times New Roman" panose="02020603050405020304" pitchFamily="18" charset="0"/>
              </a:rPr>
              <a:t>Students can:</a:t>
            </a:r>
          </a:p>
          <a:p>
            <a:r>
              <a:rPr lang="en-US" sz="1600" dirty="0">
                <a:latin typeface="Times" pitchFamily="2" charset="0"/>
              </a:rPr>
              <a:t>Evaluate similarities between the federal and state government as established under constitutional authority</a:t>
            </a:r>
          </a:p>
          <a:p>
            <a:r>
              <a:rPr lang="en-US" sz="1600" dirty="0">
                <a:latin typeface="Times" pitchFamily="2" charset="0"/>
                <a:cs typeface="Times New Roman" panose="02020603050405020304" pitchFamily="18" charset="0"/>
              </a:rPr>
              <a:t>Determine how the powers of state and local government allow them to meet the goals of a society or community</a:t>
            </a:r>
            <a:endParaRPr lang="en-US" sz="1600" dirty="0">
              <a:latin typeface="Times New Roman" panose="02020603050405020304" pitchFamily="18" charset="0"/>
              <a:cs typeface="Times New Roman" panose="02020603050405020304" pitchFamily="18" charset="0"/>
            </a:endParaRPr>
          </a:p>
          <a:p>
            <a:pPr marL="0" indent="0">
              <a:buNone/>
            </a:pPr>
            <a:r>
              <a:rPr lang="en-US" sz="2400" b="1" dirty="0">
                <a:solidFill>
                  <a:srgbClr val="FF0000"/>
                </a:solidFill>
                <a:latin typeface="Times New Roman" panose="02020603050405020304" pitchFamily="18" charset="0"/>
                <a:cs typeface="Times New Roman" panose="02020603050405020304" pitchFamily="18" charset="0"/>
              </a:rPr>
              <a:t>Agenda:</a:t>
            </a:r>
          </a:p>
          <a:p>
            <a:r>
              <a:rPr lang="en-US" sz="2400" b="1" dirty="0">
                <a:latin typeface="Times New Roman" panose="02020603050405020304" pitchFamily="18" charset="0"/>
                <a:cs typeface="Times New Roman" panose="02020603050405020304" pitchFamily="18" charset="0"/>
              </a:rPr>
              <a:t>Three Branches of Government </a:t>
            </a:r>
          </a:p>
          <a:p>
            <a:r>
              <a:rPr lang="en-US" sz="2400" b="1" dirty="0">
                <a:latin typeface="Times New Roman" panose="02020603050405020304" pitchFamily="18" charset="0"/>
                <a:cs typeface="Times New Roman" panose="02020603050405020304" pitchFamily="18" charset="0"/>
              </a:rPr>
              <a:t>We Built this City</a:t>
            </a:r>
          </a:p>
          <a:p>
            <a:r>
              <a:rPr lang="en-US" sz="2400" b="1" dirty="0">
                <a:latin typeface="Times New Roman" panose="02020603050405020304" pitchFamily="18" charset="0"/>
                <a:cs typeface="Times New Roman" panose="02020603050405020304" pitchFamily="18" charset="0"/>
              </a:rPr>
              <a:t>Rubric checking the project</a:t>
            </a:r>
          </a:p>
          <a:p>
            <a:pPr marL="0" indent="0">
              <a:buNone/>
            </a:pPr>
            <a:r>
              <a:rPr lang="en-US" sz="2400" b="1" dirty="0">
                <a:solidFill>
                  <a:srgbClr val="FF0000"/>
                </a:solidFill>
                <a:latin typeface="Times New Roman" panose="02020603050405020304" pitchFamily="18" charset="0"/>
                <a:cs typeface="Times New Roman" panose="02020603050405020304" pitchFamily="18" charset="0"/>
              </a:rPr>
              <a:t>Homework: </a:t>
            </a:r>
          </a:p>
          <a:p>
            <a:r>
              <a:rPr lang="en-US" sz="2400" b="1" dirty="0">
                <a:solidFill>
                  <a:srgbClr val="002060"/>
                </a:solidFill>
                <a:latin typeface="Times New Roman" panose="02020603050405020304" pitchFamily="18" charset="0"/>
                <a:cs typeface="Times New Roman" panose="02020603050405020304" pitchFamily="18" charset="0"/>
              </a:rPr>
              <a:t>We Built This City due 1/18/23</a:t>
            </a:r>
          </a:p>
          <a:p>
            <a:r>
              <a:rPr lang="en-US" sz="2400" b="1" dirty="0">
                <a:solidFill>
                  <a:srgbClr val="002060"/>
                </a:solidFill>
                <a:latin typeface="Times New Roman" panose="02020603050405020304" pitchFamily="18" charset="0"/>
                <a:cs typeface="Times New Roman" panose="02020603050405020304" pitchFamily="18" charset="0"/>
              </a:rPr>
              <a:t>Unit IV Test 1/19/23</a:t>
            </a:r>
          </a:p>
        </p:txBody>
      </p:sp>
    </p:spTree>
    <p:extLst>
      <p:ext uri="{BB962C8B-B14F-4D97-AF65-F5344CB8AC3E}">
        <p14:creationId xmlns:p14="http://schemas.microsoft.com/office/powerpoint/2010/main" val="2027133128"/>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CB9C2D6-23C7-4EBC-AA95-AED8E6F73621}"/>
              </a:ext>
            </a:extLst>
          </p:cNvPr>
          <p:cNvSpPr>
            <a:spLocks noGrp="1"/>
          </p:cNvSpPr>
          <p:nvPr>
            <p:ph idx="1"/>
          </p:nvPr>
        </p:nvSpPr>
        <p:spPr>
          <a:xfrm>
            <a:off x="323557" y="295422"/>
            <a:ext cx="11465169" cy="5881541"/>
          </a:xfrm>
          <a:solidFill>
            <a:schemeClr val="bg1"/>
          </a:solidFill>
        </p:spPr>
        <p:txBody>
          <a:bodyPr>
            <a:normAutofit lnSpcReduction="10000"/>
          </a:bodyPr>
          <a:lstStyle/>
          <a:p>
            <a:pPr marL="0" indent="0">
              <a:buNone/>
            </a:pPr>
            <a:r>
              <a:rPr lang="en-US" sz="1600" b="1" dirty="0">
                <a:latin typeface="Times New Roman" panose="02020603050405020304" pitchFamily="18" charset="0"/>
                <a:cs typeface="Times New Roman" panose="02020603050405020304" pitchFamily="18" charset="0"/>
              </a:rPr>
              <a:t>NC Standard:</a:t>
            </a:r>
          </a:p>
          <a:p>
            <a:r>
              <a:rPr lang="en-US" sz="1600" b="1" dirty="0">
                <a:solidFill>
                  <a:srgbClr val="002060"/>
                </a:solidFill>
                <a:latin typeface="Times New Roman" panose="02020603050405020304" pitchFamily="18" charset="0"/>
                <a:cs typeface="Times New Roman" panose="02020603050405020304" pitchFamily="18" charset="0"/>
              </a:rPr>
              <a:t>CL.C&amp;G.2.1 </a:t>
            </a:r>
            <a:r>
              <a:rPr lang="en-US" sz="1600" dirty="0">
                <a:latin typeface="Times New Roman" panose="02020603050405020304" pitchFamily="18" charset="0"/>
                <a:cs typeface="Times New Roman" panose="02020603050405020304" pitchFamily="18" charset="0"/>
              </a:rPr>
              <a:t>Compare how national, state, and local governments maintain order, security, and protect individual rights.</a:t>
            </a:r>
          </a:p>
          <a:p>
            <a:r>
              <a:rPr lang="en-US" sz="1600" b="1" dirty="0">
                <a:solidFill>
                  <a:srgbClr val="002060"/>
                </a:solidFill>
                <a:latin typeface="Times New Roman" panose="02020603050405020304" pitchFamily="18" charset="0"/>
                <a:cs typeface="Times New Roman" panose="02020603050405020304" pitchFamily="18" charset="0"/>
              </a:rPr>
              <a:t>CL.C&amp;G.2.2 </a:t>
            </a:r>
            <a:r>
              <a:rPr lang="en-US" sz="1600" dirty="0">
                <a:latin typeface="Times New Roman" panose="02020603050405020304" pitchFamily="18" charset="0"/>
                <a:cs typeface="Times New Roman" panose="02020603050405020304" pitchFamily="18" charset="0"/>
              </a:rPr>
              <a:t>Explain how the principle of federalism impacts the actions of state and local government.</a:t>
            </a:r>
          </a:p>
          <a:p>
            <a:pPr marL="0" indent="0">
              <a:buNone/>
            </a:pPr>
            <a:r>
              <a:rPr lang="en-US" sz="1600" b="1" i="1" dirty="0">
                <a:solidFill>
                  <a:srgbClr val="002060"/>
                </a:solidFill>
                <a:latin typeface="Times New Roman" panose="02020603050405020304" pitchFamily="18" charset="0"/>
                <a:cs typeface="Times New Roman" panose="02020603050405020304" pitchFamily="18" charset="0"/>
              </a:rPr>
              <a:t>Essential Question: </a:t>
            </a:r>
            <a:r>
              <a:rPr lang="en-US" sz="1600" dirty="0">
                <a:latin typeface="Times" pitchFamily="2" charset="0"/>
              </a:rPr>
              <a:t>How did the Founding Fathers develop a government that allows for the supremacy of the federal government, but still granting states the ability the authority to governing themselves?</a:t>
            </a:r>
          </a:p>
          <a:p>
            <a:pPr marL="0" indent="0">
              <a:buNone/>
            </a:pPr>
            <a:r>
              <a:rPr lang="en-US" sz="1600" b="1" i="1" dirty="0">
                <a:solidFill>
                  <a:srgbClr val="002060"/>
                </a:solidFill>
                <a:latin typeface="Times New Roman" panose="02020603050405020304" pitchFamily="18" charset="0"/>
                <a:cs typeface="Times New Roman" panose="02020603050405020304" pitchFamily="18" charset="0"/>
              </a:rPr>
              <a:t>Students can:</a:t>
            </a:r>
          </a:p>
          <a:p>
            <a:r>
              <a:rPr lang="en-US" sz="1600" dirty="0">
                <a:latin typeface="Times" pitchFamily="2" charset="0"/>
              </a:rPr>
              <a:t>Evaluate similarities between the federal and state government as established under constitutional authority</a:t>
            </a:r>
          </a:p>
          <a:p>
            <a:r>
              <a:rPr lang="en-US" sz="1600" dirty="0">
                <a:latin typeface="Times" pitchFamily="2" charset="0"/>
                <a:cs typeface="Times New Roman" panose="02020603050405020304" pitchFamily="18" charset="0"/>
              </a:rPr>
              <a:t>Determine how the powers of state and local government allow them to meet the goals of a society or community</a:t>
            </a:r>
            <a:endParaRPr lang="en-US" sz="1600" dirty="0">
              <a:latin typeface="Times New Roman" panose="02020603050405020304" pitchFamily="18" charset="0"/>
              <a:cs typeface="Times New Roman" panose="02020603050405020304" pitchFamily="18" charset="0"/>
            </a:endParaRPr>
          </a:p>
          <a:p>
            <a:pPr marL="0" indent="0">
              <a:buNone/>
            </a:pPr>
            <a:r>
              <a:rPr lang="en-US" sz="2400" b="1" dirty="0">
                <a:solidFill>
                  <a:srgbClr val="FF0000"/>
                </a:solidFill>
                <a:latin typeface="Times New Roman" panose="02020603050405020304" pitchFamily="18" charset="0"/>
                <a:cs typeface="Times New Roman" panose="02020603050405020304" pitchFamily="18" charset="0"/>
              </a:rPr>
              <a:t>Agenda:</a:t>
            </a:r>
          </a:p>
          <a:p>
            <a:r>
              <a:rPr lang="en-US" sz="2400" b="1" dirty="0">
                <a:latin typeface="Times New Roman" panose="02020603050405020304" pitchFamily="18" charset="0"/>
                <a:cs typeface="Times New Roman" panose="02020603050405020304" pitchFamily="18" charset="0"/>
              </a:rPr>
              <a:t>Three branches of government </a:t>
            </a:r>
          </a:p>
          <a:p>
            <a:r>
              <a:rPr lang="en-US" sz="2400" b="1" dirty="0">
                <a:latin typeface="Times New Roman" panose="02020603050405020304" pitchFamily="18" charset="0"/>
                <a:cs typeface="Times New Roman" panose="02020603050405020304" pitchFamily="18" charset="0"/>
              </a:rPr>
              <a:t>We Built this City</a:t>
            </a:r>
          </a:p>
          <a:p>
            <a:r>
              <a:rPr lang="en-US" sz="2400" b="1" dirty="0">
                <a:latin typeface="Times New Roman" panose="02020603050405020304" pitchFamily="18" charset="0"/>
                <a:cs typeface="Times New Roman" panose="02020603050405020304" pitchFamily="18" charset="0"/>
              </a:rPr>
              <a:t>Rubric checking the project</a:t>
            </a:r>
          </a:p>
          <a:p>
            <a:pPr marL="0" indent="0">
              <a:buNone/>
            </a:pPr>
            <a:r>
              <a:rPr lang="en-US" sz="2400" b="1" dirty="0">
                <a:solidFill>
                  <a:srgbClr val="FF0000"/>
                </a:solidFill>
                <a:latin typeface="Times New Roman" panose="02020603050405020304" pitchFamily="18" charset="0"/>
                <a:cs typeface="Times New Roman" panose="02020603050405020304" pitchFamily="18" charset="0"/>
              </a:rPr>
              <a:t>Homework: </a:t>
            </a:r>
          </a:p>
          <a:p>
            <a:r>
              <a:rPr lang="en-US" sz="2400" b="1" dirty="0">
                <a:solidFill>
                  <a:srgbClr val="002060"/>
                </a:solidFill>
                <a:latin typeface="Times New Roman" panose="02020603050405020304" pitchFamily="18" charset="0"/>
                <a:cs typeface="Times New Roman" panose="02020603050405020304" pitchFamily="18" charset="0"/>
              </a:rPr>
              <a:t>We Built This City due 1/18/23</a:t>
            </a:r>
          </a:p>
          <a:p>
            <a:r>
              <a:rPr lang="en-US" sz="2400" b="1" dirty="0">
                <a:solidFill>
                  <a:srgbClr val="002060"/>
                </a:solidFill>
                <a:latin typeface="Times New Roman" panose="02020603050405020304" pitchFamily="18" charset="0"/>
                <a:cs typeface="Times New Roman" panose="02020603050405020304" pitchFamily="18" charset="0"/>
              </a:rPr>
              <a:t>Unit IV Test 1/19/23</a:t>
            </a:r>
          </a:p>
          <a:p>
            <a:r>
              <a:rPr lang="en-US" sz="2400" b="1" dirty="0">
                <a:solidFill>
                  <a:srgbClr val="002060"/>
                </a:solidFill>
                <a:latin typeface="Times New Roman" panose="02020603050405020304" pitchFamily="18" charset="0"/>
                <a:cs typeface="Times New Roman" panose="02020603050405020304" pitchFamily="18" charset="0"/>
              </a:rPr>
              <a:t>Current events journals due 1/20/23</a:t>
            </a:r>
          </a:p>
        </p:txBody>
      </p:sp>
    </p:spTree>
    <p:extLst>
      <p:ext uri="{BB962C8B-B14F-4D97-AF65-F5344CB8AC3E}">
        <p14:creationId xmlns:p14="http://schemas.microsoft.com/office/powerpoint/2010/main" val="3665199409"/>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286604"/>
            <a:ext cx="10058400" cy="777921"/>
          </a:xfrm>
          <a:solidFill>
            <a:schemeClr val="bg1"/>
          </a:solidFill>
          <a:ln>
            <a:solidFill>
              <a:srgbClr val="002060"/>
            </a:solidFill>
          </a:ln>
        </p:spPr>
        <p:txBody>
          <a:bodyPr/>
          <a:lstStyle/>
          <a:p>
            <a:r>
              <a:rPr lang="en-US" dirty="0">
                <a:solidFill>
                  <a:srgbClr val="002060"/>
                </a:solidFill>
                <a:latin typeface="Britannic Bold" panose="020B0903060703020204" pitchFamily="34" charset="0"/>
              </a:rPr>
              <a:t>Tweaking the economy </a:t>
            </a:r>
          </a:p>
        </p:txBody>
      </p:sp>
      <p:sp>
        <p:nvSpPr>
          <p:cNvPr id="3" name="Content Placeholder 2"/>
          <p:cNvSpPr>
            <a:spLocks noGrp="1"/>
          </p:cNvSpPr>
          <p:nvPr>
            <p:ph idx="1"/>
          </p:nvPr>
        </p:nvSpPr>
        <p:spPr>
          <a:xfrm>
            <a:off x="554635" y="1303942"/>
            <a:ext cx="11197653" cy="5096858"/>
          </a:xfrm>
          <a:solidFill>
            <a:schemeClr val="bg1"/>
          </a:solidFill>
        </p:spPr>
        <p:txBody>
          <a:bodyPr>
            <a:normAutofit fontScale="92500" lnSpcReduction="20000"/>
          </a:bodyPr>
          <a:lstStyle/>
          <a:p>
            <a:r>
              <a:rPr lang="en-US" sz="2400" dirty="0">
                <a:latin typeface="Times New Roman" pitchFamily="18" charset="0"/>
                <a:cs typeface="Times New Roman" pitchFamily="18" charset="0"/>
              </a:rPr>
              <a:t>For the following scenario demonstrate how the fiscal and monetary policy would be adjusted to cause the economy to expand or contract </a:t>
            </a:r>
          </a:p>
          <a:p>
            <a:pPr marL="0" indent="0">
              <a:buNone/>
            </a:pPr>
            <a:r>
              <a:rPr lang="en-US" sz="2400" b="1" dirty="0">
                <a:latin typeface="Times" panose="02020603050405020304" pitchFamily="18" charset="0"/>
                <a:cs typeface="Times" panose="02020603050405020304" pitchFamily="18" charset="0"/>
              </a:rPr>
              <a:t>SCENARIO 1</a:t>
            </a:r>
            <a:r>
              <a:rPr lang="en-US" sz="2400" dirty="0">
                <a:latin typeface="Times" panose="02020603050405020304" pitchFamily="18" charset="0"/>
                <a:cs typeface="Times" panose="02020603050405020304" pitchFamily="18" charset="0"/>
              </a:rPr>
              <a:t>: The housing market has seen a sharp decline in the sales of home, while the banking industry is facing a severe credit crisis.  The economy has seen an increase in cyclical unemployment during the third quarter.  Both the Dow Jones Industrial Average and S&amp;P 500 have 200 to 400 point losses at the end of each trading day in response to a third straight quarter decline in Real GDP. </a:t>
            </a:r>
          </a:p>
          <a:p>
            <a:pPr marL="0" indent="0">
              <a:buNone/>
            </a:pPr>
            <a:r>
              <a:rPr lang="en-US" sz="2400" dirty="0">
                <a:latin typeface="Times" panose="02020603050405020304" pitchFamily="18" charset="0"/>
                <a:cs typeface="Times" panose="02020603050405020304" pitchFamily="18" charset="0"/>
              </a:rPr>
              <a:t>Adjust the fiscal policy </a:t>
            </a:r>
          </a:p>
          <a:p>
            <a:pPr>
              <a:buFontTx/>
              <a:buChar char="-"/>
            </a:pPr>
            <a:r>
              <a:rPr lang="en-US" sz="2400" dirty="0">
                <a:latin typeface="Times" panose="02020603050405020304" pitchFamily="18" charset="0"/>
                <a:cs typeface="Times" panose="02020603050405020304" pitchFamily="18" charset="0"/>
              </a:rPr>
              <a:t>Who decides the adjustments to be made? </a:t>
            </a:r>
          </a:p>
          <a:p>
            <a:pPr>
              <a:buFontTx/>
              <a:buChar char="-"/>
            </a:pPr>
            <a:r>
              <a:rPr lang="en-US" sz="2400" dirty="0">
                <a:latin typeface="Times" panose="02020603050405020304" pitchFamily="18" charset="0"/>
                <a:cs typeface="Times" panose="02020603050405020304" pitchFamily="18" charset="0"/>
              </a:rPr>
              <a:t>What two adjustments would they make to help improve the economy?</a:t>
            </a:r>
          </a:p>
          <a:p>
            <a:pPr>
              <a:buFontTx/>
              <a:buChar char="-"/>
            </a:pPr>
            <a:r>
              <a:rPr lang="en-US" sz="2400" dirty="0">
                <a:latin typeface="Times" panose="02020603050405020304" pitchFamily="18" charset="0"/>
                <a:cs typeface="Times" panose="02020603050405020304" pitchFamily="18" charset="0"/>
              </a:rPr>
              <a:t>What are they try to make the economy do? – EXPAND or CONTRACT</a:t>
            </a:r>
          </a:p>
          <a:p>
            <a:pPr marL="0" indent="0">
              <a:buNone/>
            </a:pPr>
            <a:r>
              <a:rPr lang="en-US" sz="2400" dirty="0">
                <a:latin typeface="Times" panose="02020603050405020304" pitchFamily="18" charset="0"/>
                <a:cs typeface="Times" panose="02020603050405020304" pitchFamily="18" charset="0"/>
              </a:rPr>
              <a:t>Adjust the monetary policy </a:t>
            </a:r>
          </a:p>
          <a:p>
            <a:pPr>
              <a:buFontTx/>
              <a:buChar char="-"/>
            </a:pPr>
            <a:r>
              <a:rPr lang="en-US" sz="2400" dirty="0">
                <a:latin typeface="Times" panose="02020603050405020304" pitchFamily="18" charset="0"/>
                <a:cs typeface="Times" panose="02020603050405020304" pitchFamily="18" charset="0"/>
              </a:rPr>
              <a:t>Who decides the adjustment to be made?</a:t>
            </a:r>
          </a:p>
          <a:p>
            <a:pPr>
              <a:buFontTx/>
              <a:buChar char="-"/>
            </a:pPr>
            <a:r>
              <a:rPr lang="en-US" sz="2400" dirty="0">
                <a:latin typeface="Times" panose="02020603050405020304" pitchFamily="18" charset="0"/>
                <a:cs typeface="Times" panose="02020603050405020304" pitchFamily="18" charset="0"/>
              </a:rPr>
              <a:t>What three adjustment would they make to help improve the economy?</a:t>
            </a:r>
          </a:p>
          <a:p>
            <a:pPr>
              <a:buFontTx/>
              <a:buChar char="-"/>
            </a:pPr>
            <a:r>
              <a:rPr lang="en-US" sz="2400" dirty="0">
                <a:latin typeface="Times" panose="02020603050405020304" pitchFamily="18" charset="0"/>
                <a:cs typeface="Times" panose="02020603050405020304" pitchFamily="18" charset="0"/>
              </a:rPr>
              <a:t>What are they try to make the economy do? – EXPAND or CONTRACT</a:t>
            </a:r>
          </a:p>
          <a:p>
            <a:pPr>
              <a:buFontTx/>
              <a:buChar char="-"/>
            </a:pPr>
            <a:endParaRPr lang="en-US" sz="2400" dirty="0">
              <a:latin typeface="Times" panose="02020603050405020304" pitchFamily="18" charset="0"/>
              <a:cs typeface="Times" panose="02020603050405020304" pitchFamily="18" charset="0"/>
            </a:endParaRPr>
          </a:p>
        </p:txBody>
      </p:sp>
    </p:spTree>
    <p:extLst>
      <p:ext uri="{BB962C8B-B14F-4D97-AF65-F5344CB8AC3E}">
        <p14:creationId xmlns:p14="http://schemas.microsoft.com/office/powerpoint/2010/main" val="898244196"/>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286604"/>
            <a:ext cx="10058400" cy="777921"/>
          </a:xfrm>
          <a:solidFill>
            <a:schemeClr val="bg1"/>
          </a:solidFill>
          <a:ln>
            <a:solidFill>
              <a:srgbClr val="002060"/>
            </a:solidFill>
          </a:ln>
        </p:spPr>
        <p:txBody>
          <a:bodyPr/>
          <a:lstStyle/>
          <a:p>
            <a:r>
              <a:rPr lang="en-US" dirty="0">
                <a:solidFill>
                  <a:srgbClr val="002060"/>
                </a:solidFill>
                <a:latin typeface="Britannic Bold" panose="020B0903060703020204" pitchFamily="34" charset="0"/>
              </a:rPr>
              <a:t>Three levels of government </a:t>
            </a:r>
          </a:p>
        </p:txBody>
      </p:sp>
      <p:sp>
        <p:nvSpPr>
          <p:cNvPr id="3" name="Content Placeholder 2"/>
          <p:cNvSpPr>
            <a:spLocks noGrp="1"/>
          </p:cNvSpPr>
          <p:nvPr>
            <p:ph idx="1"/>
          </p:nvPr>
        </p:nvSpPr>
        <p:spPr>
          <a:xfrm>
            <a:off x="554635" y="1303942"/>
            <a:ext cx="11197653" cy="5096858"/>
          </a:xfrm>
          <a:solidFill>
            <a:schemeClr val="bg1"/>
          </a:solidFill>
        </p:spPr>
        <p:txBody>
          <a:bodyPr>
            <a:normAutofit/>
          </a:bodyPr>
          <a:lstStyle/>
          <a:p>
            <a:pPr marL="0" indent="0">
              <a:buNone/>
            </a:pPr>
            <a:r>
              <a:rPr lang="en-US" sz="2400" dirty="0">
                <a:latin typeface="Times" panose="02020603050405020304" pitchFamily="18" charset="0"/>
                <a:cs typeface="Times" panose="02020603050405020304" pitchFamily="18" charset="0"/>
              </a:rPr>
              <a:t>Categorize the following ideas and concepts between the following: </a:t>
            </a:r>
            <a:r>
              <a:rPr lang="en-US" sz="2400" b="1" dirty="0">
                <a:solidFill>
                  <a:srgbClr val="FF0000"/>
                </a:solidFill>
                <a:latin typeface="Times" panose="02020603050405020304" pitchFamily="18" charset="0"/>
                <a:cs typeface="Times" panose="02020603050405020304" pitchFamily="18" charset="0"/>
              </a:rPr>
              <a:t>National government</a:t>
            </a:r>
            <a:r>
              <a:rPr lang="en-US" sz="2400" b="1" dirty="0">
                <a:latin typeface="Times" panose="02020603050405020304" pitchFamily="18" charset="0"/>
                <a:cs typeface="Times" panose="02020603050405020304" pitchFamily="18" charset="0"/>
              </a:rPr>
              <a:t>, </a:t>
            </a:r>
            <a:r>
              <a:rPr lang="en-US" sz="2400" b="1" dirty="0">
                <a:solidFill>
                  <a:srgbClr val="002060"/>
                </a:solidFill>
                <a:latin typeface="Times" panose="02020603050405020304" pitchFamily="18" charset="0"/>
                <a:cs typeface="Times" panose="02020603050405020304" pitchFamily="18" charset="0"/>
              </a:rPr>
              <a:t>State government</a:t>
            </a:r>
            <a:r>
              <a:rPr lang="en-US" sz="2400" b="1" dirty="0">
                <a:latin typeface="Times" panose="02020603050405020304" pitchFamily="18" charset="0"/>
                <a:cs typeface="Times" panose="02020603050405020304" pitchFamily="18" charset="0"/>
              </a:rPr>
              <a:t>, or Local government</a:t>
            </a:r>
          </a:p>
          <a:p>
            <a:pPr>
              <a:buFontTx/>
              <a:buChar char="-"/>
            </a:pPr>
            <a:r>
              <a:rPr lang="en-US" sz="2400" b="1" dirty="0">
                <a:latin typeface="Times" panose="02020603050405020304" pitchFamily="18" charset="0"/>
                <a:cs typeface="Times" panose="02020603050405020304" pitchFamily="18" charset="0"/>
              </a:rPr>
              <a:t>General Assembly (Bicameral legislature)	- Form a more perfect union</a:t>
            </a:r>
          </a:p>
          <a:p>
            <a:pPr>
              <a:buFontTx/>
              <a:buChar char="-"/>
            </a:pPr>
            <a:r>
              <a:rPr lang="en-US" sz="2400" b="1" dirty="0">
                <a:latin typeface="Times" panose="02020603050405020304" pitchFamily="18" charset="0"/>
                <a:cs typeface="Times" panose="02020603050405020304" pitchFamily="18" charset="0"/>
              </a:rPr>
              <a:t>Mayor &amp; council					- Income tax, excise tax, &amp; tariffs</a:t>
            </a:r>
          </a:p>
          <a:p>
            <a:pPr>
              <a:buFontTx/>
              <a:buChar char="-"/>
            </a:pPr>
            <a:r>
              <a:rPr lang="en-US" sz="2400" b="1" dirty="0">
                <a:latin typeface="Times" panose="02020603050405020304" pitchFamily="18" charset="0"/>
                <a:cs typeface="Times" panose="02020603050405020304" pitchFamily="18" charset="0"/>
              </a:rPr>
              <a:t>District, Appellate, &amp; Supreme Court		- Town hall</a:t>
            </a:r>
          </a:p>
          <a:p>
            <a:pPr>
              <a:buFontTx/>
              <a:buChar char="-"/>
            </a:pPr>
            <a:r>
              <a:rPr lang="en-US" sz="2400" b="1" dirty="0">
                <a:latin typeface="Times" panose="02020603050405020304" pitchFamily="18" charset="0"/>
                <a:cs typeface="Times" panose="02020603050405020304" pitchFamily="18" charset="0"/>
              </a:rPr>
              <a:t>Education, health &amp; human services, &amp;		- Municipal Courts </a:t>
            </a:r>
          </a:p>
          <a:p>
            <a:pPr marL="0" indent="0">
              <a:buNone/>
            </a:pPr>
            <a:r>
              <a:rPr lang="en-US" sz="2400" b="1" dirty="0">
                <a:latin typeface="Times" panose="02020603050405020304" pitchFamily="18" charset="0"/>
                <a:cs typeface="Times" panose="02020603050405020304" pitchFamily="18" charset="0"/>
              </a:rPr>
              <a:t>   transportation 					- Congress – Bicameral legislature</a:t>
            </a:r>
          </a:p>
          <a:p>
            <a:pPr>
              <a:buFontTx/>
              <a:buChar char="-"/>
            </a:pPr>
            <a:r>
              <a:rPr lang="en-US" sz="2400" b="1" dirty="0">
                <a:latin typeface="Times" panose="02020603050405020304" pitchFamily="18" charset="0"/>
                <a:cs typeface="Times" panose="02020603050405020304" pitchFamily="18" charset="0"/>
              </a:rPr>
              <a:t>Property tax &amp; sales tax 				- City manager </a:t>
            </a:r>
          </a:p>
          <a:p>
            <a:pPr>
              <a:buFontTx/>
              <a:buChar char="-"/>
            </a:pPr>
            <a:r>
              <a:rPr lang="en-US" sz="2400" b="1" dirty="0">
                <a:latin typeface="Times" panose="02020603050405020304" pitchFamily="18" charset="0"/>
                <a:cs typeface="Times" panose="02020603050405020304" pitchFamily="18" charset="0"/>
              </a:rPr>
              <a:t>Council of State					- State income tax, sales tax</a:t>
            </a:r>
          </a:p>
          <a:p>
            <a:pPr>
              <a:buFontTx/>
              <a:buChar char="-"/>
            </a:pPr>
            <a:r>
              <a:rPr lang="en-US" sz="2400" b="1" dirty="0">
                <a:latin typeface="Times" panose="02020603050405020304" pitchFamily="18" charset="0"/>
                <a:cs typeface="Times" panose="02020603050405020304" pitchFamily="18" charset="0"/>
              </a:rPr>
              <a:t>Governor						- Zoning ordinances (laws)</a:t>
            </a:r>
          </a:p>
          <a:p>
            <a:pPr>
              <a:buFontTx/>
              <a:buChar char="-"/>
            </a:pPr>
            <a:r>
              <a:rPr lang="en-US" sz="2400" b="1" dirty="0">
                <a:latin typeface="Times" panose="02020603050405020304" pitchFamily="18" charset="0"/>
                <a:cs typeface="Times" panose="02020603050405020304" pitchFamily="18" charset="0"/>
              </a:rPr>
              <a:t>Supreme, Appellate, Superior, &amp; District	- Sheriff &amp; police departments </a:t>
            </a:r>
          </a:p>
        </p:txBody>
      </p:sp>
    </p:spTree>
    <p:extLst>
      <p:ext uri="{BB962C8B-B14F-4D97-AF65-F5344CB8AC3E}">
        <p14:creationId xmlns:p14="http://schemas.microsoft.com/office/powerpoint/2010/main" val="36126739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FC365E-A104-3B68-0386-BDD0597D3E2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9AA63A3-7E03-BA5E-43A4-2B30DF81917E}"/>
              </a:ext>
            </a:extLst>
          </p:cNvPr>
          <p:cNvSpPr>
            <a:spLocks noGrp="1"/>
          </p:cNvSpPr>
          <p:nvPr>
            <p:ph type="title"/>
          </p:nvPr>
        </p:nvSpPr>
        <p:spPr>
          <a:xfrm>
            <a:off x="698716" y="365126"/>
            <a:ext cx="10515600" cy="886900"/>
          </a:xfrm>
          <a:solidFill>
            <a:schemeClr val="bg1"/>
          </a:solidFill>
          <a:ln>
            <a:solidFill>
              <a:srgbClr val="FF0000"/>
            </a:solidFill>
          </a:ln>
        </p:spPr>
        <p:txBody>
          <a:bodyPr/>
          <a:lstStyle/>
          <a:p>
            <a:r>
              <a:rPr lang="en-US" b="1" dirty="0">
                <a:latin typeface="Baskerville Old Face" panose="02020602080505020303" pitchFamily="18" charset="0"/>
              </a:rPr>
              <a:t>Review Questions </a:t>
            </a:r>
          </a:p>
        </p:txBody>
      </p:sp>
      <p:sp>
        <p:nvSpPr>
          <p:cNvPr id="3" name="Content Placeholder 2">
            <a:extLst>
              <a:ext uri="{FF2B5EF4-FFF2-40B4-BE49-F238E27FC236}">
                <a16:creationId xmlns:a16="http://schemas.microsoft.com/office/drawing/2014/main" id="{7F13A9AB-CD61-35F5-ACB7-FA23301B94B9}"/>
              </a:ext>
            </a:extLst>
          </p:cNvPr>
          <p:cNvSpPr>
            <a:spLocks noGrp="1"/>
          </p:cNvSpPr>
          <p:nvPr>
            <p:ph idx="1"/>
          </p:nvPr>
        </p:nvSpPr>
        <p:spPr>
          <a:xfrm>
            <a:off x="838200" y="1572720"/>
            <a:ext cx="10515600" cy="4573246"/>
          </a:xfrm>
          <a:solidFill>
            <a:schemeClr val="bg1"/>
          </a:solidFill>
        </p:spPr>
        <p:txBody>
          <a:bodyPr>
            <a:normAutofit/>
          </a:bodyPr>
          <a:lstStyle/>
          <a:p>
            <a:pPr marL="0" indent="0">
              <a:buNone/>
            </a:pPr>
            <a:r>
              <a:rPr lang="en-US" sz="2400" dirty="0">
                <a:latin typeface="Times" panose="02020603050405020304" pitchFamily="18" charset="0"/>
                <a:cs typeface="Times" panose="02020603050405020304" pitchFamily="18" charset="0"/>
              </a:rPr>
              <a:t>What is an example of how the U.S. Constitution can be interpreted to expand the powers of the president?</a:t>
            </a:r>
          </a:p>
          <a:p>
            <a:pPr marL="457200" indent="-457200">
              <a:buAutoNum type="alphaUcPeriod"/>
            </a:pPr>
            <a:r>
              <a:rPr lang="en-US" sz="2400" dirty="0">
                <a:latin typeface="Times" panose="02020603050405020304" pitchFamily="18" charset="0"/>
                <a:cs typeface="Times" panose="02020603050405020304" pitchFamily="18" charset="0"/>
              </a:rPr>
              <a:t>Utilizing the military to assist in maintaining border security </a:t>
            </a:r>
          </a:p>
          <a:p>
            <a:pPr marL="457200" indent="-457200">
              <a:buAutoNum type="alphaUcPeriod"/>
            </a:pPr>
            <a:r>
              <a:rPr lang="en-US" sz="2400" dirty="0">
                <a:latin typeface="Times" panose="02020603050405020304" pitchFamily="18" charset="0"/>
                <a:cs typeface="Times" panose="02020603050405020304" pitchFamily="18" charset="0"/>
              </a:rPr>
              <a:t>Using a veto to stop legislation from becoming a law </a:t>
            </a:r>
          </a:p>
          <a:p>
            <a:pPr marL="457200" indent="-457200">
              <a:buAutoNum type="alphaUcPeriod"/>
            </a:pPr>
            <a:r>
              <a:rPr lang="en-US" sz="2400" dirty="0">
                <a:latin typeface="Times" panose="02020603050405020304" pitchFamily="18" charset="0"/>
                <a:cs typeface="Times" panose="02020603050405020304" pitchFamily="18" charset="0"/>
              </a:rPr>
              <a:t>Using an executive order to clarify that ICE agents should not deport immigrants under the DACA program </a:t>
            </a:r>
          </a:p>
          <a:p>
            <a:pPr marL="457200" indent="-457200">
              <a:buAutoNum type="alphaUcPeriod"/>
            </a:pPr>
            <a:r>
              <a:rPr lang="en-US" sz="2400" dirty="0">
                <a:latin typeface="Times" panose="02020603050405020304" pitchFamily="18" charset="0"/>
                <a:cs typeface="Times" panose="02020603050405020304" pitchFamily="18" charset="0"/>
              </a:rPr>
              <a:t>Meeting with a foreign dignitary to discuss trade relations between the U.S. and their nation </a:t>
            </a:r>
          </a:p>
        </p:txBody>
      </p:sp>
    </p:spTree>
    <p:extLst>
      <p:ext uri="{BB962C8B-B14F-4D97-AF65-F5344CB8AC3E}">
        <p14:creationId xmlns:p14="http://schemas.microsoft.com/office/powerpoint/2010/main" val="1073006900"/>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7F9CA6-5380-4E46-9BAB-0A760BA304A8}"/>
              </a:ext>
            </a:extLst>
          </p:cNvPr>
          <p:cNvSpPr>
            <a:spLocks noGrp="1"/>
          </p:cNvSpPr>
          <p:nvPr>
            <p:ph type="title"/>
          </p:nvPr>
        </p:nvSpPr>
        <p:spPr>
          <a:xfrm>
            <a:off x="838200" y="189042"/>
            <a:ext cx="10515600" cy="680388"/>
          </a:xfrm>
          <a:solidFill>
            <a:schemeClr val="bg1"/>
          </a:solidFill>
          <a:ln>
            <a:solidFill>
              <a:schemeClr val="tx1"/>
            </a:solidFill>
          </a:ln>
        </p:spPr>
        <p:txBody>
          <a:bodyPr>
            <a:normAutofit fontScale="90000"/>
          </a:bodyPr>
          <a:lstStyle/>
          <a:p>
            <a:r>
              <a:rPr lang="en-US" b="1" dirty="0">
                <a:latin typeface="Bookman Old Style" panose="02050604050505020204" pitchFamily="18" charset="0"/>
              </a:rPr>
              <a:t>Create A City </a:t>
            </a:r>
          </a:p>
        </p:txBody>
      </p:sp>
      <p:sp>
        <p:nvSpPr>
          <p:cNvPr id="3" name="Content Placeholder 2">
            <a:extLst>
              <a:ext uri="{FF2B5EF4-FFF2-40B4-BE49-F238E27FC236}">
                <a16:creationId xmlns:a16="http://schemas.microsoft.com/office/drawing/2014/main" id="{5358D134-6BB1-435C-A541-90BD837D8C9B}"/>
              </a:ext>
            </a:extLst>
          </p:cNvPr>
          <p:cNvSpPr>
            <a:spLocks noGrp="1"/>
          </p:cNvSpPr>
          <p:nvPr>
            <p:ph idx="1"/>
          </p:nvPr>
        </p:nvSpPr>
        <p:spPr>
          <a:xfrm>
            <a:off x="539645" y="1379095"/>
            <a:ext cx="11032761" cy="4797868"/>
          </a:xfrm>
          <a:solidFill>
            <a:schemeClr val="bg1"/>
          </a:solidFill>
          <a:ln>
            <a:solidFill>
              <a:srgbClr val="002060"/>
            </a:solidFill>
          </a:ln>
        </p:spPr>
        <p:txBody>
          <a:bodyPr>
            <a:normAutofit/>
          </a:bodyPr>
          <a:lstStyle/>
          <a:p>
            <a:pPr marL="0" indent="0">
              <a:buNone/>
            </a:pPr>
            <a:r>
              <a:rPr lang="en-US" sz="2400" dirty="0">
                <a:latin typeface="Times" panose="02020603050405020304" pitchFamily="18" charset="0"/>
                <a:cs typeface="Times" panose="02020603050405020304" pitchFamily="18" charset="0"/>
              </a:rPr>
              <a:t>Develop a brochure that sells your ideal city to the public at large </a:t>
            </a:r>
          </a:p>
        </p:txBody>
      </p:sp>
      <p:pic>
        <p:nvPicPr>
          <p:cNvPr id="4" name="Picture 2" descr="Cities | UNEP - UN Environment Programme">
            <a:extLst>
              <a:ext uri="{FF2B5EF4-FFF2-40B4-BE49-F238E27FC236}">
                <a16:creationId xmlns:a16="http://schemas.microsoft.com/office/drawing/2014/main" id="{50B3B523-6AD8-4AB2-B253-03A5DFD7E5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1374" y="2247782"/>
            <a:ext cx="2724150" cy="306049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5990953B-315A-42E9-B364-301BC66AEB34}"/>
              </a:ext>
            </a:extLst>
          </p:cNvPr>
          <p:cNvSpPr/>
          <p:nvPr/>
        </p:nvSpPr>
        <p:spPr>
          <a:xfrm>
            <a:off x="4347148" y="1798820"/>
            <a:ext cx="7570032" cy="488780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dirty="0">
              <a:latin typeface="Times" panose="02020603050405020304" pitchFamily="18" charset="0"/>
              <a:cs typeface="Times" panose="02020603050405020304" pitchFamily="18" charset="0"/>
            </a:endParaRPr>
          </a:p>
          <a:p>
            <a:endParaRPr lang="en-US" sz="2400" dirty="0">
              <a:latin typeface="Times" panose="02020603050405020304" pitchFamily="18" charset="0"/>
              <a:cs typeface="Times" panose="02020603050405020304" pitchFamily="18" charset="0"/>
            </a:endParaRPr>
          </a:p>
          <a:p>
            <a:endParaRPr lang="en-US" sz="2400" dirty="0">
              <a:latin typeface="Times" panose="02020603050405020304" pitchFamily="18" charset="0"/>
              <a:cs typeface="Times" panose="02020603050405020304" pitchFamily="18" charset="0"/>
            </a:endParaRPr>
          </a:p>
          <a:p>
            <a:endParaRPr lang="en-US" sz="2400" dirty="0">
              <a:latin typeface="Times" panose="02020603050405020304" pitchFamily="18" charset="0"/>
              <a:cs typeface="Times" panose="02020603050405020304" pitchFamily="18" charset="0"/>
            </a:endParaRPr>
          </a:p>
          <a:p>
            <a:endParaRPr lang="en-US" sz="2400" dirty="0">
              <a:latin typeface="Times" panose="02020603050405020304" pitchFamily="18" charset="0"/>
              <a:cs typeface="Times" panose="02020603050405020304" pitchFamily="18" charset="0"/>
            </a:endParaRPr>
          </a:p>
          <a:p>
            <a:endParaRPr lang="en-US" sz="2400" dirty="0">
              <a:latin typeface="Times" panose="02020603050405020304" pitchFamily="18" charset="0"/>
              <a:cs typeface="Times" panose="02020603050405020304" pitchFamily="18" charset="0"/>
            </a:endParaRPr>
          </a:p>
          <a:p>
            <a:r>
              <a:rPr lang="en-US" sz="2400" dirty="0">
                <a:latin typeface="Times" panose="02020603050405020304" pitchFamily="18" charset="0"/>
                <a:cs typeface="Times" panose="02020603050405020304" pitchFamily="18" charset="0"/>
              </a:rPr>
              <a:t>Outside Left</a:t>
            </a:r>
          </a:p>
          <a:p>
            <a:r>
              <a:rPr lang="en-US" sz="2400" b="1" dirty="0">
                <a:latin typeface="Times" panose="02020603050405020304" pitchFamily="18" charset="0"/>
                <a:cs typeface="Times" panose="02020603050405020304" pitchFamily="18" charset="0"/>
              </a:rPr>
              <a:t>Community Outreach</a:t>
            </a:r>
          </a:p>
          <a:p>
            <a:pPr marL="342900" indent="-342900">
              <a:buFontTx/>
              <a:buChar char="-"/>
            </a:pPr>
            <a:r>
              <a:rPr lang="en-US" sz="2400" dirty="0">
                <a:latin typeface="Times" panose="02020603050405020304" pitchFamily="18" charset="0"/>
                <a:cs typeface="Times" panose="02020603050405020304" pitchFamily="18" charset="0"/>
              </a:rPr>
              <a:t>Highlight ways for the citizens in your town to become involve in improving the community</a:t>
            </a:r>
          </a:p>
          <a:p>
            <a:pPr marL="342900" indent="-342900">
              <a:buFontTx/>
              <a:buChar char="-"/>
            </a:pPr>
            <a:r>
              <a:rPr lang="en-US" sz="2400" dirty="0">
                <a:latin typeface="Times" panose="02020603050405020304" pitchFamily="18" charset="0"/>
                <a:cs typeface="Times" panose="02020603050405020304" pitchFamily="18" charset="0"/>
              </a:rPr>
              <a:t>Examples:</a:t>
            </a:r>
          </a:p>
          <a:p>
            <a:pPr marL="800100" lvl="1" indent="-342900">
              <a:buFontTx/>
              <a:buChar char="-"/>
            </a:pPr>
            <a:r>
              <a:rPr lang="en-US" sz="2400" dirty="0">
                <a:latin typeface="Times" panose="02020603050405020304" pitchFamily="18" charset="0"/>
                <a:cs typeface="Times" panose="02020603050405020304" pitchFamily="18" charset="0"/>
              </a:rPr>
              <a:t>Volunteer organizations – explain what they do for the community</a:t>
            </a:r>
          </a:p>
          <a:p>
            <a:pPr marL="800100" lvl="1" indent="-342900">
              <a:buFontTx/>
              <a:buChar char="-"/>
            </a:pPr>
            <a:r>
              <a:rPr lang="en-US" sz="2400" dirty="0">
                <a:latin typeface="Times" panose="02020603050405020304" pitchFamily="18" charset="0"/>
                <a:cs typeface="Times" panose="02020603050405020304" pitchFamily="18" charset="0"/>
              </a:rPr>
              <a:t>Charites </a:t>
            </a:r>
          </a:p>
          <a:p>
            <a:pPr marL="342900" indent="-342900">
              <a:buFontTx/>
              <a:buChar char="-"/>
            </a:pPr>
            <a:r>
              <a:rPr lang="en-US" sz="2400" dirty="0">
                <a:latin typeface="Times" panose="02020603050405020304" pitchFamily="18" charset="0"/>
                <a:cs typeface="Times" panose="02020603050405020304" pitchFamily="18" charset="0"/>
              </a:rPr>
              <a:t>Images of volunteer opportunities </a:t>
            </a:r>
          </a:p>
          <a:p>
            <a:pPr marL="342900" indent="-342900">
              <a:buFontTx/>
              <a:buChar char="-"/>
            </a:pPr>
            <a:endParaRPr lang="en-US" sz="2400" dirty="0">
              <a:latin typeface="Times" panose="02020603050405020304" pitchFamily="18" charset="0"/>
              <a:cs typeface="Times" panose="02020603050405020304" pitchFamily="18" charset="0"/>
            </a:endParaRPr>
          </a:p>
          <a:p>
            <a:pPr marL="342900" indent="-342900">
              <a:buFontTx/>
              <a:buChar char="-"/>
            </a:pPr>
            <a:endParaRPr lang="en-US" sz="2400" dirty="0">
              <a:latin typeface="Times" panose="02020603050405020304" pitchFamily="18" charset="0"/>
              <a:cs typeface="Times" panose="02020603050405020304" pitchFamily="18" charset="0"/>
            </a:endParaRPr>
          </a:p>
          <a:p>
            <a:endParaRPr lang="en-US" sz="2400" dirty="0">
              <a:latin typeface="Times" panose="02020603050405020304" pitchFamily="18" charset="0"/>
              <a:cs typeface="Times" panose="02020603050405020304" pitchFamily="18" charset="0"/>
            </a:endParaRPr>
          </a:p>
          <a:p>
            <a:pPr marL="342900" indent="-342900">
              <a:buFontTx/>
              <a:buChar char="-"/>
            </a:pPr>
            <a:endParaRPr lang="en-US" sz="2400" dirty="0">
              <a:latin typeface="Times" panose="02020603050405020304" pitchFamily="18" charset="0"/>
              <a:cs typeface="Times" panose="02020603050405020304" pitchFamily="18" charset="0"/>
            </a:endParaRPr>
          </a:p>
          <a:p>
            <a:endParaRPr lang="en-US" sz="2400" dirty="0">
              <a:latin typeface="Times" panose="02020603050405020304" pitchFamily="18" charset="0"/>
              <a:cs typeface="Times" panose="02020603050405020304" pitchFamily="18" charset="0"/>
            </a:endParaRPr>
          </a:p>
          <a:p>
            <a:endParaRPr lang="en-US" sz="2400" dirty="0">
              <a:latin typeface="Times" panose="02020603050405020304" pitchFamily="18" charset="0"/>
              <a:cs typeface="Times" panose="02020603050405020304" pitchFamily="18" charset="0"/>
            </a:endParaRPr>
          </a:p>
          <a:p>
            <a:endParaRPr lang="en-US" sz="2400" dirty="0">
              <a:latin typeface="Times" panose="02020603050405020304" pitchFamily="18" charset="0"/>
              <a:cs typeface="Times" panose="02020603050405020304" pitchFamily="18" charset="0"/>
            </a:endParaRPr>
          </a:p>
          <a:p>
            <a:endParaRPr lang="en-US" sz="2400" dirty="0">
              <a:latin typeface="Times" panose="02020603050405020304" pitchFamily="18" charset="0"/>
              <a:cs typeface="Times" panose="02020603050405020304" pitchFamily="18" charset="0"/>
            </a:endParaRPr>
          </a:p>
          <a:p>
            <a:r>
              <a:rPr lang="en-US" sz="2400" dirty="0">
                <a:latin typeface="Times" panose="02020603050405020304" pitchFamily="18" charset="0"/>
                <a:cs typeface="Times" panose="02020603050405020304" pitchFamily="18" charset="0"/>
              </a:rPr>
              <a:t> </a:t>
            </a:r>
          </a:p>
        </p:txBody>
      </p:sp>
    </p:spTree>
    <p:extLst>
      <p:ext uri="{BB962C8B-B14F-4D97-AF65-F5344CB8AC3E}">
        <p14:creationId xmlns:p14="http://schemas.microsoft.com/office/powerpoint/2010/main" val="4283069913"/>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7F9CA6-5380-4E46-9BAB-0A760BA304A8}"/>
              </a:ext>
            </a:extLst>
          </p:cNvPr>
          <p:cNvSpPr>
            <a:spLocks noGrp="1"/>
          </p:cNvSpPr>
          <p:nvPr>
            <p:ph type="title"/>
          </p:nvPr>
        </p:nvSpPr>
        <p:spPr>
          <a:xfrm>
            <a:off x="838200" y="189042"/>
            <a:ext cx="10515600" cy="680388"/>
          </a:xfrm>
          <a:solidFill>
            <a:schemeClr val="bg1"/>
          </a:solidFill>
          <a:ln>
            <a:solidFill>
              <a:schemeClr val="tx1"/>
            </a:solidFill>
          </a:ln>
        </p:spPr>
        <p:txBody>
          <a:bodyPr>
            <a:normAutofit fontScale="90000"/>
          </a:bodyPr>
          <a:lstStyle/>
          <a:p>
            <a:r>
              <a:rPr lang="en-US" b="1" dirty="0">
                <a:latin typeface="Bookman Old Style" panose="02050604050505020204" pitchFamily="18" charset="0"/>
              </a:rPr>
              <a:t>Create A City </a:t>
            </a:r>
          </a:p>
        </p:txBody>
      </p:sp>
      <p:sp>
        <p:nvSpPr>
          <p:cNvPr id="3" name="Content Placeholder 2">
            <a:extLst>
              <a:ext uri="{FF2B5EF4-FFF2-40B4-BE49-F238E27FC236}">
                <a16:creationId xmlns:a16="http://schemas.microsoft.com/office/drawing/2014/main" id="{5358D134-6BB1-435C-A541-90BD837D8C9B}"/>
              </a:ext>
            </a:extLst>
          </p:cNvPr>
          <p:cNvSpPr>
            <a:spLocks noGrp="1"/>
          </p:cNvSpPr>
          <p:nvPr>
            <p:ph idx="1"/>
          </p:nvPr>
        </p:nvSpPr>
        <p:spPr>
          <a:xfrm>
            <a:off x="539645" y="1379095"/>
            <a:ext cx="11032761" cy="4797868"/>
          </a:xfrm>
          <a:solidFill>
            <a:schemeClr val="bg1"/>
          </a:solidFill>
          <a:ln>
            <a:solidFill>
              <a:srgbClr val="002060"/>
            </a:solidFill>
          </a:ln>
        </p:spPr>
        <p:txBody>
          <a:bodyPr>
            <a:normAutofit/>
          </a:bodyPr>
          <a:lstStyle/>
          <a:p>
            <a:pPr marL="0" indent="0">
              <a:buNone/>
            </a:pPr>
            <a:r>
              <a:rPr lang="en-US" sz="2400" dirty="0">
                <a:latin typeface="Times" panose="02020603050405020304" pitchFamily="18" charset="0"/>
                <a:cs typeface="Times" panose="02020603050405020304" pitchFamily="18" charset="0"/>
              </a:rPr>
              <a:t>Develop a brochure that sells your ideal city to the public at large </a:t>
            </a:r>
          </a:p>
        </p:txBody>
      </p:sp>
      <p:pic>
        <p:nvPicPr>
          <p:cNvPr id="4" name="Picture 2" descr="Cities | UNEP - UN Environment Programme">
            <a:extLst>
              <a:ext uri="{FF2B5EF4-FFF2-40B4-BE49-F238E27FC236}">
                <a16:creationId xmlns:a16="http://schemas.microsoft.com/office/drawing/2014/main" id="{50B3B523-6AD8-4AB2-B253-03A5DFD7E5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1374" y="2247782"/>
            <a:ext cx="2724150" cy="306049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5990953B-315A-42E9-B364-301BC66AEB34}"/>
              </a:ext>
            </a:extLst>
          </p:cNvPr>
          <p:cNvSpPr/>
          <p:nvPr/>
        </p:nvSpPr>
        <p:spPr>
          <a:xfrm>
            <a:off x="4347148" y="1798820"/>
            <a:ext cx="7570032" cy="488780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dirty="0">
              <a:latin typeface="Times" panose="02020603050405020304" pitchFamily="18" charset="0"/>
              <a:cs typeface="Times" panose="02020603050405020304" pitchFamily="18" charset="0"/>
            </a:endParaRPr>
          </a:p>
          <a:p>
            <a:endParaRPr lang="en-US" sz="2400" dirty="0">
              <a:latin typeface="Times" panose="02020603050405020304" pitchFamily="18" charset="0"/>
              <a:cs typeface="Times" panose="02020603050405020304" pitchFamily="18" charset="0"/>
            </a:endParaRPr>
          </a:p>
          <a:p>
            <a:endParaRPr lang="en-US" sz="2400" dirty="0">
              <a:latin typeface="Times" panose="02020603050405020304" pitchFamily="18" charset="0"/>
              <a:cs typeface="Times" panose="02020603050405020304" pitchFamily="18" charset="0"/>
            </a:endParaRPr>
          </a:p>
          <a:p>
            <a:endParaRPr lang="en-US" sz="2400" dirty="0">
              <a:latin typeface="Times" panose="02020603050405020304" pitchFamily="18" charset="0"/>
              <a:cs typeface="Times" panose="02020603050405020304" pitchFamily="18" charset="0"/>
            </a:endParaRPr>
          </a:p>
          <a:p>
            <a:endParaRPr lang="en-US" sz="2400" dirty="0">
              <a:latin typeface="Times" panose="02020603050405020304" pitchFamily="18" charset="0"/>
              <a:cs typeface="Times" panose="02020603050405020304" pitchFamily="18" charset="0"/>
            </a:endParaRPr>
          </a:p>
          <a:p>
            <a:endParaRPr lang="en-US" sz="2400" dirty="0">
              <a:latin typeface="Times" panose="02020603050405020304" pitchFamily="18" charset="0"/>
              <a:cs typeface="Times" panose="02020603050405020304" pitchFamily="18" charset="0"/>
            </a:endParaRPr>
          </a:p>
          <a:p>
            <a:r>
              <a:rPr lang="en-US" sz="2400" dirty="0">
                <a:latin typeface="Times" panose="02020603050405020304" pitchFamily="18" charset="0"/>
                <a:cs typeface="Times" panose="02020603050405020304" pitchFamily="18" charset="0"/>
              </a:rPr>
              <a:t>Outside Middle </a:t>
            </a:r>
          </a:p>
          <a:p>
            <a:r>
              <a:rPr lang="en-US" sz="2400" b="1" dirty="0">
                <a:latin typeface="Times" panose="02020603050405020304" pitchFamily="18" charset="0"/>
                <a:cs typeface="Times" panose="02020603050405020304" pitchFamily="18" charset="0"/>
              </a:rPr>
              <a:t>Service Opportunities </a:t>
            </a:r>
          </a:p>
          <a:p>
            <a:pPr marL="342900" indent="-342900">
              <a:buFontTx/>
              <a:buChar char="-"/>
            </a:pPr>
            <a:r>
              <a:rPr lang="en-US" sz="2400" dirty="0">
                <a:latin typeface="Times" panose="02020603050405020304" pitchFamily="18" charset="0"/>
                <a:cs typeface="Times" panose="02020603050405020304" pitchFamily="18" charset="0"/>
              </a:rPr>
              <a:t>Image of a few examples of service opportunities </a:t>
            </a:r>
          </a:p>
          <a:p>
            <a:pPr marL="342900" indent="-342900">
              <a:buFontTx/>
              <a:buChar char="-"/>
            </a:pPr>
            <a:r>
              <a:rPr lang="en-US" sz="2400" dirty="0">
                <a:latin typeface="Times" panose="02020603050405020304" pitchFamily="18" charset="0"/>
                <a:cs typeface="Times" panose="02020603050405020304" pitchFamily="18" charset="0"/>
              </a:rPr>
              <a:t>Descriptions of community services and how they promote the goals of the community</a:t>
            </a:r>
          </a:p>
          <a:p>
            <a:pPr marL="342900" indent="-342900">
              <a:buFontTx/>
              <a:buChar char="-"/>
            </a:pPr>
            <a:r>
              <a:rPr lang="en-US" sz="2400" dirty="0">
                <a:latin typeface="Times" panose="02020603050405020304" pitchFamily="18" charset="0"/>
                <a:cs typeface="Times" panose="02020603050405020304" pitchFamily="18" charset="0"/>
              </a:rPr>
              <a:t>Examples</a:t>
            </a:r>
          </a:p>
          <a:p>
            <a:pPr marL="800100" lvl="1" indent="-342900">
              <a:buFontTx/>
              <a:buChar char="-"/>
            </a:pPr>
            <a:r>
              <a:rPr lang="en-US" sz="2400" dirty="0">
                <a:latin typeface="Times" panose="02020603050405020304" pitchFamily="18" charset="0"/>
                <a:cs typeface="Times" panose="02020603050405020304" pitchFamily="18" charset="0"/>
              </a:rPr>
              <a:t>Chamber of Commerce</a:t>
            </a:r>
          </a:p>
          <a:p>
            <a:pPr marL="800100" lvl="1" indent="-342900">
              <a:buFontTx/>
              <a:buChar char="-"/>
            </a:pPr>
            <a:r>
              <a:rPr lang="en-US" sz="2400" dirty="0">
                <a:latin typeface="Times" panose="02020603050405020304" pitchFamily="18" charset="0"/>
                <a:cs typeface="Times" panose="02020603050405020304" pitchFamily="18" charset="0"/>
              </a:rPr>
              <a:t>Education</a:t>
            </a:r>
          </a:p>
          <a:p>
            <a:pPr marL="800100" lvl="1" indent="-342900">
              <a:buFontTx/>
              <a:buChar char="-"/>
            </a:pPr>
            <a:r>
              <a:rPr lang="en-US" sz="2400" dirty="0">
                <a:latin typeface="Times" panose="02020603050405020304" pitchFamily="18" charset="0"/>
                <a:cs typeface="Times" panose="02020603050405020304" pitchFamily="18" charset="0"/>
              </a:rPr>
              <a:t>Parks &amp; Recreation </a:t>
            </a:r>
          </a:p>
          <a:p>
            <a:pPr marL="800100" lvl="1" indent="-342900">
              <a:buFontTx/>
              <a:buChar char="-"/>
            </a:pPr>
            <a:r>
              <a:rPr lang="en-US" sz="2400" dirty="0">
                <a:latin typeface="Times" panose="02020603050405020304" pitchFamily="18" charset="0"/>
                <a:cs typeface="Times" panose="02020603050405020304" pitchFamily="18" charset="0"/>
              </a:rPr>
              <a:t>Commerce (trade) </a:t>
            </a:r>
          </a:p>
          <a:p>
            <a:pPr marL="800100" lvl="1" indent="-342900">
              <a:buFontTx/>
              <a:buChar char="-"/>
            </a:pPr>
            <a:endParaRPr lang="en-US" sz="2400" dirty="0">
              <a:latin typeface="Times" panose="02020603050405020304" pitchFamily="18" charset="0"/>
              <a:cs typeface="Times" panose="02020603050405020304" pitchFamily="18" charset="0"/>
            </a:endParaRPr>
          </a:p>
          <a:p>
            <a:pPr marL="800100" lvl="1" indent="-342900">
              <a:buFontTx/>
              <a:buChar char="-"/>
            </a:pPr>
            <a:endParaRPr lang="en-US" sz="2400" dirty="0">
              <a:latin typeface="Times" panose="02020603050405020304" pitchFamily="18" charset="0"/>
              <a:cs typeface="Times" panose="02020603050405020304" pitchFamily="18" charset="0"/>
            </a:endParaRPr>
          </a:p>
          <a:p>
            <a:pPr lvl="1"/>
            <a:endParaRPr lang="en-US" sz="2400" dirty="0">
              <a:latin typeface="Times" panose="02020603050405020304" pitchFamily="18" charset="0"/>
              <a:cs typeface="Times" panose="02020603050405020304" pitchFamily="18" charset="0"/>
            </a:endParaRPr>
          </a:p>
          <a:p>
            <a:pPr marL="800100" lvl="1" indent="-342900">
              <a:buFontTx/>
              <a:buChar char="-"/>
            </a:pPr>
            <a:endParaRPr lang="en-US" sz="2400" dirty="0">
              <a:latin typeface="Times" panose="02020603050405020304" pitchFamily="18" charset="0"/>
              <a:cs typeface="Times" panose="02020603050405020304" pitchFamily="18" charset="0"/>
            </a:endParaRPr>
          </a:p>
          <a:p>
            <a:pPr marL="342900" indent="-342900">
              <a:buFontTx/>
              <a:buChar char="-"/>
            </a:pPr>
            <a:endParaRPr lang="en-US" sz="2400" dirty="0">
              <a:latin typeface="Times" panose="02020603050405020304" pitchFamily="18" charset="0"/>
              <a:cs typeface="Times" panose="02020603050405020304" pitchFamily="18" charset="0"/>
            </a:endParaRPr>
          </a:p>
          <a:p>
            <a:endParaRPr lang="en-US" sz="2400" dirty="0">
              <a:latin typeface="Times" panose="02020603050405020304" pitchFamily="18" charset="0"/>
              <a:cs typeface="Times" panose="02020603050405020304" pitchFamily="18" charset="0"/>
            </a:endParaRPr>
          </a:p>
          <a:p>
            <a:endParaRPr lang="en-US" sz="2400" dirty="0">
              <a:latin typeface="Times" panose="02020603050405020304" pitchFamily="18" charset="0"/>
              <a:cs typeface="Times" panose="02020603050405020304" pitchFamily="18" charset="0"/>
            </a:endParaRPr>
          </a:p>
          <a:p>
            <a:endParaRPr lang="en-US" sz="2400" dirty="0">
              <a:latin typeface="Times" panose="02020603050405020304" pitchFamily="18" charset="0"/>
              <a:cs typeface="Times" panose="02020603050405020304" pitchFamily="18" charset="0"/>
            </a:endParaRPr>
          </a:p>
          <a:p>
            <a:endParaRPr lang="en-US" sz="2400" dirty="0">
              <a:latin typeface="Times" panose="02020603050405020304" pitchFamily="18" charset="0"/>
              <a:cs typeface="Times" panose="02020603050405020304" pitchFamily="18" charset="0"/>
            </a:endParaRPr>
          </a:p>
          <a:p>
            <a:r>
              <a:rPr lang="en-US" sz="2400" dirty="0">
                <a:latin typeface="Times" panose="02020603050405020304" pitchFamily="18" charset="0"/>
                <a:cs typeface="Times" panose="02020603050405020304" pitchFamily="18" charset="0"/>
              </a:rPr>
              <a:t> </a:t>
            </a:r>
          </a:p>
        </p:txBody>
      </p:sp>
    </p:spTree>
    <p:extLst>
      <p:ext uri="{BB962C8B-B14F-4D97-AF65-F5344CB8AC3E}">
        <p14:creationId xmlns:p14="http://schemas.microsoft.com/office/powerpoint/2010/main" val="1283638396"/>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CB9C2D6-23C7-4EBC-AA95-AED8E6F73621}"/>
              </a:ext>
            </a:extLst>
          </p:cNvPr>
          <p:cNvSpPr>
            <a:spLocks noGrp="1"/>
          </p:cNvSpPr>
          <p:nvPr>
            <p:ph idx="1"/>
          </p:nvPr>
        </p:nvSpPr>
        <p:spPr>
          <a:xfrm>
            <a:off x="323557" y="295422"/>
            <a:ext cx="11465169" cy="5881541"/>
          </a:xfrm>
          <a:solidFill>
            <a:schemeClr val="bg1"/>
          </a:solidFill>
        </p:spPr>
        <p:txBody>
          <a:bodyPr>
            <a:normAutofit/>
          </a:bodyPr>
          <a:lstStyle/>
          <a:p>
            <a:pPr marL="0" indent="0">
              <a:buNone/>
            </a:pPr>
            <a:r>
              <a:rPr lang="en-US" sz="1600" b="1" dirty="0">
                <a:latin typeface="Times New Roman" panose="02020603050405020304" pitchFamily="18" charset="0"/>
                <a:cs typeface="Times New Roman" panose="02020603050405020304" pitchFamily="18" charset="0"/>
              </a:rPr>
              <a:t>NC Standard:</a:t>
            </a:r>
          </a:p>
          <a:p>
            <a:r>
              <a:rPr lang="en-US" sz="1600" b="1" dirty="0">
                <a:solidFill>
                  <a:srgbClr val="002060"/>
                </a:solidFill>
                <a:latin typeface="Times New Roman" panose="02020603050405020304" pitchFamily="18" charset="0"/>
                <a:cs typeface="Times New Roman" panose="02020603050405020304" pitchFamily="18" charset="0"/>
              </a:rPr>
              <a:t>CL.C&amp;G.2.1 </a:t>
            </a:r>
            <a:r>
              <a:rPr lang="en-US" sz="1600" dirty="0">
                <a:latin typeface="Times New Roman" panose="02020603050405020304" pitchFamily="18" charset="0"/>
                <a:cs typeface="Times New Roman" panose="02020603050405020304" pitchFamily="18" charset="0"/>
              </a:rPr>
              <a:t>Compare how national, state, and local governments maintain order, security, and protect individual rights.</a:t>
            </a:r>
          </a:p>
          <a:p>
            <a:r>
              <a:rPr lang="en-US" sz="1600" b="1" dirty="0">
                <a:solidFill>
                  <a:srgbClr val="002060"/>
                </a:solidFill>
                <a:latin typeface="Times New Roman" panose="02020603050405020304" pitchFamily="18" charset="0"/>
                <a:cs typeface="Times New Roman" panose="02020603050405020304" pitchFamily="18" charset="0"/>
              </a:rPr>
              <a:t>CL.C&amp;G.2.2 </a:t>
            </a:r>
            <a:r>
              <a:rPr lang="en-US" sz="1600" dirty="0">
                <a:latin typeface="Times New Roman" panose="02020603050405020304" pitchFamily="18" charset="0"/>
                <a:cs typeface="Times New Roman" panose="02020603050405020304" pitchFamily="18" charset="0"/>
              </a:rPr>
              <a:t>Explain how the principle of federalism impacts the actions of state and local government.</a:t>
            </a:r>
          </a:p>
          <a:p>
            <a:pPr marL="0" indent="0">
              <a:buNone/>
            </a:pPr>
            <a:r>
              <a:rPr lang="en-US" sz="1600" b="1" i="1" dirty="0">
                <a:solidFill>
                  <a:srgbClr val="002060"/>
                </a:solidFill>
                <a:latin typeface="Times New Roman" panose="02020603050405020304" pitchFamily="18" charset="0"/>
                <a:cs typeface="Times New Roman" panose="02020603050405020304" pitchFamily="18" charset="0"/>
              </a:rPr>
              <a:t>Essential Question: </a:t>
            </a:r>
            <a:r>
              <a:rPr lang="en-US" sz="1600" dirty="0">
                <a:latin typeface="Times" pitchFamily="2" charset="0"/>
              </a:rPr>
              <a:t>How did the Founding Fathers develop a government that allows for the supremacy of the federal government, but still granting states the ability the authority to governing themselves?</a:t>
            </a:r>
          </a:p>
          <a:p>
            <a:pPr marL="0" indent="0">
              <a:buNone/>
            </a:pPr>
            <a:r>
              <a:rPr lang="en-US" sz="1600" b="1" i="1" dirty="0">
                <a:solidFill>
                  <a:srgbClr val="002060"/>
                </a:solidFill>
                <a:latin typeface="Times New Roman" panose="02020603050405020304" pitchFamily="18" charset="0"/>
                <a:cs typeface="Times New Roman" panose="02020603050405020304" pitchFamily="18" charset="0"/>
              </a:rPr>
              <a:t>Students can:</a:t>
            </a:r>
          </a:p>
          <a:p>
            <a:r>
              <a:rPr lang="en-US" sz="1600" dirty="0">
                <a:latin typeface="Times" pitchFamily="2" charset="0"/>
              </a:rPr>
              <a:t>Evaluate similarities between the federal and state government as established under constitutional authority</a:t>
            </a:r>
          </a:p>
          <a:p>
            <a:r>
              <a:rPr lang="en-US" sz="1600" dirty="0">
                <a:latin typeface="Times" pitchFamily="2" charset="0"/>
                <a:cs typeface="Times New Roman" panose="02020603050405020304" pitchFamily="18" charset="0"/>
              </a:rPr>
              <a:t>Determine how the powers of state and local government allow them to meet the goals of a society or community</a:t>
            </a:r>
            <a:endParaRPr lang="en-US" sz="1600" dirty="0">
              <a:latin typeface="Times New Roman" panose="02020603050405020304" pitchFamily="18" charset="0"/>
              <a:cs typeface="Times New Roman" panose="02020603050405020304" pitchFamily="18" charset="0"/>
            </a:endParaRPr>
          </a:p>
          <a:p>
            <a:pPr marL="0" indent="0">
              <a:buNone/>
            </a:pPr>
            <a:r>
              <a:rPr lang="en-US" sz="2400" b="1" dirty="0">
                <a:solidFill>
                  <a:srgbClr val="FF0000"/>
                </a:solidFill>
                <a:latin typeface="Times New Roman" panose="02020603050405020304" pitchFamily="18" charset="0"/>
                <a:cs typeface="Times New Roman" panose="02020603050405020304" pitchFamily="18" charset="0"/>
              </a:rPr>
              <a:t>Agenda:</a:t>
            </a:r>
          </a:p>
          <a:p>
            <a:r>
              <a:rPr lang="en-US" sz="2400" b="1" dirty="0">
                <a:latin typeface="Times New Roman" panose="02020603050405020304" pitchFamily="18" charset="0"/>
                <a:cs typeface="Times New Roman" panose="02020603050405020304" pitchFamily="18" charset="0"/>
              </a:rPr>
              <a:t>Pretesting of State &amp; Local</a:t>
            </a:r>
          </a:p>
          <a:p>
            <a:r>
              <a:rPr lang="en-US" sz="2400" b="1" dirty="0">
                <a:latin typeface="Times New Roman" panose="02020603050405020304" pitchFamily="18" charset="0"/>
                <a:cs typeface="Times New Roman" panose="02020603050405020304" pitchFamily="18" charset="0"/>
              </a:rPr>
              <a:t>State &amp; Local Recall</a:t>
            </a:r>
          </a:p>
          <a:p>
            <a:r>
              <a:rPr lang="en-US" sz="2400" b="1" dirty="0">
                <a:latin typeface="Times New Roman" panose="02020603050405020304" pitchFamily="18" charset="0"/>
                <a:cs typeface="Times New Roman" panose="02020603050405020304" pitchFamily="18" charset="0"/>
              </a:rPr>
              <a:t>Quick check </a:t>
            </a:r>
          </a:p>
          <a:p>
            <a:pPr marL="0" indent="0">
              <a:buNone/>
            </a:pPr>
            <a:r>
              <a:rPr lang="en-US" sz="2400" b="1" dirty="0">
                <a:solidFill>
                  <a:srgbClr val="FF0000"/>
                </a:solidFill>
                <a:latin typeface="Times New Roman" panose="02020603050405020304" pitchFamily="18" charset="0"/>
                <a:cs typeface="Times New Roman" panose="02020603050405020304" pitchFamily="18" charset="0"/>
              </a:rPr>
              <a:t>Homework: </a:t>
            </a:r>
          </a:p>
          <a:p>
            <a:r>
              <a:rPr lang="en-US" sz="2400" b="1" dirty="0">
                <a:solidFill>
                  <a:srgbClr val="002060"/>
                </a:solidFill>
                <a:latin typeface="Times New Roman" panose="02020603050405020304" pitchFamily="18" charset="0"/>
                <a:cs typeface="Times New Roman" panose="02020603050405020304" pitchFamily="18" charset="0"/>
              </a:rPr>
              <a:t>Study for Unit IV Test </a:t>
            </a:r>
          </a:p>
          <a:p>
            <a:r>
              <a:rPr lang="en-US" sz="2400" b="1" dirty="0">
                <a:solidFill>
                  <a:srgbClr val="002060"/>
                </a:solidFill>
                <a:latin typeface="Times New Roman" panose="02020603050405020304" pitchFamily="18" charset="0"/>
                <a:cs typeface="Times New Roman" panose="02020603050405020304" pitchFamily="18" charset="0"/>
              </a:rPr>
              <a:t>Unit IV Test 1/19/23</a:t>
            </a:r>
          </a:p>
        </p:txBody>
      </p:sp>
    </p:spTree>
    <p:extLst>
      <p:ext uri="{BB962C8B-B14F-4D97-AF65-F5344CB8AC3E}">
        <p14:creationId xmlns:p14="http://schemas.microsoft.com/office/powerpoint/2010/main" val="2651109830"/>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CB9C2D6-23C7-4EBC-AA95-AED8E6F73621}"/>
              </a:ext>
            </a:extLst>
          </p:cNvPr>
          <p:cNvSpPr>
            <a:spLocks noGrp="1"/>
          </p:cNvSpPr>
          <p:nvPr>
            <p:ph idx="1"/>
          </p:nvPr>
        </p:nvSpPr>
        <p:spPr>
          <a:xfrm>
            <a:off x="323557" y="295422"/>
            <a:ext cx="11465169" cy="5881541"/>
          </a:xfrm>
          <a:solidFill>
            <a:schemeClr val="bg1"/>
          </a:solidFill>
        </p:spPr>
        <p:txBody>
          <a:bodyPr>
            <a:normAutofit lnSpcReduction="10000"/>
          </a:bodyPr>
          <a:lstStyle/>
          <a:p>
            <a:pPr marL="0" indent="0">
              <a:buNone/>
            </a:pPr>
            <a:r>
              <a:rPr lang="en-US" sz="1600" b="1" dirty="0">
                <a:latin typeface="Times New Roman" panose="02020603050405020304" pitchFamily="18" charset="0"/>
                <a:cs typeface="Times New Roman" panose="02020603050405020304" pitchFamily="18" charset="0"/>
              </a:rPr>
              <a:t>NC Standard:</a:t>
            </a:r>
          </a:p>
          <a:p>
            <a:r>
              <a:rPr lang="en-US" sz="1600" b="1" dirty="0">
                <a:solidFill>
                  <a:srgbClr val="002060"/>
                </a:solidFill>
                <a:latin typeface="Times New Roman" panose="02020603050405020304" pitchFamily="18" charset="0"/>
                <a:cs typeface="Times New Roman" panose="02020603050405020304" pitchFamily="18" charset="0"/>
              </a:rPr>
              <a:t>CL.C&amp;G.2.1 </a:t>
            </a:r>
            <a:r>
              <a:rPr lang="en-US" sz="1600" dirty="0">
                <a:latin typeface="Times New Roman" panose="02020603050405020304" pitchFamily="18" charset="0"/>
                <a:cs typeface="Times New Roman" panose="02020603050405020304" pitchFamily="18" charset="0"/>
              </a:rPr>
              <a:t>Compare how national, state, and local governments maintain order, security, and protect individual rights.</a:t>
            </a:r>
          </a:p>
          <a:p>
            <a:r>
              <a:rPr lang="en-US" sz="1600" b="1" dirty="0">
                <a:solidFill>
                  <a:srgbClr val="002060"/>
                </a:solidFill>
                <a:latin typeface="Times New Roman" panose="02020603050405020304" pitchFamily="18" charset="0"/>
                <a:cs typeface="Times New Roman" panose="02020603050405020304" pitchFamily="18" charset="0"/>
              </a:rPr>
              <a:t>CL.C&amp;G.2.2 </a:t>
            </a:r>
            <a:r>
              <a:rPr lang="en-US" sz="1600" dirty="0">
                <a:latin typeface="Times New Roman" panose="02020603050405020304" pitchFamily="18" charset="0"/>
                <a:cs typeface="Times New Roman" panose="02020603050405020304" pitchFamily="18" charset="0"/>
              </a:rPr>
              <a:t>Explain how the principle of federalism impacts the actions of state and local government.</a:t>
            </a:r>
          </a:p>
          <a:p>
            <a:pPr marL="0" indent="0">
              <a:buNone/>
            </a:pPr>
            <a:r>
              <a:rPr lang="en-US" sz="1600" b="1" i="1" dirty="0">
                <a:solidFill>
                  <a:srgbClr val="002060"/>
                </a:solidFill>
                <a:latin typeface="Times New Roman" panose="02020603050405020304" pitchFamily="18" charset="0"/>
                <a:cs typeface="Times New Roman" panose="02020603050405020304" pitchFamily="18" charset="0"/>
              </a:rPr>
              <a:t>Essential Question: </a:t>
            </a:r>
            <a:r>
              <a:rPr lang="en-US" sz="1600" dirty="0">
                <a:latin typeface="Times" pitchFamily="2" charset="0"/>
              </a:rPr>
              <a:t>How did the Founding Fathers develop a government that allows for the supremacy of the federal government, but still granting states the ability the authority to governing themselves?</a:t>
            </a:r>
          </a:p>
          <a:p>
            <a:pPr marL="0" indent="0">
              <a:buNone/>
            </a:pPr>
            <a:r>
              <a:rPr lang="en-US" sz="1600" b="1" i="1" dirty="0">
                <a:solidFill>
                  <a:srgbClr val="002060"/>
                </a:solidFill>
                <a:latin typeface="Times New Roman" panose="02020603050405020304" pitchFamily="18" charset="0"/>
                <a:cs typeface="Times New Roman" panose="02020603050405020304" pitchFamily="18" charset="0"/>
              </a:rPr>
              <a:t>Students can:</a:t>
            </a:r>
          </a:p>
          <a:p>
            <a:r>
              <a:rPr lang="en-US" sz="1600" dirty="0">
                <a:latin typeface="Times" pitchFamily="2" charset="0"/>
              </a:rPr>
              <a:t>Evaluate similarities between the federal and state government as established under constitutional authority</a:t>
            </a:r>
          </a:p>
          <a:p>
            <a:r>
              <a:rPr lang="en-US" sz="1600" dirty="0">
                <a:latin typeface="Times" pitchFamily="2" charset="0"/>
                <a:cs typeface="Times New Roman" panose="02020603050405020304" pitchFamily="18" charset="0"/>
              </a:rPr>
              <a:t>Determine how the powers of state and local government allow them to meet the goals of a society or community</a:t>
            </a:r>
            <a:endParaRPr lang="en-US" sz="1600" dirty="0">
              <a:latin typeface="Times New Roman" panose="02020603050405020304" pitchFamily="18" charset="0"/>
              <a:cs typeface="Times New Roman" panose="02020603050405020304" pitchFamily="18" charset="0"/>
            </a:endParaRPr>
          </a:p>
          <a:p>
            <a:pPr marL="0" indent="0">
              <a:buNone/>
            </a:pPr>
            <a:r>
              <a:rPr lang="en-US" sz="2400" b="1" dirty="0">
                <a:solidFill>
                  <a:srgbClr val="FF0000"/>
                </a:solidFill>
                <a:latin typeface="Times New Roman" panose="02020603050405020304" pitchFamily="18" charset="0"/>
                <a:cs typeface="Times New Roman" panose="02020603050405020304" pitchFamily="18" charset="0"/>
              </a:rPr>
              <a:t>Agenda:</a:t>
            </a:r>
          </a:p>
          <a:p>
            <a:r>
              <a:rPr lang="en-US" sz="2400" b="1" dirty="0">
                <a:latin typeface="Times New Roman" panose="02020603050405020304" pitchFamily="18" charset="0"/>
                <a:cs typeface="Times New Roman" panose="02020603050405020304" pitchFamily="18" charset="0"/>
              </a:rPr>
              <a:t>Pretesting of State &amp; Local</a:t>
            </a:r>
          </a:p>
          <a:p>
            <a:r>
              <a:rPr lang="en-US" sz="2400" b="1" dirty="0">
                <a:latin typeface="Times New Roman" panose="02020603050405020304" pitchFamily="18" charset="0"/>
                <a:cs typeface="Times New Roman" panose="02020603050405020304" pitchFamily="18" charset="0"/>
              </a:rPr>
              <a:t>State &amp; Local Recall</a:t>
            </a:r>
          </a:p>
          <a:p>
            <a:r>
              <a:rPr lang="en-US" sz="2400" b="1" dirty="0">
                <a:latin typeface="Times New Roman" panose="02020603050405020304" pitchFamily="18" charset="0"/>
                <a:cs typeface="Times New Roman" panose="02020603050405020304" pitchFamily="18" charset="0"/>
              </a:rPr>
              <a:t>Quick check </a:t>
            </a:r>
          </a:p>
          <a:p>
            <a:pPr marL="0" indent="0">
              <a:buNone/>
            </a:pPr>
            <a:r>
              <a:rPr lang="en-US" sz="2400" b="1" dirty="0">
                <a:solidFill>
                  <a:srgbClr val="FF0000"/>
                </a:solidFill>
                <a:latin typeface="Times New Roman" panose="02020603050405020304" pitchFamily="18" charset="0"/>
                <a:cs typeface="Times New Roman" panose="02020603050405020304" pitchFamily="18" charset="0"/>
              </a:rPr>
              <a:t>Homework: </a:t>
            </a:r>
          </a:p>
          <a:p>
            <a:r>
              <a:rPr lang="en-US" sz="2400" b="1" dirty="0">
                <a:solidFill>
                  <a:srgbClr val="002060"/>
                </a:solidFill>
                <a:latin typeface="Times New Roman" panose="02020603050405020304" pitchFamily="18" charset="0"/>
                <a:cs typeface="Times New Roman" panose="02020603050405020304" pitchFamily="18" charset="0"/>
              </a:rPr>
              <a:t>Study for Unit IV Test </a:t>
            </a:r>
          </a:p>
          <a:p>
            <a:r>
              <a:rPr lang="en-US" sz="2400" b="1" dirty="0">
                <a:solidFill>
                  <a:srgbClr val="002060"/>
                </a:solidFill>
                <a:latin typeface="Times New Roman" panose="02020603050405020304" pitchFamily="18" charset="0"/>
                <a:cs typeface="Times New Roman" panose="02020603050405020304" pitchFamily="18" charset="0"/>
              </a:rPr>
              <a:t>Unit IV Test 1/19/23</a:t>
            </a:r>
          </a:p>
          <a:p>
            <a:r>
              <a:rPr lang="en-US" sz="2400" b="1" dirty="0">
                <a:solidFill>
                  <a:srgbClr val="002060"/>
                </a:solidFill>
                <a:latin typeface="Times New Roman" panose="02020603050405020304" pitchFamily="18" charset="0"/>
                <a:cs typeface="Times New Roman" panose="02020603050405020304" pitchFamily="18" charset="0"/>
              </a:rPr>
              <a:t>Current events journals due 1/21/23</a:t>
            </a:r>
          </a:p>
        </p:txBody>
      </p:sp>
    </p:spTree>
    <p:extLst>
      <p:ext uri="{BB962C8B-B14F-4D97-AF65-F5344CB8AC3E}">
        <p14:creationId xmlns:p14="http://schemas.microsoft.com/office/powerpoint/2010/main" val="1784220933"/>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7F9CA6-5380-4E46-9BAB-0A760BA304A8}"/>
              </a:ext>
            </a:extLst>
          </p:cNvPr>
          <p:cNvSpPr>
            <a:spLocks noGrp="1"/>
          </p:cNvSpPr>
          <p:nvPr>
            <p:ph type="title"/>
          </p:nvPr>
        </p:nvSpPr>
        <p:spPr>
          <a:xfrm>
            <a:off x="838200" y="189042"/>
            <a:ext cx="10515600" cy="680388"/>
          </a:xfrm>
          <a:solidFill>
            <a:schemeClr val="bg1"/>
          </a:solidFill>
          <a:ln>
            <a:solidFill>
              <a:schemeClr val="tx1"/>
            </a:solidFill>
          </a:ln>
        </p:spPr>
        <p:txBody>
          <a:bodyPr>
            <a:normAutofit fontScale="90000"/>
          </a:bodyPr>
          <a:lstStyle/>
          <a:p>
            <a:r>
              <a:rPr lang="en-US" b="1" dirty="0">
                <a:latin typeface="Bookman Old Style" panose="02050604050505020204" pitchFamily="18" charset="0"/>
              </a:rPr>
              <a:t>Practice Questions </a:t>
            </a:r>
          </a:p>
        </p:txBody>
      </p:sp>
      <p:sp>
        <p:nvSpPr>
          <p:cNvPr id="3" name="Content Placeholder 2">
            <a:extLst>
              <a:ext uri="{FF2B5EF4-FFF2-40B4-BE49-F238E27FC236}">
                <a16:creationId xmlns:a16="http://schemas.microsoft.com/office/drawing/2014/main" id="{5358D134-6BB1-435C-A541-90BD837D8C9B}"/>
              </a:ext>
            </a:extLst>
          </p:cNvPr>
          <p:cNvSpPr>
            <a:spLocks noGrp="1"/>
          </p:cNvSpPr>
          <p:nvPr>
            <p:ph idx="1"/>
          </p:nvPr>
        </p:nvSpPr>
        <p:spPr>
          <a:xfrm>
            <a:off x="539645" y="1379095"/>
            <a:ext cx="11032761" cy="4797868"/>
          </a:xfrm>
          <a:solidFill>
            <a:schemeClr val="bg1"/>
          </a:solidFill>
          <a:ln>
            <a:solidFill>
              <a:srgbClr val="002060"/>
            </a:solidFill>
          </a:ln>
        </p:spPr>
        <p:txBody>
          <a:bodyPr>
            <a:normAutofit fontScale="77500" lnSpcReduction="20000"/>
          </a:bodyPr>
          <a:lstStyle/>
          <a:p>
            <a:pPr marL="0" indent="0">
              <a:buNone/>
            </a:pPr>
            <a:r>
              <a:rPr lang="en-US" dirty="0">
                <a:latin typeface="Times" panose="02020603050405020304" pitchFamily="18" charset="0"/>
                <a:cs typeface="Times" panose="02020603050405020304" pitchFamily="18" charset="0"/>
              </a:rPr>
              <a:t>“We, the people of the State of North Carolina, grateful to Almighty God, the Sovereign Ruler of Nations, for the preservation of the American Union and the existence of our civil, political and religious liberties, and acknowledging our dependence upon Him for the continuance of those blessings to us and our posterity, do, for the more certain security thereof and for the better government of this State, ordain and establish this Constitution.” </a:t>
            </a:r>
          </a:p>
          <a:p>
            <a:pPr lvl="0"/>
            <a:r>
              <a:rPr lang="en-US" b="1" dirty="0">
                <a:latin typeface="Times" panose="02020603050405020304" pitchFamily="18" charset="0"/>
                <a:cs typeface="Times" panose="02020603050405020304" pitchFamily="18" charset="0"/>
              </a:rPr>
              <a:t>Preamble to the North Carolina Constitution </a:t>
            </a:r>
            <a:endParaRPr lang="en-US" dirty="0">
              <a:latin typeface="Times" panose="02020603050405020304" pitchFamily="18" charset="0"/>
              <a:cs typeface="Times" panose="02020603050405020304" pitchFamily="18" charset="0"/>
            </a:endParaRPr>
          </a:p>
          <a:p>
            <a:endParaRPr lang="en-US" dirty="0">
              <a:latin typeface="Times" panose="02020603050405020304" pitchFamily="18" charset="0"/>
              <a:cs typeface="Times" panose="02020603050405020304" pitchFamily="18" charset="0"/>
            </a:endParaRPr>
          </a:p>
          <a:p>
            <a:pPr marL="0" indent="0">
              <a:buNone/>
            </a:pPr>
            <a:r>
              <a:rPr lang="en-US" dirty="0">
                <a:latin typeface="Times" panose="02020603050405020304" pitchFamily="18" charset="0"/>
                <a:cs typeface="Times" panose="02020603050405020304" pitchFamily="18" charset="0"/>
              </a:rPr>
              <a:t>__ 1. Which statement </a:t>
            </a:r>
            <a:r>
              <a:rPr lang="en-US" i="1" dirty="0">
                <a:latin typeface="Times" panose="02020603050405020304" pitchFamily="18" charset="0"/>
                <a:cs typeface="Times" panose="02020603050405020304" pitchFamily="18" charset="0"/>
              </a:rPr>
              <a:t>most accurately </a:t>
            </a:r>
            <a:r>
              <a:rPr lang="en-US" dirty="0">
                <a:latin typeface="Times" panose="02020603050405020304" pitchFamily="18" charset="0"/>
                <a:cs typeface="Times" panose="02020603050405020304" pitchFamily="18" charset="0"/>
              </a:rPr>
              <a:t>explains the significance of the NC Constitution’s Preamble? </a:t>
            </a:r>
            <a:r>
              <a:rPr lang="en-US" b="1" dirty="0">
                <a:latin typeface="Times" panose="02020603050405020304" pitchFamily="18" charset="0"/>
                <a:cs typeface="Times" panose="02020603050405020304" pitchFamily="18" charset="0"/>
              </a:rPr>
              <a:t>(CL.C&amp;G.2.2)</a:t>
            </a:r>
            <a:endParaRPr lang="en-US" dirty="0">
              <a:latin typeface="Times" panose="02020603050405020304" pitchFamily="18" charset="0"/>
              <a:cs typeface="Times" panose="02020603050405020304" pitchFamily="18" charset="0"/>
            </a:endParaRPr>
          </a:p>
          <a:p>
            <a:pPr marL="514350" lvl="0" indent="-514350">
              <a:buFont typeface="+mj-lt"/>
              <a:buAutoNum type="alphaUcPeriod"/>
            </a:pPr>
            <a:r>
              <a:rPr lang="en-US" dirty="0">
                <a:latin typeface="Times" panose="02020603050405020304" pitchFamily="18" charset="0"/>
                <a:cs typeface="Times" panose="02020603050405020304" pitchFamily="18" charset="0"/>
              </a:rPr>
              <a:t>It notes that the NC Constitution is the sovereign ruler of nations. </a:t>
            </a:r>
          </a:p>
          <a:p>
            <a:pPr marL="514350" lvl="0" indent="-514350">
              <a:buFont typeface="+mj-lt"/>
              <a:buAutoNum type="alphaUcPeriod"/>
            </a:pPr>
            <a:r>
              <a:rPr lang="en-US" dirty="0">
                <a:latin typeface="Times" panose="02020603050405020304" pitchFamily="18" charset="0"/>
                <a:cs typeface="Times" panose="02020603050405020304" pitchFamily="18" charset="0"/>
              </a:rPr>
              <a:t>It notes that North Carolina is a religious state, and that all residents must believe in God. </a:t>
            </a:r>
          </a:p>
          <a:p>
            <a:pPr marL="514350" lvl="0" indent="-514350">
              <a:buFont typeface="+mj-lt"/>
              <a:buAutoNum type="alphaUcPeriod"/>
            </a:pPr>
            <a:r>
              <a:rPr lang="en-US" dirty="0">
                <a:latin typeface="Times" panose="02020603050405020304" pitchFamily="18" charset="0"/>
                <a:cs typeface="Times" panose="02020603050405020304" pitchFamily="18" charset="0"/>
              </a:rPr>
              <a:t>It acknowledges that North Carolina will remain part of the Union and recognize the civil, political, and religious rights of residents. </a:t>
            </a:r>
          </a:p>
          <a:p>
            <a:pPr marL="514350" lvl="0" indent="-514350">
              <a:buFont typeface="+mj-lt"/>
              <a:buAutoNum type="alphaUcPeriod"/>
            </a:pPr>
            <a:r>
              <a:rPr lang="en-US" dirty="0">
                <a:latin typeface="Times" panose="02020603050405020304" pitchFamily="18" charset="0"/>
                <a:cs typeface="Times" panose="02020603050405020304" pitchFamily="18" charset="0"/>
              </a:rPr>
              <a:t>It explains that North Carolina has a better government than any other state in the American Union. </a:t>
            </a:r>
          </a:p>
          <a:p>
            <a:pPr marL="0" indent="0">
              <a:buNone/>
            </a:pPr>
            <a:endParaRPr lang="en-US" sz="2400" dirty="0">
              <a:latin typeface="Times" panose="02020603050405020304" pitchFamily="18" charset="0"/>
              <a:cs typeface="Times" panose="02020603050405020304" pitchFamily="18" charset="0"/>
            </a:endParaRPr>
          </a:p>
        </p:txBody>
      </p:sp>
    </p:spTree>
    <p:extLst>
      <p:ext uri="{BB962C8B-B14F-4D97-AF65-F5344CB8AC3E}">
        <p14:creationId xmlns:p14="http://schemas.microsoft.com/office/powerpoint/2010/main" val="2952089575"/>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7F9CA6-5380-4E46-9BAB-0A760BA304A8}"/>
              </a:ext>
            </a:extLst>
          </p:cNvPr>
          <p:cNvSpPr>
            <a:spLocks noGrp="1"/>
          </p:cNvSpPr>
          <p:nvPr>
            <p:ph type="title"/>
          </p:nvPr>
        </p:nvSpPr>
        <p:spPr>
          <a:xfrm>
            <a:off x="838200" y="189042"/>
            <a:ext cx="10515600" cy="680388"/>
          </a:xfrm>
          <a:solidFill>
            <a:schemeClr val="bg1"/>
          </a:solidFill>
          <a:ln>
            <a:solidFill>
              <a:schemeClr val="tx1"/>
            </a:solidFill>
          </a:ln>
        </p:spPr>
        <p:txBody>
          <a:bodyPr>
            <a:normAutofit fontScale="90000"/>
          </a:bodyPr>
          <a:lstStyle/>
          <a:p>
            <a:r>
              <a:rPr lang="en-US" b="1" dirty="0">
                <a:latin typeface="Bookman Old Style" panose="02050604050505020204" pitchFamily="18" charset="0"/>
              </a:rPr>
              <a:t>Practice Questions </a:t>
            </a:r>
          </a:p>
        </p:txBody>
      </p:sp>
      <p:sp>
        <p:nvSpPr>
          <p:cNvPr id="3" name="Content Placeholder 2">
            <a:extLst>
              <a:ext uri="{FF2B5EF4-FFF2-40B4-BE49-F238E27FC236}">
                <a16:creationId xmlns:a16="http://schemas.microsoft.com/office/drawing/2014/main" id="{5358D134-6BB1-435C-A541-90BD837D8C9B}"/>
              </a:ext>
            </a:extLst>
          </p:cNvPr>
          <p:cNvSpPr>
            <a:spLocks noGrp="1"/>
          </p:cNvSpPr>
          <p:nvPr>
            <p:ph idx="1"/>
          </p:nvPr>
        </p:nvSpPr>
        <p:spPr>
          <a:xfrm>
            <a:off x="539645" y="1379095"/>
            <a:ext cx="11032761" cy="4797868"/>
          </a:xfrm>
          <a:solidFill>
            <a:schemeClr val="bg1"/>
          </a:solidFill>
          <a:ln>
            <a:solidFill>
              <a:srgbClr val="002060"/>
            </a:solidFill>
          </a:ln>
        </p:spPr>
        <p:txBody>
          <a:bodyPr>
            <a:normAutofit fontScale="77500" lnSpcReduction="20000"/>
          </a:bodyPr>
          <a:lstStyle/>
          <a:p>
            <a:pPr marL="0" indent="0">
              <a:buNone/>
            </a:pPr>
            <a:r>
              <a:rPr lang="en-US" dirty="0">
                <a:latin typeface="Times" panose="02020603050405020304" pitchFamily="18" charset="0"/>
                <a:cs typeface="Times" panose="02020603050405020304" pitchFamily="18" charset="0"/>
              </a:rPr>
              <a:t>“The powers delegated by the proposed Constitution to the federal government are few and defined. Those which are to remain in the State governments are numerous and indefinite. The former will be exercised principally on external objects, as war, peace, negotiation, and foreign commerce; with which last the power of taxation will, for the most part, be connected.”</a:t>
            </a:r>
          </a:p>
          <a:p>
            <a:pPr lvl="0"/>
            <a:r>
              <a:rPr lang="en-US" b="1" i="1" dirty="0">
                <a:latin typeface="Times" panose="02020603050405020304" pitchFamily="18" charset="0"/>
                <a:cs typeface="Times" panose="02020603050405020304" pitchFamily="18" charset="0"/>
              </a:rPr>
              <a:t>James Madison, Federalist 45, 1787</a:t>
            </a:r>
            <a:endParaRPr lang="en-US" dirty="0">
              <a:latin typeface="Times" panose="02020603050405020304" pitchFamily="18" charset="0"/>
              <a:cs typeface="Times" panose="02020603050405020304" pitchFamily="18" charset="0"/>
            </a:endParaRPr>
          </a:p>
          <a:p>
            <a:pPr marL="0" indent="0">
              <a:buNone/>
            </a:pPr>
            <a:r>
              <a:rPr lang="en-US" dirty="0">
                <a:latin typeface="Times" panose="02020603050405020304" pitchFamily="18" charset="0"/>
                <a:cs typeface="Times" panose="02020603050405020304" pitchFamily="18" charset="0"/>
              </a:rPr>
              <a:t> </a:t>
            </a:r>
          </a:p>
          <a:p>
            <a:pPr marL="0" indent="0">
              <a:buNone/>
            </a:pPr>
            <a:r>
              <a:rPr lang="en-US" dirty="0">
                <a:latin typeface="Times" panose="02020603050405020304" pitchFamily="18" charset="0"/>
                <a:cs typeface="Times" panose="02020603050405020304" pitchFamily="18" charset="0"/>
              </a:rPr>
              <a:t>__ 2. According to Federalist 45, why will the Constitution be able to maintain powers between the state and federal government? </a:t>
            </a:r>
            <a:r>
              <a:rPr lang="en-US" b="1" dirty="0">
                <a:latin typeface="Times" panose="02020603050405020304" pitchFamily="18" charset="0"/>
                <a:cs typeface="Times" panose="02020603050405020304" pitchFamily="18" charset="0"/>
              </a:rPr>
              <a:t>(CL.C&amp;G.2.2)</a:t>
            </a:r>
            <a:endParaRPr lang="en-US" dirty="0">
              <a:latin typeface="Times" panose="02020603050405020304" pitchFamily="18" charset="0"/>
              <a:cs typeface="Times" panose="02020603050405020304" pitchFamily="18" charset="0"/>
            </a:endParaRPr>
          </a:p>
          <a:p>
            <a:pPr marL="514350" lvl="0" indent="-514350">
              <a:buFont typeface="+mj-lt"/>
              <a:buAutoNum type="alphaUcPeriod"/>
            </a:pPr>
            <a:r>
              <a:rPr lang="en-US" dirty="0">
                <a:latin typeface="Times" panose="02020603050405020304" pitchFamily="18" charset="0"/>
                <a:cs typeface="Times" panose="02020603050405020304" pitchFamily="18" charset="0"/>
              </a:rPr>
              <a:t>The Constitution is built on the principle of the people shall have the power to govern themselves</a:t>
            </a:r>
          </a:p>
          <a:p>
            <a:pPr marL="514350" lvl="0" indent="-514350">
              <a:buFont typeface="+mj-lt"/>
              <a:buAutoNum type="alphaUcPeriod"/>
            </a:pPr>
            <a:r>
              <a:rPr lang="en-US" dirty="0">
                <a:latin typeface="Times" panose="02020603050405020304" pitchFamily="18" charset="0"/>
                <a:cs typeface="Times" panose="02020603050405020304" pitchFamily="18" charset="0"/>
              </a:rPr>
              <a:t>The Constitution defines federal powers, but leaves all others that our reserved to the states</a:t>
            </a:r>
          </a:p>
          <a:p>
            <a:pPr marL="514350" lvl="0" indent="-514350">
              <a:buFont typeface="+mj-lt"/>
              <a:buAutoNum type="alphaUcPeriod"/>
            </a:pPr>
            <a:r>
              <a:rPr lang="en-US" dirty="0">
                <a:latin typeface="Times" panose="02020603050405020304" pitchFamily="18" charset="0"/>
                <a:cs typeface="Times" panose="02020603050405020304" pitchFamily="18" charset="0"/>
              </a:rPr>
              <a:t>The addition of the Bill of Rights grants greater protections to individual liberties which will place a limit on power</a:t>
            </a:r>
          </a:p>
          <a:p>
            <a:pPr marL="514350" lvl="0" indent="-514350">
              <a:buFont typeface="+mj-lt"/>
              <a:buAutoNum type="alphaUcPeriod"/>
            </a:pPr>
            <a:r>
              <a:rPr lang="en-US" dirty="0">
                <a:latin typeface="Times" panose="02020603050405020304" pitchFamily="18" charset="0"/>
                <a:cs typeface="Times" panose="02020603050405020304" pitchFamily="18" charset="0"/>
              </a:rPr>
              <a:t>States control the elections of representatives in the House and Senate guaranteeing them a voice in national government policies </a:t>
            </a:r>
          </a:p>
          <a:p>
            <a:pPr marL="0" indent="0">
              <a:buNone/>
            </a:pPr>
            <a:endParaRPr lang="en-US" sz="2400" dirty="0">
              <a:latin typeface="Times" panose="02020603050405020304" pitchFamily="18" charset="0"/>
              <a:cs typeface="Times" panose="02020603050405020304" pitchFamily="18" charset="0"/>
            </a:endParaRPr>
          </a:p>
        </p:txBody>
      </p:sp>
    </p:spTree>
    <p:extLst>
      <p:ext uri="{BB962C8B-B14F-4D97-AF65-F5344CB8AC3E}">
        <p14:creationId xmlns:p14="http://schemas.microsoft.com/office/powerpoint/2010/main" val="1543082228"/>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7F9CA6-5380-4E46-9BAB-0A760BA304A8}"/>
              </a:ext>
            </a:extLst>
          </p:cNvPr>
          <p:cNvSpPr>
            <a:spLocks noGrp="1"/>
          </p:cNvSpPr>
          <p:nvPr>
            <p:ph type="title"/>
          </p:nvPr>
        </p:nvSpPr>
        <p:spPr>
          <a:xfrm>
            <a:off x="838200" y="189042"/>
            <a:ext cx="10515600" cy="680388"/>
          </a:xfrm>
          <a:solidFill>
            <a:schemeClr val="bg1"/>
          </a:solidFill>
          <a:ln>
            <a:solidFill>
              <a:schemeClr val="tx1"/>
            </a:solidFill>
          </a:ln>
        </p:spPr>
        <p:txBody>
          <a:bodyPr>
            <a:normAutofit fontScale="90000"/>
          </a:bodyPr>
          <a:lstStyle/>
          <a:p>
            <a:r>
              <a:rPr lang="en-US" b="1" dirty="0">
                <a:latin typeface="Bookman Old Style" panose="02050604050505020204" pitchFamily="18" charset="0"/>
              </a:rPr>
              <a:t>Practice Questions </a:t>
            </a:r>
          </a:p>
        </p:txBody>
      </p:sp>
      <p:sp>
        <p:nvSpPr>
          <p:cNvPr id="3" name="Content Placeholder 2">
            <a:extLst>
              <a:ext uri="{FF2B5EF4-FFF2-40B4-BE49-F238E27FC236}">
                <a16:creationId xmlns:a16="http://schemas.microsoft.com/office/drawing/2014/main" id="{5358D134-6BB1-435C-A541-90BD837D8C9B}"/>
              </a:ext>
            </a:extLst>
          </p:cNvPr>
          <p:cNvSpPr>
            <a:spLocks noGrp="1"/>
          </p:cNvSpPr>
          <p:nvPr>
            <p:ph idx="1"/>
          </p:nvPr>
        </p:nvSpPr>
        <p:spPr>
          <a:xfrm>
            <a:off x="539645" y="1379095"/>
            <a:ext cx="11032761" cy="4797868"/>
          </a:xfrm>
          <a:solidFill>
            <a:schemeClr val="bg1"/>
          </a:solidFill>
          <a:ln>
            <a:solidFill>
              <a:srgbClr val="002060"/>
            </a:solidFill>
          </a:ln>
        </p:spPr>
        <p:txBody>
          <a:bodyPr>
            <a:normAutofit/>
          </a:bodyPr>
          <a:lstStyle/>
          <a:p>
            <a:pPr marL="0" indent="0">
              <a:buNone/>
            </a:pPr>
            <a:r>
              <a:rPr lang="en-US" sz="2400" dirty="0">
                <a:latin typeface="Times" panose="02020603050405020304" pitchFamily="18" charset="0"/>
                <a:cs typeface="Times" panose="02020603050405020304" pitchFamily="18" charset="0"/>
              </a:rPr>
              <a:t>___ 3. Which of the following would be a responsibility of local government, such as municipalities (cities) or county government? </a:t>
            </a:r>
            <a:r>
              <a:rPr lang="en-US" sz="2400" b="1" dirty="0">
                <a:latin typeface="Times" panose="02020603050405020304" pitchFamily="18" charset="0"/>
                <a:cs typeface="Times" panose="02020603050405020304" pitchFamily="18" charset="0"/>
              </a:rPr>
              <a:t>(CL.C&amp;G.2.3)</a:t>
            </a:r>
            <a:endParaRPr lang="en-US" sz="2400" dirty="0">
              <a:latin typeface="Times" panose="02020603050405020304" pitchFamily="18" charset="0"/>
              <a:cs typeface="Times" panose="02020603050405020304" pitchFamily="18" charset="0"/>
            </a:endParaRPr>
          </a:p>
          <a:p>
            <a:pPr marL="514350" lvl="0" indent="-514350">
              <a:buFont typeface="+mj-lt"/>
              <a:buAutoNum type="alphaUcPeriod"/>
            </a:pPr>
            <a:r>
              <a:rPr lang="en-US" sz="2400" dirty="0">
                <a:latin typeface="Times" panose="02020603050405020304" pitchFamily="18" charset="0"/>
                <a:cs typeface="Times" panose="02020603050405020304" pitchFamily="18" charset="0"/>
              </a:rPr>
              <a:t>Regulations on trade/commerce between states 	</a:t>
            </a:r>
          </a:p>
          <a:p>
            <a:pPr marL="514350" lvl="0" indent="-514350">
              <a:buFont typeface="+mj-lt"/>
              <a:buAutoNum type="alphaUcPeriod"/>
            </a:pPr>
            <a:r>
              <a:rPr lang="en-US" sz="2400" dirty="0">
                <a:latin typeface="Times" panose="02020603050405020304" pitchFamily="18" charset="0"/>
                <a:cs typeface="Times" panose="02020603050405020304" pitchFamily="18" charset="0"/>
              </a:rPr>
              <a:t>Work crews for building highways and bridges </a:t>
            </a:r>
          </a:p>
          <a:p>
            <a:pPr marL="514350" lvl="0" indent="-514350">
              <a:buFont typeface="+mj-lt"/>
              <a:buAutoNum type="alphaUcPeriod"/>
            </a:pPr>
            <a:r>
              <a:rPr lang="en-US" sz="2400" dirty="0">
                <a:latin typeface="Times" panose="02020603050405020304" pitchFamily="18" charset="0"/>
                <a:cs typeface="Times" panose="02020603050405020304" pitchFamily="18" charset="0"/>
              </a:rPr>
              <a:t>Police protection and crime prevention </a:t>
            </a:r>
          </a:p>
          <a:p>
            <a:pPr marL="514350" lvl="0" indent="-514350">
              <a:buFont typeface="+mj-lt"/>
              <a:buAutoNum type="alphaUcPeriod"/>
            </a:pPr>
            <a:r>
              <a:rPr lang="en-US" sz="2400" dirty="0">
                <a:latin typeface="Times" panose="02020603050405020304" pitchFamily="18" charset="0"/>
                <a:cs typeface="Times" panose="02020603050405020304" pitchFamily="18" charset="0"/>
              </a:rPr>
              <a:t>Mail services for the residence </a:t>
            </a:r>
          </a:p>
          <a:p>
            <a:pPr marL="0" indent="0">
              <a:buNone/>
            </a:pPr>
            <a:endParaRPr lang="en-US" sz="2400" dirty="0">
              <a:latin typeface="Times" panose="02020603050405020304" pitchFamily="18" charset="0"/>
              <a:cs typeface="Times" panose="02020603050405020304" pitchFamily="18" charset="0"/>
            </a:endParaRPr>
          </a:p>
        </p:txBody>
      </p:sp>
    </p:spTree>
    <p:extLst>
      <p:ext uri="{BB962C8B-B14F-4D97-AF65-F5344CB8AC3E}">
        <p14:creationId xmlns:p14="http://schemas.microsoft.com/office/powerpoint/2010/main" val="635953327"/>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7F9CA6-5380-4E46-9BAB-0A760BA304A8}"/>
              </a:ext>
            </a:extLst>
          </p:cNvPr>
          <p:cNvSpPr>
            <a:spLocks noGrp="1"/>
          </p:cNvSpPr>
          <p:nvPr>
            <p:ph type="title"/>
          </p:nvPr>
        </p:nvSpPr>
        <p:spPr>
          <a:xfrm>
            <a:off x="838200" y="189042"/>
            <a:ext cx="10515600" cy="680388"/>
          </a:xfrm>
          <a:solidFill>
            <a:schemeClr val="bg1"/>
          </a:solidFill>
          <a:ln>
            <a:solidFill>
              <a:schemeClr val="tx1"/>
            </a:solidFill>
          </a:ln>
        </p:spPr>
        <p:txBody>
          <a:bodyPr>
            <a:normAutofit fontScale="90000"/>
          </a:bodyPr>
          <a:lstStyle/>
          <a:p>
            <a:r>
              <a:rPr lang="en-US" b="1" dirty="0">
                <a:latin typeface="Bookman Old Style" panose="02050604050505020204" pitchFamily="18" charset="0"/>
              </a:rPr>
              <a:t>Practice Questions </a:t>
            </a:r>
          </a:p>
        </p:txBody>
      </p:sp>
      <p:sp>
        <p:nvSpPr>
          <p:cNvPr id="3" name="Content Placeholder 2">
            <a:extLst>
              <a:ext uri="{FF2B5EF4-FFF2-40B4-BE49-F238E27FC236}">
                <a16:creationId xmlns:a16="http://schemas.microsoft.com/office/drawing/2014/main" id="{5358D134-6BB1-435C-A541-90BD837D8C9B}"/>
              </a:ext>
            </a:extLst>
          </p:cNvPr>
          <p:cNvSpPr>
            <a:spLocks noGrp="1"/>
          </p:cNvSpPr>
          <p:nvPr>
            <p:ph idx="1"/>
          </p:nvPr>
        </p:nvSpPr>
        <p:spPr>
          <a:xfrm>
            <a:off x="539645" y="1379095"/>
            <a:ext cx="11032761" cy="4797868"/>
          </a:xfrm>
          <a:solidFill>
            <a:schemeClr val="bg1"/>
          </a:solidFill>
          <a:ln>
            <a:solidFill>
              <a:srgbClr val="002060"/>
            </a:solidFill>
          </a:ln>
        </p:spPr>
        <p:txBody>
          <a:bodyPr>
            <a:normAutofit/>
          </a:bodyPr>
          <a:lstStyle/>
          <a:p>
            <a:pPr marL="0" indent="0">
              <a:buNone/>
            </a:pPr>
            <a:r>
              <a:rPr lang="en-US" dirty="0">
                <a:latin typeface="Times" panose="02020603050405020304" pitchFamily="18" charset="0"/>
                <a:cs typeface="Times" panose="02020603050405020304" pitchFamily="18" charset="0"/>
              </a:rPr>
              <a:t>____ 4. Which court would hear case on divorce and misdemeanors? </a:t>
            </a:r>
            <a:r>
              <a:rPr lang="en-US" b="1" dirty="0">
                <a:latin typeface="Times" panose="02020603050405020304" pitchFamily="18" charset="0"/>
                <a:cs typeface="Times" panose="02020603050405020304" pitchFamily="18" charset="0"/>
              </a:rPr>
              <a:t>(CL.C&amp;G.4.2)</a:t>
            </a:r>
            <a:endParaRPr lang="en-US" dirty="0">
              <a:latin typeface="Times" panose="02020603050405020304" pitchFamily="18" charset="0"/>
              <a:cs typeface="Times" panose="02020603050405020304" pitchFamily="18" charset="0"/>
            </a:endParaRPr>
          </a:p>
          <a:p>
            <a:pPr marL="514350" lvl="0" indent="-514350">
              <a:buAutoNum type="alphaUcPeriod"/>
            </a:pPr>
            <a:r>
              <a:rPr lang="en-US" dirty="0">
                <a:latin typeface="Times" panose="02020603050405020304" pitchFamily="18" charset="0"/>
                <a:cs typeface="Times" panose="02020603050405020304" pitchFamily="18" charset="0"/>
              </a:rPr>
              <a:t>NC District Courts	</a:t>
            </a:r>
          </a:p>
          <a:p>
            <a:pPr marL="514350" lvl="0" indent="-514350">
              <a:buAutoNum type="alphaUcPeriod"/>
            </a:pPr>
            <a:r>
              <a:rPr lang="en-US" dirty="0">
                <a:latin typeface="Times" panose="02020603050405020304" pitchFamily="18" charset="0"/>
                <a:cs typeface="Times" panose="02020603050405020304" pitchFamily="18" charset="0"/>
              </a:rPr>
              <a:t>NC Superior Courts		</a:t>
            </a:r>
          </a:p>
          <a:p>
            <a:pPr marL="514350" lvl="0" indent="-514350">
              <a:buAutoNum type="alphaUcPeriod"/>
            </a:pPr>
            <a:r>
              <a:rPr lang="en-US" dirty="0">
                <a:latin typeface="Times" panose="02020603050405020304" pitchFamily="18" charset="0"/>
                <a:cs typeface="Times" panose="02020603050405020304" pitchFamily="18" charset="0"/>
              </a:rPr>
              <a:t>U.S. District Courts	</a:t>
            </a:r>
          </a:p>
          <a:p>
            <a:pPr marL="514350" lvl="0" indent="-514350">
              <a:buAutoNum type="alphaUcPeriod"/>
            </a:pPr>
            <a:r>
              <a:rPr lang="en-US" dirty="0">
                <a:latin typeface="Times" panose="02020603050405020304" pitchFamily="18" charset="0"/>
                <a:cs typeface="Times" panose="02020603050405020304" pitchFamily="18" charset="0"/>
              </a:rPr>
              <a:t>U.S. Appeals Court</a:t>
            </a:r>
          </a:p>
          <a:p>
            <a:pPr marL="0" indent="0">
              <a:buNone/>
            </a:pPr>
            <a:endParaRPr lang="en-US" sz="2400" dirty="0">
              <a:latin typeface="Times" panose="02020603050405020304" pitchFamily="18" charset="0"/>
              <a:cs typeface="Times" panose="02020603050405020304" pitchFamily="18" charset="0"/>
            </a:endParaRPr>
          </a:p>
        </p:txBody>
      </p:sp>
    </p:spTree>
    <p:extLst>
      <p:ext uri="{BB962C8B-B14F-4D97-AF65-F5344CB8AC3E}">
        <p14:creationId xmlns:p14="http://schemas.microsoft.com/office/powerpoint/2010/main" val="23238561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6ECA5C-29F9-D653-7F20-BF496FCFB4A2}"/>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7CB5B42-5E80-D7E3-DF2A-08377E164815}"/>
              </a:ext>
            </a:extLst>
          </p:cNvPr>
          <p:cNvSpPr>
            <a:spLocks noGrp="1"/>
          </p:cNvSpPr>
          <p:nvPr>
            <p:ph idx="1"/>
          </p:nvPr>
        </p:nvSpPr>
        <p:spPr>
          <a:xfrm>
            <a:off x="323557" y="295422"/>
            <a:ext cx="11465169" cy="6291358"/>
          </a:xfrm>
          <a:solidFill>
            <a:schemeClr val="bg1"/>
          </a:solidFill>
        </p:spPr>
        <p:txBody>
          <a:bodyPr>
            <a:normAutofit/>
          </a:bodyPr>
          <a:lstStyle/>
          <a:p>
            <a:pPr marL="0" indent="0">
              <a:buNone/>
            </a:pPr>
            <a:r>
              <a:rPr lang="en-US" sz="2400" b="1" i="1" dirty="0">
                <a:solidFill>
                  <a:srgbClr val="002060"/>
                </a:solidFill>
                <a:latin typeface="Times New Roman" panose="02020603050405020304" pitchFamily="18" charset="0"/>
                <a:cs typeface="Times New Roman" panose="02020603050405020304" pitchFamily="18" charset="0"/>
              </a:rPr>
              <a:t>Essential Question: </a:t>
            </a:r>
            <a:r>
              <a:rPr lang="en-US" sz="2400" dirty="0">
                <a:latin typeface="Times" pitchFamily="2" charset="0"/>
              </a:rPr>
              <a:t>How did the Founding Fathers develop a government that allows for the supremacy of the federal government, but still grant states the ability the authority to governing themselves?</a:t>
            </a:r>
          </a:p>
          <a:p>
            <a:pPr marL="0" indent="0">
              <a:buNone/>
            </a:pPr>
            <a:r>
              <a:rPr lang="en-US" sz="2400" b="1" i="1" dirty="0">
                <a:solidFill>
                  <a:srgbClr val="002060"/>
                </a:solidFill>
                <a:latin typeface="Times New Roman" panose="02020603050405020304" pitchFamily="18" charset="0"/>
                <a:cs typeface="Times New Roman" panose="02020603050405020304" pitchFamily="18" charset="0"/>
              </a:rPr>
              <a:t>Students can:</a:t>
            </a:r>
          </a:p>
          <a:p>
            <a:r>
              <a:rPr lang="en-US" sz="2400" dirty="0">
                <a:latin typeface="Times" pitchFamily="2" charset="0"/>
              </a:rPr>
              <a:t>Evaluate similarities between the federal and state government as established under constitutional authority</a:t>
            </a:r>
          </a:p>
          <a:p>
            <a:r>
              <a:rPr lang="en-US" sz="2400" dirty="0">
                <a:latin typeface="Times" pitchFamily="2" charset="0"/>
                <a:cs typeface="Times New Roman" panose="02020603050405020304" pitchFamily="18" charset="0"/>
              </a:rPr>
              <a:t>Determine how the powers of state and local government allow them to meet the goals of a society or community</a:t>
            </a:r>
            <a:endParaRPr lang="en-US" sz="2400" dirty="0">
              <a:latin typeface="Times New Roman" panose="02020603050405020304" pitchFamily="18" charset="0"/>
              <a:cs typeface="Times New Roman" panose="02020603050405020304" pitchFamily="18" charset="0"/>
            </a:endParaRPr>
          </a:p>
          <a:p>
            <a:pPr marL="0" indent="0">
              <a:buNone/>
            </a:pPr>
            <a:r>
              <a:rPr lang="en-US" sz="2400" b="1" dirty="0">
                <a:solidFill>
                  <a:srgbClr val="FF0000"/>
                </a:solidFill>
                <a:latin typeface="Times New Roman" panose="02020603050405020304" pitchFamily="18" charset="0"/>
                <a:cs typeface="Times New Roman" panose="02020603050405020304" pitchFamily="18" charset="0"/>
              </a:rPr>
              <a:t>Agenda:</a:t>
            </a:r>
          </a:p>
          <a:p>
            <a:r>
              <a:rPr lang="en-US" sz="2400" dirty="0">
                <a:latin typeface="Times New Roman" panose="02020603050405020304" pitchFamily="18" charset="0"/>
                <a:cs typeface="Times New Roman" panose="02020603050405020304" pitchFamily="18" charset="0"/>
              </a:rPr>
              <a:t>Quick Review Unit III</a:t>
            </a:r>
          </a:p>
          <a:p>
            <a:r>
              <a:rPr lang="en-US" sz="2400" dirty="0">
                <a:latin typeface="Times New Roman" panose="02020603050405020304" pitchFamily="18" charset="0"/>
                <a:cs typeface="Times New Roman" panose="02020603050405020304" pitchFamily="18" charset="0"/>
              </a:rPr>
              <a:t>Unit III Test </a:t>
            </a:r>
          </a:p>
          <a:p>
            <a:r>
              <a:rPr lang="en-US" sz="2400" dirty="0">
                <a:latin typeface="Times New Roman" panose="02020603050405020304" pitchFamily="18" charset="0"/>
                <a:cs typeface="Times New Roman" panose="02020603050405020304" pitchFamily="18" charset="0"/>
              </a:rPr>
              <a:t>Current Events Journals 5 &amp; 6</a:t>
            </a:r>
          </a:p>
          <a:p>
            <a:pPr marL="0" indent="0">
              <a:buNone/>
            </a:pPr>
            <a:r>
              <a:rPr lang="en-US" sz="2400" b="1" dirty="0">
                <a:solidFill>
                  <a:srgbClr val="FF0000"/>
                </a:solidFill>
                <a:latin typeface="Times New Roman" panose="02020603050405020304" pitchFamily="18" charset="0"/>
                <a:cs typeface="Times New Roman" panose="02020603050405020304" pitchFamily="18" charset="0"/>
              </a:rPr>
              <a:t>Homework: </a:t>
            </a:r>
          </a:p>
          <a:p>
            <a:r>
              <a:rPr lang="en-US" sz="2400" b="1">
                <a:solidFill>
                  <a:srgbClr val="002060"/>
                </a:solidFill>
                <a:latin typeface="Times New Roman" panose="02020603050405020304" pitchFamily="18" charset="0"/>
                <a:cs typeface="Times New Roman" panose="02020603050405020304" pitchFamily="18" charset="0"/>
              </a:rPr>
              <a:t>Current </a:t>
            </a:r>
            <a:r>
              <a:rPr lang="en-US" sz="2400" b="1" dirty="0">
                <a:solidFill>
                  <a:srgbClr val="002060"/>
                </a:solidFill>
                <a:latin typeface="Times New Roman" panose="02020603050405020304" pitchFamily="18" charset="0"/>
                <a:cs typeface="Times New Roman" panose="02020603050405020304" pitchFamily="18" charset="0"/>
              </a:rPr>
              <a:t>Events Journal Review – Due 3/21</a:t>
            </a:r>
          </a:p>
        </p:txBody>
      </p:sp>
    </p:spTree>
    <p:extLst>
      <p:ext uri="{BB962C8B-B14F-4D97-AF65-F5344CB8AC3E}">
        <p14:creationId xmlns:p14="http://schemas.microsoft.com/office/powerpoint/2010/main" val="28336898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02410D-7A3D-732D-A7EB-794649E1E8C5}"/>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E360DA3-32AA-D35B-C88B-BCF4DAF73CA6}"/>
              </a:ext>
            </a:extLst>
          </p:cNvPr>
          <p:cNvSpPr>
            <a:spLocks noGrp="1"/>
          </p:cNvSpPr>
          <p:nvPr>
            <p:ph idx="1"/>
          </p:nvPr>
        </p:nvSpPr>
        <p:spPr>
          <a:xfrm>
            <a:off x="323557" y="295422"/>
            <a:ext cx="11465169" cy="6291358"/>
          </a:xfrm>
          <a:solidFill>
            <a:schemeClr val="bg1"/>
          </a:solidFill>
        </p:spPr>
        <p:txBody>
          <a:bodyPr>
            <a:normAutofit lnSpcReduction="10000"/>
          </a:bodyPr>
          <a:lstStyle/>
          <a:p>
            <a:pPr marL="0" indent="0">
              <a:buNone/>
            </a:pPr>
            <a:r>
              <a:rPr lang="en-US" sz="2400" b="1" i="1" dirty="0">
                <a:solidFill>
                  <a:srgbClr val="002060"/>
                </a:solidFill>
                <a:latin typeface="Times New Roman" panose="02020603050405020304" pitchFamily="18" charset="0"/>
                <a:cs typeface="Times New Roman" panose="02020603050405020304" pitchFamily="18" charset="0"/>
              </a:rPr>
              <a:t>Essential Question: </a:t>
            </a:r>
            <a:r>
              <a:rPr lang="en-US" sz="2400" dirty="0">
                <a:latin typeface="Times" pitchFamily="2" charset="0"/>
              </a:rPr>
              <a:t>How did the Founding Fathers develop a government that allows for the supremacy of the federal government, but still grant states the ability the authority to governing themselves?</a:t>
            </a:r>
          </a:p>
          <a:p>
            <a:pPr marL="0" indent="0">
              <a:buNone/>
            </a:pPr>
            <a:r>
              <a:rPr lang="en-US" sz="2400" b="1" i="1" dirty="0">
                <a:solidFill>
                  <a:srgbClr val="002060"/>
                </a:solidFill>
                <a:latin typeface="Times New Roman" panose="02020603050405020304" pitchFamily="18" charset="0"/>
                <a:cs typeface="Times New Roman" panose="02020603050405020304" pitchFamily="18" charset="0"/>
              </a:rPr>
              <a:t>Students can:</a:t>
            </a:r>
          </a:p>
          <a:p>
            <a:r>
              <a:rPr lang="en-US" sz="2400" dirty="0">
                <a:latin typeface="Times" pitchFamily="2" charset="0"/>
              </a:rPr>
              <a:t>Evaluate similarities between the federal and state government as established under constitutional authority</a:t>
            </a:r>
          </a:p>
          <a:p>
            <a:r>
              <a:rPr lang="en-US" sz="2400" dirty="0">
                <a:latin typeface="Times" pitchFamily="2" charset="0"/>
                <a:cs typeface="Times New Roman" panose="02020603050405020304" pitchFamily="18" charset="0"/>
              </a:rPr>
              <a:t>Determine how the powers of state and local government allow them to meet the goals of a society or community</a:t>
            </a:r>
            <a:endParaRPr lang="en-US" sz="2400" dirty="0">
              <a:latin typeface="Times New Roman" panose="02020603050405020304" pitchFamily="18" charset="0"/>
              <a:cs typeface="Times New Roman" panose="02020603050405020304" pitchFamily="18" charset="0"/>
            </a:endParaRPr>
          </a:p>
          <a:p>
            <a:pPr marL="0" indent="0">
              <a:buNone/>
            </a:pPr>
            <a:r>
              <a:rPr lang="en-US" sz="2400" b="1" dirty="0">
                <a:solidFill>
                  <a:srgbClr val="FF0000"/>
                </a:solidFill>
                <a:latin typeface="Times New Roman" panose="02020603050405020304" pitchFamily="18" charset="0"/>
                <a:cs typeface="Times New Roman" panose="02020603050405020304" pitchFamily="18" charset="0"/>
              </a:rPr>
              <a:t>Agenda:</a:t>
            </a:r>
          </a:p>
          <a:p>
            <a:r>
              <a:rPr lang="en-US" sz="2400" dirty="0">
                <a:latin typeface="Times New Roman" panose="02020603050405020304" pitchFamily="18" charset="0"/>
                <a:cs typeface="Times New Roman" panose="02020603050405020304" pitchFamily="18" charset="0"/>
              </a:rPr>
              <a:t>10 Precedents</a:t>
            </a:r>
          </a:p>
          <a:p>
            <a:r>
              <a:rPr lang="en-US" sz="2400" dirty="0">
                <a:latin typeface="Times New Roman" panose="02020603050405020304" pitchFamily="18" charset="0"/>
                <a:cs typeface="Times New Roman" panose="02020603050405020304" pitchFamily="18" charset="0"/>
              </a:rPr>
              <a:t>The Significance of the States </a:t>
            </a:r>
          </a:p>
          <a:p>
            <a:r>
              <a:rPr lang="en-US" sz="2400" dirty="0">
                <a:latin typeface="Times New Roman" panose="02020603050405020304" pitchFamily="18" charset="0"/>
                <a:cs typeface="Times New Roman" panose="02020603050405020304" pitchFamily="18" charset="0"/>
              </a:rPr>
              <a:t>A Constitutional Comparison </a:t>
            </a:r>
          </a:p>
          <a:p>
            <a:pPr marL="0" indent="0">
              <a:buNone/>
            </a:pPr>
            <a:r>
              <a:rPr lang="en-US" sz="2400" b="1" dirty="0">
                <a:solidFill>
                  <a:srgbClr val="FF0000"/>
                </a:solidFill>
                <a:latin typeface="Times New Roman" panose="02020603050405020304" pitchFamily="18" charset="0"/>
                <a:cs typeface="Times New Roman" panose="02020603050405020304" pitchFamily="18" charset="0"/>
              </a:rPr>
              <a:t>Homework: </a:t>
            </a:r>
          </a:p>
          <a:p>
            <a:r>
              <a:rPr lang="en-US" sz="2400" b="1" dirty="0">
                <a:solidFill>
                  <a:srgbClr val="002060"/>
                </a:solidFill>
                <a:latin typeface="Times New Roman" panose="02020603050405020304" pitchFamily="18" charset="0"/>
                <a:cs typeface="Times New Roman" panose="02020603050405020304" pitchFamily="18" charset="0"/>
              </a:rPr>
              <a:t>SCOTUS Precedent Quiz – 2/13</a:t>
            </a:r>
          </a:p>
          <a:p>
            <a:r>
              <a:rPr lang="en-US" sz="2400" b="1" dirty="0">
                <a:solidFill>
                  <a:srgbClr val="002060"/>
                </a:solidFill>
                <a:latin typeface="Times New Roman" panose="02020603050405020304" pitchFamily="18" charset="0"/>
                <a:cs typeface="Times New Roman" panose="02020603050405020304" pitchFamily="18" charset="0"/>
              </a:rPr>
              <a:t>Current Events Journal Review – Due 3/21</a:t>
            </a:r>
          </a:p>
        </p:txBody>
      </p:sp>
    </p:spTree>
    <p:extLst>
      <p:ext uri="{BB962C8B-B14F-4D97-AF65-F5344CB8AC3E}">
        <p14:creationId xmlns:p14="http://schemas.microsoft.com/office/powerpoint/2010/main" val="27638866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E0EA4C-6A03-4143-A3AA-0A4D7A48B895}"/>
              </a:ext>
            </a:extLst>
          </p:cNvPr>
          <p:cNvSpPr>
            <a:spLocks noGrp="1"/>
          </p:cNvSpPr>
          <p:nvPr>
            <p:ph type="title"/>
          </p:nvPr>
        </p:nvSpPr>
        <p:spPr>
          <a:xfrm>
            <a:off x="838200" y="190954"/>
            <a:ext cx="10515600" cy="868590"/>
          </a:xfrm>
          <a:solidFill>
            <a:schemeClr val="bg1"/>
          </a:solidFill>
          <a:ln>
            <a:solidFill>
              <a:schemeClr val="accent1"/>
            </a:solidFill>
          </a:ln>
        </p:spPr>
        <p:txBody>
          <a:bodyPr/>
          <a:lstStyle/>
          <a:p>
            <a:r>
              <a:rPr lang="en-US" b="1" dirty="0">
                <a:latin typeface="Bookman Old Style" panose="02050604050505020204" pitchFamily="18" charset="0"/>
              </a:rPr>
              <a:t>US Constitution Recall</a:t>
            </a:r>
          </a:p>
        </p:txBody>
      </p:sp>
      <p:sp>
        <p:nvSpPr>
          <p:cNvPr id="3" name="Content Placeholder 2">
            <a:extLst>
              <a:ext uri="{FF2B5EF4-FFF2-40B4-BE49-F238E27FC236}">
                <a16:creationId xmlns:a16="http://schemas.microsoft.com/office/drawing/2014/main" id="{DBC34A50-F973-9645-A94A-0F99BA02D50C}"/>
              </a:ext>
            </a:extLst>
          </p:cNvPr>
          <p:cNvSpPr>
            <a:spLocks noGrp="1"/>
          </p:cNvSpPr>
          <p:nvPr>
            <p:ph idx="1"/>
          </p:nvPr>
        </p:nvSpPr>
        <p:spPr>
          <a:xfrm>
            <a:off x="838200" y="1378857"/>
            <a:ext cx="10515600" cy="4798106"/>
          </a:xfrm>
          <a:solidFill>
            <a:schemeClr val="bg1"/>
          </a:solidFill>
          <a:ln>
            <a:solidFill>
              <a:schemeClr val="accent1"/>
            </a:solidFill>
          </a:ln>
        </p:spPr>
        <p:txBody>
          <a:bodyPr>
            <a:normAutofit/>
          </a:bodyPr>
          <a:lstStyle/>
          <a:p>
            <a:pPr marL="457200" indent="-457200">
              <a:buFont typeface="+mj-lt"/>
              <a:buAutoNum type="arabicPeriod"/>
            </a:pPr>
            <a:r>
              <a:rPr lang="en-US" sz="2400" dirty="0">
                <a:latin typeface="Times" pitchFamily="2" charset="0"/>
              </a:rPr>
              <a:t>Give examples of the following Constitutional principles which protect the American people from abusive government.</a:t>
            </a:r>
          </a:p>
          <a:p>
            <a:pPr lvl="1"/>
            <a:r>
              <a:rPr lang="en-US" dirty="0">
                <a:latin typeface="Times" pitchFamily="2" charset="0"/>
              </a:rPr>
              <a:t>Separation of Powers</a:t>
            </a:r>
          </a:p>
          <a:p>
            <a:pPr lvl="1"/>
            <a:r>
              <a:rPr lang="en-US" dirty="0">
                <a:latin typeface="Times" pitchFamily="2" charset="0"/>
              </a:rPr>
              <a:t>Checks &amp; balances</a:t>
            </a:r>
          </a:p>
          <a:p>
            <a:pPr lvl="1"/>
            <a:r>
              <a:rPr lang="en-US" dirty="0">
                <a:latin typeface="Times" pitchFamily="2" charset="0"/>
              </a:rPr>
              <a:t>Popular sovereignty</a:t>
            </a:r>
          </a:p>
          <a:p>
            <a:pPr marL="457200" indent="-457200">
              <a:buFont typeface="+mj-lt"/>
              <a:buAutoNum type="arabicPeriod"/>
            </a:pPr>
            <a:r>
              <a:rPr lang="en-US" sz="2400" dirty="0">
                <a:latin typeface="Times" pitchFamily="2" charset="0"/>
              </a:rPr>
              <a:t>How can the U.S. Constitution change to fit our modern times?</a:t>
            </a:r>
          </a:p>
          <a:p>
            <a:pPr marL="457200" indent="-457200">
              <a:buFont typeface="+mj-lt"/>
              <a:buAutoNum type="arabicPeriod"/>
            </a:pPr>
            <a:r>
              <a:rPr lang="en-US" sz="2400" dirty="0">
                <a:latin typeface="Times" pitchFamily="2" charset="0"/>
              </a:rPr>
              <a:t>Identify TWO rights protected by the Bill of the Rights (First 10 Amendments) of the U.S. Constitution.</a:t>
            </a:r>
          </a:p>
        </p:txBody>
      </p:sp>
      <p:pic>
        <p:nvPicPr>
          <p:cNvPr id="4" name="Picture 3">
            <a:extLst>
              <a:ext uri="{FF2B5EF4-FFF2-40B4-BE49-F238E27FC236}">
                <a16:creationId xmlns:a16="http://schemas.microsoft.com/office/drawing/2014/main" id="{CD9791A6-B01D-9149-9386-622E16955BFE}"/>
              </a:ext>
            </a:extLst>
          </p:cNvPr>
          <p:cNvPicPr>
            <a:picLocks noChangeAspect="1"/>
          </p:cNvPicPr>
          <p:nvPr/>
        </p:nvPicPr>
        <p:blipFill>
          <a:blip r:embed="rId2"/>
          <a:stretch>
            <a:fillRect/>
          </a:stretch>
        </p:blipFill>
        <p:spPr>
          <a:xfrm>
            <a:off x="5856166" y="4338515"/>
            <a:ext cx="5222142" cy="2157761"/>
          </a:xfrm>
          <a:prstGeom prst="rect">
            <a:avLst/>
          </a:prstGeom>
        </p:spPr>
      </p:pic>
      <p:pic>
        <p:nvPicPr>
          <p:cNvPr id="5" name="Picture 4">
            <a:extLst>
              <a:ext uri="{FF2B5EF4-FFF2-40B4-BE49-F238E27FC236}">
                <a16:creationId xmlns:a16="http://schemas.microsoft.com/office/drawing/2014/main" id="{D17BC971-634C-C740-AAFA-E02AEEA2BB0D}"/>
              </a:ext>
            </a:extLst>
          </p:cNvPr>
          <p:cNvPicPr>
            <a:picLocks noChangeAspect="1"/>
          </p:cNvPicPr>
          <p:nvPr/>
        </p:nvPicPr>
        <p:blipFill>
          <a:blip r:embed="rId3"/>
          <a:stretch>
            <a:fillRect/>
          </a:stretch>
        </p:blipFill>
        <p:spPr>
          <a:xfrm>
            <a:off x="1113692" y="4760686"/>
            <a:ext cx="4220307" cy="1741452"/>
          </a:xfrm>
          <a:prstGeom prst="rect">
            <a:avLst/>
          </a:prstGeom>
        </p:spPr>
      </p:pic>
      <p:sp>
        <p:nvSpPr>
          <p:cNvPr id="6" name="Oval Callout 5">
            <a:extLst>
              <a:ext uri="{FF2B5EF4-FFF2-40B4-BE49-F238E27FC236}">
                <a16:creationId xmlns:a16="http://schemas.microsoft.com/office/drawing/2014/main" id="{B43C2683-8D55-0D4E-92C7-E6FAE58D6FF9}"/>
              </a:ext>
            </a:extLst>
          </p:cNvPr>
          <p:cNvSpPr/>
          <p:nvPr/>
        </p:nvSpPr>
        <p:spPr>
          <a:xfrm>
            <a:off x="1852246" y="4572000"/>
            <a:ext cx="2063262" cy="609600"/>
          </a:xfrm>
          <a:prstGeom prst="wedgeEllipseCallout">
            <a:avLst>
              <a:gd name="adj1" fmla="val 51326"/>
              <a:gd name="adj2" fmla="val 79808"/>
            </a:avLst>
          </a:prstGeom>
          <a:ln>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latin typeface="Times" pitchFamily="2" charset="0"/>
              </a:rPr>
              <a:t>It says “We the people</a:t>
            </a:r>
            <a:r>
              <a:rPr lang="en-US" dirty="0"/>
              <a:t>”</a:t>
            </a:r>
          </a:p>
        </p:txBody>
      </p:sp>
    </p:spTree>
    <p:extLst>
      <p:ext uri="{BB962C8B-B14F-4D97-AF65-F5344CB8AC3E}">
        <p14:creationId xmlns:p14="http://schemas.microsoft.com/office/powerpoint/2010/main" val="22642322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45B031-B798-4EBE-AB5E-E2A05E8C3E83}"/>
              </a:ext>
            </a:extLst>
          </p:cNvPr>
          <p:cNvSpPr>
            <a:spLocks noGrp="1"/>
          </p:cNvSpPr>
          <p:nvPr>
            <p:ph type="title"/>
          </p:nvPr>
        </p:nvSpPr>
        <p:spPr>
          <a:xfrm>
            <a:off x="838200" y="197456"/>
            <a:ext cx="10515600" cy="760290"/>
          </a:xfrm>
          <a:solidFill>
            <a:schemeClr val="bg1"/>
          </a:solidFill>
          <a:ln>
            <a:solidFill>
              <a:srgbClr val="002060"/>
            </a:solidFill>
          </a:ln>
        </p:spPr>
        <p:txBody>
          <a:bodyPr/>
          <a:lstStyle/>
          <a:p>
            <a:r>
              <a:rPr lang="en-US" b="1" dirty="0">
                <a:latin typeface="Bookman Old Style" panose="02050604050505020204" pitchFamily="18" charset="0"/>
              </a:rPr>
              <a:t>Federalism Review </a:t>
            </a:r>
          </a:p>
        </p:txBody>
      </p:sp>
      <p:sp>
        <p:nvSpPr>
          <p:cNvPr id="3" name="Content Placeholder 2">
            <a:extLst>
              <a:ext uri="{FF2B5EF4-FFF2-40B4-BE49-F238E27FC236}">
                <a16:creationId xmlns:a16="http://schemas.microsoft.com/office/drawing/2014/main" id="{ED5207FD-FF04-43BE-BA20-A41600552CA7}"/>
              </a:ext>
            </a:extLst>
          </p:cNvPr>
          <p:cNvSpPr>
            <a:spLocks noGrp="1"/>
          </p:cNvSpPr>
          <p:nvPr>
            <p:ph idx="1"/>
          </p:nvPr>
        </p:nvSpPr>
        <p:spPr>
          <a:xfrm>
            <a:off x="323557" y="1209822"/>
            <a:ext cx="11633981" cy="4967141"/>
          </a:xfrm>
          <a:solidFill>
            <a:schemeClr val="bg1"/>
          </a:solidFill>
        </p:spPr>
        <p:txBody>
          <a:bodyPr>
            <a:normAutofit/>
          </a:bodyPr>
          <a:lstStyle/>
          <a:p>
            <a:pPr marL="0" indent="0">
              <a:buNone/>
            </a:pPr>
            <a:r>
              <a:rPr lang="en-US" sz="2400" b="1" i="1" u="sng" dirty="0">
                <a:solidFill>
                  <a:srgbClr val="C00000"/>
                </a:solidFill>
                <a:latin typeface="Times" panose="02020603050405020304" pitchFamily="18" charset="0"/>
                <a:cs typeface="Times" panose="02020603050405020304" pitchFamily="18" charset="0"/>
              </a:rPr>
              <a:t>Federalism</a:t>
            </a:r>
            <a:r>
              <a:rPr lang="en-US" sz="2400" dirty="0">
                <a:latin typeface="Times" panose="02020603050405020304" pitchFamily="18" charset="0"/>
                <a:cs typeface="Times" panose="02020603050405020304" pitchFamily="18" charset="0"/>
              </a:rPr>
              <a:t> – division of power between the national, state, &amp; local government</a:t>
            </a:r>
          </a:p>
          <a:p>
            <a:r>
              <a:rPr lang="en-US" sz="2400" b="1" u="sng" dirty="0">
                <a:solidFill>
                  <a:srgbClr val="002060"/>
                </a:solidFill>
                <a:latin typeface="Times" panose="02020603050405020304" pitchFamily="18" charset="0"/>
                <a:cs typeface="Times" panose="02020603050405020304" pitchFamily="18" charset="0"/>
              </a:rPr>
              <a:t>10</a:t>
            </a:r>
            <a:r>
              <a:rPr lang="en-US" sz="2400" b="1" u="sng" baseline="30000" dirty="0">
                <a:solidFill>
                  <a:srgbClr val="002060"/>
                </a:solidFill>
                <a:latin typeface="Times" panose="02020603050405020304" pitchFamily="18" charset="0"/>
                <a:cs typeface="Times" panose="02020603050405020304" pitchFamily="18" charset="0"/>
              </a:rPr>
              <a:t>th</a:t>
            </a:r>
            <a:r>
              <a:rPr lang="en-US" sz="2400" b="1" u="sng" dirty="0">
                <a:solidFill>
                  <a:srgbClr val="002060"/>
                </a:solidFill>
                <a:latin typeface="Times" panose="02020603050405020304" pitchFamily="18" charset="0"/>
                <a:cs typeface="Times" panose="02020603050405020304" pitchFamily="18" charset="0"/>
              </a:rPr>
              <a:t> Amendment </a:t>
            </a:r>
            <a:r>
              <a:rPr lang="en-US" sz="2400" dirty="0">
                <a:latin typeface="Times" panose="02020603050405020304" pitchFamily="18" charset="0"/>
                <a:cs typeface="Times" panose="02020603050405020304" pitchFamily="18" charset="0"/>
              </a:rPr>
              <a:t>– grants </a:t>
            </a:r>
            <a:r>
              <a:rPr lang="en-US" sz="2400" b="1" u="sng" dirty="0">
                <a:solidFill>
                  <a:srgbClr val="002060"/>
                </a:solidFill>
                <a:latin typeface="Times" panose="02020603050405020304" pitchFamily="18" charset="0"/>
                <a:cs typeface="Times" panose="02020603050405020304" pitchFamily="18" charset="0"/>
              </a:rPr>
              <a:t>RESERVE POWERS</a:t>
            </a:r>
            <a:r>
              <a:rPr lang="en-US" sz="2400" dirty="0">
                <a:latin typeface="Times" panose="02020603050405020304" pitchFamily="18" charset="0"/>
                <a:cs typeface="Times" panose="02020603050405020304" pitchFamily="18" charset="0"/>
              </a:rPr>
              <a:t> to States</a:t>
            </a:r>
          </a:p>
        </p:txBody>
      </p:sp>
      <p:pic>
        <p:nvPicPr>
          <p:cNvPr id="4" name="Content Placeholder 4">
            <a:extLst>
              <a:ext uri="{FF2B5EF4-FFF2-40B4-BE49-F238E27FC236}">
                <a16:creationId xmlns:a16="http://schemas.microsoft.com/office/drawing/2014/main" id="{67960728-BDD6-40EB-B146-E58B05379A9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4578446" y="2691216"/>
            <a:ext cx="3124200" cy="2667000"/>
          </a:xfrm>
          <a:prstGeom prst="rect">
            <a:avLst/>
          </a:prstGeom>
          <a:solidFill>
            <a:srgbClr val="7030A0"/>
          </a:solidFill>
          <a:ln>
            <a:solidFill>
              <a:srgbClr val="7030A0"/>
            </a:solidFill>
            <a:miter lim="800000"/>
            <a:headEnd/>
            <a:tailEnd/>
          </a:ln>
        </p:spPr>
      </p:pic>
      <p:sp>
        <p:nvSpPr>
          <p:cNvPr id="5" name="Rectangle 4">
            <a:extLst>
              <a:ext uri="{FF2B5EF4-FFF2-40B4-BE49-F238E27FC236}">
                <a16:creationId xmlns:a16="http://schemas.microsoft.com/office/drawing/2014/main" id="{F2483E64-6F92-482C-BDEC-8C42D6BC8A6A}"/>
              </a:ext>
            </a:extLst>
          </p:cNvPr>
          <p:cNvSpPr/>
          <p:nvPr/>
        </p:nvSpPr>
        <p:spPr>
          <a:xfrm>
            <a:off x="3862460" y="2094891"/>
            <a:ext cx="4467079" cy="61157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Times" panose="02020603050405020304" pitchFamily="18" charset="0"/>
                <a:cs typeface="Times" panose="02020603050405020304" pitchFamily="18" charset="0"/>
              </a:rPr>
              <a:t>Advantages of Federalism</a:t>
            </a:r>
          </a:p>
        </p:txBody>
      </p:sp>
      <p:sp>
        <p:nvSpPr>
          <p:cNvPr id="7" name="Rectangle 1">
            <a:extLst>
              <a:ext uri="{FF2B5EF4-FFF2-40B4-BE49-F238E27FC236}">
                <a16:creationId xmlns:a16="http://schemas.microsoft.com/office/drawing/2014/main" id="{0FA17B1D-E390-478E-8E41-1167C464150E}"/>
              </a:ext>
            </a:extLst>
          </p:cNvPr>
          <p:cNvSpPr>
            <a:spLocks noChangeArrowheads="1"/>
          </p:cNvSpPr>
          <p:nvPr/>
        </p:nvSpPr>
        <p:spPr bwMode="auto">
          <a:xfrm>
            <a:off x="629459" y="2832507"/>
            <a:ext cx="3643086" cy="1192209"/>
          </a:xfrm>
          <a:prstGeom prst="rect">
            <a:avLst/>
          </a:prstGeom>
          <a:solidFill>
            <a:schemeClr val="tx1"/>
          </a:solidFill>
          <a:ln w="9525" algn="ctr">
            <a:solidFill>
              <a:srgbClr val="00B0F0"/>
            </a:solidFill>
            <a:round/>
            <a:headEnd/>
            <a:tailEnd/>
          </a:ln>
        </p:spPr>
        <p:txBody>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algn="ctr">
              <a:spcBef>
                <a:spcPct val="0"/>
              </a:spcBef>
              <a:buClrTx/>
              <a:buSzTx/>
              <a:buFontTx/>
              <a:buNone/>
            </a:pPr>
            <a:r>
              <a:rPr lang="en-US" altLang="en-US" sz="2400" b="1" i="1" u="sng" dirty="0">
                <a:solidFill>
                  <a:schemeClr val="bg1"/>
                </a:solidFill>
                <a:latin typeface="Times New Roman" panose="02020603050405020304" pitchFamily="18" charset="0"/>
                <a:cs typeface="Times New Roman" panose="02020603050405020304" pitchFamily="18" charset="0"/>
              </a:rPr>
              <a:t>Encourage experimentation</a:t>
            </a:r>
            <a:r>
              <a:rPr lang="en-US" altLang="en-US" sz="2400" b="1" dirty="0">
                <a:solidFill>
                  <a:schemeClr val="bg1"/>
                </a:solidFill>
                <a:latin typeface="Times New Roman" panose="02020603050405020304" pitchFamily="18" charset="0"/>
                <a:cs typeface="Times New Roman" panose="02020603050405020304" pitchFamily="18" charset="0"/>
              </a:rPr>
              <a:t> – Legalize Marijuana </a:t>
            </a:r>
          </a:p>
        </p:txBody>
      </p:sp>
      <p:sp>
        <p:nvSpPr>
          <p:cNvPr id="8" name="Rectangle 1">
            <a:extLst>
              <a:ext uri="{FF2B5EF4-FFF2-40B4-BE49-F238E27FC236}">
                <a16:creationId xmlns:a16="http://schemas.microsoft.com/office/drawing/2014/main" id="{615051E8-BAF3-41A4-9A81-C4A0EE90032E}"/>
              </a:ext>
            </a:extLst>
          </p:cNvPr>
          <p:cNvSpPr>
            <a:spLocks noChangeArrowheads="1"/>
          </p:cNvSpPr>
          <p:nvPr/>
        </p:nvSpPr>
        <p:spPr bwMode="auto">
          <a:xfrm>
            <a:off x="629459" y="4284980"/>
            <a:ext cx="3643086" cy="1362421"/>
          </a:xfrm>
          <a:prstGeom prst="rect">
            <a:avLst/>
          </a:prstGeom>
          <a:solidFill>
            <a:schemeClr val="tx1"/>
          </a:solidFill>
          <a:ln w="9525" algn="ctr">
            <a:solidFill>
              <a:srgbClr val="00B0F0"/>
            </a:solidFill>
            <a:round/>
            <a:headEnd/>
            <a:tailEnd/>
          </a:ln>
        </p:spPr>
        <p:txBody>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algn="ctr">
              <a:spcBef>
                <a:spcPct val="0"/>
              </a:spcBef>
              <a:buClrTx/>
              <a:buSzTx/>
              <a:buFontTx/>
              <a:buNone/>
            </a:pPr>
            <a:r>
              <a:rPr lang="en-US" altLang="en-US" sz="2400" b="1" i="1" u="sng" dirty="0">
                <a:solidFill>
                  <a:schemeClr val="bg1"/>
                </a:solidFill>
                <a:latin typeface="Times New Roman" panose="02020603050405020304" pitchFamily="18" charset="0"/>
                <a:cs typeface="Times New Roman" panose="02020603050405020304" pitchFamily="18" charset="0"/>
              </a:rPr>
              <a:t>Check &amp; Balance</a:t>
            </a:r>
          </a:p>
          <a:p>
            <a:pPr marL="342900" indent="-342900">
              <a:spcBef>
                <a:spcPct val="0"/>
              </a:spcBef>
              <a:buClrTx/>
              <a:buSzTx/>
              <a:buFont typeface="Arial" panose="020B0604020202020204" pitchFamily="34" charset="0"/>
              <a:buChar char="•"/>
            </a:pPr>
            <a:r>
              <a:rPr lang="en-US" altLang="en-US" sz="2400" b="1" dirty="0">
                <a:solidFill>
                  <a:schemeClr val="bg1"/>
                </a:solidFill>
                <a:latin typeface="Times New Roman" panose="02020603050405020304" pitchFamily="18" charset="0"/>
                <a:cs typeface="Times New Roman" panose="02020603050405020304" pitchFamily="18" charset="0"/>
              </a:rPr>
              <a:t>Limits the power of the federal government</a:t>
            </a:r>
          </a:p>
        </p:txBody>
      </p:sp>
      <p:sp>
        <p:nvSpPr>
          <p:cNvPr id="9" name="Rectangle 1">
            <a:extLst>
              <a:ext uri="{FF2B5EF4-FFF2-40B4-BE49-F238E27FC236}">
                <a16:creationId xmlns:a16="http://schemas.microsoft.com/office/drawing/2014/main" id="{55821EAA-36C4-48AE-9669-F2191EA4FC06}"/>
              </a:ext>
            </a:extLst>
          </p:cNvPr>
          <p:cNvSpPr>
            <a:spLocks noChangeArrowheads="1"/>
          </p:cNvSpPr>
          <p:nvPr/>
        </p:nvSpPr>
        <p:spPr bwMode="auto">
          <a:xfrm>
            <a:off x="8008547" y="2828240"/>
            <a:ext cx="3643086" cy="1192209"/>
          </a:xfrm>
          <a:prstGeom prst="rect">
            <a:avLst/>
          </a:prstGeom>
          <a:solidFill>
            <a:schemeClr val="tx1"/>
          </a:solidFill>
          <a:ln w="9525" algn="ctr">
            <a:solidFill>
              <a:srgbClr val="00B0F0"/>
            </a:solidFill>
            <a:round/>
            <a:headEnd/>
            <a:tailEnd/>
          </a:ln>
        </p:spPr>
        <p:txBody>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algn="ctr">
              <a:spcBef>
                <a:spcPct val="0"/>
              </a:spcBef>
              <a:buClrTx/>
              <a:buSzTx/>
              <a:buFontTx/>
              <a:buNone/>
            </a:pPr>
            <a:r>
              <a:rPr lang="en-US" altLang="en-US" sz="2400" b="1" i="1" u="sng" dirty="0">
                <a:solidFill>
                  <a:schemeClr val="bg1"/>
                </a:solidFill>
                <a:latin typeface="Times New Roman" panose="02020603050405020304" pitchFamily="18" charset="0"/>
                <a:cs typeface="Times New Roman" panose="02020603050405020304" pitchFamily="18" charset="0"/>
              </a:rPr>
              <a:t>Unifies the Nation</a:t>
            </a:r>
          </a:p>
          <a:p>
            <a:pPr algn="ctr">
              <a:spcBef>
                <a:spcPct val="0"/>
              </a:spcBef>
              <a:buClrTx/>
              <a:buSzTx/>
              <a:buFontTx/>
              <a:buNone/>
            </a:pPr>
            <a:r>
              <a:rPr lang="en-US" altLang="en-US" sz="2400" b="1" dirty="0">
                <a:solidFill>
                  <a:schemeClr val="bg1"/>
                </a:solidFill>
                <a:latin typeface="Times New Roman" panose="02020603050405020304" pitchFamily="18" charset="0"/>
                <a:cs typeface="Times New Roman" panose="02020603050405020304" pitchFamily="18" charset="0"/>
              </a:rPr>
              <a:t>Sets national standards</a:t>
            </a:r>
          </a:p>
        </p:txBody>
      </p:sp>
      <p:sp>
        <p:nvSpPr>
          <p:cNvPr id="10" name="Rectangle 1">
            <a:extLst>
              <a:ext uri="{FF2B5EF4-FFF2-40B4-BE49-F238E27FC236}">
                <a16:creationId xmlns:a16="http://schemas.microsoft.com/office/drawing/2014/main" id="{D0D6CEF2-A5FD-49CB-8171-BE14C59F279C}"/>
              </a:ext>
            </a:extLst>
          </p:cNvPr>
          <p:cNvSpPr>
            <a:spLocks noChangeArrowheads="1"/>
          </p:cNvSpPr>
          <p:nvPr/>
        </p:nvSpPr>
        <p:spPr bwMode="auto">
          <a:xfrm>
            <a:off x="8008547" y="4283468"/>
            <a:ext cx="3643086" cy="1192209"/>
          </a:xfrm>
          <a:prstGeom prst="rect">
            <a:avLst/>
          </a:prstGeom>
          <a:solidFill>
            <a:schemeClr val="tx1"/>
          </a:solidFill>
          <a:ln w="9525" algn="ctr">
            <a:solidFill>
              <a:srgbClr val="00B0F0"/>
            </a:solidFill>
            <a:round/>
            <a:headEnd/>
            <a:tailEnd/>
          </a:ln>
        </p:spPr>
        <p:txBody>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algn="ctr">
              <a:spcBef>
                <a:spcPct val="0"/>
              </a:spcBef>
              <a:buClrTx/>
              <a:buSzTx/>
              <a:buFontTx/>
              <a:buNone/>
            </a:pPr>
            <a:r>
              <a:rPr lang="en-US" altLang="en-US" sz="2400" b="1" i="1" u="sng" dirty="0">
                <a:solidFill>
                  <a:schemeClr val="bg1"/>
                </a:solidFill>
                <a:latin typeface="Times New Roman" panose="02020603050405020304" pitchFamily="18" charset="0"/>
                <a:cs typeface="Times New Roman" panose="02020603050405020304" pitchFamily="18" charset="0"/>
              </a:rPr>
              <a:t>Proximity</a:t>
            </a:r>
          </a:p>
          <a:p>
            <a:pPr algn="ctr">
              <a:spcBef>
                <a:spcPct val="0"/>
              </a:spcBef>
              <a:buClrTx/>
              <a:buSzTx/>
              <a:buFontTx/>
              <a:buNone/>
            </a:pPr>
            <a:r>
              <a:rPr lang="en-US" altLang="en-US" sz="2400" b="1" dirty="0">
                <a:solidFill>
                  <a:schemeClr val="bg1"/>
                </a:solidFill>
                <a:latin typeface="Times New Roman" panose="02020603050405020304" pitchFamily="18" charset="0"/>
                <a:cs typeface="Times New Roman" panose="02020603050405020304" pitchFamily="18" charset="0"/>
              </a:rPr>
              <a:t>Keeps government close to the people</a:t>
            </a:r>
          </a:p>
        </p:txBody>
      </p:sp>
      <p:sp>
        <p:nvSpPr>
          <p:cNvPr id="11" name="Rectangle 1">
            <a:extLst>
              <a:ext uri="{FF2B5EF4-FFF2-40B4-BE49-F238E27FC236}">
                <a16:creationId xmlns:a16="http://schemas.microsoft.com/office/drawing/2014/main" id="{29CC6AF9-A8D3-4EDC-9E8B-EF1B32165873}"/>
              </a:ext>
            </a:extLst>
          </p:cNvPr>
          <p:cNvSpPr>
            <a:spLocks noChangeArrowheads="1"/>
          </p:cNvSpPr>
          <p:nvPr/>
        </p:nvSpPr>
        <p:spPr bwMode="auto">
          <a:xfrm>
            <a:off x="4426046" y="5468335"/>
            <a:ext cx="3429000" cy="1192209"/>
          </a:xfrm>
          <a:prstGeom prst="rect">
            <a:avLst/>
          </a:prstGeom>
          <a:solidFill>
            <a:schemeClr val="tx1"/>
          </a:solidFill>
          <a:ln w="9525" algn="ctr">
            <a:solidFill>
              <a:srgbClr val="00B0F0"/>
            </a:solidFill>
            <a:round/>
            <a:headEnd/>
            <a:tailEnd/>
          </a:ln>
        </p:spPr>
        <p:txBody>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algn="ctr">
              <a:spcBef>
                <a:spcPct val="0"/>
              </a:spcBef>
              <a:buClrTx/>
              <a:buSzTx/>
              <a:buFontTx/>
              <a:buNone/>
            </a:pPr>
            <a:r>
              <a:rPr lang="en-US" altLang="en-US" sz="2400" b="1" i="1" u="sng" dirty="0">
                <a:solidFill>
                  <a:schemeClr val="bg1"/>
                </a:solidFill>
                <a:latin typeface="Times New Roman" panose="02020603050405020304" pitchFamily="18" charset="0"/>
                <a:cs typeface="Times New Roman" panose="02020603050405020304" pitchFamily="18" charset="0"/>
              </a:rPr>
              <a:t>Promotes Flexibility</a:t>
            </a:r>
            <a:r>
              <a:rPr lang="en-US" altLang="en-US" sz="2400" b="1" dirty="0">
                <a:solidFill>
                  <a:schemeClr val="bg1"/>
                </a:solidFill>
                <a:latin typeface="Times New Roman" panose="02020603050405020304" pitchFamily="18" charset="0"/>
                <a:cs typeface="Times New Roman" panose="02020603050405020304" pitchFamily="18" charset="0"/>
              </a:rPr>
              <a:t> – Allows states to meet the needs of their people</a:t>
            </a:r>
          </a:p>
        </p:txBody>
      </p:sp>
      <p:sp>
        <p:nvSpPr>
          <p:cNvPr id="12" name="Arrow: Right 11">
            <a:extLst>
              <a:ext uri="{FF2B5EF4-FFF2-40B4-BE49-F238E27FC236}">
                <a16:creationId xmlns:a16="http://schemas.microsoft.com/office/drawing/2014/main" id="{2994A382-AD83-4F49-B9BC-EFBF518653A2}"/>
              </a:ext>
            </a:extLst>
          </p:cNvPr>
          <p:cNvSpPr/>
          <p:nvPr/>
        </p:nvSpPr>
        <p:spPr>
          <a:xfrm>
            <a:off x="7585023" y="3219531"/>
            <a:ext cx="423524" cy="460425"/>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Arrow: Right 12">
            <a:extLst>
              <a:ext uri="{FF2B5EF4-FFF2-40B4-BE49-F238E27FC236}">
                <a16:creationId xmlns:a16="http://schemas.microsoft.com/office/drawing/2014/main" id="{B843AAC3-E5B0-4BD5-AE0C-528848C287CF}"/>
              </a:ext>
            </a:extLst>
          </p:cNvPr>
          <p:cNvSpPr/>
          <p:nvPr/>
        </p:nvSpPr>
        <p:spPr>
          <a:xfrm>
            <a:off x="7633796" y="4629366"/>
            <a:ext cx="423524" cy="460425"/>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Arrow: Right 13">
            <a:extLst>
              <a:ext uri="{FF2B5EF4-FFF2-40B4-BE49-F238E27FC236}">
                <a16:creationId xmlns:a16="http://schemas.microsoft.com/office/drawing/2014/main" id="{797382AC-2EE8-42F5-956C-2905805202B6}"/>
              </a:ext>
            </a:extLst>
          </p:cNvPr>
          <p:cNvSpPr/>
          <p:nvPr/>
        </p:nvSpPr>
        <p:spPr>
          <a:xfrm rot="10800000">
            <a:off x="4227771" y="3194131"/>
            <a:ext cx="423524" cy="460425"/>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Arrow: Right 14">
            <a:extLst>
              <a:ext uri="{FF2B5EF4-FFF2-40B4-BE49-F238E27FC236}">
                <a16:creationId xmlns:a16="http://schemas.microsoft.com/office/drawing/2014/main" id="{CEC55987-356D-4426-A865-15AC888AF101}"/>
              </a:ext>
            </a:extLst>
          </p:cNvPr>
          <p:cNvSpPr/>
          <p:nvPr/>
        </p:nvSpPr>
        <p:spPr>
          <a:xfrm rot="10800000">
            <a:off x="4240220" y="4629366"/>
            <a:ext cx="423524" cy="460425"/>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Arrow: Right 15">
            <a:extLst>
              <a:ext uri="{FF2B5EF4-FFF2-40B4-BE49-F238E27FC236}">
                <a16:creationId xmlns:a16="http://schemas.microsoft.com/office/drawing/2014/main" id="{84162EF1-5FFC-45F3-AEA9-DC456F7E2349}"/>
              </a:ext>
            </a:extLst>
          </p:cNvPr>
          <p:cNvSpPr/>
          <p:nvPr/>
        </p:nvSpPr>
        <p:spPr>
          <a:xfrm rot="5400000">
            <a:off x="5928783" y="5128004"/>
            <a:ext cx="423524" cy="460425"/>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3643007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BC097C-1007-3E7A-A7AF-7B9672389D8E}"/>
              </a:ext>
            </a:extLst>
          </p:cNvPr>
          <p:cNvSpPr>
            <a:spLocks noGrp="1"/>
          </p:cNvSpPr>
          <p:nvPr>
            <p:ph type="title"/>
          </p:nvPr>
        </p:nvSpPr>
        <p:spPr>
          <a:xfrm>
            <a:off x="838200" y="365125"/>
            <a:ext cx="10515600" cy="663575"/>
          </a:xfrm>
          <a:solidFill>
            <a:schemeClr val="bg1"/>
          </a:solidFill>
          <a:ln>
            <a:solidFill>
              <a:srgbClr val="FF0000"/>
            </a:solidFill>
          </a:ln>
        </p:spPr>
        <p:txBody>
          <a:bodyPr>
            <a:normAutofit fontScale="90000"/>
          </a:bodyPr>
          <a:lstStyle/>
          <a:p>
            <a:r>
              <a:rPr lang="en-US" dirty="0">
                <a:latin typeface="Britannic Bold" panose="020B0903060703020204" pitchFamily="34" charset="77"/>
              </a:rPr>
              <a:t>National Supremacy </a:t>
            </a:r>
          </a:p>
        </p:txBody>
      </p:sp>
      <p:sp>
        <p:nvSpPr>
          <p:cNvPr id="3" name="Content Placeholder 2">
            <a:extLst>
              <a:ext uri="{FF2B5EF4-FFF2-40B4-BE49-F238E27FC236}">
                <a16:creationId xmlns:a16="http://schemas.microsoft.com/office/drawing/2014/main" id="{52C1625A-9020-0F1C-26BA-C59EA4E7338F}"/>
              </a:ext>
            </a:extLst>
          </p:cNvPr>
          <p:cNvSpPr>
            <a:spLocks noGrp="1"/>
          </p:cNvSpPr>
          <p:nvPr>
            <p:ph idx="1"/>
          </p:nvPr>
        </p:nvSpPr>
        <p:spPr>
          <a:xfrm>
            <a:off x="838200" y="1397000"/>
            <a:ext cx="10515600" cy="4779963"/>
          </a:xfrm>
          <a:solidFill>
            <a:schemeClr val="bg1"/>
          </a:solidFill>
        </p:spPr>
        <p:txBody>
          <a:bodyPr>
            <a:normAutofit/>
          </a:bodyPr>
          <a:lstStyle/>
          <a:p>
            <a:pPr marL="0" indent="0">
              <a:buNone/>
            </a:pPr>
            <a:r>
              <a:rPr lang="en-US" sz="2400" b="1" i="1" u="sng" dirty="0">
                <a:solidFill>
                  <a:srgbClr val="002060"/>
                </a:solidFill>
                <a:latin typeface="Times New Roman" panose="02020603050405020304" pitchFamily="18" charset="0"/>
                <a:cs typeface="Times New Roman" panose="02020603050405020304" pitchFamily="18" charset="0"/>
              </a:rPr>
              <a:t>Article VI – Supremacy Clause</a:t>
            </a:r>
            <a:r>
              <a:rPr lang="en-US" sz="2400" dirty="0">
                <a:latin typeface="Times New Roman" panose="02020603050405020304" pitchFamily="18" charset="0"/>
                <a:cs typeface="Times New Roman" panose="02020603050405020304" pitchFamily="18" charset="0"/>
              </a:rPr>
              <a:t>: The U.S. Constitution is the law of the land (</a:t>
            </a:r>
            <a:r>
              <a:rPr lang="en-US" sz="2400" b="1" i="1" dirty="0">
                <a:solidFill>
                  <a:srgbClr val="FF0000"/>
                </a:solidFill>
                <a:latin typeface="Times New Roman" panose="02020603050405020304" pitchFamily="18" charset="0"/>
                <a:cs typeface="Times New Roman" panose="02020603050405020304" pitchFamily="18" charset="0"/>
              </a:rPr>
              <a:t>National government has power over states</a:t>
            </a:r>
            <a:r>
              <a:rPr lang="en-US" sz="2400" dirty="0">
                <a:latin typeface="Times New Roman" panose="02020603050405020304" pitchFamily="18" charset="0"/>
                <a:cs typeface="Times New Roman" panose="02020603050405020304" pitchFamily="18" charset="0"/>
              </a:rPr>
              <a:t>)</a:t>
            </a:r>
          </a:p>
        </p:txBody>
      </p:sp>
      <p:pic>
        <p:nvPicPr>
          <p:cNvPr id="3074" name="Picture 2" descr="The New, New Federalism - National Civic League">
            <a:extLst>
              <a:ext uri="{FF2B5EF4-FFF2-40B4-BE49-F238E27FC236}">
                <a16:creationId xmlns:a16="http://schemas.microsoft.com/office/drawing/2014/main" id="{57728C41-FCFE-4DBE-3A55-576D4985F5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2999" y="2086428"/>
            <a:ext cx="4270829" cy="350157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BBA78DF5-B68D-2E22-836D-224FDBCE198A}"/>
              </a:ext>
            </a:extLst>
          </p:cNvPr>
          <p:cNvSpPr/>
          <p:nvPr/>
        </p:nvSpPr>
        <p:spPr>
          <a:xfrm>
            <a:off x="5881913" y="2202542"/>
            <a:ext cx="5776686" cy="3269343"/>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latin typeface="Times New Roman" panose="02020603050405020304" pitchFamily="18" charset="0"/>
                <a:cs typeface="Times New Roman" panose="02020603050405020304" pitchFamily="18" charset="0"/>
              </a:rPr>
              <a:t>Constitutional Questions:</a:t>
            </a:r>
          </a:p>
          <a:p>
            <a:endParaRPr lang="en-US" sz="400"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Can the federal government do the following?</a:t>
            </a:r>
          </a:p>
          <a:p>
            <a:pPr marL="342900" indent="-3429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Regulate elections to uphold civil rights</a:t>
            </a:r>
          </a:p>
          <a:p>
            <a:pPr marL="342900" indent="-3429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Require mandates for healthcare</a:t>
            </a:r>
          </a:p>
          <a:p>
            <a:pPr marL="342900" indent="-3429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Regulate gun purchase to protect security </a:t>
            </a:r>
          </a:p>
          <a:p>
            <a:pPr marL="342900" indent="-3429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Establish guidelines that regulate pollution</a:t>
            </a:r>
          </a:p>
        </p:txBody>
      </p:sp>
    </p:spTree>
    <p:extLst>
      <p:ext uri="{BB962C8B-B14F-4D97-AF65-F5344CB8AC3E}">
        <p14:creationId xmlns:p14="http://schemas.microsoft.com/office/powerpoint/2010/main" val="1489741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3183F0-66A2-4FEB-82BC-4F4BC2073D8F}"/>
              </a:ext>
            </a:extLst>
          </p:cNvPr>
          <p:cNvSpPr>
            <a:spLocks noGrp="1"/>
          </p:cNvSpPr>
          <p:nvPr>
            <p:ph type="title"/>
          </p:nvPr>
        </p:nvSpPr>
        <p:spPr>
          <a:xfrm>
            <a:off x="838200" y="365125"/>
            <a:ext cx="10515600" cy="830629"/>
          </a:xfrm>
          <a:solidFill>
            <a:schemeClr val="bg1"/>
          </a:solidFill>
          <a:ln>
            <a:solidFill>
              <a:srgbClr val="FF0000"/>
            </a:solidFill>
          </a:ln>
        </p:spPr>
        <p:txBody>
          <a:bodyPr/>
          <a:lstStyle/>
          <a:p>
            <a:r>
              <a:rPr lang="en-US" dirty="0">
                <a:latin typeface="Britannic Bold" panose="020B0903060703020204" pitchFamily="34" charset="0"/>
              </a:rPr>
              <a:t>Telling the story of a Scotus Case</a:t>
            </a:r>
          </a:p>
        </p:txBody>
      </p:sp>
      <p:sp>
        <p:nvSpPr>
          <p:cNvPr id="3" name="Content Placeholder 2">
            <a:extLst>
              <a:ext uri="{FF2B5EF4-FFF2-40B4-BE49-F238E27FC236}">
                <a16:creationId xmlns:a16="http://schemas.microsoft.com/office/drawing/2014/main" id="{BD18B0C9-9EDE-4156-881D-682BAEEECE2C}"/>
              </a:ext>
            </a:extLst>
          </p:cNvPr>
          <p:cNvSpPr>
            <a:spLocks noGrp="1"/>
          </p:cNvSpPr>
          <p:nvPr>
            <p:ph idx="1"/>
          </p:nvPr>
        </p:nvSpPr>
        <p:spPr>
          <a:xfrm>
            <a:off x="351691" y="1516135"/>
            <a:ext cx="11408899" cy="4351338"/>
          </a:xfrm>
          <a:solidFill>
            <a:schemeClr val="bg1"/>
          </a:solidFill>
        </p:spPr>
        <p:txBody>
          <a:bodyPr>
            <a:normAutofit/>
          </a:bodyPr>
          <a:lstStyle/>
          <a:p>
            <a:r>
              <a:rPr lang="en-US" sz="2400" dirty="0">
                <a:latin typeface="Times" panose="02020603050405020304" pitchFamily="18" charset="0"/>
                <a:cs typeface="Times" panose="02020603050405020304" pitchFamily="18" charset="0"/>
              </a:rPr>
              <a:t>Setting up you story book </a:t>
            </a:r>
          </a:p>
        </p:txBody>
      </p:sp>
      <p:graphicFrame>
        <p:nvGraphicFramePr>
          <p:cNvPr id="4" name="Table 4">
            <a:extLst>
              <a:ext uri="{FF2B5EF4-FFF2-40B4-BE49-F238E27FC236}">
                <a16:creationId xmlns:a16="http://schemas.microsoft.com/office/drawing/2014/main" id="{52098092-EA3D-4FFC-9E5F-6B2C36A8CAA7}"/>
              </a:ext>
            </a:extLst>
          </p:cNvPr>
          <p:cNvGraphicFramePr>
            <a:graphicFrameLocks noGrp="1"/>
          </p:cNvGraphicFramePr>
          <p:nvPr/>
        </p:nvGraphicFramePr>
        <p:xfrm>
          <a:off x="217267" y="1983545"/>
          <a:ext cx="11623041" cy="4509330"/>
        </p:xfrm>
        <a:graphic>
          <a:graphicData uri="http://schemas.openxmlformats.org/drawingml/2006/table">
            <a:tbl>
              <a:tblPr firstRow="1" bandRow="1">
                <a:tableStyleId>{5C22544A-7EE6-4342-B048-85BDC9FD1C3A}</a:tableStyleId>
              </a:tblPr>
              <a:tblGrid>
                <a:gridCol w="3874347">
                  <a:extLst>
                    <a:ext uri="{9D8B030D-6E8A-4147-A177-3AD203B41FA5}">
                      <a16:colId xmlns:a16="http://schemas.microsoft.com/office/drawing/2014/main" val="2391074585"/>
                    </a:ext>
                  </a:extLst>
                </a:gridCol>
                <a:gridCol w="3874347">
                  <a:extLst>
                    <a:ext uri="{9D8B030D-6E8A-4147-A177-3AD203B41FA5}">
                      <a16:colId xmlns:a16="http://schemas.microsoft.com/office/drawing/2014/main" val="1670482427"/>
                    </a:ext>
                  </a:extLst>
                </a:gridCol>
                <a:gridCol w="3874347">
                  <a:extLst>
                    <a:ext uri="{9D8B030D-6E8A-4147-A177-3AD203B41FA5}">
                      <a16:colId xmlns:a16="http://schemas.microsoft.com/office/drawing/2014/main" val="1544137241"/>
                    </a:ext>
                  </a:extLst>
                </a:gridCol>
              </a:tblGrid>
              <a:tr h="2254665">
                <a:tc>
                  <a:txBody>
                    <a:bodyPr/>
                    <a:lstStyle/>
                    <a:p>
                      <a:r>
                        <a:rPr lang="en-US" dirty="0">
                          <a:solidFill>
                            <a:schemeClr val="tx1"/>
                          </a:solidFill>
                          <a:latin typeface="Times" panose="02020603050405020304" pitchFamily="18" charset="0"/>
                          <a:cs typeface="Times" panose="02020603050405020304" pitchFamily="18" charset="0"/>
                        </a:rPr>
                        <a:t>Background of the case</a:t>
                      </a:r>
                    </a:p>
                  </a:txBody>
                  <a:tcPr>
                    <a:solidFill>
                      <a:schemeClr val="bg2"/>
                    </a:solidFill>
                  </a:tcPr>
                </a:tc>
                <a:tc>
                  <a:txBody>
                    <a:bodyPr/>
                    <a:lstStyle/>
                    <a:p>
                      <a:r>
                        <a:rPr lang="en-US" dirty="0">
                          <a:solidFill>
                            <a:schemeClr val="tx1"/>
                          </a:solidFill>
                          <a:latin typeface="Times" panose="02020603050405020304" pitchFamily="18" charset="0"/>
                          <a:cs typeface="Times" panose="02020603050405020304" pitchFamily="18" charset="0"/>
                        </a:rPr>
                        <a:t>Back of the case</a:t>
                      </a:r>
                    </a:p>
                  </a:txBody>
                  <a:tcPr>
                    <a:solidFill>
                      <a:schemeClr val="bg2"/>
                    </a:solidFill>
                  </a:tcPr>
                </a:tc>
                <a:tc>
                  <a:txBody>
                    <a:bodyPr/>
                    <a:lstStyle/>
                    <a:p>
                      <a:r>
                        <a:rPr lang="en-US" dirty="0">
                          <a:solidFill>
                            <a:schemeClr val="tx1"/>
                          </a:solidFill>
                          <a:latin typeface="Times" panose="02020603050405020304" pitchFamily="18" charset="0"/>
                          <a:cs typeface="Times" panose="02020603050405020304" pitchFamily="18" charset="0"/>
                        </a:rPr>
                        <a:t>Violation of an Amendment </a:t>
                      </a:r>
                    </a:p>
                  </a:txBody>
                  <a:tcPr>
                    <a:solidFill>
                      <a:schemeClr val="bg2"/>
                    </a:solidFill>
                  </a:tcPr>
                </a:tc>
                <a:extLst>
                  <a:ext uri="{0D108BD9-81ED-4DB2-BD59-A6C34878D82A}">
                    <a16:rowId xmlns:a16="http://schemas.microsoft.com/office/drawing/2014/main" val="806215049"/>
                  </a:ext>
                </a:extLst>
              </a:tr>
              <a:tr h="225466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chemeClr val="tx1"/>
                          </a:solidFill>
                          <a:latin typeface="Times" panose="02020603050405020304" pitchFamily="18" charset="0"/>
                          <a:cs typeface="Times" panose="02020603050405020304" pitchFamily="18" charset="0"/>
                        </a:rPr>
                        <a:t>Question before the court </a:t>
                      </a:r>
                    </a:p>
                    <a:p>
                      <a:endParaRPr lang="en-US" b="1" dirty="0">
                        <a:solidFill>
                          <a:schemeClr val="tx1"/>
                        </a:solidFill>
                        <a:latin typeface="Times" panose="02020603050405020304" pitchFamily="18" charset="0"/>
                        <a:cs typeface="Times" panose="02020603050405020304" pitchFamily="18" charset="0"/>
                      </a:endParaRPr>
                    </a:p>
                  </a:txBody>
                  <a:tcPr/>
                </a:tc>
                <a:tc>
                  <a:txBody>
                    <a:bodyPr/>
                    <a:lstStyle/>
                    <a:p>
                      <a:r>
                        <a:rPr lang="en-US" b="1" dirty="0">
                          <a:solidFill>
                            <a:schemeClr val="tx1"/>
                          </a:solidFill>
                          <a:latin typeface="Times" panose="02020603050405020304" pitchFamily="18" charset="0"/>
                          <a:cs typeface="Times" panose="02020603050405020304" pitchFamily="18" charset="0"/>
                        </a:rPr>
                        <a:t>The Opinion of the Court</a:t>
                      </a:r>
                    </a:p>
                  </a:txBody>
                  <a:tcPr/>
                </a:tc>
                <a:tc>
                  <a:txBody>
                    <a:bodyPr/>
                    <a:lstStyle/>
                    <a:p>
                      <a:r>
                        <a:rPr lang="en-US" b="1" dirty="0">
                          <a:solidFill>
                            <a:schemeClr val="tx1"/>
                          </a:solidFill>
                          <a:latin typeface="Times" panose="02020603050405020304" pitchFamily="18" charset="0"/>
                          <a:cs typeface="Times" panose="02020603050405020304" pitchFamily="18" charset="0"/>
                        </a:rPr>
                        <a:t>The Precedent</a:t>
                      </a:r>
                    </a:p>
                  </a:txBody>
                  <a:tcPr/>
                </a:tc>
                <a:extLst>
                  <a:ext uri="{0D108BD9-81ED-4DB2-BD59-A6C34878D82A}">
                    <a16:rowId xmlns:a16="http://schemas.microsoft.com/office/drawing/2014/main" val="2011207593"/>
                  </a:ext>
                </a:extLst>
              </a:tr>
            </a:tbl>
          </a:graphicData>
        </a:graphic>
      </p:graphicFrame>
    </p:spTree>
    <p:extLst>
      <p:ext uri="{BB962C8B-B14F-4D97-AF65-F5344CB8AC3E}">
        <p14:creationId xmlns:p14="http://schemas.microsoft.com/office/powerpoint/2010/main" val="26214085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E0EA4C-6A03-4143-A3AA-0A4D7A48B895}"/>
              </a:ext>
            </a:extLst>
          </p:cNvPr>
          <p:cNvSpPr>
            <a:spLocks noGrp="1"/>
          </p:cNvSpPr>
          <p:nvPr>
            <p:ph type="title"/>
          </p:nvPr>
        </p:nvSpPr>
        <p:spPr>
          <a:xfrm>
            <a:off x="838200" y="190954"/>
            <a:ext cx="10515600" cy="868590"/>
          </a:xfrm>
          <a:solidFill>
            <a:schemeClr val="bg1"/>
          </a:solidFill>
          <a:ln>
            <a:solidFill>
              <a:schemeClr val="accent1"/>
            </a:solidFill>
          </a:ln>
        </p:spPr>
        <p:txBody>
          <a:bodyPr/>
          <a:lstStyle/>
          <a:p>
            <a:r>
              <a:rPr lang="en-US" dirty="0">
                <a:solidFill>
                  <a:srgbClr val="002060"/>
                </a:solidFill>
                <a:latin typeface="Britannic Bold" panose="020B0903060703020204" pitchFamily="34" charset="77"/>
              </a:rPr>
              <a:t>A Revolutionary Government</a:t>
            </a:r>
          </a:p>
        </p:txBody>
      </p:sp>
      <p:sp>
        <p:nvSpPr>
          <p:cNvPr id="3" name="Content Placeholder 2">
            <a:extLst>
              <a:ext uri="{FF2B5EF4-FFF2-40B4-BE49-F238E27FC236}">
                <a16:creationId xmlns:a16="http://schemas.microsoft.com/office/drawing/2014/main" id="{DBC34A50-F973-9645-A94A-0F99BA02D50C}"/>
              </a:ext>
            </a:extLst>
          </p:cNvPr>
          <p:cNvSpPr>
            <a:spLocks noGrp="1"/>
          </p:cNvSpPr>
          <p:nvPr>
            <p:ph idx="1"/>
          </p:nvPr>
        </p:nvSpPr>
        <p:spPr>
          <a:xfrm>
            <a:off x="838200" y="1277257"/>
            <a:ext cx="10515600" cy="4798106"/>
          </a:xfrm>
          <a:solidFill>
            <a:schemeClr val="bg1"/>
          </a:solidFill>
          <a:ln>
            <a:solidFill>
              <a:schemeClr val="accent1"/>
            </a:solidFill>
          </a:ln>
        </p:spPr>
        <p:txBody>
          <a:bodyPr/>
          <a:lstStyle/>
          <a:p>
            <a:r>
              <a:rPr lang="en-US" dirty="0">
                <a:latin typeface="Times" pitchFamily="2" charset="0"/>
              </a:rPr>
              <a:t>North Carolina rise to rebellion</a:t>
            </a:r>
          </a:p>
          <a:p>
            <a:endParaRPr lang="en-US" dirty="0">
              <a:latin typeface="Times" pitchFamily="2" charset="0"/>
            </a:endParaRPr>
          </a:p>
        </p:txBody>
      </p:sp>
      <p:sp>
        <p:nvSpPr>
          <p:cNvPr id="4" name="Rectangle 3">
            <a:extLst>
              <a:ext uri="{FF2B5EF4-FFF2-40B4-BE49-F238E27FC236}">
                <a16:creationId xmlns:a16="http://schemas.microsoft.com/office/drawing/2014/main" id="{D34063A4-FB78-9643-99C0-8E2B31813477}"/>
              </a:ext>
            </a:extLst>
          </p:cNvPr>
          <p:cNvSpPr/>
          <p:nvPr/>
        </p:nvSpPr>
        <p:spPr>
          <a:xfrm>
            <a:off x="489857" y="2002971"/>
            <a:ext cx="6447972" cy="899886"/>
          </a:xfrm>
          <a:prstGeom prst="rect">
            <a:avLst/>
          </a:prstGeom>
          <a:solidFill>
            <a:srgbClr val="00206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solidFill>
                  <a:srgbClr val="FFC000"/>
                </a:solidFill>
                <a:latin typeface="Times" pitchFamily="2" charset="0"/>
              </a:rPr>
              <a:t>Mecklenburg Declaration – May 20, 1775: </a:t>
            </a:r>
            <a:r>
              <a:rPr lang="en-US" sz="2400" dirty="0">
                <a:solidFill>
                  <a:schemeClr val="bg1"/>
                </a:solidFill>
                <a:latin typeface="Times" pitchFamily="2" charset="0"/>
              </a:rPr>
              <a:t>remove appointed British officials from power</a:t>
            </a:r>
            <a:endParaRPr lang="en-US" sz="2400" dirty="0">
              <a:solidFill>
                <a:srgbClr val="FFC000"/>
              </a:solidFill>
              <a:latin typeface="Times" pitchFamily="2" charset="0"/>
            </a:endParaRPr>
          </a:p>
        </p:txBody>
      </p:sp>
      <p:sp>
        <p:nvSpPr>
          <p:cNvPr id="5" name="Rectangle 4">
            <a:extLst>
              <a:ext uri="{FF2B5EF4-FFF2-40B4-BE49-F238E27FC236}">
                <a16:creationId xmlns:a16="http://schemas.microsoft.com/office/drawing/2014/main" id="{9107D434-28F1-394D-8E71-BF3251246867}"/>
              </a:ext>
            </a:extLst>
          </p:cNvPr>
          <p:cNvSpPr/>
          <p:nvPr/>
        </p:nvSpPr>
        <p:spPr>
          <a:xfrm>
            <a:off x="489857" y="4165600"/>
            <a:ext cx="6447972" cy="899886"/>
          </a:xfrm>
          <a:prstGeom prst="rect">
            <a:avLst/>
          </a:prstGeom>
          <a:solidFill>
            <a:srgbClr val="00206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solidFill>
                  <a:srgbClr val="FFC000"/>
                </a:solidFill>
                <a:latin typeface="Times" pitchFamily="2" charset="0"/>
              </a:rPr>
              <a:t>Halifax Resolves – April 12, 1776: </a:t>
            </a:r>
            <a:r>
              <a:rPr lang="en-US" sz="2400" dirty="0">
                <a:solidFill>
                  <a:schemeClr val="bg1"/>
                </a:solidFill>
                <a:latin typeface="Times" pitchFamily="2" charset="0"/>
              </a:rPr>
              <a:t>NC was the 1</a:t>
            </a:r>
            <a:r>
              <a:rPr lang="en-US" sz="2400" baseline="30000" dirty="0">
                <a:solidFill>
                  <a:schemeClr val="bg1"/>
                </a:solidFill>
                <a:latin typeface="Times" pitchFamily="2" charset="0"/>
              </a:rPr>
              <a:t>st</a:t>
            </a:r>
            <a:r>
              <a:rPr lang="en-US" sz="2400" dirty="0">
                <a:solidFill>
                  <a:schemeClr val="bg1"/>
                </a:solidFill>
                <a:latin typeface="Times" pitchFamily="2" charset="0"/>
              </a:rPr>
              <a:t> colony to declare independence</a:t>
            </a:r>
            <a:endParaRPr lang="en-US" sz="2400" dirty="0">
              <a:solidFill>
                <a:srgbClr val="FFC000"/>
              </a:solidFill>
              <a:latin typeface="Times" pitchFamily="2" charset="0"/>
            </a:endParaRPr>
          </a:p>
        </p:txBody>
      </p:sp>
      <p:pic>
        <p:nvPicPr>
          <p:cNvPr id="6" name="Picture 5">
            <a:extLst>
              <a:ext uri="{FF2B5EF4-FFF2-40B4-BE49-F238E27FC236}">
                <a16:creationId xmlns:a16="http://schemas.microsoft.com/office/drawing/2014/main" id="{C9CB8344-5CAD-C44B-AFC0-03AE08C3CB02}"/>
              </a:ext>
            </a:extLst>
          </p:cNvPr>
          <p:cNvPicPr>
            <a:picLocks noChangeAspect="1"/>
          </p:cNvPicPr>
          <p:nvPr/>
        </p:nvPicPr>
        <p:blipFill>
          <a:blip r:embed="rId2"/>
          <a:stretch>
            <a:fillRect/>
          </a:stretch>
        </p:blipFill>
        <p:spPr>
          <a:xfrm>
            <a:off x="7286172" y="1611086"/>
            <a:ext cx="4717141" cy="3868057"/>
          </a:xfrm>
          <a:prstGeom prst="rect">
            <a:avLst/>
          </a:prstGeom>
        </p:spPr>
      </p:pic>
      <p:sp>
        <p:nvSpPr>
          <p:cNvPr id="7" name="Right Arrow 6">
            <a:extLst>
              <a:ext uri="{FF2B5EF4-FFF2-40B4-BE49-F238E27FC236}">
                <a16:creationId xmlns:a16="http://schemas.microsoft.com/office/drawing/2014/main" id="{4A4C4FE7-516A-D54C-B251-A54025023C6D}"/>
              </a:ext>
            </a:extLst>
          </p:cNvPr>
          <p:cNvSpPr/>
          <p:nvPr/>
        </p:nvSpPr>
        <p:spPr>
          <a:xfrm>
            <a:off x="6807200" y="2307771"/>
            <a:ext cx="725714" cy="420915"/>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ight Arrow 7">
            <a:extLst>
              <a:ext uri="{FF2B5EF4-FFF2-40B4-BE49-F238E27FC236}">
                <a16:creationId xmlns:a16="http://schemas.microsoft.com/office/drawing/2014/main" id="{A4C40D2B-B93B-2D43-B2EC-BC084D8E1995}"/>
              </a:ext>
            </a:extLst>
          </p:cNvPr>
          <p:cNvSpPr/>
          <p:nvPr/>
        </p:nvSpPr>
        <p:spPr>
          <a:xfrm>
            <a:off x="6879772" y="4296228"/>
            <a:ext cx="725714" cy="420915"/>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5108854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42C988-98DB-88B0-9F14-08E6C054CC3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F2F3744-9C63-C021-FEA0-C5E473CC8A66}"/>
              </a:ext>
            </a:extLst>
          </p:cNvPr>
          <p:cNvSpPr>
            <a:spLocks noGrp="1"/>
          </p:cNvSpPr>
          <p:nvPr>
            <p:ph type="title"/>
          </p:nvPr>
        </p:nvSpPr>
        <p:spPr>
          <a:xfrm>
            <a:off x="838200" y="149435"/>
            <a:ext cx="10515600" cy="633203"/>
          </a:xfrm>
          <a:solidFill>
            <a:schemeClr val="bg1"/>
          </a:solidFill>
          <a:ln>
            <a:solidFill>
              <a:schemeClr val="accent1"/>
            </a:solidFill>
          </a:ln>
        </p:spPr>
        <p:txBody>
          <a:bodyPr>
            <a:normAutofit fontScale="90000"/>
          </a:bodyPr>
          <a:lstStyle/>
          <a:p>
            <a:r>
              <a:rPr lang="en-US" dirty="0">
                <a:solidFill>
                  <a:srgbClr val="002060"/>
                </a:solidFill>
                <a:latin typeface="Britannic Bold" panose="020B0903060703020204" pitchFamily="34" charset="77"/>
              </a:rPr>
              <a:t>Significance of the States</a:t>
            </a:r>
          </a:p>
        </p:txBody>
      </p:sp>
      <p:sp>
        <p:nvSpPr>
          <p:cNvPr id="3" name="Content Placeholder 2">
            <a:extLst>
              <a:ext uri="{FF2B5EF4-FFF2-40B4-BE49-F238E27FC236}">
                <a16:creationId xmlns:a16="http://schemas.microsoft.com/office/drawing/2014/main" id="{9046B310-4877-A452-5078-C4D876CE23B9}"/>
              </a:ext>
            </a:extLst>
          </p:cNvPr>
          <p:cNvSpPr>
            <a:spLocks noGrp="1"/>
          </p:cNvSpPr>
          <p:nvPr>
            <p:ph idx="1"/>
          </p:nvPr>
        </p:nvSpPr>
        <p:spPr>
          <a:xfrm>
            <a:off x="729713" y="3613845"/>
            <a:ext cx="10515600" cy="2430514"/>
          </a:xfrm>
          <a:solidFill>
            <a:schemeClr val="bg1"/>
          </a:solidFill>
          <a:ln>
            <a:solidFill>
              <a:schemeClr val="accent1"/>
            </a:solidFill>
          </a:ln>
        </p:spPr>
        <p:txBody>
          <a:bodyPr/>
          <a:lstStyle/>
          <a:p>
            <a:pPr marL="0" indent="0">
              <a:buNone/>
            </a:pPr>
            <a:r>
              <a:rPr lang="en-US" b="1" u="sng" dirty="0">
                <a:solidFill>
                  <a:srgbClr val="FF0000"/>
                </a:solidFill>
                <a:latin typeface="Times" pitchFamily="2" charset="0"/>
              </a:rPr>
              <a:t>State Constitutions</a:t>
            </a:r>
            <a:r>
              <a:rPr lang="en-US" b="1" dirty="0">
                <a:solidFill>
                  <a:srgbClr val="FF0000"/>
                </a:solidFill>
                <a:latin typeface="Times" pitchFamily="2" charset="0"/>
              </a:rPr>
              <a:t> </a:t>
            </a:r>
            <a:r>
              <a:rPr lang="en-US" dirty="0">
                <a:latin typeface="Times" pitchFamily="2" charset="0"/>
              </a:rPr>
              <a:t>– bases for the creation of the U.S. Constitution</a:t>
            </a:r>
          </a:p>
        </p:txBody>
      </p:sp>
      <p:pic>
        <p:nvPicPr>
          <p:cNvPr id="1026" name="Picture 2" descr="North Carolina Constitution – NC ...">
            <a:extLst>
              <a:ext uri="{FF2B5EF4-FFF2-40B4-BE49-F238E27FC236}">
                <a16:creationId xmlns:a16="http://schemas.microsoft.com/office/drawing/2014/main" id="{F82F89F4-64BB-81AC-B935-63C6A614BD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2366" y="4209149"/>
            <a:ext cx="2955090" cy="2430514"/>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7A013C57-C1ED-F629-05DE-F0A72C6EA35D}"/>
              </a:ext>
            </a:extLst>
          </p:cNvPr>
          <p:cNvSpPr/>
          <p:nvPr/>
        </p:nvSpPr>
        <p:spPr>
          <a:xfrm>
            <a:off x="462366" y="982985"/>
            <a:ext cx="11267268" cy="2430513"/>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r>
              <a:rPr lang="en-US" sz="2000" b="0" i="0" dirty="0">
                <a:solidFill>
                  <a:schemeClr val="bg1"/>
                </a:solidFill>
                <a:effectLst/>
                <a:latin typeface="Times" panose="02020603050405020304" pitchFamily="18" charset="0"/>
                <a:cs typeface="Times" panose="02020603050405020304" pitchFamily="18" charset="0"/>
              </a:rPr>
              <a:t>That magistrate is to be elected for FOUR years; and is to be re-eligible as often as the people of the United States shall think him worthy of their confidence . . .a governor of New York, who is elected for THREE years, and is re-eligible without limitation or intermission. If we consider how much less time would be requisite for establishing a dangerous influence in a single State, than for establishing a like influence throughout the United States, we must conclude that a duration of FOUR years for the Chief Magistrate of the Union is a degree of permanency far less to be dreaded in that office, than a duration of THREE years for a corresponding office in a single State.</a:t>
            </a:r>
          </a:p>
          <a:p>
            <a:r>
              <a:rPr lang="en-US" sz="2000" dirty="0">
                <a:solidFill>
                  <a:schemeClr val="bg1"/>
                </a:solidFill>
                <a:latin typeface="Times" panose="02020603050405020304" pitchFamily="18" charset="0"/>
                <a:cs typeface="Times" panose="02020603050405020304" pitchFamily="18" charset="0"/>
              </a:rPr>
              <a:t>	- </a:t>
            </a:r>
            <a:r>
              <a:rPr lang="en-US" sz="2000" b="1" dirty="0">
                <a:solidFill>
                  <a:schemeClr val="bg1"/>
                </a:solidFill>
                <a:latin typeface="Times" panose="02020603050405020304" pitchFamily="18" charset="0"/>
                <a:cs typeface="Times" panose="02020603050405020304" pitchFamily="18" charset="0"/>
              </a:rPr>
              <a:t>Alexander Hamilton, Federalist 69</a:t>
            </a:r>
          </a:p>
        </p:txBody>
      </p:sp>
      <p:pic>
        <p:nvPicPr>
          <p:cNvPr id="1028" name="Picture 4" descr="Our original Constitution was both ...">
            <a:extLst>
              <a:ext uri="{FF2B5EF4-FFF2-40B4-BE49-F238E27FC236}">
                <a16:creationId xmlns:a16="http://schemas.microsoft.com/office/drawing/2014/main" id="{BCC65391-445F-BA53-6381-5C5AA65AE8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5761" y="4278051"/>
            <a:ext cx="2686050" cy="2430514"/>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sp>
        <p:nvSpPr>
          <p:cNvPr id="10" name="Arrow: Right 9">
            <a:extLst>
              <a:ext uri="{FF2B5EF4-FFF2-40B4-BE49-F238E27FC236}">
                <a16:creationId xmlns:a16="http://schemas.microsoft.com/office/drawing/2014/main" id="{52519082-955C-3DDE-440F-A9D9FC137FDE}"/>
              </a:ext>
            </a:extLst>
          </p:cNvPr>
          <p:cNvSpPr/>
          <p:nvPr/>
        </p:nvSpPr>
        <p:spPr>
          <a:xfrm>
            <a:off x="3081658" y="4654642"/>
            <a:ext cx="1270861" cy="495946"/>
          </a:xfrm>
          <a:prstGeom prst="rightArrow">
            <a:avLst/>
          </a:prstGeom>
          <a:solidFill>
            <a:srgbClr val="00206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row: Right 10">
            <a:extLst>
              <a:ext uri="{FF2B5EF4-FFF2-40B4-BE49-F238E27FC236}">
                <a16:creationId xmlns:a16="http://schemas.microsoft.com/office/drawing/2014/main" id="{9734640B-91A2-D6E8-DE87-D81735BC1F3C}"/>
              </a:ext>
            </a:extLst>
          </p:cNvPr>
          <p:cNvSpPr/>
          <p:nvPr/>
        </p:nvSpPr>
        <p:spPr>
          <a:xfrm>
            <a:off x="3081658" y="5698266"/>
            <a:ext cx="1270861" cy="495946"/>
          </a:xfrm>
          <a:prstGeom prst="rightArrow">
            <a:avLst/>
          </a:prstGeom>
          <a:solidFill>
            <a:srgbClr val="00206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03E65B5-F6F9-EC2E-C78E-0F2ED34918BE}"/>
              </a:ext>
            </a:extLst>
          </p:cNvPr>
          <p:cNvSpPr/>
          <p:nvPr/>
        </p:nvSpPr>
        <p:spPr>
          <a:xfrm>
            <a:off x="7222210" y="4021766"/>
            <a:ext cx="4507424" cy="1265752"/>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400" dirty="0">
                <a:solidFill>
                  <a:schemeClr val="bg1"/>
                </a:solidFill>
                <a:latin typeface="Times" panose="02020603050405020304" pitchFamily="18" charset="0"/>
                <a:cs typeface="Times" panose="02020603050405020304" pitchFamily="18" charset="0"/>
              </a:rPr>
              <a:t>What ideas would be similar between the U.S. Constitution &amp; NC Constitution? </a:t>
            </a:r>
          </a:p>
        </p:txBody>
      </p:sp>
      <p:pic>
        <p:nvPicPr>
          <p:cNvPr id="1030" name="Picture 6" descr="A discussion of The Thinker by Rodin">
            <a:extLst>
              <a:ext uri="{FF2B5EF4-FFF2-40B4-BE49-F238E27FC236}">
                <a16:creationId xmlns:a16="http://schemas.microsoft.com/office/drawing/2014/main" id="{9B5194A5-F1BD-4EC0-F1DD-F96508D3B5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09954" y="5021450"/>
            <a:ext cx="1207520" cy="16905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45383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E0EA4C-6A03-4143-A3AA-0A4D7A48B895}"/>
              </a:ext>
            </a:extLst>
          </p:cNvPr>
          <p:cNvSpPr>
            <a:spLocks noGrp="1"/>
          </p:cNvSpPr>
          <p:nvPr>
            <p:ph type="title"/>
          </p:nvPr>
        </p:nvSpPr>
        <p:spPr>
          <a:xfrm>
            <a:off x="838200" y="190954"/>
            <a:ext cx="10515600" cy="868590"/>
          </a:xfrm>
          <a:solidFill>
            <a:schemeClr val="bg1"/>
          </a:solidFill>
          <a:ln>
            <a:solidFill>
              <a:schemeClr val="accent1"/>
            </a:solidFill>
          </a:ln>
        </p:spPr>
        <p:txBody>
          <a:bodyPr/>
          <a:lstStyle/>
          <a:p>
            <a:r>
              <a:rPr lang="en-US" dirty="0">
                <a:solidFill>
                  <a:srgbClr val="002060"/>
                </a:solidFill>
                <a:latin typeface="Britannic Bold" panose="020B0903060703020204" pitchFamily="34" charset="77"/>
              </a:rPr>
              <a:t>NC Constitutional Scavenger Hunt </a:t>
            </a:r>
          </a:p>
        </p:txBody>
      </p:sp>
      <p:sp>
        <p:nvSpPr>
          <p:cNvPr id="3" name="Content Placeholder 2">
            <a:extLst>
              <a:ext uri="{FF2B5EF4-FFF2-40B4-BE49-F238E27FC236}">
                <a16:creationId xmlns:a16="http://schemas.microsoft.com/office/drawing/2014/main" id="{DBC34A50-F973-9645-A94A-0F99BA02D50C}"/>
              </a:ext>
            </a:extLst>
          </p:cNvPr>
          <p:cNvSpPr>
            <a:spLocks noGrp="1"/>
          </p:cNvSpPr>
          <p:nvPr>
            <p:ph idx="1"/>
          </p:nvPr>
        </p:nvSpPr>
        <p:spPr>
          <a:xfrm>
            <a:off x="506437" y="1277257"/>
            <a:ext cx="11169748" cy="4798106"/>
          </a:xfrm>
          <a:solidFill>
            <a:schemeClr val="bg1"/>
          </a:solidFill>
          <a:ln>
            <a:solidFill>
              <a:schemeClr val="accent1"/>
            </a:solidFill>
          </a:ln>
        </p:spPr>
        <p:txBody>
          <a:bodyPr>
            <a:normAutofit/>
          </a:bodyPr>
          <a:lstStyle/>
          <a:p>
            <a:pPr marL="0" indent="0">
              <a:buNone/>
            </a:pPr>
            <a:r>
              <a:rPr lang="en-US" sz="2400" dirty="0">
                <a:latin typeface="Times New Roman" panose="02020603050405020304" pitchFamily="18" charset="0"/>
                <a:cs typeface="Times New Roman" panose="02020603050405020304" pitchFamily="18" charset="0"/>
              </a:rPr>
              <a:t>The authors of the U.S. Constitution utilized ideas from state constitutions, in order to construct the U.S. Constitution.</a:t>
            </a:r>
          </a:p>
          <a:p>
            <a:r>
              <a:rPr lang="en-US" sz="2400" dirty="0">
                <a:latin typeface="Times New Roman" panose="02020603050405020304" pitchFamily="18" charset="0"/>
                <a:cs typeface="Times New Roman" panose="02020603050405020304" pitchFamily="18" charset="0"/>
              </a:rPr>
              <a:t>Compare the U.S. Constitution to the NC Constitution to evaluate how the principle of federalism allows for U.S. Constitution bends us as one nation, but grants the states the flexibility to meet the need of their population </a:t>
            </a:r>
          </a:p>
        </p:txBody>
      </p:sp>
      <p:pic>
        <p:nvPicPr>
          <p:cNvPr id="2052" name="Picture 4" descr="Does the U.S. Constitution Guarantee A Right To Life?">
            <a:extLst>
              <a:ext uri="{FF2B5EF4-FFF2-40B4-BE49-F238E27FC236}">
                <a16:creationId xmlns:a16="http://schemas.microsoft.com/office/drawing/2014/main" id="{9FE5DCE7-249D-E2F5-09DA-602D555917C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68500" y="3307442"/>
            <a:ext cx="3581400" cy="3209471"/>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North Carolina Secretary of State NC Constitutional Documents NC  Constitutional Amendments Publication Commission">
            <a:extLst>
              <a:ext uri="{FF2B5EF4-FFF2-40B4-BE49-F238E27FC236}">
                <a16:creationId xmlns:a16="http://schemas.microsoft.com/office/drawing/2014/main" id="{60551B3B-F255-FFA3-5ECA-AFD38C351F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92421" y="3307441"/>
            <a:ext cx="3619500" cy="32094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59055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E0EA4C-6A03-4143-A3AA-0A4D7A48B895}"/>
              </a:ext>
            </a:extLst>
          </p:cNvPr>
          <p:cNvSpPr>
            <a:spLocks noGrp="1"/>
          </p:cNvSpPr>
          <p:nvPr>
            <p:ph type="title"/>
          </p:nvPr>
        </p:nvSpPr>
        <p:spPr>
          <a:xfrm>
            <a:off x="838200" y="190954"/>
            <a:ext cx="10515600" cy="868590"/>
          </a:xfrm>
          <a:solidFill>
            <a:schemeClr val="bg1"/>
          </a:solidFill>
          <a:ln>
            <a:solidFill>
              <a:schemeClr val="accent1"/>
            </a:solidFill>
          </a:ln>
        </p:spPr>
        <p:txBody>
          <a:bodyPr/>
          <a:lstStyle/>
          <a:p>
            <a:r>
              <a:rPr lang="en-US" dirty="0">
                <a:solidFill>
                  <a:srgbClr val="002060"/>
                </a:solidFill>
                <a:latin typeface="Britannic Bold" panose="020B0903060703020204" pitchFamily="34" charset="77"/>
              </a:rPr>
              <a:t>NC Constitution</a:t>
            </a:r>
          </a:p>
        </p:txBody>
      </p:sp>
      <p:pic>
        <p:nvPicPr>
          <p:cNvPr id="4" name="Content Placeholder 3">
            <a:extLst>
              <a:ext uri="{FF2B5EF4-FFF2-40B4-BE49-F238E27FC236}">
                <a16:creationId xmlns:a16="http://schemas.microsoft.com/office/drawing/2014/main" id="{67B32C0D-242D-C24A-9C0B-0F47E2748199}"/>
              </a:ext>
            </a:extLst>
          </p:cNvPr>
          <p:cNvPicPr>
            <a:picLocks noGrp="1" noChangeAspect="1"/>
          </p:cNvPicPr>
          <p:nvPr>
            <p:ph idx="1"/>
          </p:nvPr>
        </p:nvPicPr>
        <p:blipFill>
          <a:blip r:embed="rId2"/>
          <a:stretch>
            <a:fillRect/>
          </a:stretch>
        </p:blipFill>
        <p:spPr>
          <a:xfrm>
            <a:off x="6821714" y="1386113"/>
            <a:ext cx="5052747" cy="4855029"/>
          </a:xfrm>
          <a:solidFill>
            <a:schemeClr val="bg1"/>
          </a:solidFill>
          <a:ln>
            <a:solidFill>
              <a:schemeClr val="accent1"/>
            </a:solidFill>
          </a:ln>
        </p:spPr>
      </p:pic>
      <p:sp>
        <p:nvSpPr>
          <p:cNvPr id="5" name="Rectangle 4">
            <a:extLst>
              <a:ext uri="{FF2B5EF4-FFF2-40B4-BE49-F238E27FC236}">
                <a16:creationId xmlns:a16="http://schemas.microsoft.com/office/drawing/2014/main" id="{DEEEC567-B67E-444F-9CBA-6A09B38AC764}"/>
              </a:ext>
            </a:extLst>
          </p:cNvPr>
          <p:cNvSpPr/>
          <p:nvPr/>
        </p:nvSpPr>
        <p:spPr>
          <a:xfrm>
            <a:off x="609600" y="1386113"/>
            <a:ext cx="5776686" cy="1832429"/>
          </a:xfrm>
          <a:prstGeom prst="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i="1" dirty="0">
                <a:solidFill>
                  <a:srgbClr val="002060"/>
                </a:solidFill>
                <a:latin typeface="Times" pitchFamily="2" charset="0"/>
              </a:rPr>
              <a:t>First adopted in 1776 </a:t>
            </a:r>
            <a:r>
              <a:rPr lang="en-US" sz="2400" dirty="0">
                <a:solidFill>
                  <a:schemeClr val="tx1"/>
                </a:solidFill>
                <a:latin typeface="Times" pitchFamily="2" charset="0"/>
              </a:rPr>
              <a:t>(American Revolution) </a:t>
            </a:r>
          </a:p>
          <a:p>
            <a:r>
              <a:rPr lang="en-US" sz="2400" dirty="0">
                <a:solidFill>
                  <a:schemeClr val="tx1"/>
                </a:solidFill>
                <a:latin typeface="Times" pitchFamily="2" charset="0"/>
              </a:rPr>
              <a:t>Three major revisions</a:t>
            </a:r>
          </a:p>
          <a:p>
            <a:pPr marL="342900" indent="-342900">
              <a:buFont typeface="Arial" panose="020B0604020202020204" pitchFamily="34" charset="0"/>
              <a:buChar char="•"/>
            </a:pPr>
            <a:r>
              <a:rPr lang="en-US" sz="2400" b="1" i="1" u="sng" dirty="0">
                <a:solidFill>
                  <a:schemeClr val="tx1"/>
                </a:solidFill>
                <a:latin typeface="Times" pitchFamily="2" charset="0"/>
              </a:rPr>
              <a:t>1835</a:t>
            </a:r>
          </a:p>
          <a:p>
            <a:pPr marL="342900" indent="-342900">
              <a:buFont typeface="Arial" panose="020B0604020202020204" pitchFamily="34" charset="0"/>
              <a:buChar char="•"/>
            </a:pPr>
            <a:r>
              <a:rPr lang="en-US" sz="2400" b="1" i="1" u="sng" dirty="0">
                <a:solidFill>
                  <a:schemeClr val="tx1"/>
                </a:solidFill>
                <a:latin typeface="Times" pitchFamily="2" charset="0"/>
              </a:rPr>
              <a:t>1868</a:t>
            </a:r>
          </a:p>
          <a:p>
            <a:pPr marL="342900" indent="-342900">
              <a:buFont typeface="Arial" panose="020B0604020202020204" pitchFamily="34" charset="0"/>
              <a:buChar char="•"/>
            </a:pPr>
            <a:r>
              <a:rPr lang="en-US" sz="2400" b="1" i="1" u="sng" dirty="0">
                <a:solidFill>
                  <a:schemeClr val="tx1"/>
                </a:solidFill>
                <a:latin typeface="Times" pitchFamily="2" charset="0"/>
              </a:rPr>
              <a:t>1971</a:t>
            </a:r>
          </a:p>
        </p:txBody>
      </p:sp>
      <p:sp>
        <p:nvSpPr>
          <p:cNvPr id="6" name="Rectangle 5">
            <a:extLst>
              <a:ext uri="{FF2B5EF4-FFF2-40B4-BE49-F238E27FC236}">
                <a16:creationId xmlns:a16="http://schemas.microsoft.com/office/drawing/2014/main" id="{BBA57B3B-4A14-1449-9846-BD5182561D25}"/>
              </a:ext>
            </a:extLst>
          </p:cNvPr>
          <p:cNvSpPr/>
          <p:nvPr/>
        </p:nvSpPr>
        <p:spPr>
          <a:xfrm>
            <a:off x="609600" y="3545110"/>
            <a:ext cx="5776686" cy="3121935"/>
          </a:xfrm>
          <a:prstGeom prst="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rgbClr val="002060"/>
                </a:solidFill>
                <a:latin typeface="Times" pitchFamily="2" charset="0"/>
              </a:rPr>
              <a:t>Structure – </a:t>
            </a:r>
            <a:r>
              <a:rPr lang="en-US" sz="2400" b="1" i="1" u="sng" dirty="0">
                <a:solidFill>
                  <a:srgbClr val="002060"/>
                </a:solidFill>
                <a:latin typeface="Times" pitchFamily="2" charset="0"/>
              </a:rPr>
              <a:t>14 Articles </a:t>
            </a:r>
            <a:r>
              <a:rPr lang="en-US" sz="2400" dirty="0">
                <a:solidFill>
                  <a:schemeClr val="tx1"/>
                </a:solidFill>
                <a:latin typeface="Times" pitchFamily="2" charset="0"/>
              </a:rPr>
              <a:t>(</a:t>
            </a:r>
            <a:r>
              <a:rPr lang="en-US" sz="2400" i="1" dirty="0">
                <a:solidFill>
                  <a:srgbClr val="002060"/>
                </a:solidFill>
                <a:latin typeface="Times" pitchFamily="2" charset="0"/>
              </a:rPr>
              <a:t>State Constitution were the bases for the U.S. Constitution</a:t>
            </a:r>
            <a:r>
              <a:rPr lang="en-US" sz="2400" dirty="0">
                <a:solidFill>
                  <a:schemeClr val="tx1"/>
                </a:solidFill>
                <a:latin typeface="Times" pitchFamily="2" charset="0"/>
              </a:rPr>
              <a:t>)</a:t>
            </a:r>
          </a:p>
          <a:p>
            <a:pPr marL="342900" indent="-342900">
              <a:buFont typeface="Arial" panose="020B0604020202020204" pitchFamily="34" charset="0"/>
              <a:buChar char="•"/>
            </a:pPr>
            <a:r>
              <a:rPr lang="en-US" sz="2400" b="1" dirty="0">
                <a:solidFill>
                  <a:srgbClr val="002060"/>
                </a:solidFill>
                <a:latin typeface="Times" pitchFamily="2" charset="0"/>
              </a:rPr>
              <a:t>Preamble</a:t>
            </a:r>
          </a:p>
          <a:p>
            <a:pPr marL="342900" indent="-342900">
              <a:buFont typeface="Arial" panose="020B0604020202020204" pitchFamily="34" charset="0"/>
              <a:buChar char="•"/>
            </a:pPr>
            <a:r>
              <a:rPr lang="en-US" sz="2400" b="1" dirty="0">
                <a:solidFill>
                  <a:srgbClr val="002060"/>
                </a:solidFill>
                <a:latin typeface="Times" pitchFamily="2" charset="0"/>
              </a:rPr>
              <a:t>Bill of Rights</a:t>
            </a:r>
          </a:p>
          <a:p>
            <a:pPr marL="342900" indent="-342900">
              <a:buFont typeface="Arial" panose="020B0604020202020204" pitchFamily="34" charset="0"/>
              <a:buChar char="•"/>
            </a:pPr>
            <a:r>
              <a:rPr lang="en-US" sz="2400" b="1" dirty="0">
                <a:solidFill>
                  <a:srgbClr val="002060"/>
                </a:solidFill>
                <a:latin typeface="Times" pitchFamily="2" charset="0"/>
              </a:rPr>
              <a:t>Framework of Government</a:t>
            </a:r>
          </a:p>
          <a:p>
            <a:pPr marL="342900" indent="-342900">
              <a:buFont typeface="Arial" panose="020B0604020202020204" pitchFamily="34" charset="0"/>
              <a:buChar char="•"/>
            </a:pPr>
            <a:r>
              <a:rPr lang="en-US" sz="2400" b="1" dirty="0">
                <a:solidFill>
                  <a:srgbClr val="002060"/>
                </a:solidFill>
                <a:latin typeface="Times" pitchFamily="2" charset="0"/>
              </a:rPr>
              <a:t>State powers &amp; responsibilities</a:t>
            </a:r>
          </a:p>
          <a:p>
            <a:pPr marL="342900" indent="-342900">
              <a:buFont typeface="Arial" panose="020B0604020202020204" pitchFamily="34" charset="0"/>
              <a:buChar char="•"/>
            </a:pPr>
            <a:r>
              <a:rPr lang="en-US" sz="2400" b="1" dirty="0">
                <a:solidFill>
                  <a:srgbClr val="002060"/>
                </a:solidFill>
                <a:latin typeface="Times" pitchFamily="2" charset="0"/>
              </a:rPr>
              <a:t>Provisions for local government</a:t>
            </a:r>
          </a:p>
          <a:p>
            <a:pPr marL="342900" indent="-342900">
              <a:buFont typeface="Arial" panose="020B0604020202020204" pitchFamily="34" charset="0"/>
              <a:buChar char="•"/>
            </a:pPr>
            <a:r>
              <a:rPr lang="en-US" sz="2400" b="1" dirty="0">
                <a:solidFill>
                  <a:srgbClr val="002060"/>
                </a:solidFill>
                <a:latin typeface="Times" pitchFamily="2" charset="0"/>
              </a:rPr>
              <a:t>Amending (living document)</a:t>
            </a:r>
          </a:p>
        </p:txBody>
      </p:sp>
      <p:pic>
        <p:nvPicPr>
          <p:cNvPr id="7" name="Picture 6">
            <a:extLst>
              <a:ext uri="{FF2B5EF4-FFF2-40B4-BE49-F238E27FC236}">
                <a16:creationId xmlns:a16="http://schemas.microsoft.com/office/drawing/2014/main" id="{D464AFCC-B491-654B-B3BC-E44A5C58C07D}"/>
              </a:ext>
            </a:extLst>
          </p:cNvPr>
          <p:cNvPicPr>
            <a:picLocks noChangeAspect="1"/>
          </p:cNvPicPr>
          <p:nvPr/>
        </p:nvPicPr>
        <p:blipFill>
          <a:blip r:embed="rId3"/>
          <a:stretch>
            <a:fillRect/>
          </a:stretch>
        </p:blipFill>
        <p:spPr>
          <a:xfrm>
            <a:off x="7475745" y="2668808"/>
            <a:ext cx="3744684" cy="1752604"/>
          </a:xfrm>
          <a:prstGeom prst="rect">
            <a:avLst/>
          </a:prstGeom>
          <a:ln>
            <a:solidFill>
              <a:srgbClr val="002060"/>
            </a:solidFill>
          </a:ln>
        </p:spPr>
      </p:pic>
    </p:spTree>
    <p:extLst>
      <p:ext uri="{BB962C8B-B14F-4D97-AF65-F5344CB8AC3E}">
        <p14:creationId xmlns:p14="http://schemas.microsoft.com/office/powerpoint/2010/main" val="12651061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E0EA4C-6A03-4143-A3AA-0A4D7A48B895}"/>
              </a:ext>
            </a:extLst>
          </p:cNvPr>
          <p:cNvSpPr>
            <a:spLocks noGrp="1"/>
          </p:cNvSpPr>
          <p:nvPr>
            <p:ph type="title"/>
          </p:nvPr>
        </p:nvSpPr>
        <p:spPr>
          <a:xfrm>
            <a:off x="838200" y="190954"/>
            <a:ext cx="10515600" cy="868590"/>
          </a:xfrm>
          <a:solidFill>
            <a:schemeClr val="bg1"/>
          </a:solidFill>
          <a:ln>
            <a:solidFill>
              <a:schemeClr val="accent1"/>
            </a:solidFill>
          </a:ln>
        </p:spPr>
        <p:txBody>
          <a:bodyPr/>
          <a:lstStyle/>
          <a:p>
            <a:r>
              <a:rPr lang="en-US" dirty="0">
                <a:solidFill>
                  <a:srgbClr val="002060"/>
                </a:solidFill>
                <a:latin typeface="Britannic Bold" panose="020B0903060703020204" pitchFamily="34" charset="77"/>
              </a:rPr>
              <a:t>Revisions of NC Government </a:t>
            </a:r>
          </a:p>
        </p:txBody>
      </p:sp>
      <p:sp>
        <p:nvSpPr>
          <p:cNvPr id="3" name="Content Placeholder 2">
            <a:extLst>
              <a:ext uri="{FF2B5EF4-FFF2-40B4-BE49-F238E27FC236}">
                <a16:creationId xmlns:a16="http://schemas.microsoft.com/office/drawing/2014/main" id="{DBC34A50-F973-9645-A94A-0F99BA02D50C}"/>
              </a:ext>
            </a:extLst>
          </p:cNvPr>
          <p:cNvSpPr>
            <a:spLocks noGrp="1"/>
          </p:cNvSpPr>
          <p:nvPr>
            <p:ph idx="1"/>
          </p:nvPr>
        </p:nvSpPr>
        <p:spPr>
          <a:xfrm>
            <a:off x="826476" y="1377754"/>
            <a:ext cx="10515600" cy="4798106"/>
          </a:xfrm>
          <a:solidFill>
            <a:schemeClr val="bg1"/>
          </a:solidFill>
          <a:ln>
            <a:solidFill>
              <a:schemeClr val="accent1"/>
            </a:solidFill>
          </a:ln>
        </p:spPr>
        <p:txBody>
          <a:bodyPr>
            <a:normAutofit/>
          </a:bodyPr>
          <a:lstStyle/>
          <a:p>
            <a:r>
              <a:rPr lang="en-US" sz="2400" dirty="0">
                <a:latin typeface="Times" pitchFamily="2" charset="0"/>
              </a:rPr>
              <a:t>NC Constitution has been revised three times</a:t>
            </a:r>
          </a:p>
        </p:txBody>
      </p:sp>
      <p:sp>
        <p:nvSpPr>
          <p:cNvPr id="4" name="Rectangle 3">
            <a:extLst>
              <a:ext uri="{FF2B5EF4-FFF2-40B4-BE49-F238E27FC236}">
                <a16:creationId xmlns:a16="http://schemas.microsoft.com/office/drawing/2014/main" id="{AD5D4E33-4E01-644D-9974-2FC9AD80A698}"/>
              </a:ext>
            </a:extLst>
          </p:cNvPr>
          <p:cNvSpPr/>
          <p:nvPr/>
        </p:nvSpPr>
        <p:spPr>
          <a:xfrm>
            <a:off x="105508" y="3077583"/>
            <a:ext cx="2989384" cy="2907323"/>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Times" pitchFamily="2" charset="0"/>
              </a:rPr>
              <a:t>1776 Constitution</a:t>
            </a:r>
          </a:p>
          <a:p>
            <a:pPr marL="342900" indent="-342900">
              <a:buFont typeface="Arial" panose="020B0604020202020204" pitchFamily="34" charset="0"/>
              <a:buChar char="•"/>
            </a:pPr>
            <a:r>
              <a:rPr lang="en-US" sz="2400" dirty="0">
                <a:solidFill>
                  <a:schemeClr val="bg1"/>
                </a:solidFill>
                <a:latin typeface="Times" pitchFamily="2" charset="0"/>
              </a:rPr>
              <a:t>Free males 21-year-old can vote</a:t>
            </a:r>
          </a:p>
          <a:p>
            <a:pPr marL="342900" indent="-342900">
              <a:buFont typeface="Arial" panose="020B0604020202020204" pitchFamily="34" charset="0"/>
              <a:buChar char="•"/>
            </a:pPr>
            <a:r>
              <a:rPr lang="en-US" sz="2400" dirty="0">
                <a:solidFill>
                  <a:schemeClr val="bg1"/>
                </a:solidFill>
                <a:latin typeface="Times" pitchFamily="2" charset="0"/>
              </a:rPr>
              <a:t>Established three branches (Executive, Legislative, &amp; Judiciary) </a:t>
            </a:r>
          </a:p>
        </p:txBody>
      </p:sp>
      <p:sp>
        <p:nvSpPr>
          <p:cNvPr id="5" name="Rectangle 4">
            <a:extLst>
              <a:ext uri="{FF2B5EF4-FFF2-40B4-BE49-F238E27FC236}">
                <a16:creationId xmlns:a16="http://schemas.microsoft.com/office/drawing/2014/main" id="{36479B19-B934-1342-9180-1304747D390F}"/>
              </a:ext>
            </a:extLst>
          </p:cNvPr>
          <p:cNvSpPr/>
          <p:nvPr/>
        </p:nvSpPr>
        <p:spPr>
          <a:xfrm>
            <a:off x="3141785" y="3077582"/>
            <a:ext cx="2989384" cy="3098278"/>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Times" pitchFamily="2" charset="0"/>
              </a:rPr>
              <a:t>1835 Constitution</a:t>
            </a:r>
          </a:p>
          <a:p>
            <a:pPr marL="342900" indent="-342900">
              <a:buFont typeface="Arial" panose="020B0604020202020204" pitchFamily="34" charset="0"/>
              <a:buChar char="•"/>
            </a:pPr>
            <a:r>
              <a:rPr lang="en-US" sz="2400" b="1" i="1" u="sng" dirty="0">
                <a:solidFill>
                  <a:schemeClr val="bg1"/>
                </a:solidFill>
                <a:latin typeface="Times" pitchFamily="2" charset="0"/>
              </a:rPr>
              <a:t>Voters elects the governor</a:t>
            </a:r>
          </a:p>
          <a:p>
            <a:pPr marL="342900" indent="-342900">
              <a:buFont typeface="Arial" panose="020B0604020202020204" pitchFamily="34" charset="0"/>
              <a:buChar char="•"/>
            </a:pPr>
            <a:r>
              <a:rPr lang="en-US" sz="2400" b="1" i="1" u="sng" dirty="0">
                <a:solidFill>
                  <a:schemeClr val="bg1"/>
                </a:solidFill>
                <a:latin typeface="Times" pitchFamily="2" charset="0"/>
              </a:rPr>
              <a:t>Voters Approve/reject amendments (</a:t>
            </a:r>
            <a:r>
              <a:rPr lang="en-US" sz="2400" b="1" i="1" u="sng" dirty="0">
                <a:solidFill>
                  <a:srgbClr val="FFFF00"/>
                </a:solidFill>
                <a:latin typeface="Times" pitchFamily="2" charset="0"/>
              </a:rPr>
              <a:t>referendum election</a:t>
            </a:r>
            <a:r>
              <a:rPr lang="en-US" sz="2400" b="1" i="1" u="sng" dirty="0">
                <a:solidFill>
                  <a:schemeClr val="bg1"/>
                </a:solidFill>
                <a:latin typeface="Times" pitchFamily="2" charset="0"/>
              </a:rPr>
              <a:t>)</a:t>
            </a:r>
          </a:p>
        </p:txBody>
      </p:sp>
      <p:sp>
        <p:nvSpPr>
          <p:cNvPr id="6" name="Rectangle 5">
            <a:extLst>
              <a:ext uri="{FF2B5EF4-FFF2-40B4-BE49-F238E27FC236}">
                <a16:creationId xmlns:a16="http://schemas.microsoft.com/office/drawing/2014/main" id="{A113A799-501E-E545-A005-1DA241554870}"/>
              </a:ext>
            </a:extLst>
          </p:cNvPr>
          <p:cNvSpPr/>
          <p:nvPr/>
        </p:nvSpPr>
        <p:spPr>
          <a:xfrm>
            <a:off x="6224953" y="3077583"/>
            <a:ext cx="2989384" cy="2092568"/>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Times" pitchFamily="2" charset="0"/>
              </a:rPr>
              <a:t>1868 Constitution</a:t>
            </a:r>
          </a:p>
          <a:p>
            <a:pPr marL="342900" indent="-342900">
              <a:buFont typeface="Arial" panose="020B0604020202020204" pitchFamily="34" charset="0"/>
              <a:buChar char="•"/>
            </a:pPr>
            <a:r>
              <a:rPr lang="en-US" sz="2400" b="1" i="1" u="sng" dirty="0">
                <a:solidFill>
                  <a:schemeClr val="bg1"/>
                </a:solidFill>
                <a:latin typeface="Times" pitchFamily="2" charset="0"/>
              </a:rPr>
              <a:t>Banned slavery</a:t>
            </a:r>
          </a:p>
          <a:p>
            <a:pPr marL="342900" indent="-342900">
              <a:buFont typeface="Arial" panose="020B0604020202020204" pitchFamily="34" charset="0"/>
              <a:buChar char="•"/>
            </a:pPr>
            <a:r>
              <a:rPr lang="en-US" sz="2400" b="1" i="1" u="sng" dirty="0">
                <a:solidFill>
                  <a:schemeClr val="bg1"/>
                </a:solidFill>
                <a:latin typeface="Times" pitchFamily="2" charset="0"/>
              </a:rPr>
              <a:t>All men 21 or older can vote regardless of race</a:t>
            </a:r>
          </a:p>
        </p:txBody>
      </p:sp>
      <p:sp>
        <p:nvSpPr>
          <p:cNvPr id="7" name="Rectangle 6">
            <a:extLst>
              <a:ext uri="{FF2B5EF4-FFF2-40B4-BE49-F238E27FC236}">
                <a16:creationId xmlns:a16="http://schemas.microsoft.com/office/drawing/2014/main" id="{76159EF4-87AF-FA45-940E-686FAACC8326}"/>
              </a:ext>
            </a:extLst>
          </p:cNvPr>
          <p:cNvSpPr/>
          <p:nvPr/>
        </p:nvSpPr>
        <p:spPr>
          <a:xfrm>
            <a:off x="9261230" y="3049376"/>
            <a:ext cx="2836985" cy="361767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Times" pitchFamily="2" charset="0"/>
              </a:rPr>
              <a:t>1971 Constitution</a:t>
            </a:r>
          </a:p>
          <a:p>
            <a:pPr marL="342900" indent="-342900">
              <a:buFont typeface="Arial" panose="020B0604020202020204" pitchFamily="34" charset="0"/>
              <a:buChar char="•"/>
            </a:pPr>
            <a:r>
              <a:rPr lang="en-US" sz="2400" dirty="0">
                <a:solidFill>
                  <a:schemeClr val="bg1"/>
                </a:solidFill>
                <a:latin typeface="Times" pitchFamily="2" charset="0"/>
              </a:rPr>
              <a:t>Guarantees free speech &amp; equal protection under of law</a:t>
            </a:r>
          </a:p>
          <a:p>
            <a:pPr marL="342900" indent="-342900">
              <a:buFont typeface="Arial" panose="020B0604020202020204" pitchFamily="34" charset="0"/>
              <a:buChar char="•"/>
            </a:pPr>
            <a:r>
              <a:rPr lang="en-US" sz="2400" dirty="0">
                <a:solidFill>
                  <a:schemeClr val="bg1"/>
                </a:solidFill>
                <a:latin typeface="Times" pitchFamily="2" charset="0"/>
              </a:rPr>
              <a:t>Later changes – Governor two consecutive terms &amp; Governor gained veto power</a:t>
            </a:r>
          </a:p>
        </p:txBody>
      </p:sp>
      <p:sp>
        <p:nvSpPr>
          <p:cNvPr id="8" name="Left-Right Arrow 7">
            <a:extLst>
              <a:ext uri="{FF2B5EF4-FFF2-40B4-BE49-F238E27FC236}">
                <a16:creationId xmlns:a16="http://schemas.microsoft.com/office/drawing/2014/main" id="{F9301B81-8E2B-6B46-8579-5E12251B4599}"/>
              </a:ext>
            </a:extLst>
          </p:cNvPr>
          <p:cNvSpPr/>
          <p:nvPr/>
        </p:nvSpPr>
        <p:spPr>
          <a:xfrm>
            <a:off x="480646" y="2098431"/>
            <a:ext cx="11172092" cy="339969"/>
          </a:xfrm>
          <a:prstGeom prst="leftRightArrow">
            <a:avLst/>
          </a:prstGeom>
          <a:solidFill>
            <a:srgbClr val="EC301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Down Arrow 8">
            <a:extLst>
              <a:ext uri="{FF2B5EF4-FFF2-40B4-BE49-F238E27FC236}">
                <a16:creationId xmlns:a16="http://schemas.microsoft.com/office/drawing/2014/main" id="{031EB998-912F-0547-90E2-09A2B130BE38}"/>
              </a:ext>
            </a:extLst>
          </p:cNvPr>
          <p:cNvSpPr/>
          <p:nvPr/>
        </p:nvSpPr>
        <p:spPr>
          <a:xfrm>
            <a:off x="1477108" y="2274277"/>
            <a:ext cx="293077" cy="775099"/>
          </a:xfrm>
          <a:prstGeom prst="downArrow">
            <a:avLst/>
          </a:prstGeom>
          <a:solidFill>
            <a:srgbClr val="EC301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Down Arrow 9">
            <a:extLst>
              <a:ext uri="{FF2B5EF4-FFF2-40B4-BE49-F238E27FC236}">
                <a16:creationId xmlns:a16="http://schemas.microsoft.com/office/drawing/2014/main" id="{4887B670-0233-244D-B6DE-D1FB8EB8255A}"/>
              </a:ext>
            </a:extLst>
          </p:cNvPr>
          <p:cNvSpPr/>
          <p:nvPr/>
        </p:nvSpPr>
        <p:spPr>
          <a:xfrm>
            <a:off x="4604238" y="2274277"/>
            <a:ext cx="293077" cy="775099"/>
          </a:xfrm>
          <a:prstGeom prst="downArrow">
            <a:avLst/>
          </a:prstGeom>
          <a:solidFill>
            <a:srgbClr val="EC301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Down Arrow 10">
            <a:extLst>
              <a:ext uri="{FF2B5EF4-FFF2-40B4-BE49-F238E27FC236}">
                <a16:creationId xmlns:a16="http://schemas.microsoft.com/office/drawing/2014/main" id="{50EBFE8A-CA39-B543-A1A1-8F66E34A4337}"/>
              </a:ext>
            </a:extLst>
          </p:cNvPr>
          <p:cNvSpPr/>
          <p:nvPr/>
        </p:nvSpPr>
        <p:spPr>
          <a:xfrm>
            <a:off x="7680080" y="2287687"/>
            <a:ext cx="293077" cy="775099"/>
          </a:xfrm>
          <a:prstGeom prst="downArrow">
            <a:avLst/>
          </a:prstGeom>
          <a:solidFill>
            <a:srgbClr val="EC301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Down Arrow 11">
            <a:extLst>
              <a:ext uri="{FF2B5EF4-FFF2-40B4-BE49-F238E27FC236}">
                <a16:creationId xmlns:a16="http://schemas.microsoft.com/office/drawing/2014/main" id="{F6DEFE38-572B-7D41-86BB-5BBAF8B4A4D4}"/>
              </a:ext>
            </a:extLst>
          </p:cNvPr>
          <p:cNvSpPr/>
          <p:nvPr/>
        </p:nvSpPr>
        <p:spPr>
          <a:xfrm>
            <a:off x="10474569" y="2268415"/>
            <a:ext cx="293077" cy="775099"/>
          </a:xfrm>
          <a:prstGeom prst="downArrow">
            <a:avLst/>
          </a:prstGeom>
          <a:solidFill>
            <a:srgbClr val="EC301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9733564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E974C8-AEA0-44D1-8569-59FBBC06D168}"/>
              </a:ext>
            </a:extLst>
          </p:cNvPr>
          <p:cNvSpPr>
            <a:spLocks noGrp="1"/>
          </p:cNvSpPr>
          <p:nvPr>
            <p:ph type="title"/>
          </p:nvPr>
        </p:nvSpPr>
        <p:spPr>
          <a:xfrm>
            <a:off x="838200" y="365126"/>
            <a:ext cx="10515600" cy="774358"/>
          </a:xfrm>
          <a:solidFill>
            <a:schemeClr val="bg1"/>
          </a:solidFill>
          <a:ln>
            <a:solidFill>
              <a:srgbClr val="002060"/>
            </a:solidFill>
          </a:ln>
        </p:spPr>
        <p:txBody>
          <a:bodyPr/>
          <a:lstStyle/>
          <a:p>
            <a:r>
              <a:rPr lang="en-US" b="1" dirty="0">
                <a:latin typeface="Bookman Old Style" panose="02050604050505020204" pitchFamily="18" charset="0"/>
              </a:rPr>
              <a:t>Federalism – A Balanced Principle</a:t>
            </a:r>
          </a:p>
        </p:txBody>
      </p:sp>
      <p:sp>
        <p:nvSpPr>
          <p:cNvPr id="3" name="Content Placeholder 2">
            <a:extLst>
              <a:ext uri="{FF2B5EF4-FFF2-40B4-BE49-F238E27FC236}">
                <a16:creationId xmlns:a16="http://schemas.microsoft.com/office/drawing/2014/main" id="{2DA281A4-AA5C-47AE-B453-455400F3A9B8}"/>
              </a:ext>
            </a:extLst>
          </p:cNvPr>
          <p:cNvSpPr>
            <a:spLocks noGrp="1"/>
          </p:cNvSpPr>
          <p:nvPr>
            <p:ph idx="1"/>
          </p:nvPr>
        </p:nvSpPr>
        <p:spPr>
          <a:solidFill>
            <a:schemeClr val="bg1"/>
          </a:solidFill>
          <a:ln>
            <a:solidFill>
              <a:srgbClr val="002060"/>
            </a:solidFill>
          </a:ln>
        </p:spPr>
        <p:txBody>
          <a:bodyPr>
            <a:normAutofit/>
          </a:bodyPr>
          <a:lstStyle/>
          <a:p>
            <a:pPr marL="0" indent="0">
              <a:buNone/>
            </a:pPr>
            <a:r>
              <a:rPr lang="en-US" sz="2400" dirty="0">
                <a:latin typeface="Times" panose="02020603050405020304" pitchFamily="18" charset="0"/>
                <a:cs typeface="Times" panose="02020603050405020304" pitchFamily="18" charset="0"/>
              </a:rPr>
              <a:t>The balance of power between the United States national government and state governments is shaped by the Constitution.</a:t>
            </a:r>
          </a:p>
          <a:p>
            <a:pPr marL="457200" indent="-457200">
              <a:buAutoNum type="alphaUcPeriod"/>
            </a:pPr>
            <a:r>
              <a:rPr lang="en-US" sz="2400" dirty="0">
                <a:latin typeface="Times" panose="02020603050405020304" pitchFamily="18" charset="0"/>
                <a:cs typeface="Times" panose="02020603050405020304" pitchFamily="18" charset="0"/>
              </a:rPr>
              <a:t>How do the following provisions of the U.S. Constitution shape the idea of federalism.</a:t>
            </a:r>
          </a:p>
          <a:p>
            <a:pPr marL="746125"/>
            <a:r>
              <a:rPr lang="en-US" sz="2400" dirty="0">
                <a:latin typeface="Times" panose="02020603050405020304" pitchFamily="18" charset="0"/>
                <a:cs typeface="Times" panose="02020603050405020304" pitchFamily="18" charset="0"/>
              </a:rPr>
              <a:t>Supremacy Clause</a:t>
            </a:r>
          </a:p>
          <a:p>
            <a:pPr marL="746125"/>
            <a:r>
              <a:rPr lang="en-US" sz="2400" dirty="0">
                <a:latin typeface="Times" panose="02020603050405020304" pitchFamily="18" charset="0"/>
                <a:cs typeface="Times" panose="02020603050405020304" pitchFamily="18" charset="0"/>
              </a:rPr>
              <a:t>10</a:t>
            </a:r>
            <a:r>
              <a:rPr lang="en-US" sz="2400" baseline="30000" dirty="0">
                <a:latin typeface="Times" panose="02020603050405020304" pitchFamily="18" charset="0"/>
                <a:cs typeface="Times" panose="02020603050405020304" pitchFamily="18" charset="0"/>
              </a:rPr>
              <a:t>th</a:t>
            </a:r>
            <a:r>
              <a:rPr lang="en-US" sz="2400" dirty="0">
                <a:latin typeface="Times" panose="02020603050405020304" pitchFamily="18" charset="0"/>
                <a:cs typeface="Times" panose="02020603050405020304" pitchFamily="18" charset="0"/>
              </a:rPr>
              <a:t> Amendment </a:t>
            </a:r>
          </a:p>
          <a:p>
            <a:pPr marL="0" indent="0">
              <a:buNone/>
            </a:pPr>
            <a:r>
              <a:rPr lang="en-US" sz="2400" dirty="0">
                <a:latin typeface="Times" panose="02020603050405020304" pitchFamily="18" charset="0"/>
                <a:cs typeface="Times" panose="02020603050405020304" pitchFamily="18" charset="0"/>
              </a:rPr>
              <a:t>B. Identify and explain TWO ways the U.S. Constitution is similar to the NC Constitution. </a:t>
            </a:r>
            <a:br>
              <a:rPr lang="en-US" dirty="0"/>
            </a:br>
            <a:endParaRPr lang="en-US" sz="2400" dirty="0">
              <a:latin typeface="Times" panose="02020603050405020304" pitchFamily="18" charset="0"/>
              <a:cs typeface="Times" panose="02020603050405020304" pitchFamily="18" charset="0"/>
            </a:endParaRPr>
          </a:p>
        </p:txBody>
      </p:sp>
    </p:spTree>
    <p:extLst>
      <p:ext uri="{BB962C8B-B14F-4D97-AF65-F5344CB8AC3E}">
        <p14:creationId xmlns:p14="http://schemas.microsoft.com/office/powerpoint/2010/main" val="92420774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53CBDE-3024-B52E-E304-9EB51B67FB39}"/>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B1FBA4C-BE3D-9AA5-C574-370DEB03B9B7}"/>
              </a:ext>
            </a:extLst>
          </p:cNvPr>
          <p:cNvSpPr>
            <a:spLocks noGrp="1"/>
          </p:cNvSpPr>
          <p:nvPr>
            <p:ph idx="1"/>
          </p:nvPr>
        </p:nvSpPr>
        <p:spPr>
          <a:xfrm>
            <a:off x="323557" y="295422"/>
            <a:ext cx="11465169" cy="6291358"/>
          </a:xfrm>
          <a:solidFill>
            <a:schemeClr val="bg1"/>
          </a:solidFill>
        </p:spPr>
        <p:txBody>
          <a:bodyPr>
            <a:normAutofit lnSpcReduction="10000"/>
          </a:bodyPr>
          <a:lstStyle/>
          <a:p>
            <a:pPr marL="0" indent="0">
              <a:buNone/>
            </a:pPr>
            <a:r>
              <a:rPr lang="en-US" sz="2400" b="1" i="1" dirty="0">
                <a:solidFill>
                  <a:srgbClr val="002060"/>
                </a:solidFill>
                <a:latin typeface="Times New Roman" panose="02020603050405020304" pitchFamily="18" charset="0"/>
                <a:cs typeface="Times New Roman" panose="02020603050405020304" pitchFamily="18" charset="0"/>
              </a:rPr>
              <a:t>Essential Question: </a:t>
            </a:r>
            <a:r>
              <a:rPr lang="en-US" sz="2400" dirty="0">
                <a:latin typeface="Times" pitchFamily="2" charset="0"/>
              </a:rPr>
              <a:t>How did the Founding Fathers develop a government that allows for the supremacy of the federal government, but still grant states the ability the authority to governing themselves?</a:t>
            </a:r>
          </a:p>
          <a:p>
            <a:pPr marL="0" indent="0">
              <a:buNone/>
            </a:pPr>
            <a:r>
              <a:rPr lang="en-US" sz="2400" b="1" i="1" dirty="0">
                <a:solidFill>
                  <a:srgbClr val="002060"/>
                </a:solidFill>
                <a:latin typeface="Times New Roman" panose="02020603050405020304" pitchFamily="18" charset="0"/>
                <a:cs typeface="Times New Roman" panose="02020603050405020304" pitchFamily="18" charset="0"/>
              </a:rPr>
              <a:t>Students can:</a:t>
            </a:r>
          </a:p>
          <a:p>
            <a:r>
              <a:rPr lang="en-US" sz="2400" dirty="0">
                <a:latin typeface="Times" pitchFamily="2" charset="0"/>
              </a:rPr>
              <a:t>Evaluate similarities between the federal and state government as established under constitutional authority</a:t>
            </a:r>
          </a:p>
          <a:p>
            <a:r>
              <a:rPr lang="en-US" sz="2400" dirty="0">
                <a:latin typeface="Times" pitchFamily="2" charset="0"/>
                <a:cs typeface="Times New Roman" panose="02020603050405020304" pitchFamily="18" charset="0"/>
              </a:rPr>
              <a:t>Determine how the powers of state and local government allow them to meet the goals of a society or community</a:t>
            </a:r>
            <a:endParaRPr lang="en-US" sz="2400" dirty="0">
              <a:latin typeface="Times New Roman" panose="02020603050405020304" pitchFamily="18" charset="0"/>
              <a:cs typeface="Times New Roman" panose="02020603050405020304" pitchFamily="18" charset="0"/>
            </a:endParaRPr>
          </a:p>
          <a:p>
            <a:pPr marL="0" indent="0">
              <a:buNone/>
            </a:pPr>
            <a:r>
              <a:rPr lang="en-US" sz="2400" b="1" dirty="0">
                <a:solidFill>
                  <a:srgbClr val="FF0000"/>
                </a:solidFill>
                <a:latin typeface="Times New Roman" panose="02020603050405020304" pitchFamily="18" charset="0"/>
                <a:cs typeface="Times New Roman" panose="02020603050405020304" pitchFamily="18" charset="0"/>
              </a:rPr>
              <a:t>Agenda:</a:t>
            </a:r>
          </a:p>
          <a:p>
            <a:r>
              <a:rPr lang="en-US" sz="2400" dirty="0">
                <a:latin typeface="Times New Roman" panose="02020603050405020304" pitchFamily="18" charset="0"/>
                <a:cs typeface="Times New Roman" panose="02020603050405020304" pitchFamily="18" charset="0"/>
              </a:rPr>
              <a:t>10 Precedents</a:t>
            </a:r>
          </a:p>
          <a:p>
            <a:r>
              <a:rPr lang="en-US" sz="2400" dirty="0">
                <a:latin typeface="Times New Roman" panose="02020603050405020304" pitchFamily="18" charset="0"/>
                <a:cs typeface="Times New Roman" panose="02020603050405020304" pitchFamily="18" charset="0"/>
              </a:rPr>
              <a:t>The Significance of the States </a:t>
            </a:r>
          </a:p>
          <a:p>
            <a:r>
              <a:rPr lang="en-US" sz="2400" dirty="0">
                <a:latin typeface="Times New Roman" panose="02020603050405020304" pitchFamily="18" charset="0"/>
                <a:cs typeface="Times New Roman" panose="02020603050405020304" pitchFamily="18" charset="0"/>
              </a:rPr>
              <a:t>A Constitutional Comparison </a:t>
            </a:r>
          </a:p>
          <a:p>
            <a:pPr marL="0" indent="0">
              <a:buNone/>
            </a:pPr>
            <a:r>
              <a:rPr lang="en-US" sz="2400" b="1" dirty="0">
                <a:solidFill>
                  <a:srgbClr val="FF0000"/>
                </a:solidFill>
                <a:latin typeface="Times New Roman" panose="02020603050405020304" pitchFamily="18" charset="0"/>
                <a:cs typeface="Times New Roman" panose="02020603050405020304" pitchFamily="18" charset="0"/>
              </a:rPr>
              <a:t>Homework: </a:t>
            </a:r>
          </a:p>
          <a:p>
            <a:r>
              <a:rPr lang="en-US" sz="2400" b="1" dirty="0">
                <a:solidFill>
                  <a:srgbClr val="002060"/>
                </a:solidFill>
                <a:latin typeface="Times New Roman" panose="02020603050405020304" pitchFamily="18" charset="0"/>
                <a:cs typeface="Times New Roman" panose="02020603050405020304" pitchFamily="18" charset="0"/>
              </a:rPr>
              <a:t>SCOTUS Precedent Quiz – 2/13</a:t>
            </a:r>
          </a:p>
          <a:p>
            <a:r>
              <a:rPr lang="en-US" sz="2400" b="1" dirty="0">
                <a:solidFill>
                  <a:srgbClr val="002060"/>
                </a:solidFill>
                <a:latin typeface="Times New Roman" panose="02020603050405020304" pitchFamily="18" charset="0"/>
                <a:cs typeface="Times New Roman" panose="02020603050405020304" pitchFamily="18" charset="0"/>
              </a:rPr>
              <a:t>Current Events Journal Review – Due 3/21</a:t>
            </a:r>
          </a:p>
        </p:txBody>
      </p:sp>
    </p:spTree>
    <p:extLst>
      <p:ext uri="{BB962C8B-B14F-4D97-AF65-F5344CB8AC3E}">
        <p14:creationId xmlns:p14="http://schemas.microsoft.com/office/powerpoint/2010/main" val="652152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E974C8-AEA0-44D1-8569-59FBBC06D168}"/>
              </a:ext>
            </a:extLst>
          </p:cNvPr>
          <p:cNvSpPr>
            <a:spLocks noGrp="1"/>
          </p:cNvSpPr>
          <p:nvPr>
            <p:ph type="title"/>
          </p:nvPr>
        </p:nvSpPr>
        <p:spPr>
          <a:xfrm>
            <a:off x="838200" y="365126"/>
            <a:ext cx="10515600" cy="774358"/>
          </a:xfrm>
          <a:solidFill>
            <a:schemeClr val="bg1"/>
          </a:solidFill>
          <a:ln>
            <a:solidFill>
              <a:srgbClr val="002060"/>
            </a:solidFill>
          </a:ln>
        </p:spPr>
        <p:txBody>
          <a:bodyPr/>
          <a:lstStyle/>
          <a:p>
            <a:r>
              <a:rPr lang="en-US" b="1" dirty="0">
                <a:latin typeface="Bookman Old Style" panose="02050604050505020204" pitchFamily="18" charset="0"/>
              </a:rPr>
              <a:t>Dual Sovereignty</a:t>
            </a:r>
          </a:p>
        </p:txBody>
      </p:sp>
      <p:sp>
        <p:nvSpPr>
          <p:cNvPr id="3" name="Content Placeholder 2">
            <a:extLst>
              <a:ext uri="{FF2B5EF4-FFF2-40B4-BE49-F238E27FC236}">
                <a16:creationId xmlns:a16="http://schemas.microsoft.com/office/drawing/2014/main" id="{2DA281A4-AA5C-47AE-B453-455400F3A9B8}"/>
              </a:ext>
            </a:extLst>
          </p:cNvPr>
          <p:cNvSpPr>
            <a:spLocks noGrp="1"/>
          </p:cNvSpPr>
          <p:nvPr>
            <p:ph idx="1"/>
          </p:nvPr>
        </p:nvSpPr>
        <p:spPr>
          <a:xfrm>
            <a:off x="451261" y="4298868"/>
            <a:ext cx="11340935" cy="1878095"/>
          </a:xfrm>
          <a:solidFill>
            <a:schemeClr val="bg1"/>
          </a:solidFill>
          <a:ln>
            <a:solidFill>
              <a:srgbClr val="002060"/>
            </a:solidFill>
          </a:ln>
        </p:spPr>
        <p:txBody>
          <a:bodyPr>
            <a:normAutofit/>
          </a:bodyPr>
          <a:lstStyle/>
          <a:p>
            <a:pPr marL="457200" indent="-457200">
              <a:buAutoNum type="arabicPeriod"/>
            </a:pPr>
            <a:r>
              <a:rPr lang="en-US" sz="2400" dirty="0">
                <a:latin typeface="Times" panose="02020603050405020304" pitchFamily="18" charset="0"/>
                <a:cs typeface="Times" panose="02020603050405020304" pitchFamily="18" charset="0"/>
              </a:rPr>
              <a:t>Explain ONE factor that support James Madison’s argument in Federalist 45 that state governments are essential under the U.S. Constitution.</a:t>
            </a:r>
          </a:p>
          <a:p>
            <a:pPr marL="457200" indent="-457200">
              <a:buAutoNum type="arabicPeriod"/>
            </a:pPr>
            <a:r>
              <a:rPr lang="en-US" sz="2400" dirty="0">
                <a:latin typeface="Times" panose="02020603050405020304" pitchFamily="18" charset="0"/>
                <a:cs typeface="Times" panose="02020603050405020304" pitchFamily="18" charset="0"/>
              </a:rPr>
              <a:t>Identify and explain ONE factor that proves the Anti-federalist argument that state governments would be voided by the establishment of the U.S. Constitution.</a:t>
            </a:r>
          </a:p>
        </p:txBody>
      </p:sp>
      <p:sp>
        <p:nvSpPr>
          <p:cNvPr id="4" name="Rectangle 3">
            <a:extLst>
              <a:ext uri="{FF2B5EF4-FFF2-40B4-BE49-F238E27FC236}">
                <a16:creationId xmlns:a16="http://schemas.microsoft.com/office/drawing/2014/main" id="{E5B9BAF1-5357-564E-BCCF-FD7C2CF1B810}"/>
              </a:ext>
            </a:extLst>
          </p:cNvPr>
          <p:cNvSpPr/>
          <p:nvPr/>
        </p:nvSpPr>
        <p:spPr>
          <a:xfrm>
            <a:off x="296883" y="1330036"/>
            <a:ext cx="11388436" cy="159129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sz="2400" dirty="0">
                <a:latin typeface="Times" pitchFamily="2" charset="0"/>
              </a:rPr>
              <a:t>“The State governments, . . . may be regarded as constituent and essential parts of the federal government; whilst the latter is nowise essential to the operation or organization of the former.” </a:t>
            </a:r>
          </a:p>
          <a:p>
            <a:r>
              <a:rPr lang="en-US" sz="2400" dirty="0">
                <a:latin typeface="Times" pitchFamily="2" charset="0"/>
              </a:rPr>
              <a:t>	- James Madison, Federalist 45, 1788</a:t>
            </a:r>
          </a:p>
        </p:txBody>
      </p:sp>
      <p:pic>
        <p:nvPicPr>
          <p:cNvPr id="5" name="Picture 4">
            <a:extLst>
              <a:ext uri="{FF2B5EF4-FFF2-40B4-BE49-F238E27FC236}">
                <a16:creationId xmlns:a16="http://schemas.microsoft.com/office/drawing/2014/main" id="{FA877E66-482C-0645-860C-D918FA9B16FA}"/>
              </a:ext>
            </a:extLst>
          </p:cNvPr>
          <p:cNvPicPr>
            <a:picLocks noChangeAspect="1"/>
          </p:cNvPicPr>
          <p:nvPr/>
        </p:nvPicPr>
        <p:blipFill>
          <a:blip r:embed="rId2"/>
          <a:stretch>
            <a:fillRect/>
          </a:stretch>
        </p:blipFill>
        <p:spPr>
          <a:xfrm>
            <a:off x="6229102" y="2273299"/>
            <a:ext cx="4898077" cy="1742033"/>
          </a:xfrm>
          <a:prstGeom prst="rect">
            <a:avLst/>
          </a:prstGeom>
          <a:ln>
            <a:solidFill>
              <a:schemeClr val="bg1"/>
            </a:solidFill>
          </a:ln>
        </p:spPr>
      </p:pic>
    </p:spTree>
    <p:extLst>
      <p:ext uri="{BB962C8B-B14F-4D97-AF65-F5344CB8AC3E}">
        <p14:creationId xmlns:p14="http://schemas.microsoft.com/office/powerpoint/2010/main" val="415279389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E974C8-AEA0-44D1-8569-59FBBC06D168}"/>
              </a:ext>
            </a:extLst>
          </p:cNvPr>
          <p:cNvSpPr>
            <a:spLocks noGrp="1"/>
          </p:cNvSpPr>
          <p:nvPr>
            <p:ph type="title"/>
          </p:nvPr>
        </p:nvSpPr>
        <p:spPr>
          <a:xfrm>
            <a:off x="838200" y="365126"/>
            <a:ext cx="10515600" cy="774358"/>
          </a:xfrm>
          <a:solidFill>
            <a:schemeClr val="bg1"/>
          </a:solidFill>
          <a:ln>
            <a:solidFill>
              <a:srgbClr val="002060"/>
            </a:solidFill>
          </a:ln>
        </p:spPr>
        <p:txBody>
          <a:bodyPr/>
          <a:lstStyle/>
          <a:p>
            <a:r>
              <a:rPr lang="en-US" b="1" dirty="0">
                <a:latin typeface="Bookman Old Style" panose="02050604050505020204" pitchFamily="18" charset="0"/>
              </a:rPr>
              <a:t>Establishing the Inalienable</a:t>
            </a:r>
          </a:p>
        </p:txBody>
      </p:sp>
      <p:sp>
        <p:nvSpPr>
          <p:cNvPr id="3" name="Content Placeholder 2">
            <a:extLst>
              <a:ext uri="{FF2B5EF4-FFF2-40B4-BE49-F238E27FC236}">
                <a16:creationId xmlns:a16="http://schemas.microsoft.com/office/drawing/2014/main" id="{2DA281A4-AA5C-47AE-B453-455400F3A9B8}"/>
              </a:ext>
            </a:extLst>
          </p:cNvPr>
          <p:cNvSpPr>
            <a:spLocks noGrp="1"/>
          </p:cNvSpPr>
          <p:nvPr>
            <p:ph idx="1"/>
          </p:nvPr>
        </p:nvSpPr>
        <p:spPr>
          <a:xfrm>
            <a:off x="838200" y="1425039"/>
            <a:ext cx="10515600" cy="4751924"/>
          </a:xfrm>
          <a:solidFill>
            <a:schemeClr val="bg1"/>
          </a:solidFill>
          <a:ln>
            <a:solidFill>
              <a:srgbClr val="002060"/>
            </a:solidFill>
          </a:ln>
        </p:spPr>
        <p:txBody>
          <a:bodyPr>
            <a:normAutofit/>
          </a:bodyPr>
          <a:lstStyle/>
          <a:p>
            <a:pPr marL="0" indent="0">
              <a:buNone/>
            </a:pPr>
            <a:r>
              <a:rPr lang="en-US" sz="2400" dirty="0">
                <a:latin typeface="Times" panose="02020603050405020304" pitchFamily="18" charset="0"/>
                <a:cs typeface="Times" panose="02020603050405020304" pitchFamily="18" charset="0"/>
              </a:rPr>
              <a:t>Inalienable rights of the people</a:t>
            </a:r>
          </a:p>
          <a:p>
            <a:pPr marL="0" indent="0">
              <a:buNone/>
            </a:pPr>
            <a:endParaRPr lang="en-US" sz="2400" dirty="0">
              <a:latin typeface="Times" panose="02020603050405020304" pitchFamily="18" charset="0"/>
              <a:cs typeface="Times" panose="02020603050405020304" pitchFamily="18" charset="0"/>
            </a:endParaRPr>
          </a:p>
          <a:p>
            <a:pPr marL="0" indent="0">
              <a:buNone/>
            </a:pPr>
            <a:endParaRPr lang="en-US" sz="2400" dirty="0">
              <a:latin typeface="Times" panose="02020603050405020304" pitchFamily="18" charset="0"/>
              <a:cs typeface="Times" panose="02020603050405020304" pitchFamily="18" charset="0"/>
            </a:endParaRPr>
          </a:p>
          <a:p>
            <a:pPr marL="0" indent="0">
              <a:buNone/>
            </a:pPr>
            <a:endParaRPr lang="en-US" sz="2400" dirty="0">
              <a:latin typeface="Times" panose="02020603050405020304" pitchFamily="18" charset="0"/>
              <a:cs typeface="Times" panose="02020603050405020304" pitchFamily="18" charset="0"/>
            </a:endParaRPr>
          </a:p>
          <a:p>
            <a:pPr marL="0" indent="0">
              <a:buNone/>
            </a:pPr>
            <a:endParaRPr lang="en-US" sz="2400" dirty="0">
              <a:latin typeface="Times" panose="02020603050405020304" pitchFamily="18" charset="0"/>
              <a:cs typeface="Times" panose="02020603050405020304" pitchFamily="18" charset="0"/>
            </a:endParaRPr>
          </a:p>
          <a:p>
            <a:pPr marL="0" indent="0">
              <a:buNone/>
            </a:pPr>
            <a:r>
              <a:rPr lang="en-US" sz="2400" dirty="0">
                <a:latin typeface="Times" panose="02020603050405020304" pitchFamily="18" charset="0"/>
                <a:cs typeface="Times" panose="02020603050405020304" pitchFamily="18" charset="0"/>
              </a:rPr>
              <a:t>Government is formed to secure liberties</a:t>
            </a:r>
          </a:p>
          <a:p>
            <a:r>
              <a:rPr lang="en-US" sz="2400" b="1" i="1" u="sng" dirty="0">
                <a:latin typeface="Times" panose="02020603050405020304" pitchFamily="18" charset="0"/>
                <a:cs typeface="Times" panose="02020603050405020304" pitchFamily="18" charset="0"/>
              </a:rPr>
              <a:t>British tyranny </a:t>
            </a:r>
            <a:r>
              <a:rPr lang="en-US" sz="2400" dirty="0">
                <a:latin typeface="Times" panose="02020603050405020304" pitchFamily="18" charset="0"/>
                <a:cs typeface="Times" panose="02020603050405020304" pitchFamily="18" charset="0"/>
              </a:rPr>
              <a:t>(</a:t>
            </a:r>
            <a:r>
              <a:rPr lang="en-US" sz="2400" i="1" dirty="0">
                <a:solidFill>
                  <a:srgbClr val="FF0000"/>
                </a:solidFill>
                <a:latin typeface="Times" panose="02020603050405020304" pitchFamily="18" charset="0"/>
                <a:cs typeface="Times" panose="02020603050405020304" pitchFamily="18" charset="0"/>
              </a:rPr>
              <a:t>writs of assistance, Quartering Act, &amp; Intolerable Acts</a:t>
            </a:r>
            <a:r>
              <a:rPr lang="en-US" sz="2400" dirty="0">
                <a:latin typeface="Times" panose="02020603050405020304" pitchFamily="18" charset="0"/>
                <a:cs typeface="Times" panose="02020603050405020304" pitchFamily="18" charset="0"/>
              </a:rPr>
              <a:t>)</a:t>
            </a:r>
          </a:p>
          <a:p>
            <a:r>
              <a:rPr lang="en-US" sz="2400" b="1" i="1" u="sng" dirty="0">
                <a:latin typeface="Times" panose="02020603050405020304" pitchFamily="18" charset="0"/>
                <a:cs typeface="Times" panose="02020603050405020304" pitchFamily="18" charset="0"/>
              </a:rPr>
              <a:t>English heritage </a:t>
            </a:r>
            <a:r>
              <a:rPr lang="en-US" sz="2400" dirty="0">
                <a:latin typeface="Times" panose="02020603050405020304" pitchFamily="18" charset="0"/>
                <a:cs typeface="Times" panose="02020603050405020304" pitchFamily="18" charset="0"/>
              </a:rPr>
              <a:t>(</a:t>
            </a:r>
            <a:r>
              <a:rPr lang="en-US" sz="2400" i="1" dirty="0">
                <a:solidFill>
                  <a:srgbClr val="FF0000"/>
                </a:solidFill>
                <a:latin typeface="Times" panose="02020603050405020304" pitchFamily="18" charset="0"/>
                <a:cs typeface="Times" panose="02020603050405020304" pitchFamily="18" charset="0"/>
              </a:rPr>
              <a:t>Magna Carta &amp; English Bill of Rights</a:t>
            </a:r>
            <a:r>
              <a:rPr lang="en-US" sz="2400" dirty="0">
                <a:latin typeface="Times" panose="02020603050405020304" pitchFamily="18" charset="0"/>
                <a:cs typeface="Times" panose="02020603050405020304" pitchFamily="18" charset="0"/>
              </a:rPr>
              <a:t>)</a:t>
            </a:r>
          </a:p>
        </p:txBody>
      </p:sp>
      <p:sp>
        <p:nvSpPr>
          <p:cNvPr id="4" name="Rectangle 3">
            <a:extLst>
              <a:ext uri="{FF2B5EF4-FFF2-40B4-BE49-F238E27FC236}">
                <a16:creationId xmlns:a16="http://schemas.microsoft.com/office/drawing/2014/main" id="{8345643F-043B-0E49-8E01-5E463F2611CA}"/>
              </a:ext>
            </a:extLst>
          </p:cNvPr>
          <p:cNvSpPr/>
          <p:nvPr/>
        </p:nvSpPr>
        <p:spPr>
          <a:xfrm>
            <a:off x="562099" y="1983180"/>
            <a:ext cx="11067802" cy="1662545"/>
          </a:xfrm>
          <a:prstGeom prst="rect">
            <a:avLst/>
          </a:prstGeom>
          <a:solidFill>
            <a:schemeClr val="tx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latin typeface="Times" pitchFamily="2" charset="0"/>
              </a:rPr>
              <a:t>“We hold these truths to be self-evident, that all men are created equal, that they are endowed by their Creator with certain unalienable Rights, that among these are Life, Liberty and the pursuit of Happiness.”</a:t>
            </a:r>
          </a:p>
          <a:p>
            <a:r>
              <a:rPr lang="en-US" sz="2400" dirty="0">
                <a:latin typeface="Times" pitchFamily="2" charset="0"/>
              </a:rPr>
              <a:t>	</a:t>
            </a:r>
            <a:r>
              <a:rPr lang="en-US" sz="2400" b="1" i="1" dirty="0">
                <a:latin typeface="Times" pitchFamily="2" charset="0"/>
              </a:rPr>
              <a:t>- Thomas Jefferson, Declaration of Independence, July 4th, 1776</a:t>
            </a:r>
          </a:p>
        </p:txBody>
      </p:sp>
      <p:pic>
        <p:nvPicPr>
          <p:cNvPr id="5" name="Picture 4">
            <a:extLst>
              <a:ext uri="{FF2B5EF4-FFF2-40B4-BE49-F238E27FC236}">
                <a16:creationId xmlns:a16="http://schemas.microsoft.com/office/drawing/2014/main" id="{DE21CA32-33C4-6741-A916-4C660A978431}"/>
              </a:ext>
            </a:extLst>
          </p:cNvPr>
          <p:cNvPicPr>
            <a:picLocks noChangeAspect="1"/>
          </p:cNvPicPr>
          <p:nvPr/>
        </p:nvPicPr>
        <p:blipFill>
          <a:blip r:embed="rId2"/>
          <a:stretch>
            <a:fillRect/>
          </a:stretch>
        </p:blipFill>
        <p:spPr>
          <a:xfrm>
            <a:off x="10166102" y="3556175"/>
            <a:ext cx="1739900" cy="2048977"/>
          </a:xfrm>
          <a:prstGeom prst="rect">
            <a:avLst/>
          </a:prstGeom>
          <a:ln>
            <a:solidFill>
              <a:srgbClr val="002060"/>
            </a:solidFill>
          </a:ln>
        </p:spPr>
      </p:pic>
    </p:spTree>
    <p:extLst>
      <p:ext uri="{BB962C8B-B14F-4D97-AF65-F5344CB8AC3E}">
        <p14:creationId xmlns:p14="http://schemas.microsoft.com/office/powerpoint/2010/main" val="120642767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E974C8-AEA0-44D1-8569-59FBBC06D168}"/>
              </a:ext>
            </a:extLst>
          </p:cNvPr>
          <p:cNvSpPr>
            <a:spLocks noGrp="1"/>
          </p:cNvSpPr>
          <p:nvPr>
            <p:ph type="title"/>
          </p:nvPr>
        </p:nvSpPr>
        <p:spPr>
          <a:xfrm>
            <a:off x="838200" y="365126"/>
            <a:ext cx="10515600" cy="774358"/>
          </a:xfrm>
          <a:solidFill>
            <a:schemeClr val="bg1"/>
          </a:solidFill>
          <a:ln>
            <a:solidFill>
              <a:srgbClr val="002060"/>
            </a:solidFill>
          </a:ln>
        </p:spPr>
        <p:txBody>
          <a:bodyPr/>
          <a:lstStyle/>
          <a:p>
            <a:r>
              <a:rPr lang="en-US" b="1" dirty="0">
                <a:latin typeface="Bookman Old Style" panose="02050604050505020204" pitchFamily="18" charset="0"/>
              </a:rPr>
              <a:t>A Declaration of Right</a:t>
            </a:r>
          </a:p>
        </p:txBody>
      </p:sp>
      <p:sp>
        <p:nvSpPr>
          <p:cNvPr id="3" name="Content Placeholder 2">
            <a:extLst>
              <a:ext uri="{FF2B5EF4-FFF2-40B4-BE49-F238E27FC236}">
                <a16:creationId xmlns:a16="http://schemas.microsoft.com/office/drawing/2014/main" id="{2DA281A4-AA5C-47AE-B453-455400F3A9B8}"/>
              </a:ext>
            </a:extLst>
          </p:cNvPr>
          <p:cNvSpPr>
            <a:spLocks noGrp="1"/>
          </p:cNvSpPr>
          <p:nvPr>
            <p:ph idx="1"/>
          </p:nvPr>
        </p:nvSpPr>
        <p:spPr>
          <a:xfrm>
            <a:off x="838200" y="1413164"/>
            <a:ext cx="10515600" cy="4763799"/>
          </a:xfrm>
          <a:solidFill>
            <a:schemeClr val="bg1"/>
          </a:solidFill>
          <a:ln>
            <a:solidFill>
              <a:srgbClr val="002060"/>
            </a:solidFill>
          </a:ln>
        </p:spPr>
        <p:txBody>
          <a:bodyPr>
            <a:normAutofit/>
          </a:bodyPr>
          <a:lstStyle/>
          <a:p>
            <a:pPr marL="0" indent="0">
              <a:buNone/>
            </a:pPr>
            <a:r>
              <a:rPr lang="en-US" sz="2400" b="1" u="sng" dirty="0">
                <a:solidFill>
                  <a:srgbClr val="002060"/>
                </a:solidFill>
                <a:latin typeface="Times" panose="02020603050405020304" pitchFamily="18" charset="0"/>
                <a:cs typeface="Times" panose="02020603050405020304" pitchFamily="18" charset="0"/>
              </a:rPr>
              <a:t>NC’s Declaration of Rights</a:t>
            </a:r>
            <a:r>
              <a:rPr lang="en-US" sz="2400" dirty="0">
                <a:latin typeface="Times" panose="02020603050405020304" pitchFamily="18" charset="0"/>
                <a:cs typeface="Times" panose="02020603050405020304" pitchFamily="18" charset="0"/>
              </a:rPr>
              <a:t>: ratified December 17, 1776</a:t>
            </a:r>
          </a:p>
          <a:p>
            <a:r>
              <a:rPr lang="en-US" sz="2400" b="1" i="1" dirty="0">
                <a:solidFill>
                  <a:srgbClr val="FF0000"/>
                </a:solidFill>
                <a:latin typeface="Times" panose="02020603050405020304" pitchFamily="18" charset="0"/>
                <a:cs typeface="Times" panose="02020603050405020304" pitchFamily="18" charset="0"/>
              </a:rPr>
              <a:t>Anti-federalists: State protected civil liberties </a:t>
            </a:r>
          </a:p>
        </p:txBody>
      </p:sp>
      <p:sp>
        <p:nvSpPr>
          <p:cNvPr id="4" name="Rectangle 3">
            <a:extLst>
              <a:ext uri="{FF2B5EF4-FFF2-40B4-BE49-F238E27FC236}">
                <a16:creationId xmlns:a16="http://schemas.microsoft.com/office/drawing/2014/main" id="{10ED9567-979E-9140-8BD2-EF79029D55CE}"/>
              </a:ext>
            </a:extLst>
          </p:cNvPr>
          <p:cNvSpPr/>
          <p:nvPr/>
        </p:nvSpPr>
        <p:spPr>
          <a:xfrm>
            <a:off x="389247" y="3834477"/>
            <a:ext cx="5985163" cy="2067516"/>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Arial" panose="020B0604020202020204" pitchFamily="34" charset="0"/>
              <a:buChar char="•"/>
            </a:pPr>
            <a:r>
              <a:rPr lang="en-US" sz="2400" b="1" i="1" u="sng" dirty="0">
                <a:solidFill>
                  <a:schemeClr val="bg1"/>
                </a:solidFill>
                <a:latin typeface="Times" pitchFamily="2" charset="0"/>
              </a:rPr>
              <a:t>Article I</a:t>
            </a:r>
            <a:r>
              <a:rPr lang="en-US" sz="2400" dirty="0">
                <a:solidFill>
                  <a:schemeClr val="bg1"/>
                </a:solidFill>
                <a:latin typeface="Times" pitchFamily="2" charset="0"/>
              </a:rPr>
              <a:t> of NC Constitution</a:t>
            </a:r>
          </a:p>
          <a:p>
            <a:pPr marL="342900" indent="-342900">
              <a:buFont typeface="Arial" panose="020B0604020202020204" pitchFamily="34" charset="0"/>
              <a:buChar char="•"/>
            </a:pPr>
            <a:r>
              <a:rPr lang="en-US" sz="2400" dirty="0">
                <a:solidFill>
                  <a:schemeClr val="bg1"/>
                </a:solidFill>
                <a:latin typeface="Times" pitchFamily="2" charset="0"/>
              </a:rPr>
              <a:t>Establishes the power of the NC government comes from the people</a:t>
            </a:r>
          </a:p>
          <a:p>
            <a:pPr marL="342900" indent="-342900">
              <a:buFont typeface="Arial" panose="020B0604020202020204" pitchFamily="34" charset="0"/>
              <a:buChar char="•"/>
            </a:pPr>
            <a:r>
              <a:rPr lang="en-US" sz="2400" dirty="0">
                <a:solidFill>
                  <a:schemeClr val="bg1"/>
                </a:solidFill>
                <a:latin typeface="Times" pitchFamily="2" charset="0"/>
              </a:rPr>
              <a:t>Demonstrates the importance of Inalienable Rights </a:t>
            </a:r>
          </a:p>
        </p:txBody>
      </p:sp>
      <p:sp>
        <p:nvSpPr>
          <p:cNvPr id="5" name="Rectangle 4">
            <a:extLst>
              <a:ext uri="{FF2B5EF4-FFF2-40B4-BE49-F238E27FC236}">
                <a16:creationId xmlns:a16="http://schemas.microsoft.com/office/drawing/2014/main" id="{8C41088E-1FEB-CB44-963E-F5E87B57B140}"/>
              </a:ext>
            </a:extLst>
          </p:cNvPr>
          <p:cNvSpPr/>
          <p:nvPr/>
        </p:nvSpPr>
        <p:spPr>
          <a:xfrm>
            <a:off x="936583" y="2306931"/>
            <a:ext cx="10046524" cy="106581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latin typeface="Times" pitchFamily="2" charset="0"/>
              </a:rPr>
              <a:t>"[t]hat the great, general, and essential principles of liberty and free government may be recognized and established.”</a:t>
            </a:r>
          </a:p>
          <a:p>
            <a:r>
              <a:rPr lang="en-US" sz="2400" dirty="0">
                <a:solidFill>
                  <a:schemeClr val="tx1"/>
                </a:solidFill>
                <a:latin typeface="Times" pitchFamily="2" charset="0"/>
              </a:rPr>
              <a:t>	- Article I, NC Constitution, 1776</a:t>
            </a:r>
          </a:p>
        </p:txBody>
      </p:sp>
      <p:pic>
        <p:nvPicPr>
          <p:cNvPr id="6" name="Picture 5">
            <a:extLst>
              <a:ext uri="{FF2B5EF4-FFF2-40B4-BE49-F238E27FC236}">
                <a16:creationId xmlns:a16="http://schemas.microsoft.com/office/drawing/2014/main" id="{67765D22-0EBE-8542-AD6B-7BF7AB864A8F}"/>
              </a:ext>
            </a:extLst>
          </p:cNvPr>
          <p:cNvPicPr>
            <a:picLocks noChangeAspect="1"/>
          </p:cNvPicPr>
          <p:nvPr/>
        </p:nvPicPr>
        <p:blipFill>
          <a:blip r:embed="rId2"/>
          <a:stretch>
            <a:fillRect/>
          </a:stretch>
        </p:blipFill>
        <p:spPr>
          <a:xfrm>
            <a:off x="6512625" y="2718681"/>
            <a:ext cx="3486397" cy="1793942"/>
          </a:xfrm>
          <a:prstGeom prst="rect">
            <a:avLst/>
          </a:prstGeom>
          <a:ln>
            <a:solidFill>
              <a:srgbClr val="002060"/>
            </a:solidFill>
          </a:ln>
        </p:spPr>
      </p:pic>
      <p:pic>
        <p:nvPicPr>
          <p:cNvPr id="7" name="Picture 6">
            <a:extLst>
              <a:ext uri="{FF2B5EF4-FFF2-40B4-BE49-F238E27FC236}">
                <a16:creationId xmlns:a16="http://schemas.microsoft.com/office/drawing/2014/main" id="{0B7A496C-67E7-4A45-821A-7A9F0BAEE451}"/>
              </a:ext>
            </a:extLst>
          </p:cNvPr>
          <p:cNvPicPr>
            <a:picLocks noChangeAspect="1"/>
          </p:cNvPicPr>
          <p:nvPr/>
        </p:nvPicPr>
        <p:blipFill>
          <a:blip r:embed="rId3"/>
          <a:stretch>
            <a:fillRect/>
          </a:stretch>
        </p:blipFill>
        <p:spPr>
          <a:xfrm>
            <a:off x="7099793" y="4079521"/>
            <a:ext cx="2269837" cy="2458087"/>
          </a:xfrm>
          <a:prstGeom prst="rect">
            <a:avLst/>
          </a:prstGeom>
          <a:ln>
            <a:solidFill>
              <a:srgbClr val="002060"/>
            </a:solidFill>
          </a:ln>
        </p:spPr>
      </p:pic>
    </p:spTree>
    <p:extLst>
      <p:ext uri="{BB962C8B-B14F-4D97-AF65-F5344CB8AC3E}">
        <p14:creationId xmlns:p14="http://schemas.microsoft.com/office/powerpoint/2010/main" val="32957799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3183F0-66A2-4FEB-82BC-4F4BC2073D8F}"/>
              </a:ext>
            </a:extLst>
          </p:cNvPr>
          <p:cNvSpPr>
            <a:spLocks noGrp="1"/>
          </p:cNvSpPr>
          <p:nvPr>
            <p:ph type="title"/>
          </p:nvPr>
        </p:nvSpPr>
        <p:spPr>
          <a:xfrm>
            <a:off x="838200" y="169763"/>
            <a:ext cx="10515600" cy="830629"/>
          </a:xfrm>
          <a:solidFill>
            <a:schemeClr val="bg1"/>
          </a:solidFill>
          <a:ln>
            <a:solidFill>
              <a:srgbClr val="FF0000"/>
            </a:solidFill>
          </a:ln>
        </p:spPr>
        <p:txBody>
          <a:bodyPr/>
          <a:lstStyle/>
          <a:p>
            <a:r>
              <a:rPr lang="en-US" dirty="0">
                <a:latin typeface="Britannic Bold" panose="020B0903060703020204" pitchFamily="34" charset="0"/>
              </a:rPr>
              <a:t>Telling the story of a Scotus Case</a:t>
            </a:r>
          </a:p>
        </p:txBody>
      </p:sp>
      <p:sp>
        <p:nvSpPr>
          <p:cNvPr id="3" name="Content Placeholder 2">
            <a:extLst>
              <a:ext uri="{FF2B5EF4-FFF2-40B4-BE49-F238E27FC236}">
                <a16:creationId xmlns:a16="http://schemas.microsoft.com/office/drawing/2014/main" id="{BD18B0C9-9EDE-4156-881D-682BAEEECE2C}"/>
              </a:ext>
            </a:extLst>
          </p:cNvPr>
          <p:cNvSpPr>
            <a:spLocks noGrp="1"/>
          </p:cNvSpPr>
          <p:nvPr>
            <p:ph idx="1"/>
          </p:nvPr>
        </p:nvSpPr>
        <p:spPr>
          <a:xfrm>
            <a:off x="351691" y="1184223"/>
            <a:ext cx="11408899" cy="4683250"/>
          </a:xfrm>
          <a:solidFill>
            <a:schemeClr val="bg1"/>
          </a:solidFill>
        </p:spPr>
        <p:txBody>
          <a:bodyPr>
            <a:normAutofit/>
          </a:bodyPr>
          <a:lstStyle/>
          <a:p>
            <a:r>
              <a:rPr lang="en-US" sz="2400" dirty="0">
                <a:latin typeface="Times" panose="02020603050405020304" pitchFamily="18" charset="0"/>
                <a:cs typeface="Times" panose="02020603050405020304" pitchFamily="18" charset="0"/>
              </a:rPr>
              <a:t>Setting up you story book </a:t>
            </a:r>
          </a:p>
        </p:txBody>
      </p:sp>
      <p:graphicFrame>
        <p:nvGraphicFramePr>
          <p:cNvPr id="4" name="Table 4">
            <a:extLst>
              <a:ext uri="{FF2B5EF4-FFF2-40B4-BE49-F238E27FC236}">
                <a16:creationId xmlns:a16="http://schemas.microsoft.com/office/drawing/2014/main" id="{52098092-EA3D-4FFC-9E5F-6B2C36A8CAA7}"/>
              </a:ext>
            </a:extLst>
          </p:cNvPr>
          <p:cNvGraphicFramePr>
            <a:graphicFrameLocks noGrp="1"/>
          </p:cNvGraphicFramePr>
          <p:nvPr>
            <p:extLst>
              <p:ext uri="{D42A27DB-BD31-4B8C-83A1-F6EECF244321}">
                <p14:modId xmlns:p14="http://schemas.microsoft.com/office/powerpoint/2010/main" val="2876319650"/>
              </p:ext>
            </p:extLst>
          </p:nvPr>
        </p:nvGraphicFramePr>
        <p:xfrm>
          <a:off x="217268" y="1698732"/>
          <a:ext cx="11623041" cy="5120640"/>
        </p:xfrm>
        <a:graphic>
          <a:graphicData uri="http://schemas.openxmlformats.org/drawingml/2006/table">
            <a:tbl>
              <a:tblPr firstRow="1" bandRow="1">
                <a:tableStyleId>{5C22544A-7EE6-4342-B048-85BDC9FD1C3A}</a:tableStyleId>
              </a:tblPr>
              <a:tblGrid>
                <a:gridCol w="3874347">
                  <a:extLst>
                    <a:ext uri="{9D8B030D-6E8A-4147-A177-3AD203B41FA5}">
                      <a16:colId xmlns:a16="http://schemas.microsoft.com/office/drawing/2014/main" val="2391074585"/>
                    </a:ext>
                  </a:extLst>
                </a:gridCol>
                <a:gridCol w="3874347">
                  <a:extLst>
                    <a:ext uri="{9D8B030D-6E8A-4147-A177-3AD203B41FA5}">
                      <a16:colId xmlns:a16="http://schemas.microsoft.com/office/drawing/2014/main" val="1670482427"/>
                    </a:ext>
                  </a:extLst>
                </a:gridCol>
                <a:gridCol w="3874347">
                  <a:extLst>
                    <a:ext uri="{9D8B030D-6E8A-4147-A177-3AD203B41FA5}">
                      <a16:colId xmlns:a16="http://schemas.microsoft.com/office/drawing/2014/main" val="1544137241"/>
                    </a:ext>
                  </a:extLst>
                </a:gridCol>
              </a:tblGrid>
              <a:tr h="2254665">
                <a:tc>
                  <a:txBody>
                    <a:bodyPr/>
                    <a:lstStyle/>
                    <a:p>
                      <a:r>
                        <a:rPr lang="en-US" dirty="0">
                          <a:solidFill>
                            <a:schemeClr val="tx1"/>
                          </a:solidFill>
                          <a:latin typeface="Times" panose="02020603050405020304" pitchFamily="18" charset="0"/>
                          <a:cs typeface="Times" panose="02020603050405020304" pitchFamily="18" charset="0"/>
                        </a:rPr>
                        <a:t>Background of the case</a:t>
                      </a:r>
                    </a:p>
                    <a:p>
                      <a:pPr marL="285750" indent="-285750">
                        <a:buFontTx/>
                        <a:buChar char="-"/>
                      </a:pPr>
                      <a:r>
                        <a:rPr lang="en-US" dirty="0">
                          <a:solidFill>
                            <a:schemeClr val="tx1"/>
                          </a:solidFill>
                          <a:latin typeface="Times" panose="02020603050405020304" pitchFamily="18" charset="0"/>
                          <a:cs typeface="Times" panose="02020603050405020304" pitchFamily="18" charset="0"/>
                        </a:rPr>
                        <a:t>NY Regents pass a rule requiring the reading of a nondomination prayer to be read daily at all schools</a:t>
                      </a:r>
                    </a:p>
                    <a:p>
                      <a:pPr marL="285750" indent="-285750">
                        <a:buFontTx/>
                        <a:buChar char="-"/>
                      </a:pPr>
                      <a:endParaRPr lang="en-US" dirty="0">
                        <a:solidFill>
                          <a:schemeClr val="tx1"/>
                        </a:solidFill>
                        <a:latin typeface="Times" panose="02020603050405020304" pitchFamily="18" charset="0"/>
                        <a:cs typeface="Times" panose="02020603050405020304" pitchFamily="18" charset="0"/>
                      </a:endParaRPr>
                    </a:p>
                    <a:p>
                      <a:pPr marL="285750" indent="-285750">
                        <a:buFontTx/>
                        <a:buChar char="-"/>
                      </a:pPr>
                      <a:endParaRPr lang="en-US" dirty="0">
                        <a:solidFill>
                          <a:schemeClr val="tx1"/>
                        </a:solidFill>
                        <a:latin typeface="Times" panose="02020603050405020304" pitchFamily="18" charset="0"/>
                        <a:cs typeface="Times" panose="02020603050405020304" pitchFamily="18" charset="0"/>
                      </a:endParaRPr>
                    </a:p>
                    <a:p>
                      <a:pPr marL="285750" indent="-285750">
                        <a:buFontTx/>
                        <a:buChar char="-"/>
                      </a:pPr>
                      <a:endParaRPr lang="en-US" dirty="0">
                        <a:solidFill>
                          <a:schemeClr val="tx1"/>
                        </a:solidFill>
                        <a:latin typeface="Times" panose="02020603050405020304" pitchFamily="18" charset="0"/>
                        <a:cs typeface="Times" panose="02020603050405020304" pitchFamily="18" charset="0"/>
                      </a:endParaRPr>
                    </a:p>
                    <a:p>
                      <a:pPr marL="285750" indent="-285750">
                        <a:buFontTx/>
                        <a:buChar char="-"/>
                      </a:pPr>
                      <a:endParaRPr lang="en-US" dirty="0">
                        <a:solidFill>
                          <a:schemeClr val="tx1"/>
                        </a:solidFill>
                        <a:latin typeface="Times" panose="02020603050405020304" pitchFamily="18" charset="0"/>
                        <a:cs typeface="Times" panose="02020603050405020304" pitchFamily="18" charset="0"/>
                      </a:endParaRPr>
                    </a:p>
                  </a:txBody>
                  <a:tcPr>
                    <a:solidFill>
                      <a:schemeClr val="bg2"/>
                    </a:solidFill>
                  </a:tcPr>
                </a:tc>
                <a:tc>
                  <a:txBody>
                    <a:bodyPr/>
                    <a:lstStyle/>
                    <a:p>
                      <a:r>
                        <a:rPr lang="en-US" dirty="0">
                          <a:solidFill>
                            <a:schemeClr val="tx1"/>
                          </a:solidFill>
                          <a:latin typeface="Times" panose="02020603050405020304" pitchFamily="18" charset="0"/>
                          <a:cs typeface="Times" panose="02020603050405020304" pitchFamily="18" charset="0"/>
                        </a:rPr>
                        <a:t>Back of the case</a:t>
                      </a:r>
                    </a:p>
                    <a:p>
                      <a:r>
                        <a:rPr lang="en-US" dirty="0">
                          <a:solidFill>
                            <a:schemeClr val="tx1"/>
                          </a:solidFill>
                          <a:latin typeface="Times" panose="02020603050405020304" pitchFamily="18" charset="0"/>
                          <a:cs typeface="Times" panose="02020603050405020304" pitchFamily="18" charset="0"/>
                        </a:rPr>
                        <a:t>- Parents sued in court to prevent the practice because they believed it promoted religion in schools</a:t>
                      </a:r>
                    </a:p>
                  </a:txBody>
                  <a:tcPr>
                    <a:solidFill>
                      <a:schemeClr val="bg2"/>
                    </a:solidFill>
                  </a:tcPr>
                </a:tc>
                <a:tc>
                  <a:txBody>
                    <a:bodyPr/>
                    <a:lstStyle/>
                    <a:p>
                      <a:r>
                        <a:rPr lang="en-US" dirty="0">
                          <a:solidFill>
                            <a:schemeClr val="tx1"/>
                          </a:solidFill>
                          <a:latin typeface="Times" panose="02020603050405020304" pitchFamily="18" charset="0"/>
                          <a:cs typeface="Times" panose="02020603050405020304" pitchFamily="18" charset="0"/>
                        </a:rPr>
                        <a:t>Violation of an Amendment </a:t>
                      </a:r>
                    </a:p>
                    <a:p>
                      <a:r>
                        <a:rPr lang="en-US" dirty="0">
                          <a:solidFill>
                            <a:schemeClr val="tx1"/>
                          </a:solidFill>
                          <a:latin typeface="Times" panose="02020603050405020304" pitchFamily="18" charset="0"/>
                          <a:cs typeface="Times" panose="02020603050405020304" pitchFamily="18" charset="0"/>
                        </a:rPr>
                        <a:t>- 1</a:t>
                      </a:r>
                      <a:r>
                        <a:rPr lang="en-US" baseline="30000" dirty="0">
                          <a:solidFill>
                            <a:schemeClr val="tx1"/>
                          </a:solidFill>
                          <a:latin typeface="Times" panose="02020603050405020304" pitchFamily="18" charset="0"/>
                          <a:cs typeface="Times" panose="02020603050405020304" pitchFamily="18" charset="0"/>
                        </a:rPr>
                        <a:t>st</a:t>
                      </a:r>
                      <a:r>
                        <a:rPr lang="en-US" dirty="0">
                          <a:solidFill>
                            <a:schemeClr val="tx1"/>
                          </a:solidFill>
                          <a:latin typeface="Times" panose="02020603050405020304" pitchFamily="18" charset="0"/>
                          <a:cs typeface="Times" panose="02020603050405020304" pitchFamily="18" charset="0"/>
                        </a:rPr>
                        <a:t> Amendment – establishment clause (freedom of religion)</a:t>
                      </a:r>
                    </a:p>
                  </a:txBody>
                  <a:tcPr>
                    <a:solidFill>
                      <a:schemeClr val="bg2"/>
                    </a:solidFill>
                  </a:tcPr>
                </a:tc>
                <a:extLst>
                  <a:ext uri="{0D108BD9-81ED-4DB2-BD59-A6C34878D82A}">
                    <a16:rowId xmlns:a16="http://schemas.microsoft.com/office/drawing/2014/main" val="806215049"/>
                  </a:ext>
                </a:extLst>
              </a:tr>
              <a:tr h="225466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chemeClr val="tx1"/>
                          </a:solidFill>
                          <a:latin typeface="Times" panose="02020603050405020304" pitchFamily="18" charset="0"/>
                          <a:cs typeface="Times" panose="02020603050405020304" pitchFamily="18" charset="0"/>
                        </a:rPr>
                        <a:t>Question before the court: </a:t>
                      </a:r>
                      <a:r>
                        <a:rPr lang="en-US" sz="1800" b="1" i="0" kern="1200" dirty="0">
                          <a:solidFill>
                            <a:schemeClr val="dk1"/>
                          </a:solidFill>
                          <a:effectLst/>
                          <a:latin typeface="Times" panose="02020603050405020304" pitchFamily="18" charset="0"/>
                          <a:ea typeface="+mn-ea"/>
                          <a:cs typeface="Times" panose="02020603050405020304" pitchFamily="18" charset="0"/>
                        </a:rPr>
                        <a:t>Whether school-sponsored nondenominational prayer in public schools violates the Establishment Clause of the First Amendment.</a:t>
                      </a:r>
                      <a:r>
                        <a:rPr lang="en-US" b="1" dirty="0">
                          <a:solidFill>
                            <a:schemeClr val="tx1"/>
                          </a:solidFill>
                          <a:latin typeface="Times" panose="02020603050405020304" pitchFamily="18" charset="0"/>
                          <a:cs typeface="Times"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solidFill>
                          <a:schemeClr val="tx1"/>
                        </a:solidFill>
                        <a:latin typeface="Times" panose="02020603050405020304" pitchFamily="18" charset="0"/>
                        <a:cs typeface="Times"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solidFill>
                          <a:schemeClr val="tx1"/>
                        </a:solidFill>
                        <a:latin typeface="Times" panose="02020603050405020304" pitchFamily="18" charset="0"/>
                        <a:cs typeface="Times"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solidFill>
                          <a:schemeClr val="tx1"/>
                        </a:solidFill>
                        <a:latin typeface="Times" panose="02020603050405020304" pitchFamily="18" charset="0"/>
                        <a:cs typeface="Times" panose="02020603050405020304" pitchFamily="18" charset="0"/>
                      </a:endParaRPr>
                    </a:p>
                    <a:p>
                      <a:endParaRPr lang="en-US" b="1" dirty="0">
                        <a:solidFill>
                          <a:schemeClr val="tx1"/>
                        </a:solidFill>
                        <a:latin typeface="Times" panose="02020603050405020304" pitchFamily="18" charset="0"/>
                        <a:cs typeface="Times" panose="02020603050405020304" pitchFamily="18" charset="0"/>
                      </a:endParaRPr>
                    </a:p>
                  </a:txBody>
                  <a:tcPr/>
                </a:tc>
                <a:tc>
                  <a:txBody>
                    <a:bodyPr/>
                    <a:lstStyle/>
                    <a:p>
                      <a:r>
                        <a:rPr lang="en-US" b="1" dirty="0">
                          <a:solidFill>
                            <a:schemeClr val="tx1"/>
                          </a:solidFill>
                          <a:latin typeface="Times" panose="02020603050405020304" pitchFamily="18" charset="0"/>
                          <a:cs typeface="Times" panose="02020603050405020304" pitchFamily="18" charset="0"/>
                        </a:rPr>
                        <a:t>The Opinion of the Court: 6-1 decision for declaring – not an appropriate for school, since Americans practice a variety of religions </a:t>
                      </a:r>
                    </a:p>
                  </a:txBody>
                  <a:tcPr/>
                </a:tc>
                <a:tc>
                  <a:txBody>
                    <a:bodyPr/>
                    <a:lstStyle/>
                    <a:p>
                      <a:r>
                        <a:rPr lang="en-US" b="1" dirty="0">
                          <a:solidFill>
                            <a:schemeClr val="tx1"/>
                          </a:solidFill>
                          <a:latin typeface="Times" panose="02020603050405020304" pitchFamily="18" charset="0"/>
                          <a:cs typeface="Times" panose="02020603050405020304" pitchFamily="18" charset="0"/>
                        </a:rPr>
                        <a:t>The Precedent – NO PRAYER IN SCHOOL </a:t>
                      </a:r>
                    </a:p>
                  </a:txBody>
                  <a:tcPr/>
                </a:tc>
                <a:extLst>
                  <a:ext uri="{0D108BD9-81ED-4DB2-BD59-A6C34878D82A}">
                    <a16:rowId xmlns:a16="http://schemas.microsoft.com/office/drawing/2014/main" val="2011207593"/>
                  </a:ext>
                </a:extLst>
              </a:tr>
            </a:tbl>
          </a:graphicData>
        </a:graphic>
      </p:graphicFrame>
      <p:pic>
        <p:nvPicPr>
          <p:cNvPr id="1028" name="Picture 4" descr="Engel v. Vitale | American Experience | Official Site | PBS">
            <a:extLst>
              <a:ext uri="{FF2B5EF4-FFF2-40B4-BE49-F238E27FC236}">
                <a16:creationId xmlns:a16="http://schemas.microsoft.com/office/drawing/2014/main" id="{375C6BC6-9D34-4331-A590-44D7610CF7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1054" y="2938071"/>
            <a:ext cx="1737704" cy="124590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Suing a School for Sexual Abuse - PLBSH">
            <a:extLst>
              <a:ext uri="{FF2B5EF4-FFF2-40B4-BE49-F238E27FC236}">
                <a16:creationId xmlns:a16="http://schemas.microsoft.com/office/drawing/2014/main" id="{2B936DD0-CF9D-460F-A7B8-F78F1761633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77128" y="2938071"/>
            <a:ext cx="2773180" cy="124590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Third Circuit: Establishment-Clause Challenge To Existing Display Not  Time-Barred">
            <a:extLst>
              <a:ext uri="{FF2B5EF4-FFF2-40B4-BE49-F238E27FC236}">
                <a16:creationId xmlns:a16="http://schemas.microsoft.com/office/drawing/2014/main" id="{BCDA3D01-FCF4-4C35-94CD-7066055A7D5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78678" y="2608847"/>
            <a:ext cx="2250157" cy="1497377"/>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F8992104-9EDB-4A72-B844-EC02EAE896E7}"/>
              </a:ext>
            </a:extLst>
          </p:cNvPr>
          <p:cNvSpPr/>
          <p:nvPr/>
        </p:nvSpPr>
        <p:spPr>
          <a:xfrm>
            <a:off x="8589364" y="3525848"/>
            <a:ext cx="2764436" cy="580376"/>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Times" panose="02020603050405020304" pitchFamily="18" charset="0"/>
                <a:cs typeface="Times" panose="02020603050405020304" pitchFamily="18" charset="0"/>
              </a:rPr>
              <a:t>Separation of Church &amp; State</a:t>
            </a:r>
          </a:p>
        </p:txBody>
      </p:sp>
      <p:pic>
        <p:nvPicPr>
          <p:cNvPr id="1034" name="Picture 10" descr="SCOTUS 101 | The Heritage Foundation">
            <a:extLst>
              <a:ext uri="{FF2B5EF4-FFF2-40B4-BE49-F238E27FC236}">
                <a16:creationId xmlns:a16="http://schemas.microsoft.com/office/drawing/2014/main" id="{CD5BE7E2-AF9A-4990-8C6D-F7E7B433A17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11054" y="5457720"/>
            <a:ext cx="2301379" cy="121008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94DD70D8-F143-4443-952B-5FE862C071FB}"/>
              </a:ext>
            </a:extLst>
          </p:cNvPr>
          <p:cNvSpPr/>
          <p:nvPr/>
        </p:nvSpPr>
        <p:spPr>
          <a:xfrm>
            <a:off x="2998032" y="5423311"/>
            <a:ext cx="839449" cy="44416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a:t>
            </a:r>
          </a:p>
        </p:txBody>
      </p:sp>
      <p:pic>
        <p:nvPicPr>
          <p:cNvPr id="1036" name="Picture 12" descr="Religion on Campus: A Marketable Skill, or a Diversity &amp; Inclusion Fight? —  The James G. Martin Center for Academic Renewal">
            <a:extLst>
              <a:ext uri="{FF2B5EF4-FFF2-40B4-BE49-F238E27FC236}">
                <a16:creationId xmlns:a16="http://schemas.microsoft.com/office/drawing/2014/main" id="{D3C2EE17-91EC-4840-BBC2-42B8CD3D0A7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71795" y="5423311"/>
            <a:ext cx="2301379" cy="1071562"/>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FFRFMCC Commentary: “A Thought Equals Thinking. A Prayer Equals Not  Thinking” : FFRFMCC">
            <a:extLst>
              <a:ext uri="{FF2B5EF4-FFF2-40B4-BE49-F238E27FC236}">
                <a16:creationId xmlns:a16="http://schemas.microsoft.com/office/drawing/2014/main" id="{932D9FD6-3FED-44C5-AA43-DC67CF4C00C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155290" y="4599609"/>
            <a:ext cx="2209800" cy="2066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66038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80CAC4-34C5-991C-A745-A1F4174E3AA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E67390E-0AA4-C880-0C8E-4E6B262FFF5B}"/>
              </a:ext>
            </a:extLst>
          </p:cNvPr>
          <p:cNvSpPr>
            <a:spLocks noGrp="1"/>
          </p:cNvSpPr>
          <p:nvPr>
            <p:ph type="title"/>
          </p:nvPr>
        </p:nvSpPr>
        <p:spPr>
          <a:xfrm>
            <a:off x="838200" y="365126"/>
            <a:ext cx="10515600" cy="774358"/>
          </a:xfrm>
          <a:solidFill>
            <a:schemeClr val="bg1"/>
          </a:solidFill>
          <a:ln>
            <a:solidFill>
              <a:srgbClr val="002060"/>
            </a:solidFill>
          </a:ln>
        </p:spPr>
        <p:txBody>
          <a:bodyPr/>
          <a:lstStyle/>
          <a:p>
            <a:r>
              <a:rPr lang="en-US" b="1" dirty="0">
                <a:latin typeface="Bookman Old Style" panose="02050604050505020204" pitchFamily="18" charset="0"/>
              </a:rPr>
              <a:t>Amending the NC Constitution </a:t>
            </a:r>
          </a:p>
        </p:txBody>
      </p:sp>
      <p:sp>
        <p:nvSpPr>
          <p:cNvPr id="3" name="Content Placeholder 2">
            <a:extLst>
              <a:ext uri="{FF2B5EF4-FFF2-40B4-BE49-F238E27FC236}">
                <a16:creationId xmlns:a16="http://schemas.microsoft.com/office/drawing/2014/main" id="{4335A64E-E32D-04E3-A367-AEDDA8E22100}"/>
              </a:ext>
            </a:extLst>
          </p:cNvPr>
          <p:cNvSpPr>
            <a:spLocks noGrp="1"/>
          </p:cNvSpPr>
          <p:nvPr>
            <p:ph idx="1"/>
          </p:nvPr>
        </p:nvSpPr>
        <p:spPr>
          <a:xfrm>
            <a:off x="838200" y="1413164"/>
            <a:ext cx="10515600" cy="4763799"/>
          </a:xfrm>
          <a:solidFill>
            <a:schemeClr val="bg1"/>
          </a:solidFill>
          <a:ln>
            <a:solidFill>
              <a:srgbClr val="002060"/>
            </a:solidFill>
          </a:ln>
        </p:spPr>
        <p:txBody>
          <a:bodyPr>
            <a:normAutofit/>
          </a:bodyPr>
          <a:lstStyle/>
          <a:p>
            <a:pPr marL="0" indent="0">
              <a:buNone/>
            </a:pPr>
            <a:r>
              <a:rPr lang="en-US" sz="2400" b="1" u="sng" dirty="0">
                <a:solidFill>
                  <a:srgbClr val="002060"/>
                </a:solidFill>
                <a:latin typeface="Times" panose="02020603050405020304" pitchFamily="18" charset="0"/>
                <a:cs typeface="Times" panose="02020603050405020304" pitchFamily="18" charset="0"/>
              </a:rPr>
              <a:t>Amending the NC Constitution</a:t>
            </a:r>
            <a:endParaRPr lang="en-US" sz="2400" dirty="0">
              <a:latin typeface="Times" panose="02020603050405020304" pitchFamily="18" charset="0"/>
              <a:cs typeface="Times" panose="02020603050405020304" pitchFamily="18" charset="0"/>
            </a:endParaRPr>
          </a:p>
        </p:txBody>
      </p:sp>
      <p:sp>
        <p:nvSpPr>
          <p:cNvPr id="8" name="Rectangle 7">
            <a:extLst>
              <a:ext uri="{FF2B5EF4-FFF2-40B4-BE49-F238E27FC236}">
                <a16:creationId xmlns:a16="http://schemas.microsoft.com/office/drawing/2014/main" id="{B9C2F38A-CBE1-5BA0-81F8-8D7F06E5143E}"/>
              </a:ext>
            </a:extLst>
          </p:cNvPr>
          <p:cNvSpPr/>
          <p:nvPr/>
        </p:nvSpPr>
        <p:spPr>
          <a:xfrm>
            <a:off x="1131376" y="2011707"/>
            <a:ext cx="4964624" cy="932971"/>
          </a:xfrm>
          <a:prstGeom prst="rect">
            <a:avLst/>
          </a:prstGeom>
          <a:solidFill>
            <a:srgbClr val="00206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400" dirty="0">
                <a:latin typeface="Times" panose="02020603050405020304" pitchFamily="18" charset="0"/>
                <a:cs typeface="Times" panose="02020603050405020304" pitchFamily="18" charset="0"/>
              </a:rPr>
              <a:t>Step 1: </a:t>
            </a:r>
            <a:r>
              <a:rPr lang="en-US" sz="2400" b="1" dirty="0">
                <a:latin typeface="Times" panose="02020603050405020304" pitchFamily="18" charset="0"/>
                <a:cs typeface="Times" panose="02020603050405020304" pitchFamily="18" charset="0"/>
              </a:rPr>
              <a:t>Proposal</a:t>
            </a:r>
          </a:p>
          <a:p>
            <a:r>
              <a:rPr lang="en-US" sz="2400" b="1" u="sng" dirty="0">
                <a:latin typeface="Times" panose="02020603050405020304" pitchFamily="18" charset="0"/>
                <a:cs typeface="Times" panose="02020603050405020304" pitchFamily="18" charset="0"/>
              </a:rPr>
              <a:t>3/5</a:t>
            </a:r>
            <a:r>
              <a:rPr lang="en-US" sz="2400" b="1" u="sng" baseline="30000" dirty="0">
                <a:latin typeface="Times" panose="02020603050405020304" pitchFamily="18" charset="0"/>
                <a:cs typeface="Times" panose="02020603050405020304" pitchFamily="18" charset="0"/>
              </a:rPr>
              <a:t>th</a:t>
            </a:r>
            <a:r>
              <a:rPr lang="en-US" sz="2400" b="1" u="sng" dirty="0">
                <a:latin typeface="Times" panose="02020603050405020304" pitchFamily="18" charset="0"/>
                <a:cs typeface="Times" panose="02020603050405020304" pitchFamily="18" charset="0"/>
              </a:rPr>
              <a:t> Vote NC General Assembly </a:t>
            </a:r>
          </a:p>
        </p:txBody>
      </p:sp>
      <p:sp>
        <p:nvSpPr>
          <p:cNvPr id="9" name="Rectangle 8">
            <a:extLst>
              <a:ext uri="{FF2B5EF4-FFF2-40B4-BE49-F238E27FC236}">
                <a16:creationId xmlns:a16="http://schemas.microsoft.com/office/drawing/2014/main" id="{3249659A-7F19-DFD5-826F-9A908A687F45}"/>
              </a:ext>
            </a:extLst>
          </p:cNvPr>
          <p:cNvSpPr/>
          <p:nvPr/>
        </p:nvSpPr>
        <p:spPr>
          <a:xfrm>
            <a:off x="1131376" y="3076734"/>
            <a:ext cx="4964624" cy="1696743"/>
          </a:xfrm>
          <a:prstGeom prst="rect">
            <a:avLst/>
          </a:prstGeom>
          <a:solidFill>
            <a:srgbClr val="00206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400" dirty="0">
                <a:latin typeface="Times" panose="02020603050405020304" pitchFamily="18" charset="0"/>
                <a:cs typeface="Times" panose="02020603050405020304" pitchFamily="18" charset="0"/>
              </a:rPr>
              <a:t>Step 2: </a:t>
            </a:r>
            <a:r>
              <a:rPr lang="en-US" sz="2400" b="1" dirty="0">
                <a:latin typeface="Times" panose="02020603050405020304" pitchFamily="18" charset="0"/>
                <a:cs typeface="Times" panose="02020603050405020304" pitchFamily="18" charset="0"/>
              </a:rPr>
              <a:t>Ratificatio</a:t>
            </a:r>
            <a:r>
              <a:rPr lang="en-US" sz="2400" dirty="0">
                <a:latin typeface="Times" panose="02020603050405020304" pitchFamily="18" charset="0"/>
                <a:cs typeface="Times" panose="02020603050405020304" pitchFamily="18" charset="0"/>
              </a:rPr>
              <a:t>n (</a:t>
            </a:r>
            <a:r>
              <a:rPr lang="en-US" sz="2400" b="1" i="1" dirty="0">
                <a:solidFill>
                  <a:srgbClr val="FFFF00"/>
                </a:solidFill>
                <a:latin typeface="Times" panose="02020603050405020304" pitchFamily="18" charset="0"/>
                <a:cs typeface="Times" panose="02020603050405020304" pitchFamily="18" charset="0"/>
              </a:rPr>
              <a:t>Referendum Election</a:t>
            </a:r>
            <a:r>
              <a:rPr lang="en-US" sz="2400" dirty="0">
                <a:latin typeface="Times" panose="02020603050405020304" pitchFamily="18" charset="0"/>
                <a:cs typeface="Times" panose="02020603050405020304" pitchFamily="18" charset="0"/>
              </a:rPr>
              <a:t>) </a:t>
            </a:r>
          </a:p>
          <a:p>
            <a:pPr marL="342900" indent="-342900">
              <a:buFont typeface="Arial" panose="020B0604020202020204" pitchFamily="34" charset="0"/>
              <a:buChar char="•"/>
            </a:pPr>
            <a:r>
              <a:rPr lang="en-US" sz="2400" dirty="0">
                <a:latin typeface="Times" panose="02020603050405020304" pitchFamily="18" charset="0"/>
                <a:cs typeface="Times" panose="02020603050405020304" pitchFamily="18" charset="0"/>
              </a:rPr>
              <a:t>Ballot initiative </a:t>
            </a:r>
          </a:p>
          <a:p>
            <a:pPr marL="342900" indent="-342900">
              <a:buFont typeface="Arial" panose="020B0604020202020204" pitchFamily="34" charset="0"/>
              <a:buChar char="•"/>
            </a:pPr>
            <a:r>
              <a:rPr lang="en-US" sz="2400" dirty="0">
                <a:latin typeface="Times" panose="02020603050405020304" pitchFamily="18" charset="0"/>
                <a:cs typeface="Times" panose="02020603050405020304" pitchFamily="18" charset="0"/>
              </a:rPr>
              <a:t>Majority vote by </a:t>
            </a:r>
            <a:r>
              <a:rPr lang="en-US" sz="2400" b="1" u="sng" dirty="0">
                <a:latin typeface="Times" panose="02020603050405020304" pitchFamily="18" charset="0"/>
                <a:cs typeface="Times" panose="02020603050405020304" pitchFamily="18" charset="0"/>
              </a:rPr>
              <a:t>NC Voters   </a:t>
            </a:r>
          </a:p>
        </p:txBody>
      </p:sp>
      <p:pic>
        <p:nvPicPr>
          <p:cNvPr id="1026" name="Picture 2" descr="North Carolina General Assembly - Wikipedia">
            <a:extLst>
              <a:ext uri="{FF2B5EF4-FFF2-40B4-BE49-F238E27FC236}">
                <a16:creationId xmlns:a16="http://schemas.microsoft.com/office/drawing/2014/main" id="{938315FA-F493-3836-0013-6FE6411B34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02278" y="1035396"/>
            <a:ext cx="2992141" cy="2759667"/>
          </a:xfrm>
          <a:prstGeom prst="rect">
            <a:avLst/>
          </a:prstGeom>
          <a:solidFill>
            <a:srgbClr val="002060"/>
          </a:solidFill>
          <a:ln>
            <a:solidFill>
              <a:srgbClr val="FF0000"/>
            </a:solidFill>
          </a:ln>
        </p:spPr>
      </p:pic>
      <p:pic>
        <p:nvPicPr>
          <p:cNvPr id="1028" name="Picture 4" descr="Why Access to Voting is Key to Systemic Equality | ACLU">
            <a:extLst>
              <a:ext uri="{FF2B5EF4-FFF2-40B4-BE49-F238E27FC236}">
                <a16:creationId xmlns:a16="http://schemas.microsoft.com/office/drawing/2014/main" id="{D6264BB3-02A3-6436-4A31-79BCA0D5A7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02278" y="4068742"/>
            <a:ext cx="3028950" cy="2533535"/>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pic>
        <p:nvPicPr>
          <p:cNvPr id="1030" name="Picture 6" descr="North Carolina Constitution – NC ...">
            <a:extLst>
              <a:ext uri="{FF2B5EF4-FFF2-40B4-BE49-F238E27FC236}">
                <a16:creationId xmlns:a16="http://schemas.microsoft.com/office/drawing/2014/main" id="{0991B325-9450-0BFB-0B8C-90E671ED8CF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10427" y="1611824"/>
            <a:ext cx="2049651" cy="4246535"/>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sp>
        <p:nvSpPr>
          <p:cNvPr id="10" name="Arrow: Right 9">
            <a:extLst>
              <a:ext uri="{FF2B5EF4-FFF2-40B4-BE49-F238E27FC236}">
                <a16:creationId xmlns:a16="http://schemas.microsoft.com/office/drawing/2014/main" id="{9161D954-AE60-CD0B-D530-FFB992125DF3}"/>
              </a:ext>
            </a:extLst>
          </p:cNvPr>
          <p:cNvSpPr/>
          <p:nvPr/>
        </p:nvSpPr>
        <p:spPr>
          <a:xfrm>
            <a:off x="9267503" y="2115737"/>
            <a:ext cx="724222" cy="449014"/>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row: Right 10">
            <a:extLst>
              <a:ext uri="{FF2B5EF4-FFF2-40B4-BE49-F238E27FC236}">
                <a16:creationId xmlns:a16="http://schemas.microsoft.com/office/drawing/2014/main" id="{3289972F-133B-8512-FE9F-2DD7905D3162}"/>
              </a:ext>
            </a:extLst>
          </p:cNvPr>
          <p:cNvSpPr/>
          <p:nvPr/>
        </p:nvSpPr>
        <p:spPr>
          <a:xfrm>
            <a:off x="9232308" y="4938827"/>
            <a:ext cx="724222" cy="449014"/>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9336103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1784E6-C89C-4386-B55B-9A61209354DD}"/>
              </a:ext>
            </a:extLst>
          </p:cNvPr>
          <p:cNvSpPr>
            <a:spLocks noGrp="1"/>
          </p:cNvSpPr>
          <p:nvPr>
            <p:ph type="title"/>
          </p:nvPr>
        </p:nvSpPr>
        <p:spPr>
          <a:xfrm>
            <a:off x="253583" y="189043"/>
            <a:ext cx="10515600" cy="714166"/>
          </a:xfrm>
          <a:solidFill>
            <a:schemeClr val="bg1"/>
          </a:solidFill>
          <a:ln>
            <a:solidFill>
              <a:srgbClr val="002060"/>
            </a:solidFill>
          </a:ln>
        </p:spPr>
        <p:txBody>
          <a:bodyPr/>
          <a:lstStyle/>
          <a:p>
            <a:r>
              <a:rPr lang="en-US" b="1" dirty="0">
                <a:latin typeface="Bookman Old Style" panose="02050604050505020204" pitchFamily="18" charset="0"/>
              </a:rPr>
              <a:t>Leandro v. NC</a:t>
            </a:r>
          </a:p>
        </p:txBody>
      </p:sp>
      <p:sp>
        <p:nvSpPr>
          <p:cNvPr id="3" name="Content Placeholder 2">
            <a:extLst>
              <a:ext uri="{FF2B5EF4-FFF2-40B4-BE49-F238E27FC236}">
                <a16:creationId xmlns:a16="http://schemas.microsoft.com/office/drawing/2014/main" id="{764086AD-DD60-4B55-8B21-E10AEB6A2F89}"/>
              </a:ext>
            </a:extLst>
          </p:cNvPr>
          <p:cNvSpPr>
            <a:spLocks noGrp="1"/>
          </p:cNvSpPr>
          <p:nvPr>
            <p:ph idx="1"/>
          </p:nvPr>
        </p:nvSpPr>
        <p:spPr>
          <a:xfrm>
            <a:off x="524656" y="1064302"/>
            <a:ext cx="8904158" cy="5112661"/>
          </a:xfrm>
          <a:solidFill>
            <a:schemeClr val="bg1"/>
          </a:solidFill>
        </p:spPr>
        <p:txBody>
          <a:bodyPr>
            <a:normAutofit/>
          </a:bodyPr>
          <a:lstStyle/>
          <a:p>
            <a:pPr marL="0" indent="0">
              <a:buNone/>
            </a:pPr>
            <a:r>
              <a:rPr lang="en-US" b="1" dirty="0">
                <a:latin typeface="Times" panose="02020603050405020304" pitchFamily="18" charset="0"/>
                <a:cs typeface="Times" panose="02020603050405020304" pitchFamily="18" charset="0"/>
              </a:rPr>
              <a:t>Background:</a:t>
            </a:r>
          </a:p>
          <a:p>
            <a:r>
              <a:rPr lang="en-US" dirty="0">
                <a:latin typeface="Times" panose="02020603050405020304" pitchFamily="18" charset="0"/>
                <a:cs typeface="Times" panose="02020603050405020304" pitchFamily="18" charset="0"/>
              </a:rPr>
              <a:t>A student at the coast were going to schools that were under funded compared to other NC schools</a:t>
            </a:r>
          </a:p>
          <a:p>
            <a:r>
              <a:rPr lang="en-US" dirty="0">
                <a:latin typeface="Times" panose="02020603050405020304" pitchFamily="18" charset="0"/>
                <a:cs typeface="Times" panose="02020603050405020304" pitchFamily="18" charset="0"/>
              </a:rPr>
              <a:t>Parents sue the NC government arguing that school needed to be equally funded to provide equality </a:t>
            </a:r>
          </a:p>
          <a:p>
            <a:pPr marL="0" indent="0">
              <a:buNone/>
            </a:pPr>
            <a:r>
              <a:rPr lang="en-US" b="1" dirty="0">
                <a:latin typeface="Times" panose="02020603050405020304" pitchFamily="18" charset="0"/>
                <a:cs typeface="Times" panose="02020603050405020304" pitchFamily="18" charset="0"/>
              </a:rPr>
              <a:t>Question before the court: </a:t>
            </a:r>
            <a:r>
              <a:rPr lang="en-US" dirty="0">
                <a:latin typeface="Times" panose="02020603050405020304" pitchFamily="18" charset="0"/>
                <a:cs typeface="Times" panose="02020603050405020304" pitchFamily="18" charset="0"/>
              </a:rPr>
              <a:t>Do publics schools in NC have to be equally funded to provide the full right of students to have a public education under the NC Constitution?</a:t>
            </a:r>
          </a:p>
          <a:p>
            <a:pPr marL="0" indent="0">
              <a:buNone/>
            </a:pPr>
            <a:r>
              <a:rPr lang="en-US" b="1" dirty="0">
                <a:latin typeface="Times" panose="02020603050405020304" pitchFamily="18" charset="0"/>
                <a:cs typeface="Times" panose="02020603050405020304" pitchFamily="18" charset="0"/>
              </a:rPr>
              <a:t>Precedent:</a:t>
            </a:r>
          </a:p>
          <a:p>
            <a:r>
              <a:rPr lang="en-US" b="1" dirty="0">
                <a:solidFill>
                  <a:srgbClr val="002060"/>
                </a:solidFill>
                <a:latin typeface="Times" panose="02020603050405020304" pitchFamily="18" charset="0"/>
                <a:cs typeface="Times" panose="02020603050405020304" pitchFamily="18" charset="0"/>
              </a:rPr>
              <a:t>Students in NC have a right to a fully funded public education</a:t>
            </a:r>
          </a:p>
        </p:txBody>
      </p:sp>
      <p:pic>
        <p:nvPicPr>
          <p:cNvPr id="2050" name="Picture 2" descr="How NC Public Schools Are Preparing For Fall | WUNC">
            <a:extLst>
              <a:ext uri="{FF2B5EF4-FFF2-40B4-BE49-F238E27FC236}">
                <a16:creationId xmlns:a16="http://schemas.microsoft.com/office/drawing/2014/main" id="{B2EE15A2-E538-47ED-AA19-CC0852DA8A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28814" y="1365822"/>
            <a:ext cx="2476500" cy="44278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221402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E0EA4C-6A03-4143-A3AA-0A4D7A48B895}"/>
              </a:ext>
            </a:extLst>
          </p:cNvPr>
          <p:cNvSpPr>
            <a:spLocks noGrp="1"/>
          </p:cNvSpPr>
          <p:nvPr>
            <p:ph type="title"/>
          </p:nvPr>
        </p:nvSpPr>
        <p:spPr>
          <a:xfrm>
            <a:off x="838200" y="190954"/>
            <a:ext cx="10515600" cy="868590"/>
          </a:xfrm>
          <a:solidFill>
            <a:schemeClr val="bg1"/>
          </a:solidFill>
          <a:ln>
            <a:solidFill>
              <a:schemeClr val="accent1"/>
            </a:solidFill>
          </a:ln>
        </p:spPr>
        <p:txBody>
          <a:bodyPr/>
          <a:lstStyle/>
          <a:p>
            <a:r>
              <a:rPr lang="en-US" dirty="0">
                <a:solidFill>
                  <a:srgbClr val="002060"/>
                </a:solidFill>
                <a:latin typeface="Britannic Bold" panose="020B0903060703020204" pitchFamily="34" charset="77"/>
              </a:rPr>
              <a:t>NC Constitutional Scavenger Hunt </a:t>
            </a:r>
          </a:p>
        </p:txBody>
      </p:sp>
      <p:sp>
        <p:nvSpPr>
          <p:cNvPr id="3" name="Content Placeholder 2">
            <a:extLst>
              <a:ext uri="{FF2B5EF4-FFF2-40B4-BE49-F238E27FC236}">
                <a16:creationId xmlns:a16="http://schemas.microsoft.com/office/drawing/2014/main" id="{DBC34A50-F973-9645-A94A-0F99BA02D50C}"/>
              </a:ext>
            </a:extLst>
          </p:cNvPr>
          <p:cNvSpPr>
            <a:spLocks noGrp="1"/>
          </p:cNvSpPr>
          <p:nvPr>
            <p:ph idx="1"/>
          </p:nvPr>
        </p:nvSpPr>
        <p:spPr>
          <a:xfrm>
            <a:off x="506437" y="1277257"/>
            <a:ext cx="11169748" cy="4798106"/>
          </a:xfrm>
          <a:solidFill>
            <a:schemeClr val="bg1"/>
          </a:solidFill>
          <a:ln>
            <a:solidFill>
              <a:schemeClr val="accent1"/>
            </a:solidFill>
          </a:ln>
        </p:spPr>
        <p:txBody>
          <a:bodyPr>
            <a:normAutofit/>
          </a:bodyPr>
          <a:lstStyle/>
          <a:p>
            <a:pPr marL="0" indent="0">
              <a:buNone/>
            </a:pPr>
            <a:r>
              <a:rPr lang="en-US" sz="2400" dirty="0">
                <a:latin typeface="Times New Roman" panose="02020603050405020304" pitchFamily="18" charset="0"/>
                <a:cs typeface="Times New Roman" panose="02020603050405020304" pitchFamily="18" charset="0"/>
              </a:rPr>
              <a:t>The authors of the U.S. Constitution utilized ideas from state constitutions, in order to construct the U.S. Constitution.</a:t>
            </a:r>
          </a:p>
          <a:p>
            <a:r>
              <a:rPr lang="en-US" sz="2400" dirty="0">
                <a:latin typeface="Times New Roman" panose="02020603050405020304" pitchFamily="18" charset="0"/>
                <a:cs typeface="Times New Roman" panose="02020603050405020304" pitchFamily="18" charset="0"/>
              </a:rPr>
              <a:t>Compare the U.S. Constitution to the NC Constitution to evaluate how the principle of federalism allows for U.S. Constitution bends us as one nation, but grants the states the flexibility to meet the need of their population </a:t>
            </a:r>
          </a:p>
        </p:txBody>
      </p:sp>
      <p:pic>
        <p:nvPicPr>
          <p:cNvPr id="2052" name="Picture 4" descr="Does the U.S. Constitution Guarantee A Right To Life?">
            <a:extLst>
              <a:ext uri="{FF2B5EF4-FFF2-40B4-BE49-F238E27FC236}">
                <a16:creationId xmlns:a16="http://schemas.microsoft.com/office/drawing/2014/main" id="{9FE5DCE7-249D-E2F5-09DA-602D555917C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68500" y="3307442"/>
            <a:ext cx="3581400" cy="3209471"/>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North Carolina Secretary of State NC Constitutional Documents NC  Constitutional Amendments Publication Commission">
            <a:extLst>
              <a:ext uri="{FF2B5EF4-FFF2-40B4-BE49-F238E27FC236}">
                <a16:creationId xmlns:a16="http://schemas.microsoft.com/office/drawing/2014/main" id="{60551B3B-F255-FFA3-5ECA-AFD38C351F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92421" y="3307441"/>
            <a:ext cx="3619500" cy="32094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780768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8D436D-3D8C-5E41-9A69-050725A05260}"/>
              </a:ext>
            </a:extLst>
          </p:cNvPr>
          <p:cNvSpPr>
            <a:spLocks noGrp="1"/>
          </p:cNvSpPr>
          <p:nvPr>
            <p:ph type="title"/>
          </p:nvPr>
        </p:nvSpPr>
        <p:spPr>
          <a:xfrm>
            <a:off x="838200" y="365126"/>
            <a:ext cx="10515600" cy="818906"/>
          </a:xfrm>
          <a:solidFill>
            <a:srgbClr val="002060"/>
          </a:solidFill>
        </p:spPr>
        <p:txBody>
          <a:bodyPr/>
          <a:lstStyle/>
          <a:p>
            <a:r>
              <a:rPr lang="en-US" dirty="0">
                <a:solidFill>
                  <a:schemeClr val="bg1"/>
                </a:solidFill>
                <a:latin typeface="Britannic Bold" panose="020B0903060703020204" pitchFamily="34" charset="77"/>
              </a:rPr>
              <a:t>Constitutionally Speaking</a:t>
            </a:r>
          </a:p>
        </p:txBody>
      </p:sp>
      <p:sp>
        <p:nvSpPr>
          <p:cNvPr id="3" name="Content Placeholder 2">
            <a:extLst>
              <a:ext uri="{FF2B5EF4-FFF2-40B4-BE49-F238E27FC236}">
                <a16:creationId xmlns:a16="http://schemas.microsoft.com/office/drawing/2014/main" id="{AED0F9ED-F674-AF4F-BF84-E45367854B4D}"/>
              </a:ext>
            </a:extLst>
          </p:cNvPr>
          <p:cNvSpPr>
            <a:spLocks noGrp="1"/>
          </p:cNvSpPr>
          <p:nvPr>
            <p:ph idx="1"/>
          </p:nvPr>
        </p:nvSpPr>
        <p:spPr>
          <a:xfrm>
            <a:off x="720969" y="1450486"/>
            <a:ext cx="10515600" cy="4903422"/>
          </a:xfrm>
          <a:solidFill>
            <a:schemeClr val="bg1"/>
          </a:solidFill>
          <a:ln>
            <a:solidFill>
              <a:srgbClr val="002060"/>
            </a:solidFill>
          </a:ln>
        </p:spPr>
        <p:txBody>
          <a:bodyPr>
            <a:normAutofit/>
          </a:bodyPr>
          <a:lstStyle/>
          <a:p>
            <a:pPr marL="0" indent="0">
              <a:buNone/>
            </a:pPr>
            <a:r>
              <a:rPr lang="en-US" sz="2400" dirty="0">
                <a:latin typeface="Times" pitchFamily="2" charset="0"/>
              </a:rPr>
              <a:t>Complete the following comparisons between the NC Constitution and the U.S. Constitution </a:t>
            </a:r>
          </a:p>
        </p:txBody>
      </p:sp>
      <p:sp>
        <p:nvSpPr>
          <p:cNvPr id="4" name="Rectangle 3">
            <a:extLst>
              <a:ext uri="{FF2B5EF4-FFF2-40B4-BE49-F238E27FC236}">
                <a16:creationId xmlns:a16="http://schemas.microsoft.com/office/drawing/2014/main" id="{D6FFDA8B-CCD6-7446-A3CD-1F9C2D087CAF}"/>
              </a:ext>
            </a:extLst>
          </p:cNvPr>
          <p:cNvSpPr/>
          <p:nvPr/>
        </p:nvSpPr>
        <p:spPr>
          <a:xfrm>
            <a:off x="468923" y="2257669"/>
            <a:ext cx="3153508" cy="4362693"/>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solidFill>
                  <a:srgbClr val="FFC000"/>
                </a:solidFill>
                <a:latin typeface="Times" pitchFamily="2" charset="0"/>
              </a:rPr>
              <a:t>NC Constitution</a:t>
            </a:r>
          </a:p>
          <a:p>
            <a:endParaRPr lang="en-US" sz="2400" b="1" dirty="0">
              <a:solidFill>
                <a:srgbClr val="FFC000"/>
              </a:solidFill>
              <a:latin typeface="Times" pitchFamily="2" charset="0"/>
            </a:endParaRPr>
          </a:p>
          <a:p>
            <a:endParaRPr lang="en-US" sz="2400" b="1" dirty="0">
              <a:solidFill>
                <a:srgbClr val="FFC000"/>
              </a:solidFill>
              <a:latin typeface="Times" pitchFamily="2" charset="0"/>
            </a:endParaRPr>
          </a:p>
          <a:p>
            <a:endParaRPr lang="en-US" sz="2400" b="1" dirty="0">
              <a:solidFill>
                <a:srgbClr val="FFC000"/>
              </a:solidFill>
              <a:latin typeface="Times" pitchFamily="2" charset="0"/>
            </a:endParaRPr>
          </a:p>
          <a:p>
            <a:endParaRPr lang="en-US" sz="2400" b="1" dirty="0">
              <a:solidFill>
                <a:srgbClr val="FFC000"/>
              </a:solidFill>
              <a:latin typeface="Times" pitchFamily="2" charset="0"/>
            </a:endParaRPr>
          </a:p>
          <a:p>
            <a:endParaRPr lang="en-US" sz="2400" b="1" dirty="0">
              <a:solidFill>
                <a:srgbClr val="FFC000"/>
              </a:solidFill>
              <a:latin typeface="Times" pitchFamily="2" charset="0"/>
            </a:endParaRPr>
          </a:p>
          <a:p>
            <a:endParaRPr lang="en-US" sz="2400" b="1" dirty="0">
              <a:solidFill>
                <a:srgbClr val="FFC000"/>
              </a:solidFill>
              <a:latin typeface="Times" pitchFamily="2" charset="0"/>
            </a:endParaRPr>
          </a:p>
          <a:p>
            <a:endParaRPr lang="en-US" sz="2400" b="1" dirty="0">
              <a:solidFill>
                <a:srgbClr val="FFC000"/>
              </a:solidFill>
              <a:latin typeface="Times" pitchFamily="2" charset="0"/>
            </a:endParaRPr>
          </a:p>
          <a:p>
            <a:endParaRPr lang="en-US" sz="2400" b="1" dirty="0">
              <a:solidFill>
                <a:srgbClr val="FFC000"/>
              </a:solidFill>
              <a:latin typeface="Times" pitchFamily="2" charset="0"/>
            </a:endParaRPr>
          </a:p>
          <a:p>
            <a:endParaRPr lang="en-US" sz="2400" b="1" dirty="0">
              <a:solidFill>
                <a:srgbClr val="FFC000"/>
              </a:solidFill>
              <a:latin typeface="Times" pitchFamily="2" charset="0"/>
            </a:endParaRPr>
          </a:p>
          <a:p>
            <a:endParaRPr lang="en-US" sz="2400" b="1" dirty="0">
              <a:solidFill>
                <a:srgbClr val="FFC000"/>
              </a:solidFill>
              <a:latin typeface="Times" pitchFamily="2" charset="0"/>
            </a:endParaRPr>
          </a:p>
          <a:p>
            <a:endParaRPr lang="en-US" sz="2400" b="1" dirty="0">
              <a:solidFill>
                <a:srgbClr val="FFC000"/>
              </a:solidFill>
              <a:latin typeface="Times" pitchFamily="2" charset="0"/>
            </a:endParaRPr>
          </a:p>
        </p:txBody>
      </p:sp>
      <p:sp>
        <p:nvSpPr>
          <p:cNvPr id="5" name="Rectangle 4">
            <a:extLst>
              <a:ext uri="{FF2B5EF4-FFF2-40B4-BE49-F238E27FC236}">
                <a16:creationId xmlns:a16="http://schemas.microsoft.com/office/drawing/2014/main" id="{9350D1E4-77B1-9B4E-BE3B-AF170B8496F8}"/>
              </a:ext>
            </a:extLst>
          </p:cNvPr>
          <p:cNvSpPr/>
          <p:nvPr/>
        </p:nvSpPr>
        <p:spPr>
          <a:xfrm>
            <a:off x="8569571" y="2257668"/>
            <a:ext cx="3153508" cy="4362692"/>
          </a:xfrm>
          <a:prstGeom prst="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solidFill>
                  <a:srgbClr val="C00000"/>
                </a:solidFill>
                <a:latin typeface="Times" pitchFamily="2" charset="0"/>
              </a:rPr>
              <a:t>US Constitution</a:t>
            </a:r>
          </a:p>
          <a:p>
            <a:endParaRPr lang="en-US" sz="2400" b="1" dirty="0">
              <a:solidFill>
                <a:srgbClr val="C00000"/>
              </a:solidFill>
              <a:latin typeface="Times" pitchFamily="2" charset="0"/>
            </a:endParaRPr>
          </a:p>
          <a:p>
            <a:endParaRPr lang="en-US" sz="2400" b="1" dirty="0">
              <a:solidFill>
                <a:srgbClr val="C00000"/>
              </a:solidFill>
              <a:latin typeface="Times" pitchFamily="2" charset="0"/>
            </a:endParaRPr>
          </a:p>
          <a:p>
            <a:endParaRPr lang="en-US" sz="2400" b="1" dirty="0">
              <a:solidFill>
                <a:srgbClr val="C00000"/>
              </a:solidFill>
              <a:latin typeface="Times" pitchFamily="2" charset="0"/>
            </a:endParaRPr>
          </a:p>
          <a:p>
            <a:endParaRPr lang="en-US" sz="2400" b="1" dirty="0">
              <a:solidFill>
                <a:srgbClr val="C00000"/>
              </a:solidFill>
              <a:latin typeface="Times" pitchFamily="2" charset="0"/>
            </a:endParaRPr>
          </a:p>
          <a:p>
            <a:endParaRPr lang="en-US" sz="2400" b="1" dirty="0">
              <a:solidFill>
                <a:srgbClr val="FFC000"/>
              </a:solidFill>
              <a:latin typeface="Times" pitchFamily="2" charset="0"/>
            </a:endParaRPr>
          </a:p>
          <a:p>
            <a:endParaRPr lang="en-US" sz="2400" b="1" dirty="0">
              <a:solidFill>
                <a:srgbClr val="FFC000"/>
              </a:solidFill>
              <a:latin typeface="Times" pitchFamily="2" charset="0"/>
            </a:endParaRPr>
          </a:p>
          <a:p>
            <a:endParaRPr lang="en-US" sz="2400" b="1" dirty="0">
              <a:solidFill>
                <a:srgbClr val="FFC000"/>
              </a:solidFill>
              <a:latin typeface="Times" pitchFamily="2" charset="0"/>
            </a:endParaRPr>
          </a:p>
          <a:p>
            <a:endParaRPr lang="en-US" sz="2400" b="1" dirty="0">
              <a:solidFill>
                <a:srgbClr val="FFC000"/>
              </a:solidFill>
              <a:latin typeface="Times" pitchFamily="2" charset="0"/>
            </a:endParaRPr>
          </a:p>
          <a:p>
            <a:endParaRPr lang="en-US" sz="2400" b="1" dirty="0">
              <a:solidFill>
                <a:srgbClr val="FFC000"/>
              </a:solidFill>
              <a:latin typeface="Times" pitchFamily="2" charset="0"/>
            </a:endParaRPr>
          </a:p>
          <a:p>
            <a:endParaRPr lang="en-US" sz="2400" b="1" dirty="0">
              <a:solidFill>
                <a:srgbClr val="FFC000"/>
              </a:solidFill>
              <a:latin typeface="Times" pitchFamily="2" charset="0"/>
            </a:endParaRPr>
          </a:p>
          <a:p>
            <a:endParaRPr lang="en-US" sz="2400" b="1" dirty="0">
              <a:solidFill>
                <a:srgbClr val="FFC000"/>
              </a:solidFill>
              <a:latin typeface="Times" pitchFamily="2" charset="0"/>
            </a:endParaRPr>
          </a:p>
        </p:txBody>
      </p:sp>
      <p:sp>
        <p:nvSpPr>
          <p:cNvPr id="6" name="Rectangle 5">
            <a:extLst>
              <a:ext uri="{FF2B5EF4-FFF2-40B4-BE49-F238E27FC236}">
                <a16:creationId xmlns:a16="http://schemas.microsoft.com/office/drawing/2014/main" id="{0560C8E5-B1FC-5B41-BA1D-47409C0544F8}"/>
              </a:ext>
            </a:extLst>
          </p:cNvPr>
          <p:cNvSpPr/>
          <p:nvPr/>
        </p:nvSpPr>
        <p:spPr>
          <a:xfrm>
            <a:off x="4642338" y="2257667"/>
            <a:ext cx="3153508" cy="4362693"/>
          </a:xfrm>
          <a:prstGeom prst="rect">
            <a:avLst/>
          </a:prstGeom>
          <a:solidFill>
            <a:schemeClr val="bg2">
              <a:lumMod val="9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solidFill>
                  <a:srgbClr val="002060"/>
                </a:solidFill>
                <a:latin typeface="Times" pitchFamily="2" charset="0"/>
              </a:rPr>
              <a:t>Both Constitutions</a:t>
            </a:r>
          </a:p>
          <a:p>
            <a:endParaRPr lang="en-US" sz="2400" b="1" dirty="0">
              <a:solidFill>
                <a:srgbClr val="002060"/>
              </a:solidFill>
              <a:latin typeface="Times" pitchFamily="2" charset="0"/>
            </a:endParaRPr>
          </a:p>
          <a:p>
            <a:endParaRPr lang="en-US" sz="2400" b="1" dirty="0">
              <a:solidFill>
                <a:srgbClr val="002060"/>
              </a:solidFill>
              <a:latin typeface="Times" pitchFamily="2" charset="0"/>
            </a:endParaRPr>
          </a:p>
          <a:p>
            <a:endParaRPr lang="en-US" sz="2400" b="1" dirty="0">
              <a:solidFill>
                <a:srgbClr val="002060"/>
              </a:solidFill>
              <a:latin typeface="Times" pitchFamily="2" charset="0"/>
            </a:endParaRPr>
          </a:p>
          <a:p>
            <a:endParaRPr lang="en-US" sz="2400" b="1" dirty="0">
              <a:solidFill>
                <a:srgbClr val="002060"/>
              </a:solidFill>
              <a:latin typeface="Times" pitchFamily="2" charset="0"/>
            </a:endParaRPr>
          </a:p>
          <a:p>
            <a:endParaRPr lang="en-US" sz="2400" b="1" dirty="0">
              <a:solidFill>
                <a:srgbClr val="FFC000"/>
              </a:solidFill>
              <a:latin typeface="Times" pitchFamily="2" charset="0"/>
            </a:endParaRPr>
          </a:p>
          <a:p>
            <a:endParaRPr lang="en-US" sz="2400" b="1" dirty="0">
              <a:solidFill>
                <a:srgbClr val="FFC000"/>
              </a:solidFill>
              <a:latin typeface="Times" pitchFamily="2" charset="0"/>
            </a:endParaRPr>
          </a:p>
          <a:p>
            <a:endParaRPr lang="en-US" sz="2400" b="1" dirty="0">
              <a:solidFill>
                <a:srgbClr val="FFC000"/>
              </a:solidFill>
              <a:latin typeface="Times" pitchFamily="2" charset="0"/>
            </a:endParaRPr>
          </a:p>
          <a:p>
            <a:endParaRPr lang="en-US" sz="2400" b="1" dirty="0">
              <a:solidFill>
                <a:srgbClr val="FFC000"/>
              </a:solidFill>
              <a:latin typeface="Times" pitchFamily="2" charset="0"/>
            </a:endParaRPr>
          </a:p>
          <a:p>
            <a:endParaRPr lang="en-US" sz="2400" b="1" dirty="0">
              <a:solidFill>
                <a:srgbClr val="FFC000"/>
              </a:solidFill>
              <a:latin typeface="Times" pitchFamily="2" charset="0"/>
            </a:endParaRPr>
          </a:p>
          <a:p>
            <a:endParaRPr lang="en-US" sz="2400" b="1" dirty="0">
              <a:solidFill>
                <a:srgbClr val="FFC000"/>
              </a:solidFill>
              <a:latin typeface="Times" pitchFamily="2" charset="0"/>
            </a:endParaRPr>
          </a:p>
          <a:p>
            <a:endParaRPr lang="en-US" sz="2400" b="1" dirty="0">
              <a:solidFill>
                <a:srgbClr val="FFC000"/>
              </a:solidFill>
              <a:latin typeface="Times" pitchFamily="2" charset="0"/>
            </a:endParaRPr>
          </a:p>
        </p:txBody>
      </p:sp>
    </p:spTree>
    <p:extLst>
      <p:ext uri="{BB962C8B-B14F-4D97-AF65-F5344CB8AC3E}">
        <p14:creationId xmlns:p14="http://schemas.microsoft.com/office/powerpoint/2010/main" val="275818293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E974C8-AEA0-44D1-8569-59FBBC06D168}"/>
              </a:ext>
            </a:extLst>
          </p:cNvPr>
          <p:cNvSpPr>
            <a:spLocks noGrp="1"/>
          </p:cNvSpPr>
          <p:nvPr>
            <p:ph type="title"/>
          </p:nvPr>
        </p:nvSpPr>
        <p:spPr>
          <a:xfrm>
            <a:off x="838200" y="365126"/>
            <a:ext cx="10515600" cy="774358"/>
          </a:xfrm>
          <a:solidFill>
            <a:schemeClr val="bg1"/>
          </a:solidFill>
          <a:ln>
            <a:solidFill>
              <a:srgbClr val="002060"/>
            </a:solidFill>
          </a:ln>
        </p:spPr>
        <p:txBody>
          <a:bodyPr/>
          <a:lstStyle/>
          <a:p>
            <a:r>
              <a:rPr lang="en-US" b="1" dirty="0">
                <a:latin typeface="Bookman Old Style" panose="02050604050505020204" pitchFamily="18" charset="0"/>
              </a:rPr>
              <a:t>Clarifying Civil Liberties</a:t>
            </a:r>
          </a:p>
        </p:txBody>
      </p:sp>
      <p:sp>
        <p:nvSpPr>
          <p:cNvPr id="3" name="Content Placeholder 2">
            <a:extLst>
              <a:ext uri="{FF2B5EF4-FFF2-40B4-BE49-F238E27FC236}">
                <a16:creationId xmlns:a16="http://schemas.microsoft.com/office/drawing/2014/main" id="{2DA281A4-AA5C-47AE-B453-455400F3A9B8}"/>
              </a:ext>
            </a:extLst>
          </p:cNvPr>
          <p:cNvSpPr>
            <a:spLocks noGrp="1"/>
          </p:cNvSpPr>
          <p:nvPr>
            <p:ph idx="1"/>
          </p:nvPr>
        </p:nvSpPr>
        <p:spPr>
          <a:xfrm>
            <a:off x="294904" y="4183855"/>
            <a:ext cx="11602192" cy="2293732"/>
          </a:xfrm>
          <a:solidFill>
            <a:schemeClr val="bg1"/>
          </a:solidFill>
          <a:ln>
            <a:solidFill>
              <a:srgbClr val="002060"/>
            </a:solidFill>
          </a:ln>
        </p:spPr>
        <p:txBody>
          <a:bodyPr>
            <a:normAutofit/>
          </a:bodyPr>
          <a:lstStyle/>
          <a:p>
            <a:pPr marL="457200" indent="-457200">
              <a:buFont typeface="+mj-lt"/>
              <a:buAutoNum type="arabicPeriod"/>
            </a:pPr>
            <a:r>
              <a:rPr lang="en-US" sz="2400" dirty="0">
                <a:latin typeface="Times" panose="02020603050405020304" pitchFamily="18" charset="0"/>
                <a:cs typeface="Times" panose="02020603050405020304" pitchFamily="18" charset="0"/>
              </a:rPr>
              <a:t>Identify and explain TWO factors that led NC to establish the Declaration of Rights before even ratifying their Constitution in 1776.</a:t>
            </a:r>
          </a:p>
          <a:p>
            <a:pPr marL="457200" indent="-457200">
              <a:buFont typeface="+mj-lt"/>
              <a:buAutoNum type="arabicPeriod"/>
            </a:pPr>
            <a:r>
              <a:rPr lang="en-US" sz="2400" dirty="0">
                <a:latin typeface="Times" panose="02020603050405020304" pitchFamily="18" charset="0"/>
                <a:cs typeface="Times" panose="02020603050405020304" pitchFamily="18" charset="0"/>
              </a:rPr>
              <a:t>Explain how an establishment of precedent by the U.S. Supreme Court influences the interpretation of a civil liberty protected by the NC Declaration of Rights?</a:t>
            </a:r>
          </a:p>
        </p:txBody>
      </p:sp>
      <p:pic>
        <p:nvPicPr>
          <p:cNvPr id="4" name="Picture 3">
            <a:extLst>
              <a:ext uri="{FF2B5EF4-FFF2-40B4-BE49-F238E27FC236}">
                <a16:creationId xmlns:a16="http://schemas.microsoft.com/office/drawing/2014/main" id="{289AFAA1-B5E4-514E-8025-E2A81AE13D0D}"/>
              </a:ext>
            </a:extLst>
          </p:cNvPr>
          <p:cNvPicPr>
            <a:picLocks noChangeAspect="1"/>
          </p:cNvPicPr>
          <p:nvPr/>
        </p:nvPicPr>
        <p:blipFill>
          <a:blip r:embed="rId2"/>
          <a:stretch>
            <a:fillRect/>
          </a:stretch>
        </p:blipFill>
        <p:spPr>
          <a:xfrm>
            <a:off x="624114" y="1277256"/>
            <a:ext cx="5471886" cy="2760353"/>
          </a:xfrm>
          <a:prstGeom prst="rect">
            <a:avLst/>
          </a:prstGeom>
          <a:solidFill>
            <a:schemeClr val="tx1"/>
          </a:solidFill>
          <a:ln>
            <a:solidFill>
              <a:schemeClr val="tx1"/>
            </a:solidFill>
          </a:ln>
        </p:spPr>
      </p:pic>
      <p:pic>
        <p:nvPicPr>
          <p:cNvPr id="5" name="Picture 4">
            <a:extLst>
              <a:ext uri="{FF2B5EF4-FFF2-40B4-BE49-F238E27FC236}">
                <a16:creationId xmlns:a16="http://schemas.microsoft.com/office/drawing/2014/main" id="{B71EC41C-4E9D-754F-8113-9AF7A39829DC}"/>
              </a:ext>
            </a:extLst>
          </p:cNvPr>
          <p:cNvPicPr>
            <a:picLocks noChangeAspect="1"/>
          </p:cNvPicPr>
          <p:nvPr/>
        </p:nvPicPr>
        <p:blipFill>
          <a:blip r:embed="rId3"/>
          <a:stretch>
            <a:fillRect/>
          </a:stretch>
        </p:blipFill>
        <p:spPr>
          <a:xfrm>
            <a:off x="6403521" y="1285730"/>
            <a:ext cx="5309507" cy="2774646"/>
          </a:xfrm>
          <a:prstGeom prst="rect">
            <a:avLst/>
          </a:prstGeom>
          <a:ln>
            <a:solidFill>
              <a:schemeClr val="tx1"/>
            </a:solidFill>
          </a:ln>
        </p:spPr>
      </p:pic>
    </p:spTree>
    <p:extLst>
      <p:ext uri="{BB962C8B-B14F-4D97-AF65-F5344CB8AC3E}">
        <p14:creationId xmlns:p14="http://schemas.microsoft.com/office/powerpoint/2010/main" val="311945762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3567A7-A8AE-A62B-5527-08F28A64A298}"/>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8C61837-6B64-BAA8-E27A-9A94BE257641}"/>
              </a:ext>
            </a:extLst>
          </p:cNvPr>
          <p:cNvSpPr>
            <a:spLocks noGrp="1"/>
          </p:cNvSpPr>
          <p:nvPr>
            <p:ph idx="1"/>
          </p:nvPr>
        </p:nvSpPr>
        <p:spPr>
          <a:xfrm>
            <a:off x="323557" y="295422"/>
            <a:ext cx="11465169" cy="6291358"/>
          </a:xfrm>
          <a:solidFill>
            <a:schemeClr val="bg1"/>
          </a:solidFill>
        </p:spPr>
        <p:txBody>
          <a:bodyPr>
            <a:normAutofit lnSpcReduction="10000"/>
          </a:bodyPr>
          <a:lstStyle/>
          <a:p>
            <a:pPr marL="0" indent="0">
              <a:buNone/>
            </a:pPr>
            <a:r>
              <a:rPr lang="en-US" sz="2400" b="1" i="1" dirty="0">
                <a:solidFill>
                  <a:srgbClr val="002060"/>
                </a:solidFill>
                <a:latin typeface="Times New Roman" panose="02020603050405020304" pitchFamily="18" charset="0"/>
                <a:cs typeface="Times New Roman" panose="02020603050405020304" pitchFamily="18" charset="0"/>
              </a:rPr>
              <a:t>Essential Question: </a:t>
            </a:r>
            <a:r>
              <a:rPr lang="en-US" sz="2400" dirty="0">
                <a:latin typeface="Times" pitchFamily="2" charset="0"/>
              </a:rPr>
              <a:t>How did the Founding Fathers develop a government that allows for the supremacy of the federal government, but still grant states the ability the authority to governing themselves?</a:t>
            </a:r>
          </a:p>
          <a:p>
            <a:pPr marL="0" indent="0">
              <a:buNone/>
            </a:pPr>
            <a:r>
              <a:rPr lang="en-US" sz="2400" b="1" i="1" dirty="0">
                <a:solidFill>
                  <a:srgbClr val="002060"/>
                </a:solidFill>
                <a:latin typeface="Times New Roman" panose="02020603050405020304" pitchFamily="18" charset="0"/>
                <a:cs typeface="Times New Roman" panose="02020603050405020304" pitchFamily="18" charset="0"/>
              </a:rPr>
              <a:t>Students can:</a:t>
            </a:r>
          </a:p>
          <a:p>
            <a:r>
              <a:rPr lang="en-US" sz="2400" dirty="0">
                <a:latin typeface="Times" pitchFamily="2" charset="0"/>
              </a:rPr>
              <a:t>Evaluate similarities between the federal and state government as established under constitutional authority</a:t>
            </a:r>
          </a:p>
          <a:p>
            <a:r>
              <a:rPr lang="en-US" sz="2400" dirty="0">
                <a:latin typeface="Times" pitchFamily="2" charset="0"/>
                <a:cs typeface="Times New Roman" panose="02020603050405020304" pitchFamily="18" charset="0"/>
              </a:rPr>
              <a:t>Determine how the powers of state and local government allow them to meet the goals of a society or community</a:t>
            </a:r>
            <a:endParaRPr lang="en-US" sz="2400" dirty="0">
              <a:latin typeface="Times New Roman" panose="02020603050405020304" pitchFamily="18" charset="0"/>
              <a:cs typeface="Times New Roman" panose="02020603050405020304" pitchFamily="18" charset="0"/>
            </a:endParaRPr>
          </a:p>
          <a:p>
            <a:pPr marL="0" indent="0">
              <a:buNone/>
            </a:pPr>
            <a:r>
              <a:rPr lang="en-US" sz="2400" b="1" dirty="0">
                <a:solidFill>
                  <a:srgbClr val="FF0000"/>
                </a:solidFill>
                <a:latin typeface="Times New Roman" panose="02020603050405020304" pitchFamily="18" charset="0"/>
                <a:cs typeface="Times New Roman" panose="02020603050405020304" pitchFamily="18" charset="0"/>
              </a:rPr>
              <a:t>Agenda:</a:t>
            </a:r>
          </a:p>
          <a:p>
            <a:r>
              <a:rPr lang="en-US" sz="2400" dirty="0">
                <a:latin typeface="Times New Roman" panose="02020603050405020304" pitchFamily="18" charset="0"/>
                <a:cs typeface="Times New Roman" panose="02020603050405020304" pitchFamily="18" charset="0"/>
              </a:rPr>
              <a:t>10 Precedents</a:t>
            </a:r>
          </a:p>
          <a:p>
            <a:r>
              <a:rPr lang="en-US" sz="2400" dirty="0">
                <a:latin typeface="Times New Roman" panose="02020603050405020304" pitchFamily="18" charset="0"/>
                <a:cs typeface="Times New Roman" panose="02020603050405020304" pitchFamily="18" charset="0"/>
              </a:rPr>
              <a:t>Principles of Good Government </a:t>
            </a:r>
          </a:p>
          <a:p>
            <a:r>
              <a:rPr lang="en-US" sz="2400" dirty="0">
                <a:latin typeface="Times New Roman" panose="02020603050405020304" pitchFamily="18" charset="0"/>
                <a:cs typeface="Times New Roman" panose="02020603050405020304" pitchFamily="18" charset="0"/>
              </a:rPr>
              <a:t>The Principle of Separation of Powers </a:t>
            </a:r>
          </a:p>
          <a:p>
            <a:pPr marL="0" indent="0">
              <a:buNone/>
            </a:pPr>
            <a:r>
              <a:rPr lang="en-US" sz="2400" b="1" dirty="0">
                <a:solidFill>
                  <a:srgbClr val="FF0000"/>
                </a:solidFill>
                <a:latin typeface="Times New Roman" panose="02020603050405020304" pitchFamily="18" charset="0"/>
                <a:cs typeface="Times New Roman" panose="02020603050405020304" pitchFamily="18" charset="0"/>
              </a:rPr>
              <a:t>Homework: </a:t>
            </a:r>
          </a:p>
          <a:p>
            <a:r>
              <a:rPr lang="en-US" sz="2400" b="1" dirty="0">
                <a:solidFill>
                  <a:srgbClr val="002060"/>
                </a:solidFill>
                <a:latin typeface="Times New Roman" panose="02020603050405020304" pitchFamily="18" charset="0"/>
                <a:cs typeface="Times New Roman" panose="02020603050405020304" pitchFamily="18" charset="0"/>
              </a:rPr>
              <a:t>SCOTUS Precedent Quiz – 2/13</a:t>
            </a:r>
          </a:p>
          <a:p>
            <a:r>
              <a:rPr lang="en-US" sz="2400" b="1" dirty="0">
                <a:solidFill>
                  <a:srgbClr val="002060"/>
                </a:solidFill>
                <a:latin typeface="Times New Roman" panose="02020603050405020304" pitchFamily="18" charset="0"/>
                <a:cs typeface="Times New Roman" panose="02020603050405020304" pitchFamily="18" charset="0"/>
              </a:rPr>
              <a:t>Current Events Journal Review – Due 3/21</a:t>
            </a:r>
          </a:p>
        </p:txBody>
      </p:sp>
    </p:spTree>
    <p:extLst>
      <p:ext uri="{BB962C8B-B14F-4D97-AF65-F5344CB8AC3E}">
        <p14:creationId xmlns:p14="http://schemas.microsoft.com/office/powerpoint/2010/main" val="115794742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9AE26E-D995-1500-5FDB-30A98292174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D2C8F34-D31E-9633-3B8A-7C84AF40335A}"/>
              </a:ext>
            </a:extLst>
          </p:cNvPr>
          <p:cNvSpPr>
            <a:spLocks noGrp="1"/>
          </p:cNvSpPr>
          <p:nvPr>
            <p:ph type="title"/>
          </p:nvPr>
        </p:nvSpPr>
        <p:spPr>
          <a:xfrm>
            <a:off x="838200" y="365126"/>
            <a:ext cx="10515600" cy="818906"/>
          </a:xfrm>
          <a:solidFill>
            <a:srgbClr val="002060"/>
          </a:solidFill>
        </p:spPr>
        <p:txBody>
          <a:bodyPr/>
          <a:lstStyle/>
          <a:p>
            <a:r>
              <a:rPr lang="en-US" dirty="0">
                <a:solidFill>
                  <a:schemeClr val="bg1"/>
                </a:solidFill>
                <a:latin typeface="Britannic Bold" panose="020B0903060703020204" pitchFamily="34" charset="77"/>
              </a:rPr>
              <a:t>SCOTUS Precedents</a:t>
            </a:r>
          </a:p>
        </p:txBody>
      </p:sp>
      <p:sp>
        <p:nvSpPr>
          <p:cNvPr id="3" name="Content Placeholder 2">
            <a:extLst>
              <a:ext uri="{FF2B5EF4-FFF2-40B4-BE49-F238E27FC236}">
                <a16:creationId xmlns:a16="http://schemas.microsoft.com/office/drawing/2014/main" id="{C8022710-9A81-D9A2-7794-EFE1D913B570}"/>
              </a:ext>
            </a:extLst>
          </p:cNvPr>
          <p:cNvSpPr>
            <a:spLocks noGrp="1"/>
          </p:cNvSpPr>
          <p:nvPr>
            <p:ph idx="1"/>
          </p:nvPr>
        </p:nvSpPr>
        <p:spPr>
          <a:xfrm>
            <a:off x="720969" y="1450486"/>
            <a:ext cx="10515600" cy="4903422"/>
          </a:xfrm>
          <a:solidFill>
            <a:schemeClr val="bg1"/>
          </a:solidFill>
          <a:ln>
            <a:solidFill>
              <a:srgbClr val="002060"/>
            </a:solidFill>
          </a:ln>
        </p:spPr>
        <p:txBody>
          <a:bodyPr>
            <a:normAutofit/>
          </a:bodyPr>
          <a:lstStyle/>
          <a:p>
            <a:pPr marL="0" indent="0">
              <a:buNone/>
            </a:pPr>
            <a:r>
              <a:rPr lang="en-US" sz="2400" dirty="0">
                <a:latin typeface="Times" pitchFamily="2" charset="0"/>
              </a:rPr>
              <a:t>Use your SCOTUS Brief review the following cases</a:t>
            </a:r>
          </a:p>
          <a:p>
            <a:pPr marL="0" indent="0">
              <a:buNone/>
            </a:pPr>
            <a:endParaRPr lang="en-US" sz="1000" dirty="0">
              <a:latin typeface="Times" pitchFamily="2" charset="0"/>
            </a:endParaRPr>
          </a:p>
          <a:p>
            <a:pPr marL="457200" indent="-457200">
              <a:buAutoNum type="arabicPeriod"/>
            </a:pPr>
            <a:r>
              <a:rPr lang="en-US" sz="2400" dirty="0">
                <a:latin typeface="Times" pitchFamily="2" charset="0"/>
              </a:rPr>
              <a:t>___________________ The death penalty is constitutional.</a:t>
            </a:r>
          </a:p>
          <a:p>
            <a:pPr marL="0" indent="0">
              <a:buNone/>
            </a:pPr>
            <a:endParaRPr lang="en-US" sz="1000" dirty="0">
              <a:latin typeface="Times" pitchFamily="2" charset="0"/>
            </a:endParaRPr>
          </a:p>
          <a:p>
            <a:pPr marL="457200" indent="-457200">
              <a:buAutoNum type="arabicPeriod" startAt="2"/>
            </a:pPr>
            <a:r>
              <a:rPr lang="en-US" sz="2400" dirty="0">
                <a:latin typeface="Times" pitchFamily="2" charset="0"/>
              </a:rPr>
              <a:t>___________________ Separate but equal is constitutional</a:t>
            </a:r>
          </a:p>
          <a:p>
            <a:pPr marL="0" indent="0">
              <a:buNone/>
            </a:pPr>
            <a:endParaRPr lang="en-US" sz="1000" dirty="0">
              <a:latin typeface="Times" pitchFamily="2" charset="0"/>
            </a:endParaRPr>
          </a:p>
          <a:p>
            <a:pPr marL="457200" indent="-457200">
              <a:buAutoNum type="arabicPeriod" startAt="3"/>
            </a:pPr>
            <a:r>
              <a:rPr lang="en-US" sz="2400" dirty="0">
                <a:latin typeface="Times" pitchFamily="2" charset="0"/>
              </a:rPr>
              <a:t>___________________ Same sex marriage is protected by the equal protection clause.</a:t>
            </a:r>
          </a:p>
          <a:p>
            <a:pPr marL="0" indent="0">
              <a:buNone/>
            </a:pPr>
            <a:endParaRPr lang="en-US" sz="1000" dirty="0">
              <a:latin typeface="Times" pitchFamily="2" charset="0"/>
            </a:endParaRPr>
          </a:p>
          <a:p>
            <a:pPr marL="457200" indent="-457200">
              <a:buAutoNum type="arabicPeriod" startAt="4"/>
            </a:pPr>
            <a:r>
              <a:rPr lang="en-US" sz="2400" dirty="0">
                <a:latin typeface="Times" pitchFamily="2" charset="0"/>
              </a:rPr>
              <a:t>___________________ Slaves are property therefore have no constitutional rights.</a:t>
            </a:r>
          </a:p>
          <a:p>
            <a:pPr marL="0" indent="0">
              <a:buNone/>
            </a:pPr>
            <a:endParaRPr lang="en-US" sz="1000" dirty="0">
              <a:latin typeface="Times" pitchFamily="2" charset="0"/>
            </a:endParaRPr>
          </a:p>
          <a:p>
            <a:pPr marL="0" indent="0">
              <a:buNone/>
            </a:pPr>
            <a:r>
              <a:rPr lang="en-US" sz="2400" dirty="0">
                <a:latin typeface="Times" pitchFamily="2" charset="0"/>
              </a:rPr>
              <a:t>5.  ___________________ Separate but equal schools are unconstitutional </a:t>
            </a:r>
          </a:p>
        </p:txBody>
      </p:sp>
      <p:sp>
        <p:nvSpPr>
          <p:cNvPr id="7" name="Rectangle 6">
            <a:extLst>
              <a:ext uri="{FF2B5EF4-FFF2-40B4-BE49-F238E27FC236}">
                <a16:creationId xmlns:a16="http://schemas.microsoft.com/office/drawing/2014/main" id="{17F77EF4-AFD6-377C-CF87-C7BFCCD5A350}"/>
              </a:ext>
            </a:extLst>
          </p:cNvPr>
          <p:cNvSpPr/>
          <p:nvPr/>
        </p:nvSpPr>
        <p:spPr>
          <a:xfrm>
            <a:off x="1229710" y="1876097"/>
            <a:ext cx="2979683" cy="536027"/>
          </a:xfrm>
          <a:prstGeom prst="rect">
            <a:avLst/>
          </a:prstGeom>
          <a:solidFill>
            <a:schemeClr val="tx1"/>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latin typeface="Times" panose="02020603050405020304" pitchFamily="18" charset="0"/>
                <a:cs typeface="Times" panose="02020603050405020304" pitchFamily="18" charset="0"/>
              </a:rPr>
              <a:t>Gregg v. Georgia</a:t>
            </a:r>
          </a:p>
        </p:txBody>
      </p:sp>
      <p:sp>
        <p:nvSpPr>
          <p:cNvPr id="8" name="Rectangle 7">
            <a:extLst>
              <a:ext uri="{FF2B5EF4-FFF2-40B4-BE49-F238E27FC236}">
                <a16:creationId xmlns:a16="http://schemas.microsoft.com/office/drawing/2014/main" id="{3E827C10-C128-C438-1935-93C2A6990894}"/>
              </a:ext>
            </a:extLst>
          </p:cNvPr>
          <p:cNvSpPr/>
          <p:nvPr/>
        </p:nvSpPr>
        <p:spPr>
          <a:xfrm>
            <a:off x="1229710" y="2641792"/>
            <a:ext cx="2979683" cy="536027"/>
          </a:xfrm>
          <a:prstGeom prst="rect">
            <a:avLst/>
          </a:prstGeom>
          <a:solidFill>
            <a:schemeClr val="tx1"/>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latin typeface="Times" panose="02020603050405020304" pitchFamily="18" charset="0"/>
                <a:cs typeface="Times" panose="02020603050405020304" pitchFamily="18" charset="0"/>
              </a:rPr>
              <a:t>Plessy v. Ferguson</a:t>
            </a:r>
          </a:p>
        </p:txBody>
      </p:sp>
      <p:sp>
        <p:nvSpPr>
          <p:cNvPr id="9" name="Rectangle 8">
            <a:extLst>
              <a:ext uri="{FF2B5EF4-FFF2-40B4-BE49-F238E27FC236}">
                <a16:creationId xmlns:a16="http://schemas.microsoft.com/office/drawing/2014/main" id="{1CB10CBE-1580-5AA9-0FC6-546BA3F8B40C}"/>
              </a:ext>
            </a:extLst>
          </p:cNvPr>
          <p:cNvSpPr/>
          <p:nvPr/>
        </p:nvSpPr>
        <p:spPr>
          <a:xfrm>
            <a:off x="1229709" y="3366170"/>
            <a:ext cx="2979683" cy="536027"/>
          </a:xfrm>
          <a:prstGeom prst="rect">
            <a:avLst/>
          </a:prstGeom>
          <a:solidFill>
            <a:schemeClr val="tx1"/>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latin typeface="Times" panose="02020603050405020304" pitchFamily="18" charset="0"/>
                <a:cs typeface="Times" panose="02020603050405020304" pitchFamily="18" charset="0"/>
              </a:rPr>
              <a:t>Obergefell v. Hodges</a:t>
            </a:r>
          </a:p>
        </p:txBody>
      </p:sp>
      <p:sp>
        <p:nvSpPr>
          <p:cNvPr id="10" name="Rectangle 9">
            <a:extLst>
              <a:ext uri="{FF2B5EF4-FFF2-40B4-BE49-F238E27FC236}">
                <a16:creationId xmlns:a16="http://schemas.microsoft.com/office/drawing/2014/main" id="{31E48369-1112-83CE-DF28-8210CBA77EA5}"/>
              </a:ext>
            </a:extLst>
          </p:cNvPr>
          <p:cNvSpPr/>
          <p:nvPr/>
        </p:nvSpPr>
        <p:spPr>
          <a:xfrm>
            <a:off x="1229708" y="4375627"/>
            <a:ext cx="2979683" cy="536027"/>
          </a:xfrm>
          <a:prstGeom prst="rect">
            <a:avLst/>
          </a:prstGeom>
          <a:solidFill>
            <a:schemeClr val="tx1"/>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latin typeface="Times" panose="02020603050405020304" pitchFamily="18" charset="0"/>
                <a:cs typeface="Times" panose="02020603050405020304" pitchFamily="18" charset="0"/>
              </a:rPr>
              <a:t>Dred Scot v. Sanford</a:t>
            </a:r>
          </a:p>
        </p:txBody>
      </p:sp>
      <p:sp>
        <p:nvSpPr>
          <p:cNvPr id="11" name="Rectangle 10">
            <a:extLst>
              <a:ext uri="{FF2B5EF4-FFF2-40B4-BE49-F238E27FC236}">
                <a16:creationId xmlns:a16="http://schemas.microsoft.com/office/drawing/2014/main" id="{44C004A4-ECA2-FA94-17E0-E72CA1F04690}"/>
              </a:ext>
            </a:extLst>
          </p:cNvPr>
          <p:cNvSpPr/>
          <p:nvPr/>
        </p:nvSpPr>
        <p:spPr>
          <a:xfrm>
            <a:off x="1082564" y="5407514"/>
            <a:ext cx="2979683" cy="536027"/>
          </a:xfrm>
          <a:prstGeom prst="rect">
            <a:avLst/>
          </a:prstGeom>
          <a:solidFill>
            <a:schemeClr val="tx1"/>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latin typeface="Times" panose="02020603050405020304" pitchFamily="18" charset="0"/>
                <a:cs typeface="Times" panose="02020603050405020304" pitchFamily="18" charset="0"/>
              </a:rPr>
              <a:t>Brown v. Board</a:t>
            </a:r>
          </a:p>
        </p:txBody>
      </p:sp>
    </p:spTree>
    <p:extLst>
      <p:ext uri="{BB962C8B-B14F-4D97-AF65-F5344CB8AC3E}">
        <p14:creationId xmlns:p14="http://schemas.microsoft.com/office/powerpoint/2010/main" val="3032822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ppt_x"/>
                                          </p:val>
                                        </p:tav>
                                        <p:tav tm="100000">
                                          <p:val>
                                            <p:strVal val="#ppt_x"/>
                                          </p:val>
                                        </p:tav>
                                      </p:tavLst>
                                    </p:anim>
                                    <p:anim calcmode="lin" valueType="num">
                                      <p:cBhvr additive="base">
                                        <p:cTn id="3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5353AB-5EF6-C341-8D21-CDF8AA7F8CC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FE2B412-FCB3-2CB2-EFF0-378A90A5B1A9}"/>
              </a:ext>
            </a:extLst>
          </p:cNvPr>
          <p:cNvSpPr>
            <a:spLocks noGrp="1"/>
          </p:cNvSpPr>
          <p:nvPr>
            <p:ph type="title"/>
          </p:nvPr>
        </p:nvSpPr>
        <p:spPr>
          <a:xfrm>
            <a:off x="720969" y="164703"/>
            <a:ext cx="10515600" cy="818906"/>
          </a:xfrm>
          <a:solidFill>
            <a:srgbClr val="002060"/>
          </a:solidFill>
        </p:spPr>
        <p:txBody>
          <a:bodyPr/>
          <a:lstStyle/>
          <a:p>
            <a:r>
              <a:rPr lang="en-US" dirty="0">
                <a:solidFill>
                  <a:schemeClr val="bg1"/>
                </a:solidFill>
                <a:latin typeface="Britannic Bold" panose="020B0903060703020204" pitchFamily="34" charset="77"/>
              </a:rPr>
              <a:t>SCOTUS Precedents</a:t>
            </a:r>
          </a:p>
        </p:txBody>
      </p:sp>
      <p:sp>
        <p:nvSpPr>
          <p:cNvPr id="3" name="Content Placeholder 2">
            <a:extLst>
              <a:ext uri="{FF2B5EF4-FFF2-40B4-BE49-F238E27FC236}">
                <a16:creationId xmlns:a16="http://schemas.microsoft.com/office/drawing/2014/main" id="{09A88951-DD0B-AB57-5F38-54DB8D0A5087}"/>
              </a:ext>
            </a:extLst>
          </p:cNvPr>
          <p:cNvSpPr>
            <a:spLocks noGrp="1"/>
          </p:cNvSpPr>
          <p:nvPr>
            <p:ph idx="1"/>
          </p:nvPr>
        </p:nvSpPr>
        <p:spPr>
          <a:xfrm>
            <a:off x="720969" y="1103587"/>
            <a:ext cx="10515600" cy="5517930"/>
          </a:xfrm>
          <a:solidFill>
            <a:schemeClr val="bg1"/>
          </a:solidFill>
          <a:ln>
            <a:solidFill>
              <a:srgbClr val="002060"/>
            </a:solidFill>
          </a:ln>
        </p:spPr>
        <p:txBody>
          <a:bodyPr>
            <a:normAutofit lnSpcReduction="10000"/>
          </a:bodyPr>
          <a:lstStyle/>
          <a:p>
            <a:pPr marL="0" indent="0">
              <a:buNone/>
            </a:pPr>
            <a:r>
              <a:rPr lang="en-US" sz="2400" dirty="0">
                <a:latin typeface="Times" pitchFamily="2" charset="0"/>
              </a:rPr>
              <a:t>Use your SCOTUS Brief review the following cases</a:t>
            </a:r>
          </a:p>
          <a:p>
            <a:pPr marL="0" indent="0">
              <a:buNone/>
            </a:pPr>
            <a:endParaRPr lang="en-US" sz="1000" dirty="0">
              <a:latin typeface="Times" pitchFamily="2" charset="0"/>
            </a:endParaRPr>
          </a:p>
          <a:p>
            <a:pPr marL="457200" indent="-457200">
              <a:buAutoNum type="arabicPeriod"/>
            </a:pPr>
            <a:r>
              <a:rPr lang="en-US" sz="2400" dirty="0">
                <a:latin typeface="Times" pitchFamily="2" charset="0"/>
              </a:rPr>
              <a:t>___________________ The president can use executive privilege, but not cover up a crime</a:t>
            </a:r>
          </a:p>
          <a:p>
            <a:pPr marL="0" indent="0">
              <a:buNone/>
            </a:pPr>
            <a:endParaRPr lang="en-US" sz="1000" dirty="0">
              <a:latin typeface="Times" pitchFamily="2" charset="0"/>
            </a:endParaRPr>
          </a:p>
          <a:p>
            <a:pPr marL="457200" indent="-457200">
              <a:buAutoNum type="arabicPeriod" startAt="2"/>
            </a:pPr>
            <a:r>
              <a:rPr lang="en-US" sz="2400" dirty="0">
                <a:latin typeface="Times" pitchFamily="2" charset="0"/>
              </a:rPr>
              <a:t>___________________ Abortion is not expressed in the Constitution – state can regulate it. </a:t>
            </a:r>
          </a:p>
          <a:p>
            <a:pPr marL="0" indent="0">
              <a:buNone/>
            </a:pPr>
            <a:endParaRPr lang="en-US" sz="1000" dirty="0">
              <a:latin typeface="Times" pitchFamily="2" charset="0"/>
            </a:endParaRPr>
          </a:p>
          <a:p>
            <a:pPr marL="457200" indent="-457200">
              <a:buAutoNum type="arabicPeriod" startAt="3"/>
            </a:pPr>
            <a:r>
              <a:rPr lang="en-US" sz="2400" dirty="0">
                <a:latin typeface="Times" pitchFamily="2" charset="0"/>
              </a:rPr>
              <a:t>___________________ Colleges can use race as one bases for admissions – No quotas</a:t>
            </a:r>
          </a:p>
          <a:p>
            <a:pPr marL="0" indent="0">
              <a:buNone/>
            </a:pPr>
            <a:endParaRPr lang="en-US" sz="1000" dirty="0">
              <a:latin typeface="Times" pitchFamily="2" charset="0"/>
            </a:endParaRPr>
          </a:p>
          <a:p>
            <a:pPr marL="457200" indent="-457200">
              <a:buAutoNum type="arabicPeriod" startAt="4"/>
            </a:pPr>
            <a:r>
              <a:rPr lang="en-US" sz="2400" dirty="0">
                <a:latin typeface="Times" pitchFamily="2" charset="0"/>
              </a:rPr>
              <a:t>___________________ Non-native speakers must be taught English as a second language in schools  </a:t>
            </a:r>
          </a:p>
          <a:p>
            <a:pPr marL="0" indent="0">
              <a:buNone/>
            </a:pPr>
            <a:endParaRPr lang="en-US" sz="1000" dirty="0">
              <a:latin typeface="Times" pitchFamily="2" charset="0"/>
            </a:endParaRPr>
          </a:p>
          <a:p>
            <a:pPr marL="0" indent="0">
              <a:buNone/>
            </a:pPr>
            <a:r>
              <a:rPr lang="en-US" sz="2400" dirty="0">
                <a:latin typeface="Times" pitchFamily="2" charset="0"/>
              </a:rPr>
              <a:t>5.  ___________________ The U.S. government can deny civil liberties during war time. </a:t>
            </a:r>
          </a:p>
        </p:txBody>
      </p:sp>
      <p:sp>
        <p:nvSpPr>
          <p:cNvPr id="7" name="Rectangle 6">
            <a:extLst>
              <a:ext uri="{FF2B5EF4-FFF2-40B4-BE49-F238E27FC236}">
                <a16:creationId xmlns:a16="http://schemas.microsoft.com/office/drawing/2014/main" id="{3037E395-B043-C110-F9A3-C068CF5E989E}"/>
              </a:ext>
            </a:extLst>
          </p:cNvPr>
          <p:cNvSpPr/>
          <p:nvPr/>
        </p:nvSpPr>
        <p:spPr>
          <a:xfrm>
            <a:off x="1229707" y="1499438"/>
            <a:ext cx="2979683" cy="536027"/>
          </a:xfrm>
          <a:prstGeom prst="rect">
            <a:avLst/>
          </a:prstGeom>
          <a:solidFill>
            <a:schemeClr val="tx1"/>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latin typeface="Times" panose="02020603050405020304" pitchFamily="18" charset="0"/>
                <a:cs typeface="Times" panose="02020603050405020304" pitchFamily="18" charset="0"/>
              </a:rPr>
              <a:t>Nixon V. U.S.</a:t>
            </a:r>
          </a:p>
        </p:txBody>
      </p:sp>
      <p:sp>
        <p:nvSpPr>
          <p:cNvPr id="8" name="Rectangle 7">
            <a:extLst>
              <a:ext uri="{FF2B5EF4-FFF2-40B4-BE49-F238E27FC236}">
                <a16:creationId xmlns:a16="http://schemas.microsoft.com/office/drawing/2014/main" id="{FE0F145C-D484-8373-753A-6D89672A0646}"/>
              </a:ext>
            </a:extLst>
          </p:cNvPr>
          <p:cNvSpPr/>
          <p:nvPr/>
        </p:nvSpPr>
        <p:spPr>
          <a:xfrm>
            <a:off x="1229705" y="2446197"/>
            <a:ext cx="2979683" cy="536027"/>
          </a:xfrm>
          <a:prstGeom prst="rect">
            <a:avLst/>
          </a:prstGeom>
          <a:solidFill>
            <a:schemeClr val="tx1"/>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latin typeface="Times" panose="02020603050405020304" pitchFamily="18" charset="0"/>
                <a:cs typeface="Times" panose="02020603050405020304" pitchFamily="18" charset="0"/>
              </a:rPr>
              <a:t>Dobbs v. Jackson</a:t>
            </a:r>
          </a:p>
        </p:txBody>
      </p:sp>
      <p:sp>
        <p:nvSpPr>
          <p:cNvPr id="9" name="Rectangle 8">
            <a:extLst>
              <a:ext uri="{FF2B5EF4-FFF2-40B4-BE49-F238E27FC236}">
                <a16:creationId xmlns:a16="http://schemas.microsoft.com/office/drawing/2014/main" id="{B0233D5C-2186-F017-6D3C-BFE6783F972A}"/>
              </a:ext>
            </a:extLst>
          </p:cNvPr>
          <p:cNvSpPr/>
          <p:nvPr/>
        </p:nvSpPr>
        <p:spPr>
          <a:xfrm>
            <a:off x="1229705" y="3370508"/>
            <a:ext cx="2979683" cy="536027"/>
          </a:xfrm>
          <a:prstGeom prst="rect">
            <a:avLst/>
          </a:prstGeom>
          <a:solidFill>
            <a:schemeClr val="tx1"/>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latin typeface="Times" panose="02020603050405020304" pitchFamily="18" charset="0"/>
                <a:cs typeface="Times" panose="02020603050405020304" pitchFamily="18" charset="0"/>
              </a:rPr>
              <a:t>Uni. Calif v. Bakke</a:t>
            </a:r>
          </a:p>
        </p:txBody>
      </p:sp>
      <p:sp>
        <p:nvSpPr>
          <p:cNvPr id="10" name="Rectangle 9">
            <a:extLst>
              <a:ext uri="{FF2B5EF4-FFF2-40B4-BE49-F238E27FC236}">
                <a16:creationId xmlns:a16="http://schemas.microsoft.com/office/drawing/2014/main" id="{98ADA745-A3CD-55A3-BB41-F46EAD12D190}"/>
              </a:ext>
            </a:extLst>
          </p:cNvPr>
          <p:cNvSpPr/>
          <p:nvPr/>
        </p:nvSpPr>
        <p:spPr>
          <a:xfrm>
            <a:off x="1229704" y="4340543"/>
            <a:ext cx="2979683" cy="536027"/>
          </a:xfrm>
          <a:prstGeom prst="rect">
            <a:avLst/>
          </a:prstGeom>
          <a:solidFill>
            <a:schemeClr val="tx1"/>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latin typeface="Times" panose="02020603050405020304" pitchFamily="18" charset="0"/>
                <a:cs typeface="Times" panose="02020603050405020304" pitchFamily="18" charset="0"/>
              </a:rPr>
              <a:t>Lau v. Nichols</a:t>
            </a:r>
          </a:p>
        </p:txBody>
      </p:sp>
      <p:sp>
        <p:nvSpPr>
          <p:cNvPr id="11" name="Rectangle 10">
            <a:extLst>
              <a:ext uri="{FF2B5EF4-FFF2-40B4-BE49-F238E27FC236}">
                <a16:creationId xmlns:a16="http://schemas.microsoft.com/office/drawing/2014/main" id="{814EFDC1-67D1-7F71-CEBF-7A524F390E99}"/>
              </a:ext>
            </a:extLst>
          </p:cNvPr>
          <p:cNvSpPr/>
          <p:nvPr/>
        </p:nvSpPr>
        <p:spPr>
          <a:xfrm>
            <a:off x="1114095" y="5280619"/>
            <a:ext cx="2979683" cy="536027"/>
          </a:xfrm>
          <a:prstGeom prst="rect">
            <a:avLst/>
          </a:prstGeom>
          <a:solidFill>
            <a:schemeClr val="tx1"/>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latin typeface="Times" panose="02020603050405020304" pitchFamily="18" charset="0"/>
                <a:cs typeface="Times" panose="02020603050405020304" pitchFamily="18" charset="0"/>
              </a:rPr>
              <a:t>Korematsu v. U.S. </a:t>
            </a:r>
          </a:p>
        </p:txBody>
      </p:sp>
    </p:spTree>
    <p:extLst>
      <p:ext uri="{BB962C8B-B14F-4D97-AF65-F5344CB8AC3E}">
        <p14:creationId xmlns:p14="http://schemas.microsoft.com/office/powerpoint/2010/main" val="3000036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ppt_x"/>
                                          </p:val>
                                        </p:tav>
                                        <p:tav tm="100000">
                                          <p:val>
                                            <p:strVal val="#ppt_x"/>
                                          </p:val>
                                        </p:tav>
                                      </p:tavLst>
                                    </p:anim>
                                    <p:anim calcmode="lin" valueType="num">
                                      <p:cBhvr additive="base">
                                        <p:cTn id="3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7956A3-D8C4-83C0-853E-A05C8098DA1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2C8BDE2-7FD0-785B-D586-FFB54BE7680E}"/>
              </a:ext>
            </a:extLst>
          </p:cNvPr>
          <p:cNvSpPr>
            <a:spLocks noGrp="1"/>
          </p:cNvSpPr>
          <p:nvPr>
            <p:ph type="title"/>
          </p:nvPr>
        </p:nvSpPr>
        <p:spPr>
          <a:xfrm>
            <a:off x="838200" y="190954"/>
            <a:ext cx="10515600" cy="868590"/>
          </a:xfrm>
          <a:solidFill>
            <a:schemeClr val="bg1"/>
          </a:solidFill>
          <a:ln>
            <a:solidFill>
              <a:schemeClr val="accent1"/>
            </a:solidFill>
          </a:ln>
        </p:spPr>
        <p:txBody>
          <a:bodyPr/>
          <a:lstStyle/>
          <a:p>
            <a:r>
              <a:rPr lang="en-US" dirty="0">
                <a:solidFill>
                  <a:srgbClr val="002060"/>
                </a:solidFill>
                <a:latin typeface="Britannic Bold" panose="020B0903060703020204" pitchFamily="34" charset="77"/>
              </a:rPr>
              <a:t>Principle of Separation of Powers </a:t>
            </a:r>
          </a:p>
        </p:txBody>
      </p:sp>
      <p:sp>
        <p:nvSpPr>
          <p:cNvPr id="3" name="Content Placeholder 2">
            <a:extLst>
              <a:ext uri="{FF2B5EF4-FFF2-40B4-BE49-F238E27FC236}">
                <a16:creationId xmlns:a16="http://schemas.microsoft.com/office/drawing/2014/main" id="{5C5102CE-C1E8-23BD-AA25-3F44C7B0BF0F}"/>
              </a:ext>
            </a:extLst>
          </p:cNvPr>
          <p:cNvSpPr>
            <a:spLocks noGrp="1"/>
          </p:cNvSpPr>
          <p:nvPr>
            <p:ph idx="1"/>
          </p:nvPr>
        </p:nvSpPr>
        <p:spPr>
          <a:xfrm>
            <a:off x="506437" y="3804836"/>
            <a:ext cx="11169748" cy="2836217"/>
          </a:xfrm>
          <a:solidFill>
            <a:schemeClr val="bg1"/>
          </a:solidFill>
          <a:ln>
            <a:solidFill>
              <a:schemeClr val="accent1"/>
            </a:solidFill>
          </a:ln>
        </p:spPr>
        <p:txBody>
          <a:bodyPr>
            <a:normAutofit/>
          </a:bodyPr>
          <a:lstStyle/>
          <a:p>
            <a:pPr marL="0" indent="0">
              <a:buNone/>
            </a:pPr>
            <a:r>
              <a:rPr lang="en-US" sz="2400" b="1" dirty="0">
                <a:latin typeface="Times New Roman" panose="02020603050405020304" pitchFamily="18" charset="0"/>
                <a:cs typeface="Times New Roman" panose="02020603050405020304" pitchFamily="18" charset="0"/>
              </a:rPr>
              <a:t>Separation of Powers – NC Government </a:t>
            </a:r>
          </a:p>
        </p:txBody>
      </p:sp>
      <p:sp>
        <p:nvSpPr>
          <p:cNvPr id="4" name="Rectangle 3">
            <a:extLst>
              <a:ext uri="{FF2B5EF4-FFF2-40B4-BE49-F238E27FC236}">
                <a16:creationId xmlns:a16="http://schemas.microsoft.com/office/drawing/2014/main" id="{8702611B-422E-CAF6-8BB4-712690343C2B}"/>
              </a:ext>
            </a:extLst>
          </p:cNvPr>
          <p:cNvSpPr/>
          <p:nvPr/>
        </p:nvSpPr>
        <p:spPr>
          <a:xfrm>
            <a:off x="506437" y="1209550"/>
            <a:ext cx="11065789" cy="2219450"/>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r>
              <a:rPr lang="en-US" sz="2400" b="0" i="0" dirty="0">
                <a:solidFill>
                  <a:schemeClr val="bg1"/>
                </a:solidFill>
                <a:effectLst/>
                <a:latin typeface="Times" panose="02020603050405020304" pitchFamily="18" charset="0"/>
                <a:cs typeface="Times" panose="02020603050405020304" pitchFamily="18" charset="0"/>
              </a:rPr>
              <a:t>When the legislative and executive powers are united in the same person, or in the same body of magistrates, there can be no liberty; because apprehensions may arise, lest the same monarch or senate should enact tyrannical laws, to execute them in a tyrannical manner. . . . Again, there is no liberty, if the judiciary power be not separated from the legislative and executive.</a:t>
            </a:r>
          </a:p>
          <a:p>
            <a:r>
              <a:rPr lang="en-US" sz="2400" dirty="0">
                <a:solidFill>
                  <a:schemeClr val="bg1"/>
                </a:solidFill>
                <a:latin typeface="Times" panose="02020603050405020304" pitchFamily="18" charset="0"/>
                <a:cs typeface="Times" panose="02020603050405020304" pitchFamily="18" charset="0"/>
              </a:rPr>
              <a:t>	- Baron von Montesquieu, Spirit of Laws  </a:t>
            </a:r>
          </a:p>
        </p:txBody>
      </p:sp>
      <p:pic>
        <p:nvPicPr>
          <p:cNvPr id="2050" name="Picture 2" descr="Montesquieu - World History Encyclopedia">
            <a:extLst>
              <a:ext uri="{FF2B5EF4-FFF2-40B4-BE49-F238E27FC236}">
                <a16:creationId xmlns:a16="http://schemas.microsoft.com/office/drawing/2014/main" id="{5600A679-33F4-5CD6-CEC0-9CC0BB9864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13730" y="2735093"/>
            <a:ext cx="1741299" cy="142314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0F6CFBCD-3E93-B1D5-C749-4B8F1C8D9D73}"/>
              </a:ext>
            </a:extLst>
          </p:cNvPr>
          <p:cNvPicPr>
            <a:picLocks noChangeAspect="1"/>
          </p:cNvPicPr>
          <p:nvPr/>
        </p:nvPicPr>
        <p:blipFill>
          <a:blip r:embed="rId3"/>
          <a:stretch>
            <a:fillRect/>
          </a:stretch>
        </p:blipFill>
        <p:spPr>
          <a:xfrm>
            <a:off x="4487741" y="4221062"/>
            <a:ext cx="2601311" cy="1883437"/>
          </a:xfrm>
          <a:prstGeom prst="rect">
            <a:avLst/>
          </a:prstGeom>
          <a:solidFill>
            <a:schemeClr val="bg1"/>
          </a:solidFill>
          <a:ln>
            <a:solidFill>
              <a:srgbClr val="002060"/>
            </a:solidFill>
          </a:ln>
        </p:spPr>
      </p:pic>
      <p:pic>
        <p:nvPicPr>
          <p:cNvPr id="2056" name="Picture 8" descr="Judicial Branch Seal and Branding Guidelines | North Carolina Judicial  Branch">
            <a:extLst>
              <a:ext uri="{FF2B5EF4-FFF2-40B4-BE49-F238E27FC236}">
                <a16:creationId xmlns:a16="http://schemas.microsoft.com/office/drawing/2014/main" id="{569B68C9-48FE-85F1-08C7-25A01A7F37E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77352" y="4221062"/>
            <a:ext cx="2601311" cy="1883437"/>
          </a:xfrm>
          <a:prstGeom prst="rect">
            <a:avLst/>
          </a:prstGeom>
          <a:solidFill>
            <a:schemeClr val="bg1"/>
          </a:solidFill>
          <a:ln>
            <a:solidFill>
              <a:srgbClr val="002060"/>
            </a:solidFill>
          </a:ln>
        </p:spPr>
      </p:pic>
      <p:pic>
        <p:nvPicPr>
          <p:cNvPr id="2058" name="Picture 10" descr="North Carolina General Assembly - Wikipedia">
            <a:extLst>
              <a:ext uri="{FF2B5EF4-FFF2-40B4-BE49-F238E27FC236}">
                <a16:creationId xmlns:a16="http://schemas.microsoft.com/office/drawing/2014/main" id="{397EE3C3-79B9-8418-546A-8523A5EA9B1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8200" y="4221062"/>
            <a:ext cx="2601311" cy="1883437"/>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17F6C456-106F-7D3F-D2DB-B2A47AC8CFFE}"/>
              </a:ext>
            </a:extLst>
          </p:cNvPr>
          <p:cNvSpPr/>
          <p:nvPr/>
        </p:nvSpPr>
        <p:spPr>
          <a:xfrm>
            <a:off x="444062" y="6153902"/>
            <a:ext cx="3389586" cy="562548"/>
          </a:xfrm>
          <a:prstGeom prst="rect">
            <a:avLst/>
          </a:prstGeom>
          <a:solidFill>
            <a:srgbClr val="00206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latin typeface="Times" panose="02020603050405020304" pitchFamily="18" charset="0"/>
                <a:cs typeface="Times" panose="02020603050405020304" pitchFamily="18" charset="0"/>
              </a:rPr>
              <a:t>NC General Assembly</a:t>
            </a:r>
          </a:p>
        </p:txBody>
      </p:sp>
      <p:sp>
        <p:nvSpPr>
          <p:cNvPr id="9" name="Rectangle 8">
            <a:extLst>
              <a:ext uri="{FF2B5EF4-FFF2-40B4-BE49-F238E27FC236}">
                <a16:creationId xmlns:a16="http://schemas.microsoft.com/office/drawing/2014/main" id="{AAB7EF09-163B-B3D0-0E39-89091CC34A36}"/>
              </a:ext>
            </a:extLst>
          </p:cNvPr>
          <p:cNvSpPr/>
          <p:nvPr/>
        </p:nvSpPr>
        <p:spPr>
          <a:xfrm>
            <a:off x="4093603" y="6153902"/>
            <a:ext cx="3389586" cy="562548"/>
          </a:xfrm>
          <a:prstGeom prst="rect">
            <a:avLst/>
          </a:prstGeom>
          <a:solidFill>
            <a:srgbClr val="00206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latin typeface="Times" panose="02020603050405020304" pitchFamily="18" charset="0"/>
                <a:cs typeface="Times" panose="02020603050405020304" pitchFamily="18" charset="0"/>
              </a:rPr>
              <a:t>NC Governor</a:t>
            </a:r>
          </a:p>
        </p:txBody>
      </p:sp>
      <p:sp>
        <p:nvSpPr>
          <p:cNvPr id="10" name="Rectangle 9">
            <a:extLst>
              <a:ext uri="{FF2B5EF4-FFF2-40B4-BE49-F238E27FC236}">
                <a16:creationId xmlns:a16="http://schemas.microsoft.com/office/drawing/2014/main" id="{07755751-F6B7-CE0D-0A21-6CE241B2D228}"/>
              </a:ext>
            </a:extLst>
          </p:cNvPr>
          <p:cNvSpPr/>
          <p:nvPr/>
        </p:nvSpPr>
        <p:spPr>
          <a:xfrm>
            <a:off x="7743144" y="6141146"/>
            <a:ext cx="3389586" cy="562548"/>
          </a:xfrm>
          <a:prstGeom prst="rect">
            <a:avLst/>
          </a:prstGeom>
          <a:solidFill>
            <a:srgbClr val="00206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latin typeface="Times" panose="02020603050405020304" pitchFamily="18" charset="0"/>
                <a:cs typeface="Times" panose="02020603050405020304" pitchFamily="18" charset="0"/>
              </a:rPr>
              <a:t>NC Judiciary</a:t>
            </a:r>
          </a:p>
        </p:txBody>
      </p:sp>
    </p:spTree>
    <p:extLst>
      <p:ext uri="{BB962C8B-B14F-4D97-AF65-F5344CB8AC3E}">
        <p14:creationId xmlns:p14="http://schemas.microsoft.com/office/powerpoint/2010/main" val="220949294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B3225A-83A8-F809-B35C-1E9853E9DDA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9FE4A9C-2B76-CA45-6D15-3D568542E01C}"/>
              </a:ext>
            </a:extLst>
          </p:cNvPr>
          <p:cNvSpPr>
            <a:spLocks noGrp="1"/>
          </p:cNvSpPr>
          <p:nvPr>
            <p:ph type="title"/>
          </p:nvPr>
        </p:nvSpPr>
        <p:spPr>
          <a:xfrm>
            <a:off x="838200" y="365126"/>
            <a:ext cx="10515600" cy="706930"/>
          </a:xfrm>
          <a:solidFill>
            <a:schemeClr val="bg1"/>
          </a:solidFill>
          <a:ln>
            <a:solidFill>
              <a:srgbClr val="002060"/>
            </a:solidFill>
          </a:ln>
        </p:spPr>
        <p:txBody>
          <a:bodyPr/>
          <a:lstStyle/>
          <a:p>
            <a:r>
              <a:rPr lang="en-US" dirty="0">
                <a:solidFill>
                  <a:srgbClr val="002060"/>
                </a:solidFill>
                <a:latin typeface="Britannic Bold" panose="020B0903060703020204" pitchFamily="34" charset="0"/>
              </a:rPr>
              <a:t>Limited Government </a:t>
            </a:r>
          </a:p>
        </p:txBody>
      </p:sp>
      <p:sp>
        <p:nvSpPr>
          <p:cNvPr id="3" name="Content Placeholder 2">
            <a:extLst>
              <a:ext uri="{FF2B5EF4-FFF2-40B4-BE49-F238E27FC236}">
                <a16:creationId xmlns:a16="http://schemas.microsoft.com/office/drawing/2014/main" id="{E791812F-9573-7DF0-9BCC-B652DB584982}"/>
              </a:ext>
            </a:extLst>
          </p:cNvPr>
          <p:cNvSpPr>
            <a:spLocks noGrp="1"/>
          </p:cNvSpPr>
          <p:nvPr>
            <p:ph idx="1"/>
          </p:nvPr>
        </p:nvSpPr>
        <p:spPr>
          <a:xfrm>
            <a:off x="838200" y="1387366"/>
            <a:ext cx="10515600" cy="4789597"/>
          </a:xfrm>
          <a:solidFill>
            <a:schemeClr val="bg1"/>
          </a:solidFill>
          <a:ln>
            <a:solidFill>
              <a:srgbClr val="002060"/>
            </a:solidFill>
          </a:ln>
        </p:spPr>
        <p:txBody>
          <a:bodyPr>
            <a:normAutofit/>
          </a:bodyPr>
          <a:lstStyle/>
          <a:p>
            <a:pPr marL="0" indent="0">
              <a:buNone/>
            </a:pPr>
            <a:r>
              <a:rPr lang="en-US" sz="2400" b="1" u="sng" dirty="0">
                <a:solidFill>
                  <a:srgbClr val="002060"/>
                </a:solidFill>
                <a:latin typeface="Times" panose="02020603050405020304" pitchFamily="18" charset="0"/>
                <a:cs typeface="Times" panose="02020603050405020304" pitchFamily="18" charset="0"/>
              </a:rPr>
              <a:t>Principles of NC Constitution </a:t>
            </a:r>
          </a:p>
          <a:p>
            <a:r>
              <a:rPr lang="en-US" sz="2400" b="1" u="sng" dirty="0">
                <a:solidFill>
                  <a:srgbClr val="002060"/>
                </a:solidFill>
                <a:latin typeface="Times" panose="02020603050405020304" pitchFamily="18" charset="0"/>
                <a:cs typeface="Times" panose="02020603050405020304" pitchFamily="18" charset="0"/>
              </a:rPr>
              <a:t>Check and balances</a:t>
            </a:r>
            <a:r>
              <a:rPr lang="en-US" sz="2400" dirty="0">
                <a:latin typeface="Times" panose="02020603050405020304" pitchFamily="18" charset="0"/>
                <a:cs typeface="Times" panose="02020603050405020304" pitchFamily="18" charset="0"/>
              </a:rPr>
              <a:t>: an auxiliary precaution to prevent abuse of power</a:t>
            </a:r>
          </a:p>
          <a:p>
            <a:pPr lvl="1"/>
            <a:r>
              <a:rPr lang="en-US" dirty="0">
                <a:latin typeface="Times" panose="02020603050405020304" pitchFamily="18" charset="0"/>
                <a:cs typeface="Times" panose="02020603050405020304" pitchFamily="18" charset="0"/>
              </a:rPr>
              <a:t>Governor can veto legislation </a:t>
            </a:r>
          </a:p>
          <a:p>
            <a:r>
              <a:rPr lang="en-US" sz="2400" b="1" u="sng" dirty="0">
                <a:solidFill>
                  <a:srgbClr val="002060"/>
                </a:solidFill>
                <a:latin typeface="Times" panose="02020603050405020304" pitchFamily="18" charset="0"/>
                <a:cs typeface="Times" panose="02020603050405020304" pitchFamily="18" charset="0"/>
              </a:rPr>
              <a:t>Popular sovereignty</a:t>
            </a:r>
            <a:r>
              <a:rPr lang="en-US" sz="2400" dirty="0">
                <a:latin typeface="Times" panose="02020603050405020304" pitchFamily="18" charset="0"/>
                <a:cs typeface="Times" panose="02020603050405020304" pitchFamily="18" charset="0"/>
              </a:rPr>
              <a:t>: power of the people </a:t>
            </a:r>
          </a:p>
          <a:p>
            <a:pPr marL="0" indent="0">
              <a:buNone/>
            </a:pPr>
            <a:r>
              <a:rPr lang="en-US" sz="2400" dirty="0">
                <a:latin typeface="Times" panose="02020603050405020304" pitchFamily="18" charset="0"/>
                <a:cs typeface="Times" panose="02020603050405020304" pitchFamily="18" charset="0"/>
              </a:rPr>
              <a:t>   to govern themselves (voting) </a:t>
            </a:r>
          </a:p>
        </p:txBody>
      </p:sp>
      <p:pic>
        <p:nvPicPr>
          <p:cNvPr id="1026" name="Picture 2" descr="Checks and Balances :">
            <a:extLst>
              <a:ext uri="{FF2B5EF4-FFF2-40B4-BE49-F238E27FC236}">
                <a16:creationId xmlns:a16="http://schemas.microsoft.com/office/drawing/2014/main" id="{5FEC7803-0E2F-8C8D-E500-EC6B1F3CE02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29248" y="2390611"/>
            <a:ext cx="4498428" cy="4101662"/>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2C4D3C6C-BF2D-0B12-89B3-DABFE7D46B8F}"/>
              </a:ext>
            </a:extLst>
          </p:cNvPr>
          <p:cNvSpPr/>
          <p:nvPr/>
        </p:nvSpPr>
        <p:spPr>
          <a:xfrm>
            <a:off x="457199" y="3802609"/>
            <a:ext cx="6022428" cy="2125225"/>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400" dirty="0">
                <a:latin typeface="Times" panose="02020603050405020304" pitchFamily="18" charset="0"/>
                <a:cs typeface="Times" panose="02020603050405020304" pitchFamily="18" charset="0"/>
              </a:rPr>
              <a:t>“If men were angels, no government would be necessary.  If angels were to govern men, neither external nor internal controls on government would be necessary.” </a:t>
            </a:r>
          </a:p>
        </p:txBody>
      </p:sp>
    </p:spTree>
    <p:extLst>
      <p:ext uri="{BB962C8B-B14F-4D97-AF65-F5344CB8AC3E}">
        <p14:creationId xmlns:p14="http://schemas.microsoft.com/office/powerpoint/2010/main" val="14553244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CB9C2D6-23C7-4EBC-AA95-AED8E6F73621}"/>
              </a:ext>
            </a:extLst>
          </p:cNvPr>
          <p:cNvSpPr>
            <a:spLocks noGrp="1"/>
          </p:cNvSpPr>
          <p:nvPr>
            <p:ph idx="1"/>
          </p:nvPr>
        </p:nvSpPr>
        <p:spPr>
          <a:xfrm>
            <a:off x="323557" y="295422"/>
            <a:ext cx="11465169" cy="6291358"/>
          </a:xfrm>
          <a:solidFill>
            <a:schemeClr val="bg1"/>
          </a:solidFill>
        </p:spPr>
        <p:txBody>
          <a:bodyPr>
            <a:normAutofit lnSpcReduction="10000"/>
          </a:bodyPr>
          <a:lstStyle/>
          <a:p>
            <a:pPr marL="0" indent="0">
              <a:buNone/>
            </a:pPr>
            <a:r>
              <a:rPr lang="en-US" sz="2400" b="1" i="1" dirty="0">
                <a:solidFill>
                  <a:srgbClr val="002060"/>
                </a:solidFill>
                <a:latin typeface="Times New Roman" panose="02020603050405020304" pitchFamily="18" charset="0"/>
                <a:cs typeface="Times New Roman" panose="02020603050405020304" pitchFamily="18" charset="0"/>
              </a:rPr>
              <a:t>Essential Question: </a:t>
            </a:r>
            <a:r>
              <a:rPr lang="en-US" sz="2400" dirty="0">
                <a:latin typeface="Times" pitchFamily="2" charset="0"/>
              </a:rPr>
              <a:t>How did the Founding Fathers develop a government that allows for the supremacy of the federal government, but still grant states the ability the authority to governing themselves?</a:t>
            </a:r>
          </a:p>
          <a:p>
            <a:pPr marL="0" indent="0">
              <a:buNone/>
            </a:pPr>
            <a:r>
              <a:rPr lang="en-US" sz="2400" b="1" i="1" dirty="0">
                <a:solidFill>
                  <a:srgbClr val="002060"/>
                </a:solidFill>
                <a:latin typeface="Times New Roman" panose="02020603050405020304" pitchFamily="18" charset="0"/>
                <a:cs typeface="Times New Roman" panose="02020603050405020304" pitchFamily="18" charset="0"/>
              </a:rPr>
              <a:t>Students can:</a:t>
            </a:r>
          </a:p>
          <a:p>
            <a:r>
              <a:rPr lang="en-US" sz="2400" dirty="0">
                <a:latin typeface="Times" pitchFamily="2" charset="0"/>
              </a:rPr>
              <a:t>Evaluate similarities between the federal and state government as established under constitutional authority</a:t>
            </a:r>
          </a:p>
          <a:p>
            <a:r>
              <a:rPr lang="en-US" sz="2400" dirty="0">
                <a:latin typeface="Times" pitchFamily="2" charset="0"/>
                <a:cs typeface="Times New Roman" panose="02020603050405020304" pitchFamily="18" charset="0"/>
              </a:rPr>
              <a:t>Determine how the powers of state and local government allow them to meet the goals of a society or community</a:t>
            </a:r>
            <a:endParaRPr lang="en-US" sz="2400" dirty="0">
              <a:latin typeface="Times New Roman" panose="02020603050405020304" pitchFamily="18" charset="0"/>
              <a:cs typeface="Times New Roman" panose="02020603050405020304" pitchFamily="18" charset="0"/>
            </a:endParaRPr>
          </a:p>
          <a:p>
            <a:pPr marL="0" indent="0">
              <a:buNone/>
            </a:pPr>
            <a:r>
              <a:rPr lang="en-US" sz="2400" b="1" dirty="0">
                <a:solidFill>
                  <a:srgbClr val="FF0000"/>
                </a:solidFill>
                <a:latin typeface="Times New Roman" panose="02020603050405020304" pitchFamily="18" charset="0"/>
                <a:cs typeface="Times New Roman" panose="02020603050405020304" pitchFamily="18" charset="0"/>
              </a:rPr>
              <a:t>Agenda:</a:t>
            </a:r>
          </a:p>
          <a:p>
            <a:r>
              <a:rPr lang="en-US" sz="2400" dirty="0">
                <a:latin typeface="Times New Roman" panose="02020603050405020304" pitchFamily="18" charset="0"/>
                <a:cs typeface="Times New Roman" panose="02020603050405020304" pitchFamily="18" charset="0"/>
              </a:rPr>
              <a:t>Federalism</a:t>
            </a:r>
          </a:p>
          <a:p>
            <a:r>
              <a:rPr lang="en-US" sz="2400" dirty="0">
                <a:latin typeface="Times New Roman" panose="02020603050405020304" pitchFamily="18" charset="0"/>
                <a:cs typeface="Times New Roman" panose="02020603050405020304" pitchFamily="18" charset="0"/>
              </a:rPr>
              <a:t>SCOTUS Precedents</a:t>
            </a:r>
          </a:p>
          <a:p>
            <a:r>
              <a:rPr lang="en-US" sz="2400" dirty="0">
                <a:latin typeface="Times New Roman" panose="02020603050405020304" pitchFamily="18" charset="0"/>
                <a:cs typeface="Times New Roman" panose="02020603050405020304" pitchFamily="18" charset="0"/>
              </a:rPr>
              <a:t>Precedent Review </a:t>
            </a:r>
          </a:p>
          <a:p>
            <a:pPr marL="0" indent="0">
              <a:buNone/>
            </a:pPr>
            <a:r>
              <a:rPr lang="en-US" sz="2400" b="1" dirty="0">
                <a:solidFill>
                  <a:srgbClr val="FF0000"/>
                </a:solidFill>
                <a:latin typeface="Times New Roman" panose="02020603050405020304" pitchFamily="18" charset="0"/>
                <a:cs typeface="Times New Roman" panose="02020603050405020304" pitchFamily="18" charset="0"/>
              </a:rPr>
              <a:t>Homework: </a:t>
            </a:r>
          </a:p>
          <a:p>
            <a:r>
              <a:rPr lang="en-US" sz="2400" b="1" dirty="0">
                <a:solidFill>
                  <a:srgbClr val="002060"/>
                </a:solidFill>
                <a:latin typeface="Times New Roman" panose="02020603050405020304" pitchFamily="18" charset="0"/>
                <a:cs typeface="Times New Roman" panose="02020603050405020304" pitchFamily="18" charset="0"/>
              </a:rPr>
              <a:t>Unit III Test – 2/6</a:t>
            </a:r>
          </a:p>
          <a:p>
            <a:r>
              <a:rPr lang="en-US" sz="2400" b="1" dirty="0">
                <a:solidFill>
                  <a:srgbClr val="002060"/>
                </a:solidFill>
                <a:latin typeface="Times New Roman" panose="02020603050405020304" pitchFamily="18" charset="0"/>
                <a:cs typeface="Times New Roman" panose="02020603050405020304" pitchFamily="18" charset="0"/>
              </a:rPr>
              <a:t>Current Events Journal Review – Due 3/21</a:t>
            </a:r>
          </a:p>
        </p:txBody>
      </p:sp>
    </p:spTree>
    <p:extLst>
      <p:ext uri="{BB962C8B-B14F-4D97-AF65-F5344CB8AC3E}">
        <p14:creationId xmlns:p14="http://schemas.microsoft.com/office/powerpoint/2010/main" val="209175150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E974C8-AEA0-44D1-8569-59FBBC06D168}"/>
              </a:ext>
            </a:extLst>
          </p:cNvPr>
          <p:cNvSpPr>
            <a:spLocks noGrp="1"/>
          </p:cNvSpPr>
          <p:nvPr>
            <p:ph type="title"/>
          </p:nvPr>
        </p:nvSpPr>
        <p:spPr>
          <a:xfrm>
            <a:off x="838200" y="365126"/>
            <a:ext cx="10515600" cy="774358"/>
          </a:xfrm>
          <a:solidFill>
            <a:schemeClr val="bg1"/>
          </a:solidFill>
          <a:ln>
            <a:solidFill>
              <a:srgbClr val="002060"/>
            </a:solidFill>
          </a:ln>
        </p:spPr>
        <p:txBody>
          <a:bodyPr/>
          <a:lstStyle/>
          <a:p>
            <a:r>
              <a:rPr lang="en-US" b="1" dirty="0">
                <a:latin typeface="Bookman Old Style" panose="02050604050505020204" pitchFamily="18" charset="0"/>
              </a:rPr>
              <a:t>Interpretation is KEY</a:t>
            </a:r>
          </a:p>
        </p:txBody>
      </p:sp>
      <p:sp>
        <p:nvSpPr>
          <p:cNvPr id="3" name="Content Placeholder 2">
            <a:extLst>
              <a:ext uri="{FF2B5EF4-FFF2-40B4-BE49-F238E27FC236}">
                <a16:creationId xmlns:a16="http://schemas.microsoft.com/office/drawing/2014/main" id="{2DA281A4-AA5C-47AE-B453-455400F3A9B8}"/>
              </a:ext>
            </a:extLst>
          </p:cNvPr>
          <p:cNvSpPr>
            <a:spLocks noGrp="1"/>
          </p:cNvSpPr>
          <p:nvPr>
            <p:ph idx="1"/>
          </p:nvPr>
        </p:nvSpPr>
        <p:spPr>
          <a:xfrm>
            <a:off x="838200" y="1465943"/>
            <a:ext cx="10835244" cy="4711020"/>
          </a:xfrm>
          <a:solidFill>
            <a:schemeClr val="bg1"/>
          </a:solidFill>
          <a:ln>
            <a:solidFill>
              <a:srgbClr val="002060"/>
            </a:solidFill>
          </a:ln>
        </p:spPr>
        <p:txBody>
          <a:bodyPr>
            <a:normAutofit/>
          </a:bodyPr>
          <a:lstStyle/>
          <a:p>
            <a:pPr marL="0" indent="0">
              <a:buNone/>
            </a:pPr>
            <a:r>
              <a:rPr lang="en-US" sz="2400" dirty="0">
                <a:latin typeface="Times" panose="02020603050405020304" pitchFamily="18" charset="0"/>
                <a:cs typeface="Times" panose="02020603050405020304" pitchFamily="18" charset="0"/>
              </a:rPr>
              <a:t>Judicial interpretation expands meaning (</a:t>
            </a:r>
            <a:r>
              <a:rPr lang="en-US" sz="2400" b="1" i="1" dirty="0">
                <a:solidFill>
                  <a:srgbClr val="002060"/>
                </a:solidFill>
                <a:latin typeface="Times" panose="02020603050405020304" pitchFamily="18" charset="0"/>
                <a:cs typeface="Times" panose="02020603050405020304" pitchFamily="18" charset="0"/>
              </a:rPr>
              <a:t>U.S. Supreme Court v. NC Supreme Court</a:t>
            </a:r>
            <a:r>
              <a:rPr lang="en-US" sz="2400" dirty="0">
                <a:latin typeface="Times" panose="02020603050405020304" pitchFamily="18" charset="0"/>
                <a:cs typeface="Times" panose="02020603050405020304" pitchFamily="18" charset="0"/>
              </a:rPr>
              <a:t>)</a:t>
            </a:r>
          </a:p>
          <a:p>
            <a:r>
              <a:rPr lang="en-US" sz="2400" b="1" i="1" u="sng" dirty="0">
                <a:latin typeface="Times" panose="02020603050405020304" pitchFamily="18" charset="0"/>
                <a:cs typeface="Times" panose="02020603050405020304" pitchFamily="18" charset="0"/>
              </a:rPr>
              <a:t>Dual sovereignty system</a:t>
            </a:r>
            <a:r>
              <a:rPr lang="en-US" sz="2400" b="1" i="1" dirty="0">
                <a:latin typeface="Times" panose="02020603050405020304" pitchFamily="18" charset="0"/>
                <a:cs typeface="Times" panose="02020603050405020304" pitchFamily="18" charset="0"/>
              </a:rPr>
              <a:t> </a:t>
            </a:r>
            <a:r>
              <a:rPr lang="en-US" sz="2400" dirty="0">
                <a:latin typeface="Times" panose="02020603050405020304" pitchFamily="18" charset="0"/>
                <a:cs typeface="Times" panose="02020603050405020304" pitchFamily="18" charset="0"/>
              </a:rPr>
              <a:t>– Bill of Rights &amp; Declaration of Rights </a:t>
            </a:r>
          </a:p>
          <a:p>
            <a:r>
              <a:rPr lang="en-US" sz="2400" dirty="0">
                <a:latin typeface="Times" panose="02020603050405020304" pitchFamily="18" charset="0"/>
                <a:cs typeface="Times" panose="02020603050405020304" pitchFamily="18" charset="0"/>
              </a:rPr>
              <a:t>Interpretation – </a:t>
            </a:r>
            <a:r>
              <a:rPr lang="en-US" sz="2400" b="1" dirty="0">
                <a:solidFill>
                  <a:srgbClr val="002060"/>
                </a:solidFill>
                <a:latin typeface="Times" panose="02020603050405020304" pitchFamily="18" charset="0"/>
                <a:cs typeface="Times" panose="02020603050405020304" pitchFamily="18" charset="0"/>
              </a:rPr>
              <a:t>“</a:t>
            </a:r>
            <a:r>
              <a:rPr lang="en-US" sz="2400" b="1" u="sng" dirty="0">
                <a:solidFill>
                  <a:srgbClr val="002060"/>
                </a:solidFill>
                <a:latin typeface="Times" panose="02020603050405020304" pitchFamily="18" charset="0"/>
                <a:cs typeface="Times" panose="02020603050405020304" pitchFamily="18" charset="0"/>
              </a:rPr>
              <a:t>Lockstep Approach</a:t>
            </a:r>
            <a:r>
              <a:rPr lang="en-US" sz="2400" b="1" dirty="0">
                <a:solidFill>
                  <a:srgbClr val="002060"/>
                </a:solidFill>
                <a:latin typeface="Times" panose="02020603050405020304" pitchFamily="18" charset="0"/>
                <a:cs typeface="Times" panose="02020603050405020304" pitchFamily="18" charset="0"/>
              </a:rPr>
              <a:t>”: </a:t>
            </a:r>
            <a:r>
              <a:rPr lang="en-US" sz="2400" dirty="0">
                <a:latin typeface="Times" panose="02020603050405020304" pitchFamily="18" charset="0"/>
                <a:cs typeface="Times" panose="02020603050405020304" pitchFamily="18" charset="0"/>
              </a:rPr>
              <a:t>adhering to federal court interpretation</a:t>
            </a:r>
          </a:p>
        </p:txBody>
      </p:sp>
      <p:sp>
        <p:nvSpPr>
          <p:cNvPr id="6" name="Rectangle 5">
            <a:extLst>
              <a:ext uri="{FF2B5EF4-FFF2-40B4-BE49-F238E27FC236}">
                <a16:creationId xmlns:a16="http://schemas.microsoft.com/office/drawing/2014/main" id="{1BFF908A-13E5-3F44-90C3-F640C5D78797}"/>
              </a:ext>
            </a:extLst>
          </p:cNvPr>
          <p:cNvSpPr/>
          <p:nvPr/>
        </p:nvSpPr>
        <p:spPr>
          <a:xfrm>
            <a:off x="4571257" y="3054927"/>
            <a:ext cx="3049485" cy="748146"/>
          </a:xfrm>
          <a:prstGeom prst="rect">
            <a:avLst/>
          </a:prstGeom>
          <a:ln>
            <a:solidFill>
              <a:srgbClr val="7030A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400" dirty="0">
                <a:solidFill>
                  <a:schemeClr val="bg1"/>
                </a:solidFill>
                <a:latin typeface="Times" pitchFamily="2" charset="0"/>
              </a:rPr>
              <a:t>Lockstep Approach</a:t>
            </a:r>
          </a:p>
        </p:txBody>
      </p:sp>
      <p:sp>
        <p:nvSpPr>
          <p:cNvPr id="9" name="Rectangle 8">
            <a:extLst>
              <a:ext uri="{FF2B5EF4-FFF2-40B4-BE49-F238E27FC236}">
                <a16:creationId xmlns:a16="http://schemas.microsoft.com/office/drawing/2014/main" id="{83835A9E-C3C0-6243-B3AA-7F0CCD73F8F4}"/>
              </a:ext>
            </a:extLst>
          </p:cNvPr>
          <p:cNvSpPr/>
          <p:nvPr/>
        </p:nvSpPr>
        <p:spPr>
          <a:xfrm>
            <a:off x="1521773" y="4014849"/>
            <a:ext cx="2658342" cy="592777"/>
          </a:xfrm>
          <a:prstGeom prst="rect">
            <a:avLst/>
          </a:prstGeom>
          <a:ln>
            <a:solidFill>
              <a:srgbClr val="7030A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400" b="1" i="1" u="sng" dirty="0">
                <a:solidFill>
                  <a:schemeClr val="bg1"/>
                </a:solidFill>
                <a:latin typeface="Times" pitchFamily="2" charset="0"/>
              </a:rPr>
              <a:t>Strict Lockstep</a:t>
            </a:r>
          </a:p>
        </p:txBody>
      </p:sp>
      <p:sp>
        <p:nvSpPr>
          <p:cNvPr id="10" name="Rectangle 9">
            <a:extLst>
              <a:ext uri="{FF2B5EF4-FFF2-40B4-BE49-F238E27FC236}">
                <a16:creationId xmlns:a16="http://schemas.microsoft.com/office/drawing/2014/main" id="{575CE172-2880-F24F-9944-047ED38880FF}"/>
              </a:ext>
            </a:extLst>
          </p:cNvPr>
          <p:cNvSpPr/>
          <p:nvPr/>
        </p:nvSpPr>
        <p:spPr>
          <a:xfrm>
            <a:off x="8011885" y="4014849"/>
            <a:ext cx="2658342" cy="592777"/>
          </a:xfrm>
          <a:prstGeom prst="rect">
            <a:avLst/>
          </a:prstGeom>
          <a:ln>
            <a:solidFill>
              <a:srgbClr val="7030A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400" b="1" i="1" u="sng" dirty="0">
                <a:solidFill>
                  <a:schemeClr val="bg1"/>
                </a:solidFill>
                <a:latin typeface="Times" pitchFamily="2" charset="0"/>
              </a:rPr>
              <a:t>Binding Lockstep</a:t>
            </a:r>
          </a:p>
        </p:txBody>
      </p:sp>
      <p:sp>
        <p:nvSpPr>
          <p:cNvPr id="11" name="Rectangle 10">
            <a:extLst>
              <a:ext uri="{FF2B5EF4-FFF2-40B4-BE49-F238E27FC236}">
                <a16:creationId xmlns:a16="http://schemas.microsoft.com/office/drawing/2014/main" id="{23F058D0-8CF5-4947-ADEE-26D07D81D7A9}"/>
              </a:ext>
            </a:extLst>
          </p:cNvPr>
          <p:cNvSpPr/>
          <p:nvPr/>
        </p:nvSpPr>
        <p:spPr>
          <a:xfrm>
            <a:off x="672935" y="4738255"/>
            <a:ext cx="4052701" cy="1187532"/>
          </a:xfrm>
          <a:prstGeom prst="rect">
            <a:avLst/>
          </a:prstGeom>
          <a:solidFill>
            <a:schemeClr val="bg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i="1" u="sng" dirty="0">
                <a:solidFill>
                  <a:srgbClr val="002060"/>
                </a:solidFill>
                <a:latin typeface="Times" pitchFamily="2" charset="0"/>
              </a:rPr>
              <a:t>Following exactly what the U.S. Supreme Court states through precedent</a:t>
            </a:r>
          </a:p>
        </p:txBody>
      </p:sp>
      <p:sp>
        <p:nvSpPr>
          <p:cNvPr id="12" name="Rectangle 11">
            <a:extLst>
              <a:ext uri="{FF2B5EF4-FFF2-40B4-BE49-F238E27FC236}">
                <a16:creationId xmlns:a16="http://schemas.microsoft.com/office/drawing/2014/main" id="{7C06E932-EE35-8843-A439-F9795035EAD8}"/>
              </a:ext>
            </a:extLst>
          </p:cNvPr>
          <p:cNvSpPr/>
          <p:nvPr/>
        </p:nvSpPr>
        <p:spPr>
          <a:xfrm>
            <a:off x="7466364" y="4738255"/>
            <a:ext cx="4052701" cy="1888176"/>
          </a:xfrm>
          <a:prstGeom prst="rect">
            <a:avLst/>
          </a:prstGeom>
          <a:solidFill>
            <a:schemeClr val="bg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i="1" u="sng" dirty="0">
                <a:solidFill>
                  <a:srgbClr val="002060"/>
                </a:solidFill>
                <a:latin typeface="Times" pitchFamily="2" charset="0"/>
              </a:rPr>
              <a:t>Acknowledges precedents established by the U.S. Supreme Court but reserves the right to deviate depending on the situation</a:t>
            </a:r>
          </a:p>
        </p:txBody>
      </p:sp>
      <p:pic>
        <p:nvPicPr>
          <p:cNvPr id="13" name="Picture 12">
            <a:extLst>
              <a:ext uri="{FF2B5EF4-FFF2-40B4-BE49-F238E27FC236}">
                <a16:creationId xmlns:a16="http://schemas.microsoft.com/office/drawing/2014/main" id="{F360CAE7-A96F-0342-8291-067B84A273CE}"/>
              </a:ext>
            </a:extLst>
          </p:cNvPr>
          <p:cNvPicPr>
            <a:picLocks noChangeAspect="1"/>
          </p:cNvPicPr>
          <p:nvPr/>
        </p:nvPicPr>
        <p:blipFill>
          <a:blip r:embed="rId2"/>
          <a:stretch>
            <a:fillRect/>
          </a:stretch>
        </p:blipFill>
        <p:spPr>
          <a:xfrm>
            <a:off x="8318706" y="2893620"/>
            <a:ext cx="2044700" cy="990600"/>
          </a:xfrm>
          <a:prstGeom prst="rect">
            <a:avLst/>
          </a:prstGeom>
          <a:ln>
            <a:solidFill>
              <a:schemeClr val="tx1"/>
            </a:solidFill>
          </a:ln>
        </p:spPr>
      </p:pic>
      <p:pic>
        <p:nvPicPr>
          <p:cNvPr id="14" name="Picture 13">
            <a:extLst>
              <a:ext uri="{FF2B5EF4-FFF2-40B4-BE49-F238E27FC236}">
                <a16:creationId xmlns:a16="http://schemas.microsoft.com/office/drawing/2014/main" id="{DA689051-8292-8B4E-BCB8-B497C371BA68}"/>
              </a:ext>
            </a:extLst>
          </p:cNvPr>
          <p:cNvPicPr>
            <a:picLocks noChangeAspect="1"/>
          </p:cNvPicPr>
          <p:nvPr/>
        </p:nvPicPr>
        <p:blipFill>
          <a:blip r:embed="rId3"/>
          <a:stretch>
            <a:fillRect/>
          </a:stretch>
        </p:blipFill>
        <p:spPr>
          <a:xfrm>
            <a:off x="5159826" y="4014849"/>
            <a:ext cx="1941618" cy="2611582"/>
          </a:xfrm>
          <a:prstGeom prst="rect">
            <a:avLst/>
          </a:prstGeom>
        </p:spPr>
      </p:pic>
      <p:sp>
        <p:nvSpPr>
          <p:cNvPr id="15" name="Down Arrow 14">
            <a:extLst>
              <a:ext uri="{FF2B5EF4-FFF2-40B4-BE49-F238E27FC236}">
                <a16:creationId xmlns:a16="http://schemas.microsoft.com/office/drawing/2014/main" id="{22174614-36C2-3341-A4DB-162828465DB9}"/>
              </a:ext>
            </a:extLst>
          </p:cNvPr>
          <p:cNvSpPr/>
          <p:nvPr/>
        </p:nvSpPr>
        <p:spPr>
          <a:xfrm>
            <a:off x="9310255" y="3803073"/>
            <a:ext cx="332509" cy="27445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Down Arrow 15">
            <a:extLst>
              <a:ext uri="{FF2B5EF4-FFF2-40B4-BE49-F238E27FC236}">
                <a16:creationId xmlns:a16="http://schemas.microsoft.com/office/drawing/2014/main" id="{EE70E7B5-5518-F14E-8512-84D4A5C41E5B}"/>
              </a:ext>
            </a:extLst>
          </p:cNvPr>
          <p:cNvSpPr/>
          <p:nvPr/>
        </p:nvSpPr>
        <p:spPr>
          <a:xfrm>
            <a:off x="9310254" y="4499759"/>
            <a:ext cx="332509" cy="27445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Down Arrow 16">
            <a:extLst>
              <a:ext uri="{FF2B5EF4-FFF2-40B4-BE49-F238E27FC236}">
                <a16:creationId xmlns:a16="http://schemas.microsoft.com/office/drawing/2014/main" id="{D77B4971-028F-7C4E-9CCC-9D0D59ED030D}"/>
              </a:ext>
            </a:extLst>
          </p:cNvPr>
          <p:cNvSpPr/>
          <p:nvPr/>
        </p:nvSpPr>
        <p:spPr>
          <a:xfrm>
            <a:off x="2699285" y="4535715"/>
            <a:ext cx="332509" cy="27445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BDA6B9A7-7268-C24C-9B5F-69FCB6F0CFFB}"/>
              </a:ext>
            </a:extLst>
          </p:cNvPr>
          <p:cNvSpPr/>
          <p:nvPr/>
        </p:nvSpPr>
        <p:spPr>
          <a:xfrm>
            <a:off x="274865" y="2879015"/>
            <a:ext cx="4093273" cy="1019809"/>
          </a:xfrm>
          <a:prstGeom prst="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Britannic Bold" panose="020B0903060703020204" pitchFamily="34" charset="77"/>
              </a:rPr>
              <a:t>Federalism</a:t>
            </a:r>
            <a:r>
              <a:rPr lang="en-US" b="1" dirty="0">
                <a:ln w="9525">
                  <a:solidFill>
                    <a:schemeClr val="bg1"/>
                  </a:solidFill>
                  <a:prstDash val="solid"/>
                </a:ln>
                <a:solidFill>
                  <a:schemeClr val="tx1"/>
                </a:solidFill>
                <a:effectLst>
                  <a:outerShdw blurRad="12700" dist="38100" dir="2700000" algn="tl" rotWithShape="0">
                    <a:schemeClr val="bg1">
                      <a:lumMod val="50000"/>
                    </a:schemeClr>
                  </a:outerShdw>
                </a:effectLst>
              </a:rPr>
              <a:t> </a:t>
            </a:r>
          </a:p>
        </p:txBody>
      </p:sp>
    </p:spTree>
    <p:extLst>
      <p:ext uri="{BB962C8B-B14F-4D97-AF65-F5344CB8AC3E}">
        <p14:creationId xmlns:p14="http://schemas.microsoft.com/office/powerpoint/2010/main" val="826605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dissolv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5CA943-F5CC-C2AF-E972-79CE43E20AA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6AEFBD5-6249-2E40-6E98-B7B1C456D7A5}"/>
              </a:ext>
            </a:extLst>
          </p:cNvPr>
          <p:cNvSpPr>
            <a:spLocks noGrp="1"/>
          </p:cNvSpPr>
          <p:nvPr>
            <p:ph type="title"/>
          </p:nvPr>
        </p:nvSpPr>
        <p:spPr>
          <a:xfrm>
            <a:off x="838200" y="365126"/>
            <a:ext cx="10515600" cy="706930"/>
          </a:xfrm>
          <a:solidFill>
            <a:schemeClr val="bg1"/>
          </a:solidFill>
          <a:ln>
            <a:solidFill>
              <a:srgbClr val="002060"/>
            </a:solidFill>
          </a:ln>
        </p:spPr>
        <p:txBody>
          <a:bodyPr/>
          <a:lstStyle/>
          <a:p>
            <a:r>
              <a:rPr lang="en-US" dirty="0">
                <a:solidFill>
                  <a:srgbClr val="002060"/>
                </a:solidFill>
                <a:latin typeface="Britannic Bold" panose="020B0903060703020204" pitchFamily="34" charset="0"/>
              </a:rPr>
              <a:t>Government Leaders </a:t>
            </a:r>
          </a:p>
        </p:txBody>
      </p:sp>
      <p:sp>
        <p:nvSpPr>
          <p:cNvPr id="3" name="Content Placeholder 2">
            <a:extLst>
              <a:ext uri="{FF2B5EF4-FFF2-40B4-BE49-F238E27FC236}">
                <a16:creationId xmlns:a16="http://schemas.microsoft.com/office/drawing/2014/main" id="{496C7053-7703-9593-0DFE-37FCA29EACA5}"/>
              </a:ext>
            </a:extLst>
          </p:cNvPr>
          <p:cNvSpPr>
            <a:spLocks noGrp="1"/>
          </p:cNvSpPr>
          <p:nvPr>
            <p:ph idx="1"/>
          </p:nvPr>
        </p:nvSpPr>
        <p:spPr>
          <a:xfrm>
            <a:off x="838200" y="1387366"/>
            <a:ext cx="10515600" cy="4789597"/>
          </a:xfrm>
          <a:solidFill>
            <a:schemeClr val="bg1"/>
          </a:solidFill>
          <a:ln>
            <a:solidFill>
              <a:srgbClr val="002060"/>
            </a:solidFill>
          </a:ln>
        </p:spPr>
        <p:txBody>
          <a:bodyPr>
            <a:normAutofit/>
          </a:bodyPr>
          <a:lstStyle/>
          <a:p>
            <a:pPr marL="0" indent="0">
              <a:buNone/>
            </a:pPr>
            <a:r>
              <a:rPr lang="en-US" sz="2400" dirty="0">
                <a:latin typeface="Times" panose="02020603050405020304" pitchFamily="18" charset="0"/>
                <a:cs typeface="Times" panose="02020603050405020304" pitchFamily="18" charset="0"/>
              </a:rPr>
              <a:t>Match the cards with the correct label the cards with the correct label </a:t>
            </a:r>
          </a:p>
          <a:p>
            <a:pPr marL="0" indent="0">
              <a:buNone/>
            </a:pPr>
            <a:endParaRPr lang="en-US" sz="2400" dirty="0">
              <a:latin typeface="Times" panose="02020603050405020304" pitchFamily="18" charset="0"/>
              <a:cs typeface="Times" panose="02020603050405020304" pitchFamily="18" charset="0"/>
            </a:endParaRPr>
          </a:p>
        </p:txBody>
      </p:sp>
      <p:sp>
        <p:nvSpPr>
          <p:cNvPr id="4" name="Rectangle 3">
            <a:extLst>
              <a:ext uri="{FF2B5EF4-FFF2-40B4-BE49-F238E27FC236}">
                <a16:creationId xmlns:a16="http://schemas.microsoft.com/office/drawing/2014/main" id="{54DF4428-FC56-3B05-53BC-0780114E67CE}"/>
              </a:ext>
            </a:extLst>
          </p:cNvPr>
          <p:cNvSpPr/>
          <p:nvPr/>
        </p:nvSpPr>
        <p:spPr>
          <a:xfrm>
            <a:off x="488731" y="1891862"/>
            <a:ext cx="10357945" cy="1907628"/>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r>
              <a:rPr lang="en-US" sz="2400" dirty="0">
                <a:latin typeface="Times" panose="02020603050405020304" pitchFamily="18" charset="0"/>
                <a:cs typeface="Times" panose="02020603050405020304" pitchFamily="18" charset="0"/>
              </a:rPr>
              <a:t>Labels </a:t>
            </a:r>
          </a:p>
          <a:p>
            <a:pPr marL="342900" indent="-342900">
              <a:buFontTx/>
              <a:buChar char="-"/>
            </a:pPr>
            <a:r>
              <a:rPr lang="en-US" sz="2400" dirty="0">
                <a:latin typeface="Times" panose="02020603050405020304" pitchFamily="18" charset="0"/>
                <a:cs typeface="Times" panose="02020603050405020304" pitchFamily="18" charset="0"/>
              </a:rPr>
              <a:t>NC Governor	- NC General Assembly		- Lt. Governor</a:t>
            </a:r>
          </a:p>
          <a:p>
            <a:pPr marL="342900" indent="-342900">
              <a:buFontTx/>
              <a:buChar char="-"/>
            </a:pPr>
            <a:r>
              <a:rPr lang="en-US" sz="2400" dirty="0">
                <a:latin typeface="Times" panose="02020603050405020304" pitchFamily="18" charset="0"/>
                <a:cs typeface="Times" panose="02020603050405020304" pitchFamily="18" charset="0"/>
              </a:rPr>
              <a:t>Cabinet		- NC Superior Court			- NC Appellate Court</a:t>
            </a:r>
          </a:p>
          <a:p>
            <a:pPr marL="342900" indent="-342900">
              <a:buFontTx/>
              <a:buChar char="-"/>
            </a:pPr>
            <a:r>
              <a:rPr lang="en-US" sz="2400" dirty="0">
                <a:latin typeface="Times" panose="02020603050405020304" pitchFamily="18" charset="0"/>
                <a:cs typeface="Times" panose="02020603050405020304" pitchFamily="18" charset="0"/>
              </a:rPr>
              <a:t>Council of State	- NC District Court			- NC Supreme Court</a:t>
            </a:r>
          </a:p>
        </p:txBody>
      </p:sp>
      <p:sp>
        <p:nvSpPr>
          <p:cNvPr id="5" name="Rectangle 4">
            <a:extLst>
              <a:ext uri="{FF2B5EF4-FFF2-40B4-BE49-F238E27FC236}">
                <a16:creationId xmlns:a16="http://schemas.microsoft.com/office/drawing/2014/main" id="{885CF414-C8D8-737D-4867-B321C813FE4A}"/>
              </a:ext>
            </a:extLst>
          </p:cNvPr>
          <p:cNvSpPr/>
          <p:nvPr/>
        </p:nvSpPr>
        <p:spPr>
          <a:xfrm>
            <a:off x="1135117" y="4225159"/>
            <a:ext cx="10515600" cy="1245475"/>
          </a:xfrm>
          <a:prstGeom prst="rect">
            <a:avLst/>
          </a:prstGeom>
          <a:ln>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r>
              <a:rPr lang="en-US" sz="2400" dirty="0">
                <a:latin typeface="Times" panose="02020603050405020304" pitchFamily="18" charset="0"/>
                <a:cs typeface="Times" panose="02020603050405020304" pitchFamily="18" charset="0"/>
              </a:rPr>
              <a:t>After completing the separation of powers assignment complete the discussion question </a:t>
            </a:r>
            <a:r>
              <a:rPr lang="en-US" sz="2400" b="1" dirty="0">
                <a:solidFill>
                  <a:srgbClr val="FF0000"/>
                </a:solidFill>
                <a:latin typeface="Times" panose="02020603050405020304" pitchFamily="18" charset="0"/>
                <a:cs typeface="Times" panose="02020603050405020304" pitchFamily="18" charset="0"/>
              </a:rPr>
              <a:t>Comparison of Government – (Grade &amp; Attendance)</a:t>
            </a:r>
          </a:p>
        </p:txBody>
      </p:sp>
      <p:pic>
        <p:nvPicPr>
          <p:cNvPr id="1026" name="Picture 2" descr="Important Notice Vector Art, Icons, and ...">
            <a:extLst>
              <a:ext uri="{FF2B5EF4-FFF2-40B4-BE49-F238E27FC236}">
                <a16:creationId xmlns:a16="http://schemas.microsoft.com/office/drawing/2014/main" id="{B311E698-8234-20F7-9810-6568D47D9A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986" y="5348288"/>
            <a:ext cx="4634076" cy="1143985"/>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065181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CB9C2D6-23C7-4EBC-AA95-AED8E6F73621}"/>
              </a:ext>
            </a:extLst>
          </p:cNvPr>
          <p:cNvSpPr>
            <a:spLocks noGrp="1"/>
          </p:cNvSpPr>
          <p:nvPr>
            <p:ph idx="1"/>
          </p:nvPr>
        </p:nvSpPr>
        <p:spPr>
          <a:xfrm>
            <a:off x="323557" y="295422"/>
            <a:ext cx="11465169" cy="5881541"/>
          </a:xfrm>
          <a:solidFill>
            <a:schemeClr val="bg1"/>
          </a:solidFill>
        </p:spPr>
        <p:txBody>
          <a:bodyPr>
            <a:normAutofit lnSpcReduction="10000"/>
          </a:bodyPr>
          <a:lstStyle/>
          <a:p>
            <a:pPr marL="0" indent="0">
              <a:buNone/>
            </a:pPr>
            <a:r>
              <a:rPr lang="en-US" sz="1600" b="1" dirty="0">
                <a:latin typeface="Times New Roman" panose="02020603050405020304" pitchFamily="18" charset="0"/>
                <a:cs typeface="Times New Roman" panose="02020603050405020304" pitchFamily="18" charset="0"/>
              </a:rPr>
              <a:t>NC Standard:</a:t>
            </a:r>
          </a:p>
          <a:p>
            <a:r>
              <a:rPr lang="en-US" sz="1600" b="1" dirty="0">
                <a:solidFill>
                  <a:srgbClr val="002060"/>
                </a:solidFill>
                <a:latin typeface="Times New Roman" panose="02020603050405020304" pitchFamily="18" charset="0"/>
                <a:cs typeface="Times New Roman" panose="02020603050405020304" pitchFamily="18" charset="0"/>
              </a:rPr>
              <a:t>CL.C&amp;G.2.1 </a:t>
            </a:r>
            <a:r>
              <a:rPr lang="en-US" sz="1600" dirty="0">
                <a:latin typeface="Times New Roman" panose="02020603050405020304" pitchFamily="18" charset="0"/>
                <a:cs typeface="Times New Roman" panose="02020603050405020304" pitchFamily="18" charset="0"/>
              </a:rPr>
              <a:t>Compare how national, state, and local governments maintain order, security, and protect individual rights.</a:t>
            </a:r>
          </a:p>
          <a:p>
            <a:r>
              <a:rPr lang="en-US" sz="1600" b="1" dirty="0">
                <a:solidFill>
                  <a:srgbClr val="002060"/>
                </a:solidFill>
                <a:latin typeface="Times New Roman" panose="02020603050405020304" pitchFamily="18" charset="0"/>
                <a:cs typeface="Times New Roman" panose="02020603050405020304" pitchFamily="18" charset="0"/>
              </a:rPr>
              <a:t>CL.C&amp;G.2.2 </a:t>
            </a:r>
            <a:r>
              <a:rPr lang="en-US" sz="1600" dirty="0">
                <a:latin typeface="Times New Roman" panose="02020603050405020304" pitchFamily="18" charset="0"/>
                <a:cs typeface="Times New Roman" panose="02020603050405020304" pitchFamily="18" charset="0"/>
              </a:rPr>
              <a:t>Explain how the principle of federalism impacts the actions of state and local government.</a:t>
            </a:r>
          </a:p>
          <a:p>
            <a:pPr marL="0" indent="0">
              <a:buNone/>
            </a:pPr>
            <a:r>
              <a:rPr lang="en-US" sz="1600" b="1" i="1" dirty="0">
                <a:solidFill>
                  <a:srgbClr val="002060"/>
                </a:solidFill>
                <a:latin typeface="Times New Roman" panose="02020603050405020304" pitchFamily="18" charset="0"/>
                <a:cs typeface="Times New Roman" panose="02020603050405020304" pitchFamily="18" charset="0"/>
              </a:rPr>
              <a:t>Essential Question: </a:t>
            </a:r>
            <a:r>
              <a:rPr lang="en-US" sz="1600" dirty="0">
                <a:latin typeface="Times" pitchFamily="2" charset="0"/>
              </a:rPr>
              <a:t>How did the Founding Fathers develop a government that allows for the supremacy of the federal government, but still granting states the ability the authority to governing themselves?</a:t>
            </a:r>
          </a:p>
          <a:p>
            <a:pPr marL="0" indent="0">
              <a:buNone/>
            </a:pPr>
            <a:r>
              <a:rPr lang="en-US" sz="1600" b="1" i="1" dirty="0">
                <a:solidFill>
                  <a:srgbClr val="002060"/>
                </a:solidFill>
                <a:latin typeface="Times New Roman" panose="02020603050405020304" pitchFamily="18" charset="0"/>
                <a:cs typeface="Times New Roman" panose="02020603050405020304" pitchFamily="18" charset="0"/>
              </a:rPr>
              <a:t>Students can:</a:t>
            </a:r>
          </a:p>
          <a:p>
            <a:r>
              <a:rPr lang="en-US" sz="1600" dirty="0">
                <a:latin typeface="Times" pitchFamily="2" charset="0"/>
              </a:rPr>
              <a:t>Evaluate similarities between the federal and state government as established under constitutional authority</a:t>
            </a:r>
          </a:p>
          <a:p>
            <a:r>
              <a:rPr lang="en-US" sz="1600" dirty="0">
                <a:latin typeface="Times" pitchFamily="2" charset="0"/>
                <a:cs typeface="Times New Roman" panose="02020603050405020304" pitchFamily="18" charset="0"/>
              </a:rPr>
              <a:t>Determine how the powers of state and local government allow them to meet the goals of a society or community</a:t>
            </a:r>
            <a:endParaRPr lang="en-US" sz="1600" dirty="0">
              <a:latin typeface="Times New Roman" panose="02020603050405020304" pitchFamily="18" charset="0"/>
              <a:cs typeface="Times New Roman" panose="02020603050405020304" pitchFamily="18" charset="0"/>
            </a:endParaRPr>
          </a:p>
          <a:p>
            <a:pPr marL="0" indent="0">
              <a:buNone/>
            </a:pPr>
            <a:r>
              <a:rPr lang="en-US" sz="2400" b="1" dirty="0">
                <a:solidFill>
                  <a:srgbClr val="FF0000"/>
                </a:solidFill>
                <a:latin typeface="Times New Roman" panose="02020603050405020304" pitchFamily="18" charset="0"/>
                <a:cs typeface="Times New Roman" panose="02020603050405020304" pitchFamily="18" charset="0"/>
              </a:rPr>
              <a:t>Agenda:</a:t>
            </a:r>
          </a:p>
          <a:p>
            <a:r>
              <a:rPr lang="en-US" sz="2400" b="1" dirty="0">
                <a:latin typeface="Times New Roman" panose="02020603050405020304" pitchFamily="18" charset="0"/>
                <a:cs typeface="Times New Roman" panose="02020603050405020304" pitchFamily="18" charset="0"/>
              </a:rPr>
              <a:t>U.S. Congress Structure Integrity </a:t>
            </a:r>
          </a:p>
          <a:p>
            <a:r>
              <a:rPr lang="en-US" sz="2400" b="1" dirty="0">
                <a:latin typeface="Times New Roman" panose="02020603050405020304" pitchFamily="18" charset="0"/>
                <a:cs typeface="Times New Roman" panose="02020603050405020304" pitchFamily="18" charset="0"/>
              </a:rPr>
              <a:t>A General Assembly in NC </a:t>
            </a:r>
          </a:p>
          <a:p>
            <a:r>
              <a:rPr lang="en-US" sz="2400" b="1" dirty="0">
                <a:latin typeface="Times New Roman" panose="02020603050405020304" pitchFamily="18" charset="0"/>
                <a:cs typeface="Times New Roman" panose="02020603050405020304" pitchFamily="18" charset="0"/>
              </a:rPr>
              <a:t>Contrasting bodies of government</a:t>
            </a:r>
          </a:p>
          <a:p>
            <a:pPr marL="0" indent="0">
              <a:buNone/>
            </a:pPr>
            <a:r>
              <a:rPr lang="en-US" sz="2400" b="1" dirty="0">
                <a:solidFill>
                  <a:srgbClr val="FF0000"/>
                </a:solidFill>
                <a:latin typeface="Times New Roman" panose="02020603050405020304" pitchFamily="18" charset="0"/>
                <a:cs typeface="Times New Roman" panose="02020603050405020304" pitchFamily="18" charset="0"/>
              </a:rPr>
              <a:t>Homework: </a:t>
            </a:r>
          </a:p>
          <a:p>
            <a:r>
              <a:rPr lang="en-US" sz="2400" b="1" dirty="0">
                <a:solidFill>
                  <a:srgbClr val="002060"/>
                </a:solidFill>
                <a:latin typeface="Times New Roman" panose="02020603050405020304" pitchFamily="18" charset="0"/>
                <a:cs typeface="Times New Roman" panose="02020603050405020304" pitchFamily="18" charset="0"/>
              </a:rPr>
              <a:t>Study for SCOTUS Quiz</a:t>
            </a:r>
          </a:p>
          <a:p>
            <a:r>
              <a:rPr lang="en-US" sz="2400" b="1" dirty="0">
                <a:solidFill>
                  <a:srgbClr val="002060"/>
                </a:solidFill>
                <a:latin typeface="Times New Roman" panose="02020603050405020304" pitchFamily="18" charset="0"/>
                <a:cs typeface="Times New Roman" panose="02020603050405020304" pitchFamily="18" charset="0"/>
              </a:rPr>
              <a:t>SCOTUS Case Quiz – Thursday 12/15</a:t>
            </a:r>
          </a:p>
          <a:p>
            <a:r>
              <a:rPr lang="en-US" sz="2400" b="1" dirty="0">
                <a:solidFill>
                  <a:srgbClr val="002060"/>
                </a:solidFill>
                <a:latin typeface="Times New Roman" panose="02020603050405020304" pitchFamily="18" charset="0"/>
                <a:cs typeface="Times New Roman" panose="02020603050405020304" pitchFamily="18" charset="0"/>
              </a:rPr>
              <a:t>Current Events Journal Review – Due 1/21</a:t>
            </a:r>
          </a:p>
        </p:txBody>
      </p:sp>
    </p:spTree>
    <p:extLst>
      <p:ext uri="{BB962C8B-B14F-4D97-AF65-F5344CB8AC3E}">
        <p14:creationId xmlns:p14="http://schemas.microsoft.com/office/powerpoint/2010/main" val="384812619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221B74-4FEA-A379-94F0-564E8BFA52B1}"/>
            </a:ext>
          </a:extLst>
        </p:cNvPr>
        <p:cNvGrpSpPr/>
        <p:nvPr/>
      </p:nvGrpSpPr>
      <p:grpSpPr>
        <a:xfrm>
          <a:off x="0" y="0"/>
          <a:ext cx="0" cy="0"/>
          <a:chOff x="0" y="0"/>
          <a:chExt cx="0" cy="0"/>
        </a:xfrm>
      </p:grpSpPr>
      <p:sp>
        <p:nvSpPr>
          <p:cNvPr id="614" name="Shape 614">
            <a:extLst>
              <a:ext uri="{FF2B5EF4-FFF2-40B4-BE49-F238E27FC236}">
                <a16:creationId xmlns:a16="http://schemas.microsoft.com/office/drawing/2014/main" id="{AB9E29C5-697E-6C4C-4D95-32A90A66F35D}"/>
              </a:ext>
            </a:extLst>
          </p:cNvPr>
          <p:cNvSpPr>
            <a:spLocks noGrp="1"/>
          </p:cNvSpPr>
          <p:nvPr>
            <p:ph type="title"/>
          </p:nvPr>
        </p:nvSpPr>
        <p:spPr>
          <a:xfrm>
            <a:off x="838200" y="365125"/>
            <a:ext cx="10515600" cy="939570"/>
          </a:xfrm>
          <a:prstGeom prst="rect">
            <a:avLst/>
          </a:prstGeom>
          <a:solidFill>
            <a:srgbClr val="203864"/>
          </a:solidFill>
        </p:spPr>
        <p:txBody>
          <a:bodyPr lIns="0" tIns="0" rIns="0" bIns="0"/>
          <a:lstStyle>
            <a:lvl1pPr>
              <a:defRPr b="1">
                <a:solidFill>
                  <a:srgbClr val="FFFFFF"/>
                </a:solidFill>
                <a:latin typeface="Britannic Bold"/>
                <a:ea typeface="Britannic Bold"/>
                <a:cs typeface="Britannic Bold"/>
                <a:sym typeface="Britannic Bold"/>
              </a:defRPr>
            </a:lvl1pPr>
          </a:lstStyle>
          <a:p>
            <a:pPr lvl="0">
              <a:defRPr sz="1800" b="0">
                <a:solidFill>
                  <a:srgbClr val="000000"/>
                </a:solidFill>
              </a:defRPr>
            </a:pPr>
            <a:r>
              <a:rPr lang="en-US" sz="4400" b="1" dirty="0">
                <a:solidFill>
                  <a:srgbClr val="FFFFFF"/>
                </a:solidFill>
              </a:rPr>
              <a:t>Authority of a lawmaker</a:t>
            </a:r>
            <a:endParaRPr sz="4400" b="1" dirty="0">
              <a:solidFill>
                <a:srgbClr val="FFFFFF"/>
              </a:solidFill>
            </a:endParaRPr>
          </a:p>
        </p:txBody>
      </p:sp>
      <p:sp>
        <p:nvSpPr>
          <p:cNvPr id="615" name="Shape 615">
            <a:extLst>
              <a:ext uri="{FF2B5EF4-FFF2-40B4-BE49-F238E27FC236}">
                <a16:creationId xmlns:a16="http://schemas.microsoft.com/office/drawing/2014/main" id="{C68D3CDA-1B6A-CFB8-1B34-E320A6E8A640}"/>
              </a:ext>
            </a:extLst>
          </p:cNvPr>
          <p:cNvSpPr>
            <a:spLocks noGrp="1"/>
          </p:cNvSpPr>
          <p:nvPr>
            <p:ph type="body" idx="1"/>
          </p:nvPr>
        </p:nvSpPr>
        <p:spPr>
          <a:xfrm>
            <a:off x="472966" y="1418008"/>
            <a:ext cx="10880834" cy="5196471"/>
          </a:xfrm>
          <a:prstGeom prst="rect">
            <a:avLst/>
          </a:prstGeom>
          <a:solidFill>
            <a:srgbClr val="FFFFFF"/>
          </a:solidFill>
        </p:spPr>
        <p:txBody>
          <a:bodyPr lIns="0" tIns="0" rIns="0" bIns="0"/>
          <a:lstStyle/>
          <a:p>
            <a:pPr marL="457200">
              <a:defRPr sz="1800"/>
            </a:pPr>
            <a:r>
              <a:rPr lang="en-US" sz="2400" b="1" dirty="0">
                <a:latin typeface="Times New Roman"/>
                <a:ea typeface="Times New Roman"/>
                <a:cs typeface="Times New Roman"/>
                <a:sym typeface="Times New Roman"/>
              </a:rPr>
              <a:t>NC Lawmaker  </a:t>
            </a:r>
          </a:p>
          <a:p>
            <a:pPr marL="0" lvl="0" indent="0">
              <a:buSzTx/>
              <a:buNone/>
              <a:defRPr sz="1800"/>
            </a:pPr>
            <a:r>
              <a:rPr sz="2400" dirty="0">
                <a:latin typeface="Times New Roman"/>
                <a:ea typeface="Times New Roman"/>
                <a:cs typeface="Times New Roman"/>
                <a:sym typeface="Times New Roman"/>
              </a:rPr>
              <a:t>Leadership:</a:t>
            </a:r>
          </a:p>
          <a:p>
            <a:pPr marL="0" lvl="0" indent="0">
              <a:buSzTx/>
              <a:buNone/>
              <a:defRPr sz="1800"/>
            </a:pPr>
            <a:r>
              <a:rPr lang="en-US" sz="2400" b="1" dirty="0">
                <a:latin typeface="Times New Roman"/>
                <a:ea typeface="Times New Roman"/>
                <a:cs typeface="Times New Roman"/>
                <a:sym typeface="Times New Roman"/>
              </a:rPr>
              <a:t>  </a:t>
            </a:r>
            <a:r>
              <a:rPr sz="2400" b="1" dirty="0">
                <a:latin typeface="Times New Roman"/>
                <a:ea typeface="Times New Roman"/>
                <a:cs typeface="Times New Roman"/>
                <a:sym typeface="Times New Roman"/>
              </a:rPr>
              <a:t>House of Representatives</a:t>
            </a:r>
            <a:r>
              <a:rPr sz="2400" dirty="0">
                <a:latin typeface="Times New Roman"/>
                <a:ea typeface="Times New Roman"/>
                <a:cs typeface="Times New Roman"/>
                <a:sym typeface="Times New Roman"/>
              </a:rPr>
              <a:t>			</a:t>
            </a:r>
            <a:r>
              <a:rPr sz="2400" b="1" dirty="0">
                <a:latin typeface="Times New Roman"/>
                <a:ea typeface="Times New Roman"/>
                <a:cs typeface="Times New Roman"/>
                <a:sym typeface="Times New Roman"/>
              </a:rPr>
              <a:t>Senate</a:t>
            </a:r>
          </a:p>
          <a:p>
            <a:pPr marL="338138" lvl="0" indent="-195263">
              <a:defRPr sz="1800"/>
            </a:pPr>
            <a:r>
              <a:rPr sz="2400" b="1" i="1" u="sng" dirty="0">
                <a:solidFill>
                  <a:srgbClr val="002060"/>
                </a:solidFill>
                <a:latin typeface="Times New Roman"/>
                <a:ea typeface="Times New Roman"/>
                <a:cs typeface="Times New Roman"/>
                <a:sym typeface="Times New Roman"/>
              </a:rPr>
              <a:t>Speaker of the House</a:t>
            </a:r>
            <a:r>
              <a:rPr sz="2400" dirty="0">
                <a:latin typeface="Times New Roman"/>
                <a:ea typeface="Times New Roman"/>
                <a:cs typeface="Times New Roman"/>
                <a:sym typeface="Times New Roman"/>
              </a:rPr>
              <a:t>			- </a:t>
            </a:r>
            <a:r>
              <a:rPr sz="2400" b="1" i="1" u="sng" dirty="0">
                <a:solidFill>
                  <a:srgbClr val="002060"/>
                </a:solidFill>
                <a:latin typeface="Times New Roman"/>
                <a:ea typeface="Times New Roman"/>
                <a:cs typeface="Times New Roman"/>
                <a:sym typeface="Times New Roman"/>
              </a:rPr>
              <a:t>Lt. Governor (Tie breaker vote)</a:t>
            </a:r>
          </a:p>
          <a:p>
            <a:pPr marL="0" lvl="1" indent="457200">
              <a:spcBef>
                <a:spcPts val="500"/>
              </a:spcBef>
              <a:buSzTx/>
              <a:buNone/>
              <a:defRPr sz="1800"/>
            </a:pPr>
            <a:r>
              <a:rPr sz="2000" dirty="0">
                <a:latin typeface="Times New Roman"/>
                <a:ea typeface="Times New Roman"/>
                <a:cs typeface="Times New Roman"/>
                <a:sym typeface="Times New Roman"/>
              </a:rPr>
              <a:t>						</a:t>
            </a:r>
            <a:r>
              <a:rPr sz="2400" dirty="0">
                <a:latin typeface="Times New Roman"/>
                <a:ea typeface="Times New Roman"/>
                <a:cs typeface="Times New Roman"/>
                <a:sym typeface="Times New Roman"/>
              </a:rPr>
              <a:t>- </a:t>
            </a:r>
            <a:r>
              <a:rPr sz="2400" b="1" i="1" u="sng" dirty="0">
                <a:solidFill>
                  <a:srgbClr val="002060"/>
                </a:solidFill>
                <a:latin typeface="Times New Roman"/>
                <a:ea typeface="Times New Roman"/>
                <a:cs typeface="Times New Roman"/>
                <a:sym typeface="Times New Roman"/>
              </a:rPr>
              <a:t>President Pro Tempore (Makes key </a:t>
            </a:r>
            <a:endParaRPr sz="2400" b="1" i="1" u="sng" dirty="0">
              <a:solidFill>
                <a:srgbClr val="002060"/>
              </a:solidFill>
            </a:endParaRPr>
          </a:p>
          <a:p>
            <a:pPr marL="0" lvl="1" indent="457200">
              <a:spcBef>
                <a:spcPts val="500"/>
              </a:spcBef>
              <a:buSzTx/>
              <a:buNone/>
              <a:defRPr sz="1800"/>
            </a:pPr>
            <a:r>
              <a:rPr sz="2400" dirty="0">
                <a:latin typeface="Times New Roman"/>
                <a:ea typeface="Times New Roman"/>
                <a:cs typeface="Times New Roman"/>
                <a:sym typeface="Times New Roman"/>
              </a:rPr>
              <a:t>						  </a:t>
            </a:r>
            <a:r>
              <a:rPr sz="2400" b="1" i="1" u="sng" dirty="0">
                <a:solidFill>
                  <a:srgbClr val="002060"/>
                </a:solidFill>
                <a:latin typeface="Times New Roman"/>
                <a:ea typeface="Times New Roman"/>
                <a:cs typeface="Times New Roman"/>
                <a:sym typeface="Times New Roman"/>
              </a:rPr>
              <a:t>appointments)</a:t>
            </a:r>
          </a:p>
        </p:txBody>
      </p:sp>
      <p:pic>
        <p:nvPicPr>
          <p:cNvPr id="621" name="image68.jpeg" descr="A person wearing a suit and tie&#10;&#10;Description automatically generated">
            <a:extLst>
              <a:ext uri="{FF2B5EF4-FFF2-40B4-BE49-F238E27FC236}">
                <a16:creationId xmlns:a16="http://schemas.microsoft.com/office/drawing/2014/main" id="{8F730435-F65B-C24F-52D1-6C056F1722BB}"/>
              </a:ext>
            </a:extLst>
          </p:cNvPr>
          <p:cNvPicPr/>
          <p:nvPr/>
        </p:nvPicPr>
        <p:blipFill>
          <a:blip r:embed="rId2"/>
          <a:stretch>
            <a:fillRect/>
          </a:stretch>
        </p:blipFill>
        <p:spPr>
          <a:xfrm>
            <a:off x="8654091" y="4016243"/>
            <a:ext cx="2123091" cy="2571750"/>
          </a:xfrm>
          <a:prstGeom prst="rect">
            <a:avLst/>
          </a:prstGeom>
          <a:ln w="12700">
            <a:miter lim="400000"/>
          </a:ln>
        </p:spPr>
      </p:pic>
      <p:grpSp>
        <p:nvGrpSpPr>
          <p:cNvPr id="627" name="Group 627">
            <a:extLst>
              <a:ext uri="{FF2B5EF4-FFF2-40B4-BE49-F238E27FC236}">
                <a16:creationId xmlns:a16="http://schemas.microsoft.com/office/drawing/2014/main" id="{EFE201FE-6B89-4CAF-353E-FFB89FAF8414}"/>
              </a:ext>
            </a:extLst>
          </p:cNvPr>
          <p:cNvGrpSpPr/>
          <p:nvPr/>
        </p:nvGrpSpPr>
        <p:grpSpPr>
          <a:xfrm>
            <a:off x="8436591" y="5825337"/>
            <a:ext cx="2634218" cy="573209"/>
            <a:chOff x="0" y="20961"/>
            <a:chExt cx="2634216" cy="573207"/>
          </a:xfrm>
        </p:grpSpPr>
        <p:sp>
          <p:nvSpPr>
            <p:cNvPr id="625" name="Shape 625">
              <a:extLst>
                <a:ext uri="{FF2B5EF4-FFF2-40B4-BE49-F238E27FC236}">
                  <a16:creationId xmlns:a16="http://schemas.microsoft.com/office/drawing/2014/main" id="{56FE494E-F7DE-4A2D-3F95-5F48C8C81A67}"/>
                </a:ext>
              </a:extLst>
            </p:cNvPr>
            <p:cNvSpPr/>
            <p:nvPr/>
          </p:nvSpPr>
          <p:spPr>
            <a:xfrm>
              <a:off x="0" y="20961"/>
              <a:ext cx="2634216" cy="573207"/>
            </a:xfrm>
            <a:prstGeom prst="rect">
              <a:avLst/>
            </a:prstGeom>
            <a:solidFill>
              <a:srgbClr val="FFFFFF"/>
            </a:solidFill>
            <a:ln w="12700" cap="flat">
              <a:solidFill>
                <a:srgbClr val="203864"/>
              </a:solidFill>
              <a:prstDash val="solid"/>
              <a:miter lim="800000"/>
            </a:ln>
            <a:effectLst/>
          </p:spPr>
          <p:txBody>
            <a:bodyPr wrap="square" lIns="0" tIns="0" rIns="0" bIns="0" numCol="1" anchor="ctr">
              <a:noAutofit/>
            </a:bodyPr>
            <a:lstStyle/>
            <a:p>
              <a:pPr lvl="0" algn="ctr">
                <a:defRPr>
                  <a:solidFill>
                    <a:srgbClr val="FFFFFF"/>
                  </a:solidFill>
                </a:defRPr>
              </a:pPr>
              <a:endParaRPr dirty="0"/>
            </a:p>
          </p:txBody>
        </p:sp>
        <p:sp>
          <p:nvSpPr>
            <p:cNvPr id="626" name="Shape 626">
              <a:extLst>
                <a:ext uri="{FF2B5EF4-FFF2-40B4-BE49-F238E27FC236}">
                  <a16:creationId xmlns:a16="http://schemas.microsoft.com/office/drawing/2014/main" id="{95DBA826-8616-C554-302D-9E47965A64DE}"/>
                </a:ext>
              </a:extLst>
            </p:cNvPr>
            <p:cNvSpPr/>
            <p:nvPr/>
          </p:nvSpPr>
          <p:spPr>
            <a:xfrm>
              <a:off x="0" y="30566"/>
              <a:ext cx="2634216" cy="553996"/>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spAutoFit/>
            </a:bodyPr>
            <a:lstStyle>
              <a:lvl1pPr algn="ctr">
                <a:defRPr>
                  <a:solidFill>
                    <a:srgbClr val="203864"/>
                  </a:solidFill>
                  <a:latin typeface="Times New Roman"/>
                  <a:ea typeface="Times New Roman"/>
                  <a:cs typeface="Times New Roman"/>
                  <a:sym typeface="Times New Roman"/>
                </a:defRPr>
              </a:lvl1pPr>
            </a:lstStyle>
            <a:p>
              <a:pPr lvl="0">
                <a:defRPr>
                  <a:solidFill>
                    <a:srgbClr val="000000"/>
                  </a:solidFill>
                </a:defRPr>
              </a:pPr>
              <a:r>
                <a:rPr b="1" dirty="0">
                  <a:solidFill>
                    <a:srgbClr val="002060"/>
                  </a:solidFill>
                </a:rPr>
                <a:t>President Pro Tempore Phil Berger (R)</a:t>
              </a:r>
            </a:p>
          </p:txBody>
        </p:sp>
      </p:grpSp>
      <p:pic>
        <p:nvPicPr>
          <p:cNvPr id="3074" name="Picture 2" descr="Representative Destin Hall - Biography - North Carolina General Assembly">
            <a:extLst>
              <a:ext uri="{FF2B5EF4-FFF2-40B4-BE49-F238E27FC236}">
                <a16:creationId xmlns:a16="http://schemas.microsoft.com/office/drawing/2014/main" id="{5B4C716F-A6A0-9EB5-410A-B0C6134721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7645" y="3253587"/>
            <a:ext cx="1838325" cy="257175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B71562C5-48E2-15F7-EF54-B34BA81D2F62}"/>
              </a:ext>
            </a:extLst>
          </p:cNvPr>
          <p:cNvSpPr/>
          <p:nvPr/>
        </p:nvSpPr>
        <p:spPr>
          <a:xfrm>
            <a:off x="714174" y="5646698"/>
            <a:ext cx="2785265" cy="573209"/>
          </a:xfrm>
          <a:prstGeom prst="rect">
            <a:avLst/>
          </a:prstGeom>
          <a:solidFill>
            <a:schemeClr val="bg1"/>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002060"/>
                </a:solidFill>
                <a:latin typeface="Times" panose="02020603050405020304" pitchFamily="18" charset="0"/>
                <a:cs typeface="Times" panose="02020603050405020304" pitchFamily="18" charset="0"/>
              </a:rPr>
              <a:t>Destin Hall (R)</a:t>
            </a:r>
          </a:p>
        </p:txBody>
      </p:sp>
      <p:pic>
        <p:nvPicPr>
          <p:cNvPr id="3076" name="Picture 4" descr="Rachel Hunt - North Carolina Health News">
            <a:extLst>
              <a:ext uri="{FF2B5EF4-FFF2-40B4-BE49-F238E27FC236}">
                <a16:creationId xmlns:a16="http://schemas.microsoft.com/office/drawing/2014/main" id="{2275711A-3AA3-8656-7121-053F6E978D9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40030" y="4016243"/>
            <a:ext cx="2123092" cy="257175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AB0190DB-65DB-D29A-8DF4-838B853DC6A3}"/>
              </a:ext>
            </a:extLst>
          </p:cNvPr>
          <p:cNvSpPr/>
          <p:nvPr/>
        </p:nvSpPr>
        <p:spPr>
          <a:xfrm>
            <a:off x="5507171" y="5834942"/>
            <a:ext cx="2785265" cy="573209"/>
          </a:xfrm>
          <a:prstGeom prst="rect">
            <a:avLst/>
          </a:prstGeom>
          <a:solidFill>
            <a:schemeClr val="bg1"/>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002060"/>
                </a:solidFill>
                <a:latin typeface="Times" panose="02020603050405020304" pitchFamily="18" charset="0"/>
                <a:cs typeface="Times" panose="02020603050405020304" pitchFamily="18" charset="0"/>
              </a:rPr>
              <a:t>Rachel Hunt (D)</a:t>
            </a:r>
          </a:p>
        </p:txBody>
      </p:sp>
    </p:spTree>
    <p:extLst>
      <p:ext uri="{BB962C8B-B14F-4D97-AF65-F5344CB8AC3E}">
        <p14:creationId xmlns:p14="http://schemas.microsoft.com/office/powerpoint/2010/main" val="188113076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9" name="Shape 629"/>
          <p:cNvSpPr>
            <a:spLocks noGrp="1"/>
          </p:cNvSpPr>
          <p:nvPr>
            <p:ph type="title"/>
          </p:nvPr>
        </p:nvSpPr>
        <p:spPr>
          <a:xfrm>
            <a:off x="457199" y="244475"/>
            <a:ext cx="10259123" cy="881799"/>
          </a:xfrm>
          <a:prstGeom prst="rect">
            <a:avLst/>
          </a:prstGeom>
          <a:solidFill>
            <a:srgbClr val="203864"/>
          </a:solidFill>
          <a:extLst>
            <a:ext uri="{C572A759-6A51-4108-AA02-DFA0A04FC94B}">
              <ma14:wrappingTextBoxFlag xmlns="" xmlns:ma14="http://schemas.microsoft.com/office/mac/drawingml/2011/main" val="1"/>
            </a:ext>
          </a:extLst>
        </p:spPr>
        <p:txBody>
          <a:bodyPr lIns="0" tIns="0" rIns="0" bIns="0">
            <a:normAutofit/>
          </a:bodyPr>
          <a:lstStyle>
            <a:lvl1pPr>
              <a:defRPr sz="3600" b="1">
                <a:solidFill>
                  <a:srgbClr val="FFFFFF"/>
                </a:solidFill>
                <a:latin typeface="Britannic Bold"/>
                <a:ea typeface="Britannic Bold"/>
                <a:cs typeface="Britannic Bold"/>
                <a:sym typeface="Britannic Bold"/>
              </a:defRPr>
            </a:lvl1pPr>
          </a:lstStyle>
          <a:p>
            <a:pPr lvl="0">
              <a:defRPr sz="1800" b="0">
                <a:solidFill>
                  <a:srgbClr val="000000"/>
                </a:solidFill>
              </a:defRPr>
            </a:pPr>
            <a:r>
              <a:rPr sz="3600" b="1" dirty="0">
                <a:solidFill>
                  <a:srgbClr val="FFFFFF"/>
                </a:solidFill>
              </a:rPr>
              <a:t>Powers of the General Assembly</a:t>
            </a:r>
          </a:p>
        </p:txBody>
      </p:sp>
      <p:sp>
        <p:nvSpPr>
          <p:cNvPr id="630" name="Shape 630"/>
          <p:cNvSpPr>
            <a:spLocks noGrp="1"/>
          </p:cNvSpPr>
          <p:nvPr>
            <p:ph type="body" idx="1"/>
          </p:nvPr>
        </p:nvSpPr>
        <p:spPr>
          <a:xfrm>
            <a:off x="457200" y="1425498"/>
            <a:ext cx="5410200" cy="3757961"/>
          </a:xfrm>
          <a:prstGeom prst="rect">
            <a:avLst/>
          </a:prstGeom>
          <a:solidFill>
            <a:srgbClr val="FFFFFF"/>
          </a:solidFill>
          <a:ln w="9525">
            <a:solidFill>
              <a:srgbClr val="203864"/>
            </a:solidFill>
            <a:bevel/>
          </a:ln>
          <a:extLst>
            <a:ext uri="{C572A759-6A51-4108-AA02-DFA0A04FC94B}">
              <ma14:wrappingTextBoxFlag xmlns="" xmlns:ma14="http://schemas.microsoft.com/office/mac/drawingml/2011/main" val="1"/>
            </a:ext>
          </a:extLst>
        </p:spPr>
        <p:txBody>
          <a:bodyPr lIns="0" tIns="0" rIns="0" bIns="0">
            <a:normAutofit/>
          </a:bodyPr>
          <a:lstStyle/>
          <a:p>
            <a:pPr marL="342900" lvl="0" indent="-274319">
              <a:spcBef>
                <a:spcPts val="0"/>
              </a:spcBef>
              <a:buClr>
                <a:srgbClr val="000000"/>
              </a:buClr>
              <a:buSzPts val="2800"/>
              <a:buChar char="○"/>
              <a:defRPr sz="1800"/>
            </a:pPr>
            <a:r>
              <a:rPr sz="2800" b="1" i="1" u="sng" dirty="0">
                <a:solidFill>
                  <a:srgbClr val="002060"/>
                </a:solidFill>
                <a:latin typeface="Times New Roman"/>
                <a:ea typeface="Times New Roman"/>
                <a:cs typeface="Times New Roman"/>
                <a:sym typeface="Times New Roman"/>
              </a:rPr>
              <a:t>Lawmaking</a:t>
            </a:r>
            <a:r>
              <a:rPr sz="2800" dirty="0">
                <a:latin typeface="Times New Roman"/>
                <a:ea typeface="Times New Roman"/>
                <a:cs typeface="Times New Roman"/>
                <a:sym typeface="Times New Roman"/>
              </a:rPr>
              <a:t>: state statutes and local special rules</a:t>
            </a:r>
          </a:p>
          <a:p>
            <a:pPr marL="342900" lvl="0" indent="-274319">
              <a:spcBef>
                <a:spcPts val="500"/>
              </a:spcBef>
              <a:buClr>
                <a:srgbClr val="000000"/>
              </a:buClr>
              <a:buSzPts val="2800"/>
              <a:buChar char="○"/>
              <a:defRPr sz="1800"/>
            </a:pPr>
            <a:r>
              <a:rPr sz="2800" b="1" i="1" u="sng" dirty="0">
                <a:solidFill>
                  <a:srgbClr val="002060"/>
                </a:solidFill>
                <a:latin typeface="Times New Roman"/>
                <a:ea typeface="Times New Roman"/>
                <a:cs typeface="Times New Roman"/>
                <a:sym typeface="Times New Roman"/>
              </a:rPr>
              <a:t>Budget</a:t>
            </a:r>
            <a:r>
              <a:rPr sz="2800" dirty="0">
                <a:latin typeface="Times New Roman"/>
                <a:ea typeface="Times New Roman"/>
                <a:cs typeface="Times New Roman"/>
                <a:sym typeface="Times New Roman"/>
              </a:rPr>
              <a:t>: taxing and spending</a:t>
            </a:r>
          </a:p>
          <a:p>
            <a:pPr marL="342900" lvl="0" indent="-274319">
              <a:spcBef>
                <a:spcPts val="500"/>
              </a:spcBef>
              <a:buClr>
                <a:srgbClr val="000000"/>
              </a:buClr>
              <a:buSzPts val="2800"/>
              <a:buChar char="○"/>
              <a:defRPr sz="1800"/>
            </a:pPr>
            <a:r>
              <a:rPr sz="2800" b="1" i="1" u="sng" dirty="0">
                <a:solidFill>
                  <a:srgbClr val="002060"/>
                </a:solidFill>
                <a:latin typeface="Times New Roman"/>
                <a:ea typeface="Times New Roman"/>
                <a:cs typeface="Times New Roman"/>
                <a:sym typeface="Times New Roman"/>
              </a:rPr>
              <a:t>Legislative oversight</a:t>
            </a:r>
            <a:r>
              <a:rPr lang="en-US" dirty="0">
                <a:latin typeface="Times New Roman"/>
                <a:ea typeface="Times New Roman"/>
                <a:cs typeface="Times New Roman"/>
                <a:sym typeface="Times New Roman"/>
              </a:rPr>
              <a:t>: </a:t>
            </a:r>
            <a:r>
              <a:rPr lang="en-US" sz="2400" dirty="0">
                <a:latin typeface="Times New Roman"/>
                <a:ea typeface="Times New Roman"/>
                <a:cs typeface="Times New Roman"/>
                <a:sym typeface="Times New Roman"/>
              </a:rPr>
              <a:t>evaluate how laws are enforced</a:t>
            </a:r>
            <a:endParaRPr sz="2400" b="1" dirty="0">
              <a:latin typeface="Times New Roman"/>
              <a:ea typeface="Times New Roman"/>
              <a:cs typeface="Times New Roman"/>
              <a:sym typeface="Times New Roman"/>
            </a:endParaRPr>
          </a:p>
          <a:p>
            <a:pPr marL="342900" lvl="0" indent="-274319">
              <a:spcBef>
                <a:spcPts val="500"/>
              </a:spcBef>
              <a:buClr>
                <a:srgbClr val="000000"/>
              </a:buClr>
              <a:buSzPts val="2800"/>
              <a:buChar char="○"/>
              <a:defRPr sz="1800"/>
            </a:pPr>
            <a:r>
              <a:rPr sz="2800" b="1" i="1" u="sng" dirty="0">
                <a:solidFill>
                  <a:srgbClr val="002060"/>
                </a:solidFill>
                <a:latin typeface="Times New Roman"/>
                <a:ea typeface="Times New Roman"/>
                <a:cs typeface="Times New Roman"/>
                <a:sym typeface="Times New Roman"/>
              </a:rPr>
              <a:t>Elect University of North Carolina Board of Governors</a:t>
            </a:r>
          </a:p>
          <a:p>
            <a:pPr marL="342900" lvl="0" indent="-274319">
              <a:spcBef>
                <a:spcPts val="500"/>
              </a:spcBef>
              <a:buClr>
                <a:srgbClr val="000000"/>
              </a:buClr>
              <a:buSzPts val="2800"/>
              <a:buChar char="○"/>
              <a:defRPr sz="1800"/>
            </a:pPr>
            <a:r>
              <a:rPr sz="2800" b="1" i="1" u="sng" dirty="0">
                <a:solidFill>
                  <a:srgbClr val="002060"/>
                </a:solidFill>
                <a:latin typeface="Times New Roman"/>
                <a:ea typeface="Times New Roman"/>
                <a:cs typeface="Times New Roman"/>
                <a:sym typeface="Times New Roman"/>
              </a:rPr>
              <a:t>Impeachment</a:t>
            </a:r>
          </a:p>
        </p:txBody>
      </p:sp>
      <p:pic>
        <p:nvPicPr>
          <p:cNvPr id="631" name="image69.jpg" descr="General-Assembly.jpg"/>
          <p:cNvPicPr/>
          <p:nvPr/>
        </p:nvPicPr>
        <p:blipFill>
          <a:blip r:embed="rId2"/>
          <a:stretch>
            <a:fillRect/>
          </a:stretch>
        </p:blipFill>
        <p:spPr>
          <a:xfrm>
            <a:off x="6324601" y="1260087"/>
            <a:ext cx="5094248" cy="3757961"/>
          </a:xfrm>
          <a:prstGeom prst="rect">
            <a:avLst/>
          </a:prstGeom>
          <a:ln w="38100" cap="sq">
            <a:solidFill/>
            <a:miter/>
          </a:ln>
          <a:effectLst>
            <a:outerShdw blurRad="50800" dist="38100" dir="2700000" rotWithShape="0">
              <a:srgbClr val="000000">
                <a:alpha val="42745"/>
              </a:srgbClr>
            </a:outerShdw>
          </a:effectLst>
        </p:spPr>
      </p:pic>
      <p:sp>
        <p:nvSpPr>
          <p:cNvPr id="2" name="Rectangle 1">
            <a:extLst>
              <a:ext uri="{FF2B5EF4-FFF2-40B4-BE49-F238E27FC236}">
                <a16:creationId xmlns:a16="http://schemas.microsoft.com/office/drawing/2014/main" id="{EE19C7D5-40E9-9143-859D-B0BAD052C570}"/>
              </a:ext>
            </a:extLst>
          </p:cNvPr>
          <p:cNvSpPr/>
          <p:nvPr/>
        </p:nvSpPr>
        <p:spPr>
          <a:xfrm>
            <a:off x="1101969" y="5317272"/>
            <a:ext cx="10011508" cy="1142143"/>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r>
              <a:rPr lang="en-US" sz="2400" dirty="0">
                <a:latin typeface="Times" pitchFamily="2" charset="0"/>
              </a:rPr>
              <a:t>Legislative sessions: </a:t>
            </a:r>
          </a:p>
          <a:p>
            <a:pPr marL="342900" indent="-342900">
              <a:buFont typeface="Arial" panose="020B0604020202020204" pitchFamily="34" charset="0"/>
              <a:buChar char="•"/>
            </a:pPr>
            <a:r>
              <a:rPr lang="en-US" sz="2400" b="1" i="1" u="sng" dirty="0">
                <a:solidFill>
                  <a:srgbClr val="002060"/>
                </a:solidFill>
                <a:latin typeface="Times" pitchFamily="2" charset="0"/>
              </a:rPr>
              <a:t>Long sessions</a:t>
            </a:r>
            <a:r>
              <a:rPr lang="en-US" sz="2400" dirty="0">
                <a:latin typeface="Times" pitchFamily="2" charset="0"/>
              </a:rPr>
              <a:t>: held in odd number years (2021, 2023, etc. . .)</a:t>
            </a:r>
          </a:p>
          <a:p>
            <a:pPr marL="342900" indent="-342900">
              <a:buFont typeface="Arial" panose="020B0604020202020204" pitchFamily="34" charset="0"/>
              <a:buChar char="•"/>
            </a:pPr>
            <a:r>
              <a:rPr lang="en-US" sz="2400" b="1" i="1" u="sng" dirty="0">
                <a:solidFill>
                  <a:srgbClr val="002060"/>
                </a:solidFill>
                <a:latin typeface="Times" pitchFamily="2" charset="0"/>
              </a:rPr>
              <a:t>Short sessions</a:t>
            </a:r>
            <a:r>
              <a:rPr lang="en-US" sz="2400" dirty="0">
                <a:latin typeface="Times" pitchFamily="2" charset="0"/>
              </a:rPr>
              <a:t>: held in even number years (2020, 2222, etc. . .)</a:t>
            </a:r>
          </a:p>
        </p:txBody>
      </p:sp>
    </p:spTree>
    <p:extLst>
      <p:ext uri="{BB962C8B-B14F-4D97-AF65-F5344CB8AC3E}">
        <p14:creationId xmlns:p14="http://schemas.microsoft.com/office/powerpoint/2010/main" val="2259781462"/>
      </p:ext>
    </p:extLst>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 name="Shape 604"/>
          <p:cNvSpPr>
            <a:spLocks noGrp="1"/>
          </p:cNvSpPr>
          <p:nvPr>
            <p:ph type="title"/>
          </p:nvPr>
        </p:nvSpPr>
        <p:spPr>
          <a:xfrm>
            <a:off x="838200" y="365125"/>
            <a:ext cx="10515600" cy="939570"/>
          </a:xfrm>
          <a:prstGeom prst="rect">
            <a:avLst/>
          </a:prstGeom>
          <a:solidFill>
            <a:srgbClr val="203864"/>
          </a:solidFill>
        </p:spPr>
        <p:txBody>
          <a:bodyPr lIns="0" tIns="0" rIns="0" bIns="0"/>
          <a:lstStyle>
            <a:lvl1pPr>
              <a:defRPr b="1">
                <a:solidFill>
                  <a:srgbClr val="FFFFFF"/>
                </a:solidFill>
                <a:latin typeface="Britannic Bold"/>
                <a:ea typeface="Britannic Bold"/>
                <a:cs typeface="Britannic Bold"/>
                <a:sym typeface="Britannic Bold"/>
              </a:defRPr>
            </a:lvl1pPr>
          </a:lstStyle>
          <a:p>
            <a:pPr lvl="0">
              <a:defRPr sz="1800" b="0">
                <a:solidFill>
                  <a:srgbClr val="000000"/>
                </a:solidFill>
              </a:defRPr>
            </a:pPr>
            <a:r>
              <a:rPr sz="4400" b="1" dirty="0">
                <a:solidFill>
                  <a:srgbClr val="FFFFFF"/>
                </a:solidFill>
              </a:rPr>
              <a:t>Bicameral State Legislature</a:t>
            </a:r>
          </a:p>
        </p:txBody>
      </p:sp>
      <p:sp>
        <p:nvSpPr>
          <p:cNvPr id="605" name="Shape 605"/>
          <p:cNvSpPr>
            <a:spLocks noGrp="1"/>
          </p:cNvSpPr>
          <p:nvPr>
            <p:ph type="body" idx="1"/>
          </p:nvPr>
        </p:nvSpPr>
        <p:spPr>
          <a:xfrm>
            <a:off x="838200" y="1538867"/>
            <a:ext cx="10515600" cy="5196471"/>
          </a:xfrm>
          <a:prstGeom prst="rect">
            <a:avLst/>
          </a:prstGeom>
          <a:solidFill>
            <a:srgbClr val="FFFFFF"/>
          </a:solidFill>
        </p:spPr>
        <p:txBody>
          <a:bodyPr lIns="0" tIns="0" rIns="0" bIns="0"/>
          <a:lstStyle>
            <a:lvl1pPr marL="0" indent="0">
              <a:buSzTx/>
              <a:buNone/>
              <a:defRPr sz="2400" b="1">
                <a:solidFill>
                  <a:srgbClr val="002060"/>
                </a:solidFill>
                <a:latin typeface="Times New Roman"/>
                <a:ea typeface="Times New Roman"/>
                <a:cs typeface="Times New Roman"/>
                <a:sym typeface="Times New Roman"/>
              </a:defRPr>
            </a:lvl1pPr>
          </a:lstStyle>
          <a:p>
            <a:pPr lvl="0">
              <a:defRPr sz="1800" b="0">
                <a:solidFill>
                  <a:srgbClr val="000000"/>
                </a:solidFill>
              </a:defRPr>
            </a:pPr>
            <a:r>
              <a:rPr sz="2400" b="1" dirty="0">
                <a:solidFill>
                  <a:srgbClr val="002060"/>
                </a:solidFill>
              </a:rPr>
              <a:t>NC General Assembly </a:t>
            </a:r>
          </a:p>
        </p:txBody>
      </p:sp>
      <p:pic>
        <p:nvPicPr>
          <p:cNvPr id="606" name="image65.jpg" descr="http://static.mgnetwork.com/spa/media_path/images/news/election/campaign_2010/nc_district_map_large_1280.jpg"/>
          <p:cNvPicPr/>
          <p:nvPr/>
        </p:nvPicPr>
        <p:blipFill>
          <a:blip r:embed="rId2"/>
          <a:stretch>
            <a:fillRect/>
          </a:stretch>
        </p:blipFill>
        <p:spPr>
          <a:xfrm>
            <a:off x="4200947" y="4521661"/>
            <a:ext cx="6949275" cy="2072641"/>
          </a:xfrm>
          <a:prstGeom prst="rect">
            <a:avLst/>
          </a:prstGeom>
          <a:ln w="38100" cap="sq">
            <a:solidFill>
              <a:srgbClr val="002060"/>
            </a:solidFill>
            <a:miter/>
          </a:ln>
          <a:effectLst>
            <a:outerShdw blurRad="50800" dist="38100" dir="2700000" rotWithShape="0">
              <a:srgbClr val="000000">
                <a:alpha val="42745"/>
              </a:srgbClr>
            </a:outerShdw>
          </a:effectLst>
        </p:spPr>
      </p:pic>
      <p:grpSp>
        <p:nvGrpSpPr>
          <p:cNvPr id="609" name="Group 609"/>
          <p:cNvGrpSpPr/>
          <p:nvPr/>
        </p:nvGrpSpPr>
        <p:grpSpPr>
          <a:xfrm>
            <a:off x="408286" y="2142697"/>
            <a:ext cx="5555787" cy="1719619"/>
            <a:chOff x="-83031" y="-1"/>
            <a:chExt cx="5555785" cy="1719617"/>
          </a:xfrm>
        </p:grpSpPr>
        <p:sp>
          <p:nvSpPr>
            <p:cNvPr id="607" name="Shape 607"/>
            <p:cNvSpPr/>
            <p:nvPr/>
          </p:nvSpPr>
          <p:spPr>
            <a:xfrm>
              <a:off x="-83031" y="-1"/>
              <a:ext cx="5472755" cy="1719617"/>
            </a:xfrm>
            <a:prstGeom prst="rect">
              <a:avLst/>
            </a:prstGeom>
            <a:solidFill>
              <a:srgbClr val="FFFFFF"/>
            </a:solidFill>
            <a:ln w="12700" cap="flat">
              <a:solidFill>
                <a:srgbClr val="203864"/>
              </a:solidFill>
              <a:prstDash val="solid"/>
              <a:miter lim="800000"/>
            </a:ln>
            <a:effectLst/>
          </p:spPr>
          <p:txBody>
            <a:bodyPr wrap="square" lIns="0" tIns="0" rIns="0" bIns="0" numCol="1" anchor="ctr">
              <a:noAutofit/>
            </a:bodyPr>
            <a:lstStyle/>
            <a:p>
              <a:pPr lvl="0">
                <a:defRPr>
                  <a:solidFill>
                    <a:srgbClr val="FFFFFF"/>
                  </a:solidFill>
                </a:defRPr>
              </a:pPr>
              <a:endParaRPr dirty="0"/>
            </a:p>
          </p:txBody>
        </p:sp>
        <p:sp>
          <p:nvSpPr>
            <p:cNvPr id="608" name="Shape 608"/>
            <p:cNvSpPr/>
            <p:nvPr/>
          </p:nvSpPr>
          <p:spPr>
            <a:xfrm>
              <a:off x="-1" y="306212"/>
              <a:ext cx="5472755" cy="110719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spAutoFit/>
            </a:bodyPr>
            <a:lstStyle/>
            <a:p>
              <a:pPr lvl="0"/>
              <a:r>
                <a:rPr lang="en-US" sz="2400" b="1" dirty="0">
                  <a:solidFill>
                    <a:srgbClr val="002060"/>
                  </a:solidFill>
                  <a:latin typeface="Times New Roman"/>
                  <a:ea typeface="Times New Roman"/>
                  <a:cs typeface="Times New Roman"/>
                  <a:sym typeface="Times New Roman"/>
                </a:rPr>
                <a:t> </a:t>
              </a:r>
              <a:r>
                <a:rPr lang="en-US" sz="2400" b="1" i="1" u="sng" dirty="0">
                  <a:solidFill>
                    <a:srgbClr val="002060"/>
                  </a:solidFill>
                  <a:latin typeface="Times New Roman"/>
                  <a:ea typeface="Times New Roman"/>
                  <a:cs typeface="Times New Roman"/>
                  <a:sym typeface="Times New Roman"/>
                </a:rPr>
                <a:t>Bicameral Legislature</a:t>
              </a:r>
              <a:endParaRPr i="1" u="sng" dirty="0">
                <a:solidFill>
                  <a:srgbClr val="FFFFFF"/>
                </a:solidFill>
              </a:endParaRPr>
            </a:p>
            <a:p>
              <a:pPr marL="457200" lvl="0" indent="-231775">
                <a:buClr>
                  <a:srgbClr val="000000"/>
                </a:buClr>
                <a:buSzPct val="100000"/>
                <a:buFont typeface="Arial"/>
                <a:buChar char="•"/>
              </a:pPr>
              <a:r>
                <a:rPr sz="2400" dirty="0">
                  <a:latin typeface="Times New Roman"/>
                  <a:ea typeface="Times New Roman"/>
                  <a:cs typeface="Times New Roman"/>
                  <a:sym typeface="Times New Roman"/>
                </a:rPr>
                <a:t>Senate: 50 members – equal rep.</a:t>
              </a:r>
              <a:endParaRPr dirty="0">
                <a:solidFill>
                  <a:srgbClr val="FFFFFF"/>
                </a:solidFill>
              </a:endParaRPr>
            </a:p>
            <a:p>
              <a:pPr marL="457200" lvl="0" indent="-231775">
                <a:buClr>
                  <a:srgbClr val="000000"/>
                </a:buClr>
                <a:buSzPct val="100000"/>
                <a:buFont typeface="Arial"/>
                <a:buChar char="•"/>
              </a:pPr>
              <a:r>
                <a:rPr sz="2400" dirty="0">
                  <a:latin typeface="Times New Roman"/>
                  <a:ea typeface="Times New Roman"/>
                  <a:cs typeface="Times New Roman"/>
                  <a:sym typeface="Times New Roman"/>
                </a:rPr>
                <a:t>House: 120 members</a:t>
              </a:r>
              <a:r>
                <a:rPr sz="2400" dirty="0">
                  <a:solidFill>
                    <a:srgbClr val="002060"/>
                  </a:solidFill>
                  <a:latin typeface="Times New Roman"/>
                  <a:ea typeface="Times New Roman"/>
                  <a:cs typeface="Times New Roman"/>
                  <a:sym typeface="Times New Roman"/>
                </a:rPr>
                <a:t> – </a:t>
              </a:r>
              <a:r>
                <a:rPr sz="2400" dirty="0">
                  <a:latin typeface="Times New Roman"/>
                  <a:ea typeface="Times New Roman"/>
                  <a:cs typeface="Times New Roman"/>
                  <a:sym typeface="Times New Roman"/>
                </a:rPr>
                <a:t>by population</a:t>
              </a:r>
            </a:p>
          </p:txBody>
        </p:sp>
      </p:grpSp>
      <p:grpSp>
        <p:nvGrpSpPr>
          <p:cNvPr id="612" name="Group 612"/>
          <p:cNvGrpSpPr/>
          <p:nvPr/>
        </p:nvGrpSpPr>
        <p:grpSpPr>
          <a:xfrm>
            <a:off x="6321185" y="1435286"/>
            <a:ext cx="5472757" cy="2768226"/>
            <a:chOff x="-1" y="-1"/>
            <a:chExt cx="5472755" cy="2768224"/>
          </a:xfrm>
        </p:grpSpPr>
        <p:sp>
          <p:nvSpPr>
            <p:cNvPr id="610" name="Shape 610"/>
            <p:cNvSpPr/>
            <p:nvPr/>
          </p:nvSpPr>
          <p:spPr>
            <a:xfrm>
              <a:off x="-1" y="-1"/>
              <a:ext cx="5472755" cy="2768224"/>
            </a:xfrm>
            <a:prstGeom prst="rect">
              <a:avLst/>
            </a:prstGeom>
            <a:solidFill>
              <a:srgbClr val="FFFFFF"/>
            </a:solidFill>
            <a:ln w="12700" cap="flat">
              <a:solidFill>
                <a:srgbClr val="203864"/>
              </a:solidFill>
              <a:prstDash val="solid"/>
              <a:miter lim="800000"/>
            </a:ln>
            <a:effectLst/>
          </p:spPr>
          <p:txBody>
            <a:bodyPr wrap="square" lIns="0" tIns="0" rIns="0" bIns="0" numCol="1" anchor="ctr">
              <a:noAutofit/>
            </a:bodyPr>
            <a:lstStyle/>
            <a:p>
              <a:pPr lvl="0">
                <a:defRPr>
                  <a:solidFill>
                    <a:srgbClr val="FFFFFF"/>
                  </a:solidFill>
                </a:defRPr>
              </a:pPr>
              <a:endParaRPr dirty="0"/>
            </a:p>
          </p:txBody>
        </p:sp>
        <p:sp>
          <p:nvSpPr>
            <p:cNvPr id="611" name="Shape 611"/>
            <p:cNvSpPr/>
            <p:nvPr/>
          </p:nvSpPr>
          <p:spPr>
            <a:xfrm>
              <a:off x="-1" y="276117"/>
              <a:ext cx="5472755" cy="2215989"/>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spAutoFit/>
            </a:bodyPr>
            <a:lstStyle/>
            <a:p>
              <a:pPr lvl="0"/>
              <a:r>
                <a:rPr lang="en-US" sz="2400" b="1" dirty="0">
                  <a:latin typeface="Times New Roman"/>
                  <a:ea typeface="Times New Roman"/>
                  <a:cs typeface="Times New Roman"/>
                  <a:sym typeface="Times New Roman"/>
                </a:rPr>
                <a:t> </a:t>
              </a:r>
              <a:r>
                <a:rPr sz="2400" b="1" dirty="0">
                  <a:latin typeface="Times New Roman"/>
                  <a:ea typeface="Times New Roman"/>
                  <a:cs typeface="Times New Roman"/>
                  <a:sym typeface="Times New Roman"/>
                </a:rPr>
                <a:t>Senate Qualification</a:t>
              </a:r>
              <a:endParaRPr b="1" dirty="0">
                <a:solidFill>
                  <a:srgbClr val="FFFFFF"/>
                </a:solidFill>
              </a:endParaRPr>
            </a:p>
            <a:p>
              <a:pPr marL="457200" lvl="0" indent="-231775">
                <a:buClr>
                  <a:srgbClr val="000000"/>
                </a:buClr>
                <a:buSzPct val="100000"/>
                <a:buFont typeface="Arial"/>
                <a:buChar char="•"/>
              </a:pPr>
              <a:r>
                <a:rPr sz="2400" i="1" u="sng" dirty="0">
                  <a:latin typeface="Times New Roman"/>
                  <a:ea typeface="Times New Roman"/>
                  <a:cs typeface="Times New Roman"/>
                  <a:sym typeface="Times New Roman"/>
                </a:rPr>
                <a:t>25 years old </a:t>
              </a:r>
              <a:endParaRPr i="1" u="sng" dirty="0">
                <a:solidFill>
                  <a:srgbClr val="FFFFFF"/>
                </a:solidFill>
              </a:endParaRPr>
            </a:p>
            <a:p>
              <a:pPr marL="457200" lvl="0" indent="-231775">
                <a:buClr>
                  <a:srgbClr val="000000"/>
                </a:buClr>
                <a:buSzPct val="100000"/>
                <a:buFont typeface="Arial"/>
                <a:buChar char="•"/>
              </a:pPr>
              <a:r>
                <a:rPr sz="2400" i="1" u="sng" dirty="0">
                  <a:latin typeface="Times New Roman"/>
                  <a:ea typeface="Times New Roman"/>
                  <a:cs typeface="Times New Roman"/>
                  <a:sym typeface="Times New Roman"/>
                </a:rPr>
                <a:t>live in the state 2 years </a:t>
              </a:r>
              <a:endParaRPr i="1" u="sng" dirty="0">
                <a:solidFill>
                  <a:srgbClr val="FFFFFF"/>
                </a:solidFill>
              </a:endParaRPr>
            </a:p>
            <a:p>
              <a:pPr lvl="0"/>
              <a:r>
                <a:rPr lang="en-US" sz="2400" b="1" dirty="0">
                  <a:latin typeface="Times New Roman"/>
                  <a:ea typeface="Times New Roman"/>
                  <a:cs typeface="Times New Roman"/>
                  <a:sym typeface="Times New Roman"/>
                </a:rPr>
                <a:t> </a:t>
              </a:r>
              <a:r>
                <a:rPr sz="2400" b="1" dirty="0">
                  <a:latin typeface="Times New Roman"/>
                  <a:ea typeface="Times New Roman"/>
                  <a:cs typeface="Times New Roman"/>
                  <a:sym typeface="Times New Roman"/>
                </a:rPr>
                <a:t>House Qualification</a:t>
              </a:r>
              <a:endParaRPr b="1" dirty="0">
                <a:solidFill>
                  <a:srgbClr val="FFFFFF"/>
                </a:solidFill>
              </a:endParaRPr>
            </a:p>
            <a:p>
              <a:pPr marL="457200" lvl="0" indent="-231775">
                <a:buClr>
                  <a:srgbClr val="000000"/>
                </a:buClr>
                <a:buSzPct val="100000"/>
                <a:buFont typeface="Arial"/>
                <a:buChar char="•"/>
              </a:pPr>
              <a:r>
                <a:rPr sz="2400" i="1" u="sng" dirty="0">
                  <a:latin typeface="Times New Roman"/>
                  <a:ea typeface="Times New Roman"/>
                  <a:cs typeface="Times New Roman"/>
                  <a:sym typeface="Times New Roman"/>
                </a:rPr>
                <a:t>21 years old </a:t>
              </a:r>
              <a:endParaRPr i="1" u="sng" dirty="0">
                <a:solidFill>
                  <a:srgbClr val="FFFFFF"/>
                </a:solidFill>
              </a:endParaRPr>
            </a:p>
            <a:p>
              <a:pPr marL="457200" lvl="0" indent="-231775">
                <a:buClr>
                  <a:srgbClr val="000000"/>
                </a:buClr>
                <a:buSzPct val="100000"/>
                <a:buFont typeface="Arial"/>
                <a:buChar char="•"/>
              </a:pPr>
              <a:r>
                <a:rPr sz="2400" i="1" u="sng" dirty="0">
                  <a:latin typeface="Times New Roman"/>
                  <a:ea typeface="Times New Roman"/>
                  <a:cs typeface="Times New Roman"/>
                  <a:sym typeface="Times New Roman"/>
                </a:rPr>
                <a:t>Live in the state 1 year</a:t>
              </a:r>
            </a:p>
          </p:txBody>
        </p:sp>
      </p:grpSp>
    </p:spTree>
    <p:extLst>
      <p:ext uri="{BB962C8B-B14F-4D97-AF65-F5344CB8AC3E}">
        <p14:creationId xmlns:p14="http://schemas.microsoft.com/office/powerpoint/2010/main" val="37006926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6" name="Shape 646"/>
          <p:cNvSpPr>
            <a:spLocks noGrp="1"/>
          </p:cNvSpPr>
          <p:nvPr>
            <p:ph type="title"/>
          </p:nvPr>
        </p:nvSpPr>
        <p:spPr>
          <a:xfrm>
            <a:off x="838199" y="298216"/>
            <a:ext cx="5339578" cy="1028779"/>
          </a:xfrm>
          <a:prstGeom prst="rect">
            <a:avLst/>
          </a:prstGeom>
          <a:solidFill>
            <a:srgbClr val="203864"/>
          </a:solidFill>
        </p:spPr>
        <p:txBody>
          <a:bodyPr lIns="0" tIns="0" rIns="0" bIns="0"/>
          <a:lstStyle>
            <a:lvl1pPr defTabSz="868680">
              <a:defRPr sz="3705" b="1">
                <a:solidFill>
                  <a:srgbClr val="FFFFFF"/>
                </a:solidFill>
                <a:latin typeface="Britannic Bold"/>
                <a:ea typeface="Britannic Bold"/>
                <a:cs typeface="Britannic Bold"/>
                <a:sym typeface="Britannic Bold"/>
              </a:defRPr>
            </a:lvl1pPr>
          </a:lstStyle>
          <a:p>
            <a:pPr lvl="0">
              <a:defRPr sz="1800" b="0">
                <a:solidFill>
                  <a:srgbClr val="000000"/>
                </a:solidFill>
              </a:defRPr>
            </a:pPr>
            <a:r>
              <a:rPr sz="3705" b="1" dirty="0">
                <a:solidFill>
                  <a:srgbClr val="FFFFFF"/>
                </a:solidFill>
              </a:rPr>
              <a:t>General Assembly Budget</a:t>
            </a:r>
          </a:p>
        </p:txBody>
      </p:sp>
      <p:sp>
        <p:nvSpPr>
          <p:cNvPr id="647" name="Shape 647"/>
          <p:cNvSpPr>
            <a:spLocks noGrp="1"/>
          </p:cNvSpPr>
          <p:nvPr>
            <p:ph type="body" idx="1"/>
          </p:nvPr>
        </p:nvSpPr>
        <p:spPr>
          <a:xfrm>
            <a:off x="838200" y="1393902"/>
            <a:ext cx="10515600" cy="5241074"/>
          </a:xfrm>
          <a:prstGeom prst="rect">
            <a:avLst/>
          </a:prstGeom>
          <a:solidFill>
            <a:schemeClr val="bg1"/>
          </a:solidFill>
          <a:ln>
            <a:solidFill>
              <a:srgbClr val="002060"/>
            </a:solidFill>
          </a:ln>
        </p:spPr>
        <p:txBody>
          <a:bodyPr/>
          <a:lstStyle>
            <a:lvl1pPr>
              <a:defRPr>
                <a:latin typeface="Times New Roman"/>
                <a:ea typeface="Times New Roman"/>
                <a:cs typeface="Times New Roman"/>
                <a:sym typeface="Times New Roman"/>
              </a:defRPr>
            </a:lvl1pPr>
          </a:lstStyle>
          <a:p>
            <a:pPr lvl="0">
              <a:defRPr sz="1800"/>
            </a:pPr>
            <a:r>
              <a:rPr sz="2800" b="1" dirty="0">
                <a:solidFill>
                  <a:srgbClr val="002060"/>
                </a:solidFill>
              </a:rPr>
              <a:t>NC Budget</a:t>
            </a:r>
          </a:p>
        </p:txBody>
      </p:sp>
      <p:pic>
        <p:nvPicPr>
          <p:cNvPr id="648" name="image71.jpg" descr="A picture containing text&#10;&#10;Description automatically generated"/>
          <p:cNvPicPr/>
          <p:nvPr/>
        </p:nvPicPr>
        <p:blipFill>
          <a:blip r:embed="rId2"/>
          <a:stretch>
            <a:fillRect/>
          </a:stretch>
        </p:blipFill>
        <p:spPr>
          <a:xfrm>
            <a:off x="515511" y="1943100"/>
            <a:ext cx="5361181" cy="3520998"/>
          </a:xfrm>
          <a:prstGeom prst="rect">
            <a:avLst/>
          </a:prstGeom>
          <a:ln>
            <a:solidFill>
              <a:srgbClr val="002060"/>
            </a:solidFill>
          </a:ln>
        </p:spPr>
      </p:pic>
      <p:pic>
        <p:nvPicPr>
          <p:cNvPr id="649" name="image72.jpg" descr="A picture containing drawing&#10;&#10;Description automatically generated"/>
          <p:cNvPicPr/>
          <p:nvPr/>
        </p:nvPicPr>
        <p:blipFill>
          <a:blip r:embed="rId3"/>
          <a:stretch>
            <a:fillRect/>
          </a:stretch>
        </p:blipFill>
        <p:spPr>
          <a:xfrm>
            <a:off x="6587235" y="723396"/>
            <a:ext cx="4675498" cy="2705606"/>
          </a:xfrm>
          <a:prstGeom prst="rect">
            <a:avLst/>
          </a:prstGeom>
          <a:ln>
            <a:solidFill>
              <a:srgbClr val="002060"/>
            </a:solidFill>
          </a:ln>
        </p:spPr>
      </p:pic>
      <p:pic>
        <p:nvPicPr>
          <p:cNvPr id="650" name="image73.png" descr="A screenshot of a cell phone&#10;&#10;Description automatically generated"/>
          <p:cNvPicPr/>
          <p:nvPr/>
        </p:nvPicPr>
        <p:blipFill>
          <a:blip r:embed="rId4"/>
          <a:stretch>
            <a:fillRect/>
          </a:stretch>
        </p:blipFill>
        <p:spPr>
          <a:xfrm>
            <a:off x="6587235" y="3622712"/>
            <a:ext cx="4675497" cy="3235288"/>
          </a:xfrm>
          <a:prstGeom prst="rect">
            <a:avLst/>
          </a:prstGeom>
          <a:ln>
            <a:solidFill>
              <a:srgbClr val="002060"/>
            </a:solidFill>
          </a:ln>
        </p:spPr>
      </p:pic>
      <p:grpSp>
        <p:nvGrpSpPr>
          <p:cNvPr id="653" name="Group 653"/>
          <p:cNvGrpSpPr/>
          <p:nvPr/>
        </p:nvGrpSpPr>
        <p:grpSpPr>
          <a:xfrm>
            <a:off x="301082" y="5629754"/>
            <a:ext cx="5794919" cy="1107193"/>
            <a:chOff x="0" y="0"/>
            <a:chExt cx="5794917" cy="1107191"/>
          </a:xfrm>
        </p:grpSpPr>
        <p:sp>
          <p:nvSpPr>
            <p:cNvPr id="651" name="Shape 651"/>
            <p:cNvSpPr/>
            <p:nvPr/>
          </p:nvSpPr>
          <p:spPr>
            <a:xfrm>
              <a:off x="0" y="1610"/>
              <a:ext cx="5794918" cy="1103972"/>
            </a:xfrm>
            <a:prstGeom prst="rect">
              <a:avLst/>
            </a:prstGeom>
            <a:solidFill>
              <a:srgbClr val="203864"/>
            </a:solidFill>
            <a:ln w="12700" cap="flat">
              <a:solidFill>
                <a:srgbClr val="32538F"/>
              </a:solidFill>
              <a:prstDash val="solid"/>
              <a:miter lim="800000"/>
            </a:ln>
            <a:effectLst/>
          </p:spPr>
          <p:txBody>
            <a:bodyPr wrap="square" lIns="0" tIns="0" rIns="0" bIns="0" numCol="1" anchor="ctr">
              <a:noAutofit/>
            </a:bodyPr>
            <a:lstStyle/>
            <a:p>
              <a:pPr lvl="0">
                <a:defRPr>
                  <a:solidFill>
                    <a:srgbClr val="FFFFFF"/>
                  </a:solidFill>
                </a:defRPr>
              </a:pPr>
              <a:endParaRPr dirty="0"/>
            </a:p>
          </p:txBody>
        </p:sp>
        <p:sp>
          <p:nvSpPr>
            <p:cNvPr id="652" name="Shape 652"/>
            <p:cNvSpPr/>
            <p:nvPr/>
          </p:nvSpPr>
          <p:spPr>
            <a:xfrm>
              <a:off x="0" y="0"/>
              <a:ext cx="5794918" cy="1107192"/>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spAutoFit/>
            </a:bodyPr>
            <a:lstStyle>
              <a:lvl1pPr>
                <a:defRPr sz="2400">
                  <a:solidFill>
                    <a:srgbClr val="FFFFFF"/>
                  </a:solidFill>
                  <a:latin typeface="Times New Roman"/>
                  <a:ea typeface="Times New Roman"/>
                  <a:cs typeface="Times New Roman"/>
                  <a:sym typeface="Times New Roman"/>
                </a:defRPr>
              </a:lvl1pPr>
            </a:lstStyle>
            <a:p>
              <a:pPr marL="112713" lvl="0">
                <a:defRPr sz="1800">
                  <a:solidFill>
                    <a:srgbClr val="000000"/>
                  </a:solidFill>
                </a:defRPr>
              </a:pPr>
              <a:r>
                <a:rPr sz="2400" dirty="0">
                  <a:solidFill>
                    <a:srgbClr val="FFFFFF"/>
                  </a:solidFill>
                </a:rPr>
                <a:t>30% of NC funding is from the federal government in the form of </a:t>
              </a:r>
              <a:r>
                <a:rPr sz="2400" b="1" i="1" u="sng" dirty="0">
                  <a:solidFill>
                    <a:srgbClr val="FFFF00"/>
                  </a:solidFill>
                </a:rPr>
                <a:t>intergovernmental revenue</a:t>
              </a:r>
            </a:p>
          </p:txBody>
        </p:sp>
      </p:grpSp>
    </p:spTree>
    <p:extLst>
      <p:ext uri="{BB962C8B-B14F-4D97-AF65-F5344CB8AC3E}">
        <p14:creationId xmlns:p14="http://schemas.microsoft.com/office/powerpoint/2010/main" val="188535448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9" name="Shape 629"/>
          <p:cNvSpPr>
            <a:spLocks noGrp="1"/>
          </p:cNvSpPr>
          <p:nvPr>
            <p:ph type="title"/>
          </p:nvPr>
        </p:nvSpPr>
        <p:spPr>
          <a:xfrm>
            <a:off x="457199" y="244475"/>
            <a:ext cx="10259123" cy="881799"/>
          </a:xfrm>
          <a:prstGeom prst="rect">
            <a:avLst/>
          </a:prstGeom>
          <a:solidFill>
            <a:srgbClr val="203864"/>
          </a:solidFill>
          <a:extLst>
            <a:ext uri="{C572A759-6A51-4108-AA02-DFA0A04FC94B}">
              <ma14:wrappingTextBoxFlag xmlns="" xmlns:ma14="http://schemas.microsoft.com/office/mac/drawingml/2011/main" val="1"/>
            </a:ext>
          </a:extLst>
        </p:spPr>
        <p:txBody>
          <a:bodyPr lIns="0" tIns="0" rIns="0" bIns="0">
            <a:normAutofit/>
          </a:bodyPr>
          <a:lstStyle>
            <a:lvl1pPr>
              <a:defRPr sz="3600" b="1">
                <a:solidFill>
                  <a:srgbClr val="FFFFFF"/>
                </a:solidFill>
                <a:latin typeface="Britannic Bold"/>
                <a:ea typeface="Britannic Bold"/>
                <a:cs typeface="Britannic Bold"/>
                <a:sym typeface="Britannic Bold"/>
              </a:defRPr>
            </a:lvl1pPr>
          </a:lstStyle>
          <a:p>
            <a:pPr lvl="0">
              <a:defRPr sz="1800" b="0">
                <a:solidFill>
                  <a:srgbClr val="000000"/>
                </a:solidFill>
              </a:defRPr>
            </a:pPr>
            <a:r>
              <a:rPr lang="en-US" sz="3600" b="1" dirty="0">
                <a:solidFill>
                  <a:srgbClr val="FFFFFF"/>
                </a:solidFill>
              </a:rPr>
              <a:t>NC Budget</a:t>
            </a:r>
            <a:endParaRPr sz="3600" b="1" dirty="0">
              <a:solidFill>
                <a:srgbClr val="FFFFFF"/>
              </a:solidFill>
            </a:endParaRPr>
          </a:p>
        </p:txBody>
      </p:sp>
      <p:sp>
        <p:nvSpPr>
          <p:cNvPr id="630" name="Shape 630"/>
          <p:cNvSpPr>
            <a:spLocks noGrp="1"/>
          </p:cNvSpPr>
          <p:nvPr>
            <p:ph type="body" idx="1"/>
          </p:nvPr>
        </p:nvSpPr>
        <p:spPr>
          <a:xfrm>
            <a:off x="457200" y="1425498"/>
            <a:ext cx="5410200" cy="3757961"/>
          </a:xfrm>
          <a:prstGeom prst="rect">
            <a:avLst/>
          </a:prstGeom>
          <a:solidFill>
            <a:srgbClr val="FFFFFF"/>
          </a:solidFill>
          <a:ln w="9525">
            <a:solidFill>
              <a:srgbClr val="203864"/>
            </a:solidFill>
            <a:bevel/>
          </a:ln>
          <a:extLst>
            <a:ext uri="{C572A759-6A51-4108-AA02-DFA0A04FC94B}">
              <ma14:wrappingTextBoxFlag xmlns="" xmlns:ma14="http://schemas.microsoft.com/office/mac/drawingml/2011/main" val="1"/>
            </a:ext>
          </a:extLst>
        </p:spPr>
        <p:txBody>
          <a:bodyPr lIns="0" tIns="0" rIns="0" bIns="0">
            <a:normAutofit/>
          </a:bodyPr>
          <a:lstStyle/>
          <a:p>
            <a:pPr marL="68581" lvl="0" indent="0">
              <a:spcBef>
                <a:spcPts val="0"/>
              </a:spcBef>
              <a:buClr>
                <a:srgbClr val="000000"/>
              </a:buClr>
              <a:buSzPts val="2800"/>
              <a:buNone/>
              <a:defRPr sz="1800"/>
            </a:pPr>
            <a:r>
              <a:rPr lang="en-US" sz="2400" b="1" dirty="0">
                <a:solidFill>
                  <a:srgbClr val="002060"/>
                </a:solidFill>
                <a:latin typeface="Times New Roman"/>
                <a:ea typeface="Times New Roman"/>
                <a:cs typeface="Times New Roman"/>
                <a:sym typeface="Times New Roman"/>
              </a:rPr>
              <a:t>Revenue – income</a:t>
            </a:r>
          </a:p>
          <a:p>
            <a:pPr marL="411481" indent="-342900">
              <a:spcBef>
                <a:spcPts val="0"/>
              </a:spcBef>
              <a:buClr>
                <a:srgbClr val="000000"/>
              </a:buClr>
              <a:buSzPts val="2800"/>
              <a:defRPr sz="1800"/>
            </a:pPr>
            <a:r>
              <a:rPr lang="en-US" sz="2400" b="1" i="1" u="sng" dirty="0">
                <a:solidFill>
                  <a:srgbClr val="002060"/>
                </a:solidFill>
                <a:latin typeface="Times New Roman"/>
                <a:ea typeface="Times New Roman"/>
                <a:cs typeface="Times New Roman"/>
                <a:sym typeface="Times New Roman"/>
              </a:rPr>
              <a:t>Intergovernmental revenues ($ from the federal government – highway, Medicare &amp; Medicaid)</a:t>
            </a:r>
          </a:p>
          <a:p>
            <a:pPr marL="411481" indent="-342900">
              <a:spcBef>
                <a:spcPts val="0"/>
              </a:spcBef>
              <a:buClr>
                <a:srgbClr val="000000"/>
              </a:buClr>
              <a:buSzPts val="2800"/>
              <a:defRPr sz="1800"/>
            </a:pPr>
            <a:r>
              <a:rPr lang="en-US" sz="2400" b="1" i="1" u="sng" dirty="0">
                <a:solidFill>
                  <a:srgbClr val="002060"/>
                </a:solidFill>
                <a:latin typeface="Times New Roman"/>
                <a:ea typeface="Times New Roman"/>
                <a:cs typeface="Times New Roman"/>
                <a:sym typeface="Times New Roman"/>
              </a:rPr>
              <a:t>State income tax</a:t>
            </a:r>
          </a:p>
          <a:p>
            <a:pPr marL="411481" indent="-342900">
              <a:spcBef>
                <a:spcPts val="0"/>
              </a:spcBef>
              <a:buClr>
                <a:srgbClr val="000000"/>
              </a:buClr>
              <a:buSzPts val="2800"/>
              <a:defRPr sz="1800"/>
            </a:pPr>
            <a:r>
              <a:rPr lang="en-US" sz="2400" b="1" i="1" u="sng" dirty="0">
                <a:solidFill>
                  <a:srgbClr val="002060"/>
                </a:solidFill>
                <a:latin typeface="Times New Roman"/>
                <a:ea typeface="Times New Roman"/>
                <a:cs typeface="Times New Roman"/>
                <a:sym typeface="Times New Roman"/>
              </a:rPr>
              <a:t>Sales tax</a:t>
            </a:r>
          </a:p>
          <a:p>
            <a:pPr marL="411481" indent="-342900">
              <a:spcBef>
                <a:spcPts val="0"/>
              </a:spcBef>
              <a:buClr>
                <a:srgbClr val="000000"/>
              </a:buClr>
              <a:buSzPts val="2800"/>
              <a:defRPr sz="1800"/>
            </a:pPr>
            <a:r>
              <a:rPr lang="en-US" sz="2400" b="1" i="1" u="sng" dirty="0">
                <a:solidFill>
                  <a:srgbClr val="002060"/>
                </a:solidFill>
                <a:latin typeface="Times New Roman"/>
                <a:ea typeface="Times New Roman"/>
                <a:cs typeface="Times New Roman"/>
                <a:sym typeface="Times New Roman"/>
              </a:rPr>
              <a:t>Lottery</a:t>
            </a:r>
          </a:p>
          <a:p>
            <a:pPr marL="411481" indent="-342900">
              <a:spcBef>
                <a:spcPts val="0"/>
              </a:spcBef>
              <a:buClr>
                <a:srgbClr val="000000"/>
              </a:buClr>
              <a:buSzPts val="2800"/>
              <a:defRPr sz="1800"/>
            </a:pPr>
            <a:r>
              <a:rPr lang="en-US" sz="2400" b="1" i="1" u="sng" dirty="0">
                <a:solidFill>
                  <a:srgbClr val="002060"/>
                </a:solidFill>
                <a:latin typeface="Times New Roman"/>
                <a:ea typeface="Times New Roman"/>
                <a:cs typeface="Times New Roman"/>
                <a:sym typeface="Times New Roman"/>
              </a:rPr>
              <a:t>License &amp; Fees</a:t>
            </a:r>
          </a:p>
          <a:p>
            <a:pPr marL="411481" indent="-342900">
              <a:spcBef>
                <a:spcPts val="0"/>
              </a:spcBef>
              <a:buClr>
                <a:srgbClr val="000000"/>
              </a:buClr>
              <a:buSzPts val="2800"/>
              <a:defRPr sz="1800"/>
            </a:pPr>
            <a:endParaRPr sz="2400" dirty="0">
              <a:latin typeface="Times New Roman"/>
              <a:ea typeface="Times New Roman"/>
              <a:cs typeface="Times New Roman"/>
              <a:sym typeface="Times New Roman"/>
            </a:endParaRPr>
          </a:p>
        </p:txBody>
      </p:sp>
      <p:sp>
        <p:nvSpPr>
          <p:cNvPr id="5" name="Shape 630">
            <a:extLst>
              <a:ext uri="{FF2B5EF4-FFF2-40B4-BE49-F238E27FC236}">
                <a16:creationId xmlns:a16="http://schemas.microsoft.com/office/drawing/2014/main" id="{ED8368A0-8809-3F43-943B-16122FA11E5A}"/>
              </a:ext>
            </a:extLst>
          </p:cNvPr>
          <p:cNvSpPr txBox="1">
            <a:spLocks/>
          </p:cNvSpPr>
          <p:nvPr/>
        </p:nvSpPr>
        <p:spPr>
          <a:xfrm>
            <a:off x="6324602" y="1425497"/>
            <a:ext cx="5410200" cy="3757961"/>
          </a:xfrm>
          <a:prstGeom prst="rect">
            <a:avLst/>
          </a:prstGeom>
          <a:solidFill>
            <a:srgbClr val="FFFFFF"/>
          </a:solidFill>
          <a:ln w="9525">
            <a:solidFill>
              <a:srgbClr val="203864"/>
            </a:solidFill>
            <a:bevel/>
          </a:ln>
          <a:extLst>
            <a:ext uri="{C572A759-6A51-4108-AA02-DFA0A04FC94B}">
              <ma14:wrappingTextBoxFlag xmlns="" xmlns:ma14="http://schemas.microsoft.com/office/mac/drawingml/2011/main" val="1"/>
            </a:ext>
          </a:extLst>
        </p:spPr>
        <p:txBody>
          <a:bodyPr vert="horz" lIns="0" tIns="0" rIns="0" bIns="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8581" indent="0">
              <a:spcBef>
                <a:spcPts val="0"/>
              </a:spcBef>
              <a:buClr>
                <a:srgbClr val="000000"/>
              </a:buClr>
              <a:buSzPts val="2800"/>
              <a:buFont typeface="Arial" panose="020B0604020202020204" pitchFamily="34" charset="0"/>
              <a:buNone/>
              <a:defRPr sz="1800"/>
            </a:pPr>
            <a:r>
              <a:rPr lang="en-US" sz="2400" b="1" dirty="0">
                <a:solidFill>
                  <a:srgbClr val="002060"/>
                </a:solidFill>
                <a:latin typeface="Times New Roman"/>
                <a:ea typeface="Times New Roman"/>
                <a:cs typeface="Times New Roman"/>
                <a:sym typeface="Times New Roman"/>
              </a:rPr>
              <a:t>Expenditures – expenses (cost)</a:t>
            </a:r>
          </a:p>
          <a:p>
            <a:pPr marL="411481" indent="-342900">
              <a:spcBef>
                <a:spcPts val="0"/>
              </a:spcBef>
              <a:buClr>
                <a:srgbClr val="000000"/>
              </a:buClr>
              <a:buSzPts val="2800"/>
              <a:defRPr sz="1800"/>
            </a:pPr>
            <a:r>
              <a:rPr lang="en-US" sz="2400" b="1" i="1" u="sng" dirty="0">
                <a:solidFill>
                  <a:srgbClr val="FF0000"/>
                </a:solidFill>
                <a:latin typeface="Times New Roman"/>
                <a:ea typeface="Times New Roman"/>
                <a:cs typeface="Times New Roman"/>
                <a:sym typeface="Times New Roman"/>
              </a:rPr>
              <a:t>Education</a:t>
            </a:r>
          </a:p>
          <a:p>
            <a:pPr marL="411481" indent="-342900">
              <a:spcBef>
                <a:spcPts val="0"/>
              </a:spcBef>
              <a:buClr>
                <a:srgbClr val="000000"/>
              </a:buClr>
              <a:buSzPts val="2800"/>
              <a:defRPr sz="1800"/>
            </a:pPr>
            <a:r>
              <a:rPr lang="en-US" sz="2400" b="1" i="1" u="sng" dirty="0">
                <a:solidFill>
                  <a:srgbClr val="FF0000"/>
                </a:solidFill>
                <a:latin typeface="Times New Roman"/>
                <a:ea typeface="Times New Roman"/>
                <a:cs typeface="Times New Roman"/>
                <a:sym typeface="Times New Roman"/>
              </a:rPr>
              <a:t>Entitlements – health, nutrition or income payments</a:t>
            </a:r>
          </a:p>
          <a:p>
            <a:pPr marL="411481" indent="-342900">
              <a:spcBef>
                <a:spcPts val="0"/>
              </a:spcBef>
              <a:buClr>
                <a:srgbClr val="000000"/>
              </a:buClr>
              <a:buSzPts val="2800"/>
              <a:defRPr sz="1800"/>
            </a:pPr>
            <a:r>
              <a:rPr lang="en-US" sz="2400" b="1" i="1" u="sng" dirty="0">
                <a:solidFill>
                  <a:srgbClr val="FF0000"/>
                </a:solidFill>
                <a:latin typeface="Times New Roman"/>
                <a:ea typeface="Times New Roman"/>
                <a:cs typeface="Times New Roman"/>
                <a:sym typeface="Times New Roman"/>
              </a:rPr>
              <a:t>Highway upkeep</a:t>
            </a:r>
          </a:p>
          <a:p>
            <a:pPr marL="411481" indent="-342900">
              <a:spcBef>
                <a:spcPts val="0"/>
              </a:spcBef>
              <a:buClr>
                <a:srgbClr val="000000"/>
              </a:buClr>
              <a:buSzPts val="2800"/>
              <a:defRPr sz="1800"/>
            </a:pPr>
            <a:r>
              <a:rPr lang="en-US" sz="2400" b="1" i="1" u="sng" dirty="0">
                <a:solidFill>
                  <a:srgbClr val="FF0000"/>
                </a:solidFill>
                <a:latin typeface="Times New Roman"/>
                <a:ea typeface="Times New Roman"/>
                <a:cs typeface="Times New Roman"/>
                <a:sym typeface="Times New Roman"/>
              </a:rPr>
              <a:t>Public safety </a:t>
            </a:r>
          </a:p>
          <a:p>
            <a:pPr marL="411481" indent="-342900">
              <a:spcBef>
                <a:spcPts val="0"/>
              </a:spcBef>
              <a:buClr>
                <a:srgbClr val="000000"/>
              </a:buClr>
              <a:buSzPts val="2800"/>
              <a:defRPr sz="1800"/>
            </a:pPr>
            <a:endParaRPr lang="en-US" sz="2400" dirty="0">
              <a:latin typeface="Times New Roman"/>
              <a:ea typeface="Times New Roman"/>
              <a:cs typeface="Times New Roman"/>
              <a:sym typeface="Times New Roman"/>
            </a:endParaRPr>
          </a:p>
        </p:txBody>
      </p:sp>
      <p:pic>
        <p:nvPicPr>
          <p:cNvPr id="2" name="Picture 1">
            <a:extLst>
              <a:ext uri="{FF2B5EF4-FFF2-40B4-BE49-F238E27FC236}">
                <a16:creationId xmlns:a16="http://schemas.microsoft.com/office/drawing/2014/main" id="{80B4CB5D-87C3-E146-B694-E6376B97BAE3}"/>
              </a:ext>
            </a:extLst>
          </p:cNvPr>
          <p:cNvPicPr>
            <a:picLocks noChangeAspect="1"/>
          </p:cNvPicPr>
          <p:nvPr/>
        </p:nvPicPr>
        <p:blipFill>
          <a:blip r:embed="rId2"/>
          <a:stretch>
            <a:fillRect/>
          </a:stretch>
        </p:blipFill>
        <p:spPr>
          <a:xfrm>
            <a:off x="3522785" y="3563815"/>
            <a:ext cx="5146429" cy="2875966"/>
          </a:xfrm>
          <a:prstGeom prst="rect">
            <a:avLst/>
          </a:prstGeom>
          <a:solidFill>
            <a:srgbClr val="002060"/>
          </a:solidFill>
          <a:ln>
            <a:solidFill>
              <a:srgbClr val="002060"/>
            </a:solidFill>
          </a:ln>
        </p:spPr>
      </p:pic>
    </p:spTree>
    <p:extLst>
      <p:ext uri="{BB962C8B-B14F-4D97-AF65-F5344CB8AC3E}">
        <p14:creationId xmlns:p14="http://schemas.microsoft.com/office/powerpoint/2010/main" val="1896350100"/>
      </p:ext>
    </p:extLst>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 name="Shape 655"/>
          <p:cNvSpPr>
            <a:spLocks noGrp="1"/>
          </p:cNvSpPr>
          <p:nvPr>
            <p:ph type="title"/>
          </p:nvPr>
        </p:nvSpPr>
        <p:spPr>
          <a:xfrm>
            <a:off x="838200" y="365125"/>
            <a:ext cx="10515600" cy="716543"/>
          </a:xfrm>
          <a:prstGeom prst="rect">
            <a:avLst/>
          </a:prstGeom>
          <a:solidFill>
            <a:srgbClr val="203864"/>
          </a:solidFill>
        </p:spPr>
        <p:txBody>
          <a:bodyPr lIns="0" tIns="0" rIns="0" bIns="0"/>
          <a:lstStyle>
            <a:lvl1pPr defTabSz="841247">
              <a:defRPr sz="4048" b="1">
                <a:solidFill>
                  <a:srgbClr val="FFFFFF"/>
                </a:solidFill>
                <a:latin typeface="Britannic Bold"/>
                <a:ea typeface="Britannic Bold"/>
                <a:cs typeface="Britannic Bold"/>
                <a:sym typeface="Britannic Bold"/>
              </a:defRPr>
            </a:lvl1pPr>
          </a:lstStyle>
          <a:p>
            <a:pPr lvl="0">
              <a:defRPr sz="1800" b="0">
                <a:solidFill>
                  <a:srgbClr val="000000"/>
                </a:solidFill>
              </a:defRPr>
            </a:pPr>
            <a:r>
              <a:rPr sz="4048" b="1" dirty="0">
                <a:solidFill>
                  <a:srgbClr val="FFFFFF"/>
                </a:solidFill>
              </a:rPr>
              <a:t>Public Policy Gridlock</a:t>
            </a:r>
          </a:p>
        </p:txBody>
      </p:sp>
      <p:sp>
        <p:nvSpPr>
          <p:cNvPr id="656" name="Shape 656"/>
          <p:cNvSpPr>
            <a:spLocks noGrp="1"/>
          </p:cNvSpPr>
          <p:nvPr>
            <p:ph type="body" idx="1"/>
          </p:nvPr>
        </p:nvSpPr>
        <p:spPr>
          <a:xfrm>
            <a:off x="750277" y="1268410"/>
            <a:ext cx="10515600" cy="5397191"/>
          </a:xfrm>
          <a:prstGeom prst="rect">
            <a:avLst/>
          </a:prstGeom>
          <a:solidFill>
            <a:schemeClr val="bg1"/>
          </a:solidFill>
        </p:spPr>
        <p:txBody>
          <a:bodyPr/>
          <a:lstStyle>
            <a:lvl1pPr>
              <a:defRPr>
                <a:latin typeface="Times New Roman"/>
                <a:ea typeface="Times New Roman"/>
                <a:cs typeface="Times New Roman"/>
                <a:sym typeface="Times New Roman"/>
              </a:defRPr>
            </a:lvl1pPr>
          </a:lstStyle>
          <a:p>
            <a:pPr lvl="0">
              <a:defRPr sz="1800"/>
            </a:pPr>
            <a:r>
              <a:rPr sz="2800" b="1" dirty="0"/>
              <a:t>Debate over NC budget </a:t>
            </a:r>
          </a:p>
        </p:txBody>
      </p:sp>
      <p:grpSp>
        <p:nvGrpSpPr>
          <p:cNvPr id="660" name="Group 660"/>
          <p:cNvGrpSpPr/>
          <p:nvPr/>
        </p:nvGrpSpPr>
        <p:grpSpPr>
          <a:xfrm>
            <a:off x="673127" y="5080323"/>
            <a:ext cx="3170094" cy="825543"/>
            <a:chOff x="-216875" y="-1"/>
            <a:chExt cx="3170092" cy="825542"/>
          </a:xfrm>
        </p:grpSpPr>
        <p:sp>
          <p:nvSpPr>
            <p:cNvPr id="658" name="Shape 658"/>
            <p:cNvSpPr/>
            <p:nvPr/>
          </p:nvSpPr>
          <p:spPr>
            <a:xfrm>
              <a:off x="-216875" y="-1"/>
              <a:ext cx="3170092" cy="825542"/>
            </a:xfrm>
            <a:prstGeom prst="rect">
              <a:avLst/>
            </a:prstGeom>
            <a:solidFill>
              <a:srgbClr val="FFFFFF"/>
            </a:solidFill>
            <a:ln w="12700" cap="flat">
              <a:solidFill>
                <a:srgbClr val="32538F"/>
              </a:solidFill>
              <a:prstDash val="solid"/>
              <a:miter lim="800000"/>
            </a:ln>
            <a:effectLst/>
          </p:spPr>
          <p:txBody>
            <a:bodyPr wrap="square" lIns="0" tIns="0" rIns="0" bIns="0" numCol="1" anchor="ctr">
              <a:noAutofit/>
            </a:bodyPr>
            <a:lstStyle/>
            <a:p>
              <a:pPr lvl="0" algn="ctr">
                <a:defRPr>
                  <a:solidFill>
                    <a:srgbClr val="FFFFFF"/>
                  </a:solidFill>
                </a:defRPr>
              </a:pPr>
              <a:endParaRPr dirty="0"/>
            </a:p>
          </p:txBody>
        </p:sp>
        <p:sp>
          <p:nvSpPr>
            <p:cNvPr id="659" name="Shape 659"/>
            <p:cNvSpPr/>
            <p:nvPr/>
          </p:nvSpPr>
          <p:spPr>
            <a:xfrm>
              <a:off x="-216875" y="30624"/>
              <a:ext cx="3170092" cy="764292"/>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spAutoFit/>
            </a:bodyPr>
            <a:lstStyle>
              <a:lvl1pPr algn="ctr">
                <a:defRPr sz="2400">
                  <a:solidFill>
                    <a:srgbClr val="002060"/>
                  </a:solidFill>
                  <a:latin typeface="Times New Roman"/>
                  <a:ea typeface="Times New Roman"/>
                  <a:cs typeface="Times New Roman"/>
                  <a:sym typeface="Times New Roman"/>
                </a:defRPr>
              </a:lvl1pPr>
            </a:lstStyle>
            <a:p>
              <a:pPr lvl="0">
                <a:defRPr sz="1800">
                  <a:solidFill>
                    <a:srgbClr val="000000"/>
                  </a:solidFill>
                </a:defRPr>
              </a:pPr>
              <a:r>
                <a:rPr sz="2400" b="1" dirty="0">
                  <a:solidFill>
                    <a:srgbClr val="002060"/>
                  </a:solidFill>
                </a:rPr>
                <a:t>NC Governor Roy Cooper (D)</a:t>
              </a:r>
            </a:p>
          </p:txBody>
        </p:sp>
      </p:grpSp>
      <p:grpSp>
        <p:nvGrpSpPr>
          <p:cNvPr id="663" name="Group 663"/>
          <p:cNvGrpSpPr/>
          <p:nvPr/>
        </p:nvGrpSpPr>
        <p:grpSpPr>
          <a:xfrm>
            <a:off x="424849" y="6061983"/>
            <a:ext cx="3691056" cy="716544"/>
            <a:chOff x="0" y="0"/>
            <a:chExt cx="3691054" cy="716542"/>
          </a:xfrm>
        </p:grpSpPr>
        <p:sp>
          <p:nvSpPr>
            <p:cNvPr id="661" name="Shape 661"/>
            <p:cNvSpPr/>
            <p:nvPr/>
          </p:nvSpPr>
          <p:spPr>
            <a:xfrm>
              <a:off x="-1" y="0"/>
              <a:ext cx="3691056" cy="716543"/>
            </a:xfrm>
            <a:prstGeom prst="rect">
              <a:avLst/>
            </a:prstGeom>
            <a:solidFill>
              <a:srgbClr val="FFFFFF"/>
            </a:solidFill>
            <a:ln w="12700" cap="flat">
              <a:solidFill>
                <a:srgbClr val="002060"/>
              </a:solidFill>
              <a:prstDash val="solid"/>
              <a:miter lim="800000"/>
            </a:ln>
            <a:effectLst/>
          </p:spPr>
          <p:txBody>
            <a:bodyPr wrap="square" lIns="0" tIns="0" rIns="0" bIns="0" numCol="1" anchor="ctr">
              <a:noAutofit/>
            </a:bodyPr>
            <a:lstStyle/>
            <a:p>
              <a:pPr lvl="0" algn="ctr">
                <a:defRPr sz="2400">
                  <a:solidFill>
                    <a:srgbClr val="002060"/>
                  </a:solidFill>
                  <a:latin typeface="Times New Roman"/>
                  <a:ea typeface="Times New Roman"/>
                  <a:cs typeface="Times New Roman"/>
                  <a:sym typeface="Times New Roman"/>
                </a:defRPr>
              </a:pPr>
              <a:endParaRPr dirty="0"/>
            </a:p>
          </p:txBody>
        </p:sp>
        <p:sp>
          <p:nvSpPr>
            <p:cNvPr id="662" name="Shape 662"/>
            <p:cNvSpPr/>
            <p:nvPr/>
          </p:nvSpPr>
          <p:spPr>
            <a:xfrm>
              <a:off x="-1" y="147575"/>
              <a:ext cx="3691056" cy="42139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spAutoFit/>
            </a:bodyPr>
            <a:lstStyle>
              <a:lvl1pPr algn="ctr">
                <a:defRPr sz="2400">
                  <a:solidFill>
                    <a:srgbClr val="FFFFFF"/>
                  </a:solidFill>
                  <a:latin typeface="Times New Roman"/>
                  <a:ea typeface="Times New Roman"/>
                  <a:cs typeface="Times New Roman"/>
                  <a:sym typeface="Times New Roman"/>
                  <a:hlinkClick r:id="" action="ppaction://noaction"/>
                </a:defRPr>
              </a:lvl1pPr>
            </a:lstStyle>
            <a:p>
              <a:pPr lvl="0">
                <a:defRPr sz="1800">
                  <a:solidFill>
                    <a:srgbClr val="000000"/>
                  </a:solidFill>
                </a:defRPr>
              </a:pPr>
              <a:r>
                <a:rPr sz="2400" dirty="0">
                  <a:solidFill>
                    <a:srgbClr val="FFFFFF"/>
                  </a:solidFill>
                  <a:hlinkClick r:id="rId2"/>
                </a:rPr>
                <a:t>NC State Budget View </a:t>
              </a:r>
            </a:p>
          </p:txBody>
        </p:sp>
      </p:grpSp>
      <p:grpSp>
        <p:nvGrpSpPr>
          <p:cNvPr id="667" name="Group 667"/>
          <p:cNvGrpSpPr/>
          <p:nvPr/>
        </p:nvGrpSpPr>
        <p:grpSpPr>
          <a:xfrm>
            <a:off x="6874220" y="5171169"/>
            <a:ext cx="3513564" cy="825541"/>
            <a:chOff x="0" y="0"/>
            <a:chExt cx="3513563" cy="825540"/>
          </a:xfrm>
        </p:grpSpPr>
        <p:sp>
          <p:nvSpPr>
            <p:cNvPr id="665" name="Shape 665"/>
            <p:cNvSpPr/>
            <p:nvPr/>
          </p:nvSpPr>
          <p:spPr>
            <a:xfrm>
              <a:off x="-1" y="-1"/>
              <a:ext cx="3513565" cy="825542"/>
            </a:xfrm>
            <a:prstGeom prst="rect">
              <a:avLst/>
            </a:prstGeom>
            <a:solidFill>
              <a:srgbClr val="FFFFFF"/>
            </a:solidFill>
            <a:ln w="12700" cap="flat">
              <a:solidFill>
                <a:srgbClr val="32538F"/>
              </a:solidFill>
              <a:prstDash val="solid"/>
              <a:miter lim="800000"/>
            </a:ln>
            <a:effectLst/>
          </p:spPr>
          <p:txBody>
            <a:bodyPr wrap="square" lIns="0" tIns="0" rIns="0" bIns="0" numCol="1" anchor="ctr">
              <a:noAutofit/>
            </a:bodyPr>
            <a:lstStyle/>
            <a:p>
              <a:pPr lvl="0" algn="ctr">
                <a:defRPr>
                  <a:solidFill>
                    <a:srgbClr val="FFFFFF"/>
                  </a:solidFill>
                </a:defRPr>
              </a:pPr>
              <a:endParaRPr dirty="0"/>
            </a:p>
          </p:txBody>
        </p:sp>
        <p:sp>
          <p:nvSpPr>
            <p:cNvPr id="666" name="Shape 666"/>
            <p:cNvSpPr/>
            <p:nvPr/>
          </p:nvSpPr>
          <p:spPr>
            <a:xfrm>
              <a:off x="-1" y="30624"/>
              <a:ext cx="3513565" cy="764292"/>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spAutoFit/>
            </a:bodyPr>
            <a:lstStyle>
              <a:lvl1pPr algn="ctr">
                <a:defRPr sz="2400">
                  <a:solidFill>
                    <a:srgbClr val="002060"/>
                  </a:solidFill>
                  <a:latin typeface="Times New Roman"/>
                  <a:ea typeface="Times New Roman"/>
                  <a:cs typeface="Times New Roman"/>
                  <a:sym typeface="Times New Roman"/>
                </a:defRPr>
              </a:lvl1pPr>
            </a:lstStyle>
            <a:p>
              <a:pPr lvl="0">
                <a:defRPr sz="1800">
                  <a:solidFill>
                    <a:srgbClr val="000000"/>
                  </a:solidFill>
                </a:defRPr>
              </a:pPr>
              <a:r>
                <a:rPr sz="2400" b="1" dirty="0">
                  <a:solidFill>
                    <a:srgbClr val="C00000"/>
                  </a:solidFill>
                </a:rPr>
                <a:t>NC President Pro Tempore Phil Berger (R)</a:t>
              </a:r>
            </a:p>
          </p:txBody>
        </p:sp>
      </p:grpSp>
      <p:grpSp>
        <p:nvGrpSpPr>
          <p:cNvPr id="670" name="Group 670"/>
          <p:cNvGrpSpPr/>
          <p:nvPr/>
        </p:nvGrpSpPr>
        <p:grpSpPr>
          <a:xfrm>
            <a:off x="6785476" y="6046671"/>
            <a:ext cx="3691055" cy="716544"/>
            <a:chOff x="0" y="0"/>
            <a:chExt cx="3691054" cy="716542"/>
          </a:xfrm>
        </p:grpSpPr>
        <p:sp>
          <p:nvSpPr>
            <p:cNvPr id="668" name="Shape 668"/>
            <p:cNvSpPr/>
            <p:nvPr/>
          </p:nvSpPr>
          <p:spPr>
            <a:xfrm>
              <a:off x="-1" y="0"/>
              <a:ext cx="3691056" cy="716543"/>
            </a:xfrm>
            <a:prstGeom prst="rect">
              <a:avLst/>
            </a:prstGeom>
            <a:solidFill>
              <a:srgbClr val="FFFFFF"/>
            </a:solidFill>
            <a:ln w="12700" cap="flat">
              <a:solidFill>
                <a:srgbClr val="002060"/>
              </a:solidFill>
              <a:prstDash val="solid"/>
              <a:miter lim="800000"/>
            </a:ln>
            <a:effectLst/>
          </p:spPr>
          <p:txBody>
            <a:bodyPr wrap="square" lIns="0" tIns="0" rIns="0" bIns="0" numCol="1" anchor="ctr">
              <a:noAutofit/>
            </a:bodyPr>
            <a:lstStyle/>
            <a:p>
              <a:pPr lvl="0" algn="ctr">
                <a:defRPr sz="2400">
                  <a:solidFill>
                    <a:srgbClr val="002060"/>
                  </a:solidFill>
                  <a:latin typeface="Times New Roman"/>
                  <a:ea typeface="Times New Roman"/>
                  <a:cs typeface="Times New Roman"/>
                  <a:sym typeface="Times New Roman"/>
                </a:defRPr>
              </a:pPr>
              <a:endParaRPr dirty="0"/>
            </a:p>
          </p:txBody>
        </p:sp>
        <p:sp>
          <p:nvSpPr>
            <p:cNvPr id="669" name="Shape 669"/>
            <p:cNvSpPr/>
            <p:nvPr/>
          </p:nvSpPr>
          <p:spPr>
            <a:xfrm>
              <a:off x="-1" y="147575"/>
              <a:ext cx="3691056" cy="42139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spAutoFit/>
            </a:bodyPr>
            <a:lstStyle>
              <a:lvl1pPr algn="ctr">
                <a:defRPr sz="2400">
                  <a:solidFill>
                    <a:srgbClr val="FFFFFF"/>
                  </a:solidFill>
                  <a:latin typeface="Times New Roman"/>
                  <a:ea typeface="Times New Roman"/>
                  <a:cs typeface="Times New Roman"/>
                  <a:sym typeface="Times New Roman"/>
                  <a:hlinkClick r:id="" action="ppaction://noaction"/>
                </a:defRPr>
              </a:lvl1pPr>
            </a:lstStyle>
            <a:p>
              <a:pPr lvl="0">
                <a:defRPr sz="1800">
                  <a:solidFill>
                    <a:srgbClr val="000000"/>
                  </a:solidFill>
                </a:defRPr>
              </a:pPr>
              <a:r>
                <a:rPr sz="2400" dirty="0">
                  <a:solidFill>
                    <a:srgbClr val="FFFFFF"/>
                  </a:solidFill>
                  <a:hlinkClick r:id="rId2"/>
                </a:rPr>
                <a:t>NC State Budget View </a:t>
              </a:r>
            </a:p>
          </p:txBody>
        </p:sp>
      </p:grpSp>
      <p:sp>
        <p:nvSpPr>
          <p:cNvPr id="2" name="Rectangle 1">
            <a:extLst>
              <a:ext uri="{FF2B5EF4-FFF2-40B4-BE49-F238E27FC236}">
                <a16:creationId xmlns:a16="http://schemas.microsoft.com/office/drawing/2014/main" id="{C227B14E-6F0F-2145-88FC-2587D5A180DD}"/>
              </a:ext>
            </a:extLst>
          </p:cNvPr>
          <p:cNvSpPr/>
          <p:nvPr/>
        </p:nvSpPr>
        <p:spPr>
          <a:xfrm>
            <a:off x="838201" y="1716428"/>
            <a:ext cx="10427676" cy="1530864"/>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u="sng" dirty="0">
                <a:latin typeface="Times" pitchFamily="2" charset="0"/>
              </a:rPr>
              <a:t>Divided government</a:t>
            </a:r>
            <a:r>
              <a:rPr lang="en-US" sz="2400" b="1" dirty="0">
                <a:latin typeface="Times" pitchFamily="2" charset="0"/>
              </a:rPr>
              <a:t> </a:t>
            </a:r>
            <a:r>
              <a:rPr lang="en-US" sz="2400" dirty="0">
                <a:latin typeface="Times" pitchFamily="2" charset="0"/>
              </a:rPr>
              <a:t>– when the branches of government is controlled by different parties</a:t>
            </a:r>
          </a:p>
          <a:p>
            <a:r>
              <a:rPr lang="en-US" sz="2400" dirty="0">
                <a:latin typeface="Times" pitchFamily="2" charset="0"/>
              </a:rPr>
              <a:t>Issue: </a:t>
            </a:r>
            <a:r>
              <a:rPr lang="en-US" sz="2400" b="1" i="1" dirty="0">
                <a:latin typeface="Times" pitchFamily="2" charset="0"/>
              </a:rPr>
              <a:t>creates gridlock </a:t>
            </a:r>
            <a:r>
              <a:rPr lang="en-US" sz="2400" dirty="0">
                <a:latin typeface="Times" pitchFamily="2" charset="0"/>
              </a:rPr>
              <a:t>– nothing gets done</a:t>
            </a:r>
          </a:p>
        </p:txBody>
      </p:sp>
      <p:pic>
        <p:nvPicPr>
          <p:cNvPr id="657" name="image74.jpg" descr="A person wearing a suit and tie smiling at the camera&#10;&#10;Description automatically generated"/>
          <p:cNvPicPr/>
          <p:nvPr/>
        </p:nvPicPr>
        <p:blipFill>
          <a:blip r:embed="rId3"/>
          <a:stretch>
            <a:fillRect/>
          </a:stretch>
        </p:blipFill>
        <p:spPr>
          <a:xfrm>
            <a:off x="1317698" y="3073106"/>
            <a:ext cx="1880951" cy="1943393"/>
          </a:xfrm>
          <a:prstGeom prst="rect">
            <a:avLst/>
          </a:prstGeom>
          <a:ln>
            <a:solidFill>
              <a:srgbClr val="002060"/>
            </a:solidFill>
          </a:ln>
        </p:spPr>
      </p:pic>
      <p:pic>
        <p:nvPicPr>
          <p:cNvPr id="664" name="image75.jpg" descr="A person wearing a suit and tie smiling at the camera&#10;&#10;Description automatically generated"/>
          <p:cNvPicPr/>
          <p:nvPr/>
        </p:nvPicPr>
        <p:blipFill>
          <a:blip r:embed="rId4"/>
          <a:stretch>
            <a:fillRect/>
          </a:stretch>
        </p:blipFill>
        <p:spPr>
          <a:xfrm>
            <a:off x="7440376" y="3089591"/>
            <a:ext cx="1880951" cy="2031616"/>
          </a:xfrm>
          <a:prstGeom prst="rect">
            <a:avLst/>
          </a:prstGeom>
          <a:ln>
            <a:solidFill>
              <a:srgbClr val="002060"/>
            </a:solidFill>
          </a:ln>
        </p:spPr>
      </p:pic>
    </p:spTree>
    <p:extLst>
      <p:ext uri="{BB962C8B-B14F-4D97-AF65-F5344CB8AC3E}">
        <p14:creationId xmlns:p14="http://schemas.microsoft.com/office/powerpoint/2010/main" val="192431470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06606D-B327-4E71-959D-B596A5DDF825}"/>
              </a:ext>
            </a:extLst>
          </p:cNvPr>
          <p:cNvSpPr>
            <a:spLocks noGrp="1"/>
          </p:cNvSpPr>
          <p:nvPr>
            <p:ph type="title"/>
          </p:nvPr>
        </p:nvSpPr>
        <p:spPr>
          <a:xfrm>
            <a:off x="838200" y="365126"/>
            <a:ext cx="10515600" cy="669196"/>
          </a:xfrm>
          <a:solidFill>
            <a:srgbClr val="002060"/>
          </a:solidFill>
        </p:spPr>
        <p:txBody>
          <a:bodyPr>
            <a:normAutofit fontScale="90000"/>
          </a:bodyPr>
          <a:lstStyle/>
          <a:p>
            <a:r>
              <a:rPr lang="en-US" dirty="0">
                <a:solidFill>
                  <a:schemeClr val="bg1"/>
                </a:solidFill>
                <a:latin typeface="Britannic Bold" panose="020B0903060703020204" pitchFamily="34" charset="0"/>
              </a:rPr>
              <a:t>Comparative Government </a:t>
            </a:r>
          </a:p>
        </p:txBody>
      </p:sp>
      <p:sp>
        <p:nvSpPr>
          <p:cNvPr id="3" name="Content Placeholder 2">
            <a:extLst>
              <a:ext uri="{FF2B5EF4-FFF2-40B4-BE49-F238E27FC236}">
                <a16:creationId xmlns:a16="http://schemas.microsoft.com/office/drawing/2014/main" id="{BFABC72F-57B2-41D1-83FD-BAFAB7B1B552}"/>
              </a:ext>
            </a:extLst>
          </p:cNvPr>
          <p:cNvSpPr>
            <a:spLocks noGrp="1"/>
          </p:cNvSpPr>
          <p:nvPr>
            <p:ph idx="1"/>
          </p:nvPr>
        </p:nvSpPr>
        <p:spPr>
          <a:xfrm>
            <a:off x="838200" y="1484026"/>
            <a:ext cx="10515600" cy="4692937"/>
          </a:xfrm>
          <a:solidFill>
            <a:schemeClr val="bg1"/>
          </a:solidFill>
        </p:spPr>
        <p:txBody>
          <a:bodyPr>
            <a:normAutofit/>
          </a:bodyPr>
          <a:lstStyle/>
          <a:p>
            <a:r>
              <a:rPr lang="en-US" sz="2400" dirty="0">
                <a:latin typeface="Times" panose="02020603050405020304" pitchFamily="18" charset="0"/>
                <a:cs typeface="Times" panose="02020603050405020304" pitchFamily="18" charset="0"/>
              </a:rPr>
              <a:t>For your assign branch compare the U.S. Government to the NC Government </a:t>
            </a:r>
          </a:p>
          <a:p>
            <a:r>
              <a:rPr lang="en-US" sz="2400" dirty="0">
                <a:latin typeface="Times" panose="02020603050405020304" pitchFamily="18" charset="0"/>
                <a:cs typeface="Times" panose="02020603050405020304" pitchFamily="18" charset="0"/>
              </a:rPr>
              <a:t>Setup</a:t>
            </a:r>
          </a:p>
        </p:txBody>
      </p:sp>
      <p:pic>
        <p:nvPicPr>
          <p:cNvPr id="1026" name="Picture 2" descr="Amazon.com : 65lb Bright White Tri-fold Brochure Paper - 3 Panel Brochures  for Inkjet/Laser Printers - 250 Brochures : Office Products">
            <a:extLst>
              <a:ext uri="{FF2B5EF4-FFF2-40B4-BE49-F238E27FC236}">
                <a16:creationId xmlns:a16="http://schemas.microsoft.com/office/drawing/2014/main" id="{25FE76D2-8592-436D-A083-A8A583ADAA4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23672" y="2758190"/>
            <a:ext cx="8379502" cy="373468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5C03831E-1CD2-47F7-8850-03BF28AE335A}"/>
              </a:ext>
            </a:extLst>
          </p:cNvPr>
          <p:cNvSpPr/>
          <p:nvPr/>
        </p:nvSpPr>
        <p:spPr>
          <a:xfrm>
            <a:off x="4946754" y="2975547"/>
            <a:ext cx="2323476" cy="434715"/>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Times" panose="02020603050405020304" pitchFamily="18" charset="0"/>
                <a:cs typeface="Times" panose="02020603050405020304" pitchFamily="18" charset="0"/>
              </a:rPr>
              <a:t>Branch of Government</a:t>
            </a:r>
          </a:p>
        </p:txBody>
      </p:sp>
      <p:sp>
        <p:nvSpPr>
          <p:cNvPr id="6" name="Rectangle 5">
            <a:extLst>
              <a:ext uri="{FF2B5EF4-FFF2-40B4-BE49-F238E27FC236}">
                <a16:creationId xmlns:a16="http://schemas.microsoft.com/office/drawing/2014/main" id="{BD8A522B-36CD-4110-AB43-E236385EF937}"/>
              </a:ext>
            </a:extLst>
          </p:cNvPr>
          <p:cNvSpPr/>
          <p:nvPr/>
        </p:nvSpPr>
        <p:spPr>
          <a:xfrm>
            <a:off x="2191062" y="3019268"/>
            <a:ext cx="2323476" cy="434715"/>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Times" panose="02020603050405020304" pitchFamily="18" charset="0"/>
                <a:cs typeface="Times" panose="02020603050405020304" pitchFamily="18" charset="0"/>
              </a:rPr>
              <a:t>NC Government </a:t>
            </a:r>
          </a:p>
        </p:txBody>
      </p:sp>
      <p:sp>
        <p:nvSpPr>
          <p:cNvPr id="7" name="Rectangle 6">
            <a:extLst>
              <a:ext uri="{FF2B5EF4-FFF2-40B4-BE49-F238E27FC236}">
                <a16:creationId xmlns:a16="http://schemas.microsoft.com/office/drawing/2014/main" id="{FC0AA005-B0DC-4B73-8BF5-26BD372BD295}"/>
              </a:ext>
            </a:extLst>
          </p:cNvPr>
          <p:cNvSpPr/>
          <p:nvPr/>
        </p:nvSpPr>
        <p:spPr>
          <a:xfrm>
            <a:off x="7702446" y="3019268"/>
            <a:ext cx="2323476" cy="434715"/>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Times" panose="02020603050405020304" pitchFamily="18" charset="0"/>
                <a:cs typeface="Times" panose="02020603050405020304" pitchFamily="18" charset="0"/>
              </a:rPr>
              <a:t>U.S. Government </a:t>
            </a:r>
          </a:p>
        </p:txBody>
      </p:sp>
      <p:sp>
        <p:nvSpPr>
          <p:cNvPr id="5" name="Rectangle 4">
            <a:extLst>
              <a:ext uri="{FF2B5EF4-FFF2-40B4-BE49-F238E27FC236}">
                <a16:creationId xmlns:a16="http://schemas.microsoft.com/office/drawing/2014/main" id="{8E5ADC00-CB39-4908-8605-BBBEB5FA42D9}"/>
              </a:ext>
            </a:extLst>
          </p:cNvPr>
          <p:cNvSpPr/>
          <p:nvPr/>
        </p:nvSpPr>
        <p:spPr>
          <a:xfrm>
            <a:off x="5719685" y="1034322"/>
            <a:ext cx="5304645" cy="5746552"/>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atin typeface="Times" panose="02020603050405020304" pitchFamily="18" charset="0"/>
              <a:cs typeface="Times" panose="02020603050405020304" pitchFamily="18" charset="0"/>
            </a:endParaRPr>
          </a:p>
          <a:p>
            <a:pPr algn="ctr"/>
            <a:endParaRPr lang="en-US" sz="2400" dirty="0">
              <a:latin typeface="Times" panose="02020603050405020304" pitchFamily="18" charset="0"/>
              <a:cs typeface="Times" panose="02020603050405020304" pitchFamily="18" charset="0"/>
            </a:endParaRPr>
          </a:p>
          <a:p>
            <a:pPr algn="ctr"/>
            <a:endParaRPr lang="en-US" sz="2400" dirty="0">
              <a:latin typeface="Times" panose="02020603050405020304" pitchFamily="18" charset="0"/>
              <a:cs typeface="Times" panose="02020603050405020304" pitchFamily="18" charset="0"/>
            </a:endParaRPr>
          </a:p>
          <a:p>
            <a:pPr algn="ctr"/>
            <a:r>
              <a:rPr lang="en-US" sz="2400" dirty="0">
                <a:latin typeface="Times" panose="02020603050405020304" pitchFamily="18" charset="0"/>
                <a:cs typeface="Times" panose="02020603050405020304" pitchFamily="18" charset="0"/>
              </a:rPr>
              <a:t>Requirements</a:t>
            </a:r>
          </a:p>
          <a:p>
            <a:pPr marL="342900" indent="-342900">
              <a:buFont typeface="Arial" panose="020B0604020202020204" pitchFamily="34" charset="0"/>
              <a:buChar char="•"/>
            </a:pPr>
            <a:r>
              <a:rPr lang="en-US" sz="2400" dirty="0">
                <a:latin typeface="Times" panose="02020603050405020304" pitchFamily="18" charset="0"/>
                <a:cs typeface="Times" panose="02020603050405020304" pitchFamily="18" charset="0"/>
              </a:rPr>
              <a:t>Image for the branch</a:t>
            </a:r>
          </a:p>
          <a:p>
            <a:pPr marL="342900" indent="-342900">
              <a:buFont typeface="Arial" panose="020B0604020202020204" pitchFamily="34" charset="0"/>
              <a:buChar char="•"/>
            </a:pPr>
            <a:r>
              <a:rPr lang="en-US" sz="2400" dirty="0">
                <a:latin typeface="Times" panose="02020603050405020304" pitchFamily="18" charset="0"/>
                <a:cs typeface="Times" panose="02020603050405020304" pitchFamily="18" charset="0"/>
              </a:rPr>
              <a:t>Major job – example (law making, law enforcing, or interpretation of law)</a:t>
            </a:r>
          </a:p>
          <a:p>
            <a:pPr marL="342900" indent="-342900">
              <a:buFont typeface="Arial" panose="020B0604020202020204" pitchFamily="34" charset="0"/>
              <a:buChar char="•"/>
            </a:pPr>
            <a:r>
              <a:rPr lang="en-US" sz="2400" dirty="0">
                <a:latin typeface="Times" panose="02020603050405020304" pitchFamily="18" charset="0"/>
                <a:cs typeface="Times" panose="02020603050405020304" pitchFamily="18" charset="0"/>
              </a:rPr>
              <a:t>Structure - how it is setup, qualifications, number of members, terms of office </a:t>
            </a:r>
          </a:p>
          <a:p>
            <a:pPr marL="342900" indent="-342900">
              <a:buFont typeface="Arial" panose="020B0604020202020204" pitchFamily="34" charset="0"/>
              <a:buChar char="•"/>
            </a:pPr>
            <a:r>
              <a:rPr lang="en-US" sz="2400" dirty="0">
                <a:latin typeface="Times" panose="02020603050405020304" pitchFamily="18" charset="0"/>
                <a:cs typeface="Times" panose="02020603050405020304" pitchFamily="18" charset="0"/>
              </a:rPr>
              <a:t>Powers &amp; responsibilities of the branch of government </a:t>
            </a:r>
          </a:p>
          <a:p>
            <a:pPr marL="342900" indent="-342900">
              <a:buFont typeface="Arial" panose="020B0604020202020204" pitchFamily="34" charset="0"/>
              <a:buChar char="•"/>
            </a:pPr>
            <a:r>
              <a:rPr lang="en-US" sz="2400" dirty="0">
                <a:latin typeface="Times" panose="02020603050405020304" pitchFamily="18" charset="0"/>
                <a:cs typeface="Times" panose="02020603050405020304" pitchFamily="18" charset="0"/>
              </a:rPr>
              <a:t>Any limitations set on the branch by their individual constitutions </a:t>
            </a:r>
          </a:p>
          <a:p>
            <a:pPr marL="342900" indent="-342900">
              <a:buFont typeface="Arial" panose="020B0604020202020204" pitchFamily="34" charset="0"/>
              <a:buChar char="•"/>
            </a:pPr>
            <a:r>
              <a:rPr lang="en-US" sz="2400" dirty="0">
                <a:latin typeface="Times" panose="02020603050405020304" pitchFamily="18" charset="0"/>
                <a:cs typeface="Times" panose="02020603050405020304" pitchFamily="18" charset="0"/>
              </a:rPr>
              <a:t>Must demonstrate at least two differences</a:t>
            </a:r>
          </a:p>
          <a:p>
            <a:pPr marL="342900" indent="-342900">
              <a:buFont typeface="Arial" panose="020B0604020202020204" pitchFamily="34" charset="0"/>
              <a:buChar char="•"/>
            </a:pPr>
            <a:r>
              <a:rPr lang="en-US" sz="2400" dirty="0">
                <a:latin typeface="Times" panose="02020603050405020304" pitchFamily="18" charset="0"/>
                <a:cs typeface="Times" panose="02020603050405020304" pitchFamily="18" charset="0"/>
              </a:rPr>
              <a:t>Must demonstrate at least three similarities </a:t>
            </a:r>
          </a:p>
          <a:p>
            <a:endParaRPr lang="en-US" sz="2400" dirty="0">
              <a:latin typeface="Times" panose="02020603050405020304" pitchFamily="18" charset="0"/>
              <a:cs typeface="Times" panose="02020603050405020304" pitchFamily="18" charset="0"/>
            </a:endParaRPr>
          </a:p>
          <a:p>
            <a:pPr marL="342900" indent="-342900">
              <a:buFont typeface="Arial" panose="020B0604020202020204" pitchFamily="34" charset="0"/>
              <a:buChar char="•"/>
            </a:pPr>
            <a:endParaRPr lang="en-US" sz="2400" dirty="0">
              <a:latin typeface="Times" panose="02020603050405020304" pitchFamily="18" charset="0"/>
              <a:cs typeface="Times" panose="02020603050405020304" pitchFamily="18" charset="0"/>
            </a:endParaRPr>
          </a:p>
          <a:p>
            <a:pPr marL="342900" indent="-342900">
              <a:buFont typeface="Arial" panose="020B0604020202020204" pitchFamily="34" charset="0"/>
              <a:buChar char="•"/>
            </a:pPr>
            <a:endParaRPr lang="en-US" sz="2400" dirty="0">
              <a:latin typeface="Times" panose="02020603050405020304" pitchFamily="18" charset="0"/>
              <a:cs typeface="Times" panose="02020603050405020304" pitchFamily="18" charset="0"/>
            </a:endParaRPr>
          </a:p>
        </p:txBody>
      </p:sp>
    </p:spTree>
    <p:extLst>
      <p:ext uri="{BB962C8B-B14F-4D97-AF65-F5344CB8AC3E}">
        <p14:creationId xmlns:p14="http://schemas.microsoft.com/office/powerpoint/2010/main" val="3770961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047617-7D42-D1D8-9C4B-1F7917E2B583}"/>
              </a:ext>
            </a:extLst>
          </p:cNvPr>
          <p:cNvSpPr>
            <a:spLocks noGrp="1"/>
          </p:cNvSpPr>
          <p:nvPr>
            <p:ph type="title"/>
          </p:nvPr>
        </p:nvSpPr>
        <p:spPr>
          <a:xfrm>
            <a:off x="838200" y="365125"/>
            <a:ext cx="10515600" cy="752475"/>
          </a:xfrm>
          <a:solidFill>
            <a:schemeClr val="bg1"/>
          </a:solidFill>
          <a:ln>
            <a:solidFill>
              <a:srgbClr val="FF0000"/>
            </a:solidFill>
          </a:ln>
        </p:spPr>
        <p:txBody>
          <a:bodyPr/>
          <a:lstStyle/>
          <a:p>
            <a:r>
              <a:rPr lang="en-US" dirty="0">
                <a:latin typeface="Britannic Bold" panose="020B0903060703020204" pitchFamily="34" charset="77"/>
              </a:rPr>
              <a:t>Dividing Powers</a:t>
            </a:r>
          </a:p>
        </p:txBody>
      </p:sp>
      <p:sp>
        <p:nvSpPr>
          <p:cNvPr id="3" name="Content Placeholder 2">
            <a:extLst>
              <a:ext uri="{FF2B5EF4-FFF2-40B4-BE49-F238E27FC236}">
                <a16:creationId xmlns:a16="http://schemas.microsoft.com/office/drawing/2014/main" id="{A700DC68-DD4F-FF04-5115-5271B219E97F}"/>
              </a:ext>
            </a:extLst>
          </p:cNvPr>
          <p:cNvSpPr>
            <a:spLocks noGrp="1"/>
          </p:cNvSpPr>
          <p:nvPr>
            <p:ph idx="1"/>
          </p:nvPr>
        </p:nvSpPr>
        <p:spPr>
          <a:xfrm>
            <a:off x="838200" y="1394847"/>
            <a:ext cx="10515600" cy="4782116"/>
          </a:xfrm>
          <a:solidFill>
            <a:schemeClr val="bg1"/>
          </a:solidFill>
        </p:spPr>
        <p:txBody>
          <a:bodyPr>
            <a:normAutofit fontScale="92500"/>
          </a:bodyPr>
          <a:lstStyle/>
          <a:p>
            <a:pPr marL="0" indent="0">
              <a:buNone/>
            </a:pPr>
            <a:r>
              <a:rPr lang="en-US" sz="2400" dirty="0">
                <a:latin typeface="Times New Roman" panose="02020603050405020304" pitchFamily="18" charset="0"/>
                <a:cs typeface="Times New Roman" panose="02020603050405020304" pitchFamily="18" charset="0"/>
              </a:rPr>
              <a:t>Identify whether the following are (E) enumerated, (R) reserve, or (C) concurrent powers</a:t>
            </a:r>
          </a:p>
          <a:p>
            <a:pPr marL="0" indent="0">
              <a:buNone/>
            </a:pPr>
            <a:r>
              <a:rPr lang="en-US" sz="2400" dirty="0">
                <a:latin typeface="Times New Roman" panose="02020603050405020304" pitchFamily="18" charset="0"/>
                <a:cs typeface="Times New Roman" panose="02020603050405020304" pitchFamily="18" charset="0"/>
              </a:rPr>
              <a:t>__ 1. overseeing elections</a:t>
            </a:r>
          </a:p>
          <a:p>
            <a:pPr marL="0" indent="0">
              <a:buNone/>
            </a:pPr>
            <a:r>
              <a:rPr lang="en-US" sz="2400" dirty="0">
                <a:latin typeface="Times New Roman" panose="02020603050405020304" pitchFamily="18" charset="0"/>
                <a:cs typeface="Times New Roman" panose="02020603050405020304" pitchFamily="18" charset="0"/>
              </a:rPr>
              <a:t>__ 2. regulating interstate commerce</a:t>
            </a:r>
          </a:p>
          <a:p>
            <a:pPr marL="0" indent="0">
              <a:buNone/>
            </a:pPr>
            <a:r>
              <a:rPr lang="en-US" sz="2400" dirty="0">
                <a:latin typeface="Times New Roman" panose="02020603050405020304" pitchFamily="18" charset="0"/>
                <a:cs typeface="Times New Roman" panose="02020603050405020304" pitchFamily="18" charset="0"/>
              </a:rPr>
              <a:t>__ 3. guidelines for education</a:t>
            </a:r>
          </a:p>
          <a:p>
            <a:pPr marL="0" indent="0">
              <a:buNone/>
            </a:pPr>
            <a:r>
              <a:rPr lang="en-US" sz="2400" dirty="0">
                <a:latin typeface="Times New Roman" panose="02020603050405020304" pitchFamily="18" charset="0"/>
                <a:cs typeface="Times New Roman" panose="02020603050405020304" pitchFamily="18" charset="0"/>
              </a:rPr>
              <a:t>__ 4. taxation</a:t>
            </a:r>
          </a:p>
          <a:p>
            <a:pPr marL="0" indent="0">
              <a:buNone/>
            </a:pPr>
            <a:r>
              <a:rPr lang="en-US" sz="2400" dirty="0">
                <a:latin typeface="Times New Roman" panose="02020603050405020304" pitchFamily="18" charset="0"/>
                <a:cs typeface="Times New Roman" panose="02020603050405020304" pitchFamily="18" charset="0"/>
              </a:rPr>
              <a:t>__ 5. establishing courts</a:t>
            </a:r>
          </a:p>
          <a:p>
            <a:pPr marL="0" indent="0">
              <a:buNone/>
            </a:pPr>
            <a:r>
              <a:rPr lang="en-US" sz="2400" dirty="0">
                <a:latin typeface="Times New Roman" panose="02020603050405020304" pitchFamily="18" charset="0"/>
                <a:cs typeface="Times New Roman" panose="02020603050405020304" pitchFamily="18" charset="0"/>
              </a:rPr>
              <a:t>__ 6. regulate intra state commerce</a:t>
            </a:r>
          </a:p>
          <a:p>
            <a:pPr marL="0" indent="0">
              <a:buNone/>
            </a:pPr>
            <a:r>
              <a:rPr lang="en-US" sz="2400" dirty="0">
                <a:latin typeface="Times New Roman" panose="02020603050405020304" pitchFamily="18" charset="0"/>
                <a:cs typeface="Times New Roman" panose="02020603050405020304" pitchFamily="18" charset="0"/>
              </a:rPr>
              <a:t>__ 7. print money</a:t>
            </a:r>
          </a:p>
          <a:p>
            <a:pPr marL="0" indent="0">
              <a:buNone/>
            </a:pPr>
            <a:r>
              <a:rPr lang="en-US" sz="2400" dirty="0">
                <a:latin typeface="Times New Roman" panose="02020603050405020304" pitchFamily="18" charset="0"/>
                <a:cs typeface="Times New Roman" panose="02020603050405020304" pitchFamily="18" charset="0"/>
              </a:rPr>
              <a:t>__ 8. make laws</a:t>
            </a:r>
          </a:p>
          <a:p>
            <a:pPr marL="0" indent="0">
              <a:buNone/>
            </a:pPr>
            <a:r>
              <a:rPr lang="en-US" sz="2400" dirty="0">
                <a:latin typeface="Times New Roman" panose="02020603050405020304" pitchFamily="18" charset="0"/>
                <a:cs typeface="Times New Roman" panose="02020603050405020304" pitchFamily="18" charset="0"/>
              </a:rPr>
              <a:t>__ 9. maintain a military </a:t>
            </a:r>
          </a:p>
          <a:p>
            <a:pPr marL="0" indent="0">
              <a:buNone/>
            </a:pPr>
            <a:r>
              <a:rPr lang="en-US" sz="2400" dirty="0">
                <a:latin typeface="Times New Roman" panose="02020603050405020304" pitchFamily="18" charset="0"/>
                <a:cs typeface="Times New Roman" panose="02020603050405020304" pitchFamily="18" charset="0"/>
              </a:rPr>
              <a:t>__ 10. regulating immigration </a:t>
            </a:r>
          </a:p>
        </p:txBody>
      </p:sp>
      <p:pic>
        <p:nvPicPr>
          <p:cNvPr id="1026" name="Picture 2" descr="Federalism Diagram | Quizlet">
            <a:extLst>
              <a:ext uri="{FF2B5EF4-FFF2-40B4-BE49-F238E27FC236}">
                <a16:creationId xmlns:a16="http://schemas.microsoft.com/office/drawing/2014/main" id="{6D0074CF-E34B-DF0B-4454-AC40453E6F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65800" y="2590800"/>
            <a:ext cx="4582886" cy="37954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617710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3" name="Shape 633"/>
          <p:cNvSpPr>
            <a:spLocks noGrp="1"/>
          </p:cNvSpPr>
          <p:nvPr>
            <p:ph type="title"/>
          </p:nvPr>
        </p:nvSpPr>
        <p:spPr>
          <a:xfrm>
            <a:off x="838200" y="365125"/>
            <a:ext cx="10515600" cy="939570"/>
          </a:xfrm>
          <a:prstGeom prst="rect">
            <a:avLst/>
          </a:prstGeom>
          <a:solidFill>
            <a:srgbClr val="203864"/>
          </a:solidFill>
        </p:spPr>
        <p:txBody>
          <a:bodyPr lIns="0" tIns="0" rIns="0" bIns="0"/>
          <a:lstStyle>
            <a:lvl1pPr>
              <a:defRPr b="1">
                <a:solidFill>
                  <a:srgbClr val="FFFFFF"/>
                </a:solidFill>
                <a:latin typeface="Britannic Bold"/>
                <a:ea typeface="Britannic Bold"/>
                <a:cs typeface="Britannic Bold"/>
                <a:sym typeface="Britannic Bold"/>
              </a:defRPr>
            </a:lvl1pPr>
          </a:lstStyle>
          <a:p>
            <a:pPr lvl="0">
              <a:defRPr sz="1800" b="0">
                <a:solidFill>
                  <a:srgbClr val="000000"/>
                </a:solidFill>
              </a:defRPr>
            </a:pPr>
            <a:r>
              <a:rPr sz="4400" b="1" dirty="0">
                <a:solidFill>
                  <a:srgbClr val="FFFFFF"/>
                </a:solidFill>
              </a:rPr>
              <a:t>Contrasting Lawmaking Bodies </a:t>
            </a:r>
          </a:p>
        </p:txBody>
      </p:sp>
      <p:grpSp>
        <p:nvGrpSpPr>
          <p:cNvPr id="636" name="Group 636" descr="A close up of a lamp&#10;&#10;Description automatically generated"/>
          <p:cNvGrpSpPr/>
          <p:nvPr/>
        </p:nvGrpSpPr>
        <p:grpSpPr>
          <a:xfrm>
            <a:off x="301083" y="1538287"/>
            <a:ext cx="11686479" cy="3624132"/>
            <a:chOff x="0" y="0"/>
            <a:chExt cx="11686478" cy="4638675"/>
          </a:xfrm>
        </p:grpSpPr>
        <p:sp>
          <p:nvSpPr>
            <p:cNvPr id="634" name="Shape 634"/>
            <p:cNvSpPr/>
            <p:nvPr/>
          </p:nvSpPr>
          <p:spPr>
            <a:xfrm>
              <a:off x="0" y="0"/>
              <a:ext cx="11686479" cy="4638675"/>
            </a:xfrm>
            <a:prstGeom prst="rect">
              <a:avLst/>
            </a:prstGeom>
            <a:solidFill>
              <a:srgbClr val="FFFFFF"/>
            </a:solidFill>
            <a:ln w="12700" cap="flat">
              <a:solidFill>
                <a:srgbClr val="002060"/>
              </a:solidFill>
              <a:miter lim="400000"/>
            </a:ln>
            <a:effectLst/>
          </p:spPr>
          <p:txBody>
            <a:bodyPr wrap="square" lIns="0" tIns="0" rIns="0" bIns="0" numCol="1" anchor="ctr">
              <a:noAutofit/>
            </a:bodyPr>
            <a:lstStyle/>
            <a:p>
              <a:pPr lvl="0"/>
              <a:endParaRPr dirty="0"/>
            </a:p>
          </p:txBody>
        </p:sp>
        <p:pic>
          <p:nvPicPr>
            <p:cNvPr id="635" name="image70.png"/>
            <p:cNvPicPr/>
            <p:nvPr/>
          </p:nvPicPr>
          <p:blipFill>
            <a:blip r:embed="rId2"/>
            <a:stretch>
              <a:fillRect/>
            </a:stretch>
          </p:blipFill>
          <p:spPr>
            <a:xfrm>
              <a:off x="0" y="0"/>
              <a:ext cx="11686479" cy="4638675"/>
            </a:xfrm>
            <a:prstGeom prst="rect">
              <a:avLst/>
            </a:prstGeom>
            <a:ln w="12700" cap="flat">
              <a:solidFill>
                <a:srgbClr val="002060"/>
              </a:solidFill>
              <a:miter lim="400000"/>
            </a:ln>
            <a:effectLst/>
          </p:spPr>
        </p:pic>
      </p:grpSp>
      <p:grpSp>
        <p:nvGrpSpPr>
          <p:cNvPr id="639" name="Group 639"/>
          <p:cNvGrpSpPr/>
          <p:nvPr/>
        </p:nvGrpSpPr>
        <p:grpSpPr>
          <a:xfrm>
            <a:off x="412595" y="1639229"/>
            <a:ext cx="3657601" cy="591015"/>
            <a:chOff x="0" y="0"/>
            <a:chExt cx="3657600" cy="591014"/>
          </a:xfrm>
        </p:grpSpPr>
        <p:sp>
          <p:nvSpPr>
            <p:cNvPr id="637" name="Shape 637"/>
            <p:cNvSpPr/>
            <p:nvPr/>
          </p:nvSpPr>
          <p:spPr>
            <a:xfrm>
              <a:off x="0" y="-1"/>
              <a:ext cx="3657600" cy="591016"/>
            </a:xfrm>
            <a:prstGeom prst="rect">
              <a:avLst/>
            </a:prstGeom>
            <a:solidFill>
              <a:srgbClr val="203864"/>
            </a:solidFill>
            <a:ln w="12700" cap="flat">
              <a:solidFill>
                <a:srgbClr val="C00000"/>
              </a:solidFill>
              <a:prstDash val="solid"/>
              <a:miter lim="800000"/>
            </a:ln>
            <a:effectLst/>
          </p:spPr>
          <p:txBody>
            <a:bodyPr wrap="square" lIns="0" tIns="0" rIns="0" bIns="0" numCol="1" anchor="ctr">
              <a:noAutofit/>
            </a:bodyPr>
            <a:lstStyle/>
            <a:p>
              <a:pPr lvl="0" algn="ctr">
                <a:defRPr>
                  <a:solidFill>
                    <a:srgbClr val="FFFFFF"/>
                  </a:solidFill>
                </a:defRPr>
              </a:pPr>
              <a:endParaRPr dirty="0"/>
            </a:p>
          </p:txBody>
        </p:sp>
        <p:sp>
          <p:nvSpPr>
            <p:cNvPr id="638" name="Shape 638"/>
            <p:cNvSpPr/>
            <p:nvPr/>
          </p:nvSpPr>
          <p:spPr>
            <a:xfrm>
              <a:off x="0" y="84811"/>
              <a:ext cx="3657600" cy="421392"/>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spAutoFit/>
            </a:bodyPr>
            <a:lstStyle>
              <a:lvl1pPr algn="ctr">
                <a:defRPr sz="2400" b="1">
                  <a:solidFill>
                    <a:srgbClr val="FFFFFF"/>
                  </a:solidFill>
                  <a:latin typeface="Times New Roman"/>
                  <a:ea typeface="Times New Roman"/>
                  <a:cs typeface="Times New Roman"/>
                  <a:sym typeface="Times New Roman"/>
                </a:defRPr>
              </a:lvl1pPr>
            </a:lstStyle>
            <a:p>
              <a:pPr lvl="0">
                <a:defRPr sz="1800" b="0">
                  <a:solidFill>
                    <a:srgbClr val="000000"/>
                  </a:solidFill>
                </a:defRPr>
              </a:pPr>
              <a:r>
                <a:rPr sz="2400" b="1" dirty="0">
                  <a:solidFill>
                    <a:srgbClr val="FFFFFF"/>
                  </a:solidFill>
                </a:rPr>
                <a:t>U.S. Congress</a:t>
              </a:r>
            </a:p>
          </p:txBody>
        </p:sp>
      </p:grpSp>
      <p:grpSp>
        <p:nvGrpSpPr>
          <p:cNvPr id="642" name="Group 642"/>
          <p:cNvGrpSpPr/>
          <p:nvPr/>
        </p:nvGrpSpPr>
        <p:grpSpPr>
          <a:xfrm>
            <a:off x="8121805" y="1610770"/>
            <a:ext cx="3657601" cy="591015"/>
            <a:chOff x="0" y="0"/>
            <a:chExt cx="3657600" cy="591014"/>
          </a:xfrm>
        </p:grpSpPr>
        <p:sp>
          <p:nvSpPr>
            <p:cNvPr id="640" name="Shape 640"/>
            <p:cNvSpPr/>
            <p:nvPr/>
          </p:nvSpPr>
          <p:spPr>
            <a:xfrm>
              <a:off x="0" y="-1"/>
              <a:ext cx="3657600" cy="591016"/>
            </a:xfrm>
            <a:prstGeom prst="rect">
              <a:avLst/>
            </a:prstGeom>
            <a:solidFill>
              <a:srgbClr val="C00000"/>
            </a:solidFill>
            <a:ln w="12700" cap="flat">
              <a:solidFill>
                <a:srgbClr val="203864"/>
              </a:solidFill>
              <a:prstDash val="solid"/>
              <a:miter lim="800000"/>
            </a:ln>
            <a:effectLst/>
          </p:spPr>
          <p:txBody>
            <a:bodyPr wrap="square" lIns="0" tIns="0" rIns="0" bIns="0" numCol="1" anchor="ctr">
              <a:noAutofit/>
            </a:bodyPr>
            <a:lstStyle/>
            <a:p>
              <a:pPr lvl="0" algn="ctr">
                <a:defRPr>
                  <a:solidFill>
                    <a:srgbClr val="FFFFFF"/>
                  </a:solidFill>
                </a:defRPr>
              </a:pPr>
              <a:endParaRPr dirty="0"/>
            </a:p>
          </p:txBody>
        </p:sp>
        <p:sp>
          <p:nvSpPr>
            <p:cNvPr id="641" name="Shape 641"/>
            <p:cNvSpPr/>
            <p:nvPr/>
          </p:nvSpPr>
          <p:spPr>
            <a:xfrm>
              <a:off x="0" y="84811"/>
              <a:ext cx="3657600" cy="421392"/>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spAutoFit/>
            </a:bodyPr>
            <a:lstStyle>
              <a:lvl1pPr algn="ctr">
                <a:defRPr sz="2400" b="1">
                  <a:solidFill>
                    <a:srgbClr val="FFFFFF"/>
                  </a:solidFill>
                  <a:latin typeface="Times New Roman"/>
                  <a:ea typeface="Times New Roman"/>
                  <a:cs typeface="Times New Roman"/>
                  <a:sym typeface="Times New Roman"/>
                </a:defRPr>
              </a:lvl1pPr>
            </a:lstStyle>
            <a:p>
              <a:pPr lvl="0">
                <a:defRPr sz="1800" b="0">
                  <a:solidFill>
                    <a:srgbClr val="000000"/>
                  </a:solidFill>
                </a:defRPr>
              </a:pPr>
              <a:r>
                <a:rPr sz="2400" b="1" dirty="0">
                  <a:solidFill>
                    <a:srgbClr val="FFFFFF"/>
                  </a:solidFill>
                </a:rPr>
                <a:t>NC General Assembly</a:t>
              </a:r>
            </a:p>
          </p:txBody>
        </p:sp>
      </p:grpSp>
      <p:sp>
        <p:nvSpPr>
          <p:cNvPr id="2" name="Rectangle 1">
            <a:extLst>
              <a:ext uri="{FF2B5EF4-FFF2-40B4-BE49-F238E27FC236}">
                <a16:creationId xmlns:a16="http://schemas.microsoft.com/office/drawing/2014/main" id="{9117C5C8-1B15-204F-B90F-2C880E70CEEF}"/>
              </a:ext>
            </a:extLst>
          </p:cNvPr>
          <p:cNvSpPr/>
          <p:nvPr/>
        </p:nvSpPr>
        <p:spPr>
          <a:xfrm>
            <a:off x="412595" y="5319713"/>
            <a:ext cx="11574968" cy="1538287"/>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Tx/>
              <a:buChar char="-"/>
            </a:pPr>
            <a:r>
              <a:rPr lang="en-US" dirty="0">
                <a:solidFill>
                  <a:schemeClr val="bg1"/>
                </a:solidFill>
                <a:latin typeface="Times" pitchFamily="2" charset="0"/>
              </a:rPr>
              <a:t>President pro tempore	- tiebreaker vote in Senate		- 435 members in HOR	- 50 members in Senate</a:t>
            </a:r>
          </a:p>
          <a:p>
            <a:pPr marL="285750" indent="-285750">
              <a:buFontTx/>
              <a:buChar char="-"/>
            </a:pPr>
            <a:r>
              <a:rPr lang="en-US" dirty="0">
                <a:solidFill>
                  <a:schemeClr val="bg1"/>
                </a:solidFill>
                <a:latin typeface="Times" pitchFamily="2" charset="0"/>
              </a:rPr>
              <a:t>Lawmaking		- Pass tax laws			- 100 Senators		- Impeachment</a:t>
            </a:r>
          </a:p>
          <a:p>
            <a:pPr marL="285750" indent="-285750">
              <a:buFontTx/>
              <a:buChar char="-"/>
            </a:pPr>
            <a:r>
              <a:rPr lang="en-US" dirty="0">
                <a:solidFill>
                  <a:schemeClr val="bg1"/>
                </a:solidFill>
                <a:latin typeface="Times" pitchFamily="2" charset="0"/>
              </a:rPr>
              <a:t>Lt. Governor head Senate	- 120 members of the HOR		- Senate approves treaties	- Legislative oversight</a:t>
            </a:r>
          </a:p>
          <a:p>
            <a:pPr marL="285750" indent="-285750">
              <a:buFontTx/>
              <a:buChar char="-"/>
            </a:pPr>
            <a:r>
              <a:rPr lang="en-US" dirty="0">
                <a:solidFill>
                  <a:schemeClr val="bg1"/>
                </a:solidFill>
                <a:latin typeface="Times" pitchFamily="2" charset="0"/>
              </a:rPr>
              <a:t>Speaker of the House	- 25 years old to serve in Senate	- 21 years old to serve in HOR	</a:t>
            </a:r>
          </a:p>
        </p:txBody>
      </p:sp>
    </p:spTree>
    <p:extLst>
      <p:ext uri="{BB962C8B-B14F-4D97-AF65-F5344CB8AC3E}">
        <p14:creationId xmlns:p14="http://schemas.microsoft.com/office/powerpoint/2010/main" val="188442737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CB9C2D6-23C7-4EBC-AA95-AED8E6F73621}"/>
              </a:ext>
            </a:extLst>
          </p:cNvPr>
          <p:cNvSpPr>
            <a:spLocks noGrp="1"/>
          </p:cNvSpPr>
          <p:nvPr>
            <p:ph idx="1"/>
          </p:nvPr>
        </p:nvSpPr>
        <p:spPr>
          <a:xfrm>
            <a:off x="323557" y="295422"/>
            <a:ext cx="11465169" cy="5881541"/>
          </a:xfrm>
          <a:solidFill>
            <a:schemeClr val="bg1"/>
          </a:solidFill>
        </p:spPr>
        <p:txBody>
          <a:bodyPr>
            <a:normAutofit/>
          </a:bodyPr>
          <a:lstStyle/>
          <a:p>
            <a:pPr marL="0" indent="0">
              <a:buNone/>
            </a:pPr>
            <a:r>
              <a:rPr lang="en-US" sz="1600" b="1" dirty="0">
                <a:latin typeface="Times New Roman" panose="02020603050405020304" pitchFamily="18" charset="0"/>
                <a:cs typeface="Times New Roman" panose="02020603050405020304" pitchFamily="18" charset="0"/>
              </a:rPr>
              <a:t>NC Standard:</a:t>
            </a:r>
          </a:p>
          <a:p>
            <a:r>
              <a:rPr lang="en-US" sz="1600" b="1" dirty="0">
                <a:solidFill>
                  <a:srgbClr val="002060"/>
                </a:solidFill>
                <a:latin typeface="Times New Roman" panose="02020603050405020304" pitchFamily="18" charset="0"/>
                <a:cs typeface="Times New Roman" panose="02020603050405020304" pitchFamily="18" charset="0"/>
              </a:rPr>
              <a:t>CL.C&amp;G.2.1 </a:t>
            </a:r>
            <a:r>
              <a:rPr lang="en-US" sz="1600" dirty="0">
                <a:latin typeface="Times New Roman" panose="02020603050405020304" pitchFamily="18" charset="0"/>
                <a:cs typeface="Times New Roman" panose="02020603050405020304" pitchFamily="18" charset="0"/>
              </a:rPr>
              <a:t>Compare how national, state, and local governments maintain order, security, and protect individual rights.</a:t>
            </a:r>
          </a:p>
          <a:p>
            <a:r>
              <a:rPr lang="en-US" sz="1600" b="1" dirty="0">
                <a:solidFill>
                  <a:srgbClr val="002060"/>
                </a:solidFill>
                <a:latin typeface="Times New Roman" panose="02020603050405020304" pitchFamily="18" charset="0"/>
                <a:cs typeface="Times New Roman" panose="02020603050405020304" pitchFamily="18" charset="0"/>
              </a:rPr>
              <a:t>CL.C&amp;G.2.2 </a:t>
            </a:r>
            <a:r>
              <a:rPr lang="en-US" sz="1600" dirty="0">
                <a:latin typeface="Times New Roman" panose="02020603050405020304" pitchFamily="18" charset="0"/>
                <a:cs typeface="Times New Roman" panose="02020603050405020304" pitchFamily="18" charset="0"/>
              </a:rPr>
              <a:t>Explain how the principle of federalism impacts the actions of state and local government.</a:t>
            </a:r>
          </a:p>
          <a:p>
            <a:pPr marL="0" indent="0">
              <a:buNone/>
            </a:pPr>
            <a:r>
              <a:rPr lang="en-US" sz="1600" b="1" i="1" dirty="0">
                <a:solidFill>
                  <a:srgbClr val="002060"/>
                </a:solidFill>
                <a:latin typeface="Times New Roman" panose="02020603050405020304" pitchFamily="18" charset="0"/>
                <a:cs typeface="Times New Roman" panose="02020603050405020304" pitchFamily="18" charset="0"/>
              </a:rPr>
              <a:t>Essential Question: </a:t>
            </a:r>
            <a:r>
              <a:rPr lang="en-US" sz="1600" dirty="0">
                <a:latin typeface="Times" pitchFamily="2" charset="0"/>
              </a:rPr>
              <a:t>How did the Founding Fathers develop a government that allows for the supremacy of the federal government, but still granting states the ability the authority to governing themselves?</a:t>
            </a:r>
          </a:p>
          <a:p>
            <a:pPr marL="0" indent="0">
              <a:buNone/>
            </a:pPr>
            <a:r>
              <a:rPr lang="en-US" sz="1600" b="1" i="1" dirty="0">
                <a:solidFill>
                  <a:srgbClr val="002060"/>
                </a:solidFill>
                <a:latin typeface="Times New Roman" panose="02020603050405020304" pitchFamily="18" charset="0"/>
                <a:cs typeface="Times New Roman" panose="02020603050405020304" pitchFamily="18" charset="0"/>
              </a:rPr>
              <a:t>Students can:</a:t>
            </a:r>
          </a:p>
          <a:p>
            <a:r>
              <a:rPr lang="en-US" sz="1600" dirty="0">
                <a:latin typeface="Times" pitchFamily="2" charset="0"/>
              </a:rPr>
              <a:t>Evaluate similarities between the federal and state government as established under constitutional authority</a:t>
            </a:r>
          </a:p>
          <a:p>
            <a:r>
              <a:rPr lang="en-US" sz="1600" dirty="0">
                <a:latin typeface="Times" pitchFamily="2" charset="0"/>
                <a:cs typeface="Times New Roman" panose="02020603050405020304" pitchFamily="18" charset="0"/>
              </a:rPr>
              <a:t>Determine how the powers of state and local government allow them to meet the goals of a society or community</a:t>
            </a:r>
            <a:endParaRPr lang="en-US" sz="1600" dirty="0">
              <a:latin typeface="Times New Roman" panose="02020603050405020304" pitchFamily="18" charset="0"/>
              <a:cs typeface="Times New Roman" panose="02020603050405020304" pitchFamily="18" charset="0"/>
            </a:endParaRPr>
          </a:p>
          <a:p>
            <a:pPr marL="0" indent="0">
              <a:buNone/>
            </a:pPr>
            <a:r>
              <a:rPr lang="en-US" sz="2400" b="1" dirty="0">
                <a:solidFill>
                  <a:srgbClr val="FF0000"/>
                </a:solidFill>
                <a:latin typeface="Times New Roman" panose="02020603050405020304" pitchFamily="18" charset="0"/>
                <a:cs typeface="Times New Roman" panose="02020603050405020304" pitchFamily="18" charset="0"/>
              </a:rPr>
              <a:t>Agenda:</a:t>
            </a:r>
          </a:p>
          <a:p>
            <a:r>
              <a:rPr lang="en-US" sz="2400" b="1" dirty="0">
                <a:latin typeface="Times New Roman" panose="02020603050405020304" pitchFamily="18" charset="0"/>
                <a:cs typeface="Times New Roman" panose="02020603050405020304" pitchFamily="18" charset="0"/>
              </a:rPr>
              <a:t>SCOTUS Quiz </a:t>
            </a:r>
          </a:p>
          <a:p>
            <a:r>
              <a:rPr lang="en-US" sz="2400" b="1" dirty="0">
                <a:latin typeface="Times New Roman" panose="02020603050405020304" pitchFamily="18" charset="0"/>
                <a:cs typeface="Times New Roman" panose="02020603050405020304" pitchFamily="18" charset="0"/>
              </a:rPr>
              <a:t>The Governor</a:t>
            </a:r>
          </a:p>
          <a:p>
            <a:r>
              <a:rPr lang="en-US" sz="2400" b="1" dirty="0">
                <a:latin typeface="Times New Roman" panose="02020603050405020304" pitchFamily="18" charset="0"/>
                <a:cs typeface="Times New Roman" panose="02020603050405020304" pitchFamily="18" charset="0"/>
              </a:rPr>
              <a:t>Constructing an NC v. US Body</a:t>
            </a:r>
          </a:p>
          <a:p>
            <a:pPr marL="0" indent="0">
              <a:buNone/>
            </a:pPr>
            <a:r>
              <a:rPr lang="en-US" sz="2400" b="1" dirty="0">
                <a:solidFill>
                  <a:srgbClr val="FF0000"/>
                </a:solidFill>
                <a:latin typeface="Times New Roman" panose="02020603050405020304" pitchFamily="18" charset="0"/>
                <a:cs typeface="Times New Roman" panose="02020603050405020304" pitchFamily="18" charset="0"/>
              </a:rPr>
              <a:t>Homework: </a:t>
            </a:r>
          </a:p>
          <a:p>
            <a:r>
              <a:rPr lang="en-US" sz="2400" b="1" dirty="0">
                <a:solidFill>
                  <a:srgbClr val="002060"/>
                </a:solidFill>
                <a:latin typeface="Times New Roman" panose="02020603050405020304" pitchFamily="18" charset="0"/>
                <a:cs typeface="Times New Roman" panose="02020603050405020304" pitchFamily="18" charset="0"/>
              </a:rPr>
              <a:t>Current Events Journal Review – Due 1/21</a:t>
            </a:r>
          </a:p>
        </p:txBody>
      </p:sp>
    </p:spTree>
    <p:extLst>
      <p:ext uri="{BB962C8B-B14F-4D97-AF65-F5344CB8AC3E}">
        <p14:creationId xmlns:p14="http://schemas.microsoft.com/office/powerpoint/2010/main" val="193485323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C58DB1-AB14-4AA2-8640-2D1D09355213}"/>
              </a:ext>
            </a:extLst>
          </p:cNvPr>
          <p:cNvSpPr>
            <a:spLocks noGrp="1"/>
          </p:cNvSpPr>
          <p:nvPr>
            <p:ph type="title"/>
          </p:nvPr>
        </p:nvSpPr>
        <p:spPr>
          <a:xfrm>
            <a:off x="838200" y="365126"/>
            <a:ext cx="10515600" cy="814318"/>
          </a:xfrm>
          <a:solidFill>
            <a:srgbClr val="002060"/>
          </a:solidFill>
        </p:spPr>
        <p:txBody>
          <a:bodyPr/>
          <a:lstStyle/>
          <a:p>
            <a:r>
              <a:rPr lang="en-US" dirty="0">
                <a:solidFill>
                  <a:schemeClr val="bg1"/>
                </a:solidFill>
                <a:latin typeface="Britannic Bold" panose="020B0903060703020204" pitchFamily="34" charset="0"/>
              </a:rPr>
              <a:t>Executive Branch Battle</a:t>
            </a:r>
          </a:p>
        </p:txBody>
      </p:sp>
      <p:sp>
        <p:nvSpPr>
          <p:cNvPr id="3" name="Content Placeholder 2">
            <a:extLst>
              <a:ext uri="{FF2B5EF4-FFF2-40B4-BE49-F238E27FC236}">
                <a16:creationId xmlns:a16="http://schemas.microsoft.com/office/drawing/2014/main" id="{D629EFF3-982C-422B-9D50-B3DFD03718BA}"/>
              </a:ext>
            </a:extLst>
          </p:cNvPr>
          <p:cNvSpPr>
            <a:spLocks noGrp="1"/>
          </p:cNvSpPr>
          <p:nvPr>
            <p:ph idx="1"/>
          </p:nvPr>
        </p:nvSpPr>
        <p:spPr>
          <a:xfrm>
            <a:off x="838200" y="4147930"/>
            <a:ext cx="10515600" cy="1577009"/>
          </a:xfrm>
          <a:solidFill>
            <a:schemeClr val="bg1"/>
          </a:solidFill>
          <a:ln>
            <a:solidFill>
              <a:srgbClr val="002060"/>
            </a:solidFill>
          </a:ln>
        </p:spPr>
        <p:txBody>
          <a:bodyPr>
            <a:normAutofit/>
          </a:bodyPr>
          <a:lstStyle/>
          <a:p>
            <a:pPr marL="457200" indent="-457200">
              <a:buFont typeface="+mj-lt"/>
              <a:buAutoNum type="arabicPeriod"/>
            </a:pPr>
            <a:r>
              <a:rPr lang="en-US" sz="2400" dirty="0">
                <a:latin typeface="Times New Roman" panose="02020603050405020304" pitchFamily="18" charset="0"/>
                <a:cs typeface="Times New Roman" panose="02020603050405020304" pitchFamily="18" charset="0"/>
              </a:rPr>
              <a:t>What is the primary role of the NC Governor under the NC Constitution</a:t>
            </a:r>
          </a:p>
          <a:p>
            <a:pPr marL="457200" indent="-457200">
              <a:buFont typeface="+mj-lt"/>
              <a:buAutoNum type="arabicPeriod"/>
            </a:pPr>
            <a:r>
              <a:rPr lang="en-US" sz="2400" dirty="0">
                <a:latin typeface="Times New Roman" panose="02020603050405020304" pitchFamily="18" charset="0"/>
                <a:cs typeface="Times New Roman" panose="02020603050405020304" pitchFamily="18" charset="0"/>
              </a:rPr>
              <a:t>Identify TWO similarities between the NC Governor and the President of the United States.</a:t>
            </a:r>
          </a:p>
        </p:txBody>
      </p:sp>
      <p:sp>
        <p:nvSpPr>
          <p:cNvPr id="4" name="Rectangle 3">
            <a:extLst>
              <a:ext uri="{FF2B5EF4-FFF2-40B4-BE49-F238E27FC236}">
                <a16:creationId xmlns:a16="http://schemas.microsoft.com/office/drawing/2014/main" id="{DAC6965D-FA0F-402D-B43B-607E03C71A93}"/>
              </a:ext>
            </a:extLst>
          </p:cNvPr>
          <p:cNvSpPr/>
          <p:nvPr/>
        </p:nvSpPr>
        <p:spPr>
          <a:xfrm>
            <a:off x="397565" y="1285461"/>
            <a:ext cx="11529392" cy="2729948"/>
          </a:xfrm>
          <a:prstGeom prst="rect">
            <a:avLst/>
          </a:prstGeom>
          <a:solidFill>
            <a:srgbClr val="FF0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Execution of laws. The Governor shall take care that the laws be faithfully executed.</a:t>
            </a:r>
          </a:p>
          <a:p>
            <a:pPr marL="342900" indent="-34290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Commander in Chief. The Governor shall be Commander in Chief of the military forces of the State except when they shall be called into the service of the United States.</a:t>
            </a:r>
          </a:p>
          <a:p>
            <a:pPr marL="342900" indent="-34290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 Clemency. The Governor may grant reprieves, commutations, and pardons, after conviction, for all offenses (except in cases of impeachment), upon such conditions as he may think proper, subject to regulations prescribed by law relative to the manner of applying for pardons. The terms reprieves, commutations, and pardons shall not include paroles.</a:t>
            </a:r>
          </a:p>
          <a:p>
            <a:r>
              <a:rPr lang="en-US" sz="2000" dirty="0">
                <a:latin typeface="Times New Roman" panose="02020603050405020304" pitchFamily="18" charset="0"/>
                <a:cs typeface="Times New Roman" panose="02020603050405020304" pitchFamily="18" charset="0"/>
              </a:rPr>
              <a:t>	</a:t>
            </a:r>
            <a:r>
              <a:rPr lang="en-US" sz="2000" b="1" dirty="0">
                <a:latin typeface="Times New Roman" panose="02020603050405020304" pitchFamily="18" charset="0"/>
                <a:cs typeface="Times New Roman" panose="02020603050405020304" pitchFamily="18" charset="0"/>
              </a:rPr>
              <a:t>- Article III, Sec. 5 NC Constitution </a:t>
            </a:r>
          </a:p>
        </p:txBody>
      </p:sp>
      <p:pic>
        <p:nvPicPr>
          <p:cNvPr id="6" name="Picture 5" descr="Text, letter&#10;&#10;Description automatically generated">
            <a:extLst>
              <a:ext uri="{FF2B5EF4-FFF2-40B4-BE49-F238E27FC236}">
                <a16:creationId xmlns:a16="http://schemas.microsoft.com/office/drawing/2014/main" id="{085EF570-A4FB-48AB-90F9-0B8B7EF270F1}"/>
              </a:ext>
            </a:extLst>
          </p:cNvPr>
          <p:cNvPicPr>
            <a:picLocks noChangeAspect="1"/>
          </p:cNvPicPr>
          <p:nvPr/>
        </p:nvPicPr>
        <p:blipFill>
          <a:blip r:embed="rId2"/>
          <a:stretch>
            <a:fillRect/>
          </a:stretch>
        </p:blipFill>
        <p:spPr>
          <a:xfrm>
            <a:off x="3690317" y="5000210"/>
            <a:ext cx="2876550" cy="1714500"/>
          </a:xfrm>
          <a:prstGeom prst="rect">
            <a:avLst/>
          </a:prstGeom>
        </p:spPr>
      </p:pic>
      <p:pic>
        <p:nvPicPr>
          <p:cNvPr id="8" name="Picture 7" descr="Text&#10;&#10;Description automatically generated">
            <a:extLst>
              <a:ext uri="{FF2B5EF4-FFF2-40B4-BE49-F238E27FC236}">
                <a16:creationId xmlns:a16="http://schemas.microsoft.com/office/drawing/2014/main" id="{D4626FAF-D556-4A87-A5D4-67E2D3CD2C9A}"/>
              </a:ext>
            </a:extLst>
          </p:cNvPr>
          <p:cNvPicPr>
            <a:picLocks noChangeAspect="1"/>
          </p:cNvPicPr>
          <p:nvPr/>
        </p:nvPicPr>
        <p:blipFill>
          <a:blip r:embed="rId3"/>
          <a:stretch>
            <a:fillRect/>
          </a:stretch>
        </p:blipFill>
        <p:spPr>
          <a:xfrm>
            <a:off x="6763026" y="5000210"/>
            <a:ext cx="2858052" cy="1714500"/>
          </a:xfrm>
          <a:prstGeom prst="rect">
            <a:avLst/>
          </a:prstGeom>
        </p:spPr>
      </p:pic>
    </p:spTree>
    <p:extLst>
      <p:ext uri="{BB962C8B-B14F-4D97-AF65-F5344CB8AC3E}">
        <p14:creationId xmlns:p14="http://schemas.microsoft.com/office/powerpoint/2010/main" val="171512250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764"/>
        <p:cNvGrpSpPr/>
        <p:nvPr/>
      </p:nvGrpSpPr>
      <p:grpSpPr>
        <a:xfrm>
          <a:off x="0" y="0"/>
          <a:ext cx="0" cy="0"/>
          <a:chOff x="0" y="0"/>
          <a:chExt cx="0" cy="0"/>
        </a:xfrm>
      </p:grpSpPr>
      <p:sp>
        <p:nvSpPr>
          <p:cNvPr id="765" name="Google Shape;765;p114"/>
          <p:cNvSpPr txBox="1">
            <a:spLocks noGrp="1"/>
          </p:cNvSpPr>
          <p:nvPr>
            <p:ph type="title"/>
          </p:nvPr>
        </p:nvSpPr>
        <p:spPr>
          <a:xfrm>
            <a:off x="583096" y="274637"/>
            <a:ext cx="7659756" cy="840490"/>
          </a:xfrm>
          <a:prstGeom prst="rect">
            <a:avLst/>
          </a:prstGeom>
          <a:solidFill>
            <a:srgbClr val="002060"/>
          </a:solidFill>
          <a:ln>
            <a:noFill/>
          </a:ln>
        </p:spPr>
        <p:txBody>
          <a:bodyPr spcFirstLastPara="1" vert="horz" wrap="square" lIns="91425" tIns="45700" rIns="91425" bIns="45700" rtlCol="0" anchor="ctr" anchorCtr="0">
            <a:noAutofit/>
          </a:bodyPr>
          <a:lstStyle/>
          <a:p>
            <a:pPr>
              <a:lnSpc>
                <a:spcPct val="100000"/>
              </a:lnSpc>
              <a:spcBef>
                <a:spcPts val="0"/>
              </a:spcBef>
              <a:buClr>
                <a:schemeClr val="dk2"/>
              </a:buClr>
              <a:buSzPts val="6600"/>
            </a:pPr>
            <a:r>
              <a:rPr lang="en-US" sz="6600" dirty="0">
                <a:solidFill>
                  <a:schemeClr val="bg1"/>
                </a:solidFill>
                <a:latin typeface="Britannic Bold" panose="020B0903060703020204" pitchFamily="34" charset="0"/>
                <a:ea typeface="Cambria"/>
                <a:cs typeface="Cambria"/>
                <a:sym typeface="Cambria"/>
              </a:rPr>
              <a:t>Governor</a:t>
            </a:r>
            <a:endParaRPr dirty="0">
              <a:solidFill>
                <a:schemeClr val="bg1"/>
              </a:solidFill>
              <a:latin typeface="Britannic Bold" panose="020B0903060703020204" pitchFamily="34" charset="0"/>
            </a:endParaRPr>
          </a:p>
        </p:txBody>
      </p:sp>
      <p:sp>
        <p:nvSpPr>
          <p:cNvPr id="766" name="Google Shape;766;p114"/>
          <p:cNvSpPr txBox="1">
            <a:spLocks noGrp="1"/>
          </p:cNvSpPr>
          <p:nvPr>
            <p:ph type="body" idx="1"/>
          </p:nvPr>
        </p:nvSpPr>
        <p:spPr>
          <a:xfrm>
            <a:off x="357809" y="1295400"/>
            <a:ext cx="8125009" cy="4800600"/>
          </a:xfrm>
          <a:prstGeom prst="rect">
            <a:avLst/>
          </a:prstGeom>
          <a:solidFill>
            <a:schemeClr val="bg1"/>
          </a:solidFill>
          <a:ln>
            <a:solidFill>
              <a:srgbClr val="002060"/>
            </a:solidFill>
          </a:ln>
        </p:spPr>
        <p:txBody>
          <a:bodyPr spcFirstLastPara="1" vert="horz" wrap="square" lIns="91425" tIns="45700" rIns="91425" bIns="45700" rtlCol="0" anchor="t" anchorCtr="0">
            <a:noAutofit/>
          </a:bodyPr>
          <a:lstStyle/>
          <a:p>
            <a:pPr marL="342900">
              <a:spcBef>
                <a:spcPts val="0"/>
              </a:spcBef>
              <a:buClr>
                <a:schemeClr val="accent1"/>
              </a:buClr>
              <a:buSzPts val="2800"/>
              <a:buFont typeface="Arial"/>
              <a:buChar char="•"/>
            </a:pPr>
            <a:r>
              <a:rPr lang="en-US" sz="2400" b="1" dirty="0">
                <a:solidFill>
                  <a:srgbClr val="002060"/>
                </a:solidFill>
                <a:latin typeface="Times New Roman" panose="02020603050405020304" pitchFamily="18" charset="0"/>
                <a:ea typeface="Calibri"/>
                <a:cs typeface="Times New Roman" panose="02020603050405020304" pitchFamily="18" charset="0"/>
                <a:sym typeface="Calibri"/>
              </a:rPr>
              <a:t>Executive Branch</a:t>
            </a:r>
            <a:r>
              <a:rPr lang="en-US" sz="2400" dirty="0">
                <a:solidFill>
                  <a:schemeClr val="dk1"/>
                </a:solidFill>
                <a:latin typeface="Times New Roman" panose="02020603050405020304" pitchFamily="18" charset="0"/>
                <a:ea typeface="Calibri"/>
                <a:cs typeface="Times New Roman" panose="02020603050405020304" pitchFamily="18" charset="0"/>
                <a:sym typeface="Calibri"/>
              </a:rPr>
              <a:t>: </a:t>
            </a:r>
            <a:r>
              <a:rPr lang="en-US" sz="2400" i="1" dirty="0">
                <a:solidFill>
                  <a:srgbClr val="002060"/>
                </a:solidFill>
                <a:latin typeface="Times New Roman" panose="02020603050405020304" pitchFamily="18" charset="0"/>
                <a:ea typeface="Calibri"/>
                <a:cs typeface="Times New Roman" panose="02020603050405020304" pitchFamily="18" charset="0"/>
                <a:sym typeface="Calibri"/>
              </a:rPr>
              <a:t>Governor, Council of State, &amp; Bureaucracy </a:t>
            </a:r>
          </a:p>
          <a:p>
            <a:pPr marL="342900">
              <a:spcBef>
                <a:spcPts val="0"/>
              </a:spcBef>
              <a:buClr>
                <a:schemeClr val="accent1"/>
              </a:buClr>
              <a:buSzPts val="2800"/>
              <a:buFont typeface="Arial"/>
              <a:buChar char="•"/>
            </a:pPr>
            <a:r>
              <a:rPr lang="en-US" sz="2400" dirty="0">
                <a:latin typeface="Times New Roman" panose="02020603050405020304" pitchFamily="18" charset="0"/>
                <a:ea typeface="Calibri"/>
                <a:cs typeface="Times New Roman" panose="02020603050405020304" pitchFamily="18" charset="0"/>
                <a:sym typeface="Calibri"/>
              </a:rPr>
              <a:t>Governor’s task </a:t>
            </a:r>
            <a:r>
              <a:rPr lang="en-US" sz="2400" b="1" dirty="0">
                <a:solidFill>
                  <a:srgbClr val="002060"/>
                </a:solidFill>
                <a:latin typeface="Times New Roman" panose="02020603050405020304" pitchFamily="18" charset="0"/>
                <a:ea typeface="Calibri"/>
                <a:cs typeface="Times New Roman" panose="02020603050405020304" pitchFamily="18" charset="0"/>
                <a:sym typeface="Calibri"/>
              </a:rPr>
              <a:t>– </a:t>
            </a:r>
            <a:r>
              <a:rPr lang="en-US" sz="2400" b="1" i="1" u="sng" dirty="0">
                <a:solidFill>
                  <a:srgbClr val="002060"/>
                </a:solidFill>
                <a:latin typeface="Times New Roman" panose="02020603050405020304" pitchFamily="18" charset="0"/>
                <a:ea typeface="Calibri"/>
                <a:cs typeface="Times New Roman" panose="02020603050405020304" pitchFamily="18" charset="0"/>
                <a:sym typeface="Calibri"/>
              </a:rPr>
              <a:t>enforce laws </a:t>
            </a:r>
          </a:p>
          <a:p>
            <a:pPr marL="342900">
              <a:spcBef>
                <a:spcPts val="560"/>
              </a:spcBef>
              <a:buClr>
                <a:schemeClr val="accent1"/>
              </a:buClr>
              <a:buSzPts val="2800"/>
              <a:buFont typeface="Arial"/>
              <a:buChar char="•"/>
            </a:pPr>
            <a:r>
              <a:rPr lang="en-US" sz="2400" dirty="0">
                <a:solidFill>
                  <a:schemeClr val="dk1"/>
                </a:solidFill>
                <a:latin typeface="Times New Roman" panose="02020603050405020304" pitchFamily="18" charset="0"/>
                <a:ea typeface="Calibri"/>
                <a:cs typeface="Times New Roman" panose="02020603050405020304" pitchFamily="18" charset="0"/>
                <a:sym typeface="Calibri"/>
              </a:rPr>
              <a:t>Term</a:t>
            </a:r>
            <a:endParaRPr sz="2400" dirty="0">
              <a:latin typeface="Times New Roman" panose="02020603050405020304" pitchFamily="18" charset="0"/>
              <a:cs typeface="Times New Roman" panose="02020603050405020304" pitchFamily="18" charset="0"/>
            </a:endParaRPr>
          </a:p>
          <a:p>
            <a:pPr marL="639762" lvl="1" indent="-228599">
              <a:spcBef>
                <a:spcPts val="480"/>
              </a:spcBef>
              <a:buClr>
                <a:schemeClr val="accent2"/>
              </a:buClr>
              <a:buSzPts val="2400"/>
              <a:buFont typeface="Arial"/>
              <a:buChar char="•"/>
            </a:pPr>
            <a:r>
              <a:rPr lang="en-US" b="1" i="1" u="sng" dirty="0">
                <a:solidFill>
                  <a:schemeClr val="dk1"/>
                </a:solidFill>
                <a:latin typeface="Times New Roman" panose="02020603050405020304" pitchFamily="18" charset="0"/>
                <a:ea typeface="Calibri"/>
                <a:cs typeface="Times New Roman" panose="02020603050405020304" pitchFamily="18" charset="0"/>
                <a:sym typeface="Calibri"/>
              </a:rPr>
              <a:t>4-year terms</a:t>
            </a:r>
            <a:endParaRPr b="1" i="1" u="sng" dirty="0">
              <a:latin typeface="Times New Roman" panose="02020603050405020304" pitchFamily="18" charset="0"/>
              <a:cs typeface="Times New Roman" panose="02020603050405020304" pitchFamily="18" charset="0"/>
            </a:endParaRPr>
          </a:p>
          <a:p>
            <a:pPr marL="639762" lvl="1" indent="-228599">
              <a:spcBef>
                <a:spcPts val="480"/>
              </a:spcBef>
              <a:buClr>
                <a:schemeClr val="accent2"/>
              </a:buClr>
              <a:buSzPts val="2400"/>
              <a:buFont typeface="Arial"/>
              <a:buChar char="•"/>
            </a:pPr>
            <a:r>
              <a:rPr lang="en-US" b="1" i="1" u="sng" dirty="0">
                <a:solidFill>
                  <a:schemeClr val="dk1"/>
                </a:solidFill>
                <a:latin typeface="Times New Roman" panose="02020603050405020304" pitchFamily="18" charset="0"/>
                <a:ea typeface="Calibri"/>
                <a:cs typeface="Times New Roman" panose="02020603050405020304" pitchFamily="18" charset="0"/>
                <a:sym typeface="Calibri"/>
              </a:rPr>
              <a:t>Unlimited number of terms but only 2 can be consecutive</a:t>
            </a:r>
            <a:endParaRPr b="1" i="1" dirty="0">
              <a:latin typeface="Times New Roman" panose="02020603050405020304" pitchFamily="18" charset="0"/>
              <a:cs typeface="Times New Roman" panose="02020603050405020304" pitchFamily="18" charset="0"/>
            </a:endParaRPr>
          </a:p>
          <a:p>
            <a:pPr marL="1004887" lvl="2" indent="-228599">
              <a:spcBef>
                <a:spcPts val="400"/>
              </a:spcBef>
              <a:buClr>
                <a:srgbClr val="002676"/>
              </a:buClr>
              <a:buSzPts val="2000"/>
              <a:buFont typeface="Arial"/>
              <a:buChar char="•"/>
            </a:pPr>
            <a:r>
              <a:rPr lang="en-US" dirty="0">
                <a:solidFill>
                  <a:schemeClr val="dk1"/>
                </a:solidFill>
                <a:latin typeface="Times New Roman" panose="02020603050405020304" pitchFamily="18" charset="0"/>
                <a:ea typeface="Calibri"/>
                <a:cs typeface="Times New Roman" panose="02020603050405020304" pitchFamily="18" charset="0"/>
                <a:sym typeface="Calibri"/>
              </a:rPr>
              <a:t>Ex. Jim Hunt 1976 and 1980 then again 1992 and 1996</a:t>
            </a:r>
            <a:endParaRPr dirty="0">
              <a:latin typeface="Times New Roman" panose="02020603050405020304" pitchFamily="18" charset="0"/>
              <a:cs typeface="Times New Roman" panose="02020603050405020304" pitchFamily="18" charset="0"/>
            </a:endParaRPr>
          </a:p>
          <a:p>
            <a:pPr marL="342900">
              <a:spcBef>
                <a:spcPts val="560"/>
              </a:spcBef>
              <a:buClr>
                <a:schemeClr val="accent1"/>
              </a:buClr>
              <a:buSzPts val="2800"/>
              <a:buFont typeface="Arial"/>
              <a:buChar char="•"/>
            </a:pPr>
            <a:r>
              <a:rPr lang="en-US" dirty="0">
                <a:solidFill>
                  <a:schemeClr val="dk1"/>
                </a:solidFill>
                <a:latin typeface="Times New Roman" panose="02020603050405020304" pitchFamily="18" charset="0"/>
                <a:ea typeface="Calibri"/>
                <a:cs typeface="Times New Roman" panose="02020603050405020304" pitchFamily="18" charset="0"/>
                <a:sym typeface="Calibri"/>
              </a:rPr>
              <a:t>Qualifications</a:t>
            </a:r>
            <a:endParaRPr dirty="0">
              <a:latin typeface="Times New Roman" panose="02020603050405020304" pitchFamily="18" charset="0"/>
              <a:cs typeface="Times New Roman" panose="02020603050405020304" pitchFamily="18" charset="0"/>
            </a:endParaRPr>
          </a:p>
          <a:p>
            <a:pPr marL="342900" indent="-76200">
              <a:spcBef>
                <a:spcPts val="480"/>
              </a:spcBef>
              <a:buClr>
                <a:schemeClr val="accent1"/>
              </a:buClr>
              <a:buSzPts val="2400"/>
              <a:buNone/>
            </a:pPr>
            <a:endParaRPr lang="en-US" sz="2400" u="sng" dirty="0">
              <a:solidFill>
                <a:srgbClr val="1A0DAB"/>
              </a:solidFill>
              <a:latin typeface="Arial" panose="020B0604020202020204" pitchFamily="34" charset="0"/>
              <a:hlinkClick r:id="rId3"/>
            </a:endParaRPr>
          </a:p>
          <a:p>
            <a:pPr marL="342900" indent="-76200">
              <a:spcBef>
                <a:spcPts val="480"/>
              </a:spcBef>
              <a:buClr>
                <a:schemeClr val="accent1"/>
              </a:buClr>
              <a:buSzPts val="2400"/>
              <a:buNone/>
            </a:pPr>
            <a:endParaRPr sz="2400" u="sng" dirty="0">
              <a:solidFill>
                <a:schemeClr val="dk1"/>
              </a:solidFill>
              <a:latin typeface="Calibri"/>
              <a:ea typeface="Calibri"/>
              <a:cs typeface="Calibri"/>
              <a:sym typeface="Calibri"/>
            </a:endParaRPr>
          </a:p>
        </p:txBody>
      </p:sp>
      <p:sp>
        <p:nvSpPr>
          <p:cNvPr id="767" name="Google Shape;767;p114"/>
          <p:cNvSpPr txBox="1"/>
          <p:nvPr/>
        </p:nvSpPr>
        <p:spPr>
          <a:xfrm>
            <a:off x="8672722" y="3215856"/>
            <a:ext cx="3200400" cy="366712"/>
          </a:xfrm>
          <a:prstGeom prst="rect">
            <a:avLst/>
          </a:prstGeom>
          <a:solidFill>
            <a:schemeClr val="bg1"/>
          </a:solidFill>
          <a:ln>
            <a:solidFill>
              <a:srgbClr val="002060"/>
            </a:solidFill>
          </a:ln>
        </p:spPr>
        <p:txBody>
          <a:bodyPr spcFirstLastPara="1" wrap="square" lIns="91425" tIns="45700" rIns="91425" bIns="45700" anchor="t" anchorCtr="0">
            <a:noAutofit/>
          </a:bodyPr>
          <a:lstStyle/>
          <a:p>
            <a:pPr algn="ctr">
              <a:buClr>
                <a:schemeClr val="dk1"/>
              </a:buClr>
              <a:buSzPts val="1800"/>
            </a:pPr>
            <a:r>
              <a:rPr lang="en-US" b="1" dirty="0">
                <a:solidFill>
                  <a:srgbClr val="002060"/>
                </a:solidFill>
                <a:latin typeface="Times New Roman" panose="02020603050405020304" pitchFamily="18" charset="0"/>
                <a:ea typeface="Verdana"/>
                <a:cs typeface="Times New Roman" panose="02020603050405020304" pitchFamily="18" charset="0"/>
                <a:sym typeface="Verdana"/>
              </a:rPr>
              <a:t>Roy Cooper(Democrat</a:t>
            </a:r>
            <a:r>
              <a:rPr lang="en-US" b="1" dirty="0">
                <a:solidFill>
                  <a:schemeClr val="dk1"/>
                </a:solidFill>
                <a:latin typeface="Times New Roman" panose="02020603050405020304" pitchFamily="18" charset="0"/>
                <a:ea typeface="Verdana"/>
                <a:cs typeface="Times New Roman" panose="02020603050405020304" pitchFamily="18" charset="0"/>
                <a:sym typeface="Verdana"/>
              </a:rPr>
              <a:t>)</a:t>
            </a:r>
            <a:endParaRPr b="1" dirty="0">
              <a:latin typeface="Times New Roman" panose="02020603050405020304" pitchFamily="18" charset="0"/>
              <a:cs typeface="Times New Roman" panose="02020603050405020304" pitchFamily="18" charset="0"/>
            </a:endParaRPr>
          </a:p>
        </p:txBody>
      </p:sp>
      <p:pic>
        <p:nvPicPr>
          <p:cNvPr id="1028" name="Picture 4" descr="Image result for NC Governor">
            <a:extLst>
              <a:ext uri="{FF2B5EF4-FFF2-40B4-BE49-F238E27FC236}">
                <a16:creationId xmlns:a16="http://schemas.microsoft.com/office/drawing/2014/main" id="{5AD98B81-6496-4ED8-9CB5-A4BD9A0E37B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38189" y="762000"/>
            <a:ext cx="2469466" cy="2316773"/>
          </a:xfrm>
          <a:prstGeom prst="rect">
            <a:avLst/>
          </a:prstGeom>
          <a:solidFill>
            <a:srgbClr val="002060"/>
          </a:solidFill>
        </p:spPr>
      </p:pic>
      <p:sp>
        <p:nvSpPr>
          <p:cNvPr id="2" name="Rectangle 1">
            <a:extLst>
              <a:ext uri="{FF2B5EF4-FFF2-40B4-BE49-F238E27FC236}">
                <a16:creationId xmlns:a16="http://schemas.microsoft.com/office/drawing/2014/main" id="{0BE73F8D-2D20-4108-97EC-2E87C8FA3B39}"/>
              </a:ext>
            </a:extLst>
          </p:cNvPr>
          <p:cNvSpPr/>
          <p:nvPr/>
        </p:nvSpPr>
        <p:spPr>
          <a:xfrm>
            <a:off x="848139" y="4598504"/>
            <a:ext cx="5247861" cy="1378226"/>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639762" lvl="1" indent="-228599">
              <a:spcBef>
                <a:spcPts val="480"/>
              </a:spcBef>
              <a:buClr>
                <a:schemeClr val="accent2"/>
              </a:buClr>
              <a:buSzPts val="2400"/>
              <a:buFont typeface="Arial"/>
              <a:buChar char="•"/>
            </a:pPr>
            <a:r>
              <a:rPr lang="en-US" sz="2400" u="sng" dirty="0">
                <a:solidFill>
                  <a:schemeClr val="bg1"/>
                </a:solidFill>
                <a:latin typeface="Times New Roman" panose="02020603050405020304" pitchFamily="18" charset="0"/>
                <a:ea typeface="Calibri"/>
                <a:cs typeface="Times New Roman" panose="02020603050405020304" pitchFamily="18" charset="0"/>
                <a:sym typeface="Calibri"/>
              </a:rPr>
              <a:t>30 years old</a:t>
            </a:r>
            <a:endParaRPr lang="en-US" sz="2400" dirty="0">
              <a:solidFill>
                <a:schemeClr val="bg1"/>
              </a:solidFill>
              <a:latin typeface="Times New Roman" panose="02020603050405020304" pitchFamily="18" charset="0"/>
              <a:cs typeface="Times New Roman" panose="02020603050405020304" pitchFamily="18" charset="0"/>
            </a:endParaRPr>
          </a:p>
          <a:p>
            <a:pPr marL="639762" lvl="1" indent="-228599">
              <a:spcBef>
                <a:spcPts val="480"/>
              </a:spcBef>
              <a:buClr>
                <a:schemeClr val="accent2"/>
              </a:buClr>
              <a:buSzPts val="2400"/>
              <a:buFont typeface="Arial"/>
              <a:buChar char="•"/>
            </a:pPr>
            <a:r>
              <a:rPr lang="en-US" sz="2400" u="sng" dirty="0">
                <a:solidFill>
                  <a:schemeClr val="bg1"/>
                </a:solidFill>
                <a:latin typeface="Times New Roman" panose="02020603050405020304" pitchFamily="18" charset="0"/>
                <a:ea typeface="Calibri"/>
                <a:cs typeface="Times New Roman" panose="02020603050405020304" pitchFamily="18" charset="0"/>
                <a:sym typeface="Calibri"/>
              </a:rPr>
              <a:t>US citizen for 5 years</a:t>
            </a:r>
            <a:endParaRPr lang="en-US" sz="2400" dirty="0">
              <a:solidFill>
                <a:schemeClr val="bg1"/>
              </a:solidFill>
              <a:latin typeface="Times New Roman" panose="02020603050405020304" pitchFamily="18" charset="0"/>
              <a:cs typeface="Times New Roman" panose="02020603050405020304" pitchFamily="18" charset="0"/>
            </a:endParaRPr>
          </a:p>
          <a:p>
            <a:pPr marL="639762" lvl="1" indent="-228599">
              <a:spcBef>
                <a:spcPts val="480"/>
              </a:spcBef>
              <a:buClr>
                <a:schemeClr val="accent2"/>
              </a:buClr>
              <a:buSzPts val="2400"/>
              <a:buFont typeface="Arial"/>
              <a:buChar char="•"/>
            </a:pPr>
            <a:r>
              <a:rPr lang="en-US" sz="2400" u="sng" dirty="0">
                <a:solidFill>
                  <a:schemeClr val="bg1"/>
                </a:solidFill>
                <a:latin typeface="Times New Roman" panose="02020603050405020304" pitchFamily="18" charset="0"/>
                <a:ea typeface="Calibri"/>
                <a:cs typeface="Times New Roman" panose="02020603050405020304" pitchFamily="18" charset="0"/>
                <a:sym typeface="Calibri"/>
              </a:rPr>
              <a:t>Lived in NC for the past 2 years</a:t>
            </a:r>
            <a:endParaRPr lang="en-US" sz="2400" dirty="0">
              <a:solidFill>
                <a:schemeClr val="bg1"/>
              </a:solidFill>
              <a:latin typeface="Times New Roman" panose="02020603050405020304" pitchFamily="18" charset="0"/>
              <a:cs typeface="Times New Roman" panose="02020603050405020304" pitchFamily="18" charset="0"/>
            </a:endParaRPr>
          </a:p>
        </p:txBody>
      </p:sp>
      <p:pic>
        <p:nvPicPr>
          <p:cNvPr id="4" name="Picture 3" descr="A picture containing text, clipart&#10;&#10;Description automatically generated">
            <a:extLst>
              <a:ext uri="{FF2B5EF4-FFF2-40B4-BE49-F238E27FC236}">
                <a16:creationId xmlns:a16="http://schemas.microsoft.com/office/drawing/2014/main" id="{5C1CE9B1-D5E5-4A8B-9C51-A50A003A794E}"/>
              </a:ext>
            </a:extLst>
          </p:cNvPr>
          <p:cNvPicPr>
            <a:picLocks noChangeAspect="1"/>
          </p:cNvPicPr>
          <p:nvPr/>
        </p:nvPicPr>
        <p:blipFill>
          <a:blip r:embed="rId5"/>
          <a:stretch>
            <a:fillRect/>
          </a:stretch>
        </p:blipFill>
        <p:spPr>
          <a:xfrm>
            <a:off x="7952626" y="4262230"/>
            <a:ext cx="2041043" cy="1714500"/>
          </a:xfrm>
          <a:prstGeom prst="rect">
            <a:avLst/>
          </a:prstGeom>
          <a:ln>
            <a:solidFill>
              <a:srgbClr val="C00000"/>
            </a:solidFill>
          </a:ln>
        </p:spPr>
      </p:pic>
    </p:spTree>
    <p:extLst>
      <p:ext uri="{BB962C8B-B14F-4D97-AF65-F5344CB8AC3E}">
        <p14:creationId xmlns:p14="http://schemas.microsoft.com/office/powerpoint/2010/main" val="402954523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A93DA8-C01C-413C-BF9A-68228321CE0B}"/>
              </a:ext>
            </a:extLst>
          </p:cNvPr>
          <p:cNvSpPr>
            <a:spLocks noGrp="1"/>
          </p:cNvSpPr>
          <p:nvPr>
            <p:ph type="title"/>
          </p:nvPr>
        </p:nvSpPr>
        <p:spPr>
          <a:xfrm>
            <a:off x="838200" y="365125"/>
            <a:ext cx="10515600" cy="695049"/>
          </a:xfrm>
          <a:solidFill>
            <a:srgbClr val="002060"/>
          </a:solidFill>
          <a:ln>
            <a:solidFill>
              <a:srgbClr val="002060"/>
            </a:solidFill>
          </a:ln>
        </p:spPr>
        <p:txBody>
          <a:bodyPr/>
          <a:lstStyle/>
          <a:p>
            <a:r>
              <a:rPr lang="en-US" dirty="0">
                <a:solidFill>
                  <a:schemeClr val="bg1"/>
                </a:solidFill>
                <a:latin typeface="Britannic Bold" panose="020B0903060703020204" pitchFamily="34" charset="0"/>
              </a:rPr>
              <a:t>Lt. Governor</a:t>
            </a:r>
          </a:p>
        </p:txBody>
      </p:sp>
      <p:sp>
        <p:nvSpPr>
          <p:cNvPr id="3" name="Content Placeholder 2">
            <a:extLst>
              <a:ext uri="{FF2B5EF4-FFF2-40B4-BE49-F238E27FC236}">
                <a16:creationId xmlns:a16="http://schemas.microsoft.com/office/drawing/2014/main" id="{9D57432C-6225-4C45-B5B3-8B4039D9DB0D}"/>
              </a:ext>
            </a:extLst>
          </p:cNvPr>
          <p:cNvSpPr>
            <a:spLocks noGrp="1"/>
          </p:cNvSpPr>
          <p:nvPr>
            <p:ph idx="1"/>
          </p:nvPr>
        </p:nvSpPr>
        <p:spPr>
          <a:xfrm>
            <a:off x="622852" y="3429000"/>
            <a:ext cx="10730948" cy="3278049"/>
          </a:xfrm>
          <a:solidFill>
            <a:schemeClr val="bg1"/>
          </a:solidFill>
          <a:ln>
            <a:solidFill>
              <a:srgbClr val="002060"/>
            </a:solidFill>
          </a:ln>
        </p:spPr>
        <p:txBody>
          <a:bodyPr>
            <a:normAutofit/>
          </a:bodyPr>
          <a:lstStyle/>
          <a:p>
            <a:pPr marL="0" indent="0">
              <a:buNone/>
            </a:pPr>
            <a:r>
              <a:rPr lang="en-US" sz="2400" b="1" dirty="0">
                <a:solidFill>
                  <a:srgbClr val="002060"/>
                </a:solidFill>
                <a:latin typeface="Times New Roman" panose="02020603050405020304" pitchFamily="18" charset="0"/>
                <a:cs typeface="Times New Roman" panose="02020603050405020304" pitchFamily="18" charset="0"/>
              </a:rPr>
              <a:t>Lieutenant Governor (1</a:t>
            </a:r>
            <a:r>
              <a:rPr lang="en-US" sz="2400" b="1" baseline="30000" dirty="0">
                <a:solidFill>
                  <a:srgbClr val="002060"/>
                </a:solidFill>
                <a:latin typeface="Times New Roman" panose="02020603050405020304" pitchFamily="18" charset="0"/>
                <a:cs typeface="Times New Roman" panose="02020603050405020304" pitchFamily="18" charset="0"/>
              </a:rPr>
              <a:t>st</a:t>
            </a:r>
            <a:r>
              <a:rPr lang="en-US" sz="2400" b="1" dirty="0">
                <a:solidFill>
                  <a:srgbClr val="002060"/>
                </a:solidFill>
                <a:latin typeface="Times New Roman" panose="02020603050405020304" pitchFamily="18" charset="0"/>
                <a:cs typeface="Times New Roman" panose="02020603050405020304" pitchFamily="18" charset="0"/>
              </a:rPr>
              <a:t> in line succession)</a:t>
            </a:r>
          </a:p>
          <a:p>
            <a:r>
              <a:rPr lang="en-US" sz="2400" b="1" i="1" u="sng" dirty="0">
                <a:latin typeface="Times New Roman" panose="02020603050405020304" pitchFamily="18" charset="0"/>
                <a:cs typeface="Times New Roman" panose="02020603050405020304" pitchFamily="18" charset="0"/>
              </a:rPr>
              <a:t>Same eligible requirements as Governor</a:t>
            </a:r>
          </a:p>
          <a:p>
            <a:r>
              <a:rPr lang="en-US" sz="2400" b="1" i="1" u="sng" dirty="0">
                <a:latin typeface="Times New Roman" panose="02020603050405020304" pitchFamily="18" charset="0"/>
                <a:cs typeface="Times New Roman" panose="02020603050405020304" pitchFamily="18" charset="0"/>
              </a:rPr>
              <a:t>Governor &amp; Lt. Governor run separately</a:t>
            </a:r>
          </a:p>
          <a:p>
            <a:pPr marL="0" indent="0">
              <a:buNone/>
            </a:pPr>
            <a:endParaRPr lang="en-US" sz="2400" dirty="0">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BF0DEF39-5381-47AE-BF8B-4EF5C9E2A5EA}"/>
              </a:ext>
            </a:extLst>
          </p:cNvPr>
          <p:cNvSpPr/>
          <p:nvPr/>
        </p:nvSpPr>
        <p:spPr>
          <a:xfrm>
            <a:off x="490330" y="1238387"/>
            <a:ext cx="11078818" cy="1968639"/>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000" dirty="0">
              <a:solidFill>
                <a:schemeClr val="bg1"/>
              </a:solidFill>
              <a:latin typeface="Times New Roman" panose="02020603050405020304" pitchFamily="18" charset="0"/>
            </a:endParaRPr>
          </a:p>
          <a:p>
            <a:r>
              <a:rPr lang="en-US" sz="2000" dirty="0">
                <a:solidFill>
                  <a:schemeClr val="bg1"/>
                </a:solidFill>
                <a:latin typeface="Times New Roman" panose="02020603050405020304" pitchFamily="18" charset="0"/>
              </a:rPr>
              <a:t>Succession as Governor. The Lieutenant Governor-elect shall become Governor upon the failure of the Governor-elect to qualify. The Lieutenant Governor shall become Governor upon the death, resignation, or removal from office of the Governor. The further order of succession to the office of Governor shall be prescribed by law. A successor shall serve for the remainder of the term of the Governor whom he succeeds and until a new Governor is elected and qualified.</a:t>
            </a:r>
          </a:p>
          <a:p>
            <a:r>
              <a:rPr lang="en-US" sz="2000" dirty="0">
                <a:solidFill>
                  <a:schemeClr val="bg1"/>
                </a:solidFill>
                <a:latin typeface="Times New Roman" panose="02020603050405020304" pitchFamily="18" charset="0"/>
              </a:rPr>
              <a:t>	</a:t>
            </a:r>
            <a:r>
              <a:rPr lang="en-US" sz="2000" b="1" dirty="0">
                <a:solidFill>
                  <a:schemeClr val="bg1"/>
                </a:solidFill>
                <a:latin typeface="Times New Roman" panose="02020603050405020304" pitchFamily="18" charset="0"/>
              </a:rPr>
              <a:t>- Article III, Sec. 3, NC Constitution</a:t>
            </a:r>
            <a:endParaRPr lang="en-US" sz="2000" b="1" dirty="0">
              <a:solidFill>
                <a:schemeClr val="bg1"/>
              </a:solidFill>
            </a:endParaRPr>
          </a:p>
          <a:p>
            <a:endParaRPr lang="en-US" sz="2400" dirty="0">
              <a:solidFill>
                <a:schemeClr val="bg1"/>
              </a:solidFill>
              <a:latin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740E41E0-E83F-4B5D-84C1-6CCBC8C19927}"/>
              </a:ext>
            </a:extLst>
          </p:cNvPr>
          <p:cNvPicPr>
            <a:picLocks noChangeAspect="1"/>
          </p:cNvPicPr>
          <p:nvPr/>
        </p:nvPicPr>
        <p:blipFill>
          <a:blip r:embed="rId2"/>
          <a:stretch>
            <a:fillRect/>
          </a:stretch>
        </p:blipFill>
        <p:spPr>
          <a:xfrm>
            <a:off x="6692347" y="2551043"/>
            <a:ext cx="2650436" cy="1755913"/>
          </a:xfrm>
          <a:prstGeom prst="rect">
            <a:avLst/>
          </a:prstGeom>
        </p:spPr>
      </p:pic>
      <p:sp>
        <p:nvSpPr>
          <p:cNvPr id="9" name="Google Shape;767;p114">
            <a:extLst>
              <a:ext uri="{FF2B5EF4-FFF2-40B4-BE49-F238E27FC236}">
                <a16:creationId xmlns:a16="http://schemas.microsoft.com/office/drawing/2014/main" id="{8CFDFD5D-4FFE-4B47-9D79-5F0FCDB944EE}"/>
              </a:ext>
            </a:extLst>
          </p:cNvPr>
          <p:cNvSpPr txBox="1"/>
          <p:nvPr/>
        </p:nvSpPr>
        <p:spPr>
          <a:xfrm>
            <a:off x="6525870" y="4345574"/>
            <a:ext cx="3200400" cy="366712"/>
          </a:xfrm>
          <a:prstGeom prst="rect">
            <a:avLst/>
          </a:prstGeom>
          <a:solidFill>
            <a:schemeClr val="bg1"/>
          </a:solidFill>
          <a:ln>
            <a:solidFill>
              <a:srgbClr val="002060"/>
            </a:solidFill>
          </a:ln>
        </p:spPr>
        <p:txBody>
          <a:bodyPr spcFirstLastPara="1" wrap="square" lIns="91425" tIns="45700" rIns="91425" bIns="45700" anchor="t" anchorCtr="0">
            <a:noAutofit/>
          </a:bodyPr>
          <a:lstStyle/>
          <a:p>
            <a:pPr algn="ctr">
              <a:buClr>
                <a:schemeClr val="dk1"/>
              </a:buClr>
              <a:buSzPts val="1800"/>
            </a:pPr>
            <a:r>
              <a:rPr lang="en-US" b="1" dirty="0">
                <a:solidFill>
                  <a:srgbClr val="FF0000"/>
                </a:solidFill>
                <a:latin typeface="Times New Roman" panose="02020603050405020304" pitchFamily="18" charset="0"/>
                <a:ea typeface="Verdana"/>
                <a:cs typeface="Times New Roman" panose="02020603050405020304" pitchFamily="18" charset="0"/>
                <a:sym typeface="Verdana"/>
              </a:rPr>
              <a:t>Mark Robinson (Republican)</a:t>
            </a:r>
            <a:endParaRPr b="1" dirty="0">
              <a:solidFill>
                <a:srgbClr val="FF0000"/>
              </a:solidFill>
              <a:latin typeface="Times New Roman" panose="020206030504050203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id="{DF24C07C-F65C-4A1B-813F-8AE535B125CB}"/>
              </a:ext>
            </a:extLst>
          </p:cNvPr>
          <p:cNvSpPr/>
          <p:nvPr/>
        </p:nvSpPr>
        <p:spPr>
          <a:xfrm>
            <a:off x="1285461" y="4876801"/>
            <a:ext cx="6546574" cy="1283286"/>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dirty="0">
              <a:solidFill>
                <a:schemeClr val="bg1"/>
              </a:solidFill>
              <a:latin typeface="Times New Roman" panose="02020603050405020304" pitchFamily="18" charset="0"/>
              <a:cs typeface="Times New Roman" panose="02020603050405020304" pitchFamily="18" charset="0"/>
            </a:endParaRPr>
          </a:p>
          <a:p>
            <a:r>
              <a:rPr lang="en-US" sz="2400" b="1" dirty="0">
                <a:solidFill>
                  <a:schemeClr val="bg1"/>
                </a:solidFill>
                <a:latin typeface="Times New Roman" panose="02020603050405020304" pitchFamily="18" charset="0"/>
                <a:cs typeface="Times New Roman" panose="02020603050405020304" pitchFamily="18" charset="0"/>
              </a:rPr>
              <a:t>Duties</a:t>
            </a:r>
          </a:p>
          <a:p>
            <a:pPr marL="342900" indent="-342900">
              <a:buFont typeface="Arial" panose="020B0604020202020204" pitchFamily="34" charset="0"/>
              <a:buChar char="•"/>
            </a:pPr>
            <a:r>
              <a:rPr lang="en-US" sz="2400" dirty="0">
                <a:solidFill>
                  <a:schemeClr val="bg1"/>
                </a:solidFill>
                <a:latin typeface="Times New Roman" panose="02020603050405020304" pitchFamily="18" charset="0"/>
                <a:cs typeface="Times New Roman" panose="02020603050405020304" pitchFamily="18" charset="0"/>
              </a:rPr>
              <a:t>Head of NC Senate (tiebreaker vote)</a:t>
            </a:r>
          </a:p>
          <a:p>
            <a:pPr marL="342900" indent="-342900">
              <a:buFont typeface="Arial" panose="020B0604020202020204" pitchFamily="34" charset="0"/>
              <a:buChar char="•"/>
            </a:pPr>
            <a:r>
              <a:rPr lang="en-US" sz="2400" dirty="0">
                <a:solidFill>
                  <a:schemeClr val="bg1"/>
                </a:solidFill>
                <a:latin typeface="Times New Roman" panose="02020603050405020304" pitchFamily="18" charset="0"/>
                <a:cs typeface="Times New Roman" panose="02020603050405020304" pitchFamily="18" charset="0"/>
              </a:rPr>
              <a:t>Serves on various boards &amp; commissions</a:t>
            </a:r>
          </a:p>
          <a:p>
            <a:pPr marL="342900" indent="-342900">
              <a:buFont typeface="Arial" panose="020B0604020202020204" pitchFamily="34" charset="0"/>
              <a:buChar char="•"/>
            </a:pPr>
            <a:endParaRPr lang="en-US" sz="24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0421685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773"/>
        <p:cNvGrpSpPr/>
        <p:nvPr/>
      </p:nvGrpSpPr>
      <p:grpSpPr>
        <a:xfrm>
          <a:off x="0" y="0"/>
          <a:ext cx="0" cy="0"/>
          <a:chOff x="0" y="0"/>
          <a:chExt cx="0" cy="0"/>
        </a:xfrm>
      </p:grpSpPr>
      <p:sp>
        <p:nvSpPr>
          <p:cNvPr id="774" name="Google Shape;774;p115"/>
          <p:cNvSpPr txBox="1">
            <a:spLocks noGrp="1"/>
          </p:cNvSpPr>
          <p:nvPr>
            <p:ph type="title"/>
          </p:nvPr>
        </p:nvSpPr>
        <p:spPr>
          <a:xfrm>
            <a:off x="391726" y="321840"/>
            <a:ext cx="8196943" cy="839619"/>
          </a:xfrm>
          <a:prstGeom prst="rect">
            <a:avLst/>
          </a:prstGeom>
          <a:solidFill>
            <a:srgbClr val="002060"/>
          </a:solidFill>
          <a:ln>
            <a:noFill/>
          </a:ln>
        </p:spPr>
        <p:txBody>
          <a:bodyPr spcFirstLastPara="1" vert="horz" wrap="square" lIns="91425" tIns="45700" rIns="91425" bIns="45700" rtlCol="0" anchor="ctr" anchorCtr="0">
            <a:noAutofit/>
          </a:bodyPr>
          <a:lstStyle/>
          <a:p>
            <a:pPr>
              <a:lnSpc>
                <a:spcPct val="100000"/>
              </a:lnSpc>
              <a:spcBef>
                <a:spcPts val="0"/>
              </a:spcBef>
              <a:buClr>
                <a:schemeClr val="dk2"/>
              </a:buClr>
              <a:buSzPts val="6600"/>
            </a:pPr>
            <a:r>
              <a:rPr lang="en-US" dirty="0">
                <a:solidFill>
                  <a:schemeClr val="bg1"/>
                </a:solidFill>
                <a:latin typeface="Britannic Bold" panose="020B0903060703020204" pitchFamily="34" charset="77"/>
                <a:ea typeface="Cambria"/>
                <a:sym typeface="Cambria"/>
              </a:rPr>
              <a:t>Governing Authority</a:t>
            </a:r>
            <a:endParaRPr dirty="0">
              <a:solidFill>
                <a:schemeClr val="bg1"/>
              </a:solidFill>
              <a:latin typeface="Britannic Bold" panose="020B0903060703020204" pitchFamily="34" charset="77"/>
            </a:endParaRPr>
          </a:p>
        </p:txBody>
      </p:sp>
      <p:sp>
        <p:nvSpPr>
          <p:cNvPr id="775" name="Google Shape;775;p115"/>
          <p:cNvSpPr txBox="1">
            <a:spLocks noGrp="1"/>
          </p:cNvSpPr>
          <p:nvPr>
            <p:ph type="body" idx="1"/>
          </p:nvPr>
        </p:nvSpPr>
        <p:spPr>
          <a:xfrm>
            <a:off x="204936" y="2528161"/>
            <a:ext cx="6447655" cy="3528082"/>
          </a:xfrm>
          <a:prstGeom prst="rect">
            <a:avLst/>
          </a:prstGeom>
          <a:solidFill>
            <a:schemeClr val="bg1"/>
          </a:solidFill>
          <a:ln>
            <a:solidFill>
              <a:schemeClr val="accent1"/>
            </a:solidFill>
          </a:ln>
        </p:spPr>
        <p:txBody>
          <a:bodyPr spcFirstLastPara="1" vert="horz" wrap="square" lIns="91425" tIns="45700" rIns="91425" bIns="45700" rtlCol="0" anchor="t" anchorCtr="0">
            <a:noAutofit/>
          </a:bodyPr>
          <a:lstStyle/>
          <a:p>
            <a:pPr marL="114300" indent="0">
              <a:lnSpc>
                <a:spcPct val="100000"/>
              </a:lnSpc>
              <a:spcBef>
                <a:spcPts val="0"/>
              </a:spcBef>
              <a:buClr>
                <a:schemeClr val="accent1"/>
              </a:buClr>
              <a:buSzPts val="3600"/>
              <a:buNone/>
            </a:pPr>
            <a:r>
              <a:rPr lang="en-US" sz="2400" dirty="0">
                <a:solidFill>
                  <a:schemeClr val="dk1"/>
                </a:solidFill>
                <a:latin typeface="Times New Roman" panose="02020603050405020304" pitchFamily="18" charset="0"/>
                <a:ea typeface="Calibri"/>
                <a:cs typeface="Times New Roman" panose="02020603050405020304" pitchFamily="18" charset="0"/>
                <a:sym typeface="Calibri"/>
              </a:rPr>
              <a:t>Powers and Duties:</a:t>
            </a:r>
            <a:endParaRPr sz="2400" dirty="0">
              <a:latin typeface="Times New Roman" panose="02020603050405020304" pitchFamily="18" charset="0"/>
              <a:cs typeface="Times New Roman" panose="02020603050405020304" pitchFamily="18" charset="0"/>
            </a:endParaRPr>
          </a:p>
          <a:p>
            <a:pPr marL="639762" lvl="1" indent="-228599">
              <a:lnSpc>
                <a:spcPct val="100000"/>
              </a:lnSpc>
              <a:spcBef>
                <a:spcPts val="640"/>
              </a:spcBef>
              <a:buClr>
                <a:schemeClr val="accent2"/>
              </a:buClr>
              <a:buSzPts val="3200"/>
              <a:buFont typeface="Arial"/>
              <a:buChar char="•"/>
            </a:pPr>
            <a:r>
              <a:rPr lang="en-US" b="1" i="1" u="sng" dirty="0">
                <a:solidFill>
                  <a:schemeClr val="dk1"/>
                </a:solidFill>
                <a:latin typeface="Times New Roman" panose="02020603050405020304" pitchFamily="18" charset="0"/>
                <a:ea typeface="Calibri"/>
                <a:cs typeface="Times New Roman" panose="02020603050405020304" pitchFamily="18" charset="0"/>
                <a:sym typeface="Calibri"/>
              </a:rPr>
              <a:t>Enforcing laws</a:t>
            </a:r>
            <a:r>
              <a:rPr lang="en-US" b="1" i="1" dirty="0">
                <a:solidFill>
                  <a:schemeClr val="dk1"/>
                </a:solidFill>
                <a:latin typeface="Times New Roman" panose="02020603050405020304" pitchFamily="18" charset="0"/>
                <a:ea typeface="Calibri"/>
                <a:cs typeface="Times New Roman" panose="02020603050405020304" pitchFamily="18" charset="0"/>
                <a:sym typeface="Calibri"/>
              </a:rPr>
              <a:t> </a:t>
            </a:r>
            <a:r>
              <a:rPr lang="en-US" dirty="0">
                <a:solidFill>
                  <a:schemeClr val="dk1"/>
                </a:solidFill>
                <a:latin typeface="Times New Roman" panose="02020603050405020304" pitchFamily="18" charset="0"/>
                <a:ea typeface="Calibri"/>
                <a:cs typeface="Times New Roman" panose="02020603050405020304" pitchFamily="18" charset="0"/>
                <a:sym typeface="Calibri"/>
              </a:rPr>
              <a:t>of NC</a:t>
            </a:r>
            <a:endParaRPr dirty="0">
              <a:latin typeface="Times New Roman" panose="02020603050405020304" pitchFamily="18" charset="0"/>
              <a:cs typeface="Times New Roman" panose="02020603050405020304" pitchFamily="18" charset="0"/>
            </a:endParaRPr>
          </a:p>
          <a:p>
            <a:pPr marL="639762" lvl="1" indent="-228599">
              <a:lnSpc>
                <a:spcPct val="100000"/>
              </a:lnSpc>
              <a:spcBef>
                <a:spcPts val="640"/>
              </a:spcBef>
              <a:buClr>
                <a:schemeClr val="accent2"/>
              </a:buClr>
              <a:buSzPts val="3200"/>
              <a:buFont typeface="Arial"/>
              <a:buChar char="•"/>
            </a:pPr>
            <a:r>
              <a:rPr lang="en-US" dirty="0">
                <a:solidFill>
                  <a:schemeClr val="dk1"/>
                </a:solidFill>
                <a:latin typeface="Times New Roman" panose="02020603050405020304" pitchFamily="18" charset="0"/>
                <a:ea typeface="Calibri"/>
                <a:cs typeface="Times New Roman" panose="02020603050405020304" pitchFamily="18" charset="0"/>
                <a:sym typeface="Calibri"/>
              </a:rPr>
              <a:t>Issues </a:t>
            </a:r>
            <a:r>
              <a:rPr lang="en-US" b="1" i="1" u="sng" dirty="0">
                <a:solidFill>
                  <a:schemeClr val="dk1"/>
                </a:solidFill>
                <a:latin typeface="Times New Roman" panose="02020603050405020304" pitchFamily="18" charset="0"/>
                <a:ea typeface="Calibri"/>
                <a:cs typeface="Times New Roman" panose="02020603050405020304" pitchFamily="18" charset="0"/>
                <a:sym typeface="Calibri"/>
              </a:rPr>
              <a:t>executive orders</a:t>
            </a:r>
            <a:r>
              <a:rPr lang="en-US" i="1" dirty="0">
                <a:solidFill>
                  <a:schemeClr val="dk1"/>
                </a:solidFill>
                <a:latin typeface="Times New Roman" panose="02020603050405020304" pitchFamily="18" charset="0"/>
                <a:ea typeface="Calibri"/>
                <a:cs typeface="Times New Roman" panose="02020603050405020304" pitchFamily="18" charset="0"/>
                <a:sym typeface="Calibri"/>
              </a:rPr>
              <a:t> </a:t>
            </a:r>
            <a:r>
              <a:rPr lang="en-US" dirty="0">
                <a:solidFill>
                  <a:schemeClr val="dk1"/>
                </a:solidFill>
                <a:latin typeface="Times New Roman" panose="02020603050405020304" pitchFamily="18" charset="0"/>
                <a:ea typeface="Calibri"/>
                <a:cs typeface="Times New Roman" panose="02020603050405020304" pitchFamily="18" charset="0"/>
                <a:sym typeface="Calibri"/>
              </a:rPr>
              <a:t>to the </a:t>
            </a:r>
            <a:r>
              <a:rPr lang="en-US" b="1" i="1" dirty="0">
                <a:solidFill>
                  <a:schemeClr val="dk1"/>
                </a:solidFill>
                <a:latin typeface="Times New Roman" panose="02020603050405020304" pitchFamily="18" charset="0"/>
                <a:ea typeface="Calibri"/>
                <a:cs typeface="Times New Roman" panose="02020603050405020304" pitchFamily="18" charset="0"/>
                <a:sym typeface="Calibri"/>
              </a:rPr>
              <a:t>state bureaucracy</a:t>
            </a:r>
            <a:endParaRPr b="1" i="1" dirty="0">
              <a:latin typeface="Times New Roman" panose="02020603050405020304" pitchFamily="18" charset="0"/>
              <a:cs typeface="Times New Roman" panose="02020603050405020304" pitchFamily="18" charset="0"/>
            </a:endParaRPr>
          </a:p>
          <a:p>
            <a:pPr marL="639762" lvl="1" indent="-228599">
              <a:lnSpc>
                <a:spcPct val="100000"/>
              </a:lnSpc>
              <a:spcBef>
                <a:spcPts val="640"/>
              </a:spcBef>
              <a:buClr>
                <a:schemeClr val="accent2"/>
              </a:buClr>
              <a:buSzPts val="3200"/>
              <a:buFont typeface="Arial"/>
              <a:buChar char="•"/>
            </a:pPr>
            <a:r>
              <a:rPr lang="en-US" b="1" i="1" u="sng" dirty="0">
                <a:solidFill>
                  <a:schemeClr val="dk1"/>
                </a:solidFill>
                <a:latin typeface="Times New Roman" panose="02020603050405020304" pitchFamily="18" charset="0"/>
                <a:ea typeface="Calibri"/>
                <a:cs typeface="Times New Roman" panose="02020603050405020304" pitchFamily="18" charset="0"/>
                <a:sym typeface="Calibri"/>
              </a:rPr>
              <a:t>Appoints</a:t>
            </a:r>
            <a:r>
              <a:rPr lang="en-US" dirty="0">
                <a:solidFill>
                  <a:schemeClr val="dk1"/>
                </a:solidFill>
                <a:latin typeface="Times New Roman" panose="02020603050405020304" pitchFamily="18" charset="0"/>
                <a:ea typeface="Calibri"/>
                <a:cs typeface="Times New Roman" panose="02020603050405020304" pitchFamily="18" charset="0"/>
                <a:sym typeface="Calibri"/>
              </a:rPr>
              <a:t> top officials with the advice and consent to Senate</a:t>
            </a:r>
            <a:endParaRPr dirty="0">
              <a:latin typeface="Times New Roman" panose="02020603050405020304" pitchFamily="18" charset="0"/>
              <a:cs typeface="Times New Roman" panose="02020603050405020304" pitchFamily="18" charset="0"/>
            </a:endParaRPr>
          </a:p>
          <a:p>
            <a:pPr marL="639762" lvl="1" indent="-228599">
              <a:lnSpc>
                <a:spcPct val="100000"/>
              </a:lnSpc>
              <a:spcBef>
                <a:spcPts val="640"/>
              </a:spcBef>
              <a:buClr>
                <a:schemeClr val="accent2"/>
              </a:buClr>
              <a:buSzPts val="3200"/>
              <a:buFont typeface="Arial"/>
              <a:buChar char="•"/>
            </a:pPr>
            <a:r>
              <a:rPr lang="en-US" b="1" i="1" u="sng" dirty="0">
                <a:solidFill>
                  <a:schemeClr val="dk1"/>
                </a:solidFill>
                <a:latin typeface="Times New Roman" panose="02020603050405020304" pitchFamily="18" charset="0"/>
                <a:ea typeface="Calibri"/>
                <a:cs typeface="Times New Roman" panose="02020603050405020304" pitchFamily="18" charset="0"/>
                <a:sym typeface="Calibri"/>
              </a:rPr>
              <a:t>Administers the state’s budget</a:t>
            </a:r>
          </a:p>
          <a:p>
            <a:pPr marL="639762" lvl="1" indent="-228599">
              <a:lnSpc>
                <a:spcPct val="100000"/>
              </a:lnSpc>
              <a:spcBef>
                <a:spcPts val="640"/>
              </a:spcBef>
              <a:buClr>
                <a:schemeClr val="accent2"/>
              </a:buClr>
              <a:buSzPts val="3200"/>
              <a:buFont typeface="Arial"/>
              <a:buChar char="•"/>
            </a:pPr>
            <a:r>
              <a:rPr lang="en-US" b="1" i="1" u="sng" dirty="0">
                <a:solidFill>
                  <a:schemeClr val="dk1"/>
                </a:solidFill>
                <a:latin typeface="Times New Roman" panose="02020603050405020304" pitchFamily="18" charset="0"/>
                <a:cs typeface="Times New Roman" panose="02020603050405020304" pitchFamily="18" charset="0"/>
                <a:sym typeface="Calibri"/>
              </a:rPr>
              <a:t>Veto</a:t>
            </a:r>
            <a:r>
              <a:rPr lang="en-US" dirty="0">
                <a:solidFill>
                  <a:schemeClr val="dk1"/>
                </a:solidFill>
                <a:latin typeface="Times New Roman" panose="02020603050405020304" pitchFamily="18" charset="0"/>
                <a:cs typeface="Times New Roman" panose="02020603050405020304" pitchFamily="18" charset="0"/>
                <a:sym typeface="Calibri"/>
              </a:rPr>
              <a:t> legislation</a:t>
            </a:r>
            <a:endParaRPr b="1" u="sng" dirty="0">
              <a:latin typeface="Times New Roman" panose="020206030504050203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id="{CA3B2635-3CD4-402D-B5EE-C4F6A9C5DB33}"/>
              </a:ext>
            </a:extLst>
          </p:cNvPr>
          <p:cNvSpPr/>
          <p:nvPr/>
        </p:nvSpPr>
        <p:spPr>
          <a:xfrm>
            <a:off x="1046922" y="1298714"/>
            <a:ext cx="10566399" cy="969136"/>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dirty="0">
              <a:solidFill>
                <a:schemeClr val="bg1"/>
              </a:solidFill>
              <a:latin typeface="Times New Roman" panose="02020603050405020304" pitchFamily="18" charset="0"/>
              <a:cs typeface="Times New Roman" panose="02020603050405020304" pitchFamily="18" charset="0"/>
            </a:endParaRPr>
          </a:p>
          <a:p>
            <a:r>
              <a:rPr lang="en-US" sz="2400" dirty="0">
                <a:solidFill>
                  <a:schemeClr val="bg1"/>
                </a:solidFill>
                <a:latin typeface="Times New Roman" panose="02020603050405020304" pitchFamily="18" charset="0"/>
                <a:cs typeface="Times New Roman" panose="02020603050405020304" pitchFamily="18" charset="0"/>
              </a:rPr>
              <a:t>The executive power of the State shall be vested in the Governor</a:t>
            </a:r>
            <a:r>
              <a:rPr lang="en-US" sz="2400" dirty="0">
                <a:solidFill>
                  <a:srgbClr val="212529"/>
                </a:solidFill>
                <a:latin typeface="Times New Roman" panose="02020603050405020304" pitchFamily="18" charset="0"/>
              </a:rPr>
              <a:t>.</a:t>
            </a:r>
          </a:p>
          <a:p>
            <a:r>
              <a:rPr lang="en-US" sz="2400" dirty="0">
                <a:solidFill>
                  <a:srgbClr val="212529"/>
                </a:solidFill>
                <a:latin typeface="Times New Roman" panose="02020603050405020304" pitchFamily="18" charset="0"/>
              </a:rPr>
              <a:t>	</a:t>
            </a:r>
            <a:r>
              <a:rPr lang="en-US" sz="2400" dirty="0">
                <a:solidFill>
                  <a:schemeClr val="bg1"/>
                </a:solidFill>
                <a:latin typeface="Times New Roman" panose="02020603050405020304" pitchFamily="18" charset="0"/>
              </a:rPr>
              <a:t>- </a:t>
            </a:r>
            <a:r>
              <a:rPr lang="en-US" sz="2400" b="1" dirty="0">
                <a:solidFill>
                  <a:schemeClr val="bg1"/>
                </a:solidFill>
                <a:latin typeface="Times New Roman" panose="02020603050405020304" pitchFamily="18" charset="0"/>
              </a:rPr>
              <a:t>Article III, NC Constitution</a:t>
            </a:r>
            <a:endParaRPr lang="en-US" sz="2400" b="1" dirty="0"/>
          </a:p>
          <a:p>
            <a:pPr algn="ctr"/>
            <a:endParaRPr lang="en-US" dirty="0"/>
          </a:p>
        </p:txBody>
      </p:sp>
      <p:pic>
        <p:nvPicPr>
          <p:cNvPr id="7" name="Picture 6" descr="Timeline&#10;&#10;Description automatically generated">
            <a:extLst>
              <a:ext uri="{FF2B5EF4-FFF2-40B4-BE49-F238E27FC236}">
                <a16:creationId xmlns:a16="http://schemas.microsoft.com/office/drawing/2014/main" id="{0A8BB107-45A6-44DE-897A-8F1E79366932}"/>
              </a:ext>
            </a:extLst>
          </p:cNvPr>
          <p:cNvPicPr>
            <a:picLocks noChangeAspect="1"/>
          </p:cNvPicPr>
          <p:nvPr/>
        </p:nvPicPr>
        <p:blipFill>
          <a:blip r:embed="rId3"/>
          <a:stretch>
            <a:fillRect/>
          </a:stretch>
        </p:blipFill>
        <p:spPr>
          <a:xfrm>
            <a:off x="6862614" y="2090056"/>
            <a:ext cx="5124450" cy="4419600"/>
          </a:xfrm>
          <a:prstGeom prst="rect">
            <a:avLst/>
          </a:prstGeom>
          <a:solidFill>
            <a:schemeClr val="bg1"/>
          </a:solidFill>
          <a:ln>
            <a:solidFill>
              <a:srgbClr val="C00000"/>
            </a:solidFill>
          </a:ln>
        </p:spPr>
      </p:pic>
    </p:spTree>
    <p:extLst>
      <p:ext uri="{BB962C8B-B14F-4D97-AF65-F5344CB8AC3E}">
        <p14:creationId xmlns:p14="http://schemas.microsoft.com/office/powerpoint/2010/main" val="12003227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779"/>
        <p:cNvGrpSpPr/>
        <p:nvPr/>
      </p:nvGrpSpPr>
      <p:grpSpPr>
        <a:xfrm>
          <a:off x="0" y="0"/>
          <a:ext cx="0" cy="0"/>
          <a:chOff x="0" y="0"/>
          <a:chExt cx="0" cy="0"/>
        </a:xfrm>
      </p:grpSpPr>
      <p:sp>
        <p:nvSpPr>
          <p:cNvPr id="780" name="Google Shape;780;p116"/>
          <p:cNvSpPr txBox="1">
            <a:spLocks noGrp="1"/>
          </p:cNvSpPr>
          <p:nvPr>
            <p:ph type="title"/>
          </p:nvPr>
        </p:nvSpPr>
        <p:spPr>
          <a:xfrm>
            <a:off x="397565" y="261730"/>
            <a:ext cx="7275444" cy="771939"/>
          </a:xfrm>
          <a:prstGeom prst="rect">
            <a:avLst/>
          </a:prstGeom>
          <a:solidFill>
            <a:srgbClr val="002060"/>
          </a:solidFill>
          <a:ln>
            <a:noFill/>
          </a:ln>
        </p:spPr>
        <p:txBody>
          <a:bodyPr spcFirstLastPara="1" vert="horz" wrap="square" lIns="91425" tIns="45700" rIns="91425" bIns="45700" rtlCol="0" anchor="ctr" anchorCtr="0">
            <a:noAutofit/>
          </a:bodyPr>
          <a:lstStyle/>
          <a:p>
            <a:pPr>
              <a:lnSpc>
                <a:spcPct val="100000"/>
              </a:lnSpc>
              <a:spcBef>
                <a:spcPts val="0"/>
              </a:spcBef>
              <a:buClr>
                <a:schemeClr val="dk2"/>
              </a:buClr>
              <a:buSzPts val="6600"/>
            </a:pPr>
            <a:r>
              <a:rPr lang="en-US" dirty="0">
                <a:solidFill>
                  <a:schemeClr val="bg1"/>
                </a:solidFill>
                <a:latin typeface="Britannic Bold" panose="020B0903060703020204" pitchFamily="34" charset="0"/>
                <a:ea typeface="Cambria"/>
                <a:cs typeface="Cambria"/>
                <a:sym typeface="Cambria"/>
              </a:rPr>
              <a:t>Governor Roles </a:t>
            </a:r>
            <a:endParaRPr dirty="0">
              <a:solidFill>
                <a:schemeClr val="bg1"/>
              </a:solidFill>
              <a:latin typeface="Britannic Bold" panose="020B0903060703020204" pitchFamily="34" charset="0"/>
            </a:endParaRPr>
          </a:p>
        </p:txBody>
      </p:sp>
      <p:sp>
        <p:nvSpPr>
          <p:cNvPr id="781" name="Google Shape;781;p116"/>
          <p:cNvSpPr txBox="1">
            <a:spLocks noGrp="1"/>
          </p:cNvSpPr>
          <p:nvPr>
            <p:ph type="body" idx="1"/>
          </p:nvPr>
        </p:nvSpPr>
        <p:spPr>
          <a:xfrm>
            <a:off x="3520109" y="1106843"/>
            <a:ext cx="8305800" cy="2057389"/>
          </a:xfrm>
          <a:prstGeom prst="rect">
            <a:avLst/>
          </a:prstGeom>
          <a:solidFill>
            <a:schemeClr val="bg1"/>
          </a:solidFill>
          <a:ln>
            <a:solidFill>
              <a:srgbClr val="7030A0"/>
            </a:solidFill>
          </a:ln>
        </p:spPr>
        <p:txBody>
          <a:bodyPr spcFirstLastPara="1" vert="horz" wrap="square" lIns="91425" tIns="45700" rIns="91425" bIns="45700" rtlCol="0" anchor="t" anchorCtr="0">
            <a:noAutofit/>
          </a:bodyPr>
          <a:lstStyle/>
          <a:p>
            <a:pPr marL="88900" indent="0">
              <a:lnSpc>
                <a:spcPct val="100000"/>
              </a:lnSpc>
              <a:spcBef>
                <a:spcPts val="0"/>
              </a:spcBef>
              <a:buClr>
                <a:schemeClr val="accent1"/>
              </a:buClr>
              <a:buSzPts val="4000"/>
              <a:buNone/>
            </a:pPr>
            <a:r>
              <a:rPr lang="en-US" sz="2400" b="1" i="1" u="sng" dirty="0">
                <a:solidFill>
                  <a:srgbClr val="002060"/>
                </a:solidFill>
                <a:latin typeface="Times New Roman" panose="02020603050405020304" pitchFamily="18" charset="0"/>
                <a:ea typeface="Calibri"/>
                <a:cs typeface="Times New Roman" panose="02020603050405020304" pitchFamily="18" charset="0"/>
                <a:sym typeface="Calibri"/>
              </a:rPr>
              <a:t>Chief Legislator</a:t>
            </a:r>
            <a:endParaRPr sz="2400" b="1" i="1" u="sng" dirty="0">
              <a:solidFill>
                <a:srgbClr val="002060"/>
              </a:solidFill>
              <a:latin typeface="Times New Roman" panose="02020603050405020304" pitchFamily="18" charset="0"/>
              <a:cs typeface="Times New Roman" panose="02020603050405020304" pitchFamily="18" charset="0"/>
            </a:endParaRPr>
          </a:p>
          <a:p>
            <a:pPr marL="639762" lvl="1">
              <a:lnSpc>
                <a:spcPct val="100000"/>
              </a:lnSpc>
              <a:spcBef>
                <a:spcPts val="720"/>
              </a:spcBef>
              <a:buClr>
                <a:schemeClr val="accent2"/>
              </a:buClr>
              <a:buSzPts val="3600"/>
              <a:buFont typeface="Arial"/>
              <a:buChar char="•"/>
            </a:pPr>
            <a:r>
              <a:rPr lang="en-US" dirty="0">
                <a:solidFill>
                  <a:schemeClr val="dk1"/>
                </a:solidFill>
                <a:latin typeface="Times New Roman" panose="02020603050405020304" pitchFamily="18" charset="0"/>
                <a:ea typeface="Calibri"/>
                <a:cs typeface="Times New Roman" panose="02020603050405020304" pitchFamily="18" charset="0"/>
                <a:sym typeface="Calibri"/>
              </a:rPr>
              <a:t>Suggest new bills for laws</a:t>
            </a:r>
            <a:endParaRPr dirty="0">
              <a:latin typeface="Times New Roman" panose="02020603050405020304" pitchFamily="18" charset="0"/>
              <a:cs typeface="Times New Roman" panose="02020603050405020304" pitchFamily="18" charset="0"/>
            </a:endParaRPr>
          </a:p>
          <a:p>
            <a:pPr marL="639762" lvl="1">
              <a:lnSpc>
                <a:spcPct val="100000"/>
              </a:lnSpc>
              <a:spcBef>
                <a:spcPts val="720"/>
              </a:spcBef>
              <a:buClr>
                <a:schemeClr val="accent2"/>
              </a:buClr>
              <a:buSzPts val="3600"/>
              <a:buFont typeface="Arial"/>
              <a:buChar char="•"/>
            </a:pPr>
            <a:r>
              <a:rPr lang="en-US" dirty="0">
                <a:solidFill>
                  <a:schemeClr val="dk1"/>
                </a:solidFill>
                <a:latin typeface="Times New Roman" panose="02020603050405020304" pitchFamily="18" charset="0"/>
                <a:ea typeface="Calibri"/>
                <a:cs typeface="Times New Roman" panose="02020603050405020304" pitchFamily="18" charset="0"/>
                <a:sym typeface="Calibri"/>
              </a:rPr>
              <a:t>Try to win approval from the legislature</a:t>
            </a:r>
            <a:endParaRPr dirty="0">
              <a:latin typeface="Times New Roman" panose="02020603050405020304" pitchFamily="18" charset="0"/>
              <a:cs typeface="Times New Roman" panose="02020603050405020304" pitchFamily="18" charset="0"/>
            </a:endParaRPr>
          </a:p>
          <a:p>
            <a:pPr marL="639762" lvl="1">
              <a:lnSpc>
                <a:spcPct val="100000"/>
              </a:lnSpc>
              <a:spcBef>
                <a:spcPts val="720"/>
              </a:spcBef>
              <a:buClr>
                <a:schemeClr val="accent2"/>
              </a:buClr>
              <a:buSzPts val="3600"/>
              <a:buFont typeface="Arial"/>
              <a:buChar char="•"/>
            </a:pPr>
            <a:r>
              <a:rPr lang="en-US" b="1" u="sng" dirty="0">
                <a:solidFill>
                  <a:srgbClr val="002060"/>
                </a:solidFill>
                <a:latin typeface="Times New Roman" panose="02020603050405020304" pitchFamily="18" charset="0"/>
                <a:ea typeface="Calibri"/>
                <a:cs typeface="Times New Roman" panose="02020603050405020304" pitchFamily="18" charset="0"/>
                <a:sym typeface="Calibri"/>
              </a:rPr>
              <a:t>Veto</a:t>
            </a:r>
            <a:r>
              <a:rPr lang="en-US" dirty="0">
                <a:solidFill>
                  <a:schemeClr val="dk1"/>
                </a:solidFill>
                <a:latin typeface="Times New Roman" panose="02020603050405020304" pitchFamily="18" charset="0"/>
                <a:ea typeface="Calibri"/>
                <a:cs typeface="Times New Roman" panose="02020603050405020304" pitchFamily="18" charset="0"/>
                <a:sym typeface="Calibri"/>
              </a:rPr>
              <a:t> legislation – </a:t>
            </a:r>
            <a:r>
              <a:rPr lang="en-US" i="1" dirty="0">
                <a:solidFill>
                  <a:srgbClr val="FF0000"/>
                </a:solidFill>
                <a:latin typeface="Times New Roman" panose="02020603050405020304" pitchFamily="18" charset="0"/>
                <a:ea typeface="Calibri"/>
                <a:cs typeface="Times New Roman" panose="02020603050405020304" pitchFamily="18" charset="0"/>
                <a:sym typeface="Calibri"/>
              </a:rPr>
              <a:t>Can be overridden by a 2/3rds vote</a:t>
            </a:r>
            <a:endParaRPr i="1" dirty="0">
              <a:solidFill>
                <a:srgbClr val="FF0000"/>
              </a:solidFill>
              <a:latin typeface="Times New Roman" panose="02020603050405020304" pitchFamily="18" charset="0"/>
              <a:cs typeface="Times New Roman" panose="02020603050405020304" pitchFamily="18" charset="0"/>
            </a:endParaRPr>
          </a:p>
        </p:txBody>
      </p:sp>
      <p:pic>
        <p:nvPicPr>
          <p:cNvPr id="3" name="Picture 2" descr="Logo&#10;&#10;Description automatically generated">
            <a:extLst>
              <a:ext uri="{FF2B5EF4-FFF2-40B4-BE49-F238E27FC236}">
                <a16:creationId xmlns:a16="http://schemas.microsoft.com/office/drawing/2014/main" id="{1B4CE5FF-AD9E-4E4B-88D2-A2CFA4500687}"/>
              </a:ext>
            </a:extLst>
          </p:cNvPr>
          <p:cNvPicPr>
            <a:picLocks noChangeAspect="1"/>
          </p:cNvPicPr>
          <p:nvPr/>
        </p:nvPicPr>
        <p:blipFill>
          <a:blip r:embed="rId3"/>
          <a:stretch>
            <a:fillRect/>
          </a:stretch>
        </p:blipFill>
        <p:spPr>
          <a:xfrm>
            <a:off x="397565" y="1524000"/>
            <a:ext cx="2767666" cy="4823791"/>
          </a:xfrm>
          <a:prstGeom prst="rect">
            <a:avLst/>
          </a:prstGeom>
        </p:spPr>
      </p:pic>
      <p:sp>
        <p:nvSpPr>
          <p:cNvPr id="4" name="Rectangle 3">
            <a:extLst>
              <a:ext uri="{FF2B5EF4-FFF2-40B4-BE49-F238E27FC236}">
                <a16:creationId xmlns:a16="http://schemas.microsoft.com/office/drawing/2014/main" id="{28C6102A-53BF-4922-B29D-7BD76C919A95}"/>
              </a:ext>
            </a:extLst>
          </p:cNvPr>
          <p:cNvSpPr/>
          <p:nvPr/>
        </p:nvSpPr>
        <p:spPr>
          <a:xfrm>
            <a:off x="3506475" y="3381222"/>
            <a:ext cx="8305800" cy="77193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i="1" u="sng" dirty="0">
                <a:solidFill>
                  <a:srgbClr val="002060"/>
                </a:solidFill>
                <a:latin typeface="Times New Roman" panose="02020603050405020304" pitchFamily="18" charset="0"/>
                <a:cs typeface="Times New Roman" panose="02020603050405020304" pitchFamily="18" charset="0"/>
              </a:rPr>
              <a:t>Commander-in-Chief</a:t>
            </a:r>
            <a:r>
              <a:rPr lang="en-US" sz="2400" b="1" dirty="0">
                <a:solidFill>
                  <a:srgbClr val="002060"/>
                </a:solidFill>
                <a:latin typeface="Times New Roman" panose="02020603050405020304" pitchFamily="18" charset="0"/>
                <a:cs typeface="Times New Roman" panose="02020603050405020304" pitchFamily="18" charset="0"/>
              </a:rPr>
              <a:t>: </a:t>
            </a:r>
            <a:r>
              <a:rPr lang="en-US" sz="2400" dirty="0">
                <a:solidFill>
                  <a:schemeClr val="tx1"/>
                </a:solidFill>
                <a:latin typeface="Times New Roman" panose="02020603050405020304" pitchFamily="18" charset="0"/>
                <a:cs typeface="Times New Roman" panose="02020603050405020304" pitchFamily="18" charset="0"/>
              </a:rPr>
              <a:t>heads the National Guard </a:t>
            </a:r>
            <a:endParaRPr lang="en-US" sz="2400" b="1" dirty="0">
              <a:solidFill>
                <a:srgbClr val="002060"/>
              </a:solidFill>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E70595D9-60F7-4B3E-A88F-F5AABABEDB2A}"/>
              </a:ext>
            </a:extLst>
          </p:cNvPr>
          <p:cNvSpPr/>
          <p:nvPr/>
        </p:nvSpPr>
        <p:spPr>
          <a:xfrm>
            <a:off x="3506475" y="4370151"/>
            <a:ext cx="8305800" cy="1438729"/>
          </a:xfrm>
          <a:prstGeom prst="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i="1" u="sng" dirty="0">
                <a:solidFill>
                  <a:srgbClr val="002060"/>
                </a:solidFill>
                <a:latin typeface="Times New Roman" panose="02020603050405020304" pitchFamily="18" charset="0"/>
                <a:cs typeface="Times New Roman" panose="02020603050405020304" pitchFamily="18" charset="0"/>
              </a:rPr>
              <a:t>Chief Executive</a:t>
            </a:r>
            <a:r>
              <a:rPr lang="en-US" sz="2400" b="1" dirty="0">
                <a:solidFill>
                  <a:srgbClr val="002060"/>
                </a:solidFill>
                <a:latin typeface="Times New Roman" panose="02020603050405020304" pitchFamily="18" charset="0"/>
                <a:cs typeface="Times New Roman" panose="02020603050405020304" pitchFamily="18" charset="0"/>
              </a:rPr>
              <a:t>:</a:t>
            </a:r>
          </a:p>
          <a:p>
            <a:pPr marL="342900" indent="-342900">
              <a:buFont typeface="Arial" panose="020B0604020202020204" pitchFamily="34" charset="0"/>
              <a:buChar char="•"/>
            </a:pPr>
            <a:r>
              <a:rPr lang="en-US" sz="2400" dirty="0">
                <a:solidFill>
                  <a:schemeClr val="tx1"/>
                </a:solidFill>
                <a:latin typeface="Times New Roman" panose="02020603050405020304" pitchFamily="18" charset="0"/>
                <a:cs typeface="Times New Roman" panose="02020603050405020304" pitchFamily="18" charset="0"/>
              </a:rPr>
              <a:t>Heads the state bureaucracy (</a:t>
            </a:r>
            <a:r>
              <a:rPr lang="en-US" sz="2400" b="1" dirty="0">
                <a:solidFill>
                  <a:schemeClr val="tx1"/>
                </a:solidFill>
                <a:latin typeface="Times New Roman" panose="02020603050405020304" pitchFamily="18" charset="0"/>
                <a:cs typeface="Times New Roman" panose="02020603050405020304" pitchFamily="18" charset="0"/>
              </a:rPr>
              <a:t>appoints</a:t>
            </a:r>
            <a:r>
              <a:rPr lang="en-US" sz="2400" dirty="0">
                <a:solidFill>
                  <a:schemeClr val="tx1"/>
                </a:solidFill>
                <a:latin typeface="Times New Roman" panose="02020603050405020304" pitchFamily="18" charset="0"/>
                <a:cs typeface="Times New Roman" panose="02020603050405020304" pitchFamily="18" charset="0"/>
              </a:rPr>
              <a:t> heads)</a:t>
            </a:r>
          </a:p>
          <a:p>
            <a:pPr marL="342900" indent="-342900">
              <a:buFont typeface="Arial" panose="020B0604020202020204" pitchFamily="34" charset="0"/>
              <a:buChar char="•"/>
            </a:pPr>
            <a:r>
              <a:rPr lang="en-US" sz="2400" dirty="0">
                <a:solidFill>
                  <a:schemeClr val="tx1"/>
                </a:solidFill>
                <a:latin typeface="Times New Roman" panose="02020603050405020304" pitchFamily="18" charset="0"/>
                <a:cs typeface="Times New Roman" panose="02020603050405020304" pitchFamily="18" charset="0"/>
              </a:rPr>
              <a:t>Issues </a:t>
            </a:r>
            <a:r>
              <a:rPr lang="en-US" sz="2400" b="1" dirty="0">
                <a:solidFill>
                  <a:schemeClr val="tx1"/>
                </a:solidFill>
                <a:latin typeface="Times New Roman" panose="02020603050405020304" pitchFamily="18" charset="0"/>
                <a:cs typeface="Times New Roman" panose="02020603050405020304" pitchFamily="18" charset="0"/>
              </a:rPr>
              <a:t>executive orders</a:t>
            </a:r>
          </a:p>
        </p:txBody>
      </p:sp>
      <p:pic>
        <p:nvPicPr>
          <p:cNvPr id="7" name="Google Shape;788;p117" descr="http://www.usmilitary.com/wp-content/uploads/2011/03/image-35-3.7.111.jpg">
            <a:extLst>
              <a:ext uri="{FF2B5EF4-FFF2-40B4-BE49-F238E27FC236}">
                <a16:creationId xmlns:a16="http://schemas.microsoft.com/office/drawing/2014/main" id="{595948C4-3C7A-4A61-ACDF-9572C1D6D845}"/>
              </a:ext>
            </a:extLst>
          </p:cNvPr>
          <p:cNvPicPr preferRelativeResize="0"/>
          <p:nvPr/>
        </p:nvPicPr>
        <p:blipFill rotWithShape="1">
          <a:blip r:embed="rId4">
            <a:alphaModFix/>
          </a:blip>
          <a:srcRect/>
          <a:stretch/>
        </p:blipFill>
        <p:spPr>
          <a:xfrm>
            <a:off x="9894405" y="3428999"/>
            <a:ext cx="2090530" cy="1415170"/>
          </a:xfrm>
          <a:prstGeom prst="rect">
            <a:avLst/>
          </a:prstGeom>
          <a:noFill/>
          <a:ln>
            <a:solidFill>
              <a:srgbClr val="002060"/>
            </a:solidFill>
          </a:ln>
        </p:spPr>
      </p:pic>
      <p:sp>
        <p:nvSpPr>
          <p:cNvPr id="6" name="Rectangle 5">
            <a:extLst>
              <a:ext uri="{FF2B5EF4-FFF2-40B4-BE49-F238E27FC236}">
                <a16:creationId xmlns:a16="http://schemas.microsoft.com/office/drawing/2014/main" id="{0DB284FD-4CD2-42FF-841E-06D31826E597}"/>
              </a:ext>
            </a:extLst>
          </p:cNvPr>
          <p:cNvSpPr/>
          <p:nvPr/>
        </p:nvSpPr>
        <p:spPr>
          <a:xfrm>
            <a:off x="3520109" y="6025870"/>
            <a:ext cx="8305800" cy="679730"/>
          </a:xfrm>
          <a:prstGeom prst="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i="1" u="sng" dirty="0">
                <a:solidFill>
                  <a:srgbClr val="002060"/>
                </a:solidFill>
                <a:latin typeface="Times New Roman" panose="02020603050405020304" pitchFamily="18" charset="0"/>
                <a:cs typeface="Times New Roman" panose="02020603050405020304" pitchFamily="18" charset="0"/>
              </a:rPr>
              <a:t>Judicial Leader</a:t>
            </a:r>
            <a:r>
              <a:rPr lang="en-US" sz="2400" b="1" dirty="0">
                <a:solidFill>
                  <a:srgbClr val="002060"/>
                </a:solidFill>
                <a:latin typeface="Times New Roman" panose="02020603050405020304" pitchFamily="18" charset="0"/>
                <a:cs typeface="Times New Roman" panose="02020603050405020304" pitchFamily="18" charset="0"/>
              </a:rPr>
              <a:t>: </a:t>
            </a:r>
            <a:r>
              <a:rPr lang="en-US" sz="2400" dirty="0">
                <a:solidFill>
                  <a:schemeClr val="tx1"/>
                </a:solidFill>
                <a:latin typeface="Times New Roman" panose="02020603050405020304" pitchFamily="18" charset="0"/>
                <a:cs typeface="Times New Roman" panose="02020603050405020304" pitchFamily="18" charset="0"/>
              </a:rPr>
              <a:t>grants </a:t>
            </a:r>
            <a:r>
              <a:rPr lang="en-US" sz="2400" i="1" dirty="0">
                <a:solidFill>
                  <a:srgbClr val="002060"/>
                </a:solidFill>
                <a:latin typeface="Times New Roman" panose="02020603050405020304" pitchFamily="18" charset="0"/>
                <a:cs typeface="Times New Roman" panose="02020603050405020304" pitchFamily="18" charset="0"/>
              </a:rPr>
              <a:t>pardons, commutes sentences </a:t>
            </a:r>
            <a:r>
              <a:rPr lang="en-US" sz="2400" b="1" i="1" dirty="0">
                <a:solidFill>
                  <a:srgbClr val="002060"/>
                </a:solidFill>
                <a:latin typeface="Times New Roman" panose="02020603050405020304" pitchFamily="18" charset="0"/>
                <a:cs typeface="Times New Roman" panose="02020603050405020304" pitchFamily="18" charset="0"/>
              </a:rPr>
              <a:t>(Clemency)</a:t>
            </a:r>
            <a:r>
              <a:rPr lang="en-US" sz="2400" b="1" dirty="0">
                <a:solidFill>
                  <a:schemeClr val="tx1"/>
                </a:solidFill>
                <a:latin typeface="Times New Roman" panose="02020603050405020304" pitchFamily="18" charset="0"/>
                <a:cs typeface="Times New Roman" panose="02020603050405020304" pitchFamily="18" charset="0"/>
              </a:rPr>
              <a:t>, </a:t>
            </a:r>
            <a:r>
              <a:rPr lang="en-US" sz="2400" dirty="0">
                <a:solidFill>
                  <a:schemeClr val="tx1"/>
                </a:solidFill>
                <a:latin typeface="Times New Roman" panose="02020603050405020304" pitchFamily="18" charset="0"/>
                <a:cs typeface="Times New Roman" panose="02020603050405020304" pitchFamily="18" charset="0"/>
              </a:rPr>
              <a:t>&amp; parole</a:t>
            </a:r>
          </a:p>
        </p:txBody>
      </p:sp>
      <p:sp>
        <p:nvSpPr>
          <p:cNvPr id="8" name="Arrow: Right 7">
            <a:extLst>
              <a:ext uri="{FF2B5EF4-FFF2-40B4-BE49-F238E27FC236}">
                <a16:creationId xmlns:a16="http://schemas.microsoft.com/office/drawing/2014/main" id="{AAE33D37-D4AB-49D6-BDF4-E4AF83498C67}"/>
              </a:ext>
            </a:extLst>
          </p:cNvPr>
          <p:cNvSpPr/>
          <p:nvPr/>
        </p:nvSpPr>
        <p:spPr>
          <a:xfrm>
            <a:off x="2459934" y="2248054"/>
            <a:ext cx="1099931" cy="596348"/>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Arrow: Right 10">
            <a:extLst>
              <a:ext uri="{FF2B5EF4-FFF2-40B4-BE49-F238E27FC236}">
                <a16:creationId xmlns:a16="http://schemas.microsoft.com/office/drawing/2014/main" id="{AC4E34EB-023B-4706-80D9-62E317D0D9C0}"/>
              </a:ext>
            </a:extLst>
          </p:cNvPr>
          <p:cNvSpPr/>
          <p:nvPr/>
        </p:nvSpPr>
        <p:spPr>
          <a:xfrm>
            <a:off x="2459934" y="3480023"/>
            <a:ext cx="1099931" cy="596348"/>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Arrow: Right 11">
            <a:extLst>
              <a:ext uri="{FF2B5EF4-FFF2-40B4-BE49-F238E27FC236}">
                <a16:creationId xmlns:a16="http://schemas.microsoft.com/office/drawing/2014/main" id="{F7E3005B-A8C0-4C82-8C17-12373B189B70}"/>
              </a:ext>
            </a:extLst>
          </p:cNvPr>
          <p:cNvSpPr/>
          <p:nvPr/>
        </p:nvSpPr>
        <p:spPr>
          <a:xfrm>
            <a:off x="2475195" y="4886097"/>
            <a:ext cx="1099931" cy="596348"/>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Arrow: Right 12">
            <a:extLst>
              <a:ext uri="{FF2B5EF4-FFF2-40B4-BE49-F238E27FC236}">
                <a16:creationId xmlns:a16="http://schemas.microsoft.com/office/drawing/2014/main" id="{65DC8491-B43D-46E5-BB94-A2D226A34593}"/>
              </a:ext>
            </a:extLst>
          </p:cNvPr>
          <p:cNvSpPr/>
          <p:nvPr/>
        </p:nvSpPr>
        <p:spPr>
          <a:xfrm>
            <a:off x="2406544" y="6096281"/>
            <a:ext cx="1099931" cy="596348"/>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6364743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779"/>
        <p:cNvGrpSpPr/>
        <p:nvPr/>
      </p:nvGrpSpPr>
      <p:grpSpPr>
        <a:xfrm>
          <a:off x="0" y="0"/>
          <a:ext cx="0" cy="0"/>
          <a:chOff x="0" y="0"/>
          <a:chExt cx="0" cy="0"/>
        </a:xfrm>
      </p:grpSpPr>
      <p:sp>
        <p:nvSpPr>
          <p:cNvPr id="780" name="Google Shape;780;p116"/>
          <p:cNvSpPr txBox="1">
            <a:spLocks noGrp="1"/>
          </p:cNvSpPr>
          <p:nvPr>
            <p:ph type="title"/>
          </p:nvPr>
        </p:nvSpPr>
        <p:spPr>
          <a:xfrm>
            <a:off x="397565" y="261730"/>
            <a:ext cx="10495722" cy="771939"/>
          </a:xfrm>
          <a:prstGeom prst="rect">
            <a:avLst/>
          </a:prstGeom>
          <a:solidFill>
            <a:srgbClr val="002060"/>
          </a:solidFill>
          <a:ln>
            <a:noFill/>
          </a:ln>
        </p:spPr>
        <p:txBody>
          <a:bodyPr spcFirstLastPara="1" vert="horz" wrap="square" lIns="91425" tIns="45700" rIns="91425" bIns="45700" rtlCol="0" anchor="ctr" anchorCtr="0">
            <a:noAutofit/>
          </a:bodyPr>
          <a:lstStyle/>
          <a:p>
            <a:pPr>
              <a:lnSpc>
                <a:spcPct val="100000"/>
              </a:lnSpc>
              <a:spcBef>
                <a:spcPts val="0"/>
              </a:spcBef>
              <a:buClr>
                <a:schemeClr val="dk2"/>
              </a:buClr>
              <a:buSzPts val="6600"/>
            </a:pPr>
            <a:r>
              <a:rPr lang="en-US" dirty="0">
                <a:solidFill>
                  <a:schemeClr val="bg1"/>
                </a:solidFill>
                <a:latin typeface="Britannic Bold" panose="020B0903060703020204" pitchFamily="34" charset="0"/>
                <a:ea typeface="Cambria"/>
                <a:cs typeface="Cambria"/>
                <a:sym typeface="Cambria"/>
              </a:rPr>
              <a:t>NC Bureaucrats – Carrying out the LAW</a:t>
            </a:r>
            <a:endParaRPr dirty="0">
              <a:solidFill>
                <a:schemeClr val="bg1"/>
              </a:solidFill>
              <a:latin typeface="Britannic Bold" panose="020B0903060703020204" pitchFamily="34" charset="0"/>
            </a:endParaRPr>
          </a:p>
        </p:txBody>
      </p:sp>
      <p:pic>
        <p:nvPicPr>
          <p:cNvPr id="9" name="Picture 8" descr="Timeline&#10;&#10;Description automatically generated">
            <a:extLst>
              <a:ext uri="{FF2B5EF4-FFF2-40B4-BE49-F238E27FC236}">
                <a16:creationId xmlns:a16="http://schemas.microsoft.com/office/drawing/2014/main" id="{3C51FF52-632D-4AC0-BC94-CFA9000EAD72}"/>
              </a:ext>
            </a:extLst>
          </p:cNvPr>
          <p:cNvPicPr>
            <a:picLocks noChangeAspect="1"/>
          </p:cNvPicPr>
          <p:nvPr/>
        </p:nvPicPr>
        <p:blipFill>
          <a:blip r:embed="rId3"/>
          <a:stretch>
            <a:fillRect/>
          </a:stretch>
        </p:blipFill>
        <p:spPr>
          <a:xfrm>
            <a:off x="697396" y="1166753"/>
            <a:ext cx="10692418" cy="3727938"/>
          </a:xfrm>
          <a:prstGeom prst="rect">
            <a:avLst/>
          </a:prstGeom>
        </p:spPr>
      </p:pic>
      <p:sp>
        <p:nvSpPr>
          <p:cNvPr id="781" name="Google Shape;781;p116"/>
          <p:cNvSpPr txBox="1">
            <a:spLocks noGrp="1"/>
          </p:cNvSpPr>
          <p:nvPr>
            <p:ph type="body" idx="1"/>
          </p:nvPr>
        </p:nvSpPr>
        <p:spPr>
          <a:xfrm>
            <a:off x="1025641" y="3884775"/>
            <a:ext cx="8765471" cy="2524538"/>
          </a:xfrm>
          <a:prstGeom prst="rect">
            <a:avLst/>
          </a:prstGeom>
          <a:solidFill>
            <a:schemeClr val="accent4">
              <a:lumMod val="40000"/>
              <a:lumOff val="60000"/>
            </a:schemeClr>
          </a:solidFill>
          <a:ln>
            <a:solidFill>
              <a:srgbClr val="7030A0"/>
            </a:solidFill>
          </a:ln>
        </p:spPr>
        <p:txBody>
          <a:bodyPr spcFirstLastPara="1" vert="horz" wrap="square" lIns="91425" tIns="45700" rIns="91425" bIns="45700" rtlCol="0" anchor="t" anchorCtr="0">
            <a:noAutofit/>
          </a:bodyPr>
          <a:lstStyle/>
          <a:p>
            <a:pPr marL="88900" indent="0">
              <a:lnSpc>
                <a:spcPct val="100000"/>
              </a:lnSpc>
              <a:spcBef>
                <a:spcPts val="0"/>
              </a:spcBef>
              <a:buClr>
                <a:schemeClr val="accent1"/>
              </a:buClr>
              <a:buSzPts val="4000"/>
              <a:buNone/>
            </a:pPr>
            <a:r>
              <a:rPr lang="en-US" sz="2400" b="1" i="1" u="sng" dirty="0">
                <a:solidFill>
                  <a:srgbClr val="002060"/>
                </a:solidFill>
                <a:latin typeface="Times New Roman" panose="02020603050405020304" pitchFamily="18" charset="0"/>
                <a:ea typeface="Calibri"/>
                <a:cs typeface="Times New Roman" panose="02020603050405020304" pitchFamily="18" charset="0"/>
                <a:sym typeface="Calibri"/>
              </a:rPr>
              <a:t>Council of State – </a:t>
            </a:r>
            <a:r>
              <a:rPr lang="en-US" sz="2400" b="1" i="1" u="sng" dirty="0">
                <a:solidFill>
                  <a:srgbClr val="FF0000"/>
                </a:solidFill>
                <a:latin typeface="Times New Roman" panose="02020603050405020304" pitchFamily="18" charset="0"/>
                <a:ea typeface="Calibri"/>
                <a:cs typeface="Times New Roman" panose="02020603050405020304" pitchFamily="18" charset="0"/>
                <a:sym typeface="Calibri"/>
              </a:rPr>
              <a:t>(Heads of  eight executive agencies</a:t>
            </a:r>
            <a:r>
              <a:rPr lang="en-US" sz="2400" i="1" dirty="0">
                <a:solidFill>
                  <a:srgbClr val="FF0000"/>
                </a:solidFill>
                <a:latin typeface="Times New Roman" panose="02020603050405020304" pitchFamily="18" charset="0"/>
                <a:ea typeface="Calibri"/>
                <a:cs typeface="Times New Roman" panose="02020603050405020304" pitchFamily="18" charset="0"/>
                <a:sym typeface="Calibri"/>
              </a:rPr>
              <a:t>)</a:t>
            </a:r>
          </a:p>
          <a:p>
            <a:pPr marL="431800" indent="-342900">
              <a:lnSpc>
                <a:spcPct val="100000"/>
              </a:lnSpc>
              <a:spcBef>
                <a:spcPts val="0"/>
              </a:spcBef>
              <a:buClr>
                <a:schemeClr val="accent1"/>
              </a:buClr>
              <a:buSzPts val="4000"/>
            </a:pPr>
            <a:r>
              <a:rPr lang="en-US" sz="2400" dirty="0">
                <a:latin typeface="Times New Roman" panose="02020603050405020304" pitchFamily="18" charset="0"/>
                <a:cs typeface="Times New Roman" panose="02020603050405020304" pitchFamily="18" charset="0"/>
                <a:sym typeface="Calibri"/>
              </a:rPr>
              <a:t>Elected by NC voters</a:t>
            </a:r>
          </a:p>
          <a:p>
            <a:pPr marL="431800" indent="-342900">
              <a:lnSpc>
                <a:spcPct val="100000"/>
              </a:lnSpc>
              <a:spcBef>
                <a:spcPts val="0"/>
              </a:spcBef>
              <a:buClr>
                <a:schemeClr val="accent1"/>
              </a:buClr>
              <a:buSzPts val="4000"/>
            </a:pPr>
            <a:r>
              <a:rPr lang="en-US" sz="2400" dirty="0">
                <a:latin typeface="Times New Roman" panose="02020603050405020304" pitchFamily="18" charset="0"/>
                <a:cs typeface="Times New Roman" panose="02020603050405020304" pitchFamily="18" charset="0"/>
                <a:sym typeface="Calibri"/>
              </a:rPr>
              <a:t>Examples</a:t>
            </a:r>
          </a:p>
          <a:p>
            <a:pPr marL="889000" lvl="1" indent="-342900">
              <a:lnSpc>
                <a:spcPct val="100000"/>
              </a:lnSpc>
              <a:spcBef>
                <a:spcPts val="0"/>
              </a:spcBef>
              <a:buClr>
                <a:schemeClr val="accent1"/>
              </a:buClr>
              <a:buSzPts val="4000"/>
            </a:pPr>
            <a:r>
              <a:rPr lang="en-US" sz="2200" i="1" dirty="0">
                <a:solidFill>
                  <a:srgbClr val="002060"/>
                </a:solidFill>
                <a:latin typeface="Times New Roman" panose="02020603050405020304" pitchFamily="18" charset="0"/>
                <a:cs typeface="Times New Roman" panose="02020603050405020304" pitchFamily="18" charset="0"/>
                <a:sym typeface="Calibri"/>
              </a:rPr>
              <a:t>Super-intendent of Public Schools</a:t>
            </a:r>
          </a:p>
          <a:p>
            <a:pPr marL="889000" lvl="1" indent="-342900">
              <a:lnSpc>
                <a:spcPct val="100000"/>
              </a:lnSpc>
              <a:spcBef>
                <a:spcPts val="0"/>
              </a:spcBef>
              <a:buClr>
                <a:schemeClr val="accent1"/>
              </a:buClr>
              <a:buSzPts val="4000"/>
            </a:pPr>
            <a:r>
              <a:rPr lang="en-US" sz="2200" i="1" dirty="0">
                <a:solidFill>
                  <a:srgbClr val="002060"/>
                </a:solidFill>
                <a:latin typeface="Times New Roman" panose="02020603050405020304" pitchFamily="18" charset="0"/>
                <a:cs typeface="Times New Roman" panose="02020603050405020304" pitchFamily="18" charset="0"/>
                <a:sym typeface="Calibri"/>
              </a:rPr>
              <a:t>Commissioner of Agriculture</a:t>
            </a:r>
          </a:p>
          <a:p>
            <a:pPr marL="889000" lvl="1" indent="-342900">
              <a:lnSpc>
                <a:spcPct val="100000"/>
              </a:lnSpc>
              <a:spcBef>
                <a:spcPts val="0"/>
              </a:spcBef>
              <a:buClr>
                <a:schemeClr val="accent1"/>
              </a:buClr>
              <a:buSzPts val="4000"/>
            </a:pPr>
            <a:r>
              <a:rPr lang="en-US" sz="2200" i="1" dirty="0">
                <a:solidFill>
                  <a:srgbClr val="002060"/>
                </a:solidFill>
                <a:latin typeface="Times New Roman" panose="02020603050405020304" pitchFamily="18" charset="0"/>
                <a:cs typeface="Times New Roman" panose="02020603050405020304" pitchFamily="18" charset="0"/>
                <a:sym typeface="Calibri"/>
              </a:rPr>
              <a:t>Commissioner of Insurance</a:t>
            </a:r>
            <a:endParaRPr sz="2200" i="1" dirty="0">
              <a:solidFill>
                <a:srgbClr val="002060"/>
              </a:solidFill>
              <a:latin typeface="Times New Roman" panose="02020603050405020304" pitchFamily="18" charset="0"/>
              <a:cs typeface="Times New Roman" panose="02020603050405020304" pitchFamily="18" charset="0"/>
            </a:endParaRPr>
          </a:p>
        </p:txBody>
      </p:sp>
      <p:sp>
        <p:nvSpPr>
          <p:cNvPr id="10" name="Arrow: Down 9">
            <a:extLst>
              <a:ext uri="{FF2B5EF4-FFF2-40B4-BE49-F238E27FC236}">
                <a16:creationId xmlns:a16="http://schemas.microsoft.com/office/drawing/2014/main" id="{F65A3686-DB14-4303-85D3-DE94268A4126}"/>
              </a:ext>
            </a:extLst>
          </p:cNvPr>
          <p:cNvSpPr/>
          <p:nvPr/>
        </p:nvSpPr>
        <p:spPr>
          <a:xfrm rot="10800000">
            <a:off x="6467060" y="3413760"/>
            <a:ext cx="424070" cy="609600"/>
          </a:xfrm>
          <a:prstGeom prst="downArrow">
            <a:avLst/>
          </a:prstGeom>
          <a:solidFill>
            <a:srgbClr val="FF0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29006254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779"/>
        <p:cNvGrpSpPr/>
        <p:nvPr/>
      </p:nvGrpSpPr>
      <p:grpSpPr>
        <a:xfrm>
          <a:off x="0" y="0"/>
          <a:ext cx="0" cy="0"/>
          <a:chOff x="0" y="0"/>
          <a:chExt cx="0" cy="0"/>
        </a:xfrm>
      </p:grpSpPr>
      <p:sp>
        <p:nvSpPr>
          <p:cNvPr id="780" name="Google Shape;780;p116"/>
          <p:cNvSpPr txBox="1">
            <a:spLocks noGrp="1"/>
          </p:cNvSpPr>
          <p:nvPr>
            <p:ph type="title"/>
          </p:nvPr>
        </p:nvSpPr>
        <p:spPr>
          <a:xfrm>
            <a:off x="397565" y="261730"/>
            <a:ext cx="10495722" cy="771939"/>
          </a:xfrm>
          <a:prstGeom prst="rect">
            <a:avLst/>
          </a:prstGeom>
          <a:solidFill>
            <a:srgbClr val="002060"/>
          </a:solidFill>
          <a:ln>
            <a:noFill/>
          </a:ln>
        </p:spPr>
        <p:txBody>
          <a:bodyPr spcFirstLastPara="1" vert="horz" wrap="square" lIns="91425" tIns="45700" rIns="91425" bIns="45700" rtlCol="0" anchor="ctr" anchorCtr="0">
            <a:noAutofit/>
          </a:bodyPr>
          <a:lstStyle/>
          <a:p>
            <a:pPr>
              <a:lnSpc>
                <a:spcPct val="100000"/>
              </a:lnSpc>
              <a:spcBef>
                <a:spcPts val="0"/>
              </a:spcBef>
              <a:buClr>
                <a:schemeClr val="dk2"/>
              </a:buClr>
              <a:buSzPts val="6600"/>
            </a:pPr>
            <a:r>
              <a:rPr lang="en-US" dirty="0">
                <a:solidFill>
                  <a:schemeClr val="bg1"/>
                </a:solidFill>
                <a:latin typeface="Britannic Bold" panose="020B0903060703020204" pitchFamily="34" charset="0"/>
                <a:ea typeface="Cambria"/>
                <a:cs typeface="Cambria"/>
                <a:sym typeface="Cambria"/>
              </a:rPr>
              <a:t>NC Bureaucrats – Carrying out the LAW</a:t>
            </a:r>
            <a:endParaRPr dirty="0">
              <a:solidFill>
                <a:schemeClr val="bg1"/>
              </a:solidFill>
              <a:latin typeface="Britannic Bold" panose="020B0903060703020204" pitchFamily="34" charset="0"/>
            </a:endParaRPr>
          </a:p>
        </p:txBody>
      </p:sp>
      <p:pic>
        <p:nvPicPr>
          <p:cNvPr id="9" name="Picture 8" descr="Timeline&#10;&#10;Description automatically generated">
            <a:extLst>
              <a:ext uri="{FF2B5EF4-FFF2-40B4-BE49-F238E27FC236}">
                <a16:creationId xmlns:a16="http://schemas.microsoft.com/office/drawing/2014/main" id="{3C51FF52-632D-4AC0-BC94-CFA9000EAD72}"/>
              </a:ext>
            </a:extLst>
          </p:cNvPr>
          <p:cNvPicPr>
            <a:picLocks noChangeAspect="1"/>
          </p:cNvPicPr>
          <p:nvPr/>
        </p:nvPicPr>
        <p:blipFill>
          <a:blip r:embed="rId3"/>
          <a:stretch>
            <a:fillRect/>
          </a:stretch>
        </p:blipFill>
        <p:spPr>
          <a:xfrm>
            <a:off x="538370" y="1166753"/>
            <a:ext cx="10692418" cy="3727938"/>
          </a:xfrm>
          <a:prstGeom prst="rect">
            <a:avLst/>
          </a:prstGeom>
        </p:spPr>
      </p:pic>
      <p:sp>
        <p:nvSpPr>
          <p:cNvPr id="781" name="Google Shape;781;p116"/>
          <p:cNvSpPr txBox="1">
            <a:spLocks noGrp="1"/>
          </p:cNvSpPr>
          <p:nvPr>
            <p:ph type="body" idx="1"/>
          </p:nvPr>
        </p:nvSpPr>
        <p:spPr>
          <a:xfrm>
            <a:off x="5420140" y="3437716"/>
            <a:ext cx="7617755" cy="2524538"/>
          </a:xfrm>
          <a:prstGeom prst="rect">
            <a:avLst/>
          </a:prstGeom>
          <a:solidFill>
            <a:schemeClr val="accent4">
              <a:lumMod val="40000"/>
              <a:lumOff val="60000"/>
            </a:schemeClr>
          </a:solidFill>
          <a:ln>
            <a:solidFill>
              <a:srgbClr val="7030A0"/>
            </a:solidFill>
          </a:ln>
        </p:spPr>
        <p:txBody>
          <a:bodyPr spcFirstLastPara="1" vert="horz" wrap="square" lIns="91425" tIns="45700" rIns="91425" bIns="45700" rtlCol="0" anchor="t" anchorCtr="0">
            <a:noAutofit/>
          </a:bodyPr>
          <a:lstStyle/>
          <a:p>
            <a:pPr marL="88900" indent="0">
              <a:lnSpc>
                <a:spcPct val="100000"/>
              </a:lnSpc>
              <a:spcBef>
                <a:spcPts val="0"/>
              </a:spcBef>
              <a:buClr>
                <a:schemeClr val="accent1"/>
              </a:buClr>
              <a:buSzPts val="4000"/>
              <a:buNone/>
            </a:pPr>
            <a:r>
              <a:rPr lang="en-US" sz="2400" b="1" i="1" u="sng" dirty="0">
                <a:solidFill>
                  <a:srgbClr val="002060"/>
                </a:solidFill>
                <a:latin typeface="Times New Roman" panose="02020603050405020304" pitchFamily="18" charset="0"/>
                <a:ea typeface="Calibri"/>
                <a:cs typeface="Times New Roman" panose="02020603050405020304" pitchFamily="18" charset="0"/>
                <a:sym typeface="Calibri"/>
              </a:rPr>
              <a:t>Cabinet – </a:t>
            </a:r>
            <a:r>
              <a:rPr lang="en-US" sz="2400" i="1" u="sng" dirty="0">
                <a:solidFill>
                  <a:srgbClr val="FF0000"/>
                </a:solidFill>
                <a:latin typeface="Times New Roman" panose="02020603050405020304" pitchFamily="18" charset="0"/>
                <a:ea typeface="Calibri"/>
                <a:cs typeface="Times New Roman" panose="02020603050405020304" pitchFamily="18" charset="0"/>
                <a:sym typeface="Calibri"/>
              </a:rPr>
              <a:t>(10 Departments)</a:t>
            </a:r>
          </a:p>
          <a:p>
            <a:pPr marL="431800" indent="-342900">
              <a:lnSpc>
                <a:spcPct val="100000"/>
              </a:lnSpc>
              <a:spcBef>
                <a:spcPts val="0"/>
              </a:spcBef>
              <a:buClr>
                <a:schemeClr val="accent1"/>
              </a:buClr>
              <a:buSzPts val="4000"/>
            </a:pPr>
            <a:r>
              <a:rPr lang="en-US" sz="2400" dirty="0">
                <a:latin typeface="Times New Roman" panose="02020603050405020304" pitchFamily="18" charset="0"/>
                <a:cs typeface="Times New Roman" panose="02020603050405020304" pitchFamily="18" charset="0"/>
                <a:sym typeface="Calibri"/>
              </a:rPr>
              <a:t>Appointed by NC Governor (with consent of NC Senate)</a:t>
            </a:r>
          </a:p>
          <a:p>
            <a:pPr marL="431800" indent="-342900">
              <a:lnSpc>
                <a:spcPct val="100000"/>
              </a:lnSpc>
              <a:spcBef>
                <a:spcPts val="0"/>
              </a:spcBef>
              <a:buClr>
                <a:schemeClr val="accent1"/>
              </a:buClr>
              <a:buSzPts val="4000"/>
            </a:pPr>
            <a:r>
              <a:rPr lang="en-US" sz="2400" dirty="0">
                <a:latin typeface="Times New Roman" panose="02020603050405020304" pitchFamily="18" charset="0"/>
                <a:cs typeface="Times New Roman" panose="02020603050405020304" pitchFamily="18" charset="0"/>
                <a:sym typeface="Calibri"/>
              </a:rPr>
              <a:t>Examples</a:t>
            </a:r>
          </a:p>
          <a:p>
            <a:pPr marL="889000" lvl="1" indent="-342900">
              <a:lnSpc>
                <a:spcPct val="100000"/>
              </a:lnSpc>
              <a:spcBef>
                <a:spcPts val="0"/>
              </a:spcBef>
              <a:buClr>
                <a:schemeClr val="accent1"/>
              </a:buClr>
              <a:buSzPts val="4000"/>
            </a:pPr>
            <a:r>
              <a:rPr lang="en-US" sz="2200" i="1" dirty="0">
                <a:solidFill>
                  <a:srgbClr val="002060"/>
                </a:solidFill>
                <a:latin typeface="Times New Roman" panose="02020603050405020304" pitchFamily="18" charset="0"/>
                <a:cs typeface="Times New Roman" panose="02020603050405020304" pitchFamily="18" charset="0"/>
                <a:sym typeface="Calibri"/>
              </a:rPr>
              <a:t>Department of Administration</a:t>
            </a:r>
          </a:p>
          <a:p>
            <a:pPr marL="889000" lvl="1" indent="-342900">
              <a:lnSpc>
                <a:spcPct val="100000"/>
              </a:lnSpc>
              <a:spcBef>
                <a:spcPts val="0"/>
              </a:spcBef>
              <a:buClr>
                <a:schemeClr val="accent1"/>
              </a:buClr>
              <a:buSzPts val="4000"/>
            </a:pPr>
            <a:r>
              <a:rPr lang="en-US" sz="2200" i="1" dirty="0">
                <a:solidFill>
                  <a:srgbClr val="002060"/>
                </a:solidFill>
                <a:latin typeface="Times New Roman" panose="02020603050405020304" pitchFamily="18" charset="0"/>
                <a:cs typeface="Times New Roman" panose="02020603050405020304" pitchFamily="18" charset="0"/>
                <a:sym typeface="Calibri"/>
              </a:rPr>
              <a:t>Department of Corrections</a:t>
            </a:r>
          </a:p>
          <a:p>
            <a:pPr marL="889000" lvl="1" indent="-342900">
              <a:lnSpc>
                <a:spcPct val="100000"/>
              </a:lnSpc>
              <a:spcBef>
                <a:spcPts val="0"/>
              </a:spcBef>
              <a:buClr>
                <a:schemeClr val="accent1"/>
              </a:buClr>
              <a:buSzPts val="4000"/>
            </a:pPr>
            <a:r>
              <a:rPr lang="en-US" sz="2200" i="1" dirty="0">
                <a:solidFill>
                  <a:srgbClr val="002060"/>
                </a:solidFill>
                <a:latin typeface="Times New Roman" panose="02020603050405020304" pitchFamily="18" charset="0"/>
                <a:cs typeface="Times New Roman" panose="02020603050405020304" pitchFamily="18" charset="0"/>
                <a:sym typeface="Calibri"/>
              </a:rPr>
              <a:t>Department of Crime Control &amp; Public Safety</a:t>
            </a:r>
            <a:endParaRPr sz="2200" i="1" dirty="0">
              <a:solidFill>
                <a:srgbClr val="002060"/>
              </a:solidFill>
              <a:latin typeface="Times New Roman" panose="02020603050405020304" pitchFamily="18" charset="0"/>
              <a:cs typeface="Times New Roman" panose="02020603050405020304" pitchFamily="18" charset="0"/>
            </a:endParaRPr>
          </a:p>
        </p:txBody>
      </p:sp>
      <p:sp>
        <p:nvSpPr>
          <p:cNvPr id="10" name="Arrow: Down 9">
            <a:extLst>
              <a:ext uri="{FF2B5EF4-FFF2-40B4-BE49-F238E27FC236}">
                <a16:creationId xmlns:a16="http://schemas.microsoft.com/office/drawing/2014/main" id="{F65A3686-DB14-4303-85D3-DE94268A4126}"/>
              </a:ext>
            </a:extLst>
          </p:cNvPr>
          <p:cNvSpPr/>
          <p:nvPr/>
        </p:nvSpPr>
        <p:spPr>
          <a:xfrm rot="5400000">
            <a:off x="5009322" y="3899253"/>
            <a:ext cx="424070" cy="609600"/>
          </a:xfrm>
          <a:prstGeom prst="downArrow">
            <a:avLst/>
          </a:prstGeom>
          <a:solidFill>
            <a:srgbClr val="FF0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75662112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18A81B-677A-4B9A-B5AC-C1AF67DCB439}"/>
              </a:ext>
            </a:extLst>
          </p:cNvPr>
          <p:cNvSpPr>
            <a:spLocks noGrp="1"/>
          </p:cNvSpPr>
          <p:nvPr>
            <p:ph type="title"/>
          </p:nvPr>
        </p:nvSpPr>
        <p:spPr>
          <a:xfrm>
            <a:off x="838200" y="365126"/>
            <a:ext cx="10515600" cy="761310"/>
          </a:xfrm>
          <a:solidFill>
            <a:srgbClr val="002060"/>
          </a:solidFill>
        </p:spPr>
        <p:txBody>
          <a:bodyPr/>
          <a:lstStyle/>
          <a:p>
            <a:r>
              <a:rPr lang="en-US" dirty="0">
                <a:solidFill>
                  <a:schemeClr val="bg1"/>
                </a:solidFill>
                <a:latin typeface="Britannic Bold" panose="020B0903060703020204" pitchFamily="34" charset="0"/>
              </a:rPr>
              <a:t>Roles of the Governor </a:t>
            </a:r>
          </a:p>
        </p:txBody>
      </p:sp>
      <p:sp>
        <p:nvSpPr>
          <p:cNvPr id="3" name="Content Placeholder 2">
            <a:extLst>
              <a:ext uri="{FF2B5EF4-FFF2-40B4-BE49-F238E27FC236}">
                <a16:creationId xmlns:a16="http://schemas.microsoft.com/office/drawing/2014/main" id="{7045964F-8CBD-4C9C-B141-E3E416AC975E}"/>
              </a:ext>
            </a:extLst>
          </p:cNvPr>
          <p:cNvSpPr>
            <a:spLocks noGrp="1"/>
          </p:cNvSpPr>
          <p:nvPr>
            <p:ph idx="1"/>
          </p:nvPr>
        </p:nvSpPr>
        <p:spPr>
          <a:xfrm>
            <a:off x="583095" y="1311964"/>
            <a:ext cx="11237843" cy="5180909"/>
          </a:xfrm>
          <a:solidFill>
            <a:schemeClr val="accent4">
              <a:lumMod val="40000"/>
              <a:lumOff val="60000"/>
            </a:schemeClr>
          </a:solidFill>
          <a:ln>
            <a:solidFill>
              <a:srgbClr val="002060"/>
            </a:solidFill>
          </a:ln>
        </p:spPr>
        <p:txBody>
          <a:bodyPr>
            <a:normAutofit/>
          </a:bodyPr>
          <a:lstStyle/>
          <a:p>
            <a:pPr marL="0" indent="0">
              <a:buNone/>
            </a:pPr>
            <a:r>
              <a:rPr lang="en-US" sz="2000" b="1" dirty="0">
                <a:solidFill>
                  <a:srgbClr val="002060"/>
                </a:solidFill>
                <a:latin typeface="Times New Roman" panose="02020603050405020304" pitchFamily="18" charset="0"/>
                <a:cs typeface="Times New Roman" panose="02020603050405020304" pitchFamily="18" charset="0"/>
              </a:rPr>
              <a:t>Roles: </a:t>
            </a:r>
            <a:r>
              <a:rPr lang="en-US" sz="2000" dirty="0">
                <a:solidFill>
                  <a:srgbClr val="002060"/>
                </a:solidFill>
                <a:latin typeface="Times New Roman" panose="02020603050405020304" pitchFamily="18" charset="0"/>
                <a:cs typeface="Times New Roman" panose="02020603050405020304" pitchFamily="18" charset="0"/>
              </a:rPr>
              <a:t>(</a:t>
            </a:r>
            <a:r>
              <a:rPr lang="en-US" sz="2000" b="1" dirty="0">
                <a:solidFill>
                  <a:srgbClr val="002060"/>
                </a:solidFill>
                <a:latin typeface="Times New Roman" panose="02020603050405020304" pitchFamily="18" charset="0"/>
                <a:cs typeface="Times New Roman" panose="02020603050405020304" pitchFamily="18" charset="0"/>
              </a:rPr>
              <a:t>A</a:t>
            </a:r>
            <a:r>
              <a:rPr lang="en-US" sz="2000" dirty="0">
                <a:solidFill>
                  <a:srgbClr val="002060"/>
                </a:solidFill>
                <a:latin typeface="Times New Roman" panose="02020603050405020304" pitchFamily="18" charset="0"/>
                <a:cs typeface="Times New Roman" panose="02020603050405020304" pitchFamily="18" charset="0"/>
              </a:rPr>
              <a:t>) </a:t>
            </a:r>
            <a:r>
              <a:rPr lang="en-US" sz="2000" b="1" i="1" dirty="0">
                <a:solidFill>
                  <a:srgbClr val="002060"/>
                </a:solidFill>
                <a:latin typeface="Times New Roman" panose="02020603050405020304" pitchFamily="18" charset="0"/>
                <a:cs typeface="Times New Roman" panose="02020603050405020304" pitchFamily="18" charset="0"/>
              </a:rPr>
              <a:t>Chief Executives</a:t>
            </a:r>
            <a:r>
              <a:rPr lang="en-US" sz="2000" dirty="0">
                <a:solidFill>
                  <a:srgbClr val="002060"/>
                </a:solidFill>
                <a:latin typeface="Times New Roman" panose="02020603050405020304" pitchFamily="18" charset="0"/>
                <a:cs typeface="Times New Roman" panose="02020603050405020304" pitchFamily="18" charset="0"/>
              </a:rPr>
              <a:t>, (</a:t>
            </a:r>
            <a:r>
              <a:rPr lang="en-US" sz="2000" b="1" dirty="0">
                <a:solidFill>
                  <a:srgbClr val="002060"/>
                </a:solidFill>
                <a:latin typeface="Times New Roman" panose="02020603050405020304" pitchFamily="18" charset="0"/>
                <a:cs typeface="Times New Roman" panose="02020603050405020304" pitchFamily="18" charset="0"/>
              </a:rPr>
              <a:t>B</a:t>
            </a:r>
            <a:r>
              <a:rPr lang="en-US" sz="2000" dirty="0">
                <a:solidFill>
                  <a:srgbClr val="002060"/>
                </a:solidFill>
                <a:latin typeface="Times New Roman" panose="02020603050405020304" pitchFamily="18" charset="0"/>
                <a:cs typeface="Times New Roman" panose="02020603050405020304" pitchFamily="18" charset="0"/>
              </a:rPr>
              <a:t>) </a:t>
            </a:r>
            <a:r>
              <a:rPr lang="en-US" sz="2000" b="1" i="1" dirty="0">
                <a:solidFill>
                  <a:srgbClr val="002060"/>
                </a:solidFill>
                <a:latin typeface="Times New Roman" panose="02020603050405020304" pitchFamily="18" charset="0"/>
                <a:cs typeface="Times New Roman" panose="02020603050405020304" pitchFamily="18" charset="0"/>
              </a:rPr>
              <a:t>Commander-in-Chief</a:t>
            </a:r>
            <a:r>
              <a:rPr lang="en-US" sz="2000" dirty="0">
                <a:solidFill>
                  <a:srgbClr val="002060"/>
                </a:solidFill>
                <a:latin typeface="Times New Roman" panose="02020603050405020304" pitchFamily="18" charset="0"/>
                <a:cs typeface="Times New Roman" panose="02020603050405020304" pitchFamily="18" charset="0"/>
              </a:rPr>
              <a:t>, (</a:t>
            </a:r>
            <a:r>
              <a:rPr lang="en-US" sz="2000" b="1" dirty="0">
                <a:solidFill>
                  <a:srgbClr val="002060"/>
                </a:solidFill>
                <a:latin typeface="Times New Roman" panose="02020603050405020304" pitchFamily="18" charset="0"/>
                <a:cs typeface="Times New Roman" panose="02020603050405020304" pitchFamily="18" charset="0"/>
              </a:rPr>
              <a:t>C</a:t>
            </a:r>
            <a:r>
              <a:rPr lang="en-US" sz="2000" dirty="0">
                <a:solidFill>
                  <a:srgbClr val="002060"/>
                </a:solidFill>
                <a:latin typeface="Times New Roman" panose="02020603050405020304" pitchFamily="18" charset="0"/>
                <a:cs typeface="Times New Roman" panose="02020603050405020304" pitchFamily="18" charset="0"/>
              </a:rPr>
              <a:t>) </a:t>
            </a:r>
            <a:r>
              <a:rPr lang="en-US" sz="2000" b="1" i="1" dirty="0">
                <a:solidFill>
                  <a:srgbClr val="002060"/>
                </a:solidFill>
                <a:latin typeface="Times New Roman" panose="02020603050405020304" pitchFamily="18" charset="0"/>
                <a:cs typeface="Times New Roman" panose="02020603050405020304" pitchFamily="18" charset="0"/>
              </a:rPr>
              <a:t>Party Leader</a:t>
            </a:r>
            <a:r>
              <a:rPr lang="en-US" sz="2000" dirty="0">
                <a:solidFill>
                  <a:srgbClr val="002060"/>
                </a:solidFill>
                <a:latin typeface="Times New Roman" panose="02020603050405020304" pitchFamily="18" charset="0"/>
                <a:cs typeface="Times New Roman" panose="02020603050405020304" pitchFamily="18" charset="0"/>
              </a:rPr>
              <a:t>, (</a:t>
            </a:r>
            <a:r>
              <a:rPr lang="en-US" sz="2000" b="1" dirty="0">
                <a:solidFill>
                  <a:srgbClr val="002060"/>
                </a:solidFill>
                <a:latin typeface="Times New Roman" panose="02020603050405020304" pitchFamily="18" charset="0"/>
                <a:cs typeface="Times New Roman" panose="02020603050405020304" pitchFamily="18" charset="0"/>
              </a:rPr>
              <a:t>D</a:t>
            </a:r>
            <a:r>
              <a:rPr lang="en-US" sz="2000" dirty="0">
                <a:solidFill>
                  <a:srgbClr val="002060"/>
                </a:solidFill>
                <a:latin typeface="Times New Roman" panose="02020603050405020304" pitchFamily="18" charset="0"/>
                <a:cs typeface="Times New Roman" panose="02020603050405020304" pitchFamily="18" charset="0"/>
              </a:rPr>
              <a:t>) </a:t>
            </a:r>
            <a:r>
              <a:rPr lang="en-US" sz="2000" b="1" i="1" dirty="0">
                <a:solidFill>
                  <a:srgbClr val="002060"/>
                </a:solidFill>
                <a:latin typeface="Times New Roman" panose="02020603050405020304" pitchFamily="18" charset="0"/>
                <a:cs typeface="Times New Roman" panose="02020603050405020304" pitchFamily="18" charset="0"/>
              </a:rPr>
              <a:t>Legislative Leader</a:t>
            </a:r>
            <a:r>
              <a:rPr lang="en-US" sz="2000" dirty="0">
                <a:solidFill>
                  <a:srgbClr val="002060"/>
                </a:solidFill>
                <a:latin typeface="Times New Roman" panose="02020603050405020304" pitchFamily="18" charset="0"/>
                <a:cs typeface="Times New Roman" panose="02020603050405020304" pitchFamily="18" charset="0"/>
              </a:rPr>
              <a:t>, (</a:t>
            </a:r>
            <a:r>
              <a:rPr lang="en-US" sz="2000" b="1" dirty="0">
                <a:solidFill>
                  <a:srgbClr val="002060"/>
                </a:solidFill>
                <a:latin typeface="Times New Roman" panose="02020603050405020304" pitchFamily="18" charset="0"/>
                <a:cs typeface="Times New Roman" panose="02020603050405020304" pitchFamily="18" charset="0"/>
              </a:rPr>
              <a:t>E</a:t>
            </a:r>
            <a:r>
              <a:rPr lang="en-US" sz="2000" dirty="0">
                <a:solidFill>
                  <a:srgbClr val="002060"/>
                </a:solidFill>
                <a:latin typeface="Times New Roman" panose="02020603050405020304" pitchFamily="18" charset="0"/>
                <a:cs typeface="Times New Roman" panose="02020603050405020304" pitchFamily="18" charset="0"/>
              </a:rPr>
              <a:t>) </a:t>
            </a:r>
            <a:r>
              <a:rPr lang="en-US" sz="2000" b="1" i="1" dirty="0">
                <a:solidFill>
                  <a:srgbClr val="002060"/>
                </a:solidFill>
                <a:latin typeface="Times New Roman" panose="02020603050405020304" pitchFamily="18" charset="0"/>
                <a:cs typeface="Times New Roman" panose="02020603050405020304" pitchFamily="18" charset="0"/>
              </a:rPr>
              <a:t>Judicial Leader</a:t>
            </a:r>
            <a:r>
              <a:rPr lang="en-US" sz="2000" dirty="0">
                <a:solidFill>
                  <a:srgbClr val="002060"/>
                </a:solidFill>
                <a:latin typeface="Times New Roman" panose="02020603050405020304" pitchFamily="18" charset="0"/>
                <a:cs typeface="Times New Roman" panose="02020603050405020304" pitchFamily="18" charset="0"/>
              </a:rPr>
              <a:t>, or (</a:t>
            </a:r>
            <a:r>
              <a:rPr lang="en-US" sz="2000" b="1" dirty="0">
                <a:solidFill>
                  <a:srgbClr val="002060"/>
                </a:solidFill>
                <a:latin typeface="Times New Roman" panose="02020603050405020304" pitchFamily="18" charset="0"/>
                <a:cs typeface="Times New Roman" panose="02020603050405020304" pitchFamily="18" charset="0"/>
              </a:rPr>
              <a:t>F</a:t>
            </a:r>
            <a:r>
              <a:rPr lang="en-US" sz="2000" dirty="0">
                <a:solidFill>
                  <a:srgbClr val="002060"/>
                </a:solidFill>
                <a:latin typeface="Times New Roman" panose="02020603050405020304" pitchFamily="18" charset="0"/>
                <a:cs typeface="Times New Roman" panose="02020603050405020304" pitchFamily="18" charset="0"/>
              </a:rPr>
              <a:t>) </a:t>
            </a:r>
            <a:r>
              <a:rPr lang="en-US" sz="2000" b="1" i="1" dirty="0">
                <a:solidFill>
                  <a:srgbClr val="002060"/>
                </a:solidFill>
                <a:latin typeface="Times New Roman" panose="02020603050405020304" pitchFamily="18" charset="0"/>
                <a:cs typeface="Times New Roman" panose="02020603050405020304" pitchFamily="18" charset="0"/>
              </a:rPr>
              <a:t>Ceremonial Leader</a:t>
            </a:r>
          </a:p>
          <a:p>
            <a:pPr marL="0" indent="0">
              <a:buNone/>
            </a:pPr>
            <a:r>
              <a:rPr lang="en-US" sz="2000" dirty="0">
                <a:latin typeface="Times New Roman" panose="02020603050405020304" pitchFamily="18" charset="0"/>
                <a:cs typeface="Times New Roman" panose="02020603050405020304" pitchFamily="18" charset="0"/>
              </a:rPr>
              <a:t>__ 1. </a:t>
            </a:r>
            <a:r>
              <a:rPr lang="en-US" sz="2000" b="1" u="sng" dirty="0">
                <a:latin typeface="Times New Roman" panose="02020603050405020304" pitchFamily="18" charset="0"/>
                <a:cs typeface="Times New Roman" panose="02020603050405020304" pitchFamily="18" charset="0"/>
              </a:rPr>
              <a:t>Appoints</a:t>
            </a:r>
            <a:r>
              <a:rPr lang="en-US" sz="2000" dirty="0">
                <a:latin typeface="Times New Roman" panose="02020603050405020304" pitchFamily="18" charset="0"/>
                <a:cs typeface="Times New Roman" panose="02020603050405020304" pitchFamily="18" charset="0"/>
              </a:rPr>
              <a:t> the head of the Department of Corrections </a:t>
            </a:r>
          </a:p>
          <a:p>
            <a:pPr marL="0" indent="0">
              <a:buNone/>
            </a:pPr>
            <a:r>
              <a:rPr lang="en-US" sz="2000" dirty="0">
                <a:latin typeface="Times New Roman" panose="02020603050405020304" pitchFamily="18" charset="0"/>
                <a:cs typeface="Times New Roman" panose="02020603050405020304" pitchFamily="18" charset="0"/>
              </a:rPr>
              <a:t>__ 2. </a:t>
            </a:r>
            <a:r>
              <a:rPr lang="en-US" sz="2000" b="1" u="sng" dirty="0">
                <a:latin typeface="Times New Roman" panose="02020603050405020304" pitchFamily="18" charset="0"/>
                <a:cs typeface="Times New Roman" panose="02020603050405020304" pitchFamily="18" charset="0"/>
              </a:rPr>
              <a:t>Grants clemency</a:t>
            </a:r>
            <a:r>
              <a:rPr lang="en-US" sz="2000" dirty="0">
                <a:latin typeface="Times New Roman" panose="02020603050405020304" pitchFamily="18" charset="0"/>
                <a:cs typeface="Times New Roman" panose="02020603050405020304" pitchFamily="18" charset="0"/>
              </a:rPr>
              <a:t> to a person sentence to death by lethal injections </a:t>
            </a:r>
          </a:p>
          <a:p>
            <a:pPr marL="0" indent="0">
              <a:buNone/>
            </a:pPr>
            <a:r>
              <a:rPr lang="en-US" sz="2000" dirty="0">
                <a:latin typeface="Times New Roman" panose="02020603050405020304" pitchFamily="18" charset="0"/>
                <a:cs typeface="Times New Roman" panose="02020603050405020304" pitchFamily="18" charset="0"/>
              </a:rPr>
              <a:t>__ 3. Host a </a:t>
            </a:r>
            <a:r>
              <a:rPr lang="en-US" sz="2000" b="1" u="sng" dirty="0">
                <a:latin typeface="Times New Roman" panose="02020603050405020304" pitchFamily="18" charset="0"/>
                <a:cs typeface="Times New Roman" panose="02020603050405020304" pitchFamily="18" charset="0"/>
              </a:rPr>
              <a:t>campaign fundraiser</a:t>
            </a:r>
            <a:r>
              <a:rPr lang="en-US" sz="2000" dirty="0">
                <a:latin typeface="Times New Roman" panose="02020603050405020304" pitchFamily="18" charset="0"/>
                <a:cs typeface="Times New Roman" panose="02020603050405020304" pitchFamily="18" charset="0"/>
              </a:rPr>
              <a:t> for the Democrat Party in NC</a:t>
            </a:r>
          </a:p>
          <a:p>
            <a:pPr marL="0" indent="0">
              <a:buNone/>
            </a:pPr>
            <a:r>
              <a:rPr lang="en-US" sz="2000" dirty="0">
                <a:latin typeface="Times New Roman" panose="02020603050405020304" pitchFamily="18" charset="0"/>
                <a:cs typeface="Times New Roman" panose="02020603050405020304" pitchFamily="18" charset="0"/>
              </a:rPr>
              <a:t>__ 4. Orders the </a:t>
            </a:r>
            <a:r>
              <a:rPr lang="en-US" sz="2000" b="1" u="sng" dirty="0">
                <a:latin typeface="Times New Roman" panose="02020603050405020304" pitchFamily="18" charset="0"/>
                <a:cs typeface="Times New Roman" panose="02020603050405020304" pitchFamily="18" charset="0"/>
              </a:rPr>
              <a:t>Nation Guard</a:t>
            </a:r>
            <a:r>
              <a:rPr lang="en-US" sz="2000" dirty="0">
                <a:latin typeface="Times New Roman" panose="02020603050405020304" pitchFamily="18" charset="0"/>
                <a:cs typeface="Times New Roman" panose="02020603050405020304" pitchFamily="18" charset="0"/>
              </a:rPr>
              <a:t> to assist with clean up on the NC coastal area after Hurricane Fran </a:t>
            </a:r>
          </a:p>
          <a:p>
            <a:pPr marL="0" indent="0">
              <a:buNone/>
            </a:pPr>
            <a:r>
              <a:rPr lang="en-US" sz="2000" dirty="0">
                <a:latin typeface="Times New Roman" panose="02020603050405020304" pitchFamily="18" charset="0"/>
                <a:cs typeface="Times New Roman" panose="02020603050405020304" pitchFamily="18" charset="0"/>
              </a:rPr>
              <a:t>__ 5. Drives the pace car for Charlotte Motor Speedway for the Coca Cola 600</a:t>
            </a:r>
          </a:p>
          <a:p>
            <a:pPr marL="0" indent="0">
              <a:buNone/>
            </a:pPr>
            <a:r>
              <a:rPr lang="en-US" sz="2000" dirty="0">
                <a:latin typeface="Times New Roman" panose="02020603050405020304" pitchFamily="18" charset="0"/>
                <a:cs typeface="Times New Roman" panose="02020603050405020304" pitchFamily="18" charset="0"/>
              </a:rPr>
              <a:t>__ 6. Use the </a:t>
            </a:r>
            <a:r>
              <a:rPr lang="en-US" sz="2000" b="1" u="sng" dirty="0">
                <a:latin typeface="Times New Roman" panose="02020603050405020304" pitchFamily="18" charset="0"/>
                <a:cs typeface="Times New Roman" panose="02020603050405020304" pitchFamily="18" charset="0"/>
              </a:rPr>
              <a:t>line-item veto</a:t>
            </a:r>
            <a:r>
              <a:rPr lang="en-US" sz="2000" b="1" dirty="0">
                <a:latin typeface="Times New Roman" panose="02020603050405020304" pitchFamily="18" charset="0"/>
                <a:cs typeface="Times New Roman" panose="02020603050405020304" pitchFamily="18" charset="0"/>
              </a:rPr>
              <a:t> </a:t>
            </a:r>
            <a:r>
              <a:rPr lang="en-US" sz="2000" dirty="0">
                <a:latin typeface="Times New Roman" panose="02020603050405020304" pitchFamily="18" charset="0"/>
                <a:cs typeface="Times New Roman" panose="02020603050405020304" pitchFamily="18" charset="0"/>
              </a:rPr>
              <a:t>to object to giving a tax break to corporations in NC</a:t>
            </a:r>
          </a:p>
          <a:p>
            <a:pPr marL="0" indent="0">
              <a:buNone/>
            </a:pPr>
            <a:r>
              <a:rPr lang="en-US" sz="2000" dirty="0">
                <a:latin typeface="Times New Roman" panose="02020603050405020304" pitchFamily="18" charset="0"/>
                <a:cs typeface="Times New Roman" panose="02020603050405020304" pitchFamily="18" charset="0"/>
              </a:rPr>
              <a:t>__ 7. Issues an </a:t>
            </a:r>
            <a:r>
              <a:rPr lang="en-US" sz="2000" b="1" u="sng" dirty="0">
                <a:latin typeface="Times New Roman" panose="02020603050405020304" pitchFamily="18" charset="0"/>
                <a:cs typeface="Times New Roman" panose="02020603050405020304" pitchFamily="18" charset="0"/>
              </a:rPr>
              <a:t>executive order</a:t>
            </a:r>
            <a:r>
              <a:rPr lang="en-US" sz="2000" dirty="0">
                <a:latin typeface="Times New Roman" panose="02020603050405020304" pitchFamily="18" charset="0"/>
                <a:cs typeface="Times New Roman" panose="02020603050405020304" pitchFamily="18" charset="0"/>
              </a:rPr>
              <a:t> stating that bars and restaurants cannot be open after 10 PM and have a max capacity of 25% occupancy</a:t>
            </a:r>
          </a:p>
          <a:p>
            <a:pPr marL="0" indent="0">
              <a:buNone/>
            </a:pPr>
            <a:r>
              <a:rPr lang="en-US" sz="2000" dirty="0">
                <a:latin typeface="Times New Roman" panose="02020603050405020304" pitchFamily="18" charset="0"/>
                <a:cs typeface="Times New Roman" panose="02020603050405020304" pitchFamily="18" charset="0"/>
              </a:rPr>
              <a:t>__ 8. Proposes the 2021-2022 budget to the </a:t>
            </a:r>
            <a:r>
              <a:rPr lang="en-US" sz="2000" b="1" u="sng" dirty="0">
                <a:latin typeface="Times New Roman" panose="02020603050405020304" pitchFamily="18" charset="0"/>
                <a:cs typeface="Times New Roman" panose="02020603050405020304" pitchFamily="18" charset="0"/>
              </a:rPr>
              <a:t>NC General Assembly</a:t>
            </a:r>
          </a:p>
        </p:txBody>
      </p:sp>
    </p:spTree>
    <p:extLst>
      <p:ext uri="{BB962C8B-B14F-4D97-AF65-F5344CB8AC3E}">
        <p14:creationId xmlns:p14="http://schemas.microsoft.com/office/powerpoint/2010/main" val="17875673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80074F-90DA-D580-2DE9-4F9D1943666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FF99104-AD79-9414-78EF-3219F6D9FB94}"/>
              </a:ext>
            </a:extLst>
          </p:cNvPr>
          <p:cNvSpPr>
            <a:spLocks noGrp="1"/>
          </p:cNvSpPr>
          <p:nvPr>
            <p:ph type="title"/>
          </p:nvPr>
        </p:nvSpPr>
        <p:spPr>
          <a:xfrm>
            <a:off x="698716" y="365126"/>
            <a:ext cx="10515600" cy="886900"/>
          </a:xfrm>
          <a:solidFill>
            <a:schemeClr val="bg1"/>
          </a:solidFill>
          <a:ln>
            <a:solidFill>
              <a:srgbClr val="FF0000"/>
            </a:solidFill>
          </a:ln>
        </p:spPr>
        <p:txBody>
          <a:bodyPr/>
          <a:lstStyle/>
          <a:p>
            <a:r>
              <a:rPr lang="en-US" b="1">
                <a:latin typeface="Baskerville Old Face" panose="02020602080505020303" pitchFamily="18" charset="0"/>
              </a:rPr>
              <a:t>Laying Down the Precedent </a:t>
            </a:r>
          </a:p>
        </p:txBody>
      </p:sp>
      <p:sp>
        <p:nvSpPr>
          <p:cNvPr id="3" name="Content Placeholder 2">
            <a:extLst>
              <a:ext uri="{FF2B5EF4-FFF2-40B4-BE49-F238E27FC236}">
                <a16:creationId xmlns:a16="http://schemas.microsoft.com/office/drawing/2014/main" id="{6FE9821F-7E76-B92C-A938-A18E61192450}"/>
              </a:ext>
            </a:extLst>
          </p:cNvPr>
          <p:cNvSpPr>
            <a:spLocks noGrp="1"/>
          </p:cNvSpPr>
          <p:nvPr>
            <p:ph idx="1"/>
          </p:nvPr>
        </p:nvSpPr>
        <p:spPr>
          <a:xfrm>
            <a:off x="838200" y="1603717"/>
            <a:ext cx="10515600" cy="4573246"/>
          </a:xfrm>
          <a:solidFill>
            <a:schemeClr val="bg1"/>
          </a:solidFill>
        </p:spPr>
        <p:txBody>
          <a:bodyPr>
            <a:normAutofit/>
          </a:bodyPr>
          <a:lstStyle/>
          <a:p>
            <a:pPr marL="0" indent="0">
              <a:buNone/>
            </a:pPr>
            <a:r>
              <a:rPr lang="en-US" sz="2400">
                <a:latin typeface="Times" panose="02020603050405020304" pitchFamily="18" charset="0"/>
                <a:cs typeface="Times" panose="02020603050405020304" pitchFamily="18" charset="0"/>
              </a:rPr>
              <a:t>Precedents clarify the Constitution within a set circumstance </a:t>
            </a:r>
          </a:p>
        </p:txBody>
      </p:sp>
      <p:pic>
        <p:nvPicPr>
          <p:cNvPr id="2050" name="Picture 2" descr="unveil bill to add justices to SCOTUS ...">
            <a:extLst>
              <a:ext uri="{FF2B5EF4-FFF2-40B4-BE49-F238E27FC236}">
                <a16:creationId xmlns:a16="http://schemas.microsoft.com/office/drawing/2014/main" id="{B4CC361B-A7E8-C408-F450-49DF815982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128" y="3051263"/>
            <a:ext cx="2619375" cy="344161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27721E2A-4C76-64BE-FB0B-BFAFC6E19E54}"/>
              </a:ext>
            </a:extLst>
          </p:cNvPr>
          <p:cNvSpPr/>
          <p:nvPr/>
        </p:nvSpPr>
        <p:spPr>
          <a:xfrm>
            <a:off x="5067946" y="2317531"/>
            <a:ext cx="6503944" cy="2364828"/>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r>
              <a:rPr lang="en-US" sz="2400">
                <a:latin typeface="High Tower Text" panose="02040502050506030303" pitchFamily="18" charset="0"/>
              </a:rPr>
              <a:t>Meet in groups of four</a:t>
            </a:r>
          </a:p>
          <a:p>
            <a:pPr marL="342900" indent="-342900">
              <a:buFont typeface="Arial" panose="020B0604020202020204" pitchFamily="34" charset="0"/>
              <a:buChar char="•"/>
            </a:pPr>
            <a:r>
              <a:rPr lang="en-US" sz="2400">
                <a:latin typeface="High Tower Text" panose="02040502050506030303" pitchFamily="18" charset="0"/>
              </a:rPr>
              <a:t>Share overview of your assigned Supreme Court case</a:t>
            </a:r>
          </a:p>
          <a:p>
            <a:pPr marL="342900" indent="-342900">
              <a:buFont typeface="Arial" panose="020B0604020202020204" pitchFamily="34" charset="0"/>
              <a:buChar char="•"/>
            </a:pPr>
            <a:r>
              <a:rPr lang="en-US" sz="2400">
                <a:latin typeface="High Tower Text" panose="02040502050506030303" pitchFamily="18" charset="0"/>
              </a:rPr>
              <a:t>Precedent guide – Part of the Constitution the Case defines and precedent </a:t>
            </a:r>
          </a:p>
        </p:txBody>
      </p:sp>
      <p:sp>
        <p:nvSpPr>
          <p:cNvPr id="7" name="Speech Bubble: Oval 6">
            <a:extLst>
              <a:ext uri="{FF2B5EF4-FFF2-40B4-BE49-F238E27FC236}">
                <a16:creationId xmlns:a16="http://schemas.microsoft.com/office/drawing/2014/main" id="{EB53678C-37C6-F0A5-0EA2-C8EF3BC21EA7}"/>
              </a:ext>
            </a:extLst>
          </p:cNvPr>
          <p:cNvSpPr/>
          <p:nvPr/>
        </p:nvSpPr>
        <p:spPr>
          <a:xfrm>
            <a:off x="737918" y="2006037"/>
            <a:ext cx="2562186" cy="1211313"/>
          </a:xfrm>
          <a:prstGeom prst="wedgeEllipseCallout">
            <a:avLst>
              <a:gd name="adj1" fmla="val -30511"/>
              <a:gd name="adj2" fmla="val 59941"/>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a:latin typeface="Times" panose="02020603050405020304" pitchFamily="18" charset="0"/>
                <a:cs typeface="Times" panose="02020603050405020304" pitchFamily="18" charset="0"/>
              </a:rPr>
              <a:t>Which case grants symbolic speech?</a:t>
            </a:r>
          </a:p>
        </p:txBody>
      </p:sp>
      <p:sp>
        <p:nvSpPr>
          <p:cNvPr id="8" name="Speech Bubble: Oval 7">
            <a:extLst>
              <a:ext uri="{FF2B5EF4-FFF2-40B4-BE49-F238E27FC236}">
                <a16:creationId xmlns:a16="http://schemas.microsoft.com/office/drawing/2014/main" id="{F7910D2D-10F9-FA70-9795-FDA0FA5BAEB1}"/>
              </a:ext>
            </a:extLst>
          </p:cNvPr>
          <p:cNvSpPr/>
          <p:nvPr/>
        </p:nvSpPr>
        <p:spPr>
          <a:xfrm>
            <a:off x="2505760" y="2894288"/>
            <a:ext cx="2562186" cy="1211313"/>
          </a:xfrm>
          <a:prstGeom prst="wedgeEllipseCallout">
            <a:avLst>
              <a:gd name="adj1" fmla="val -42004"/>
              <a:gd name="adj2" fmla="val 45867"/>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a:latin typeface="Times" panose="02020603050405020304" pitchFamily="18" charset="0"/>
                <a:cs typeface="Times" panose="02020603050405020304" pitchFamily="18" charset="0"/>
              </a:rPr>
              <a:t>Which case set the exclusionary principle</a:t>
            </a:r>
          </a:p>
        </p:txBody>
      </p:sp>
    </p:spTree>
    <p:extLst>
      <p:ext uri="{BB962C8B-B14F-4D97-AF65-F5344CB8AC3E}">
        <p14:creationId xmlns:p14="http://schemas.microsoft.com/office/powerpoint/2010/main" val="253876537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06606D-B327-4E71-959D-B596A5DDF825}"/>
              </a:ext>
            </a:extLst>
          </p:cNvPr>
          <p:cNvSpPr>
            <a:spLocks noGrp="1"/>
          </p:cNvSpPr>
          <p:nvPr>
            <p:ph type="title"/>
          </p:nvPr>
        </p:nvSpPr>
        <p:spPr>
          <a:xfrm>
            <a:off x="838200" y="365126"/>
            <a:ext cx="10515600" cy="669196"/>
          </a:xfrm>
          <a:solidFill>
            <a:srgbClr val="002060"/>
          </a:solidFill>
        </p:spPr>
        <p:txBody>
          <a:bodyPr>
            <a:normAutofit fontScale="90000"/>
          </a:bodyPr>
          <a:lstStyle/>
          <a:p>
            <a:r>
              <a:rPr lang="en-US" dirty="0">
                <a:solidFill>
                  <a:schemeClr val="bg1"/>
                </a:solidFill>
                <a:latin typeface="Britannic Bold" panose="020B0903060703020204" pitchFamily="34" charset="0"/>
              </a:rPr>
              <a:t>Comparative Government </a:t>
            </a:r>
          </a:p>
        </p:txBody>
      </p:sp>
      <p:sp>
        <p:nvSpPr>
          <p:cNvPr id="3" name="Content Placeholder 2">
            <a:extLst>
              <a:ext uri="{FF2B5EF4-FFF2-40B4-BE49-F238E27FC236}">
                <a16:creationId xmlns:a16="http://schemas.microsoft.com/office/drawing/2014/main" id="{BFABC72F-57B2-41D1-83FD-BAFAB7B1B552}"/>
              </a:ext>
            </a:extLst>
          </p:cNvPr>
          <p:cNvSpPr>
            <a:spLocks noGrp="1"/>
          </p:cNvSpPr>
          <p:nvPr>
            <p:ph idx="1"/>
          </p:nvPr>
        </p:nvSpPr>
        <p:spPr>
          <a:xfrm>
            <a:off x="838200" y="1484026"/>
            <a:ext cx="10515600" cy="4692937"/>
          </a:xfrm>
          <a:solidFill>
            <a:schemeClr val="bg1"/>
          </a:solidFill>
        </p:spPr>
        <p:txBody>
          <a:bodyPr>
            <a:normAutofit/>
          </a:bodyPr>
          <a:lstStyle/>
          <a:p>
            <a:r>
              <a:rPr lang="en-US" sz="2400" dirty="0">
                <a:latin typeface="Times" panose="02020603050405020304" pitchFamily="18" charset="0"/>
                <a:cs typeface="Times" panose="02020603050405020304" pitchFamily="18" charset="0"/>
              </a:rPr>
              <a:t>For your assign branch compare the U.S. Government to the NC Government </a:t>
            </a:r>
          </a:p>
          <a:p>
            <a:r>
              <a:rPr lang="en-US" sz="2400" dirty="0">
                <a:latin typeface="Times" panose="02020603050405020304" pitchFamily="18" charset="0"/>
                <a:cs typeface="Times" panose="02020603050405020304" pitchFamily="18" charset="0"/>
              </a:rPr>
              <a:t>Setup</a:t>
            </a:r>
          </a:p>
        </p:txBody>
      </p:sp>
      <p:pic>
        <p:nvPicPr>
          <p:cNvPr id="1026" name="Picture 2" descr="Amazon.com : 65lb Bright White Tri-fold Brochure Paper - 3 Panel Brochures  for Inkjet/Laser Printers - 250 Brochures : Office Products">
            <a:extLst>
              <a:ext uri="{FF2B5EF4-FFF2-40B4-BE49-F238E27FC236}">
                <a16:creationId xmlns:a16="http://schemas.microsoft.com/office/drawing/2014/main" id="{25FE76D2-8592-436D-A083-A8A583ADAA4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23672" y="2758190"/>
            <a:ext cx="8379502" cy="373468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5C03831E-1CD2-47F7-8850-03BF28AE335A}"/>
              </a:ext>
            </a:extLst>
          </p:cNvPr>
          <p:cNvSpPr/>
          <p:nvPr/>
        </p:nvSpPr>
        <p:spPr>
          <a:xfrm>
            <a:off x="4946754" y="2975547"/>
            <a:ext cx="2323476" cy="434715"/>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Times" panose="02020603050405020304" pitchFamily="18" charset="0"/>
                <a:cs typeface="Times" panose="02020603050405020304" pitchFamily="18" charset="0"/>
              </a:rPr>
              <a:t>Branch of Government</a:t>
            </a:r>
          </a:p>
        </p:txBody>
      </p:sp>
      <p:sp>
        <p:nvSpPr>
          <p:cNvPr id="6" name="Rectangle 5">
            <a:extLst>
              <a:ext uri="{FF2B5EF4-FFF2-40B4-BE49-F238E27FC236}">
                <a16:creationId xmlns:a16="http://schemas.microsoft.com/office/drawing/2014/main" id="{BD8A522B-36CD-4110-AB43-E236385EF937}"/>
              </a:ext>
            </a:extLst>
          </p:cNvPr>
          <p:cNvSpPr/>
          <p:nvPr/>
        </p:nvSpPr>
        <p:spPr>
          <a:xfrm>
            <a:off x="2191062" y="3019268"/>
            <a:ext cx="2323476" cy="434715"/>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Times" panose="02020603050405020304" pitchFamily="18" charset="0"/>
                <a:cs typeface="Times" panose="02020603050405020304" pitchFamily="18" charset="0"/>
              </a:rPr>
              <a:t>NC Government </a:t>
            </a:r>
          </a:p>
        </p:txBody>
      </p:sp>
      <p:sp>
        <p:nvSpPr>
          <p:cNvPr id="7" name="Rectangle 6">
            <a:extLst>
              <a:ext uri="{FF2B5EF4-FFF2-40B4-BE49-F238E27FC236}">
                <a16:creationId xmlns:a16="http://schemas.microsoft.com/office/drawing/2014/main" id="{FC0AA005-B0DC-4B73-8BF5-26BD372BD295}"/>
              </a:ext>
            </a:extLst>
          </p:cNvPr>
          <p:cNvSpPr/>
          <p:nvPr/>
        </p:nvSpPr>
        <p:spPr>
          <a:xfrm>
            <a:off x="7702446" y="3019268"/>
            <a:ext cx="2323476" cy="434715"/>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Times" panose="02020603050405020304" pitchFamily="18" charset="0"/>
                <a:cs typeface="Times" panose="02020603050405020304" pitchFamily="18" charset="0"/>
              </a:rPr>
              <a:t>U.S. Government </a:t>
            </a:r>
          </a:p>
        </p:txBody>
      </p:sp>
      <p:sp>
        <p:nvSpPr>
          <p:cNvPr id="5" name="Rectangle 4">
            <a:extLst>
              <a:ext uri="{FF2B5EF4-FFF2-40B4-BE49-F238E27FC236}">
                <a16:creationId xmlns:a16="http://schemas.microsoft.com/office/drawing/2014/main" id="{8E5ADC00-CB39-4908-8605-BBBEB5FA42D9}"/>
              </a:ext>
            </a:extLst>
          </p:cNvPr>
          <p:cNvSpPr/>
          <p:nvPr/>
        </p:nvSpPr>
        <p:spPr>
          <a:xfrm>
            <a:off x="5719685" y="1484026"/>
            <a:ext cx="5304645" cy="529684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atin typeface="Times" panose="02020603050405020304" pitchFamily="18" charset="0"/>
              <a:cs typeface="Times" panose="02020603050405020304" pitchFamily="18" charset="0"/>
            </a:endParaRPr>
          </a:p>
          <a:p>
            <a:pPr algn="ctr"/>
            <a:endParaRPr lang="en-US" sz="2400" dirty="0">
              <a:latin typeface="Times" panose="02020603050405020304" pitchFamily="18" charset="0"/>
              <a:cs typeface="Times" panose="02020603050405020304" pitchFamily="18" charset="0"/>
            </a:endParaRPr>
          </a:p>
          <a:p>
            <a:pPr algn="ctr"/>
            <a:endParaRPr lang="en-US" sz="2400" dirty="0">
              <a:latin typeface="Times" panose="02020603050405020304" pitchFamily="18" charset="0"/>
              <a:cs typeface="Times" panose="02020603050405020304" pitchFamily="18" charset="0"/>
            </a:endParaRPr>
          </a:p>
          <a:p>
            <a:pPr algn="ctr"/>
            <a:r>
              <a:rPr lang="en-US" sz="2400" dirty="0">
                <a:latin typeface="Times" panose="02020603050405020304" pitchFamily="18" charset="0"/>
                <a:cs typeface="Times" panose="02020603050405020304" pitchFamily="18" charset="0"/>
              </a:rPr>
              <a:t>Requirements</a:t>
            </a:r>
          </a:p>
          <a:p>
            <a:pPr marL="342900" indent="-342900">
              <a:buFont typeface="Arial" panose="020B0604020202020204" pitchFamily="34" charset="0"/>
              <a:buChar char="•"/>
            </a:pPr>
            <a:r>
              <a:rPr lang="en-US" sz="2400" dirty="0">
                <a:latin typeface="Times" panose="02020603050405020304" pitchFamily="18" charset="0"/>
                <a:cs typeface="Times" panose="02020603050405020304" pitchFamily="18" charset="0"/>
              </a:rPr>
              <a:t>Major job – example (law making, law enforcing, or interpretation of law)</a:t>
            </a:r>
          </a:p>
          <a:p>
            <a:pPr marL="342900" indent="-342900">
              <a:buFont typeface="Arial" panose="020B0604020202020204" pitchFamily="34" charset="0"/>
              <a:buChar char="•"/>
            </a:pPr>
            <a:r>
              <a:rPr lang="en-US" sz="2400" dirty="0">
                <a:latin typeface="Times" panose="02020603050405020304" pitchFamily="18" charset="0"/>
                <a:cs typeface="Times" panose="02020603050405020304" pitchFamily="18" charset="0"/>
              </a:rPr>
              <a:t>Structure - how it is setup, qualifications, number of members, terms of office </a:t>
            </a:r>
          </a:p>
          <a:p>
            <a:pPr marL="342900" indent="-342900">
              <a:buFont typeface="Arial" panose="020B0604020202020204" pitchFamily="34" charset="0"/>
              <a:buChar char="•"/>
            </a:pPr>
            <a:r>
              <a:rPr lang="en-US" sz="2400" dirty="0">
                <a:latin typeface="Times" panose="02020603050405020304" pitchFamily="18" charset="0"/>
                <a:cs typeface="Times" panose="02020603050405020304" pitchFamily="18" charset="0"/>
              </a:rPr>
              <a:t>Powers &amp; responsibilities of the branch of government </a:t>
            </a:r>
          </a:p>
          <a:p>
            <a:pPr marL="342900" indent="-342900">
              <a:buFont typeface="Arial" panose="020B0604020202020204" pitchFamily="34" charset="0"/>
              <a:buChar char="•"/>
            </a:pPr>
            <a:r>
              <a:rPr lang="en-US" sz="2400" dirty="0">
                <a:latin typeface="Times" panose="02020603050405020304" pitchFamily="18" charset="0"/>
                <a:cs typeface="Times" panose="02020603050405020304" pitchFamily="18" charset="0"/>
              </a:rPr>
              <a:t>Any limitations set on the branch by their individual constitutions </a:t>
            </a:r>
          </a:p>
          <a:p>
            <a:pPr marL="342900" indent="-342900">
              <a:buFont typeface="Arial" panose="020B0604020202020204" pitchFamily="34" charset="0"/>
              <a:buChar char="•"/>
            </a:pPr>
            <a:r>
              <a:rPr lang="en-US" sz="2400" dirty="0">
                <a:latin typeface="Times" panose="02020603050405020304" pitchFamily="18" charset="0"/>
                <a:cs typeface="Times" panose="02020603050405020304" pitchFamily="18" charset="0"/>
              </a:rPr>
              <a:t>Must demonstrate at least two differences</a:t>
            </a:r>
          </a:p>
          <a:p>
            <a:pPr marL="342900" indent="-342900">
              <a:buFont typeface="Arial" panose="020B0604020202020204" pitchFamily="34" charset="0"/>
              <a:buChar char="•"/>
            </a:pPr>
            <a:r>
              <a:rPr lang="en-US" sz="2400" dirty="0">
                <a:latin typeface="Times" panose="02020603050405020304" pitchFamily="18" charset="0"/>
                <a:cs typeface="Times" panose="02020603050405020304" pitchFamily="18" charset="0"/>
              </a:rPr>
              <a:t>Must demonstrate at least three similarities </a:t>
            </a:r>
          </a:p>
          <a:p>
            <a:endParaRPr lang="en-US" sz="2400" dirty="0">
              <a:latin typeface="Times" panose="02020603050405020304" pitchFamily="18" charset="0"/>
              <a:cs typeface="Times" panose="02020603050405020304" pitchFamily="18" charset="0"/>
            </a:endParaRPr>
          </a:p>
          <a:p>
            <a:pPr marL="342900" indent="-342900">
              <a:buFont typeface="Arial" panose="020B0604020202020204" pitchFamily="34" charset="0"/>
              <a:buChar char="•"/>
            </a:pPr>
            <a:endParaRPr lang="en-US" sz="2400" dirty="0">
              <a:latin typeface="Times" panose="02020603050405020304" pitchFamily="18" charset="0"/>
              <a:cs typeface="Times" panose="02020603050405020304" pitchFamily="18" charset="0"/>
            </a:endParaRPr>
          </a:p>
          <a:p>
            <a:pPr marL="342900" indent="-342900">
              <a:buFont typeface="Arial" panose="020B0604020202020204" pitchFamily="34" charset="0"/>
              <a:buChar char="•"/>
            </a:pPr>
            <a:endParaRPr lang="en-US" sz="2400" dirty="0">
              <a:latin typeface="Times" panose="02020603050405020304" pitchFamily="18" charset="0"/>
              <a:cs typeface="Times" panose="02020603050405020304" pitchFamily="18" charset="0"/>
            </a:endParaRPr>
          </a:p>
        </p:txBody>
      </p:sp>
    </p:spTree>
    <p:extLst>
      <p:ext uri="{BB962C8B-B14F-4D97-AF65-F5344CB8AC3E}">
        <p14:creationId xmlns:p14="http://schemas.microsoft.com/office/powerpoint/2010/main" val="1140075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CB9C2D6-23C7-4EBC-AA95-AED8E6F73621}"/>
              </a:ext>
            </a:extLst>
          </p:cNvPr>
          <p:cNvSpPr>
            <a:spLocks noGrp="1"/>
          </p:cNvSpPr>
          <p:nvPr>
            <p:ph idx="1"/>
          </p:nvPr>
        </p:nvSpPr>
        <p:spPr>
          <a:xfrm>
            <a:off x="323557" y="295422"/>
            <a:ext cx="11465169" cy="5881541"/>
          </a:xfrm>
          <a:solidFill>
            <a:schemeClr val="bg1"/>
          </a:solidFill>
        </p:spPr>
        <p:txBody>
          <a:bodyPr>
            <a:normAutofit/>
          </a:bodyPr>
          <a:lstStyle/>
          <a:p>
            <a:pPr marL="0" indent="0">
              <a:buNone/>
            </a:pPr>
            <a:r>
              <a:rPr lang="en-US" sz="1600" b="1" dirty="0">
                <a:latin typeface="Times New Roman" panose="02020603050405020304" pitchFamily="18" charset="0"/>
                <a:cs typeface="Times New Roman" panose="02020603050405020304" pitchFamily="18" charset="0"/>
              </a:rPr>
              <a:t>NC Standard:</a:t>
            </a:r>
          </a:p>
          <a:p>
            <a:r>
              <a:rPr lang="en-US" sz="1600" b="1" dirty="0">
                <a:solidFill>
                  <a:srgbClr val="002060"/>
                </a:solidFill>
                <a:latin typeface="Times New Roman" panose="02020603050405020304" pitchFamily="18" charset="0"/>
                <a:cs typeface="Times New Roman" panose="02020603050405020304" pitchFamily="18" charset="0"/>
              </a:rPr>
              <a:t>CL.C&amp;G.2.1 </a:t>
            </a:r>
            <a:r>
              <a:rPr lang="en-US" sz="1600" dirty="0">
                <a:latin typeface="Times New Roman" panose="02020603050405020304" pitchFamily="18" charset="0"/>
                <a:cs typeface="Times New Roman" panose="02020603050405020304" pitchFamily="18" charset="0"/>
              </a:rPr>
              <a:t>Compare how national, state, and local governments maintain order, security, and protect individual rights.</a:t>
            </a:r>
          </a:p>
          <a:p>
            <a:r>
              <a:rPr lang="en-US" sz="1600" b="1" dirty="0">
                <a:solidFill>
                  <a:srgbClr val="002060"/>
                </a:solidFill>
                <a:latin typeface="Times New Roman" panose="02020603050405020304" pitchFamily="18" charset="0"/>
                <a:cs typeface="Times New Roman" panose="02020603050405020304" pitchFamily="18" charset="0"/>
              </a:rPr>
              <a:t>CL.C&amp;G.2.2 </a:t>
            </a:r>
            <a:r>
              <a:rPr lang="en-US" sz="1600" dirty="0">
                <a:latin typeface="Times New Roman" panose="02020603050405020304" pitchFamily="18" charset="0"/>
                <a:cs typeface="Times New Roman" panose="02020603050405020304" pitchFamily="18" charset="0"/>
              </a:rPr>
              <a:t>Explain how the principle of federalism impacts the actions of state and local government.</a:t>
            </a:r>
          </a:p>
          <a:p>
            <a:pPr marL="0" indent="0">
              <a:buNone/>
            </a:pPr>
            <a:r>
              <a:rPr lang="en-US" sz="1600" b="1" i="1" dirty="0">
                <a:solidFill>
                  <a:srgbClr val="002060"/>
                </a:solidFill>
                <a:latin typeface="Times New Roman" panose="02020603050405020304" pitchFamily="18" charset="0"/>
                <a:cs typeface="Times New Roman" panose="02020603050405020304" pitchFamily="18" charset="0"/>
              </a:rPr>
              <a:t>Essential Question: </a:t>
            </a:r>
            <a:r>
              <a:rPr lang="en-US" sz="1600" dirty="0">
                <a:latin typeface="Times" pitchFamily="2" charset="0"/>
              </a:rPr>
              <a:t>How did the Founding Fathers develop a government that allows for the supremacy of the federal government, but still granting states the ability the authority to governing themselves?</a:t>
            </a:r>
          </a:p>
          <a:p>
            <a:pPr marL="0" indent="0">
              <a:buNone/>
            </a:pPr>
            <a:r>
              <a:rPr lang="en-US" sz="1600" b="1" i="1" dirty="0">
                <a:solidFill>
                  <a:srgbClr val="002060"/>
                </a:solidFill>
                <a:latin typeface="Times New Roman" panose="02020603050405020304" pitchFamily="18" charset="0"/>
                <a:cs typeface="Times New Roman" panose="02020603050405020304" pitchFamily="18" charset="0"/>
              </a:rPr>
              <a:t>Students can:</a:t>
            </a:r>
          </a:p>
          <a:p>
            <a:r>
              <a:rPr lang="en-US" sz="1600" dirty="0">
                <a:latin typeface="Times" pitchFamily="2" charset="0"/>
              </a:rPr>
              <a:t>Evaluate similarities between the federal and state government as established under constitutional authority</a:t>
            </a:r>
          </a:p>
          <a:p>
            <a:r>
              <a:rPr lang="en-US" sz="1600" dirty="0">
                <a:latin typeface="Times" pitchFamily="2" charset="0"/>
                <a:cs typeface="Times New Roman" panose="02020603050405020304" pitchFamily="18" charset="0"/>
              </a:rPr>
              <a:t>Determine how the powers of state and local government allow them to meet the goals of a society or community</a:t>
            </a:r>
            <a:endParaRPr lang="en-US" sz="1600" dirty="0">
              <a:latin typeface="Times New Roman" panose="02020603050405020304" pitchFamily="18" charset="0"/>
              <a:cs typeface="Times New Roman" panose="02020603050405020304" pitchFamily="18" charset="0"/>
            </a:endParaRPr>
          </a:p>
          <a:p>
            <a:pPr marL="0" indent="0">
              <a:buNone/>
            </a:pPr>
            <a:r>
              <a:rPr lang="en-US" sz="2400" b="1" dirty="0">
                <a:solidFill>
                  <a:srgbClr val="FF0000"/>
                </a:solidFill>
                <a:latin typeface="Times New Roman" panose="02020603050405020304" pitchFamily="18" charset="0"/>
                <a:cs typeface="Times New Roman" panose="02020603050405020304" pitchFamily="18" charset="0"/>
              </a:rPr>
              <a:t>Agenda:</a:t>
            </a:r>
          </a:p>
          <a:p>
            <a:r>
              <a:rPr lang="en-US" sz="2400" b="1" dirty="0">
                <a:latin typeface="Times New Roman" panose="02020603050405020304" pitchFamily="18" charset="0"/>
                <a:cs typeface="Times New Roman" panose="02020603050405020304" pitchFamily="18" charset="0"/>
              </a:rPr>
              <a:t>SCOTUS Quiz </a:t>
            </a:r>
          </a:p>
          <a:p>
            <a:r>
              <a:rPr lang="en-US" sz="2400" b="1" dirty="0">
                <a:latin typeface="Times New Roman" panose="02020603050405020304" pitchFamily="18" charset="0"/>
                <a:cs typeface="Times New Roman" panose="02020603050405020304" pitchFamily="18" charset="0"/>
              </a:rPr>
              <a:t>The Governor &amp; Judiciary</a:t>
            </a:r>
          </a:p>
          <a:p>
            <a:r>
              <a:rPr lang="en-US" sz="2400" b="1" dirty="0">
                <a:latin typeface="Times New Roman" panose="02020603050405020304" pitchFamily="18" charset="0"/>
                <a:cs typeface="Times New Roman" panose="02020603050405020304" pitchFamily="18" charset="0"/>
              </a:rPr>
              <a:t>Constructing an NC v. US Body</a:t>
            </a:r>
          </a:p>
          <a:p>
            <a:pPr marL="0" indent="0">
              <a:buNone/>
            </a:pPr>
            <a:r>
              <a:rPr lang="en-US" sz="2400" b="1" dirty="0">
                <a:solidFill>
                  <a:srgbClr val="FF0000"/>
                </a:solidFill>
                <a:latin typeface="Times New Roman" panose="02020603050405020304" pitchFamily="18" charset="0"/>
                <a:cs typeface="Times New Roman" panose="02020603050405020304" pitchFamily="18" charset="0"/>
              </a:rPr>
              <a:t>Homework: </a:t>
            </a:r>
          </a:p>
          <a:p>
            <a:r>
              <a:rPr lang="en-US" sz="2400" b="1" dirty="0">
                <a:solidFill>
                  <a:srgbClr val="002060"/>
                </a:solidFill>
                <a:latin typeface="Times New Roman" panose="02020603050405020304" pitchFamily="18" charset="0"/>
                <a:cs typeface="Times New Roman" panose="02020603050405020304" pitchFamily="18" charset="0"/>
              </a:rPr>
              <a:t>No Homework – Happy Holidays</a:t>
            </a:r>
          </a:p>
        </p:txBody>
      </p:sp>
    </p:spTree>
    <p:extLst>
      <p:ext uri="{BB962C8B-B14F-4D97-AF65-F5344CB8AC3E}">
        <p14:creationId xmlns:p14="http://schemas.microsoft.com/office/powerpoint/2010/main" val="427594595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8D436D-3D8C-5E41-9A69-050725A05260}"/>
              </a:ext>
            </a:extLst>
          </p:cNvPr>
          <p:cNvSpPr>
            <a:spLocks noGrp="1"/>
          </p:cNvSpPr>
          <p:nvPr>
            <p:ph type="title"/>
          </p:nvPr>
        </p:nvSpPr>
        <p:spPr>
          <a:xfrm>
            <a:off x="838200" y="365126"/>
            <a:ext cx="10515600" cy="818906"/>
          </a:xfrm>
          <a:solidFill>
            <a:srgbClr val="002060"/>
          </a:solidFill>
        </p:spPr>
        <p:txBody>
          <a:bodyPr/>
          <a:lstStyle/>
          <a:p>
            <a:r>
              <a:rPr lang="en-US" dirty="0">
                <a:solidFill>
                  <a:schemeClr val="bg1"/>
                </a:solidFill>
                <a:latin typeface="Britannic Bold" panose="020B0903060703020204" pitchFamily="34" charset="77"/>
              </a:rPr>
              <a:t>Constitutionally Speaking</a:t>
            </a:r>
          </a:p>
        </p:txBody>
      </p:sp>
      <p:sp>
        <p:nvSpPr>
          <p:cNvPr id="3" name="Content Placeholder 2">
            <a:extLst>
              <a:ext uri="{FF2B5EF4-FFF2-40B4-BE49-F238E27FC236}">
                <a16:creationId xmlns:a16="http://schemas.microsoft.com/office/drawing/2014/main" id="{AED0F9ED-F674-AF4F-BF84-E45367854B4D}"/>
              </a:ext>
            </a:extLst>
          </p:cNvPr>
          <p:cNvSpPr>
            <a:spLocks noGrp="1"/>
          </p:cNvSpPr>
          <p:nvPr>
            <p:ph idx="1"/>
          </p:nvPr>
        </p:nvSpPr>
        <p:spPr>
          <a:xfrm>
            <a:off x="720969" y="1450486"/>
            <a:ext cx="10515600" cy="4903422"/>
          </a:xfrm>
          <a:solidFill>
            <a:schemeClr val="bg1"/>
          </a:solidFill>
          <a:ln>
            <a:solidFill>
              <a:srgbClr val="002060"/>
            </a:solidFill>
          </a:ln>
        </p:spPr>
        <p:txBody>
          <a:bodyPr>
            <a:normAutofit/>
          </a:bodyPr>
          <a:lstStyle/>
          <a:p>
            <a:pPr marL="0" indent="0">
              <a:buNone/>
            </a:pPr>
            <a:r>
              <a:rPr lang="en-US" sz="2400" dirty="0">
                <a:latin typeface="Times" pitchFamily="2" charset="0"/>
              </a:rPr>
              <a:t>Complete the following comparisons between the NC Constitution and the U.S. Constitution </a:t>
            </a:r>
          </a:p>
        </p:txBody>
      </p:sp>
      <p:sp>
        <p:nvSpPr>
          <p:cNvPr id="4" name="Rectangle 3">
            <a:extLst>
              <a:ext uri="{FF2B5EF4-FFF2-40B4-BE49-F238E27FC236}">
                <a16:creationId xmlns:a16="http://schemas.microsoft.com/office/drawing/2014/main" id="{D6FFDA8B-CCD6-7446-A3CD-1F9C2D087CAF}"/>
              </a:ext>
            </a:extLst>
          </p:cNvPr>
          <p:cNvSpPr/>
          <p:nvPr/>
        </p:nvSpPr>
        <p:spPr>
          <a:xfrm>
            <a:off x="468923" y="2257669"/>
            <a:ext cx="3153508" cy="2947377"/>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solidFill>
                  <a:srgbClr val="FFC000"/>
                </a:solidFill>
                <a:latin typeface="Times" pitchFamily="2" charset="0"/>
              </a:rPr>
              <a:t>NC Constitution</a:t>
            </a:r>
          </a:p>
          <a:p>
            <a:endParaRPr lang="en-US" sz="2400" b="1" dirty="0">
              <a:solidFill>
                <a:srgbClr val="FFC000"/>
              </a:solidFill>
              <a:latin typeface="Times" pitchFamily="2" charset="0"/>
            </a:endParaRPr>
          </a:p>
          <a:p>
            <a:endParaRPr lang="en-US" sz="2400" b="1" dirty="0">
              <a:solidFill>
                <a:srgbClr val="FFC000"/>
              </a:solidFill>
              <a:latin typeface="Times" pitchFamily="2" charset="0"/>
            </a:endParaRPr>
          </a:p>
          <a:p>
            <a:endParaRPr lang="en-US" sz="2400" b="1" dirty="0">
              <a:solidFill>
                <a:srgbClr val="FFC000"/>
              </a:solidFill>
              <a:latin typeface="Times" pitchFamily="2" charset="0"/>
            </a:endParaRPr>
          </a:p>
          <a:p>
            <a:endParaRPr lang="en-US" sz="2400" b="1" dirty="0">
              <a:solidFill>
                <a:srgbClr val="FFC000"/>
              </a:solidFill>
              <a:latin typeface="Times" pitchFamily="2" charset="0"/>
            </a:endParaRPr>
          </a:p>
          <a:p>
            <a:endParaRPr lang="en-US" sz="2400" b="1" dirty="0">
              <a:solidFill>
                <a:srgbClr val="FFC000"/>
              </a:solidFill>
              <a:latin typeface="Times" pitchFamily="2" charset="0"/>
            </a:endParaRPr>
          </a:p>
          <a:p>
            <a:endParaRPr lang="en-US" sz="2400" b="1" dirty="0">
              <a:solidFill>
                <a:srgbClr val="FFC000"/>
              </a:solidFill>
              <a:latin typeface="Times" pitchFamily="2" charset="0"/>
            </a:endParaRPr>
          </a:p>
          <a:p>
            <a:endParaRPr lang="en-US" sz="2400" b="1" dirty="0">
              <a:solidFill>
                <a:srgbClr val="FFC000"/>
              </a:solidFill>
              <a:latin typeface="Times" pitchFamily="2" charset="0"/>
            </a:endParaRPr>
          </a:p>
        </p:txBody>
      </p:sp>
      <p:sp>
        <p:nvSpPr>
          <p:cNvPr id="5" name="Rectangle 4">
            <a:extLst>
              <a:ext uri="{FF2B5EF4-FFF2-40B4-BE49-F238E27FC236}">
                <a16:creationId xmlns:a16="http://schemas.microsoft.com/office/drawing/2014/main" id="{9350D1E4-77B1-9B4E-BE3B-AF170B8496F8}"/>
              </a:ext>
            </a:extLst>
          </p:cNvPr>
          <p:cNvSpPr/>
          <p:nvPr/>
        </p:nvSpPr>
        <p:spPr>
          <a:xfrm>
            <a:off x="8569571" y="2257668"/>
            <a:ext cx="3153508" cy="2947377"/>
          </a:xfrm>
          <a:prstGeom prst="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solidFill>
                  <a:srgbClr val="C00000"/>
                </a:solidFill>
                <a:latin typeface="Times" pitchFamily="2" charset="0"/>
              </a:rPr>
              <a:t>US Constitution</a:t>
            </a:r>
          </a:p>
          <a:p>
            <a:endParaRPr lang="en-US" sz="2400" b="1" dirty="0">
              <a:solidFill>
                <a:srgbClr val="FFC000"/>
              </a:solidFill>
              <a:latin typeface="Times" pitchFamily="2" charset="0"/>
            </a:endParaRPr>
          </a:p>
          <a:p>
            <a:endParaRPr lang="en-US" sz="2400" b="1" dirty="0">
              <a:solidFill>
                <a:srgbClr val="FFC000"/>
              </a:solidFill>
              <a:latin typeface="Times" pitchFamily="2" charset="0"/>
            </a:endParaRPr>
          </a:p>
          <a:p>
            <a:endParaRPr lang="en-US" sz="2400" b="1" dirty="0">
              <a:solidFill>
                <a:srgbClr val="FFC000"/>
              </a:solidFill>
              <a:latin typeface="Times" pitchFamily="2" charset="0"/>
            </a:endParaRPr>
          </a:p>
          <a:p>
            <a:endParaRPr lang="en-US" sz="2400" b="1" dirty="0">
              <a:solidFill>
                <a:srgbClr val="FFC000"/>
              </a:solidFill>
              <a:latin typeface="Times" pitchFamily="2" charset="0"/>
            </a:endParaRPr>
          </a:p>
          <a:p>
            <a:endParaRPr lang="en-US" sz="2400" b="1" dirty="0">
              <a:solidFill>
                <a:srgbClr val="FFC000"/>
              </a:solidFill>
              <a:latin typeface="Times" pitchFamily="2" charset="0"/>
            </a:endParaRPr>
          </a:p>
          <a:p>
            <a:endParaRPr lang="en-US" sz="2400" b="1" dirty="0">
              <a:solidFill>
                <a:srgbClr val="FFC000"/>
              </a:solidFill>
              <a:latin typeface="Times" pitchFamily="2" charset="0"/>
            </a:endParaRPr>
          </a:p>
          <a:p>
            <a:endParaRPr lang="en-US" sz="2400" b="1" dirty="0">
              <a:solidFill>
                <a:srgbClr val="FFC000"/>
              </a:solidFill>
              <a:latin typeface="Times" pitchFamily="2" charset="0"/>
            </a:endParaRPr>
          </a:p>
        </p:txBody>
      </p:sp>
      <p:sp>
        <p:nvSpPr>
          <p:cNvPr id="6" name="Rectangle 5">
            <a:extLst>
              <a:ext uri="{FF2B5EF4-FFF2-40B4-BE49-F238E27FC236}">
                <a16:creationId xmlns:a16="http://schemas.microsoft.com/office/drawing/2014/main" id="{0560C8E5-B1FC-5B41-BA1D-47409C0544F8}"/>
              </a:ext>
            </a:extLst>
          </p:cNvPr>
          <p:cNvSpPr/>
          <p:nvPr/>
        </p:nvSpPr>
        <p:spPr>
          <a:xfrm>
            <a:off x="4642338" y="2257668"/>
            <a:ext cx="3153508" cy="2947377"/>
          </a:xfrm>
          <a:prstGeom prst="rect">
            <a:avLst/>
          </a:prstGeom>
          <a:solidFill>
            <a:schemeClr val="bg2">
              <a:lumMod val="9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solidFill>
                  <a:srgbClr val="002060"/>
                </a:solidFill>
                <a:latin typeface="Times" pitchFamily="2" charset="0"/>
              </a:rPr>
              <a:t>Both Constitutions</a:t>
            </a:r>
          </a:p>
          <a:p>
            <a:endParaRPr lang="en-US" sz="2400" b="1" dirty="0">
              <a:solidFill>
                <a:srgbClr val="FFC000"/>
              </a:solidFill>
              <a:latin typeface="Times" pitchFamily="2" charset="0"/>
            </a:endParaRPr>
          </a:p>
          <a:p>
            <a:endParaRPr lang="en-US" sz="2400" b="1" dirty="0">
              <a:solidFill>
                <a:srgbClr val="FFC000"/>
              </a:solidFill>
              <a:latin typeface="Times" pitchFamily="2" charset="0"/>
            </a:endParaRPr>
          </a:p>
          <a:p>
            <a:endParaRPr lang="en-US" sz="2400" b="1" dirty="0">
              <a:solidFill>
                <a:srgbClr val="FFC000"/>
              </a:solidFill>
              <a:latin typeface="Times" pitchFamily="2" charset="0"/>
            </a:endParaRPr>
          </a:p>
          <a:p>
            <a:endParaRPr lang="en-US" sz="2400" b="1" dirty="0">
              <a:solidFill>
                <a:srgbClr val="FFC000"/>
              </a:solidFill>
              <a:latin typeface="Times" pitchFamily="2" charset="0"/>
            </a:endParaRPr>
          </a:p>
          <a:p>
            <a:endParaRPr lang="en-US" sz="2400" b="1" dirty="0">
              <a:solidFill>
                <a:srgbClr val="FFC000"/>
              </a:solidFill>
              <a:latin typeface="Times" pitchFamily="2" charset="0"/>
            </a:endParaRPr>
          </a:p>
          <a:p>
            <a:endParaRPr lang="en-US" sz="2400" b="1" dirty="0">
              <a:solidFill>
                <a:srgbClr val="FFC000"/>
              </a:solidFill>
              <a:latin typeface="Times" pitchFamily="2" charset="0"/>
            </a:endParaRPr>
          </a:p>
          <a:p>
            <a:endParaRPr lang="en-US" sz="2400" b="1" dirty="0">
              <a:solidFill>
                <a:srgbClr val="FFC000"/>
              </a:solidFill>
              <a:latin typeface="Times" pitchFamily="2" charset="0"/>
            </a:endParaRPr>
          </a:p>
        </p:txBody>
      </p:sp>
      <p:sp>
        <p:nvSpPr>
          <p:cNvPr id="7" name="Rectangle 6">
            <a:extLst>
              <a:ext uri="{FF2B5EF4-FFF2-40B4-BE49-F238E27FC236}">
                <a16:creationId xmlns:a16="http://schemas.microsoft.com/office/drawing/2014/main" id="{C0290667-E71B-554D-BEAC-BA84D5C75708}"/>
              </a:ext>
            </a:extLst>
          </p:cNvPr>
          <p:cNvSpPr/>
          <p:nvPr/>
        </p:nvSpPr>
        <p:spPr>
          <a:xfrm>
            <a:off x="117230" y="5509845"/>
            <a:ext cx="11723077" cy="1066800"/>
          </a:xfrm>
          <a:prstGeom prst="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Tx/>
              <a:buChar char="-"/>
            </a:pPr>
            <a:r>
              <a:rPr lang="en-US" dirty="0">
                <a:solidFill>
                  <a:schemeClr val="tx1"/>
                </a:solidFill>
                <a:latin typeface="Times" pitchFamily="2" charset="0"/>
              </a:rPr>
              <a:t>Amending process	- Checks &amp; Balances	- Free speech		- Elections</a:t>
            </a:r>
          </a:p>
          <a:p>
            <a:pPr marL="285750" indent="-285750">
              <a:buFontTx/>
              <a:buChar char="-"/>
            </a:pPr>
            <a:r>
              <a:rPr lang="en-US" dirty="0">
                <a:solidFill>
                  <a:schemeClr val="tx1"/>
                </a:solidFill>
                <a:latin typeface="Times" pitchFamily="2" charset="0"/>
              </a:rPr>
              <a:t>27 Amendments		- Separation powers	- Override vote		- Declaration of Rights</a:t>
            </a:r>
          </a:p>
          <a:p>
            <a:pPr marL="285750" indent="-285750">
              <a:buFontTx/>
              <a:buChar char="-"/>
            </a:pPr>
            <a:r>
              <a:rPr lang="en-US" dirty="0">
                <a:solidFill>
                  <a:schemeClr val="tx1"/>
                </a:solidFill>
                <a:latin typeface="Times" pitchFamily="2" charset="0"/>
              </a:rPr>
              <a:t>Supremacy clause	- President		- People vote on Amendments - the rights of the accused</a:t>
            </a:r>
          </a:p>
        </p:txBody>
      </p:sp>
    </p:spTree>
    <p:extLst>
      <p:ext uri="{BB962C8B-B14F-4D97-AF65-F5344CB8AC3E}">
        <p14:creationId xmlns:p14="http://schemas.microsoft.com/office/powerpoint/2010/main" val="292413264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54DB7A-9D72-4A69-A24E-6934D566C287}"/>
              </a:ext>
            </a:extLst>
          </p:cNvPr>
          <p:cNvSpPr>
            <a:spLocks noGrp="1"/>
          </p:cNvSpPr>
          <p:nvPr>
            <p:ph type="title"/>
          </p:nvPr>
        </p:nvSpPr>
        <p:spPr>
          <a:xfrm>
            <a:off x="382138" y="185934"/>
            <a:ext cx="10971663" cy="904117"/>
          </a:xfrm>
          <a:solidFill>
            <a:schemeClr val="bg1"/>
          </a:solidFill>
          <a:ln>
            <a:solidFill>
              <a:srgbClr val="C00000"/>
            </a:solidFill>
          </a:ln>
        </p:spPr>
        <p:txBody>
          <a:bodyPr/>
          <a:lstStyle/>
          <a:p>
            <a:r>
              <a:rPr lang="en-US" dirty="0">
                <a:latin typeface="Britannic Bold" panose="020B0903060703020204" pitchFamily="34" charset="0"/>
              </a:rPr>
              <a:t>Structural Bones of the NC Judiciary</a:t>
            </a:r>
          </a:p>
        </p:txBody>
      </p:sp>
      <p:sp>
        <p:nvSpPr>
          <p:cNvPr id="3" name="Content Placeholder 2">
            <a:extLst>
              <a:ext uri="{FF2B5EF4-FFF2-40B4-BE49-F238E27FC236}">
                <a16:creationId xmlns:a16="http://schemas.microsoft.com/office/drawing/2014/main" id="{6DF86DA0-EFAA-4D9B-8F85-B2E47450DBFB}"/>
              </a:ext>
            </a:extLst>
          </p:cNvPr>
          <p:cNvSpPr>
            <a:spLocks noGrp="1"/>
          </p:cNvSpPr>
          <p:nvPr>
            <p:ph idx="1"/>
          </p:nvPr>
        </p:nvSpPr>
        <p:spPr>
          <a:xfrm>
            <a:off x="878768" y="1163926"/>
            <a:ext cx="10971662" cy="5354647"/>
          </a:xfrm>
          <a:solidFill>
            <a:schemeClr val="bg1"/>
          </a:solidFill>
        </p:spPr>
        <p:txBody>
          <a:bodyPr>
            <a:normAutofit/>
          </a:bodyPr>
          <a:lstStyle/>
          <a:p>
            <a:r>
              <a:rPr lang="en-US" sz="2400" dirty="0">
                <a:latin typeface="Times New Roman" panose="02020603050405020304" pitchFamily="18" charset="0"/>
                <a:cs typeface="Times New Roman" panose="02020603050405020304" pitchFamily="18" charset="0"/>
              </a:rPr>
              <a:t>NC Judiciary System </a:t>
            </a:r>
          </a:p>
        </p:txBody>
      </p:sp>
      <p:pic>
        <p:nvPicPr>
          <p:cNvPr id="5" name="Picture 4" descr="A close up of a card&#10;&#10;Description automatically generated">
            <a:extLst>
              <a:ext uri="{FF2B5EF4-FFF2-40B4-BE49-F238E27FC236}">
                <a16:creationId xmlns:a16="http://schemas.microsoft.com/office/drawing/2014/main" id="{00DA3568-9857-482F-A59E-0A69ECBFAE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74506" y="1813810"/>
            <a:ext cx="4447570" cy="5007085"/>
          </a:xfrm>
          <a:prstGeom prst="rect">
            <a:avLst/>
          </a:prstGeom>
          <a:ln>
            <a:solidFill>
              <a:srgbClr val="002060"/>
            </a:solidFill>
          </a:ln>
        </p:spPr>
      </p:pic>
      <p:sp>
        <p:nvSpPr>
          <p:cNvPr id="4" name="Rectangle 3">
            <a:extLst>
              <a:ext uri="{FF2B5EF4-FFF2-40B4-BE49-F238E27FC236}">
                <a16:creationId xmlns:a16="http://schemas.microsoft.com/office/drawing/2014/main" id="{31D85074-772F-4DDB-9D77-144A85C2E8BE}"/>
              </a:ext>
            </a:extLst>
          </p:cNvPr>
          <p:cNvSpPr/>
          <p:nvPr/>
        </p:nvSpPr>
        <p:spPr>
          <a:xfrm>
            <a:off x="459268" y="1581031"/>
            <a:ext cx="6371102" cy="288603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Arial" panose="020B0604020202020204" pitchFamily="34" charset="0"/>
              <a:buChar char="•"/>
            </a:pPr>
            <a:r>
              <a:rPr lang="en-US" sz="2400" b="1" dirty="0">
                <a:solidFill>
                  <a:schemeClr val="bg1"/>
                </a:solidFill>
                <a:latin typeface="Times New Roman" panose="02020603050405020304" pitchFamily="18" charset="0"/>
                <a:cs typeface="Times New Roman" panose="02020603050405020304" pitchFamily="18" charset="0"/>
              </a:rPr>
              <a:t>Court Structure </a:t>
            </a:r>
          </a:p>
          <a:p>
            <a:pPr marL="800100" lvl="1" indent="-342900">
              <a:buFont typeface="Arial" panose="020B0604020202020204" pitchFamily="34" charset="0"/>
              <a:buChar char="•"/>
            </a:pPr>
            <a:r>
              <a:rPr lang="en-US" sz="2400" b="1" i="1" u="sng" dirty="0">
                <a:solidFill>
                  <a:srgbClr val="FFFF00"/>
                </a:solidFill>
                <a:latin typeface="Times New Roman" panose="02020603050405020304" pitchFamily="18" charset="0"/>
                <a:cs typeface="Times New Roman" panose="02020603050405020304" pitchFamily="18" charset="0"/>
              </a:rPr>
              <a:t>Supreme Court</a:t>
            </a:r>
            <a:r>
              <a:rPr lang="en-US" sz="2400" b="1" dirty="0">
                <a:solidFill>
                  <a:srgbClr val="FFFF00"/>
                </a:solidFill>
                <a:latin typeface="Times New Roman" panose="02020603050405020304" pitchFamily="18" charset="0"/>
                <a:cs typeface="Times New Roman" panose="02020603050405020304" pitchFamily="18" charset="0"/>
              </a:rPr>
              <a:t> (7 Justices)</a:t>
            </a:r>
            <a:endParaRPr lang="en-US" sz="2400" b="1" i="1" u="sng" dirty="0">
              <a:solidFill>
                <a:srgbClr val="FFFF00"/>
              </a:solidFill>
              <a:latin typeface="Times New Roman" panose="02020603050405020304" pitchFamily="18" charset="0"/>
              <a:cs typeface="Times New Roman" panose="02020603050405020304" pitchFamily="18" charset="0"/>
            </a:endParaRPr>
          </a:p>
          <a:p>
            <a:pPr marL="800100" lvl="1" indent="-342900">
              <a:buFont typeface="Arial" panose="020B0604020202020204" pitchFamily="34" charset="0"/>
              <a:buChar char="•"/>
            </a:pPr>
            <a:r>
              <a:rPr lang="en-US" sz="2400" b="1" i="1" u="sng" dirty="0">
                <a:solidFill>
                  <a:srgbClr val="FFFF00"/>
                </a:solidFill>
                <a:latin typeface="Times New Roman" panose="02020603050405020304" pitchFamily="18" charset="0"/>
                <a:cs typeface="Times New Roman" panose="02020603050405020304" pitchFamily="18" charset="0"/>
              </a:rPr>
              <a:t>Court of Appeals (15 judges)</a:t>
            </a:r>
          </a:p>
          <a:p>
            <a:pPr marL="800100" lvl="1" indent="-342900">
              <a:buFont typeface="Arial" panose="020B0604020202020204" pitchFamily="34" charset="0"/>
              <a:buChar char="•"/>
            </a:pPr>
            <a:r>
              <a:rPr lang="en-US" sz="2400" b="1" i="1" u="sng" dirty="0">
                <a:solidFill>
                  <a:srgbClr val="FFFF00"/>
                </a:solidFill>
                <a:latin typeface="Times New Roman" panose="02020603050405020304" pitchFamily="18" charset="0"/>
                <a:cs typeface="Times New Roman" panose="02020603050405020304" pitchFamily="18" charset="0"/>
              </a:rPr>
              <a:t>Superior Court (98 courts)</a:t>
            </a:r>
          </a:p>
          <a:p>
            <a:pPr marL="800100" lvl="1" indent="-342900">
              <a:buFont typeface="Arial" panose="020B0604020202020204" pitchFamily="34" charset="0"/>
              <a:buChar char="•"/>
            </a:pPr>
            <a:r>
              <a:rPr lang="en-US" sz="2400" b="1" i="1" u="sng" dirty="0">
                <a:solidFill>
                  <a:srgbClr val="FFFF00"/>
                </a:solidFill>
                <a:latin typeface="Times New Roman" panose="02020603050405020304" pitchFamily="18" charset="0"/>
                <a:cs typeface="Times New Roman" panose="02020603050405020304" pitchFamily="18" charset="0"/>
              </a:rPr>
              <a:t>District Courts (30 districts) </a:t>
            </a:r>
          </a:p>
          <a:p>
            <a:pPr marL="342900" lvl="1" indent="-342900">
              <a:buFont typeface="Arial" panose="020B0604020202020204" pitchFamily="34" charset="0"/>
              <a:buChar char="•"/>
            </a:pPr>
            <a:r>
              <a:rPr lang="en-US" sz="2400" dirty="0">
                <a:solidFill>
                  <a:schemeClr val="bg1"/>
                </a:solidFill>
                <a:latin typeface="Times New Roman" panose="02020603050405020304" pitchFamily="18" charset="0"/>
                <a:cs typeface="Times New Roman" panose="02020603050405020304" pitchFamily="18" charset="0"/>
              </a:rPr>
              <a:t>Most NC judges are </a:t>
            </a:r>
            <a:r>
              <a:rPr lang="en-US" sz="2400" b="1" u="sng" dirty="0">
                <a:solidFill>
                  <a:schemeClr val="bg1"/>
                </a:solidFill>
                <a:latin typeface="Times New Roman" panose="02020603050405020304" pitchFamily="18" charset="0"/>
                <a:cs typeface="Times New Roman" panose="02020603050405020304" pitchFamily="18" charset="0"/>
              </a:rPr>
              <a:t>elected</a:t>
            </a:r>
          </a:p>
          <a:p>
            <a:pPr marL="342900" lvl="1" indent="-342900">
              <a:buFont typeface="Arial" panose="020B0604020202020204" pitchFamily="34" charset="0"/>
              <a:buChar char="•"/>
            </a:pPr>
            <a:r>
              <a:rPr lang="en-US" sz="2400" dirty="0">
                <a:solidFill>
                  <a:schemeClr val="bg1"/>
                </a:solidFill>
                <a:latin typeface="Times New Roman" panose="02020603050405020304" pitchFamily="18" charset="0"/>
                <a:cs typeface="Times New Roman" panose="02020603050405020304" pitchFamily="18" charset="0"/>
              </a:rPr>
              <a:t>Cases work from the bottom up</a:t>
            </a:r>
          </a:p>
          <a:p>
            <a:pPr marL="0" lvl="1"/>
            <a:endParaRPr lang="en-US" sz="2400" b="1" u="sng"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5607171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54DB7A-9D72-4A69-A24E-6934D566C287}"/>
              </a:ext>
            </a:extLst>
          </p:cNvPr>
          <p:cNvSpPr>
            <a:spLocks noGrp="1"/>
          </p:cNvSpPr>
          <p:nvPr>
            <p:ph type="title"/>
          </p:nvPr>
        </p:nvSpPr>
        <p:spPr>
          <a:xfrm>
            <a:off x="382138" y="185934"/>
            <a:ext cx="10971663" cy="904117"/>
          </a:xfrm>
          <a:solidFill>
            <a:schemeClr val="bg1"/>
          </a:solidFill>
          <a:ln>
            <a:solidFill>
              <a:srgbClr val="C00000"/>
            </a:solidFill>
          </a:ln>
        </p:spPr>
        <p:txBody>
          <a:bodyPr/>
          <a:lstStyle/>
          <a:p>
            <a:r>
              <a:rPr lang="en-US" dirty="0">
                <a:latin typeface="Britannic Bold" panose="020B0903060703020204" pitchFamily="34" charset="0"/>
              </a:rPr>
              <a:t>NC Supreme Court</a:t>
            </a:r>
          </a:p>
        </p:txBody>
      </p:sp>
      <p:sp>
        <p:nvSpPr>
          <p:cNvPr id="3" name="Content Placeholder 2">
            <a:extLst>
              <a:ext uri="{FF2B5EF4-FFF2-40B4-BE49-F238E27FC236}">
                <a16:creationId xmlns:a16="http://schemas.microsoft.com/office/drawing/2014/main" id="{6DF86DA0-EFAA-4D9B-8F85-B2E47450DBFB}"/>
              </a:ext>
            </a:extLst>
          </p:cNvPr>
          <p:cNvSpPr>
            <a:spLocks noGrp="1"/>
          </p:cNvSpPr>
          <p:nvPr>
            <p:ph idx="1"/>
          </p:nvPr>
        </p:nvSpPr>
        <p:spPr>
          <a:xfrm>
            <a:off x="761070" y="1317419"/>
            <a:ext cx="10971662" cy="5354647"/>
          </a:xfrm>
          <a:solidFill>
            <a:schemeClr val="bg1"/>
          </a:solidFill>
        </p:spPr>
        <p:txBody>
          <a:bodyPr>
            <a:normAutofit/>
          </a:bodyPr>
          <a:lstStyle/>
          <a:p>
            <a:r>
              <a:rPr lang="en-US" sz="2400" dirty="0">
                <a:latin typeface="Times New Roman" panose="02020603050405020304" pitchFamily="18" charset="0"/>
                <a:cs typeface="Times New Roman" panose="02020603050405020304" pitchFamily="18" charset="0"/>
              </a:rPr>
              <a:t>NC Judiciary System </a:t>
            </a:r>
          </a:p>
        </p:txBody>
      </p:sp>
      <p:pic>
        <p:nvPicPr>
          <p:cNvPr id="5" name="Picture 4" descr="A close up of a card&#10;&#10;Description automatically generated">
            <a:extLst>
              <a:ext uri="{FF2B5EF4-FFF2-40B4-BE49-F238E27FC236}">
                <a16:creationId xmlns:a16="http://schemas.microsoft.com/office/drawing/2014/main" id="{00DA3568-9857-482F-A59E-0A69ECBFAE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74506" y="1852230"/>
            <a:ext cx="4447570" cy="4968665"/>
          </a:xfrm>
          <a:prstGeom prst="rect">
            <a:avLst/>
          </a:prstGeom>
          <a:ln>
            <a:solidFill>
              <a:srgbClr val="002060"/>
            </a:solidFill>
          </a:ln>
        </p:spPr>
      </p:pic>
      <p:sp>
        <p:nvSpPr>
          <p:cNvPr id="6" name="Rectangle 5">
            <a:extLst>
              <a:ext uri="{FF2B5EF4-FFF2-40B4-BE49-F238E27FC236}">
                <a16:creationId xmlns:a16="http://schemas.microsoft.com/office/drawing/2014/main" id="{7CAA3BE5-D972-4D08-8ECF-D9DB85EF37CD}"/>
              </a:ext>
            </a:extLst>
          </p:cNvPr>
          <p:cNvSpPr/>
          <p:nvPr/>
        </p:nvSpPr>
        <p:spPr>
          <a:xfrm>
            <a:off x="471726" y="1852230"/>
            <a:ext cx="6408956" cy="3019573"/>
          </a:xfrm>
          <a:prstGeom prst="rect">
            <a:avLst/>
          </a:prstGeom>
          <a:solidFill>
            <a:srgbClr val="002060"/>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solidFill>
                  <a:schemeClr val="bg1"/>
                </a:solidFill>
                <a:latin typeface="Times New Roman" panose="02020603050405020304" pitchFamily="18" charset="0"/>
                <a:cs typeface="Times New Roman" panose="02020603050405020304" pitchFamily="18" charset="0"/>
              </a:rPr>
              <a:t>NC Supreme Court</a:t>
            </a:r>
          </a:p>
          <a:p>
            <a:pPr marL="342900" indent="-342900">
              <a:buFont typeface="Arial" panose="020B0604020202020204" pitchFamily="34" charset="0"/>
              <a:buChar char="•"/>
            </a:pPr>
            <a:r>
              <a:rPr lang="en-US" sz="2400" dirty="0">
                <a:solidFill>
                  <a:schemeClr val="bg1"/>
                </a:solidFill>
                <a:latin typeface="Times New Roman" panose="02020603050405020304" pitchFamily="18" charset="0"/>
                <a:cs typeface="Times New Roman" panose="02020603050405020304" pitchFamily="18" charset="0"/>
              </a:rPr>
              <a:t>Seven justices serve </a:t>
            </a:r>
            <a:r>
              <a:rPr lang="en-US" sz="2400" b="1" i="1" u="sng" dirty="0">
                <a:solidFill>
                  <a:srgbClr val="FFFF00"/>
                </a:solidFill>
                <a:latin typeface="Times New Roman" panose="02020603050405020304" pitchFamily="18" charset="0"/>
                <a:cs typeface="Times New Roman" panose="02020603050405020304" pitchFamily="18" charset="0"/>
              </a:rPr>
              <a:t>8 year term</a:t>
            </a:r>
          </a:p>
          <a:p>
            <a:pPr marL="342900" indent="-342900">
              <a:buFont typeface="Arial" panose="020B0604020202020204" pitchFamily="34" charset="0"/>
              <a:buChar char="•"/>
            </a:pPr>
            <a:r>
              <a:rPr lang="en-US" sz="2400" dirty="0">
                <a:solidFill>
                  <a:schemeClr val="bg1"/>
                </a:solidFill>
                <a:latin typeface="Times New Roman" panose="02020603050405020304" pitchFamily="18" charset="0"/>
                <a:cs typeface="Times New Roman" panose="02020603050405020304" pitchFamily="18" charset="0"/>
              </a:rPr>
              <a:t>Power of </a:t>
            </a:r>
            <a:r>
              <a:rPr lang="en-US" sz="2400" b="1" u="sng" dirty="0">
                <a:solidFill>
                  <a:srgbClr val="FFFF00"/>
                </a:solidFill>
                <a:latin typeface="Times New Roman" panose="02020603050405020304" pitchFamily="18" charset="0"/>
                <a:cs typeface="Times New Roman" panose="02020603050405020304" pitchFamily="18" charset="0"/>
              </a:rPr>
              <a:t>judicial review</a:t>
            </a:r>
            <a:r>
              <a:rPr lang="en-US" sz="2400" b="1" dirty="0">
                <a:solidFill>
                  <a:srgbClr val="FFFF00"/>
                </a:solidFill>
                <a:latin typeface="Times New Roman" panose="02020603050405020304" pitchFamily="18" charset="0"/>
                <a:cs typeface="Times New Roman" panose="02020603050405020304" pitchFamily="18" charset="0"/>
              </a:rPr>
              <a:t> </a:t>
            </a:r>
            <a:r>
              <a:rPr lang="en-US" sz="2400" dirty="0">
                <a:solidFill>
                  <a:srgbClr val="FFFF00"/>
                </a:solidFill>
                <a:latin typeface="Times New Roman" panose="02020603050405020304" pitchFamily="18" charset="0"/>
                <a:cs typeface="Times New Roman" panose="02020603050405020304" pitchFamily="18" charset="0"/>
              </a:rPr>
              <a:t>(</a:t>
            </a:r>
            <a:r>
              <a:rPr lang="en-US" sz="2400" i="1" dirty="0">
                <a:solidFill>
                  <a:srgbClr val="FFFF00"/>
                </a:solidFill>
                <a:latin typeface="Times New Roman" panose="02020603050405020304" pitchFamily="18" charset="0"/>
                <a:cs typeface="Times New Roman" panose="02020603050405020304" pitchFamily="18" charset="0"/>
              </a:rPr>
              <a:t>Declare laws unconstitutional</a:t>
            </a:r>
          </a:p>
          <a:p>
            <a:pPr marL="342900" indent="-342900">
              <a:buFont typeface="Arial" panose="020B0604020202020204" pitchFamily="34" charset="0"/>
              <a:buChar char="•"/>
            </a:pPr>
            <a:r>
              <a:rPr lang="en-US" sz="2400" b="1" u="sng" dirty="0">
                <a:solidFill>
                  <a:srgbClr val="FFFF00"/>
                </a:solidFill>
                <a:latin typeface="Times New Roman" panose="02020603050405020304" pitchFamily="18" charset="0"/>
                <a:cs typeface="Times New Roman" panose="02020603050405020304" pitchFamily="18" charset="0"/>
              </a:rPr>
              <a:t>Death Penalty case</a:t>
            </a:r>
            <a:r>
              <a:rPr lang="en-US" sz="2400" b="1" dirty="0">
                <a:solidFill>
                  <a:srgbClr val="FFFF00"/>
                </a:solidFill>
                <a:latin typeface="Times New Roman" panose="02020603050405020304" pitchFamily="18" charset="0"/>
                <a:cs typeface="Times New Roman" panose="02020603050405020304" pitchFamily="18" charset="0"/>
              </a:rPr>
              <a:t> </a:t>
            </a:r>
            <a:r>
              <a:rPr lang="en-US" sz="2400" dirty="0">
                <a:solidFill>
                  <a:schemeClr val="bg1"/>
                </a:solidFill>
                <a:latin typeface="Times New Roman" panose="02020603050405020304" pitchFamily="18" charset="0"/>
                <a:cs typeface="Times New Roman" panose="02020603050405020304" pitchFamily="18" charset="0"/>
              </a:rPr>
              <a:t>heard in NC Supreme Court </a:t>
            </a:r>
          </a:p>
          <a:p>
            <a:pPr marL="342900" indent="-342900">
              <a:buFont typeface="Arial" panose="020B0604020202020204" pitchFamily="34" charset="0"/>
              <a:buChar char="•"/>
            </a:pPr>
            <a:endParaRPr lang="en-US" sz="2400" dirty="0">
              <a:solidFill>
                <a:srgbClr val="FFFF00"/>
              </a:solidFill>
              <a:latin typeface="Times New Roman" panose="02020603050405020304" pitchFamily="18" charset="0"/>
              <a:cs typeface="Times New Roman" panose="02020603050405020304" pitchFamily="18" charset="0"/>
            </a:endParaRPr>
          </a:p>
        </p:txBody>
      </p:sp>
      <p:sp>
        <p:nvSpPr>
          <p:cNvPr id="7" name="Arrow: Right 6">
            <a:extLst>
              <a:ext uri="{FF2B5EF4-FFF2-40B4-BE49-F238E27FC236}">
                <a16:creationId xmlns:a16="http://schemas.microsoft.com/office/drawing/2014/main" id="{24C50DDD-B971-401F-BC50-E06A6938B339}"/>
              </a:ext>
            </a:extLst>
          </p:cNvPr>
          <p:cNvSpPr/>
          <p:nvPr/>
        </p:nvSpPr>
        <p:spPr>
          <a:xfrm>
            <a:off x="6559471" y="2863258"/>
            <a:ext cx="2419815" cy="457200"/>
          </a:xfrm>
          <a:prstGeom prst="rightArrow">
            <a:avLst/>
          </a:prstGeom>
          <a:solidFill>
            <a:srgbClr val="FF0000"/>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8447164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54DB7A-9D72-4A69-A24E-6934D566C287}"/>
              </a:ext>
            </a:extLst>
          </p:cNvPr>
          <p:cNvSpPr>
            <a:spLocks noGrp="1"/>
          </p:cNvSpPr>
          <p:nvPr>
            <p:ph type="title"/>
          </p:nvPr>
        </p:nvSpPr>
        <p:spPr>
          <a:xfrm>
            <a:off x="382137" y="365125"/>
            <a:ext cx="10971663" cy="904117"/>
          </a:xfrm>
          <a:solidFill>
            <a:schemeClr val="bg1"/>
          </a:solidFill>
          <a:ln>
            <a:solidFill>
              <a:srgbClr val="C00000"/>
            </a:solidFill>
          </a:ln>
        </p:spPr>
        <p:txBody>
          <a:bodyPr/>
          <a:lstStyle/>
          <a:p>
            <a:r>
              <a:rPr lang="en-US" dirty="0">
                <a:latin typeface="Britannic Bold" panose="020B0903060703020204" pitchFamily="34" charset="0"/>
              </a:rPr>
              <a:t>Adjudication of Cases</a:t>
            </a:r>
          </a:p>
        </p:txBody>
      </p:sp>
      <p:sp>
        <p:nvSpPr>
          <p:cNvPr id="3" name="Content Placeholder 2">
            <a:extLst>
              <a:ext uri="{FF2B5EF4-FFF2-40B4-BE49-F238E27FC236}">
                <a16:creationId xmlns:a16="http://schemas.microsoft.com/office/drawing/2014/main" id="{6DF86DA0-EFAA-4D9B-8F85-B2E47450DBFB}"/>
              </a:ext>
            </a:extLst>
          </p:cNvPr>
          <p:cNvSpPr>
            <a:spLocks noGrp="1"/>
          </p:cNvSpPr>
          <p:nvPr>
            <p:ph idx="1"/>
          </p:nvPr>
        </p:nvSpPr>
        <p:spPr>
          <a:xfrm>
            <a:off x="838200" y="1583140"/>
            <a:ext cx="10971662" cy="4593823"/>
          </a:xfrm>
          <a:solidFill>
            <a:schemeClr val="bg1"/>
          </a:solidFill>
        </p:spPr>
        <p:txBody>
          <a:bodyPr>
            <a:normAutofit/>
          </a:bodyPr>
          <a:lstStyle/>
          <a:p>
            <a:r>
              <a:rPr lang="en-US" sz="2400" dirty="0">
                <a:latin typeface="Times New Roman" panose="02020603050405020304" pitchFamily="18" charset="0"/>
                <a:cs typeface="Times New Roman" panose="02020603050405020304" pitchFamily="18" charset="0"/>
              </a:rPr>
              <a:t>NC system of courts </a:t>
            </a:r>
          </a:p>
        </p:txBody>
      </p:sp>
      <p:pic>
        <p:nvPicPr>
          <p:cNvPr id="7" name="Picture 6" descr="A close up of a card&#10;&#10;Description automatically generated">
            <a:extLst>
              <a:ext uri="{FF2B5EF4-FFF2-40B4-BE49-F238E27FC236}">
                <a16:creationId xmlns:a16="http://schemas.microsoft.com/office/drawing/2014/main" id="{984AC542-960F-4BDC-8D95-F0F44F5C79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52962" y="1928385"/>
            <a:ext cx="2886075" cy="4562475"/>
          </a:xfrm>
          <a:prstGeom prst="rect">
            <a:avLst/>
          </a:prstGeom>
        </p:spPr>
      </p:pic>
      <p:sp>
        <p:nvSpPr>
          <p:cNvPr id="8" name="Rectangle 7">
            <a:extLst>
              <a:ext uri="{FF2B5EF4-FFF2-40B4-BE49-F238E27FC236}">
                <a16:creationId xmlns:a16="http://schemas.microsoft.com/office/drawing/2014/main" id="{A1876ED4-C803-4FD0-BB6C-9CDD54D53D61}"/>
              </a:ext>
            </a:extLst>
          </p:cNvPr>
          <p:cNvSpPr/>
          <p:nvPr/>
        </p:nvSpPr>
        <p:spPr>
          <a:xfrm>
            <a:off x="7873434" y="4575002"/>
            <a:ext cx="4047893" cy="2201937"/>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b="1" dirty="0">
                <a:solidFill>
                  <a:srgbClr val="FFC000"/>
                </a:solidFill>
                <a:latin typeface="Times New Roman" panose="02020603050405020304" pitchFamily="18" charset="0"/>
                <a:cs typeface="Times New Roman" panose="02020603050405020304" pitchFamily="18" charset="0"/>
              </a:rPr>
              <a:t>District Courts</a:t>
            </a:r>
          </a:p>
          <a:p>
            <a:pPr marL="342900" indent="-342900">
              <a:buFont typeface="Arial" panose="020B0604020202020204" pitchFamily="34" charset="0"/>
              <a:buChar char="•"/>
            </a:pPr>
            <a:r>
              <a:rPr lang="en-US" sz="2200" b="1" i="1" u="sng" dirty="0">
                <a:solidFill>
                  <a:srgbClr val="FFFF00"/>
                </a:solidFill>
                <a:latin typeface="Times New Roman" panose="02020603050405020304" pitchFamily="18" charset="0"/>
                <a:cs typeface="Times New Roman" panose="02020603050405020304" pitchFamily="18" charset="0"/>
              </a:rPr>
              <a:t>Judges make decisions</a:t>
            </a:r>
          </a:p>
          <a:p>
            <a:pPr marL="342900" indent="-342900">
              <a:buFont typeface="Arial" panose="020B0604020202020204" pitchFamily="34" charset="0"/>
              <a:buChar char="•"/>
            </a:pPr>
            <a:r>
              <a:rPr lang="en-US" sz="2200" dirty="0">
                <a:solidFill>
                  <a:schemeClr val="bg1"/>
                </a:solidFill>
                <a:latin typeface="Times New Roman" panose="02020603050405020304" pitchFamily="18" charset="0"/>
                <a:cs typeface="Times New Roman" panose="02020603050405020304" pitchFamily="18" charset="0"/>
              </a:rPr>
              <a:t>Cases: </a:t>
            </a:r>
            <a:r>
              <a:rPr lang="en-US" sz="2200" b="1" i="1" u="sng" dirty="0">
                <a:solidFill>
                  <a:srgbClr val="FFFF00"/>
                </a:solidFill>
                <a:latin typeface="Times New Roman" panose="02020603050405020304" pitchFamily="18" charset="0"/>
                <a:cs typeface="Times New Roman" panose="02020603050405020304" pitchFamily="18" charset="0"/>
              </a:rPr>
              <a:t>divorce, juvenile law, traffic violations, mental patients’ commitments, &amp; lawsuits under $10,000</a:t>
            </a:r>
          </a:p>
        </p:txBody>
      </p:sp>
      <p:sp>
        <p:nvSpPr>
          <p:cNvPr id="9" name="Arrow: Right 8">
            <a:extLst>
              <a:ext uri="{FF2B5EF4-FFF2-40B4-BE49-F238E27FC236}">
                <a16:creationId xmlns:a16="http://schemas.microsoft.com/office/drawing/2014/main" id="{DE81430E-1131-4654-B946-8C3575E6836A}"/>
              </a:ext>
            </a:extLst>
          </p:cNvPr>
          <p:cNvSpPr/>
          <p:nvPr/>
        </p:nvSpPr>
        <p:spPr>
          <a:xfrm rot="10800000">
            <a:off x="7159083" y="5542156"/>
            <a:ext cx="635619" cy="267629"/>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78616951-75B3-4986-BFC8-0C7B9846E4AA}"/>
              </a:ext>
            </a:extLst>
          </p:cNvPr>
          <p:cNvSpPr/>
          <p:nvPr/>
        </p:nvSpPr>
        <p:spPr>
          <a:xfrm>
            <a:off x="432632" y="3575539"/>
            <a:ext cx="4047893" cy="2122162"/>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b="1" dirty="0">
                <a:solidFill>
                  <a:srgbClr val="FFC000"/>
                </a:solidFill>
                <a:latin typeface="Times New Roman" panose="02020603050405020304" pitchFamily="18" charset="0"/>
                <a:cs typeface="Times New Roman" panose="02020603050405020304" pitchFamily="18" charset="0"/>
              </a:rPr>
              <a:t>Superior Courts</a:t>
            </a:r>
          </a:p>
          <a:p>
            <a:pPr marL="342900" indent="-342900">
              <a:buFont typeface="Arial" panose="020B0604020202020204" pitchFamily="34" charset="0"/>
              <a:buChar char="•"/>
            </a:pPr>
            <a:r>
              <a:rPr lang="en-US" sz="2200" b="1" i="1" u="sng" dirty="0">
                <a:solidFill>
                  <a:srgbClr val="FFFF00"/>
                </a:solidFill>
                <a:latin typeface="Times New Roman" panose="02020603050405020304" pitchFamily="18" charset="0"/>
                <a:cs typeface="Times New Roman" panose="02020603050405020304" pitchFamily="18" charset="0"/>
              </a:rPr>
              <a:t>Jury trial </a:t>
            </a:r>
          </a:p>
          <a:p>
            <a:pPr marL="342900" indent="-342900">
              <a:buFont typeface="Arial" panose="020B0604020202020204" pitchFamily="34" charset="0"/>
              <a:buChar char="•"/>
            </a:pPr>
            <a:r>
              <a:rPr lang="en-US" sz="2200" dirty="0">
                <a:solidFill>
                  <a:schemeClr val="bg1"/>
                </a:solidFill>
                <a:latin typeface="Times New Roman" panose="02020603050405020304" pitchFamily="18" charset="0"/>
                <a:cs typeface="Times New Roman" panose="02020603050405020304" pitchFamily="18" charset="0"/>
              </a:rPr>
              <a:t>Cases: </a:t>
            </a:r>
            <a:r>
              <a:rPr lang="en-US" sz="2200" b="1" i="1" u="sng" dirty="0">
                <a:solidFill>
                  <a:srgbClr val="FFFF00"/>
                </a:solidFill>
                <a:latin typeface="Times New Roman" panose="02020603050405020304" pitchFamily="18" charset="0"/>
                <a:cs typeface="Times New Roman" panose="02020603050405020304" pitchFamily="18" charset="0"/>
              </a:rPr>
              <a:t>felonies, civil cases over $10,000, trials for those seeking jury trial for misdemeanors </a:t>
            </a:r>
          </a:p>
        </p:txBody>
      </p:sp>
      <p:sp>
        <p:nvSpPr>
          <p:cNvPr id="11" name="Arrow: Right 10">
            <a:extLst>
              <a:ext uri="{FF2B5EF4-FFF2-40B4-BE49-F238E27FC236}">
                <a16:creationId xmlns:a16="http://schemas.microsoft.com/office/drawing/2014/main" id="{0738FC71-F0ED-4CFC-87D5-341CC7296A8F}"/>
              </a:ext>
            </a:extLst>
          </p:cNvPr>
          <p:cNvSpPr/>
          <p:nvPr/>
        </p:nvSpPr>
        <p:spPr>
          <a:xfrm>
            <a:off x="4335152" y="4655060"/>
            <a:ext cx="635619" cy="267629"/>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F5E258F1-2663-4277-815C-6A8EB4239E42}"/>
              </a:ext>
            </a:extLst>
          </p:cNvPr>
          <p:cNvSpPr/>
          <p:nvPr/>
        </p:nvSpPr>
        <p:spPr>
          <a:xfrm>
            <a:off x="7873435" y="1928385"/>
            <a:ext cx="4047893" cy="243093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b="1" dirty="0">
                <a:solidFill>
                  <a:srgbClr val="FFC000"/>
                </a:solidFill>
                <a:latin typeface="Times New Roman" panose="02020603050405020304" pitchFamily="18" charset="0"/>
                <a:cs typeface="Times New Roman" panose="02020603050405020304" pitchFamily="18" charset="0"/>
              </a:rPr>
              <a:t>NC Appeals Court</a:t>
            </a:r>
          </a:p>
          <a:p>
            <a:pPr marL="342900" indent="-342900">
              <a:buFont typeface="Arial" panose="020B0604020202020204" pitchFamily="34" charset="0"/>
              <a:buChar char="•"/>
            </a:pPr>
            <a:r>
              <a:rPr lang="en-US" sz="2200" b="1" i="1" u="sng" dirty="0">
                <a:solidFill>
                  <a:srgbClr val="FFFF00"/>
                </a:solidFill>
                <a:latin typeface="Times New Roman" panose="02020603050405020304" pitchFamily="18" charset="0"/>
                <a:cs typeface="Times New Roman" panose="02020603050405020304" pitchFamily="18" charset="0"/>
              </a:rPr>
              <a:t>Appellate jurisdiction </a:t>
            </a:r>
          </a:p>
          <a:p>
            <a:pPr marL="342900" indent="-342900">
              <a:buFont typeface="Arial" panose="020B0604020202020204" pitchFamily="34" charset="0"/>
              <a:buChar char="•"/>
            </a:pPr>
            <a:r>
              <a:rPr lang="en-US" sz="2200" dirty="0">
                <a:solidFill>
                  <a:schemeClr val="bg1"/>
                </a:solidFill>
                <a:latin typeface="Times New Roman" panose="02020603050405020304" pitchFamily="18" charset="0"/>
                <a:cs typeface="Times New Roman" panose="02020603050405020304" pitchFamily="18" charset="0"/>
              </a:rPr>
              <a:t>Appeals on </a:t>
            </a:r>
            <a:r>
              <a:rPr lang="en-US" sz="2200" b="1" i="1" u="sng" dirty="0">
                <a:solidFill>
                  <a:srgbClr val="FFFF00"/>
                </a:solidFill>
                <a:latin typeface="Times New Roman" panose="02020603050405020304" pitchFamily="18" charset="0"/>
                <a:cs typeface="Times New Roman" panose="02020603050405020304" pitchFamily="18" charset="0"/>
              </a:rPr>
              <a:t>NC Constitutional issues</a:t>
            </a:r>
            <a:r>
              <a:rPr lang="en-US" sz="2200" dirty="0">
                <a:solidFill>
                  <a:schemeClr val="bg1"/>
                </a:solidFill>
                <a:latin typeface="Times New Roman" panose="02020603050405020304" pitchFamily="18" charset="0"/>
                <a:cs typeface="Times New Roman" panose="02020603050405020304" pitchFamily="18" charset="0"/>
              </a:rPr>
              <a:t> &amp; </a:t>
            </a:r>
            <a:r>
              <a:rPr lang="en-US" sz="2200" b="1" i="1" u="sng" dirty="0">
                <a:solidFill>
                  <a:srgbClr val="FFFF00"/>
                </a:solidFill>
                <a:latin typeface="Times New Roman" panose="02020603050405020304" pitchFamily="18" charset="0"/>
                <a:cs typeface="Times New Roman" panose="02020603050405020304" pitchFamily="18" charset="0"/>
              </a:rPr>
              <a:t>NC regulatory agencies</a:t>
            </a:r>
          </a:p>
        </p:txBody>
      </p:sp>
      <p:sp>
        <p:nvSpPr>
          <p:cNvPr id="13" name="Arrow: Right 12">
            <a:extLst>
              <a:ext uri="{FF2B5EF4-FFF2-40B4-BE49-F238E27FC236}">
                <a16:creationId xmlns:a16="http://schemas.microsoft.com/office/drawing/2014/main" id="{3A6FBC81-0864-44F1-BD8F-1137D2A5FFA0}"/>
              </a:ext>
            </a:extLst>
          </p:cNvPr>
          <p:cNvSpPr/>
          <p:nvPr/>
        </p:nvSpPr>
        <p:spPr>
          <a:xfrm rot="10800000">
            <a:off x="7126350" y="3778873"/>
            <a:ext cx="635619" cy="267629"/>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09762821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54DB7A-9D72-4A69-A24E-6934D566C287}"/>
              </a:ext>
            </a:extLst>
          </p:cNvPr>
          <p:cNvSpPr>
            <a:spLocks noGrp="1"/>
          </p:cNvSpPr>
          <p:nvPr>
            <p:ph type="title"/>
          </p:nvPr>
        </p:nvSpPr>
        <p:spPr>
          <a:xfrm>
            <a:off x="382137" y="365125"/>
            <a:ext cx="10971663" cy="904117"/>
          </a:xfrm>
          <a:solidFill>
            <a:schemeClr val="bg1"/>
          </a:solidFill>
          <a:ln>
            <a:solidFill>
              <a:srgbClr val="C00000"/>
            </a:solidFill>
          </a:ln>
        </p:spPr>
        <p:txBody>
          <a:bodyPr/>
          <a:lstStyle/>
          <a:p>
            <a:r>
              <a:rPr lang="en-US" dirty="0">
                <a:latin typeface="Britannic Bold" panose="020B0903060703020204" pitchFamily="34" charset="0"/>
              </a:rPr>
              <a:t>It is the Supreme </a:t>
            </a:r>
          </a:p>
        </p:txBody>
      </p:sp>
      <p:sp>
        <p:nvSpPr>
          <p:cNvPr id="3" name="Content Placeholder 2">
            <a:extLst>
              <a:ext uri="{FF2B5EF4-FFF2-40B4-BE49-F238E27FC236}">
                <a16:creationId xmlns:a16="http://schemas.microsoft.com/office/drawing/2014/main" id="{6DF86DA0-EFAA-4D9B-8F85-B2E47450DBFB}"/>
              </a:ext>
            </a:extLst>
          </p:cNvPr>
          <p:cNvSpPr>
            <a:spLocks noGrp="1"/>
          </p:cNvSpPr>
          <p:nvPr>
            <p:ph idx="1"/>
          </p:nvPr>
        </p:nvSpPr>
        <p:spPr>
          <a:xfrm>
            <a:off x="838200" y="1583140"/>
            <a:ext cx="10971662" cy="4593823"/>
          </a:xfrm>
          <a:solidFill>
            <a:schemeClr val="bg1"/>
          </a:solidFill>
        </p:spPr>
        <p:txBody>
          <a:bodyPr>
            <a:normAutofit/>
          </a:bodyPr>
          <a:lstStyle/>
          <a:p>
            <a:r>
              <a:rPr lang="en-US" sz="2400" dirty="0">
                <a:latin typeface="Times New Roman" panose="02020603050405020304" pitchFamily="18" charset="0"/>
                <a:cs typeface="Times New Roman" panose="02020603050405020304" pitchFamily="18" charset="0"/>
              </a:rPr>
              <a:t>NC Supreme Court Authority</a:t>
            </a:r>
          </a:p>
          <a:p>
            <a:pPr lvl="1"/>
            <a:r>
              <a:rPr lang="en-US" sz="2000" dirty="0">
                <a:latin typeface="Times New Roman" panose="02020603050405020304" pitchFamily="18" charset="0"/>
                <a:cs typeface="Times New Roman" panose="02020603050405020304" pitchFamily="18" charset="0"/>
              </a:rPr>
              <a:t>Death Penalty appeals from NC Superior Court </a:t>
            </a:r>
          </a:p>
          <a:p>
            <a:pPr lvl="1"/>
            <a:r>
              <a:rPr lang="en-US" sz="2000" dirty="0">
                <a:latin typeface="Times New Roman" panose="02020603050405020304" pitchFamily="18" charset="0"/>
                <a:cs typeface="Times New Roman" panose="02020603050405020304" pitchFamily="18" charset="0"/>
              </a:rPr>
              <a:t>Judicial review authority on NC Constitutional Questions </a:t>
            </a:r>
          </a:p>
        </p:txBody>
      </p:sp>
      <p:pic>
        <p:nvPicPr>
          <p:cNvPr id="5" name="Picture 4" descr="A group of people posing for a photo&#10;&#10;Description automatically generated">
            <a:extLst>
              <a:ext uri="{FF2B5EF4-FFF2-40B4-BE49-F238E27FC236}">
                <a16:creationId xmlns:a16="http://schemas.microsoft.com/office/drawing/2014/main" id="{186DA457-9C87-4DFA-B814-BCE5B3B947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28293" y="1884623"/>
            <a:ext cx="4495220" cy="2530097"/>
          </a:xfrm>
          <a:prstGeom prst="rect">
            <a:avLst/>
          </a:prstGeom>
        </p:spPr>
      </p:pic>
      <p:pic>
        <p:nvPicPr>
          <p:cNvPr id="7" name="Picture 6" descr="A picture containing rug, plate&#10;&#10;Description automatically generated">
            <a:extLst>
              <a:ext uri="{FF2B5EF4-FFF2-40B4-BE49-F238E27FC236}">
                <a16:creationId xmlns:a16="http://schemas.microsoft.com/office/drawing/2014/main" id="{63BA3139-EF79-4754-B58A-C7D6800B9A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98435" y="3880051"/>
            <a:ext cx="1360216" cy="1556176"/>
          </a:xfrm>
          <a:prstGeom prst="rect">
            <a:avLst/>
          </a:prstGeom>
          <a:ln>
            <a:solidFill>
              <a:srgbClr val="002060"/>
            </a:solidFill>
          </a:ln>
        </p:spPr>
      </p:pic>
      <p:sp>
        <p:nvSpPr>
          <p:cNvPr id="4" name="Rectangle 3">
            <a:extLst>
              <a:ext uri="{FF2B5EF4-FFF2-40B4-BE49-F238E27FC236}">
                <a16:creationId xmlns:a16="http://schemas.microsoft.com/office/drawing/2014/main" id="{04CFF034-5656-46AE-91F9-F01C3BDB2E59}"/>
              </a:ext>
            </a:extLst>
          </p:cNvPr>
          <p:cNvSpPr/>
          <p:nvPr/>
        </p:nvSpPr>
        <p:spPr>
          <a:xfrm>
            <a:off x="992459" y="3144645"/>
            <a:ext cx="6077414" cy="2040672"/>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Arial" panose="020B0604020202020204" pitchFamily="34" charset="0"/>
              <a:buChar char="•"/>
            </a:pPr>
            <a:r>
              <a:rPr lang="en-US" sz="2400" dirty="0">
                <a:solidFill>
                  <a:schemeClr val="bg1"/>
                </a:solidFill>
                <a:latin typeface="Times New Roman" panose="02020603050405020304" pitchFamily="18" charset="0"/>
                <a:cs typeface="Times New Roman" panose="02020603050405020304" pitchFamily="18" charset="0"/>
              </a:rPr>
              <a:t>Concurrent jurisdiction </a:t>
            </a:r>
          </a:p>
          <a:p>
            <a:pPr marL="342900" indent="-342900">
              <a:buFont typeface="Arial" panose="020B0604020202020204" pitchFamily="34" charset="0"/>
              <a:buChar char="•"/>
            </a:pPr>
            <a:r>
              <a:rPr lang="en-US" sz="2400" dirty="0">
                <a:solidFill>
                  <a:schemeClr val="bg1"/>
                </a:solidFill>
                <a:latin typeface="Times New Roman" panose="02020603050405020304" pitchFamily="18" charset="0"/>
                <a:cs typeface="Times New Roman" panose="02020603050405020304" pitchFamily="18" charset="0"/>
              </a:rPr>
              <a:t>Questions on U.S. Constitutional rights can be further appealed in federal Appeals Courts &amp; SCOTUS</a:t>
            </a:r>
          </a:p>
        </p:txBody>
      </p:sp>
    </p:spTree>
    <p:extLst>
      <p:ext uri="{BB962C8B-B14F-4D97-AF65-F5344CB8AC3E}">
        <p14:creationId xmlns:p14="http://schemas.microsoft.com/office/powerpoint/2010/main" val="195487684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54DB7A-9D72-4A69-A24E-6934D566C287}"/>
              </a:ext>
            </a:extLst>
          </p:cNvPr>
          <p:cNvSpPr>
            <a:spLocks noGrp="1"/>
          </p:cNvSpPr>
          <p:nvPr>
            <p:ph type="title"/>
          </p:nvPr>
        </p:nvSpPr>
        <p:spPr>
          <a:xfrm>
            <a:off x="382137" y="365125"/>
            <a:ext cx="10971663" cy="904117"/>
          </a:xfrm>
          <a:solidFill>
            <a:schemeClr val="bg1"/>
          </a:solidFill>
          <a:ln>
            <a:solidFill>
              <a:srgbClr val="C00000"/>
            </a:solidFill>
          </a:ln>
        </p:spPr>
        <p:txBody>
          <a:bodyPr/>
          <a:lstStyle/>
          <a:p>
            <a:r>
              <a:rPr lang="en-US" dirty="0">
                <a:latin typeface="Britannic Bold" panose="020B0903060703020204" pitchFamily="34" charset="0"/>
              </a:rPr>
              <a:t>Jurisdictional </a:t>
            </a:r>
          </a:p>
        </p:txBody>
      </p:sp>
      <p:sp>
        <p:nvSpPr>
          <p:cNvPr id="3" name="Content Placeholder 2">
            <a:extLst>
              <a:ext uri="{FF2B5EF4-FFF2-40B4-BE49-F238E27FC236}">
                <a16:creationId xmlns:a16="http://schemas.microsoft.com/office/drawing/2014/main" id="{6DF86DA0-EFAA-4D9B-8F85-B2E47450DBFB}"/>
              </a:ext>
            </a:extLst>
          </p:cNvPr>
          <p:cNvSpPr>
            <a:spLocks noGrp="1"/>
          </p:cNvSpPr>
          <p:nvPr>
            <p:ph idx="1"/>
          </p:nvPr>
        </p:nvSpPr>
        <p:spPr>
          <a:xfrm>
            <a:off x="838200" y="1583140"/>
            <a:ext cx="10971662" cy="4593823"/>
          </a:xfrm>
          <a:solidFill>
            <a:schemeClr val="bg1"/>
          </a:solidFill>
          <a:ln>
            <a:solidFill>
              <a:srgbClr val="002060"/>
            </a:solidFill>
          </a:ln>
        </p:spPr>
        <p:txBody>
          <a:bodyPr>
            <a:normAutofit/>
          </a:bodyPr>
          <a:lstStyle/>
          <a:p>
            <a:pPr marL="0" indent="0">
              <a:buNone/>
            </a:pPr>
            <a:r>
              <a:rPr lang="en-US" sz="2400" dirty="0">
                <a:latin typeface="Times New Roman" panose="02020603050405020304" pitchFamily="18" charset="0"/>
                <a:cs typeface="Times New Roman" panose="02020603050405020304" pitchFamily="18" charset="0"/>
              </a:rPr>
              <a:t>Identify which NC Court would hear the following cases</a:t>
            </a:r>
          </a:p>
          <a:p>
            <a:pPr>
              <a:buFontTx/>
              <a:buChar char="-"/>
            </a:pPr>
            <a:r>
              <a:rPr lang="en-US" sz="2400" b="1" dirty="0">
                <a:latin typeface="Times New Roman" panose="02020603050405020304" pitchFamily="18" charset="0"/>
                <a:cs typeface="Times New Roman" panose="02020603050405020304" pitchFamily="18" charset="0"/>
              </a:rPr>
              <a:t>(A) </a:t>
            </a:r>
            <a:r>
              <a:rPr lang="en-US" sz="2400" b="1" i="1" dirty="0">
                <a:latin typeface="Times New Roman" panose="02020603050405020304" pitchFamily="18" charset="0"/>
                <a:cs typeface="Times New Roman" panose="02020603050405020304" pitchFamily="18" charset="0"/>
              </a:rPr>
              <a:t>NC Supreme Court, </a:t>
            </a:r>
            <a:r>
              <a:rPr lang="en-US" sz="2400" b="1" dirty="0">
                <a:latin typeface="Times New Roman" panose="02020603050405020304" pitchFamily="18" charset="0"/>
                <a:cs typeface="Times New Roman" panose="02020603050405020304" pitchFamily="18" charset="0"/>
              </a:rPr>
              <a:t>(B) </a:t>
            </a:r>
            <a:r>
              <a:rPr lang="en-US" sz="2400" b="1" i="1" dirty="0">
                <a:latin typeface="Times New Roman" panose="02020603050405020304" pitchFamily="18" charset="0"/>
                <a:cs typeface="Times New Roman" panose="02020603050405020304" pitchFamily="18" charset="0"/>
              </a:rPr>
              <a:t>NC Appellate Court</a:t>
            </a:r>
            <a:r>
              <a:rPr lang="en-US" sz="2400" b="1" dirty="0">
                <a:latin typeface="Times New Roman" panose="02020603050405020304" pitchFamily="18" charset="0"/>
                <a:cs typeface="Times New Roman" panose="02020603050405020304" pitchFamily="18" charset="0"/>
              </a:rPr>
              <a:t>, (C) </a:t>
            </a:r>
            <a:r>
              <a:rPr lang="en-US" sz="2400" b="1" i="1" dirty="0">
                <a:latin typeface="Times New Roman" panose="02020603050405020304" pitchFamily="18" charset="0"/>
                <a:cs typeface="Times New Roman" panose="02020603050405020304" pitchFamily="18" charset="0"/>
              </a:rPr>
              <a:t>NC District Court</a:t>
            </a:r>
            <a:r>
              <a:rPr lang="en-US" sz="2400" b="1" dirty="0">
                <a:latin typeface="Times New Roman" panose="02020603050405020304" pitchFamily="18" charset="0"/>
                <a:cs typeface="Times New Roman" panose="02020603050405020304" pitchFamily="18" charset="0"/>
              </a:rPr>
              <a:t>, or (D) </a:t>
            </a:r>
            <a:r>
              <a:rPr lang="en-US" sz="2400" b="1" i="1" dirty="0">
                <a:latin typeface="Times New Roman" panose="02020603050405020304" pitchFamily="18" charset="0"/>
                <a:cs typeface="Times New Roman" panose="02020603050405020304" pitchFamily="18" charset="0"/>
              </a:rPr>
              <a:t>NC Superior Court</a:t>
            </a:r>
          </a:p>
          <a:p>
            <a:pPr marL="0" indent="0">
              <a:buNone/>
            </a:pPr>
            <a:r>
              <a:rPr lang="en-US" sz="2400" dirty="0">
                <a:latin typeface="Times New Roman" panose="02020603050405020304" pitchFamily="18" charset="0"/>
                <a:cs typeface="Times New Roman" panose="02020603050405020304" pitchFamily="18" charset="0"/>
              </a:rPr>
              <a:t>__ 1. Death penalty appeals</a:t>
            </a:r>
          </a:p>
          <a:p>
            <a:pPr marL="0" indent="0">
              <a:buNone/>
            </a:pPr>
            <a:r>
              <a:rPr lang="en-US" sz="2400" dirty="0">
                <a:latin typeface="Times New Roman" panose="02020603050405020304" pitchFamily="18" charset="0"/>
                <a:cs typeface="Times New Roman" panose="02020603050405020304" pitchFamily="18" charset="0"/>
              </a:rPr>
              <a:t>__ 2. Divorce </a:t>
            </a:r>
          </a:p>
          <a:p>
            <a:pPr marL="0" indent="0">
              <a:buNone/>
            </a:pPr>
            <a:r>
              <a:rPr lang="en-US" sz="2400" dirty="0">
                <a:latin typeface="Times New Roman" panose="02020603050405020304" pitchFamily="18" charset="0"/>
                <a:cs typeface="Times New Roman" panose="02020603050405020304" pitchFamily="18" charset="0"/>
              </a:rPr>
              <a:t>__ 3. Murder trial </a:t>
            </a:r>
          </a:p>
          <a:p>
            <a:pPr marL="0" indent="0">
              <a:buNone/>
            </a:pPr>
            <a:r>
              <a:rPr lang="en-US" sz="2400" dirty="0">
                <a:latin typeface="Times New Roman" panose="02020603050405020304" pitchFamily="18" charset="0"/>
                <a:cs typeface="Times New Roman" panose="02020603050405020304" pitchFamily="18" charset="0"/>
              </a:rPr>
              <a:t>__ 4. Challenges to NC Constitution </a:t>
            </a:r>
          </a:p>
          <a:p>
            <a:pPr marL="0" indent="0">
              <a:buNone/>
            </a:pPr>
            <a:r>
              <a:rPr lang="en-US" sz="2400" dirty="0">
                <a:latin typeface="Times New Roman" panose="02020603050405020304" pitchFamily="18" charset="0"/>
                <a:cs typeface="Times New Roman" panose="02020603050405020304" pitchFamily="18" charset="0"/>
              </a:rPr>
              <a:t>__ 5. Traffic violations</a:t>
            </a:r>
          </a:p>
          <a:p>
            <a:pPr marL="0" indent="0">
              <a:buNone/>
            </a:pPr>
            <a:r>
              <a:rPr lang="en-US" sz="2400" dirty="0">
                <a:latin typeface="Times New Roman" panose="02020603050405020304" pitchFamily="18" charset="0"/>
                <a:cs typeface="Times New Roman" panose="02020603050405020304" pitchFamily="18" charset="0"/>
              </a:rPr>
              <a:t>__ 6. An appeal of a conviction </a:t>
            </a:r>
          </a:p>
          <a:p>
            <a:pPr marL="0" indent="0">
              <a:buNone/>
            </a:pPr>
            <a:r>
              <a:rPr lang="en-US" sz="2400" dirty="0">
                <a:latin typeface="Times New Roman" panose="02020603050405020304" pitchFamily="18" charset="0"/>
                <a:cs typeface="Times New Roman" panose="02020603050405020304" pitchFamily="18" charset="0"/>
              </a:rPr>
              <a:t>__ 7. Lawsuit over $10,000</a:t>
            </a:r>
          </a:p>
        </p:txBody>
      </p:sp>
      <p:pic>
        <p:nvPicPr>
          <p:cNvPr id="8" name="Picture 7" descr="A close up of a card&#10;&#10;Description automatically generated">
            <a:extLst>
              <a:ext uri="{FF2B5EF4-FFF2-40B4-BE49-F238E27FC236}">
                <a16:creationId xmlns:a16="http://schemas.microsoft.com/office/drawing/2014/main" id="{238443B3-2163-4A13-9349-CD3AAE23FD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06289" y="2626785"/>
            <a:ext cx="4447570" cy="3999098"/>
          </a:xfrm>
          <a:prstGeom prst="rect">
            <a:avLst/>
          </a:prstGeom>
          <a:ln>
            <a:solidFill>
              <a:srgbClr val="002060"/>
            </a:solidFill>
          </a:ln>
        </p:spPr>
      </p:pic>
    </p:spTree>
    <p:extLst>
      <p:ext uri="{BB962C8B-B14F-4D97-AF65-F5344CB8AC3E}">
        <p14:creationId xmlns:p14="http://schemas.microsoft.com/office/powerpoint/2010/main" val="277050893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06606D-B327-4E71-959D-B596A5DDF825}"/>
              </a:ext>
            </a:extLst>
          </p:cNvPr>
          <p:cNvSpPr>
            <a:spLocks noGrp="1"/>
          </p:cNvSpPr>
          <p:nvPr>
            <p:ph type="title"/>
          </p:nvPr>
        </p:nvSpPr>
        <p:spPr>
          <a:xfrm>
            <a:off x="838200" y="365126"/>
            <a:ext cx="10515600" cy="669196"/>
          </a:xfrm>
          <a:solidFill>
            <a:srgbClr val="002060"/>
          </a:solidFill>
        </p:spPr>
        <p:txBody>
          <a:bodyPr>
            <a:normAutofit fontScale="90000"/>
          </a:bodyPr>
          <a:lstStyle/>
          <a:p>
            <a:r>
              <a:rPr lang="en-US" dirty="0">
                <a:solidFill>
                  <a:schemeClr val="bg1"/>
                </a:solidFill>
                <a:latin typeface="Britannic Bold" panose="020B0903060703020204" pitchFamily="34" charset="0"/>
              </a:rPr>
              <a:t>Comparative Government </a:t>
            </a:r>
          </a:p>
        </p:txBody>
      </p:sp>
      <p:sp>
        <p:nvSpPr>
          <p:cNvPr id="3" name="Content Placeholder 2">
            <a:extLst>
              <a:ext uri="{FF2B5EF4-FFF2-40B4-BE49-F238E27FC236}">
                <a16:creationId xmlns:a16="http://schemas.microsoft.com/office/drawing/2014/main" id="{BFABC72F-57B2-41D1-83FD-BAFAB7B1B552}"/>
              </a:ext>
            </a:extLst>
          </p:cNvPr>
          <p:cNvSpPr>
            <a:spLocks noGrp="1"/>
          </p:cNvSpPr>
          <p:nvPr>
            <p:ph idx="1"/>
          </p:nvPr>
        </p:nvSpPr>
        <p:spPr>
          <a:xfrm>
            <a:off x="838200" y="1484026"/>
            <a:ext cx="10515600" cy="4692937"/>
          </a:xfrm>
          <a:solidFill>
            <a:schemeClr val="bg1"/>
          </a:solidFill>
        </p:spPr>
        <p:txBody>
          <a:bodyPr>
            <a:normAutofit/>
          </a:bodyPr>
          <a:lstStyle/>
          <a:p>
            <a:r>
              <a:rPr lang="en-US" sz="2400" dirty="0">
                <a:latin typeface="Times" panose="02020603050405020304" pitchFamily="18" charset="0"/>
                <a:cs typeface="Times" panose="02020603050405020304" pitchFamily="18" charset="0"/>
              </a:rPr>
              <a:t>For your assign branch compare the U.S. Government to the NC Government </a:t>
            </a:r>
          </a:p>
          <a:p>
            <a:r>
              <a:rPr lang="en-US" sz="2400" dirty="0">
                <a:latin typeface="Times" panose="02020603050405020304" pitchFamily="18" charset="0"/>
                <a:cs typeface="Times" panose="02020603050405020304" pitchFamily="18" charset="0"/>
              </a:rPr>
              <a:t>Setup</a:t>
            </a:r>
          </a:p>
        </p:txBody>
      </p:sp>
      <p:pic>
        <p:nvPicPr>
          <p:cNvPr id="1026" name="Picture 2" descr="Amazon.com : 65lb Bright White Tri-fold Brochure Paper - 3 Panel Brochures  for Inkjet/Laser Printers - 250 Brochures : Office Products">
            <a:extLst>
              <a:ext uri="{FF2B5EF4-FFF2-40B4-BE49-F238E27FC236}">
                <a16:creationId xmlns:a16="http://schemas.microsoft.com/office/drawing/2014/main" id="{25FE76D2-8592-436D-A083-A8A583ADAA4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23672" y="2758190"/>
            <a:ext cx="8379502" cy="373468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5C03831E-1CD2-47F7-8850-03BF28AE335A}"/>
              </a:ext>
            </a:extLst>
          </p:cNvPr>
          <p:cNvSpPr/>
          <p:nvPr/>
        </p:nvSpPr>
        <p:spPr>
          <a:xfrm>
            <a:off x="4946754" y="2975547"/>
            <a:ext cx="2323476" cy="434715"/>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Times" panose="02020603050405020304" pitchFamily="18" charset="0"/>
                <a:cs typeface="Times" panose="02020603050405020304" pitchFamily="18" charset="0"/>
              </a:rPr>
              <a:t>Branch of Government</a:t>
            </a:r>
          </a:p>
        </p:txBody>
      </p:sp>
      <p:sp>
        <p:nvSpPr>
          <p:cNvPr id="6" name="Rectangle 5">
            <a:extLst>
              <a:ext uri="{FF2B5EF4-FFF2-40B4-BE49-F238E27FC236}">
                <a16:creationId xmlns:a16="http://schemas.microsoft.com/office/drawing/2014/main" id="{BD8A522B-36CD-4110-AB43-E236385EF937}"/>
              </a:ext>
            </a:extLst>
          </p:cNvPr>
          <p:cNvSpPr/>
          <p:nvPr/>
        </p:nvSpPr>
        <p:spPr>
          <a:xfrm>
            <a:off x="2191062" y="3019268"/>
            <a:ext cx="2323476" cy="434715"/>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Times" panose="02020603050405020304" pitchFamily="18" charset="0"/>
                <a:cs typeface="Times" panose="02020603050405020304" pitchFamily="18" charset="0"/>
              </a:rPr>
              <a:t>NC Government </a:t>
            </a:r>
          </a:p>
        </p:txBody>
      </p:sp>
      <p:sp>
        <p:nvSpPr>
          <p:cNvPr id="7" name="Rectangle 6">
            <a:extLst>
              <a:ext uri="{FF2B5EF4-FFF2-40B4-BE49-F238E27FC236}">
                <a16:creationId xmlns:a16="http://schemas.microsoft.com/office/drawing/2014/main" id="{FC0AA005-B0DC-4B73-8BF5-26BD372BD295}"/>
              </a:ext>
            </a:extLst>
          </p:cNvPr>
          <p:cNvSpPr/>
          <p:nvPr/>
        </p:nvSpPr>
        <p:spPr>
          <a:xfrm>
            <a:off x="7702446" y="3019268"/>
            <a:ext cx="2323476" cy="434715"/>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Times" panose="02020603050405020304" pitchFamily="18" charset="0"/>
                <a:cs typeface="Times" panose="02020603050405020304" pitchFamily="18" charset="0"/>
              </a:rPr>
              <a:t>U.S. Government </a:t>
            </a:r>
          </a:p>
        </p:txBody>
      </p:sp>
      <p:sp>
        <p:nvSpPr>
          <p:cNvPr id="5" name="Rectangle 4">
            <a:extLst>
              <a:ext uri="{FF2B5EF4-FFF2-40B4-BE49-F238E27FC236}">
                <a16:creationId xmlns:a16="http://schemas.microsoft.com/office/drawing/2014/main" id="{8E5ADC00-CB39-4908-8605-BBBEB5FA42D9}"/>
              </a:ext>
            </a:extLst>
          </p:cNvPr>
          <p:cNvSpPr/>
          <p:nvPr/>
        </p:nvSpPr>
        <p:spPr>
          <a:xfrm>
            <a:off x="5719685" y="1484026"/>
            <a:ext cx="5304645" cy="529684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atin typeface="Times" panose="02020603050405020304" pitchFamily="18" charset="0"/>
              <a:cs typeface="Times" panose="02020603050405020304" pitchFamily="18" charset="0"/>
            </a:endParaRPr>
          </a:p>
          <a:p>
            <a:pPr algn="ctr"/>
            <a:endParaRPr lang="en-US" sz="2400" dirty="0">
              <a:latin typeface="Times" panose="02020603050405020304" pitchFamily="18" charset="0"/>
              <a:cs typeface="Times" panose="02020603050405020304" pitchFamily="18" charset="0"/>
            </a:endParaRPr>
          </a:p>
          <a:p>
            <a:pPr algn="ctr"/>
            <a:endParaRPr lang="en-US" sz="2400" dirty="0">
              <a:latin typeface="Times" panose="02020603050405020304" pitchFamily="18" charset="0"/>
              <a:cs typeface="Times" panose="02020603050405020304" pitchFamily="18" charset="0"/>
            </a:endParaRPr>
          </a:p>
          <a:p>
            <a:pPr algn="ctr"/>
            <a:r>
              <a:rPr lang="en-US" sz="2400" dirty="0">
                <a:latin typeface="Times" panose="02020603050405020304" pitchFamily="18" charset="0"/>
                <a:cs typeface="Times" panose="02020603050405020304" pitchFamily="18" charset="0"/>
              </a:rPr>
              <a:t>Requirements</a:t>
            </a:r>
          </a:p>
          <a:p>
            <a:pPr marL="342900" indent="-342900">
              <a:buFont typeface="Arial" panose="020B0604020202020204" pitchFamily="34" charset="0"/>
              <a:buChar char="•"/>
            </a:pPr>
            <a:r>
              <a:rPr lang="en-US" sz="2400" dirty="0">
                <a:latin typeface="Times" panose="02020603050405020304" pitchFamily="18" charset="0"/>
                <a:cs typeface="Times" panose="02020603050405020304" pitchFamily="18" charset="0"/>
              </a:rPr>
              <a:t>Major job – example (law making, law enforcing, or interpretation of law)</a:t>
            </a:r>
          </a:p>
          <a:p>
            <a:pPr marL="342900" indent="-342900">
              <a:buFont typeface="Arial" panose="020B0604020202020204" pitchFamily="34" charset="0"/>
              <a:buChar char="•"/>
            </a:pPr>
            <a:r>
              <a:rPr lang="en-US" sz="2400" dirty="0">
                <a:latin typeface="Times" panose="02020603050405020304" pitchFamily="18" charset="0"/>
                <a:cs typeface="Times" panose="02020603050405020304" pitchFamily="18" charset="0"/>
              </a:rPr>
              <a:t>Structure - how it is setup, qualifications, number of members, terms of office </a:t>
            </a:r>
          </a:p>
          <a:p>
            <a:pPr marL="342900" indent="-342900">
              <a:buFont typeface="Arial" panose="020B0604020202020204" pitchFamily="34" charset="0"/>
              <a:buChar char="•"/>
            </a:pPr>
            <a:r>
              <a:rPr lang="en-US" sz="2400" dirty="0">
                <a:latin typeface="Times" panose="02020603050405020304" pitchFamily="18" charset="0"/>
                <a:cs typeface="Times" panose="02020603050405020304" pitchFamily="18" charset="0"/>
              </a:rPr>
              <a:t>Powers &amp; responsibilities of the branch of government </a:t>
            </a:r>
          </a:p>
          <a:p>
            <a:pPr marL="342900" indent="-342900">
              <a:buFont typeface="Arial" panose="020B0604020202020204" pitchFamily="34" charset="0"/>
              <a:buChar char="•"/>
            </a:pPr>
            <a:r>
              <a:rPr lang="en-US" sz="2400" dirty="0">
                <a:latin typeface="Times" panose="02020603050405020304" pitchFamily="18" charset="0"/>
                <a:cs typeface="Times" panose="02020603050405020304" pitchFamily="18" charset="0"/>
              </a:rPr>
              <a:t>Any limitations set on the branch by their individual constitutions </a:t>
            </a:r>
          </a:p>
          <a:p>
            <a:pPr marL="342900" indent="-342900">
              <a:buFont typeface="Arial" panose="020B0604020202020204" pitchFamily="34" charset="0"/>
              <a:buChar char="•"/>
            </a:pPr>
            <a:r>
              <a:rPr lang="en-US" sz="2400" dirty="0">
                <a:latin typeface="Times" panose="02020603050405020304" pitchFamily="18" charset="0"/>
                <a:cs typeface="Times" panose="02020603050405020304" pitchFamily="18" charset="0"/>
              </a:rPr>
              <a:t>Must demonstrate at least two differences</a:t>
            </a:r>
          </a:p>
          <a:p>
            <a:pPr marL="342900" indent="-342900">
              <a:buFont typeface="Arial" panose="020B0604020202020204" pitchFamily="34" charset="0"/>
              <a:buChar char="•"/>
            </a:pPr>
            <a:r>
              <a:rPr lang="en-US" sz="2400" dirty="0">
                <a:latin typeface="Times" panose="02020603050405020304" pitchFamily="18" charset="0"/>
                <a:cs typeface="Times" panose="02020603050405020304" pitchFamily="18" charset="0"/>
              </a:rPr>
              <a:t>Must demonstrate at least three similarities </a:t>
            </a:r>
          </a:p>
          <a:p>
            <a:endParaRPr lang="en-US" sz="2400" dirty="0">
              <a:latin typeface="Times" panose="02020603050405020304" pitchFamily="18" charset="0"/>
              <a:cs typeface="Times" panose="02020603050405020304" pitchFamily="18" charset="0"/>
            </a:endParaRPr>
          </a:p>
          <a:p>
            <a:pPr marL="342900" indent="-342900">
              <a:buFont typeface="Arial" panose="020B0604020202020204" pitchFamily="34" charset="0"/>
              <a:buChar char="•"/>
            </a:pPr>
            <a:endParaRPr lang="en-US" sz="2400" dirty="0">
              <a:latin typeface="Times" panose="02020603050405020304" pitchFamily="18" charset="0"/>
              <a:cs typeface="Times" panose="02020603050405020304" pitchFamily="18" charset="0"/>
            </a:endParaRPr>
          </a:p>
          <a:p>
            <a:pPr marL="342900" indent="-342900">
              <a:buFont typeface="Arial" panose="020B0604020202020204" pitchFamily="34" charset="0"/>
              <a:buChar char="•"/>
            </a:pPr>
            <a:endParaRPr lang="en-US" sz="2400" dirty="0">
              <a:latin typeface="Times" panose="02020603050405020304" pitchFamily="18" charset="0"/>
              <a:cs typeface="Times" panose="02020603050405020304" pitchFamily="18" charset="0"/>
            </a:endParaRPr>
          </a:p>
        </p:txBody>
      </p:sp>
    </p:spTree>
    <p:extLst>
      <p:ext uri="{BB962C8B-B14F-4D97-AF65-F5344CB8AC3E}">
        <p14:creationId xmlns:p14="http://schemas.microsoft.com/office/powerpoint/2010/main" val="4026422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54DB7A-9D72-4A69-A24E-6934D566C287}"/>
              </a:ext>
            </a:extLst>
          </p:cNvPr>
          <p:cNvSpPr>
            <a:spLocks noGrp="1"/>
          </p:cNvSpPr>
          <p:nvPr>
            <p:ph type="title"/>
          </p:nvPr>
        </p:nvSpPr>
        <p:spPr>
          <a:xfrm>
            <a:off x="382137" y="365125"/>
            <a:ext cx="10971663" cy="904117"/>
          </a:xfrm>
          <a:solidFill>
            <a:schemeClr val="bg1"/>
          </a:solidFill>
          <a:ln>
            <a:solidFill>
              <a:srgbClr val="C00000"/>
            </a:solidFill>
          </a:ln>
        </p:spPr>
        <p:txBody>
          <a:bodyPr/>
          <a:lstStyle/>
          <a:p>
            <a:r>
              <a:rPr lang="en-US" dirty="0">
                <a:latin typeface="Britannic Bold" panose="020B0903060703020204" pitchFamily="34" charset="0"/>
              </a:rPr>
              <a:t>Judicial Federalism </a:t>
            </a:r>
          </a:p>
        </p:txBody>
      </p:sp>
      <p:sp>
        <p:nvSpPr>
          <p:cNvPr id="3" name="Content Placeholder 2">
            <a:extLst>
              <a:ext uri="{FF2B5EF4-FFF2-40B4-BE49-F238E27FC236}">
                <a16:creationId xmlns:a16="http://schemas.microsoft.com/office/drawing/2014/main" id="{6DF86DA0-EFAA-4D9B-8F85-B2E47450DBFB}"/>
              </a:ext>
            </a:extLst>
          </p:cNvPr>
          <p:cNvSpPr>
            <a:spLocks noGrp="1"/>
          </p:cNvSpPr>
          <p:nvPr>
            <p:ph idx="1"/>
          </p:nvPr>
        </p:nvSpPr>
        <p:spPr>
          <a:xfrm>
            <a:off x="838200" y="1583140"/>
            <a:ext cx="10971662" cy="4593823"/>
          </a:xfrm>
          <a:solidFill>
            <a:schemeClr val="bg1"/>
          </a:solidFill>
        </p:spPr>
        <p:txBody>
          <a:bodyPr>
            <a:normAutofit/>
          </a:bodyPr>
          <a:lstStyle/>
          <a:p>
            <a:r>
              <a:rPr lang="en-US" sz="2400" dirty="0">
                <a:latin typeface="Times New Roman" panose="02020603050405020304" pitchFamily="18" charset="0"/>
                <a:cs typeface="Times New Roman" panose="02020603050405020304" pitchFamily="18" charset="0"/>
              </a:rPr>
              <a:t>Federalism – division of power between state and federal government </a:t>
            </a:r>
          </a:p>
          <a:p>
            <a:r>
              <a:rPr lang="en-US" sz="2400" dirty="0">
                <a:latin typeface="Times New Roman" panose="02020603050405020304" pitchFamily="18" charset="0"/>
                <a:cs typeface="Times New Roman" panose="02020603050405020304" pitchFamily="18" charset="0"/>
              </a:rPr>
              <a:t>Describe TWO ways that federal courts are different than state courts. </a:t>
            </a:r>
          </a:p>
          <a:p>
            <a:r>
              <a:rPr lang="en-US" sz="2400" dirty="0">
                <a:latin typeface="Times New Roman" panose="02020603050405020304" pitchFamily="18" charset="0"/>
                <a:cs typeface="Times New Roman" panose="02020603050405020304" pitchFamily="18" charset="0"/>
              </a:rPr>
              <a:t>Describe TWO ways that federal and state courts are similar. </a:t>
            </a:r>
          </a:p>
          <a:p>
            <a:r>
              <a:rPr lang="en-US" sz="2400" dirty="0">
                <a:latin typeface="Times New Roman" panose="02020603050405020304" pitchFamily="18" charset="0"/>
                <a:cs typeface="Times New Roman" panose="02020603050405020304" pitchFamily="18" charset="0"/>
              </a:rPr>
              <a:t>How does this demonstrate the concept of federalism?</a:t>
            </a:r>
          </a:p>
        </p:txBody>
      </p:sp>
      <p:pic>
        <p:nvPicPr>
          <p:cNvPr id="1026" name="Picture 2" descr="Image result for state and federal courts">
            <a:extLst>
              <a:ext uri="{FF2B5EF4-FFF2-40B4-BE49-F238E27FC236}">
                <a16:creationId xmlns:a16="http://schemas.microsoft.com/office/drawing/2014/main" id="{F8B1416B-2645-456E-BC57-19BCCDA5E7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2431" y="3600408"/>
            <a:ext cx="6170494" cy="3032404"/>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82121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69AF08-4DE8-C843-2635-89169708E21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1A99369-74AA-7486-D9F8-BB7AA834896C}"/>
              </a:ext>
            </a:extLst>
          </p:cNvPr>
          <p:cNvSpPr>
            <a:spLocks noGrp="1"/>
          </p:cNvSpPr>
          <p:nvPr>
            <p:ph type="title"/>
          </p:nvPr>
        </p:nvSpPr>
        <p:spPr>
          <a:xfrm>
            <a:off x="698716" y="365126"/>
            <a:ext cx="10515600" cy="886900"/>
          </a:xfrm>
          <a:solidFill>
            <a:schemeClr val="bg1"/>
          </a:solidFill>
          <a:ln>
            <a:solidFill>
              <a:srgbClr val="FF0000"/>
            </a:solidFill>
          </a:ln>
        </p:spPr>
        <p:txBody>
          <a:bodyPr/>
          <a:lstStyle/>
          <a:p>
            <a:r>
              <a:rPr lang="en-US" b="1">
                <a:latin typeface="Baskerville Old Face" panose="02020602080505020303" pitchFamily="18" charset="0"/>
              </a:rPr>
              <a:t>Case Knowledge </a:t>
            </a:r>
          </a:p>
        </p:txBody>
      </p:sp>
      <p:sp>
        <p:nvSpPr>
          <p:cNvPr id="3" name="Content Placeholder 2">
            <a:extLst>
              <a:ext uri="{FF2B5EF4-FFF2-40B4-BE49-F238E27FC236}">
                <a16:creationId xmlns:a16="http://schemas.microsoft.com/office/drawing/2014/main" id="{A09E2583-6D0F-5E41-204F-D61A980D1EAF}"/>
              </a:ext>
            </a:extLst>
          </p:cNvPr>
          <p:cNvSpPr>
            <a:spLocks noGrp="1"/>
          </p:cNvSpPr>
          <p:nvPr>
            <p:ph idx="1"/>
          </p:nvPr>
        </p:nvSpPr>
        <p:spPr>
          <a:xfrm>
            <a:off x="838200" y="1603717"/>
            <a:ext cx="10515600" cy="4573246"/>
          </a:xfrm>
          <a:solidFill>
            <a:schemeClr val="bg1"/>
          </a:solidFill>
        </p:spPr>
        <p:txBody>
          <a:bodyPr>
            <a:normAutofit/>
          </a:bodyPr>
          <a:lstStyle/>
          <a:p>
            <a:pPr marL="457200" indent="-457200">
              <a:buFont typeface="+mj-lt"/>
              <a:buAutoNum type="arabicPeriod"/>
            </a:pPr>
            <a:r>
              <a:rPr lang="en-US" sz="2400">
                <a:latin typeface="Times" panose="02020603050405020304" pitchFamily="18" charset="0"/>
                <a:cs typeface="Times" panose="02020603050405020304" pitchFamily="18" charset="0"/>
              </a:rPr>
              <a:t>______________ grants the Supreme Court the power of Judicial Review under Article III of the U.S. Constitution.  </a:t>
            </a:r>
          </a:p>
          <a:p>
            <a:pPr marL="457200" indent="-457200">
              <a:buFont typeface="+mj-lt"/>
              <a:buAutoNum type="arabicPeriod"/>
            </a:pPr>
            <a:r>
              <a:rPr lang="en-US" sz="2400">
                <a:latin typeface="Times" panose="02020603050405020304" pitchFamily="18" charset="0"/>
                <a:cs typeface="Times" panose="02020603050405020304" pitchFamily="18" charset="0"/>
              </a:rPr>
              <a:t>______________ creates a check on government authority by excluding any evidence from a trial if illegally obtained without a warrant under the 4</a:t>
            </a:r>
            <a:r>
              <a:rPr lang="en-US" sz="2400" baseline="30000">
                <a:latin typeface="Times" panose="02020603050405020304" pitchFamily="18" charset="0"/>
                <a:cs typeface="Times" panose="02020603050405020304" pitchFamily="18" charset="0"/>
              </a:rPr>
              <a:t>th</a:t>
            </a:r>
            <a:r>
              <a:rPr lang="en-US" sz="2400">
                <a:latin typeface="Times" panose="02020603050405020304" pitchFamily="18" charset="0"/>
                <a:cs typeface="Times" panose="02020603050405020304" pitchFamily="18" charset="0"/>
              </a:rPr>
              <a:t> Amendment.</a:t>
            </a:r>
          </a:p>
          <a:p>
            <a:pPr marL="457200" indent="-457200">
              <a:buFont typeface="+mj-lt"/>
              <a:buAutoNum type="arabicPeriod"/>
            </a:pPr>
            <a:r>
              <a:rPr lang="en-US" sz="2400">
                <a:latin typeface="Times" panose="02020603050405020304" pitchFamily="18" charset="0"/>
                <a:cs typeface="Times" panose="02020603050405020304" pitchFamily="18" charset="0"/>
              </a:rPr>
              <a:t>______________ grants students the right of freedom expression on school grounds as long as it does not disrupt or endanger the school environment.</a:t>
            </a:r>
          </a:p>
          <a:p>
            <a:pPr marL="457200" indent="-457200">
              <a:buFont typeface="+mj-lt"/>
              <a:buAutoNum type="arabicPeriod"/>
            </a:pPr>
            <a:r>
              <a:rPr lang="en-US" sz="2400">
                <a:latin typeface="Times" panose="02020603050405020304" pitchFamily="18" charset="0"/>
                <a:cs typeface="Times" panose="02020603050405020304" pitchFamily="18" charset="0"/>
              </a:rPr>
              <a:t>______________ states that separate but equal train cars grants equal access under the equal protection clause of the 14</a:t>
            </a:r>
            <a:r>
              <a:rPr lang="en-US" sz="2400" baseline="30000">
                <a:latin typeface="Times" panose="02020603050405020304" pitchFamily="18" charset="0"/>
                <a:cs typeface="Times" panose="02020603050405020304" pitchFamily="18" charset="0"/>
              </a:rPr>
              <a:t>th</a:t>
            </a:r>
            <a:r>
              <a:rPr lang="en-US" sz="2400">
                <a:latin typeface="Times" panose="02020603050405020304" pitchFamily="18" charset="0"/>
                <a:cs typeface="Times" panose="02020603050405020304" pitchFamily="18" charset="0"/>
              </a:rPr>
              <a:t> Amendment.</a:t>
            </a:r>
          </a:p>
          <a:p>
            <a:pPr marL="457200" indent="-457200">
              <a:buFont typeface="+mj-lt"/>
              <a:buAutoNum type="arabicPeriod"/>
            </a:pPr>
            <a:r>
              <a:rPr lang="en-US" sz="2400">
                <a:latin typeface="Times" panose="02020603050405020304" pitchFamily="18" charset="0"/>
                <a:cs typeface="Times" panose="02020603050405020304" pitchFamily="18" charset="0"/>
              </a:rPr>
              <a:t>______________ requires that a suspect granted the right of an attorney during a police interrogation under the 6</a:t>
            </a:r>
            <a:r>
              <a:rPr lang="en-US" sz="2400" baseline="30000">
                <a:latin typeface="Times" panose="02020603050405020304" pitchFamily="18" charset="0"/>
                <a:cs typeface="Times" panose="02020603050405020304" pitchFamily="18" charset="0"/>
              </a:rPr>
              <a:t>th</a:t>
            </a:r>
            <a:r>
              <a:rPr lang="en-US" sz="2400">
                <a:latin typeface="Times" panose="02020603050405020304" pitchFamily="18" charset="0"/>
                <a:cs typeface="Times" panose="02020603050405020304" pitchFamily="18" charset="0"/>
              </a:rPr>
              <a:t> Amendment to prevent abuse of the rights of the accused. </a:t>
            </a:r>
          </a:p>
          <a:p>
            <a:pPr marL="457200" indent="-457200">
              <a:buFont typeface="+mj-lt"/>
              <a:buAutoNum type="arabicPeriod"/>
            </a:pPr>
            <a:endParaRPr lang="en-US" sz="2400">
              <a:latin typeface="Times" panose="02020603050405020304" pitchFamily="18" charset="0"/>
              <a:cs typeface="Times" panose="02020603050405020304" pitchFamily="18" charset="0"/>
            </a:endParaRPr>
          </a:p>
        </p:txBody>
      </p:sp>
    </p:spTree>
    <p:extLst>
      <p:ext uri="{BB962C8B-B14F-4D97-AF65-F5344CB8AC3E}">
        <p14:creationId xmlns:p14="http://schemas.microsoft.com/office/powerpoint/2010/main" val="239347228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F92837-9C05-DC05-638C-23D381180E31}"/>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9CA7A58-E478-95D3-5D67-868C0E7EC4EB}"/>
              </a:ext>
            </a:extLst>
          </p:cNvPr>
          <p:cNvSpPr>
            <a:spLocks noGrp="1"/>
          </p:cNvSpPr>
          <p:nvPr>
            <p:ph idx="1"/>
          </p:nvPr>
        </p:nvSpPr>
        <p:spPr>
          <a:xfrm>
            <a:off x="323557" y="295422"/>
            <a:ext cx="11465169" cy="6291358"/>
          </a:xfrm>
          <a:solidFill>
            <a:schemeClr val="bg1"/>
          </a:solidFill>
        </p:spPr>
        <p:txBody>
          <a:bodyPr>
            <a:normAutofit lnSpcReduction="10000"/>
          </a:bodyPr>
          <a:lstStyle/>
          <a:p>
            <a:pPr marL="0" indent="0">
              <a:buNone/>
            </a:pPr>
            <a:r>
              <a:rPr lang="en-US" sz="2400" b="1" i="1" dirty="0">
                <a:solidFill>
                  <a:srgbClr val="002060"/>
                </a:solidFill>
                <a:latin typeface="Times New Roman" panose="02020603050405020304" pitchFamily="18" charset="0"/>
                <a:cs typeface="Times New Roman" panose="02020603050405020304" pitchFamily="18" charset="0"/>
              </a:rPr>
              <a:t>Essential Question: </a:t>
            </a:r>
            <a:r>
              <a:rPr lang="en-US" sz="2400" dirty="0">
                <a:latin typeface="Times" pitchFamily="2" charset="0"/>
              </a:rPr>
              <a:t>How did the Founding Fathers develop a government that allows for the supremacy of the federal government, but still grant states the ability the authority to governing themselves?</a:t>
            </a:r>
          </a:p>
          <a:p>
            <a:pPr marL="0" indent="0">
              <a:buNone/>
            </a:pPr>
            <a:r>
              <a:rPr lang="en-US" sz="2400" b="1" i="1" dirty="0">
                <a:solidFill>
                  <a:srgbClr val="002060"/>
                </a:solidFill>
                <a:latin typeface="Times New Roman" panose="02020603050405020304" pitchFamily="18" charset="0"/>
                <a:cs typeface="Times New Roman" panose="02020603050405020304" pitchFamily="18" charset="0"/>
              </a:rPr>
              <a:t>Students can:</a:t>
            </a:r>
          </a:p>
          <a:p>
            <a:r>
              <a:rPr lang="en-US" sz="2400" dirty="0">
                <a:latin typeface="Times" pitchFamily="2" charset="0"/>
              </a:rPr>
              <a:t>Evaluate similarities between the federal and state government as established under constitutional authority</a:t>
            </a:r>
          </a:p>
          <a:p>
            <a:r>
              <a:rPr lang="en-US" sz="2400" dirty="0">
                <a:latin typeface="Times" pitchFamily="2" charset="0"/>
                <a:cs typeface="Times New Roman" panose="02020603050405020304" pitchFamily="18" charset="0"/>
              </a:rPr>
              <a:t>Determine how the powers of state and local government allow them to meet the goals of a society or community</a:t>
            </a:r>
            <a:endParaRPr lang="en-US" sz="2400" dirty="0">
              <a:latin typeface="Times New Roman" panose="02020603050405020304" pitchFamily="18" charset="0"/>
              <a:cs typeface="Times New Roman" panose="02020603050405020304" pitchFamily="18" charset="0"/>
            </a:endParaRPr>
          </a:p>
          <a:p>
            <a:pPr marL="0" indent="0">
              <a:buNone/>
            </a:pPr>
            <a:r>
              <a:rPr lang="en-US" sz="2400" b="1" dirty="0">
                <a:solidFill>
                  <a:srgbClr val="FF0000"/>
                </a:solidFill>
                <a:latin typeface="Times New Roman" panose="02020603050405020304" pitchFamily="18" charset="0"/>
                <a:cs typeface="Times New Roman" panose="02020603050405020304" pitchFamily="18" charset="0"/>
              </a:rPr>
              <a:t>Agenda:</a:t>
            </a:r>
          </a:p>
          <a:p>
            <a:r>
              <a:rPr lang="en-US" sz="2400" dirty="0">
                <a:latin typeface="Times New Roman" panose="02020603050405020304" pitchFamily="18" charset="0"/>
                <a:cs typeface="Times New Roman" panose="02020603050405020304" pitchFamily="18" charset="0"/>
              </a:rPr>
              <a:t>Precedent Review </a:t>
            </a:r>
          </a:p>
          <a:p>
            <a:r>
              <a:rPr lang="en-US" sz="2400" dirty="0">
                <a:latin typeface="Times New Roman" panose="02020603050405020304" pitchFamily="18" charset="0"/>
                <a:cs typeface="Times New Roman" panose="02020603050405020304" pitchFamily="18" charset="0"/>
              </a:rPr>
              <a:t>City Government </a:t>
            </a:r>
          </a:p>
          <a:p>
            <a:r>
              <a:rPr lang="en-US" sz="2400" dirty="0">
                <a:latin typeface="Times New Roman" panose="02020603050405020304" pitchFamily="18" charset="0"/>
                <a:cs typeface="Times New Roman" panose="02020603050405020304" pitchFamily="18" charset="0"/>
              </a:rPr>
              <a:t>Local </a:t>
            </a:r>
            <a:r>
              <a:rPr lang="en-US" sz="2400" dirty="0" err="1">
                <a:latin typeface="Times New Roman" panose="02020603050405020304" pitchFamily="18" charset="0"/>
                <a:cs typeface="Times New Roman" panose="02020603050405020304" pitchFamily="18" charset="0"/>
              </a:rPr>
              <a:t>Yocals</a:t>
            </a:r>
            <a:r>
              <a:rPr lang="en-US" sz="2400" dirty="0">
                <a:latin typeface="Times New Roman" panose="02020603050405020304" pitchFamily="18" charset="0"/>
                <a:cs typeface="Times New Roman" panose="02020603050405020304" pitchFamily="18" charset="0"/>
              </a:rPr>
              <a:t> </a:t>
            </a:r>
          </a:p>
          <a:p>
            <a:pPr marL="0" indent="0">
              <a:buNone/>
            </a:pPr>
            <a:r>
              <a:rPr lang="en-US" sz="2400" b="1" dirty="0">
                <a:solidFill>
                  <a:srgbClr val="FF0000"/>
                </a:solidFill>
                <a:latin typeface="Times New Roman" panose="02020603050405020304" pitchFamily="18" charset="0"/>
                <a:cs typeface="Times New Roman" panose="02020603050405020304" pitchFamily="18" charset="0"/>
              </a:rPr>
              <a:t>Homework: </a:t>
            </a:r>
          </a:p>
          <a:p>
            <a:r>
              <a:rPr lang="en-US" sz="2400" b="1" dirty="0">
                <a:solidFill>
                  <a:srgbClr val="002060"/>
                </a:solidFill>
                <a:latin typeface="Times New Roman" panose="02020603050405020304" pitchFamily="18" charset="0"/>
                <a:cs typeface="Times New Roman" panose="02020603050405020304" pitchFamily="18" charset="0"/>
              </a:rPr>
              <a:t>SCOTUS Precedent Quiz – 2/13</a:t>
            </a:r>
          </a:p>
          <a:p>
            <a:r>
              <a:rPr lang="en-US" sz="2400" b="1" dirty="0">
                <a:solidFill>
                  <a:srgbClr val="002060"/>
                </a:solidFill>
                <a:latin typeface="Times New Roman" panose="02020603050405020304" pitchFamily="18" charset="0"/>
                <a:cs typeface="Times New Roman" panose="02020603050405020304" pitchFamily="18" charset="0"/>
              </a:rPr>
              <a:t>Current Events Journal Review – Due 3/21</a:t>
            </a:r>
          </a:p>
        </p:txBody>
      </p:sp>
    </p:spTree>
    <p:extLst>
      <p:ext uri="{BB962C8B-B14F-4D97-AF65-F5344CB8AC3E}">
        <p14:creationId xmlns:p14="http://schemas.microsoft.com/office/powerpoint/2010/main" val="125847897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E2A2C0-C483-4E60-9C2A-AEC4B7ABBD06}"/>
              </a:ext>
            </a:extLst>
          </p:cNvPr>
          <p:cNvSpPr>
            <a:spLocks noGrp="1"/>
          </p:cNvSpPr>
          <p:nvPr>
            <p:ph type="title"/>
          </p:nvPr>
        </p:nvSpPr>
        <p:spPr>
          <a:xfrm>
            <a:off x="838200" y="365125"/>
            <a:ext cx="10515600" cy="915035"/>
          </a:xfrm>
          <a:solidFill>
            <a:schemeClr val="bg1"/>
          </a:solidFill>
        </p:spPr>
        <p:txBody>
          <a:bodyPr/>
          <a:lstStyle/>
          <a:p>
            <a:r>
              <a:rPr lang="en-US" dirty="0">
                <a:solidFill>
                  <a:srgbClr val="002060"/>
                </a:solidFill>
                <a:latin typeface="Britannic Bold" panose="020B0903060703020204" pitchFamily="34" charset="0"/>
              </a:rPr>
              <a:t>Local Gov – It Matters</a:t>
            </a:r>
          </a:p>
        </p:txBody>
      </p:sp>
      <p:sp>
        <p:nvSpPr>
          <p:cNvPr id="3" name="Content Placeholder 2">
            <a:extLst>
              <a:ext uri="{FF2B5EF4-FFF2-40B4-BE49-F238E27FC236}">
                <a16:creationId xmlns:a16="http://schemas.microsoft.com/office/drawing/2014/main" id="{5E4FF99A-6D68-4FAD-B4CF-E6946226EC2A}"/>
              </a:ext>
            </a:extLst>
          </p:cNvPr>
          <p:cNvSpPr>
            <a:spLocks noGrp="1"/>
          </p:cNvSpPr>
          <p:nvPr>
            <p:ph idx="1"/>
          </p:nvPr>
        </p:nvSpPr>
        <p:spPr>
          <a:xfrm>
            <a:off x="838200" y="1477108"/>
            <a:ext cx="10515600" cy="4699855"/>
          </a:xfrm>
          <a:solidFill>
            <a:schemeClr val="bg1"/>
          </a:solidFill>
          <a:ln>
            <a:solidFill>
              <a:schemeClr val="tx1"/>
            </a:solidFill>
          </a:ln>
        </p:spPr>
        <p:txBody>
          <a:bodyPr>
            <a:normAutofit/>
          </a:bodyPr>
          <a:lstStyle/>
          <a:p>
            <a:pPr marL="0" indent="0">
              <a:buNone/>
            </a:pPr>
            <a:r>
              <a:rPr lang="en-US" sz="2400" dirty="0">
                <a:latin typeface="Times" panose="02020603050405020304" pitchFamily="18" charset="0"/>
                <a:cs typeface="Times" panose="02020603050405020304" pitchFamily="18" charset="0"/>
              </a:rPr>
              <a:t>Read “Why Local Government Matters” by Bob Stephens</a:t>
            </a:r>
          </a:p>
          <a:p>
            <a:pPr marL="0" indent="0">
              <a:buNone/>
            </a:pPr>
            <a:endParaRPr lang="en-US" sz="2400" dirty="0">
              <a:latin typeface="Times" panose="02020603050405020304" pitchFamily="18" charset="0"/>
              <a:cs typeface="Times" panose="02020603050405020304" pitchFamily="18" charset="0"/>
            </a:endParaRPr>
          </a:p>
          <a:p>
            <a:pPr marL="457200" indent="-457200">
              <a:buAutoNum type="arabicPeriod"/>
            </a:pPr>
            <a:r>
              <a:rPr lang="en-US" sz="2400" dirty="0">
                <a:latin typeface="Times" panose="02020603050405020304" pitchFamily="18" charset="0"/>
                <a:cs typeface="Times" panose="02020603050405020304" pitchFamily="18" charset="0"/>
              </a:rPr>
              <a:t>Explain TWO reasons why that Mayor Bob Stephens argues that local government matters.  </a:t>
            </a:r>
          </a:p>
          <a:p>
            <a:pPr marL="457200" indent="-457200">
              <a:buAutoNum type="arabicPeriod"/>
            </a:pPr>
            <a:r>
              <a:rPr lang="en-US" sz="2400" dirty="0">
                <a:latin typeface="Times" panose="02020603050405020304" pitchFamily="18" charset="0"/>
                <a:cs typeface="Times" panose="02020603050405020304" pitchFamily="18" charset="0"/>
              </a:rPr>
              <a:t>Provide examples that support the TWO major reasons Stephen’s argument </a:t>
            </a:r>
          </a:p>
        </p:txBody>
      </p:sp>
      <p:pic>
        <p:nvPicPr>
          <p:cNvPr id="7" name="Picture 2" descr="Greensboro, NC | Home">
            <a:extLst>
              <a:ext uri="{FF2B5EF4-FFF2-40B4-BE49-F238E27FC236}">
                <a16:creationId xmlns:a16="http://schemas.microsoft.com/office/drawing/2014/main" id="{33ED2118-2335-4BD0-A629-CF23D95A7E1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9410" y="4116486"/>
            <a:ext cx="2402424" cy="225742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8" name="Picture 4" descr="Guilford County, NC | Home">
            <a:extLst>
              <a:ext uri="{FF2B5EF4-FFF2-40B4-BE49-F238E27FC236}">
                <a16:creationId xmlns:a16="http://schemas.microsoft.com/office/drawing/2014/main" id="{7B5FDC5E-16F8-426B-B85B-E4A7B2649D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49787" y="4102198"/>
            <a:ext cx="2476500" cy="225742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30" name="Picture 6" descr="Guilford County, North Carolina">
            <a:extLst>
              <a:ext uri="{FF2B5EF4-FFF2-40B4-BE49-F238E27FC236}">
                <a16:creationId xmlns:a16="http://schemas.microsoft.com/office/drawing/2014/main" id="{A628982C-1CDC-46A9-8526-D3B404E7C60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19945" y="3683318"/>
            <a:ext cx="4539120" cy="29425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805329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E2A2C0-C483-4E60-9C2A-AEC4B7ABBD06}"/>
              </a:ext>
            </a:extLst>
          </p:cNvPr>
          <p:cNvSpPr>
            <a:spLocks noGrp="1"/>
          </p:cNvSpPr>
          <p:nvPr>
            <p:ph type="title"/>
          </p:nvPr>
        </p:nvSpPr>
        <p:spPr>
          <a:xfrm>
            <a:off x="838200" y="365125"/>
            <a:ext cx="10515600" cy="915035"/>
          </a:xfrm>
          <a:solidFill>
            <a:schemeClr val="bg1"/>
          </a:solidFill>
        </p:spPr>
        <p:txBody>
          <a:bodyPr/>
          <a:lstStyle/>
          <a:p>
            <a:r>
              <a:rPr lang="en-US" dirty="0">
                <a:solidFill>
                  <a:srgbClr val="002060"/>
                </a:solidFill>
                <a:latin typeface="Britannic Bold" panose="020B0903060703020204" pitchFamily="34" charset="0"/>
              </a:rPr>
              <a:t>Creation of Local Government</a:t>
            </a:r>
          </a:p>
        </p:txBody>
      </p:sp>
      <p:sp>
        <p:nvSpPr>
          <p:cNvPr id="3" name="Content Placeholder 2">
            <a:extLst>
              <a:ext uri="{FF2B5EF4-FFF2-40B4-BE49-F238E27FC236}">
                <a16:creationId xmlns:a16="http://schemas.microsoft.com/office/drawing/2014/main" id="{5E4FF99A-6D68-4FAD-B4CF-E6946226EC2A}"/>
              </a:ext>
            </a:extLst>
          </p:cNvPr>
          <p:cNvSpPr>
            <a:spLocks noGrp="1"/>
          </p:cNvSpPr>
          <p:nvPr>
            <p:ph idx="1"/>
          </p:nvPr>
        </p:nvSpPr>
        <p:spPr>
          <a:xfrm>
            <a:off x="838200" y="1477108"/>
            <a:ext cx="10515600" cy="4699855"/>
          </a:xfrm>
          <a:solidFill>
            <a:schemeClr val="bg1"/>
          </a:solidFill>
          <a:ln>
            <a:solidFill>
              <a:schemeClr val="tx1"/>
            </a:solidFill>
          </a:ln>
        </p:spPr>
        <p:txBody>
          <a:bodyPr>
            <a:normAutofit/>
          </a:bodyPr>
          <a:lstStyle/>
          <a:p>
            <a:r>
              <a:rPr lang="en-US" sz="2400" b="1" i="1" u="sng" dirty="0">
                <a:solidFill>
                  <a:srgbClr val="FF0000"/>
                </a:solidFill>
                <a:latin typeface="Times" panose="02020603050405020304" pitchFamily="18" charset="0"/>
                <a:cs typeface="Times" panose="02020603050405020304" pitchFamily="18" charset="0"/>
              </a:rPr>
              <a:t>Local government </a:t>
            </a:r>
            <a:r>
              <a:rPr lang="en-US" sz="2400" dirty="0">
                <a:latin typeface="Times" panose="02020603050405020304" pitchFamily="18" charset="0"/>
                <a:cs typeface="Times" panose="02020603050405020304" pitchFamily="18" charset="0"/>
              </a:rPr>
              <a:t>– level closest to the people </a:t>
            </a:r>
          </a:p>
        </p:txBody>
      </p:sp>
      <p:sp>
        <p:nvSpPr>
          <p:cNvPr id="4" name="Rectangle 3">
            <a:extLst>
              <a:ext uri="{FF2B5EF4-FFF2-40B4-BE49-F238E27FC236}">
                <a16:creationId xmlns:a16="http://schemas.microsoft.com/office/drawing/2014/main" id="{344F2742-15A1-454F-808D-0428288BEF30}"/>
              </a:ext>
            </a:extLst>
          </p:cNvPr>
          <p:cNvSpPr/>
          <p:nvPr/>
        </p:nvSpPr>
        <p:spPr>
          <a:xfrm>
            <a:off x="576774" y="2152357"/>
            <a:ext cx="4762217" cy="2110154"/>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latin typeface="Times" panose="02020603050405020304" pitchFamily="18" charset="0"/>
                <a:cs typeface="Times" panose="02020603050405020304" pitchFamily="18" charset="0"/>
              </a:rPr>
              <a:t>Examples:</a:t>
            </a:r>
          </a:p>
          <a:p>
            <a:pPr marL="342900" indent="-342900">
              <a:buFont typeface="Arial" panose="020B0604020202020204" pitchFamily="34" charset="0"/>
              <a:buChar char="•"/>
            </a:pPr>
            <a:r>
              <a:rPr lang="en-US" sz="2400" dirty="0">
                <a:latin typeface="Times" panose="02020603050405020304" pitchFamily="18" charset="0"/>
                <a:cs typeface="Times" panose="02020603050405020304" pitchFamily="18" charset="0"/>
              </a:rPr>
              <a:t>Greensboro </a:t>
            </a:r>
            <a:r>
              <a:rPr lang="en-US" sz="2400" b="1" i="1" u="sng" dirty="0">
                <a:solidFill>
                  <a:srgbClr val="FFFF00"/>
                </a:solidFill>
                <a:latin typeface="Times" panose="02020603050405020304" pitchFamily="18" charset="0"/>
                <a:cs typeface="Times" panose="02020603050405020304" pitchFamily="18" charset="0"/>
              </a:rPr>
              <a:t>Mayor &amp; City Council</a:t>
            </a:r>
          </a:p>
          <a:p>
            <a:pPr marL="342900" indent="-342900">
              <a:buFont typeface="Arial" panose="020B0604020202020204" pitchFamily="34" charset="0"/>
              <a:buChar char="•"/>
            </a:pPr>
            <a:r>
              <a:rPr lang="en-US" sz="2400" dirty="0">
                <a:latin typeface="Times" panose="02020603050405020304" pitchFamily="18" charset="0"/>
                <a:cs typeface="Times" panose="02020603050405020304" pitchFamily="18" charset="0"/>
              </a:rPr>
              <a:t>Guilford County </a:t>
            </a:r>
            <a:r>
              <a:rPr lang="en-US" sz="2400" b="1" i="1" u="sng" dirty="0">
                <a:solidFill>
                  <a:srgbClr val="FFFF00"/>
                </a:solidFill>
                <a:latin typeface="Times" panose="02020603050405020304" pitchFamily="18" charset="0"/>
                <a:cs typeface="Times" panose="02020603050405020304" pitchFamily="18" charset="0"/>
              </a:rPr>
              <a:t>Guilford County Board of Commissioners </a:t>
            </a:r>
          </a:p>
        </p:txBody>
      </p:sp>
      <p:pic>
        <p:nvPicPr>
          <p:cNvPr id="1026" name="Picture 2" descr="City Council | Greensboro, NC">
            <a:extLst>
              <a:ext uri="{FF2B5EF4-FFF2-40B4-BE49-F238E27FC236}">
                <a16:creationId xmlns:a16="http://schemas.microsoft.com/office/drawing/2014/main" id="{B2BE9E2B-2E4B-497F-9F60-1580F96DE4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8992" y="1955409"/>
            <a:ext cx="5394657" cy="308082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8FB44A40-07F2-4095-AEBE-7AA47171BCDE}"/>
              </a:ext>
            </a:extLst>
          </p:cNvPr>
          <p:cNvSpPr/>
          <p:nvPr/>
        </p:nvSpPr>
        <p:spPr>
          <a:xfrm>
            <a:off x="7934178" y="4740812"/>
            <a:ext cx="3681047" cy="478302"/>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Times" panose="02020603050405020304" pitchFamily="18" charset="0"/>
                <a:cs typeface="Times" panose="02020603050405020304" pitchFamily="18" charset="0"/>
              </a:rPr>
              <a:t>Greensboro, City Council Districts</a:t>
            </a:r>
          </a:p>
        </p:txBody>
      </p:sp>
      <p:sp>
        <p:nvSpPr>
          <p:cNvPr id="6" name="Rectangle 5">
            <a:extLst>
              <a:ext uri="{FF2B5EF4-FFF2-40B4-BE49-F238E27FC236}">
                <a16:creationId xmlns:a16="http://schemas.microsoft.com/office/drawing/2014/main" id="{1E48B509-3886-4C91-BD03-98999D2CF41C}"/>
              </a:ext>
            </a:extLst>
          </p:cNvPr>
          <p:cNvSpPr/>
          <p:nvPr/>
        </p:nvSpPr>
        <p:spPr>
          <a:xfrm>
            <a:off x="576775" y="5514535"/>
            <a:ext cx="9692640" cy="753868"/>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i="1" u="sng" dirty="0">
                <a:solidFill>
                  <a:srgbClr val="FFFF00"/>
                </a:solidFill>
                <a:latin typeface="Times" panose="02020603050405020304" pitchFamily="18" charset="0"/>
                <a:cs typeface="Times" panose="02020603050405020304" pitchFamily="18" charset="0"/>
              </a:rPr>
              <a:t>Incorporation</a:t>
            </a:r>
            <a:r>
              <a:rPr lang="en-US" sz="2400" dirty="0">
                <a:latin typeface="Times" panose="02020603050405020304" pitchFamily="18" charset="0"/>
                <a:cs typeface="Times" panose="02020603050405020304" pitchFamily="18" charset="0"/>
              </a:rPr>
              <a:t>: Granted by state government and legally allows a locality (town, city, village, or hamlet) to form a government </a:t>
            </a:r>
          </a:p>
        </p:txBody>
      </p:sp>
      <p:pic>
        <p:nvPicPr>
          <p:cNvPr id="1028" name="Picture 4" descr="CC Group 2018">
            <a:extLst>
              <a:ext uri="{FF2B5EF4-FFF2-40B4-BE49-F238E27FC236}">
                <a16:creationId xmlns:a16="http://schemas.microsoft.com/office/drawing/2014/main" id="{02AD1A59-77F6-464E-BDA6-6E04FBD28F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06706" y="846186"/>
            <a:ext cx="2976461" cy="1585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287517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E2A2C0-C483-4E60-9C2A-AEC4B7ABBD06}"/>
              </a:ext>
            </a:extLst>
          </p:cNvPr>
          <p:cNvSpPr>
            <a:spLocks noGrp="1"/>
          </p:cNvSpPr>
          <p:nvPr>
            <p:ph type="title"/>
          </p:nvPr>
        </p:nvSpPr>
        <p:spPr>
          <a:xfrm>
            <a:off x="838200" y="365125"/>
            <a:ext cx="10515600" cy="535207"/>
          </a:xfrm>
          <a:solidFill>
            <a:schemeClr val="bg1"/>
          </a:solidFill>
        </p:spPr>
        <p:txBody>
          <a:bodyPr>
            <a:normAutofit fontScale="90000"/>
          </a:bodyPr>
          <a:lstStyle/>
          <a:p>
            <a:r>
              <a:rPr lang="en-US" dirty="0">
                <a:solidFill>
                  <a:srgbClr val="002060"/>
                </a:solidFill>
                <a:latin typeface="Britannic Bold" panose="020B0903060703020204" pitchFamily="34" charset="0"/>
              </a:rPr>
              <a:t>City Constitution</a:t>
            </a:r>
          </a:p>
        </p:txBody>
      </p:sp>
      <p:sp>
        <p:nvSpPr>
          <p:cNvPr id="3" name="Content Placeholder 2">
            <a:extLst>
              <a:ext uri="{FF2B5EF4-FFF2-40B4-BE49-F238E27FC236}">
                <a16:creationId xmlns:a16="http://schemas.microsoft.com/office/drawing/2014/main" id="{5E4FF99A-6D68-4FAD-B4CF-E6946226EC2A}"/>
              </a:ext>
            </a:extLst>
          </p:cNvPr>
          <p:cNvSpPr>
            <a:spLocks noGrp="1"/>
          </p:cNvSpPr>
          <p:nvPr>
            <p:ph idx="1"/>
          </p:nvPr>
        </p:nvSpPr>
        <p:spPr>
          <a:xfrm>
            <a:off x="838200" y="1125416"/>
            <a:ext cx="10515600" cy="5051548"/>
          </a:xfrm>
          <a:solidFill>
            <a:schemeClr val="bg1"/>
          </a:solidFill>
          <a:ln>
            <a:solidFill>
              <a:schemeClr val="tx1"/>
            </a:solidFill>
          </a:ln>
        </p:spPr>
        <p:txBody>
          <a:bodyPr>
            <a:normAutofit/>
          </a:bodyPr>
          <a:lstStyle/>
          <a:p>
            <a:r>
              <a:rPr lang="en-US" sz="2400" b="1" u="sng" dirty="0">
                <a:solidFill>
                  <a:srgbClr val="FF0000"/>
                </a:solidFill>
                <a:latin typeface="Times" panose="02020603050405020304" pitchFamily="18" charset="0"/>
                <a:cs typeface="Times" panose="02020603050405020304" pitchFamily="18" charset="0"/>
              </a:rPr>
              <a:t>City Charter</a:t>
            </a:r>
            <a:r>
              <a:rPr lang="en-US" sz="2400" b="1" dirty="0">
                <a:solidFill>
                  <a:srgbClr val="FF0000"/>
                </a:solidFill>
                <a:latin typeface="Times" panose="02020603050405020304" pitchFamily="18" charset="0"/>
                <a:cs typeface="Times" panose="02020603050405020304" pitchFamily="18" charset="0"/>
              </a:rPr>
              <a:t> </a:t>
            </a:r>
            <a:r>
              <a:rPr lang="en-US" sz="2400" dirty="0">
                <a:latin typeface="Times" panose="02020603050405020304" pitchFamily="18" charset="0"/>
                <a:cs typeface="Times" panose="02020603050405020304" pitchFamily="18" charset="0"/>
              </a:rPr>
              <a:t>= local government Constitution</a:t>
            </a:r>
          </a:p>
        </p:txBody>
      </p:sp>
      <p:sp>
        <p:nvSpPr>
          <p:cNvPr id="7" name="Rectangle 6">
            <a:extLst>
              <a:ext uri="{FF2B5EF4-FFF2-40B4-BE49-F238E27FC236}">
                <a16:creationId xmlns:a16="http://schemas.microsoft.com/office/drawing/2014/main" id="{0B502772-21A4-4565-8E72-F92500C1D60D}"/>
              </a:ext>
            </a:extLst>
          </p:cNvPr>
          <p:cNvSpPr/>
          <p:nvPr/>
        </p:nvSpPr>
        <p:spPr>
          <a:xfrm>
            <a:off x="618978" y="1603718"/>
            <a:ext cx="6186556" cy="2547496"/>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latin typeface="Times" panose="02020603050405020304" pitchFamily="18" charset="0"/>
                <a:cs typeface="Times" panose="02020603050405020304" pitchFamily="18" charset="0"/>
              </a:rPr>
              <a:t>Becoming a City, Village, Hamlet, or Town</a:t>
            </a:r>
          </a:p>
          <a:p>
            <a:pPr marL="342900" indent="-342900">
              <a:buFont typeface="Arial" panose="020B0604020202020204" pitchFamily="34" charset="0"/>
              <a:buChar char="•"/>
            </a:pPr>
            <a:r>
              <a:rPr lang="en-US" sz="2400" b="1" dirty="0">
                <a:solidFill>
                  <a:srgbClr val="FFFF00"/>
                </a:solidFill>
                <a:latin typeface="Times" panose="02020603050405020304" pitchFamily="18" charset="0"/>
                <a:cs typeface="Times" panose="02020603050405020304" pitchFamily="18" charset="0"/>
              </a:rPr>
              <a:t>State requirements</a:t>
            </a:r>
            <a:r>
              <a:rPr lang="en-US" sz="2400" dirty="0">
                <a:latin typeface="Times" panose="02020603050405020304" pitchFamily="18" charset="0"/>
                <a:cs typeface="Times" panose="02020603050405020304" pitchFamily="18" charset="0"/>
              </a:rPr>
              <a:t>: </a:t>
            </a:r>
          </a:p>
          <a:p>
            <a:pPr marL="800100" lvl="1" indent="-342900">
              <a:buFont typeface="Arial" panose="020B0604020202020204" pitchFamily="34" charset="0"/>
              <a:buChar char="•"/>
            </a:pPr>
            <a:r>
              <a:rPr lang="en-US" sz="2400" b="1" i="1" u="sng" dirty="0">
                <a:solidFill>
                  <a:srgbClr val="FFFF00"/>
                </a:solidFill>
                <a:latin typeface="Times" panose="02020603050405020304" pitchFamily="18" charset="0"/>
                <a:cs typeface="Times" panose="02020603050405020304" pitchFamily="18" charset="0"/>
              </a:rPr>
              <a:t>population size, </a:t>
            </a:r>
          </a:p>
          <a:p>
            <a:pPr marL="800100" lvl="1" indent="-342900">
              <a:buFont typeface="Arial" panose="020B0604020202020204" pitchFamily="34" charset="0"/>
              <a:buChar char="•"/>
            </a:pPr>
            <a:r>
              <a:rPr lang="en-US" sz="2400" b="1" i="1" u="sng" dirty="0">
                <a:solidFill>
                  <a:srgbClr val="FFFF00"/>
                </a:solidFill>
                <a:latin typeface="Times" panose="02020603050405020304" pitchFamily="18" charset="0"/>
                <a:cs typeface="Times" panose="02020603050405020304" pitchFamily="18" charset="0"/>
              </a:rPr>
              <a:t>residents petitions</a:t>
            </a:r>
          </a:p>
          <a:p>
            <a:pPr marL="800100" lvl="1" indent="-342900">
              <a:buFont typeface="Arial" panose="020B0604020202020204" pitchFamily="34" charset="0"/>
              <a:buChar char="•"/>
            </a:pPr>
            <a:r>
              <a:rPr lang="en-US" sz="2400" b="1" i="1" u="sng" dirty="0">
                <a:solidFill>
                  <a:srgbClr val="FFFF00"/>
                </a:solidFill>
                <a:latin typeface="Times" panose="02020603050405020304" pitchFamily="18" charset="0"/>
                <a:cs typeface="Times" panose="02020603050405020304" pitchFamily="18" charset="0"/>
              </a:rPr>
              <a:t>application</a:t>
            </a:r>
          </a:p>
          <a:p>
            <a:pPr marL="342900" indent="-342900">
              <a:buFont typeface="Arial" panose="020B0604020202020204" pitchFamily="34" charset="0"/>
              <a:buChar char="•"/>
            </a:pPr>
            <a:r>
              <a:rPr lang="en-US" sz="2400" b="1" i="1" u="sng" dirty="0">
                <a:solidFill>
                  <a:srgbClr val="FFFF66"/>
                </a:solidFill>
                <a:latin typeface="Times" panose="02020603050405020304" pitchFamily="18" charset="0"/>
                <a:cs typeface="Times" panose="02020603050405020304" pitchFamily="18" charset="0"/>
              </a:rPr>
              <a:t>STATE GOVERNMENT</a:t>
            </a:r>
            <a:r>
              <a:rPr lang="en-US" sz="2400" dirty="0">
                <a:latin typeface="Times" panose="02020603050405020304" pitchFamily="18" charset="0"/>
                <a:cs typeface="Times" panose="02020603050405020304" pitchFamily="18" charset="0"/>
              </a:rPr>
              <a:t>: maintains power over local government (</a:t>
            </a:r>
            <a:r>
              <a:rPr lang="en-US" sz="2400" b="1" i="1" u="sng" dirty="0">
                <a:solidFill>
                  <a:srgbClr val="FFFF66"/>
                </a:solidFill>
                <a:latin typeface="Times" panose="02020603050405020304" pitchFamily="18" charset="0"/>
                <a:cs typeface="Times" panose="02020603050405020304" pitchFamily="18" charset="0"/>
              </a:rPr>
              <a:t>FEDERALISM</a:t>
            </a:r>
            <a:r>
              <a:rPr lang="en-US" sz="2400" dirty="0">
                <a:latin typeface="Times" panose="02020603050405020304" pitchFamily="18" charset="0"/>
                <a:cs typeface="Times" panose="02020603050405020304" pitchFamily="18" charset="0"/>
              </a:rPr>
              <a:t>)</a:t>
            </a:r>
          </a:p>
        </p:txBody>
      </p:sp>
      <p:pic>
        <p:nvPicPr>
          <p:cNvPr id="2050" name="Picture 2" descr="Building a smart city from scratch is as hard as it sounds | StateScoop">
            <a:extLst>
              <a:ext uri="{FF2B5EF4-FFF2-40B4-BE49-F238E27FC236}">
                <a16:creationId xmlns:a16="http://schemas.microsoft.com/office/drawing/2014/main" id="{A64D6CD8-B6F1-4BF4-A667-CA1D89F5EE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8670" y="1910349"/>
            <a:ext cx="2619375" cy="3576051"/>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A73B1CB5-390E-43A0-A678-0C140B38A66C}"/>
              </a:ext>
            </a:extLst>
          </p:cNvPr>
          <p:cNvSpPr/>
          <p:nvPr/>
        </p:nvSpPr>
        <p:spPr>
          <a:xfrm>
            <a:off x="618978" y="4212652"/>
            <a:ext cx="5809957" cy="2547496"/>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solidFill>
                  <a:srgbClr val="FFC000"/>
                </a:solidFill>
                <a:latin typeface="Times" panose="02020603050405020304" pitchFamily="18" charset="0"/>
                <a:cs typeface="Times" panose="02020603050405020304" pitchFamily="18" charset="0"/>
              </a:rPr>
              <a:t> </a:t>
            </a:r>
          </a:p>
          <a:p>
            <a:r>
              <a:rPr lang="en-US" sz="2400" b="1" dirty="0">
                <a:solidFill>
                  <a:schemeClr val="accent4"/>
                </a:solidFill>
                <a:latin typeface="Times" panose="02020603050405020304" pitchFamily="18" charset="0"/>
                <a:cs typeface="Times" panose="02020603050405020304" pitchFamily="18" charset="0"/>
              </a:rPr>
              <a:t>City Charter</a:t>
            </a:r>
            <a:r>
              <a:rPr lang="en-US" sz="2400" b="1" dirty="0">
                <a:solidFill>
                  <a:srgbClr val="FFC000"/>
                </a:solidFill>
                <a:latin typeface="Times" panose="02020603050405020304" pitchFamily="18" charset="0"/>
                <a:cs typeface="Times" panose="02020603050405020304" pitchFamily="18" charset="0"/>
              </a:rPr>
              <a:t>:</a:t>
            </a:r>
          </a:p>
          <a:p>
            <a:pPr marL="342900" indent="-342900">
              <a:buFont typeface="Arial" panose="020B0604020202020204" pitchFamily="34" charset="0"/>
              <a:buChar char="•"/>
            </a:pPr>
            <a:r>
              <a:rPr lang="en-US" sz="2400" b="1" i="1" u="sng" dirty="0">
                <a:solidFill>
                  <a:srgbClr val="FFFF00"/>
                </a:solidFill>
                <a:latin typeface="Times" panose="02020603050405020304" pitchFamily="18" charset="0"/>
                <a:cs typeface="Times" panose="02020603050405020304" pitchFamily="18" charset="0"/>
              </a:rPr>
              <a:t>Establishes the structure of city government</a:t>
            </a:r>
          </a:p>
          <a:p>
            <a:pPr marL="342900" indent="-342900">
              <a:buFont typeface="Arial" panose="020B0604020202020204" pitchFamily="34" charset="0"/>
              <a:buChar char="•"/>
            </a:pPr>
            <a:r>
              <a:rPr lang="en-US" sz="2400" b="1" dirty="0">
                <a:solidFill>
                  <a:srgbClr val="FFFF00"/>
                </a:solidFill>
                <a:latin typeface="Times" panose="02020603050405020304" pitchFamily="18" charset="0"/>
                <a:cs typeface="Times" panose="02020603050405020304" pitchFamily="18" charset="0"/>
              </a:rPr>
              <a:t>SEPARATION OF POWERS</a:t>
            </a:r>
          </a:p>
          <a:p>
            <a:pPr marL="800100" lvl="1" indent="-342900">
              <a:buFont typeface="Arial" panose="020B0604020202020204" pitchFamily="34" charset="0"/>
              <a:buChar char="•"/>
            </a:pPr>
            <a:r>
              <a:rPr lang="en-US" sz="2400" b="1" dirty="0">
                <a:latin typeface="Times" panose="02020603050405020304" pitchFamily="18" charset="0"/>
                <a:cs typeface="Times" panose="02020603050405020304" pitchFamily="18" charset="0"/>
              </a:rPr>
              <a:t>Executive: </a:t>
            </a:r>
            <a:r>
              <a:rPr lang="en-US" sz="2400" b="1" i="1" u="sng" dirty="0">
                <a:solidFill>
                  <a:srgbClr val="FFFF66"/>
                </a:solidFill>
                <a:latin typeface="Times" panose="02020603050405020304" pitchFamily="18" charset="0"/>
                <a:cs typeface="Times" panose="02020603050405020304" pitchFamily="18" charset="0"/>
              </a:rPr>
              <a:t>Mayor</a:t>
            </a:r>
          </a:p>
          <a:p>
            <a:pPr marL="800100" lvl="1" indent="-342900">
              <a:buFont typeface="Arial" panose="020B0604020202020204" pitchFamily="34" charset="0"/>
              <a:buChar char="•"/>
            </a:pPr>
            <a:r>
              <a:rPr lang="en-US" sz="2400" b="1" dirty="0">
                <a:latin typeface="Times" panose="02020603050405020304" pitchFamily="18" charset="0"/>
                <a:cs typeface="Times" panose="02020603050405020304" pitchFamily="18" charset="0"/>
              </a:rPr>
              <a:t>Legislative: </a:t>
            </a:r>
            <a:r>
              <a:rPr lang="en-US" sz="2400" b="1" i="1" u="sng" dirty="0">
                <a:solidFill>
                  <a:srgbClr val="FFFF66"/>
                </a:solidFill>
                <a:latin typeface="Times" panose="02020603050405020304" pitchFamily="18" charset="0"/>
                <a:cs typeface="Times" panose="02020603050405020304" pitchFamily="18" charset="0"/>
              </a:rPr>
              <a:t>City Council</a:t>
            </a:r>
          </a:p>
          <a:p>
            <a:pPr marL="800100" lvl="1" indent="-342900">
              <a:buFont typeface="Arial" panose="020B0604020202020204" pitchFamily="34" charset="0"/>
              <a:buChar char="•"/>
            </a:pPr>
            <a:r>
              <a:rPr lang="en-US" sz="2400" b="1" dirty="0">
                <a:latin typeface="Times" panose="02020603050405020304" pitchFamily="18" charset="0"/>
                <a:cs typeface="Times" panose="02020603050405020304" pitchFamily="18" charset="0"/>
              </a:rPr>
              <a:t>Judiciary: </a:t>
            </a:r>
            <a:r>
              <a:rPr lang="en-US" sz="2400" b="1" i="1" u="sng" dirty="0">
                <a:solidFill>
                  <a:srgbClr val="FFFF66"/>
                </a:solidFill>
                <a:latin typeface="Times" panose="02020603050405020304" pitchFamily="18" charset="0"/>
                <a:cs typeface="Times" panose="02020603050405020304" pitchFamily="18" charset="0"/>
              </a:rPr>
              <a:t>County Courts</a:t>
            </a:r>
          </a:p>
          <a:p>
            <a:pPr marL="342900" indent="-342900">
              <a:buFont typeface="Arial" panose="020B0604020202020204" pitchFamily="34" charset="0"/>
              <a:buChar char="•"/>
            </a:pPr>
            <a:endParaRPr lang="en-US" sz="2400" dirty="0">
              <a:latin typeface="Times" panose="02020603050405020304" pitchFamily="18" charset="0"/>
              <a:cs typeface="Times" panose="02020603050405020304" pitchFamily="18" charset="0"/>
            </a:endParaRPr>
          </a:p>
        </p:txBody>
      </p:sp>
      <p:pic>
        <p:nvPicPr>
          <p:cNvPr id="2052" name="Picture 4" descr="Greensboro, NC | Home">
            <a:extLst>
              <a:ext uri="{FF2B5EF4-FFF2-40B4-BE49-F238E27FC236}">
                <a16:creationId xmlns:a16="http://schemas.microsoft.com/office/drawing/2014/main" id="{B9953503-A6D8-47BA-A372-797C77D933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57961" y="900332"/>
            <a:ext cx="1838612" cy="204545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09364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6FD09D-991B-4DB3-91EC-A9610D57EA76}"/>
              </a:ext>
            </a:extLst>
          </p:cNvPr>
          <p:cNvSpPr>
            <a:spLocks noGrp="1"/>
          </p:cNvSpPr>
          <p:nvPr>
            <p:ph type="title"/>
          </p:nvPr>
        </p:nvSpPr>
        <p:spPr>
          <a:xfrm>
            <a:off x="838200" y="365125"/>
            <a:ext cx="10515600" cy="774127"/>
          </a:xfrm>
          <a:solidFill>
            <a:schemeClr val="bg1"/>
          </a:solidFill>
        </p:spPr>
        <p:txBody>
          <a:bodyPr/>
          <a:lstStyle/>
          <a:p>
            <a:r>
              <a:rPr lang="en-US" dirty="0">
                <a:solidFill>
                  <a:srgbClr val="002060"/>
                </a:solidFill>
                <a:latin typeface="Britannic Bold" panose="020B0903060703020204" pitchFamily="34" charset="0"/>
              </a:rPr>
              <a:t>Local Government Services</a:t>
            </a:r>
          </a:p>
        </p:txBody>
      </p:sp>
      <p:sp>
        <p:nvSpPr>
          <p:cNvPr id="3" name="Content Placeholder 2">
            <a:extLst>
              <a:ext uri="{FF2B5EF4-FFF2-40B4-BE49-F238E27FC236}">
                <a16:creationId xmlns:a16="http://schemas.microsoft.com/office/drawing/2014/main" id="{57CCD583-7D6B-4E39-B8B2-3B81392DF654}"/>
              </a:ext>
            </a:extLst>
          </p:cNvPr>
          <p:cNvSpPr>
            <a:spLocks noGrp="1"/>
          </p:cNvSpPr>
          <p:nvPr>
            <p:ph idx="1"/>
          </p:nvPr>
        </p:nvSpPr>
        <p:spPr>
          <a:xfrm>
            <a:off x="838200" y="1364105"/>
            <a:ext cx="10515600" cy="4812858"/>
          </a:xfrm>
          <a:solidFill>
            <a:schemeClr val="bg1"/>
          </a:solidFill>
          <a:ln>
            <a:solidFill>
              <a:srgbClr val="002060"/>
            </a:solidFill>
          </a:ln>
        </p:spPr>
        <p:txBody>
          <a:bodyPr>
            <a:normAutofit/>
          </a:bodyPr>
          <a:lstStyle/>
          <a:p>
            <a:r>
              <a:rPr lang="en-US" sz="2400" dirty="0">
                <a:latin typeface="Times" panose="02020603050405020304" pitchFamily="18" charset="0"/>
                <a:cs typeface="Times" panose="02020603050405020304" pitchFamily="18" charset="0"/>
              </a:rPr>
              <a:t>Local government provides services to its residence</a:t>
            </a:r>
          </a:p>
        </p:txBody>
      </p:sp>
      <p:pic>
        <p:nvPicPr>
          <p:cNvPr id="1028" name="Picture 4" descr="Greensboro Fire Department (gsofire) - Profile | Pinterest">
            <a:extLst>
              <a:ext uri="{FF2B5EF4-FFF2-40B4-BE49-F238E27FC236}">
                <a16:creationId xmlns:a16="http://schemas.microsoft.com/office/drawing/2014/main" id="{572D0C74-247E-4615-B5F4-4542401B71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35287" y="521532"/>
            <a:ext cx="2667000" cy="2667000"/>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pic>
        <p:nvPicPr>
          <p:cNvPr id="1030" name="Picture 6" descr="Greensboro Police Foundation | Greensboro, NC">
            <a:extLst>
              <a:ext uri="{FF2B5EF4-FFF2-40B4-BE49-F238E27FC236}">
                <a16:creationId xmlns:a16="http://schemas.microsoft.com/office/drawing/2014/main" id="{B5066059-59C5-4ACA-A877-2774B34840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32586" y="2539622"/>
            <a:ext cx="2143125" cy="2143125"/>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pic>
        <p:nvPicPr>
          <p:cNvPr id="1032" name="Picture 8" descr="Health Department | Guilford County, NC">
            <a:extLst>
              <a:ext uri="{FF2B5EF4-FFF2-40B4-BE49-F238E27FC236}">
                <a16:creationId xmlns:a16="http://schemas.microsoft.com/office/drawing/2014/main" id="{90D73425-DF63-484A-A04C-E6A94A8D63B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72199" y="3611184"/>
            <a:ext cx="2133600" cy="2143125"/>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pic>
        <p:nvPicPr>
          <p:cNvPr id="1034" name="Picture 10" descr="Dumpsters | Greensboro, NC">
            <a:extLst>
              <a:ext uri="{FF2B5EF4-FFF2-40B4-BE49-F238E27FC236}">
                <a16:creationId xmlns:a16="http://schemas.microsoft.com/office/drawing/2014/main" id="{1C6B0279-8240-4206-8A28-041FBD3072F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99932" y="4303152"/>
            <a:ext cx="2562225" cy="1781175"/>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pic>
        <p:nvPicPr>
          <p:cNvPr id="1036" name="Picture 12" descr="March 25 Parks and Recreation Operational Changes Announced | Coronavirus |  yesweekly.com">
            <a:extLst>
              <a:ext uri="{FF2B5EF4-FFF2-40B4-BE49-F238E27FC236}">
                <a16:creationId xmlns:a16="http://schemas.microsoft.com/office/drawing/2014/main" id="{2C1394FE-E528-4574-BDFE-15EA4258CAA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75835" y="1737373"/>
            <a:ext cx="2143125" cy="2143125"/>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0F91DCD7-58F2-4EF1-AD64-2409276B72EE}"/>
              </a:ext>
            </a:extLst>
          </p:cNvPr>
          <p:cNvSpPr/>
          <p:nvPr/>
        </p:nvSpPr>
        <p:spPr>
          <a:xfrm>
            <a:off x="590199" y="2053653"/>
            <a:ext cx="4464298" cy="22495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solidFill>
                  <a:srgbClr val="FFFF66"/>
                </a:solidFill>
                <a:latin typeface="Times" panose="02020603050405020304" pitchFamily="18" charset="0"/>
                <a:cs typeface="Times" panose="02020603050405020304" pitchFamily="18" charset="0"/>
              </a:rPr>
              <a:t>Services</a:t>
            </a:r>
          </a:p>
          <a:p>
            <a:pPr marL="342900" indent="-342900">
              <a:buFont typeface="Arial" panose="020B0604020202020204" pitchFamily="34" charset="0"/>
              <a:buChar char="•"/>
            </a:pPr>
            <a:r>
              <a:rPr lang="en-US" sz="2400" b="1" i="1" u="sng" dirty="0">
                <a:latin typeface="Times" panose="02020603050405020304" pitchFamily="18" charset="0"/>
                <a:cs typeface="Times" panose="02020603050405020304" pitchFamily="18" charset="0"/>
              </a:rPr>
              <a:t>Safety: police, sheriff, &amp; fire</a:t>
            </a:r>
          </a:p>
          <a:p>
            <a:pPr marL="342900" indent="-342900">
              <a:buFont typeface="Arial" panose="020B0604020202020204" pitchFamily="34" charset="0"/>
              <a:buChar char="•"/>
            </a:pPr>
            <a:r>
              <a:rPr lang="en-US" sz="2400" b="1" i="1" u="sng" dirty="0">
                <a:latin typeface="Times" panose="02020603050405020304" pitchFamily="18" charset="0"/>
                <a:cs typeface="Times" panose="02020603050405020304" pitchFamily="18" charset="0"/>
              </a:rPr>
              <a:t>Water, sewer, and sanitation</a:t>
            </a:r>
          </a:p>
          <a:p>
            <a:pPr marL="342900" indent="-342900">
              <a:buFont typeface="Arial" panose="020B0604020202020204" pitchFamily="34" charset="0"/>
              <a:buChar char="•"/>
            </a:pPr>
            <a:r>
              <a:rPr lang="en-US" sz="2400" b="1" i="1" u="sng" dirty="0">
                <a:latin typeface="Times" panose="02020603050405020304" pitchFamily="18" charset="0"/>
                <a:cs typeface="Times" panose="02020603050405020304" pitchFamily="18" charset="0"/>
              </a:rPr>
              <a:t>Health Department</a:t>
            </a:r>
          </a:p>
          <a:p>
            <a:pPr marL="342900" indent="-342900">
              <a:buFont typeface="Arial" panose="020B0604020202020204" pitchFamily="34" charset="0"/>
              <a:buChar char="•"/>
            </a:pPr>
            <a:r>
              <a:rPr lang="en-US" sz="2400" b="1" i="1" u="sng" dirty="0">
                <a:latin typeface="Times" panose="02020603050405020304" pitchFamily="18" charset="0"/>
                <a:cs typeface="Times" panose="02020603050405020304" pitchFamily="18" charset="0"/>
              </a:rPr>
              <a:t>Leisure: Parks &amp; Recreation</a:t>
            </a:r>
          </a:p>
        </p:txBody>
      </p:sp>
    </p:spTree>
    <p:extLst>
      <p:ext uri="{BB962C8B-B14F-4D97-AF65-F5344CB8AC3E}">
        <p14:creationId xmlns:p14="http://schemas.microsoft.com/office/powerpoint/2010/main" val="79120993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9FA3E2-B63B-F007-48A6-D1E4775439C7}"/>
              </a:ext>
            </a:extLst>
          </p:cNvPr>
          <p:cNvSpPr>
            <a:spLocks noGrp="1"/>
          </p:cNvSpPr>
          <p:nvPr>
            <p:ph type="title"/>
          </p:nvPr>
        </p:nvSpPr>
        <p:spPr>
          <a:xfrm>
            <a:off x="838200" y="365125"/>
            <a:ext cx="10515600" cy="738461"/>
          </a:xfrm>
          <a:solidFill>
            <a:schemeClr val="bg1"/>
          </a:solidFill>
          <a:ln>
            <a:solidFill>
              <a:srgbClr val="002060"/>
            </a:solidFill>
          </a:ln>
        </p:spPr>
        <p:txBody>
          <a:bodyPr/>
          <a:lstStyle/>
          <a:p>
            <a:r>
              <a:rPr lang="en-US" dirty="0">
                <a:solidFill>
                  <a:srgbClr val="002060"/>
                </a:solidFill>
                <a:latin typeface="Britannic Bold" panose="020B0903060703020204" pitchFamily="34" charset="0"/>
              </a:rPr>
              <a:t>Local </a:t>
            </a:r>
            <a:r>
              <a:rPr lang="en-US" dirty="0" err="1">
                <a:solidFill>
                  <a:srgbClr val="002060"/>
                </a:solidFill>
                <a:latin typeface="Britannic Bold" panose="020B0903060703020204" pitchFamily="34" charset="0"/>
              </a:rPr>
              <a:t>Yocals</a:t>
            </a:r>
            <a:r>
              <a:rPr lang="en-US" dirty="0">
                <a:solidFill>
                  <a:srgbClr val="002060"/>
                </a:solidFill>
                <a:latin typeface="Britannic Bold" panose="020B0903060703020204" pitchFamily="34" charset="0"/>
              </a:rPr>
              <a:t> Notebook</a:t>
            </a:r>
          </a:p>
        </p:txBody>
      </p:sp>
      <p:sp>
        <p:nvSpPr>
          <p:cNvPr id="3" name="Content Placeholder 2">
            <a:extLst>
              <a:ext uri="{FF2B5EF4-FFF2-40B4-BE49-F238E27FC236}">
                <a16:creationId xmlns:a16="http://schemas.microsoft.com/office/drawing/2014/main" id="{044CF6BF-F6BD-FCBE-2762-F188B897F3F8}"/>
              </a:ext>
            </a:extLst>
          </p:cNvPr>
          <p:cNvSpPr>
            <a:spLocks noGrp="1"/>
          </p:cNvSpPr>
          <p:nvPr>
            <p:ph idx="1"/>
          </p:nvPr>
        </p:nvSpPr>
        <p:spPr>
          <a:xfrm>
            <a:off x="838200" y="1418897"/>
            <a:ext cx="10515600" cy="4758066"/>
          </a:xfrm>
          <a:solidFill>
            <a:schemeClr val="bg1"/>
          </a:solidFill>
          <a:ln>
            <a:solidFill>
              <a:srgbClr val="002060"/>
            </a:solidFill>
          </a:ln>
        </p:spPr>
        <p:txBody>
          <a:bodyPr>
            <a:normAutofit/>
          </a:bodyPr>
          <a:lstStyle/>
          <a:p>
            <a:pPr marL="0" indent="0">
              <a:buNone/>
            </a:pPr>
            <a:r>
              <a:rPr lang="en-US" sz="2400" dirty="0">
                <a:latin typeface="Times" panose="02020603050405020304" pitchFamily="18" charset="0"/>
                <a:cs typeface="Times" panose="02020603050405020304" pitchFamily="18" charset="0"/>
              </a:rPr>
              <a:t>Design a digital notebook how state and local government work to perform tasks to meet the needs of the citizens of North Carolina, Guilford County, and Greensboro. </a:t>
            </a:r>
          </a:p>
          <a:p>
            <a:pPr marL="0" indent="0">
              <a:buNone/>
            </a:pPr>
            <a:endParaRPr lang="en-US" sz="2400" dirty="0">
              <a:latin typeface="Times" panose="02020603050405020304" pitchFamily="18" charset="0"/>
              <a:cs typeface="Times" panose="02020603050405020304" pitchFamily="18" charset="0"/>
            </a:endParaRPr>
          </a:p>
        </p:txBody>
      </p:sp>
      <p:sp>
        <p:nvSpPr>
          <p:cNvPr id="4" name="Rectangle 3">
            <a:extLst>
              <a:ext uri="{FF2B5EF4-FFF2-40B4-BE49-F238E27FC236}">
                <a16:creationId xmlns:a16="http://schemas.microsoft.com/office/drawing/2014/main" id="{CEE1BFFB-293B-5653-74EF-9DE0719C7953}"/>
              </a:ext>
            </a:extLst>
          </p:cNvPr>
          <p:cNvSpPr/>
          <p:nvPr/>
        </p:nvSpPr>
        <p:spPr>
          <a:xfrm>
            <a:off x="1056290" y="2270234"/>
            <a:ext cx="5360276" cy="3216166"/>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indent="-342900">
              <a:buFont typeface="Arial" panose="020B0604020202020204" pitchFamily="34" charset="0"/>
              <a:buChar char="•"/>
            </a:pPr>
            <a:r>
              <a:rPr lang="en-US" sz="2400" dirty="0">
                <a:solidFill>
                  <a:schemeClr val="bg1"/>
                </a:solidFill>
                <a:latin typeface="Times" panose="02020603050405020304" pitchFamily="18" charset="0"/>
                <a:cs typeface="Times" panose="02020603050405020304" pitchFamily="18" charset="0"/>
              </a:rPr>
              <a:t>For each slide define and explain information using specific examples </a:t>
            </a:r>
          </a:p>
          <a:p>
            <a:pPr marL="342900" indent="-342900">
              <a:buFont typeface="Arial" panose="020B0604020202020204" pitchFamily="34" charset="0"/>
              <a:buChar char="•"/>
            </a:pPr>
            <a:r>
              <a:rPr lang="en-US" sz="2400" dirty="0">
                <a:solidFill>
                  <a:schemeClr val="bg1"/>
                </a:solidFill>
                <a:latin typeface="Times" panose="02020603050405020304" pitchFamily="18" charset="0"/>
                <a:cs typeface="Times" panose="02020603050405020304" pitchFamily="18" charset="0"/>
              </a:rPr>
              <a:t>Add images as visual cues </a:t>
            </a:r>
          </a:p>
          <a:p>
            <a:pPr marL="342900" indent="-342900">
              <a:buFont typeface="Arial" panose="020B0604020202020204" pitchFamily="34" charset="0"/>
              <a:buChar char="•"/>
            </a:pPr>
            <a:r>
              <a:rPr lang="en-US" sz="2400" dirty="0">
                <a:solidFill>
                  <a:schemeClr val="bg1"/>
                </a:solidFill>
                <a:latin typeface="Times" panose="02020603050405020304" pitchFamily="18" charset="0"/>
                <a:cs typeface="Times" panose="02020603050405020304" pitchFamily="18" charset="0"/>
              </a:rPr>
              <a:t>Use the links to assist you in researching how state and local government is structured to meet needs of the people </a:t>
            </a:r>
          </a:p>
        </p:txBody>
      </p:sp>
      <p:pic>
        <p:nvPicPr>
          <p:cNvPr id="1026" name="Picture 2" descr="Government of North Carolina - Wikipedia">
            <a:extLst>
              <a:ext uri="{FF2B5EF4-FFF2-40B4-BE49-F238E27FC236}">
                <a16:creationId xmlns:a16="http://schemas.microsoft.com/office/drawing/2014/main" id="{6FE0ADD1-DEED-6C49-4F48-D9DC52EDB3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42057" y="2357437"/>
            <a:ext cx="2143125" cy="2143125"/>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pic>
        <p:nvPicPr>
          <p:cNvPr id="1028" name="Picture 4" descr="Guilford County Government">
            <a:extLst>
              <a:ext uri="{FF2B5EF4-FFF2-40B4-BE49-F238E27FC236}">
                <a16:creationId xmlns:a16="http://schemas.microsoft.com/office/drawing/2014/main" id="{1F8FE287-2EAB-14A3-5ACD-86367A3A1D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00689" y="3158072"/>
            <a:ext cx="2143125" cy="2143125"/>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pic>
        <p:nvPicPr>
          <p:cNvPr id="1032" name="Picture 8" descr="Greensboro City Council – The Guilfordian">
            <a:extLst>
              <a:ext uri="{FF2B5EF4-FFF2-40B4-BE49-F238E27FC236}">
                <a16:creationId xmlns:a16="http://schemas.microsoft.com/office/drawing/2014/main" id="{D5500379-4B35-DA79-474E-ED551D83883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90044" y="4346684"/>
            <a:ext cx="2247900" cy="2038350"/>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468220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81F241-E1BC-42EC-B1F3-2980757D80B6}"/>
              </a:ext>
            </a:extLst>
          </p:cNvPr>
          <p:cNvSpPr>
            <a:spLocks noGrp="1"/>
          </p:cNvSpPr>
          <p:nvPr>
            <p:ph type="title"/>
          </p:nvPr>
        </p:nvSpPr>
        <p:spPr>
          <a:xfrm>
            <a:off x="838200" y="365125"/>
            <a:ext cx="10515600" cy="774127"/>
          </a:xfrm>
          <a:solidFill>
            <a:schemeClr val="bg1"/>
          </a:solidFill>
          <a:ln>
            <a:solidFill>
              <a:srgbClr val="002060"/>
            </a:solidFill>
          </a:ln>
        </p:spPr>
        <p:txBody>
          <a:bodyPr/>
          <a:lstStyle/>
          <a:p>
            <a:r>
              <a:rPr lang="en-US" dirty="0">
                <a:solidFill>
                  <a:srgbClr val="002060"/>
                </a:solidFill>
                <a:latin typeface="Britannic Bold" panose="020B0903060703020204" pitchFamily="34" charset="0"/>
              </a:rPr>
              <a:t>Locally Led</a:t>
            </a:r>
          </a:p>
        </p:txBody>
      </p:sp>
      <p:sp>
        <p:nvSpPr>
          <p:cNvPr id="3" name="Content Placeholder 2">
            <a:extLst>
              <a:ext uri="{FF2B5EF4-FFF2-40B4-BE49-F238E27FC236}">
                <a16:creationId xmlns:a16="http://schemas.microsoft.com/office/drawing/2014/main" id="{95DB9BFA-34A4-4D36-A3A7-07C815668F22}"/>
              </a:ext>
            </a:extLst>
          </p:cNvPr>
          <p:cNvSpPr>
            <a:spLocks noGrp="1"/>
          </p:cNvSpPr>
          <p:nvPr>
            <p:ph idx="1"/>
          </p:nvPr>
        </p:nvSpPr>
        <p:spPr>
          <a:xfrm>
            <a:off x="838200" y="1349115"/>
            <a:ext cx="10515600" cy="4827848"/>
          </a:xfrm>
          <a:solidFill>
            <a:schemeClr val="bg1"/>
          </a:solidFill>
          <a:ln>
            <a:solidFill>
              <a:srgbClr val="002060"/>
            </a:solidFill>
          </a:ln>
        </p:spPr>
        <p:txBody>
          <a:bodyPr>
            <a:normAutofit/>
          </a:bodyPr>
          <a:lstStyle/>
          <a:p>
            <a:pPr marL="457200" indent="-457200">
              <a:buFont typeface="+mj-lt"/>
              <a:buAutoNum type="arabicPeriod"/>
            </a:pPr>
            <a:r>
              <a:rPr lang="en-US" sz="2400" dirty="0">
                <a:latin typeface="Times" panose="02020603050405020304" pitchFamily="18" charset="0"/>
                <a:cs typeface="Times" panose="02020603050405020304" pitchFamily="18" charset="0"/>
              </a:rPr>
              <a:t>What is the difference between a mayor and governor?</a:t>
            </a:r>
          </a:p>
          <a:p>
            <a:pPr marL="457200" indent="-457200">
              <a:buFont typeface="+mj-lt"/>
              <a:buAutoNum type="arabicPeriod"/>
            </a:pPr>
            <a:r>
              <a:rPr lang="en-US" sz="2400" dirty="0">
                <a:latin typeface="Times" panose="02020603050405020304" pitchFamily="18" charset="0"/>
                <a:cs typeface="Times" panose="02020603050405020304" pitchFamily="18" charset="0"/>
              </a:rPr>
              <a:t>What is the responsibility of the sheriff? Who selects the sheriff? </a:t>
            </a:r>
          </a:p>
          <a:p>
            <a:pPr marL="457200" indent="-457200">
              <a:buFont typeface="+mj-lt"/>
              <a:buAutoNum type="arabicPeriod"/>
            </a:pPr>
            <a:r>
              <a:rPr lang="en-US" sz="2400" dirty="0">
                <a:latin typeface="Times" panose="02020603050405020304" pitchFamily="18" charset="0"/>
                <a:cs typeface="Times" panose="02020603050405020304" pitchFamily="18" charset="0"/>
              </a:rPr>
              <a:t>What is the difference between a town meeting and city council meeting? </a:t>
            </a:r>
          </a:p>
        </p:txBody>
      </p:sp>
      <p:pic>
        <p:nvPicPr>
          <p:cNvPr id="2050" name="Picture 2" descr="Greensboro Swarm on X: &quot;#Greensboro ...">
            <a:extLst>
              <a:ext uri="{FF2B5EF4-FFF2-40B4-BE49-F238E27FC236}">
                <a16:creationId xmlns:a16="http://schemas.microsoft.com/office/drawing/2014/main" id="{12755514-0D1E-FF42-6F0B-958370FCD0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51073" y="2691476"/>
            <a:ext cx="2143125" cy="214312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C7678BD4-E03D-D8A9-4780-898B10303997}"/>
              </a:ext>
            </a:extLst>
          </p:cNvPr>
          <p:cNvSpPr/>
          <p:nvPr/>
        </p:nvSpPr>
        <p:spPr>
          <a:xfrm>
            <a:off x="1813034" y="4508938"/>
            <a:ext cx="2459421" cy="746736"/>
          </a:xfrm>
          <a:prstGeom prst="rect">
            <a:avLst/>
          </a:prstGeom>
          <a:solidFill>
            <a:srgbClr val="00206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latin typeface="Times" panose="02020603050405020304" pitchFamily="18" charset="0"/>
                <a:cs typeface="Times" panose="02020603050405020304" pitchFamily="18" charset="0"/>
              </a:rPr>
              <a:t>Mayor Nancy Vaughn</a:t>
            </a:r>
          </a:p>
        </p:txBody>
      </p:sp>
      <p:pic>
        <p:nvPicPr>
          <p:cNvPr id="2052" name="Picture 4" descr="Our Mission | Guilford County, NC">
            <a:extLst>
              <a:ext uri="{FF2B5EF4-FFF2-40B4-BE49-F238E27FC236}">
                <a16:creationId xmlns:a16="http://schemas.microsoft.com/office/drawing/2014/main" id="{4A1B9DD8-FDBA-2C05-EB76-303343B1D5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98515" y="2691476"/>
            <a:ext cx="2143125" cy="214312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C9A8987B-5FA4-C1CD-8698-BD244D61ABA9}"/>
              </a:ext>
            </a:extLst>
          </p:cNvPr>
          <p:cNvSpPr/>
          <p:nvPr/>
        </p:nvSpPr>
        <p:spPr>
          <a:xfrm>
            <a:off x="5460126" y="4471650"/>
            <a:ext cx="2459421" cy="746736"/>
          </a:xfrm>
          <a:prstGeom prst="rect">
            <a:avLst/>
          </a:prstGeom>
          <a:solidFill>
            <a:srgbClr val="00206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latin typeface="Times" panose="02020603050405020304" pitchFamily="18" charset="0"/>
                <a:cs typeface="Times" panose="02020603050405020304" pitchFamily="18" charset="0"/>
              </a:rPr>
              <a:t>Sheriff Danny Rogers</a:t>
            </a:r>
          </a:p>
        </p:txBody>
      </p:sp>
      <p:pic>
        <p:nvPicPr>
          <p:cNvPr id="2054" name="Picture 6" descr="Greensboro City Council ...">
            <a:extLst>
              <a:ext uri="{FF2B5EF4-FFF2-40B4-BE49-F238E27FC236}">
                <a16:creationId xmlns:a16="http://schemas.microsoft.com/office/drawing/2014/main" id="{156945BD-90D2-02ED-73D7-CC725592A77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43925" y="2691476"/>
            <a:ext cx="2809875" cy="2143125"/>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C6A2CCD5-69B3-3712-D92D-F16D2F801F5C}"/>
              </a:ext>
            </a:extLst>
          </p:cNvPr>
          <p:cNvSpPr/>
          <p:nvPr/>
        </p:nvSpPr>
        <p:spPr>
          <a:xfrm>
            <a:off x="9183332" y="4461233"/>
            <a:ext cx="2459421" cy="746736"/>
          </a:xfrm>
          <a:prstGeom prst="rect">
            <a:avLst/>
          </a:prstGeom>
          <a:solidFill>
            <a:srgbClr val="00206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latin typeface="Times" panose="02020603050405020304" pitchFamily="18" charset="0"/>
                <a:cs typeface="Times" panose="02020603050405020304" pitchFamily="18" charset="0"/>
              </a:rPr>
              <a:t>Greensboro </a:t>
            </a:r>
            <a:r>
              <a:rPr lang="en-US" sz="2400">
                <a:latin typeface="Times" panose="02020603050405020304" pitchFamily="18" charset="0"/>
                <a:cs typeface="Times" panose="02020603050405020304" pitchFamily="18" charset="0"/>
              </a:rPr>
              <a:t>City Council </a:t>
            </a:r>
            <a:endParaRPr lang="en-US" sz="2400" dirty="0">
              <a:latin typeface="Times" panose="02020603050405020304" pitchFamily="18" charset="0"/>
              <a:cs typeface="Times" panose="02020603050405020304" pitchFamily="18" charset="0"/>
            </a:endParaRPr>
          </a:p>
        </p:txBody>
      </p:sp>
    </p:spTree>
    <p:extLst>
      <p:ext uri="{BB962C8B-B14F-4D97-AF65-F5344CB8AC3E}">
        <p14:creationId xmlns:p14="http://schemas.microsoft.com/office/powerpoint/2010/main" val="209097870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0FDE80-5A26-42F8-9EDB-57C83305F2E4}"/>
              </a:ext>
            </a:extLst>
          </p:cNvPr>
          <p:cNvSpPr>
            <a:spLocks noGrp="1"/>
          </p:cNvSpPr>
          <p:nvPr>
            <p:ph type="title"/>
          </p:nvPr>
        </p:nvSpPr>
        <p:spPr>
          <a:xfrm>
            <a:off x="838200" y="365126"/>
            <a:ext cx="10515600" cy="694418"/>
          </a:xfrm>
          <a:solidFill>
            <a:schemeClr val="bg1"/>
          </a:solidFill>
          <a:ln>
            <a:solidFill>
              <a:srgbClr val="002060"/>
            </a:solidFill>
          </a:ln>
        </p:spPr>
        <p:txBody>
          <a:bodyPr>
            <a:normAutofit fontScale="90000"/>
          </a:bodyPr>
          <a:lstStyle/>
          <a:p>
            <a:r>
              <a:rPr lang="en-US" b="1" dirty="0">
                <a:solidFill>
                  <a:srgbClr val="002060"/>
                </a:solidFill>
                <a:latin typeface="Britannic Bold" panose="020B0903060703020204" pitchFamily="34" charset="0"/>
              </a:rPr>
              <a:t>Services provided by local government </a:t>
            </a:r>
          </a:p>
        </p:txBody>
      </p:sp>
      <p:pic>
        <p:nvPicPr>
          <p:cNvPr id="1026" name="Picture 2">
            <a:extLst>
              <a:ext uri="{FF2B5EF4-FFF2-40B4-BE49-F238E27FC236}">
                <a16:creationId xmlns:a16="http://schemas.microsoft.com/office/drawing/2014/main" id="{AF59FACB-6C61-4E5A-90F7-C3214AAD00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1016" y="1173389"/>
            <a:ext cx="11760590" cy="545249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255790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6BE65A-F8CE-3F4C-8FA2-D70CCBB05C5E}"/>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1C84003-88CA-69A3-FB3B-DCC523A2F326}"/>
              </a:ext>
            </a:extLst>
          </p:cNvPr>
          <p:cNvSpPr>
            <a:spLocks noGrp="1"/>
          </p:cNvSpPr>
          <p:nvPr>
            <p:ph idx="1"/>
          </p:nvPr>
        </p:nvSpPr>
        <p:spPr>
          <a:xfrm>
            <a:off x="323557" y="295422"/>
            <a:ext cx="11465169" cy="6291358"/>
          </a:xfrm>
          <a:solidFill>
            <a:schemeClr val="bg1"/>
          </a:solidFill>
        </p:spPr>
        <p:txBody>
          <a:bodyPr>
            <a:normAutofit/>
          </a:bodyPr>
          <a:lstStyle/>
          <a:p>
            <a:pPr marL="0" indent="0">
              <a:buNone/>
            </a:pPr>
            <a:r>
              <a:rPr lang="en-US" sz="2400" b="1" i="1" dirty="0">
                <a:solidFill>
                  <a:srgbClr val="002060"/>
                </a:solidFill>
                <a:latin typeface="Times New Roman" panose="02020603050405020304" pitchFamily="18" charset="0"/>
                <a:cs typeface="Times New Roman" panose="02020603050405020304" pitchFamily="18" charset="0"/>
              </a:rPr>
              <a:t>Essential Question: </a:t>
            </a:r>
            <a:r>
              <a:rPr lang="en-US" sz="2400" dirty="0">
                <a:latin typeface="Times" pitchFamily="2" charset="0"/>
              </a:rPr>
              <a:t>How did the Founding Fathers develop a government that allows for the supremacy of the federal government, but still grant states the ability the authority to governing themselves?</a:t>
            </a:r>
          </a:p>
          <a:p>
            <a:pPr marL="0" indent="0">
              <a:buNone/>
            </a:pPr>
            <a:r>
              <a:rPr lang="en-US" sz="2400" b="1" i="1" dirty="0">
                <a:solidFill>
                  <a:srgbClr val="002060"/>
                </a:solidFill>
                <a:latin typeface="Times New Roman" panose="02020603050405020304" pitchFamily="18" charset="0"/>
                <a:cs typeface="Times New Roman" panose="02020603050405020304" pitchFamily="18" charset="0"/>
              </a:rPr>
              <a:t>Students can:</a:t>
            </a:r>
          </a:p>
          <a:p>
            <a:r>
              <a:rPr lang="en-US" sz="2400" dirty="0">
                <a:latin typeface="Times" pitchFamily="2" charset="0"/>
              </a:rPr>
              <a:t>Evaluate similarities between the federal and state government as established under constitutional authority</a:t>
            </a:r>
          </a:p>
          <a:p>
            <a:r>
              <a:rPr lang="en-US" sz="2400" dirty="0">
                <a:latin typeface="Times" pitchFamily="2" charset="0"/>
                <a:cs typeface="Times New Roman" panose="02020603050405020304" pitchFamily="18" charset="0"/>
              </a:rPr>
              <a:t>Determine how the powers of state and local government allow them to meet the goals of a society or community</a:t>
            </a:r>
            <a:endParaRPr lang="en-US" sz="2400" dirty="0">
              <a:latin typeface="Times New Roman" panose="02020603050405020304" pitchFamily="18" charset="0"/>
              <a:cs typeface="Times New Roman" panose="02020603050405020304" pitchFamily="18" charset="0"/>
            </a:endParaRPr>
          </a:p>
          <a:p>
            <a:pPr marL="0" indent="0">
              <a:buNone/>
            </a:pPr>
            <a:r>
              <a:rPr lang="en-US" sz="2400" b="1" dirty="0">
                <a:solidFill>
                  <a:srgbClr val="FF0000"/>
                </a:solidFill>
                <a:latin typeface="Times New Roman" panose="02020603050405020304" pitchFamily="18" charset="0"/>
                <a:cs typeface="Times New Roman" panose="02020603050405020304" pitchFamily="18" charset="0"/>
              </a:rPr>
              <a:t>Agenda:</a:t>
            </a:r>
          </a:p>
          <a:p>
            <a:r>
              <a:rPr lang="en-US" sz="2400" dirty="0">
                <a:latin typeface="Times New Roman" panose="02020603050405020304" pitchFamily="18" charset="0"/>
                <a:cs typeface="Times New Roman" panose="02020603050405020304" pitchFamily="18" charset="0"/>
              </a:rPr>
              <a:t>Precedent Review </a:t>
            </a:r>
          </a:p>
          <a:p>
            <a:r>
              <a:rPr lang="en-US" sz="2400" dirty="0">
                <a:latin typeface="Times New Roman" panose="02020603050405020304" pitchFamily="18" charset="0"/>
                <a:cs typeface="Times New Roman" panose="02020603050405020304" pitchFamily="18" charset="0"/>
              </a:rPr>
              <a:t>SCOTUS Precedent Quiz</a:t>
            </a:r>
          </a:p>
          <a:p>
            <a:r>
              <a:rPr lang="en-US" sz="2400" dirty="0">
                <a:latin typeface="Times New Roman" panose="02020603050405020304" pitchFamily="18" charset="0"/>
                <a:cs typeface="Times New Roman" panose="02020603050405020304" pitchFamily="18" charset="0"/>
              </a:rPr>
              <a:t>Local </a:t>
            </a:r>
            <a:r>
              <a:rPr lang="en-US" sz="2400" dirty="0" err="1">
                <a:latin typeface="Times New Roman" panose="02020603050405020304" pitchFamily="18" charset="0"/>
                <a:cs typeface="Times New Roman" panose="02020603050405020304" pitchFamily="18" charset="0"/>
              </a:rPr>
              <a:t>Yocals</a:t>
            </a:r>
            <a:r>
              <a:rPr lang="en-US" sz="2400" dirty="0">
                <a:latin typeface="Times New Roman" panose="02020603050405020304" pitchFamily="18" charset="0"/>
                <a:cs typeface="Times New Roman" panose="02020603050405020304" pitchFamily="18" charset="0"/>
              </a:rPr>
              <a:t> </a:t>
            </a:r>
          </a:p>
          <a:p>
            <a:pPr marL="0" indent="0">
              <a:buNone/>
            </a:pPr>
            <a:r>
              <a:rPr lang="en-US" sz="2400" b="1" dirty="0">
                <a:solidFill>
                  <a:srgbClr val="FF0000"/>
                </a:solidFill>
                <a:latin typeface="Times New Roman" panose="02020603050405020304" pitchFamily="18" charset="0"/>
                <a:cs typeface="Times New Roman" panose="02020603050405020304" pitchFamily="18" charset="0"/>
              </a:rPr>
              <a:t>Homework: </a:t>
            </a:r>
          </a:p>
          <a:p>
            <a:r>
              <a:rPr lang="en-US" sz="2400" b="1" dirty="0">
                <a:solidFill>
                  <a:srgbClr val="002060"/>
                </a:solidFill>
                <a:latin typeface="Times New Roman" panose="02020603050405020304" pitchFamily="18" charset="0"/>
                <a:cs typeface="Times New Roman" panose="02020603050405020304" pitchFamily="18" charset="0"/>
              </a:rPr>
              <a:t>Current Events Journal Review – Due 3/21</a:t>
            </a:r>
          </a:p>
        </p:txBody>
      </p:sp>
    </p:spTree>
    <p:extLst>
      <p:ext uri="{BB962C8B-B14F-4D97-AF65-F5344CB8AC3E}">
        <p14:creationId xmlns:p14="http://schemas.microsoft.com/office/powerpoint/2010/main" val="389460004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761A77-E500-6ACD-7B2F-CD44EFD02A2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210B50B-1481-4E21-10D1-E4599E316FF5}"/>
              </a:ext>
            </a:extLst>
          </p:cNvPr>
          <p:cNvSpPr>
            <a:spLocks noGrp="1"/>
          </p:cNvSpPr>
          <p:nvPr>
            <p:ph type="title"/>
          </p:nvPr>
        </p:nvSpPr>
        <p:spPr>
          <a:xfrm>
            <a:off x="838200" y="365125"/>
            <a:ext cx="10515600" cy="738461"/>
          </a:xfrm>
          <a:solidFill>
            <a:schemeClr val="bg1"/>
          </a:solidFill>
          <a:ln>
            <a:solidFill>
              <a:srgbClr val="002060"/>
            </a:solidFill>
          </a:ln>
        </p:spPr>
        <p:txBody>
          <a:bodyPr/>
          <a:lstStyle/>
          <a:p>
            <a:r>
              <a:rPr lang="en-US" dirty="0">
                <a:solidFill>
                  <a:srgbClr val="002060"/>
                </a:solidFill>
                <a:latin typeface="Britannic Bold" panose="020B0903060703020204" pitchFamily="34" charset="0"/>
              </a:rPr>
              <a:t>Local </a:t>
            </a:r>
            <a:r>
              <a:rPr lang="en-US" dirty="0" err="1">
                <a:solidFill>
                  <a:srgbClr val="002060"/>
                </a:solidFill>
                <a:latin typeface="Britannic Bold" panose="020B0903060703020204" pitchFamily="34" charset="0"/>
              </a:rPr>
              <a:t>Yocals</a:t>
            </a:r>
            <a:r>
              <a:rPr lang="en-US" dirty="0">
                <a:solidFill>
                  <a:srgbClr val="002060"/>
                </a:solidFill>
                <a:latin typeface="Britannic Bold" panose="020B0903060703020204" pitchFamily="34" charset="0"/>
              </a:rPr>
              <a:t> Notebook</a:t>
            </a:r>
          </a:p>
        </p:txBody>
      </p:sp>
      <p:sp>
        <p:nvSpPr>
          <p:cNvPr id="3" name="Content Placeholder 2">
            <a:extLst>
              <a:ext uri="{FF2B5EF4-FFF2-40B4-BE49-F238E27FC236}">
                <a16:creationId xmlns:a16="http://schemas.microsoft.com/office/drawing/2014/main" id="{37B3E6B6-5598-1DA8-3A72-6CEC87045394}"/>
              </a:ext>
            </a:extLst>
          </p:cNvPr>
          <p:cNvSpPr>
            <a:spLocks noGrp="1"/>
          </p:cNvSpPr>
          <p:nvPr>
            <p:ph idx="1"/>
          </p:nvPr>
        </p:nvSpPr>
        <p:spPr>
          <a:xfrm>
            <a:off x="838200" y="1418897"/>
            <a:ext cx="10515600" cy="4758066"/>
          </a:xfrm>
          <a:solidFill>
            <a:schemeClr val="bg1"/>
          </a:solidFill>
          <a:ln>
            <a:solidFill>
              <a:srgbClr val="002060"/>
            </a:solidFill>
          </a:ln>
        </p:spPr>
        <p:txBody>
          <a:bodyPr>
            <a:normAutofit/>
          </a:bodyPr>
          <a:lstStyle/>
          <a:p>
            <a:pPr marL="0" indent="0">
              <a:buNone/>
            </a:pPr>
            <a:r>
              <a:rPr lang="en-US" sz="2400" dirty="0">
                <a:latin typeface="Times" panose="02020603050405020304" pitchFamily="18" charset="0"/>
                <a:cs typeface="Times" panose="02020603050405020304" pitchFamily="18" charset="0"/>
              </a:rPr>
              <a:t>Design a digital notebook how state and local government work to perform tasks to meet the needs of the citizens of North Carolina, Guilford County, and Greensboro. </a:t>
            </a:r>
          </a:p>
          <a:p>
            <a:pPr marL="0" indent="0">
              <a:buNone/>
            </a:pPr>
            <a:endParaRPr lang="en-US" sz="2400" dirty="0">
              <a:latin typeface="Times" panose="02020603050405020304" pitchFamily="18" charset="0"/>
              <a:cs typeface="Times" panose="02020603050405020304" pitchFamily="18" charset="0"/>
            </a:endParaRPr>
          </a:p>
        </p:txBody>
      </p:sp>
      <p:sp>
        <p:nvSpPr>
          <p:cNvPr id="4" name="Rectangle 3">
            <a:extLst>
              <a:ext uri="{FF2B5EF4-FFF2-40B4-BE49-F238E27FC236}">
                <a16:creationId xmlns:a16="http://schemas.microsoft.com/office/drawing/2014/main" id="{14914121-0AC3-5A7F-7CD8-616B3C3C97E0}"/>
              </a:ext>
            </a:extLst>
          </p:cNvPr>
          <p:cNvSpPr/>
          <p:nvPr/>
        </p:nvSpPr>
        <p:spPr>
          <a:xfrm>
            <a:off x="1056290" y="2270234"/>
            <a:ext cx="5360276" cy="3216166"/>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indent="-342900">
              <a:buFont typeface="Arial" panose="020B0604020202020204" pitchFamily="34" charset="0"/>
              <a:buChar char="•"/>
            </a:pPr>
            <a:r>
              <a:rPr lang="en-US" sz="2400" dirty="0">
                <a:solidFill>
                  <a:schemeClr val="bg1"/>
                </a:solidFill>
                <a:latin typeface="Times" panose="02020603050405020304" pitchFamily="18" charset="0"/>
                <a:cs typeface="Times" panose="02020603050405020304" pitchFamily="18" charset="0"/>
              </a:rPr>
              <a:t>For each slide define and explain information using specific examples </a:t>
            </a:r>
          </a:p>
          <a:p>
            <a:pPr marL="342900" indent="-342900">
              <a:buFont typeface="Arial" panose="020B0604020202020204" pitchFamily="34" charset="0"/>
              <a:buChar char="•"/>
            </a:pPr>
            <a:r>
              <a:rPr lang="en-US" sz="2400" dirty="0">
                <a:solidFill>
                  <a:schemeClr val="bg1"/>
                </a:solidFill>
                <a:latin typeface="Times" panose="02020603050405020304" pitchFamily="18" charset="0"/>
                <a:cs typeface="Times" panose="02020603050405020304" pitchFamily="18" charset="0"/>
              </a:rPr>
              <a:t>Add images as visual cues </a:t>
            </a:r>
          </a:p>
          <a:p>
            <a:pPr marL="342900" indent="-342900">
              <a:buFont typeface="Arial" panose="020B0604020202020204" pitchFamily="34" charset="0"/>
              <a:buChar char="•"/>
            </a:pPr>
            <a:r>
              <a:rPr lang="en-US" sz="2400" dirty="0">
                <a:solidFill>
                  <a:schemeClr val="bg1"/>
                </a:solidFill>
                <a:latin typeface="Times" panose="02020603050405020304" pitchFamily="18" charset="0"/>
                <a:cs typeface="Times" panose="02020603050405020304" pitchFamily="18" charset="0"/>
              </a:rPr>
              <a:t>Use the links to assist you in researching how state and local government is structured to meet needs of the people </a:t>
            </a:r>
          </a:p>
        </p:txBody>
      </p:sp>
      <p:pic>
        <p:nvPicPr>
          <p:cNvPr id="1026" name="Picture 2" descr="Government of North Carolina - Wikipedia">
            <a:extLst>
              <a:ext uri="{FF2B5EF4-FFF2-40B4-BE49-F238E27FC236}">
                <a16:creationId xmlns:a16="http://schemas.microsoft.com/office/drawing/2014/main" id="{FA424C89-87EF-1850-099C-E59C29087F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42057" y="2357437"/>
            <a:ext cx="2143125" cy="2143125"/>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pic>
        <p:nvPicPr>
          <p:cNvPr id="1028" name="Picture 4" descr="Guilford County Government">
            <a:extLst>
              <a:ext uri="{FF2B5EF4-FFF2-40B4-BE49-F238E27FC236}">
                <a16:creationId xmlns:a16="http://schemas.microsoft.com/office/drawing/2014/main" id="{0C7F4A47-B267-F22F-70A8-E5A8FE281C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00689" y="3158072"/>
            <a:ext cx="2143125" cy="2143125"/>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pic>
        <p:nvPicPr>
          <p:cNvPr id="1032" name="Picture 8" descr="Greensboro City Council – The Guilfordian">
            <a:extLst>
              <a:ext uri="{FF2B5EF4-FFF2-40B4-BE49-F238E27FC236}">
                <a16:creationId xmlns:a16="http://schemas.microsoft.com/office/drawing/2014/main" id="{48B24E88-AD8E-3ADD-9B15-CA1DF576AF9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90044" y="4346684"/>
            <a:ext cx="2247900" cy="2038350"/>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60205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FE266E-506D-6590-F6CA-BCD0CD1CF0AD}"/>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581CA75-6BE8-1BD7-6221-E192BA940F33}"/>
              </a:ext>
            </a:extLst>
          </p:cNvPr>
          <p:cNvSpPr>
            <a:spLocks noGrp="1"/>
          </p:cNvSpPr>
          <p:nvPr>
            <p:ph idx="1"/>
          </p:nvPr>
        </p:nvSpPr>
        <p:spPr>
          <a:xfrm>
            <a:off x="323557" y="295422"/>
            <a:ext cx="11465169" cy="6291358"/>
          </a:xfrm>
          <a:solidFill>
            <a:schemeClr val="bg1"/>
          </a:solidFill>
        </p:spPr>
        <p:txBody>
          <a:bodyPr>
            <a:normAutofit lnSpcReduction="10000"/>
          </a:bodyPr>
          <a:lstStyle/>
          <a:p>
            <a:pPr marL="0" indent="0">
              <a:buNone/>
            </a:pPr>
            <a:r>
              <a:rPr lang="en-US" sz="2400" b="1" i="1" dirty="0">
                <a:solidFill>
                  <a:srgbClr val="002060"/>
                </a:solidFill>
                <a:latin typeface="Times New Roman" panose="02020603050405020304" pitchFamily="18" charset="0"/>
                <a:cs typeface="Times New Roman" panose="02020603050405020304" pitchFamily="18" charset="0"/>
              </a:rPr>
              <a:t>Essential Question: </a:t>
            </a:r>
            <a:r>
              <a:rPr lang="en-US" sz="2400" dirty="0">
                <a:latin typeface="Times" pitchFamily="2" charset="0"/>
              </a:rPr>
              <a:t>How did the Founding Fathers develop a government that allows for the supremacy of the federal government, but still grant states the ability the authority to governing themselves?</a:t>
            </a:r>
          </a:p>
          <a:p>
            <a:pPr marL="0" indent="0">
              <a:buNone/>
            </a:pPr>
            <a:r>
              <a:rPr lang="en-US" sz="2400" b="1" i="1" dirty="0">
                <a:solidFill>
                  <a:srgbClr val="002060"/>
                </a:solidFill>
                <a:latin typeface="Times New Roman" panose="02020603050405020304" pitchFamily="18" charset="0"/>
                <a:cs typeface="Times New Roman" panose="02020603050405020304" pitchFamily="18" charset="0"/>
              </a:rPr>
              <a:t>Students can:</a:t>
            </a:r>
          </a:p>
          <a:p>
            <a:r>
              <a:rPr lang="en-US" sz="2400" dirty="0">
                <a:latin typeface="Times" pitchFamily="2" charset="0"/>
              </a:rPr>
              <a:t>Evaluate similarities between the federal and state government as established under constitutional authority</a:t>
            </a:r>
          </a:p>
          <a:p>
            <a:r>
              <a:rPr lang="en-US" sz="2400" dirty="0">
                <a:latin typeface="Times" pitchFamily="2" charset="0"/>
                <a:cs typeface="Times New Roman" panose="02020603050405020304" pitchFamily="18" charset="0"/>
              </a:rPr>
              <a:t>Determine how the powers of state and local government allow them to meet the goals of a society or community</a:t>
            </a:r>
            <a:endParaRPr lang="en-US" sz="2400" dirty="0">
              <a:latin typeface="Times New Roman" panose="02020603050405020304" pitchFamily="18" charset="0"/>
              <a:cs typeface="Times New Roman" panose="02020603050405020304" pitchFamily="18" charset="0"/>
            </a:endParaRPr>
          </a:p>
          <a:p>
            <a:pPr marL="0" indent="0">
              <a:buNone/>
            </a:pPr>
            <a:r>
              <a:rPr lang="en-US" sz="2400" b="1" dirty="0">
                <a:solidFill>
                  <a:srgbClr val="FF0000"/>
                </a:solidFill>
                <a:latin typeface="Times New Roman" panose="02020603050405020304" pitchFamily="18" charset="0"/>
                <a:cs typeface="Times New Roman" panose="02020603050405020304" pitchFamily="18" charset="0"/>
              </a:rPr>
              <a:t>Agenda:</a:t>
            </a:r>
          </a:p>
          <a:p>
            <a:r>
              <a:rPr lang="en-US" sz="2400" dirty="0">
                <a:latin typeface="Times New Roman" panose="02020603050405020304" pitchFamily="18" charset="0"/>
                <a:cs typeface="Times New Roman" panose="02020603050405020304" pitchFamily="18" charset="0"/>
              </a:rPr>
              <a:t>Kahoot Review </a:t>
            </a:r>
          </a:p>
          <a:p>
            <a:r>
              <a:rPr lang="en-US" sz="2400" dirty="0">
                <a:latin typeface="Times New Roman" panose="02020603050405020304" pitchFamily="18" charset="0"/>
                <a:cs typeface="Times New Roman" panose="02020603050405020304" pitchFamily="18" charset="0"/>
              </a:rPr>
              <a:t>Federalism National Government Review </a:t>
            </a:r>
          </a:p>
          <a:p>
            <a:r>
              <a:rPr lang="en-US" sz="2400" dirty="0">
                <a:latin typeface="Times New Roman" panose="02020603050405020304" pitchFamily="18" charset="0"/>
                <a:cs typeface="Times New Roman" panose="02020603050405020304" pitchFamily="18" charset="0"/>
              </a:rPr>
              <a:t>Practice questions </a:t>
            </a:r>
          </a:p>
          <a:p>
            <a:pPr marL="0" indent="0">
              <a:buNone/>
            </a:pPr>
            <a:r>
              <a:rPr lang="en-US" sz="2400" b="1" dirty="0">
                <a:solidFill>
                  <a:srgbClr val="FF0000"/>
                </a:solidFill>
                <a:latin typeface="Times New Roman" panose="02020603050405020304" pitchFamily="18" charset="0"/>
                <a:cs typeface="Times New Roman" panose="02020603050405020304" pitchFamily="18" charset="0"/>
              </a:rPr>
              <a:t>Homework: </a:t>
            </a:r>
          </a:p>
          <a:p>
            <a:r>
              <a:rPr lang="en-US" sz="2400" b="1" dirty="0">
                <a:solidFill>
                  <a:srgbClr val="002060"/>
                </a:solidFill>
                <a:latin typeface="Times New Roman" panose="02020603050405020304" pitchFamily="18" charset="0"/>
                <a:cs typeface="Times New Roman" panose="02020603050405020304" pitchFamily="18" charset="0"/>
              </a:rPr>
              <a:t>Study for Unit III Test </a:t>
            </a:r>
          </a:p>
          <a:p>
            <a:r>
              <a:rPr lang="en-US" sz="2400" b="1" dirty="0">
                <a:solidFill>
                  <a:srgbClr val="002060"/>
                </a:solidFill>
                <a:latin typeface="Times New Roman" panose="02020603050405020304" pitchFamily="18" charset="0"/>
                <a:cs typeface="Times New Roman" panose="02020603050405020304" pitchFamily="18" charset="0"/>
              </a:rPr>
              <a:t>Unit III Test – 2/6</a:t>
            </a:r>
          </a:p>
          <a:p>
            <a:r>
              <a:rPr lang="en-US" sz="2400" b="1" dirty="0">
                <a:solidFill>
                  <a:srgbClr val="002060"/>
                </a:solidFill>
                <a:latin typeface="Times New Roman" panose="02020603050405020304" pitchFamily="18" charset="0"/>
                <a:cs typeface="Times New Roman" panose="02020603050405020304" pitchFamily="18" charset="0"/>
              </a:rPr>
              <a:t>Current Events Journal Review – Due 3/21</a:t>
            </a:r>
          </a:p>
        </p:txBody>
      </p:sp>
    </p:spTree>
    <p:extLst>
      <p:ext uri="{BB962C8B-B14F-4D97-AF65-F5344CB8AC3E}">
        <p14:creationId xmlns:p14="http://schemas.microsoft.com/office/powerpoint/2010/main" val="149719907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8A9765-FF91-4204-AA7E-ED5A6C240154}"/>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A112E5B-3D78-2F4A-7933-F05C77A32B35}"/>
              </a:ext>
            </a:extLst>
          </p:cNvPr>
          <p:cNvSpPr>
            <a:spLocks noGrp="1"/>
          </p:cNvSpPr>
          <p:nvPr>
            <p:ph idx="1"/>
          </p:nvPr>
        </p:nvSpPr>
        <p:spPr>
          <a:xfrm>
            <a:off x="323557" y="295422"/>
            <a:ext cx="11465169" cy="6291358"/>
          </a:xfrm>
          <a:solidFill>
            <a:schemeClr val="bg1"/>
          </a:solidFill>
        </p:spPr>
        <p:txBody>
          <a:bodyPr>
            <a:normAutofit/>
          </a:bodyPr>
          <a:lstStyle/>
          <a:p>
            <a:pPr marL="0" indent="0">
              <a:buNone/>
            </a:pPr>
            <a:r>
              <a:rPr lang="en-US" sz="2400" b="1" i="1" dirty="0">
                <a:solidFill>
                  <a:srgbClr val="002060"/>
                </a:solidFill>
                <a:latin typeface="Times New Roman" panose="02020603050405020304" pitchFamily="18" charset="0"/>
                <a:cs typeface="Times New Roman" panose="02020603050405020304" pitchFamily="18" charset="0"/>
              </a:rPr>
              <a:t>Essential Question: </a:t>
            </a:r>
            <a:r>
              <a:rPr lang="en-US" sz="2400" dirty="0">
                <a:latin typeface="Times" pitchFamily="2" charset="0"/>
              </a:rPr>
              <a:t>How did the Founding Fathers develop a government that allows for the supremacy of the federal government, but still grant states the ability the authority to governing themselves?</a:t>
            </a:r>
          </a:p>
          <a:p>
            <a:pPr marL="0" indent="0">
              <a:buNone/>
            </a:pPr>
            <a:r>
              <a:rPr lang="en-US" sz="2400" b="1" i="1" dirty="0">
                <a:solidFill>
                  <a:srgbClr val="002060"/>
                </a:solidFill>
                <a:latin typeface="Times New Roman" panose="02020603050405020304" pitchFamily="18" charset="0"/>
                <a:cs typeface="Times New Roman" panose="02020603050405020304" pitchFamily="18" charset="0"/>
              </a:rPr>
              <a:t>Students can:</a:t>
            </a:r>
          </a:p>
          <a:p>
            <a:r>
              <a:rPr lang="en-US" sz="2400" dirty="0">
                <a:latin typeface="Times" pitchFamily="2" charset="0"/>
              </a:rPr>
              <a:t>Evaluate similarities between the federal and state government as established under constitutional authority</a:t>
            </a:r>
          </a:p>
          <a:p>
            <a:r>
              <a:rPr lang="en-US" sz="2400" dirty="0">
                <a:latin typeface="Times" pitchFamily="2" charset="0"/>
                <a:cs typeface="Times New Roman" panose="02020603050405020304" pitchFamily="18" charset="0"/>
              </a:rPr>
              <a:t>Determine how the powers of state and local government allow them to meet the goals of a society or community</a:t>
            </a:r>
            <a:endParaRPr lang="en-US" sz="2400" dirty="0">
              <a:latin typeface="Times New Roman" panose="02020603050405020304" pitchFamily="18" charset="0"/>
              <a:cs typeface="Times New Roman" panose="02020603050405020304" pitchFamily="18" charset="0"/>
            </a:endParaRPr>
          </a:p>
          <a:p>
            <a:pPr marL="0" indent="0">
              <a:buNone/>
            </a:pPr>
            <a:r>
              <a:rPr lang="en-US" sz="2400" b="1" dirty="0">
                <a:solidFill>
                  <a:srgbClr val="FF0000"/>
                </a:solidFill>
                <a:latin typeface="Times New Roman" panose="02020603050405020304" pitchFamily="18" charset="0"/>
                <a:cs typeface="Times New Roman" panose="02020603050405020304" pitchFamily="18" charset="0"/>
              </a:rPr>
              <a:t>Agenda:</a:t>
            </a:r>
          </a:p>
          <a:p>
            <a:r>
              <a:rPr lang="en-US" sz="2400" dirty="0">
                <a:latin typeface="Times New Roman" panose="02020603050405020304" pitchFamily="18" charset="0"/>
                <a:cs typeface="Times New Roman" panose="02020603050405020304" pitchFamily="18" charset="0"/>
              </a:rPr>
              <a:t>Greensboro Urban Sprawl </a:t>
            </a:r>
          </a:p>
          <a:p>
            <a:r>
              <a:rPr lang="en-US" sz="2400" dirty="0">
                <a:latin typeface="Times New Roman" panose="02020603050405020304" pitchFamily="18" charset="0"/>
                <a:cs typeface="Times New Roman" panose="02020603050405020304" pitchFamily="18" charset="0"/>
              </a:rPr>
              <a:t>A County Affair </a:t>
            </a:r>
          </a:p>
          <a:p>
            <a:r>
              <a:rPr lang="en-US" sz="2400" dirty="0">
                <a:latin typeface="Times New Roman" panose="02020603050405020304" pitchFamily="18" charset="0"/>
                <a:cs typeface="Times New Roman" panose="02020603050405020304" pitchFamily="18" charset="0"/>
              </a:rPr>
              <a:t>Getting to </a:t>
            </a:r>
            <a:r>
              <a:rPr lang="en-US" sz="2400">
                <a:latin typeface="Times New Roman" panose="02020603050405020304" pitchFamily="18" charset="0"/>
                <a:cs typeface="Times New Roman" panose="02020603050405020304" pitchFamily="18" charset="0"/>
              </a:rPr>
              <a:t>know Greensboro</a:t>
            </a:r>
            <a:endParaRPr lang="en-US" sz="2400" dirty="0">
              <a:latin typeface="Times New Roman" panose="02020603050405020304" pitchFamily="18" charset="0"/>
              <a:cs typeface="Times New Roman" panose="02020603050405020304" pitchFamily="18" charset="0"/>
            </a:endParaRPr>
          </a:p>
          <a:p>
            <a:pPr marL="0" indent="0">
              <a:buNone/>
            </a:pPr>
            <a:r>
              <a:rPr lang="en-US" sz="2400" b="1" dirty="0">
                <a:solidFill>
                  <a:srgbClr val="FF0000"/>
                </a:solidFill>
                <a:latin typeface="Times New Roman" panose="02020603050405020304" pitchFamily="18" charset="0"/>
                <a:cs typeface="Times New Roman" panose="02020603050405020304" pitchFamily="18" charset="0"/>
              </a:rPr>
              <a:t>Homework: </a:t>
            </a:r>
          </a:p>
          <a:p>
            <a:r>
              <a:rPr lang="en-US" sz="2400" b="1" dirty="0">
                <a:solidFill>
                  <a:srgbClr val="002060"/>
                </a:solidFill>
                <a:latin typeface="Times New Roman" panose="02020603050405020304" pitchFamily="18" charset="0"/>
                <a:cs typeface="Times New Roman" panose="02020603050405020304" pitchFamily="18" charset="0"/>
              </a:rPr>
              <a:t>Current Events Journal Review – Due 3/21</a:t>
            </a:r>
          </a:p>
        </p:txBody>
      </p:sp>
    </p:spTree>
    <p:extLst>
      <p:ext uri="{BB962C8B-B14F-4D97-AF65-F5344CB8AC3E}">
        <p14:creationId xmlns:p14="http://schemas.microsoft.com/office/powerpoint/2010/main" val="140388541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E2A2C0-C483-4E60-9C2A-AEC4B7ABBD06}"/>
              </a:ext>
            </a:extLst>
          </p:cNvPr>
          <p:cNvSpPr>
            <a:spLocks noGrp="1"/>
          </p:cNvSpPr>
          <p:nvPr>
            <p:ph type="title"/>
          </p:nvPr>
        </p:nvSpPr>
        <p:spPr>
          <a:xfrm>
            <a:off x="838200" y="365125"/>
            <a:ext cx="10515600" cy="915035"/>
          </a:xfrm>
          <a:solidFill>
            <a:schemeClr val="bg1"/>
          </a:solidFill>
        </p:spPr>
        <p:txBody>
          <a:bodyPr/>
          <a:lstStyle/>
          <a:p>
            <a:r>
              <a:rPr lang="en-US" dirty="0">
                <a:solidFill>
                  <a:srgbClr val="002060"/>
                </a:solidFill>
                <a:latin typeface="Britannic Bold" panose="020B0903060703020204" pitchFamily="34" charset="0"/>
              </a:rPr>
              <a:t>State Government Recall </a:t>
            </a:r>
          </a:p>
        </p:txBody>
      </p:sp>
      <p:sp>
        <p:nvSpPr>
          <p:cNvPr id="3" name="Content Placeholder 2">
            <a:extLst>
              <a:ext uri="{FF2B5EF4-FFF2-40B4-BE49-F238E27FC236}">
                <a16:creationId xmlns:a16="http://schemas.microsoft.com/office/drawing/2014/main" id="{5E4FF99A-6D68-4FAD-B4CF-E6946226EC2A}"/>
              </a:ext>
            </a:extLst>
          </p:cNvPr>
          <p:cNvSpPr>
            <a:spLocks noGrp="1"/>
          </p:cNvSpPr>
          <p:nvPr>
            <p:ph idx="1"/>
          </p:nvPr>
        </p:nvSpPr>
        <p:spPr>
          <a:xfrm>
            <a:off x="284813" y="1477108"/>
            <a:ext cx="11632367" cy="4699855"/>
          </a:xfrm>
          <a:solidFill>
            <a:schemeClr val="bg1"/>
          </a:solidFill>
          <a:ln>
            <a:solidFill>
              <a:schemeClr val="tx1"/>
            </a:solidFill>
          </a:ln>
        </p:spPr>
        <p:txBody>
          <a:bodyPr>
            <a:normAutofit fontScale="92500"/>
          </a:bodyPr>
          <a:lstStyle/>
          <a:p>
            <a:pPr marL="0" indent="0">
              <a:buNone/>
            </a:pPr>
            <a:r>
              <a:rPr lang="en-US" sz="2400" dirty="0">
                <a:latin typeface="Times" panose="02020603050405020304" pitchFamily="18" charset="0"/>
                <a:cs typeface="Times" panose="02020603050405020304" pitchFamily="18" charset="0"/>
              </a:rPr>
              <a:t>Identify the following as </a:t>
            </a:r>
            <a:r>
              <a:rPr lang="en-US" sz="2400" b="1" dirty="0">
                <a:solidFill>
                  <a:srgbClr val="FF0000"/>
                </a:solidFill>
                <a:latin typeface="Times" panose="02020603050405020304" pitchFamily="18" charset="0"/>
                <a:cs typeface="Times" panose="02020603050405020304" pitchFamily="18" charset="0"/>
              </a:rPr>
              <a:t>(A) NC General Assembly</a:t>
            </a:r>
            <a:r>
              <a:rPr lang="en-US" sz="2400" dirty="0">
                <a:latin typeface="Times" panose="02020603050405020304" pitchFamily="18" charset="0"/>
                <a:cs typeface="Times" panose="02020603050405020304" pitchFamily="18" charset="0"/>
              </a:rPr>
              <a:t>, </a:t>
            </a:r>
            <a:r>
              <a:rPr lang="en-US" sz="2400" b="1" dirty="0">
                <a:solidFill>
                  <a:srgbClr val="002060"/>
                </a:solidFill>
                <a:latin typeface="Times" panose="02020603050405020304" pitchFamily="18" charset="0"/>
                <a:cs typeface="Times" panose="02020603050405020304" pitchFamily="18" charset="0"/>
              </a:rPr>
              <a:t>(B) NC Governor</a:t>
            </a:r>
            <a:r>
              <a:rPr lang="en-US" sz="2400" dirty="0">
                <a:latin typeface="Times" panose="02020603050405020304" pitchFamily="18" charset="0"/>
                <a:cs typeface="Times" panose="02020603050405020304" pitchFamily="18" charset="0"/>
              </a:rPr>
              <a:t> or </a:t>
            </a:r>
            <a:r>
              <a:rPr lang="en-US" sz="2400" b="1" dirty="0">
                <a:solidFill>
                  <a:srgbClr val="7030A0"/>
                </a:solidFill>
                <a:latin typeface="Times" panose="02020603050405020304" pitchFamily="18" charset="0"/>
                <a:cs typeface="Times" panose="02020603050405020304" pitchFamily="18" charset="0"/>
              </a:rPr>
              <a:t>(C) NC Judiciary </a:t>
            </a:r>
          </a:p>
          <a:p>
            <a:pPr marL="0" indent="0">
              <a:buNone/>
            </a:pPr>
            <a:r>
              <a:rPr lang="en-US" sz="2400" dirty="0">
                <a:latin typeface="Times" panose="02020603050405020304" pitchFamily="18" charset="0"/>
                <a:cs typeface="Times" panose="02020603050405020304" pitchFamily="18" charset="0"/>
              </a:rPr>
              <a:t>___ 1. Bicameral			___ 8. Law interpreter</a:t>
            </a:r>
          </a:p>
          <a:p>
            <a:pPr marL="0" indent="0">
              <a:buNone/>
            </a:pPr>
            <a:r>
              <a:rPr lang="en-US" sz="2400" dirty="0">
                <a:latin typeface="Times" panose="02020603050405020304" pitchFamily="18" charset="0"/>
                <a:cs typeface="Times" panose="02020603050405020304" pitchFamily="18" charset="0"/>
              </a:rPr>
              <a:t>___ 2. 4 year term limit			___ 9. Speaker of the House, President Pro Tempore</a:t>
            </a:r>
          </a:p>
          <a:p>
            <a:pPr marL="0" indent="0">
              <a:buNone/>
            </a:pPr>
            <a:r>
              <a:rPr lang="en-US" sz="2400" dirty="0">
                <a:latin typeface="Times" panose="02020603050405020304" pitchFamily="18" charset="0"/>
                <a:cs typeface="Times" panose="02020603050405020304" pitchFamily="18" charset="0"/>
              </a:rPr>
              <a:t>___ 3. Four levels (Supreme, 		___ 10. Can declare laws unconstitutional (Judicial Review)</a:t>
            </a:r>
          </a:p>
          <a:p>
            <a:pPr marL="0" indent="0">
              <a:buNone/>
            </a:pPr>
            <a:r>
              <a:rPr lang="en-US" sz="2400" dirty="0">
                <a:latin typeface="Times" panose="02020603050405020304" pitchFamily="18" charset="0"/>
                <a:cs typeface="Times" panose="02020603050405020304" pitchFamily="18" charset="0"/>
              </a:rPr>
              <a:t>Appeals, District, &amp; Superior) 			</a:t>
            </a:r>
          </a:p>
          <a:p>
            <a:pPr marL="0" indent="0">
              <a:buNone/>
            </a:pPr>
            <a:r>
              <a:rPr lang="en-US" sz="2400" dirty="0">
                <a:latin typeface="Times" panose="02020603050405020304" pitchFamily="18" charset="0"/>
                <a:cs typeface="Times" panose="02020603050405020304" pitchFamily="18" charset="0"/>
              </a:rPr>
              <a:t>___ 4. law enforcing </a:t>
            </a:r>
          </a:p>
          <a:p>
            <a:pPr marL="0" indent="0">
              <a:buNone/>
            </a:pPr>
            <a:r>
              <a:rPr lang="en-US" sz="2400" dirty="0">
                <a:latin typeface="Times" panose="02020603050405020304" pitchFamily="18" charset="0"/>
                <a:cs typeface="Times" panose="02020603050405020304" pitchFamily="18" charset="0"/>
              </a:rPr>
              <a:t>___ 5. Council of State </a:t>
            </a:r>
          </a:p>
          <a:p>
            <a:pPr marL="0" indent="0">
              <a:buNone/>
            </a:pPr>
            <a:r>
              <a:rPr lang="en-US" sz="2400" dirty="0">
                <a:latin typeface="Times" panose="02020603050405020304" pitchFamily="18" charset="0"/>
                <a:cs typeface="Times" panose="02020603050405020304" pitchFamily="18" charset="0"/>
              </a:rPr>
              <a:t>___ 6. lawmaking</a:t>
            </a:r>
          </a:p>
          <a:p>
            <a:pPr marL="0" indent="0">
              <a:buNone/>
            </a:pPr>
            <a:r>
              <a:rPr lang="en-US" sz="2400" dirty="0">
                <a:latin typeface="Times" panose="02020603050405020304" pitchFamily="18" charset="0"/>
                <a:cs typeface="Times" panose="02020603050405020304" pitchFamily="18" charset="0"/>
              </a:rPr>
              <a:t>___ 7. 30 years old, 5 years U.S. citizen, live in the state 2 years </a:t>
            </a:r>
          </a:p>
          <a:p>
            <a:pPr marL="0" indent="0">
              <a:buNone/>
            </a:pPr>
            <a:endParaRPr lang="en-US" sz="2400" dirty="0">
              <a:latin typeface="Times" panose="02020603050405020304" pitchFamily="18" charset="0"/>
              <a:cs typeface="Times" panose="02020603050405020304" pitchFamily="18" charset="0"/>
            </a:endParaRPr>
          </a:p>
          <a:p>
            <a:pPr marL="0" indent="0">
              <a:buNone/>
            </a:pPr>
            <a:r>
              <a:rPr lang="en-US" sz="2400" dirty="0">
                <a:latin typeface="Times" panose="02020603050405020304" pitchFamily="18" charset="0"/>
                <a:cs typeface="Times" panose="02020603050405020304" pitchFamily="18" charset="0"/>
              </a:rPr>
              <a:t>11. What two major similarities between the NC government and the U.S. government? </a:t>
            </a:r>
          </a:p>
          <a:p>
            <a:pPr marL="0" indent="0">
              <a:buNone/>
            </a:pPr>
            <a:endParaRPr lang="en-US" sz="2400" dirty="0">
              <a:latin typeface="Times" panose="02020603050405020304" pitchFamily="18" charset="0"/>
              <a:cs typeface="Times" panose="02020603050405020304" pitchFamily="18" charset="0"/>
            </a:endParaRPr>
          </a:p>
        </p:txBody>
      </p:sp>
    </p:spTree>
    <p:extLst>
      <p:ext uri="{BB962C8B-B14F-4D97-AF65-F5344CB8AC3E}">
        <p14:creationId xmlns:p14="http://schemas.microsoft.com/office/powerpoint/2010/main" val="277516017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70AA77-8754-B76E-9E79-20E121441A90}"/>
              </a:ext>
            </a:extLst>
          </p:cNvPr>
          <p:cNvSpPr>
            <a:spLocks noGrp="1"/>
          </p:cNvSpPr>
          <p:nvPr>
            <p:ph type="title"/>
          </p:nvPr>
        </p:nvSpPr>
        <p:spPr>
          <a:xfrm>
            <a:off x="838200" y="365126"/>
            <a:ext cx="10515600" cy="769992"/>
          </a:xfrm>
          <a:solidFill>
            <a:schemeClr val="bg1"/>
          </a:solidFill>
          <a:ln>
            <a:solidFill>
              <a:srgbClr val="002060"/>
            </a:solidFill>
          </a:ln>
        </p:spPr>
        <p:txBody>
          <a:bodyPr/>
          <a:lstStyle/>
          <a:p>
            <a:r>
              <a:rPr lang="en-US" b="1" dirty="0">
                <a:solidFill>
                  <a:srgbClr val="002060"/>
                </a:solidFill>
                <a:latin typeface="Bookman Old Style" panose="02050604050505020204" pitchFamily="18" charset="0"/>
              </a:rPr>
              <a:t>Growing Pains</a:t>
            </a:r>
          </a:p>
        </p:txBody>
      </p:sp>
      <p:sp>
        <p:nvSpPr>
          <p:cNvPr id="3" name="Content Placeholder 2">
            <a:extLst>
              <a:ext uri="{FF2B5EF4-FFF2-40B4-BE49-F238E27FC236}">
                <a16:creationId xmlns:a16="http://schemas.microsoft.com/office/drawing/2014/main" id="{4E09F6AB-432C-AC4D-F729-2DE36EE55CD0}"/>
              </a:ext>
            </a:extLst>
          </p:cNvPr>
          <p:cNvSpPr>
            <a:spLocks noGrp="1"/>
          </p:cNvSpPr>
          <p:nvPr>
            <p:ph idx="1"/>
          </p:nvPr>
        </p:nvSpPr>
        <p:spPr>
          <a:xfrm>
            <a:off x="838200" y="1466193"/>
            <a:ext cx="10515600" cy="4710770"/>
          </a:xfrm>
          <a:solidFill>
            <a:schemeClr val="bg1"/>
          </a:solidFill>
          <a:ln>
            <a:solidFill>
              <a:srgbClr val="002060"/>
            </a:solidFill>
          </a:ln>
        </p:spPr>
        <p:txBody>
          <a:bodyPr>
            <a:normAutofit/>
          </a:bodyPr>
          <a:lstStyle/>
          <a:p>
            <a:pPr marL="0" indent="0">
              <a:buNone/>
            </a:pPr>
            <a:r>
              <a:rPr lang="en-US" sz="2400" b="1" dirty="0">
                <a:solidFill>
                  <a:srgbClr val="FF0000"/>
                </a:solidFill>
                <a:latin typeface="Times" panose="02020603050405020304" pitchFamily="18" charset="0"/>
                <a:cs typeface="Times" panose="02020603050405020304" pitchFamily="18" charset="0"/>
                <a:hlinkClick r:id="rId2">
                  <a:extLst>
                    <a:ext uri="{A12FA001-AC4F-418D-AE19-62706E023703}">
                      <ahyp:hlinkClr xmlns:ahyp="http://schemas.microsoft.com/office/drawing/2018/hyperlinkcolor" val="tx"/>
                    </a:ext>
                  </a:extLst>
                </a:hlinkClick>
              </a:rPr>
              <a:t>Greensboro</a:t>
            </a:r>
            <a:r>
              <a:rPr lang="en-US" sz="2400" dirty="0">
                <a:latin typeface="Times" panose="02020603050405020304" pitchFamily="18" charset="0"/>
                <a:cs typeface="Times" panose="02020603050405020304" pitchFamily="18" charset="0"/>
              </a:rPr>
              <a:t> – Dealing with urban sprawl </a:t>
            </a:r>
          </a:p>
        </p:txBody>
      </p:sp>
      <p:pic>
        <p:nvPicPr>
          <p:cNvPr id="1026" name="Picture 2" descr="Map of Greensboro, NC">
            <a:extLst>
              <a:ext uri="{FF2B5EF4-FFF2-40B4-BE49-F238E27FC236}">
                <a16:creationId xmlns:a16="http://schemas.microsoft.com/office/drawing/2014/main" id="{88643E37-B77C-DBE7-5637-7F12C924C7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97566" y="329707"/>
            <a:ext cx="4716656" cy="3146590"/>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A592BDA4-0135-250B-832B-7915B64ECD66}"/>
              </a:ext>
            </a:extLst>
          </p:cNvPr>
          <p:cNvSpPr/>
          <p:nvPr/>
        </p:nvSpPr>
        <p:spPr>
          <a:xfrm>
            <a:off x="520262" y="2016727"/>
            <a:ext cx="5959366" cy="3155622"/>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457200" indent="-457200">
              <a:buAutoNum type="arabicPeriod"/>
            </a:pPr>
            <a:r>
              <a:rPr lang="en-US" sz="2400" dirty="0">
                <a:latin typeface="Times" panose="02020603050405020304" pitchFamily="18" charset="0"/>
                <a:cs typeface="Times" panose="02020603050405020304" pitchFamily="18" charset="0"/>
              </a:rPr>
              <a:t>What are some factors that causing Greensboro to grew rapidly over the next five years?</a:t>
            </a:r>
          </a:p>
          <a:p>
            <a:pPr marL="457200" indent="-457200">
              <a:buAutoNum type="arabicPeriod"/>
            </a:pPr>
            <a:r>
              <a:rPr lang="en-US" sz="2400" dirty="0">
                <a:latin typeface="Times" panose="02020603050405020304" pitchFamily="18" charset="0"/>
                <a:cs typeface="Times" panose="02020603050405020304" pitchFamily="18" charset="0"/>
              </a:rPr>
              <a:t>What are problems that Greensboro’s rapid growth is creating?</a:t>
            </a:r>
          </a:p>
          <a:p>
            <a:pPr marL="457200" indent="-457200">
              <a:buAutoNum type="arabicPeriod"/>
            </a:pPr>
            <a:r>
              <a:rPr lang="en-US" sz="2400" dirty="0">
                <a:latin typeface="Times" panose="02020603050405020304" pitchFamily="18" charset="0"/>
                <a:cs typeface="Times" panose="02020603050405020304" pitchFamily="18" charset="0"/>
              </a:rPr>
              <a:t>What are solutions that Greensboro is considering to meet the growing demands on the city?</a:t>
            </a:r>
          </a:p>
        </p:txBody>
      </p:sp>
      <p:pic>
        <p:nvPicPr>
          <p:cNvPr id="1030" name="Picture 6" descr="Housing Shortage In Greensboro ...">
            <a:extLst>
              <a:ext uri="{FF2B5EF4-FFF2-40B4-BE49-F238E27FC236}">
                <a16:creationId xmlns:a16="http://schemas.microsoft.com/office/drawing/2014/main" id="{75C4CE60-87B0-B85C-49D6-DA685F5896E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90442" y="3760075"/>
            <a:ext cx="4828376" cy="2971308"/>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pic>
        <p:nvPicPr>
          <p:cNvPr id="1032" name="Picture 8" descr="Capstone Closes $9 Million Sale of ±13.61-Acre Development Site in  Greensboro, NC – Capstone Companies">
            <a:extLst>
              <a:ext uri="{FF2B5EF4-FFF2-40B4-BE49-F238E27FC236}">
                <a16:creationId xmlns:a16="http://schemas.microsoft.com/office/drawing/2014/main" id="{6DB2CBB9-CBA9-EF90-48B4-126FEC0B32F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19442" y="164717"/>
            <a:ext cx="2121284" cy="2121284"/>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893805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E974C8-AEA0-44D1-8569-59FBBC06D168}"/>
              </a:ext>
            </a:extLst>
          </p:cNvPr>
          <p:cNvSpPr>
            <a:spLocks noGrp="1"/>
          </p:cNvSpPr>
          <p:nvPr>
            <p:ph type="title"/>
          </p:nvPr>
        </p:nvSpPr>
        <p:spPr>
          <a:xfrm>
            <a:off x="838200" y="365126"/>
            <a:ext cx="10515600" cy="774358"/>
          </a:xfrm>
          <a:solidFill>
            <a:schemeClr val="bg1"/>
          </a:solidFill>
          <a:ln>
            <a:solidFill>
              <a:srgbClr val="002060"/>
            </a:solidFill>
          </a:ln>
        </p:spPr>
        <p:txBody>
          <a:bodyPr/>
          <a:lstStyle/>
          <a:p>
            <a:r>
              <a:rPr lang="en-US" b="1" dirty="0">
                <a:latin typeface="Bookman Old Style" panose="02050604050505020204" pitchFamily="18" charset="0"/>
              </a:rPr>
              <a:t>Public Policy Issue Advocacy</a:t>
            </a:r>
          </a:p>
        </p:txBody>
      </p:sp>
      <p:sp>
        <p:nvSpPr>
          <p:cNvPr id="3" name="Content Placeholder 2">
            <a:extLst>
              <a:ext uri="{FF2B5EF4-FFF2-40B4-BE49-F238E27FC236}">
                <a16:creationId xmlns:a16="http://schemas.microsoft.com/office/drawing/2014/main" id="{2DA281A4-AA5C-47AE-B453-455400F3A9B8}"/>
              </a:ext>
            </a:extLst>
          </p:cNvPr>
          <p:cNvSpPr>
            <a:spLocks noGrp="1"/>
          </p:cNvSpPr>
          <p:nvPr>
            <p:ph idx="1"/>
          </p:nvPr>
        </p:nvSpPr>
        <p:spPr>
          <a:xfrm>
            <a:off x="838200" y="1419055"/>
            <a:ext cx="10515600" cy="4757908"/>
          </a:xfrm>
          <a:solidFill>
            <a:schemeClr val="bg1"/>
          </a:solidFill>
          <a:ln>
            <a:solidFill>
              <a:srgbClr val="002060"/>
            </a:solidFill>
          </a:ln>
        </p:spPr>
        <p:txBody>
          <a:bodyPr>
            <a:normAutofit/>
          </a:bodyPr>
          <a:lstStyle/>
          <a:p>
            <a:r>
              <a:rPr lang="en-US" sz="2400" dirty="0">
                <a:latin typeface="Times" panose="02020603050405020304" pitchFamily="18" charset="0"/>
                <a:cs typeface="Times" panose="02020603050405020304" pitchFamily="18" charset="0"/>
              </a:rPr>
              <a:t>Evaluate how people can mobilize when government fails to provide for its citizens</a:t>
            </a:r>
          </a:p>
          <a:p>
            <a:r>
              <a:rPr lang="en-US" sz="2400" b="1" dirty="0">
                <a:solidFill>
                  <a:srgbClr val="002060"/>
                </a:solidFill>
                <a:latin typeface="Times" panose="02020603050405020304" pitchFamily="18" charset="0"/>
                <a:cs typeface="Times" panose="02020603050405020304" pitchFamily="18" charset="0"/>
                <a:hlinkClick r:id="rId2">
                  <a:extLst>
                    <a:ext uri="{A12FA001-AC4F-418D-AE19-62706E023703}">
                      <ahyp:hlinkClr xmlns:ahyp="http://schemas.microsoft.com/office/drawing/2018/hyperlinkcolor" val="tx"/>
                    </a:ext>
                  </a:extLst>
                </a:hlinkClick>
              </a:rPr>
              <a:t>FLINT MICHIGAN WATER CRISIS</a:t>
            </a:r>
            <a:endParaRPr lang="en-US" sz="2400" b="1" dirty="0">
              <a:solidFill>
                <a:srgbClr val="002060"/>
              </a:solidFill>
              <a:latin typeface="Times" panose="02020603050405020304" pitchFamily="18" charset="0"/>
              <a:cs typeface="Times" panose="02020603050405020304" pitchFamily="18" charset="0"/>
            </a:endParaRPr>
          </a:p>
        </p:txBody>
      </p:sp>
      <p:pic>
        <p:nvPicPr>
          <p:cNvPr id="1026" name="Picture 2" descr="Flint meets lead-in-water standards for third year in a row">
            <a:extLst>
              <a:ext uri="{FF2B5EF4-FFF2-40B4-BE49-F238E27FC236}">
                <a16:creationId xmlns:a16="http://schemas.microsoft.com/office/drawing/2014/main" id="{5CC14528-3B6E-4006-97C3-403671EB77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2600" y="2725227"/>
            <a:ext cx="5168987" cy="271371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28" name="Picture 4" descr="How government poisoned the people of Flint">
            <a:extLst>
              <a:ext uri="{FF2B5EF4-FFF2-40B4-BE49-F238E27FC236}">
                <a16:creationId xmlns:a16="http://schemas.microsoft.com/office/drawing/2014/main" id="{F40CF835-9041-412B-ADAA-4E9CBA034C1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54787" y="3824742"/>
            <a:ext cx="6046928" cy="271371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30" name="Picture 6" descr="Introduction - Water Pollution - Flint, MI Water Crisis - Research Guides  at Central Community College">
            <a:extLst>
              <a:ext uri="{FF2B5EF4-FFF2-40B4-BE49-F238E27FC236}">
                <a16:creationId xmlns:a16="http://schemas.microsoft.com/office/drawing/2014/main" id="{95BF920A-1814-40CA-9E71-6748D8B5258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84333" y="1914525"/>
            <a:ext cx="3028950" cy="151447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A6086693-4274-425C-85A0-D5D9597903A9}"/>
              </a:ext>
            </a:extLst>
          </p:cNvPr>
          <p:cNvSpPr/>
          <p:nvPr/>
        </p:nvSpPr>
        <p:spPr>
          <a:xfrm>
            <a:off x="7976382" y="3205362"/>
            <a:ext cx="3925333" cy="51191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Times" panose="02020603050405020304" pitchFamily="18" charset="0"/>
                <a:cs typeface="Times" panose="02020603050405020304" pitchFamily="18" charset="0"/>
              </a:rPr>
              <a:t>Would you drink this water?</a:t>
            </a:r>
          </a:p>
        </p:txBody>
      </p:sp>
    </p:spTree>
    <p:extLst>
      <p:ext uri="{BB962C8B-B14F-4D97-AF65-F5344CB8AC3E}">
        <p14:creationId xmlns:p14="http://schemas.microsoft.com/office/powerpoint/2010/main" val="293696070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E2A2C0-C483-4E60-9C2A-AEC4B7ABBD06}"/>
              </a:ext>
            </a:extLst>
          </p:cNvPr>
          <p:cNvSpPr>
            <a:spLocks noGrp="1"/>
          </p:cNvSpPr>
          <p:nvPr>
            <p:ph type="title"/>
          </p:nvPr>
        </p:nvSpPr>
        <p:spPr>
          <a:xfrm>
            <a:off x="838200" y="365125"/>
            <a:ext cx="10515600" cy="535207"/>
          </a:xfrm>
          <a:solidFill>
            <a:schemeClr val="bg1"/>
          </a:solidFill>
        </p:spPr>
        <p:txBody>
          <a:bodyPr>
            <a:normAutofit fontScale="90000"/>
          </a:bodyPr>
          <a:lstStyle/>
          <a:p>
            <a:r>
              <a:rPr lang="en-US" dirty="0">
                <a:solidFill>
                  <a:srgbClr val="002060"/>
                </a:solidFill>
                <a:latin typeface="Britannic Bold" panose="020B0903060703020204" pitchFamily="34" charset="0"/>
              </a:rPr>
              <a:t>Forms of City Government </a:t>
            </a:r>
          </a:p>
        </p:txBody>
      </p:sp>
      <p:sp>
        <p:nvSpPr>
          <p:cNvPr id="3" name="Content Placeholder 2">
            <a:extLst>
              <a:ext uri="{FF2B5EF4-FFF2-40B4-BE49-F238E27FC236}">
                <a16:creationId xmlns:a16="http://schemas.microsoft.com/office/drawing/2014/main" id="{5E4FF99A-6D68-4FAD-B4CF-E6946226EC2A}"/>
              </a:ext>
            </a:extLst>
          </p:cNvPr>
          <p:cNvSpPr>
            <a:spLocks noGrp="1"/>
          </p:cNvSpPr>
          <p:nvPr>
            <p:ph idx="1"/>
          </p:nvPr>
        </p:nvSpPr>
        <p:spPr>
          <a:xfrm>
            <a:off x="838200" y="1125416"/>
            <a:ext cx="10515600" cy="5051548"/>
          </a:xfrm>
          <a:solidFill>
            <a:schemeClr val="bg1"/>
          </a:solidFill>
          <a:ln>
            <a:solidFill>
              <a:schemeClr val="tx1"/>
            </a:solidFill>
          </a:ln>
        </p:spPr>
        <p:txBody>
          <a:bodyPr>
            <a:normAutofit/>
          </a:bodyPr>
          <a:lstStyle/>
          <a:p>
            <a:r>
              <a:rPr lang="en-US" sz="2400" b="1" dirty="0">
                <a:latin typeface="Times" panose="02020603050405020304" pitchFamily="18" charset="0"/>
                <a:cs typeface="Times" panose="02020603050405020304" pitchFamily="18" charset="0"/>
              </a:rPr>
              <a:t>Mayor Council Form</a:t>
            </a:r>
          </a:p>
        </p:txBody>
      </p:sp>
      <p:sp>
        <p:nvSpPr>
          <p:cNvPr id="4" name="Rectangle 3">
            <a:extLst>
              <a:ext uri="{FF2B5EF4-FFF2-40B4-BE49-F238E27FC236}">
                <a16:creationId xmlns:a16="http://schemas.microsoft.com/office/drawing/2014/main" id="{88281205-5971-42E6-95D5-E01749B89471}"/>
              </a:ext>
            </a:extLst>
          </p:cNvPr>
          <p:cNvSpPr/>
          <p:nvPr/>
        </p:nvSpPr>
        <p:spPr>
          <a:xfrm>
            <a:off x="576775" y="2395838"/>
            <a:ext cx="2208628" cy="815926"/>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u="sng" dirty="0">
                <a:solidFill>
                  <a:srgbClr val="FFC000"/>
                </a:solidFill>
                <a:latin typeface="Times" panose="02020603050405020304" pitchFamily="18" charset="0"/>
                <a:cs typeface="Times" panose="02020603050405020304" pitchFamily="18" charset="0"/>
              </a:rPr>
              <a:t>Mayor</a:t>
            </a:r>
          </a:p>
        </p:txBody>
      </p:sp>
      <p:sp>
        <p:nvSpPr>
          <p:cNvPr id="9" name="Rectangle 8">
            <a:extLst>
              <a:ext uri="{FF2B5EF4-FFF2-40B4-BE49-F238E27FC236}">
                <a16:creationId xmlns:a16="http://schemas.microsoft.com/office/drawing/2014/main" id="{808C8EB6-12DD-42D6-844B-C63A0A438615}"/>
              </a:ext>
            </a:extLst>
          </p:cNvPr>
          <p:cNvSpPr/>
          <p:nvPr/>
        </p:nvSpPr>
        <p:spPr>
          <a:xfrm>
            <a:off x="2937803" y="2372303"/>
            <a:ext cx="2208628" cy="815926"/>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u="sng" dirty="0">
                <a:solidFill>
                  <a:srgbClr val="FFC000"/>
                </a:solidFill>
                <a:latin typeface="Times" panose="02020603050405020304" pitchFamily="18" charset="0"/>
                <a:cs typeface="Times" panose="02020603050405020304" pitchFamily="18" charset="0"/>
              </a:rPr>
              <a:t>City Council</a:t>
            </a:r>
          </a:p>
        </p:txBody>
      </p:sp>
      <p:sp>
        <p:nvSpPr>
          <p:cNvPr id="10" name="Rectangle 9">
            <a:extLst>
              <a:ext uri="{FF2B5EF4-FFF2-40B4-BE49-F238E27FC236}">
                <a16:creationId xmlns:a16="http://schemas.microsoft.com/office/drawing/2014/main" id="{0E1FB2C4-E9A7-491B-A973-70068CD42102}"/>
              </a:ext>
            </a:extLst>
          </p:cNvPr>
          <p:cNvSpPr/>
          <p:nvPr/>
        </p:nvSpPr>
        <p:spPr>
          <a:xfrm>
            <a:off x="1308295" y="3339545"/>
            <a:ext cx="3474720" cy="815926"/>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u="sng" dirty="0">
                <a:solidFill>
                  <a:srgbClr val="FFC000"/>
                </a:solidFill>
                <a:latin typeface="Times" panose="02020603050405020304" pitchFamily="18" charset="0"/>
                <a:cs typeface="Times" panose="02020603050405020304" pitchFamily="18" charset="0"/>
              </a:rPr>
              <a:t>City Manager</a:t>
            </a:r>
            <a:r>
              <a:rPr lang="en-US" sz="2400" dirty="0">
                <a:latin typeface="Times" panose="02020603050405020304" pitchFamily="18" charset="0"/>
                <a:cs typeface="Times" panose="02020603050405020304" pitchFamily="18" charset="0"/>
              </a:rPr>
              <a:t>: runs the day-to- day operations </a:t>
            </a:r>
          </a:p>
        </p:txBody>
      </p:sp>
      <p:sp>
        <p:nvSpPr>
          <p:cNvPr id="12" name="Rectangle 11">
            <a:extLst>
              <a:ext uri="{FF2B5EF4-FFF2-40B4-BE49-F238E27FC236}">
                <a16:creationId xmlns:a16="http://schemas.microsoft.com/office/drawing/2014/main" id="{D5E9BB10-B10C-4C24-ABAA-1C31D93CC117}"/>
              </a:ext>
            </a:extLst>
          </p:cNvPr>
          <p:cNvSpPr/>
          <p:nvPr/>
        </p:nvSpPr>
        <p:spPr>
          <a:xfrm>
            <a:off x="1477108" y="4411034"/>
            <a:ext cx="3123027" cy="2372113"/>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C000"/>
                </a:solidFill>
                <a:latin typeface="Times" panose="02020603050405020304" pitchFamily="18" charset="0"/>
                <a:cs typeface="Times" panose="02020603050405020304" pitchFamily="18" charset="0"/>
              </a:rPr>
              <a:t>Department Heads</a:t>
            </a:r>
          </a:p>
          <a:p>
            <a:pPr marL="342900" indent="-342900">
              <a:buFont typeface="Arial" panose="020B0604020202020204" pitchFamily="34" charset="0"/>
              <a:buChar char="•"/>
            </a:pPr>
            <a:r>
              <a:rPr lang="en-US" sz="2400" dirty="0">
                <a:latin typeface="Times" panose="02020603050405020304" pitchFamily="18" charset="0"/>
                <a:cs typeface="Times" panose="02020603050405020304" pitchFamily="18" charset="0"/>
              </a:rPr>
              <a:t>Police Department</a:t>
            </a:r>
          </a:p>
          <a:p>
            <a:pPr marL="342900" indent="-342900">
              <a:buFont typeface="Arial" panose="020B0604020202020204" pitchFamily="34" charset="0"/>
              <a:buChar char="•"/>
            </a:pPr>
            <a:r>
              <a:rPr lang="en-US" sz="2400" dirty="0">
                <a:latin typeface="Times" panose="02020603050405020304" pitchFamily="18" charset="0"/>
                <a:cs typeface="Times" panose="02020603050405020304" pitchFamily="18" charset="0"/>
              </a:rPr>
              <a:t>Fire Department</a:t>
            </a:r>
          </a:p>
          <a:p>
            <a:pPr marL="342900" indent="-342900">
              <a:buFont typeface="Arial" panose="020B0604020202020204" pitchFamily="34" charset="0"/>
              <a:buChar char="•"/>
            </a:pPr>
            <a:r>
              <a:rPr lang="en-US" sz="2400" dirty="0">
                <a:latin typeface="Times" panose="02020603050405020304" pitchFamily="18" charset="0"/>
                <a:cs typeface="Times" panose="02020603050405020304" pitchFamily="18" charset="0"/>
              </a:rPr>
              <a:t>Water &amp; Sewer</a:t>
            </a:r>
          </a:p>
          <a:p>
            <a:pPr marL="342900" indent="-342900">
              <a:buFont typeface="Arial" panose="020B0604020202020204" pitchFamily="34" charset="0"/>
              <a:buChar char="•"/>
            </a:pPr>
            <a:r>
              <a:rPr lang="en-US" sz="2400" dirty="0">
                <a:latin typeface="Times" panose="02020603050405020304" pitchFamily="18" charset="0"/>
                <a:cs typeface="Times" panose="02020603050405020304" pitchFamily="18" charset="0"/>
              </a:rPr>
              <a:t>Sanitation</a:t>
            </a:r>
          </a:p>
          <a:p>
            <a:pPr algn="ctr"/>
            <a:endParaRPr lang="en-US" sz="2400" dirty="0">
              <a:latin typeface="Times" panose="02020603050405020304" pitchFamily="18" charset="0"/>
              <a:cs typeface="Times" panose="02020603050405020304" pitchFamily="18" charset="0"/>
            </a:endParaRPr>
          </a:p>
        </p:txBody>
      </p:sp>
      <p:sp>
        <p:nvSpPr>
          <p:cNvPr id="13" name="Rectangle 12">
            <a:extLst>
              <a:ext uri="{FF2B5EF4-FFF2-40B4-BE49-F238E27FC236}">
                <a16:creationId xmlns:a16="http://schemas.microsoft.com/office/drawing/2014/main" id="{F30C3C12-F7EA-43F0-8CA0-70DF59946FD2}"/>
              </a:ext>
            </a:extLst>
          </p:cNvPr>
          <p:cNvSpPr/>
          <p:nvPr/>
        </p:nvSpPr>
        <p:spPr>
          <a:xfrm>
            <a:off x="1681089" y="1515880"/>
            <a:ext cx="2756000" cy="654873"/>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u="sng" dirty="0">
                <a:solidFill>
                  <a:schemeClr val="accent4"/>
                </a:solidFill>
                <a:latin typeface="Times" panose="02020603050405020304" pitchFamily="18" charset="0"/>
                <a:cs typeface="Times" panose="02020603050405020304" pitchFamily="18" charset="0"/>
              </a:rPr>
              <a:t>Voters:</a:t>
            </a:r>
            <a:r>
              <a:rPr lang="en-US" sz="2400" b="1" i="1" dirty="0">
                <a:solidFill>
                  <a:schemeClr val="accent4"/>
                </a:solidFill>
                <a:latin typeface="Times" panose="02020603050405020304" pitchFamily="18" charset="0"/>
                <a:cs typeface="Times" panose="02020603050405020304" pitchFamily="18" charset="0"/>
              </a:rPr>
              <a:t> </a:t>
            </a:r>
            <a:r>
              <a:rPr lang="en-US" sz="2400" dirty="0">
                <a:latin typeface="Times" panose="02020603050405020304" pitchFamily="18" charset="0"/>
                <a:cs typeface="Times" panose="02020603050405020304" pitchFamily="18" charset="0"/>
              </a:rPr>
              <a:t>choose government leaders</a:t>
            </a:r>
            <a:endParaRPr lang="en-US" sz="2400" b="1" i="1" u="sng" dirty="0">
              <a:solidFill>
                <a:schemeClr val="accent4"/>
              </a:solidFill>
              <a:latin typeface="Times" panose="02020603050405020304" pitchFamily="18" charset="0"/>
              <a:cs typeface="Times" panose="02020603050405020304" pitchFamily="18" charset="0"/>
            </a:endParaRPr>
          </a:p>
        </p:txBody>
      </p:sp>
      <p:sp>
        <p:nvSpPr>
          <p:cNvPr id="5" name="Arrow: Down 4">
            <a:extLst>
              <a:ext uri="{FF2B5EF4-FFF2-40B4-BE49-F238E27FC236}">
                <a16:creationId xmlns:a16="http://schemas.microsoft.com/office/drawing/2014/main" id="{90B43339-0191-4D4A-BD55-BB9B6099EE0C}"/>
              </a:ext>
            </a:extLst>
          </p:cNvPr>
          <p:cNvSpPr/>
          <p:nvPr/>
        </p:nvSpPr>
        <p:spPr>
          <a:xfrm>
            <a:off x="1955409" y="2077831"/>
            <a:ext cx="295422" cy="496557"/>
          </a:xfrm>
          <a:prstGeom prst="down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Arrow: Down 13">
            <a:extLst>
              <a:ext uri="{FF2B5EF4-FFF2-40B4-BE49-F238E27FC236}">
                <a16:creationId xmlns:a16="http://schemas.microsoft.com/office/drawing/2014/main" id="{C47F3C99-8C53-413A-A276-DA79549DC47B}"/>
              </a:ext>
            </a:extLst>
          </p:cNvPr>
          <p:cNvSpPr/>
          <p:nvPr/>
        </p:nvSpPr>
        <p:spPr>
          <a:xfrm>
            <a:off x="3405554" y="2116740"/>
            <a:ext cx="295422" cy="496557"/>
          </a:xfrm>
          <a:prstGeom prst="down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Arrow: Down 14">
            <a:extLst>
              <a:ext uri="{FF2B5EF4-FFF2-40B4-BE49-F238E27FC236}">
                <a16:creationId xmlns:a16="http://schemas.microsoft.com/office/drawing/2014/main" id="{3F6C3E54-653C-4346-ABB3-CA3BE1A78E0C}"/>
              </a:ext>
            </a:extLst>
          </p:cNvPr>
          <p:cNvSpPr/>
          <p:nvPr/>
        </p:nvSpPr>
        <p:spPr>
          <a:xfrm>
            <a:off x="2366302" y="2970770"/>
            <a:ext cx="295422" cy="496557"/>
          </a:xfrm>
          <a:prstGeom prst="down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Arrow: Down 15">
            <a:extLst>
              <a:ext uri="{FF2B5EF4-FFF2-40B4-BE49-F238E27FC236}">
                <a16:creationId xmlns:a16="http://schemas.microsoft.com/office/drawing/2014/main" id="{5EC3C907-66B1-42C3-A3CB-3ADF984047FB}"/>
              </a:ext>
            </a:extLst>
          </p:cNvPr>
          <p:cNvSpPr/>
          <p:nvPr/>
        </p:nvSpPr>
        <p:spPr>
          <a:xfrm>
            <a:off x="3200985" y="2947235"/>
            <a:ext cx="295422" cy="496557"/>
          </a:xfrm>
          <a:prstGeom prst="down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Arrow: Down 16">
            <a:extLst>
              <a:ext uri="{FF2B5EF4-FFF2-40B4-BE49-F238E27FC236}">
                <a16:creationId xmlns:a16="http://schemas.microsoft.com/office/drawing/2014/main" id="{B2C5636E-1335-460C-A24A-8BB687C66C69}"/>
              </a:ext>
            </a:extLst>
          </p:cNvPr>
          <p:cNvSpPr/>
          <p:nvPr/>
        </p:nvSpPr>
        <p:spPr>
          <a:xfrm>
            <a:off x="2743199" y="4082043"/>
            <a:ext cx="295422" cy="496557"/>
          </a:xfrm>
          <a:prstGeom prst="down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6CBDCBF8-2406-4ED8-B6F4-37B54C146A57}"/>
              </a:ext>
            </a:extLst>
          </p:cNvPr>
          <p:cNvSpPr/>
          <p:nvPr/>
        </p:nvSpPr>
        <p:spPr>
          <a:xfrm>
            <a:off x="5304403" y="1864116"/>
            <a:ext cx="4600135" cy="631338"/>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latin typeface="Times" panose="02020603050405020304" pitchFamily="18" charset="0"/>
                <a:cs typeface="Times" panose="02020603050405020304" pitchFamily="18" charset="0"/>
              </a:rPr>
              <a:t>Pass local </a:t>
            </a:r>
            <a:r>
              <a:rPr lang="en-US" sz="2400" b="1" i="1" u="sng" dirty="0">
                <a:latin typeface="Times" panose="02020603050405020304" pitchFamily="18" charset="0"/>
                <a:cs typeface="Times" panose="02020603050405020304" pitchFamily="18" charset="0"/>
              </a:rPr>
              <a:t>ordinances</a:t>
            </a:r>
            <a:r>
              <a:rPr lang="en-US" sz="2400" dirty="0">
                <a:latin typeface="Times" panose="02020603050405020304" pitchFamily="18" charset="0"/>
                <a:cs typeface="Times" panose="02020603050405020304" pitchFamily="18" charset="0"/>
              </a:rPr>
              <a:t> (LAWS)</a:t>
            </a:r>
          </a:p>
        </p:txBody>
      </p:sp>
      <p:sp>
        <p:nvSpPr>
          <p:cNvPr id="19" name="Rectangle 18">
            <a:extLst>
              <a:ext uri="{FF2B5EF4-FFF2-40B4-BE49-F238E27FC236}">
                <a16:creationId xmlns:a16="http://schemas.microsoft.com/office/drawing/2014/main" id="{523A064E-DB54-4BA3-80D8-CFA8BEBF98B0}"/>
              </a:ext>
            </a:extLst>
          </p:cNvPr>
          <p:cNvSpPr/>
          <p:nvPr/>
        </p:nvSpPr>
        <p:spPr>
          <a:xfrm>
            <a:off x="5304403" y="3230208"/>
            <a:ext cx="4600135" cy="631338"/>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latin typeface="Times" panose="02020603050405020304" pitchFamily="18" charset="0"/>
                <a:cs typeface="Times" panose="02020603050405020304" pitchFamily="18" charset="0"/>
              </a:rPr>
              <a:t>Creates &amp; passes budget</a:t>
            </a:r>
          </a:p>
        </p:txBody>
      </p:sp>
      <p:sp>
        <p:nvSpPr>
          <p:cNvPr id="20" name="Arrow: Down 19">
            <a:extLst>
              <a:ext uri="{FF2B5EF4-FFF2-40B4-BE49-F238E27FC236}">
                <a16:creationId xmlns:a16="http://schemas.microsoft.com/office/drawing/2014/main" id="{29F18B13-27CD-4E49-A642-296F686D033A}"/>
              </a:ext>
            </a:extLst>
          </p:cNvPr>
          <p:cNvSpPr/>
          <p:nvPr/>
        </p:nvSpPr>
        <p:spPr>
          <a:xfrm rot="14303474">
            <a:off x="5041673" y="2106184"/>
            <a:ext cx="295422" cy="496557"/>
          </a:xfrm>
          <a:prstGeom prst="down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Arrow: Down 20">
            <a:extLst>
              <a:ext uri="{FF2B5EF4-FFF2-40B4-BE49-F238E27FC236}">
                <a16:creationId xmlns:a16="http://schemas.microsoft.com/office/drawing/2014/main" id="{091743B6-3830-496E-90BE-84FC8E5A505C}"/>
              </a:ext>
            </a:extLst>
          </p:cNvPr>
          <p:cNvSpPr/>
          <p:nvPr/>
        </p:nvSpPr>
        <p:spPr>
          <a:xfrm rot="18168110">
            <a:off x="5012110" y="3038938"/>
            <a:ext cx="295422" cy="496557"/>
          </a:xfrm>
          <a:prstGeom prst="down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074" name="Picture 2" descr="Location | Union Square Campus">
            <a:hlinkClick r:id="rId2"/>
            <a:extLst>
              <a:ext uri="{FF2B5EF4-FFF2-40B4-BE49-F238E27FC236}">
                <a16:creationId xmlns:a16="http://schemas.microsoft.com/office/drawing/2014/main" id="{E062036B-E72B-46FB-A4E2-9D5F827F31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20346" y="4236193"/>
            <a:ext cx="4876800" cy="98107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2" name="Rectangle 21">
            <a:extLst>
              <a:ext uri="{FF2B5EF4-FFF2-40B4-BE49-F238E27FC236}">
                <a16:creationId xmlns:a16="http://schemas.microsoft.com/office/drawing/2014/main" id="{137D94DE-E204-440D-9882-793697B2E9F0}"/>
              </a:ext>
            </a:extLst>
          </p:cNvPr>
          <p:cNvSpPr/>
          <p:nvPr/>
        </p:nvSpPr>
        <p:spPr>
          <a:xfrm>
            <a:off x="5304403" y="2550505"/>
            <a:ext cx="4600135" cy="631338"/>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latin typeface="Times" panose="02020603050405020304" pitchFamily="18" charset="0"/>
                <a:cs typeface="Times" panose="02020603050405020304" pitchFamily="18" charset="0"/>
              </a:rPr>
              <a:t>Pass </a:t>
            </a:r>
            <a:r>
              <a:rPr lang="en-US" sz="2400" b="1" i="1" u="sng" dirty="0">
                <a:latin typeface="Times" panose="02020603050405020304" pitchFamily="18" charset="0"/>
                <a:cs typeface="Times" panose="02020603050405020304" pitchFamily="18" charset="0"/>
              </a:rPr>
              <a:t>ZONING laws</a:t>
            </a:r>
            <a:r>
              <a:rPr lang="en-US" sz="2400" dirty="0">
                <a:latin typeface="Times" panose="02020603050405020304" pitchFamily="18" charset="0"/>
                <a:cs typeface="Times" panose="02020603050405020304" pitchFamily="18" charset="0"/>
              </a:rPr>
              <a:t> that control where businesses are located</a:t>
            </a:r>
          </a:p>
        </p:txBody>
      </p:sp>
      <p:sp>
        <p:nvSpPr>
          <p:cNvPr id="23" name="Arrow: Down 22">
            <a:extLst>
              <a:ext uri="{FF2B5EF4-FFF2-40B4-BE49-F238E27FC236}">
                <a16:creationId xmlns:a16="http://schemas.microsoft.com/office/drawing/2014/main" id="{31C1C5C9-DDA3-4831-BCE6-F9A4B23240E8}"/>
              </a:ext>
            </a:extLst>
          </p:cNvPr>
          <p:cNvSpPr/>
          <p:nvPr/>
        </p:nvSpPr>
        <p:spPr>
          <a:xfrm rot="16200000">
            <a:off x="5041673" y="2619970"/>
            <a:ext cx="295422" cy="496557"/>
          </a:xfrm>
          <a:prstGeom prst="down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96519011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E2A2C0-C483-4E60-9C2A-AEC4B7ABBD06}"/>
              </a:ext>
            </a:extLst>
          </p:cNvPr>
          <p:cNvSpPr>
            <a:spLocks noGrp="1"/>
          </p:cNvSpPr>
          <p:nvPr>
            <p:ph type="title"/>
          </p:nvPr>
        </p:nvSpPr>
        <p:spPr>
          <a:xfrm>
            <a:off x="838200" y="365125"/>
            <a:ext cx="10515600" cy="535207"/>
          </a:xfrm>
          <a:solidFill>
            <a:schemeClr val="bg1"/>
          </a:solidFill>
        </p:spPr>
        <p:txBody>
          <a:bodyPr>
            <a:normAutofit fontScale="90000"/>
          </a:bodyPr>
          <a:lstStyle/>
          <a:p>
            <a:r>
              <a:rPr lang="en-US" dirty="0">
                <a:solidFill>
                  <a:srgbClr val="002060"/>
                </a:solidFill>
                <a:latin typeface="Britannic Bold" panose="020B0903060703020204" pitchFamily="34" charset="0"/>
              </a:rPr>
              <a:t>Counties</a:t>
            </a:r>
          </a:p>
        </p:txBody>
      </p:sp>
      <p:sp>
        <p:nvSpPr>
          <p:cNvPr id="3" name="Content Placeholder 2">
            <a:extLst>
              <a:ext uri="{FF2B5EF4-FFF2-40B4-BE49-F238E27FC236}">
                <a16:creationId xmlns:a16="http://schemas.microsoft.com/office/drawing/2014/main" id="{5E4FF99A-6D68-4FAD-B4CF-E6946226EC2A}"/>
              </a:ext>
            </a:extLst>
          </p:cNvPr>
          <p:cNvSpPr>
            <a:spLocks noGrp="1"/>
          </p:cNvSpPr>
          <p:nvPr>
            <p:ph idx="1"/>
          </p:nvPr>
        </p:nvSpPr>
        <p:spPr>
          <a:xfrm>
            <a:off x="838200" y="1125416"/>
            <a:ext cx="10515600" cy="5051548"/>
          </a:xfrm>
          <a:solidFill>
            <a:schemeClr val="bg1"/>
          </a:solidFill>
          <a:ln>
            <a:solidFill>
              <a:schemeClr val="tx1"/>
            </a:solidFill>
          </a:ln>
        </p:spPr>
        <p:txBody>
          <a:bodyPr>
            <a:normAutofit/>
          </a:bodyPr>
          <a:lstStyle/>
          <a:p>
            <a:r>
              <a:rPr lang="en-US" sz="2400" dirty="0">
                <a:latin typeface="Times" panose="02020603050405020304" pitchFamily="18" charset="0"/>
                <a:cs typeface="Times" panose="02020603050405020304" pitchFamily="18" charset="0"/>
              </a:rPr>
              <a:t>NC divided into 100</a:t>
            </a:r>
          </a:p>
          <a:p>
            <a:r>
              <a:rPr lang="en-US" sz="2400" dirty="0">
                <a:latin typeface="Times" panose="02020603050405020304" pitchFamily="18" charset="0"/>
                <a:cs typeface="Times" panose="02020603050405020304" pitchFamily="18" charset="0"/>
              </a:rPr>
              <a:t>Guilford County Government: </a:t>
            </a:r>
            <a:r>
              <a:rPr lang="en-US" sz="2400" b="1" i="1" u="sng" dirty="0">
                <a:latin typeface="Times" panose="02020603050405020304" pitchFamily="18" charset="0"/>
                <a:cs typeface="Times" panose="02020603050405020304" pitchFamily="18" charset="0"/>
              </a:rPr>
              <a:t>Board of Commissioners</a:t>
            </a:r>
            <a:endParaRPr lang="en-US" sz="2400" dirty="0">
              <a:latin typeface="Times" panose="02020603050405020304" pitchFamily="18" charset="0"/>
              <a:cs typeface="Times" panose="02020603050405020304" pitchFamily="18" charset="0"/>
            </a:endParaRPr>
          </a:p>
        </p:txBody>
      </p:sp>
      <p:pic>
        <p:nvPicPr>
          <p:cNvPr id="4098" name="Picture 2" descr="North Carolina Map: The 100 Counties of North Carolina">
            <a:extLst>
              <a:ext uri="{FF2B5EF4-FFF2-40B4-BE49-F238E27FC236}">
                <a16:creationId xmlns:a16="http://schemas.microsoft.com/office/drawing/2014/main" id="{CF0B5FDA-5144-46D5-A251-EF0C7C170EC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11450" y="2259767"/>
            <a:ext cx="6280878" cy="18288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6989B23A-9F01-4AED-9C0E-F4578180284D}"/>
              </a:ext>
            </a:extLst>
          </p:cNvPr>
          <p:cNvSpPr/>
          <p:nvPr/>
        </p:nvSpPr>
        <p:spPr>
          <a:xfrm>
            <a:off x="644577" y="2128603"/>
            <a:ext cx="4557010" cy="3492708"/>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solidFill>
                  <a:srgbClr val="FFFF00"/>
                </a:solidFill>
                <a:latin typeface="Times" panose="02020603050405020304" pitchFamily="18" charset="0"/>
                <a:cs typeface="Times" panose="02020603050405020304" pitchFamily="18" charset="0"/>
              </a:rPr>
              <a:t>Guilford County Board Commissioners</a:t>
            </a:r>
          </a:p>
          <a:p>
            <a:pPr marL="342900" indent="-342900">
              <a:buFont typeface="Arial" panose="020B0604020202020204" pitchFamily="34" charset="0"/>
              <a:buChar char="•"/>
            </a:pPr>
            <a:r>
              <a:rPr lang="en-US" sz="2400" dirty="0">
                <a:latin typeface="Times" panose="02020603050405020304" pitchFamily="18" charset="0"/>
                <a:cs typeface="Times" panose="02020603050405020304" pitchFamily="18" charset="0"/>
              </a:rPr>
              <a:t>Membership: </a:t>
            </a:r>
            <a:r>
              <a:rPr lang="en-US" sz="2400" b="1" i="1" u="sng" dirty="0">
                <a:solidFill>
                  <a:srgbClr val="FFFF00"/>
                </a:solidFill>
                <a:latin typeface="Times" panose="02020603050405020304" pitchFamily="18" charset="0"/>
                <a:cs typeface="Times" panose="02020603050405020304" pitchFamily="18" charset="0"/>
              </a:rPr>
              <a:t>9 members</a:t>
            </a:r>
          </a:p>
          <a:p>
            <a:pPr marL="342900" indent="-342900">
              <a:buFont typeface="Arial" panose="020B0604020202020204" pitchFamily="34" charset="0"/>
              <a:buChar char="•"/>
            </a:pPr>
            <a:r>
              <a:rPr lang="en-US" sz="2400" dirty="0">
                <a:latin typeface="Times" panose="02020603050405020304" pitchFamily="18" charset="0"/>
                <a:cs typeface="Times" panose="02020603050405020304" pitchFamily="18" charset="0"/>
              </a:rPr>
              <a:t>Term: </a:t>
            </a:r>
            <a:r>
              <a:rPr lang="en-US" sz="2400" b="1" u="sng" dirty="0">
                <a:solidFill>
                  <a:srgbClr val="FFFF00"/>
                </a:solidFill>
                <a:latin typeface="Times" panose="02020603050405020304" pitchFamily="18" charset="0"/>
                <a:cs typeface="Times" panose="02020603050405020304" pitchFamily="18" charset="0"/>
              </a:rPr>
              <a:t>4 year term</a:t>
            </a:r>
          </a:p>
          <a:p>
            <a:pPr marL="342900" indent="-342900">
              <a:buFont typeface="Arial" panose="020B0604020202020204" pitchFamily="34" charset="0"/>
              <a:buChar char="•"/>
            </a:pPr>
            <a:r>
              <a:rPr lang="en-US" sz="2400" dirty="0">
                <a:latin typeface="Times" panose="02020603050405020304" pitchFamily="18" charset="0"/>
                <a:cs typeface="Times" panose="02020603050405020304" pitchFamily="18" charset="0"/>
              </a:rPr>
              <a:t>Responsibilities</a:t>
            </a:r>
          </a:p>
          <a:p>
            <a:pPr marL="800100" lvl="1" indent="-342900">
              <a:buFont typeface="Arial" panose="020B0604020202020204" pitchFamily="34" charset="0"/>
              <a:buChar char="•"/>
            </a:pPr>
            <a:r>
              <a:rPr lang="en-US" sz="2400" b="1" i="1" u="sng" dirty="0">
                <a:solidFill>
                  <a:srgbClr val="FFFF00"/>
                </a:solidFill>
                <a:latin typeface="Times" panose="02020603050405020304" pitchFamily="18" charset="0"/>
                <a:cs typeface="Times" panose="02020603050405020304" pitchFamily="18" charset="0"/>
              </a:rPr>
              <a:t>Budget</a:t>
            </a:r>
          </a:p>
          <a:p>
            <a:pPr marL="800100" lvl="1" indent="-342900">
              <a:buFont typeface="Arial" panose="020B0604020202020204" pitchFamily="34" charset="0"/>
              <a:buChar char="•"/>
            </a:pPr>
            <a:r>
              <a:rPr lang="en-US" sz="2400" b="1" i="1" u="sng" dirty="0">
                <a:solidFill>
                  <a:srgbClr val="FFFF00"/>
                </a:solidFill>
                <a:latin typeface="Times" panose="02020603050405020304" pitchFamily="18" charset="0"/>
                <a:cs typeface="Times" panose="02020603050405020304" pitchFamily="18" charset="0"/>
              </a:rPr>
              <a:t>Property tax rate</a:t>
            </a:r>
          </a:p>
          <a:p>
            <a:pPr marL="800100" lvl="1" indent="-342900">
              <a:buFont typeface="Arial" panose="020B0604020202020204" pitchFamily="34" charset="0"/>
              <a:buChar char="•"/>
            </a:pPr>
            <a:r>
              <a:rPr lang="en-US" sz="2400" b="1" i="1" u="sng" dirty="0">
                <a:solidFill>
                  <a:srgbClr val="FFFF00"/>
                </a:solidFill>
                <a:latin typeface="Times" panose="02020603050405020304" pitchFamily="18" charset="0"/>
                <a:cs typeface="Times" panose="02020603050405020304" pitchFamily="18" charset="0"/>
              </a:rPr>
              <a:t>Local ordinances </a:t>
            </a:r>
          </a:p>
          <a:p>
            <a:pPr marL="800100" lvl="1" indent="-342900">
              <a:buFont typeface="Arial" panose="020B0604020202020204" pitchFamily="34" charset="0"/>
              <a:buChar char="•"/>
            </a:pPr>
            <a:endParaRPr lang="en-US" sz="2400" dirty="0">
              <a:latin typeface="Times" panose="02020603050405020304" pitchFamily="18" charset="0"/>
              <a:cs typeface="Times" panose="02020603050405020304" pitchFamily="18" charset="0"/>
            </a:endParaRPr>
          </a:p>
        </p:txBody>
      </p:sp>
      <p:pic>
        <p:nvPicPr>
          <p:cNvPr id="4100" name="Picture 4" descr="D4, D5 Guilford county commission candidates diverge on education funding,  law enforcement | The NC Triad's altweekly">
            <a:extLst>
              <a:ext uri="{FF2B5EF4-FFF2-40B4-BE49-F238E27FC236}">
                <a16:creationId xmlns:a16="http://schemas.microsoft.com/office/drawing/2014/main" id="{ABEE62AE-66F5-4A5F-B0F9-89309B1ABD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14441" y="3651190"/>
            <a:ext cx="3314700" cy="273843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1795AF1B-9C06-4220-AE41-388C9A63DA67}"/>
              </a:ext>
            </a:extLst>
          </p:cNvPr>
          <p:cNvSpPr/>
          <p:nvPr/>
        </p:nvSpPr>
        <p:spPr>
          <a:xfrm>
            <a:off x="6685613" y="6008621"/>
            <a:ext cx="2863121" cy="736953"/>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Times" panose="02020603050405020304" pitchFamily="18" charset="0"/>
                <a:cs typeface="Times" panose="02020603050405020304" pitchFamily="18" charset="0"/>
              </a:rPr>
              <a:t>Guilford County Districts</a:t>
            </a:r>
          </a:p>
        </p:txBody>
      </p:sp>
      <p:pic>
        <p:nvPicPr>
          <p:cNvPr id="4102" name="Picture 6" descr="Board of Commissioners | Guilford County, NC">
            <a:extLst>
              <a:ext uri="{FF2B5EF4-FFF2-40B4-BE49-F238E27FC236}">
                <a16:creationId xmlns:a16="http://schemas.microsoft.com/office/drawing/2014/main" id="{824CE10E-7473-426D-BC89-AE6F3504C74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21790" y="207556"/>
            <a:ext cx="5640361" cy="13664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83818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E2A2C0-C483-4E60-9C2A-AEC4B7ABBD06}"/>
              </a:ext>
            </a:extLst>
          </p:cNvPr>
          <p:cNvSpPr>
            <a:spLocks noGrp="1"/>
          </p:cNvSpPr>
          <p:nvPr>
            <p:ph type="title"/>
          </p:nvPr>
        </p:nvSpPr>
        <p:spPr>
          <a:xfrm>
            <a:off x="838200" y="365125"/>
            <a:ext cx="10515600" cy="535207"/>
          </a:xfrm>
          <a:solidFill>
            <a:schemeClr val="bg1"/>
          </a:solidFill>
        </p:spPr>
        <p:txBody>
          <a:bodyPr>
            <a:normAutofit fontScale="90000"/>
          </a:bodyPr>
          <a:lstStyle/>
          <a:p>
            <a:r>
              <a:rPr lang="en-US" dirty="0">
                <a:solidFill>
                  <a:srgbClr val="002060"/>
                </a:solidFill>
                <a:latin typeface="Britannic Bold" panose="020B0903060703020204" pitchFamily="34" charset="0"/>
              </a:rPr>
              <a:t>Forms of County Government </a:t>
            </a:r>
          </a:p>
        </p:txBody>
      </p:sp>
      <p:sp>
        <p:nvSpPr>
          <p:cNvPr id="3" name="Content Placeholder 2">
            <a:extLst>
              <a:ext uri="{FF2B5EF4-FFF2-40B4-BE49-F238E27FC236}">
                <a16:creationId xmlns:a16="http://schemas.microsoft.com/office/drawing/2014/main" id="{5E4FF99A-6D68-4FAD-B4CF-E6946226EC2A}"/>
              </a:ext>
            </a:extLst>
          </p:cNvPr>
          <p:cNvSpPr>
            <a:spLocks noGrp="1"/>
          </p:cNvSpPr>
          <p:nvPr>
            <p:ph idx="1"/>
          </p:nvPr>
        </p:nvSpPr>
        <p:spPr>
          <a:xfrm>
            <a:off x="838200" y="1125416"/>
            <a:ext cx="10515600" cy="5051548"/>
          </a:xfrm>
          <a:solidFill>
            <a:schemeClr val="bg1"/>
          </a:solidFill>
          <a:ln>
            <a:solidFill>
              <a:schemeClr val="tx1"/>
            </a:solidFill>
          </a:ln>
        </p:spPr>
        <p:txBody>
          <a:bodyPr>
            <a:normAutofit/>
          </a:bodyPr>
          <a:lstStyle/>
          <a:p>
            <a:r>
              <a:rPr lang="en-US" sz="2400" b="1" dirty="0">
                <a:latin typeface="Times" panose="02020603050405020304" pitchFamily="18" charset="0"/>
                <a:cs typeface="Times" panose="02020603050405020304" pitchFamily="18" charset="0"/>
              </a:rPr>
              <a:t>County Manager Form</a:t>
            </a:r>
          </a:p>
        </p:txBody>
      </p:sp>
      <p:sp>
        <p:nvSpPr>
          <p:cNvPr id="9" name="Rectangle 8">
            <a:extLst>
              <a:ext uri="{FF2B5EF4-FFF2-40B4-BE49-F238E27FC236}">
                <a16:creationId xmlns:a16="http://schemas.microsoft.com/office/drawing/2014/main" id="{808C8EB6-12DD-42D6-844B-C63A0A438615}"/>
              </a:ext>
            </a:extLst>
          </p:cNvPr>
          <p:cNvSpPr/>
          <p:nvPr/>
        </p:nvSpPr>
        <p:spPr>
          <a:xfrm>
            <a:off x="1094282" y="2372303"/>
            <a:ext cx="4052149" cy="815926"/>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u="sng" dirty="0">
                <a:solidFill>
                  <a:srgbClr val="FFC000"/>
                </a:solidFill>
                <a:latin typeface="Times" panose="02020603050405020304" pitchFamily="18" charset="0"/>
                <a:cs typeface="Times" panose="02020603050405020304" pitchFamily="18" charset="0"/>
              </a:rPr>
              <a:t>Guilford County Board of Commissioners </a:t>
            </a:r>
          </a:p>
        </p:txBody>
      </p:sp>
      <p:sp>
        <p:nvSpPr>
          <p:cNvPr id="10" name="Rectangle 9">
            <a:extLst>
              <a:ext uri="{FF2B5EF4-FFF2-40B4-BE49-F238E27FC236}">
                <a16:creationId xmlns:a16="http://schemas.microsoft.com/office/drawing/2014/main" id="{0E1FB2C4-E9A7-491B-A973-70068CD42102}"/>
              </a:ext>
            </a:extLst>
          </p:cNvPr>
          <p:cNvSpPr/>
          <p:nvPr/>
        </p:nvSpPr>
        <p:spPr>
          <a:xfrm>
            <a:off x="1308295" y="3339545"/>
            <a:ext cx="3474720" cy="815926"/>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u="sng" dirty="0">
                <a:solidFill>
                  <a:srgbClr val="FFC000"/>
                </a:solidFill>
                <a:latin typeface="Times" panose="02020603050405020304" pitchFamily="18" charset="0"/>
                <a:cs typeface="Times" panose="02020603050405020304" pitchFamily="18" charset="0"/>
              </a:rPr>
              <a:t>County Manager</a:t>
            </a:r>
            <a:r>
              <a:rPr lang="en-US" sz="2400" dirty="0">
                <a:latin typeface="Times" panose="02020603050405020304" pitchFamily="18" charset="0"/>
                <a:cs typeface="Times" panose="02020603050405020304" pitchFamily="18" charset="0"/>
              </a:rPr>
              <a:t>: runs the day-to- day operations </a:t>
            </a:r>
          </a:p>
        </p:txBody>
      </p:sp>
      <p:sp>
        <p:nvSpPr>
          <p:cNvPr id="12" name="Rectangle 11">
            <a:extLst>
              <a:ext uri="{FF2B5EF4-FFF2-40B4-BE49-F238E27FC236}">
                <a16:creationId xmlns:a16="http://schemas.microsoft.com/office/drawing/2014/main" id="{D5E9BB10-B10C-4C24-ABAA-1C31D93CC117}"/>
              </a:ext>
            </a:extLst>
          </p:cNvPr>
          <p:cNvSpPr/>
          <p:nvPr/>
        </p:nvSpPr>
        <p:spPr>
          <a:xfrm>
            <a:off x="1022874" y="4396259"/>
            <a:ext cx="4052149" cy="2039695"/>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solidFill>
                <a:srgbClr val="FFC000"/>
              </a:solidFill>
              <a:latin typeface="Times" panose="02020603050405020304" pitchFamily="18" charset="0"/>
              <a:cs typeface="Times" panose="02020603050405020304" pitchFamily="18" charset="0"/>
            </a:endParaRPr>
          </a:p>
          <a:p>
            <a:pPr algn="ctr"/>
            <a:r>
              <a:rPr lang="en-US" sz="2400" b="1" dirty="0">
                <a:solidFill>
                  <a:srgbClr val="FFC000"/>
                </a:solidFill>
                <a:latin typeface="Times" panose="02020603050405020304" pitchFamily="18" charset="0"/>
                <a:cs typeface="Times" panose="02020603050405020304" pitchFamily="18" charset="0"/>
              </a:rPr>
              <a:t>Department Heads</a:t>
            </a:r>
          </a:p>
          <a:p>
            <a:pPr marL="342900" indent="-342900">
              <a:buFont typeface="Arial" panose="020B0604020202020204" pitchFamily="34" charset="0"/>
              <a:buChar char="•"/>
            </a:pPr>
            <a:r>
              <a:rPr lang="en-US" sz="2400" dirty="0">
                <a:latin typeface="Times" panose="02020603050405020304" pitchFamily="18" charset="0"/>
                <a:cs typeface="Times" panose="02020603050405020304" pitchFamily="18" charset="0"/>
              </a:rPr>
              <a:t>Sheriff Department (</a:t>
            </a:r>
            <a:r>
              <a:rPr lang="en-US" sz="2400" i="1" dirty="0">
                <a:solidFill>
                  <a:srgbClr val="FFC000"/>
                </a:solidFill>
                <a:latin typeface="Times" panose="02020603050405020304" pitchFamily="18" charset="0"/>
                <a:cs typeface="Times" panose="02020603050405020304" pitchFamily="18" charset="0"/>
              </a:rPr>
              <a:t>elected</a:t>
            </a:r>
            <a:r>
              <a:rPr lang="en-US" sz="2400" dirty="0">
                <a:latin typeface="Times" panose="02020603050405020304" pitchFamily="18" charset="0"/>
                <a:cs typeface="Times" panose="02020603050405020304" pitchFamily="18" charset="0"/>
              </a:rPr>
              <a:t>)</a:t>
            </a:r>
          </a:p>
          <a:p>
            <a:pPr marL="342900" indent="-342900">
              <a:buFont typeface="Arial" panose="020B0604020202020204" pitchFamily="34" charset="0"/>
              <a:buChar char="•"/>
            </a:pPr>
            <a:r>
              <a:rPr lang="en-US" sz="2400" dirty="0">
                <a:latin typeface="Times" panose="02020603050405020304" pitchFamily="18" charset="0"/>
                <a:cs typeface="Times" panose="02020603050405020304" pitchFamily="18" charset="0"/>
              </a:rPr>
              <a:t>Register of Deeds (</a:t>
            </a:r>
            <a:r>
              <a:rPr lang="en-US" sz="2400" i="1" dirty="0">
                <a:solidFill>
                  <a:srgbClr val="FFC000"/>
                </a:solidFill>
                <a:latin typeface="Times" panose="02020603050405020304" pitchFamily="18" charset="0"/>
                <a:cs typeface="Times" panose="02020603050405020304" pitchFamily="18" charset="0"/>
              </a:rPr>
              <a:t>elected</a:t>
            </a:r>
            <a:r>
              <a:rPr lang="en-US" sz="2400" dirty="0">
                <a:latin typeface="Times" panose="02020603050405020304" pitchFamily="18" charset="0"/>
                <a:cs typeface="Times" panose="02020603050405020304" pitchFamily="18" charset="0"/>
              </a:rPr>
              <a:t>)</a:t>
            </a:r>
          </a:p>
          <a:p>
            <a:pPr marL="342900" indent="-342900">
              <a:buFont typeface="Arial" panose="020B0604020202020204" pitchFamily="34" charset="0"/>
              <a:buChar char="•"/>
            </a:pPr>
            <a:r>
              <a:rPr lang="en-US" sz="2400" dirty="0">
                <a:latin typeface="Times" panose="02020603050405020304" pitchFamily="18" charset="0"/>
                <a:cs typeface="Times" panose="02020603050405020304" pitchFamily="18" charset="0"/>
              </a:rPr>
              <a:t>County Clerk </a:t>
            </a:r>
          </a:p>
          <a:p>
            <a:pPr marL="342900" indent="-342900">
              <a:buFont typeface="Arial" panose="020B0604020202020204" pitchFamily="34" charset="0"/>
              <a:buChar char="•"/>
            </a:pPr>
            <a:r>
              <a:rPr lang="en-US" sz="2400" dirty="0">
                <a:latin typeface="Times" panose="02020603050405020304" pitchFamily="18" charset="0"/>
                <a:cs typeface="Times" panose="02020603050405020304" pitchFamily="18" charset="0"/>
              </a:rPr>
              <a:t>Animal Control</a:t>
            </a:r>
          </a:p>
          <a:p>
            <a:pPr algn="ctr"/>
            <a:endParaRPr lang="en-US" sz="2400" dirty="0">
              <a:latin typeface="Times" panose="02020603050405020304" pitchFamily="18" charset="0"/>
              <a:cs typeface="Times" panose="02020603050405020304" pitchFamily="18" charset="0"/>
            </a:endParaRPr>
          </a:p>
        </p:txBody>
      </p:sp>
      <p:sp>
        <p:nvSpPr>
          <p:cNvPr id="13" name="Rectangle 12">
            <a:extLst>
              <a:ext uri="{FF2B5EF4-FFF2-40B4-BE49-F238E27FC236}">
                <a16:creationId xmlns:a16="http://schemas.microsoft.com/office/drawing/2014/main" id="{F30C3C12-F7EA-43F0-8CA0-70DF59946FD2}"/>
              </a:ext>
            </a:extLst>
          </p:cNvPr>
          <p:cNvSpPr/>
          <p:nvPr/>
        </p:nvSpPr>
        <p:spPr>
          <a:xfrm>
            <a:off x="1681089" y="1543637"/>
            <a:ext cx="2785980" cy="631338"/>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u="sng" dirty="0">
                <a:latin typeface="Times" panose="02020603050405020304" pitchFamily="18" charset="0"/>
                <a:cs typeface="Times" panose="02020603050405020304" pitchFamily="18" charset="0"/>
              </a:rPr>
              <a:t>Voters</a:t>
            </a:r>
            <a:r>
              <a:rPr lang="en-US" sz="2400" dirty="0">
                <a:latin typeface="Times" panose="02020603050405020304" pitchFamily="18" charset="0"/>
                <a:cs typeface="Times" panose="02020603050405020304" pitchFamily="18" charset="0"/>
              </a:rPr>
              <a:t>: choose government leaders</a:t>
            </a:r>
            <a:endParaRPr lang="en-US" sz="2400" b="1" i="1" u="sng" dirty="0">
              <a:latin typeface="Times" panose="02020603050405020304" pitchFamily="18" charset="0"/>
              <a:cs typeface="Times" panose="02020603050405020304" pitchFamily="18" charset="0"/>
            </a:endParaRPr>
          </a:p>
        </p:txBody>
      </p:sp>
      <p:sp>
        <p:nvSpPr>
          <p:cNvPr id="14" name="Arrow: Down 13">
            <a:extLst>
              <a:ext uri="{FF2B5EF4-FFF2-40B4-BE49-F238E27FC236}">
                <a16:creationId xmlns:a16="http://schemas.microsoft.com/office/drawing/2014/main" id="{C47F3C99-8C53-413A-A276-DA79549DC47B}"/>
              </a:ext>
            </a:extLst>
          </p:cNvPr>
          <p:cNvSpPr/>
          <p:nvPr/>
        </p:nvSpPr>
        <p:spPr>
          <a:xfrm>
            <a:off x="2716917" y="2071303"/>
            <a:ext cx="295422" cy="405248"/>
          </a:xfrm>
          <a:prstGeom prst="down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Arrow: Down 15">
            <a:extLst>
              <a:ext uri="{FF2B5EF4-FFF2-40B4-BE49-F238E27FC236}">
                <a16:creationId xmlns:a16="http://schemas.microsoft.com/office/drawing/2014/main" id="{5EC3C907-66B1-42C3-A3CB-3ADF984047FB}"/>
              </a:ext>
            </a:extLst>
          </p:cNvPr>
          <p:cNvSpPr/>
          <p:nvPr/>
        </p:nvSpPr>
        <p:spPr>
          <a:xfrm>
            <a:off x="2679112" y="3119856"/>
            <a:ext cx="369837" cy="309144"/>
          </a:xfrm>
          <a:prstGeom prst="down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Arrow: Down 16">
            <a:extLst>
              <a:ext uri="{FF2B5EF4-FFF2-40B4-BE49-F238E27FC236}">
                <a16:creationId xmlns:a16="http://schemas.microsoft.com/office/drawing/2014/main" id="{B2C5636E-1335-460C-A24A-8BB687C66C69}"/>
              </a:ext>
            </a:extLst>
          </p:cNvPr>
          <p:cNvSpPr/>
          <p:nvPr/>
        </p:nvSpPr>
        <p:spPr>
          <a:xfrm>
            <a:off x="2743199" y="4082043"/>
            <a:ext cx="269140" cy="353073"/>
          </a:xfrm>
          <a:prstGeom prst="down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6CBDCBF8-2406-4ED8-B6F4-37B54C146A57}"/>
              </a:ext>
            </a:extLst>
          </p:cNvPr>
          <p:cNvSpPr/>
          <p:nvPr/>
        </p:nvSpPr>
        <p:spPr>
          <a:xfrm>
            <a:off x="5304403" y="2446646"/>
            <a:ext cx="4600135" cy="631338"/>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latin typeface="Times" panose="02020603050405020304" pitchFamily="18" charset="0"/>
                <a:cs typeface="Times" panose="02020603050405020304" pitchFamily="18" charset="0"/>
              </a:rPr>
              <a:t>Pass local </a:t>
            </a:r>
            <a:r>
              <a:rPr lang="en-US" sz="2400" b="1" u="sng" dirty="0">
                <a:latin typeface="Times" panose="02020603050405020304" pitchFamily="18" charset="0"/>
                <a:cs typeface="Times" panose="02020603050405020304" pitchFamily="18" charset="0"/>
              </a:rPr>
              <a:t>ordinances</a:t>
            </a:r>
            <a:r>
              <a:rPr lang="en-US" sz="2400" dirty="0">
                <a:latin typeface="Times" panose="02020603050405020304" pitchFamily="18" charset="0"/>
                <a:cs typeface="Times" panose="02020603050405020304" pitchFamily="18" charset="0"/>
              </a:rPr>
              <a:t> (LAWS)</a:t>
            </a:r>
          </a:p>
        </p:txBody>
      </p:sp>
      <p:sp>
        <p:nvSpPr>
          <p:cNvPr id="19" name="Rectangle 18">
            <a:extLst>
              <a:ext uri="{FF2B5EF4-FFF2-40B4-BE49-F238E27FC236}">
                <a16:creationId xmlns:a16="http://schemas.microsoft.com/office/drawing/2014/main" id="{523A064E-DB54-4BA3-80D8-CFA8BEBF98B0}"/>
              </a:ext>
            </a:extLst>
          </p:cNvPr>
          <p:cNvSpPr/>
          <p:nvPr/>
        </p:nvSpPr>
        <p:spPr>
          <a:xfrm>
            <a:off x="5304402" y="3164410"/>
            <a:ext cx="4600135" cy="631338"/>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latin typeface="Times" panose="02020603050405020304" pitchFamily="18" charset="0"/>
                <a:cs typeface="Times" panose="02020603050405020304" pitchFamily="18" charset="0"/>
              </a:rPr>
              <a:t>Creates &amp; passes budget</a:t>
            </a:r>
          </a:p>
        </p:txBody>
      </p:sp>
      <p:sp>
        <p:nvSpPr>
          <p:cNvPr id="21" name="Arrow: Down 20">
            <a:extLst>
              <a:ext uri="{FF2B5EF4-FFF2-40B4-BE49-F238E27FC236}">
                <a16:creationId xmlns:a16="http://schemas.microsoft.com/office/drawing/2014/main" id="{091743B6-3830-496E-90BE-84FC8E5A505C}"/>
              </a:ext>
            </a:extLst>
          </p:cNvPr>
          <p:cNvSpPr/>
          <p:nvPr/>
        </p:nvSpPr>
        <p:spPr>
          <a:xfrm rot="18168110">
            <a:off x="5030861" y="2947521"/>
            <a:ext cx="295422" cy="496557"/>
          </a:xfrm>
          <a:prstGeom prst="down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122" name="Picture 2" descr="Guilford County (@GuilfordCounty) | Twitter">
            <a:hlinkClick r:id="rId3"/>
            <a:extLst>
              <a:ext uri="{FF2B5EF4-FFF2-40B4-BE49-F238E27FC236}">
                <a16:creationId xmlns:a16="http://schemas.microsoft.com/office/drawing/2014/main" id="{5079B1C3-3CB2-4FF1-92CE-6924B4B0455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29910" y="4172386"/>
            <a:ext cx="2905125" cy="237211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2" name="Rectangle 21">
            <a:extLst>
              <a:ext uri="{FF2B5EF4-FFF2-40B4-BE49-F238E27FC236}">
                <a16:creationId xmlns:a16="http://schemas.microsoft.com/office/drawing/2014/main" id="{F54C182F-83E2-4FDD-9D2A-064F8D486255}"/>
              </a:ext>
            </a:extLst>
          </p:cNvPr>
          <p:cNvSpPr/>
          <p:nvPr/>
        </p:nvSpPr>
        <p:spPr>
          <a:xfrm>
            <a:off x="5304403" y="1711246"/>
            <a:ext cx="4600135" cy="631338"/>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latin typeface="Times" panose="02020603050405020304" pitchFamily="18" charset="0"/>
                <a:cs typeface="Times" panose="02020603050405020304" pitchFamily="18" charset="0"/>
              </a:rPr>
              <a:t>Sets </a:t>
            </a:r>
            <a:r>
              <a:rPr lang="en-US" sz="2400" b="1" u="sng" dirty="0">
                <a:latin typeface="Times" panose="02020603050405020304" pitchFamily="18" charset="0"/>
                <a:cs typeface="Times" panose="02020603050405020304" pitchFamily="18" charset="0"/>
              </a:rPr>
              <a:t>property taxes</a:t>
            </a:r>
          </a:p>
        </p:txBody>
      </p:sp>
      <p:sp>
        <p:nvSpPr>
          <p:cNvPr id="20" name="Arrow: Down 19">
            <a:extLst>
              <a:ext uri="{FF2B5EF4-FFF2-40B4-BE49-F238E27FC236}">
                <a16:creationId xmlns:a16="http://schemas.microsoft.com/office/drawing/2014/main" id="{29F18B13-27CD-4E49-A642-296F686D033A}"/>
              </a:ext>
            </a:extLst>
          </p:cNvPr>
          <p:cNvSpPr/>
          <p:nvPr/>
        </p:nvSpPr>
        <p:spPr>
          <a:xfrm rot="14303474">
            <a:off x="5041673" y="2106184"/>
            <a:ext cx="295422" cy="496557"/>
          </a:xfrm>
          <a:prstGeom prst="down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Arrow: Down 22">
            <a:extLst>
              <a:ext uri="{FF2B5EF4-FFF2-40B4-BE49-F238E27FC236}">
                <a16:creationId xmlns:a16="http://schemas.microsoft.com/office/drawing/2014/main" id="{BAACD69F-B7BE-4607-B959-BE372710136A}"/>
              </a:ext>
            </a:extLst>
          </p:cNvPr>
          <p:cNvSpPr/>
          <p:nvPr/>
        </p:nvSpPr>
        <p:spPr>
          <a:xfrm rot="16200000">
            <a:off x="4913219" y="2513423"/>
            <a:ext cx="295422" cy="496557"/>
          </a:xfrm>
          <a:prstGeom prst="down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63147001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E974C8-AEA0-44D1-8569-59FBBC06D168}"/>
              </a:ext>
            </a:extLst>
          </p:cNvPr>
          <p:cNvSpPr>
            <a:spLocks noGrp="1"/>
          </p:cNvSpPr>
          <p:nvPr>
            <p:ph type="title"/>
          </p:nvPr>
        </p:nvSpPr>
        <p:spPr>
          <a:xfrm>
            <a:off x="838200" y="365126"/>
            <a:ext cx="10515600" cy="774358"/>
          </a:xfrm>
          <a:solidFill>
            <a:schemeClr val="bg1"/>
          </a:solidFill>
          <a:ln>
            <a:solidFill>
              <a:srgbClr val="002060"/>
            </a:solidFill>
          </a:ln>
        </p:spPr>
        <p:txBody>
          <a:bodyPr/>
          <a:lstStyle/>
          <a:p>
            <a:r>
              <a:rPr lang="en-US" b="1" dirty="0">
                <a:latin typeface="Bookman Old Style" panose="02050604050505020204" pitchFamily="18" charset="0"/>
              </a:rPr>
              <a:t>Public Policy</a:t>
            </a:r>
          </a:p>
        </p:txBody>
      </p:sp>
      <p:sp>
        <p:nvSpPr>
          <p:cNvPr id="3" name="Content Placeholder 2">
            <a:extLst>
              <a:ext uri="{FF2B5EF4-FFF2-40B4-BE49-F238E27FC236}">
                <a16:creationId xmlns:a16="http://schemas.microsoft.com/office/drawing/2014/main" id="{2DA281A4-AA5C-47AE-B453-455400F3A9B8}"/>
              </a:ext>
            </a:extLst>
          </p:cNvPr>
          <p:cNvSpPr>
            <a:spLocks noGrp="1"/>
          </p:cNvSpPr>
          <p:nvPr>
            <p:ph idx="1"/>
          </p:nvPr>
        </p:nvSpPr>
        <p:spPr>
          <a:xfrm>
            <a:off x="838200" y="1404987"/>
            <a:ext cx="10515600" cy="4757908"/>
          </a:xfrm>
          <a:solidFill>
            <a:schemeClr val="bg1"/>
          </a:solidFill>
          <a:ln>
            <a:solidFill>
              <a:srgbClr val="002060"/>
            </a:solidFill>
          </a:ln>
        </p:spPr>
        <p:txBody>
          <a:bodyPr>
            <a:normAutofit/>
          </a:bodyPr>
          <a:lstStyle/>
          <a:p>
            <a:r>
              <a:rPr lang="en-US" sz="2400" b="1" i="1" u="sng" dirty="0">
                <a:solidFill>
                  <a:srgbClr val="002060"/>
                </a:solidFill>
                <a:latin typeface="Times" panose="02020603050405020304" pitchFamily="18" charset="0"/>
                <a:cs typeface="Times" panose="02020603050405020304" pitchFamily="18" charset="0"/>
              </a:rPr>
              <a:t>Public Policy</a:t>
            </a:r>
            <a:r>
              <a:rPr lang="en-US" sz="2400" b="1" i="1" dirty="0">
                <a:solidFill>
                  <a:srgbClr val="002060"/>
                </a:solidFill>
                <a:latin typeface="Times" panose="02020603050405020304" pitchFamily="18" charset="0"/>
                <a:cs typeface="Times" panose="02020603050405020304" pitchFamily="18" charset="0"/>
              </a:rPr>
              <a:t> </a:t>
            </a:r>
            <a:r>
              <a:rPr lang="en-US" sz="2400" dirty="0">
                <a:latin typeface="Times" panose="02020603050405020304" pitchFamily="18" charset="0"/>
                <a:cs typeface="Times" panose="02020603050405020304" pitchFamily="18" charset="0"/>
              </a:rPr>
              <a:t>– what government and the people create to respond to an issues</a:t>
            </a:r>
          </a:p>
        </p:txBody>
      </p:sp>
      <p:sp>
        <p:nvSpPr>
          <p:cNvPr id="5" name="Rectangle 4">
            <a:extLst>
              <a:ext uri="{FF2B5EF4-FFF2-40B4-BE49-F238E27FC236}">
                <a16:creationId xmlns:a16="http://schemas.microsoft.com/office/drawing/2014/main" id="{2FAABA37-1F66-4B9E-9485-65A526E0D402}"/>
              </a:ext>
            </a:extLst>
          </p:cNvPr>
          <p:cNvSpPr/>
          <p:nvPr/>
        </p:nvSpPr>
        <p:spPr>
          <a:xfrm>
            <a:off x="548641" y="1955409"/>
            <a:ext cx="3010486" cy="3010486"/>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solidFill>
                  <a:schemeClr val="bg1"/>
                </a:solidFill>
                <a:latin typeface="Times" panose="02020603050405020304" pitchFamily="18" charset="0"/>
                <a:cs typeface="Times" panose="02020603050405020304" pitchFamily="18" charset="0"/>
              </a:rPr>
              <a:t>Public Policy Forms:</a:t>
            </a:r>
          </a:p>
          <a:p>
            <a:pPr marL="342900" indent="-342900">
              <a:buFont typeface="Arial" panose="020B0604020202020204" pitchFamily="34" charset="0"/>
              <a:buChar char="•"/>
            </a:pPr>
            <a:r>
              <a:rPr lang="en-US" sz="2400" b="1" i="1" u="sng" dirty="0">
                <a:solidFill>
                  <a:schemeClr val="bg1"/>
                </a:solidFill>
                <a:latin typeface="Times" panose="02020603050405020304" pitchFamily="18" charset="0"/>
                <a:cs typeface="Times" panose="02020603050405020304" pitchFamily="18" charset="0"/>
              </a:rPr>
              <a:t>Laws</a:t>
            </a:r>
          </a:p>
          <a:p>
            <a:pPr marL="342900" indent="-342900">
              <a:buFont typeface="Arial" panose="020B0604020202020204" pitchFamily="34" charset="0"/>
              <a:buChar char="•"/>
            </a:pPr>
            <a:r>
              <a:rPr lang="en-US" sz="2400" b="1" i="1" u="sng" dirty="0">
                <a:solidFill>
                  <a:schemeClr val="bg1"/>
                </a:solidFill>
                <a:latin typeface="Times" panose="02020603050405020304" pitchFamily="18" charset="0"/>
                <a:cs typeface="Times" panose="02020603050405020304" pitchFamily="18" charset="0"/>
              </a:rPr>
              <a:t>Regulations</a:t>
            </a:r>
          </a:p>
          <a:p>
            <a:pPr marL="342900" indent="-342900">
              <a:buFont typeface="Arial" panose="020B0604020202020204" pitchFamily="34" charset="0"/>
              <a:buChar char="•"/>
            </a:pPr>
            <a:r>
              <a:rPr lang="en-US" sz="2400" b="1" i="1" u="sng" dirty="0">
                <a:solidFill>
                  <a:schemeClr val="bg1"/>
                </a:solidFill>
                <a:latin typeface="Times" panose="02020603050405020304" pitchFamily="18" charset="0"/>
                <a:cs typeface="Times" panose="02020603050405020304" pitchFamily="18" charset="0"/>
              </a:rPr>
              <a:t>Court decisions</a:t>
            </a:r>
          </a:p>
          <a:p>
            <a:pPr marL="342900" indent="-342900">
              <a:buFont typeface="Arial" panose="020B0604020202020204" pitchFamily="34" charset="0"/>
              <a:buChar char="•"/>
            </a:pPr>
            <a:r>
              <a:rPr lang="en-US" sz="2400" b="1" i="1" u="sng" dirty="0">
                <a:solidFill>
                  <a:schemeClr val="bg1"/>
                </a:solidFill>
                <a:latin typeface="Times" panose="02020603050405020304" pitchFamily="18" charset="0"/>
                <a:cs typeface="Times" panose="02020603050405020304" pitchFamily="18" charset="0"/>
              </a:rPr>
              <a:t>Mandates</a:t>
            </a:r>
          </a:p>
          <a:p>
            <a:pPr marL="342900" indent="-342900">
              <a:buFont typeface="Arial" panose="020B0604020202020204" pitchFamily="34" charset="0"/>
              <a:buChar char="•"/>
            </a:pPr>
            <a:r>
              <a:rPr lang="en-US" sz="2400" b="1" i="1" u="sng" dirty="0">
                <a:solidFill>
                  <a:schemeClr val="bg1"/>
                </a:solidFill>
                <a:latin typeface="Times" panose="02020603050405020304" pitchFamily="18" charset="0"/>
                <a:cs typeface="Times" panose="02020603050405020304" pitchFamily="18" charset="0"/>
              </a:rPr>
              <a:t>Enforcement rules</a:t>
            </a:r>
          </a:p>
          <a:p>
            <a:pPr marL="342900" indent="-342900">
              <a:buFont typeface="Arial" panose="020B0604020202020204" pitchFamily="34" charset="0"/>
              <a:buChar char="•"/>
            </a:pPr>
            <a:r>
              <a:rPr lang="en-US" sz="2400" b="1" i="1" u="sng" dirty="0">
                <a:solidFill>
                  <a:schemeClr val="bg1"/>
                </a:solidFill>
                <a:latin typeface="Times" panose="02020603050405020304" pitchFamily="18" charset="0"/>
                <a:cs typeface="Times" panose="02020603050405020304" pitchFamily="18" charset="0"/>
              </a:rPr>
              <a:t>Public opinion </a:t>
            </a:r>
          </a:p>
        </p:txBody>
      </p:sp>
      <p:pic>
        <p:nvPicPr>
          <p:cNvPr id="7" name="Picture 6">
            <a:extLst>
              <a:ext uri="{FF2B5EF4-FFF2-40B4-BE49-F238E27FC236}">
                <a16:creationId xmlns:a16="http://schemas.microsoft.com/office/drawing/2014/main" id="{C62C54E3-C736-43E2-B876-B4DA9EC8D3E4}"/>
              </a:ext>
            </a:extLst>
          </p:cNvPr>
          <p:cNvPicPr>
            <a:picLocks noChangeAspect="1"/>
          </p:cNvPicPr>
          <p:nvPr/>
        </p:nvPicPr>
        <p:blipFill>
          <a:blip r:embed="rId2"/>
          <a:stretch>
            <a:fillRect/>
          </a:stretch>
        </p:blipFill>
        <p:spPr>
          <a:xfrm>
            <a:off x="3848686" y="2049852"/>
            <a:ext cx="7794673" cy="4406682"/>
          </a:xfrm>
          <a:prstGeom prst="rect">
            <a:avLst/>
          </a:prstGeom>
          <a:ln>
            <a:solidFill>
              <a:schemeClr val="tx1"/>
            </a:solidFill>
          </a:ln>
        </p:spPr>
      </p:pic>
    </p:spTree>
    <p:extLst>
      <p:ext uri="{BB962C8B-B14F-4D97-AF65-F5344CB8AC3E}">
        <p14:creationId xmlns:p14="http://schemas.microsoft.com/office/powerpoint/2010/main" val="49915044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59EB0D-81DF-A54F-25A4-81FB09E2A76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76A885D-F91C-F63B-164D-5411D264EBB8}"/>
              </a:ext>
            </a:extLst>
          </p:cNvPr>
          <p:cNvSpPr>
            <a:spLocks noGrp="1"/>
          </p:cNvSpPr>
          <p:nvPr>
            <p:ph type="title"/>
          </p:nvPr>
        </p:nvSpPr>
        <p:spPr>
          <a:xfrm>
            <a:off x="838200" y="365125"/>
            <a:ext cx="10515600" cy="738461"/>
          </a:xfrm>
          <a:solidFill>
            <a:schemeClr val="bg1"/>
          </a:solidFill>
          <a:ln>
            <a:solidFill>
              <a:srgbClr val="002060"/>
            </a:solidFill>
          </a:ln>
        </p:spPr>
        <p:txBody>
          <a:bodyPr/>
          <a:lstStyle/>
          <a:p>
            <a:r>
              <a:rPr lang="en-US" dirty="0">
                <a:solidFill>
                  <a:srgbClr val="002060"/>
                </a:solidFill>
                <a:latin typeface="Britannic Bold" panose="020B0903060703020204" pitchFamily="34" charset="0"/>
              </a:rPr>
              <a:t>Getting to </a:t>
            </a:r>
            <a:r>
              <a:rPr lang="en-US">
                <a:solidFill>
                  <a:srgbClr val="002060"/>
                </a:solidFill>
                <a:latin typeface="Britannic Bold" panose="020B0903060703020204" pitchFamily="34" charset="0"/>
              </a:rPr>
              <a:t>Know Greensboro</a:t>
            </a:r>
            <a:endParaRPr lang="en-US" dirty="0">
              <a:solidFill>
                <a:srgbClr val="002060"/>
              </a:solidFill>
              <a:latin typeface="Britannic Bold" panose="020B0903060703020204" pitchFamily="34" charset="0"/>
            </a:endParaRPr>
          </a:p>
        </p:txBody>
      </p:sp>
      <p:sp>
        <p:nvSpPr>
          <p:cNvPr id="3" name="Content Placeholder 2">
            <a:extLst>
              <a:ext uri="{FF2B5EF4-FFF2-40B4-BE49-F238E27FC236}">
                <a16:creationId xmlns:a16="http://schemas.microsoft.com/office/drawing/2014/main" id="{13C94002-147B-9545-D3A7-B6F733DC6A56}"/>
              </a:ext>
            </a:extLst>
          </p:cNvPr>
          <p:cNvSpPr>
            <a:spLocks noGrp="1"/>
          </p:cNvSpPr>
          <p:nvPr>
            <p:ph idx="1"/>
          </p:nvPr>
        </p:nvSpPr>
        <p:spPr>
          <a:xfrm>
            <a:off x="838200" y="1418897"/>
            <a:ext cx="10515600" cy="4758066"/>
          </a:xfrm>
          <a:solidFill>
            <a:schemeClr val="bg1"/>
          </a:solidFill>
          <a:ln>
            <a:solidFill>
              <a:srgbClr val="002060"/>
            </a:solidFill>
          </a:ln>
        </p:spPr>
        <p:txBody>
          <a:bodyPr>
            <a:normAutofit/>
          </a:bodyPr>
          <a:lstStyle/>
          <a:p>
            <a:pPr marL="0" indent="0">
              <a:buNone/>
            </a:pPr>
            <a:r>
              <a:rPr lang="en-US" sz="2400" dirty="0">
                <a:latin typeface="Times" panose="02020603050405020304" pitchFamily="18" charset="0"/>
                <a:cs typeface="Times" panose="02020603050405020304" pitchFamily="18" charset="0"/>
              </a:rPr>
              <a:t>Investigate the development of Greensboro </a:t>
            </a:r>
          </a:p>
          <a:p>
            <a:pPr marL="0" indent="0">
              <a:buNone/>
            </a:pPr>
            <a:endParaRPr lang="en-US" sz="2400" dirty="0">
              <a:latin typeface="Times" panose="02020603050405020304" pitchFamily="18" charset="0"/>
              <a:cs typeface="Times" panose="02020603050405020304" pitchFamily="18" charset="0"/>
            </a:endParaRPr>
          </a:p>
        </p:txBody>
      </p:sp>
      <p:pic>
        <p:nvPicPr>
          <p:cNvPr id="1026" name="Picture 2" descr="Why Move to Greensboro, NC?">
            <a:extLst>
              <a:ext uri="{FF2B5EF4-FFF2-40B4-BE49-F238E27FC236}">
                <a16:creationId xmlns:a16="http://schemas.microsoft.com/office/drawing/2014/main" id="{D3375273-61D0-6F49-8E04-250DF28E59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55834" y="1986949"/>
            <a:ext cx="2939613" cy="3783230"/>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pic>
        <p:nvPicPr>
          <p:cNvPr id="1028" name="Picture 4" descr="City of Greensboro, North Carolina | U ...">
            <a:extLst>
              <a:ext uri="{FF2B5EF4-FFF2-40B4-BE49-F238E27FC236}">
                <a16:creationId xmlns:a16="http://schemas.microsoft.com/office/drawing/2014/main" id="{1FCD1727-EB0D-0156-822F-16E2B6DC746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92617" y="2428300"/>
            <a:ext cx="1905000" cy="2400300"/>
          </a:xfrm>
          <a:prstGeom prst="rect">
            <a:avLst/>
          </a:prstGeom>
          <a:noFill/>
          <a:ln>
            <a:solidFill>
              <a:schemeClr val="accent6">
                <a:lumMod val="50000"/>
              </a:schemeClr>
            </a:solidFill>
          </a:ln>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0829D81E-2CBD-C448-8CD3-804FF18A27B1}"/>
              </a:ext>
            </a:extLst>
          </p:cNvPr>
          <p:cNvSpPr/>
          <p:nvPr/>
        </p:nvSpPr>
        <p:spPr>
          <a:xfrm>
            <a:off x="6096000" y="1986949"/>
            <a:ext cx="5775434" cy="1938665"/>
          </a:xfrm>
          <a:prstGeom prst="rect">
            <a:avLst/>
          </a:prstGeom>
          <a:solidFill>
            <a:schemeClr val="accent6">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400" dirty="0">
                <a:latin typeface="Times" panose="02020603050405020304" pitchFamily="18" charset="0"/>
                <a:cs typeface="Times" panose="02020603050405020304" pitchFamily="18" charset="0"/>
              </a:rPr>
              <a:t>Use census factfinder:</a:t>
            </a:r>
          </a:p>
          <a:p>
            <a:pPr marL="342900" indent="-342900">
              <a:buFont typeface="Arial" panose="020B0604020202020204" pitchFamily="34" charset="0"/>
              <a:buChar char="•"/>
            </a:pPr>
            <a:r>
              <a:rPr lang="en-US" sz="2400" dirty="0">
                <a:latin typeface="Times" panose="02020603050405020304" pitchFamily="18" charset="0"/>
                <a:cs typeface="Times" panose="02020603050405020304" pitchFamily="18" charset="0"/>
              </a:rPr>
              <a:t>Demographic information </a:t>
            </a:r>
          </a:p>
          <a:p>
            <a:pPr marL="342900" indent="-342900">
              <a:buFont typeface="Arial" panose="020B0604020202020204" pitchFamily="34" charset="0"/>
              <a:buChar char="•"/>
            </a:pPr>
            <a:r>
              <a:rPr lang="en-US" sz="2400" dirty="0">
                <a:latin typeface="Times" panose="02020603050405020304" pitchFamily="18" charset="0"/>
                <a:cs typeface="Times" panose="02020603050405020304" pitchFamily="18" charset="0"/>
              </a:rPr>
              <a:t>Explore how various commissions and agencies assist in developing our city </a:t>
            </a:r>
          </a:p>
          <a:p>
            <a:pPr marL="342900" indent="-342900">
              <a:buFont typeface="Arial" panose="020B0604020202020204" pitchFamily="34" charset="0"/>
              <a:buChar char="•"/>
            </a:pPr>
            <a:r>
              <a:rPr lang="en-US" sz="2400" dirty="0">
                <a:latin typeface="Times" panose="02020603050405020304" pitchFamily="18" charset="0"/>
                <a:cs typeface="Times" panose="02020603050405020304" pitchFamily="18" charset="0"/>
              </a:rPr>
              <a:t>Analyze the strategic plan for Greensboro</a:t>
            </a:r>
          </a:p>
        </p:txBody>
      </p:sp>
      <p:pic>
        <p:nvPicPr>
          <p:cNvPr id="1030" name="Picture 6">
            <a:extLst>
              <a:ext uri="{FF2B5EF4-FFF2-40B4-BE49-F238E27FC236}">
                <a16:creationId xmlns:a16="http://schemas.microsoft.com/office/drawing/2014/main" id="{DE9C093B-6FBC-2731-299B-4958AB3BD00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0" y="4164163"/>
            <a:ext cx="2318407" cy="2285083"/>
          </a:xfrm>
          <a:prstGeom prst="rect">
            <a:avLst/>
          </a:prstGeom>
          <a:noFill/>
          <a:ln>
            <a:solidFill>
              <a:schemeClr val="accent6">
                <a:lumMod val="50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299699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5C3753-B5A5-41D7-9479-913AA65F94CB}"/>
              </a:ext>
            </a:extLst>
          </p:cNvPr>
          <p:cNvSpPr>
            <a:spLocks noGrp="1"/>
          </p:cNvSpPr>
          <p:nvPr>
            <p:ph type="title"/>
          </p:nvPr>
        </p:nvSpPr>
        <p:spPr>
          <a:xfrm>
            <a:off x="838200" y="365125"/>
            <a:ext cx="10515600" cy="774127"/>
          </a:xfrm>
          <a:solidFill>
            <a:schemeClr val="bg1"/>
          </a:solidFill>
          <a:ln>
            <a:solidFill>
              <a:srgbClr val="002060"/>
            </a:solidFill>
          </a:ln>
        </p:spPr>
        <p:txBody>
          <a:bodyPr/>
          <a:lstStyle/>
          <a:p>
            <a:r>
              <a:rPr lang="en-US" b="1" dirty="0">
                <a:solidFill>
                  <a:srgbClr val="002060"/>
                </a:solidFill>
                <a:latin typeface="Britannic Bold" panose="020B0903060703020204" pitchFamily="34" charset="0"/>
              </a:rPr>
              <a:t>State and National Comparative Race</a:t>
            </a:r>
          </a:p>
        </p:txBody>
      </p:sp>
      <p:sp>
        <p:nvSpPr>
          <p:cNvPr id="3" name="Content Placeholder 2">
            <a:extLst>
              <a:ext uri="{FF2B5EF4-FFF2-40B4-BE49-F238E27FC236}">
                <a16:creationId xmlns:a16="http://schemas.microsoft.com/office/drawing/2014/main" id="{6BA9601B-C488-4C12-B7CC-93987FD918A4}"/>
              </a:ext>
            </a:extLst>
          </p:cNvPr>
          <p:cNvSpPr>
            <a:spLocks noGrp="1"/>
          </p:cNvSpPr>
          <p:nvPr>
            <p:ph idx="1"/>
          </p:nvPr>
        </p:nvSpPr>
        <p:spPr>
          <a:xfrm>
            <a:off x="599607" y="1409075"/>
            <a:ext cx="10754193" cy="4767888"/>
          </a:xfrm>
          <a:solidFill>
            <a:schemeClr val="bg1"/>
          </a:solidFill>
          <a:ln>
            <a:solidFill>
              <a:srgbClr val="002060"/>
            </a:solidFill>
          </a:ln>
        </p:spPr>
        <p:txBody>
          <a:bodyPr>
            <a:normAutofit fontScale="92500" lnSpcReduction="10000"/>
          </a:bodyPr>
          <a:lstStyle/>
          <a:p>
            <a:pPr marL="0" indent="0">
              <a:buNone/>
            </a:pPr>
            <a:r>
              <a:rPr lang="en-US" sz="2400" dirty="0">
                <a:latin typeface="Times" panose="02020603050405020304" pitchFamily="18" charset="0"/>
                <a:cs typeface="Times" panose="02020603050405020304" pitchFamily="18" charset="0"/>
              </a:rPr>
              <a:t>Rules</a:t>
            </a:r>
          </a:p>
          <a:p>
            <a:pPr marL="457200" indent="-457200">
              <a:buFont typeface="+mj-lt"/>
              <a:buAutoNum type="arabicPeriod"/>
            </a:pPr>
            <a:r>
              <a:rPr lang="en-US" sz="2400" dirty="0">
                <a:latin typeface="Times" panose="02020603050405020304" pitchFamily="18" charset="0"/>
                <a:cs typeface="Times" panose="02020603050405020304" pitchFamily="18" charset="0"/>
              </a:rPr>
              <a:t>Put away all cell phones, ear buds</a:t>
            </a:r>
          </a:p>
          <a:p>
            <a:pPr marL="457200" indent="-457200">
              <a:buFont typeface="+mj-lt"/>
              <a:buAutoNum type="arabicPeriod"/>
            </a:pPr>
            <a:r>
              <a:rPr lang="en-US" sz="2400" dirty="0">
                <a:latin typeface="Times" panose="02020603050405020304" pitchFamily="18" charset="0"/>
                <a:cs typeface="Times" panose="02020603050405020304" pitchFamily="18" charset="0"/>
              </a:rPr>
              <a:t>Form a group of three – You will need one sheet to write your answers on</a:t>
            </a:r>
          </a:p>
          <a:p>
            <a:pPr marL="457200" indent="-457200">
              <a:buFont typeface="+mj-lt"/>
              <a:buAutoNum type="arabicPeriod"/>
            </a:pPr>
            <a:r>
              <a:rPr lang="en-US" sz="2400" dirty="0">
                <a:latin typeface="Times" panose="02020603050405020304" pitchFamily="18" charset="0"/>
                <a:cs typeface="Times" panose="02020603050405020304" pitchFamily="18" charset="0"/>
              </a:rPr>
              <a:t>Put all three teammates names and your assigned number at the top of the paper</a:t>
            </a:r>
          </a:p>
          <a:p>
            <a:pPr marL="457200" indent="-457200">
              <a:buFont typeface="+mj-lt"/>
              <a:buAutoNum type="arabicPeriod"/>
            </a:pPr>
            <a:r>
              <a:rPr lang="en-US" sz="2400" dirty="0">
                <a:latin typeface="Times" panose="02020603050405020304" pitchFamily="18" charset="0"/>
                <a:cs typeface="Times" panose="02020603050405020304" pitchFamily="18" charset="0"/>
              </a:rPr>
              <a:t>Number paper 1 -15 skipping one line in between each number</a:t>
            </a:r>
          </a:p>
          <a:p>
            <a:pPr marL="457200" indent="-457200">
              <a:buFont typeface="+mj-lt"/>
              <a:buAutoNum type="arabicPeriod"/>
            </a:pPr>
            <a:r>
              <a:rPr lang="en-US" sz="2400" dirty="0">
                <a:latin typeface="Times" panose="02020603050405020304" pitchFamily="18" charset="0"/>
                <a:cs typeface="Times" panose="02020603050405020304" pitchFamily="18" charset="0"/>
              </a:rPr>
              <a:t>Each team will send a representative to the table to receive a question </a:t>
            </a:r>
          </a:p>
          <a:p>
            <a:pPr marL="457200" indent="-457200">
              <a:buFont typeface="+mj-lt"/>
              <a:buAutoNum type="arabicPeriod"/>
            </a:pPr>
            <a:r>
              <a:rPr lang="en-US" sz="2400" dirty="0">
                <a:latin typeface="Times" panose="02020603050405020304" pitchFamily="18" charset="0"/>
                <a:cs typeface="Times" panose="02020603050405020304" pitchFamily="18" charset="0"/>
              </a:rPr>
              <a:t>The team will answer the question at the proper number (example question 6 should correspond to answer 6.</a:t>
            </a:r>
          </a:p>
          <a:p>
            <a:pPr marL="457200" indent="-457200">
              <a:buFont typeface="+mj-lt"/>
              <a:buAutoNum type="arabicPeriod"/>
            </a:pPr>
            <a:r>
              <a:rPr lang="en-US" sz="2400" dirty="0">
                <a:latin typeface="Times" panose="02020603050405020304" pitchFamily="18" charset="0"/>
                <a:cs typeface="Times" panose="02020603050405020304" pitchFamily="18" charset="0"/>
              </a:rPr>
              <a:t>The team will rep. will bring the teams answer sheet &amp; question back to the table to be check</a:t>
            </a:r>
          </a:p>
          <a:p>
            <a:pPr marL="457200" indent="-457200">
              <a:buFont typeface="+mj-lt"/>
              <a:buAutoNum type="arabicPeriod"/>
            </a:pPr>
            <a:r>
              <a:rPr lang="en-US" sz="2400" dirty="0">
                <a:latin typeface="Times" panose="02020603050405020304" pitchFamily="18" charset="0"/>
                <a:cs typeface="Times" panose="02020603050405020304" pitchFamily="18" charset="0"/>
              </a:rPr>
              <a:t>If the answer is correct the team will receive the next question, if incorrect the question will be sent back to try again</a:t>
            </a:r>
          </a:p>
          <a:p>
            <a:pPr marL="457200" indent="-457200">
              <a:buFont typeface="+mj-lt"/>
              <a:buAutoNum type="arabicPeriod"/>
            </a:pPr>
            <a:r>
              <a:rPr lang="en-US" sz="2400" dirty="0">
                <a:latin typeface="Times" panose="02020603050405020304" pitchFamily="18" charset="0"/>
                <a:cs typeface="Times" panose="02020603050405020304" pitchFamily="18" charset="0"/>
              </a:rPr>
              <a:t>Get all 15 questions correct to receive a 100</a:t>
            </a:r>
          </a:p>
          <a:p>
            <a:pPr marL="457200" indent="-457200">
              <a:buFont typeface="+mj-lt"/>
              <a:buAutoNum type="arabicPeriod"/>
            </a:pPr>
            <a:endParaRPr lang="en-US" sz="2400" dirty="0">
              <a:latin typeface="Times" panose="02020603050405020304" pitchFamily="18" charset="0"/>
              <a:cs typeface="Times" panose="02020603050405020304" pitchFamily="18" charset="0"/>
            </a:endParaRPr>
          </a:p>
        </p:txBody>
      </p:sp>
    </p:spTree>
    <p:extLst>
      <p:ext uri="{BB962C8B-B14F-4D97-AF65-F5344CB8AC3E}">
        <p14:creationId xmlns:p14="http://schemas.microsoft.com/office/powerpoint/2010/main" val="28959318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B5BC5E-B458-0504-71DA-5CA683A2C7B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1965786-1F99-E622-889C-729000F346FC}"/>
              </a:ext>
            </a:extLst>
          </p:cNvPr>
          <p:cNvSpPr>
            <a:spLocks noGrp="1"/>
          </p:cNvSpPr>
          <p:nvPr>
            <p:ph type="title"/>
          </p:nvPr>
        </p:nvSpPr>
        <p:spPr>
          <a:xfrm>
            <a:off x="698716" y="365126"/>
            <a:ext cx="10515600" cy="886900"/>
          </a:xfrm>
          <a:solidFill>
            <a:schemeClr val="bg1"/>
          </a:solidFill>
          <a:ln>
            <a:solidFill>
              <a:srgbClr val="FF0000"/>
            </a:solidFill>
          </a:ln>
        </p:spPr>
        <p:txBody>
          <a:bodyPr/>
          <a:lstStyle/>
          <a:p>
            <a:r>
              <a:rPr lang="en-US" b="1" dirty="0">
                <a:latin typeface="Baskerville Old Face" panose="02020602080505020303" pitchFamily="18" charset="0"/>
              </a:rPr>
              <a:t>Don’t Tinker With My Arm Band</a:t>
            </a:r>
          </a:p>
        </p:txBody>
      </p:sp>
      <p:sp>
        <p:nvSpPr>
          <p:cNvPr id="3" name="Content Placeholder 2">
            <a:extLst>
              <a:ext uri="{FF2B5EF4-FFF2-40B4-BE49-F238E27FC236}">
                <a16:creationId xmlns:a16="http://schemas.microsoft.com/office/drawing/2014/main" id="{4C8401E8-CD09-E26C-4307-436805BEA759}"/>
              </a:ext>
            </a:extLst>
          </p:cNvPr>
          <p:cNvSpPr>
            <a:spLocks noGrp="1"/>
          </p:cNvSpPr>
          <p:nvPr>
            <p:ph idx="1"/>
          </p:nvPr>
        </p:nvSpPr>
        <p:spPr>
          <a:xfrm>
            <a:off x="838200" y="1572720"/>
            <a:ext cx="10515600" cy="4573246"/>
          </a:xfrm>
          <a:solidFill>
            <a:schemeClr val="bg1"/>
          </a:solidFill>
        </p:spPr>
        <p:txBody>
          <a:bodyPr>
            <a:normAutofit/>
          </a:bodyPr>
          <a:lstStyle/>
          <a:p>
            <a:pPr marL="0" indent="0">
              <a:buNone/>
            </a:pPr>
            <a:r>
              <a:rPr lang="en-US" sz="2400" dirty="0">
                <a:latin typeface="Times" panose="02020603050405020304" pitchFamily="18" charset="0"/>
                <a:cs typeface="Times" panose="02020603050405020304" pitchFamily="18" charset="0"/>
              </a:rPr>
              <a:t>Question: Can Schools limit students right of freedom of speech while on school grounds? </a:t>
            </a:r>
          </a:p>
          <a:p>
            <a:pPr marL="0" indent="0">
              <a:buNone/>
            </a:pPr>
            <a:endParaRPr lang="en-US" sz="2400" dirty="0">
              <a:latin typeface="Times" panose="02020603050405020304" pitchFamily="18" charset="0"/>
              <a:cs typeface="Times" panose="02020603050405020304" pitchFamily="18" charset="0"/>
            </a:endParaRPr>
          </a:p>
          <a:p>
            <a:pPr marL="0" indent="0">
              <a:buNone/>
            </a:pPr>
            <a:endParaRPr lang="en-US" sz="2400" dirty="0">
              <a:latin typeface="Times" panose="02020603050405020304" pitchFamily="18" charset="0"/>
              <a:cs typeface="Times" panose="02020603050405020304" pitchFamily="18" charset="0"/>
            </a:endParaRPr>
          </a:p>
        </p:txBody>
      </p:sp>
      <p:pic>
        <p:nvPicPr>
          <p:cNvPr id="1026" name="Picture 2" descr="This Girl Fought for Free Speech">
            <a:extLst>
              <a:ext uri="{FF2B5EF4-FFF2-40B4-BE49-F238E27FC236}">
                <a16:creationId xmlns:a16="http://schemas.microsoft.com/office/drawing/2014/main" id="{1EAAC835-B5EA-0467-D777-20B3C1983B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0855" y="2404439"/>
            <a:ext cx="3067050" cy="2446529"/>
          </a:xfrm>
          <a:prstGeom prst="rect">
            <a:avLst/>
          </a:prstGeom>
          <a:noFill/>
          <a:extLst>
            <a:ext uri="{909E8E84-426E-40DD-AFC4-6F175D3DCCD1}">
              <a14:hiddenFill xmlns:a14="http://schemas.microsoft.com/office/drawing/2010/main">
                <a:solidFill>
                  <a:srgbClr val="FFFFFF"/>
                </a:solidFill>
              </a14:hiddenFill>
            </a:ext>
          </a:extLst>
        </p:spPr>
      </p:pic>
      <p:sp>
        <p:nvSpPr>
          <p:cNvPr id="4" name="Thought Bubble: Cloud 3">
            <a:extLst>
              <a:ext uri="{FF2B5EF4-FFF2-40B4-BE49-F238E27FC236}">
                <a16:creationId xmlns:a16="http://schemas.microsoft.com/office/drawing/2014/main" id="{55EE31ED-9855-41A0-B14D-8E43F3E8754F}"/>
              </a:ext>
            </a:extLst>
          </p:cNvPr>
          <p:cNvSpPr/>
          <p:nvPr/>
        </p:nvSpPr>
        <p:spPr>
          <a:xfrm>
            <a:off x="3859078" y="2960176"/>
            <a:ext cx="2557220" cy="1297087"/>
          </a:xfrm>
          <a:prstGeom prst="cloudCallout">
            <a:avLst>
              <a:gd name="adj1" fmla="val -65075"/>
              <a:gd name="adj2" fmla="val 64358"/>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latin typeface="Times" panose="02020603050405020304" pitchFamily="18" charset="0"/>
                <a:cs typeface="Times" panose="02020603050405020304" pitchFamily="18" charset="0"/>
              </a:rPr>
              <a:t>No War – End the Vietnam Conflict!</a:t>
            </a:r>
          </a:p>
        </p:txBody>
      </p:sp>
      <p:sp>
        <p:nvSpPr>
          <p:cNvPr id="5" name="Thought Bubble: Cloud 4">
            <a:extLst>
              <a:ext uri="{FF2B5EF4-FFF2-40B4-BE49-F238E27FC236}">
                <a16:creationId xmlns:a16="http://schemas.microsoft.com/office/drawing/2014/main" id="{BB2AAD62-1050-8AC5-4695-FB5697D7CF5D}"/>
              </a:ext>
            </a:extLst>
          </p:cNvPr>
          <p:cNvSpPr/>
          <p:nvPr/>
        </p:nvSpPr>
        <p:spPr>
          <a:xfrm>
            <a:off x="2624380" y="4385600"/>
            <a:ext cx="2557220" cy="1297087"/>
          </a:xfrm>
          <a:prstGeom prst="cloudCallout">
            <a:avLst>
              <a:gd name="adj1" fmla="val -69317"/>
              <a:gd name="adj2" fmla="val -51543"/>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latin typeface="Times" panose="02020603050405020304" pitchFamily="18" charset="0"/>
                <a:cs typeface="Times" panose="02020603050405020304" pitchFamily="18" charset="0"/>
              </a:rPr>
              <a:t>All we are saying is give peace a chance</a:t>
            </a:r>
          </a:p>
        </p:txBody>
      </p:sp>
      <p:sp>
        <p:nvSpPr>
          <p:cNvPr id="6" name="Rectangle 5">
            <a:extLst>
              <a:ext uri="{FF2B5EF4-FFF2-40B4-BE49-F238E27FC236}">
                <a16:creationId xmlns:a16="http://schemas.microsoft.com/office/drawing/2014/main" id="{412AB45B-F06E-70F2-F732-D6EC88B25757}"/>
              </a:ext>
            </a:extLst>
          </p:cNvPr>
          <p:cNvSpPr/>
          <p:nvPr/>
        </p:nvSpPr>
        <p:spPr>
          <a:xfrm>
            <a:off x="6456819" y="2376604"/>
            <a:ext cx="5455403" cy="1782305"/>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r>
              <a:rPr lang="en-US" sz="2400" dirty="0">
                <a:latin typeface="Times" panose="02020603050405020304" pitchFamily="18" charset="0"/>
                <a:cs typeface="Times" panose="02020603050405020304" pitchFamily="18" charset="0"/>
              </a:rPr>
              <a:t>Evaluate when and if schools can limit freedom of speech of students under the 1</a:t>
            </a:r>
            <a:r>
              <a:rPr lang="en-US" sz="2400" baseline="30000" dirty="0">
                <a:latin typeface="Times" panose="02020603050405020304" pitchFamily="18" charset="0"/>
                <a:cs typeface="Times" panose="02020603050405020304" pitchFamily="18" charset="0"/>
              </a:rPr>
              <a:t>st</a:t>
            </a:r>
            <a:r>
              <a:rPr lang="en-US" sz="2400" dirty="0">
                <a:latin typeface="Times" panose="02020603050405020304" pitchFamily="18" charset="0"/>
                <a:cs typeface="Times" panose="02020603050405020304" pitchFamily="18" charset="0"/>
              </a:rPr>
              <a:t> Amendment of the Constitution.</a:t>
            </a:r>
          </a:p>
        </p:txBody>
      </p:sp>
      <p:sp>
        <p:nvSpPr>
          <p:cNvPr id="7" name="Rectangle 6">
            <a:extLst>
              <a:ext uri="{FF2B5EF4-FFF2-40B4-BE49-F238E27FC236}">
                <a16:creationId xmlns:a16="http://schemas.microsoft.com/office/drawing/2014/main" id="{D1DA6DBA-5EB8-4003-A272-02057CFF1C09}"/>
              </a:ext>
            </a:extLst>
          </p:cNvPr>
          <p:cNvSpPr/>
          <p:nvPr/>
        </p:nvSpPr>
        <p:spPr>
          <a:xfrm>
            <a:off x="5300417" y="4479368"/>
            <a:ext cx="6643607" cy="1611824"/>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r>
              <a:rPr lang="en-US" sz="2400" b="1" dirty="0">
                <a:latin typeface="Times" panose="02020603050405020304" pitchFamily="18" charset="0"/>
                <a:cs typeface="Times" panose="02020603050405020304" pitchFamily="18" charset="0"/>
              </a:rPr>
              <a:t>Precedent</a:t>
            </a:r>
            <a:r>
              <a:rPr lang="en-US" sz="2400" dirty="0">
                <a:latin typeface="Times" panose="02020603050405020304" pitchFamily="18" charset="0"/>
                <a:cs typeface="Times" panose="02020603050405020304" pitchFamily="18" charset="0"/>
              </a:rPr>
              <a:t>: Schools cannot limit student freedom speech unless they can prove a disruption or endangerment to the school environment</a:t>
            </a:r>
          </a:p>
        </p:txBody>
      </p:sp>
    </p:spTree>
    <p:extLst>
      <p:ext uri="{BB962C8B-B14F-4D97-AF65-F5344CB8AC3E}">
        <p14:creationId xmlns:p14="http://schemas.microsoft.com/office/powerpoint/2010/main" val="3786215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FDD88A-BC49-CE92-75F6-0FB54B09537C}"/>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3972FBE-42B5-D7D2-4DFA-12556013C471}"/>
              </a:ext>
            </a:extLst>
          </p:cNvPr>
          <p:cNvSpPr>
            <a:spLocks noGrp="1"/>
          </p:cNvSpPr>
          <p:nvPr>
            <p:ph idx="1"/>
          </p:nvPr>
        </p:nvSpPr>
        <p:spPr>
          <a:xfrm>
            <a:off x="323557" y="295422"/>
            <a:ext cx="11465169" cy="6291358"/>
          </a:xfrm>
          <a:solidFill>
            <a:schemeClr val="bg1"/>
          </a:solidFill>
        </p:spPr>
        <p:txBody>
          <a:bodyPr>
            <a:normAutofit/>
          </a:bodyPr>
          <a:lstStyle/>
          <a:p>
            <a:pPr marL="0" indent="0">
              <a:buNone/>
            </a:pPr>
            <a:r>
              <a:rPr lang="en-US" sz="2400" b="1" i="1" dirty="0">
                <a:solidFill>
                  <a:srgbClr val="002060"/>
                </a:solidFill>
                <a:latin typeface="Times New Roman" panose="02020603050405020304" pitchFamily="18" charset="0"/>
                <a:cs typeface="Times New Roman" panose="02020603050405020304" pitchFamily="18" charset="0"/>
              </a:rPr>
              <a:t>Essential Question: </a:t>
            </a:r>
            <a:r>
              <a:rPr lang="en-US" sz="2400" dirty="0">
                <a:latin typeface="Times" pitchFamily="2" charset="0"/>
              </a:rPr>
              <a:t>How did the Founding Fathers develop a government that allows for the supremacy of the federal government, but still grant states the ability the authority to governing themselves?</a:t>
            </a:r>
          </a:p>
          <a:p>
            <a:pPr marL="0" indent="0">
              <a:buNone/>
            </a:pPr>
            <a:r>
              <a:rPr lang="en-US" sz="2400" b="1" i="1" dirty="0">
                <a:solidFill>
                  <a:srgbClr val="002060"/>
                </a:solidFill>
                <a:latin typeface="Times New Roman" panose="02020603050405020304" pitchFamily="18" charset="0"/>
                <a:cs typeface="Times New Roman" panose="02020603050405020304" pitchFamily="18" charset="0"/>
              </a:rPr>
              <a:t>Students can:</a:t>
            </a:r>
          </a:p>
          <a:p>
            <a:r>
              <a:rPr lang="en-US" sz="2400" dirty="0">
                <a:latin typeface="Times" pitchFamily="2" charset="0"/>
              </a:rPr>
              <a:t>Evaluate similarities between the federal and state government as established under constitutional authority</a:t>
            </a:r>
          </a:p>
          <a:p>
            <a:r>
              <a:rPr lang="en-US" sz="2400" dirty="0">
                <a:latin typeface="Times" pitchFamily="2" charset="0"/>
                <a:cs typeface="Times New Roman" panose="02020603050405020304" pitchFamily="18" charset="0"/>
              </a:rPr>
              <a:t>Determine how the powers of state and local government allow them to meet the goals of a society or community</a:t>
            </a:r>
            <a:endParaRPr lang="en-US" sz="2400" dirty="0">
              <a:latin typeface="Times New Roman" panose="02020603050405020304" pitchFamily="18" charset="0"/>
              <a:cs typeface="Times New Roman" panose="02020603050405020304" pitchFamily="18" charset="0"/>
            </a:endParaRPr>
          </a:p>
          <a:p>
            <a:pPr marL="0" indent="0">
              <a:buNone/>
            </a:pPr>
            <a:r>
              <a:rPr lang="en-US" sz="2400" b="1" dirty="0">
                <a:solidFill>
                  <a:srgbClr val="FF0000"/>
                </a:solidFill>
                <a:latin typeface="Times New Roman" panose="02020603050405020304" pitchFamily="18" charset="0"/>
                <a:cs typeface="Times New Roman" panose="02020603050405020304" pitchFamily="18" charset="0"/>
              </a:rPr>
              <a:t>Agenda:</a:t>
            </a:r>
          </a:p>
          <a:p>
            <a:r>
              <a:rPr lang="en-US" sz="2400" dirty="0">
                <a:latin typeface="Times New Roman" panose="02020603050405020304" pitchFamily="18" charset="0"/>
                <a:cs typeface="Times New Roman" panose="02020603050405020304" pitchFamily="18" charset="0"/>
              </a:rPr>
              <a:t>Paying for Public Goods</a:t>
            </a:r>
          </a:p>
          <a:p>
            <a:r>
              <a:rPr lang="en-US" sz="2400" dirty="0">
                <a:latin typeface="Times New Roman" panose="02020603050405020304" pitchFamily="18" charset="0"/>
                <a:cs typeface="Times New Roman" panose="02020603050405020304" pitchFamily="18" charset="0"/>
              </a:rPr>
              <a:t>Building a Federal Budget</a:t>
            </a:r>
          </a:p>
          <a:p>
            <a:r>
              <a:rPr lang="en-US" sz="2400" dirty="0">
                <a:latin typeface="Times New Roman" panose="02020603050405020304" pitchFamily="18" charset="0"/>
                <a:cs typeface="Times New Roman" panose="02020603050405020304" pitchFamily="18" charset="0"/>
              </a:rPr>
              <a:t>Fiscal Ship </a:t>
            </a:r>
          </a:p>
          <a:p>
            <a:pPr marL="0" indent="0">
              <a:buNone/>
            </a:pPr>
            <a:r>
              <a:rPr lang="en-US" sz="2400" b="1" dirty="0">
                <a:solidFill>
                  <a:srgbClr val="FF0000"/>
                </a:solidFill>
                <a:latin typeface="Times New Roman" panose="02020603050405020304" pitchFamily="18" charset="0"/>
                <a:cs typeface="Times New Roman" panose="02020603050405020304" pitchFamily="18" charset="0"/>
              </a:rPr>
              <a:t>Homework: </a:t>
            </a:r>
          </a:p>
          <a:p>
            <a:r>
              <a:rPr lang="en-US" sz="2400" b="1" dirty="0">
                <a:solidFill>
                  <a:srgbClr val="002060"/>
                </a:solidFill>
                <a:latin typeface="Times New Roman" panose="02020603050405020304" pitchFamily="18" charset="0"/>
                <a:cs typeface="Times New Roman" panose="02020603050405020304" pitchFamily="18" charset="0"/>
              </a:rPr>
              <a:t>Current Events Journal Review – Due 3/21</a:t>
            </a:r>
          </a:p>
        </p:txBody>
      </p:sp>
    </p:spTree>
    <p:extLst>
      <p:ext uri="{BB962C8B-B14F-4D97-AF65-F5344CB8AC3E}">
        <p14:creationId xmlns:p14="http://schemas.microsoft.com/office/powerpoint/2010/main" val="105398713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174E01-581F-40B2-9ACC-59B2B5239111}"/>
              </a:ext>
            </a:extLst>
          </p:cNvPr>
          <p:cNvSpPr>
            <a:spLocks noGrp="1"/>
          </p:cNvSpPr>
          <p:nvPr>
            <p:ph type="title"/>
          </p:nvPr>
        </p:nvSpPr>
        <p:spPr>
          <a:xfrm>
            <a:off x="1097280" y="286603"/>
            <a:ext cx="10058400" cy="861973"/>
          </a:xfrm>
          <a:solidFill>
            <a:schemeClr val="bg1"/>
          </a:solidFill>
          <a:ln>
            <a:solidFill>
              <a:srgbClr val="002060"/>
            </a:solidFill>
          </a:ln>
        </p:spPr>
        <p:txBody>
          <a:bodyPr/>
          <a:lstStyle/>
          <a:p>
            <a:r>
              <a:rPr lang="en-US" b="1" dirty="0">
                <a:solidFill>
                  <a:srgbClr val="002060"/>
                </a:solidFill>
                <a:latin typeface="Bookman Old Style" panose="02050604050505020204" pitchFamily="18" charset="0"/>
              </a:rPr>
              <a:t>Paying for Public Goods </a:t>
            </a:r>
          </a:p>
        </p:txBody>
      </p:sp>
      <p:sp>
        <p:nvSpPr>
          <p:cNvPr id="3" name="Content Placeholder 2">
            <a:extLst>
              <a:ext uri="{FF2B5EF4-FFF2-40B4-BE49-F238E27FC236}">
                <a16:creationId xmlns:a16="http://schemas.microsoft.com/office/drawing/2014/main" id="{8AE33AC4-BEBE-4132-AF4F-FDA927FD1185}"/>
              </a:ext>
            </a:extLst>
          </p:cNvPr>
          <p:cNvSpPr>
            <a:spLocks noGrp="1"/>
          </p:cNvSpPr>
          <p:nvPr>
            <p:ph idx="1"/>
          </p:nvPr>
        </p:nvSpPr>
        <p:spPr>
          <a:xfrm>
            <a:off x="1097280" y="1382751"/>
            <a:ext cx="10058400" cy="4486341"/>
          </a:xfrm>
          <a:solidFill>
            <a:schemeClr val="bg1"/>
          </a:solidFill>
          <a:ln>
            <a:solidFill>
              <a:schemeClr val="accent1"/>
            </a:solidFill>
          </a:ln>
        </p:spPr>
        <p:txBody>
          <a:bodyPr>
            <a:normAutofit/>
          </a:bodyPr>
          <a:lstStyle/>
          <a:p>
            <a:r>
              <a:rPr lang="en-US" sz="2400" b="1" u="sng" dirty="0">
                <a:solidFill>
                  <a:srgbClr val="002060"/>
                </a:solidFill>
                <a:latin typeface="Times New Roman" panose="02020603050405020304" pitchFamily="18" charset="0"/>
                <a:cs typeface="Times New Roman" panose="02020603050405020304" pitchFamily="18" charset="0"/>
              </a:rPr>
              <a:t>Public Goods</a:t>
            </a:r>
            <a:r>
              <a:rPr lang="en-US" sz="2400" b="1" dirty="0">
                <a:solidFill>
                  <a:srgbClr val="002060"/>
                </a:solidFill>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in the American Economy- Who would rather pay for them?  </a:t>
            </a:r>
          </a:p>
        </p:txBody>
      </p:sp>
      <p:sp>
        <p:nvSpPr>
          <p:cNvPr id="4" name="Rectangle 3">
            <a:extLst>
              <a:ext uri="{FF2B5EF4-FFF2-40B4-BE49-F238E27FC236}">
                <a16:creationId xmlns:a16="http://schemas.microsoft.com/office/drawing/2014/main" id="{695F35C9-5A61-4E38-A9C0-EB31C5D3779F}"/>
              </a:ext>
            </a:extLst>
          </p:cNvPr>
          <p:cNvSpPr/>
          <p:nvPr/>
        </p:nvSpPr>
        <p:spPr>
          <a:xfrm>
            <a:off x="584616" y="1873770"/>
            <a:ext cx="11377535" cy="1903751"/>
          </a:xfrm>
          <a:prstGeom prst="rect">
            <a:avLst/>
          </a:prstGeom>
          <a:solidFill>
            <a:schemeClr val="tx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 </a:t>
            </a:r>
            <a:r>
              <a:rPr lang="en-US" sz="2400" dirty="0">
                <a:latin typeface="Times" panose="02020603050405020304" pitchFamily="18" charset="0"/>
                <a:cs typeface="Times" panose="02020603050405020304" pitchFamily="18" charset="0"/>
              </a:rPr>
              <a:t>-  Highways		- National Defense		- Police &amp; Fire Protection </a:t>
            </a:r>
          </a:p>
          <a:p>
            <a:r>
              <a:rPr lang="en-US" sz="2400" dirty="0">
                <a:latin typeface="Times" panose="02020603050405020304" pitchFamily="18" charset="0"/>
                <a:cs typeface="Times" panose="02020603050405020304" pitchFamily="18" charset="0"/>
              </a:rPr>
              <a:t> -  Public Schools	- Bank Regulations		- Job Training Programs</a:t>
            </a:r>
          </a:p>
          <a:p>
            <a:r>
              <a:rPr lang="en-US" sz="2400" dirty="0">
                <a:latin typeface="Times" panose="02020603050405020304" pitchFamily="18" charset="0"/>
                <a:cs typeface="Times" panose="02020603050405020304" pitchFamily="18" charset="0"/>
              </a:rPr>
              <a:t> -  Libraries 		- Air Traffic Controllers	- School Lunches</a:t>
            </a:r>
          </a:p>
          <a:p>
            <a:r>
              <a:rPr lang="en-US" sz="2400" dirty="0">
                <a:latin typeface="Times" panose="02020603050405020304" pitchFamily="18" charset="0"/>
                <a:cs typeface="Times" panose="02020603050405020304" pitchFamily="18" charset="0"/>
              </a:rPr>
              <a:t> -  Scientific Research	</a:t>
            </a:r>
          </a:p>
        </p:txBody>
      </p:sp>
      <p:pic>
        <p:nvPicPr>
          <p:cNvPr id="4098" name="Picture 2">
            <a:extLst>
              <a:ext uri="{FF2B5EF4-FFF2-40B4-BE49-F238E27FC236}">
                <a16:creationId xmlns:a16="http://schemas.microsoft.com/office/drawing/2014/main" id="{80017DBC-43AE-4D0F-B345-A5482EE2A9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17283" y="4139783"/>
            <a:ext cx="2857500" cy="2454503"/>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AFCA6FCE-041F-4741-8C39-818921540DA5}"/>
              </a:ext>
            </a:extLst>
          </p:cNvPr>
          <p:cNvSpPr/>
          <p:nvPr/>
        </p:nvSpPr>
        <p:spPr>
          <a:xfrm>
            <a:off x="5081666" y="3429000"/>
            <a:ext cx="1768839" cy="58269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latin typeface="Times" panose="02020603050405020304" pitchFamily="18" charset="0"/>
                <a:cs typeface="Times" panose="02020603050405020304" pitchFamily="18" charset="0"/>
              </a:rPr>
              <a:t>???</a:t>
            </a:r>
            <a:r>
              <a:rPr lang="en-US" sz="2400" dirty="0">
                <a:latin typeface="Times" panose="02020603050405020304" pitchFamily="18" charset="0"/>
                <a:cs typeface="Times" panose="02020603050405020304" pitchFamily="18" charset="0"/>
              </a:rPr>
              <a:t>?</a:t>
            </a:r>
          </a:p>
        </p:txBody>
      </p:sp>
      <p:sp>
        <p:nvSpPr>
          <p:cNvPr id="7" name="Rectangle 6">
            <a:extLst>
              <a:ext uri="{FF2B5EF4-FFF2-40B4-BE49-F238E27FC236}">
                <a16:creationId xmlns:a16="http://schemas.microsoft.com/office/drawing/2014/main" id="{E74F4A39-BC0D-4D0F-B931-722880443E2B}"/>
              </a:ext>
            </a:extLst>
          </p:cNvPr>
          <p:cNvSpPr/>
          <p:nvPr/>
        </p:nvSpPr>
        <p:spPr>
          <a:xfrm>
            <a:off x="929390" y="4152275"/>
            <a:ext cx="3072984" cy="71952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Times" panose="02020603050405020304" pitchFamily="18" charset="0"/>
                <a:cs typeface="Times" panose="02020603050405020304" pitchFamily="18" charset="0"/>
              </a:rPr>
              <a:t>Government through tax dollars</a:t>
            </a:r>
          </a:p>
        </p:txBody>
      </p:sp>
      <p:sp>
        <p:nvSpPr>
          <p:cNvPr id="11" name="Rectangle 10">
            <a:extLst>
              <a:ext uri="{FF2B5EF4-FFF2-40B4-BE49-F238E27FC236}">
                <a16:creationId xmlns:a16="http://schemas.microsoft.com/office/drawing/2014/main" id="{24F5AA88-C8A8-424C-95AD-7FA6125A75DF}"/>
              </a:ext>
            </a:extLst>
          </p:cNvPr>
          <p:cNvSpPr/>
          <p:nvPr/>
        </p:nvSpPr>
        <p:spPr>
          <a:xfrm>
            <a:off x="7937292" y="4139783"/>
            <a:ext cx="3072984" cy="71952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Times" panose="02020603050405020304" pitchFamily="18" charset="0"/>
                <a:cs typeface="Times" panose="02020603050405020304" pitchFamily="18" charset="0"/>
              </a:rPr>
              <a:t>Individuals based on use</a:t>
            </a:r>
          </a:p>
        </p:txBody>
      </p:sp>
      <p:sp>
        <p:nvSpPr>
          <p:cNvPr id="5" name="Rectangle 4">
            <a:extLst>
              <a:ext uri="{FF2B5EF4-FFF2-40B4-BE49-F238E27FC236}">
                <a16:creationId xmlns:a16="http://schemas.microsoft.com/office/drawing/2014/main" id="{71B8557E-D1C6-6A04-0814-4ACB14DA5824}"/>
              </a:ext>
            </a:extLst>
          </p:cNvPr>
          <p:cNvSpPr/>
          <p:nvPr/>
        </p:nvSpPr>
        <p:spPr>
          <a:xfrm>
            <a:off x="495300" y="5219700"/>
            <a:ext cx="4229100" cy="1130300"/>
          </a:xfrm>
          <a:prstGeom prst="rect">
            <a:avLst/>
          </a:prstGeom>
          <a:solidFill>
            <a:srgbClr val="00206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latin typeface="Times New Roman" panose="02020603050405020304" pitchFamily="18" charset="0"/>
                <a:cs typeface="Times New Roman" panose="02020603050405020304" pitchFamily="18" charset="0"/>
              </a:rPr>
              <a:t>Identify each expenditure as (F) Federal, (S) State, or (L) Local government </a:t>
            </a:r>
          </a:p>
        </p:txBody>
      </p:sp>
    </p:spTree>
    <p:extLst>
      <p:ext uri="{BB962C8B-B14F-4D97-AF65-F5344CB8AC3E}">
        <p14:creationId xmlns:p14="http://schemas.microsoft.com/office/powerpoint/2010/main" val="13994096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174E01-581F-40B2-9ACC-59B2B5239111}"/>
              </a:ext>
            </a:extLst>
          </p:cNvPr>
          <p:cNvSpPr>
            <a:spLocks noGrp="1"/>
          </p:cNvSpPr>
          <p:nvPr>
            <p:ph type="title"/>
          </p:nvPr>
        </p:nvSpPr>
        <p:spPr>
          <a:xfrm>
            <a:off x="1097280" y="286603"/>
            <a:ext cx="10058400" cy="861973"/>
          </a:xfrm>
          <a:solidFill>
            <a:schemeClr val="bg1"/>
          </a:solidFill>
          <a:ln>
            <a:solidFill>
              <a:srgbClr val="002060"/>
            </a:solidFill>
          </a:ln>
        </p:spPr>
        <p:txBody>
          <a:bodyPr/>
          <a:lstStyle/>
          <a:p>
            <a:r>
              <a:rPr lang="en-US" b="1" dirty="0">
                <a:solidFill>
                  <a:srgbClr val="002060"/>
                </a:solidFill>
                <a:latin typeface="Bookman Old Style" panose="02050604050505020204" pitchFamily="18" charset="0"/>
              </a:rPr>
              <a:t>Building a Budget</a:t>
            </a:r>
          </a:p>
        </p:txBody>
      </p:sp>
      <p:sp>
        <p:nvSpPr>
          <p:cNvPr id="3" name="Content Placeholder 2">
            <a:extLst>
              <a:ext uri="{FF2B5EF4-FFF2-40B4-BE49-F238E27FC236}">
                <a16:creationId xmlns:a16="http://schemas.microsoft.com/office/drawing/2014/main" id="{8AE33AC4-BEBE-4132-AF4F-FDA927FD1185}"/>
              </a:ext>
            </a:extLst>
          </p:cNvPr>
          <p:cNvSpPr>
            <a:spLocks noGrp="1"/>
          </p:cNvSpPr>
          <p:nvPr>
            <p:ph idx="1"/>
          </p:nvPr>
        </p:nvSpPr>
        <p:spPr>
          <a:xfrm>
            <a:off x="1097280" y="1382751"/>
            <a:ext cx="10058400" cy="4486341"/>
          </a:xfrm>
          <a:solidFill>
            <a:schemeClr val="bg1"/>
          </a:solidFill>
          <a:ln>
            <a:solidFill>
              <a:schemeClr val="accent1"/>
            </a:solidFill>
          </a:ln>
        </p:spPr>
        <p:txBody>
          <a:bodyPr>
            <a:normAutofit/>
          </a:bodyPr>
          <a:lstStyle/>
          <a:p>
            <a:r>
              <a:rPr lang="en-US" sz="2400" dirty="0">
                <a:latin typeface="Times New Roman" panose="02020603050405020304" pitchFamily="18" charset="0"/>
                <a:cs typeface="Times New Roman" panose="02020603050405020304" pitchFamily="18" charset="0"/>
              </a:rPr>
              <a:t>The power to TAX &amp; SPEND (</a:t>
            </a:r>
            <a:r>
              <a:rPr lang="en-US" sz="2400" b="1" i="1" u="sng" dirty="0">
                <a:solidFill>
                  <a:srgbClr val="FF0000"/>
                </a:solidFill>
                <a:latin typeface="Times New Roman" panose="02020603050405020304" pitchFamily="18" charset="0"/>
                <a:cs typeface="Times New Roman" panose="02020603050405020304" pitchFamily="18" charset="0"/>
              </a:rPr>
              <a:t>Power of the Purse</a:t>
            </a:r>
            <a:r>
              <a:rPr lang="en-US" sz="2400" dirty="0">
                <a:latin typeface="Times New Roman" panose="02020603050405020304" pitchFamily="18" charset="0"/>
                <a:cs typeface="Times New Roman" panose="02020603050405020304" pitchFamily="18" charset="0"/>
              </a:rPr>
              <a:t>) – </a:t>
            </a:r>
            <a:r>
              <a:rPr lang="en-US" sz="2400" b="1" i="1" u="sng" dirty="0">
                <a:solidFill>
                  <a:srgbClr val="FF0000"/>
                </a:solidFill>
                <a:latin typeface="Times New Roman" panose="02020603050405020304" pitchFamily="18" charset="0"/>
                <a:cs typeface="Times New Roman" panose="02020603050405020304" pitchFamily="18" charset="0"/>
              </a:rPr>
              <a:t>Concurrent Power</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a:solidFill>
                  <a:srgbClr val="002060"/>
                </a:solidFill>
                <a:latin typeface="Times New Roman" panose="02020603050405020304" pitchFamily="18" charset="0"/>
                <a:cs typeface="Times New Roman" panose="02020603050405020304" pitchFamily="18" charset="0"/>
              </a:rPr>
              <a:t>(shared power between national, state, and local government) </a:t>
            </a:r>
            <a:r>
              <a:rPr lang="en-US" sz="2400" b="1" i="1" u="sng" dirty="0">
                <a:solidFill>
                  <a:srgbClr val="002060"/>
                </a:solidFill>
                <a:latin typeface="Times New Roman" panose="02020603050405020304" pitchFamily="18" charset="0"/>
                <a:cs typeface="Times New Roman" panose="02020603050405020304" pitchFamily="18" charset="0"/>
              </a:rPr>
              <a:t> </a:t>
            </a:r>
          </a:p>
        </p:txBody>
      </p:sp>
      <p:pic>
        <p:nvPicPr>
          <p:cNvPr id="1028" name="Picture 4" descr="Congress Struggles with FY 2018 Spending Deal - Capitol Connector">
            <a:extLst>
              <a:ext uri="{FF2B5EF4-FFF2-40B4-BE49-F238E27FC236}">
                <a16:creationId xmlns:a16="http://schemas.microsoft.com/office/drawing/2014/main" id="{B68C7B5C-5122-42D7-8A5F-1BFE383A36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3097" y="2314135"/>
            <a:ext cx="3396890" cy="3658962"/>
          </a:xfrm>
          <a:prstGeom prst="rect">
            <a:avLst/>
          </a:prstGeom>
          <a:solidFill>
            <a:srgbClr val="002060"/>
          </a:solidFill>
        </p:spPr>
      </p:pic>
      <p:sp>
        <p:nvSpPr>
          <p:cNvPr id="5" name="Rectangle 4">
            <a:extLst>
              <a:ext uri="{FF2B5EF4-FFF2-40B4-BE49-F238E27FC236}">
                <a16:creationId xmlns:a16="http://schemas.microsoft.com/office/drawing/2014/main" id="{130DAB6E-B2CD-4E01-89B2-886F946FEEAA}"/>
              </a:ext>
            </a:extLst>
          </p:cNvPr>
          <p:cNvSpPr/>
          <p:nvPr/>
        </p:nvSpPr>
        <p:spPr>
          <a:xfrm>
            <a:off x="4307437" y="2183965"/>
            <a:ext cx="7230794" cy="2111865"/>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i="1" dirty="0">
                <a:latin typeface="Times New Roman" panose="02020603050405020304" pitchFamily="18" charset="0"/>
                <a:cs typeface="Times New Roman" panose="02020603050405020304" pitchFamily="18" charset="0"/>
              </a:rPr>
              <a:t>The Congress shall have Power To lay and collect Taxes, Duties, Imposts and Excises, to pay the Debts and provide for the common Defence and general Welfare of the United States; but all Duties, Imposts and Excises shall be uniform throughout the United States; . . .</a:t>
            </a:r>
          </a:p>
          <a:p>
            <a:r>
              <a:rPr lang="en-US" sz="2400" b="1" dirty="0">
                <a:latin typeface="Times New Roman" panose="02020603050405020304" pitchFamily="18" charset="0"/>
                <a:cs typeface="Times New Roman" panose="02020603050405020304" pitchFamily="18" charset="0"/>
              </a:rPr>
              <a:t>- Article I, Section 8, U.S. Constitution </a:t>
            </a:r>
          </a:p>
        </p:txBody>
      </p:sp>
      <p:sp>
        <p:nvSpPr>
          <p:cNvPr id="8" name="Rectangle 7">
            <a:extLst>
              <a:ext uri="{FF2B5EF4-FFF2-40B4-BE49-F238E27FC236}">
                <a16:creationId xmlns:a16="http://schemas.microsoft.com/office/drawing/2014/main" id="{7276AAB9-C441-4A2F-B53C-F9F44894529F}"/>
              </a:ext>
            </a:extLst>
          </p:cNvPr>
          <p:cNvSpPr/>
          <p:nvPr/>
        </p:nvSpPr>
        <p:spPr>
          <a:xfrm>
            <a:off x="4689987" y="4543864"/>
            <a:ext cx="6848244" cy="2111865"/>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i="1" u="sng" dirty="0">
                <a:solidFill>
                  <a:schemeClr val="bg1"/>
                </a:solidFill>
                <a:latin typeface="Times New Roman" panose="02020603050405020304" pitchFamily="18" charset="0"/>
                <a:cs typeface="Times New Roman" panose="02020603050405020304" pitchFamily="18" charset="0"/>
              </a:rPr>
              <a:t>Congress</a:t>
            </a:r>
            <a:r>
              <a:rPr lang="en-US" sz="2400" dirty="0">
                <a:solidFill>
                  <a:schemeClr val="bg1"/>
                </a:solidFill>
                <a:latin typeface="Times New Roman" panose="02020603050405020304" pitchFamily="18" charset="0"/>
                <a:cs typeface="Times New Roman" panose="02020603050405020304" pitchFamily="18" charset="0"/>
              </a:rPr>
              <a:t> determines the budget for the United States with the assistance of the President (National Government)</a:t>
            </a:r>
          </a:p>
          <a:p>
            <a:pPr marL="342900" indent="-342900">
              <a:buFont typeface="Arial" panose="020B0604020202020204" pitchFamily="34" charset="0"/>
              <a:buChar char="•"/>
            </a:pPr>
            <a:r>
              <a:rPr lang="en-US" sz="2400" dirty="0">
                <a:solidFill>
                  <a:schemeClr val="bg1"/>
                </a:solidFill>
                <a:latin typeface="Times New Roman" panose="02020603050405020304" pitchFamily="18" charset="0"/>
                <a:cs typeface="Times New Roman" panose="02020603050405020304" pitchFamily="18" charset="0"/>
              </a:rPr>
              <a:t>All Tax &amp; Appropriation Bills start in the </a:t>
            </a:r>
            <a:r>
              <a:rPr lang="en-US" sz="2400" b="1" i="1" u="sng" dirty="0">
                <a:solidFill>
                  <a:schemeClr val="bg1"/>
                </a:solidFill>
                <a:latin typeface="Times New Roman" panose="02020603050405020304" pitchFamily="18" charset="0"/>
                <a:cs typeface="Times New Roman" panose="02020603050405020304" pitchFamily="18" charset="0"/>
              </a:rPr>
              <a:t>House of Representatives</a:t>
            </a:r>
            <a:r>
              <a:rPr lang="en-US" sz="2400" dirty="0">
                <a:solidFill>
                  <a:schemeClr val="bg1"/>
                </a:solidFill>
                <a:latin typeface="Times New Roman" panose="02020603050405020304" pitchFamily="18" charset="0"/>
                <a:cs typeface="Times New Roman" panose="02020603050405020304" pitchFamily="18" charset="0"/>
              </a:rPr>
              <a:t> (</a:t>
            </a:r>
            <a:r>
              <a:rPr lang="en-US" sz="2400" i="1" dirty="0">
                <a:solidFill>
                  <a:schemeClr val="bg1"/>
                </a:solidFill>
                <a:latin typeface="Times New Roman" panose="02020603050405020304" pitchFamily="18" charset="0"/>
                <a:cs typeface="Times New Roman" panose="02020603050405020304" pitchFamily="18" charset="0"/>
              </a:rPr>
              <a:t>Taxation with Representation</a:t>
            </a:r>
            <a:r>
              <a:rPr lang="en-US" sz="2400" dirty="0">
                <a:solidFill>
                  <a:schemeClr val="bg1"/>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17969592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174E01-581F-40B2-9ACC-59B2B5239111}"/>
              </a:ext>
            </a:extLst>
          </p:cNvPr>
          <p:cNvSpPr>
            <a:spLocks noGrp="1"/>
          </p:cNvSpPr>
          <p:nvPr>
            <p:ph type="title"/>
          </p:nvPr>
        </p:nvSpPr>
        <p:spPr>
          <a:xfrm>
            <a:off x="1116767" y="183659"/>
            <a:ext cx="10058400" cy="625720"/>
          </a:xfrm>
          <a:solidFill>
            <a:schemeClr val="bg1"/>
          </a:solidFill>
          <a:ln>
            <a:solidFill>
              <a:srgbClr val="002060"/>
            </a:solidFill>
          </a:ln>
        </p:spPr>
        <p:txBody>
          <a:bodyPr>
            <a:normAutofit fontScale="90000"/>
          </a:bodyPr>
          <a:lstStyle/>
          <a:p>
            <a:r>
              <a:rPr lang="en-US" b="1" dirty="0">
                <a:latin typeface="Bookman Old Style" panose="02050604050505020204" pitchFamily="18" charset="0"/>
              </a:rPr>
              <a:t>Where do those tax dollars go? </a:t>
            </a:r>
          </a:p>
        </p:txBody>
      </p:sp>
      <p:sp>
        <p:nvSpPr>
          <p:cNvPr id="3" name="Content Placeholder 2">
            <a:extLst>
              <a:ext uri="{FF2B5EF4-FFF2-40B4-BE49-F238E27FC236}">
                <a16:creationId xmlns:a16="http://schemas.microsoft.com/office/drawing/2014/main" id="{8AE33AC4-BEBE-4132-AF4F-FDA927FD1185}"/>
              </a:ext>
            </a:extLst>
          </p:cNvPr>
          <p:cNvSpPr>
            <a:spLocks noGrp="1"/>
          </p:cNvSpPr>
          <p:nvPr>
            <p:ph idx="1"/>
          </p:nvPr>
        </p:nvSpPr>
        <p:spPr>
          <a:xfrm>
            <a:off x="524656" y="978951"/>
            <a:ext cx="11317574" cy="5592446"/>
          </a:xfrm>
          <a:solidFill>
            <a:schemeClr val="bg1"/>
          </a:solidFill>
          <a:ln>
            <a:solidFill>
              <a:schemeClr val="accent1"/>
            </a:solidFill>
          </a:ln>
        </p:spPr>
        <p:txBody>
          <a:bodyPr>
            <a:normAutofit/>
          </a:bodyPr>
          <a:lstStyle/>
          <a:p>
            <a:pPr marL="0" indent="0">
              <a:buNone/>
            </a:pPr>
            <a:r>
              <a:rPr lang="en-US" sz="2400" dirty="0">
                <a:latin typeface="Times New Roman" panose="02020603050405020304" pitchFamily="18" charset="0"/>
                <a:cs typeface="Times New Roman" panose="02020603050405020304" pitchFamily="18" charset="0"/>
              </a:rPr>
              <a:t>Dividing up your tax dollars </a:t>
            </a:r>
          </a:p>
        </p:txBody>
      </p:sp>
      <p:pic>
        <p:nvPicPr>
          <p:cNvPr id="5122" name="Picture 2" descr="Your Federal Income Tax Receipt">
            <a:extLst>
              <a:ext uri="{FF2B5EF4-FFF2-40B4-BE49-F238E27FC236}">
                <a16:creationId xmlns:a16="http://schemas.microsoft.com/office/drawing/2014/main" id="{14F9E9BF-0C12-4D27-85AE-1C30DDD545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4459" y="1358859"/>
            <a:ext cx="10643016" cy="256331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60776865-399F-4687-9FC9-489FAF116E23}"/>
              </a:ext>
            </a:extLst>
          </p:cNvPr>
          <p:cNvSpPr/>
          <p:nvPr/>
        </p:nvSpPr>
        <p:spPr>
          <a:xfrm>
            <a:off x="2840636" y="3752550"/>
            <a:ext cx="6610662" cy="678397"/>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Times" panose="02020603050405020304" pitchFamily="18" charset="0"/>
                <a:cs typeface="Times" panose="02020603050405020304" pitchFamily="18" charset="0"/>
              </a:rPr>
              <a:t>Two Types of Expenditures (expenses</a:t>
            </a:r>
            <a:r>
              <a:rPr lang="en-US" sz="2400" dirty="0"/>
              <a:t>)</a:t>
            </a:r>
          </a:p>
        </p:txBody>
      </p:sp>
      <p:sp>
        <p:nvSpPr>
          <p:cNvPr id="8" name="Rectangle 7">
            <a:extLst>
              <a:ext uri="{FF2B5EF4-FFF2-40B4-BE49-F238E27FC236}">
                <a16:creationId xmlns:a16="http://schemas.microsoft.com/office/drawing/2014/main" id="{38E880AF-C07A-4EA0-9414-75E38B48E7E2}"/>
              </a:ext>
            </a:extLst>
          </p:cNvPr>
          <p:cNvSpPr/>
          <p:nvPr/>
        </p:nvSpPr>
        <p:spPr>
          <a:xfrm>
            <a:off x="149901" y="4572000"/>
            <a:ext cx="5501391" cy="1999397"/>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b="1" u="sng" dirty="0">
              <a:solidFill>
                <a:schemeClr val="bg1"/>
              </a:solidFill>
              <a:latin typeface="Times" panose="02020603050405020304" pitchFamily="18" charset="0"/>
              <a:cs typeface="Times" panose="02020603050405020304" pitchFamily="18" charset="0"/>
            </a:endParaRPr>
          </a:p>
          <a:p>
            <a:r>
              <a:rPr lang="en-US" sz="2400" b="1" i="1" u="sng" dirty="0">
                <a:solidFill>
                  <a:schemeClr val="bg1"/>
                </a:solidFill>
                <a:latin typeface="Times" panose="02020603050405020304" pitchFamily="18" charset="0"/>
                <a:cs typeface="Times" panose="02020603050405020304" pitchFamily="18" charset="0"/>
              </a:rPr>
              <a:t>Discretionary Expenditures </a:t>
            </a:r>
            <a:r>
              <a:rPr lang="en-US" sz="2400" dirty="0">
                <a:solidFill>
                  <a:schemeClr val="bg1"/>
                </a:solidFill>
                <a:latin typeface="Times" panose="02020603050405020304" pitchFamily="18" charset="0"/>
                <a:cs typeface="Times" panose="02020603050405020304" pitchFamily="18" charset="0"/>
              </a:rPr>
              <a:t>(Government choose what to spend $$$ on)</a:t>
            </a:r>
          </a:p>
          <a:p>
            <a:pPr marL="342900" indent="-342900">
              <a:buFont typeface="Arial" panose="020B0604020202020204" pitchFamily="34" charset="0"/>
              <a:buChar char="•"/>
            </a:pPr>
            <a:r>
              <a:rPr lang="en-US" sz="2400" dirty="0">
                <a:solidFill>
                  <a:schemeClr val="bg1"/>
                </a:solidFill>
                <a:latin typeface="Times" panose="02020603050405020304" pitchFamily="18" charset="0"/>
                <a:cs typeface="Times" panose="02020603050405020304" pitchFamily="18" charset="0"/>
              </a:rPr>
              <a:t>Military</a:t>
            </a:r>
          </a:p>
          <a:p>
            <a:pPr marL="342900" indent="-342900">
              <a:buFont typeface="Arial" panose="020B0604020202020204" pitchFamily="34" charset="0"/>
              <a:buChar char="•"/>
            </a:pPr>
            <a:r>
              <a:rPr lang="en-US" sz="2400" dirty="0">
                <a:solidFill>
                  <a:schemeClr val="bg1"/>
                </a:solidFill>
                <a:latin typeface="Times" panose="02020603050405020304" pitchFamily="18" charset="0"/>
                <a:cs typeface="Times" panose="02020603050405020304" pitchFamily="18" charset="0"/>
              </a:rPr>
              <a:t>Environmental Protections</a:t>
            </a:r>
          </a:p>
          <a:p>
            <a:pPr marL="342900" indent="-342900">
              <a:buFont typeface="Arial" panose="020B0604020202020204" pitchFamily="34" charset="0"/>
              <a:buChar char="•"/>
            </a:pPr>
            <a:r>
              <a:rPr lang="en-US" sz="2400" dirty="0">
                <a:solidFill>
                  <a:schemeClr val="bg1"/>
                </a:solidFill>
                <a:latin typeface="Times" panose="02020603050405020304" pitchFamily="18" charset="0"/>
                <a:cs typeface="Times" panose="02020603050405020304" pitchFamily="18" charset="0"/>
              </a:rPr>
              <a:t>Education</a:t>
            </a:r>
          </a:p>
          <a:p>
            <a:pPr marL="342900" indent="-342900">
              <a:buFont typeface="Arial" panose="020B0604020202020204" pitchFamily="34" charset="0"/>
              <a:buChar char="•"/>
            </a:pPr>
            <a:endParaRPr lang="en-US" sz="2400" dirty="0">
              <a:solidFill>
                <a:schemeClr val="bg1"/>
              </a:solidFill>
              <a:latin typeface="Times" panose="02020603050405020304" pitchFamily="18" charset="0"/>
              <a:cs typeface="Times" panose="02020603050405020304" pitchFamily="18" charset="0"/>
            </a:endParaRPr>
          </a:p>
        </p:txBody>
      </p:sp>
      <p:sp>
        <p:nvSpPr>
          <p:cNvPr id="12" name="Rectangle 11">
            <a:extLst>
              <a:ext uri="{FF2B5EF4-FFF2-40B4-BE49-F238E27FC236}">
                <a16:creationId xmlns:a16="http://schemas.microsoft.com/office/drawing/2014/main" id="{BF394390-3462-422C-A765-969E5DB1A15F}"/>
              </a:ext>
            </a:extLst>
          </p:cNvPr>
          <p:cNvSpPr/>
          <p:nvPr/>
        </p:nvSpPr>
        <p:spPr>
          <a:xfrm>
            <a:off x="6096000" y="4571999"/>
            <a:ext cx="5946101" cy="1999397"/>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b="1" u="sng" dirty="0">
              <a:solidFill>
                <a:schemeClr val="bg1"/>
              </a:solidFill>
              <a:latin typeface="Times" panose="02020603050405020304" pitchFamily="18" charset="0"/>
              <a:cs typeface="Times" panose="02020603050405020304" pitchFamily="18" charset="0"/>
            </a:endParaRPr>
          </a:p>
          <a:p>
            <a:r>
              <a:rPr lang="en-US" sz="2400" b="1" i="1" u="sng" dirty="0">
                <a:solidFill>
                  <a:schemeClr val="bg1"/>
                </a:solidFill>
                <a:latin typeface="Times" panose="02020603050405020304" pitchFamily="18" charset="0"/>
                <a:cs typeface="Times" panose="02020603050405020304" pitchFamily="18" charset="0"/>
              </a:rPr>
              <a:t>Mandatory Expenditures </a:t>
            </a:r>
            <a:r>
              <a:rPr lang="en-US" sz="2400" dirty="0">
                <a:solidFill>
                  <a:schemeClr val="bg1"/>
                </a:solidFill>
                <a:latin typeface="Times" panose="02020603050405020304" pitchFamily="18" charset="0"/>
                <a:cs typeface="Times" panose="02020603050405020304" pitchFamily="18" charset="0"/>
              </a:rPr>
              <a:t>(Government has to spend)</a:t>
            </a:r>
          </a:p>
          <a:p>
            <a:pPr marL="342900" indent="-342900">
              <a:buFont typeface="Arial" panose="020B0604020202020204" pitchFamily="34" charset="0"/>
              <a:buChar char="•"/>
            </a:pPr>
            <a:r>
              <a:rPr lang="en-US" sz="2400" dirty="0">
                <a:solidFill>
                  <a:schemeClr val="bg1"/>
                </a:solidFill>
                <a:latin typeface="Times" panose="02020603050405020304" pitchFamily="18" charset="0"/>
                <a:cs typeface="Times" panose="02020603050405020304" pitchFamily="18" charset="0"/>
              </a:rPr>
              <a:t>Entitlements (Social Security &amp; Medicare)</a:t>
            </a:r>
          </a:p>
          <a:p>
            <a:pPr marL="342900" indent="-342900">
              <a:buFont typeface="Arial" panose="020B0604020202020204" pitchFamily="34" charset="0"/>
              <a:buChar char="•"/>
            </a:pPr>
            <a:r>
              <a:rPr lang="en-US" sz="2400" dirty="0">
                <a:solidFill>
                  <a:schemeClr val="bg1"/>
                </a:solidFill>
                <a:latin typeface="Times" panose="02020603050405020304" pitchFamily="18" charset="0"/>
                <a:cs typeface="Times" panose="02020603050405020304" pitchFamily="18" charset="0"/>
              </a:rPr>
              <a:t>Veterans Benefits </a:t>
            </a:r>
          </a:p>
          <a:p>
            <a:pPr marL="342900" indent="-342900">
              <a:buFont typeface="Arial" panose="020B0604020202020204" pitchFamily="34" charset="0"/>
              <a:buChar char="•"/>
            </a:pPr>
            <a:r>
              <a:rPr lang="en-US" sz="2400" dirty="0">
                <a:solidFill>
                  <a:schemeClr val="bg1"/>
                </a:solidFill>
                <a:latin typeface="Times" panose="02020603050405020304" pitchFamily="18" charset="0"/>
                <a:cs typeface="Times" panose="02020603050405020304" pitchFamily="18" charset="0"/>
              </a:rPr>
              <a:t>Unemployment </a:t>
            </a:r>
          </a:p>
          <a:p>
            <a:pPr marL="342900" indent="-342900">
              <a:buFont typeface="Arial" panose="020B0604020202020204" pitchFamily="34" charset="0"/>
              <a:buChar char="•"/>
            </a:pPr>
            <a:endParaRPr lang="en-US" sz="2400" dirty="0">
              <a:solidFill>
                <a:schemeClr val="bg1"/>
              </a:solidFill>
              <a:latin typeface="Times" panose="02020603050405020304" pitchFamily="18" charset="0"/>
              <a:cs typeface="Times" panose="02020603050405020304" pitchFamily="18" charset="0"/>
            </a:endParaRPr>
          </a:p>
        </p:txBody>
      </p:sp>
      <p:sp>
        <p:nvSpPr>
          <p:cNvPr id="9" name="Arrow: Down 8">
            <a:extLst>
              <a:ext uri="{FF2B5EF4-FFF2-40B4-BE49-F238E27FC236}">
                <a16:creationId xmlns:a16="http://schemas.microsoft.com/office/drawing/2014/main" id="{5441FDEA-6DB2-42D9-8FDD-52DAE4BEA1ED}"/>
              </a:ext>
            </a:extLst>
          </p:cNvPr>
          <p:cNvSpPr/>
          <p:nvPr/>
        </p:nvSpPr>
        <p:spPr>
          <a:xfrm>
            <a:off x="8634333" y="4332631"/>
            <a:ext cx="389745" cy="358303"/>
          </a:xfrm>
          <a:prstGeom prst="down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Arrow: Down 13">
            <a:extLst>
              <a:ext uri="{FF2B5EF4-FFF2-40B4-BE49-F238E27FC236}">
                <a16:creationId xmlns:a16="http://schemas.microsoft.com/office/drawing/2014/main" id="{67345CA7-3266-48C1-8873-7CD8125A8A18}"/>
              </a:ext>
            </a:extLst>
          </p:cNvPr>
          <p:cNvSpPr/>
          <p:nvPr/>
        </p:nvSpPr>
        <p:spPr>
          <a:xfrm>
            <a:off x="3167923" y="4305879"/>
            <a:ext cx="389745" cy="358303"/>
          </a:xfrm>
          <a:prstGeom prst="down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57814809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174E01-581F-40B2-9ACC-59B2B5239111}"/>
              </a:ext>
            </a:extLst>
          </p:cNvPr>
          <p:cNvSpPr>
            <a:spLocks noGrp="1"/>
          </p:cNvSpPr>
          <p:nvPr>
            <p:ph type="title"/>
          </p:nvPr>
        </p:nvSpPr>
        <p:spPr>
          <a:xfrm>
            <a:off x="1097280" y="286603"/>
            <a:ext cx="10058400" cy="861973"/>
          </a:xfrm>
          <a:solidFill>
            <a:schemeClr val="bg1"/>
          </a:solidFill>
          <a:ln>
            <a:solidFill>
              <a:srgbClr val="002060"/>
            </a:solidFill>
          </a:ln>
        </p:spPr>
        <p:txBody>
          <a:bodyPr/>
          <a:lstStyle/>
          <a:p>
            <a:r>
              <a:rPr lang="en-US" b="1" dirty="0">
                <a:solidFill>
                  <a:srgbClr val="002060"/>
                </a:solidFill>
                <a:latin typeface="Bookman Old Style" panose="02050604050505020204" pitchFamily="18" charset="0"/>
              </a:rPr>
              <a:t>Trend in spending</a:t>
            </a:r>
          </a:p>
        </p:txBody>
      </p:sp>
      <p:sp>
        <p:nvSpPr>
          <p:cNvPr id="3" name="Content Placeholder 2">
            <a:extLst>
              <a:ext uri="{FF2B5EF4-FFF2-40B4-BE49-F238E27FC236}">
                <a16:creationId xmlns:a16="http://schemas.microsoft.com/office/drawing/2014/main" id="{8AE33AC4-BEBE-4132-AF4F-FDA927FD1185}"/>
              </a:ext>
            </a:extLst>
          </p:cNvPr>
          <p:cNvSpPr>
            <a:spLocks noGrp="1"/>
          </p:cNvSpPr>
          <p:nvPr>
            <p:ph idx="1"/>
          </p:nvPr>
        </p:nvSpPr>
        <p:spPr>
          <a:xfrm>
            <a:off x="584615" y="1319689"/>
            <a:ext cx="11212643" cy="4486341"/>
          </a:xfrm>
          <a:solidFill>
            <a:schemeClr val="bg1"/>
          </a:solidFill>
          <a:ln>
            <a:solidFill>
              <a:schemeClr val="tx1"/>
            </a:solidFill>
          </a:ln>
        </p:spPr>
        <p:txBody>
          <a:bodyPr>
            <a:normAutofit/>
          </a:bodyPr>
          <a:lstStyle/>
          <a:p>
            <a:r>
              <a:rPr lang="en-US" sz="2400" b="1" i="1" u="sng" dirty="0">
                <a:solidFill>
                  <a:srgbClr val="7030A0"/>
                </a:solidFill>
                <a:latin typeface="Times New Roman" panose="02020603050405020304" pitchFamily="18" charset="0"/>
                <a:cs typeface="Times New Roman" panose="02020603050405020304" pitchFamily="18" charset="0"/>
              </a:rPr>
              <a:t>Balancing Budget</a:t>
            </a:r>
            <a:r>
              <a:rPr lang="en-US" sz="2400" b="1" dirty="0">
                <a:latin typeface="Times New Roman" panose="02020603050405020304" pitchFamily="18" charset="0"/>
                <a:cs typeface="Times New Roman" panose="02020603050405020304" pitchFamily="18" charset="0"/>
              </a:rPr>
              <a:t>: </a:t>
            </a:r>
            <a:r>
              <a:rPr lang="en-US" sz="2400" b="1" dirty="0">
                <a:solidFill>
                  <a:srgbClr val="002060"/>
                </a:solidFill>
                <a:latin typeface="Times New Roman" panose="02020603050405020304" pitchFamily="18" charset="0"/>
                <a:cs typeface="Times New Roman" panose="02020603050405020304" pitchFamily="18" charset="0"/>
              </a:rPr>
              <a:t>Revenues</a:t>
            </a:r>
            <a:r>
              <a:rPr lang="en-US" sz="2400" b="1" dirty="0">
                <a:latin typeface="Times New Roman" panose="02020603050405020304" pitchFamily="18" charset="0"/>
                <a:cs typeface="Times New Roman" panose="02020603050405020304" pitchFamily="18" charset="0"/>
              </a:rPr>
              <a:t> = </a:t>
            </a:r>
            <a:r>
              <a:rPr lang="en-US" sz="2400" b="1" dirty="0">
                <a:solidFill>
                  <a:srgbClr val="FF0000"/>
                </a:solidFill>
                <a:latin typeface="Times New Roman" panose="02020603050405020304" pitchFamily="18" charset="0"/>
                <a:cs typeface="Times New Roman" panose="02020603050405020304" pitchFamily="18" charset="0"/>
              </a:rPr>
              <a:t>Expenditures</a:t>
            </a:r>
          </a:p>
        </p:txBody>
      </p:sp>
      <p:pic>
        <p:nvPicPr>
          <p:cNvPr id="6148" name="Picture 4" descr="Summary: CBO&amp;#39;s Analysis of President&amp;#39;s FY 2014 Budget">
            <a:extLst>
              <a:ext uri="{FF2B5EF4-FFF2-40B4-BE49-F238E27FC236}">
                <a16:creationId xmlns:a16="http://schemas.microsoft.com/office/drawing/2014/main" id="{DA8EEF13-6BBF-4069-8EE8-E471FDCD5F2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8129" y="2537883"/>
            <a:ext cx="9425613" cy="300042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FD463C16-4EE8-4162-8263-632774C946CE}"/>
              </a:ext>
            </a:extLst>
          </p:cNvPr>
          <p:cNvSpPr/>
          <p:nvPr/>
        </p:nvSpPr>
        <p:spPr>
          <a:xfrm>
            <a:off x="1618039" y="5653562"/>
            <a:ext cx="9014086" cy="89940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Arial" panose="020B0604020202020204" pitchFamily="34" charset="0"/>
              <a:buChar char="•"/>
            </a:pPr>
            <a:r>
              <a:rPr lang="en-US" sz="2400" b="1" i="1" u="sng" dirty="0">
                <a:latin typeface="Times" panose="02020603050405020304" pitchFamily="18" charset="0"/>
                <a:cs typeface="Times" panose="02020603050405020304" pitchFamily="18" charset="0"/>
              </a:rPr>
              <a:t>Budget Deficit</a:t>
            </a:r>
            <a:r>
              <a:rPr lang="en-US" sz="2400" i="1" u="sng" dirty="0">
                <a:latin typeface="Times" panose="02020603050405020304" pitchFamily="18" charset="0"/>
                <a:cs typeface="Times" panose="02020603050405020304" pitchFamily="18" charset="0"/>
              </a:rPr>
              <a:t>:</a:t>
            </a:r>
            <a:r>
              <a:rPr lang="en-US" sz="2400" dirty="0">
                <a:latin typeface="Times" panose="02020603050405020304" pitchFamily="18" charset="0"/>
                <a:cs typeface="Times" panose="02020603050405020304" pitchFamily="18" charset="0"/>
              </a:rPr>
              <a:t> Expenditures are greater than Revenue = DEBT</a:t>
            </a:r>
          </a:p>
          <a:p>
            <a:pPr marL="342900" indent="-342900">
              <a:buFont typeface="Arial" panose="020B0604020202020204" pitchFamily="34" charset="0"/>
              <a:buChar char="•"/>
            </a:pPr>
            <a:r>
              <a:rPr lang="en-US" sz="2400" b="1" i="1" u="sng" dirty="0">
                <a:latin typeface="Times" panose="02020603050405020304" pitchFamily="18" charset="0"/>
                <a:cs typeface="Times" panose="02020603050405020304" pitchFamily="18" charset="0"/>
              </a:rPr>
              <a:t>Budget Surplus</a:t>
            </a:r>
            <a:r>
              <a:rPr lang="en-US" sz="2400" dirty="0">
                <a:latin typeface="Times" panose="02020603050405020304" pitchFamily="18" charset="0"/>
                <a:cs typeface="Times" panose="02020603050405020304" pitchFamily="18" charset="0"/>
              </a:rPr>
              <a:t>:  Revenues are greater than Expenditures</a:t>
            </a:r>
          </a:p>
        </p:txBody>
      </p:sp>
      <p:sp>
        <p:nvSpPr>
          <p:cNvPr id="8" name="Rectangle 7">
            <a:extLst>
              <a:ext uri="{FF2B5EF4-FFF2-40B4-BE49-F238E27FC236}">
                <a16:creationId xmlns:a16="http://schemas.microsoft.com/office/drawing/2014/main" id="{C4CF3273-8E59-4F55-8998-C9621D0CC2DE}"/>
              </a:ext>
            </a:extLst>
          </p:cNvPr>
          <p:cNvSpPr/>
          <p:nvPr/>
        </p:nvSpPr>
        <p:spPr>
          <a:xfrm>
            <a:off x="1588957" y="1887089"/>
            <a:ext cx="10018428" cy="438997"/>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latin typeface="Times" panose="02020603050405020304" pitchFamily="18" charset="0"/>
                <a:cs typeface="Times" panose="02020603050405020304" pitchFamily="18" charset="0"/>
              </a:rPr>
              <a:t>What is the issue with the trend illustrated in the graph below?</a:t>
            </a:r>
          </a:p>
        </p:txBody>
      </p:sp>
    </p:spTree>
    <p:extLst>
      <p:ext uri="{BB962C8B-B14F-4D97-AF65-F5344CB8AC3E}">
        <p14:creationId xmlns:p14="http://schemas.microsoft.com/office/powerpoint/2010/main" val="147659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95A9DE-00CA-BE93-2F12-7CF71360846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3246C36-2BE3-F11D-6F1C-1EE7A58E458A}"/>
              </a:ext>
            </a:extLst>
          </p:cNvPr>
          <p:cNvSpPr>
            <a:spLocks noGrp="1"/>
          </p:cNvSpPr>
          <p:nvPr>
            <p:ph type="title"/>
          </p:nvPr>
        </p:nvSpPr>
        <p:spPr>
          <a:xfrm>
            <a:off x="1097280" y="286603"/>
            <a:ext cx="10058400" cy="861973"/>
          </a:xfrm>
          <a:solidFill>
            <a:schemeClr val="bg1"/>
          </a:solidFill>
          <a:ln>
            <a:solidFill>
              <a:srgbClr val="002060"/>
            </a:solidFill>
          </a:ln>
        </p:spPr>
        <p:txBody>
          <a:bodyPr/>
          <a:lstStyle/>
          <a:p>
            <a:r>
              <a:rPr lang="en-US" b="1" dirty="0">
                <a:solidFill>
                  <a:srgbClr val="002060"/>
                </a:solidFill>
                <a:latin typeface="Bookman Old Style" panose="02050604050505020204" pitchFamily="18" charset="0"/>
              </a:rPr>
              <a:t>FISCAL SHIP</a:t>
            </a:r>
          </a:p>
        </p:txBody>
      </p:sp>
      <p:sp>
        <p:nvSpPr>
          <p:cNvPr id="3" name="Content Placeholder 2">
            <a:extLst>
              <a:ext uri="{FF2B5EF4-FFF2-40B4-BE49-F238E27FC236}">
                <a16:creationId xmlns:a16="http://schemas.microsoft.com/office/drawing/2014/main" id="{B67A2FFC-58A6-4D27-BE35-CF8A4759FD75}"/>
              </a:ext>
            </a:extLst>
          </p:cNvPr>
          <p:cNvSpPr>
            <a:spLocks noGrp="1"/>
          </p:cNvSpPr>
          <p:nvPr>
            <p:ph idx="1"/>
          </p:nvPr>
        </p:nvSpPr>
        <p:spPr>
          <a:xfrm>
            <a:off x="584615" y="1319689"/>
            <a:ext cx="11212643" cy="4486341"/>
          </a:xfrm>
          <a:solidFill>
            <a:schemeClr val="bg1"/>
          </a:solidFill>
          <a:ln>
            <a:solidFill>
              <a:schemeClr val="tx1"/>
            </a:solidFill>
          </a:ln>
        </p:spPr>
        <p:txBody>
          <a:bodyPr>
            <a:normAutofit/>
          </a:bodyPr>
          <a:lstStyle/>
          <a:p>
            <a:r>
              <a:rPr lang="en-US" sz="2400" b="1" dirty="0">
                <a:latin typeface="Times New Roman" panose="02020603050405020304" pitchFamily="18" charset="0"/>
                <a:cs typeface="Times New Roman" panose="02020603050405020304" pitchFamily="18" charset="0"/>
              </a:rPr>
              <a:t>Evaluate how public policy choices impact the federal government’s ability to manage the budget for the U.S. Government </a:t>
            </a:r>
          </a:p>
        </p:txBody>
      </p:sp>
      <p:pic>
        <p:nvPicPr>
          <p:cNvPr id="1026" name="Picture 2" descr="Social Justice Resource Center » The Fiscal Ship Game">
            <a:extLst>
              <a:ext uri="{FF2B5EF4-FFF2-40B4-BE49-F238E27FC236}">
                <a16:creationId xmlns:a16="http://schemas.microsoft.com/office/drawing/2014/main" id="{7AA60BA4-D590-E71E-04DA-7D02AE9084C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0388" y="2167267"/>
            <a:ext cx="5225612" cy="2404733"/>
          </a:xfrm>
          <a:prstGeom prst="rect">
            <a:avLst/>
          </a:prstGeom>
          <a:noFill/>
          <a:ln w="38100">
            <a:solidFill>
              <a:srgbClr val="FF0000"/>
            </a:solidFill>
          </a:ln>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1AFA00B4-2702-76F9-A204-7B353D3C0FA5}"/>
              </a:ext>
            </a:extLst>
          </p:cNvPr>
          <p:cNvSpPr/>
          <p:nvPr/>
        </p:nvSpPr>
        <p:spPr>
          <a:xfrm>
            <a:off x="6321972" y="2364828"/>
            <a:ext cx="5644056" cy="2404733"/>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r>
              <a:rPr lang="en-US" sz="2400" dirty="0">
                <a:latin typeface="Times" panose="02020603050405020304" pitchFamily="18" charset="0"/>
                <a:cs typeface="Times" panose="02020603050405020304" pitchFamily="18" charset="0"/>
              </a:rPr>
              <a:t>FISCAL SHIP GAME</a:t>
            </a:r>
          </a:p>
          <a:p>
            <a:pPr marL="342900" indent="-342900">
              <a:buFont typeface="Arial" panose="020B0604020202020204" pitchFamily="34" charset="0"/>
              <a:buChar char="•"/>
            </a:pPr>
            <a:r>
              <a:rPr lang="en-US" sz="2400" dirty="0">
                <a:latin typeface="Times" panose="02020603050405020304" pitchFamily="18" charset="0"/>
                <a:cs typeface="Times" panose="02020603050405020304" pitchFamily="18" charset="0"/>
              </a:rPr>
              <a:t>Select policy goals</a:t>
            </a:r>
          </a:p>
          <a:p>
            <a:pPr marL="342900" indent="-342900">
              <a:buFont typeface="Arial" panose="020B0604020202020204" pitchFamily="34" charset="0"/>
              <a:buChar char="•"/>
            </a:pPr>
            <a:r>
              <a:rPr lang="en-US" sz="2400" dirty="0">
                <a:latin typeface="Times" panose="02020603050405020304" pitchFamily="18" charset="0"/>
                <a:cs typeface="Times" panose="02020603050405020304" pitchFamily="18" charset="0"/>
              </a:rPr>
              <a:t>Adjust taxes and spending (Congress’ POWER OF THE PURSE)</a:t>
            </a:r>
          </a:p>
          <a:p>
            <a:pPr marL="342900" indent="-342900">
              <a:buFont typeface="Arial" panose="020B0604020202020204" pitchFamily="34" charset="0"/>
              <a:buChar char="•"/>
            </a:pPr>
            <a:r>
              <a:rPr lang="en-US" sz="2400" dirty="0">
                <a:latin typeface="Times" panose="02020603050405020304" pitchFamily="18" charset="0"/>
                <a:cs typeface="Times" panose="02020603050405020304" pitchFamily="18" charset="0"/>
              </a:rPr>
              <a:t>CAN YOU BALANCE THE BUDGET</a:t>
            </a:r>
          </a:p>
        </p:txBody>
      </p:sp>
      <p:pic>
        <p:nvPicPr>
          <p:cNvPr id="1028" name="Picture 4" descr="Budget Hero Game: Want To Be President ...">
            <a:extLst>
              <a:ext uri="{FF2B5EF4-FFF2-40B4-BE49-F238E27FC236}">
                <a16:creationId xmlns:a16="http://schemas.microsoft.com/office/drawing/2014/main" id="{7DEEBC22-735C-4D20-1630-D37B0B43B4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38374" y="4872433"/>
            <a:ext cx="3437211" cy="1781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402566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663BE0-456A-E7E0-D39F-8DF4CBC1407B}"/>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B82FB2A-8FBE-6783-B95C-7B85163E03E2}"/>
              </a:ext>
            </a:extLst>
          </p:cNvPr>
          <p:cNvSpPr>
            <a:spLocks noGrp="1"/>
          </p:cNvSpPr>
          <p:nvPr>
            <p:ph idx="1"/>
          </p:nvPr>
        </p:nvSpPr>
        <p:spPr>
          <a:xfrm>
            <a:off x="323557" y="295422"/>
            <a:ext cx="11465169" cy="6291358"/>
          </a:xfrm>
          <a:solidFill>
            <a:schemeClr val="bg1"/>
          </a:solidFill>
        </p:spPr>
        <p:txBody>
          <a:bodyPr>
            <a:normAutofit/>
          </a:bodyPr>
          <a:lstStyle/>
          <a:p>
            <a:pPr marL="0" indent="0">
              <a:buNone/>
            </a:pPr>
            <a:r>
              <a:rPr lang="en-US" sz="2400" b="1" i="1" dirty="0">
                <a:solidFill>
                  <a:srgbClr val="002060"/>
                </a:solidFill>
                <a:latin typeface="Times New Roman" panose="02020603050405020304" pitchFamily="18" charset="0"/>
                <a:cs typeface="Times New Roman" panose="02020603050405020304" pitchFamily="18" charset="0"/>
              </a:rPr>
              <a:t>Essential Question: </a:t>
            </a:r>
            <a:r>
              <a:rPr lang="en-US" sz="2400" dirty="0">
                <a:latin typeface="Times" pitchFamily="2" charset="0"/>
              </a:rPr>
              <a:t>How did the Founding Fathers develop a government that allows for the supremacy of the federal government, but still grant states the ability the authority to governing themselves?</a:t>
            </a:r>
          </a:p>
          <a:p>
            <a:pPr marL="0" indent="0">
              <a:buNone/>
            </a:pPr>
            <a:r>
              <a:rPr lang="en-US" sz="2400" b="1" i="1" dirty="0">
                <a:solidFill>
                  <a:srgbClr val="002060"/>
                </a:solidFill>
                <a:latin typeface="Times New Roman" panose="02020603050405020304" pitchFamily="18" charset="0"/>
                <a:cs typeface="Times New Roman" panose="02020603050405020304" pitchFamily="18" charset="0"/>
              </a:rPr>
              <a:t>Students can:</a:t>
            </a:r>
          </a:p>
          <a:p>
            <a:r>
              <a:rPr lang="en-US" sz="2400" dirty="0">
                <a:latin typeface="Times" pitchFamily="2" charset="0"/>
              </a:rPr>
              <a:t>Evaluate similarities between the federal and state government as established under constitutional authority</a:t>
            </a:r>
          </a:p>
          <a:p>
            <a:r>
              <a:rPr lang="en-US" sz="2400" dirty="0">
                <a:latin typeface="Times" pitchFamily="2" charset="0"/>
                <a:cs typeface="Times New Roman" panose="02020603050405020304" pitchFamily="18" charset="0"/>
              </a:rPr>
              <a:t>Determine how the powers of state and local government allow them to meet the goals of a society or community</a:t>
            </a:r>
            <a:endParaRPr lang="en-US" sz="2400" dirty="0">
              <a:latin typeface="Times New Roman" panose="02020603050405020304" pitchFamily="18" charset="0"/>
              <a:cs typeface="Times New Roman" panose="02020603050405020304" pitchFamily="18" charset="0"/>
            </a:endParaRPr>
          </a:p>
          <a:p>
            <a:pPr marL="0" indent="0">
              <a:buNone/>
            </a:pPr>
            <a:r>
              <a:rPr lang="en-US" sz="2400" b="1" dirty="0">
                <a:solidFill>
                  <a:srgbClr val="FF0000"/>
                </a:solidFill>
                <a:latin typeface="Times New Roman" panose="02020603050405020304" pitchFamily="18" charset="0"/>
                <a:cs typeface="Times New Roman" panose="02020603050405020304" pitchFamily="18" charset="0"/>
              </a:rPr>
              <a:t>Agenda:</a:t>
            </a:r>
          </a:p>
          <a:p>
            <a:r>
              <a:rPr lang="en-US" sz="2400" dirty="0">
                <a:latin typeface="Times New Roman" panose="02020603050405020304" pitchFamily="18" charset="0"/>
                <a:cs typeface="Times New Roman" panose="02020603050405020304" pitchFamily="18" charset="0"/>
              </a:rPr>
              <a:t>Paying for Public Goods</a:t>
            </a:r>
          </a:p>
          <a:p>
            <a:r>
              <a:rPr lang="en-US" sz="2400" dirty="0">
                <a:latin typeface="Times New Roman" panose="02020603050405020304" pitchFamily="18" charset="0"/>
                <a:cs typeface="Times New Roman" panose="02020603050405020304" pitchFamily="18" charset="0"/>
              </a:rPr>
              <a:t>Budgeting for Government Public Policies </a:t>
            </a:r>
          </a:p>
          <a:p>
            <a:r>
              <a:rPr lang="en-US" sz="2400" dirty="0">
                <a:latin typeface="Times New Roman" panose="02020603050405020304" pitchFamily="18" charset="0"/>
                <a:cs typeface="Times New Roman" panose="02020603050405020304" pitchFamily="18" charset="0"/>
              </a:rPr>
              <a:t>County Government Works </a:t>
            </a:r>
          </a:p>
          <a:p>
            <a:pPr marL="0" indent="0">
              <a:buNone/>
            </a:pPr>
            <a:r>
              <a:rPr lang="en-US" sz="2400" b="1" dirty="0">
                <a:solidFill>
                  <a:srgbClr val="FF0000"/>
                </a:solidFill>
                <a:latin typeface="Times New Roman" panose="02020603050405020304" pitchFamily="18" charset="0"/>
                <a:cs typeface="Times New Roman" panose="02020603050405020304" pitchFamily="18" charset="0"/>
              </a:rPr>
              <a:t>Homework: </a:t>
            </a:r>
          </a:p>
          <a:p>
            <a:r>
              <a:rPr lang="en-US" sz="2400" b="1" dirty="0">
                <a:solidFill>
                  <a:srgbClr val="002060"/>
                </a:solidFill>
                <a:latin typeface="Times New Roman" panose="02020603050405020304" pitchFamily="18" charset="0"/>
                <a:cs typeface="Times New Roman" panose="02020603050405020304" pitchFamily="18" charset="0"/>
              </a:rPr>
              <a:t>Current Events Journal Review – Due 3/21</a:t>
            </a:r>
          </a:p>
        </p:txBody>
      </p:sp>
    </p:spTree>
    <p:extLst>
      <p:ext uri="{BB962C8B-B14F-4D97-AF65-F5344CB8AC3E}">
        <p14:creationId xmlns:p14="http://schemas.microsoft.com/office/powerpoint/2010/main" val="410801617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38E03C-F268-29C3-1FC1-257671659250}"/>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4A7FABF-F41C-3BD6-C0CF-6430373AF216}"/>
              </a:ext>
            </a:extLst>
          </p:cNvPr>
          <p:cNvSpPr>
            <a:spLocks noGrp="1"/>
          </p:cNvSpPr>
          <p:nvPr>
            <p:ph idx="1"/>
          </p:nvPr>
        </p:nvSpPr>
        <p:spPr>
          <a:xfrm>
            <a:off x="661220" y="1515909"/>
            <a:ext cx="10515600" cy="4351338"/>
          </a:xfrm>
          <a:solidFill>
            <a:schemeClr val="bg1"/>
          </a:solidFill>
        </p:spPr>
        <p:txBody>
          <a:bodyPr>
            <a:normAutofit/>
          </a:bodyPr>
          <a:lstStyle/>
          <a:p>
            <a:pPr marL="0" indent="0">
              <a:buNone/>
            </a:pPr>
            <a:r>
              <a:rPr lang="en-US" sz="2400" b="1" u="sng" dirty="0">
                <a:solidFill>
                  <a:srgbClr val="002060"/>
                </a:solidFill>
                <a:latin typeface="Times New Roman" pitchFamily="18" charset="0"/>
                <a:cs typeface="Times New Roman" pitchFamily="18" charset="0"/>
              </a:rPr>
              <a:t>Market Economy</a:t>
            </a:r>
            <a:r>
              <a:rPr lang="en-US" sz="2400" dirty="0">
                <a:latin typeface="Times New Roman" pitchFamily="18" charset="0"/>
                <a:cs typeface="Times New Roman" pitchFamily="18" charset="0"/>
              </a:rPr>
              <a:t>: an economy system in which production and price of goods is determine by competition and privately owned business. (</a:t>
            </a:r>
            <a:r>
              <a:rPr lang="en-US" sz="2400" b="1" i="1" dirty="0">
                <a:solidFill>
                  <a:srgbClr val="FF0000"/>
                </a:solidFill>
                <a:latin typeface="Times New Roman" pitchFamily="18" charset="0"/>
                <a:cs typeface="Times New Roman" pitchFamily="18" charset="0"/>
              </a:rPr>
              <a:t>Government has a limited role</a:t>
            </a:r>
            <a:r>
              <a:rPr lang="en-US" sz="2400" dirty="0">
                <a:latin typeface="Times New Roman" pitchFamily="18" charset="0"/>
                <a:cs typeface="Times New Roman" pitchFamily="18" charset="0"/>
              </a:rPr>
              <a:t>) </a:t>
            </a:r>
          </a:p>
        </p:txBody>
      </p:sp>
      <p:sp>
        <p:nvSpPr>
          <p:cNvPr id="4" name="Title 1">
            <a:extLst>
              <a:ext uri="{FF2B5EF4-FFF2-40B4-BE49-F238E27FC236}">
                <a16:creationId xmlns:a16="http://schemas.microsoft.com/office/drawing/2014/main" id="{026B7E83-5B5B-AEA9-4EEF-1B70EDDC0933}"/>
              </a:ext>
            </a:extLst>
          </p:cNvPr>
          <p:cNvSpPr>
            <a:spLocks noGrp="1"/>
          </p:cNvSpPr>
          <p:nvPr>
            <p:ph type="title"/>
          </p:nvPr>
        </p:nvSpPr>
        <p:spPr>
          <a:xfrm>
            <a:off x="720213" y="217642"/>
            <a:ext cx="10515600" cy="888488"/>
          </a:xfrm>
          <a:solidFill>
            <a:schemeClr val="bg1"/>
          </a:solidFill>
          <a:ln>
            <a:solidFill>
              <a:srgbClr val="002060"/>
            </a:solidFill>
          </a:ln>
        </p:spPr>
        <p:txBody>
          <a:bodyPr/>
          <a:lstStyle/>
          <a:p>
            <a:r>
              <a:rPr lang="en-US" b="1" dirty="0">
                <a:solidFill>
                  <a:srgbClr val="002060"/>
                </a:solidFill>
                <a:latin typeface="Bookman Old Style" panose="02050604050505020204" pitchFamily="18" charset="0"/>
              </a:rPr>
              <a:t>U.S. Market Economy</a:t>
            </a:r>
          </a:p>
        </p:txBody>
      </p:sp>
      <p:pic>
        <p:nvPicPr>
          <p:cNvPr id="8194" name="Picture 2">
            <a:extLst>
              <a:ext uri="{FF2B5EF4-FFF2-40B4-BE49-F238E27FC236}">
                <a16:creationId xmlns:a16="http://schemas.microsoft.com/office/drawing/2014/main" id="{0D0910A3-0A09-5159-3D04-8204DBC8506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36026" y="3465871"/>
            <a:ext cx="2905432" cy="3156155"/>
          </a:xfrm>
          <a:prstGeom prst="rect">
            <a:avLst/>
          </a:prstGeom>
          <a:solidFill>
            <a:schemeClr val="tx1"/>
          </a:solidFill>
          <a:ln>
            <a:solidFill>
              <a:schemeClr val="tx1"/>
            </a:solidFill>
          </a:ln>
        </p:spPr>
      </p:pic>
      <p:sp>
        <p:nvSpPr>
          <p:cNvPr id="2" name="Rectangle 1">
            <a:extLst>
              <a:ext uri="{FF2B5EF4-FFF2-40B4-BE49-F238E27FC236}">
                <a16:creationId xmlns:a16="http://schemas.microsoft.com/office/drawing/2014/main" id="{3CAABDBE-541B-399E-701C-6AC0B2DFF7E0}"/>
              </a:ext>
            </a:extLst>
          </p:cNvPr>
          <p:cNvSpPr/>
          <p:nvPr/>
        </p:nvSpPr>
        <p:spPr>
          <a:xfrm>
            <a:off x="486697" y="3218214"/>
            <a:ext cx="3495368" cy="1088316"/>
          </a:xfrm>
          <a:prstGeom prst="rect">
            <a:avLst/>
          </a:prstGeom>
          <a:solidFill>
            <a:srgbClr val="00206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i="1" u="sng" dirty="0">
                <a:solidFill>
                  <a:schemeClr val="bg1"/>
                </a:solidFill>
                <a:latin typeface="Times New Roman" pitchFamily="18" charset="0"/>
                <a:cs typeface="Times New Roman" pitchFamily="18" charset="0"/>
              </a:rPr>
              <a:t>SUPPLY</a:t>
            </a:r>
            <a:r>
              <a:rPr lang="en-US" sz="2400" b="1" dirty="0">
                <a:solidFill>
                  <a:schemeClr val="bg1"/>
                </a:solidFill>
                <a:latin typeface="Times New Roman" pitchFamily="18" charset="0"/>
                <a:cs typeface="Times New Roman" pitchFamily="18" charset="0"/>
              </a:rPr>
              <a:t>: the amount of goods &amp; services available</a:t>
            </a:r>
          </a:p>
        </p:txBody>
      </p:sp>
      <p:sp>
        <p:nvSpPr>
          <p:cNvPr id="6" name="Rectangle 5">
            <a:extLst>
              <a:ext uri="{FF2B5EF4-FFF2-40B4-BE49-F238E27FC236}">
                <a16:creationId xmlns:a16="http://schemas.microsoft.com/office/drawing/2014/main" id="{66854079-6515-1D6A-6242-A2884FAC508B}"/>
              </a:ext>
            </a:extLst>
          </p:cNvPr>
          <p:cNvSpPr/>
          <p:nvPr/>
        </p:nvSpPr>
        <p:spPr>
          <a:xfrm>
            <a:off x="486697" y="4571108"/>
            <a:ext cx="3495368" cy="1151265"/>
          </a:xfrm>
          <a:prstGeom prst="rect">
            <a:avLst/>
          </a:prstGeom>
          <a:solidFill>
            <a:srgbClr val="00206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i="1" u="sng" dirty="0">
                <a:solidFill>
                  <a:schemeClr val="bg1"/>
                </a:solidFill>
                <a:latin typeface="Times New Roman" pitchFamily="18" charset="0"/>
                <a:cs typeface="Times New Roman" pitchFamily="18" charset="0"/>
              </a:rPr>
              <a:t>DEMAND</a:t>
            </a:r>
            <a:r>
              <a:rPr lang="en-US" sz="2400" b="1" dirty="0">
                <a:solidFill>
                  <a:schemeClr val="bg1"/>
                </a:solidFill>
                <a:latin typeface="Times New Roman" pitchFamily="18" charset="0"/>
                <a:cs typeface="Times New Roman" pitchFamily="18" charset="0"/>
              </a:rPr>
              <a:t>: how much goods &amp; services consumers want</a:t>
            </a:r>
          </a:p>
        </p:txBody>
      </p:sp>
      <p:sp>
        <p:nvSpPr>
          <p:cNvPr id="7" name="Rectangle 6">
            <a:extLst>
              <a:ext uri="{FF2B5EF4-FFF2-40B4-BE49-F238E27FC236}">
                <a16:creationId xmlns:a16="http://schemas.microsoft.com/office/drawing/2014/main" id="{6B14E75F-A0EE-8EEA-3FB1-31DD6360F79A}"/>
              </a:ext>
            </a:extLst>
          </p:cNvPr>
          <p:cNvSpPr/>
          <p:nvPr/>
        </p:nvSpPr>
        <p:spPr>
          <a:xfrm>
            <a:off x="7855975" y="3319380"/>
            <a:ext cx="3495368" cy="1081237"/>
          </a:xfrm>
          <a:prstGeom prst="rect">
            <a:avLst/>
          </a:prstGeom>
          <a:solidFill>
            <a:srgbClr val="00206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u="sng" dirty="0">
                <a:solidFill>
                  <a:schemeClr val="bg1"/>
                </a:solidFill>
                <a:latin typeface="Times New Roman" pitchFamily="18" charset="0"/>
                <a:cs typeface="Times New Roman" pitchFamily="18" charset="0"/>
              </a:rPr>
              <a:t>PRICE</a:t>
            </a:r>
            <a:r>
              <a:rPr lang="en-US" sz="2400" b="1" dirty="0">
                <a:solidFill>
                  <a:schemeClr val="bg1"/>
                </a:solidFill>
                <a:latin typeface="Times New Roman" pitchFamily="18" charset="0"/>
                <a:cs typeface="Times New Roman" pitchFamily="18" charset="0"/>
              </a:rPr>
              <a:t>: the cost of a good or service</a:t>
            </a:r>
          </a:p>
        </p:txBody>
      </p:sp>
      <p:sp>
        <p:nvSpPr>
          <p:cNvPr id="8" name="Rectangle 7">
            <a:extLst>
              <a:ext uri="{FF2B5EF4-FFF2-40B4-BE49-F238E27FC236}">
                <a16:creationId xmlns:a16="http://schemas.microsoft.com/office/drawing/2014/main" id="{3EE7C7C9-213B-67DD-C408-EB18309FE8CA}"/>
              </a:ext>
            </a:extLst>
          </p:cNvPr>
          <p:cNvSpPr/>
          <p:nvPr/>
        </p:nvSpPr>
        <p:spPr>
          <a:xfrm>
            <a:off x="7801451" y="5100149"/>
            <a:ext cx="3495368" cy="1540209"/>
          </a:xfrm>
          <a:prstGeom prst="rect">
            <a:avLst/>
          </a:prstGeom>
          <a:solidFill>
            <a:srgbClr val="00206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i="1" u="sng" dirty="0">
                <a:solidFill>
                  <a:schemeClr val="bg1"/>
                </a:solidFill>
                <a:latin typeface="Times New Roman" pitchFamily="18" charset="0"/>
                <a:cs typeface="Times New Roman" pitchFamily="18" charset="0"/>
              </a:rPr>
              <a:t>COMPETITION</a:t>
            </a:r>
            <a:r>
              <a:rPr lang="en-US" sz="2400" b="1" dirty="0">
                <a:solidFill>
                  <a:schemeClr val="bg1"/>
                </a:solidFill>
                <a:latin typeface="Times New Roman" pitchFamily="18" charset="0"/>
                <a:cs typeface="Times New Roman" pitchFamily="18" charset="0"/>
              </a:rPr>
              <a:t>: the number of businesses in a market for a good or service</a:t>
            </a:r>
          </a:p>
        </p:txBody>
      </p:sp>
      <p:sp>
        <p:nvSpPr>
          <p:cNvPr id="5" name="Rectangle 4">
            <a:extLst>
              <a:ext uri="{FF2B5EF4-FFF2-40B4-BE49-F238E27FC236}">
                <a16:creationId xmlns:a16="http://schemas.microsoft.com/office/drawing/2014/main" id="{1752F104-F38F-9D82-BD29-6FA6B8753DEE}"/>
              </a:ext>
            </a:extLst>
          </p:cNvPr>
          <p:cNvSpPr/>
          <p:nvPr/>
        </p:nvSpPr>
        <p:spPr>
          <a:xfrm>
            <a:off x="3982065" y="6210795"/>
            <a:ext cx="3499390" cy="4295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Times New Roman" panose="02020603050405020304" pitchFamily="18" charset="0"/>
                <a:cs typeface="Times New Roman" panose="02020603050405020304" pitchFamily="18" charset="0"/>
              </a:rPr>
              <a:t>The Invisible Hand </a:t>
            </a:r>
          </a:p>
        </p:txBody>
      </p:sp>
      <p:sp>
        <p:nvSpPr>
          <p:cNvPr id="9" name="Arrow: Right 8">
            <a:extLst>
              <a:ext uri="{FF2B5EF4-FFF2-40B4-BE49-F238E27FC236}">
                <a16:creationId xmlns:a16="http://schemas.microsoft.com/office/drawing/2014/main" id="{B129DAAF-196E-AD44-368A-7378F9EC9A04}"/>
              </a:ext>
            </a:extLst>
          </p:cNvPr>
          <p:cNvSpPr/>
          <p:nvPr/>
        </p:nvSpPr>
        <p:spPr>
          <a:xfrm>
            <a:off x="3823759" y="3792387"/>
            <a:ext cx="760021" cy="43517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Arrow: Right 11">
            <a:extLst>
              <a:ext uri="{FF2B5EF4-FFF2-40B4-BE49-F238E27FC236}">
                <a16:creationId xmlns:a16="http://schemas.microsoft.com/office/drawing/2014/main" id="{9D027988-C276-5862-3F40-90C8563FE15C}"/>
              </a:ext>
            </a:extLst>
          </p:cNvPr>
          <p:cNvSpPr/>
          <p:nvPr/>
        </p:nvSpPr>
        <p:spPr>
          <a:xfrm>
            <a:off x="3776577" y="5142051"/>
            <a:ext cx="760021" cy="43517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Arrow: Right 12">
            <a:extLst>
              <a:ext uri="{FF2B5EF4-FFF2-40B4-BE49-F238E27FC236}">
                <a16:creationId xmlns:a16="http://schemas.microsoft.com/office/drawing/2014/main" id="{B7EF5B04-F424-7DD9-97F5-967C413E81EA}"/>
              </a:ext>
            </a:extLst>
          </p:cNvPr>
          <p:cNvSpPr/>
          <p:nvPr/>
        </p:nvSpPr>
        <p:spPr>
          <a:xfrm rot="10800000">
            <a:off x="7123918" y="3792386"/>
            <a:ext cx="760021" cy="43517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Arrow: Right 13">
            <a:extLst>
              <a:ext uri="{FF2B5EF4-FFF2-40B4-BE49-F238E27FC236}">
                <a16:creationId xmlns:a16="http://schemas.microsoft.com/office/drawing/2014/main" id="{E1E369D5-420D-CB5F-AAA6-FAAB8A7ADE2C}"/>
              </a:ext>
            </a:extLst>
          </p:cNvPr>
          <p:cNvSpPr/>
          <p:nvPr/>
        </p:nvSpPr>
        <p:spPr>
          <a:xfrm rot="10800000">
            <a:off x="7101444" y="5251272"/>
            <a:ext cx="760021" cy="43517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0AF8D5BC-0099-A91F-03A3-6A28EDC4F556}"/>
              </a:ext>
            </a:extLst>
          </p:cNvPr>
          <p:cNvSpPr/>
          <p:nvPr/>
        </p:nvSpPr>
        <p:spPr>
          <a:xfrm>
            <a:off x="4084074" y="2831326"/>
            <a:ext cx="3495368" cy="55070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C00000"/>
                </a:solidFill>
                <a:latin typeface="Times" pitchFamily="2" charset="0"/>
              </a:rPr>
              <a:t>Market Economy</a:t>
            </a:r>
          </a:p>
        </p:txBody>
      </p:sp>
    </p:spTree>
    <p:extLst>
      <p:ext uri="{BB962C8B-B14F-4D97-AF65-F5344CB8AC3E}">
        <p14:creationId xmlns:p14="http://schemas.microsoft.com/office/powerpoint/2010/main" val="573434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7" grpId="0" animBg="1"/>
      <p:bldP spid="8"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E974C8-AEA0-44D1-8569-59FBBC06D168}"/>
              </a:ext>
            </a:extLst>
          </p:cNvPr>
          <p:cNvSpPr>
            <a:spLocks noGrp="1"/>
          </p:cNvSpPr>
          <p:nvPr>
            <p:ph type="title"/>
          </p:nvPr>
        </p:nvSpPr>
        <p:spPr>
          <a:xfrm>
            <a:off x="838200" y="365126"/>
            <a:ext cx="10515600" cy="774358"/>
          </a:xfrm>
          <a:solidFill>
            <a:schemeClr val="bg1"/>
          </a:solidFill>
          <a:ln>
            <a:solidFill>
              <a:srgbClr val="002060"/>
            </a:solidFill>
          </a:ln>
        </p:spPr>
        <p:txBody>
          <a:bodyPr/>
          <a:lstStyle/>
          <a:p>
            <a:r>
              <a:rPr lang="en-US" b="1" dirty="0">
                <a:latin typeface="Bookman Old Style" panose="02050604050505020204" pitchFamily="18" charset="0"/>
              </a:rPr>
              <a:t>Government in Market Economy</a:t>
            </a:r>
          </a:p>
        </p:txBody>
      </p:sp>
      <p:sp>
        <p:nvSpPr>
          <p:cNvPr id="3" name="Content Placeholder 2">
            <a:extLst>
              <a:ext uri="{FF2B5EF4-FFF2-40B4-BE49-F238E27FC236}">
                <a16:creationId xmlns:a16="http://schemas.microsoft.com/office/drawing/2014/main" id="{2DA281A4-AA5C-47AE-B453-455400F3A9B8}"/>
              </a:ext>
            </a:extLst>
          </p:cNvPr>
          <p:cNvSpPr>
            <a:spLocks noGrp="1"/>
          </p:cNvSpPr>
          <p:nvPr>
            <p:ph idx="1"/>
          </p:nvPr>
        </p:nvSpPr>
        <p:spPr>
          <a:xfrm>
            <a:off x="838200" y="1419055"/>
            <a:ext cx="10515600" cy="4757908"/>
          </a:xfrm>
          <a:solidFill>
            <a:schemeClr val="bg1"/>
          </a:solidFill>
          <a:ln>
            <a:solidFill>
              <a:srgbClr val="002060"/>
            </a:solidFill>
          </a:ln>
        </p:spPr>
        <p:txBody>
          <a:bodyPr>
            <a:normAutofit/>
          </a:bodyPr>
          <a:lstStyle/>
          <a:p>
            <a:pPr marL="0" indent="0">
              <a:buNone/>
            </a:pPr>
            <a:r>
              <a:rPr lang="en-US" sz="2400" dirty="0">
                <a:latin typeface="Times" panose="02020603050405020304" pitchFamily="18" charset="0"/>
                <a:cs typeface="Times" panose="02020603050405020304" pitchFamily="18" charset="0"/>
              </a:rPr>
              <a:t>Purpose of Government in our Market Economy</a:t>
            </a:r>
          </a:p>
        </p:txBody>
      </p:sp>
      <p:pic>
        <p:nvPicPr>
          <p:cNvPr id="4" name="Picture 3">
            <a:extLst>
              <a:ext uri="{FF2B5EF4-FFF2-40B4-BE49-F238E27FC236}">
                <a16:creationId xmlns:a16="http://schemas.microsoft.com/office/drawing/2014/main" id="{D8D4015C-4878-054C-A674-FB80D8F721AF}"/>
              </a:ext>
            </a:extLst>
          </p:cNvPr>
          <p:cNvPicPr>
            <a:picLocks noChangeAspect="1"/>
          </p:cNvPicPr>
          <p:nvPr/>
        </p:nvPicPr>
        <p:blipFill>
          <a:blip r:embed="rId2"/>
          <a:stretch>
            <a:fillRect/>
          </a:stretch>
        </p:blipFill>
        <p:spPr>
          <a:xfrm>
            <a:off x="4883069" y="2060121"/>
            <a:ext cx="2425861" cy="2737757"/>
          </a:xfrm>
          <a:prstGeom prst="rect">
            <a:avLst/>
          </a:prstGeom>
          <a:ln>
            <a:solidFill>
              <a:srgbClr val="002060"/>
            </a:solidFill>
          </a:ln>
        </p:spPr>
      </p:pic>
      <p:sp>
        <p:nvSpPr>
          <p:cNvPr id="5" name="Rectangle 4">
            <a:extLst>
              <a:ext uri="{FF2B5EF4-FFF2-40B4-BE49-F238E27FC236}">
                <a16:creationId xmlns:a16="http://schemas.microsoft.com/office/drawing/2014/main" id="{32FC2010-5CBB-344B-8C4E-DDBDA2E73AAC}"/>
              </a:ext>
            </a:extLst>
          </p:cNvPr>
          <p:cNvSpPr/>
          <p:nvPr/>
        </p:nvSpPr>
        <p:spPr>
          <a:xfrm>
            <a:off x="4441371" y="4583875"/>
            <a:ext cx="3194463" cy="53439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Times" pitchFamily="2" charset="0"/>
              </a:rPr>
              <a:t>Government </a:t>
            </a:r>
          </a:p>
        </p:txBody>
      </p:sp>
      <p:sp>
        <p:nvSpPr>
          <p:cNvPr id="6" name="Rectangle 5">
            <a:extLst>
              <a:ext uri="{FF2B5EF4-FFF2-40B4-BE49-F238E27FC236}">
                <a16:creationId xmlns:a16="http://schemas.microsoft.com/office/drawing/2014/main" id="{F0D9F7BC-31F1-544C-AF04-F3E6D52DEB63}"/>
              </a:ext>
            </a:extLst>
          </p:cNvPr>
          <p:cNvSpPr/>
          <p:nvPr/>
        </p:nvSpPr>
        <p:spPr>
          <a:xfrm>
            <a:off x="236351" y="2060121"/>
            <a:ext cx="4037610" cy="774359"/>
          </a:xfrm>
          <a:prstGeom prst="rect">
            <a:avLst/>
          </a:prstGeom>
          <a:ln>
            <a:solidFill>
              <a:srgbClr val="00B0F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400" b="1" i="1" u="sng" dirty="0">
                <a:latin typeface="Times" pitchFamily="2" charset="0"/>
              </a:rPr>
              <a:t>Provide Public Goods &amp; Services</a:t>
            </a:r>
          </a:p>
        </p:txBody>
      </p:sp>
      <p:sp>
        <p:nvSpPr>
          <p:cNvPr id="7" name="Rectangle 6">
            <a:extLst>
              <a:ext uri="{FF2B5EF4-FFF2-40B4-BE49-F238E27FC236}">
                <a16:creationId xmlns:a16="http://schemas.microsoft.com/office/drawing/2014/main" id="{DB710213-DF85-0943-B995-D1557A9D4787}"/>
              </a:ext>
            </a:extLst>
          </p:cNvPr>
          <p:cNvSpPr/>
          <p:nvPr/>
        </p:nvSpPr>
        <p:spPr>
          <a:xfrm>
            <a:off x="236351" y="3217757"/>
            <a:ext cx="4037610" cy="774360"/>
          </a:xfrm>
          <a:prstGeom prst="rect">
            <a:avLst/>
          </a:prstGeom>
          <a:ln>
            <a:solidFill>
              <a:srgbClr val="00B0F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400" b="1" i="1" u="sng" dirty="0">
                <a:latin typeface="Times" pitchFamily="2" charset="0"/>
              </a:rPr>
              <a:t>Maintain Competition</a:t>
            </a:r>
          </a:p>
        </p:txBody>
      </p:sp>
      <p:sp>
        <p:nvSpPr>
          <p:cNvPr id="8" name="Rectangle 7">
            <a:extLst>
              <a:ext uri="{FF2B5EF4-FFF2-40B4-BE49-F238E27FC236}">
                <a16:creationId xmlns:a16="http://schemas.microsoft.com/office/drawing/2014/main" id="{1CA05FC7-12B8-2F4F-8929-1E343CC3970C}"/>
              </a:ext>
            </a:extLst>
          </p:cNvPr>
          <p:cNvSpPr/>
          <p:nvPr/>
        </p:nvSpPr>
        <p:spPr>
          <a:xfrm>
            <a:off x="236351" y="4387087"/>
            <a:ext cx="4037610" cy="952890"/>
          </a:xfrm>
          <a:prstGeom prst="rect">
            <a:avLst/>
          </a:prstGeom>
          <a:ln>
            <a:solidFill>
              <a:srgbClr val="00B0F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400" b="1" i="1" u="sng" dirty="0">
                <a:latin typeface="Times" pitchFamily="2" charset="0"/>
              </a:rPr>
              <a:t>Maintain Legal &amp; Social Framework  </a:t>
            </a:r>
          </a:p>
        </p:txBody>
      </p:sp>
      <p:sp>
        <p:nvSpPr>
          <p:cNvPr id="9" name="Rectangle 8">
            <a:extLst>
              <a:ext uri="{FF2B5EF4-FFF2-40B4-BE49-F238E27FC236}">
                <a16:creationId xmlns:a16="http://schemas.microsoft.com/office/drawing/2014/main" id="{13CC7EEB-9E42-9A4D-83F8-61151FF2D5E2}"/>
              </a:ext>
            </a:extLst>
          </p:cNvPr>
          <p:cNvSpPr/>
          <p:nvPr/>
        </p:nvSpPr>
        <p:spPr>
          <a:xfrm>
            <a:off x="7757888" y="2044311"/>
            <a:ext cx="4037610" cy="790169"/>
          </a:xfrm>
          <a:prstGeom prst="rect">
            <a:avLst/>
          </a:prstGeom>
          <a:ln>
            <a:solidFill>
              <a:srgbClr val="00B0F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400" b="1" i="1" u="sng" dirty="0">
                <a:latin typeface="Times" pitchFamily="2" charset="0"/>
              </a:rPr>
              <a:t>Correct Externality</a:t>
            </a:r>
            <a:r>
              <a:rPr lang="en-US" sz="2400" i="1" u="sng" dirty="0">
                <a:latin typeface="Times" pitchFamily="2" charset="0"/>
              </a:rPr>
              <a:t> (</a:t>
            </a:r>
            <a:r>
              <a:rPr lang="en-US" sz="2400" b="1" i="1" u="sng" dirty="0">
                <a:latin typeface="Times" pitchFamily="2" charset="0"/>
              </a:rPr>
              <a:t>unintended side effects</a:t>
            </a:r>
            <a:r>
              <a:rPr lang="en-US" sz="2400" i="1" u="sng" dirty="0">
                <a:latin typeface="Times" pitchFamily="2" charset="0"/>
              </a:rPr>
              <a:t>)</a:t>
            </a:r>
          </a:p>
        </p:txBody>
      </p:sp>
      <p:sp>
        <p:nvSpPr>
          <p:cNvPr id="10" name="Rectangle 9">
            <a:extLst>
              <a:ext uri="{FF2B5EF4-FFF2-40B4-BE49-F238E27FC236}">
                <a16:creationId xmlns:a16="http://schemas.microsoft.com/office/drawing/2014/main" id="{5D62C31C-6010-F34A-9159-50F2CE7C40C8}"/>
              </a:ext>
            </a:extLst>
          </p:cNvPr>
          <p:cNvSpPr/>
          <p:nvPr/>
        </p:nvSpPr>
        <p:spPr>
          <a:xfrm>
            <a:off x="7757888" y="3269586"/>
            <a:ext cx="4037610" cy="790170"/>
          </a:xfrm>
          <a:prstGeom prst="rect">
            <a:avLst/>
          </a:prstGeom>
          <a:ln>
            <a:solidFill>
              <a:srgbClr val="00B0F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400" b="1" i="1" u="sng" dirty="0">
                <a:latin typeface="Times" pitchFamily="2" charset="0"/>
              </a:rPr>
              <a:t>Stabilize the economy</a:t>
            </a:r>
            <a:endParaRPr lang="en-US" sz="2400" i="1" u="sng" dirty="0">
              <a:latin typeface="Times" pitchFamily="2" charset="0"/>
            </a:endParaRPr>
          </a:p>
        </p:txBody>
      </p:sp>
      <p:sp>
        <p:nvSpPr>
          <p:cNvPr id="11" name="Rectangle 10">
            <a:extLst>
              <a:ext uri="{FF2B5EF4-FFF2-40B4-BE49-F238E27FC236}">
                <a16:creationId xmlns:a16="http://schemas.microsoft.com/office/drawing/2014/main" id="{C3972772-498D-4CE7-AB27-255AA0303F50}"/>
              </a:ext>
            </a:extLst>
          </p:cNvPr>
          <p:cNvSpPr/>
          <p:nvPr/>
        </p:nvSpPr>
        <p:spPr>
          <a:xfrm>
            <a:off x="7803244" y="4387087"/>
            <a:ext cx="4037610" cy="790169"/>
          </a:xfrm>
          <a:prstGeom prst="rect">
            <a:avLst/>
          </a:prstGeom>
          <a:ln>
            <a:solidFill>
              <a:srgbClr val="00B0F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400" b="1" i="1" u="sng" dirty="0">
                <a:latin typeface="Times" pitchFamily="2" charset="0"/>
              </a:rPr>
              <a:t>Provide assistance in times of need</a:t>
            </a:r>
            <a:endParaRPr lang="en-US" sz="2400" i="1" u="sng" dirty="0">
              <a:latin typeface="Times" pitchFamily="2" charset="0"/>
            </a:endParaRPr>
          </a:p>
        </p:txBody>
      </p:sp>
      <p:pic>
        <p:nvPicPr>
          <p:cNvPr id="12" name="Picture 11">
            <a:extLst>
              <a:ext uri="{FF2B5EF4-FFF2-40B4-BE49-F238E27FC236}">
                <a16:creationId xmlns:a16="http://schemas.microsoft.com/office/drawing/2014/main" id="{F3DEE259-EFDC-5B46-FFA0-C570375B45F6}"/>
              </a:ext>
            </a:extLst>
          </p:cNvPr>
          <p:cNvPicPr>
            <a:picLocks noChangeAspect="1"/>
          </p:cNvPicPr>
          <p:nvPr/>
        </p:nvPicPr>
        <p:blipFill>
          <a:blip r:embed="rId2"/>
          <a:stretch>
            <a:fillRect/>
          </a:stretch>
        </p:blipFill>
        <p:spPr>
          <a:xfrm>
            <a:off x="5035469" y="2212521"/>
            <a:ext cx="2425861" cy="2737757"/>
          </a:xfrm>
          <a:prstGeom prst="rect">
            <a:avLst/>
          </a:prstGeom>
          <a:ln>
            <a:solidFill>
              <a:srgbClr val="002060"/>
            </a:solidFill>
          </a:ln>
        </p:spPr>
      </p:pic>
      <p:pic>
        <p:nvPicPr>
          <p:cNvPr id="13" name="Picture 12">
            <a:extLst>
              <a:ext uri="{FF2B5EF4-FFF2-40B4-BE49-F238E27FC236}">
                <a16:creationId xmlns:a16="http://schemas.microsoft.com/office/drawing/2014/main" id="{05FA53C5-7C3E-0CDE-6EA9-7B8249B3A8EA}"/>
              </a:ext>
            </a:extLst>
          </p:cNvPr>
          <p:cNvPicPr>
            <a:picLocks noChangeAspect="1"/>
          </p:cNvPicPr>
          <p:nvPr/>
        </p:nvPicPr>
        <p:blipFill>
          <a:blip r:embed="rId2"/>
          <a:stretch>
            <a:fillRect/>
          </a:stretch>
        </p:blipFill>
        <p:spPr>
          <a:xfrm>
            <a:off x="5187869" y="2364921"/>
            <a:ext cx="2425861" cy="2737757"/>
          </a:xfrm>
          <a:prstGeom prst="rect">
            <a:avLst/>
          </a:prstGeom>
          <a:ln>
            <a:solidFill>
              <a:srgbClr val="002060"/>
            </a:solidFill>
          </a:ln>
        </p:spPr>
      </p:pic>
    </p:spTree>
    <p:extLst>
      <p:ext uri="{BB962C8B-B14F-4D97-AF65-F5344CB8AC3E}">
        <p14:creationId xmlns:p14="http://schemas.microsoft.com/office/powerpoint/2010/main" val="3413343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1000"/>
                                        <p:tgtEl>
                                          <p:spTgt spid="9"/>
                                        </p:tgtEl>
                                      </p:cBhvr>
                                    </p:animEffect>
                                    <p:anim calcmode="lin" valueType="num">
                                      <p:cBhvr>
                                        <p:cTn id="29" dur="1000" fill="hold"/>
                                        <p:tgtEl>
                                          <p:spTgt spid="9"/>
                                        </p:tgtEl>
                                        <p:attrNameLst>
                                          <p:attrName>ppt_x</p:attrName>
                                        </p:attrNameLst>
                                      </p:cBhvr>
                                      <p:tavLst>
                                        <p:tav tm="0">
                                          <p:val>
                                            <p:strVal val="#ppt_x"/>
                                          </p:val>
                                        </p:tav>
                                        <p:tav tm="100000">
                                          <p:val>
                                            <p:strVal val="#ppt_x"/>
                                          </p:val>
                                        </p:tav>
                                      </p:tavLst>
                                    </p:anim>
                                    <p:anim calcmode="lin" valueType="num">
                                      <p:cBhvr>
                                        <p:cTn id="3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1000"/>
                                        <p:tgtEl>
                                          <p:spTgt spid="10"/>
                                        </p:tgtEl>
                                      </p:cBhvr>
                                    </p:animEffect>
                                    <p:anim calcmode="lin" valueType="num">
                                      <p:cBhvr>
                                        <p:cTn id="36" dur="1000" fill="hold"/>
                                        <p:tgtEl>
                                          <p:spTgt spid="10"/>
                                        </p:tgtEl>
                                        <p:attrNameLst>
                                          <p:attrName>ppt_x</p:attrName>
                                        </p:attrNameLst>
                                      </p:cBhvr>
                                      <p:tavLst>
                                        <p:tav tm="0">
                                          <p:val>
                                            <p:strVal val="#ppt_x"/>
                                          </p:val>
                                        </p:tav>
                                        <p:tav tm="100000">
                                          <p:val>
                                            <p:strVal val="#ppt_x"/>
                                          </p:val>
                                        </p:tav>
                                      </p:tavLst>
                                    </p:anim>
                                    <p:anim calcmode="lin" valueType="num">
                                      <p:cBhvr>
                                        <p:cTn id="3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1000"/>
                                        <p:tgtEl>
                                          <p:spTgt spid="11"/>
                                        </p:tgtEl>
                                      </p:cBhvr>
                                    </p:animEffect>
                                    <p:anim calcmode="lin" valueType="num">
                                      <p:cBhvr>
                                        <p:cTn id="43" dur="1000" fill="hold"/>
                                        <p:tgtEl>
                                          <p:spTgt spid="11"/>
                                        </p:tgtEl>
                                        <p:attrNameLst>
                                          <p:attrName>ppt_x</p:attrName>
                                        </p:attrNameLst>
                                      </p:cBhvr>
                                      <p:tavLst>
                                        <p:tav tm="0">
                                          <p:val>
                                            <p:strVal val="#ppt_x"/>
                                          </p:val>
                                        </p:tav>
                                        <p:tav tm="100000">
                                          <p:val>
                                            <p:strVal val="#ppt_x"/>
                                          </p:val>
                                        </p:tav>
                                      </p:tavLst>
                                    </p:anim>
                                    <p:anim calcmode="lin" valueType="num">
                                      <p:cBhvr>
                                        <p:cTn id="4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6ECBA6-87D5-466C-8DA3-78836DCA0D06}"/>
              </a:ext>
            </a:extLst>
          </p:cNvPr>
          <p:cNvSpPr>
            <a:spLocks noGrp="1"/>
          </p:cNvSpPr>
          <p:nvPr>
            <p:ph type="title"/>
          </p:nvPr>
        </p:nvSpPr>
        <p:spPr>
          <a:xfrm>
            <a:off x="1097280" y="286603"/>
            <a:ext cx="10058400" cy="795065"/>
          </a:xfrm>
          <a:solidFill>
            <a:schemeClr val="bg1"/>
          </a:solidFill>
          <a:ln>
            <a:solidFill>
              <a:srgbClr val="002060"/>
            </a:solidFill>
          </a:ln>
        </p:spPr>
        <p:txBody>
          <a:bodyPr/>
          <a:lstStyle/>
          <a:p>
            <a:r>
              <a:rPr lang="en-US" b="1" dirty="0">
                <a:latin typeface="Bookman Old Style" panose="02050604050505020204" pitchFamily="18" charset="0"/>
              </a:rPr>
              <a:t>Types of Taxation</a:t>
            </a:r>
          </a:p>
        </p:txBody>
      </p:sp>
      <p:sp>
        <p:nvSpPr>
          <p:cNvPr id="3" name="Content Placeholder 2">
            <a:extLst>
              <a:ext uri="{FF2B5EF4-FFF2-40B4-BE49-F238E27FC236}">
                <a16:creationId xmlns:a16="http://schemas.microsoft.com/office/drawing/2014/main" id="{043B326F-C92D-41EC-812E-E75C48E3A43E}"/>
              </a:ext>
            </a:extLst>
          </p:cNvPr>
          <p:cNvSpPr>
            <a:spLocks noGrp="1"/>
          </p:cNvSpPr>
          <p:nvPr>
            <p:ph idx="1"/>
          </p:nvPr>
        </p:nvSpPr>
        <p:spPr>
          <a:xfrm>
            <a:off x="536028" y="1204333"/>
            <a:ext cx="11146220" cy="4664760"/>
          </a:xfrm>
          <a:solidFill>
            <a:schemeClr val="bg1"/>
          </a:solidFill>
          <a:ln>
            <a:solidFill>
              <a:srgbClr val="002060"/>
            </a:solidFill>
          </a:ln>
        </p:spPr>
        <p:txBody>
          <a:bodyPr>
            <a:normAutofit/>
          </a:bodyPr>
          <a:lstStyle/>
          <a:p>
            <a:pPr marL="0" indent="0">
              <a:buNone/>
            </a:pPr>
            <a:r>
              <a:rPr lang="en-US" sz="2400" b="1" dirty="0">
                <a:solidFill>
                  <a:srgbClr val="002060"/>
                </a:solidFill>
                <a:latin typeface="Times New Roman" panose="02020603050405020304" pitchFamily="18" charset="0"/>
                <a:cs typeface="Times New Roman" panose="02020603050405020304" pitchFamily="18" charset="0"/>
              </a:rPr>
              <a:t>Three Types of Taxes</a:t>
            </a:r>
          </a:p>
          <a:p>
            <a:r>
              <a:rPr lang="en-US" sz="2400" b="1" i="1" u="sng" dirty="0">
                <a:solidFill>
                  <a:srgbClr val="FF0000"/>
                </a:solidFill>
                <a:latin typeface="Times New Roman" panose="02020603050405020304" pitchFamily="18" charset="0"/>
                <a:cs typeface="Times New Roman" panose="02020603050405020304" pitchFamily="18" charset="0"/>
              </a:rPr>
              <a:t>Progressive Tax</a:t>
            </a:r>
            <a:r>
              <a:rPr lang="en-US" sz="2400" b="1" dirty="0">
                <a:solidFill>
                  <a:srgbClr val="FF0000"/>
                </a:solidFill>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the more you earn the more you pay (</a:t>
            </a:r>
            <a:r>
              <a:rPr lang="en-US" sz="2400" b="1" i="1" u="sng" dirty="0">
                <a:latin typeface="Times New Roman" panose="02020603050405020304" pitchFamily="18" charset="0"/>
                <a:cs typeface="Times New Roman" panose="02020603050405020304" pitchFamily="18" charset="0"/>
              </a:rPr>
              <a:t>income tax</a:t>
            </a:r>
            <a:r>
              <a:rPr lang="en-US" sz="2400" dirty="0">
                <a:latin typeface="Times New Roman" panose="02020603050405020304" pitchFamily="18" charset="0"/>
                <a:cs typeface="Times New Roman" panose="02020603050405020304" pitchFamily="18" charset="0"/>
              </a:rPr>
              <a:t>)</a:t>
            </a:r>
          </a:p>
          <a:p>
            <a:r>
              <a:rPr lang="en-US" sz="2400" b="1" i="1" u="sng" dirty="0">
                <a:solidFill>
                  <a:srgbClr val="FF0000"/>
                </a:solidFill>
                <a:latin typeface="Times New Roman" panose="02020603050405020304" pitchFamily="18" charset="0"/>
                <a:cs typeface="Times New Roman" panose="02020603050405020304" pitchFamily="18" charset="0"/>
              </a:rPr>
              <a:t>Regressive Tax</a:t>
            </a:r>
            <a:r>
              <a:rPr lang="en-US" sz="2400" b="1" dirty="0">
                <a:solidFill>
                  <a:srgbClr val="FF0000"/>
                </a:solidFill>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the less you earn the more you pay (</a:t>
            </a:r>
            <a:r>
              <a:rPr lang="en-US" sz="2400" b="1" i="1" u="sng" dirty="0">
                <a:latin typeface="Times New Roman" panose="02020603050405020304" pitchFamily="18" charset="0"/>
                <a:cs typeface="Times New Roman" panose="02020603050405020304" pitchFamily="18" charset="0"/>
              </a:rPr>
              <a:t>sales tax</a:t>
            </a:r>
            <a:r>
              <a:rPr lang="en-US" sz="2400" dirty="0">
                <a:latin typeface="Times New Roman" panose="02020603050405020304" pitchFamily="18" charset="0"/>
                <a:cs typeface="Times New Roman" panose="02020603050405020304" pitchFamily="18" charset="0"/>
              </a:rPr>
              <a:t>)</a:t>
            </a:r>
          </a:p>
          <a:p>
            <a:r>
              <a:rPr lang="en-US" sz="2400" b="1" i="1" u="sng" dirty="0">
                <a:solidFill>
                  <a:srgbClr val="FF0000"/>
                </a:solidFill>
                <a:latin typeface="Times New Roman" panose="02020603050405020304" pitchFamily="18" charset="0"/>
                <a:cs typeface="Times New Roman" panose="02020603050405020304" pitchFamily="18" charset="0"/>
              </a:rPr>
              <a:t>Proportional Tax </a:t>
            </a:r>
            <a:r>
              <a:rPr lang="en-US" sz="2400" b="1" dirty="0">
                <a:solidFill>
                  <a:srgbClr val="FF0000"/>
                </a:solidFill>
                <a:latin typeface="Times New Roman" panose="02020603050405020304" pitchFamily="18" charset="0"/>
                <a:cs typeface="Times New Roman" panose="02020603050405020304" pitchFamily="18" charset="0"/>
              </a:rPr>
              <a:t>(Flat Tax): </a:t>
            </a:r>
            <a:r>
              <a:rPr lang="en-US" sz="2400" dirty="0">
                <a:latin typeface="Times New Roman" panose="02020603050405020304" pitchFamily="18" charset="0"/>
                <a:cs typeface="Times New Roman" panose="02020603050405020304" pitchFamily="18" charset="0"/>
              </a:rPr>
              <a:t>a set percentage of value (</a:t>
            </a:r>
            <a:r>
              <a:rPr lang="en-US" sz="2400" b="1" i="1" u="sng" dirty="0">
                <a:latin typeface="Times New Roman" panose="02020603050405020304" pitchFamily="18" charset="0"/>
                <a:cs typeface="Times New Roman" panose="02020603050405020304" pitchFamily="18" charset="0"/>
              </a:rPr>
              <a:t>property tax</a:t>
            </a:r>
            <a:r>
              <a:rPr lang="en-US" sz="2400" dirty="0">
                <a:latin typeface="Times New Roman" panose="02020603050405020304" pitchFamily="18" charset="0"/>
                <a:cs typeface="Times New Roman" panose="02020603050405020304" pitchFamily="18" charset="0"/>
              </a:rPr>
              <a:t>)</a:t>
            </a:r>
          </a:p>
        </p:txBody>
      </p:sp>
      <p:pic>
        <p:nvPicPr>
          <p:cNvPr id="3074" name="Picture 2" descr="Taxation in the United States - Wikipedia">
            <a:extLst>
              <a:ext uri="{FF2B5EF4-FFF2-40B4-BE49-F238E27FC236}">
                <a16:creationId xmlns:a16="http://schemas.microsoft.com/office/drawing/2014/main" id="{24B28817-624F-6524-B1C3-47DEA863CF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41286" y="3222171"/>
            <a:ext cx="3429000" cy="282914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26" name="Picture 2" descr="Taxation Rules for Mutual Funds Investments">
            <a:extLst>
              <a:ext uri="{FF2B5EF4-FFF2-40B4-BE49-F238E27FC236}">
                <a16:creationId xmlns:a16="http://schemas.microsoft.com/office/drawing/2014/main" id="{3B89B6D9-C089-7374-28A3-2F624B1F2D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56939" y="3133583"/>
            <a:ext cx="5014649" cy="31253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536677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9486</TotalTime>
  <Words>11494</Words>
  <Application>Microsoft Office PowerPoint</Application>
  <PresentationFormat>Widescreen</PresentationFormat>
  <Paragraphs>1447</Paragraphs>
  <Slides>147</Slides>
  <Notes>23</Notes>
  <HiddenSlides>7</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147</vt:i4>
      </vt:variant>
    </vt:vector>
  </HeadingPairs>
  <TitlesOfParts>
    <vt:vector size="160" baseType="lpstr">
      <vt:lpstr>Angsana New</vt:lpstr>
      <vt:lpstr>Arial</vt:lpstr>
      <vt:lpstr>Baskerville Old Face</vt:lpstr>
      <vt:lpstr>Bookman Old Style</vt:lpstr>
      <vt:lpstr>Britannic Bold</vt:lpstr>
      <vt:lpstr>Calibri</vt:lpstr>
      <vt:lpstr>Calibri Light</vt:lpstr>
      <vt:lpstr>Century Gothic</vt:lpstr>
      <vt:lpstr>High Tower Text</vt:lpstr>
      <vt:lpstr>Times</vt:lpstr>
      <vt:lpstr>Times New Roman</vt:lpstr>
      <vt:lpstr>Wingdings</vt:lpstr>
      <vt:lpstr>Office Theme</vt:lpstr>
      <vt:lpstr>Unit IV </vt:lpstr>
      <vt:lpstr>Telling the story of a Scotus Case</vt:lpstr>
      <vt:lpstr>Telling the story of a Scotus Case</vt:lpstr>
      <vt:lpstr>PowerPoint Presentation</vt:lpstr>
      <vt:lpstr>Dividing Powers</vt:lpstr>
      <vt:lpstr>Laying Down the Precedent </vt:lpstr>
      <vt:lpstr>Case Knowledge </vt:lpstr>
      <vt:lpstr>PowerPoint Presentation</vt:lpstr>
      <vt:lpstr>Don’t Tinker With My Arm Band</vt:lpstr>
      <vt:lpstr>Review Questions </vt:lpstr>
      <vt:lpstr>Review Questions </vt:lpstr>
      <vt:lpstr>Review Questions </vt:lpstr>
      <vt:lpstr>Review Questions </vt:lpstr>
      <vt:lpstr>Review Questions </vt:lpstr>
      <vt:lpstr>PowerPoint Presentation</vt:lpstr>
      <vt:lpstr>PowerPoint Presentation</vt:lpstr>
      <vt:lpstr>US Constitution Recall</vt:lpstr>
      <vt:lpstr>Federalism Review </vt:lpstr>
      <vt:lpstr>National Supremacy </vt:lpstr>
      <vt:lpstr>A Revolutionary Government</vt:lpstr>
      <vt:lpstr>Significance of the States</vt:lpstr>
      <vt:lpstr>NC Constitutional Scavenger Hunt </vt:lpstr>
      <vt:lpstr>NC Constitution</vt:lpstr>
      <vt:lpstr>Revisions of NC Government </vt:lpstr>
      <vt:lpstr>Federalism – A Balanced Principle</vt:lpstr>
      <vt:lpstr>PowerPoint Presentation</vt:lpstr>
      <vt:lpstr>Dual Sovereignty</vt:lpstr>
      <vt:lpstr>Establishing the Inalienable</vt:lpstr>
      <vt:lpstr>A Declaration of Right</vt:lpstr>
      <vt:lpstr>Amending the NC Constitution </vt:lpstr>
      <vt:lpstr>Leandro v. NC</vt:lpstr>
      <vt:lpstr>NC Constitutional Scavenger Hunt </vt:lpstr>
      <vt:lpstr>Constitutionally Speaking</vt:lpstr>
      <vt:lpstr>Clarifying Civil Liberties</vt:lpstr>
      <vt:lpstr>PowerPoint Presentation</vt:lpstr>
      <vt:lpstr>SCOTUS Precedents</vt:lpstr>
      <vt:lpstr>SCOTUS Precedents</vt:lpstr>
      <vt:lpstr>Principle of Separation of Powers </vt:lpstr>
      <vt:lpstr>Limited Government </vt:lpstr>
      <vt:lpstr>Interpretation is KEY</vt:lpstr>
      <vt:lpstr>Government Leaders </vt:lpstr>
      <vt:lpstr>PowerPoint Presentation</vt:lpstr>
      <vt:lpstr>Authority of a lawmaker</vt:lpstr>
      <vt:lpstr>Powers of the General Assembly</vt:lpstr>
      <vt:lpstr>Bicameral State Legislature</vt:lpstr>
      <vt:lpstr>General Assembly Budget</vt:lpstr>
      <vt:lpstr>NC Budget</vt:lpstr>
      <vt:lpstr>Public Policy Gridlock</vt:lpstr>
      <vt:lpstr>Comparative Government </vt:lpstr>
      <vt:lpstr>Contrasting Lawmaking Bodies </vt:lpstr>
      <vt:lpstr>PowerPoint Presentation</vt:lpstr>
      <vt:lpstr>Executive Branch Battle</vt:lpstr>
      <vt:lpstr>Governor</vt:lpstr>
      <vt:lpstr>Lt. Governor</vt:lpstr>
      <vt:lpstr>Governing Authority</vt:lpstr>
      <vt:lpstr>Governor Roles </vt:lpstr>
      <vt:lpstr>NC Bureaucrats – Carrying out the LAW</vt:lpstr>
      <vt:lpstr>NC Bureaucrats – Carrying out the LAW</vt:lpstr>
      <vt:lpstr>Roles of the Governor </vt:lpstr>
      <vt:lpstr>Comparative Government </vt:lpstr>
      <vt:lpstr>PowerPoint Presentation</vt:lpstr>
      <vt:lpstr>Constitutionally Speaking</vt:lpstr>
      <vt:lpstr>Structural Bones of the NC Judiciary</vt:lpstr>
      <vt:lpstr>NC Supreme Court</vt:lpstr>
      <vt:lpstr>Adjudication of Cases</vt:lpstr>
      <vt:lpstr>It is the Supreme </vt:lpstr>
      <vt:lpstr>Jurisdictional </vt:lpstr>
      <vt:lpstr>Comparative Government </vt:lpstr>
      <vt:lpstr>Judicial Federalism </vt:lpstr>
      <vt:lpstr>PowerPoint Presentation</vt:lpstr>
      <vt:lpstr>Local Gov – It Matters</vt:lpstr>
      <vt:lpstr>Creation of Local Government</vt:lpstr>
      <vt:lpstr>City Constitution</vt:lpstr>
      <vt:lpstr>Local Government Services</vt:lpstr>
      <vt:lpstr>Local Yocals Notebook</vt:lpstr>
      <vt:lpstr>Locally Led</vt:lpstr>
      <vt:lpstr>Services provided by local government </vt:lpstr>
      <vt:lpstr>PowerPoint Presentation</vt:lpstr>
      <vt:lpstr>Local Yocals Notebook</vt:lpstr>
      <vt:lpstr>PowerPoint Presentation</vt:lpstr>
      <vt:lpstr>State Government Recall </vt:lpstr>
      <vt:lpstr>Growing Pains</vt:lpstr>
      <vt:lpstr>Public Policy Issue Advocacy</vt:lpstr>
      <vt:lpstr>Forms of City Government </vt:lpstr>
      <vt:lpstr>Counties</vt:lpstr>
      <vt:lpstr>Forms of County Government </vt:lpstr>
      <vt:lpstr>Public Policy</vt:lpstr>
      <vt:lpstr>Getting to Know Greensboro</vt:lpstr>
      <vt:lpstr>State and National Comparative Race</vt:lpstr>
      <vt:lpstr>PowerPoint Presentation</vt:lpstr>
      <vt:lpstr>Paying for Public Goods </vt:lpstr>
      <vt:lpstr>Building a Budget</vt:lpstr>
      <vt:lpstr>Where do those tax dollars go? </vt:lpstr>
      <vt:lpstr>Trend in spending</vt:lpstr>
      <vt:lpstr>FISCAL SHIP</vt:lpstr>
      <vt:lpstr>PowerPoint Presentation</vt:lpstr>
      <vt:lpstr>U.S. Market Economy</vt:lpstr>
      <vt:lpstr>Government in Market Economy</vt:lpstr>
      <vt:lpstr>Types of Taxation</vt:lpstr>
      <vt:lpstr>National Government Tax &amp; Spending </vt:lpstr>
      <vt:lpstr>State Government Tax &amp; Spending </vt:lpstr>
      <vt:lpstr>County Government at Work </vt:lpstr>
      <vt:lpstr>PowerPoint Presentation</vt:lpstr>
      <vt:lpstr>ECONOMIC knowledge</vt:lpstr>
      <vt:lpstr>Measuring Economic Performance </vt:lpstr>
      <vt:lpstr>Let’s Get FISCAL </vt:lpstr>
      <vt:lpstr>Measuring Economic Performance </vt:lpstr>
      <vt:lpstr>GOV wants GROWTH</vt:lpstr>
      <vt:lpstr>Danger! Will Robinson</vt:lpstr>
      <vt:lpstr>Measuring Economic Performance </vt:lpstr>
      <vt:lpstr>GOV Coming Down on the Economy </vt:lpstr>
      <vt:lpstr>PowerPoint Presentation</vt:lpstr>
      <vt:lpstr>A Fiscal Test</vt:lpstr>
      <vt:lpstr>Sprawl</vt:lpstr>
      <vt:lpstr>Federalism</vt:lpstr>
      <vt:lpstr>Sprawl Impact </vt:lpstr>
      <vt:lpstr>Responding to Sprawl </vt:lpstr>
      <vt:lpstr>Pennsyltucky – a growing community</vt:lpstr>
      <vt:lpstr>PowerPoint Presentation</vt:lpstr>
      <vt:lpstr>PowerPoint Presentation</vt:lpstr>
      <vt:lpstr>Getting into the economy</vt:lpstr>
      <vt:lpstr>Fed Functions </vt:lpstr>
      <vt:lpstr>Create A City </vt:lpstr>
      <vt:lpstr>PowerPoint Presentation</vt:lpstr>
      <vt:lpstr>Federal Funds Rate 1955-2015</vt:lpstr>
      <vt:lpstr>PowerPoint Presentation</vt:lpstr>
      <vt:lpstr>PowerPoint Presentation</vt:lpstr>
      <vt:lpstr>Take it to the BANK</vt:lpstr>
      <vt:lpstr>Economists at Work</vt:lpstr>
      <vt:lpstr>Stimulating, is it?</vt:lpstr>
      <vt:lpstr>FED the Tight Wad</vt:lpstr>
      <vt:lpstr>FED MAKING IT RAIN</vt:lpstr>
      <vt:lpstr>Tight or Loose with the $$$$</vt:lpstr>
      <vt:lpstr>Create A City </vt:lpstr>
      <vt:lpstr>Create A City </vt:lpstr>
      <vt:lpstr>PowerPoint Presentation</vt:lpstr>
      <vt:lpstr>PowerPoint Presentation</vt:lpstr>
      <vt:lpstr>Tweaking the economy </vt:lpstr>
      <vt:lpstr>Three levels of government </vt:lpstr>
      <vt:lpstr>Create A City </vt:lpstr>
      <vt:lpstr>Create A City </vt:lpstr>
      <vt:lpstr>PowerPoint Presentation</vt:lpstr>
      <vt:lpstr>PowerPoint Presentation</vt:lpstr>
      <vt:lpstr>Practice Questions </vt:lpstr>
      <vt:lpstr>Practice Questions </vt:lpstr>
      <vt:lpstr>Practice Questions </vt:lpstr>
      <vt:lpstr>Practice Questions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Unit IV</dc:title>
  <dc:creator>Hultberg, Andrew P</dc:creator>
  <cp:lastModifiedBy>Hultberg, Andrew P</cp:lastModifiedBy>
  <cp:revision>96</cp:revision>
  <dcterms:created xsi:type="dcterms:W3CDTF">2022-12-07T16:23:06Z</dcterms:created>
  <dcterms:modified xsi:type="dcterms:W3CDTF">2025-02-24T14:08:03Z</dcterms:modified>
</cp:coreProperties>
</file>