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4"/>
  </p:notesMasterIdLst>
  <p:sldIdLst>
    <p:sldId id="256" r:id="rId2"/>
    <p:sldId id="260" r:id="rId3"/>
    <p:sldId id="263" r:id="rId4"/>
    <p:sldId id="383" r:id="rId5"/>
    <p:sldId id="338" r:id="rId6"/>
    <p:sldId id="261" r:id="rId7"/>
    <p:sldId id="344" r:id="rId8"/>
    <p:sldId id="257" r:id="rId9"/>
    <p:sldId id="339" r:id="rId10"/>
    <p:sldId id="280" r:id="rId11"/>
    <p:sldId id="691" r:id="rId12"/>
    <p:sldId id="670" r:id="rId13"/>
    <p:sldId id="384" r:id="rId14"/>
    <p:sldId id="374" r:id="rId15"/>
    <p:sldId id="310" r:id="rId16"/>
    <p:sldId id="372" r:id="rId17"/>
    <p:sldId id="692" r:id="rId18"/>
    <p:sldId id="693" r:id="rId19"/>
    <p:sldId id="389" r:id="rId20"/>
    <p:sldId id="694" r:id="rId21"/>
    <p:sldId id="312" r:id="rId22"/>
    <p:sldId id="695" r:id="rId23"/>
    <p:sldId id="681" r:id="rId24"/>
    <p:sldId id="696" r:id="rId25"/>
    <p:sldId id="370" r:id="rId26"/>
    <p:sldId id="671" r:id="rId27"/>
    <p:sldId id="311" r:id="rId28"/>
    <p:sldId id="371" r:id="rId29"/>
    <p:sldId id="674" r:id="rId30"/>
    <p:sldId id="675" r:id="rId31"/>
    <p:sldId id="676" r:id="rId32"/>
    <p:sldId id="376" r:id="rId33"/>
    <p:sldId id="699" r:id="rId34"/>
    <p:sldId id="697" r:id="rId35"/>
    <p:sldId id="672" r:id="rId36"/>
    <p:sldId id="698" r:id="rId37"/>
    <p:sldId id="678" r:id="rId38"/>
    <p:sldId id="677" r:id="rId39"/>
    <p:sldId id="673" r:id="rId40"/>
    <p:sldId id="343" r:id="rId41"/>
    <p:sldId id="373" r:id="rId42"/>
    <p:sldId id="264" r:id="rId43"/>
    <p:sldId id="322" r:id="rId44"/>
    <p:sldId id="340" r:id="rId45"/>
    <p:sldId id="680" r:id="rId46"/>
    <p:sldId id="700" r:id="rId47"/>
    <p:sldId id="276" r:id="rId48"/>
    <p:sldId id="664" r:id="rId49"/>
    <p:sldId id="268" r:id="rId50"/>
    <p:sldId id="267" r:id="rId51"/>
    <p:sldId id="278" r:id="rId52"/>
    <p:sldId id="682" r:id="rId53"/>
    <p:sldId id="258" r:id="rId54"/>
    <p:sldId id="347" r:id="rId55"/>
    <p:sldId id="701" r:id="rId56"/>
    <p:sldId id="679" r:id="rId57"/>
    <p:sldId id="391" r:id="rId58"/>
    <p:sldId id="702" r:id="rId59"/>
    <p:sldId id="703" r:id="rId60"/>
    <p:sldId id="704" r:id="rId61"/>
    <p:sldId id="659" r:id="rId62"/>
    <p:sldId id="660" r:id="rId63"/>
    <p:sldId id="661" r:id="rId64"/>
    <p:sldId id="346" r:id="rId65"/>
    <p:sldId id="377" r:id="rId66"/>
    <p:sldId id="271" r:id="rId67"/>
    <p:sldId id="327" r:id="rId68"/>
    <p:sldId id="313" r:id="rId69"/>
    <p:sldId id="274" r:id="rId70"/>
    <p:sldId id="685" r:id="rId71"/>
    <p:sldId id="687" r:id="rId72"/>
    <p:sldId id="688" r:id="rId73"/>
    <p:sldId id="686" r:id="rId74"/>
    <p:sldId id="684" r:id="rId75"/>
    <p:sldId id="663" r:id="rId76"/>
    <p:sldId id="345" r:id="rId77"/>
    <p:sldId id="275" r:id="rId78"/>
    <p:sldId id="273" r:id="rId79"/>
    <p:sldId id="272" r:id="rId80"/>
    <p:sldId id="380" r:id="rId81"/>
    <p:sldId id="279" r:id="rId82"/>
    <p:sldId id="378" r:id="rId83"/>
    <p:sldId id="379" r:id="rId84"/>
    <p:sldId id="328" r:id="rId85"/>
    <p:sldId id="314" r:id="rId86"/>
    <p:sldId id="666" r:id="rId87"/>
    <p:sldId id="315" r:id="rId88"/>
    <p:sldId id="689" r:id="rId89"/>
    <p:sldId id="348" r:id="rId90"/>
    <p:sldId id="349" r:id="rId91"/>
    <p:sldId id="350" r:id="rId92"/>
    <p:sldId id="351" r:id="rId93"/>
    <p:sldId id="316" r:id="rId94"/>
    <p:sldId id="352" r:id="rId95"/>
    <p:sldId id="353" r:id="rId96"/>
    <p:sldId id="665" r:id="rId97"/>
    <p:sldId id="705" r:id="rId98"/>
    <p:sldId id="304" r:id="rId99"/>
    <p:sldId id="690" r:id="rId100"/>
    <p:sldId id="354" r:id="rId101"/>
    <p:sldId id="277" r:id="rId102"/>
    <p:sldId id="329" r:id="rId103"/>
    <p:sldId id="667" r:id="rId104"/>
    <p:sldId id="288" r:id="rId105"/>
    <p:sldId id="355" r:id="rId106"/>
    <p:sldId id="295" r:id="rId107"/>
    <p:sldId id="294" r:id="rId108"/>
    <p:sldId id="356" r:id="rId109"/>
    <p:sldId id="357" r:id="rId110"/>
    <p:sldId id="358" r:id="rId111"/>
    <p:sldId id="289" r:id="rId112"/>
    <p:sldId id="668" r:id="rId113"/>
    <p:sldId id="669" r:id="rId114"/>
    <p:sldId id="381" r:id="rId115"/>
    <p:sldId id="359" r:id="rId116"/>
    <p:sldId id="360" r:id="rId117"/>
    <p:sldId id="361" r:id="rId118"/>
    <p:sldId id="362" r:id="rId119"/>
    <p:sldId id="382" r:id="rId120"/>
    <p:sldId id="363" r:id="rId121"/>
    <p:sldId id="364" r:id="rId122"/>
    <p:sldId id="366" r:id="rId123"/>
    <p:sldId id="367" r:id="rId124"/>
    <p:sldId id="365" r:id="rId125"/>
    <p:sldId id="368" r:id="rId126"/>
    <p:sldId id="293" r:id="rId127"/>
    <p:sldId id="296" r:id="rId128"/>
    <p:sldId id="306" r:id="rId129"/>
    <p:sldId id="307" r:id="rId130"/>
    <p:sldId id="305" r:id="rId131"/>
    <p:sldId id="321" r:id="rId132"/>
    <p:sldId id="308" r:id="rId1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30004"/>
    <a:srgbClr val="C00000"/>
    <a:srgbClr val="283214"/>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73"/>
  </p:normalViewPr>
  <p:slideViewPr>
    <p:cSldViewPr>
      <p:cViewPr varScale="1">
        <p:scale>
          <a:sx n="62" d="100"/>
          <a:sy n="62" d="100"/>
        </p:scale>
        <p:origin x="1542"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presProps" Target="presProp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394606-F6CD-447C-9116-2EEC11AD2B6D}" type="datetimeFigureOut">
              <a:rPr lang="en-US" smtClean="0"/>
              <a:t>1/31/2025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84F20-43FE-43B4-9428-B3F31D8C31BC}" type="slidenum">
              <a:rPr lang="en-US" smtClean="0"/>
              <a:t>‹#›</a:t>
            </a:fld>
            <a:endParaRPr lang="en-US"/>
          </a:p>
        </p:txBody>
      </p:sp>
    </p:spTree>
    <p:extLst>
      <p:ext uri="{BB962C8B-B14F-4D97-AF65-F5344CB8AC3E}">
        <p14:creationId xmlns:p14="http://schemas.microsoft.com/office/powerpoint/2010/main" val="27689101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84F20-43FE-43B4-9428-B3F31D8C31BC}" type="slidenum">
              <a:rPr lang="en-US" smtClean="0"/>
              <a:t>9</a:t>
            </a:fld>
            <a:endParaRPr lang="en-US"/>
          </a:p>
        </p:txBody>
      </p:sp>
    </p:spTree>
    <p:extLst>
      <p:ext uri="{BB962C8B-B14F-4D97-AF65-F5344CB8AC3E}">
        <p14:creationId xmlns:p14="http://schemas.microsoft.com/office/powerpoint/2010/main" val="40257231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D79AD-6CFF-A5C5-6A5A-652D0CE970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4D6541-4C11-E883-78C0-215368C4FB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F6CE8C-AC77-E388-1EC5-6B1DA9B291E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CABD920-A8F9-E6D4-6146-D0EF27F08AFB}"/>
              </a:ext>
            </a:extLst>
          </p:cNvPr>
          <p:cNvSpPr>
            <a:spLocks noGrp="1"/>
          </p:cNvSpPr>
          <p:nvPr>
            <p:ph type="sldNum" sz="quarter" idx="5"/>
          </p:nvPr>
        </p:nvSpPr>
        <p:spPr/>
        <p:txBody>
          <a:bodyPr/>
          <a:lstStyle/>
          <a:p>
            <a:fld id="{A6884F20-43FE-43B4-9428-B3F31D8C31BC}" type="slidenum">
              <a:rPr lang="en-US" smtClean="0"/>
              <a:t>34</a:t>
            </a:fld>
            <a:endParaRPr lang="en-US"/>
          </a:p>
        </p:txBody>
      </p:sp>
    </p:spTree>
    <p:extLst>
      <p:ext uri="{BB962C8B-B14F-4D97-AF65-F5344CB8AC3E}">
        <p14:creationId xmlns:p14="http://schemas.microsoft.com/office/powerpoint/2010/main" val="3879387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6884F20-43FE-43B4-9428-B3F31D8C31BC}" type="slidenum">
              <a:rPr lang="en-US" smtClean="0"/>
              <a:t>108</a:t>
            </a:fld>
            <a:endParaRPr lang="en-US"/>
          </a:p>
        </p:txBody>
      </p:sp>
    </p:spTree>
    <p:extLst>
      <p:ext uri="{BB962C8B-B14F-4D97-AF65-F5344CB8AC3E}">
        <p14:creationId xmlns:p14="http://schemas.microsoft.com/office/powerpoint/2010/main" val="6952264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9241DA6-A822-4F30-8762-378845797C0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3805555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41DA6-A822-4F30-8762-378845797C0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2853859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41DA6-A822-4F30-8762-378845797C0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32774415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574675" y="304800"/>
            <a:ext cx="8001000" cy="1216025"/>
          </a:xfrm>
        </p:spPr>
        <p:txBody>
          <a:bodyPr/>
          <a:lstStyle/>
          <a:p>
            <a:r>
              <a:rPr lang="en-US"/>
              <a:t>Click to edit Master title style</a:t>
            </a:r>
          </a:p>
        </p:txBody>
      </p:sp>
      <p:sp>
        <p:nvSpPr>
          <p:cNvPr id="3" name="Content Placeholder 2"/>
          <p:cNvSpPr>
            <a:spLocks noGrp="1"/>
          </p:cNvSpPr>
          <p:nvPr>
            <p:ph sz="half" idx="1"/>
          </p:nvPr>
        </p:nvSpPr>
        <p:spPr>
          <a:xfrm>
            <a:off x="5667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643438" y="1752600"/>
            <a:ext cx="39243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dt" sz="half" idx="10"/>
          </p:nvPr>
        </p:nvSpPr>
        <p:spPr>
          <a:ln/>
        </p:spPr>
        <p:txBody>
          <a:bodyPr/>
          <a:lstStyle>
            <a:lvl1pPr>
              <a:defRPr/>
            </a:lvl1pPr>
          </a:lstStyle>
          <a:p>
            <a:pPr>
              <a:defRPr/>
            </a:pPr>
            <a:endParaRPr lang="en-US"/>
          </a:p>
        </p:txBody>
      </p:sp>
      <p:sp>
        <p:nvSpPr>
          <p:cNvPr id="6" name="Rectangle 7"/>
          <p:cNvSpPr>
            <a:spLocks noGrp="1" noChangeArrowheads="1"/>
          </p:cNvSpPr>
          <p:nvPr>
            <p:ph type="ftr" sz="quarter" idx="11"/>
          </p:nvPr>
        </p:nvSpPr>
        <p:spPr>
          <a:ln/>
        </p:spPr>
        <p:txBody>
          <a:bodyPr/>
          <a:lstStyle>
            <a:lvl1pPr>
              <a:defRPr/>
            </a:lvl1pPr>
          </a:lstStyle>
          <a:p>
            <a:pPr>
              <a:defRPr/>
            </a:pPr>
            <a:endParaRPr lang="en-US"/>
          </a:p>
        </p:txBody>
      </p:sp>
      <p:sp>
        <p:nvSpPr>
          <p:cNvPr id="7" name="Rectangle 8"/>
          <p:cNvSpPr>
            <a:spLocks noGrp="1" noChangeArrowheads="1"/>
          </p:cNvSpPr>
          <p:nvPr>
            <p:ph type="sldNum" sz="quarter" idx="12"/>
          </p:nvPr>
        </p:nvSpPr>
        <p:spPr>
          <a:ln/>
        </p:spPr>
        <p:txBody>
          <a:bodyPr/>
          <a:lstStyle>
            <a:lvl1pPr>
              <a:defRPr/>
            </a:lvl1pPr>
          </a:lstStyle>
          <a:p>
            <a:pPr>
              <a:defRPr/>
            </a:pPr>
            <a:fld id="{70E06C2F-7194-4D19-ACEF-3F289DCC109D}" type="slidenum">
              <a:rPr lang="en-US"/>
              <a:pPr>
                <a:defRPr/>
              </a:pPr>
              <a:t>‹#›</a:t>
            </a:fld>
            <a:endParaRPr lang="en-US"/>
          </a:p>
        </p:txBody>
      </p:sp>
    </p:spTree>
    <p:extLst>
      <p:ext uri="{BB962C8B-B14F-4D97-AF65-F5344CB8AC3E}">
        <p14:creationId xmlns:p14="http://schemas.microsoft.com/office/powerpoint/2010/main" val="189416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241DA6-A822-4F30-8762-378845797C0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2154612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241DA6-A822-4F30-8762-378845797C07}" type="datetimeFigureOut">
              <a:rPr lang="en-US" smtClean="0"/>
              <a:t>1/31/2025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3612267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241DA6-A822-4F30-8762-378845797C0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1291915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241DA6-A822-4F30-8762-378845797C07}" type="datetimeFigureOut">
              <a:rPr lang="en-US" smtClean="0"/>
              <a:t>1/31/2025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657753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241DA6-A822-4F30-8762-378845797C07}" type="datetimeFigureOut">
              <a:rPr lang="en-US" smtClean="0"/>
              <a:t>1/31/2025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6761320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241DA6-A822-4F30-8762-378845797C07}" type="datetimeFigureOut">
              <a:rPr lang="en-US" smtClean="0"/>
              <a:t>1/31/2025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1185545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41DA6-A822-4F30-8762-378845797C0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3563894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241DA6-A822-4F30-8762-378845797C07}" type="datetimeFigureOut">
              <a:rPr lang="en-US" smtClean="0"/>
              <a:t>1/31/2025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7D8CBD-2246-49E3-966E-775A1484F758}" type="slidenum">
              <a:rPr lang="en-US" smtClean="0"/>
              <a:t>‹#›</a:t>
            </a:fld>
            <a:endParaRPr lang="en-US"/>
          </a:p>
        </p:txBody>
      </p:sp>
    </p:spTree>
    <p:extLst>
      <p:ext uri="{BB962C8B-B14F-4D97-AF65-F5344CB8AC3E}">
        <p14:creationId xmlns:p14="http://schemas.microsoft.com/office/powerpoint/2010/main" val="1651315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alphaModFix amt="15000"/>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241DA6-A822-4F30-8762-378845797C07}" type="datetimeFigureOut">
              <a:rPr lang="en-US" smtClean="0"/>
              <a:t>1/31/2025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7D8CBD-2246-49E3-966E-775A1484F758}" type="slidenum">
              <a:rPr lang="en-US" smtClean="0"/>
              <a:t>‹#›</a:t>
            </a:fld>
            <a:endParaRPr lang="en-US"/>
          </a:p>
        </p:txBody>
      </p:sp>
    </p:spTree>
    <p:extLst>
      <p:ext uri="{BB962C8B-B14F-4D97-AF65-F5344CB8AC3E}">
        <p14:creationId xmlns:p14="http://schemas.microsoft.com/office/powerpoint/2010/main" val="3207692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hyperlink" Target="http://www.crfb.org/debtfixer/" TargetMode="External"/><Relationship Id="rId2" Type="http://schemas.openxmlformats.org/officeDocument/2006/relationships/hyperlink" Target="https://www.federalbudgetchallenge.org/challenges/20/pages/overview" TargetMode="External"/><Relationship Id="rId1" Type="http://schemas.openxmlformats.org/officeDocument/2006/relationships/slideLayout" Target="../slideLayouts/slideLayout2.xml"/><Relationship Id="rId5" Type="http://schemas.openxmlformats.org/officeDocument/2006/relationships/hyperlink" Target="http://www.usdebtclock.org/" TargetMode="External"/><Relationship Id="rId4" Type="http://schemas.openxmlformats.org/officeDocument/2006/relationships/hyperlink" Target="http://www.nytimes.com/interactive/2010/11/13/weekinreview/deficits-graphic.html?_r=0"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7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image" Target="../media/image81.jpeg"/><Relationship Id="rId1" Type="http://schemas.openxmlformats.org/officeDocument/2006/relationships/slideLayout" Target="../slideLayouts/slideLayout2.xml"/><Relationship Id="rId4" Type="http://schemas.openxmlformats.org/officeDocument/2006/relationships/image" Target="../media/image83.jpe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3" Type="http://schemas.openxmlformats.org/officeDocument/2006/relationships/image" Target="../media/image89.jpg"/><Relationship Id="rId2" Type="http://schemas.openxmlformats.org/officeDocument/2006/relationships/hyperlink" Target="http://www.cnn.com/2017/02/13/politics/michael-flynn-white-house-national-security-adviser/index.html" TargetMode="Externa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span.org/video/?c4466348/constitution-presidenc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jpe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5.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7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53.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https://www.cnn.com/videos/politics/2023/10/28/smr-are-you-better-off.cnn" TargetMode="External"/><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image" Target="../media/image66.jpg"/><Relationship Id="rId2" Type="http://schemas.openxmlformats.org/officeDocument/2006/relationships/image" Target="../media/image65.jp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3600" dirty="0">
                <a:latin typeface="Aharoni" panose="02010803020104030203" pitchFamily="2" charset="-79"/>
                <a:cs typeface="Aharoni" panose="02010803020104030203" pitchFamily="2" charset="-79"/>
              </a:rPr>
              <a:t>The President of the United States</a:t>
            </a:r>
          </a:p>
        </p:txBody>
      </p:sp>
      <p:sp>
        <p:nvSpPr>
          <p:cNvPr id="3" name="Subtitle 2"/>
          <p:cNvSpPr>
            <a:spLocks noGrp="1"/>
          </p:cNvSpPr>
          <p:nvPr>
            <p:ph type="subTitle" idx="1"/>
          </p:nvPr>
        </p:nvSpPr>
        <p:spPr/>
        <p:txBody>
          <a:bodyPr/>
          <a:lstStyle/>
          <a:p>
            <a:r>
              <a:rPr lang="en-US" b="1" dirty="0">
                <a:solidFill>
                  <a:srgbClr val="FF0000"/>
                </a:solidFill>
                <a:latin typeface="Agency FB" panose="020B0503020202020204" pitchFamily="34" charset="0"/>
              </a:rPr>
              <a:t>Unit II – Branches of Government </a:t>
            </a:r>
          </a:p>
          <a:p>
            <a:endParaRPr lang="en-US" b="1" dirty="0">
              <a:solidFill>
                <a:srgbClr val="FF0000"/>
              </a:solidFill>
              <a:latin typeface="Agency FB" panose="020B0503020202020204" pitchFamily="34" charset="0"/>
            </a:endParaRPr>
          </a:p>
        </p:txBody>
      </p:sp>
    </p:spTree>
    <p:extLst>
      <p:ext uri="{BB962C8B-B14F-4D97-AF65-F5344CB8AC3E}">
        <p14:creationId xmlns:p14="http://schemas.microsoft.com/office/powerpoint/2010/main" val="23444621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2AD1-840E-4899-A763-5EB5264DB3EE}"/>
              </a:ext>
            </a:extLst>
          </p:cNvPr>
          <p:cNvSpPr>
            <a:spLocks noGrp="1"/>
          </p:cNvSpPr>
          <p:nvPr>
            <p:ph type="title"/>
          </p:nvPr>
        </p:nvSpPr>
        <p:spPr>
          <a:xfrm>
            <a:off x="628650" y="299121"/>
            <a:ext cx="7886700" cy="616673"/>
          </a:xfrm>
          <a:solidFill>
            <a:srgbClr val="C00000"/>
          </a:solidFill>
          <a:ln>
            <a:solidFill>
              <a:srgbClr val="002060"/>
            </a:solidFill>
          </a:ln>
        </p:spPr>
        <p:txBody>
          <a:bodyPr>
            <a:normAutofit fontScale="90000"/>
          </a:bodyPr>
          <a:lstStyle/>
          <a:p>
            <a:r>
              <a:rPr lang="en-US" dirty="0">
                <a:solidFill>
                  <a:schemeClr val="bg1"/>
                </a:solidFill>
                <a:latin typeface="Georgia Pro Black" panose="020B0604020202020204" pitchFamily="18" charset="0"/>
              </a:rPr>
              <a:t>King or President </a:t>
            </a:r>
          </a:p>
        </p:txBody>
      </p:sp>
      <p:sp>
        <p:nvSpPr>
          <p:cNvPr id="4" name="Content Placeholder 3">
            <a:extLst>
              <a:ext uri="{FF2B5EF4-FFF2-40B4-BE49-F238E27FC236}">
                <a16:creationId xmlns:a16="http://schemas.microsoft.com/office/drawing/2014/main" id="{14EA0E7B-94B3-40ED-9191-99DAFEB78A87}"/>
              </a:ext>
            </a:extLst>
          </p:cNvPr>
          <p:cNvSpPr>
            <a:spLocks noGrp="1"/>
          </p:cNvSpPr>
          <p:nvPr>
            <p:ph idx="1"/>
          </p:nvPr>
        </p:nvSpPr>
        <p:spPr>
          <a:xfrm>
            <a:off x="628650" y="1036640"/>
            <a:ext cx="7886700" cy="4194067"/>
          </a:xfrm>
          <a:solidFill>
            <a:schemeClr val="bg1"/>
          </a:solidFill>
          <a:ln>
            <a:solidFill>
              <a:srgbClr val="C00000"/>
            </a:solidFill>
          </a:ln>
        </p:spPr>
        <p:txBody>
          <a:bodyPr>
            <a:normAutofit/>
          </a:bodyPr>
          <a:lstStyle/>
          <a:p>
            <a:r>
              <a:rPr lang="en-US" sz="1800" dirty="0">
                <a:latin typeface="Times New Roman" panose="02020603050405020304" pitchFamily="18" charset="0"/>
                <a:cs typeface="Times New Roman" panose="02020603050405020304" pitchFamily="18" charset="0"/>
              </a:rPr>
              <a:t>Evaluate whether the modern presidency has become a modern monarchy.</a:t>
            </a:r>
          </a:p>
        </p:txBody>
      </p:sp>
      <p:sp>
        <p:nvSpPr>
          <p:cNvPr id="3" name="Rectangle 2">
            <a:extLst>
              <a:ext uri="{FF2B5EF4-FFF2-40B4-BE49-F238E27FC236}">
                <a16:creationId xmlns:a16="http://schemas.microsoft.com/office/drawing/2014/main" id="{D4E55E78-9A63-4CD2-AC10-B2CCF7EFD412}"/>
              </a:ext>
            </a:extLst>
          </p:cNvPr>
          <p:cNvSpPr/>
          <p:nvPr/>
        </p:nvSpPr>
        <p:spPr>
          <a:xfrm>
            <a:off x="327566" y="1371601"/>
            <a:ext cx="8740233" cy="2680474"/>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That magistrate is to be elected for FOUR years; and is to be re-eligible as often as the people of the United States shall think him worthy of their confidence. In these circumstances there is a total dissimilitude between HIM and a king of Great Britain, who is an HEREDITARY monarch, possessing the crown as a patrimony descendible to his heirs forever; but there is a close analogy between HIM and a governor of New York, who is elected for THREE years, and is re-eligible without limitation or intermission. If we consider how much less time would be requisite for establishing a dangerous influence in a single State, than for establishing a like influence throughout the United States, we must conclude that a duration of FOUR years for the Chief Magistrate of the Union is a degree of permanency far less to be dreaded in that office, than a duration of THREE years for a corresponding office in a single State. </a:t>
            </a:r>
          </a:p>
          <a:p>
            <a:r>
              <a:rPr lang="en-US" sz="1600" dirty="0">
                <a:solidFill>
                  <a:schemeClr val="bg1"/>
                </a:solidFill>
                <a:latin typeface="Times New Roman" panose="02020603050405020304" pitchFamily="18" charset="0"/>
                <a:cs typeface="Times New Roman" panose="02020603050405020304" pitchFamily="18" charset="0"/>
              </a:rPr>
              <a:t>	- Alexander Hamilton, Federalist 69, 1788</a:t>
            </a:r>
          </a:p>
        </p:txBody>
      </p:sp>
      <p:sp>
        <p:nvSpPr>
          <p:cNvPr id="5" name="Rectangle 4">
            <a:extLst>
              <a:ext uri="{FF2B5EF4-FFF2-40B4-BE49-F238E27FC236}">
                <a16:creationId xmlns:a16="http://schemas.microsoft.com/office/drawing/2014/main" id="{CE4B7683-7E95-4A01-94EA-7EE07E3BDCC1}"/>
              </a:ext>
            </a:extLst>
          </p:cNvPr>
          <p:cNvSpPr/>
          <p:nvPr/>
        </p:nvSpPr>
        <p:spPr>
          <a:xfrm>
            <a:off x="327567" y="4172921"/>
            <a:ext cx="8740232" cy="2532679"/>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latin typeface="Times New Roman" panose="02020603050405020304" pitchFamily="18" charset="0"/>
                <a:cs typeface="Times New Roman" panose="02020603050405020304" pitchFamily="18" charset="0"/>
              </a:rPr>
              <a:t>THE President of the United States is to be "commander-in-chief of the army and navy of the United States, and of the militia of the several States WHEN CALLED INTO THE ACTUAL SERVICE of the United States.'' The propriety of this provision is so evident in itself, and it is, at the same time, so consonant to the precedents of the State constitutions in general, that little need be said to explain or enforce it. Even those of them which have, in other respects, coupled the chief magistrate with a council, have for the most part concentrated the military authority in him alone. Of all the cares or concerns of government, the direction of war most peculiarly demands those qualities which distinguish the exercise of power by a single hand. </a:t>
            </a:r>
          </a:p>
          <a:p>
            <a:r>
              <a:rPr lang="en-US" sz="1600" dirty="0">
                <a:latin typeface="Times New Roman" panose="02020603050405020304" pitchFamily="18" charset="0"/>
                <a:cs typeface="Times New Roman" panose="02020603050405020304" pitchFamily="18" charset="0"/>
              </a:rPr>
              <a:t>	- Anti-federalist 74</a:t>
            </a:r>
          </a:p>
        </p:txBody>
      </p:sp>
    </p:spTree>
    <p:extLst>
      <p:ext uri="{BB962C8B-B14F-4D97-AF65-F5344CB8AC3E}">
        <p14:creationId xmlns:p14="http://schemas.microsoft.com/office/powerpoint/2010/main" val="34788580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tx1"/>
          </a:solidFill>
        </p:spPr>
        <p:txBody>
          <a:bodyPr>
            <a:normAutofit fontScale="90000"/>
          </a:bodyPr>
          <a:lstStyle/>
          <a:p>
            <a:r>
              <a:rPr lang="en-US" dirty="0">
                <a:solidFill>
                  <a:srgbClr val="C00000"/>
                </a:solidFill>
                <a:latin typeface="Baskerville Old Face" panose="02020602080505020303" pitchFamily="18" charset="0"/>
              </a:rPr>
              <a:t>Budget Simulator </a:t>
            </a:r>
          </a:p>
        </p:txBody>
      </p:sp>
      <p:sp>
        <p:nvSpPr>
          <p:cNvPr id="3" name="Content Placeholder 2"/>
          <p:cNvSpPr>
            <a:spLocks noGrp="1"/>
          </p:cNvSpPr>
          <p:nvPr>
            <p:ph idx="1"/>
          </p:nvPr>
        </p:nvSpPr>
        <p:spPr>
          <a:solidFill>
            <a:schemeClr val="bg1"/>
          </a:solidFill>
          <a:ln>
            <a:solidFill>
              <a:schemeClr val="accent1"/>
            </a:solidFill>
          </a:ln>
        </p:spPr>
        <p:txBody>
          <a:bodyPr/>
          <a:lstStyle/>
          <a:p>
            <a:pPr marL="58738" lvl="2" indent="0">
              <a:buNone/>
            </a:pPr>
            <a:r>
              <a:rPr lang="en-US" dirty="0">
                <a:latin typeface="Times New Roman" panose="02020603050405020304" pitchFamily="18" charset="0"/>
                <a:cs typeface="Times New Roman" panose="02020603050405020304" pitchFamily="18" charset="0"/>
              </a:rPr>
              <a:t>Evaluate why the budget process for the U.S government</a:t>
            </a:r>
            <a:endParaRPr lang="en-US" dirty="0">
              <a:latin typeface="Times New Roman" panose="02020603050405020304" pitchFamily="18" charset="0"/>
              <a:cs typeface="Times New Roman" panose="02020603050405020304" pitchFamily="18" charset="0"/>
              <a:hlinkClick r:id="rId2"/>
            </a:endParaRPr>
          </a:p>
          <a:p>
            <a:pPr lvl="2"/>
            <a:r>
              <a:rPr lang="en-US" u="sng" dirty="0">
                <a:latin typeface="Times New Roman" panose="02020603050405020304" pitchFamily="18" charset="0"/>
                <a:cs typeface="Times New Roman" panose="02020603050405020304" pitchFamily="18" charset="0"/>
                <a:hlinkClick r:id="rId2"/>
              </a:rPr>
              <a:t>https://www.federalbudgetchallenge.org/challenges/20/pages/overview</a:t>
            </a:r>
            <a:r>
              <a:rPr lang="en-US"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2"/>
            <a:r>
              <a:rPr lang="en-US" u="sng" dirty="0">
                <a:latin typeface="Times New Roman" panose="02020603050405020304" pitchFamily="18" charset="0"/>
                <a:cs typeface="Times New Roman" panose="02020603050405020304" pitchFamily="18" charset="0"/>
                <a:hlinkClick r:id="rId3"/>
              </a:rPr>
              <a:t>http://www.crfb.org/debtfixer/</a:t>
            </a:r>
            <a:r>
              <a:rPr lang="en-US"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pPr lvl="2"/>
            <a:r>
              <a:rPr lang="en-US" u="sng" dirty="0">
                <a:latin typeface="Times New Roman" panose="02020603050405020304" pitchFamily="18" charset="0"/>
                <a:cs typeface="Times New Roman" panose="02020603050405020304" pitchFamily="18" charset="0"/>
                <a:hlinkClick r:id="rId4"/>
              </a:rPr>
              <a:t>http://www.nytimes.com/interactive/2010/11/13/weekinreview/deficits-graphic.html?_r=0</a:t>
            </a:r>
            <a:r>
              <a:rPr lang="en-US"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US Debt Clock: </a:t>
            </a:r>
            <a:r>
              <a:rPr lang="en-US" dirty="0">
                <a:latin typeface="Times New Roman" panose="02020603050405020304" pitchFamily="18" charset="0"/>
                <a:cs typeface="Times New Roman" panose="02020603050405020304" pitchFamily="18" charset="0"/>
                <a:hlinkClick r:id="rId5"/>
              </a:rPr>
              <a:t>http://www.usdebtclock.org/</a:t>
            </a:r>
            <a:r>
              <a:rPr lang="en-US"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88267979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449"/>
            <a:ext cx="8229600" cy="792162"/>
          </a:xfrm>
          <a:solidFill>
            <a:srgbClr val="C00000"/>
          </a:solidFill>
        </p:spPr>
        <p:txBody>
          <a:bodyPr>
            <a:normAutofit/>
          </a:bodyPr>
          <a:lstStyle/>
          <a:p>
            <a:r>
              <a:rPr lang="en-US" sz="4000" b="1" dirty="0">
                <a:solidFill>
                  <a:schemeClr val="bg1"/>
                </a:solidFill>
                <a:latin typeface="Baskerville Old Face" panose="02020602080505020303" pitchFamily="18" charset="0"/>
              </a:rPr>
              <a:t>Shaping the American Economy</a:t>
            </a:r>
          </a:p>
        </p:txBody>
      </p:sp>
      <p:sp>
        <p:nvSpPr>
          <p:cNvPr id="3" name="Content Placeholder 2"/>
          <p:cNvSpPr>
            <a:spLocks noGrp="1"/>
          </p:cNvSpPr>
          <p:nvPr>
            <p:ph idx="1"/>
          </p:nvPr>
        </p:nvSpPr>
        <p:spPr>
          <a:xfrm>
            <a:off x="457200" y="4206081"/>
            <a:ext cx="5562600" cy="2163762"/>
          </a:xfrm>
          <a:solidFill>
            <a:schemeClr val="bg1"/>
          </a:solidFill>
        </p:spPr>
        <p:txBody>
          <a:bodyPr>
            <a:normAutofit lnSpcReduction="10000"/>
          </a:bodyPr>
          <a:lstStyle/>
          <a:p>
            <a:pPr marL="457200" indent="-457200">
              <a:buAutoNum type="arabicPeriod"/>
            </a:pPr>
            <a:r>
              <a:rPr lang="en-US" sz="2200" dirty="0">
                <a:latin typeface="Times New Roman" panose="02020603050405020304" pitchFamily="18" charset="0"/>
                <a:cs typeface="Times New Roman" panose="02020603050405020304" pitchFamily="18" charset="0"/>
              </a:rPr>
              <a:t>Identify and describe TWO ways the President can shape U.S. economic policy in response economic downturn.</a:t>
            </a:r>
          </a:p>
          <a:p>
            <a:pPr marL="457200" indent="-457200">
              <a:buAutoNum type="arabicPeriod"/>
            </a:pPr>
            <a:r>
              <a:rPr lang="en-US" sz="2200" dirty="0">
                <a:latin typeface="Times New Roman" panose="02020603050405020304" pitchFamily="18" charset="0"/>
                <a:cs typeface="Times New Roman" panose="02020603050405020304" pitchFamily="18" charset="0"/>
              </a:rPr>
              <a:t>Identify and explain TWO ways in which Congress can limit the power of the President to shape U.S. economic policy?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8400" y="4095901"/>
            <a:ext cx="2762250" cy="2163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a:extLst>
              <a:ext uri="{FF2B5EF4-FFF2-40B4-BE49-F238E27FC236}">
                <a16:creationId xmlns:a16="http://schemas.microsoft.com/office/drawing/2014/main" id="{B1828CDD-52B7-1140-ACDE-8D787B174B27}"/>
              </a:ext>
            </a:extLst>
          </p:cNvPr>
          <p:cNvPicPr>
            <a:picLocks noChangeAspect="1"/>
          </p:cNvPicPr>
          <p:nvPr/>
        </p:nvPicPr>
        <p:blipFill>
          <a:blip r:embed="rId3"/>
          <a:stretch>
            <a:fillRect/>
          </a:stretch>
        </p:blipFill>
        <p:spPr>
          <a:xfrm>
            <a:off x="990600" y="990600"/>
            <a:ext cx="6934200" cy="2971800"/>
          </a:xfrm>
          <a:prstGeom prst="rect">
            <a:avLst/>
          </a:prstGeom>
        </p:spPr>
      </p:pic>
    </p:spTree>
    <p:extLst>
      <p:ext uri="{BB962C8B-B14F-4D97-AF65-F5344CB8AC3E}">
        <p14:creationId xmlns:p14="http://schemas.microsoft.com/office/powerpoint/2010/main" val="220204612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153400" cy="5943600"/>
          </a:xfrm>
          <a:prstGeom prst="rect">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New Roman" panose="02020603050405020304" pitchFamily="18" charset="0"/>
                <a:cs typeface="Times New Roman" panose="02020603050405020304" pitchFamily="18" charset="0"/>
              </a:rPr>
              <a:t>Enduring Understanding CON-4:</a:t>
            </a:r>
            <a:r>
              <a:rPr lang="en-US" sz="2400" b="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2400" i="1" dirty="0">
                <a:solidFill>
                  <a:srgbClr val="FFC000"/>
                </a:solidFill>
                <a:latin typeface="Times New Roman" panose="02020603050405020304" pitchFamily="18" charset="0"/>
                <a:cs typeface="Times New Roman" panose="02020603050405020304" pitchFamily="18" charset="0"/>
              </a:rPr>
              <a:t>Essential Question: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2400" i="1" dirty="0">
                <a:solidFill>
                  <a:srgbClr val="FFC000"/>
                </a:solidFill>
                <a:latin typeface="Times New Roman" panose="02020603050405020304" pitchFamily="18" charset="0"/>
                <a:cs typeface="Times New Roman" panose="02020603050405020304" pitchFamily="18" charset="0"/>
              </a:rPr>
              <a:t>Students can:</a:t>
            </a:r>
            <a:endParaRPr lang="en-US" sz="2400" dirty="0">
              <a:solidFill>
                <a:srgbClr val="FFC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Evaluate whether the President has become an all-powerful Leviathan </a:t>
            </a:r>
            <a:endParaRPr lang="en-US" sz="2400" b="1" dirty="0">
              <a:solidFill>
                <a:schemeClr val="tx2"/>
              </a:solidFill>
              <a:latin typeface="Times New Roman" panose="02020603050405020304" pitchFamily="18" charset="0"/>
              <a:cs typeface="Times New Roman" panose="02020603050405020304" pitchFamily="18" charset="0"/>
            </a:endParaRPr>
          </a:p>
          <a:p>
            <a:pPr lvl="0"/>
            <a:r>
              <a:rPr lang="en-US" sz="2400" b="1" dirty="0">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Bureaucratic Bingo</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A Government by Proxy</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Foreign and Domestic Power Struggle </a:t>
            </a:r>
          </a:p>
          <a:p>
            <a:pPr marL="0" lvl="1" indent="0">
              <a:buNone/>
            </a:pPr>
            <a:r>
              <a:rPr lang="en-US" sz="2400" b="1" dirty="0">
                <a:solidFill>
                  <a:schemeClr val="bg1"/>
                </a:solidFill>
                <a:latin typeface="Times New Roman" panose="02020603050405020304" pitchFamily="18" charset="0"/>
                <a:cs typeface="Times New Roman" panose="02020603050405020304" pitchFamily="18" charset="0"/>
              </a:rPr>
              <a:t>Homework:</a:t>
            </a:r>
          </a:p>
          <a:p>
            <a:pPr marL="342900" lvl="1" indent="-342900">
              <a:buFontTx/>
              <a:buChar char="-"/>
            </a:pPr>
            <a:r>
              <a:rPr lang="en-US" sz="2400" b="1" dirty="0">
                <a:solidFill>
                  <a:schemeClr val="bg1"/>
                </a:solidFill>
                <a:latin typeface="Times New Roman" panose="02020603050405020304" pitchFamily="18" charset="0"/>
                <a:cs typeface="Times New Roman" panose="02020603050405020304" pitchFamily="18" charset="0"/>
              </a:rPr>
              <a:t>Study for Unit II part 1 Test (Congress &amp; President)</a:t>
            </a:r>
            <a:endParaRPr lang="en-US" sz="2400" dirty="0"/>
          </a:p>
        </p:txBody>
      </p:sp>
      <p:sp>
        <p:nvSpPr>
          <p:cNvPr id="4" name="TextBox 3"/>
          <p:cNvSpPr txBox="1"/>
          <p:nvPr/>
        </p:nvSpPr>
        <p:spPr>
          <a:xfrm>
            <a:off x="514864" y="609600"/>
            <a:ext cx="817193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316916784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r>
              <a:rPr lang="en-US" dirty="0">
                <a:solidFill>
                  <a:srgbClr val="C00000"/>
                </a:solidFill>
                <a:latin typeface="Baskerville Old Face" panose="02020602080505020303" pitchFamily="18" charset="0"/>
              </a:rPr>
              <a:t>Economic Mite</a:t>
            </a:r>
          </a:p>
        </p:txBody>
      </p:sp>
      <p:sp>
        <p:nvSpPr>
          <p:cNvPr id="3" name="Content Placeholder 2"/>
          <p:cNvSpPr>
            <a:spLocks noGrp="1"/>
          </p:cNvSpPr>
          <p:nvPr>
            <p:ph idx="1"/>
          </p:nvPr>
        </p:nvSpPr>
        <p:spPr>
          <a:xfrm>
            <a:off x="457200" y="1328237"/>
            <a:ext cx="8229600" cy="4525963"/>
          </a:xfrm>
          <a:solidFill>
            <a:schemeClr val="bg1">
              <a:alpha val="70000"/>
            </a:schemeClr>
          </a:solidFill>
        </p:spPr>
        <p:txBody>
          <a:bodyPr>
            <a:normAutofit/>
          </a:bodyPr>
          <a:lstStyle/>
          <a:p>
            <a:pPr marL="0" indent="0">
              <a:buNone/>
            </a:pPr>
            <a:r>
              <a:rPr lang="en-US" sz="2400" b="1" dirty="0">
                <a:solidFill>
                  <a:srgbClr val="002060"/>
                </a:solidFill>
                <a:latin typeface="Times New Roman" panose="02020603050405020304" pitchFamily="18" charset="0"/>
                <a:cs typeface="Times New Roman" panose="02020603050405020304" pitchFamily="18" charset="0"/>
              </a:rPr>
              <a:t>Evaluate which branch of government has more influence over the U.S. </a:t>
            </a:r>
          </a:p>
        </p:txBody>
      </p:sp>
      <p:pic>
        <p:nvPicPr>
          <p:cNvPr id="5122" name="Picture 2" descr="Formal and Informal Powers - Ms. Newell">
            <a:extLst>
              <a:ext uri="{FF2B5EF4-FFF2-40B4-BE49-F238E27FC236}">
                <a16:creationId xmlns:a16="http://schemas.microsoft.com/office/drawing/2014/main" id="{9CB62D52-E698-43D0-9545-A49CCE9F9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2162202"/>
            <a:ext cx="5943600" cy="226759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B2C7373-804D-4389-8733-02DCCA4E7A87}"/>
              </a:ext>
            </a:extLst>
          </p:cNvPr>
          <p:cNvSpPr/>
          <p:nvPr/>
        </p:nvSpPr>
        <p:spPr>
          <a:xfrm>
            <a:off x="666438" y="4696663"/>
            <a:ext cx="2523344" cy="666399"/>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CONGRESS</a:t>
            </a:r>
          </a:p>
        </p:txBody>
      </p:sp>
      <p:sp>
        <p:nvSpPr>
          <p:cNvPr id="11" name="Rectangle 10">
            <a:extLst>
              <a:ext uri="{FF2B5EF4-FFF2-40B4-BE49-F238E27FC236}">
                <a16:creationId xmlns:a16="http://schemas.microsoft.com/office/drawing/2014/main" id="{E34C96BC-B41C-4D5D-B376-26EDA0EDA1B1}"/>
              </a:ext>
            </a:extLst>
          </p:cNvPr>
          <p:cNvSpPr/>
          <p:nvPr/>
        </p:nvSpPr>
        <p:spPr>
          <a:xfrm>
            <a:off x="5867400" y="4680808"/>
            <a:ext cx="2523344" cy="666399"/>
          </a:xfrm>
          <a:prstGeom prst="rect">
            <a:avLst/>
          </a:prstGeom>
          <a:ln>
            <a:solidFill>
              <a:srgbClr val="FF0000"/>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PRESIDENT</a:t>
            </a:r>
          </a:p>
        </p:txBody>
      </p:sp>
      <p:cxnSp>
        <p:nvCxnSpPr>
          <p:cNvPr id="9" name="Straight Connector 8">
            <a:extLst>
              <a:ext uri="{FF2B5EF4-FFF2-40B4-BE49-F238E27FC236}">
                <a16:creationId xmlns:a16="http://schemas.microsoft.com/office/drawing/2014/main" id="{5FB3D758-4C67-403E-8137-43D480CD1FA1}"/>
              </a:ext>
            </a:extLst>
          </p:cNvPr>
          <p:cNvCxnSpPr/>
          <p:nvPr/>
        </p:nvCxnSpPr>
        <p:spPr>
          <a:xfrm>
            <a:off x="4572000" y="4680808"/>
            <a:ext cx="0" cy="9579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028444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rgbClr val="C00000"/>
          </a:solidFill>
          <a:ln>
            <a:solidFill>
              <a:schemeClr val="tx1"/>
            </a:solidFill>
          </a:ln>
        </p:spPr>
        <p:txBody>
          <a:bodyPr/>
          <a:lstStyle/>
          <a:p>
            <a:r>
              <a:rPr lang="en-US" dirty="0">
                <a:solidFill>
                  <a:schemeClr val="bg1"/>
                </a:solidFill>
                <a:latin typeface="Georgia Pro Black" panose="02040A02050405020203" pitchFamily="18" charset="0"/>
              </a:rPr>
              <a:t>Government employment </a:t>
            </a:r>
          </a:p>
        </p:txBody>
      </p:sp>
      <p:sp>
        <p:nvSpPr>
          <p:cNvPr id="3" name="Content Placeholder 2"/>
          <p:cNvSpPr>
            <a:spLocks noGrp="1"/>
          </p:cNvSpPr>
          <p:nvPr>
            <p:ph idx="1"/>
          </p:nvPr>
        </p:nvSpPr>
        <p:spPr/>
        <p:txBody>
          <a:bodyPr/>
          <a:lstStyle/>
          <a:p>
            <a:endParaRPr lang="en-US"/>
          </a:p>
        </p:txBody>
      </p:sp>
      <p:pic>
        <p:nvPicPr>
          <p:cNvPr id="1026" name="Picture 2" descr="http://www.pbase.com/azleader/image/14457153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24781"/>
            <a:ext cx="8229600" cy="4876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649776"/>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The Un-elected</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152400" y="890620"/>
            <a:ext cx="8534400" cy="5235544"/>
          </a:xfrm>
          <a:solidFill>
            <a:schemeClr val="bg1"/>
          </a:solidFill>
        </p:spPr>
        <p:txBody>
          <a:bodyPr>
            <a:normAutofit/>
          </a:bodyPr>
          <a:lstStyle/>
          <a:p>
            <a:pPr marL="0" indent="0">
              <a:buNone/>
            </a:pPr>
            <a:r>
              <a:rPr lang="en-US" sz="2400" b="1" u="sng" dirty="0">
                <a:latin typeface="Times" pitchFamily="2" charset="0"/>
              </a:rPr>
              <a:t>Bureaucracy</a:t>
            </a:r>
            <a:r>
              <a:rPr lang="en-US" sz="2400" dirty="0">
                <a:latin typeface="Times" pitchFamily="2" charset="0"/>
              </a:rPr>
              <a:t>: runs the day-to-day operations of government &amp; implements (enforces) laws (</a:t>
            </a:r>
            <a:r>
              <a:rPr lang="en-US" sz="2400" b="1" u="sng" dirty="0">
                <a:solidFill>
                  <a:srgbClr val="C00000"/>
                </a:solidFill>
                <a:latin typeface="Times" pitchFamily="2" charset="0"/>
              </a:rPr>
              <a:t>GOVERNMENT BY PROXY </a:t>
            </a:r>
            <a:r>
              <a:rPr lang="en-US" sz="2400" dirty="0">
                <a:solidFill>
                  <a:srgbClr val="C00000"/>
                </a:solidFill>
                <a:latin typeface="Times" pitchFamily="2" charset="0"/>
              </a:rPr>
              <a:t>– NOT ELECTED OFFICIALS</a:t>
            </a:r>
            <a:r>
              <a:rPr lang="en-US" sz="2400" dirty="0">
                <a:latin typeface="Times" pitchFamily="2" charset="0"/>
              </a:rPr>
              <a:t>)</a:t>
            </a:r>
          </a:p>
          <a:p>
            <a:r>
              <a:rPr lang="en-US" sz="2400" dirty="0">
                <a:latin typeface="Times" pitchFamily="2" charset="0"/>
              </a:rPr>
              <a:t>Federal Gov. = largest employer in America</a:t>
            </a:r>
          </a:p>
          <a:p>
            <a:r>
              <a:rPr lang="en-US" sz="2400" dirty="0">
                <a:latin typeface="Times" pitchFamily="2" charset="0"/>
              </a:rPr>
              <a:t>Two Types of Bureaucrats</a:t>
            </a:r>
          </a:p>
        </p:txBody>
      </p:sp>
      <p:sp>
        <p:nvSpPr>
          <p:cNvPr id="4" name="Rectangle 3">
            <a:extLst>
              <a:ext uri="{FF2B5EF4-FFF2-40B4-BE49-F238E27FC236}">
                <a16:creationId xmlns:a16="http://schemas.microsoft.com/office/drawing/2014/main" id="{892322AE-F6CE-EC4B-BBFB-305F1634D79E}"/>
              </a:ext>
            </a:extLst>
          </p:cNvPr>
          <p:cNvSpPr/>
          <p:nvPr/>
        </p:nvSpPr>
        <p:spPr>
          <a:xfrm>
            <a:off x="609600" y="2590800"/>
            <a:ext cx="3810000" cy="1066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Political appointees</a:t>
            </a:r>
            <a:r>
              <a:rPr lang="en-US" sz="2400" dirty="0">
                <a:latin typeface="Times" pitchFamily="2" charset="0"/>
              </a:rPr>
              <a:t>: 4,000 federal government workers</a:t>
            </a:r>
          </a:p>
        </p:txBody>
      </p:sp>
      <p:sp>
        <p:nvSpPr>
          <p:cNvPr id="5" name="Rectangle 4">
            <a:extLst>
              <a:ext uri="{FF2B5EF4-FFF2-40B4-BE49-F238E27FC236}">
                <a16:creationId xmlns:a16="http://schemas.microsoft.com/office/drawing/2014/main" id="{4376EC4B-2A3A-8246-B9D7-BB3FE2AC5711}"/>
              </a:ext>
            </a:extLst>
          </p:cNvPr>
          <p:cNvSpPr/>
          <p:nvPr/>
        </p:nvSpPr>
        <p:spPr>
          <a:xfrm>
            <a:off x="4862384" y="2590800"/>
            <a:ext cx="3810000" cy="1524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pitchFamily="2" charset="0"/>
              </a:rPr>
              <a:t>Civil Servants</a:t>
            </a:r>
            <a:r>
              <a:rPr lang="en-US" sz="2400" dirty="0">
                <a:latin typeface="Times" pitchFamily="2" charset="0"/>
              </a:rPr>
              <a:t>: (hired &amp; permanent employees) – 2.1 million government employees </a:t>
            </a:r>
          </a:p>
        </p:txBody>
      </p:sp>
      <p:pic>
        <p:nvPicPr>
          <p:cNvPr id="6" name="Picture 5">
            <a:extLst>
              <a:ext uri="{FF2B5EF4-FFF2-40B4-BE49-F238E27FC236}">
                <a16:creationId xmlns:a16="http://schemas.microsoft.com/office/drawing/2014/main" id="{AE9E8549-0D67-DD4B-BAE9-480DE21EA8E0}"/>
              </a:ext>
            </a:extLst>
          </p:cNvPr>
          <p:cNvPicPr>
            <a:picLocks noChangeAspect="1"/>
          </p:cNvPicPr>
          <p:nvPr/>
        </p:nvPicPr>
        <p:blipFill>
          <a:blip r:embed="rId2"/>
          <a:stretch>
            <a:fillRect/>
          </a:stretch>
        </p:blipFill>
        <p:spPr>
          <a:xfrm>
            <a:off x="304800" y="3815430"/>
            <a:ext cx="4114800" cy="2882234"/>
          </a:xfrm>
          <a:prstGeom prst="rect">
            <a:avLst/>
          </a:prstGeom>
        </p:spPr>
      </p:pic>
      <p:sp>
        <p:nvSpPr>
          <p:cNvPr id="7" name="Rectangle 6">
            <a:extLst>
              <a:ext uri="{FF2B5EF4-FFF2-40B4-BE49-F238E27FC236}">
                <a16:creationId xmlns:a16="http://schemas.microsoft.com/office/drawing/2014/main" id="{0C8E0D8B-958F-674B-82DA-AA55DA96128C}"/>
              </a:ext>
            </a:extLst>
          </p:cNvPr>
          <p:cNvSpPr/>
          <p:nvPr/>
        </p:nvSpPr>
        <p:spPr>
          <a:xfrm>
            <a:off x="4572000" y="4724400"/>
            <a:ext cx="4419600" cy="124298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Issue: </a:t>
            </a:r>
            <a:r>
              <a:rPr lang="en-US" sz="2400" b="1" dirty="0">
                <a:solidFill>
                  <a:schemeClr val="bg1"/>
                </a:solidFill>
                <a:latin typeface="Times" pitchFamily="2" charset="0"/>
              </a:rPr>
              <a:t>Loyalty (President vs. Agency)</a:t>
            </a:r>
            <a:r>
              <a:rPr lang="en-US" sz="2400" dirty="0">
                <a:solidFill>
                  <a:schemeClr val="bg1"/>
                </a:solidFill>
                <a:latin typeface="Times" pitchFamily="2" charset="0"/>
              </a:rPr>
              <a:t> – do they support the President’s policy agenda</a:t>
            </a:r>
          </a:p>
        </p:txBody>
      </p:sp>
    </p:spTree>
    <p:extLst>
      <p:ext uri="{BB962C8B-B14F-4D97-AF65-F5344CB8AC3E}">
        <p14:creationId xmlns:p14="http://schemas.microsoft.com/office/powerpoint/2010/main" val="332098216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79449"/>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Growth of the Bureaucracy</a:t>
            </a:r>
          </a:p>
        </p:txBody>
      </p:sp>
      <p:sp>
        <p:nvSpPr>
          <p:cNvPr id="3" name="Content Placeholder 2"/>
          <p:cNvSpPr>
            <a:spLocks noGrp="1"/>
          </p:cNvSpPr>
          <p:nvPr>
            <p:ph idx="1"/>
          </p:nvPr>
        </p:nvSpPr>
        <p:spPr/>
        <p:txBody>
          <a:bodyPr/>
          <a:lstStyle/>
          <a:p>
            <a:endParaRPr lang="en-US"/>
          </a:p>
        </p:txBody>
      </p:sp>
      <p:pic>
        <p:nvPicPr>
          <p:cNvPr id="2050" name="Picture 2" descr="http://sites.middlebury.edu/presidentialpower/files/2010/07/relative-growth-outlays-personnel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1" y="1515378"/>
            <a:ext cx="8935719" cy="5256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498999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C00000"/>
          </a:solidFill>
          <a:ln>
            <a:solidFill>
              <a:schemeClr val="tx1"/>
            </a:solidFill>
          </a:ln>
        </p:spPr>
        <p:txBody>
          <a:bodyPr>
            <a:noAutofit/>
          </a:bodyPr>
          <a:lstStyle/>
          <a:p>
            <a:r>
              <a:rPr lang="en-US" sz="3200" dirty="0">
                <a:solidFill>
                  <a:schemeClr val="bg1"/>
                </a:solidFill>
                <a:latin typeface="Georgia Pro Black" panose="02040A02050405020203" pitchFamily="18" charset="0"/>
              </a:rPr>
              <a:t>Appoint without Senate consent</a:t>
            </a:r>
          </a:p>
        </p:txBody>
      </p:sp>
      <p:sp>
        <p:nvSpPr>
          <p:cNvPr id="3" name="Content Placeholder 2"/>
          <p:cNvSpPr>
            <a:spLocks noGrp="1"/>
          </p:cNvSpPr>
          <p:nvPr>
            <p:ph idx="1"/>
          </p:nvPr>
        </p:nvSpPr>
        <p:spPr/>
        <p:txBody>
          <a:bodyPr/>
          <a:lstStyle/>
          <a:p>
            <a:endParaRPr lang="en-US"/>
          </a:p>
        </p:txBody>
      </p:sp>
      <p:pic>
        <p:nvPicPr>
          <p:cNvPr id="1026" name="Picture 2" descr="http://www.thepoliticalcarnival.net/wp-content/uploads/2010/07/recess-appt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295400"/>
            <a:ext cx="8077200" cy="5286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EFA6B155-0075-F747-89CE-5B1A865CBC83}"/>
              </a:ext>
            </a:extLst>
          </p:cNvPr>
          <p:cNvSpPr/>
          <p:nvPr/>
        </p:nvSpPr>
        <p:spPr>
          <a:xfrm>
            <a:off x="4191000" y="4038600"/>
            <a:ext cx="4648200" cy="7620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itchFamily="2" charset="0"/>
              </a:rPr>
              <a:t>Recess appointments</a:t>
            </a:r>
            <a:r>
              <a:rPr lang="en-US" sz="2400" dirty="0">
                <a:latin typeface="Times" pitchFamily="2" charset="0"/>
              </a:rPr>
              <a:t>: temporary appointed without Senate consent</a:t>
            </a:r>
          </a:p>
        </p:txBody>
      </p:sp>
    </p:spTree>
    <p:extLst>
      <p:ext uri="{BB962C8B-B14F-4D97-AF65-F5344CB8AC3E}">
        <p14:creationId xmlns:p14="http://schemas.microsoft.com/office/powerpoint/2010/main" val="48131685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a:ln>
            <a:solidFill>
              <a:schemeClr val="tx1"/>
            </a:solidFill>
          </a:ln>
        </p:spPr>
        <p:txBody>
          <a:bodyPr>
            <a:normAutofit fontScale="90000"/>
          </a:bodyPr>
          <a:lstStyle/>
          <a:p>
            <a:r>
              <a:rPr lang="en-US" b="1" dirty="0">
                <a:solidFill>
                  <a:schemeClr val="bg1"/>
                </a:solidFill>
                <a:latin typeface="Georgia Pro Black" panose="02040A02050405020203" pitchFamily="18" charset="0"/>
              </a:rPr>
              <a:t>Organization</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391297" y="811228"/>
            <a:ext cx="8534400" cy="5235544"/>
          </a:xfrm>
          <a:solidFill>
            <a:schemeClr val="bg1"/>
          </a:solidFill>
        </p:spPr>
        <p:txBody>
          <a:bodyPr>
            <a:normAutofit/>
          </a:bodyPr>
          <a:lstStyle/>
          <a:p>
            <a:pPr marL="0" indent="0">
              <a:buNone/>
            </a:pPr>
            <a:r>
              <a:rPr lang="en-US" sz="2400" dirty="0">
                <a:latin typeface="Times" pitchFamily="2" charset="0"/>
              </a:rPr>
              <a:t>Bureaucracy Breakdown </a:t>
            </a:r>
          </a:p>
        </p:txBody>
      </p:sp>
      <p:sp>
        <p:nvSpPr>
          <p:cNvPr id="8" name="Rectangle 7">
            <a:extLst>
              <a:ext uri="{FF2B5EF4-FFF2-40B4-BE49-F238E27FC236}">
                <a16:creationId xmlns:a16="http://schemas.microsoft.com/office/drawing/2014/main" id="{80A37F05-4F3E-964A-8F7D-9CF05DE2696D}"/>
              </a:ext>
            </a:extLst>
          </p:cNvPr>
          <p:cNvSpPr/>
          <p:nvPr/>
        </p:nvSpPr>
        <p:spPr>
          <a:xfrm>
            <a:off x="18535" y="3121256"/>
            <a:ext cx="3624649" cy="6096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pitchFamily="2" charset="0"/>
              </a:rPr>
              <a:t>Bureaucratic Agency Types</a:t>
            </a:r>
          </a:p>
        </p:txBody>
      </p:sp>
      <p:sp>
        <p:nvSpPr>
          <p:cNvPr id="9" name="Rectangle 8">
            <a:extLst>
              <a:ext uri="{FF2B5EF4-FFF2-40B4-BE49-F238E27FC236}">
                <a16:creationId xmlns:a16="http://schemas.microsoft.com/office/drawing/2014/main" id="{5EEAFFBF-26EB-8246-81BC-1F5617BB484A}"/>
              </a:ext>
            </a:extLst>
          </p:cNvPr>
          <p:cNvSpPr/>
          <p:nvPr/>
        </p:nvSpPr>
        <p:spPr>
          <a:xfrm>
            <a:off x="4298092" y="899061"/>
            <a:ext cx="4572000" cy="944563"/>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pitchFamily="2" charset="0"/>
              </a:rPr>
              <a:t>Office of the White House</a:t>
            </a:r>
            <a:r>
              <a:rPr lang="en-US" sz="2000" dirty="0">
                <a:solidFill>
                  <a:schemeClr val="bg1"/>
                </a:solidFill>
                <a:latin typeface="Times" pitchFamily="2" charset="0"/>
              </a:rPr>
              <a:t>: president’s inner circle of advisors (No Senate confirmation)</a:t>
            </a:r>
          </a:p>
        </p:txBody>
      </p:sp>
      <p:sp>
        <p:nvSpPr>
          <p:cNvPr id="11" name="Rectangle 10">
            <a:extLst>
              <a:ext uri="{FF2B5EF4-FFF2-40B4-BE49-F238E27FC236}">
                <a16:creationId xmlns:a16="http://schemas.microsoft.com/office/drawing/2014/main" id="{A803A9E8-5C3B-404F-93B7-14A6E831F003}"/>
              </a:ext>
            </a:extLst>
          </p:cNvPr>
          <p:cNvSpPr/>
          <p:nvPr/>
        </p:nvSpPr>
        <p:spPr>
          <a:xfrm>
            <a:off x="4298092" y="1981972"/>
            <a:ext cx="4572000" cy="131875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pitchFamily="2" charset="0"/>
              </a:rPr>
              <a:t>Executive Offices of the President</a:t>
            </a:r>
            <a:r>
              <a:rPr lang="en-US" sz="2000" dirty="0">
                <a:solidFill>
                  <a:schemeClr val="bg1"/>
                </a:solidFill>
                <a:latin typeface="Times" pitchFamily="2" charset="0"/>
              </a:rPr>
              <a:t>: Specialized advisory groups (</a:t>
            </a:r>
            <a:r>
              <a:rPr lang="en-US" sz="2000" i="1" dirty="0">
                <a:solidFill>
                  <a:schemeClr val="bg1"/>
                </a:solidFill>
                <a:latin typeface="Times" pitchFamily="2" charset="0"/>
              </a:rPr>
              <a:t>Council of Economic Affairs, National Security Council</a:t>
            </a:r>
            <a:r>
              <a:rPr lang="en-US" sz="2000" dirty="0">
                <a:solidFill>
                  <a:schemeClr val="bg1"/>
                </a:solidFill>
                <a:latin typeface="Times" pitchFamily="2" charset="0"/>
              </a:rPr>
              <a:t>) </a:t>
            </a:r>
          </a:p>
        </p:txBody>
      </p:sp>
      <p:sp>
        <p:nvSpPr>
          <p:cNvPr id="12" name="Rectangle 11">
            <a:extLst>
              <a:ext uri="{FF2B5EF4-FFF2-40B4-BE49-F238E27FC236}">
                <a16:creationId xmlns:a16="http://schemas.microsoft.com/office/drawing/2014/main" id="{55B53AAF-BD07-DE40-8870-DF68907B6550}"/>
              </a:ext>
            </a:extLst>
          </p:cNvPr>
          <p:cNvSpPr/>
          <p:nvPr/>
        </p:nvSpPr>
        <p:spPr>
          <a:xfrm>
            <a:off x="4298092" y="3426056"/>
            <a:ext cx="4572000" cy="7850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pitchFamily="2" charset="0"/>
              </a:rPr>
              <a:t>Cabinet</a:t>
            </a:r>
            <a:r>
              <a:rPr lang="en-US" sz="2000" dirty="0">
                <a:solidFill>
                  <a:schemeClr val="bg1"/>
                </a:solidFill>
                <a:latin typeface="Times" pitchFamily="2" charset="0"/>
              </a:rPr>
              <a:t>: 15 advisors all appointed by the president (</a:t>
            </a:r>
            <a:r>
              <a:rPr lang="en-US" sz="2000" i="1" dirty="0">
                <a:solidFill>
                  <a:schemeClr val="bg1"/>
                </a:solidFill>
                <a:latin typeface="Times" pitchFamily="2" charset="0"/>
              </a:rPr>
              <a:t>also includes the Vice President</a:t>
            </a:r>
            <a:r>
              <a:rPr lang="en-US" sz="2000" dirty="0">
                <a:solidFill>
                  <a:schemeClr val="bg1"/>
                </a:solidFill>
                <a:latin typeface="Times" pitchFamily="2" charset="0"/>
              </a:rPr>
              <a:t>)</a:t>
            </a:r>
          </a:p>
        </p:txBody>
      </p:sp>
      <p:sp>
        <p:nvSpPr>
          <p:cNvPr id="13" name="Rectangle 12">
            <a:extLst>
              <a:ext uri="{FF2B5EF4-FFF2-40B4-BE49-F238E27FC236}">
                <a16:creationId xmlns:a16="http://schemas.microsoft.com/office/drawing/2014/main" id="{D4F51D02-151D-DF4F-B841-62655164648E}"/>
              </a:ext>
            </a:extLst>
          </p:cNvPr>
          <p:cNvSpPr/>
          <p:nvPr/>
        </p:nvSpPr>
        <p:spPr>
          <a:xfrm>
            <a:off x="4298092" y="4349450"/>
            <a:ext cx="4572000" cy="129271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pitchFamily="2" charset="0"/>
              </a:rPr>
              <a:t>Independent Agencies</a:t>
            </a:r>
            <a:r>
              <a:rPr lang="en-US" sz="2000" dirty="0">
                <a:solidFill>
                  <a:schemeClr val="bg1"/>
                </a:solidFill>
                <a:latin typeface="Times" pitchFamily="2" charset="0"/>
              </a:rPr>
              <a:t>: Created by Congress &amp; have regulatory &amp; rule making authority (President has limited influence over)</a:t>
            </a:r>
          </a:p>
        </p:txBody>
      </p:sp>
      <p:sp>
        <p:nvSpPr>
          <p:cNvPr id="14" name="Rectangle 13">
            <a:extLst>
              <a:ext uri="{FF2B5EF4-FFF2-40B4-BE49-F238E27FC236}">
                <a16:creationId xmlns:a16="http://schemas.microsoft.com/office/drawing/2014/main" id="{D963F68E-139A-E043-97D4-8F30072B724A}"/>
              </a:ext>
            </a:extLst>
          </p:cNvPr>
          <p:cNvSpPr/>
          <p:nvPr/>
        </p:nvSpPr>
        <p:spPr>
          <a:xfrm>
            <a:off x="4316627" y="5780515"/>
            <a:ext cx="4572000" cy="78504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pitchFamily="2" charset="0"/>
              </a:rPr>
              <a:t>Government Corporations</a:t>
            </a:r>
            <a:r>
              <a:rPr lang="en-US" sz="2000" dirty="0">
                <a:solidFill>
                  <a:schemeClr val="bg1"/>
                </a:solidFill>
                <a:latin typeface="Times" pitchFamily="2" charset="0"/>
              </a:rPr>
              <a:t>: government run businesses (Post Office)</a:t>
            </a:r>
          </a:p>
        </p:txBody>
      </p:sp>
      <p:sp>
        <p:nvSpPr>
          <p:cNvPr id="15" name="Right Arrow 14">
            <a:extLst>
              <a:ext uri="{FF2B5EF4-FFF2-40B4-BE49-F238E27FC236}">
                <a16:creationId xmlns:a16="http://schemas.microsoft.com/office/drawing/2014/main" id="{83DC923D-9DB8-EE4F-8810-E42C72242987}"/>
              </a:ext>
            </a:extLst>
          </p:cNvPr>
          <p:cNvSpPr/>
          <p:nvPr/>
        </p:nvSpPr>
        <p:spPr>
          <a:xfrm>
            <a:off x="3805882" y="1210664"/>
            <a:ext cx="381000" cy="321356"/>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ight Arrow 16">
            <a:extLst>
              <a:ext uri="{FF2B5EF4-FFF2-40B4-BE49-F238E27FC236}">
                <a16:creationId xmlns:a16="http://schemas.microsoft.com/office/drawing/2014/main" id="{72CF961C-7DAE-954C-8073-DB4A543E433F}"/>
              </a:ext>
            </a:extLst>
          </p:cNvPr>
          <p:cNvSpPr/>
          <p:nvPr/>
        </p:nvSpPr>
        <p:spPr>
          <a:xfrm>
            <a:off x="3805882" y="2480672"/>
            <a:ext cx="381000" cy="321356"/>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04B8BA7B-2D29-DE48-A63F-9DB958F2FF4B}"/>
              </a:ext>
            </a:extLst>
          </p:cNvPr>
          <p:cNvPicPr>
            <a:picLocks noChangeAspect="1"/>
          </p:cNvPicPr>
          <p:nvPr/>
        </p:nvPicPr>
        <p:blipFill>
          <a:blip r:embed="rId3"/>
          <a:stretch>
            <a:fillRect/>
          </a:stretch>
        </p:blipFill>
        <p:spPr>
          <a:xfrm>
            <a:off x="3806396" y="3432777"/>
            <a:ext cx="419100" cy="406400"/>
          </a:xfrm>
          <a:prstGeom prst="rect">
            <a:avLst/>
          </a:prstGeom>
        </p:spPr>
      </p:pic>
      <p:sp>
        <p:nvSpPr>
          <p:cNvPr id="20" name="Right Arrow 19">
            <a:extLst>
              <a:ext uri="{FF2B5EF4-FFF2-40B4-BE49-F238E27FC236}">
                <a16:creationId xmlns:a16="http://schemas.microsoft.com/office/drawing/2014/main" id="{6363B87A-84FD-F543-BC50-2363358FDB7F}"/>
              </a:ext>
            </a:extLst>
          </p:cNvPr>
          <p:cNvSpPr/>
          <p:nvPr/>
        </p:nvSpPr>
        <p:spPr>
          <a:xfrm>
            <a:off x="3824417" y="4835130"/>
            <a:ext cx="381000" cy="321356"/>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ight Arrow 20">
            <a:extLst>
              <a:ext uri="{FF2B5EF4-FFF2-40B4-BE49-F238E27FC236}">
                <a16:creationId xmlns:a16="http://schemas.microsoft.com/office/drawing/2014/main" id="{0D66171E-EE37-1343-A278-C40F32C9F53A}"/>
              </a:ext>
            </a:extLst>
          </p:cNvPr>
          <p:cNvSpPr/>
          <p:nvPr/>
        </p:nvSpPr>
        <p:spPr>
          <a:xfrm>
            <a:off x="3844496" y="5991761"/>
            <a:ext cx="381000" cy="321356"/>
          </a:xfrm>
          <a:prstGeom prst="rightArrow">
            <a:avLst/>
          </a:prstGeom>
          <a:solidFill>
            <a:srgbClr val="FFC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43545423"/>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It’s about the FLOW</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280086" y="914400"/>
            <a:ext cx="8534400" cy="5235544"/>
          </a:xfrm>
          <a:solidFill>
            <a:schemeClr val="bg1"/>
          </a:solidFill>
        </p:spPr>
        <p:txBody>
          <a:bodyPr>
            <a:normAutofit/>
          </a:bodyPr>
          <a:lstStyle/>
          <a:p>
            <a:pPr marL="0" indent="0">
              <a:buNone/>
            </a:pPr>
            <a:r>
              <a:rPr lang="en-US" sz="2400" dirty="0">
                <a:latin typeface="Times" pitchFamily="2" charset="0"/>
              </a:rPr>
              <a:t>President administrative structures to control the flow of information reaching the President </a:t>
            </a:r>
          </a:p>
        </p:txBody>
      </p:sp>
      <p:sp>
        <p:nvSpPr>
          <p:cNvPr id="4" name="Rectangle 3">
            <a:extLst>
              <a:ext uri="{FF2B5EF4-FFF2-40B4-BE49-F238E27FC236}">
                <a16:creationId xmlns:a16="http://schemas.microsoft.com/office/drawing/2014/main" id="{26CBDF86-FC21-AF4B-B007-8D08CDDEB80D}"/>
              </a:ext>
            </a:extLst>
          </p:cNvPr>
          <p:cNvSpPr/>
          <p:nvPr/>
        </p:nvSpPr>
        <p:spPr>
          <a:xfrm>
            <a:off x="217445" y="1858361"/>
            <a:ext cx="6248400" cy="7620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Pyramid structure</a:t>
            </a:r>
            <a:r>
              <a:rPr lang="en-US" sz="2400" dirty="0">
                <a:solidFill>
                  <a:schemeClr val="bg1"/>
                </a:solidFill>
                <a:latin typeface="Times" pitchFamily="2" charset="0"/>
              </a:rPr>
              <a:t>: hierarchical system the reports to the Chief of Staff (The Gate Keeper) </a:t>
            </a:r>
          </a:p>
        </p:txBody>
      </p:sp>
      <p:sp>
        <p:nvSpPr>
          <p:cNvPr id="5" name="Rectangle 4">
            <a:extLst>
              <a:ext uri="{FF2B5EF4-FFF2-40B4-BE49-F238E27FC236}">
                <a16:creationId xmlns:a16="http://schemas.microsoft.com/office/drawing/2014/main" id="{16427233-0023-2F4B-B557-A43327CC2F46}"/>
              </a:ext>
            </a:extLst>
          </p:cNvPr>
          <p:cNvSpPr/>
          <p:nvPr/>
        </p:nvSpPr>
        <p:spPr>
          <a:xfrm>
            <a:off x="217445" y="2761434"/>
            <a:ext cx="6248400" cy="1055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Wheel &amp; Spoke structure</a:t>
            </a:r>
            <a:r>
              <a:rPr lang="en-US" sz="2400" dirty="0">
                <a:solidFill>
                  <a:schemeClr val="bg1"/>
                </a:solidFill>
                <a:latin typeface="Times" pitchFamily="2" charset="0"/>
              </a:rPr>
              <a:t>: uses several assistants to direct information (greater access to the President)</a:t>
            </a:r>
          </a:p>
        </p:txBody>
      </p:sp>
      <p:sp>
        <p:nvSpPr>
          <p:cNvPr id="6" name="Rectangle 5">
            <a:extLst>
              <a:ext uri="{FF2B5EF4-FFF2-40B4-BE49-F238E27FC236}">
                <a16:creationId xmlns:a16="http://schemas.microsoft.com/office/drawing/2014/main" id="{99170181-1846-504A-9FFF-BD3B9958F0E8}"/>
              </a:ext>
            </a:extLst>
          </p:cNvPr>
          <p:cNvSpPr/>
          <p:nvPr/>
        </p:nvSpPr>
        <p:spPr>
          <a:xfrm>
            <a:off x="182434" y="3957679"/>
            <a:ext cx="6248400" cy="10551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chemeClr val="bg1"/>
                </a:solidFill>
                <a:latin typeface="Times" pitchFamily="2" charset="0"/>
              </a:rPr>
              <a:t>Ad hoc structure</a:t>
            </a:r>
            <a:r>
              <a:rPr lang="en-US" sz="2400" dirty="0">
                <a:solidFill>
                  <a:schemeClr val="bg1"/>
                </a:solidFill>
                <a:latin typeface="Times" pitchFamily="2" charset="0"/>
              </a:rPr>
              <a:t>: organize presidential advisors and task force and ranks them in importance</a:t>
            </a:r>
          </a:p>
        </p:txBody>
      </p:sp>
      <p:pic>
        <p:nvPicPr>
          <p:cNvPr id="8" name="Picture 7">
            <a:extLst>
              <a:ext uri="{FF2B5EF4-FFF2-40B4-BE49-F238E27FC236}">
                <a16:creationId xmlns:a16="http://schemas.microsoft.com/office/drawing/2014/main" id="{D04A82DE-9689-6F41-B2ED-82771279B029}"/>
              </a:ext>
            </a:extLst>
          </p:cNvPr>
          <p:cNvPicPr>
            <a:picLocks noChangeAspect="1"/>
          </p:cNvPicPr>
          <p:nvPr/>
        </p:nvPicPr>
        <p:blipFill>
          <a:blip r:embed="rId2"/>
          <a:stretch>
            <a:fillRect/>
          </a:stretch>
        </p:blipFill>
        <p:spPr>
          <a:xfrm>
            <a:off x="6584520" y="2401121"/>
            <a:ext cx="2363058" cy="3352800"/>
          </a:xfrm>
          <a:prstGeom prst="rect">
            <a:avLst/>
          </a:prstGeom>
        </p:spPr>
      </p:pic>
      <p:sp>
        <p:nvSpPr>
          <p:cNvPr id="9" name="Rectangle 8">
            <a:extLst>
              <a:ext uri="{FF2B5EF4-FFF2-40B4-BE49-F238E27FC236}">
                <a16:creationId xmlns:a16="http://schemas.microsoft.com/office/drawing/2014/main" id="{4133809A-A492-6F4D-A645-C4B6899F3DF5}"/>
              </a:ext>
            </a:extLst>
          </p:cNvPr>
          <p:cNvSpPr/>
          <p:nvPr/>
        </p:nvSpPr>
        <p:spPr>
          <a:xfrm>
            <a:off x="5785022" y="5534681"/>
            <a:ext cx="3328086"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Times" pitchFamily="2" charset="0"/>
              </a:rPr>
              <a:t>Access to the Oval Office</a:t>
            </a:r>
          </a:p>
        </p:txBody>
      </p:sp>
    </p:spTree>
    <p:extLst>
      <p:ext uri="{BB962C8B-B14F-4D97-AF65-F5344CB8AC3E}">
        <p14:creationId xmlns:p14="http://schemas.microsoft.com/office/powerpoint/2010/main" val="222686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40BE19-DB80-D7FE-58AE-4AD7E573B0C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593159B-1EE8-A72F-7443-51BD54CE81A7}"/>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9FFCFE65-F08D-7053-BB41-12EA9DF90E24}"/>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7B0D13E4-BE36-9254-625C-491B94B60EEB}"/>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6DBD1461-03C6-ED94-FA2D-820C2E38EB10}"/>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6876E615-FF09-20CC-A32E-B04C1A72D98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F6633400-AB21-08CC-DCBF-92D022E209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684449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37C7E-A531-AC4F-ACD5-DB45C917EDD6}"/>
              </a:ext>
            </a:extLst>
          </p:cNvPr>
          <p:cNvSpPr>
            <a:spLocks noGrp="1"/>
          </p:cNvSpPr>
          <p:nvPr>
            <p:ph type="title"/>
          </p:nvPr>
        </p:nvSpPr>
        <p:spPr>
          <a:xfrm>
            <a:off x="432486" y="160337"/>
            <a:ext cx="8229600" cy="571500"/>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Delegated Authority</a:t>
            </a:r>
          </a:p>
        </p:txBody>
      </p:sp>
      <p:sp>
        <p:nvSpPr>
          <p:cNvPr id="3" name="Content Placeholder 2">
            <a:extLst>
              <a:ext uri="{FF2B5EF4-FFF2-40B4-BE49-F238E27FC236}">
                <a16:creationId xmlns:a16="http://schemas.microsoft.com/office/drawing/2014/main" id="{9322389A-38F7-D14B-90BA-66170FB82D1E}"/>
              </a:ext>
            </a:extLst>
          </p:cNvPr>
          <p:cNvSpPr>
            <a:spLocks noGrp="1"/>
          </p:cNvSpPr>
          <p:nvPr>
            <p:ph idx="1"/>
          </p:nvPr>
        </p:nvSpPr>
        <p:spPr>
          <a:xfrm>
            <a:off x="304800" y="811228"/>
            <a:ext cx="8534400" cy="5235544"/>
          </a:xfrm>
          <a:solidFill>
            <a:schemeClr val="bg1"/>
          </a:solidFill>
          <a:ln>
            <a:solidFill>
              <a:schemeClr val="accent1"/>
            </a:solidFill>
          </a:ln>
        </p:spPr>
        <p:txBody>
          <a:bodyPr>
            <a:normAutofit/>
          </a:bodyPr>
          <a:lstStyle/>
          <a:p>
            <a:pPr marL="0" indent="0">
              <a:buNone/>
            </a:pPr>
            <a:r>
              <a:rPr lang="en-US" sz="2400" dirty="0">
                <a:latin typeface="Times" pitchFamily="2" charset="0"/>
              </a:rPr>
              <a:t>The power of the bureaucracy: </a:t>
            </a:r>
            <a:r>
              <a:rPr lang="en-US" sz="2400" b="1" u="sng" dirty="0">
                <a:latin typeface="Times" pitchFamily="2" charset="0"/>
              </a:rPr>
              <a:t>Bureaucratic or Administrative discretion</a:t>
            </a:r>
            <a:endParaRPr lang="en-US" sz="2400" dirty="0">
              <a:latin typeface="Times" pitchFamily="2" charset="0"/>
            </a:endParaRPr>
          </a:p>
          <a:p>
            <a:r>
              <a:rPr lang="en-US" sz="2400" dirty="0">
                <a:latin typeface="Times" pitchFamily="2" charset="0"/>
              </a:rPr>
              <a:t>Congress delegates authority to enforce laws (</a:t>
            </a:r>
            <a:r>
              <a:rPr lang="en-US" sz="2400" i="1" dirty="0">
                <a:solidFill>
                  <a:srgbClr val="002060"/>
                </a:solidFill>
                <a:latin typeface="Times" pitchFamily="2" charset="0"/>
              </a:rPr>
              <a:t>agency writes special rule the have the power of law</a:t>
            </a:r>
            <a:r>
              <a:rPr lang="en-US" sz="2400" dirty="0">
                <a:latin typeface="Times" pitchFamily="2" charset="0"/>
              </a:rPr>
              <a:t>)</a:t>
            </a:r>
          </a:p>
          <a:p>
            <a:endParaRPr lang="en-US" sz="2400" dirty="0">
              <a:latin typeface="Times" pitchFamily="2" charset="0"/>
            </a:endParaRPr>
          </a:p>
          <a:p>
            <a:endParaRPr lang="en-US" sz="2400" dirty="0">
              <a:latin typeface="Times" pitchFamily="2" charset="0"/>
            </a:endParaRPr>
          </a:p>
          <a:p>
            <a:endParaRPr lang="en-US" sz="2400" dirty="0">
              <a:latin typeface="Times" pitchFamily="2" charset="0"/>
            </a:endParaRPr>
          </a:p>
          <a:p>
            <a:r>
              <a:rPr lang="en-US" sz="2400" dirty="0">
                <a:latin typeface="Times" pitchFamily="2" charset="0"/>
              </a:rPr>
              <a:t>Bureaucracy can go beyond and above the law with its rules </a:t>
            </a:r>
          </a:p>
        </p:txBody>
      </p:sp>
      <p:sp>
        <p:nvSpPr>
          <p:cNvPr id="4" name="Rectangle 3">
            <a:extLst>
              <a:ext uri="{FF2B5EF4-FFF2-40B4-BE49-F238E27FC236}">
                <a16:creationId xmlns:a16="http://schemas.microsoft.com/office/drawing/2014/main" id="{8F75D534-C6DD-D343-A30D-E5D6A35B7A23}"/>
              </a:ext>
            </a:extLst>
          </p:cNvPr>
          <p:cNvSpPr/>
          <p:nvPr/>
        </p:nvSpPr>
        <p:spPr>
          <a:xfrm>
            <a:off x="1171832" y="2438400"/>
            <a:ext cx="7696200" cy="12192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itchFamily="2" charset="0"/>
              </a:rPr>
              <a:t>Clean Air Act</a:t>
            </a:r>
            <a:r>
              <a:rPr lang="en-US" sz="2400" dirty="0">
                <a:latin typeface="Times" pitchFamily="2" charset="0"/>
              </a:rPr>
              <a:t>: granted the Environmental Protection Agency the power to regulate air pollution.  (</a:t>
            </a:r>
            <a:r>
              <a:rPr lang="en-US" sz="2400" i="1" dirty="0">
                <a:latin typeface="Times" pitchFamily="2" charset="0"/>
              </a:rPr>
              <a:t>Congress did not clarify what is “Air Pollution”) </a:t>
            </a:r>
          </a:p>
        </p:txBody>
      </p:sp>
      <p:sp>
        <p:nvSpPr>
          <p:cNvPr id="5" name="Rectangle 4">
            <a:extLst>
              <a:ext uri="{FF2B5EF4-FFF2-40B4-BE49-F238E27FC236}">
                <a16:creationId xmlns:a16="http://schemas.microsoft.com/office/drawing/2014/main" id="{6FE918F9-50FC-BA4B-96B1-17861AA21954}"/>
              </a:ext>
            </a:extLst>
          </p:cNvPr>
          <p:cNvSpPr/>
          <p:nvPr/>
        </p:nvSpPr>
        <p:spPr>
          <a:xfrm>
            <a:off x="123568" y="4166386"/>
            <a:ext cx="79248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002060"/>
                </a:solidFill>
                <a:latin typeface="Times" pitchFamily="2" charset="0"/>
              </a:rPr>
              <a:t>Evaluate whether bureaucratic discretion expands the imperial Presidency.</a:t>
            </a:r>
          </a:p>
        </p:txBody>
      </p:sp>
      <p:pic>
        <p:nvPicPr>
          <p:cNvPr id="6" name="Picture 5">
            <a:extLst>
              <a:ext uri="{FF2B5EF4-FFF2-40B4-BE49-F238E27FC236}">
                <a16:creationId xmlns:a16="http://schemas.microsoft.com/office/drawing/2014/main" id="{1A3C9AA9-34C6-4947-9ED3-2D3490DDF199}"/>
              </a:ext>
            </a:extLst>
          </p:cNvPr>
          <p:cNvPicPr>
            <a:picLocks noChangeAspect="1"/>
          </p:cNvPicPr>
          <p:nvPr/>
        </p:nvPicPr>
        <p:blipFill>
          <a:blip r:embed="rId2"/>
          <a:stretch>
            <a:fillRect/>
          </a:stretch>
        </p:blipFill>
        <p:spPr>
          <a:xfrm>
            <a:off x="4648200" y="4716463"/>
            <a:ext cx="3276600" cy="2020986"/>
          </a:xfrm>
          <a:prstGeom prst="rect">
            <a:avLst/>
          </a:prstGeom>
        </p:spPr>
      </p:pic>
    </p:spTree>
    <p:extLst>
      <p:ext uri="{BB962C8B-B14F-4D97-AF65-F5344CB8AC3E}">
        <p14:creationId xmlns:p14="http://schemas.microsoft.com/office/powerpoint/2010/main" val="352981913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a:solidFill>
              <a:srgbClr val="002060"/>
            </a:solidFill>
          </a:ln>
        </p:spPr>
        <p:txBody>
          <a:bodyPr>
            <a:normAutofit/>
          </a:bodyPr>
          <a:lstStyle/>
          <a:p>
            <a:r>
              <a:rPr lang="en-US" sz="2800" dirty="0">
                <a:solidFill>
                  <a:srgbClr val="002060"/>
                </a:solidFill>
                <a:latin typeface="Baskerville Old Face" panose="02020602080505020303" pitchFamily="18" charset="0"/>
              </a:rPr>
              <a:t>Title I — Improving The Academic Achievement Of The Disadvantaged</a:t>
            </a:r>
          </a:p>
        </p:txBody>
      </p:sp>
      <p:sp>
        <p:nvSpPr>
          <p:cNvPr id="3" name="Content Placeholder 2"/>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latin typeface="Times New Roman" panose="02020603050405020304" pitchFamily="18" charset="0"/>
                <a:cs typeface="Times New Roman" panose="02020603050405020304" pitchFamily="18" charset="0"/>
              </a:rPr>
              <a:t>Elementary and Secondary Education Act (No Child Left Behind 2015)</a:t>
            </a:r>
          </a:p>
          <a:p>
            <a:r>
              <a:rPr lang="en-US" sz="2400" dirty="0">
                <a:latin typeface="Times New Roman" panose="02020603050405020304" pitchFamily="18" charset="0"/>
                <a:cs typeface="Times New Roman" panose="02020603050405020304" pitchFamily="18" charset="0"/>
              </a:rPr>
              <a:t>The purpose of this title is to ensure that all children have a fair, equal, and significant opportunity to obtain a high-quality education and reach, at a minimum, proficiency on challenging State academic achievement standards and state academic assessments.</a:t>
            </a:r>
          </a:p>
        </p:txBody>
      </p:sp>
    </p:spTree>
    <p:extLst>
      <p:ext uri="{BB962C8B-B14F-4D97-AF65-F5344CB8AC3E}">
        <p14:creationId xmlns:p14="http://schemas.microsoft.com/office/powerpoint/2010/main" val="187242996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5282407"/>
          </a:xfrm>
          <a:solidFill>
            <a:schemeClr val="tx1"/>
          </a:solidFill>
        </p:spPr>
        <p:txBody>
          <a:bodyPr>
            <a:normAutofit fontScale="85000" lnSpcReduction="20000"/>
          </a:bodyPr>
          <a:lstStyle/>
          <a:p>
            <a:pPr marL="0" indent="0" fontAlgn="base">
              <a:buNone/>
            </a:pPr>
            <a:r>
              <a:rPr lang="en-US" sz="2900" b="1" dirty="0">
                <a:solidFill>
                  <a:schemeClr val="bg1"/>
                </a:solidFill>
                <a:latin typeface="Times" panose="02020603050405020304" pitchFamily="18" charset="0"/>
                <a:cs typeface="Times" panose="02020603050405020304" pitchFamily="18" charset="0"/>
              </a:rPr>
              <a:t>Prompt:</a:t>
            </a:r>
            <a:r>
              <a:rPr lang="en-US" sz="2900" dirty="0">
                <a:solidFill>
                  <a:schemeClr val="bg1"/>
                </a:solidFill>
                <a:latin typeface="Times" panose="02020603050405020304" pitchFamily="18" charset="0"/>
                <a:cs typeface="Times" panose="02020603050405020304" pitchFamily="18" charset="0"/>
              </a:rPr>
              <a:t> Originally, the founders intended for Congress to be the dominate power over domestic policy. But as American society has progress and changed the Presidency has vast expanded its power. </a:t>
            </a:r>
            <a:br>
              <a:rPr lang="en-US" sz="2900" dirty="0">
                <a:solidFill>
                  <a:schemeClr val="bg1"/>
                </a:solidFill>
                <a:latin typeface="Times" panose="02020603050405020304" pitchFamily="18" charset="0"/>
                <a:cs typeface="Times" panose="02020603050405020304" pitchFamily="18" charset="0"/>
              </a:rPr>
            </a:br>
            <a:endParaRPr lang="en-US" sz="2900" dirty="0">
              <a:solidFill>
                <a:schemeClr val="bg1"/>
              </a:solidFill>
              <a:latin typeface="Times" panose="02020603050405020304" pitchFamily="18" charset="0"/>
              <a:cs typeface="Times" panose="02020603050405020304" pitchFamily="18" charset="0"/>
            </a:endParaRPr>
          </a:p>
          <a:p>
            <a:pPr marL="0" indent="0" fontAlgn="base">
              <a:buNone/>
            </a:pPr>
            <a:r>
              <a:rPr lang="en-US" sz="2900" dirty="0">
                <a:solidFill>
                  <a:schemeClr val="bg1"/>
                </a:solidFill>
                <a:latin typeface="Times" panose="02020603050405020304" pitchFamily="18" charset="0"/>
                <a:cs typeface="Times" panose="02020603050405020304" pitchFamily="18" charset="0"/>
              </a:rPr>
              <a:t>Evaluate whether the Presidency or Congress is the more dominant authority in the development of domestic policy for </a:t>
            </a:r>
            <a:br>
              <a:rPr lang="en-US" sz="2900" dirty="0">
                <a:solidFill>
                  <a:schemeClr val="bg1"/>
                </a:solidFill>
                <a:latin typeface="Times" panose="02020603050405020304" pitchFamily="18" charset="0"/>
                <a:cs typeface="Times" panose="02020603050405020304" pitchFamily="18" charset="0"/>
              </a:rPr>
            </a:br>
            <a:r>
              <a:rPr lang="en-US" sz="2900" dirty="0">
                <a:solidFill>
                  <a:schemeClr val="bg1"/>
                </a:solidFill>
                <a:latin typeface="Times" panose="02020603050405020304" pitchFamily="18" charset="0"/>
                <a:cs typeface="Times" panose="02020603050405020304" pitchFamily="18" charset="0"/>
              </a:rPr>
              <a:t>the United States. </a:t>
            </a:r>
          </a:p>
          <a:p>
            <a:pPr fontAlgn="base"/>
            <a:r>
              <a:rPr lang="en-US" sz="2900" dirty="0">
                <a:solidFill>
                  <a:schemeClr val="bg1"/>
                </a:solidFill>
                <a:latin typeface="Times" panose="02020603050405020304" pitchFamily="18" charset="0"/>
                <a:cs typeface="Times" panose="02020603050405020304" pitchFamily="18" charset="0"/>
              </a:rPr>
              <a:t>Use at least ONE piece of evidence from the following foundational documents </a:t>
            </a:r>
          </a:p>
          <a:p>
            <a:pPr lvl="1" fontAlgn="base"/>
            <a:r>
              <a:rPr lang="en-US" sz="2900" dirty="0">
                <a:solidFill>
                  <a:schemeClr val="bg1"/>
                </a:solidFill>
                <a:latin typeface="Times" panose="02020603050405020304" pitchFamily="18" charset="0"/>
                <a:cs typeface="Times" panose="02020603050405020304" pitchFamily="18" charset="0"/>
              </a:rPr>
              <a:t>Article II of the U.S. Constitution </a:t>
            </a:r>
          </a:p>
          <a:p>
            <a:pPr lvl="1" fontAlgn="base"/>
            <a:r>
              <a:rPr lang="en-US" sz="2900" dirty="0">
                <a:solidFill>
                  <a:schemeClr val="bg1"/>
                </a:solidFill>
                <a:latin typeface="Times" panose="02020603050405020304" pitchFamily="18" charset="0"/>
                <a:cs typeface="Times" panose="02020603050405020304" pitchFamily="18" charset="0"/>
              </a:rPr>
              <a:t>Articles of Confederation </a:t>
            </a:r>
          </a:p>
          <a:p>
            <a:pPr lvl="1" fontAlgn="base"/>
            <a:r>
              <a:rPr lang="en-US" sz="2900" dirty="0">
                <a:solidFill>
                  <a:schemeClr val="bg1"/>
                </a:solidFill>
                <a:latin typeface="Times" panose="02020603050405020304" pitchFamily="18" charset="0"/>
                <a:cs typeface="Times" panose="02020603050405020304" pitchFamily="18" charset="0"/>
              </a:rPr>
              <a:t>Federalist 51</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6110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5158582"/>
          </a:xfrm>
          <a:solidFill>
            <a:schemeClr val="tx1"/>
          </a:solidFill>
        </p:spPr>
        <p:txBody>
          <a:bodyPr>
            <a:normAutofit fontScale="77500" lnSpcReduction="20000"/>
          </a:bodyPr>
          <a:lstStyle/>
          <a:p>
            <a:pPr marL="0" indent="0" fontAlgn="base">
              <a:buNone/>
            </a:pPr>
            <a:r>
              <a:rPr lang="en-US" sz="2900" b="1" dirty="0">
                <a:solidFill>
                  <a:schemeClr val="bg1"/>
                </a:solidFill>
                <a:latin typeface="Times" panose="02020603050405020304" pitchFamily="18" charset="0"/>
                <a:cs typeface="Times" panose="02020603050405020304" pitchFamily="18" charset="0"/>
              </a:rPr>
              <a:t>Prompt:</a:t>
            </a:r>
            <a:r>
              <a:rPr lang="en-US" sz="2900" dirty="0">
                <a:solidFill>
                  <a:schemeClr val="bg1"/>
                </a:solidFill>
                <a:latin typeface="Times" panose="02020603050405020304" pitchFamily="18" charset="0"/>
                <a:cs typeface="Times" panose="02020603050405020304" pitchFamily="18" charset="0"/>
              </a:rPr>
              <a:t> Originally, the founders intended that the Presidency take the lead in foreign policy issues. But as the dangers to U.S. national security have grown the Presidency has expanded its authority to meet the challenge? </a:t>
            </a:r>
            <a:br>
              <a:rPr lang="en-US" sz="2800" dirty="0">
                <a:solidFill>
                  <a:schemeClr val="bg1"/>
                </a:solidFill>
                <a:latin typeface="Times" panose="02020603050405020304" pitchFamily="18" charset="0"/>
                <a:cs typeface="Times" panose="02020603050405020304" pitchFamily="18" charset="0"/>
              </a:rPr>
            </a:br>
            <a:endParaRPr lang="en-US" sz="2800" dirty="0">
              <a:solidFill>
                <a:schemeClr val="bg1"/>
              </a:solidFill>
              <a:latin typeface="Times" panose="02020603050405020304" pitchFamily="18" charset="0"/>
              <a:cs typeface="Times" panose="02020603050405020304" pitchFamily="18" charset="0"/>
            </a:endParaRPr>
          </a:p>
          <a:p>
            <a:pPr marL="0" indent="0" fontAlgn="base">
              <a:buNone/>
            </a:pPr>
            <a:r>
              <a:rPr lang="en-US" dirty="0">
                <a:solidFill>
                  <a:schemeClr val="bg1"/>
                </a:solidFill>
                <a:latin typeface="Times" panose="02020603050405020304" pitchFamily="18" charset="0"/>
                <a:cs typeface="Times" panose="02020603050405020304" pitchFamily="18" charset="0"/>
              </a:rPr>
              <a:t>Evaluate whether the challenges in foreign policy has led to the creation of imperial presidency that has usurped the auxiliary precautions of the U.S. Constitution </a:t>
            </a:r>
            <a:br>
              <a:rPr lang="en-US" sz="2800" dirty="0">
                <a:solidFill>
                  <a:schemeClr val="bg1"/>
                </a:solidFill>
                <a:latin typeface="Times" panose="02020603050405020304" pitchFamily="18" charset="0"/>
                <a:cs typeface="Times" panose="02020603050405020304" pitchFamily="18" charset="0"/>
              </a:rPr>
            </a:br>
            <a:endParaRPr lang="en-US" sz="2800" dirty="0">
              <a:solidFill>
                <a:schemeClr val="bg1"/>
              </a:solidFill>
              <a:latin typeface="Times" panose="02020603050405020304" pitchFamily="18" charset="0"/>
              <a:cs typeface="Times" panose="02020603050405020304" pitchFamily="18" charset="0"/>
            </a:endParaRPr>
          </a:p>
          <a:p>
            <a:pPr fontAlgn="base"/>
            <a:r>
              <a:rPr lang="en-US" sz="2900" dirty="0">
                <a:solidFill>
                  <a:schemeClr val="bg1"/>
                </a:solidFill>
                <a:latin typeface="Times" panose="02020603050405020304" pitchFamily="18" charset="0"/>
                <a:cs typeface="Times" panose="02020603050405020304" pitchFamily="18" charset="0"/>
              </a:rPr>
              <a:t>Use at least ONE piece of evidence from the following foundational documents </a:t>
            </a:r>
          </a:p>
          <a:p>
            <a:pPr lvl="1" fontAlgn="base"/>
            <a:r>
              <a:rPr lang="en-US" sz="2900" dirty="0">
                <a:solidFill>
                  <a:schemeClr val="bg1"/>
                </a:solidFill>
                <a:latin typeface="Times" panose="02020603050405020304" pitchFamily="18" charset="0"/>
                <a:cs typeface="Times" panose="02020603050405020304" pitchFamily="18" charset="0"/>
              </a:rPr>
              <a:t>Declaration of Independence </a:t>
            </a:r>
          </a:p>
          <a:p>
            <a:pPr lvl="1" fontAlgn="base"/>
            <a:r>
              <a:rPr lang="en-US" sz="2900" dirty="0">
                <a:solidFill>
                  <a:schemeClr val="bg1"/>
                </a:solidFill>
                <a:latin typeface="Times" panose="02020603050405020304" pitchFamily="18" charset="0"/>
                <a:cs typeface="Times" panose="02020603050405020304" pitchFamily="18" charset="0"/>
              </a:rPr>
              <a:t>Federalist 70</a:t>
            </a:r>
          </a:p>
          <a:p>
            <a:pPr lvl="1" fontAlgn="base"/>
            <a:r>
              <a:rPr lang="en-US" sz="2900" dirty="0">
                <a:solidFill>
                  <a:schemeClr val="bg1"/>
                </a:solidFill>
                <a:latin typeface="Times" panose="02020603050405020304" pitchFamily="18" charset="0"/>
                <a:cs typeface="Times" panose="02020603050405020304" pitchFamily="18" charset="0"/>
              </a:rPr>
              <a:t>Federalist 51 </a:t>
            </a:r>
            <a:br>
              <a:rPr lang="en-US" sz="2400" dirty="0"/>
            </a:br>
            <a:r>
              <a:rPr lang="en-US" dirty="0"/>
              <a:t>o Federalist 51</a:t>
            </a:r>
            <a:endParaRPr lang="en-US" sz="20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316345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4525963"/>
          </a:xfrm>
          <a:solidFill>
            <a:schemeClr val="tx1"/>
          </a:solidFill>
        </p:spPr>
        <p:txBody>
          <a:bodyPr>
            <a:normAutofit fontScale="77500" lnSpcReduction="20000"/>
          </a:bodyPr>
          <a:lstStyle/>
          <a:p>
            <a:pPr marL="0" indent="0" fontAlgn="base">
              <a:buNone/>
            </a:pPr>
            <a:r>
              <a:rPr lang="en-US" sz="2800" b="1" dirty="0">
                <a:solidFill>
                  <a:schemeClr val="bg1"/>
                </a:solidFill>
                <a:latin typeface="Times" panose="02020603050405020304" pitchFamily="18" charset="0"/>
                <a:cs typeface="Times" panose="02020603050405020304" pitchFamily="18" charset="0"/>
              </a:rPr>
              <a:t>Prompt:</a:t>
            </a:r>
            <a:r>
              <a:rPr lang="en-US" sz="2800" dirty="0">
                <a:solidFill>
                  <a:schemeClr val="bg1"/>
                </a:solidFill>
                <a:latin typeface="Times" panose="02020603050405020304" pitchFamily="18" charset="0"/>
                <a:cs typeface="Times" panose="02020603050405020304" pitchFamily="18" charset="0"/>
              </a:rPr>
              <a:t> Present an argument analyzing whether the president has been granted power that imbalances in our system which the Framers wanted to avoid.  Support your claim with at least TWO pieces of accurate and relevant information.</a:t>
            </a:r>
          </a:p>
          <a:p>
            <a:pPr lvl="1" fontAlgn="base"/>
            <a:r>
              <a:rPr lang="en-US" dirty="0">
                <a:solidFill>
                  <a:schemeClr val="bg1"/>
                </a:solidFill>
                <a:latin typeface="Times" panose="02020603050405020304" pitchFamily="18" charset="0"/>
                <a:cs typeface="Times" panose="02020603050405020304" pitchFamily="18" charset="0"/>
              </a:rPr>
              <a:t>At least ONE piece of evidence must be from the list below</a:t>
            </a:r>
          </a:p>
          <a:p>
            <a:pPr lvl="2" fontAlgn="base"/>
            <a:r>
              <a:rPr lang="en-US" sz="2800" i="1" dirty="0">
                <a:solidFill>
                  <a:schemeClr val="bg1"/>
                </a:solidFill>
                <a:latin typeface="Times" panose="02020603050405020304" pitchFamily="18" charset="0"/>
                <a:cs typeface="Times" panose="02020603050405020304" pitchFamily="18" charset="0"/>
              </a:rPr>
              <a:t>Federalist 51</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Constitution</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Federalist 70</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Anti-federalist 74</a:t>
            </a:r>
            <a:endParaRPr lang="en-US" sz="2800" dirty="0">
              <a:solidFill>
                <a:schemeClr val="bg1"/>
              </a:solidFill>
              <a:latin typeface="Times" panose="02020603050405020304" pitchFamily="18" charset="0"/>
              <a:cs typeface="Times" panose="02020603050405020304" pitchFamily="18" charset="0"/>
            </a:endParaRPr>
          </a:p>
          <a:p>
            <a:pPr lvl="1" fontAlgn="base"/>
            <a:r>
              <a:rPr lang="en-US" dirty="0">
                <a:solidFill>
                  <a:schemeClr val="bg1"/>
                </a:solidFill>
                <a:latin typeface="Times" panose="02020603050405020304" pitchFamily="18" charset="0"/>
                <a:cs typeface="Times" panose="02020603050405020304" pitchFamily="18" charset="0"/>
              </a:rPr>
              <a:t>The second piece of evidence must be from a different source on the list above OR from your own knowledge.</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34710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C4F9B-B0F1-9046-B3F2-A82F9FD7B9A3}"/>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b="1" dirty="0">
                <a:solidFill>
                  <a:schemeClr val="bg1"/>
                </a:solidFill>
                <a:latin typeface="Baskerville Old Face" panose="02020602080505020303" pitchFamily="18" charset="77"/>
              </a:rPr>
              <a:t>Presidential Leadership</a:t>
            </a:r>
          </a:p>
        </p:txBody>
      </p:sp>
      <p:sp>
        <p:nvSpPr>
          <p:cNvPr id="3" name="Content Placeholder 2">
            <a:extLst>
              <a:ext uri="{FF2B5EF4-FFF2-40B4-BE49-F238E27FC236}">
                <a16:creationId xmlns:a16="http://schemas.microsoft.com/office/drawing/2014/main" id="{C4436FBC-AC9C-524B-8B1B-ADB0684986B1}"/>
              </a:ext>
            </a:extLst>
          </p:cNvPr>
          <p:cNvSpPr>
            <a:spLocks noGrp="1"/>
          </p:cNvSpPr>
          <p:nvPr>
            <p:ph idx="1"/>
          </p:nvPr>
        </p:nvSpPr>
        <p:spPr>
          <a:xfrm>
            <a:off x="446903" y="4572000"/>
            <a:ext cx="8229600" cy="2163763"/>
          </a:xfrm>
          <a:solidFill>
            <a:schemeClr val="bg1"/>
          </a:solidFill>
        </p:spPr>
        <p:txBody>
          <a:bodyPr>
            <a:normAutofit/>
          </a:bodyPr>
          <a:lstStyle/>
          <a:p>
            <a:pPr marL="457200" indent="-457200">
              <a:buFont typeface="+mj-lt"/>
              <a:buAutoNum type="alphaUcPeriod"/>
            </a:pPr>
            <a:r>
              <a:rPr lang="en-US" sz="2400" dirty="0">
                <a:latin typeface="Times" pitchFamily="2" charset="0"/>
              </a:rPr>
              <a:t>Explain how the makeup of the Presidential Cabinet as shown in the information graphic demonstrates the principle of presidential leadership of the executive branch.</a:t>
            </a:r>
          </a:p>
          <a:p>
            <a:pPr marL="457200" indent="-457200">
              <a:buFont typeface="+mj-lt"/>
              <a:buAutoNum type="alphaUcPeriod"/>
            </a:pPr>
            <a:r>
              <a:rPr lang="en-US" sz="2400" dirty="0">
                <a:latin typeface="Times" pitchFamily="2" charset="0"/>
              </a:rPr>
              <a:t>Explain ONE way the bureaucracy can limit the imperial presidency and uphold the premise of the Madisonian Model.</a:t>
            </a:r>
          </a:p>
          <a:p>
            <a:pPr marL="0" indent="0">
              <a:buNone/>
            </a:pPr>
            <a:endParaRPr lang="en-US" sz="2400" dirty="0">
              <a:latin typeface="Times" pitchFamily="2" charset="0"/>
            </a:endParaRPr>
          </a:p>
        </p:txBody>
      </p:sp>
      <p:pic>
        <p:nvPicPr>
          <p:cNvPr id="4" name="Picture 3">
            <a:extLst>
              <a:ext uri="{FF2B5EF4-FFF2-40B4-BE49-F238E27FC236}">
                <a16:creationId xmlns:a16="http://schemas.microsoft.com/office/drawing/2014/main" id="{BAB780D8-C058-8F43-935A-31A2EE582C3B}"/>
              </a:ext>
            </a:extLst>
          </p:cNvPr>
          <p:cNvPicPr>
            <a:picLocks noChangeAspect="1"/>
          </p:cNvPicPr>
          <p:nvPr/>
        </p:nvPicPr>
        <p:blipFill>
          <a:blip r:embed="rId2"/>
          <a:stretch>
            <a:fillRect/>
          </a:stretch>
        </p:blipFill>
        <p:spPr>
          <a:xfrm>
            <a:off x="713603" y="1143000"/>
            <a:ext cx="7696200" cy="3276600"/>
          </a:xfrm>
          <a:prstGeom prst="rect">
            <a:avLst/>
          </a:prstGeom>
          <a:ln>
            <a:solidFill>
              <a:srgbClr val="002060"/>
            </a:solidFill>
          </a:ln>
        </p:spPr>
      </p:pic>
    </p:spTree>
    <p:extLst>
      <p:ext uri="{BB962C8B-B14F-4D97-AF65-F5344CB8AC3E}">
        <p14:creationId xmlns:p14="http://schemas.microsoft.com/office/powerpoint/2010/main" val="394327217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153400" cy="5486400"/>
          </a:xfrm>
          <a:prstGeom prst="rect">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14865" y="654876"/>
            <a:ext cx="8077200" cy="5232202"/>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Enduring Understanding CON-4:</a:t>
            </a:r>
            <a:r>
              <a:rPr lang="en-US" b="1"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presidency has been enhanced beyond its expressed constitutional powers </a:t>
            </a:r>
          </a:p>
          <a:p>
            <a:r>
              <a:rPr lang="en-US" dirty="0">
                <a:solidFill>
                  <a:schemeClr val="bg1"/>
                </a:solidFill>
                <a:latin typeface="Times New Roman" panose="02020603050405020304" pitchFamily="18" charset="0"/>
                <a:cs typeface="Times New Roman" panose="02020603050405020304" pitchFamily="18" charset="0"/>
              </a:rPr>
              <a:t>CON-4.A: </a:t>
            </a:r>
            <a:r>
              <a:rPr lang="en-US" dirty="0">
                <a:latin typeface="Times New Roman" panose="02020603050405020304" pitchFamily="18" charset="0"/>
                <a:cs typeface="Times New Roman" panose="02020603050405020304" pitchFamily="18" charset="0"/>
              </a:rPr>
              <a:t>Explain how the president can implement a public policy agenda</a:t>
            </a:r>
          </a:p>
          <a:p>
            <a:r>
              <a:rPr lang="en-US" dirty="0">
                <a:solidFill>
                  <a:schemeClr val="bg1"/>
                </a:solidFill>
                <a:latin typeface="Times New Roman" panose="02020603050405020304" pitchFamily="18" charset="0"/>
                <a:cs typeface="Times New Roman" panose="02020603050405020304" pitchFamily="18" charset="0"/>
              </a:rPr>
              <a:t>CON-4.B: </a:t>
            </a:r>
            <a:r>
              <a:rPr lang="en-US" dirty="0">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dirty="0">
                <a:solidFill>
                  <a:schemeClr val="bg1"/>
                </a:solidFill>
                <a:latin typeface="Times New Roman" panose="02020603050405020304" pitchFamily="18" charset="0"/>
                <a:cs typeface="Times New Roman" panose="02020603050405020304" pitchFamily="18" charset="0"/>
              </a:rPr>
              <a:t>CON-4.C: </a:t>
            </a:r>
            <a:r>
              <a:rPr lang="en-US" dirty="0">
                <a:latin typeface="Times New Roman" panose="02020603050405020304" pitchFamily="18" charset="0"/>
                <a:cs typeface="Times New Roman" panose="02020603050405020304" pitchFamily="18" charset="0"/>
              </a:rPr>
              <a:t>Explain how the President have interpreted and justified the use of informal powers</a:t>
            </a:r>
          </a:p>
          <a:p>
            <a:r>
              <a:rPr lang="en-US" dirty="0">
                <a:solidFill>
                  <a:schemeClr val="bg1"/>
                </a:solidFill>
                <a:latin typeface="Times New Roman" panose="02020603050405020304" pitchFamily="18" charset="0"/>
                <a:cs typeface="Times New Roman" panose="02020603050405020304" pitchFamily="18" charset="0"/>
              </a:rPr>
              <a:t>CON-4.D: </a:t>
            </a:r>
            <a:r>
              <a:rPr lang="en-US" dirty="0">
                <a:latin typeface="Times New Roman" panose="02020603050405020304" pitchFamily="18" charset="0"/>
                <a:cs typeface="Times New Roman" panose="02020603050405020304" pitchFamily="18" charset="0"/>
              </a:rPr>
              <a:t>Explain how communication technology has changed the president’s relationship with a national constituency and the other branches </a:t>
            </a:r>
          </a:p>
          <a:p>
            <a:r>
              <a:rPr lang="en-US" i="1" dirty="0">
                <a:solidFill>
                  <a:srgbClr val="FFC000"/>
                </a:solidFill>
                <a:latin typeface="Times New Roman" panose="02020603050405020304" pitchFamily="18" charset="0"/>
                <a:cs typeface="Times New Roman" panose="02020603050405020304" pitchFamily="18" charset="0"/>
              </a:rPr>
              <a:t>Essential Question:</a:t>
            </a:r>
            <a:r>
              <a:rPr lang="en-US" dirty="0">
                <a:solidFill>
                  <a:schemeClr val="bg1"/>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i="1" dirty="0">
                <a:solidFill>
                  <a:srgbClr val="FFC000"/>
                </a:solidFill>
                <a:latin typeface="Times New Roman" panose="02020603050405020304" pitchFamily="18" charset="0"/>
                <a:cs typeface="Times New Roman" panose="02020603050405020304" pitchFamily="18" charset="0"/>
              </a:rPr>
              <a:t>Students can:</a:t>
            </a:r>
            <a:endParaRPr lang="en-US" dirty="0">
              <a:solidFill>
                <a:srgbClr val="FFC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Evaluate whether the President has become an all-powerful Leviathan </a:t>
            </a:r>
            <a:endParaRPr lang="en-US" b="1" dirty="0">
              <a:solidFill>
                <a:schemeClr val="tx2"/>
              </a:solidFill>
              <a:latin typeface="Times New Roman" panose="02020603050405020304" pitchFamily="18" charset="0"/>
              <a:cs typeface="Times New Roman" panose="02020603050405020304" pitchFamily="18" charset="0"/>
            </a:endParaRPr>
          </a:p>
          <a:p>
            <a:pPr lvl="0"/>
            <a:r>
              <a:rPr lang="en-US" sz="2000" b="1" dirty="0">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Power of the Presidency </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The Imperial Presidency Debate</a:t>
            </a:r>
          </a:p>
          <a:p>
            <a:pPr marL="0" lvl="1" indent="0">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0" lvl="1"/>
            <a:r>
              <a:rPr lang="en-US" sz="2000" b="1" dirty="0">
                <a:solidFill>
                  <a:schemeClr val="bg1"/>
                </a:solidFill>
                <a:latin typeface="Times New Roman" panose="02020603050405020304" pitchFamily="18" charset="0"/>
                <a:cs typeface="Times New Roman" panose="02020603050405020304" pitchFamily="18" charset="0"/>
              </a:rPr>
              <a:t>- Study for Presidency Quiz</a:t>
            </a:r>
            <a:endParaRPr lang="en-US" dirty="0"/>
          </a:p>
        </p:txBody>
      </p:sp>
    </p:spTree>
    <p:extLst>
      <p:ext uri="{BB962C8B-B14F-4D97-AF65-F5344CB8AC3E}">
        <p14:creationId xmlns:p14="http://schemas.microsoft.com/office/powerpoint/2010/main" val="353302016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C00000"/>
          </a:solidFill>
          <a:ln>
            <a:solidFill>
              <a:schemeClr val="tx1">
                <a:lumMod val="95000"/>
                <a:lumOff val="5000"/>
              </a:schemeClr>
            </a:solidFill>
          </a:ln>
        </p:spPr>
        <p:txBody>
          <a:bodyPr>
            <a:normAutofit/>
          </a:bodyPr>
          <a:lstStyle/>
          <a:p>
            <a:r>
              <a:rPr lang="en-US" b="1" dirty="0">
                <a:solidFill>
                  <a:schemeClr val="bg1"/>
                </a:solidFill>
                <a:latin typeface="Baskerville Old Face" panose="02020602080505020303" pitchFamily="18" charset="0"/>
              </a:rPr>
              <a:t>Constitutional Power</a:t>
            </a:r>
          </a:p>
        </p:txBody>
      </p:sp>
      <p:sp>
        <p:nvSpPr>
          <p:cNvPr id="3" name="Content Placeholder 2"/>
          <p:cNvSpPr>
            <a:spLocks noGrp="1"/>
          </p:cNvSpPr>
          <p:nvPr>
            <p:ph idx="1"/>
          </p:nvPr>
        </p:nvSpPr>
        <p:spPr>
          <a:xfrm>
            <a:off x="457200" y="4038600"/>
            <a:ext cx="8229600" cy="2108157"/>
          </a:xfrm>
          <a:solidFill>
            <a:schemeClr val="bg1"/>
          </a:solidFill>
          <a:ln>
            <a:solidFill>
              <a:schemeClr val="accent1"/>
            </a:solidFill>
          </a:ln>
        </p:spPr>
        <p:txBody>
          <a:bodyPr>
            <a:normAutofit/>
          </a:bodyPr>
          <a:lstStyle/>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Explain TWO ways the U.S. Constitution limits the power of the executive of branch.</a:t>
            </a:r>
          </a:p>
          <a:p>
            <a:pPr marL="457200" indent="-457200">
              <a:buFont typeface="+mj-lt"/>
              <a:buAutoNum type="alphaUcPeriod"/>
            </a:pPr>
            <a:r>
              <a:rPr lang="en-US" sz="2400" dirty="0">
                <a:latin typeface="Times New Roman" panose="02020603050405020304" pitchFamily="18" charset="0"/>
                <a:cs typeface="Times New Roman" panose="02020603050405020304" pitchFamily="18" charset="0"/>
              </a:rPr>
              <a:t>Explain TWO ways that the U.S. Constitution has been interpreted to expand power.</a:t>
            </a:r>
          </a:p>
          <a:p>
            <a:endParaRPr lang="en-US" sz="2400" dirty="0">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AAC9721F-923F-4948-90DD-86994F367D15}"/>
              </a:ext>
            </a:extLst>
          </p:cNvPr>
          <p:cNvSpPr/>
          <p:nvPr/>
        </p:nvSpPr>
        <p:spPr>
          <a:xfrm>
            <a:off x="457200" y="1295400"/>
            <a:ext cx="8229600" cy="22860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“A good Government implies two things: first, fidelity to the object of Government, which is the happiness of the People; secondly, a knowledge of the means by which that object can be best attained.” </a:t>
            </a:r>
            <a:br>
              <a:rPr lang="en-US" sz="2400" dirty="0">
                <a:latin typeface="Times" pitchFamily="2" charset="0"/>
              </a:rPr>
            </a:br>
            <a:r>
              <a:rPr lang="en-US" sz="2400" dirty="0">
                <a:latin typeface="Times" pitchFamily="2" charset="0"/>
              </a:rPr>
              <a:t>― </a:t>
            </a:r>
            <a:r>
              <a:rPr lang="en-US" sz="2400" b="1" dirty="0">
                <a:latin typeface="Times" pitchFamily="2" charset="0"/>
              </a:rPr>
              <a:t>James Madison, The Federalist Powers</a:t>
            </a:r>
            <a:endParaRPr lang="en-US" sz="2400" dirty="0">
              <a:latin typeface="Times" pitchFamily="2" charset="0"/>
            </a:endParaRPr>
          </a:p>
        </p:txBody>
      </p:sp>
      <p:pic>
        <p:nvPicPr>
          <p:cNvPr id="5" name="Picture 4">
            <a:extLst>
              <a:ext uri="{FF2B5EF4-FFF2-40B4-BE49-F238E27FC236}">
                <a16:creationId xmlns:a16="http://schemas.microsoft.com/office/drawing/2014/main" id="{7418EDA7-174A-7448-9AAE-2FBD258706BB}"/>
              </a:ext>
            </a:extLst>
          </p:cNvPr>
          <p:cNvPicPr>
            <a:picLocks noChangeAspect="1"/>
          </p:cNvPicPr>
          <p:nvPr/>
        </p:nvPicPr>
        <p:blipFill>
          <a:blip r:embed="rId2"/>
          <a:stretch>
            <a:fillRect/>
          </a:stretch>
        </p:blipFill>
        <p:spPr>
          <a:xfrm>
            <a:off x="6248400" y="2616200"/>
            <a:ext cx="1422400" cy="1422400"/>
          </a:xfrm>
          <a:prstGeom prst="rect">
            <a:avLst/>
          </a:prstGeom>
        </p:spPr>
      </p:pic>
    </p:spTree>
    <p:extLst>
      <p:ext uri="{BB962C8B-B14F-4D97-AF65-F5344CB8AC3E}">
        <p14:creationId xmlns:p14="http://schemas.microsoft.com/office/powerpoint/2010/main" val="178880847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4FA53-28C3-2B41-A701-D15E9610A11E}"/>
              </a:ext>
            </a:extLst>
          </p:cNvPr>
          <p:cNvSpPr>
            <a:spLocks noGrp="1"/>
          </p:cNvSpPr>
          <p:nvPr>
            <p:ph type="title"/>
          </p:nvPr>
        </p:nvSpPr>
        <p:spPr>
          <a:solidFill>
            <a:srgbClr val="C00000"/>
          </a:solidFill>
          <a:ln>
            <a:solidFill>
              <a:schemeClr val="tx1">
                <a:lumMod val="95000"/>
                <a:lumOff val="5000"/>
              </a:schemeClr>
            </a:solidFill>
          </a:ln>
        </p:spPr>
        <p:txBody>
          <a:bodyPr/>
          <a:lstStyle/>
          <a:p>
            <a:r>
              <a:rPr lang="en-US" dirty="0">
                <a:solidFill>
                  <a:schemeClr val="bg1"/>
                </a:solidFill>
                <a:latin typeface="Baskerville Old Face" panose="02020602080505020303" pitchFamily="18" charset="77"/>
              </a:rPr>
              <a:t>An Effective Madisonian Model</a:t>
            </a:r>
          </a:p>
        </p:txBody>
      </p:sp>
      <p:sp>
        <p:nvSpPr>
          <p:cNvPr id="3" name="Content Placeholder 2">
            <a:extLst>
              <a:ext uri="{FF2B5EF4-FFF2-40B4-BE49-F238E27FC236}">
                <a16:creationId xmlns:a16="http://schemas.microsoft.com/office/drawing/2014/main" id="{C0AF52CD-A600-C749-A6B3-E4F4055B15DB}"/>
              </a:ext>
            </a:extLst>
          </p:cNvPr>
          <p:cNvSpPr>
            <a:spLocks noGrp="1"/>
          </p:cNvSpPr>
          <p:nvPr>
            <p:ph idx="1"/>
          </p:nvPr>
        </p:nvSpPr>
        <p:spPr>
          <a:solidFill>
            <a:schemeClr val="bg1"/>
          </a:solidFill>
        </p:spPr>
        <p:txBody>
          <a:bodyPr>
            <a:normAutofit/>
          </a:bodyPr>
          <a:lstStyle/>
          <a:p>
            <a:pPr marL="0" indent="0">
              <a:buNone/>
            </a:pPr>
            <a:r>
              <a:rPr lang="en-US" sz="2400" b="1" dirty="0">
                <a:latin typeface="Times" pitchFamily="2" charset="0"/>
              </a:rPr>
              <a:t>Prompt –</a:t>
            </a:r>
            <a:r>
              <a:rPr lang="en-US" sz="2400" dirty="0">
                <a:latin typeface="Times" pitchFamily="2" charset="0"/>
              </a:rPr>
              <a:t> Evaluate whether the American presidency has overpowered the restraints of the Madisonian Model created by the United States Constitution</a:t>
            </a:r>
            <a:endParaRPr lang="en-US" sz="2400" dirty="0">
              <a:solidFill>
                <a:srgbClr val="002060"/>
              </a:solidFill>
              <a:latin typeface="Times" pitchFamily="2" charset="0"/>
            </a:endParaRPr>
          </a:p>
        </p:txBody>
      </p:sp>
      <p:pic>
        <p:nvPicPr>
          <p:cNvPr id="4" name="Picture 3">
            <a:extLst>
              <a:ext uri="{FF2B5EF4-FFF2-40B4-BE49-F238E27FC236}">
                <a16:creationId xmlns:a16="http://schemas.microsoft.com/office/drawing/2014/main" id="{103CF7AE-15FD-9649-AC30-D85B0205866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3828535" y="2813049"/>
            <a:ext cx="2043430" cy="2717550"/>
          </a:xfrm>
          <a:prstGeom prst="rect">
            <a:avLst/>
          </a:prstGeom>
          <a:noFill/>
          <a:ln>
            <a:solidFill>
              <a:schemeClr val="tx1"/>
            </a:solidFill>
          </a:ln>
        </p:spPr>
      </p:pic>
      <p:pic>
        <p:nvPicPr>
          <p:cNvPr id="5" name="Picture 4">
            <a:extLst>
              <a:ext uri="{FF2B5EF4-FFF2-40B4-BE49-F238E27FC236}">
                <a16:creationId xmlns:a16="http://schemas.microsoft.com/office/drawing/2014/main" id="{5535F7D6-9B84-3641-A19A-83C73751C14A}"/>
              </a:ext>
            </a:extLst>
          </p:cNvPr>
          <p:cNvPicPr>
            <a:picLocks noChangeAspect="1"/>
          </p:cNvPicPr>
          <p:nvPr/>
        </p:nvPicPr>
        <p:blipFill>
          <a:blip r:embed="rId3"/>
          <a:stretch>
            <a:fillRect/>
          </a:stretch>
        </p:blipFill>
        <p:spPr>
          <a:xfrm>
            <a:off x="6284440" y="2813048"/>
            <a:ext cx="2043430" cy="2717551"/>
          </a:xfrm>
          <a:prstGeom prst="rect">
            <a:avLst/>
          </a:prstGeom>
          <a:ln>
            <a:solidFill>
              <a:schemeClr val="tx1"/>
            </a:solidFill>
          </a:ln>
        </p:spPr>
      </p:pic>
      <p:pic>
        <p:nvPicPr>
          <p:cNvPr id="6" name="Picture 5">
            <a:extLst>
              <a:ext uri="{FF2B5EF4-FFF2-40B4-BE49-F238E27FC236}">
                <a16:creationId xmlns:a16="http://schemas.microsoft.com/office/drawing/2014/main" id="{39E989EF-0F94-244A-B110-B5F2C1C8B996}"/>
              </a:ext>
            </a:extLst>
          </p:cNvPr>
          <p:cNvPicPr>
            <a:picLocks noChangeAspect="1"/>
          </p:cNvPicPr>
          <p:nvPr/>
        </p:nvPicPr>
        <p:blipFill>
          <a:blip r:embed="rId4"/>
          <a:stretch>
            <a:fillRect/>
          </a:stretch>
        </p:blipFill>
        <p:spPr>
          <a:xfrm>
            <a:off x="762000" y="2813050"/>
            <a:ext cx="2743200" cy="2749550"/>
          </a:xfrm>
          <a:prstGeom prst="rect">
            <a:avLst/>
          </a:prstGeom>
          <a:ln>
            <a:solidFill>
              <a:schemeClr val="tx1"/>
            </a:solidFill>
          </a:ln>
        </p:spPr>
      </p:pic>
    </p:spTree>
    <p:extLst>
      <p:ext uri="{BB962C8B-B14F-4D97-AF65-F5344CB8AC3E}">
        <p14:creationId xmlns:p14="http://schemas.microsoft.com/office/powerpoint/2010/main" val="26915586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A6447-C300-44D3-B059-32335A08ECF6}"/>
              </a:ext>
            </a:extLst>
          </p:cNvPr>
          <p:cNvSpPr>
            <a:spLocks noGrp="1"/>
          </p:cNvSpPr>
          <p:nvPr>
            <p:ph type="title"/>
          </p:nvPr>
        </p:nvSpPr>
        <p:spPr>
          <a:xfrm>
            <a:off x="457200" y="274638"/>
            <a:ext cx="8229600" cy="868362"/>
          </a:xfrm>
          <a:solidFill>
            <a:srgbClr val="C00000"/>
          </a:solidFill>
          <a:ln>
            <a:solidFill>
              <a:schemeClr val="tx1">
                <a:lumMod val="95000"/>
                <a:lumOff val="5000"/>
              </a:schemeClr>
            </a:solidFill>
          </a:ln>
        </p:spPr>
        <p:txBody>
          <a:bodyPr/>
          <a:lstStyle/>
          <a:p>
            <a:r>
              <a:rPr lang="en-US" dirty="0">
                <a:solidFill>
                  <a:schemeClr val="bg1"/>
                </a:solidFill>
                <a:latin typeface="Georgia Pro Black" panose="02040A02050405020203" pitchFamily="18" charset="0"/>
              </a:rPr>
              <a:t>The Great Debate</a:t>
            </a:r>
          </a:p>
        </p:txBody>
      </p:sp>
      <p:sp>
        <p:nvSpPr>
          <p:cNvPr id="3" name="Content Placeholder 2">
            <a:extLst>
              <a:ext uri="{FF2B5EF4-FFF2-40B4-BE49-F238E27FC236}">
                <a16:creationId xmlns:a16="http://schemas.microsoft.com/office/drawing/2014/main" id="{2E5BC669-1F35-4BA0-BA22-C359519BF547}"/>
              </a:ext>
            </a:extLst>
          </p:cNvPr>
          <p:cNvSpPr>
            <a:spLocks noGrp="1"/>
          </p:cNvSpPr>
          <p:nvPr>
            <p:ph idx="1"/>
          </p:nvPr>
        </p:nvSpPr>
        <p:spPr>
          <a:solidFill>
            <a:schemeClr val="bg1"/>
          </a:solidFill>
          <a:ln>
            <a:solidFill>
              <a:schemeClr val="tx1">
                <a:lumMod val="95000"/>
                <a:lumOff val="5000"/>
              </a:schemeClr>
            </a:solidFill>
          </a:ln>
        </p:spPr>
        <p:txBody>
          <a:bodyPr>
            <a:normAutofit/>
          </a:bodyPr>
          <a:lstStyle/>
          <a:p>
            <a:pPr marL="0" indent="0">
              <a:buNone/>
            </a:pPr>
            <a:r>
              <a:rPr lang="en-US" sz="2400" b="1" dirty="0">
                <a:latin typeface="Times" pitchFamily="2" charset="0"/>
              </a:rPr>
              <a:t>Prompt –</a:t>
            </a:r>
            <a:r>
              <a:rPr lang="en-US" sz="2400" dirty="0">
                <a:latin typeface="Times" pitchFamily="2" charset="0"/>
              </a:rPr>
              <a:t> Evaluate whether the American presidency has overpowered the restraints of the Madisonian Model created by the United States Constitution</a:t>
            </a:r>
            <a:endParaRPr lang="en-US" sz="2400" dirty="0">
              <a:solidFill>
                <a:srgbClr val="002060"/>
              </a:solidFill>
              <a:latin typeface="Times" pitchFamily="2" charset="0"/>
            </a:endParaRPr>
          </a:p>
          <a:p>
            <a:pPr marL="0" indent="0">
              <a:buNone/>
            </a:pPr>
            <a:r>
              <a:rPr lang="en-US" sz="2400" dirty="0">
                <a:latin typeface="Times" panose="02020603050405020304" pitchFamily="18" charset="0"/>
                <a:cs typeface="Times" panose="02020603050405020304" pitchFamily="18" charset="0"/>
              </a:rPr>
              <a:t>         </a:t>
            </a:r>
            <a:r>
              <a:rPr lang="en-US" sz="2400" b="1" dirty="0">
                <a:latin typeface="Times" panose="02020603050405020304" pitchFamily="18" charset="0"/>
                <a:cs typeface="Times" panose="02020603050405020304" pitchFamily="18" charset="0"/>
              </a:rPr>
              <a:t>Limited Executive		Imperial Presidency</a:t>
            </a:r>
          </a:p>
        </p:txBody>
      </p:sp>
      <p:cxnSp>
        <p:nvCxnSpPr>
          <p:cNvPr id="5" name="Straight Connector 4">
            <a:extLst>
              <a:ext uri="{FF2B5EF4-FFF2-40B4-BE49-F238E27FC236}">
                <a16:creationId xmlns:a16="http://schemas.microsoft.com/office/drawing/2014/main" id="{7F9DCF37-52BA-4FC7-99B5-2334BA8E85AB}"/>
              </a:ext>
            </a:extLst>
          </p:cNvPr>
          <p:cNvCxnSpPr/>
          <p:nvPr/>
        </p:nvCxnSpPr>
        <p:spPr>
          <a:xfrm>
            <a:off x="762000" y="3429000"/>
            <a:ext cx="73152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7" name="Straight Connector 6">
            <a:extLst>
              <a:ext uri="{FF2B5EF4-FFF2-40B4-BE49-F238E27FC236}">
                <a16:creationId xmlns:a16="http://schemas.microsoft.com/office/drawing/2014/main" id="{3DE922FD-5558-4405-85AD-1246E8246E4C}"/>
              </a:ext>
            </a:extLst>
          </p:cNvPr>
          <p:cNvCxnSpPr/>
          <p:nvPr/>
        </p:nvCxnSpPr>
        <p:spPr>
          <a:xfrm>
            <a:off x="4572000" y="2819400"/>
            <a:ext cx="0" cy="3048000"/>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5779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E30004"/>
          </a:solidFill>
        </p:spPr>
        <p:txBody>
          <a:bodyPr>
            <a:normAutofit fontScale="92500" lnSpcReduction="20000"/>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presidency has been enhanced beyond its expressed constitutional powers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Discern how Presidential policy agenda can cause conflict with the legislative branch</a:t>
            </a:r>
          </a:p>
          <a:p>
            <a:pPr lvl="0"/>
            <a:r>
              <a:rPr lang="en-US" sz="2200" dirty="0">
                <a:latin typeface="Times New Roman" panose="02020603050405020304" pitchFamily="18" charset="0"/>
                <a:cs typeface="Times New Roman" panose="02020603050405020304" pitchFamily="18" charset="0"/>
              </a:rPr>
              <a:t>Evaluate whether the President has become an all-powerful Leviathan</a:t>
            </a:r>
          </a:p>
          <a:p>
            <a:pPr lvl="0"/>
            <a:r>
              <a:rPr lang="en-US" sz="2200" dirty="0">
                <a:latin typeface="Times New Roman" panose="02020603050405020304" pitchFamily="18" charset="0"/>
                <a:cs typeface="Times New Roman" panose="02020603050405020304" pitchFamily="18" charset="0"/>
              </a:rPr>
              <a:t>Explain how President’s have interpreted justified the use of informal powers  </a:t>
            </a:r>
          </a:p>
          <a:p>
            <a:pPr marL="0" lvl="0" indent="0">
              <a:buNone/>
            </a:pP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400" b="1" dirty="0">
                <a:solidFill>
                  <a:srgbClr val="FFFF00"/>
                </a:solidFill>
                <a:latin typeface="Times New Roman" panose="02020603050405020304" pitchFamily="18" charset="0"/>
                <a:cs typeface="Times New Roman" panose="02020603050405020304" pitchFamily="18" charset="0"/>
              </a:rPr>
              <a:t>Agenda </a:t>
            </a:r>
          </a:p>
          <a:p>
            <a:pPr lvl="1"/>
            <a:r>
              <a:rPr lang="en-US" sz="2400" dirty="0">
                <a:solidFill>
                  <a:schemeClr val="bg1"/>
                </a:solidFill>
                <a:latin typeface="Times New Roman" panose="02020603050405020304" pitchFamily="18" charset="0"/>
                <a:cs typeface="Times New Roman" panose="02020603050405020304" pitchFamily="18" charset="0"/>
              </a:rPr>
              <a:t>Presidential Debate </a:t>
            </a:r>
          </a:p>
          <a:p>
            <a:pPr lvl="1"/>
            <a:r>
              <a:rPr lang="en-US" sz="2400" dirty="0">
                <a:solidFill>
                  <a:schemeClr val="bg1"/>
                </a:solidFill>
                <a:latin typeface="Times New Roman" panose="02020603050405020304" pitchFamily="18" charset="0"/>
                <a:cs typeface="Times New Roman" panose="02020603050405020304" pitchFamily="18" charset="0"/>
              </a:rPr>
              <a:t>Formal v. Informal Powers</a:t>
            </a:r>
          </a:p>
          <a:p>
            <a:pPr lvl="1"/>
            <a:r>
              <a:rPr lang="en-US" sz="2400" dirty="0">
                <a:solidFill>
                  <a:schemeClr val="bg1"/>
                </a:solidFill>
                <a:latin typeface="Times New Roman" panose="02020603050405020304" pitchFamily="18" charset="0"/>
                <a:cs typeface="Times New Roman" panose="02020603050405020304" pitchFamily="18" charset="0"/>
              </a:rPr>
              <a:t>Historic Executive Authority </a:t>
            </a:r>
          </a:p>
          <a:p>
            <a:pPr marL="0" lvl="1" indent="0">
              <a:buNone/>
            </a:pPr>
            <a:r>
              <a:rPr lang="en-US" sz="2400" b="1" dirty="0">
                <a:solidFill>
                  <a:srgbClr val="FFFF00"/>
                </a:solidFill>
                <a:latin typeface="Times New Roman" panose="02020603050405020304" pitchFamily="18" charset="0"/>
                <a:cs typeface="Times New Roman" panose="02020603050405020304" pitchFamily="18" charset="0"/>
              </a:rPr>
              <a:t>Homework:</a:t>
            </a:r>
          </a:p>
          <a:p>
            <a:pPr marL="0" lvl="1" indent="0">
              <a:buNone/>
            </a:pPr>
            <a:r>
              <a:rPr lang="en-US" sz="2400" b="1" dirty="0">
                <a:solidFill>
                  <a:schemeClr val="bg1"/>
                </a:solidFill>
                <a:latin typeface="Times New Roman" panose="02020603050405020304" pitchFamily="18" charset="0"/>
                <a:cs typeface="Times New Roman" panose="02020603050405020304" pitchFamily="18" charset="0"/>
              </a:rPr>
              <a:t>- Debate a Single Executive</a:t>
            </a:r>
          </a:p>
        </p:txBody>
      </p:sp>
    </p:spTree>
    <p:extLst>
      <p:ext uri="{BB962C8B-B14F-4D97-AF65-F5344CB8AC3E}">
        <p14:creationId xmlns:p14="http://schemas.microsoft.com/office/powerpoint/2010/main" val="278937175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Principles of the Constitution</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xfrm>
            <a:off x="383059" y="1295400"/>
            <a:ext cx="8229600" cy="4525963"/>
          </a:xfrm>
          <a:solidFill>
            <a:schemeClr val="bg1"/>
          </a:solidFill>
          <a:ln>
            <a:solidFill>
              <a:schemeClr val="accent1"/>
            </a:solidFill>
          </a:ln>
        </p:spPr>
        <p:txBody>
          <a:bodyPr>
            <a:normAutofit/>
          </a:bodyPr>
          <a:lstStyle/>
          <a:p>
            <a:pPr marL="0" indent="0">
              <a:buNone/>
            </a:pPr>
            <a:r>
              <a:rPr lang="en-US" sz="2400" dirty="0">
                <a:latin typeface="Times" pitchFamily="2" charset="0"/>
              </a:rPr>
              <a:t>“</a:t>
            </a:r>
            <a:r>
              <a:rPr lang="en-US" sz="2400" i="1" dirty="0">
                <a:latin typeface="Times" pitchFamily="2" charset="0"/>
              </a:rPr>
              <a:t>If Men were angels, no government would be necessary. If angels were to govern men, neither external nor internal controls on government would be necessary. In framing a government which is to be administered by men over men, the great difficulty lies in this: you must first enable the government to control the governed; and the next place, oblige it to control itself.”</a:t>
            </a:r>
          </a:p>
          <a:p>
            <a:pPr marL="0" indent="0">
              <a:buNone/>
            </a:pPr>
            <a:r>
              <a:rPr lang="en-US" sz="2400" i="1" dirty="0">
                <a:latin typeface="Times" pitchFamily="2" charset="0"/>
              </a:rPr>
              <a:t>	- James Madison, Federalist 51, 1788</a:t>
            </a:r>
            <a:endParaRPr lang="en-US" sz="2400" dirty="0">
              <a:latin typeface="Times" pitchFamily="2" charset="0"/>
            </a:endParaRPr>
          </a:p>
          <a:p>
            <a:pPr marL="0" indent="0">
              <a:buNone/>
            </a:pPr>
            <a:endParaRPr lang="en-US" sz="2400" dirty="0">
              <a:latin typeface="Times" pitchFamily="2" charset="0"/>
            </a:endParaRPr>
          </a:p>
        </p:txBody>
      </p:sp>
      <p:pic>
        <p:nvPicPr>
          <p:cNvPr id="4" name="Picture 3">
            <a:extLst>
              <a:ext uri="{FF2B5EF4-FFF2-40B4-BE49-F238E27FC236}">
                <a16:creationId xmlns:a16="http://schemas.microsoft.com/office/drawing/2014/main" id="{2AB3F413-74CF-5A47-8D53-0889FC537D42}"/>
              </a:ext>
            </a:extLst>
          </p:cNvPr>
          <p:cNvPicPr>
            <a:picLocks noChangeAspect="1"/>
          </p:cNvPicPr>
          <p:nvPr/>
        </p:nvPicPr>
        <p:blipFill>
          <a:blip r:embed="rId2"/>
          <a:stretch>
            <a:fillRect/>
          </a:stretch>
        </p:blipFill>
        <p:spPr>
          <a:xfrm>
            <a:off x="1371600" y="4442663"/>
            <a:ext cx="1524000" cy="1955030"/>
          </a:xfrm>
          <a:prstGeom prst="rect">
            <a:avLst/>
          </a:prstGeom>
        </p:spPr>
      </p:pic>
      <p:sp>
        <p:nvSpPr>
          <p:cNvPr id="5" name="Cloud Callout 4">
            <a:extLst>
              <a:ext uri="{FF2B5EF4-FFF2-40B4-BE49-F238E27FC236}">
                <a16:creationId xmlns:a16="http://schemas.microsoft.com/office/drawing/2014/main" id="{BB7FF13A-709B-2C4D-9158-6FFF266B1C91}"/>
              </a:ext>
            </a:extLst>
          </p:cNvPr>
          <p:cNvSpPr/>
          <p:nvPr/>
        </p:nvSpPr>
        <p:spPr>
          <a:xfrm>
            <a:off x="2590800" y="4038600"/>
            <a:ext cx="3352800" cy="838200"/>
          </a:xfrm>
          <a:prstGeom prst="cloudCallout">
            <a:avLst>
              <a:gd name="adj1" fmla="val -46263"/>
              <a:gd name="adj2" fmla="val 683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FACTS!</a:t>
            </a:r>
          </a:p>
        </p:txBody>
      </p:sp>
    </p:spTree>
    <p:extLst>
      <p:ext uri="{BB962C8B-B14F-4D97-AF65-F5344CB8AC3E}">
        <p14:creationId xmlns:p14="http://schemas.microsoft.com/office/powerpoint/2010/main" val="3022187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Historical Reference</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solidFill>
            <a:schemeClr val="bg1"/>
          </a:solidFill>
          <a:ln>
            <a:solidFill>
              <a:schemeClr val="accent1"/>
            </a:solidFill>
          </a:ln>
        </p:spPr>
        <p:txBody>
          <a:bodyPr/>
          <a:lstStyle/>
          <a:p>
            <a:r>
              <a:rPr lang="en-US" sz="2400" i="1" dirty="0">
                <a:latin typeface="Times" pitchFamily="2" charset="0"/>
              </a:rPr>
              <a:t>“The imperial presidency was essentially the creation of foreign policy.  A combination of doctrines and emotions—belief in permanent and universal crisis, fear of communism, faith in the duty and the right of the United States to intervene swiftly in every part of the world—had brought about the unprecedent centralization of decision over war and peace in the President.” </a:t>
            </a:r>
          </a:p>
          <a:p>
            <a:pPr marL="0" indent="0">
              <a:buNone/>
            </a:pPr>
            <a:r>
              <a:rPr lang="en-US" sz="2400" i="1" dirty="0">
                <a:latin typeface="Times" pitchFamily="2" charset="0"/>
              </a:rPr>
              <a:t>	- Arthur Schlesinger, The Imperial Presidency</a:t>
            </a:r>
            <a:endParaRPr lang="en-US" sz="2400" dirty="0">
              <a:latin typeface="Times" pitchFamily="2" charset="0"/>
            </a:endParaRPr>
          </a:p>
          <a:p>
            <a:endParaRPr lang="en-US" dirty="0"/>
          </a:p>
        </p:txBody>
      </p:sp>
      <p:pic>
        <p:nvPicPr>
          <p:cNvPr id="4" name="Picture 3">
            <a:extLst>
              <a:ext uri="{FF2B5EF4-FFF2-40B4-BE49-F238E27FC236}">
                <a16:creationId xmlns:a16="http://schemas.microsoft.com/office/drawing/2014/main" id="{13CCD3EF-8534-8B49-9FE5-DF16FBA1B3A0}"/>
              </a:ext>
            </a:extLst>
          </p:cNvPr>
          <p:cNvPicPr>
            <a:picLocks noChangeAspect="1"/>
          </p:cNvPicPr>
          <p:nvPr/>
        </p:nvPicPr>
        <p:blipFill>
          <a:blip r:embed="rId2"/>
          <a:stretch>
            <a:fillRect/>
          </a:stretch>
        </p:blipFill>
        <p:spPr>
          <a:xfrm>
            <a:off x="1493795" y="4820445"/>
            <a:ext cx="1270000" cy="1587500"/>
          </a:xfrm>
          <a:prstGeom prst="rect">
            <a:avLst/>
          </a:prstGeom>
        </p:spPr>
      </p:pic>
      <p:sp>
        <p:nvSpPr>
          <p:cNvPr id="5" name="Cloud Callout 4">
            <a:extLst>
              <a:ext uri="{FF2B5EF4-FFF2-40B4-BE49-F238E27FC236}">
                <a16:creationId xmlns:a16="http://schemas.microsoft.com/office/drawing/2014/main" id="{B947CC7E-6616-B645-963C-F41E52A0DD1A}"/>
              </a:ext>
            </a:extLst>
          </p:cNvPr>
          <p:cNvSpPr/>
          <p:nvPr/>
        </p:nvSpPr>
        <p:spPr>
          <a:xfrm>
            <a:off x="2763795" y="4762500"/>
            <a:ext cx="4495800" cy="990600"/>
          </a:xfrm>
          <a:prstGeom prst="cloudCallout">
            <a:avLst>
              <a:gd name="adj1" fmla="val -58488"/>
              <a:gd name="adj2" fmla="val 126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Honest history is a weapon of freedom!</a:t>
            </a:r>
          </a:p>
        </p:txBody>
      </p:sp>
    </p:spTree>
    <p:extLst>
      <p:ext uri="{BB962C8B-B14F-4D97-AF65-F5344CB8AC3E}">
        <p14:creationId xmlns:p14="http://schemas.microsoft.com/office/powerpoint/2010/main" val="3675698239"/>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Fear of Tyranny</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solidFill>
            <a:schemeClr val="bg1"/>
          </a:solidFill>
          <a:ln>
            <a:solidFill>
              <a:schemeClr val="accent1"/>
            </a:solidFill>
          </a:ln>
        </p:spPr>
        <p:txBody>
          <a:bodyPr/>
          <a:lstStyle/>
          <a:p>
            <a:pPr marL="0" indent="0">
              <a:buNone/>
            </a:pPr>
            <a:r>
              <a:rPr lang="en-US" sz="2400" i="1" dirty="0">
                <a:latin typeface="Times" pitchFamily="2" charset="0"/>
              </a:rPr>
              <a:t>The President-general, who is be our king after this government is established, is vested with powers exceeding those of the most despotic monarch we know of in modern times” </a:t>
            </a:r>
          </a:p>
          <a:p>
            <a:pPr marL="0" indent="0">
              <a:buNone/>
            </a:pPr>
            <a:r>
              <a:rPr lang="en-US" sz="2400" i="1" dirty="0">
                <a:latin typeface="Times" pitchFamily="2" charset="0"/>
              </a:rPr>
              <a:t>– </a:t>
            </a:r>
            <a:r>
              <a:rPr lang="en-US" sz="2400" i="1" dirty="0" err="1">
                <a:latin typeface="Times" pitchFamily="2" charset="0"/>
              </a:rPr>
              <a:t>Philadephiensis</a:t>
            </a:r>
            <a:r>
              <a:rPr lang="en-US" sz="2400" i="1" dirty="0">
                <a:latin typeface="Times" pitchFamily="2" charset="0"/>
              </a:rPr>
              <a:t>, Anti-federalist 74, 1788</a:t>
            </a:r>
            <a:endParaRPr lang="en-US" sz="2400" dirty="0">
              <a:latin typeface="Times" pitchFamily="2" charset="0"/>
            </a:endParaRPr>
          </a:p>
          <a:p>
            <a:endParaRPr lang="en-US" dirty="0"/>
          </a:p>
        </p:txBody>
      </p:sp>
      <p:pic>
        <p:nvPicPr>
          <p:cNvPr id="4" name="Picture 3">
            <a:extLst>
              <a:ext uri="{FF2B5EF4-FFF2-40B4-BE49-F238E27FC236}">
                <a16:creationId xmlns:a16="http://schemas.microsoft.com/office/drawing/2014/main" id="{02E2CD65-95B8-C240-9A4C-BD12A73150AC}"/>
              </a:ext>
            </a:extLst>
          </p:cNvPr>
          <p:cNvPicPr>
            <a:picLocks noChangeAspect="1"/>
          </p:cNvPicPr>
          <p:nvPr/>
        </p:nvPicPr>
        <p:blipFill>
          <a:blip r:embed="rId2"/>
          <a:stretch>
            <a:fillRect/>
          </a:stretch>
        </p:blipFill>
        <p:spPr>
          <a:xfrm>
            <a:off x="1371600" y="3863180"/>
            <a:ext cx="2171700" cy="1928019"/>
          </a:xfrm>
          <a:prstGeom prst="rect">
            <a:avLst/>
          </a:prstGeom>
        </p:spPr>
      </p:pic>
      <p:sp>
        <p:nvSpPr>
          <p:cNvPr id="5" name="Cloud Callout 4">
            <a:extLst>
              <a:ext uri="{FF2B5EF4-FFF2-40B4-BE49-F238E27FC236}">
                <a16:creationId xmlns:a16="http://schemas.microsoft.com/office/drawing/2014/main" id="{02B389F1-972B-9C41-BB13-76F71085A1DE}"/>
              </a:ext>
            </a:extLst>
          </p:cNvPr>
          <p:cNvSpPr/>
          <p:nvPr/>
        </p:nvSpPr>
        <p:spPr>
          <a:xfrm>
            <a:off x="2514600" y="3200400"/>
            <a:ext cx="4267200" cy="1371600"/>
          </a:xfrm>
          <a:prstGeom prst="cloudCallout">
            <a:avLst>
              <a:gd name="adj1" fmla="val -51238"/>
              <a:gd name="adj2" fmla="val 4988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Tyranny anywhere is tyranny every where!</a:t>
            </a:r>
          </a:p>
        </p:txBody>
      </p:sp>
    </p:spTree>
    <p:extLst>
      <p:ext uri="{BB962C8B-B14F-4D97-AF65-F5344CB8AC3E}">
        <p14:creationId xmlns:p14="http://schemas.microsoft.com/office/powerpoint/2010/main" val="368194823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Quality of Person</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solidFill>
            <a:schemeClr val="bg1"/>
          </a:solidFill>
          <a:ln>
            <a:solidFill>
              <a:schemeClr val="accent1"/>
            </a:solidFill>
          </a:ln>
        </p:spPr>
        <p:txBody>
          <a:bodyPr>
            <a:normAutofit fontScale="47500" lnSpcReduction="20000"/>
          </a:bodyPr>
          <a:lstStyle/>
          <a:p>
            <a:pPr marL="0" indent="0">
              <a:buNone/>
            </a:pPr>
            <a:r>
              <a:rPr lang="en-US" i="1" dirty="0">
                <a:latin typeface="Times" pitchFamily="2" charset="0"/>
              </a:rPr>
              <a:t>“It was equally desirable, that the immediate election should be made by men most capable of analyzing the qualities adapted to the station, and acting under circumstances favorable to deliberation, and to a judicious combination of all the reasons and inducements which were proper to govern their choice. A small number of persons, selected by their fellow-citizens from the general mass, will be most likely to possess the information and discernment requisite to such complicated investigations.”</a:t>
            </a:r>
          </a:p>
          <a:p>
            <a:pPr marL="0" indent="0">
              <a:buNone/>
            </a:pPr>
            <a:r>
              <a:rPr lang="en-US" sz="800" i="1" dirty="0">
                <a:latin typeface="Times" pitchFamily="2" charset="0"/>
              </a:rPr>
              <a:t> </a:t>
            </a:r>
          </a:p>
          <a:p>
            <a:pPr marL="0" indent="0">
              <a:buNone/>
            </a:pPr>
            <a:r>
              <a:rPr lang="en-US" i="1" dirty="0">
                <a:latin typeface="Times" pitchFamily="2" charset="0"/>
              </a:rPr>
              <a:t>“It was also peculiarly desirable to afford as little opportunity as possible to tumult and disorder. This evil was not least to be dreaded in the election of a magistrate, who was to have so important an agency in the administration of the government as the President of the United States. But the precautions which have been so happily concerted in the system under consideration, promise an effectual security against this mischief. The choice of SEVERAL, to form an intermediate body of electors, will be much less apt to convulse the community with any extraordinary or violent movements, than the choice of ONE who was himself to be the final object of the public wishes. And as the electors, chosen in each State, are to assemble and vote in the State in which they are chosen, this detached and divided situation will expose them much less to heats and ferments, which might be communicated from them to the people, than if they were all to be convened at one time, in one place.”</a:t>
            </a:r>
          </a:p>
          <a:p>
            <a:pPr marL="0" indent="0">
              <a:buNone/>
            </a:pPr>
            <a:r>
              <a:rPr lang="en-US" sz="800" i="1" dirty="0">
                <a:latin typeface="Times" pitchFamily="2" charset="0"/>
              </a:rPr>
              <a:t> </a:t>
            </a:r>
          </a:p>
          <a:p>
            <a:pPr marL="0" indent="0">
              <a:buNone/>
            </a:pPr>
            <a:r>
              <a:rPr lang="en-US" i="1" dirty="0">
                <a:latin typeface="Times" pitchFamily="2" charset="0"/>
              </a:rPr>
              <a:t>“The process of election affords a moral certainty, that the office of President will never fall to the lot of any man who is not in an eminent degree endowed with the requisite qualifications.” </a:t>
            </a:r>
          </a:p>
          <a:p>
            <a:pPr marL="0" indent="0">
              <a:buNone/>
            </a:pPr>
            <a:r>
              <a:rPr lang="en-US" i="1" dirty="0"/>
              <a:t>	</a:t>
            </a:r>
            <a:r>
              <a:rPr lang="en-US" i="1" dirty="0">
                <a:latin typeface="Times" pitchFamily="2" charset="0"/>
              </a:rPr>
              <a:t>- Alexander Hamilton, Federalist 68</a:t>
            </a:r>
          </a:p>
        </p:txBody>
      </p:sp>
      <p:pic>
        <p:nvPicPr>
          <p:cNvPr id="4" name="Picture 3">
            <a:extLst>
              <a:ext uri="{FF2B5EF4-FFF2-40B4-BE49-F238E27FC236}">
                <a16:creationId xmlns:a16="http://schemas.microsoft.com/office/drawing/2014/main" id="{0961D5DA-76B6-7741-A86A-0E71799B5775}"/>
              </a:ext>
            </a:extLst>
          </p:cNvPr>
          <p:cNvPicPr>
            <a:picLocks noChangeAspect="1"/>
          </p:cNvPicPr>
          <p:nvPr/>
        </p:nvPicPr>
        <p:blipFill>
          <a:blip r:embed="rId2"/>
          <a:stretch>
            <a:fillRect/>
          </a:stretch>
        </p:blipFill>
        <p:spPr>
          <a:xfrm>
            <a:off x="1371600" y="5465763"/>
            <a:ext cx="1524000" cy="1320800"/>
          </a:xfrm>
          <a:prstGeom prst="rect">
            <a:avLst/>
          </a:prstGeom>
        </p:spPr>
      </p:pic>
      <p:sp>
        <p:nvSpPr>
          <p:cNvPr id="5" name="Cloud Callout 4">
            <a:extLst>
              <a:ext uri="{FF2B5EF4-FFF2-40B4-BE49-F238E27FC236}">
                <a16:creationId xmlns:a16="http://schemas.microsoft.com/office/drawing/2014/main" id="{328D5F76-8C58-2942-BA23-AE7A37FC7181}"/>
              </a:ext>
            </a:extLst>
          </p:cNvPr>
          <p:cNvSpPr/>
          <p:nvPr/>
        </p:nvSpPr>
        <p:spPr>
          <a:xfrm>
            <a:off x="2667000" y="5181600"/>
            <a:ext cx="3429000" cy="1066800"/>
          </a:xfrm>
          <a:prstGeom prst="cloudCallout">
            <a:avLst>
              <a:gd name="adj1" fmla="val -59032"/>
              <a:gd name="adj2" fmla="val 5966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pitchFamily="2" charset="0"/>
              </a:rPr>
              <a:t>Those that stand for nothing, will fall for anything!</a:t>
            </a:r>
          </a:p>
        </p:txBody>
      </p:sp>
    </p:spTree>
    <p:extLst>
      <p:ext uri="{BB962C8B-B14F-4D97-AF65-F5344CB8AC3E}">
        <p14:creationId xmlns:p14="http://schemas.microsoft.com/office/powerpoint/2010/main" val="96396145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The Question of the Hour</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xfrm>
            <a:off x="152400" y="1219200"/>
            <a:ext cx="8763000" cy="4906963"/>
          </a:xfrm>
          <a:solidFill>
            <a:schemeClr val="bg1"/>
          </a:solidFill>
          <a:ln>
            <a:solidFill>
              <a:schemeClr val="accent1"/>
            </a:solidFill>
          </a:ln>
        </p:spPr>
        <p:txBody>
          <a:bodyPr>
            <a:normAutofit fontScale="70000" lnSpcReduction="20000"/>
          </a:bodyPr>
          <a:lstStyle/>
          <a:p>
            <a:pPr marL="0" indent="0">
              <a:buNone/>
            </a:pPr>
            <a:r>
              <a:rPr lang="en-US" b="1" dirty="0">
                <a:latin typeface="Times" pitchFamily="2" charset="0"/>
              </a:rPr>
              <a:t>Prompt:</a:t>
            </a:r>
            <a:r>
              <a:rPr lang="en-US" dirty="0">
                <a:latin typeface="Times" pitchFamily="2" charset="0"/>
              </a:rPr>
              <a:t> Evaluate whether the current position of the President of the United States has become the imperial presidency and thus destroyed the concept of the Madisonian Model of government.   Provide evidence and arguments based on founding documents and your knowledge of the Presidency as established in modern times. </a:t>
            </a:r>
            <a:endParaRPr lang="en-US" sz="3600" dirty="0">
              <a:latin typeface="Times" pitchFamily="2" charset="0"/>
            </a:endParaRPr>
          </a:p>
          <a:p>
            <a:pPr lvl="0"/>
            <a:r>
              <a:rPr lang="en-US" dirty="0">
                <a:latin typeface="Times" pitchFamily="2" charset="0"/>
              </a:rPr>
              <a:t>Support you claim with at least TWO pieces of accurate and relevant information </a:t>
            </a:r>
            <a:endParaRPr lang="en-US" sz="3600" dirty="0">
              <a:latin typeface="Times" pitchFamily="2" charset="0"/>
            </a:endParaRPr>
          </a:p>
          <a:p>
            <a:pPr lvl="0"/>
            <a:r>
              <a:rPr lang="en-US" dirty="0">
                <a:latin typeface="Times" pitchFamily="2" charset="0"/>
              </a:rPr>
              <a:t>At least ONE piece of evidence must be from one of the following foundational documents</a:t>
            </a:r>
            <a:endParaRPr lang="en-US" sz="3600" dirty="0">
              <a:latin typeface="Times" pitchFamily="2" charset="0"/>
            </a:endParaRPr>
          </a:p>
          <a:p>
            <a:pPr lvl="1"/>
            <a:r>
              <a:rPr lang="en-US" dirty="0">
                <a:latin typeface="Times" pitchFamily="2" charset="0"/>
              </a:rPr>
              <a:t>Article II of the U.S. Constitution</a:t>
            </a:r>
            <a:endParaRPr lang="en-US" sz="3200" dirty="0">
              <a:latin typeface="Times" pitchFamily="2" charset="0"/>
            </a:endParaRPr>
          </a:p>
          <a:p>
            <a:pPr lvl="1"/>
            <a:r>
              <a:rPr lang="en-US" dirty="0">
                <a:latin typeface="Times" pitchFamily="2" charset="0"/>
              </a:rPr>
              <a:t>Federalist 69</a:t>
            </a:r>
            <a:endParaRPr lang="en-US" sz="3200" dirty="0">
              <a:latin typeface="Times" pitchFamily="2" charset="0"/>
            </a:endParaRPr>
          </a:p>
          <a:p>
            <a:pPr lvl="1"/>
            <a:r>
              <a:rPr lang="en-US" dirty="0">
                <a:latin typeface="Times" pitchFamily="2" charset="0"/>
              </a:rPr>
              <a:t>Federalist 51</a:t>
            </a:r>
            <a:endParaRPr lang="en-US" sz="3200" dirty="0">
              <a:latin typeface="Times" pitchFamily="2" charset="0"/>
            </a:endParaRPr>
          </a:p>
          <a:p>
            <a:pPr lvl="1"/>
            <a:r>
              <a:rPr lang="en-US" dirty="0">
                <a:latin typeface="Times" pitchFamily="2" charset="0"/>
              </a:rPr>
              <a:t>Anti-federalist 74</a:t>
            </a:r>
            <a:endParaRPr lang="en-US" sz="3200" dirty="0">
              <a:latin typeface="Times" pitchFamily="2" charset="0"/>
            </a:endParaRPr>
          </a:p>
          <a:p>
            <a:pPr lvl="0"/>
            <a:r>
              <a:rPr lang="en-US" dirty="0">
                <a:latin typeface="Times" pitchFamily="2" charset="0"/>
              </a:rPr>
              <a:t>Use reasoning to explain why your evidence supports your claim/thesis </a:t>
            </a:r>
          </a:p>
          <a:p>
            <a:r>
              <a:rPr lang="en-US" dirty="0">
                <a:latin typeface="Times" pitchFamily="2" charset="0"/>
              </a:rPr>
              <a:t>Respond to an opposing or alternative perspective using a refutation, concession, or rebuttal.</a:t>
            </a:r>
            <a:endParaRPr lang="en-US" sz="4800" dirty="0">
              <a:latin typeface="Times" pitchFamily="2" charset="0"/>
            </a:endParaRPr>
          </a:p>
        </p:txBody>
      </p:sp>
    </p:spTree>
    <p:extLst>
      <p:ext uri="{BB962C8B-B14F-4D97-AF65-F5344CB8AC3E}">
        <p14:creationId xmlns:p14="http://schemas.microsoft.com/office/powerpoint/2010/main" val="2708751705"/>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1A307-471D-F04F-BA36-01174D5F3593}"/>
              </a:ext>
            </a:extLst>
          </p:cNvPr>
          <p:cNvSpPr>
            <a:spLocks noGrp="1"/>
          </p:cNvSpPr>
          <p:nvPr>
            <p:ph type="title"/>
          </p:nvPr>
        </p:nvSpPr>
        <p:spPr>
          <a:xfrm>
            <a:off x="411891" y="346868"/>
            <a:ext cx="8229600" cy="769937"/>
          </a:xfrm>
          <a:solidFill>
            <a:srgbClr val="C00000"/>
          </a:solidFill>
        </p:spPr>
        <p:txBody>
          <a:bodyPr/>
          <a:lstStyle/>
          <a:p>
            <a:r>
              <a:rPr lang="en-US" dirty="0">
                <a:solidFill>
                  <a:schemeClr val="bg1"/>
                </a:solidFill>
                <a:latin typeface="Baskerville Old Face" panose="02020602080505020303" pitchFamily="18" charset="77"/>
              </a:rPr>
              <a:t>Thesis Construction </a:t>
            </a:r>
          </a:p>
        </p:txBody>
      </p:sp>
      <p:sp>
        <p:nvSpPr>
          <p:cNvPr id="3" name="Content Placeholder 2">
            <a:extLst>
              <a:ext uri="{FF2B5EF4-FFF2-40B4-BE49-F238E27FC236}">
                <a16:creationId xmlns:a16="http://schemas.microsoft.com/office/drawing/2014/main" id="{EB267D7D-0F7D-5D4D-A823-38E897E12909}"/>
              </a:ext>
            </a:extLst>
          </p:cNvPr>
          <p:cNvSpPr>
            <a:spLocks noGrp="1"/>
          </p:cNvSpPr>
          <p:nvPr>
            <p:ph idx="1"/>
          </p:nvPr>
        </p:nvSpPr>
        <p:spPr>
          <a:xfrm>
            <a:off x="152400" y="3124200"/>
            <a:ext cx="8763000" cy="3001963"/>
          </a:xfrm>
          <a:solidFill>
            <a:schemeClr val="bg1"/>
          </a:solidFill>
          <a:ln>
            <a:solidFill>
              <a:schemeClr val="accent1"/>
            </a:solidFill>
          </a:ln>
        </p:spPr>
        <p:txBody>
          <a:bodyPr>
            <a:normAutofit/>
          </a:bodyPr>
          <a:lstStyle/>
          <a:p>
            <a:pPr marL="0" indent="0">
              <a:buNone/>
            </a:pPr>
            <a:r>
              <a:rPr lang="en-US" sz="2400" dirty="0">
                <a:latin typeface="Times" pitchFamily="2" charset="0"/>
              </a:rPr>
              <a:t>Thesis requirement: Must respond, not restate, to the prompt &amp; have a line of reasoning to defend the claim</a:t>
            </a:r>
          </a:p>
          <a:p>
            <a:pPr marL="0" indent="0">
              <a:buNone/>
            </a:pPr>
            <a:r>
              <a:rPr lang="en-US" sz="2400" dirty="0">
                <a:latin typeface="Times" pitchFamily="2" charset="0"/>
              </a:rPr>
              <a:t>Thesis Formula: </a:t>
            </a:r>
            <a:r>
              <a:rPr lang="en-US" sz="2400" b="1" dirty="0">
                <a:latin typeface="Times" pitchFamily="2" charset="0"/>
              </a:rPr>
              <a:t>X However (Counter Point)</a:t>
            </a:r>
            <a:r>
              <a:rPr lang="en-US" sz="2400" dirty="0">
                <a:latin typeface="Times" pitchFamily="2" charset="0"/>
              </a:rPr>
              <a:t>, </a:t>
            </a:r>
            <a:r>
              <a:rPr lang="en-US" sz="2400" b="1" dirty="0">
                <a:solidFill>
                  <a:srgbClr val="002060"/>
                </a:solidFill>
                <a:latin typeface="Times" pitchFamily="2" charset="0"/>
              </a:rPr>
              <a:t>A + B (two bases of support for the claim)</a:t>
            </a:r>
            <a:r>
              <a:rPr lang="en-US" sz="2400" dirty="0">
                <a:latin typeface="Times" pitchFamily="2" charset="0"/>
              </a:rPr>
              <a:t>, </a:t>
            </a:r>
            <a:r>
              <a:rPr lang="en-US" sz="2400" b="1" dirty="0">
                <a:solidFill>
                  <a:srgbClr val="C00000"/>
                </a:solidFill>
                <a:latin typeface="Times" pitchFamily="2" charset="0"/>
              </a:rPr>
              <a:t>Therefore Y (Claim)</a:t>
            </a:r>
          </a:p>
          <a:p>
            <a:r>
              <a:rPr lang="en-US" sz="2400" b="1" dirty="0">
                <a:solidFill>
                  <a:srgbClr val="C00000"/>
                </a:solidFill>
                <a:latin typeface="Times" pitchFamily="2" charset="0"/>
              </a:rPr>
              <a:t>Claim: What is your response to the prompt?</a:t>
            </a:r>
          </a:p>
          <a:p>
            <a:r>
              <a:rPr lang="en-US" sz="2400" b="1" dirty="0">
                <a:solidFill>
                  <a:srgbClr val="002060"/>
                </a:solidFill>
                <a:latin typeface="Times" pitchFamily="2" charset="0"/>
              </a:rPr>
              <a:t>A + B: What are the two main points that defend your claim</a:t>
            </a:r>
          </a:p>
          <a:p>
            <a:r>
              <a:rPr lang="en-US" sz="2400" b="1" dirty="0">
                <a:latin typeface="Times" pitchFamily="2" charset="0"/>
              </a:rPr>
              <a:t>X However: Concession, Rebuttal, Refutation argument</a:t>
            </a:r>
          </a:p>
        </p:txBody>
      </p:sp>
      <p:sp>
        <p:nvSpPr>
          <p:cNvPr id="4" name="Rectangle 3">
            <a:extLst>
              <a:ext uri="{FF2B5EF4-FFF2-40B4-BE49-F238E27FC236}">
                <a16:creationId xmlns:a16="http://schemas.microsoft.com/office/drawing/2014/main" id="{3469A5DA-04D1-3E48-AA93-3F6A7269DE5C}"/>
              </a:ext>
            </a:extLst>
          </p:cNvPr>
          <p:cNvSpPr/>
          <p:nvPr/>
        </p:nvSpPr>
        <p:spPr>
          <a:xfrm>
            <a:off x="266700" y="1295400"/>
            <a:ext cx="8610600" cy="1626395"/>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200" b="1" dirty="0">
                <a:latin typeface="Times" pitchFamily="2" charset="0"/>
              </a:rPr>
              <a:t>Prompt:</a:t>
            </a:r>
            <a:r>
              <a:rPr lang="en-US" sz="2200" dirty="0">
                <a:latin typeface="Times" pitchFamily="2" charset="0"/>
              </a:rPr>
              <a:t> Evaluate whether the current position of the President of the United States has become the imperial presidency and thus destroyed the concept of the Madisonian Model of government.   Provide evidence and arguments based on founding documents and your knowledge of the Presidency as established in modern times</a:t>
            </a:r>
            <a:r>
              <a:rPr lang="en-US" dirty="0">
                <a:latin typeface="Times" pitchFamily="2" charset="0"/>
              </a:rPr>
              <a:t>. </a:t>
            </a:r>
            <a:endParaRPr lang="en-US" sz="2000" dirty="0">
              <a:latin typeface="Times" pitchFamily="2" charset="0"/>
            </a:endParaRPr>
          </a:p>
        </p:txBody>
      </p:sp>
    </p:spTree>
    <p:extLst>
      <p:ext uri="{BB962C8B-B14F-4D97-AF65-F5344CB8AC3E}">
        <p14:creationId xmlns:p14="http://schemas.microsoft.com/office/powerpoint/2010/main" val="1017500641"/>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sz="3600" dirty="0">
                <a:latin typeface="Baskerville Old Face" panose="02020602080505020303" pitchFamily="18" charset="0"/>
              </a:rPr>
              <a:t>Constitutional Power</a:t>
            </a:r>
          </a:p>
        </p:txBody>
      </p:sp>
      <p:sp>
        <p:nvSpPr>
          <p:cNvPr id="3" name="Content Placeholder 2"/>
          <p:cNvSpPr>
            <a:spLocks noGrp="1"/>
          </p:cNvSpPr>
          <p:nvPr>
            <p:ph idx="1"/>
          </p:nvPr>
        </p:nvSpPr>
        <p:spPr>
          <a:xfrm>
            <a:off x="457200" y="1219201"/>
            <a:ext cx="8229600" cy="4114800"/>
          </a:xfrm>
          <a:solidFill>
            <a:schemeClr val="bg1"/>
          </a:solidFill>
          <a:ln>
            <a:solidFill>
              <a:schemeClr val="accent1"/>
            </a:solidFill>
          </a:ln>
        </p:spPr>
        <p:txBody>
          <a:bodyPr>
            <a:normAutofit/>
          </a:bodyPr>
          <a:lstStyle/>
          <a:p>
            <a:r>
              <a:rPr lang="en-US" sz="2400" i="1" dirty="0">
                <a:solidFill>
                  <a:srgbClr val="FF0000"/>
                </a:solidFill>
                <a:latin typeface="Times New Roman" panose="02020603050405020304" pitchFamily="18" charset="0"/>
                <a:cs typeface="Times New Roman" panose="02020603050405020304" pitchFamily="18" charset="0"/>
              </a:rPr>
              <a:t>Korematsu v. United States (1944): </a:t>
            </a:r>
            <a:r>
              <a:rPr lang="en-US" sz="2400" dirty="0">
                <a:latin typeface="Times New Roman" panose="02020603050405020304" pitchFamily="18" charset="0"/>
                <a:cs typeface="Times New Roman" panose="02020603050405020304" pitchFamily="18" charset="0"/>
              </a:rPr>
              <a:t>establish the power the presidency to use executive orders</a:t>
            </a:r>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i="1" dirty="0">
                <a:solidFill>
                  <a:srgbClr val="FF0000"/>
                </a:solidFill>
                <a:latin typeface="Times New Roman" panose="02020603050405020304" pitchFamily="18" charset="0"/>
                <a:cs typeface="Times New Roman" panose="02020603050405020304" pitchFamily="18" charset="0"/>
              </a:rPr>
              <a:t>Nixon v. United States (1974): </a:t>
            </a:r>
            <a:r>
              <a:rPr lang="en-US" sz="2400" dirty="0">
                <a:latin typeface="Times New Roman" panose="02020603050405020304" pitchFamily="18" charset="0"/>
                <a:cs typeface="Times New Roman" panose="02020603050405020304" pitchFamily="18" charset="0"/>
              </a:rPr>
              <a:t>established presidents had the right to utilize executive privilege, but not in all cases</a:t>
            </a:r>
          </a:p>
          <a:p>
            <a:r>
              <a:rPr lang="en-US" sz="2400" i="1" dirty="0">
                <a:solidFill>
                  <a:srgbClr val="FF0000"/>
                </a:solidFill>
                <a:latin typeface="Times New Roman" panose="02020603050405020304" pitchFamily="18" charset="0"/>
                <a:cs typeface="Times New Roman" panose="02020603050405020304" pitchFamily="18" charset="0"/>
              </a:rPr>
              <a:t>Train v. City of New York (1975):</a:t>
            </a:r>
            <a:r>
              <a:rPr lang="en-US" sz="2400" dirty="0">
                <a:latin typeface="Times New Roman" panose="02020603050405020304" pitchFamily="18" charset="0"/>
                <a:cs typeface="Times New Roman" panose="02020603050405020304" pitchFamily="18" charset="0"/>
              </a:rPr>
              <a:t> denied the right of the president to refuse to spend appropriated money</a:t>
            </a:r>
            <a:endParaRPr lang="en-US" sz="2400" i="1" dirty="0">
              <a:solidFill>
                <a:srgbClr val="FF0000"/>
              </a:solidFill>
              <a:latin typeface="Times New Roman" panose="02020603050405020304" pitchFamily="18" charset="0"/>
              <a:cs typeface="Times New Roman" panose="02020603050405020304" pitchFamily="18" charset="0"/>
            </a:endParaRPr>
          </a:p>
          <a:p>
            <a:r>
              <a:rPr lang="en-US" sz="2400" i="1" dirty="0">
                <a:solidFill>
                  <a:srgbClr val="FF0000"/>
                </a:solidFill>
                <a:latin typeface="Times New Roman" panose="02020603050405020304" pitchFamily="18" charset="0"/>
                <a:cs typeface="Times New Roman" panose="02020603050405020304" pitchFamily="18" charset="0"/>
              </a:rPr>
              <a:t>Clinton v. City of New York (1998): </a:t>
            </a:r>
            <a:r>
              <a:rPr lang="en-US" sz="2400" dirty="0">
                <a:latin typeface="Times New Roman" panose="02020603050405020304" pitchFamily="18" charset="0"/>
                <a:cs typeface="Times New Roman" panose="02020603050405020304" pitchFamily="18" charset="0"/>
              </a:rPr>
              <a:t>clarified the president’s use of veto power</a:t>
            </a:r>
          </a:p>
          <a:p>
            <a:r>
              <a:rPr lang="en-US" sz="2400" dirty="0">
                <a:latin typeface="Times New Roman" panose="02020603050405020304" pitchFamily="18" charset="0"/>
                <a:cs typeface="Times New Roman" panose="02020603050405020304" pitchFamily="18" charset="0"/>
              </a:rPr>
              <a:t>Hamadan v. Rumsfeld 2006</a:t>
            </a:r>
          </a:p>
          <a:p>
            <a:r>
              <a:rPr lang="en-US" sz="2400" dirty="0" err="1">
                <a:latin typeface="Times New Roman" panose="02020603050405020304" pitchFamily="18" charset="0"/>
                <a:cs typeface="Times New Roman" panose="02020603050405020304" pitchFamily="18" charset="0"/>
              </a:rPr>
              <a:t>Boumediene</a:t>
            </a:r>
            <a:r>
              <a:rPr lang="en-US" sz="2400" dirty="0">
                <a:latin typeface="Times New Roman" panose="02020603050405020304" pitchFamily="18" charset="0"/>
                <a:cs typeface="Times New Roman" panose="02020603050405020304" pitchFamily="18" charset="0"/>
              </a:rPr>
              <a:t> v. Bush 2008</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64530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Baskerville Old Face" panose="02020602080505020303" pitchFamily="18" charset="0"/>
              </a:rPr>
              <a:t>American </a:t>
            </a:r>
            <a:r>
              <a:rPr lang="en-US">
                <a:latin typeface="Baskerville Old Face" panose="02020602080505020303" pitchFamily="18" charset="0"/>
              </a:rPr>
              <a:t>Nuclear Capability</a:t>
            </a:r>
            <a:endParaRPr lang="en-US" dirty="0">
              <a:latin typeface="Baskerville Old Face" panose="02020602080505020303" pitchFamily="18" charset="0"/>
            </a:endParaRP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68289" y="1600200"/>
            <a:ext cx="7407421" cy="4525963"/>
          </a:xfrm>
        </p:spPr>
      </p:pic>
    </p:spTree>
    <p:extLst>
      <p:ext uri="{BB962C8B-B14F-4D97-AF65-F5344CB8AC3E}">
        <p14:creationId xmlns:p14="http://schemas.microsoft.com/office/powerpoint/2010/main" val="4290528595"/>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fontScale="90000"/>
          </a:bodyPr>
          <a:lstStyle/>
          <a:p>
            <a:r>
              <a:rPr lang="en-US" dirty="0">
                <a:solidFill>
                  <a:srgbClr val="FF0000"/>
                </a:solidFill>
                <a:latin typeface="Baskerville Old Face" panose="02020602080505020303" pitchFamily="18" charset="0"/>
              </a:rPr>
              <a:t>Imperial Presidency</a:t>
            </a:r>
          </a:p>
        </p:txBody>
      </p:sp>
      <p:sp>
        <p:nvSpPr>
          <p:cNvPr id="3" name="Content Placeholder 2"/>
          <p:cNvSpPr>
            <a:spLocks noGrp="1"/>
          </p:cNvSpPr>
          <p:nvPr>
            <p:ph idx="1"/>
          </p:nvPr>
        </p:nvSpPr>
        <p:spPr>
          <a:xfrm>
            <a:off x="457200" y="1066800"/>
            <a:ext cx="8229600" cy="5059363"/>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How has technology impacted the United States Presidency?</a:t>
            </a:r>
          </a:p>
          <a:p>
            <a:r>
              <a:rPr lang="en-US" sz="2400" dirty="0">
                <a:latin typeface="Times New Roman" panose="02020603050405020304" pitchFamily="18" charset="0"/>
                <a:cs typeface="Times New Roman" panose="02020603050405020304" pitchFamily="18" charset="0"/>
              </a:rPr>
              <a:t>If you considered gridlock, why should we grant Congress leadership power in the United States government?</a:t>
            </a:r>
          </a:p>
          <a:p>
            <a:r>
              <a:rPr lang="en-US" sz="2400" dirty="0">
                <a:latin typeface="Times New Roman" panose="02020603050405020304" pitchFamily="18" charset="0"/>
                <a:cs typeface="Times New Roman" panose="02020603050405020304" pitchFamily="18" charset="0"/>
              </a:rPr>
              <a:t>How do linkage institutions keep the President accountable to the American people?</a:t>
            </a:r>
          </a:p>
          <a:p>
            <a:r>
              <a:rPr lang="en-US" sz="2400" dirty="0">
                <a:latin typeface="Times New Roman" panose="02020603050405020304" pitchFamily="18" charset="0"/>
                <a:cs typeface="Times New Roman" panose="02020603050405020304" pitchFamily="18" charset="0"/>
              </a:rPr>
              <a:t>What is the influence of a grassroots that demonstrates high apathetic views and greater distrust of government </a:t>
            </a:r>
            <a:r>
              <a:rPr lang="en-US" sz="2400">
                <a:latin typeface="Times New Roman" panose="02020603050405020304" pitchFamily="18" charset="0"/>
                <a:cs typeface="Times New Roman" panose="02020603050405020304" pitchFamily="18" charset="0"/>
              </a:rPr>
              <a:t>power on the </a:t>
            </a:r>
            <a:r>
              <a:rPr lang="en-US" sz="2400" dirty="0">
                <a:latin typeface="Times New Roman" panose="02020603050405020304" pitchFamily="18" charset="0"/>
                <a:cs typeface="Times New Roman" panose="02020603050405020304" pitchFamily="18" charset="0"/>
              </a:rPr>
              <a:t>actions of the Presidency?</a:t>
            </a:r>
          </a:p>
        </p:txBody>
      </p:sp>
    </p:spTree>
    <p:extLst>
      <p:ext uri="{BB962C8B-B14F-4D97-AF65-F5344CB8AC3E}">
        <p14:creationId xmlns:p14="http://schemas.microsoft.com/office/powerpoint/2010/main" val="133623908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609600"/>
            <a:ext cx="8153400" cy="5486400"/>
          </a:xfrm>
          <a:prstGeom prst="rect">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33400" y="838200"/>
            <a:ext cx="8077200" cy="4785926"/>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Unit IV: Institution of the National Government: Congress, President, Bureaucracy, and Judiciary</a:t>
            </a:r>
          </a:p>
          <a:p>
            <a:pPr lvl="1"/>
            <a:r>
              <a:rPr lang="en-US" sz="1300" dirty="0">
                <a:latin typeface="Times New Roman" panose="02020603050405020304" pitchFamily="18" charset="0"/>
                <a:cs typeface="Times New Roman" panose="02020603050405020304" pitchFamily="18" charset="0"/>
              </a:rPr>
              <a:t>The major formal and informal arrangement of powers</a:t>
            </a:r>
          </a:p>
          <a:p>
            <a:pPr lvl="1"/>
            <a:r>
              <a:rPr lang="en-US" sz="1300" dirty="0">
                <a:latin typeface="Times New Roman" panose="02020603050405020304" pitchFamily="18" charset="0"/>
                <a:cs typeface="Times New Roman" panose="02020603050405020304" pitchFamily="18" charset="0"/>
              </a:rPr>
              <a:t>Relationships among the four branches and varying balances of power </a:t>
            </a:r>
          </a:p>
          <a:p>
            <a:pPr lvl="1"/>
            <a:r>
              <a:rPr lang="en-US" sz="1300" dirty="0">
                <a:latin typeface="Times New Roman" panose="02020603050405020304" pitchFamily="18" charset="0"/>
                <a:cs typeface="Times New Roman" panose="02020603050405020304" pitchFamily="18" charset="0"/>
              </a:rPr>
              <a:t>Linkages between the four branches and the following</a:t>
            </a:r>
          </a:p>
          <a:p>
            <a:pPr lvl="2"/>
            <a:r>
              <a:rPr lang="en-US" sz="1300" dirty="0">
                <a:latin typeface="Times New Roman" panose="02020603050405020304" pitchFamily="18" charset="0"/>
                <a:cs typeface="Times New Roman" panose="02020603050405020304" pitchFamily="18" charset="0"/>
              </a:rPr>
              <a:t>Public opinion and voters</a:t>
            </a:r>
          </a:p>
          <a:p>
            <a:pPr lvl="2"/>
            <a:r>
              <a:rPr lang="en-US" sz="1300" dirty="0">
                <a:latin typeface="Times New Roman" panose="02020603050405020304" pitchFamily="18" charset="0"/>
                <a:cs typeface="Times New Roman" panose="02020603050405020304" pitchFamily="18" charset="0"/>
              </a:rPr>
              <a:t>Interest groups</a:t>
            </a:r>
          </a:p>
          <a:p>
            <a:pPr lvl="2"/>
            <a:r>
              <a:rPr lang="en-US" sz="1300" dirty="0">
                <a:latin typeface="Times New Roman" panose="02020603050405020304" pitchFamily="18" charset="0"/>
                <a:cs typeface="Times New Roman" panose="02020603050405020304" pitchFamily="18" charset="0"/>
              </a:rPr>
              <a:t>Political parties </a:t>
            </a:r>
          </a:p>
          <a:p>
            <a:pPr lvl="2"/>
            <a:r>
              <a:rPr lang="en-US" sz="1300" dirty="0">
                <a:latin typeface="Times New Roman" panose="02020603050405020304" pitchFamily="18" charset="0"/>
                <a:cs typeface="Times New Roman" panose="02020603050405020304" pitchFamily="18" charset="0"/>
              </a:rPr>
              <a:t>The media</a:t>
            </a:r>
          </a:p>
          <a:p>
            <a:pPr lvl="2"/>
            <a:r>
              <a:rPr lang="en-US" sz="1300" dirty="0">
                <a:latin typeface="Times New Roman" panose="02020603050405020304" pitchFamily="18" charset="0"/>
                <a:cs typeface="Times New Roman" panose="02020603050405020304" pitchFamily="18" charset="0"/>
              </a:rPr>
              <a:t>State and local government </a:t>
            </a:r>
          </a:p>
          <a:p>
            <a:r>
              <a:rPr lang="en-US" sz="1600" i="1" dirty="0">
                <a:solidFill>
                  <a:schemeClr val="bg1"/>
                </a:solidFill>
                <a:latin typeface="Times New Roman" panose="02020603050405020304" pitchFamily="18" charset="0"/>
                <a:cs typeface="Times New Roman" panose="02020603050405020304" pitchFamily="18" charset="0"/>
              </a:rPr>
              <a:t>Essential Question: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1600" i="1" dirty="0">
                <a:solidFill>
                  <a:schemeClr val="bg1"/>
                </a:solidFill>
                <a:latin typeface="Times New Roman" panose="02020603050405020304" pitchFamily="18" charset="0"/>
                <a:cs typeface="Times New Roman" panose="02020603050405020304" pitchFamily="18" charset="0"/>
              </a:rPr>
              <a:t>Students can:</a:t>
            </a:r>
            <a:endParaRPr lang="en-US" sz="1600" dirty="0">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Evaluate whether or not the President has become an all-powerful Leviathan </a:t>
            </a: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Determine how the interaction between the branches of government and linkage institutions impacts public policy</a:t>
            </a:r>
          </a:p>
          <a:p>
            <a:pPr lvl="0"/>
            <a:r>
              <a:rPr lang="en-US" sz="1600" b="1" dirty="0">
                <a:solidFill>
                  <a:schemeClr val="tx2"/>
                </a:solidFill>
                <a:latin typeface="Times New Roman" panose="02020603050405020304" pitchFamily="18" charset="0"/>
                <a:cs typeface="Times New Roman" panose="02020603050405020304" pitchFamily="18" charset="0"/>
              </a:rPr>
              <a:t>Agenda </a:t>
            </a:r>
          </a:p>
          <a:p>
            <a:pPr marL="285750" lvl="0" indent="-285750">
              <a:buFontTx/>
              <a:buChar char="-"/>
            </a:pPr>
            <a:r>
              <a:rPr lang="en-US" b="1" dirty="0">
                <a:solidFill>
                  <a:schemeClr val="tx2"/>
                </a:solidFill>
                <a:latin typeface="Times New Roman" panose="02020603050405020304" pitchFamily="18" charset="0"/>
                <a:cs typeface="Times New Roman" panose="02020603050405020304" pitchFamily="18" charset="0"/>
              </a:rPr>
              <a:t>Congressional assessment analysis</a:t>
            </a:r>
          </a:p>
          <a:p>
            <a:pPr marL="285750" lvl="0" indent="-285750">
              <a:buFontTx/>
              <a:buChar char="-"/>
            </a:pPr>
            <a:r>
              <a:rPr lang="en-US" b="1" dirty="0">
                <a:solidFill>
                  <a:schemeClr val="tx2"/>
                </a:solidFill>
                <a:latin typeface="Times New Roman" panose="02020603050405020304" pitchFamily="18" charset="0"/>
                <a:cs typeface="Times New Roman" panose="02020603050405020304" pitchFamily="18" charset="0"/>
              </a:rPr>
              <a:t>Federal budget simulation</a:t>
            </a:r>
          </a:p>
          <a:p>
            <a:pPr marL="0" lvl="1" indent="0">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342900" lvl="1" indent="-342900">
              <a:buFontTx/>
              <a:buChar char="-"/>
            </a:pPr>
            <a:r>
              <a:rPr lang="en-US" sz="2000" b="1" dirty="0">
                <a:solidFill>
                  <a:schemeClr val="bg1"/>
                </a:solidFill>
                <a:latin typeface="Times New Roman" panose="02020603050405020304" pitchFamily="18" charset="0"/>
                <a:cs typeface="Times New Roman" panose="02020603050405020304" pitchFamily="18" charset="0"/>
              </a:rPr>
              <a:t>Two truth and a lie of the federal bureaucracy</a:t>
            </a:r>
          </a:p>
        </p:txBody>
      </p:sp>
    </p:spTree>
    <p:extLst>
      <p:ext uri="{BB962C8B-B14F-4D97-AF65-F5344CB8AC3E}">
        <p14:creationId xmlns:p14="http://schemas.microsoft.com/office/powerpoint/2010/main" val="16123100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70546-5883-4C8B-BBE2-47C631A932E8}"/>
              </a:ext>
            </a:extLst>
          </p:cNvPr>
          <p:cNvSpPr>
            <a:spLocks noGrp="1"/>
          </p:cNvSpPr>
          <p:nvPr>
            <p:ph type="title"/>
          </p:nvPr>
        </p:nvSpPr>
        <p:spPr>
          <a:xfrm>
            <a:off x="457200" y="274638"/>
            <a:ext cx="8229600" cy="792162"/>
          </a:xfrm>
          <a:solidFill>
            <a:srgbClr val="C00000"/>
          </a:solidFill>
        </p:spPr>
        <p:txBody>
          <a:bodyPr/>
          <a:lstStyle/>
          <a:p>
            <a:r>
              <a:rPr lang="en-US" dirty="0">
                <a:solidFill>
                  <a:schemeClr val="bg1"/>
                </a:solidFill>
                <a:latin typeface="Georgia Pro Black" panose="02040A02050405020203" pitchFamily="18" charset="0"/>
              </a:rPr>
              <a:t>Presidential Debate</a:t>
            </a:r>
          </a:p>
        </p:txBody>
      </p:sp>
      <p:sp>
        <p:nvSpPr>
          <p:cNvPr id="3" name="Content Placeholder 2">
            <a:extLst>
              <a:ext uri="{FF2B5EF4-FFF2-40B4-BE49-F238E27FC236}">
                <a16:creationId xmlns:a16="http://schemas.microsoft.com/office/drawing/2014/main" id="{F44EE6BC-D198-4865-8E22-1BA86C8A8932}"/>
              </a:ext>
            </a:extLst>
          </p:cNvPr>
          <p:cNvSpPr>
            <a:spLocks noGrp="1"/>
          </p:cNvSpPr>
          <p:nvPr>
            <p:ph idx="1"/>
          </p:nvPr>
        </p:nvSpPr>
        <p:spPr>
          <a:xfrm>
            <a:off x="457200" y="1371600"/>
            <a:ext cx="8229600" cy="47545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Respond to the following statements.  Do you (SA) Strongly Agree, (A) Agree, (D) Disagree, or (SD) Strongly Disagree?  Explain your response.</a:t>
            </a:r>
          </a:p>
          <a:p>
            <a:pPr marL="0" indent="0">
              <a:buNone/>
            </a:pPr>
            <a:endParaRPr lang="en-US" sz="2400" dirty="0">
              <a:latin typeface="Times" panose="02020603050405020304" pitchFamily="18" charset="0"/>
              <a:cs typeface="Times" panose="02020603050405020304" pitchFamily="18" charset="0"/>
            </a:endParaRPr>
          </a:p>
        </p:txBody>
      </p:sp>
      <p:graphicFrame>
        <p:nvGraphicFramePr>
          <p:cNvPr id="4" name="Table 4">
            <a:extLst>
              <a:ext uri="{FF2B5EF4-FFF2-40B4-BE49-F238E27FC236}">
                <a16:creationId xmlns:a16="http://schemas.microsoft.com/office/drawing/2014/main" id="{BC102ACF-E08E-4704-8CAB-DEC1E6A36AF1}"/>
              </a:ext>
            </a:extLst>
          </p:cNvPr>
          <p:cNvGraphicFramePr>
            <a:graphicFrameLocks noGrp="1"/>
          </p:cNvGraphicFramePr>
          <p:nvPr>
            <p:extLst>
              <p:ext uri="{D42A27DB-BD31-4B8C-83A1-F6EECF244321}">
                <p14:modId xmlns:p14="http://schemas.microsoft.com/office/powerpoint/2010/main" val="195338935"/>
              </p:ext>
            </p:extLst>
          </p:nvPr>
        </p:nvGraphicFramePr>
        <p:xfrm>
          <a:off x="304800" y="2636361"/>
          <a:ext cx="8610600" cy="41148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3549572565"/>
                    </a:ext>
                  </a:extLst>
                </a:gridCol>
                <a:gridCol w="2057400">
                  <a:extLst>
                    <a:ext uri="{9D8B030D-6E8A-4147-A177-3AD203B41FA5}">
                      <a16:colId xmlns:a16="http://schemas.microsoft.com/office/drawing/2014/main" val="1720019598"/>
                    </a:ext>
                  </a:extLst>
                </a:gridCol>
                <a:gridCol w="2438400">
                  <a:extLst>
                    <a:ext uri="{9D8B030D-6E8A-4147-A177-3AD203B41FA5}">
                      <a16:colId xmlns:a16="http://schemas.microsoft.com/office/drawing/2014/main" val="3858214808"/>
                    </a:ext>
                  </a:extLst>
                </a:gridCol>
              </a:tblGrid>
              <a:tr h="370840">
                <a:tc>
                  <a:txBody>
                    <a:bodyPr/>
                    <a:lstStyle/>
                    <a:p>
                      <a:pPr algn="ctr"/>
                      <a:r>
                        <a:rPr lang="en-US" sz="2400" dirty="0">
                          <a:solidFill>
                            <a:schemeClr val="bg1"/>
                          </a:solidFill>
                          <a:latin typeface="Times" panose="02020603050405020304" pitchFamily="18" charset="0"/>
                          <a:cs typeface="Times" panose="02020603050405020304" pitchFamily="18" charset="0"/>
                        </a:rPr>
                        <a:t>Statements</a:t>
                      </a:r>
                    </a:p>
                    <a:p>
                      <a:pPr algn="ctr"/>
                      <a:endParaRPr lang="en-US" sz="2400" dirty="0">
                        <a:solidFill>
                          <a:schemeClr val="bg1"/>
                        </a:solidFill>
                        <a:latin typeface="Times" panose="02020603050405020304" pitchFamily="18" charset="0"/>
                        <a:cs typeface="Times" panose="02020603050405020304" pitchFamily="18" charset="0"/>
                      </a:endParaRPr>
                    </a:p>
                  </a:txBody>
                  <a:tcPr>
                    <a:solidFill>
                      <a:schemeClr val="tx1"/>
                    </a:solidFill>
                  </a:tcPr>
                </a:tc>
                <a:tc>
                  <a:txBody>
                    <a:bodyPr/>
                    <a:lstStyle/>
                    <a:p>
                      <a:pPr algn="ctr"/>
                      <a:r>
                        <a:rPr lang="en-US" sz="2400" dirty="0">
                          <a:latin typeface="Times" panose="02020603050405020304" pitchFamily="18" charset="0"/>
                          <a:cs typeface="Times" panose="02020603050405020304" pitchFamily="18" charset="0"/>
                        </a:rPr>
                        <a:t>Views </a:t>
                      </a:r>
                    </a:p>
                    <a:p>
                      <a:pPr algn="ctr"/>
                      <a:r>
                        <a:rPr lang="en-US" sz="2400" dirty="0">
                          <a:latin typeface="Times" panose="02020603050405020304" pitchFamily="18" charset="0"/>
                          <a:cs typeface="Times" panose="02020603050405020304" pitchFamily="18" charset="0"/>
                        </a:rPr>
                        <a:t>(SA, A, D, SD)</a:t>
                      </a:r>
                    </a:p>
                  </a:txBody>
                  <a:tcPr>
                    <a:solidFill>
                      <a:schemeClr val="tx1"/>
                    </a:solidFill>
                  </a:tcPr>
                </a:tc>
                <a:tc>
                  <a:txBody>
                    <a:bodyPr/>
                    <a:lstStyle/>
                    <a:p>
                      <a:pPr algn="ctr"/>
                      <a:r>
                        <a:rPr lang="en-US" sz="2400" dirty="0">
                          <a:latin typeface="Times" panose="02020603050405020304" pitchFamily="18" charset="0"/>
                          <a:cs typeface="Times" panose="02020603050405020304" pitchFamily="18" charset="0"/>
                        </a:rPr>
                        <a:t>Explanations</a:t>
                      </a:r>
                    </a:p>
                  </a:txBody>
                  <a:tcPr>
                    <a:solidFill>
                      <a:schemeClr val="tx1"/>
                    </a:solidFill>
                  </a:tcPr>
                </a:tc>
                <a:extLst>
                  <a:ext uri="{0D108BD9-81ED-4DB2-BD59-A6C34878D82A}">
                    <a16:rowId xmlns:a16="http://schemas.microsoft.com/office/drawing/2014/main" val="4090847969"/>
                  </a:ext>
                </a:extLst>
              </a:tr>
              <a:tr h="370840">
                <a:tc>
                  <a:txBody>
                    <a:bodyPr/>
                    <a:lstStyle/>
                    <a:p>
                      <a:endParaRPr lang="en-US" sz="2400" dirty="0">
                        <a:latin typeface="Times" panose="02020603050405020304" pitchFamily="18" charset="0"/>
                        <a:cs typeface="Times" panose="02020603050405020304" pitchFamily="18" charset="0"/>
                      </a:endParaRPr>
                    </a:p>
                    <a:p>
                      <a:pPr marL="457200" indent="-457200">
                        <a:buAutoNum type="arabicPeriod"/>
                      </a:pPr>
                      <a:r>
                        <a:rPr lang="en-US" sz="2200" dirty="0">
                          <a:latin typeface="Times" panose="02020603050405020304" pitchFamily="18" charset="0"/>
                          <a:cs typeface="Times" panose="02020603050405020304" pitchFamily="18" charset="0"/>
                        </a:rPr>
                        <a:t>The President has too much power</a:t>
                      </a:r>
                    </a:p>
                    <a:p>
                      <a:pPr marL="0" indent="0">
                        <a:buNone/>
                      </a:pPr>
                      <a:endParaRPr lang="en-US" sz="2400" dirty="0">
                        <a:latin typeface="Times" panose="02020603050405020304" pitchFamily="18" charset="0"/>
                        <a:cs typeface="Times" panose="02020603050405020304" pitchFamily="18" charset="0"/>
                      </a:endParaRPr>
                    </a:p>
                  </a:txBody>
                  <a:tcPr/>
                </a:tc>
                <a:tc>
                  <a:txBody>
                    <a:bodyPr/>
                    <a:lstStyle/>
                    <a:p>
                      <a:endParaRPr lang="en-US" sz="2400" dirty="0">
                        <a:latin typeface="Times" panose="02020603050405020304" pitchFamily="18" charset="0"/>
                        <a:cs typeface="Times" panose="02020603050405020304" pitchFamily="18" charset="0"/>
                      </a:endParaRPr>
                    </a:p>
                  </a:txBody>
                  <a:tcPr/>
                </a:tc>
                <a:tc>
                  <a:txBody>
                    <a:bodyPr/>
                    <a:lstStyle/>
                    <a:p>
                      <a:endParaRPr lang="en-US" sz="24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1737053665"/>
                  </a:ext>
                </a:extLst>
              </a:tr>
              <a:tr h="370840">
                <a:tc>
                  <a:txBody>
                    <a:bodyPr/>
                    <a:lstStyle/>
                    <a:p>
                      <a:endParaRPr lang="en-US" sz="2400" dirty="0">
                        <a:latin typeface="Times" panose="02020603050405020304" pitchFamily="18" charset="0"/>
                        <a:cs typeface="Times" panose="02020603050405020304" pitchFamily="18" charset="0"/>
                      </a:endParaRPr>
                    </a:p>
                    <a:p>
                      <a:r>
                        <a:rPr lang="en-US" sz="2200" dirty="0">
                          <a:latin typeface="Times" panose="02020603050405020304" pitchFamily="18" charset="0"/>
                          <a:cs typeface="Times" panose="02020603050405020304" pitchFamily="18" charset="0"/>
                        </a:rPr>
                        <a:t>2. The powers of the president should be divided and held by multiple people.  In other words, we should have a plural executive.</a:t>
                      </a:r>
                    </a:p>
                  </a:txBody>
                  <a:tcPr/>
                </a:tc>
                <a:tc>
                  <a:txBody>
                    <a:bodyPr/>
                    <a:lstStyle/>
                    <a:p>
                      <a:endParaRPr lang="en-US" sz="2400">
                        <a:latin typeface="Times" panose="02020603050405020304" pitchFamily="18" charset="0"/>
                        <a:cs typeface="Times" panose="02020603050405020304" pitchFamily="18" charset="0"/>
                      </a:endParaRPr>
                    </a:p>
                  </a:txBody>
                  <a:tcPr/>
                </a:tc>
                <a:tc>
                  <a:txBody>
                    <a:bodyPr/>
                    <a:lstStyle/>
                    <a:p>
                      <a:endParaRPr lang="en-US" sz="2400" dirty="0">
                        <a:latin typeface="Times" panose="02020603050405020304" pitchFamily="18" charset="0"/>
                        <a:cs typeface="Times" panose="02020603050405020304" pitchFamily="18" charset="0"/>
                      </a:endParaRPr>
                    </a:p>
                  </a:txBody>
                  <a:tcPr/>
                </a:tc>
                <a:extLst>
                  <a:ext uri="{0D108BD9-81ED-4DB2-BD59-A6C34878D82A}">
                    <a16:rowId xmlns:a16="http://schemas.microsoft.com/office/drawing/2014/main" val="958408604"/>
                  </a:ext>
                </a:extLst>
              </a:tr>
            </a:tbl>
          </a:graphicData>
        </a:graphic>
      </p:graphicFrame>
    </p:spTree>
    <p:extLst>
      <p:ext uri="{BB962C8B-B14F-4D97-AF65-F5344CB8AC3E}">
        <p14:creationId xmlns:p14="http://schemas.microsoft.com/office/powerpoint/2010/main" val="312904607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p:spPr>
        <p:txBody>
          <a:bodyPr>
            <a:normAutofit/>
          </a:bodyPr>
          <a:lstStyle/>
          <a:p>
            <a:pPr marL="0" indent="0">
              <a:buNone/>
            </a:pPr>
            <a:endParaRPr lang="en-US" sz="2000" b="1" dirty="0">
              <a:solidFill>
                <a:srgbClr val="FF0000"/>
              </a:solidFill>
              <a:latin typeface="Times New Roman" panose="02020603050405020304" pitchFamily="18" charset="0"/>
              <a:cs typeface="Times New Roman" panose="02020603050405020304" pitchFamily="18" charset="0"/>
            </a:endParaRPr>
          </a:p>
        </p:txBody>
      </p:sp>
      <p:sp>
        <p:nvSpPr>
          <p:cNvPr id="2" name="Rectangle 1"/>
          <p:cNvSpPr/>
          <p:nvPr/>
        </p:nvSpPr>
        <p:spPr>
          <a:xfrm>
            <a:off x="457200" y="609600"/>
            <a:ext cx="8153400" cy="5486400"/>
          </a:xfrm>
          <a:prstGeom prst="rect">
            <a:avLst/>
          </a:prstGeom>
          <a:solidFill>
            <a:srgbClr val="C00000">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71500" y="838200"/>
            <a:ext cx="8077200" cy="4847481"/>
          </a:xfrm>
          <a:prstGeom prst="rect">
            <a:avLst/>
          </a:prstGeom>
          <a:noFill/>
        </p:spPr>
        <p:txBody>
          <a:bodyPr wrap="square" rtlCol="0">
            <a:spAutoFit/>
          </a:bodyPr>
          <a:lstStyle/>
          <a:p>
            <a:r>
              <a:rPr lang="en-US" sz="1300" dirty="0">
                <a:latin typeface="Times New Roman" panose="02020603050405020304" pitchFamily="18" charset="0"/>
                <a:cs typeface="Times New Roman" panose="02020603050405020304" pitchFamily="18" charset="0"/>
              </a:rPr>
              <a:t>Unit IV: Institution of the National Government: Congress, President, Bureaucracy, and Judiciary</a:t>
            </a:r>
          </a:p>
          <a:p>
            <a:pPr lvl="1"/>
            <a:r>
              <a:rPr lang="en-US" sz="1300" dirty="0">
                <a:latin typeface="Times New Roman" panose="02020603050405020304" pitchFamily="18" charset="0"/>
                <a:cs typeface="Times New Roman" panose="02020603050405020304" pitchFamily="18" charset="0"/>
              </a:rPr>
              <a:t>The major formal and informal arrangement of powers</a:t>
            </a:r>
          </a:p>
          <a:p>
            <a:pPr lvl="1"/>
            <a:r>
              <a:rPr lang="en-US" sz="1300" dirty="0">
                <a:latin typeface="Times New Roman" panose="02020603050405020304" pitchFamily="18" charset="0"/>
                <a:cs typeface="Times New Roman" panose="02020603050405020304" pitchFamily="18" charset="0"/>
              </a:rPr>
              <a:t>Relationships among the four branches and varying balances of power </a:t>
            </a:r>
          </a:p>
          <a:p>
            <a:pPr lvl="1"/>
            <a:r>
              <a:rPr lang="en-US" sz="1300" dirty="0">
                <a:latin typeface="Times New Roman" panose="02020603050405020304" pitchFamily="18" charset="0"/>
                <a:cs typeface="Times New Roman" panose="02020603050405020304" pitchFamily="18" charset="0"/>
              </a:rPr>
              <a:t>Linkages between the four branches and the following</a:t>
            </a:r>
          </a:p>
          <a:p>
            <a:pPr lvl="2"/>
            <a:r>
              <a:rPr lang="en-US" sz="1300" dirty="0">
                <a:latin typeface="Times New Roman" panose="02020603050405020304" pitchFamily="18" charset="0"/>
                <a:cs typeface="Times New Roman" panose="02020603050405020304" pitchFamily="18" charset="0"/>
              </a:rPr>
              <a:t>Public opinion and voters</a:t>
            </a:r>
          </a:p>
          <a:p>
            <a:pPr lvl="2"/>
            <a:r>
              <a:rPr lang="en-US" sz="1300" dirty="0">
                <a:latin typeface="Times New Roman" panose="02020603050405020304" pitchFamily="18" charset="0"/>
                <a:cs typeface="Times New Roman" panose="02020603050405020304" pitchFamily="18" charset="0"/>
              </a:rPr>
              <a:t>Interest groups</a:t>
            </a:r>
          </a:p>
          <a:p>
            <a:pPr lvl="2"/>
            <a:r>
              <a:rPr lang="en-US" sz="1300" dirty="0">
                <a:latin typeface="Times New Roman" panose="02020603050405020304" pitchFamily="18" charset="0"/>
                <a:cs typeface="Times New Roman" panose="02020603050405020304" pitchFamily="18" charset="0"/>
              </a:rPr>
              <a:t>Political parties </a:t>
            </a:r>
          </a:p>
          <a:p>
            <a:pPr lvl="2"/>
            <a:r>
              <a:rPr lang="en-US" sz="1300" dirty="0">
                <a:latin typeface="Times New Roman" panose="02020603050405020304" pitchFamily="18" charset="0"/>
                <a:cs typeface="Times New Roman" panose="02020603050405020304" pitchFamily="18" charset="0"/>
              </a:rPr>
              <a:t>The media</a:t>
            </a:r>
          </a:p>
          <a:p>
            <a:pPr lvl="2"/>
            <a:r>
              <a:rPr lang="en-US" sz="1300" dirty="0">
                <a:latin typeface="Times New Roman" panose="02020603050405020304" pitchFamily="18" charset="0"/>
                <a:cs typeface="Times New Roman" panose="02020603050405020304" pitchFamily="18" charset="0"/>
              </a:rPr>
              <a:t>State and local government </a:t>
            </a:r>
          </a:p>
          <a:p>
            <a:r>
              <a:rPr lang="en-US" sz="1600" i="1" dirty="0">
                <a:solidFill>
                  <a:schemeClr val="bg1"/>
                </a:solidFill>
                <a:latin typeface="Times New Roman" panose="02020603050405020304" pitchFamily="18" charset="0"/>
                <a:cs typeface="Times New Roman" panose="02020603050405020304" pitchFamily="18" charset="0"/>
              </a:rPr>
              <a:t>Essential Question:</a:t>
            </a:r>
            <a:r>
              <a:rPr lang="en-US" sz="1600" dirty="0">
                <a:solidFill>
                  <a:schemeClr val="bg1"/>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1600" i="1" dirty="0">
                <a:solidFill>
                  <a:schemeClr val="bg1"/>
                </a:solidFill>
                <a:latin typeface="Times New Roman" panose="02020603050405020304" pitchFamily="18" charset="0"/>
                <a:cs typeface="Times New Roman" panose="02020603050405020304" pitchFamily="18" charset="0"/>
              </a:rPr>
              <a:t>Students can:</a:t>
            </a:r>
            <a:endParaRPr lang="en-US" sz="1600" dirty="0">
              <a:solidFill>
                <a:schemeClr val="bg1"/>
              </a:solidFill>
              <a:latin typeface="Times New Roman" panose="02020603050405020304" pitchFamily="18" charset="0"/>
              <a:cs typeface="Times New Roman" panose="02020603050405020304" pitchFamily="18" charset="0"/>
            </a:endParaRPr>
          </a:p>
          <a:p>
            <a:pPr marL="285750" lvl="0" indent="-285750">
              <a:buFont typeface="Arial" panose="020B0604020202020204" pitchFamily="34" charset="0"/>
              <a:buChar char="•"/>
            </a:pPr>
            <a:r>
              <a:rPr lang="en-US" sz="1600" dirty="0">
                <a:latin typeface="Times New Roman" panose="02020603050405020304" pitchFamily="18" charset="0"/>
                <a:cs typeface="Times New Roman" panose="02020603050405020304" pitchFamily="18" charset="0"/>
              </a:rPr>
              <a:t>Evaluate how the </a:t>
            </a:r>
            <a:r>
              <a:rPr lang="en-US" sz="1600" dirty="0" err="1">
                <a:latin typeface="Times New Roman" panose="02020603050405020304" pitchFamily="18" charset="0"/>
                <a:cs typeface="Times New Roman" panose="02020603050405020304" pitchFamily="18" charset="0"/>
              </a:rPr>
              <a:t>Madisonian</a:t>
            </a:r>
            <a:r>
              <a:rPr lang="en-US" sz="1600" dirty="0">
                <a:latin typeface="Times New Roman" panose="02020603050405020304" pitchFamily="18" charset="0"/>
                <a:cs typeface="Times New Roman" panose="02020603050405020304" pitchFamily="18" charset="0"/>
              </a:rPr>
              <a:t> Model impacts the budgetary relationship between the legislative and executive </a:t>
            </a:r>
          </a:p>
          <a:p>
            <a:pPr lvl="0"/>
            <a:r>
              <a:rPr lang="en-US" b="1" dirty="0">
                <a:solidFill>
                  <a:schemeClr val="tx2"/>
                </a:solidFill>
                <a:latin typeface="Times New Roman" panose="02020603050405020304" pitchFamily="18" charset="0"/>
                <a:cs typeface="Times New Roman" panose="02020603050405020304" pitchFamily="18" charset="0"/>
              </a:rPr>
              <a:t>Agenda </a:t>
            </a:r>
          </a:p>
          <a:p>
            <a:pPr marL="285750" lvl="0" indent="-285750">
              <a:buFontTx/>
              <a:buChar char="-"/>
            </a:pPr>
            <a:r>
              <a:rPr lang="en-US" b="1" dirty="0">
                <a:solidFill>
                  <a:schemeClr val="tx2"/>
                </a:solidFill>
                <a:latin typeface="Times New Roman" panose="02020603050405020304" pitchFamily="18" charset="0"/>
                <a:cs typeface="Times New Roman" panose="02020603050405020304" pitchFamily="18" charset="0"/>
              </a:rPr>
              <a:t>Congressional Analysis</a:t>
            </a:r>
          </a:p>
          <a:p>
            <a:pPr marL="285750" lvl="0" indent="-285750">
              <a:buFontTx/>
              <a:buChar char="-"/>
            </a:pPr>
            <a:r>
              <a:rPr lang="en-US" b="1" dirty="0">
                <a:solidFill>
                  <a:schemeClr val="tx2"/>
                </a:solidFill>
                <a:latin typeface="Times New Roman" panose="02020603050405020304" pitchFamily="18" charset="0"/>
                <a:cs typeface="Times New Roman" panose="02020603050405020304" pitchFamily="18" charset="0"/>
              </a:rPr>
              <a:t>Budget Hero</a:t>
            </a:r>
          </a:p>
          <a:p>
            <a:pPr marL="285750" lvl="0" indent="-285750">
              <a:buFontTx/>
              <a:buChar char="-"/>
            </a:pPr>
            <a:r>
              <a:rPr lang="en-US" b="1" dirty="0">
                <a:solidFill>
                  <a:schemeClr val="tx2"/>
                </a:solidFill>
                <a:latin typeface="Times New Roman" panose="02020603050405020304" pitchFamily="18" charset="0"/>
                <a:cs typeface="Times New Roman" panose="02020603050405020304" pitchFamily="18" charset="0"/>
              </a:rPr>
              <a:t>A </a:t>
            </a:r>
            <a:r>
              <a:rPr lang="en-US" b="1" dirty="0" err="1">
                <a:solidFill>
                  <a:schemeClr val="tx2"/>
                </a:solidFill>
                <a:latin typeface="Times New Roman" panose="02020603050405020304" pitchFamily="18" charset="0"/>
                <a:cs typeface="Times New Roman" panose="02020603050405020304" pitchFamily="18" charset="0"/>
              </a:rPr>
              <a:t>Madisonian</a:t>
            </a:r>
            <a:r>
              <a:rPr lang="en-US" b="1" dirty="0">
                <a:solidFill>
                  <a:schemeClr val="tx2"/>
                </a:solidFill>
                <a:latin typeface="Times New Roman" panose="02020603050405020304" pitchFamily="18" charset="0"/>
                <a:cs typeface="Times New Roman" panose="02020603050405020304" pitchFamily="18" charset="0"/>
              </a:rPr>
              <a:t> Budget</a:t>
            </a:r>
          </a:p>
          <a:p>
            <a:pPr marL="0" lvl="1" indent="0">
              <a:buNone/>
            </a:pPr>
            <a:r>
              <a:rPr lang="en-US" sz="2000" b="1" dirty="0">
                <a:solidFill>
                  <a:schemeClr val="bg1"/>
                </a:solidFill>
                <a:latin typeface="Times New Roman" panose="02020603050405020304" pitchFamily="18" charset="0"/>
                <a:cs typeface="Times New Roman" panose="02020603050405020304" pitchFamily="18" charset="0"/>
              </a:rPr>
              <a:t>Homework:</a:t>
            </a:r>
          </a:p>
          <a:p>
            <a:pPr marL="342900" lvl="1" indent="-342900">
              <a:buFontTx/>
              <a:buChar char="-"/>
            </a:pPr>
            <a:r>
              <a:rPr lang="en-US" sz="2000" b="1" dirty="0">
                <a:solidFill>
                  <a:schemeClr val="bg1"/>
                </a:solidFill>
                <a:latin typeface="Times New Roman" panose="02020603050405020304" pitchFamily="18" charset="0"/>
                <a:cs typeface="Times New Roman" panose="02020603050405020304" pitchFamily="18" charset="0"/>
              </a:rPr>
              <a:t>Modern Imperial presidency essay</a:t>
            </a:r>
          </a:p>
        </p:txBody>
      </p:sp>
    </p:spTree>
    <p:extLst>
      <p:ext uri="{BB962C8B-B14F-4D97-AF65-F5344CB8AC3E}">
        <p14:creationId xmlns:p14="http://schemas.microsoft.com/office/powerpoint/2010/main" val="1548041517"/>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bg1"/>
          </a:solidFill>
          <a:ln>
            <a:solidFill>
              <a:srgbClr val="FF0000"/>
            </a:solidFill>
          </a:ln>
        </p:spPr>
        <p:txBody>
          <a:bodyPr>
            <a:normAutofit fontScale="90000"/>
          </a:bodyPr>
          <a:lstStyle/>
          <a:p>
            <a:r>
              <a:rPr lang="en-US" b="1" dirty="0">
                <a:solidFill>
                  <a:schemeClr val="tx2"/>
                </a:solidFill>
                <a:latin typeface="Baskerville Old Face" panose="02020602080505020303" pitchFamily="18" charset="0"/>
              </a:rPr>
              <a:t>All the President’s Men</a:t>
            </a:r>
          </a:p>
        </p:txBody>
      </p:sp>
      <p:sp>
        <p:nvSpPr>
          <p:cNvPr id="3" name="Content Placeholder 2"/>
          <p:cNvSpPr>
            <a:spLocks noGrp="1"/>
          </p:cNvSpPr>
          <p:nvPr>
            <p:ph idx="1"/>
          </p:nvPr>
        </p:nvSpPr>
        <p:spPr>
          <a:xfrm>
            <a:off x="457200" y="1066800"/>
            <a:ext cx="8229600" cy="5059363"/>
          </a:xfrm>
          <a:ln>
            <a:solidFill>
              <a:srgbClr val="002060"/>
            </a:solidFill>
          </a:ln>
        </p:spPr>
        <p:txBody>
          <a:bodyPr>
            <a:normAutofit/>
          </a:bodyPr>
          <a:lstStyle/>
          <a:p>
            <a:pPr marL="0" indent="0" algn="ctr">
              <a:buNone/>
            </a:pPr>
            <a:r>
              <a:rPr lang="en-US" sz="2800" b="1" dirty="0">
                <a:solidFill>
                  <a:schemeClr val="tx2"/>
                </a:solidFill>
                <a:latin typeface="Times New Roman" panose="02020603050405020304" pitchFamily="18" charset="0"/>
                <a:cs typeface="Times New Roman" panose="02020603050405020304" pitchFamily="18" charset="0"/>
              </a:rPr>
              <a:t>National Security Advisor Resigns</a:t>
            </a:r>
          </a:p>
          <a:p>
            <a:r>
              <a:rPr lang="en-US" sz="2000" dirty="0">
                <a:latin typeface="Times New Roman" panose="02020603050405020304" pitchFamily="18" charset="0"/>
                <a:cs typeface="Times New Roman" panose="02020603050405020304" pitchFamily="18" charset="0"/>
              </a:rPr>
              <a:t>Evaluate how decisions by the bureaucracy impact the President’s ability to governor the nation. </a:t>
            </a:r>
          </a:p>
          <a:p>
            <a:pPr lvl="1"/>
            <a:r>
              <a:rPr lang="en-US" sz="2000" dirty="0">
                <a:latin typeface="Times New Roman" panose="02020603050405020304" pitchFamily="18" charset="0"/>
                <a:cs typeface="Times New Roman" panose="02020603050405020304" pitchFamily="18" charset="0"/>
              </a:rPr>
              <a:t>First 100 days</a:t>
            </a:r>
          </a:p>
          <a:p>
            <a:pPr lvl="1"/>
            <a:r>
              <a:rPr lang="en-US" sz="2000" dirty="0">
                <a:latin typeface="Times New Roman" panose="02020603050405020304" pitchFamily="18" charset="0"/>
                <a:cs typeface="Times New Roman" panose="02020603050405020304" pitchFamily="18" charset="0"/>
              </a:rPr>
              <a:t>The Honeymoon period</a:t>
            </a:r>
          </a:p>
          <a:p>
            <a:pPr lvl="1"/>
            <a:r>
              <a:rPr lang="en-US" sz="2000" dirty="0">
                <a:latin typeface="Times New Roman" panose="02020603050405020304" pitchFamily="18" charset="0"/>
                <a:cs typeface="Times New Roman" panose="02020603050405020304" pitchFamily="18" charset="0"/>
              </a:rPr>
              <a:t>Impact on foreign policy agenda</a:t>
            </a:r>
          </a:p>
          <a:p>
            <a:endParaRPr lang="en-US" sz="2000" dirty="0">
              <a:latin typeface="Times New Roman" panose="02020603050405020304" pitchFamily="18" charset="0"/>
              <a:cs typeface="Times New Roman" panose="02020603050405020304" pitchFamily="18" charset="0"/>
            </a:endParaRPr>
          </a:p>
        </p:txBody>
      </p:sp>
      <p:pic>
        <p:nvPicPr>
          <p:cNvPr id="4" name="Picture 3">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148681"/>
            <a:ext cx="3581400" cy="2895600"/>
          </a:xfrm>
          <a:prstGeom prst="rect">
            <a:avLst/>
          </a:prstGeom>
          <a:ln>
            <a:solidFill>
              <a:srgbClr val="002060"/>
            </a:solidFill>
          </a:ln>
        </p:spPr>
      </p:pic>
    </p:spTree>
    <p:extLst>
      <p:ext uri="{BB962C8B-B14F-4D97-AF65-F5344CB8AC3E}">
        <p14:creationId xmlns:p14="http://schemas.microsoft.com/office/powerpoint/2010/main" val="365311073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fontScale="90000"/>
          </a:bodyPr>
          <a:lstStyle/>
          <a:p>
            <a:r>
              <a:rPr lang="en-US" dirty="0">
                <a:solidFill>
                  <a:srgbClr val="FF0000"/>
                </a:solidFill>
                <a:latin typeface="Baskerville Old Face" panose="02020602080505020303" pitchFamily="18" charset="0"/>
              </a:rPr>
              <a:t>Budget Simulation</a:t>
            </a:r>
          </a:p>
        </p:txBody>
      </p:sp>
      <p:sp>
        <p:nvSpPr>
          <p:cNvPr id="3" name="Content Placeholder 2"/>
          <p:cNvSpPr>
            <a:spLocks noGrp="1"/>
          </p:cNvSpPr>
          <p:nvPr>
            <p:ph idx="1"/>
          </p:nvPr>
        </p:nvSpPr>
        <p:spPr>
          <a:xfrm>
            <a:off x="457200" y="1066800"/>
            <a:ext cx="8229600" cy="5059363"/>
          </a:xfrm>
          <a:solidFill>
            <a:schemeClr val="bg1"/>
          </a:solidFill>
        </p:spPr>
        <p:txBody>
          <a:bodyPr>
            <a:normAutofit/>
          </a:bodyPr>
          <a:lstStyle/>
          <a:p>
            <a:pPr lvl="0"/>
            <a:r>
              <a:rPr lang="en-US" sz="2400" u="sng" dirty="0">
                <a:latin typeface="Times New Roman" panose="02020603050405020304" pitchFamily="18" charset="0"/>
                <a:cs typeface="Times New Roman" panose="02020603050405020304" pitchFamily="18" charset="0"/>
              </a:rPr>
              <a:t>www.crfb.org `</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Run your budget simulation based on your political party preferences</a:t>
            </a:r>
          </a:p>
          <a:p>
            <a:r>
              <a:rPr lang="en-US" sz="2400" dirty="0">
                <a:latin typeface="Times New Roman" panose="02020603050405020304" pitchFamily="18" charset="0"/>
                <a:cs typeface="Times New Roman" panose="02020603050405020304" pitchFamily="18" charset="0"/>
              </a:rPr>
              <a:t>Diagnostic Report</a:t>
            </a:r>
          </a:p>
          <a:p>
            <a:r>
              <a:rPr lang="en-US" sz="2400" dirty="0">
                <a:latin typeface="Times New Roman" panose="02020603050405020304" pitchFamily="18" charset="0"/>
                <a:cs typeface="Times New Roman" panose="02020603050405020304" pitchFamily="18" charset="0"/>
              </a:rPr>
              <a:t>Analyze the results</a:t>
            </a:r>
          </a:p>
          <a:p>
            <a:pPr lvl="1"/>
            <a:r>
              <a:rPr lang="en-US" sz="2000" dirty="0">
                <a:latin typeface="Times New Roman" panose="02020603050405020304" pitchFamily="18" charset="0"/>
                <a:cs typeface="Times New Roman" panose="02020603050405020304" pitchFamily="18" charset="0"/>
              </a:rPr>
              <a:t>Strengths of their plan </a:t>
            </a:r>
          </a:p>
          <a:p>
            <a:pPr lvl="1"/>
            <a:r>
              <a:rPr lang="en-US" sz="2000" dirty="0">
                <a:latin typeface="Times New Roman" panose="02020603050405020304" pitchFamily="18" charset="0"/>
                <a:cs typeface="Times New Roman" panose="02020603050405020304" pitchFamily="18" charset="0"/>
              </a:rPr>
              <a:t>Weaknesses of their plan</a:t>
            </a:r>
          </a:p>
          <a:p>
            <a:pPr lvl="1"/>
            <a:r>
              <a:rPr lang="en-US" sz="2000" dirty="0">
                <a:latin typeface="Times New Roman" panose="02020603050405020304" pitchFamily="18" charset="0"/>
                <a:cs typeface="Times New Roman" panose="02020603050405020304" pitchFamily="18" charset="0"/>
              </a:rPr>
              <a:t>Areas that will create bipartisanship</a:t>
            </a:r>
          </a:p>
          <a:p>
            <a:pPr lvl="1"/>
            <a:r>
              <a:rPr lang="en-US" sz="2000" dirty="0">
                <a:latin typeface="Times New Roman" panose="02020603050405020304" pitchFamily="18" charset="0"/>
                <a:cs typeface="Times New Roman" panose="02020603050405020304" pitchFamily="18" charset="0"/>
              </a:rPr>
              <a:t>Connection to voters: who would support and who would re-elect</a:t>
            </a:r>
          </a:p>
          <a:p>
            <a:r>
              <a:rPr lang="en-US" sz="2400" dirty="0">
                <a:latin typeface="Times New Roman" panose="02020603050405020304" pitchFamily="18" charset="0"/>
                <a:cs typeface="Times New Roman" panose="02020603050405020304" pitchFamily="18" charset="0"/>
              </a:rPr>
              <a:t>Compare it to another parties results</a:t>
            </a:r>
          </a:p>
          <a:p>
            <a:pPr lvl="1"/>
            <a:r>
              <a:rPr lang="en-US" sz="2000" dirty="0">
                <a:latin typeface="Times New Roman" panose="02020603050405020304" pitchFamily="18" charset="0"/>
                <a:cs typeface="Times New Roman" panose="02020603050405020304" pitchFamily="18" charset="0"/>
              </a:rPr>
              <a:t>Explain the different results</a:t>
            </a:r>
          </a:p>
          <a:p>
            <a:pPr lvl="1"/>
            <a:r>
              <a:rPr lang="en-US" sz="2000" dirty="0">
                <a:latin typeface="Times New Roman" panose="02020603050405020304" pitchFamily="18" charset="0"/>
                <a:cs typeface="Times New Roman" panose="02020603050405020304" pitchFamily="18" charset="0"/>
              </a:rPr>
              <a:t>Explain why you group did better or worse </a:t>
            </a:r>
          </a:p>
        </p:txBody>
      </p:sp>
    </p:spTree>
    <p:extLst>
      <p:ext uri="{BB962C8B-B14F-4D97-AF65-F5344CB8AC3E}">
        <p14:creationId xmlns:p14="http://schemas.microsoft.com/office/powerpoint/2010/main" val="41334206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dirty="0">
                <a:solidFill>
                  <a:schemeClr val="bg1"/>
                </a:solidFill>
                <a:latin typeface="Georgia Pro Black" panose="02040A02050405020203" pitchFamily="18" charset="0"/>
              </a:rPr>
              <a:t>A Limited Executive </a:t>
            </a:r>
          </a:p>
        </p:txBody>
      </p:sp>
      <p:sp>
        <p:nvSpPr>
          <p:cNvPr id="3" name="Content Placeholder 2">
            <a:extLst>
              <a:ext uri="{FF2B5EF4-FFF2-40B4-BE49-F238E27FC236}">
                <a16:creationId xmlns:a16="http://schemas.microsoft.com/office/drawing/2014/main" id="{3DD40AD7-DCCD-4D98-9A77-A4DC37351E85}"/>
              </a:ext>
            </a:extLst>
          </p:cNvPr>
          <p:cNvSpPr>
            <a:spLocks noGrp="1"/>
          </p:cNvSpPr>
          <p:nvPr>
            <p:ph idx="1"/>
          </p:nvPr>
        </p:nvSpPr>
        <p:spPr>
          <a:xfrm>
            <a:off x="304800" y="1143000"/>
            <a:ext cx="8534400" cy="49831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Early president’s saw their powers as limited – (</a:t>
            </a:r>
            <a:r>
              <a:rPr lang="en-US" sz="2400" i="1" dirty="0">
                <a:latin typeface="Times" panose="02020603050405020304" pitchFamily="18" charset="0"/>
                <a:cs typeface="Times" panose="02020603050405020304" pitchFamily="18" charset="0"/>
              </a:rPr>
              <a:t>Role: carry out Congressional policies</a:t>
            </a:r>
            <a:r>
              <a:rPr lang="en-US" sz="2400" dirty="0">
                <a:latin typeface="Times" panose="02020603050405020304" pitchFamily="18" charset="0"/>
                <a:cs typeface="Times" panose="02020603050405020304" pitchFamily="18" charset="0"/>
              </a:rPr>
              <a:t>)</a:t>
            </a:r>
          </a:p>
        </p:txBody>
      </p:sp>
      <p:sp>
        <p:nvSpPr>
          <p:cNvPr id="4" name="Rectangle 3">
            <a:extLst>
              <a:ext uri="{FF2B5EF4-FFF2-40B4-BE49-F238E27FC236}">
                <a16:creationId xmlns:a16="http://schemas.microsoft.com/office/drawing/2014/main" id="{B41B6B6B-8E18-4440-B677-CA7553BF0ACB}"/>
              </a:ext>
            </a:extLst>
          </p:cNvPr>
          <p:cNvSpPr/>
          <p:nvPr/>
        </p:nvSpPr>
        <p:spPr>
          <a:xfrm>
            <a:off x="615846" y="2788445"/>
            <a:ext cx="4489554" cy="224075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Washington</a:t>
            </a:r>
            <a:r>
              <a:rPr lang="en-US" sz="2400" dirty="0">
                <a:latin typeface="Times" panose="02020603050405020304" pitchFamily="18" charset="0"/>
                <a:cs typeface="Times" panose="02020603050405020304" pitchFamily="18" charset="0"/>
              </a:rPr>
              <a:t>: Proclamation of Neutrality &amp; Executive Privilege</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Jefferson</a:t>
            </a:r>
            <a:r>
              <a:rPr lang="en-US" sz="2400" dirty="0">
                <a:latin typeface="Times" panose="02020603050405020304" pitchFamily="18" charset="0"/>
                <a:cs typeface="Times" panose="02020603050405020304" pitchFamily="18" charset="0"/>
              </a:rPr>
              <a:t>: Louisiana Purchase</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Monroe</a:t>
            </a:r>
            <a:r>
              <a:rPr lang="en-US" sz="2400" dirty="0">
                <a:latin typeface="Times" panose="02020603050405020304" pitchFamily="18" charset="0"/>
                <a:cs typeface="Times" panose="02020603050405020304" pitchFamily="18" charset="0"/>
              </a:rPr>
              <a:t>: The Monroe Doctrine</a:t>
            </a:r>
          </a:p>
        </p:txBody>
      </p:sp>
      <p:sp>
        <p:nvSpPr>
          <p:cNvPr id="5" name="Rectangle 4">
            <a:extLst>
              <a:ext uri="{FF2B5EF4-FFF2-40B4-BE49-F238E27FC236}">
                <a16:creationId xmlns:a16="http://schemas.microsoft.com/office/drawing/2014/main" id="{E6043E25-75F7-4DA6-9581-7A4E6E67B870}"/>
              </a:ext>
            </a:extLst>
          </p:cNvPr>
          <p:cNvSpPr/>
          <p:nvPr/>
        </p:nvSpPr>
        <p:spPr>
          <a:xfrm>
            <a:off x="463446" y="2087563"/>
            <a:ext cx="3962400" cy="533400"/>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Exceptions</a:t>
            </a:r>
          </a:p>
        </p:txBody>
      </p:sp>
      <p:pic>
        <p:nvPicPr>
          <p:cNvPr id="1028" name="Picture 4" descr="Biden's plan to fight domestic terror will mark shift from Trump -  CNNPolitics">
            <a:extLst>
              <a:ext uri="{FF2B5EF4-FFF2-40B4-BE49-F238E27FC236}">
                <a16:creationId xmlns:a16="http://schemas.microsoft.com/office/drawing/2014/main" id="{D26F28FD-0BFF-46A3-81CD-63FD6FDF66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6446" y="1988344"/>
            <a:ext cx="3264108" cy="224075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B5A6590F-4F24-4CB3-A765-0760177BD45A}"/>
              </a:ext>
            </a:extLst>
          </p:cNvPr>
          <p:cNvSpPr/>
          <p:nvPr/>
        </p:nvSpPr>
        <p:spPr>
          <a:xfrm>
            <a:off x="5791200" y="3962400"/>
            <a:ext cx="3200400" cy="5334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Limited Executive</a:t>
            </a:r>
          </a:p>
        </p:txBody>
      </p:sp>
    </p:spTree>
    <p:extLst>
      <p:ext uri="{BB962C8B-B14F-4D97-AF65-F5344CB8AC3E}">
        <p14:creationId xmlns:p14="http://schemas.microsoft.com/office/powerpoint/2010/main" val="37209320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Formal Powers</a:t>
            </a:r>
          </a:p>
        </p:txBody>
      </p:sp>
      <p:sp>
        <p:nvSpPr>
          <p:cNvPr id="3" name="Rectangle 2">
            <a:extLst>
              <a:ext uri="{FF2B5EF4-FFF2-40B4-BE49-F238E27FC236}">
                <a16:creationId xmlns:a16="http://schemas.microsoft.com/office/drawing/2014/main" id="{633E1561-A9E0-4B20-A479-3E15FCB66F9B}"/>
              </a:ext>
            </a:extLst>
          </p:cNvPr>
          <p:cNvSpPr/>
          <p:nvPr/>
        </p:nvSpPr>
        <p:spPr>
          <a:xfrm>
            <a:off x="304800" y="1066800"/>
            <a:ext cx="8534400" cy="2209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panose="02020603050405020304" pitchFamily="18" charset="0"/>
                <a:cs typeface="Times" panose="02020603050405020304" pitchFamily="18" charset="0"/>
              </a:rPr>
              <a:t>The President shall be Commander in Chief of the Army and Navy of the United States, and of the Militia of the several States, when called into the actual Service of the United States; he may require the Opinion, in writing, of the principal Officer in each of the executive Departments, upon any Subject relating to the Duties of their respective Offices, and he shall have Power to grant Reprieves and Pardons for Offenses against the United States, except in Cases of Impeachment.</a:t>
            </a:r>
          </a:p>
          <a:p>
            <a:r>
              <a:rPr lang="en-US" sz="2000" dirty="0">
                <a:latin typeface="Times" panose="02020603050405020304" pitchFamily="18" charset="0"/>
                <a:cs typeface="Times" panose="02020603050405020304" pitchFamily="18" charset="0"/>
              </a:rPr>
              <a:t>	- </a:t>
            </a:r>
            <a:r>
              <a:rPr lang="en-US" sz="2000" b="1" dirty="0">
                <a:latin typeface="Times" panose="02020603050405020304" pitchFamily="18" charset="0"/>
                <a:cs typeface="Times" panose="02020603050405020304" pitchFamily="18" charset="0"/>
              </a:rPr>
              <a:t>Article II, Section 2, U.S. Constitution </a:t>
            </a:r>
          </a:p>
        </p:txBody>
      </p:sp>
      <p:sp>
        <p:nvSpPr>
          <p:cNvPr id="7" name="Rectangle 6">
            <a:extLst>
              <a:ext uri="{FF2B5EF4-FFF2-40B4-BE49-F238E27FC236}">
                <a16:creationId xmlns:a16="http://schemas.microsoft.com/office/drawing/2014/main" id="{D39BDE9C-755E-4B41-ACA1-051C98840CD1}"/>
              </a:ext>
            </a:extLst>
          </p:cNvPr>
          <p:cNvSpPr/>
          <p:nvPr/>
        </p:nvSpPr>
        <p:spPr>
          <a:xfrm>
            <a:off x="304800" y="3352800"/>
            <a:ext cx="8686800" cy="3429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1"/>
                </a:solidFill>
                <a:latin typeface="Times" panose="02020603050405020304" pitchFamily="18" charset="0"/>
                <a:cs typeface="Times" panose="02020603050405020304" pitchFamily="18" charset="0"/>
              </a:rPr>
              <a:t>Formal Powers (Article II, U.S. Constitution) </a:t>
            </a:r>
            <a:r>
              <a:rPr lang="en-US" sz="2400" dirty="0">
                <a:solidFill>
                  <a:schemeClr val="tx1"/>
                </a:solidFill>
                <a:latin typeface="Times" panose="02020603050405020304" pitchFamily="18" charset="0"/>
                <a:cs typeface="Times" panose="02020603050405020304" pitchFamily="18" charset="0"/>
              </a:rPr>
              <a:t>– delegated powers granted by the U.S. Constitution</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Commander in Chief</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Grant pardons &amp; reprieves </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Negotiate treaties</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Power of appointment</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Sign/veto laws</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Receive Ambassadors &amp; foreign leaders </a:t>
            </a:r>
          </a:p>
          <a:p>
            <a:pPr marL="342900" indent="-342900">
              <a:buFont typeface="Arial" panose="020B0604020202020204" pitchFamily="34" charset="0"/>
              <a:buChar char="•"/>
            </a:pPr>
            <a:r>
              <a:rPr lang="en-US" sz="2400" b="1" dirty="0">
                <a:solidFill>
                  <a:srgbClr val="002060"/>
                </a:solidFill>
                <a:latin typeface="Times" panose="02020603050405020304" pitchFamily="18" charset="0"/>
                <a:cs typeface="Times" panose="02020603050405020304" pitchFamily="18" charset="0"/>
              </a:rPr>
              <a:t>Enforce laws </a:t>
            </a:r>
          </a:p>
        </p:txBody>
      </p:sp>
      <p:pic>
        <p:nvPicPr>
          <p:cNvPr id="2050" name="Picture 2" descr="PUBLIC LAW : SEPARATION OF POWER | The Lawyers &amp; Jurists">
            <a:extLst>
              <a:ext uri="{FF2B5EF4-FFF2-40B4-BE49-F238E27FC236}">
                <a16:creationId xmlns:a16="http://schemas.microsoft.com/office/drawing/2014/main" id="{55D6052E-5798-4078-A4FD-7D1E44545F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039" y="4114800"/>
            <a:ext cx="2819400" cy="24685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386D929F-5E55-A017-E476-51416AA50E82}"/>
              </a:ext>
            </a:extLst>
          </p:cNvPr>
          <p:cNvSpPr/>
          <p:nvPr/>
        </p:nvSpPr>
        <p:spPr>
          <a:xfrm>
            <a:off x="838200" y="4724400"/>
            <a:ext cx="8001000" cy="1066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marL="457200" indent="-457200">
              <a:buFont typeface="+mj-lt"/>
              <a:buAutoNum type="arabicPeriod"/>
            </a:pPr>
            <a:r>
              <a:rPr lang="en-US" sz="2400" dirty="0">
                <a:latin typeface="Times" panose="02020603050405020304" pitchFamily="18" charset="0"/>
                <a:cs typeface="Times" panose="02020603050405020304" pitchFamily="18" charset="0"/>
              </a:rPr>
              <a:t>How can Congress limit the power of the Presidency?</a:t>
            </a:r>
          </a:p>
          <a:p>
            <a:pPr marL="457200" indent="-457200">
              <a:buFont typeface="+mj-lt"/>
              <a:buAutoNum type="arabicPeriod"/>
            </a:pPr>
            <a:r>
              <a:rPr lang="en-US" sz="2400" dirty="0">
                <a:latin typeface="Times" panose="02020603050405020304" pitchFamily="18" charset="0"/>
                <a:cs typeface="Times" panose="02020603050405020304" pitchFamily="18" charset="0"/>
              </a:rPr>
              <a:t>How can the federal court limit the power of the President?</a:t>
            </a:r>
          </a:p>
        </p:txBody>
      </p:sp>
    </p:spTree>
    <p:extLst>
      <p:ext uri="{BB962C8B-B14F-4D97-AF65-F5344CB8AC3E}">
        <p14:creationId xmlns:p14="http://schemas.microsoft.com/office/powerpoint/2010/main" val="477735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Checking the Singular Exec</a:t>
            </a:r>
          </a:p>
        </p:txBody>
      </p:sp>
      <p:sp>
        <p:nvSpPr>
          <p:cNvPr id="7" name="Rectangle 6">
            <a:extLst>
              <a:ext uri="{FF2B5EF4-FFF2-40B4-BE49-F238E27FC236}">
                <a16:creationId xmlns:a16="http://schemas.microsoft.com/office/drawing/2014/main" id="{D39BDE9C-755E-4B41-ACA1-051C98840CD1}"/>
              </a:ext>
            </a:extLst>
          </p:cNvPr>
          <p:cNvSpPr/>
          <p:nvPr/>
        </p:nvSpPr>
        <p:spPr>
          <a:xfrm>
            <a:off x="304800" y="1143000"/>
            <a:ext cx="8686800" cy="563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400" dirty="0">
              <a:solidFill>
                <a:schemeClr val="tx1"/>
              </a:solidFill>
              <a:latin typeface="Times" panose="02020603050405020304" pitchFamily="18" charset="0"/>
              <a:cs typeface="Times" panose="02020603050405020304" pitchFamily="18" charset="0"/>
            </a:endParaRPr>
          </a:p>
          <a:p>
            <a:r>
              <a:rPr lang="en-US" sz="2400" dirty="0">
                <a:solidFill>
                  <a:schemeClr val="tx1"/>
                </a:solidFill>
                <a:latin typeface="Times" panose="02020603050405020304" pitchFamily="18" charset="0"/>
                <a:cs typeface="Times" panose="02020603050405020304" pitchFamily="18" charset="0"/>
              </a:rPr>
              <a:t>How does the U.S. Constitution restrain the authority of a singular executive?</a:t>
            </a: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08A60C26-C770-44B1-8337-AD9B90AE851D}"/>
              </a:ext>
            </a:extLst>
          </p:cNvPr>
          <p:cNvSpPr/>
          <p:nvPr/>
        </p:nvSpPr>
        <p:spPr>
          <a:xfrm>
            <a:off x="548014" y="2057400"/>
            <a:ext cx="4633585" cy="3048000"/>
          </a:xfrm>
          <a:prstGeom prst="rect">
            <a:avLst/>
          </a:prstGeom>
          <a:solidFill>
            <a:srgbClr val="00206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endParaRPr lang="en-US" sz="2400" b="1" dirty="0">
              <a:latin typeface="Times" panose="02020603050405020304" pitchFamily="18" charset="0"/>
              <a:cs typeface="Times" panose="02020603050405020304" pitchFamily="18" charset="0"/>
            </a:endParaRP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Senate consent for appointments/treaties</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Congress power to declare war </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Congress power of the purse</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Congressional override vote</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SCOTUS – Judicial Review (declare presidential actions unconstitutional) </a:t>
            </a:r>
          </a:p>
          <a:p>
            <a:pPr marL="342900" indent="-342900">
              <a:buFont typeface="Arial" panose="020B0604020202020204" pitchFamily="34" charset="0"/>
              <a:buChar char="•"/>
            </a:pPr>
            <a:endParaRPr lang="en-US" sz="2400" dirty="0">
              <a:latin typeface="Times" panose="02020603050405020304" pitchFamily="18" charset="0"/>
              <a:cs typeface="Times" panose="02020603050405020304" pitchFamily="18" charset="0"/>
            </a:endParaRPr>
          </a:p>
        </p:txBody>
      </p:sp>
      <p:pic>
        <p:nvPicPr>
          <p:cNvPr id="3074" name="Picture 2" descr="Checks &amp;amp; Balances">
            <a:extLst>
              <a:ext uri="{FF2B5EF4-FFF2-40B4-BE49-F238E27FC236}">
                <a16:creationId xmlns:a16="http://schemas.microsoft.com/office/drawing/2014/main" id="{90B6E0FD-9072-4B34-9948-616A8974DE6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676400"/>
            <a:ext cx="3124200" cy="4267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DCD46019-A9F1-3E6A-C274-9AE3FF8EACCC}"/>
              </a:ext>
            </a:extLst>
          </p:cNvPr>
          <p:cNvSpPr/>
          <p:nvPr/>
        </p:nvSpPr>
        <p:spPr>
          <a:xfrm>
            <a:off x="381000" y="5562600"/>
            <a:ext cx="7620000" cy="700881"/>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What foundational documents highlights the idea of checks and balances to support a limited government?</a:t>
            </a:r>
          </a:p>
        </p:txBody>
      </p:sp>
    </p:spTree>
    <p:extLst>
      <p:ext uri="{BB962C8B-B14F-4D97-AF65-F5344CB8AC3E}">
        <p14:creationId xmlns:p14="http://schemas.microsoft.com/office/powerpoint/2010/main" val="239255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48B420-7E00-D369-97A5-97A91F338CA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40B9A32-0CE4-D7E2-0CAE-C2D40D434C31}"/>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dirty="0">
                <a:solidFill>
                  <a:schemeClr val="bg1"/>
                </a:solidFill>
                <a:latin typeface="Georgia Pro Black" panose="02040A02050405020203" pitchFamily="18" charset="0"/>
              </a:rPr>
              <a:t>Rise of Imperial Presidency </a:t>
            </a:r>
          </a:p>
        </p:txBody>
      </p:sp>
      <p:sp>
        <p:nvSpPr>
          <p:cNvPr id="3" name="Content Placeholder 2">
            <a:extLst>
              <a:ext uri="{FF2B5EF4-FFF2-40B4-BE49-F238E27FC236}">
                <a16:creationId xmlns:a16="http://schemas.microsoft.com/office/drawing/2014/main" id="{EB119BCD-3A57-39D9-D9D4-87FD81FCFCA5}"/>
              </a:ext>
            </a:extLst>
          </p:cNvPr>
          <p:cNvSpPr>
            <a:spLocks noGrp="1"/>
          </p:cNvSpPr>
          <p:nvPr>
            <p:ph idx="1"/>
          </p:nvPr>
        </p:nvSpPr>
        <p:spPr>
          <a:xfrm>
            <a:off x="304800" y="3124200"/>
            <a:ext cx="6400800" cy="3001963"/>
          </a:xfrm>
          <a:solidFill>
            <a:schemeClr val="bg1"/>
          </a:solidFill>
        </p:spPr>
        <p:txBody>
          <a:bodyPr>
            <a:normAutofit/>
          </a:bodyPr>
          <a:lstStyle/>
          <a:p>
            <a:pPr marL="0" indent="0">
              <a:buNone/>
            </a:pPr>
            <a:r>
              <a:rPr lang="en-US" sz="2400" b="1" dirty="0">
                <a:latin typeface="Times" panose="02020603050405020304" pitchFamily="18" charset="0"/>
                <a:cs typeface="Times" panose="02020603050405020304" pitchFamily="18" charset="0"/>
              </a:rPr>
              <a:t>Imperial Presidency </a:t>
            </a:r>
            <a:r>
              <a:rPr lang="en-US" sz="2400" dirty="0">
                <a:latin typeface="Times" panose="02020603050405020304" pitchFamily="18" charset="0"/>
                <a:cs typeface="Times" panose="02020603050405020304" pitchFamily="18" charset="0"/>
              </a:rPr>
              <a:t>– A powerful executive position guided by a weaker Congress</a:t>
            </a:r>
          </a:p>
        </p:txBody>
      </p:sp>
      <p:sp>
        <p:nvSpPr>
          <p:cNvPr id="7" name="Rectangle 6">
            <a:extLst>
              <a:ext uri="{FF2B5EF4-FFF2-40B4-BE49-F238E27FC236}">
                <a16:creationId xmlns:a16="http://schemas.microsoft.com/office/drawing/2014/main" id="{C0803076-0162-C440-22BA-79829AB7E351}"/>
              </a:ext>
            </a:extLst>
          </p:cNvPr>
          <p:cNvSpPr/>
          <p:nvPr/>
        </p:nvSpPr>
        <p:spPr>
          <a:xfrm>
            <a:off x="304800" y="1143000"/>
            <a:ext cx="8610600" cy="1600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The constitutional Presidency—as events so apparently disparate as the Indochina War and the Watergate affair showed—has become the imperial Presidency.</a:t>
            </a:r>
          </a:p>
          <a:p>
            <a:r>
              <a:rPr lang="en-US" sz="2400" dirty="0">
                <a:solidFill>
                  <a:schemeClr val="bg1"/>
                </a:solidFill>
                <a:latin typeface="Times" panose="02020603050405020304" pitchFamily="18" charset="0"/>
                <a:cs typeface="Times" panose="02020603050405020304" pitchFamily="18" charset="0"/>
              </a:rPr>
              <a:t>	- Arthur Schlesinger</a:t>
            </a:r>
          </a:p>
        </p:txBody>
      </p:sp>
      <p:pic>
        <p:nvPicPr>
          <p:cNvPr id="2050" name="Picture 2" descr="Cartoon Showing President Andrew Jackson as King Andrew the First' Giclee  Print | AllPosters.com">
            <a:extLst>
              <a:ext uri="{FF2B5EF4-FFF2-40B4-BE49-F238E27FC236}">
                <a16:creationId xmlns:a16="http://schemas.microsoft.com/office/drawing/2014/main" id="{EBA18376-0FD3-C097-2BFA-AF675C1A18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2133600"/>
            <a:ext cx="1981200" cy="444976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B265FEE-0CC8-C74F-4E27-716E1AF043FD}"/>
              </a:ext>
            </a:extLst>
          </p:cNvPr>
          <p:cNvSpPr/>
          <p:nvPr/>
        </p:nvSpPr>
        <p:spPr>
          <a:xfrm>
            <a:off x="457200" y="4114801"/>
            <a:ext cx="5867400" cy="239236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Factors of Imperial Presidency</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Interpretation of Article II</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National crisis</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Candidate-centered politics</a:t>
            </a:r>
          </a:p>
          <a:p>
            <a:pPr marL="342900" indent="-342900">
              <a:buFont typeface="Arial" panose="020B0604020202020204" pitchFamily="34" charset="0"/>
              <a:buChar char="•"/>
            </a:pPr>
            <a:r>
              <a:rPr lang="en-US" sz="2400" b="1" dirty="0">
                <a:latin typeface="Times" panose="02020603050405020304" pitchFamily="18" charset="0"/>
                <a:cs typeface="Times" panose="02020603050405020304" pitchFamily="18" charset="0"/>
              </a:rPr>
              <a:t>World leader</a:t>
            </a:r>
          </a:p>
        </p:txBody>
      </p:sp>
    </p:spTree>
    <p:extLst>
      <p:ext uri="{BB962C8B-B14F-4D97-AF65-F5344CB8AC3E}">
        <p14:creationId xmlns:p14="http://schemas.microsoft.com/office/powerpoint/2010/main" val="21425088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50C0D8-41EF-F016-9C1E-A52CAAD3CE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B61C7B-EED3-7B34-F07A-F18E6F52E958}"/>
              </a:ext>
            </a:extLst>
          </p:cNvPr>
          <p:cNvSpPr>
            <a:spLocks noGrp="1"/>
          </p:cNvSpPr>
          <p:nvPr>
            <p:ph type="title"/>
          </p:nvPr>
        </p:nvSpPr>
        <p:spPr>
          <a:xfrm>
            <a:off x="457200" y="274638"/>
            <a:ext cx="8229600" cy="563564"/>
          </a:xfrm>
          <a:solidFill>
            <a:srgbClr val="C00000"/>
          </a:solidFill>
          <a:ln>
            <a:solidFill>
              <a:srgbClr val="002060"/>
            </a:solidFill>
          </a:ln>
        </p:spPr>
        <p:txBody>
          <a:bodyPr>
            <a:normAutofit fontScale="90000"/>
          </a:bodyPr>
          <a:lstStyle/>
          <a:p>
            <a:r>
              <a:rPr lang="en-US" dirty="0" err="1">
                <a:solidFill>
                  <a:schemeClr val="bg1"/>
                </a:solidFill>
                <a:latin typeface="Georgia Pro Black" panose="02040A02050405020203" pitchFamily="18" charset="0"/>
              </a:rPr>
              <a:t>Madisonian</a:t>
            </a:r>
            <a:r>
              <a:rPr lang="en-US" dirty="0">
                <a:solidFill>
                  <a:schemeClr val="bg1"/>
                </a:solidFill>
                <a:latin typeface="Georgia Pro Black" panose="02040A02050405020203" pitchFamily="18" charset="0"/>
              </a:rPr>
              <a:t> Model Check </a:t>
            </a:r>
          </a:p>
        </p:txBody>
      </p:sp>
      <p:sp>
        <p:nvSpPr>
          <p:cNvPr id="3" name="Content Placeholder 2">
            <a:extLst>
              <a:ext uri="{FF2B5EF4-FFF2-40B4-BE49-F238E27FC236}">
                <a16:creationId xmlns:a16="http://schemas.microsoft.com/office/drawing/2014/main" id="{453A80C8-CB84-5C3A-6A86-57BFEE4B4144}"/>
              </a:ext>
            </a:extLst>
          </p:cNvPr>
          <p:cNvSpPr>
            <a:spLocks noGrp="1"/>
          </p:cNvSpPr>
          <p:nvPr>
            <p:ph idx="1"/>
          </p:nvPr>
        </p:nvSpPr>
        <p:spPr>
          <a:xfrm>
            <a:off x="304800" y="914401"/>
            <a:ext cx="8686800" cy="3276600"/>
          </a:xfrm>
          <a:solidFill>
            <a:schemeClr val="bg1"/>
          </a:solidFill>
          <a:ln>
            <a:solidFill>
              <a:schemeClr val="accent1"/>
            </a:solidFill>
          </a:ln>
        </p:spPr>
        <p:txBody>
          <a:bodyPr>
            <a:noAutofit/>
          </a:bodyPr>
          <a:lstStyle/>
          <a:p>
            <a:pPr marL="0" indent="0">
              <a:buNone/>
            </a:pPr>
            <a:r>
              <a:rPr lang="en-US" sz="2200" i="1" dirty="0">
                <a:latin typeface="Times" panose="02020603050405020304" pitchFamily="18" charset="0"/>
                <a:cs typeface="Times" panose="02020603050405020304" pitchFamily="18" charset="0"/>
              </a:rPr>
              <a:t>He shall from time to time give to the Congress Information of the State of the Union, and recommend to their Consideration such Measures as he shall judge necessary and expedient; he may, on extraordinary Occasions, convene both Houses, or either of them, and in Case of Disagreement between them, with Respect to the Time of Adjournment, he may adjourn them to such Time as he shall think proper; he shall receive Ambassadors and other public Ministers; he shall take Care that the Laws be faithfully executed, and shall Commission all the Officers of the United States.</a:t>
            </a:r>
          </a:p>
          <a:p>
            <a:pPr marL="0" indent="0">
              <a:buNone/>
            </a:pPr>
            <a:r>
              <a:rPr lang="en-US" sz="2200" i="1" dirty="0">
                <a:latin typeface="Times" panose="02020603050405020304" pitchFamily="18" charset="0"/>
                <a:cs typeface="Times" panose="02020603050405020304" pitchFamily="18" charset="0"/>
              </a:rPr>
              <a:t>	- </a:t>
            </a:r>
            <a:r>
              <a:rPr lang="en-US" sz="2200" b="1" i="1" dirty="0">
                <a:latin typeface="Times" panose="02020603050405020304" pitchFamily="18" charset="0"/>
                <a:cs typeface="Times" panose="02020603050405020304" pitchFamily="18" charset="0"/>
              </a:rPr>
              <a:t>Take Care of Clause, Article II, Section 3</a:t>
            </a:r>
            <a:br>
              <a:rPr lang="en-US" sz="2400" b="1" dirty="0">
                <a:latin typeface="Times" panose="02020603050405020304" pitchFamily="18" charset="0"/>
                <a:cs typeface="Times" panose="02020603050405020304" pitchFamily="18" charset="0"/>
              </a:rPr>
            </a:br>
            <a:endParaRPr lang="en-US" sz="2400" b="1"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BF296AF6-5AFC-0048-09DC-5A9522221FD2}"/>
              </a:ext>
            </a:extLst>
          </p:cNvPr>
          <p:cNvSpPr/>
          <p:nvPr/>
        </p:nvSpPr>
        <p:spPr>
          <a:xfrm>
            <a:off x="304800" y="4267200"/>
            <a:ext cx="8686800" cy="24384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tx2"/>
                </a:solidFill>
                <a:latin typeface="Times New Roman" panose="02020603050405020304" pitchFamily="18" charset="0"/>
                <a:cs typeface="Times New Roman" panose="02020603050405020304" pitchFamily="18" charset="0"/>
              </a:rPr>
              <a:t>Expands the power of the Presidency</a:t>
            </a:r>
          </a:p>
          <a:p>
            <a:pPr marL="342900" indent="-3429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Executive Orders </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make rules for enforcement w/o Congressional approval </a:t>
            </a:r>
          </a:p>
          <a:p>
            <a:pPr marL="342900" indent="-3429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Signing Statements </a:t>
            </a:r>
            <a:r>
              <a:rPr lang="en-US" sz="2400" b="1" dirty="0">
                <a:solidFill>
                  <a:schemeClr val="tx2"/>
                </a:solidFill>
                <a:latin typeface="Times New Roman" panose="02020603050405020304" pitchFamily="18" charset="0"/>
                <a:cs typeface="Times New Roman" panose="02020603050405020304" pitchFamily="18" charset="0"/>
              </a:rPr>
              <a:t>– </a:t>
            </a:r>
            <a:r>
              <a:rPr lang="en-US" sz="2400" dirty="0">
                <a:solidFill>
                  <a:schemeClr val="tx1"/>
                </a:solidFill>
                <a:latin typeface="Times New Roman" panose="02020603050405020304" pitchFamily="18" charset="0"/>
                <a:cs typeface="Times New Roman" panose="02020603050405020304" pitchFamily="18" charset="0"/>
              </a:rPr>
              <a:t>explains how a president interprets a law</a:t>
            </a:r>
          </a:p>
          <a:p>
            <a:pPr marL="342900" indent="-342900">
              <a:buFont typeface="Arial" panose="020B0604020202020204" pitchFamily="34" charset="0"/>
              <a:buChar char="•"/>
            </a:pPr>
            <a:r>
              <a:rPr lang="en-US" sz="2400" b="1" u="sng" dirty="0">
                <a:solidFill>
                  <a:srgbClr val="FF0000"/>
                </a:solidFill>
                <a:latin typeface="Times New Roman" panose="02020603050405020304" pitchFamily="18" charset="0"/>
                <a:cs typeface="Times New Roman" panose="02020603050405020304" pitchFamily="18" charset="0"/>
              </a:rPr>
              <a:t>Executive Privilege </a:t>
            </a:r>
            <a:r>
              <a:rPr lang="en-US" sz="2400" dirty="0">
                <a:solidFill>
                  <a:schemeClr val="tx1"/>
                </a:solidFill>
                <a:latin typeface="Times New Roman" panose="02020603050405020304" pitchFamily="18" charset="0"/>
                <a:cs typeface="Times New Roman" panose="02020603050405020304" pitchFamily="18" charset="0"/>
              </a:rPr>
              <a:t>– keep information top secret (Nixon v. US – upheld power, but not in criminal circumstances)</a:t>
            </a:r>
          </a:p>
          <a:p>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89020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4"/>
          </a:xfrm>
          <a:solidFill>
            <a:srgbClr val="C00000"/>
          </a:solidFill>
          <a:ln>
            <a:solidFill>
              <a:srgbClr val="002060"/>
            </a:solidFill>
          </a:ln>
        </p:spPr>
        <p:txBody>
          <a:bodyPr>
            <a:normAutofit fontScale="90000"/>
          </a:bodyPr>
          <a:lstStyle/>
          <a:p>
            <a:r>
              <a:rPr lang="en-US" dirty="0">
                <a:solidFill>
                  <a:schemeClr val="bg1"/>
                </a:solidFill>
                <a:latin typeface="Georgia Pro Black" panose="02040A02050405020203" pitchFamily="18" charset="0"/>
              </a:rPr>
              <a:t>Executive Orders </a:t>
            </a:r>
          </a:p>
        </p:txBody>
      </p:sp>
      <p:sp>
        <p:nvSpPr>
          <p:cNvPr id="3" name="Content Placeholder 2"/>
          <p:cNvSpPr>
            <a:spLocks noGrp="1"/>
          </p:cNvSpPr>
          <p:nvPr>
            <p:ph idx="1"/>
          </p:nvPr>
        </p:nvSpPr>
        <p:spPr>
          <a:xfrm>
            <a:off x="304800" y="914400"/>
            <a:ext cx="8686800" cy="5562599"/>
          </a:xfrm>
          <a:solidFill>
            <a:schemeClr val="bg1"/>
          </a:solidFill>
          <a:ln>
            <a:solidFill>
              <a:schemeClr val="accent1"/>
            </a:solidFill>
          </a:ln>
        </p:spPr>
        <p:txBody>
          <a:bodyPr>
            <a:noAutofit/>
          </a:bodyPr>
          <a:lstStyle/>
          <a:p>
            <a:pPr marL="0" indent="0">
              <a:buNone/>
            </a:pPr>
            <a:r>
              <a:rPr lang="en-US" sz="2200" i="1" dirty="0">
                <a:latin typeface="Times" panose="02020603050405020304" pitchFamily="18" charset="0"/>
                <a:cs typeface="Times" panose="02020603050405020304" pitchFamily="18" charset="0"/>
              </a:rPr>
              <a:t>Impact on Government </a:t>
            </a:r>
            <a:br>
              <a:rPr lang="en-US" sz="2400" b="1" dirty="0">
                <a:latin typeface="Times" panose="02020603050405020304" pitchFamily="18" charset="0"/>
                <a:cs typeface="Times" panose="02020603050405020304" pitchFamily="18" charset="0"/>
              </a:rPr>
            </a:br>
            <a:endParaRPr lang="en-US" sz="2400" b="1" dirty="0">
              <a:latin typeface="Times" panose="02020603050405020304" pitchFamily="18" charset="0"/>
              <a:cs typeface="Times" panose="02020603050405020304" pitchFamily="18" charset="0"/>
            </a:endParaRPr>
          </a:p>
        </p:txBody>
      </p:sp>
      <p:pic>
        <p:nvPicPr>
          <p:cNvPr id="5" name="Picture 4" descr="A screenshot of a cell phone&#10;&#10;Description automatically generated">
            <a:extLst>
              <a:ext uri="{FF2B5EF4-FFF2-40B4-BE49-F238E27FC236}">
                <a16:creationId xmlns:a16="http://schemas.microsoft.com/office/drawing/2014/main" id="{34A52D75-8642-4A4C-9DDA-91320B40F0E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38" y="1457792"/>
            <a:ext cx="4265262" cy="4866807"/>
          </a:xfrm>
          <a:prstGeom prst="rect">
            <a:avLst/>
          </a:prstGeom>
        </p:spPr>
      </p:pic>
      <p:pic>
        <p:nvPicPr>
          <p:cNvPr id="6" name="Picture 5" descr="A screenshot of a cell phone&#10;&#10;Description automatically generated">
            <a:extLst>
              <a:ext uri="{FF2B5EF4-FFF2-40B4-BE49-F238E27FC236}">
                <a16:creationId xmlns:a16="http://schemas.microsoft.com/office/drawing/2014/main" id="{B47E2A8B-59CA-4393-992A-22CCD83BC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3595" y="1543985"/>
            <a:ext cx="3935606" cy="4566265"/>
          </a:xfrm>
          <a:prstGeom prst="rect">
            <a:avLst/>
          </a:prstGeom>
          <a:ln>
            <a:solidFill>
              <a:srgbClr val="002060"/>
            </a:solidFill>
          </a:ln>
        </p:spPr>
      </p:pic>
    </p:spTree>
    <p:extLst>
      <p:ext uri="{BB962C8B-B14F-4D97-AF65-F5344CB8AC3E}">
        <p14:creationId xmlns:p14="http://schemas.microsoft.com/office/powerpoint/2010/main" val="3926238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E30004"/>
          </a:solidFill>
        </p:spPr>
        <p:txBody>
          <a:bodyPr>
            <a:normAutofit fontScale="92500" lnSpcReduction="20000"/>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presidency has been enhanced beyond its expressed constitutional powers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lvl="0"/>
            <a:r>
              <a:rPr lang="en-US" sz="2200" dirty="0">
                <a:latin typeface="Times New Roman" panose="02020603050405020304" pitchFamily="18" charset="0"/>
                <a:cs typeface="Times New Roman" panose="02020603050405020304" pitchFamily="18" charset="0"/>
              </a:rPr>
              <a:t>Discern how Presidential policy agenda can cause conflict with the legislative branch</a:t>
            </a:r>
          </a:p>
          <a:p>
            <a:pPr lvl="0"/>
            <a:r>
              <a:rPr lang="en-US" sz="2200" dirty="0">
                <a:latin typeface="Times New Roman" panose="02020603050405020304" pitchFamily="18" charset="0"/>
                <a:cs typeface="Times New Roman" panose="02020603050405020304" pitchFamily="18" charset="0"/>
              </a:rPr>
              <a:t>Evaluate whether the President has become an all-powerful Leviathan</a:t>
            </a:r>
          </a:p>
          <a:p>
            <a:pPr lvl="0"/>
            <a:r>
              <a:rPr lang="en-US" sz="2200" dirty="0">
                <a:latin typeface="Times New Roman" panose="02020603050405020304" pitchFamily="18" charset="0"/>
                <a:cs typeface="Times New Roman" panose="02020603050405020304" pitchFamily="18" charset="0"/>
              </a:rPr>
              <a:t>Explain how President’s have interpreted justified the use of informal powers  </a:t>
            </a:r>
          </a:p>
          <a:p>
            <a:pPr marL="0" lvl="0" indent="0">
              <a:buNone/>
            </a:pP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400" b="1" dirty="0">
                <a:solidFill>
                  <a:srgbClr val="FFFF00"/>
                </a:solidFill>
                <a:latin typeface="Times New Roman" panose="02020603050405020304" pitchFamily="18" charset="0"/>
                <a:cs typeface="Times New Roman" panose="02020603050405020304" pitchFamily="18" charset="0"/>
              </a:rPr>
              <a:t>Agenda </a:t>
            </a:r>
          </a:p>
          <a:p>
            <a:pPr lvl="1"/>
            <a:r>
              <a:rPr lang="en-US" sz="2400" dirty="0">
                <a:solidFill>
                  <a:schemeClr val="bg1"/>
                </a:solidFill>
                <a:latin typeface="Times New Roman" panose="02020603050405020304" pitchFamily="18" charset="0"/>
                <a:cs typeface="Times New Roman" panose="02020603050405020304" pitchFamily="18" charset="0"/>
              </a:rPr>
              <a:t>A Caged Lion</a:t>
            </a:r>
          </a:p>
          <a:p>
            <a:pPr lvl="1"/>
            <a:r>
              <a:rPr lang="en-US" sz="2400" dirty="0">
                <a:solidFill>
                  <a:schemeClr val="bg1"/>
                </a:solidFill>
                <a:latin typeface="Times New Roman" panose="02020603050405020304" pitchFamily="18" charset="0"/>
                <a:cs typeface="Times New Roman" panose="02020603050405020304" pitchFamily="18" charset="0"/>
              </a:rPr>
              <a:t>The Original Intent</a:t>
            </a:r>
          </a:p>
          <a:p>
            <a:pPr lvl="1"/>
            <a:r>
              <a:rPr lang="en-US" sz="2400" dirty="0">
                <a:solidFill>
                  <a:schemeClr val="bg1"/>
                </a:solidFill>
                <a:latin typeface="Times New Roman" panose="02020603050405020304" pitchFamily="18" charset="0"/>
                <a:cs typeface="Times New Roman" panose="02020603050405020304" pitchFamily="18" charset="0"/>
              </a:rPr>
              <a:t>Founder’s Debate on a Single Executive</a:t>
            </a:r>
          </a:p>
          <a:p>
            <a:pPr marL="0" lvl="1" indent="0">
              <a:buNone/>
            </a:pPr>
            <a:r>
              <a:rPr lang="en-US" sz="2400" b="1" dirty="0">
                <a:solidFill>
                  <a:srgbClr val="FFFF00"/>
                </a:solidFill>
                <a:latin typeface="Times New Roman" panose="02020603050405020304" pitchFamily="18" charset="0"/>
                <a:cs typeface="Times New Roman" panose="02020603050405020304" pitchFamily="18" charset="0"/>
              </a:rPr>
              <a:t>Homework:</a:t>
            </a:r>
          </a:p>
          <a:p>
            <a:pPr marL="0" lvl="1" indent="0">
              <a:buNone/>
            </a:pPr>
            <a:r>
              <a:rPr lang="en-US" sz="2400" b="1" dirty="0">
                <a:solidFill>
                  <a:schemeClr val="bg1"/>
                </a:solidFill>
                <a:latin typeface="Times New Roman" panose="02020603050405020304" pitchFamily="18" charset="0"/>
                <a:cs typeface="Times New Roman" panose="02020603050405020304" pitchFamily="18" charset="0"/>
              </a:rPr>
              <a:t>- Debates on a Single Executive (finish your assigned argument) </a:t>
            </a:r>
          </a:p>
        </p:txBody>
      </p:sp>
    </p:spTree>
    <p:extLst>
      <p:ext uri="{BB962C8B-B14F-4D97-AF65-F5344CB8AC3E}">
        <p14:creationId xmlns:p14="http://schemas.microsoft.com/office/powerpoint/2010/main" val="21988611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F6E6-60B1-ECA6-8502-7017BF5C05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81FA8-1902-A434-5958-E68448AA8BB0}"/>
              </a:ext>
            </a:extLst>
          </p:cNvPr>
          <p:cNvSpPr>
            <a:spLocks noGrp="1"/>
          </p:cNvSpPr>
          <p:nvPr>
            <p:ph type="title"/>
          </p:nvPr>
        </p:nvSpPr>
        <p:spPr>
          <a:xfrm>
            <a:off x="628650" y="137230"/>
            <a:ext cx="7886700" cy="616673"/>
          </a:xfrm>
          <a:solidFill>
            <a:srgbClr val="C00000"/>
          </a:solidFill>
          <a:ln>
            <a:solidFill>
              <a:schemeClr val="tx1"/>
            </a:solidFill>
          </a:ln>
        </p:spPr>
        <p:txBody>
          <a:bodyPr>
            <a:normAutofit fontScale="90000"/>
          </a:bodyPr>
          <a:lstStyle/>
          <a:p>
            <a:r>
              <a:rPr lang="en-US" b="1" dirty="0">
                <a:solidFill>
                  <a:schemeClr val="bg1"/>
                </a:solidFill>
                <a:latin typeface="Georgia Pro Black" panose="02040A02050405020203" pitchFamily="18" charset="0"/>
              </a:rPr>
              <a:t>Crisis Manager</a:t>
            </a:r>
          </a:p>
        </p:txBody>
      </p:sp>
      <p:sp>
        <p:nvSpPr>
          <p:cNvPr id="4" name="Content Placeholder 3">
            <a:extLst>
              <a:ext uri="{FF2B5EF4-FFF2-40B4-BE49-F238E27FC236}">
                <a16:creationId xmlns:a16="http://schemas.microsoft.com/office/drawing/2014/main" id="{04A6F5B4-A4C7-FE40-207E-4B75F136EF86}"/>
              </a:ext>
            </a:extLst>
          </p:cNvPr>
          <p:cNvSpPr>
            <a:spLocks noGrp="1"/>
          </p:cNvSpPr>
          <p:nvPr>
            <p:ph idx="1"/>
          </p:nvPr>
        </p:nvSpPr>
        <p:spPr>
          <a:xfrm>
            <a:off x="628650" y="941039"/>
            <a:ext cx="7886700" cy="4926361"/>
          </a:xfrm>
          <a:solidFill>
            <a:schemeClr val="bg1"/>
          </a:solidFill>
          <a:ln>
            <a:solidFill>
              <a:srgbClr val="C00000"/>
            </a:solidFill>
          </a:ln>
        </p:spPr>
        <p:txBody>
          <a:bodyPr>
            <a:normAutofit/>
          </a:bodyPr>
          <a:lstStyle/>
          <a:p>
            <a:r>
              <a:rPr lang="en-US" sz="2400" dirty="0">
                <a:latin typeface="Times New Roman" panose="02020603050405020304" pitchFamily="18" charset="0"/>
                <a:cs typeface="Times New Roman" panose="02020603050405020304" pitchFamily="18" charset="0"/>
              </a:rPr>
              <a:t>Lead the nation when we face a major challenge</a:t>
            </a:r>
          </a:p>
        </p:txBody>
      </p:sp>
      <p:pic>
        <p:nvPicPr>
          <p:cNvPr id="5" name="Picture 4" descr="A group of people in a room&#10;&#10;Description automatically generated">
            <a:extLst>
              <a:ext uri="{FF2B5EF4-FFF2-40B4-BE49-F238E27FC236}">
                <a16:creationId xmlns:a16="http://schemas.microsoft.com/office/drawing/2014/main" id="{7E668897-E8FE-3CF2-1032-D31D885B64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082" y="1381941"/>
            <a:ext cx="2794592" cy="1458869"/>
          </a:xfrm>
          <a:prstGeom prst="rect">
            <a:avLst/>
          </a:prstGeom>
          <a:ln>
            <a:solidFill>
              <a:srgbClr val="C00000"/>
            </a:solidFill>
          </a:ln>
        </p:spPr>
      </p:pic>
      <p:pic>
        <p:nvPicPr>
          <p:cNvPr id="7" name="Picture 6" descr="A group of people in uniform&#10;&#10;Description automatically generated">
            <a:extLst>
              <a:ext uri="{FF2B5EF4-FFF2-40B4-BE49-F238E27FC236}">
                <a16:creationId xmlns:a16="http://schemas.microsoft.com/office/drawing/2014/main" id="{5B7C25F2-FDDC-4C70-91A9-521DB6D82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3702" y="1381942"/>
            <a:ext cx="2681252" cy="1542783"/>
          </a:xfrm>
          <a:prstGeom prst="rect">
            <a:avLst/>
          </a:prstGeom>
          <a:ln>
            <a:solidFill>
              <a:srgbClr val="C00000"/>
            </a:solidFill>
          </a:ln>
        </p:spPr>
      </p:pic>
      <p:sp>
        <p:nvSpPr>
          <p:cNvPr id="8" name="Rectangle 7">
            <a:extLst>
              <a:ext uri="{FF2B5EF4-FFF2-40B4-BE49-F238E27FC236}">
                <a16:creationId xmlns:a16="http://schemas.microsoft.com/office/drawing/2014/main" id="{DE6CFB13-AA30-A74F-C99C-80A7EB848312}"/>
              </a:ext>
            </a:extLst>
          </p:cNvPr>
          <p:cNvSpPr/>
          <p:nvPr/>
        </p:nvSpPr>
        <p:spPr>
          <a:xfrm>
            <a:off x="237546" y="2794094"/>
            <a:ext cx="2589663" cy="590841"/>
          </a:xfrm>
          <a:prstGeom prst="rect">
            <a:avLst/>
          </a:prstGeom>
          <a:solidFill>
            <a:schemeClr val="bg1">
              <a:lumMod val="6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President FDR asking for a Declaration of War </a:t>
            </a:r>
          </a:p>
        </p:txBody>
      </p:sp>
      <p:sp>
        <p:nvSpPr>
          <p:cNvPr id="9" name="Rectangle 8">
            <a:extLst>
              <a:ext uri="{FF2B5EF4-FFF2-40B4-BE49-F238E27FC236}">
                <a16:creationId xmlns:a16="http://schemas.microsoft.com/office/drawing/2014/main" id="{112E29FB-98C3-F341-F2C0-FA77597BD8E1}"/>
              </a:ext>
            </a:extLst>
          </p:cNvPr>
          <p:cNvSpPr/>
          <p:nvPr/>
        </p:nvSpPr>
        <p:spPr>
          <a:xfrm>
            <a:off x="5151467" y="2629304"/>
            <a:ext cx="2794591" cy="590841"/>
          </a:xfrm>
          <a:prstGeom prst="rect">
            <a:avLst/>
          </a:prstGeom>
          <a:solidFill>
            <a:schemeClr val="bg1">
              <a:lumMod val="65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Times New Roman" panose="02020603050405020304" pitchFamily="18" charset="0"/>
                <a:cs typeface="Times New Roman" panose="02020603050405020304" pitchFamily="18" charset="0"/>
              </a:rPr>
              <a:t>President George W. Bush at Ground Zero after 9/11</a:t>
            </a:r>
          </a:p>
        </p:txBody>
      </p:sp>
      <p:sp>
        <p:nvSpPr>
          <p:cNvPr id="10" name="Rectangle 9">
            <a:extLst>
              <a:ext uri="{FF2B5EF4-FFF2-40B4-BE49-F238E27FC236}">
                <a16:creationId xmlns:a16="http://schemas.microsoft.com/office/drawing/2014/main" id="{985CE34D-C10B-A550-41E4-F184FF98383A}"/>
              </a:ext>
            </a:extLst>
          </p:cNvPr>
          <p:cNvSpPr/>
          <p:nvPr/>
        </p:nvSpPr>
        <p:spPr>
          <a:xfrm>
            <a:off x="918594" y="3429000"/>
            <a:ext cx="7311005" cy="3429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Powers: Promoting national security &amp; general welfare</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Commander in Chief</a:t>
            </a:r>
            <a:r>
              <a:rPr lang="en-US" sz="2400" dirty="0">
                <a:solidFill>
                  <a:schemeClr val="bg1"/>
                </a:solidFill>
                <a:latin typeface="Times New Roman" panose="02020603050405020304" pitchFamily="18" charset="0"/>
                <a:cs typeface="Times New Roman" panose="02020603050405020304" pitchFamily="18" charset="0"/>
              </a:rPr>
              <a:t>: head</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of the military</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War Powers Resolution</a:t>
            </a:r>
            <a:r>
              <a:rPr lang="en-US" sz="2400" dirty="0">
                <a:solidFill>
                  <a:schemeClr val="bg1"/>
                </a:solidFill>
                <a:latin typeface="Times New Roman" panose="02020603050405020304" pitchFamily="18" charset="0"/>
                <a:cs typeface="Times New Roman" panose="02020603050405020304" pitchFamily="18" charset="0"/>
              </a:rPr>
              <a:t>: President can commit troops to action for 60 days, as long as Congress is notified within 48 hours  </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Chief Diplomat:</a:t>
            </a:r>
            <a:r>
              <a:rPr lang="en-US" sz="2400" b="1" dirty="0">
                <a:solidFill>
                  <a:srgbClr val="FFFF00"/>
                </a:solidFill>
                <a:latin typeface="Times New Roman" panose="02020603050405020304" pitchFamily="18" charset="0"/>
                <a:cs typeface="Times New Roman" panose="02020603050405020304" pitchFamily="18" charset="0"/>
              </a:rPr>
              <a:t> </a:t>
            </a:r>
            <a:r>
              <a:rPr lang="en-US" sz="2400" dirty="0">
                <a:solidFill>
                  <a:schemeClr val="bg1"/>
                </a:solidFill>
                <a:latin typeface="Times New Roman" panose="02020603050405020304" pitchFamily="18" charset="0"/>
                <a:cs typeface="Times New Roman" panose="02020603050405020304" pitchFamily="18" charset="0"/>
              </a:rPr>
              <a:t>send aid ($$) to foreign nations in crisis</a:t>
            </a:r>
          </a:p>
          <a:p>
            <a:pPr marL="257175" indent="-257175">
              <a:buFont typeface="Arial" panose="020B0604020202020204" pitchFamily="34" charset="0"/>
              <a:buChar char="•"/>
            </a:pPr>
            <a:r>
              <a:rPr lang="en-US" sz="2400" b="1" u="sng" dirty="0">
                <a:solidFill>
                  <a:srgbClr val="FFFF00"/>
                </a:solidFill>
                <a:latin typeface="Times New Roman" panose="02020603050405020304" pitchFamily="18" charset="0"/>
                <a:cs typeface="Times New Roman" panose="02020603050405020304" pitchFamily="18" charset="0"/>
              </a:rPr>
              <a:t>Executive agreements</a:t>
            </a:r>
            <a:r>
              <a:rPr lang="en-US" sz="2400" dirty="0">
                <a:solidFill>
                  <a:schemeClr val="bg1"/>
                </a:solidFill>
                <a:latin typeface="Times New Roman" panose="02020603050405020304" pitchFamily="18" charset="0"/>
                <a:cs typeface="Times New Roman" panose="02020603050405020304" pitchFamily="18" charset="0"/>
              </a:rPr>
              <a:t>: a formal agreement similar to a treaty but does not need Senate consent </a:t>
            </a:r>
          </a:p>
        </p:txBody>
      </p:sp>
    </p:spTree>
    <p:extLst>
      <p:ext uri="{BB962C8B-B14F-4D97-AF65-F5344CB8AC3E}">
        <p14:creationId xmlns:p14="http://schemas.microsoft.com/office/powerpoint/2010/main" val="675536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4"/>
          </a:xfrm>
          <a:solidFill>
            <a:srgbClr val="C00000"/>
          </a:solidFill>
          <a:ln>
            <a:solidFill>
              <a:srgbClr val="002060"/>
            </a:solidFill>
          </a:ln>
        </p:spPr>
        <p:txBody>
          <a:bodyPr>
            <a:normAutofit fontScale="90000"/>
          </a:bodyPr>
          <a:lstStyle/>
          <a:p>
            <a:r>
              <a:rPr lang="en-US" dirty="0" err="1">
                <a:solidFill>
                  <a:schemeClr val="bg1"/>
                </a:solidFill>
                <a:latin typeface="Georgia Pro Black" panose="02040A02050405020203" pitchFamily="18" charset="0"/>
              </a:rPr>
              <a:t>Madisonian</a:t>
            </a:r>
            <a:r>
              <a:rPr lang="en-US" dirty="0">
                <a:solidFill>
                  <a:schemeClr val="bg1"/>
                </a:solidFill>
                <a:latin typeface="Georgia Pro Black" panose="02040A02050405020203" pitchFamily="18" charset="0"/>
              </a:rPr>
              <a:t> Model Check </a:t>
            </a:r>
          </a:p>
        </p:txBody>
      </p:sp>
      <p:sp>
        <p:nvSpPr>
          <p:cNvPr id="3" name="Content Placeholder 2"/>
          <p:cNvSpPr>
            <a:spLocks noGrp="1"/>
          </p:cNvSpPr>
          <p:nvPr>
            <p:ph idx="1"/>
          </p:nvPr>
        </p:nvSpPr>
        <p:spPr>
          <a:xfrm>
            <a:off x="304800" y="914400"/>
            <a:ext cx="8686800" cy="3505201"/>
          </a:xfrm>
          <a:solidFill>
            <a:schemeClr val="bg1"/>
          </a:solidFill>
          <a:ln>
            <a:solidFill>
              <a:schemeClr val="accent1"/>
            </a:solidFill>
          </a:ln>
        </p:spPr>
        <p:txBody>
          <a:bodyPr>
            <a:noAutofit/>
          </a:bodyPr>
          <a:lstStyle/>
          <a:p>
            <a:pPr marL="0" indent="0" algn="ctr">
              <a:buNone/>
            </a:pPr>
            <a:r>
              <a:rPr lang="en-US" sz="2000" b="1" dirty="0">
                <a:solidFill>
                  <a:schemeClr val="tx2"/>
                </a:solidFill>
                <a:latin typeface="Times New Roman" panose="02020603050405020304" pitchFamily="18" charset="0"/>
                <a:cs typeface="Times New Roman" panose="02020603050405020304" pitchFamily="18" charset="0"/>
              </a:rPr>
              <a:t>WAR POWERS RESOLUTION</a:t>
            </a:r>
          </a:p>
          <a:p>
            <a:pPr marL="0" indent="0">
              <a:buNone/>
            </a:pPr>
            <a:r>
              <a:rPr lang="en-US" sz="2000" dirty="0">
                <a:latin typeface="Times New Roman" panose="02020603050405020304" pitchFamily="18" charset="0"/>
                <a:cs typeface="Times New Roman" panose="02020603050405020304" pitchFamily="18" charset="0"/>
              </a:rPr>
              <a:t>SEC. 4. (a) In the absence of a declaration of war, in any case in which United States Armed Forces are introduced--</a:t>
            </a:r>
            <a:br>
              <a:rPr lang="en-US" sz="20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(1) into hostilities or into situations where imminent involvement in hostilities is clearly indicated by the circumstances;</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(2) into the territory, airspace or waters of a foreign nation, while equipped for combat, except for deployments which relate solely to supply, replacement, repair, or training of such forces; or</a:t>
            </a:r>
            <a:br>
              <a:rPr lang="en-US" sz="1800" dirty="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(3) in numbers which substantially enlarge United States Armed Forces equipped for combat already located in a foreign nation; the president shall submit within 48 hours to the Speaker of the House of  Representatives and to the President pro tempore of the Senate a report, in writing, setting forth--</a:t>
            </a:r>
            <a:br>
              <a:rPr lang="en-US" sz="1800" dirty="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304800" y="4648200"/>
            <a:ext cx="8686800" cy="18288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r>
              <a:rPr lang="en-US" sz="2000" dirty="0">
                <a:solidFill>
                  <a:srgbClr val="002060"/>
                </a:solidFill>
                <a:latin typeface="Times New Roman" panose="02020603050405020304" pitchFamily="18" charset="0"/>
                <a:cs typeface="Times New Roman" panose="02020603050405020304" pitchFamily="18" charset="0"/>
              </a:rPr>
              <a:t>Expanding or Limiting Power</a:t>
            </a:r>
          </a:p>
          <a:p>
            <a:pPr marL="342900" lvl="1" indent="-342900">
              <a:buFont typeface="+mj-lt"/>
              <a:buAutoNum type="arabicPeriod"/>
            </a:pPr>
            <a:r>
              <a:rPr lang="en-US" sz="2000" dirty="0">
                <a:solidFill>
                  <a:srgbClr val="002060"/>
                </a:solidFill>
                <a:latin typeface="Times New Roman" panose="02020603050405020304" pitchFamily="18" charset="0"/>
                <a:cs typeface="Times New Roman" panose="02020603050405020304" pitchFamily="18" charset="0"/>
              </a:rPr>
              <a:t>How does the War Powers Resolution expand the power of the President? </a:t>
            </a:r>
          </a:p>
          <a:p>
            <a:pPr marL="342900" lvl="1" indent="-342900">
              <a:buFont typeface="+mj-lt"/>
              <a:buAutoNum type="arabicPeriod"/>
            </a:pPr>
            <a:r>
              <a:rPr lang="en-US" sz="2000" dirty="0">
                <a:solidFill>
                  <a:srgbClr val="002060"/>
                </a:solidFill>
                <a:latin typeface="Times New Roman" panose="02020603050405020304" pitchFamily="18" charset="0"/>
                <a:cs typeface="Times New Roman" panose="02020603050405020304" pitchFamily="18" charset="0"/>
              </a:rPr>
              <a:t>How does the War Powers Resolution allow Congress to check the power of the President? </a:t>
            </a:r>
          </a:p>
          <a:p>
            <a:pPr marL="342900" lvl="1" indent="-342900">
              <a:buFont typeface="+mj-lt"/>
              <a:buAutoNum type="arabicPeriod"/>
            </a:pPr>
            <a:r>
              <a:rPr lang="en-US" sz="2000" dirty="0">
                <a:solidFill>
                  <a:srgbClr val="002060"/>
                </a:solidFill>
                <a:latin typeface="Times New Roman" panose="02020603050405020304" pitchFamily="18" charset="0"/>
                <a:cs typeface="Times New Roman" panose="02020603050405020304" pitchFamily="18" charset="0"/>
              </a:rPr>
              <a:t>What role is the president using when he activates the War Powers Resolution? </a:t>
            </a:r>
          </a:p>
          <a:p>
            <a:endParaRPr lang="en-US" sz="2000"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015703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12EE3-AE6F-E32B-29B2-79E777BC5DE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E51A0C-3AD0-215E-C7D5-515D7459AF1B}"/>
              </a:ext>
            </a:extLst>
          </p:cNvPr>
          <p:cNvSpPr>
            <a:spLocks noGrp="1"/>
          </p:cNvSpPr>
          <p:nvPr>
            <p:ph type="title"/>
          </p:nvPr>
        </p:nvSpPr>
        <p:spPr>
          <a:xfrm>
            <a:off x="543388" y="238967"/>
            <a:ext cx="7886700" cy="616673"/>
          </a:xfrm>
          <a:solidFill>
            <a:srgbClr val="C00000"/>
          </a:solidFill>
          <a:ln>
            <a:solidFill>
              <a:schemeClr val="tx1"/>
            </a:solidFill>
          </a:ln>
        </p:spPr>
        <p:txBody>
          <a:bodyPr>
            <a:normAutofit fontScale="90000"/>
          </a:bodyPr>
          <a:lstStyle/>
          <a:p>
            <a:r>
              <a:rPr lang="en-US" dirty="0">
                <a:solidFill>
                  <a:schemeClr val="bg1"/>
                </a:solidFill>
                <a:latin typeface="Georgia Pro Black" panose="020B0604020202020204" pitchFamily="18" charset="0"/>
              </a:rPr>
              <a:t>Lifting Morale of America</a:t>
            </a:r>
          </a:p>
        </p:txBody>
      </p:sp>
      <p:sp>
        <p:nvSpPr>
          <p:cNvPr id="4" name="Content Placeholder 3">
            <a:extLst>
              <a:ext uri="{FF2B5EF4-FFF2-40B4-BE49-F238E27FC236}">
                <a16:creationId xmlns:a16="http://schemas.microsoft.com/office/drawing/2014/main" id="{8784FA8A-C240-7355-5AFC-E6636D3675D5}"/>
              </a:ext>
            </a:extLst>
          </p:cNvPr>
          <p:cNvSpPr>
            <a:spLocks noGrp="1"/>
          </p:cNvSpPr>
          <p:nvPr>
            <p:ph idx="1"/>
          </p:nvPr>
        </p:nvSpPr>
        <p:spPr>
          <a:xfrm>
            <a:off x="628650" y="1162938"/>
            <a:ext cx="7886700" cy="5237862"/>
          </a:xfrm>
          <a:solidFill>
            <a:schemeClr val="bg1"/>
          </a:solidFill>
        </p:spPr>
        <p:txBody>
          <a:bodyPr>
            <a:normAutofit/>
          </a:bodyPr>
          <a:lstStyle/>
          <a:p>
            <a:r>
              <a:rPr lang="en-US" sz="2400" b="1" i="1" u="sng" dirty="0">
                <a:solidFill>
                  <a:srgbClr val="FF0000"/>
                </a:solidFill>
                <a:latin typeface="Times New Roman" panose="02020603050405020304" pitchFamily="18" charset="0"/>
                <a:cs typeface="Times New Roman" panose="02020603050405020304" pitchFamily="18" charset="0"/>
              </a:rPr>
              <a:t>Morale Leader:</a:t>
            </a:r>
            <a:r>
              <a:rPr lang="en-US" sz="2400" b="1" i="1" dirty="0">
                <a:solidFill>
                  <a:srgbClr val="FF0000"/>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President act as a representative of American democratic ideas and unifying as one nation </a:t>
            </a:r>
          </a:p>
        </p:txBody>
      </p:sp>
      <p:sp>
        <p:nvSpPr>
          <p:cNvPr id="3" name="Rectangle 2">
            <a:extLst>
              <a:ext uri="{FF2B5EF4-FFF2-40B4-BE49-F238E27FC236}">
                <a16:creationId xmlns:a16="http://schemas.microsoft.com/office/drawing/2014/main" id="{EE08B57E-DFE0-ACB8-DE92-87D67682FF75}"/>
              </a:ext>
            </a:extLst>
          </p:cNvPr>
          <p:cNvSpPr/>
          <p:nvPr/>
        </p:nvSpPr>
        <p:spPr>
          <a:xfrm>
            <a:off x="342666" y="2074737"/>
            <a:ext cx="8288144" cy="7694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panose="02020603050405020304" pitchFamily="18" charset="0"/>
                <a:cs typeface="Times" panose="02020603050405020304" pitchFamily="18" charset="0"/>
              </a:rPr>
              <a:t>“The test of our progress is not whether we add more to the abundance of those who have much; it is whether we provide enough for those who have too little.”</a:t>
            </a:r>
          </a:p>
          <a:p>
            <a:r>
              <a:rPr lang="en-US" dirty="0">
                <a:latin typeface="Times" panose="02020603050405020304" pitchFamily="18" charset="0"/>
                <a:cs typeface="Times" panose="02020603050405020304" pitchFamily="18" charset="0"/>
              </a:rPr>
              <a:t>	- President Franklin D. Roosevelt </a:t>
            </a:r>
          </a:p>
        </p:txBody>
      </p:sp>
      <p:sp>
        <p:nvSpPr>
          <p:cNvPr id="5" name="Rectangle 4">
            <a:extLst>
              <a:ext uri="{FF2B5EF4-FFF2-40B4-BE49-F238E27FC236}">
                <a16:creationId xmlns:a16="http://schemas.microsoft.com/office/drawing/2014/main" id="{AF8FB49F-2B0D-56BF-D06F-2A59F3305DAD}"/>
              </a:ext>
            </a:extLst>
          </p:cNvPr>
          <p:cNvSpPr/>
          <p:nvPr/>
        </p:nvSpPr>
        <p:spPr>
          <a:xfrm>
            <a:off x="914400" y="3146342"/>
            <a:ext cx="3980985" cy="195905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57175" indent="-257175">
              <a:buFont typeface="Arial" panose="020B0604020202020204" pitchFamily="34" charset="0"/>
              <a:buChar char="•"/>
            </a:pPr>
            <a:r>
              <a:rPr lang="en-US" sz="2400" b="1" u="sng" dirty="0">
                <a:solidFill>
                  <a:srgbClr val="FFFF00"/>
                </a:solidFill>
                <a:latin typeface="Times" panose="02020603050405020304" pitchFamily="18" charset="0"/>
                <a:cs typeface="Times" panose="02020603050405020304" pitchFamily="18" charset="0"/>
              </a:rPr>
              <a:t>Bully-pulpit</a:t>
            </a:r>
            <a:r>
              <a:rPr lang="en-US" sz="2400" dirty="0">
                <a:solidFill>
                  <a:srgbClr val="FFFF00"/>
                </a:solidFill>
                <a:latin typeface="Times" panose="02020603050405020304" pitchFamily="18" charset="0"/>
                <a:cs typeface="Times" panose="02020603050405020304" pitchFamily="18" charset="0"/>
              </a:rPr>
              <a:t>: </a:t>
            </a:r>
            <a:r>
              <a:rPr lang="en-US" sz="2400" dirty="0">
                <a:latin typeface="Times" panose="02020603050405020304" pitchFamily="18" charset="0"/>
                <a:cs typeface="Times" panose="02020603050405020304" pitchFamily="18" charset="0"/>
              </a:rPr>
              <a:t>addressing the nation in difficult times </a:t>
            </a:r>
          </a:p>
          <a:p>
            <a:pPr marL="257175" indent="-257175">
              <a:buFont typeface="Arial" panose="020B0604020202020204" pitchFamily="34" charset="0"/>
              <a:buChar char="•"/>
            </a:pPr>
            <a:r>
              <a:rPr lang="en-US" sz="2400" b="1" u="sng" dirty="0">
                <a:latin typeface="Times" panose="02020603050405020304" pitchFamily="18" charset="0"/>
                <a:cs typeface="Times" panose="02020603050405020304" pitchFamily="18" charset="0"/>
              </a:rPr>
              <a:t>Symbolic leadership </a:t>
            </a:r>
          </a:p>
          <a:p>
            <a:pPr marL="257175" indent="-257175">
              <a:buFont typeface="Arial" panose="020B0604020202020204" pitchFamily="34" charset="0"/>
              <a:buChar char="•"/>
            </a:pPr>
            <a:r>
              <a:rPr lang="en-US" sz="2400" dirty="0">
                <a:latin typeface="Times" panose="02020603050405020304" pitchFamily="18" charset="0"/>
                <a:cs typeface="Times" panose="02020603050405020304" pitchFamily="18" charset="0"/>
              </a:rPr>
              <a:t>Honoring historic moments </a:t>
            </a:r>
          </a:p>
        </p:txBody>
      </p:sp>
      <p:pic>
        <p:nvPicPr>
          <p:cNvPr id="7" name="Picture 6" descr="A group of people walking down the street&#10;&#10;Description automatically generated">
            <a:extLst>
              <a:ext uri="{FF2B5EF4-FFF2-40B4-BE49-F238E27FC236}">
                <a16:creationId xmlns:a16="http://schemas.microsoft.com/office/drawing/2014/main" id="{ACD601DA-D078-2102-6ED0-DB42890736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638800" y="3038011"/>
            <a:ext cx="2976911" cy="1476143"/>
          </a:xfrm>
          <a:prstGeom prst="rect">
            <a:avLst/>
          </a:prstGeom>
        </p:spPr>
      </p:pic>
      <p:pic>
        <p:nvPicPr>
          <p:cNvPr id="9" name="Picture 8" descr="A group of people standing next to a person in a suit and tie&#10;&#10;Description automatically generated">
            <a:extLst>
              <a:ext uri="{FF2B5EF4-FFF2-40B4-BE49-F238E27FC236}">
                <a16:creationId xmlns:a16="http://schemas.microsoft.com/office/drawing/2014/main" id="{4A7B3F88-2B4B-53B8-C70C-96DA5CCE6F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135" y="4765855"/>
            <a:ext cx="2624255" cy="1598719"/>
          </a:xfrm>
          <a:prstGeom prst="rect">
            <a:avLst/>
          </a:prstGeom>
        </p:spPr>
      </p:pic>
    </p:spTree>
    <p:extLst>
      <p:ext uri="{BB962C8B-B14F-4D97-AF65-F5344CB8AC3E}">
        <p14:creationId xmlns:p14="http://schemas.microsoft.com/office/powerpoint/2010/main" val="32817535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619AF-09B2-B682-C056-7272058BA0C7}"/>
              </a:ext>
            </a:extLst>
          </p:cNvPr>
          <p:cNvSpPr>
            <a:spLocks noGrp="1"/>
          </p:cNvSpPr>
          <p:nvPr>
            <p:ph type="title"/>
          </p:nvPr>
        </p:nvSpPr>
        <p:spPr>
          <a:xfrm>
            <a:off x="457200" y="274638"/>
            <a:ext cx="8229600" cy="639762"/>
          </a:xfrm>
          <a:solidFill>
            <a:srgbClr val="C00000"/>
          </a:solidFill>
          <a:ln>
            <a:solidFill>
              <a:srgbClr val="002060"/>
            </a:solidFill>
          </a:ln>
        </p:spPr>
        <p:txBody>
          <a:bodyPr>
            <a:normAutofit fontScale="90000"/>
          </a:bodyPr>
          <a:lstStyle/>
          <a:p>
            <a:r>
              <a:rPr lang="en-US" dirty="0">
                <a:solidFill>
                  <a:schemeClr val="bg1"/>
                </a:solidFill>
                <a:latin typeface="Georgia Pro Black" panose="02040A02050405020203" pitchFamily="18" charset="0"/>
              </a:rPr>
              <a:t>Historic Executive Authority</a:t>
            </a:r>
          </a:p>
        </p:txBody>
      </p:sp>
      <p:sp>
        <p:nvSpPr>
          <p:cNvPr id="3" name="Content Placeholder 2">
            <a:extLst>
              <a:ext uri="{FF2B5EF4-FFF2-40B4-BE49-F238E27FC236}">
                <a16:creationId xmlns:a16="http://schemas.microsoft.com/office/drawing/2014/main" id="{67666A4A-E649-6145-8E3F-9A9A99B4902F}"/>
              </a:ext>
            </a:extLst>
          </p:cNvPr>
          <p:cNvSpPr>
            <a:spLocks noGrp="1"/>
          </p:cNvSpPr>
          <p:nvPr>
            <p:ph idx="1"/>
          </p:nvPr>
        </p:nvSpPr>
        <p:spPr>
          <a:xfrm>
            <a:off x="462197" y="1062870"/>
            <a:ext cx="8229600" cy="4525963"/>
          </a:xfrm>
          <a:solidFill>
            <a:schemeClr val="bg1"/>
          </a:solidFill>
        </p:spPr>
        <p:txBody>
          <a:bodyPr>
            <a:normAutofit/>
          </a:bodyPr>
          <a:lstStyle/>
          <a:p>
            <a:r>
              <a:rPr lang="en-US" sz="2400" dirty="0">
                <a:latin typeface="Times" panose="02020603050405020304" pitchFamily="18" charset="0"/>
                <a:cs typeface="Times" panose="02020603050405020304" pitchFamily="18" charset="0"/>
              </a:rPr>
              <a:t>Evaluate the historic examples of Presidential authority </a:t>
            </a:r>
          </a:p>
          <a:p>
            <a:pPr lvl="1"/>
            <a:r>
              <a:rPr lang="en-US" sz="2400" dirty="0">
                <a:latin typeface="Times" panose="02020603050405020304" pitchFamily="18" charset="0"/>
                <a:cs typeface="Times" panose="02020603050405020304" pitchFamily="18" charset="0"/>
              </a:rPr>
              <a:t>Determine the power being used </a:t>
            </a:r>
          </a:p>
          <a:p>
            <a:pPr lvl="1"/>
            <a:r>
              <a:rPr lang="en-US" sz="2400" dirty="0">
                <a:latin typeface="Times" panose="02020603050405020304" pitchFamily="18" charset="0"/>
                <a:cs typeface="Times" panose="02020603050405020304" pitchFamily="18" charset="0"/>
              </a:rPr>
              <a:t>Determine whether it is formal or informal power</a:t>
            </a:r>
          </a:p>
          <a:p>
            <a:pPr lvl="1"/>
            <a:r>
              <a:rPr lang="en-US" sz="2400" dirty="0">
                <a:latin typeface="Times" panose="02020603050405020304" pitchFamily="18" charset="0"/>
                <a:cs typeface="Times" panose="02020603050405020304" pitchFamily="18" charset="0"/>
              </a:rPr>
              <a:t>Explain how Congress or SCOTUS can check the power</a:t>
            </a:r>
          </a:p>
        </p:txBody>
      </p:sp>
      <p:pic>
        <p:nvPicPr>
          <p:cNvPr id="1026" name="Picture 2" descr="Building A House of Peace: The Origins of the Imperial Presidency and the  Framework for Executive Power, 1933-1960 | Semantic Scholar">
            <a:extLst>
              <a:ext uri="{FF2B5EF4-FFF2-40B4-BE49-F238E27FC236}">
                <a16:creationId xmlns:a16="http://schemas.microsoft.com/office/drawing/2014/main" id="{CFFD7293-9CCB-D15C-650A-CB88021ED6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3099" y="2849198"/>
            <a:ext cx="2667000" cy="251853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pic>
        <p:nvPicPr>
          <p:cNvPr id="1028" name="Picture 4" descr="Congress Must Reclaim Its Role as a Check on Executive Power">
            <a:extLst>
              <a:ext uri="{FF2B5EF4-FFF2-40B4-BE49-F238E27FC236}">
                <a16:creationId xmlns:a16="http://schemas.microsoft.com/office/drawing/2014/main" id="{CF7FD0BB-CCBA-57BC-C1F7-92418BFD64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9573" y="2849198"/>
            <a:ext cx="2952750" cy="251853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95D1E471-34A2-53D6-F8FF-9DB1F6BE5FC8}"/>
              </a:ext>
            </a:extLst>
          </p:cNvPr>
          <p:cNvSpPr/>
          <p:nvPr/>
        </p:nvSpPr>
        <p:spPr>
          <a:xfrm>
            <a:off x="786984" y="5562600"/>
            <a:ext cx="7620000" cy="6858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r>
              <a:rPr lang="en-US" sz="2400" dirty="0">
                <a:solidFill>
                  <a:schemeClr val="bg1"/>
                </a:solidFill>
                <a:latin typeface="Times" panose="02020603050405020304" pitchFamily="18" charset="0"/>
                <a:cs typeface="Times" panose="02020603050405020304" pitchFamily="18" charset="0"/>
              </a:rPr>
              <a:t>Prompt: Evaluate whether the modern presidency has become an imperial power or is still a limited executive.</a:t>
            </a:r>
          </a:p>
        </p:txBody>
      </p:sp>
    </p:spTree>
    <p:extLst>
      <p:ext uri="{BB962C8B-B14F-4D97-AF65-F5344CB8AC3E}">
        <p14:creationId xmlns:p14="http://schemas.microsoft.com/office/powerpoint/2010/main" val="25634288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9CF9FA-1B23-C26A-42B9-6DAE555DF2D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E1D3A1-0B75-D443-2420-E6BA838D559C}"/>
              </a:ext>
            </a:extLst>
          </p:cNvPr>
          <p:cNvSpPr>
            <a:spLocks noGrp="1"/>
          </p:cNvSpPr>
          <p:nvPr>
            <p:ph type="title"/>
          </p:nvPr>
        </p:nvSpPr>
        <p:spPr>
          <a:xfrm>
            <a:off x="543388" y="238967"/>
            <a:ext cx="7886700" cy="616673"/>
          </a:xfrm>
          <a:solidFill>
            <a:srgbClr val="C00000"/>
          </a:solidFill>
          <a:ln>
            <a:solidFill>
              <a:schemeClr val="tx1"/>
            </a:solidFill>
          </a:ln>
        </p:spPr>
        <p:txBody>
          <a:bodyPr>
            <a:normAutofit fontScale="90000"/>
          </a:bodyPr>
          <a:lstStyle/>
          <a:p>
            <a:r>
              <a:rPr lang="en-US" dirty="0">
                <a:solidFill>
                  <a:schemeClr val="bg1"/>
                </a:solidFill>
                <a:latin typeface="Georgia Pro Black" panose="020B0604020202020204" pitchFamily="18" charset="0"/>
              </a:rPr>
              <a:t>Historic Executive Actions</a:t>
            </a:r>
          </a:p>
        </p:txBody>
      </p:sp>
      <p:sp>
        <p:nvSpPr>
          <p:cNvPr id="4" name="Content Placeholder 3">
            <a:extLst>
              <a:ext uri="{FF2B5EF4-FFF2-40B4-BE49-F238E27FC236}">
                <a16:creationId xmlns:a16="http://schemas.microsoft.com/office/drawing/2014/main" id="{D82CE46A-37AB-C038-831B-DF0315ABE7E9}"/>
              </a:ext>
            </a:extLst>
          </p:cNvPr>
          <p:cNvSpPr>
            <a:spLocks noGrp="1"/>
          </p:cNvSpPr>
          <p:nvPr>
            <p:ph idx="1"/>
          </p:nvPr>
        </p:nvSpPr>
        <p:spPr>
          <a:xfrm>
            <a:off x="628650" y="1162938"/>
            <a:ext cx="7886700" cy="5237862"/>
          </a:xfrm>
          <a:solidFill>
            <a:schemeClr val="bg1"/>
          </a:solidFill>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For each of the historic actions identify the specific formal or informal power the president is using.  Be sure to identify as a formal or informal power. </a:t>
            </a:r>
          </a:p>
          <a:p>
            <a:pPr marL="0" indent="0">
              <a:buNone/>
            </a:pPr>
            <a:r>
              <a:rPr lang="en-US" sz="2400" dirty="0">
                <a:latin typeface="Times New Roman" panose="02020603050405020304" pitchFamily="18" charset="0"/>
                <a:cs typeface="Times New Roman" panose="02020603050405020304" pitchFamily="18" charset="0"/>
              </a:rPr>
              <a:t>Example: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How could Congress or the Judiciary check this action by the President of the United States? </a:t>
            </a:r>
          </a:p>
        </p:txBody>
      </p:sp>
      <p:sp>
        <p:nvSpPr>
          <p:cNvPr id="6" name="Rectangle 5">
            <a:extLst>
              <a:ext uri="{FF2B5EF4-FFF2-40B4-BE49-F238E27FC236}">
                <a16:creationId xmlns:a16="http://schemas.microsoft.com/office/drawing/2014/main" id="{18FBBD77-B607-D3B0-F98C-9C21CCA63A29}"/>
              </a:ext>
            </a:extLst>
          </p:cNvPr>
          <p:cNvSpPr/>
          <p:nvPr/>
        </p:nvSpPr>
        <p:spPr>
          <a:xfrm>
            <a:off x="838200" y="2819400"/>
            <a:ext cx="8077200" cy="1219200"/>
          </a:xfrm>
          <a:prstGeom prst="rect">
            <a:avLst/>
          </a:prstGeom>
          <a:ln>
            <a:solidFill>
              <a:srgbClr val="FFC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President Trump repeals the enforcement of birthright citizenship to allow the Immigration and Customs Enforcement to deport illegal immigrants who were born on U.S. soil. </a:t>
            </a:r>
          </a:p>
        </p:txBody>
      </p:sp>
      <p:pic>
        <p:nvPicPr>
          <p:cNvPr id="1026" name="Picture 2" descr="What is an executive order, and what ...">
            <a:extLst>
              <a:ext uri="{FF2B5EF4-FFF2-40B4-BE49-F238E27FC236}">
                <a16:creationId xmlns:a16="http://schemas.microsoft.com/office/drawing/2014/main" id="{E86C36C9-73C8-F73E-0072-DE73C26E5F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657725"/>
            <a:ext cx="3200400" cy="205037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8261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E1E7-D0C8-459A-A5ED-3225896CB0B1}"/>
              </a:ext>
            </a:extLst>
          </p:cNvPr>
          <p:cNvSpPr>
            <a:spLocks noGrp="1"/>
          </p:cNvSpPr>
          <p:nvPr>
            <p:ph type="title"/>
          </p:nvPr>
        </p:nvSpPr>
        <p:spPr>
          <a:xfrm>
            <a:off x="457200" y="274638"/>
            <a:ext cx="8229600" cy="792162"/>
          </a:xfrm>
          <a:solidFill>
            <a:srgbClr val="C00000"/>
          </a:solidFill>
          <a:ln>
            <a:solidFill>
              <a:schemeClr val="tx1"/>
            </a:solidFill>
          </a:ln>
        </p:spPr>
        <p:txBody>
          <a:bodyPr/>
          <a:lstStyle/>
          <a:p>
            <a:r>
              <a:rPr lang="en-US" dirty="0">
                <a:solidFill>
                  <a:schemeClr val="bg1"/>
                </a:solidFill>
                <a:latin typeface="Georgia Pro Black" panose="02040A02050405020203" pitchFamily="18" charset="0"/>
              </a:rPr>
              <a:t>King v. President</a:t>
            </a:r>
          </a:p>
        </p:txBody>
      </p:sp>
      <p:sp>
        <p:nvSpPr>
          <p:cNvPr id="3" name="Content Placeholder 2">
            <a:extLst>
              <a:ext uri="{FF2B5EF4-FFF2-40B4-BE49-F238E27FC236}">
                <a16:creationId xmlns:a16="http://schemas.microsoft.com/office/drawing/2014/main" id="{A4D6A36F-18AF-4A74-98CB-BD657AB96DB5}"/>
              </a:ext>
            </a:extLst>
          </p:cNvPr>
          <p:cNvSpPr>
            <a:spLocks noGrp="1"/>
          </p:cNvSpPr>
          <p:nvPr>
            <p:ph idx="1"/>
          </p:nvPr>
        </p:nvSpPr>
        <p:spPr>
          <a:solidFill>
            <a:schemeClr val="bg1"/>
          </a:solidFill>
          <a:ln>
            <a:solidFill>
              <a:schemeClr val="tx1"/>
            </a:solidFill>
          </a:ln>
        </p:spPr>
        <p:txBody>
          <a:bodyPr>
            <a:normAutofit/>
          </a:bodyPr>
          <a:lstStyle/>
          <a:p>
            <a:r>
              <a:rPr lang="en-US" sz="2400" dirty="0">
                <a:latin typeface="Times" panose="02020603050405020304" pitchFamily="18" charset="0"/>
                <a:cs typeface="Times" panose="02020603050405020304" pitchFamily="18" charset="0"/>
              </a:rPr>
              <a:t>Define the Presidency based on the arguments of Federalist 69 and Anti-federalist 74</a:t>
            </a:r>
          </a:p>
          <a:p>
            <a:pPr marL="0" indent="0">
              <a:buNone/>
            </a:pP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0F8850F7-EA32-4C13-8C5A-290B5F957AF0}"/>
              </a:ext>
            </a:extLst>
          </p:cNvPr>
          <p:cNvSpPr/>
          <p:nvPr/>
        </p:nvSpPr>
        <p:spPr>
          <a:xfrm>
            <a:off x="4898661" y="2457449"/>
            <a:ext cx="3429000" cy="704846"/>
          </a:xfrm>
          <a:prstGeom prst="rect">
            <a:avLst/>
          </a:prstGeom>
          <a:solidFill>
            <a:srgbClr val="FF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Monarchy (Anti-federalist 74)</a:t>
            </a:r>
          </a:p>
        </p:txBody>
      </p:sp>
      <p:sp>
        <p:nvSpPr>
          <p:cNvPr id="5" name="Rectangle 4">
            <a:extLst>
              <a:ext uri="{FF2B5EF4-FFF2-40B4-BE49-F238E27FC236}">
                <a16:creationId xmlns:a16="http://schemas.microsoft.com/office/drawing/2014/main" id="{B21FD107-7096-4C02-8E8C-2CAE43A6D6C8}"/>
              </a:ext>
            </a:extLst>
          </p:cNvPr>
          <p:cNvSpPr/>
          <p:nvPr/>
        </p:nvSpPr>
        <p:spPr>
          <a:xfrm>
            <a:off x="615846" y="2457449"/>
            <a:ext cx="3429000" cy="704839"/>
          </a:xfrm>
          <a:prstGeom prst="rect">
            <a:avLst/>
          </a:prstGeom>
          <a:solidFill>
            <a:srgbClr val="00206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anose="02020603050405020304" pitchFamily="18" charset="0"/>
                <a:cs typeface="Times" panose="02020603050405020304" pitchFamily="18" charset="0"/>
              </a:rPr>
              <a:t>Serving at Present</a:t>
            </a:r>
          </a:p>
          <a:p>
            <a:pPr algn="ctr"/>
            <a:r>
              <a:rPr lang="en-US" sz="2400" b="1" dirty="0">
                <a:latin typeface="Times" panose="02020603050405020304" pitchFamily="18" charset="0"/>
                <a:cs typeface="Times" panose="02020603050405020304" pitchFamily="18" charset="0"/>
              </a:rPr>
              <a:t>(Federalist 69)</a:t>
            </a:r>
          </a:p>
        </p:txBody>
      </p:sp>
      <p:cxnSp>
        <p:nvCxnSpPr>
          <p:cNvPr id="7" name="Straight Connector 6">
            <a:extLst>
              <a:ext uri="{FF2B5EF4-FFF2-40B4-BE49-F238E27FC236}">
                <a16:creationId xmlns:a16="http://schemas.microsoft.com/office/drawing/2014/main" id="{8E354028-2E4B-476D-BB99-24F7D2687E7F}"/>
              </a:ext>
            </a:extLst>
          </p:cNvPr>
          <p:cNvCxnSpPr/>
          <p:nvPr/>
        </p:nvCxnSpPr>
        <p:spPr>
          <a:xfrm>
            <a:off x="609600" y="3429000"/>
            <a:ext cx="7924800" cy="0"/>
          </a:xfrm>
          <a:prstGeom prst="line">
            <a:avLst/>
          </a:prstGeom>
          <a:ln w="19050"/>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631A2A5-3CB3-4906-AE26-6510E5C12A4F}"/>
              </a:ext>
            </a:extLst>
          </p:cNvPr>
          <p:cNvCxnSpPr/>
          <p:nvPr/>
        </p:nvCxnSpPr>
        <p:spPr>
          <a:xfrm>
            <a:off x="4572000" y="2781300"/>
            <a:ext cx="0" cy="278130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07092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18E8B-CDA8-9CA2-E686-DD3C6C246C10}"/>
              </a:ext>
            </a:extLst>
          </p:cNvPr>
          <p:cNvSpPr>
            <a:spLocks noGrp="1"/>
          </p:cNvSpPr>
          <p:nvPr>
            <p:ph type="title"/>
          </p:nvPr>
        </p:nvSpPr>
        <p:spPr>
          <a:solidFill>
            <a:srgbClr val="C00000"/>
          </a:solidFill>
          <a:ln>
            <a:solidFill>
              <a:schemeClr val="tx2">
                <a:lumMod val="10000"/>
              </a:schemeClr>
            </a:solidFill>
          </a:ln>
        </p:spPr>
        <p:txBody>
          <a:bodyPr>
            <a:noAutofit/>
          </a:bodyPr>
          <a:lstStyle/>
          <a:p>
            <a:r>
              <a:rPr lang="en-US" sz="3400" dirty="0">
                <a:solidFill>
                  <a:schemeClr val="bg1"/>
                </a:solidFill>
                <a:latin typeface="Georgia Pro Black" panose="02040A02050405020203" pitchFamily="18" charset="0"/>
              </a:rPr>
              <a:t>Applying Federalist &amp; Anti-federalist</a:t>
            </a:r>
          </a:p>
        </p:txBody>
      </p:sp>
      <p:sp>
        <p:nvSpPr>
          <p:cNvPr id="4" name="Text Placeholder 3">
            <a:extLst>
              <a:ext uri="{FF2B5EF4-FFF2-40B4-BE49-F238E27FC236}">
                <a16:creationId xmlns:a16="http://schemas.microsoft.com/office/drawing/2014/main" id="{AEF387A2-8777-BBBA-8B3D-2556444C629E}"/>
              </a:ext>
            </a:extLst>
          </p:cNvPr>
          <p:cNvSpPr>
            <a:spLocks noGrp="1"/>
          </p:cNvSpPr>
          <p:nvPr>
            <p:ph type="body" idx="1"/>
          </p:nvPr>
        </p:nvSpPr>
        <p:spPr>
          <a:xfrm>
            <a:off x="457200" y="1535113"/>
            <a:ext cx="4040188" cy="446087"/>
          </a:xfrm>
          <a:solidFill>
            <a:schemeClr val="bg1"/>
          </a:solidFill>
          <a:ln>
            <a:solidFill>
              <a:schemeClr val="tx2">
                <a:lumMod val="10000"/>
              </a:schemeClr>
            </a:solidFill>
          </a:ln>
        </p:spPr>
        <p:txBody>
          <a:bodyPr>
            <a:noAutofit/>
          </a:bodyPr>
          <a:lstStyle/>
          <a:p>
            <a:pPr algn="ctr"/>
            <a:r>
              <a:rPr lang="en-US" dirty="0">
                <a:latin typeface="Times" panose="02020603050405020304" pitchFamily="18" charset="0"/>
                <a:cs typeface="Times" panose="02020603050405020304" pitchFamily="18" charset="0"/>
              </a:rPr>
              <a:t>Federalist 69</a:t>
            </a:r>
          </a:p>
        </p:txBody>
      </p:sp>
      <p:sp>
        <p:nvSpPr>
          <p:cNvPr id="5" name="Content Placeholder 4">
            <a:extLst>
              <a:ext uri="{FF2B5EF4-FFF2-40B4-BE49-F238E27FC236}">
                <a16:creationId xmlns:a16="http://schemas.microsoft.com/office/drawing/2014/main" id="{0A3438E6-9143-8187-CC76-5CFFB0FD1BAE}"/>
              </a:ext>
            </a:extLst>
          </p:cNvPr>
          <p:cNvSpPr>
            <a:spLocks noGrp="1"/>
          </p:cNvSpPr>
          <p:nvPr>
            <p:ph sz="half" idx="2"/>
          </p:nvPr>
        </p:nvSpPr>
        <p:spPr>
          <a:xfrm>
            <a:off x="531812" y="2174875"/>
            <a:ext cx="4040188" cy="4408487"/>
          </a:xfrm>
          <a:solidFill>
            <a:schemeClr val="bg1"/>
          </a:solidFill>
          <a:ln>
            <a:solidFill>
              <a:srgbClr val="002060"/>
            </a:solidFill>
          </a:ln>
        </p:spPr>
        <p:txBody>
          <a:bodyPr/>
          <a:lstStyle/>
          <a:p>
            <a:pPr marL="0" indent="0">
              <a:buNone/>
            </a:pPr>
            <a:r>
              <a:rPr lang="en-US" dirty="0">
                <a:latin typeface="Times" panose="02020603050405020304" pitchFamily="18" charset="0"/>
                <a:cs typeface="Times" panose="02020603050405020304" pitchFamily="18" charset="0"/>
              </a:rPr>
              <a:t>How does the U.S. Constitution under Article II support Hamilton’s Argument?</a:t>
            </a:r>
          </a:p>
        </p:txBody>
      </p:sp>
      <p:sp>
        <p:nvSpPr>
          <p:cNvPr id="6" name="Text Placeholder 5">
            <a:extLst>
              <a:ext uri="{FF2B5EF4-FFF2-40B4-BE49-F238E27FC236}">
                <a16:creationId xmlns:a16="http://schemas.microsoft.com/office/drawing/2014/main" id="{C081F45B-3D16-8326-34DF-F0FB17566C6E}"/>
              </a:ext>
            </a:extLst>
          </p:cNvPr>
          <p:cNvSpPr>
            <a:spLocks noGrp="1"/>
          </p:cNvSpPr>
          <p:nvPr>
            <p:ph type="body" sz="quarter" idx="3"/>
          </p:nvPr>
        </p:nvSpPr>
        <p:spPr>
          <a:xfrm>
            <a:off x="4645025" y="1535113"/>
            <a:ext cx="4041775" cy="446087"/>
          </a:xfrm>
          <a:solidFill>
            <a:srgbClr val="002060"/>
          </a:solidFill>
          <a:ln>
            <a:solidFill>
              <a:srgbClr val="002060"/>
            </a:solidFill>
          </a:ln>
        </p:spPr>
        <p:txBody>
          <a:bodyPr>
            <a:normAutofit lnSpcReduction="10000"/>
          </a:bodyPr>
          <a:lstStyle/>
          <a:p>
            <a:pPr algn="ctr"/>
            <a:r>
              <a:rPr lang="en-US" dirty="0">
                <a:solidFill>
                  <a:schemeClr val="bg1"/>
                </a:solidFill>
                <a:latin typeface="Times" panose="02020603050405020304" pitchFamily="18" charset="0"/>
                <a:cs typeface="Times" panose="02020603050405020304" pitchFamily="18" charset="0"/>
              </a:rPr>
              <a:t>Anti-Federalist 74</a:t>
            </a:r>
          </a:p>
        </p:txBody>
      </p:sp>
      <p:sp>
        <p:nvSpPr>
          <p:cNvPr id="7" name="Content Placeholder 6">
            <a:extLst>
              <a:ext uri="{FF2B5EF4-FFF2-40B4-BE49-F238E27FC236}">
                <a16:creationId xmlns:a16="http://schemas.microsoft.com/office/drawing/2014/main" id="{FAF38472-B4AA-3E05-5E18-2BB55FA45488}"/>
              </a:ext>
            </a:extLst>
          </p:cNvPr>
          <p:cNvSpPr>
            <a:spLocks noGrp="1"/>
          </p:cNvSpPr>
          <p:nvPr>
            <p:ph sz="quarter" idx="4"/>
          </p:nvPr>
        </p:nvSpPr>
        <p:spPr>
          <a:xfrm>
            <a:off x="4646274" y="2174875"/>
            <a:ext cx="4041775" cy="4408486"/>
          </a:xfrm>
          <a:solidFill>
            <a:schemeClr val="bg1"/>
          </a:solidFill>
        </p:spPr>
        <p:txBody>
          <a:bodyPr/>
          <a:lstStyle/>
          <a:p>
            <a:pPr marL="0" indent="0">
              <a:buNone/>
            </a:pPr>
            <a:r>
              <a:rPr lang="en-US" dirty="0">
                <a:latin typeface="Times" panose="02020603050405020304" pitchFamily="18" charset="0"/>
                <a:cs typeface="Times" panose="02020603050405020304" pitchFamily="18" charset="0"/>
              </a:rPr>
              <a:t>What are specific powers (formal or informal) that support </a:t>
            </a:r>
            <a:r>
              <a:rPr lang="en-US" dirty="0" err="1">
                <a:latin typeface="Times" panose="02020603050405020304" pitchFamily="18" charset="0"/>
                <a:cs typeface="Times" panose="02020603050405020304" pitchFamily="18" charset="0"/>
              </a:rPr>
              <a:t>Philadelphiensis</a:t>
            </a:r>
            <a:r>
              <a:rPr lang="en-US" dirty="0">
                <a:latin typeface="Times" panose="02020603050405020304" pitchFamily="18" charset="0"/>
                <a:cs typeface="Times" panose="02020603050405020304" pitchFamily="18" charset="0"/>
              </a:rPr>
              <a:t>’ argument?  (Historic examples work as well) </a:t>
            </a:r>
          </a:p>
        </p:txBody>
      </p:sp>
    </p:spTree>
    <p:extLst>
      <p:ext uri="{BB962C8B-B14F-4D97-AF65-F5344CB8AC3E}">
        <p14:creationId xmlns:p14="http://schemas.microsoft.com/office/powerpoint/2010/main" val="24768099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Imperial Presidency</a:t>
            </a:r>
          </a:p>
        </p:txBody>
      </p:sp>
      <p:sp>
        <p:nvSpPr>
          <p:cNvPr id="4" name="Rectangle 3"/>
          <p:cNvSpPr/>
          <p:nvPr/>
        </p:nvSpPr>
        <p:spPr>
          <a:xfrm>
            <a:off x="439615" y="1104900"/>
            <a:ext cx="2819400" cy="381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New Roman" panose="02020603050405020304" pitchFamily="18" charset="0"/>
                <a:cs typeface="Times New Roman" panose="02020603050405020304" pitchFamily="18" charset="0"/>
              </a:rPr>
              <a:t>Informal Powers</a:t>
            </a:r>
          </a:p>
        </p:txBody>
      </p:sp>
      <p:sp>
        <p:nvSpPr>
          <p:cNvPr id="5" name="Rectangle 4"/>
          <p:cNvSpPr/>
          <p:nvPr/>
        </p:nvSpPr>
        <p:spPr>
          <a:xfrm>
            <a:off x="457200" y="1676400"/>
            <a:ext cx="3352800" cy="11430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Powers that have been interpreted out of Article II of the U.S. Constitution </a:t>
            </a:r>
          </a:p>
        </p:txBody>
      </p:sp>
      <p:sp>
        <p:nvSpPr>
          <p:cNvPr id="6" name="Rectangle 5"/>
          <p:cNvSpPr/>
          <p:nvPr/>
        </p:nvSpPr>
        <p:spPr>
          <a:xfrm>
            <a:off x="4953000" y="1219200"/>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Take Care of Clause</a:t>
            </a:r>
          </a:p>
        </p:txBody>
      </p:sp>
      <p:sp>
        <p:nvSpPr>
          <p:cNvPr id="8" name="Rectangle 7"/>
          <p:cNvSpPr/>
          <p:nvPr/>
        </p:nvSpPr>
        <p:spPr>
          <a:xfrm>
            <a:off x="4941277" y="1825869"/>
            <a:ext cx="3276600" cy="586154"/>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Executive Orders – enforcement of law </a:t>
            </a:r>
          </a:p>
        </p:txBody>
      </p:sp>
      <p:sp>
        <p:nvSpPr>
          <p:cNvPr id="9" name="Rectangle 8"/>
          <p:cNvSpPr/>
          <p:nvPr/>
        </p:nvSpPr>
        <p:spPr>
          <a:xfrm>
            <a:off x="4923690" y="3742451"/>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Commander in Chief</a:t>
            </a:r>
          </a:p>
        </p:txBody>
      </p:sp>
      <p:sp>
        <p:nvSpPr>
          <p:cNvPr id="10" name="Rectangle 9"/>
          <p:cNvSpPr/>
          <p:nvPr/>
        </p:nvSpPr>
        <p:spPr>
          <a:xfrm>
            <a:off x="4928820" y="4303743"/>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War Powers Resolution </a:t>
            </a:r>
          </a:p>
        </p:txBody>
      </p:sp>
      <p:sp>
        <p:nvSpPr>
          <p:cNvPr id="11" name="Rectangle 10"/>
          <p:cNvSpPr/>
          <p:nvPr/>
        </p:nvSpPr>
        <p:spPr>
          <a:xfrm>
            <a:off x="4974979" y="5504268"/>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Chief Diplomat</a:t>
            </a:r>
          </a:p>
        </p:txBody>
      </p:sp>
      <p:cxnSp>
        <p:nvCxnSpPr>
          <p:cNvPr id="12" name="Straight Arrow Connector 11"/>
          <p:cNvCxnSpPr>
            <a:stCxn id="5" idx="3"/>
            <a:endCxn id="6" idx="1"/>
          </p:cNvCxnSpPr>
          <p:nvPr/>
        </p:nvCxnSpPr>
        <p:spPr>
          <a:xfrm flipV="1">
            <a:off x="3810000" y="1447800"/>
            <a:ext cx="1143000" cy="80010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5" idx="3"/>
            <a:endCxn id="9" idx="1"/>
          </p:cNvCxnSpPr>
          <p:nvPr/>
        </p:nvCxnSpPr>
        <p:spPr>
          <a:xfrm>
            <a:off x="3810000" y="2247900"/>
            <a:ext cx="1113690" cy="1723151"/>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5" idx="3"/>
            <a:endCxn id="11" idx="1"/>
          </p:cNvCxnSpPr>
          <p:nvPr/>
        </p:nvCxnSpPr>
        <p:spPr>
          <a:xfrm>
            <a:off x="3810000" y="2247900"/>
            <a:ext cx="1164979" cy="3484968"/>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3" name="Right Arrow 2"/>
          <p:cNvSpPr/>
          <p:nvPr/>
        </p:nvSpPr>
        <p:spPr>
          <a:xfrm rot="5400000">
            <a:off x="6477000" y="1576754"/>
            <a:ext cx="304800" cy="249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5400000">
            <a:off x="6427176" y="4148009"/>
            <a:ext cx="304800" cy="249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53000" y="2557093"/>
            <a:ext cx="3276600" cy="99854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Signing Statements – interpret how a law is to be enforced</a:t>
            </a:r>
          </a:p>
        </p:txBody>
      </p:sp>
      <p:sp>
        <p:nvSpPr>
          <p:cNvPr id="22" name="Right Arrow 21"/>
          <p:cNvSpPr/>
          <p:nvPr/>
        </p:nvSpPr>
        <p:spPr>
          <a:xfrm rot="5400000">
            <a:off x="6409590" y="2410179"/>
            <a:ext cx="304800" cy="249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4974979" y="6046601"/>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Executive agreements</a:t>
            </a:r>
          </a:p>
        </p:txBody>
      </p:sp>
      <p:sp>
        <p:nvSpPr>
          <p:cNvPr id="27" name="Rectangle 26"/>
          <p:cNvSpPr/>
          <p:nvPr/>
        </p:nvSpPr>
        <p:spPr>
          <a:xfrm>
            <a:off x="4929549" y="4846076"/>
            <a:ext cx="3276600" cy="4572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Times New Roman" panose="02020603050405020304" pitchFamily="18" charset="0"/>
                <a:cs typeface="Times New Roman" panose="02020603050405020304" pitchFamily="18" charset="0"/>
              </a:rPr>
              <a:t>Executive privilege</a:t>
            </a:r>
          </a:p>
        </p:txBody>
      </p:sp>
      <p:sp>
        <p:nvSpPr>
          <p:cNvPr id="29" name="Right Arrow 28"/>
          <p:cNvSpPr/>
          <p:nvPr/>
        </p:nvSpPr>
        <p:spPr>
          <a:xfrm rot="5400000">
            <a:off x="6408123" y="4735700"/>
            <a:ext cx="304800" cy="249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Arrow 29"/>
          <p:cNvSpPr/>
          <p:nvPr/>
        </p:nvSpPr>
        <p:spPr>
          <a:xfrm rot="5400000">
            <a:off x="6460878" y="5908292"/>
            <a:ext cx="304800" cy="24911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6AF69B3-7D18-9C4C-A1E2-601FD5217B69}"/>
              </a:ext>
            </a:extLst>
          </p:cNvPr>
          <p:cNvPicPr>
            <a:picLocks noChangeAspect="1"/>
          </p:cNvPicPr>
          <p:nvPr/>
        </p:nvPicPr>
        <p:blipFill>
          <a:blip r:embed="rId2"/>
          <a:stretch>
            <a:fillRect/>
          </a:stretch>
        </p:blipFill>
        <p:spPr>
          <a:xfrm>
            <a:off x="412089" y="3072405"/>
            <a:ext cx="3352800" cy="2974196"/>
          </a:xfrm>
          <a:prstGeom prst="rect">
            <a:avLst/>
          </a:prstGeom>
        </p:spPr>
      </p:pic>
    </p:spTree>
    <p:extLst>
      <p:ext uri="{BB962C8B-B14F-4D97-AF65-F5344CB8AC3E}">
        <p14:creationId xmlns:p14="http://schemas.microsoft.com/office/powerpoint/2010/main" val="25567886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E30004"/>
          </a:solidFill>
        </p:spPr>
        <p:txBody>
          <a:bodyPr>
            <a:normAutofit fontScale="92500" lnSpcReduction="10000"/>
          </a:bodyPr>
          <a:lstStyle/>
          <a:p>
            <a:pPr marL="0" indent="0">
              <a:buNone/>
            </a:pPr>
            <a:r>
              <a:rPr lang="en-US" sz="1500" b="1" dirty="0">
                <a:solidFill>
                  <a:schemeClr val="bg1"/>
                </a:solidFill>
                <a:latin typeface="Times New Roman" panose="02020603050405020304" pitchFamily="18" charset="0"/>
                <a:cs typeface="Times New Roman" panose="02020603050405020304" pitchFamily="18" charset="0"/>
              </a:rPr>
              <a:t>Enduring Understanding CON-4:</a:t>
            </a:r>
            <a:r>
              <a:rPr lang="en-US" sz="1500" b="1" dirty="0">
                <a:solidFill>
                  <a:srgbClr val="FF0000"/>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1500" dirty="0">
                <a:solidFill>
                  <a:schemeClr val="bg1"/>
                </a:solidFill>
                <a:latin typeface="Times New Roman" panose="02020603050405020304" pitchFamily="18" charset="0"/>
                <a:cs typeface="Times New Roman" panose="02020603050405020304" pitchFamily="18" charset="0"/>
              </a:rPr>
              <a:t>CON-4.A:</a:t>
            </a:r>
            <a:r>
              <a:rPr lang="en-US" sz="1500" dirty="0">
                <a:latin typeface="Times New Roman" panose="02020603050405020304" pitchFamily="18" charset="0"/>
                <a:cs typeface="Times New Roman" panose="02020603050405020304" pitchFamily="18" charset="0"/>
              </a:rPr>
              <a:t> Explain how the president can implement a public policy agenda</a:t>
            </a:r>
          </a:p>
          <a:p>
            <a:r>
              <a:rPr lang="en-US" sz="1500" dirty="0">
                <a:solidFill>
                  <a:schemeClr val="bg1"/>
                </a:solidFill>
                <a:latin typeface="Times New Roman" panose="02020603050405020304" pitchFamily="18" charset="0"/>
                <a:cs typeface="Times New Roman" panose="02020603050405020304" pitchFamily="18" charset="0"/>
              </a:rPr>
              <a:t>CON-4.B: </a:t>
            </a:r>
            <a:r>
              <a:rPr lang="en-US" sz="1500" dirty="0">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sz="1500" dirty="0">
                <a:solidFill>
                  <a:schemeClr val="bg1"/>
                </a:solidFill>
                <a:latin typeface="Times New Roman" panose="02020603050405020304" pitchFamily="18" charset="0"/>
                <a:cs typeface="Times New Roman" panose="02020603050405020304" pitchFamily="18" charset="0"/>
              </a:rPr>
              <a:t>CON-4.C:</a:t>
            </a:r>
            <a:r>
              <a:rPr lang="en-US" sz="1500" dirty="0">
                <a:latin typeface="Times New Roman" panose="02020603050405020304" pitchFamily="18" charset="0"/>
                <a:cs typeface="Times New Roman" panose="02020603050405020304" pitchFamily="18" charset="0"/>
              </a:rPr>
              <a:t> Explain how the President have interpreted and justified the use of informal powers</a:t>
            </a:r>
          </a:p>
          <a:p>
            <a:r>
              <a:rPr lang="en-US" sz="1500" dirty="0">
                <a:solidFill>
                  <a:schemeClr val="bg1"/>
                </a:solidFill>
                <a:latin typeface="Times New Roman" panose="02020603050405020304" pitchFamily="18" charset="0"/>
                <a:cs typeface="Times New Roman" panose="02020603050405020304" pitchFamily="18" charset="0"/>
              </a:rPr>
              <a:t>CON-4.D:</a:t>
            </a:r>
            <a:r>
              <a:rPr lang="en-US" sz="1500" dirty="0">
                <a:latin typeface="Times New Roman" panose="02020603050405020304" pitchFamily="18" charset="0"/>
                <a:cs typeface="Times New Roman" panose="02020603050405020304" pitchFamily="18" charset="0"/>
              </a:rPr>
              <a:t> Explain how communication technology has changed the president’s relationship with a national constituency and the other branches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Evaluate whether the President has become an all-powerful Leviathan</a:t>
            </a:r>
            <a:r>
              <a:rPr lang="en-US" sz="1600" dirty="0">
                <a:latin typeface="Times New Roman" panose="02020603050405020304" pitchFamily="18" charset="0"/>
                <a:cs typeface="Times New Roman" panose="02020603050405020304" pitchFamily="18" charset="0"/>
              </a:rPr>
              <a:t> </a:t>
            </a: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000" b="1" dirty="0">
                <a:solidFill>
                  <a:srgbClr val="FFC000"/>
                </a:solidFill>
                <a:latin typeface="Times New Roman" panose="02020603050405020304" pitchFamily="18" charset="0"/>
                <a:cs typeface="Times New Roman" panose="02020603050405020304" pitchFamily="18" charset="0"/>
              </a:rPr>
              <a:t>Agenda </a:t>
            </a:r>
            <a:endParaRPr lang="en-US" sz="2000" b="1" dirty="0">
              <a:solidFill>
                <a:schemeClr val="bg1"/>
              </a:solidFill>
              <a:latin typeface="Times New Roman" panose="02020603050405020304" pitchFamily="18" charset="0"/>
              <a:cs typeface="Times New Roman" panose="02020603050405020304" pitchFamily="18" charset="0"/>
            </a:endParaRPr>
          </a:p>
          <a:p>
            <a:pPr lvl="1"/>
            <a:r>
              <a:rPr lang="en-US" sz="2600" dirty="0">
                <a:solidFill>
                  <a:schemeClr val="bg1"/>
                </a:solidFill>
                <a:latin typeface="Times New Roman" panose="02020603050405020304" pitchFamily="18" charset="0"/>
                <a:cs typeface="Times New Roman" panose="02020603050405020304" pitchFamily="18" charset="0"/>
              </a:rPr>
              <a:t>A question of power vs. safety</a:t>
            </a:r>
          </a:p>
          <a:p>
            <a:pPr lvl="1"/>
            <a:r>
              <a:rPr lang="en-US" sz="2600" dirty="0">
                <a:solidFill>
                  <a:schemeClr val="bg1"/>
                </a:solidFill>
                <a:latin typeface="Times New Roman" panose="02020603050405020304" pitchFamily="18" charset="0"/>
                <a:cs typeface="Times New Roman" panose="02020603050405020304" pitchFamily="18" charset="0"/>
              </a:rPr>
              <a:t>Serving at Present with a Check</a:t>
            </a:r>
          </a:p>
          <a:p>
            <a:pPr lvl="1"/>
            <a:r>
              <a:rPr lang="en-US" sz="2600" dirty="0">
                <a:solidFill>
                  <a:schemeClr val="bg1"/>
                </a:solidFill>
                <a:latin typeface="Times New Roman" panose="02020603050405020304" pitchFamily="18" charset="0"/>
                <a:cs typeface="Times New Roman" panose="02020603050405020304" pitchFamily="18" charset="0"/>
              </a:rPr>
              <a:t>Testing the Limits of Federalist 70</a:t>
            </a:r>
          </a:p>
          <a:p>
            <a:pPr marL="0" lvl="1" indent="0">
              <a:buNone/>
            </a:pPr>
            <a:r>
              <a:rPr lang="en-US" sz="2000" b="1" dirty="0">
                <a:solidFill>
                  <a:srgbClr val="FFC000"/>
                </a:solidFill>
                <a:latin typeface="Times New Roman" panose="02020603050405020304" pitchFamily="18" charset="0"/>
                <a:cs typeface="Times New Roman" panose="02020603050405020304" pitchFamily="18" charset="0"/>
              </a:rPr>
              <a:t>Homework:</a:t>
            </a:r>
          </a:p>
          <a:p>
            <a:pPr marL="0" lvl="1" indent="0">
              <a:buNone/>
            </a:pPr>
            <a:r>
              <a:rPr lang="en-US" sz="20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Presidential Powers </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4454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228600" y="274638"/>
            <a:ext cx="8458200" cy="792162"/>
          </a:xfrm>
          <a:solidFill>
            <a:srgbClr val="C00000"/>
          </a:solidFill>
          <a:ln>
            <a:solidFill>
              <a:srgbClr val="002060"/>
            </a:solidFill>
          </a:ln>
        </p:spPr>
        <p:txBody>
          <a:bodyPr>
            <a:noAutofit/>
          </a:bodyPr>
          <a:lstStyle/>
          <a:p>
            <a:r>
              <a:rPr lang="en-US" sz="2800" dirty="0">
                <a:solidFill>
                  <a:schemeClr val="bg1"/>
                </a:solidFill>
                <a:latin typeface="Georgia Pro Black" panose="02040A02050405020203" pitchFamily="18" charset="0"/>
              </a:rPr>
              <a:t>Factors that necessitate a single executive</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xfrm>
            <a:off x="457200" y="1371600"/>
            <a:ext cx="8229600" cy="4754563"/>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Explain how the following determine either the need for or argued against the need for a single executive</a:t>
            </a:r>
          </a:p>
          <a:p>
            <a:r>
              <a:rPr lang="en-US" sz="2400" dirty="0">
                <a:latin typeface="Times" panose="02020603050405020304" pitchFamily="18" charset="0"/>
                <a:cs typeface="Times" panose="02020603050405020304" pitchFamily="18" charset="0"/>
              </a:rPr>
              <a:t>Articles of Confederation </a:t>
            </a:r>
          </a:p>
          <a:p>
            <a:r>
              <a:rPr lang="en-US" sz="2400" dirty="0">
                <a:latin typeface="Times" panose="02020603050405020304" pitchFamily="18" charset="0"/>
                <a:cs typeface="Times" panose="02020603050405020304" pitchFamily="18" charset="0"/>
              </a:rPr>
              <a:t>Brutus I</a:t>
            </a:r>
          </a:p>
          <a:p>
            <a:r>
              <a:rPr lang="en-US" sz="2400" dirty="0">
                <a:latin typeface="Times" panose="02020603050405020304" pitchFamily="18" charset="0"/>
                <a:cs typeface="Times" panose="02020603050405020304" pitchFamily="18" charset="0"/>
              </a:rPr>
              <a:t>Federalist 69</a:t>
            </a:r>
          </a:p>
          <a:p>
            <a:r>
              <a:rPr lang="en-US" sz="2400" dirty="0">
                <a:latin typeface="Times" panose="02020603050405020304" pitchFamily="18" charset="0"/>
                <a:cs typeface="Times" panose="02020603050405020304" pitchFamily="18" charset="0"/>
              </a:rPr>
              <a:t>Anti-federalist 74 </a:t>
            </a:r>
          </a:p>
        </p:txBody>
      </p:sp>
      <p:sp>
        <p:nvSpPr>
          <p:cNvPr id="4" name="Rectangle 3">
            <a:extLst>
              <a:ext uri="{FF2B5EF4-FFF2-40B4-BE49-F238E27FC236}">
                <a16:creationId xmlns:a16="http://schemas.microsoft.com/office/drawing/2014/main" id="{C4D9C1BF-5421-6718-B045-D923DEE48A82}"/>
              </a:ext>
            </a:extLst>
          </p:cNvPr>
          <p:cNvSpPr/>
          <p:nvPr/>
        </p:nvSpPr>
        <p:spPr>
          <a:xfrm>
            <a:off x="838200" y="4267200"/>
            <a:ext cx="7467600" cy="1371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endParaRPr lang="en-US" sz="2400" dirty="0">
              <a:latin typeface="Times" panose="02020603050405020304" pitchFamily="18" charset="0"/>
              <a:cs typeface="Times" panose="02020603050405020304" pitchFamily="18" charset="0"/>
            </a:endParaRPr>
          </a:p>
          <a:p>
            <a:endParaRPr lang="en-US" sz="2400" dirty="0">
              <a:latin typeface="Times" panose="02020603050405020304" pitchFamily="18" charset="0"/>
              <a:cs typeface="Times" panose="02020603050405020304" pitchFamily="18" charset="0"/>
            </a:endParaRPr>
          </a:p>
          <a:p>
            <a:r>
              <a:rPr lang="en-US" sz="2400" dirty="0">
                <a:latin typeface="Times" panose="02020603050405020304" pitchFamily="18" charset="0"/>
                <a:cs typeface="Times" panose="02020603050405020304" pitchFamily="18" charset="0"/>
              </a:rPr>
              <a:t>On your index card (for your assigned document)</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Point of view on the need or safety of having a president </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Explain reason for the point of view</a:t>
            </a:r>
          </a:p>
          <a:p>
            <a:r>
              <a:rPr lang="en-US" sz="2400" dirty="0">
                <a:latin typeface="Times" panose="02020603050405020304" pitchFamily="18" charset="0"/>
                <a:cs typeface="Times" panose="02020603050405020304" pitchFamily="18" charset="0"/>
              </a:rPr>
              <a:t> </a:t>
            </a:r>
          </a:p>
          <a:p>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2810062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
            <a:ext cx="8229600" cy="5897563"/>
          </a:xfrm>
          <a:solidFill>
            <a:schemeClr val="bg1"/>
          </a:solidFill>
        </p:spPr>
        <p:txBody>
          <a:bodyPr>
            <a:normAutofit/>
          </a:bodyPr>
          <a:lstStyle/>
          <a:p>
            <a:pPr marL="342900" lvl="1" indent="-342900">
              <a:buFont typeface="Arial" panose="020B0604020202020204" pitchFamily="34" charset="0"/>
              <a:buChar char="•"/>
            </a:pPr>
            <a:r>
              <a:rPr lang="en-US" sz="2400" b="1" dirty="0">
                <a:solidFill>
                  <a:srgbClr val="FF0000"/>
                </a:solidFill>
                <a:latin typeface="Times New Roman" panose="02020603050405020304" pitchFamily="18" charset="0"/>
                <a:cs typeface="Times New Roman" panose="02020603050405020304" pitchFamily="18" charset="0"/>
              </a:rPr>
              <a:t>Executive Power </a:t>
            </a:r>
          </a:p>
          <a:p>
            <a:pPr marL="342900" lvl="1" indent="-342900">
              <a:buFont typeface="Arial" panose="020B0604020202020204" pitchFamily="34" charset="0"/>
              <a:buChar char="•"/>
            </a:pPr>
            <a:r>
              <a:rPr lang="en-US" sz="2000" i="1" dirty="0">
                <a:latin typeface="Times New Roman" panose="02020603050405020304" pitchFamily="18" charset="0"/>
                <a:cs typeface="Times New Roman" panose="02020603050405020304" pitchFamily="18" charset="0"/>
              </a:rPr>
              <a:t>"Mr. President, the contest, for ages, has been to rescue liberty from the grasp of Executive power. Whoever has engaged in her sacred cause, from the days of the downfall of those great aristocracies, which had stood between the king and the people, to the time of our own independence, has struggled for the accomplishment of that single object ... Through all this history of the contest for liberty, Executive power has been regarded as a lion which must be caged. So far from being the object of enlightened popular trust, far from being considered the natural protector of popular right, it has been dreaded, uniformly, always dreaded, as the great source of its danger." </a:t>
            </a:r>
            <a:r>
              <a:rPr lang="en-US" sz="2000" dirty="0">
                <a:latin typeface="Times New Roman" panose="02020603050405020304" pitchFamily="18" charset="0"/>
                <a:cs typeface="Times New Roman" panose="02020603050405020304" pitchFamily="18" charset="0"/>
              </a:rPr>
              <a:t>– </a:t>
            </a:r>
            <a:r>
              <a:rPr lang="en-US" sz="2000" b="1" i="1" dirty="0">
                <a:latin typeface="Times New Roman" panose="02020603050405020304" pitchFamily="18" charset="0"/>
                <a:cs typeface="Times New Roman" panose="02020603050405020304" pitchFamily="18" charset="0"/>
              </a:rPr>
              <a:t>Daniel Webster</a:t>
            </a:r>
          </a:p>
          <a:p>
            <a:r>
              <a:rPr lang="en-US" sz="2400" b="1" dirty="0">
                <a:solidFill>
                  <a:srgbClr val="FF0000"/>
                </a:solidFill>
                <a:latin typeface="Times New Roman" panose="02020603050405020304" pitchFamily="18" charset="0"/>
                <a:cs typeface="Times New Roman" panose="02020603050405020304" pitchFamily="18" charset="0"/>
              </a:rPr>
              <a:t>Identify and explain TWO ways of how the founders established a limited single executive in the creation of the Presidency. </a:t>
            </a:r>
          </a:p>
        </p:txBody>
      </p:sp>
    </p:spTree>
    <p:extLst>
      <p:ext uri="{BB962C8B-B14F-4D97-AF65-F5344CB8AC3E}">
        <p14:creationId xmlns:p14="http://schemas.microsoft.com/office/powerpoint/2010/main" val="23832612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228600" y="274638"/>
            <a:ext cx="8458200" cy="792162"/>
          </a:xfrm>
          <a:solidFill>
            <a:srgbClr val="C00000"/>
          </a:solidFill>
          <a:ln>
            <a:solidFill>
              <a:srgbClr val="002060"/>
            </a:solidFill>
          </a:ln>
        </p:spPr>
        <p:txBody>
          <a:bodyPr>
            <a:noAutofit/>
          </a:bodyPr>
          <a:lstStyle/>
          <a:p>
            <a:r>
              <a:rPr lang="en-US" sz="2800" dirty="0">
                <a:solidFill>
                  <a:schemeClr val="bg1"/>
                </a:solidFill>
                <a:latin typeface="Georgia Pro Black" panose="02040A02050405020203" pitchFamily="18" charset="0"/>
              </a:rPr>
              <a:t>Debating a Single Executive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xfrm>
            <a:off x="457200" y="1371600"/>
            <a:ext cx="8229600" cy="4754563"/>
          </a:xfrm>
          <a:solidFill>
            <a:schemeClr val="bg1"/>
          </a:solidFill>
          <a:ln>
            <a:solidFill>
              <a:srgbClr val="002060"/>
            </a:solidFill>
          </a:ln>
        </p:spPr>
        <p:txBody>
          <a:bodyPr>
            <a:normAutofit/>
          </a:bodyPr>
          <a:lstStyle/>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a:p>
            <a:pPr marL="0" indent="0">
              <a:buNone/>
            </a:pPr>
            <a:endParaRPr lang="en-US" sz="2400" dirty="0">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0DA55E0D-3726-8D9E-865C-3D3197F2F29F}"/>
              </a:ext>
            </a:extLst>
          </p:cNvPr>
          <p:cNvSpPr/>
          <p:nvPr/>
        </p:nvSpPr>
        <p:spPr>
          <a:xfrm>
            <a:off x="762000" y="1524000"/>
            <a:ext cx="3429000" cy="685800"/>
          </a:xfrm>
          <a:prstGeom prst="rect">
            <a:avLst/>
          </a:prstGeom>
          <a:solidFill>
            <a:srgbClr val="FF0000"/>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A Limited Executive</a:t>
            </a:r>
          </a:p>
        </p:txBody>
      </p:sp>
      <p:sp>
        <p:nvSpPr>
          <p:cNvPr id="6" name="Rectangle 5">
            <a:extLst>
              <a:ext uri="{FF2B5EF4-FFF2-40B4-BE49-F238E27FC236}">
                <a16:creationId xmlns:a16="http://schemas.microsoft.com/office/drawing/2014/main" id="{2ECC299B-A805-5CEF-BBA7-3340E5303A87}"/>
              </a:ext>
            </a:extLst>
          </p:cNvPr>
          <p:cNvSpPr/>
          <p:nvPr/>
        </p:nvSpPr>
        <p:spPr>
          <a:xfrm>
            <a:off x="5029200" y="1524000"/>
            <a:ext cx="3429000" cy="685800"/>
          </a:xfrm>
          <a:prstGeom prst="rect">
            <a:avLst/>
          </a:prstGeom>
          <a:solidFill>
            <a:schemeClr val="tx2"/>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dirty="0">
                <a:solidFill>
                  <a:schemeClr val="bg1"/>
                </a:solidFill>
                <a:latin typeface="Times" panose="02020603050405020304" pitchFamily="18" charset="0"/>
                <a:cs typeface="Times" panose="02020603050405020304" pitchFamily="18" charset="0"/>
              </a:rPr>
              <a:t>Imperial Power (Danger)</a:t>
            </a:r>
          </a:p>
        </p:txBody>
      </p:sp>
      <p:cxnSp>
        <p:nvCxnSpPr>
          <p:cNvPr id="8" name="Straight Connector 7">
            <a:extLst>
              <a:ext uri="{FF2B5EF4-FFF2-40B4-BE49-F238E27FC236}">
                <a16:creationId xmlns:a16="http://schemas.microsoft.com/office/drawing/2014/main" id="{BB644045-0F13-3133-F498-FE9A8937D3C3}"/>
              </a:ext>
            </a:extLst>
          </p:cNvPr>
          <p:cNvCxnSpPr/>
          <p:nvPr/>
        </p:nvCxnSpPr>
        <p:spPr>
          <a:xfrm>
            <a:off x="762000" y="2362200"/>
            <a:ext cx="7772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126BDBE-E4D6-8459-0AC2-71A3F4AA9874}"/>
              </a:ext>
            </a:extLst>
          </p:cNvPr>
          <p:cNvCxnSpPr/>
          <p:nvPr/>
        </p:nvCxnSpPr>
        <p:spPr>
          <a:xfrm>
            <a:off x="4572000" y="1676400"/>
            <a:ext cx="0" cy="4191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43233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E30004"/>
          </a:solidFill>
        </p:spPr>
        <p:txBody>
          <a:bodyPr>
            <a:normAutofit fontScale="92500" lnSpcReduction="10000"/>
          </a:bodyPr>
          <a:lstStyle/>
          <a:p>
            <a:pPr marL="0" indent="0">
              <a:buNone/>
            </a:pPr>
            <a:r>
              <a:rPr lang="en-US" sz="1500" b="1" dirty="0">
                <a:solidFill>
                  <a:schemeClr val="bg1"/>
                </a:solidFill>
                <a:latin typeface="Times New Roman" panose="02020603050405020304" pitchFamily="18" charset="0"/>
                <a:cs typeface="Times New Roman" panose="02020603050405020304" pitchFamily="18" charset="0"/>
              </a:rPr>
              <a:t>Enduring Understanding CON-4:</a:t>
            </a:r>
            <a:r>
              <a:rPr lang="en-US" sz="1500" b="1" dirty="0">
                <a:solidFill>
                  <a:srgbClr val="FF0000"/>
                </a:solidFill>
                <a:latin typeface="Times New Roman" panose="02020603050405020304" pitchFamily="18" charset="0"/>
                <a:cs typeface="Times New Roman" panose="02020603050405020304" pitchFamily="18" charset="0"/>
              </a:rPr>
              <a:t> </a:t>
            </a:r>
            <a:r>
              <a:rPr lang="en-US" sz="15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1500" dirty="0">
                <a:solidFill>
                  <a:schemeClr val="bg1"/>
                </a:solidFill>
                <a:latin typeface="Times New Roman" panose="02020603050405020304" pitchFamily="18" charset="0"/>
                <a:cs typeface="Times New Roman" panose="02020603050405020304" pitchFamily="18" charset="0"/>
              </a:rPr>
              <a:t>CON-4.A:</a:t>
            </a:r>
            <a:r>
              <a:rPr lang="en-US" sz="1500" dirty="0">
                <a:latin typeface="Times New Roman" panose="02020603050405020304" pitchFamily="18" charset="0"/>
                <a:cs typeface="Times New Roman" panose="02020603050405020304" pitchFamily="18" charset="0"/>
              </a:rPr>
              <a:t> Explain how the president can implement a public policy agenda</a:t>
            </a:r>
          </a:p>
          <a:p>
            <a:r>
              <a:rPr lang="en-US" sz="1500" dirty="0">
                <a:solidFill>
                  <a:schemeClr val="bg1"/>
                </a:solidFill>
                <a:latin typeface="Times New Roman" panose="02020603050405020304" pitchFamily="18" charset="0"/>
                <a:cs typeface="Times New Roman" panose="02020603050405020304" pitchFamily="18" charset="0"/>
              </a:rPr>
              <a:t>CON-4.B: </a:t>
            </a:r>
            <a:r>
              <a:rPr lang="en-US" sz="1500" dirty="0">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sz="1500" dirty="0">
                <a:solidFill>
                  <a:schemeClr val="bg1"/>
                </a:solidFill>
                <a:latin typeface="Times New Roman" panose="02020603050405020304" pitchFamily="18" charset="0"/>
                <a:cs typeface="Times New Roman" panose="02020603050405020304" pitchFamily="18" charset="0"/>
              </a:rPr>
              <a:t>CON-4.C:</a:t>
            </a:r>
            <a:r>
              <a:rPr lang="en-US" sz="1500" dirty="0">
                <a:latin typeface="Times New Roman" panose="02020603050405020304" pitchFamily="18" charset="0"/>
                <a:cs typeface="Times New Roman" panose="02020603050405020304" pitchFamily="18" charset="0"/>
              </a:rPr>
              <a:t> Explain how the President have interpreted and justified the use of informal powers</a:t>
            </a:r>
          </a:p>
          <a:p>
            <a:r>
              <a:rPr lang="en-US" sz="1500" dirty="0">
                <a:solidFill>
                  <a:schemeClr val="bg1"/>
                </a:solidFill>
                <a:latin typeface="Times New Roman" panose="02020603050405020304" pitchFamily="18" charset="0"/>
                <a:cs typeface="Times New Roman" panose="02020603050405020304" pitchFamily="18" charset="0"/>
              </a:rPr>
              <a:t>CON-4.D:</a:t>
            </a:r>
            <a:r>
              <a:rPr lang="en-US" sz="1500" dirty="0">
                <a:latin typeface="Times New Roman" panose="02020603050405020304" pitchFamily="18" charset="0"/>
                <a:cs typeface="Times New Roman" panose="02020603050405020304" pitchFamily="18" charset="0"/>
              </a:rPr>
              <a:t> Explain how communication technology has changed the president’s relationship with a national constituency and the other branches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lvl="0"/>
            <a:r>
              <a:rPr lang="en-US" sz="2000" dirty="0">
                <a:latin typeface="Times New Roman" panose="02020603050405020304" pitchFamily="18" charset="0"/>
                <a:cs typeface="Times New Roman" panose="02020603050405020304" pitchFamily="18" charset="0"/>
              </a:rPr>
              <a:t>Evaluate whether the President has become an all-powerful Leviathan</a:t>
            </a:r>
            <a:r>
              <a:rPr lang="en-US" sz="1600" dirty="0">
                <a:latin typeface="Times New Roman" panose="02020603050405020304" pitchFamily="18" charset="0"/>
                <a:cs typeface="Times New Roman" panose="02020603050405020304" pitchFamily="18" charset="0"/>
              </a:rPr>
              <a:t> </a:t>
            </a: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000" b="1" dirty="0">
                <a:solidFill>
                  <a:srgbClr val="FFC000"/>
                </a:solidFill>
                <a:latin typeface="Times New Roman" panose="02020603050405020304" pitchFamily="18" charset="0"/>
                <a:cs typeface="Times New Roman" panose="02020603050405020304" pitchFamily="18" charset="0"/>
              </a:rPr>
              <a:t>Agenda </a:t>
            </a:r>
            <a:endParaRPr lang="en-US" sz="2000" b="1" dirty="0">
              <a:solidFill>
                <a:schemeClr val="bg1"/>
              </a:solidFill>
              <a:latin typeface="Times New Roman" panose="02020603050405020304" pitchFamily="18" charset="0"/>
              <a:cs typeface="Times New Roman" panose="02020603050405020304" pitchFamily="18" charset="0"/>
            </a:endParaRPr>
          </a:p>
          <a:p>
            <a:pPr lvl="1"/>
            <a:r>
              <a:rPr lang="en-US" sz="2600" dirty="0">
                <a:solidFill>
                  <a:schemeClr val="bg1"/>
                </a:solidFill>
                <a:latin typeface="Times New Roman" panose="02020603050405020304" pitchFamily="18" charset="0"/>
                <a:cs typeface="Times New Roman" panose="02020603050405020304" pitchFamily="18" charset="0"/>
              </a:rPr>
              <a:t>Defining Power </a:t>
            </a:r>
          </a:p>
          <a:p>
            <a:pPr lvl="1"/>
            <a:r>
              <a:rPr lang="en-US" sz="2600" dirty="0">
                <a:solidFill>
                  <a:schemeClr val="bg1"/>
                </a:solidFill>
                <a:latin typeface="Times New Roman" panose="02020603050405020304" pitchFamily="18" charset="0"/>
                <a:cs typeface="Times New Roman" panose="02020603050405020304" pitchFamily="18" charset="0"/>
              </a:rPr>
              <a:t>President Roles </a:t>
            </a:r>
          </a:p>
          <a:p>
            <a:pPr lvl="1"/>
            <a:r>
              <a:rPr lang="en-US" sz="2600" dirty="0">
                <a:solidFill>
                  <a:schemeClr val="bg1"/>
                </a:solidFill>
                <a:latin typeface="Times New Roman" panose="02020603050405020304" pitchFamily="18" charset="0"/>
                <a:cs typeface="Times New Roman" panose="02020603050405020304" pitchFamily="18" charset="0"/>
              </a:rPr>
              <a:t>Debating a Single Executive </a:t>
            </a:r>
          </a:p>
          <a:p>
            <a:pPr marL="0" lvl="1" indent="0">
              <a:buNone/>
            </a:pPr>
            <a:r>
              <a:rPr lang="en-US" sz="2000" b="1" dirty="0">
                <a:solidFill>
                  <a:srgbClr val="FFC000"/>
                </a:solidFill>
                <a:latin typeface="Times New Roman" panose="02020603050405020304" pitchFamily="18" charset="0"/>
                <a:cs typeface="Times New Roman" panose="02020603050405020304" pitchFamily="18" charset="0"/>
              </a:rPr>
              <a:t>Homework:</a:t>
            </a:r>
          </a:p>
          <a:p>
            <a:pPr marL="0" lvl="1" indent="0">
              <a:buNone/>
            </a:pPr>
            <a:r>
              <a:rPr lang="en-US" sz="2000" b="1" dirty="0">
                <a:solidFill>
                  <a:schemeClr val="bg1"/>
                </a:solidFill>
                <a:latin typeface="Times New Roman" panose="02020603050405020304" pitchFamily="18" charset="0"/>
                <a:cs typeface="Times New Roman" panose="02020603050405020304" pitchFamily="18" charset="0"/>
              </a:rPr>
              <a:t>- </a:t>
            </a:r>
            <a:r>
              <a:rPr lang="en-US" sz="2400" b="1" dirty="0">
                <a:solidFill>
                  <a:schemeClr val="bg1"/>
                </a:solidFill>
                <a:latin typeface="Times New Roman" panose="02020603050405020304" pitchFamily="18" charset="0"/>
                <a:cs typeface="Times New Roman" panose="02020603050405020304" pitchFamily="18" charset="0"/>
              </a:rPr>
              <a:t>President Funko Doll</a:t>
            </a:r>
            <a:endParaRPr lang="en-US" sz="2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159953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dirty="0">
                <a:solidFill>
                  <a:schemeClr val="bg1"/>
                </a:solidFill>
                <a:latin typeface="Georgia Pro Black" panose="02040A02050405020203" pitchFamily="18" charset="0"/>
              </a:rPr>
              <a:t>Defining Powers</a:t>
            </a:r>
          </a:p>
        </p:txBody>
      </p:sp>
      <p:sp>
        <p:nvSpPr>
          <p:cNvPr id="3" name="Content Placeholder 2">
            <a:extLst>
              <a:ext uri="{FF2B5EF4-FFF2-40B4-BE49-F238E27FC236}">
                <a16:creationId xmlns:a16="http://schemas.microsoft.com/office/drawing/2014/main" id="{3DD40AD7-DCCD-4D98-9A77-A4DC37351E85}"/>
              </a:ext>
            </a:extLst>
          </p:cNvPr>
          <p:cNvSpPr>
            <a:spLocks noGrp="1"/>
          </p:cNvSpPr>
          <p:nvPr>
            <p:ph idx="1"/>
          </p:nvPr>
        </p:nvSpPr>
        <p:spPr>
          <a:xfrm>
            <a:off x="169889" y="1143000"/>
            <a:ext cx="8781737" cy="49831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Designate the following powers of the president as formal or informal powers and whether they impact foreign or domestic policy</a:t>
            </a:r>
          </a:p>
        </p:txBody>
      </p:sp>
      <p:sp>
        <p:nvSpPr>
          <p:cNvPr id="5" name="Rectangle 4">
            <a:extLst>
              <a:ext uri="{FF2B5EF4-FFF2-40B4-BE49-F238E27FC236}">
                <a16:creationId xmlns:a16="http://schemas.microsoft.com/office/drawing/2014/main" id="{E6043E25-75F7-4DA6-9581-7A4E6E67B870}"/>
              </a:ext>
            </a:extLst>
          </p:cNvPr>
          <p:cNvSpPr/>
          <p:nvPr/>
        </p:nvSpPr>
        <p:spPr>
          <a:xfrm>
            <a:off x="192374" y="2087563"/>
            <a:ext cx="3693826" cy="884237"/>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Times" panose="02020603050405020304" pitchFamily="18" charset="0"/>
                <a:cs typeface="Times" panose="02020603050405020304" pitchFamily="18" charset="0"/>
              </a:rPr>
              <a:t>Formal Powers </a:t>
            </a:r>
            <a:r>
              <a:rPr lang="en-US" sz="2400" dirty="0">
                <a:latin typeface="Times" panose="02020603050405020304" pitchFamily="18" charset="0"/>
                <a:cs typeface="Times" panose="02020603050405020304" pitchFamily="18" charset="0"/>
              </a:rPr>
              <a:t>– delegated by the Constitution </a:t>
            </a:r>
          </a:p>
        </p:txBody>
      </p:sp>
      <p:sp>
        <p:nvSpPr>
          <p:cNvPr id="6" name="Rectangle 5">
            <a:extLst>
              <a:ext uri="{FF2B5EF4-FFF2-40B4-BE49-F238E27FC236}">
                <a16:creationId xmlns:a16="http://schemas.microsoft.com/office/drawing/2014/main" id="{B5A6590F-4F24-4CB3-A765-0760177BD45A}"/>
              </a:ext>
            </a:extLst>
          </p:cNvPr>
          <p:cNvSpPr/>
          <p:nvPr/>
        </p:nvSpPr>
        <p:spPr>
          <a:xfrm>
            <a:off x="4939258" y="2087563"/>
            <a:ext cx="4034853" cy="884237"/>
          </a:xfrm>
          <a:prstGeom prst="rect">
            <a:avLst/>
          </a:prstGeom>
          <a:solidFill>
            <a:srgbClr val="002060"/>
          </a:solidFill>
          <a:ln>
            <a:solidFill>
              <a:srgbClr val="E3000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dirty="0">
                <a:latin typeface="Times" panose="02020603050405020304" pitchFamily="18" charset="0"/>
                <a:cs typeface="Times" panose="02020603050405020304" pitchFamily="18" charset="0"/>
              </a:rPr>
              <a:t>Informal Powers </a:t>
            </a:r>
            <a:r>
              <a:rPr lang="en-US" sz="2400" dirty="0">
                <a:latin typeface="Times" panose="02020603050405020304" pitchFamily="18" charset="0"/>
                <a:cs typeface="Times" panose="02020603050405020304" pitchFamily="18" charset="0"/>
              </a:rPr>
              <a:t>– Interpreted out of the Constitution </a:t>
            </a:r>
          </a:p>
        </p:txBody>
      </p:sp>
      <p:cxnSp>
        <p:nvCxnSpPr>
          <p:cNvPr id="8" name="Straight Connector 7">
            <a:extLst>
              <a:ext uri="{FF2B5EF4-FFF2-40B4-BE49-F238E27FC236}">
                <a16:creationId xmlns:a16="http://schemas.microsoft.com/office/drawing/2014/main" id="{42BFD79A-3ED2-460B-81DB-1CBADC6377D3}"/>
              </a:ext>
            </a:extLst>
          </p:cNvPr>
          <p:cNvCxnSpPr/>
          <p:nvPr/>
        </p:nvCxnSpPr>
        <p:spPr>
          <a:xfrm>
            <a:off x="4572000" y="1858962"/>
            <a:ext cx="0" cy="4008438"/>
          </a:xfrm>
          <a:prstGeom prst="line">
            <a:avLst/>
          </a:prstGeom>
          <a:ln w="28575"/>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290F5658-5043-4F10-9C35-47EFB200BC8D}"/>
              </a:ext>
            </a:extLst>
          </p:cNvPr>
          <p:cNvSpPr/>
          <p:nvPr/>
        </p:nvSpPr>
        <p:spPr>
          <a:xfrm>
            <a:off x="1638303" y="3223419"/>
            <a:ext cx="5867394" cy="6397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Commander in Chief</a:t>
            </a:r>
          </a:p>
        </p:txBody>
      </p:sp>
      <p:sp>
        <p:nvSpPr>
          <p:cNvPr id="11" name="Rectangle 10">
            <a:extLst>
              <a:ext uri="{FF2B5EF4-FFF2-40B4-BE49-F238E27FC236}">
                <a16:creationId xmlns:a16="http://schemas.microsoft.com/office/drawing/2014/main" id="{282EDAEA-9593-43F3-A2A5-E2DC44A8A5A3}"/>
              </a:ext>
            </a:extLst>
          </p:cNvPr>
          <p:cNvSpPr/>
          <p:nvPr/>
        </p:nvSpPr>
        <p:spPr>
          <a:xfrm>
            <a:off x="1638303" y="3965614"/>
            <a:ext cx="5867394" cy="6397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Executive orders</a:t>
            </a:r>
          </a:p>
        </p:txBody>
      </p:sp>
      <p:sp>
        <p:nvSpPr>
          <p:cNvPr id="12" name="Rectangle 11">
            <a:extLst>
              <a:ext uri="{FF2B5EF4-FFF2-40B4-BE49-F238E27FC236}">
                <a16:creationId xmlns:a16="http://schemas.microsoft.com/office/drawing/2014/main" id="{A893E234-9EC3-4ED7-AA3A-CE9CA301D216}"/>
              </a:ext>
            </a:extLst>
          </p:cNvPr>
          <p:cNvSpPr/>
          <p:nvPr/>
        </p:nvSpPr>
        <p:spPr>
          <a:xfrm>
            <a:off x="1605824" y="4707809"/>
            <a:ext cx="5867394" cy="6397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Signing statements </a:t>
            </a:r>
          </a:p>
        </p:txBody>
      </p:sp>
      <p:sp>
        <p:nvSpPr>
          <p:cNvPr id="13" name="Rectangle 12">
            <a:extLst>
              <a:ext uri="{FF2B5EF4-FFF2-40B4-BE49-F238E27FC236}">
                <a16:creationId xmlns:a16="http://schemas.microsoft.com/office/drawing/2014/main" id="{D95188C3-18AD-4A80-8C1F-426F9109E041}"/>
              </a:ext>
            </a:extLst>
          </p:cNvPr>
          <p:cNvSpPr/>
          <p:nvPr/>
        </p:nvSpPr>
        <p:spPr>
          <a:xfrm>
            <a:off x="1605824" y="5444189"/>
            <a:ext cx="5867394" cy="6397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Executive agreements </a:t>
            </a:r>
          </a:p>
        </p:txBody>
      </p:sp>
      <p:sp>
        <p:nvSpPr>
          <p:cNvPr id="14" name="Rectangle 13">
            <a:extLst>
              <a:ext uri="{FF2B5EF4-FFF2-40B4-BE49-F238E27FC236}">
                <a16:creationId xmlns:a16="http://schemas.microsoft.com/office/drawing/2014/main" id="{DBB83C6D-6FF2-40D8-8E75-AC8B9B9940DE}"/>
              </a:ext>
            </a:extLst>
          </p:cNvPr>
          <p:cNvSpPr/>
          <p:nvPr/>
        </p:nvSpPr>
        <p:spPr>
          <a:xfrm>
            <a:off x="1605824" y="6161831"/>
            <a:ext cx="5867394" cy="639762"/>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Times" panose="02020603050405020304" pitchFamily="18" charset="0"/>
                <a:cs typeface="Times" panose="02020603050405020304" pitchFamily="18" charset="0"/>
              </a:rPr>
              <a:t>Appointment</a:t>
            </a:r>
          </a:p>
        </p:txBody>
      </p:sp>
    </p:spTree>
    <p:extLst>
      <p:ext uri="{BB962C8B-B14F-4D97-AF65-F5344CB8AC3E}">
        <p14:creationId xmlns:p14="http://schemas.microsoft.com/office/powerpoint/2010/main" val="267494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7F4EA5-C8C7-96C7-AFA6-C1066F10F4B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59F4A6C-8D1E-7BED-CEC3-EFEB4AE7659A}"/>
              </a:ext>
            </a:extLst>
          </p:cNvPr>
          <p:cNvSpPr>
            <a:spLocks noGrp="1"/>
          </p:cNvSpPr>
          <p:nvPr>
            <p:ph type="title"/>
          </p:nvPr>
        </p:nvSpPr>
        <p:spPr>
          <a:xfrm>
            <a:off x="457200" y="274638"/>
            <a:ext cx="8229600" cy="792162"/>
          </a:xfrm>
          <a:solidFill>
            <a:srgbClr val="C00000"/>
          </a:solidFill>
          <a:ln>
            <a:solidFill>
              <a:srgbClr val="002060"/>
            </a:solidFill>
          </a:ln>
        </p:spPr>
        <p:txBody>
          <a:bodyPr>
            <a:normAutofit/>
          </a:bodyPr>
          <a:lstStyle/>
          <a:p>
            <a:r>
              <a:rPr lang="en-US" sz="3600" dirty="0">
                <a:solidFill>
                  <a:schemeClr val="bg1"/>
                </a:solidFill>
                <a:latin typeface="Georgia Pro Black" panose="02040A02050405020203" pitchFamily="18" charset="0"/>
              </a:rPr>
              <a:t>Weakness of Check &amp; Balances</a:t>
            </a:r>
          </a:p>
        </p:txBody>
      </p:sp>
      <p:sp>
        <p:nvSpPr>
          <p:cNvPr id="3" name="Content Placeholder 2">
            <a:extLst>
              <a:ext uri="{FF2B5EF4-FFF2-40B4-BE49-F238E27FC236}">
                <a16:creationId xmlns:a16="http://schemas.microsoft.com/office/drawing/2014/main" id="{C24584EB-47BC-4EAD-E71E-A7E921BD3095}"/>
              </a:ext>
            </a:extLst>
          </p:cNvPr>
          <p:cNvSpPr>
            <a:spLocks noGrp="1"/>
          </p:cNvSpPr>
          <p:nvPr>
            <p:ph idx="1"/>
          </p:nvPr>
        </p:nvSpPr>
        <p:spPr>
          <a:xfrm>
            <a:off x="457200" y="1219200"/>
            <a:ext cx="8229600" cy="4906963"/>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The Power of the Veto</a:t>
            </a:r>
          </a:p>
        </p:txBody>
      </p:sp>
      <p:pic>
        <p:nvPicPr>
          <p:cNvPr id="2052" name="Picture 4" descr="Presidential Veto Leaderboard — Parks, Presidents and Parks">
            <a:extLst>
              <a:ext uri="{FF2B5EF4-FFF2-40B4-BE49-F238E27FC236}">
                <a16:creationId xmlns:a16="http://schemas.microsoft.com/office/drawing/2014/main" id="{74A8C752-116B-7460-DD86-C0DA18E6A4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467600" cy="2971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BCB6C2D-458E-B555-7B19-2E4022923587}"/>
              </a:ext>
            </a:extLst>
          </p:cNvPr>
          <p:cNvSpPr/>
          <p:nvPr/>
        </p:nvSpPr>
        <p:spPr>
          <a:xfrm>
            <a:off x="971227" y="4953000"/>
            <a:ext cx="7924800" cy="1630362"/>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Vetoes – less than 10% overridden </a:t>
            </a:r>
          </a:p>
          <a:p>
            <a:pPr marL="342900" indent="-342900">
              <a:buFontTx/>
              <a:buChar char="-"/>
            </a:pPr>
            <a:r>
              <a:rPr lang="en-US" sz="2400" b="1" dirty="0">
                <a:latin typeface="Times" panose="02020603050405020304" pitchFamily="18" charset="0"/>
                <a:cs typeface="Times" panose="02020603050405020304" pitchFamily="18" charset="0"/>
              </a:rPr>
              <a:t>Veto Threat (informal power)</a:t>
            </a:r>
          </a:p>
          <a:p>
            <a:pPr marL="342900" indent="-342900">
              <a:buFontTx/>
              <a:buChar char="-"/>
            </a:pPr>
            <a:r>
              <a:rPr lang="en-US" sz="2400" b="1" dirty="0">
                <a:latin typeface="Times" panose="02020603050405020304" pitchFamily="18" charset="0"/>
                <a:cs typeface="Times" panose="02020603050405020304" pitchFamily="18" charset="0"/>
              </a:rPr>
              <a:t>Bully Pulpit  </a:t>
            </a:r>
          </a:p>
        </p:txBody>
      </p:sp>
    </p:spTree>
    <p:extLst>
      <p:ext uri="{BB962C8B-B14F-4D97-AF65-F5344CB8AC3E}">
        <p14:creationId xmlns:p14="http://schemas.microsoft.com/office/powerpoint/2010/main" val="3179717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B96B6-F8FC-C217-B606-F756C8B0D32A}"/>
            </a:ext>
          </a:extLst>
        </p:cNvPr>
        <p:cNvGrpSpPr/>
        <p:nvPr/>
      </p:nvGrpSpPr>
      <p:grpSpPr>
        <a:xfrm>
          <a:off x="0" y="0"/>
          <a:ext cx="0" cy="0"/>
          <a:chOff x="0" y="0"/>
          <a:chExt cx="0" cy="0"/>
        </a:xfrm>
      </p:grpSpPr>
      <p:pic>
        <p:nvPicPr>
          <p:cNvPr id="1026" name="Picture 2" descr="http://www.mistergworld.com/presseal.jpg">
            <a:extLst>
              <a:ext uri="{FF2B5EF4-FFF2-40B4-BE49-F238E27FC236}">
                <a16:creationId xmlns:a16="http://schemas.microsoft.com/office/drawing/2014/main" id="{B3A46E1C-99B6-1858-F147-590D7EFB6A72}"/>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71500" y="2139492"/>
            <a:ext cx="1909763" cy="192058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564212F6-EECE-E48E-1B8E-A0D114E0B938}"/>
              </a:ext>
            </a:extLst>
          </p:cNvPr>
          <p:cNvSpPr txBox="1"/>
          <p:nvPr/>
        </p:nvSpPr>
        <p:spPr>
          <a:xfrm>
            <a:off x="403580" y="4178057"/>
            <a:ext cx="2452162" cy="461665"/>
          </a:xfrm>
          <a:prstGeom prst="rect">
            <a:avLst/>
          </a:prstGeom>
          <a:solidFill>
            <a:schemeClr val="bg1"/>
          </a:solidFill>
          <a:ln>
            <a:solidFill>
              <a:srgbClr val="002060"/>
            </a:solidFill>
          </a:ln>
        </p:spPr>
        <p:txBody>
          <a:bodyPr wrap="square" rtlCol="0">
            <a:spAutoFit/>
          </a:bodyPr>
          <a:lstStyle/>
          <a:p>
            <a:r>
              <a:rPr lang="en-US" sz="2400" b="1" dirty="0">
                <a:solidFill>
                  <a:srgbClr val="C00000"/>
                </a:solidFill>
                <a:latin typeface="Baskerville Old Face" panose="02020602080505020303" pitchFamily="18" charset="0"/>
              </a:rPr>
              <a:t>Presidential Roles</a:t>
            </a:r>
          </a:p>
        </p:txBody>
      </p:sp>
      <p:sp>
        <p:nvSpPr>
          <p:cNvPr id="10" name="Rectangle 9">
            <a:extLst>
              <a:ext uri="{FF2B5EF4-FFF2-40B4-BE49-F238E27FC236}">
                <a16:creationId xmlns:a16="http://schemas.microsoft.com/office/drawing/2014/main" id="{D5DB74FF-6548-C23A-116E-C3CFC685E10F}"/>
              </a:ext>
            </a:extLst>
          </p:cNvPr>
          <p:cNvSpPr/>
          <p:nvPr/>
        </p:nvSpPr>
        <p:spPr>
          <a:xfrm>
            <a:off x="403580" y="486037"/>
            <a:ext cx="6149620" cy="1292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itchFamily="2" charset="0"/>
              </a:rPr>
              <a:t>Chief Diplomat:</a:t>
            </a:r>
          </a:p>
          <a:p>
            <a:r>
              <a:rPr lang="en-US" sz="2400" dirty="0">
                <a:latin typeface="Times" pitchFamily="2" charset="0"/>
              </a:rPr>
              <a:t>Promoting foreign policy goals – democracy, free trade, national security, &amp; peace</a:t>
            </a:r>
          </a:p>
        </p:txBody>
      </p:sp>
      <p:sp>
        <p:nvSpPr>
          <p:cNvPr id="13" name="Rectangle 12">
            <a:extLst>
              <a:ext uri="{FF2B5EF4-FFF2-40B4-BE49-F238E27FC236}">
                <a16:creationId xmlns:a16="http://schemas.microsoft.com/office/drawing/2014/main" id="{C8F55929-4446-E99F-200D-5264E7B9E7EF}"/>
              </a:ext>
            </a:extLst>
          </p:cNvPr>
          <p:cNvSpPr/>
          <p:nvPr/>
        </p:nvSpPr>
        <p:spPr>
          <a:xfrm>
            <a:off x="3043262" y="2168051"/>
            <a:ext cx="5338738" cy="1097127"/>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Chief Executive:</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Heads executive agencies and cabinet in enforcement of the laws of the U.S. </a:t>
            </a:r>
          </a:p>
        </p:txBody>
      </p:sp>
      <p:sp>
        <p:nvSpPr>
          <p:cNvPr id="14" name="Rectangle 13">
            <a:extLst>
              <a:ext uri="{FF2B5EF4-FFF2-40B4-BE49-F238E27FC236}">
                <a16:creationId xmlns:a16="http://schemas.microsoft.com/office/drawing/2014/main" id="{672E5E5C-3375-66B2-D9B4-6B131E361FD5}"/>
              </a:ext>
            </a:extLst>
          </p:cNvPr>
          <p:cNvSpPr/>
          <p:nvPr/>
        </p:nvSpPr>
        <p:spPr>
          <a:xfrm>
            <a:off x="3075740" y="3520632"/>
            <a:ext cx="5338738" cy="96152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Legislative Leader:</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promotes his legislative agenda</a:t>
            </a:r>
          </a:p>
        </p:txBody>
      </p:sp>
      <p:sp>
        <p:nvSpPr>
          <p:cNvPr id="16" name="Rectangle 15">
            <a:extLst>
              <a:ext uri="{FF2B5EF4-FFF2-40B4-BE49-F238E27FC236}">
                <a16:creationId xmlns:a16="http://schemas.microsoft.com/office/drawing/2014/main" id="{A958BB44-A527-FFAD-904D-CEB6115CE298}"/>
              </a:ext>
            </a:extLst>
          </p:cNvPr>
          <p:cNvSpPr/>
          <p:nvPr/>
        </p:nvSpPr>
        <p:spPr>
          <a:xfrm>
            <a:off x="291038" y="4953548"/>
            <a:ext cx="6414562" cy="129222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itchFamily="2" charset="0"/>
              </a:rPr>
              <a:t>Party Leader:</a:t>
            </a:r>
          </a:p>
          <a:p>
            <a:r>
              <a:rPr lang="en-US" sz="2400" dirty="0">
                <a:latin typeface="Times" pitchFamily="2" charset="0"/>
              </a:rPr>
              <a:t>The President leads the party and supports it through campaigning &amp; patronage</a:t>
            </a:r>
          </a:p>
        </p:txBody>
      </p:sp>
      <p:sp>
        <p:nvSpPr>
          <p:cNvPr id="2" name="Right Arrow 1">
            <a:extLst>
              <a:ext uri="{FF2B5EF4-FFF2-40B4-BE49-F238E27FC236}">
                <a16:creationId xmlns:a16="http://schemas.microsoft.com/office/drawing/2014/main" id="{A30E5C62-7B7D-98B3-E541-455DD3962E32}"/>
              </a:ext>
            </a:extLst>
          </p:cNvPr>
          <p:cNvSpPr/>
          <p:nvPr/>
        </p:nvSpPr>
        <p:spPr>
          <a:xfrm rot="16200000">
            <a:off x="990622" y="1804116"/>
            <a:ext cx="762000" cy="30951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Arrow 20">
            <a:extLst>
              <a:ext uri="{FF2B5EF4-FFF2-40B4-BE49-F238E27FC236}">
                <a16:creationId xmlns:a16="http://schemas.microsoft.com/office/drawing/2014/main" id="{55EBE550-CF89-8F7E-7FAD-E17564A2E802}"/>
              </a:ext>
            </a:extLst>
          </p:cNvPr>
          <p:cNvSpPr/>
          <p:nvPr/>
        </p:nvSpPr>
        <p:spPr>
          <a:xfrm>
            <a:off x="2313741" y="3665119"/>
            <a:ext cx="762000" cy="30951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Arrow 25">
            <a:extLst>
              <a:ext uri="{FF2B5EF4-FFF2-40B4-BE49-F238E27FC236}">
                <a16:creationId xmlns:a16="http://schemas.microsoft.com/office/drawing/2014/main" id="{EB7DBFA4-45DD-502E-80F6-86FB43656680}"/>
              </a:ext>
            </a:extLst>
          </p:cNvPr>
          <p:cNvSpPr/>
          <p:nvPr/>
        </p:nvSpPr>
        <p:spPr>
          <a:xfrm rot="5400000">
            <a:off x="1075763" y="4672567"/>
            <a:ext cx="591718" cy="30951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Arrow 26">
            <a:extLst>
              <a:ext uri="{FF2B5EF4-FFF2-40B4-BE49-F238E27FC236}">
                <a16:creationId xmlns:a16="http://schemas.microsoft.com/office/drawing/2014/main" id="{B90E0CB5-BBD1-5985-DFAF-8301FC7E9B9C}"/>
              </a:ext>
            </a:extLst>
          </p:cNvPr>
          <p:cNvSpPr/>
          <p:nvPr/>
        </p:nvSpPr>
        <p:spPr>
          <a:xfrm>
            <a:off x="2313741" y="2462129"/>
            <a:ext cx="762000" cy="309517"/>
          </a:xfrm>
          <a:prstGeom prst="rightArrow">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02350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Federalist 70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Federalist 70 – The Energetic Single Executive</a:t>
            </a:r>
          </a:p>
          <a:p>
            <a:r>
              <a:rPr lang="en-US" sz="2400" dirty="0">
                <a:latin typeface="Times" panose="02020603050405020304" pitchFamily="18" charset="0"/>
                <a:cs typeface="Times" panose="02020603050405020304" pitchFamily="18" charset="0"/>
              </a:rPr>
              <a:t>Explain factors that make a dual or tirade executive dangerous according to Alexander Hamilton?  </a:t>
            </a:r>
          </a:p>
          <a:p>
            <a:r>
              <a:rPr lang="en-US" sz="2400" dirty="0">
                <a:latin typeface="Times" panose="02020603050405020304" pitchFamily="18" charset="0"/>
                <a:cs typeface="Times" panose="02020603050405020304" pitchFamily="18" charset="0"/>
              </a:rPr>
              <a:t>Explain factors that make a single executive easier to check or limit according to Alexander Hamilton? </a:t>
            </a:r>
          </a:p>
          <a:p>
            <a:r>
              <a:rPr lang="en-US" sz="2400" dirty="0">
                <a:latin typeface="Times" panose="02020603050405020304" pitchFamily="18" charset="0"/>
                <a:cs typeface="Times" panose="02020603050405020304" pitchFamily="18" charset="0"/>
              </a:rPr>
              <a:t>Why would having a single executive be beneficial in times in times of crisis (foreign or domestic)</a:t>
            </a:r>
          </a:p>
          <a:p>
            <a:pPr lvl="1"/>
            <a:r>
              <a:rPr lang="en-US" sz="2000" dirty="0">
                <a:latin typeface="Times" panose="02020603050405020304" pitchFamily="18" charset="0"/>
                <a:cs typeface="Times" panose="02020603050405020304" pitchFamily="18" charset="0"/>
              </a:rPr>
              <a:t>Examples: Economic recession, 9/11, Iran hostage crisis, the bombing of Pearl Harbor or War time</a:t>
            </a:r>
          </a:p>
        </p:txBody>
      </p:sp>
      <p:pic>
        <p:nvPicPr>
          <p:cNvPr id="3074" name="Picture 2" descr="The Federalist Papers | Vocabulary.com">
            <a:extLst>
              <a:ext uri="{FF2B5EF4-FFF2-40B4-BE49-F238E27FC236}">
                <a16:creationId xmlns:a16="http://schemas.microsoft.com/office/drawing/2014/main" id="{768647A7-F6C6-19D9-B289-C4F850D3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233" y="4876800"/>
            <a:ext cx="2143125" cy="178276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3CC1EE6B-4022-751D-83A8-6176F7B7D13B}"/>
              </a:ext>
            </a:extLst>
          </p:cNvPr>
          <p:cNvSpPr/>
          <p:nvPr/>
        </p:nvSpPr>
        <p:spPr>
          <a:xfrm>
            <a:off x="6019800" y="4876800"/>
            <a:ext cx="2819400" cy="762000"/>
          </a:xfrm>
          <a:prstGeom prst="wedgeEllipseCallout">
            <a:avLst>
              <a:gd name="adj1" fmla="val -57554"/>
              <a:gd name="adj2" fmla="val 644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A Single, Energetic Executive</a:t>
            </a:r>
          </a:p>
        </p:txBody>
      </p:sp>
    </p:spTree>
    <p:extLst>
      <p:ext uri="{BB962C8B-B14F-4D97-AF65-F5344CB8AC3E}">
        <p14:creationId xmlns:p14="http://schemas.microsoft.com/office/powerpoint/2010/main" val="14853236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251C41-B423-1348-F5C9-95E45989105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6C379B8-A3E4-4164-5B36-FE97551F70A3}"/>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Cato IV</a:t>
            </a:r>
          </a:p>
        </p:txBody>
      </p:sp>
      <p:sp>
        <p:nvSpPr>
          <p:cNvPr id="3" name="Content Placeholder 2">
            <a:extLst>
              <a:ext uri="{FF2B5EF4-FFF2-40B4-BE49-F238E27FC236}">
                <a16:creationId xmlns:a16="http://schemas.microsoft.com/office/drawing/2014/main" id="{48EB7166-5A8B-ED36-72CA-A809DE165D59}"/>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Cato IV – The Dangers of an Elected King</a:t>
            </a:r>
          </a:p>
          <a:p>
            <a:r>
              <a:rPr lang="en-US" sz="2400" dirty="0">
                <a:latin typeface="Times" panose="02020603050405020304" pitchFamily="18" charset="0"/>
                <a:cs typeface="Times" panose="02020603050405020304" pitchFamily="18" charset="0"/>
              </a:rPr>
              <a:t>Explain why being an elected official will not prevent the Presidency from being a king? </a:t>
            </a:r>
          </a:p>
          <a:p>
            <a:r>
              <a:rPr lang="en-US" sz="2400" dirty="0">
                <a:latin typeface="Times" panose="02020603050405020304" pitchFamily="18" charset="0"/>
                <a:cs typeface="Times" panose="02020603050405020304" pitchFamily="18" charset="0"/>
              </a:rPr>
              <a:t>Explain why the advice and consent of Senate is not check on the authority of the President? </a:t>
            </a:r>
          </a:p>
          <a:p>
            <a:r>
              <a:rPr lang="en-US" sz="2400" dirty="0">
                <a:latin typeface="Times" panose="02020603050405020304" pitchFamily="18" charset="0"/>
                <a:cs typeface="Times" panose="02020603050405020304" pitchFamily="18" charset="0"/>
              </a:rPr>
              <a:t>Why is the creation of the Vice President an unnecessary danger?</a:t>
            </a:r>
          </a:p>
          <a:p>
            <a:r>
              <a:rPr lang="en-US" sz="2400" dirty="0">
                <a:latin typeface="Times" panose="02020603050405020304" pitchFamily="18" charset="0"/>
                <a:cs typeface="Times" panose="02020603050405020304" pitchFamily="18" charset="0"/>
              </a:rPr>
              <a:t>Why is giving the presidency over foreign policy dangerous? </a:t>
            </a:r>
          </a:p>
          <a:p>
            <a:endParaRPr lang="en-US" sz="2400" dirty="0">
              <a:latin typeface="Times" panose="02020603050405020304" pitchFamily="18" charset="0"/>
              <a:cs typeface="Times" panose="02020603050405020304" pitchFamily="18" charset="0"/>
            </a:endParaRPr>
          </a:p>
        </p:txBody>
      </p:sp>
      <p:pic>
        <p:nvPicPr>
          <p:cNvPr id="1028" name="Picture 4" descr="George Clinton - Great American ...">
            <a:extLst>
              <a:ext uri="{FF2B5EF4-FFF2-40B4-BE49-F238E27FC236}">
                <a16:creationId xmlns:a16="http://schemas.microsoft.com/office/drawing/2014/main" id="{CBC22F22-CC7B-95A3-B668-7687A8CAEA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87925"/>
            <a:ext cx="1613553" cy="1671638"/>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7AF14705-38A7-7FB2-1E26-C15FC1AA6D3F}"/>
              </a:ext>
            </a:extLst>
          </p:cNvPr>
          <p:cNvSpPr/>
          <p:nvPr/>
        </p:nvSpPr>
        <p:spPr>
          <a:xfrm>
            <a:off x="4419600" y="4876799"/>
            <a:ext cx="2286000" cy="838201"/>
          </a:xfrm>
          <a:prstGeom prst="cloudCallout">
            <a:avLst>
              <a:gd name="adj1" fmla="val 54421"/>
              <a:gd name="adj2" fmla="val 34419"/>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Dangerous Elected King!</a:t>
            </a:r>
          </a:p>
        </p:txBody>
      </p:sp>
    </p:spTree>
    <p:extLst>
      <p:ext uri="{BB962C8B-B14F-4D97-AF65-F5344CB8AC3E}">
        <p14:creationId xmlns:p14="http://schemas.microsoft.com/office/powerpoint/2010/main" val="38499497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350EEE79-F06A-6712-30CA-E55D7CEDC4E8}"/>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DC8970A2-4AF2-0392-CDF4-969725481E45}"/>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AE3B2967-492A-8F92-07C1-63F96A64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3F36B6E3-EF6C-00D9-D0DB-256D83F92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87698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85873-4BDE-565A-C0E0-D62E837D58F6}"/>
              </a:ext>
            </a:extLst>
          </p:cNvPr>
          <p:cNvSpPr>
            <a:spLocks noGrp="1"/>
          </p:cNvSpPr>
          <p:nvPr>
            <p:ph type="title"/>
          </p:nvPr>
        </p:nvSpPr>
        <p:spPr>
          <a:xfrm>
            <a:off x="457200" y="274638"/>
            <a:ext cx="8229600" cy="8683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A Limited Executive </a:t>
            </a:r>
          </a:p>
        </p:txBody>
      </p:sp>
      <p:sp>
        <p:nvSpPr>
          <p:cNvPr id="3" name="Content Placeholder 2">
            <a:extLst>
              <a:ext uri="{FF2B5EF4-FFF2-40B4-BE49-F238E27FC236}">
                <a16:creationId xmlns:a16="http://schemas.microsoft.com/office/drawing/2014/main" id="{13DBB01A-6B24-9D0F-A666-A52D5E015027}"/>
              </a:ext>
            </a:extLst>
          </p:cNvPr>
          <p:cNvSpPr>
            <a:spLocks noGrp="1"/>
          </p:cNvSpPr>
          <p:nvPr>
            <p:ph idx="1"/>
          </p:nvPr>
        </p:nvSpPr>
        <p:spPr>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For each power of the President explain ONE way Congress can check or limit it?</a:t>
            </a:r>
          </a:p>
          <a:p>
            <a:r>
              <a:rPr lang="en-US" sz="2400" dirty="0">
                <a:latin typeface="Times" panose="02020603050405020304" pitchFamily="18" charset="0"/>
                <a:cs typeface="Times" panose="02020603050405020304" pitchFamily="18" charset="0"/>
              </a:rPr>
              <a:t>Veto </a:t>
            </a:r>
          </a:p>
          <a:p>
            <a:r>
              <a:rPr lang="en-US" sz="2400" dirty="0">
                <a:latin typeface="Times" panose="02020603050405020304" pitchFamily="18" charset="0"/>
                <a:cs typeface="Times" panose="02020603050405020304" pitchFamily="18" charset="0"/>
              </a:rPr>
              <a:t>Commander in Chief </a:t>
            </a:r>
          </a:p>
          <a:p>
            <a:r>
              <a:rPr lang="en-US" sz="2400" dirty="0">
                <a:latin typeface="Times" panose="02020603050405020304" pitchFamily="18" charset="0"/>
                <a:cs typeface="Times" panose="02020603050405020304" pitchFamily="18" charset="0"/>
              </a:rPr>
              <a:t>Appointment </a:t>
            </a:r>
          </a:p>
          <a:p>
            <a:r>
              <a:rPr lang="en-US" sz="2400" dirty="0">
                <a:latin typeface="Times" panose="02020603050405020304" pitchFamily="18" charset="0"/>
                <a:cs typeface="Times" panose="02020603050405020304" pitchFamily="18" charset="0"/>
              </a:rPr>
              <a:t>Law enforcement </a:t>
            </a:r>
          </a:p>
          <a:p>
            <a:r>
              <a:rPr lang="en-US" sz="2400" dirty="0">
                <a:latin typeface="Times" panose="02020603050405020304" pitchFamily="18" charset="0"/>
                <a:cs typeface="Times" panose="02020603050405020304" pitchFamily="18" charset="0"/>
              </a:rPr>
              <a:t>Treaties</a:t>
            </a:r>
          </a:p>
        </p:txBody>
      </p:sp>
      <p:pic>
        <p:nvPicPr>
          <p:cNvPr id="1028" name="Picture 4" descr="The Comic News: Political Cartoon by Drew Sheneman, Newark Star Ledger">
            <a:extLst>
              <a:ext uri="{FF2B5EF4-FFF2-40B4-BE49-F238E27FC236}">
                <a16:creationId xmlns:a16="http://schemas.microsoft.com/office/drawing/2014/main" id="{C872D30A-963F-3ADA-59DC-37B7E7304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768" y="2286000"/>
            <a:ext cx="4564631" cy="2847975"/>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a:extLst>
              <a:ext uri="{FF2B5EF4-FFF2-40B4-BE49-F238E27FC236}">
                <a16:creationId xmlns:a16="http://schemas.microsoft.com/office/drawing/2014/main" id="{A4D856D2-8451-8449-075C-E82B8B587F17}"/>
              </a:ext>
            </a:extLst>
          </p:cNvPr>
          <p:cNvCxnSpPr/>
          <p:nvPr/>
        </p:nvCxnSpPr>
        <p:spPr>
          <a:xfrm>
            <a:off x="4191000" y="2133600"/>
            <a:ext cx="4953000" cy="31242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699EBA1-C97B-CEA9-E631-DC23F2F4B36E}"/>
              </a:ext>
            </a:extLst>
          </p:cNvPr>
          <p:cNvCxnSpPr/>
          <p:nvPr/>
        </p:nvCxnSpPr>
        <p:spPr>
          <a:xfrm flipH="1">
            <a:off x="4114800" y="2133600"/>
            <a:ext cx="4876800" cy="30003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7013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Federalist 70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xfrm>
            <a:off x="457200" y="1066800"/>
            <a:ext cx="8229600" cy="5059363"/>
          </a:xfrm>
          <a:solidFill>
            <a:schemeClr val="bg1"/>
          </a:solidFill>
          <a:ln>
            <a:solidFill>
              <a:srgbClr val="002060"/>
            </a:solidFill>
          </a:ln>
        </p:spPr>
        <p:txBody>
          <a:bodyPr>
            <a:normAutofit fontScale="77500" lnSpcReduction="20000"/>
          </a:bodyPr>
          <a:lstStyle/>
          <a:p>
            <a:pPr marL="0" indent="0">
              <a:buNone/>
            </a:pPr>
            <a:r>
              <a:rPr lang="en-US" sz="2400" dirty="0">
                <a:latin typeface="Times" panose="02020603050405020304" pitchFamily="18" charset="0"/>
                <a:cs typeface="Times" panose="02020603050405020304" pitchFamily="18" charset="0"/>
              </a:rPr>
              <a:t>Federalist 70 – The Energetic Single Executive</a:t>
            </a:r>
          </a:p>
          <a:p>
            <a:pPr marL="0" indent="0">
              <a:buNone/>
            </a:pPr>
            <a:r>
              <a:rPr lang="en-US" sz="2400" dirty="0">
                <a:latin typeface="Times" panose="02020603050405020304" pitchFamily="18" charset="0"/>
                <a:cs typeface="Times" panose="02020603050405020304" pitchFamily="18" charset="0"/>
              </a:rPr>
              <a:t>Author: </a:t>
            </a:r>
            <a:r>
              <a:rPr lang="en-US" sz="2400" b="1" dirty="0">
                <a:latin typeface="Times" panose="02020603050405020304" pitchFamily="18" charset="0"/>
                <a:cs typeface="Times" panose="02020603050405020304" pitchFamily="18" charset="0"/>
              </a:rPr>
              <a:t>Alexander Hamilton</a:t>
            </a:r>
          </a:p>
          <a:p>
            <a:pPr marL="0" indent="0">
              <a:buNone/>
            </a:pPr>
            <a:r>
              <a:rPr lang="en-US" sz="2400" dirty="0">
                <a:latin typeface="Times" panose="02020603050405020304" pitchFamily="18" charset="0"/>
                <a:cs typeface="Times" panose="02020603050405020304" pitchFamily="18" charset="0"/>
              </a:rPr>
              <a:t>Author Perspective or Thesis: </a:t>
            </a:r>
            <a:r>
              <a:rPr lang="en-US" sz="2400" b="1" dirty="0">
                <a:latin typeface="Times" panose="02020603050405020304" pitchFamily="18" charset="0"/>
                <a:cs typeface="Times" panose="02020603050405020304" pitchFamily="18" charset="0"/>
              </a:rPr>
              <a:t>The United States should be governed by a single executive</a:t>
            </a:r>
          </a:p>
          <a:p>
            <a:pPr marL="0" indent="0">
              <a:buNone/>
            </a:pPr>
            <a:r>
              <a:rPr lang="en-US" sz="2400" dirty="0">
                <a:latin typeface="Times" panose="02020603050405020304" pitchFamily="18" charset="0"/>
                <a:cs typeface="Times" panose="02020603050405020304" pitchFamily="18" charset="0"/>
              </a:rPr>
              <a:t>Evidence given in the Federalist Paper:</a:t>
            </a:r>
          </a:p>
          <a:p>
            <a:r>
              <a:rPr lang="en-US" sz="2400" dirty="0">
                <a:latin typeface="Times" panose="02020603050405020304" pitchFamily="18" charset="0"/>
                <a:cs typeface="Times" panose="02020603050405020304" pitchFamily="18" charset="0"/>
              </a:rPr>
              <a:t>Articles of Confederation and crisis had proven a national leader was needed</a:t>
            </a:r>
          </a:p>
          <a:p>
            <a:r>
              <a:rPr lang="en-US" sz="2400" dirty="0">
                <a:latin typeface="Times" panose="02020603050405020304" pitchFamily="18" charset="0"/>
                <a:cs typeface="Times" panose="02020603050405020304" pitchFamily="18" charset="0"/>
              </a:rPr>
              <a:t>States have a single executive (NY &amp; NJ)</a:t>
            </a:r>
          </a:p>
          <a:p>
            <a:r>
              <a:rPr lang="en-US" sz="2400" dirty="0">
                <a:latin typeface="Times" panose="02020603050405020304" pitchFamily="18" charset="0"/>
                <a:cs typeface="Times" panose="02020603050405020304" pitchFamily="18" charset="0"/>
              </a:rPr>
              <a:t>Can cause division </a:t>
            </a:r>
          </a:p>
          <a:p>
            <a:pPr lvl="1"/>
            <a:r>
              <a:rPr lang="en-US" sz="2000" dirty="0">
                <a:latin typeface="Times" panose="02020603050405020304" pitchFamily="18" charset="0"/>
                <a:cs typeface="Times" panose="02020603050405020304" pitchFamily="18" charset="0"/>
              </a:rPr>
              <a:t>Rivals for power – Rome</a:t>
            </a:r>
          </a:p>
          <a:p>
            <a:pPr lvl="1"/>
            <a:r>
              <a:rPr lang="en-US" sz="2000" dirty="0">
                <a:latin typeface="Times" panose="02020603050405020304" pitchFamily="18" charset="0"/>
                <a:cs typeface="Times" panose="02020603050405020304" pitchFamily="18" charset="0"/>
              </a:rPr>
              <a:t>Weaken power in times of crisis </a:t>
            </a:r>
          </a:p>
          <a:p>
            <a:pPr lvl="1"/>
            <a:r>
              <a:rPr lang="en-US" sz="2000" dirty="0">
                <a:latin typeface="Times" panose="02020603050405020304" pitchFamily="18" charset="0"/>
                <a:cs typeface="Times" panose="02020603050405020304" pitchFamily="18" charset="0"/>
              </a:rPr>
              <a:t>Re-elects (public opinion) can judge the action of one executive </a:t>
            </a:r>
          </a:p>
          <a:p>
            <a:pPr lvl="1"/>
            <a:r>
              <a:rPr lang="en-US" sz="2000" dirty="0">
                <a:latin typeface="Times" panose="02020603050405020304" pitchFamily="18" charset="0"/>
                <a:cs typeface="Times" panose="02020603050405020304" pitchFamily="18" charset="0"/>
              </a:rPr>
              <a:t>Powers can be expanded and used based on the will of the people </a:t>
            </a:r>
          </a:p>
          <a:p>
            <a:pPr lvl="1"/>
            <a:r>
              <a:rPr lang="en-US" sz="2000" dirty="0">
                <a:latin typeface="Times" panose="02020603050405020304" pitchFamily="18" charset="0"/>
                <a:cs typeface="Times" panose="02020603050405020304" pitchFamily="18" charset="0"/>
              </a:rPr>
              <a:t>Dislike the plan because their idea was not accepted or had no hand in crafting it</a:t>
            </a:r>
          </a:p>
          <a:p>
            <a:pPr lvl="1"/>
            <a:r>
              <a:rPr lang="en-US" sz="2000" dirty="0">
                <a:latin typeface="Times" panose="02020603050405020304" pitchFamily="18" charset="0"/>
                <a:cs typeface="Times" panose="02020603050405020304" pitchFamily="18" charset="0"/>
              </a:rPr>
              <a:t>We know who to blame when things don’t work in a single executive or who is corrupt </a:t>
            </a:r>
          </a:p>
          <a:p>
            <a:pPr lvl="1"/>
            <a:r>
              <a:rPr lang="en-US" sz="2000" dirty="0">
                <a:latin typeface="Times" panose="02020603050405020304" pitchFamily="18" charset="0"/>
                <a:cs typeface="Times" panose="02020603050405020304" pitchFamily="18" charset="0"/>
              </a:rPr>
              <a:t>Make it easier to abuse power </a:t>
            </a:r>
          </a:p>
          <a:p>
            <a:pPr lvl="1"/>
            <a:r>
              <a:rPr lang="en-US" sz="2400" dirty="0">
                <a:latin typeface="Times" panose="02020603050405020304" pitchFamily="18" charset="0"/>
                <a:cs typeface="Times" panose="02020603050405020304" pitchFamily="18" charset="0"/>
              </a:rPr>
              <a:t>Secrecy is needed at times to protect national security</a:t>
            </a:r>
          </a:p>
          <a:p>
            <a:pPr marL="0" indent="0">
              <a:buNone/>
            </a:pPr>
            <a:r>
              <a:rPr lang="en-US" sz="2400" dirty="0">
                <a:latin typeface="Times" panose="02020603050405020304" pitchFamily="18" charset="0"/>
                <a:cs typeface="Times" panose="02020603050405020304" pitchFamily="18" charset="0"/>
              </a:rPr>
              <a:t>Reasoning is to justified the argument: </a:t>
            </a:r>
          </a:p>
        </p:txBody>
      </p:sp>
    </p:spTree>
    <p:extLst>
      <p:ext uri="{BB962C8B-B14F-4D97-AF65-F5344CB8AC3E}">
        <p14:creationId xmlns:p14="http://schemas.microsoft.com/office/powerpoint/2010/main" val="2970811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1C4632-011E-47AB-98B9-8CCEF0358D5A}"/>
              </a:ext>
            </a:extLst>
          </p:cNvPr>
          <p:cNvSpPr>
            <a:spLocks noGrp="1"/>
          </p:cNvSpPr>
          <p:nvPr>
            <p:ph type="title"/>
          </p:nvPr>
        </p:nvSpPr>
        <p:spPr>
          <a:solidFill>
            <a:srgbClr val="C00000"/>
          </a:solidFill>
        </p:spPr>
        <p:txBody>
          <a:bodyPr/>
          <a:lstStyle/>
          <a:p>
            <a:r>
              <a:rPr lang="en-US" dirty="0">
                <a:solidFill>
                  <a:schemeClr val="bg1"/>
                </a:solidFill>
                <a:latin typeface="Arial Black" panose="020B0A04020102020204" pitchFamily="34" charset="0"/>
              </a:rPr>
              <a:t>Washington’s Challenge </a:t>
            </a:r>
          </a:p>
        </p:txBody>
      </p:sp>
      <p:sp>
        <p:nvSpPr>
          <p:cNvPr id="3" name="Content Placeholder 2">
            <a:extLst>
              <a:ext uri="{FF2B5EF4-FFF2-40B4-BE49-F238E27FC236}">
                <a16:creationId xmlns:a16="http://schemas.microsoft.com/office/drawing/2014/main" id="{AF30D540-26CF-4531-89E1-160E0B93F8EB}"/>
              </a:ext>
            </a:extLst>
          </p:cNvPr>
          <p:cNvSpPr>
            <a:spLocks noGrp="1"/>
          </p:cNvSpPr>
          <p:nvPr>
            <p:ph idx="1"/>
          </p:nvPr>
        </p:nvSpPr>
        <p:spPr>
          <a:xfrm>
            <a:off x="457200" y="1611443"/>
            <a:ext cx="8229600" cy="4525963"/>
          </a:xfrm>
          <a:solidFill>
            <a:schemeClr val="bg1"/>
          </a:solidFill>
        </p:spPr>
        <p:txBody>
          <a:bodyPr>
            <a:normAutofit/>
          </a:bodyPr>
          <a:lstStyle/>
          <a:p>
            <a:r>
              <a:rPr lang="en-US" sz="2400" dirty="0">
                <a:latin typeface="Times" panose="02020603050405020304" pitchFamily="18" charset="0"/>
                <a:cs typeface="Times" panose="02020603050405020304" pitchFamily="18" charset="0"/>
              </a:rPr>
              <a:t>Evaluate why Washington face a tough challenge as America’s first president</a:t>
            </a:r>
          </a:p>
        </p:txBody>
      </p:sp>
      <p:pic>
        <p:nvPicPr>
          <p:cNvPr id="1026" name="Picture 2" descr="10 Facts about Washington's Election · George Washington's Mount Vernon">
            <a:extLst>
              <a:ext uri="{FF2B5EF4-FFF2-40B4-BE49-F238E27FC236}">
                <a16:creationId xmlns:a16="http://schemas.microsoft.com/office/drawing/2014/main" id="{9659445C-0C5C-4045-9C1C-F30B11CC9A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2647012"/>
            <a:ext cx="2171700" cy="3144187"/>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47F256DD-AC79-479F-9C8A-AAB08BB3C47C}"/>
              </a:ext>
            </a:extLst>
          </p:cNvPr>
          <p:cNvSpPr/>
          <p:nvPr/>
        </p:nvSpPr>
        <p:spPr>
          <a:xfrm>
            <a:off x="3581400" y="2362200"/>
            <a:ext cx="5257800" cy="1066800"/>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solidFill>
                  <a:schemeClr val="tx2"/>
                </a:solidFill>
                <a:latin typeface="Times" panose="02020603050405020304" pitchFamily="18" charset="0"/>
                <a:cs typeface="Times" panose="02020603050405020304" pitchFamily="18" charset="0"/>
                <a:hlinkClick r:id="rId3">
                  <a:extLst>
                    <a:ext uri="{A12FA001-AC4F-418D-AE19-62706E023703}">
                      <ahyp:hlinkClr xmlns:ahyp="http://schemas.microsoft.com/office/drawing/2018/hyperlinkcolor" val="tx"/>
                    </a:ext>
                  </a:extLst>
                </a:hlinkClick>
              </a:rPr>
              <a:t>President George Washington’s Challenge</a:t>
            </a:r>
            <a:endParaRPr lang="en-US" sz="2400" b="1" i="1" dirty="0">
              <a:solidFill>
                <a:schemeClr val="tx2"/>
              </a:solidFill>
              <a:latin typeface="Times" panose="02020603050405020304" pitchFamily="18" charset="0"/>
              <a:cs typeface="Times" panose="02020603050405020304" pitchFamily="18" charset="0"/>
            </a:endParaRPr>
          </a:p>
        </p:txBody>
      </p:sp>
      <p:sp>
        <p:nvSpPr>
          <p:cNvPr id="5" name="Rectangle 4">
            <a:extLst>
              <a:ext uri="{FF2B5EF4-FFF2-40B4-BE49-F238E27FC236}">
                <a16:creationId xmlns:a16="http://schemas.microsoft.com/office/drawing/2014/main" id="{38DEDA38-29F4-44E4-AB7D-CA8B6D54B7D7}"/>
              </a:ext>
            </a:extLst>
          </p:cNvPr>
          <p:cNvSpPr/>
          <p:nvPr/>
        </p:nvSpPr>
        <p:spPr>
          <a:xfrm>
            <a:off x="3581400" y="3802062"/>
            <a:ext cx="5410200" cy="11430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did Washington’s further define the Presidency of the United States? </a:t>
            </a:r>
          </a:p>
        </p:txBody>
      </p:sp>
    </p:spTree>
    <p:extLst>
      <p:ext uri="{BB962C8B-B14F-4D97-AF65-F5344CB8AC3E}">
        <p14:creationId xmlns:p14="http://schemas.microsoft.com/office/powerpoint/2010/main" val="322715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B074E0A-F75A-5B40-9CD3-3550745FA9EB}"/>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b="1" dirty="0">
                <a:solidFill>
                  <a:schemeClr val="bg1"/>
                </a:solidFill>
                <a:latin typeface="Georgia Pro Black" panose="02040A02050405020203" pitchFamily="18" charset="0"/>
                <a:cs typeface="Arial" panose="020B0604020202020204" pitchFamily="34" charset="0"/>
              </a:rPr>
              <a:t>Federalists’ Controls</a:t>
            </a:r>
          </a:p>
        </p:txBody>
      </p:sp>
      <p:sp>
        <p:nvSpPr>
          <p:cNvPr id="6" name="Content Placeholder 5">
            <a:extLst>
              <a:ext uri="{FF2B5EF4-FFF2-40B4-BE49-F238E27FC236}">
                <a16:creationId xmlns:a16="http://schemas.microsoft.com/office/drawing/2014/main" id="{84712737-1941-5741-80FF-F8FFB84E28A1}"/>
              </a:ext>
            </a:extLst>
          </p:cNvPr>
          <p:cNvSpPr>
            <a:spLocks noGrp="1"/>
          </p:cNvSpPr>
          <p:nvPr>
            <p:ph idx="1"/>
          </p:nvPr>
        </p:nvSpPr>
        <p:spPr>
          <a:xfrm>
            <a:off x="457200" y="2811462"/>
            <a:ext cx="8229600" cy="3314701"/>
          </a:xfrm>
          <a:solidFill>
            <a:schemeClr val="bg1"/>
          </a:solidFill>
          <a:ln>
            <a:solidFill>
              <a:srgbClr val="002060"/>
            </a:solidFill>
          </a:ln>
        </p:spPr>
        <p:txBody>
          <a:bodyPr>
            <a:normAutofit/>
          </a:bodyPr>
          <a:lstStyle/>
          <a:p>
            <a:pPr marL="0" indent="0">
              <a:buNone/>
            </a:pPr>
            <a:r>
              <a:rPr lang="en-US" sz="2400" dirty="0">
                <a:latin typeface="Times" pitchFamily="2" charset="0"/>
              </a:rPr>
              <a:t>Evaluate the arguments made by Alexander Hamilton as to why our government necessitated a single executive as the head of our republic. </a:t>
            </a:r>
          </a:p>
          <a:p>
            <a:pPr marL="0" indent="0">
              <a:buNone/>
            </a:pPr>
            <a:r>
              <a:rPr lang="en-US" sz="2400" dirty="0">
                <a:latin typeface="Times" pitchFamily="2" charset="0"/>
              </a:rPr>
              <a:t>Ingredients: 				Safety Protocols </a:t>
            </a:r>
          </a:p>
        </p:txBody>
      </p:sp>
      <p:sp>
        <p:nvSpPr>
          <p:cNvPr id="7" name="Rectangle 6">
            <a:extLst>
              <a:ext uri="{FF2B5EF4-FFF2-40B4-BE49-F238E27FC236}">
                <a16:creationId xmlns:a16="http://schemas.microsoft.com/office/drawing/2014/main" id="{FC351816-21E7-C043-BF3D-58E6FED966CB}"/>
              </a:ext>
            </a:extLst>
          </p:cNvPr>
          <p:cNvSpPr/>
          <p:nvPr/>
        </p:nvSpPr>
        <p:spPr>
          <a:xfrm>
            <a:off x="228600" y="1135062"/>
            <a:ext cx="8686800" cy="1531938"/>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pitchFamily="2" charset="0"/>
              </a:rPr>
              <a:t>The ingredients which constitute energy in the Executive are, first, unity; secondly, duration; thirdly, an adequate provision for its support; fourthly, competent powers.</a:t>
            </a:r>
          </a:p>
          <a:p>
            <a:r>
              <a:rPr lang="en-US" sz="2000" dirty="0">
                <a:latin typeface="Times" pitchFamily="2" charset="0"/>
              </a:rPr>
              <a:t>The ingredients which constitute safety in the republican sense are, first, a due dependence on the people, secondly, a due responsibility.</a:t>
            </a:r>
          </a:p>
          <a:p>
            <a:r>
              <a:rPr lang="en-US" sz="2000" dirty="0">
                <a:latin typeface="Times" pitchFamily="2" charset="0"/>
              </a:rPr>
              <a:t>	- Alexander Hamilton, Federalist 70, 1788</a:t>
            </a:r>
          </a:p>
        </p:txBody>
      </p:sp>
      <p:sp>
        <p:nvSpPr>
          <p:cNvPr id="8" name="Rectangle 7">
            <a:extLst>
              <a:ext uri="{FF2B5EF4-FFF2-40B4-BE49-F238E27FC236}">
                <a16:creationId xmlns:a16="http://schemas.microsoft.com/office/drawing/2014/main" id="{ACB9438E-7CF8-154A-8637-A1E62769CCB1}"/>
              </a:ext>
            </a:extLst>
          </p:cNvPr>
          <p:cNvSpPr/>
          <p:nvPr/>
        </p:nvSpPr>
        <p:spPr>
          <a:xfrm>
            <a:off x="609600" y="4495800"/>
            <a:ext cx="3962400" cy="20875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Unity</a:t>
            </a:r>
          </a:p>
          <a:p>
            <a:pPr marL="342900" indent="-342900">
              <a:buFont typeface="Arial" panose="020B0604020202020204" pitchFamily="34" charset="0"/>
              <a:buChar char="•"/>
            </a:pPr>
            <a:r>
              <a:rPr lang="en-US" sz="2400" dirty="0">
                <a:latin typeface="Times" pitchFamily="2" charset="0"/>
              </a:rPr>
              <a:t>Duration</a:t>
            </a:r>
          </a:p>
          <a:p>
            <a:pPr marL="342900" indent="-342900">
              <a:buFont typeface="Arial" panose="020B0604020202020204" pitchFamily="34" charset="0"/>
              <a:buChar char="•"/>
            </a:pPr>
            <a:r>
              <a:rPr lang="en-US" sz="2400" dirty="0">
                <a:latin typeface="Times" pitchFamily="2" charset="0"/>
              </a:rPr>
              <a:t>Adequate provision for its support</a:t>
            </a:r>
          </a:p>
          <a:p>
            <a:pPr marL="342900" indent="-342900">
              <a:buFont typeface="Arial" panose="020B0604020202020204" pitchFamily="34" charset="0"/>
              <a:buChar char="•"/>
            </a:pPr>
            <a:r>
              <a:rPr lang="en-US" sz="2400" dirty="0">
                <a:latin typeface="Times" pitchFamily="2" charset="0"/>
              </a:rPr>
              <a:t>Competent powers </a:t>
            </a:r>
          </a:p>
        </p:txBody>
      </p:sp>
      <p:sp>
        <p:nvSpPr>
          <p:cNvPr id="9" name="Rectangle 8">
            <a:extLst>
              <a:ext uri="{FF2B5EF4-FFF2-40B4-BE49-F238E27FC236}">
                <a16:creationId xmlns:a16="http://schemas.microsoft.com/office/drawing/2014/main" id="{E8868C80-9153-F042-AB7A-8717B0EDA511}"/>
              </a:ext>
            </a:extLst>
          </p:cNvPr>
          <p:cNvSpPr/>
          <p:nvPr/>
        </p:nvSpPr>
        <p:spPr>
          <a:xfrm>
            <a:off x="5257800" y="4495800"/>
            <a:ext cx="3962400" cy="208756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dirty="0">
                <a:latin typeface="Times" pitchFamily="2" charset="0"/>
              </a:rPr>
              <a:t>Dependence on the people</a:t>
            </a:r>
          </a:p>
          <a:p>
            <a:pPr marL="342900" indent="-342900">
              <a:buFont typeface="Arial" panose="020B0604020202020204" pitchFamily="34" charset="0"/>
              <a:buChar char="•"/>
            </a:pPr>
            <a:r>
              <a:rPr lang="en-US" sz="2400" dirty="0">
                <a:latin typeface="Times" pitchFamily="2" charset="0"/>
              </a:rPr>
              <a:t>A due responsibility</a:t>
            </a:r>
          </a:p>
        </p:txBody>
      </p:sp>
    </p:spTree>
    <p:extLst>
      <p:ext uri="{BB962C8B-B14F-4D97-AF65-F5344CB8AC3E}">
        <p14:creationId xmlns:p14="http://schemas.microsoft.com/office/powerpoint/2010/main" val="398931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Testing Hamilton’s Theory</a:t>
            </a:r>
          </a:p>
        </p:txBody>
      </p:sp>
      <p:sp>
        <p:nvSpPr>
          <p:cNvPr id="3" name="Rectangle 2">
            <a:extLst>
              <a:ext uri="{FF2B5EF4-FFF2-40B4-BE49-F238E27FC236}">
                <a16:creationId xmlns:a16="http://schemas.microsoft.com/office/drawing/2014/main" id="{AB9B9938-C762-49AB-B12B-836030371953}"/>
              </a:ext>
            </a:extLst>
          </p:cNvPr>
          <p:cNvSpPr/>
          <p:nvPr/>
        </p:nvSpPr>
        <p:spPr>
          <a:xfrm>
            <a:off x="228600" y="1219200"/>
            <a:ext cx="8686800" cy="2209800"/>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panose="02020603050405020304" pitchFamily="18" charset="0"/>
                <a:cs typeface="Times" panose="02020603050405020304" pitchFamily="18" charset="0"/>
              </a:rPr>
              <a:t>Energy in the Executive is a leading character in the definition of good government. It is essential to the protection of the community against foreign attacks; it is not less essential to the steady administration of the laws; to the protection of property against those irregular and high-handed combinations which sometimes interrupt the ordinary course of justice; to the security of liberty against the enterprises and assaults of ambition, of faction, and of anarchy. </a:t>
            </a:r>
          </a:p>
          <a:p>
            <a:r>
              <a:rPr lang="en-US" sz="2000" dirty="0">
                <a:latin typeface="Times" panose="02020603050405020304" pitchFamily="18" charset="0"/>
                <a:cs typeface="Times" panose="02020603050405020304" pitchFamily="18" charset="0"/>
              </a:rPr>
              <a:t>	- </a:t>
            </a:r>
            <a:r>
              <a:rPr lang="en-US" sz="2000" b="1" i="1" dirty="0">
                <a:latin typeface="Times" panose="02020603050405020304" pitchFamily="18" charset="0"/>
                <a:cs typeface="Times" panose="02020603050405020304" pitchFamily="18" charset="0"/>
              </a:rPr>
              <a:t>Alexander Hamilton, Federalist 70</a:t>
            </a:r>
          </a:p>
        </p:txBody>
      </p:sp>
      <p:sp>
        <p:nvSpPr>
          <p:cNvPr id="5" name="Rectangle 4">
            <a:extLst>
              <a:ext uri="{FF2B5EF4-FFF2-40B4-BE49-F238E27FC236}">
                <a16:creationId xmlns:a16="http://schemas.microsoft.com/office/drawing/2014/main" id="{F004D56A-3EAD-4A1A-A066-94A9A8666D76}"/>
              </a:ext>
            </a:extLst>
          </p:cNvPr>
          <p:cNvSpPr/>
          <p:nvPr/>
        </p:nvSpPr>
        <p:spPr>
          <a:xfrm>
            <a:off x="228600" y="3810000"/>
            <a:ext cx="8458200" cy="25146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panose="02020603050405020304" pitchFamily="18" charset="0"/>
                <a:cs typeface="Times" panose="02020603050405020304" pitchFamily="18" charset="0"/>
              </a:rPr>
              <a:t>Evaluate whether Hamilton’s belief in a singular executive is truly a safeguard against tyranny.</a:t>
            </a: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a:p>
            <a:endParaRPr lang="en-US" sz="2400" dirty="0">
              <a:solidFill>
                <a:schemeClr val="tx1"/>
              </a:solidFill>
              <a:latin typeface="Times" panose="02020603050405020304" pitchFamily="18" charset="0"/>
              <a:cs typeface="Times" panose="02020603050405020304" pitchFamily="18" charset="0"/>
            </a:endParaRPr>
          </a:p>
        </p:txBody>
      </p:sp>
      <p:sp>
        <p:nvSpPr>
          <p:cNvPr id="6" name="Rectangle 5">
            <a:extLst>
              <a:ext uri="{FF2B5EF4-FFF2-40B4-BE49-F238E27FC236}">
                <a16:creationId xmlns:a16="http://schemas.microsoft.com/office/drawing/2014/main" id="{5B197142-0CAC-49FA-BBC4-70B665932EAE}"/>
              </a:ext>
            </a:extLst>
          </p:cNvPr>
          <p:cNvSpPr/>
          <p:nvPr/>
        </p:nvSpPr>
        <p:spPr>
          <a:xfrm>
            <a:off x="457200" y="4626964"/>
            <a:ext cx="3124200" cy="554636"/>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Limited Executive</a:t>
            </a:r>
          </a:p>
        </p:txBody>
      </p:sp>
      <p:sp>
        <p:nvSpPr>
          <p:cNvPr id="9" name="Rectangle 8">
            <a:extLst>
              <a:ext uri="{FF2B5EF4-FFF2-40B4-BE49-F238E27FC236}">
                <a16:creationId xmlns:a16="http://schemas.microsoft.com/office/drawing/2014/main" id="{05419106-9B99-4EAF-B3AE-5483CFDCF83E}"/>
              </a:ext>
            </a:extLst>
          </p:cNvPr>
          <p:cNvSpPr/>
          <p:nvPr/>
        </p:nvSpPr>
        <p:spPr>
          <a:xfrm>
            <a:off x="5105400" y="4626964"/>
            <a:ext cx="3124200" cy="554636"/>
          </a:xfrm>
          <a:prstGeom prst="rect">
            <a:avLst/>
          </a:prstGeom>
          <a:solidFill>
            <a:schemeClr val="tx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Imperial Presidency</a:t>
            </a:r>
          </a:p>
        </p:txBody>
      </p:sp>
      <p:cxnSp>
        <p:nvCxnSpPr>
          <p:cNvPr id="10" name="Straight Connector 9">
            <a:extLst>
              <a:ext uri="{FF2B5EF4-FFF2-40B4-BE49-F238E27FC236}">
                <a16:creationId xmlns:a16="http://schemas.microsoft.com/office/drawing/2014/main" id="{3D7E7759-4F10-4EA1-BFBD-F2B8B739841E}"/>
              </a:ext>
            </a:extLst>
          </p:cNvPr>
          <p:cNvCxnSpPr/>
          <p:nvPr/>
        </p:nvCxnSpPr>
        <p:spPr>
          <a:xfrm>
            <a:off x="4457700" y="4626964"/>
            <a:ext cx="0" cy="1469036"/>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1990327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869950"/>
          </a:xfrm>
          <a:solidFill>
            <a:schemeClr val="bg2"/>
          </a:solidFill>
        </p:spPr>
        <p:txBody>
          <a:bodyPr/>
          <a:lstStyle/>
          <a:p>
            <a:endParaRPr lang="en-US" dirty="0">
              <a:latin typeface="Baskerville Old Face" panose="02020602080505020303" pitchFamily="18" charset="0"/>
            </a:endParaRPr>
          </a:p>
        </p:txBody>
      </p:sp>
      <p:sp>
        <p:nvSpPr>
          <p:cNvPr id="3" name="Content Placeholder 2"/>
          <p:cNvSpPr>
            <a:spLocks noGrp="1"/>
          </p:cNvSpPr>
          <p:nvPr>
            <p:ph idx="1"/>
          </p:nvPr>
        </p:nvSpPr>
        <p:spPr>
          <a:xfrm>
            <a:off x="4419600" y="304800"/>
            <a:ext cx="4273550" cy="5853113"/>
          </a:xfrm>
        </p:spPr>
        <p:txBody>
          <a:bodyPr>
            <a:normAutofit/>
          </a:bodyPr>
          <a:lstStyle/>
          <a:p>
            <a:r>
              <a:rPr lang="en-US" sz="2400" dirty="0">
                <a:latin typeface="Times New Roman" panose="02020603050405020304" pitchFamily="18" charset="0"/>
                <a:cs typeface="Times New Roman" panose="02020603050405020304" pitchFamily="18" charset="0"/>
              </a:rPr>
              <a:t>Profile the Original Intent of the Founding Fathers </a:t>
            </a:r>
          </a:p>
          <a:p>
            <a:pPr lvl="1"/>
            <a:r>
              <a:rPr lang="en-US" sz="2400" b="1" dirty="0">
                <a:solidFill>
                  <a:srgbClr val="FF0000"/>
                </a:solidFill>
                <a:latin typeface="Times New Roman" panose="02020603050405020304" pitchFamily="18" charset="0"/>
                <a:cs typeface="Times New Roman" panose="02020603050405020304" pitchFamily="18" charset="0"/>
              </a:rPr>
              <a:t>Profile info. </a:t>
            </a:r>
            <a:r>
              <a:rPr lang="en-US" sz="2000" b="1" i="1" dirty="0">
                <a:solidFill>
                  <a:srgbClr val="FF0000"/>
                </a:solidFill>
                <a:latin typeface="Times New Roman" panose="02020603050405020304" pitchFamily="18" charset="0"/>
                <a:cs typeface="Times New Roman" panose="02020603050405020304" pitchFamily="18" charset="0"/>
              </a:rPr>
              <a:t>(Use Federalists Papers 69-70 &amp; Anti-federalists 74)</a:t>
            </a:r>
          </a:p>
          <a:p>
            <a:pPr lvl="2"/>
            <a:r>
              <a:rPr lang="en-US" sz="2000" dirty="0">
                <a:latin typeface="Times New Roman" panose="02020603050405020304" pitchFamily="18" charset="0"/>
                <a:cs typeface="Times New Roman" panose="02020603050405020304" pitchFamily="18" charset="0"/>
              </a:rPr>
              <a:t>Ways it fits the </a:t>
            </a:r>
            <a:r>
              <a:rPr lang="en-US" sz="2000" dirty="0" err="1">
                <a:latin typeface="Times New Roman" panose="02020603050405020304" pitchFamily="18" charset="0"/>
                <a:cs typeface="Times New Roman" panose="02020603050405020304" pitchFamily="18" charset="0"/>
              </a:rPr>
              <a:t>Madisonian</a:t>
            </a:r>
            <a:r>
              <a:rPr lang="en-US" sz="2000" dirty="0">
                <a:latin typeface="Times New Roman" panose="02020603050405020304" pitchFamily="18" charset="0"/>
                <a:cs typeface="Times New Roman" panose="02020603050405020304" pitchFamily="18" charset="0"/>
              </a:rPr>
              <a:t> Model</a:t>
            </a:r>
          </a:p>
          <a:p>
            <a:pPr lvl="2"/>
            <a:r>
              <a:rPr lang="en-US" sz="2000" dirty="0">
                <a:latin typeface="Times New Roman" panose="02020603050405020304" pitchFamily="18" charset="0"/>
                <a:cs typeface="Times New Roman" panose="02020603050405020304" pitchFamily="18" charset="0"/>
              </a:rPr>
              <a:t>Powers of the presidency</a:t>
            </a:r>
          </a:p>
          <a:p>
            <a:pPr lvl="2"/>
            <a:r>
              <a:rPr lang="en-US" sz="2000" dirty="0">
                <a:latin typeface="Times New Roman" panose="02020603050405020304" pitchFamily="18" charset="0"/>
                <a:cs typeface="Times New Roman" panose="02020603050405020304" pitchFamily="18" charset="0"/>
              </a:rPr>
              <a:t>Checks against the president </a:t>
            </a:r>
          </a:p>
          <a:p>
            <a:pPr lvl="2"/>
            <a:r>
              <a:rPr lang="en-US" sz="2000" dirty="0">
                <a:latin typeface="Times New Roman" panose="02020603050405020304" pitchFamily="18" charset="0"/>
                <a:cs typeface="Times New Roman" panose="02020603050405020304" pitchFamily="18" charset="0"/>
              </a:rPr>
              <a:t>Factors that contributed to only having one executive </a:t>
            </a:r>
          </a:p>
          <a:p>
            <a:pPr lvl="2"/>
            <a:r>
              <a:rPr lang="en-US" sz="2000" dirty="0">
                <a:latin typeface="Times New Roman" panose="02020603050405020304" pitchFamily="18" charset="0"/>
                <a:cs typeface="Times New Roman" panose="02020603050405020304" pitchFamily="18" charset="0"/>
              </a:rPr>
              <a:t>Potential flaws of the design </a:t>
            </a:r>
          </a:p>
          <a:p>
            <a:pPr lvl="2"/>
            <a:r>
              <a:rPr lang="en-US" sz="2000" dirty="0">
                <a:latin typeface="Times New Roman" panose="02020603050405020304" pitchFamily="18" charset="0"/>
                <a:cs typeface="Times New Roman" panose="02020603050405020304" pitchFamily="18" charset="0"/>
              </a:rPr>
              <a:t>Historic examples to support or refute profile</a:t>
            </a:r>
          </a:p>
          <a:p>
            <a:endParaRPr lang="en-US" sz="2400" dirty="0">
              <a:latin typeface="Times New Roman" panose="02020603050405020304" pitchFamily="18" charset="0"/>
              <a:cs typeface="Times New Roman" panose="02020603050405020304" pitchFamily="18" charset="0"/>
            </a:endParaRPr>
          </a:p>
        </p:txBody>
      </p:sp>
      <p:sp>
        <p:nvSpPr>
          <p:cNvPr id="4" name="Text Placeholder 3"/>
          <p:cNvSpPr>
            <a:spLocks noGrp="1"/>
          </p:cNvSpPr>
          <p:nvPr>
            <p:ph type="body" sz="half" idx="2"/>
          </p:nvPr>
        </p:nvSpPr>
        <p:spPr>
          <a:xfrm>
            <a:off x="457200" y="1435100"/>
            <a:ext cx="3657600" cy="4691063"/>
          </a:xfrm>
        </p:spPr>
        <p:txBody>
          <a:bodyPr/>
          <a:lstStyle/>
          <a:p>
            <a:r>
              <a:rPr lang="en-US" altLang="en-US" sz="2400" dirty="0">
                <a:latin typeface="Times New Roman" panose="02020603050405020304" pitchFamily="18" charset="0"/>
                <a:cs typeface="Times New Roman" panose="02020603050405020304" pitchFamily="18" charset="0"/>
              </a:rPr>
              <a:t>“he shall take care that the laws be faithfully executed, and shall commission all the officers of the United States.”</a:t>
            </a:r>
          </a:p>
          <a:p>
            <a:r>
              <a:rPr lang="en-US" altLang="en-US" sz="2400" dirty="0">
                <a:latin typeface="Times New Roman" panose="02020603050405020304" pitchFamily="18" charset="0"/>
                <a:cs typeface="Times New Roman" panose="02020603050405020304" pitchFamily="18" charset="0"/>
              </a:rPr>
              <a:t>- Article II, Section 3</a:t>
            </a:r>
          </a:p>
          <a:p>
            <a:endParaRPr lang="en-US" dirty="0"/>
          </a:p>
        </p:txBody>
      </p:sp>
      <p:sp>
        <p:nvSpPr>
          <p:cNvPr id="6" name="Rectangle 5"/>
          <p:cNvSpPr/>
          <p:nvPr/>
        </p:nvSpPr>
        <p:spPr>
          <a:xfrm>
            <a:off x="519927" y="405437"/>
            <a:ext cx="2701381" cy="46166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Baskerville Old Face" panose="02020602080505020303" pitchFamily="18" charset="0"/>
              </a:rPr>
              <a:t>Take Care of Clause</a:t>
            </a:r>
            <a:endParaRPr lang="en-US" sz="24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4019848"/>
            <a:ext cx="3962400" cy="2642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440766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tx2"/>
                </a:solidFill>
                <a:latin typeface="Arial Black" panose="020B0A04020102020204" pitchFamily="34" charset="0"/>
              </a:rPr>
              <a:t>Presidential Role </a:t>
            </a:r>
          </a:p>
        </p:txBody>
      </p:sp>
      <p:sp>
        <p:nvSpPr>
          <p:cNvPr id="3" name="Content Placeholder 2"/>
          <p:cNvSpPr>
            <a:spLocks noGrp="1"/>
          </p:cNvSpPr>
          <p:nvPr>
            <p:ph idx="1"/>
          </p:nvPr>
        </p:nvSpPr>
        <p:spPr>
          <a:solidFill>
            <a:schemeClr val="bg1">
              <a:alpha val="78000"/>
            </a:schemeClr>
          </a:solidFill>
          <a:ln>
            <a:solidFill>
              <a:srgbClr val="002060"/>
            </a:solidFill>
          </a:ln>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The American presidency requires the leader of the country to play different roles in order to govern the nation.</a:t>
            </a:r>
          </a:p>
          <a:p>
            <a:pPr marL="0" indent="0">
              <a:buNone/>
            </a:pPr>
            <a:r>
              <a:rPr lang="en-US" sz="2400" dirty="0">
                <a:latin typeface="Times New Roman" panose="02020603050405020304" pitchFamily="18" charset="0"/>
                <a:cs typeface="Times New Roman" panose="02020603050405020304" pitchFamily="18" charset="0"/>
              </a:rPr>
              <a:t>Assignment: Design a President Role Card</a:t>
            </a:r>
          </a:p>
          <a:p>
            <a:r>
              <a:rPr lang="en-US" sz="2400" dirty="0">
                <a:latin typeface="Times New Roman" panose="02020603050405020304" pitchFamily="18" charset="0"/>
                <a:cs typeface="Times New Roman" panose="02020603050405020304" pitchFamily="18" charset="0"/>
              </a:rPr>
              <a:t>For your assign role design Presidential Super Hero demonstrating how the role is carried out</a:t>
            </a:r>
          </a:p>
          <a:p>
            <a:r>
              <a:rPr lang="en-US" sz="2400" dirty="0">
                <a:latin typeface="Times New Roman" panose="02020603050405020304" pitchFamily="18" charset="0"/>
                <a:cs typeface="Times New Roman" panose="02020603050405020304" pitchFamily="18" charset="0"/>
              </a:rPr>
              <a:t>Must reflect a current event </a:t>
            </a:r>
          </a:p>
          <a:p>
            <a:r>
              <a:rPr lang="en-US" sz="2400" dirty="0">
                <a:latin typeface="Times New Roman" panose="02020603050405020304" pitchFamily="18" charset="0"/>
                <a:cs typeface="Times New Roman" panose="02020603050405020304" pitchFamily="18" charset="0"/>
              </a:rPr>
              <a:t>Must demonstrate formal and informal roles used in performing the presidential role </a:t>
            </a:r>
          </a:p>
          <a:p>
            <a:r>
              <a:rPr lang="en-US" sz="2400" dirty="0">
                <a:latin typeface="Times New Roman" panose="02020603050405020304" pitchFamily="18" charset="0"/>
                <a:cs typeface="Times New Roman" panose="02020603050405020304" pitchFamily="18" charset="0"/>
              </a:rPr>
              <a:t>Identify what the president is trying to achieve</a:t>
            </a:r>
          </a:p>
          <a:p>
            <a:r>
              <a:rPr lang="en-US" sz="2400" dirty="0">
                <a:latin typeface="Times New Roman" panose="02020603050405020304" pitchFamily="18" charset="0"/>
                <a:cs typeface="Times New Roman" panose="02020603050405020304" pitchFamily="18" charset="0"/>
              </a:rPr>
              <a:t>Include a superhero slogan that explains the role </a:t>
            </a:r>
          </a:p>
        </p:txBody>
      </p:sp>
      <p:sp>
        <p:nvSpPr>
          <p:cNvPr id="4" name="AutoShape 2" descr="Image result for Captain America"/>
          <p:cNvSpPr>
            <a:spLocks noChangeAspect="1" noChangeArrowheads="1"/>
          </p:cNvSpPr>
          <p:nvPr/>
        </p:nvSpPr>
        <p:spPr bwMode="auto">
          <a:xfrm>
            <a:off x="63500" y="-525463"/>
            <a:ext cx="1733550" cy="10953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2"/>
          <a:stretch>
            <a:fillRect/>
          </a:stretch>
        </p:blipFill>
        <p:spPr>
          <a:xfrm>
            <a:off x="6867525" y="4495800"/>
            <a:ext cx="1971675" cy="1981200"/>
          </a:xfrm>
          <a:prstGeom prst="rect">
            <a:avLst/>
          </a:prstGeom>
          <a:ln>
            <a:solidFill>
              <a:srgbClr val="002060"/>
            </a:solidFill>
          </a:ln>
        </p:spPr>
      </p:pic>
    </p:spTree>
    <p:extLst>
      <p:ext uri="{BB962C8B-B14F-4D97-AF65-F5344CB8AC3E}">
        <p14:creationId xmlns:p14="http://schemas.microsoft.com/office/powerpoint/2010/main" val="3193831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FF0000">
              <a:alpha val="74118"/>
            </a:srgbClr>
          </a:solidFill>
        </p:spPr>
        <p:txBody>
          <a:bodyPr>
            <a:normAutofit fontScale="92500" lnSpcReduction="10000"/>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presidency has been enhanced beyond its expressed constitutional powers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Essential Question: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Students can:</a:t>
            </a:r>
            <a:endParaRPr lang="en-US" sz="2400" dirty="0">
              <a:solidFill>
                <a:schemeClr val="bg1"/>
              </a:solidFill>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Evaluate whether the President has become an all-powerful Leviatha</a:t>
            </a:r>
            <a:r>
              <a:rPr lang="en-US" sz="2000"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400" b="1" dirty="0">
                <a:solidFill>
                  <a:schemeClr val="bg1"/>
                </a:solidFill>
                <a:latin typeface="Times New Roman" panose="02020603050405020304" pitchFamily="18" charset="0"/>
                <a:cs typeface="Times New Roman" panose="02020603050405020304" pitchFamily="18" charset="0"/>
              </a:rPr>
              <a:t>Agenda </a:t>
            </a:r>
          </a:p>
          <a:p>
            <a:pPr lvl="1"/>
            <a:r>
              <a:rPr lang="en-US" dirty="0">
                <a:solidFill>
                  <a:schemeClr val="bg1"/>
                </a:solidFill>
                <a:latin typeface="Times New Roman" panose="02020603050405020304" pitchFamily="18" charset="0"/>
                <a:cs typeface="Times New Roman" panose="02020603050405020304" pitchFamily="18" charset="0"/>
              </a:rPr>
              <a:t>Federalist 70 v. Cato IV</a:t>
            </a:r>
          </a:p>
          <a:p>
            <a:pPr lvl="1"/>
            <a:r>
              <a:rPr lang="en-US" dirty="0">
                <a:solidFill>
                  <a:schemeClr val="bg1"/>
                </a:solidFill>
                <a:latin typeface="Times New Roman" panose="02020603050405020304" pitchFamily="18" charset="0"/>
                <a:cs typeface="Times New Roman" panose="02020603050405020304" pitchFamily="18" charset="0"/>
              </a:rPr>
              <a:t>The Persuader &amp; Chief</a:t>
            </a:r>
          </a:p>
          <a:p>
            <a:pPr lvl="1"/>
            <a:r>
              <a:rPr lang="en-US" sz="2600" dirty="0">
                <a:solidFill>
                  <a:schemeClr val="bg1"/>
                </a:solidFill>
                <a:latin typeface="Times New Roman" panose="02020603050405020304" pitchFamily="18" charset="0"/>
                <a:cs typeface="Times New Roman" panose="02020603050405020304" pitchFamily="18" charset="0"/>
              </a:rPr>
              <a:t>John Q’s Approval Matters</a:t>
            </a:r>
          </a:p>
          <a:p>
            <a:pPr marL="0" lvl="1" indent="0">
              <a:buNone/>
            </a:pPr>
            <a:r>
              <a:rPr lang="en-US" b="1" dirty="0">
                <a:solidFill>
                  <a:schemeClr val="bg1"/>
                </a:solidFill>
                <a:latin typeface="Times New Roman" panose="02020603050405020304" pitchFamily="18" charset="0"/>
                <a:cs typeface="Times New Roman" panose="02020603050405020304" pitchFamily="18" charset="0"/>
              </a:rPr>
              <a:t>Homework:</a:t>
            </a:r>
          </a:p>
          <a:p>
            <a:pPr marL="457200" lvl="1" indent="-457200">
              <a:buFontTx/>
              <a:buChar char="-"/>
            </a:pPr>
            <a:r>
              <a:rPr lang="en-US" b="1" dirty="0">
                <a:solidFill>
                  <a:schemeClr val="bg1"/>
                </a:solidFill>
                <a:latin typeface="Times New Roman" panose="02020603050405020304" pitchFamily="18" charset="0"/>
                <a:cs typeface="Times New Roman" panose="02020603050405020304" pitchFamily="18" charset="0"/>
              </a:rPr>
              <a:t>Presidential Funko Doll Planner</a:t>
            </a:r>
          </a:p>
        </p:txBody>
      </p:sp>
    </p:spTree>
    <p:extLst>
      <p:ext uri="{BB962C8B-B14F-4D97-AF65-F5344CB8AC3E}">
        <p14:creationId xmlns:p14="http://schemas.microsoft.com/office/powerpoint/2010/main" val="39520503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Federalist 70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Federalist 70 – The Energetic Single Executive</a:t>
            </a:r>
          </a:p>
          <a:p>
            <a:r>
              <a:rPr lang="en-US" sz="2400" dirty="0">
                <a:latin typeface="Times" panose="02020603050405020304" pitchFamily="18" charset="0"/>
                <a:cs typeface="Times" panose="02020603050405020304" pitchFamily="18" charset="0"/>
              </a:rPr>
              <a:t>Explain factors that make a dual or tirade executive dangerous according to Alexander Hamilton?  </a:t>
            </a:r>
          </a:p>
          <a:p>
            <a:r>
              <a:rPr lang="en-US" sz="2400" dirty="0">
                <a:latin typeface="Times" panose="02020603050405020304" pitchFamily="18" charset="0"/>
                <a:cs typeface="Times" panose="02020603050405020304" pitchFamily="18" charset="0"/>
              </a:rPr>
              <a:t>Explain factors that make a single executive easier to check or limit according to Alexander Hamilton? </a:t>
            </a:r>
          </a:p>
          <a:p>
            <a:r>
              <a:rPr lang="en-US" sz="2400" dirty="0">
                <a:latin typeface="Times" panose="02020603050405020304" pitchFamily="18" charset="0"/>
                <a:cs typeface="Times" panose="02020603050405020304" pitchFamily="18" charset="0"/>
              </a:rPr>
              <a:t>Why would having a single executive be beneficial in times in times of crisis (foreign or domestic)</a:t>
            </a:r>
          </a:p>
          <a:p>
            <a:pPr lvl="1"/>
            <a:r>
              <a:rPr lang="en-US" sz="2000" dirty="0">
                <a:latin typeface="Times" panose="02020603050405020304" pitchFamily="18" charset="0"/>
                <a:cs typeface="Times" panose="02020603050405020304" pitchFamily="18" charset="0"/>
              </a:rPr>
              <a:t>Examples: Economic recession, 9/11, Iran hostage crisis, the bombing of Pearl Harbor or War time</a:t>
            </a:r>
          </a:p>
        </p:txBody>
      </p:sp>
      <p:pic>
        <p:nvPicPr>
          <p:cNvPr id="3074" name="Picture 2" descr="The Federalist Papers | Vocabulary.com">
            <a:extLst>
              <a:ext uri="{FF2B5EF4-FFF2-40B4-BE49-F238E27FC236}">
                <a16:creationId xmlns:a16="http://schemas.microsoft.com/office/drawing/2014/main" id="{768647A7-F6C6-19D9-B289-C4F850D3C7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98233" y="4876800"/>
            <a:ext cx="2143125" cy="1782763"/>
          </a:xfrm>
          <a:prstGeom prst="rect">
            <a:avLst/>
          </a:prstGeom>
          <a:noFill/>
          <a:extLst>
            <a:ext uri="{909E8E84-426E-40DD-AFC4-6F175D3DCCD1}">
              <a14:hiddenFill xmlns:a14="http://schemas.microsoft.com/office/drawing/2010/main">
                <a:solidFill>
                  <a:srgbClr val="FFFFFF"/>
                </a:solidFill>
              </a14:hiddenFill>
            </a:ext>
          </a:extLst>
        </p:spPr>
      </p:pic>
      <p:sp>
        <p:nvSpPr>
          <p:cNvPr id="4" name="Speech Bubble: Oval 3">
            <a:extLst>
              <a:ext uri="{FF2B5EF4-FFF2-40B4-BE49-F238E27FC236}">
                <a16:creationId xmlns:a16="http://schemas.microsoft.com/office/drawing/2014/main" id="{3CC1EE6B-4022-751D-83A8-6176F7B7D13B}"/>
              </a:ext>
            </a:extLst>
          </p:cNvPr>
          <p:cNvSpPr/>
          <p:nvPr/>
        </p:nvSpPr>
        <p:spPr>
          <a:xfrm>
            <a:off x="6019800" y="4876800"/>
            <a:ext cx="2819400" cy="762000"/>
          </a:xfrm>
          <a:prstGeom prst="wedgeEllipseCallout">
            <a:avLst>
              <a:gd name="adj1" fmla="val -57554"/>
              <a:gd name="adj2" fmla="val 64467"/>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anose="02020603050405020304" pitchFamily="18" charset="0"/>
                <a:cs typeface="Times" panose="02020603050405020304" pitchFamily="18" charset="0"/>
              </a:rPr>
              <a:t>A Single, Energetic Executive</a:t>
            </a:r>
          </a:p>
        </p:txBody>
      </p:sp>
    </p:spTree>
    <p:extLst>
      <p:ext uri="{BB962C8B-B14F-4D97-AF65-F5344CB8AC3E}">
        <p14:creationId xmlns:p14="http://schemas.microsoft.com/office/powerpoint/2010/main" val="138343948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11E99D-DFC6-775A-A7D0-0574770BBBE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4A7FF35-025D-49EF-D88F-A438E658B0D5}"/>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Cato IV</a:t>
            </a:r>
          </a:p>
        </p:txBody>
      </p:sp>
      <p:sp>
        <p:nvSpPr>
          <p:cNvPr id="3" name="Content Placeholder 2">
            <a:extLst>
              <a:ext uri="{FF2B5EF4-FFF2-40B4-BE49-F238E27FC236}">
                <a16:creationId xmlns:a16="http://schemas.microsoft.com/office/drawing/2014/main" id="{F7EBB023-BA2E-0C6C-CE36-13664CCC71B5}"/>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Cato IV – The Dangers of an Elected King</a:t>
            </a:r>
          </a:p>
          <a:p>
            <a:r>
              <a:rPr lang="en-US" sz="2400" dirty="0">
                <a:latin typeface="Times" panose="02020603050405020304" pitchFamily="18" charset="0"/>
                <a:cs typeface="Times" panose="02020603050405020304" pitchFamily="18" charset="0"/>
              </a:rPr>
              <a:t>Explain why being an elected official will not prevent the Presidency from being a king? </a:t>
            </a:r>
          </a:p>
          <a:p>
            <a:r>
              <a:rPr lang="en-US" sz="2400" dirty="0">
                <a:latin typeface="Times" panose="02020603050405020304" pitchFamily="18" charset="0"/>
                <a:cs typeface="Times" panose="02020603050405020304" pitchFamily="18" charset="0"/>
              </a:rPr>
              <a:t>Explain why the advice and consent of Senate is not check on the authority of the President? </a:t>
            </a:r>
          </a:p>
          <a:p>
            <a:r>
              <a:rPr lang="en-US" sz="2400" dirty="0">
                <a:latin typeface="Times" panose="02020603050405020304" pitchFamily="18" charset="0"/>
                <a:cs typeface="Times" panose="02020603050405020304" pitchFamily="18" charset="0"/>
              </a:rPr>
              <a:t>Why is the creation of the Vice President an unnecessary danger?</a:t>
            </a:r>
          </a:p>
          <a:p>
            <a:r>
              <a:rPr lang="en-US" sz="2400" dirty="0">
                <a:latin typeface="Times" panose="02020603050405020304" pitchFamily="18" charset="0"/>
                <a:cs typeface="Times" panose="02020603050405020304" pitchFamily="18" charset="0"/>
              </a:rPr>
              <a:t>Why is giving the presidency over foreign policy dangerous? </a:t>
            </a:r>
          </a:p>
          <a:p>
            <a:endParaRPr lang="en-US" sz="2400" dirty="0">
              <a:latin typeface="Times" panose="02020603050405020304" pitchFamily="18" charset="0"/>
              <a:cs typeface="Times" panose="02020603050405020304" pitchFamily="18" charset="0"/>
            </a:endParaRPr>
          </a:p>
        </p:txBody>
      </p:sp>
      <p:pic>
        <p:nvPicPr>
          <p:cNvPr id="1028" name="Picture 4" descr="George Clinton - Great American ...">
            <a:extLst>
              <a:ext uri="{FF2B5EF4-FFF2-40B4-BE49-F238E27FC236}">
                <a16:creationId xmlns:a16="http://schemas.microsoft.com/office/drawing/2014/main" id="{E1289657-A834-5614-B6BC-8F919ADEA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87925"/>
            <a:ext cx="1613553" cy="1671638"/>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E49436E8-6026-2426-EC98-E1D15C54CD5B}"/>
              </a:ext>
            </a:extLst>
          </p:cNvPr>
          <p:cNvSpPr/>
          <p:nvPr/>
        </p:nvSpPr>
        <p:spPr>
          <a:xfrm>
            <a:off x="4419600" y="4876799"/>
            <a:ext cx="2286000" cy="838201"/>
          </a:xfrm>
          <a:prstGeom prst="cloudCallout">
            <a:avLst>
              <a:gd name="adj1" fmla="val 54421"/>
              <a:gd name="adj2" fmla="val 34419"/>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Dangerous Elected King!</a:t>
            </a:r>
          </a:p>
        </p:txBody>
      </p:sp>
    </p:spTree>
    <p:extLst>
      <p:ext uri="{BB962C8B-B14F-4D97-AF65-F5344CB8AC3E}">
        <p14:creationId xmlns:p14="http://schemas.microsoft.com/office/powerpoint/2010/main" val="8645583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81000"/>
            <a:ext cx="8001000" cy="685800"/>
          </a:xfrm>
          <a:solidFill>
            <a:srgbClr val="C00000"/>
          </a:solidFill>
          <a:ln>
            <a:solidFill>
              <a:schemeClr val="tx1"/>
            </a:solidFill>
          </a:ln>
        </p:spPr>
        <p:txBody>
          <a:bodyPr>
            <a:normAutofit fontScale="90000"/>
          </a:bodyPr>
          <a:lstStyle/>
          <a:p>
            <a:r>
              <a:rPr lang="en-US" altLang="en-US" dirty="0">
                <a:solidFill>
                  <a:schemeClr val="bg1"/>
                </a:solidFill>
                <a:latin typeface="Baskerville Old Face" panose="02020602080505020303" pitchFamily="18" charset="77"/>
              </a:rPr>
              <a:t>He said what?</a:t>
            </a:r>
          </a:p>
        </p:txBody>
      </p:sp>
      <p:pic>
        <p:nvPicPr>
          <p:cNvPr id="20483"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771994"/>
            <a:ext cx="2743200" cy="2743199"/>
          </a:xfrm>
        </p:spPr>
      </p:pic>
      <p:sp>
        <p:nvSpPr>
          <p:cNvPr id="20484" name="Text Placeholder 3"/>
          <p:cNvSpPr>
            <a:spLocks noGrp="1"/>
          </p:cNvSpPr>
          <p:nvPr>
            <p:ph type="body" sz="half" idx="2"/>
          </p:nvPr>
        </p:nvSpPr>
        <p:spPr>
          <a:xfrm>
            <a:off x="3167062" y="1161112"/>
            <a:ext cx="5291138" cy="4267200"/>
          </a:xfrm>
          <a:solidFill>
            <a:schemeClr val="bg1"/>
          </a:solidFill>
          <a:ln>
            <a:solidFill>
              <a:srgbClr val="002060"/>
            </a:solidFill>
          </a:ln>
        </p:spPr>
        <p:txBody>
          <a:bodyPr/>
          <a:lstStyle/>
          <a:p>
            <a:pPr marL="0" indent="0">
              <a:buNone/>
            </a:pPr>
            <a:r>
              <a:rPr lang="en-US" altLang="en-US" sz="2400" b="1" dirty="0">
                <a:latin typeface="Times New Roman" panose="02020603050405020304" pitchFamily="18" charset="0"/>
                <a:cs typeface="Times New Roman" panose="02020603050405020304" pitchFamily="18" charset="0"/>
              </a:rPr>
              <a:t>President George W Bush </a:t>
            </a:r>
            <a:r>
              <a:rPr lang="en-US" altLang="en-US" sz="2400" dirty="0">
                <a:latin typeface="Times New Roman" panose="02020603050405020304" pitchFamily="18" charset="0"/>
                <a:cs typeface="Times New Roman" panose="02020603050405020304" pitchFamily="18" charset="0"/>
              </a:rPr>
              <a:t>stated after the 2004 election – “The voters have given me political capital that I intend to spend.”</a:t>
            </a:r>
          </a:p>
          <a:p>
            <a:pPr marL="0" indent="0">
              <a:buNone/>
            </a:pPr>
            <a:endParaRPr lang="en-US" altLang="en-US" sz="2000" dirty="0">
              <a:latin typeface="Times New Roman" panose="02020603050405020304" pitchFamily="18" charset="0"/>
              <a:cs typeface="Times New Roman" panose="02020603050405020304" pitchFamily="18" charset="0"/>
            </a:endParaRPr>
          </a:p>
        </p:txBody>
      </p:sp>
      <p:pic>
        <p:nvPicPr>
          <p:cNvPr id="2050" name="Picture 2" descr="http://www.philipcaruso-story.com/wp-content/uploads/2015/04/Election-of-200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771306"/>
            <a:ext cx="7162800" cy="2751318"/>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963278C8-C392-46C5-80C1-DBEC363E8E97}"/>
              </a:ext>
            </a:extLst>
          </p:cNvPr>
          <p:cNvSpPr/>
          <p:nvPr/>
        </p:nvSpPr>
        <p:spPr>
          <a:xfrm>
            <a:off x="223603" y="5716874"/>
            <a:ext cx="8415338" cy="914401"/>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Election Mandate</a:t>
            </a:r>
            <a:r>
              <a:rPr lang="en-US" sz="2400" b="1" dirty="0">
                <a:latin typeface="Times New Roman" panose="02020603050405020304" pitchFamily="18" charset="0"/>
                <a:cs typeface="Times New Roman" panose="02020603050405020304" pitchFamily="18" charset="0"/>
              </a:rPr>
              <a:t> – </a:t>
            </a:r>
            <a:r>
              <a:rPr lang="en-US" sz="2400" dirty="0">
                <a:latin typeface="Times New Roman" panose="02020603050405020304" pitchFamily="18" charset="0"/>
                <a:cs typeface="Times New Roman" panose="02020603050405020304" pitchFamily="18" charset="0"/>
              </a:rPr>
              <a:t>using elections results to support the president’s legislative agenda (laws he wants passed)</a:t>
            </a:r>
          </a:p>
        </p:txBody>
      </p:sp>
      <p:sp>
        <p:nvSpPr>
          <p:cNvPr id="3" name="Rectangle 2">
            <a:extLst>
              <a:ext uri="{FF2B5EF4-FFF2-40B4-BE49-F238E27FC236}">
                <a16:creationId xmlns:a16="http://schemas.microsoft.com/office/drawing/2014/main" id="{5501E768-4D2E-42A6-9E28-6FF6C1F35E98}"/>
              </a:ext>
            </a:extLst>
          </p:cNvPr>
          <p:cNvSpPr/>
          <p:nvPr/>
        </p:nvSpPr>
        <p:spPr>
          <a:xfrm>
            <a:off x="271462" y="3686335"/>
            <a:ext cx="3995738" cy="1123322"/>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anose="02020603050405020304" pitchFamily="18" charset="0"/>
                <a:cs typeface="Times" panose="02020603050405020304" pitchFamily="18" charset="0"/>
              </a:rPr>
              <a:t>Electoral College vote:</a:t>
            </a:r>
          </a:p>
          <a:p>
            <a:pPr marL="285750" indent="-285750">
              <a:buFontTx/>
              <a:buChar char="-"/>
            </a:pPr>
            <a:r>
              <a:rPr lang="en-US" sz="2400" dirty="0">
                <a:solidFill>
                  <a:schemeClr val="bg1"/>
                </a:solidFill>
                <a:latin typeface="Times" panose="02020603050405020304" pitchFamily="18" charset="0"/>
                <a:cs typeface="Times" panose="02020603050405020304" pitchFamily="18" charset="0"/>
              </a:rPr>
              <a:t>George W. Bush = 279</a:t>
            </a:r>
          </a:p>
          <a:p>
            <a:pPr marL="285750" indent="-285750">
              <a:buFontTx/>
              <a:buChar char="-"/>
            </a:pPr>
            <a:r>
              <a:rPr lang="en-US" sz="2400" dirty="0">
                <a:solidFill>
                  <a:schemeClr val="bg1"/>
                </a:solidFill>
                <a:latin typeface="Times" panose="02020603050405020304" pitchFamily="18" charset="0"/>
                <a:cs typeface="Times" panose="02020603050405020304" pitchFamily="18" charset="0"/>
              </a:rPr>
              <a:t>John Kerry = 252</a:t>
            </a:r>
          </a:p>
        </p:txBody>
      </p:sp>
      <p:sp>
        <p:nvSpPr>
          <p:cNvPr id="8" name="Rectangle 7">
            <a:extLst>
              <a:ext uri="{FF2B5EF4-FFF2-40B4-BE49-F238E27FC236}">
                <a16:creationId xmlns:a16="http://schemas.microsoft.com/office/drawing/2014/main" id="{C4449C00-46EE-4780-9896-26250512C4ED}"/>
              </a:ext>
            </a:extLst>
          </p:cNvPr>
          <p:cNvSpPr/>
          <p:nvPr/>
        </p:nvSpPr>
        <p:spPr>
          <a:xfrm>
            <a:off x="4609475" y="3124200"/>
            <a:ext cx="3995738" cy="1685457"/>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solidFill>
                  <a:schemeClr val="bg1"/>
                </a:solidFill>
                <a:latin typeface="Times" panose="02020603050405020304" pitchFamily="18" charset="0"/>
                <a:cs typeface="Times" panose="02020603050405020304" pitchFamily="18" charset="0"/>
              </a:rPr>
              <a:t>Popular vote:</a:t>
            </a:r>
          </a:p>
          <a:p>
            <a:pPr marL="285750" indent="-285750">
              <a:buFontTx/>
              <a:buChar char="-"/>
            </a:pPr>
            <a:r>
              <a:rPr lang="en-US" sz="2400" dirty="0">
                <a:solidFill>
                  <a:schemeClr val="bg1"/>
                </a:solidFill>
                <a:latin typeface="Times" panose="02020603050405020304" pitchFamily="18" charset="0"/>
                <a:cs typeface="Times" panose="02020603050405020304" pitchFamily="18" charset="0"/>
              </a:rPr>
              <a:t>George W. Bush = 51%</a:t>
            </a:r>
          </a:p>
          <a:p>
            <a:pPr marL="285750" indent="-285750">
              <a:buFontTx/>
              <a:buChar char="-"/>
            </a:pPr>
            <a:r>
              <a:rPr lang="en-US" sz="2400" dirty="0">
                <a:solidFill>
                  <a:schemeClr val="bg1"/>
                </a:solidFill>
                <a:latin typeface="Times" panose="02020603050405020304" pitchFamily="18" charset="0"/>
                <a:cs typeface="Times" panose="02020603050405020304" pitchFamily="18" charset="0"/>
              </a:rPr>
              <a:t>John Kerry = 48%</a:t>
            </a:r>
          </a:p>
          <a:p>
            <a:pPr marL="285750" indent="-285750">
              <a:buFontTx/>
              <a:buChar char="-"/>
            </a:pPr>
            <a:r>
              <a:rPr lang="en-US" sz="2400" dirty="0">
                <a:solidFill>
                  <a:schemeClr val="bg1"/>
                </a:solidFill>
                <a:latin typeface="Times" panose="02020603050405020304" pitchFamily="18" charset="0"/>
                <a:cs typeface="Times" panose="02020603050405020304" pitchFamily="18" charset="0"/>
              </a:rPr>
              <a:t>Voter Turnout = 56.7% </a:t>
            </a:r>
          </a:p>
        </p:txBody>
      </p:sp>
    </p:spTree>
    <p:extLst>
      <p:ext uri="{BB962C8B-B14F-4D97-AF65-F5344CB8AC3E}">
        <p14:creationId xmlns:p14="http://schemas.microsoft.com/office/powerpoint/2010/main" val="2907629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73FA4-5231-4AD7-B853-13DBB3B3F253}"/>
              </a:ext>
            </a:extLst>
          </p:cNvPr>
          <p:cNvSpPr>
            <a:spLocks noGrp="1"/>
          </p:cNvSpPr>
          <p:nvPr>
            <p:ph type="title"/>
          </p:nvPr>
        </p:nvSpPr>
        <p:spPr>
          <a:xfrm>
            <a:off x="457200" y="274638"/>
            <a:ext cx="8229600" cy="715962"/>
          </a:xfrm>
          <a:solidFill>
            <a:srgbClr val="C00000"/>
          </a:solidFill>
          <a:ln>
            <a:solidFill>
              <a:schemeClr val="tx1"/>
            </a:solidFill>
          </a:ln>
        </p:spPr>
        <p:txBody>
          <a:bodyPr>
            <a:noAutofit/>
          </a:bodyPr>
          <a:lstStyle/>
          <a:p>
            <a:r>
              <a:rPr lang="en-US" sz="2800" dirty="0">
                <a:solidFill>
                  <a:schemeClr val="bg1"/>
                </a:solidFill>
                <a:latin typeface="Georgia Pro Black" panose="02040A02050405020203" pitchFamily="18" charset="0"/>
              </a:rPr>
              <a:t>Riding the President’s Coattail</a:t>
            </a:r>
          </a:p>
        </p:txBody>
      </p:sp>
      <p:sp>
        <p:nvSpPr>
          <p:cNvPr id="6" name="Content Placeholder 5">
            <a:extLst>
              <a:ext uri="{FF2B5EF4-FFF2-40B4-BE49-F238E27FC236}">
                <a16:creationId xmlns:a16="http://schemas.microsoft.com/office/drawing/2014/main" id="{7BDB871D-C92E-41F3-A69E-22BFFC905124}"/>
              </a:ext>
            </a:extLst>
          </p:cNvPr>
          <p:cNvSpPr>
            <a:spLocks noGrp="1"/>
          </p:cNvSpPr>
          <p:nvPr>
            <p:ph idx="1"/>
          </p:nvPr>
        </p:nvSpPr>
        <p:spPr>
          <a:xfrm>
            <a:off x="457200" y="1295400"/>
            <a:ext cx="8229600" cy="48307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Presidential Approval Rating Factor</a:t>
            </a:r>
          </a:p>
        </p:txBody>
      </p:sp>
      <p:sp>
        <p:nvSpPr>
          <p:cNvPr id="7" name="Rectangle 6">
            <a:extLst>
              <a:ext uri="{FF2B5EF4-FFF2-40B4-BE49-F238E27FC236}">
                <a16:creationId xmlns:a16="http://schemas.microsoft.com/office/drawing/2014/main" id="{C1562CBC-F6FD-4A9F-BAC4-2998500C132D}"/>
              </a:ext>
            </a:extLst>
          </p:cNvPr>
          <p:cNvSpPr/>
          <p:nvPr/>
        </p:nvSpPr>
        <p:spPr>
          <a:xfrm>
            <a:off x="152400" y="1828800"/>
            <a:ext cx="7162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Presidential Coattail Effect</a:t>
            </a:r>
            <a:r>
              <a:rPr lang="en-US" sz="2400" dirty="0">
                <a:latin typeface="Times" panose="02020603050405020304" pitchFamily="18" charset="0"/>
                <a:cs typeface="Times" panose="02020603050405020304" pitchFamily="18" charset="0"/>
              </a:rPr>
              <a:t>: candidates from the president’s party running for election (Congress/Governors) win election because of excitement for the Presidency</a:t>
            </a:r>
          </a:p>
        </p:txBody>
      </p:sp>
      <p:pic>
        <p:nvPicPr>
          <p:cNvPr id="2050" name="Picture 2" descr="Coat-tails and down-ballot worries for the 2016 election">
            <a:extLst>
              <a:ext uri="{FF2B5EF4-FFF2-40B4-BE49-F238E27FC236}">
                <a16:creationId xmlns:a16="http://schemas.microsoft.com/office/drawing/2014/main" id="{147B3FC6-7E7A-41D4-BE71-B5FD3F23D0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429000"/>
            <a:ext cx="9144000" cy="3087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617443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71500" y="74953"/>
            <a:ext cx="8001000" cy="685800"/>
          </a:xfrm>
          <a:solidFill>
            <a:srgbClr val="C00000"/>
          </a:solidFill>
          <a:ln>
            <a:solidFill>
              <a:schemeClr val="tx1"/>
            </a:solidFill>
          </a:ln>
        </p:spPr>
        <p:txBody>
          <a:bodyPr>
            <a:normAutofit fontScale="90000"/>
          </a:bodyPr>
          <a:lstStyle/>
          <a:p>
            <a:r>
              <a:rPr lang="en-US" altLang="en-US" b="1" dirty="0">
                <a:solidFill>
                  <a:schemeClr val="bg1"/>
                </a:solidFill>
                <a:latin typeface="Baskerville Old Face" panose="02020602080505020303" pitchFamily="18" charset="0"/>
              </a:rPr>
              <a:t>Presidential Tactics </a:t>
            </a:r>
          </a:p>
        </p:txBody>
      </p:sp>
      <p:sp>
        <p:nvSpPr>
          <p:cNvPr id="17412" name="Text Placeholder 3"/>
          <p:cNvSpPr>
            <a:spLocks noGrp="1"/>
          </p:cNvSpPr>
          <p:nvPr>
            <p:ph type="body" sz="half" idx="2"/>
          </p:nvPr>
        </p:nvSpPr>
        <p:spPr>
          <a:xfrm>
            <a:off x="408482" y="914400"/>
            <a:ext cx="8375404" cy="4648200"/>
          </a:xfrm>
          <a:solidFill>
            <a:schemeClr val="bg1"/>
          </a:solidFill>
        </p:spPr>
        <p:txBody>
          <a:bodyPr>
            <a:normAutofit/>
          </a:bodyPr>
          <a:lstStyle/>
          <a:p>
            <a:pPr marL="0" indent="0">
              <a:buNone/>
            </a:pPr>
            <a:r>
              <a:rPr lang="en-US" altLang="en-US" sz="2200" b="1" dirty="0">
                <a:latin typeface="Times New Roman" panose="02020603050405020304" pitchFamily="18" charset="0"/>
                <a:cs typeface="Times New Roman" panose="02020603050405020304" pitchFamily="18" charset="0"/>
              </a:rPr>
              <a:t>Legislative Leader – President influence the laws Congress pass</a:t>
            </a:r>
          </a:p>
          <a:p>
            <a:pPr marL="0" indent="0">
              <a:buNone/>
            </a:pPr>
            <a:r>
              <a:rPr lang="en-US" altLang="en-US" sz="2200" b="1" dirty="0">
                <a:latin typeface="Times New Roman" panose="02020603050405020304" pitchFamily="18" charset="0"/>
                <a:cs typeface="Times New Roman" panose="02020603050405020304" pitchFamily="18" charset="0"/>
              </a:rPr>
              <a:t>Legislative Agenda (policy agenda): </a:t>
            </a:r>
            <a:r>
              <a:rPr lang="en-US" altLang="en-US" sz="2200" dirty="0">
                <a:latin typeface="Times New Roman" panose="02020603050405020304" pitchFamily="18" charset="0"/>
                <a:cs typeface="Times New Roman" panose="02020603050405020304" pitchFamily="18" charset="0"/>
              </a:rPr>
              <a:t>presidential plans and public policies to deal with issues the United States faces.</a:t>
            </a:r>
          </a:p>
          <a:p>
            <a:r>
              <a:rPr lang="en-US" altLang="en-US" sz="2200" dirty="0">
                <a:latin typeface="Times New Roman" panose="02020603050405020304" pitchFamily="18" charset="0"/>
                <a:cs typeface="Times New Roman" panose="02020603050405020304" pitchFamily="18" charset="0"/>
              </a:rPr>
              <a:t>Evaluate how democratic is the legislative process if the President has expanded powers to shape the lawmaking process</a:t>
            </a:r>
          </a:p>
        </p:txBody>
      </p:sp>
      <p:sp>
        <p:nvSpPr>
          <p:cNvPr id="2" name="Rectangle 1"/>
          <p:cNvSpPr/>
          <p:nvPr/>
        </p:nvSpPr>
        <p:spPr>
          <a:xfrm>
            <a:off x="351020" y="2895600"/>
            <a:ext cx="5516380" cy="3810000"/>
          </a:xfrm>
          <a:prstGeom prst="rect">
            <a:avLst/>
          </a:prstGeom>
          <a:solidFill>
            <a:schemeClr val="tx2">
              <a:lumMod val="50000"/>
            </a:scheme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en-US" sz="2400" i="1" dirty="0">
                <a:latin typeface="Times New Roman" panose="02020603050405020304" pitchFamily="18" charset="0"/>
                <a:cs typeface="Times New Roman" panose="02020603050405020304" pitchFamily="18" charset="0"/>
              </a:rPr>
              <a:t>How does the Constitution grant the President the ability to determine policy priorities. (</a:t>
            </a:r>
            <a:r>
              <a:rPr lang="en-US" altLang="en-US" sz="2400" b="1" i="1" u="sng" dirty="0">
                <a:latin typeface="Times New Roman" panose="02020603050405020304" pitchFamily="18" charset="0"/>
                <a:cs typeface="Times New Roman" panose="02020603050405020304" pitchFamily="18" charset="0"/>
              </a:rPr>
              <a:t>Legislative agenda setting</a:t>
            </a:r>
            <a:r>
              <a:rPr lang="en-US" altLang="en-US" sz="2400" i="1" dirty="0">
                <a:latin typeface="Times New Roman" panose="02020603050405020304" pitchFamily="18" charset="0"/>
                <a:cs typeface="Times New Roman" panose="02020603050405020304" pitchFamily="18" charset="0"/>
              </a:rPr>
              <a:t>)</a:t>
            </a: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a:p>
            <a:pPr marL="55563" lvl="1"/>
            <a:endParaRPr lang="en-US" altLang="en-US" sz="2400" b="1" dirty="0">
              <a:latin typeface="Times New Roman" panose="02020603050405020304" pitchFamily="18" charset="0"/>
              <a:cs typeface="Times New Roman" panose="02020603050405020304" pitchFamily="18" charset="0"/>
            </a:endParaRPr>
          </a:p>
        </p:txBody>
      </p:sp>
      <p:pic>
        <p:nvPicPr>
          <p:cNvPr id="17411"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144368" y="3085707"/>
            <a:ext cx="2639518" cy="3619893"/>
          </a:xfrm>
        </p:spPr>
      </p:pic>
      <p:sp>
        <p:nvSpPr>
          <p:cNvPr id="3" name="Rectangle 2">
            <a:extLst>
              <a:ext uri="{FF2B5EF4-FFF2-40B4-BE49-F238E27FC236}">
                <a16:creationId xmlns:a16="http://schemas.microsoft.com/office/drawing/2014/main" id="{22B13561-BF66-44F6-EDB9-11084E03B3DB}"/>
              </a:ext>
            </a:extLst>
          </p:cNvPr>
          <p:cNvSpPr/>
          <p:nvPr/>
        </p:nvSpPr>
        <p:spPr>
          <a:xfrm>
            <a:off x="498475" y="4116047"/>
            <a:ext cx="5064125" cy="2667000"/>
          </a:xfrm>
          <a:prstGeom prst="rect">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State of the Union Address</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Veto/Veto Threat</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Bully Pulpit</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Federal Budget</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Campaigning</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Executive orders </a:t>
            </a:r>
          </a:p>
          <a:p>
            <a:pPr marL="398463" lvl="1" indent="-342900">
              <a:buFont typeface="Arial" panose="020B0604020202020204" pitchFamily="34" charset="0"/>
              <a:buChar char="•"/>
            </a:pPr>
            <a:r>
              <a:rPr lang="en-US" altLang="en-US" sz="2400" b="1" dirty="0">
                <a:latin typeface="Times New Roman" panose="02020603050405020304" pitchFamily="18" charset="0"/>
                <a:cs typeface="Times New Roman" panose="02020603050405020304" pitchFamily="18" charset="0"/>
              </a:rPr>
              <a:t>Appointment</a:t>
            </a:r>
            <a:endParaRPr lang="en-US" sz="2400" dirty="0"/>
          </a:p>
        </p:txBody>
      </p:sp>
    </p:spTree>
    <p:extLst>
      <p:ext uri="{BB962C8B-B14F-4D97-AF65-F5344CB8AC3E}">
        <p14:creationId xmlns:p14="http://schemas.microsoft.com/office/powerpoint/2010/main" val="702602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00B0-B628-4541-BA1C-D0A17032BFE7}"/>
              </a:ext>
            </a:extLst>
          </p:cNvPr>
          <p:cNvSpPr>
            <a:spLocks noGrp="1"/>
          </p:cNvSpPr>
          <p:nvPr>
            <p:ph type="title"/>
          </p:nvPr>
        </p:nvSpPr>
        <p:spPr>
          <a:xfrm>
            <a:off x="457200" y="274638"/>
            <a:ext cx="8229600" cy="868362"/>
          </a:xfrm>
          <a:solidFill>
            <a:srgbClr val="C00000"/>
          </a:solidFill>
          <a:ln>
            <a:solidFill>
              <a:schemeClr val="bg1">
                <a:lumMod val="50000"/>
              </a:schemeClr>
            </a:solidFill>
          </a:ln>
        </p:spPr>
        <p:txBody>
          <a:bodyPr/>
          <a:lstStyle/>
          <a:p>
            <a:r>
              <a:rPr lang="en-US" dirty="0">
                <a:solidFill>
                  <a:schemeClr val="bg1"/>
                </a:solidFill>
                <a:latin typeface="Arial Black" panose="020B0A04020102020204" pitchFamily="34" charset="0"/>
              </a:rPr>
              <a:t>The Executive</a:t>
            </a:r>
          </a:p>
        </p:txBody>
      </p:sp>
      <p:sp>
        <p:nvSpPr>
          <p:cNvPr id="3" name="Content Placeholder 2">
            <a:extLst>
              <a:ext uri="{FF2B5EF4-FFF2-40B4-BE49-F238E27FC236}">
                <a16:creationId xmlns:a16="http://schemas.microsoft.com/office/drawing/2014/main" id="{F0EE34FA-52E1-486E-A570-B57DE05FE0BF}"/>
              </a:ext>
            </a:extLst>
          </p:cNvPr>
          <p:cNvSpPr>
            <a:spLocks noGrp="1"/>
          </p:cNvSpPr>
          <p:nvPr>
            <p:ph idx="1"/>
          </p:nvPr>
        </p:nvSpPr>
        <p:spPr>
          <a:xfrm>
            <a:off x="457200" y="2971800"/>
            <a:ext cx="6062354" cy="3429000"/>
          </a:xfrm>
          <a:solidFill>
            <a:schemeClr val="bg1"/>
          </a:solidFill>
          <a:ln>
            <a:solidFill>
              <a:srgbClr val="C00000"/>
            </a:solidFill>
          </a:ln>
        </p:spPr>
        <p:txBody>
          <a:bodyPr>
            <a:normAutofit/>
          </a:bodyPr>
          <a:lstStyle/>
          <a:p>
            <a:r>
              <a:rPr lang="en-US" sz="2400" dirty="0">
                <a:latin typeface="Times New Roman" panose="02020603050405020304" pitchFamily="18" charset="0"/>
                <a:cs typeface="Times New Roman" panose="02020603050405020304" pitchFamily="18" charset="0"/>
              </a:rPr>
              <a:t>Issues of establishing the Presidency</a:t>
            </a:r>
          </a:p>
          <a:p>
            <a:pPr lvl="1"/>
            <a:r>
              <a:rPr lang="en-US" sz="2400" dirty="0">
                <a:latin typeface="Times New Roman" panose="02020603050405020304" pitchFamily="18" charset="0"/>
                <a:cs typeface="Times New Roman" panose="02020603050405020304" pitchFamily="18" charset="0"/>
              </a:rPr>
              <a:t>Major weakness of the Articles of Confederation </a:t>
            </a:r>
          </a:p>
          <a:p>
            <a:pPr lvl="1"/>
            <a:r>
              <a:rPr lang="en-US" sz="2400" dirty="0">
                <a:latin typeface="Times New Roman" panose="02020603050405020304" pitchFamily="18" charset="0"/>
                <a:cs typeface="Times New Roman" panose="02020603050405020304" pitchFamily="18" charset="0"/>
              </a:rPr>
              <a:t>Revolutionary fears of tyrannical power (President = serving at present)</a:t>
            </a:r>
          </a:p>
          <a:p>
            <a:pPr lvl="1"/>
            <a:r>
              <a:rPr lang="en-US" sz="2400" dirty="0">
                <a:latin typeface="Times New Roman" panose="02020603050405020304" pitchFamily="18" charset="0"/>
                <a:cs typeface="Times New Roman" panose="02020603050405020304" pitchFamily="18" charset="0"/>
              </a:rPr>
              <a:t>Foreign policy (extensive authority)</a:t>
            </a:r>
          </a:p>
          <a:p>
            <a:pPr lvl="1"/>
            <a:r>
              <a:rPr lang="en-US" sz="2400" dirty="0">
                <a:latin typeface="Times New Roman" panose="02020603050405020304" pitchFamily="18" charset="0"/>
                <a:cs typeface="Times New Roman" panose="02020603050405020304" pitchFamily="18" charset="0"/>
              </a:rPr>
              <a:t>Congress is the most powerful branch of government (originally) – ARTICLE I</a:t>
            </a:r>
          </a:p>
        </p:txBody>
      </p:sp>
      <p:sp>
        <p:nvSpPr>
          <p:cNvPr id="4" name="Rectangle 3">
            <a:extLst>
              <a:ext uri="{FF2B5EF4-FFF2-40B4-BE49-F238E27FC236}">
                <a16:creationId xmlns:a16="http://schemas.microsoft.com/office/drawing/2014/main" id="{D2C1EED3-BC51-48CD-9037-2FC8D2DD47A0}"/>
              </a:ext>
            </a:extLst>
          </p:cNvPr>
          <p:cNvSpPr/>
          <p:nvPr/>
        </p:nvSpPr>
        <p:spPr>
          <a:xfrm>
            <a:off x="304800" y="1371600"/>
            <a:ext cx="8534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The executive power shall be vested in a President of the United States of America. He shall hold his office during the term of four years, and, together with the Vice President, chosen for the same term, be elected, as follows:</a:t>
            </a:r>
          </a:p>
          <a:p>
            <a:r>
              <a:rPr lang="en-US" sz="2000" dirty="0">
                <a:latin typeface="Times New Roman" panose="02020603050405020304" pitchFamily="18" charset="0"/>
                <a:cs typeface="Times New Roman" panose="02020603050405020304" pitchFamily="18" charset="0"/>
              </a:rPr>
              <a:t>	- Article II, Section I, U.S. Constitution</a:t>
            </a:r>
          </a:p>
        </p:txBody>
      </p:sp>
      <p:pic>
        <p:nvPicPr>
          <p:cNvPr id="1026" name="Picture 2" descr="Image result for president equal monarchy">
            <a:extLst>
              <a:ext uri="{FF2B5EF4-FFF2-40B4-BE49-F238E27FC236}">
                <a16:creationId xmlns:a16="http://schemas.microsoft.com/office/drawing/2014/main" id="{F40E1F99-5401-48D0-99F0-9924AFA6A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70023" y="2546406"/>
            <a:ext cx="2286000" cy="201325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close up of a mans face&#10;&#10;Description automatically generated">
            <a:extLst>
              <a:ext uri="{FF2B5EF4-FFF2-40B4-BE49-F238E27FC236}">
                <a16:creationId xmlns:a16="http://schemas.microsoft.com/office/drawing/2014/main" id="{0738B170-39C0-4AFF-A681-EDD45156F3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53200" y="4590890"/>
            <a:ext cx="2286000" cy="2013254"/>
          </a:xfrm>
          <a:prstGeom prst="rect">
            <a:avLst/>
          </a:prstGeom>
        </p:spPr>
      </p:pic>
    </p:spTree>
    <p:extLst>
      <p:ext uri="{BB962C8B-B14F-4D97-AF65-F5344CB8AC3E}">
        <p14:creationId xmlns:p14="http://schemas.microsoft.com/office/powerpoint/2010/main" val="3667666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a:xfrm>
            <a:off x="533400" y="228600"/>
            <a:ext cx="8001000" cy="609600"/>
          </a:xfrm>
          <a:solidFill>
            <a:srgbClr val="E30004"/>
          </a:solidFill>
          <a:ln>
            <a:solidFill>
              <a:srgbClr val="002060"/>
            </a:solidFill>
          </a:ln>
        </p:spPr>
        <p:txBody>
          <a:bodyPr>
            <a:normAutofit fontScale="90000"/>
          </a:bodyPr>
          <a:lstStyle/>
          <a:p>
            <a:r>
              <a:rPr lang="en-US" altLang="en-US" b="1" dirty="0">
                <a:solidFill>
                  <a:schemeClr val="bg1"/>
                </a:solidFill>
                <a:latin typeface="Georgia Pro Black" panose="02040A02050405020203" pitchFamily="18" charset="0"/>
              </a:rPr>
              <a:t>The Persuader</a:t>
            </a:r>
          </a:p>
        </p:txBody>
      </p:sp>
      <p:sp>
        <p:nvSpPr>
          <p:cNvPr id="16387" name="Rectangle 6"/>
          <p:cNvSpPr>
            <a:spLocks noGrp="1" noChangeArrowheads="1"/>
          </p:cNvSpPr>
          <p:nvPr>
            <p:ph type="body" sz="half" idx="2"/>
          </p:nvPr>
        </p:nvSpPr>
        <p:spPr>
          <a:xfrm>
            <a:off x="685800" y="1143000"/>
            <a:ext cx="7772400" cy="4724400"/>
          </a:xfrm>
          <a:solidFill>
            <a:schemeClr val="bg1">
              <a:alpha val="80000"/>
            </a:schemeClr>
          </a:solidFill>
          <a:ln>
            <a:solidFill>
              <a:srgbClr val="002060"/>
            </a:solidFill>
          </a:ln>
        </p:spPr>
        <p:txBody>
          <a:bodyPr>
            <a:normAutofit/>
          </a:bodyPr>
          <a:lstStyle/>
          <a:p>
            <a:pPr>
              <a:lnSpc>
                <a:spcPct val="90000"/>
              </a:lnSpc>
            </a:pPr>
            <a:r>
              <a:rPr lang="en-US" altLang="en-US" sz="2400" dirty="0">
                <a:latin typeface="Times New Roman" panose="02020603050405020304" pitchFamily="18" charset="0"/>
                <a:cs typeface="Times New Roman" panose="02020603050405020304" pitchFamily="18" charset="0"/>
              </a:rPr>
              <a:t>Promotes legislative agenda </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Direct appeal to the public</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Phone call</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Direct meeting</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Air-force One</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Mediator between groups</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Veto threat</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Twitter in Chief</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Appointment</a:t>
            </a:r>
          </a:p>
          <a:p>
            <a:pPr lvl="1">
              <a:lnSpc>
                <a:spcPct val="90000"/>
              </a:lnSpc>
            </a:pPr>
            <a:r>
              <a:rPr lang="en-US" altLang="en-US" sz="2400" b="1" dirty="0">
                <a:solidFill>
                  <a:srgbClr val="C00000"/>
                </a:solidFill>
                <a:latin typeface="Times New Roman" panose="02020603050405020304" pitchFamily="18" charset="0"/>
                <a:cs typeface="Times New Roman" panose="02020603050405020304" pitchFamily="18" charset="0"/>
              </a:rPr>
              <a:t>State of the Union Address</a:t>
            </a:r>
          </a:p>
        </p:txBody>
      </p:sp>
      <p:pic>
        <p:nvPicPr>
          <p:cNvPr id="16388" name="Picture 7" descr="AirForce-One"/>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5105400" y="3533276"/>
            <a:ext cx="3695700" cy="2655163"/>
          </a:xfrm>
          <a:ln>
            <a:solidFill>
              <a:srgbClr val="FF0000"/>
            </a:solidFill>
          </a:ln>
        </p:spPr>
      </p:pic>
      <p:pic>
        <p:nvPicPr>
          <p:cNvPr id="2050" name="Picture 2" descr="Reagan urges Americans to use 9-1-1, Aug. 26, 1987 - POLITICO">
            <a:extLst>
              <a:ext uri="{FF2B5EF4-FFF2-40B4-BE49-F238E27FC236}">
                <a16:creationId xmlns:a16="http://schemas.microsoft.com/office/drawing/2014/main" id="{01E19532-B35C-4E6D-843A-BEBCF5E74D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1570406"/>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2" name="Speech Bubble: Oval 1">
            <a:extLst>
              <a:ext uri="{FF2B5EF4-FFF2-40B4-BE49-F238E27FC236}">
                <a16:creationId xmlns:a16="http://schemas.microsoft.com/office/drawing/2014/main" id="{8794412B-3ACC-4D6B-B8DF-56F9EAA59346}"/>
              </a:ext>
            </a:extLst>
          </p:cNvPr>
          <p:cNvSpPr/>
          <p:nvPr/>
        </p:nvSpPr>
        <p:spPr>
          <a:xfrm>
            <a:off x="6953250" y="959370"/>
            <a:ext cx="1828800" cy="1295400"/>
          </a:xfrm>
          <a:prstGeom prst="wedgeEllipseCallout">
            <a:avLst>
              <a:gd name="adj1" fmla="val -62636"/>
              <a:gd name="adj2" fmla="val 59384"/>
            </a:avLst>
          </a:prstGeom>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latin typeface="Times" panose="02020603050405020304" pitchFamily="18" charset="0"/>
                <a:cs typeface="Times" panose="02020603050405020304" pitchFamily="18" charset="0"/>
              </a:rPr>
              <a:t>I have a bull horn, and I intend to use it!</a:t>
            </a:r>
          </a:p>
        </p:txBody>
      </p:sp>
      <p:sp>
        <p:nvSpPr>
          <p:cNvPr id="3" name="Rectangle 2">
            <a:extLst>
              <a:ext uri="{FF2B5EF4-FFF2-40B4-BE49-F238E27FC236}">
                <a16:creationId xmlns:a16="http://schemas.microsoft.com/office/drawing/2014/main" id="{F2133F5C-F6C8-41E2-A0BA-94F006ED16A4}"/>
              </a:ext>
            </a:extLst>
          </p:cNvPr>
          <p:cNvSpPr/>
          <p:nvPr/>
        </p:nvSpPr>
        <p:spPr>
          <a:xfrm>
            <a:off x="1143000" y="5486400"/>
            <a:ext cx="6400800" cy="92183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a:latin typeface="Times" panose="02020603050405020304" pitchFamily="18" charset="0"/>
                <a:cs typeface="Times" panose="02020603050405020304" pitchFamily="18" charset="0"/>
              </a:rPr>
              <a:t>Warning – Public Approval Rating Impacts the effectiveness of the persuader</a:t>
            </a:r>
          </a:p>
        </p:txBody>
      </p:sp>
    </p:spTree>
    <p:extLst>
      <p:ext uri="{BB962C8B-B14F-4D97-AF65-F5344CB8AC3E}">
        <p14:creationId xmlns:p14="http://schemas.microsoft.com/office/powerpoint/2010/main" val="4142896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74675" y="304801"/>
            <a:ext cx="8001000" cy="762000"/>
          </a:xfrm>
          <a:solidFill>
            <a:srgbClr val="C00000"/>
          </a:solidFill>
        </p:spPr>
        <p:txBody>
          <a:bodyPr/>
          <a:lstStyle/>
          <a:p>
            <a:r>
              <a:rPr lang="en-US" altLang="en-US" dirty="0">
                <a:solidFill>
                  <a:schemeClr val="bg1"/>
                </a:solidFill>
                <a:latin typeface="Baskerville Old Face" panose="02020602080505020303" pitchFamily="18" charset="0"/>
              </a:rPr>
              <a:t>What approval ratings tell us</a:t>
            </a:r>
          </a:p>
        </p:txBody>
      </p:sp>
      <p:pic>
        <p:nvPicPr>
          <p:cNvPr id="26628" name="Picture 7" descr="zFacts-Bush-approval-ra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104900"/>
            <a:ext cx="8001000" cy="4076700"/>
          </a:xfrm>
        </p:spPr>
      </p:pic>
      <p:sp>
        <p:nvSpPr>
          <p:cNvPr id="5" name="Rectangle 4">
            <a:extLst>
              <a:ext uri="{FF2B5EF4-FFF2-40B4-BE49-F238E27FC236}">
                <a16:creationId xmlns:a16="http://schemas.microsoft.com/office/drawing/2014/main" id="{32482609-51BC-42D2-B140-9E0801AAFFE9}"/>
              </a:ext>
            </a:extLst>
          </p:cNvPr>
          <p:cNvSpPr/>
          <p:nvPr/>
        </p:nvSpPr>
        <p:spPr>
          <a:xfrm>
            <a:off x="228600" y="5334000"/>
            <a:ext cx="8340829" cy="11798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effective is public opinion at checking the authority of a single energetic executive, as argued by Alexander Hamilton in Federalist 70?</a:t>
            </a:r>
          </a:p>
        </p:txBody>
      </p:sp>
    </p:spTree>
    <p:extLst>
      <p:ext uri="{BB962C8B-B14F-4D97-AF65-F5344CB8AC3E}">
        <p14:creationId xmlns:p14="http://schemas.microsoft.com/office/powerpoint/2010/main" val="37428932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33400"/>
            <a:ext cx="8229600" cy="5592763"/>
          </a:xfrm>
          <a:solidFill>
            <a:srgbClr val="C00000">
              <a:alpha val="74118"/>
            </a:srgbClr>
          </a:solidFill>
        </p:spPr>
        <p:txBody>
          <a:bodyPr>
            <a:normAutofit fontScale="77500" lnSpcReduction="20000"/>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2000" dirty="0">
                <a:solidFill>
                  <a:schemeClr val="bg1"/>
                </a:solidFill>
                <a:latin typeface="Times New Roman" panose="02020603050405020304" pitchFamily="18" charset="0"/>
                <a:cs typeface="Times New Roman" panose="02020603050405020304" pitchFamily="18" charset="0"/>
              </a:rPr>
              <a:t>CON-4.A</a:t>
            </a:r>
            <a:r>
              <a:rPr lang="en-US" sz="2000" dirty="0">
                <a:latin typeface="Times New Roman" panose="02020603050405020304" pitchFamily="18" charset="0"/>
                <a:cs typeface="Times New Roman" panose="02020603050405020304" pitchFamily="18" charset="0"/>
              </a:rPr>
              <a:t>: Explain how the president can implement a public policy agenda</a:t>
            </a:r>
          </a:p>
          <a:p>
            <a:r>
              <a:rPr lang="en-US" sz="2000" dirty="0">
                <a:solidFill>
                  <a:schemeClr val="bg1"/>
                </a:solidFill>
                <a:latin typeface="Times New Roman" panose="02020603050405020304" pitchFamily="18" charset="0"/>
                <a:cs typeface="Times New Roman" panose="02020603050405020304" pitchFamily="18" charset="0"/>
              </a:rPr>
              <a:t>CON-4.B:</a:t>
            </a:r>
            <a:r>
              <a:rPr lang="en-US" sz="2000" dirty="0">
                <a:latin typeface="Times New Roman" panose="02020603050405020304" pitchFamily="18" charset="0"/>
                <a:cs typeface="Times New Roman" panose="02020603050405020304" pitchFamily="18" charset="0"/>
              </a:rPr>
              <a:t> Explain how the president’s agenda can create tensions and frequent confrontation with Congress</a:t>
            </a:r>
          </a:p>
          <a:p>
            <a:r>
              <a:rPr lang="en-US" sz="2000" dirty="0">
                <a:solidFill>
                  <a:schemeClr val="bg1"/>
                </a:solidFill>
                <a:latin typeface="Times New Roman" panose="02020603050405020304" pitchFamily="18" charset="0"/>
                <a:cs typeface="Times New Roman" panose="02020603050405020304" pitchFamily="18" charset="0"/>
              </a:rPr>
              <a:t>CON-4.C:</a:t>
            </a:r>
            <a:r>
              <a:rPr lang="en-US" sz="2000" dirty="0">
                <a:latin typeface="Times New Roman" panose="02020603050405020304" pitchFamily="18" charset="0"/>
                <a:cs typeface="Times New Roman" panose="02020603050405020304" pitchFamily="18" charset="0"/>
              </a:rPr>
              <a:t> Explain how the President have interpreted and justified the use of informal powers</a:t>
            </a:r>
          </a:p>
          <a:p>
            <a:r>
              <a:rPr lang="en-US" sz="2000" dirty="0">
                <a:solidFill>
                  <a:schemeClr val="bg1"/>
                </a:solidFill>
                <a:latin typeface="Times New Roman" panose="02020603050405020304" pitchFamily="18" charset="0"/>
                <a:cs typeface="Times New Roman" panose="02020603050405020304" pitchFamily="18" charset="0"/>
              </a:rPr>
              <a:t>CON-4.D:</a:t>
            </a:r>
            <a:r>
              <a:rPr lang="en-US" sz="2000" dirty="0">
                <a:latin typeface="Times New Roman" panose="02020603050405020304" pitchFamily="18" charset="0"/>
                <a:cs typeface="Times New Roman" panose="02020603050405020304" pitchFamily="18" charset="0"/>
              </a:rPr>
              <a:t> Explain how communication technology has changed the president’s relationship with a national constituency and the other branches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Essential Question: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Students can:</a:t>
            </a:r>
            <a:endParaRPr lang="en-US" sz="2400" dirty="0">
              <a:solidFill>
                <a:schemeClr val="bg1"/>
              </a:solidFill>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Evaluate whether the President has become an all-powerful Leviatha</a:t>
            </a:r>
            <a:r>
              <a:rPr lang="en-US" sz="2000"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400" b="1" dirty="0">
                <a:solidFill>
                  <a:srgbClr val="FFC000"/>
                </a:solidFill>
                <a:latin typeface="Times New Roman" panose="02020603050405020304" pitchFamily="18" charset="0"/>
                <a:cs typeface="Times New Roman" panose="02020603050405020304" pitchFamily="18" charset="0"/>
              </a:rPr>
              <a:t>Agenda </a:t>
            </a:r>
          </a:p>
          <a:p>
            <a:pPr lvl="1"/>
            <a:r>
              <a:rPr lang="en-US" dirty="0">
                <a:solidFill>
                  <a:schemeClr val="bg1"/>
                </a:solidFill>
                <a:latin typeface="Times New Roman" panose="02020603050405020304" pitchFamily="18" charset="0"/>
                <a:cs typeface="Times New Roman" panose="02020603050405020304" pitchFamily="18" charset="0"/>
              </a:rPr>
              <a:t>John Q Approval/Disapproval </a:t>
            </a:r>
          </a:p>
          <a:p>
            <a:pPr lvl="1"/>
            <a:r>
              <a:rPr lang="en-US" dirty="0">
                <a:solidFill>
                  <a:schemeClr val="bg1"/>
                </a:solidFill>
                <a:latin typeface="Times New Roman" panose="02020603050405020304" pitchFamily="18" charset="0"/>
                <a:cs typeface="Times New Roman" panose="02020603050405020304" pitchFamily="18" charset="0"/>
              </a:rPr>
              <a:t>Communicator and Chief</a:t>
            </a:r>
          </a:p>
          <a:p>
            <a:pPr lvl="1"/>
            <a:r>
              <a:rPr lang="en-US" dirty="0">
                <a:solidFill>
                  <a:schemeClr val="bg1"/>
                </a:solidFill>
                <a:latin typeface="Times New Roman" panose="02020603050405020304" pitchFamily="18" charset="0"/>
                <a:cs typeface="Times New Roman" panose="02020603050405020304" pitchFamily="18" charset="0"/>
              </a:rPr>
              <a:t>Funko President Debate</a:t>
            </a:r>
            <a:endParaRPr lang="en-US" sz="2000" b="1" dirty="0">
              <a:solidFill>
                <a:schemeClr val="bg1"/>
              </a:solidFill>
              <a:latin typeface="Times New Roman" panose="02020603050405020304" pitchFamily="18" charset="0"/>
              <a:cs typeface="Times New Roman" panose="02020603050405020304" pitchFamily="18" charset="0"/>
            </a:endParaRPr>
          </a:p>
          <a:p>
            <a:pPr marL="0" lvl="1" indent="0">
              <a:buNone/>
            </a:pPr>
            <a:r>
              <a:rPr lang="en-US" b="1" dirty="0">
                <a:solidFill>
                  <a:srgbClr val="FFC000"/>
                </a:solidFill>
                <a:latin typeface="Times New Roman" panose="02020603050405020304" pitchFamily="18" charset="0"/>
                <a:cs typeface="Times New Roman" panose="02020603050405020304" pitchFamily="18" charset="0"/>
              </a:rPr>
              <a:t>Homework:</a:t>
            </a:r>
          </a:p>
          <a:p>
            <a:pPr marL="457200" lvl="1" indent="-457200">
              <a:buFontTx/>
              <a:buChar char="-"/>
            </a:pPr>
            <a:r>
              <a:rPr lang="en-US" b="1" dirty="0">
                <a:solidFill>
                  <a:schemeClr val="bg1"/>
                </a:solidFill>
                <a:latin typeface="Times New Roman" panose="02020603050405020304" pitchFamily="18" charset="0"/>
                <a:cs typeface="Times New Roman" panose="02020603050405020304" pitchFamily="18" charset="0"/>
              </a:rPr>
              <a:t>Presidential Funko Pop</a:t>
            </a:r>
          </a:p>
        </p:txBody>
      </p:sp>
    </p:spTree>
    <p:extLst>
      <p:ext uri="{BB962C8B-B14F-4D97-AF65-F5344CB8AC3E}">
        <p14:creationId xmlns:p14="http://schemas.microsoft.com/office/powerpoint/2010/main" val="108732488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91029"/>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John Q Effect</a:t>
            </a:r>
          </a:p>
        </p:txBody>
      </p:sp>
      <p:sp>
        <p:nvSpPr>
          <p:cNvPr id="4" name="Content Placeholder 3"/>
          <p:cNvSpPr>
            <a:spLocks noGrp="1"/>
          </p:cNvSpPr>
          <p:nvPr>
            <p:ph idx="1"/>
          </p:nvPr>
        </p:nvSpPr>
        <p:spPr/>
        <p:txBody>
          <a:bodyPr/>
          <a:lstStyle/>
          <a:p>
            <a:endParaRPr lang="en-US"/>
          </a:p>
        </p:txBody>
      </p:sp>
      <p:pic>
        <p:nvPicPr>
          <p:cNvPr id="2052" name="Picture 4" descr="http://donsnotes.com/politics/images/PresJobApproval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8534400" cy="57912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66750" y="2693604"/>
            <a:ext cx="7810500" cy="3416320"/>
          </a:xfrm>
          <a:prstGeom prst="rect">
            <a:avLst/>
          </a:prstGeom>
          <a:solidFill>
            <a:schemeClr val="bg1"/>
          </a:solidFill>
          <a:ln>
            <a:solidFill>
              <a:schemeClr val="tx1"/>
            </a:solidFill>
          </a:ln>
        </p:spPr>
        <p:txBody>
          <a:bodyPr wrap="square" rtlCol="0">
            <a:spAutoFit/>
          </a:bodyPr>
          <a:lstStyle/>
          <a:p>
            <a:r>
              <a:rPr lang="en-US" sz="2400" b="1" dirty="0">
                <a:latin typeface="Times New Roman" panose="02020603050405020304" pitchFamily="18" charset="0"/>
                <a:cs typeface="Times New Roman" panose="02020603050405020304" pitchFamily="18" charset="0"/>
              </a:rPr>
              <a:t>Evaluate how public approval rating can enhanced or detract the power of the Presidency in influencing public policy</a:t>
            </a:r>
          </a:p>
          <a:p>
            <a:pPr marL="457200" indent="-457200">
              <a:buAutoNum type="alphaUcPeriod"/>
            </a:pPr>
            <a:r>
              <a:rPr lang="en-US" sz="2400" b="1" dirty="0">
                <a:latin typeface="Times New Roman" panose="02020603050405020304" pitchFamily="18" charset="0"/>
                <a:cs typeface="Times New Roman" panose="02020603050405020304" pitchFamily="18" charset="0"/>
              </a:rPr>
              <a:t>Explain TWO factors that enhance the president’s public approval rating and therefore enhance the power of the presidency.</a:t>
            </a:r>
          </a:p>
          <a:p>
            <a:pPr marL="457200" indent="-457200">
              <a:buAutoNum type="alphaUcPeriod"/>
            </a:pPr>
            <a:r>
              <a:rPr lang="en-US" sz="2400" b="1" dirty="0">
                <a:latin typeface="Times New Roman" panose="02020603050405020304" pitchFamily="18" charset="0"/>
                <a:cs typeface="Times New Roman" panose="02020603050405020304" pitchFamily="18" charset="0"/>
              </a:rPr>
              <a:t>Explain TWO factors that detract the President’s public approval rating therefore weaken his ability to influence public policy</a:t>
            </a:r>
          </a:p>
        </p:txBody>
      </p:sp>
    </p:spTree>
    <p:extLst>
      <p:ext uri="{BB962C8B-B14F-4D97-AF65-F5344CB8AC3E}">
        <p14:creationId xmlns:p14="http://schemas.microsoft.com/office/powerpoint/2010/main" val="267563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49AC96E-548B-FB41-80D0-36DCD26FAFA7}"/>
              </a:ext>
            </a:extLst>
          </p:cNvPr>
          <p:cNvSpPr>
            <a:spLocks noGrp="1"/>
          </p:cNvSpPr>
          <p:nvPr>
            <p:ph type="title"/>
          </p:nvPr>
        </p:nvSpPr>
        <p:spPr>
          <a:xfrm>
            <a:off x="457200" y="274638"/>
            <a:ext cx="8229600" cy="715962"/>
          </a:xfrm>
          <a:solidFill>
            <a:srgbClr val="C00000"/>
          </a:solidFill>
        </p:spPr>
        <p:txBody>
          <a:bodyPr>
            <a:noAutofit/>
          </a:bodyPr>
          <a:lstStyle/>
          <a:p>
            <a:r>
              <a:rPr lang="en-US" sz="3600" dirty="0">
                <a:solidFill>
                  <a:schemeClr val="bg1"/>
                </a:solidFill>
                <a:latin typeface="Baskerville Old Face" panose="02020602080505020303" pitchFamily="18" charset="77"/>
              </a:rPr>
              <a:t>Declining Popularity = Declining Authority</a:t>
            </a:r>
          </a:p>
        </p:txBody>
      </p:sp>
      <p:sp>
        <p:nvSpPr>
          <p:cNvPr id="8" name="Content Placeholder 7">
            <a:extLst>
              <a:ext uri="{FF2B5EF4-FFF2-40B4-BE49-F238E27FC236}">
                <a16:creationId xmlns:a16="http://schemas.microsoft.com/office/drawing/2014/main" id="{A5674BB3-95F7-6048-A381-BB6A162DE8FB}"/>
              </a:ext>
            </a:extLst>
          </p:cNvPr>
          <p:cNvSpPr>
            <a:spLocks noGrp="1"/>
          </p:cNvSpPr>
          <p:nvPr>
            <p:ph idx="1"/>
          </p:nvPr>
        </p:nvSpPr>
        <p:spPr>
          <a:xfrm>
            <a:off x="457200" y="1219200"/>
            <a:ext cx="8229600" cy="4906963"/>
          </a:xfrm>
          <a:solidFill>
            <a:schemeClr val="bg1"/>
          </a:solidFill>
        </p:spPr>
        <p:txBody>
          <a:bodyPr>
            <a:normAutofit/>
          </a:bodyPr>
          <a:lstStyle/>
          <a:p>
            <a:r>
              <a:rPr lang="en-US" sz="2400" dirty="0">
                <a:latin typeface="Times" pitchFamily="2" charset="0"/>
              </a:rPr>
              <a:t>The </a:t>
            </a:r>
            <a:r>
              <a:rPr lang="en-US" sz="2400" b="1" u="sng" dirty="0">
                <a:solidFill>
                  <a:srgbClr val="002060"/>
                </a:solidFill>
                <a:latin typeface="Times" pitchFamily="2" charset="0"/>
              </a:rPr>
              <a:t>Lame Duck</a:t>
            </a:r>
            <a:r>
              <a:rPr lang="en-US" sz="2400" dirty="0">
                <a:latin typeface="Times" pitchFamily="2" charset="0"/>
              </a:rPr>
              <a:t> Period</a:t>
            </a:r>
          </a:p>
        </p:txBody>
      </p:sp>
      <p:pic>
        <p:nvPicPr>
          <p:cNvPr id="9" name="Picture 8">
            <a:extLst>
              <a:ext uri="{FF2B5EF4-FFF2-40B4-BE49-F238E27FC236}">
                <a16:creationId xmlns:a16="http://schemas.microsoft.com/office/drawing/2014/main" id="{6A006D8A-728E-CD49-AD08-198944639F42}"/>
              </a:ext>
            </a:extLst>
          </p:cNvPr>
          <p:cNvPicPr>
            <a:picLocks noChangeAspect="1"/>
          </p:cNvPicPr>
          <p:nvPr/>
        </p:nvPicPr>
        <p:blipFill>
          <a:blip r:embed="rId2"/>
          <a:stretch>
            <a:fillRect/>
          </a:stretch>
        </p:blipFill>
        <p:spPr>
          <a:xfrm>
            <a:off x="4267200" y="1143000"/>
            <a:ext cx="4762500" cy="2895600"/>
          </a:xfrm>
          <a:prstGeom prst="rect">
            <a:avLst/>
          </a:prstGeom>
          <a:ln>
            <a:solidFill>
              <a:srgbClr val="002060"/>
            </a:solidFill>
          </a:ln>
        </p:spPr>
      </p:pic>
      <p:sp>
        <p:nvSpPr>
          <p:cNvPr id="10" name="Rectangle 9">
            <a:extLst>
              <a:ext uri="{FF2B5EF4-FFF2-40B4-BE49-F238E27FC236}">
                <a16:creationId xmlns:a16="http://schemas.microsoft.com/office/drawing/2014/main" id="{717515EC-6070-7A42-A71E-991F6940B5FC}"/>
              </a:ext>
            </a:extLst>
          </p:cNvPr>
          <p:cNvSpPr/>
          <p:nvPr/>
        </p:nvSpPr>
        <p:spPr>
          <a:xfrm>
            <a:off x="228600" y="1676400"/>
            <a:ext cx="4343400" cy="1676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n-US" sz="2400" b="1" dirty="0">
                <a:solidFill>
                  <a:schemeClr val="bg1"/>
                </a:solidFill>
                <a:latin typeface="Times" pitchFamily="2" charset="0"/>
              </a:rPr>
              <a:t>22</a:t>
            </a:r>
            <a:r>
              <a:rPr lang="en-US" sz="2400" b="1" baseline="30000" dirty="0">
                <a:solidFill>
                  <a:schemeClr val="bg1"/>
                </a:solidFill>
                <a:latin typeface="Times" pitchFamily="2" charset="0"/>
              </a:rPr>
              <a:t>nd</a:t>
            </a:r>
            <a:r>
              <a:rPr lang="en-US" sz="2400" b="1" dirty="0">
                <a:solidFill>
                  <a:schemeClr val="bg1"/>
                </a:solidFill>
                <a:latin typeface="Times" pitchFamily="2" charset="0"/>
              </a:rPr>
              <a:t> Amendment </a:t>
            </a:r>
            <a:r>
              <a:rPr lang="en-US" sz="2400" dirty="0">
                <a:solidFill>
                  <a:schemeClr val="bg1"/>
                </a:solidFill>
                <a:latin typeface="Times" pitchFamily="2" charset="0"/>
              </a:rPr>
              <a:t>(two term limit)</a:t>
            </a:r>
          </a:p>
          <a:p>
            <a:pPr marL="342900" indent="-342900">
              <a:buFont typeface="Arial" panose="020B0604020202020204" pitchFamily="34" charset="0"/>
              <a:buChar char="•"/>
            </a:pPr>
            <a:r>
              <a:rPr lang="en-US" sz="2400" dirty="0">
                <a:solidFill>
                  <a:schemeClr val="bg1"/>
                </a:solidFill>
                <a:latin typeface="Times" pitchFamily="2" charset="0"/>
              </a:rPr>
              <a:t>Decline of the </a:t>
            </a:r>
            <a:r>
              <a:rPr lang="en-US" sz="2400" b="1" u="sng" dirty="0">
                <a:solidFill>
                  <a:schemeClr val="bg1"/>
                </a:solidFill>
                <a:latin typeface="Times" pitchFamily="2" charset="0"/>
              </a:rPr>
              <a:t>PERSUADER</a:t>
            </a:r>
            <a:r>
              <a:rPr lang="en-US" sz="2400" dirty="0">
                <a:solidFill>
                  <a:schemeClr val="bg1"/>
                </a:solidFill>
                <a:latin typeface="Times" pitchFamily="2" charset="0"/>
              </a:rPr>
              <a:t> (can’t be re-elected)</a:t>
            </a:r>
          </a:p>
        </p:txBody>
      </p:sp>
      <p:pic>
        <p:nvPicPr>
          <p:cNvPr id="11" name="Picture 10">
            <a:extLst>
              <a:ext uri="{FF2B5EF4-FFF2-40B4-BE49-F238E27FC236}">
                <a16:creationId xmlns:a16="http://schemas.microsoft.com/office/drawing/2014/main" id="{D338FCDF-05B0-1049-AE4D-CE7DE80B7A53}"/>
              </a:ext>
            </a:extLst>
          </p:cNvPr>
          <p:cNvPicPr>
            <a:picLocks noChangeAspect="1"/>
          </p:cNvPicPr>
          <p:nvPr/>
        </p:nvPicPr>
        <p:blipFill>
          <a:blip r:embed="rId3"/>
          <a:stretch>
            <a:fillRect/>
          </a:stretch>
        </p:blipFill>
        <p:spPr>
          <a:xfrm>
            <a:off x="4617308" y="4191000"/>
            <a:ext cx="4343400" cy="2100263"/>
          </a:xfrm>
          <a:prstGeom prst="rect">
            <a:avLst/>
          </a:prstGeom>
          <a:ln>
            <a:solidFill>
              <a:srgbClr val="002060"/>
            </a:solidFill>
          </a:ln>
        </p:spPr>
      </p:pic>
      <p:sp>
        <p:nvSpPr>
          <p:cNvPr id="12" name="Rectangle 11">
            <a:extLst>
              <a:ext uri="{FF2B5EF4-FFF2-40B4-BE49-F238E27FC236}">
                <a16:creationId xmlns:a16="http://schemas.microsoft.com/office/drawing/2014/main" id="{0A3F4281-4DD6-6343-A2A1-1E0E939F990F}"/>
              </a:ext>
            </a:extLst>
          </p:cNvPr>
          <p:cNvSpPr/>
          <p:nvPr/>
        </p:nvSpPr>
        <p:spPr>
          <a:xfrm>
            <a:off x="228600" y="3505201"/>
            <a:ext cx="4343400" cy="16764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pitchFamily="2" charset="0"/>
              </a:rPr>
              <a:t>New Factor: </a:t>
            </a:r>
            <a:r>
              <a:rPr lang="en-US" sz="2400" b="1" u="sng" dirty="0">
                <a:solidFill>
                  <a:schemeClr val="bg1"/>
                </a:solidFill>
                <a:latin typeface="Times" pitchFamily="2" charset="0"/>
              </a:rPr>
              <a:t>Twitter in Chief</a:t>
            </a:r>
            <a:r>
              <a:rPr lang="en-US" sz="2400" b="1" dirty="0">
                <a:solidFill>
                  <a:schemeClr val="bg1"/>
                </a:solidFill>
                <a:latin typeface="Times" pitchFamily="2" charset="0"/>
              </a:rPr>
              <a:t> </a:t>
            </a:r>
            <a:r>
              <a:rPr lang="en-US" sz="2400" dirty="0">
                <a:solidFill>
                  <a:schemeClr val="bg1"/>
                </a:solidFill>
                <a:latin typeface="Times" pitchFamily="2" charset="0"/>
              </a:rPr>
              <a:t>– How will social media impact the authority of a president during a lame duck period?</a:t>
            </a:r>
          </a:p>
        </p:txBody>
      </p:sp>
      <p:pic>
        <p:nvPicPr>
          <p:cNvPr id="13" name="Picture 12">
            <a:extLst>
              <a:ext uri="{FF2B5EF4-FFF2-40B4-BE49-F238E27FC236}">
                <a16:creationId xmlns:a16="http://schemas.microsoft.com/office/drawing/2014/main" id="{593B2648-C003-C140-A87C-300405CCAC5D}"/>
              </a:ext>
            </a:extLst>
          </p:cNvPr>
          <p:cNvPicPr>
            <a:picLocks noChangeAspect="1"/>
          </p:cNvPicPr>
          <p:nvPr/>
        </p:nvPicPr>
        <p:blipFill>
          <a:blip r:embed="rId4"/>
          <a:stretch>
            <a:fillRect/>
          </a:stretch>
        </p:blipFill>
        <p:spPr>
          <a:xfrm>
            <a:off x="1059076" y="5105400"/>
            <a:ext cx="2674723" cy="1477962"/>
          </a:xfrm>
          <a:prstGeom prst="rect">
            <a:avLst/>
          </a:prstGeom>
        </p:spPr>
      </p:pic>
    </p:spTree>
    <p:extLst>
      <p:ext uri="{BB962C8B-B14F-4D97-AF65-F5344CB8AC3E}">
        <p14:creationId xmlns:p14="http://schemas.microsoft.com/office/powerpoint/2010/main" val="351967868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6AD5B0-612E-039B-D36A-A3E9C7F47D3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A61AF2F-1495-4D0B-B2AB-7AF99EE443CE}"/>
              </a:ext>
            </a:extLst>
          </p:cNvPr>
          <p:cNvSpPr>
            <a:spLocks noGrp="1"/>
          </p:cNvSpPr>
          <p:nvPr>
            <p:ph type="title"/>
          </p:nvPr>
        </p:nvSpPr>
        <p:spPr>
          <a:xfrm>
            <a:off x="457200" y="274638"/>
            <a:ext cx="8229600" cy="944562"/>
          </a:xfrm>
          <a:solidFill>
            <a:srgbClr val="C00000"/>
          </a:solidFill>
          <a:ln>
            <a:solidFill>
              <a:schemeClr val="tx1"/>
            </a:solidFill>
          </a:ln>
        </p:spPr>
        <p:txBody>
          <a:bodyPr/>
          <a:lstStyle/>
          <a:p>
            <a:r>
              <a:rPr lang="en-US" dirty="0">
                <a:solidFill>
                  <a:schemeClr val="bg1"/>
                </a:solidFill>
                <a:latin typeface="Georgia Pro Black" panose="02040A02050405020203" pitchFamily="18" charset="0"/>
              </a:rPr>
              <a:t>Communicator &amp; Chief</a:t>
            </a:r>
          </a:p>
        </p:txBody>
      </p:sp>
      <p:sp>
        <p:nvSpPr>
          <p:cNvPr id="3" name="Content Placeholder 2">
            <a:extLst>
              <a:ext uri="{FF2B5EF4-FFF2-40B4-BE49-F238E27FC236}">
                <a16:creationId xmlns:a16="http://schemas.microsoft.com/office/drawing/2014/main" id="{96DC03B9-3C18-F8A7-F510-91BFE9650058}"/>
              </a:ext>
            </a:extLst>
          </p:cNvPr>
          <p:cNvSpPr>
            <a:spLocks noGrp="1"/>
          </p:cNvSpPr>
          <p:nvPr>
            <p:ph idx="1"/>
          </p:nvPr>
        </p:nvSpPr>
        <p:spPr>
          <a:xfrm>
            <a:off x="457200" y="1447800"/>
            <a:ext cx="8229600" cy="46783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Evaluate the President’s Power as Communicator &amp; Chief.</a:t>
            </a:r>
          </a:p>
          <a:p>
            <a:pPr marL="0" indent="0">
              <a:buNone/>
            </a:pPr>
            <a:r>
              <a:rPr lang="en-US" sz="2400" dirty="0">
                <a:latin typeface="Times" panose="02020603050405020304" pitchFamily="18" charset="0"/>
                <a:cs typeface="Times" panose="02020603050405020304" pitchFamily="18" charset="0"/>
              </a:rPr>
              <a:t>Prompt: The power of the presidency as communicator and chief plays a crucial role in shaping the relationship between the executive branch and the public, as well as shaping legislative process.  Evaluate whether the president’s role as communicator and chief is essential for maintaining a strong and effective executive branch or if it is an overreach of executive power.</a:t>
            </a:r>
          </a:p>
          <a:p>
            <a:pPr marL="0" indent="0">
              <a:buNone/>
            </a:pPr>
            <a:r>
              <a:rPr lang="en-US" sz="2400" dirty="0">
                <a:latin typeface="Times" panose="02020603050405020304" pitchFamily="18" charset="0"/>
                <a:cs typeface="Times" panose="02020603050405020304" pitchFamily="18" charset="0"/>
              </a:rPr>
              <a:t>Foundational Documents</a:t>
            </a:r>
          </a:p>
          <a:p>
            <a:r>
              <a:rPr lang="en-US" sz="2400" dirty="0">
                <a:latin typeface="Times" panose="02020603050405020304" pitchFamily="18" charset="0"/>
                <a:cs typeface="Times" panose="02020603050405020304" pitchFamily="18" charset="0"/>
              </a:rPr>
              <a:t>Article II of the U.S. Constitution </a:t>
            </a:r>
          </a:p>
          <a:p>
            <a:r>
              <a:rPr lang="en-US" sz="2400" dirty="0">
                <a:latin typeface="Times" panose="02020603050405020304" pitchFamily="18" charset="0"/>
                <a:cs typeface="Times" panose="02020603050405020304" pitchFamily="18" charset="0"/>
              </a:rPr>
              <a:t>Federalist 51</a:t>
            </a:r>
          </a:p>
          <a:p>
            <a:r>
              <a:rPr lang="en-US" sz="2400" dirty="0">
                <a:latin typeface="Times" panose="02020603050405020304" pitchFamily="18" charset="0"/>
                <a:cs typeface="Times" panose="02020603050405020304" pitchFamily="18" charset="0"/>
              </a:rPr>
              <a:t>Federalist 70</a:t>
            </a:r>
          </a:p>
        </p:txBody>
      </p:sp>
      <p:pic>
        <p:nvPicPr>
          <p:cNvPr id="1026" name="Picture 2" descr="Donald Trump and Pam Bondi: Candidate ...">
            <a:extLst>
              <a:ext uri="{FF2B5EF4-FFF2-40B4-BE49-F238E27FC236}">
                <a16:creationId xmlns:a16="http://schemas.microsoft.com/office/drawing/2014/main" id="{4C97E1BF-25FF-A6F3-78F0-B1EB9266B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191000"/>
            <a:ext cx="2895600" cy="23923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52646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350EEE79-F06A-6712-30CA-E55D7CEDC4E8}"/>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DC8970A2-4AF2-0392-CDF4-969725481E45}"/>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AE3B2967-492A-8F92-07C1-63F96A64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3F36B6E3-EF6C-00D9-D0DB-256D83F92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30517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5E851B-ADEC-4AEF-B6EB-4DA934B5A085}"/>
              </a:ext>
            </a:extLst>
          </p:cNvPr>
          <p:cNvSpPr>
            <a:spLocks noGrp="1"/>
          </p:cNvSpPr>
          <p:nvPr>
            <p:ph type="title"/>
          </p:nvPr>
        </p:nvSpPr>
        <p:spPr>
          <a:xfrm>
            <a:off x="457200" y="274638"/>
            <a:ext cx="8229600" cy="944562"/>
          </a:xfrm>
          <a:solidFill>
            <a:srgbClr val="C00000"/>
          </a:solidFill>
          <a:ln>
            <a:solidFill>
              <a:schemeClr val="tx1"/>
            </a:solidFill>
          </a:ln>
        </p:spPr>
        <p:txBody>
          <a:bodyPr/>
          <a:lstStyle/>
          <a:p>
            <a:r>
              <a:rPr lang="en-US" dirty="0">
                <a:solidFill>
                  <a:schemeClr val="bg1"/>
                </a:solidFill>
                <a:latin typeface="Georgia Pro Black" panose="02040A02050405020203" pitchFamily="18" charset="0"/>
              </a:rPr>
              <a:t>Power Struggle </a:t>
            </a:r>
          </a:p>
        </p:txBody>
      </p:sp>
      <p:sp>
        <p:nvSpPr>
          <p:cNvPr id="3" name="Content Placeholder 2">
            <a:extLst>
              <a:ext uri="{FF2B5EF4-FFF2-40B4-BE49-F238E27FC236}">
                <a16:creationId xmlns:a16="http://schemas.microsoft.com/office/drawing/2014/main" id="{65C932FD-2D1D-470D-88FB-2FE6F1CC1209}"/>
              </a:ext>
            </a:extLst>
          </p:cNvPr>
          <p:cNvSpPr>
            <a:spLocks noGrp="1"/>
          </p:cNvSpPr>
          <p:nvPr>
            <p:ph idx="1"/>
          </p:nvPr>
        </p:nvSpPr>
        <p:spPr>
          <a:xfrm>
            <a:off x="457200" y="1447800"/>
            <a:ext cx="8229600" cy="4678363"/>
          </a:xfrm>
          <a:solidFill>
            <a:schemeClr val="bg1"/>
          </a:solidFill>
        </p:spPr>
        <p:txBody>
          <a:bodyPr>
            <a:normAutofit lnSpcReduction="10000"/>
          </a:bodyPr>
          <a:lstStyle/>
          <a:p>
            <a:pPr marL="0" indent="0">
              <a:buNone/>
            </a:pPr>
            <a:r>
              <a:rPr lang="en-US" sz="2400" dirty="0">
                <a:latin typeface="Times" panose="02020603050405020304" pitchFamily="18" charset="0"/>
                <a:cs typeface="Times" panose="02020603050405020304" pitchFamily="18" charset="0"/>
              </a:rPr>
              <a:t>American politics has often been called an “invitation to struggle.” Although in recent years the president has been thought to have an advantage in policy making, there are still constraints on the power of the president.</a:t>
            </a:r>
          </a:p>
          <a:p>
            <a:pPr marL="457200" indent="-457200">
              <a:buAutoNum type="alphaUcPeriod"/>
            </a:pPr>
            <a:r>
              <a:rPr lang="en-US" sz="2400" dirty="0">
                <a:latin typeface="Times" panose="02020603050405020304" pitchFamily="18" charset="0"/>
                <a:cs typeface="Times" panose="02020603050405020304" pitchFamily="18" charset="0"/>
              </a:rPr>
              <a:t>Describe how the following roles grants the presidency expanded powers to influence public policy over Congress</a:t>
            </a:r>
          </a:p>
          <a:p>
            <a:pPr marL="914400"/>
            <a:r>
              <a:rPr lang="en-US" sz="2400" dirty="0">
                <a:latin typeface="Times" panose="02020603050405020304" pitchFamily="18" charset="0"/>
                <a:cs typeface="Times" panose="02020603050405020304" pitchFamily="18" charset="0"/>
              </a:rPr>
              <a:t>Crisis manager</a:t>
            </a:r>
          </a:p>
          <a:p>
            <a:pPr marL="914400"/>
            <a:r>
              <a:rPr lang="en-US" sz="2400" dirty="0">
                <a:latin typeface="Times" panose="02020603050405020304" pitchFamily="18" charset="0"/>
                <a:cs typeface="Times" panose="02020603050405020304" pitchFamily="18" charset="0"/>
              </a:rPr>
              <a:t>Legislative Leader</a:t>
            </a:r>
          </a:p>
          <a:p>
            <a:pPr marL="0" indent="0">
              <a:buNone/>
            </a:pPr>
            <a:r>
              <a:rPr lang="en-US" sz="2400" dirty="0">
                <a:latin typeface="Times" panose="02020603050405020304" pitchFamily="18" charset="0"/>
                <a:cs typeface="Times" panose="02020603050405020304" pitchFamily="18" charset="0"/>
              </a:rPr>
              <a:t>B. Identify and explain TWO ways that Congress can limit the power of the presidency to influence public policy.</a:t>
            </a:r>
          </a:p>
          <a:p>
            <a:pPr marL="0" indent="0">
              <a:buNone/>
            </a:pPr>
            <a:r>
              <a:rPr lang="en-US" sz="2400" dirty="0">
                <a:latin typeface="Times" panose="02020603050405020304" pitchFamily="18" charset="0"/>
                <a:cs typeface="Times" panose="02020603050405020304" pitchFamily="18" charset="0"/>
              </a:rPr>
              <a:t>C. Explain and identify ONE reason the many argue the President has greater ability to influence foreign policy than Congress</a:t>
            </a:r>
          </a:p>
        </p:txBody>
      </p:sp>
    </p:spTree>
    <p:extLst>
      <p:ext uri="{BB962C8B-B14F-4D97-AF65-F5344CB8AC3E}">
        <p14:creationId xmlns:p14="http://schemas.microsoft.com/office/powerpoint/2010/main" val="33128686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B1808-2447-6396-F8F5-863985481AF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6AB982-2EE4-61F9-507A-904C19758C09}"/>
              </a:ext>
            </a:extLst>
          </p:cNvPr>
          <p:cNvSpPr>
            <a:spLocks noGrp="1"/>
          </p:cNvSpPr>
          <p:nvPr>
            <p:ph idx="1"/>
          </p:nvPr>
        </p:nvSpPr>
        <p:spPr>
          <a:xfrm>
            <a:off x="457200" y="533400"/>
            <a:ext cx="8229600" cy="5592763"/>
          </a:xfrm>
          <a:solidFill>
            <a:srgbClr val="C00000">
              <a:alpha val="74118"/>
            </a:srgbClr>
          </a:solidFill>
        </p:spPr>
        <p:txBody>
          <a:bodyPr>
            <a:normAutofit fontScale="92500" lnSpcReduction="20000"/>
          </a:bodyPr>
          <a:lstStyle/>
          <a:p>
            <a:pPr marL="0" indent="0">
              <a:buNone/>
            </a:pPr>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The presidency has been enhanced beyond its expressed constitutional powers </a:t>
            </a:r>
          </a:p>
          <a:p>
            <a:pPr marL="0" indent="0">
              <a:buNone/>
            </a:pPr>
            <a:endParaRPr lang="en-US" sz="400" i="1" dirty="0">
              <a:latin typeface="Times New Roman" panose="02020603050405020304" pitchFamily="18" charset="0"/>
              <a:cs typeface="Times New Roman" panose="02020603050405020304" pitchFamily="18" charset="0"/>
            </a:endParaRP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Essential Question: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pPr marL="0" indent="0">
              <a:buNone/>
            </a:pPr>
            <a:r>
              <a:rPr lang="en-US" sz="2400" i="1" dirty="0">
                <a:solidFill>
                  <a:schemeClr val="bg1"/>
                </a:solidFill>
                <a:latin typeface="Times New Roman" panose="02020603050405020304" pitchFamily="18" charset="0"/>
                <a:cs typeface="Times New Roman" panose="02020603050405020304" pitchFamily="18" charset="0"/>
              </a:rPr>
              <a:t>Students can:</a:t>
            </a:r>
            <a:endParaRPr lang="en-US" sz="2400" dirty="0">
              <a:solidFill>
                <a:schemeClr val="bg1"/>
              </a:solidFill>
              <a:latin typeface="Times New Roman" panose="02020603050405020304" pitchFamily="18" charset="0"/>
              <a:cs typeface="Times New Roman" panose="02020603050405020304" pitchFamily="18" charset="0"/>
            </a:endParaRPr>
          </a:p>
          <a:p>
            <a:pPr lvl="0"/>
            <a:r>
              <a:rPr lang="en-US" sz="2400" dirty="0">
                <a:latin typeface="Times New Roman" panose="02020603050405020304" pitchFamily="18" charset="0"/>
                <a:cs typeface="Times New Roman" panose="02020603050405020304" pitchFamily="18" charset="0"/>
              </a:rPr>
              <a:t>Evaluate whether the President has become an all-powerful Leviatha</a:t>
            </a:r>
            <a:r>
              <a:rPr lang="en-US" sz="2000" dirty="0">
                <a:latin typeface="Times New Roman" panose="02020603050405020304" pitchFamily="18" charset="0"/>
                <a:cs typeface="Times New Roman" panose="02020603050405020304" pitchFamily="18" charset="0"/>
              </a:rPr>
              <a:t>n</a:t>
            </a:r>
            <a:r>
              <a:rPr lang="en-US" sz="1600" dirty="0">
                <a:latin typeface="Times New Roman" panose="02020603050405020304" pitchFamily="18" charset="0"/>
                <a:cs typeface="Times New Roman" panose="02020603050405020304" pitchFamily="18" charset="0"/>
              </a:rPr>
              <a:t> </a:t>
            </a:r>
            <a:endParaRPr lang="en-US" sz="1600" b="1" dirty="0">
              <a:solidFill>
                <a:schemeClr val="tx2"/>
              </a:solidFill>
              <a:latin typeface="Times New Roman" panose="02020603050405020304" pitchFamily="18" charset="0"/>
              <a:cs typeface="Times New Roman" panose="02020603050405020304" pitchFamily="18" charset="0"/>
            </a:endParaRPr>
          </a:p>
          <a:p>
            <a:pPr marL="0" lvl="0" indent="0">
              <a:buNone/>
            </a:pPr>
            <a:r>
              <a:rPr lang="en-US" sz="2400" b="1" dirty="0">
                <a:solidFill>
                  <a:srgbClr val="FFC000"/>
                </a:solidFill>
                <a:latin typeface="Times New Roman" panose="02020603050405020304" pitchFamily="18" charset="0"/>
                <a:cs typeface="Times New Roman" panose="02020603050405020304" pitchFamily="18" charset="0"/>
              </a:rPr>
              <a:t>Agenda </a:t>
            </a:r>
          </a:p>
          <a:p>
            <a:pPr lvl="1"/>
            <a:r>
              <a:rPr lang="en-US" dirty="0">
                <a:solidFill>
                  <a:schemeClr val="bg1"/>
                </a:solidFill>
                <a:latin typeface="Times New Roman" panose="02020603050405020304" pitchFamily="18" charset="0"/>
                <a:cs typeface="Times New Roman" panose="02020603050405020304" pitchFamily="18" charset="0"/>
              </a:rPr>
              <a:t>Presidential &amp; Congress Recall</a:t>
            </a:r>
          </a:p>
          <a:p>
            <a:pPr lvl="1"/>
            <a:r>
              <a:rPr lang="en-US" dirty="0">
                <a:solidFill>
                  <a:schemeClr val="bg1"/>
                </a:solidFill>
                <a:latin typeface="Times New Roman" panose="02020603050405020304" pitchFamily="18" charset="0"/>
                <a:cs typeface="Times New Roman" panose="02020603050405020304" pitchFamily="18" charset="0"/>
              </a:rPr>
              <a:t>Funko President Debate</a:t>
            </a:r>
          </a:p>
          <a:p>
            <a:pPr lvl="1"/>
            <a:r>
              <a:rPr lang="en-US" dirty="0">
                <a:solidFill>
                  <a:schemeClr val="bg1"/>
                </a:solidFill>
                <a:latin typeface="Times New Roman" panose="02020603050405020304" pitchFamily="18" charset="0"/>
                <a:cs typeface="Times New Roman" panose="02020603050405020304" pitchFamily="18" charset="0"/>
              </a:rPr>
              <a:t>Thesis Challenge </a:t>
            </a:r>
          </a:p>
          <a:p>
            <a:pPr marL="0" lvl="1" indent="0">
              <a:buNone/>
            </a:pPr>
            <a:r>
              <a:rPr lang="en-US" b="1" dirty="0">
                <a:solidFill>
                  <a:srgbClr val="FFC000"/>
                </a:solidFill>
                <a:latin typeface="Times New Roman" panose="02020603050405020304" pitchFamily="18" charset="0"/>
                <a:cs typeface="Times New Roman" panose="02020603050405020304" pitchFamily="18" charset="0"/>
              </a:rPr>
              <a:t>Homework:</a:t>
            </a:r>
          </a:p>
          <a:p>
            <a:pPr marL="457200" lvl="1" indent="-457200">
              <a:buFontTx/>
              <a:buChar char="-"/>
            </a:pPr>
            <a:r>
              <a:rPr lang="en-US" b="1" dirty="0">
                <a:solidFill>
                  <a:schemeClr val="bg1"/>
                </a:solidFill>
                <a:latin typeface="Times New Roman" panose="02020603050405020304" pitchFamily="18" charset="0"/>
                <a:cs typeface="Times New Roman" panose="02020603050405020304" pitchFamily="18" charset="0"/>
              </a:rPr>
              <a:t>Presidential Funko Pop due 1/31</a:t>
            </a:r>
          </a:p>
          <a:p>
            <a:pPr marL="457200" lvl="1" indent="-457200">
              <a:buFontTx/>
              <a:buChar char="-"/>
            </a:pPr>
            <a:r>
              <a:rPr lang="en-US" b="1" dirty="0">
                <a:solidFill>
                  <a:schemeClr val="bg1"/>
                </a:solidFill>
                <a:latin typeface="Times New Roman" panose="02020603050405020304" pitchFamily="18" charset="0"/>
                <a:cs typeface="Times New Roman" panose="02020603050405020304" pitchFamily="18" charset="0"/>
              </a:rPr>
              <a:t>Unit II A Test – 2/3 (President &amp; Congress) </a:t>
            </a:r>
          </a:p>
        </p:txBody>
      </p:sp>
    </p:spTree>
    <p:extLst>
      <p:ext uri="{BB962C8B-B14F-4D97-AF65-F5344CB8AC3E}">
        <p14:creationId xmlns:p14="http://schemas.microsoft.com/office/powerpoint/2010/main" val="144469585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8C5234-0A37-68D6-279D-ADC3CA4DB5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BFFE0E2-5F38-0619-F168-4AE17463D8D8}"/>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BEDE0B50-61F1-F2C6-4C4C-E1F6C15306E7}"/>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AF089E4A-8832-578C-4C00-5FFEA84A48CD}"/>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923D6608-9A1A-EA03-F2FD-0E2066280649}"/>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6F24BC25-5C8A-B29F-E98D-285EF616FE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327FB036-0CF6-231F-BF0B-FB3B75709A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016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a:xfrm>
            <a:off x="433466" y="717550"/>
            <a:ext cx="3008313" cy="717550"/>
          </a:xfrm>
          <a:solidFill>
            <a:schemeClr val="bg1"/>
          </a:solidFill>
          <a:ln>
            <a:solidFill>
              <a:srgbClr val="002060"/>
            </a:solidFill>
          </a:ln>
        </p:spPr>
        <p:txBody>
          <a:bodyPr/>
          <a:lstStyle/>
          <a:p>
            <a:r>
              <a:rPr lang="en-US" altLang="en-US" dirty="0">
                <a:latin typeface="Georgia Pro Black" panose="02040A02050405020203" pitchFamily="18" charset="0"/>
              </a:rPr>
              <a:t>Constitutional Qualifications</a:t>
            </a:r>
          </a:p>
        </p:txBody>
      </p:sp>
      <p:sp>
        <p:nvSpPr>
          <p:cNvPr id="5123" name="Content Placeholder 4"/>
          <p:cNvSpPr>
            <a:spLocks noGrp="1"/>
          </p:cNvSpPr>
          <p:nvPr>
            <p:ph idx="1"/>
          </p:nvPr>
        </p:nvSpPr>
        <p:spPr/>
        <p:txBody>
          <a:bodyPr/>
          <a:lstStyle/>
          <a:p>
            <a:r>
              <a:rPr lang="en-US" altLang="en-US" b="1" dirty="0">
                <a:solidFill>
                  <a:srgbClr val="FF0000"/>
                </a:solidFill>
                <a:latin typeface="Times New Roman" panose="02020603050405020304" pitchFamily="18" charset="0"/>
                <a:cs typeface="Times New Roman" panose="02020603050405020304" pitchFamily="18" charset="0"/>
              </a:rPr>
              <a:t>President – serving at present </a:t>
            </a:r>
          </a:p>
          <a:p>
            <a:endParaRPr lang="en-US" altLang="en-US" dirty="0"/>
          </a:p>
          <a:p>
            <a:endParaRPr lang="en-US" altLang="en-US" dirty="0"/>
          </a:p>
        </p:txBody>
      </p:sp>
      <p:sp>
        <p:nvSpPr>
          <p:cNvPr id="6" name="Text Placeholder 5"/>
          <p:cNvSpPr>
            <a:spLocks noGrp="1"/>
          </p:cNvSpPr>
          <p:nvPr>
            <p:ph type="body" sz="half" idx="2"/>
          </p:nvPr>
        </p:nvSpPr>
        <p:spPr>
          <a:xfrm>
            <a:off x="457200" y="1600200"/>
            <a:ext cx="4267200" cy="4525963"/>
          </a:xfrm>
          <a:solidFill>
            <a:schemeClr val="bg1"/>
          </a:solidFill>
          <a:ln>
            <a:solidFill>
              <a:srgbClr val="002060"/>
            </a:solidFill>
          </a:ln>
        </p:spPr>
        <p:txBody>
          <a:bodyPr>
            <a:normAutofit/>
          </a:bodyPr>
          <a:lstStyle/>
          <a:p>
            <a:pPr marL="342900" indent="-342900">
              <a:buFont typeface="Arial" panose="020B0604020202020204" pitchFamily="34" charset="0"/>
              <a:buChar char="•"/>
              <a:defRPr/>
            </a:pPr>
            <a:r>
              <a:rPr lang="en-US" sz="2400" b="1" i="1" dirty="0">
                <a:solidFill>
                  <a:schemeClr val="tx2">
                    <a:lumMod val="50000"/>
                  </a:schemeClr>
                </a:solidFill>
                <a:latin typeface="Times New Roman" panose="02020603050405020304" pitchFamily="18" charset="0"/>
                <a:cs typeface="Times New Roman" panose="02020603050405020304" pitchFamily="18" charset="0"/>
              </a:rPr>
              <a:t>Natural born citizen</a:t>
            </a:r>
          </a:p>
          <a:p>
            <a:pPr marL="342900" indent="-342900">
              <a:buFont typeface="Arial" panose="020B0604020202020204" pitchFamily="34" charset="0"/>
              <a:buChar char="•"/>
              <a:defRPr/>
            </a:pPr>
            <a:r>
              <a:rPr lang="en-US" sz="2400" b="1" i="1" dirty="0">
                <a:solidFill>
                  <a:schemeClr val="tx2">
                    <a:lumMod val="50000"/>
                  </a:schemeClr>
                </a:solidFill>
                <a:latin typeface="Times New Roman" panose="02020603050405020304" pitchFamily="18" charset="0"/>
                <a:cs typeface="Times New Roman" panose="02020603050405020304" pitchFamily="18" charset="0"/>
              </a:rPr>
              <a:t>35 years old</a:t>
            </a:r>
          </a:p>
          <a:p>
            <a:pPr marL="342900" indent="-342900">
              <a:buFont typeface="Arial" panose="020B0604020202020204" pitchFamily="34" charset="0"/>
              <a:buChar char="•"/>
              <a:defRPr/>
            </a:pPr>
            <a:r>
              <a:rPr lang="en-US" sz="2400" b="1" i="1" dirty="0">
                <a:solidFill>
                  <a:schemeClr val="tx2">
                    <a:lumMod val="50000"/>
                  </a:schemeClr>
                </a:solidFill>
                <a:latin typeface="Times New Roman" panose="02020603050405020304" pitchFamily="18" charset="0"/>
                <a:cs typeface="Times New Roman" panose="02020603050405020304" pitchFamily="18" charset="0"/>
              </a:rPr>
              <a:t>Live in the US for 14 years </a:t>
            </a:r>
          </a:p>
          <a:p>
            <a:pPr>
              <a:defRPr/>
            </a:pPr>
            <a:endParaRPr lang="en-US" sz="2400" dirty="0">
              <a:latin typeface="Times New Roman" panose="02020603050405020304" pitchFamily="18" charset="0"/>
              <a:cs typeface="Times New Roman" panose="02020603050405020304" pitchFamily="18" charset="0"/>
            </a:endParaRPr>
          </a:p>
          <a:p>
            <a:pPr>
              <a:defRPr/>
            </a:pPr>
            <a:r>
              <a:rPr lang="en-US" sz="2400" b="1" dirty="0">
                <a:latin typeface="Times New Roman" panose="02020603050405020304" pitchFamily="18" charset="0"/>
                <a:cs typeface="Times New Roman" panose="02020603050405020304" pitchFamily="18" charset="0"/>
              </a:rPr>
              <a:t>Societal Qualifications</a:t>
            </a:r>
          </a:p>
          <a:p>
            <a:pPr marL="285750" indent="-285750">
              <a:buFontTx/>
              <a:buChar char="-"/>
              <a:defRPr/>
            </a:pPr>
            <a:r>
              <a:rPr lang="en-US" sz="2400" dirty="0">
                <a:latin typeface="Times New Roman" panose="02020603050405020304" pitchFamily="18" charset="0"/>
                <a:cs typeface="Times New Roman" panose="02020603050405020304" pitchFamily="18" charset="0"/>
              </a:rPr>
              <a:t>Male</a:t>
            </a:r>
          </a:p>
          <a:p>
            <a:pPr marL="285750" indent="-285750">
              <a:buFontTx/>
              <a:buChar char="-"/>
              <a:defRPr/>
            </a:pPr>
            <a:r>
              <a:rPr lang="en-US" sz="2400" dirty="0">
                <a:latin typeface="Times New Roman" panose="02020603050405020304" pitchFamily="18" charset="0"/>
                <a:cs typeface="Times New Roman" panose="02020603050405020304" pitchFamily="18" charset="0"/>
              </a:rPr>
              <a:t>White (only one president of alternate race)</a:t>
            </a:r>
          </a:p>
          <a:p>
            <a:pPr marL="285750" indent="-285750">
              <a:buFontTx/>
              <a:buChar char="-"/>
              <a:defRPr/>
            </a:pPr>
            <a:r>
              <a:rPr lang="en-US" sz="2400" dirty="0">
                <a:latin typeface="Times New Roman" panose="02020603050405020304" pitchFamily="18" charset="0"/>
                <a:cs typeface="Times New Roman" panose="02020603050405020304" pitchFamily="18" charset="0"/>
              </a:rPr>
              <a:t>Protestant (only two Catholic)</a:t>
            </a:r>
          </a:p>
        </p:txBody>
      </p:sp>
      <p:pic>
        <p:nvPicPr>
          <p:cNvPr id="1026" name="Picture 2" descr="What has President Joe Biden done for climate? - Conservation Colorado">
            <a:extLst>
              <a:ext uri="{FF2B5EF4-FFF2-40B4-BE49-F238E27FC236}">
                <a16:creationId xmlns:a16="http://schemas.microsoft.com/office/drawing/2014/main" id="{0C9AE4D5-26A4-4F4D-AA13-E6F12FBB01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1600200"/>
            <a:ext cx="3429000" cy="4343400"/>
          </a:xfrm>
          <a:prstGeom prst="rect">
            <a:avLst/>
          </a:prstGeom>
          <a:solidFill>
            <a:srgbClr val="002060"/>
          </a:solidFill>
          <a:ln>
            <a:solidFill>
              <a:schemeClr val="tx1"/>
            </a:solidFill>
          </a:ln>
        </p:spPr>
      </p:pic>
    </p:spTree>
    <p:extLst>
      <p:ext uri="{BB962C8B-B14F-4D97-AF65-F5344CB8AC3E}">
        <p14:creationId xmlns:p14="http://schemas.microsoft.com/office/powerpoint/2010/main" val="16642504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D7FBE7-D1B4-1396-7BB1-7B3B2121A9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0E1C77E-6E42-B9A5-6BD4-40F32912869D}"/>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Thesis Beta Test </a:t>
            </a:r>
          </a:p>
        </p:txBody>
      </p:sp>
      <p:sp>
        <p:nvSpPr>
          <p:cNvPr id="3" name="Content Placeholder 2">
            <a:extLst>
              <a:ext uri="{FF2B5EF4-FFF2-40B4-BE49-F238E27FC236}">
                <a16:creationId xmlns:a16="http://schemas.microsoft.com/office/drawing/2014/main" id="{9A26378C-4D75-3E99-0A4C-9C59A90DE8C5}"/>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p>
          <a:p>
            <a:r>
              <a:rPr lang="en-US" sz="2400" dirty="0">
                <a:latin typeface="Times New Roman" panose="02020603050405020304" pitchFamily="18" charset="0"/>
                <a:cs typeface="Times" panose="02020603050405020304" pitchFamily="18" charset="0"/>
              </a:rPr>
              <a:t>Articulate a defensible claim or thesis that responds to the prompt and establish a line of reasoning</a:t>
            </a:r>
          </a:p>
          <a:p>
            <a:r>
              <a:rPr lang="en-US" sz="2400" dirty="0">
                <a:latin typeface="Times New Roman" panose="02020603050405020304" pitchFamily="18" charset="0"/>
                <a:cs typeface="Times" panose="02020603050405020304" pitchFamily="18" charset="0"/>
              </a:rPr>
              <a:t>To earn this point, the thesis must make a claim that responds to the prompt, rather than merely restating or rephrasing the prompt</a:t>
            </a: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99950836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5282407"/>
          </a:xfrm>
          <a:solidFill>
            <a:schemeClr val="tx1"/>
          </a:solidFill>
        </p:spPr>
        <p:txBody>
          <a:bodyPr>
            <a:normAutofit fontScale="85000" lnSpcReduction="20000"/>
          </a:bodyPr>
          <a:lstStyle/>
          <a:p>
            <a:pPr marL="0" indent="0" fontAlgn="base">
              <a:buNone/>
            </a:pPr>
            <a:r>
              <a:rPr lang="en-US" sz="2900" b="1" dirty="0">
                <a:solidFill>
                  <a:schemeClr val="bg1"/>
                </a:solidFill>
                <a:latin typeface="Times" panose="02020603050405020304" pitchFamily="18" charset="0"/>
                <a:cs typeface="Times" panose="02020603050405020304" pitchFamily="18" charset="0"/>
              </a:rPr>
              <a:t>Prompt:</a:t>
            </a:r>
            <a:r>
              <a:rPr lang="en-US" sz="2900" dirty="0">
                <a:solidFill>
                  <a:schemeClr val="bg1"/>
                </a:solidFill>
                <a:latin typeface="Times" panose="02020603050405020304" pitchFamily="18" charset="0"/>
                <a:cs typeface="Times" panose="02020603050405020304" pitchFamily="18" charset="0"/>
              </a:rPr>
              <a:t> Originally, the founders intended for Congress to be the dominate power over domestic policy. But as American society has progress and changed the Presidency has vast expanded its power. </a:t>
            </a:r>
            <a:br>
              <a:rPr lang="en-US" sz="2900" dirty="0">
                <a:solidFill>
                  <a:schemeClr val="bg1"/>
                </a:solidFill>
                <a:latin typeface="Times" panose="02020603050405020304" pitchFamily="18" charset="0"/>
                <a:cs typeface="Times" panose="02020603050405020304" pitchFamily="18" charset="0"/>
              </a:rPr>
            </a:br>
            <a:endParaRPr lang="en-US" sz="2900" dirty="0">
              <a:solidFill>
                <a:schemeClr val="bg1"/>
              </a:solidFill>
              <a:latin typeface="Times" panose="02020603050405020304" pitchFamily="18" charset="0"/>
              <a:cs typeface="Times" panose="02020603050405020304" pitchFamily="18" charset="0"/>
            </a:endParaRPr>
          </a:p>
          <a:p>
            <a:pPr marL="0" indent="0" fontAlgn="base">
              <a:buNone/>
            </a:pPr>
            <a:r>
              <a:rPr lang="en-US" sz="2900" dirty="0">
                <a:solidFill>
                  <a:schemeClr val="bg1"/>
                </a:solidFill>
                <a:latin typeface="Times" panose="02020603050405020304" pitchFamily="18" charset="0"/>
                <a:cs typeface="Times" panose="02020603050405020304" pitchFamily="18" charset="0"/>
              </a:rPr>
              <a:t>Evaluate whether the Presidency or Congress is the more dominant authority in the development of domestic policy for </a:t>
            </a:r>
            <a:br>
              <a:rPr lang="en-US" sz="2900" dirty="0">
                <a:solidFill>
                  <a:schemeClr val="bg1"/>
                </a:solidFill>
                <a:latin typeface="Times" panose="02020603050405020304" pitchFamily="18" charset="0"/>
                <a:cs typeface="Times" panose="02020603050405020304" pitchFamily="18" charset="0"/>
              </a:rPr>
            </a:br>
            <a:r>
              <a:rPr lang="en-US" sz="2900" dirty="0">
                <a:solidFill>
                  <a:schemeClr val="bg1"/>
                </a:solidFill>
                <a:latin typeface="Times" panose="02020603050405020304" pitchFamily="18" charset="0"/>
                <a:cs typeface="Times" panose="02020603050405020304" pitchFamily="18" charset="0"/>
              </a:rPr>
              <a:t>the United States. </a:t>
            </a:r>
          </a:p>
          <a:p>
            <a:pPr fontAlgn="base"/>
            <a:r>
              <a:rPr lang="en-US" sz="2900" dirty="0">
                <a:solidFill>
                  <a:schemeClr val="bg1"/>
                </a:solidFill>
                <a:latin typeface="Times" panose="02020603050405020304" pitchFamily="18" charset="0"/>
                <a:cs typeface="Times" panose="02020603050405020304" pitchFamily="18" charset="0"/>
              </a:rPr>
              <a:t>Use at least ONE piece of evidence from the following foundational documents </a:t>
            </a:r>
          </a:p>
          <a:p>
            <a:pPr lvl="1" fontAlgn="base"/>
            <a:r>
              <a:rPr lang="en-US" sz="2900" dirty="0">
                <a:solidFill>
                  <a:schemeClr val="bg1"/>
                </a:solidFill>
                <a:latin typeface="Times" panose="02020603050405020304" pitchFamily="18" charset="0"/>
                <a:cs typeface="Times" panose="02020603050405020304" pitchFamily="18" charset="0"/>
              </a:rPr>
              <a:t>Article II of the U.S. Constitution </a:t>
            </a:r>
          </a:p>
          <a:p>
            <a:pPr lvl="1" fontAlgn="base"/>
            <a:r>
              <a:rPr lang="en-US" sz="2900" dirty="0">
                <a:solidFill>
                  <a:schemeClr val="bg1"/>
                </a:solidFill>
                <a:latin typeface="Times" panose="02020603050405020304" pitchFamily="18" charset="0"/>
                <a:cs typeface="Times" panose="02020603050405020304" pitchFamily="18" charset="0"/>
              </a:rPr>
              <a:t>Articles of Confederation </a:t>
            </a:r>
          </a:p>
          <a:p>
            <a:pPr lvl="1" fontAlgn="base"/>
            <a:r>
              <a:rPr lang="en-US" sz="2900" dirty="0">
                <a:solidFill>
                  <a:schemeClr val="bg1"/>
                </a:solidFill>
                <a:latin typeface="Times" panose="02020603050405020304" pitchFamily="18" charset="0"/>
                <a:cs typeface="Times" panose="02020603050405020304" pitchFamily="18" charset="0"/>
              </a:rPr>
              <a:t>Federalist 51</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1481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5158582"/>
          </a:xfrm>
          <a:solidFill>
            <a:schemeClr val="tx1"/>
          </a:solidFill>
        </p:spPr>
        <p:txBody>
          <a:bodyPr>
            <a:normAutofit fontScale="77500" lnSpcReduction="20000"/>
          </a:bodyPr>
          <a:lstStyle/>
          <a:p>
            <a:pPr marL="0" indent="0" fontAlgn="base">
              <a:buNone/>
            </a:pPr>
            <a:r>
              <a:rPr lang="en-US" sz="2900" b="1" dirty="0">
                <a:solidFill>
                  <a:schemeClr val="bg1"/>
                </a:solidFill>
                <a:latin typeface="Times" panose="02020603050405020304" pitchFamily="18" charset="0"/>
                <a:cs typeface="Times" panose="02020603050405020304" pitchFamily="18" charset="0"/>
              </a:rPr>
              <a:t>Prompt:</a:t>
            </a:r>
            <a:r>
              <a:rPr lang="en-US" sz="2900" dirty="0">
                <a:solidFill>
                  <a:schemeClr val="bg1"/>
                </a:solidFill>
                <a:latin typeface="Times" panose="02020603050405020304" pitchFamily="18" charset="0"/>
                <a:cs typeface="Times" panose="02020603050405020304" pitchFamily="18" charset="0"/>
              </a:rPr>
              <a:t> Originally, the founders intended that the Presidency take the lead in foreign policy issues. But as the dangers to U.S. national security have grown the Presidency has expanded its authority to meet the challenge? </a:t>
            </a:r>
            <a:br>
              <a:rPr lang="en-US" sz="2800" dirty="0">
                <a:solidFill>
                  <a:schemeClr val="bg1"/>
                </a:solidFill>
                <a:latin typeface="Times" panose="02020603050405020304" pitchFamily="18" charset="0"/>
                <a:cs typeface="Times" panose="02020603050405020304" pitchFamily="18" charset="0"/>
              </a:rPr>
            </a:br>
            <a:endParaRPr lang="en-US" sz="2800" dirty="0">
              <a:solidFill>
                <a:schemeClr val="bg1"/>
              </a:solidFill>
              <a:latin typeface="Times" panose="02020603050405020304" pitchFamily="18" charset="0"/>
              <a:cs typeface="Times" panose="02020603050405020304" pitchFamily="18" charset="0"/>
            </a:endParaRPr>
          </a:p>
          <a:p>
            <a:pPr marL="0" indent="0" fontAlgn="base">
              <a:buNone/>
            </a:pPr>
            <a:r>
              <a:rPr lang="en-US" dirty="0">
                <a:solidFill>
                  <a:schemeClr val="bg1"/>
                </a:solidFill>
                <a:latin typeface="Times" panose="02020603050405020304" pitchFamily="18" charset="0"/>
                <a:cs typeface="Times" panose="02020603050405020304" pitchFamily="18" charset="0"/>
              </a:rPr>
              <a:t>Evaluate whether the challenges in foreign policy has led to the creation of imperial presidency that has usurped the auxiliary precautions of the U.S. Constitution </a:t>
            </a:r>
            <a:br>
              <a:rPr lang="en-US" sz="2800" dirty="0">
                <a:solidFill>
                  <a:schemeClr val="bg1"/>
                </a:solidFill>
                <a:latin typeface="Times" panose="02020603050405020304" pitchFamily="18" charset="0"/>
                <a:cs typeface="Times" panose="02020603050405020304" pitchFamily="18" charset="0"/>
              </a:rPr>
            </a:br>
            <a:endParaRPr lang="en-US" sz="2800" dirty="0">
              <a:solidFill>
                <a:schemeClr val="bg1"/>
              </a:solidFill>
              <a:latin typeface="Times" panose="02020603050405020304" pitchFamily="18" charset="0"/>
              <a:cs typeface="Times" panose="02020603050405020304" pitchFamily="18" charset="0"/>
            </a:endParaRPr>
          </a:p>
          <a:p>
            <a:pPr fontAlgn="base"/>
            <a:r>
              <a:rPr lang="en-US" sz="2900" dirty="0">
                <a:solidFill>
                  <a:schemeClr val="bg1"/>
                </a:solidFill>
                <a:latin typeface="Times" panose="02020603050405020304" pitchFamily="18" charset="0"/>
                <a:cs typeface="Times" panose="02020603050405020304" pitchFamily="18" charset="0"/>
              </a:rPr>
              <a:t>Use at least ONE piece of evidence from the following foundational documents </a:t>
            </a:r>
          </a:p>
          <a:p>
            <a:pPr lvl="1" fontAlgn="base"/>
            <a:r>
              <a:rPr lang="en-US" sz="2900" dirty="0">
                <a:solidFill>
                  <a:schemeClr val="bg1"/>
                </a:solidFill>
                <a:latin typeface="Times" panose="02020603050405020304" pitchFamily="18" charset="0"/>
                <a:cs typeface="Times" panose="02020603050405020304" pitchFamily="18" charset="0"/>
              </a:rPr>
              <a:t>Declaration of Independence </a:t>
            </a:r>
          </a:p>
          <a:p>
            <a:pPr lvl="1" fontAlgn="base"/>
            <a:r>
              <a:rPr lang="en-US" sz="2900" dirty="0">
                <a:solidFill>
                  <a:schemeClr val="bg1"/>
                </a:solidFill>
                <a:latin typeface="Times" panose="02020603050405020304" pitchFamily="18" charset="0"/>
                <a:cs typeface="Times" panose="02020603050405020304" pitchFamily="18" charset="0"/>
              </a:rPr>
              <a:t>Federalist 70</a:t>
            </a:r>
          </a:p>
          <a:p>
            <a:pPr lvl="1" fontAlgn="base"/>
            <a:r>
              <a:rPr lang="en-US" sz="2900" dirty="0">
                <a:solidFill>
                  <a:schemeClr val="bg1"/>
                </a:solidFill>
                <a:latin typeface="Times" panose="02020603050405020304" pitchFamily="18" charset="0"/>
                <a:cs typeface="Times" panose="02020603050405020304" pitchFamily="18" charset="0"/>
              </a:rPr>
              <a:t>Federalist 51 </a:t>
            </a:r>
            <a:br>
              <a:rPr lang="en-US" sz="2400" dirty="0"/>
            </a:br>
            <a:r>
              <a:rPr lang="en-US" dirty="0"/>
              <a:t>o Federalist 51</a:t>
            </a:r>
            <a:endParaRPr lang="en-US" sz="20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82634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Teams</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61014" y="1143000"/>
            <a:ext cx="8478186" cy="5158582"/>
          </a:xfrm>
          <a:solidFill>
            <a:schemeClr val="tx1"/>
          </a:solidFill>
        </p:spPr>
        <p:txBody>
          <a:bodyPr>
            <a:normAutofit/>
          </a:bodyPr>
          <a:lstStyle/>
          <a:p>
            <a:pPr marL="0" indent="0" fontAlgn="base">
              <a:buNone/>
            </a:pPr>
            <a:r>
              <a:rPr lang="en-US" sz="2400" dirty="0">
                <a:solidFill>
                  <a:schemeClr val="bg1"/>
                </a:solidFill>
                <a:latin typeface="Times" panose="02020603050405020304" pitchFamily="18" charset="0"/>
                <a:cs typeface="Times" panose="02020603050405020304" pitchFamily="18" charset="0"/>
              </a:rPr>
              <a:t>Team 1			Team 2			Team 3</a:t>
            </a:r>
          </a:p>
          <a:p>
            <a:pPr marL="0" indent="0" fontAlgn="base">
              <a:buNone/>
            </a:pPr>
            <a:r>
              <a:rPr lang="en-US" sz="2400" dirty="0">
                <a:solidFill>
                  <a:schemeClr val="bg1"/>
                </a:solidFill>
                <a:latin typeface="Times" panose="02020603050405020304" pitchFamily="18" charset="0"/>
                <a:cs typeface="Times" panose="02020603050405020304" pitchFamily="18" charset="0"/>
              </a:rPr>
              <a:t>Wade			Brooke			Audrey W.</a:t>
            </a:r>
          </a:p>
          <a:p>
            <a:pPr marL="0" indent="0" fontAlgn="base">
              <a:buNone/>
            </a:pPr>
            <a:r>
              <a:rPr lang="en-US" sz="2400" dirty="0">
                <a:solidFill>
                  <a:schemeClr val="bg1"/>
                </a:solidFill>
                <a:latin typeface="Times" panose="02020603050405020304" pitchFamily="18" charset="0"/>
                <a:cs typeface="Times" panose="02020603050405020304" pitchFamily="18" charset="0"/>
              </a:rPr>
              <a:t>Caleb			Beau			</a:t>
            </a:r>
            <a:r>
              <a:rPr lang="en-US" sz="2400" dirty="0" err="1">
                <a:solidFill>
                  <a:schemeClr val="bg1"/>
                </a:solidFill>
                <a:latin typeface="Times" panose="02020603050405020304" pitchFamily="18" charset="0"/>
                <a:cs typeface="Times" panose="02020603050405020304" pitchFamily="18" charset="0"/>
              </a:rPr>
              <a:t>Azhaan</a:t>
            </a:r>
            <a:endParaRPr lang="en-US" sz="2400" dirty="0">
              <a:solidFill>
                <a:schemeClr val="bg1"/>
              </a:solidFill>
              <a:latin typeface="Times" panose="02020603050405020304" pitchFamily="18" charset="0"/>
              <a:cs typeface="Times" panose="02020603050405020304" pitchFamily="18" charset="0"/>
            </a:endParaRPr>
          </a:p>
          <a:p>
            <a:pPr marL="0" indent="0" fontAlgn="base">
              <a:buNone/>
            </a:pPr>
            <a:r>
              <a:rPr lang="en-US" sz="2400" dirty="0">
                <a:solidFill>
                  <a:schemeClr val="bg1"/>
                </a:solidFill>
                <a:latin typeface="Times" panose="02020603050405020304" pitchFamily="18" charset="0"/>
                <a:cs typeface="Times" panose="02020603050405020304" pitchFamily="18" charset="0"/>
              </a:rPr>
              <a:t>Emily			Ricky			Grace</a:t>
            </a:r>
          </a:p>
          <a:p>
            <a:pPr marL="0" indent="0" fontAlgn="base">
              <a:buNone/>
            </a:pPr>
            <a:r>
              <a:rPr lang="en-US" sz="2400" dirty="0">
                <a:solidFill>
                  <a:schemeClr val="bg1"/>
                </a:solidFill>
                <a:latin typeface="Times" panose="02020603050405020304" pitchFamily="18" charset="0"/>
                <a:cs typeface="Times" panose="02020603050405020304" pitchFamily="18" charset="0"/>
              </a:rPr>
              <a:t>Timothy		Jack			Ryan</a:t>
            </a:r>
          </a:p>
          <a:p>
            <a:pPr marL="0" indent="0" fontAlgn="base">
              <a:buNone/>
            </a:pPr>
            <a:r>
              <a:rPr lang="en-US" sz="2400" dirty="0">
                <a:solidFill>
                  <a:schemeClr val="bg1"/>
                </a:solidFill>
                <a:latin typeface="Times" panose="02020603050405020304" pitchFamily="18" charset="0"/>
                <a:cs typeface="Times" panose="02020603050405020304" pitchFamily="18" charset="0"/>
              </a:rPr>
              <a:t>						Ayden</a:t>
            </a:r>
          </a:p>
          <a:p>
            <a:pPr marL="0" indent="0" fontAlgn="base">
              <a:buNone/>
            </a:pPr>
            <a:r>
              <a:rPr lang="en-US" sz="2400" dirty="0">
                <a:solidFill>
                  <a:schemeClr val="bg1"/>
                </a:solidFill>
                <a:latin typeface="Times" panose="02020603050405020304" pitchFamily="18" charset="0"/>
                <a:cs typeface="Times" panose="02020603050405020304" pitchFamily="18" charset="0"/>
              </a:rPr>
              <a:t>Team 4	</a:t>
            </a:r>
          </a:p>
          <a:p>
            <a:pPr marL="0" indent="0" fontAlgn="base">
              <a:buNone/>
            </a:pPr>
            <a:r>
              <a:rPr lang="en-US" sz="2400" dirty="0">
                <a:solidFill>
                  <a:schemeClr val="bg1"/>
                </a:solidFill>
                <a:latin typeface="Times" panose="02020603050405020304" pitchFamily="18" charset="0"/>
                <a:cs typeface="Times" panose="02020603050405020304" pitchFamily="18" charset="0"/>
              </a:rPr>
              <a:t>Reid</a:t>
            </a:r>
          </a:p>
          <a:p>
            <a:pPr marL="0" indent="0" fontAlgn="base">
              <a:buNone/>
            </a:pPr>
            <a:r>
              <a:rPr lang="en-US" sz="2400" dirty="0">
                <a:solidFill>
                  <a:schemeClr val="bg1"/>
                </a:solidFill>
                <a:latin typeface="Times" panose="02020603050405020304" pitchFamily="18" charset="0"/>
                <a:cs typeface="Times" panose="02020603050405020304" pitchFamily="18" charset="0"/>
              </a:rPr>
              <a:t>Audrey H. </a:t>
            </a:r>
          </a:p>
          <a:p>
            <a:pPr marL="0" indent="0" fontAlgn="base">
              <a:buNone/>
            </a:pPr>
            <a:r>
              <a:rPr lang="en-US" sz="2400" dirty="0">
                <a:solidFill>
                  <a:schemeClr val="bg1"/>
                </a:solidFill>
                <a:latin typeface="Times" panose="02020603050405020304" pitchFamily="18" charset="0"/>
                <a:cs typeface="Times" panose="02020603050405020304" pitchFamily="18" charset="0"/>
              </a:rPr>
              <a:t>Riley </a:t>
            </a:r>
          </a:p>
          <a:p>
            <a:pPr marL="0" indent="0" fontAlgn="base">
              <a:buNone/>
            </a:pPr>
            <a:r>
              <a:rPr lang="en-US" sz="2400" dirty="0">
                <a:solidFill>
                  <a:schemeClr val="bg1"/>
                </a:solidFill>
                <a:latin typeface="Times" panose="02020603050405020304" pitchFamily="18" charset="0"/>
                <a:cs typeface="Times" panose="02020603050405020304" pitchFamily="18" charset="0"/>
              </a:rPr>
              <a:t>Dalton		</a:t>
            </a:r>
          </a:p>
        </p:txBody>
      </p:sp>
    </p:spTree>
    <p:extLst>
      <p:ext uri="{BB962C8B-B14F-4D97-AF65-F5344CB8AC3E}">
        <p14:creationId xmlns:p14="http://schemas.microsoft.com/office/powerpoint/2010/main" val="28444421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2BAB-E914-E143-8F91-6A38793CFA6F}"/>
              </a:ext>
            </a:extLst>
          </p:cNvPr>
          <p:cNvSpPr>
            <a:spLocks noGrp="1"/>
          </p:cNvSpPr>
          <p:nvPr>
            <p:ph type="title"/>
          </p:nvPr>
        </p:nvSpPr>
        <p:spPr>
          <a:xfrm>
            <a:off x="457200" y="274638"/>
            <a:ext cx="8229600" cy="639762"/>
          </a:xfrm>
          <a:solidFill>
            <a:srgbClr val="C00000"/>
          </a:solidFill>
        </p:spPr>
        <p:txBody>
          <a:bodyPr>
            <a:normAutofit fontScale="90000"/>
          </a:bodyPr>
          <a:lstStyle/>
          <a:p>
            <a:r>
              <a:rPr lang="en-US" dirty="0">
                <a:solidFill>
                  <a:schemeClr val="bg1"/>
                </a:solidFill>
                <a:latin typeface="Baskerville Old Face" panose="02020602080505020303" pitchFamily="18" charset="77"/>
              </a:rPr>
              <a:t>The Great Debate Continues</a:t>
            </a:r>
          </a:p>
        </p:txBody>
      </p:sp>
      <p:sp>
        <p:nvSpPr>
          <p:cNvPr id="3" name="Content Placeholder 2">
            <a:extLst>
              <a:ext uri="{FF2B5EF4-FFF2-40B4-BE49-F238E27FC236}">
                <a16:creationId xmlns:a16="http://schemas.microsoft.com/office/drawing/2014/main" id="{B4DDC1A5-423E-6F4C-8BF1-B247C56501D4}"/>
              </a:ext>
            </a:extLst>
          </p:cNvPr>
          <p:cNvSpPr>
            <a:spLocks noGrp="1"/>
          </p:cNvSpPr>
          <p:nvPr>
            <p:ph idx="1"/>
          </p:nvPr>
        </p:nvSpPr>
        <p:spPr>
          <a:xfrm>
            <a:off x="457200" y="1219200"/>
            <a:ext cx="8229600" cy="4906963"/>
          </a:xfrm>
          <a:solidFill>
            <a:schemeClr val="bg1"/>
          </a:solidFill>
        </p:spPr>
        <p:txBody>
          <a:bodyPr>
            <a:normAutofit/>
          </a:bodyPr>
          <a:lstStyle/>
          <a:p>
            <a:pPr marL="0" indent="0">
              <a:buNone/>
            </a:pPr>
            <a:r>
              <a:rPr lang="en-US" sz="2400" b="1" dirty="0">
                <a:latin typeface="Times" pitchFamily="2" charset="0"/>
              </a:rPr>
              <a:t>Prompt: </a:t>
            </a:r>
            <a:r>
              <a:rPr lang="en-US" sz="2400" dirty="0">
                <a:latin typeface="Times" pitchFamily="2" charset="0"/>
              </a:rPr>
              <a:t>Evaluate whether the Madisonian Model of Government and its principles have been able to keep up with the modern executive and prevented the establishment of imperial presidency.</a:t>
            </a:r>
          </a:p>
        </p:txBody>
      </p:sp>
      <p:cxnSp>
        <p:nvCxnSpPr>
          <p:cNvPr id="8" name="Straight Connector 7">
            <a:extLst>
              <a:ext uri="{FF2B5EF4-FFF2-40B4-BE49-F238E27FC236}">
                <a16:creationId xmlns:a16="http://schemas.microsoft.com/office/drawing/2014/main" id="{2820F605-28D5-7041-8CFD-464E9E8AD4CD}"/>
              </a:ext>
            </a:extLst>
          </p:cNvPr>
          <p:cNvCxnSpPr>
            <a:cxnSpLocks/>
          </p:cNvCxnSpPr>
          <p:nvPr/>
        </p:nvCxnSpPr>
        <p:spPr>
          <a:xfrm>
            <a:off x="1143000" y="3429000"/>
            <a:ext cx="6781800"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DB249C5-1874-5C49-8DF6-F64418BDDDB2}"/>
              </a:ext>
            </a:extLst>
          </p:cNvPr>
          <p:cNvCxnSpPr/>
          <p:nvPr/>
        </p:nvCxnSpPr>
        <p:spPr>
          <a:xfrm>
            <a:off x="4572000" y="2971800"/>
            <a:ext cx="0" cy="2971800"/>
          </a:xfrm>
          <a:prstGeom prst="line">
            <a:avLst/>
          </a:prstGeom>
          <a:ln w="28575"/>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4952D2EB-B377-4140-BF16-F49C2DFE7C31}"/>
              </a:ext>
            </a:extLst>
          </p:cNvPr>
          <p:cNvSpPr/>
          <p:nvPr/>
        </p:nvSpPr>
        <p:spPr>
          <a:xfrm>
            <a:off x="1295400" y="2819400"/>
            <a:ext cx="2971800" cy="45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itchFamily="2" charset="0"/>
              </a:rPr>
              <a:t>Imperial Presidency</a:t>
            </a:r>
          </a:p>
        </p:txBody>
      </p:sp>
      <p:sp>
        <p:nvSpPr>
          <p:cNvPr id="13" name="Rectangle 12">
            <a:extLst>
              <a:ext uri="{FF2B5EF4-FFF2-40B4-BE49-F238E27FC236}">
                <a16:creationId xmlns:a16="http://schemas.microsoft.com/office/drawing/2014/main" id="{BBBE80E2-27AA-5349-9719-3E5935AC3EA1}"/>
              </a:ext>
            </a:extLst>
          </p:cNvPr>
          <p:cNvSpPr/>
          <p:nvPr/>
        </p:nvSpPr>
        <p:spPr>
          <a:xfrm>
            <a:off x="4953000" y="2819400"/>
            <a:ext cx="2971800" cy="457200"/>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Times" pitchFamily="2" charset="0"/>
              </a:rPr>
              <a:t>Limited Executive</a:t>
            </a:r>
          </a:p>
        </p:txBody>
      </p:sp>
    </p:spTree>
    <p:extLst>
      <p:ext uri="{BB962C8B-B14F-4D97-AF65-F5344CB8AC3E}">
        <p14:creationId xmlns:p14="http://schemas.microsoft.com/office/powerpoint/2010/main" val="616390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4525963"/>
          </a:xfrm>
          <a:solidFill>
            <a:schemeClr val="tx1"/>
          </a:solidFill>
        </p:spPr>
        <p:txBody>
          <a:bodyPr>
            <a:normAutofit fontScale="77500" lnSpcReduction="20000"/>
          </a:bodyPr>
          <a:lstStyle/>
          <a:p>
            <a:pPr marL="0" indent="0" fontAlgn="base">
              <a:buNone/>
            </a:pPr>
            <a:r>
              <a:rPr lang="en-US" sz="2800" b="1" dirty="0">
                <a:solidFill>
                  <a:schemeClr val="bg1"/>
                </a:solidFill>
                <a:latin typeface="Times" panose="02020603050405020304" pitchFamily="18" charset="0"/>
                <a:cs typeface="Times" panose="02020603050405020304" pitchFamily="18" charset="0"/>
              </a:rPr>
              <a:t>Prompt:</a:t>
            </a:r>
            <a:r>
              <a:rPr lang="en-US" sz="2800" dirty="0">
                <a:solidFill>
                  <a:schemeClr val="bg1"/>
                </a:solidFill>
                <a:latin typeface="Times" panose="02020603050405020304" pitchFamily="18" charset="0"/>
                <a:cs typeface="Times" panose="02020603050405020304" pitchFamily="18" charset="0"/>
              </a:rPr>
              <a:t> Present an argument analyzing whether the president has been granted power that imbalances in our system which the Framers wanted to avoid.  Support your claim with at least TWO pieces of accurate and relevant information.</a:t>
            </a:r>
          </a:p>
          <a:p>
            <a:pPr lvl="1" fontAlgn="base"/>
            <a:r>
              <a:rPr lang="en-US" dirty="0">
                <a:solidFill>
                  <a:schemeClr val="bg1"/>
                </a:solidFill>
                <a:latin typeface="Times" panose="02020603050405020304" pitchFamily="18" charset="0"/>
                <a:cs typeface="Times" panose="02020603050405020304" pitchFamily="18" charset="0"/>
              </a:rPr>
              <a:t>At least ONE piece of evidence must be from the list below</a:t>
            </a:r>
          </a:p>
          <a:p>
            <a:pPr lvl="2" fontAlgn="base"/>
            <a:r>
              <a:rPr lang="en-US" sz="2800" i="1" dirty="0">
                <a:solidFill>
                  <a:schemeClr val="bg1"/>
                </a:solidFill>
                <a:latin typeface="Times" panose="02020603050405020304" pitchFamily="18" charset="0"/>
                <a:cs typeface="Times" panose="02020603050405020304" pitchFamily="18" charset="0"/>
              </a:rPr>
              <a:t>Federalist 51</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Constitution</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Federalist 70</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Anti-federalist 74</a:t>
            </a:r>
            <a:endParaRPr lang="en-US" sz="2800" dirty="0">
              <a:solidFill>
                <a:schemeClr val="bg1"/>
              </a:solidFill>
              <a:latin typeface="Times" panose="02020603050405020304" pitchFamily="18" charset="0"/>
              <a:cs typeface="Times" panose="02020603050405020304" pitchFamily="18" charset="0"/>
            </a:endParaRPr>
          </a:p>
          <a:p>
            <a:pPr lvl="1" fontAlgn="base"/>
            <a:r>
              <a:rPr lang="en-US" dirty="0">
                <a:solidFill>
                  <a:schemeClr val="bg1"/>
                </a:solidFill>
                <a:latin typeface="Times" panose="02020603050405020304" pitchFamily="18" charset="0"/>
                <a:cs typeface="Times" panose="02020603050405020304" pitchFamily="18" charset="0"/>
              </a:rPr>
              <a:t>The second piece of evidence must be from a different source on the list above OR from your own knowledge.</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502101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792162"/>
          </a:xfrm>
          <a:solidFill>
            <a:srgbClr val="C00000"/>
          </a:solidFill>
        </p:spPr>
        <p:txBody>
          <a:bodyPr/>
          <a:lstStyle/>
          <a:p>
            <a:r>
              <a:rPr lang="en-US" b="1" dirty="0" err="1">
                <a:solidFill>
                  <a:schemeClr val="bg1"/>
                </a:solidFill>
                <a:latin typeface="Baskerville Old Face" panose="02020602080505020303" pitchFamily="18" charset="0"/>
              </a:rPr>
              <a:t>Madisonan</a:t>
            </a:r>
            <a:r>
              <a:rPr lang="en-US" b="1" dirty="0">
                <a:solidFill>
                  <a:schemeClr val="bg1"/>
                </a:solidFill>
                <a:latin typeface="Baskerville Old Face" panose="02020602080505020303" pitchFamily="18" charset="0"/>
              </a:rPr>
              <a:t> Checks </a:t>
            </a:r>
          </a:p>
        </p:txBody>
      </p:sp>
      <p:pic>
        <p:nvPicPr>
          <p:cNvPr id="7170" name="Picture 2" descr="https://crackerpilgrim.files.wordpress.com/2015/04/historic-veto-override-rate-chart-2.png?w=1272&amp;h=58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219200"/>
            <a:ext cx="8095916" cy="495300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9679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dirty="0">
                <a:solidFill>
                  <a:srgbClr val="FF0000"/>
                </a:solidFill>
                <a:latin typeface="Baskerville Old Face" panose="02020602080505020303" pitchFamily="18" charset="0"/>
              </a:rPr>
              <a:t>Foreign Policy</a:t>
            </a:r>
          </a:p>
        </p:txBody>
      </p:sp>
      <p:sp>
        <p:nvSpPr>
          <p:cNvPr id="3" name="Content Placeholder 2"/>
          <p:cNvSpPr>
            <a:spLocks noGrp="1"/>
          </p:cNvSpPr>
          <p:nvPr>
            <p:ph idx="1"/>
          </p:nvPr>
        </p:nvSpPr>
        <p:spPr>
          <a:xfrm>
            <a:off x="457200" y="1295400"/>
            <a:ext cx="8229600" cy="4830763"/>
          </a:xfrm>
          <a:solidFill>
            <a:schemeClr val="bg1"/>
          </a:solidFill>
        </p:spPr>
        <p:txBody>
          <a:bodyPr>
            <a:normAutofit lnSpcReduction="10000"/>
          </a:bodyPr>
          <a:lstStyle/>
          <a:p>
            <a:r>
              <a:rPr lang="en-US" sz="2400" dirty="0">
                <a:latin typeface="Times New Roman" panose="02020603050405020304" pitchFamily="18" charset="0"/>
                <a:cs typeface="Times New Roman" panose="02020603050405020304" pitchFamily="18" charset="0"/>
              </a:rPr>
              <a:t>Predominate controlled by the U.S. Presidency</a:t>
            </a: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Has expanded the power of the presidency </a:t>
            </a:r>
          </a:p>
          <a:p>
            <a:pPr lvl="1"/>
            <a:r>
              <a:rPr lang="en-US" sz="2000" b="1" dirty="0">
                <a:solidFill>
                  <a:srgbClr val="FF0000"/>
                </a:solidFill>
                <a:latin typeface="Times New Roman" panose="02020603050405020304" pitchFamily="18" charset="0"/>
                <a:cs typeface="Times New Roman" panose="02020603050405020304" pitchFamily="18" charset="0"/>
              </a:rPr>
              <a:t>War Powers Resolution, Executive Agreements, Executive Privilege, signing statements, &amp; technological warfare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752600"/>
            <a:ext cx="5732585" cy="3048000"/>
          </a:xfrm>
          <a:prstGeom prst="rect">
            <a:avLst/>
          </a:prstGeom>
          <a:solidFill>
            <a:schemeClr val="accent2"/>
          </a:solidFill>
        </p:spPr>
      </p:pic>
    </p:spTree>
    <p:extLst>
      <p:ext uri="{BB962C8B-B14F-4D97-AF65-F5344CB8AC3E}">
        <p14:creationId xmlns:p14="http://schemas.microsoft.com/office/powerpoint/2010/main" val="174547756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Autofit/>
          </a:bodyPr>
          <a:lstStyle/>
          <a:p>
            <a:r>
              <a:rPr lang="en-US" sz="3600" dirty="0">
                <a:solidFill>
                  <a:schemeClr val="tx2"/>
                </a:solidFill>
                <a:latin typeface="Arial Black" panose="020B0A04020102020204" pitchFamily="34" charset="0"/>
              </a:rPr>
              <a:t>Assessing Government Power</a:t>
            </a:r>
          </a:p>
        </p:txBody>
      </p:sp>
      <p:sp>
        <p:nvSpPr>
          <p:cNvPr id="3" name="Content Placeholder 2"/>
          <p:cNvSpPr>
            <a:spLocks noGrp="1"/>
          </p:cNvSpPr>
          <p:nvPr>
            <p:ph idx="1"/>
          </p:nvPr>
        </p:nvSpPr>
        <p:spPr>
          <a:xfrm>
            <a:off x="457200" y="1143000"/>
            <a:ext cx="8229600" cy="4983163"/>
          </a:xfrm>
          <a:solidFill>
            <a:schemeClr val="bg1">
              <a:alpha val="71000"/>
            </a:schemeClr>
          </a:solidFill>
          <a:ln>
            <a:solidFill>
              <a:srgbClr val="002060"/>
            </a:solidFill>
          </a:ln>
        </p:spPr>
        <p:txBody>
          <a:bodyPr>
            <a:normAutofit/>
          </a:bodyPr>
          <a:lstStyle/>
          <a:p>
            <a:pPr lvl="0"/>
            <a:r>
              <a:rPr lang="en-US" sz="2000" dirty="0">
                <a:latin typeface="Times New Roman" panose="02020603050405020304" pitchFamily="18" charset="0"/>
                <a:cs typeface="Times New Roman" panose="02020603050405020304" pitchFamily="18" charset="0"/>
              </a:rPr>
              <a:t>Identify two formal Constitutional powers of the President in making FOREIGN policy.</a:t>
            </a:r>
          </a:p>
          <a:p>
            <a:pPr lvl="0"/>
            <a:r>
              <a:rPr lang="en-US" sz="2000" dirty="0">
                <a:latin typeface="Times New Roman" panose="02020603050405020304" pitchFamily="18" charset="0"/>
                <a:cs typeface="Times New Roman" panose="02020603050405020304" pitchFamily="18" charset="0"/>
              </a:rPr>
              <a:t>Identify two formal of Congress in making FOREIGN policy.</a:t>
            </a:r>
          </a:p>
          <a:p>
            <a:r>
              <a:rPr lang="en-US" sz="2000" dirty="0">
                <a:latin typeface="Times New Roman" panose="02020603050405020304" pitchFamily="18" charset="0"/>
                <a:cs typeface="Times New Roman" panose="02020603050405020304" pitchFamily="18" charset="0"/>
              </a:rPr>
              <a:t>Identify and explain two informal powers of the President that contributed to the President’s over Congress in conducting foreign policy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352800"/>
            <a:ext cx="4400550" cy="3333750"/>
          </a:xfrm>
          <a:prstGeom prst="rect">
            <a:avLst/>
          </a:prstGeom>
          <a:ln>
            <a:solidFill>
              <a:srgbClr val="FF0000"/>
            </a:solidFill>
          </a:ln>
        </p:spPr>
      </p:pic>
    </p:spTree>
    <p:extLst>
      <p:ext uri="{BB962C8B-B14F-4D97-AF65-F5344CB8AC3E}">
        <p14:creationId xmlns:p14="http://schemas.microsoft.com/office/powerpoint/2010/main" val="32878302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5509200"/>
          </a:xfrm>
          <a:prstGeom prst="rect">
            <a:avLst/>
          </a:prstGeom>
          <a:solidFill>
            <a:srgbClr val="C00000">
              <a:alpha val="70980"/>
            </a:srgbClr>
          </a:solidFill>
          <a:ln>
            <a:solidFill>
              <a:schemeClr val="bg1"/>
            </a:solidFill>
          </a:ln>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Enduring Understanding CON-4:</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1600" dirty="0">
                <a:solidFill>
                  <a:schemeClr val="bg1"/>
                </a:solidFill>
                <a:latin typeface="Times New Roman" panose="02020603050405020304" pitchFamily="18" charset="0"/>
                <a:cs typeface="Times New Roman" panose="02020603050405020304" pitchFamily="18" charset="0"/>
              </a:rPr>
              <a:t>CON-4.A: </a:t>
            </a:r>
            <a:r>
              <a:rPr lang="en-US" sz="1600" dirty="0">
                <a:latin typeface="Times New Roman" panose="02020603050405020304" pitchFamily="18" charset="0"/>
                <a:cs typeface="Times New Roman" panose="02020603050405020304" pitchFamily="18" charset="0"/>
              </a:rPr>
              <a:t>Explain how the president can implement a public policy agenda</a:t>
            </a:r>
          </a:p>
          <a:p>
            <a:r>
              <a:rPr lang="en-US" sz="1600" dirty="0">
                <a:solidFill>
                  <a:schemeClr val="bg1"/>
                </a:solidFill>
                <a:latin typeface="Times New Roman" panose="02020603050405020304" pitchFamily="18" charset="0"/>
                <a:cs typeface="Times New Roman" panose="02020603050405020304" pitchFamily="18" charset="0"/>
              </a:rPr>
              <a:t>CON-4.B: </a:t>
            </a:r>
            <a:r>
              <a:rPr lang="en-US" sz="1600" dirty="0">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sz="1600" dirty="0">
                <a:solidFill>
                  <a:schemeClr val="bg1"/>
                </a:solidFill>
                <a:latin typeface="Times New Roman" panose="02020603050405020304" pitchFamily="18" charset="0"/>
                <a:cs typeface="Times New Roman" panose="02020603050405020304" pitchFamily="18" charset="0"/>
              </a:rPr>
              <a:t>CON-4.C: </a:t>
            </a:r>
            <a:r>
              <a:rPr lang="en-US" sz="1600" dirty="0">
                <a:latin typeface="Times New Roman" panose="02020603050405020304" pitchFamily="18" charset="0"/>
                <a:cs typeface="Times New Roman" panose="02020603050405020304" pitchFamily="18" charset="0"/>
              </a:rPr>
              <a:t>Explain how the President have interpreted and justified the use of informal powers</a:t>
            </a:r>
          </a:p>
          <a:p>
            <a:r>
              <a:rPr lang="en-US" sz="1600" dirty="0">
                <a:solidFill>
                  <a:schemeClr val="bg1"/>
                </a:solidFill>
                <a:latin typeface="Times New Roman" panose="02020603050405020304" pitchFamily="18" charset="0"/>
                <a:cs typeface="Times New Roman" panose="02020603050405020304" pitchFamily="18" charset="0"/>
              </a:rPr>
              <a:t>CON-4.D: </a:t>
            </a:r>
            <a:r>
              <a:rPr lang="en-US" sz="1600" dirty="0">
                <a:latin typeface="Times New Roman" panose="02020603050405020304" pitchFamily="18" charset="0"/>
                <a:cs typeface="Times New Roman" panose="02020603050405020304" pitchFamily="18" charset="0"/>
              </a:rPr>
              <a:t>Explain how communication technology has changed the president’s relationship with a national constituency and the other branches </a:t>
            </a:r>
          </a:p>
          <a:p>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Evaluate whether the President has become an all-powerful Leviathan </a:t>
            </a:r>
          </a:p>
          <a:p>
            <a:pPr lvl="0"/>
            <a:r>
              <a:rPr lang="en-US" sz="2400" b="1" dirty="0">
                <a:solidFill>
                  <a:srgbClr val="FFC000"/>
                </a:solidFill>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Deciphering the tea leaves of presidential approval </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John Q’s Approval – Superman or Kryptonite?</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Federalist 70 Stress Test</a:t>
            </a:r>
          </a:p>
          <a:p>
            <a:pPr marL="0" lvl="1" indent="0">
              <a:buNone/>
            </a:pPr>
            <a:r>
              <a:rPr lang="en-US" sz="2400" b="1" dirty="0">
                <a:solidFill>
                  <a:srgbClr val="FFC000"/>
                </a:solidFill>
                <a:latin typeface="Times New Roman" panose="02020603050405020304" pitchFamily="18" charset="0"/>
                <a:cs typeface="Times New Roman" panose="02020603050405020304" pitchFamily="18" charset="0"/>
              </a:rPr>
              <a:t>Homework:</a:t>
            </a:r>
          </a:p>
          <a:p>
            <a:r>
              <a:rPr lang="en-US" sz="2400" dirty="0">
                <a:solidFill>
                  <a:schemeClr val="bg1"/>
                </a:solidFill>
              </a:rPr>
              <a:t>- </a:t>
            </a:r>
            <a:r>
              <a:rPr lang="en-US" sz="2400" b="1" dirty="0">
                <a:solidFill>
                  <a:schemeClr val="bg1"/>
                </a:solidFill>
                <a:latin typeface="Times" panose="02020603050405020304" pitchFamily="18" charset="0"/>
                <a:cs typeface="Times" panose="02020603050405020304" pitchFamily="18" charset="0"/>
              </a:rPr>
              <a:t>Funko Pop Design</a:t>
            </a:r>
          </a:p>
        </p:txBody>
      </p:sp>
    </p:spTree>
    <p:extLst>
      <p:ext uri="{BB962C8B-B14F-4D97-AF65-F5344CB8AC3E}">
        <p14:creationId xmlns:p14="http://schemas.microsoft.com/office/powerpoint/2010/main" val="38120074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5DCBF7-45F8-504E-B27E-8534A546BF50}"/>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b="1" dirty="0">
                <a:solidFill>
                  <a:schemeClr val="bg1"/>
                </a:solidFill>
                <a:latin typeface="Arial" panose="020B0604020202020204" pitchFamily="34" charset="0"/>
                <a:cs typeface="Arial" panose="020B0604020202020204" pitchFamily="34" charset="0"/>
              </a:rPr>
              <a:t>Other Limitations</a:t>
            </a:r>
          </a:p>
        </p:txBody>
      </p:sp>
      <p:sp>
        <p:nvSpPr>
          <p:cNvPr id="3" name="Content Placeholder 2">
            <a:extLst>
              <a:ext uri="{FF2B5EF4-FFF2-40B4-BE49-F238E27FC236}">
                <a16:creationId xmlns:a16="http://schemas.microsoft.com/office/drawing/2014/main" id="{1B8C6B79-D437-1649-91A0-4344DA901F33}"/>
              </a:ext>
            </a:extLst>
          </p:cNvPr>
          <p:cNvSpPr>
            <a:spLocks noGrp="1"/>
          </p:cNvSpPr>
          <p:nvPr>
            <p:ph idx="1"/>
          </p:nvPr>
        </p:nvSpPr>
        <p:spPr>
          <a:xfrm>
            <a:off x="457200" y="1295400"/>
            <a:ext cx="8229600" cy="4830763"/>
          </a:xfrm>
          <a:solidFill>
            <a:schemeClr val="bg1"/>
          </a:solidFill>
          <a:ln>
            <a:solidFill>
              <a:srgbClr val="002060"/>
            </a:solidFill>
          </a:ln>
        </p:spPr>
        <p:txBody>
          <a:bodyPr>
            <a:normAutofit/>
          </a:bodyPr>
          <a:lstStyle/>
          <a:p>
            <a:pPr marL="0" indent="0">
              <a:buNone/>
            </a:pPr>
            <a:r>
              <a:rPr lang="en-US" sz="2400" dirty="0">
                <a:latin typeface="Times" pitchFamily="2" charset="0"/>
              </a:rPr>
              <a:t>The Washingtonian Precedent</a:t>
            </a:r>
          </a:p>
          <a:p>
            <a:r>
              <a:rPr lang="en-US" sz="2400" dirty="0">
                <a:latin typeface="Times" pitchFamily="2" charset="0"/>
              </a:rPr>
              <a:t>The </a:t>
            </a:r>
            <a:r>
              <a:rPr lang="en-US" sz="2400" b="1" dirty="0">
                <a:solidFill>
                  <a:srgbClr val="002060"/>
                </a:solidFill>
                <a:latin typeface="Times" pitchFamily="2" charset="0"/>
              </a:rPr>
              <a:t>two term Presidency (</a:t>
            </a:r>
            <a:r>
              <a:rPr lang="en-US" sz="2400" b="1" u="sng" dirty="0">
                <a:solidFill>
                  <a:srgbClr val="002060"/>
                </a:solidFill>
                <a:latin typeface="Times" pitchFamily="2" charset="0"/>
              </a:rPr>
              <a:t>22</a:t>
            </a:r>
            <a:r>
              <a:rPr lang="en-US" sz="2400" b="1" u="sng" baseline="30000" dirty="0">
                <a:solidFill>
                  <a:srgbClr val="002060"/>
                </a:solidFill>
                <a:latin typeface="Times" pitchFamily="2" charset="0"/>
              </a:rPr>
              <a:t>nd</a:t>
            </a:r>
            <a:r>
              <a:rPr lang="en-US" sz="2400" b="1" u="sng" dirty="0">
                <a:solidFill>
                  <a:srgbClr val="002060"/>
                </a:solidFill>
                <a:latin typeface="Times" pitchFamily="2" charset="0"/>
              </a:rPr>
              <a:t> Amendment</a:t>
            </a:r>
            <a:r>
              <a:rPr lang="en-US" sz="2400" b="1" dirty="0">
                <a:solidFill>
                  <a:srgbClr val="002060"/>
                </a:solidFill>
                <a:latin typeface="Times" pitchFamily="2" charset="0"/>
              </a:rPr>
              <a:t>)</a:t>
            </a:r>
          </a:p>
          <a:p>
            <a:endParaRPr lang="en-US" sz="2400" b="1" dirty="0">
              <a:solidFill>
                <a:srgbClr val="002060"/>
              </a:solidFill>
              <a:latin typeface="Times" pitchFamily="2" charset="0"/>
            </a:endParaRPr>
          </a:p>
          <a:p>
            <a:endParaRPr lang="en-US" sz="2400" b="1" dirty="0">
              <a:solidFill>
                <a:srgbClr val="002060"/>
              </a:solidFill>
              <a:latin typeface="Times" pitchFamily="2" charset="0"/>
            </a:endParaRPr>
          </a:p>
          <a:p>
            <a:endParaRPr lang="en-US" sz="2400" b="1" dirty="0">
              <a:solidFill>
                <a:srgbClr val="002060"/>
              </a:solidFill>
              <a:latin typeface="Times" pitchFamily="2" charset="0"/>
            </a:endParaRPr>
          </a:p>
          <a:p>
            <a:endParaRPr lang="en-US" sz="2400" b="1" dirty="0">
              <a:solidFill>
                <a:srgbClr val="002060"/>
              </a:solidFill>
              <a:latin typeface="Times" pitchFamily="2" charset="0"/>
            </a:endParaRPr>
          </a:p>
          <a:p>
            <a:pPr marL="0" indent="0">
              <a:buNone/>
            </a:pPr>
            <a:r>
              <a:rPr lang="en-US" sz="2400" dirty="0">
                <a:solidFill>
                  <a:srgbClr val="002060"/>
                </a:solidFill>
                <a:latin typeface="Times" pitchFamily="2" charset="0"/>
              </a:rPr>
              <a:t>The power of secession of the Presidency</a:t>
            </a:r>
          </a:p>
          <a:p>
            <a:r>
              <a:rPr lang="en-US" sz="2400" b="1" u="sng" dirty="0">
                <a:solidFill>
                  <a:srgbClr val="002060"/>
                </a:solidFill>
                <a:latin typeface="Times" pitchFamily="2" charset="0"/>
              </a:rPr>
              <a:t>25</a:t>
            </a:r>
            <a:r>
              <a:rPr lang="en-US" sz="2400" b="1" u="sng" baseline="30000" dirty="0">
                <a:solidFill>
                  <a:srgbClr val="002060"/>
                </a:solidFill>
                <a:latin typeface="Times" pitchFamily="2" charset="0"/>
              </a:rPr>
              <a:t>th</a:t>
            </a:r>
            <a:r>
              <a:rPr lang="en-US" sz="2400" b="1" u="sng" dirty="0">
                <a:solidFill>
                  <a:srgbClr val="002060"/>
                </a:solidFill>
                <a:latin typeface="Times" pitchFamily="2" charset="0"/>
              </a:rPr>
              <a:t> Amendment</a:t>
            </a:r>
            <a:r>
              <a:rPr lang="en-US" sz="2400" b="1" dirty="0">
                <a:solidFill>
                  <a:srgbClr val="002060"/>
                </a:solidFill>
                <a:latin typeface="Times" pitchFamily="2" charset="0"/>
              </a:rPr>
              <a:t>: </a:t>
            </a:r>
            <a:r>
              <a:rPr lang="en-US" sz="2400" dirty="0">
                <a:solidFill>
                  <a:srgbClr val="002060"/>
                </a:solidFill>
                <a:latin typeface="Times" pitchFamily="2" charset="0"/>
              </a:rPr>
              <a:t>Line of secession </a:t>
            </a:r>
          </a:p>
          <a:p>
            <a:r>
              <a:rPr lang="en-US" sz="2400" dirty="0">
                <a:solidFill>
                  <a:srgbClr val="002060"/>
                </a:solidFill>
                <a:latin typeface="Times" pitchFamily="2" charset="0"/>
              </a:rPr>
              <a:t>Section 4: Vice President &amp; Cabinet can determine the President is unsuitable to discharge his duties</a:t>
            </a:r>
          </a:p>
        </p:txBody>
      </p:sp>
      <p:pic>
        <p:nvPicPr>
          <p:cNvPr id="4" name="Picture 3">
            <a:extLst>
              <a:ext uri="{FF2B5EF4-FFF2-40B4-BE49-F238E27FC236}">
                <a16:creationId xmlns:a16="http://schemas.microsoft.com/office/drawing/2014/main" id="{83AF82ED-A5E5-F34A-B3C9-2C1357721DBD}"/>
              </a:ext>
            </a:extLst>
          </p:cNvPr>
          <p:cNvPicPr>
            <a:picLocks noChangeAspect="1"/>
          </p:cNvPicPr>
          <p:nvPr/>
        </p:nvPicPr>
        <p:blipFill>
          <a:blip r:embed="rId2"/>
          <a:stretch>
            <a:fillRect/>
          </a:stretch>
        </p:blipFill>
        <p:spPr>
          <a:xfrm>
            <a:off x="685800" y="2306594"/>
            <a:ext cx="1905000" cy="1503405"/>
          </a:xfrm>
          <a:prstGeom prst="rect">
            <a:avLst/>
          </a:prstGeom>
        </p:spPr>
      </p:pic>
      <p:sp>
        <p:nvSpPr>
          <p:cNvPr id="5" name="Oval Callout 4">
            <a:extLst>
              <a:ext uri="{FF2B5EF4-FFF2-40B4-BE49-F238E27FC236}">
                <a16:creationId xmlns:a16="http://schemas.microsoft.com/office/drawing/2014/main" id="{7BDA347E-0A30-F840-A342-D41B9E6F06CB}"/>
              </a:ext>
            </a:extLst>
          </p:cNvPr>
          <p:cNvSpPr/>
          <p:nvPr/>
        </p:nvSpPr>
        <p:spPr>
          <a:xfrm>
            <a:off x="2362200" y="2154192"/>
            <a:ext cx="3124200" cy="970007"/>
          </a:xfrm>
          <a:prstGeom prst="wedgeEllipseCallout">
            <a:avLst>
              <a:gd name="adj1" fmla="val -58407"/>
              <a:gd name="adj2" fmla="val 4333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002060"/>
                </a:solidFill>
                <a:latin typeface="Times" pitchFamily="2" charset="0"/>
              </a:rPr>
              <a:t>“I will not be charged . . .  with concealed ambition." </a:t>
            </a:r>
          </a:p>
        </p:txBody>
      </p:sp>
    </p:spTree>
    <p:extLst>
      <p:ext uri="{BB962C8B-B14F-4D97-AF65-F5344CB8AC3E}">
        <p14:creationId xmlns:p14="http://schemas.microsoft.com/office/powerpoint/2010/main" val="24725963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5509200"/>
          </a:xfrm>
          <a:prstGeom prst="rect">
            <a:avLst/>
          </a:prstGeom>
          <a:solidFill>
            <a:srgbClr val="C00000">
              <a:alpha val="70980"/>
            </a:srgbClr>
          </a:solidFill>
          <a:ln>
            <a:solidFill>
              <a:schemeClr val="bg1"/>
            </a:solidFill>
          </a:ln>
        </p:spPr>
        <p:txBody>
          <a:bodyPr wrap="square" rtlCol="0">
            <a:spAutoFit/>
          </a:bodyPr>
          <a:lstStyle/>
          <a:p>
            <a:r>
              <a:rPr lang="en-US" sz="1600" b="1" dirty="0">
                <a:solidFill>
                  <a:schemeClr val="bg1"/>
                </a:solidFill>
                <a:latin typeface="Times New Roman" panose="02020603050405020304" pitchFamily="18" charset="0"/>
                <a:cs typeface="Times New Roman" panose="02020603050405020304" pitchFamily="18" charset="0"/>
              </a:rPr>
              <a:t>Enduring Understanding CON-4:</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The presidency has been enhanced beyond its expressed constitutional powers </a:t>
            </a:r>
          </a:p>
          <a:p>
            <a:r>
              <a:rPr lang="en-US" sz="1600" dirty="0">
                <a:solidFill>
                  <a:schemeClr val="bg1"/>
                </a:solidFill>
                <a:latin typeface="Times New Roman" panose="02020603050405020304" pitchFamily="18" charset="0"/>
                <a:cs typeface="Times New Roman" panose="02020603050405020304" pitchFamily="18" charset="0"/>
              </a:rPr>
              <a:t>CON-4.A: </a:t>
            </a:r>
            <a:r>
              <a:rPr lang="en-US" sz="1600" dirty="0">
                <a:latin typeface="Times New Roman" panose="02020603050405020304" pitchFamily="18" charset="0"/>
                <a:cs typeface="Times New Roman" panose="02020603050405020304" pitchFamily="18" charset="0"/>
              </a:rPr>
              <a:t>Explain how the president can implement a public policy agenda</a:t>
            </a:r>
          </a:p>
          <a:p>
            <a:r>
              <a:rPr lang="en-US" sz="1600" dirty="0">
                <a:solidFill>
                  <a:schemeClr val="bg1"/>
                </a:solidFill>
                <a:latin typeface="Times New Roman" panose="02020603050405020304" pitchFamily="18" charset="0"/>
                <a:cs typeface="Times New Roman" panose="02020603050405020304" pitchFamily="18" charset="0"/>
              </a:rPr>
              <a:t>CON-4.B: </a:t>
            </a:r>
            <a:r>
              <a:rPr lang="en-US" sz="1600" dirty="0">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sz="1600" dirty="0">
                <a:solidFill>
                  <a:schemeClr val="bg1"/>
                </a:solidFill>
                <a:latin typeface="Times New Roman" panose="02020603050405020304" pitchFamily="18" charset="0"/>
                <a:cs typeface="Times New Roman" panose="02020603050405020304" pitchFamily="18" charset="0"/>
              </a:rPr>
              <a:t>CON-4.C: </a:t>
            </a:r>
            <a:r>
              <a:rPr lang="en-US" sz="1600" dirty="0">
                <a:latin typeface="Times New Roman" panose="02020603050405020304" pitchFamily="18" charset="0"/>
                <a:cs typeface="Times New Roman" panose="02020603050405020304" pitchFamily="18" charset="0"/>
              </a:rPr>
              <a:t>Explain how the President have interpreted and justified the use of informal powers</a:t>
            </a:r>
          </a:p>
          <a:p>
            <a:r>
              <a:rPr lang="en-US" sz="1600" dirty="0">
                <a:solidFill>
                  <a:schemeClr val="bg1"/>
                </a:solidFill>
                <a:latin typeface="Times New Roman" panose="02020603050405020304" pitchFamily="18" charset="0"/>
                <a:cs typeface="Times New Roman" panose="02020603050405020304" pitchFamily="18" charset="0"/>
              </a:rPr>
              <a:t>CON-4.D: </a:t>
            </a:r>
            <a:r>
              <a:rPr lang="en-US" sz="1600" dirty="0">
                <a:latin typeface="Times New Roman" panose="02020603050405020304" pitchFamily="18" charset="0"/>
                <a:cs typeface="Times New Roman" panose="02020603050405020304" pitchFamily="18" charset="0"/>
              </a:rPr>
              <a:t>Explain how communication technology has changed the president’s relationship with a national constituency and the other branches </a:t>
            </a:r>
          </a:p>
          <a:p>
            <a:r>
              <a:rPr lang="en-US" sz="2000" i="1" dirty="0">
                <a:solidFill>
                  <a:schemeClr val="bg1"/>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2000" i="1" dirty="0">
                <a:solidFill>
                  <a:schemeClr val="bg1"/>
                </a:solidFill>
                <a:latin typeface="Times New Roman" panose="02020603050405020304" pitchFamily="18" charset="0"/>
                <a:cs typeface="Times New Roman" panose="02020603050405020304" pitchFamily="18" charset="0"/>
              </a:rPr>
              <a:t>Students can:</a:t>
            </a:r>
            <a:endParaRPr lang="en-US" sz="2000" dirty="0">
              <a:solidFill>
                <a:schemeClr val="bg1"/>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Evaluate whether the President has become an all-powerful Leviathan </a:t>
            </a:r>
          </a:p>
          <a:p>
            <a:pPr lvl="0"/>
            <a:r>
              <a:rPr lang="en-US" sz="2400" b="1" dirty="0">
                <a:solidFill>
                  <a:srgbClr val="FFC000"/>
                </a:solidFill>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400">
                <a:solidFill>
                  <a:schemeClr val="bg1"/>
                </a:solidFill>
                <a:latin typeface="Times New Roman" panose="02020603050405020304" pitchFamily="18" charset="0"/>
                <a:cs typeface="Times New Roman" panose="02020603050405020304" pitchFamily="18" charset="0"/>
              </a:rPr>
              <a:t>Challenge Questions </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Dissecting Presidential Approval</a:t>
            </a:r>
          </a:p>
          <a:p>
            <a:pPr marL="342900" lvl="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Funko Pop design</a:t>
            </a:r>
          </a:p>
          <a:p>
            <a:pPr marL="0" lvl="1" indent="0">
              <a:buNone/>
            </a:pPr>
            <a:r>
              <a:rPr lang="en-US" sz="2400" b="1" dirty="0">
                <a:solidFill>
                  <a:srgbClr val="FFC000"/>
                </a:solidFill>
                <a:latin typeface="Times New Roman" panose="02020603050405020304" pitchFamily="18" charset="0"/>
                <a:cs typeface="Times New Roman" panose="02020603050405020304" pitchFamily="18" charset="0"/>
              </a:rPr>
              <a:t>Homework:</a:t>
            </a:r>
          </a:p>
          <a:p>
            <a:r>
              <a:rPr lang="en-US" sz="2400" dirty="0">
                <a:solidFill>
                  <a:schemeClr val="bg1"/>
                </a:solidFill>
              </a:rPr>
              <a:t>- </a:t>
            </a:r>
            <a:r>
              <a:rPr lang="en-US" sz="2400" b="1" dirty="0">
                <a:solidFill>
                  <a:schemeClr val="bg1"/>
                </a:solidFill>
                <a:latin typeface="Times" panose="02020603050405020304" pitchFamily="18" charset="0"/>
                <a:cs typeface="Times" panose="02020603050405020304" pitchFamily="18" charset="0"/>
              </a:rPr>
              <a:t>Funko Pop Design</a:t>
            </a:r>
          </a:p>
        </p:txBody>
      </p:sp>
    </p:spTree>
    <p:extLst>
      <p:ext uri="{BB962C8B-B14F-4D97-AF65-F5344CB8AC3E}">
        <p14:creationId xmlns:p14="http://schemas.microsoft.com/office/powerpoint/2010/main" val="10524245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2F8-E637-1DF2-18DF-01087C1172B1}"/>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dirty="0">
                <a:solidFill>
                  <a:schemeClr val="bg1"/>
                </a:solidFill>
                <a:latin typeface="Georgia Pro Black" panose="02040A02050405020203" pitchFamily="18" charset="0"/>
              </a:rPr>
              <a:t>Challenge Questions</a:t>
            </a:r>
          </a:p>
        </p:txBody>
      </p:sp>
      <p:sp>
        <p:nvSpPr>
          <p:cNvPr id="3" name="Content Placeholder 2">
            <a:extLst>
              <a:ext uri="{FF2B5EF4-FFF2-40B4-BE49-F238E27FC236}">
                <a16:creationId xmlns:a16="http://schemas.microsoft.com/office/drawing/2014/main" id="{A22B7D8B-B55E-E617-F41C-B9135673E4EE}"/>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b="0" i="0" dirty="0">
                <a:solidFill>
                  <a:srgbClr val="333333"/>
                </a:solidFill>
                <a:effectLst/>
                <a:latin typeface="Times" panose="02020603050405020304" pitchFamily="18" charset="0"/>
                <a:cs typeface="Times" panose="02020603050405020304" pitchFamily="18" charset="0"/>
              </a:rPr>
              <a:t>Which of the following situations is an example of the president using the bully pulpit as a tool for agenda setting?</a:t>
            </a:r>
          </a:p>
          <a:p>
            <a:pPr>
              <a:buAutoNum type="alphaUcPeriod"/>
            </a:pPr>
            <a:r>
              <a:rPr lang="en-US" sz="2400" b="0" i="0" dirty="0">
                <a:solidFill>
                  <a:srgbClr val="333333"/>
                </a:solidFill>
                <a:effectLst/>
                <a:latin typeface="Times" panose="02020603050405020304" pitchFamily="18" charset="0"/>
                <a:cs typeface="Times" panose="02020603050405020304" pitchFamily="18" charset="0"/>
              </a:rPr>
              <a:t>President Clinton invoking executive privilege in resisting a subpoena by the United States Senate during the Whitewater investigate</a:t>
            </a:r>
          </a:p>
          <a:p>
            <a:pPr>
              <a:buAutoNum type="alphaUcPeriod"/>
            </a:pPr>
            <a:r>
              <a:rPr lang="en-US" sz="2400" b="0" i="0" dirty="0">
                <a:solidFill>
                  <a:srgbClr val="333333"/>
                </a:solidFill>
                <a:effectLst/>
                <a:latin typeface="Times" panose="02020603050405020304" pitchFamily="18" charset="0"/>
                <a:cs typeface="Times" panose="02020603050405020304" pitchFamily="18" charset="0"/>
              </a:rPr>
              <a:t>President Bush issuing a signing statement in the Detainee Treatment Act of 2005 that considerably weakened its provisions</a:t>
            </a:r>
            <a:endParaRPr lang="en-US" sz="2400" dirty="0">
              <a:solidFill>
                <a:srgbClr val="333333"/>
              </a:solidFill>
              <a:latin typeface="Times" panose="02020603050405020304" pitchFamily="18" charset="0"/>
              <a:cs typeface="Times" panose="02020603050405020304" pitchFamily="18" charset="0"/>
            </a:endParaRPr>
          </a:p>
          <a:p>
            <a:pPr>
              <a:buAutoNum type="alphaUcPeriod"/>
            </a:pPr>
            <a:r>
              <a:rPr lang="en-US" sz="2400" b="0" i="0" dirty="0">
                <a:solidFill>
                  <a:srgbClr val="333333"/>
                </a:solidFill>
                <a:effectLst/>
                <a:latin typeface="Times" panose="02020603050405020304" pitchFamily="18" charset="0"/>
                <a:cs typeface="Times" panose="02020603050405020304" pitchFamily="18" charset="0"/>
              </a:rPr>
              <a:t>President Obama issuing an executive order delaying the deportation of at least five million undocumented immigrants</a:t>
            </a:r>
          </a:p>
          <a:p>
            <a:pPr>
              <a:buAutoNum type="alphaUcPeriod"/>
            </a:pPr>
            <a:r>
              <a:rPr lang="en-US" sz="2400" b="0" i="0" dirty="0">
                <a:solidFill>
                  <a:srgbClr val="333333"/>
                </a:solidFill>
                <a:effectLst/>
                <a:latin typeface="Times" panose="02020603050405020304" pitchFamily="18" charset="0"/>
                <a:cs typeface="Times" panose="02020603050405020304" pitchFamily="18" charset="0"/>
              </a:rPr>
              <a:t>President Reagan delivering a televised address urging a reduction in federal taxes</a:t>
            </a:r>
            <a:endParaRPr lang="en-US" sz="2400" dirty="0">
              <a:solidFill>
                <a:srgbClr val="333333"/>
              </a:solidFill>
              <a:latin typeface="Times" panose="02020603050405020304" pitchFamily="18" charset="0"/>
              <a:cs typeface="Times" panose="02020603050405020304" pitchFamily="18" charset="0"/>
            </a:endParaRPr>
          </a:p>
          <a:p>
            <a:pPr marL="457200" indent="-457200">
              <a:buAutoNum type="alphaUcPeriod"/>
            </a:pP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371357954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562F8-E637-1DF2-18DF-01087C1172B1}"/>
              </a:ext>
            </a:extLst>
          </p:cNvPr>
          <p:cNvSpPr>
            <a:spLocks noGrp="1"/>
          </p:cNvSpPr>
          <p:nvPr>
            <p:ph type="title"/>
          </p:nvPr>
        </p:nvSpPr>
        <p:spPr>
          <a:xfrm>
            <a:off x="457200" y="274638"/>
            <a:ext cx="8229600" cy="715962"/>
          </a:xfrm>
          <a:solidFill>
            <a:srgbClr val="C00000"/>
          </a:solidFill>
        </p:spPr>
        <p:txBody>
          <a:bodyPr>
            <a:normAutofit fontScale="90000"/>
          </a:bodyPr>
          <a:lstStyle/>
          <a:p>
            <a:r>
              <a:rPr lang="en-US" dirty="0">
                <a:solidFill>
                  <a:schemeClr val="bg1"/>
                </a:solidFill>
                <a:latin typeface="Georgia Pro Black" panose="02040A02050405020203" pitchFamily="18" charset="0"/>
              </a:rPr>
              <a:t>Challenge Questions</a:t>
            </a:r>
          </a:p>
        </p:txBody>
      </p:sp>
      <p:sp>
        <p:nvSpPr>
          <p:cNvPr id="3" name="Content Placeholder 2">
            <a:extLst>
              <a:ext uri="{FF2B5EF4-FFF2-40B4-BE49-F238E27FC236}">
                <a16:creationId xmlns:a16="http://schemas.microsoft.com/office/drawing/2014/main" id="{A22B7D8B-B55E-E617-F41C-B9135673E4EE}"/>
              </a:ext>
            </a:extLst>
          </p:cNvPr>
          <p:cNvSpPr>
            <a:spLocks noGrp="1"/>
          </p:cNvSpPr>
          <p:nvPr>
            <p:ph idx="1"/>
          </p:nvPr>
        </p:nvSpPr>
        <p:spPr>
          <a:xfrm>
            <a:off x="457200" y="1143000"/>
            <a:ext cx="8229600" cy="4983163"/>
          </a:xfrm>
          <a:solidFill>
            <a:schemeClr val="bg1"/>
          </a:solidFill>
        </p:spPr>
        <p:txBody>
          <a:bodyPr>
            <a:normAutofit/>
          </a:bodyPr>
          <a:lstStyle/>
          <a:p>
            <a:pPr marL="0" indent="0">
              <a:buNone/>
            </a:pPr>
            <a:r>
              <a:rPr lang="en-US" sz="2400" b="0" i="0" dirty="0">
                <a:solidFill>
                  <a:srgbClr val="333333"/>
                </a:solidFill>
                <a:effectLst/>
                <a:latin typeface="Times" panose="02020603050405020304" pitchFamily="18" charset="0"/>
                <a:cs typeface="Times" panose="02020603050405020304" pitchFamily="18" charset="0"/>
              </a:rPr>
              <a:t>Which of the following is an action a president can take to rally public support for the administration's legislative agenda?</a:t>
            </a:r>
          </a:p>
          <a:p>
            <a:pPr marL="0" indent="0">
              <a:buNone/>
            </a:pPr>
            <a:r>
              <a:rPr lang="en-US" sz="2400" dirty="0">
                <a:solidFill>
                  <a:srgbClr val="333333"/>
                </a:solidFill>
                <a:latin typeface="Times" panose="02020603050405020304" pitchFamily="18" charset="0"/>
                <a:cs typeface="Times" panose="02020603050405020304" pitchFamily="18" charset="0"/>
              </a:rPr>
              <a:t>A. </a:t>
            </a:r>
            <a:r>
              <a:rPr lang="en-US" sz="2400" b="0" i="0" dirty="0">
                <a:solidFill>
                  <a:srgbClr val="333333"/>
                </a:solidFill>
                <a:effectLst/>
                <a:latin typeface="Times" panose="02020603050405020304" pitchFamily="18" charset="0"/>
                <a:cs typeface="Times" panose="02020603050405020304" pitchFamily="18" charset="0"/>
              </a:rPr>
              <a:t>Use the State of the Union Address to pressure Congress to pass a bill lowering income taxe</a:t>
            </a:r>
            <a:r>
              <a:rPr lang="en-US" sz="2400" dirty="0">
                <a:solidFill>
                  <a:srgbClr val="333333"/>
                </a:solidFill>
                <a:latin typeface="Times" panose="02020603050405020304" pitchFamily="18" charset="0"/>
                <a:cs typeface="Times" panose="02020603050405020304" pitchFamily="18" charset="0"/>
              </a:rPr>
              <a:t>s</a:t>
            </a:r>
          </a:p>
          <a:p>
            <a:pPr marL="0" indent="0">
              <a:buNone/>
            </a:pPr>
            <a:r>
              <a:rPr lang="en-US" sz="2400" dirty="0">
                <a:solidFill>
                  <a:srgbClr val="333333"/>
                </a:solidFill>
                <a:latin typeface="Times" panose="02020603050405020304" pitchFamily="18" charset="0"/>
                <a:cs typeface="Times" panose="02020603050405020304" pitchFamily="18" charset="0"/>
              </a:rPr>
              <a:t>B. </a:t>
            </a:r>
            <a:r>
              <a:rPr lang="en-US" sz="2400" b="0" i="0" dirty="0">
                <a:solidFill>
                  <a:srgbClr val="333333"/>
                </a:solidFill>
                <a:effectLst/>
                <a:latin typeface="Times" panose="02020603050405020304" pitchFamily="18" charset="0"/>
                <a:cs typeface="Times" panose="02020603050405020304" pitchFamily="18" charset="0"/>
              </a:rPr>
              <a:t>Hold private meetings with key members of Congress to promote a compromise on the budget</a:t>
            </a:r>
          </a:p>
          <a:p>
            <a:pPr marL="0" indent="0">
              <a:buNone/>
            </a:pPr>
            <a:r>
              <a:rPr lang="en-US" sz="2400" dirty="0">
                <a:latin typeface="Times" panose="02020603050405020304" pitchFamily="18" charset="0"/>
                <a:cs typeface="Times" panose="02020603050405020304" pitchFamily="18" charset="0"/>
              </a:rPr>
              <a:t>C. </a:t>
            </a:r>
            <a:r>
              <a:rPr lang="en-US" sz="2400" b="0" i="0" dirty="0">
                <a:solidFill>
                  <a:srgbClr val="333333"/>
                </a:solidFill>
                <a:effectLst/>
                <a:latin typeface="Times" panose="02020603050405020304" pitchFamily="18" charset="0"/>
                <a:cs typeface="Times" panose="02020603050405020304" pitchFamily="18" charset="0"/>
              </a:rPr>
              <a:t>Forge an executive agreement with another country regulating the safety of consumer products</a:t>
            </a:r>
          </a:p>
          <a:p>
            <a:pPr marL="0" indent="0">
              <a:buNone/>
            </a:pPr>
            <a:r>
              <a:rPr lang="en-US" sz="2400" dirty="0">
                <a:solidFill>
                  <a:srgbClr val="333333"/>
                </a:solidFill>
                <a:latin typeface="Times" panose="02020603050405020304" pitchFamily="18" charset="0"/>
                <a:cs typeface="Times" panose="02020603050405020304" pitchFamily="18" charset="0"/>
              </a:rPr>
              <a:t>D. Si</a:t>
            </a:r>
            <a:r>
              <a:rPr lang="en-US" sz="2400" b="0" i="0" dirty="0">
                <a:solidFill>
                  <a:srgbClr val="333333"/>
                </a:solidFill>
                <a:effectLst/>
                <a:latin typeface="Times" panose="02020603050405020304" pitchFamily="18" charset="0"/>
                <a:cs typeface="Times" panose="02020603050405020304" pitchFamily="18" charset="0"/>
              </a:rPr>
              <a:t>gn a bill into law that would provide increased aid to college students.</a:t>
            </a:r>
            <a:endParaRPr lang="en-US" sz="2400" dirty="0">
              <a:latin typeface="Times" panose="02020603050405020304" pitchFamily="18" charset="0"/>
              <a:cs typeface="Times" panose="02020603050405020304" pitchFamily="18" charset="0"/>
            </a:endParaRPr>
          </a:p>
        </p:txBody>
      </p:sp>
    </p:spTree>
    <p:extLst>
      <p:ext uri="{BB962C8B-B14F-4D97-AF65-F5344CB8AC3E}">
        <p14:creationId xmlns:p14="http://schemas.microsoft.com/office/powerpoint/2010/main" val="7929412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Grp="1" noChangeArrowheads="1"/>
          </p:cNvSpPr>
          <p:nvPr>
            <p:ph type="title"/>
          </p:nvPr>
        </p:nvSpPr>
        <p:spPr>
          <a:xfrm>
            <a:off x="574675" y="304801"/>
            <a:ext cx="8001000" cy="762000"/>
          </a:xfrm>
          <a:solidFill>
            <a:srgbClr val="C00000"/>
          </a:solidFill>
        </p:spPr>
        <p:txBody>
          <a:bodyPr/>
          <a:lstStyle/>
          <a:p>
            <a:r>
              <a:rPr lang="en-US" altLang="en-US" dirty="0">
                <a:solidFill>
                  <a:schemeClr val="bg1"/>
                </a:solidFill>
                <a:latin typeface="Baskerville Old Face" panose="02020602080505020303" pitchFamily="18" charset="0"/>
              </a:rPr>
              <a:t>What approval ratings tell us</a:t>
            </a:r>
          </a:p>
        </p:txBody>
      </p:sp>
      <p:pic>
        <p:nvPicPr>
          <p:cNvPr id="26628" name="Picture 7" descr="zFacts-Bush-approval-rati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8600" y="1104900"/>
            <a:ext cx="8001000" cy="4076700"/>
          </a:xfrm>
        </p:spPr>
      </p:pic>
      <p:sp>
        <p:nvSpPr>
          <p:cNvPr id="5" name="Rectangle 4">
            <a:extLst>
              <a:ext uri="{FF2B5EF4-FFF2-40B4-BE49-F238E27FC236}">
                <a16:creationId xmlns:a16="http://schemas.microsoft.com/office/drawing/2014/main" id="{32482609-51BC-42D2-B140-9E0801AAFFE9}"/>
              </a:ext>
            </a:extLst>
          </p:cNvPr>
          <p:cNvSpPr/>
          <p:nvPr/>
        </p:nvSpPr>
        <p:spPr>
          <a:xfrm>
            <a:off x="228600" y="5334000"/>
            <a:ext cx="8340829" cy="1179851"/>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How effective is public opinion at checking the authority of a single energetic executive, as argued by Alexander Hamilton in Federalist 70?</a:t>
            </a:r>
          </a:p>
        </p:txBody>
      </p:sp>
    </p:spTree>
    <p:extLst>
      <p:ext uri="{BB962C8B-B14F-4D97-AF65-F5344CB8AC3E}">
        <p14:creationId xmlns:p14="http://schemas.microsoft.com/office/powerpoint/2010/main" val="28959993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1902A-7563-186C-8AFC-0A18A8F22D7B}"/>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7209CD61-9EF0-EC4B-E8C0-B471294A60FC}"/>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350EEE79-F06A-6712-30CA-E55D7CEDC4E8}"/>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DC8970A2-4AF2-0392-CDF4-969725481E45}"/>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AE3B2967-492A-8F92-07C1-63F96A64D1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3F36B6E3-EF6C-00D9-D0DB-256D83F920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3641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8C73FA4-5231-4AD7-B853-13DBB3B3F253}"/>
              </a:ext>
            </a:extLst>
          </p:cNvPr>
          <p:cNvSpPr>
            <a:spLocks noGrp="1"/>
          </p:cNvSpPr>
          <p:nvPr>
            <p:ph type="title"/>
          </p:nvPr>
        </p:nvSpPr>
        <p:spPr>
          <a:xfrm>
            <a:off x="457200" y="274638"/>
            <a:ext cx="8229600" cy="715962"/>
          </a:xfrm>
          <a:solidFill>
            <a:srgbClr val="C00000"/>
          </a:solidFill>
          <a:ln>
            <a:solidFill>
              <a:schemeClr val="tx1"/>
            </a:solidFill>
          </a:ln>
        </p:spPr>
        <p:txBody>
          <a:bodyPr>
            <a:noAutofit/>
          </a:bodyPr>
          <a:lstStyle/>
          <a:p>
            <a:r>
              <a:rPr lang="en-US" sz="2800" dirty="0">
                <a:solidFill>
                  <a:schemeClr val="bg1"/>
                </a:solidFill>
                <a:latin typeface="Georgia Pro Black" panose="02040A02050405020203" pitchFamily="18" charset="0"/>
              </a:rPr>
              <a:t>Raising or Lowering the Persuader Power</a:t>
            </a:r>
          </a:p>
        </p:txBody>
      </p:sp>
      <p:sp>
        <p:nvSpPr>
          <p:cNvPr id="6" name="Content Placeholder 5">
            <a:extLst>
              <a:ext uri="{FF2B5EF4-FFF2-40B4-BE49-F238E27FC236}">
                <a16:creationId xmlns:a16="http://schemas.microsoft.com/office/drawing/2014/main" id="{7BDB871D-C92E-41F3-A69E-22BFFC905124}"/>
              </a:ext>
            </a:extLst>
          </p:cNvPr>
          <p:cNvSpPr>
            <a:spLocks noGrp="1"/>
          </p:cNvSpPr>
          <p:nvPr>
            <p:ph idx="1"/>
          </p:nvPr>
        </p:nvSpPr>
        <p:spPr>
          <a:xfrm>
            <a:off x="457200" y="1295400"/>
            <a:ext cx="8229600" cy="4830763"/>
          </a:xfrm>
          <a:solidFill>
            <a:schemeClr val="bg1"/>
          </a:solidFill>
        </p:spPr>
        <p:txBody>
          <a:bodyPr>
            <a:normAutofit/>
          </a:bodyPr>
          <a:lstStyle/>
          <a:p>
            <a:pPr marL="0" indent="0">
              <a:buNone/>
            </a:pPr>
            <a:r>
              <a:rPr lang="en-US" sz="2400" dirty="0">
                <a:latin typeface="Times" panose="02020603050405020304" pitchFamily="18" charset="0"/>
                <a:cs typeface="Times" panose="02020603050405020304" pitchFamily="18" charset="0"/>
              </a:rPr>
              <a:t>Presidential Approval Rating Factor</a:t>
            </a:r>
          </a:p>
        </p:txBody>
      </p:sp>
      <p:sp>
        <p:nvSpPr>
          <p:cNvPr id="7" name="Rectangle 6">
            <a:extLst>
              <a:ext uri="{FF2B5EF4-FFF2-40B4-BE49-F238E27FC236}">
                <a16:creationId xmlns:a16="http://schemas.microsoft.com/office/drawing/2014/main" id="{C1562CBC-F6FD-4A9F-BAC4-2998500C132D}"/>
              </a:ext>
            </a:extLst>
          </p:cNvPr>
          <p:cNvSpPr/>
          <p:nvPr/>
        </p:nvSpPr>
        <p:spPr>
          <a:xfrm>
            <a:off x="152400" y="1828800"/>
            <a:ext cx="7162800" cy="1371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Honeymoon Period</a:t>
            </a:r>
            <a:r>
              <a:rPr lang="en-US" sz="2400" dirty="0">
                <a:latin typeface="Times" panose="02020603050405020304" pitchFamily="18" charset="0"/>
                <a:cs typeface="Times" panose="02020603050405020304" pitchFamily="18" charset="0"/>
              </a:rPr>
              <a:t>: the period after the president is first elected (first term only) – the people are excited for a new president</a:t>
            </a:r>
          </a:p>
        </p:txBody>
      </p:sp>
      <p:pic>
        <p:nvPicPr>
          <p:cNvPr id="1026" name="Picture 2" descr="Presidential Approval Ratings | Gallup Historical Statistics and Trends">
            <a:extLst>
              <a:ext uri="{FF2B5EF4-FFF2-40B4-BE49-F238E27FC236}">
                <a16:creationId xmlns:a16="http://schemas.microsoft.com/office/drawing/2014/main" id="{BA088B9D-E3B2-41BC-9490-B82E3958941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3335338"/>
            <a:ext cx="7772400" cy="3324225"/>
          </a:xfrm>
          <a:prstGeom prst="rect">
            <a:avLst/>
          </a:prstGeom>
          <a:noFill/>
          <a:extLst>
            <a:ext uri="{909E8E84-426E-40DD-AFC4-6F175D3DCCD1}">
              <a14:hiddenFill xmlns:a14="http://schemas.microsoft.com/office/drawing/2010/main">
                <a:solidFill>
                  <a:srgbClr val="FFFFFF"/>
                </a:solidFill>
              </a14:hiddenFill>
            </a:ext>
          </a:extLst>
        </p:spPr>
      </p:pic>
      <p:sp>
        <p:nvSpPr>
          <p:cNvPr id="9" name="Arrow: Down 8">
            <a:extLst>
              <a:ext uri="{FF2B5EF4-FFF2-40B4-BE49-F238E27FC236}">
                <a16:creationId xmlns:a16="http://schemas.microsoft.com/office/drawing/2014/main" id="{D6DB55E6-96A0-4ED8-810D-CBB70902ECE7}"/>
              </a:ext>
            </a:extLst>
          </p:cNvPr>
          <p:cNvSpPr/>
          <p:nvPr/>
        </p:nvSpPr>
        <p:spPr>
          <a:xfrm>
            <a:off x="1517754" y="3048000"/>
            <a:ext cx="228600" cy="13716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6055400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52BAB-E914-E143-8F91-6A38793CFA6F}"/>
              </a:ext>
            </a:extLst>
          </p:cNvPr>
          <p:cNvSpPr>
            <a:spLocks noGrp="1"/>
          </p:cNvSpPr>
          <p:nvPr>
            <p:ph type="title"/>
          </p:nvPr>
        </p:nvSpPr>
        <p:spPr>
          <a:xfrm>
            <a:off x="457200" y="274638"/>
            <a:ext cx="8229600" cy="639762"/>
          </a:xfrm>
          <a:solidFill>
            <a:srgbClr val="C00000"/>
          </a:solidFill>
          <a:ln>
            <a:solidFill>
              <a:schemeClr val="tx1"/>
            </a:solidFill>
          </a:ln>
        </p:spPr>
        <p:txBody>
          <a:bodyPr>
            <a:normAutofit fontScale="90000"/>
          </a:bodyPr>
          <a:lstStyle/>
          <a:p>
            <a:r>
              <a:rPr lang="en-US" dirty="0">
                <a:solidFill>
                  <a:schemeClr val="bg1"/>
                </a:solidFill>
                <a:latin typeface="Baskerville Old Face" panose="02020602080505020303" pitchFamily="18" charset="77"/>
              </a:rPr>
              <a:t>Crisis Manager</a:t>
            </a:r>
          </a:p>
        </p:txBody>
      </p:sp>
      <p:sp>
        <p:nvSpPr>
          <p:cNvPr id="3" name="Content Placeholder 2">
            <a:extLst>
              <a:ext uri="{FF2B5EF4-FFF2-40B4-BE49-F238E27FC236}">
                <a16:creationId xmlns:a16="http://schemas.microsoft.com/office/drawing/2014/main" id="{B4DDC1A5-423E-6F4C-8BF1-B247C56501D4}"/>
              </a:ext>
            </a:extLst>
          </p:cNvPr>
          <p:cNvSpPr>
            <a:spLocks noGrp="1"/>
          </p:cNvSpPr>
          <p:nvPr>
            <p:ph idx="1"/>
          </p:nvPr>
        </p:nvSpPr>
        <p:spPr>
          <a:xfrm>
            <a:off x="457200" y="1219200"/>
            <a:ext cx="8229600" cy="4906963"/>
          </a:xfrm>
          <a:solidFill>
            <a:schemeClr val="bg1"/>
          </a:solidFill>
        </p:spPr>
        <p:txBody>
          <a:bodyPr>
            <a:normAutofit/>
          </a:bodyPr>
          <a:lstStyle/>
          <a:p>
            <a:r>
              <a:rPr lang="en-US" sz="2400" dirty="0">
                <a:latin typeface="Times" pitchFamily="2" charset="0"/>
              </a:rPr>
              <a:t>President’s ability to respond to tragedy can boast the popular support of a President</a:t>
            </a:r>
          </a:p>
        </p:txBody>
      </p:sp>
      <p:pic>
        <p:nvPicPr>
          <p:cNvPr id="4" name="Picture 3">
            <a:extLst>
              <a:ext uri="{FF2B5EF4-FFF2-40B4-BE49-F238E27FC236}">
                <a16:creationId xmlns:a16="http://schemas.microsoft.com/office/drawing/2014/main" id="{74A3207A-0E99-5F40-92EA-D09905D2129F}"/>
              </a:ext>
            </a:extLst>
          </p:cNvPr>
          <p:cNvPicPr>
            <a:picLocks noChangeAspect="1"/>
          </p:cNvPicPr>
          <p:nvPr/>
        </p:nvPicPr>
        <p:blipFill>
          <a:blip r:embed="rId2"/>
          <a:stretch>
            <a:fillRect/>
          </a:stretch>
        </p:blipFill>
        <p:spPr>
          <a:xfrm>
            <a:off x="685800" y="2197100"/>
            <a:ext cx="2209800" cy="2832100"/>
          </a:xfrm>
          <a:prstGeom prst="rect">
            <a:avLst/>
          </a:prstGeom>
          <a:ln>
            <a:solidFill>
              <a:srgbClr val="002060"/>
            </a:solidFill>
          </a:ln>
        </p:spPr>
      </p:pic>
      <p:sp>
        <p:nvSpPr>
          <p:cNvPr id="5" name="Rectangle 4">
            <a:extLst>
              <a:ext uri="{FF2B5EF4-FFF2-40B4-BE49-F238E27FC236}">
                <a16:creationId xmlns:a16="http://schemas.microsoft.com/office/drawing/2014/main" id="{21989490-CAC5-314C-952E-7D117B325B41}"/>
              </a:ext>
            </a:extLst>
          </p:cNvPr>
          <p:cNvSpPr/>
          <p:nvPr/>
        </p:nvSpPr>
        <p:spPr>
          <a:xfrm>
            <a:off x="4038600" y="2197099"/>
            <a:ext cx="4876800" cy="4233863"/>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itchFamily="2" charset="0"/>
              </a:rPr>
              <a:t>Utilizes multiple roles:</a:t>
            </a:r>
          </a:p>
          <a:p>
            <a:pPr marL="342900" indent="-342900">
              <a:buFont typeface="Arial" panose="020B0604020202020204" pitchFamily="34" charset="0"/>
              <a:buChar char="•"/>
            </a:pPr>
            <a:r>
              <a:rPr lang="en-US" sz="2400" dirty="0">
                <a:latin typeface="Times" pitchFamily="2" charset="0"/>
              </a:rPr>
              <a:t>Commander-in-chief</a:t>
            </a:r>
          </a:p>
          <a:p>
            <a:pPr marL="342900" indent="-342900">
              <a:buFont typeface="Arial" panose="020B0604020202020204" pitchFamily="34" charset="0"/>
              <a:buChar char="•"/>
            </a:pPr>
            <a:r>
              <a:rPr lang="en-US" sz="2400" dirty="0">
                <a:latin typeface="Times" pitchFamily="2" charset="0"/>
              </a:rPr>
              <a:t>Chief Diplomat</a:t>
            </a:r>
          </a:p>
          <a:p>
            <a:pPr marL="342900" indent="-342900">
              <a:buFont typeface="Arial" panose="020B0604020202020204" pitchFamily="34" charset="0"/>
              <a:buChar char="•"/>
            </a:pPr>
            <a:r>
              <a:rPr lang="en-US" sz="2400" dirty="0">
                <a:latin typeface="Times" pitchFamily="2" charset="0"/>
              </a:rPr>
              <a:t>Morale Builder</a:t>
            </a:r>
          </a:p>
          <a:p>
            <a:endParaRPr lang="en-US" sz="2400" dirty="0">
              <a:latin typeface="Times" pitchFamily="2" charset="0"/>
            </a:endParaRPr>
          </a:p>
          <a:p>
            <a:r>
              <a:rPr lang="en-US" sz="2400" dirty="0">
                <a:latin typeface="Times" pitchFamily="2" charset="0"/>
              </a:rPr>
              <a:t>Presidential Powers</a:t>
            </a:r>
          </a:p>
          <a:p>
            <a:pPr marL="342900" indent="-342900">
              <a:buFont typeface="Arial" panose="020B0604020202020204" pitchFamily="34" charset="0"/>
              <a:buChar char="•"/>
            </a:pPr>
            <a:r>
              <a:rPr lang="en-US" sz="2400" dirty="0">
                <a:latin typeface="Times" pitchFamily="2" charset="0"/>
              </a:rPr>
              <a:t>Commander in chief</a:t>
            </a:r>
          </a:p>
          <a:p>
            <a:pPr marL="342900" indent="-342900">
              <a:buFont typeface="Arial" panose="020B0604020202020204" pitchFamily="34" charset="0"/>
              <a:buChar char="•"/>
            </a:pPr>
            <a:r>
              <a:rPr lang="en-US" sz="2400" dirty="0">
                <a:latin typeface="Times" pitchFamily="2" charset="0"/>
              </a:rPr>
              <a:t>Executive orders</a:t>
            </a:r>
          </a:p>
          <a:p>
            <a:pPr marL="342900" indent="-342900">
              <a:buFont typeface="Arial" panose="020B0604020202020204" pitchFamily="34" charset="0"/>
              <a:buChar char="•"/>
            </a:pPr>
            <a:r>
              <a:rPr lang="en-US" sz="2400" dirty="0">
                <a:latin typeface="Times" pitchFamily="2" charset="0"/>
              </a:rPr>
              <a:t>Executive privilege</a:t>
            </a:r>
          </a:p>
          <a:p>
            <a:pPr marL="342900" indent="-342900">
              <a:buFont typeface="Arial" panose="020B0604020202020204" pitchFamily="34" charset="0"/>
              <a:buChar char="•"/>
            </a:pPr>
            <a:r>
              <a:rPr lang="en-US" sz="2400" dirty="0">
                <a:latin typeface="Times" pitchFamily="2" charset="0"/>
              </a:rPr>
              <a:t>Bully Pulpit</a:t>
            </a:r>
          </a:p>
          <a:p>
            <a:pPr marL="342900" indent="-342900">
              <a:buFont typeface="Arial" panose="020B0604020202020204" pitchFamily="34" charset="0"/>
              <a:buChar char="•"/>
            </a:pPr>
            <a:r>
              <a:rPr lang="en-US" sz="2400" dirty="0">
                <a:latin typeface="Times" pitchFamily="2" charset="0"/>
              </a:rPr>
              <a:t>Signing statements </a:t>
            </a:r>
          </a:p>
        </p:txBody>
      </p:sp>
      <p:sp>
        <p:nvSpPr>
          <p:cNvPr id="6" name="Oval Callout 5">
            <a:extLst>
              <a:ext uri="{FF2B5EF4-FFF2-40B4-BE49-F238E27FC236}">
                <a16:creationId xmlns:a16="http://schemas.microsoft.com/office/drawing/2014/main" id="{1830D887-06AB-054F-BE17-332F5AE70561}"/>
              </a:ext>
            </a:extLst>
          </p:cNvPr>
          <p:cNvSpPr/>
          <p:nvPr/>
        </p:nvSpPr>
        <p:spPr>
          <a:xfrm>
            <a:off x="1828800" y="2438400"/>
            <a:ext cx="2209800" cy="1371600"/>
          </a:xfrm>
          <a:prstGeom prst="wedgeEllipseCallout">
            <a:avLst>
              <a:gd name="adj1" fmla="val -47114"/>
              <a:gd name="adj2" fmla="val 5902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Times" pitchFamily="2" charset="0"/>
              </a:rPr>
              <a:t>Americans will remember how I respond to this moment</a:t>
            </a:r>
          </a:p>
        </p:txBody>
      </p:sp>
    </p:spTree>
    <p:extLst>
      <p:ext uri="{BB962C8B-B14F-4D97-AF65-F5344CB8AC3E}">
        <p14:creationId xmlns:p14="http://schemas.microsoft.com/office/powerpoint/2010/main" val="325044720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47699"/>
          </a:xfrm>
          <a:solidFill>
            <a:srgbClr val="C00000"/>
          </a:solidFill>
        </p:spPr>
        <p:txBody>
          <a:bodyPr>
            <a:normAutofit fontScale="90000"/>
          </a:bodyPr>
          <a:lstStyle/>
          <a:p>
            <a:r>
              <a:rPr lang="en-US" dirty="0">
                <a:solidFill>
                  <a:schemeClr val="bg1"/>
                </a:solidFill>
                <a:latin typeface="Baskerville Old Face" panose="02020602080505020303" pitchFamily="18" charset="0"/>
              </a:rPr>
              <a:t>The Power of the Persuader</a:t>
            </a:r>
          </a:p>
        </p:txBody>
      </p:sp>
      <p:sp>
        <p:nvSpPr>
          <p:cNvPr id="3" name="Content Placeholder 2"/>
          <p:cNvSpPr>
            <a:spLocks noGrp="1"/>
          </p:cNvSpPr>
          <p:nvPr>
            <p:ph idx="1"/>
          </p:nvPr>
        </p:nvSpPr>
        <p:spPr>
          <a:xfrm>
            <a:off x="228600" y="1143000"/>
            <a:ext cx="8458200" cy="4983163"/>
          </a:xfrm>
          <a:solidFill>
            <a:schemeClr val="bg1"/>
          </a:solidFill>
          <a:ln>
            <a:solidFill>
              <a:srgbClr val="002060"/>
            </a:solidFill>
          </a:ln>
        </p:spPr>
        <p:txBody>
          <a:bodyPr>
            <a:normAutofit fontScale="92500" lnSpcReduction="20000"/>
          </a:bodyPr>
          <a:lstStyle/>
          <a:p>
            <a:r>
              <a:rPr lang="en-US" sz="2600" dirty="0">
                <a:latin typeface="Times New Roman" panose="02020603050405020304" pitchFamily="18" charset="0"/>
                <a:cs typeface="Times New Roman" panose="02020603050405020304" pitchFamily="18" charset="0"/>
              </a:rPr>
              <a:t>The power of the president to persuade is directly linked to his approval rating and length in office</a:t>
            </a: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pPr marL="0" indent="0">
              <a:buNone/>
            </a:pPr>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600" b="1" dirty="0">
                <a:solidFill>
                  <a:srgbClr val="C00000"/>
                </a:solidFill>
                <a:latin typeface="Times New Roman" panose="02020603050405020304" pitchFamily="18" charset="0"/>
                <a:cs typeface="Times New Roman" panose="02020603050405020304" pitchFamily="18" charset="0"/>
              </a:rPr>
              <a:t>Factors: </a:t>
            </a:r>
            <a:r>
              <a:rPr lang="en-US" sz="2600" b="1" dirty="0">
                <a:latin typeface="Times New Roman" panose="02020603050405020304" pitchFamily="18" charset="0"/>
                <a:cs typeface="Times New Roman" panose="02020603050405020304" pitchFamily="18" charset="0"/>
              </a:rPr>
              <a:t>Lame Duck, Election Mandate, Honeymoon period, Bully-pulpit, crisis manage, etc.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3475" y="1981200"/>
            <a:ext cx="7781925" cy="32385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425739403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2000"/>
          </a:xfrm>
          <a:solidFill>
            <a:srgbClr val="C00000"/>
          </a:solidFill>
          <a:ln>
            <a:solidFill>
              <a:schemeClr val="tx1"/>
            </a:solidFill>
          </a:ln>
        </p:spPr>
        <p:txBody>
          <a:bodyPr/>
          <a:lstStyle/>
          <a:p>
            <a:r>
              <a:rPr lang="en-US" b="1" dirty="0">
                <a:solidFill>
                  <a:schemeClr val="bg1"/>
                </a:solidFill>
                <a:latin typeface="Baskerville Old Face" panose="02020602080505020303" pitchFamily="18" charset="0"/>
              </a:rPr>
              <a:t>Power of the Veto</a:t>
            </a:r>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90600" y="1417638"/>
            <a:ext cx="7086600" cy="4742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4800600" y="1219200"/>
            <a:ext cx="3886200" cy="762000"/>
          </a:xfrm>
          <a:prstGeom prst="rect">
            <a:avLst/>
          </a:prstGeom>
          <a:solidFill>
            <a:srgbClr val="0070C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Times New Roman" panose="02020603050405020304" pitchFamily="18" charset="0"/>
                <a:cs typeface="Times New Roman" panose="02020603050405020304" pitchFamily="18" charset="0"/>
              </a:rPr>
              <a:t>Veto Threat – Persuades </a:t>
            </a:r>
          </a:p>
        </p:txBody>
      </p:sp>
    </p:spTree>
    <p:extLst>
      <p:ext uri="{BB962C8B-B14F-4D97-AF65-F5344CB8AC3E}">
        <p14:creationId xmlns:p14="http://schemas.microsoft.com/office/powerpoint/2010/main" val="255369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rgbClr val="C00000"/>
          </a:solidFill>
          <a:ln>
            <a:solidFill>
              <a:schemeClr val="tx1"/>
            </a:solidFill>
          </a:ln>
        </p:spPr>
        <p:txBody>
          <a:bodyPr/>
          <a:lstStyle/>
          <a:p>
            <a:r>
              <a:rPr lang="en-US" dirty="0">
                <a:solidFill>
                  <a:schemeClr val="bg1"/>
                </a:solidFill>
                <a:latin typeface="Baskerville Old Face" panose="02020602080505020303" pitchFamily="18" charset="0"/>
              </a:rPr>
              <a:t>Informal Powers</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66800" y="1600200"/>
            <a:ext cx="7162800" cy="4876800"/>
          </a:xfrm>
        </p:spPr>
      </p:pic>
    </p:spTree>
    <p:extLst>
      <p:ext uri="{BB962C8B-B14F-4D97-AF65-F5344CB8AC3E}">
        <p14:creationId xmlns:p14="http://schemas.microsoft.com/office/powerpoint/2010/main" val="14086322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dirty="0">
                <a:solidFill>
                  <a:schemeClr val="tx2"/>
                </a:solidFill>
                <a:latin typeface="Arial Black" panose="020B0A04020102020204" pitchFamily="34" charset="0"/>
              </a:rPr>
              <a:t>Balance of Power</a:t>
            </a:r>
          </a:p>
        </p:txBody>
      </p:sp>
      <p:sp>
        <p:nvSpPr>
          <p:cNvPr id="3" name="Content Placeholder 2"/>
          <p:cNvSpPr>
            <a:spLocks noGrp="1"/>
          </p:cNvSpPr>
          <p:nvPr>
            <p:ph idx="1"/>
          </p:nvPr>
        </p:nvSpPr>
        <p:spPr>
          <a:xfrm>
            <a:off x="457200" y="1295400"/>
            <a:ext cx="8229600" cy="4830763"/>
          </a:xfrm>
          <a:solidFill>
            <a:schemeClr val="bg1"/>
          </a:solidFill>
          <a:ln>
            <a:solidFill>
              <a:srgbClr val="002060"/>
            </a:solidFill>
          </a:ln>
        </p:spPr>
        <p:txBody>
          <a:bodyPr>
            <a:normAutofit/>
          </a:bodyPr>
          <a:lstStyle/>
          <a:p>
            <a:pPr marL="0" indent="0">
              <a:buNone/>
            </a:pPr>
            <a:r>
              <a:rPr lang="en-US" sz="2400" dirty="0">
                <a:latin typeface="Times" panose="02020603050405020304" pitchFamily="18" charset="0"/>
                <a:cs typeface="Times" panose="02020603050405020304" pitchFamily="18" charset="0"/>
              </a:rPr>
              <a:t>Analyze arguments made during the ratification debate to determine the pros and cons of the creation of a single executive.</a:t>
            </a:r>
          </a:p>
          <a:p>
            <a:r>
              <a:rPr lang="en-US" sz="2400" b="1" dirty="0">
                <a:latin typeface="Times" panose="02020603050405020304" pitchFamily="18" charset="0"/>
                <a:cs typeface="Times" panose="02020603050405020304" pitchFamily="18" charset="0"/>
              </a:rPr>
              <a:t>Federalist 70 v. Cato IV</a:t>
            </a:r>
          </a:p>
          <a:p>
            <a:pPr marL="0" indent="0">
              <a:buNone/>
            </a:pPr>
            <a:endParaRPr lang="en-US" sz="2400" dirty="0">
              <a:latin typeface="Times" panose="02020603050405020304" pitchFamily="18" charset="0"/>
              <a:cs typeface="Times" panose="02020603050405020304"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3124200"/>
            <a:ext cx="2514600" cy="35052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28" name="Picture 4" descr="http://thefederalistpapers.integratedmarket.netdna-cdn.com/wp-content/uploads/2015/07/cartoon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124200"/>
            <a:ext cx="4419600" cy="350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953000" y="5040868"/>
            <a:ext cx="609600" cy="369332"/>
          </a:xfrm>
          <a:prstGeom prst="rect">
            <a:avLst/>
          </a:prstGeom>
          <a:noFill/>
        </p:spPr>
        <p:txBody>
          <a:bodyPr wrap="square" rtlCol="0">
            <a:spAutoFit/>
          </a:bodyPr>
          <a:lstStyle/>
          <a:p>
            <a:pPr algn="ctr"/>
            <a:r>
              <a:rPr lang="en-US" b="1" dirty="0">
                <a:solidFill>
                  <a:srgbClr val="FF0000"/>
                </a:solidFill>
                <a:latin typeface="Times New Roman" panose="02020603050405020304" pitchFamily="18" charset="0"/>
                <a:cs typeface="Times New Roman" panose="02020603050405020304" pitchFamily="18" charset="0"/>
              </a:rPr>
              <a:t>VS.</a:t>
            </a:r>
          </a:p>
        </p:txBody>
      </p:sp>
    </p:spTree>
    <p:extLst>
      <p:ext uri="{BB962C8B-B14F-4D97-AF65-F5344CB8AC3E}">
        <p14:creationId xmlns:p14="http://schemas.microsoft.com/office/powerpoint/2010/main" val="84874509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4525963"/>
          </a:xfrm>
          <a:solidFill>
            <a:schemeClr val="tx1"/>
          </a:solidFill>
        </p:spPr>
        <p:txBody>
          <a:bodyPr>
            <a:normAutofit fontScale="77500" lnSpcReduction="20000"/>
          </a:bodyPr>
          <a:lstStyle/>
          <a:p>
            <a:pPr marL="0" indent="0" fontAlgn="base">
              <a:buNone/>
            </a:pPr>
            <a:r>
              <a:rPr lang="en-US" sz="2800" b="1" dirty="0">
                <a:solidFill>
                  <a:schemeClr val="bg1"/>
                </a:solidFill>
                <a:latin typeface="Times" panose="02020603050405020304" pitchFamily="18" charset="0"/>
                <a:cs typeface="Times" panose="02020603050405020304" pitchFamily="18" charset="0"/>
              </a:rPr>
              <a:t>Prompt:</a:t>
            </a:r>
            <a:r>
              <a:rPr lang="en-US" sz="2800" dirty="0">
                <a:solidFill>
                  <a:schemeClr val="bg1"/>
                </a:solidFill>
                <a:latin typeface="Times" panose="02020603050405020304" pitchFamily="18" charset="0"/>
                <a:cs typeface="Times" panose="02020603050405020304" pitchFamily="18" charset="0"/>
              </a:rPr>
              <a:t> Present an argument analyzing whether the president has been granted power that imbalances in our system which the Framers wanted to avoid.  Support your claim with at least TWO pieces of accurate and relevant information.</a:t>
            </a:r>
          </a:p>
          <a:p>
            <a:pPr lvl="1" fontAlgn="base"/>
            <a:r>
              <a:rPr lang="en-US" dirty="0">
                <a:solidFill>
                  <a:schemeClr val="bg1"/>
                </a:solidFill>
                <a:latin typeface="Times" panose="02020603050405020304" pitchFamily="18" charset="0"/>
                <a:cs typeface="Times" panose="02020603050405020304" pitchFamily="18" charset="0"/>
              </a:rPr>
              <a:t>At least ONE piece of evidence must be from the list below</a:t>
            </a:r>
          </a:p>
          <a:p>
            <a:pPr lvl="2" fontAlgn="base"/>
            <a:r>
              <a:rPr lang="en-US" sz="2800" i="1" dirty="0">
                <a:solidFill>
                  <a:schemeClr val="bg1"/>
                </a:solidFill>
                <a:latin typeface="Times" panose="02020603050405020304" pitchFamily="18" charset="0"/>
                <a:cs typeface="Times" panose="02020603050405020304" pitchFamily="18" charset="0"/>
              </a:rPr>
              <a:t>Federalist 51</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Constitution</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Federalist 70</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Anti-federalist 74</a:t>
            </a:r>
            <a:endParaRPr lang="en-US" sz="2800" dirty="0">
              <a:solidFill>
                <a:schemeClr val="bg1"/>
              </a:solidFill>
              <a:latin typeface="Times" panose="02020603050405020304" pitchFamily="18" charset="0"/>
              <a:cs typeface="Times" panose="02020603050405020304" pitchFamily="18" charset="0"/>
            </a:endParaRPr>
          </a:p>
          <a:p>
            <a:pPr lvl="1" fontAlgn="base"/>
            <a:r>
              <a:rPr lang="en-US" dirty="0">
                <a:solidFill>
                  <a:schemeClr val="bg1"/>
                </a:solidFill>
                <a:latin typeface="Times" panose="02020603050405020304" pitchFamily="18" charset="0"/>
                <a:cs typeface="Times" panose="02020603050405020304" pitchFamily="18" charset="0"/>
              </a:rPr>
              <a:t>The second piece of evidence must be from a different source on the list above OR from your own knowledge.</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0099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p:txBody>
          <a:bodyPr/>
          <a:lstStyle/>
          <a:p>
            <a:r>
              <a:rPr lang="en-US" altLang="en-US" sz="2600" dirty="0">
                <a:latin typeface="Baskerville Old Face" panose="02020602080505020303" pitchFamily="18" charset="0"/>
              </a:rPr>
              <a:t>Presidential Approval Ratings Effects Legislative Programs</a:t>
            </a:r>
          </a:p>
        </p:txBody>
      </p:sp>
      <p:sp>
        <p:nvSpPr>
          <p:cNvPr id="30723" name="Rectangle 5"/>
          <p:cNvSpPr>
            <a:spLocks noGrp="1" noChangeArrowheads="1"/>
          </p:cNvSpPr>
          <p:nvPr>
            <p:ph type="body" idx="1"/>
          </p:nvPr>
        </p:nvSpPr>
        <p:spPr>
          <a:xfrm>
            <a:off x="381000" y="1143000"/>
            <a:ext cx="4040188" cy="639762"/>
          </a:xfrm>
        </p:spPr>
        <p:txBody>
          <a:bodyPr>
            <a:normAutofit/>
          </a:bodyPr>
          <a:lstStyle/>
          <a:p>
            <a:pPr>
              <a:lnSpc>
                <a:spcPct val="80000"/>
              </a:lnSpc>
            </a:pPr>
            <a:r>
              <a:rPr lang="en-US" altLang="en-US" sz="2000" b="1" dirty="0">
                <a:solidFill>
                  <a:srgbClr val="FF0000"/>
                </a:solidFill>
                <a:latin typeface="Times New Roman" panose="02020603050405020304" pitchFamily="18" charset="0"/>
                <a:cs typeface="Times New Roman" panose="02020603050405020304" pitchFamily="18" charset="0"/>
              </a:rPr>
              <a:t>DOES NOT EFFECT</a:t>
            </a:r>
          </a:p>
        </p:txBody>
      </p:sp>
      <p:sp>
        <p:nvSpPr>
          <p:cNvPr id="2" name="Content Placeholder 1"/>
          <p:cNvSpPr>
            <a:spLocks noGrp="1"/>
          </p:cNvSpPr>
          <p:nvPr>
            <p:ph sz="half" idx="2"/>
          </p:nvPr>
        </p:nvSpPr>
        <p:spPr>
          <a:xfrm>
            <a:off x="457200" y="1905000"/>
            <a:ext cx="4040188" cy="4221163"/>
          </a:xfrm>
          <a:solidFill>
            <a:schemeClr val="bg1"/>
          </a:solidFill>
          <a:ln>
            <a:solidFill>
              <a:srgbClr val="002060"/>
            </a:solidFill>
          </a:ln>
        </p:spPr>
        <p:txBody>
          <a:bodyPr>
            <a:normAutofit fontScale="92500" lnSpcReduction="10000"/>
          </a:bodyPr>
          <a:lstStyle/>
          <a:p>
            <a:pPr>
              <a:lnSpc>
                <a:spcPct val="80000"/>
              </a:lnSpc>
            </a:pPr>
            <a:r>
              <a:rPr lang="en-US" altLang="en-US" dirty="0">
                <a:latin typeface="Times New Roman" panose="02020603050405020304" pitchFamily="18" charset="0"/>
                <a:cs typeface="Times New Roman" panose="02020603050405020304" pitchFamily="18" charset="0"/>
              </a:rPr>
              <a:t>Presidents cannot ordinarily provide credible election results (</a:t>
            </a:r>
            <a:r>
              <a:rPr lang="en-US" altLang="en-US" i="1" dirty="0">
                <a:solidFill>
                  <a:srgbClr val="002060"/>
                </a:solidFill>
                <a:latin typeface="Times New Roman" panose="02020603050405020304" pitchFamily="18" charset="0"/>
                <a:cs typeface="Times New Roman" panose="02020603050405020304" pitchFamily="18" charset="0"/>
              </a:rPr>
              <a:t>They cannot campaign to get someone unelected</a:t>
            </a:r>
            <a:r>
              <a:rPr lang="en-US" altLang="en-US" dirty="0">
                <a:latin typeface="Times New Roman" panose="02020603050405020304" pitchFamily="18" charset="0"/>
                <a:cs typeface="Times New Roman" panose="02020603050405020304" pitchFamily="18" charset="0"/>
              </a:rPr>
              <a:t>)</a:t>
            </a:r>
          </a:p>
          <a:p>
            <a:pPr>
              <a:lnSpc>
                <a:spcPct val="80000"/>
              </a:lnSpc>
            </a:pPr>
            <a:r>
              <a:rPr lang="en-US" altLang="en-US" dirty="0">
                <a:latin typeface="Times New Roman" panose="02020603050405020304" pitchFamily="18" charset="0"/>
                <a:cs typeface="Times New Roman" panose="02020603050405020304" pitchFamily="18" charset="0"/>
              </a:rPr>
              <a:t>President cannot get people elected that supports his ideas</a:t>
            </a:r>
          </a:p>
          <a:p>
            <a:pPr>
              <a:lnSpc>
                <a:spcPct val="80000"/>
              </a:lnSpc>
            </a:pPr>
            <a:r>
              <a:rPr lang="en-US" altLang="en-US" dirty="0">
                <a:latin typeface="Times New Roman" panose="02020603050405020304" pitchFamily="18" charset="0"/>
                <a:cs typeface="Times New Roman" panose="02020603050405020304" pitchFamily="18" charset="0"/>
              </a:rPr>
              <a:t>Members of Congress have become insulated against presidential elections due to the fact of weakening party loyalty and party organizations and the enhance ability of members of Congress to build secure relations with their constituents</a:t>
            </a:r>
          </a:p>
          <a:p>
            <a:endParaRPr lang="en-US" dirty="0"/>
          </a:p>
        </p:txBody>
      </p:sp>
      <p:sp>
        <p:nvSpPr>
          <p:cNvPr id="30724" name="Rectangle 6"/>
          <p:cNvSpPr>
            <a:spLocks noGrp="1" noChangeArrowheads="1"/>
          </p:cNvSpPr>
          <p:nvPr>
            <p:ph type="body" sz="quarter" idx="3"/>
          </p:nvPr>
        </p:nvSpPr>
        <p:spPr>
          <a:xfrm>
            <a:off x="4648200" y="1143000"/>
            <a:ext cx="4041775" cy="639762"/>
          </a:xfrm>
        </p:spPr>
        <p:txBody>
          <a:bodyPr>
            <a:normAutofit/>
          </a:bodyPr>
          <a:lstStyle/>
          <a:p>
            <a:pPr>
              <a:lnSpc>
                <a:spcPct val="80000"/>
              </a:lnSpc>
            </a:pPr>
            <a:r>
              <a:rPr lang="en-US" altLang="en-US" sz="2000" b="1" dirty="0">
                <a:solidFill>
                  <a:schemeClr val="tx2"/>
                </a:solidFill>
                <a:latin typeface="Times New Roman" panose="02020603050405020304" pitchFamily="18" charset="0"/>
                <a:cs typeface="Times New Roman" panose="02020603050405020304" pitchFamily="18" charset="0"/>
              </a:rPr>
              <a:t>DOES EFFECT</a:t>
            </a:r>
          </a:p>
        </p:txBody>
      </p:sp>
      <p:sp>
        <p:nvSpPr>
          <p:cNvPr id="3" name="Content Placeholder 2"/>
          <p:cNvSpPr>
            <a:spLocks noGrp="1"/>
          </p:cNvSpPr>
          <p:nvPr>
            <p:ph sz="quarter" idx="4"/>
          </p:nvPr>
        </p:nvSpPr>
        <p:spPr>
          <a:xfrm>
            <a:off x="4645025" y="1828800"/>
            <a:ext cx="4041775" cy="4297363"/>
          </a:xfrm>
          <a:solidFill>
            <a:schemeClr val="bg1"/>
          </a:solidFill>
          <a:ln>
            <a:solidFill>
              <a:srgbClr val="002060"/>
            </a:solidFill>
          </a:ln>
        </p:spPr>
        <p:txBody>
          <a:bodyPr>
            <a:normAutofit fontScale="92500" lnSpcReduction="10000"/>
          </a:bodyPr>
          <a:lstStyle/>
          <a:p>
            <a:pPr>
              <a:lnSpc>
                <a:spcPct val="80000"/>
              </a:lnSpc>
            </a:pPr>
            <a:r>
              <a:rPr lang="en-US" altLang="en-US" dirty="0">
                <a:latin typeface="Times New Roman" panose="02020603050405020304" pitchFamily="18" charset="0"/>
                <a:cs typeface="Times New Roman" panose="02020603050405020304" pitchFamily="18" charset="0"/>
              </a:rPr>
              <a:t>President popularity does have a correlation with whether his legislative agenda gets passed</a:t>
            </a:r>
          </a:p>
          <a:p>
            <a:pPr>
              <a:lnSpc>
                <a:spcPct val="80000"/>
              </a:lnSpc>
            </a:pPr>
            <a:r>
              <a:rPr lang="en-US" altLang="en-US" dirty="0">
                <a:latin typeface="Times New Roman" panose="02020603050405020304" pitchFamily="18" charset="0"/>
                <a:cs typeface="Times New Roman" panose="02020603050405020304" pitchFamily="18" charset="0"/>
              </a:rPr>
              <a:t>Must be a big bill not a trivial one</a:t>
            </a:r>
          </a:p>
          <a:p>
            <a:pPr>
              <a:lnSpc>
                <a:spcPct val="80000"/>
              </a:lnSpc>
            </a:pPr>
            <a:r>
              <a:rPr lang="en-US" altLang="en-US" dirty="0">
                <a:latin typeface="Times New Roman" panose="02020603050405020304" pitchFamily="18" charset="0"/>
                <a:cs typeface="Times New Roman" panose="02020603050405020304" pitchFamily="18" charset="0"/>
              </a:rPr>
              <a:t>He can keep his victory margin high by not taking a position on controversial issues</a:t>
            </a:r>
          </a:p>
          <a:p>
            <a:pPr>
              <a:lnSpc>
                <a:spcPct val="80000"/>
              </a:lnSpc>
            </a:pPr>
            <a:r>
              <a:rPr lang="en-US" altLang="en-US" dirty="0">
                <a:latin typeface="Times New Roman" panose="02020603050405020304" pitchFamily="18" charset="0"/>
                <a:cs typeface="Times New Roman" panose="02020603050405020304" pitchFamily="18" charset="0"/>
              </a:rPr>
              <a:t>The president can appear successful even if a he only gets a few legislative victories – hard to measure</a:t>
            </a:r>
          </a:p>
          <a:p>
            <a:pPr>
              <a:lnSpc>
                <a:spcPct val="80000"/>
              </a:lnSpc>
            </a:pPr>
            <a:r>
              <a:rPr lang="en-US" altLang="en-US" dirty="0">
                <a:latin typeface="Times New Roman" panose="02020603050405020304" pitchFamily="18" charset="0"/>
                <a:cs typeface="Times New Roman" panose="02020603050405020304" pitchFamily="18" charset="0"/>
              </a:rPr>
              <a:t>Presidential approval rating can be greatly impacted by the unknown </a:t>
            </a:r>
          </a:p>
          <a:p>
            <a:endParaRPr lang="en-US" dirty="0"/>
          </a:p>
        </p:txBody>
      </p:sp>
    </p:spTree>
    <p:extLst>
      <p:ext uri="{BB962C8B-B14F-4D97-AF65-F5344CB8AC3E}">
        <p14:creationId xmlns:p14="http://schemas.microsoft.com/office/powerpoint/2010/main" val="1237614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634AE-585A-452B-BF87-536355A32326}"/>
              </a:ext>
            </a:extLst>
          </p:cNvPr>
          <p:cNvSpPr>
            <a:spLocks noGrp="1"/>
          </p:cNvSpPr>
          <p:nvPr>
            <p:ph type="title"/>
          </p:nvPr>
        </p:nvSpPr>
        <p:spPr>
          <a:xfrm>
            <a:off x="457200" y="274638"/>
            <a:ext cx="8229600" cy="7159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A Model of a President</a:t>
            </a:r>
          </a:p>
        </p:txBody>
      </p:sp>
      <p:sp>
        <p:nvSpPr>
          <p:cNvPr id="5" name="Content Placeholder 4">
            <a:extLst>
              <a:ext uri="{FF2B5EF4-FFF2-40B4-BE49-F238E27FC236}">
                <a16:creationId xmlns:a16="http://schemas.microsoft.com/office/drawing/2014/main" id="{24B847B6-278B-4804-B48C-4EAFF8616487}"/>
              </a:ext>
            </a:extLst>
          </p:cNvPr>
          <p:cNvSpPr>
            <a:spLocks noGrp="1"/>
          </p:cNvSpPr>
          <p:nvPr>
            <p:ph idx="1"/>
          </p:nvPr>
        </p:nvSpPr>
        <p:spPr>
          <a:xfrm>
            <a:off x="381001" y="1166018"/>
            <a:ext cx="6553200" cy="4525963"/>
          </a:xfrm>
          <a:solidFill>
            <a:schemeClr val="tx1"/>
          </a:solidFill>
        </p:spPr>
        <p:txBody>
          <a:bodyPr>
            <a:normAutofit fontScale="77500" lnSpcReduction="20000"/>
          </a:bodyPr>
          <a:lstStyle/>
          <a:p>
            <a:pPr marL="0" indent="0" fontAlgn="base">
              <a:buNone/>
            </a:pPr>
            <a:r>
              <a:rPr lang="en-US" sz="2800" b="1" dirty="0">
                <a:solidFill>
                  <a:schemeClr val="bg1"/>
                </a:solidFill>
                <a:latin typeface="Times" panose="02020603050405020304" pitchFamily="18" charset="0"/>
                <a:cs typeface="Times" panose="02020603050405020304" pitchFamily="18" charset="0"/>
              </a:rPr>
              <a:t>Prompt:</a:t>
            </a:r>
            <a:r>
              <a:rPr lang="en-US" sz="2800" dirty="0">
                <a:solidFill>
                  <a:schemeClr val="bg1"/>
                </a:solidFill>
                <a:latin typeface="Times" panose="02020603050405020304" pitchFamily="18" charset="0"/>
                <a:cs typeface="Times" panose="02020603050405020304" pitchFamily="18" charset="0"/>
              </a:rPr>
              <a:t> Present an argument analyzing whether the president has been granted power that imbalances in our system which the Framers wanted to avoid.  Support your claim with at least TWO pieces of accurate and relevant information.</a:t>
            </a:r>
          </a:p>
          <a:p>
            <a:pPr lvl="1" fontAlgn="base"/>
            <a:r>
              <a:rPr lang="en-US" dirty="0">
                <a:solidFill>
                  <a:schemeClr val="bg1"/>
                </a:solidFill>
                <a:latin typeface="Times" panose="02020603050405020304" pitchFamily="18" charset="0"/>
                <a:cs typeface="Times" panose="02020603050405020304" pitchFamily="18" charset="0"/>
              </a:rPr>
              <a:t>At least ONE piece of evidence must be from the list below</a:t>
            </a:r>
          </a:p>
          <a:p>
            <a:pPr lvl="2" fontAlgn="base"/>
            <a:r>
              <a:rPr lang="en-US" sz="2800" i="1" dirty="0">
                <a:solidFill>
                  <a:schemeClr val="bg1"/>
                </a:solidFill>
                <a:latin typeface="Times" panose="02020603050405020304" pitchFamily="18" charset="0"/>
                <a:cs typeface="Times" panose="02020603050405020304" pitchFamily="18" charset="0"/>
              </a:rPr>
              <a:t>Federalist 51</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Constitution</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Federalist 70</a:t>
            </a:r>
            <a:endParaRPr lang="en-US" sz="2800" dirty="0">
              <a:solidFill>
                <a:schemeClr val="bg1"/>
              </a:solidFill>
              <a:latin typeface="Times" panose="02020603050405020304" pitchFamily="18" charset="0"/>
              <a:cs typeface="Times" panose="02020603050405020304" pitchFamily="18" charset="0"/>
            </a:endParaRPr>
          </a:p>
          <a:p>
            <a:pPr lvl="2" fontAlgn="base"/>
            <a:r>
              <a:rPr lang="en-US" sz="2800" i="1" dirty="0">
                <a:solidFill>
                  <a:schemeClr val="bg1"/>
                </a:solidFill>
                <a:latin typeface="Times" panose="02020603050405020304" pitchFamily="18" charset="0"/>
                <a:cs typeface="Times" panose="02020603050405020304" pitchFamily="18" charset="0"/>
              </a:rPr>
              <a:t>Anti-federalist 74</a:t>
            </a:r>
            <a:endParaRPr lang="en-US" sz="2800" dirty="0">
              <a:solidFill>
                <a:schemeClr val="bg1"/>
              </a:solidFill>
              <a:latin typeface="Times" panose="02020603050405020304" pitchFamily="18" charset="0"/>
              <a:cs typeface="Times" panose="02020603050405020304" pitchFamily="18" charset="0"/>
            </a:endParaRPr>
          </a:p>
          <a:p>
            <a:pPr lvl="1" fontAlgn="base"/>
            <a:r>
              <a:rPr lang="en-US" dirty="0">
                <a:solidFill>
                  <a:schemeClr val="bg1"/>
                </a:solidFill>
                <a:latin typeface="Times" panose="02020603050405020304" pitchFamily="18" charset="0"/>
                <a:cs typeface="Times" panose="02020603050405020304" pitchFamily="18" charset="0"/>
              </a:rPr>
              <a:t>The second piece of evidence must be from a different source on the list above OR from your own knowledge.</a:t>
            </a:r>
          </a:p>
          <a:p>
            <a:endParaRPr lang="en-US" sz="2400" dirty="0">
              <a:latin typeface="Times" panose="02020603050405020304" pitchFamily="18" charset="0"/>
              <a:cs typeface="Times" panose="02020603050405020304" pitchFamily="18" charset="0"/>
            </a:endParaRPr>
          </a:p>
        </p:txBody>
      </p:sp>
      <p:pic>
        <p:nvPicPr>
          <p:cNvPr id="1030" name="Picture 6" descr="Lex Luthor: A Celebration of 75 Years: Jerry Siegel, Bill Finger, Edmond  Hamilton, Lein Wein, Cary Bates, Elliot S. Maggin, John Byrne, Roger Stern,  Joe Shuster, Curt Swan: 9781401262075: Amazon.com: Books">
            <a:extLst>
              <a:ext uri="{FF2B5EF4-FFF2-40B4-BE49-F238E27FC236}">
                <a16:creationId xmlns:a16="http://schemas.microsoft.com/office/drawing/2014/main" id="{E7C61967-023B-49ED-836B-202530F2C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3810000"/>
            <a:ext cx="1733550" cy="26384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DC Comics: Every Decade Of Superman Comics, Ranked | CBR">
            <a:extLst>
              <a:ext uri="{FF2B5EF4-FFF2-40B4-BE49-F238E27FC236}">
                <a16:creationId xmlns:a16="http://schemas.microsoft.com/office/drawing/2014/main" id="{A9FD97CB-D2C9-4D24-88A6-EDDC43209A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08033" y="1729211"/>
            <a:ext cx="2114550" cy="190537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9400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085A6E-5026-4F14-89F6-5DBCA785E440}"/>
              </a:ext>
            </a:extLst>
          </p:cNvPr>
          <p:cNvSpPr>
            <a:spLocks noGrp="1"/>
          </p:cNvSpPr>
          <p:nvPr>
            <p:ph type="title"/>
          </p:nvPr>
        </p:nvSpPr>
        <p:spPr>
          <a:xfrm>
            <a:off x="457200" y="274638"/>
            <a:ext cx="8229600" cy="715962"/>
          </a:xfrm>
          <a:solidFill>
            <a:srgbClr val="C00000"/>
          </a:solidFill>
          <a:ln>
            <a:solidFill>
              <a:schemeClr val="tx1"/>
            </a:solidFill>
          </a:ln>
        </p:spPr>
        <p:txBody>
          <a:bodyPr>
            <a:normAutofit/>
          </a:bodyPr>
          <a:lstStyle/>
          <a:p>
            <a:r>
              <a:rPr lang="en-US" sz="3400" dirty="0">
                <a:solidFill>
                  <a:schemeClr val="bg1"/>
                </a:solidFill>
                <a:latin typeface="Georgia Pro Black" panose="02040A02050405020203" pitchFamily="18" charset="0"/>
              </a:rPr>
              <a:t>Testing the Power to Persuade</a:t>
            </a:r>
          </a:p>
        </p:txBody>
      </p:sp>
      <p:sp>
        <p:nvSpPr>
          <p:cNvPr id="3" name="Content Placeholder 2">
            <a:extLst>
              <a:ext uri="{FF2B5EF4-FFF2-40B4-BE49-F238E27FC236}">
                <a16:creationId xmlns:a16="http://schemas.microsoft.com/office/drawing/2014/main" id="{EC0B5441-74E9-4922-93DC-F41120335FB6}"/>
              </a:ext>
            </a:extLst>
          </p:cNvPr>
          <p:cNvSpPr>
            <a:spLocks noGrp="1"/>
          </p:cNvSpPr>
          <p:nvPr>
            <p:ph idx="1"/>
          </p:nvPr>
        </p:nvSpPr>
        <p:spPr>
          <a:xfrm>
            <a:off x="457200" y="3276600"/>
            <a:ext cx="8229600" cy="2849563"/>
          </a:xfrm>
          <a:solidFill>
            <a:schemeClr val="bg1"/>
          </a:solidFill>
          <a:ln>
            <a:solidFill>
              <a:schemeClr val="tx1"/>
            </a:solidFill>
          </a:ln>
        </p:spPr>
        <p:txBody>
          <a:bodyPr/>
          <a:lstStyle/>
          <a:p>
            <a:pPr marL="0" indent="0">
              <a:buNone/>
            </a:pPr>
            <a:r>
              <a:rPr lang="en-US" dirty="0">
                <a:latin typeface="Times" panose="02020603050405020304" pitchFamily="18" charset="0"/>
                <a:cs typeface="Times" panose="02020603050405020304" pitchFamily="18" charset="0"/>
              </a:rPr>
              <a:t>List any formal or informal powers can utilize to get Congress to pass his legislative agenda.</a:t>
            </a:r>
          </a:p>
        </p:txBody>
      </p:sp>
      <p:sp>
        <p:nvSpPr>
          <p:cNvPr id="4" name="Rectangle 3">
            <a:extLst>
              <a:ext uri="{FF2B5EF4-FFF2-40B4-BE49-F238E27FC236}">
                <a16:creationId xmlns:a16="http://schemas.microsoft.com/office/drawing/2014/main" id="{F1EE10D9-7A58-40C2-B287-93E4E130F41C}"/>
              </a:ext>
            </a:extLst>
          </p:cNvPr>
          <p:cNvSpPr/>
          <p:nvPr/>
        </p:nvSpPr>
        <p:spPr>
          <a:xfrm>
            <a:off x="457200" y="1219200"/>
            <a:ext cx="8229600" cy="1828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The President of the United States is facing a divided government where Congress is controlled by the opposing party. The President want legislation passed the would pay for employee medical leave, job retraining, and infrastructure improvements. </a:t>
            </a:r>
          </a:p>
        </p:txBody>
      </p:sp>
    </p:spTree>
    <p:extLst>
      <p:ext uri="{BB962C8B-B14F-4D97-AF65-F5344CB8AC3E}">
        <p14:creationId xmlns:p14="http://schemas.microsoft.com/office/powerpoint/2010/main" val="362384475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200" y="274638"/>
            <a:ext cx="8229600" cy="639762"/>
          </a:xfrm>
          <a:solidFill>
            <a:srgbClr val="C00000"/>
          </a:solidFill>
          <a:ln>
            <a:solidFill>
              <a:schemeClr val="tx1"/>
            </a:solidFill>
          </a:ln>
        </p:spPr>
        <p:txBody>
          <a:bodyPr>
            <a:noAutofit/>
          </a:bodyPr>
          <a:lstStyle/>
          <a:p>
            <a:r>
              <a:rPr lang="en-US" sz="3200" dirty="0">
                <a:solidFill>
                  <a:schemeClr val="bg1"/>
                </a:solidFill>
                <a:latin typeface="Georgia Pro Black" panose="02040A02050405020203" pitchFamily="18" charset="0"/>
              </a:rPr>
              <a:t>President Trump’s Approval Rating</a:t>
            </a:r>
          </a:p>
        </p:txBody>
      </p:sp>
      <p:sp>
        <p:nvSpPr>
          <p:cNvPr id="10" name="Rectangle 9"/>
          <p:cNvSpPr/>
          <p:nvPr/>
        </p:nvSpPr>
        <p:spPr>
          <a:xfrm>
            <a:off x="609600" y="4267200"/>
            <a:ext cx="8153400" cy="2057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chemeClr val="bg1"/>
                </a:solidFill>
                <a:latin typeface="Times New Roman" panose="02020603050405020304" pitchFamily="18" charset="0"/>
                <a:cs typeface="Times New Roman" panose="02020603050405020304" pitchFamily="18" charset="0"/>
              </a:rPr>
              <a:t>President Approval Rating – Gallup Poll</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Evaluate whether public opinion has restrained presidential authority during their term(s) in office.</a:t>
            </a:r>
          </a:p>
          <a:p>
            <a:pPr marL="342900" indent="-342900">
              <a:buFont typeface="Arial" panose="020B0604020202020204" pitchFamily="34" charset="0"/>
              <a:buChar char="•"/>
            </a:pPr>
            <a:r>
              <a:rPr lang="en-US" sz="2400" dirty="0">
                <a:solidFill>
                  <a:schemeClr val="bg1"/>
                </a:solidFill>
                <a:latin typeface="Times New Roman" panose="02020603050405020304" pitchFamily="18" charset="0"/>
                <a:cs typeface="Times New Roman" panose="02020603050405020304" pitchFamily="18" charset="0"/>
              </a:rPr>
              <a:t>Select ONE president as a model</a:t>
            </a:r>
          </a:p>
        </p:txBody>
      </p:sp>
      <p:pic>
        <p:nvPicPr>
          <p:cNvPr id="12" name="Content Placeholder 1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143000"/>
            <a:ext cx="8229600" cy="3005889"/>
          </a:xfrm>
          <a:ln>
            <a:solidFill>
              <a:srgbClr val="002060"/>
            </a:solidFill>
          </a:ln>
        </p:spPr>
      </p:pic>
    </p:spTree>
    <p:extLst>
      <p:ext uri="{BB962C8B-B14F-4D97-AF65-F5344CB8AC3E}">
        <p14:creationId xmlns:p14="http://schemas.microsoft.com/office/powerpoint/2010/main" val="33304924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67497" y="213519"/>
            <a:ext cx="8229600" cy="639762"/>
          </a:xfrm>
          <a:solidFill>
            <a:srgbClr val="C00000"/>
          </a:solidFill>
          <a:ln>
            <a:solidFill>
              <a:schemeClr val="tx1"/>
            </a:solidFill>
          </a:ln>
        </p:spPr>
        <p:txBody>
          <a:bodyPr>
            <a:normAutofit fontScale="90000"/>
          </a:bodyPr>
          <a:lstStyle/>
          <a:p>
            <a:r>
              <a:rPr lang="en-US" dirty="0">
                <a:solidFill>
                  <a:schemeClr val="bg1"/>
                </a:solidFill>
                <a:latin typeface="Georgia Pro Black" panose="02040A02050405020203" pitchFamily="18" charset="0"/>
              </a:rPr>
              <a:t>Persuader of John Q</a:t>
            </a:r>
          </a:p>
        </p:txBody>
      </p:sp>
      <p:sp>
        <p:nvSpPr>
          <p:cNvPr id="8" name="Content Placeholder 7"/>
          <p:cNvSpPr>
            <a:spLocks noGrp="1"/>
          </p:cNvSpPr>
          <p:nvPr>
            <p:ph idx="1"/>
          </p:nvPr>
        </p:nvSpPr>
        <p:spPr>
          <a:xfrm>
            <a:off x="469557" y="3429000"/>
            <a:ext cx="8229600" cy="3200400"/>
          </a:xfrm>
          <a:solidFill>
            <a:schemeClr val="bg1"/>
          </a:solidFill>
          <a:ln>
            <a:solidFill>
              <a:srgbClr val="002060"/>
            </a:solidFill>
          </a:ln>
        </p:spPr>
        <p:txBody>
          <a:bodyPr>
            <a:normAutofit lnSpcReduction="10000"/>
          </a:bodyPr>
          <a:lstStyle/>
          <a:p>
            <a:pPr marL="457200" indent="-457200">
              <a:buFont typeface="+mj-lt"/>
              <a:buAutoNum type="alphaUcPeriod"/>
            </a:pPr>
            <a:r>
              <a:rPr lang="en-US" sz="2000" dirty="0">
                <a:latin typeface="Times New Roman" panose="02020603050405020304" pitchFamily="18" charset="0"/>
                <a:cs typeface="Times New Roman" panose="02020603050405020304" pitchFamily="18" charset="0"/>
              </a:rPr>
              <a:t>Identify and explain ONE trend illustrated by the graph.</a:t>
            </a:r>
          </a:p>
          <a:p>
            <a:pPr marL="457200" indent="-457200">
              <a:buFont typeface="+mj-lt"/>
              <a:buAutoNum type="alphaUcPeriod"/>
            </a:pPr>
            <a:r>
              <a:rPr lang="en-US" sz="2000" dirty="0">
                <a:latin typeface="Times New Roman" panose="02020603050405020304" pitchFamily="18" charset="0"/>
                <a:cs typeface="Times New Roman" panose="02020603050405020304" pitchFamily="18" charset="0"/>
              </a:rPr>
              <a:t>The Constitution grants the president certain enumerated powers. Describe two of these formal powers that enable the president to exert influence over domestic policy.</a:t>
            </a:r>
          </a:p>
          <a:p>
            <a:pPr marL="457200" indent="-457200">
              <a:buFont typeface="+mj-lt"/>
              <a:buAutoNum type="alphaUcPeriod"/>
            </a:pPr>
            <a:r>
              <a:rPr lang="en-US" sz="2000" dirty="0">
                <a:latin typeface="Times New Roman" panose="02020603050405020304" pitchFamily="18" charset="0"/>
                <a:cs typeface="Times New Roman" panose="02020603050405020304" pitchFamily="18" charset="0"/>
              </a:rPr>
              <a:t>Choose two of the following. Define each term and explain how each limits the president’s ability to influence domestic policymaking in Congress.</a:t>
            </a:r>
          </a:p>
          <a:p>
            <a:pPr lvl="1"/>
            <a:r>
              <a:rPr lang="en-US" sz="2000" dirty="0">
                <a:latin typeface="Times New Roman" panose="02020603050405020304" pitchFamily="18" charset="0"/>
                <a:cs typeface="Times New Roman" panose="02020603050405020304" pitchFamily="18" charset="0"/>
              </a:rPr>
              <a:t>Lame Duck</a:t>
            </a:r>
          </a:p>
          <a:p>
            <a:pPr lvl="1"/>
            <a:r>
              <a:rPr lang="en-US" sz="2000" dirty="0">
                <a:latin typeface="Times New Roman" panose="02020603050405020304" pitchFamily="18" charset="0"/>
                <a:cs typeface="Times New Roman" panose="02020603050405020304" pitchFamily="18" charset="0"/>
              </a:rPr>
              <a:t>Party Polarization </a:t>
            </a:r>
          </a:p>
          <a:p>
            <a:pPr lvl="1"/>
            <a:r>
              <a:rPr lang="en-US" sz="2000" dirty="0">
                <a:latin typeface="Times New Roman" panose="02020603050405020304" pitchFamily="18" charset="0"/>
                <a:cs typeface="Times New Roman" panose="02020603050405020304" pitchFamily="18" charset="0"/>
              </a:rPr>
              <a:t>Coattail effect</a:t>
            </a:r>
          </a:p>
        </p:txBody>
      </p:sp>
      <p:pic>
        <p:nvPicPr>
          <p:cNvPr id="1026" name="Picture 2" descr="Trump's approval ratings so far are unusually stable, deeply partisan | Pew  Research Center">
            <a:extLst>
              <a:ext uri="{FF2B5EF4-FFF2-40B4-BE49-F238E27FC236}">
                <a16:creationId xmlns:a16="http://schemas.microsoft.com/office/drawing/2014/main" id="{5E245559-BBD6-5840-A2DC-CA549DBE51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48" y="886232"/>
            <a:ext cx="7914503" cy="2514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20657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fontScale="90000"/>
          </a:bodyPr>
          <a:lstStyle/>
          <a:p>
            <a:r>
              <a:rPr lang="en-US" dirty="0">
                <a:solidFill>
                  <a:srgbClr val="C00000"/>
                </a:solidFill>
                <a:latin typeface="Baskerville Old Face" panose="02020602080505020303" pitchFamily="18" charset="0"/>
              </a:rPr>
              <a:t>The Persuader in Chief</a:t>
            </a:r>
          </a:p>
        </p:txBody>
      </p:sp>
      <p:sp>
        <p:nvSpPr>
          <p:cNvPr id="3" name="Content Placeholder 2"/>
          <p:cNvSpPr>
            <a:spLocks noGrp="1"/>
          </p:cNvSpPr>
          <p:nvPr>
            <p:ph idx="1"/>
          </p:nvPr>
        </p:nvSpPr>
        <p:spPr>
          <a:xfrm>
            <a:off x="457200" y="4583424"/>
            <a:ext cx="8229600" cy="1981200"/>
          </a:xfrm>
          <a:solidFill>
            <a:schemeClr val="bg1"/>
          </a:solidFill>
        </p:spPr>
        <p:txBody>
          <a:bodyPr>
            <a:normAutofit/>
          </a:bodyPr>
          <a:lstStyle/>
          <a:p>
            <a:pPr marL="514350" indent="-514350">
              <a:buFont typeface="+mj-lt"/>
              <a:buAutoNum type="alphaUcPeriod"/>
            </a:pPr>
            <a:r>
              <a:rPr lang="en-US" sz="2600" dirty="0">
                <a:latin typeface="Times" panose="02020603050405020304" pitchFamily="18" charset="0"/>
                <a:cs typeface="Times" panose="02020603050405020304" pitchFamily="18" charset="0"/>
              </a:rPr>
              <a:t>Identify two factors that decrease presidential approval ratings, and explain why each factor has that effect.</a:t>
            </a:r>
          </a:p>
          <a:p>
            <a:pPr marL="514350" indent="-514350">
              <a:buFont typeface="+mj-lt"/>
              <a:buAutoNum type="alphaUcPeriod"/>
            </a:pPr>
            <a:r>
              <a:rPr lang="en-US" sz="2600" dirty="0">
                <a:latin typeface="Times" panose="02020603050405020304" pitchFamily="18" charset="0"/>
                <a:cs typeface="Times" panose="02020603050405020304" pitchFamily="18" charset="0"/>
              </a:rPr>
              <a:t>Identify two factors that increase presidential approval ratings, and explain why each factor has that effect.</a:t>
            </a:r>
          </a:p>
          <a:p>
            <a:pPr marL="0" indent="0">
              <a:buNone/>
            </a:pPr>
            <a:endParaRPr lang="en-US" sz="2400" dirty="0">
              <a:latin typeface="Times New Roman" panose="02020603050405020304" pitchFamily="18" charset="0"/>
              <a:cs typeface="Times New Roman" panose="02020603050405020304" pitchFamily="18" charset="0"/>
            </a:endParaRPr>
          </a:p>
        </p:txBody>
      </p:sp>
      <p:pic>
        <p:nvPicPr>
          <p:cNvPr id="4098" name="Picture 2" descr="Presidential job approval ratings from Ike to Obama | Pew Research Center">
            <a:extLst>
              <a:ext uri="{FF2B5EF4-FFF2-40B4-BE49-F238E27FC236}">
                <a16:creationId xmlns:a16="http://schemas.microsoft.com/office/drawing/2014/main" id="{4210D215-9D84-49E2-ACA1-9A899B6EDD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033463"/>
            <a:ext cx="8229599" cy="33099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143153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304800"/>
            <a:ext cx="8153400" cy="5638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schemeClr val="bg1"/>
                </a:solidFill>
                <a:latin typeface="Times New Roman" panose="02020603050405020304" pitchFamily="18" charset="0"/>
                <a:cs typeface="Times New Roman" panose="02020603050405020304" pitchFamily="18" charset="0"/>
              </a:rPr>
              <a:t>Enduring Understanding CON-4:</a:t>
            </a:r>
            <a:r>
              <a:rPr lang="en-US" sz="2000" b="1" dirty="0">
                <a:solidFill>
                  <a:srgbClr val="FF0000"/>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The presidency has been enhanced beyond its expressed constitutional powers </a:t>
            </a:r>
          </a:p>
          <a:p>
            <a:r>
              <a:rPr lang="en-US" sz="2400" i="1" dirty="0">
                <a:solidFill>
                  <a:srgbClr val="FFC000"/>
                </a:solidFill>
                <a:latin typeface="Times New Roman" panose="02020603050405020304" pitchFamily="18" charset="0"/>
                <a:cs typeface="Times New Roman" panose="02020603050405020304" pitchFamily="18" charset="0"/>
              </a:rPr>
              <a:t>Essential Question:</a:t>
            </a:r>
            <a:r>
              <a:rPr lang="en-US" sz="2400" dirty="0">
                <a:solidFill>
                  <a:schemeClr val="bg1"/>
                </a:solidFill>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2400" i="1" dirty="0">
                <a:solidFill>
                  <a:srgbClr val="FFC000"/>
                </a:solidFill>
                <a:latin typeface="Times New Roman" panose="02020603050405020304" pitchFamily="18" charset="0"/>
                <a:cs typeface="Times New Roman" panose="02020603050405020304" pitchFamily="18" charset="0"/>
              </a:rPr>
              <a:t>Students can:</a:t>
            </a:r>
            <a:endParaRPr lang="en-US" sz="2400" dirty="0">
              <a:solidFill>
                <a:srgbClr val="FFC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Evaluate whether the President has become an all-powerful Leviathan </a:t>
            </a:r>
            <a:endParaRPr lang="en-US" sz="2400" b="1" dirty="0">
              <a:solidFill>
                <a:schemeClr val="tx2"/>
              </a:solidFill>
              <a:latin typeface="Times New Roman" panose="02020603050405020304" pitchFamily="18" charset="0"/>
              <a:cs typeface="Times New Roman" panose="02020603050405020304" pitchFamily="18" charset="0"/>
            </a:endParaRPr>
          </a:p>
          <a:p>
            <a:pPr lvl="0"/>
            <a:r>
              <a:rPr lang="en-US" sz="2400" b="1" dirty="0">
                <a:solidFill>
                  <a:schemeClr val="tx1"/>
                </a:solidFill>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Miser Index </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The Economic Leader of America</a:t>
            </a:r>
          </a:p>
          <a:p>
            <a:pPr marL="342900" lvl="0" indent="-342900">
              <a:buFont typeface="Arial" panose="020B0604020202020204" pitchFamily="34" charset="0"/>
              <a:buChar char="•"/>
            </a:pPr>
            <a:r>
              <a:rPr lang="en-US" sz="2400" dirty="0">
                <a:latin typeface="Times New Roman" panose="02020603050405020304" pitchFamily="18" charset="0"/>
                <a:cs typeface="Times New Roman" panose="02020603050405020304" pitchFamily="18" charset="0"/>
              </a:rPr>
              <a:t>Presidential Funko Doll</a:t>
            </a:r>
          </a:p>
          <a:p>
            <a:pPr marL="0" lvl="1" indent="0">
              <a:buNone/>
            </a:pPr>
            <a:r>
              <a:rPr lang="en-US" sz="2400" b="1" dirty="0">
                <a:solidFill>
                  <a:schemeClr val="tx1"/>
                </a:solidFill>
                <a:latin typeface="Times New Roman" panose="02020603050405020304" pitchFamily="18" charset="0"/>
                <a:cs typeface="Times New Roman" panose="02020603050405020304" pitchFamily="18" charset="0"/>
              </a:rPr>
              <a:t>Homework:</a:t>
            </a:r>
          </a:p>
          <a:p>
            <a:pPr marL="171450" lvl="1" indent="-171450">
              <a:buFontTx/>
              <a:buChar char="-"/>
            </a:pPr>
            <a:r>
              <a:rPr lang="en-US" sz="2400" b="1" dirty="0">
                <a:solidFill>
                  <a:schemeClr val="bg1"/>
                </a:solidFill>
                <a:latin typeface="Times New Roman" panose="02020603050405020304" pitchFamily="18" charset="0"/>
                <a:cs typeface="Times New Roman" panose="02020603050405020304" pitchFamily="18" charset="0"/>
              </a:rPr>
              <a:t>Funko Pop President due 1/31</a:t>
            </a:r>
          </a:p>
          <a:p>
            <a:pPr marL="171450" lvl="1" indent="-171450">
              <a:buFontTx/>
              <a:buChar char="-"/>
            </a:pPr>
            <a:r>
              <a:rPr lang="en-US" sz="2400" b="1" dirty="0">
                <a:solidFill>
                  <a:schemeClr val="bg1"/>
                </a:solidFill>
                <a:latin typeface="Times New Roman" panose="02020603050405020304" pitchFamily="18" charset="0"/>
                <a:cs typeface="Times New Roman" panose="02020603050405020304" pitchFamily="18" charset="0"/>
              </a:rPr>
              <a:t>Unit II part 1 Test (Congress &amp; President) – Monday 2/3</a:t>
            </a:r>
          </a:p>
          <a:p>
            <a:pPr algn="ctr"/>
            <a:endParaRPr lang="en-US" dirty="0"/>
          </a:p>
        </p:txBody>
      </p:sp>
    </p:spTree>
    <p:extLst>
      <p:ext uri="{BB962C8B-B14F-4D97-AF65-F5344CB8AC3E}">
        <p14:creationId xmlns:p14="http://schemas.microsoft.com/office/powerpoint/2010/main" val="143232910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6F32-CFB1-42D7-1A31-BD376B096D59}"/>
              </a:ext>
            </a:extLst>
          </p:cNvPr>
          <p:cNvSpPr>
            <a:spLocks noGrp="1"/>
          </p:cNvSpPr>
          <p:nvPr>
            <p:ph type="title"/>
          </p:nvPr>
        </p:nvSpPr>
        <p:spPr>
          <a:xfrm>
            <a:off x="457200" y="274638"/>
            <a:ext cx="8229600" cy="639762"/>
          </a:xfrm>
          <a:solidFill>
            <a:schemeClr val="bg1"/>
          </a:solidFill>
        </p:spPr>
        <p:txBody>
          <a:bodyPr>
            <a:normAutofit fontScale="90000"/>
          </a:bodyPr>
          <a:lstStyle/>
          <a:p>
            <a:r>
              <a:rPr lang="en-US" b="1" dirty="0">
                <a:solidFill>
                  <a:srgbClr val="C00000"/>
                </a:solidFill>
                <a:latin typeface="Baskerville Old Face" panose="02020602080505020303" pitchFamily="18" charset="0"/>
              </a:rPr>
              <a:t>Welcome to the Misery Index</a:t>
            </a:r>
          </a:p>
        </p:txBody>
      </p:sp>
      <p:sp>
        <p:nvSpPr>
          <p:cNvPr id="3" name="Content Placeholder 2">
            <a:extLst>
              <a:ext uri="{FF2B5EF4-FFF2-40B4-BE49-F238E27FC236}">
                <a16:creationId xmlns:a16="http://schemas.microsoft.com/office/drawing/2014/main" id="{F398BA95-CBDE-095F-79D3-CF40704C9F64}"/>
              </a:ext>
            </a:extLst>
          </p:cNvPr>
          <p:cNvSpPr>
            <a:spLocks noGrp="1"/>
          </p:cNvSpPr>
          <p:nvPr>
            <p:ph idx="1"/>
          </p:nvPr>
        </p:nvSpPr>
        <p:spPr>
          <a:xfrm>
            <a:off x="430967" y="960620"/>
            <a:ext cx="8229600" cy="5135563"/>
          </a:xfrm>
          <a:solidFill>
            <a:schemeClr val="bg1"/>
          </a:solidFill>
        </p:spPr>
        <p:txBody>
          <a:bodyPr>
            <a:normAutofit/>
          </a:bodyPr>
          <a:lstStyle/>
          <a:p>
            <a:r>
              <a:rPr lang="en-US" sz="2400" dirty="0">
                <a:latin typeface="Times" panose="02020603050405020304" pitchFamily="18" charset="0"/>
                <a:cs typeface="Times" panose="02020603050405020304" pitchFamily="18" charset="0"/>
              </a:rPr>
              <a:t>James Carville, political assistant, once stated Americans vote based one thing: “IT’S the ECONOMY STUPID”</a:t>
            </a:r>
          </a:p>
          <a:p>
            <a:pPr marL="0" indent="0">
              <a:buNone/>
            </a:pPr>
            <a:endParaRPr lang="en-US" sz="400" dirty="0">
              <a:latin typeface="Times" panose="02020603050405020304" pitchFamily="18" charset="0"/>
              <a:cs typeface="Times" panose="02020603050405020304" pitchFamily="18" charset="0"/>
            </a:endParaRPr>
          </a:p>
          <a:p>
            <a:pPr marL="0" indent="0">
              <a:buNone/>
            </a:pPr>
            <a:r>
              <a:rPr lang="en-US" sz="2400" dirty="0">
                <a:latin typeface="Times" panose="02020603050405020304" pitchFamily="18" charset="0"/>
                <a:cs typeface="Times" panose="02020603050405020304" pitchFamily="18" charset="0"/>
              </a:rPr>
              <a:t>Evaluate why the cycle of booms and busts influences the President’s ability to carryout his legislative agenda and re-election chances.</a:t>
            </a:r>
          </a:p>
          <a:p>
            <a:pPr marL="0" indent="0">
              <a:buNone/>
            </a:pPr>
            <a:endParaRPr lang="en-US" sz="2400" dirty="0">
              <a:latin typeface="Times" panose="02020603050405020304" pitchFamily="18" charset="0"/>
              <a:cs typeface="Times" panose="02020603050405020304" pitchFamily="18" charset="0"/>
            </a:endParaRPr>
          </a:p>
        </p:txBody>
      </p:sp>
      <p:pic>
        <p:nvPicPr>
          <p:cNvPr id="1026" name="Picture 2" descr="Misery index (economics) - Wikipedia">
            <a:extLst>
              <a:ext uri="{FF2B5EF4-FFF2-40B4-BE49-F238E27FC236}">
                <a16:creationId xmlns:a16="http://schemas.microsoft.com/office/drawing/2014/main" id="{4A16EA7E-71FE-D695-0A6C-FBAF778AF7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999" y="3962400"/>
            <a:ext cx="7474002" cy="2771216"/>
          </a:xfrm>
          <a:prstGeom prst="rect">
            <a:avLst/>
          </a:prstGeom>
          <a:noFill/>
          <a:ln>
            <a:solidFill>
              <a:schemeClr val="tx2"/>
            </a:solidFill>
          </a:ln>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16D6716-B189-FF37-F9FB-53CD78FC4A93}"/>
              </a:ext>
            </a:extLst>
          </p:cNvPr>
          <p:cNvSpPr/>
          <p:nvPr/>
        </p:nvSpPr>
        <p:spPr>
          <a:xfrm>
            <a:off x="3097968" y="2667000"/>
            <a:ext cx="5562599" cy="1219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solidFill>
                  <a:srgbClr val="FFFF00"/>
                </a:solidFill>
                <a:latin typeface="Times" panose="02020603050405020304" pitchFamily="18" charset="0"/>
                <a:cs typeface="Times" panose="02020603050405020304" pitchFamily="18" charset="0"/>
                <a:hlinkClick r:id="rId3">
                  <a:extLst>
                    <a:ext uri="{A12FA001-AC4F-418D-AE19-62706E023703}">
                      <ahyp:hlinkClr xmlns:ahyp="http://schemas.microsoft.com/office/drawing/2018/hyperlinkcolor" val="tx"/>
                    </a:ext>
                  </a:extLst>
                </a:hlinkClick>
              </a:rPr>
              <a:t>Misery Index</a:t>
            </a:r>
            <a:r>
              <a:rPr lang="en-US" sz="2400" dirty="0">
                <a:latin typeface="Times" panose="02020603050405020304" pitchFamily="18" charset="0"/>
                <a:cs typeface="Times" panose="02020603050405020304" pitchFamily="18" charset="0"/>
              </a:rPr>
              <a:t>: How much better off we feel economically than the last presidential election</a:t>
            </a:r>
          </a:p>
        </p:txBody>
      </p:sp>
    </p:spTree>
    <p:extLst>
      <p:ext uri="{BB962C8B-B14F-4D97-AF65-F5344CB8AC3E}">
        <p14:creationId xmlns:p14="http://schemas.microsoft.com/office/powerpoint/2010/main" val="162874887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fontScale="90000"/>
          </a:bodyPr>
          <a:lstStyle/>
          <a:p>
            <a:r>
              <a:rPr lang="en-US" dirty="0">
                <a:solidFill>
                  <a:srgbClr val="C00000"/>
                </a:solidFill>
                <a:latin typeface="Baskerville Old Face" panose="02020602080505020303" pitchFamily="18" charset="0"/>
              </a:rPr>
              <a:t>American Economy</a:t>
            </a:r>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066800"/>
            <a:ext cx="8229600" cy="4525963"/>
          </a:xfrm>
          <a:ln>
            <a:solidFill>
              <a:srgbClr val="002060"/>
            </a:solidFill>
          </a:ln>
        </p:spPr>
      </p:pic>
      <p:sp>
        <p:nvSpPr>
          <p:cNvPr id="6" name="TextBox 5"/>
          <p:cNvSpPr txBox="1"/>
          <p:nvPr/>
        </p:nvSpPr>
        <p:spPr>
          <a:xfrm>
            <a:off x="304800" y="5791200"/>
            <a:ext cx="8382000" cy="830997"/>
          </a:xfrm>
          <a:prstGeom prst="rect">
            <a:avLst/>
          </a:prstGeom>
          <a:solidFill>
            <a:schemeClr val="bg1"/>
          </a:solidFill>
          <a:ln>
            <a:solidFill>
              <a:srgbClr val="C00000"/>
            </a:solidFill>
          </a:ln>
        </p:spPr>
        <p:txBody>
          <a:bodyPr wrap="square" rtlCol="0">
            <a:spAutoFit/>
          </a:bodyPr>
          <a:lstStyle/>
          <a:p>
            <a:r>
              <a:rPr lang="en-US" sz="2400" b="1" dirty="0">
                <a:solidFill>
                  <a:srgbClr val="283214"/>
                </a:solidFill>
                <a:latin typeface="Times New Roman" panose="02020603050405020304" pitchFamily="18" charset="0"/>
                <a:cs typeface="Times New Roman" panose="02020603050405020304" pitchFamily="18" charset="0"/>
              </a:rPr>
              <a:t>Americans vote by the strength of their pocketbooks and wallets		</a:t>
            </a:r>
            <a:r>
              <a:rPr lang="en-US" sz="2400" b="1" dirty="0">
                <a:solidFill>
                  <a:srgbClr val="FF0000"/>
                </a:solidFill>
                <a:latin typeface="Times New Roman" panose="02020603050405020304" pitchFamily="18" charset="0"/>
                <a:cs typeface="Times New Roman" panose="02020603050405020304" pitchFamily="18" charset="0"/>
              </a:rPr>
              <a:t>Impacts presidential approval rating </a:t>
            </a:r>
          </a:p>
        </p:txBody>
      </p:sp>
      <p:sp>
        <p:nvSpPr>
          <p:cNvPr id="3" name="Arrow: Right 2">
            <a:extLst>
              <a:ext uri="{FF2B5EF4-FFF2-40B4-BE49-F238E27FC236}">
                <a16:creationId xmlns:a16="http://schemas.microsoft.com/office/drawing/2014/main" id="{97DC5C00-8DCE-8A72-B651-1477FA0B15A3}"/>
              </a:ext>
            </a:extLst>
          </p:cNvPr>
          <p:cNvSpPr/>
          <p:nvPr/>
        </p:nvSpPr>
        <p:spPr>
          <a:xfrm>
            <a:off x="1371600" y="6217403"/>
            <a:ext cx="685800" cy="33496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73073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C000B0-B628-4541-BA1C-D0A17032BFE7}"/>
              </a:ext>
            </a:extLst>
          </p:cNvPr>
          <p:cNvSpPr>
            <a:spLocks noGrp="1"/>
          </p:cNvSpPr>
          <p:nvPr>
            <p:ph type="title"/>
          </p:nvPr>
        </p:nvSpPr>
        <p:spPr>
          <a:xfrm>
            <a:off x="457200" y="274638"/>
            <a:ext cx="8229600" cy="868362"/>
          </a:xfrm>
          <a:solidFill>
            <a:srgbClr val="C00000"/>
          </a:solidFill>
          <a:ln>
            <a:solidFill>
              <a:schemeClr val="bg1">
                <a:lumMod val="50000"/>
              </a:schemeClr>
            </a:solidFill>
          </a:ln>
        </p:spPr>
        <p:txBody>
          <a:bodyPr/>
          <a:lstStyle/>
          <a:p>
            <a:r>
              <a:rPr lang="en-US" dirty="0">
                <a:solidFill>
                  <a:schemeClr val="bg1"/>
                </a:solidFill>
                <a:latin typeface="Arial Black" panose="020B0A04020102020204" pitchFamily="34" charset="0"/>
              </a:rPr>
              <a:t>Limiting the Throne</a:t>
            </a:r>
          </a:p>
        </p:txBody>
      </p:sp>
      <p:sp>
        <p:nvSpPr>
          <p:cNvPr id="3" name="Content Placeholder 2">
            <a:extLst>
              <a:ext uri="{FF2B5EF4-FFF2-40B4-BE49-F238E27FC236}">
                <a16:creationId xmlns:a16="http://schemas.microsoft.com/office/drawing/2014/main" id="{F0EE34FA-52E1-486E-A570-B57DE05FE0BF}"/>
              </a:ext>
            </a:extLst>
          </p:cNvPr>
          <p:cNvSpPr>
            <a:spLocks noGrp="1"/>
          </p:cNvSpPr>
          <p:nvPr>
            <p:ph idx="1"/>
          </p:nvPr>
        </p:nvSpPr>
        <p:spPr>
          <a:xfrm>
            <a:off x="493816" y="2789240"/>
            <a:ext cx="8229600" cy="3154363"/>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Checks against a monarchy of the Presidency</a:t>
            </a:r>
          </a:p>
        </p:txBody>
      </p:sp>
      <p:sp>
        <p:nvSpPr>
          <p:cNvPr id="4" name="Rectangle 3">
            <a:extLst>
              <a:ext uri="{FF2B5EF4-FFF2-40B4-BE49-F238E27FC236}">
                <a16:creationId xmlns:a16="http://schemas.microsoft.com/office/drawing/2014/main" id="{D2C1EED3-BC51-48CD-9037-2FC8D2DD47A0}"/>
              </a:ext>
            </a:extLst>
          </p:cNvPr>
          <p:cNvSpPr/>
          <p:nvPr/>
        </p:nvSpPr>
        <p:spPr>
          <a:xfrm>
            <a:off x="304800" y="1265239"/>
            <a:ext cx="8534400" cy="1371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That magistrate is to be elected for </a:t>
            </a:r>
            <a:r>
              <a:rPr lang="en-US" b="1" dirty="0">
                <a:latin typeface="Times New Roman" panose="02020603050405020304" pitchFamily="18" charset="0"/>
                <a:cs typeface="Times New Roman" panose="02020603050405020304" pitchFamily="18" charset="0"/>
              </a:rPr>
              <a:t>four</a:t>
            </a:r>
            <a:r>
              <a:rPr lang="en-US" dirty="0">
                <a:latin typeface="Times New Roman" panose="02020603050405020304" pitchFamily="18" charset="0"/>
                <a:cs typeface="Times New Roman" panose="02020603050405020304" pitchFamily="18" charset="0"/>
              </a:rPr>
              <a:t> years; and is to be re-eligible as often as the people of the United States shall think him worthy of their confidence. In these circumstances there is a total dissimilitude between </a:t>
            </a:r>
            <a:r>
              <a:rPr lang="en-US" b="1" dirty="0">
                <a:latin typeface="Times New Roman" panose="02020603050405020304" pitchFamily="18" charset="0"/>
                <a:cs typeface="Times New Roman" panose="02020603050405020304" pitchFamily="18" charset="0"/>
              </a:rPr>
              <a:t>him</a:t>
            </a:r>
            <a:r>
              <a:rPr lang="en-US" dirty="0">
                <a:latin typeface="Times New Roman" panose="02020603050405020304" pitchFamily="18" charset="0"/>
                <a:cs typeface="Times New Roman" panose="02020603050405020304" pitchFamily="18" charset="0"/>
              </a:rPr>
              <a:t> and a king of Great Britain, who is an </a:t>
            </a:r>
            <a:r>
              <a:rPr lang="en-US" b="1" dirty="0">
                <a:latin typeface="Times New Roman" panose="02020603050405020304" pitchFamily="18" charset="0"/>
                <a:cs typeface="Times New Roman" panose="02020603050405020304" pitchFamily="18" charset="0"/>
              </a:rPr>
              <a:t>hereditary</a:t>
            </a:r>
            <a:r>
              <a:rPr lang="en-US" dirty="0">
                <a:latin typeface="Times New Roman" panose="02020603050405020304" pitchFamily="18" charset="0"/>
                <a:cs typeface="Times New Roman" panose="02020603050405020304" pitchFamily="18" charset="0"/>
              </a:rPr>
              <a:t> monarch, possessing the crown as a patrimony descendible to his heirs forever; </a:t>
            </a:r>
            <a:r>
              <a:rPr lang="en-US" sz="2000" dirty="0">
                <a:latin typeface="Times New Roman" panose="02020603050405020304" pitchFamily="18" charset="0"/>
                <a:cs typeface="Times New Roman" panose="02020603050405020304" pitchFamily="18" charset="0"/>
              </a:rPr>
              <a:t>	- Federalist 69, Alexander Hamilton</a:t>
            </a:r>
          </a:p>
        </p:txBody>
      </p:sp>
      <p:sp>
        <p:nvSpPr>
          <p:cNvPr id="5" name="Rectangle 4">
            <a:extLst>
              <a:ext uri="{FF2B5EF4-FFF2-40B4-BE49-F238E27FC236}">
                <a16:creationId xmlns:a16="http://schemas.microsoft.com/office/drawing/2014/main" id="{4CB8FEF2-BC28-43A6-ADCD-662CAA348E7F}"/>
              </a:ext>
            </a:extLst>
          </p:cNvPr>
          <p:cNvSpPr/>
          <p:nvPr/>
        </p:nvSpPr>
        <p:spPr>
          <a:xfrm>
            <a:off x="1066800" y="3324830"/>
            <a:ext cx="6611588" cy="609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4-year term</a:t>
            </a:r>
          </a:p>
        </p:txBody>
      </p:sp>
      <p:sp>
        <p:nvSpPr>
          <p:cNvPr id="8" name="Rectangle 7">
            <a:extLst>
              <a:ext uri="{FF2B5EF4-FFF2-40B4-BE49-F238E27FC236}">
                <a16:creationId xmlns:a16="http://schemas.microsoft.com/office/drawing/2014/main" id="{D075AD16-5B7E-4B98-AEE7-6D88C6E5A4F5}"/>
              </a:ext>
            </a:extLst>
          </p:cNvPr>
          <p:cNvSpPr/>
          <p:nvPr/>
        </p:nvSpPr>
        <p:spPr>
          <a:xfrm>
            <a:off x="1066800" y="4015579"/>
            <a:ext cx="6611588" cy="609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Elected by Electoral College (stopping factionalism)</a:t>
            </a:r>
          </a:p>
        </p:txBody>
      </p:sp>
      <p:sp>
        <p:nvSpPr>
          <p:cNvPr id="9" name="Rectangle 8">
            <a:extLst>
              <a:ext uri="{FF2B5EF4-FFF2-40B4-BE49-F238E27FC236}">
                <a16:creationId xmlns:a16="http://schemas.microsoft.com/office/drawing/2014/main" id="{2FFED13E-8B33-4719-8CC9-9751794AABA8}"/>
              </a:ext>
            </a:extLst>
          </p:cNvPr>
          <p:cNvSpPr/>
          <p:nvPr/>
        </p:nvSpPr>
        <p:spPr>
          <a:xfrm>
            <a:off x="1066800" y="4726333"/>
            <a:ext cx="6611588" cy="609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Congress has the power of the purse</a:t>
            </a:r>
          </a:p>
        </p:txBody>
      </p:sp>
      <p:sp>
        <p:nvSpPr>
          <p:cNvPr id="10" name="Rectangle 9">
            <a:extLst>
              <a:ext uri="{FF2B5EF4-FFF2-40B4-BE49-F238E27FC236}">
                <a16:creationId xmlns:a16="http://schemas.microsoft.com/office/drawing/2014/main" id="{F691B687-8D93-496A-8B14-FFD2FFF63627}"/>
              </a:ext>
            </a:extLst>
          </p:cNvPr>
          <p:cNvSpPr/>
          <p:nvPr/>
        </p:nvSpPr>
        <p:spPr>
          <a:xfrm>
            <a:off x="1066800" y="5409815"/>
            <a:ext cx="6611588" cy="609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Only Congress can declare war</a:t>
            </a:r>
          </a:p>
        </p:txBody>
      </p:sp>
      <p:sp>
        <p:nvSpPr>
          <p:cNvPr id="11" name="Rectangle 10">
            <a:extLst>
              <a:ext uri="{FF2B5EF4-FFF2-40B4-BE49-F238E27FC236}">
                <a16:creationId xmlns:a16="http://schemas.microsoft.com/office/drawing/2014/main" id="{0BC89863-1684-45D9-9E8F-40904EBE4E3E}"/>
              </a:ext>
            </a:extLst>
          </p:cNvPr>
          <p:cNvSpPr/>
          <p:nvPr/>
        </p:nvSpPr>
        <p:spPr>
          <a:xfrm>
            <a:off x="1066800" y="6116271"/>
            <a:ext cx="6611588" cy="609601"/>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Impeachment</a:t>
            </a:r>
          </a:p>
        </p:txBody>
      </p:sp>
    </p:spTree>
    <p:extLst>
      <p:ext uri="{BB962C8B-B14F-4D97-AF65-F5344CB8AC3E}">
        <p14:creationId xmlns:p14="http://schemas.microsoft.com/office/powerpoint/2010/main" val="3895875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a:solidFill>
            <a:schemeClr val="tx1"/>
          </a:solidFill>
        </p:spPr>
        <p:txBody>
          <a:bodyPr>
            <a:normAutofit fontScale="90000"/>
          </a:bodyPr>
          <a:lstStyle/>
          <a:p>
            <a:r>
              <a:rPr lang="en-US" dirty="0">
                <a:solidFill>
                  <a:srgbClr val="C00000"/>
                </a:solidFill>
                <a:latin typeface="Baskerville Old Face" panose="02020602080505020303" pitchFamily="18" charset="0"/>
              </a:rPr>
              <a:t>Building an Economic Leader</a:t>
            </a:r>
          </a:p>
        </p:txBody>
      </p:sp>
      <p:sp>
        <p:nvSpPr>
          <p:cNvPr id="3" name="Content Placeholder 2"/>
          <p:cNvSpPr>
            <a:spLocks noGrp="1"/>
          </p:cNvSpPr>
          <p:nvPr>
            <p:ph idx="1"/>
          </p:nvPr>
        </p:nvSpPr>
        <p:spPr>
          <a:xfrm>
            <a:off x="457200" y="990600"/>
            <a:ext cx="8229600" cy="5135563"/>
          </a:xfrm>
          <a:solidFill>
            <a:schemeClr val="bg1"/>
          </a:solidFill>
          <a:ln>
            <a:solidFill>
              <a:srgbClr val="002060"/>
            </a:solidFill>
          </a:ln>
        </p:spPr>
        <p:txBody>
          <a:bodyPr>
            <a:normAutofit/>
          </a:bodyPr>
          <a:lstStyle/>
          <a:p>
            <a:r>
              <a:rPr lang="en-US" sz="2400" b="1" dirty="0">
                <a:solidFill>
                  <a:schemeClr val="accent3">
                    <a:lumMod val="50000"/>
                  </a:schemeClr>
                </a:solidFill>
                <a:latin typeface="Times New Roman" panose="02020603050405020304" pitchFamily="18" charset="0"/>
                <a:cs typeface="Times New Roman" panose="02020603050405020304" pitchFamily="18" charset="0"/>
              </a:rPr>
              <a:t>The Budgeting &amp; Accounting Act (1920)</a:t>
            </a:r>
          </a:p>
          <a:p>
            <a:pPr lvl="1"/>
            <a:r>
              <a:rPr lang="en-US" sz="2200" b="1" u="sng" dirty="0">
                <a:latin typeface="Times New Roman" panose="02020603050405020304" pitchFamily="18" charset="0"/>
                <a:cs typeface="Times New Roman" panose="02020603050405020304" pitchFamily="18" charset="0"/>
              </a:rPr>
              <a:t>Budget message</a:t>
            </a:r>
            <a:r>
              <a:rPr lang="en-US" sz="2200" b="1" dirty="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(vehicle for the President to ask for legislation)</a:t>
            </a:r>
          </a:p>
          <a:p>
            <a:pPr lvl="1"/>
            <a:r>
              <a:rPr lang="en-US" sz="2200" dirty="0">
                <a:latin typeface="Times New Roman" panose="02020603050405020304" pitchFamily="18" charset="0"/>
                <a:cs typeface="Times New Roman" panose="02020603050405020304" pitchFamily="18" charset="0"/>
              </a:rPr>
              <a:t>Budget power is based in legislation (Congressional power – </a:t>
            </a:r>
            <a:r>
              <a:rPr lang="en-US" sz="2200" b="1" i="1" dirty="0">
                <a:latin typeface="Times New Roman" panose="02020603050405020304" pitchFamily="18" charset="0"/>
                <a:cs typeface="Times New Roman" panose="02020603050405020304" pitchFamily="18" charset="0"/>
              </a:rPr>
              <a:t>Power of the purse</a:t>
            </a:r>
            <a:r>
              <a:rPr lang="en-US" sz="2200" dirty="0">
                <a:latin typeface="Times New Roman" panose="02020603050405020304" pitchFamily="18" charset="0"/>
                <a:cs typeface="Times New Roman" panose="02020603050405020304" pitchFamily="18" charset="0"/>
              </a:rPr>
              <a:t>)</a:t>
            </a:r>
          </a:p>
          <a:p>
            <a:r>
              <a:rPr lang="en-US" sz="2400" b="1" dirty="0">
                <a:solidFill>
                  <a:schemeClr val="accent3">
                    <a:lumMod val="50000"/>
                  </a:schemeClr>
                </a:solidFill>
                <a:latin typeface="Times New Roman" panose="02020603050405020304" pitchFamily="18" charset="0"/>
                <a:cs typeface="Times New Roman" panose="02020603050405020304" pitchFamily="18" charset="0"/>
              </a:rPr>
              <a:t>Employment Act of 1946 </a:t>
            </a:r>
          </a:p>
          <a:p>
            <a:pPr lvl="1"/>
            <a:r>
              <a:rPr lang="en-US" sz="2200" dirty="0">
                <a:latin typeface="Times New Roman" panose="02020603050405020304" pitchFamily="18" charset="0"/>
                <a:cs typeface="Times New Roman" panose="02020603050405020304" pitchFamily="18" charset="0"/>
              </a:rPr>
              <a:t>Prioritize the federal government’s role in sustain a strong economy</a:t>
            </a:r>
          </a:p>
          <a:p>
            <a:pPr lvl="1"/>
            <a:r>
              <a:rPr lang="en-US" sz="2200" dirty="0">
                <a:latin typeface="Times New Roman" panose="02020603050405020304" pitchFamily="18" charset="0"/>
                <a:cs typeface="Times New Roman" panose="02020603050405020304" pitchFamily="18" charset="0"/>
              </a:rPr>
              <a:t>Established the </a:t>
            </a:r>
            <a:r>
              <a:rPr lang="en-US" sz="2200" b="1" u="sng" dirty="0">
                <a:latin typeface="Times New Roman" panose="02020603050405020304" pitchFamily="18" charset="0"/>
                <a:cs typeface="Times New Roman" panose="02020603050405020304" pitchFamily="18" charset="0"/>
              </a:rPr>
              <a:t>Council of Economic Advisors </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191000"/>
            <a:ext cx="5486400" cy="235941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8952747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6000"/>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tx1"/>
          </a:solidFill>
        </p:spPr>
        <p:txBody>
          <a:bodyPr/>
          <a:lstStyle/>
          <a:p>
            <a:r>
              <a:rPr lang="en-US" dirty="0">
                <a:solidFill>
                  <a:srgbClr val="C00000"/>
                </a:solidFill>
                <a:latin typeface="Baskerville Old Face" panose="02020602080505020303" pitchFamily="18" charset="0"/>
              </a:rPr>
              <a:t>Increase Presidential Power</a:t>
            </a:r>
          </a:p>
        </p:txBody>
      </p:sp>
      <p:sp>
        <p:nvSpPr>
          <p:cNvPr id="3" name="Content Placeholder 2"/>
          <p:cNvSpPr>
            <a:spLocks noGrp="1"/>
          </p:cNvSpPr>
          <p:nvPr>
            <p:ph idx="1"/>
          </p:nvPr>
        </p:nvSpPr>
        <p:spPr>
          <a:xfrm>
            <a:off x="457200" y="1295400"/>
            <a:ext cx="8534400" cy="4830763"/>
          </a:xfrm>
          <a:solidFill>
            <a:schemeClr val="bg1"/>
          </a:solidFill>
          <a:ln>
            <a:solidFill>
              <a:srgbClr val="002060"/>
            </a:solidFill>
          </a:ln>
        </p:spPr>
        <p:txBody>
          <a:bodyPr>
            <a:normAutofit/>
          </a:bodyPr>
          <a:lstStyle/>
          <a:p>
            <a:endParaRPr lang="en-US" sz="2400" dirty="0">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Expanding presidential power: </a:t>
            </a:r>
            <a:r>
              <a:rPr lang="en-US" sz="2400" b="1" i="1" dirty="0">
                <a:solidFill>
                  <a:schemeClr val="tx2">
                    <a:lumMod val="75000"/>
                  </a:schemeClr>
                </a:solidFill>
                <a:latin typeface="Times New Roman" panose="02020603050405020304" pitchFamily="18" charset="0"/>
                <a:cs typeface="Times New Roman" panose="02020603050405020304" pitchFamily="18" charset="0"/>
              </a:rPr>
              <a:t>Office of Management &amp; Budget </a:t>
            </a:r>
            <a:r>
              <a:rPr lang="en-US" sz="2400" dirty="0">
                <a:latin typeface="Times New Roman" panose="02020603050405020304" pitchFamily="18" charset="0"/>
                <a:cs typeface="Times New Roman" panose="02020603050405020304" pitchFamily="18" charset="0"/>
              </a:rPr>
              <a:t>(plans Presidential budget proposals)</a:t>
            </a:r>
          </a:p>
          <a:p>
            <a:pPr lvl="1"/>
            <a:r>
              <a:rPr lang="en-US" sz="2000" b="1" dirty="0">
                <a:solidFill>
                  <a:srgbClr val="C00000"/>
                </a:solidFill>
                <a:latin typeface="Times New Roman" panose="02020603050405020304" pitchFamily="18" charset="0"/>
                <a:cs typeface="Times New Roman" panose="02020603050405020304" pitchFamily="18" charset="0"/>
              </a:rPr>
              <a:t>Budget Message (1920)</a:t>
            </a:r>
          </a:p>
          <a:p>
            <a:pPr lvl="1"/>
            <a:r>
              <a:rPr lang="en-US" sz="2000" b="1" dirty="0">
                <a:solidFill>
                  <a:srgbClr val="C00000"/>
                </a:solidFill>
                <a:latin typeface="Times New Roman" panose="02020603050405020304" pitchFamily="18" charset="0"/>
                <a:cs typeface="Times New Roman" panose="02020603050405020304" pitchFamily="18" charset="0"/>
              </a:rPr>
              <a:t>Economic Report (1946)</a:t>
            </a:r>
            <a:r>
              <a:rPr lang="en-US" sz="2000" dirty="0">
                <a:latin typeface="Times New Roman" panose="02020603050405020304" pitchFamily="18" charset="0"/>
                <a:cs typeface="Times New Roman" panose="02020603050405020304" pitchFamily="18" charset="0"/>
              </a:rPr>
              <a:t>	   </a:t>
            </a:r>
            <a:r>
              <a:rPr lang="en-US" sz="2000" b="1" dirty="0">
                <a:latin typeface="Times New Roman" panose="02020603050405020304" pitchFamily="18" charset="0"/>
                <a:cs typeface="Times New Roman" panose="02020603050405020304" pitchFamily="18" charset="0"/>
              </a:rPr>
              <a:t>Congress waits for President initiatives </a:t>
            </a:r>
          </a:p>
          <a:p>
            <a:pPr lvl="1"/>
            <a:r>
              <a:rPr lang="en-US" sz="2000" b="1" dirty="0">
                <a:solidFill>
                  <a:srgbClr val="C00000"/>
                </a:solidFill>
                <a:latin typeface="Times New Roman" panose="02020603050405020304" pitchFamily="18" charset="0"/>
                <a:cs typeface="Times New Roman" panose="02020603050405020304" pitchFamily="18" charset="0"/>
              </a:rPr>
              <a:t>Line –item veto (1996)</a:t>
            </a:r>
          </a:p>
        </p:txBody>
      </p:sp>
      <p:sp>
        <p:nvSpPr>
          <p:cNvPr id="4" name="Right Arrow 3"/>
          <p:cNvSpPr/>
          <p:nvPr/>
        </p:nvSpPr>
        <p:spPr>
          <a:xfrm rot="1499004">
            <a:off x="3866711" y="3138285"/>
            <a:ext cx="582672" cy="1547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a:off x="3988142" y="3425417"/>
            <a:ext cx="339809" cy="15750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Arrow 5"/>
          <p:cNvSpPr/>
          <p:nvPr/>
        </p:nvSpPr>
        <p:spPr>
          <a:xfrm rot="20683908">
            <a:off x="3767641" y="3719815"/>
            <a:ext cx="614150" cy="1544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37F09E0-2640-C04E-8A05-56DA30689D56}"/>
              </a:ext>
            </a:extLst>
          </p:cNvPr>
          <p:cNvPicPr>
            <a:picLocks noChangeAspect="1"/>
          </p:cNvPicPr>
          <p:nvPr/>
        </p:nvPicPr>
        <p:blipFill>
          <a:blip r:embed="rId3"/>
          <a:stretch>
            <a:fillRect/>
          </a:stretch>
        </p:blipFill>
        <p:spPr>
          <a:xfrm>
            <a:off x="5638800" y="4038600"/>
            <a:ext cx="3200400" cy="2544762"/>
          </a:xfrm>
          <a:prstGeom prst="rect">
            <a:avLst/>
          </a:prstGeom>
        </p:spPr>
      </p:pic>
      <p:sp>
        <p:nvSpPr>
          <p:cNvPr id="8" name="Rectangle 7">
            <a:extLst>
              <a:ext uri="{FF2B5EF4-FFF2-40B4-BE49-F238E27FC236}">
                <a16:creationId xmlns:a16="http://schemas.microsoft.com/office/drawing/2014/main" id="{FE5E49F4-604E-674A-BDE3-259EC0D62372}"/>
              </a:ext>
            </a:extLst>
          </p:cNvPr>
          <p:cNvSpPr/>
          <p:nvPr/>
        </p:nvSpPr>
        <p:spPr>
          <a:xfrm>
            <a:off x="741336" y="1407937"/>
            <a:ext cx="4973664" cy="685800"/>
          </a:xfrm>
          <a:prstGeom prst="rect">
            <a:avLst/>
          </a:prstGeom>
          <a:solidFill>
            <a:srgbClr val="C0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Times" pitchFamily="2" charset="0"/>
              </a:rPr>
              <a:t>The President = Economic Leader</a:t>
            </a:r>
          </a:p>
        </p:txBody>
      </p:sp>
      <p:sp>
        <p:nvSpPr>
          <p:cNvPr id="9" name="Rectangle 8">
            <a:extLst>
              <a:ext uri="{FF2B5EF4-FFF2-40B4-BE49-F238E27FC236}">
                <a16:creationId xmlns:a16="http://schemas.microsoft.com/office/drawing/2014/main" id="{0DE7EF67-370A-C601-F6E2-208F8324BB24}"/>
              </a:ext>
            </a:extLst>
          </p:cNvPr>
          <p:cNvSpPr/>
          <p:nvPr/>
        </p:nvSpPr>
        <p:spPr>
          <a:xfrm>
            <a:off x="304801" y="4234487"/>
            <a:ext cx="5181600" cy="2544762"/>
          </a:xfrm>
          <a:prstGeom prst="rect">
            <a:avLst/>
          </a:prstGeom>
          <a:solidFill>
            <a:schemeClr val="bg1"/>
          </a:solidFill>
          <a:ln>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400" dirty="0">
                <a:solidFill>
                  <a:schemeClr val="tx1"/>
                </a:solidFill>
                <a:latin typeface="Times" panose="02020603050405020304" pitchFamily="18" charset="0"/>
                <a:cs typeface="Times" panose="02020603050405020304" pitchFamily="18" charset="0"/>
              </a:rPr>
              <a:t>Ex. Congress v. President</a:t>
            </a:r>
          </a:p>
          <a:p>
            <a:r>
              <a:rPr lang="en-US" sz="2400" b="1" i="1" dirty="0">
                <a:solidFill>
                  <a:schemeClr val="tx2"/>
                </a:solidFill>
                <a:latin typeface="Times" panose="02020603050405020304" pitchFamily="18" charset="0"/>
                <a:cs typeface="Times" panose="02020603050405020304" pitchFamily="18" charset="0"/>
              </a:rPr>
              <a:t>Contract with America</a:t>
            </a:r>
            <a:r>
              <a:rPr lang="en-US" sz="2400" dirty="0">
                <a:solidFill>
                  <a:schemeClr val="tx1"/>
                </a:solidFill>
                <a:latin typeface="Times" panose="02020603050405020304" pitchFamily="18" charset="0"/>
                <a:cs typeface="Times" panose="02020603050405020304" pitchFamily="18" charset="0"/>
              </a:rPr>
              <a:t>:</a:t>
            </a:r>
            <a:r>
              <a:rPr lang="en-US" sz="2400" dirty="0">
                <a:latin typeface="Times" panose="02020603050405020304" pitchFamily="18" charset="0"/>
                <a:cs typeface="Times" panose="02020603050405020304" pitchFamily="18" charset="0"/>
              </a:rPr>
              <a:t> </a:t>
            </a:r>
            <a:r>
              <a:rPr lang="en-US" sz="2400" dirty="0">
                <a:solidFill>
                  <a:schemeClr val="tx1"/>
                </a:solidFill>
                <a:latin typeface="Times" panose="02020603050405020304" pitchFamily="18" charset="0"/>
                <a:cs typeface="Times" panose="02020603050405020304" pitchFamily="18" charset="0"/>
              </a:rPr>
              <a:t>must submit a balance budget to Congress (would have conferred the President with the power of the purse.) – </a:t>
            </a:r>
            <a:r>
              <a:rPr lang="en-US" sz="2400" b="1" dirty="0">
                <a:solidFill>
                  <a:srgbClr val="E30004"/>
                </a:solidFill>
                <a:latin typeface="Times" panose="02020603050405020304" pitchFamily="18" charset="0"/>
                <a:cs typeface="Times" panose="02020603050405020304" pitchFamily="18" charset="0"/>
              </a:rPr>
              <a:t>Conservative ideology</a:t>
            </a:r>
          </a:p>
          <a:p>
            <a:endParaRPr lang="en-US" dirty="0">
              <a:solidFill>
                <a:schemeClr val="tx1"/>
              </a:solidFill>
            </a:endParaRPr>
          </a:p>
        </p:txBody>
      </p:sp>
    </p:spTree>
    <p:extLst>
      <p:ext uri="{BB962C8B-B14F-4D97-AF65-F5344CB8AC3E}">
        <p14:creationId xmlns:p14="http://schemas.microsoft.com/office/powerpoint/2010/main" val="2987036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a:solidFill>
            <a:schemeClr val="tx1"/>
          </a:solidFill>
        </p:spPr>
        <p:txBody>
          <a:bodyPr>
            <a:noAutofit/>
          </a:bodyPr>
          <a:lstStyle/>
          <a:p>
            <a:r>
              <a:rPr lang="en-US" sz="3600" dirty="0">
                <a:solidFill>
                  <a:srgbClr val="C00000"/>
                </a:solidFill>
                <a:latin typeface="Baskerville Old Face" panose="02020602080505020303" pitchFamily="18" charset="0"/>
              </a:rPr>
              <a:t>Budget Proposal</a:t>
            </a:r>
          </a:p>
        </p:txBody>
      </p:sp>
      <p:sp>
        <p:nvSpPr>
          <p:cNvPr id="3" name="Content Placeholder 2"/>
          <p:cNvSpPr>
            <a:spLocks noGrp="1"/>
          </p:cNvSpPr>
          <p:nvPr>
            <p:ph idx="1"/>
          </p:nvPr>
        </p:nvSpPr>
        <p:spPr>
          <a:xfrm>
            <a:off x="228600" y="1066800"/>
            <a:ext cx="8458200" cy="4983163"/>
          </a:xfrm>
          <a:solidFill>
            <a:schemeClr val="bg1"/>
          </a:solidFill>
        </p:spPr>
        <p:txBody>
          <a:bodyPr>
            <a:normAutofit/>
          </a:bodyPr>
          <a:lstStyle/>
          <a:p>
            <a:r>
              <a:rPr lang="en-US" sz="2400" b="1" i="1" dirty="0">
                <a:latin typeface="Times New Roman" panose="02020603050405020304" pitchFamily="18" charset="0"/>
                <a:cs typeface="Times New Roman" panose="02020603050405020304" pitchFamily="18" charset="0"/>
              </a:rPr>
              <a:t>Process</a:t>
            </a:r>
            <a:r>
              <a:rPr lang="en-US" sz="2400" i="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President establish legislative goals through prioritizing </a:t>
            </a:r>
            <a:r>
              <a:rPr lang="en-US" sz="2400" b="1" dirty="0">
                <a:solidFill>
                  <a:srgbClr val="C00000"/>
                </a:solidFill>
                <a:latin typeface="Times New Roman" panose="02020603050405020304" pitchFamily="18" charset="0"/>
                <a:cs typeface="Times New Roman" panose="02020603050405020304" pitchFamily="18" charset="0"/>
              </a:rPr>
              <a:t>expenditures</a:t>
            </a:r>
            <a:r>
              <a:rPr lang="en-US" sz="2400" dirty="0">
                <a:latin typeface="Times New Roman" panose="02020603050405020304" pitchFamily="18" charset="0"/>
                <a:cs typeface="Times New Roman" panose="02020603050405020304" pitchFamily="18" charset="0"/>
              </a:rPr>
              <a:t> and finding </a:t>
            </a:r>
            <a:r>
              <a:rPr lang="en-US" sz="2400" b="1" dirty="0">
                <a:solidFill>
                  <a:srgbClr val="C00000"/>
                </a:solidFill>
                <a:latin typeface="Times New Roman" panose="02020603050405020304" pitchFamily="18" charset="0"/>
                <a:cs typeface="Times New Roman" panose="02020603050405020304" pitchFamily="18" charset="0"/>
              </a:rPr>
              <a:t>revenue</a:t>
            </a:r>
            <a:r>
              <a:rPr lang="en-US" sz="2400" dirty="0">
                <a:latin typeface="Times New Roman" panose="02020603050405020304" pitchFamily="18" charset="0"/>
                <a:cs typeface="Times New Roman" panose="02020603050405020304" pitchFamily="18" charset="0"/>
              </a:rPr>
              <a:t> sources to provide funding for government</a:t>
            </a:r>
          </a:p>
          <a:p>
            <a:pPr lvl="1"/>
            <a:r>
              <a:rPr lang="en-US" sz="2200" b="1" dirty="0">
                <a:latin typeface="Times New Roman" panose="02020603050405020304" pitchFamily="18" charset="0"/>
                <a:cs typeface="Times New Roman" panose="02020603050405020304" pitchFamily="18" charset="0"/>
              </a:rPr>
              <a:t>Issue</a:t>
            </a:r>
            <a:r>
              <a:rPr lang="en-US" sz="2200" dirty="0">
                <a:latin typeface="Times New Roman" panose="02020603050405020304" pitchFamily="18" charset="0"/>
                <a:cs typeface="Times New Roman" panose="02020603050405020304" pitchFamily="18" charset="0"/>
              </a:rPr>
              <a:t>: Americans want low taxes, but want government programs (</a:t>
            </a:r>
            <a:r>
              <a:rPr lang="en-US" sz="2200" b="1" i="1" dirty="0">
                <a:solidFill>
                  <a:schemeClr val="accent3">
                    <a:lumMod val="50000"/>
                  </a:schemeClr>
                </a:solidFill>
                <a:latin typeface="Times New Roman" panose="02020603050405020304" pitchFamily="18" charset="0"/>
                <a:cs typeface="Times New Roman" panose="02020603050405020304" pitchFamily="18" charset="0"/>
              </a:rPr>
              <a:t>National Debt</a:t>
            </a:r>
            <a:r>
              <a:rPr lang="en-US" sz="2200" dirty="0">
                <a:latin typeface="Times New Roman" panose="02020603050405020304" pitchFamily="18" charset="0"/>
                <a:cs typeface="Times New Roman" panose="02020603050405020304" pitchFamily="18" charset="0"/>
              </a:rPr>
              <a:t>)</a:t>
            </a:r>
          </a:p>
          <a:p>
            <a:pPr lvl="1"/>
            <a:r>
              <a:rPr lang="en-US" sz="2200" i="1" dirty="0">
                <a:latin typeface="Times New Roman" panose="02020603050405020304" pitchFamily="18" charset="0"/>
                <a:cs typeface="Times New Roman" panose="02020603050405020304" pitchFamily="18" charset="0"/>
              </a:rPr>
              <a:t>Deficit spending vs. </a:t>
            </a:r>
          </a:p>
          <a:p>
            <a:pPr marL="457200" lvl="1" indent="0">
              <a:buNone/>
            </a:pPr>
            <a:r>
              <a:rPr lang="en-US" sz="2200" b="1" i="1" dirty="0">
                <a:latin typeface="Times New Roman" panose="02020603050405020304" pitchFamily="18" charset="0"/>
                <a:cs typeface="Times New Roman" panose="02020603050405020304" pitchFamily="18" charset="0"/>
              </a:rPr>
              <a:t>Budget surplus</a:t>
            </a:r>
          </a:p>
          <a:p>
            <a:pPr lvl="1">
              <a:buFont typeface="Arial" panose="020B0604020202020204" pitchFamily="34" charset="0"/>
              <a:buChar char="•"/>
            </a:pPr>
            <a:r>
              <a:rPr lang="en-US" sz="2200" b="1" i="1" dirty="0">
                <a:solidFill>
                  <a:schemeClr val="accent3">
                    <a:lumMod val="50000"/>
                  </a:schemeClr>
                </a:solidFill>
                <a:latin typeface="Times New Roman" panose="02020603050405020304" pitchFamily="18" charset="0"/>
                <a:cs typeface="Times New Roman" panose="02020603050405020304" pitchFamily="18" charset="0"/>
              </a:rPr>
              <a:t>Graham-Rudman-Hollings Act</a:t>
            </a:r>
          </a:p>
          <a:p>
            <a:pPr marL="457200" lvl="1" indent="0">
              <a:buNone/>
            </a:pPr>
            <a:r>
              <a:rPr lang="en-US" sz="2200" b="1" i="1" dirty="0">
                <a:solidFill>
                  <a:schemeClr val="accent3">
                    <a:lumMod val="50000"/>
                  </a:schemeClr>
                </a:solidFill>
                <a:latin typeface="Times New Roman" panose="02020603050405020304" pitchFamily="18" charset="0"/>
                <a:cs typeface="Times New Roman" panose="02020603050405020304" pitchFamily="18" charset="0"/>
              </a:rPr>
              <a:t>(1985) – Balanced Budget Act </a:t>
            </a:r>
          </a:p>
          <a:p>
            <a:pPr lvl="1"/>
            <a:r>
              <a:rPr lang="en-US" sz="2200" b="1" i="1" dirty="0">
                <a:solidFill>
                  <a:srgbClr val="C00000"/>
                </a:solidFill>
                <a:latin typeface="Times New Roman" panose="02020603050405020304" pitchFamily="18" charset="0"/>
                <a:cs typeface="Times New Roman" panose="02020603050405020304" pitchFamily="18" charset="0"/>
              </a:rPr>
              <a:t>Declared unconstitutional</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43200"/>
            <a:ext cx="3810000" cy="398312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687217883"/>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solidFill>
            <a:schemeClr val="tx1"/>
          </a:solidFill>
          <a:ln>
            <a:solidFill>
              <a:srgbClr val="FF0000"/>
            </a:solidFill>
          </a:ln>
        </p:spPr>
        <p:txBody>
          <a:bodyPr/>
          <a:lstStyle/>
          <a:p>
            <a:r>
              <a:rPr lang="en-US" dirty="0">
                <a:solidFill>
                  <a:srgbClr val="FF0000"/>
                </a:solidFill>
                <a:latin typeface="Baskerville Old Face" panose="02020602080505020303" pitchFamily="18" charset="0"/>
              </a:rPr>
              <a:t>Limiting the Imperial Presidency</a:t>
            </a:r>
          </a:p>
        </p:txBody>
      </p:sp>
      <p:sp>
        <p:nvSpPr>
          <p:cNvPr id="3" name="Content Placeholder 2"/>
          <p:cNvSpPr>
            <a:spLocks noGrp="1"/>
          </p:cNvSpPr>
          <p:nvPr>
            <p:ph idx="1"/>
          </p:nvPr>
        </p:nvSpPr>
        <p:spPr>
          <a:xfrm>
            <a:off x="457200" y="1143000"/>
            <a:ext cx="8229600" cy="4983163"/>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Limiting the President’s role as Economic Leader</a:t>
            </a:r>
          </a:p>
          <a:p>
            <a:endParaRPr lang="en-US"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990600" y="1600200"/>
            <a:ext cx="4038600" cy="685800"/>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New Roman" panose="02020603050405020304" pitchFamily="18" charset="0"/>
                <a:cs typeface="Times New Roman" panose="02020603050405020304" pitchFamily="18" charset="0"/>
              </a:rPr>
              <a:t>Impoundment</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president withholds appropriated funds </a:t>
            </a:r>
          </a:p>
        </p:txBody>
      </p:sp>
      <p:sp>
        <p:nvSpPr>
          <p:cNvPr id="5" name="Rectangle 4"/>
          <p:cNvSpPr/>
          <p:nvPr/>
        </p:nvSpPr>
        <p:spPr>
          <a:xfrm>
            <a:off x="5334000" y="1600200"/>
            <a:ext cx="35814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Train v. City of New York (declared unconstitutional)</a:t>
            </a:r>
          </a:p>
        </p:txBody>
      </p:sp>
      <p:sp>
        <p:nvSpPr>
          <p:cNvPr id="6" name="Rectangle 5"/>
          <p:cNvSpPr/>
          <p:nvPr/>
        </p:nvSpPr>
        <p:spPr>
          <a:xfrm>
            <a:off x="990600" y="2514600"/>
            <a:ext cx="4038600" cy="68580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dirty="0">
                <a:latin typeface="Times New Roman" panose="02020603050405020304" pitchFamily="18" charset="0"/>
                <a:cs typeface="Times New Roman" panose="02020603050405020304" pitchFamily="18" charset="0"/>
              </a:rPr>
              <a:t>Line-item-veto: </a:t>
            </a:r>
            <a:r>
              <a:rPr lang="en-US" sz="2400" dirty="0">
                <a:latin typeface="Times New Roman" panose="02020603050405020304" pitchFamily="18" charset="0"/>
                <a:cs typeface="Times New Roman" panose="02020603050405020304" pitchFamily="18" charset="0"/>
              </a:rPr>
              <a:t>only killing a part of law </a:t>
            </a:r>
          </a:p>
        </p:txBody>
      </p:sp>
      <p:sp>
        <p:nvSpPr>
          <p:cNvPr id="7" name="Rectangle 6"/>
          <p:cNvSpPr/>
          <p:nvPr/>
        </p:nvSpPr>
        <p:spPr>
          <a:xfrm>
            <a:off x="5334000" y="2508738"/>
            <a:ext cx="3581400" cy="685800"/>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Clinton v. New York (declared unconstitutional)</a:t>
            </a:r>
          </a:p>
        </p:txBody>
      </p:sp>
      <p:sp>
        <p:nvSpPr>
          <p:cNvPr id="13" name="Right Arrow 12"/>
          <p:cNvSpPr/>
          <p:nvPr/>
        </p:nvSpPr>
        <p:spPr>
          <a:xfrm>
            <a:off x="5029200" y="1828800"/>
            <a:ext cx="304800" cy="304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13"/>
          <p:cNvSpPr/>
          <p:nvPr/>
        </p:nvSpPr>
        <p:spPr>
          <a:xfrm>
            <a:off x="5040923" y="2699238"/>
            <a:ext cx="304800" cy="304800"/>
          </a:xfrm>
          <a:prstGeom prst="rightArrow">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F12A1A8F-263B-EB45-B4DC-1964E5AA4DF2}"/>
              </a:ext>
            </a:extLst>
          </p:cNvPr>
          <p:cNvPicPr>
            <a:picLocks noChangeAspect="1"/>
          </p:cNvPicPr>
          <p:nvPr/>
        </p:nvPicPr>
        <p:blipFill>
          <a:blip r:embed="rId2"/>
          <a:stretch>
            <a:fillRect/>
          </a:stretch>
        </p:blipFill>
        <p:spPr>
          <a:xfrm>
            <a:off x="5663685" y="3484290"/>
            <a:ext cx="2922029" cy="2428219"/>
          </a:xfrm>
          <a:prstGeom prst="rect">
            <a:avLst/>
          </a:prstGeom>
        </p:spPr>
      </p:pic>
      <p:pic>
        <p:nvPicPr>
          <p:cNvPr id="17" name="Picture 16">
            <a:extLst>
              <a:ext uri="{FF2B5EF4-FFF2-40B4-BE49-F238E27FC236}">
                <a16:creationId xmlns:a16="http://schemas.microsoft.com/office/drawing/2014/main" id="{97268898-394B-E84B-9AE2-6E4D2A9A66D6}"/>
              </a:ext>
            </a:extLst>
          </p:cNvPr>
          <p:cNvPicPr>
            <a:picLocks noChangeAspect="1"/>
          </p:cNvPicPr>
          <p:nvPr/>
        </p:nvPicPr>
        <p:blipFill>
          <a:blip r:embed="rId3"/>
          <a:stretch>
            <a:fillRect/>
          </a:stretch>
        </p:blipFill>
        <p:spPr>
          <a:xfrm>
            <a:off x="1486586" y="3484290"/>
            <a:ext cx="2628214" cy="2428218"/>
          </a:xfrm>
          <a:prstGeom prst="rect">
            <a:avLst/>
          </a:prstGeom>
        </p:spPr>
      </p:pic>
      <p:sp>
        <p:nvSpPr>
          <p:cNvPr id="18" name="Oval Callout 17">
            <a:extLst>
              <a:ext uri="{FF2B5EF4-FFF2-40B4-BE49-F238E27FC236}">
                <a16:creationId xmlns:a16="http://schemas.microsoft.com/office/drawing/2014/main" id="{3232CE75-A524-204C-A000-BAD5FED40294}"/>
              </a:ext>
            </a:extLst>
          </p:cNvPr>
          <p:cNvSpPr/>
          <p:nvPr/>
        </p:nvSpPr>
        <p:spPr>
          <a:xfrm>
            <a:off x="4114800" y="3484289"/>
            <a:ext cx="2133600" cy="685801"/>
          </a:xfrm>
          <a:prstGeom prst="wedgeEllipseCallout">
            <a:avLst>
              <a:gd name="adj1" fmla="val 51561"/>
              <a:gd name="adj2" fmla="val 6610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itchFamily="2" charset="0"/>
              </a:rPr>
              <a:t>You mean I can’t just veto the pork!</a:t>
            </a:r>
          </a:p>
        </p:txBody>
      </p:sp>
      <p:sp>
        <p:nvSpPr>
          <p:cNvPr id="19" name="Oval Callout 18">
            <a:extLst>
              <a:ext uri="{FF2B5EF4-FFF2-40B4-BE49-F238E27FC236}">
                <a16:creationId xmlns:a16="http://schemas.microsoft.com/office/drawing/2014/main" id="{69B2AA57-362C-3A4D-AEB1-B80863413C06}"/>
              </a:ext>
            </a:extLst>
          </p:cNvPr>
          <p:cNvSpPr/>
          <p:nvPr/>
        </p:nvSpPr>
        <p:spPr>
          <a:xfrm>
            <a:off x="558286" y="3634580"/>
            <a:ext cx="2133600" cy="1394620"/>
          </a:xfrm>
          <a:prstGeom prst="wedgeEllipseCallout">
            <a:avLst>
              <a:gd name="adj1" fmla="val 53298"/>
              <a:gd name="adj2" fmla="val 9398"/>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solidFill>
                  <a:schemeClr val="tx1"/>
                </a:solidFill>
                <a:latin typeface="Times" pitchFamily="2" charset="0"/>
              </a:rPr>
              <a:t>It would be great if I did not have to spend these appropriated funds!</a:t>
            </a:r>
          </a:p>
        </p:txBody>
      </p:sp>
    </p:spTree>
    <p:extLst>
      <p:ext uri="{BB962C8B-B14F-4D97-AF65-F5344CB8AC3E}">
        <p14:creationId xmlns:p14="http://schemas.microsoft.com/office/powerpoint/2010/main" val="13733392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r>
              <a:rPr lang="en-US" dirty="0">
                <a:solidFill>
                  <a:srgbClr val="C00000"/>
                </a:solidFill>
                <a:latin typeface="Baskerville Old Face" panose="02020602080505020303" pitchFamily="18" charset="0"/>
              </a:rPr>
              <a:t>Balancing the Budget</a:t>
            </a:r>
          </a:p>
        </p:txBody>
      </p:sp>
      <p:sp>
        <p:nvSpPr>
          <p:cNvPr id="3" name="Content Placeholder 2"/>
          <p:cNvSpPr>
            <a:spLocks noGrp="1"/>
          </p:cNvSpPr>
          <p:nvPr>
            <p:ph idx="1"/>
          </p:nvPr>
        </p:nvSpPr>
        <p:spPr>
          <a:xfrm>
            <a:off x="457200" y="1371600"/>
            <a:ext cx="8229600" cy="4754563"/>
          </a:xfrm>
          <a:solidFill>
            <a:schemeClr val="bg1">
              <a:alpha val="70000"/>
            </a:schemeClr>
          </a:solidFill>
          <a:ln>
            <a:solidFill>
              <a:schemeClr val="tx2"/>
            </a:solidFill>
          </a:ln>
        </p:spPr>
        <p:txBody>
          <a:bodyPr>
            <a:normAutofit/>
          </a:bodyPr>
          <a:lstStyle/>
          <a:p>
            <a:r>
              <a:rPr lang="en-US" sz="2400" b="1" dirty="0">
                <a:solidFill>
                  <a:srgbClr val="C00000"/>
                </a:solidFill>
                <a:latin typeface="Times New Roman" panose="02020603050405020304" pitchFamily="18" charset="0"/>
                <a:cs typeface="Times New Roman" panose="02020603050405020304" pitchFamily="18" charset="0"/>
              </a:rPr>
              <a:t>Mandatory expenditures: </a:t>
            </a:r>
            <a:r>
              <a:rPr lang="en-US" sz="2400" dirty="0">
                <a:solidFill>
                  <a:srgbClr val="C00000"/>
                </a:solidFill>
                <a:latin typeface="Times New Roman" panose="02020603050405020304" pitchFamily="18" charset="0"/>
                <a:cs typeface="Times New Roman" panose="02020603050405020304" pitchFamily="18" charset="0"/>
              </a:rPr>
              <a:t>(Social Security, Medicare) = 2/3rds of the federal budget </a:t>
            </a:r>
            <a:r>
              <a:rPr lang="en-US" sz="2400" dirty="0">
                <a:latin typeface="Times New Roman" panose="02020603050405020304" pitchFamily="18" charset="0"/>
                <a:cs typeface="Times New Roman" panose="02020603050405020304" pitchFamily="18" charset="0"/>
              </a:rPr>
              <a:t>(</a:t>
            </a:r>
            <a:r>
              <a:rPr lang="en-US" sz="2400" i="1" u="sng" dirty="0">
                <a:latin typeface="Times New Roman" panose="02020603050405020304" pitchFamily="18" charset="0"/>
                <a:cs typeface="Times New Roman" panose="02020603050405020304" pitchFamily="18" charset="0"/>
              </a:rPr>
              <a:t>must be funded by law</a:t>
            </a:r>
            <a:r>
              <a:rPr lang="en-US" sz="2400" dirty="0">
                <a:latin typeface="Times New Roman" panose="02020603050405020304" pitchFamily="18" charset="0"/>
                <a:cs typeface="Times New Roman" panose="02020603050405020304" pitchFamily="18" charset="0"/>
              </a:rPr>
              <a:t>)</a:t>
            </a:r>
          </a:p>
          <a:p>
            <a:pPr lvl="1"/>
            <a:r>
              <a:rPr lang="en-US" sz="2000" dirty="0">
                <a:latin typeface="Times New Roman" panose="02020603050405020304" pitchFamily="18" charset="0"/>
                <a:cs typeface="Times New Roman" panose="02020603050405020304" pitchFamily="18" charset="0"/>
              </a:rPr>
              <a:t>1/3 of the budget is discretionary (defense spending the largest piece)</a:t>
            </a:r>
          </a:p>
          <a:p>
            <a:r>
              <a:rPr lang="en-US" sz="2400" dirty="0">
                <a:latin typeface="Times New Roman" panose="02020603050405020304" pitchFamily="18" charset="0"/>
                <a:cs typeface="Times New Roman" panose="02020603050405020304" pitchFamily="18" charset="0"/>
              </a:rPr>
              <a:t>Taxation: </a:t>
            </a:r>
          </a:p>
          <a:p>
            <a:pPr lvl="1"/>
            <a:r>
              <a:rPr lang="en-US" sz="2000" dirty="0">
                <a:latin typeface="Times New Roman" panose="02020603050405020304" pitchFamily="18" charset="0"/>
                <a:cs typeface="Times New Roman" panose="02020603050405020304" pitchFamily="18" charset="0"/>
              </a:rPr>
              <a:t>Taxation is unfair</a:t>
            </a:r>
          </a:p>
          <a:p>
            <a:pPr lvl="1"/>
            <a:r>
              <a:rPr lang="en-US" sz="2000" dirty="0">
                <a:latin typeface="Times New Roman" panose="02020603050405020304" pitchFamily="18" charset="0"/>
                <a:cs typeface="Times New Roman" panose="02020603050405020304" pitchFamily="18" charset="0"/>
              </a:rPr>
              <a:t>America hates high taxes</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2717243"/>
            <a:ext cx="4495800" cy="337185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6673551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r>
              <a:rPr lang="en-US" dirty="0">
                <a:solidFill>
                  <a:srgbClr val="C00000"/>
                </a:solidFill>
                <a:latin typeface="Baskerville Old Face" panose="02020602080505020303" pitchFamily="18" charset="0"/>
              </a:rPr>
              <a:t>Fiscal Policy</a:t>
            </a:r>
          </a:p>
        </p:txBody>
      </p:sp>
      <p:sp>
        <p:nvSpPr>
          <p:cNvPr id="3" name="Content Placeholder 2"/>
          <p:cNvSpPr>
            <a:spLocks noGrp="1"/>
          </p:cNvSpPr>
          <p:nvPr>
            <p:ph idx="1"/>
          </p:nvPr>
        </p:nvSpPr>
        <p:spPr>
          <a:solidFill>
            <a:schemeClr val="bg1">
              <a:alpha val="70000"/>
            </a:schemeClr>
          </a:solidFill>
        </p:spPr>
        <p:txBody>
          <a:bodyPr>
            <a:normAutofit/>
          </a:bodyPr>
          <a:lstStyle/>
          <a:p>
            <a:pPr marL="0" indent="0">
              <a:buNone/>
            </a:pPr>
            <a:r>
              <a:rPr lang="en-US" sz="2400" b="1" dirty="0">
                <a:solidFill>
                  <a:srgbClr val="C00000"/>
                </a:solidFill>
                <a:latin typeface="Times New Roman" panose="02020603050405020304" pitchFamily="18" charset="0"/>
                <a:cs typeface="Times New Roman" panose="02020603050405020304" pitchFamily="18" charset="0"/>
              </a:rPr>
              <a:t>Fiscal Policy – </a:t>
            </a:r>
            <a:r>
              <a:rPr lang="en-US" sz="2400" dirty="0">
                <a:latin typeface="Times New Roman" panose="02020603050405020304" pitchFamily="18" charset="0"/>
                <a:cs typeface="Times New Roman" panose="02020603050405020304" pitchFamily="18" charset="0"/>
              </a:rPr>
              <a:t>adjusting taxes and government spending to stimulate the economy (influenced by public opinion)</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2381058"/>
            <a:ext cx="3238500" cy="1577576"/>
          </a:xfrm>
          <a:prstGeom prst="rect">
            <a:avLst/>
          </a:prstGeom>
          <a:ln>
            <a:solidFill>
              <a:srgbClr val="002060"/>
            </a:solidFill>
          </a:ln>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10100" y="4187234"/>
            <a:ext cx="4419600" cy="2494955"/>
          </a:xfrm>
          <a:prstGeom prst="rect">
            <a:avLst/>
          </a:prstGeom>
          <a:ln>
            <a:solidFill>
              <a:srgbClr val="002060"/>
            </a:solidFill>
          </a:ln>
        </p:spPr>
      </p:pic>
      <p:sp>
        <p:nvSpPr>
          <p:cNvPr id="5" name="Rectangle 4">
            <a:extLst>
              <a:ext uri="{FF2B5EF4-FFF2-40B4-BE49-F238E27FC236}">
                <a16:creationId xmlns:a16="http://schemas.microsoft.com/office/drawing/2014/main" id="{16056E76-0BD0-4152-89D5-0DF52895E464}"/>
              </a:ext>
            </a:extLst>
          </p:cNvPr>
          <p:cNvSpPr/>
          <p:nvPr/>
        </p:nvSpPr>
        <p:spPr>
          <a:xfrm>
            <a:off x="285750" y="2599519"/>
            <a:ext cx="4152900" cy="3526644"/>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panose="02020603050405020304" pitchFamily="18" charset="0"/>
                <a:cs typeface="Times" panose="02020603050405020304" pitchFamily="18" charset="0"/>
              </a:rPr>
              <a:t>Political influencers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Congress – </a:t>
            </a:r>
            <a:r>
              <a:rPr lang="en-US" sz="2400" b="1" i="1" dirty="0">
                <a:latin typeface="Times" panose="02020603050405020304" pitchFamily="18" charset="0"/>
                <a:cs typeface="Times" panose="02020603050405020304" pitchFamily="18" charset="0"/>
              </a:rPr>
              <a:t>Power of the Purse</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President – legislative leader </a:t>
            </a:r>
          </a:p>
          <a:p>
            <a:pPr marL="800100" lvl="1" indent="-342900">
              <a:buFont typeface="Arial" panose="020B0604020202020204" pitchFamily="34" charset="0"/>
              <a:buChar char="•"/>
            </a:pPr>
            <a:r>
              <a:rPr lang="en-US" sz="2400" b="1" i="1" dirty="0">
                <a:latin typeface="Times" panose="02020603050405020304" pitchFamily="18" charset="0"/>
                <a:cs typeface="Times" panose="02020603050405020304" pitchFamily="18" charset="0"/>
              </a:rPr>
              <a:t>Bully Pulpit </a:t>
            </a:r>
          </a:p>
          <a:p>
            <a:pPr marL="800100" lvl="1" indent="-342900">
              <a:buFont typeface="Arial" panose="020B0604020202020204" pitchFamily="34" charset="0"/>
              <a:buChar char="•"/>
            </a:pPr>
            <a:r>
              <a:rPr lang="en-US" sz="2400" b="1" i="1" dirty="0">
                <a:latin typeface="Times" panose="02020603050405020304" pitchFamily="18" charset="0"/>
                <a:cs typeface="Times" panose="02020603050405020304" pitchFamily="18" charset="0"/>
              </a:rPr>
              <a:t>Office of Management &amp; Budget</a:t>
            </a:r>
          </a:p>
          <a:p>
            <a:pPr marL="800100" lvl="1" indent="-342900">
              <a:buFont typeface="Arial" panose="020B0604020202020204" pitchFamily="34" charset="0"/>
              <a:buChar char="•"/>
            </a:pPr>
            <a:r>
              <a:rPr lang="en-US" sz="2400" b="1" i="1" dirty="0">
                <a:latin typeface="Times" panose="02020603050405020304" pitchFamily="18" charset="0"/>
                <a:cs typeface="Times" panose="02020603050405020304" pitchFamily="18" charset="0"/>
              </a:rPr>
              <a:t>Veto, Veto Threat, Law Signing</a:t>
            </a:r>
          </a:p>
        </p:txBody>
      </p:sp>
    </p:spTree>
    <p:extLst>
      <p:ext uri="{BB962C8B-B14F-4D97-AF65-F5344CB8AC3E}">
        <p14:creationId xmlns:p14="http://schemas.microsoft.com/office/powerpoint/2010/main" val="14095489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a:solidFill>
            <a:schemeClr val="tx1"/>
          </a:solidFill>
        </p:spPr>
        <p:txBody>
          <a:bodyPr/>
          <a:lstStyle/>
          <a:p>
            <a:r>
              <a:rPr lang="en-US" dirty="0">
                <a:solidFill>
                  <a:srgbClr val="C00000"/>
                </a:solidFill>
                <a:latin typeface="Baskerville Old Face" panose="02020602080505020303" pitchFamily="18" charset="0"/>
              </a:rPr>
              <a:t>Monetary Policy</a:t>
            </a:r>
          </a:p>
        </p:txBody>
      </p:sp>
      <p:sp>
        <p:nvSpPr>
          <p:cNvPr id="3" name="Content Placeholder 2"/>
          <p:cNvSpPr>
            <a:spLocks noGrp="1"/>
          </p:cNvSpPr>
          <p:nvPr>
            <p:ph idx="1"/>
          </p:nvPr>
        </p:nvSpPr>
        <p:spPr>
          <a:xfrm>
            <a:off x="457200" y="1328237"/>
            <a:ext cx="8229600" cy="4525963"/>
          </a:xfrm>
          <a:solidFill>
            <a:schemeClr val="bg1">
              <a:alpha val="70000"/>
            </a:schemeClr>
          </a:solidFill>
        </p:spPr>
        <p:txBody>
          <a:bodyPr>
            <a:normAutofit/>
          </a:bodyPr>
          <a:lstStyle/>
          <a:p>
            <a:pPr marL="0" indent="0">
              <a:buNone/>
            </a:pPr>
            <a:r>
              <a:rPr lang="en-US" sz="2400" b="1" u="sng" dirty="0">
                <a:solidFill>
                  <a:srgbClr val="C00000"/>
                </a:solidFill>
                <a:latin typeface="Times New Roman" panose="02020603050405020304" pitchFamily="18" charset="0"/>
                <a:cs typeface="Times New Roman" panose="02020603050405020304" pitchFamily="18" charset="0"/>
              </a:rPr>
              <a:t>Monetary Policy</a:t>
            </a:r>
            <a:r>
              <a:rPr lang="en-US" sz="2400" dirty="0">
                <a:latin typeface="Times New Roman" panose="02020603050405020304" pitchFamily="18" charset="0"/>
                <a:cs typeface="Times New Roman" panose="02020603050405020304" pitchFamily="18" charset="0"/>
              </a:rPr>
              <a:t> run by the </a:t>
            </a:r>
            <a:r>
              <a:rPr lang="en-US" sz="2400" b="1" u="sng" dirty="0">
                <a:solidFill>
                  <a:srgbClr val="002060"/>
                </a:solidFill>
                <a:latin typeface="Times New Roman" panose="02020603050405020304" pitchFamily="18" charset="0"/>
                <a:cs typeface="Times New Roman" panose="02020603050405020304" pitchFamily="18" charset="0"/>
              </a:rPr>
              <a:t>Federal Reserve</a:t>
            </a:r>
            <a:r>
              <a:rPr lang="en-US" sz="2400" dirty="0">
                <a:solidFill>
                  <a:srgbClr val="002060"/>
                </a:solidFill>
                <a:latin typeface="Times New Roman" panose="02020603050405020304" pitchFamily="18" charset="0"/>
                <a:cs typeface="Times New Roman" panose="02020603050405020304" pitchFamily="18" charset="0"/>
              </a:rPr>
              <a:t> (Independent Agency 	</a:t>
            </a:r>
            <a:r>
              <a:rPr lang="en-US" sz="2400" dirty="0">
                <a:solidFill>
                  <a:srgbClr val="C00000"/>
                </a:solidFill>
                <a:latin typeface="Times New Roman" panose="02020603050405020304" pitchFamily="18" charset="0"/>
                <a:cs typeface="Times New Roman" panose="02020603050405020304" pitchFamily="18" charset="0"/>
              </a:rPr>
              <a:t>(</a:t>
            </a:r>
            <a:r>
              <a:rPr lang="en-US" sz="2400" i="1" dirty="0">
                <a:solidFill>
                  <a:srgbClr val="C00000"/>
                </a:solidFill>
                <a:latin typeface="Times New Roman" panose="02020603050405020304" pitchFamily="18" charset="0"/>
                <a:cs typeface="Times New Roman" panose="02020603050405020304" pitchFamily="18" charset="0"/>
              </a:rPr>
              <a:t>NOT INFLUENCED BY POLITICIANS OR PUBLIC OPINION</a:t>
            </a:r>
            <a:r>
              <a:rPr lang="en-US" sz="2400" dirty="0">
                <a:solidFill>
                  <a:srgbClr val="C00000"/>
                </a:solidFill>
                <a:latin typeface="Times New Roman" panose="02020603050405020304" pitchFamily="18" charset="0"/>
                <a:cs typeface="Times New Roman" panose="02020603050405020304" pitchFamily="18" charset="0"/>
              </a:rPr>
              <a:t>)</a:t>
            </a:r>
            <a:endParaRPr lang="en-US" sz="2400" b="1" u="sng" dirty="0">
              <a:solidFill>
                <a:srgbClr val="C00000"/>
              </a:solidFill>
              <a:latin typeface="Times New Roman" panose="02020603050405020304" pitchFamily="18" charset="0"/>
              <a:cs typeface="Times New Roman" panose="02020603050405020304" pitchFamily="18" charset="0"/>
            </a:endParaRPr>
          </a:p>
        </p:txBody>
      </p:sp>
      <p:sp>
        <p:nvSpPr>
          <p:cNvPr id="5" name="Arrow: Right 4">
            <a:extLst>
              <a:ext uri="{FF2B5EF4-FFF2-40B4-BE49-F238E27FC236}">
                <a16:creationId xmlns:a16="http://schemas.microsoft.com/office/drawing/2014/main" id="{8A286847-6845-423B-9C89-90CAAD11A614}"/>
              </a:ext>
            </a:extLst>
          </p:cNvPr>
          <p:cNvSpPr/>
          <p:nvPr/>
        </p:nvSpPr>
        <p:spPr>
          <a:xfrm>
            <a:off x="1600200" y="1845219"/>
            <a:ext cx="6096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1A6C2EE9-A173-4BDB-A50D-A6542F99EA9C}"/>
              </a:ext>
            </a:extLst>
          </p:cNvPr>
          <p:cNvSpPr/>
          <p:nvPr/>
        </p:nvSpPr>
        <p:spPr>
          <a:xfrm>
            <a:off x="4800600" y="2139671"/>
            <a:ext cx="4114800" cy="1447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1" u="sng" dirty="0">
                <a:latin typeface="Times" panose="02020603050405020304" pitchFamily="18" charset="0"/>
                <a:cs typeface="Times" panose="02020603050405020304" pitchFamily="18" charset="0"/>
              </a:rPr>
              <a:t>Monetary Policy Adjustments</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Interest rates on lending</a:t>
            </a:r>
          </a:p>
          <a:p>
            <a:pPr marL="342900" indent="-342900">
              <a:buFont typeface="Arial" panose="020B0604020202020204" pitchFamily="34" charset="0"/>
              <a:buChar char="•"/>
            </a:pPr>
            <a:r>
              <a:rPr lang="en-US" sz="2400" dirty="0">
                <a:latin typeface="Times" panose="02020603050405020304" pitchFamily="18" charset="0"/>
                <a:cs typeface="Times" panose="02020603050405020304" pitchFamily="18" charset="0"/>
              </a:rPr>
              <a:t>U.S. money supply </a:t>
            </a:r>
          </a:p>
        </p:txBody>
      </p:sp>
      <p:sp>
        <p:nvSpPr>
          <p:cNvPr id="8" name="Rectangle 7">
            <a:extLst>
              <a:ext uri="{FF2B5EF4-FFF2-40B4-BE49-F238E27FC236}">
                <a16:creationId xmlns:a16="http://schemas.microsoft.com/office/drawing/2014/main" id="{E7D0B360-789A-4F4B-B730-1FE8E1C86BB9}"/>
              </a:ext>
            </a:extLst>
          </p:cNvPr>
          <p:cNvSpPr/>
          <p:nvPr/>
        </p:nvSpPr>
        <p:spPr>
          <a:xfrm>
            <a:off x="228600" y="2479089"/>
            <a:ext cx="4343400" cy="2438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panose="02020603050405020304" pitchFamily="18" charset="0"/>
                <a:cs typeface="Times" panose="02020603050405020304" pitchFamily="18" charset="0"/>
              </a:rPr>
              <a:t>Political Independence</a:t>
            </a:r>
          </a:p>
          <a:p>
            <a:pPr marL="342900" indent="-342900">
              <a:buFont typeface="Arial" panose="020B0604020202020204" pitchFamily="34" charset="0"/>
              <a:buChar char="•"/>
            </a:pPr>
            <a:r>
              <a:rPr lang="en-US" sz="2400" dirty="0">
                <a:solidFill>
                  <a:schemeClr val="tx1"/>
                </a:solidFill>
                <a:latin typeface="Times" panose="02020603050405020304" pitchFamily="18" charset="0"/>
                <a:cs typeface="Times" panose="02020603050405020304" pitchFamily="18" charset="0"/>
              </a:rPr>
              <a:t>Federal Chairman &amp; Board of Governors appointed by the President with consent of Senate</a:t>
            </a:r>
          </a:p>
          <a:p>
            <a:pPr marL="342900" indent="-342900">
              <a:buFont typeface="Arial" panose="020B0604020202020204" pitchFamily="34" charset="0"/>
              <a:buChar char="•"/>
            </a:pPr>
            <a:r>
              <a:rPr lang="en-US" sz="2400" dirty="0">
                <a:solidFill>
                  <a:schemeClr val="tx1"/>
                </a:solidFill>
                <a:latin typeface="Times" panose="02020603050405020304" pitchFamily="18" charset="0"/>
                <a:cs typeface="Times" panose="02020603050405020304" pitchFamily="18" charset="0"/>
              </a:rPr>
              <a:t>Term 14 years </a:t>
            </a:r>
          </a:p>
        </p:txBody>
      </p:sp>
      <p:pic>
        <p:nvPicPr>
          <p:cNvPr id="3074" name="Picture 2" descr="Monetary Policy Basics – Rajeev's Curiosity">
            <a:extLst>
              <a:ext uri="{FF2B5EF4-FFF2-40B4-BE49-F238E27FC236}">
                <a16:creationId xmlns:a16="http://schemas.microsoft.com/office/drawing/2014/main" id="{899E10B2-280A-4CCA-97AF-93F8C24DD6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964" y="3733800"/>
            <a:ext cx="4074436" cy="281672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Tight Monetary Policy - Economics Help">
            <a:extLst>
              <a:ext uri="{FF2B5EF4-FFF2-40B4-BE49-F238E27FC236}">
                <a16:creationId xmlns:a16="http://schemas.microsoft.com/office/drawing/2014/main" id="{51B2D2FB-289C-44C9-9CC4-B7FBA276F0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4977900"/>
            <a:ext cx="4343400" cy="1752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14606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469198-F7ED-C0B4-E028-C7EF9D2A3BF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581CE90-F1D9-5AE7-C7FB-0DD70D0C2FC0}"/>
              </a:ext>
            </a:extLst>
          </p:cNvPr>
          <p:cNvSpPr>
            <a:spLocks noGrp="1"/>
          </p:cNvSpPr>
          <p:nvPr>
            <p:ph type="title"/>
          </p:nvPr>
        </p:nvSpPr>
        <p:spPr>
          <a:xfrm>
            <a:off x="457200" y="274638"/>
            <a:ext cx="8229600" cy="792162"/>
          </a:xfrm>
          <a:solidFill>
            <a:srgbClr val="C00000"/>
          </a:solidFill>
          <a:ln>
            <a:solidFill>
              <a:srgbClr val="002060"/>
            </a:solidFill>
          </a:ln>
        </p:spPr>
        <p:txBody>
          <a:bodyPr/>
          <a:lstStyle/>
          <a:p>
            <a:r>
              <a:rPr lang="en-US" dirty="0">
                <a:solidFill>
                  <a:schemeClr val="bg1"/>
                </a:solidFill>
                <a:latin typeface="Georgia Pro Black" panose="02040A02050405020203" pitchFamily="18" charset="0"/>
              </a:rPr>
              <a:t>Funko Design </a:t>
            </a:r>
          </a:p>
        </p:txBody>
      </p:sp>
      <p:sp>
        <p:nvSpPr>
          <p:cNvPr id="3" name="Content Placeholder 2">
            <a:extLst>
              <a:ext uri="{FF2B5EF4-FFF2-40B4-BE49-F238E27FC236}">
                <a16:creationId xmlns:a16="http://schemas.microsoft.com/office/drawing/2014/main" id="{5F29CFEC-FB85-0BF4-D8CB-DE11ED17486B}"/>
              </a:ext>
            </a:extLst>
          </p:cNvPr>
          <p:cNvSpPr>
            <a:spLocks noGrp="1"/>
          </p:cNvSpPr>
          <p:nvPr>
            <p:ph idx="1"/>
          </p:nvPr>
        </p:nvSpPr>
        <p:spPr>
          <a:solidFill>
            <a:schemeClr val="bg1"/>
          </a:solidFill>
          <a:ln>
            <a:solidFill>
              <a:srgbClr val="002060"/>
            </a:solidFill>
          </a:ln>
        </p:spPr>
        <p:txBody>
          <a:bodyPr>
            <a:normAutofit/>
          </a:bodyPr>
          <a:lstStyle/>
          <a:p>
            <a:pPr marL="0" indent="0">
              <a:buNone/>
            </a:pPr>
            <a:r>
              <a:rPr lang="en-US" sz="2400" b="1" dirty="0">
                <a:effectLst/>
                <a:latin typeface="Times New Roman" panose="02020603050405020304" pitchFamily="18" charset="0"/>
                <a:ea typeface="Calibri" panose="020F0502020204030204" pitchFamily="34" charset="0"/>
              </a:rPr>
              <a:t>Prompt:</a:t>
            </a:r>
            <a:r>
              <a:rPr lang="en-US" sz="2400" dirty="0">
                <a:effectLst/>
                <a:latin typeface="Times New Roman" panose="02020603050405020304" pitchFamily="18" charset="0"/>
                <a:ea typeface="Calibri" panose="020F0502020204030204" pitchFamily="34" charset="0"/>
              </a:rPr>
              <a:t> Evaluate whether the creation of the executive branch under the Constitution establishes a limited executive or imperial presidency. </a:t>
            </a:r>
            <a:endParaRPr lang="en-US" sz="2400" dirty="0">
              <a:latin typeface="Times" panose="02020603050405020304" pitchFamily="18" charset="0"/>
              <a:cs typeface="Times" panose="02020603050405020304" pitchFamily="18" charset="0"/>
            </a:endParaRPr>
          </a:p>
        </p:txBody>
      </p:sp>
      <p:sp>
        <p:nvSpPr>
          <p:cNvPr id="4" name="Rectangle 3">
            <a:extLst>
              <a:ext uri="{FF2B5EF4-FFF2-40B4-BE49-F238E27FC236}">
                <a16:creationId xmlns:a16="http://schemas.microsoft.com/office/drawing/2014/main" id="{05D50F2E-F572-0CD5-0A98-47BD41E55A4C}"/>
              </a:ext>
            </a:extLst>
          </p:cNvPr>
          <p:cNvSpPr/>
          <p:nvPr/>
        </p:nvSpPr>
        <p:spPr>
          <a:xfrm>
            <a:off x="762000" y="2819400"/>
            <a:ext cx="3200400" cy="6096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 Limited Executive</a:t>
            </a:r>
          </a:p>
        </p:txBody>
      </p:sp>
      <p:sp>
        <p:nvSpPr>
          <p:cNvPr id="5" name="Rectangle 4">
            <a:extLst>
              <a:ext uri="{FF2B5EF4-FFF2-40B4-BE49-F238E27FC236}">
                <a16:creationId xmlns:a16="http://schemas.microsoft.com/office/drawing/2014/main" id="{0ED30095-3112-E0D7-B1B7-1C393E48AD8C}"/>
              </a:ext>
            </a:extLst>
          </p:cNvPr>
          <p:cNvSpPr/>
          <p:nvPr/>
        </p:nvSpPr>
        <p:spPr>
          <a:xfrm>
            <a:off x="783236" y="4953000"/>
            <a:ext cx="3179164" cy="6096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Times" panose="02020603050405020304" pitchFamily="18" charset="0"/>
                <a:cs typeface="Times" panose="02020603050405020304" pitchFamily="18" charset="0"/>
              </a:rPr>
              <a:t>An Imperial Presidency </a:t>
            </a:r>
          </a:p>
        </p:txBody>
      </p:sp>
      <p:pic>
        <p:nvPicPr>
          <p:cNvPr id="2050" name="Picture 2" descr="POP Icons: American History - George Washington Funko Vinyl Figure (Bundled  with Compatible Box Protector Case), Multicolor, 3.75 inches">
            <a:extLst>
              <a:ext uri="{FF2B5EF4-FFF2-40B4-BE49-F238E27FC236}">
                <a16:creationId xmlns:a16="http://schemas.microsoft.com/office/drawing/2014/main" id="{39981CAF-FE5A-0E5F-AFD5-7B5094F71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2" y="2453480"/>
            <a:ext cx="2057398" cy="1889919"/>
          </a:xfrm>
          <a:prstGeom prst="rect">
            <a:avLst/>
          </a:prstGeom>
          <a:solidFill>
            <a:schemeClr val="tx1"/>
          </a:solidFill>
          <a:ln>
            <a:solidFill>
              <a:srgbClr val="002060"/>
            </a:solidFill>
          </a:ln>
        </p:spPr>
      </p:pic>
      <p:pic>
        <p:nvPicPr>
          <p:cNvPr id="2052" name="Picture 4" descr="Pop! Broadway: Hamilton - King George Vinyl Figure (Funko)">
            <a:extLst>
              <a:ext uri="{FF2B5EF4-FFF2-40B4-BE49-F238E27FC236}">
                <a16:creationId xmlns:a16="http://schemas.microsoft.com/office/drawing/2014/main" id="{F083C41B-656E-4B8A-4ADB-1E3F6EC985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2" y="4648200"/>
            <a:ext cx="2057398" cy="182880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556024"/>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solidFill>
            <a:schemeClr val="bg1"/>
          </a:solidFill>
        </p:spPr>
        <p:txBody>
          <a:bodyPr>
            <a:normAutofit fontScale="90000"/>
          </a:bodyPr>
          <a:lstStyle/>
          <a:p>
            <a:r>
              <a:rPr lang="en-US" dirty="0" err="1">
                <a:solidFill>
                  <a:srgbClr val="C00000"/>
                </a:solidFill>
                <a:latin typeface="Baskerville Old Face" panose="02020602080505020303" pitchFamily="18" charset="0"/>
              </a:rPr>
              <a:t>Madisonian</a:t>
            </a:r>
            <a:r>
              <a:rPr lang="en-US" dirty="0">
                <a:solidFill>
                  <a:srgbClr val="C00000"/>
                </a:solidFill>
                <a:latin typeface="Baskerville Old Face" panose="02020602080505020303" pitchFamily="18" charset="0"/>
              </a:rPr>
              <a:t> Model of Government</a:t>
            </a:r>
          </a:p>
        </p:txBody>
      </p:sp>
      <p:sp>
        <p:nvSpPr>
          <p:cNvPr id="3" name="Content Placeholder 2"/>
          <p:cNvSpPr>
            <a:spLocks noGrp="1"/>
          </p:cNvSpPr>
          <p:nvPr>
            <p:ph idx="1"/>
          </p:nvPr>
        </p:nvSpPr>
        <p:spPr>
          <a:xfrm>
            <a:off x="457200" y="1219200"/>
            <a:ext cx="8229600" cy="5105400"/>
          </a:xfrm>
          <a:solidFill>
            <a:schemeClr val="bg1"/>
          </a:solidFill>
        </p:spPr>
        <p:txBody>
          <a:bodyPr>
            <a:normAutofit/>
          </a:bodyPr>
          <a:lstStyle/>
          <a:p>
            <a:r>
              <a:rPr lang="en-US" sz="2400" dirty="0">
                <a:latin typeface="Times New Roman" panose="02020603050405020304" pitchFamily="18" charset="0"/>
                <a:cs typeface="Times New Roman" panose="02020603050405020304" pitchFamily="18" charset="0"/>
              </a:rPr>
              <a:t>How does the </a:t>
            </a:r>
            <a:r>
              <a:rPr lang="en-US" sz="2400" dirty="0" err="1">
                <a:latin typeface="Times New Roman" panose="02020603050405020304" pitchFamily="18" charset="0"/>
                <a:cs typeface="Times New Roman" panose="02020603050405020304" pitchFamily="18" charset="0"/>
              </a:rPr>
              <a:t>Madisonian</a:t>
            </a:r>
            <a:r>
              <a:rPr lang="en-US" sz="2400" dirty="0">
                <a:latin typeface="Times New Roman" panose="02020603050405020304" pitchFamily="18" charset="0"/>
                <a:cs typeface="Times New Roman" panose="02020603050405020304" pitchFamily="18" charset="0"/>
              </a:rPr>
              <a:t> Model of Government influence the creation of the federal budget?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Identify and explain TWO ways the President can influence the federal budget.</a:t>
            </a:r>
          </a:p>
          <a:p>
            <a:pPr marL="457200" indent="-457200">
              <a:buFont typeface="+mj-lt"/>
              <a:buAutoNum type="arabicPeriod"/>
            </a:pPr>
            <a:r>
              <a:rPr lang="en-US" sz="2400" dirty="0">
                <a:latin typeface="Times New Roman" panose="02020603050405020304" pitchFamily="18" charset="0"/>
                <a:cs typeface="Times New Roman" panose="02020603050405020304" pitchFamily="18" charset="0"/>
              </a:rPr>
              <a:t>Select TWO and explain how each can impact the passage of the federal budget.  (In your response be sure to define the idea you selected)</a:t>
            </a:r>
          </a:p>
          <a:p>
            <a:pPr marL="688975" indent="-331788"/>
            <a:r>
              <a:rPr lang="en-US" sz="2400" dirty="0">
                <a:solidFill>
                  <a:srgbClr val="002060"/>
                </a:solidFill>
                <a:latin typeface="Times New Roman" panose="02020603050405020304" pitchFamily="18" charset="0"/>
                <a:cs typeface="Times New Roman" panose="02020603050405020304" pitchFamily="18" charset="0"/>
              </a:rPr>
              <a:t>Divided Government</a:t>
            </a:r>
          </a:p>
          <a:p>
            <a:pPr marL="688975" indent="-331788"/>
            <a:r>
              <a:rPr lang="en-US" sz="2400" dirty="0">
                <a:solidFill>
                  <a:srgbClr val="002060"/>
                </a:solidFill>
                <a:latin typeface="Times New Roman" panose="02020603050405020304" pitchFamily="18" charset="0"/>
                <a:cs typeface="Times New Roman" panose="02020603050405020304" pitchFamily="18" charset="0"/>
              </a:rPr>
              <a:t>Power of the Purse</a:t>
            </a:r>
          </a:p>
          <a:p>
            <a:pPr marL="688975" indent="-331788"/>
            <a:r>
              <a:rPr lang="en-US" sz="2400" dirty="0">
                <a:solidFill>
                  <a:srgbClr val="002060"/>
                </a:solidFill>
                <a:latin typeface="Times New Roman" panose="02020603050405020304" pitchFamily="18" charset="0"/>
                <a:cs typeface="Times New Roman" panose="02020603050405020304" pitchFamily="18" charset="0"/>
              </a:rPr>
              <a:t>Election Mandate</a:t>
            </a:r>
          </a:p>
          <a:p>
            <a:pPr marL="357187" indent="0">
              <a:buNone/>
            </a:pPr>
            <a:endParaRPr lang="en-US" sz="240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4140199"/>
            <a:ext cx="4250267" cy="2443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3045714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5300" y="457200"/>
            <a:ext cx="8153400" cy="54864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chemeClr val="bg1"/>
                </a:solidFill>
                <a:latin typeface="Times New Roman" panose="02020603050405020304" pitchFamily="18" charset="0"/>
                <a:cs typeface="Times New Roman" panose="02020603050405020304" pitchFamily="18" charset="0"/>
              </a:rPr>
              <a:t>Enduring Understanding CON-4:</a:t>
            </a:r>
            <a:r>
              <a:rPr lang="en-US" sz="1600" b="1" dirty="0">
                <a:solidFill>
                  <a:srgbClr val="FF0000"/>
                </a:solidFill>
                <a:latin typeface="Times New Roman" panose="02020603050405020304" pitchFamily="18" charset="0"/>
                <a:cs typeface="Times New Roman" panose="02020603050405020304" pitchFamily="18" charset="0"/>
              </a:rPr>
              <a:t> </a:t>
            </a:r>
            <a:r>
              <a:rPr lang="en-US" sz="1600" dirty="0">
                <a:solidFill>
                  <a:schemeClr val="tx1"/>
                </a:solidFill>
                <a:latin typeface="Times New Roman" panose="02020603050405020304" pitchFamily="18" charset="0"/>
                <a:cs typeface="Times New Roman" panose="02020603050405020304" pitchFamily="18" charset="0"/>
              </a:rPr>
              <a:t>The presidency has been enhanced beyond its expressed constitutional powers </a:t>
            </a:r>
          </a:p>
          <a:p>
            <a:r>
              <a:rPr lang="en-US" sz="1600" dirty="0">
                <a:solidFill>
                  <a:schemeClr val="bg1"/>
                </a:solidFill>
                <a:latin typeface="Times New Roman" panose="02020603050405020304" pitchFamily="18" charset="0"/>
                <a:cs typeface="Times New Roman" panose="02020603050405020304" pitchFamily="18" charset="0"/>
              </a:rPr>
              <a:t>CON-4.A: </a:t>
            </a:r>
            <a:r>
              <a:rPr lang="en-US" sz="1600" dirty="0">
                <a:solidFill>
                  <a:schemeClr val="tx1"/>
                </a:solidFill>
                <a:latin typeface="Times New Roman" panose="02020603050405020304" pitchFamily="18" charset="0"/>
                <a:cs typeface="Times New Roman" panose="02020603050405020304" pitchFamily="18" charset="0"/>
              </a:rPr>
              <a:t>Explain how the president can implement a public policy agenda</a:t>
            </a:r>
          </a:p>
          <a:p>
            <a:r>
              <a:rPr lang="en-US" sz="1600" dirty="0">
                <a:solidFill>
                  <a:schemeClr val="bg1"/>
                </a:solidFill>
                <a:latin typeface="Times New Roman" panose="02020603050405020304" pitchFamily="18" charset="0"/>
                <a:cs typeface="Times New Roman" panose="02020603050405020304" pitchFamily="18" charset="0"/>
              </a:rPr>
              <a:t>CON-4.B: </a:t>
            </a:r>
            <a:r>
              <a:rPr lang="en-US" sz="1600" dirty="0">
                <a:solidFill>
                  <a:schemeClr val="tx1"/>
                </a:solidFill>
                <a:latin typeface="Times New Roman" panose="02020603050405020304" pitchFamily="18" charset="0"/>
                <a:cs typeface="Times New Roman" panose="02020603050405020304" pitchFamily="18" charset="0"/>
              </a:rPr>
              <a:t>Explain how the president’s agenda can create tensions and frequent confrontation with Congress</a:t>
            </a:r>
          </a:p>
          <a:p>
            <a:r>
              <a:rPr lang="en-US" sz="1600" dirty="0">
                <a:solidFill>
                  <a:schemeClr val="bg1"/>
                </a:solidFill>
                <a:latin typeface="Times New Roman" panose="02020603050405020304" pitchFamily="18" charset="0"/>
                <a:cs typeface="Times New Roman" panose="02020603050405020304" pitchFamily="18" charset="0"/>
              </a:rPr>
              <a:t>CON-4.C: </a:t>
            </a:r>
            <a:r>
              <a:rPr lang="en-US" sz="1600" dirty="0">
                <a:solidFill>
                  <a:schemeClr val="tx1"/>
                </a:solidFill>
                <a:latin typeface="Times New Roman" panose="02020603050405020304" pitchFamily="18" charset="0"/>
                <a:cs typeface="Times New Roman" panose="02020603050405020304" pitchFamily="18" charset="0"/>
              </a:rPr>
              <a:t>Explain how the President have interpreted and justified the use of informal powers</a:t>
            </a:r>
          </a:p>
          <a:p>
            <a:r>
              <a:rPr lang="en-US" sz="1600" dirty="0">
                <a:solidFill>
                  <a:schemeClr val="bg1"/>
                </a:solidFill>
                <a:latin typeface="Times New Roman" panose="02020603050405020304" pitchFamily="18" charset="0"/>
                <a:cs typeface="Times New Roman" panose="02020603050405020304" pitchFamily="18" charset="0"/>
              </a:rPr>
              <a:t>CON-4.D: </a:t>
            </a:r>
            <a:r>
              <a:rPr lang="en-US" sz="1600" dirty="0">
                <a:solidFill>
                  <a:schemeClr val="tx1"/>
                </a:solidFill>
                <a:latin typeface="Times New Roman" panose="02020603050405020304" pitchFamily="18" charset="0"/>
                <a:cs typeface="Times New Roman" panose="02020603050405020304" pitchFamily="18" charset="0"/>
              </a:rPr>
              <a:t>Explain how communication technology has changed the president’s relationship with a national constituency and the other branches </a:t>
            </a:r>
          </a:p>
          <a:p>
            <a:r>
              <a:rPr lang="en-US" sz="2000" i="1" dirty="0">
                <a:solidFill>
                  <a:srgbClr val="FFC000"/>
                </a:solidFill>
                <a:latin typeface="Times New Roman" panose="02020603050405020304" pitchFamily="18" charset="0"/>
                <a:cs typeface="Times New Roman" panose="02020603050405020304" pitchFamily="18" charset="0"/>
              </a:rPr>
              <a:t>Essential Question:</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How do the institutions of government articulate democracy and interact with various linkage institutions to carry out republicanism </a:t>
            </a:r>
          </a:p>
          <a:p>
            <a:r>
              <a:rPr lang="en-US" sz="2000" i="1" dirty="0">
                <a:solidFill>
                  <a:srgbClr val="FFC000"/>
                </a:solidFill>
                <a:latin typeface="Times New Roman" panose="02020603050405020304" pitchFamily="18" charset="0"/>
                <a:cs typeface="Times New Roman" panose="02020603050405020304" pitchFamily="18" charset="0"/>
              </a:rPr>
              <a:t>Students can:</a:t>
            </a:r>
            <a:endParaRPr lang="en-US" sz="2000" dirty="0">
              <a:solidFill>
                <a:srgbClr val="FFC000"/>
              </a:solidFill>
              <a:latin typeface="Times New Roman" panose="02020603050405020304" pitchFamily="18" charset="0"/>
              <a:cs typeface="Times New Roman" panose="02020603050405020304" pitchFamily="18" charset="0"/>
            </a:endParaRP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Evaluate whether the President has become an all-powerful Leviathan </a:t>
            </a:r>
            <a:endParaRPr lang="en-US" sz="1600" b="1" dirty="0">
              <a:solidFill>
                <a:schemeClr val="tx2"/>
              </a:solidFill>
              <a:latin typeface="Times New Roman" panose="02020603050405020304" pitchFamily="18" charset="0"/>
              <a:cs typeface="Times New Roman" panose="02020603050405020304" pitchFamily="18" charset="0"/>
            </a:endParaRPr>
          </a:p>
          <a:p>
            <a:pPr lvl="0"/>
            <a:r>
              <a:rPr lang="en-US" sz="2000" b="1" dirty="0">
                <a:solidFill>
                  <a:schemeClr val="tx1"/>
                </a:solidFill>
                <a:latin typeface="Times New Roman" panose="02020603050405020304" pitchFamily="18" charset="0"/>
                <a:cs typeface="Times New Roman" panose="02020603050405020304" pitchFamily="18" charset="0"/>
              </a:rPr>
              <a:t>Agenda </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Presidential Check-in </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Economic Public Policy Mite</a:t>
            </a:r>
          </a:p>
          <a:p>
            <a:pPr marL="342900" lvl="0" indent="-342900">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SAQ and Argumentative Essay Re-Write</a:t>
            </a:r>
          </a:p>
          <a:p>
            <a:pPr marL="0" lvl="1" indent="0">
              <a:buNone/>
            </a:pPr>
            <a:r>
              <a:rPr lang="en-US" sz="2000" b="1" dirty="0">
                <a:solidFill>
                  <a:schemeClr val="tx1"/>
                </a:solidFill>
                <a:latin typeface="Times New Roman" panose="02020603050405020304" pitchFamily="18" charset="0"/>
                <a:cs typeface="Times New Roman" panose="02020603050405020304" pitchFamily="18" charset="0"/>
              </a:rPr>
              <a:t>Homework:</a:t>
            </a:r>
          </a:p>
          <a:p>
            <a:pPr marL="171450" lvl="1" indent="-171450">
              <a:buFontTx/>
              <a:buChar char="-"/>
            </a:pPr>
            <a:r>
              <a:rPr lang="en-US" sz="2000" b="1" dirty="0">
                <a:solidFill>
                  <a:schemeClr val="bg1"/>
                </a:solidFill>
                <a:latin typeface="Times New Roman" panose="02020603050405020304" pitchFamily="18" charset="0"/>
                <a:cs typeface="Times New Roman" panose="02020603050405020304" pitchFamily="18" charset="0"/>
              </a:rPr>
              <a:t>The 4</a:t>
            </a:r>
            <a:r>
              <a:rPr lang="en-US" sz="2000" b="1" baseline="30000" dirty="0">
                <a:solidFill>
                  <a:schemeClr val="bg1"/>
                </a:solidFill>
                <a:latin typeface="Times New Roman" panose="02020603050405020304" pitchFamily="18" charset="0"/>
                <a:cs typeface="Times New Roman" panose="02020603050405020304" pitchFamily="18" charset="0"/>
              </a:rPr>
              <a:t>th</a:t>
            </a:r>
            <a:r>
              <a:rPr lang="en-US" sz="2000" b="1" dirty="0">
                <a:solidFill>
                  <a:schemeClr val="bg1"/>
                </a:solidFill>
                <a:latin typeface="Times New Roman" panose="02020603050405020304" pitchFamily="18" charset="0"/>
                <a:cs typeface="Times New Roman" panose="02020603050405020304" pitchFamily="18" charset="0"/>
              </a:rPr>
              <a:t> Branch of Government </a:t>
            </a:r>
          </a:p>
          <a:p>
            <a:pPr marL="171450" lvl="1" indent="-171450">
              <a:buFontTx/>
              <a:buChar char="-"/>
            </a:pPr>
            <a:r>
              <a:rPr lang="en-US" sz="2000" b="1" dirty="0">
                <a:solidFill>
                  <a:schemeClr val="bg1"/>
                </a:solidFill>
                <a:latin typeface="Times New Roman" panose="02020603050405020304" pitchFamily="18" charset="0"/>
                <a:cs typeface="Times New Roman" panose="02020603050405020304" pitchFamily="18" charset="0"/>
              </a:rPr>
              <a:t>Quiz on the Presidency: 12/7</a:t>
            </a:r>
          </a:p>
          <a:p>
            <a:pPr algn="ctr"/>
            <a:endParaRPr lang="en-US" dirty="0"/>
          </a:p>
        </p:txBody>
      </p:sp>
    </p:spTree>
    <p:extLst>
      <p:ext uri="{BB962C8B-B14F-4D97-AF65-F5344CB8AC3E}">
        <p14:creationId xmlns:p14="http://schemas.microsoft.com/office/powerpoint/2010/main" val="37628892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16502</TotalTime>
  <Words>9624</Words>
  <Application>Microsoft Office PowerPoint</Application>
  <PresentationFormat>On-screen Show (4:3)</PresentationFormat>
  <Paragraphs>998</Paragraphs>
  <Slides>132</Slides>
  <Notes>3</Notes>
  <HiddenSlides>11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132</vt:i4>
      </vt:variant>
    </vt:vector>
  </HeadingPairs>
  <TitlesOfParts>
    <vt:vector size="142" baseType="lpstr">
      <vt:lpstr>Agency FB</vt:lpstr>
      <vt:lpstr>Aharoni</vt:lpstr>
      <vt:lpstr>Arial</vt:lpstr>
      <vt:lpstr>Arial Black</vt:lpstr>
      <vt:lpstr>Baskerville Old Face</vt:lpstr>
      <vt:lpstr>Calibri</vt:lpstr>
      <vt:lpstr>Georgia Pro Black</vt:lpstr>
      <vt:lpstr>Times</vt:lpstr>
      <vt:lpstr>Times New Roman</vt:lpstr>
      <vt:lpstr>Office Theme</vt:lpstr>
      <vt:lpstr>The President of the United States</vt:lpstr>
      <vt:lpstr>PowerPoint Presentation</vt:lpstr>
      <vt:lpstr>PowerPoint Presentation</vt:lpstr>
      <vt:lpstr>Washington’s Challenge </vt:lpstr>
      <vt:lpstr>The Executive</vt:lpstr>
      <vt:lpstr>Constitutional Qualifications</vt:lpstr>
      <vt:lpstr>Other Limitations</vt:lpstr>
      <vt:lpstr>Balance of Power</vt:lpstr>
      <vt:lpstr>Limiting the Throne</vt:lpstr>
      <vt:lpstr>King or President </vt:lpstr>
      <vt:lpstr>Funko Design </vt:lpstr>
      <vt:lpstr>PowerPoint Presentation</vt:lpstr>
      <vt:lpstr>Presidential Debate</vt:lpstr>
      <vt:lpstr>A Limited Executive </vt:lpstr>
      <vt:lpstr>Formal Powers</vt:lpstr>
      <vt:lpstr>Checking the Singular Exec</vt:lpstr>
      <vt:lpstr>Rise of Imperial Presidency </vt:lpstr>
      <vt:lpstr>Madisonian Model Check </vt:lpstr>
      <vt:lpstr>Executive Orders </vt:lpstr>
      <vt:lpstr>Crisis Manager</vt:lpstr>
      <vt:lpstr>Madisonian Model Check </vt:lpstr>
      <vt:lpstr>Lifting Morale of America</vt:lpstr>
      <vt:lpstr>Historic Executive Authority</vt:lpstr>
      <vt:lpstr>Historic Executive Actions</vt:lpstr>
      <vt:lpstr>King v. President</vt:lpstr>
      <vt:lpstr>Applying Federalist &amp; Anti-federalist</vt:lpstr>
      <vt:lpstr>Imperial Presidency</vt:lpstr>
      <vt:lpstr>PowerPoint Presentation</vt:lpstr>
      <vt:lpstr>Factors that necessitate a single executive</vt:lpstr>
      <vt:lpstr>Debating a Single Executive </vt:lpstr>
      <vt:lpstr>PowerPoint Presentation</vt:lpstr>
      <vt:lpstr>Defining Powers</vt:lpstr>
      <vt:lpstr>Weakness of Check &amp; Balances</vt:lpstr>
      <vt:lpstr>PowerPoint Presentation</vt:lpstr>
      <vt:lpstr>Federalist 70 </vt:lpstr>
      <vt:lpstr>Cato IV</vt:lpstr>
      <vt:lpstr>Funko Design </vt:lpstr>
      <vt:lpstr>A Limited Executive </vt:lpstr>
      <vt:lpstr>Federalist 70 </vt:lpstr>
      <vt:lpstr>Federalists’ Controls</vt:lpstr>
      <vt:lpstr>Testing Hamilton’s Theory</vt:lpstr>
      <vt:lpstr>PowerPoint Presentation</vt:lpstr>
      <vt:lpstr>Presidential Role </vt:lpstr>
      <vt:lpstr>PowerPoint Presentation</vt:lpstr>
      <vt:lpstr>Federalist 70 </vt:lpstr>
      <vt:lpstr>Cato IV</vt:lpstr>
      <vt:lpstr>He said what?</vt:lpstr>
      <vt:lpstr>Riding the President’s Coattail</vt:lpstr>
      <vt:lpstr>Presidential Tactics </vt:lpstr>
      <vt:lpstr>The Persuader</vt:lpstr>
      <vt:lpstr>What approval ratings tell us</vt:lpstr>
      <vt:lpstr>PowerPoint Presentation</vt:lpstr>
      <vt:lpstr>John Q Effect</vt:lpstr>
      <vt:lpstr>Declining Popularity = Declining Authority</vt:lpstr>
      <vt:lpstr>Communicator &amp; Chief</vt:lpstr>
      <vt:lpstr>Funko Design </vt:lpstr>
      <vt:lpstr>Power Struggle </vt:lpstr>
      <vt:lpstr>PowerPoint Presentation</vt:lpstr>
      <vt:lpstr>Funko Design </vt:lpstr>
      <vt:lpstr>Thesis Beta Test </vt:lpstr>
      <vt:lpstr>A Model of a President</vt:lpstr>
      <vt:lpstr>A Model of a President</vt:lpstr>
      <vt:lpstr>Teams</vt:lpstr>
      <vt:lpstr>The Great Debate Continues</vt:lpstr>
      <vt:lpstr>A Model of a President</vt:lpstr>
      <vt:lpstr>Madisonan Checks </vt:lpstr>
      <vt:lpstr>Foreign Policy</vt:lpstr>
      <vt:lpstr>Assessing Government Power</vt:lpstr>
      <vt:lpstr>PowerPoint Presentation</vt:lpstr>
      <vt:lpstr>PowerPoint Presentation</vt:lpstr>
      <vt:lpstr>Challenge Questions</vt:lpstr>
      <vt:lpstr>Challenge Questions</vt:lpstr>
      <vt:lpstr>What approval ratings tell us</vt:lpstr>
      <vt:lpstr>Funko Design </vt:lpstr>
      <vt:lpstr>Raising or Lowering the Persuader Power</vt:lpstr>
      <vt:lpstr>Crisis Manager</vt:lpstr>
      <vt:lpstr>The Power of the Persuader</vt:lpstr>
      <vt:lpstr>Power of the Veto</vt:lpstr>
      <vt:lpstr>Informal Powers</vt:lpstr>
      <vt:lpstr>A Model of a President</vt:lpstr>
      <vt:lpstr>Presidential Approval Ratings Effects Legislative Programs</vt:lpstr>
      <vt:lpstr>A Model of a President</vt:lpstr>
      <vt:lpstr>Testing the Power to Persuade</vt:lpstr>
      <vt:lpstr>President Trump’s Approval Rating</vt:lpstr>
      <vt:lpstr>Persuader of John Q</vt:lpstr>
      <vt:lpstr>The Persuader in Chief</vt:lpstr>
      <vt:lpstr>PowerPoint Presentation</vt:lpstr>
      <vt:lpstr>Welcome to the Misery Index</vt:lpstr>
      <vt:lpstr>American Economy</vt:lpstr>
      <vt:lpstr>Building an Economic Leader</vt:lpstr>
      <vt:lpstr>Increase Presidential Power</vt:lpstr>
      <vt:lpstr>Budget Proposal</vt:lpstr>
      <vt:lpstr>Limiting the Imperial Presidency</vt:lpstr>
      <vt:lpstr>Balancing the Budget</vt:lpstr>
      <vt:lpstr>Fiscal Policy</vt:lpstr>
      <vt:lpstr>Monetary Policy</vt:lpstr>
      <vt:lpstr>Funko Design </vt:lpstr>
      <vt:lpstr>Madisonian Model of Government</vt:lpstr>
      <vt:lpstr>PowerPoint Presentation</vt:lpstr>
      <vt:lpstr>Budget Simulator </vt:lpstr>
      <vt:lpstr>Shaping the American Economy</vt:lpstr>
      <vt:lpstr>PowerPoint Presentation</vt:lpstr>
      <vt:lpstr>Economic Mite</vt:lpstr>
      <vt:lpstr>Government employment </vt:lpstr>
      <vt:lpstr>The Un-elected</vt:lpstr>
      <vt:lpstr>Growth of the Bureaucracy</vt:lpstr>
      <vt:lpstr>Appoint without Senate consent</vt:lpstr>
      <vt:lpstr>Organization</vt:lpstr>
      <vt:lpstr>It’s about the FLOW</vt:lpstr>
      <vt:lpstr>Delegated Authority</vt:lpstr>
      <vt:lpstr>Title I — Improving The Academic Achievement Of The Disadvantaged</vt:lpstr>
      <vt:lpstr>A Model of a President</vt:lpstr>
      <vt:lpstr>A Model of a President</vt:lpstr>
      <vt:lpstr>A Model of a President</vt:lpstr>
      <vt:lpstr>Presidential Leadership</vt:lpstr>
      <vt:lpstr>PowerPoint Presentation</vt:lpstr>
      <vt:lpstr>Constitutional Power</vt:lpstr>
      <vt:lpstr>An Effective Madisonian Model</vt:lpstr>
      <vt:lpstr>The Great Debate</vt:lpstr>
      <vt:lpstr>Principles of the Constitution</vt:lpstr>
      <vt:lpstr>Historical Reference</vt:lpstr>
      <vt:lpstr>Fear of Tyranny</vt:lpstr>
      <vt:lpstr>Quality of Person</vt:lpstr>
      <vt:lpstr>The Question of the Hour</vt:lpstr>
      <vt:lpstr>Thesis Construction </vt:lpstr>
      <vt:lpstr>Constitutional Power</vt:lpstr>
      <vt:lpstr>American Nuclear Capability</vt:lpstr>
      <vt:lpstr>Imperial Presidency</vt:lpstr>
      <vt:lpstr>PowerPoint Presentation</vt:lpstr>
      <vt:lpstr>PowerPoint Presentation</vt:lpstr>
      <vt:lpstr>All the President’s Men</vt:lpstr>
      <vt:lpstr>Budget Simulation</vt:lpstr>
    </vt:vector>
  </TitlesOfParts>
  <Company>Guilford County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President of the United States</dc:title>
  <dc:creator>Hultberg, Andrew P</dc:creator>
  <cp:lastModifiedBy>Hultberg, Andrew P</cp:lastModifiedBy>
  <cp:revision>273</cp:revision>
  <dcterms:created xsi:type="dcterms:W3CDTF">2016-01-20T13:51:24Z</dcterms:created>
  <dcterms:modified xsi:type="dcterms:W3CDTF">2025-01-31T14:11:47Z</dcterms:modified>
</cp:coreProperties>
</file>