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60"/>
  </p:notesMasterIdLst>
  <p:handoutMasterIdLst>
    <p:handoutMasterId r:id="rId61"/>
  </p:handoutMasterIdLst>
  <p:sldIdLst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63" r:id="rId13"/>
    <p:sldId id="314" r:id="rId14"/>
    <p:sldId id="256" r:id="rId15"/>
    <p:sldId id="296" r:id="rId16"/>
    <p:sldId id="298" r:id="rId17"/>
    <p:sldId id="360" r:id="rId18"/>
    <p:sldId id="364" r:id="rId19"/>
    <p:sldId id="366" r:id="rId20"/>
    <p:sldId id="368" r:id="rId21"/>
    <p:sldId id="299" r:id="rId22"/>
    <p:sldId id="303" r:id="rId23"/>
    <p:sldId id="369" r:id="rId24"/>
    <p:sldId id="304" r:id="rId25"/>
    <p:sldId id="370" r:id="rId26"/>
    <p:sldId id="373" r:id="rId27"/>
    <p:sldId id="371" r:id="rId28"/>
    <p:sldId id="372" r:id="rId29"/>
    <p:sldId id="374" r:id="rId30"/>
    <p:sldId id="375" r:id="rId31"/>
    <p:sldId id="376" r:id="rId32"/>
    <p:sldId id="305" r:id="rId33"/>
    <p:sldId id="306" r:id="rId34"/>
    <p:sldId id="258" r:id="rId35"/>
    <p:sldId id="279" r:id="rId36"/>
    <p:sldId id="280" r:id="rId37"/>
    <p:sldId id="262" r:id="rId38"/>
    <p:sldId id="309" r:id="rId39"/>
    <p:sldId id="307" r:id="rId40"/>
    <p:sldId id="330" r:id="rId41"/>
    <p:sldId id="338" r:id="rId42"/>
    <p:sldId id="340" r:id="rId43"/>
    <p:sldId id="362" r:id="rId44"/>
    <p:sldId id="356" r:id="rId45"/>
    <p:sldId id="358" r:id="rId46"/>
    <p:sldId id="313" r:id="rId47"/>
    <p:sldId id="339" r:id="rId48"/>
    <p:sldId id="354" r:id="rId49"/>
    <p:sldId id="316" r:id="rId50"/>
    <p:sldId id="317" r:id="rId51"/>
    <p:sldId id="361" r:id="rId52"/>
    <p:sldId id="359" r:id="rId53"/>
    <p:sldId id="325" r:id="rId54"/>
    <p:sldId id="319" r:id="rId55"/>
    <p:sldId id="318" r:id="rId56"/>
    <p:sldId id="266" r:id="rId57"/>
    <p:sldId id="324" r:id="rId58"/>
    <p:sldId id="326" r:id="rId59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3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203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CFEBA2F5-7844-499A-86AF-F16244E0A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1823"/>
            <a:ext cx="564261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217" y="884203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4" tIns="46747" rIns="93494" bIns="467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00D3BC36-DBA7-45C1-80AD-DEA3A9874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74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1611E-961A-4B5D-BDDD-AE565EB82AD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90E95-C99C-4911-9E54-25C21B17FFF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CDAA5-D331-40AD-971C-2D85F72F5DD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C1727-1A24-4044-92B3-6DD80C5F3C77}" type="slidenum">
              <a:rPr lang="en-US"/>
              <a:pPr/>
              <a:t>37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E7D38-C55C-4203-9C88-33ACA4F9A7DE}" type="slidenum">
              <a:rPr lang="en-US"/>
              <a:pPr/>
              <a:t>45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7A254-2AB3-48AF-B9F8-431DD7F7655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7A254-2AB3-48AF-B9F8-431DD7F7655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u="none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u="none">
                <a:latin typeface="Times New Roman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8A7C-7CAB-465E-8BE4-400CE9C71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7DBA-AAA0-4734-B5B3-E00F2561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C85B1-DB4F-4903-8CFE-AF173D4E2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8EC1-8C0F-46A8-A56D-EE48B6F28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1052-1A3D-46D9-805C-BF84DDDFC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A892-D7DB-4B5D-B660-20D6CA8C9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86B71-722D-4BF5-B75F-E00137371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C2F55-6456-42C5-BA21-E7A4C8819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F134-86AC-42A6-BCE0-7310D4481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C11A-BCEB-4861-AE06-A03E2D3E5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C7D1-78B9-4587-8D22-79F1AEE98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D702-6C90-42FB-B4D0-5D6153B06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00D4-F021-4CBC-A443-731C16176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919E8-6967-4D74-B7F4-1C4ACA10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9E3F9-F7EA-47B8-A574-241F97C4E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CBB7-96ED-48B1-AAD0-813CCD06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5E7C-8719-4DCC-9F2D-B4EC6822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F7C77-14AD-464C-B5EF-09AD88C4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AD18-3777-42F2-BE04-507BEB5C5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FEC2-952B-4429-89BB-E1DBB81B2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0201A-0FC6-4DB1-A04A-13E4FD759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D69E-A9AF-499A-AE47-335D48F60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7C08-4057-4684-875D-7FB520AD0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045F6-DBFD-4997-AC68-4B83F00F3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589FA-F116-4DED-A17F-C0C35C48E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ABFE-381E-4DD6-823D-1C925830C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u="none">
                <a:latin typeface="Times New Roman" charset="0"/>
              </a:endParaRPr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 u="none">
                <a:latin typeface="Times New Roman" charset="0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u="none"/>
            </a:lvl1pPr>
          </a:lstStyle>
          <a:p>
            <a:pPr>
              <a:defRPr/>
            </a:pPr>
            <a:fld id="{1742F648-C11C-46D8-BE7D-1BFED19DE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>
              <a:defRPr/>
            </a:pPr>
            <a:fld id="{1A070E77-0CA2-4EB3-AA3D-CCEC5CD6B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a/a5/1930-67B.gi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source=images&amp;cd=&amp;cad=rja&amp;uact=8&amp;ved=0ahUKEwjbvNywnKLTAhXHbSYKHQgsBHUQjRwIBw&amp;url=http://theunderstatement.com/post/3999331289/us-wealth-distribution-visualized&amp;psig=AFQjCNHW2Geg_S8bzsLFlhlvZdtXMaaigQ&amp;ust=1492199997667392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5/1930-67B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i&amp;rct=j&amp;q=&amp;esrc=s&amp;source=images&amp;cd=&amp;cad=rja&amp;uact=8&amp;ved=0CAcQjRxqFQoTCLnqi46oh8kCFQniJgod8HgHfg&amp;url=http://www.tahg.org/module_display.php?mod_id=122&amp;review=yes&amp;bvm=bv.107406026,d.eWE&amp;psig=AFQjCNGWrSfQM0ePYHUuxRPUn7T-vWMNDA&amp;ust=1447294976632858" TargetMode="Externa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441325"/>
          </a:xfrm>
        </p:spPr>
        <p:txBody>
          <a:bodyPr/>
          <a:lstStyle/>
          <a:p>
            <a:r>
              <a:rPr lang="en-US" sz="2400" dirty="0"/>
              <a:t>The Great Depression –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447800"/>
          </a:xfrm>
        </p:spPr>
        <p:txBody>
          <a:bodyPr/>
          <a:lstStyle/>
          <a:p>
            <a:r>
              <a:rPr lang="en-US" sz="2800" b="1" dirty="0"/>
              <a:t>1. What event is generally regarded as leading to the start of the Great Depression in 1929?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4" descr="Image:1930-67B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95600"/>
            <a:ext cx="43434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3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212725"/>
          </a:xfrm>
        </p:spPr>
        <p:txBody>
          <a:bodyPr/>
          <a:lstStyle/>
          <a:p>
            <a:r>
              <a:rPr lang="en-US" sz="2400" b="1" dirty="0"/>
              <a:t>The Great Depression –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105400"/>
          </a:xfrm>
        </p:spPr>
        <p:txBody>
          <a:bodyPr/>
          <a:lstStyle/>
          <a:p>
            <a:r>
              <a:rPr lang="en-US" sz="2400" b="1" dirty="0"/>
              <a:t>10. In the 1930s what agency was created to try and regulate the stock market?</a:t>
            </a:r>
          </a:p>
          <a:p>
            <a:endParaRPr lang="en-US" sz="2400" b="1" dirty="0"/>
          </a:p>
          <a:p>
            <a:r>
              <a:rPr lang="en-US" sz="2400" b="1" dirty="0"/>
              <a:t>A. the Securities and Exchange Commission (SEC)</a:t>
            </a:r>
          </a:p>
          <a:p>
            <a:endParaRPr lang="en-US" sz="2400" b="1" dirty="0"/>
          </a:p>
          <a:p>
            <a:r>
              <a:rPr lang="en-US" sz="2400" b="1" dirty="0"/>
              <a:t>B. the Civil Works Administration (CWA)</a:t>
            </a:r>
          </a:p>
          <a:p>
            <a:endParaRPr lang="en-US" sz="2400" b="1" dirty="0"/>
          </a:p>
          <a:p>
            <a:r>
              <a:rPr lang="en-US" sz="2400" b="1" dirty="0"/>
              <a:t>C. the Works Progress Administration (WPA)</a:t>
            </a:r>
          </a:p>
          <a:p>
            <a:endParaRPr lang="en-US" sz="2400" b="1" dirty="0"/>
          </a:p>
          <a:p>
            <a:r>
              <a:rPr lang="en-US" sz="2400" b="1" dirty="0"/>
              <a:t>D. the Federal Trade Commission (FTC)</a:t>
            </a:r>
          </a:p>
        </p:txBody>
      </p:sp>
    </p:spTree>
    <p:extLst>
      <p:ext uri="{BB962C8B-B14F-4D97-AF65-F5344CB8AC3E}">
        <p14:creationId xmlns:p14="http://schemas.microsoft.com/office/powerpoint/2010/main" xmlns="" val="32680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441325"/>
          </a:xfrm>
        </p:spPr>
        <p:txBody>
          <a:bodyPr/>
          <a:lstStyle/>
          <a:p>
            <a:r>
              <a:rPr lang="en-US" sz="2800" b="1" dirty="0"/>
              <a:t>Intro Activity –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4953000"/>
          </a:xfrm>
        </p:spPr>
        <p:txBody>
          <a:bodyPr/>
          <a:lstStyle/>
          <a:p>
            <a:r>
              <a:rPr lang="en-US" sz="2800" b="1" dirty="0"/>
              <a:t>1. On the top half of your post-it note, write down as much as you know about the Great Depression.</a:t>
            </a:r>
          </a:p>
          <a:p>
            <a:endParaRPr lang="en-US" sz="2800" b="1" dirty="0"/>
          </a:p>
          <a:p>
            <a:r>
              <a:rPr lang="en-US" sz="2800" b="1" dirty="0"/>
              <a:t>2. On the bottom half, take a guess as to what percentage of the US labor force was unemployed at the height of the Great Depression.</a:t>
            </a:r>
          </a:p>
          <a:p>
            <a:endParaRPr lang="en-US" sz="2800" b="1" dirty="0"/>
          </a:p>
          <a:p>
            <a:r>
              <a:rPr lang="en-US" sz="2800" b="1" dirty="0"/>
              <a:t>3. Post your responses on the poster paper at the front of the room.</a:t>
            </a:r>
          </a:p>
        </p:txBody>
      </p:sp>
    </p:spTree>
    <p:extLst>
      <p:ext uri="{BB962C8B-B14F-4D97-AF65-F5344CB8AC3E}">
        <p14:creationId xmlns:p14="http://schemas.microsoft.com/office/powerpoint/2010/main" xmlns="" val="39435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en-US" sz="2400" b="1" dirty="0"/>
              <a:t>Intro Writing Prompt – The Great Depression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2400" b="1" dirty="0"/>
              <a:t>1. In one paragraph write a response to the following scenario. Imagine you’ve lost your job and you’re a single parent. Now imagine… </a:t>
            </a:r>
          </a:p>
          <a:p>
            <a:r>
              <a:rPr lang="en-US" sz="2400" b="1" dirty="0"/>
              <a:t>you can’t pay your bills…</a:t>
            </a:r>
          </a:p>
          <a:p>
            <a:r>
              <a:rPr lang="en-US" sz="2400" b="1" dirty="0"/>
              <a:t>you have no savings on which to fall back…</a:t>
            </a:r>
          </a:p>
          <a:p>
            <a:r>
              <a:rPr lang="en-US" sz="2400" b="1" dirty="0"/>
              <a:t>there are no gov’t programs that can provide assistance for you….</a:t>
            </a:r>
          </a:p>
          <a:p>
            <a:r>
              <a:rPr lang="en-US" sz="2400" b="1" dirty="0"/>
              <a:t>you have no family in the area to help…</a:t>
            </a:r>
          </a:p>
          <a:p>
            <a:r>
              <a:rPr lang="en-US" sz="2400" b="1" dirty="0"/>
              <a:t>you have two children (ages 3 and 6) that are depending on you…</a:t>
            </a:r>
          </a:p>
          <a:p>
            <a:endParaRPr lang="en-US" sz="2400" b="1" dirty="0"/>
          </a:p>
          <a:p>
            <a:r>
              <a:rPr lang="en-US" sz="2400" b="1" dirty="0"/>
              <a:t>What would you do? How would you survive? Describe what you would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The Great Depression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Causes and Solutions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762000"/>
          </a:xfrm>
        </p:spPr>
        <p:txBody>
          <a:bodyPr/>
          <a:lstStyle/>
          <a:p>
            <a:r>
              <a:rPr lang="en-US" sz="2800" b="1" dirty="0"/>
              <a:t>Causes of the Great Depression – Problems Plague the Agricultural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343400"/>
          </a:xfrm>
        </p:spPr>
        <p:txBody>
          <a:bodyPr/>
          <a:lstStyle/>
          <a:p>
            <a:r>
              <a:rPr lang="en-US" sz="2800" b="1" dirty="0"/>
              <a:t>Demand for crops fell after WWI – harder for farmers to sell crops</a:t>
            </a:r>
          </a:p>
          <a:p>
            <a:r>
              <a:rPr lang="en-US" sz="2800" b="1" dirty="0"/>
              <a:t>Rural depression – farmers were living on credit, had trouble paying debts and loans, lose farms</a:t>
            </a:r>
          </a:p>
        </p:txBody>
      </p:sp>
      <p:pic>
        <p:nvPicPr>
          <p:cNvPr id="115714" name="Picture 2" descr="http://www.ci.union.oh.us/images/uploads/union4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86200"/>
            <a:ext cx="3604280" cy="2590800"/>
          </a:xfrm>
          <a:prstGeom prst="rect">
            <a:avLst/>
          </a:prstGeom>
          <a:noFill/>
        </p:spPr>
      </p:pic>
      <p:pic>
        <p:nvPicPr>
          <p:cNvPr id="115716" name="Picture 4" descr="http://iagenweb.org/ringgold/altimages/hist-depr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33800"/>
            <a:ext cx="2257425" cy="279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://www.authentichistory.com/1930-1939/2-fdr/1-newdeal/Data-Farm_Foreclos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6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3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5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 result for wealth inequality in the 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2572"/>
            <a:ext cx="5105400" cy="6600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95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501650"/>
            <a:ext cx="63500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8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212725"/>
          </a:xfrm>
        </p:spPr>
        <p:txBody>
          <a:bodyPr/>
          <a:lstStyle/>
          <a:p>
            <a:r>
              <a:rPr lang="en-US" sz="2400" b="1" dirty="0"/>
              <a:t>The Great Depression –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257800"/>
          </a:xfrm>
        </p:spPr>
        <p:txBody>
          <a:bodyPr/>
          <a:lstStyle/>
          <a:p>
            <a:r>
              <a:rPr lang="en-US" sz="2400" b="1" dirty="0"/>
              <a:t>2. In the early 1920s many people bought stock by only putting down as little as 10% of the stock’s purchase price, and then borrowing the rest from a brokerage firm. What was this risky practice known as?</a:t>
            </a:r>
          </a:p>
          <a:p>
            <a:endParaRPr lang="en-US" sz="2400" b="1" dirty="0"/>
          </a:p>
          <a:p>
            <a:r>
              <a:rPr lang="en-US" sz="2400" b="1" dirty="0"/>
              <a:t>A. installment-plan buying</a:t>
            </a:r>
          </a:p>
          <a:p>
            <a:endParaRPr lang="en-US" sz="2400" b="1" dirty="0"/>
          </a:p>
          <a:p>
            <a:r>
              <a:rPr lang="en-US" sz="2400" b="1" dirty="0"/>
              <a:t>B. cash-buying</a:t>
            </a:r>
          </a:p>
          <a:p>
            <a:endParaRPr lang="en-US" sz="2400" b="1" dirty="0"/>
          </a:p>
          <a:p>
            <a:r>
              <a:rPr lang="en-US" sz="2400" b="1" dirty="0"/>
              <a:t>C. margin-buying</a:t>
            </a:r>
          </a:p>
          <a:p>
            <a:endParaRPr lang="en-US" sz="2400" b="1" dirty="0"/>
          </a:p>
          <a:p>
            <a:r>
              <a:rPr lang="en-US" sz="2400" b="1" dirty="0"/>
              <a:t>D. consumer-credit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1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000" b="1" dirty="0"/>
              <a:t>Causes of the Great Depression – Uneven Wealth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1752601"/>
          </a:xfrm>
        </p:spPr>
        <p:txBody>
          <a:bodyPr/>
          <a:lstStyle/>
          <a:p>
            <a:r>
              <a:rPr lang="en-US" sz="2800" b="1" dirty="0"/>
              <a:t>Huge wealth gap between rich and poor</a:t>
            </a:r>
          </a:p>
          <a:p>
            <a:r>
              <a:rPr lang="en-US" sz="2800" b="1" dirty="0"/>
              <a:t>Wealthy spent, but not enough to keep a healthy economy booming</a:t>
            </a:r>
          </a:p>
        </p:txBody>
      </p:sp>
      <p:sp>
        <p:nvSpPr>
          <p:cNvPr id="156674" name="AutoShape 2" descr="data:image/jpeg;base64,/9j/4AAQSkZJRgABAQAAAQABAAD/2wCEAAkGBxQTEhUUExQWFhUXGRwYFxgYFxgdGRwYHBgYHR0YGRgaHCggGBolHBgXITEhJSkrLi4uHB8zODMsNygtLisBCgoKBQUFDgUFDisZExkrKysrKysrKysrKysrKysrKysrKysrKysrKysrKysrKysrKysrKysrKysrKysrKysrK//AABEIARgAtAMBIgACEQEDEQH/xAAcAAABBAMBAAAAAAAAAAAAAAAFAwQGBwABAgj/xABJEAACAQIEAwUFBAcGBAQHAAABAhEAAwQSITEFQVEGImFxgRORobHBBzLR8BQjQlKCkuFicqKywtIkQ1PxFTOT4hYXY3ODo/L/xAAUAQEAAAAAAAAAAAAAAAAAAAAA/8QAFBEBAAAAAAAAAAAAAAAAAAAAAP/aAAwDAQACEQMRAD8AVz9a7a8OoqOjhn/1G/mFL38JmEF48iKAu2IoJw+5Ia3OmYlvI/jTTHcJKWjcLvlmAZ3PQeNMcIskhiRMSedAr2qugvbtjYcqNcDcrCxCnn41F/Y58TlElV5+A5zRRQqhSWYDXnQSy0+4nxFKLaYkEjfYfWo+uPs5U/RxmuahjdaFBGsidPz4UnY7ZP8AcuKj7glASd+eUbnfSNqB9xJncsohba7nmT0E8hTHs9YY3WfUTIA8BRvDdobFyzluI6ycozKVDEzpmO5gHX460xxGLa04uWW7uTKhIB7vQ+I2oN8NYfrAd8x3omtwabdN6i+HthizMdTJOsetOUtJHP8AmoJKXrYvDqIqPIqRuffWxaTqffQSMXh1rTXoFABZXx/m+lKCyh5n+YUBv239oAU1ulfbJr+yefOhVzDKeZ94pnbt5HABmW39KCYC6I5Vtbmg1oKtsZfvfGlvZDTvfGgK+28RWW72lDBZA/b+NKWrQBktp0kUBHP4ispp7McmHvFZQR1ra6aVrEuiIzGNKBYjijIxR7ThxqQQdB18qY47iauwV5yrrA5nxoDFjHNcthWtyqlmDTpJ8OdDrjFiQOmpjRVj5mlRxq2yhApnYDlNbx1prFplYDMwBzAzvymgT7PXpzSdAZiBrPjvTq4Mx0Gk0zwHEbdu1lgBtm01aTSi8YtgaLzkaGgQx4i4UgBFgmehGxjrBo52F4Zhr14C4TPgSPiOU0haT2uHdrSybtzvEKJUjLlkxmA20nLrqNaU7LYC5bf2hOQg84j3+lBZXFOxFq8IF51GndJDCNeutR7tX2aTDWrRRywgqwOxaSwYdDEj0FHcP2twltMz3weR7rRJ9JNCe3HajDvZ9kFfMCjCQRqynQTucp+NBEcKBlJ9Kc2wOgoUvE0trDA666z9K6Tj1rmP81AVAEbc6UAEcqEjjtqCY0/ipWxxq0xCgEk6AANJNAUFiYAWSdAAJJ9KkGE7IYhtRbCjqzAfASRT7sbggqNecBW1VRJLAc4UScx1HPY+NSzDJcIll/mbX+RJHvaaCAcT7O3rIl7cr+8veHrzHqKABczECAJ18o2q4UxjBsgAJ3jvK0dVVvvDyJqKdsOGWbaNilXLB/WgTBDaZwBswYiY6maCNWbQyjQb0qyr0oX/APEFiRl/1b0k3aW1zHzoC6ARtSwA6CgidobJBjlqfvbSPxrado7P5mgNFR0FZQl+OWzt8zWUArtDxi+XOVUQkKCRrIHIk8qB4iyXYuwUE7wIHuo9jyrNl1zDbpHSkBZDHbQfGgD4fCwQx0gyNKf9q7xORZJ0nWK7vrHvpjjnNy+AAWiBAk6DyoGi2aWTDCiicObcjL/e/DeuMRZCKYMn4enWgd8Bt3bdq46mLbMEIIOUkAE+oDrtrrRjDXQBM6cwT8RXf2fAYvD38CzQ6t7eyT4gKy+ImD/H4UN4jhmsXGtvKsNIP51FAVZ8GGDG2RzuNlJjQxFudZPMUj2+x9q82HWyQQACTlhgYCgHQfsgVmCXD3CHe5aVp7wZJf0E6+sjwoRxe4DiXYSQXMEiDEkLp5RQDuJWJIPjSC4WaIYvl51lu3pQNFwfdPmKJcU7KYnDi3Kj9a6JbZGDW2zzAzjbXJ5yelbtAATAMEGDsY5HwNSdeM21tYU20awjvcQqruUmTuSdSWLR6dKB/jO09jhyraKtduqoARCsKuwLu2kkiYAJpO39qF+A36EmUnf251n/APFE1E+B4FMZdxN1zMXIA8AAFgeVTq3wvDNZtqqOVRRmOQiJ3mRqRvG8UC3/AMw7LJOItXLQ3zoQ4XxBABkeANc9r+Ji9gXZGV7bgAOpkMC6kT0OmxA1BoH2w4Xh7GEuZdiNI2lulRv7P+IwLti5qh1AMwQTBHlz8DrQNsPhRMxsCfgaROCB2HnRvC4fQ+6t/o+poI9fwcK5j9mk+HYfMvr9KkRwebTqDPl+RSeBwQAMbZjQNbPD5G1ZRyyIH9B+FZQAMYpOcjfSPfRC1Y0GbeBtQbjl1kQFdJImgQ45eH7XwFBK+IoB76FYfF5CY56k9f6UOscTuXCcxkDw61prhDA0EgTG5qwuCesaH1g0Aw2IGbz2/CiJvQwPI90/T46etAX4HiRhsVavroFbvRzQ6MCOehJ8wKsH7RXD+wt+yRxcDZbrToQAwTukEgrmO/KqvFyatDsrxG3icFatXD37RyxMfdgJ6QwHoaCr8Zi4xZIRLIS2lvIuirCBm36uzmTrrRH9PJWXysu4kDbwoZjpbE33bc3HOm2rtEeERXGIuHKfCgeX3V4K6CdulL2E03oJhLpju/Hr4eX1p7bvXQNAPjQFhbX2Z11naOXnTzivaLB/oCYW6Ga8okLbWSjZiyEtsDEEiZ60Iu4hltEvlnwmoej94nQyetBK/s2ukYh0clfajunowJ2nnrPpVvcJ7PFR32aNCD7S5P8AF3/hHWvPb8RdiAsgjYruPEEazVr9leJ3cRbUPccgxInegP8AarAW3wt5AEMW2gmMqkAwfCDrQTgfYvDG2BbxBN4jvkFWE8wFEQNxO8VLlwKvae2ygo6spB1BDCINQ3DdnLuBuvk9oto62rgGcZWH3XO4KkxrvE6mgdYvs/csjbMo2YbRTBLIqa8L4jmUBjPKY0mtcT4OlwEooW5EgjQE9CPGghnsACaa4Cz3GJ6t8zQzE9pMjMrW2DAwRpuNIrh+06gZRbOoncdJPxoJHataCsqPL2sHNG94rKBhxfCl7YCiToajTcGvf9NvhU2v25TadBtTZMNoDlbbXegilqwUGVhDTqK4xUiD0pxcfMSeprL9uVoByP3zNFUuDLDbHnPxoUkZzPWPyKI2sMh1ZiaB/g74dZ57HzH5n1ojwzihs+2AOrW4Hg2dQD6Ak+lR83FtOMp7r6EdDyP0rVq4SzGIjQeZoCdptzTPiN+O6NSdaWa4FEfXnyEnb1ozx3jOHt4BcFYy3bjMt3EXgO6LgIOW2xAzCBlzDSB46AA4dMzyGnh4x18/Oi5xCqPHWBQaxdL5VAy8/wCtEOKrBTNGZtSdNF+lA7w3A7mJRipVjuVziR4RuDUTxmEe199WWNpGnl0q0uxIUZu9CqIUQABm1MDroJO/nFO+3WFD22UKCfL1E9NNzrvQU9wu6y3Aw3q6fsywQuYcXOrkR0Gggjzmone7KWRg7WNw+cFci3LbHUMTEn1I12INWV9n1pEs3Augz5gDyDqpH1oJHbwkGfd57fjTzKIiKSstM6actf6aVl5oEjlQRq7w8W3KqMoDELrplInQcgJI91OsO5zbzGn9abcS4mFbkWMyJ8tum1ZgcWGGaZHLX3+IjpQV19pPCT+njIAPbBSCTpm1BnpqPjUPupop6qPnVo9ruOWlu5LgGcZWQkaAZhrI1CjcjfpUdw2Ms32C5LQaP3SJjUsNNZ8h5UENW3Wqn4wyf9G38aygEcSuFbDMu4GlRVeLXpjMYO+p2PrUv4kn/DN/dNQaOY00/pQdG4ZhRJG55DzNY2MEQWUsN8pkelJZx92FyjXXXXrOsfHypweH51EZ55aDKPGNIoB1s9eetO7T9K4v8NuJusr1X8N61ZNAtiLMqeu9L22iCd9/U/gKXwOEe9cS1aSXY6KN28+g6npVocJ+yawEBxdy5cuEarbORAegMZm85E9BQVHcfMd9K4KbCrP7RfZLClsFdYtv7K6Rr4LcAEH+8D5ioLguzF9yTcR7aqSGzKQZB1G3xoG36UqCRLE8wNB+fCk+LYwPk8AAT1EDWjeP4Pbs2yVUHqeevlQzCcGuXrD3LdosEaM/JQAWOkgEnu68vWgNdj8aA0tPekHyBB+fzo72n4wBIWSXQjxkgT8TI9fCq2weLe2wK7qSfh+TUl7LWziLwzNL50YLvImDp4BTPmKCxuJ8PI4dcykBmsZT0zaFT6N8zQrs12hSxD3WEC0qGCDDLImOkQNfGpL22VhgGS199yFGvSXMadEI9ar7sz2W9tea7iM+RAAVk5mgRAI0gkqB5nkKC0OFdtsLeDZGMrqVOhPlO4oHxntZLH2YMkaSTAgfuzAk+u1QniXYrEWgXsjQmQgJJA5ANzgUJt/pC6lW0+O3w2oLC4Dhmvd+9Ik5sp2MMQdeZEgf9qJcW4utqLVpQXKzIjKqg/tayNBAidarTFdoMRZUK2hPeE+fMdKSw3H29k6hFZ2ZWLudBlHNRGaY2mgsThH2eW3P6RjrjXbrkMEBKqBCkBh97MIgrMRTHtBwJbOIdrC27NvKNtFPURmMEGJAC8o3mpP2c7TJiktLbTLcNv2jruttc7pvoT3kaPCDQ7jnYMvdu30vsC/eZSBDHpIgAbQCDqPcEbHELI0La86ytWuHLAmJHWsoJnw/gqWMOpu4b29xvvplV8o6AMcug6ak1HOO9isHjLL38ARbfI0WlAVTcXZSp1ssG0Iga9NaN4jtPisltsttUuRDCS2pgiDpI191BWtkcXKYchAFm8f3hALluWbUGetBTRDIxUqVZTBVhBU8xB2NFcDi9JMDxY/IGl+3N5buJZrRLJMC4f2o5g8x099RwQD3poJbYxwfYba5uVILwy1dJKlh1iAJ67fhQS3iCdM2VOYnU+dEcFjgug2oLA+zgYfBPcuXS7O4CqwWQqzJ5zJMTH7oqzMPiWvGbZy2uTwMzHnlBGgG0kVSvCMUbt23ZX71x1UepAn0GvpV2LibaQi/dXu6QYC6QQDI08KDeZ3MKciglczCXaNyo0CgdSDryiJXuI6glGMgaKxlTHXSR00NDb3GYP6rLeIGqSEfzTMAG8pFML3aHOGGS7acalXXUgjRVYSPExQRz7SbNpcMmKtKF9oxS4kCM0MSY/eBVgY33oZ9nXB/0vBNZa5ctortnVDlJLmRmMZjAgQCBG80vxfhuJvpatpbORbty6ToxLnKoMTASMxHPXUTvvgGLv4PFGwyAtcTMuyyw1U9BsQetBz2u+zXDYfA379lrpuW09oCzAgqD3gVgaZZ15U2+xjh4Iu3iveJCqYG2m3mZ91S29xRrq3sPeRk9pbyADKGVXLgkMZV+7ziJEUr2P4cthXRRCqVC+goDuICmSYJRGYA6kab1zguHhZ0EiNhHKY+NM3xloX7qsSWyokAGYaTv4yPcKNosFvHX4mgTfDgjUUNfhCfuj3UZtmtlaClPtAwgbiGWNFRRHnJj4imnDeAIrIXBObNKgx3u9lJMbAjXz8KIdssRHE7xB2K+Ootr9aafpZZgdhAHqWY/M0Ej4DgLlktctMWb2WUSYyjNmYZYIgmNTsGaidrD38aUC50w/3gzg8pEHXvHYROkcqFYHFNkIVijEHKw5GND0O9SXg+NvC2iMhCgA5vPWYA21oF37HE/wDOH/p/+6sqQWsQY2/PvrKCoP8AxVxatoxXKhkKdDBaZnc6n40++zviAv47F3XgM3LoobWPCIqHcXdp6c/QcqW4LxFrPtnXQ3LZXQaagrPgRINAw4pif0jE3rswtxyyj9nJsum33QKHY3CiJCk+Kifesz6iuw+vgOlcNcLaKQKATesACVYHw1BHmCNK4RyKJXMFOpMmmtzDxuKCafZLet/+II911UW0dlzMBLkZRE7wrMfSpJie3qWrr2ntQSSc4gBoJhg3Paqy7McX/RcQt0rmT7rrzKGJj+0CAR5Rzq1ON9l7GOspctNIIzW7i6+Y+EEHpyNBu52kF0Kc1u9rpbv2XDA88l4SfgPOpZ2f4N7NJZYZu8y53YAxsCxJquezXD8fgrozW7d5AZEsZHiCRPIGD0EEVY2J7UJbtB7lsox0C5hBPmNfhQLcZcIFAuezYyZhTIHWfH5VDsRwgtiBfOLUkCBKLtrymOfShHGOJnEYjO7gzAEBsqryA0nTX30jctpH/mKfRv8AbQWFwHhslnL+0gQGgDQToANIBmimBtZS/iR8qU7P4L2Vi3bO4QT5xr8aUUgZj019woIvgcSpxV9mOWbmUE7HJC6Hae7tUnwmOVyVBDFVViRH7RaBof7PxqJdm7LFJYd8ks3mTJGux30NGuCgLecZQpZROkbH/wB1AcstrTjnTPMcw6U+50FE9uVjGXW63G+EUOsKdPU+OwP59Klva/hRdHv/ALrMfMlhNRnCWp5mdveIPwoJNwmSB7wPAxIqb4TiCsqpADZQN99Kg3DiV9B8+dPOAMWxlkaQC2gHRG+tBZbvlgRyrVCePcW9i6rAMqDy6sPpWUFLccFv2CsHOfNDJGoHXN9KFNeK29zlOnnrP0qZYjhd9mC3FCnQFjb2B35evOhXa3glvD2bWS8LuZ2mFiIHn1NBHLS5ttqVGF6Ck8K0Gn4uSNKBv7OKacTfuR1p9cah2N10oBRG1G+zXajEYFj7FgUJlrbyUPjAIyt4j40Ev04iQPETQWMn2rs+VRhFDkgSbpKiTExkBPlI86N4zhgxLZ3xST+yDAAHQDWqbezOgEsdAPE6Ae+vQ2F4Fh+63sbRIjXIup6jTrrQRlex07Yi0f4j+Fd2+x5DLN62e8NA2u402qW4/C23GUohHOVH4VxhOF2Q65bajKREDYjXTpFBJLYphiNmHXuj+LT5URWhONQtfsqORe6f4VyAfzXQf4aDFwqgajyI3j66GuUULcUzuGXbXaf9NEWT5fj+ApjibeqtGzev7Q1oHLkQOtKJiJQkCWAOnXTT401NssYohbVUAGg/GgjXaXBD9CuoPvBJg6HTUmq7wFjuhvWrP7an/hzl3JAB8Cdfh8JqvsHayM9th91iPMafDWaB9hbeYCBrtEdeXy91Gey3Abq4j2jqQFB3DDfTTMBOk0O4cNdCdxHgZqZYa7ezDMwIoG3aTs+9+6rqRAQLr4Fj9ayi+JxNxTAUHSsoGXsyT90a77/UVGu3PZtsXZGU5Xs5mQfssCBIIjfuiDyo0mOYPHsTB1ze0U/CaXxOKUIXP3RyB5nQDzJ0oPO+FxCnZh5HQ+40RA0oFj8MFuOo2V2UeQYgfAUhbuOn3WI+Xu2oD1yh9/U0gOKsdHE+I0+HP4Vu3jE6++gQx1uI8aWwa5kHhIpHGOCRHSt4O8FDA89vz7qA92TwHtcfhrY5uGJiYyAvMfw1eFvhLWzIv3I/d7uUHrETl8J0qt/sdc/pd1YXM1rNJ3Cq6ggHqc493hVwhKAacDc079v+Vv8AdW2Pse+5UoN8oYtJMbazqaf5Mv3dPA7f0pG/fmFIgtoIg/nU0D1LwMEU1wpm/dfkoW2PNQWY+91H8NcXXBQLLakAHKR6zTnB2QojqZ9SSxmgcR+fUD8aZ45O4SN4J/wkj408U8/AH5mm+M0t/wAJ+n40HGGOVczGPOksZf2Ikg6gjUAjl4V0OI2Y1u24OkZ157aTTPBKzSbLHITvsJHQGg4vWWdQG+6DoKaf/Davea4TvGnkAPpRr2bTqZpDC4ZVuMy5gSTOukkmTE9aBexwe0q/d5TPpvWYQyRoR0kfmTTxLoiJFaRdRQKXDr+elZSWKwuZidR5HwrdBV2L7csQc+GtkDkWIA8dtK44rx9ktqMnsmIDezzCBm21MAAKdTpBkbkSBuYb2HfchmUAhANCWEqcxHKRtuYgxJEf4hxJ7o75U+OQZ9CYUvEwJNANBkzzNdPaBFJ2jTmaAVetwTSTpoD1n4U8xK6nzrMRb/Vr4fUUDQCKd2LWs0jbWRFO8E26ncUEi7HcXt4bEG7dV2X2bLFtirSWQgypBju7VYFj7RsCP2MUPMu3zc1UY32nwpQRG3rB2n73v0oLet/aBw3/AKd2fG0SffrWx2+4aHzAXFaIB9kwjygVUz3BOg202OsfhvXLPIJjp167+tBdHDe1uGxF+1Zts5ZmJWQRsrNqSu0A1L029Cfw+FUh2IFtMfhiLqMczAKouTLW3EElQNJq7l5+i/n30HbCAR00/wABrnG7e4f4lrd3Y/xf5SK4x7aeo/zCgj/C+EJCsVG9s/8A6x9aklm2FkDwpng1i2P7qf5BRBtz+eYoEria0gRbJ/8AMSZOmYe6nTVUfF3H6Rebbvlt/wB9p/1DTwoLXt2F0hl9CPwpe0mu4PlVV4aPruNto86mfZIGG16fX8KCSPbM6GsoDxV3Nw5dQNN61QUZxLiz3LhUgBB9zRSYE7NvlmTG3hyoXeKQdddff7qtjiOD4VhrSoRYuI37oDYjU63BdBnSRpAED0qK4ns5w7I7JxGWCkhHVFJIBIUjSCdtqCD26dimZMU8Q6UDO7qR40ri1HszB6c/Kl+F8OOIu+zRkQ5S2a4SF0gRKqTJkRpTzjHZ57Nlma9h2ywcqO5bUgaBrYoI+hiGHKiDiYcfnwodbaneFuRpyoHBSefjW2s76jroB4+O3d+NK4Xh12+3s7KG48SFWJgb7kCnLdjseN8He9Fn5TQM2s6k/Txbx/s1trUTt+EE+NK3+zmMBP8AwmJieVm59FpNuFYgAzhsQNt7F3/ZQSnsLgyMfhybGUFpLn2n7jQQSY1MDarxTl5n4T+Aqi+zdkrjcOz3LxK3EADWr0RMRmYAKBPlV5JoR4A/Sgxzp6MfeR+Nc8RGnqPmTXRXur/d/wBtax40Hn9GoEbC9z+BP8op6W+nyprh10AH7i/IUuo0H55UGX2hSegJqp+IYYteKExmW2pJ5AoknbTmatHih/VNHSPU6fWqx45P6Ve1PdZVHooH0oHeFw7qcrfeG8H9qBJBjUa1MuyduA3p9ah/Dwev50/AVNuzQ7reY+VBvEoc7aH7x+dZXdxe8394/M1lBQNzH+0FhGURaBUEbkEzrvsNNqTu4NdT7ROfJvH+z4VwQo2j+b8RXFxt/wDd5/jQCrg0pa2/c9K5RZzCuMMe6RQOcNgiylwV6QWAOnga2bLZcpG56/1rWDBye/kPGlD4z7h40DW9bynKdx8vGkGNJ+0JYseddzrQP8DirqOGssyuNAUMHXQ7UaHaHii6+3xEeh09QajtttvEgU7mP/6NAYHbbiKkxiLhGu6oev8AY8D7qXX7QOIgGb2um6L4zsBUZa8ddRz/AHv7XSRzrLl4wdvj1brQTjA9ruIF0zH9XIzEr+zz1J6VdKNIJH7v415mtC1I/Wtm/wDt6Ax1zfSvRHZvFe1wlm5+/bRvei/WgJ3vwH+JRSeO5ef+lqVuj/T/AJxWsUs5fOgRsnRdf2R6bfhSybU3tD7nkR86cCgbcYuhLZdhK2wXI5kKJj4VD145gLxZ2wj5maWObduuj1KO09/JhbzbQhA82OX61W1jFEkTrvz8x9aCb4O7gzGWy4/ib/dUj4ebYHcED41D+Et4fLxqXcLXu+tB3ctoSTr6VlaCVlBVV37MLhmMSh80PL+IzTDF/Z3iBIW5bPPXONv4TVkNjxqAVnoGBJPTKNZ5eFOF5czA99B5uQ96kr6FWI6wR76Xx1oo58GIPmCRSwZWXXeNDQPbHZ/FPbRxbm2wDKcyiQRmBILDlXOK4RetoxdAAAW+8h0APRpq2+z7B8JYKiB7JIHSEAj01FCO2KAYTEE8rTgeZBH1+NBTS0raFJil0ECgV9mQAY0JBHQgFgT7wR6UsXEbirp7N4L2eEw6FRIspm0G7DMfixol+iId1FB57aZYid50Oka/1+NbcGGmd+e/7X9avu9wiySSUX3ae46czQ3HdmMM3/Ktg9ciGd9wwM7k0FW2GvgSLdtVI3KWwYjqdZ8qur7N7xbh9kEyRK69BcYAegAFRluyGHBJFtP/AE7Yjx0QGpd2Twq2k9mghQxMdJBPzoJC2/u+c/StXeWvP61q6dV8W+SNXLj5/WgQt7DwP4fjTlRSCp94eP5+VL/0oI39otyMDcH7zIvX9oN/pqvMIQSsQNZ2HQchVmdq+Cti7Itq+SLmcnKWkBWERmHNgd+VAsD2IuIR+tB8cpHMf2j0oO+CNtt7hU24aO760GwPAntxLIR/EOQ8PCpBhrWURvQcIK3SqpWqCNYbDhFEACB4fOlgekfnlTHC8QDro6sp1BDax1Knbxrg8RtMSqsCymCBqZ5iAeX4UFM9psJlxGJTpduEeRYsPgRQbCHQjpUr7Z2wMddI2cKw9B7Mx62zUTxK5HnkaC2Ps4xWbB5d/Zuy+h7w/wA/wpj9p+MC4TJzuOq+gljty7o99Dfs24hlGItyY7jDfc5wdttlpl9pOLzGzbMmMz7+Q/GghKCnVmyXKoN3IQebEAfOm/lRvsfYz47DLE/rQ38kv7u7QXkogwNhoPIaUo1wbddv+/pXRgwSBrPXceA570hiLgSZjQxz/M0CouVp2EU3N3z/AD6aUjexQX723gdI3103oHjletOeDn9YT/Zj3kfhQQ422dS2m0iN/P3UQ4FdEsRMROseJmKCQ7sv8R+Q+tY2x/PWtINR4J+H4Uoq70HITU+OvxP41vl6V0N/z4GtP0ke8UGssHlHPrW7xhSR4e6dfhWoBMyPDUfClSKDj2gI+X/enFukAgpe3QKVlZWUHnq3ZYNIzKf7xB9DNY11lfMLtxWiCc5mOm+1G7mHA06cjTd8NMaUES4xiibiO7FpBWdJABnl4tXGMwwKaa+Wvw50a7UYWbAK7owLeTaaesUD4QxdggEnxIHzoHHBsY9gvkIGYCZB5TGxBG9De0WPa9dzPEhQugIHM89edSHDcKb2xR1IzISunMQY9VkiOQqL8aslLpDKV8CKBvaSakPY9WGKUplzKrFc0xOg5MOvWgXC1U3EzyUzDOJI7sidtdqnNnhKYe+LiFzZuICkkFlDAHK0DXYTzEgeJCZf+KOV/WWldoGoJALDYjfXx3oTiu1bAACyViSZ8pAHmdz0rq0mmjEjXp9BQ3iuB1zzO22kRz8aBye2hZst21CR94MSRvEjKOfMHSkn7SWu4ELMqmWDtGbumBt15mdvUBb9jXfTlSBw353+VAYs9tGZlzWoBMEyIE67A96NNd9+sU4vdoltubqXHYsQCq/siPvciyjmNajTWPD8+tYuFP7p2n+tBaPZHjN3FXSjXGOVVZmAgMDOg6R08akPaIXLYT2VxgXuBNSDurcyDzqL/ZNw/uXbsRLBAeoAk+Ykj1mpb2kALYW3MG5fEdZRHu/K2R60BWzYAAkkkc5308KCW8XIf2ZzOGIhuofVSRsYMDppR7ULtMVC7qgXXMyS7ahtZkgGBz5UEmw92UzOCsSSGiRHWNNKdWwOUelR0FypGa5rI16dNZrMCDaXKjQP3YkDnAB1Ub6DSgklt/z/AFpZKFYPEMTqwPp/WiVo0C9ZWqygjeI7O2bn3lYeTH60wv8AYyyTo1wT0K/Vak7seVc5j1oK57R9g/1Lm05Zo0BA1ggwSPEVXmG4Y63AxGVlIJHTqJ20+NehnJqrPtE4bdsXBiLazZaA3RWn9roDIg0HV6yjWgyuM65Sq6BtJmAFkj7o1mcuh1NKt2WbGW1YBCreJDLGhGo0NQ4ccGYQfZNOpKgg/wB6dYqy+xmICMbftEcXB7UKhDBDpKg8gRrHgaCu8f8AZnjbT5rNsXADsHQH/EwFPMNw7iNu3l/QrmYaSMhEejxE66b1cpXnH599bUnwHv8AxoKw4XgMWE9o9llJYKbZDTqYzgDYc+Yj4PWt3OauBzlT9asNU/M1vL4mgrDE8NzHTKD7vgaF4rCZNDAPz9auB7enX3UjdwqEd5FP8IPz3oKXe2Nx76SJgVcr8Cw5/wCTa137gHyFMr/ZLCMpi0gJGhEiD10NA97IcNuWMMivAYkuwjYtrl0MaD41ridhrnEcKQe7Yt3bjLHO4PZqZ6xm+NcYLtOpUJ7K+bw7rJ7NgJHPO0KF8ZrjC4028Uf0l0Q3kUIJhRkLdwMYzHvTynXTSgk6t1FRdrtsgnTXU7HfmRz50cTiCuctoi4diy6qvmw0nwGvlvTA8CBXLn/w/wBaAeVVhspUc8o+tOLNpY0Cx4AU5ThBAADD40umBI5r8fwoOMGkbfX6milqmiWD4e+nltaBUVusrKAYT4/E/WkyTvmMelZWUGwx8/dXL6gggEHcEbj361lZQQvjP2fYa4c1sNYJ3CHufyGQPSKLdmOzgwuvtHuGIGaAACZ0UDTzrVZQSBroG9bDzWVlB0WFZnHUVqsoOWOu4j0rqOm1ZWUHUdK5ZPKtVlBsLFJ4nhtu8Iu20dQZAZZ9aysoHtm0qqFVQqjYKAAPIUpWVlBhrYrKyg2K7WsrKDuKysrKD//Z"/>
          <p:cNvSpPr>
            <a:spLocks noChangeAspect="1" noChangeArrowheads="1"/>
          </p:cNvSpPr>
          <p:nvPr/>
        </p:nvSpPr>
        <p:spPr bwMode="auto">
          <a:xfrm>
            <a:off x="233363" y="-1790700"/>
            <a:ext cx="24003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6676" name="Picture 4" descr="https://openairshakespearenrv.files.wordpress.com/2012/03/lionel_barrymore__irene_fenw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0"/>
            <a:ext cx="2107134" cy="3286125"/>
          </a:xfrm>
          <a:prstGeom prst="rect">
            <a:avLst/>
          </a:prstGeom>
          <a:noFill/>
        </p:spPr>
      </p:pic>
      <p:pic>
        <p:nvPicPr>
          <p:cNvPr id="156678" name="Picture 6" descr="http://1.bp.blogspot.com/-TlLu5BpMqCY/UMHAEzcP3XI/AAAAAAAAANg/z8aN0kpyoyg/s1600/poor+fai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3981450" cy="324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2000" b="1" dirty="0"/>
              <a:t>Causes of the Great Depression – Easy Credit Hides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209800"/>
          </a:xfrm>
        </p:spPr>
        <p:txBody>
          <a:bodyPr/>
          <a:lstStyle/>
          <a:p>
            <a:r>
              <a:rPr lang="en-US" sz="2000" b="1" dirty="0"/>
              <a:t>Expansion of credit and installment buying – people live well beyond their means – buying goods using installment buying and using credit – consumer debt rises!!</a:t>
            </a:r>
          </a:p>
          <a:p>
            <a:r>
              <a:rPr lang="en-US" sz="2000" b="1" dirty="0"/>
              <a:t>Companies produced more than they could sell (overproduction) – surplus of goods leads to fall in prices and slowed activity – people start losing jobs</a:t>
            </a:r>
          </a:p>
        </p:txBody>
      </p:sp>
      <p:pic>
        <p:nvPicPr>
          <p:cNvPr id="161794" name="Picture 2" descr="http://network9.biz/wp-content/uploads/2014/09/National-outfitting-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19400"/>
            <a:ext cx="2305050" cy="3743325"/>
          </a:xfrm>
          <a:prstGeom prst="rect">
            <a:avLst/>
          </a:prstGeom>
          <a:noFill/>
        </p:spPr>
      </p:pic>
      <p:pic>
        <p:nvPicPr>
          <p:cNvPr id="161796" name="Picture 4" descr="http://seesaw.typepad.com/.a/6a00e54fabf0ec883300e552a6b6e58834-500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429000"/>
            <a:ext cx="2105098" cy="3133725"/>
          </a:xfrm>
          <a:prstGeom prst="rect">
            <a:avLst/>
          </a:prstGeom>
          <a:noFill/>
        </p:spPr>
      </p:pic>
      <p:pic>
        <p:nvPicPr>
          <p:cNvPr id="161798" name="Picture 6" descr="http://www.allclassicads.com/ford/1914-ford-model-t-touring-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6600"/>
            <a:ext cx="2809875" cy="3296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41148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52400"/>
            <a:ext cx="3886200" cy="2914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733800"/>
            <a:ext cx="2922443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238500"/>
            <a:ext cx="44767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37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image.slidesharecdn.com/10-110-2-110718082945-phpapp01/95/101-102-52-728.jpg?cb=1310977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8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553" y="0"/>
            <a:ext cx="9354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0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3445"/>
            <a:ext cx="9144000" cy="39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0303"/>
            <a:ext cx="9144000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9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7" y="304800"/>
            <a:ext cx="903446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2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9" y="228600"/>
            <a:ext cx="8999261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9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212725"/>
          </a:xfrm>
        </p:spPr>
        <p:txBody>
          <a:bodyPr/>
          <a:lstStyle/>
          <a:p>
            <a:r>
              <a:rPr lang="en-US" sz="2400" b="1" dirty="0"/>
              <a:t>The Great Depression –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257800"/>
          </a:xfrm>
        </p:spPr>
        <p:txBody>
          <a:bodyPr/>
          <a:lstStyle/>
          <a:p>
            <a:r>
              <a:rPr lang="en-US" sz="2800" b="1" dirty="0"/>
              <a:t>3. Because of his inability to solve the problems caused by the Depression, on whom did many Americans blame it?</a:t>
            </a:r>
          </a:p>
          <a:p>
            <a:endParaRPr lang="en-US" sz="2800" b="1" dirty="0"/>
          </a:p>
          <a:p>
            <a:r>
              <a:rPr lang="en-US" sz="2800" b="1" dirty="0"/>
              <a:t>A. Calvin Coolidge</a:t>
            </a:r>
          </a:p>
          <a:p>
            <a:endParaRPr lang="en-US" sz="2800" b="1" dirty="0"/>
          </a:p>
          <a:p>
            <a:r>
              <a:rPr lang="en-US" sz="2800" b="1" dirty="0"/>
              <a:t>B. Warren Harding</a:t>
            </a:r>
          </a:p>
          <a:p>
            <a:endParaRPr lang="en-US" sz="2800" b="1" dirty="0"/>
          </a:p>
          <a:p>
            <a:r>
              <a:rPr lang="en-US" sz="2800" b="1" dirty="0"/>
              <a:t>C. Herbert Hoover</a:t>
            </a:r>
          </a:p>
          <a:p>
            <a:endParaRPr lang="en-US" sz="2800" b="1" dirty="0"/>
          </a:p>
          <a:p>
            <a:r>
              <a:rPr lang="en-US" sz="2800" b="1" dirty="0"/>
              <a:t>D. Franklin Delano Roosevelt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8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2474"/>
            <a:ext cx="5638800" cy="67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6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sz="2400" b="1" dirty="0"/>
              <a:t>Causes of 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209800"/>
          </a:xfrm>
        </p:spPr>
        <p:txBody>
          <a:bodyPr/>
          <a:lstStyle/>
          <a:p>
            <a:r>
              <a:rPr lang="en-US" sz="2400" b="1" dirty="0"/>
              <a:t>Also….</a:t>
            </a:r>
          </a:p>
          <a:p>
            <a:r>
              <a:rPr lang="en-US" sz="2400" b="1" dirty="0"/>
              <a:t>Presidents supported laissez-faire – intervene in economy as little as possible – gov’t not prepared!</a:t>
            </a:r>
          </a:p>
        </p:txBody>
      </p:sp>
      <p:pic>
        <p:nvPicPr>
          <p:cNvPr id="162818" name="Picture 2" descr="https://s-media-cache-ak0.pinimg.com/736x/cb/53/b3/cb53b30d87ec824f82ef386d964612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0400"/>
            <a:ext cx="3514725" cy="2331551"/>
          </a:xfrm>
          <a:prstGeom prst="rect">
            <a:avLst/>
          </a:prstGeom>
          <a:noFill/>
        </p:spPr>
      </p:pic>
      <p:pic>
        <p:nvPicPr>
          <p:cNvPr id="162820" name="Picture 4" descr="https://s-media-cache-ak0.pinimg.com/736x/e1/a5/45/e1a545a413572a52d0dd9524e75fbd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29" y="2405279"/>
            <a:ext cx="4182666" cy="1590241"/>
          </a:xfrm>
          <a:prstGeom prst="rect">
            <a:avLst/>
          </a:prstGeom>
          <a:noFill/>
        </p:spPr>
      </p:pic>
      <p:pic>
        <p:nvPicPr>
          <p:cNvPr id="162822" name="Picture 6" descr="https://s3.amazonaws.com/rapgenius/1351662413_fairfp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4884795"/>
            <a:ext cx="3743325" cy="1660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://media-2.web.britannica.com/eb-media/56/71256-004-06929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517525"/>
          </a:xfrm>
        </p:spPr>
        <p:txBody>
          <a:bodyPr/>
          <a:lstStyle/>
          <a:p>
            <a:pPr eaLnBrk="1" hangingPunct="1"/>
            <a:r>
              <a:rPr lang="en-US" sz="2000" b="1" dirty="0"/>
              <a:t>Causes of the Great Depression – Problems in the Stock Market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1905000"/>
          </a:xfrm>
        </p:spPr>
        <p:txBody>
          <a:bodyPr/>
          <a:lstStyle/>
          <a:p>
            <a:pPr eaLnBrk="1" hangingPunct="1"/>
            <a:r>
              <a:rPr lang="en-US" sz="2800" b="1" u="sng" dirty="0"/>
              <a:t>Speculation</a:t>
            </a:r>
            <a:r>
              <a:rPr lang="en-US" sz="2800" b="1" dirty="0"/>
              <a:t>: unsafe investing – companies lied about their success</a:t>
            </a:r>
          </a:p>
          <a:p>
            <a:pPr lvl="1" eaLnBrk="1" hangingPunct="1"/>
            <a:r>
              <a:rPr lang="en-US" b="1" dirty="0"/>
              <a:t>Investors bought </a:t>
            </a:r>
            <a:r>
              <a:rPr lang="en-US" b="1" u="sng" dirty="0"/>
              <a:t>unsafe </a:t>
            </a:r>
            <a:r>
              <a:rPr lang="en-US" b="1" dirty="0"/>
              <a:t>stocks – bought stocks on margin – put 10% down, took loans to buy stocks based on projected success</a:t>
            </a:r>
          </a:p>
        </p:txBody>
      </p:sp>
      <p:pic>
        <p:nvPicPr>
          <p:cNvPr id="33794" name="Picture 2" descr="https://mstartzman.pbworks.com/f/1267044905/ffw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2257425" cy="3194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How does the stock market work?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057400" y="8382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You buy 100 shares of stock of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x $5.00 per share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1371600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How much money have you invested?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352800" y="1752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352800" y="1828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$500.00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0" y="2590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Scenario #1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438400" y="3352800"/>
            <a:ext cx="6705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stock </a:t>
            </a:r>
            <a:r>
              <a:rPr lang="en-US" sz="2800" b="1" i="1">
                <a:latin typeface="Times New Roman" pitchFamily="18" charset="0"/>
              </a:rPr>
              <a:t>increases</a:t>
            </a:r>
            <a:r>
              <a:rPr lang="en-US" sz="2800">
                <a:latin typeface="Times New Roman" pitchFamily="18" charset="0"/>
              </a:rPr>
              <a:t> to $20 per share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0" y="49530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100 shares of stock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0" y="5410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x $20.00 per share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0" y="40386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How much are your 100 shares of stock now worth?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0" y="5943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0" y="60198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$2,000.00</a:t>
            </a:r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4648200" y="4114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4724400" y="4038600"/>
            <a:ext cx="441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How much </a:t>
            </a:r>
            <a:r>
              <a:rPr lang="en-US" sz="2800" b="1" i="1">
                <a:latin typeface="Times New Roman" pitchFamily="18" charset="0"/>
              </a:rPr>
              <a:t>profit</a:t>
            </a:r>
            <a:r>
              <a:rPr lang="en-US" sz="2800" b="1">
                <a:latin typeface="Times New Roman" pitchFamily="18" charset="0"/>
              </a:rPr>
              <a:t> have you made?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800600" y="51054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$2,000.00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stock value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648200" y="56388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-   $500.00 initial investment</a:t>
            </a: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4648200" y="60960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876800" y="633888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$1,500.00 net profit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75" y="795338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527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7" grpId="0"/>
      <p:bldP spid="12298" grpId="0" animBg="1"/>
      <p:bldP spid="12299" grpId="0"/>
      <p:bldP spid="12300" grpId="0"/>
      <p:bldP spid="12304" grpId="0"/>
      <p:bldP spid="12309" grpId="0"/>
      <p:bldP spid="12310" grpId="0"/>
      <p:bldP spid="12311" grpId="0"/>
      <p:bldP spid="12312" grpId="0" animBg="1"/>
      <p:bldP spid="12313" grpId="0"/>
      <p:bldP spid="12314" grpId="0" animBg="1"/>
      <p:bldP spid="12315" grpId="0"/>
      <p:bldP spid="12316" grpId="0"/>
      <p:bldP spid="12317" grpId="0"/>
      <p:bldP spid="12318" grpId="0" animBg="1"/>
      <p:bldP spid="123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How does the stock market work?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2275" y="838200"/>
            <a:ext cx="2371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0" y="8382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You buy 100 shares of stock of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76600" y="1295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x $5.00 per share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1371600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How much money have you invested?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352800" y="1752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$500.00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0" y="2590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Scenario #2</a:t>
            </a: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2371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362200" y="3352800"/>
            <a:ext cx="6781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stock </a:t>
            </a:r>
            <a:r>
              <a:rPr lang="en-US" sz="2800" b="1" i="1">
                <a:latin typeface="Times New Roman" pitchFamily="18" charset="0"/>
              </a:rPr>
              <a:t>decreases</a:t>
            </a:r>
            <a:r>
              <a:rPr lang="en-US" sz="2800">
                <a:latin typeface="Times New Roman" pitchFamily="18" charset="0"/>
              </a:rPr>
              <a:t> to $1 per share</a:t>
            </a: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0" y="49530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100 shares of stock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0" y="5410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x   $1 per share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0" y="40386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How much are your 100 shares of stock now worth?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0" y="60198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$100.00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724400" y="4038600"/>
            <a:ext cx="441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How much money have you </a:t>
            </a:r>
            <a:r>
              <a:rPr lang="en-US" sz="2800" b="1" i="1">
                <a:latin typeface="Times New Roman" pitchFamily="18" charset="0"/>
              </a:rPr>
              <a:t>lost</a:t>
            </a:r>
            <a:r>
              <a:rPr lang="en-US" sz="2800" b="1">
                <a:latin typeface="Times New Roman" pitchFamily="18" charset="0"/>
              </a:rPr>
              <a:t>?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800600" y="49530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$100.00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stock value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648200" y="54102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-   $500.00 initial investment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181600" y="60198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$400.00 net loss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0" y="5867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5181600" y="5943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4648200" y="4114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32" grpId="0"/>
      <p:bldP spid="13333" grpId="0"/>
      <p:bldP spid="13334" grpId="0"/>
      <p:bldP spid="13335" grpId="0"/>
      <p:bldP spid="13336" grpId="0"/>
      <p:bldP spid="13337" grpId="0"/>
      <p:bldP spid="13338" grpId="0"/>
      <p:bldP spid="13339" grpId="0"/>
      <p:bldP spid="13340" grpId="0" animBg="1"/>
      <p:bldP spid="13341" grpId="0" animBg="1"/>
      <p:bldP spid="133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365125"/>
          </a:xfrm>
        </p:spPr>
        <p:txBody>
          <a:bodyPr/>
          <a:lstStyle/>
          <a:p>
            <a:pPr eaLnBrk="1" hangingPunct="1"/>
            <a:r>
              <a:rPr lang="en-US" sz="2400" b="1" dirty="0"/>
              <a:t>Causes of Great Depression – The Crash Begins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029200"/>
          </a:xfrm>
        </p:spPr>
        <p:txBody>
          <a:bodyPr/>
          <a:lstStyle/>
          <a:p>
            <a:pPr eaLnBrk="1" hangingPunct="1"/>
            <a:r>
              <a:rPr lang="en-US" b="1" u="sng" dirty="0"/>
              <a:t>Stock Market Crash</a:t>
            </a:r>
          </a:p>
          <a:p>
            <a:pPr lvl="1" eaLnBrk="1" hangingPunct="1"/>
            <a:r>
              <a:rPr lang="en-US" b="1" dirty="0"/>
              <a:t>Prices began to fall</a:t>
            </a:r>
          </a:p>
          <a:p>
            <a:pPr lvl="1" eaLnBrk="1" hangingPunct="1"/>
            <a:r>
              <a:rPr lang="en-US" b="1" dirty="0"/>
              <a:t>Investors began to panic and sell their stock</a:t>
            </a:r>
          </a:p>
          <a:p>
            <a:pPr eaLnBrk="1" hangingPunct="1"/>
            <a:r>
              <a:rPr lang="en-US" b="1" u="sng" dirty="0"/>
              <a:t>Black Tuesday</a:t>
            </a:r>
            <a:r>
              <a:rPr lang="en-US" b="1" dirty="0"/>
              <a:t> October 29, 1929</a:t>
            </a:r>
          </a:p>
          <a:p>
            <a:pPr lvl="1" eaLnBrk="1" hangingPunct="1"/>
            <a:r>
              <a:rPr lang="en-US" b="1" dirty="0"/>
              <a:t>The market crashed – 16 million shares of stock sold on one day!</a:t>
            </a:r>
          </a:p>
        </p:txBody>
      </p:sp>
      <p:pic>
        <p:nvPicPr>
          <p:cNvPr id="1026" name="Picture 2" descr="Image result for stock market cr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8663"/>
            <a:ext cx="3362684" cy="23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en-US" sz="2000" b="1"/>
              <a:t>Black Tuesday – October 29, 1919: The Results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1. A record 16.4 million shares are traded (the previous record had been 12.9 million shares on Black Thursday)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2. The stock market loses an estimated $14 billion in one day, which was: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A. More than the United States had spent during World War I</a:t>
            </a:r>
          </a:p>
        </p:txBody>
      </p:sp>
      <p:pic>
        <p:nvPicPr>
          <p:cNvPr id="6148" name="Picture 4" descr="Image:1930-67B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86200"/>
            <a:ext cx="4343400" cy="2667000"/>
          </a:xfrm>
          <a:prstGeom prst="rect">
            <a:avLst/>
          </a:prstGeom>
          <a:noFill/>
        </p:spPr>
      </p:pic>
      <p:pic>
        <p:nvPicPr>
          <p:cNvPr id="6150" name="Picture 6" descr="nm_newspaper_081008_s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733800"/>
            <a:ext cx="41148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commonamericanjournal.com/wp-content/uploads/2009/10/AP29103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1-325-quickfa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212725"/>
          </a:xfrm>
        </p:spPr>
        <p:txBody>
          <a:bodyPr/>
          <a:lstStyle/>
          <a:p>
            <a:r>
              <a:rPr lang="en-US" sz="2400" b="1" dirty="0"/>
              <a:t>The Great Depression –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181600"/>
          </a:xfrm>
        </p:spPr>
        <p:txBody>
          <a:bodyPr/>
          <a:lstStyle/>
          <a:p>
            <a:r>
              <a:rPr lang="en-US" sz="2400" b="1" dirty="0"/>
              <a:t>4. Elected in 1932, which President was most responsible for trying to improve the American economy during the Great Depression?</a:t>
            </a:r>
          </a:p>
          <a:p>
            <a:endParaRPr lang="en-US" sz="2400" b="1" dirty="0"/>
          </a:p>
          <a:p>
            <a:r>
              <a:rPr lang="en-US" sz="2400" b="1" dirty="0"/>
              <a:t>A. Harry Truman</a:t>
            </a:r>
          </a:p>
          <a:p>
            <a:endParaRPr lang="en-US" sz="2400" b="1" dirty="0"/>
          </a:p>
          <a:p>
            <a:r>
              <a:rPr lang="en-US" sz="2400" b="1" dirty="0"/>
              <a:t>B. Franklin Delano Roosevelt</a:t>
            </a:r>
          </a:p>
          <a:p>
            <a:endParaRPr lang="en-US" sz="2400" b="1" dirty="0"/>
          </a:p>
          <a:p>
            <a:r>
              <a:rPr lang="en-US" sz="2400" b="1" dirty="0"/>
              <a:t>C. Herbert Hoover</a:t>
            </a:r>
          </a:p>
          <a:p>
            <a:endParaRPr lang="en-US" sz="2400" b="1" dirty="0"/>
          </a:p>
          <a:p>
            <a:r>
              <a:rPr lang="en-US" sz="2400" b="1" dirty="0"/>
              <a:t>D. Calvin Coolidge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0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7/Herbert_Ho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11682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fineartamerica.com/images-medium-large/seattle-hooverville-1933-gra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582" y="381000"/>
            <a:ext cx="3276600" cy="25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oleintheclouds.net/sites/holeintheclouds.net/files/good_morning/12jan/hoovervill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122533" cy="25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48990" y="3075057"/>
            <a:ext cx="3321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Hoovervilles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400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fineartamerica.com/images-medium-large/hoover-cartoon-1931-gran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564" y="152400"/>
            <a:ext cx="512402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2376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3683534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3659874"/>
            <a:ext cx="44704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429000"/>
            <a:ext cx="2745474" cy="274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684" y="228600"/>
            <a:ext cx="4063178" cy="27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1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amhist.ist.unomaha.edu/module_files/election%20of%201932%20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73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nald reagan electoral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1678" y="0"/>
            <a:ext cx="9411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6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r>
              <a:rPr lang="en-US" sz="2000" b="1" dirty="0"/>
              <a:t>Banks Collapse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3124201"/>
          </a:xfrm>
        </p:spPr>
        <p:txBody>
          <a:bodyPr/>
          <a:lstStyle/>
          <a:p>
            <a:r>
              <a:rPr lang="en-US" sz="2400" b="1" dirty="0"/>
              <a:t>1. Banks closed due to mass withdrawals of deposits (“bank runs”) – banks </a:t>
            </a:r>
            <a:r>
              <a:rPr lang="en-US" sz="2400" b="1" dirty="0" smtClean="0"/>
              <a:t>speculated </a:t>
            </a:r>
            <a:r>
              <a:rPr lang="en-US" sz="2400" b="1" dirty="0"/>
              <a:t>in the stock market with people’s money – when market crashed, banks lost money</a:t>
            </a:r>
          </a:p>
          <a:p>
            <a:r>
              <a:rPr lang="en-US" sz="2400" b="1" dirty="0"/>
              <a:t>2. Throughout the 1930s an estimated 6,000 banks failed across the US</a:t>
            </a:r>
          </a:p>
        </p:txBody>
      </p:sp>
      <p:pic>
        <p:nvPicPr>
          <p:cNvPr id="11271" name="Picture 7" descr="pd_bank_071116_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3886200" cy="2895600"/>
          </a:xfrm>
          <a:prstGeom prst="rect">
            <a:avLst/>
          </a:prstGeom>
          <a:noFill/>
        </p:spPr>
      </p:pic>
      <p:pic>
        <p:nvPicPr>
          <p:cNvPr id="107522" name="Picture 2" descr="http://cdnstatic.visualizeus.com/thumbs/ba/ba/1930s,bw,bank,crisis,finance-baba7ba8b91ffb6983feac4f737bf75e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3200400" cy="2477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ilybail.com/storage/depression-bank-failures.png?__SQUARESPACE_CACHEVERSION=12960210884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24" y="228599"/>
            <a:ext cx="8870576" cy="63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6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employment rates worldwide great depre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148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employment rates worldwide great depre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4349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employment rates worldwide great depres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50077"/>
            <a:ext cx="3314700" cy="26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employment rates worldwide great depres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7334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1600" b="1" dirty="0"/>
              <a:t>Effects of the Great Depression – Businesses Close and Unemployment Grows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2895601"/>
          </a:xfrm>
        </p:spPr>
        <p:txBody>
          <a:bodyPr/>
          <a:lstStyle/>
          <a:p>
            <a:pPr eaLnBrk="1" hangingPunct="1"/>
            <a:r>
              <a:rPr lang="en-US" sz="2400" b="1" dirty="0"/>
              <a:t>Thousands of businesses close – due mainly to overproduction of goods and drop in consumer spending</a:t>
            </a:r>
          </a:p>
          <a:p>
            <a:pPr eaLnBrk="1" hangingPunct="1"/>
            <a:r>
              <a:rPr lang="en-US" sz="2400" b="1" dirty="0"/>
              <a:t>High unemployment – workers lose jobs, incomes/wages reduced</a:t>
            </a:r>
          </a:p>
          <a:p>
            <a:pPr eaLnBrk="1" hangingPunct="1"/>
            <a:r>
              <a:rPr lang="en-US" sz="2400" b="1" dirty="0"/>
              <a:t>25% of Americans were unemployed by 1933</a:t>
            </a:r>
          </a:p>
        </p:txBody>
      </p:sp>
      <p:pic>
        <p:nvPicPr>
          <p:cNvPr id="1026" name="Picture 2" descr="http://lisaintx.files.wordpress.com/2009/12/depression-unemployme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314700" cy="26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lidprinciples.com/blog/wp-content/uploads/2009/12/Depression-Unemployment-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3809"/>
            <a:ext cx="3962400" cy="26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2084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doctorhousingbubble.com/wp-content/uploads/2008/05/gdunemploymen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288925"/>
          </a:xfrm>
        </p:spPr>
        <p:txBody>
          <a:bodyPr/>
          <a:lstStyle/>
          <a:p>
            <a:r>
              <a:rPr lang="en-US" sz="2400" b="1" dirty="0"/>
              <a:t>The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r>
              <a:rPr lang="en-US" sz="2400" b="1" dirty="0"/>
              <a:t>5. In 1933, at the height of the Great Depression, what percentage of the workforce in the US was unemployed?</a:t>
            </a:r>
          </a:p>
          <a:p>
            <a:endParaRPr lang="en-US" sz="2400" b="1" dirty="0"/>
          </a:p>
          <a:p>
            <a:r>
              <a:rPr lang="en-US" sz="2400" b="1" dirty="0"/>
              <a:t>A. 5%</a:t>
            </a:r>
          </a:p>
          <a:p>
            <a:endParaRPr lang="en-US" sz="2400" b="1" dirty="0"/>
          </a:p>
          <a:p>
            <a:r>
              <a:rPr lang="en-US" sz="2400" b="1" dirty="0"/>
              <a:t>B. 10% </a:t>
            </a:r>
          </a:p>
          <a:p>
            <a:endParaRPr lang="en-US" sz="2400" b="1" dirty="0"/>
          </a:p>
          <a:p>
            <a:r>
              <a:rPr lang="en-US" sz="2400" b="1" dirty="0"/>
              <a:t>C. 15%</a:t>
            </a:r>
          </a:p>
          <a:p>
            <a:endParaRPr lang="en-US" sz="2400" b="1" dirty="0"/>
          </a:p>
          <a:p>
            <a:r>
              <a:rPr lang="en-US" sz="2400" b="1" dirty="0"/>
              <a:t>D. 25%</a:t>
            </a:r>
          </a:p>
          <a:p>
            <a:pPr marL="0" indent="0">
              <a:buNone/>
            </a:pP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74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47542"/>
            <a:ext cx="6857999" cy="67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2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employment rate US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89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atic.guim.co.uk/sys-images/BOOKS/Pix/pictures/2010/12/10/1291983650297/Family-During-Depression-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7688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ninepoundhammer.files.wordpress.com/2012/08/poverty-1906-potatoes-cabbage-and-pi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938"/>
            <a:ext cx="322433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allisto.ggsrv.com/imgsrv/FastFetch/UBER1/egd_01_img0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343275" cy="33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se1.mm.bing.net/th?&amp;id=OIP.M43285f9a960319ceeef7b2bdc456f020H0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743" y="3613727"/>
            <a:ext cx="3994813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9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lassconnection.s3.amazonaws.com/784/flashcards/3788784/jpg/map_dust_bowl_migration-14374AA119501891F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7" y="0"/>
            <a:ext cx="9185016" cy="68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4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apitalotc.com/wp-content/uploads/2014/10/1934-Dust-bo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3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1600" b="1" dirty="0"/>
              <a:t>Effects of the Great Depression – Businesses Close and Unemployment Grows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2286001"/>
          </a:xfrm>
        </p:spPr>
        <p:txBody>
          <a:bodyPr/>
          <a:lstStyle/>
          <a:p>
            <a:pPr eaLnBrk="1" hangingPunct="1"/>
            <a:r>
              <a:rPr lang="en-US" sz="2400" b="1" dirty="0"/>
              <a:t>Widespread poverty, appearance of breadlines/soup kitchens, homelessness, hunger, despair</a:t>
            </a:r>
          </a:p>
          <a:p>
            <a:pPr eaLnBrk="1" hangingPunct="1"/>
            <a:r>
              <a:rPr lang="en-US" sz="2400" b="1" dirty="0"/>
              <a:t>The “Dust Bowl” (due to over farming and drought) ravages the Great Plains – people lose farms, millions migrate westward (known as “Okies”) or to cities looking for opportunities</a:t>
            </a:r>
          </a:p>
        </p:txBody>
      </p:sp>
      <p:pic>
        <p:nvPicPr>
          <p:cNvPr id="3074" name="Picture 2" descr="http://dont-tread-on.me/wp-content/uploads/2011/09/screen-capture-1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359" y="3433762"/>
            <a:ext cx="3849339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mericanhistory4travelers.files.wordpress.com/2011/09/depression-bread-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14725"/>
            <a:ext cx="41021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sz="2400" b="1" dirty="0"/>
              <a:t>Effects of Great Depression – Tariffs Add to the Woes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1981200"/>
          </a:xfrm>
        </p:spPr>
        <p:txBody>
          <a:bodyPr/>
          <a:lstStyle/>
          <a:p>
            <a:r>
              <a:rPr lang="en-US" sz="2400" b="1" dirty="0"/>
              <a:t>June 1930 – US Congress passes Hawley-Smoot Tariff – raises prices on foreign goods – other countries do the same against US exports</a:t>
            </a:r>
          </a:p>
          <a:p>
            <a:r>
              <a:rPr lang="en-US" sz="2400" b="1" dirty="0"/>
              <a:t>Almost stops world trade – countries can’t sell goods – sink deeper into depression</a:t>
            </a:r>
          </a:p>
        </p:txBody>
      </p:sp>
      <p:pic>
        <p:nvPicPr>
          <p:cNvPr id="4100" name="Picture 4" descr="https://cioccahistory.pbworks.com/f/tariffbi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4114800" cy="32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ydneyswingkatz.com.au/blog/wp-content/uploads/2010/11/1920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2454"/>
            <a:ext cx="3305175" cy="24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11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000" b="1" dirty="0"/>
              <a:t>Effects of the Great Depression – Worldwide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400" b="1" dirty="0"/>
              <a:t>Many European economies had been funded by US loans  </a:t>
            </a:r>
          </a:p>
          <a:p>
            <a:r>
              <a:rPr lang="en-US" sz="2400" b="1" dirty="0"/>
              <a:t>American loans drastically reduced during depression – Europeans unable to pay off war debts </a:t>
            </a:r>
          </a:p>
        </p:txBody>
      </p:sp>
      <p:pic>
        <p:nvPicPr>
          <p:cNvPr id="3074" name="Picture 2" descr="http://www.blogto.com/upload/2010/12/20101227-1900-Yonge_Street_crowd_celebrating_the_end_of_the_Boer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51874"/>
            <a:ext cx="4171950" cy="331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36525"/>
          </a:xfrm>
        </p:spPr>
        <p:txBody>
          <a:bodyPr/>
          <a:lstStyle/>
          <a:p>
            <a:r>
              <a:rPr lang="en-US" sz="2400" b="1" dirty="0"/>
              <a:t>The Great Depression –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257800"/>
          </a:xfrm>
        </p:spPr>
        <p:txBody>
          <a:bodyPr/>
          <a:lstStyle/>
          <a:p>
            <a:r>
              <a:rPr lang="en-US" sz="2400" b="1" dirty="0"/>
              <a:t>6. What name was given to the programs of relief and recovery that were put into place to improve the US economy during the Great Depression?</a:t>
            </a:r>
          </a:p>
          <a:p>
            <a:endParaRPr lang="en-US" sz="2400" b="1" dirty="0"/>
          </a:p>
          <a:p>
            <a:r>
              <a:rPr lang="en-US" sz="2400" b="1" dirty="0"/>
              <a:t>A. The Square Deal</a:t>
            </a:r>
          </a:p>
          <a:p>
            <a:endParaRPr lang="en-US" sz="2400" b="1" dirty="0"/>
          </a:p>
          <a:p>
            <a:r>
              <a:rPr lang="en-US" sz="2400" b="1" dirty="0"/>
              <a:t>B. The New Deal</a:t>
            </a:r>
          </a:p>
          <a:p>
            <a:endParaRPr lang="en-US" sz="2400" b="1" dirty="0"/>
          </a:p>
          <a:p>
            <a:r>
              <a:rPr lang="en-US" sz="2400" b="1" dirty="0"/>
              <a:t>C. The New Freedom</a:t>
            </a:r>
          </a:p>
          <a:p>
            <a:endParaRPr lang="en-US" sz="2400" b="1" dirty="0"/>
          </a:p>
          <a:p>
            <a:r>
              <a:rPr lang="en-US" sz="2400" b="1" dirty="0"/>
              <a:t>D. The Five-Year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212725"/>
          </a:xfrm>
        </p:spPr>
        <p:txBody>
          <a:bodyPr/>
          <a:lstStyle/>
          <a:p>
            <a:r>
              <a:rPr lang="en-US" sz="2400" b="1" dirty="0"/>
              <a:t>The Great Depression –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181600"/>
          </a:xfrm>
        </p:spPr>
        <p:txBody>
          <a:bodyPr/>
          <a:lstStyle/>
          <a:p>
            <a:r>
              <a:rPr lang="en-US" sz="2400" b="1" dirty="0"/>
              <a:t>7. Created in the 1930s, the Civilian Conservation Corps (CCC) and the Works Progress Administration (WPA) were designed to – </a:t>
            </a:r>
          </a:p>
          <a:p>
            <a:endParaRPr lang="en-US" sz="2400" b="1" dirty="0"/>
          </a:p>
          <a:p>
            <a:r>
              <a:rPr lang="en-US" sz="2400" b="1" dirty="0"/>
              <a:t>A. give tax breaks to big businesses</a:t>
            </a:r>
          </a:p>
          <a:p>
            <a:endParaRPr lang="en-US" sz="2400" b="1" dirty="0"/>
          </a:p>
          <a:p>
            <a:r>
              <a:rPr lang="en-US" sz="2400" b="1" dirty="0"/>
              <a:t>B. give land grants to farmers</a:t>
            </a:r>
          </a:p>
          <a:p>
            <a:endParaRPr lang="en-US" sz="2400" b="1" dirty="0"/>
          </a:p>
          <a:p>
            <a:r>
              <a:rPr lang="en-US" sz="2400" b="1" dirty="0"/>
              <a:t>C. raise the federal minimum wage</a:t>
            </a:r>
          </a:p>
          <a:p>
            <a:endParaRPr lang="en-US" sz="2400" b="1" dirty="0"/>
          </a:p>
          <a:p>
            <a:r>
              <a:rPr lang="en-US" sz="2400" b="1" dirty="0"/>
              <a:t>D. give people jobs</a:t>
            </a:r>
          </a:p>
        </p:txBody>
      </p:sp>
    </p:spTree>
    <p:extLst>
      <p:ext uri="{BB962C8B-B14F-4D97-AF65-F5344CB8AC3E}">
        <p14:creationId xmlns:p14="http://schemas.microsoft.com/office/powerpoint/2010/main" xmlns="" val="11899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288925"/>
          </a:xfrm>
        </p:spPr>
        <p:txBody>
          <a:bodyPr/>
          <a:lstStyle/>
          <a:p>
            <a:r>
              <a:rPr lang="en-US" sz="2400" b="1" dirty="0"/>
              <a:t>The Great Depression –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105400"/>
          </a:xfrm>
        </p:spPr>
        <p:txBody>
          <a:bodyPr/>
          <a:lstStyle/>
          <a:p>
            <a:r>
              <a:rPr lang="en-US" sz="2400" b="1" dirty="0"/>
              <a:t>8. In the 1930s, what gov’t program was created to provide a minimum retirement income and income for people with disabilities?</a:t>
            </a:r>
          </a:p>
          <a:p>
            <a:endParaRPr lang="en-US" sz="2400" b="1" dirty="0"/>
          </a:p>
          <a:p>
            <a:r>
              <a:rPr lang="en-US" sz="2400" b="1" dirty="0"/>
              <a:t>A. Medicare</a:t>
            </a:r>
          </a:p>
          <a:p>
            <a:endParaRPr lang="en-US" sz="2400" b="1" dirty="0"/>
          </a:p>
          <a:p>
            <a:r>
              <a:rPr lang="en-US" sz="2400" b="1" dirty="0"/>
              <a:t>B. Social Security</a:t>
            </a:r>
          </a:p>
          <a:p>
            <a:endParaRPr lang="en-US" sz="2400" b="1" dirty="0"/>
          </a:p>
          <a:p>
            <a:r>
              <a:rPr lang="en-US" sz="2400" b="1" dirty="0"/>
              <a:t>C. Medicaid</a:t>
            </a:r>
          </a:p>
          <a:p>
            <a:endParaRPr lang="en-US" sz="2400" b="1" dirty="0"/>
          </a:p>
          <a:p>
            <a:r>
              <a:rPr lang="en-US" sz="2400" b="1" dirty="0"/>
              <a:t>D. TANF (Temporary Assistance for Needy Families)</a:t>
            </a:r>
          </a:p>
        </p:txBody>
      </p:sp>
    </p:spTree>
    <p:extLst>
      <p:ext uri="{BB962C8B-B14F-4D97-AF65-F5344CB8AC3E}">
        <p14:creationId xmlns:p14="http://schemas.microsoft.com/office/powerpoint/2010/main" xmlns="" val="36356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212725"/>
          </a:xfrm>
        </p:spPr>
        <p:txBody>
          <a:bodyPr/>
          <a:lstStyle/>
          <a:p>
            <a:r>
              <a:rPr lang="en-US" sz="2400" b="1" dirty="0"/>
              <a:t>The Great Depression – Pre-Test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181600"/>
          </a:xfrm>
        </p:spPr>
        <p:txBody>
          <a:bodyPr/>
          <a:lstStyle/>
          <a:p>
            <a:r>
              <a:rPr lang="en-US" sz="2400" b="1" dirty="0"/>
              <a:t>9. Which of the following is characteristic of an economic depression?</a:t>
            </a:r>
          </a:p>
          <a:p>
            <a:endParaRPr lang="en-US" sz="2400" b="1" dirty="0"/>
          </a:p>
          <a:p>
            <a:r>
              <a:rPr lang="en-US" sz="2400" b="1" dirty="0"/>
              <a:t>A. large business investments and low taxes</a:t>
            </a:r>
          </a:p>
          <a:p>
            <a:endParaRPr lang="en-US" sz="2400" b="1" dirty="0"/>
          </a:p>
          <a:p>
            <a:r>
              <a:rPr lang="en-US" sz="2400" b="1" dirty="0"/>
              <a:t>B. consumer confidence and high stock prices</a:t>
            </a:r>
          </a:p>
          <a:p>
            <a:endParaRPr lang="en-US" sz="2400" b="1" dirty="0"/>
          </a:p>
          <a:p>
            <a:r>
              <a:rPr lang="en-US" sz="2400" b="1" dirty="0"/>
              <a:t>C. high employment and more investing</a:t>
            </a:r>
          </a:p>
          <a:p>
            <a:endParaRPr lang="en-US" sz="2400" b="1" dirty="0"/>
          </a:p>
          <a:p>
            <a:r>
              <a:rPr lang="en-US" sz="2400" b="1" dirty="0"/>
              <a:t>D. high unemployment and overproduction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329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fined">
  <a:themeElements>
    <a:clrScheme name="Refined 3">
      <a:dk1>
        <a:srgbClr val="666699"/>
      </a:dk1>
      <a:lt1>
        <a:srgbClr val="FFFFFF"/>
      </a:lt1>
      <a:dk2>
        <a:srgbClr val="400040"/>
      </a:dk2>
      <a:lt2>
        <a:srgbClr val="FFFFFF"/>
      </a:lt2>
      <a:accent1>
        <a:srgbClr val="FFCC00"/>
      </a:accent1>
      <a:accent2>
        <a:srgbClr val="FF3300"/>
      </a:accent2>
      <a:accent3>
        <a:srgbClr val="AFAAAF"/>
      </a:accent3>
      <a:accent4>
        <a:srgbClr val="DADADA"/>
      </a:accent4>
      <a:accent5>
        <a:srgbClr val="FFE2AA"/>
      </a:accent5>
      <a:accent6>
        <a:srgbClr val="E72D00"/>
      </a:accent6>
      <a:hlink>
        <a:srgbClr val="CC9900"/>
      </a:hlink>
      <a:folHlink>
        <a:srgbClr val="CC3300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</TotalTime>
  <Words>1382</Words>
  <Application>Microsoft Office PowerPoint</Application>
  <PresentationFormat>On-screen Show (4:3)</PresentationFormat>
  <Paragraphs>194</Paragraphs>
  <Slides>57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Refined</vt:lpstr>
      <vt:lpstr>Default Design</vt:lpstr>
      <vt:lpstr>The Great Depression – Pre-Test</vt:lpstr>
      <vt:lpstr>The Great Depression – Pre-Test</vt:lpstr>
      <vt:lpstr>The Great Depression – Pre-Test</vt:lpstr>
      <vt:lpstr>The Great Depression – Pre-Test</vt:lpstr>
      <vt:lpstr>The Great Depression</vt:lpstr>
      <vt:lpstr>The Great Depression – Pre-Test</vt:lpstr>
      <vt:lpstr>The Great Depression – Pre-Test</vt:lpstr>
      <vt:lpstr>The Great Depression – Pre-Test</vt:lpstr>
      <vt:lpstr>The Great Depression – Pre-Test</vt:lpstr>
      <vt:lpstr>The Great Depression – Pre-Test</vt:lpstr>
      <vt:lpstr>Intro Activity – The Great Depression</vt:lpstr>
      <vt:lpstr>Intro Writing Prompt – The Great Depression</vt:lpstr>
      <vt:lpstr>The Great Depression</vt:lpstr>
      <vt:lpstr>Causes of the Great Depression – Problems Plague the Agricultural Sector</vt:lpstr>
      <vt:lpstr>Slide 15</vt:lpstr>
      <vt:lpstr>Slide 16</vt:lpstr>
      <vt:lpstr>Slide 17</vt:lpstr>
      <vt:lpstr>Slide 18</vt:lpstr>
      <vt:lpstr>Slide 19</vt:lpstr>
      <vt:lpstr>Causes of the Great Depression – Uneven Wealth Distribution</vt:lpstr>
      <vt:lpstr>Causes of the Great Depression – Easy Credit Hides Problems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Causes of the Great Depression</vt:lpstr>
      <vt:lpstr>Slide 32</vt:lpstr>
      <vt:lpstr>Causes of the Great Depression – Problems in the Stock Market</vt:lpstr>
      <vt:lpstr>Slide 34</vt:lpstr>
      <vt:lpstr>Slide 35</vt:lpstr>
      <vt:lpstr>Causes of Great Depression – The Crash Begins</vt:lpstr>
      <vt:lpstr>Black Tuesday – October 29, 1919: The Results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Banks Collapse</vt:lpstr>
      <vt:lpstr>Slide 46</vt:lpstr>
      <vt:lpstr>Slide 47</vt:lpstr>
      <vt:lpstr>Effects of the Great Depression – Businesses Close and Unemployment Grows</vt:lpstr>
      <vt:lpstr>Slide 49</vt:lpstr>
      <vt:lpstr>Slide 50</vt:lpstr>
      <vt:lpstr>Slide 51</vt:lpstr>
      <vt:lpstr>Slide 52</vt:lpstr>
      <vt:lpstr>Slide 53</vt:lpstr>
      <vt:lpstr>Slide 54</vt:lpstr>
      <vt:lpstr>Effects of the Great Depression – Businesses Close and Unemployment Grows</vt:lpstr>
      <vt:lpstr>Effects of Great Depression – Tariffs Add to the Woes</vt:lpstr>
      <vt:lpstr>Effects of the Great Depression – Worldwide Depression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Kim Deyton</dc:creator>
  <cp:lastModifiedBy>Ariane</cp:lastModifiedBy>
  <cp:revision>118</cp:revision>
  <cp:lastPrinted>2017-11-16T20:27:33Z</cp:lastPrinted>
  <dcterms:created xsi:type="dcterms:W3CDTF">2007-03-20T01:27:40Z</dcterms:created>
  <dcterms:modified xsi:type="dcterms:W3CDTF">2017-11-20T01:21:09Z</dcterms:modified>
</cp:coreProperties>
</file>