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256" r:id="rId2"/>
    <p:sldId id="296" r:id="rId3"/>
    <p:sldId id="283" r:id="rId4"/>
    <p:sldId id="288" r:id="rId5"/>
    <p:sldId id="332" r:id="rId6"/>
    <p:sldId id="343" r:id="rId7"/>
    <p:sldId id="258" r:id="rId8"/>
    <p:sldId id="290" r:id="rId9"/>
    <p:sldId id="261" r:id="rId10"/>
    <p:sldId id="260" r:id="rId11"/>
    <p:sldId id="299" r:id="rId12"/>
    <p:sldId id="347" r:id="rId13"/>
    <p:sldId id="346" r:id="rId14"/>
    <p:sldId id="291" r:id="rId15"/>
    <p:sldId id="292" r:id="rId16"/>
    <p:sldId id="293" r:id="rId17"/>
    <p:sldId id="294" r:id="rId18"/>
    <p:sldId id="295" r:id="rId19"/>
    <p:sldId id="262" r:id="rId20"/>
    <p:sldId id="342" r:id="rId21"/>
    <p:sldId id="298" r:id="rId22"/>
    <p:sldId id="341" r:id="rId23"/>
    <p:sldId id="344" r:id="rId24"/>
    <p:sldId id="337" r:id="rId25"/>
    <p:sldId id="354" r:id="rId26"/>
    <p:sldId id="263" r:id="rId27"/>
    <p:sldId id="267" r:id="rId28"/>
    <p:sldId id="269" r:id="rId29"/>
    <p:sldId id="348" r:id="rId30"/>
    <p:sldId id="351" r:id="rId31"/>
    <p:sldId id="355" r:id="rId32"/>
    <p:sldId id="359" r:id="rId33"/>
    <p:sldId id="345" r:id="rId34"/>
    <p:sldId id="268" r:id="rId35"/>
    <p:sldId id="314" r:id="rId36"/>
    <p:sldId id="257" r:id="rId37"/>
    <p:sldId id="305" r:id="rId38"/>
    <p:sldId id="335" r:id="rId39"/>
    <p:sldId id="334" r:id="rId40"/>
    <p:sldId id="349" r:id="rId41"/>
    <p:sldId id="350" r:id="rId42"/>
    <p:sldId id="308" r:id="rId43"/>
    <p:sldId id="358" r:id="rId44"/>
    <p:sldId id="311" r:id="rId45"/>
    <p:sldId id="312" r:id="rId46"/>
    <p:sldId id="309" r:id="rId47"/>
    <p:sldId id="356" r:id="rId48"/>
    <p:sldId id="316" r:id="rId49"/>
    <p:sldId id="317" r:id="rId50"/>
    <p:sldId id="357" r:id="rId51"/>
    <p:sldId id="360" r:id="rId52"/>
    <p:sldId id="306" r:id="rId53"/>
    <p:sldId id="313" r:id="rId54"/>
    <p:sldId id="333" r:id="rId55"/>
    <p:sldId id="338" r:id="rId56"/>
    <p:sldId id="361" r:id="rId57"/>
    <p:sldId id="362" r:id="rId58"/>
    <p:sldId id="301" r:id="rId59"/>
    <p:sldId id="300" r:id="rId60"/>
    <p:sldId id="302" r:id="rId61"/>
    <p:sldId id="318" r:id="rId62"/>
    <p:sldId id="319" r:id="rId63"/>
    <p:sldId id="364" r:id="rId64"/>
    <p:sldId id="363" r:id="rId65"/>
    <p:sldId id="339" r:id="rId66"/>
    <p:sldId id="327" r:id="rId67"/>
    <p:sldId id="325" r:id="rId68"/>
    <p:sldId id="352" r:id="rId69"/>
    <p:sldId id="323" r:id="rId70"/>
    <p:sldId id="353" r:id="rId71"/>
    <p:sldId id="324" r:id="rId72"/>
    <p:sldId id="365" r:id="rId73"/>
    <p:sldId id="264" r:id="rId74"/>
    <p:sldId id="326" r:id="rId75"/>
    <p:sldId id="265" r:id="rId76"/>
    <p:sldId id="320" r:id="rId77"/>
    <p:sldId id="321" r:id="rId78"/>
    <p:sldId id="322" r:id="rId79"/>
    <p:sldId id="273" r:id="rId80"/>
    <p:sldId id="329" r:id="rId81"/>
    <p:sldId id="330" r:id="rId82"/>
    <p:sldId id="282" r:id="rId83"/>
    <p:sldId id="328" r:id="rId84"/>
    <p:sldId id="331" r:id="rId8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89" autoAdjust="0"/>
    <p:restoredTop sz="94660"/>
  </p:normalViewPr>
  <p:slideViewPr>
    <p:cSldViewPr>
      <p:cViewPr varScale="1">
        <p:scale>
          <a:sx n="68" d="100"/>
          <a:sy n="68" d="100"/>
        </p:scale>
        <p:origin x="129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FD5C26-90CF-4727-92F4-77CD29F7D8ED}" type="datetimeFigureOut">
              <a:rPr lang="en-US" smtClean="0"/>
              <a:t>12/21/2023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A132CC-0B96-486B-892F-EA35B3DDFA1F}" type="slidenum">
              <a:rPr lang="en-US" smtClean="0"/>
              <a:t>‹#›</a:t>
            </a:fld>
            <a:endParaRPr lang="en-US"/>
          </a:p>
        </p:txBody>
      </p:sp>
    </p:spTree>
    <p:extLst>
      <p:ext uri="{BB962C8B-B14F-4D97-AF65-F5344CB8AC3E}">
        <p14:creationId xmlns:p14="http://schemas.microsoft.com/office/powerpoint/2010/main" val="4230745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A132CC-0B96-486B-892F-EA35B3DDFA1F}" type="slidenum">
              <a:rPr lang="en-US" smtClean="0"/>
              <a:t>70</a:t>
            </a:fld>
            <a:endParaRPr lang="en-US"/>
          </a:p>
        </p:txBody>
      </p:sp>
    </p:spTree>
    <p:extLst>
      <p:ext uri="{BB962C8B-B14F-4D97-AF65-F5344CB8AC3E}">
        <p14:creationId xmlns:p14="http://schemas.microsoft.com/office/powerpoint/2010/main" val="3829883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664E7A7-F0A7-4488-9D19-24B4D9AE8CCA}" type="datetimeFigureOut">
              <a:rPr lang="en-US" smtClean="0"/>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D7B790-3D15-4B80-B0D0-CAE7F25CC2BE}" type="slidenum">
              <a:rPr lang="en-US" smtClean="0"/>
              <a:t>‹#›</a:t>
            </a:fld>
            <a:endParaRPr lang="en-US"/>
          </a:p>
        </p:txBody>
      </p:sp>
    </p:spTree>
    <p:extLst>
      <p:ext uri="{BB962C8B-B14F-4D97-AF65-F5344CB8AC3E}">
        <p14:creationId xmlns:p14="http://schemas.microsoft.com/office/powerpoint/2010/main" val="1903824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64E7A7-F0A7-4488-9D19-24B4D9AE8CCA}" type="datetimeFigureOut">
              <a:rPr lang="en-US" smtClean="0"/>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D7B790-3D15-4B80-B0D0-CAE7F25CC2BE}" type="slidenum">
              <a:rPr lang="en-US" smtClean="0"/>
              <a:t>‹#›</a:t>
            </a:fld>
            <a:endParaRPr lang="en-US"/>
          </a:p>
        </p:txBody>
      </p:sp>
    </p:spTree>
    <p:extLst>
      <p:ext uri="{BB962C8B-B14F-4D97-AF65-F5344CB8AC3E}">
        <p14:creationId xmlns:p14="http://schemas.microsoft.com/office/powerpoint/2010/main" val="1175794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64E7A7-F0A7-4488-9D19-24B4D9AE8CCA}" type="datetimeFigureOut">
              <a:rPr lang="en-US" smtClean="0"/>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D7B790-3D15-4B80-B0D0-CAE7F25CC2BE}" type="slidenum">
              <a:rPr lang="en-US" smtClean="0"/>
              <a:t>‹#›</a:t>
            </a:fld>
            <a:endParaRPr lang="en-US"/>
          </a:p>
        </p:txBody>
      </p:sp>
    </p:spTree>
    <p:extLst>
      <p:ext uri="{BB962C8B-B14F-4D97-AF65-F5344CB8AC3E}">
        <p14:creationId xmlns:p14="http://schemas.microsoft.com/office/powerpoint/2010/main" val="777917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64E7A7-F0A7-4488-9D19-24B4D9AE8CCA}" type="datetimeFigureOut">
              <a:rPr lang="en-US" smtClean="0"/>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D7B790-3D15-4B80-B0D0-CAE7F25CC2BE}" type="slidenum">
              <a:rPr lang="en-US" smtClean="0"/>
              <a:t>‹#›</a:t>
            </a:fld>
            <a:endParaRPr lang="en-US"/>
          </a:p>
        </p:txBody>
      </p:sp>
    </p:spTree>
    <p:extLst>
      <p:ext uri="{BB962C8B-B14F-4D97-AF65-F5344CB8AC3E}">
        <p14:creationId xmlns:p14="http://schemas.microsoft.com/office/powerpoint/2010/main" val="2551964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664E7A7-F0A7-4488-9D19-24B4D9AE8CCA}" type="datetimeFigureOut">
              <a:rPr lang="en-US" smtClean="0"/>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D7B790-3D15-4B80-B0D0-CAE7F25CC2BE}" type="slidenum">
              <a:rPr lang="en-US" smtClean="0"/>
              <a:t>‹#›</a:t>
            </a:fld>
            <a:endParaRPr lang="en-US"/>
          </a:p>
        </p:txBody>
      </p:sp>
    </p:spTree>
    <p:extLst>
      <p:ext uri="{BB962C8B-B14F-4D97-AF65-F5344CB8AC3E}">
        <p14:creationId xmlns:p14="http://schemas.microsoft.com/office/powerpoint/2010/main" val="907329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664E7A7-F0A7-4488-9D19-24B4D9AE8CCA}" type="datetimeFigureOut">
              <a:rPr lang="en-US" smtClean="0"/>
              <a:t>12/21/2023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D7B790-3D15-4B80-B0D0-CAE7F25CC2BE}" type="slidenum">
              <a:rPr lang="en-US" smtClean="0"/>
              <a:t>‹#›</a:t>
            </a:fld>
            <a:endParaRPr lang="en-US"/>
          </a:p>
        </p:txBody>
      </p:sp>
    </p:spTree>
    <p:extLst>
      <p:ext uri="{BB962C8B-B14F-4D97-AF65-F5344CB8AC3E}">
        <p14:creationId xmlns:p14="http://schemas.microsoft.com/office/powerpoint/2010/main" val="3913236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664E7A7-F0A7-4488-9D19-24B4D9AE8CCA}" type="datetimeFigureOut">
              <a:rPr lang="en-US" smtClean="0"/>
              <a:t>12/21/2023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D7B790-3D15-4B80-B0D0-CAE7F25CC2BE}" type="slidenum">
              <a:rPr lang="en-US" smtClean="0"/>
              <a:t>‹#›</a:t>
            </a:fld>
            <a:endParaRPr lang="en-US"/>
          </a:p>
        </p:txBody>
      </p:sp>
    </p:spTree>
    <p:extLst>
      <p:ext uri="{BB962C8B-B14F-4D97-AF65-F5344CB8AC3E}">
        <p14:creationId xmlns:p14="http://schemas.microsoft.com/office/powerpoint/2010/main" val="1289974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64E7A7-F0A7-4488-9D19-24B4D9AE8CCA}" type="datetimeFigureOut">
              <a:rPr lang="en-US" smtClean="0"/>
              <a:t>12/21/2023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D7B790-3D15-4B80-B0D0-CAE7F25CC2BE}" type="slidenum">
              <a:rPr lang="en-US" smtClean="0"/>
              <a:t>‹#›</a:t>
            </a:fld>
            <a:endParaRPr lang="en-US"/>
          </a:p>
        </p:txBody>
      </p:sp>
    </p:spTree>
    <p:extLst>
      <p:ext uri="{BB962C8B-B14F-4D97-AF65-F5344CB8AC3E}">
        <p14:creationId xmlns:p14="http://schemas.microsoft.com/office/powerpoint/2010/main" val="19959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64E7A7-F0A7-4488-9D19-24B4D9AE8CCA}" type="datetimeFigureOut">
              <a:rPr lang="en-US" smtClean="0"/>
              <a:t>12/21/2023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D7B790-3D15-4B80-B0D0-CAE7F25CC2BE}" type="slidenum">
              <a:rPr lang="en-US" smtClean="0"/>
              <a:t>‹#›</a:t>
            </a:fld>
            <a:endParaRPr lang="en-US"/>
          </a:p>
        </p:txBody>
      </p:sp>
    </p:spTree>
    <p:extLst>
      <p:ext uri="{BB962C8B-B14F-4D97-AF65-F5344CB8AC3E}">
        <p14:creationId xmlns:p14="http://schemas.microsoft.com/office/powerpoint/2010/main" val="2953851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664E7A7-F0A7-4488-9D19-24B4D9AE8CCA}" type="datetimeFigureOut">
              <a:rPr lang="en-US" smtClean="0"/>
              <a:t>12/21/2023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D7B790-3D15-4B80-B0D0-CAE7F25CC2BE}" type="slidenum">
              <a:rPr lang="en-US" smtClean="0"/>
              <a:t>‹#›</a:t>
            </a:fld>
            <a:endParaRPr lang="en-US"/>
          </a:p>
        </p:txBody>
      </p:sp>
    </p:spTree>
    <p:extLst>
      <p:ext uri="{BB962C8B-B14F-4D97-AF65-F5344CB8AC3E}">
        <p14:creationId xmlns:p14="http://schemas.microsoft.com/office/powerpoint/2010/main" val="3137695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664E7A7-F0A7-4488-9D19-24B4D9AE8CCA}" type="datetimeFigureOut">
              <a:rPr lang="en-US" smtClean="0"/>
              <a:t>12/21/2023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D7B790-3D15-4B80-B0D0-CAE7F25CC2BE}" type="slidenum">
              <a:rPr lang="en-US" smtClean="0"/>
              <a:t>‹#›</a:t>
            </a:fld>
            <a:endParaRPr lang="en-US"/>
          </a:p>
        </p:txBody>
      </p:sp>
    </p:spTree>
    <p:extLst>
      <p:ext uri="{BB962C8B-B14F-4D97-AF65-F5344CB8AC3E}">
        <p14:creationId xmlns:p14="http://schemas.microsoft.com/office/powerpoint/2010/main" val="3928418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2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64E7A7-F0A7-4488-9D19-24B4D9AE8CCA}" type="datetimeFigureOut">
              <a:rPr lang="en-US" smtClean="0"/>
              <a:t>12/21/2023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7B790-3D15-4B80-B0D0-CAE7F25CC2BE}" type="slidenum">
              <a:rPr lang="en-US" smtClean="0"/>
              <a:t>‹#›</a:t>
            </a:fld>
            <a:endParaRPr lang="en-US"/>
          </a:p>
        </p:txBody>
      </p:sp>
    </p:spTree>
    <p:extLst>
      <p:ext uri="{BB962C8B-B14F-4D97-AF65-F5344CB8AC3E}">
        <p14:creationId xmlns:p14="http://schemas.microsoft.com/office/powerpoint/2010/main" val="24917719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bing.com/videos/search?q=tom+richey+APUSH+DBQ&amp;&amp;view=detail&amp;mid=FEB06DA1BBF3479E8B02FEB06DA1BBF3479E8B02&amp;&amp;FORM=VRDGAR"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5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png"/></Relationships>
</file>

<file path=ppt/slides/_rels/slide6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emf"/><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www.bing.com/videos/search?q=first+shots+kenneth+burns+civil+war+series&amp;&amp;view=detail&amp;mid=FD164F5674AF720C22C1FD164F5674AF720C22C1&amp;FORM=VRDGAR"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7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222375"/>
          </a:xfrm>
          <a:solidFill>
            <a:srgbClr val="002060"/>
          </a:solidFill>
          <a:ln>
            <a:solidFill>
              <a:srgbClr val="FFFF00"/>
            </a:solidFill>
          </a:ln>
        </p:spPr>
        <p:txBody>
          <a:bodyPr/>
          <a:lstStyle/>
          <a:p>
            <a:r>
              <a:rPr lang="en-US" b="1" dirty="0">
                <a:solidFill>
                  <a:schemeClr val="bg2"/>
                </a:solidFill>
                <a:latin typeface="Baskerville Old Face" panose="02020602080505020303" pitchFamily="18" charset="0"/>
              </a:rPr>
              <a:t>Civil War</a:t>
            </a:r>
          </a:p>
        </p:txBody>
      </p:sp>
      <p:sp>
        <p:nvSpPr>
          <p:cNvPr id="3" name="Subtitle 2"/>
          <p:cNvSpPr>
            <a:spLocks noGrp="1"/>
          </p:cNvSpPr>
          <p:nvPr>
            <p:ph type="subTitle" idx="1"/>
          </p:nvPr>
        </p:nvSpPr>
        <p:spPr>
          <a:xfrm>
            <a:off x="1371600" y="3886200"/>
            <a:ext cx="6400800" cy="990600"/>
          </a:xfrm>
          <a:solidFill>
            <a:srgbClr val="002060"/>
          </a:solidFill>
          <a:ln>
            <a:solidFill>
              <a:srgbClr val="FFFF00"/>
            </a:solidFill>
          </a:ln>
        </p:spPr>
        <p:txBody>
          <a:bodyPr/>
          <a:lstStyle/>
          <a:p>
            <a:r>
              <a:rPr lang="en-US" b="1" dirty="0">
                <a:solidFill>
                  <a:schemeClr val="bg2"/>
                </a:solidFill>
                <a:latin typeface="Times New Roman" panose="02020603050405020304" pitchFamily="18" charset="0"/>
                <a:cs typeface="Times New Roman" panose="02020603050405020304" pitchFamily="18" charset="0"/>
              </a:rPr>
              <a:t>Disunion 1861-1865</a:t>
            </a:r>
          </a:p>
        </p:txBody>
      </p:sp>
    </p:spTree>
    <p:extLst>
      <p:ext uri="{BB962C8B-B14F-4D97-AF65-F5344CB8AC3E}">
        <p14:creationId xmlns:p14="http://schemas.microsoft.com/office/powerpoint/2010/main" val="522463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a:latin typeface="Amasis MT Pro Black" panose="02040A04050005020304" pitchFamily="18" charset="0"/>
              </a:rPr>
              <a:t>Northern Buffer Zone</a:t>
            </a:r>
          </a:p>
        </p:txBody>
      </p:sp>
      <p:sp>
        <p:nvSpPr>
          <p:cNvPr id="3" name="Content Placeholder 2"/>
          <p:cNvSpPr>
            <a:spLocks noGrp="1"/>
          </p:cNvSpPr>
          <p:nvPr>
            <p:ph idx="1"/>
          </p:nvPr>
        </p:nvSpPr>
        <p:spPr>
          <a:xfrm>
            <a:off x="152400" y="990600"/>
            <a:ext cx="8534400" cy="2971799"/>
          </a:xfrm>
          <a:solidFill>
            <a:srgbClr val="002060"/>
          </a:solidFill>
          <a:ln>
            <a:solidFill>
              <a:srgbClr val="FFFF00"/>
            </a:solidFill>
          </a:ln>
        </p:spPr>
        <p:txBody>
          <a:bodyPr>
            <a:normAutofit/>
          </a:bodyPr>
          <a:lstStyle/>
          <a:p>
            <a:r>
              <a:rPr lang="en-US" sz="2400" b="1" u="sng" dirty="0">
                <a:solidFill>
                  <a:schemeClr val="bg1"/>
                </a:solidFill>
                <a:latin typeface="Times New Roman" panose="02020603050405020304" pitchFamily="18" charset="0"/>
                <a:cs typeface="Times New Roman" panose="02020603050405020304" pitchFamily="18" charset="0"/>
              </a:rPr>
              <a:t>Border States</a:t>
            </a:r>
            <a:r>
              <a:rPr lang="en-US" sz="2400" dirty="0">
                <a:solidFill>
                  <a:schemeClr val="bg1"/>
                </a:solidFill>
                <a:latin typeface="Times New Roman" panose="02020603050405020304" pitchFamily="18" charset="0"/>
                <a:cs typeface="Times New Roman" panose="02020603050405020304" pitchFamily="18" charset="0"/>
              </a:rPr>
              <a:t>: </a:t>
            </a:r>
            <a:r>
              <a:rPr lang="en-US" sz="2400" b="1" dirty="0">
                <a:solidFill>
                  <a:srgbClr val="FFFF00"/>
                </a:solidFill>
                <a:latin typeface="Times New Roman" panose="02020603050405020304" pitchFamily="18" charset="0"/>
                <a:cs typeface="Times New Roman" panose="02020603050405020304" pitchFamily="18" charset="0"/>
              </a:rPr>
              <a:t>Maryland, Delaware, Kentucky, West Virginia, and Missouri</a:t>
            </a:r>
            <a:r>
              <a:rPr lang="en-US" sz="2400" dirty="0">
                <a:solidFill>
                  <a:schemeClr val="bg1"/>
                </a:solidFill>
                <a:latin typeface="Times New Roman" panose="02020603050405020304" pitchFamily="18" charset="0"/>
                <a:cs typeface="Times New Roman" panose="02020603050405020304" pitchFamily="18" charset="0"/>
              </a:rPr>
              <a:t> (Remain neutral during the Civil War)</a:t>
            </a:r>
          </a:p>
          <a:p>
            <a:pPr lvl="1"/>
            <a:r>
              <a:rPr lang="en-US" sz="2400" dirty="0">
                <a:solidFill>
                  <a:schemeClr val="bg1"/>
                </a:solidFill>
                <a:latin typeface="Times New Roman" panose="02020603050405020304" pitchFamily="18" charset="0"/>
                <a:cs typeface="Times New Roman" panose="02020603050405020304" pitchFamily="18" charset="0"/>
              </a:rPr>
              <a:t>Lincoln sends troops into Maryland, Missouri, and West Virginia and </a:t>
            </a:r>
            <a:r>
              <a:rPr lang="en-US" sz="2400" b="1" u="sng" dirty="0">
                <a:solidFill>
                  <a:srgbClr val="FFFF00"/>
                </a:solidFill>
                <a:latin typeface="Times New Roman" panose="02020603050405020304" pitchFamily="18" charset="0"/>
                <a:cs typeface="Times New Roman" panose="02020603050405020304" pitchFamily="18" charset="0"/>
              </a:rPr>
              <a:t>suspends</a:t>
            </a:r>
            <a:r>
              <a:rPr lang="en-US" sz="2400" u="sng" dirty="0">
                <a:solidFill>
                  <a:schemeClr val="bg1"/>
                </a:solidFill>
                <a:latin typeface="Times New Roman" panose="02020603050405020304" pitchFamily="18" charset="0"/>
                <a:cs typeface="Times New Roman" panose="02020603050405020304" pitchFamily="18" charset="0"/>
              </a:rPr>
              <a:t> </a:t>
            </a:r>
            <a:r>
              <a:rPr lang="en-US" sz="2400" b="1" u="sng" dirty="0">
                <a:solidFill>
                  <a:srgbClr val="FFFF00"/>
                </a:solidFill>
                <a:latin typeface="Times New Roman" panose="02020603050405020304" pitchFamily="18" charset="0"/>
                <a:cs typeface="Times New Roman" panose="02020603050405020304" pitchFamily="18" charset="0"/>
              </a:rPr>
              <a:t>habeas corpus</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a:solidFill>
                  <a:schemeClr val="bg1"/>
                </a:solidFill>
                <a:latin typeface="Times New Roman" panose="02020603050405020304" pitchFamily="18" charset="0"/>
                <a:cs typeface="Times New Roman" panose="02020603050405020304" pitchFamily="18" charset="0"/>
              </a:rPr>
              <a:t>in Maryland  (protects Washington DC)</a:t>
            </a:r>
          </a:p>
          <a:p>
            <a:pPr lvl="1"/>
            <a:r>
              <a:rPr lang="en-US" sz="2400" dirty="0">
                <a:solidFill>
                  <a:schemeClr val="bg1"/>
                </a:solidFill>
                <a:latin typeface="Times New Roman" panose="02020603050405020304" pitchFamily="18" charset="0"/>
                <a:cs typeface="Times New Roman" panose="02020603050405020304" pitchFamily="18" charset="0"/>
              </a:rPr>
              <a:t>Lincoln argues that the Civil War was a fight to </a:t>
            </a:r>
            <a:r>
              <a:rPr lang="en-US" sz="2400" b="1" u="sng" dirty="0">
                <a:solidFill>
                  <a:srgbClr val="FFFF00"/>
                </a:solidFill>
                <a:latin typeface="Times New Roman" panose="02020603050405020304" pitchFamily="18" charset="0"/>
                <a:cs typeface="Times New Roman" panose="02020603050405020304" pitchFamily="18" charset="0"/>
              </a:rPr>
              <a:t>PERSERVE THE UNION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3581400"/>
            <a:ext cx="5943600" cy="2819400"/>
          </a:xfrm>
          <a:prstGeom prst="rect">
            <a:avLst/>
          </a:prstGeom>
          <a:ln>
            <a:solidFill>
              <a:schemeClr val="tx1"/>
            </a:solidFill>
          </a:ln>
        </p:spPr>
      </p:pic>
    </p:spTree>
    <p:extLst>
      <p:ext uri="{BB962C8B-B14F-4D97-AF65-F5344CB8AC3E}">
        <p14:creationId xmlns:p14="http://schemas.microsoft.com/office/powerpoint/2010/main" val="2488450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79450"/>
          </a:xfrm>
        </p:spPr>
        <p:txBody>
          <a:bodyPr>
            <a:normAutofit fontScale="90000"/>
          </a:bodyPr>
          <a:lstStyle/>
          <a:p>
            <a:r>
              <a:rPr lang="en-US" dirty="0">
                <a:latin typeface="Amasis MT Pro Black" panose="02040A04050005020304" pitchFamily="18" charset="0"/>
              </a:rPr>
              <a:t>Divided Nation</a:t>
            </a:r>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 y="954088"/>
            <a:ext cx="8439150" cy="5741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4246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40960-01E6-6AE5-C436-45441868384D}"/>
              </a:ext>
            </a:extLst>
          </p:cNvPr>
          <p:cNvSpPr>
            <a:spLocks noGrp="1"/>
          </p:cNvSpPr>
          <p:nvPr>
            <p:ph type="title"/>
          </p:nvPr>
        </p:nvSpPr>
        <p:spPr>
          <a:xfrm>
            <a:off x="457200" y="274638"/>
            <a:ext cx="8229600" cy="639762"/>
          </a:xfrm>
        </p:spPr>
        <p:txBody>
          <a:bodyPr>
            <a:normAutofit fontScale="90000"/>
          </a:bodyPr>
          <a:lstStyle/>
          <a:p>
            <a:r>
              <a:rPr lang="en-US" b="1" dirty="0">
                <a:latin typeface="Amasis MT Pro" panose="02040504050005020304" pitchFamily="18" charset="0"/>
              </a:rPr>
              <a:t>Civil War Statistics</a:t>
            </a:r>
          </a:p>
        </p:txBody>
      </p:sp>
      <p:sp>
        <p:nvSpPr>
          <p:cNvPr id="3" name="Content Placeholder 2">
            <a:extLst>
              <a:ext uri="{FF2B5EF4-FFF2-40B4-BE49-F238E27FC236}">
                <a16:creationId xmlns:a16="http://schemas.microsoft.com/office/drawing/2014/main" id="{1CA55ED8-54F3-A44C-B86E-ED1CFF6B4DB6}"/>
              </a:ext>
            </a:extLst>
          </p:cNvPr>
          <p:cNvSpPr>
            <a:spLocks noGrp="1"/>
          </p:cNvSpPr>
          <p:nvPr>
            <p:ph idx="1"/>
          </p:nvPr>
        </p:nvSpPr>
        <p:spPr>
          <a:xfrm>
            <a:off x="457200" y="1066800"/>
            <a:ext cx="8229600" cy="5059363"/>
          </a:xfrm>
          <a:solidFill>
            <a:schemeClr val="bg1"/>
          </a:solidFill>
          <a:ln>
            <a:solidFill>
              <a:srgbClr val="C00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Civil War Statistics</a:t>
            </a:r>
          </a:p>
          <a:p>
            <a:pPr marL="0" indent="0">
              <a:buNone/>
            </a:pPr>
            <a:endParaRPr lang="en-US" sz="2400" dirty="0">
              <a:latin typeface="Times New Roman" panose="02020603050405020304" pitchFamily="18" charset="0"/>
              <a:cs typeface="Times New Roman" panose="02020603050405020304" pitchFamily="18" charset="0"/>
            </a:endParaRPr>
          </a:p>
        </p:txBody>
      </p:sp>
      <p:graphicFrame>
        <p:nvGraphicFramePr>
          <p:cNvPr id="7" name="Table 7">
            <a:extLst>
              <a:ext uri="{FF2B5EF4-FFF2-40B4-BE49-F238E27FC236}">
                <a16:creationId xmlns:a16="http://schemas.microsoft.com/office/drawing/2014/main" id="{7EACA5C5-8CA7-88D3-6F7F-214127245376}"/>
              </a:ext>
            </a:extLst>
          </p:cNvPr>
          <p:cNvGraphicFramePr>
            <a:graphicFrameLocks noGrp="1"/>
          </p:cNvGraphicFramePr>
          <p:nvPr>
            <p:extLst>
              <p:ext uri="{D42A27DB-BD31-4B8C-83A1-F6EECF244321}">
                <p14:modId xmlns:p14="http://schemas.microsoft.com/office/powerpoint/2010/main" val="2370366287"/>
              </p:ext>
            </p:extLst>
          </p:nvPr>
        </p:nvGraphicFramePr>
        <p:xfrm>
          <a:off x="152400" y="1600200"/>
          <a:ext cx="8839200" cy="2743200"/>
        </p:xfrm>
        <a:graphic>
          <a:graphicData uri="http://schemas.openxmlformats.org/drawingml/2006/table">
            <a:tbl>
              <a:tblPr firstRow="1" bandRow="1">
                <a:tableStyleId>{5C22544A-7EE6-4342-B048-85BDC9FD1C3A}</a:tableStyleId>
              </a:tblPr>
              <a:tblGrid>
                <a:gridCol w="2946400">
                  <a:extLst>
                    <a:ext uri="{9D8B030D-6E8A-4147-A177-3AD203B41FA5}">
                      <a16:colId xmlns:a16="http://schemas.microsoft.com/office/drawing/2014/main" val="2580901574"/>
                    </a:ext>
                  </a:extLst>
                </a:gridCol>
                <a:gridCol w="2946400">
                  <a:extLst>
                    <a:ext uri="{9D8B030D-6E8A-4147-A177-3AD203B41FA5}">
                      <a16:colId xmlns:a16="http://schemas.microsoft.com/office/drawing/2014/main" val="3125478808"/>
                    </a:ext>
                  </a:extLst>
                </a:gridCol>
                <a:gridCol w="2946400">
                  <a:extLst>
                    <a:ext uri="{9D8B030D-6E8A-4147-A177-3AD203B41FA5}">
                      <a16:colId xmlns:a16="http://schemas.microsoft.com/office/drawing/2014/main" val="4233338727"/>
                    </a:ext>
                  </a:extLst>
                </a:gridCol>
              </a:tblGrid>
              <a:tr h="370840">
                <a:tc gridSpan="3">
                  <a:txBody>
                    <a:bodyPr/>
                    <a:lstStyle/>
                    <a:p>
                      <a:r>
                        <a:rPr lang="en-US" sz="2400" dirty="0">
                          <a:solidFill>
                            <a:schemeClr val="tx1"/>
                          </a:solidFill>
                          <a:latin typeface="Times New Roman" panose="02020603050405020304" pitchFamily="18" charset="0"/>
                          <a:cs typeface="Times New Roman" panose="02020603050405020304" pitchFamily="18" charset="0"/>
                        </a:rPr>
                        <a:t>Causalities from the American Civil War</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847931337"/>
                  </a:ext>
                </a:extLst>
              </a:tr>
              <a:tr h="370840">
                <a:tc>
                  <a:txBody>
                    <a:bodyPr/>
                    <a:lstStyle/>
                    <a:p>
                      <a:r>
                        <a:rPr lang="en-US" sz="2400" dirty="0">
                          <a:solidFill>
                            <a:schemeClr val="tx1"/>
                          </a:solidFill>
                          <a:latin typeface="Times New Roman" panose="02020603050405020304" pitchFamily="18" charset="0"/>
                          <a:cs typeface="Times New Roman" panose="02020603050405020304" pitchFamily="18" charset="0"/>
                        </a:rPr>
                        <a:t>Union Dead</a:t>
                      </a:r>
                    </a:p>
                  </a:txBody>
                  <a:tcPr/>
                </a:tc>
                <a:tc>
                  <a:txBody>
                    <a:bodyPr/>
                    <a:lstStyle/>
                    <a:p>
                      <a:r>
                        <a:rPr lang="en-US" sz="2400" dirty="0">
                          <a:solidFill>
                            <a:schemeClr val="tx1"/>
                          </a:solidFill>
                          <a:latin typeface="Times New Roman" panose="02020603050405020304" pitchFamily="18" charset="0"/>
                          <a:cs typeface="Times New Roman" panose="02020603050405020304" pitchFamily="18" charset="0"/>
                        </a:rPr>
                        <a:t>Union Wounded</a:t>
                      </a:r>
                    </a:p>
                  </a:txBody>
                  <a:tcPr/>
                </a:tc>
                <a:tc>
                  <a:txBody>
                    <a:bodyPr/>
                    <a:lstStyle/>
                    <a:p>
                      <a:r>
                        <a:rPr lang="en-US" sz="2400" dirty="0">
                          <a:solidFill>
                            <a:schemeClr val="tx1"/>
                          </a:solidFill>
                          <a:latin typeface="Times New Roman" panose="02020603050405020304" pitchFamily="18" charset="0"/>
                          <a:cs typeface="Times New Roman" panose="02020603050405020304" pitchFamily="18" charset="0"/>
                        </a:rPr>
                        <a:t>Total Loss</a:t>
                      </a:r>
                    </a:p>
                  </a:txBody>
                  <a:tcPr/>
                </a:tc>
                <a:extLst>
                  <a:ext uri="{0D108BD9-81ED-4DB2-BD59-A6C34878D82A}">
                    <a16:rowId xmlns:a16="http://schemas.microsoft.com/office/drawing/2014/main" val="1997497710"/>
                  </a:ext>
                </a:extLst>
              </a:tr>
              <a:tr h="370840">
                <a:tc>
                  <a:txBody>
                    <a:bodyPr/>
                    <a:lstStyle/>
                    <a:p>
                      <a:r>
                        <a:rPr lang="en-US" sz="2400" dirty="0">
                          <a:solidFill>
                            <a:schemeClr val="tx1"/>
                          </a:solidFill>
                          <a:latin typeface="Times New Roman" panose="02020603050405020304" pitchFamily="18" charset="0"/>
                          <a:cs typeface="Times New Roman" panose="02020603050405020304" pitchFamily="18" charset="0"/>
                        </a:rPr>
                        <a:t>364,511</a:t>
                      </a:r>
                    </a:p>
                  </a:txBody>
                  <a:tcPr/>
                </a:tc>
                <a:tc>
                  <a:txBody>
                    <a:bodyPr/>
                    <a:lstStyle/>
                    <a:p>
                      <a:r>
                        <a:rPr lang="en-US" sz="2400" dirty="0">
                          <a:solidFill>
                            <a:schemeClr val="tx1"/>
                          </a:solidFill>
                          <a:latin typeface="Times New Roman" panose="02020603050405020304" pitchFamily="18" charset="0"/>
                          <a:cs typeface="Times New Roman" panose="02020603050405020304" pitchFamily="18" charset="0"/>
                        </a:rPr>
                        <a:t>281,881</a:t>
                      </a:r>
                    </a:p>
                  </a:txBody>
                  <a:tcPr/>
                </a:tc>
                <a:tc>
                  <a:txBody>
                    <a:bodyPr/>
                    <a:lstStyle/>
                    <a:p>
                      <a:r>
                        <a:rPr lang="en-US" sz="2400" dirty="0">
                          <a:solidFill>
                            <a:schemeClr val="tx1"/>
                          </a:solidFill>
                          <a:latin typeface="Times New Roman" panose="02020603050405020304" pitchFamily="18" charset="0"/>
                          <a:cs typeface="Times New Roman" panose="02020603050405020304" pitchFamily="18" charset="0"/>
                        </a:rPr>
                        <a:t>646,392</a:t>
                      </a:r>
                    </a:p>
                  </a:txBody>
                  <a:tcPr/>
                </a:tc>
                <a:extLst>
                  <a:ext uri="{0D108BD9-81ED-4DB2-BD59-A6C34878D82A}">
                    <a16:rowId xmlns:a16="http://schemas.microsoft.com/office/drawing/2014/main" val="2244954881"/>
                  </a:ext>
                </a:extLst>
              </a:tr>
              <a:tr h="370840">
                <a:tc>
                  <a:txBody>
                    <a:bodyPr/>
                    <a:lstStyle/>
                    <a:p>
                      <a:r>
                        <a:rPr lang="en-US" sz="2400" dirty="0">
                          <a:solidFill>
                            <a:schemeClr val="tx1"/>
                          </a:solidFill>
                          <a:latin typeface="Times New Roman" panose="02020603050405020304" pitchFamily="18" charset="0"/>
                          <a:cs typeface="Times New Roman" panose="02020603050405020304" pitchFamily="18" charset="0"/>
                        </a:rPr>
                        <a:t>Confederate Dead</a:t>
                      </a:r>
                    </a:p>
                  </a:txBody>
                  <a:tcPr/>
                </a:tc>
                <a:tc>
                  <a:txBody>
                    <a:bodyPr/>
                    <a:lstStyle/>
                    <a:p>
                      <a:r>
                        <a:rPr lang="en-US" sz="2400" dirty="0">
                          <a:solidFill>
                            <a:schemeClr val="tx1"/>
                          </a:solidFill>
                          <a:latin typeface="Times New Roman" panose="02020603050405020304" pitchFamily="18" charset="0"/>
                          <a:cs typeface="Times New Roman" panose="02020603050405020304" pitchFamily="18" charset="0"/>
                        </a:rPr>
                        <a:t>Confederate Wounded</a:t>
                      </a:r>
                    </a:p>
                  </a:txBody>
                  <a:tcPr/>
                </a:tc>
                <a:tc>
                  <a:txBody>
                    <a:bodyPr/>
                    <a:lstStyle/>
                    <a:p>
                      <a:r>
                        <a:rPr lang="en-US" sz="2400" dirty="0">
                          <a:solidFill>
                            <a:schemeClr val="tx1"/>
                          </a:solidFill>
                          <a:latin typeface="Times New Roman" panose="02020603050405020304" pitchFamily="18" charset="0"/>
                          <a:cs typeface="Times New Roman" panose="02020603050405020304" pitchFamily="18" charset="0"/>
                        </a:rPr>
                        <a:t>Total Loss</a:t>
                      </a:r>
                    </a:p>
                  </a:txBody>
                  <a:tcPr/>
                </a:tc>
                <a:extLst>
                  <a:ext uri="{0D108BD9-81ED-4DB2-BD59-A6C34878D82A}">
                    <a16:rowId xmlns:a16="http://schemas.microsoft.com/office/drawing/2014/main" val="4124365271"/>
                  </a:ext>
                </a:extLst>
              </a:tr>
              <a:tr h="370840">
                <a:tc>
                  <a:txBody>
                    <a:bodyPr/>
                    <a:lstStyle/>
                    <a:p>
                      <a:r>
                        <a:rPr lang="en-US" sz="2400" dirty="0">
                          <a:solidFill>
                            <a:schemeClr val="tx1"/>
                          </a:solidFill>
                          <a:latin typeface="Times New Roman" panose="02020603050405020304" pitchFamily="18" charset="0"/>
                          <a:cs typeface="Times New Roman" panose="02020603050405020304" pitchFamily="18" charset="0"/>
                        </a:rPr>
                        <a:t>260,000</a:t>
                      </a:r>
                    </a:p>
                  </a:txBody>
                  <a:tcPr/>
                </a:tc>
                <a:tc>
                  <a:txBody>
                    <a:bodyPr/>
                    <a:lstStyle/>
                    <a:p>
                      <a:r>
                        <a:rPr lang="en-US" sz="2400" dirty="0">
                          <a:solidFill>
                            <a:schemeClr val="tx1"/>
                          </a:solidFill>
                          <a:latin typeface="Times New Roman" panose="02020603050405020304" pitchFamily="18" charset="0"/>
                          <a:cs typeface="Times New Roman" panose="02020603050405020304" pitchFamily="18" charset="0"/>
                        </a:rPr>
                        <a:t>194,000</a:t>
                      </a:r>
                    </a:p>
                  </a:txBody>
                  <a:tcPr/>
                </a:tc>
                <a:tc>
                  <a:txBody>
                    <a:bodyPr/>
                    <a:lstStyle/>
                    <a:p>
                      <a:r>
                        <a:rPr lang="en-US" sz="2400" dirty="0">
                          <a:solidFill>
                            <a:schemeClr val="tx1"/>
                          </a:solidFill>
                          <a:latin typeface="Times New Roman" panose="02020603050405020304" pitchFamily="18" charset="0"/>
                          <a:cs typeface="Times New Roman" panose="02020603050405020304" pitchFamily="18" charset="0"/>
                        </a:rPr>
                        <a:t>454,000</a:t>
                      </a:r>
                    </a:p>
                  </a:txBody>
                  <a:tcPr/>
                </a:tc>
                <a:extLst>
                  <a:ext uri="{0D108BD9-81ED-4DB2-BD59-A6C34878D82A}">
                    <a16:rowId xmlns:a16="http://schemas.microsoft.com/office/drawing/2014/main" val="1105536812"/>
                  </a:ext>
                </a:extLst>
              </a:tr>
              <a:tr h="370840">
                <a:tc gridSpan="3">
                  <a:txBody>
                    <a:bodyPr/>
                    <a:lstStyle/>
                    <a:p>
                      <a:r>
                        <a:rPr lang="en-US" sz="2400" dirty="0">
                          <a:solidFill>
                            <a:schemeClr val="tx1"/>
                          </a:solidFill>
                          <a:latin typeface="Times New Roman" panose="02020603050405020304" pitchFamily="18" charset="0"/>
                          <a:cs typeface="Times New Roman" panose="02020603050405020304" pitchFamily="18" charset="0"/>
                        </a:rPr>
                        <a:t>Total Dead: 646,511</a:t>
                      </a:r>
                    </a:p>
                  </a:txBody>
                  <a:tcPr/>
                </a:tc>
                <a:tc hMerge="1">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tc>
                <a:tc hMerge="1">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61640211"/>
                  </a:ext>
                </a:extLst>
              </a:tr>
            </a:tbl>
          </a:graphicData>
        </a:graphic>
      </p:graphicFrame>
      <p:sp>
        <p:nvSpPr>
          <p:cNvPr id="8" name="Rectangle 7">
            <a:extLst>
              <a:ext uri="{FF2B5EF4-FFF2-40B4-BE49-F238E27FC236}">
                <a16:creationId xmlns:a16="http://schemas.microsoft.com/office/drawing/2014/main" id="{2CDAFB41-8E27-EA7A-B305-7C19DC4C2CD6}"/>
              </a:ext>
            </a:extLst>
          </p:cNvPr>
          <p:cNvSpPr/>
          <p:nvPr/>
        </p:nvSpPr>
        <p:spPr>
          <a:xfrm>
            <a:off x="685800" y="4572000"/>
            <a:ext cx="82296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Evaluate how fighting the Civil War transformed both the South and the North.</a:t>
            </a:r>
          </a:p>
        </p:txBody>
      </p:sp>
    </p:spTree>
    <p:extLst>
      <p:ext uri="{BB962C8B-B14F-4D97-AF65-F5344CB8AC3E}">
        <p14:creationId xmlns:p14="http://schemas.microsoft.com/office/powerpoint/2010/main" val="34615305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FDEC4-E080-5C42-2439-71CFD56F651E}"/>
              </a:ext>
            </a:extLst>
          </p:cNvPr>
          <p:cNvSpPr>
            <a:spLocks noGrp="1"/>
          </p:cNvSpPr>
          <p:nvPr>
            <p:ph type="title"/>
          </p:nvPr>
        </p:nvSpPr>
        <p:spPr>
          <a:xfrm>
            <a:off x="457200" y="274638"/>
            <a:ext cx="8229600" cy="715962"/>
          </a:xfrm>
        </p:spPr>
        <p:txBody>
          <a:bodyPr>
            <a:normAutofit fontScale="90000"/>
          </a:bodyPr>
          <a:lstStyle/>
          <a:p>
            <a:r>
              <a:rPr lang="en-US" b="1" dirty="0">
                <a:latin typeface="Amasis MT Pro" panose="02040504050005020304" pitchFamily="18" charset="0"/>
              </a:rPr>
              <a:t>Critical Advantages </a:t>
            </a:r>
          </a:p>
        </p:txBody>
      </p:sp>
      <p:sp>
        <p:nvSpPr>
          <p:cNvPr id="3" name="Content Placeholder 2">
            <a:extLst>
              <a:ext uri="{FF2B5EF4-FFF2-40B4-BE49-F238E27FC236}">
                <a16:creationId xmlns:a16="http://schemas.microsoft.com/office/drawing/2014/main" id="{8F069C1F-DF14-273B-6164-2E23DD7F52A3}"/>
              </a:ext>
            </a:extLst>
          </p:cNvPr>
          <p:cNvSpPr>
            <a:spLocks noGrp="1"/>
          </p:cNvSpPr>
          <p:nvPr>
            <p:ph idx="1"/>
          </p:nvPr>
        </p:nvSpPr>
        <p:spPr>
          <a:xfrm>
            <a:off x="457200" y="990600"/>
            <a:ext cx="8229600" cy="5135563"/>
          </a:xfrm>
          <a:solidFill>
            <a:schemeClr val="bg1"/>
          </a:solidFill>
          <a:ln>
            <a:solidFill>
              <a:srgbClr val="002060"/>
            </a:solidFill>
          </a:ln>
        </p:spPr>
        <p:txBody>
          <a:bodyPr>
            <a:normAutofit/>
          </a:bodyPr>
          <a:lstStyle/>
          <a:p>
            <a:pPr marL="0" indent="0">
              <a:buNone/>
            </a:pPr>
            <a:r>
              <a:rPr lang="en-US" sz="2400" b="1" dirty="0">
                <a:solidFill>
                  <a:srgbClr val="002060"/>
                </a:solidFill>
                <a:latin typeface="Times New Roman" panose="02020603050405020304" pitchFamily="18" charset="0"/>
                <a:cs typeface="Times New Roman" panose="02020603050405020304" pitchFamily="18" charset="0"/>
              </a:rPr>
              <a:t>Goal</a:t>
            </a:r>
            <a:r>
              <a:rPr lang="en-US" sz="2400" dirty="0">
                <a:latin typeface="Times New Roman" panose="02020603050405020304" pitchFamily="18" charset="0"/>
                <a:cs typeface="Times New Roman" panose="02020603050405020304" pitchFamily="18" charset="0"/>
              </a:rPr>
              <a:t>: Use primary sources to evaluate factors that gave the Union and the Confederacy advantages leading to extension of a bloody war.</a:t>
            </a:r>
          </a:p>
        </p:txBody>
      </p:sp>
      <p:sp>
        <p:nvSpPr>
          <p:cNvPr id="4" name="Rectangle 3">
            <a:extLst>
              <a:ext uri="{FF2B5EF4-FFF2-40B4-BE49-F238E27FC236}">
                <a16:creationId xmlns:a16="http://schemas.microsoft.com/office/drawing/2014/main" id="{67EC23AB-51B0-5747-F43D-CD2598DE745C}"/>
              </a:ext>
            </a:extLst>
          </p:cNvPr>
          <p:cNvSpPr/>
          <p:nvPr/>
        </p:nvSpPr>
        <p:spPr>
          <a:xfrm>
            <a:off x="152400" y="2205428"/>
            <a:ext cx="3352800" cy="533400"/>
          </a:xfrm>
          <a:prstGeom prst="rect">
            <a:avLst/>
          </a:prstGeom>
          <a:solidFill>
            <a:srgbClr val="00206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Union (North)</a:t>
            </a:r>
          </a:p>
        </p:txBody>
      </p:sp>
      <p:sp>
        <p:nvSpPr>
          <p:cNvPr id="5" name="Rectangle 4">
            <a:extLst>
              <a:ext uri="{FF2B5EF4-FFF2-40B4-BE49-F238E27FC236}">
                <a16:creationId xmlns:a16="http://schemas.microsoft.com/office/drawing/2014/main" id="{962EE4A8-306E-9D25-D978-BD86EABE3380}"/>
              </a:ext>
            </a:extLst>
          </p:cNvPr>
          <p:cNvSpPr/>
          <p:nvPr/>
        </p:nvSpPr>
        <p:spPr>
          <a:xfrm>
            <a:off x="5638800" y="2207926"/>
            <a:ext cx="3352800" cy="533400"/>
          </a:xfrm>
          <a:prstGeom prst="rect">
            <a:avLst/>
          </a:prstGeom>
          <a:solidFill>
            <a:schemeClr val="bg1">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latin typeface="Times New Roman" panose="02020603050405020304" pitchFamily="18" charset="0"/>
                <a:cs typeface="Times New Roman" panose="02020603050405020304" pitchFamily="18" charset="0"/>
              </a:rPr>
              <a:t>Confederacy (South)</a:t>
            </a:r>
          </a:p>
        </p:txBody>
      </p:sp>
      <p:cxnSp>
        <p:nvCxnSpPr>
          <p:cNvPr id="7" name="Straight Connector 6">
            <a:extLst>
              <a:ext uri="{FF2B5EF4-FFF2-40B4-BE49-F238E27FC236}">
                <a16:creationId xmlns:a16="http://schemas.microsoft.com/office/drawing/2014/main" id="{D5EA6021-E257-D2EA-DF80-3C673702E11A}"/>
              </a:ext>
            </a:extLst>
          </p:cNvPr>
          <p:cNvCxnSpPr>
            <a:cxnSpLocks/>
          </p:cNvCxnSpPr>
          <p:nvPr/>
        </p:nvCxnSpPr>
        <p:spPr>
          <a:xfrm>
            <a:off x="4572000" y="1981200"/>
            <a:ext cx="0" cy="4495800"/>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30801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lstStyle/>
          <a:p>
            <a:r>
              <a:rPr lang="en-US" b="1" dirty="0">
                <a:latin typeface="Amasis MT Pro" panose="02040504050005020304" pitchFamily="18" charset="0"/>
                <a:cs typeface="Times New Roman" panose="02020603050405020304" pitchFamily="18" charset="0"/>
              </a:rPr>
              <a:t>Slavery &amp; Secession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93401909"/>
              </p:ext>
            </p:extLst>
          </p:nvPr>
        </p:nvGraphicFramePr>
        <p:xfrm>
          <a:off x="457200" y="1295400"/>
          <a:ext cx="8229600" cy="402336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70840">
                <a:tc>
                  <a:txBody>
                    <a:bodyPr/>
                    <a:lstStyle/>
                    <a:p>
                      <a:endParaRPr lang="en-US" dirty="0"/>
                    </a:p>
                  </a:txBody>
                  <a:tcPr>
                    <a:solidFill>
                      <a:srgbClr val="FF0000"/>
                    </a:solidFill>
                  </a:tcPr>
                </a:tc>
                <a:tc>
                  <a:txBody>
                    <a:bodyPr/>
                    <a:lstStyle/>
                    <a:p>
                      <a:pPr algn="ctr"/>
                      <a:r>
                        <a:rPr lang="en-US" sz="2000" dirty="0">
                          <a:latin typeface="Times New Roman" panose="02020603050405020304" pitchFamily="18" charset="0"/>
                          <a:cs typeface="Times New Roman" panose="02020603050405020304" pitchFamily="18" charset="0"/>
                        </a:rPr>
                        <a:t>% of Whites</a:t>
                      </a:r>
                      <a:r>
                        <a:rPr lang="en-US" sz="2000" baseline="0" dirty="0">
                          <a:latin typeface="Times New Roman" panose="02020603050405020304" pitchFamily="18" charset="0"/>
                          <a:cs typeface="Times New Roman" panose="02020603050405020304" pitchFamily="18" charset="0"/>
                        </a:rPr>
                        <a:t> in Slave Owning Families </a:t>
                      </a:r>
                      <a:endParaRPr lang="en-US" sz="2000" dirty="0">
                        <a:latin typeface="Times New Roman" panose="02020603050405020304" pitchFamily="18" charset="0"/>
                        <a:cs typeface="Times New Roman" panose="02020603050405020304" pitchFamily="18" charset="0"/>
                      </a:endParaRPr>
                    </a:p>
                  </a:txBody>
                  <a:tcPr>
                    <a:solidFill>
                      <a:srgbClr val="FF0000"/>
                    </a:solidFill>
                  </a:tcPr>
                </a:tc>
                <a:tc>
                  <a:txBody>
                    <a:bodyPr/>
                    <a:lstStyle/>
                    <a:p>
                      <a:pPr algn="ctr"/>
                      <a:r>
                        <a:rPr lang="en-US" sz="2000" dirty="0">
                          <a:latin typeface="Times New Roman" panose="02020603050405020304" pitchFamily="18" charset="0"/>
                          <a:cs typeface="Times New Roman" panose="02020603050405020304" pitchFamily="18" charset="0"/>
                        </a:rPr>
                        <a:t>% of Slave in Population</a:t>
                      </a:r>
                    </a:p>
                  </a:txBody>
                  <a:tcPr>
                    <a:solidFill>
                      <a:srgbClr val="FF0000"/>
                    </a:solidFill>
                  </a:tcPr>
                </a:tc>
                <a:extLst>
                  <a:ext uri="{0D108BD9-81ED-4DB2-BD59-A6C34878D82A}">
                    <a16:rowId xmlns:a16="http://schemas.microsoft.com/office/drawing/2014/main" val="10000"/>
                  </a:ext>
                </a:extLst>
              </a:tr>
              <a:tr h="370840">
                <a:tc>
                  <a:txBody>
                    <a:bodyPr/>
                    <a:lstStyle/>
                    <a:p>
                      <a:pPr algn="l"/>
                      <a:endParaRPr lang="en-US" sz="2000" b="1" dirty="0">
                        <a:solidFill>
                          <a:schemeClr val="bg1"/>
                        </a:solidFill>
                        <a:latin typeface="Times New Roman" panose="02020603050405020304" pitchFamily="18" charset="0"/>
                        <a:cs typeface="Times New Roman" panose="02020603050405020304" pitchFamily="18" charset="0"/>
                      </a:endParaRPr>
                    </a:p>
                    <a:p>
                      <a:pPr algn="l"/>
                      <a:r>
                        <a:rPr lang="en-US" sz="2000" b="1" dirty="0">
                          <a:solidFill>
                            <a:schemeClr val="bg1"/>
                          </a:solidFill>
                          <a:latin typeface="Times New Roman" panose="02020603050405020304" pitchFamily="18" charset="0"/>
                          <a:cs typeface="Times New Roman" panose="02020603050405020304" pitchFamily="18" charset="0"/>
                        </a:rPr>
                        <a:t>Original</a:t>
                      </a:r>
                      <a:r>
                        <a:rPr lang="en-US" sz="2000" b="1" baseline="0" dirty="0">
                          <a:solidFill>
                            <a:schemeClr val="bg1"/>
                          </a:solidFill>
                          <a:latin typeface="Times New Roman" panose="02020603050405020304" pitchFamily="18" charset="0"/>
                          <a:cs typeface="Times New Roman" panose="02020603050405020304" pitchFamily="18" charset="0"/>
                        </a:rPr>
                        <a:t> Confederate States </a:t>
                      </a:r>
                    </a:p>
                    <a:p>
                      <a:pPr algn="l"/>
                      <a:endParaRPr lang="en-US" sz="2000" b="1" dirty="0">
                        <a:solidFill>
                          <a:schemeClr val="bg1"/>
                        </a:solidFill>
                        <a:latin typeface="Times New Roman" panose="02020603050405020304" pitchFamily="18" charset="0"/>
                        <a:cs typeface="Times New Roman" panose="02020603050405020304" pitchFamily="18" charset="0"/>
                      </a:endParaRPr>
                    </a:p>
                  </a:txBody>
                  <a:tcPr>
                    <a:solidFill>
                      <a:schemeClr val="tx1">
                        <a:lumMod val="50000"/>
                        <a:lumOff val="50000"/>
                      </a:schemeClr>
                    </a:solidFill>
                  </a:tcPr>
                </a:tc>
                <a:tc>
                  <a:txBody>
                    <a:bodyPr/>
                    <a:lstStyle/>
                    <a:p>
                      <a:pPr algn="ctr"/>
                      <a:endParaRPr lang="en-US" sz="2000" dirty="0">
                        <a:solidFill>
                          <a:schemeClr val="bg1"/>
                        </a:solidFill>
                        <a:latin typeface="Times New Roman" panose="02020603050405020304" pitchFamily="18" charset="0"/>
                        <a:cs typeface="Times New Roman" panose="02020603050405020304" pitchFamily="18" charset="0"/>
                      </a:endParaRPr>
                    </a:p>
                    <a:p>
                      <a:pPr algn="ctr"/>
                      <a:r>
                        <a:rPr lang="en-US" sz="3200" dirty="0">
                          <a:solidFill>
                            <a:schemeClr val="bg1"/>
                          </a:solidFill>
                          <a:latin typeface="Times New Roman" panose="02020603050405020304" pitchFamily="18" charset="0"/>
                          <a:cs typeface="Times New Roman" panose="02020603050405020304" pitchFamily="18" charset="0"/>
                        </a:rPr>
                        <a:t>38%</a:t>
                      </a:r>
                    </a:p>
                  </a:txBody>
                  <a:tcPr>
                    <a:solidFill>
                      <a:schemeClr val="tx1">
                        <a:lumMod val="50000"/>
                        <a:lumOff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chemeClr val="bg1"/>
                        </a:solidFill>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latin typeface="Times New Roman" panose="02020603050405020304" pitchFamily="18" charset="0"/>
                          <a:cs typeface="Times New Roman" panose="02020603050405020304" pitchFamily="18" charset="0"/>
                        </a:rPr>
                        <a:t>47%</a:t>
                      </a:r>
                    </a:p>
                    <a:p>
                      <a:pPr algn="ctr"/>
                      <a:endParaRPr lang="en-US" sz="2000" dirty="0">
                        <a:solidFill>
                          <a:schemeClr val="bg1"/>
                        </a:solidFill>
                        <a:latin typeface="Times New Roman" panose="02020603050405020304" pitchFamily="18" charset="0"/>
                        <a:cs typeface="Times New Roman" panose="02020603050405020304" pitchFamily="18" charset="0"/>
                      </a:endParaRPr>
                    </a:p>
                  </a:txBody>
                  <a:tcPr>
                    <a:solidFill>
                      <a:schemeClr val="tx1">
                        <a:lumMod val="50000"/>
                        <a:lumOff val="50000"/>
                      </a:schemeClr>
                    </a:solidFill>
                  </a:tcPr>
                </a:tc>
                <a:extLst>
                  <a:ext uri="{0D108BD9-81ED-4DB2-BD59-A6C34878D82A}">
                    <a16:rowId xmlns:a16="http://schemas.microsoft.com/office/drawing/2014/main" val="10001"/>
                  </a:ext>
                </a:extLst>
              </a:tr>
              <a:tr h="370840">
                <a:tc>
                  <a:txBody>
                    <a:bodyPr/>
                    <a:lstStyle/>
                    <a:p>
                      <a:pPr algn="l"/>
                      <a:r>
                        <a:rPr lang="en-US" sz="2000" b="1" dirty="0">
                          <a:solidFill>
                            <a:schemeClr val="bg1"/>
                          </a:solidFill>
                          <a:latin typeface="Times New Roman" panose="02020603050405020304" pitchFamily="18" charset="0"/>
                          <a:cs typeface="Times New Roman" panose="02020603050405020304" pitchFamily="18" charset="0"/>
                        </a:rPr>
                        <a:t>Upper South states that later joined the Confederacy</a:t>
                      </a:r>
                    </a:p>
                  </a:txBody>
                  <a:tcPr>
                    <a:solidFill>
                      <a:schemeClr val="tx1">
                        <a:lumMod val="50000"/>
                        <a:lumOff val="50000"/>
                      </a:schemeClr>
                    </a:solidFill>
                  </a:tcPr>
                </a:tc>
                <a:tc>
                  <a:txBody>
                    <a:bodyPr/>
                    <a:lstStyle/>
                    <a:p>
                      <a:pPr algn="ctr"/>
                      <a:endParaRPr lang="en-US" sz="2000" dirty="0">
                        <a:solidFill>
                          <a:schemeClr val="bg1"/>
                        </a:solidFill>
                        <a:latin typeface="Times New Roman" panose="02020603050405020304" pitchFamily="18" charset="0"/>
                        <a:cs typeface="Times New Roman" panose="02020603050405020304" pitchFamily="18" charset="0"/>
                      </a:endParaRPr>
                    </a:p>
                    <a:p>
                      <a:pPr algn="ctr"/>
                      <a:r>
                        <a:rPr lang="en-US" sz="3200" dirty="0">
                          <a:solidFill>
                            <a:schemeClr val="bg1"/>
                          </a:solidFill>
                          <a:latin typeface="Times New Roman" panose="02020603050405020304" pitchFamily="18" charset="0"/>
                          <a:cs typeface="Times New Roman" panose="02020603050405020304" pitchFamily="18" charset="0"/>
                        </a:rPr>
                        <a:t>24%</a:t>
                      </a:r>
                    </a:p>
                  </a:txBody>
                  <a:tcPr>
                    <a:solidFill>
                      <a:schemeClr val="tx1">
                        <a:lumMod val="50000"/>
                        <a:lumOff val="50000"/>
                      </a:schemeClr>
                    </a:solidFill>
                  </a:tcPr>
                </a:tc>
                <a:tc>
                  <a:txBody>
                    <a:bodyPr/>
                    <a:lstStyle/>
                    <a:p>
                      <a:pPr algn="ctr"/>
                      <a:endParaRPr lang="en-US" sz="2000" dirty="0">
                        <a:solidFill>
                          <a:schemeClr val="bg1"/>
                        </a:solidFill>
                        <a:latin typeface="Times New Roman" panose="02020603050405020304" pitchFamily="18" charset="0"/>
                        <a:cs typeface="Times New Roman" panose="02020603050405020304" pitchFamily="18" charset="0"/>
                      </a:endParaRPr>
                    </a:p>
                    <a:p>
                      <a:pPr algn="ctr"/>
                      <a:r>
                        <a:rPr lang="en-US" sz="3200" dirty="0">
                          <a:solidFill>
                            <a:schemeClr val="bg1"/>
                          </a:solidFill>
                          <a:latin typeface="Times New Roman" panose="02020603050405020304" pitchFamily="18" charset="0"/>
                          <a:cs typeface="Times New Roman" panose="02020603050405020304" pitchFamily="18" charset="0"/>
                        </a:rPr>
                        <a:t>32%</a:t>
                      </a:r>
                    </a:p>
                  </a:txBody>
                  <a:tcPr>
                    <a:solidFill>
                      <a:schemeClr val="tx1">
                        <a:lumMod val="50000"/>
                        <a:lumOff val="50000"/>
                      </a:schemeClr>
                    </a:solidFill>
                  </a:tcPr>
                </a:tc>
                <a:extLst>
                  <a:ext uri="{0D108BD9-81ED-4DB2-BD59-A6C34878D82A}">
                    <a16:rowId xmlns:a16="http://schemas.microsoft.com/office/drawing/2014/main" val="10002"/>
                  </a:ext>
                </a:extLst>
              </a:tr>
              <a:tr h="370840">
                <a:tc>
                  <a:txBody>
                    <a:bodyPr/>
                    <a:lstStyle/>
                    <a:p>
                      <a:pPr algn="l"/>
                      <a:endParaRPr lang="en-US" sz="2000" b="1" dirty="0">
                        <a:solidFill>
                          <a:schemeClr val="bg1"/>
                        </a:solidFill>
                        <a:latin typeface="Times New Roman" panose="02020603050405020304" pitchFamily="18" charset="0"/>
                        <a:cs typeface="Times New Roman" panose="02020603050405020304" pitchFamily="18" charset="0"/>
                      </a:endParaRPr>
                    </a:p>
                    <a:p>
                      <a:pPr algn="l"/>
                      <a:r>
                        <a:rPr lang="en-US" sz="2000" b="1" dirty="0">
                          <a:solidFill>
                            <a:schemeClr val="bg1"/>
                          </a:solidFill>
                          <a:latin typeface="Times New Roman" panose="02020603050405020304" pitchFamily="18" charset="0"/>
                          <a:cs typeface="Times New Roman" panose="02020603050405020304" pitchFamily="18" charset="0"/>
                        </a:rPr>
                        <a:t>Border States</a:t>
                      </a:r>
                    </a:p>
                    <a:p>
                      <a:pPr algn="l"/>
                      <a:endParaRPr lang="en-US" sz="2000" b="1" dirty="0">
                        <a:solidFill>
                          <a:schemeClr val="bg1"/>
                        </a:solidFill>
                        <a:latin typeface="Times New Roman" panose="02020603050405020304" pitchFamily="18" charset="0"/>
                        <a:cs typeface="Times New Roman" panose="02020603050405020304" pitchFamily="18" charset="0"/>
                      </a:endParaRPr>
                    </a:p>
                  </a:txBody>
                  <a:tcPr>
                    <a:solidFill>
                      <a:schemeClr val="tx2"/>
                    </a:solidFill>
                  </a:tcPr>
                </a:tc>
                <a:tc>
                  <a:txBody>
                    <a:bodyPr/>
                    <a:lstStyle/>
                    <a:p>
                      <a:pPr algn="ctr"/>
                      <a:endParaRPr lang="en-US" sz="2000" dirty="0">
                        <a:solidFill>
                          <a:schemeClr val="bg1"/>
                        </a:solidFill>
                        <a:latin typeface="Times New Roman" panose="02020603050405020304" pitchFamily="18" charset="0"/>
                        <a:cs typeface="Times New Roman" panose="02020603050405020304" pitchFamily="18" charset="0"/>
                      </a:endParaRPr>
                    </a:p>
                    <a:p>
                      <a:pPr algn="ctr"/>
                      <a:r>
                        <a:rPr lang="en-US" sz="3200" dirty="0">
                          <a:solidFill>
                            <a:schemeClr val="bg1"/>
                          </a:solidFill>
                          <a:latin typeface="Times New Roman" panose="02020603050405020304" pitchFamily="18" charset="0"/>
                          <a:cs typeface="Times New Roman" panose="02020603050405020304" pitchFamily="18" charset="0"/>
                        </a:rPr>
                        <a:t>14%</a:t>
                      </a:r>
                    </a:p>
                  </a:txBody>
                  <a:tcPr>
                    <a:solidFill>
                      <a:schemeClr val="tx2"/>
                    </a:solidFill>
                  </a:tcPr>
                </a:tc>
                <a:tc>
                  <a:txBody>
                    <a:bodyPr/>
                    <a:lstStyle/>
                    <a:p>
                      <a:pPr algn="ctr"/>
                      <a:endParaRPr lang="en-US" sz="2000" dirty="0">
                        <a:solidFill>
                          <a:schemeClr val="bg1"/>
                        </a:solidFill>
                        <a:latin typeface="Times New Roman" panose="02020603050405020304" pitchFamily="18" charset="0"/>
                        <a:cs typeface="Times New Roman" panose="02020603050405020304" pitchFamily="18" charset="0"/>
                      </a:endParaRPr>
                    </a:p>
                    <a:p>
                      <a:pPr algn="ctr"/>
                      <a:r>
                        <a:rPr lang="en-US" sz="3200" dirty="0">
                          <a:solidFill>
                            <a:schemeClr val="bg1"/>
                          </a:solidFill>
                          <a:latin typeface="Times New Roman" panose="02020603050405020304" pitchFamily="18" charset="0"/>
                          <a:cs typeface="Times New Roman" panose="02020603050405020304" pitchFamily="18" charset="0"/>
                        </a:rPr>
                        <a:t>15%</a:t>
                      </a:r>
                    </a:p>
                  </a:txBody>
                  <a:tcPr>
                    <a:solidFill>
                      <a:schemeClr val="tx2"/>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943928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3600" b="1" dirty="0">
                <a:latin typeface="Amasis MT Pro Black" panose="02040A04050005020304" pitchFamily="18" charset="0"/>
              </a:rPr>
              <a:t>Comparing the North to the South</a:t>
            </a:r>
          </a:p>
        </p:txBody>
      </p:sp>
      <p:sp>
        <p:nvSpPr>
          <p:cNvPr id="3" name="Content Placeholder 2"/>
          <p:cNvSpPr>
            <a:spLocks noGrp="1"/>
          </p:cNvSpPr>
          <p:nvPr>
            <p:ph idx="1"/>
          </p:nvPr>
        </p:nvSpPr>
        <p:spPr>
          <a:xfrm>
            <a:off x="457200" y="1219200"/>
            <a:ext cx="8229600" cy="4906963"/>
          </a:xfrm>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66800"/>
            <a:ext cx="8229600" cy="502919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55775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0" y="458926"/>
            <a:ext cx="4143375"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7200" y="1600200"/>
            <a:ext cx="3581400" cy="1754326"/>
          </a:xfrm>
          <a:prstGeom prst="rect">
            <a:avLst/>
          </a:prstGeom>
          <a:solidFill>
            <a:schemeClr val="bg1"/>
          </a:solidFill>
          <a:ln>
            <a:solidFill>
              <a:schemeClr val="tx1"/>
            </a:solidFill>
          </a:ln>
        </p:spPr>
        <p:txBody>
          <a:bodyPr wrap="square" rtlCol="0">
            <a:spAutoFit/>
          </a:bodyPr>
          <a:lstStyle/>
          <a:p>
            <a:r>
              <a:rPr lang="en-US" sz="3600" b="1" dirty="0">
                <a:solidFill>
                  <a:srgbClr val="002060"/>
                </a:solidFill>
                <a:latin typeface="Amasis MT Pro Black" panose="02040A04050005020304" pitchFamily="18" charset="0"/>
                <a:cs typeface="Times New Roman" panose="02020603050405020304" pitchFamily="18" charset="0"/>
              </a:rPr>
              <a:t>Males present for duty in the Civil War </a:t>
            </a:r>
          </a:p>
        </p:txBody>
      </p:sp>
    </p:spTree>
    <p:extLst>
      <p:ext uri="{BB962C8B-B14F-4D97-AF65-F5344CB8AC3E}">
        <p14:creationId xmlns:p14="http://schemas.microsoft.com/office/powerpoint/2010/main" val="7865954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228600"/>
            <a:ext cx="5753100" cy="6248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266700" y="1219200"/>
            <a:ext cx="2705100" cy="1754326"/>
          </a:xfrm>
          <a:prstGeom prst="rect">
            <a:avLst/>
          </a:prstGeom>
          <a:solidFill>
            <a:schemeClr val="bg1"/>
          </a:solidFill>
          <a:ln>
            <a:solidFill>
              <a:schemeClr val="tx1"/>
            </a:solidFill>
          </a:ln>
        </p:spPr>
        <p:txBody>
          <a:bodyPr wrap="square" rtlCol="0">
            <a:spAutoFit/>
          </a:bodyPr>
          <a:lstStyle/>
          <a:p>
            <a:r>
              <a:rPr lang="en-US" sz="3600" b="1" dirty="0">
                <a:solidFill>
                  <a:schemeClr val="tx2"/>
                </a:solidFill>
                <a:latin typeface="Times New Roman" panose="02020603050405020304" pitchFamily="18" charset="0"/>
                <a:cs typeface="Times New Roman" panose="02020603050405020304" pitchFamily="18" charset="0"/>
              </a:rPr>
              <a:t>Resources: North v. South </a:t>
            </a:r>
          </a:p>
        </p:txBody>
      </p:sp>
    </p:spTree>
    <p:extLst>
      <p:ext uri="{BB962C8B-B14F-4D97-AF65-F5344CB8AC3E}">
        <p14:creationId xmlns:p14="http://schemas.microsoft.com/office/powerpoint/2010/main" val="2677323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3200400" cy="2133600"/>
          </a:xfrm>
          <a:solidFill>
            <a:schemeClr val="bg1"/>
          </a:solidFill>
        </p:spPr>
        <p:txBody>
          <a:bodyPr/>
          <a:lstStyle/>
          <a:p>
            <a:r>
              <a:rPr lang="en-US" b="1" dirty="0">
                <a:solidFill>
                  <a:schemeClr val="tx2"/>
                </a:solidFill>
                <a:latin typeface="Amasis MT Pro Black" panose="02040A04050005020304" pitchFamily="18" charset="0"/>
                <a:cs typeface="Times New Roman" panose="02020603050405020304" pitchFamily="18" charset="0"/>
              </a:rPr>
              <a:t>Railroads Lines 1860</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457200"/>
            <a:ext cx="47244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1009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Strengths &amp; Weaknesses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177131921"/>
              </p:ext>
            </p:extLst>
          </p:nvPr>
        </p:nvGraphicFramePr>
        <p:xfrm>
          <a:off x="228600" y="1295400"/>
          <a:ext cx="8763000" cy="5521960"/>
        </p:xfrm>
        <a:graphic>
          <a:graphicData uri="http://schemas.openxmlformats.org/drawingml/2006/table">
            <a:tbl>
              <a:tblPr firstRow="1" bandRow="1">
                <a:tableStyleId>{5C22544A-7EE6-4342-B048-85BDC9FD1C3A}</a:tableStyleId>
              </a:tblPr>
              <a:tblGrid>
                <a:gridCol w="4381500">
                  <a:extLst>
                    <a:ext uri="{9D8B030D-6E8A-4147-A177-3AD203B41FA5}">
                      <a16:colId xmlns:a16="http://schemas.microsoft.com/office/drawing/2014/main" val="20000"/>
                    </a:ext>
                  </a:extLst>
                </a:gridCol>
                <a:gridCol w="4381500">
                  <a:extLst>
                    <a:ext uri="{9D8B030D-6E8A-4147-A177-3AD203B41FA5}">
                      <a16:colId xmlns:a16="http://schemas.microsoft.com/office/drawing/2014/main" val="20001"/>
                    </a:ext>
                  </a:extLst>
                </a:gridCol>
              </a:tblGrid>
              <a:tr h="457200">
                <a:tc>
                  <a:txBody>
                    <a:bodyPr/>
                    <a:lstStyle/>
                    <a:p>
                      <a:r>
                        <a:rPr lang="en-US" dirty="0"/>
                        <a:t>Southern</a:t>
                      </a:r>
                      <a:r>
                        <a:rPr lang="en-US" baseline="0" dirty="0"/>
                        <a:t> Advantages</a:t>
                      </a:r>
                      <a:endParaRPr lang="en-US" dirty="0"/>
                    </a:p>
                  </a:txBody>
                  <a:tcPr/>
                </a:tc>
                <a:tc>
                  <a:txBody>
                    <a:bodyPr/>
                    <a:lstStyle/>
                    <a:p>
                      <a:r>
                        <a:rPr lang="en-US" dirty="0"/>
                        <a:t>Northern Advantages</a:t>
                      </a:r>
                    </a:p>
                  </a:txBody>
                  <a:tcPr/>
                </a:tc>
                <a:extLst>
                  <a:ext uri="{0D108BD9-81ED-4DB2-BD59-A6C34878D82A}">
                    <a16:rowId xmlns:a16="http://schemas.microsoft.com/office/drawing/2014/main" val="10000"/>
                  </a:ext>
                </a:extLst>
              </a:tr>
              <a:tr h="370840">
                <a:tc>
                  <a:txBody>
                    <a:bodyPr/>
                    <a:lstStyle/>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Fighting a defensive war</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Only have to fight the North to a draw in order to win </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Fighting on their own land</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Fighting for self determination </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More skilled and talented officers </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Southerners raised to fight</a:t>
                      </a:r>
                    </a:p>
                    <a:p>
                      <a:endParaRPr lang="en-US" dirty="0"/>
                    </a:p>
                  </a:txBody>
                  <a:tcPr/>
                </a:tc>
                <a:tc>
                  <a:txBody>
                    <a:bodyPr/>
                    <a:lstStyle/>
                    <a:p>
                      <a:pPr marL="285750" lvl="0" indent="-285750">
                        <a:buFont typeface="Arial" panose="020B0604020202020204" pitchFamily="34" charset="0"/>
                        <a:buChar char="•"/>
                      </a:pPr>
                      <a:r>
                        <a:rPr lang="en-US" sz="1700" kern="1200" dirty="0">
                          <a:solidFill>
                            <a:schemeClr val="dk1"/>
                          </a:solidFill>
                          <a:effectLst/>
                          <a:latin typeface="+mn-lt"/>
                          <a:ea typeface="+mn-ea"/>
                          <a:cs typeface="+mn-cs"/>
                        </a:rPr>
                        <a:t>North has the strong industrial economy and large farms</a:t>
                      </a:r>
                    </a:p>
                    <a:p>
                      <a:pPr marL="285750" lvl="0" indent="-285750">
                        <a:buFont typeface="Arial" panose="020B0604020202020204" pitchFamily="34" charset="0"/>
                        <a:buChar char="•"/>
                      </a:pPr>
                      <a:r>
                        <a:rPr lang="en-US" sz="1700" kern="1200" dirty="0">
                          <a:solidFill>
                            <a:schemeClr val="dk1"/>
                          </a:solidFill>
                          <a:effectLst/>
                          <a:latin typeface="+mn-lt"/>
                          <a:ea typeface="+mn-ea"/>
                          <a:cs typeface="+mn-cs"/>
                        </a:rPr>
                        <a:t>¾ of the nation’s wealth</a:t>
                      </a:r>
                    </a:p>
                    <a:p>
                      <a:pPr marL="285750" lvl="0" indent="-285750">
                        <a:buFont typeface="Arial" panose="020B0604020202020204" pitchFamily="34" charset="0"/>
                        <a:buChar char="•"/>
                      </a:pPr>
                      <a:r>
                        <a:rPr lang="en-US" sz="1700" kern="1200" dirty="0">
                          <a:solidFill>
                            <a:schemeClr val="dk1"/>
                          </a:solidFill>
                          <a:effectLst/>
                          <a:latin typeface="+mn-lt"/>
                          <a:ea typeface="+mn-ea"/>
                          <a:cs typeface="+mn-cs"/>
                        </a:rPr>
                        <a:t>¾ of the nation’s railroad track</a:t>
                      </a:r>
                    </a:p>
                    <a:p>
                      <a:pPr marL="285750" lvl="0" indent="-285750">
                        <a:buFont typeface="Arial" panose="020B0604020202020204" pitchFamily="34" charset="0"/>
                        <a:buChar char="•"/>
                      </a:pPr>
                      <a:r>
                        <a:rPr lang="en-US" sz="1700" kern="1200" dirty="0">
                          <a:solidFill>
                            <a:schemeClr val="dk1"/>
                          </a:solidFill>
                          <a:effectLst/>
                          <a:latin typeface="+mn-lt"/>
                          <a:ea typeface="+mn-ea"/>
                          <a:cs typeface="+mn-cs"/>
                        </a:rPr>
                        <a:t>Control the seas – blockade the south and trade with Europe</a:t>
                      </a:r>
                    </a:p>
                    <a:p>
                      <a:pPr marL="285750" lvl="0" indent="-285750">
                        <a:buFont typeface="Arial" panose="020B0604020202020204" pitchFamily="34" charset="0"/>
                        <a:buChar char="•"/>
                      </a:pPr>
                      <a:r>
                        <a:rPr lang="en-US" sz="1700" kern="1200" dirty="0">
                          <a:solidFill>
                            <a:schemeClr val="dk1"/>
                          </a:solidFill>
                          <a:effectLst/>
                          <a:latin typeface="+mn-lt"/>
                          <a:ea typeface="+mn-ea"/>
                          <a:cs typeface="+mn-cs"/>
                        </a:rPr>
                        <a:t>Large population of replacement soldiers (22 million to 9 million)</a:t>
                      </a:r>
                    </a:p>
                    <a:p>
                      <a:pPr marL="285750" indent="-285750">
                        <a:buFont typeface="Arial" panose="020B0604020202020204" pitchFamily="34" charset="0"/>
                        <a:buChar char="•"/>
                      </a:pPr>
                      <a:r>
                        <a:rPr lang="en-US" sz="1700" kern="1200" dirty="0">
                          <a:solidFill>
                            <a:schemeClr val="dk1"/>
                          </a:solidFill>
                          <a:effectLst/>
                          <a:latin typeface="+mn-lt"/>
                          <a:ea typeface="+mn-ea"/>
                          <a:cs typeface="+mn-cs"/>
                        </a:rPr>
                        <a:t>Immigration keeps adding more potential soldiers</a:t>
                      </a:r>
                      <a:endParaRPr lang="en-US" sz="1700" dirty="0"/>
                    </a:p>
                  </a:txBody>
                  <a:tcPr/>
                </a:tc>
                <a:extLst>
                  <a:ext uri="{0D108BD9-81ED-4DB2-BD59-A6C34878D82A}">
                    <a16:rowId xmlns:a16="http://schemas.microsoft.com/office/drawing/2014/main" val="10001"/>
                  </a:ext>
                </a:extLst>
              </a:tr>
              <a:tr h="370840">
                <a:tc>
                  <a:txBody>
                    <a:bodyPr/>
                    <a:lstStyle/>
                    <a:p>
                      <a:r>
                        <a:rPr lang="en-US" b="1" dirty="0">
                          <a:solidFill>
                            <a:schemeClr val="bg1"/>
                          </a:solidFill>
                        </a:rPr>
                        <a:t>Southern Disadvantages</a:t>
                      </a:r>
                    </a:p>
                  </a:txBody>
                  <a:tcPr>
                    <a:solidFill>
                      <a:schemeClr val="accent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rPr>
                        <a:t>Northern Disadvantages</a:t>
                      </a:r>
                    </a:p>
                  </a:txBody>
                  <a:tcPr>
                    <a:solidFill>
                      <a:schemeClr val="accent1"/>
                    </a:solidFill>
                  </a:tcPr>
                </a:tc>
                <a:extLst>
                  <a:ext uri="{0D108BD9-81ED-4DB2-BD59-A6C34878D82A}">
                    <a16:rowId xmlns:a16="http://schemas.microsoft.com/office/drawing/2014/main" val="10002"/>
                  </a:ext>
                </a:extLst>
              </a:tr>
              <a:tr h="370840">
                <a:tc>
                  <a:txBody>
                    <a:bodyPr/>
                    <a:lstStyle/>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Hampered by a lack of factories and weapons, but finds ways to survive</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Lack supplies to fight a war</a:t>
                      </a:r>
                    </a:p>
                    <a:p>
                      <a:pPr marL="285750" indent="-285750">
                        <a:buFont typeface="Arial" panose="020B0604020202020204" pitchFamily="34" charset="0"/>
                        <a:buChar char="•"/>
                      </a:pPr>
                      <a:r>
                        <a:rPr lang="en-US" sz="1800" kern="1200" dirty="0">
                          <a:solidFill>
                            <a:schemeClr val="dk1"/>
                          </a:solidFill>
                          <a:effectLst/>
                          <a:latin typeface="+mn-lt"/>
                          <a:ea typeface="+mn-ea"/>
                          <a:cs typeface="+mn-cs"/>
                        </a:rPr>
                        <a:t>Don’t have the infrastructure to fight the war</a:t>
                      </a:r>
                      <a:endParaRPr lang="en-US" sz="1700" dirty="0"/>
                    </a:p>
                    <a:p>
                      <a:endParaRPr lang="en-US" dirty="0"/>
                    </a:p>
                    <a:p>
                      <a:endParaRPr lang="en-US" dirty="0"/>
                    </a:p>
                  </a:txBody>
                  <a:tcPr/>
                </a:tc>
                <a:tc>
                  <a:txBody>
                    <a:bodyPr/>
                    <a:lstStyle/>
                    <a:p>
                      <a:pPr lvl="0"/>
                      <a:r>
                        <a:rPr lang="en-US" sz="1800" kern="1200" dirty="0">
                          <a:solidFill>
                            <a:schemeClr val="dk1"/>
                          </a:solidFill>
                          <a:effectLst/>
                          <a:latin typeface="+mn-lt"/>
                          <a:ea typeface="+mn-ea"/>
                          <a:cs typeface="+mn-cs"/>
                        </a:rPr>
                        <a:t>Northern populations not groomed to be soldiers </a:t>
                      </a:r>
                    </a:p>
                    <a:p>
                      <a:r>
                        <a:rPr lang="en-US" sz="1800" kern="1200" dirty="0">
                          <a:solidFill>
                            <a:schemeClr val="dk1"/>
                          </a:solidFill>
                          <a:effectLst/>
                          <a:latin typeface="+mn-lt"/>
                          <a:ea typeface="+mn-ea"/>
                          <a:cs typeface="+mn-cs"/>
                        </a:rPr>
                        <a:t>Do not have the talented leaders</a:t>
                      </a:r>
                      <a:endParaRPr lang="en-US" dirty="0"/>
                    </a:p>
                    <a:p>
                      <a:endParaRPr lang="en-US" dirty="0"/>
                    </a:p>
                    <a:p>
                      <a:endParaRPr lang="en-US" dirty="0"/>
                    </a:p>
                    <a:p>
                      <a:endParaRPr lang="en-US"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533133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3600" b="1" dirty="0">
                <a:solidFill>
                  <a:schemeClr val="accent4">
                    <a:lumMod val="75000"/>
                  </a:schemeClr>
                </a:solidFill>
                <a:latin typeface="Times New Roman" panose="02020603050405020304" pitchFamily="18" charset="0"/>
                <a:cs typeface="Times New Roman" panose="02020603050405020304" pitchFamily="18" charset="0"/>
              </a:rPr>
              <a:t>Today’s Focus</a:t>
            </a:r>
          </a:p>
        </p:txBody>
      </p:sp>
      <p:sp>
        <p:nvSpPr>
          <p:cNvPr id="3" name="Content Placeholder 2"/>
          <p:cNvSpPr>
            <a:spLocks noGrp="1"/>
          </p:cNvSpPr>
          <p:nvPr>
            <p:ph idx="1"/>
          </p:nvPr>
        </p:nvSpPr>
        <p:spPr>
          <a:xfrm>
            <a:off x="457200" y="1066800"/>
            <a:ext cx="8229600" cy="5059363"/>
          </a:xfrm>
        </p:spPr>
        <p:style>
          <a:lnRef idx="2">
            <a:schemeClr val="accent2"/>
          </a:lnRef>
          <a:fillRef idx="1">
            <a:schemeClr val="lt1"/>
          </a:fillRef>
          <a:effectRef idx="0">
            <a:schemeClr val="accent2"/>
          </a:effectRef>
          <a:fontRef idx="minor">
            <a:schemeClr val="dk1"/>
          </a:fontRef>
        </p:style>
        <p:txBody>
          <a:bodyPr>
            <a:normAutofit/>
          </a:bodyPr>
          <a:lstStyle/>
          <a:p>
            <a:pPr marL="0" indent="0">
              <a:buNone/>
            </a:pPr>
            <a:r>
              <a:rPr lang="en-US" sz="2000" b="1" dirty="0">
                <a:solidFill>
                  <a:srgbClr val="002060"/>
                </a:solidFill>
                <a:latin typeface="Times New Roman" panose="02020603050405020304" pitchFamily="18" charset="0"/>
                <a:cs typeface="Times New Roman" panose="02020603050405020304" pitchFamily="18" charset="0"/>
              </a:rPr>
              <a:t>E.Q.</a:t>
            </a:r>
            <a:r>
              <a:rPr lang="en-US" sz="2000" dirty="0">
                <a:latin typeface="Times New Roman" panose="02020603050405020304" pitchFamily="18" charset="0"/>
                <a:cs typeface="Times New Roman" panose="02020603050405020304" pitchFamily="18" charset="0"/>
              </a:rPr>
              <a:t> How did disunion resolve issues of federalism and transform American society </a:t>
            </a:r>
          </a:p>
          <a:p>
            <a:pPr marL="0" indent="0">
              <a:buNone/>
            </a:pPr>
            <a:r>
              <a:rPr lang="en-US" sz="2000" b="1" i="1" dirty="0">
                <a:solidFill>
                  <a:srgbClr val="002060"/>
                </a:solidFill>
                <a:latin typeface="Times New Roman" panose="02020603050405020304" pitchFamily="18" charset="0"/>
                <a:cs typeface="Times New Roman" panose="02020603050405020304" pitchFamily="18" charset="0"/>
              </a:rPr>
              <a:t>Students can:</a:t>
            </a:r>
          </a:p>
          <a:p>
            <a:pPr lvl="0"/>
            <a:r>
              <a:rPr lang="en-US" sz="2000" dirty="0">
                <a:latin typeface="Times New Roman" panose="02020603050405020304" pitchFamily="18" charset="0"/>
                <a:cs typeface="Times New Roman" panose="02020603050405020304" pitchFamily="18" charset="0"/>
              </a:rPr>
              <a:t>Evaluate whether slavery is a contributing cause of the Civil War </a:t>
            </a:r>
          </a:p>
          <a:p>
            <a:pPr lvl="0"/>
            <a:r>
              <a:rPr lang="en-US" sz="2000" dirty="0">
                <a:latin typeface="Times New Roman" panose="02020603050405020304" pitchFamily="18" charset="0"/>
                <a:cs typeface="Times New Roman" panose="02020603050405020304" pitchFamily="18" charset="0"/>
              </a:rPr>
              <a:t>Decipher factors that allowed the Union to gain victory over the Southern Confederacy</a:t>
            </a:r>
          </a:p>
          <a:p>
            <a:r>
              <a:rPr lang="en-US" sz="2000" b="1" dirty="0">
                <a:solidFill>
                  <a:srgbClr val="002060"/>
                </a:solidFill>
                <a:latin typeface="Times New Roman" panose="02020603050405020304" pitchFamily="18" charset="0"/>
                <a:cs typeface="Times New Roman" panose="02020603050405020304" pitchFamily="18" charset="0"/>
              </a:rPr>
              <a:t>Agenda:</a:t>
            </a:r>
          </a:p>
          <a:p>
            <a:pPr lvl="1"/>
            <a:r>
              <a:rPr lang="en-US" sz="2000" dirty="0">
                <a:latin typeface="Times New Roman" panose="02020603050405020304" pitchFamily="18" charset="0"/>
                <a:cs typeface="Times New Roman" panose="02020603050405020304" pitchFamily="18" charset="0"/>
              </a:rPr>
              <a:t>A Nation Divided</a:t>
            </a:r>
          </a:p>
          <a:p>
            <a:pPr lvl="1"/>
            <a:r>
              <a:rPr lang="en-US" sz="2000" dirty="0">
                <a:latin typeface="Times New Roman" panose="02020603050405020304" pitchFamily="18" charset="0"/>
                <a:cs typeface="Times New Roman" panose="02020603050405020304" pitchFamily="18" charset="0"/>
              </a:rPr>
              <a:t>The Sectional Christmas Tree </a:t>
            </a:r>
          </a:p>
          <a:p>
            <a:pPr lvl="1"/>
            <a:r>
              <a:rPr lang="en-US" sz="2000" dirty="0">
                <a:latin typeface="Times New Roman" panose="02020603050405020304" pitchFamily="18" charset="0"/>
                <a:cs typeface="Times New Roman" panose="02020603050405020304" pitchFamily="18" charset="0"/>
              </a:rPr>
              <a:t>Objective and factor of the Civil War</a:t>
            </a:r>
          </a:p>
          <a:p>
            <a:pPr marL="285750" lvl="1">
              <a:buSzPct val="125000"/>
              <a:buFont typeface="Arial" panose="020B0604020202020204" pitchFamily="34" charset="0"/>
              <a:buChar char="•"/>
            </a:pPr>
            <a:r>
              <a:rPr lang="en-US" sz="1800" b="1" dirty="0">
                <a:solidFill>
                  <a:srgbClr val="FF0000"/>
                </a:solidFill>
                <a:latin typeface="Times New Roman" panose="02020603050405020304" pitchFamily="18" charset="0"/>
                <a:cs typeface="Times New Roman" panose="02020603050405020304" pitchFamily="18" charset="0"/>
              </a:rPr>
              <a:t>Homework:</a:t>
            </a:r>
          </a:p>
          <a:p>
            <a:pPr marL="285750" lvl="1">
              <a:buSzPct val="125000"/>
              <a:buFont typeface="Arial" panose="020B0604020202020204" pitchFamily="34" charset="0"/>
              <a:buChar char="•"/>
            </a:pPr>
            <a:r>
              <a:rPr lang="en-US" sz="2000" dirty="0">
                <a:solidFill>
                  <a:srgbClr val="FF0000"/>
                </a:solidFill>
                <a:latin typeface="Times New Roman" panose="02020603050405020304" pitchFamily="18" charset="0"/>
                <a:cs typeface="Times New Roman" panose="02020603050405020304" pitchFamily="18" charset="0"/>
              </a:rPr>
              <a:t>Read pages 449-466 – complete statements 9-14</a:t>
            </a:r>
            <a:endParaRPr lang="en-US" sz="2000" b="1" dirty="0">
              <a:solidFill>
                <a:srgbClr val="FF0000"/>
              </a:solidFill>
              <a:latin typeface="Times New Roman" panose="02020603050405020304" pitchFamily="18" charset="0"/>
              <a:cs typeface="Times New Roman" panose="02020603050405020304" pitchFamily="18" charset="0"/>
            </a:endParaRPr>
          </a:p>
          <a:p>
            <a:pPr marL="285750" lvl="1">
              <a:buSzPct val="125000"/>
              <a:buFont typeface="Arial" panose="020B0604020202020204" pitchFamily="34" charset="0"/>
              <a:buChar char="•"/>
            </a:pPr>
            <a:r>
              <a:rPr lang="en-US" sz="1800" b="1" dirty="0">
                <a:solidFill>
                  <a:srgbClr val="FF0000"/>
                </a:solidFill>
                <a:latin typeface="Times New Roman" panose="02020603050405020304" pitchFamily="18" charset="0"/>
                <a:cs typeface="Times New Roman" panose="02020603050405020304" pitchFamily="18" charset="0"/>
              </a:rPr>
              <a:t>Civil War – A historic pivot point (FRQs due Wednesday, 1/3)</a:t>
            </a:r>
          </a:p>
        </p:txBody>
      </p:sp>
    </p:spTree>
    <p:extLst>
      <p:ext uri="{BB962C8B-B14F-4D97-AF65-F5344CB8AC3E}">
        <p14:creationId xmlns:p14="http://schemas.microsoft.com/office/powerpoint/2010/main" val="34821780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C9A84-357A-4B96-A6A3-041CE7273185}"/>
              </a:ext>
            </a:extLst>
          </p:cNvPr>
          <p:cNvSpPr>
            <a:spLocks noGrp="1"/>
          </p:cNvSpPr>
          <p:nvPr>
            <p:ph type="title"/>
          </p:nvPr>
        </p:nvSpPr>
        <p:spPr>
          <a:xfrm>
            <a:off x="457200" y="274638"/>
            <a:ext cx="8229600" cy="639762"/>
          </a:xfrm>
        </p:spPr>
        <p:txBody>
          <a:bodyPr>
            <a:normAutofit fontScale="90000"/>
          </a:bodyPr>
          <a:lstStyle/>
          <a:p>
            <a:r>
              <a:rPr lang="en-US" dirty="0">
                <a:latin typeface="Amasis MT Pro Black" panose="02040A04050005020304" pitchFamily="18" charset="0"/>
              </a:rPr>
              <a:t>Sectional Christmas Tree</a:t>
            </a:r>
          </a:p>
        </p:txBody>
      </p:sp>
      <p:sp>
        <p:nvSpPr>
          <p:cNvPr id="3" name="Content Placeholder 2">
            <a:extLst>
              <a:ext uri="{FF2B5EF4-FFF2-40B4-BE49-F238E27FC236}">
                <a16:creationId xmlns:a16="http://schemas.microsoft.com/office/drawing/2014/main" id="{2B3D0123-6438-4040-9F8F-BEFF9B0A94C4}"/>
              </a:ext>
            </a:extLst>
          </p:cNvPr>
          <p:cNvSpPr>
            <a:spLocks noGrp="1"/>
          </p:cNvSpPr>
          <p:nvPr>
            <p:ph idx="1"/>
          </p:nvPr>
        </p:nvSpPr>
        <p:spPr>
          <a:xfrm>
            <a:off x="457200" y="914400"/>
            <a:ext cx="8229600" cy="5211763"/>
          </a:xfrm>
          <a:solidFill>
            <a:schemeClr val="bg1"/>
          </a:solidFill>
        </p:spPr>
        <p:txBody>
          <a:bodyPr>
            <a:normAutofit/>
          </a:bodyPr>
          <a:lstStyle/>
          <a:p>
            <a:r>
              <a:rPr lang="en-US" sz="2400" dirty="0">
                <a:solidFill>
                  <a:srgbClr val="002060"/>
                </a:solidFill>
                <a:latin typeface="Times New Roman" panose="02020603050405020304" pitchFamily="18" charset="0"/>
                <a:cs typeface="Times New Roman" panose="02020603050405020304" pitchFamily="18" charset="0"/>
              </a:rPr>
              <a:t>Thesis </a:t>
            </a:r>
          </a:p>
          <a:p>
            <a:pPr lvl="1"/>
            <a:r>
              <a:rPr lang="en-US" sz="2000" dirty="0">
                <a:latin typeface="Times New Roman" panose="02020603050405020304" pitchFamily="18" charset="0"/>
                <a:cs typeface="Times New Roman" panose="02020603050405020304" pitchFamily="18" charset="0"/>
              </a:rPr>
              <a:t>X = However – greatest challenge to your claim</a:t>
            </a:r>
          </a:p>
          <a:p>
            <a:pPr lvl="1"/>
            <a:r>
              <a:rPr lang="en-US" sz="2000" dirty="0">
                <a:latin typeface="Times New Roman" panose="02020603050405020304" pitchFamily="18" charset="0"/>
                <a:cs typeface="Times New Roman" panose="02020603050405020304" pitchFamily="18" charset="0"/>
              </a:rPr>
              <a:t>Y = claim – answers the prompt without restating it</a:t>
            </a:r>
          </a:p>
          <a:p>
            <a:pPr lvl="1"/>
            <a:r>
              <a:rPr lang="en-US" sz="2000" dirty="0">
                <a:latin typeface="Times New Roman" panose="02020603050405020304" pitchFamily="18" charset="0"/>
                <a:cs typeface="Times New Roman" panose="02020603050405020304" pitchFamily="18" charset="0"/>
              </a:rPr>
              <a:t>A, B, and C = three support bases/arguments for your claim</a:t>
            </a:r>
          </a:p>
          <a:p>
            <a:pPr marL="457200" lvl="1" indent="0">
              <a:buNone/>
            </a:pPr>
            <a:r>
              <a:rPr lang="en-US" sz="2000" b="1" dirty="0">
                <a:solidFill>
                  <a:srgbClr val="FF0000"/>
                </a:solidFill>
                <a:latin typeface="Times New Roman" panose="02020603050405020304" pitchFamily="18" charset="0"/>
                <a:cs typeface="Times New Roman" panose="02020603050405020304" pitchFamily="18" charset="0"/>
              </a:rPr>
              <a:t>Thesis Formula X (however) A, B, and C therefore Y (claim)</a:t>
            </a:r>
          </a:p>
          <a:p>
            <a:r>
              <a:rPr lang="en-US" sz="2400" dirty="0">
                <a:solidFill>
                  <a:srgbClr val="002060"/>
                </a:solidFill>
                <a:latin typeface="Times New Roman" panose="02020603050405020304" pitchFamily="18" charset="0"/>
                <a:cs typeface="Times New Roman" panose="02020603050405020304" pitchFamily="18" charset="0"/>
              </a:rPr>
              <a:t>Fact Chains </a:t>
            </a:r>
            <a:r>
              <a:rPr lang="en-US" sz="2400" dirty="0">
                <a:latin typeface="Times New Roman" panose="02020603050405020304" pitchFamily="18" charset="0"/>
                <a:cs typeface="Times New Roman" panose="02020603050405020304" pitchFamily="18" charset="0"/>
              </a:rPr>
              <a:t>– (3 – One for A, B, and C) (Each chain is 7 Links)</a:t>
            </a:r>
          </a:p>
          <a:p>
            <a:pPr lvl="1"/>
            <a:r>
              <a:rPr lang="en-US" sz="2000" dirty="0">
                <a:latin typeface="Times New Roman" panose="02020603050405020304" pitchFamily="18" charset="0"/>
                <a:cs typeface="Times New Roman" panose="02020603050405020304" pitchFamily="18" charset="0"/>
              </a:rPr>
              <a:t>Topic sentence (1</a:t>
            </a:r>
            <a:r>
              <a:rPr lang="en-US" sz="2000" baseline="30000" dirty="0">
                <a:latin typeface="Times New Roman" panose="02020603050405020304" pitchFamily="18" charset="0"/>
                <a:cs typeface="Times New Roman" panose="02020603050405020304" pitchFamily="18" charset="0"/>
              </a:rPr>
              <a:t>st</a:t>
            </a:r>
            <a:r>
              <a:rPr lang="en-US" sz="2000" dirty="0">
                <a:latin typeface="Times New Roman" panose="02020603050405020304" pitchFamily="18" charset="0"/>
                <a:cs typeface="Times New Roman" panose="02020603050405020304" pitchFamily="18" charset="0"/>
              </a:rPr>
              <a:t> link) – defends the thesis based on (A, B, or C bases)</a:t>
            </a:r>
          </a:p>
          <a:p>
            <a:pPr lvl="1"/>
            <a:r>
              <a:rPr lang="en-US" sz="2000" b="1" dirty="0">
                <a:solidFill>
                  <a:schemeClr val="accent2"/>
                </a:solidFill>
                <a:latin typeface="Times New Roman" panose="02020603050405020304" pitchFamily="18" charset="0"/>
                <a:cs typeface="Times New Roman" panose="02020603050405020304" pitchFamily="18" charset="0"/>
              </a:rPr>
              <a:t>5 fact links</a:t>
            </a:r>
            <a:r>
              <a:rPr lang="en-US" sz="2000" dirty="0">
                <a:latin typeface="Times New Roman" panose="02020603050405020304" pitchFamily="18" charset="0"/>
                <a:cs typeface="Times New Roman" panose="02020603050405020304" pitchFamily="18" charset="0"/>
              </a:rPr>
              <a:t>: explains how it supports the topic sentence main idea (SHE statements)</a:t>
            </a:r>
          </a:p>
          <a:p>
            <a:pPr lvl="1"/>
            <a:r>
              <a:rPr lang="en-US" sz="2000" dirty="0">
                <a:solidFill>
                  <a:schemeClr val="accent2"/>
                </a:solidFill>
                <a:latin typeface="Times New Roman" panose="02020603050405020304" pitchFamily="18" charset="0"/>
                <a:cs typeface="Times New Roman" panose="02020603050405020304" pitchFamily="18" charset="0"/>
              </a:rPr>
              <a:t>Analysis (Last Link) </a:t>
            </a:r>
            <a:r>
              <a:rPr lang="en-US" sz="2000" dirty="0">
                <a:latin typeface="Times New Roman" panose="02020603050405020304" pitchFamily="18" charset="0"/>
                <a:cs typeface="Times New Roman" panose="02020603050405020304" pitchFamily="18" charset="0"/>
              </a:rPr>
              <a:t>– </a:t>
            </a:r>
            <a:r>
              <a:rPr lang="en-US" sz="2000" b="1" dirty="0">
                <a:solidFill>
                  <a:srgbClr val="002060"/>
                </a:solidFill>
                <a:latin typeface="Times New Roman" panose="02020603050405020304" pitchFamily="18" charset="0"/>
                <a:cs typeface="Times New Roman" panose="02020603050405020304" pitchFamily="18" charset="0"/>
              </a:rPr>
              <a:t>Therefore</a:t>
            </a:r>
            <a:r>
              <a:rPr lang="en-US" sz="2000" dirty="0">
                <a:latin typeface="Times New Roman" panose="02020603050405020304" pitchFamily="18" charset="0"/>
                <a:cs typeface="Times New Roman" panose="02020603050405020304" pitchFamily="18" charset="0"/>
              </a:rPr>
              <a:t> _________________ (analysis sentence that explains how the combine facts prove the main idea</a:t>
            </a:r>
          </a:p>
        </p:txBody>
      </p:sp>
    </p:spTree>
    <p:extLst>
      <p:ext uri="{BB962C8B-B14F-4D97-AF65-F5344CB8AC3E}">
        <p14:creationId xmlns:p14="http://schemas.microsoft.com/office/powerpoint/2010/main" val="17277435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3600" b="1" dirty="0">
                <a:solidFill>
                  <a:schemeClr val="accent4">
                    <a:lumMod val="75000"/>
                  </a:schemeClr>
                </a:solidFill>
                <a:latin typeface="Times New Roman" panose="02020603050405020304" pitchFamily="18" charset="0"/>
                <a:cs typeface="Times New Roman" panose="02020603050405020304" pitchFamily="18" charset="0"/>
              </a:rPr>
              <a:t>Today’s Focus</a:t>
            </a:r>
          </a:p>
        </p:txBody>
      </p:sp>
      <p:sp>
        <p:nvSpPr>
          <p:cNvPr id="3" name="Content Placeholder 2"/>
          <p:cNvSpPr>
            <a:spLocks noGrp="1"/>
          </p:cNvSpPr>
          <p:nvPr>
            <p:ph idx="1"/>
          </p:nvPr>
        </p:nvSpPr>
        <p:spPr>
          <a:xfrm>
            <a:off x="457200" y="1066800"/>
            <a:ext cx="8229600" cy="5059363"/>
          </a:xfrm>
        </p:spPr>
        <p:style>
          <a:lnRef idx="2">
            <a:schemeClr val="accent2"/>
          </a:lnRef>
          <a:fillRef idx="1">
            <a:schemeClr val="lt1"/>
          </a:fillRef>
          <a:effectRef idx="0">
            <a:schemeClr val="accent2"/>
          </a:effectRef>
          <a:fontRef idx="minor">
            <a:schemeClr val="dk1"/>
          </a:fontRef>
        </p:style>
        <p:txBody>
          <a:bodyPr>
            <a:normAutofit lnSpcReduction="10000"/>
          </a:bodyPr>
          <a:lstStyle/>
          <a:p>
            <a:pPr marL="0" indent="0">
              <a:buNone/>
            </a:pPr>
            <a:r>
              <a:rPr lang="en-US" sz="2000" b="1" dirty="0">
                <a:solidFill>
                  <a:srgbClr val="0070C0"/>
                </a:solidFill>
                <a:latin typeface="Times New Roman" panose="02020603050405020304" pitchFamily="18" charset="0"/>
                <a:cs typeface="Times New Roman" panose="02020603050405020304" pitchFamily="18" charset="0"/>
              </a:rPr>
              <a:t>E.Q.</a:t>
            </a:r>
            <a:r>
              <a:rPr lang="en-US" sz="2000" dirty="0">
                <a:latin typeface="Times New Roman" panose="02020603050405020304" pitchFamily="18" charset="0"/>
                <a:cs typeface="Times New Roman" panose="02020603050405020304" pitchFamily="18" charset="0"/>
              </a:rPr>
              <a:t> How did disunion resolve issues of federalism and transform American society </a:t>
            </a:r>
          </a:p>
          <a:p>
            <a:pPr marL="0" indent="0">
              <a:buNone/>
            </a:pPr>
            <a:r>
              <a:rPr lang="en-US" sz="2000" b="1" i="1" dirty="0">
                <a:solidFill>
                  <a:srgbClr val="0070C0"/>
                </a:solidFill>
                <a:latin typeface="Times New Roman" panose="02020603050405020304" pitchFamily="18" charset="0"/>
                <a:cs typeface="Times New Roman" panose="02020603050405020304" pitchFamily="18" charset="0"/>
              </a:rPr>
              <a:t>Students can:</a:t>
            </a:r>
          </a:p>
          <a:p>
            <a:pPr lvl="1"/>
            <a:r>
              <a:rPr lang="en-US" sz="2000" dirty="0">
                <a:latin typeface="Times New Roman" panose="02020603050405020304" pitchFamily="18" charset="0"/>
                <a:cs typeface="Times New Roman" panose="02020603050405020304" pitchFamily="18" charset="0"/>
              </a:rPr>
              <a:t>Evaluate whether slavery was a contributing cause of the Civil War</a:t>
            </a:r>
          </a:p>
          <a:p>
            <a:pPr lvl="1"/>
            <a:r>
              <a:rPr lang="en-US" sz="2000" dirty="0">
                <a:latin typeface="Times New Roman" panose="02020603050405020304" pitchFamily="18" charset="0"/>
                <a:cs typeface="Times New Roman" panose="02020603050405020304" pitchFamily="18" charset="0"/>
              </a:rPr>
              <a:t>Determine how the Civil War transformed the United States </a:t>
            </a:r>
          </a:p>
          <a:p>
            <a:pPr lvl="1"/>
            <a:r>
              <a:rPr lang="en-US" sz="2000" dirty="0">
                <a:latin typeface="Times New Roman" panose="02020603050405020304" pitchFamily="18" charset="0"/>
                <a:cs typeface="Times New Roman" panose="02020603050405020304" pitchFamily="18" charset="0"/>
              </a:rPr>
              <a:t>Decipher factors that allowed the Union to gain victory over the Southern Confederacy</a:t>
            </a:r>
          </a:p>
          <a:p>
            <a:pPr marL="0" indent="0">
              <a:buNone/>
            </a:pPr>
            <a:r>
              <a:rPr lang="en-US" sz="2400" b="1" dirty="0">
                <a:solidFill>
                  <a:srgbClr val="002060"/>
                </a:solidFill>
                <a:latin typeface="Times New Roman" panose="02020603050405020304" pitchFamily="18" charset="0"/>
                <a:cs typeface="Times New Roman" panose="02020603050405020304" pitchFamily="18" charset="0"/>
              </a:rPr>
              <a:t>Agenda:</a:t>
            </a:r>
          </a:p>
          <a:p>
            <a:pPr lvl="1"/>
            <a:r>
              <a:rPr lang="en-US" sz="2400" dirty="0">
                <a:latin typeface="Times New Roman" panose="02020603050405020304" pitchFamily="18" charset="0"/>
                <a:cs typeface="Times New Roman" panose="02020603050405020304" pitchFamily="18" charset="0"/>
              </a:rPr>
              <a:t>Advantages of War</a:t>
            </a:r>
          </a:p>
          <a:p>
            <a:pPr lvl="1"/>
            <a:r>
              <a:rPr lang="en-US" sz="2400" dirty="0">
                <a:latin typeface="Times New Roman" panose="02020603050405020304" pitchFamily="18" charset="0"/>
                <a:cs typeface="Times New Roman" panose="02020603050405020304" pitchFamily="18" charset="0"/>
              </a:rPr>
              <a:t>Civil War Transformation</a:t>
            </a:r>
          </a:p>
          <a:p>
            <a:pPr lvl="1"/>
            <a:r>
              <a:rPr lang="en-US" sz="2400" dirty="0">
                <a:latin typeface="Times New Roman" panose="02020603050405020304" pitchFamily="18" charset="0"/>
                <a:cs typeface="Times New Roman" panose="02020603050405020304" pitchFamily="18" charset="0"/>
              </a:rPr>
              <a:t>Lincoln’s POV on Slavery</a:t>
            </a:r>
          </a:p>
          <a:p>
            <a:pPr marL="0" lvl="1" indent="0">
              <a:buSzPct val="125000"/>
              <a:buNone/>
            </a:pPr>
            <a:r>
              <a:rPr lang="en-US" sz="2400" b="1" dirty="0">
                <a:solidFill>
                  <a:srgbClr val="FF0000"/>
                </a:solidFill>
                <a:latin typeface="Times New Roman" panose="02020603050405020304" pitchFamily="18" charset="0"/>
                <a:cs typeface="Times New Roman" panose="02020603050405020304" pitchFamily="18" charset="0"/>
              </a:rPr>
              <a:t>Homework: </a:t>
            </a:r>
          </a:p>
          <a:p>
            <a:pPr marL="285750" lvl="1">
              <a:buSzPct val="125000"/>
              <a:buFont typeface="Arial" panose="020B0604020202020204" pitchFamily="34" charset="0"/>
              <a:buChar char="•"/>
            </a:pPr>
            <a:r>
              <a:rPr lang="en-US" sz="2400" b="1" dirty="0">
                <a:solidFill>
                  <a:srgbClr val="FF0000"/>
                </a:solidFill>
                <a:latin typeface="Times New Roman" panose="02020603050405020304" pitchFamily="18" charset="0"/>
                <a:cs typeface="Times New Roman" panose="02020603050405020304" pitchFamily="18" charset="0"/>
              </a:rPr>
              <a:t>Impending Crisis Timeline</a:t>
            </a:r>
          </a:p>
        </p:txBody>
      </p:sp>
    </p:spTree>
    <p:extLst>
      <p:ext uri="{BB962C8B-B14F-4D97-AF65-F5344CB8AC3E}">
        <p14:creationId xmlns:p14="http://schemas.microsoft.com/office/powerpoint/2010/main" val="18769268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5DAF5-D3A5-4F58-9E31-17F17385BDEF}"/>
              </a:ext>
            </a:extLst>
          </p:cNvPr>
          <p:cNvSpPr>
            <a:spLocks noGrp="1"/>
          </p:cNvSpPr>
          <p:nvPr>
            <p:ph type="title"/>
          </p:nvPr>
        </p:nvSpPr>
        <p:spPr>
          <a:xfrm>
            <a:off x="457200" y="152400"/>
            <a:ext cx="8229600" cy="639762"/>
          </a:xfrm>
        </p:spPr>
        <p:txBody>
          <a:bodyPr>
            <a:normAutofit fontScale="90000"/>
          </a:bodyPr>
          <a:lstStyle/>
          <a:p>
            <a:r>
              <a:rPr lang="en-US" b="1" dirty="0">
                <a:latin typeface="Amasis MT Pro" panose="02040504050005020304" pitchFamily="18" charset="0"/>
              </a:rPr>
              <a:t>Contributing Factors</a:t>
            </a:r>
          </a:p>
        </p:txBody>
      </p:sp>
      <p:pic>
        <p:nvPicPr>
          <p:cNvPr id="9" name="Content Placeholder 8" descr="A picture containing text, book, outdoor&#10;&#10;Description automatically generated">
            <a:extLst>
              <a:ext uri="{FF2B5EF4-FFF2-40B4-BE49-F238E27FC236}">
                <a16:creationId xmlns:a16="http://schemas.microsoft.com/office/drawing/2014/main" id="{4F0D1A09-3633-4C23-8CCC-1A768142769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5800" y="756536"/>
            <a:ext cx="7620000" cy="3871356"/>
          </a:xfrm>
          <a:solidFill>
            <a:srgbClr val="002060"/>
          </a:solidFill>
          <a:ln>
            <a:solidFill>
              <a:srgbClr val="FFC000"/>
            </a:solidFill>
          </a:ln>
        </p:spPr>
      </p:pic>
      <p:sp>
        <p:nvSpPr>
          <p:cNvPr id="10" name="Rectangle 9">
            <a:extLst>
              <a:ext uri="{FF2B5EF4-FFF2-40B4-BE49-F238E27FC236}">
                <a16:creationId xmlns:a16="http://schemas.microsoft.com/office/drawing/2014/main" id="{1DA95343-E661-4D49-8170-F7D91601D3A4}"/>
              </a:ext>
            </a:extLst>
          </p:cNvPr>
          <p:cNvSpPr/>
          <p:nvPr/>
        </p:nvSpPr>
        <p:spPr>
          <a:xfrm>
            <a:off x="1066800" y="4437392"/>
            <a:ext cx="7010400" cy="380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The Final Issue of the War – The Largest Purse Wins</a:t>
            </a:r>
          </a:p>
        </p:txBody>
      </p:sp>
      <p:sp>
        <p:nvSpPr>
          <p:cNvPr id="11" name="Rectangle 10">
            <a:extLst>
              <a:ext uri="{FF2B5EF4-FFF2-40B4-BE49-F238E27FC236}">
                <a16:creationId xmlns:a16="http://schemas.microsoft.com/office/drawing/2014/main" id="{C75A9675-9DA1-46B8-9E15-F7C8E16C84B9}"/>
              </a:ext>
            </a:extLst>
          </p:cNvPr>
          <p:cNvSpPr/>
          <p:nvPr/>
        </p:nvSpPr>
        <p:spPr>
          <a:xfrm>
            <a:off x="114300" y="4953000"/>
            <a:ext cx="8763000" cy="1676400"/>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chemeClr val="bg1"/>
              </a:solidFill>
              <a:latin typeface="Times New Roman" panose="02020603050405020304" pitchFamily="18" charset="0"/>
              <a:cs typeface="Times New Roman" panose="02020603050405020304" pitchFamily="18" charset="0"/>
            </a:endParaRPr>
          </a:p>
          <a:p>
            <a:r>
              <a:rPr lang="en-US" sz="2400" dirty="0">
                <a:solidFill>
                  <a:schemeClr val="bg1"/>
                </a:solidFill>
                <a:latin typeface="Times New Roman" panose="02020603050405020304" pitchFamily="18" charset="0"/>
                <a:cs typeface="Times New Roman" panose="02020603050405020304" pitchFamily="18" charset="0"/>
              </a:rPr>
              <a:t>Factors of the Civil War</a:t>
            </a:r>
          </a:p>
          <a:p>
            <a:pPr marL="457200" indent="-457200">
              <a:buFont typeface="+mj-lt"/>
              <a:buAutoNum type="arabicPeriod"/>
            </a:pPr>
            <a:r>
              <a:rPr lang="en-US" sz="2400" dirty="0">
                <a:solidFill>
                  <a:schemeClr val="bg1"/>
                </a:solidFill>
                <a:latin typeface="Times New Roman" panose="02020603050405020304" pitchFamily="18" charset="0"/>
                <a:cs typeface="Times New Roman" panose="02020603050405020304" pitchFamily="18" charset="0"/>
              </a:rPr>
              <a:t>Explain what Lincoln views as the objective for fighting the Civil War in 1861.</a:t>
            </a:r>
          </a:p>
          <a:p>
            <a:pPr marL="457200" indent="-457200">
              <a:buFont typeface="+mj-lt"/>
              <a:buAutoNum type="arabicPeriod"/>
            </a:pPr>
            <a:r>
              <a:rPr lang="en-US" sz="2400" dirty="0">
                <a:solidFill>
                  <a:schemeClr val="bg1"/>
                </a:solidFill>
                <a:latin typeface="Times New Roman" panose="02020603050405020304" pitchFamily="18" charset="0"/>
                <a:cs typeface="Times New Roman" panose="02020603050405020304" pitchFamily="18" charset="0"/>
              </a:rPr>
              <a:t>Explain ONE major factor that impacts the outcome of the War.</a:t>
            </a:r>
          </a:p>
          <a:p>
            <a:pPr marL="457200" indent="-457200">
              <a:buFont typeface="+mj-lt"/>
              <a:buAutoNum type="arabicPeriod"/>
            </a:pPr>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87675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a:solidFill>
            <a:schemeClr val="bg2"/>
          </a:solidFill>
          <a:ln>
            <a:solidFill>
              <a:schemeClr val="accent1"/>
            </a:solidFill>
          </a:ln>
        </p:spPr>
        <p:txBody>
          <a:bodyPr/>
          <a:lstStyle/>
          <a:p>
            <a:r>
              <a:rPr lang="en-US" dirty="0">
                <a:solidFill>
                  <a:srgbClr val="0070C0"/>
                </a:solidFill>
                <a:latin typeface="Baskerville Old Face" pitchFamily="18" charset="0"/>
              </a:rPr>
              <a:t>Prove Your Point</a:t>
            </a:r>
          </a:p>
        </p:txBody>
      </p:sp>
      <p:sp>
        <p:nvSpPr>
          <p:cNvPr id="3" name="Content Placeholder 2"/>
          <p:cNvSpPr>
            <a:spLocks noGrp="1"/>
          </p:cNvSpPr>
          <p:nvPr>
            <p:ph idx="1"/>
          </p:nvPr>
        </p:nvSpPr>
        <p:spPr>
          <a:solidFill>
            <a:schemeClr val="bg1"/>
          </a:solidFill>
          <a:ln>
            <a:solidFill>
              <a:srgbClr val="002060"/>
            </a:solidFill>
          </a:ln>
        </p:spPr>
        <p:txBody>
          <a:bodyPr>
            <a:normAutofit/>
          </a:bodyPr>
          <a:lstStyle/>
          <a:p>
            <a:r>
              <a:rPr lang="en-US" sz="2400" dirty="0">
                <a:latin typeface="Times New Roman" pitchFamily="18" charset="0"/>
                <a:cs typeface="Times New Roman" pitchFamily="18" charset="0"/>
              </a:rPr>
              <a:t>Write a SHE statement to prove the following statements as true or false </a:t>
            </a:r>
          </a:p>
          <a:p>
            <a:pPr marL="457200" lvl="0" indent="-457200">
              <a:buAutoNum type="arabicPeriod"/>
            </a:pPr>
            <a:r>
              <a:rPr lang="en-US" sz="2400" dirty="0">
                <a:latin typeface="Times New Roman" pitchFamily="18" charset="0"/>
                <a:cs typeface="Times New Roman" pitchFamily="18" charset="0"/>
              </a:rPr>
              <a:t>Abraham Lincoln’s goal for fighting the Civil War was the destruction of the peculiar institution of slavery.</a:t>
            </a:r>
          </a:p>
          <a:p>
            <a:pPr marL="457200" indent="-457200">
              <a:buFont typeface="Arial" panose="020B0604020202020204" pitchFamily="34" charset="0"/>
              <a:buAutoNum type="arabicPeriod"/>
            </a:pPr>
            <a:r>
              <a:rPr lang="en-US" sz="2400" dirty="0">
                <a:latin typeface="Times New Roman" pitchFamily="18" charset="0"/>
                <a:cs typeface="Times New Roman" pitchFamily="18" charset="0"/>
              </a:rPr>
              <a:t>North could completely focus on fighting the South during the Civil War without worry of foreign government interference.</a:t>
            </a:r>
          </a:p>
          <a:p>
            <a:pPr marL="457200" indent="-457200">
              <a:buFont typeface="Arial" panose="020B0604020202020204" pitchFamily="34" charset="0"/>
              <a:buAutoNum type="arabicPeriod"/>
            </a:pPr>
            <a:r>
              <a:rPr lang="en-US" sz="2400" dirty="0">
                <a:latin typeface="Times New Roman" pitchFamily="18" charset="0"/>
                <a:cs typeface="Times New Roman" pitchFamily="18" charset="0"/>
              </a:rPr>
              <a:t>Grant attempted to destroy the South in order to achieve victory in the Civil War.</a:t>
            </a:r>
          </a:p>
          <a:p>
            <a:pPr marL="457200" indent="-457200">
              <a:buFont typeface="Arial" panose="020B0604020202020204" pitchFamily="34" charset="0"/>
              <a:buAutoNum type="arabicPeriod"/>
            </a:pPr>
            <a:r>
              <a:rPr lang="en-US" sz="2400" dirty="0">
                <a:latin typeface="Times New Roman" pitchFamily="18" charset="0"/>
                <a:cs typeface="Times New Roman" pitchFamily="18" charset="0"/>
              </a:rPr>
              <a:t>The death of Lincoln led to much tougher times for the south in comparison if he would have lived.</a:t>
            </a:r>
          </a:p>
          <a:p>
            <a:pPr marL="457200" lvl="0" indent="-457200">
              <a:buAutoNum type="arabicPeriod"/>
            </a:pPr>
            <a:endParaRPr lang="en-US" sz="2400" dirty="0">
              <a:latin typeface="Times New Roman" pitchFamily="18" charset="0"/>
              <a:cs typeface="Times New Roman" pitchFamily="18" charset="0"/>
            </a:endParaRPr>
          </a:p>
          <a:p>
            <a:pPr marL="0" indent="0">
              <a:buNone/>
            </a:pP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2145596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2"/>
          </a:solidFill>
          <a:ln>
            <a:solidFill>
              <a:srgbClr val="0070C0"/>
            </a:solidFill>
          </a:ln>
        </p:spPr>
        <p:txBody>
          <a:bodyPr/>
          <a:lstStyle/>
          <a:p>
            <a:r>
              <a:rPr lang="en-US" b="1" dirty="0">
                <a:latin typeface="Amasis MT Pro" panose="02040504050005020304" pitchFamily="18" charset="0"/>
              </a:rPr>
              <a:t>Factors of the Civil War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295400"/>
            <a:ext cx="8382000" cy="3221360"/>
          </a:xfrm>
        </p:spPr>
      </p:pic>
      <p:sp>
        <p:nvSpPr>
          <p:cNvPr id="5" name="Rectangle 4"/>
          <p:cNvSpPr/>
          <p:nvPr/>
        </p:nvSpPr>
        <p:spPr>
          <a:xfrm>
            <a:off x="457200" y="4724400"/>
            <a:ext cx="8382000" cy="1600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AutoNum type="arabicPeriod"/>
            </a:pPr>
            <a:endParaRPr lang="en-US" sz="2400" dirty="0">
              <a:solidFill>
                <a:schemeClr val="bg2"/>
              </a:solidFill>
              <a:latin typeface="Times New Roman" panose="02020603050405020304" pitchFamily="18" charset="0"/>
              <a:cs typeface="Times New Roman" panose="02020603050405020304" pitchFamily="18" charset="0"/>
            </a:endParaRPr>
          </a:p>
          <a:p>
            <a:pPr marL="457200" indent="-457200">
              <a:buAutoNum type="arabicPeriod"/>
            </a:pPr>
            <a:r>
              <a:rPr lang="en-US" sz="2400" dirty="0">
                <a:solidFill>
                  <a:schemeClr val="bg2"/>
                </a:solidFill>
                <a:latin typeface="Times New Roman" panose="02020603050405020304" pitchFamily="18" charset="0"/>
                <a:cs typeface="Times New Roman" panose="02020603050405020304" pitchFamily="18" charset="0"/>
              </a:rPr>
              <a:t>Explain how ONE of the factors listed above will influence the actions by the Confederacy during the Civil War.</a:t>
            </a:r>
          </a:p>
          <a:p>
            <a:pPr marL="457200" indent="-457200">
              <a:buFontTx/>
              <a:buAutoNum type="arabicPeriod"/>
            </a:pPr>
            <a:r>
              <a:rPr lang="en-US" sz="2400" dirty="0">
                <a:solidFill>
                  <a:schemeClr val="bg2"/>
                </a:solidFill>
                <a:latin typeface="Times New Roman" panose="02020603050405020304" pitchFamily="18" charset="0"/>
                <a:cs typeface="Times New Roman" panose="02020603050405020304" pitchFamily="18" charset="0"/>
              </a:rPr>
              <a:t>Explain how ONE of the factors listed above will influence the actions by the Union during the Civil War.</a:t>
            </a:r>
          </a:p>
          <a:p>
            <a:endParaRPr lang="en-US" sz="2400" dirty="0">
              <a:solidFill>
                <a:schemeClr val="bg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46383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FDEC4-E080-5C42-2439-71CFD56F651E}"/>
              </a:ext>
            </a:extLst>
          </p:cNvPr>
          <p:cNvSpPr>
            <a:spLocks noGrp="1"/>
          </p:cNvSpPr>
          <p:nvPr>
            <p:ph type="title"/>
          </p:nvPr>
        </p:nvSpPr>
        <p:spPr>
          <a:xfrm>
            <a:off x="457200" y="274638"/>
            <a:ext cx="8229600" cy="715962"/>
          </a:xfrm>
        </p:spPr>
        <p:txBody>
          <a:bodyPr>
            <a:normAutofit fontScale="90000"/>
          </a:bodyPr>
          <a:lstStyle/>
          <a:p>
            <a:r>
              <a:rPr lang="en-US" b="1" dirty="0">
                <a:latin typeface="Amasis MT Pro" panose="02040504050005020304" pitchFamily="18" charset="0"/>
              </a:rPr>
              <a:t>Critical Advantages </a:t>
            </a:r>
          </a:p>
        </p:txBody>
      </p:sp>
      <p:sp>
        <p:nvSpPr>
          <p:cNvPr id="3" name="Content Placeholder 2">
            <a:extLst>
              <a:ext uri="{FF2B5EF4-FFF2-40B4-BE49-F238E27FC236}">
                <a16:creationId xmlns:a16="http://schemas.microsoft.com/office/drawing/2014/main" id="{8F069C1F-DF14-273B-6164-2E23DD7F52A3}"/>
              </a:ext>
            </a:extLst>
          </p:cNvPr>
          <p:cNvSpPr>
            <a:spLocks noGrp="1"/>
          </p:cNvSpPr>
          <p:nvPr>
            <p:ph idx="1"/>
          </p:nvPr>
        </p:nvSpPr>
        <p:spPr>
          <a:xfrm>
            <a:off x="457200" y="990600"/>
            <a:ext cx="8229600" cy="5135563"/>
          </a:xfrm>
          <a:solidFill>
            <a:schemeClr val="bg1"/>
          </a:solidFill>
          <a:ln>
            <a:solidFill>
              <a:srgbClr val="002060"/>
            </a:solidFill>
          </a:ln>
        </p:spPr>
        <p:txBody>
          <a:bodyPr>
            <a:normAutofit/>
          </a:bodyPr>
          <a:lstStyle/>
          <a:p>
            <a:pPr marL="0" indent="0">
              <a:buNone/>
            </a:pPr>
            <a:r>
              <a:rPr lang="en-US" sz="2400" b="1" dirty="0">
                <a:solidFill>
                  <a:srgbClr val="002060"/>
                </a:solidFill>
                <a:latin typeface="Times New Roman" panose="02020603050405020304" pitchFamily="18" charset="0"/>
                <a:cs typeface="Times New Roman" panose="02020603050405020304" pitchFamily="18" charset="0"/>
              </a:rPr>
              <a:t>Goal</a:t>
            </a:r>
            <a:r>
              <a:rPr lang="en-US" sz="2400" dirty="0">
                <a:latin typeface="Times New Roman" panose="02020603050405020304" pitchFamily="18" charset="0"/>
                <a:cs typeface="Times New Roman" panose="02020603050405020304" pitchFamily="18" charset="0"/>
              </a:rPr>
              <a:t>: Use primary sources to evaluate factors that gave the Union and the Confederacy advantages leading to extension of a bloody war.</a:t>
            </a:r>
          </a:p>
        </p:txBody>
      </p:sp>
      <p:sp>
        <p:nvSpPr>
          <p:cNvPr id="4" name="Rectangle 3">
            <a:extLst>
              <a:ext uri="{FF2B5EF4-FFF2-40B4-BE49-F238E27FC236}">
                <a16:creationId xmlns:a16="http://schemas.microsoft.com/office/drawing/2014/main" id="{67EC23AB-51B0-5747-F43D-CD2598DE745C}"/>
              </a:ext>
            </a:extLst>
          </p:cNvPr>
          <p:cNvSpPr/>
          <p:nvPr/>
        </p:nvSpPr>
        <p:spPr>
          <a:xfrm>
            <a:off x="152400" y="2205428"/>
            <a:ext cx="3352800" cy="533400"/>
          </a:xfrm>
          <a:prstGeom prst="rect">
            <a:avLst/>
          </a:prstGeom>
          <a:solidFill>
            <a:srgbClr val="00206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Union (North)</a:t>
            </a:r>
          </a:p>
        </p:txBody>
      </p:sp>
      <p:sp>
        <p:nvSpPr>
          <p:cNvPr id="5" name="Rectangle 4">
            <a:extLst>
              <a:ext uri="{FF2B5EF4-FFF2-40B4-BE49-F238E27FC236}">
                <a16:creationId xmlns:a16="http://schemas.microsoft.com/office/drawing/2014/main" id="{962EE4A8-306E-9D25-D978-BD86EABE3380}"/>
              </a:ext>
            </a:extLst>
          </p:cNvPr>
          <p:cNvSpPr/>
          <p:nvPr/>
        </p:nvSpPr>
        <p:spPr>
          <a:xfrm>
            <a:off x="5638800" y="2207926"/>
            <a:ext cx="3352800" cy="533400"/>
          </a:xfrm>
          <a:prstGeom prst="rect">
            <a:avLst/>
          </a:prstGeom>
          <a:solidFill>
            <a:schemeClr val="bg1">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latin typeface="Times New Roman" panose="02020603050405020304" pitchFamily="18" charset="0"/>
                <a:cs typeface="Times New Roman" panose="02020603050405020304" pitchFamily="18" charset="0"/>
              </a:rPr>
              <a:t>Confederacy (South)</a:t>
            </a:r>
          </a:p>
        </p:txBody>
      </p:sp>
      <p:cxnSp>
        <p:nvCxnSpPr>
          <p:cNvPr id="7" name="Straight Connector 6">
            <a:extLst>
              <a:ext uri="{FF2B5EF4-FFF2-40B4-BE49-F238E27FC236}">
                <a16:creationId xmlns:a16="http://schemas.microsoft.com/office/drawing/2014/main" id="{D5EA6021-E257-D2EA-DF80-3C673702E11A}"/>
              </a:ext>
            </a:extLst>
          </p:cNvPr>
          <p:cNvCxnSpPr>
            <a:cxnSpLocks/>
          </p:cNvCxnSpPr>
          <p:nvPr/>
        </p:nvCxnSpPr>
        <p:spPr>
          <a:xfrm>
            <a:off x="4572000" y="1981200"/>
            <a:ext cx="0" cy="4495800"/>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55085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563"/>
            <a:ext cx="8229600" cy="579437"/>
          </a:xfrm>
          <a:solidFill>
            <a:schemeClr val="bg2"/>
          </a:solidFill>
          <a:ln>
            <a:solidFill>
              <a:srgbClr val="0070C0"/>
            </a:solidFill>
          </a:ln>
        </p:spPr>
        <p:txBody>
          <a:bodyPr>
            <a:normAutofit fontScale="90000"/>
          </a:bodyPr>
          <a:lstStyle/>
          <a:p>
            <a:r>
              <a:rPr lang="en-US" dirty="0">
                <a:latin typeface="Amasis MT Pro Black" panose="02040A04050005020304" pitchFamily="18" charset="0"/>
              </a:rPr>
              <a:t>Impact of the Civil War</a:t>
            </a:r>
          </a:p>
        </p:txBody>
      </p:sp>
      <p:sp>
        <p:nvSpPr>
          <p:cNvPr id="3" name="Content Placeholder 2"/>
          <p:cNvSpPr>
            <a:spLocks noGrp="1"/>
          </p:cNvSpPr>
          <p:nvPr>
            <p:ph idx="1"/>
          </p:nvPr>
        </p:nvSpPr>
        <p:spPr>
          <a:xfrm>
            <a:off x="422223" y="823118"/>
            <a:ext cx="8229600" cy="5211763"/>
          </a:xfrm>
          <a:solidFill>
            <a:schemeClr val="bg1"/>
          </a:solidFill>
        </p:spPr>
        <p:txBody>
          <a:bodyPr/>
          <a:lstStyle/>
          <a:p>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How will the advantages and disadvantages of the North and South impact how the war is fought?</a:t>
            </a:r>
          </a:p>
          <a:p>
            <a:r>
              <a:rPr lang="en-US" sz="2800" b="1" i="1" spc="50" dirty="0">
                <a:ln w="11430"/>
                <a:solidFill>
                  <a:srgbClr val="002060"/>
                </a:solidFill>
                <a:latin typeface="Times New Roman" panose="02020603050405020304" pitchFamily="18" charset="0"/>
                <a:cs typeface="Times New Roman" panose="02020603050405020304" pitchFamily="18" charset="0"/>
              </a:rPr>
              <a:t>Social impact: The need for soldiers </a:t>
            </a:r>
          </a:p>
          <a:p>
            <a:endParaRPr lang="en-US" sz="2800" spc="50" dirty="0">
              <a:ln w="11430"/>
            </a:endParaRP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409764759"/>
              </p:ext>
            </p:extLst>
          </p:nvPr>
        </p:nvGraphicFramePr>
        <p:xfrm>
          <a:off x="304800" y="2189480"/>
          <a:ext cx="8534400" cy="2565400"/>
        </p:xfrm>
        <a:graphic>
          <a:graphicData uri="http://schemas.openxmlformats.org/drawingml/2006/table">
            <a:tbl>
              <a:tblPr firstRow="1" bandRow="1">
                <a:tableStyleId>{5C22544A-7EE6-4342-B048-85BDC9FD1C3A}</a:tableStyleId>
              </a:tblPr>
              <a:tblGrid>
                <a:gridCol w="42672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70840">
                <a:tc>
                  <a:txBody>
                    <a:bodyPr/>
                    <a:lstStyle/>
                    <a:p>
                      <a:r>
                        <a:rPr lang="en-US" dirty="0"/>
                        <a:t>North</a:t>
                      </a:r>
                    </a:p>
                  </a:txBody>
                  <a:tcPr/>
                </a:tc>
                <a:tc>
                  <a:txBody>
                    <a:bodyPr/>
                    <a:lstStyle/>
                    <a:p>
                      <a:r>
                        <a:rPr lang="en-US" dirty="0"/>
                        <a:t>South</a:t>
                      </a:r>
                    </a:p>
                  </a:txBody>
                  <a:tcPr/>
                </a:tc>
                <a:extLst>
                  <a:ext uri="{0D108BD9-81ED-4DB2-BD59-A6C34878D82A}">
                    <a16:rowId xmlns:a16="http://schemas.microsoft.com/office/drawing/2014/main" val="10000"/>
                  </a:ext>
                </a:extLst>
              </a:tr>
              <a:tr h="370840">
                <a:tc>
                  <a:txBody>
                    <a:bodyPr/>
                    <a:lstStyle/>
                    <a:p>
                      <a:r>
                        <a:rPr lang="en-US" sz="2000" dirty="0">
                          <a:latin typeface="Times New Roman" panose="02020603050405020304" pitchFamily="18" charset="0"/>
                          <a:cs typeface="Times New Roman" panose="02020603050405020304" pitchFamily="18" charset="0"/>
                        </a:rPr>
                        <a:t>Volunteers were</a:t>
                      </a:r>
                      <a:r>
                        <a:rPr lang="en-US" sz="2000" baseline="0" dirty="0">
                          <a:latin typeface="Times New Roman" panose="02020603050405020304" pitchFamily="18" charset="0"/>
                          <a:cs typeface="Times New Roman" panose="02020603050405020304" pitchFamily="18" charset="0"/>
                        </a:rPr>
                        <a:t> first used – Each state filled quotas</a:t>
                      </a:r>
                    </a:p>
                    <a:p>
                      <a:pPr marL="285750" indent="-285750">
                        <a:buFontTx/>
                        <a:buChar char="-"/>
                      </a:pPr>
                      <a:r>
                        <a:rPr lang="en-US" sz="2000" b="1" u="sng" baseline="0" dirty="0">
                          <a:latin typeface="Times New Roman" panose="02020603050405020304" pitchFamily="18" charset="0"/>
                          <a:cs typeface="Times New Roman" panose="02020603050405020304" pitchFamily="18" charset="0"/>
                        </a:rPr>
                        <a:t>Conscription Acts of 1863</a:t>
                      </a:r>
                      <a:r>
                        <a:rPr lang="en-US" sz="2000" baseline="0" dirty="0">
                          <a:latin typeface="Times New Roman" panose="02020603050405020304" pitchFamily="18" charset="0"/>
                          <a:cs typeface="Times New Roman" panose="02020603050405020304" pitchFamily="18" charset="0"/>
                        </a:rPr>
                        <a:t>: the draft</a:t>
                      </a:r>
                    </a:p>
                    <a:p>
                      <a:pPr marL="285750" indent="-285750">
                        <a:buFontTx/>
                        <a:buChar char="-"/>
                      </a:pPr>
                      <a:r>
                        <a:rPr lang="en-US" sz="2000" baseline="0" dirty="0">
                          <a:latin typeface="Times New Roman" panose="02020603050405020304" pitchFamily="18" charset="0"/>
                          <a:cs typeface="Times New Roman" panose="02020603050405020304" pitchFamily="18" charset="0"/>
                        </a:rPr>
                        <a:t>$300 to hire a replacement</a:t>
                      </a:r>
                    </a:p>
                    <a:p>
                      <a:pPr marL="285750" indent="-285750">
                        <a:buFontTx/>
                        <a:buChar char="-"/>
                      </a:pPr>
                      <a:r>
                        <a:rPr lang="en-US" sz="2000" b="1" i="1" u="sng" baseline="0" dirty="0">
                          <a:latin typeface="Times New Roman" panose="02020603050405020304" pitchFamily="18" charset="0"/>
                          <a:cs typeface="Times New Roman" panose="02020603050405020304" pitchFamily="18" charset="0"/>
                        </a:rPr>
                        <a:t>NY Draft Riots 1863</a:t>
                      </a:r>
                      <a:r>
                        <a:rPr lang="en-US" sz="2000" baseline="0" dirty="0">
                          <a:latin typeface="Times New Roman" panose="02020603050405020304" pitchFamily="18" charset="0"/>
                          <a:cs typeface="Times New Roman" panose="02020603050405020304" pitchFamily="18" charset="0"/>
                        </a:rPr>
                        <a:t>: </a:t>
                      </a:r>
                      <a:r>
                        <a:rPr lang="en-US" sz="2000" i="1" baseline="0" dirty="0">
                          <a:latin typeface="Times New Roman" panose="02020603050405020304" pitchFamily="18" charset="0"/>
                          <a:cs typeface="Times New Roman" panose="02020603050405020304" pitchFamily="18" charset="0"/>
                        </a:rPr>
                        <a:t>Irish revolted </a:t>
                      </a:r>
                      <a:r>
                        <a:rPr lang="en-US" sz="2000" baseline="0" dirty="0">
                          <a:latin typeface="Times New Roman" panose="02020603050405020304" pitchFamily="18" charset="0"/>
                          <a:cs typeface="Times New Roman" panose="02020603050405020304" pitchFamily="18" charset="0"/>
                        </a:rPr>
                        <a:t>(anti-black) </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a:latin typeface="Times New Roman" panose="02020603050405020304" pitchFamily="18" charset="0"/>
                          <a:cs typeface="Times New Roman" panose="02020603050405020304" pitchFamily="18" charset="0"/>
                        </a:rPr>
                        <a:t>Volunteers were used at first – South has a smaller population</a:t>
                      </a:r>
                    </a:p>
                    <a:p>
                      <a:pPr marL="285750" indent="-285750">
                        <a:buFont typeface="Arial" panose="020B0604020202020204" pitchFamily="34" charset="0"/>
                        <a:buChar char="•"/>
                      </a:pPr>
                      <a:r>
                        <a:rPr lang="en-US" sz="2000" b="1" u="sng" kern="1200" dirty="0">
                          <a:solidFill>
                            <a:schemeClr val="dk1"/>
                          </a:solidFill>
                          <a:effectLst/>
                          <a:latin typeface="Times New Roman" panose="02020603050405020304" pitchFamily="18" charset="0"/>
                          <a:ea typeface="+mn-ea"/>
                          <a:cs typeface="Times New Roman" panose="02020603050405020304" pitchFamily="18" charset="0"/>
                        </a:rPr>
                        <a:t>Conscription Acts 1862</a:t>
                      </a:r>
                    </a:p>
                    <a:p>
                      <a:pPr marL="285750" indent="-285750">
                        <a:buFont typeface="Arial" panose="020B0604020202020204" pitchFamily="34" charset="0"/>
                        <a:buChar char="•"/>
                      </a:pPr>
                      <a:r>
                        <a:rPr lang="en-US" sz="2000" kern="1200" dirty="0">
                          <a:solidFill>
                            <a:schemeClr val="dk1"/>
                          </a:solidFill>
                          <a:effectLst/>
                          <a:latin typeface="Times New Roman" panose="02020603050405020304" pitchFamily="18" charset="0"/>
                          <a:ea typeface="+mn-ea"/>
                          <a:cs typeface="Times New Roman" panose="02020603050405020304" pitchFamily="18" charset="0"/>
                        </a:rPr>
                        <a:t>Hire substitutes, </a:t>
                      </a:r>
                      <a:r>
                        <a:rPr lang="en-US" sz="2000" i="1" kern="1200" dirty="0">
                          <a:solidFill>
                            <a:srgbClr val="FF0000"/>
                          </a:solidFill>
                          <a:effectLst/>
                          <a:latin typeface="Times New Roman" panose="02020603050405020304" pitchFamily="18" charset="0"/>
                          <a:ea typeface="+mn-ea"/>
                          <a:cs typeface="Times New Roman" panose="02020603050405020304" pitchFamily="18" charset="0"/>
                        </a:rPr>
                        <a:t>Slave owners or overseers of 20 or more slaves could claim exemption</a:t>
                      </a:r>
                    </a:p>
                    <a:p>
                      <a:endParaRPr lang="en-US" dirty="0"/>
                    </a:p>
                  </a:txBody>
                  <a:tcPr/>
                </a:tc>
                <a:extLst>
                  <a:ext uri="{0D108BD9-81ED-4DB2-BD59-A6C34878D82A}">
                    <a16:rowId xmlns:a16="http://schemas.microsoft.com/office/drawing/2014/main" val="10001"/>
                  </a:ext>
                </a:extLst>
              </a:tr>
            </a:tbl>
          </a:graphicData>
        </a:graphic>
      </p:graphicFrame>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4572000"/>
            <a:ext cx="6318250" cy="2286000"/>
          </a:xfrm>
          <a:prstGeom prst="rect">
            <a:avLst/>
          </a:prstGeom>
          <a:ln>
            <a:solidFill>
              <a:schemeClr val="accent1"/>
            </a:solidFill>
          </a:ln>
        </p:spPr>
      </p:pic>
    </p:spTree>
    <p:extLst>
      <p:ext uri="{BB962C8B-B14F-4D97-AF65-F5344CB8AC3E}">
        <p14:creationId xmlns:p14="http://schemas.microsoft.com/office/powerpoint/2010/main" val="24978964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bg2"/>
          </a:solidFill>
        </p:spPr>
        <p:txBody>
          <a:bodyPr>
            <a:normAutofit fontScale="90000"/>
          </a:bodyPr>
          <a:lstStyle/>
          <a:p>
            <a:r>
              <a:rPr lang="en-US" dirty="0">
                <a:latin typeface="Amasis MT Pro Black" panose="02040A04050005020304" pitchFamily="18" charset="0"/>
              </a:rPr>
              <a:t>Defeat an Alliance </a:t>
            </a:r>
          </a:p>
        </p:txBody>
      </p:sp>
      <p:sp>
        <p:nvSpPr>
          <p:cNvPr id="3" name="Content Placeholder 2"/>
          <p:cNvSpPr>
            <a:spLocks noGrp="1"/>
          </p:cNvSpPr>
          <p:nvPr>
            <p:ph idx="1"/>
          </p:nvPr>
        </p:nvSpPr>
        <p:spPr>
          <a:xfrm>
            <a:off x="448456" y="1143000"/>
            <a:ext cx="8534400" cy="5006181"/>
          </a:xfrm>
          <a:solidFill>
            <a:schemeClr val="bg1"/>
          </a:solidFill>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Confederacy potential alliance with Britain (a diplomatic nightmare)</a:t>
            </a:r>
          </a:p>
          <a:p>
            <a:pPr lvl="1"/>
            <a:r>
              <a:rPr lang="en-US" sz="2400" b="1" dirty="0">
                <a:solidFill>
                  <a:srgbClr val="C00000"/>
                </a:solidFill>
                <a:latin typeface="Times New Roman" panose="02020603050405020304" pitchFamily="18" charset="0"/>
                <a:cs typeface="Times New Roman" panose="02020603050405020304" pitchFamily="18" charset="0"/>
              </a:rPr>
              <a:t>Trent Affair, 1861 </a:t>
            </a:r>
          </a:p>
          <a:p>
            <a:pPr lvl="1"/>
            <a:r>
              <a:rPr lang="en-US" sz="2400" b="1" dirty="0">
                <a:solidFill>
                  <a:srgbClr val="C00000"/>
                </a:solidFill>
                <a:latin typeface="Times New Roman" panose="02020603050405020304" pitchFamily="18" charset="0"/>
                <a:cs typeface="Times New Roman" panose="02020603050405020304" pitchFamily="18" charset="0"/>
              </a:rPr>
              <a:t>Blockade runners (Alabama) </a:t>
            </a:r>
          </a:p>
          <a:p>
            <a:pPr lvl="1"/>
            <a:r>
              <a:rPr lang="en-US" sz="2400" b="1" dirty="0">
                <a:solidFill>
                  <a:srgbClr val="C00000"/>
                </a:solidFill>
                <a:latin typeface="Times New Roman" panose="02020603050405020304" pitchFamily="18" charset="0"/>
                <a:cs typeface="Times New Roman" panose="02020603050405020304" pitchFamily="18" charset="0"/>
              </a:rPr>
              <a:t>Laird Rams, 1863</a:t>
            </a:r>
          </a:p>
          <a:p>
            <a:pPr marL="457200" lvl="1" indent="0">
              <a:buNone/>
            </a:pP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3007" y="2286000"/>
            <a:ext cx="3475042" cy="3991897"/>
          </a:xfrm>
          <a:prstGeom prst="rect">
            <a:avLst/>
          </a:prstGeom>
          <a:ln>
            <a:solidFill>
              <a:schemeClr val="accent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334" y="3356014"/>
            <a:ext cx="4299856" cy="3227348"/>
          </a:xfrm>
          <a:prstGeom prst="rect">
            <a:avLst/>
          </a:prstGeom>
          <a:ln>
            <a:solidFill>
              <a:schemeClr val="accent1"/>
            </a:solidFill>
          </a:ln>
        </p:spPr>
      </p:pic>
      <p:sp>
        <p:nvSpPr>
          <p:cNvPr id="6" name="Rectangle 5">
            <a:extLst>
              <a:ext uri="{FF2B5EF4-FFF2-40B4-BE49-F238E27FC236}">
                <a16:creationId xmlns:a16="http://schemas.microsoft.com/office/drawing/2014/main" id="{8346AEC0-574E-76C5-C024-E96164B69F7C}"/>
              </a:ext>
            </a:extLst>
          </p:cNvPr>
          <p:cNvSpPr/>
          <p:nvPr/>
        </p:nvSpPr>
        <p:spPr>
          <a:xfrm>
            <a:off x="2483370" y="4908029"/>
            <a:ext cx="6212174" cy="1241151"/>
          </a:xfrm>
          <a:prstGeom prst="rect">
            <a:avLst/>
          </a:prstGeom>
          <a:solidFill>
            <a:srgbClr val="00206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latin typeface="Times New Roman" panose="02020603050405020304" pitchFamily="18" charset="0"/>
                <a:cs typeface="Times New Roman" panose="02020603050405020304" pitchFamily="18" charset="0"/>
              </a:rPr>
              <a:t>Emancipation Proclamation</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prevents England from allying with the Confederacy (</a:t>
            </a:r>
            <a:r>
              <a:rPr lang="en-US" sz="2400" b="1" dirty="0">
                <a:solidFill>
                  <a:srgbClr val="FFFF00"/>
                </a:solidFill>
                <a:latin typeface="Times New Roman" panose="02020603050405020304" pitchFamily="18" charset="0"/>
                <a:cs typeface="Times New Roman" panose="02020603050405020304" pitchFamily="18" charset="0"/>
              </a:rPr>
              <a:t>Uncle Tom’s Cabin Effect</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8073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a:noFill/>
          <a:ln>
            <a:solidFill>
              <a:srgbClr val="0070C0"/>
            </a:solidFill>
          </a:ln>
        </p:spPr>
        <p:txBody>
          <a:bodyPr>
            <a:normAutofit fontScale="90000"/>
          </a:bodyPr>
          <a:lstStyle/>
          <a:p>
            <a:r>
              <a:rPr lang="en-US" b="1" dirty="0">
                <a:latin typeface="Amasis MT Pro Black" panose="02040A04050005020304" pitchFamily="18" charset="0"/>
              </a:rPr>
              <a:t>Financial Support</a:t>
            </a:r>
          </a:p>
        </p:txBody>
      </p:sp>
      <p:sp>
        <p:nvSpPr>
          <p:cNvPr id="3" name="Text Placeholder 2"/>
          <p:cNvSpPr>
            <a:spLocks noGrp="1"/>
          </p:cNvSpPr>
          <p:nvPr>
            <p:ph type="body" idx="1"/>
          </p:nvPr>
        </p:nvSpPr>
        <p:spPr>
          <a:xfrm>
            <a:off x="418306" y="924656"/>
            <a:ext cx="4040188" cy="481259"/>
          </a:xfrm>
          <a:solidFill>
            <a:schemeClr val="tx2"/>
          </a:solidFill>
          <a:ln>
            <a:solidFill>
              <a:srgbClr val="FFFF00"/>
            </a:solidFill>
          </a:ln>
        </p:spPr>
        <p:txBody>
          <a:bodyPr>
            <a:normAutofit/>
          </a:bodyPr>
          <a:lstStyle/>
          <a:p>
            <a:r>
              <a:rPr lang="en-US" dirty="0">
                <a:solidFill>
                  <a:srgbClr val="FFFF00"/>
                </a:solidFill>
                <a:latin typeface="Times New Roman" panose="02020603050405020304" pitchFamily="18" charset="0"/>
                <a:cs typeface="Times New Roman" panose="02020603050405020304" pitchFamily="18" charset="0"/>
              </a:rPr>
              <a:t>North</a:t>
            </a:r>
          </a:p>
        </p:txBody>
      </p:sp>
      <p:sp>
        <p:nvSpPr>
          <p:cNvPr id="4" name="Content Placeholder 3"/>
          <p:cNvSpPr>
            <a:spLocks noGrp="1"/>
          </p:cNvSpPr>
          <p:nvPr>
            <p:ph sz="half" idx="2"/>
          </p:nvPr>
        </p:nvSpPr>
        <p:spPr>
          <a:xfrm>
            <a:off x="228600" y="1492372"/>
            <a:ext cx="4245342" cy="4616452"/>
          </a:xfrm>
          <a:solidFill>
            <a:schemeClr val="bg1"/>
          </a:solidFill>
          <a:ln>
            <a:solidFill>
              <a:srgbClr val="002060"/>
            </a:solidFill>
          </a:ln>
        </p:spPr>
        <p:txBody>
          <a:bodyPr>
            <a:normAutofit/>
          </a:bodyPr>
          <a:lstStyle/>
          <a:p>
            <a:pPr marL="285750" lvl="1"/>
            <a:r>
              <a:rPr lang="en-US" sz="2200" dirty="0">
                <a:latin typeface="Times New Roman" panose="02020603050405020304" pitchFamily="18" charset="0"/>
                <a:cs typeface="Times New Roman" panose="02020603050405020304" pitchFamily="18" charset="0"/>
              </a:rPr>
              <a:t>Excise tax</a:t>
            </a:r>
          </a:p>
          <a:p>
            <a:pPr marL="285750" lvl="1"/>
            <a:r>
              <a:rPr lang="en-US" sz="2200" dirty="0">
                <a:latin typeface="Times New Roman" panose="02020603050405020304" pitchFamily="18" charset="0"/>
                <a:cs typeface="Times New Roman" panose="02020603050405020304" pitchFamily="18" charset="0"/>
              </a:rPr>
              <a:t>Income tax</a:t>
            </a:r>
          </a:p>
          <a:p>
            <a:pPr marL="285750" lvl="1"/>
            <a:r>
              <a:rPr lang="en-US" sz="2200" dirty="0">
                <a:latin typeface="Times New Roman" panose="02020603050405020304" pitchFamily="18" charset="0"/>
                <a:cs typeface="Times New Roman" panose="02020603050405020304" pitchFamily="18" charset="0"/>
              </a:rPr>
              <a:t>Morrill Tariff </a:t>
            </a:r>
          </a:p>
          <a:p>
            <a:pPr marL="285750" lvl="1"/>
            <a:r>
              <a:rPr lang="en-US" sz="2200" dirty="0">
                <a:latin typeface="Times New Roman" panose="02020603050405020304" pitchFamily="18" charset="0"/>
                <a:cs typeface="Times New Roman" panose="02020603050405020304" pitchFamily="18" charset="0"/>
              </a:rPr>
              <a:t>Issued </a:t>
            </a:r>
            <a:r>
              <a:rPr lang="en-US" sz="2200" b="1" dirty="0">
                <a:solidFill>
                  <a:srgbClr val="FF0000"/>
                </a:solidFill>
                <a:latin typeface="Times New Roman" panose="02020603050405020304" pitchFamily="18" charset="0"/>
                <a:cs typeface="Times New Roman" panose="02020603050405020304" pitchFamily="18" charset="0"/>
              </a:rPr>
              <a:t>greenbacks </a:t>
            </a:r>
            <a:r>
              <a:rPr lang="en-US" sz="2200" dirty="0">
                <a:latin typeface="Times New Roman" panose="02020603050405020304" pitchFamily="18" charset="0"/>
                <a:cs typeface="Times New Roman" panose="02020603050405020304" pitchFamily="18" charset="0"/>
              </a:rPr>
              <a:t>(paper currency) </a:t>
            </a:r>
            <a:r>
              <a:rPr lang="en-US" sz="2200" i="1" dirty="0">
                <a:solidFill>
                  <a:srgbClr val="002060"/>
                </a:solidFill>
                <a:latin typeface="Times New Roman" panose="02020603050405020304" pitchFamily="18" charset="0"/>
                <a:cs typeface="Times New Roman" panose="02020603050405020304" pitchFamily="18" charset="0"/>
              </a:rPr>
              <a:t>Legal Tender Act </a:t>
            </a:r>
            <a:r>
              <a:rPr lang="en-US" sz="2200" dirty="0">
                <a:latin typeface="Times New Roman" panose="02020603050405020304" pitchFamily="18" charset="0"/>
                <a:cs typeface="Times New Roman" panose="02020603050405020304" pitchFamily="18" charset="0"/>
              </a:rPr>
              <a:t>	 </a:t>
            </a:r>
          </a:p>
          <a:p>
            <a:pPr marL="285750" lvl="1"/>
            <a:r>
              <a:rPr lang="en-US" sz="2200" dirty="0">
                <a:latin typeface="Times New Roman" panose="02020603050405020304" pitchFamily="18" charset="0"/>
                <a:cs typeface="Times New Roman" panose="02020603050405020304" pitchFamily="18" charset="0"/>
              </a:rPr>
              <a:t>Borrowing $$ - Bond sales </a:t>
            </a:r>
          </a:p>
          <a:p>
            <a:pPr marL="285750" lvl="1"/>
            <a:r>
              <a:rPr lang="en-US" sz="2200" b="1" dirty="0">
                <a:solidFill>
                  <a:srgbClr val="FF0000"/>
                </a:solidFill>
                <a:latin typeface="Times New Roman" panose="02020603050405020304" pitchFamily="18" charset="0"/>
                <a:cs typeface="Times New Roman" panose="02020603050405020304" pitchFamily="18" charset="0"/>
              </a:rPr>
              <a:t>National Banking Act 1863 </a:t>
            </a:r>
            <a:r>
              <a:rPr lang="en-US" sz="2200" dirty="0">
                <a:latin typeface="Times New Roman" panose="02020603050405020304" pitchFamily="18" charset="0"/>
                <a:cs typeface="Times New Roman" panose="02020603050405020304" pitchFamily="18" charset="0"/>
              </a:rPr>
              <a:t>– re-establishes the national bank to restore currency values </a:t>
            </a:r>
          </a:p>
        </p:txBody>
      </p:sp>
      <p:sp>
        <p:nvSpPr>
          <p:cNvPr id="5" name="Text Placeholder 4"/>
          <p:cNvSpPr>
            <a:spLocks noGrp="1"/>
          </p:cNvSpPr>
          <p:nvPr>
            <p:ph type="body" sz="quarter" idx="3"/>
          </p:nvPr>
        </p:nvSpPr>
        <p:spPr>
          <a:xfrm>
            <a:off x="4685508" y="924655"/>
            <a:ext cx="4041775" cy="481259"/>
          </a:xfrm>
          <a:solidFill>
            <a:schemeClr val="bg1">
              <a:lumMod val="85000"/>
            </a:schemeClr>
          </a:solidFill>
          <a:ln>
            <a:solidFill>
              <a:srgbClr val="C00000"/>
            </a:solidFill>
          </a:ln>
        </p:spPr>
        <p:txBody>
          <a:bodyPr>
            <a:normAutofit/>
          </a:bodyPr>
          <a:lstStyle/>
          <a:p>
            <a:r>
              <a:rPr lang="en-US" dirty="0">
                <a:solidFill>
                  <a:srgbClr val="C00000"/>
                </a:solidFill>
                <a:latin typeface="Times New Roman" panose="02020603050405020304" pitchFamily="18" charset="0"/>
                <a:cs typeface="Times New Roman" panose="02020603050405020304" pitchFamily="18" charset="0"/>
              </a:rPr>
              <a:t>South – Lack money</a:t>
            </a:r>
          </a:p>
        </p:txBody>
      </p:sp>
      <p:sp>
        <p:nvSpPr>
          <p:cNvPr id="6" name="Content Placeholder 5"/>
          <p:cNvSpPr>
            <a:spLocks noGrp="1"/>
          </p:cNvSpPr>
          <p:nvPr>
            <p:ph sz="quarter" idx="4"/>
          </p:nvPr>
        </p:nvSpPr>
        <p:spPr>
          <a:xfrm>
            <a:off x="4621579" y="1492369"/>
            <a:ext cx="4041775" cy="4341817"/>
          </a:xfrm>
          <a:solidFill>
            <a:schemeClr val="bg1"/>
          </a:solidFill>
          <a:ln>
            <a:solidFill>
              <a:srgbClr val="C00000"/>
            </a:solidFill>
          </a:ln>
        </p:spPr>
        <p:txBody>
          <a:bodyPr/>
          <a:lstStyle/>
          <a:p>
            <a:pPr marL="285750" lvl="1"/>
            <a:r>
              <a:rPr lang="en-US" sz="2200" dirty="0">
                <a:latin typeface="Times New Roman" panose="02020603050405020304" pitchFamily="18" charset="0"/>
                <a:cs typeface="Times New Roman" panose="02020603050405020304" pitchFamily="18" charset="0"/>
              </a:rPr>
              <a:t>Sold bonds – borrowing</a:t>
            </a:r>
          </a:p>
          <a:p>
            <a:pPr marL="285750" lvl="1"/>
            <a:r>
              <a:rPr lang="en-US" sz="2200" dirty="0">
                <a:latin typeface="Times New Roman" panose="02020603050405020304" pitchFamily="18" charset="0"/>
                <a:cs typeface="Times New Roman" panose="02020603050405020304" pitchFamily="18" charset="0"/>
              </a:rPr>
              <a:t>Levied heavy taxes on farm products</a:t>
            </a:r>
          </a:p>
          <a:p>
            <a:pPr marL="285750" lvl="1"/>
            <a:r>
              <a:rPr lang="en-US" sz="2200" dirty="0">
                <a:latin typeface="Times New Roman" panose="02020603050405020304" pitchFamily="18" charset="0"/>
                <a:cs typeface="Times New Roman" panose="02020603050405020304" pitchFamily="18" charset="0"/>
              </a:rPr>
              <a:t>Printed paper currency (</a:t>
            </a:r>
            <a:r>
              <a:rPr lang="en-US" sz="2200" b="1" dirty="0">
                <a:solidFill>
                  <a:srgbClr val="FF0000"/>
                </a:solidFill>
                <a:latin typeface="Times New Roman" panose="02020603050405020304" pitchFamily="18" charset="0"/>
                <a:cs typeface="Times New Roman" panose="02020603050405020304" pitchFamily="18" charset="0"/>
              </a:rPr>
              <a:t>Grey Backs</a:t>
            </a:r>
            <a:r>
              <a:rPr lang="en-US" sz="2200" dirty="0">
                <a:latin typeface="Times New Roman" panose="02020603050405020304" pitchFamily="18" charset="0"/>
                <a:cs typeface="Times New Roman" panose="02020603050405020304" pitchFamily="18" charset="0"/>
              </a:rPr>
              <a:t>)</a:t>
            </a:r>
          </a:p>
          <a:p>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4671828"/>
            <a:ext cx="3657600" cy="17526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5119503"/>
            <a:ext cx="3505200" cy="1304925"/>
          </a:xfrm>
          <a:prstGeom prst="rect">
            <a:avLst/>
          </a:prstGeom>
        </p:spPr>
      </p:pic>
    </p:spTree>
    <p:extLst>
      <p:ext uri="{BB962C8B-B14F-4D97-AF65-F5344CB8AC3E}">
        <p14:creationId xmlns:p14="http://schemas.microsoft.com/office/powerpoint/2010/main" val="33183229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00942"/>
            <a:ext cx="8229600" cy="639762"/>
          </a:xfrm>
          <a:noFill/>
          <a:ln>
            <a:solidFill>
              <a:srgbClr val="0070C0"/>
            </a:solidFill>
          </a:ln>
        </p:spPr>
        <p:txBody>
          <a:bodyPr>
            <a:normAutofit/>
          </a:bodyPr>
          <a:lstStyle/>
          <a:p>
            <a:r>
              <a:rPr lang="en-US" sz="3000" dirty="0">
                <a:latin typeface="Amasis MT Pro Black" panose="02040A04050005020304" pitchFamily="18" charset="0"/>
                <a:cs typeface="Times New Roman" panose="02020603050405020304" pitchFamily="18" charset="0"/>
              </a:rPr>
              <a:t>Rise of the Military Industrial Complex</a:t>
            </a:r>
          </a:p>
        </p:txBody>
      </p:sp>
      <p:sp>
        <p:nvSpPr>
          <p:cNvPr id="8" name="Content Placeholder 7"/>
          <p:cNvSpPr>
            <a:spLocks noGrp="1"/>
          </p:cNvSpPr>
          <p:nvPr>
            <p:ph idx="1"/>
          </p:nvPr>
        </p:nvSpPr>
        <p:spPr>
          <a:xfrm>
            <a:off x="152400" y="3615312"/>
            <a:ext cx="8763000" cy="2510852"/>
          </a:xfrm>
          <a:solidFill>
            <a:schemeClr val="bg1"/>
          </a:solidFill>
          <a:ln>
            <a:solidFill>
              <a:srgbClr val="002060"/>
            </a:solidFill>
          </a:ln>
        </p:spPr>
        <p:txBody>
          <a:bodyPr>
            <a:normAutofit/>
          </a:bodyPr>
          <a:lstStyle/>
          <a:p>
            <a:pPr marL="0" indent="0">
              <a:buNone/>
            </a:pPr>
            <a:r>
              <a:rPr lang="en-US" sz="2200" dirty="0">
                <a:latin typeface="Times New Roman" panose="02020603050405020304" pitchFamily="18" charset="0"/>
                <a:cs typeface="Times New Roman" panose="02020603050405020304" pitchFamily="18" charset="0"/>
              </a:rPr>
              <a:t>Civil War cause the Industrial Revolution (</a:t>
            </a:r>
            <a:r>
              <a:rPr lang="en-US" sz="2200" b="1" u="sng" dirty="0">
                <a:solidFill>
                  <a:srgbClr val="002060"/>
                </a:solidFill>
                <a:latin typeface="Times New Roman" panose="02020603050405020304" pitchFamily="18" charset="0"/>
                <a:cs typeface="Times New Roman" panose="02020603050405020304" pitchFamily="18" charset="0"/>
              </a:rPr>
              <a:t>Military Industrial Complex</a:t>
            </a:r>
            <a:r>
              <a:rPr lang="en-US" sz="2200" b="1" dirty="0">
                <a:solidFill>
                  <a:srgbClr val="002060"/>
                </a:solidFill>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 </a:t>
            </a:r>
            <a:r>
              <a:rPr lang="en-US" sz="2200" i="1" dirty="0">
                <a:solidFill>
                  <a:srgbClr val="C00000"/>
                </a:solidFill>
                <a:latin typeface="Times New Roman" panose="02020603050405020304" pitchFamily="18" charset="0"/>
                <a:cs typeface="Times New Roman" panose="02020603050405020304" pitchFamily="18" charset="0"/>
              </a:rPr>
              <a:t>War = Manufacturing</a:t>
            </a:r>
            <a:r>
              <a:rPr lang="en-US" sz="2200" dirty="0">
                <a:latin typeface="Times New Roman" panose="02020603050405020304" pitchFamily="18" charset="0"/>
                <a:cs typeface="Times New Roman" panose="02020603050405020304" pitchFamily="18" charset="0"/>
              </a:rPr>
              <a:t>)</a:t>
            </a:r>
          </a:p>
          <a:p>
            <a:pPr marL="0" indent="0">
              <a:buNone/>
            </a:pPr>
            <a:endParaRPr lang="en-US" sz="2200"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952234"/>
            <a:ext cx="8763000" cy="2510852"/>
          </a:xfrm>
          <a:prstGeom prst="rect">
            <a:avLst/>
          </a:prstGeom>
          <a:ln>
            <a:solidFill>
              <a:schemeClr val="accent1"/>
            </a:solidFill>
          </a:ln>
        </p:spPr>
      </p:pic>
      <p:sp>
        <p:nvSpPr>
          <p:cNvPr id="3" name="Rectangle 2">
            <a:extLst>
              <a:ext uri="{FF2B5EF4-FFF2-40B4-BE49-F238E27FC236}">
                <a16:creationId xmlns:a16="http://schemas.microsoft.com/office/drawing/2014/main" id="{8A34047D-1E13-9F7E-4273-3DBB2B2D2837}"/>
              </a:ext>
            </a:extLst>
          </p:cNvPr>
          <p:cNvSpPr/>
          <p:nvPr/>
        </p:nvSpPr>
        <p:spPr>
          <a:xfrm>
            <a:off x="419100" y="4343400"/>
            <a:ext cx="8229600" cy="251085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Growth of Industry </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Morrill Tariffs (blocks foreign competitors)</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War innovations: </a:t>
            </a:r>
            <a:r>
              <a:rPr lang="en-US" sz="2400" b="1" i="1" dirty="0">
                <a:solidFill>
                  <a:srgbClr val="FFFF00"/>
                </a:solidFill>
                <a:latin typeface="Times New Roman" panose="02020603050405020304" pitchFamily="18" charset="0"/>
                <a:cs typeface="Times New Roman" panose="02020603050405020304" pitchFamily="18" charset="0"/>
              </a:rPr>
              <a:t>Gatlin Gun, Repeater Rifle, etc.</a:t>
            </a:r>
          </a:p>
          <a:p>
            <a:pPr marL="342900" indent="-342900">
              <a:buFont typeface="Arial" panose="020B0604020202020204" pitchFamily="34" charset="0"/>
              <a:buChar char="•"/>
            </a:pPr>
            <a:r>
              <a:rPr lang="en-US" sz="2400" b="1" i="1" dirty="0">
                <a:solidFill>
                  <a:srgbClr val="FFFF00"/>
                </a:solidFill>
                <a:latin typeface="Times New Roman" panose="02020603050405020304" pitchFamily="18" charset="0"/>
                <a:cs typeface="Times New Roman" panose="02020603050405020304" pitchFamily="18" charset="0"/>
              </a:rPr>
              <a:t>59ers:</a:t>
            </a:r>
            <a:r>
              <a:rPr lang="en-US" sz="2400" dirty="0">
                <a:solidFill>
                  <a:schemeClr val="bg1"/>
                </a:solidFill>
                <a:latin typeface="Times New Roman" panose="02020603050405020304" pitchFamily="18" charset="0"/>
                <a:cs typeface="Times New Roman" panose="02020603050405020304" pitchFamily="18" charset="0"/>
              </a:rPr>
              <a:t> Era of petroleum begins</a:t>
            </a:r>
          </a:p>
          <a:p>
            <a:pPr marL="342900" indent="-342900">
              <a:buFont typeface="Arial" panose="020B0604020202020204" pitchFamily="34" charset="0"/>
              <a:buChar char="•"/>
            </a:pPr>
            <a:r>
              <a:rPr lang="en-US" sz="2400" b="1" i="1" dirty="0">
                <a:solidFill>
                  <a:srgbClr val="FFFF00"/>
                </a:solidFill>
                <a:latin typeface="Times New Roman" panose="02020603050405020304" pitchFamily="18" charset="0"/>
                <a:cs typeface="Times New Roman" panose="02020603050405020304" pitchFamily="18" charset="0"/>
              </a:rPr>
              <a:t>Graft (corruption)</a:t>
            </a:r>
            <a:r>
              <a:rPr lang="en-US" sz="2400" dirty="0">
                <a:solidFill>
                  <a:schemeClr val="bg1"/>
                </a:solidFill>
                <a:latin typeface="Times New Roman" panose="02020603050405020304" pitchFamily="18" charset="0"/>
                <a:cs typeface="Times New Roman" panose="02020603050405020304" pitchFamily="18" charset="0"/>
              </a:rPr>
              <a:t>: War profiteering (</a:t>
            </a:r>
            <a:r>
              <a:rPr lang="en-US" sz="2400" i="1" dirty="0">
                <a:solidFill>
                  <a:srgbClr val="FFFF00"/>
                </a:solidFill>
                <a:latin typeface="Times New Roman" panose="02020603050405020304" pitchFamily="18" charset="0"/>
                <a:cs typeface="Times New Roman" panose="02020603050405020304" pitchFamily="18" charset="0"/>
              </a:rPr>
              <a:t>JP Morgan = Robber Barron</a:t>
            </a:r>
            <a:r>
              <a:rPr lang="en-US" sz="2400" dirty="0">
                <a:solidFill>
                  <a:schemeClr val="bg1"/>
                </a:solidFill>
                <a:latin typeface="Times New Roman" panose="02020603050405020304" pitchFamily="18" charset="0"/>
                <a:cs typeface="Times New Roman" panose="02020603050405020304" pitchFamily="18" charset="0"/>
              </a:rPr>
              <a:t>) </a:t>
            </a:r>
            <a:endParaRPr lang="en-US" sz="2400" b="1" i="1" dirty="0">
              <a:solidFill>
                <a:srgbClr val="FFFF0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3304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Guiding Questions</a:t>
            </a:r>
          </a:p>
        </p:txBody>
      </p:sp>
      <p:sp>
        <p:nvSpPr>
          <p:cNvPr id="3" name="Content Placeholder 2"/>
          <p:cNvSpPr>
            <a:spLocks noGrp="1"/>
          </p:cNvSpPr>
          <p:nvPr>
            <p:ph idx="1"/>
          </p:nvPr>
        </p:nvSpPr>
        <p:spPr/>
        <p:style>
          <a:lnRef idx="2">
            <a:schemeClr val="accent1"/>
          </a:lnRef>
          <a:fillRef idx="1">
            <a:schemeClr val="lt1"/>
          </a:fillRef>
          <a:effectRef idx="0">
            <a:schemeClr val="accent1"/>
          </a:effectRef>
          <a:fontRef idx="minor">
            <a:schemeClr val="dk1"/>
          </a:fontRef>
        </p:style>
        <p:txBody>
          <a:bodyPr/>
          <a:lstStyle/>
          <a:p>
            <a:r>
              <a:rPr lang="en-US" b="1" dirty="0">
                <a:solidFill>
                  <a:schemeClr val="tx2">
                    <a:lumMod val="75000"/>
                  </a:schemeClr>
                </a:solidFill>
              </a:rPr>
              <a:t>How much of a factor was slavery a major cause of the war?</a:t>
            </a:r>
          </a:p>
          <a:p>
            <a:pPr marL="0" indent="0">
              <a:buNone/>
            </a:pPr>
            <a:endParaRPr lang="en-US" b="1" dirty="0">
              <a:solidFill>
                <a:schemeClr val="tx2">
                  <a:lumMod val="75000"/>
                </a:schemeClr>
              </a:solidFill>
            </a:endParaRPr>
          </a:p>
          <a:p>
            <a:r>
              <a:rPr lang="en-US" b="1" dirty="0">
                <a:solidFill>
                  <a:schemeClr val="tx2">
                    <a:lumMod val="75000"/>
                  </a:schemeClr>
                </a:solidFill>
              </a:rPr>
              <a:t>To what extent did the Civil War resolve issues over the role of federalism in American government</a:t>
            </a:r>
            <a:endParaRPr lang="en-US" dirty="0">
              <a:solidFill>
                <a:schemeClr val="tx2">
                  <a:lumMod val="75000"/>
                </a:schemeClr>
              </a:solidFill>
            </a:endParaRPr>
          </a:p>
        </p:txBody>
      </p:sp>
    </p:spTree>
    <p:extLst>
      <p:ext uri="{BB962C8B-B14F-4D97-AF65-F5344CB8AC3E}">
        <p14:creationId xmlns:p14="http://schemas.microsoft.com/office/powerpoint/2010/main" val="2325621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23A66-0E89-4FB9-93CF-EAA601EE0E3D}"/>
              </a:ext>
            </a:extLst>
          </p:cNvPr>
          <p:cNvSpPr>
            <a:spLocks noGrp="1"/>
          </p:cNvSpPr>
          <p:nvPr>
            <p:ph type="title"/>
          </p:nvPr>
        </p:nvSpPr>
        <p:spPr>
          <a:xfrm>
            <a:off x="457200" y="274638"/>
            <a:ext cx="8229600" cy="563562"/>
          </a:xfrm>
          <a:ln>
            <a:solidFill>
              <a:srgbClr val="002060"/>
            </a:solidFill>
          </a:ln>
        </p:spPr>
        <p:txBody>
          <a:bodyPr>
            <a:normAutofit fontScale="90000"/>
          </a:bodyPr>
          <a:lstStyle/>
          <a:p>
            <a:r>
              <a:rPr lang="en-US" b="1" dirty="0">
                <a:latin typeface="Amasis MT Pro" panose="02040504050005020304" pitchFamily="18" charset="0"/>
              </a:rPr>
              <a:t>New Opportunities</a:t>
            </a:r>
          </a:p>
        </p:txBody>
      </p:sp>
      <p:sp>
        <p:nvSpPr>
          <p:cNvPr id="3" name="Content Placeholder 2">
            <a:extLst>
              <a:ext uri="{FF2B5EF4-FFF2-40B4-BE49-F238E27FC236}">
                <a16:creationId xmlns:a16="http://schemas.microsoft.com/office/drawing/2014/main" id="{CDDCC0B1-B6EC-33D2-C8E7-076F68DBC642}"/>
              </a:ext>
            </a:extLst>
          </p:cNvPr>
          <p:cNvSpPr>
            <a:spLocks noGrp="1"/>
          </p:cNvSpPr>
          <p:nvPr>
            <p:ph idx="1"/>
          </p:nvPr>
        </p:nvSpPr>
        <p:spPr>
          <a:xfrm>
            <a:off x="457200" y="1066800"/>
            <a:ext cx="8229600" cy="5059363"/>
          </a:xfrm>
          <a:solidFill>
            <a:schemeClr val="bg1"/>
          </a:solidFill>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Women gain acceptance</a:t>
            </a:r>
          </a:p>
          <a:p>
            <a:r>
              <a:rPr lang="en-US" sz="2400" b="1" dirty="0">
                <a:solidFill>
                  <a:srgbClr val="002060"/>
                </a:solidFill>
                <a:latin typeface="Times New Roman" panose="02020603050405020304" pitchFamily="18" charset="0"/>
                <a:cs typeface="Times New Roman" panose="02020603050405020304" pitchFamily="18" charset="0"/>
              </a:rPr>
              <a:t>Clara Barton </a:t>
            </a:r>
            <a:r>
              <a:rPr lang="en-US" sz="2400" dirty="0">
                <a:latin typeface="Times New Roman" panose="02020603050405020304" pitchFamily="18" charset="0"/>
                <a:cs typeface="Times New Roman" panose="02020603050405020304" pitchFamily="18" charset="0"/>
              </a:rPr>
              <a:t>– establishes the </a:t>
            </a:r>
            <a:r>
              <a:rPr lang="en-US" sz="2400" b="1" dirty="0">
                <a:solidFill>
                  <a:srgbClr val="002060"/>
                </a:solidFill>
                <a:latin typeface="Times New Roman" panose="02020603050405020304" pitchFamily="18" charset="0"/>
                <a:cs typeface="Times New Roman" panose="02020603050405020304" pitchFamily="18" charset="0"/>
              </a:rPr>
              <a:t>Red Cross &amp; Nursing</a:t>
            </a:r>
          </a:p>
        </p:txBody>
      </p:sp>
      <p:pic>
        <p:nvPicPr>
          <p:cNvPr id="4" name="Picture 3">
            <a:extLst>
              <a:ext uri="{FF2B5EF4-FFF2-40B4-BE49-F238E27FC236}">
                <a16:creationId xmlns:a16="http://schemas.microsoft.com/office/drawing/2014/main" id="{2FCACA6D-D031-BD01-E906-B607F1F98B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057400"/>
            <a:ext cx="3886200" cy="2743200"/>
          </a:xfrm>
          <a:prstGeom prst="rect">
            <a:avLst/>
          </a:prstGeom>
        </p:spPr>
      </p:pic>
      <p:pic>
        <p:nvPicPr>
          <p:cNvPr id="3074" name="Picture 2" descr="Clara Barton — Angel of the Battlefield And Founder of the American Red  Cross">
            <a:extLst>
              <a:ext uri="{FF2B5EF4-FFF2-40B4-BE49-F238E27FC236}">
                <a16:creationId xmlns:a16="http://schemas.microsoft.com/office/drawing/2014/main" id="{A991C983-8998-6DF9-3C2C-73286D5184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86000"/>
            <a:ext cx="4419600" cy="297180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7793F46-E617-4A82-7A34-D8B9CB3C44A0}"/>
              </a:ext>
            </a:extLst>
          </p:cNvPr>
          <p:cNvSpPr/>
          <p:nvPr/>
        </p:nvSpPr>
        <p:spPr>
          <a:xfrm>
            <a:off x="914400" y="5638800"/>
            <a:ext cx="7772400" cy="8382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Abolition became priority for equality</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Women’s equality setback until 1920s</a:t>
            </a:r>
          </a:p>
        </p:txBody>
      </p:sp>
    </p:spTree>
    <p:extLst>
      <p:ext uri="{BB962C8B-B14F-4D97-AF65-F5344CB8AC3E}">
        <p14:creationId xmlns:p14="http://schemas.microsoft.com/office/powerpoint/2010/main" val="12201378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FF2F5-4897-C8B4-C8F3-EA58D64F15B6}"/>
              </a:ext>
            </a:extLst>
          </p:cNvPr>
          <p:cNvSpPr>
            <a:spLocks noGrp="1"/>
          </p:cNvSpPr>
          <p:nvPr>
            <p:ph type="title"/>
          </p:nvPr>
        </p:nvSpPr>
        <p:spPr>
          <a:xfrm>
            <a:off x="457200" y="152400"/>
            <a:ext cx="8229600" cy="609600"/>
          </a:xfrm>
        </p:spPr>
        <p:txBody>
          <a:bodyPr>
            <a:normAutofit fontScale="90000"/>
          </a:bodyPr>
          <a:lstStyle/>
          <a:p>
            <a:r>
              <a:rPr lang="en-US" b="1" dirty="0">
                <a:latin typeface="Amasis MT Pro" panose="02040504050005020304" pitchFamily="18" charset="0"/>
              </a:rPr>
              <a:t>Lincoln’s POV on Slavery</a:t>
            </a:r>
          </a:p>
        </p:txBody>
      </p:sp>
      <p:sp>
        <p:nvSpPr>
          <p:cNvPr id="3" name="Content Placeholder 2">
            <a:extLst>
              <a:ext uri="{FF2B5EF4-FFF2-40B4-BE49-F238E27FC236}">
                <a16:creationId xmlns:a16="http://schemas.microsoft.com/office/drawing/2014/main" id="{2B3A79EC-E222-D084-0134-514FE8F4F30A}"/>
              </a:ext>
            </a:extLst>
          </p:cNvPr>
          <p:cNvSpPr>
            <a:spLocks noGrp="1"/>
          </p:cNvSpPr>
          <p:nvPr>
            <p:ph idx="1"/>
          </p:nvPr>
        </p:nvSpPr>
        <p:spPr>
          <a:xfrm>
            <a:off x="304800" y="3886200"/>
            <a:ext cx="8382000" cy="2819400"/>
          </a:xfrm>
          <a:solidFill>
            <a:schemeClr val="bg1"/>
          </a:solidFill>
          <a:ln>
            <a:solidFill>
              <a:srgbClr val="002060"/>
            </a:solidFill>
          </a:ln>
        </p:spPr>
        <p:txBody>
          <a:bodyPr>
            <a:normAutofit fontScale="92500" lnSpcReduction="10000"/>
          </a:bodyPr>
          <a:lstStyle/>
          <a:p>
            <a:pPr marL="0" indent="0">
              <a:buNone/>
            </a:pPr>
            <a:r>
              <a:rPr lang="en-US" sz="2400" b="1" dirty="0">
                <a:effectLst/>
                <a:latin typeface="Times" panose="02020603050405020304" pitchFamily="18" charset="0"/>
                <a:ea typeface="Calibri" panose="020F0502020204030204" pitchFamily="34" charset="0"/>
                <a:cs typeface="Times New Roman" panose="02020603050405020304" pitchFamily="18" charset="0"/>
              </a:rPr>
              <a:t>Prompt: </a:t>
            </a:r>
            <a:r>
              <a:rPr lang="en-US" sz="2400" dirty="0">
                <a:latin typeface="Times" panose="02020603050405020304" pitchFamily="18" charset="0"/>
                <a:ea typeface="Calibri" panose="020F0502020204030204" pitchFamily="34" charset="0"/>
                <a:cs typeface="Times New Roman" panose="02020603050405020304" pitchFamily="18" charset="0"/>
              </a:rPr>
              <a:t>Evaluate the extent the Civil War transformed Lincoln’s perspective on slavery in the United States. </a:t>
            </a:r>
          </a:p>
          <a:p>
            <a:pPr>
              <a:buFontTx/>
              <a:buChar char="-"/>
            </a:pPr>
            <a:r>
              <a:rPr lang="en-US" sz="2400" dirty="0">
                <a:latin typeface="Times" panose="02020603050405020304" pitchFamily="18" charset="0"/>
                <a:ea typeface="Calibri" panose="020F0502020204030204" pitchFamily="34" charset="0"/>
                <a:cs typeface="Times New Roman" panose="02020603050405020304" pitchFamily="18" charset="0"/>
              </a:rPr>
              <a:t>Read Lincoln-Douglas Debate 1858 excerpt – decipher Lincoln’s position on slavery (What historic factors shapes his argument on slavery?)</a:t>
            </a:r>
          </a:p>
          <a:p>
            <a:pPr>
              <a:buFontTx/>
              <a:buChar char="-"/>
            </a:pPr>
            <a:r>
              <a:rPr lang="en-US" sz="2400" dirty="0">
                <a:effectLst/>
                <a:latin typeface="Times" panose="02020603050405020304" pitchFamily="18" charset="0"/>
                <a:ea typeface="Calibri" panose="020F0502020204030204" pitchFamily="34" charset="0"/>
                <a:cs typeface="Times New Roman" panose="02020603050405020304" pitchFamily="18" charset="0"/>
              </a:rPr>
              <a:t>Read Lincoln’s first inaugural address 1861 - </a:t>
            </a:r>
            <a:r>
              <a:rPr lang="en-US" sz="2400" dirty="0">
                <a:latin typeface="Times" panose="02020603050405020304" pitchFamily="18" charset="0"/>
                <a:ea typeface="Calibri" panose="020F0502020204030204" pitchFamily="34" charset="0"/>
                <a:cs typeface="Times New Roman" panose="02020603050405020304" pitchFamily="18" charset="0"/>
              </a:rPr>
              <a:t>– decipher Lincoln’s position on slavery (What historic factors shapes his argument on slavery?)</a:t>
            </a:r>
          </a:p>
          <a:p>
            <a:pPr marL="0" indent="0">
              <a:buNone/>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74B6C23D-C2E0-B95C-0A2A-754E968058C3}"/>
              </a:ext>
            </a:extLst>
          </p:cNvPr>
          <p:cNvSpPr/>
          <p:nvPr/>
        </p:nvSpPr>
        <p:spPr>
          <a:xfrm>
            <a:off x="304800" y="913150"/>
            <a:ext cx="8686800" cy="2819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0" i="0" dirty="0">
                <a:solidFill>
                  <a:schemeClr val="bg1"/>
                </a:solidFill>
                <a:effectLst/>
                <a:latin typeface="Times New Roman" panose="02020603050405020304" pitchFamily="18" charset="0"/>
                <a:cs typeface="Times New Roman" panose="02020603050405020304" pitchFamily="18" charset="0"/>
              </a:rPr>
              <a:t>My paramount object in this struggle is to save the Union, and is not either to save or to destroy slavery. If I could save the Union without freeing any slave I would do it, and if I could save it by freeing all the slaves I would do it; and if I could save it by freeing some and leaving others alone, I would also do that. What I do about slavery and the colored race, I do because I believe it helps to save this Union; and what I forbear, I forbear because I do not believe it would help to save the Union. </a:t>
            </a:r>
          </a:p>
          <a:p>
            <a:r>
              <a:rPr lang="en-US" sz="2200" dirty="0">
                <a:solidFill>
                  <a:schemeClr val="bg1"/>
                </a:solidFill>
                <a:latin typeface="Times New Roman" panose="02020603050405020304" pitchFamily="18" charset="0"/>
                <a:cs typeface="Times New Roman" panose="02020603050405020304" pitchFamily="18" charset="0"/>
              </a:rPr>
              <a:t>	</a:t>
            </a:r>
            <a:r>
              <a:rPr lang="en-US" sz="2200" b="1" dirty="0">
                <a:solidFill>
                  <a:schemeClr val="bg1"/>
                </a:solidFill>
                <a:latin typeface="Times New Roman" panose="02020603050405020304" pitchFamily="18" charset="0"/>
                <a:cs typeface="Times New Roman" panose="02020603050405020304" pitchFamily="18" charset="0"/>
              </a:rPr>
              <a:t>- Abraham Lincoln, Letter to Horace </a:t>
            </a:r>
            <a:r>
              <a:rPr lang="en-US" sz="2200" b="1" dirty="0" err="1">
                <a:solidFill>
                  <a:schemeClr val="bg1"/>
                </a:solidFill>
                <a:latin typeface="Times New Roman" panose="02020603050405020304" pitchFamily="18" charset="0"/>
                <a:cs typeface="Times New Roman" panose="02020603050405020304" pitchFamily="18" charset="0"/>
              </a:rPr>
              <a:t>Greenley</a:t>
            </a:r>
            <a:r>
              <a:rPr lang="en-US" sz="2200" b="1" dirty="0">
                <a:solidFill>
                  <a:schemeClr val="bg1"/>
                </a:solidFill>
                <a:latin typeface="Times New Roman" panose="02020603050405020304" pitchFamily="18" charset="0"/>
                <a:cs typeface="Times New Roman" panose="02020603050405020304" pitchFamily="18" charset="0"/>
              </a:rPr>
              <a:t>, 1862</a:t>
            </a:r>
          </a:p>
        </p:txBody>
      </p:sp>
    </p:spTree>
    <p:extLst>
      <p:ext uri="{BB962C8B-B14F-4D97-AF65-F5344CB8AC3E}">
        <p14:creationId xmlns:p14="http://schemas.microsoft.com/office/powerpoint/2010/main" val="363443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FA7ED-2CDD-5341-57B4-D95CDA1AF703}"/>
              </a:ext>
            </a:extLst>
          </p:cNvPr>
          <p:cNvSpPr>
            <a:spLocks noGrp="1"/>
          </p:cNvSpPr>
          <p:nvPr>
            <p:ph type="title"/>
          </p:nvPr>
        </p:nvSpPr>
        <p:spPr>
          <a:xfrm>
            <a:off x="457200" y="274638"/>
            <a:ext cx="8229600" cy="563562"/>
          </a:xfrm>
        </p:spPr>
        <p:txBody>
          <a:bodyPr>
            <a:normAutofit fontScale="90000"/>
          </a:bodyPr>
          <a:lstStyle/>
          <a:p>
            <a:r>
              <a:rPr lang="en-US" b="1" dirty="0">
                <a:latin typeface="Amasis MT Pro" panose="02040504050005020304" pitchFamily="18" charset="0"/>
              </a:rPr>
              <a:t>Lincoln’s Position on Slavery</a:t>
            </a:r>
          </a:p>
        </p:txBody>
      </p:sp>
      <p:sp>
        <p:nvSpPr>
          <p:cNvPr id="3" name="Content Placeholder 2">
            <a:extLst>
              <a:ext uri="{FF2B5EF4-FFF2-40B4-BE49-F238E27FC236}">
                <a16:creationId xmlns:a16="http://schemas.microsoft.com/office/drawing/2014/main" id="{89ACA3E6-091F-F42F-1C83-BF117E80FE1B}"/>
              </a:ext>
            </a:extLst>
          </p:cNvPr>
          <p:cNvSpPr>
            <a:spLocks noGrp="1"/>
          </p:cNvSpPr>
          <p:nvPr>
            <p:ph idx="1"/>
          </p:nvPr>
        </p:nvSpPr>
        <p:spPr>
          <a:xfrm>
            <a:off x="457200" y="914400"/>
            <a:ext cx="8229600" cy="5211763"/>
          </a:xfrm>
          <a:solidFill>
            <a:schemeClr val="bg1"/>
          </a:solidFill>
        </p:spPr>
        <p:txBody>
          <a:bodyPr>
            <a:normAutofit/>
          </a:bodyPr>
          <a:lstStyle/>
          <a:p>
            <a:pPr marL="0" indent="0">
              <a:buNone/>
            </a:pPr>
            <a:r>
              <a:rPr lang="en-US" sz="2400" b="1" dirty="0">
                <a:effectLst/>
                <a:latin typeface="Times" panose="02020603050405020304" pitchFamily="18" charset="0"/>
                <a:ea typeface="Calibri" panose="020F0502020204030204" pitchFamily="34" charset="0"/>
                <a:cs typeface="Times New Roman" panose="02020603050405020304" pitchFamily="18" charset="0"/>
              </a:rPr>
              <a:t>Prompt: </a:t>
            </a:r>
            <a:r>
              <a:rPr lang="en-US" sz="2400" dirty="0">
                <a:latin typeface="Times" panose="02020603050405020304" pitchFamily="18" charset="0"/>
                <a:ea typeface="Calibri" panose="020F0502020204030204" pitchFamily="34" charset="0"/>
                <a:cs typeface="Times New Roman" panose="02020603050405020304" pitchFamily="18" charset="0"/>
              </a:rPr>
              <a:t>Evaluate the extent the Civil War transformed Lincoln’s perspective on slavery in the United States. </a:t>
            </a:r>
          </a:p>
          <a:p>
            <a:pPr marL="0" indent="0">
              <a:buNone/>
            </a:pPr>
            <a:endParaRPr lang="en-US" sz="24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86B2FB0A-2D48-DE16-14AE-B2BBF32553BF}"/>
              </a:ext>
            </a:extLst>
          </p:cNvPr>
          <p:cNvSpPr/>
          <p:nvPr/>
        </p:nvSpPr>
        <p:spPr>
          <a:xfrm>
            <a:off x="228600" y="1806678"/>
            <a:ext cx="2819400" cy="784122"/>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Lincoln-Douglas Debate (1858)</a:t>
            </a:r>
          </a:p>
        </p:txBody>
      </p:sp>
      <p:sp>
        <p:nvSpPr>
          <p:cNvPr id="7" name="Rectangle 6">
            <a:extLst>
              <a:ext uri="{FF2B5EF4-FFF2-40B4-BE49-F238E27FC236}">
                <a16:creationId xmlns:a16="http://schemas.microsoft.com/office/drawing/2014/main" id="{F7426F47-8635-A1AE-ABB8-D084244FBD6E}"/>
              </a:ext>
            </a:extLst>
          </p:cNvPr>
          <p:cNvSpPr/>
          <p:nvPr/>
        </p:nvSpPr>
        <p:spPr>
          <a:xfrm>
            <a:off x="3279100" y="1806678"/>
            <a:ext cx="2819400" cy="784122"/>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1</a:t>
            </a:r>
            <a:r>
              <a:rPr lang="en-US" sz="2400" baseline="30000" dirty="0">
                <a:latin typeface="Times New Roman" panose="02020603050405020304" pitchFamily="18" charset="0"/>
                <a:cs typeface="Times New Roman" panose="02020603050405020304" pitchFamily="18" charset="0"/>
              </a:rPr>
              <a:t>st</a:t>
            </a:r>
            <a:r>
              <a:rPr lang="en-US" sz="2400" dirty="0">
                <a:latin typeface="Times New Roman" panose="02020603050405020304" pitchFamily="18" charset="0"/>
                <a:cs typeface="Times New Roman" panose="02020603050405020304" pitchFamily="18" charset="0"/>
              </a:rPr>
              <a:t> Inaugural Address (1861)</a:t>
            </a:r>
          </a:p>
        </p:txBody>
      </p:sp>
      <p:sp>
        <p:nvSpPr>
          <p:cNvPr id="8" name="Rectangle 7">
            <a:extLst>
              <a:ext uri="{FF2B5EF4-FFF2-40B4-BE49-F238E27FC236}">
                <a16:creationId xmlns:a16="http://schemas.microsoft.com/office/drawing/2014/main" id="{1E552978-B453-492D-17F6-66ABDEE27309}"/>
              </a:ext>
            </a:extLst>
          </p:cNvPr>
          <p:cNvSpPr/>
          <p:nvPr/>
        </p:nvSpPr>
        <p:spPr>
          <a:xfrm>
            <a:off x="6317105" y="1806678"/>
            <a:ext cx="2819400" cy="784122"/>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Emancipation Proclamation (1863)</a:t>
            </a:r>
          </a:p>
        </p:txBody>
      </p:sp>
      <p:sp>
        <p:nvSpPr>
          <p:cNvPr id="9" name="Rectangle 8">
            <a:extLst>
              <a:ext uri="{FF2B5EF4-FFF2-40B4-BE49-F238E27FC236}">
                <a16:creationId xmlns:a16="http://schemas.microsoft.com/office/drawing/2014/main" id="{E98E953F-2A5B-2446-B6CA-61007529A454}"/>
              </a:ext>
            </a:extLst>
          </p:cNvPr>
          <p:cNvSpPr/>
          <p:nvPr/>
        </p:nvSpPr>
        <p:spPr>
          <a:xfrm>
            <a:off x="228600" y="4269699"/>
            <a:ext cx="2819400" cy="784122"/>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Gettysburg Address (1863)</a:t>
            </a:r>
          </a:p>
        </p:txBody>
      </p:sp>
      <p:sp>
        <p:nvSpPr>
          <p:cNvPr id="10" name="Rectangle 9">
            <a:extLst>
              <a:ext uri="{FF2B5EF4-FFF2-40B4-BE49-F238E27FC236}">
                <a16:creationId xmlns:a16="http://schemas.microsoft.com/office/drawing/2014/main" id="{9FE9CE3D-CC70-1557-7DA8-2266407345AA}"/>
              </a:ext>
            </a:extLst>
          </p:cNvPr>
          <p:cNvSpPr/>
          <p:nvPr/>
        </p:nvSpPr>
        <p:spPr>
          <a:xfrm>
            <a:off x="3276600" y="4267201"/>
            <a:ext cx="2819400" cy="784122"/>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Sanitary Affair Address (1854)</a:t>
            </a:r>
          </a:p>
        </p:txBody>
      </p:sp>
      <p:sp>
        <p:nvSpPr>
          <p:cNvPr id="11" name="Rectangle 10">
            <a:extLst>
              <a:ext uri="{FF2B5EF4-FFF2-40B4-BE49-F238E27FC236}">
                <a16:creationId xmlns:a16="http://schemas.microsoft.com/office/drawing/2014/main" id="{43457F6C-D280-5A67-EA36-26459234CCEA}"/>
              </a:ext>
            </a:extLst>
          </p:cNvPr>
          <p:cNvSpPr/>
          <p:nvPr/>
        </p:nvSpPr>
        <p:spPr>
          <a:xfrm>
            <a:off x="6327098" y="4269699"/>
            <a:ext cx="2819400" cy="784122"/>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2</a:t>
            </a:r>
            <a:r>
              <a:rPr lang="en-US" sz="2400" baseline="30000" dirty="0">
                <a:latin typeface="Times New Roman" panose="02020603050405020304" pitchFamily="18" charset="0"/>
                <a:cs typeface="Times New Roman" panose="02020603050405020304" pitchFamily="18" charset="0"/>
              </a:rPr>
              <a:t>nd</a:t>
            </a:r>
            <a:r>
              <a:rPr lang="en-US" sz="2400" dirty="0">
                <a:latin typeface="Times New Roman" panose="02020603050405020304" pitchFamily="18" charset="0"/>
                <a:cs typeface="Times New Roman" panose="02020603050405020304" pitchFamily="18" charset="0"/>
              </a:rPr>
              <a:t> Inaugural Address (1865)</a:t>
            </a:r>
          </a:p>
        </p:txBody>
      </p:sp>
      <p:sp>
        <p:nvSpPr>
          <p:cNvPr id="12" name="Rectangle 11">
            <a:extLst>
              <a:ext uri="{FF2B5EF4-FFF2-40B4-BE49-F238E27FC236}">
                <a16:creationId xmlns:a16="http://schemas.microsoft.com/office/drawing/2014/main" id="{FC244B3C-CBFF-2135-98BE-AC689B76EC96}"/>
              </a:ext>
            </a:extLst>
          </p:cNvPr>
          <p:cNvSpPr/>
          <p:nvPr/>
        </p:nvSpPr>
        <p:spPr>
          <a:xfrm>
            <a:off x="228600" y="2743200"/>
            <a:ext cx="2819400" cy="1295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7F9BAE11-8338-79B0-3957-FEFB6680F3CF}"/>
              </a:ext>
            </a:extLst>
          </p:cNvPr>
          <p:cNvSpPr/>
          <p:nvPr/>
        </p:nvSpPr>
        <p:spPr>
          <a:xfrm>
            <a:off x="3276600" y="2743200"/>
            <a:ext cx="2819400" cy="1295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Rectangle 13">
            <a:extLst>
              <a:ext uri="{FF2B5EF4-FFF2-40B4-BE49-F238E27FC236}">
                <a16:creationId xmlns:a16="http://schemas.microsoft.com/office/drawing/2014/main" id="{31AEC945-E9F1-C95E-CF2C-4D494E7D1105}"/>
              </a:ext>
            </a:extLst>
          </p:cNvPr>
          <p:cNvSpPr/>
          <p:nvPr/>
        </p:nvSpPr>
        <p:spPr>
          <a:xfrm>
            <a:off x="6310859" y="2743200"/>
            <a:ext cx="2819400" cy="1295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Rectangle 14">
            <a:extLst>
              <a:ext uri="{FF2B5EF4-FFF2-40B4-BE49-F238E27FC236}">
                <a16:creationId xmlns:a16="http://schemas.microsoft.com/office/drawing/2014/main" id="{766DBBDC-F18D-4E5D-2EAC-25D7BB71A25F}"/>
              </a:ext>
            </a:extLst>
          </p:cNvPr>
          <p:cNvSpPr/>
          <p:nvPr/>
        </p:nvSpPr>
        <p:spPr>
          <a:xfrm>
            <a:off x="228600" y="5213717"/>
            <a:ext cx="2819400" cy="1295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Rectangle 15">
            <a:extLst>
              <a:ext uri="{FF2B5EF4-FFF2-40B4-BE49-F238E27FC236}">
                <a16:creationId xmlns:a16="http://schemas.microsoft.com/office/drawing/2014/main" id="{D0537B6C-26C8-7D8F-B9D7-AA8D3E2383AF}"/>
              </a:ext>
            </a:extLst>
          </p:cNvPr>
          <p:cNvSpPr/>
          <p:nvPr/>
        </p:nvSpPr>
        <p:spPr>
          <a:xfrm>
            <a:off x="3276600" y="5213717"/>
            <a:ext cx="2819400" cy="1295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id="{7945B9B4-3C17-F063-E7B9-91A06511D631}"/>
              </a:ext>
            </a:extLst>
          </p:cNvPr>
          <p:cNvSpPr/>
          <p:nvPr/>
        </p:nvSpPr>
        <p:spPr>
          <a:xfrm>
            <a:off x="6309610" y="5226844"/>
            <a:ext cx="2819400" cy="1295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42308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a:solidFill>
            <a:schemeClr val="bg2"/>
          </a:solidFill>
          <a:ln>
            <a:solidFill>
              <a:srgbClr val="002060"/>
            </a:solidFill>
          </a:ln>
        </p:spPr>
        <p:txBody>
          <a:bodyPr/>
          <a:lstStyle/>
          <a:p>
            <a:r>
              <a:rPr lang="en-US" dirty="0">
                <a:solidFill>
                  <a:srgbClr val="002060"/>
                </a:solidFill>
                <a:latin typeface="Baskerville Old Face" pitchFamily="18" charset="0"/>
              </a:rPr>
              <a:t>DBQ Essay</a:t>
            </a:r>
          </a:p>
        </p:txBody>
      </p:sp>
      <p:sp>
        <p:nvSpPr>
          <p:cNvPr id="3" name="Content Placeholder 2"/>
          <p:cNvSpPr>
            <a:spLocks noGrp="1"/>
          </p:cNvSpPr>
          <p:nvPr>
            <p:ph idx="1"/>
          </p:nvPr>
        </p:nvSpPr>
        <p:spPr>
          <a:solidFill>
            <a:schemeClr val="bg1"/>
          </a:solidFill>
          <a:ln>
            <a:solidFill>
              <a:srgbClr val="002060"/>
            </a:solidFill>
          </a:ln>
        </p:spPr>
        <p:txBody>
          <a:bodyPr>
            <a:normAutofit/>
          </a:bodyPr>
          <a:lstStyle/>
          <a:p>
            <a:r>
              <a:rPr lang="en-US" sz="2400" dirty="0">
                <a:latin typeface="Times New Roman" pitchFamily="18" charset="0"/>
                <a:cs typeface="Times New Roman" pitchFamily="18" charset="0"/>
              </a:rPr>
              <a:t>Essay Prompt: Analyze the Union’s approach to ending the Civil War and the restoration of the Union during the years 1862-1865. </a:t>
            </a:r>
          </a:p>
          <a:p>
            <a:r>
              <a:rPr lang="en-US" sz="2400" dirty="0">
                <a:latin typeface="Times New Roman" pitchFamily="18" charset="0"/>
                <a:cs typeface="Times New Roman" pitchFamily="18" charset="0"/>
              </a:rPr>
              <a:t>Scoring Document Points </a:t>
            </a:r>
          </a:p>
        </p:txBody>
      </p:sp>
      <p:pic>
        <p:nvPicPr>
          <p:cNvPr id="1026"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429000"/>
            <a:ext cx="3048000" cy="3048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767567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963"/>
            <a:ext cx="8229600" cy="639762"/>
          </a:xfrm>
        </p:spPr>
        <p:txBody>
          <a:bodyPr>
            <a:normAutofit fontScale="90000"/>
          </a:bodyPr>
          <a:lstStyle/>
          <a:p>
            <a:r>
              <a:rPr lang="en-US" b="1" dirty="0">
                <a:latin typeface="Amasis MT Pro" panose="02040504050005020304" pitchFamily="18" charset="0"/>
              </a:rPr>
              <a:t>Power of Politics</a:t>
            </a:r>
          </a:p>
        </p:txBody>
      </p:sp>
      <p:sp>
        <p:nvSpPr>
          <p:cNvPr id="6" name="Text Placeholder 5"/>
          <p:cNvSpPr>
            <a:spLocks noGrp="1"/>
          </p:cNvSpPr>
          <p:nvPr>
            <p:ph type="body" idx="1"/>
          </p:nvPr>
        </p:nvSpPr>
        <p:spPr>
          <a:xfrm>
            <a:off x="457200" y="1535113"/>
            <a:ext cx="4040188" cy="446087"/>
          </a:xfrm>
          <a:solidFill>
            <a:srgbClr val="002060"/>
          </a:solidFill>
        </p:spPr>
        <p:txBody>
          <a:bodyPr>
            <a:normAutofit lnSpcReduction="10000"/>
          </a:bodyPr>
          <a:lstStyle/>
          <a:p>
            <a:r>
              <a:rPr lang="en-US" dirty="0">
                <a:solidFill>
                  <a:srgbClr val="FFFF00"/>
                </a:solidFill>
                <a:latin typeface="Times New Roman" panose="02020603050405020304" pitchFamily="18" charset="0"/>
                <a:cs typeface="Times New Roman" panose="02020603050405020304" pitchFamily="18" charset="0"/>
              </a:rPr>
              <a:t>Abraham Lincoln</a:t>
            </a:r>
          </a:p>
        </p:txBody>
      </p:sp>
      <p:sp>
        <p:nvSpPr>
          <p:cNvPr id="7" name="Content Placeholder 6"/>
          <p:cNvSpPr>
            <a:spLocks noGrp="1"/>
          </p:cNvSpPr>
          <p:nvPr>
            <p:ph sz="half" idx="2"/>
          </p:nvPr>
        </p:nvSpPr>
        <p:spPr>
          <a:solidFill>
            <a:schemeClr val="bg1"/>
          </a:solidFill>
        </p:spPr>
        <p:txBody>
          <a:bodyPr/>
          <a:lstStyle/>
          <a:p>
            <a:r>
              <a:rPr lang="en-US" dirty="0">
                <a:latin typeface="Times New Roman" panose="02020603050405020304" pitchFamily="18" charset="0"/>
                <a:cs typeface="Times New Roman" panose="02020603050405020304" pitchFamily="18" charset="0"/>
              </a:rPr>
              <a:t>Extends presidential power (suspends habeas corpus, raises spending without Congress, etc….)</a:t>
            </a:r>
          </a:p>
          <a:p>
            <a:r>
              <a:rPr lang="en-US" dirty="0">
                <a:latin typeface="Times New Roman" panose="02020603050405020304" pitchFamily="18" charset="0"/>
                <a:cs typeface="Times New Roman" panose="02020603050405020304" pitchFamily="18" charset="0"/>
              </a:rPr>
              <a:t>Establish government, economy, &amp; international recognition</a:t>
            </a:r>
          </a:p>
          <a:p>
            <a:r>
              <a:rPr lang="en-US" dirty="0">
                <a:latin typeface="Times New Roman" panose="02020603050405020304" pitchFamily="18" charset="0"/>
                <a:cs typeface="Times New Roman" panose="02020603050405020304" pitchFamily="18" charset="0"/>
              </a:rPr>
              <a:t>Lincoln has considerable political skill</a:t>
            </a:r>
          </a:p>
        </p:txBody>
      </p:sp>
      <p:sp>
        <p:nvSpPr>
          <p:cNvPr id="8" name="Text Placeholder 7"/>
          <p:cNvSpPr>
            <a:spLocks noGrp="1"/>
          </p:cNvSpPr>
          <p:nvPr>
            <p:ph type="body" sz="quarter" idx="3"/>
          </p:nvPr>
        </p:nvSpPr>
        <p:spPr>
          <a:xfrm>
            <a:off x="4645025" y="1535113"/>
            <a:ext cx="4041775" cy="446087"/>
          </a:xfrm>
          <a:solidFill>
            <a:schemeClr val="bg2"/>
          </a:solidFill>
        </p:spPr>
        <p:txBody>
          <a:bodyPr>
            <a:normAutofit lnSpcReduction="10000"/>
          </a:bodyPr>
          <a:lstStyle/>
          <a:p>
            <a:r>
              <a:rPr lang="en-US" dirty="0">
                <a:solidFill>
                  <a:srgbClr val="C00000"/>
                </a:solidFill>
                <a:latin typeface="Times New Roman" panose="02020603050405020304" pitchFamily="18" charset="0"/>
                <a:cs typeface="Times New Roman" panose="02020603050405020304" pitchFamily="18" charset="0"/>
              </a:rPr>
              <a:t>Jeff Davis</a:t>
            </a:r>
          </a:p>
        </p:txBody>
      </p:sp>
      <p:sp>
        <p:nvSpPr>
          <p:cNvPr id="9" name="Content Placeholder 8"/>
          <p:cNvSpPr>
            <a:spLocks noGrp="1"/>
          </p:cNvSpPr>
          <p:nvPr>
            <p:ph sz="quarter" idx="4"/>
          </p:nvPr>
        </p:nvSpPr>
        <p:spPr>
          <a:solidFill>
            <a:schemeClr val="bg1"/>
          </a:solidFill>
        </p:spPr>
        <p:txBody>
          <a:bodyPr/>
          <a:lstStyle/>
          <a:p>
            <a:r>
              <a:rPr lang="en-US" dirty="0">
                <a:latin typeface="Times New Roman" panose="02020603050405020304" pitchFamily="18" charset="0"/>
                <a:cs typeface="Times New Roman" panose="02020603050405020304" pitchFamily="18" charset="0"/>
              </a:rPr>
              <a:t>Hampered by the weaknesses of the confederacy (state rights)</a:t>
            </a:r>
          </a:p>
          <a:p>
            <a:r>
              <a:rPr lang="en-US" dirty="0">
                <a:latin typeface="Times New Roman" panose="02020603050405020304" pitchFamily="18" charset="0"/>
                <a:cs typeface="Times New Roman" panose="02020603050405020304" pitchFamily="18" charset="0"/>
              </a:rPr>
              <a:t>Lack industry and no international recognition</a:t>
            </a:r>
          </a:p>
          <a:p>
            <a:r>
              <a:rPr lang="en-US" dirty="0">
                <a:latin typeface="Times New Roman" panose="02020603050405020304" pitchFamily="18" charset="0"/>
                <a:cs typeface="Times New Roman" panose="02020603050405020304" pitchFamily="18" charset="0"/>
              </a:rPr>
              <a:t>Davis not patient and too involved in military decisions</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9515" y="609600"/>
            <a:ext cx="1216589" cy="166656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6797" y="609600"/>
            <a:ext cx="1294203" cy="1524000"/>
          </a:xfrm>
          <a:prstGeom prst="rect">
            <a:avLst/>
          </a:prstGeom>
        </p:spPr>
      </p:pic>
    </p:spTree>
    <p:extLst>
      <p:ext uri="{BB962C8B-B14F-4D97-AF65-F5344CB8AC3E}">
        <p14:creationId xmlns:p14="http://schemas.microsoft.com/office/powerpoint/2010/main" val="7292687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3600" b="1" dirty="0">
                <a:solidFill>
                  <a:schemeClr val="accent4">
                    <a:lumMod val="75000"/>
                  </a:schemeClr>
                </a:solidFill>
                <a:latin typeface="Times New Roman" panose="02020603050405020304" pitchFamily="18" charset="0"/>
                <a:cs typeface="Times New Roman" panose="02020603050405020304" pitchFamily="18" charset="0"/>
              </a:rPr>
              <a:t>Today’s Focus</a:t>
            </a:r>
          </a:p>
        </p:txBody>
      </p:sp>
      <p:sp>
        <p:nvSpPr>
          <p:cNvPr id="3" name="Content Placeholder 2"/>
          <p:cNvSpPr>
            <a:spLocks noGrp="1"/>
          </p:cNvSpPr>
          <p:nvPr>
            <p:ph idx="1"/>
          </p:nvPr>
        </p:nvSpPr>
        <p:spPr>
          <a:xfrm>
            <a:off x="457200" y="1066800"/>
            <a:ext cx="8229600" cy="5059363"/>
          </a:xfrm>
        </p:spPr>
        <p:style>
          <a:lnRef idx="2">
            <a:schemeClr val="accent2"/>
          </a:lnRef>
          <a:fillRef idx="1">
            <a:schemeClr val="lt1"/>
          </a:fillRef>
          <a:effectRef idx="0">
            <a:schemeClr val="accent2"/>
          </a:effectRef>
          <a:fontRef idx="minor">
            <a:schemeClr val="dk1"/>
          </a:fontRef>
        </p:style>
        <p:txBody>
          <a:bodyPr>
            <a:normAutofit/>
          </a:bodyPr>
          <a:lstStyle/>
          <a:p>
            <a:pPr marL="0" indent="0">
              <a:buNone/>
            </a:pPr>
            <a:r>
              <a:rPr lang="en-US" sz="2000" b="1" dirty="0">
                <a:solidFill>
                  <a:srgbClr val="0070C0"/>
                </a:solidFill>
                <a:latin typeface="Times New Roman" panose="02020603050405020304" pitchFamily="18" charset="0"/>
                <a:cs typeface="Times New Roman" panose="02020603050405020304" pitchFamily="18" charset="0"/>
              </a:rPr>
              <a:t>E.Q.</a:t>
            </a:r>
            <a:r>
              <a:rPr lang="en-US" sz="2000" dirty="0">
                <a:latin typeface="Times New Roman" panose="02020603050405020304" pitchFamily="18" charset="0"/>
                <a:cs typeface="Times New Roman" panose="02020603050405020304" pitchFamily="18" charset="0"/>
              </a:rPr>
              <a:t> How did disunion resolve issues of federalism and transform American society </a:t>
            </a:r>
          </a:p>
          <a:p>
            <a:pPr marL="0" indent="0">
              <a:buNone/>
            </a:pPr>
            <a:r>
              <a:rPr lang="en-US" sz="2000" b="1" i="1" dirty="0">
                <a:solidFill>
                  <a:srgbClr val="0070C0"/>
                </a:solidFill>
                <a:latin typeface="Times New Roman" panose="02020603050405020304" pitchFamily="18" charset="0"/>
                <a:cs typeface="Times New Roman" panose="02020603050405020304" pitchFamily="18" charset="0"/>
              </a:rPr>
              <a:t>Students can:</a:t>
            </a:r>
          </a:p>
          <a:p>
            <a:pPr lvl="1"/>
            <a:r>
              <a:rPr lang="en-US" sz="2000" dirty="0">
                <a:latin typeface="Times New Roman" panose="02020603050405020304" pitchFamily="18" charset="0"/>
                <a:cs typeface="Times New Roman" panose="02020603050405020304" pitchFamily="18" charset="0"/>
              </a:rPr>
              <a:t>Evaluate whether slavery was a contributing cause of the Civil War</a:t>
            </a:r>
          </a:p>
          <a:p>
            <a:pPr lvl="1"/>
            <a:r>
              <a:rPr lang="en-US" sz="2000" dirty="0">
                <a:latin typeface="Times New Roman" panose="02020603050405020304" pitchFamily="18" charset="0"/>
                <a:cs typeface="Times New Roman" panose="02020603050405020304" pitchFamily="18" charset="0"/>
              </a:rPr>
              <a:t>Determine how the Civil War transformed the United States </a:t>
            </a:r>
          </a:p>
          <a:p>
            <a:pPr lvl="1"/>
            <a:r>
              <a:rPr lang="en-US" sz="2000" dirty="0">
                <a:latin typeface="Times New Roman" panose="02020603050405020304" pitchFamily="18" charset="0"/>
                <a:cs typeface="Times New Roman" panose="02020603050405020304" pitchFamily="18" charset="0"/>
              </a:rPr>
              <a:t>Decipher factors that allowed the Union to gain victory over the Southern Confederacy</a:t>
            </a:r>
          </a:p>
          <a:p>
            <a:pPr marL="0" indent="0">
              <a:buNone/>
            </a:pPr>
            <a:r>
              <a:rPr lang="en-US" sz="2000" dirty="0">
                <a:solidFill>
                  <a:srgbClr val="002060"/>
                </a:solidFill>
                <a:latin typeface="Times New Roman" panose="02020603050405020304" pitchFamily="18" charset="0"/>
                <a:cs typeface="Times New Roman" panose="02020603050405020304" pitchFamily="18" charset="0"/>
              </a:rPr>
              <a:t>Agenda: </a:t>
            </a:r>
          </a:p>
          <a:p>
            <a:pPr lvl="1"/>
            <a:r>
              <a:rPr lang="en-US" sz="2400" dirty="0">
                <a:latin typeface="Times New Roman" panose="02020603050405020304" pitchFamily="18" charset="0"/>
                <a:cs typeface="Times New Roman" panose="02020603050405020304" pitchFamily="18" charset="0"/>
              </a:rPr>
              <a:t>Debate over slavery</a:t>
            </a:r>
          </a:p>
          <a:p>
            <a:pPr lvl="1"/>
            <a:r>
              <a:rPr lang="en-US" sz="2400" dirty="0">
                <a:latin typeface="Times New Roman" panose="02020603050405020304" pitchFamily="18" charset="0"/>
                <a:cs typeface="Times New Roman" panose="02020603050405020304" pitchFamily="18" charset="0"/>
              </a:rPr>
              <a:t>War Strategy </a:t>
            </a:r>
          </a:p>
          <a:p>
            <a:pPr lvl="1"/>
            <a:r>
              <a:rPr lang="en-US" sz="2400" dirty="0">
                <a:latin typeface="Times New Roman" panose="02020603050405020304" pitchFamily="18" charset="0"/>
                <a:cs typeface="Times New Roman" panose="02020603050405020304" pitchFamily="18" charset="0"/>
              </a:rPr>
              <a:t>Lincoln’s POV on Slavery </a:t>
            </a:r>
          </a:p>
          <a:p>
            <a:pPr marL="0" lvl="1" indent="0">
              <a:buSzPct val="125000"/>
              <a:buNone/>
            </a:pPr>
            <a:r>
              <a:rPr lang="en-US" sz="2400" b="1" dirty="0">
                <a:solidFill>
                  <a:srgbClr val="FF0000"/>
                </a:solidFill>
                <a:latin typeface="Times New Roman" panose="02020603050405020304" pitchFamily="18" charset="0"/>
                <a:cs typeface="Times New Roman" panose="02020603050405020304" pitchFamily="18" charset="0"/>
              </a:rPr>
              <a:t>Homework:</a:t>
            </a:r>
          </a:p>
          <a:p>
            <a:pPr marL="285750" lvl="1">
              <a:buSzPct val="125000"/>
              <a:buFont typeface="Arial" panose="020B0604020202020204" pitchFamily="34" charset="0"/>
              <a:buChar char="•"/>
            </a:pPr>
            <a:r>
              <a:rPr lang="en-US" sz="2400" b="1" dirty="0">
                <a:solidFill>
                  <a:srgbClr val="FF0000"/>
                </a:solidFill>
                <a:latin typeface="Times New Roman" panose="02020603050405020304" pitchFamily="18" charset="0"/>
                <a:cs typeface="Times New Roman" panose="02020603050405020304" pitchFamily="18" charset="0"/>
              </a:rPr>
              <a:t>No Homework </a:t>
            </a:r>
            <a:endParaRPr lang="en-US" sz="2400" dirty="0"/>
          </a:p>
        </p:txBody>
      </p:sp>
    </p:spTree>
    <p:extLst>
      <p:ext uri="{BB962C8B-B14F-4D97-AF65-F5344CB8AC3E}">
        <p14:creationId xmlns:p14="http://schemas.microsoft.com/office/powerpoint/2010/main" val="30301252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chemeClr val="bg2"/>
          </a:solidFill>
          <a:ln>
            <a:solidFill>
              <a:schemeClr val="accent1"/>
            </a:solidFill>
          </a:ln>
        </p:spPr>
        <p:txBody>
          <a:bodyPr>
            <a:normAutofit fontScale="90000"/>
          </a:bodyPr>
          <a:lstStyle/>
          <a:p>
            <a:r>
              <a:rPr lang="en-US" b="1" dirty="0">
                <a:latin typeface="Amasis MT Pro" panose="02040504050005020304" pitchFamily="18" charset="0"/>
              </a:rPr>
              <a:t>Preservation of the Union</a:t>
            </a:r>
          </a:p>
        </p:txBody>
      </p:sp>
      <p:sp>
        <p:nvSpPr>
          <p:cNvPr id="3" name="Content Placeholder 2"/>
          <p:cNvSpPr>
            <a:spLocks noGrp="1"/>
          </p:cNvSpPr>
          <p:nvPr>
            <p:ph idx="1"/>
          </p:nvPr>
        </p:nvSpPr>
        <p:spPr>
          <a:xfrm>
            <a:off x="457200" y="1219200"/>
            <a:ext cx="8229600" cy="4906963"/>
          </a:xfrm>
          <a:solidFill>
            <a:schemeClr val="bg1"/>
          </a:solidFill>
        </p:spPr>
        <p:txBody>
          <a:bodyPr>
            <a:normAutofit/>
          </a:bodyPr>
          <a:lstStyle/>
          <a:p>
            <a:pPr marL="0" indent="0">
              <a:buNone/>
            </a:pPr>
            <a:r>
              <a:rPr lang="en-US" sz="2200" dirty="0">
                <a:latin typeface="Times New Roman" panose="02020603050405020304" pitchFamily="18" charset="0"/>
                <a:cs typeface="Times New Roman" panose="02020603050405020304" pitchFamily="18" charset="0"/>
              </a:rPr>
              <a:t>“I have no purpose, directly or indirectly, to interfere with the institution of slavery in the States where it exists. I believe I have no lawful right to do so, and I have no inclination to do so.”</a:t>
            </a:r>
          </a:p>
          <a:p>
            <a:pPr marL="0" indent="0">
              <a:buNone/>
            </a:pPr>
            <a:r>
              <a:rPr lang="en-US" sz="2200" dirty="0">
                <a:latin typeface="Times New Roman" panose="02020603050405020304" pitchFamily="18" charset="0"/>
                <a:cs typeface="Times New Roman" panose="02020603050405020304" pitchFamily="18" charset="0"/>
              </a:rPr>
              <a:t>“I hold that in contemplation of universal law and of the Constitution the Union of these States is perpetual. Perpetuity is implied, if not expressed, in the fundamental law of all national governments. It is safe to assert that no government proper ever had a provision in its organic law for its own termination. Continue to execute all the express provisions of our National Constitution, and the Union will endure forever, it being impossible to destroy it except by some action not provided for in the instrument itself.”</a:t>
            </a:r>
          </a:p>
          <a:p>
            <a:pPr marL="0" indent="0">
              <a:buNone/>
            </a:pPr>
            <a:r>
              <a:rPr lang="en-US" sz="2200" dirty="0">
                <a:latin typeface="Times New Roman" panose="02020603050405020304" pitchFamily="18" charset="0"/>
                <a:cs typeface="Times New Roman" panose="02020603050405020304" pitchFamily="18" charset="0"/>
              </a:rPr>
              <a:t>		– </a:t>
            </a:r>
            <a:r>
              <a:rPr lang="en-US" sz="2200" b="1" dirty="0">
                <a:latin typeface="Times New Roman" panose="02020603050405020304" pitchFamily="18" charset="0"/>
                <a:cs typeface="Times New Roman" panose="02020603050405020304" pitchFamily="18" charset="0"/>
              </a:rPr>
              <a:t>Abraham Lincoln, First Inaugural Address, </a:t>
            </a:r>
            <a:r>
              <a:rPr lang="en-US" sz="2200" b="1" dirty="0">
                <a:latin typeface="Times" panose="02020603050405020304" pitchFamily="18" charset="0"/>
                <a:cs typeface="Times" panose="02020603050405020304" pitchFamily="18" charset="0"/>
              </a:rPr>
              <a:t>1861</a:t>
            </a:r>
          </a:p>
        </p:txBody>
      </p:sp>
      <p:pic>
        <p:nvPicPr>
          <p:cNvPr id="1026" name="Picture 2" descr="Abraham Lincoln | Biography, Childhood, Quotes, Death, &amp; Facts | Britannica">
            <a:extLst>
              <a:ext uri="{FF2B5EF4-FFF2-40B4-BE49-F238E27FC236}">
                <a16:creationId xmlns:a16="http://schemas.microsoft.com/office/drawing/2014/main" id="{A65D813D-F2B1-B783-CC00-3A1F771D5F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184402"/>
            <a:ext cx="1600200" cy="119860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A0B9AFA-FEC5-792A-C769-E1847F5606B3}"/>
              </a:ext>
            </a:extLst>
          </p:cNvPr>
          <p:cNvSpPr/>
          <p:nvPr/>
        </p:nvSpPr>
        <p:spPr>
          <a:xfrm>
            <a:off x="2438400" y="5638800"/>
            <a:ext cx="6248400" cy="792163"/>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Evaluate Lincoln’s position on slavery at the beginning of the Civil War. </a:t>
            </a:r>
          </a:p>
        </p:txBody>
      </p:sp>
    </p:spTree>
    <p:extLst>
      <p:ext uri="{BB962C8B-B14F-4D97-AF65-F5344CB8AC3E}">
        <p14:creationId xmlns:p14="http://schemas.microsoft.com/office/powerpoint/2010/main" val="34621905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bg2"/>
          </a:solidFill>
          <a:ln>
            <a:solidFill>
              <a:schemeClr val="accent1"/>
            </a:solidFill>
          </a:ln>
        </p:spPr>
        <p:txBody>
          <a:bodyPr>
            <a:normAutofit fontScale="90000"/>
          </a:bodyPr>
          <a:lstStyle/>
          <a:p>
            <a:r>
              <a:rPr lang="en-US" b="1" dirty="0">
                <a:latin typeface="Amasis MT Pro" panose="02040504050005020304" pitchFamily="18" charset="0"/>
              </a:rPr>
              <a:t>Civil War and African Americans</a:t>
            </a:r>
          </a:p>
        </p:txBody>
      </p:sp>
      <p:sp>
        <p:nvSpPr>
          <p:cNvPr id="3" name="Content Placeholder 2"/>
          <p:cNvSpPr>
            <a:spLocks noGrp="1"/>
          </p:cNvSpPr>
          <p:nvPr>
            <p:ph idx="1"/>
          </p:nvPr>
        </p:nvSpPr>
        <p:spPr>
          <a:xfrm>
            <a:off x="457200" y="1143000"/>
            <a:ext cx="8229600" cy="4983163"/>
          </a:xfrm>
          <a:solidFill>
            <a:schemeClr val="bg1"/>
          </a:solidFill>
        </p:spPr>
        <p:txBody>
          <a:bodyPr>
            <a:normAutofit/>
          </a:bodyPr>
          <a:lstStyle/>
          <a:p>
            <a:r>
              <a:rPr lang="en-US" sz="2400" b="1" dirty="0">
                <a:solidFill>
                  <a:srgbClr val="C00000"/>
                </a:solidFill>
                <a:latin typeface="Times New Roman" pitchFamily="18" charset="0"/>
                <a:cs typeface="Times New Roman" pitchFamily="18" charset="0"/>
              </a:rPr>
              <a:t>Emancipation proclamation 1863</a:t>
            </a:r>
            <a:r>
              <a:rPr lang="en-US" sz="2400" dirty="0">
                <a:latin typeface="Times New Roman" pitchFamily="18" charset="0"/>
                <a:cs typeface="Times New Roman" pitchFamily="18" charset="0"/>
              </a:rPr>
              <a:t>:</a:t>
            </a:r>
          </a:p>
          <a:p>
            <a:endParaRPr lang="en-US" sz="2400" dirty="0">
              <a:latin typeface="Times New Roman" pitchFamily="18" charset="0"/>
              <a:cs typeface="Times New Roman" pitchFamily="18" charset="0"/>
            </a:endParaRPr>
          </a:p>
        </p:txBody>
      </p:sp>
      <p:sp>
        <p:nvSpPr>
          <p:cNvPr id="4" name="Rectangle 3"/>
          <p:cNvSpPr/>
          <p:nvPr/>
        </p:nvSpPr>
        <p:spPr>
          <a:xfrm>
            <a:off x="266700" y="1649299"/>
            <a:ext cx="8610600" cy="223690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"That the Executive will, on the first day of January aforesaid, by proclamation, </a:t>
            </a:r>
            <a:r>
              <a:rPr lang="en-US" sz="2400" u="sng" dirty="0">
                <a:latin typeface="Times New Roman" panose="02020603050405020304" pitchFamily="18" charset="0"/>
                <a:cs typeface="Times New Roman" panose="02020603050405020304" pitchFamily="18" charset="0"/>
              </a:rPr>
              <a:t>designate the States and parts of States</a:t>
            </a:r>
            <a:r>
              <a:rPr lang="en-US" sz="2400" dirty="0">
                <a:latin typeface="Times New Roman" panose="02020603050405020304" pitchFamily="18" charset="0"/>
                <a:cs typeface="Times New Roman" panose="02020603050405020304" pitchFamily="18" charset="0"/>
              </a:rPr>
              <a:t>, if any, in which the people thereof, respectively, </a:t>
            </a:r>
            <a:r>
              <a:rPr lang="en-US" sz="2400" u="sng" dirty="0">
                <a:latin typeface="Times New Roman" panose="02020603050405020304" pitchFamily="18" charset="0"/>
                <a:cs typeface="Times New Roman" panose="02020603050405020304" pitchFamily="18" charset="0"/>
              </a:rPr>
              <a:t>shall then be in rebellion against the United States</a:t>
            </a:r>
            <a:r>
              <a:rPr lang="en-US" sz="2400" dirty="0">
                <a:latin typeface="Times New Roman" panose="02020603050405020304" pitchFamily="18" charset="0"/>
                <a:cs typeface="Times New Roman" panose="02020603050405020304" pitchFamily="18" charset="0"/>
              </a:rPr>
              <a:t>; and the fact that any State, or the people thereof, shall on that day be, in good faith, represented in the Congress of the United States </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6" name="Rectangle 5"/>
          <p:cNvSpPr/>
          <p:nvPr/>
        </p:nvSpPr>
        <p:spPr>
          <a:xfrm>
            <a:off x="266700" y="4041098"/>
            <a:ext cx="8610600" cy="170735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“And by virtue of the power, and for the purpose aforesaid, I do order and </a:t>
            </a:r>
            <a:r>
              <a:rPr lang="en-US" sz="2400" u="sng" dirty="0">
                <a:latin typeface="Times New Roman" panose="02020603050405020304" pitchFamily="18" charset="0"/>
                <a:cs typeface="Times New Roman" panose="02020603050405020304" pitchFamily="18" charset="0"/>
              </a:rPr>
              <a:t>declare that all persons held as slaves within said designated States, and parts of States, are, and henceforward shall be free</a:t>
            </a:r>
            <a:r>
              <a:rPr lang="en-US" sz="2400" dirty="0">
                <a:latin typeface="Times New Roman" panose="02020603050405020304" pitchFamily="18" charset="0"/>
                <a:cs typeface="Times New Roman" panose="02020603050405020304" pitchFamily="18" charset="0"/>
              </a:rPr>
              <a:t>”</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E8A03F9D-1DEB-6B0E-F73C-02479AA48DF7}"/>
              </a:ext>
            </a:extLst>
          </p:cNvPr>
          <p:cNvSpPr/>
          <p:nvPr/>
        </p:nvSpPr>
        <p:spPr>
          <a:xfrm>
            <a:off x="1143000" y="5410200"/>
            <a:ext cx="7734300" cy="1447800"/>
          </a:xfrm>
          <a:prstGeom prst="rect">
            <a:avLst/>
          </a:prstGeom>
          <a:ln>
            <a:solidFill>
              <a:srgbClr val="C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HIPP Lincoln’s POV on slavery in the Emancipation Proclamation, 1863</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Use important historic evidence to support your conclusions</a:t>
            </a:r>
          </a:p>
        </p:txBody>
      </p:sp>
      <p:sp>
        <p:nvSpPr>
          <p:cNvPr id="7" name="Rectangle 6">
            <a:extLst>
              <a:ext uri="{FF2B5EF4-FFF2-40B4-BE49-F238E27FC236}">
                <a16:creationId xmlns:a16="http://schemas.microsoft.com/office/drawing/2014/main" id="{41EE1DBD-44E6-5CF3-012C-CFD8222AD0A5}"/>
              </a:ext>
            </a:extLst>
          </p:cNvPr>
          <p:cNvSpPr/>
          <p:nvPr/>
        </p:nvSpPr>
        <p:spPr>
          <a:xfrm>
            <a:off x="1447800" y="1649299"/>
            <a:ext cx="7239000" cy="762000"/>
          </a:xfrm>
          <a:prstGeom prst="rect">
            <a:avLst/>
          </a:prstGeom>
          <a:ln>
            <a:solidFill>
              <a:srgbClr val="C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How has Lincoln’s perspective on the institution of slavery changed from the 1</a:t>
            </a:r>
            <a:r>
              <a:rPr lang="en-US" sz="2400" baseline="30000" dirty="0">
                <a:solidFill>
                  <a:schemeClr val="bg1"/>
                </a:solidFill>
                <a:latin typeface="Times" panose="02020603050405020304" pitchFamily="18" charset="0"/>
                <a:cs typeface="Times" panose="02020603050405020304" pitchFamily="18" charset="0"/>
              </a:rPr>
              <a:t>st</a:t>
            </a:r>
            <a:r>
              <a:rPr lang="en-US" sz="2400" dirty="0">
                <a:solidFill>
                  <a:schemeClr val="bg1"/>
                </a:solidFill>
                <a:latin typeface="Times" panose="02020603050405020304" pitchFamily="18" charset="0"/>
                <a:cs typeface="Times" panose="02020603050405020304" pitchFamily="18" charset="0"/>
              </a:rPr>
              <a:t> Inaugural Address 1861?</a:t>
            </a:r>
          </a:p>
        </p:txBody>
      </p:sp>
    </p:spTree>
    <p:extLst>
      <p:ext uri="{BB962C8B-B14F-4D97-AF65-F5344CB8AC3E}">
        <p14:creationId xmlns:p14="http://schemas.microsoft.com/office/powerpoint/2010/main" val="6367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a:latin typeface="Bodoni MT Black" panose="02070A03080606020203" pitchFamily="18" charset="0"/>
              </a:rPr>
              <a:t>TRUE or FALSE</a:t>
            </a:r>
          </a:p>
        </p:txBody>
      </p:sp>
      <p:sp>
        <p:nvSpPr>
          <p:cNvPr id="3" name="Content Placeholder 2"/>
          <p:cNvSpPr>
            <a:spLocks noGrp="1"/>
          </p:cNvSpPr>
          <p:nvPr>
            <p:ph idx="1"/>
          </p:nvPr>
        </p:nvSpPr>
        <p:spPr>
          <a:xfrm>
            <a:off x="457200" y="1143000"/>
            <a:ext cx="8229600" cy="4983163"/>
          </a:xfrm>
          <a:solidFill>
            <a:schemeClr val="bg1"/>
          </a:solidFill>
        </p:spPr>
        <p:txBody>
          <a:bodyPr>
            <a:normAutofit/>
          </a:bodyPr>
          <a:lstStyle/>
          <a:p>
            <a:r>
              <a:rPr lang="en-US" sz="2000" dirty="0">
                <a:latin typeface="Times New Roman" panose="02020603050405020304" pitchFamily="18" charset="0"/>
                <a:cs typeface="Times New Roman" panose="02020603050405020304" pitchFamily="18" charset="0"/>
              </a:rPr>
              <a:t>The Civil War caused a reversal of Jackson Democrat economic policies. </a:t>
            </a:r>
          </a:p>
          <a:p>
            <a:pPr marL="0" indent="0">
              <a:buNone/>
            </a:pPr>
            <a:endParaRPr lang="en-US"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Women gained from the Civil War both economically and socially.</a:t>
            </a:r>
          </a:p>
          <a:p>
            <a:endParaRPr lang="en-US" sz="20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3733800"/>
            <a:ext cx="3886200" cy="2743200"/>
          </a:xfrm>
          <a:prstGeom prst="rect">
            <a:avLst/>
          </a:prstGeom>
        </p:spPr>
      </p:pic>
      <p:sp>
        <p:nvSpPr>
          <p:cNvPr id="5" name="Rectangle 4"/>
          <p:cNvSpPr/>
          <p:nvPr/>
        </p:nvSpPr>
        <p:spPr>
          <a:xfrm>
            <a:off x="762000" y="1600200"/>
            <a:ext cx="6172200" cy="144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Legal Tender Act – printing of greenbacks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National Banking Act – re-instates the National Bank</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Morrill Tariff Act – raises high tariffs for the collection of revenue and the protection of industry </a:t>
            </a:r>
          </a:p>
        </p:txBody>
      </p:sp>
      <p:sp>
        <p:nvSpPr>
          <p:cNvPr id="6" name="Rectangle 5"/>
          <p:cNvSpPr/>
          <p:nvPr/>
        </p:nvSpPr>
        <p:spPr>
          <a:xfrm>
            <a:off x="3048000" y="3962399"/>
            <a:ext cx="5410200" cy="21637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Women gained new opportunities as nurse – </a:t>
            </a:r>
            <a:r>
              <a:rPr lang="en-US" sz="2000" b="1" u="sng" dirty="0">
                <a:latin typeface="Times New Roman" panose="02020603050405020304" pitchFamily="18" charset="0"/>
                <a:cs typeface="Times New Roman" panose="02020603050405020304" pitchFamily="18" charset="0"/>
              </a:rPr>
              <a:t>Clara Barton</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Voices of the Abolition Movement – Harriet Beecher Stowe &amp; Grimke Sisters</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Did not gain the right to vote, despite the advancement of suffrage to African Americans (Minor vs. </a:t>
            </a:r>
            <a:r>
              <a:rPr lang="en-US" sz="2000" dirty="0" err="1">
                <a:latin typeface="Times New Roman" panose="02020603050405020304" pitchFamily="18" charset="0"/>
                <a:cs typeface="Times New Roman" panose="02020603050405020304" pitchFamily="18" charset="0"/>
              </a:rPr>
              <a:t>Happersett</a:t>
            </a:r>
            <a:r>
              <a:rPr lang="en-US" sz="2000" dirty="0">
                <a:latin typeface="Times New Roman" panose="02020603050405020304" pitchFamily="18" charset="0"/>
                <a:cs typeface="Times New Roman" panose="02020603050405020304" pitchFamily="18" charset="0"/>
              </a:rPr>
              <a:t> 1875)</a:t>
            </a:r>
          </a:p>
        </p:txBody>
      </p:sp>
    </p:spTree>
    <p:extLst>
      <p:ext uri="{BB962C8B-B14F-4D97-AF65-F5344CB8AC3E}">
        <p14:creationId xmlns:p14="http://schemas.microsoft.com/office/powerpoint/2010/main" val="172362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bg2"/>
          </a:solidFill>
          <a:ln>
            <a:solidFill>
              <a:schemeClr val="accent1"/>
            </a:solidFill>
          </a:ln>
        </p:spPr>
        <p:txBody>
          <a:bodyPr>
            <a:normAutofit fontScale="90000"/>
          </a:bodyPr>
          <a:lstStyle/>
          <a:p>
            <a:r>
              <a:rPr lang="en-US" dirty="0">
                <a:latin typeface="Bodoni MT Black" panose="02070A03080606020203" pitchFamily="18" charset="0"/>
              </a:rPr>
              <a:t>Civil War Debate</a:t>
            </a:r>
          </a:p>
        </p:txBody>
      </p:sp>
      <p:sp>
        <p:nvSpPr>
          <p:cNvPr id="3" name="Content Placeholder 2"/>
          <p:cNvSpPr>
            <a:spLocks noGrp="1"/>
          </p:cNvSpPr>
          <p:nvPr>
            <p:ph idx="1"/>
          </p:nvPr>
        </p:nvSpPr>
        <p:spPr>
          <a:xfrm>
            <a:off x="457200" y="1219200"/>
            <a:ext cx="8229600" cy="4906963"/>
          </a:xfrm>
          <a:solidFill>
            <a:schemeClr val="bg1"/>
          </a:solidFill>
        </p:spPr>
        <p:txBody>
          <a:bodyPr>
            <a:normAutofit/>
          </a:bodyPr>
          <a:lstStyle/>
          <a:p>
            <a:r>
              <a:rPr lang="en-US" sz="2000" dirty="0">
                <a:latin typeface="Times New Roman" panose="02020603050405020304" pitchFamily="18" charset="0"/>
                <a:cs typeface="Times New Roman" panose="02020603050405020304" pitchFamily="18" charset="0"/>
              </a:rPr>
              <a:t>Evaluate the validity of the following statement.  Americans fought the Civil War over the peculiar institution of slavery and its failure to uphold the American identity liberty and equality.  </a:t>
            </a:r>
          </a:p>
          <a:p>
            <a:r>
              <a:rPr lang="en-US" sz="2000" dirty="0">
                <a:latin typeface="Times New Roman" panose="02020603050405020304" pitchFamily="18" charset="0"/>
                <a:cs typeface="Times New Roman" panose="02020603050405020304" pitchFamily="18" charset="0"/>
              </a:rPr>
              <a:t>Utilize the DBQ documents and your factual knowledge and complete the debate planner.  </a:t>
            </a:r>
          </a:p>
          <a:p>
            <a:pPr lvl="1"/>
            <a:r>
              <a:rPr lang="en-US" sz="1800" dirty="0">
                <a:latin typeface="Times New Roman" panose="02020603050405020304" pitchFamily="18" charset="0"/>
                <a:cs typeface="Times New Roman" panose="02020603050405020304" pitchFamily="18" charset="0"/>
              </a:rPr>
              <a:t>Be sure to use all the documents </a:t>
            </a:r>
          </a:p>
          <a:p>
            <a:pPr lvl="1"/>
            <a:r>
              <a:rPr lang="en-US" sz="1800" dirty="0">
                <a:latin typeface="Times New Roman" panose="02020603050405020304" pitchFamily="18" charset="0"/>
                <a:cs typeface="Times New Roman" panose="02020603050405020304" pitchFamily="18" charset="0"/>
              </a:rPr>
              <a:t>Historic evidence from before and during the Civil War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0" y="3672681"/>
            <a:ext cx="3124200" cy="29464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3736848"/>
            <a:ext cx="4359151" cy="2882233"/>
          </a:xfrm>
          <a:prstGeom prst="rect">
            <a:avLst/>
          </a:prstGeom>
        </p:spPr>
      </p:pic>
    </p:spTree>
    <p:extLst>
      <p:ext uri="{BB962C8B-B14F-4D97-AF65-F5344CB8AC3E}">
        <p14:creationId xmlns:p14="http://schemas.microsoft.com/office/powerpoint/2010/main" val="3341860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0337"/>
            <a:ext cx="6553200" cy="742316"/>
          </a:xfrm>
          <a:solidFill>
            <a:srgbClr val="002060"/>
          </a:solidFill>
          <a:ln>
            <a:solidFill>
              <a:srgbClr val="FFFF00"/>
            </a:solidFill>
          </a:ln>
        </p:spPr>
        <p:txBody>
          <a:bodyPr>
            <a:normAutofit/>
          </a:bodyPr>
          <a:lstStyle/>
          <a:p>
            <a:pPr algn="l"/>
            <a:r>
              <a:rPr lang="en-US" sz="3200" dirty="0">
                <a:solidFill>
                  <a:srgbClr val="FFC000"/>
                </a:solidFill>
                <a:latin typeface="Times New Roman" panose="02020603050405020304" pitchFamily="18" charset="0"/>
                <a:cs typeface="Times New Roman" panose="02020603050405020304" pitchFamily="18" charset="0"/>
              </a:rPr>
              <a:t>Secession: The Lower South</a:t>
            </a:r>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684244"/>
            <a:ext cx="7235190" cy="4139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81000" y="1234281"/>
            <a:ext cx="8229600" cy="1384995"/>
          </a:xfrm>
          <a:prstGeom prst="rect">
            <a:avLst/>
          </a:prstGeom>
          <a:solidFill>
            <a:schemeClr val="bg1"/>
          </a:solidFill>
          <a:ln>
            <a:solidFill>
              <a:srgbClr val="FFFF00"/>
            </a:solidFill>
          </a:ln>
        </p:spPr>
        <p:txBody>
          <a:bodyPr wrap="square" rtlCol="0">
            <a:spAutoFit/>
          </a:bodyPr>
          <a:lstStyle/>
          <a:p>
            <a:r>
              <a:rPr lang="en-US" sz="2800" b="1" dirty="0">
                <a:solidFill>
                  <a:schemeClr val="tx2"/>
                </a:solidFill>
                <a:latin typeface="Times New Roman" panose="02020603050405020304" pitchFamily="18" charset="0"/>
                <a:cs typeface="Times New Roman" panose="02020603050405020304" pitchFamily="18" charset="0"/>
              </a:rPr>
              <a:t>• Secession pushed by the “</a:t>
            </a:r>
            <a:r>
              <a:rPr lang="en-US" sz="2800" b="1" dirty="0">
                <a:solidFill>
                  <a:schemeClr val="accent6">
                    <a:lumMod val="75000"/>
                  </a:schemeClr>
                </a:solidFill>
                <a:latin typeface="Times New Roman" panose="02020603050405020304" pitchFamily="18" charset="0"/>
                <a:cs typeface="Times New Roman" panose="02020603050405020304" pitchFamily="18" charset="0"/>
              </a:rPr>
              <a:t>Fire-eaters</a:t>
            </a:r>
            <a:r>
              <a:rPr lang="en-US" sz="2800" b="1" dirty="0">
                <a:solidFill>
                  <a:schemeClr val="tx2"/>
                </a:solidFill>
                <a:latin typeface="Times New Roman" panose="02020603050405020304" pitchFamily="18" charset="0"/>
                <a:cs typeface="Times New Roman" panose="02020603050405020304" pitchFamily="18" charset="0"/>
              </a:rPr>
              <a:t>”</a:t>
            </a:r>
          </a:p>
          <a:p>
            <a:r>
              <a:rPr lang="en-US" sz="2800" b="1" dirty="0">
                <a:solidFill>
                  <a:schemeClr val="tx2"/>
                </a:solidFill>
                <a:latin typeface="Times New Roman" panose="02020603050405020304" pitchFamily="18" charset="0"/>
                <a:cs typeface="Times New Roman" panose="02020603050405020304" pitchFamily="18" charset="0"/>
              </a:rPr>
              <a:t>• Confederate States of America</a:t>
            </a:r>
          </a:p>
          <a:p>
            <a:pPr marL="914400" lvl="1" indent="-457200">
              <a:buFont typeface="Arial" panose="020B0604020202020204" pitchFamily="34" charset="0"/>
              <a:buChar char="•"/>
            </a:pPr>
            <a:r>
              <a:rPr lang="en-US" sz="2800" b="1" dirty="0">
                <a:solidFill>
                  <a:schemeClr val="tx2"/>
                </a:solidFill>
                <a:latin typeface="Times New Roman" panose="02020603050405020304" pitchFamily="18" charset="0"/>
                <a:cs typeface="Times New Roman" panose="02020603050405020304" pitchFamily="18" charset="0"/>
              </a:rPr>
              <a:t>President Jefferson Davis </a:t>
            </a:r>
          </a:p>
        </p:txBody>
      </p:sp>
    </p:spTree>
    <p:extLst>
      <p:ext uri="{BB962C8B-B14F-4D97-AF65-F5344CB8AC3E}">
        <p14:creationId xmlns:p14="http://schemas.microsoft.com/office/powerpoint/2010/main" val="18583887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446" y="137160"/>
            <a:ext cx="8229600" cy="715645"/>
          </a:xfrm>
          <a:noFill/>
          <a:ln>
            <a:solidFill>
              <a:schemeClr val="accent1"/>
            </a:solidFill>
          </a:ln>
        </p:spPr>
        <p:txBody>
          <a:bodyPr>
            <a:normAutofit fontScale="90000"/>
          </a:bodyPr>
          <a:lstStyle/>
          <a:p>
            <a:r>
              <a:rPr lang="en-US" dirty="0">
                <a:latin typeface="Amasis MT Pro Black" panose="02040A04050005020304" pitchFamily="18" charset="0"/>
                <a:cs typeface="Times New Roman" panose="02020603050405020304" pitchFamily="18" charset="0"/>
              </a:rPr>
              <a:t>War Strategies</a:t>
            </a:r>
          </a:p>
        </p:txBody>
      </p:sp>
      <p:sp>
        <p:nvSpPr>
          <p:cNvPr id="3" name="Content Placeholder 2"/>
          <p:cNvSpPr>
            <a:spLocks noGrp="1"/>
          </p:cNvSpPr>
          <p:nvPr>
            <p:ph idx="1"/>
          </p:nvPr>
        </p:nvSpPr>
        <p:spPr>
          <a:xfrm>
            <a:off x="457200" y="852806"/>
            <a:ext cx="8229600" cy="5273358"/>
          </a:xfrm>
          <a:solidFill>
            <a:schemeClr val="bg1"/>
          </a:solidFill>
        </p:spPr>
        <p:txBody>
          <a:bodyPr/>
          <a:lstStyle/>
          <a:p>
            <a:pPr marL="0" lvl="2" indent="0">
              <a:buNone/>
            </a:pPr>
            <a:r>
              <a:rPr lang="en-US" b="1" u="sng" dirty="0">
                <a:solidFill>
                  <a:srgbClr val="C00000"/>
                </a:solidFill>
                <a:latin typeface="Times New Roman" panose="02020603050405020304" pitchFamily="18" charset="0"/>
                <a:cs typeface="Times New Roman" panose="02020603050405020304" pitchFamily="18" charset="0"/>
              </a:rPr>
              <a:t>Anaconda plan</a:t>
            </a:r>
            <a:r>
              <a:rPr lang="en-US" dirty="0">
                <a:solidFill>
                  <a:srgbClr val="FF0000"/>
                </a:solidFill>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total blockade the South and gain control of the Mississippi River</a:t>
            </a:r>
          </a:p>
          <a:p>
            <a:pPr marL="0"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1691640"/>
            <a:ext cx="4572000" cy="5029200"/>
          </a:xfrm>
          <a:prstGeom prst="rect">
            <a:avLst/>
          </a:prstGeom>
          <a:ln>
            <a:solidFill>
              <a:schemeClr val="accent1"/>
            </a:solidFill>
          </a:ln>
        </p:spPr>
      </p:pic>
      <p:sp>
        <p:nvSpPr>
          <p:cNvPr id="6" name="Rectangle 5">
            <a:extLst>
              <a:ext uri="{FF2B5EF4-FFF2-40B4-BE49-F238E27FC236}">
                <a16:creationId xmlns:a16="http://schemas.microsoft.com/office/drawing/2014/main" id="{9B69428D-F0D8-687F-3E6D-A415CCE0274A}"/>
              </a:ext>
            </a:extLst>
          </p:cNvPr>
          <p:cNvSpPr/>
          <p:nvPr/>
        </p:nvSpPr>
        <p:spPr>
          <a:xfrm>
            <a:off x="249686" y="1680397"/>
            <a:ext cx="3902439" cy="2586803"/>
          </a:xfrm>
          <a:prstGeom prst="rect">
            <a:avLst/>
          </a:prstGeom>
          <a:solidFill>
            <a:srgbClr val="002060"/>
          </a:solidFill>
          <a:ln>
            <a:solidFill>
              <a:srgbClr val="FFFF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Control the Mississippi River</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Cuts the Confederacy in half</a:t>
            </a:r>
          </a:p>
          <a:p>
            <a:pPr marL="342900" indent="-342900">
              <a:buFont typeface="Arial" panose="020B0604020202020204" pitchFamily="34" charset="0"/>
              <a:buChar char="•"/>
            </a:pPr>
            <a:r>
              <a:rPr lang="en-US" sz="2400" b="1" u="sng" dirty="0">
                <a:latin typeface="Times New Roman" panose="02020603050405020304" pitchFamily="18" charset="0"/>
                <a:cs typeface="Times New Roman" panose="02020603050405020304" pitchFamily="18" charset="0"/>
              </a:rPr>
              <a:t>Total War</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(mobilize to destroy the South</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4935" y="4134037"/>
            <a:ext cx="2035066" cy="2586803"/>
          </a:xfrm>
          <a:prstGeom prst="rect">
            <a:avLst/>
          </a:prstGeom>
          <a:solidFill>
            <a:srgbClr val="002060"/>
          </a:solidFill>
          <a:ln>
            <a:solidFill>
              <a:srgbClr val="002060"/>
            </a:solidFill>
          </a:ln>
        </p:spPr>
      </p:pic>
    </p:spTree>
    <p:extLst>
      <p:ext uri="{BB962C8B-B14F-4D97-AF65-F5344CB8AC3E}">
        <p14:creationId xmlns:p14="http://schemas.microsoft.com/office/powerpoint/2010/main" val="33370391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79437"/>
          </a:xfrm>
          <a:noFill/>
        </p:spPr>
        <p:txBody>
          <a:bodyPr>
            <a:normAutofit fontScale="90000"/>
          </a:bodyPr>
          <a:lstStyle/>
          <a:p>
            <a:r>
              <a:rPr lang="en-US" dirty="0">
                <a:latin typeface="Amasis MT Pro Black" panose="02040A04050005020304" pitchFamily="18" charset="0"/>
              </a:rPr>
              <a:t>Civil War &amp; African Americans </a:t>
            </a:r>
          </a:p>
        </p:txBody>
      </p:sp>
      <p:sp>
        <p:nvSpPr>
          <p:cNvPr id="3" name="Content Placeholder 2"/>
          <p:cNvSpPr>
            <a:spLocks noGrp="1"/>
          </p:cNvSpPr>
          <p:nvPr>
            <p:ph idx="1"/>
          </p:nvPr>
        </p:nvSpPr>
        <p:spPr>
          <a:xfrm>
            <a:off x="457200" y="2514600"/>
            <a:ext cx="8229600" cy="3321753"/>
          </a:xfrm>
          <a:solidFill>
            <a:schemeClr val="bg1"/>
          </a:solidFill>
          <a:ln>
            <a:solidFill>
              <a:srgbClr val="002060"/>
            </a:solidFill>
          </a:ln>
        </p:spPr>
        <p:txBody>
          <a:bodyPr>
            <a:normAutofit/>
          </a:bodyPr>
          <a:lstStyle/>
          <a:p>
            <a:pPr marL="0" indent="0">
              <a:buNone/>
            </a:pPr>
            <a:r>
              <a:rPr lang="en-US" sz="2400" dirty="0">
                <a:latin typeface="Times New Roman" pitchFamily="18" charset="0"/>
                <a:cs typeface="Times New Roman" pitchFamily="18" charset="0"/>
              </a:rPr>
              <a:t>African Americans service in the Civil War</a:t>
            </a:r>
          </a:p>
          <a:p>
            <a:r>
              <a:rPr lang="en-US" sz="2400" b="1" dirty="0">
                <a:solidFill>
                  <a:srgbClr val="002060"/>
                </a:solidFill>
                <a:latin typeface="Times New Roman" pitchFamily="18" charset="0"/>
                <a:cs typeface="Times New Roman" pitchFamily="18" charset="0"/>
              </a:rPr>
              <a:t>Confiscation Acts</a:t>
            </a:r>
            <a:r>
              <a:rPr lang="en-US" sz="2400" dirty="0">
                <a:latin typeface="Times New Roman" pitchFamily="18" charset="0"/>
                <a:cs typeface="Times New Roman" pitchFamily="18" charset="0"/>
              </a:rPr>
              <a:t>: “contrabands of war”</a:t>
            </a:r>
          </a:p>
          <a:p>
            <a:r>
              <a:rPr lang="en-US" sz="2400" b="1" dirty="0">
                <a:solidFill>
                  <a:srgbClr val="002060"/>
                </a:solidFill>
                <a:latin typeface="Times New Roman" pitchFamily="18" charset="0"/>
                <a:cs typeface="Times New Roman" pitchFamily="18" charset="0"/>
              </a:rPr>
              <a:t>Radical Republicans </a:t>
            </a:r>
            <a:r>
              <a:rPr lang="en-US" sz="2400" dirty="0">
                <a:latin typeface="Times New Roman" pitchFamily="18" charset="0"/>
                <a:cs typeface="Times New Roman" pitchFamily="18" charset="0"/>
              </a:rPr>
              <a:t>(Thaddeus Stephens, Charles Sumner, &amp; Benjamin Wade) pressure Lincoln</a:t>
            </a:r>
          </a:p>
          <a:p>
            <a:r>
              <a:rPr lang="en-US" sz="2400" b="1" dirty="0">
                <a:solidFill>
                  <a:srgbClr val="002060"/>
                </a:solidFill>
                <a:latin typeface="Times New Roman" pitchFamily="18" charset="0"/>
                <a:cs typeface="Times New Roman" pitchFamily="18" charset="0"/>
              </a:rPr>
              <a:t>Massachusetts 54</a:t>
            </a:r>
            <a:r>
              <a:rPr lang="en-US" sz="2400" b="1" baseline="30000" dirty="0">
                <a:solidFill>
                  <a:srgbClr val="002060"/>
                </a:solidFill>
                <a:latin typeface="Times New Roman" pitchFamily="18" charset="0"/>
                <a:cs typeface="Times New Roman" pitchFamily="18" charset="0"/>
              </a:rPr>
              <a:t>th</a:t>
            </a:r>
            <a:r>
              <a:rPr lang="en-US" sz="2400" b="1" dirty="0">
                <a:solidFill>
                  <a:srgbClr val="002060"/>
                </a:solidFill>
                <a:latin typeface="Times New Roman" pitchFamily="18" charset="0"/>
                <a:cs typeface="Times New Roman" pitchFamily="18" charset="0"/>
              </a:rPr>
              <a:t> – </a:t>
            </a:r>
            <a:r>
              <a:rPr lang="en-US" sz="2400" dirty="0">
                <a:latin typeface="Times New Roman" pitchFamily="18" charset="0"/>
                <a:cs typeface="Times New Roman" pitchFamily="18" charset="0"/>
              </a:rPr>
              <a:t>first African American Regiment </a:t>
            </a:r>
          </a:p>
        </p:txBody>
      </p:sp>
      <p:sp>
        <p:nvSpPr>
          <p:cNvPr id="4" name="Rectangle 3">
            <a:extLst>
              <a:ext uri="{FF2B5EF4-FFF2-40B4-BE49-F238E27FC236}">
                <a16:creationId xmlns:a16="http://schemas.microsoft.com/office/drawing/2014/main" id="{0C11B380-7110-B14E-239E-FA31355AAB37}"/>
              </a:ext>
            </a:extLst>
          </p:cNvPr>
          <p:cNvSpPr/>
          <p:nvPr/>
        </p:nvSpPr>
        <p:spPr>
          <a:xfrm>
            <a:off x="304800" y="731837"/>
            <a:ext cx="8610600" cy="1706563"/>
          </a:xfrm>
          <a:prstGeom prst="rect">
            <a:avLst/>
          </a:prstGeom>
          <a:solidFill>
            <a:srgbClr val="00206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bg1"/>
                </a:solidFill>
                <a:latin typeface="Times New Roman" panose="02020603050405020304" pitchFamily="18" charset="0"/>
                <a:cs typeface="Times New Roman" panose="02020603050405020304" pitchFamily="18" charset="0"/>
              </a:rPr>
              <a:t>“Once let the black man get upon his person the brass letter ‘U.S.’, let him get an eagle on his button, and a musket on his shoulder and bullets in his pocket, and there is no power on earth which can deny that he has earned the right to citizenship in the United States” </a:t>
            </a:r>
          </a:p>
          <a:p>
            <a:r>
              <a:rPr lang="en-US" sz="2000" dirty="0">
                <a:solidFill>
                  <a:schemeClr val="bg1"/>
                </a:solidFill>
                <a:latin typeface="Times New Roman" panose="02020603050405020304" pitchFamily="18" charset="0"/>
                <a:cs typeface="Times New Roman" panose="02020603050405020304" pitchFamily="18" charset="0"/>
              </a:rPr>
              <a:t>	- </a:t>
            </a:r>
            <a:r>
              <a:rPr lang="en-US" sz="2000" b="1" dirty="0">
                <a:solidFill>
                  <a:schemeClr val="bg1"/>
                </a:solidFill>
                <a:latin typeface="Times New Roman" panose="02020603050405020304" pitchFamily="18" charset="0"/>
                <a:cs typeface="Times New Roman" panose="02020603050405020304" pitchFamily="18" charset="0"/>
              </a:rPr>
              <a:t>Frederick Douglass</a:t>
            </a:r>
          </a:p>
        </p:txBody>
      </p:sp>
      <p:pic>
        <p:nvPicPr>
          <p:cNvPr id="6" name="Picture 5">
            <a:extLst>
              <a:ext uri="{FF2B5EF4-FFF2-40B4-BE49-F238E27FC236}">
                <a16:creationId xmlns:a16="http://schemas.microsoft.com/office/drawing/2014/main" id="{FE1A0CCA-C20D-48BA-4122-B37458AD3261}"/>
              </a:ext>
            </a:extLst>
          </p:cNvPr>
          <p:cNvPicPr>
            <a:picLocks noChangeAspect="1"/>
          </p:cNvPicPr>
          <p:nvPr/>
        </p:nvPicPr>
        <p:blipFill>
          <a:blip r:embed="rId2"/>
          <a:stretch>
            <a:fillRect/>
          </a:stretch>
        </p:blipFill>
        <p:spPr>
          <a:xfrm>
            <a:off x="6705600" y="1828799"/>
            <a:ext cx="1706564" cy="1600201"/>
          </a:xfrm>
          <a:prstGeom prst="rect">
            <a:avLst/>
          </a:prstGeom>
          <a:ln>
            <a:solidFill>
              <a:srgbClr val="FFFF00"/>
            </a:solidFill>
          </a:ln>
        </p:spPr>
      </p:pic>
      <p:pic>
        <p:nvPicPr>
          <p:cNvPr id="7" name="Picture 2">
            <a:extLst>
              <a:ext uri="{FF2B5EF4-FFF2-40B4-BE49-F238E27FC236}">
                <a16:creationId xmlns:a16="http://schemas.microsoft.com/office/drawing/2014/main" id="{D3231AE9-7065-B543-8E47-73B06880A0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648200"/>
            <a:ext cx="3200400" cy="2057400"/>
          </a:xfrm>
          <a:prstGeom prst="rect">
            <a:avLst/>
          </a:prstGeom>
          <a:solidFill>
            <a:srgbClr val="C00000"/>
          </a:solidFill>
          <a:ln>
            <a:solidFill>
              <a:srgbClr val="002060"/>
            </a:solidFill>
          </a:ln>
        </p:spPr>
      </p:pic>
      <p:sp>
        <p:nvSpPr>
          <p:cNvPr id="8" name="Rectangle 7">
            <a:extLst>
              <a:ext uri="{FF2B5EF4-FFF2-40B4-BE49-F238E27FC236}">
                <a16:creationId xmlns:a16="http://schemas.microsoft.com/office/drawing/2014/main" id="{ACE184EA-FD2D-6D0A-6758-39B2EADBBBB4}"/>
              </a:ext>
            </a:extLst>
          </p:cNvPr>
          <p:cNvSpPr/>
          <p:nvPr/>
        </p:nvSpPr>
        <p:spPr>
          <a:xfrm>
            <a:off x="3848100" y="4785610"/>
            <a:ext cx="4953000" cy="853190"/>
          </a:xfrm>
          <a:prstGeom prst="rect">
            <a:avLst/>
          </a:prstGeom>
          <a:ln>
            <a:solidFill>
              <a:srgbClr val="FFFF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Argument for </a:t>
            </a:r>
            <a:r>
              <a:rPr lang="en-US" sz="2400" b="1" dirty="0">
                <a:latin typeface="Times New Roman" panose="02020603050405020304" pitchFamily="18" charset="0"/>
                <a:cs typeface="Times New Roman" panose="02020603050405020304" pitchFamily="18" charset="0"/>
              </a:rPr>
              <a:t>13</a:t>
            </a:r>
            <a:r>
              <a:rPr lang="en-US" sz="2400" b="1" baseline="30000" dirty="0">
                <a:latin typeface="Times New Roman" panose="02020603050405020304" pitchFamily="18" charset="0"/>
                <a:cs typeface="Times New Roman" panose="02020603050405020304" pitchFamily="18" charset="0"/>
              </a:rPr>
              <a:t>th</a:t>
            </a:r>
            <a:r>
              <a:rPr lang="en-US" sz="2400" b="1" dirty="0">
                <a:latin typeface="Times New Roman" panose="02020603050405020304" pitchFamily="18" charset="0"/>
                <a:cs typeface="Times New Roman" panose="02020603050405020304" pitchFamily="18" charset="0"/>
              </a:rPr>
              <a:t> Amendment (ban slavery) </a:t>
            </a:r>
          </a:p>
        </p:txBody>
      </p:sp>
    </p:spTree>
    <p:extLst>
      <p:ext uri="{BB962C8B-B14F-4D97-AF65-F5344CB8AC3E}">
        <p14:creationId xmlns:p14="http://schemas.microsoft.com/office/powerpoint/2010/main" val="148350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29400" y="1143000"/>
            <a:ext cx="2286000" cy="4983163"/>
          </a:xfrm>
        </p:spPr>
        <p:txBody>
          <a:bodyPr>
            <a:normAutofit/>
          </a:bodyPr>
          <a:lstStyle/>
          <a:p>
            <a:r>
              <a:rPr lang="en-US" sz="2400" dirty="0">
                <a:latin typeface="Times New Roman" pitchFamily="18" charset="0"/>
                <a:cs typeface="Times New Roman" pitchFamily="18" charset="0"/>
              </a:rPr>
              <a:t>Recruitment Poster – African American </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2400"/>
            <a:ext cx="6105525"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911838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D2BCC-916D-CCBE-9C88-82D8FE141E66}"/>
              </a:ext>
            </a:extLst>
          </p:cNvPr>
          <p:cNvSpPr>
            <a:spLocks noGrp="1"/>
          </p:cNvSpPr>
          <p:nvPr>
            <p:ph type="title"/>
          </p:nvPr>
        </p:nvSpPr>
        <p:spPr>
          <a:xfrm>
            <a:off x="457200" y="152400"/>
            <a:ext cx="8229600" cy="715962"/>
          </a:xfrm>
        </p:spPr>
        <p:txBody>
          <a:bodyPr>
            <a:normAutofit fontScale="90000"/>
          </a:bodyPr>
          <a:lstStyle/>
          <a:p>
            <a:r>
              <a:rPr lang="en-US" b="1" dirty="0">
                <a:latin typeface="Amasis MT Pro" panose="02040504050005020304" pitchFamily="18" charset="0"/>
              </a:rPr>
              <a:t>The Bloodiest Day </a:t>
            </a:r>
          </a:p>
        </p:txBody>
      </p:sp>
      <p:sp>
        <p:nvSpPr>
          <p:cNvPr id="3" name="Content Placeholder 2">
            <a:extLst>
              <a:ext uri="{FF2B5EF4-FFF2-40B4-BE49-F238E27FC236}">
                <a16:creationId xmlns:a16="http://schemas.microsoft.com/office/drawing/2014/main" id="{9F093F06-A94A-EC36-8BBA-35A15B6D3EC8}"/>
              </a:ext>
            </a:extLst>
          </p:cNvPr>
          <p:cNvSpPr>
            <a:spLocks noGrp="1"/>
          </p:cNvSpPr>
          <p:nvPr>
            <p:ph idx="1"/>
          </p:nvPr>
        </p:nvSpPr>
        <p:spPr>
          <a:xfrm>
            <a:off x="457200" y="1066800"/>
            <a:ext cx="8229600" cy="5059363"/>
          </a:xfrm>
          <a:solidFill>
            <a:schemeClr val="bg1"/>
          </a:solidFill>
        </p:spPr>
        <p:txBody>
          <a:bodyPr>
            <a:normAutofit/>
          </a:bodyPr>
          <a:lstStyle/>
          <a:p>
            <a:r>
              <a:rPr lang="en-US" sz="2400" b="1" dirty="0">
                <a:latin typeface="Times New Roman" panose="02020603050405020304" pitchFamily="18" charset="0"/>
                <a:cs typeface="Times New Roman" panose="02020603050405020304" pitchFamily="18" charset="0"/>
              </a:rPr>
              <a:t>Antietam, 1862</a:t>
            </a:r>
          </a:p>
        </p:txBody>
      </p:sp>
      <p:pic>
        <p:nvPicPr>
          <p:cNvPr id="5" name="Picture 4">
            <a:extLst>
              <a:ext uri="{FF2B5EF4-FFF2-40B4-BE49-F238E27FC236}">
                <a16:creationId xmlns:a16="http://schemas.microsoft.com/office/drawing/2014/main" id="{727E6B21-DEED-DC7E-ACFC-06AD702C7CE4}"/>
              </a:ext>
            </a:extLst>
          </p:cNvPr>
          <p:cNvPicPr>
            <a:picLocks noChangeAspect="1"/>
          </p:cNvPicPr>
          <p:nvPr/>
        </p:nvPicPr>
        <p:blipFill>
          <a:blip r:embed="rId2"/>
          <a:stretch>
            <a:fillRect/>
          </a:stretch>
        </p:blipFill>
        <p:spPr>
          <a:xfrm>
            <a:off x="4548266" y="868362"/>
            <a:ext cx="4535614" cy="5591175"/>
          </a:xfrm>
          <a:prstGeom prst="rect">
            <a:avLst/>
          </a:prstGeom>
        </p:spPr>
      </p:pic>
      <p:pic>
        <p:nvPicPr>
          <p:cNvPr id="2052" name="Picture 4" descr="Antietam: A Savage Day In American History : NPR">
            <a:extLst>
              <a:ext uri="{FF2B5EF4-FFF2-40B4-BE49-F238E27FC236}">
                <a16:creationId xmlns:a16="http://schemas.microsoft.com/office/drawing/2014/main" id="{10186157-4801-CC31-2239-68F5FD12D1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4272134"/>
            <a:ext cx="3124200" cy="175248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06192D2-CF8F-242E-244F-DB38CC32D14B}"/>
              </a:ext>
            </a:extLst>
          </p:cNvPr>
          <p:cNvSpPr/>
          <p:nvPr/>
        </p:nvSpPr>
        <p:spPr>
          <a:xfrm>
            <a:off x="3200400" y="5745956"/>
            <a:ext cx="2209800" cy="4873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Times New Roman" panose="02020603050405020304" pitchFamily="18" charset="0"/>
                <a:cs typeface="Times New Roman" panose="02020603050405020304" pitchFamily="18" charset="0"/>
              </a:rPr>
              <a:t>Bloody Lane</a:t>
            </a:r>
          </a:p>
        </p:txBody>
      </p:sp>
      <p:pic>
        <p:nvPicPr>
          <p:cNvPr id="8" name="Picture 7">
            <a:extLst>
              <a:ext uri="{FF2B5EF4-FFF2-40B4-BE49-F238E27FC236}">
                <a16:creationId xmlns:a16="http://schemas.microsoft.com/office/drawing/2014/main" id="{76CEDE84-A46C-93AA-5686-C31F095C5DBA}"/>
              </a:ext>
            </a:extLst>
          </p:cNvPr>
          <p:cNvPicPr>
            <a:picLocks noChangeAspect="1"/>
          </p:cNvPicPr>
          <p:nvPr/>
        </p:nvPicPr>
        <p:blipFill>
          <a:blip r:embed="rId4"/>
          <a:stretch>
            <a:fillRect/>
          </a:stretch>
        </p:blipFill>
        <p:spPr>
          <a:xfrm>
            <a:off x="5943600" y="4275881"/>
            <a:ext cx="2971800" cy="1850281"/>
          </a:xfrm>
          <a:prstGeom prst="rect">
            <a:avLst/>
          </a:prstGeom>
        </p:spPr>
      </p:pic>
      <p:sp>
        <p:nvSpPr>
          <p:cNvPr id="9" name="Rectangle 8">
            <a:extLst>
              <a:ext uri="{FF2B5EF4-FFF2-40B4-BE49-F238E27FC236}">
                <a16:creationId xmlns:a16="http://schemas.microsoft.com/office/drawing/2014/main" id="{F6B89F18-FA94-EAF6-E0D4-A36FC0AEAFD2}"/>
              </a:ext>
            </a:extLst>
          </p:cNvPr>
          <p:cNvSpPr/>
          <p:nvPr/>
        </p:nvSpPr>
        <p:spPr>
          <a:xfrm>
            <a:off x="6407046" y="5708207"/>
            <a:ext cx="2209800" cy="4873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Times New Roman" panose="02020603050405020304" pitchFamily="18" charset="0"/>
                <a:cs typeface="Times New Roman" panose="02020603050405020304" pitchFamily="18" charset="0"/>
              </a:rPr>
              <a:t>Burnside’s Bridge</a:t>
            </a:r>
          </a:p>
        </p:txBody>
      </p:sp>
      <p:sp>
        <p:nvSpPr>
          <p:cNvPr id="10" name="Rectangle 9">
            <a:extLst>
              <a:ext uri="{FF2B5EF4-FFF2-40B4-BE49-F238E27FC236}">
                <a16:creationId xmlns:a16="http://schemas.microsoft.com/office/drawing/2014/main" id="{B8603797-4133-5A89-5AAD-04C10B49BB2A}"/>
              </a:ext>
            </a:extLst>
          </p:cNvPr>
          <p:cNvSpPr/>
          <p:nvPr/>
        </p:nvSpPr>
        <p:spPr>
          <a:xfrm>
            <a:off x="60120" y="1584324"/>
            <a:ext cx="5410200" cy="1235076"/>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r>
              <a:rPr lang="en-US" sz="2000" dirty="0">
                <a:latin typeface="Times New Roman" panose="02020603050405020304" pitchFamily="18" charset="0"/>
                <a:cs typeface="Times New Roman" panose="02020603050405020304" pitchFamily="18" charset="0"/>
              </a:rPr>
              <a:t>The Confederacy goes North seeking supplies and recruits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Causalities': 22,720</a:t>
            </a:r>
          </a:p>
        </p:txBody>
      </p:sp>
      <p:sp>
        <p:nvSpPr>
          <p:cNvPr id="11" name="Rectangle 10">
            <a:extLst>
              <a:ext uri="{FF2B5EF4-FFF2-40B4-BE49-F238E27FC236}">
                <a16:creationId xmlns:a16="http://schemas.microsoft.com/office/drawing/2014/main" id="{068B9286-541B-708B-41A1-4B9CAD3DD218}"/>
              </a:ext>
            </a:extLst>
          </p:cNvPr>
          <p:cNvSpPr/>
          <p:nvPr/>
        </p:nvSpPr>
        <p:spPr>
          <a:xfrm>
            <a:off x="60120" y="2944939"/>
            <a:ext cx="5410200" cy="746918"/>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a:latin typeface="Times New Roman" panose="02020603050405020304" pitchFamily="18" charset="0"/>
                <a:cs typeface="Times New Roman" panose="02020603050405020304" pitchFamily="18" charset="0"/>
              </a:rPr>
              <a:t>Impact: </a:t>
            </a:r>
            <a:r>
              <a:rPr lang="en-US" sz="2400" b="1" u="sng" dirty="0">
                <a:solidFill>
                  <a:srgbClr val="C00000"/>
                </a:solidFill>
                <a:latin typeface="Times New Roman" panose="02020603050405020304" pitchFamily="18" charset="0"/>
                <a:cs typeface="Times New Roman" panose="02020603050405020304" pitchFamily="18" charset="0"/>
              </a:rPr>
              <a:t>Emancipation Proclamation </a:t>
            </a:r>
          </a:p>
        </p:txBody>
      </p:sp>
      <p:sp>
        <p:nvSpPr>
          <p:cNvPr id="12" name="Arrow: Down 11">
            <a:extLst>
              <a:ext uri="{FF2B5EF4-FFF2-40B4-BE49-F238E27FC236}">
                <a16:creationId xmlns:a16="http://schemas.microsoft.com/office/drawing/2014/main" id="{7F5163D7-1E40-5DEB-9DF8-10855DC8AF64}"/>
              </a:ext>
            </a:extLst>
          </p:cNvPr>
          <p:cNvSpPr/>
          <p:nvPr/>
        </p:nvSpPr>
        <p:spPr>
          <a:xfrm>
            <a:off x="2368140" y="2685676"/>
            <a:ext cx="587580" cy="4385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71365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5753100" cy="632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4267200" y="1600201"/>
            <a:ext cx="4419600" cy="2209800"/>
          </a:xfrm>
          <a:solidFill>
            <a:schemeClr val="bg1"/>
          </a:solidFill>
        </p:spPr>
        <p:txBody>
          <a:bodyPr>
            <a:normAutofit fontScale="92500" lnSpcReduction="10000"/>
          </a:bodyPr>
          <a:lstStyle/>
          <a:p>
            <a:pPr marL="0" indent="0">
              <a:buNone/>
            </a:pPr>
            <a:r>
              <a:rPr lang="en-US" sz="2400" b="1" dirty="0">
                <a:solidFill>
                  <a:srgbClr val="FF0000"/>
                </a:solidFill>
                <a:latin typeface="Times New Roman" pitchFamily="18" charset="0"/>
                <a:cs typeface="Times New Roman" pitchFamily="18" charset="0"/>
              </a:rPr>
              <a:t>Road to Gettysburg </a:t>
            </a:r>
          </a:p>
          <a:p>
            <a:pPr marL="0" indent="0">
              <a:buNone/>
            </a:pPr>
            <a:r>
              <a:rPr lang="en-US" sz="2400" b="1" dirty="0">
                <a:solidFill>
                  <a:srgbClr val="FF0000"/>
                </a:solidFill>
                <a:latin typeface="Times New Roman" pitchFamily="18" charset="0"/>
                <a:cs typeface="Times New Roman" pitchFamily="18" charset="0"/>
              </a:rPr>
              <a:t>1863 </a:t>
            </a:r>
          </a:p>
          <a:p>
            <a:r>
              <a:rPr lang="en-US" sz="2400" dirty="0">
                <a:latin typeface="Times New Roman" pitchFamily="18" charset="0"/>
                <a:cs typeface="Times New Roman" pitchFamily="18" charset="0"/>
              </a:rPr>
              <a:t>Lee goals</a:t>
            </a:r>
          </a:p>
          <a:p>
            <a:r>
              <a:rPr lang="en-US" sz="2400" dirty="0">
                <a:latin typeface="Times New Roman" pitchFamily="18" charset="0"/>
                <a:cs typeface="Times New Roman" pitchFamily="18" charset="0"/>
              </a:rPr>
              <a:t>Needs supplies and new recruits </a:t>
            </a:r>
          </a:p>
          <a:p>
            <a:r>
              <a:rPr lang="en-US" sz="2400" dirty="0">
                <a:latin typeface="Times New Roman" pitchFamily="18" charset="0"/>
                <a:cs typeface="Times New Roman" pitchFamily="18" charset="0"/>
              </a:rPr>
              <a:t>Victory in the North could turn opinion against the war</a:t>
            </a:r>
          </a:p>
        </p:txBody>
      </p:sp>
    </p:spTree>
    <p:extLst>
      <p:ext uri="{BB962C8B-B14F-4D97-AF65-F5344CB8AC3E}">
        <p14:creationId xmlns:p14="http://schemas.microsoft.com/office/powerpoint/2010/main" val="35526861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a:latin typeface="Amasis MT Pro" panose="02040504050005020304" pitchFamily="18" charset="0"/>
              </a:rPr>
              <a:t>Battle of Gettysburg 1863</a:t>
            </a:r>
          </a:p>
        </p:txBody>
      </p:sp>
      <p:sp>
        <p:nvSpPr>
          <p:cNvPr id="3" name="Content Placeholder 2"/>
          <p:cNvSpPr>
            <a:spLocks noGrp="1"/>
          </p:cNvSpPr>
          <p:nvPr>
            <p:ph idx="1"/>
          </p:nvPr>
        </p:nvSpPr>
        <p:spPr>
          <a:xfrm>
            <a:off x="457200" y="914400"/>
            <a:ext cx="8229600" cy="5211763"/>
          </a:xfrm>
          <a:solidFill>
            <a:schemeClr val="bg1"/>
          </a:solidFill>
        </p:spPr>
        <p:txBody>
          <a:bodyPr>
            <a:normAutofit/>
          </a:bodyPr>
          <a:lstStyle/>
          <a:p>
            <a:pPr marL="0" indent="0">
              <a:spcBef>
                <a:spcPts val="0"/>
              </a:spcBef>
              <a:buNone/>
            </a:pPr>
            <a:r>
              <a:rPr lang="en-US" sz="2000" dirty="0">
                <a:latin typeface="Times New Roman" panose="02020603050405020304" pitchFamily="18" charset="0"/>
                <a:cs typeface="Times New Roman" panose="02020603050405020304" pitchFamily="18" charset="0"/>
              </a:rPr>
              <a:t>Decisive Battle of the War</a:t>
            </a:r>
          </a:p>
          <a:p>
            <a:pPr lvl="1">
              <a:spcBef>
                <a:spcPts val="0"/>
              </a:spcBef>
            </a:pPr>
            <a:r>
              <a:rPr lang="en-US" sz="2000" dirty="0">
                <a:latin typeface="Times New Roman" panose="02020603050405020304" pitchFamily="18" charset="0"/>
                <a:cs typeface="Times New Roman" panose="02020603050405020304" pitchFamily="18" charset="0"/>
              </a:rPr>
              <a:t>Largest Battle ever in U.S.-</a:t>
            </a:r>
          </a:p>
          <a:p>
            <a:pPr lvl="1">
              <a:spcBef>
                <a:spcPts val="0"/>
              </a:spcBef>
            </a:pPr>
            <a:r>
              <a:rPr lang="en-US" sz="2000" dirty="0">
                <a:latin typeface="Times New Roman" panose="02020603050405020304" pitchFamily="18" charset="0"/>
                <a:cs typeface="Times New Roman" panose="02020603050405020304" pitchFamily="18" charset="0"/>
              </a:rPr>
              <a:t>172,000 troops (</a:t>
            </a:r>
            <a:r>
              <a:rPr lang="en-US" sz="1800" dirty="0">
                <a:latin typeface="Times New Roman" panose="02020603050405020304" pitchFamily="18" charset="0"/>
                <a:cs typeface="Times New Roman" panose="02020603050405020304" pitchFamily="18" charset="0"/>
              </a:rPr>
              <a:t>97,000 </a:t>
            </a:r>
          </a:p>
          <a:p>
            <a:pPr marL="457200" lvl="1" indent="0">
              <a:spcBef>
                <a:spcPts val="0"/>
              </a:spcBef>
              <a:buNone/>
            </a:pPr>
            <a:r>
              <a:rPr lang="en-US" sz="1800" dirty="0">
                <a:latin typeface="Times New Roman" panose="02020603050405020304" pitchFamily="18" charset="0"/>
                <a:cs typeface="Times New Roman" panose="02020603050405020304" pitchFamily="18" charset="0"/>
              </a:rPr>
              <a:t>in Union Army of the Potomac; </a:t>
            </a:r>
          </a:p>
          <a:p>
            <a:pPr marL="457200" lvl="1" indent="0">
              <a:spcBef>
                <a:spcPts val="0"/>
              </a:spcBef>
              <a:buNone/>
            </a:pPr>
            <a:r>
              <a:rPr lang="en-US" sz="1800" dirty="0">
                <a:latin typeface="Times New Roman" panose="02020603050405020304" pitchFamily="18" charset="0"/>
                <a:cs typeface="Times New Roman" panose="02020603050405020304" pitchFamily="18" charset="0"/>
              </a:rPr>
              <a:t>75,000 Conf. Army of N. Va.)</a:t>
            </a:r>
          </a:p>
          <a:p>
            <a:pPr>
              <a:spcBef>
                <a:spcPts val="0"/>
              </a:spcBef>
            </a:pPr>
            <a:r>
              <a:rPr lang="en-US" sz="2000" dirty="0">
                <a:latin typeface="Times New Roman" panose="02020603050405020304" pitchFamily="18" charset="0"/>
                <a:cs typeface="Times New Roman" panose="02020603050405020304" pitchFamily="18" charset="0"/>
              </a:rPr>
              <a:t>Most casualties of any battle</a:t>
            </a:r>
          </a:p>
          <a:p>
            <a:pPr lvl="1">
              <a:spcBef>
                <a:spcPts val="0"/>
              </a:spcBef>
            </a:pPr>
            <a:r>
              <a:rPr lang="en-US" sz="2000" dirty="0">
                <a:latin typeface="Times New Roman" panose="02020603050405020304" pitchFamily="18" charset="0"/>
                <a:cs typeface="Times New Roman" panose="02020603050405020304" pitchFamily="18" charset="0"/>
              </a:rPr>
              <a:t>(51,000 combined)</a:t>
            </a:r>
          </a:p>
          <a:p>
            <a:pPr lvl="1">
              <a:spcBef>
                <a:spcPts val="0"/>
              </a:spcBef>
            </a:pPr>
            <a:r>
              <a:rPr lang="en-US" sz="2000" dirty="0">
                <a:latin typeface="Times New Roman" panose="02020603050405020304" pitchFamily="18" charset="0"/>
                <a:cs typeface="Times New Roman" panose="02020603050405020304" pitchFamily="18" charset="0"/>
              </a:rPr>
              <a:t>569 tons of ammunition</a:t>
            </a:r>
          </a:p>
          <a:p>
            <a:pPr lvl="1">
              <a:spcBef>
                <a:spcPts val="0"/>
              </a:spcBef>
            </a:pPr>
            <a:r>
              <a:rPr lang="en-US" sz="2000" dirty="0">
                <a:latin typeface="Times New Roman" panose="02020603050405020304" pitchFamily="18" charset="0"/>
                <a:cs typeface="Times New Roman" panose="02020603050405020304" pitchFamily="18" charset="0"/>
              </a:rPr>
              <a:t>Over 5,000 dead horses</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733800"/>
            <a:ext cx="4029075"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009650"/>
            <a:ext cx="3876675" cy="544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780F469D-D0A9-534D-78FA-6DF85EDF0F8A}"/>
              </a:ext>
            </a:extLst>
          </p:cNvPr>
          <p:cNvSpPr/>
          <p:nvPr/>
        </p:nvSpPr>
        <p:spPr>
          <a:xfrm>
            <a:off x="1143000" y="4419600"/>
            <a:ext cx="7010399" cy="168552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Impact of Gettysburg – </a:t>
            </a:r>
            <a:r>
              <a:rPr lang="en-US" sz="2400" b="1" dirty="0">
                <a:solidFill>
                  <a:srgbClr val="FFFF00"/>
                </a:solidFill>
                <a:latin typeface="Times New Roman" panose="02020603050405020304" pitchFamily="18" charset="0"/>
                <a:cs typeface="Times New Roman" panose="02020603050405020304" pitchFamily="18" charset="0"/>
              </a:rPr>
              <a:t>Turning point</a:t>
            </a:r>
          </a:p>
          <a:p>
            <a:pPr marL="285750" indent="-28575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(Defensive War) Confederate troops can no longer invade the north</a:t>
            </a:r>
          </a:p>
          <a:p>
            <a:pPr marL="285750" indent="-28575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Confederate lose too many soldiers  (War of attrition)</a:t>
            </a:r>
          </a:p>
        </p:txBody>
      </p:sp>
    </p:spTree>
    <p:extLst>
      <p:ext uri="{BB962C8B-B14F-4D97-AF65-F5344CB8AC3E}">
        <p14:creationId xmlns:p14="http://schemas.microsoft.com/office/powerpoint/2010/main" val="9385839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45072"/>
          </a:xfrm>
        </p:spPr>
        <p:txBody>
          <a:bodyPr>
            <a:normAutofit fontScale="90000"/>
          </a:bodyPr>
          <a:lstStyle/>
          <a:p>
            <a:r>
              <a:rPr lang="en-US" b="1" dirty="0">
                <a:latin typeface="Amasis MT Pro" panose="02040504050005020304" pitchFamily="18" charset="0"/>
              </a:rPr>
              <a:t>Vicksburg 1863</a:t>
            </a:r>
          </a:p>
        </p:txBody>
      </p:sp>
      <p:sp>
        <p:nvSpPr>
          <p:cNvPr id="3" name="Content Placeholder 2"/>
          <p:cNvSpPr>
            <a:spLocks noGrp="1"/>
          </p:cNvSpPr>
          <p:nvPr>
            <p:ph idx="1"/>
          </p:nvPr>
        </p:nvSpPr>
        <p:spPr/>
        <p:txBody>
          <a:bodyPr/>
          <a:lstStyle/>
          <a:p>
            <a:endParaRPr lang="en-US"/>
          </a:p>
        </p:txBody>
      </p:sp>
      <p:pic>
        <p:nvPicPr>
          <p:cNvPr id="10244" name="Picture 4" descr="http://www.legendsofamerica.com/photos-east/WesternTheat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078" y="819711"/>
            <a:ext cx="9017922" cy="6027434"/>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57200"/>
            <a:ext cx="1915560" cy="2708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4800" y="3334437"/>
            <a:ext cx="1839360" cy="276999"/>
          </a:xfrm>
          <a:prstGeom prst="rect">
            <a:avLst/>
          </a:prstGeom>
          <a:noFill/>
        </p:spPr>
        <p:txBody>
          <a:bodyPr wrap="square" rtlCol="0">
            <a:spAutoFit/>
          </a:bodyPr>
          <a:lstStyle/>
          <a:p>
            <a:r>
              <a:rPr lang="en-US" sz="1200" b="1" dirty="0"/>
              <a:t>General Ulysses S. Grant</a:t>
            </a:r>
            <a:endParaRPr lang="en-US" sz="1200" dirty="0"/>
          </a:p>
        </p:txBody>
      </p:sp>
      <p:sp>
        <p:nvSpPr>
          <p:cNvPr id="5" name="TextBox 4"/>
          <p:cNvSpPr txBox="1"/>
          <p:nvPr/>
        </p:nvSpPr>
        <p:spPr>
          <a:xfrm>
            <a:off x="2365921" y="891980"/>
            <a:ext cx="6443955" cy="2677656"/>
          </a:xfrm>
          <a:prstGeom prst="rect">
            <a:avLst/>
          </a:prstGeom>
          <a:solidFill>
            <a:srgbClr val="002060"/>
          </a:solid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Capturing the Mississippi River</a:t>
            </a:r>
          </a:p>
          <a:p>
            <a:pPr marL="342900" indent="-342900">
              <a:buFont typeface="Arial" panose="020B0604020202020204" pitchFamily="34" charset="0"/>
              <a:buChar char="•"/>
            </a:pPr>
            <a:r>
              <a:rPr lang="en-US" sz="2400" b="1" u="sng" dirty="0">
                <a:solidFill>
                  <a:srgbClr val="FFFF00"/>
                </a:solidFill>
                <a:latin typeface="Times New Roman" panose="02020603050405020304" pitchFamily="18" charset="0"/>
                <a:cs typeface="Times New Roman" panose="02020603050405020304" pitchFamily="18" charset="0"/>
              </a:rPr>
              <a:t>Battle of New Orleans 1862</a:t>
            </a:r>
            <a:r>
              <a:rPr lang="en-US" sz="2400" b="1" dirty="0">
                <a:solidFill>
                  <a:srgbClr val="FFFF00"/>
                </a:solidFill>
                <a:latin typeface="Times New Roman" panose="02020603050405020304" pitchFamily="18" charset="0"/>
                <a:cs typeface="Times New Roman" panose="02020603050405020304" pitchFamily="18" charset="0"/>
              </a:rPr>
              <a:t> </a:t>
            </a:r>
            <a:r>
              <a:rPr lang="en-US" sz="2400" dirty="0">
                <a:solidFill>
                  <a:schemeClr val="bg1"/>
                </a:solidFill>
                <a:latin typeface="Times New Roman" panose="02020603050405020304" pitchFamily="18" charset="0"/>
                <a:cs typeface="Times New Roman" panose="02020603050405020304" pitchFamily="18" charset="0"/>
              </a:rPr>
              <a:t>(Admiral David Farragut)</a:t>
            </a:r>
          </a:p>
          <a:p>
            <a:pPr marL="342900" indent="-342900">
              <a:buFont typeface="Arial" panose="020B0604020202020204" pitchFamily="34" charset="0"/>
              <a:buChar char="•"/>
            </a:pPr>
            <a:r>
              <a:rPr lang="en-US" sz="2400" b="1" u="sng" dirty="0">
                <a:solidFill>
                  <a:srgbClr val="FFFF00"/>
                </a:solidFill>
                <a:latin typeface="Times New Roman" panose="02020603050405020304" pitchFamily="18" charset="0"/>
                <a:cs typeface="Times New Roman" panose="02020603050405020304" pitchFamily="18" charset="0"/>
              </a:rPr>
              <a:t>Battle Shiloh 1862</a:t>
            </a:r>
            <a:r>
              <a:rPr lang="en-US" sz="2400" b="1" dirty="0">
                <a:solidFill>
                  <a:srgbClr val="FFFF00"/>
                </a:solidFill>
                <a:latin typeface="Times New Roman" panose="02020603050405020304" pitchFamily="18" charset="0"/>
                <a:cs typeface="Times New Roman" panose="02020603050405020304" pitchFamily="18" charset="0"/>
              </a:rPr>
              <a:t> </a:t>
            </a:r>
            <a:r>
              <a:rPr lang="en-US" sz="2400" dirty="0">
                <a:solidFill>
                  <a:schemeClr val="bg1"/>
                </a:solidFill>
                <a:latin typeface="Times New Roman" panose="02020603050405020304" pitchFamily="18" charset="0"/>
                <a:cs typeface="Times New Roman" panose="02020603050405020304" pitchFamily="18" charset="0"/>
              </a:rPr>
              <a:t>– Union army advance to the Mississippi River</a:t>
            </a:r>
          </a:p>
          <a:p>
            <a:pPr marL="342900" indent="-342900">
              <a:buFont typeface="Arial" panose="020B0604020202020204" pitchFamily="34" charset="0"/>
              <a:buChar char="•"/>
            </a:pPr>
            <a:r>
              <a:rPr lang="en-US" sz="2400" b="1" u="sng" dirty="0">
                <a:solidFill>
                  <a:srgbClr val="FFFF00"/>
                </a:solidFill>
                <a:latin typeface="Times New Roman" panose="02020603050405020304" pitchFamily="18" charset="0"/>
                <a:cs typeface="Times New Roman" panose="02020603050405020304" pitchFamily="18" charset="0"/>
              </a:rPr>
              <a:t>Vicksburg 1863</a:t>
            </a:r>
            <a:r>
              <a:rPr lang="en-US" sz="2400" b="1" dirty="0">
                <a:solidFill>
                  <a:srgbClr val="FFFF00"/>
                </a:solidFill>
                <a:latin typeface="Times New Roman" panose="02020603050405020304" pitchFamily="18" charset="0"/>
                <a:cs typeface="Times New Roman" panose="02020603050405020304" pitchFamily="18" charset="0"/>
              </a:rPr>
              <a:t> </a:t>
            </a:r>
            <a:r>
              <a:rPr lang="en-US" sz="2400" dirty="0">
                <a:solidFill>
                  <a:schemeClr val="bg1"/>
                </a:solidFill>
                <a:latin typeface="Times New Roman" panose="02020603050405020304" pitchFamily="18" charset="0"/>
                <a:cs typeface="Times New Roman" panose="02020603050405020304" pitchFamily="18" charset="0"/>
              </a:rPr>
              <a:t>– Captures the Mississippi River (</a:t>
            </a:r>
            <a:r>
              <a:rPr lang="en-US" sz="2400" b="1" u="sng" dirty="0">
                <a:solidFill>
                  <a:srgbClr val="FFFF00"/>
                </a:solidFill>
                <a:latin typeface="Times New Roman" panose="02020603050405020304" pitchFamily="18" charset="0"/>
                <a:cs typeface="Times New Roman" panose="02020603050405020304" pitchFamily="18" charset="0"/>
              </a:rPr>
              <a:t>Turning point</a:t>
            </a:r>
            <a:r>
              <a:rPr lang="en-US" sz="2400" dirty="0">
                <a:solidFill>
                  <a:schemeClr val="bg1"/>
                </a:solidFill>
                <a:latin typeface="Times New Roman" panose="02020603050405020304" pitchFamily="18" charset="0"/>
                <a:cs typeface="Times New Roman" panose="02020603050405020304" pitchFamily="18" charset="0"/>
              </a:rPr>
              <a:t>) </a:t>
            </a:r>
          </a:p>
        </p:txBody>
      </p:sp>
      <p:sp>
        <p:nvSpPr>
          <p:cNvPr id="6" name="Rectangle 5">
            <a:extLst>
              <a:ext uri="{FF2B5EF4-FFF2-40B4-BE49-F238E27FC236}">
                <a16:creationId xmlns:a16="http://schemas.microsoft.com/office/drawing/2014/main" id="{1E847BE1-0743-FCD3-3C66-2BA8591F056E}"/>
              </a:ext>
            </a:extLst>
          </p:cNvPr>
          <p:cNvSpPr/>
          <p:nvPr/>
        </p:nvSpPr>
        <p:spPr>
          <a:xfrm>
            <a:off x="3131757" y="5819931"/>
            <a:ext cx="5791200" cy="74612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b="1" u="sng" dirty="0">
                <a:solidFill>
                  <a:schemeClr val="bg1"/>
                </a:solidFill>
                <a:latin typeface="Times New Roman" panose="02020603050405020304" pitchFamily="18" charset="0"/>
                <a:cs typeface="Times New Roman" panose="02020603050405020304" pitchFamily="18" charset="0"/>
              </a:rPr>
              <a:t>Ulysses S. Grant</a:t>
            </a:r>
            <a:r>
              <a:rPr lang="en-US" sz="2400" b="1" dirty="0">
                <a:solidFill>
                  <a:schemeClr val="bg1"/>
                </a:solidFill>
                <a:latin typeface="Times New Roman" panose="02020603050405020304" pitchFamily="18" charset="0"/>
                <a:cs typeface="Times New Roman" panose="02020603050405020304" pitchFamily="18" charset="0"/>
              </a:rPr>
              <a:t> </a:t>
            </a:r>
            <a:r>
              <a:rPr lang="en-US" sz="2400" dirty="0">
                <a:solidFill>
                  <a:schemeClr val="bg1"/>
                </a:solidFill>
                <a:latin typeface="Times New Roman" panose="02020603050405020304" pitchFamily="18" charset="0"/>
                <a:cs typeface="Times New Roman" panose="02020603050405020304" pitchFamily="18" charset="0"/>
              </a:rPr>
              <a:t>– named Supreme Commander of the Union Army</a:t>
            </a:r>
          </a:p>
        </p:txBody>
      </p:sp>
      <p:pic>
        <p:nvPicPr>
          <p:cNvPr id="8" name="Picture 7">
            <a:extLst>
              <a:ext uri="{FF2B5EF4-FFF2-40B4-BE49-F238E27FC236}">
                <a16:creationId xmlns:a16="http://schemas.microsoft.com/office/drawing/2014/main" id="{D22FB2E9-B6FD-3D14-DF58-F42681736FE3}"/>
              </a:ext>
            </a:extLst>
          </p:cNvPr>
          <p:cNvPicPr>
            <a:picLocks noChangeAspect="1"/>
          </p:cNvPicPr>
          <p:nvPr/>
        </p:nvPicPr>
        <p:blipFill>
          <a:blip r:embed="rId4"/>
          <a:stretch>
            <a:fillRect/>
          </a:stretch>
        </p:blipFill>
        <p:spPr>
          <a:xfrm>
            <a:off x="5604479" y="3878355"/>
            <a:ext cx="3200400" cy="1674876"/>
          </a:xfrm>
          <a:prstGeom prst="rect">
            <a:avLst/>
          </a:prstGeom>
        </p:spPr>
      </p:pic>
    </p:spTree>
    <p:extLst>
      <p:ext uri="{BB962C8B-B14F-4D97-AF65-F5344CB8AC3E}">
        <p14:creationId xmlns:p14="http://schemas.microsoft.com/office/powerpoint/2010/main" val="124143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FB5E0-97CE-2CC7-2EE8-10F94A962AAF}"/>
              </a:ext>
            </a:extLst>
          </p:cNvPr>
          <p:cNvSpPr>
            <a:spLocks noGrp="1"/>
          </p:cNvSpPr>
          <p:nvPr>
            <p:ph type="title"/>
          </p:nvPr>
        </p:nvSpPr>
        <p:spPr>
          <a:xfrm>
            <a:off x="457200" y="274638"/>
            <a:ext cx="8229600" cy="639762"/>
          </a:xfrm>
        </p:spPr>
        <p:txBody>
          <a:bodyPr>
            <a:normAutofit fontScale="90000"/>
          </a:bodyPr>
          <a:lstStyle/>
          <a:p>
            <a:r>
              <a:rPr lang="en-US" b="1" dirty="0">
                <a:latin typeface="Amasis MT Pro" panose="02040504050005020304" pitchFamily="18" charset="0"/>
              </a:rPr>
              <a:t>Decimation of the South </a:t>
            </a:r>
          </a:p>
        </p:txBody>
      </p:sp>
      <p:sp>
        <p:nvSpPr>
          <p:cNvPr id="3" name="Content Placeholder 2">
            <a:extLst>
              <a:ext uri="{FF2B5EF4-FFF2-40B4-BE49-F238E27FC236}">
                <a16:creationId xmlns:a16="http://schemas.microsoft.com/office/drawing/2014/main" id="{F1197465-37BA-1E43-8635-261A614D4BBB}"/>
              </a:ext>
            </a:extLst>
          </p:cNvPr>
          <p:cNvSpPr>
            <a:spLocks noGrp="1"/>
          </p:cNvSpPr>
          <p:nvPr>
            <p:ph idx="1"/>
          </p:nvPr>
        </p:nvSpPr>
        <p:spPr>
          <a:xfrm>
            <a:off x="457200" y="1066800"/>
            <a:ext cx="8229600" cy="5059363"/>
          </a:xfrm>
          <a:solidFill>
            <a:schemeClr val="bg1"/>
          </a:solidFill>
          <a:ln>
            <a:solidFill>
              <a:srgbClr val="002060"/>
            </a:solidFill>
          </a:ln>
        </p:spPr>
        <p:txBody>
          <a:bodyPr>
            <a:normAutofit/>
          </a:bodyPr>
          <a:lstStyle/>
          <a:p>
            <a:pPr marL="0" indent="0">
              <a:buNone/>
            </a:pPr>
            <a:r>
              <a:rPr lang="en-US" sz="2400" b="1" i="1" u="sng" dirty="0">
                <a:solidFill>
                  <a:srgbClr val="002060"/>
                </a:solidFill>
                <a:latin typeface="Times New Roman" panose="02020603050405020304" pitchFamily="18" charset="0"/>
                <a:cs typeface="Times New Roman" panose="02020603050405020304" pitchFamily="18" charset="0"/>
              </a:rPr>
              <a:t>Total War </a:t>
            </a:r>
            <a:r>
              <a:rPr lang="en-US" sz="2400" dirty="0">
                <a:latin typeface="Times New Roman" panose="02020603050405020304" pitchFamily="18" charset="0"/>
                <a:cs typeface="Times New Roman" panose="02020603050405020304" pitchFamily="18" charset="0"/>
              </a:rPr>
              <a:t>– attacking military and civilians to force their surrender</a:t>
            </a:r>
          </a:p>
          <a:p>
            <a:r>
              <a:rPr lang="en-US" sz="2400" b="1" u="sng" dirty="0">
                <a:solidFill>
                  <a:srgbClr val="002060"/>
                </a:solidFill>
                <a:latin typeface="Times New Roman" panose="02020603050405020304" pitchFamily="18" charset="0"/>
                <a:cs typeface="Times New Roman" panose="02020603050405020304" pitchFamily="18" charset="0"/>
              </a:rPr>
              <a:t>Sherman’s March to the Sea </a:t>
            </a:r>
          </a:p>
        </p:txBody>
      </p:sp>
      <p:pic>
        <p:nvPicPr>
          <p:cNvPr id="5" name="Picture 4">
            <a:extLst>
              <a:ext uri="{FF2B5EF4-FFF2-40B4-BE49-F238E27FC236}">
                <a16:creationId xmlns:a16="http://schemas.microsoft.com/office/drawing/2014/main" id="{BA1D3443-CADF-B96F-D5E8-DEA24325D3FC}"/>
              </a:ext>
            </a:extLst>
          </p:cNvPr>
          <p:cNvPicPr>
            <a:picLocks noChangeAspect="1"/>
          </p:cNvPicPr>
          <p:nvPr/>
        </p:nvPicPr>
        <p:blipFill>
          <a:blip r:embed="rId2"/>
          <a:stretch>
            <a:fillRect/>
          </a:stretch>
        </p:blipFill>
        <p:spPr>
          <a:xfrm>
            <a:off x="304800" y="2362200"/>
            <a:ext cx="5029200" cy="4061619"/>
          </a:xfrm>
          <a:prstGeom prst="rect">
            <a:avLst/>
          </a:prstGeom>
        </p:spPr>
      </p:pic>
      <p:pic>
        <p:nvPicPr>
          <p:cNvPr id="1028" name="Picture 4" descr="The burning of Atlanta, seared into America's memory | Pittsburgh  Post-Gazette">
            <a:extLst>
              <a:ext uri="{FF2B5EF4-FFF2-40B4-BE49-F238E27FC236}">
                <a16:creationId xmlns:a16="http://schemas.microsoft.com/office/drawing/2014/main" id="{B47EF5B0-25F4-5BEA-C14A-ACFE0906AE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4484291"/>
            <a:ext cx="3962400" cy="179070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030" name="Picture 6" descr="Charleston in the American Civil War - Wikipedia">
            <a:extLst>
              <a:ext uri="{FF2B5EF4-FFF2-40B4-BE49-F238E27FC236}">
                <a16:creationId xmlns:a16="http://schemas.microsoft.com/office/drawing/2014/main" id="{E33F22C8-B308-6A97-B2E9-A46DC952F9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335967"/>
            <a:ext cx="3962400" cy="179070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AD7295F-00FE-D1E6-9114-731125F31907}"/>
              </a:ext>
            </a:extLst>
          </p:cNvPr>
          <p:cNvSpPr/>
          <p:nvPr/>
        </p:nvSpPr>
        <p:spPr>
          <a:xfrm>
            <a:off x="5372100" y="3920373"/>
            <a:ext cx="2971800" cy="457200"/>
          </a:xfrm>
          <a:prstGeom prst="rect">
            <a:avLst/>
          </a:prstGeom>
          <a:solidFill>
            <a:srgbClr val="00206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New Roman" panose="02020603050405020304" pitchFamily="18" charset="0"/>
                <a:cs typeface="Times New Roman" panose="02020603050405020304" pitchFamily="18" charset="0"/>
              </a:rPr>
              <a:t>Charleston, SC</a:t>
            </a:r>
          </a:p>
        </p:txBody>
      </p:sp>
      <p:sp>
        <p:nvSpPr>
          <p:cNvPr id="7" name="Rectangle 6">
            <a:extLst>
              <a:ext uri="{FF2B5EF4-FFF2-40B4-BE49-F238E27FC236}">
                <a16:creationId xmlns:a16="http://schemas.microsoft.com/office/drawing/2014/main" id="{169C0B81-103C-9F8A-3485-7D74E0EA3B0B}"/>
              </a:ext>
            </a:extLst>
          </p:cNvPr>
          <p:cNvSpPr/>
          <p:nvPr/>
        </p:nvSpPr>
        <p:spPr>
          <a:xfrm>
            <a:off x="5638800" y="6060936"/>
            <a:ext cx="2971800" cy="457200"/>
          </a:xfrm>
          <a:prstGeom prst="rect">
            <a:avLst/>
          </a:prstGeom>
          <a:solidFill>
            <a:srgbClr val="00206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New Roman" panose="02020603050405020304" pitchFamily="18" charset="0"/>
                <a:cs typeface="Times New Roman" panose="02020603050405020304" pitchFamily="18" charset="0"/>
              </a:rPr>
              <a:t>Atlanta, GA</a:t>
            </a:r>
          </a:p>
        </p:txBody>
      </p:sp>
      <p:pic>
        <p:nvPicPr>
          <p:cNvPr id="1032" name="Picture 8" descr="William Tecumseh Sherman - Quotes, March to the Sea &amp; Facts">
            <a:extLst>
              <a:ext uri="{FF2B5EF4-FFF2-40B4-BE49-F238E27FC236}">
                <a16:creationId xmlns:a16="http://schemas.microsoft.com/office/drawing/2014/main" id="{046C1E4E-8246-793D-549C-7C45BD1DAF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5181600"/>
            <a:ext cx="1528763" cy="1528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6615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a:t>Progress of the War </a:t>
            </a:r>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53112"/>
            <a:ext cx="8686800" cy="5400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07257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2590800" cy="1143000"/>
          </a:xfrm>
        </p:spPr>
        <p:txBody>
          <a:bodyPr>
            <a:normAutofit/>
          </a:bodyPr>
          <a:lstStyle/>
          <a:p>
            <a:pPr algn="l"/>
            <a:r>
              <a:rPr lang="en-US" sz="2800" i="1" dirty="0"/>
              <a:t>War in the East</a:t>
            </a:r>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96663"/>
            <a:ext cx="7086600" cy="506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124200" y="381000"/>
            <a:ext cx="5029200" cy="1015663"/>
          </a:xfrm>
          <a:prstGeom prst="rect">
            <a:avLst/>
          </a:prstGeom>
          <a:noFill/>
        </p:spPr>
        <p:txBody>
          <a:bodyPr wrap="square" rtlCol="0">
            <a:spAutoFit/>
          </a:bodyPr>
          <a:lstStyle/>
          <a:p>
            <a:pPr marL="285750" indent="-285750">
              <a:buFont typeface="Arial" pitchFamily="34" charset="0"/>
              <a:buChar char="•"/>
            </a:pPr>
            <a:r>
              <a:rPr lang="en-US" sz="2000" dirty="0">
                <a:solidFill>
                  <a:schemeClr val="tx2">
                    <a:lumMod val="50000"/>
                  </a:schemeClr>
                </a:solidFill>
              </a:rPr>
              <a:t>Wilderness Campaign (May-June 1864)</a:t>
            </a:r>
          </a:p>
          <a:p>
            <a:pPr marL="285750" indent="-285750">
              <a:buFont typeface="Arial" pitchFamily="34" charset="0"/>
              <a:buChar char="•"/>
            </a:pPr>
            <a:r>
              <a:rPr lang="en-US" sz="2000" dirty="0">
                <a:solidFill>
                  <a:schemeClr val="tx2">
                    <a:lumMod val="50000"/>
                  </a:schemeClr>
                </a:solidFill>
              </a:rPr>
              <a:t>Siege of Petersburg (June 1864-Apr 2, 1865)</a:t>
            </a:r>
          </a:p>
          <a:p>
            <a:pPr marL="285750" indent="-285750">
              <a:buFont typeface="Arial" pitchFamily="34" charset="0"/>
              <a:buChar char="•"/>
            </a:pPr>
            <a:r>
              <a:rPr lang="en-US" sz="2000" dirty="0">
                <a:solidFill>
                  <a:schemeClr val="tx2">
                    <a:lumMod val="50000"/>
                  </a:schemeClr>
                </a:solidFill>
              </a:rPr>
              <a:t>Fall of Richmond</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1795462"/>
            <a:ext cx="2038350" cy="3267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3367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1"/>
            <a:ext cx="8229600" cy="3886200"/>
          </a:xfrm>
          <a:solidFill>
            <a:schemeClr val="accent1">
              <a:lumMod val="20000"/>
              <a:lumOff val="80000"/>
            </a:schemeClr>
          </a:solidFill>
          <a:ln>
            <a:solidFill>
              <a:srgbClr val="00206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“Our country . . . exhibits, in full operations, two radically different political systems; the one resting on the basis of servile or slave labor the other on the basis of voluntary labor of freemen.</a:t>
            </a:r>
          </a:p>
          <a:p>
            <a:pPr marL="0" indent="0">
              <a:buNone/>
            </a:pPr>
            <a:r>
              <a:rPr lang="en-US" sz="2400" dirty="0">
                <a:latin typeface="Times New Roman" panose="02020603050405020304" pitchFamily="18" charset="0"/>
                <a:cs typeface="Times New Roman" panose="02020603050405020304" pitchFamily="18" charset="0"/>
              </a:rPr>
              <a:t> . . . “The two systems are at once perceived to be incongruous.  But they are more than incongruous they are incompatible.  They never have permanently existed together in one country, and they never can.” </a:t>
            </a:r>
          </a:p>
          <a:p>
            <a:pPr marL="0" indent="0">
              <a:buNone/>
            </a:pPr>
            <a:r>
              <a:rPr lang="en-US" sz="2400" dirty="0">
                <a:latin typeface="Times New Roman" panose="02020603050405020304" pitchFamily="18" charset="0"/>
                <a:cs typeface="Times New Roman" panose="02020603050405020304" pitchFamily="18" charset="0"/>
              </a:rPr>
              <a:t>	- William Seward</a:t>
            </a:r>
          </a:p>
        </p:txBody>
      </p:sp>
      <p:sp>
        <p:nvSpPr>
          <p:cNvPr id="4" name="Rectangle 3"/>
          <p:cNvSpPr/>
          <p:nvPr/>
        </p:nvSpPr>
        <p:spPr>
          <a:xfrm>
            <a:off x="304800" y="4800600"/>
            <a:ext cx="8534400" cy="13716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Evaluate the meaning of William Seward’s quote using APPARTS</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Explain two historic events that support Seward’s claim</a:t>
            </a:r>
          </a:p>
          <a:p>
            <a:endParaRPr lang="en-US" sz="20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1800" y="3048000"/>
            <a:ext cx="1339025" cy="1885950"/>
          </a:xfrm>
          <a:prstGeom prst="rect">
            <a:avLst/>
          </a:prstGeom>
        </p:spPr>
      </p:pic>
    </p:spTree>
    <p:extLst>
      <p:ext uri="{BB962C8B-B14F-4D97-AF65-F5344CB8AC3E}">
        <p14:creationId xmlns:p14="http://schemas.microsoft.com/office/powerpoint/2010/main" val="696641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FF2F5-4897-C8B4-C8F3-EA58D64F15B6}"/>
              </a:ext>
            </a:extLst>
          </p:cNvPr>
          <p:cNvSpPr>
            <a:spLocks noGrp="1"/>
          </p:cNvSpPr>
          <p:nvPr>
            <p:ph type="title"/>
          </p:nvPr>
        </p:nvSpPr>
        <p:spPr>
          <a:xfrm>
            <a:off x="457200" y="152400"/>
            <a:ext cx="8229600" cy="609600"/>
          </a:xfrm>
        </p:spPr>
        <p:txBody>
          <a:bodyPr>
            <a:normAutofit fontScale="90000"/>
          </a:bodyPr>
          <a:lstStyle/>
          <a:p>
            <a:r>
              <a:rPr lang="en-US" b="1" dirty="0">
                <a:latin typeface="Amasis MT Pro" panose="02040504050005020304" pitchFamily="18" charset="0"/>
              </a:rPr>
              <a:t>Lincoln’s POV on Slavery</a:t>
            </a:r>
          </a:p>
        </p:txBody>
      </p:sp>
      <p:sp>
        <p:nvSpPr>
          <p:cNvPr id="3" name="Content Placeholder 2">
            <a:extLst>
              <a:ext uri="{FF2B5EF4-FFF2-40B4-BE49-F238E27FC236}">
                <a16:creationId xmlns:a16="http://schemas.microsoft.com/office/drawing/2014/main" id="{2B3A79EC-E222-D084-0134-514FE8F4F30A}"/>
              </a:ext>
            </a:extLst>
          </p:cNvPr>
          <p:cNvSpPr>
            <a:spLocks noGrp="1"/>
          </p:cNvSpPr>
          <p:nvPr>
            <p:ph idx="1"/>
          </p:nvPr>
        </p:nvSpPr>
        <p:spPr>
          <a:xfrm>
            <a:off x="304800" y="3886200"/>
            <a:ext cx="8382000" cy="2819400"/>
          </a:xfrm>
          <a:solidFill>
            <a:schemeClr val="bg1"/>
          </a:solidFill>
          <a:ln>
            <a:solidFill>
              <a:srgbClr val="002060"/>
            </a:solidFill>
          </a:ln>
        </p:spPr>
        <p:txBody>
          <a:bodyPr>
            <a:normAutofit fontScale="92500" lnSpcReduction="10000"/>
          </a:bodyPr>
          <a:lstStyle/>
          <a:p>
            <a:pPr marL="0" indent="0">
              <a:buNone/>
            </a:pPr>
            <a:r>
              <a:rPr lang="en-US" sz="2400" b="1" dirty="0">
                <a:effectLst/>
                <a:latin typeface="Times" panose="02020603050405020304" pitchFamily="18" charset="0"/>
                <a:ea typeface="Calibri" panose="020F0502020204030204" pitchFamily="34" charset="0"/>
                <a:cs typeface="Times New Roman" panose="02020603050405020304" pitchFamily="18" charset="0"/>
              </a:rPr>
              <a:t>Prompt: </a:t>
            </a:r>
            <a:r>
              <a:rPr lang="en-US" sz="2400" dirty="0">
                <a:latin typeface="Times" panose="02020603050405020304" pitchFamily="18" charset="0"/>
                <a:ea typeface="Calibri" panose="020F0502020204030204" pitchFamily="34" charset="0"/>
                <a:cs typeface="Times New Roman" panose="02020603050405020304" pitchFamily="18" charset="0"/>
              </a:rPr>
              <a:t>Evaluate the extent the Civil War transformed Lincoln’s perspective on slavery in the United States. </a:t>
            </a:r>
          </a:p>
          <a:p>
            <a:pPr>
              <a:buFontTx/>
              <a:buChar char="-"/>
            </a:pPr>
            <a:r>
              <a:rPr lang="en-US" sz="2400" dirty="0">
                <a:latin typeface="Times" panose="02020603050405020304" pitchFamily="18" charset="0"/>
                <a:ea typeface="Calibri" panose="020F0502020204030204" pitchFamily="34" charset="0"/>
                <a:cs typeface="Times New Roman" panose="02020603050405020304" pitchFamily="18" charset="0"/>
              </a:rPr>
              <a:t>Read Emancipation Proclamation 1863 excerpt – decipher Lincoln’s position on slavery (What historic factors shapes his argument on slavery?)</a:t>
            </a:r>
          </a:p>
          <a:p>
            <a:pPr>
              <a:buFontTx/>
              <a:buChar char="-"/>
            </a:pPr>
            <a:r>
              <a:rPr lang="en-US" sz="2400" dirty="0">
                <a:effectLst/>
                <a:latin typeface="Times" panose="02020603050405020304" pitchFamily="18" charset="0"/>
                <a:ea typeface="Calibri" panose="020F0502020204030204" pitchFamily="34" charset="0"/>
                <a:cs typeface="Times New Roman" panose="02020603050405020304" pitchFamily="18" charset="0"/>
              </a:rPr>
              <a:t>Read Lincoln’s Gettysburg address 1863 </a:t>
            </a:r>
            <a:r>
              <a:rPr lang="en-US" sz="2400" dirty="0">
                <a:latin typeface="Times" panose="02020603050405020304" pitchFamily="18" charset="0"/>
                <a:ea typeface="Calibri" panose="020F0502020204030204" pitchFamily="34" charset="0"/>
                <a:cs typeface="Times New Roman" panose="02020603050405020304" pitchFamily="18" charset="0"/>
              </a:rPr>
              <a:t>– decipher Lincoln’s position on slavery (What historic factors shapes his argument on slavery?)</a:t>
            </a:r>
          </a:p>
          <a:p>
            <a:pPr marL="0" indent="0">
              <a:buNone/>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74B6C23D-C2E0-B95C-0A2A-754E968058C3}"/>
              </a:ext>
            </a:extLst>
          </p:cNvPr>
          <p:cNvSpPr/>
          <p:nvPr/>
        </p:nvSpPr>
        <p:spPr>
          <a:xfrm>
            <a:off x="304800" y="913150"/>
            <a:ext cx="8686800" cy="2819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0" i="0" dirty="0">
                <a:solidFill>
                  <a:schemeClr val="bg1"/>
                </a:solidFill>
                <a:effectLst/>
                <a:latin typeface="Times New Roman" panose="02020603050405020304" pitchFamily="18" charset="0"/>
                <a:cs typeface="Times New Roman" panose="02020603050405020304" pitchFamily="18" charset="0"/>
              </a:rPr>
              <a:t>My paramount object in this struggle is to save the Union, and is not either to save or to destroy slavery. If I could save the Union without freeing any slave I would do it, and if I could save it by freeing all the slaves I would do it; and if I could save it by freeing some and leaving others alone, I would also do that. What I do about slavery and the colored race, I do because I believe it helps to save this Union; and what I forbear, I forbear because I do not believe it would help to save the Union. </a:t>
            </a:r>
          </a:p>
          <a:p>
            <a:r>
              <a:rPr lang="en-US" sz="2200" dirty="0">
                <a:solidFill>
                  <a:schemeClr val="bg1"/>
                </a:solidFill>
                <a:latin typeface="Times New Roman" panose="02020603050405020304" pitchFamily="18" charset="0"/>
                <a:cs typeface="Times New Roman" panose="02020603050405020304" pitchFamily="18" charset="0"/>
              </a:rPr>
              <a:t>	</a:t>
            </a:r>
            <a:r>
              <a:rPr lang="en-US" sz="2200" b="1" dirty="0">
                <a:solidFill>
                  <a:schemeClr val="bg1"/>
                </a:solidFill>
                <a:latin typeface="Times New Roman" panose="02020603050405020304" pitchFamily="18" charset="0"/>
                <a:cs typeface="Times New Roman" panose="02020603050405020304" pitchFamily="18" charset="0"/>
              </a:rPr>
              <a:t>- Abraham Lincoln, Letter to Horace </a:t>
            </a:r>
            <a:r>
              <a:rPr lang="en-US" sz="2200" b="1" dirty="0" err="1">
                <a:solidFill>
                  <a:schemeClr val="bg1"/>
                </a:solidFill>
                <a:latin typeface="Times New Roman" panose="02020603050405020304" pitchFamily="18" charset="0"/>
                <a:cs typeface="Times New Roman" panose="02020603050405020304" pitchFamily="18" charset="0"/>
              </a:rPr>
              <a:t>Greenley</a:t>
            </a:r>
            <a:r>
              <a:rPr lang="en-US" sz="2200" b="1" dirty="0">
                <a:solidFill>
                  <a:schemeClr val="bg1"/>
                </a:solidFill>
                <a:latin typeface="Times New Roman" panose="02020603050405020304" pitchFamily="18" charset="0"/>
                <a:cs typeface="Times New Roman" panose="02020603050405020304" pitchFamily="18" charset="0"/>
              </a:rPr>
              <a:t>, 1862</a:t>
            </a:r>
          </a:p>
        </p:txBody>
      </p:sp>
    </p:spTree>
    <p:extLst>
      <p:ext uri="{BB962C8B-B14F-4D97-AF65-F5344CB8AC3E}">
        <p14:creationId xmlns:p14="http://schemas.microsoft.com/office/powerpoint/2010/main" val="3283694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FA7ED-2CDD-5341-57B4-D95CDA1AF703}"/>
              </a:ext>
            </a:extLst>
          </p:cNvPr>
          <p:cNvSpPr>
            <a:spLocks noGrp="1"/>
          </p:cNvSpPr>
          <p:nvPr>
            <p:ph type="title"/>
          </p:nvPr>
        </p:nvSpPr>
        <p:spPr>
          <a:xfrm>
            <a:off x="457200" y="274638"/>
            <a:ext cx="8229600" cy="563562"/>
          </a:xfrm>
        </p:spPr>
        <p:txBody>
          <a:bodyPr>
            <a:normAutofit fontScale="90000"/>
          </a:bodyPr>
          <a:lstStyle/>
          <a:p>
            <a:r>
              <a:rPr lang="en-US" b="1" dirty="0">
                <a:latin typeface="Amasis MT Pro" panose="02040504050005020304" pitchFamily="18" charset="0"/>
              </a:rPr>
              <a:t>Lincoln’s Position on Slavery</a:t>
            </a:r>
          </a:p>
        </p:txBody>
      </p:sp>
      <p:sp>
        <p:nvSpPr>
          <p:cNvPr id="3" name="Content Placeholder 2">
            <a:extLst>
              <a:ext uri="{FF2B5EF4-FFF2-40B4-BE49-F238E27FC236}">
                <a16:creationId xmlns:a16="http://schemas.microsoft.com/office/drawing/2014/main" id="{89ACA3E6-091F-F42F-1C83-BF117E80FE1B}"/>
              </a:ext>
            </a:extLst>
          </p:cNvPr>
          <p:cNvSpPr>
            <a:spLocks noGrp="1"/>
          </p:cNvSpPr>
          <p:nvPr>
            <p:ph idx="1"/>
          </p:nvPr>
        </p:nvSpPr>
        <p:spPr>
          <a:xfrm>
            <a:off x="457200" y="914400"/>
            <a:ext cx="8229600" cy="5211763"/>
          </a:xfrm>
          <a:solidFill>
            <a:schemeClr val="bg1"/>
          </a:solidFill>
        </p:spPr>
        <p:txBody>
          <a:bodyPr>
            <a:normAutofit/>
          </a:bodyPr>
          <a:lstStyle/>
          <a:p>
            <a:pPr marL="0" indent="0">
              <a:buNone/>
            </a:pPr>
            <a:r>
              <a:rPr lang="en-US" sz="2400" b="1" dirty="0">
                <a:effectLst/>
                <a:latin typeface="Times" panose="02020603050405020304" pitchFamily="18" charset="0"/>
                <a:ea typeface="Calibri" panose="020F0502020204030204" pitchFamily="34" charset="0"/>
                <a:cs typeface="Times New Roman" panose="02020603050405020304" pitchFamily="18" charset="0"/>
              </a:rPr>
              <a:t>Prompt: </a:t>
            </a:r>
            <a:r>
              <a:rPr lang="en-US" sz="2400" dirty="0">
                <a:latin typeface="Times" panose="02020603050405020304" pitchFamily="18" charset="0"/>
                <a:ea typeface="Calibri" panose="020F0502020204030204" pitchFamily="34" charset="0"/>
                <a:cs typeface="Times New Roman" panose="02020603050405020304" pitchFamily="18" charset="0"/>
              </a:rPr>
              <a:t>Evaluate the extent the Civil War transformed Lincoln’s perspective on slavery in the United States. </a:t>
            </a:r>
          </a:p>
          <a:p>
            <a:pPr marL="0" indent="0">
              <a:buNone/>
            </a:pPr>
            <a:endParaRPr lang="en-US" sz="24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86B2FB0A-2D48-DE16-14AE-B2BBF32553BF}"/>
              </a:ext>
            </a:extLst>
          </p:cNvPr>
          <p:cNvSpPr/>
          <p:nvPr/>
        </p:nvSpPr>
        <p:spPr>
          <a:xfrm>
            <a:off x="228600" y="1806678"/>
            <a:ext cx="2819400" cy="784122"/>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Lincoln-Douglas Debate (1858)</a:t>
            </a:r>
          </a:p>
        </p:txBody>
      </p:sp>
      <p:sp>
        <p:nvSpPr>
          <p:cNvPr id="7" name="Rectangle 6">
            <a:extLst>
              <a:ext uri="{FF2B5EF4-FFF2-40B4-BE49-F238E27FC236}">
                <a16:creationId xmlns:a16="http://schemas.microsoft.com/office/drawing/2014/main" id="{F7426F47-8635-A1AE-ABB8-D084244FBD6E}"/>
              </a:ext>
            </a:extLst>
          </p:cNvPr>
          <p:cNvSpPr/>
          <p:nvPr/>
        </p:nvSpPr>
        <p:spPr>
          <a:xfrm>
            <a:off x="3279100" y="1806678"/>
            <a:ext cx="2819400" cy="784122"/>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1</a:t>
            </a:r>
            <a:r>
              <a:rPr lang="en-US" sz="2400" baseline="30000" dirty="0">
                <a:latin typeface="Times New Roman" panose="02020603050405020304" pitchFamily="18" charset="0"/>
                <a:cs typeface="Times New Roman" panose="02020603050405020304" pitchFamily="18" charset="0"/>
              </a:rPr>
              <a:t>st</a:t>
            </a:r>
            <a:r>
              <a:rPr lang="en-US" sz="2400" dirty="0">
                <a:latin typeface="Times New Roman" panose="02020603050405020304" pitchFamily="18" charset="0"/>
                <a:cs typeface="Times New Roman" panose="02020603050405020304" pitchFamily="18" charset="0"/>
              </a:rPr>
              <a:t> Inaugural Address (1861)</a:t>
            </a:r>
          </a:p>
        </p:txBody>
      </p:sp>
      <p:sp>
        <p:nvSpPr>
          <p:cNvPr id="8" name="Rectangle 7">
            <a:extLst>
              <a:ext uri="{FF2B5EF4-FFF2-40B4-BE49-F238E27FC236}">
                <a16:creationId xmlns:a16="http://schemas.microsoft.com/office/drawing/2014/main" id="{1E552978-B453-492D-17F6-66ABDEE27309}"/>
              </a:ext>
            </a:extLst>
          </p:cNvPr>
          <p:cNvSpPr/>
          <p:nvPr/>
        </p:nvSpPr>
        <p:spPr>
          <a:xfrm>
            <a:off x="6317105" y="1806678"/>
            <a:ext cx="2819400" cy="784122"/>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Emancipation Proclamation (1863)</a:t>
            </a:r>
          </a:p>
        </p:txBody>
      </p:sp>
      <p:sp>
        <p:nvSpPr>
          <p:cNvPr id="9" name="Rectangle 8">
            <a:extLst>
              <a:ext uri="{FF2B5EF4-FFF2-40B4-BE49-F238E27FC236}">
                <a16:creationId xmlns:a16="http://schemas.microsoft.com/office/drawing/2014/main" id="{E98E953F-2A5B-2446-B6CA-61007529A454}"/>
              </a:ext>
            </a:extLst>
          </p:cNvPr>
          <p:cNvSpPr/>
          <p:nvPr/>
        </p:nvSpPr>
        <p:spPr>
          <a:xfrm>
            <a:off x="228600" y="4269699"/>
            <a:ext cx="2819400" cy="784122"/>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Gettysburg Address (1863)</a:t>
            </a:r>
          </a:p>
        </p:txBody>
      </p:sp>
      <p:sp>
        <p:nvSpPr>
          <p:cNvPr id="10" name="Rectangle 9">
            <a:extLst>
              <a:ext uri="{FF2B5EF4-FFF2-40B4-BE49-F238E27FC236}">
                <a16:creationId xmlns:a16="http://schemas.microsoft.com/office/drawing/2014/main" id="{9FE9CE3D-CC70-1557-7DA8-2266407345AA}"/>
              </a:ext>
            </a:extLst>
          </p:cNvPr>
          <p:cNvSpPr/>
          <p:nvPr/>
        </p:nvSpPr>
        <p:spPr>
          <a:xfrm>
            <a:off x="3276600" y="4267201"/>
            <a:ext cx="2819400" cy="784122"/>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Sanitary Affair Address (1854)</a:t>
            </a:r>
          </a:p>
        </p:txBody>
      </p:sp>
      <p:sp>
        <p:nvSpPr>
          <p:cNvPr id="11" name="Rectangle 10">
            <a:extLst>
              <a:ext uri="{FF2B5EF4-FFF2-40B4-BE49-F238E27FC236}">
                <a16:creationId xmlns:a16="http://schemas.microsoft.com/office/drawing/2014/main" id="{43457F6C-D280-5A67-EA36-26459234CCEA}"/>
              </a:ext>
            </a:extLst>
          </p:cNvPr>
          <p:cNvSpPr/>
          <p:nvPr/>
        </p:nvSpPr>
        <p:spPr>
          <a:xfrm>
            <a:off x="6327098" y="4269699"/>
            <a:ext cx="2819400" cy="784122"/>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2</a:t>
            </a:r>
            <a:r>
              <a:rPr lang="en-US" sz="2400" baseline="30000" dirty="0">
                <a:latin typeface="Times New Roman" panose="02020603050405020304" pitchFamily="18" charset="0"/>
                <a:cs typeface="Times New Roman" panose="02020603050405020304" pitchFamily="18" charset="0"/>
              </a:rPr>
              <a:t>nd</a:t>
            </a:r>
            <a:r>
              <a:rPr lang="en-US" sz="2400" dirty="0">
                <a:latin typeface="Times New Roman" panose="02020603050405020304" pitchFamily="18" charset="0"/>
                <a:cs typeface="Times New Roman" panose="02020603050405020304" pitchFamily="18" charset="0"/>
              </a:rPr>
              <a:t> Inaugural Address (1865)</a:t>
            </a:r>
          </a:p>
        </p:txBody>
      </p:sp>
      <p:sp>
        <p:nvSpPr>
          <p:cNvPr id="12" name="Rectangle 11">
            <a:extLst>
              <a:ext uri="{FF2B5EF4-FFF2-40B4-BE49-F238E27FC236}">
                <a16:creationId xmlns:a16="http://schemas.microsoft.com/office/drawing/2014/main" id="{FC244B3C-CBFF-2135-98BE-AC689B76EC96}"/>
              </a:ext>
            </a:extLst>
          </p:cNvPr>
          <p:cNvSpPr/>
          <p:nvPr/>
        </p:nvSpPr>
        <p:spPr>
          <a:xfrm>
            <a:off x="228600" y="2743200"/>
            <a:ext cx="2819400" cy="1295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7F9BAE11-8338-79B0-3957-FEFB6680F3CF}"/>
              </a:ext>
            </a:extLst>
          </p:cNvPr>
          <p:cNvSpPr/>
          <p:nvPr/>
        </p:nvSpPr>
        <p:spPr>
          <a:xfrm>
            <a:off x="3276600" y="2743200"/>
            <a:ext cx="2819400" cy="1295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Rectangle 13">
            <a:extLst>
              <a:ext uri="{FF2B5EF4-FFF2-40B4-BE49-F238E27FC236}">
                <a16:creationId xmlns:a16="http://schemas.microsoft.com/office/drawing/2014/main" id="{31AEC945-E9F1-C95E-CF2C-4D494E7D1105}"/>
              </a:ext>
            </a:extLst>
          </p:cNvPr>
          <p:cNvSpPr/>
          <p:nvPr/>
        </p:nvSpPr>
        <p:spPr>
          <a:xfrm>
            <a:off x="6310859" y="2743200"/>
            <a:ext cx="2819400" cy="1295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Rectangle 14">
            <a:extLst>
              <a:ext uri="{FF2B5EF4-FFF2-40B4-BE49-F238E27FC236}">
                <a16:creationId xmlns:a16="http://schemas.microsoft.com/office/drawing/2014/main" id="{766DBBDC-F18D-4E5D-2EAC-25D7BB71A25F}"/>
              </a:ext>
            </a:extLst>
          </p:cNvPr>
          <p:cNvSpPr/>
          <p:nvPr/>
        </p:nvSpPr>
        <p:spPr>
          <a:xfrm>
            <a:off x="228600" y="5213717"/>
            <a:ext cx="2819400" cy="1295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Rectangle 15">
            <a:extLst>
              <a:ext uri="{FF2B5EF4-FFF2-40B4-BE49-F238E27FC236}">
                <a16:creationId xmlns:a16="http://schemas.microsoft.com/office/drawing/2014/main" id="{D0537B6C-26C8-7D8F-B9D7-AA8D3E2383AF}"/>
              </a:ext>
            </a:extLst>
          </p:cNvPr>
          <p:cNvSpPr/>
          <p:nvPr/>
        </p:nvSpPr>
        <p:spPr>
          <a:xfrm>
            <a:off x="3276600" y="5213717"/>
            <a:ext cx="2819400" cy="1295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id="{7945B9B4-3C17-F063-E7B9-91A06511D631}"/>
              </a:ext>
            </a:extLst>
          </p:cNvPr>
          <p:cNvSpPr/>
          <p:nvPr/>
        </p:nvSpPr>
        <p:spPr>
          <a:xfrm>
            <a:off x="6309610" y="5226844"/>
            <a:ext cx="2819400" cy="1295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926438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sz="3600" b="1" dirty="0">
                <a:latin typeface="Amasis MT Pro" panose="02040504050005020304" pitchFamily="18" charset="0"/>
              </a:rPr>
              <a:t>Impact of Emancipation Proclamation</a:t>
            </a:r>
          </a:p>
        </p:txBody>
      </p:sp>
      <p:sp>
        <p:nvSpPr>
          <p:cNvPr id="3" name="Content Placeholder 2"/>
          <p:cNvSpPr>
            <a:spLocks noGrp="1"/>
          </p:cNvSpPr>
          <p:nvPr>
            <p:ph idx="1"/>
          </p:nvPr>
        </p:nvSpPr>
        <p:spPr/>
        <p:txBody>
          <a:bodyPr/>
          <a:lstStyle/>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439" y="990600"/>
            <a:ext cx="8305800" cy="5135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21068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6477000" cy="5821363"/>
          </a:xfrm>
        </p:spPr>
        <p:txBody>
          <a:bodyPr>
            <a:normAutofit fontScale="70000" lnSpcReduction="20000"/>
          </a:bodyPr>
          <a:lstStyle/>
          <a:p>
            <a:pPr fontAlgn="base"/>
            <a:r>
              <a:rPr lang="en-US" dirty="0"/>
              <a:t>. . . No more, </a:t>
            </a:r>
            <a:r>
              <a:rPr lang="en-US" i="1" dirty="0"/>
              <a:t>America</a:t>
            </a:r>
            <a:r>
              <a:rPr lang="en-US" dirty="0"/>
              <a:t>, in mournful strain</a:t>
            </a:r>
            <a:br>
              <a:rPr lang="en-US" dirty="0"/>
            </a:br>
            <a:r>
              <a:rPr lang="en-US" dirty="0"/>
              <a:t>Of wrongs, and grievance </a:t>
            </a:r>
            <a:r>
              <a:rPr lang="en-US" dirty="0" err="1"/>
              <a:t>unredress’d</a:t>
            </a:r>
            <a:r>
              <a:rPr lang="en-US" dirty="0"/>
              <a:t> complain,</a:t>
            </a:r>
            <a:br>
              <a:rPr lang="en-US" dirty="0"/>
            </a:br>
            <a:r>
              <a:rPr lang="en-US" dirty="0"/>
              <a:t>No longer shall thou dread the iron chain,</a:t>
            </a:r>
            <a:br>
              <a:rPr lang="en-US" dirty="0"/>
            </a:br>
            <a:r>
              <a:rPr lang="en-US" dirty="0"/>
              <a:t>Which wanton </a:t>
            </a:r>
            <a:r>
              <a:rPr lang="en-US" i="1" dirty="0"/>
              <a:t>Tyranny</a:t>
            </a:r>
            <a:r>
              <a:rPr lang="en-US" dirty="0"/>
              <a:t> with lawless hand</a:t>
            </a:r>
            <a:br>
              <a:rPr lang="en-US" dirty="0"/>
            </a:br>
            <a:r>
              <a:rPr lang="en-US" dirty="0"/>
              <a:t>Had made, and with it meant </a:t>
            </a:r>
            <a:r>
              <a:rPr lang="en-US" dirty="0" err="1"/>
              <a:t>t’enslave</a:t>
            </a:r>
            <a:r>
              <a:rPr lang="en-US" dirty="0"/>
              <a:t> the land.</a:t>
            </a:r>
          </a:p>
          <a:p>
            <a:pPr fontAlgn="base"/>
            <a:r>
              <a:rPr lang="en-US" dirty="0"/>
              <a:t>    Should you, my lord, while you peruse my song,</a:t>
            </a:r>
            <a:br>
              <a:rPr lang="en-US" dirty="0"/>
            </a:br>
            <a:r>
              <a:rPr lang="en-US" dirty="0"/>
              <a:t>Wonder from whence my love of </a:t>
            </a:r>
            <a:r>
              <a:rPr lang="en-US" i="1" dirty="0"/>
              <a:t>Freedom</a:t>
            </a:r>
            <a:r>
              <a:rPr lang="en-US" dirty="0"/>
              <a:t> sprung,</a:t>
            </a:r>
            <a:br>
              <a:rPr lang="en-US" dirty="0"/>
            </a:br>
            <a:r>
              <a:rPr lang="en-US" dirty="0"/>
              <a:t>Whence flow these wishes for the common good,</a:t>
            </a:r>
            <a:br>
              <a:rPr lang="en-US" dirty="0"/>
            </a:br>
            <a:r>
              <a:rPr lang="en-US" dirty="0"/>
              <a:t>By feeling hearts alone best understood,</a:t>
            </a:r>
            <a:br>
              <a:rPr lang="en-US" dirty="0"/>
            </a:br>
            <a:r>
              <a:rPr lang="en-US" dirty="0"/>
              <a:t>I, young in life, by seeming cruel fate</a:t>
            </a:r>
            <a:br>
              <a:rPr lang="en-US" dirty="0"/>
            </a:br>
            <a:r>
              <a:rPr lang="en-US" dirty="0"/>
              <a:t>Was </a:t>
            </a:r>
            <a:r>
              <a:rPr lang="en-US" dirty="0" err="1"/>
              <a:t>snatch’d</a:t>
            </a:r>
            <a:r>
              <a:rPr lang="en-US" dirty="0"/>
              <a:t> from </a:t>
            </a:r>
            <a:r>
              <a:rPr lang="en-US" i="1" dirty="0" err="1"/>
              <a:t>Afric’s</a:t>
            </a:r>
            <a:r>
              <a:rPr lang="en-US" dirty="0"/>
              <a:t> </a:t>
            </a:r>
            <a:r>
              <a:rPr lang="en-US" dirty="0" err="1"/>
              <a:t>fancy’d</a:t>
            </a:r>
            <a:r>
              <a:rPr lang="en-US" dirty="0"/>
              <a:t> happy seat:</a:t>
            </a:r>
            <a:br>
              <a:rPr lang="en-US" dirty="0"/>
            </a:br>
            <a:r>
              <a:rPr lang="en-US" dirty="0"/>
              <a:t>What pangs excruciating must molest,</a:t>
            </a:r>
            <a:br>
              <a:rPr lang="en-US" dirty="0"/>
            </a:br>
            <a:r>
              <a:rPr lang="en-US" dirty="0"/>
              <a:t>What sorrows </a:t>
            </a:r>
            <a:r>
              <a:rPr lang="en-US" dirty="0" err="1"/>
              <a:t>labour</a:t>
            </a:r>
            <a:r>
              <a:rPr lang="en-US" dirty="0"/>
              <a:t> in my parent’s breast?</a:t>
            </a:r>
            <a:br>
              <a:rPr lang="en-US" dirty="0"/>
            </a:br>
            <a:r>
              <a:rPr lang="en-US" dirty="0" err="1"/>
              <a:t>Steel’d</a:t>
            </a:r>
            <a:r>
              <a:rPr lang="en-US" dirty="0"/>
              <a:t> was that soul and by no misery </a:t>
            </a:r>
            <a:r>
              <a:rPr lang="en-US" dirty="0" err="1"/>
              <a:t>mov’d</a:t>
            </a:r>
            <a:br>
              <a:rPr lang="en-US" dirty="0"/>
            </a:br>
            <a:r>
              <a:rPr lang="en-US" dirty="0"/>
              <a:t>That from a father </a:t>
            </a:r>
            <a:r>
              <a:rPr lang="en-US" dirty="0" err="1"/>
              <a:t>seiz’d</a:t>
            </a:r>
            <a:r>
              <a:rPr lang="en-US" dirty="0"/>
              <a:t> his babe </a:t>
            </a:r>
            <a:r>
              <a:rPr lang="en-US" dirty="0" err="1"/>
              <a:t>belov’d</a:t>
            </a:r>
            <a:r>
              <a:rPr lang="en-US" dirty="0"/>
              <a:t>:</a:t>
            </a:r>
            <a:br>
              <a:rPr lang="en-US" dirty="0"/>
            </a:br>
            <a:r>
              <a:rPr lang="en-US" dirty="0"/>
              <a:t>Such, such my case. And can I then but pray</a:t>
            </a:r>
            <a:br>
              <a:rPr lang="en-US" dirty="0"/>
            </a:br>
            <a:r>
              <a:rPr lang="en-US" dirty="0"/>
              <a:t>Others may never feel </a:t>
            </a:r>
            <a:r>
              <a:rPr lang="en-US" dirty="0" err="1"/>
              <a:t>tyrannic</a:t>
            </a:r>
            <a:r>
              <a:rPr lang="en-US" dirty="0"/>
              <a:t> sway?</a:t>
            </a:r>
          </a:p>
          <a:p>
            <a:pPr fontAlgn="base"/>
            <a:r>
              <a:rPr lang="en-US" b="1" i="1" dirty="0"/>
              <a:t>Phyllis Wheatley, Oct 1772 </a:t>
            </a:r>
          </a:p>
          <a:p>
            <a:endParaRPr lang="en-US" dirty="0"/>
          </a:p>
        </p:txBody>
      </p:sp>
      <p:pic>
        <p:nvPicPr>
          <p:cNvPr id="14338" name="Picture 2" descr="https://farm8.staticflickr.com/7013/6825108755_3e1d6f4257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1828800"/>
            <a:ext cx="1908273" cy="442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0180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8275"/>
            <a:ext cx="8229600" cy="715962"/>
          </a:xfrm>
          <a:solidFill>
            <a:schemeClr val="bg1">
              <a:lumMod val="85000"/>
            </a:schemeClr>
          </a:solidFill>
          <a:ln>
            <a:solidFill>
              <a:schemeClr val="accent1"/>
            </a:solidFill>
          </a:ln>
        </p:spPr>
        <p:txBody>
          <a:bodyPr>
            <a:normAutofit fontScale="90000"/>
          </a:bodyPr>
          <a:lstStyle/>
          <a:p>
            <a:r>
              <a:rPr lang="en-US" dirty="0">
                <a:latin typeface="Bodoni MT Black" panose="02070A03080606020203" pitchFamily="18" charset="0"/>
              </a:rPr>
              <a:t>Free at Last ????</a:t>
            </a:r>
          </a:p>
        </p:txBody>
      </p:sp>
      <p:sp>
        <p:nvSpPr>
          <p:cNvPr id="3" name="Content Placeholder 2"/>
          <p:cNvSpPr>
            <a:spLocks noGrp="1"/>
          </p:cNvSpPr>
          <p:nvPr>
            <p:ph idx="1"/>
          </p:nvPr>
        </p:nvSpPr>
        <p:spPr>
          <a:xfrm>
            <a:off x="457200" y="1143000"/>
            <a:ext cx="8229600" cy="4983163"/>
          </a:xfrm>
          <a:solidFill>
            <a:schemeClr val="bg1"/>
          </a:solidFill>
        </p:spPr>
        <p:txBody>
          <a:bodyPr>
            <a:normAutofit/>
          </a:bodyPr>
          <a:lstStyle/>
          <a:p>
            <a:r>
              <a:rPr lang="en-US" sz="2000" dirty="0">
                <a:latin typeface="Times New Roman" panose="02020603050405020304" pitchFamily="18" charset="0"/>
                <a:cs typeface="Times New Roman" panose="02020603050405020304" pitchFamily="18" charset="0"/>
              </a:rPr>
              <a:t>Emancipation Proclamation 1863</a:t>
            </a:r>
          </a:p>
          <a:p>
            <a:pPr lvl="1"/>
            <a:r>
              <a:rPr lang="en-US" sz="2000" dirty="0">
                <a:latin typeface="Times New Roman" panose="02020603050405020304" pitchFamily="18" charset="0"/>
                <a:cs typeface="Times New Roman" panose="02020603050405020304" pitchFamily="18" charset="0"/>
              </a:rPr>
              <a:t>Evaluate Lincoln’s intent (point of view)</a:t>
            </a:r>
          </a:p>
          <a:p>
            <a:pPr lvl="1"/>
            <a:r>
              <a:rPr lang="en-US" sz="2000" dirty="0">
                <a:latin typeface="Times New Roman" panose="02020603050405020304" pitchFamily="18" charset="0"/>
                <a:cs typeface="Times New Roman" panose="02020603050405020304" pitchFamily="18" charset="0"/>
              </a:rPr>
              <a:t>Choices:</a:t>
            </a:r>
          </a:p>
          <a:p>
            <a:pPr lvl="2"/>
            <a:r>
              <a:rPr lang="en-US" sz="1800" dirty="0">
                <a:latin typeface="Times New Roman" panose="02020603050405020304" pitchFamily="18" charset="0"/>
                <a:cs typeface="Times New Roman" panose="02020603050405020304" pitchFamily="18" charset="0"/>
              </a:rPr>
              <a:t>Promotes the idea of liberty therefore establishing that slavery was a motivator for him to fight the Civil War</a:t>
            </a:r>
          </a:p>
          <a:p>
            <a:pPr lvl="2"/>
            <a:r>
              <a:rPr lang="en-US" sz="1800" dirty="0">
                <a:latin typeface="Times New Roman" panose="02020603050405020304" pitchFamily="18" charset="0"/>
                <a:cs typeface="Times New Roman" panose="02020603050405020304" pitchFamily="18" charset="0"/>
              </a:rPr>
              <a:t>Promotes the strategic importance of slavery use it against the south and a potential alliance of with Great Britain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3710781"/>
            <a:ext cx="1676400" cy="2004219"/>
          </a:xfrm>
          <a:prstGeom prst="rect">
            <a:avLst/>
          </a:prstGeom>
          <a:ln>
            <a:solidFill>
              <a:schemeClr val="accent1"/>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250" y="4114800"/>
            <a:ext cx="4629150" cy="2590800"/>
          </a:xfrm>
          <a:prstGeom prst="rect">
            <a:avLst/>
          </a:prstGeom>
        </p:spPr>
      </p:pic>
    </p:spTree>
    <p:extLst>
      <p:ext uri="{BB962C8B-B14F-4D97-AF65-F5344CB8AC3E}">
        <p14:creationId xmlns:p14="http://schemas.microsoft.com/office/powerpoint/2010/main" val="31616928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3600" b="1" dirty="0">
                <a:latin typeface="Amasis MT Pro" panose="02040504050005020304" pitchFamily="18" charset="0"/>
                <a:cs typeface="Times New Roman" panose="02020603050405020304" pitchFamily="18" charset="0"/>
              </a:rPr>
              <a:t>Today’s Focus</a:t>
            </a:r>
          </a:p>
        </p:txBody>
      </p:sp>
      <p:sp>
        <p:nvSpPr>
          <p:cNvPr id="3" name="Content Placeholder 2"/>
          <p:cNvSpPr>
            <a:spLocks noGrp="1"/>
          </p:cNvSpPr>
          <p:nvPr>
            <p:ph idx="1"/>
          </p:nvPr>
        </p:nvSpPr>
        <p:spPr>
          <a:xfrm>
            <a:off x="457200" y="1066800"/>
            <a:ext cx="8229600" cy="5059363"/>
          </a:xfrm>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marL="0" indent="0">
              <a:buNone/>
            </a:pPr>
            <a:r>
              <a:rPr lang="en-US" sz="2000" b="1" dirty="0">
                <a:solidFill>
                  <a:srgbClr val="0070C0"/>
                </a:solidFill>
                <a:latin typeface="Times New Roman" panose="02020603050405020304" pitchFamily="18" charset="0"/>
                <a:cs typeface="Times New Roman" panose="02020603050405020304" pitchFamily="18" charset="0"/>
              </a:rPr>
              <a:t>E.Q.</a:t>
            </a:r>
            <a:r>
              <a:rPr lang="en-US" sz="2000" dirty="0">
                <a:latin typeface="Times New Roman" panose="02020603050405020304" pitchFamily="18" charset="0"/>
                <a:cs typeface="Times New Roman" panose="02020603050405020304" pitchFamily="18" charset="0"/>
              </a:rPr>
              <a:t> How did disunion resolve issues of federalism and transform American society </a:t>
            </a:r>
          </a:p>
          <a:p>
            <a:pPr marL="0" indent="0">
              <a:buNone/>
            </a:pPr>
            <a:r>
              <a:rPr lang="en-US" sz="2000" b="1" i="1" dirty="0">
                <a:solidFill>
                  <a:srgbClr val="0070C0"/>
                </a:solidFill>
                <a:latin typeface="Times New Roman" panose="02020603050405020304" pitchFamily="18" charset="0"/>
                <a:cs typeface="Times New Roman" panose="02020603050405020304" pitchFamily="18" charset="0"/>
              </a:rPr>
              <a:t>Students can:</a:t>
            </a:r>
          </a:p>
          <a:p>
            <a:pPr lvl="1"/>
            <a:r>
              <a:rPr lang="en-US" sz="2000" dirty="0">
                <a:latin typeface="Times New Roman" panose="02020603050405020304" pitchFamily="18" charset="0"/>
                <a:cs typeface="Times New Roman" panose="02020603050405020304" pitchFamily="18" charset="0"/>
              </a:rPr>
              <a:t>Evaluate whether slavery was a contributing cause of the Civil War</a:t>
            </a:r>
          </a:p>
          <a:p>
            <a:pPr lvl="1"/>
            <a:r>
              <a:rPr lang="en-US" sz="2000" dirty="0">
                <a:latin typeface="Times New Roman" panose="02020603050405020304" pitchFamily="18" charset="0"/>
                <a:cs typeface="Times New Roman" panose="02020603050405020304" pitchFamily="18" charset="0"/>
              </a:rPr>
              <a:t>Determine how the Civil War transformed the United States </a:t>
            </a:r>
          </a:p>
          <a:p>
            <a:pPr lvl="1"/>
            <a:r>
              <a:rPr lang="en-US" sz="2000" dirty="0">
                <a:latin typeface="Times New Roman" panose="02020603050405020304" pitchFamily="18" charset="0"/>
                <a:cs typeface="Times New Roman" panose="02020603050405020304" pitchFamily="18" charset="0"/>
              </a:rPr>
              <a:t>Decipher factors that allowed the Union to gain victory over the Southern Confederacy</a:t>
            </a:r>
          </a:p>
          <a:p>
            <a:pPr marL="0" indent="0">
              <a:buNone/>
            </a:pPr>
            <a:r>
              <a:rPr lang="en-US" sz="2000" dirty="0">
                <a:solidFill>
                  <a:srgbClr val="002060"/>
                </a:solidFill>
                <a:latin typeface="Times New Roman" panose="02020603050405020304" pitchFamily="18" charset="0"/>
                <a:cs typeface="Times New Roman" panose="02020603050405020304" pitchFamily="18" charset="0"/>
              </a:rPr>
              <a:t>Agenda: </a:t>
            </a:r>
          </a:p>
          <a:p>
            <a:pPr lvl="1"/>
            <a:r>
              <a:rPr lang="en-US" sz="2400" dirty="0">
                <a:latin typeface="Times New Roman" panose="02020603050405020304" pitchFamily="18" charset="0"/>
                <a:cs typeface="Times New Roman" panose="02020603050405020304" pitchFamily="18" charset="0"/>
              </a:rPr>
              <a:t>A clear road to disunion</a:t>
            </a:r>
          </a:p>
          <a:p>
            <a:pPr lvl="1"/>
            <a:r>
              <a:rPr lang="en-US" sz="2400" dirty="0">
                <a:latin typeface="Times New Roman" panose="02020603050405020304" pitchFamily="18" charset="0"/>
                <a:cs typeface="Times New Roman" panose="02020603050405020304" pitchFamily="18" charset="0"/>
              </a:rPr>
              <a:t>Lincoln Round Table </a:t>
            </a:r>
          </a:p>
          <a:p>
            <a:pPr lvl="1"/>
            <a:r>
              <a:rPr lang="en-US" sz="2400" dirty="0">
                <a:latin typeface="Times New Roman" panose="02020603050405020304" pitchFamily="18" charset="0"/>
                <a:cs typeface="Times New Roman" panose="02020603050405020304" pitchFamily="18" charset="0"/>
              </a:rPr>
              <a:t>Lincoln’s Goal</a:t>
            </a:r>
          </a:p>
          <a:p>
            <a:pPr marL="0" lvl="1" indent="0">
              <a:buSzPct val="125000"/>
              <a:buNone/>
            </a:pPr>
            <a:r>
              <a:rPr lang="en-US" sz="2400" b="1" dirty="0">
                <a:solidFill>
                  <a:srgbClr val="FF0000"/>
                </a:solidFill>
                <a:latin typeface="Times New Roman" panose="02020603050405020304" pitchFamily="18" charset="0"/>
                <a:cs typeface="Times New Roman" panose="02020603050405020304" pitchFamily="18" charset="0"/>
              </a:rPr>
              <a:t>Homework:</a:t>
            </a:r>
          </a:p>
          <a:p>
            <a:pPr marL="285750" lvl="1">
              <a:buSzPct val="125000"/>
              <a:buFont typeface="Arial" panose="020B0604020202020204" pitchFamily="34" charset="0"/>
              <a:buChar char="•"/>
            </a:pPr>
            <a:r>
              <a:rPr lang="en-US" sz="2400" b="1" dirty="0">
                <a:solidFill>
                  <a:srgbClr val="FF0000"/>
                </a:solidFill>
                <a:latin typeface="Times New Roman" panose="02020603050405020304" pitchFamily="18" charset="0"/>
                <a:cs typeface="Times New Roman" panose="02020603050405020304" pitchFamily="18" charset="0"/>
              </a:rPr>
              <a:t>Read James McPherson’s Reconstruction: The Revolution </a:t>
            </a:r>
            <a:r>
              <a:rPr lang="en-US" sz="2400" b="1" dirty="0" err="1">
                <a:solidFill>
                  <a:srgbClr val="FF0000"/>
                </a:solidFill>
                <a:latin typeface="Times New Roman" panose="02020603050405020304" pitchFamily="18" charset="0"/>
                <a:cs typeface="Times New Roman" panose="02020603050405020304" pitchFamily="18" charset="0"/>
              </a:rPr>
              <a:t>Manque</a:t>
            </a:r>
            <a:r>
              <a:rPr lang="en-US" sz="2400" b="1" dirty="0">
                <a:solidFill>
                  <a:srgbClr val="FF0000"/>
                </a:solidFill>
                <a:latin typeface="Times New Roman" panose="02020603050405020304" pitchFamily="18" charset="0"/>
                <a:cs typeface="Times New Roman" panose="02020603050405020304" pitchFamily="18" charset="0"/>
              </a:rPr>
              <a:t> (identify terms)</a:t>
            </a:r>
          </a:p>
          <a:p>
            <a:pPr marL="285750" lvl="1">
              <a:buSzPct val="125000"/>
              <a:buFont typeface="Arial" panose="020B0604020202020204" pitchFamily="34" charset="0"/>
              <a:buChar char="•"/>
            </a:pPr>
            <a:r>
              <a:rPr lang="en-US" sz="2400" b="1" dirty="0">
                <a:solidFill>
                  <a:srgbClr val="FF0000"/>
                </a:solidFill>
                <a:latin typeface="Times New Roman" panose="02020603050405020304" pitchFamily="18" charset="0"/>
                <a:cs typeface="Times New Roman" panose="02020603050405020304" pitchFamily="18" charset="0"/>
              </a:rPr>
              <a:t>Unit V Test – 1/12/18</a:t>
            </a:r>
            <a:endParaRPr lang="en-US" sz="2400" dirty="0"/>
          </a:p>
        </p:txBody>
      </p:sp>
    </p:spTree>
    <p:extLst>
      <p:ext uri="{BB962C8B-B14F-4D97-AF65-F5344CB8AC3E}">
        <p14:creationId xmlns:p14="http://schemas.microsoft.com/office/powerpoint/2010/main" val="10037450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3600" b="1" dirty="0">
                <a:solidFill>
                  <a:schemeClr val="accent4">
                    <a:lumMod val="75000"/>
                  </a:schemeClr>
                </a:solidFill>
                <a:latin typeface="Times New Roman" panose="02020603050405020304" pitchFamily="18" charset="0"/>
                <a:cs typeface="Times New Roman" panose="02020603050405020304" pitchFamily="18" charset="0"/>
              </a:rPr>
              <a:t>Today’s Focus</a:t>
            </a:r>
          </a:p>
        </p:txBody>
      </p:sp>
      <p:sp>
        <p:nvSpPr>
          <p:cNvPr id="3" name="Content Placeholder 2"/>
          <p:cNvSpPr>
            <a:spLocks noGrp="1"/>
          </p:cNvSpPr>
          <p:nvPr>
            <p:ph idx="1"/>
          </p:nvPr>
        </p:nvSpPr>
        <p:spPr>
          <a:xfrm>
            <a:off x="457200" y="1066800"/>
            <a:ext cx="8229600" cy="5059363"/>
          </a:xfrm>
        </p:spPr>
        <p:style>
          <a:lnRef idx="2">
            <a:schemeClr val="accent2"/>
          </a:lnRef>
          <a:fillRef idx="1">
            <a:schemeClr val="lt1"/>
          </a:fillRef>
          <a:effectRef idx="0">
            <a:schemeClr val="accent2"/>
          </a:effectRef>
          <a:fontRef idx="minor">
            <a:schemeClr val="dk1"/>
          </a:fontRef>
        </p:style>
        <p:txBody>
          <a:bodyPr>
            <a:normAutofit/>
          </a:bodyPr>
          <a:lstStyle/>
          <a:p>
            <a:pPr marL="0" indent="0">
              <a:buNone/>
            </a:pPr>
            <a:r>
              <a:rPr lang="en-US" sz="2000" b="1" dirty="0">
                <a:solidFill>
                  <a:srgbClr val="0070C0"/>
                </a:solidFill>
                <a:latin typeface="Times New Roman" panose="02020603050405020304" pitchFamily="18" charset="0"/>
                <a:cs typeface="Times New Roman" panose="02020603050405020304" pitchFamily="18" charset="0"/>
              </a:rPr>
              <a:t>E.Q.</a:t>
            </a:r>
            <a:r>
              <a:rPr lang="en-US" sz="2000" dirty="0">
                <a:latin typeface="Times New Roman" panose="02020603050405020304" pitchFamily="18" charset="0"/>
                <a:cs typeface="Times New Roman" panose="02020603050405020304" pitchFamily="18" charset="0"/>
              </a:rPr>
              <a:t> How did disunion resolve issues of federalism and transform American society </a:t>
            </a:r>
          </a:p>
          <a:p>
            <a:pPr marL="0" indent="0">
              <a:buNone/>
            </a:pPr>
            <a:r>
              <a:rPr lang="en-US" sz="2000" b="1" i="1" dirty="0">
                <a:solidFill>
                  <a:srgbClr val="0070C0"/>
                </a:solidFill>
                <a:latin typeface="Times New Roman" panose="02020603050405020304" pitchFamily="18" charset="0"/>
                <a:cs typeface="Times New Roman" panose="02020603050405020304" pitchFamily="18" charset="0"/>
              </a:rPr>
              <a:t>Students can:</a:t>
            </a:r>
          </a:p>
          <a:p>
            <a:pPr lvl="1"/>
            <a:r>
              <a:rPr lang="en-US" sz="2000" dirty="0">
                <a:latin typeface="Times New Roman" panose="02020603050405020304" pitchFamily="18" charset="0"/>
                <a:cs typeface="Times New Roman" panose="02020603050405020304" pitchFamily="18" charset="0"/>
              </a:rPr>
              <a:t>Evaluate whether slavery was a contributing cause of the Civil War</a:t>
            </a:r>
          </a:p>
          <a:p>
            <a:pPr lvl="1"/>
            <a:r>
              <a:rPr lang="en-US" sz="2000" dirty="0">
                <a:latin typeface="Times New Roman" panose="02020603050405020304" pitchFamily="18" charset="0"/>
                <a:cs typeface="Times New Roman" panose="02020603050405020304" pitchFamily="18" charset="0"/>
              </a:rPr>
              <a:t>Determine how the Civil War transformed the United States </a:t>
            </a:r>
          </a:p>
          <a:p>
            <a:pPr lvl="1"/>
            <a:r>
              <a:rPr lang="en-US" sz="2000" dirty="0">
                <a:latin typeface="Times New Roman" panose="02020603050405020304" pitchFamily="18" charset="0"/>
                <a:cs typeface="Times New Roman" panose="02020603050405020304" pitchFamily="18" charset="0"/>
              </a:rPr>
              <a:t>Decipher factors that allowed the Union to gain victory over the Southern Confederacy</a:t>
            </a:r>
          </a:p>
          <a:p>
            <a:pPr marL="0" indent="0">
              <a:buNone/>
            </a:pPr>
            <a:r>
              <a:rPr lang="en-US" sz="2000" dirty="0">
                <a:solidFill>
                  <a:srgbClr val="002060"/>
                </a:solidFill>
                <a:latin typeface="Times New Roman" panose="02020603050405020304" pitchFamily="18" charset="0"/>
                <a:cs typeface="Times New Roman" panose="02020603050405020304" pitchFamily="18" charset="0"/>
              </a:rPr>
              <a:t>Agenda: </a:t>
            </a:r>
          </a:p>
          <a:p>
            <a:pPr lvl="1"/>
            <a:r>
              <a:rPr lang="en-US" sz="2400" dirty="0">
                <a:latin typeface="Times New Roman" panose="02020603050405020304" pitchFamily="18" charset="0"/>
                <a:cs typeface="Times New Roman" panose="02020603050405020304" pitchFamily="18" charset="0"/>
              </a:rPr>
              <a:t>A Purpose for War</a:t>
            </a:r>
          </a:p>
          <a:p>
            <a:pPr lvl="1"/>
            <a:r>
              <a:rPr lang="en-US" sz="2400" dirty="0">
                <a:latin typeface="Times New Roman" panose="02020603050405020304" pitchFamily="18" charset="0"/>
                <a:cs typeface="Times New Roman" panose="02020603050405020304" pitchFamily="18" charset="0"/>
              </a:rPr>
              <a:t>Unconditional Surrender</a:t>
            </a:r>
          </a:p>
          <a:p>
            <a:pPr lvl="1"/>
            <a:r>
              <a:rPr lang="en-US" sz="2400" dirty="0">
                <a:latin typeface="Times New Roman" panose="02020603050405020304" pitchFamily="18" charset="0"/>
                <a:cs typeface="Times New Roman" panose="02020603050405020304" pitchFamily="18" charset="0"/>
              </a:rPr>
              <a:t>The Last Full Measure of Devotion </a:t>
            </a:r>
          </a:p>
          <a:p>
            <a:pPr marL="0" lvl="1" indent="0">
              <a:buSzPct val="125000"/>
              <a:buNone/>
            </a:pPr>
            <a:r>
              <a:rPr lang="en-US" sz="2400" b="1" dirty="0">
                <a:solidFill>
                  <a:srgbClr val="FF0000"/>
                </a:solidFill>
                <a:latin typeface="Times New Roman" panose="02020603050405020304" pitchFamily="18" charset="0"/>
                <a:cs typeface="Times New Roman" panose="02020603050405020304" pitchFamily="18" charset="0"/>
              </a:rPr>
              <a:t>Homework:</a:t>
            </a:r>
          </a:p>
          <a:p>
            <a:pPr marL="285750" lvl="1">
              <a:buSzPct val="125000"/>
              <a:buFont typeface="Arial" panose="020B0604020202020204" pitchFamily="34" charset="0"/>
              <a:buChar char="•"/>
            </a:pPr>
            <a:r>
              <a:rPr lang="en-US" sz="2400" b="1" dirty="0">
                <a:solidFill>
                  <a:srgbClr val="FF0000"/>
                </a:solidFill>
                <a:latin typeface="Times New Roman" panose="02020603050405020304" pitchFamily="18" charset="0"/>
                <a:cs typeface="Times New Roman" panose="02020603050405020304" pitchFamily="18" charset="0"/>
              </a:rPr>
              <a:t>No Homework </a:t>
            </a:r>
            <a:endParaRPr lang="en-US" sz="2400" dirty="0"/>
          </a:p>
        </p:txBody>
      </p:sp>
    </p:spTree>
    <p:extLst>
      <p:ext uri="{BB962C8B-B14F-4D97-AF65-F5344CB8AC3E}">
        <p14:creationId xmlns:p14="http://schemas.microsoft.com/office/powerpoint/2010/main" val="39368614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7BCE2-442D-22EE-4130-2E8A41521AF1}"/>
              </a:ext>
            </a:extLst>
          </p:cNvPr>
          <p:cNvSpPr>
            <a:spLocks noGrp="1"/>
          </p:cNvSpPr>
          <p:nvPr>
            <p:ph type="title"/>
          </p:nvPr>
        </p:nvSpPr>
        <p:spPr>
          <a:xfrm>
            <a:off x="457200" y="274638"/>
            <a:ext cx="8229600" cy="639762"/>
          </a:xfrm>
        </p:spPr>
        <p:txBody>
          <a:bodyPr>
            <a:normAutofit fontScale="90000"/>
          </a:bodyPr>
          <a:lstStyle/>
          <a:p>
            <a:r>
              <a:rPr lang="en-US" b="1" dirty="0">
                <a:latin typeface="Amasis MT Pro" panose="02040504050005020304" pitchFamily="18" charset="0"/>
              </a:rPr>
              <a:t>Gettysburg Address, 1863</a:t>
            </a:r>
          </a:p>
        </p:txBody>
      </p:sp>
      <p:sp>
        <p:nvSpPr>
          <p:cNvPr id="3" name="Content Placeholder 2">
            <a:extLst>
              <a:ext uri="{FF2B5EF4-FFF2-40B4-BE49-F238E27FC236}">
                <a16:creationId xmlns:a16="http://schemas.microsoft.com/office/drawing/2014/main" id="{0BAB6EAA-DA5E-2FA1-5945-7574BB9270D4}"/>
              </a:ext>
            </a:extLst>
          </p:cNvPr>
          <p:cNvSpPr>
            <a:spLocks noGrp="1"/>
          </p:cNvSpPr>
          <p:nvPr>
            <p:ph idx="1"/>
          </p:nvPr>
        </p:nvSpPr>
        <p:spPr>
          <a:xfrm>
            <a:off x="457200" y="986671"/>
            <a:ext cx="8229600" cy="5337929"/>
          </a:xfrm>
          <a:solidFill>
            <a:schemeClr val="bg1"/>
          </a:solidFill>
        </p:spPr>
        <p:txBody>
          <a:bodyPr>
            <a:normAutofit fontScale="92500" lnSpcReduction="20000"/>
          </a:bodyPr>
          <a:lstStyle/>
          <a:p>
            <a:pPr marL="0" indent="0">
              <a:buNone/>
            </a:pPr>
            <a:r>
              <a:rPr lang="en-US" sz="1800" i="1" dirty="0">
                <a:solidFill>
                  <a:srgbClr val="121212"/>
                </a:solidFill>
                <a:effectLst/>
                <a:latin typeface="Times" panose="02020603050405020304" pitchFamily="18" charset="0"/>
                <a:ea typeface="Calibri" panose="020F0502020204030204" pitchFamily="34" charset="0"/>
                <a:cs typeface="Times" panose="02020603050405020304" pitchFamily="18" charset="0"/>
              </a:rPr>
              <a:t>"Fourscore and seven years ago our fathers brought forth, on this continent, a new nation, conceived in liberty, and dedicated to the proposition that all men are created equal. Now we are engaged in a great civil war, testing whether that nation, or any nation so conceived, and so dedicated, can long endure. We are met on a great battle-field of that war. We have come to dedicate a portion of that field, as a final resting-place for those who here gave their lives, that that nation might live.</a:t>
            </a:r>
            <a:br>
              <a:rPr lang="en-US" sz="1800" dirty="0">
                <a:solidFill>
                  <a:srgbClr val="121212"/>
                </a:solidFill>
                <a:effectLst/>
                <a:latin typeface="Times" panose="02020603050405020304" pitchFamily="18" charset="0"/>
                <a:ea typeface="Calibri" panose="020F0502020204030204" pitchFamily="34" charset="0"/>
                <a:cs typeface="Times" panose="02020603050405020304" pitchFamily="18" charset="0"/>
              </a:rPr>
            </a:br>
            <a:br>
              <a:rPr lang="en-US" sz="1800" dirty="0">
                <a:solidFill>
                  <a:srgbClr val="121212"/>
                </a:solidFill>
                <a:effectLst/>
                <a:latin typeface="Times" panose="02020603050405020304" pitchFamily="18" charset="0"/>
                <a:ea typeface="Calibri" panose="020F0502020204030204" pitchFamily="34" charset="0"/>
                <a:cs typeface="Times" panose="02020603050405020304" pitchFamily="18" charset="0"/>
              </a:rPr>
            </a:br>
            <a:r>
              <a:rPr lang="en-US" sz="1800" i="1" dirty="0">
                <a:solidFill>
                  <a:srgbClr val="121212"/>
                </a:solidFill>
                <a:effectLst/>
                <a:latin typeface="Times" panose="02020603050405020304" pitchFamily="18" charset="0"/>
                <a:ea typeface="Calibri" panose="020F0502020204030204" pitchFamily="34" charset="0"/>
                <a:cs typeface="Times" panose="02020603050405020304" pitchFamily="18" charset="0"/>
              </a:rPr>
              <a:t>It is altogether fitting and proper that we should do this.</a:t>
            </a:r>
            <a:br>
              <a:rPr lang="en-US" sz="1800" dirty="0">
                <a:solidFill>
                  <a:srgbClr val="121212"/>
                </a:solidFill>
                <a:effectLst/>
                <a:latin typeface="Times" panose="02020603050405020304" pitchFamily="18" charset="0"/>
                <a:ea typeface="Calibri" panose="020F0502020204030204" pitchFamily="34" charset="0"/>
                <a:cs typeface="Times" panose="02020603050405020304" pitchFamily="18" charset="0"/>
              </a:rPr>
            </a:br>
            <a:br>
              <a:rPr lang="en-US" sz="1800" dirty="0">
                <a:solidFill>
                  <a:srgbClr val="121212"/>
                </a:solidFill>
                <a:effectLst/>
                <a:latin typeface="Times" panose="02020603050405020304" pitchFamily="18" charset="0"/>
                <a:ea typeface="Calibri" panose="020F0502020204030204" pitchFamily="34" charset="0"/>
                <a:cs typeface="Times" panose="02020603050405020304" pitchFamily="18" charset="0"/>
              </a:rPr>
            </a:br>
            <a:r>
              <a:rPr lang="en-US" sz="1800" i="1" dirty="0">
                <a:solidFill>
                  <a:srgbClr val="121212"/>
                </a:solidFill>
                <a:effectLst/>
                <a:latin typeface="Times" panose="02020603050405020304" pitchFamily="18" charset="0"/>
                <a:ea typeface="Calibri" panose="020F0502020204030204" pitchFamily="34" charset="0"/>
                <a:cs typeface="Times" panose="02020603050405020304" pitchFamily="18" charset="0"/>
              </a:rPr>
              <a:t>But, in a larger sense, we cannot dedicate, we cannot consecrate—we cannot hallow—this ground. The brave men, living and dead, who struggled here, have consecrated it far above our poor power to add or detract.</a:t>
            </a:r>
            <a:br>
              <a:rPr lang="en-US" sz="1800" dirty="0">
                <a:solidFill>
                  <a:srgbClr val="121212"/>
                </a:solidFill>
                <a:effectLst/>
                <a:latin typeface="Times" panose="02020603050405020304" pitchFamily="18" charset="0"/>
                <a:ea typeface="Calibri" panose="020F0502020204030204" pitchFamily="34" charset="0"/>
                <a:cs typeface="Times" panose="02020603050405020304" pitchFamily="18" charset="0"/>
              </a:rPr>
            </a:br>
            <a:br>
              <a:rPr lang="en-US" sz="1800" dirty="0">
                <a:solidFill>
                  <a:srgbClr val="121212"/>
                </a:solidFill>
                <a:effectLst/>
                <a:latin typeface="Times" panose="02020603050405020304" pitchFamily="18" charset="0"/>
                <a:ea typeface="Calibri" panose="020F0502020204030204" pitchFamily="34" charset="0"/>
                <a:cs typeface="Times" panose="02020603050405020304" pitchFamily="18" charset="0"/>
              </a:rPr>
            </a:br>
            <a:r>
              <a:rPr lang="en-US" sz="1800" i="1" dirty="0">
                <a:solidFill>
                  <a:srgbClr val="121212"/>
                </a:solidFill>
                <a:effectLst/>
                <a:latin typeface="Times" panose="02020603050405020304" pitchFamily="18" charset="0"/>
                <a:ea typeface="Calibri" panose="020F0502020204030204" pitchFamily="34" charset="0"/>
                <a:cs typeface="Times" panose="02020603050405020304" pitchFamily="18" charset="0"/>
              </a:rPr>
              <a:t>The world will little note, nor long remember what we say here, but it can never forget what they did here.</a:t>
            </a:r>
            <a:br>
              <a:rPr lang="en-US" sz="1800" dirty="0">
                <a:solidFill>
                  <a:srgbClr val="121212"/>
                </a:solidFill>
                <a:effectLst/>
                <a:latin typeface="Times" panose="02020603050405020304" pitchFamily="18" charset="0"/>
                <a:ea typeface="Calibri" panose="020F0502020204030204" pitchFamily="34" charset="0"/>
                <a:cs typeface="Times" panose="02020603050405020304" pitchFamily="18" charset="0"/>
              </a:rPr>
            </a:br>
            <a:endParaRPr lang="en-US" sz="1800" i="1" dirty="0">
              <a:solidFill>
                <a:srgbClr val="121212"/>
              </a:solidFill>
              <a:effectLst/>
              <a:latin typeface="Times" panose="02020603050405020304" pitchFamily="18" charset="0"/>
              <a:ea typeface="Calibri" panose="020F0502020204030204" pitchFamily="34" charset="0"/>
              <a:cs typeface="Times" panose="02020603050405020304" pitchFamily="18" charset="0"/>
            </a:endParaRPr>
          </a:p>
          <a:p>
            <a:pPr marL="0" indent="0">
              <a:buNone/>
            </a:pPr>
            <a:r>
              <a:rPr lang="en-US" sz="1800" i="1" dirty="0">
                <a:solidFill>
                  <a:srgbClr val="121212"/>
                </a:solidFill>
                <a:effectLst/>
                <a:latin typeface="Times" panose="02020603050405020304" pitchFamily="18" charset="0"/>
                <a:ea typeface="Calibri" panose="020F0502020204030204" pitchFamily="34" charset="0"/>
                <a:cs typeface="Times" panose="02020603050405020304" pitchFamily="18" charset="0"/>
              </a:rPr>
              <a:t>It is for us the living, rather, to be dedicated here to the unfinished work which they who fought here have thus far so nobly advanced. It is rather for us to be here dedicated to the great task remaining before us—that from these honored dead we take increased devotion to that cause for which they here gave the last full measure of devotion—that we here highly resolve that these dead shall not have died in vain—that this nation, under God, shall have a new birth of freedom, and that government of the people, by the people, for the people, shall not perish from the earth.“</a:t>
            </a:r>
          </a:p>
          <a:p>
            <a:pPr marL="0" indent="0">
              <a:buNone/>
            </a:pPr>
            <a:r>
              <a:rPr lang="en-US" sz="1800" i="1" dirty="0">
                <a:solidFill>
                  <a:srgbClr val="121212"/>
                </a:solidFill>
                <a:latin typeface="Times" panose="02020603050405020304" pitchFamily="18" charset="0"/>
                <a:ea typeface="Calibri" panose="020F0502020204030204" pitchFamily="34" charset="0"/>
                <a:cs typeface="Times" panose="02020603050405020304" pitchFamily="18" charset="0"/>
              </a:rPr>
              <a:t>	</a:t>
            </a:r>
            <a:r>
              <a:rPr lang="en-US" sz="1800" b="1" i="1" dirty="0">
                <a:solidFill>
                  <a:srgbClr val="121212"/>
                </a:solidFill>
                <a:latin typeface="Times" panose="02020603050405020304" pitchFamily="18" charset="0"/>
                <a:ea typeface="Calibri" panose="020F0502020204030204" pitchFamily="34" charset="0"/>
                <a:cs typeface="Times" panose="02020603050405020304" pitchFamily="18" charset="0"/>
              </a:rPr>
              <a:t>- Abraham Lincoln, Gettysburg Address, November 19, 1863</a:t>
            </a:r>
            <a:endParaRPr lang="en-US" sz="1800" b="1" dirty="0">
              <a:effectLst/>
              <a:latin typeface="Times" panose="02020603050405020304" pitchFamily="18" charset="0"/>
              <a:ea typeface="Calibri" panose="020F0502020204030204" pitchFamily="34" charset="0"/>
              <a:cs typeface="Times" panose="02020603050405020304" pitchFamily="18" charset="0"/>
            </a:endParaRPr>
          </a:p>
          <a:p>
            <a:pPr marL="0" indent="0">
              <a:buNone/>
            </a:pPr>
            <a:endParaRPr lang="en-US" sz="2400" dirty="0">
              <a:latin typeface="Times" panose="02020603050405020304" pitchFamily="18" charset="0"/>
              <a:cs typeface="Times" panose="02020603050405020304" pitchFamily="18" charset="0"/>
            </a:endParaRPr>
          </a:p>
        </p:txBody>
      </p:sp>
      <p:pic>
        <p:nvPicPr>
          <p:cNvPr id="1026" name="Picture 2" descr="What if Abe Lincoln had survived?">
            <a:extLst>
              <a:ext uri="{FF2B5EF4-FFF2-40B4-BE49-F238E27FC236}">
                <a16:creationId xmlns:a16="http://schemas.microsoft.com/office/drawing/2014/main" id="{B37350F6-1B16-E61A-68DD-F96806E76F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5611681"/>
            <a:ext cx="833438" cy="971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7523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bg2"/>
          </a:solidFill>
          <a:ln>
            <a:solidFill>
              <a:srgbClr val="0070C0"/>
            </a:solidFill>
          </a:ln>
        </p:spPr>
        <p:txBody>
          <a:bodyPr>
            <a:noAutofit/>
          </a:bodyPr>
          <a:lstStyle/>
          <a:p>
            <a:r>
              <a:rPr lang="en-US" sz="3400" b="1" dirty="0">
                <a:latin typeface="Amasis MT Pro" panose="02040504050005020304" pitchFamily="18" charset="0"/>
                <a:cs typeface="Times New Roman" pitchFamily="18" charset="0"/>
              </a:rPr>
              <a:t>Significant Legislation of the Civil War</a:t>
            </a:r>
          </a:p>
        </p:txBody>
      </p:sp>
      <p:sp>
        <p:nvSpPr>
          <p:cNvPr id="3" name="Content Placeholder 2"/>
          <p:cNvSpPr>
            <a:spLocks noGrp="1"/>
          </p:cNvSpPr>
          <p:nvPr>
            <p:ph idx="1"/>
          </p:nvPr>
        </p:nvSpPr>
        <p:spPr>
          <a:xfrm>
            <a:off x="457200" y="990600"/>
            <a:ext cx="8229600" cy="5211763"/>
          </a:xfrm>
          <a:solidFill>
            <a:schemeClr val="bg1"/>
          </a:solidFill>
        </p:spPr>
        <p:txBody>
          <a:bodyPr>
            <a:normAutofit/>
          </a:bodyPr>
          <a:lstStyle/>
          <a:p>
            <a:pPr marL="0" indent="0">
              <a:buNone/>
            </a:pPr>
            <a:r>
              <a:rPr lang="en-US" sz="2400" b="1" dirty="0">
                <a:solidFill>
                  <a:schemeClr val="tx2">
                    <a:lumMod val="75000"/>
                  </a:schemeClr>
                </a:solidFill>
                <a:latin typeface="Times New Roman" pitchFamily="18" charset="0"/>
                <a:cs typeface="Times New Roman" pitchFamily="18" charset="0"/>
              </a:rPr>
              <a:t>Western Expansion </a:t>
            </a:r>
          </a:p>
          <a:p>
            <a:r>
              <a:rPr lang="en-US" sz="2400" b="1" dirty="0">
                <a:solidFill>
                  <a:srgbClr val="C00000"/>
                </a:solidFill>
                <a:latin typeface="Times New Roman" pitchFamily="18" charset="0"/>
                <a:cs typeface="Times New Roman" pitchFamily="18" charset="0"/>
              </a:rPr>
              <a:t>Pacific Railway Acts </a:t>
            </a:r>
            <a:r>
              <a:rPr lang="en-US" sz="2400" dirty="0">
                <a:latin typeface="Times New Roman" pitchFamily="18" charset="0"/>
                <a:cs typeface="Times New Roman" pitchFamily="18" charset="0"/>
              </a:rPr>
              <a:t>(1862 &amp; 1864) – Transcontinental RR</a:t>
            </a:r>
          </a:p>
          <a:p>
            <a:pPr lvl="1"/>
            <a:r>
              <a:rPr lang="en-US" sz="2400" dirty="0">
                <a:latin typeface="Times New Roman" pitchFamily="18" charset="0"/>
                <a:cs typeface="Times New Roman" pitchFamily="18" charset="0"/>
              </a:rPr>
              <a:t>Union Pacific Railroad Co.</a:t>
            </a:r>
          </a:p>
          <a:p>
            <a:pPr lvl="1"/>
            <a:r>
              <a:rPr lang="en-US" sz="2400" dirty="0">
                <a:latin typeface="Times New Roman" pitchFamily="18" charset="0"/>
                <a:cs typeface="Times New Roman" pitchFamily="18" charset="0"/>
              </a:rPr>
              <a:t>Central Pacific Railroad Co.</a:t>
            </a:r>
          </a:p>
          <a:p>
            <a:r>
              <a:rPr lang="en-US" sz="2400" b="1" dirty="0">
                <a:solidFill>
                  <a:srgbClr val="C00000"/>
                </a:solidFill>
                <a:latin typeface="Times New Roman" pitchFamily="18" charset="0"/>
                <a:cs typeface="Times New Roman" pitchFamily="18" charset="0"/>
              </a:rPr>
              <a:t>Homestead Act </a:t>
            </a:r>
            <a:r>
              <a:rPr lang="en-US" sz="2400" dirty="0">
                <a:latin typeface="Times New Roman" pitchFamily="18" charset="0"/>
                <a:cs typeface="Times New Roman" pitchFamily="18" charset="0"/>
              </a:rPr>
              <a:t>(1862)</a:t>
            </a:r>
          </a:p>
          <a:p>
            <a:pPr marL="344488" indent="0">
              <a:buNone/>
            </a:pPr>
            <a:r>
              <a:rPr lang="en-US" sz="2400" dirty="0">
                <a:latin typeface="Times New Roman" pitchFamily="18" charset="0"/>
                <a:cs typeface="Times New Roman" pitchFamily="18" charset="0"/>
              </a:rPr>
              <a:t>- Settlement of the west</a:t>
            </a:r>
          </a:p>
          <a:p>
            <a:r>
              <a:rPr lang="en-US" sz="2400" b="1" dirty="0">
                <a:solidFill>
                  <a:srgbClr val="C00000"/>
                </a:solidFill>
                <a:latin typeface="Times New Roman" pitchFamily="18" charset="0"/>
                <a:cs typeface="Times New Roman" pitchFamily="18" charset="0"/>
              </a:rPr>
              <a:t>Morrill Land Grant Act </a:t>
            </a:r>
            <a:r>
              <a:rPr lang="en-US" sz="2400" dirty="0">
                <a:latin typeface="Times New Roman" pitchFamily="18" charset="0"/>
                <a:cs typeface="Times New Roman" pitchFamily="18" charset="0"/>
              </a:rPr>
              <a:t>(1862)</a:t>
            </a:r>
          </a:p>
          <a:p>
            <a:pPr marL="404813" indent="0">
              <a:buNone/>
            </a:pPr>
            <a:r>
              <a:rPr lang="en-US" sz="2400" dirty="0">
                <a:latin typeface="Times New Roman" pitchFamily="18" charset="0"/>
                <a:cs typeface="Times New Roman" pitchFamily="18" charset="0"/>
              </a:rPr>
              <a:t>- Land grant college (agriculture)</a:t>
            </a:r>
          </a:p>
        </p:txBody>
      </p:sp>
      <p:pic>
        <p:nvPicPr>
          <p:cNvPr id="2050" name="Picture 2" descr="Kill the Indian, save the man.” With a partner, discuss the quote above. Be  prepared to share you thoughts. 1.Who do you think said this? How did you.  - ppt download">
            <a:extLst>
              <a:ext uri="{FF2B5EF4-FFF2-40B4-BE49-F238E27FC236}">
                <a16:creationId xmlns:a16="http://schemas.microsoft.com/office/drawing/2014/main" id="{88043719-94AB-59BD-1E43-119444903C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2" y="1912540"/>
            <a:ext cx="3692575" cy="3032919"/>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2052" name="Picture 4" descr="The Morrill Act | Mystic Stamp Discovery Center">
            <a:extLst>
              <a:ext uri="{FF2B5EF4-FFF2-40B4-BE49-F238E27FC236}">
                <a16:creationId xmlns:a16="http://schemas.microsoft.com/office/drawing/2014/main" id="{C251C86E-E437-2B27-08B5-BF1560E8D4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583113"/>
            <a:ext cx="2819400" cy="200024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C State Wolfpack football - Wikipedia">
            <a:extLst>
              <a:ext uri="{FF2B5EF4-FFF2-40B4-BE49-F238E27FC236}">
                <a16:creationId xmlns:a16="http://schemas.microsoft.com/office/drawing/2014/main" id="{51443DB2-79BD-A207-F5B6-CC0CD149A8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199" y="4619339"/>
            <a:ext cx="1681842" cy="200024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8" name="Picture 10" descr="Logo Guidelines - Aggie Hub | North Carolina A&amp;T State University">
            <a:extLst>
              <a:ext uri="{FF2B5EF4-FFF2-40B4-BE49-F238E27FC236}">
                <a16:creationId xmlns:a16="http://schemas.microsoft.com/office/drawing/2014/main" id="{D20CDAD1-25EE-A342-CEF4-69989E816A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6304" y="5243878"/>
            <a:ext cx="2420443" cy="12331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80905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2"/>
          </a:solidFill>
          <a:ln>
            <a:solidFill>
              <a:srgbClr val="0070C0"/>
            </a:solidFill>
          </a:ln>
        </p:spPr>
        <p:txBody>
          <a:bodyPr>
            <a:normAutofit fontScale="90000"/>
          </a:bodyPr>
          <a:lstStyle/>
          <a:p>
            <a:r>
              <a:rPr lang="en-US" b="1" dirty="0">
                <a:latin typeface="Amasis MT Pro" panose="02040504050005020304" pitchFamily="18" charset="0"/>
              </a:rPr>
              <a:t>Opposition &amp; Lincoln’s Response</a:t>
            </a:r>
          </a:p>
        </p:txBody>
      </p:sp>
      <p:sp>
        <p:nvSpPr>
          <p:cNvPr id="3" name="Content Placeholder 2"/>
          <p:cNvSpPr>
            <a:spLocks noGrp="1"/>
          </p:cNvSpPr>
          <p:nvPr>
            <p:ph idx="1"/>
          </p:nvPr>
        </p:nvSpPr>
        <p:spPr>
          <a:xfrm>
            <a:off x="457200" y="1219200"/>
            <a:ext cx="8229600" cy="4906963"/>
          </a:xfrm>
          <a:solidFill>
            <a:schemeClr val="bg1"/>
          </a:solidFill>
        </p:spPr>
        <p:txBody>
          <a:bodyPr>
            <a:normAutofit/>
          </a:bodyPr>
          <a:lstStyle/>
          <a:p>
            <a:r>
              <a:rPr lang="en-US" sz="2400" b="1" u="sng" dirty="0">
                <a:solidFill>
                  <a:srgbClr val="FF0000"/>
                </a:solidFill>
                <a:latin typeface="Times New Roman" pitchFamily="18" charset="0"/>
                <a:cs typeface="Times New Roman" pitchFamily="18" charset="0"/>
              </a:rPr>
              <a:t>Radical Republicans</a:t>
            </a:r>
            <a:r>
              <a:rPr lang="en-US" sz="2400" dirty="0">
                <a:latin typeface="Times New Roman" pitchFamily="18" charset="0"/>
                <a:cs typeface="Times New Roman" pitchFamily="18" charset="0"/>
              </a:rPr>
              <a:t> (Lincoln was not doing enough)</a:t>
            </a:r>
          </a:p>
          <a:p>
            <a:r>
              <a:rPr lang="en-US" sz="2400" b="1" u="sng" dirty="0">
                <a:solidFill>
                  <a:srgbClr val="FF0000"/>
                </a:solidFill>
                <a:latin typeface="Times New Roman" pitchFamily="18" charset="0"/>
                <a:cs typeface="Times New Roman" pitchFamily="18" charset="0"/>
              </a:rPr>
              <a:t>Peace Democrats “copperheads”</a:t>
            </a:r>
            <a:r>
              <a:rPr lang="en-US" sz="2400" dirty="0">
                <a:solidFill>
                  <a:srgbClr val="FF0000"/>
                </a:solidFill>
                <a:latin typeface="Times New Roman" pitchFamily="18" charset="0"/>
                <a:cs typeface="Times New Roman" pitchFamily="18" charset="0"/>
              </a:rPr>
              <a:t> </a:t>
            </a:r>
            <a:r>
              <a:rPr lang="en-US" sz="2400" dirty="0">
                <a:latin typeface="Times New Roman" pitchFamily="18" charset="0"/>
                <a:cs typeface="Times New Roman" pitchFamily="18" charset="0"/>
              </a:rPr>
              <a:t>(against a war to end slavery) – Butternut Region of Ohio, Illinois, &amp; Indiana</a:t>
            </a:r>
          </a:p>
          <a:p>
            <a:pPr lvl="1"/>
            <a:r>
              <a:rPr lang="en-US" sz="2000" b="1" dirty="0">
                <a:solidFill>
                  <a:srgbClr val="002060"/>
                </a:solidFill>
                <a:latin typeface="Times New Roman" pitchFamily="18" charset="0"/>
                <a:cs typeface="Times New Roman" pitchFamily="18" charset="0"/>
              </a:rPr>
              <a:t>Clement L. </a:t>
            </a:r>
            <a:r>
              <a:rPr lang="en-US" sz="2000" b="1" dirty="0" err="1">
                <a:solidFill>
                  <a:srgbClr val="002060"/>
                </a:solidFill>
                <a:latin typeface="Times New Roman" pitchFamily="18" charset="0"/>
                <a:cs typeface="Times New Roman" pitchFamily="18" charset="0"/>
              </a:rPr>
              <a:t>Vallandigham</a:t>
            </a:r>
            <a:endParaRPr lang="en-US" sz="2000" b="1" dirty="0">
              <a:solidFill>
                <a:srgbClr val="002060"/>
              </a:solidFill>
              <a:latin typeface="Times New Roman" pitchFamily="18" charset="0"/>
              <a:cs typeface="Times New Roman" pitchFamily="18" charset="0"/>
            </a:endParaRPr>
          </a:p>
          <a:p>
            <a:r>
              <a:rPr lang="en-US" sz="2400" dirty="0">
                <a:latin typeface="Times New Roman" pitchFamily="18" charset="0"/>
                <a:cs typeface="Times New Roman" pitchFamily="18" charset="0"/>
              </a:rPr>
              <a:t>Lincoln’s use of executive power</a:t>
            </a:r>
          </a:p>
          <a:p>
            <a:pPr lvl="1"/>
            <a:r>
              <a:rPr lang="en-US" sz="2000" dirty="0">
                <a:latin typeface="Times New Roman" pitchFamily="18" charset="0"/>
                <a:cs typeface="Times New Roman" pitchFamily="18" charset="0"/>
              </a:rPr>
              <a:t>Suspends habeas corpus (Border States)</a:t>
            </a:r>
          </a:p>
          <a:p>
            <a:pPr lvl="1"/>
            <a:r>
              <a:rPr lang="en-US" sz="2000" dirty="0">
                <a:latin typeface="Times New Roman" pitchFamily="18" charset="0"/>
                <a:cs typeface="Times New Roman" pitchFamily="18" charset="0"/>
              </a:rPr>
              <a:t>martial law</a:t>
            </a:r>
          </a:p>
          <a:p>
            <a:pPr lvl="1"/>
            <a:r>
              <a:rPr lang="en-US" sz="2000" i="1" dirty="0">
                <a:latin typeface="Times New Roman" pitchFamily="18" charset="0"/>
                <a:cs typeface="Times New Roman" pitchFamily="18" charset="0"/>
              </a:rPr>
              <a:t>Ex parte </a:t>
            </a:r>
            <a:r>
              <a:rPr lang="en-US" sz="2000" i="1" dirty="0" err="1">
                <a:latin typeface="Times New Roman" pitchFamily="18" charset="0"/>
                <a:cs typeface="Times New Roman" pitchFamily="18" charset="0"/>
              </a:rPr>
              <a:t>Merryman</a:t>
            </a:r>
            <a:r>
              <a:rPr lang="en-US" sz="2000" dirty="0">
                <a:latin typeface="Times New Roman" pitchFamily="18" charset="0"/>
                <a:cs typeface="Times New Roman" pitchFamily="18" charset="0"/>
              </a:rPr>
              <a:t> (1861)</a:t>
            </a:r>
            <a:r>
              <a:rPr lang="en-US" sz="2000" i="1" dirty="0">
                <a:latin typeface="Times New Roman" pitchFamily="18" charset="0"/>
                <a:cs typeface="Times New Roman" pitchFamily="18" charset="0"/>
              </a:rPr>
              <a:t> </a:t>
            </a:r>
            <a:r>
              <a:rPr lang="en-US" sz="2000" dirty="0">
                <a:latin typeface="Times New Roman" pitchFamily="18" charset="0"/>
                <a:cs typeface="Times New Roman" pitchFamily="18" charset="0"/>
              </a:rPr>
              <a:t>&amp; </a:t>
            </a:r>
          </a:p>
          <a:p>
            <a:pPr marL="457200" lvl="1" indent="0">
              <a:buNone/>
            </a:pPr>
            <a:r>
              <a:rPr lang="en-US" sz="2000" i="1" dirty="0">
                <a:latin typeface="Times New Roman" pitchFamily="18" charset="0"/>
                <a:cs typeface="Times New Roman" pitchFamily="18" charset="0"/>
              </a:rPr>
              <a:t>Ex parte Milligan </a:t>
            </a:r>
            <a:r>
              <a:rPr lang="en-US" sz="2000" dirty="0">
                <a:latin typeface="Times New Roman" pitchFamily="18" charset="0"/>
                <a:cs typeface="Times New Roman" pitchFamily="18" charset="0"/>
              </a:rPr>
              <a:t>(1866)</a:t>
            </a:r>
          </a:p>
        </p:txBody>
      </p:sp>
      <p:pic>
        <p:nvPicPr>
          <p:cNvPr id="2052" name="Picture 4" descr="https://sp.yimg.com/xj/th?id=OIP.Md2139abe38daaa4a5e89e4d932a8e016o0&amp;pid=15.1&amp;P=0&amp;w=300&amp;h=3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2590800"/>
            <a:ext cx="3429000"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2210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3600" b="1" dirty="0">
                <a:latin typeface="Amasis MT Pro" panose="020B0604020202020204" pitchFamily="18" charset="0"/>
                <a:cs typeface="Times New Roman" panose="02020603050405020304" pitchFamily="18" charset="0"/>
              </a:rPr>
              <a:t>Today’s Focus</a:t>
            </a:r>
          </a:p>
        </p:txBody>
      </p:sp>
      <p:sp>
        <p:nvSpPr>
          <p:cNvPr id="3" name="Content Placeholder 2"/>
          <p:cNvSpPr>
            <a:spLocks noGrp="1"/>
          </p:cNvSpPr>
          <p:nvPr>
            <p:ph idx="1"/>
          </p:nvPr>
        </p:nvSpPr>
        <p:spPr>
          <a:xfrm>
            <a:off x="457200" y="1066800"/>
            <a:ext cx="8229600" cy="5059363"/>
          </a:xfrm>
        </p:spPr>
        <p:style>
          <a:lnRef idx="2">
            <a:schemeClr val="accent2"/>
          </a:lnRef>
          <a:fillRef idx="1">
            <a:schemeClr val="lt1"/>
          </a:fillRef>
          <a:effectRef idx="0">
            <a:schemeClr val="accent2"/>
          </a:effectRef>
          <a:fontRef idx="minor">
            <a:schemeClr val="dk1"/>
          </a:fontRef>
        </p:style>
        <p:txBody>
          <a:bodyPr>
            <a:normAutofit/>
          </a:bodyPr>
          <a:lstStyle/>
          <a:p>
            <a:pPr marL="0" indent="0">
              <a:buNone/>
            </a:pPr>
            <a:r>
              <a:rPr lang="en-US" sz="2000" b="1" dirty="0">
                <a:solidFill>
                  <a:srgbClr val="002060"/>
                </a:solidFill>
                <a:latin typeface="Times New Roman" panose="02020603050405020304" pitchFamily="18" charset="0"/>
                <a:cs typeface="Times New Roman" panose="02020603050405020304" pitchFamily="18" charset="0"/>
              </a:rPr>
              <a:t>E.Q.</a:t>
            </a:r>
            <a:r>
              <a:rPr lang="en-US" sz="2000" dirty="0">
                <a:latin typeface="Times New Roman" panose="02020603050405020304" pitchFamily="18" charset="0"/>
                <a:cs typeface="Times New Roman" panose="02020603050405020304" pitchFamily="18" charset="0"/>
              </a:rPr>
              <a:t> How did disunion resolve issues of federalism and transform American society </a:t>
            </a:r>
          </a:p>
          <a:p>
            <a:pPr marL="0" indent="0">
              <a:buNone/>
            </a:pPr>
            <a:r>
              <a:rPr lang="en-US" sz="2000" b="1" i="1" dirty="0">
                <a:solidFill>
                  <a:srgbClr val="002060"/>
                </a:solidFill>
                <a:latin typeface="Times New Roman" panose="02020603050405020304" pitchFamily="18" charset="0"/>
                <a:cs typeface="Times New Roman" panose="02020603050405020304" pitchFamily="18" charset="0"/>
              </a:rPr>
              <a:t>Students can:</a:t>
            </a:r>
          </a:p>
          <a:p>
            <a:pPr lvl="0"/>
            <a:r>
              <a:rPr lang="en-US" sz="2000" dirty="0">
                <a:latin typeface="Times New Roman" panose="02020603050405020304" pitchFamily="18" charset="0"/>
                <a:cs typeface="Times New Roman" panose="02020603050405020304" pitchFamily="18" charset="0"/>
              </a:rPr>
              <a:t>Evaluate how slavery will influence the outcome of the Civil War </a:t>
            </a:r>
          </a:p>
          <a:p>
            <a:pPr lvl="0"/>
            <a:r>
              <a:rPr lang="en-US" sz="2000" dirty="0">
                <a:latin typeface="Times New Roman" panose="02020603050405020304" pitchFamily="18" charset="0"/>
                <a:cs typeface="Times New Roman" panose="02020603050405020304" pitchFamily="18" charset="0"/>
              </a:rPr>
              <a:t>Decipher factors that allowed the Union to gain victory over the Southern Confederacy</a:t>
            </a:r>
          </a:p>
          <a:p>
            <a:pPr marL="0" indent="0">
              <a:buNone/>
            </a:pPr>
            <a:r>
              <a:rPr lang="en-US" sz="2400" b="1" dirty="0">
                <a:solidFill>
                  <a:srgbClr val="002060"/>
                </a:solidFill>
                <a:latin typeface="Times New Roman" panose="02020603050405020304" pitchFamily="18" charset="0"/>
                <a:cs typeface="Times New Roman" panose="02020603050405020304" pitchFamily="18" charset="0"/>
              </a:rPr>
              <a:t>Agenda:</a:t>
            </a:r>
          </a:p>
          <a:p>
            <a:pPr lvl="1"/>
            <a:r>
              <a:rPr lang="en-US" sz="2400" dirty="0">
                <a:latin typeface="Times New Roman" panose="02020603050405020304" pitchFamily="18" charset="0"/>
                <a:cs typeface="Times New Roman" panose="02020603050405020304" pitchFamily="18" charset="0"/>
              </a:rPr>
              <a:t>First Shots is no advantage</a:t>
            </a:r>
          </a:p>
          <a:p>
            <a:pPr lvl="1"/>
            <a:r>
              <a:rPr lang="en-US" sz="2400" dirty="0">
                <a:latin typeface="Times New Roman" panose="02020603050405020304" pitchFamily="18" charset="0"/>
                <a:cs typeface="Times New Roman" panose="02020603050405020304" pitchFamily="18" charset="0"/>
              </a:rPr>
              <a:t>Setting the sides of a war between the states</a:t>
            </a:r>
          </a:p>
          <a:p>
            <a:pPr lvl="1"/>
            <a:r>
              <a:rPr lang="en-US" sz="2400" dirty="0">
                <a:latin typeface="Times New Roman" panose="02020603050405020304" pitchFamily="18" charset="0"/>
                <a:cs typeface="Times New Roman" panose="02020603050405020304" pitchFamily="18" charset="0"/>
              </a:rPr>
              <a:t>Advantages for a War </a:t>
            </a:r>
          </a:p>
          <a:p>
            <a:pPr marL="0" lvl="1" indent="0">
              <a:buSzPct val="125000"/>
              <a:buNone/>
            </a:pPr>
            <a:r>
              <a:rPr lang="en-US" sz="2400" b="1" dirty="0">
                <a:solidFill>
                  <a:srgbClr val="FF0000"/>
                </a:solidFill>
                <a:latin typeface="Times New Roman" panose="02020603050405020304" pitchFamily="18" charset="0"/>
                <a:cs typeface="Times New Roman" panose="02020603050405020304" pitchFamily="18" charset="0"/>
              </a:rPr>
              <a:t>Homework:</a:t>
            </a:r>
          </a:p>
          <a:p>
            <a:pPr lvl="0"/>
            <a:r>
              <a:rPr lang="en-US" sz="2400" dirty="0">
                <a:solidFill>
                  <a:srgbClr val="FF0000"/>
                </a:solidFill>
                <a:latin typeface="Times New Roman" panose="02020603050405020304" pitchFamily="18" charset="0"/>
                <a:cs typeface="Times New Roman" panose="02020603050405020304" pitchFamily="18" charset="0"/>
              </a:rPr>
              <a:t>Impending Crisis Timeline due 12/20 </a:t>
            </a:r>
          </a:p>
        </p:txBody>
      </p:sp>
    </p:spTree>
    <p:extLst>
      <p:ext uri="{BB962C8B-B14F-4D97-AF65-F5344CB8AC3E}">
        <p14:creationId xmlns:p14="http://schemas.microsoft.com/office/powerpoint/2010/main" val="40138746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noFill/>
          <a:ln>
            <a:solidFill>
              <a:srgbClr val="0070C0"/>
            </a:solidFill>
          </a:ln>
        </p:spPr>
        <p:txBody>
          <a:bodyPr>
            <a:normAutofit fontScale="90000"/>
          </a:bodyPr>
          <a:lstStyle/>
          <a:p>
            <a:r>
              <a:rPr lang="en-US" b="1" dirty="0">
                <a:latin typeface="Amasis MT Pro" panose="02040504050005020304" pitchFamily="18" charset="0"/>
              </a:rPr>
              <a:t>Election of 1864</a:t>
            </a:r>
          </a:p>
        </p:txBody>
      </p:sp>
      <p:sp>
        <p:nvSpPr>
          <p:cNvPr id="3" name="Content Placeholder 2"/>
          <p:cNvSpPr>
            <a:spLocks noGrp="1"/>
          </p:cNvSpPr>
          <p:nvPr>
            <p:ph idx="1"/>
          </p:nvPr>
        </p:nvSpPr>
        <p:spPr>
          <a:xfrm>
            <a:off x="152400" y="1066800"/>
            <a:ext cx="8534400" cy="5059363"/>
          </a:xfrm>
          <a:solidFill>
            <a:schemeClr val="bg1"/>
          </a:solidFill>
        </p:spPr>
        <p:txBody>
          <a:bodyPr>
            <a:normAutofit/>
          </a:bodyPr>
          <a:lstStyle/>
          <a:p>
            <a:r>
              <a:rPr lang="en-US" sz="2400" dirty="0">
                <a:latin typeface="Times New Roman" pitchFamily="18" charset="0"/>
                <a:cs typeface="Times New Roman" pitchFamily="18" charset="0"/>
              </a:rPr>
              <a:t>Abraham Lincoln (Andrew Johnson VP) v. George McClelland</a:t>
            </a:r>
          </a:p>
          <a:p>
            <a:pPr lvl="1"/>
            <a:r>
              <a:rPr lang="en-US" sz="2000" i="1" dirty="0">
                <a:latin typeface="Times New Roman" pitchFamily="18" charset="0"/>
                <a:cs typeface="Times New Roman" pitchFamily="18" charset="0"/>
              </a:rPr>
              <a:t>Opposition:</a:t>
            </a:r>
            <a:r>
              <a:rPr lang="en-US" sz="2000" dirty="0">
                <a:latin typeface="Times New Roman" pitchFamily="18" charset="0"/>
                <a:cs typeface="Times New Roman" pitchFamily="18" charset="0"/>
              </a:rPr>
              <a:t> Peace Democrats (Copperheads)</a:t>
            </a:r>
          </a:p>
          <a:p>
            <a:r>
              <a:rPr lang="en-US" sz="2400" b="1" dirty="0">
                <a:solidFill>
                  <a:schemeClr val="tx2">
                    <a:lumMod val="75000"/>
                  </a:schemeClr>
                </a:solidFill>
                <a:latin typeface="Times New Roman" pitchFamily="18" charset="0"/>
                <a:cs typeface="Times New Roman" pitchFamily="18" charset="0"/>
              </a:rPr>
              <a:t>Union Party </a:t>
            </a:r>
            <a:r>
              <a:rPr lang="en-US" sz="2400" dirty="0">
                <a:latin typeface="Times New Roman" pitchFamily="18" charset="0"/>
                <a:cs typeface="Times New Roman" pitchFamily="18" charset="0"/>
              </a:rPr>
              <a:t>– Republican + War Democrats </a:t>
            </a:r>
          </a:p>
          <a:p>
            <a:pPr lvl="1"/>
            <a:r>
              <a:rPr lang="en-US" sz="2000" dirty="0">
                <a:latin typeface="Times New Roman" pitchFamily="18" charset="0"/>
                <a:cs typeface="Times New Roman" pitchFamily="18" charset="0"/>
              </a:rPr>
              <a:t>Major victories in New Orleans &amp; Atlanta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819400"/>
            <a:ext cx="8534399" cy="381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a:extLst>
              <a:ext uri="{FF2B5EF4-FFF2-40B4-BE49-F238E27FC236}">
                <a16:creationId xmlns:a16="http://schemas.microsoft.com/office/drawing/2014/main" id="{7458894F-B7CF-2844-F141-D656C759C994}"/>
              </a:ext>
            </a:extLst>
          </p:cNvPr>
          <p:cNvSpPr/>
          <p:nvPr/>
        </p:nvSpPr>
        <p:spPr>
          <a:xfrm>
            <a:off x="3886200" y="4495800"/>
            <a:ext cx="4959245" cy="1066800"/>
          </a:xfrm>
          <a:prstGeom prst="rect">
            <a:avLst/>
          </a:prstGeom>
          <a:solidFill>
            <a:srgbClr val="00206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Lincoln’s re-election means absolute surrender is the confederacy’s only option</a:t>
            </a:r>
          </a:p>
        </p:txBody>
      </p:sp>
    </p:spTree>
    <p:extLst>
      <p:ext uri="{BB962C8B-B14F-4D97-AF65-F5344CB8AC3E}">
        <p14:creationId xmlns:p14="http://schemas.microsoft.com/office/powerpoint/2010/main" val="19422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57199"/>
          </a:xfrm>
        </p:spPr>
        <p:txBody>
          <a:bodyPr>
            <a:normAutofit fontScale="90000"/>
          </a:bodyPr>
          <a:lstStyle/>
          <a:p>
            <a:r>
              <a:rPr lang="en-US" b="1" dirty="0">
                <a:latin typeface="Amasis MT Pro" panose="02040504050005020304" pitchFamily="18" charset="0"/>
              </a:rPr>
              <a:t>Surrender </a:t>
            </a:r>
          </a:p>
        </p:txBody>
      </p:sp>
      <p:sp>
        <p:nvSpPr>
          <p:cNvPr id="3" name="Content Placeholder 2"/>
          <p:cNvSpPr>
            <a:spLocks noGrp="1"/>
          </p:cNvSpPr>
          <p:nvPr>
            <p:ph idx="1"/>
          </p:nvPr>
        </p:nvSpPr>
        <p:spPr/>
        <p:txBody>
          <a:bodyPr>
            <a:normAutofit fontScale="92500" lnSpcReduction="1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lgn="ctr">
              <a:buNone/>
            </a:pPr>
            <a:r>
              <a:rPr lang="en-US" sz="2400" b="1" dirty="0">
                <a:solidFill>
                  <a:srgbClr val="002060"/>
                </a:solidFill>
                <a:latin typeface="Times New Roman" panose="02020603050405020304" pitchFamily="18" charset="0"/>
                <a:cs typeface="Times New Roman" panose="02020603050405020304" pitchFamily="18" charset="0"/>
              </a:rPr>
              <a:t>McClain House, Appomattox C.H., April 1865</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43110"/>
            <a:ext cx="5791200" cy="406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97238" y="869086"/>
            <a:ext cx="7908561" cy="461665"/>
          </a:xfrm>
          <a:prstGeom prst="rect">
            <a:avLst/>
          </a:prstGeom>
          <a:solidFill>
            <a:schemeClr val="bg1"/>
          </a:solidFill>
          <a:ln>
            <a:solidFill>
              <a:srgbClr val="002060"/>
            </a:solidFill>
          </a:ln>
        </p:spPr>
        <p:txBody>
          <a:bodyPr wrap="square" rtlCol="0">
            <a:spAutoFit/>
          </a:bodyPr>
          <a:lstStyle/>
          <a:p>
            <a:r>
              <a:rPr lang="en-US" sz="2400" b="1" dirty="0">
                <a:solidFill>
                  <a:schemeClr val="tx2">
                    <a:lumMod val="50000"/>
                  </a:schemeClr>
                </a:solidFill>
                <a:latin typeface="Times New Roman" panose="02020603050405020304" pitchFamily="18" charset="0"/>
                <a:cs typeface="Times New Roman" panose="02020603050405020304" pitchFamily="18" charset="0"/>
              </a:rPr>
              <a:t>Lee surrenders, Appomattox Court House, April 9, 1865</a:t>
            </a:r>
          </a:p>
        </p:txBody>
      </p:sp>
      <p:sp>
        <p:nvSpPr>
          <p:cNvPr id="5" name="TextBox 4"/>
          <p:cNvSpPr txBox="1"/>
          <p:nvPr/>
        </p:nvSpPr>
        <p:spPr>
          <a:xfrm>
            <a:off x="4876800" y="1752600"/>
            <a:ext cx="4038600" cy="1200329"/>
          </a:xfrm>
          <a:prstGeom prst="rect">
            <a:avLst/>
          </a:prstGeom>
          <a:solidFill>
            <a:schemeClr val="bg1"/>
          </a:solidFill>
          <a:ln>
            <a:solidFill>
              <a:srgbClr val="002060"/>
            </a:solidFill>
          </a:ln>
        </p:spPr>
        <p:txBody>
          <a:bodyPr wrap="square" rtlCol="0">
            <a:spAutoFit/>
          </a:bodyPr>
          <a:lstStyle/>
          <a:p>
            <a:pPr marL="0" lvl="1"/>
            <a:r>
              <a:rPr lang="en-US" sz="2400" b="1" dirty="0">
                <a:solidFill>
                  <a:srgbClr val="C00000"/>
                </a:solidFill>
                <a:latin typeface="Times New Roman" pitchFamily="18" charset="0"/>
                <a:cs typeface="Times New Roman" pitchFamily="18" charset="0"/>
              </a:rPr>
              <a:t>Conditions of Surrender: </a:t>
            </a:r>
            <a:r>
              <a:rPr lang="en-US" sz="2400" dirty="0">
                <a:latin typeface="Times New Roman" pitchFamily="18" charset="0"/>
                <a:cs typeface="Times New Roman" pitchFamily="18" charset="0"/>
              </a:rPr>
              <a:t>Ex. Keeping horse for summer planting (Heal the nation)</a:t>
            </a:r>
          </a:p>
        </p:txBody>
      </p:sp>
      <p:sp>
        <p:nvSpPr>
          <p:cNvPr id="6" name="Rectangle 5">
            <a:extLst>
              <a:ext uri="{FF2B5EF4-FFF2-40B4-BE49-F238E27FC236}">
                <a16:creationId xmlns:a16="http://schemas.microsoft.com/office/drawing/2014/main" id="{A79510BD-6C9C-1BB2-FB89-F40CA96174C3}"/>
              </a:ext>
            </a:extLst>
          </p:cNvPr>
          <p:cNvSpPr/>
          <p:nvPr/>
        </p:nvSpPr>
        <p:spPr>
          <a:xfrm>
            <a:off x="2895600" y="4572000"/>
            <a:ext cx="5867400" cy="742890"/>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u="sng" dirty="0">
                <a:solidFill>
                  <a:schemeClr val="bg1"/>
                </a:solidFill>
                <a:latin typeface="Times" panose="02020603050405020304" pitchFamily="18" charset="0"/>
                <a:cs typeface="Times" panose="02020603050405020304" pitchFamily="18" charset="0"/>
              </a:rPr>
              <a:t>13</a:t>
            </a:r>
            <a:r>
              <a:rPr lang="en-US" sz="2400" b="1" i="1" u="sng" baseline="30000" dirty="0">
                <a:solidFill>
                  <a:schemeClr val="bg1"/>
                </a:solidFill>
                <a:latin typeface="Times" panose="02020603050405020304" pitchFamily="18" charset="0"/>
                <a:cs typeface="Times" panose="02020603050405020304" pitchFamily="18" charset="0"/>
              </a:rPr>
              <a:t>th</a:t>
            </a:r>
            <a:r>
              <a:rPr lang="en-US" sz="2400" b="1" i="1" u="sng" dirty="0">
                <a:solidFill>
                  <a:schemeClr val="bg1"/>
                </a:solidFill>
                <a:latin typeface="Times" panose="02020603050405020304" pitchFamily="18" charset="0"/>
                <a:cs typeface="Times" panose="02020603050405020304" pitchFamily="18" charset="0"/>
              </a:rPr>
              <a:t> Amendment</a:t>
            </a:r>
            <a:r>
              <a:rPr lang="en-US" sz="2400" dirty="0">
                <a:solidFill>
                  <a:schemeClr val="bg1"/>
                </a:solidFill>
                <a:latin typeface="Times" panose="02020603050405020304" pitchFamily="18" charset="0"/>
                <a:cs typeface="Times" panose="02020603050405020304" pitchFamily="18" charset="0"/>
              </a:rPr>
              <a:t> (Dec. 1865) – Abolishment of Slavery</a:t>
            </a:r>
          </a:p>
        </p:txBody>
      </p:sp>
    </p:spTree>
    <p:extLst>
      <p:ext uri="{BB962C8B-B14F-4D97-AF65-F5344CB8AC3E}">
        <p14:creationId xmlns:p14="http://schemas.microsoft.com/office/powerpoint/2010/main" val="33224157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r>
              <a:rPr lang="en-US" sz="3200" b="1" dirty="0">
                <a:solidFill>
                  <a:schemeClr val="tx1">
                    <a:lumMod val="95000"/>
                    <a:lumOff val="5000"/>
                  </a:schemeClr>
                </a:solidFill>
                <a:latin typeface="Amasis MT Pro" panose="02040504050005020304" pitchFamily="18" charset="0"/>
              </a:rPr>
              <a:t>Jeff Davis Captured May 10, 1865</a:t>
            </a:r>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14400"/>
            <a:ext cx="8229600" cy="530518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255825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FA7ED-2CDD-5341-57B4-D95CDA1AF703}"/>
              </a:ext>
            </a:extLst>
          </p:cNvPr>
          <p:cNvSpPr>
            <a:spLocks noGrp="1"/>
          </p:cNvSpPr>
          <p:nvPr>
            <p:ph type="title"/>
          </p:nvPr>
        </p:nvSpPr>
        <p:spPr>
          <a:xfrm>
            <a:off x="457200" y="274638"/>
            <a:ext cx="8229600" cy="563562"/>
          </a:xfrm>
        </p:spPr>
        <p:txBody>
          <a:bodyPr>
            <a:normAutofit fontScale="90000"/>
          </a:bodyPr>
          <a:lstStyle/>
          <a:p>
            <a:r>
              <a:rPr lang="en-US" b="1" dirty="0">
                <a:latin typeface="Amasis MT Pro" panose="02040504050005020304" pitchFamily="18" charset="0"/>
              </a:rPr>
              <a:t>Lincoln’s Position on Slavery</a:t>
            </a:r>
          </a:p>
        </p:txBody>
      </p:sp>
      <p:sp>
        <p:nvSpPr>
          <p:cNvPr id="3" name="Content Placeholder 2">
            <a:extLst>
              <a:ext uri="{FF2B5EF4-FFF2-40B4-BE49-F238E27FC236}">
                <a16:creationId xmlns:a16="http://schemas.microsoft.com/office/drawing/2014/main" id="{89ACA3E6-091F-F42F-1C83-BF117E80FE1B}"/>
              </a:ext>
            </a:extLst>
          </p:cNvPr>
          <p:cNvSpPr>
            <a:spLocks noGrp="1"/>
          </p:cNvSpPr>
          <p:nvPr>
            <p:ph idx="1"/>
          </p:nvPr>
        </p:nvSpPr>
        <p:spPr>
          <a:xfrm>
            <a:off x="457200" y="914400"/>
            <a:ext cx="8229600" cy="5211763"/>
          </a:xfrm>
          <a:solidFill>
            <a:schemeClr val="bg1"/>
          </a:solidFill>
        </p:spPr>
        <p:txBody>
          <a:bodyPr>
            <a:normAutofit/>
          </a:bodyPr>
          <a:lstStyle/>
          <a:p>
            <a:pPr marL="0" indent="0">
              <a:buNone/>
            </a:pPr>
            <a:r>
              <a:rPr lang="en-US" sz="2400" b="1" dirty="0">
                <a:effectLst/>
                <a:latin typeface="Times" panose="02020603050405020304" pitchFamily="18" charset="0"/>
                <a:ea typeface="Calibri" panose="020F0502020204030204" pitchFamily="34" charset="0"/>
                <a:cs typeface="Times New Roman" panose="02020603050405020304" pitchFamily="18" charset="0"/>
              </a:rPr>
              <a:t>Prompt: </a:t>
            </a:r>
            <a:r>
              <a:rPr lang="en-US" sz="2400" dirty="0">
                <a:latin typeface="Times" panose="02020603050405020304" pitchFamily="18" charset="0"/>
                <a:ea typeface="Calibri" panose="020F0502020204030204" pitchFamily="34" charset="0"/>
                <a:cs typeface="Times New Roman" panose="02020603050405020304" pitchFamily="18" charset="0"/>
              </a:rPr>
              <a:t>Evaluate the extent the Civil War transformed Lincoln’s perspective on slavery in the United States. </a:t>
            </a:r>
          </a:p>
          <a:p>
            <a:pPr marL="0" indent="0">
              <a:buNone/>
            </a:pPr>
            <a:endParaRPr lang="en-US" sz="24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86B2FB0A-2D48-DE16-14AE-B2BBF32553BF}"/>
              </a:ext>
            </a:extLst>
          </p:cNvPr>
          <p:cNvSpPr/>
          <p:nvPr/>
        </p:nvSpPr>
        <p:spPr>
          <a:xfrm>
            <a:off x="228600" y="1806678"/>
            <a:ext cx="2819400" cy="784122"/>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Lincoln-Douglas Debate (1858)</a:t>
            </a:r>
          </a:p>
        </p:txBody>
      </p:sp>
      <p:sp>
        <p:nvSpPr>
          <p:cNvPr id="7" name="Rectangle 6">
            <a:extLst>
              <a:ext uri="{FF2B5EF4-FFF2-40B4-BE49-F238E27FC236}">
                <a16:creationId xmlns:a16="http://schemas.microsoft.com/office/drawing/2014/main" id="{F7426F47-8635-A1AE-ABB8-D084244FBD6E}"/>
              </a:ext>
            </a:extLst>
          </p:cNvPr>
          <p:cNvSpPr/>
          <p:nvPr/>
        </p:nvSpPr>
        <p:spPr>
          <a:xfrm>
            <a:off x="3279100" y="1806678"/>
            <a:ext cx="2819400" cy="784122"/>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1</a:t>
            </a:r>
            <a:r>
              <a:rPr lang="en-US" sz="2400" baseline="30000" dirty="0">
                <a:latin typeface="Times New Roman" panose="02020603050405020304" pitchFamily="18" charset="0"/>
                <a:cs typeface="Times New Roman" panose="02020603050405020304" pitchFamily="18" charset="0"/>
              </a:rPr>
              <a:t>st</a:t>
            </a:r>
            <a:r>
              <a:rPr lang="en-US" sz="2400" dirty="0">
                <a:latin typeface="Times New Roman" panose="02020603050405020304" pitchFamily="18" charset="0"/>
                <a:cs typeface="Times New Roman" panose="02020603050405020304" pitchFamily="18" charset="0"/>
              </a:rPr>
              <a:t> Inaugural Address (1861)</a:t>
            </a:r>
          </a:p>
        </p:txBody>
      </p:sp>
      <p:sp>
        <p:nvSpPr>
          <p:cNvPr id="8" name="Rectangle 7">
            <a:extLst>
              <a:ext uri="{FF2B5EF4-FFF2-40B4-BE49-F238E27FC236}">
                <a16:creationId xmlns:a16="http://schemas.microsoft.com/office/drawing/2014/main" id="{1E552978-B453-492D-17F6-66ABDEE27309}"/>
              </a:ext>
            </a:extLst>
          </p:cNvPr>
          <p:cNvSpPr/>
          <p:nvPr/>
        </p:nvSpPr>
        <p:spPr>
          <a:xfrm>
            <a:off x="6317105" y="1806678"/>
            <a:ext cx="2819400" cy="784122"/>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Emancipation Proclamation (1863)</a:t>
            </a:r>
          </a:p>
        </p:txBody>
      </p:sp>
      <p:sp>
        <p:nvSpPr>
          <p:cNvPr id="9" name="Rectangle 8">
            <a:extLst>
              <a:ext uri="{FF2B5EF4-FFF2-40B4-BE49-F238E27FC236}">
                <a16:creationId xmlns:a16="http://schemas.microsoft.com/office/drawing/2014/main" id="{E98E953F-2A5B-2446-B6CA-61007529A454}"/>
              </a:ext>
            </a:extLst>
          </p:cNvPr>
          <p:cNvSpPr/>
          <p:nvPr/>
        </p:nvSpPr>
        <p:spPr>
          <a:xfrm>
            <a:off x="228600" y="4269699"/>
            <a:ext cx="2819400" cy="784122"/>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Gettysburg Address (1863)</a:t>
            </a:r>
          </a:p>
        </p:txBody>
      </p:sp>
      <p:sp>
        <p:nvSpPr>
          <p:cNvPr id="10" name="Rectangle 9">
            <a:extLst>
              <a:ext uri="{FF2B5EF4-FFF2-40B4-BE49-F238E27FC236}">
                <a16:creationId xmlns:a16="http://schemas.microsoft.com/office/drawing/2014/main" id="{9FE9CE3D-CC70-1557-7DA8-2266407345AA}"/>
              </a:ext>
            </a:extLst>
          </p:cNvPr>
          <p:cNvSpPr/>
          <p:nvPr/>
        </p:nvSpPr>
        <p:spPr>
          <a:xfrm>
            <a:off x="3276600" y="4267201"/>
            <a:ext cx="2819400" cy="784122"/>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Sanitary Affair Address (1854)</a:t>
            </a:r>
          </a:p>
        </p:txBody>
      </p:sp>
      <p:sp>
        <p:nvSpPr>
          <p:cNvPr id="11" name="Rectangle 10">
            <a:extLst>
              <a:ext uri="{FF2B5EF4-FFF2-40B4-BE49-F238E27FC236}">
                <a16:creationId xmlns:a16="http://schemas.microsoft.com/office/drawing/2014/main" id="{43457F6C-D280-5A67-EA36-26459234CCEA}"/>
              </a:ext>
            </a:extLst>
          </p:cNvPr>
          <p:cNvSpPr/>
          <p:nvPr/>
        </p:nvSpPr>
        <p:spPr>
          <a:xfrm>
            <a:off x="6327098" y="4269699"/>
            <a:ext cx="2819400" cy="784122"/>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2</a:t>
            </a:r>
            <a:r>
              <a:rPr lang="en-US" sz="2400" baseline="30000" dirty="0">
                <a:latin typeface="Times New Roman" panose="02020603050405020304" pitchFamily="18" charset="0"/>
                <a:cs typeface="Times New Roman" panose="02020603050405020304" pitchFamily="18" charset="0"/>
              </a:rPr>
              <a:t>nd</a:t>
            </a:r>
            <a:r>
              <a:rPr lang="en-US" sz="2400" dirty="0">
                <a:latin typeface="Times New Roman" panose="02020603050405020304" pitchFamily="18" charset="0"/>
                <a:cs typeface="Times New Roman" panose="02020603050405020304" pitchFamily="18" charset="0"/>
              </a:rPr>
              <a:t> Inaugural Address (1865)</a:t>
            </a:r>
          </a:p>
        </p:txBody>
      </p:sp>
      <p:sp>
        <p:nvSpPr>
          <p:cNvPr id="12" name="Rectangle 11">
            <a:extLst>
              <a:ext uri="{FF2B5EF4-FFF2-40B4-BE49-F238E27FC236}">
                <a16:creationId xmlns:a16="http://schemas.microsoft.com/office/drawing/2014/main" id="{FC244B3C-CBFF-2135-98BE-AC689B76EC96}"/>
              </a:ext>
            </a:extLst>
          </p:cNvPr>
          <p:cNvSpPr/>
          <p:nvPr/>
        </p:nvSpPr>
        <p:spPr>
          <a:xfrm>
            <a:off x="228600" y="2743200"/>
            <a:ext cx="2819400" cy="1295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7F9BAE11-8338-79B0-3957-FEFB6680F3CF}"/>
              </a:ext>
            </a:extLst>
          </p:cNvPr>
          <p:cNvSpPr/>
          <p:nvPr/>
        </p:nvSpPr>
        <p:spPr>
          <a:xfrm>
            <a:off x="3276600" y="2743200"/>
            <a:ext cx="2819400" cy="1295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Rectangle 13">
            <a:extLst>
              <a:ext uri="{FF2B5EF4-FFF2-40B4-BE49-F238E27FC236}">
                <a16:creationId xmlns:a16="http://schemas.microsoft.com/office/drawing/2014/main" id="{31AEC945-E9F1-C95E-CF2C-4D494E7D1105}"/>
              </a:ext>
            </a:extLst>
          </p:cNvPr>
          <p:cNvSpPr/>
          <p:nvPr/>
        </p:nvSpPr>
        <p:spPr>
          <a:xfrm>
            <a:off x="6310859" y="2743200"/>
            <a:ext cx="2819400" cy="1295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Rectangle 14">
            <a:extLst>
              <a:ext uri="{FF2B5EF4-FFF2-40B4-BE49-F238E27FC236}">
                <a16:creationId xmlns:a16="http://schemas.microsoft.com/office/drawing/2014/main" id="{766DBBDC-F18D-4E5D-2EAC-25D7BB71A25F}"/>
              </a:ext>
            </a:extLst>
          </p:cNvPr>
          <p:cNvSpPr/>
          <p:nvPr/>
        </p:nvSpPr>
        <p:spPr>
          <a:xfrm>
            <a:off x="228600" y="5213717"/>
            <a:ext cx="2819400" cy="1295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Rectangle 15">
            <a:extLst>
              <a:ext uri="{FF2B5EF4-FFF2-40B4-BE49-F238E27FC236}">
                <a16:creationId xmlns:a16="http://schemas.microsoft.com/office/drawing/2014/main" id="{D0537B6C-26C8-7D8F-B9D7-AA8D3E2383AF}"/>
              </a:ext>
            </a:extLst>
          </p:cNvPr>
          <p:cNvSpPr/>
          <p:nvPr/>
        </p:nvSpPr>
        <p:spPr>
          <a:xfrm>
            <a:off x="3276600" y="5213717"/>
            <a:ext cx="2819400" cy="1295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id="{7945B9B4-3C17-F063-E7B9-91A06511D631}"/>
              </a:ext>
            </a:extLst>
          </p:cNvPr>
          <p:cNvSpPr/>
          <p:nvPr/>
        </p:nvSpPr>
        <p:spPr>
          <a:xfrm>
            <a:off x="6309610" y="5226844"/>
            <a:ext cx="2819400" cy="1295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6000469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7E9F7-6132-0DA1-37CB-5C4142A4A2F9}"/>
              </a:ext>
            </a:extLst>
          </p:cNvPr>
          <p:cNvSpPr>
            <a:spLocks noGrp="1"/>
          </p:cNvSpPr>
          <p:nvPr>
            <p:ph type="title"/>
          </p:nvPr>
        </p:nvSpPr>
        <p:spPr>
          <a:xfrm>
            <a:off x="457200" y="274638"/>
            <a:ext cx="8229600" cy="715962"/>
          </a:xfrm>
        </p:spPr>
        <p:txBody>
          <a:bodyPr>
            <a:normAutofit/>
          </a:bodyPr>
          <a:lstStyle/>
          <a:p>
            <a:r>
              <a:rPr lang="en-US" sz="3800" b="1" dirty="0">
                <a:latin typeface="Amasis MT Pro" panose="02040504050005020304" pitchFamily="18" charset="0"/>
              </a:rPr>
              <a:t>The Last Full Measure of Devotion</a:t>
            </a:r>
          </a:p>
        </p:txBody>
      </p:sp>
      <p:sp>
        <p:nvSpPr>
          <p:cNvPr id="3" name="Content Placeholder 2">
            <a:extLst>
              <a:ext uri="{FF2B5EF4-FFF2-40B4-BE49-F238E27FC236}">
                <a16:creationId xmlns:a16="http://schemas.microsoft.com/office/drawing/2014/main" id="{100A76F0-05AA-731F-D1A5-9E04EE7F4E7B}"/>
              </a:ext>
            </a:extLst>
          </p:cNvPr>
          <p:cNvSpPr>
            <a:spLocks noGrp="1"/>
          </p:cNvSpPr>
          <p:nvPr>
            <p:ph idx="1"/>
          </p:nvPr>
        </p:nvSpPr>
        <p:spPr>
          <a:xfrm>
            <a:off x="457200" y="990600"/>
            <a:ext cx="8229600" cy="5135563"/>
          </a:xfrm>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Evaluate the ultimate objective of the Civil War </a:t>
            </a:r>
          </a:p>
        </p:txBody>
      </p:sp>
      <p:sp>
        <p:nvSpPr>
          <p:cNvPr id="4" name="Rectangle 3">
            <a:extLst>
              <a:ext uri="{FF2B5EF4-FFF2-40B4-BE49-F238E27FC236}">
                <a16:creationId xmlns:a16="http://schemas.microsoft.com/office/drawing/2014/main" id="{F6427B61-D6E7-C334-D564-E547E4374F7F}"/>
              </a:ext>
            </a:extLst>
          </p:cNvPr>
          <p:cNvSpPr/>
          <p:nvPr/>
        </p:nvSpPr>
        <p:spPr>
          <a:xfrm>
            <a:off x="76200" y="1524000"/>
            <a:ext cx="3886200" cy="1524000"/>
          </a:xfrm>
          <a:prstGeom prst="rect">
            <a:avLst/>
          </a:prstGeom>
          <a:solidFill>
            <a:srgbClr val="00206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The Civil War a new nation based on a </a:t>
            </a:r>
            <a:r>
              <a:rPr lang="en-US" sz="2400" dirty="0">
                <a:solidFill>
                  <a:schemeClr val="bg1"/>
                </a:solidFill>
                <a:effectLst/>
                <a:latin typeface="Times" panose="02020603050405020304" pitchFamily="18" charset="0"/>
                <a:ea typeface="Calibri" panose="020F0502020204030204" pitchFamily="34" charset="0"/>
                <a:cs typeface="Times" panose="02020603050405020304" pitchFamily="18" charset="0"/>
              </a:rPr>
              <a:t>new birth of freedom, and that government of the people</a:t>
            </a:r>
            <a:endParaRPr lang="en-US" sz="2400" dirty="0">
              <a:solidFill>
                <a:schemeClr val="bg1"/>
              </a:solidFill>
              <a:latin typeface="Times" panose="02020603050405020304" pitchFamily="18" charset="0"/>
              <a:cs typeface="Times" panose="02020603050405020304" pitchFamily="18" charset="0"/>
            </a:endParaRPr>
          </a:p>
        </p:txBody>
      </p:sp>
      <p:sp>
        <p:nvSpPr>
          <p:cNvPr id="5" name="Rectangle 4">
            <a:extLst>
              <a:ext uri="{FF2B5EF4-FFF2-40B4-BE49-F238E27FC236}">
                <a16:creationId xmlns:a16="http://schemas.microsoft.com/office/drawing/2014/main" id="{C9E5474B-EF00-7787-E931-36DD047ABE0B}"/>
              </a:ext>
            </a:extLst>
          </p:cNvPr>
          <p:cNvSpPr/>
          <p:nvPr/>
        </p:nvSpPr>
        <p:spPr>
          <a:xfrm>
            <a:off x="5175738" y="1524000"/>
            <a:ext cx="3886200" cy="1108576"/>
          </a:xfrm>
          <a:prstGeom prst="rect">
            <a:avLst/>
          </a:prstGeom>
          <a:solidFill>
            <a:srgbClr val="00206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The Civil War aim was for the preservation of the Union </a:t>
            </a:r>
          </a:p>
        </p:txBody>
      </p:sp>
      <p:cxnSp>
        <p:nvCxnSpPr>
          <p:cNvPr id="7" name="Straight Connector 6">
            <a:extLst>
              <a:ext uri="{FF2B5EF4-FFF2-40B4-BE49-F238E27FC236}">
                <a16:creationId xmlns:a16="http://schemas.microsoft.com/office/drawing/2014/main" id="{3EAAD3D3-FB6C-8F18-CCCF-B017C69B8F1F}"/>
              </a:ext>
            </a:extLst>
          </p:cNvPr>
          <p:cNvCxnSpPr>
            <a:cxnSpLocks/>
          </p:cNvCxnSpPr>
          <p:nvPr/>
        </p:nvCxnSpPr>
        <p:spPr>
          <a:xfrm>
            <a:off x="4571999" y="1858169"/>
            <a:ext cx="0" cy="4466431"/>
          </a:xfrm>
          <a:prstGeom prst="line">
            <a:avLst/>
          </a:prstGeom>
          <a:ln w="28575"/>
        </p:spPr>
        <p:style>
          <a:lnRef idx="1">
            <a:schemeClr val="dk1"/>
          </a:lnRef>
          <a:fillRef idx="0">
            <a:schemeClr val="dk1"/>
          </a:fillRef>
          <a:effectRef idx="0">
            <a:schemeClr val="dk1"/>
          </a:effectRef>
          <a:fontRef idx="minor">
            <a:schemeClr val="tx1"/>
          </a:fontRef>
        </p:style>
      </p:cxnSp>
      <p:pic>
        <p:nvPicPr>
          <p:cNvPr id="3074" name="Picture 2" descr="6 leadership lessons from Abraham Lincoln">
            <a:extLst>
              <a:ext uri="{FF2B5EF4-FFF2-40B4-BE49-F238E27FC236}">
                <a16:creationId xmlns:a16="http://schemas.microsoft.com/office/drawing/2014/main" id="{E2652D7F-7B21-53A4-FFCD-1862E30C46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0461" y="3165976"/>
            <a:ext cx="1743075" cy="250139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45740C5B-579F-3DDF-C5D6-7EC2EFDDC125}"/>
              </a:ext>
            </a:extLst>
          </p:cNvPr>
          <p:cNvSpPr/>
          <p:nvPr/>
        </p:nvSpPr>
        <p:spPr>
          <a:xfrm>
            <a:off x="762000" y="5867400"/>
            <a:ext cx="7772400" cy="7921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Goal: Evaluate the legacy of the Civil War on the development of the U.S..</a:t>
            </a:r>
          </a:p>
        </p:txBody>
      </p:sp>
    </p:spTree>
    <p:extLst>
      <p:ext uri="{BB962C8B-B14F-4D97-AF65-F5344CB8AC3E}">
        <p14:creationId xmlns:p14="http://schemas.microsoft.com/office/powerpoint/2010/main" val="19242112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bg2"/>
          </a:solidFill>
          <a:ln>
            <a:solidFill>
              <a:srgbClr val="0070C0"/>
            </a:solidFill>
          </a:ln>
        </p:spPr>
        <p:txBody>
          <a:bodyPr>
            <a:normAutofit fontScale="90000"/>
          </a:bodyPr>
          <a:lstStyle/>
          <a:p>
            <a:r>
              <a:rPr lang="en-US" dirty="0">
                <a:solidFill>
                  <a:srgbClr val="0070C0"/>
                </a:solidFill>
                <a:latin typeface="Baskerville Old Face" panose="02020602080505020303" pitchFamily="18" charset="0"/>
              </a:rPr>
              <a:t>Historic Perspective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5839" y="1295400"/>
            <a:ext cx="1432322" cy="1905000"/>
          </a:xfrm>
          <a:prstGeom prst="rect">
            <a:avLst/>
          </a:prstGeom>
          <a:ln>
            <a:solidFill>
              <a:srgbClr val="0070C0"/>
            </a:solidFill>
          </a:ln>
        </p:spPr>
      </p:pic>
      <p:sp>
        <p:nvSpPr>
          <p:cNvPr id="5" name="Rectangle 4"/>
          <p:cNvSpPr/>
          <p:nvPr/>
        </p:nvSpPr>
        <p:spPr>
          <a:xfrm>
            <a:off x="609600" y="2057400"/>
            <a:ext cx="3124200" cy="3505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Civil War created a new nation because of massive political, social, &amp; economic change.</a:t>
            </a:r>
          </a:p>
          <a:p>
            <a:endParaRPr lang="en-US" sz="2400" dirty="0">
              <a:solidFill>
                <a:schemeClr val="bg1"/>
              </a:solidFill>
              <a:latin typeface="Times New Roman" panose="02020603050405020304" pitchFamily="18" charset="0"/>
              <a:cs typeface="Times New Roman" panose="02020603050405020304" pitchFamily="18" charset="0"/>
            </a:endParaRPr>
          </a:p>
          <a:p>
            <a:endParaRPr lang="en-US" sz="2400" dirty="0">
              <a:solidFill>
                <a:schemeClr val="bg1"/>
              </a:solidFill>
              <a:latin typeface="Times New Roman" panose="02020603050405020304" pitchFamily="18" charset="0"/>
              <a:cs typeface="Times New Roman" panose="02020603050405020304" pitchFamily="18" charset="0"/>
            </a:endParaRPr>
          </a:p>
          <a:p>
            <a:endParaRPr lang="en-US" sz="2400" dirty="0">
              <a:solidFill>
                <a:schemeClr val="bg1"/>
              </a:solidFill>
              <a:latin typeface="Times New Roman" panose="02020603050405020304" pitchFamily="18" charset="0"/>
              <a:cs typeface="Times New Roman" panose="02020603050405020304" pitchFamily="18" charset="0"/>
            </a:endParaRPr>
          </a:p>
          <a:p>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6" name="Rectangle 5"/>
          <p:cNvSpPr/>
          <p:nvPr/>
        </p:nvSpPr>
        <p:spPr>
          <a:xfrm>
            <a:off x="5562600" y="2054469"/>
            <a:ext cx="3124200" cy="3505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Civil War only preserved the union and resulted in destruction.</a:t>
            </a:r>
          </a:p>
          <a:p>
            <a:endParaRPr lang="en-US" sz="2400" dirty="0">
              <a:solidFill>
                <a:schemeClr val="bg1"/>
              </a:solidFill>
              <a:latin typeface="Times New Roman" panose="02020603050405020304" pitchFamily="18" charset="0"/>
              <a:cs typeface="Times New Roman" panose="02020603050405020304" pitchFamily="18" charset="0"/>
            </a:endParaRPr>
          </a:p>
          <a:p>
            <a:endParaRPr lang="en-US" sz="2400" dirty="0">
              <a:solidFill>
                <a:schemeClr val="bg1"/>
              </a:solidFill>
              <a:latin typeface="Times New Roman" panose="02020603050405020304" pitchFamily="18" charset="0"/>
              <a:cs typeface="Times New Roman" panose="02020603050405020304" pitchFamily="18" charset="0"/>
            </a:endParaRPr>
          </a:p>
          <a:p>
            <a:endParaRPr lang="en-US" sz="2400" dirty="0">
              <a:solidFill>
                <a:schemeClr val="bg1"/>
              </a:solidFill>
              <a:latin typeface="Times New Roman" panose="02020603050405020304" pitchFamily="18" charset="0"/>
              <a:cs typeface="Times New Roman" panose="02020603050405020304" pitchFamily="18" charset="0"/>
            </a:endParaRPr>
          </a:p>
          <a:p>
            <a:endParaRPr lang="en-US" sz="2400" dirty="0">
              <a:solidFill>
                <a:schemeClr val="bg1"/>
              </a:solidFill>
              <a:latin typeface="Times New Roman" panose="02020603050405020304" pitchFamily="18" charset="0"/>
              <a:cs typeface="Times New Roman" panose="02020603050405020304" pitchFamily="18" charset="0"/>
            </a:endParaRPr>
          </a:p>
          <a:p>
            <a:endParaRPr lang="en-US" sz="2400" dirty="0">
              <a:solidFill>
                <a:schemeClr val="bg1"/>
              </a:solidFill>
              <a:latin typeface="Times New Roman" panose="02020603050405020304" pitchFamily="18" charset="0"/>
              <a:cs typeface="Times New Roman" panose="02020603050405020304" pitchFamily="18" charset="0"/>
            </a:endParaRPr>
          </a:p>
          <a:p>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7" name="Rectangle 6"/>
          <p:cNvSpPr/>
          <p:nvPr/>
        </p:nvSpPr>
        <p:spPr>
          <a:xfrm>
            <a:off x="3429000" y="893885"/>
            <a:ext cx="2286000" cy="5334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Times New Roman" panose="02020603050405020304" pitchFamily="18" charset="0"/>
                <a:cs typeface="Times New Roman" panose="02020603050405020304" pitchFamily="18" charset="0"/>
              </a:rPr>
              <a:t>TWO VIEWS</a:t>
            </a:r>
          </a:p>
        </p:txBody>
      </p:sp>
      <p:sp>
        <p:nvSpPr>
          <p:cNvPr id="8" name="Right Arrow 7"/>
          <p:cNvSpPr/>
          <p:nvPr/>
        </p:nvSpPr>
        <p:spPr>
          <a:xfrm rot="2627799">
            <a:off x="4984827" y="2416547"/>
            <a:ext cx="579239" cy="228600"/>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8054521">
            <a:off x="3584011" y="2448951"/>
            <a:ext cx="579239" cy="254138"/>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70050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3600" b="1" dirty="0">
                <a:latin typeface="Amasis MT Pro" panose="02040504050005020304" pitchFamily="18" charset="0"/>
                <a:cs typeface="Times New Roman" panose="02020603050405020304" pitchFamily="18" charset="0"/>
              </a:rPr>
              <a:t>Today’s Focus</a:t>
            </a:r>
          </a:p>
        </p:txBody>
      </p:sp>
      <p:sp>
        <p:nvSpPr>
          <p:cNvPr id="3" name="Content Placeholder 2"/>
          <p:cNvSpPr>
            <a:spLocks noGrp="1"/>
          </p:cNvSpPr>
          <p:nvPr>
            <p:ph idx="1"/>
          </p:nvPr>
        </p:nvSpPr>
        <p:spPr>
          <a:xfrm>
            <a:off x="457200" y="1066800"/>
            <a:ext cx="8229600" cy="5059363"/>
          </a:xfrm>
        </p:spPr>
        <p:style>
          <a:lnRef idx="2">
            <a:schemeClr val="accent2"/>
          </a:lnRef>
          <a:fillRef idx="1">
            <a:schemeClr val="lt1"/>
          </a:fillRef>
          <a:effectRef idx="0">
            <a:schemeClr val="accent2"/>
          </a:effectRef>
          <a:fontRef idx="minor">
            <a:schemeClr val="dk1"/>
          </a:fontRef>
        </p:style>
        <p:txBody>
          <a:bodyPr>
            <a:normAutofit/>
          </a:bodyPr>
          <a:lstStyle/>
          <a:p>
            <a:r>
              <a:rPr lang="en-US" sz="1400" b="1" dirty="0"/>
              <a:t>Period 5: 1844 – 1877</a:t>
            </a:r>
            <a:r>
              <a:rPr lang="en-US" sz="1400" dirty="0"/>
              <a:t> </a:t>
            </a:r>
            <a:r>
              <a:rPr lang="en-US" sz="1400" b="1" dirty="0"/>
              <a:t>–</a:t>
            </a:r>
            <a:r>
              <a:rPr lang="en-US" sz="1400" dirty="0"/>
              <a:t> As the nation expanded and its population grew, regional tensions, especially over slavery, led to civil war – the course and aftermath of which transformed American society.</a:t>
            </a:r>
          </a:p>
          <a:p>
            <a:pPr lvl="1"/>
            <a:r>
              <a:rPr lang="en-US" sz="1200" b="1" dirty="0"/>
              <a:t>Key Concept 5.1: </a:t>
            </a:r>
            <a:r>
              <a:rPr lang="en-US" sz="1200" dirty="0"/>
              <a:t>The United States became more connected with the world, pursued an expansionist foreign policy in the Western Hemisphere, and emerged as the destination for many migrants from other countries.</a:t>
            </a:r>
          </a:p>
          <a:p>
            <a:pPr lvl="1"/>
            <a:r>
              <a:rPr lang="en-US" sz="1200" b="1" dirty="0"/>
              <a:t>Key Concept 5.2: </a:t>
            </a:r>
            <a:r>
              <a:rPr lang="en-US" sz="1200" dirty="0"/>
              <a:t>Intensified by expansion and deepening regional divisions, debates over slavery and other economic, cultural, and political issues led the nation into Civil War.</a:t>
            </a:r>
          </a:p>
          <a:p>
            <a:r>
              <a:rPr lang="en-US" sz="2000" b="1" dirty="0">
                <a:latin typeface="Times New Roman" panose="02020603050405020304" pitchFamily="18" charset="0"/>
                <a:cs typeface="Times New Roman" panose="02020603050405020304" pitchFamily="18" charset="0"/>
              </a:rPr>
              <a:t>E.Q.</a:t>
            </a:r>
            <a:r>
              <a:rPr lang="en-US" sz="2000" dirty="0">
                <a:latin typeface="Times New Roman" panose="02020603050405020304" pitchFamily="18" charset="0"/>
                <a:cs typeface="Times New Roman" panose="02020603050405020304" pitchFamily="18" charset="0"/>
              </a:rPr>
              <a:t> How did disunion resolve issues of federalism and transform American society </a:t>
            </a:r>
          </a:p>
          <a:p>
            <a:r>
              <a:rPr lang="en-US" sz="2000" b="1" i="1" dirty="0">
                <a:latin typeface="Times New Roman" panose="02020603050405020304" pitchFamily="18" charset="0"/>
                <a:cs typeface="Times New Roman" panose="02020603050405020304" pitchFamily="18" charset="0"/>
              </a:rPr>
              <a:t>Students can:</a:t>
            </a:r>
            <a:r>
              <a:rPr lang="en-US" sz="2000" dirty="0">
                <a:latin typeface="Times New Roman" panose="02020603050405020304" pitchFamily="18" charset="0"/>
                <a:cs typeface="Times New Roman" panose="02020603050405020304" pitchFamily="18" charset="0"/>
              </a:rPr>
              <a:t> Decipher which factors contribute to the Union victory</a:t>
            </a:r>
          </a:p>
          <a:p>
            <a:r>
              <a:rPr lang="en-US" sz="2000" dirty="0">
                <a:latin typeface="Times New Roman" panose="02020603050405020304" pitchFamily="18" charset="0"/>
                <a:cs typeface="Times New Roman" panose="02020603050405020304" pitchFamily="18" charset="0"/>
              </a:rPr>
              <a:t>Agenda: </a:t>
            </a:r>
          </a:p>
          <a:p>
            <a:pPr lvl="1"/>
            <a:r>
              <a:rPr lang="en-US" sz="1800" dirty="0">
                <a:latin typeface="Times New Roman" panose="02020603050405020304" pitchFamily="18" charset="0"/>
                <a:cs typeface="Times New Roman" panose="02020603050405020304" pitchFamily="18" charset="0"/>
              </a:rPr>
              <a:t>Periodization</a:t>
            </a:r>
          </a:p>
          <a:p>
            <a:pPr lvl="1"/>
            <a:r>
              <a:rPr lang="en-US" sz="1800" dirty="0">
                <a:latin typeface="Times New Roman" panose="02020603050405020304" pitchFamily="18" charset="0"/>
                <a:cs typeface="Times New Roman" panose="02020603050405020304" pitchFamily="18" charset="0"/>
              </a:rPr>
              <a:t>Putting the Union back together again</a:t>
            </a:r>
          </a:p>
          <a:p>
            <a:pPr lvl="1"/>
            <a:r>
              <a:rPr lang="en-US" sz="1800">
                <a:latin typeface="Times New Roman" panose="02020603050405020304" pitchFamily="18" charset="0"/>
                <a:cs typeface="Times New Roman" panose="02020603050405020304" pitchFamily="18" charset="0"/>
              </a:rPr>
              <a:t>Debate development </a:t>
            </a:r>
            <a:endParaRPr lang="en-US" sz="1800" dirty="0">
              <a:latin typeface="Times New Roman" panose="02020603050405020304" pitchFamily="18" charset="0"/>
              <a:cs typeface="Times New Roman" panose="02020603050405020304" pitchFamily="18" charset="0"/>
            </a:endParaRPr>
          </a:p>
          <a:p>
            <a:pPr lvl="1"/>
            <a:r>
              <a:rPr lang="en-US" sz="1800" dirty="0">
                <a:latin typeface="Times New Roman" panose="02020603050405020304" pitchFamily="18" charset="0"/>
                <a:cs typeface="Times New Roman" panose="02020603050405020304" pitchFamily="18" charset="0"/>
              </a:rPr>
              <a:t>The Civil War altered America</a:t>
            </a:r>
          </a:p>
          <a:p>
            <a:pPr marL="285750" lvl="1">
              <a:buSzPct val="125000"/>
              <a:buFont typeface="Arial" panose="020B0604020202020204" pitchFamily="34" charset="0"/>
              <a:buChar char="•"/>
            </a:pPr>
            <a:r>
              <a:rPr lang="en-US" sz="1800" b="1" dirty="0">
                <a:solidFill>
                  <a:srgbClr val="FF0000"/>
                </a:solidFill>
                <a:latin typeface="Times New Roman" panose="02020603050405020304" pitchFamily="18" charset="0"/>
                <a:cs typeface="Times New Roman" panose="02020603050405020304" pitchFamily="18" charset="0"/>
              </a:rPr>
              <a:t>Homework: Debate/Discussion prep</a:t>
            </a:r>
            <a:endParaRPr lang="en-US" sz="1800" dirty="0"/>
          </a:p>
        </p:txBody>
      </p:sp>
    </p:spTree>
    <p:extLst>
      <p:ext uri="{BB962C8B-B14F-4D97-AF65-F5344CB8AC3E}">
        <p14:creationId xmlns:p14="http://schemas.microsoft.com/office/powerpoint/2010/main" val="4155734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itchFamily="18" charset="0"/>
                <a:cs typeface="Times New Roman" pitchFamily="18" charset="0"/>
              </a:rPr>
              <a:t>Periodization</a:t>
            </a:r>
          </a:p>
        </p:txBody>
      </p:sp>
      <p:sp>
        <p:nvSpPr>
          <p:cNvPr id="3" name="Content Placeholder 2"/>
          <p:cNvSpPr>
            <a:spLocks noGrp="1"/>
          </p:cNvSpPr>
          <p:nvPr>
            <p:ph idx="1"/>
          </p:nvPr>
        </p:nvSpPr>
        <p:spPr>
          <a:xfrm>
            <a:off x="457200" y="1600200"/>
            <a:ext cx="8458200" cy="4525963"/>
          </a:xfrm>
        </p:spPr>
        <p:txBody>
          <a:bodyPr>
            <a:normAutofit/>
          </a:bodyPr>
          <a:lstStyle/>
          <a:p>
            <a:r>
              <a:rPr lang="en-US" sz="2400" dirty="0">
                <a:latin typeface="Times New Roman" pitchFamily="18" charset="0"/>
                <a:cs typeface="Times New Roman" pitchFamily="18" charset="0"/>
              </a:rPr>
              <a:t>Place the following events in chronological order</a:t>
            </a:r>
          </a:p>
          <a:p>
            <a:r>
              <a:rPr lang="en-US" sz="2400" dirty="0">
                <a:latin typeface="Times New Roman" pitchFamily="18" charset="0"/>
                <a:cs typeface="Times New Roman" pitchFamily="18" charset="0"/>
              </a:rPr>
              <a:t>- 13</a:t>
            </a:r>
            <a:r>
              <a:rPr lang="en-US" sz="2400" baseline="30000" dirty="0">
                <a:latin typeface="Times New Roman" pitchFamily="18" charset="0"/>
                <a:cs typeface="Times New Roman" pitchFamily="18" charset="0"/>
              </a:rPr>
              <a:t>th</a:t>
            </a:r>
            <a:r>
              <a:rPr lang="en-US" sz="2400" dirty="0">
                <a:latin typeface="Times New Roman" pitchFamily="18" charset="0"/>
                <a:cs typeface="Times New Roman" pitchFamily="18" charset="0"/>
              </a:rPr>
              <a:t> Amendment 			- Kansas Nebraska Acts</a:t>
            </a:r>
          </a:p>
          <a:p>
            <a:r>
              <a:rPr lang="en-US" sz="2400" dirty="0">
                <a:latin typeface="Times New Roman" pitchFamily="18" charset="0"/>
                <a:cs typeface="Times New Roman" pitchFamily="18" charset="0"/>
              </a:rPr>
              <a:t>- Freeport Doctrine			- Emancipation proclamation</a:t>
            </a:r>
          </a:p>
          <a:p>
            <a:r>
              <a:rPr lang="en-US" sz="2400" dirty="0">
                <a:latin typeface="Times New Roman" pitchFamily="18" charset="0"/>
                <a:cs typeface="Times New Roman" pitchFamily="18" charset="0"/>
              </a:rPr>
              <a:t>- Missouri Compromise		- Lecompton Constitution</a:t>
            </a:r>
          </a:p>
          <a:p>
            <a:r>
              <a:rPr lang="en-US" sz="2400" dirty="0">
                <a:latin typeface="Times New Roman" pitchFamily="18" charset="0"/>
                <a:cs typeface="Times New Roman" pitchFamily="18" charset="0"/>
              </a:rPr>
              <a:t>- Appomattox Court House		- Antietam</a:t>
            </a:r>
          </a:p>
          <a:p>
            <a:r>
              <a:rPr lang="en-US" sz="2400" dirty="0">
                <a:latin typeface="Times New Roman" pitchFamily="18" charset="0"/>
                <a:cs typeface="Times New Roman" pitchFamily="18" charset="0"/>
              </a:rPr>
              <a:t>- The Liberator			- Caning of Charles Sumner</a:t>
            </a:r>
          </a:p>
          <a:p>
            <a:r>
              <a:rPr lang="en-US" sz="2400" dirty="0">
                <a:latin typeface="Times New Roman" pitchFamily="18" charset="0"/>
                <a:cs typeface="Times New Roman" pitchFamily="18" charset="0"/>
              </a:rPr>
              <a:t>- Wade-Davis Bill 			- California enters the Union</a:t>
            </a:r>
          </a:p>
        </p:txBody>
      </p:sp>
    </p:spTree>
    <p:extLst>
      <p:ext uri="{BB962C8B-B14F-4D97-AF65-F5344CB8AC3E}">
        <p14:creationId xmlns:p14="http://schemas.microsoft.com/office/powerpoint/2010/main" val="4409105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4EA5E-F73D-E66F-8897-BE9AE90F37DA}"/>
              </a:ext>
            </a:extLst>
          </p:cNvPr>
          <p:cNvSpPr>
            <a:spLocks noGrp="1"/>
          </p:cNvSpPr>
          <p:nvPr>
            <p:ph type="title"/>
          </p:nvPr>
        </p:nvSpPr>
        <p:spPr>
          <a:xfrm>
            <a:off x="457200" y="274638"/>
            <a:ext cx="8229600" cy="563562"/>
          </a:xfrm>
        </p:spPr>
        <p:txBody>
          <a:bodyPr>
            <a:normAutofit fontScale="90000"/>
          </a:bodyPr>
          <a:lstStyle/>
          <a:p>
            <a:r>
              <a:rPr lang="en-US" b="1" dirty="0">
                <a:solidFill>
                  <a:schemeClr val="tx1">
                    <a:lumMod val="95000"/>
                    <a:lumOff val="5000"/>
                  </a:schemeClr>
                </a:solidFill>
                <a:latin typeface="Amasis MT Pro" panose="02040504050005020304" pitchFamily="18" charset="0"/>
              </a:rPr>
              <a:t>Post War Plans</a:t>
            </a:r>
          </a:p>
        </p:txBody>
      </p:sp>
      <p:sp>
        <p:nvSpPr>
          <p:cNvPr id="3" name="Content Placeholder 2">
            <a:extLst>
              <a:ext uri="{FF2B5EF4-FFF2-40B4-BE49-F238E27FC236}">
                <a16:creationId xmlns:a16="http://schemas.microsoft.com/office/drawing/2014/main" id="{1DF0D48D-8226-5222-B884-6FEAF0C65A6F}"/>
              </a:ext>
            </a:extLst>
          </p:cNvPr>
          <p:cNvSpPr>
            <a:spLocks noGrp="1"/>
          </p:cNvSpPr>
          <p:nvPr>
            <p:ph idx="1"/>
          </p:nvPr>
        </p:nvSpPr>
        <p:spPr>
          <a:xfrm>
            <a:off x="457200" y="990600"/>
            <a:ext cx="8229600" cy="5135563"/>
          </a:xfrm>
          <a:solidFill>
            <a:schemeClr val="bg1"/>
          </a:solidFill>
          <a:ln>
            <a:solidFill>
              <a:srgbClr val="00206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Lincoln’s Goal: Heal the Nation </a:t>
            </a:r>
          </a:p>
        </p:txBody>
      </p:sp>
      <p:pic>
        <p:nvPicPr>
          <p:cNvPr id="4098" name="Picture 2" descr="What if Abe Lincoln had survived?">
            <a:extLst>
              <a:ext uri="{FF2B5EF4-FFF2-40B4-BE49-F238E27FC236}">
                <a16:creationId xmlns:a16="http://schemas.microsoft.com/office/drawing/2014/main" id="{AA2F6744-6855-47B9-1B4D-81D66A95A3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752600"/>
            <a:ext cx="1905000" cy="2590800"/>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with Corners Rounded 3">
            <a:extLst>
              <a:ext uri="{FF2B5EF4-FFF2-40B4-BE49-F238E27FC236}">
                <a16:creationId xmlns:a16="http://schemas.microsoft.com/office/drawing/2014/main" id="{E1C1E65B-60E6-D041-9337-0E37ED8F54AF}"/>
              </a:ext>
            </a:extLst>
          </p:cNvPr>
          <p:cNvSpPr/>
          <p:nvPr/>
        </p:nvSpPr>
        <p:spPr>
          <a:xfrm>
            <a:off x="1600200" y="1562100"/>
            <a:ext cx="5105400" cy="762000"/>
          </a:xfrm>
          <a:prstGeom prst="wedgeRoundRectCallout">
            <a:avLst>
              <a:gd name="adj1" fmla="val -44877"/>
              <a:gd name="adj2" fmla="val 115615"/>
              <a:gd name="adj3" fmla="val 1666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latin typeface="Times New Roman" panose="02020603050405020304" pitchFamily="18" charset="0"/>
                <a:cs typeface="Times New Roman" panose="02020603050405020304" pitchFamily="18" charset="0"/>
              </a:rPr>
              <a:t>“I must stand firm and not go backwards, and yet not go forward fast enough to wreck the country’s cause.”</a:t>
            </a:r>
          </a:p>
        </p:txBody>
      </p:sp>
      <p:sp>
        <p:nvSpPr>
          <p:cNvPr id="5" name="Rectangle 4">
            <a:extLst>
              <a:ext uri="{FF2B5EF4-FFF2-40B4-BE49-F238E27FC236}">
                <a16:creationId xmlns:a16="http://schemas.microsoft.com/office/drawing/2014/main" id="{68BC4A5B-B1F9-11EB-95DC-9C3586381071}"/>
              </a:ext>
            </a:extLst>
          </p:cNvPr>
          <p:cNvSpPr/>
          <p:nvPr/>
        </p:nvSpPr>
        <p:spPr>
          <a:xfrm>
            <a:off x="2154324" y="2492739"/>
            <a:ext cx="6837275" cy="229974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Reconstruction Battle –</a:t>
            </a:r>
          </a:p>
          <a:p>
            <a:pPr marL="342900" indent="-342900">
              <a:buFont typeface="Arial" panose="020B0604020202020204" pitchFamily="34" charset="0"/>
              <a:buChar char="•"/>
            </a:pPr>
            <a:r>
              <a:rPr lang="en-US" sz="2400" b="1" u="sng" dirty="0">
                <a:solidFill>
                  <a:srgbClr val="FFFF00"/>
                </a:solidFill>
                <a:latin typeface="Times New Roman" panose="02020603050405020304" pitchFamily="18" charset="0"/>
                <a:cs typeface="Times New Roman" panose="02020603050405020304" pitchFamily="18" charset="0"/>
              </a:rPr>
              <a:t>Lincoln’s 10% Plan </a:t>
            </a:r>
            <a:r>
              <a:rPr lang="en-US" sz="2400" dirty="0">
                <a:latin typeface="Times New Roman" panose="02020603050405020304" pitchFamily="18" charset="0"/>
                <a:cs typeface="Times New Roman" panose="02020603050405020304" pitchFamily="18" charset="0"/>
              </a:rPr>
              <a:t>- 10% o the population swear an oath of loyalty</a:t>
            </a:r>
          </a:p>
          <a:p>
            <a:pPr marL="342900" indent="-342900">
              <a:buFont typeface="Arial" panose="020B0604020202020204" pitchFamily="34" charset="0"/>
              <a:buChar char="•"/>
            </a:pPr>
            <a:r>
              <a:rPr lang="en-US" sz="2400" b="1" u="sng" dirty="0">
                <a:solidFill>
                  <a:srgbClr val="FFFF00"/>
                </a:solidFill>
                <a:latin typeface="Times New Roman" panose="02020603050405020304" pitchFamily="18" charset="0"/>
                <a:cs typeface="Times New Roman" panose="02020603050405020304" pitchFamily="18" charset="0"/>
              </a:rPr>
              <a:t>Wade-Davis Bill</a:t>
            </a:r>
            <a:r>
              <a:rPr lang="en-US" sz="2400" b="1" dirty="0">
                <a:solidFill>
                  <a:srgbClr val="FFFF0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t>
            </a:r>
            <a:r>
              <a:rPr lang="en-US" sz="2400" i="1" dirty="0">
                <a:solidFill>
                  <a:srgbClr val="FFFF00"/>
                </a:solidFill>
                <a:latin typeface="Times New Roman" panose="02020603050405020304" pitchFamily="18" charset="0"/>
                <a:cs typeface="Times New Roman" panose="02020603050405020304" pitchFamily="18" charset="0"/>
              </a:rPr>
              <a:t>Radical Republicans</a:t>
            </a:r>
            <a:r>
              <a:rPr lang="en-US" sz="2400" dirty="0">
                <a:latin typeface="Times New Roman" panose="02020603050405020304" pitchFamily="18" charset="0"/>
                <a:cs typeface="Times New Roman" panose="02020603050405020304" pitchFamily="18" charset="0"/>
              </a:rPr>
              <a:t>) – 50% swear oath of allegiance &amp; protections for freedmen (</a:t>
            </a:r>
            <a:r>
              <a:rPr lang="en-US" sz="2400" i="1" dirty="0">
                <a:solidFill>
                  <a:srgbClr val="FFFF00"/>
                </a:solidFill>
                <a:latin typeface="Times New Roman" panose="02020603050405020304" pitchFamily="18" charset="0"/>
                <a:cs typeface="Times New Roman" panose="02020603050405020304" pitchFamily="18" charset="0"/>
              </a:rPr>
              <a:t>Pocket Vetoed</a:t>
            </a:r>
            <a:r>
              <a:rPr lang="en-US" sz="2400" dirty="0">
                <a:latin typeface="Times New Roman" panose="02020603050405020304" pitchFamily="18" charset="0"/>
                <a:cs typeface="Times New Roman" panose="02020603050405020304" pitchFamily="18" charset="0"/>
              </a:rPr>
              <a:t>) </a:t>
            </a:r>
          </a:p>
        </p:txBody>
      </p:sp>
      <p:pic>
        <p:nvPicPr>
          <p:cNvPr id="6" name="Picture 2">
            <a:extLst>
              <a:ext uri="{FF2B5EF4-FFF2-40B4-BE49-F238E27FC236}">
                <a16:creationId xmlns:a16="http://schemas.microsoft.com/office/drawing/2014/main" id="{DF9BE85B-48D0-D64D-F039-DA958B77C0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166" y="4848693"/>
            <a:ext cx="1496007" cy="1597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E5D22F5B-FFE6-0CF8-B8DF-BD1537CDE8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4744" y="4848693"/>
            <a:ext cx="1496007" cy="1597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descr="Benjamin Wade - Wikipedia">
            <a:extLst>
              <a:ext uri="{FF2B5EF4-FFF2-40B4-BE49-F238E27FC236}">
                <a16:creationId xmlns:a16="http://schemas.microsoft.com/office/drawing/2014/main" id="{2042A674-4FCA-2A87-0415-196638B66C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0017" y="4813716"/>
            <a:ext cx="1496008" cy="159707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E565FCF5-6380-F6CD-BF41-8974C296FF6D}"/>
              </a:ext>
            </a:extLst>
          </p:cNvPr>
          <p:cNvSpPr/>
          <p:nvPr/>
        </p:nvSpPr>
        <p:spPr>
          <a:xfrm>
            <a:off x="1752600" y="6066019"/>
            <a:ext cx="5791200" cy="45719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u="sng" dirty="0">
                <a:solidFill>
                  <a:srgbClr val="FFFF00"/>
                </a:solidFill>
                <a:latin typeface="Times New Roman" panose="02020603050405020304" pitchFamily="18" charset="0"/>
                <a:cs typeface="Times New Roman" panose="02020603050405020304" pitchFamily="18" charset="0"/>
              </a:rPr>
              <a:t>Radical Republicans</a:t>
            </a:r>
            <a:r>
              <a:rPr lang="en-US" sz="2400" dirty="0">
                <a:solidFill>
                  <a:schemeClr val="bg1"/>
                </a:solidFill>
                <a:latin typeface="Times New Roman" panose="02020603050405020304" pitchFamily="18" charset="0"/>
                <a:cs typeface="Times New Roman" panose="02020603050405020304" pitchFamily="18" charset="0"/>
              </a:rPr>
              <a:t>’ goal – punish the South</a:t>
            </a:r>
          </a:p>
        </p:txBody>
      </p:sp>
    </p:spTree>
    <p:extLst>
      <p:ext uri="{BB962C8B-B14F-4D97-AF65-F5344CB8AC3E}">
        <p14:creationId xmlns:p14="http://schemas.microsoft.com/office/powerpoint/2010/main" val="12290670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a:latin typeface="Times New Roman" pitchFamily="18" charset="0"/>
                <a:cs typeface="Times New Roman" pitchFamily="18" charset="0"/>
              </a:rPr>
              <a:t>		Heal the Nation</a:t>
            </a:r>
          </a:p>
        </p:txBody>
      </p:sp>
      <p:sp>
        <p:nvSpPr>
          <p:cNvPr id="3" name="Content Placeholder 2"/>
          <p:cNvSpPr>
            <a:spLocks noGrp="1"/>
          </p:cNvSpPr>
          <p:nvPr>
            <p:ph idx="1"/>
          </p:nvPr>
        </p:nvSpPr>
        <p:spPr>
          <a:xfrm>
            <a:off x="1752600" y="1143000"/>
            <a:ext cx="4800600" cy="4983163"/>
          </a:xfrm>
        </p:spPr>
        <p:txBody>
          <a:bodyPr>
            <a:normAutofit lnSpcReduction="10000"/>
          </a:bodyPr>
          <a:lstStyle/>
          <a:p>
            <a:pPr marL="0" indent="0">
              <a:buNone/>
            </a:pPr>
            <a:r>
              <a:rPr lang="en-US" sz="2000" dirty="0">
                <a:latin typeface="Times New Roman" pitchFamily="18" charset="0"/>
                <a:cs typeface="Times New Roman" pitchFamily="18" charset="0"/>
              </a:rPr>
              <a:t>Lincoln’s post war plan – </a:t>
            </a:r>
            <a:r>
              <a:rPr lang="en-US" sz="2000" b="1" i="1" u="sng" dirty="0">
                <a:solidFill>
                  <a:schemeClr val="tx2">
                    <a:lumMod val="50000"/>
                  </a:schemeClr>
                </a:solidFill>
                <a:latin typeface="Times New Roman" pitchFamily="18" charset="0"/>
                <a:cs typeface="Times New Roman" pitchFamily="18" charset="0"/>
              </a:rPr>
              <a:t>10% Plan </a:t>
            </a:r>
            <a:r>
              <a:rPr lang="en-US" sz="2000" dirty="0">
                <a:latin typeface="Times New Roman" pitchFamily="18" charset="0"/>
                <a:cs typeface="Times New Roman" pitchFamily="18" charset="0"/>
              </a:rPr>
              <a:t>(10% of a states </a:t>
            </a:r>
          </a:p>
          <a:p>
            <a:pPr marL="0" indent="0">
              <a:buNone/>
            </a:pPr>
            <a:r>
              <a:rPr lang="en-US" sz="2000" dirty="0">
                <a:latin typeface="Times New Roman" pitchFamily="18" charset="0"/>
                <a:cs typeface="Times New Roman" pitchFamily="18" charset="0"/>
              </a:rPr>
              <a:t>population takes an oath of loyalty)</a:t>
            </a:r>
          </a:p>
          <a:p>
            <a:r>
              <a:rPr lang="en-US" sz="2000" dirty="0">
                <a:latin typeface="Times New Roman" pitchFamily="18" charset="0"/>
                <a:cs typeface="Times New Roman" pitchFamily="18" charset="0"/>
              </a:rPr>
              <a:t>Radical Republicans want to punish the South</a:t>
            </a:r>
          </a:p>
          <a:p>
            <a:pPr lvl="1"/>
            <a:r>
              <a:rPr lang="en-US" sz="2000" b="1" i="1" u="sng" dirty="0">
                <a:solidFill>
                  <a:schemeClr val="tx2">
                    <a:lumMod val="50000"/>
                  </a:schemeClr>
                </a:solidFill>
                <a:latin typeface="Times New Roman" pitchFamily="18" charset="0"/>
                <a:cs typeface="Times New Roman" pitchFamily="18" charset="0"/>
              </a:rPr>
              <a:t>Wade-Davis Bill 1864: </a:t>
            </a:r>
            <a:r>
              <a:rPr lang="en-US" sz="2000" dirty="0">
                <a:latin typeface="Times New Roman" pitchFamily="18" charset="0"/>
                <a:cs typeface="Times New Roman" pitchFamily="18" charset="0"/>
              </a:rPr>
              <a:t>50% oath of allegiances </a:t>
            </a:r>
          </a:p>
          <a:p>
            <a:pPr marL="457200" lvl="1" indent="0">
              <a:buNone/>
            </a:pPr>
            <a:r>
              <a:rPr lang="en-US" sz="2000" dirty="0">
                <a:latin typeface="Times New Roman" pitchFamily="18" charset="0"/>
                <a:cs typeface="Times New Roman" pitchFamily="18" charset="0"/>
              </a:rPr>
              <a:t>and stronger protections for freedmen (pocket vetoed)</a:t>
            </a:r>
          </a:p>
          <a:p>
            <a:pPr lvl="1"/>
            <a:r>
              <a:rPr lang="en-US" sz="2000" dirty="0">
                <a:latin typeface="Times New Roman" pitchFamily="18" charset="0"/>
                <a:cs typeface="Times New Roman" pitchFamily="18" charset="0"/>
              </a:rPr>
              <a:t>Freedmen’s Bureau 1865: assist freed slaves </a:t>
            </a:r>
          </a:p>
          <a:p>
            <a:pPr marL="457200" lvl="1" indent="0">
              <a:buNone/>
            </a:pPr>
            <a:r>
              <a:rPr lang="en-US" sz="2000" dirty="0">
                <a:latin typeface="Times New Roman" pitchFamily="18" charset="0"/>
                <a:cs typeface="Times New Roman" pitchFamily="18" charset="0"/>
              </a:rPr>
              <a:t>(Food, clothing, medical, &amp; education – NO PROPERTY)</a:t>
            </a:r>
          </a:p>
          <a:p>
            <a:pPr marL="349250" lvl="1" indent="-342900">
              <a:buFont typeface="Arial" pitchFamily="34" charset="0"/>
              <a:buChar char="•"/>
            </a:pPr>
            <a:r>
              <a:rPr lang="en-US" sz="2000" dirty="0">
                <a:latin typeface="Times New Roman" pitchFamily="18" charset="0"/>
                <a:cs typeface="Times New Roman" pitchFamily="18" charset="0"/>
              </a:rPr>
              <a:t>Lincoln assassinated 1865</a:t>
            </a:r>
          </a:p>
          <a:p>
            <a:pPr marL="349250" lvl="1" indent="-342900">
              <a:buFont typeface="Arial" pitchFamily="34" charset="0"/>
              <a:buChar char="•"/>
            </a:pPr>
            <a:r>
              <a:rPr lang="en-US" sz="2000" dirty="0">
                <a:latin typeface="Times New Roman" pitchFamily="18" charset="0"/>
                <a:cs typeface="Times New Roman" pitchFamily="18" charset="0"/>
              </a:rPr>
              <a:t>14</a:t>
            </a:r>
            <a:r>
              <a:rPr lang="en-US" sz="2000" baseline="30000" dirty="0">
                <a:latin typeface="Times New Roman" pitchFamily="18" charset="0"/>
                <a:cs typeface="Times New Roman" pitchFamily="18" charset="0"/>
              </a:rPr>
              <a:t>th</a:t>
            </a:r>
            <a:r>
              <a:rPr lang="en-US" sz="2000" dirty="0">
                <a:latin typeface="Times New Roman" pitchFamily="18" charset="0"/>
                <a:cs typeface="Times New Roman" pitchFamily="18" charset="0"/>
              </a:rPr>
              <a:t> Amendment – citizenship?????</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152400"/>
            <a:ext cx="1743075"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934200" y="2819400"/>
            <a:ext cx="1743075" cy="307777"/>
          </a:xfrm>
          <a:prstGeom prst="rect">
            <a:avLst/>
          </a:prstGeom>
          <a:noFill/>
        </p:spPr>
        <p:txBody>
          <a:bodyPr wrap="square" rtlCol="0">
            <a:spAutoFit/>
          </a:bodyPr>
          <a:lstStyle/>
          <a:p>
            <a:pPr algn="ctr"/>
            <a:r>
              <a:rPr lang="en-US" sz="1400" b="1" dirty="0">
                <a:solidFill>
                  <a:srgbClr val="C00000"/>
                </a:solidFill>
              </a:rPr>
              <a:t>Thaddeus Stevens </a:t>
            </a: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6100" y="3276600"/>
            <a:ext cx="1781175" cy="265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955744" y="6096000"/>
            <a:ext cx="1743075" cy="307777"/>
          </a:xfrm>
          <a:prstGeom prst="rect">
            <a:avLst/>
          </a:prstGeom>
          <a:noFill/>
        </p:spPr>
        <p:txBody>
          <a:bodyPr wrap="square" rtlCol="0">
            <a:spAutoFit/>
          </a:bodyPr>
          <a:lstStyle/>
          <a:p>
            <a:pPr algn="ctr"/>
            <a:r>
              <a:rPr lang="en-US" sz="1400" b="1" dirty="0">
                <a:solidFill>
                  <a:srgbClr val="C00000"/>
                </a:solidFill>
              </a:rPr>
              <a:t>Charles Sumner</a:t>
            </a:r>
          </a:p>
        </p:txBody>
      </p:sp>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797959"/>
            <a:ext cx="1447800"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0856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a:latin typeface="Amasis MT Pro Black" panose="02040A04050005020304" pitchFamily="18" charset="0"/>
              </a:rPr>
              <a:t>First’s Shots</a:t>
            </a:r>
          </a:p>
        </p:txBody>
      </p:sp>
      <p:sp>
        <p:nvSpPr>
          <p:cNvPr id="3" name="Content Placeholder 2"/>
          <p:cNvSpPr>
            <a:spLocks noGrp="1"/>
          </p:cNvSpPr>
          <p:nvPr>
            <p:ph idx="1"/>
          </p:nvPr>
        </p:nvSpPr>
        <p:spPr>
          <a:xfrm>
            <a:off x="457200" y="838200"/>
            <a:ext cx="8229600" cy="5287963"/>
          </a:xfrm>
          <a:solidFill>
            <a:srgbClr val="002060"/>
          </a:solidFill>
        </p:spPr>
        <p:txBody>
          <a:bodyPr>
            <a:normAutofit/>
          </a:bodyPr>
          <a:lstStyle/>
          <a:p>
            <a:pPr marL="0" indent="0">
              <a:buNone/>
            </a:pPr>
            <a:r>
              <a:rPr lang="en-US" sz="2400" b="1" i="1" u="sng" dirty="0">
                <a:solidFill>
                  <a:srgbClr val="FFFF00"/>
                </a:solidFill>
                <a:latin typeface="Times New Roman" panose="02020603050405020304" pitchFamily="18" charset="0"/>
                <a:cs typeface="Times New Roman" panose="02020603050405020304" pitchFamily="18" charset="0"/>
              </a:rPr>
              <a:t>FORT SUMTER (April 12, 1861) </a:t>
            </a:r>
          </a:p>
          <a:p>
            <a:pPr marL="0" indent="0">
              <a:buNone/>
            </a:pPr>
            <a:r>
              <a:rPr lang="en-US" sz="2400" i="1" dirty="0">
                <a:solidFill>
                  <a:srgbClr val="FFFF00"/>
                </a:solidFill>
                <a:latin typeface="Times New Roman" panose="02020603050405020304" pitchFamily="18" charset="0"/>
                <a:cs typeface="Times New Roman" panose="02020603050405020304" pitchFamily="18" charset="0"/>
              </a:rPr>
              <a:t>“We shall be in one of the bloodiest civil wars that history has recorded.” Alexander Stephens 1861</a:t>
            </a:r>
            <a:r>
              <a:rPr lang="en-US" sz="2400" b="1" i="1" dirty="0">
                <a:solidFill>
                  <a:srgbClr val="FFFF00"/>
                </a:solidFill>
                <a:latin typeface="Times New Roman" panose="02020603050405020304" pitchFamily="18" charset="0"/>
                <a:cs typeface="Times New Roman" panose="02020603050405020304" pitchFamily="18" charset="0"/>
              </a:rPr>
              <a:t> </a:t>
            </a:r>
            <a:endParaRPr lang="en-US" sz="2400" b="1" dirty="0">
              <a:solidFill>
                <a:srgbClr val="FFFF00"/>
              </a:solidFill>
              <a:latin typeface="Times New Roman" panose="02020603050405020304" pitchFamily="18" charset="0"/>
              <a:cs typeface="Times New Roman" panose="02020603050405020304" pitchFamily="18" charset="0"/>
            </a:endParaRPr>
          </a:p>
          <a:p>
            <a:pPr lvl="1"/>
            <a:r>
              <a:rPr lang="en-US" sz="2400" dirty="0">
                <a:solidFill>
                  <a:srgbClr val="FFFF00"/>
                </a:solidFill>
                <a:latin typeface="Times New Roman" panose="02020603050405020304" pitchFamily="18" charset="0"/>
                <a:cs typeface="Times New Roman" panose="02020603050405020304" pitchFamily="18" charset="0"/>
              </a:rPr>
              <a:t>Lincoln calls the enlargement of the Army and advancement of $2,000,000 </a:t>
            </a:r>
            <a:r>
              <a:rPr lang="en-US" sz="2400" i="1" dirty="0">
                <a:solidFill>
                  <a:schemeClr val="bg1"/>
                </a:solidFill>
                <a:latin typeface="Times New Roman" panose="02020603050405020304" pitchFamily="18" charset="0"/>
                <a:cs typeface="Times New Roman" panose="02020603050405020304" pitchFamily="18" charset="0"/>
              </a:rPr>
              <a:t>(</a:t>
            </a:r>
            <a:r>
              <a:rPr lang="en-US" sz="2400" b="1" i="1" dirty="0">
                <a:solidFill>
                  <a:schemeClr val="bg1"/>
                </a:solidFill>
                <a:latin typeface="Times New Roman" panose="02020603050405020304" pitchFamily="18" charset="0"/>
                <a:cs typeface="Times New Roman" panose="02020603050405020304" pitchFamily="18" charset="0"/>
              </a:rPr>
              <a:t>expansion of presidential powers</a:t>
            </a:r>
            <a:r>
              <a:rPr lang="en-US" sz="2400" i="1" dirty="0">
                <a:solidFill>
                  <a:schemeClr val="bg1"/>
                </a:solidFill>
                <a:latin typeface="Times New Roman" panose="02020603050405020304" pitchFamily="18" charset="0"/>
                <a:cs typeface="Times New Roman" panose="02020603050405020304" pitchFamily="18" charset="0"/>
              </a:rPr>
              <a:t>)</a:t>
            </a:r>
          </a:p>
        </p:txBody>
      </p:sp>
      <p:pic>
        <p:nvPicPr>
          <p:cNvPr id="4" name="Picture 3">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3352800"/>
            <a:ext cx="3505200" cy="2800350"/>
          </a:xfrm>
          <a:prstGeom prst="rect">
            <a:avLst/>
          </a:prstGeom>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5168" y="3581400"/>
            <a:ext cx="4896431" cy="2579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06925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FC26D-5770-B48D-BACF-F2A7E102B612}"/>
              </a:ext>
            </a:extLst>
          </p:cNvPr>
          <p:cNvSpPr>
            <a:spLocks noGrp="1"/>
          </p:cNvSpPr>
          <p:nvPr>
            <p:ph type="title"/>
          </p:nvPr>
        </p:nvSpPr>
        <p:spPr>
          <a:xfrm>
            <a:off x="457200" y="274638"/>
            <a:ext cx="8229600" cy="639762"/>
          </a:xfrm>
        </p:spPr>
        <p:txBody>
          <a:bodyPr>
            <a:normAutofit fontScale="90000"/>
          </a:bodyPr>
          <a:lstStyle/>
          <a:p>
            <a:r>
              <a:rPr lang="en-US" b="1" dirty="0">
                <a:latin typeface="Amasis MT Pro" panose="02040504050005020304" pitchFamily="18" charset="0"/>
              </a:rPr>
              <a:t>The Freedmen’s Question </a:t>
            </a:r>
          </a:p>
        </p:txBody>
      </p:sp>
      <p:sp>
        <p:nvSpPr>
          <p:cNvPr id="3" name="Content Placeholder 2">
            <a:extLst>
              <a:ext uri="{FF2B5EF4-FFF2-40B4-BE49-F238E27FC236}">
                <a16:creationId xmlns:a16="http://schemas.microsoft.com/office/drawing/2014/main" id="{565669B7-97E3-FD27-19CA-7987A1C74726}"/>
              </a:ext>
            </a:extLst>
          </p:cNvPr>
          <p:cNvSpPr>
            <a:spLocks noGrp="1"/>
          </p:cNvSpPr>
          <p:nvPr>
            <p:ph idx="1"/>
          </p:nvPr>
        </p:nvSpPr>
        <p:spPr>
          <a:xfrm>
            <a:off x="457200" y="1143000"/>
            <a:ext cx="8229600" cy="4983163"/>
          </a:xfrm>
          <a:solidFill>
            <a:schemeClr val="bg1"/>
          </a:solidFill>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What should the federal government do with the approximately 4,000,000 former slaves (</a:t>
            </a:r>
            <a:r>
              <a:rPr lang="en-US" sz="2400" b="1" u="sng" dirty="0">
                <a:solidFill>
                  <a:srgbClr val="C00000"/>
                </a:solidFill>
                <a:latin typeface="Times New Roman" panose="02020603050405020304" pitchFamily="18" charset="0"/>
                <a:cs typeface="Times New Roman" panose="02020603050405020304" pitchFamily="18" charset="0"/>
              </a:rPr>
              <a:t>Freedmen</a:t>
            </a:r>
            <a:r>
              <a:rPr lang="en-US" sz="2400" dirty="0">
                <a:latin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A94B691B-9482-7022-BC1D-1B9B1BAC0B8B}"/>
              </a:ext>
            </a:extLst>
          </p:cNvPr>
          <p:cNvSpPr/>
          <p:nvPr/>
        </p:nvSpPr>
        <p:spPr>
          <a:xfrm>
            <a:off x="3002483" y="2057400"/>
            <a:ext cx="5562600" cy="10668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US" sz="2400" dirty="0">
              <a:latin typeface="Times New Roman" panose="02020603050405020304" pitchFamily="18" charset="0"/>
              <a:cs typeface="Times New Roman" panose="02020603050405020304" pitchFamily="18" charset="0"/>
            </a:endParaRPr>
          </a:p>
          <a:p>
            <a:r>
              <a:rPr lang="en-US" sz="2400" b="1" u="sng" dirty="0">
                <a:latin typeface="Times New Roman" panose="02020603050405020304" pitchFamily="18" charset="0"/>
                <a:cs typeface="Times New Roman" panose="02020603050405020304" pitchFamily="18" charset="0"/>
              </a:rPr>
              <a:t>Freedmen’s Bureau 1865</a:t>
            </a:r>
            <a:r>
              <a:rPr lang="en-US" sz="2400" dirty="0">
                <a:latin typeface="Times New Roman" panose="02020603050405020304" pitchFamily="18" charset="0"/>
                <a:cs typeface="Times New Roman" panose="02020603050405020304" pitchFamily="18" charset="0"/>
              </a:rPr>
              <a:t>: provide former slaves with food, clothing, medical care, &amp; education  </a:t>
            </a:r>
          </a:p>
          <a:p>
            <a:endParaRPr lang="en-US" sz="24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4F1E88B-6F9E-4B2C-F2FD-C5BDC5B41743}"/>
              </a:ext>
            </a:extLst>
          </p:cNvPr>
          <p:cNvPicPr>
            <a:picLocks noChangeAspect="1"/>
          </p:cNvPicPr>
          <p:nvPr/>
        </p:nvPicPr>
        <p:blipFill>
          <a:blip r:embed="rId3"/>
          <a:stretch>
            <a:fillRect/>
          </a:stretch>
        </p:blipFill>
        <p:spPr>
          <a:xfrm>
            <a:off x="4357689" y="2819400"/>
            <a:ext cx="3505200" cy="2438400"/>
          </a:xfrm>
          <a:prstGeom prst="rect">
            <a:avLst/>
          </a:prstGeom>
          <a:ln>
            <a:solidFill>
              <a:srgbClr val="002060"/>
            </a:solidFill>
          </a:ln>
        </p:spPr>
      </p:pic>
      <p:pic>
        <p:nvPicPr>
          <p:cNvPr id="5124" name="Picture 4" descr="Revisiting “Forty Acres and a Mule:” The Backstory to the Backstory of  America's Mythic Promise : We're History">
            <a:extLst>
              <a:ext uri="{FF2B5EF4-FFF2-40B4-BE49-F238E27FC236}">
                <a16:creationId xmlns:a16="http://schemas.microsoft.com/office/drawing/2014/main" id="{6C3C53CB-B8E6-7F09-129C-D2C853297F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88" y="3581400"/>
            <a:ext cx="3033712" cy="300196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AF34015-9789-D273-5A84-566F91DAAD05}"/>
              </a:ext>
            </a:extLst>
          </p:cNvPr>
          <p:cNvSpPr/>
          <p:nvPr/>
        </p:nvSpPr>
        <p:spPr>
          <a:xfrm>
            <a:off x="1638379" y="5516562"/>
            <a:ext cx="6926703" cy="1066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Proposal “</a:t>
            </a:r>
            <a:r>
              <a:rPr lang="en-US" sz="2400" b="1" i="1" u="sng" dirty="0">
                <a:solidFill>
                  <a:srgbClr val="FFFF00"/>
                </a:solidFill>
                <a:latin typeface="Times New Roman" panose="02020603050405020304" pitchFamily="18" charset="0"/>
                <a:cs typeface="Times New Roman" panose="02020603050405020304" pitchFamily="18" charset="0"/>
              </a:rPr>
              <a:t>40 acres &amp; a mule</a:t>
            </a:r>
            <a:r>
              <a:rPr lang="en-US" sz="2400" dirty="0">
                <a:latin typeface="Times New Roman" panose="02020603050405020304" pitchFamily="18" charset="0"/>
                <a:cs typeface="Times New Roman" panose="02020603050405020304" pitchFamily="18" charset="0"/>
              </a:rPr>
              <a:t>” – giving land to former slaves to farm (</a:t>
            </a:r>
            <a:r>
              <a:rPr lang="en-US" sz="2400" i="1" dirty="0">
                <a:solidFill>
                  <a:srgbClr val="FFFF00"/>
                </a:solidFill>
                <a:latin typeface="Times New Roman" panose="02020603050405020304" pitchFamily="18" charset="0"/>
                <a:cs typeface="Times New Roman" panose="02020603050405020304" pitchFamily="18" charset="0"/>
              </a:rPr>
              <a:t>Issue: constitutionality of taking land – Never enacted</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396506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b="1" dirty="0">
                <a:latin typeface="Amasis MT Pro" panose="02040504050005020304" pitchFamily="18" charset="0"/>
              </a:rPr>
              <a:t>The Fate of Reconstruction</a:t>
            </a:r>
          </a:p>
        </p:txBody>
      </p:sp>
      <p:sp>
        <p:nvSpPr>
          <p:cNvPr id="3" name="Content Placeholder 2"/>
          <p:cNvSpPr>
            <a:spLocks noGrp="1"/>
          </p:cNvSpPr>
          <p:nvPr>
            <p:ph idx="1"/>
          </p:nvPr>
        </p:nvSpPr>
        <p:spPr>
          <a:xfrm>
            <a:off x="391885" y="1169987"/>
            <a:ext cx="8229600" cy="5059363"/>
          </a:xfrm>
        </p:spPr>
        <p:txBody>
          <a:bodyPr/>
          <a:lstStyle/>
          <a:p>
            <a:r>
              <a:rPr lang="en-US" b="1" dirty="0">
                <a:latin typeface="Times New Roman" pitchFamily="18" charset="0"/>
                <a:cs typeface="Times New Roman" pitchFamily="18" charset="0"/>
              </a:rPr>
              <a:t>Lincoln’s Assassination </a:t>
            </a:r>
            <a:r>
              <a:rPr lang="en-US" dirty="0">
                <a:latin typeface="Times New Roman" pitchFamily="18" charset="0"/>
                <a:cs typeface="Times New Roman" pitchFamily="18" charset="0"/>
              </a:rPr>
              <a:t>(April 14, 1865)</a:t>
            </a:r>
          </a:p>
          <a:p>
            <a:r>
              <a:rPr lang="en-US" dirty="0">
                <a:latin typeface="Times New Roman" pitchFamily="18" charset="0"/>
                <a:cs typeface="Times New Roman" pitchFamily="18" charset="0"/>
              </a:rPr>
              <a:t>John Wilkes Booth</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999" y="2286000"/>
            <a:ext cx="4638675" cy="3638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752600"/>
            <a:ext cx="3324225" cy="447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85800" y="6229350"/>
            <a:ext cx="3962400" cy="369332"/>
          </a:xfrm>
          <a:prstGeom prst="rect">
            <a:avLst/>
          </a:prstGeom>
          <a:noFill/>
        </p:spPr>
        <p:txBody>
          <a:bodyPr wrap="square" rtlCol="0">
            <a:spAutoFit/>
          </a:bodyPr>
          <a:lstStyle/>
          <a:p>
            <a:r>
              <a:rPr lang="en-US" b="1" dirty="0">
                <a:solidFill>
                  <a:srgbClr val="C00000"/>
                </a:solidFill>
                <a:latin typeface="Times New Roman" pitchFamily="18" charset="0"/>
                <a:cs typeface="Times New Roman" pitchFamily="18" charset="0"/>
              </a:rPr>
              <a:t>Ford’s Theater, April 1865</a:t>
            </a:r>
          </a:p>
        </p:txBody>
      </p:sp>
      <p:sp>
        <p:nvSpPr>
          <p:cNvPr id="7" name="TextBox 6"/>
          <p:cNvSpPr txBox="1"/>
          <p:nvPr/>
        </p:nvSpPr>
        <p:spPr>
          <a:xfrm>
            <a:off x="4994274" y="6365937"/>
            <a:ext cx="3962400" cy="369332"/>
          </a:xfrm>
          <a:prstGeom prst="rect">
            <a:avLst/>
          </a:prstGeom>
          <a:noFill/>
        </p:spPr>
        <p:txBody>
          <a:bodyPr wrap="square" rtlCol="0">
            <a:spAutoFit/>
          </a:bodyPr>
          <a:lstStyle/>
          <a:p>
            <a:r>
              <a:rPr lang="en-US" b="1" dirty="0">
                <a:solidFill>
                  <a:srgbClr val="C00000"/>
                </a:solidFill>
                <a:latin typeface="Times New Roman" pitchFamily="18" charset="0"/>
                <a:cs typeface="Times New Roman" pitchFamily="18" charset="0"/>
              </a:rPr>
              <a:t>John Wilkes Booth, 1862</a:t>
            </a:r>
          </a:p>
        </p:txBody>
      </p:sp>
      <p:sp>
        <p:nvSpPr>
          <p:cNvPr id="5" name="Rectangle 4">
            <a:extLst>
              <a:ext uri="{FF2B5EF4-FFF2-40B4-BE49-F238E27FC236}">
                <a16:creationId xmlns:a16="http://schemas.microsoft.com/office/drawing/2014/main" id="{F1960A3C-B951-0EA9-0BC4-FCF551FAA0A3}"/>
              </a:ext>
            </a:extLst>
          </p:cNvPr>
          <p:cNvSpPr/>
          <p:nvPr/>
        </p:nvSpPr>
        <p:spPr>
          <a:xfrm>
            <a:off x="1196492" y="4359212"/>
            <a:ext cx="7490307" cy="86836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Lincoln’s death – who will oversee Reconstruction and what objectives will it attempt to achieve</a:t>
            </a:r>
          </a:p>
        </p:txBody>
      </p:sp>
    </p:spTree>
    <p:extLst>
      <p:ext uri="{BB962C8B-B14F-4D97-AF65-F5344CB8AC3E}">
        <p14:creationId xmlns:p14="http://schemas.microsoft.com/office/powerpoint/2010/main" val="17632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7E9F7-6132-0DA1-37CB-5C4142A4A2F9}"/>
              </a:ext>
            </a:extLst>
          </p:cNvPr>
          <p:cNvSpPr>
            <a:spLocks noGrp="1"/>
          </p:cNvSpPr>
          <p:nvPr>
            <p:ph type="title"/>
          </p:nvPr>
        </p:nvSpPr>
        <p:spPr>
          <a:xfrm>
            <a:off x="457200" y="274638"/>
            <a:ext cx="8229600" cy="715962"/>
          </a:xfrm>
        </p:spPr>
        <p:txBody>
          <a:bodyPr>
            <a:normAutofit/>
          </a:bodyPr>
          <a:lstStyle/>
          <a:p>
            <a:r>
              <a:rPr lang="en-US" sz="3800" b="1" dirty="0">
                <a:latin typeface="Amasis MT Pro" panose="02040504050005020304" pitchFamily="18" charset="0"/>
              </a:rPr>
              <a:t>The Last Full Measure of Devotion</a:t>
            </a:r>
          </a:p>
        </p:txBody>
      </p:sp>
      <p:sp>
        <p:nvSpPr>
          <p:cNvPr id="3" name="Content Placeholder 2">
            <a:extLst>
              <a:ext uri="{FF2B5EF4-FFF2-40B4-BE49-F238E27FC236}">
                <a16:creationId xmlns:a16="http://schemas.microsoft.com/office/drawing/2014/main" id="{100A76F0-05AA-731F-D1A5-9E04EE7F4E7B}"/>
              </a:ext>
            </a:extLst>
          </p:cNvPr>
          <p:cNvSpPr>
            <a:spLocks noGrp="1"/>
          </p:cNvSpPr>
          <p:nvPr>
            <p:ph idx="1"/>
          </p:nvPr>
        </p:nvSpPr>
        <p:spPr>
          <a:xfrm>
            <a:off x="457200" y="990600"/>
            <a:ext cx="8229600" cy="5135563"/>
          </a:xfrm>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Evaluate the ultimate objective of the Civil War </a:t>
            </a:r>
          </a:p>
        </p:txBody>
      </p:sp>
      <p:sp>
        <p:nvSpPr>
          <p:cNvPr id="4" name="Rectangle 3">
            <a:extLst>
              <a:ext uri="{FF2B5EF4-FFF2-40B4-BE49-F238E27FC236}">
                <a16:creationId xmlns:a16="http://schemas.microsoft.com/office/drawing/2014/main" id="{F6427B61-D6E7-C334-D564-E547E4374F7F}"/>
              </a:ext>
            </a:extLst>
          </p:cNvPr>
          <p:cNvSpPr/>
          <p:nvPr/>
        </p:nvSpPr>
        <p:spPr>
          <a:xfrm>
            <a:off x="76200" y="1524000"/>
            <a:ext cx="3886200" cy="1524000"/>
          </a:xfrm>
          <a:prstGeom prst="rect">
            <a:avLst/>
          </a:prstGeom>
          <a:solidFill>
            <a:srgbClr val="00206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The Civil War a new nation based on a </a:t>
            </a:r>
            <a:r>
              <a:rPr lang="en-US" sz="2400" dirty="0">
                <a:solidFill>
                  <a:schemeClr val="bg1"/>
                </a:solidFill>
                <a:effectLst/>
                <a:latin typeface="Times" panose="02020603050405020304" pitchFamily="18" charset="0"/>
                <a:ea typeface="Calibri" panose="020F0502020204030204" pitchFamily="34" charset="0"/>
                <a:cs typeface="Times" panose="02020603050405020304" pitchFamily="18" charset="0"/>
              </a:rPr>
              <a:t>new birth of freedom, and that government of the people</a:t>
            </a:r>
            <a:endParaRPr lang="en-US" sz="2400" dirty="0">
              <a:solidFill>
                <a:schemeClr val="bg1"/>
              </a:solidFill>
              <a:latin typeface="Times" panose="02020603050405020304" pitchFamily="18" charset="0"/>
              <a:cs typeface="Times" panose="02020603050405020304" pitchFamily="18" charset="0"/>
            </a:endParaRPr>
          </a:p>
        </p:txBody>
      </p:sp>
      <p:sp>
        <p:nvSpPr>
          <p:cNvPr id="5" name="Rectangle 4">
            <a:extLst>
              <a:ext uri="{FF2B5EF4-FFF2-40B4-BE49-F238E27FC236}">
                <a16:creationId xmlns:a16="http://schemas.microsoft.com/office/drawing/2014/main" id="{C9E5474B-EF00-7787-E931-36DD047ABE0B}"/>
              </a:ext>
            </a:extLst>
          </p:cNvPr>
          <p:cNvSpPr/>
          <p:nvPr/>
        </p:nvSpPr>
        <p:spPr>
          <a:xfrm>
            <a:off x="5175738" y="1524000"/>
            <a:ext cx="3886200" cy="1108576"/>
          </a:xfrm>
          <a:prstGeom prst="rect">
            <a:avLst/>
          </a:prstGeom>
          <a:solidFill>
            <a:srgbClr val="00206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The Civil War aim was for the preservation of the Union </a:t>
            </a:r>
          </a:p>
        </p:txBody>
      </p:sp>
      <p:cxnSp>
        <p:nvCxnSpPr>
          <p:cNvPr id="7" name="Straight Connector 6">
            <a:extLst>
              <a:ext uri="{FF2B5EF4-FFF2-40B4-BE49-F238E27FC236}">
                <a16:creationId xmlns:a16="http://schemas.microsoft.com/office/drawing/2014/main" id="{3EAAD3D3-FB6C-8F18-CCCF-B017C69B8F1F}"/>
              </a:ext>
            </a:extLst>
          </p:cNvPr>
          <p:cNvCxnSpPr>
            <a:cxnSpLocks/>
          </p:cNvCxnSpPr>
          <p:nvPr/>
        </p:nvCxnSpPr>
        <p:spPr>
          <a:xfrm>
            <a:off x="4571999" y="1858169"/>
            <a:ext cx="0" cy="4466431"/>
          </a:xfrm>
          <a:prstGeom prst="line">
            <a:avLst/>
          </a:prstGeom>
          <a:ln w="28575"/>
        </p:spPr>
        <p:style>
          <a:lnRef idx="1">
            <a:schemeClr val="dk1"/>
          </a:lnRef>
          <a:fillRef idx="0">
            <a:schemeClr val="dk1"/>
          </a:fillRef>
          <a:effectRef idx="0">
            <a:schemeClr val="dk1"/>
          </a:effectRef>
          <a:fontRef idx="minor">
            <a:schemeClr val="tx1"/>
          </a:fontRef>
        </p:style>
      </p:cxnSp>
      <p:pic>
        <p:nvPicPr>
          <p:cNvPr id="3074" name="Picture 2" descr="6 leadership lessons from Abraham Lincoln">
            <a:extLst>
              <a:ext uri="{FF2B5EF4-FFF2-40B4-BE49-F238E27FC236}">
                <a16:creationId xmlns:a16="http://schemas.microsoft.com/office/drawing/2014/main" id="{E2652D7F-7B21-53A4-FFCD-1862E30C46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0461" y="3165976"/>
            <a:ext cx="1743075" cy="250139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45740C5B-579F-3DDF-C5D6-7EC2EFDDC125}"/>
              </a:ext>
            </a:extLst>
          </p:cNvPr>
          <p:cNvSpPr/>
          <p:nvPr/>
        </p:nvSpPr>
        <p:spPr>
          <a:xfrm>
            <a:off x="762000" y="5867400"/>
            <a:ext cx="7772400" cy="7921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Goal: Evaluate the legacy of the Civil War on the development of the U.S..</a:t>
            </a:r>
          </a:p>
        </p:txBody>
      </p:sp>
    </p:spTree>
    <p:extLst>
      <p:ext uri="{BB962C8B-B14F-4D97-AF65-F5344CB8AC3E}">
        <p14:creationId xmlns:p14="http://schemas.microsoft.com/office/powerpoint/2010/main" val="7310623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sz="4000" b="1" dirty="0">
                <a:latin typeface="Amasis MT Pro" panose="02040504050005020304" pitchFamily="18" charset="0"/>
              </a:rPr>
              <a:t>Civil War Impact on the US</a:t>
            </a:r>
          </a:p>
        </p:txBody>
      </p:sp>
      <p:sp>
        <p:nvSpPr>
          <p:cNvPr id="3" name="Content Placeholder 2"/>
          <p:cNvSpPr>
            <a:spLocks noGrp="1"/>
          </p:cNvSpPr>
          <p:nvPr>
            <p:ph idx="1"/>
          </p:nvPr>
        </p:nvSpPr>
        <p:spPr>
          <a:xfrm>
            <a:off x="457200" y="1219200"/>
            <a:ext cx="8229600" cy="4906963"/>
          </a:xfrm>
          <a:solidFill>
            <a:schemeClr val="bg1"/>
          </a:solidFill>
        </p:spPr>
        <p:txBody>
          <a:bodyPr>
            <a:normAutofit/>
          </a:bodyPr>
          <a:lstStyle/>
          <a:p>
            <a:r>
              <a:rPr lang="en-US" sz="2400" dirty="0">
                <a:latin typeface="Times New Roman" panose="02020603050405020304" pitchFamily="18" charset="0"/>
                <a:cs typeface="Times New Roman" panose="02020603050405020304" pitchFamily="18" charset="0"/>
              </a:rPr>
              <a:t>War always has a profound impact on society.  Identify and explain two major changes that happen as a result of the Civil War.  Be sure to classify each one as a political, social, or economic change.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0" y="2743200"/>
            <a:ext cx="5562600" cy="3978302"/>
          </a:xfrm>
          <a:prstGeom prst="rect">
            <a:avLst/>
          </a:prstGeom>
        </p:spPr>
      </p:pic>
    </p:spTree>
    <p:extLst>
      <p:ext uri="{BB962C8B-B14F-4D97-AF65-F5344CB8AC3E}">
        <p14:creationId xmlns:p14="http://schemas.microsoft.com/office/powerpoint/2010/main" val="33655122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65162"/>
          </a:xfrm>
        </p:spPr>
        <p:txBody>
          <a:bodyPr>
            <a:normAutofit/>
          </a:bodyPr>
          <a:lstStyle/>
          <a:p>
            <a:r>
              <a:rPr lang="en-US" sz="3200" b="1" dirty="0">
                <a:latin typeface="Amasis MT Pro" panose="02040504050005020304" pitchFamily="18" charset="0"/>
                <a:cs typeface="Times New Roman" pitchFamily="18" charset="0"/>
              </a:rPr>
              <a:t>The Influence of the Civil War</a:t>
            </a:r>
          </a:p>
        </p:txBody>
      </p:sp>
      <p:sp>
        <p:nvSpPr>
          <p:cNvPr id="3" name="Content Placeholder 2"/>
          <p:cNvSpPr>
            <a:spLocks noGrp="1"/>
          </p:cNvSpPr>
          <p:nvPr>
            <p:ph idx="1"/>
          </p:nvPr>
        </p:nvSpPr>
        <p:spPr>
          <a:xfrm>
            <a:off x="457200" y="1143000"/>
            <a:ext cx="8229600" cy="5486400"/>
          </a:xfrm>
          <a:solidFill>
            <a:schemeClr val="bg1"/>
          </a:solidFill>
        </p:spPr>
        <p:txBody>
          <a:bodyPr>
            <a:normAutofit/>
          </a:bodyPr>
          <a:lstStyle/>
          <a:p>
            <a:r>
              <a:rPr lang="en-US" sz="2400" dirty="0">
                <a:latin typeface="Times New Roman" pitchFamily="18" charset="0"/>
                <a:cs typeface="Times New Roman" pitchFamily="18" charset="0"/>
              </a:rPr>
              <a:t>The Civil War dramatically altered the United States.  Give examples for the following categories of how the Civil War impacted the development of the United States.</a:t>
            </a:r>
          </a:p>
          <a:p>
            <a:endParaRPr lang="en-US" sz="2400" dirty="0">
              <a:latin typeface="Times New Roman" pitchFamily="18" charset="0"/>
              <a:cs typeface="Times New Roman"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994646869"/>
              </p:ext>
            </p:extLst>
          </p:nvPr>
        </p:nvGraphicFramePr>
        <p:xfrm>
          <a:off x="685800" y="2438400"/>
          <a:ext cx="7620000" cy="3479800"/>
        </p:xfrm>
        <a:graphic>
          <a:graphicData uri="http://schemas.openxmlformats.org/drawingml/2006/table">
            <a:tbl>
              <a:tblPr firstRow="1" bandRow="1">
                <a:tableStyleId>{5C22544A-7EE6-4342-B048-85BDC9FD1C3A}</a:tableStyleId>
              </a:tblPr>
              <a:tblGrid>
                <a:gridCol w="2540000">
                  <a:extLst>
                    <a:ext uri="{9D8B030D-6E8A-4147-A177-3AD203B41FA5}">
                      <a16:colId xmlns:a16="http://schemas.microsoft.com/office/drawing/2014/main" val="20000"/>
                    </a:ext>
                  </a:extLst>
                </a:gridCol>
                <a:gridCol w="2540000">
                  <a:extLst>
                    <a:ext uri="{9D8B030D-6E8A-4147-A177-3AD203B41FA5}">
                      <a16:colId xmlns:a16="http://schemas.microsoft.com/office/drawing/2014/main" val="20001"/>
                    </a:ext>
                  </a:extLst>
                </a:gridCol>
                <a:gridCol w="2540000">
                  <a:extLst>
                    <a:ext uri="{9D8B030D-6E8A-4147-A177-3AD203B41FA5}">
                      <a16:colId xmlns:a16="http://schemas.microsoft.com/office/drawing/2014/main" val="20002"/>
                    </a:ext>
                  </a:extLst>
                </a:gridCol>
              </a:tblGrid>
              <a:tr h="370840">
                <a:tc>
                  <a:txBody>
                    <a:bodyPr/>
                    <a:lstStyle/>
                    <a:p>
                      <a:pPr algn="ctr"/>
                      <a:r>
                        <a:rPr lang="en-US" dirty="0"/>
                        <a:t>Politically</a:t>
                      </a:r>
                    </a:p>
                  </a:txBody>
                  <a:tcPr/>
                </a:tc>
                <a:tc>
                  <a:txBody>
                    <a:bodyPr/>
                    <a:lstStyle/>
                    <a:p>
                      <a:pPr algn="ctr"/>
                      <a:r>
                        <a:rPr lang="en-US" dirty="0"/>
                        <a:t>Economically</a:t>
                      </a:r>
                    </a:p>
                  </a:txBody>
                  <a:tcPr>
                    <a:solidFill>
                      <a:srgbClr val="FF0000"/>
                    </a:solidFill>
                  </a:tcPr>
                </a:tc>
                <a:tc>
                  <a:txBody>
                    <a:bodyPr/>
                    <a:lstStyle/>
                    <a:p>
                      <a:pPr algn="ctr"/>
                      <a:r>
                        <a:rPr lang="en-US" dirty="0"/>
                        <a:t>Socially</a:t>
                      </a:r>
                      <a:r>
                        <a:rPr lang="en-US" baseline="0" dirty="0"/>
                        <a:t> </a:t>
                      </a:r>
                      <a:endParaRPr lang="en-US" dirty="0"/>
                    </a:p>
                  </a:txBody>
                  <a:tcPr>
                    <a:solidFill>
                      <a:srgbClr val="00B050"/>
                    </a:solidFill>
                  </a:tcPr>
                </a:tc>
                <a:extLst>
                  <a:ext uri="{0D108BD9-81ED-4DB2-BD59-A6C34878D82A}">
                    <a16:rowId xmlns:a16="http://schemas.microsoft.com/office/drawing/2014/main" val="10000"/>
                  </a:ext>
                </a:extLst>
              </a:tr>
              <a:tr h="370840">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3430675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b="1" dirty="0">
                <a:latin typeface="Amasis MT Pro" panose="02040504050005020304" pitchFamily="18" charset="0"/>
              </a:rPr>
              <a:t>Impacts of War</a:t>
            </a:r>
          </a:p>
        </p:txBody>
      </p:sp>
      <p:sp>
        <p:nvSpPr>
          <p:cNvPr id="3" name="Content Placeholder 2"/>
          <p:cNvSpPr>
            <a:spLocks noGrp="1"/>
          </p:cNvSpPr>
          <p:nvPr>
            <p:ph idx="1"/>
          </p:nvPr>
        </p:nvSpPr>
        <p:spPr>
          <a:xfrm>
            <a:off x="457200" y="1417638"/>
            <a:ext cx="8229600" cy="4708525"/>
          </a:xfrm>
          <a:solidFill>
            <a:schemeClr val="bg1"/>
          </a:solidFill>
          <a:ln>
            <a:solidFill>
              <a:srgbClr val="002060"/>
            </a:solidFill>
          </a:ln>
        </p:spPr>
        <p:txBody>
          <a:bodyPr>
            <a:normAutofit/>
          </a:bodyPr>
          <a:lstStyle/>
          <a:p>
            <a:r>
              <a:rPr lang="en-US" sz="2000" dirty="0">
                <a:latin typeface="Times New Roman" panose="02020603050405020304" pitchFamily="18" charset="0"/>
                <a:cs typeface="Times New Roman" panose="02020603050405020304" pitchFamily="18" charset="0"/>
              </a:rPr>
              <a:t>Directions: classify each of the following statements as political, social, or economic impact and what region or regions it applies to</a:t>
            </a:r>
          </a:p>
          <a:p>
            <a:r>
              <a:rPr lang="en-US" sz="2000" dirty="0">
                <a:latin typeface="Times New Roman" panose="02020603050405020304" pitchFamily="18" charset="0"/>
                <a:cs typeface="Times New Roman" panose="02020603050405020304" pitchFamily="18" charset="0"/>
              </a:rPr>
              <a:t>1. Boom of industry</a:t>
            </a:r>
          </a:p>
          <a:p>
            <a:r>
              <a:rPr lang="en-US" sz="2000" dirty="0">
                <a:latin typeface="Times New Roman" panose="02020603050405020304" pitchFamily="18" charset="0"/>
                <a:cs typeface="Times New Roman" panose="02020603050405020304" pitchFamily="18" charset="0"/>
              </a:rPr>
              <a:t>2. Homestead Act of 1862</a:t>
            </a:r>
          </a:p>
          <a:p>
            <a:r>
              <a:rPr lang="en-US" sz="2000" dirty="0">
                <a:latin typeface="Times New Roman" panose="02020603050405020304" pitchFamily="18" charset="0"/>
                <a:cs typeface="Times New Roman" panose="02020603050405020304" pitchFamily="18" charset="0"/>
              </a:rPr>
              <a:t>3. Abolishment of slavery</a:t>
            </a:r>
          </a:p>
          <a:p>
            <a:r>
              <a:rPr lang="en-US" sz="2000" dirty="0">
                <a:latin typeface="Times New Roman" panose="02020603050405020304" pitchFamily="18" charset="0"/>
                <a:cs typeface="Times New Roman" panose="02020603050405020304" pitchFamily="18" charset="0"/>
              </a:rPr>
              <a:t>4. Women, such as Clara Barton, enter the nursing field</a:t>
            </a:r>
          </a:p>
          <a:p>
            <a:r>
              <a:rPr lang="en-US" sz="2000" dirty="0">
                <a:latin typeface="Times New Roman" panose="02020603050405020304" pitchFamily="18" charset="0"/>
                <a:cs typeface="Times New Roman" panose="02020603050405020304" pitchFamily="18" charset="0"/>
              </a:rPr>
              <a:t>5. Difficult to unite due to the beliefs in state rights</a:t>
            </a:r>
          </a:p>
          <a:p>
            <a:r>
              <a:rPr lang="en-US" sz="2000" dirty="0">
                <a:latin typeface="Times New Roman" panose="02020603050405020304" pitchFamily="18" charset="0"/>
                <a:cs typeface="Times New Roman" panose="02020603050405020304" pitchFamily="18" charset="0"/>
              </a:rPr>
              <a:t>6. Blockade damages economy as result of inability to export</a:t>
            </a:r>
          </a:p>
          <a:p>
            <a:r>
              <a:rPr lang="en-US" sz="2000" dirty="0">
                <a:latin typeface="Times New Roman" panose="02020603050405020304" pitchFamily="18" charset="0"/>
                <a:cs typeface="Times New Roman" panose="02020603050405020304" pitchFamily="18" charset="0"/>
              </a:rPr>
              <a:t>7. Extremely vital for the transcontinental railroad </a:t>
            </a:r>
          </a:p>
          <a:p>
            <a:r>
              <a:rPr lang="en-US" sz="2000" dirty="0">
                <a:latin typeface="Times New Roman" panose="02020603050405020304" pitchFamily="18" charset="0"/>
                <a:cs typeface="Times New Roman" panose="02020603050405020304" pitchFamily="18" charset="0"/>
              </a:rPr>
              <a:t>8. Greenbacks, income tax, and bonds</a:t>
            </a:r>
          </a:p>
          <a:p>
            <a:r>
              <a:rPr lang="en-US" sz="2000" dirty="0">
                <a:latin typeface="Times New Roman" panose="02020603050405020304" pitchFamily="18" charset="0"/>
                <a:cs typeface="Times New Roman" panose="02020603050405020304" pitchFamily="18" charset="0"/>
              </a:rPr>
              <a:t>9. Morrill Tariff builds their economy through protectionism</a:t>
            </a:r>
          </a:p>
          <a:p>
            <a:r>
              <a:rPr lang="en-US" sz="2000" dirty="0">
                <a:latin typeface="Times New Roman" panose="02020603050405020304" pitchFamily="18" charset="0"/>
                <a:cs typeface="Times New Roman" panose="02020603050405020304" pitchFamily="18" charset="0"/>
              </a:rPr>
              <a:t>10. Aristocratic social hierarchy vital for potential European alliance</a:t>
            </a:r>
          </a:p>
        </p:txBody>
      </p:sp>
    </p:spTree>
    <p:extLst>
      <p:ext uri="{BB962C8B-B14F-4D97-AF65-F5344CB8AC3E}">
        <p14:creationId xmlns:p14="http://schemas.microsoft.com/office/powerpoint/2010/main" val="17133048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chemeClr val="tx2">
                    <a:lumMod val="50000"/>
                  </a:schemeClr>
                </a:solidFill>
                <a:latin typeface="Times New Roman" pitchFamily="18" charset="0"/>
                <a:cs typeface="Times New Roman" pitchFamily="18" charset="0"/>
              </a:rPr>
              <a:t>War Deaths </a:t>
            </a:r>
          </a:p>
        </p:txBody>
      </p:sp>
      <p:sp>
        <p:nvSpPr>
          <p:cNvPr id="3" name="Content Placeholder 2"/>
          <p:cNvSpPr>
            <a:spLocks noGrp="1"/>
          </p:cNvSpPr>
          <p:nvPr>
            <p:ph idx="1"/>
          </p:nvPr>
        </p:nvSpPr>
        <p:spPr/>
        <p:txBody>
          <a:bodyPr/>
          <a:lstStyle/>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06027"/>
            <a:ext cx="8153400" cy="4489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82694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a:solidFill>
                  <a:schemeClr val="tx2">
                    <a:lumMod val="50000"/>
                  </a:schemeClr>
                </a:solidFill>
                <a:latin typeface="Times New Roman" pitchFamily="18" charset="0"/>
                <a:cs typeface="Times New Roman" pitchFamily="18" charset="0"/>
              </a:rPr>
              <a:t>Causalities on both sides</a:t>
            </a:r>
          </a:p>
        </p:txBody>
      </p:sp>
      <p:sp>
        <p:nvSpPr>
          <p:cNvPr id="3" name="Content Placeholder 2"/>
          <p:cNvSpPr>
            <a:spLocks noGrp="1"/>
          </p:cNvSpPr>
          <p:nvPr>
            <p:ph idx="1"/>
          </p:nvPr>
        </p:nvSpPr>
        <p:spPr/>
        <p:txBody>
          <a:bodyPr/>
          <a:lstStyle/>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24000"/>
            <a:ext cx="8458200" cy="5319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52489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lumMod val="50000"/>
                  </a:schemeClr>
                </a:solidFill>
                <a:latin typeface="Times New Roman" pitchFamily="18" charset="0"/>
                <a:cs typeface="Times New Roman" pitchFamily="18" charset="0"/>
              </a:rPr>
              <a:t>Death Comparison </a:t>
            </a:r>
          </a:p>
        </p:txBody>
      </p:sp>
      <p:sp>
        <p:nvSpPr>
          <p:cNvPr id="3" name="Content Placeholder 2"/>
          <p:cNvSpPr>
            <a:spLocks noGrp="1"/>
          </p:cNvSpPr>
          <p:nvPr>
            <p:ph idx="1"/>
          </p:nvPr>
        </p:nvSpPr>
        <p:spPr/>
        <p:txBody>
          <a:bodyPr/>
          <a:lstStyle/>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77" y="1676400"/>
            <a:ext cx="8601075" cy="450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8645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lumMod val="50000"/>
                  </a:schemeClr>
                </a:solidFill>
                <a:latin typeface="Times New Roman" pitchFamily="18" charset="0"/>
                <a:cs typeface="Times New Roman" pitchFamily="18" charset="0"/>
              </a:rPr>
              <a:t>Cost of the War</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80866593"/>
              </p:ext>
            </p:extLst>
          </p:nvPr>
        </p:nvGraphicFramePr>
        <p:xfrm>
          <a:off x="762000" y="1676402"/>
          <a:ext cx="7924800" cy="3962400"/>
        </p:xfrm>
        <a:graphic>
          <a:graphicData uri="http://schemas.openxmlformats.org/drawingml/2006/table">
            <a:tbl>
              <a:tblPr firstRow="1" firstCol="1" bandRow="1">
                <a:tableStyleId>{5C22544A-7EE6-4342-B048-85BDC9FD1C3A}</a:tableStyleId>
              </a:tblPr>
              <a:tblGrid>
                <a:gridCol w="3169919">
                  <a:extLst>
                    <a:ext uri="{9D8B030D-6E8A-4147-A177-3AD203B41FA5}">
                      <a16:colId xmlns:a16="http://schemas.microsoft.com/office/drawing/2014/main" val="20000"/>
                    </a:ext>
                  </a:extLst>
                </a:gridCol>
                <a:gridCol w="1664209">
                  <a:extLst>
                    <a:ext uri="{9D8B030D-6E8A-4147-A177-3AD203B41FA5}">
                      <a16:colId xmlns:a16="http://schemas.microsoft.com/office/drawing/2014/main" val="20001"/>
                    </a:ext>
                  </a:extLst>
                </a:gridCol>
                <a:gridCol w="1822704">
                  <a:extLst>
                    <a:ext uri="{9D8B030D-6E8A-4147-A177-3AD203B41FA5}">
                      <a16:colId xmlns:a16="http://schemas.microsoft.com/office/drawing/2014/main" val="20002"/>
                    </a:ext>
                  </a:extLst>
                </a:gridCol>
                <a:gridCol w="1267968">
                  <a:extLst>
                    <a:ext uri="{9D8B030D-6E8A-4147-A177-3AD203B41FA5}">
                      <a16:colId xmlns:a16="http://schemas.microsoft.com/office/drawing/2014/main" val="20003"/>
                    </a:ext>
                  </a:extLst>
                </a:gridCol>
              </a:tblGrid>
              <a:tr h="284055">
                <a:tc gridSpan="4">
                  <a:txBody>
                    <a:bodyPr/>
                    <a:lstStyle/>
                    <a:p>
                      <a:pPr marL="0" marR="0" algn="ctr">
                        <a:spcBef>
                          <a:spcPts val="0"/>
                        </a:spcBef>
                        <a:spcAft>
                          <a:spcPts val="0"/>
                        </a:spcAft>
                      </a:pPr>
                      <a:r>
                        <a:rPr lang="en-US" sz="2000" dirty="0">
                          <a:effectLst/>
                        </a:rPr>
                        <a:t>Cost of U.S. Wars  </a:t>
                      </a:r>
                      <a:endParaRPr lang="en-US" sz="2000" dirty="0">
                        <a:effectLst/>
                        <a:latin typeface="Calibri"/>
                        <a:ea typeface="Calibri"/>
                        <a:cs typeface="Times New Roman"/>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34728">
                <a:tc>
                  <a:txBody>
                    <a:bodyPr/>
                    <a:lstStyle/>
                    <a:p>
                      <a:pPr marL="0" marR="0">
                        <a:spcBef>
                          <a:spcPts val="0"/>
                        </a:spcBef>
                        <a:spcAft>
                          <a:spcPts val="0"/>
                        </a:spcAft>
                      </a:pPr>
                      <a:r>
                        <a:rPr lang="en-US" sz="2000">
                          <a:effectLst/>
                        </a:rPr>
                        <a:t>  </a:t>
                      </a:r>
                      <a:endParaRPr lang="en-US" sz="2000">
                        <a:effectLst/>
                        <a:latin typeface="Calibri"/>
                        <a:ea typeface="Calibri"/>
                        <a:cs typeface="Times New Roman"/>
                      </a:endParaRPr>
                    </a:p>
                  </a:txBody>
                  <a:tcPr marL="0" marR="0" marT="0" marB="0" anchor="ctr"/>
                </a:tc>
                <a:tc>
                  <a:txBody>
                    <a:bodyPr/>
                    <a:lstStyle/>
                    <a:p>
                      <a:pPr marL="0" marR="0" algn="ctr">
                        <a:spcBef>
                          <a:spcPts val="0"/>
                        </a:spcBef>
                        <a:spcAft>
                          <a:spcPts val="0"/>
                        </a:spcAft>
                      </a:pPr>
                      <a:r>
                        <a:rPr lang="en-US" sz="2000" dirty="0">
                          <a:effectLst/>
                        </a:rPr>
                        <a:t>Wartime Costs </a:t>
                      </a:r>
                      <a:endParaRPr lang="en-US" sz="2000" dirty="0">
                        <a:effectLst/>
                        <a:latin typeface="Calibri"/>
                        <a:ea typeface="Calibri"/>
                        <a:cs typeface="Times New Roman"/>
                      </a:endParaRPr>
                    </a:p>
                  </a:txBody>
                  <a:tcPr marL="0" marR="0" marT="0" marB="0" anchor="ctr"/>
                </a:tc>
                <a:tc>
                  <a:txBody>
                    <a:bodyPr/>
                    <a:lstStyle/>
                    <a:p>
                      <a:pPr marL="0" marR="0" algn="ctr">
                        <a:spcBef>
                          <a:spcPts val="0"/>
                        </a:spcBef>
                        <a:spcAft>
                          <a:spcPts val="0"/>
                        </a:spcAft>
                      </a:pPr>
                      <a:r>
                        <a:rPr lang="en-US" sz="2000">
                          <a:effectLst/>
                        </a:rPr>
                        <a:t>Veterans'</a:t>
                      </a:r>
                      <a:br>
                        <a:rPr lang="en-US" sz="2000">
                          <a:effectLst/>
                        </a:rPr>
                      </a:br>
                      <a:r>
                        <a:rPr lang="en-US" sz="2000">
                          <a:effectLst/>
                        </a:rPr>
                        <a:t>Benefits </a:t>
                      </a:r>
                      <a:endParaRPr lang="en-US" sz="2000">
                        <a:effectLst/>
                        <a:latin typeface="Calibri"/>
                        <a:ea typeface="Calibri"/>
                        <a:cs typeface="Times New Roman"/>
                      </a:endParaRPr>
                    </a:p>
                  </a:txBody>
                  <a:tcPr marL="0" marR="0" marT="0" marB="0" anchor="ctr"/>
                </a:tc>
                <a:tc>
                  <a:txBody>
                    <a:bodyPr/>
                    <a:lstStyle/>
                    <a:p>
                      <a:pPr marL="0" marR="0" algn="ctr">
                        <a:spcBef>
                          <a:spcPts val="0"/>
                        </a:spcBef>
                        <a:spcAft>
                          <a:spcPts val="0"/>
                        </a:spcAft>
                      </a:pPr>
                      <a:r>
                        <a:rPr lang="en-US" sz="2000">
                          <a:effectLst/>
                        </a:rPr>
                        <a:t>Interest</a:t>
                      </a:r>
                      <a:br>
                        <a:rPr lang="en-US" sz="2000">
                          <a:effectLst/>
                        </a:rPr>
                      </a:br>
                      <a:r>
                        <a:rPr lang="en-US" sz="2000">
                          <a:effectLst/>
                        </a:rPr>
                        <a:t>Payments </a:t>
                      </a:r>
                      <a:endParaRPr lang="en-US" sz="2000">
                        <a:effectLst/>
                        <a:latin typeface="Calibri"/>
                        <a:ea typeface="Calibri"/>
                        <a:cs typeface="Times New Roman"/>
                      </a:endParaRPr>
                    </a:p>
                  </a:txBody>
                  <a:tcPr marL="0" marR="0" marT="0" marB="0" anchor="ctr"/>
                </a:tc>
                <a:extLst>
                  <a:ext uri="{0D108BD9-81ED-4DB2-BD59-A6C34878D82A}">
                    <a16:rowId xmlns:a16="http://schemas.microsoft.com/office/drawing/2014/main" val="10001"/>
                  </a:ext>
                </a:extLst>
              </a:tr>
              <a:tr h="284055">
                <a:tc>
                  <a:txBody>
                    <a:bodyPr/>
                    <a:lstStyle/>
                    <a:p>
                      <a:pPr marL="0" marR="0">
                        <a:spcBef>
                          <a:spcPts val="0"/>
                        </a:spcBef>
                        <a:spcAft>
                          <a:spcPts val="0"/>
                        </a:spcAft>
                      </a:pPr>
                      <a:r>
                        <a:rPr lang="en-US" sz="2000">
                          <a:effectLst/>
                        </a:rPr>
                        <a:t>  </a:t>
                      </a:r>
                      <a:endParaRPr lang="en-US" sz="2000">
                        <a:effectLst/>
                        <a:latin typeface="Calibri"/>
                        <a:ea typeface="Calibri"/>
                        <a:cs typeface="Times New Roman"/>
                      </a:endParaRPr>
                    </a:p>
                  </a:txBody>
                  <a:tcPr marL="0" marR="0" marT="0" marB="0" anchor="ctr"/>
                </a:tc>
                <a:tc gridSpan="3">
                  <a:txBody>
                    <a:bodyPr/>
                    <a:lstStyle/>
                    <a:p>
                      <a:pPr marL="0" marR="0" algn="ctr">
                        <a:spcBef>
                          <a:spcPts val="0"/>
                        </a:spcBef>
                        <a:spcAft>
                          <a:spcPts val="0"/>
                        </a:spcAft>
                      </a:pPr>
                      <a:r>
                        <a:rPr lang="en-US" sz="2000" dirty="0">
                          <a:effectLst/>
                        </a:rPr>
                        <a:t>(in millions)  </a:t>
                      </a:r>
                      <a:endParaRPr lang="en-US" sz="2000" dirty="0">
                        <a:effectLst/>
                        <a:latin typeface="Calibri"/>
                        <a:ea typeface="Calibri"/>
                        <a:cs typeface="Times New Roman"/>
                      </a:endParaRPr>
                    </a:p>
                  </a:txBody>
                  <a:tcPr marL="0" marR="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84055">
                <a:tc>
                  <a:txBody>
                    <a:bodyPr/>
                    <a:lstStyle/>
                    <a:p>
                      <a:pPr marL="0" marR="0">
                        <a:spcBef>
                          <a:spcPts val="0"/>
                        </a:spcBef>
                        <a:spcAft>
                          <a:spcPts val="0"/>
                        </a:spcAft>
                      </a:pPr>
                      <a:r>
                        <a:rPr lang="en-US" sz="2000">
                          <a:effectLst/>
                        </a:rPr>
                        <a:t>American Revolution </a:t>
                      </a:r>
                      <a:endParaRPr lang="en-US" sz="2000">
                        <a:effectLst/>
                        <a:latin typeface="Calibri"/>
                        <a:ea typeface="Calibri"/>
                        <a:cs typeface="Times New Roman"/>
                      </a:endParaRPr>
                    </a:p>
                  </a:txBody>
                  <a:tcPr marL="0" marR="0" marT="0" marB="0" anchor="ctr"/>
                </a:tc>
                <a:tc>
                  <a:txBody>
                    <a:bodyPr/>
                    <a:lstStyle/>
                    <a:p>
                      <a:pPr marL="0" marR="0" algn="ctr">
                        <a:spcBef>
                          <a:spcPts val="0"/>
                        </a:spcBef>
                        <a:spcAft>
                          <a:spcPts val="0"/>
                        </a:spcAft>
                      </a:pPr>
                      <a:r>
                        <a:rPr lang="en-US" sz="2000">
                          <a:effectLst/>
                        </a:rPr>
                        <a:t>$100-140</a:t>
                      </a:r>
                      <a:endParaRPr lang="en-US" sz="2000">
                        <a:effectLst/>
                        <a:latin typeface="Calibri"/>
                        <a:ea typeface="Calibri"/>
                        <a:cs typeface="Times New Roman"/>
                      </a:endParaRPr>
                    </a:p>
                  </a:txBody>
                  <a:tcPr marL="0" marR="0" marT="0" marB="0" anchor="ctr"/>
                </a:tc>
                <a:tc>
                  <a:txBody>
                    <a:bodyPr/>
                    <a:lstStyle/>
                    <a:p>
                      <a:pPr marL="0" marR="0" algn="ctr">
                        <a:spcBef>
                          <a:spcPts val="0"/>
                        </a:spcBef>
                        <a:spcAft>
                          <a:spcPts val="0"/>
                        </a:spcAft>
                      </a:pPr>
                      <a:r>
                        <a:rPr lang="en-US" sz="2000" dirty="0">
                          <a:effectLst/>
                        </a:rPr>
                        <a:t>$28</a:t>
                      </a:r>
                      <a:endParaRPr lang="en-US" sz="2000" dirty="0">
                        <a:effectLst/>
                        <a:latin typeface="Calibri"/>
                        <a:ea typeface="Calibri"/>
                        <a:cs typeface="Times New Roman"/>
                      </a:endParaRPr>
                    </a:p>
                  </a:txBody>
                  <a:tcPr marL="0" marR="0" marT="0" marB="0" anchor="ctr"/>
                </a:tc>
                <a:tc>
                  <a:txBody>
                    <a:bodyPr/>
                    <a:lstStyle/>
                    <a:p>
                      <a:pPr marL="0" marR="0" algn="ctr">
                        <a:spcBef>
                          <a:spcPts val="0"/>
                        </a:spcBef>
                        <a:spcAft>
                          <a:spcPts val="0"/>
                        </a:spcAft>
                      </a:pPr>
                      <a:r>
                        <a:rPr lang="en-US" sz="2000">
                          <a:effectLst/>
                        </a:rPr>
                        <a:t>$20</a:t>
                      </a:r>
                      <a:endParaRPr lang="en-US" sz="2000">
                        <a:effectLst/>
                        <a:latin typeface="Calibri"/>
                        <a:ea typeface="Calibri"/>
                        <a:cs typeface="Times New Roman"/>
                      </a:endParaRPr>
                    </a:p>
                  </a:txBody>
                  <a:tcPr marL="0" marR="0" marT="0" marB="0" anchor="ctr"/>
                </a:tc>
                <a:extLst>
                  <a:ext uri="{0D108BD9-81ED-4DB2-BD59-A6C34878D82A}">
                    <a16:rowId xmlns:a16="http://schemas.microsoft.com/office/drawing/2014/main" val="10003"/>
                  </a:ext>
                </a:extLst>
              </a:tr>
              <a:tr h="284055">
                <a:tc>
                  <a:txBody>
                    <a:bodyPr/>
                    <a:lstStyle/>
                    <a:p>
                      <a:pPr marL="0" marR="0">
                        <a:spcBef>
                          <a:spcPts val="0"/>
                        </a:spcBef>
                        <a:spcAft>
                          <a:spcPts val="0"/>
                        </a:spcAft>
                      </a:pPr>
                      <a:r>
                        <a:rPr lang="en-US" sz="2000">
                          <a:effectLst/>
                        </a:rPr>
                        <a:t>War of 1812 </a:t>
                      </a:r>
                      <a:endParaRPr lang="en-US" sz="2000">
                        <a:effectLst/>
                        <a:latin typeface="Calibri"/>
                        <a:ea typeface="Calibri"/>
                        <a:cs typeface="Times New Roman"/>
                      </a:endParaRPr>
                    </a:p>
                  </a:txBody>
                  <a:tcPr marL="0" marR="0" marT="0" marB="0" anchor="ctr"/>
                </a:tc>
                <a:tc>
                  <a:txBody>
                    <a:bodyPr/>
                    <a:lstStyle/>
                    <a:p>
                      <a:pPr marL="0" marR="0" algn="ctr">
                        <a:spcBef>
                          <a:spcPts val="0"/>
                        </a:spcBef>
                        <a:spcAft>
                          <a:spcPts val="0"/>
                        </a:spcAft>
                      </a:pPr>
                      <a:r>
                        <a:rPr lang="en-US" sz="2000">
                          <a:effectLst/>
                        </a:rPr>
                        <a:t>$87</a:t>
                      </a:r>
                      <a:endParaRPr lang="en-US" sz="2000">
                        <a:effectLst/>
                        <a:latin typeface="Calibri"/>
                        <a:ea typeface="Calibri"/>
                        <a:cs typeface="Times New Roman"/>
                      </a:endParaRPr>
                    </a:p>
                  </a:txBody>
                  <a:tcPr marL="0" marR="0" marT="0" marB="0" anchor="ctr"/>
                </a:tc>
                <a:tc>
                  <a:txBody>
                    <a:bodyPr/>
                    <a:lstStyle/>
                    <a:p>
                      <a:pPr marL="0" marR="0" algn="ctr">
                        <a:spcBef>
                          <a:spcPts val="0"/>
                        </a:spcBef>
                        <a:spcAft>
                          <a:spcPts val="0"/>
                        </a:spcAft>
                      </a:pPr>
                      <a:r>
                        <a:rPr lang="en-US" sz="2000" dirty="0">
                          <a:effectLst/>
                        </a:rPr>
                        <a:t>$20</a:t>
                      </a:r>
                      <a:endParaRPr lang="en-US" sz="2000" dirty="0">
                        <a:effectLst/>
                        <a:latin typeface="Calibri"/>
                        <a:ea typeface="Calibri"/>
                        <a:cs typeface="Times New Roman"/>
                      </a:endParaRPr>
                    </a:p>
                  </a:txBody>
                  <a:tcPr marL="0" marR="0" marT="0" marB="0" anchor="ctr"/>
                </a:tc>
                <a:tc>
                  <a:txBody>
                    <a:bodyPr/>
                    <a:lstStyle/>
                    <a:p>
                      <a:pPr marL="0" marR="0" algn="ctr">
                        <a:spcBef>
                          <a:spcPts val="0"/>
                        </a:spcBef>
                        <a:spcAft>
                          <a:spcPts val="0"/>
                        </a:spcAft>
                      </a:pPr>
                      <a:r>
                        <a:rPr lang="en-US" sz="2000">
                          <a:effectLst/>
                        </a:rPr>
                        <a:t>$14</a:t>
                      </a:r>
                      <a:endParaRPr lang="en-US" sz="2000">
                        <a:effectLst/>
                        <a:latin typeface="Calibri"/>
                        <a:ea typeface="Calibri"/>
                        <a:cs typeface="Times New Roman"/>
                      </a:endParaRPr>
                    </a:p>
                  </a:txBody>
                  <a:tcPr marL="0" marR="0" marT="0" marB="0" anchor="ctr"/>
                </a:tc>
                <a:extLst>
                  <a:ext uri="{0D108BD9-81ED-4DB2-BD59-A6C34878D82A}">
                    <a16:rowId xmlns:a16="http://schemas.microsoft.com/office/drawing/2014/main" val="10004"/>
                  </a:ext>
                </a:extLst>
              </a:tr>
              <a:tr h="284055">
                <a:tc>
                  <a:txBody>
                    <a:bodyPr/>
                    <a:lstStyle/>
                    <a:p>
                      <a:pPr marL="0" marR="0">
                        <a:spcBef>
                          <a:spcPts val="0"/>
                        </a:spcBef>
                        <a:spcAft>
                          <a:spcPts val="0"/>
                        </a:spcAft>
                      </a:pPr>
                      <a:r>
                        <a:rPr lang="en-US" sz="2000">
                          <a:effectLst/>
                        </a:rPr>
                        <a:t>Mexican War </a:t>
                      </a:r>
                      <a:endParaRPr lang="en-US" sz="2000">
                        <a:effectLst/>
                        <a:latin typeface="Calibri"/>
                        <a:ea typeface="Calibri"/>
                        <a:cs typeface="Times New Roman"/>
                      </a:endParaRPr>
                    </a:p>
                  </a:txBody>
                  <a:tcPr marL="0" marR="0" marT="0" marB="0" anchor="ctr"/>
                </a:tc>
                <a:tc>
                  <a:txBody>
                    <a:bodyPr/>
                    <a:lstStyle/>
                    <a:p>
                      <a:pPr marL="0" marR="0" algn="ctr">
                        <a:spcBef>
                          <a:spcPts val="0"/>
                        </a:spcBef>
                        <a:spcAft>
                          <a:spcPts val="0"/>
                        </a:spcAft>
                      </a:pPr>
                      <a:r>
                        <a:rPr lang="en-US" sz="2000">
                          <a:effectLst/>
                        </a:rPr>
                        <a:t>$82</a:t>
                      </a:r>
                      <a:endParaRPr lang="en-US" sz="2000">
                        <a:effectLst/>
                        <a:latin typeface="Calibri"/>
                        <a:ea typeface="Calibri"/>
                        <a:cs typeface="Times New Roman"/>
                      </a:endParaRPr>
                    </a:p>
                  </a:txBody>
                  <a:tcPr marL="0" marR="0" marT="0" marB="0" anchor="ctr"/>
                </a:tc>
                <a:tc>
                  <a:txBody>
                    <a:bodyPr/>
                    <a:lstStyle/>
                    <a:p>
                      <a:pPr marL="0" marR="0" algn="ctr">
                        <a:spcBef>
                          <a:spcPts val="0"/>
                        </a:spcBef>
                        <a:spcAft>
                          <a:spcPts val="0"/>
                        </a:spcAft>
                      </a:pPr>
                      <a:r>
                        <a:rPr lang="en-US" sz="2000" dirty="0">
                          <a:effectLst/>
                        </a:rPr>
                        <a:t>$26</a:t>
                      </a:r>
                      <a:endParaRPr lang="en-US" sz="2000" dirty="0">
                        <a:effectLst/>
                        <a:latin typeface="Calibri"/>
                        <a:ea typeface="Calibri"/>
                        <a:cs typeface="Times New Roman"/>
                      </a:endParaRPr>
                    </a:p>
                  </a:txBody>
                  <a:tcPr marL="0" marR="0" marT="0" marB="0" anchor="ctr"/>
                </a:tc>
                <a:tc>
                  <a:txBody>
                    <a:bodyPr/>
                    <a:lstStyle/>
                    <a:p>
                      <a:pPr marL="0" marR="0" algn="ctr">
                        <a:spcBef>
                          <a:spcPts val="0"/>
                        </a:spcBef>
                        <a:spcAft>
                          <a:spcPts val="0"/>
                        </a:spcAft>
                      </a:pPr>
                      <a:r>
                        <a:rPr lang="en-US" sz="2000">
                          <a:effectLst/>
                        </a:rPr>
                        <a:t>$10</a:t>
                      </a:r>
                      <a:endParaRPr lang="en-US" sz="2000">
                        <a:effectLst/>
                        <a:latin typeface="Calibri"/>
                        <a:ea typeface="Calibri"/>
                        <a:cs typeface="Times New Roman"/>
                      </a:endParaRPr>
                    </a:p>
                  </a:txBody>
                  <a:tcPr marL="0" marR="0" marT="0" marB="0" anchor="ctr"/>
                </a:tc>
                <a:extLst>
                  <a:ext uri="{0D108BD9-81ED-4DB2-BD59-A6C34878D82A}">
                    <a16:rowId xmlns:a16="http://schemas.microsoft.com/office/drawing/2014/main" val="10005"/>
                  </a:ext>
                </a:extLst>
              </a:tr>
              <a:tr h="284055">
                <a:tc>
                  <a:txBody>
                    <a:bodyPr/>
                    <a:lstStyle/>
                    <a:p>
                      <a:pPr marL="0" marR="0">
                        <a:spcBef>
                          <a:spcPts val="0"/>
                        </a:spcBef>
                        <a:spcAft>
                          <a:spcPts val="0"/>
                        </a:spcAft>
                      </a:pPr>
                      <a:r>
                        <a:rPr lang="en-US" sz="2000">
                          <a:effectLst/>
                        </a:rPr>
                        <a:t>Civil War (Union only) </a:t>
                      </a:r>
                      <a:endParaRPr lang="en-US" sz="2000">
                        <a:effectLst/>
                        <a:latin typeface="Calibri"/>
                        <a:ea typeface="Calibri"/>
                        <a:cs typeface="Times New Roman"/>
                      </a:endParaRPr>
                    </a:p>
                  </a:txBody>
                  <a:tcPr marL="0" marR="0" marT="0" marB="0" anchor="ctr"/>
                </a:tc>
                <a:tc>
                  <a:txBody>
                    <a:bodyPr/>
                    <a:lstStyle/>
                    <a:p>
                      <a:pPr marL="0" marR="0" algn="ctr">
                        <a:spcBef>
                          <a:spcPts val="0"/>
                        </a:spcBef>
                        <a:spcAft>
                          <a:spcPts val="0"/>
                        </a:spcAft>
                      </a:pPr>
                      <a:r>
                        <a:rPr lang="en-US" sz="2000">
                          <a:effectLst/>
                        </a:rPr>
                        <a:t>$2,300</a:t>
                      </a:r>
                      <a:endParaRPr lang="en-US" sz="2000">
                        <a:effectLst/>
                        <a:latin typeface="Calibri"/>
                        <a:ea typeface="Calibri"/>
                        <a:cs typeface="Times New Roman"/>
                      </a:endParaRPr>
                    </a:p>
                  </a:txBody>
                  <a:tcPr marL="0" marR="0" marT="0" marB="0" anchor="ctr"/>
                </a:tc>
                <a:tc>
                  <a:txBody>
                    <a:bodyPr/>
                    <a:lstStyle/>
                    <a:p>
                      <a:pPr marL="0" marR="0" algn="ctr">
                        <a:spcBef>
                          <a:spcPts val="0"/>
                        </a:spcBef>
                        <a:spcAft>
                          <a:spcPts val="0"/>
                        </a:spcAft>
                      </a:pPr>
                      <a:r>
                        <a:rPr lang="en-US" sz="2000" dirty="0">
                          <a:effectLst/>
                        </a:rPr>
                        <a:t>$3,289</a:t>
                      </a:r>
                      <a:endParaRPr lang="en-US" sz="2000" dirty="0">
                        <a:effectLst/>
                        <a:latin typeface="Calibri"/>
                        <a:ea typeface="Calibri"/>
                        <a:cs typeface="Times New Roman"/>
                      </a:endParaRPr>
                    </a:p>
                  </a:txBody>
                  <a:tcPr marL="0" marR="0" marT="0" marB="0" anchor="ctr"/>
                </a:tc>
                <a:tc>
                  <a:txBody>
                    <a:bodyPr/>
                    <a:lstStyle/>
                    <a:p>
                      <a:pPr marL="0" marR="0" algn="ctr">
                        <a:spcBef>
                          <a:spcPts val="0"/>
                        </a:spcBef>
                        <a:spcAft>
                          <a:spcPts val="0"/>
                        </a:spcAft>
                      </a:pPr>
                      <a:r>
                        <a:rPr lang="en-US" sz="2000">
                          <a:effectLst/>
                        </a:rPr>
                        <a:t>$1,200</a:t>
                      </a:r>
                      <a:endParaRPr lang="en-US" sz="2000">
                        <a:effectLst/>
                        <a:latin typeface="Calibri"/>
                        <a:ea typeface="Calibri"/>
                        <a:cs typeface="Times New Roman"/>
                      </a:endParaRPr>
                    </a:p>
                  </a:txBody>
                  <a:tcPr marL="0" marR="0" marT="0" marB="0" anchor="ctr"/>
                </a:tc>
                <a:extLst>
                  <a:ext uri="{0D108BD9-81ED-4DB2-BD59-A6C34878D82A}">
                    <a16:rowId xmlns:a16="http://schemas.microsoft.com/office/drawing/2014/main" val="10006"/>
                  </a:ext>
                </a:extLst>
              </a:tr>
              <a:tr h="284055">
                <a:tc>
                  <a:txBody>
                    <a:bodyPr/>
                    <a:lstStyle/>
                    <a:p>
                      <a:pPr marL="0" marR="0">
                        <a:spcBef>
                          <a:spcPts val="0"/>
                        </a:spcBef>
                        <a:spcAft>
                          <a:spcPts val="0"/>
                        </a:spcAft>
                      </a:pPr>
                      <a:r>
                        <a:rPr lang="en-US" sz="2000">
                          <a:effectLst/>
                        </a:rPr>
                        <a:t>Spanish-American </a:t>
                      </a:r>
                      <a:endParaRPr lang="en-US" sz="2000">
                        <a:effectLst/>
                        <a:latin typeface="Calibri"/>
                        <a:ea typeface="Calibri"/>
                        <a:cs typeface="Times New Roman"/>
                      </a:endParaRPr>
                    </a:p>
                  </a:txBody>
                  <a:tcPr marL="0" marR="0" marT="0" marB="0" anchor="ctr"/>
                </a:tc>
                <a:tc>
                  <a:txBody>
                    <a:bodyPr/>
                    <a:lstStyle/>
                    <a:p>
                      <a:pPr marL="0" marR="0" algn="ctr">
                        <a:spcBef>
                          <a:spcPts val="0"/>
                        </a:spcBef>
                        <a:spcAft>
                          <a:spcPts val="0"/>
                        </a:spcAft>
                      </a:pPr>
                      <a:r>
                        <a:rPr lang="en-US" sz="2000">
                          <a:effectLst/>
                        </a:rPr>
                        <a:t>$270</a:t>
                      </a:r>
                      <a:endParaRPr lang="en-US" sz="2000">
                        <a:effectLst/>
                        <a:latin typeface="Calibri"/>
                        <a:ea typeface="Calibri"/>
                        <a:cs typeface="Times New Roman"/>
                      </a:endParaRPr>
                    </a:p>
                  </a:txBody>
                  <a:tcPr marL="0" marR="0" marT="0" marB="0" anchor="ctr"/>
                </a:tc>
                <a:tc>
                  <a:txBody>
                    <a:bodyPr/>
                    <a:lstStyle/>
                    <a:p>
                      <a:pPr marL="0" marR="0" algn="ctr">
                        <a:spcBef>
                          <a:spcPts val="0"/>
                        </a:spcBef>
                        <a:spcAft>
                          <a:spcPts val="0"/>
                        </a:spcAft>
                      </a:pPr>
                      <a:r>
                        <a:rPr lang="en-US" sz="2000" dirty="0">
                          <a:effectLst/>
                        </a:rPr>
                        <a:t>$2,111</a:t>
                      </a:r>
                      <a:endParaRPr lang="en-US" sz="2000" dirty="0">
                        <a:effectLst/>
                        <a:latin typeface="Calibri"/>
                        <a:ea typeface="Calibri"/>
                        <a:cs typeface="Times New Roman"/>
                      </a:endParaRPr>
                    </a:p>
                  </a:txBody>
                  <a:tcPr marL="0" marR="0" marT="0" marB="0" anchor="ctr"/>
                </a:tc>
                <a:tc>
                  <a:txBody>
                    <a:bodyPr/>
                    <a:lstStyle/>
                    <a:p>
                      <a:pPr marL="0" marR="0" algn="ctr">
                        <a:spcBef>
                          <a:spcPts val="0"/>
                        </a:spcBef>
                        <a:spcAft>
                          <a:spcPts val="0"/>
                        </a:spcAft>
                      </a:pPr>
                      <a:r>
                        <a:rPr lang="en-US" sz="2000">
                          <a:effectLst/>
                        </a:rPr>
                        <a:t>$60</a:t>
                      </a:r>
                      <a:endParaRPr lang="en-US" sz="2000">
                        <a:effectLst/>
                        <a:latin typeface="Calibri"/>
                        <a:ea typeface="Calibri"/>
                        <a:cs typeface="Times New Roman"/>
                      </a:endParaRPr>
                    </a:p>
                  </a:txBody>
                  <a:tcPr marL="0" marR="0" marT="0" marB="0" anchor="ctr"/>
                </a:tc>
                <a:extLst>
                  <a:ext uri="{0D108BD9-81ED-4DB2-BD59-A6C34878D82A}">
                    <a16:rowId xmlns:a16="http://schemas.microsoft.com/office/drawing/2014/main" val="10007"/>
                  </a:ext>
                </a:extLst>
              </a:tr>
              <a:tr h="284055">
                <a:tc>
                  <a:txBody>
                    <a:bodyPr/>
                    <a:lstStyle/>
                    <a:p>
                      <a:pPr marL="0" marR="0">
                        <a:spcBef>
                          <a:spcPts val="0"/>
                        </a:spcBef>
                        <a:spcAft>
                          <a:spcPts val="0"/>
                        </a:spcAft>
                      </a:pPr>
                      <a:r>
                        <a:rPr lang="en-US" sz="2000">
                          <a:effectLst/>
                        </a:rPr>
                        <a:t>World War I </a:t>
                      </a:r>
                      <a:endParaRPr lang="en-US" sz="2000">
                        <a:effectLst/>
                        <a:latin typeface="Calibri"/>
                        <a:ea typeface="Calibri"/>
                        <a:cs typeface="Times New Roman"/>
                      </a:endParaRPr>
                    </a:p>
                  </a:txBody>
                  <a:tcPr marL="0" marR="0" marT="0" marB="0" anchor="ctr"/>
                </a:tc>
                <a:tc>
                  <a:txBody>
                    <a:bodyPr/>
                    <a:lstStyle/>
                    <a:p>
                      <a:pPr marL="0" marR="0" algn="ctr">
                        <a:spcBef>
                          <a:spcPts val="0"/>
                        </a:spcBef>
                        <a:spcAft>
                          <a:spcPts val="0"/>
                        </a:spcAft>
                      </a:pPr>
                      <a:r>
                        <a:rPr lang="en-US" sz="2000">
                          <a:effectLst/>
                        </a:rPr>
                        <a:t>$23,700</a:t>
                      </a:r>
                      <a:endParaRPr lang="en-US" sz="2000">
                        <a:effectLst/>
                        <a:latin typeface="Calibri"/>
                        <a:ea typeface="Calibri"/>
                        <a:cs typeface="Times New Roman"/>
                      </a:endParaRPr>
                    </a:p>
                  </a:txBody>
                  <a:tcPr marL="0" marR="0" marT="0" marB="0" anchor="ctr"/>
                </a:tc>
                <a:tc>
                  <a:txBody>
                    <a:bodyPr/>
                    <a:lstStyle/>
                    <a:p>
                      <a:pPr marL="0" marR="0" algn="ctr">
                        <a:spcBef>
                          <a:spcPts val="0"/>
                        </a:spcBef>
                        <a:spcAft>
                          <a:spcPts val="0"/>
                        </a:spcAft>
                      </a:pPr>
                      <a:r>
                        <a:rPr lang="en-US" sz="2000" dirty="0">
                          <a:effectLst/>
                        </a:rPr>
                        <a:t>$13,856</a:t>
                      </a:r>
                      <a:endParaRPr lang="en-US" sz="2000" dirty="0">
                        <a:effectLst/>
                        <a:latin typeface="Calibri"/>
                        <a:ea typeface="Calibri"/>
                        <a:cs typeface="Times New Roman"/>
                      </a:endParaRPr>
                    </a:p>
                  </a:txBody>
                  <a:tcPr marL="0" marR="0" marT="0" marB="0" anchor="ctr"/>
                </a:tc>
                <a:tc>
                  <a:txBody>
                    <a:bodyPr/>
                    <a:lstStyle/>
                    <a:p>
                      <a:pPr marL="0" marR="0" algn="ctr">
                        <a:spcBef>
                          <a:spcPts val="0"/>
                        </a:spcBef>
                        <a:spcAft>
                          <a:spcPts val="0"/>
                        </a:spcAft>
                      </a:pPr>
                      <a:r>
                        <a:rPr lang="en-US" sz="2000">
                          <a:effectLst/>
                        </a:rPr>
                        <a:t>$11,100</a:t>
                      </a:r>
                      <a:endParaRPr lang="en-US" sz="2000">
                        <a:effectLst/>
                        <a:latin typeface="Calibri"/>
                        <a:ea typeface="Calibri"/>
                        <a:cs typeface="Times New Roman"/>
                      </a:endParaRPr>
                    </a:p>
                  </a:txBody>
                  <a:tcPr marL="0" marR="0" marT="0" marB="0" anchor="ctr"/>
                </a:tc>
                <a:extLst>
                  <a:ext uri="{0D108BD9-81ED-4DB2-BD59-A6C34878D82A}">
                    <a16:rowId xmlns:a16="http://schemas.microsoft.com/office/drawing/2014/main" val="10008"/>
                  </a:ext>
                </a:extLst>
              </a:tr>
              <a:tr h="284055">
                <a:tc>
                  <a:txBody>
                    <a:bodyPr/>
                    <a:lstStyle/>
                    <a:p>
                      <a:pPr marL="0" marR="0">
                        <a:spcBef>
                          <a:spcPts val="0"/>
                        </a:spcBef>
                        <a:spcAft>
                          <a:spcPts val="0"/>
                        </a:spcAft>
                      </a:pPr>
                      <a:r>
                        <a:rPr lang="en-US" sz="2000">
                          <a:effectLst/>
                        </a:rPr>
                        <a:t>World War II </a:t>
                      </a:r>
                      <a:endParaRPr lang="en-US" sz="2000">
                        <a:effectLst/>
                        <a:latin typeface="Calibri"/>
                        <a:ea typeface="Calibri"/>
                        <a:cs typeface="Times New Roman"/>
                      </a:endParaRPr>
                    </a:p>
                  </a:txBody>
                  <a:tcPr marL="0" marR="0" marT="0" marB="0" anchor="ctr"/>
                </a:tc>
                <a:tc>
                  <a:txBody>
                    <a:bodyPr/>
                    <a:lstStyle/>
                    <a:p>
                      <a:pPr marL="0" marR="0" algn="ctr">
                        <a:spcBef>
                          <a:spcPts val="0"/>
                        </a:spcBef>
                        <a:spcAft>
                          <a:spcPts val="0"/>
                        </a:spcAft>
                      </a:pPr>
                      <a:r>
                        <a:rPr lang="en-US" sz="2000">
                          <a:effectLst/>
                        </a:rPr>
                        <a:t>$260,000</a:t>
                      </a:r>
                      <a:endParaRPr lang="en-US" sz="2000">
                        <a:effectLst/>
                        <a:latin typeface="Calibri"/>
                        <a:ea typeface="Calibri"/>
                        <a:cs typeface="Times New Roman"/>
                      </a:endParaRPr>
                    </a:p>
                  </a:txBody>
                  <a:tcPr marL="0" marR="0" marT="0" marB="0" anchor="ctr"/>
                </a:tc>
                <a:tc>
                  <a:txBody>
                    <a:bodyPr/>
                    <a:lstStyle/>
                    <a:p>
                      <a:pPr marL="0" marR="0" algn="ctr">
                        <a:spcBef>
                          <a:spcPts val="0"/>
                        </a:spcBef>
                        <a:spcAft>
                          <a:spcPts val="0"/>
                        </a:spcAft>
                      </a:pPr>
                      <a:r>
                        <a:rPr lang="en-US" sz="2000">
                          <a:effectLst/>
                        </a:rPr>
                        <a:t>$65,231</a:t>
                      </a:r>
                      <a:endParaRPr lang="en-US" sz="2000">
                        <a:effectLst/>
                        <a:latin typeface="Calibri"/>
                        <a:ea typeface="Calibri"/>
                        <a:cs typeface="Times New Roman"/>
                      </a:endParaRPr>
                    </a:p>
                  </a:txBody>
                  <a:tcPr marL="0" marR="0" marT="0" marB="0" anchor="ctr"/>
                </a:tc>
                <a:tc>
                  <a:txBody>
                    <a:bodyPr/>
                    <a:lstStyle/>
                    <a:p>
                      <a:pPr marL="0" marR="0" algn="ctr">
                        <a:spcBef>
                          <a:spcPts val="0"/>
                        </a:spcBef>
                        <a:spcAft>
                          <a:spcPts val="0"/>
                        </a:spcAft>
                      </a:pPr>
                      <a:r>
                        <a:rPr lang="en-US" sz="2000">
                          <a:effectLst/>
                        </a:rPr>
                        <a:t>$200,000</a:t>
                      </a:r>
                      <a:endParaRPr lang="en-US" sz="2000">
                        <a:effectLst/>
                        <a:latin typeface="Calibri"/>
                        <a:ea typeface="Calibri"/>
                        <a:cs typeface="Times New Roman"/>
                      </a:endParaRPr>
                    </a:p>
                  </a:txBody>
                  <a:tcPr marL="0" marR="0" marT="0" marB="0" anchor="ctr"/>
                </a:tc>
                <a:extLst>
                  <a:ext uri="{0D108BD9-81ED-4DB2-BD59-A6C34878D82A}">
                    <a16:rowId xmlns:a16="http://schemas.microsoft.com/office/drawing/2014/main" val="10009"/>
                  </a:ext>
                </a:extLst>
              </a:tr>
              <a:tr h="284055">
                <a:tc>
                  <a:txBody>
                    <a:bodyPr/>
                    <a:lstStyle/>
                    <a:p>
                      <a:pPr marL="0" marR="0">
                        <a:spcBef>
                          <a:spcPts val="0"/>
                        </a:spcBef>
                        <a:spcAft>
                          <a:spcPts val="0"/>
                        </a:spcAft>
                      </a:pPr>
                      <a:r>
                        <a:rPr lang="en-US" sz="2000">
                          <a:effectLst/>
                        </a:rPr>
                        <a:t>Korea </a:t>
                      </a:r>
                      <a:endParaRPr lang="en-US" sz="2000">
                        <a:effectLst/>
                        <a:latin typeface="Calibri"/>
                        <a:ea typeface="Calibri"/>
                        <a:cs typeface="Times New Roman"/>
                      </a:endParaRPr>
                    </a:p>
                  </a:txBody>
                  <a:tcPr marL="0" marR="0" marT="0" marB="0" anchor="ctr"/>
                </a:tc>
                <a:tc>
                  <a:txBody>
                    <a:bodyPr/>
                    <a:lstStyle/>
                    <a:p>
                      <a:pPr marL="0" marR="0" algn="ctr">
                        <a:spcBef>
                          <a:spcPts val="0"/>
                        </a:spcBef>
                        <a:spcAft>
                          <a:spcPts val="0"/>
                        </a:spcAft>
                      </a:pPr>
                      <a:r>
                        <a:rPr lang="en-US" sz="2000">
                          <a:effectLst/>
                        </a:rPr>
                        <a:t>$50,000</a:t>
                      </a:r>
                      <a:endParaRPr lang="en-US" sz="2000">
                        <a:effectLst/>
                        <a:latin typeface="Calibri"/>
                        <a:ea typeface="Calibri"/>
                        <a:cs typeface="Times New Roman"/>
                      </a:endParaRPr>
                    </a:p>
                  </a:txBody>
                  <a:tcPr marL="0" marR="0" marT="0" marB="0" anchor="ctr"/>
                </a:tc>
                <a:tc>
                  <a:txBody>
                    <a:bodyPr/>
                    <a:lstStyle/>
                    <a:p>
                      <a:pPr marL="0" marR="0" algn="ctr">
                        <a:spcBef>
                          <a:spcPts val="0"/>
                        </a:spcBef>
                        <a:spcAft>
                          <a:spcPts val="0"/>
                        </a:spcAft>
                      </a:pPr>
                      <a:r>
                        <a:rPr lang="en-US" sz="2000">
                          <a:effectLst/>
                        </a:rPr>
                        <a:t>$11,391</a:t>
                      </a:r>
                      <a:endParaRPr lang="en-US" sz="2000">
                        <a:effectLst/>
                        <a:latin typeface="Calibri"/>
                        <a:ea typeface="Calibri"/>
                        <a:cs typeface="Times New Roman"/>
                      </a:endParaRPr>
                    </a:p>
                  </a:txBody>
                  <a:tcPr marL="0" marR="0" marT="0" marB="0" anchor="ctr"/>
                </a:tc>
                <a:tc>
                  <a:txBody>
                    <a:bodyPr/>
                    <a:lstStyle/>
                    <a:p>
                      <a:pPr marL="0" marR="0" algn="ctr">
                        <a:spcBef>
                          <a:spcPts val="0"/>
                        </a:spcBef>
                        <a:spcAft>
                          <a:spcPts val="0"/>
                        </a:spcAft>
                      </a:pPr>
                      <a:r>
                        <a:rPr lang="en-US" sz="2000" dirty="0">
                          <a:effectLst/>
                        </a:rPr>
                        <a:t>  </a:t>
                      </a:r>
                      <a:endParaRPr lang="en-US" sz="2000" dirty="0">
                        <a:effectLst/>
                        <a:latin typeface="Calibri"/>
                        <a:ea typeface="Calibri"/>
                        <a:cs typeface="Times New Roman"/>
                      </a:endParaRPr>
                    </a:p>
                  </a:txBody>
                  <a:tcPr marL="0" marR="0" marT="0" marB="0" anchor="ctr"/>
                </a:tc>
                <a:extLst>
                  <a:ext uri="{0D108BD9-81ED-4DB2-BD59-A6C34878D82A}">
                    <a16:rowId xmlns:a16="http://schemas.microsoft.com/office/drawing/2014/main" val="10010"/>
                  </a:ext>
                </a:extLst>
              </a:tr>
              <a:tr h="284055">
                <a:tc>
                  <a:txBody>
                    <a:bodyPr/>
                    <a:lstStyle/>
                    <a:p>
                      <a:pPr marL="0" marR="0">
                        <a:spcBef>
                          <a:spcPts val="0"/>
                        </a:spcBef>
                        <a:spcAft>
                          <a:spcPts val="0"/>
                        </a:spcAft>
                      </a:pPr>
                      <a:r>
                        <a:rPr lang="en-US" sz="2000" dirty="0">
                          <a:effectLst/>
                        </a:rPr>
                        <a:t>Vietnam </a:t>
                      </a:r>
                      <a:endParaRPr lang="en-US" sz="2000" dirty="0">
                        <a:effectLst/>
                        <a:latin typeface="Calibri"/>
                        <a:ea typeface="Calibri"/>
                        <a:cs typeface="Times New Roman"/>
                      </a:endParaRPr>
                    </a:p>
                  </a:txBody>
                  <a:tcPr marL="0" marR="0" marT="0" marB="0" anchor="ctr"/>
                </a:tc>
                <a:tc>
                  <a:txBody>
                    <a:bodyPr/>
                    <a:lstStyle/>
                    <a:p>
                      <a:pPr marL="0" marR="0" algn="ctr">
                        <a:spcBef>
                          <a:spcPts val="0"/>
                        </a:spcBef>
                        <a:spcAft>
                          <a:spcPts val="0"/>
                        </a:spcAft>
                      </a:pPr>
                      <a:r>
                        <a:rPr lang="en-US" sz="2000">
                          <a:effectLst/>
                        </a:rPr>
                        <a:t>$140,600</a:t>
                      </a:r>
                      <a:endParaRPr lang="en-US" sz="2000">
                        <a:effectLst/>
                        <a:latin typeface="Calibri"/>
                        <a:ea typeface="Calibri"/>
                        <a:cs typeface="Times New Roman"/>
                      </a:endParaRPr>
                    </a:p>
                  </a:txBody>
                  <a:tcPr marL="0" marR="0" marT="0" marB="0" anchor="ctr"/>
                </a:tc>
                <a:tc>
                  <a:txBody>
                    <a:bodyPr/>
                    <a:lstStyle/>
                    <a:p>
                      <a:pPr marL="0" marR="0" algn="ctr">
                        <a:spcBef>
                          <a:spcPts val="0"/>
                        </a:spcBef>
                        <a:spcAft>
                          <a:spcPts val="0"/>
                        </a:spcAft>
                      </a:pPr>
                      <a:r>
                        <a:rPr lang="en-US" sz="2000" dirty="0">
                          <a:effectLst/>
                        </a:rPr>
                        <a:t>$13,173</a:t>
                      </a:r>
                      <a:endParaRPr lang="en-US" sz="2000" dirty="0">
                        <a:effectLst/>
                        <a:latin typeface="Calibri"/>
                        <a:ea typeface="Calibri"/>
                        <a:cs typeface="Times New Roman"/>
                      </a:endParaRPr>
                    </a:p>
                  </a:txBody>
                  <a:tcPr marL="0" marR="0" marT="0" marB="0" anchor="ctr"/>
                </a:tc>
                <a:tc>
                  <a:txBody>
                    <a:bodyPr/>
                    <a:lstStyle/>
                    <a:p>
                      <a:pPr marL="0" marR="0" algn="ctr">
                        <a:spcBef>
                          <a:spcPts val="0"/>
                        </a:spcBef>
                        <a:spcAft>
                          <a:spcPts val="0"/>
                        </a:spcAft>
                      </a:pPr>
                      <a:r>
                        <a:rPr lang="en-US" sz="2000" dirty="0">
                          <a:effectLst/>
                        </a:rPr>
                        <a:t>  </a:t>
                      </a:r>
                      <a:endParaRPr lang="en-US" sz="2000" dirty="0">
                        <a:effectLst/>
                        <a:latin typeface="Calibri"/>
                        <a:ea typeface="Calibri"/>
                        <a:cs typeface="Times New Roman"/>
                      </a:endParaRPr>
                    </a:p>
                  </a:txBody>
                  <a:tcPr marL="0" marR="0" marT="0" marB="0" anchor="ct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272532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0410"/>
          </a:xfrm>
          <a:noFill/>
        </p:spPr>
        <p:txBody>
          <a:bodyPr>
            <a:normAutofit fontScale="90000"/>
          </a:bodyPr>
          <a:lstStyle/>
          <a:p>
            <a:r>
              <a:rPr lang="en-US" sz="3600" dirty="0">
                <a:latin typeface="Amasis MT Pro Black" panose="020B0604020202020204" pitchFamily="18" charset="0"/>
              </a:rPr>
              <a:t>Secession &amp; the Upper South </a:t>
            </a: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1219201"/>
            <a:ext cx="792480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705600" y="1524000"/>
            <a:ext cx="2057400" cy="369332"/>
          </a:xfrm>
          <a:prstGeom prst="rect">
            <a:avLst/>
          </a:prstGeom>
          <a:noFill/>
        </p:spPr>
        <p:txBody>
          <a:bodyPr wrap="square" rtlCol="0">
            <a:spAutoFit/>
          </a:bodyPr>
          <a:lstStyle/>
          <a:p>
            <a:r>
              <a:rPr lang="en-US" b="1" dirty="0">
                <a:solidFill>
                  <a:schemeClr val="accent3">
                    <a:lumMod val="50000"/>
                  </a:schemeClr>
                </a:solidFill>
                <a:latin typeface="Times New Roman" panose="02020603050405020304" pitchFamily="18" charset="0"/>
                <a:cs typeface="Times New Roman" panose="02020603050405020304" pitchFamily="18" charset="0"/>
              </a:rPr>
              <a:t>Border States</a:t>
            </a:r>
          </a:p>
        </p:txBody>
      </p:sp>
      <p:sp>
        <p:nvSpPr>
          <p:cNvPr id="5" name="Right Arrow 4"/>
          <p:cNvSpPr/>
          <p:nvPr/>
        </p:nvSpPr>
        <p:spPr>
          <a:xfrm rot="10631885">
            <a:off x="5943600" y="1708666"/>
            <a:ext cx="762000" cy="184666"/>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477000" y="2286000"/>
            <a:ext cx="2438400" cy="369332"/>
          </a:xfrm>
          <a:prstGeom prst="rect">
            <a:avLst/>
          </a:prstGeom>
          <a:noFill/>
        </p:spPr>
        <p:txBody>
          <a:bodyPr wrap="square" rtlCol="0">
            <a:spAutoFit/>
          </a:bodyPr>
          <a:lstStyle/>
          <a:p>
            <a:r>
              <a:rPr lang="en-US" b="1" dirty="0">
                <a:solidFill>
                  <a:schemeClr val="accent6">
                    <a:lumMod val="50000"/>
                  </a:schemeClr>
                </a:solidFill>
                <a:latin typeface="Times New Roman" panose="02020603050405020304" pitchFamily="18" charset="0"/>
                <a:cs typeface="Times New Roman" panose="02020603050405020304" pitchFamily="18" charset="0"/>
              </a:rPr>
              <a:t>Secession after Sumter</a:t>
            </a:r>
          </a:p>
        </p:txBody>
      </p:sp>
      <p:sp>
        <p:nvSpPr>
          <p:cNvPr id="6" name="Right Arrow 5"/>
          <p:cNvSpPr/>
          <p:nvPr/>
        </p:nvSpPr>
        <p:spPr>
          <a:xfrm rot="9340690">
            <a:off x="6019800" y="2470666"/>
            <a:ext cx="457200" cy="184666"/>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FAEF073-D08D-097C-123B-4F73D374AA74}"/>
              </a:ext>
            </a:extLst>
          </p:cNvPr>
          <p:cNvSpPr/>
          <p:nvPr/>
        </p:nvSpPr>
        <p:spPr>
          <a:xfrm>
            <a:off x="275194" y="978933"/>
            <a:ext cx="5649731" cy="762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Fort Sumter – </a:t>
            </a:r>
            <a:r>
              <a:rPr lang="en-US" sz="2400" b="1" i="1" dirty="0">
                <a:solidFill>
                  <a:srgbClr val="FFFF00"/>
                </a:solidFill>
                <a:latin typeface="Times New Roman" panose="02020603050405020304" pitchFamily="18" charset="0"/>
                <a:cs typeface="Times New Roman" panose="02020603050405020304" pitchFamily="18" charset="0"/>
              </a:rPr>
              <a:t>Upper South secession </a:t>
            </a:r>
            <a:r>
              <a:rPr lang="en-US" sz="2400" dirty="0">
                <a:solidFill>
                  <a:schemeClr val="bg1"/>
                </a:solidFill>
                <a:latin typeface="Times New Roman" panose="02020603050405020304" pitchFamily="18" charset="0"/>
                <a:cs typeface="Times New Roman" panose="02020603050405020304" pitchFamily="18" charset="0"/>
              </a:rPr>
              <a:t>(NC, TN, VA, &amp; AR)</a:t>
            </a:r>
          </a:p>
        </p:txBody>
      </p:sp>
    </p:spTree>
    <p:extLst>
      <p:ext uri="{BB962C8B-B14F-4D97-AF65-F5344CB8AC3E}">
        <p14:creationId xmlns:p14="http://schemas.microsoft.com/office/powerpoint/2010/main" val="41165862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Prompt</a:t>
            </a:r>
          </a:p>
        </p:txBody>
      </p:sp>
      <p:sp>
        <p:nvSpPr>
          <p:cNvPr id="3" name="Content Placeholder 2"/>
          <p:cNvSpPr>
            <a:spLocks noGrp="1"/>
          </p:cNvSpPr>
          <p:nvPr>
            <p:ph idx="1"/>
          </p:nvPr>
        </p:nvSpPr>
        <p:spPr/>
        <p:txBody>
          <a:bodyPr/>
          <a:lstStyle/>
          <a:p>
            <a:r>
              <a:rPr lang="en-US" dirty="0">
                <a:solidFill>
                  <a:srgbClr val="FF0000"/>
                </a:solidFill>
                <a:latin typeface="Times New Roman" panose="02020603050405020304" pitchFamily="18" charset="0"/>
                <a:cs typeface="Times New Roman" panose="02020603050405020304" pitchFamily="18" charset="0"/>
              </a:rPr>
              <a:t>Prompt: Lincoln successfully refocused the war from fighting to preserves the union to destroying the institution of slavery in America.  Assess to what extent this statement is true.</a:t>
            </a:r>
          </a:p>
        </p:txBody>
      </p:sp>
    </p:spTree>
    <p:extLst>
      <p:ext uri="{BB962C8B-B14F-4D97-AF65-F5344CB8AC3E}">
        <p14:creationId xmlns:p14="http://schemas.microsoft.com/office/powerpoint/2010/main" val="107680965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3600" b="1" dirty="0">
                <a:solidFill>
                  <a:schemeClr val="accent4">
                    <a:lumMod val="75000"/>
                  </a:schemeClr>
                </a:solidFill>
                <a:latin typeface="Times New Roman" panose="02020603050405020304" pitchFamily="18" charset="0"/>
                <a:cs typeface="Times New Roman" panose="02020603050405020304" pitchFamily="18" charset="0"/>
              </a:rPr>
              <a:t>Today’s Focus</a:t>
            </a:r>
          </a:p>
        </p:txBody>
      </p:sp>
      <p:sp>
        <p:nvSpPr>
          <p:cNvPr id="3" name="Content Placeholder 2"/>
          <p:cNvSpPr>
            <a:spLocks noGrp="1"/>
          </p:cNvSpPr>
          <p:nvPr>
            <p:ph idx="1"/>
          </p:nvPr>
        </p:nvSpPr>
        <p:spPr>
          <a:xfrm>
            <a:off x="457200" y="1066800"/>
            <a:ext cx="8229600" cy="5059363"/>
          </a:xfrm>
        </p:spPr>
        <p:style>
          <a:lnRef idx="2">
            <a:schemeClr val="accent2"/>
          </a:lnRef>
          <a:fillRef idx="1">
            <a:schemeClr val="lt1"/>
          </a:fillRef>
          <a:effectRef idx="0">
            <a:schemeClr val="accent2"/>
          </a:effectRef>
          <a:fontRef idx="minor">
            <a:schemeClr val="dk1"/>
          </a:fontRef>
        </p:style>
        <p:txBody>
          <a:bodyPr>
            <a:normAutofit/>
          </a:bodyPr>
          <a:lstStyle/>
          <a:p>
            <a:r>
              <a:rPr lang="en-US" sz="1400" b="1" dirty="0"/>
              <a:t>Period 5: 1844 – 1877</a:t>
            </a:r>
            <a:r>
              <a:rPr lang="en-US" sz="1400" dirty="0"/>
              <a:t> </a:t>
            </a:r>
            <a:r>
              <a:rPr lang="en-US" sz="1400" b="1" dirty="0"/>
              <a:t>–</a:t>
            </a:r>
            <a:r>
              <a:rPr lang="en-US" sz="1400" dirty="0"/>
              <a:t> As the nation expanded and its population grew, regional tensions, especially over slavery, led to civil war – the course and aftermath of which transformed American society.</a:t>
            </a:r>
          </a:p>
          <a:p>
            <a:pPr lvl="1"/>
            <a:r>
              <a:rPr lang="en-US" sz="1200" b="1" dirty="0"/>
              <a:t>Key Concept 5.1: </a:t>
            </a:r>
            <a:r>
              <a:rPr lang="en-US" sz="1200" dirty="0"/>
              <a:t>The United States became more connected with the world, pursued an expansionist foreign policy in the Western Hemisphere, and emerged as the destination for many migrants from other countries.</a:t>
            </a:r>
          </a:p>
          <a:p>
            <a:pPr lvl="1"/>
            <a:r>
              <a:rPr lang="en-US" sz="1200" b="1" dirty="0"/>
              <a:t>Key Concept 5.2: </a:t>
            </a:r>
            <a:r>
              <a:rPr lang="en-US" sz="1200" dirty="0"/>
              <a:t>Intensified by expansion and deepening regional divisions, debates over slavery and other economic, cultural, and political issues led the nation into Civil War.</a:t>
            </a:r>
          </a:p>
          <a:p>
            <a:r>
              <a:rPr lang="en-US" sz="2000" b="1" dirty="0">
                <a:latin typeface="Times New Roman" panose="02020603050405020304" pitchFamily="18" charset="0"/>
                <a:cs typeface="Times New Roman" panose="02020603050405020304" pitchFamily="18" charset="0"/>
              </a:rPr>
              <a:t>E.Q.</a:t>
            </a:r>
            <a:r>
              <a:rPr lang="en-US" sz="2000" dirty="0">
                <a:latin typeface="Times New Roman" panose="02020603050405020304" pitchFamily="18" charset="0"/>
                <a:cs typeface="Times New Roman" panose="02020603050405020304" pitchFamily="18" charset="0"/>
              </a:rPr>
              <a:t> How did disunion resolve issues of federalism and transform American society </a:t>
            </a:r>
          </a:p>
          <a:p>
            <a:r>
              <a:rPr lang="en-US" sz="2000" b="1" i="1" dirty="0">
                <a:latin typeface="Times New Roman" panose="02020603050405020304" pitchFamily="18" charset="0"/>
                <a:cs typeface="Times New Roman" panose="02020603050405020304" pitchFamily="18" charset="0"/>
              </a:rPr>
              <a:t>Students can:</a:t>
            </a:r>
            <a:r>
              <a:rPr lang="en-US" sz="2000" dirty="0">
                <a:latin typeface="Times New Roman" panose="02020603050405020304" pitchFamily="18" charset="0"/>
                <a:cs typeface="Times New Roman" panose="02020603050405020304" pitchFamily="18" charset="0"/>
              </a:rPr>
              <a:t> Decipher which factors contribute to the Union victory</a:t>
            </a:r>
          </a:p>
          <a:p>
            <a:r>
              <a:rPr lang="en-US" sz="2000" dirty="0">
                <a:latin typeface="Times New Roman" panose="02020603050405020304" pitchFamily="18" charset="0"/>
                <a:cs typeface="Times New Roman" panose="02020603050405020304" pitchFamily="18" charset="0"/>
              </a:rPr>
              <a:t>Agenda: </a:t>
            </a:r>
          </a:p>
          <a:p>
            <a:pPr lvl="1"/>
            <a:r>
              <a:rPr lang="en-US" sz="1800" dirty="0">
                <a:latin typeface="Times New Roman" panose="02020603050405020304" pitchFamily="18" charset="0"/>
                <a:cs typeface="Times New Roman" panose="02020603050405020304" pitchFamily="18" charset="0"/>
              </a:rPr>
              <a:t>Analysis of the Civil War goals</a:t>
            </a:r>
          </a:p>
          <a:p>
            <a:pPr lvl="1"/>
            <a:r>
              <a:rPr lang="en-US" sz="1800" dirty="0">
                <a:latin typeface="Times New Roman" panose="02020603050405020304" pitchFamily="18" charset="0"/>
                <a:cs typeface="Times New Roman" panose="02020603050405020304" pitchFamily="18" charset="0"/>
              </a:rPr>
              <a:t>Debating the issue of slavery as a factor of the Civil War</a:t>
            </a:r>
          </a:p>
          <a:p>
            <a:pPr lvl="1"/>
            <a:r>
              <a:rPr lang="en-US" sz="1800" dirty="0">
                <a:latin typeface="Times New Roman" panose="02020603050405020304" pitchFamily="18" charset="0"/>
                <a:cs typeface="Times New Roman" panose="02020603050405020304" pitchFamily="18" charset="0"/>
              </a:rPr>
              <a:t>Analysis – Thesis and 10 facts</a:t>
            </a:r>
          </a:p>
          <a:p>
            <a:pPr marL="285750" lvl="1">
              <a:buSzPct val="125000"/>
              <a:buFont typeface="Arial" panose="020B0604020202020204" pitchFamily="34" charset="0"/>
              <a:buChar char="•"/>
            </a:pPr>
            <a:r>
              <a:rPr lang="en-US" sz="1800" b="1" dirty="0">
                <a:solidFill>
                  <a:srgbClr val="FF0000"/>
                </a:solidFill>
                <a:latin typeface="Times New Roman" panose="02020603050405020304" pitchFamily="18" charset="0"/>
                <a:cs typeface="Times New Roman" panose="02020603050405020304" pitchFamily="18" charset="0"/>
              </a:rPr>
              <a:t>Homework: Read Reconstruction: A Revolution </a:t>
            </a:r>
            <a:r>
              <a:rPr lang="en-US" sz="1800" b="1" dirty="0" err="1">
                <a:solidFill>
                  <a:srgbClr val="FF0000"/>
                </a:solidFill>
                <a:latin typeface="Times New Roman" panose="02020603050405020304" pitchFamily="18" charset="0"/>
                <a:cs typeface="Times New Roman" panose="02020603050405020304" pitchFamily="18" charset="0"/>
              </a:rPr>
              <a:t>Manque</a:t>
            </a:r>
            <a:r>
              <a:rPr lang="en-US" sz="1800" b="1" dirty="0">
                <a:solidFill>
                  <a:srgbClr val="FF0000"/>
                </a:solidFill>
                <a:latin typeface="Times New Roman" panose="02020603050405020304" pitchFamily="18" charset="0"/>
                <a:cs typeface="Times New Roman" panose="02020603050405020304" pitchFamily="18" charset="0"/>
              </a:rPr>
              <a:t> by James McPherson (a copy can be found under the APUSH Link) deconstruct his argument</a:t>
            </a:r>
            <a:endParaRPr lang="en-US" sz="1800" dirty="0"/>
          </a:p>
        </p:txBody>
      </p:sp>
    </p:spTree>
    <p:extLst>
      <p:ext uri="{BB962C8B-B14F-4D97-AF65-F5344CB8AC3E}">
        <p14:creationId xmlns:p14="http://schemas.microsoft.com/office/powerpoint/2010/main" val="37667281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3600" dirty="0"/>
              <a:t>Predictions</a:t>
            </a:r>
          </a:p>
        </p:txBody>
      </p:sp>
      <p:sp>
        <p:nvSpPr>
          <p:cNvPr id="3" name="Content Placeholder 2"/>
          <p:cNvSpPr>
            <a:spLocks noGrp="1"/>
          </p:cNvSpPr>
          <p:nvPr>
            <p:ph idx="1"/>
          </p:nvPr>
        </p:nvSpPr>
        <p:spPr/>
        <p:txBody>
          <a:bodyPr>
            <a:normAutofit/>
          </a:bodyPr>
          <a:lstStyle/>
          <a:p>
            <a:r>
              <a:rPr lang="en-US" sz="2400" dirty="0"/>
              <a:t>In 1865 the war is over and Abraham Lincoln is dead.  Predict how Lincoln’s death impact Reconstructions.</a:t>
            </a:r>
          </a:p>
          <a:p>
            <a:r>
              <a:rPr lang="en-US" sz="2400" b="1" dirty="0">
                <a:solidFill>
                  <a:srgbClr val="FF0000"/>
                </a:solidFill>
              </a:rPr>
              <a:t>Fact’s to remember</a:t>
            </a:r>
          </a:p>
          <a:p>
            <a:pPr lvl="1"/>
            <a:r>
              <a:rPr lang="en-US" sz="2000" dirty="0"/>
              <a:t>Slavery is banned</a:t>
            </a:r>
          </a:p>
          <a:p>
            <a:pPr lvl="1"/>
            <a:r>
              <a:rPr lang="en-US" sz="2000" dirty="0"/>
              <a:t>Lincoln did not believe in secession</a:t>
            </a:r>
          </a:p>
          <a:p>
            <a:pPr lvl="1"/>
            <a:r>
              <a:rPr lang="en-US" sz="2000" dirty="0"/>
              <a:t>Over 600,000 American’s are dead</a:t>
            </a:r>
          </a:p>
          <a:p>
            <a:pPr lvl="1"/>
            <a:r>
              <a:rPr lang="en-US" sz="2000" dirty="0"/>
              <a:t>The South is destroyed </a:t>
            </a:r>
          </a:p>
        </p:txBody>
      </p:sp>
    </p:spTree>
    <p:extLst>
      <p:ext uri="{BB962C8B-B14F-4D97-AF65-F5344CB8AC3E}">
        <p14:creationId xmlns:p14="http://schemas.microsoft.com/office/powerpoint/2010/main" val="26551392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3600">
                <a:latin typeface="Times New Roman" panose="02020603050405020304" pitchFamily="18" charset="0"/>
                <a:cs typeface="Times New Roman" panose="02020603050405020304" pitchFamily="18" charset="0"/>
              </a:rPr>
              <a:t>Two Perspectives </a:t>
            </a:r>
            <a:r>
              <a:rPr lang="en-US" sz="3600" dirty="0">
                <a:latin typeface="Times New Roman" panose="02020603050405020304" pitchFamily="18" charset="0"/>
                <a:cs typeface="Times New Roman" panose="02020603050405020304" pitchFamily="18" charset="0"/>
              </a:rPr>
              <a:t>of the War</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1600200"/>
            <a:ext cx="7924800" cy="4525963"/>
          </a:xfrm>
        </p:spPr>
      </p:pic>
    </p:spTree>
    <p:extLst>
      <p:ext uri="{BB962C8B-B14F-4D97-AF65-F5344CB8AC3E}">
        <p14:creationId xmlns:p14="http://schemas.microsoft.com/office/powerpoint/2010/main" val="17004361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57199"/>
          </a:xfrm>
          <a:noFill/>
        </p:spPr>
        <p:txBody>
          <a:bodyPr>
            <a:normAutofit fontScale="90000"/>
          </a:bodyPr>
          <a:lstStyle/>
          <a:p>
            <a:r>
              <a:rPr lang="en-US" b="1" dirty="0">
                <a:latin typeface="Amasis MT Pro" panose="02040504050005020304" pitchFamily="18" charset="0"/>
                <a:cs typeface="Times New Roman" panose="02020603050405020304" pitchFamily="18" charset="0"/>
              </a:rPr>
              <a:t>Debate Panels</a:t>
            </a:r>
          </a:p>
        </p:txBody>
      </p:sp>
      <p:sp>
        <p:nvSpPr>
          <p:cNvPr id="3" name="Content Placeholder 2"/>
          <p:cNvSpPr>
            <a:spLocks noGrp="1"/>
          </p:cNvSpPr>
          <p:nvPr>
            <p:ph idx="1"/>
          </p:nvPr>
        </p:nvSpPr>
        <p:spPr>
          <a:xfrm>
            <a:off x="457200" y="1219200"/>
            <a:ext cx="8229600" cy="4906963"/>
          </a:xfrm>
          <a:solidFill>
            <a:schemeClr val="bg1"/>
          </a:solidFill>
        </p:spPr>
        <p:txBody>
          <a:bodyPr>
            <a:normAutofit/>
          </a:bodyPr>
          <a:lstStyle/>
          <a:p>
            <a:r>
              <a:rPr lang="en-US" sz="2400" dirty="0">
                <a:solidFill>
                  <a:srgbClr val="FF0000"/>
                </a:solidFill>
                <a:latin typeface="Times New Roman" panose="02020603050405020304" pitchFamily="18" charset="0"/>
                <a:cs typeface="Times New Roman" panose="02020603050405020304" pitchFamily="18" charset="0"/>
              </a:rPr>
              <a:t>Prompt: Lincoln successfully refocused the war from fighting to preserves the union to destroying the institution of slavery in America.  Assess to what extent this statement is true.</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Debate Panels – Groups of 4 (2 from each side)</a:t>
            </a:r>
          </a:p>
          <a:p>
            <a:r>
              <a:rPr lang="en-US" sz="2400" dirty="0">
                <a:latin typeface="Times New Roman" panose="02020603050405020304" pitchFamily="18" charset="0"/>
                <a:cs typeface="Times New Roman" panose="02020603050405020304" pitchFamily="18" charset="0"/>
              </a:rPr>
              <a:t>Discuss the following as a focus of the Civil War in answering the prompt</a:t>
            </a:r>
          </a:p>
          <a:p>
            <a:pPr lvl="1"/>
            <a:r>
              <a:rPr lang="en-US" sz="2000" dirty="0">
                <a:latin typeface="Times New Roman" panose="02020603050405020304" pitchFamily="18" charset="0"/>
                <a:cs typeface="Times New Roman" panose="02020603050405020304" pitchFamily="18" charset="0"/>
              </a:rPr>
              <a:t>Federalism (preservation of the Union)</a:t>
            </a:r>
          </a:p>
          <a:p>
            <a:pPr lvl="1"/>
            <a:r>
              <a:rPr lang="en-US" sz="2000" dirty="0" err="1">
                <a:latin typeface="Times New Roman" panose="02020603050405020304" pitchFamily="18" charset="0"/>
                <a:cs typeface="Times New Roman" panose="02020603050405020304" pitchFamily="18" charset="0"/>
              </a:rPr>
              <a:t>Slavocracy</a:t>
            </a:r>
            <a:endParaRPr lang="en-US" sz="2000" dirty="0">
              <a:latin typeface="Times New Roman" panose="02020603050405020304" pitchFamily="18" charset="0"/>
              <a:cs typeface="Times New Roman" panose="02020603050405020304" pitchFamily="18" charset="0"/>
            </a:endParaRPr>
          </a:p>
          <a:p>
            <a:pPr marL="349250" lvl="1" indent="-342900">
              <a:buSzPct val="1250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Construct a thesis, 10 support facts, and 5 counter-facts (quick explanation of each facts)</a:t>
            </a:r>
          </a:p>
        </p:txBody>
      </p:sp>
    </p:spTree>
    <p:extLst>
      <p:ext uri="{BB962C8B-B14F-4D97-AF65-F5344CB8AC3E}">
        <p14:creationId xmlns:p14="http://schemas.microsoft.com/office/powerpoint/2010/main" val="4105542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1143000"/>
            <a:ext cx="3728591" cy="5715000"/>
          </a:xfrm>
          <a:prstGeom prst="rect">
            <a:avLst/>
          </a:prstGeom>
        </p:spPr>
      </p:pic>
      <p:sp>
        <p:nvSpPr>
          <p:cNvPr id="2" name="Title 1"/>
          <p:cNvSpPr>
            <a:spLocks noGrp="1"/>
          </p:cNvSpPr>
          <p:nvPr>
            <p:ph type="title"/>
          </p:nvPr>
        </p:nvSpPr>
        <p:spPr>
          <a:xfrm>
            <a:off x="457200" y="274638"/>
            <a:ext cx="8229600" cy="792162"/>
          </a:xfrm>
          <a:noFill/>
          <a:ln>
            <a:solidFill>
              <a:srgbClr val="FFFF00"/>
            </a:solidFill>
          </a:ln>
        </p:spPr>
        <p:txBody>
          <a:bodyPr/>
          <a:lstStyle/>
          <a:p>
            <a:r>
              <a:rPr lang="en-US" dirty="0">
                <a:latin typeface="Amasis MT Pro Black" panose="02040A04050005020304" pitchFamily="18" charset="0"/>
              </a:rPr>
              <a:t>The Cotton X-Factor</a:t>
            </a:r>
          </a:p>
        </p:txBody>
      </p:sp>
      <p:sp>
        <p:nvSpPr>
          <p:cNvPr id="3" name="Content Placeholder 2"/>
          <p:cNvSpPr>
            <a:spLocks noGrp="1"/>
          </p:cNvSpPr>
          <p:nvPr>
            <p:ph idx="1"/>
          </p:nvPr>
        </p:nvSpPr>
        <p:spPr>
          <a:xfrm>
            <a:off x="157609" y="1295401"/>
            <a:ext cx="5100191" cy="3733800"/>
          </a:xfrm>
          <a:solidFill>
            <a:srgbClr val="002060"/>
          </a:solidFill>
        </p:spPr>
        <p:txBody>
          <a:bodyPr/>
          <a:lstStyle/>
          <a:p>
            <a:pPr marL="0" lvl="0" indent="0">
              <a:buNone/>
            </a:pPr>
            <a:r>
              <a:rPr lang="en-US" sz="2800" b="1" dirty="0">
                <a:solidFill>
                  <a:srgbClr val="FFFF00"/>
                </a:solidFill>
                <a:latin typeface="Times New Roman" panose="02020603050405020304" pitchFamily="18" charset="0"/>
                <a:cs typeface="Times New Roman" panose="02020603050405020304" pitchFamily="18" charset="0"/>
              </a:rPr>
              <a:t>Cotton Kingdom Challenge</a:t>
            </a:r>
          </a:p>
          <a:p>
            <a:pPr lvl="0">
              <a:spcBef>
                <a:spcPts val="0"/>
              </a:spcBef>
            </a:pPr>
            <a:r>
              <a:rPr lang="en-US" sz="2800" dirty="0">
                <a:solidFill>
                  <a:schemeClr val="bg1"/>
                </a:solidFill>
                <a:latin typeface="Times New Roman" panose="02020603050405020304" pitchFamily="18" charset="0"/>
                <a:cs typeface="Times New Roman" panose="02020603050405020304" pitchFamily="18" charset="0"/>
              </a:rPr>
              <a:t>Many believed cotton was </a:t>
            </a:r>
          </a:p>
          <a:p>
            <a:pPr marL="0" lvl="0" indent="0">
              <a:spcBef>
                <a:spcPts val="0"/>
              </a:spcBef>
              <a:buNone/>
            </a:pPr>
            <a:r>
              <a:rPr lang="en-US" sz="2800" dirty="0">
                <a:solidFill>
                  <a:schemeClr val="bg1"/>
                </a:solidFill>
                <a:latin typeface="Times New Roman" panose="02020603050405020304" pitchFamily="18" charset="0"/>
                <a:cs typeface="Times New Roman" panose="02020603050405020304" pitchFamily="18" charset="0"/>
              </a:rPr>
              <a:t>a key component for the South </a:t>
            </a:r>
          </a:p>
          <a:p>
            <a:pPr marL="0" lvl="0" indent="0">
              <a:spcBef>
                <a:spcPts val="0"/>
              </a:spcBef>
              <a:buNone/>
            </a:pPr>
            <a:r>
              <a:rPr lang="en-US" sz="2800" dirty="0">
                <a:solidFill>
                  <a:schemeClr val="bg1"/>
                </a:solidFill>
                <a:latin typeface="Times New Roman" panose="02020603050405020304" pitchFamily="18" charset="0"/>
                <a:cs typeface="Times New Roman" panose="02020603050405020304" pitchFamily="18" charset="0"/>
              </a:rPr>
              <a:t>to achieve victory in the Civil </a:t>
            </a:r>
          </a:p>
          <a:p>
            <a:pPr marL="0" lvl="0" indent="0">
              <a:spcBef>
                <a:spcPts val="0"/>
              </a:spcBef>
              <a:buNone/>
            </a:pPr>
            <a:r>
              <a:rPr lang="en-US" sz="2800" dirty="0">
                <a:solidFill>
                  <a:schemeClr val="bg1"/>
                </a:solidFill>
                <a:latin typeface="Times New Roman" panose="02020603050405020304" pitchFamily="18" charset="0"/>
                <a:cs typeface="Times New Roman" panose="02020603050405020304" pitchFamily="18" charset="0"/>
              </a:rPr>
              <a:t>War. </a:t>
            </a:r>
          </a:p>
          <a:p>
            <a:pPr lvl="0">
              <a:spcBef>
                <a:spcPts val="0"/>
              </a:spcBef>
              <a:buFontTx/>
              <a:buChar char="-"/>
            </a:pPr>
            <a:r>
              <a:rPr lang="en-US" sz="2800" dirty="0">
                <a:solidFill>
                  <a:schemeClr val="bg1"/>
                </a:solidFill>
                <a:latin typeface="Times New Roman" panose="02020603050405020304" pitchFamily="18" charset="0"/>
                <a:cs typeface="Times New Roman" panose="02020603050405020304" pitchFamily="18" charset="0"/>
              </a:rPr>
              <a:t>Finance the war </a:t>
            </a:r>
            <a:r>
              <a:rPr lang="en-US" sz="2800" dirty="0">
                <a:solidFill>
                  <a:srgbClr val="FFFF00"/>
                </a:solidFill>
                <a:latin typeface="Times New Roman" panose="02020603050405020304" pitchFamily="18" charset="0"/>
                <a:cs typeface="Times New Roman" panose="02020603050405020304" pitchFamily="18" charset="0"/>
              </a:rPr>
              <a:t>(</a:t>
            </a:r>
            <a:r>
              <a:rPr lang="en-US" sz="2800" b="1" dirty="0">
                <a:solidFill>
                  <a:srgbClr val="FFFF00"/>
                </a:solidFill>
                <a:latin typeface="Times New Roman" panose="02020603050405020304" pitchFamily="18" charset="0"/>
                <a:cs typeface="Times New Roman" panose="02020603050405020304" pitchFamily="18" charset="0"/>
              </a:rPr>
              <a:t>Panic of 1857)</a:t>
            </a:r>
          </a:p>
          <a:p>
            <a:pPr lvl="0">
              <a:spcBef>
                <a:spcPts val="0"/>
              </a:spcBef>
              <a:buFontTx/>
              <a:buChar char="-"/>
            </a:pPr>
            <a:r>
              <a:rPr lang="en-US" sz="2800" dirty="0">
                <a:solidFill>
                  <a:schemeClr val="bg1"/>
                </a:solidFill>
                <a:latin typeface="Times New Roman" panose="02020603050405020304" pitchFamily="18" charset="0"/>
                <a:cs typeface="Times New Roman" panose="02020603050405020304" pitchFamily="18" charset="0"/>
              </a:rPr>
              <a:t>Alliance with Great Britain</a:t>
            </a:r>
          </a:p>
          <a:p>
            <a:endParaRPr lang="en-US" dirty="0"/>
          </a:p>
        </p:txBody>
      </p:sp>
    </p:spTree>
    <p:extLst>
      <p:ext uri="{BB962C8B-B14F-4D97-AF65-F5344CB8AC3E}">
        <p14:creationId xmlns:p14="http://schemas.microsoft.com/office/powerpoint/2010/main" val="13807459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7076</TotalTime>
  <Words>5295</Words>
  <Application>Microsoft Office PowerPoint</Application>
  <PresentationFormat>On-screen Show (4:3)</PresentationFormat>
  <Paragraphs>610</Paragraphs>
  <Slides>84</Slides>
  <Notes>1</Notes>
  <HiddenSlides>12</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84</vt:i4>
      </vt:variant>
    </vt:vector>
  </HeadingPairs>
  <TitlesOfParts>
    <vt:vector size="93" baseType="lpstr">
      <vt:lpstr>Amasis MT Pro</vt:lpstr>
      <vt:lpstr>Amasis MT Pro Black</vt:lpstr>
      <vt:lpstr>Arial</vt:lpstr>
      <vt:lpstr>Baskerville Old Face</vt:lpstr>
      <vt:lpstr>Bodoni MT Black</vt:lpstr>
      <vt:lpstr>Calibri</vt:lpstr>
      <vt:lpstr>Times</vt:lpstr>
      <vt:lpstr>Times New Roman</vt:lpstr>
      <vt:lpstr>Office Theme</vt:lpstr>
      <vt:lpstr>Civil War</vt:lpstr>
      <vt:lpstr>Today’s Focus</vt:lpstr>
      <vt:lpstr>Guiding Questions</vt:lpstr>
      <vt:lpstr>Secession: The Lower South</vt:lpstr>
      <vt:lpstr>PowerPoint Presentation</vt:lpstr>
      <vt:lpstr>Today’s Focus</vt:lpstr>
      <vt:lpstr>First’s Shots</vt:lpstr>
      <vt:lpstr>Secession &amp; the Upper South </vt:lpstr>
      <vt:lpstr>The Cotton X-Factor</vt:lpstr>
      <vt:lpstr>Northern Buffer Zone</vt:lpstr>
      <vt:lpstr>Divided Nation</vt:lpstr>
      <vt:lpstr>Civil War Statistics</vt:lpstr>
      <vt:lpstr>Critical Advantages </vt:lpstr>
      <vt:lpstr>Slavery &amp; Secession</vt:lpstr>
      <vt:lpstr>Comparing the North to the South</vt:lpstr>
      <vt:lpstr>PowerPoint Presentation</vt:lpstr>
      <vt:lpstr>PowerPoint Presentation</vt:lpstr>
      <vt:lpstr>PowerPoint Presentation</vt:lpstr>
      <vt:lpstr>Strengths &amp; Weaknesses</vt:lpstr>
      <vt:lpstr>Sectional Christmas Tree</vt:lpstr>
      <vt:lpstr>Today’s Focus</vt:lpstr>
      <vt:lpstr>Contributing Factors</vt:lpstr>
      <vt:lpstr>Prove Your Point</vt:lpstr>
      <vt:lpstr>Factors of the Civil War</vt:lpstr>
      <vt:lpstr>Critical Advantages </vt:lpstr>
      <vt:lpstr>Impact of the Civil War</vt:lpstr>
      <vt:lpstr>Defeat an Alliance </vt:lpstr>
      <vt:lpstr>Financial Support</vt:lpstr>
      <vt:lpstr>Rise of the Military Industrial Complex</vt:lpstr>
      <vt:lpstr>New Opportunities</vt:lpstr>
      <vt:lpstr>Lincoln’s POV on Slavery</vt:lpstr>
      <vt:lpstr>Lincoln’s Position on Slavery</vt:lpstr>
      <vt:lpstr>DBQ Essay</vt:lpstr>
      <vt:lpstr>Power of Politics</vt:lpstr>
      <vt:lpstr>Today’s Focus</vt:lpstr>
      <vt:lpstr>Preservation of the Union</vt:lpstr>
      <vt:lpstr>Civil War and African Americans</vt:lpstr>
      <vt:lpstr>TRUE or FALSE</vt:lpstr>
      <vt:lpstr>Civil War Debate</vt:lpstr>
      <vt:lpstr>War Strategies</vt:lpstr>
      <vt:lpstr>Civil War &amp; African Americans </vt:lpstr>
      <vt:lpstr>PowerPoint Presentation</vt:lpstr>
      <vt:lpstr>The Bloodiest Day </vt:lpstr>
      <vt:lpstr>PowerPoint Presentation</vt:lpstr>
      <vt:lpstr>Battle of Gettysburg 1863</vt:lpstr>
      <vt:lpstr>Vicksburg 1863</vt:lpstr>
      <vt:lpstr>Decimation of the South </vt:lpstr>
      <vt:lpstr>Progress of the War </vt:lpstr>
      <vt:lpstr>War in the East</vt:lpstr>
      <vt:lpstr>Lincoln’s POV on Slavery</vt:lpstr>
      <vt:lpstr>Lincoln’s Position on Slavery</vt:lpstr>
      <vt:lpstr>Impact of Emancipation Proclamation</vt:lpstr>
      <vt:lpstr>PowerPoint Presentation</vt:lpstr>
      <vt:lpstr>Free at Last ????</vt:lpstr>
      <vt:lpstr>Today’s Focus</vt:lpstr>
      <vt:lpstr>Today’s Focus</vt:lpstr>
      <vt:lpstr>Gettysburg Address, 1863</vt:lpstr>
      <vt:lpstr>Significant Legislation of the Civil War</vt:lpstr>
      <vt:lpstr>Opposition &amp; Lincoln’s Response</vt:lpstr>
      <vt:lpstr>Election of 1864</vt:lpstr>
      <vt:lpstr>Surrender </vt:lpstr>
      <vt:lpstr>Jeff Davis Captured May 10, 1865</vt:lpstr>
      <vt:lpstr>Lincoln’s Position on Slavery</vt:lpstr>
      <vt:lpstr>The Last Full Measure of Devotion</vt:lpstr>
      <vt:lpstr>Historic Perspective</vt:lpstr>
      <vt:lpstr>Today’s Focus</vt:lpstr>
      <vt:lpstr>Periodization</vt:lpstr>
      <vt:lpstr>Post War Plans</vt:lpstr>
      <vt:lpstr>  Heal the Nation</vt:lpstr>
      <vt:lpstr>The Freedmen’s Question </vt:lpstr>
      <vt:lpstr>The Fate of Reconstruction</vt:lpstr>
      <vt:lpstr>The Last Full Measure of Devotion</vt:lpstr>
      <vt:lpstr>Civil War Impact on the US</vt:lpstr>
      <vt:lpstr>The Influence of the Civil War</vt:lpstr>
      <vt:lpstr>Impacts of War</vt:lpstr>
      <vt:lpstr>War Deaths </vt:lpstr>
      <vt:lpstr>Causalities on both sides</vt:lpstr>
      <vt:lpstr>Death Comparison </vt:lpstr>
      <vt:lpstr>Cost of the War</vt:lpstr>
      <vt:lpstr>Prompt</vt:lpstr>
      <vt:lpstr>Today’s Focus</vt:lpstr>
      <vt:lpstr>Predictions</vt:lpstr>
      <vt:lpstr>Two Perspectives of the War</vt:lpstr>
      <vt:lpstr>Debate Panels</vt:lpstr>
    </vt:vector>
  </TitlesOfParts>
  <Company>Guilford County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Civil War</dc:title>
  <dc:creator>Hultberg, Andrew P</dc:creator>
  <cp:lastModifiedBy>Hultberg, Andrew P</cp:lastModifiedBy>
  <cp:revision>129</cp:revision>
  <dcterms:created xsi:type="dcterms:W3CDTF">2014-12-11T12:44:55Z</dcterms:created>
  <dcterms:modified xsi:type="dcterms:W3CDTF">2023-12-21T14:34:55Z</dcterms:modified>
</cp:coreProperties>
</file>