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5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8" autoAdjust="0"/>
    <p:restoredTop sz="94660"/>
  </p:normalViewPr>
  <p:slideViewPr>
    <p:cSldViewPr snapToGrid="0">
      <p:cViewPr varScale="1">
        <p:scale>
          <a:sx n="116" d="100"/>
          <a:sy n="116" d="100"/>
        </p:scale>
        <p:origin x="102"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12/11/2019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12/11/2019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12/11/2019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12/11/2019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12/11/2019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12/11/2019</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Cgv8YED8eTI" TargetMode="External"/><Relationship Id="rId2" Type="http://schemas.openxmlformats.org/officeDocument/2006/relationships/hyperlink" Target="https://www.youtube.com/watch?v=GopSXFeOfcY" TargetMode="External"/><Relationship Id="rId1" Type="http://schemas.openxmlformats.org/officeDocument/2006/relationships/slideLayout" Target="../slideLayouts/slideLayout4.xml"/><Relationship Id="rId4" Type="http://schemas.openxmlformats.org/officeDocument/2006/relationships/hyperlink" Target="https://www.youtube.com/watch?v=mghQQHJIfO8"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A41BF-7B67-47EA-BC64-D64E2FFFDF19}"/>
              </a:ext>
            </a:extLst>
          </p:cNvPr>
          <p:cNvSpPr>
            <a:spLocks noGrp="1"/>
          </p:cNvSpPr>
          <p:nvPr>
            <p:ph type="ctrTitle"/>
          </p:nvPr>
        </p:nvSpPr>
        <p:spPr/>
        <p:txBody>
          <a:bodyPr>
            <a:normAutofit fontScale="90000"/>
          </a:bodyPr>
          <a:lstStyle/>
          <a:p>
            <a:r>
              <a:rPr lang="en-US" dirty="0"/>
              <a:t>The Plan:</a:t>
            </a:r>
            <a:br>
              <a:rPr lang="en-US" dirty="0"/>
            </a:br>
            <a:r>
              <a:rPr lang="en-US" sz="1600" b="1" dirty="0"/>
              <a:t>1. discuss and submit the LEQ homework</a:t>
            </a:r>
            <a:br>
              <a:rPr lang="en-US" sz="1600" b="1" dirty="0"/>
            </a:br>
            <a:r>
              <a:rPr lang="en-US" sz="1600" b="1" dirty="0"/>
              <a:t>2. Context Practice</a:t>
            </a:r>
            <a:br>
              <a:rPr lang="en-US" sz="1600" b="1" dirty="0"/>
            </a:br>
            <a:r>
              <a:rPr lang="en-US" sz="1600" b="1" dirty="0"/>
              <a:t>3. Notes on Social Changes &amp; </a:t>
            </a:r>
            <a:r>
              <a:rPr lang="en-US" sz="1600" b="1" dirty="0" err="1"/>
              <a:t>Conts</a:t>
            </a:r>
            <a:r>
              <a:rPr lang="en-US" sz="1600" b="1" dirty="0"/>
              <a:t>.</a:t>
            </a:r>
            <a:br>
              <a:rPr lang="en-US" sz="1600" b="1" dirty="0"/>
            </a:br>
            <a:r>
              <a:rPr lang="en-US" sz="1600" b="1" dirty="0"/>
              <a:t>4. SAQ Practice/Cutting apart the Vocab Quilts</a:t>
            </a:r>
          </a:p>
        </p:txBody>
      </p:sp>
      <p:sp>
        <p:nvSpPr>
          <p:cNvPr id="3" name="Subtitle 2">
            <a:extLst>
              <a:ext uri="{FF2B5EF4-FFF2-40B4-BE49-F238E27FC236}">
                <a16:creationId xmlns:a16="http://schemas.microsoft.com/office/drawing/2014/main" id="{675706CD-2FED-465E-92CD-2615FBE96EA3}"/>
              </a:ext>
            </a:extLst>
          </p:cNvPr>
          <p:cNvSpPr>
            <a:spLocks noGrp="1"/>
          </p:cNvSpPr>
          <p:nvPr>
            <p:ph type="subTitle" idx="1"/>
          </p:nvPr>
        </p:nvSpPr>
        <p:spPr/>
        <p:txBody>
          <a:bodyPr/>
          <a:lstStyle/>
          <a:p>
            <a:r>
              <a:rPr lang="en-US" dirty="0"/>
              <a:t>Good day class!</a:t>
            </a:r>
          </a:p>
          <a:p>
            <a:r>
              <a:rPr lang="en-US" dirty="0"/>
              <a:t>It is Thursday, 12/12/19</a:t>
            </a:r>
          </a:p>
        </p:txBody>
      </p:sp>
    </p:spTree>
    <p:extLst>
      <p:ext uri="{BB962C8B-B14F-4D97-AF65-F5344CB8AC3E}">
        <p14:creationId xmlns:p14="http://schemas.microsoft.com/office/powerpoint/2010/main" val="3571880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15F1CC53-719A-4763-BF30-5E25A63CEF3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EFD79C-3C35-4562-84A6-A5D0264A67A3}"/>
              </a:ext>
            </a:extLst>
          </p:cNvPr>
          <p:cNvSpPr>
            <a:spLocks noGrp="1"/>
          </p:cNvSpPr>
          <p:nvPr>
            <p:ph type="title"/>
          </p:nvPr>
        </p:nvSpPr>
        <p:spPr>
          <a:xfrm>
            <a:off x="524256" y="4767072"/>
            <a:ext cx="6594189" cy="1625210"/>
          </a:xfrm>
        </p:spPr>
        <p:txBody>
          <a:bodyPr vert="horz" lIns="91440" tIns="45720" rIns="91440" bIns="45720" rtlCol="0" anchor="ctr">
            <a:normAutofit/>
          </a:bodyPr>
          <a:lstStyle/>
          <a:p>
            <a:pPr algn="r"/>
            <a:r>
              <a:rPr lang="en-US">
                <a:solidFill>
                  <a:srgbClr val="FFFFFF"/>
                </a:solidFill>
              </a:rPr>
              <a:t>Bellringer: Context</a:t>
            </a:r>
          </a:p>
        </p:txBody>
      </p:sp>
      <p:pic>
        <p:nvPicPr>
          <p:cNvPr id="7" name="Content Placeholder 6" descr="A picture containing photo, text, man, cat&#10;&#10;Description automatically generated">
            <a:extLst>
              <a:ext uri="{FF2B5EF4-FFF2-40B4-BE49-F238E27FC236}">
                <a16:creationId xmlns:a16="http://schemas.microsoft.com/office/drawing/2014/main" id="{6FB46B4B-24DE-4BCE-A677-914EEF92CD8E}"/>
              </a:ext>
            </a:extLst>
          </p:cNvPr>
          <p:cNvPicPr>
            <a:picLocks noGrp="1" noChangeAspect="1"/>
          </p:cNvPicPr>
          <p:nvPr>
            <p:ph sz="half" idx="2"/>
          </p:nvPr>
        </p:nvPicPr>
        <p:blipFill rotWithShape="1">
          <a:blip r:embed="rId2"/>
          <a:srcRect t="8593" r="1" b="3571"/>
          <a:stretch/>
        </p:blipFill>
        <p:spPr>
          <a:xfrm>
            <a:off x="327547" y="321733"/>
            <a:ext cx="7058306" cy="4107392"/>
          </a:xfrm>
          <a:prstGeom prst="rect">
            <a:avLst/>
          </a:prstGeom>
        </p:spPr>
      </p:pic>
      <p:sp>
        <p:nvSpPr>
          <p:cNvPr id="16" name="Rectangle 15">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4DA1BEDE-DE24-46A2-8CD0-1EE13B7D5FA5}"/>
              </a:ext>
            </a:extLst>
          </p:cNvPr>
          <p:cNvSpPr>
            <a:spLocks noGrp="1"/>
          </p:cNvSpPr>
          <p:nvPr>
            <p:ph sz="half" idx="1"/>
          </p:nvPr>
        </p:nvSpPr>
        <p:spPr>
          <a:xfrm>
            <a:off x="7675123" y="525294"/>
            <a:ext cx="4189330" cy="6099242"/>
          </a:xfrm>
        </p:spPr>
        <p:txBody>
          <a:bodyPr vert="horz" lIns="45720" tIns="45720" rIns="45720" bIns="45720" rtlCol="0" anchor="ctr">
            <a:normAutofit/>
          </a:bodyPr>
          <a:lstStyle/>
          <a:p>
            <a:r>
              <a:rPr lang="en-US" dirty="0">
                <a:solidFill>
                  <a:srgbClr val="FFFFFF"/>
                </a:solidFill>
              </a:rPr>
              <a:t>P. 268 DBQ Prompt</a:t>
            </a:r>
          </a:p>
          <a:p>
            <a:r>
              <a:rPr lang="en-US" dirty="0">
                <a:solidFill>
                  <a:srgbClr val="FFFFFF"/>
                </a:solidFill>
              </a:rPr>
              <a:t>Write a Context paragraph for this prompt:</a:t>
            </a:r>
          </a:p>
          <a:p>
            <a:r>
              <a:rPr lang="en-US" sz="2800" b="1" dirty="0">
                <a:solidFill>
                  <a:srgbClr val="FFC000"/>
                </a:solidFill>
              </a:rPr>
              <a:t>Develop an argument that evaluates the extent to which states managed to consolidate and expand their power during the period 1450-1750</a:t>
            </a:r>
          </a:p>
        </p:txBody>
      </p:sp>
      <p:sp>
        <p:nvSpPr>
          <p:cNvPr id="8" name="Oval 7">
            <a:extLst>
              <a:ext uri="{FF2B5EF4-FFF2-40B4-BE49-F238E27FC236}">
                <a16:creationId xmlns:a16="http://schemas.microsoft.com/office/drawing/2014/main" id="{2F8437AB-9264-48D2-B642-D123E5818C95}"/>
              </a:ext>
            </a:extLst>
          </p:cNvPr>
          <p:cNvSpPr/>
          <p:nvPr/>
        </p:nvSpPr>
        <p:spPr>
          <a:xfrm>
            <a:off x="7669308" y="453081"/>
            <a:ext cx="2702129"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Keep paper in notebook</a:t>
            </a:r>
          </a:p>
        </p:txBody>
      </p:sp>
    </p:spTree>
    <p:extLst>
      <p:ext uri="{BB962C8B-B14F-4D97-AF65-F5344CB8AC3E}">
        <p14:creationId xmlns:p14="http://schemas.microsoft.com/office/powerpoint/2010/main" val="2837829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69FD4-08E9-42E2-A09E-DB45128B5D1F}"/>
              </a:ext>
            </a:extLst>
          </p:cNvPr>
          <p:cNvSpPr>
            <a:spLocks noGrp="1"/>
          </p:cNvSpPr>
          <p:nvPr>
            <p:ph type="title"/>
          </p:nvPr>
        </p:nvSpPr>
        <p:spPr/>
        <p:txBody>
          <a:bodyPr>
            <a:normAutofit/>
          </a:bodyPr>
          <a:lstStyle/>
          <a:p>
            <a:r>
              <a:rPr lang="en-US" sz="3200" dirty="0"/>
              <a:t>E.Q.: How were social categories, roles, and practices maintained or changed from 1450-1750?</a:t>
            </a:r>
          </a:p>
        </p:txBody>
      </p:sp>
      <p:sp>
        <p:nvSpPr>
          <p:cNvPr id="3" name="Content Placeholder 2">
            <a:extLst>
              <a:ext uri="{FF2B5EF4-FFF2-40B4-BE49-F238E27FC236}">
                <a16:creationId xmlns:a16="http://schemas.microsoft.com/office/drawing/2014/main" id="{FB68EA4C-B077-4C11-8CD5-EDC065C9FBCB}"/>
              </a:ext>
            </a:extLst>
          </p:cNvPr>
          <p:cNvSpPr>
            <a:spLocks noGrp="1"/>
          </p:cNvSpPr>
          <p:nvPr>
            <p:ph sz="half" idx="1"/>
          </p:nvPr>
        </p:nvSpPr>
        <p:spPr>
          <a:xfrm>
            <a:off x="131805" y="2285999"/>
            <a:ext cx="5647202" cy="4485503"/>
          </a:xfrm>
        </p:spPr>
        <p:txBody>
          <a:bodyPr>
            <a:normAutofit lnSpcReduction="10000"/>
          </a:bodyPr>
          <a:lstStyle/>
          <a:p>
            <a:r>
              <a:rPr lang="en-US" dirty="0"/>
              <a:t>A. Many states, such as the Mughal and Ottoman empires, adopted practices to accommodate the ethnic and religious diversity of their subjects.</a:t>
            </a:r>
          </a:p>
          <a:p>
            <a:r>
              <a:rPr lang="en-US" dirty="0"/>
              <a:t>B. In other case, states suppressed diversity or limited certain groups’ roles in society, politics, or the economy </a:t>
            </a:r>
          </a:p>
          <a:p>
            <a:r>
              <a:rPr lang="en-US" u="sng" dirty="0">
                <a:solidFill>
                  <a:srgbClr val="0070C0"/>
                </a:solidFill>
              </a:rPr>
              <a:t>Examples </a:t>
            </a:r>
          </a:p>
          <a:p>
            <a:r>
              <a:rPr lang="en-US" dirty="0">
                <a:solidFill>
                  <a:srgbClr val="0070C0"/>
                </a:solidFill>
              </a:rPr>
              <a:t>* expulsion of Jews from Spain and Portugal; acceptance of Jews in Ottoman Empire</a:t>
            </a:r>
          </a:p>
          <a:p>
            <a:r>
              <a:rPr lang="en-US" dirty="0">
                <a:solidFill>
                  <a:srgbClr val="0070C0"/>
                </a:solidFill>
              </a:rPr>
              <a:t>* Restrictive policies against Han Chinese in Qing China</a:t>
            </a:r>
          </a:p>
          <a:p>
            <a:endParaRPr lang="en-US" dirty="0"/>
          </a:p>
        </p:txBody>
      </p:sp>
      <p:sp>
        <p:nvSpPr>
          <p:cNvPr id="4" name="Content Placeholder 3">
            <a:extLst>
              <a:ext uri="{FF2B5EF4-FFF2-40B4-BE49-F238E27FC236}">
                <a16:creationId xmlns:a16="http://schemas.microsoft.com/office/drawing/2014/main" id="{19228C5A-245B-4E33-9BAA-98ED441A8487}"/>
              </a:ext>
            </a:extLst>
          </p:cNvPr>
          <p:cNvSpPr>
            <a:spLocks noGrp="1"/>
          </p:cNvSpPr>
          <p:nvPr>
            <p:ph sz="half" idx="2"/>
          </p:nvPr>
        </p:nvSpPr>
        <p:spPr>
          <a:xfrm>
            <a:off x="5989319" y="1721709"/>
            <a:ext cx="6136777" cy="4950940"/>
          </a:xfrm>
        </p:spPr>
        <p:txBody>
          <a:bodyPr>
            <a:normAutofit lnSpcReduction="10000"/>
          </a:bodyPr>
          <a:lstStyle/>
          <a:p>
            <a:r>
              <a:rPr lang="en-US" dirty="0"/>
              <a:t>C. Imperial Conquests and widening global economic opportunities contributed to the formation of new political and economic elites including in China with the transition to the Qing Dynasty and in the Americas with the rise of the </a:t>
            </a:r>
            <a:r>
              <a:rPr lang="en-US" i="1" dirty="0" err="1"/>
              <a:t>Casta</a:t>
            </a:r>
            <a:r>
              <a:rPr lang="en-US" dirty="0"/>
              <a:t> system</a:t>
            </a:r>
          </a:p>
          <a:p>
            <a:endParaRPr lang="en-US" dirty="0"/>
          </a:p>
          <a:p>
            <a:r>
              <a:rPr lang="en-US" dirty="0"/>
              <a:t>D The power of existing political and economic elites fluctuated to affect the policies of the increasingly powerful monarchs and leaders.</a:t>
            </a:r>
          </a:p>
          <a:p>
            <a:r>
              <a:rPr lang="en-US" u="sng" dirty="0">
                <a:solidFill>
                  <a:srgbClr val="0070C0"/>
                </a:solidFill>
              </a:rPr>
              <a:t>Examples</a:t>
            </a:r>
          </a:p>
          <a:p>
            <a:r>
              <a:rPr lang="en-US" dirty="0">
                <a:solidFill>
                  <a:srgbClr val="0070C0"/>
                </a:solidFill>
              </a:rPr>
              <a:t>* Ottoman </a:t>
            </a:r>
            <a:r>
              <a:rPr lang="en-US" dirty="0" err="1">
                <a:solidFill>
                  <a:srgbClr val="0070C0"/>
                </a:solidFill>
              </a:rPr>
              <a:t>timars</a:t>
            </a:r>
            <a:endParaRPr lang="en-US" dirty="0">
              <a:solidFill>
                <a:srgbClr val="0070C0"/>
              </a:solidFill>
            </a:endParaRPr>
          </a:p>
          <a:p>
            <a:r>
              <a:rPr lang="en-US" dirty="0">
                <a:solidFill>
                  <a:srgbClr val="0070C0"/>
                </a:solidFill>
              </a:rPr>
              <a:t>* Russian Boyers</a:t>
            </a:r>
          </a:p>
          <a:p>
            <a:r>
              <a:rPr lang="en-US" dirty="0">
                <a:solidFill>
                  <a:srgbClr val="0070C0"/>
                </a:solidFill>
              </a:rPr>
              <a:t>* European nobility</a:t>
            </a:r>
          </a:p>
        </p:txBody>
      </p:sp>
      <p:sp>
        <p:nvSpPr>
          <p:cNvPr id="5" name="Oval 4">
            <a:extLst>
              <a:ext uri="{FF2B5EF4-FFF2-40B4-BE49-F238E27FC236}">
                <a16:creationId xmlns:a16="http://schemas.microsoft.com/office/drawing/2014/main" id="{DED513B4-7238-4532-9DB6-0FC23A36541E}"/>
              </a:ext>
            </a:extLst>
          </p:cNvPr>
          <p:cNvSpPr/>
          <p:nvPr/>
        </p:nvSpPr>
        <p:spPr>
          <a:xfrm>
            <a:off x="131804" y="27433"/>
            <a:ext cx="3015049" cy="6480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Title this:</a:t>
            </a:r>
          </a:p>
          <a:p>
            <a:pPr algn="ctr"/>
            <a:r>
              <a:rPr lang="en-US" dirty="0"/>
              <a:t> “U4 Topic 7”</a:t>
            </a:r>
          </a:p>
        </p:txBody>
      </p:sp>
    </p:spTree>
    <p:extLst>
      <p:ext uri="{BB962C8B-B14F-4D97-AF65-F5344CB8AC3E}">
        <p14:creationId xmlns:p14="http://schemas.microsoft.com/office/powerpoint/2010/main" val="3484686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par>
                                <p:cTn id="24" presetID="53" presetClass="entr" presetSubtype="16"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3">
                                            <p:txEl>
                                              <p:pRg st="3" end="3"/>
                                            </p:txEl>
                                          </p:spTgt>
                                        </p:tgtEl>
                                      </p:cBhvr>
                                    </p:animEffect>
                                  </p:childTnLst>
                                </p:cTn>
                              </p:par>
                              <p:par>
                                <p:cTn id="29" presetID="53" presetClass="entr" presetSubtype="16"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4">
                                            <p:txEl>
                                              <p:pRg st="0" end="0"/>
                                            </p:txEl>
                                          </p:spTgt>
                                        </p:tgtEl>
                                        <p:attrNameLst>
                                          <p:attrName>style.visibility</p:attrName>
                                        </p:attrNameLst>
                                      </p:cBhvr>
                                      <p:to>
                                        <p:strVal val="visible"/>
                                      </p:to>
                                    </p:set>
                                    <p:animEffect transition="in" filter="fade">
                                      <p:cBhvr>
                                        <p:cTn id="38" dur="1000"/>
                                        <p:tgtEl>
                                          <p:spTgt spid="4">
                                            <p:txEl>
                                              <p:pRg st="0" end="0"/>
                                            </p:txEl>
                                          </p:spTgt>
                                        </p:tgtEl>
                                      </p:cBhvr>
                                    </p:animEffect>
                                    <p:anim calcmode="lin" valueType="num">
                                      <p:cBhvr>
                                        <p:cTn id="39"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4">
                                            <p:txEl>
                                              <p:pRg st="2" end="2"/>
                                            </p:txEl>
                                          </p:spTgt>
                                        </p:tgtEl>
                                        <p:attrNameLst>
                                          <p:attrName>style.visibility</p:attrName>
                                        </p:attrNameLst>
                                      </p:cBhvr>
                                      <p:to>
                                        <p:strVal val="visible"/>
                                      </p:to>
                                    </p:set>
                                    <p:animEffect transition="in" filter="fade">
                                      <p:cBhvr>
                                        <p:cTn id="45" dur="1000"/>
                                        <p:tgtEl>
                                          <p:spTgt spid="4">
                                            <p:txEl>
                                              <p:pRg st="2" end="2"/>
                                            </p:txEl>
                                          </p:spTgt>
                                        </p:tgtEl>
                                      </p:cBhvr>
                                    </p:animEffect>
                                    <p:anim calcmode="lin" valueType="num">
                                      <p:cBhvr>
                                        <p:cTn id="4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nodeType="clickEffect">
                                  <p:stCondLst>
                                    <p:cond delay="0"/>
                                  </p:stCondLst>
                                  <p:childTnLst>
                                    <p:set>
                                      <p:cBhvr>
                                        <p:cTn id="51" dur="1" fill="hold">
                                          <p:stCondLst>
                                            <p:cond delay="0"/>
                                          </p:stCondLst>
                                        </p:cTn>
                                        <p:tgtEl>
                                          <p:spTgt spid="4">
                                            <p:txEl>
                                              <p:pRg st="3" end="3"/>
                                            </p:txEl>
                                          </p:spTgt>
                                        </p:tgtEl>
                                        <p:attrNameLst>
                                          <p:attrName>style.visibility</p:attrName>
                                        </p:attrNameLst>
                                      </p:cBhvr>
                                      <p:to>
                                        <p:strVal val="visible"/>
                                      </p:to>
                                    </p:set>
                                    <p:anim calcmode="lin" valueType="num">
                                      <p:cBhvr>
                                        <p:cTn id="52"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53"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54" dur="500"/>
                                        <p:tgtEl>
                                          <p:spTgt spid="4">
                                            <p:txEl>
                                              <p:pRg st="3" end="3"/>
                                            </p:txEl>
                                          </p:spTgt>
                                        </p:tgtEl>
                                      </p:cBhvr>
                                    </p:animEffect>
                                  </p:childTnLst>
                                </p:cTn>
                              </p:par>
                              <p:par>
                                <p:cTn id="55" presetID="53" presetClass="entr" presetSubtype="16" fill="hold" nodeType="withEffect">
                                  <p:stCondLst>
                                    <p:cond delay="0"/>
                                  </p:stCondLst>
                                  <p:childTnLst>
                                    <p:set>
                                      <p:cBhvr>
                                        <p:cTn id="56" dur="1" fill="hold">
                                          <p:stCondLst>
                                            <p:cond delay="0"/>
                                          </p:stCondLst>
                                        </p:cTn>
                                        <p:tgtEl>
                                          <p:spTgt spid="4">
                                            <p:txEl>
                                              <p:pRg st="4" end="4"/>
                                            </p:txEl>
                                          </p:spTgt>
                                        </p:tgtEl>
                                        <p:attrNameLst>
                                          <p:attrName>style.visibility</p:attrName>
                                        </p:attrNameLst>
                                      </p:cBhvr>
                                      <p:to>
                                        <p:strVal val="visible"/>
                                      </p:to>
                                    </p:set>
                                    <p:anim calcmode="lin" valueType="num">
                                      <p:cBhvr>
                                        <p:cTn id="57"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58"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59" dur="500"/>
                                        <p:tgtEl>
                                          <p:spTgt spid="4">
                                            <p:txEl>
                                              <p:pRg st="4" end="4"/>
                                            </p:txEl>
                                          </p:spTgt>
                                        </p:tgtEl>
                                      </p:cBhvr>
                                    </p:animEffect>
                                  </p:childTnLst>
                                </p:cTn>
                              </p:par>
                              <p:par>
                                <p:cTn id="60" presetID="53" presetClass="entr" presetSubtype="16" fill="hold" nodeType="withEffect">
                                  <p:stCondLst>
                                    <p:cond delay="0"/>
                                  </p:stCondLst>
                                  <p:childTnLst>
                                    <p:set>
                                      <p:cBhvr>
                                        <p:cTn id="61" dur="1" fill="hold">
                                          <p:stCondLst>
                                            <p:cond delay="0"/>
                                          </p:stCondLst>
                                        </p:cTn>
                                        <p:tgtEl>
                                          <p:spTgt spid="4">
                                            <p:txEl>
                                              <p:pRg st="5" end="5"/>
                                            </p:txEl>
                                          </p:spTgt>
                                        </p:tgtEl>
                                        <p:attrNameLst>
                                          <p:attrName>style.visibility</p:attrName>
                                        </p:attrNameLst>
                                      </p:cBhvr>
                                      <p:to>
                                        <p:strVal val="visible"/>
                                      </p:to>
                                    </p:set>
                                    <p:anim calcmode="lin" valueType="num">
                                      <p:cBhvr>
                                        <p:cTn id="62"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63"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64" dur="500"/>
                                        <p:tgtEl>
                                          <p:spTgt spid="4">
                                            <p:txEl>
                                              <p:pRg st="5" end="5"/>
                                            </p:txEl>
                                          </p:spTgt>
                                        </p:tgtEl>
                                      </p:cBhvr>
                                    </p:animEffect>
                                  </p:childTnLst>
                                </p:cTn>
                              </p:par>
                              <p:par>
                                <p:cTn id="65" presetID="53" presetClass="entr" presetSubtype="16" fill="hold" nodeType="withEffect">
                                  <p:stCondLst>
                                    <p:cond delay="0"/>
                                  </p:stCondLst>
                                  <p:childTnLst>
                                    <p:set>
                                      <p:cBhvr>
                                        <p:cTn id="66" dur="1" fill="hold">
                                          <p:stCondLst>
                                            <p:cond delay="0"/>
                                          </p:stCondLst>
                                        </p:cTn>
                                        <p:tgtEl>
                                          <p:spTgt spid="4">
                                            <p:txEl>
                                              <p:pRg st="6" end="6"/>
                                            </p:txEl>
                                          </p:spTgt>
                                        </p:tgtEl>
                                        <p:attrNameLst>
                                          <p:attrName>style.visibility</p:attrName>
                                        </p:attrNameLst>
                                      </p:cBhvr>
                                      <p:to>
                                        <p:strVal val="visible"/>
                                      </p:to>
                                    </p:set>
                                    <p:anim calcmode="lin" valueType="num">
                                      <p:cBhvr>
                                        <p:cTn id="67"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68"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69"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30EA7-70C6-4817-96B5-B4C847623AC2}"/>
              </a:ext>
            </a:extLst>
          </p:cNvPr>
          <p:cNvSpPr>
            <a:spLocks noGrp="1"/>
          </p:cNvSpPr>
          <p:nvPr>
            <p:ph type="title"/>
          </p:nvPr>
        </p:nvSpPr>
        <p:spPr/>
        <p:txBody>
          <a:bodyPr/>
          <a:lstStyle/>
          <a:p>
            <a:r>
              <a:rPr lang="en-US" dirty="0"/>
              <a:t>You Tube Help</a:t>
            </a:r>
          </a:p>
        </p:txBody>
      </p:sp>
      <p:sp>
        <p:nvSpPr>
          <p:cNvPr id="3" name="Content Placeholder 2">
            <a:extLst>
              <a:ext uri="{FF2B5EF4-FFF2-40B4-BE49-F238E27FC236}">
                <a16:creationId xmlns:a16="http://schemas.microsoft.com/office/drawing/2014/main" id="{430BDCB1-0CFB-4C8A-916A-20B86E64DFD9}"/>
              </a:ext>
            </a:extLst>
          </p:cNvPr>
          <p:cNvSpPr>
            <a:spLocks noGrp="1"/>
          </p:cNvSpPr>
          <p:nvPr>
            <p:ph sz="half" idx="1"/>
          </p:nvPr>
        </p:nvSpPr>
        <p:spPr/>
        <p:txBody>
          <a:bodyPr/>
          <a:lstStyle/>
          <a:p>
            <a:r>
              <a:rPr lang="en-US" dirty="0"/>
              <a:t>LEQ Help</a:t>
            </a:r>
          </a:p>
          <a:p>
            <a:r>
              <a:rPr lang="en-US" dirty="0">
                <a:hlinkClick r:id="rId2"/>
              </a:rPr>
              <a:t>https://www.youtube.com/watch?v=GopSXFeOfcY</a:t>
            </a:r>
            <a:r>
              <a:rPr lang="en-US" dirty="0"/>
              <a:t> </a:t>
            </a:r>
          </a:p>
          <a:p>
            <a:r>
              <a:rPr lang="en-US" dirty="0"/>
              <a:t>DBQ Help</a:t>
            </a:r>
          </a:p>
          <a:p>
            <a:r>
              <a:rPr lang="en-US" dirty="0">
                <a:hlinkClick r:id="rId3"/>
              </a:rPr>
              <a:t>https://www.youtube.com/watch?v=Cgv8YED8eTI</a:t>
            </a:r>
            <a:r>
              <a:rPr lang="en-US" dirty="0"/>
              <a:t> </a:t>
            </a:r>
          </a:p>
        </p:txBody>
      </p:sp>
      <p:sp>
        <p:nvSpPr>
          <p:cNvPr id="4" name="Content Placeholder 3">
            <a:extLst>
              <a:ext uri="{FF2B5EF4-FFF2-40B4-BE49-F238E27FC236}">
                <a16:creationId xmlns:a16="http://schemas.microsoft.com/office/drawing/2014/main" id="{5F0153A9-08DC-46F4-867E-D19FE6042FA1}"/>
              </a:ext>
            </a:extLst>
          </p:cNvPr>
          <p:cNvSpPr>
            <a:spLocks noGrp="1"/>
          </p:cNvSpPr>
          <p:nvPr>
            <p:ph sz="half" idx="2"/>
          </p:nvPr>
        </p:nvSpPr>
        <p:spPr/>
        <p:txBody>
          <a:bodyPr/>
          <a:lstStyle/>
          <a:p>
            <a:r>
              <a:rPr lang="en-US" dirty="0"/>
              <a:t>Chapter 7 Unit 4 </a:t>
            </a:r>
          </a:p>
          <a:p>
            <a:r>
              <a:rPr lang="en-US" dirty="0">
                <a:hlinkClick r:id="rId4"/>
              </a:rPr>
              <a:t>https://www.youtube.com/watch?v=mghQQHJIfO8</a:t>
            </a:r>
            <a:r>
              <a:rPr lang="en-US" dirty="0"/>
              <a:t> </a:t>
            </a:r>
          </a:p>
        </p:txBody>
      </p:sp>
    </p:spTree>
    <p:extLst>
      <p:ext uri="{BB962C8B-B14F-4D97-AF65-F5344CB8AC3E}">
        <p14:creationId xmlns:p14="http://schemas.microsoft.com/office/powerpoint/2010/main" val="1518897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4A620-18AF-4A43-A501-F010A5DB9B70}"/>
              </a:ext>
            </a:extLst>
          </p:cNvPr>
          <p:cNvSpPr>
            <a:spLocks noGrp="1"/>
          </p:cNvSpPr>
          <p:nvPr>
            <p:ph type="title"/>
          </p:nvPr>
        </p:nvSpPr>
        <p:spPr>
          <a:xfrm>
            <a:off x="1024128" y="585216"/>
            <a:ext cx="3070077" cy="1499616"/>
          </a:xfrm>
        </p:spPr>
        <p:txBody>
          <a:bodyPr>
            <a:normAutofit/>
          </a:bodyPr>
          <a:lstStyle/>
          <a:p>
            <a:pPr algn="ctr"/>
            <a:r>
              <a:rPr lang="en-US" sz="3200" dirty="0"/>
              <a:t>SAQ Practice</a:t>
            </a:r>
          </a:p>
        </p:txBody>
      </p:sp>
      <p:sp>
        <p:nvSpPr>
          <p:cNvPr id="3" name="Content Placeholder 2">
            <a:extLst>
              <a:ext uri="{FF2B5EF4-FFF2-40B4-BE49-F238E27FC236}">
                <a16:creationId xmlns:a16="http://schemas.microsoft.com/office/drawing/2014/main" id="{C81537C9-74EE-40E3-8F7F-9FBB78DA0022}"/>
              </a:ext>
            </a:extLst>
          </p:cNvPr>
          <p:cNvSpPr>
            <a:spLocks noGrp="1"/>
          </p:cNvSpPr>
          <p:nvPr>
            <p:ph sz="half" idx="1"/>
          </p:nvPr>
        </p:nvSpPr>
        <p:spPr/>
        <p:txBody>
          <a:bodyPr/>
          <a:lstStyle/>
          <a:p>
            <a:r>
              <a:rPr lang="en-US" dirty="0"/>
              <a:t>You have 13 minutes.</a:t>
            </a:r>
          </a:p>
          <a:p>
            <a:endParaRPr lang="en-US" dirty="0"/>
          </a:p>
          <a:p>
            <a:r>
              <a:rPr lang="en-US" dirty="0"/>
              <a:t>This is not graded. This is practice to prepare for the Test next week.</a:t>
            </a:r>
          </a:p>
          <a:p>
            <a:endParaRPr lang="en-US" dirty="0"/>
          </a:p>
          <a:p>
            <a:r>
              <a:rPr lang="en-US" sz="2000" dirty="0">
                <a:solidFill>
                  <a:srgbClr val="0070C0"/>
                </a:solidFill>
              </a:rPr>
              <a:t>Do Question 1 on page 258</a:t>
            </a:r>
          </a:p>
          <a:p>
            <a:endParaRPr lang="en-US" dirty="0"/>
          </a:p>
        </p:txBody>
      </p:sp>
      <p:sp>
        <p:nvSpPr>
          <p:cNvPr id="4" name="Content Placeholder 3">
            <a:extLst>
              <a:ext uri="{FF2B5EF4-FFF2-40B4-BE49-F238E27FC236}">
                <a16:creationId xmlns:a16="http://schemas.microsoft.com/office/drawing/2014/main" id="{C877EB2A-7BA8-4FFE-96C4-F673062E1C09}"/>
              </a:ext>
            </a:extLst>
          </p:cNvPr>
          <p:cNvSpPr>
            <a:spLocks noGrp="1"/>
          </p:cNvSpPr>
          <p:nvPr>
            <p:ph sz="half" idx="2"/>
          </p:nvPr>
        </p:nvSpPr>
        <p:spPr>
          <a:xfrm>
            <a:off x="5989319" y="2286000"/>
            <a:ext cx="5178553" cy="4023360"/>
          </a:xfrm>
        </p:spPr>
        <p:txBody>
          <a:bodyPr>
            <a:normAutofit/>
          </a:bodyPr>
          <a:lstStyle/>
          <a:p>
            <a:r>
              <a:rPr lang="en-US" sz="2400" u="sng" dirty="0">
                <a:solidFill>
                  <a:srgbClr val="0070C0"/>
                </a:solidFill>
              </a:rPr>
              <a:t>Cutting and Bagging the Vocab Quilts </a:t>
            </a:r>
          </a:p>
          <a:p>
            <a:r>
              <a:rPr lang="en-US" sz="2400" dirty="0">
                <a:solidFill>
                  <a:srgbClr val="0070C0"/>
                </a:solidFill>
              </a:rPr>
              <a:t>1. cut away all the edges</a:t>
            </a:r>
          </a:p>
          <a:p>
            <a:r>
              <a:rPr lang="en-US" sz="2400" dirty="0">
                <a:solidFill>
                  <a:srgbClr val="0070C0"/>
                </a:solidFill>
              </a:rPr>
              <a:t>2. you will then cut apart the individual squares. </a:t>
            </a:r>
          </a:p>
          <a:p>
            <a:r>
              <a:rPr lang="en-US" sz="2400" dirty="0">
                <a:solidFill>
                  <a:srgbClr val="0070C0"/>
                </a:solidFill>
              </a:rPr>
              <a:t>3. you will have 36—count them</a:t>
            </a:r>
          </a:p>
          <a:p>
            <a:r>
              <a:rPr lang="en-US" sz="2400" dirty="0">
                <a:solidFill>
                  <a:srgbClr val="0070C0"/>
                </a:solidFill>
              </a:rPr>
              <a:t>4. put them in a bag</a:t>
            </a:r>
          </a:p>
          <a:p>
            <a:r>
              <a:rPr lang="en-US" sz="2400" dirty="0">
                <a:solidFill>
                  <a:srgbClr val="0070C0"/>
                </a:solidFill>
              </a:rPr>
              <a:t>5. write your name on the bag.</a:t>
            </a:r>
          </a:p>
        </p:txBody>
      </p:sp>
    </p:spTree>
    <p:extLst>
      <p:ext uri="{BB962C8B-B14F-4D97-AF65-F5344CB8AC3E}">
        <p14:creationId xmlns:p14="http://schemas.microsoft.com/office/powerpoint/2010/main" val="12317562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otalTime>3</TotalTime>
  <Words>355</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Tw Cen MT</vt:lpstr>
      <vt:lpstr>Tw Cen MT Condensed</vt:lpstr>
      <vt:lpstr>Wingdings 3</vt:lpstr>
      <vt:lpstr>Integral</vt:lpstr>
      <vt:lpstr>The Plan: 1. discuss and submit the LEQ homework 2. Context Practice 3. Notes on Social Changes &amp; Conts. 4. SAQ Practice/Cutting apart the Vocab Quilts</vt:lpstr>
      <vt:lpstr>Bellringer: Context</vt:lpstr>
      <vt:lpstr>E.Q.: How were social categories, roles, and practices maintained or changed from 1450-1750?</vt:lpstr>
      <vt:lpstr>You Tube Help</vt:lpstr>
      <vt:lpstr>SAQ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Plan: 1. discuss and submit the LEQ homework 2. Context Practice 3. Notes on Social Changes &amp; Conts. 4. SAQ Practice/Cutting apart the Vocab Quilts</dc:title>
  <dc:creator>Hill, Joseph F</dc:creator>
  <cp:lastModifiedBy>Hill, Joseph F</cp:lastModifiedBy>
  <cp:revision>2</cp:revision>
  <dcterms:created xsi:type="dcterms:W3CDTF">2019-12-11T22:56:38Z</dcterms:created>
  <dcterms:modified xsi:type="dcterms:W3CDTF">2019-12-11T23:00:08Z</dcterms:modified>
</cp:coreProperties>
</file>